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1.xml" ContentType="application/vnd.openxmlformats-officedocument.drawingml.chart+xml"/>
  <Override PartName="/ppt/notesSlides/notesSlide14.xml" ContentType="application/vnd.openxmlformats-officedocument.presentationml.notesSlide+xml"/>
  <Override PartName="/ppt/charts/chart12.xml" ContentType="application/vnd.openxmlformats-officedocument.drawingml.chart+xml"/>
  <Override PartName="/ppt/notesSlides/notesSlide15.xml" ContentType="application/vnd.openxmlformats-officedocument.presentationml.notesSlide+xml"/>
  <Override PartName="/ppt/charts/chart13.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4.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5.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4.xml" ContentType="application/vnd.openxmlformats-officedocument.presentationml.notesSlide+xml"/>
  <Override PartName="/ppt/charts/chart16.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3.xml" ContentType="application/vnd.openxmlformats-officedocument.drawingml.chartshapes+xml"/>
  <Override PartName="/ppt/charts/chart17.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4.xml" ContentType="application/vnd.openxmlformats-officedocument.drawingml.chartshapes+xml"/>
  <Override PartName="/ppt/notesSlides/notesSlide25.xml" ContentType="application/vnd.openxmlformats-officedocument.presentationml.notesSlide+xml"/>
  <Override PartName="/ppt/charts/chart18.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5.xml" ContentType="application/vnd.openxmlformats-officedocument.drawingml.chartshapes+xml"/>
  <Override PartName="/ppt/notesSlides/notesSlide26.xml" ContentType="application/vnd.openxmlformats-officedocument.presentationml.notesSlide+xml"/>
  <Override PartName="/ppt/charts/chart19.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0.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1.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6.xml" ContentType="application/vnd.openxmlformats-officedocument.drawingml.chartshapes+xml"/>
  <Override PartName="/ppt/charts/chart22.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7.xml" ContentType="application/vnd.openxmlformats-officedocument.drawingml.chartshapes+xml"/>
  <Override PartName="/ppt/charts/chart23.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8.xml" ContentType="application/vnd.openxmlformats-officedocument.drawingml.chartshapes+xml"/>
  <Override PartName="/ppt/notesSlides/notesSlide27.xml" ContentType="application/vnd.openxmlformats-officedocument.presentationml.notesSlide+xml"/>
  <Override PartName="/ppt/charts/chart24.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9.xml" ContentType="application/vnd.openxmlformats-officedocument.drawingml.chartshapes+xml"/>
  <Override PartName="/ppt/notesSlides/notesSlide28.xml" ContentType="application/vnd.openxmlformats-officedocument.presentationml.notesSlide+xml"/>
  <Override PartName="/ppt/charts/chart25.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6.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9.xml" ContentType="application/vnd.openxmlformats-officedocument.presentationml.notesSlide+xml"/>
  <Override PartName="/ppt/charts/chart27.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8.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9.xml" ContentType="application/vnd.openxmlformats-officedocument.drawingml.chart+xml"/>
  <Override PartName="/ppt/charts/style24.xml" ContentType="application/vnd.ms-office.chartstyle+xml"/>
  <Override PartName="/ppt/charts/colors24.xml" ContentType="application/vnd.ms-office.chartcolorstyle+xml"/>
  <Override PartName="/ppt/drawings/drawing10.xml" ContentType="application/vnd.openxmlformats-officedocument.drawingml.chartshapes+xml"/>
  <Override PartName="/ppt/charts/chart3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31.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2.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3.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33.xml" ContentType="application/vnd.openxmlformats-officedocument.presentationml.notesSlide+xml"/>
  <Override PartName="/ppt/charts/chart34.xml" ContentType="application/vnd.openxmlformats-officedocument.drawingml.chart+xml"/>
  <Override PartName="/ppt/charts/style29.xml" ContentType="application/vnd.ms-office.chartstyle+xml"/>
  <Override PartName="/ppt/charts/colors29.xml" ContentType="application/vnd.ms-office.chartcolorstyle+xml"/>
  <Override PartName="/ppt/drawings/drawing11.xml" ContentType="application/vnd.openxmlformats-officedocument.drawingml.chartshapes+xml"/>
  <Override PartName="/ppt/charts/chart35.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34.xml" ContentType="application/vnd.openxmlformats-officedocument.presentationml.notesSlide+xml"/>
  <Override PartName="/ppt/charts/chart36.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7.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8.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9.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40.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41.xml" ContentType="application/vnd.openxmlformats-officedocument.drawingml.chart+xml"/>
  <Override PartName="/ppt/charts/style35.xml" ContentType="application/vnd.ms-office.chartstyle+xml"/>
  <Override PartName="/ppt/charts/colors35.xml" ContentType="application/vnd.ms-office.chartcolorstyle+xml"/>
  <Override PartName="/ppt/drawings/drawing12.xml" ContentType="application/vnd.openxmlformats-officedocument.drawingml.chartshapes+xml"/>
  <Override PartName="/ppt/notesSlides/notesSlide37.xml" ContentType="application/vnd.openxmlformats-officedocument.presentationml.notesSlide+xml"/>
  <Override PartName="/ppt/charts/chart42.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38.xml" ContentType="application/vnd.openxmlformats-officedocument.presentationml.notesSlide+xml"/>
  <Override PartName="/ppt/charts/chart43.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39.xml" ContentType="application/vnd.openxmlformats-officedocument.presentationml.notesSlide+xml"/>
  <Override PartName="/ppt/charts/chart44.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5.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40.xml" ContentType="application/vnd.openxmlformats-officedocument.presentationml.notesSlide+xml"/>
  <Override PartName="/ppt/charts/chart46.xml" ContentType="application/vnd.openxmlformats-officedocument.drawingml.chart+xml"/>
  <Override PartName="/ppt/charts/style40.xml" ContentType="application/vnd.ms-office.chartstyle+xml"/>
  <Override PartName="/ppt/charts/colors40.xml" ContentType="application/vnd.ms-office.chartcolorstyle+xml"/>
  <Override PartName="/ppt/drawings/drawing13.xml" ContentType="application/vnd.openxmlformats-officedocument.drawingml.chartshapes+xml"/>
  <Override PartName="/ppt/charts/chart47.xml" ContentType="application/vnd.openxmlformats-officedocument.drawingml.chart+xml"/>
  <Override PartName="/ppt/charts/style41.xml" ContentType="application/vnd.ms-office.chartstyle+xml"/>
  <Override PartName="/ppt/charts/colors41.xml" ContentType="application/vnd.ms-office.chartcolorstyle+xml"/>
  <Override PartName="/ppt/drawings/drawing14.xml" ContentType="application/vnd.openxmlformats-officedocument.drawingml.chartshapes+xml"/>
  <Override PartName="/ppt/notesSlides/notesSlide41.xml" ContentType="application/vnd.openxmlformats-officedocument.presentationml.notesSlide+xml"/>
  <Override PartName="/ppt/charts/chart48.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9.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42.xml" ContentType="application/vnd.openxmlformats-officedocument.presentationml.notesSlide+xml"/>
  <Override PartName="/ppt/charts/chart50.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43.xml" ContentType="application/vnd.openxmlformats-officedocument.presentationml.notesSlide+xml"/>
  <Override PartName="/ppt/charts/chart51.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52.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53.xml" ContentType="application/vnd.openxmlformats-officedocument.drawingml.chart+xml"/>
  <Override PartName="/ppt/charts/style47.xml" ContentType="application/vnd.ms-office.chartstyle+xml"/>
  <Override PartName="/ppt/charts/colors47.xml" ContentType="application/vnd.ms-office.chartcolorstyle+xml"/>
  <Override PartName="/ppt/drawings/drawing15.xml" ContentType="application/vnd.openxmlformats-officedocument.drawingml.chartshapes+xml"/>
  <Override PartName="/ppt/charts/chart54.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46.xml" ContentType="application/vnd.openxmlformats-officedocument.presentationml.notesSlide+xml"/>
  <Override PartName="/ppt/charts/chart55.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47.xml" ContentType="application/vnd.openxmlformats-officedocument.presentationml.notesSlide+xml"/>
  <Override PartName="/ppt/charts/chart56.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7.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8.xml" ContentType="application/vnd.openxmlformats-officedocument.drawingml.chart+xml"/>
  <Override PartName="/ppt/charts/style52.xml" ContentType="application/vnd.ms-office.chartstyle+xml"/>
  <Override PartName="/ppt/charts/colors52.xml" ContentType="application/vnd.ms-office.chartcolorstyle+xml"/>
  <Override PartName="/ppt/theme/themeOverride1.xml" ContentType="application/vnd.openxmlformats-officedocument.themeOverride+xml"/>
  <Override PartName="/ppt/charts/chart59.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60.xml" ContentType="application/vnd.openxmlformats-officedocument.drawingml.chart+xml"/>
  <Override PartName="/ppt/charts/chart61.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62.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63.xml" ContentType="application/vnd.openxmlformats-officedocument.drawingml.chart+xml"/>
  <Override PartName="/ppt/charts/style55.xml" ContentType="application/vnd.ms-office.chartstyle+xml"/>
  <Override PartName="/ppt/charts/colors55.xml" ContentType="application/vnd.ms-office.chartcolorstyle+xml"/>
  <Override PartName="/ppt/notesSlides/notesSlide50.xml" ContentType="application/vnd.openxmlformats-officedocument.presentationml.notesSlide+xml"/>
  <Override PartName="/ppt/charts/chart64.xml" ContentType="application/vnd.openxmlformats-officedocument.drawingml.chart+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65.xml" ContentType="application/vnd.openxmlformats-officedocument.drawingml.chart+xml"/>
  <Override PartName="/ppt/charts/chart66.xml" ContentType="application/vnd.openxmlformats-officedocument.drawingml.chart+xml"/>
  <Override PartName="/ppt/charts/style56.xml" ContentType="application/vnd.ms-office.chartstyle+xml"/>
  <Override PartName="/ppt/charts/colors56.xml" ContentType="application/vnd.ms-office.chartcolorstyle+xml"/>
  <Override PartName="/ppt/drawings/drawing16.xml" ContentType="application/vnd.openxmlformats-officedocument.drawingml.chartshapes+xml"/>
  <Override PartName="/ppt/charts/chart67.xml" ContentType="application/vnd.openxmlformats-officedocument.drawingml.chart+xml"/>
  <Override PartName="/ppt/charts/style57.xml" ContentType="application/vnd.ms-office.chartstyle+xml"/>
  <Override PartName="/ppt/charts/colors57.xml" ContentType="application/vnd.ms-office.chartcolorstyle+xml"/>
  <Override PartName="/ppt/drawings/drawing17.xml" ContentType="application/vnd.openxmlformats-officedocument.drawingml.chartshapes+xml"/>
  <Override PartName="/ppt/charts/chart68.xml" ContentType="application/vnd.openxmlformats-officedocument.drawingml.chart+xml"/>
  <Override PartName="/ppt/notesSlides/notesSlide53.xml" ContentType="application/vnd.openxmlformats-officedocument.presentationml.notesSlide+xml"/>
  <Override PartName="/ppt/charts/chart69.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70.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71.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72.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73.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74.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2" r:id="rId1"/>
  </p:sldMasterIdLst>
  <p:notesMasterIdLst>
    <p:notesMasterId r:id="rId128"/>
  </p:notesMasterIdLst>
  <p:handoutMasterIdLst>
    <p:handoutMasterId r:id="rId129"/>
  </p:handoutMasterIdLst>
  <p:sldIdLst>
    <p:sldId id="334" r:id="rId2"/>
    <p:sldId id="500" r:id="rId3"/>
    <p:sldId id="678" r:id="rId4"/>
    <p:sldId id="679" r:id="rId5"/>
    <p:sldId id="680" r:id="rId6"/>
    <p:sldId id="681" r:id="rId7"/>
    <p:sldId id="682" r:id="rId8"/>
    <p:sldId id="683" r:id="rId9"/>
    <p:sldId id="684" r:id="rId10"/>
    <p:sldId id="685" r:id="rId11"/>
    <p:sldId id="686" r:id="rId12"/>
    <p:sldId id="687" r:id="rId13"/>
    <p:sldId id="688" r:id="rId14"/>
    <p:sldId id="689" r:id="rId15"/>
    <p:sldId id="690" r:id="rId16"/>
    <p:sldId id="691" r:id="rId17"/>
    <p:sldId id="692" r:id="rId18"/>
    <p:sldId id="693" r:id="rId19"/>
    <p:sldId id="694" r:id="rId20"/>
    <p:sldId id="695" r:id="rId21"/>
    <p:sldId id="696" r:id="rId22"/>
    <p:sldId id="697" r:id="rId23"/>
    <p:sldId id="722" r:id="rId24"/>
    <p:sldId id="723" r:id="rId25"/>
    <p:sldId id="725" r:id="rId26"/>
    <p:sldId id="698" r:id="rId27"/>
    <p:sldId id="699" r:id="rId28"/>
    <p:sldId id="700" r:id="rId29"/>
    <p:sldId id="701" r:id="rId30"/>
    <p:sldId id="702" r:id="rId31"/>
    <p:sldId id="703" r:id="rId32"/>
    <p:sldId id="704" r:id="rId33"/>
    <p:sldId id="705" r:id="rId34"/>
    <p:sldId id="709" r:id="rId35"/>
    <p:sldId id="706" r:id="rId36"/>
    <p:sldId id="718" r:id="rId37"/>
    <p:sldId id="714" r:id="rId38"/>
    <p:sldId id="717" r:id="rId39"/>
    <p:sldId id="589" r:id="rId40"/>
    <p:sldId id="562" r:id="rId41"/>
    <p:sldId id="563" r:id="rId42"/>
    <p:sldId id="651" r:id="rId43"/>
    <p:sldId id="509" r:id="rId44"/>
    <p:sldId id="413" r:id="rId45"/>
    <p:sldId id="491" r:id="rId46"/>
    <p:sldId id="506" r:id="rId47"/>
    <p:sldId id="507" r:id="rId48"/>
    <p:sldId id="510" r:id="rId49"/>
    <p:sldId id="566" r:id="rId50"/>
    <p:sldId id="567" r:id="rId51"/>
    <p:sldId id="568" r:id="rId52"/>
    <p:sldId id="565" r:id="rId53"/>
    <p:sldId id="486" r:id="rId54"/>
    <p:sldId id="487" r:id="rId55"/>
    <p:sldId id="488" r:id="rId56"/>
    <p:sldId id="650" r:id="rId57"/>
    <p:sldId id="499" r:id="rId58"/>
    <p:sldId id="340" r:id="rId59"/>
    <p:sldId id="336" r:id="rId60"/>
    <p:sldId id="337" r:id="rId61"/>
    <p:sldId id="338" r:id="rId62"/>
    <p:sldId id="579" r:id="rId63"/>
    <p:sldId id="580" r:id="rId64"/>
    <p:sldId id="581" r:id="rId65"/>
    <p:sldId id="514" r:id="rId66"/>
    <p:sldId id="652" r:id="rId67"/>
    <p:sldId id="653" r:id="rId68"/>
    <p:sldId id="515" r:id="rId69"/>
    <p:sldId id="520" r:id="rId70"/>
    <p:sldId id="629" r:id="rId71"/>
    <p:sldId id="719" r:id="rId72"/>
    <p:sldId id="426" r:id="rId73"/>
    <p:sldId id="654" r:id="rId74"/>
    <p:sldId id="427" r:id="rId75"/>
    <p:sldId id="658" r:id="rId76"/>
    <p:sldId id="655" r:id="rId77"/>
    <p:sldId id="649" r:id="rId78"/>
    <p:sldId id="525" r:id="rId79"/>
    <p:sldId id="477" r:id="rId80"/>
    <p:sldId id="553" r:id="rId81"/>
    <p:sldId id="631" r:id="rId82"/>
    <p:sldId id="656" r:id="rId83"/>
    <p:sldId id="657" r:id="rId84"/>
    <p:sldId id="545" r:id="rId85"/>
    <p:sldId id="546" r:id="rId86"/>
    <p:sldId id="708" r:id="rId87"/>
    <p:sldId id="623" r:id="rId88"/>
    <p:sldId id="632" r:id="rId89"/>
    <p:sldId id="528" r:id="rId90"/>
    <p:sldId id="529" r:id="rId91"/>
    <p:sldId id="676" r:id="rId92"/>
    <p:sldId id="666" r:id="rId93"/>
    <p:sldId id="533" r:id="rId94"/>
    <p:sldId id="542" r:id="rId95"/>
    <p:sldId id="544" r:id="rId96"/>
    <p:sldId id="550" r:id="rId97"/>
    <p:sldId id="551" r:id="rId98"/>
    <p:sldId id="552" r:id="rId99"/>
    <p:sldId id="561" r:id="rId100"/>
    <p:sldId id="582" r:id="rId101"/>
    <p:sldId id="583" r:id="rId102"/>
    <p:sldId id="564" r:id="rId103"/>
    <p:sldId id="615" r:id="rId104"/>
    <p:sldId id="633" r:id="rId105"/>
    <p:sldId id="677" r:id="rId106"/>
    <p:sldId id="559" r:id="rId107"/>
    <p:sldId id="588" r:id="rId108"/>
    <p:sldId id="720" r:id="rId109"/>
    <p:sldId id="669" r:id="rId110"/>
    <p:sldId id="634" r:id="rId111"/>
    <p:sldId id="668" r:id="rId112"/>
    <p:sldId id="587" r:id="rId113"/>
    <p:sldId id="721" r:id="rId114"/>
    <p:sldId id="496" r:id="rId115"/>
    <p:sldId id="540" r:id="rId116"/>
    <p:sldId id="446" r:id="rId117"/>
    <p:sldId id="638" r:id="rId118"/>
    <p:sldId id="639" r:id="rId119"/>
    <p:sldId id="667" r:id="rId120"/>
    <p:sldId id="713" r:id="rId121"/>
    <p:sldId id="716" r:id="rId122"/>
    <p:sldId id="640" r:id="rId123"/>
    <p:sldId id="641" r:id="rId124"/>
    <p:sldId id="674" r:id="rId125"/>
    <p:sldId id="711" r:id="rId126"/>
    <p:sldId id="671" r:id="rId127"/>
  </p:sldIdLst>
  <p:sldSz cx="9906000" cy="611981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05" userDrawn="1">
          <p15:clr>
            <a:srgbClr val="A4A3A4"/>
          </p15:clr>
        </p15:guide>
        <p15:guide id="2" pos="314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921" autoAdjust="0"/>
  </p:normalViewPr>
  <p:slideViewPr>
    <p:cSldViewPr snapToGrid="0" showGuides="1">
      <p:cViewPr varScale="1">
        <p:scale>
          <a:sx n="76" d="100"/>
          <a:sy n="76" d="100"/>
        </p:scale>
        <p:origin x="1056" y="90"/>
      </p:cViewPr>
      <p:guideLst>
        <p:guide orient="horz" pos="1905"/>
        <p:guide pos="3143"/>
      </p:guideLst>
    </p:cSldViewPr>
  </p:slideViewPr>
  <p:notesTextViewPr>
    <p:cViewPr>
      <p:scale>
        <a:sx n="1" d="1"/>
        <a:sy n="1" d="1"/>
      </p:scale>
      <p:origin x="0" y="0"/>
    </p:cViewPr>
  </p:notesTextViewPr>
  <p:notesViewPr>
    <p:cSldViewPr snapToGrid="0" showGuides="1">
      <p:cViewPr varScale="1">
        <p:scale>
          <a:sx n="50" d="100"/>
          <a:sy n="50" d="100"/>
        </p:scale>
        <p:origin x="2898" y="4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______3.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______4.xlsx"/></Relationships>
</file>

<file path=ppt/charts/_rels/chart13.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2202;&#24613;&#20107;&#24907;&#25514;&#32622;&#12395;&#12424;&#12427;&#24433;&#38911;&#20998;&#26512;\&#12496;&#12483;&#12463;&#12487;&#12540;&#12479;&#38306;&#20418;\&#29987;&#26989;&#21029;&#12398;&#24433;&#38911;\&#29987;&#26989;&#21029;&#12398;&#24433;&#38911;.xlsx" TargetMode="External"/><Relationship Id="rId2" Type="http://schemas.microsoft.com/office/2011/relationships/chartColorStyle" Target="colors8.xml"/><Relationship Id="rId1" Type="http://schemas.microsoft.com/office/2011/relationships/chartStyle" Target="style8.xml"/></Relationships>
</file>

<file path=ppt/charts/_rels/chart14.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04&#25104;&#38263;&#25126;&#30053;\H30\00&#65294;&#12487;&#12540;&#12479;&#12391;&#35211;&#12427;&#22823;&#38442;&#12398;&#25104;&#38263;&#25126;&#30053;2018&#29256;&#12398;&#20316;&#25104;\&#9632;&#9632;&#12487;&#12540;&#12479;&#12398;&#28145;&#22528;\07_&#36035;&#37329;&#12539;&#21487;&#20966;&#20998;&#25152;&#24471;\&#21487;&#20966;&#20998;&#25152;&#24471;\&#12487;&#12540;&#12479;\&#21487;&#20966;&#20998;&#25152;&#24471;.xlsx" TargetMode="External"/><Relationship Id="rId2" Type="http://schemas.microsoft.com/office/2011/relationships/chartColorStyle" Target="colors9.xml"/><Relationship Id="rId1" Type="http://schemas.microsoft.com/office/2011/relationships/chartStyle" Target="style9.xml"/></Relationships>
</file>

<file path=ppt/charts/_rels/chart15.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8306;&#36899;&#32113;&#35336;&#12487;&#12540;&#12479;\200707&#12304;&#25313;&#22823;&#29256;&#12464;&#12521;&#12501;&#12305;&#26032;&#22411;&#12467;&#12525;&#12490;&#12454;&#12452;&#12523;&#12473;&#20027;&#35201;&#38306;&#36899;&#25351;&#27161;&#25968;&#20516;&#12487;&#12540;&#12479;.xlsx" TargetMode="External"/><Relationship Id="rId2" Type="http://schemas.microsoft.com/office/2011/relationships/chartColorStyle" Target="colors10.xml"/><Relationship Id="rId1" Type="http://schemas.microsoft.com/office/2011/relationships/chartStyle" Target="style10.xml"/></Relationships>
</file>

<file path=ppt/charts/_rels/chart16.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2202;&#24613;&#20107;&#24907;&#25514;&#32622;&#12395;&#12424;&#12427;&#24433;&#38911;&#20998;&#26512;\&#12496;&#12483;&#12463;&#12487;&#12540;&#12479;&#38306;&#20418;\&#20491;&#20154;&#28040;&#36027;\&#23478;&#35336;&#35519;&#26619;&#25903;&#20986;&#38917;&#30446;.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3.xml"/></Relationships>
</file>

<file path=ppt/charts/_rels/chart17.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2202;&#24613;&#20107;&#24907;&#25514;&#32622;&#12395;&#12424;&#12427;&#24433;&#38911;&#20998;&#26512;\&#12496;&#12483;&#12463;&#12487;&#12540;&#12479;&#38306;&#20418;\&#20491;&#20154;&#28040;&#36027;\&#23478;&#35336;&#35519;&#26619;&#25903;&#20986;&#38917;&#30446;.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4.xml"/></Relationships>
</file>

<file path=ppt/charts/_rels/chart18.xml.rels><?xml version="1.0" encoding="UTF-8" standalone="yes"?>
<Relationships xmlns="http://schemas.openxmlformats.org/package/2006/relationships"><Relationship Id="rId3" Type="http://schemas.openxmlformats.org/officeDocument/2006/relationships/oleObject" Target="file:///\\10.19.135.21\kikaku\90%20&#25512;&#36914;&#12464;&#12523;&#12540;&#12503;&#65288;02.04.01~&#65289;\01%20&#32076;&#28168;&#23550;&#31574;\2020(R2)\02_&#32076;&#28168;&#23550;&#31574;&#38306;&#20418;\999_&#12381;&#12398;&#20182;&#35576;&#12293;\200623_&#12467;&#12525;&#12490;&#12398;&#24433;&#38911;&#20998;&#26512;\&#21442;&#32771;&#36039;&#26009;\&#23478;&#35336;&#35519;&#26619;\fies_rf1.xlsx"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5.xml"/></Relationships>
</file>

<file path=ppt/charts/_rels/chart19.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2202;&#24613;&#20107;&#24907;&#25514;&#32622;&#12395;&#12424;&#12427;&#24433;&#38911;&#20998;&#26512;\&#12496;&#12483;&#12463;&#12487;&#12540;&#12479;&#38306;&#20418;\&#20491;&#20154;&#28040;&#36027;\&#30334;&#36008;&#24215;&#22770;&#19978;&#39640;.xlsx" TargetMode="External"/><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8306;&#36899;&#32113;&#35336;&#12487;&#12540;&#12479;\200623&#12304;&#25313;&#22823;&#29256;&#12464;&#12521;&#12501;&#12305;&#26032;&#22411;&#12467;&#12525;&#12490;&#12454;&#12452;&#12523;&#12473;&#20027;&#35201;&#38306;&#36899;&#25351;&#27161;&#25968;&#20516;&#12487;&#12540;&#12479;.xlsx" TargetMode="External"/><Relationship Id="rId2" Type="http://schemas.microsoft.com/office/2011/relationships/chartColorStyle" Target="colors15.xml"/><Relationship Id="rId1" Type="http://schemas.microsoft.com/office/2011/relationships/chartStyle" Target="style15.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6.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7.xml"/></Relationships>
</file>

<file path=ppt/charts/_rels/chart23.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8306;&#36899;&#32113;&#35336;&#12487;&#12540;&#12479;\200617&#12304;&#25313;&#22823;&#29256;&#12464;&#12521;&#12501;&#12305;&#26032;&#22411;&#12467;&#12525;&#12490;&#12454;&#12452;&#12523;&#12473;&#20027;&#35201;&#38306;&#36899;&#25351;&#27161;&#25968;&#20516;&#12487;&#12540;&#12479;.xlsx" TargetMode="Externa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8.xml"/></Relationships>
</file>

<file path=ppt/charts/_rels/chart24.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8306;&#36899;&#32113;&#35336;&#12487;&#12540;&#12479;\200625&#12304;&#25313;&#22823;&#29256;&#12464;&#12521;&#12501;&#12305;&#26032;&#22411;&#12467;&#12525;&#12490;&#12454;&#12452;&#12523;&#12473;&#20027;&#35201;&#38306;&#36899;&#25351;&#27161;&#25968;&#20516;&#12487;&#12540;&#12479;.xlsx" TargetMode="Externa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9.xml"/></Relationships>
</file>

<file path=ppt/charts/_rels/chart25.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8306;&#36899;&#32113;&#35336;&#12487;&#12540;&#12479;\200630&#12304;&#25313;&#22823;&#29256;&#12464;&#12521;&#12501;&#12305;&#26032;&#22411;&#12467;&#12525;&#12490;&#12454;&#12452;&#12523;&#12473;&#20027;&#35201;&#38306;&#36899;&#25351;&#27161;&#25968;&#20516;&#12487;&#12540;&#12479;.xlsx" TargetMode="External"/><Relationship Id="rId2" Type="http://schemas.microsoft.com/office/2011/relationships/chartColorStyle" Target="colors20.xml"/><Relationship Id="rId1" Type="http://schemas.microsoft.com/office/2011/relationships/chartStyle" Target="style20.xml"/></Relationships>
</file>

<file path=ppt/charts/_rels/chart26.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2202;&#24613;&#20107;&#24907;&#25514;&#32622;&#12395;&#12424;&#12427;&#24433;&#38911;&#20998;&#26512;\&#12496;&#12483;&#12463;&#12487;&#12540;&#12479;&#38306;&#20418;\&#12452;&#12531;&#12496;&#12454;&#12531;&#12489;\&#23487;&#27850;&#32773;&#25968;&#12487;&#12540;&#12479;.xlsx" TargetMode="External"/><Relationship Id="rId2" Type="http://schemas.microsoft.com/office/2011/relationships/chartColorStyle" Target="colors21.xml"/><Relationship Id="rId1" Type="http://schemas.microsoft.com/office/2011/relationships/chartStyle" Target="style21.xml"/></Relationships>
</file>

<file path=ppt/charts/_rels/chart2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2.xml"/><Relationship Id="rId1" Type="http://schemas.microsoft.com/office/2011/relationships/chartStyle" Target="style22.xml"/></Relationships>
</file>

<file path=ppt/charts/_rels/chart28.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8306;&#36899;&#32113;&#35336;&#12487;&#12540;&#12479;\200617&#12304;&#25313;&#22823;&#29256;&#12464;&#12521;&#12501;&#12305;&#26032;&#22411;&#12467;&#12525;&#12490;&#12454;&#12452;&#12523;&#12473;&#20027;&#35201;&#38306;&#36899;&#25351;&#27161;&#25968;&#20516;&#12487;&#12540;&#12479;.xlsx" TargetMode="External"/><Relationship Id="rId2" Type="http://schemas.microsoft.com/office/2011/relationships/chartColorStyle" Target="colors23.xml"/><Relationship Id="rId1" Type="http://schemas.microsoft.com/office/2011/relationships/chartStyle" Target="style23.xml"/></Relationships>
</file>

<file path=ppt/charts/_rels/chart29.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8306;&#36899;&#32113;&#35336;&#12487;&#12540;&#12479;\200617&#12304;&#25313;&#22823;&#29256;&#12464;&#12521;&#12501;&#12305;&#26032;&#22411;&#12467;&#12525;&#12490;&#12454;&#12452;&#12523;&#12473;&#20027;&#35201;&#38306;&#36899;&#25351;&#27161;&#25968;&#20516;&#12487;&#12540;&#12479;.xlsx" TargetMode="Externa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chartUserShapes" Target="../drawings/drawing10.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10.19.135.21\kikaku\10&#35336;&#30011;&#12464;&#12523;&#12540;&#12503;&#65288;23.7.12&#65374;&#65289;\04&#25104;&#38263;&#25126;&#30053;\H29\13_&#9632;&#9632;&#31532;&#65298;&#22238;&#25512;&#36914;&#20250;&#35696;&#38306;&#20418;&#9632;&#9632;\180205_&#9733;&#9733;&#20250;&#35696;&#24403;&#26085;&#36039;&#26009;\&#8251;&#8251;&#8251;&#26469;&#38442;&#22806;&#22269;&#20154;&#26053;&#34892;&#23458;&#12398;&#26356;&#26032;&#12487;&#12540;&#12479;\&#65308;P.22&#65310;&#26469;&#38442;&#22806;&#22269;&#20154;&#25968;&#12398;&#25512;&#31227;_2017&#24180;&#26356;&#26032;.xlsx" TargetMode="External"/></Relationships>
</file>

<file path=ppt/charts/_rels/chart30.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8306;&#36899;&#32113;&#35336;&#12487;&#12540;&#12479;\200617&#12304;&#25313;&#22823;&#29256;&#12464;&#12521;&#12501;&#12305;&#26032;&#22411;&#12467;&#12525;&#12490;&#12454;&#12452;&#12523;&#12473;&#20027;&#35201;&#38306;&#36899;&#25351;&#27161;&#25968;&#20516;&#12487;&#12540;&#12479;.xlsx" TargetMode="External"/><Relationship Id="rId2" Type="http://schemas.microsoft.com/office/2011/relationships/chartColorStyle" Target="colors25.xml"/><Relationship Id="rId1" Type="http://schemas.microsoft.com/office/2011/relationships/chartStyle" Target="style25.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______7.xlsx"/><Relationship Id="rId2" Type="http://schemas.microsoft.com/office/2011/relationships/chartColorStyle" Target="colors26.xml"/><Relationship Id="rId1" Type="http://schemas.microsoft.com/office/2011/relationships/chartStyle" Target="style26.xml"/></Relationships>
</file>

<file path=ppt/charts/_rels/chart32.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2202;&#24613;&#20107;&#24907;&#25514;&#32622;&#12395;&#12424;&#12427;&#24433;&#38911;&#20998;&#26512;\&#12496;&#12483;&#12463;&#12487;&#12540;&#12479;&#38306;&#20418;\&#29987;&#26989;&#21029;&#12398;&#24433;&#38911;\20200707_&#26223;&#27671;DI&#25512;&#31227;&#65288;&#22823;&#38442;&#24220;&#12539;2006&#35519;&#26619;&#65289;_&#22823;&#38442;&#24220;&#12539;&#20037;&#25165;&#27096;.xlsx" TargetMode="External"/><Relationship Id="rId2" Type="http://schemas.microsoft.com/office/2011/relationships/chartColorStyle" Target="colors27.xml"/><Relationship Id="rId1" Type="http://schemas.microsoft.com/office/2011/relationships/chartStyle" Target="style27.xml"/></Relationships>
</file>

<file path=ppt/charts/_rels/chart33.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2202;&#24613;&#20107;&#24907;&#25514;&#32622;&#12395;&#12424;&#12427;&#24433;&#38911;&#20998;&#26512;\&#12496;&#12483;&#12463;&#12487;&#12540;&#12479;&#38306;&#20418;\&#29987;&#26989;&#21029;&#12398;&#24433;&#38911;\20200707_&#26223;&#27671;DI&#25512;&#31227;&#65288;&#22823;&#38442;&#24220;&#12539;2006&#35519;&#26619;&#65289;_&#22823;&#38442;&#24220;&#12539;&#20037;&#25165;&#27096;.xlsx" TargetMode="External"/><Relationship Id="rId2" Type="http://schemas.microsoft.com/office/2011/relationships/chartColorStyle" Target="colors28.xml"/><Relationship Id="rId1" Type="http://schemas.microsoft.com/office/2011/relationships/chartStyle" Target="style28.xml"/></Relationships>
</file>

<file path=ppt/charts/_rels/chart34.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2202;&#24613;&#20107;&#24907;&#25514;&#32622;&#12395;&#12424;&#12427;&#24433;&#38911;&#20998;&#26512;\&#12496;&#12483;&#12463;&#12487;&#12540;&#12479;&#38306;&#20418;\&#29987;&#26989;&#21029;&#12398;&#24433;&#38911;\20200707_&#26223;&#27671;DI&#25512;&#31227;&#65288;&#22823;&#38442;&#24220;&#12539;2006&#35519;&#26619;&#65289;_&#22823;&#38442;&#24220;&#12539;&#20037;&#25165;&#27096;.xlsx" TargetMode="Externa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chartUserShapes" Target="../drawings/drawing11.xml"/></Relationships>
</file>

<file path=ppt/charts/_rels/chart35.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2202;&#24613;&#20107;&#24907;&#25514;&#32622;&#12395;&#12424;&#12427;&#24433;&#38911;&#20998;&#26512;\&#12496;&#12483;&#12463;&#12487;&#12540;&#12479;&#38306;&#20418;\&#29987;&#26989;&#21029;&#12398;&#24433;&#38911;\&#29987;&#26989;&#21029;&#12398;&#24433;&#38911;.xlsx" TargetMode="External"/><Relationship Id="rId2" Type="http://schemas.microsoft.com/office/2011/relationships/chartColorStyle" Target="colors30.xml"/><Relationship Id="rId1" Type="http://schemas.microsoft.com/office/2011/relationships/chartStyle" Target="style30.xml"/></Relationships>
</file>

<file path=ppt/charts/_rels/chart36.xml.rels><?xml version="1.0" encoding="UTF-8" standalone="yes"?>
<Relationships xmlns="http://schemas.openxmlformats.org/package/2006/relationships"><Relationship Id="rId3" Type="http://schemas.openxmlformats.org/officeDocument/2006/relationships/oleObject" Target="file:///\\10.19.135.21\kikaku\90%20&#25512;&#36914;&#12464;&#12523;&#12540;&#12503;&#65288;02.04.01~&#65289;\01%20&#32076;&#28168;&#23550;&#31574;\2020(R2)\02_&#32076;&#28168;&#23550;&#31574;&#38306;&#20418;\999_&#12381;&#12398;&#20182;&#35576;&#12293;\200623_&#12467;&#12525;&#12490;&#12398;&#24433;&#38911;&#20998;&#26512;\&#12464;&#12521;&#12501;&#20803;&#12487;&#12540;&#12479;\&#26989;&#31278;&#21029;&#22770;&#19978;&#22793;&#21270;.xlsx" TargetMode="External"/><Relationship Id="rId2" Type="http://schemas.microsoft.com/office/2011/relationships/chartColorStyle" Target="colors31.xml"/><Relationship Id="rId1" Type="http://schemas.microsoft.com/office/2011/relationships/chartStyle" Target="style31.xml"/></Relationships>
</file>

<file path=ppt/charts/_rels/chart37.xml.rels><?xml version="1.0" encoding="UTF-8" standalone="yes"?>
<Relationships xmlns="http://schemas.openxmlformats.org/package/2006/relationships"><Relationship Id="rId3" Type="http://schemas.openxmlformats.org/officeDocument/2006/relationships/oleObject" Target="file:///\\10.19.135.21\kikaku\90%20&#25512;&#36914;&#12464;&#12523;&#12540;&#12503;&#65288;02.04.01~&#65289;\01%20&#32076;&#28168;&#23550;&#31574;\2020(R2)\02_&#32076;&#28168;&#23550;&#31574;&#38306;&#20418;\999_&#12381;&#12398;&#20182;&#35576;&#12293;\200623_&#12467;&#12525;&#12490;&#12398;&#24433;&#38911;&#20998;&#26512;\&#12464;&#12521;&#12501;&#20803;&#12487;&#12540;&#12479;\&#26989;&#31278;&#21029;&#22770;&#19978;&#22793;&#21270;.xlsx" TargetMode="External"/><Relationship Id="rId2" Type="http://schemas.microsoft.com/office/2011/relationships/chartColorStyle" Target="colors32.xml"/><Relationship Id="rId1" Type="http://schemas.microsoft.com/office/2011/relationships/chartStyle" Target="style32.xml"/></Relationships>
</file>

<file path=ppt/charts/_rels/chart38.xml.rels><?xml version="1.0" encoding="UTF-8" standalone="yes"?>
<Relationships xmlns="http://schemas.openxmlformats.org/package/2006/relationships"><Relationship Id="rId3" Type="http://schemas.openxmlformats.org/officeDocument/2006/relationships/oleObject" Target="file:///\\10.19.135.21\kikaku\90%20&#25512;&#36914;&#12464;&#12523;&#12540;&#12503;&#65288;02.04.01~&#65289;\01%20&#32076;&#28168;&#23550;&#31574;\2020(R2)\02_&#32076;&#28168;&#23550;&#31574;&#38306;&#20418;\999_&#12381;&#12398;&#20182;&#35576;&#12293;\200623_&#12467;&#12525;&#12490;&#12398;&#24433;&#38911;&#20998;&#26512;\&#12464;&#12521;&#12501;&#20803;&#12487;&#12540;&#12479;\&#26989;&#31278;&#21029;&#22770;&#19978;&#22793;&#21270;.xlsx" TargetMode="External"/><Relationship Id="rId2" Type="http://schemas.microsoft.com/office/2011/relationships/chartColorStyle" Target="colors33.xml"/><Relationship Id="rId1" Type="http://schemas.microsoft.com/office/2011/relationships/chartStyle" Target="style33.xml"/></Relationships>
</file>

<file path=ppt/charts/_rels/chart39.xml.rels><?xml version="1.0" encoding="UTF-8" standalone="yes"?>
<Relationships xmlns="http://schemas.openxmlformats.org/package/2006/relationships"><Relationship Id="rId3" Type="http://schemas.openxmlformats.org/officeDocument/2006/relationships/oleObject" Target="file:///\\10.19.135.21\kikaku\90%20&#25512;&#36914;&#12464;&#12523;&#12540;&#12503;&#65288;02.04.01~&#65289;\01%20&#32076;&#28168;&#23550;&#31574;\2020(R2)\02_&#32076;&#28168;&#23550;&#31574;&#38306;&#20418;\999_&#12381;&#12398;&#20182;&#35576;&#12293;\200623_&#12467;&#12525;&#12490;&#12398;&#24433;&#38911;&#20998;&#26512;\&#12464;&#12521;&#12501;&#20803;&#12487;&#12540;&#12479;\&#26989;&#31278;&#21029;&#22770;&#19978;&#22793;&#21270;.xlsx" TargetMode="External"/><Relationship Id="rId2" Type="http://schemas.microsoft.com/office/2011/relationships/chartColorStyle" Target="colors34.xml"/><Relationship Id="rId1" Type="http://schemas.microsoft.com/office/2011/relationships/chartStyle" Target="style34.xml"/></Relationships>
</file>

<file path=ppt/charts/_rels/chart4.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04&#25104;&#38263;&#25126;&#30053;\H30\07_&#35696;&#20250;&#38306;&#20418;\&#9632;&#65298;&#26376;&#35696;&#20250;\04_&#32207;&#21209;&#24120;&#20219;&#22996;&#21729;&#20250;\03_&#32173;&#26032;&#27178;&#23665;&#20808;&#29983;\&#32032;&#26448;\&#37117;&#24220;&#30476;&#21029;%20&#27491;&#35215;&#38599;&#29992;&#29575;&#31561;&#65288;H9-H29&#65289;.xlsx" TargetMode="External"/><Relationship Id="rId2" Type="http://schemas.microsoft.com/office/2011/relationships/chartColorStyle" Target="colors3.xml"/><Relationship Id="rId1" Type="http://schemas.microsoft.com/office/2011/relationships/chartStyle" Target="style3.xml"/></Relationships>
</file>

<file path=ppt/charts/_rels/chart40.xml.rels><?xml version="1.0" encoding="UTF-8" standalone="yes"?>
<Relationships xmlns="http://schemas.openxmlformats.org/package/2006/relationships"><Relationship Id="rId1" Type="http://schemas.openxmlformats.org/officeDocument/2006/relationships/oleObject" Target="file:///\\10.19.135.21\kikaku\90%20&#25512;&#36914;&#12464;&#12523;&#12540;&#12503;&#65288;02.04.01~&#65289;\01%20&#32076;&#28168;&#23550;&#31574;\2020(R2)\02_&#32076;&#28168;&#23550;&#31574;&#38306;&#20418;\999_&#12381;&#12398;&#20182;&#35576;&#12293;\200623_&#12467;&#12525;&#12490;&#12398;&#24433;&#38911;&#20998;&#26512;\&#12464;&#12521;&#12501;&#20803;&#12487;&#12540;&#12479;\&#37489;&#24037;&#26989;&#25351;&#25968;&#65288;&#20840;&#22269;&#65289;.xls" TargetMode="External"/></Relationships>
</file>

<file path=ppt/charts/_rels/chart41.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2202;&#24613;&#20107;&#24907;&#25514;&#32622;&#12395;&#12424;&#12427;&#24433;&#38911;&#20998;&#26512;\&#12496;&#12483;&#12463;&#12487;&#12540;&#12479;&#38306;&#20418;\&#27714;&#20154;&#38306;&#20418;\&#26377;&#21177;&#27714;&#20154;&#20493;&#29575;.xlsx" TargetMode="Externa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chartUserShapes" Target="../drawings/drawing12.xml"/></Relationships>
</file>

<file path=ppt/charts/_rels/chart42.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2202;&#24613;&#20107;&#24907;&#25514;&#32622;&#12395;&#12424;&#12427;&#24433;&#38911;&#20998;&#26512;\&#12496;&#12483;&#12463;&#12487;&#12540;&#12479;&#38306;&#20418;\&#38599;&#29992;&#38306;&#20418;\&#26032;&#35215;&#27714;&#20154;&#25968;.xlsx" TargetMode="External"/><Relationship Id="rId2" Type="http://schemas.microsoft.com/office/2011/relationships/chartColorStyle" Target="colors36.xml"/><Relationship Id="rId1" Type="http://schemas.microsoft.com/office/2011/relationships/chartStyle" Target="style36.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______8.xlsx"/><Relationship Id="rId2" Type="http://schemas.microsoft.com/office/2011/relationships/chartColorStyle" Target="colors37.xml"/><Relationship Id="rId1" Type="http://schemas.microsoft.com/office/2011/relationships/chartStyle" Target="style37.xml"/></Relationships>
</file>

<file path=ppt/charts/_rels/chart44.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8306;&#36899;&#32113;&#35336;&#12487;&#12540;&#12479;\200529&#12304;&#25313;&#22823;&#29256;&#12464;&#12521;&#12501;&#12305;&#26032;&#22411;&#12467;&#12525;&#12490;&#12454;&#12452;&#12523;&#12473;&#20027;&#35201;&#38306;&#36899;&#25351;&#27161;&#25968;&#20516;&#12487;&#12540;&#12479;.xlsx" TargetMode="External"/><Relationship Id="rId2" Type="http://schemas.microsoft.com/office/2011/relationships/chartColorStyle" Target="colors38.xml"/><Relationship Id="rId1" Type="http://schemas.microsoft.com/office/2011/relationships/chartStyle" Target="style38.xml"/></Relationships>
</file>

<file path=ppt/charts/_rels/chart45.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2202;&#24613;&#20107;&#24907;&#25514;&#32622;&#12395;&#12424;&#12427;&#24433;&#38911;&#20998;&#26512;\&#12496;&#12483;&#12463;&#12487;&#12540;&#12479;&#38306;&#20418;\&#38599;&#29992;&#38306;&#20418;\&#22833;&#26989;&#32773;&#25968;&#12289;&#20241;&#26989;&#32773;&#25968;&#31561;.xlsx" TargetMode="External"/><Relationship Id="rId2" Type="http://schemas.microsoft.com/office/2011/relationships/chartColorStyle" Target="colors39.xml"/><Relationship Id="rId1" Type="http://schemas.microsoft.com/office/2011/relationships/chartStyle" Target="style39.xml"/></Relationships>
</file>

<file path=ppt/charts/_rels/chart46.xml.rels><?xml version="1.0" encoding="UTF-8" standalone="yes"?>
<Relationships xmlns="http://schemas.openxmlformats.org/package/2006/relationships"><Relationship Id="rId3" Type="http://schemas.openxmlformats.org/officeDocument/2006/relationships/oleObject" Target="file:///C:\Users\YamazakiM\AppData\Local\Microsoft\Windows\INetCache\Content.Outlook\KMIG68KC\0630&#38599;&#29992;&#38306;&#20418;&#12487;&#12540;&#12479;&#27604;&#36611;&#36039;&#26009;.xlsx" TargetMode="Externa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chartUserShapes" Target="../drawings/drawing13.xml"/></Relationships>
</file>

<file path=ppt/charts/_rels/chart47.xml.rels><?xml version="1.0" encoding="UTF-8" standalone="yes"?>
<Relationships xmlns="http://schemas.openxmlformats.org/package/2006/relationships"><Relationship Id="rId3" Type="http://schemas.openxmlformats.org/officeDocument/2006/relationships/oleObject" Target="file:///\\10.19.135.21\kikaku\90%20&#25512;&#36914;&#12464;&#12523;&#12540;&#12503;&#65288;02.04.01~&#65289;\01%20&#32076;&#28168;&#23550;&#31574;\2020(R2)\02_&#32076;&#28168;&#23550;&#31574;&#38306;&#20418;\999_&#12381;&#12398;&#20182;&#35576;&#12293;\200623_&#12467;&#12525;&#12490;&#12398;&#24433;&#38911;&#20998;&#26512;\&#12464;&#12521;&#12501;&#20803;&#12487;&#12540;&#12479;\0630&#38599;&#29992;&#38306;&#20418;&#12487;&#12540;&#12479;&#27604;&#36611;&#36039;&#26009;.xlsx" TargetMode="Externa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chartUserShapes" Target="../drawings/drawing14.xml"/></Relationships>
</file>

<file path=ppt/charts/_rels/chart48.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2202;&#24613;&#20107;&#24907;&#25514;&#32622;&#12395;&#12424;&#12427;&#24433;&#38911;&#20998;&#26512;\&#12496;&#12483;&#12463;&#12487;&#12540;&#12479;&#38306;&#20418;\&#38599;&#29992;&#38306;&#20418;\&#38599;&#29992;&#35519;&#25972;&#12289;&#35299;&#38599;&#35211;&#36796;&#12415;.xlsx" TargetMode="External"/><Relationship Id="rId2" Type="http://schemas.microsoft.com/office/2011/relationships/chartColorStyle" Target="colors42.xml"/><Relationship Id="rId1" Type="http://schemas.microsoft.com/office/2011/relationships/chartStyle" Target="style42.xml"/></Relationships>
</file>

<file path=ppt/charts/_rels/chart49.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2202;&#24613;&#20107;&#24907;&#25514;&#32622;&#12395;&#12424;&#12427;&#24433;&#38911;&#20998;&#26512;\&#12496;&#12483;&#12463;&#12487;&#12540;&#12479;&#38306;&#20418;\&#38599;&#29992;&#38306;&#20418;\&#38599;&#29992;&#35519;&#25972;&#12289;&#35299;&#38599;&#35211;&#36796;&#12415;.xlsx" TargetMode="External"/><Relationship Id="rId2" Type="http://schemas.microsoft.com/office/2011/relationships/chartColorStyle" Target="colors43.xml"/><Relationship Id="rId1" Type="http://schemas.microsoft.com/office/2011/relationships/chartStyle" Target="style43.xml"/></Relationships>
</file>

<file path=ppt/charts/_rels/chart5.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04&#25104;&#38263;&#25126;&#30053;\H30\07_&#35696;&#20250;&#38306;&#20418;\&#9632;&#65298;&#26376;&#35696;&#20250;\04_&#32207;&#21209;&#24120;&#20219;&#22996;&#21729;&#20250;\03_&#32173;&#26032;&#27178;&#23665;&#20808;&#29983;\&#32032;&#26448;\&#37117;&#24220;&#30476;&#21029;%20&#27491;&#35215;&#38599;&#29992;&#29575;&#31561;&#65288;H9-H29&#65289;.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0.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2202;&#24613;&#20107;&#24907;&#25514;&#32622;&#12395;&#12424;&#12427;&#24433;&#38911;&#20998;&#26512;\&#12496;&#12483;&#12463;&#12487;&#12540;&#12479;&#38306;&#20418;\&#38599;&#29992;&#38306;&#20418;\&#38599;&#29992;&#35519;&#25972;&#12289;&#35299;&#38599;&#35211;&#36796;&#12415;.xlsx" TargetMode="External"/><Relationship Id="rId2" Type="http://schemas.microsoft.com/office/2011/relationships/chartColorStyle" Target="colors44.xml"/><Relationship Id="rId1" Type="http://schemas.microsoft.com/office/2011/relationships/chartStyle" Target="style44.xml"/></Relationships>
</file>

<file path=ppt/charts/_rels/chart51.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2202;&#24613;&#20107;&#24907;&#25514;&#32622;&#12395;&#12424;&#12427;&#24433;&#38911;&#20998;&#26512;\&#12496;&#12483;&#12463;&#12487;&#12540;&#12479;&#38306;&#20418;\&#38599;&#29992;&#38306;&#20418;\&#22833;&#26989;&#32773;&#25968;&#12289;&#20241;&#26989;&#32773;&#25968;&#31561;.xlsx" TargetMode="External"/><Relationship Id="rId2" Type="http://schemas.microsoft.com/office/2011/relationships/chartColorStyle" Target="colors45.xml"/><Relationship Id="rId1" Type="http://schemas.microsoft.com/office/2011/relationships/chartStyle" Target="style45.xml"/></Relationships>
</file>

<file path=ppt/charts/_rels/chart52.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2202;&#24613;&#20107;&#24907;&#25514;&#32622;&#12395;&#12424;&#12427;&#24433;&#38911;&#20998;&#26512;\&#12496;&#12483;&#12463;&#12487;&#12540;&#12479;&#38306;&#20418;\&#38599;&#29992;&#38306;&#20418;\&#22833;&#26989;&#32773;&#25968;&#12289;&#20241;&#26989;&#32773;&#25968;&#31561;.xlsx" TargetMode="External"/><Relationship Id="rId2" Type="http://schemas.microsoft.com/office/2011/relationships/chartColorStyle" Target="colors46.xml"/><Relationship Id="rId1" Type="http://schemas.microsoft.com/office/2011/relationships/chartStyle" Target="style46.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______9.xlsx"/><Relationship Id="rId2" Type="http://schemas.microsoft.com/office/2011/relationships/chartColorStyle" Target="colors47.xml"/><Relationship Id="rId1" Type="http://schemas.microsoft.com/office/2011/relationships/chartStyle" Target="style47.xml"/><Relationship Id="rId4" Type="http://schemas.openxmlformats.org/officeDocument/2006/relationships/chartUserShapes" Target="../drawings/drawing15.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______10.xlsx"/><Relationship Id="rId2" Type="http://schemas.microsoft.com/office/2011/relationships/chartColorStyle" Target="colors48.xml"/><Relationship Id="rId1" Type="http://schemas.microsoft.com/office/2011/relationships/chartStyle" Target="style48.xml"/></Relationships>
</file>

<file path=ppt/charts/_rels/chart55.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2202;&#24613;&#20107;&#24907;&#25514;&#32622;&#12395;&#12424;&#12427;&#24433;&#38911;&#20998;&#26512;\&#12496;&#12483;&#12463;&#12487;&#12540;&#12479;&#38306;&#20418;\&#38599;&#29992;&#38306;&#20418;\&#22833;&#26989;&#32773;&#25968;&#12289;&#20241;&#26989;&#32773;&#25968;&#31561;.xlsx" TargetMode="External"/><Relationship Id="rId2" Type="http://schemas.microsoft.com/office/2011/relationships/chartColorStyle" Target="colors49.xml"/><Relationship Id="rId1" Type="http://schemas.microsoft.com/office/2011/relationships/chartStyle" Target="style49.xml"/></Relationships>
</file>

<file path=ppt/charts/_rels/chart56.xml.rels><?xml version="1.0" encoding="UTF-8" standalone="yes"?>
<Relationships xmlns="http://schemas.openxmlformats.org/package/2006/relationships"><Relationship Id="rId3" Type="http://schemas.openxmlformats.org/officeDocument/2006/relationships/oleObject" Target="file:///\\10.19.135.21\kikaku\90%20&#25512;&#36914;&#12464;&#12523;&#12540;&#12503;&#65288;02.04.01~&#65289;\01%20&#32076;&#28168;&#23550;&#31574;\2020(R2)\02_&#32076;&#28168;&#23550;&#31574;&#38306;&#20418;\999_&#12381;&#12398;&#20182;&#35576;&#12293;\200623_&#12467;&#12525;&#12490;&#12398;&#24433;&#38911;&#20998;&#26512;\&#32113;&#35336;&#20316;&#26989;_&#21172;&#20685;&#21147;&#35519;&#26619;&#29256;.xlsx" TargetMode="External"/><Relationship Id="rId2" Type="http://schemas.microsoft.com/office/2011/relationships/chartColorStyle" Target="colors50.xml"/><Relationship Id="rId1" Type="http://schemas.microsoft.com/office/2011/relationships/chartStyle" Target="style50.xml"/></Relationships>
</file>

<file path=ppt/charts/_rels/chart57.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51.xml"/><Relationship Id="rId1" Type="http://schemas.microsoft.com/office/2011/relationships/chartStyle" Target="style51.xml"/></Relationships>
</file>

<file path=ppt/charts/_rels/chart5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2.xml"/><Relationship Id="rId1" Type="http://schemas.microsoft.com/office/2011/relationships/chartStyle" Target="style52.xml"/><Relationship Id="rId4" Type="http://schemas.openxmlformats.org/officeDocument/2006/relationships/oleObject" Target="file:///\\10.19.135.21\kikaku\90%20&#25512;&#36914;&#12464;&#12523;&#12540;&#12503;&#65288;02.04.01~&#65289;\01%20&#32076;&#28168;&#23550;&#31574;\2020(R2)\03_&#24220;&#29420;&#33258;&#12450;&#12531;&#12465;&#12540;&#12488;&#12398;&#26908;&#35342;\12_&#38599;&#29992;&#12539;&#28040;&#36027;&#12450;&#12531;&#12465;&#12540;&#12488;\06_&#20998;&#26512;\&#26368;&#32066;&#29256;\&#38599;&#29992;&#215;&#21454;&#20837;.xlsx" TargetMode="External"/></Relationships>
</file>

<file path=ppt/charts/_rels/chart59.xml.rels><?xml version="1.0" encoding="UTF-8" standalone="yes"?>
<Relationships xmlns="http://schemas.openxmlformats.org/package/2006/relationships"><Relationship Id="rId1" Type="http://schemas.openxmlformats.org/officeDocument/2006/relationships/oleObject" Target="file:///\\10.19.135.21\kikaku\90%20&#25512;&#36914;&#12464;&#12523;&#12540;&#12503;&#65288;02.04.01~&#65289;\01%20&#32076;&#28168;&#23550;&#31574;\2020(R2)\03_&#24220;&#29420;&#33258;&#12450;&#12531;&#12465;&#12540;&#12488;&#12398;&#26908;&#35342;\12_&#38599;&#29992;&#12539;&#28040;&#36027;&#12450;&#12531;&#12465;&#12540;&#12488;\06_&#20998;&#26512;\&#26368;&#32066;&#29256;\&#21336;&#32020;&#38598;&#35336;&#34920;.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04&#25104;&#38263;&#25126;&#30053;\H30\00&#65294;&#12487;&#12540;&#12479;&#12391;&#35211;&#12427;&#22823;&#38442;&#12398;&#25104;&#38263;&#25126;&#30053;2018&#29256;&#12398;&#20316;&#25104;\&#9632;&#9632;&#12487;&#12540;&#12479;&#12398;&#28145;&#22528;\07_&#36035;&#37329;&#12539;&#21487;&#20966;&#20998;&#25152;&#24471;\&#21487;&#20966;&#20998;&#25152;&#24471;\&#12487;&#12540;&#12479;\&#23601;&#26989;&#29575;.xlsx" TargetMode="External"/><Relationship Id="rId2" Type="http://schemas.microsoft.com/office/2011/relationships/chartColorStyle" Target="colors5.xml"/><Relationship Id="rId1" Type="http://schemas.microsoft.com/office/2011/relationships/chartStyle" Target="style5.xml"/></Relationships>
</file>

<file path=ppt/charts/_rels/chart60.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9733;&#26032;&#25126;&#30053;&#38306;&#20418;\03_&#32076;&#28168;&#31561;&#12408;&#12398;&#24433;&#38911;&#20998;&#26512;\&#32202;&#24613;&#20107;&#24907;&#25514;&#32622;&#12395;&#12424;&#12427;&#24433;&#38911;&#20998;&#26512;\&#12496;&#12483;&#12463;&#12487;&#12540;&#12479;&#38306;&#20418;\&#29983;&#27963;&#20445;&#35703;\&#29983;&#27963;&#20445;&#35703;&#65288;&#37117;&#36947;&#24220;&#30476;&#21029;&#65289;.xls" TargetMode="External"/></Relationships>
</file>

<file path=ppt/charts/_rels/chart61.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2202;&#24613;&#20107;&#24907;&#25514;&#32622;&#12395;&#12424;&#12427;&#24433;&#38911;&#20998;&#26512;\&#12496;&#12483;&#12463;&#12487;&#12540;&#12479;&#38306;&#20418;\&#29983;&#27963;&#20445;&#35703;\&#29983;&#27963;&#20445;&#35703;&#35519;&#26619;&#65288;&#20840;&#22269;&#65289;.xlsx" TargetMode="External"/><Relationship Id="rId2" Type="http://schemas.microsoft.com/office/2011/relationships/chartColorStyle" Target="colors53.xml"/><Relationship Id="rId1" Type="http://schemas.microsoft.com/office/2011/relationships/chartStyle" Target="style53.xml"/></Relationships>
</file>

<file path=ppt/charts/_rels/chart62.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8306;&#36899;&#32113;&#35336;&#12487;&#12540;&#12479;\200617&#12304;&#25313;&#22823;&#29256;&#12464;&#12521;&#12501;&#12305;&#26032;&#22411;&#12467;&#12525;&#12490;&#12454;&#12452;&#12523;&#12473;&#20027;&#35201;&#38306;&#36899;&#25351;&#27161;&#25968;&#20516;&#12487;&#12540;&#12479;.xlsx" TargetMode="External"/><Relationship Id="rId2" Type="http://schemas.microsoft.com/office/2011/relationships/chartColorStyle" Target="colors54.xml"/><Relationship Id="rId1" Type="http://schemas.microsoft.com/office/2011/relationships/chartStyle" Target="style54.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______11.xlsx"/><Relationship Id="rId2" Type="http://schemas.microsoft.com/office/2011/relationships/chartColorStyle" Target="colors55.xml"/><Relationship Id="rId1" Type="http://schemas.microsoft.com/office/2011/relationships/chartStyle" Target="style55.xml"/></Relationships>
</file>

<file path=ppt/charts/_rels/chart64.xml.rels><?xml version="1.0" encoding="UTF-8" standalone="yes"?>
<Relationships xmlns="http://schemas.openxmlformats.org/package/2006/relationships"><Relationship Id="rId1" Type="http://schemas.openxmlformats.org/officeDocument/2006/relationships/oleObject" Target="file:///\\10.19.135.21\kikaku\90%20&#25512;&#36914;&#12464;&#12523;&#12540;&#12503;&#65288;02.04.01~&#65289;\01%20&#32076;&#28168;&#23550;&#31574;\2020(R2)\03_&#24220;&#29420;&#33258;&#12450;&#12531;&#12465;&#12540;&#12488;&#12398;&#26908;&#35342;\12_&#38599;&#29992;&#12539;&#28040;&#36027;&#12450;&#12531;&#12465;&#12540;&#12488;\06_&#20998;&#26512;\&#26368;&#32066;&#29256;\&#21336;&#32020;&#38598;&#35336;&#34920;.xlsx" TargetMode="External"/></Relationships>
</file>

<file path=ppt/charts/_rels/chart65.xml.rels><?xml version="1.0" encoding="UTF-8" standalone="yes"?>
<Relationships xmlns="http://schemas.openxmlformats.org/package/2006/relationships"><Relationship Id="rId1" Type="http://schemas.openxmlformats.org/officeDocument/2006/relationships/oleObject" Target="file:///C:\Users\KyusaiT\AppData\Local\Temp\Temp1_&#12304;200703-2&#12305;&#12452;&#12531;&#12479;&#12540;&#12493;&#12483;&#12488;&#35519;&#26619;.zip\&#12304;200703-2&#12305;&#12452;&#12531;&#12479;&#12540;&#12493;&#12483;&#12488;&#35519;&#26619;\&#12304;200703-2&#12305;&#12452;&#12531;&#12479;&#12540;&#12493;&#12483;&#12488;&#35519;&#26619;_&#21336;&#32020;&#38598;&#35336;&#34920;.xlsx" TargetMode="Externa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______12.xlsx"/><Relationship Id="rId2" Type="http://schemas.microsoft.com/office/2011/relationships/chartColorStyle" Target="colors56.xml"/><Relationship Id="rId1" Type="http://schemas.microsoft.com/office/2011/relationships/chartStyle" Target="style56.xml"/><Relationship Id="rId4" Type="http://schemas.openxmlformats.org/officeDocument/2006/relationships/chartUserShapes" Target="../drawings/drawing1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______13.xlsx"/><Relationship Id="rId2" Type="http://schemas.microsoft.com/office/2011/relationships/chartColorStyle" Target="colors57.xml"/><Relationship Id="rId1" Type="http://schemas.microsoft.com/office/2011/relationships/chartStyle" Target="style57.xml"/><Relationship Id="rId4" Type="http://schemas.openxmlformats.org/officeDocument/2006/relationships/chartUserShapes" Target="../drawings/drawing17.xml"/></Relationships>
</file>

<file path=ppt/charts/_rels/chart68.xml.rels><?xml version="1.0" encoding="UTF-8" standalone="yes"?>
<Relationships xmlns="http://schemas.openxmlformats.org/package/2006/relationships"><Relationship Id="rId1" Type="http://schemas.openxmlformats.org/officeDocument/2006/relationships/oleObject" Target="file:///C:\Users\KyusaiT\AppData\Local\Temp\Temp1_&#12304;200703-2&#12305;&#12452;&#12531;&#12479;&#12540;&#12493;&#12483;&#12488;&#35519;&#26619;.zip\&#12304;200703-2&#12305;&#12452;&#12531;&#12479;&#12540;&#12493;&#12483;&#12488;&#35519;&#26619;\&#12304;200703-2&#12305;&#12452;&#12531;&#12479;&#12540;&#12493;&#12483;&#12488;&#35519;&#26619;_&#21336;&#32020;&#38598;&#35336;&#34920;.xlsx" TargetMode="External"/></Relationships>
</file>

<file path=ppt/charts/_rels/chart69.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9733;&#26032;&#25126;&#30053;&#38306;&#20418;\03_&#32076;&#28168;&#31561;&#12408;&#12398;&#24433;&#38911;&#20998;&#26512;\&#32202;&#24613;&#20107;&#24907;&#25514;&#32622;&#12395;&#12424;&#12427;&#24433;&#38911;&#20998;&#26512;\&#12496;&#12483;&#12463;&#12487;&#12540;&#12479;&#38306;&#20418;\&#20491;&#20154;&#28040;&#36027;\&#29289;&#20385;&#27604;&#36611;.xlsx" TargetMode="External"/><Relationship Id="rId2" Type="http://schemas.microsoft.com/office/2011/relationships/chartColorStyle" Target="colors58.xml"/><Relationship Id="rId1" Type="http://schemas.microsoft.com/office/2011/relationships/chartStyle" Target="style58.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6.xml"/><Relationship Id="rId1" Type="http://schemas.microsoft.com/office/2011/relationships/chartStyle" Target="style6.xml"/></Relationships>
</file>

<file path=ppt/charts/_rels/chart70.xml.rels><?xml version="1.0" encoding="UTF-8" standalone="yes"?>
<Relationships xmlns="http://schemas.openxmlformats.org/package/2006/relationships"><Relationship Id="rId3" Type="http://schemas.openxmlformats.org/officeDocument/2006/relationships/oleObject" Target="file:///C:\Users\KyusaiT\AppData\Local\Microsoft\Windows\INetCache\IE\DT3YWWX6\e057_1.xlsx" TargetMode="External"/><Relationship Id="rId2" Type="http://schemas.microsoft.com/office/2011/relationships/chartColorStyle" Target="colors59.xml"/><Relationship Id="rId1" Type="http://schemas.microsoft.com/office/2011/relationships/chartStyle" Target="style59.xml"/></Relationships>
</file>

<file path=ppt/charts/_rels/chart71.xml.rels><?xml version="1.0" encoding="UTF-8" standalone="yes"?>
<Relationships xmlns="http://schemas.openxmlformats.org/package/2006/relationships"><Relationship Id="rId3" Type="http://schemas.openxmlformats.org/officeDocument/2006/relationships/oleObject" Target="file:///D:\TasakiS\Desktop\&#30693;&#33021;&#29359;\&#20303;&#23429;&#12487;&#12540;&#12479;.xlsx" TargetMode="External"/><Relationship Id="rId2" Type="http://schemas.microsoft.com/office/2011/relationships/chartColorStyle" Target="colors60.xml"/><Relationship Id="rId1" Type="http://schemas.microsoft.com/office/2011/relationships/chartStyle" Target="style60.xml"/></Relationships>
</file>

<file path=ppt/charts/_rels/chart72.xml.rels><?xml version="1.0" encoding="UTF-8" standalone="yes"?>
<Relationships xmlns="http://schemas.openxmlformats.org/package/2006/relationships"><Relationship Id="rId3" Type="http://schemas.openxmlformats.org/officeDocument/2006/relationships/oleObject" Target="file:///D:\TasakiS\Desktop\&#30693;&#33021;&#29359;\&#20303;&#23429;&#12487;&#12540;&#12479;.xlsx" TargetMode="External"/><Relationship Id="rId2" Type="http://schemas.microsoft.com/office/2011/relationships/chartColorStyle" Target="colors61.xml"/><Relationship Id="rId1" Type="http://schemas.microsoft.com/office/2011/relationships/chartStyle" Target="style61.xml"/></Relationships>
</file>

<file path=ppt/charts/_rels/chart73.xml.rels><?xml version="1.0" encoding="UTF-8" standalone="yes"?>
<Relationships xmlns="http://schemas.openxmlformats.org/package/2006/relationships"><Relationship Id="rId3" Type="http://schemas.openxmlformats.org/officeDocument/2006/relationships/oleObject" Target="file:///D:\TasakiS\Desktop\&#30693;&#33021;&#29359;\&#20303;&#23429;&#12487;&#12540;&#12479;.xlsx" TargetMode="External"/><Relationship Id="rId2" Type="http://schemas.microsoft.com/office/2011/relationships/chartColorStyle" Target="colors62.xml"/><Relationship Id="rId1" Type="http://schemas.microsoft.com/office/2011/relationships/chartStyle" Target="style62.xml"/></Relationships>
</file>

<file path=ppt/charts/_rels/chart7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3.xml"/><Relationship Id="rId1" Type="http://schemas.microsoft.com/office/2011/relationships/chartStyle" Target="style6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ja-JP" altLang="en-US" sz="1200" b="1" dirty="0"/>
              <a:t>来阪外国人</a:t>
            </a:r>
            <a:r>
              <a:rPr lang="ja-JP" altLang="en-US" sz="1200" b="1" dirty="0" smtClean="0"/>
              <a:t>旅行者数（大阪）</a:t>
            </a:r>
            <a:endParaRPr lang="ja-JP" altLang="en-US"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spPr>
            <a:solidFill>
              <a:schemeClr val="accent2">
                <a:lumMod val="75000"/>
              </a:schemeClr>
            </a:solidFill>
            <a:ln>
              <a:noFill/>
            </a:ln>
            <a:effectLst/>
          </c:spPr>
          <c:invertIfNegative val="0"/>
          <c:dLbls>
            <c:dLbl>
              <c:idx val="1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0-D979-454B-81C2-ED4636ECEA0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Sheet1!$B$3:$B$13</c:f>
              <c:strCache>
                <c:ptCount val="11"/>
                <c:pt idx="0">
                  <c:v>2009年</c:v>
                </c:pt>
                <c:pt idx="1">
                  <c:v>2010年</c:v>
                </c:pt>
                <c:pt idx="2">
                  <c:v>2011年</c:v>
                </c:pt>
                <c:pt idx="3">
                  <c:v>2012年</c:v>
                </c:pt>
                <c:pt idx="4">
                  <c:v>2013年</c:v>
                </c:pt>
                <c:pt idx="5">
                  <c:v>2014年</c:v>
                </c:pt>
                <c:pt idx="6">
                  <c:v>2015年</c:v>
                </c:pt>
                <c:pt idx="7">
                  <c:v>2016年</c:v>
                </c:pt>
                <c:pt idx="8">
                  <c:v>2017年</c:v>
                </c:pt>
                <c:pt idx="9">
                  <c:v>2018年</c:v>
                </c:pt>
                <c:pt idx="10">
                  <c:v>2019年</c:v>
                </c:pt>
              </c:strCache>
            </c:strRef>
          </c:cat>
          <c:val>
            <c:numRef>
              <c:f>Sheet1!$C$3:$C$13</c:f>
              <c:numCache>
                <c:formatCode>General</c:formatCode>
                <c:ptCount val="11"/>
                <c:pt idx="0">
                  <c:v>170</c:v>
                </c:pt>
                <c:pt idx="1">
                  <c:v>235</c:v>
                </c:pt>
                <c:pt idx="2">
                  <c:v>158</c:v>
                </c:pt>
                <c:pt idx="3">
                  <c:v>203</c:v>
                </c:pt>
                <c:pt idx="4">
                  <c:v>263</c:v>
                </c:pt>
                <c:pt idx="5">
                  <c:v>376</c:v>
                </c:pt>
                <c:pt idx="6">
                  <c:v>716</c:v>
                </c:pt>
                <c:pt idx="7">
                  <c:v>940</c:v>
                </c:pt>
                <c:pt idx="8">
                  <c:v>1110</c:v>
                </c:pt>
                <c:pt idx="9">
                  <c:v>1142</c:v>
                </c:pt>
                <c:pt idx="10">
                  <c:v>1231</c:v>
                </c:pt>
              </c:numCache>
            </c:numRef>
          </c:val>
          <c:extLst>
            <c:ext xmlns:c16="http://schemas.microsoft.com/office/drawing/2014/chart" uri="{C3380CC4-5D6E-409C-BE32-E72D297353CC}">
              <c16:uniqueId val="{00000001-D979-454B-81C2-ED4636ECEA05}"/>
            </c:ext>
          </c:extLst>
        </c:ser>
        <c:dLbls>
          <c:showLegendKey val="0"/>
          <c:showVal val="0"/>
          <c:showCatName val="0"/>
          <c:showSerName val="0"/>
          <c:showPercent val="0"/>
          <c:showBubbleSize val="0"/>
        </c:dLbls>
        <c:gapWidth val="219"/>
        <c:overlap val="-27"/>
        <c:axId val="744199359"/>
        <c:axId val="744192287"/>
      </c:barChart>
      <c:catAx>
        <c:axId val="744199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44192287"/>
        <c:crosses val="autoZero"/>
        <c:auto val="1"/>
        <c:lblAlgn val="ctr"/>
        <c:lblOffset val="100"/>
        <c:noMultiLvlLbl val="0"/>
      </c:catAx>
      <c:valAx>
        <c:axId val="744192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441993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993912139538356E-2"/>
          <c:y val="0.52664332484117815"/>
          <c:w val="0.91705657811859997"/>
          <c:h val="0.25573104462789975"/>
        </c:manualLayout>
      </c:layout>
      <c:barChart>
        <c:barDir val="col"/>
        <c:grouping val="stacked"/>
        <c:varyColors val="0"/>
        <c:ser>
          <c:idx val="0"/>
          <c:order val="0"/>
          <c:tx>
            <c:strRef>
              <c:f>'2019.4月度'!$B$15</c:f>
              <c:strCache>
                <c:ptCount val="1"/>
                <c:pt idx="0">
                  <c:v>全体</c:v>
                </c:pt>
              </c:strCache>
            </c:strRef>
          </c:tx>
          <c:spPr>
            <a:solidFill>
              <a:schemeClr val="accent5">
                <a:lumMod val="75000"/>
              </a:schemeClr>
            </a:solidFill>
            <a:ln>
              <a:solidFill>
                <a:schemeClr val="tx1"/>
              </a:solidFill>
            </a:ln>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3-EDF9-4138-B53F-BAFF25DD0781}"/>
                </c:ext>
              </c:extLst>
            </c:dLbl>
            <c:dLbl>
              <c:idx val="3"/>
              <c:delete val="1"/>
              <c:extLst>
                <c:ext xmlns:c15="http://schemas.microsoft.com/office/drawing/2012/chart" uri="{CE6537A1-D6FC-4f65-9D91-7224C49458BB}"/>
                <c:ext xmlns:c16="http://schemas.microsoft.com/office/drawing/2014/chart" uri="{C3380CC4-5D6E-409C-BE32-E72D297353CC}">
                  <c16:uniqueId val="{00000004-EDF9-4138-B53F-BAFF25DD0781}"/>
                </c:ext>
              </c:extLst>
            </c:dLbl>
            <c:dLbl>
              <c:idx val="5"/>
              <c:delete val="1"/>
              <c:extLst>
                <c:ext xmlns:c15="http://schemas.microsoft.com/office/drawing/2012/chart" uri="{CE6537A1-D6FC-4f65-9D91-7224C49458BB}"/>
                <c:ext xmlns:c16="http://schemas.microsoft.com/office/drawing/2014/chart" uri="{C3380CC4-5D6E-409C-BE32-E72D297353CC}">
                  <c16:uniqueId val="{00000005-EDF9-4138-B53F-BAFF25DD0781}"/>
                </c:ext>
              </c:extLst>
            </c:dLbl>
            <c:dLbl>
              <c:idx val="7"/>
              <c:delete val="1"/>
              <c:extLst>
                <c:ext xmlns:c15="http://schemas.microsoft.com/office/drawing/2012/chart" uri="{CE6537A1-D6FC-4f65-9D91-7224C49458BB}"/>
                <c:ext xmlns:c16="http://schemas.microsoft.com/office/drawing/2014/chart" uri="{C3380CC4-5D6E-409C-BE32-E72D297353CC}">
                  <c16:uniqueId val="{00000006-EDF9-4138-B53F-BAFF25DD0781}"/>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'2019.4月度'!$E$13:$L$14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'2019.4月度'!$E$15:$L$15</c:f>
              <c:numCache>
                <c:formatCode>General</c:formatCode>
                <c:ptCount val="8"/>
                <c:pt idx="0">
                  <c:v>4619</c:v>
                </c:pt>
                <c:pt idx="1">
                  <c:v>0</c:v>
                </c:pt>
                <c:pt idx="2">
                  <c:v>3497</c:v>
                </c:pt>
                <c:pt idx="3">
                  <c:v>0</c:v>
                </c:pt>
                <c:pt idx="4">
                  <c:v>1883</c:v>
                </c:pt>
                <c:pt idx="5">
                  <c:v>0</c:v>
                </c:pt>
                <c:pt idx="6">
                  <c:v>12080</c:v>
                </c:pt>
                <c:pt idx="7">
                  <c:v>0</c:v>
                </c:pt>
              </c:numCache>
            </c:numRef>
          </c:val>
          <c:extLst>
            <c:ext xmlns:c16="http://schemas.microsoft.com/office/drawing/2014/chart" uri="{C3380CC4-5D6E-409C-BE32-E72D297353CC}">
              <c16:uniqueId val="{00000000-EDF9-4138-B53F-BAFF25DD0781}"/>
            </c:ext>
          </c:extLst>
        </c:ser>
        <c:ser>
          <c:idx val="1"/>
          <c:order val="1"/>
          <c:tx>
            <c:strRef>
              <c:f>'2019.4月度'!$B$16</c:f>
              <c:strCache>
                <c:ptCount val="1"/>
                <c:pt idx="0">
                  <c:v>男性</c:v>
                </c:pt>
              </c:strCache>
            </c:strRef>
          </c:tx>
          <c:spPr>
            <a:pattFill prst="pct20">
              <a:fgClr>
                <a:srgbClr val="002060"/>
              </a:fgClr>
              <a:bgClr>
                <a:schemeClr val="bg1"/>
              </a:bgClr>
            </a:pattFill>
            <a:ln>
              <a:solidFill>
                <a:schemeClr val="tx1"/>
              </a:solidFill>
            </a:ln>
          </c:spPr>
          <c:invertIfNegative val="0"/>
          <c:dLbls>
            <c:dLbl>
              <c:idx val="1"/>
              <c:layout>
                <c:manualLayout>
                  <c:x val="2.9991157331604079E-3"/>
                  <c:y val="8.840194345059932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DF9-4138-B53F-BAFF25DD0781}"/>
                </c:ext>
              </c:extLst>
            </c:dLbl>
            <c:dLbl>
              <c:idx val="3"/>
              <c:layout>
                <c:manualLayout>
                  <c:x val="-1.499557866580259E-3"/>
                  <c:y val="1.473365724176644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DF9-4138-B53F-BAFF25DD0781}"/>
                </c:ext>
              </c:extLst>
            </c:dLbl>
            <c:dLbl>
              <c:idx val="5"/>
              <c:layout>
                <c:manualLayout>
                  <c:x val="1.499557866580094E-3"/>
                  <c:y val="8.840194345059932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DF9-4138-B53F-BAFF25DD0781}"/>
                </c:ext>
              </c:extLst>
            </c:dLbl>
            <c:dLbl>
              <c:idx val="7"/>
              <c:layout>
                <c:manualLayout>
                  <c:x val="5.9982314663207057E-3"/>
                  <c:y val="8.840194345059932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DF9-4138-B53F-BAFF25DD0781}"/>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'2019.4月度'!$E$13:$L$14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'2019.4月度'!$E$16:$L$16</c:f>
              <c:numCache>
                <c:formatCode>General</c:formatCode>
                <c:ptCount val="8"/>
                <c:pt idx="1">
                  <c:v>411</c:v>
                </c:pt>
                <c:pt idx="3">
                  <c:v>634</c:v>
                </c:pt>
                <c:pt idx="5">
                  <c:v>130</c:v>
                </c:pt>
                <c:pt idx="7">
                  <c:v>415</c:v>
                </c:pt>
              </c:numCache>
            </c:numRef>
          </c:val>
          <c:extLst>
            <c:ext xmlns:c16="http://schemas.microsoft.com/office/drawing/2014/chart" uri="{C3380CC4-5D6E-409C-BE32-E72D297353CC}">
              <c16:uniqueId val="{00000001-EDF9-4138-B53F-BAFF25DD0781}"/>
            </c:ext>
          </c:extLst>
        </c:ser>
        <c:ser>
          <c:idx val="2"/>
          <c:order val="2"/>
          <c:tx>
            <c:strRef>
              <c:f>'2019.4月度'!$B$17</c:f>
              <c:strCache>
                <c:ptCount val="1"/>
                <c:pt idx="0">
                  <c:v>女性</c:v>
                </c:pt>
              </c:strCache>
            </c:strRef>
          </c:tx>
          <c:spPr>
            <a:pattFill prst="ltUpDiag">
              <a:fgClr>
                <a:srgbClr val="C00000"/>
              </a:fgClr>
              <a:bgClr>
                <a:schemeClr val="bg1"/>
              </a:bgClr>
            </a:pattFill>
            <a:ln>
              <a:solidFill>
                <a:schemeClr val="tx1"/>
              </a:solidFill>
            </a:ln>
          </c:spPr>
          <c:invertIfNegative val="0"/>
          <c:dLbls>
            <c:dLbl>
              <c:idx val="5"/>
              <c:layout>
                <c:manualLayout>
                  <c:x val="1.499557866580094E-3"/>
                  <c:y val="-2.062712013847317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DF9-4138-B53F-BAFF25DD0781}"/>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'2019.4月度'!$E$13:$L$14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'2019.4月度'!$E$17:$L$17</c:f>
              <c:numCache>
                <c:formatCode>General</c:formatCode>
                <c:ptCount val="8"/>
                <c:pt idx="1">
                  <c:v>1466</c:v>
                </c:pt>
                <c:pt idx="3">
                  <c:v>2663</c:v>
                </c:pt>
                <c:pt idx="5">
                  <c:v>442</c:v>
                </c:pt>
                <c:pt idx="7">
                  <c:v>1256</c:v>
                </c:pt>
              </c:numCache>
            </c:numRef>
          </c:val>
          <c:extLst>
            <c:ext xmlns:c16="http://schemas.microsoft.com/office/drawing/2014/chart" uri="{C3380CC4-5D6E-409C-BE32-E72D297353CC}">
              <c16:uniqueId val="{00000002-EDF9-4138-B53F-BAFF25DD0781}"/>
            </c:ext>
          </c:extLst>
        </c:ser>
        <c:dLbls>
          <c:showLegendKey val="0"/>
          <c:showVal val="0"/>
          <c:showCatName val="0"/>
          <c:showSerName val="0"/>
          <c:showPercent val="0"/>
          <c:showBubbleSize val="0"/>
        </c:dLbls>
        <c:gapWidth val="66"/>
        <c:overlap val="100"/>
        <c:axId val="612911984"/>
        <c:axId val="612905712"/>
      </c:barChart>
      <c:catAx>
        <c:axId val="612911984"/>
        <c:scaling>
          <c:orientation val="minMax"/>
        </c:scaling>
        <c:delete val="0"/>
        <c:axPos val="b"/>
        <c:numFmt formatCode="General" sourceLinked="1"/>
        <c:majorTickMark val="out"/>
        <c:minorTickMark val="none"/>
        <c:tickLblPos val="nextTo"/>
        <c:txPr>
          <a:bodyPr rot="0" vert="wordArtVertRtl"/>
          <a:lstStyle/>
          <a:p>
            <a:pPr>
              <a:defRPr/>
            </a:pPr>
            <a:endParaRPr lang="ja-JP"/>
          </a:p>
        </c:txPr>
        <c:crossAx val="612905712"/>
        <c:crosses val="autoZero"/>
        <c:auto val="1"/>
        <c:lblAlgn val="ctr"/>
        <c:lblOffset val="100"/>
        <c:noMultiLvlLbl val="0"/>
      </c:catAx>
      <c:valAx>
        <c:axId val="612905712"/>
        <c:scaling>
          <c:orientation val="minMax"/>
          <c:max val="12000"/>
        </c:scaling>
        <c:delete val="0"/>
        <c:axPos val="l"/>
        <c:majorGridlines/>
        <c:title>
          <c:tx>
            <c:rich>
              <a:bodyPr rot="0" vert="horz"/>
              <a:lstStyle/>
              <a:p>
                <a:pPr>
                  <a:defRPr b="0"/>
                </a:pPr>
                <a:r>
                  <a:rPr lang="ja-JP" b="0"/>
                  <a:t>（件）</a:t>
                </a:r>
              </a:p>
            </c:rich>
          </c:tx>
          <c:layout>
            <c:manualLayout>
              <c:xMode val="edge"/>
              <c:yMode val="edge"/>
              <c:x val="5.9106440815756306E-4"/>
              <c:y val="0.46853041029383891"/>
            </c:manualLayout>
          </c:layout>
          <c:overlay val="0"/>
        </c:title>
        <c:numFmt formatCode="General" sourceLinked="1"/>
        <c:majorTickMark val="out"/>
        <c:minorTickMark val="none"/>
        <c:tickLblPos val="nextTo"/>
        <c:crossAx val="612911984"/>
        <c:crosses val="autoZero"/>
        <c:crossBetween val="between"/>
      </c:valAx>
    </c:plotArea>
    <c:plotVisOnly val="1"/>
    <c:dispBlanksAs val="gap"/>
    <c:showDLblsOverMax val="0"/>
  </c:chart>
  <c:spPr>
    <a:noFill/>
  </c:spPr>
  <c:txPr>
    <a:bodyPr/>
    <a:lstStyle/>
    <a:p>
      <a:pPr>
        <a:defRPr sz="800"/>
      </a:pPr>
      <a:endParaRPr lang="ja-JP"/>
    </a:p>
  </c:txPr>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'計算表H22～H29の推移'!$C$3</c:f>
              <c:strCache>
                <c:ptCount val="1"/>
                <c:pt idx="0">
                  <c:v>大阪府の医薬品生産額</c:v>
                </c:pt>
              </c:strCache>
            </c:strRef>
          </c:tx>
          <c:spPr>
            <a:solidFill>
              <a:srgbClr val="4F81BD"/>
            </a:solidFill>
            <a:ln w="25400">
              <a:noFill/>
            </a:ln>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'計算表H22～H29の推移'!$B$4:$B$11</c:f>
              <c:strCache>
                <c:ptCount val="8"/>
                <c:pt idx="0">
                  <c:v>2010年</c:v>
                </c:pt>
                <c:pt idx="1">
                  <c:v>2011年</c:v>
                </c:pt>
                <c:pt idx="2">
                  <c:v>2012年</c:v>
                </c:pt>
                <c:pt idx="3">
                  <c:v>2013年</c:v>
                </c:pt>
                <c:pt idx="4">
                  <c:v>2014年</c:v>
                </c:pt>
                <c:pt idx="5">
                  <c:v>2015年</c:v>
                </c:pt>
                <c:pt idx="6">
                  <c:v>2016年</c:v>
                </c:pt>
                <c:pt idx="7">
                  <c:v>2017年</c:v>
                </c:pt>
              </c:strCache>
            </c:strRef>
          </c:cat>
          <c:val>
            <c:numRef>
              <c:f>'計算表H22～H29の推移'!$C$4:$C$11</c:f>
              <c:numCache>
                <c:formatCode>#,##0_);[Red]\(#,##0\)</c:formatCode>
                <c:ptCount val="8"/>
                <c:pt idx="0">
                  <c:v>4759.9046600000001</c:v>
                </c:pt>
                <c:pt idx="1">
                  <c:v>4781.7443800000001</c:v>
                </c:pt>
                <c:pt idx="2">
                  <c:v>5091.1658500000003</c:v>
                </c:pt>
                <c:pt idx="3">
                  <c:v>5316.9347299999999</c:v>
                </c:pt>
                <c:pt idx="4">
                  <c:v>5102.3394200000002</c:v>
                </c:pt>
                <c:pt idx="5">
                  <c:v>4953.7485699999997</c:v>
                </c:pt>
                <c:pt idx="6">
                  <c:v>5624.8405199999997</c:v>
                </c:pt>
                <c:pt idx="7">
                  <c:v>5302.0831399999997</c:v>
                </c:pt>
              </c:numCache>
            </c:numRef>
          </c:val>
          <c:extLst>
            <c:ext xmlns:c16="http://schemas.microsoft.com/office/drawing/2014/chart" uri="{C3380CC4-5D6E-409C-BE32-E72D297353CC}">
              <c16:uniqueId val="{00000000-4AF4-4093-A5E1-B6F8AEFAA4A7}"/>
            </c:ext>
          </c:extLst>
        </c:ser>
        <c:dLbls>
          <c:showLegendKey val="0"/>
          <c:showVal val="0"/>
          <c:showCatName val="0"/>
          <c:showSerName val="0"/>
          <c:showPercent val="0"/>
          <c:showBubbleSize val="0"/>
        </c:dLbls>
        <c:gapWidth val="219"/>
        <c:overlap val="-27"/>
        <c:axId val="1538083503"/>
        <c:axId val="1"/>
      </c:barChart>
      <c:lineChart>
        <c:grouping val="standard"/>
        <c:varyColors val="0"/>
        <c:ser>
          <c:idx val="1"/>
          <c:order val="1"/>
          <c:tx>
            <c:strRef>
              <c:f>'計算表H22～H29の推移'!$D$3</c:f>
              <c:strCache>
                <c:ptCount val="1"/>
                <c:pt idx="0">
                  <c:v>大阪府の医薬品生産額全国シェア</c:v>
                </c:pt>
              </c:strCache>
            </c:strRef>
          </c:tx>
          <c:spPr>
            <a:ln w="28575" cap="rnd">
              <a:solidFill>
                <a:schemeClr val="accent2"/>
              </a:solidFill>
              <a:round/>
            </a:ln>
            <a:effectLst/>
          </c:spPr>
          <c:marker>
            <c:symbol val="none"/>
          </c:marker>
          <c:dLbls>
            <c:dLbl>
              <c:idx val="0"/>
              <c:layout>
                <c:manualLayout>
                  <c:x val="-4.7222222222222249E-2"/>
                  <c:y val="5.2287581699346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AF4-4093-A5E1-B6F8AEFAA4A7}"/>
                </c:ext>
              </c:extLst>
            </c:dLbl>
            <c:dLbl>
              <c:idx val="1"/>
              <c:layout>
                <c:manualLayout>
                  <c:x val="-4.1666666666666664E-2"/>
                  <c:y val="2.61437908496732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AF4-4093-A5E1-B6F8AEFAA4A7}"/>
                </c:ext>
              </c:extLst>
            </c:dLbl>
            <c:dLbl>
              <c:idx val="2"/>
              <c:layout>
                <c:manualLayout>
                  <c:x val="-5.0000000000000051E-2"/>
                  <c:y val="4.3572984749455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AF4-4093-A5E1-B6F8AEFAA4A7}"/>
                </c:ext>
              </c:extLst>
            </c:dLbl>
            <c:dLbl>
              <c:idx val="3"/>
              <c:layout>
                <c:manualLayout>
                  <c:x val="-5.0000000000000051E-2"/>
                  <c:y val="4.3572984749455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AF4-4093-A5E1-B6F8AEFAA4A7}"/>
                </c:ext>
              </c:extLst>
            </c:dLbl>
            <c:dLbl>
              <c:idx val="4"/>
              <c:layout>
                <c:manualLayout>
                  <c:x val="-5.2777777777777778E-2"/>
                  <c:y val="5.2287581699346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AF4-4093-A5E1-B6F8AEFAA4A7}"/>
                </c:ext>
              </c:extLst>
            </c:dLbl>
            <c:dLbl>
              <c:idx val="5"/>
              <c:layout>
                <c:manualLayout>
                  <c:x val="-3.888888888888889E-2"/>
                  <c:y val="3.9215686274509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AF4-4093-A5E1-B6F8AEFAA4A7}"/>
                </c:ext>
              </c:extLst>
            </c:dLbl>
            <c:dLbl>
              <c:idx val="6"/>
              <c:layout>
                <c:manualLayout>
                  <c:x val="-4.1666666666666768E-2"/>
                  <c:y val="7.407407407407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AF4-4093-A5E1-B6F8AEFAA4A7}"/>
                </c:ext>
              </c:extLst>
            </c:dLbl>
            <c:dLbl>
              <c:idx val="7"/>
              <c:layout>
                <c:manualLayout>
                  <c:x val="-5.00000000000001E-2"/>
                  <c:y val="4.79302832244007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AF4-4093-A5E1-B6F8AEFAA4A7}"/>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'計算表H22～H29の推移'!$B$4:$B$11</c:f>
              <c:strCache>
                <c:ptCount val="8"/>
                <c:pt idx="0">
                  <c:v>2010年</c:v>
                </c:pt>
                <c:pt idx="1">
                  <c:v>2011年</c:v>
                </c:pt>
                <c:pt idx="2">
                  <c:v>2012年</c:v>
                </c:pt>
                <c:pt idx="3">
                  <c:v>2013年</c:v>
                </c:pt>
                <c:pt idx="4">
                  <c:v>2014年</c:v>
                </c:pt>
                <c:pt idx="5">
                  <c:v>2015年</c:v>
                </c:pt>
                <c:pt idx="6">
                  <c:v>2016年</c:v>
                </c:pt>
                <c:pt idx="7">
                  <c:v>2017年</c:v>
                </c:pt>
              </c:strCache>
            </c:strRef>
          </c:cat>
          <c:val>
            <c:numRef>
              <c:f>'計算表H22～H29の推移'!$D$4:$D$11</c:f>
              <c:numCache>
                <c:formatCode>0.0%</c:formatCode>
                <c:ptCount val="8"/>
                <c:pt idx="0">
                  <c:v>7.0214410087843807E-2</c:v>
                </c:pt>
                <c:pt idx="1">
                  <c:v>6.8434134393856746E-2</c:v>
                </c:pt>
                <c:pt idx="2">
                  <c:v>7.2973714776765092E-2</c:v>
                </c:pt>
                <c:pt idx="3">
                  <c:v>7.7123933236568104E-2</c:v>
                </c:pt>
                <c:pt idx="4">
                  <c:v>7.7428279037658129E-2</c:v>
                </c:pt>
                <c:pt idx="5">
                  <c:v>7.2631209016702267E-2</c:v>
                </c:pt>
                <c:pt idx="6">
                  <c:v>8.4917867670141686E-2</c:v>
                </c:pt>
                <c:pt idx="7">
                  <c:v>7.8884591227437906E-2</c:v>
                </c:pt>
              </c:numCache>
            </c:numRef>
          </c:val>
          <c:smooth val="0"/>
          <c:extLst>
            <c:ext xmlns:c16="http://schemas.microsoft.com/office/drawing/2014/chart" uri="{C3380CC4-5D6E-409C-BE32-E72D297353CC}">
              <c16:uniqueId val="{00000009-4AF4-4093-A5E1-B6F8AEFAA4A7}"/>
            </c:ext>
          </c:extLst>
        </c:ser>
        <c:dLbls>
          <c:showLegendKey val="0"/>
          <c:showVal val="0"/>
          <c:showCatName val="0"/>
          <c:showSerName val="0"/>
          <c:showPercent val="0"/>
          <c:showBubbleSize val="0"/>
        </c:dLbls>
        <c:marker val="1"/>
        <c:smooth val="0"/>
        <c:axId val="3"/>
        <c:axId val="4"/>
      </c:lineChart>
      <c:catAx>
        <c:axId val="1538083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min val="35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38083503"/>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0.15000000000000002"/>
          <c:min val="0"/>
        </c:scaling>
        <c:delete val="0"/>
        <c:axPos val="r"/>
        <c:numFmt formatCode="0.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
        <c:crosses val="max"/>
        <c:crossBetween val="between"/>
        <c:majorUnit val="3.0000000000000006E-2"/>
      </c:valAx>
      <c:spPr>
        <a:noFill/>
        <a:ln w="25400">
          <a:noFill/>
        </a:ln>
      </c:spPr>
    </c:plotArea>
    <c:legend>
      <c:legendPos val="b"/>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'計算表H22～H29の推移'!$C$14</c:f>
              <c:strCache>
                <c:ptCount val="1"/>
                <c:pt idx="0">
                  <c:v>大阪府の医療機器生産額</c:v>
                </c:pt>
              </c:strCache>
            </c:strRef>
          </c:tx>
          <c:spPr>
            <a:solidFill>
              <a:srgbClr val="4F81BD"/>
            </a:solidFill>
            <a:ln w="25400">
              <a:noFill/>
            </a:ln>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'計算表H22～H29の推移'!$B$15:$B$22</c:f>
              <c:strCache>
                <c:ptCount val="8"/>
                <c:pt idx="0">
                  <c:v>2010年</c:v>
                </c:pt>
                <c:pt idx="1">
                  <c:v>2011年</c:v>
                </c:pt>
                <c:pt idx="2">
                  <c:v>2012年</c:v>
                </c:pt>
                <c:pt idx="3">
                  <c:v>2013年</c:v>
                </c:pt>
                <c:pt idx="4">
                  <c:v>2014年</c:v>
                </c:pt>
                <c:pt idx="5">
                  <c:v>2015年</c:v>
                </c:pt>
                <c:pt idx="6">
                  <c:v>2016年</c:v>
                </c:pt>
                <c:pt idx="7">
                  <c:v>2017年</c:v>
                </c:pt>
              </c:strCache>
            </c:strRef>
          </c:cat>
          <c:val>
            <c:numRef>
              <c:f>'計算表H22～H29の推移'!$C$15:$C$22</c:f>
              <c:numCache>
                <c:formatCode>#,##0_);[Red]\(#,##0\)</c:formatCode>
                <c:ptCount val="8"/>
                <c:pt idx="0">
                  <c:v>203.49906999999999</c:v>
                </c:pt>
                <c:pt idx="1">
                  <c:v>213.26994999999999</c:v>
                </c:pt>
                <c:pt idx="2">
                  <c:v>221.71596</c:v>
                </c:pt>
                <c:pt idx="3">
                  <c:v>281.34505999999999</c:v>
                </c:pt>
                <c:pt idx="4">
                  <c:v>424.50265999999999</c:v>
                </c:pt>
                <c:pt idx="5">
                  <c:v>594.79024000000004</c:v>
                </c:pt>
                <c:pt idx="6">
                  <c:v>517.02666999999997</c:v>
                </c:pt>
                <c:pt idx="7">
                  <c:v>540.46660999999995</c:v>
                </c:pt>
              </c:numCache>
            </c:numRef>
          </c:val>
          <c:extLst>
            <c:ext xmlns:c16="http://schemas.microsoft.com/office/drawing/2014/chart" uri="{C3380CC4-5D6E-409C-BE32-E72D297353CC}">
              <c16:uniqueId val="{00000000-F2E2-4D7B-8CB0-2E0F51F1BD1B}"/>
            </c:ext>
          </c:extLst>
        </c:ser>
        <c:dLbls>
          <c:showLegendKey val="0"/>
          <c:showVal val="0"/>
          <c:showCatName val="0"/>
          <c:showSerName val="0"/>
          <c:showPercent val="0"/>
          <c:showBubbleSize val="0"/>
        </c:dLbls>
        <c:gapWidth val="219"/>
        <c:overlap val="-27"/>
        <c:axId val="1791132095"/>
        <c:axId val="1"/>
      </c:barChart>
      <c:lineChart>
        <c:grouping val="standard"/>
        <c:varyColors val="0"/>
        <c:ser>
          <c:idx val="1"/>
          <c:order val="1"/>
          <c:tx>
            <c:strRef>
              <c:f>'計算表H22～H29の推移'!$D$14</c:f>
              <c:strCache>
                <c:ptCount val="1"/>
                <c:pt idx="0">
                  <c:v>大阪府の医療機器生産額全国シェア</c:v>
                </c:pt>
              </c:strCache>
            </c:strRef>
          </c:tx>
          <c:spPr>
            <a:ln w="28575" cap="rnd">
              <a:solidFill>
                <a:schemeClr val="accent2"/>
              </a:solidFill>
              <a:round/>
            </a:ln>
            <a:effectLst/>
          </c:spPr>
          <c:marker>
            <c:symbol val="none"/>
          </c:marker>
          <c:dLbls>
            <c:dLbl>
              <c:idx val="0"/>
              <c:layout>
                <c:manualLayout>
                  <c:x val="-4.7222222222222221E-2"/>
                  <c:y val="-3.485838779956427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2E2-4D7B-8CB0-2E0F51F1BD1B}"/>
                </c:ext>
              </c:extLst>
            </c:dLbl>
            <c:dLbl>
              <c:idx val="1"/>
              <c:layout>
                <c:manualLayout>
                  <c:x val="-0.05"/>
                  <c:y val="-3.92156862745098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F2E2-4D7B-8CB0-2E0F51F1BD1B}"/>
                </c:ext>
              </c:extLst>
            </c:dLbl>
            <c:dLbl>
              <c:idx val="2"/>
              <c:layout>
                <c:manualLayout>
                  <c:x val="-5.2777777777777778E-2"/>
                  <c:y val="-4.3572984749455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F2E2-4D7B-8CB0-2E0F51F1BD1B}"/>
                </c:ext>
              </c:extLst>
            </c:dLbl>
            <c:dLbl>
              <c:idx val="3"/>
              <c:layout>
                <c:manualLayout>
                  <c:x val="-4.4444444444444446E-2"/>
                  <c:y val="-5.66448801742918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F2E2-4D7B-8CB0-2E0F51F1BD1B}"/>
                </c:ext>
              </c:extLst>
            </c:dLbl>
            <c:dLbl>
              <c:idx val="4"/>
              <c:layout>
                <c:manualLayout>
                  <c:x val="-5.5555555555555552E-2"/>
                  <c:y val="-5.228758169934648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F2E2-4D7B-8CB0-2E0F51F1BD1B}"/>
                </c:ext>
              </c:extLst>
            </c:dLbl>
            <c:dLbl>
              <c:idx val="5"/>
              <c:layout>
                <c:manualLayout>
                  <c:x val="-0.05"/>
                  <c:y val="-4.35729847494553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F2E2-4D7B-8CB0-2E0F51F1BD1B}"/>
                </c:ext>
              </c:extLst>
            </c:dLbl>
            <c:dLbl>
              <c:idx val="6"/>
              <c:layout>
                <c:manualLayout>
                  <c:x val="-5.2777777777777882E-2"/>
                  <c:y val="-4.793028322440095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F2E2-4D7B-8CB0-2E0F51F1BD1B}"/>
                </c:ext>
              </c:extLst>
            </c:dLbl>
            <c:dLbl>
              <c:idx val="7"/>
              <c:layout>
                <c:manualLayout>
                  <c:x val="-5.00000000000001E-2"/>
                  <c:y val="-5.228758169934648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F2E2-4D7B-8CB0-2E0F51F1BD1B}"/>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'計算表H22～H29の推移'!$B$15:$B$22</c:f>
              <c:strCache>
                <c:ptCount val="8"/>
                <c:pt idx="0">
                  <c:v>2010年</c:v>
                </c:pt>
                <c:pt idx="1">
                  <c:v>2011年</c:v>
                </c:pt>
                <c:pt idx="2">
                  <c:v>2012年</c:v>
                </c:pt>
                <c:pt idx="3">
                  <c:v>2013年</c:v>
                </c:pt>
                <c:pt idx="4">
                  <c:v>2014年</c:v>
                </c:pt>
                <c:pt idx="5">
                  <c:v>2015年</c:v>
                </c:pt>
                <c:pt idx="6">
                  <c:v>2016年</c:v>
                </c:pt>
                <c:pt idx="7">
                  <c:v>2017年</c:v>
                </c:pt>
              </c:strCache>
            </c:strRef>
          </c:cat>
          <c:val>
            <c:numRef>
              <c:f>'計算表H22～H29の推移'!$D$15:$D$22</c:f>
              <c:numCache>
                <c:formatCode>0.0%</c:formatCode>
                <c:ptCount val="8"/>
                <c:pt idx="0">
                  <c:v>1.1876645059279595E-2</c:v>
                </c:pt>
                <c:pt idx="1">
                  <c:v>1.1792800655139967E-2</c:v>
                </c:pt>
                <c:pt idx="2">
                  <c:v>1.1698577182164119E-2</c:v>
                </c:pt>
                <c:pt idx="3">
                  <c:v>1.4764953414022208E-2</c:v>
                </c:pt>
                <c:pt idx="4">
                  <c:v>2.133718522822603E-2</c:v>
                </c:pt>
                <c:pt idx="5">
                  <c:v>3.0571054684143586E-2</c:v>
                </c:pt>
                <c:pt idx="6">
                  <c:v>2.700510988775023E-2</c:v>
                </c:pt>
                <c:pt idx="7">
                  <c:v>2.7154037723243585E-2</c:v>
                </c:pt>
              </c:numCache>
            </c:numRef>
          </c:val>
          <c:smooth val="0"/>
          <c:extLst>
            <c:ext xmlns:c16="http://schemas.microsoft.com/office/drawing/2014/chart" uri="{C3380CC4-5D6E-409C-BE32-E72D297353CC}">
              <c16:uniqueId val="{00000009-F2E2-4D7B-8CB0-2E0F51F1BD1B}"/>
            </c:ext>
          </c:extLst>
        </c:ser>
        <c:dLbls>
          <c:showLegendKey val="0"/>
          <c:showVal val="0"/>
          <c:showCatName val="0"/>
          <c:showSerName val="0"/>
          <c:showPercent val="0"/>
          <c:showBubbleSize val="0"/>
        </c:dLbls>
        <c:marker val="1"/>
        <c:smooth val="0"/>
        <c:axId val="3"/>
        <c:axId val="4"/>
      </c:lineChart>
      <c:catAx>
        <c:axId val="17911320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91132095"/>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0.15000000000000002"/>
        </c:scaling>
        <c:delete val="0"/>
        <c:axPos val="r"/>
        <c:numFmt formatCode="0.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
        <c:crosses val="max"/>
        <c:crossBetween val="between"/>
        <c:majorUnit val="3.0000000000000006E-2"/>
      </c:valAx>
      <c:spPr>
        <a:noFill/>
        <a:ln w="25400">
          <a:noFill/>
        </a:ln>
      </c:spPr>
    </c:plotArea>
    <c:legend>
      <c:legendPos val="b"/>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square"/>
            <c:size val="6"/>
            <c:spPr>
              <a:solidFill>
                <a:schemeClr val="accent1"/>
              </a:solidFill>
              <a:ln w="9525">
                <a:solidFill>
                  <a:schemeClr val="accent1"/>
                </a:solidFill>
              </a:ln>
              <a:effectLst/>
            </c:spPr>
          </c:marker>
          <c:dLbls>
            <c:dLbl>
              <c:idx val="0"/>
              <c:layout>
                <c:manualLayout>
                  <c:x val="-5.8333333333333348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62F-462D-8D26-1A422D66007A}"/>
                </c:ext>
              </c:extLst>
            </c:dLbl>
            <c:dLbl>
              <c:idx val="1"/>
              <c:layout>
                <c:manualLayout>
                  <c:x val="-5.312084993359896E-2"/>
                  <c:y val="-4.89704978164836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2F-462D-8D26-1A422D66007A}"/>
                </c:ext>
              </c:extLst>
            </c:dLbl>
            <c:dLbl>
              <c:idx val="2"/>
              <c:layout>
                <c:manualLayout>
                  <c:x val="-5.5776892430278883E-2"/>
                  <c:y val="-5.34223612543458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62F-462D-8D26-1A422D66007A}"/>
                </c:ext>
              </c:extLst>
            </c:dLbl>
            <c:dLbl>
              <c:idx val="3"/>
              <c:layout>
                <c:manualLayout>
                  <c:x val="-5.5776892430278932E-2"/>
                  <c:y val="-5.34223612543458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2F-462D-8D26-1A422D66007A}"/>
                </c:ext>
              </c:extLst>
            </c:dLbl>
            <c:dLbl>
              <c:idx val="4"/>
              <c:layout>
                <c:manualLayout>
                  <c:x val="-5.5776892430278883E-2"/>
                  <c:y val="-5.7874224692207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62F-462D-8D26-1A422D66007A}"/>
                </c:ext>
              </c:extLst>
            </c:dLbl>
            <c:dLbl>
              <c:idx val="5"/>
              <c:layout>
                <c:manualLayout>
                  <c:x val="-5.5776892430278981E-2"/>
                  <c:y val="-4.89704978164836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62F-462D-8D26-1A422D66007A}"/>
                </c:ext>
              </c:extLst>
            </c:dLbl>
            <c:dLbl>
              <c:idx val="6"/>
              <c:layout>
                <c:manualLayout>
                  <c:x val="-5.3120849933599036E-2"/>
                  <c:y val="-4.89704978164836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62F-462D-8D26-1A422D66007A}"/>
                </c:ext>
              </c:extLst>
            </c:dLbl>
            <c:dLbl>
              <c:idx val="7"/>
              <c:layout>
                <c:manualLayout>
                  <c:x val="-4.7808764940239043E-2"/>
                  <c:y val="-5.34223612543458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62F-462D-8D26-1A422D66007A}"/>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第3次産業活動指数!$B$3:$I$3</c:f>
              <c:strCache>
                <c:ptCount val="8"/>
                <c:pt idx="0">
                  <c:v>19/9月</c:v>
                </c:pt>
                <c:pt idx="1">
                  <c:v>19/10月</c:v>
                </c:pt>
                <c:pt idx="2">
                  <c:v>19/11月</c:v>
                </c:pt>
                <c:pt idx="3">
                  <c:v>19/12月</c:v>
                </c:pt>
                <c:pt idx="4">
                  <c:v>20/1月</c:v>
                </c:pt>
                <c:pt idx="5">
                  <c:v>20/2月</c:v>
                </c:pt>
                <c:pt idx="6">
                  <c:v>20/3月</c:v>
                </c:pt>
                <c:pt idx="7">
                  <c:v>20/4月</c:v>
                </c:pt>
              </c:strCache>
            </c:strRef>
          </c:cat>
          <c:val>
            <c:numRef>
              <c:f>第3次産業活動指数!$B$4:$I$4</c:f>
              <c:numCache>
                <c:formatCode>General</c:formatCode>
                <c:ptCount val="8"/>
                <c:pt idx="0">
                  <c:v>106.4</c:v>
                </c:pt>
                <c:pt idx="1">
                  <c:v>100.5</c:v>
                </c:pt>
                <c:pt idx="2">
                  <c:v>101.5</c:v>
                </c:pt>
                <c:pt idx="3">
                  <c:v>101.6</c:v>
                </c:pt>
                <c:pt idx="4">
                  <c:v>101.9</c:v>
                </c:pt>
                <c:pt idx="5">
                  <c:v>101.2</c:v>
                </c:pt>
                <c:pt idx="6">
                  <c:v>97.4</c:v>
                </c:pt>
                <c:pt idx="7">
                  <c:v>91.6</c:v>
                </c:pt>
              </c:numCache>
            </c:numRef>
          </c:val>
          <c:smooth val="0"/>
          <c:extLst>
            <c:ext xmlns:c16="http://schemas.microsoft.com/office/drawing/2014/chart" uri="{C3380CC4-5D6E-409C-BE32-E72D297353CC}">
              <c16:uniqueId val="{00000008-C62F-462D-8D26-1A422D66007A}"/>
            </c:ext>
          </c:extLst>
        </c:ser>
        <c:dLbls>
          <c:showLegendKey val="0"/>
          <c:showVal val="0"/>
          <c:showCatName val="0"/>
          <c:showSerName val="0"/>
          <c:showPercent val="0"/>
          <c:showBubbleSize val="0"/>
        </c:dLbls>
        <c:marker val="1"/>
        <c:smooth val="0"/>
        <c:axId val="359099791"/>
        <c:axId val="359098543"/>
      </c:lineChart>
      <c:catAx>
        <c:axId val="359099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359098543"/>
        <c:crosses val="autoZero"/>
        <c:auto val="1"/>
        <c:lblAlgn val="ctr"/>
        <c:lblOffset val="100"/>
        <c:noMultiLvlLbl val="0"/>
      </c:catAx>
      <c:valAx>
        <c:axId val="359098543"/>
        <c:scaling>
          <c:orientation val="minMax"/>
          <c:min val="8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35909979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94210223618639"/>
          <c:y val="2.8447712005708278E-2"/>
          <c:w val="0.89205789776381361"/>
          <c:h val="0.72333429177211528"/>
        </c:manualLayout>
      </c:layout>
      <c:lineChart>
        <c:grouping val="standard"/>
        <c:varyColors val="0"/>
        <c:ser>
          <c:idx val="0"/>
          <c:order val="0"/>
          <c:tx>
            <c:strRef>
              <c:f>都市間比較!$A$23</c:f>
              <c:strCache>
                <c:ptCount val="1"/>
                <c:pt idx="0">
                  <c:v>大阪府</c:v>
                </c:pt>
              </c:strCache>
            </c:strRef>
          </c:tx>
          <c:spPr>
            <a:ln w="44450" cap="rnd">
              <a:solidFill>
                <a:srgbClr val="002060"/>
              </a:solidFill>
              <a:round/>
            </a:ln>
            <a:effectLst/>
          </c:spPr>
          <c:marker>
            <c:symbol val="diamond"/>
            <c:size val="8"/>
            <c:spPr>
              <a:solidFill>
                <a:srgbClr val="002060"/>
              </a:solidFill>
              <a:ln w="9525">
                <a:solidFill>
                  <a:srgbClr val="002060"/>
                </a:solidFill>
              </a:ln>
              <a:effectLst/>
            </c:spPr>
          </c:marker>
          <c:dLbls>
            <c:dLbl>
              <c:idx val="0"/>
              <c:layout>
                <c:manualLayout>
                  <c:x val="5.6592512419099458E-3"/>
                  <c:y val="-6.077461534511977E-2"/>
                </c:manualLayout>
              </c:layout>
              <c:tx>
                <c:rich>
                  <a:bodyPr rot="0" spcFirstLastPara="1" vertOverflow="ellipsis" vert="horz" wrap="square" lIns="38100" tIns="19050" rIns="38100" bIns="19050" anchor="ctr" anchorCtr="1">
                    <a:noAutofit/>
                  </a:bodyPr>
                  <a:lstStyle/>
                  <a:p>
                    <a:pPr>
                      <a:defRPr sz="1200" b="1" i="0" u="sng" strike="noStrike" kern="1200" baseline="0">
                        <a:solidFill>
                          <a:schemeClr val="tx1"/>
                        </a:solidFill>
                        <a:latin typeface="Meiryo UI" panose="020B0604030504040204" pitchFamily="50" charset="-128"/>
                        <a:ea typeface="Meiryo UI" panose="020B0604030504040204" pitchFamily="50" charset="-128"/>
                        <a:cs typeface="+mn-cs"/>
                      </a:defRPr>
                    </a:pPr>
                    <a:fld id="{7DAE0A62-6700-41B0-A883-B0E8A5C0ABBB}" type="SERIESNAME">
                      <a:rPr lang="ja-JP" altLang="en-US" sz="1200" b="1" u="sng" smtClean="0"/>
                      <a:pPr>
                        <a:defRPr sz="1200" b="1" u="sng"/>
                      </a:pPr>
                      <a:t>[系列名]</a:t>
                    </a:fld>
                    <a:endParaRPr lang="ja-JP" altLang="en-US"/>
                  </a:p>
                </c:rich>
              </c:tx>
              <c:spPr>
                <a:noFill/>
                <a:ln>
                  <a:noFill/>
                </a:ln>
                <a:effectLst/>
              </c:spPr>
              <c:txPr>
                <a:bodyPr rot="0" spcFirstLastPara="1" vertOverflow="ellipsis" vert="horz" wrap="square" lIns="38100" tIns="19050" rIns="38100" bIns="19050" anchor="ctr" anchorCtr="1">
                  <a:noAutofit/>
                </a:bodyPr>
                <a:lstStyle/>
                <a:p>
                  <a:pPr>
                    <a:defRPr sz="1200" b="1" i="0" u="sng"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8.7931884945475075E-2"/>
                      <c:h val="5.1231637257754425E-2"/>
                    </c:manualLayout>
                  </c15:layout>
                  <c15:dlblFieldTable/>
                  <c15:showDataLabelsRange val="0"/>
                </c:ext>
                <c:ext xmlns:c16="http://schemas.microsoft.com/office/drawing/2014/chart" uri="{C3380CC4-5D6E-409C-BE32-E72D297353CC}">
                  <c16:uniqueId val="{00000007-6164-43FA-A024-E54F2680A5A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6350" cap="flat" cmpd="sng" algn="ctr">
                      <a:solidFill>
                        <a:schemeClr val="dk1"/>
                      </a:solidFill>
                      <a:prstDash val="solid"/>
                      <a:miter lim="800000"/>
                    </a:ln>
                    <a:effectLst/>
                  </c:spPr>
                </c15:leaderLines>
              </c:ext>
            </c:extLst>
          </c:dLbls>
          <c:cat>
            <c:strRef>
              <c:f>都市間比較!$B$22:$M$22</c:f>
              <c:strCache>
                <c:ptCount val="12"/>
                <c:pt idx="0">
                  <c:v>2006年度</c:v>
                </c:pt>
                <c:pt idx="1">
                  <c:v>2007年度</c:v>
                </c:pt>
                <c:pt idx="2">
                  <c:v>2008年度</c:v>
                </c:pt>
                <c:pt idx="3">
                  <c:v>2009年度</c:v>
                </c:pt>
                <c:pt idx="4">
                  <c:v>2010年度</c:v>
                </c:pt>
                <c:pt idx="5">
                  <c:v>2011年度</c:v>
                </c:pt>
                <c:pt idx="6">
                  <c:v>2012年度</c:v>
                </c:pt>
                <c:pt idx="7">
                  <c:v>2013年度</c:v>
                </c:pt>
                <c:pt idx="8">
                  <c:v>2014年度</c:v>
                </c:pt>
                <c:pt idx="9">
                  <c:v>2015年度</c:v>
                </c:pt>
                <c:pt idx="10">
                  <c:v>2016年度</c:v>
                </c:pt>
                <c:pt idx="11">
                  <c:v>2017年度</c:v>
                </c:pt>
              </c:strCache>
            </c:strRef>
          </c:cat>
          <c:val>
            <c:numRef>
              <c:f>都市間比較!$B$23:$M$23</c:f>
              <c:numCache>
                <c:formatCode>0.0_);[Red]\(0.0\)</c:formatCode>
                <c:ptCount val="12"/>
                <c:pt idx="0">
                  <c:v>324</c:v>
                </c:pt>
                <c:pt idx="1">
                  <c:v>323.89999999999998</c:v>
                </c:pt>
                <c:pt idx="2">
                  <c:v>302.89999999999998</c:v>
                </c:pt>
                <c:pt idx="3">
                  <c:v>284</c:v>
                </c:pt>
                <c:pt idx="4">
                  <c:v>288.89999999999998</c:v>
                </c:pt>
                <c:pt idx="5">
                  <c:v>295.2</c:v>
                </c:pt>
                <c:pt idx="6">
                  <c:v>291.8</c:v>
                </c:pt>
                <c:pt idx="7">
                  <c:v>297.3</c:v>
                </c:pt>
                <c:pt idx="8">
                  <c:v>298.89999999999998</c:v>
                </c:pt>
                <c:pt idx="9">
                  <c:v>307.89999999999998</c:v>
                </c:pt>
                <c:pt idx="10">
                  <c:v>304.39999999999998</c:v>
                </c:pt>
                <c:pt idx="11">
                  <c:v>318.3</c:v>
                </c:pt>
              </c:numCache>
            </c:numRef>
          </c:val>
          <c:smooth val="0"/>
          <c:extLst>
            <c:ext xmlns:c16="http://schemas.microsoft.com/office/drawing/2014/chart" uri="{C3380CC4-5D6E-409C-BE32-E72D297353CC}">
              <c16:uniqueId val="{00000000-6164-43FA-A024-E54F2680A5AD}"/>
            </c:ext>
          </c:extLst>
        </c:ser>
        <c:ser>
          <c:idx val="1"/>
          <c:order val="1"/>
          <c:tx>
            <c:strRef>
              <c:f>都市間比較!$A$24</c:f>
              <c:strCache>
                <c:ptCount val="1"/>
                <c:pt idx="0">
                  <c:v>東京都</c:v>
                </c:pt>
              </c:strCache>
            </c:strRef>
          </c:tx>
          <c:spPr>
            <a:ln w="28575" cap="rnd" cmpd="dbl">
              <a:solidFill>
                <a:srgbClr val="00B050"/>
              </a:solidFill>
              <a:round/>
            </a:ln>
            <a:effectLst/>
          </c:spPr>
          <c:marker>
            <c:symbol val="circle"/>
            <c:size val="5"/>
            <c:spPr>
              <a:solidFill>
                <a:srgbClr val="00B050"/>
              </a:solidFill>
              <a:ln w="9525">
                <a:solidFill>
                  <a:srgbClr val="00B050"/>
                </a:solidFill>
              </a:ln>
              <a:effectLst/>
            </c:spPr>
          </c:marker>
          <c:dLbls>
            <c:dLbl>
              <c:idx val="8"/>
              <c:layout>
                <c:manualLayout>
                  <c:x val="-5.7569121192632841E-2"/>
                  <c:y val="-6.2067735285181717E-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fld id="{4EF9BE5A-7E93-484D-BA83-CBB707360E25}" type="SERIESNAME">
                      <a:rPr lang="ja-JP" altLang="en-US" sz="1200" smtClean="0"/>
                      <a:pPr>
                        <a:defRPr sz="1200"/>
                      </a:pPr>
                      <a:t>[系列名]</a:t>
                    </a:fld>
                    <a:endParaRPr lang="ja-JP" altLang="en-US"/>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9.6428277997659836E-2"/>
                      <c:h val="5.6533362222252991E-2"/>
                    </c:manualLayout>
                  </c15:layout>
                  <c15:dlblFieldTable/>
                  <c15:showDataLabelsRange val="0"/>
                </c:ext>
                <c:ext xmlns:c16="http://schemas.microsoft.com/office/drawing/2014/chart" uri="{C3380CC4-5D6E-409C-BE32-E72D297353CC}">
                  <c16:uniqueId val="{00000004-6164-43FA-A024-E54F2680A5A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6350" cap="flat" cmpd="sng" algn="ctr">
                      <a:solidFill>
                        <a:schemeClr val="dk1"/>
                      </a:solidFill>
                      <a:prstDash val="solid"/>
                      <a:miter lim="800000"/>
                    </a:ln>
                    <a:effectLst/>
                  </c:spPr>
                </c15:leaderLines>
              </c:ext>
            </c:extLst>
          </c:dLbls>
          <c:cat>
            <c:strRef>
              <c:f>都市間比較!$B$22:$M$22</c:f>
              <c:strCache>
                <c:ptCount val="12"/>
                <c:pt idx="0">
                  <c:v>2006年度</c:v>
                </c:pt>
                <c:pt idx="1">
                  <c:v>2007年度</c:v>
                </c:pt>
                <c:pt idx="2">
                  <c:v>2008年度</c:v>
                </c:pt>
                <c:pt idx="3">
                  <c:v>2009年度</c:v>
                </c:pt>
                <c:pt idx="4">
                  <c:v>2010年度</c:v>
                </c:pt>
                <c:pt idx="5">
                  <c:v>2011年度</c:v>
                </c:pt>
                <c:pt idx="6">
                  <c:v>2012年度</c:v>
                </c:pt>
                <c:pt idx="7">
                  <c:v>2013年度</c:v>
                </c:pt>
                <c:pt idx="8">
                  <c:v>2014年度</c:v>
                </c:pt>
                <c:pt idx="9">
                  <c:v>2015年度</c:v>
                </c:pt>
                <c:pt idx="10">
                  <c:v>2016年度</c:v>
                </c:pt>
                <c:pt idx="11">
                  <c:v>2017年度</c:v>
                </c:pt>
              </c:strCache>
            </c:strRef>
          </c:cat>
          <c:val>
            <c:numRef>
              <c:f>都市間比較!$B$24:$M$24</c:f>
              <c:numCache>
                <c:formatCode>0.0_);[Red]\(0.0\)</c:formatCode>
                <c:ptCount val="12"/>
                <c:pt idx="0">
                  <c:v>597.1</c:v>
                </c:pt>
                <c:pt idx="1">
                  <c:v>589</c:v>
                </c:pt>
                <c:pt idx="2">
                  <c:v>545.29999999999995</c:v>
                </c:pt>
                <c:pt idx="3">
                  <c:v>497.5</c:v>
                </c:pt>
                <c:pt idx="4">
                  <c:v>514.1</c:v>
                </c:pt>
                <c:pt idx="5">
                  <c:v>527.20000000000005</c:v>
                </c:pt>
                <c:pt idx="6">
                  <c:v>523</c:v>
                </c:pt>
                <c:pt idx="7">
                  <c:v>541.4</c:v>
                </c:pt>
                <c:pt idx="8">
                  <c:v>540.6</c:v>
                </c:pt>
                <c:pt idx="9">
                  <c:v>553.70000000000005</c:v>
                </c:pt>
                <c:pt idx="10">
                  <c:v>540.79999999999995</c:v>
                </c:pt>
                <c:pt idx="11">
                  <c:v>542.1</c:v>
                </c:pt>
              </c:numCache>
            </c:numRef>
          </c:val>
          <c:smooth val="0"/>
          <c:extLst>
            <c:ext xmlns:c16="http://schemas.microsoft.com/office/drawing/2014/chart" uri="{C3380CC4-5D6E-409C-BE32-E72D297353CC}">
              <c16:uniqueId val="{00000001-6164-43FA-A024-E54F2680A5AD}"/>
            </c:ext>
          </c:extLst>
        </c:ser>
        <c:ser>
          <c:idx val="2"/>
          <c:order val="2"/>
          <c:tx>
            <c:strRef>
              <c:f>都市間比較!$A$25</c:f>
              <c:strCache>
                <c:ptCount val="1"/>
                <c:pt idx="0">
                  <c:v>愛知県</c:v>
                </c:pt>
              </c:strCache>
            </c:strRef>
          </c:tx>
          <c:spPr>
            <a:ln w="28575" cap="rnd">
              <a:solidFill>
                <a:srgbClr val="FF0000"/>
              </a:solidFill>
              <a:prstDash val="sysDash"/>
              <a:round/>
            </a:ln>
            <a:effectLst/>
          </c:spPr>
          <c:marker>
            <c:symbol val="triangle"/>
            <c:size val="5"/>
            <c:spPr>
              <a:solidFill>
                <a:srgbClr val="FF0000"/>
              </a:solidFill>
              <a:ln w="9525">
                <a:solidFill>
                  <a:srgbClr val="FF0000"/>
                </a:solidFill>
              </a:ln>
              <a:effectLst/>
            </c:spPr>
          </c:marker>
          <c:dLbls>
            <c:dLbl>
              <c:idx val="7"/>
              <c:layout>
                <c:manualLayout>
                  <c:x val="6.7094686285694861E-3"/>
                  <c:y val="4.3964645827003698E-2"/>
                </c:manualLayout>
              </c:layout>
              <c:tx>
                <c:rich>
                  <a:bodyPr/>
                  <a:lstStyle/>
                  <a:p>
                    <a:fld id="{ED493A31-9AB2-499E-B140-965146F08203}" type="SERIESNAME">
                      <a:rPr lang="ja-JP" altLang="en-US" smtClean="0"/>
                      <a:pPr/>
                      <a:t>[系列名]</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164-43FA-A024-E54F2680A5A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6350" cap="flat" cmpd="sng" algn="ctr">
                      <a:solidFill>
                        <a:schemeClr val="dk1"/>
                      </a:solidFill>
                      <a:prstDash val="solid"/>
                      <a:miter lim="800000"/>
                    </a:ln>
                    <a:effectLst/>
                  </c:spPr>
                </c15:leaderLines>
              </c:ext>
            </c:extLst>
          </c:dLbls>
          <c:cat>
            <c:strRef>
              <c:f>都市間比較!$B$22:$M$22</c:f>
              <c:strCache>
                <c:ptCount val="12"/>
                <c:pt idx="0">
                  <c:v>2006年度</c:v>
                </c:pt>
                <c:pt idx="1">
                  <c:v>2007年度</c:v>
                </c:pt>
                <c:pt idx="2">
                  <c:v>2008年度</c:v>
                </c:pt>
                <c:pt idx="3">
                  <c:v>2009年度</c:v>
                </c:pt>
                <c:pt idx="4">
                  <c:v>2010年度</c:v>
                </c:pt>
                <c:pt idx="5">
                  <c:v>2011年度</c:v>
                </c:pt>
                <c:pt idx="6">
                  <c:v>2012年度</c:v>
                </c:pt>
                <c:pt idx="7">
                  <c:v>2013年度</c:v>
                </c:pt>
                <c:pt idx="8">
                  <c:v>2014年度</c:v>
                </c:pt>
                <c:pt idx="9">
                  <c:v>2015年度</c:v>
                </c:pt>
                <c:pt idx="10">
                  <c:v>2016年度</c:v>
                </c:pt>
                <c:pt idx="11">
                  <c:v>2017年度</c:v>
                </c:pt>
              </c:strCache>
            </c:strRef>
          </c:cat>
          <c:val>
            <c:numRef>
              <c:f>都市間比較!$B$25:$M$25</c:f>
              <c:numCache>
                <c:formatCode>0.0_);[Red]\(0.0\)</c:formatCode>
                <c:ptCount val="12"/>
                <c:pt idx="0">
                  <c:v>373.6</c:v>
                </c:pt>
                <c:pt idx="1">
                  <c:v>386.7</c:v>
                </c:pt>
                <c:pt idx="2">
                  <c:v>332.6</c:v>
                </c:pt>
                <c:pt idx="3">
                  <c:v>306.39999999999998</c:v>
                </c:pt>
                <c:pt idx="4">
                  <c:v>312.2</c:v>
                </c:pt>
                <c:pt idx="5">
                  <c:v>324.5</c:v>
                </c:pt>
                <c:pt idx="6">
                  <c:v>346.3</c:v>
                </c:pt>
                <c:pt idx="7">
                  <c:v>358.2</c:v>
                </c:pt>
                <c:pt idx="8">
                  <c:v>359.5</c:v>
                </c:pt>
                <c:pt idx="9">
                  <c:v>369.4</c:v>
                </c:pt>
                <c:pt idx="10">
                  <c:v>362.6</c:v>
                </c:pt>
                <c:pt idx="11">
                  <c:v>368.4</c:v>
                </c:pt>
              </c:numCache>
            </c:numRef>
          </c:val>
          <c:smooth val="0"/>
          <c:extLst>
            <c:ext xmlns:c16="http://schemas.microsoft.com/office/drawing/2014/chart" uri="{C3380CC4-5D6E-409C-BE32-E72D297353CC}">
              <c16:uniqueId val="{00000002-6164-43FA-A024-E54F2680A5AD}"/>
            </c:ext>
          </c:extLst>
        </c:ser>
        <c:ser>
          <c:idx val="3"/>
          <c:order val="3"/>
          <c:tx>
            <c:strRef>
              <c:f>都市間比較!$A$26</c:f>
              <c:strCache>
                <c:ptCount val="1"/>
                <c:pt idx="0">
                  <c:v>全国平均</c:v>
                </c:pt>
              </c:strCache>
            </c:strRef>
          </c:tx>
          <c:spPr>
            <a:ln w="28575" cap="rnd">
              <a:solidFill>
                <a:srgbClr val="7030A0"/>
              </a:solidFill>
              <a:prstDash val="sysDot"/>
              <a:round/>
            </a:ln>
            <a:effectLst/>
          </c:spPr>
          <c:marker>
            <c:symbol val="square"/>
            <c:size val="5"/>
            <c:spPr>
              <a:solidFill>
                <a:srgbClr val="7030A0"/>
              </a:solidFill>
              <a:ln w="9525">
                <a:solidFill>
                  <a:srgbClr val="7030A0"/>
                </a:solidFill>
              </a:ln>
              <a:effectLst/>
            </c:spPr>
          </c:marker>
          <c:dLbls>
            <c:dLbl>
              <c:idx val="1"/>
              <c:layout>
                <c:manualLayout>
                  <c:x val="-6.0447577252264399E-2"/>
                  <c:y val="6.7240046558946831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fld id="{1E3012F3-0405-43F4-A213-590B4A2835F4}" type="SERIESNAME">
                      <a:rPr lang="ja-JP" altLang="en-US" sz="1200" smtClean="0"/>
                      <a:pPr>
                        <a:defRPr sz="1200"/>
                      </a:pPr>
                      <a:t>[系列名]</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6164-43FA-A024-E54F2680A5A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6350" cap="flat" cmpd="sng" algn="ctr">
                      <a:solidFill>
                        <a:schemeClr val="dk1"/>
                      </a:solidFill>
                      <a:prstDash val="solid"/>
                      <a:miter lim="800000"/>
                    </a:ln>
                    <a:effectLst/>
                  </c:spPr>
                </c15:leaderLines>
              </c:ext>
            </c:extLst>
          </c:dLbls>
          <c:cat>
            <c:strRef>
              <c:f>都市間比較!$B$22:$M$22</c:f>
              <c:strCache>
                <c:ptCount val="12"/>
                <c:pt idx="0">
                  <c:v>2006年度</c:v>
                </c:pt>
                <c:pt idx="1">
                  <c:v>2007年度</c:v>
                </c:pt>
                <c:pt idx="2">
                  <c:v>2008年度</c:v>
                </c:pt>
                <c:pt idx="3">
                  <c:v>2009年度</c:v>
                </c:pt>
                <c:pt idx="4">
                  <c:v>2010年度</c:v>
                </c:pt>
                <c:pt idx="5">
                  <c:v>2011年度</c:v>
                </c:pt>
                <c:pt idx="6">
                  <c:v>2012年度</c:v>
                </c:pt>
                <c:pt idx="7">
                  <c:v>2013年度</c:v>
                </c:pt>
                <c:pt idx="8">
                  <c:v>2014年度</c:v>
                </c:pt>
                <c:pt idx="9">
                  <c:v>2015年度</c:v>
                </c:pt>
                <c:pt idx="10">
                  <c:v>2016年度</c:v>
                </c:pt>
                <c:pt idx="11">
                  <c:v>2017年度</c:v>
                </c:pt>
              </c:strCache>
            </c:strRef>
          </c:cat>
          <c:val>
            <c:numRef>
              <c:f>都市間比較!$B$26:$M$26</c:f>
              <c:numCache>
                <c:formatCode>0.0_);[Red]\(0.0\)</c:formatCode>
                <c:ptCount val="12"/>
                <c:pt idx="0">
                  <c:v>306.8</c:v>
                </c:pt>
                <c:pt idx="1">
                  <c:v>306.39999999999998</c:v>
                </c:pt>
                <c:pt idx="2">
                  <c:v>284.2</c:v>
                </c:pt>
                <c:pt idx="3">
                  <c:v>276</c:v>
                </c:pt>
                <c:pt idx="4">
                  <c:v>282.60000000000002</c:v>
                </c:pt>
                <c:pt idx="5">
                  <c:v>280.39999999999998</c:v>
                </c:pt>
                <c:pt idx="6">
                  <c:v>282</c:v>
                </c:pt>
                <c:pt idx="7">
                  <c:v>293.7</c:v>
                </c:pt>
                <c:pt idx="8">
                  <c:v>298.2</c:v>
                </c:pt>
                <c:pt idx="9">
                  <c:v>306.89999999999998</c:v>
                </c:pt>
                <c:pt idx="10">
                  <c:v>308.2</c:v>
                </c:pt>
                <c:pt idx="11">
                  <c:v>319</c:v>
                </c:pt>
              </c:numCache>
            </c:numRef>
          </c:val>
          <c:smooth val="0"/>
          <c:extLst>
            <c:ext xmlns:c16="http://schemas.microsoft.com/office/drawing/2014/chart" uri="{C3380CC4-5D6E-409C-BE32-E72D297353CC}">
              <c16:uniqueId val="{00000003-6164-43FA-A024-E54F2680A5AD}"/>
            </c:ext>
          </c:extLst>
        </c:ser>
        <c:dLbls>
          <c:showLegendKey val="0"/>
          <c:showVal val="0"/>
          <c:showCatName val="0"/>
          <c:showSerName val="0"/>
          <c:showPercent val="0"/>
          <c:showBubbleSize val="0"/>
        </c:dLbls>
        <c:marker val="1"/>
        <c:smooth val="0"/>
        <c:axId val="893601216"/>
        <c:axId val="893600384"/>
      </c:lineChart>
      <c:catAx>
        <c:axId val="89360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893600384"/>
        <c:crosses val="autoZero"/>
        <c:auto val="1"/>
        <c:lblAlgn val="ctr"/>
        <c:lblOffset val="100"/>
        <c:noMultiLvlLbl val="0"/>
      </c:catAx>
      <c:valAx>
        <c:axId val="893600384"/>
        <c:scaling>
          <c:orientation val="minMax"/>
          <c:min val="200"/>
        </c:scaling>
        <c:delete val="0"/>
        <c:axPos val="l"/>
        <c:majorGridlines>
          <c:spPr>
            <a:ln w="3175" cap="flat" cmpd="sng" algn="ctr">
              <a:solidFill>
                <a:schemeClr val="tx1">
                  <a:lumMod val="15000"/>
                  <a:lumOff val="85000"/>
                  <a:alpha val="70000"/>
                </a:schemeClr>
              </a:solidFill>
              <a:round/>
            </a:ln>
            <a:effectLst/>
          </c:spPr>
        </c:majorGridlines>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89360121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chemeClr val="tx1">
                    <a:lumMod val="65000"/>
                    <a:lumOff val="35000"/>
                  </a:schemeClr>
                </a:solidFill>
                <a:latin typeface="+mn-ea"/>
                <a:ea typeface="+mn-ea"/>
                <a:cs typeface="+mn-cs"/>
              </a:defRPr>
            </a:pPr>
            <a:r>
              <a:rPr lang="ja-JP" altLang="ja-JP" sz="1600" b="1" i="0" baseline="0" dirty="0">
                <a:solidFill>
                  <a:schemeClr val="tx1">
                    <a:lumMod val="65000"/>
                    <a:lumOff val="35000"/>
                  </a:schemeClr>
                </a:solidFill>
                <a:effectLst/>
                <a:latin typeface="+mn-ea"/>
                <a:ea typeface="+mn-ea"/>
              </a:rPr>
              <a:t>家計調査 </a:t>
            </a:r>
            <a:r>
              <a:rPr lang="en-US" altLang="ja-JP" sz="1600" b="1" i="0" baseline="0" dirty="0">
                <a:solidFill>
                  <a:schemeClr val="tx1">
                    <a:lumMod val="65000"/>
                    <a:lumOff val="35000"/>
                  </a:schemeClr>
                </a:solidFill>
                <a:effectLst/>
                <a:latin typeface="+mn-ea"/>
                <a:ea typeface="+mn-ea"/>
              </a:rPr>
              <a:t>1</a:t>
            </a:r>
            <a:r>
              <a:rPr lang="ja-JP" altLang="ja-JP" sz="1600" b="1" i="0" baseline="0" dirty="0">
                <a:solidFill>
                  <a:schemeClr val="tx1">
                    <a:lumMod val="65000"/>
                    <a:lumOff val="35000"/>
                  </a:schemeClr>
                </a:solidFill>
                <a:effectLst/>
                <a:latin typeface="+mn-ea"/>
                <a:ea typeface="+mn-ea"/>
              </a:rPr>
              <a:t>世帯当たり消費支出</a:t>
            </a:r>
            <a:r>
              <a:rPr lang="ja-JP" altLang="en-US" sz="1600" b="1" i="0" baseline="0" dirty="0">
                <a:solidFill>
                  <a:schemeClr val="tx1">
                    <a:lumMod val="65000"/>
                    <a:lumOff val="35000"/>
                  </a:schemeClr>
                </a:solidFill>
                <a:effectLst/>
                <a:latin typeface="+mn-ea"/>
                <a:ea typeface="+mn-ea"/>
              </a:rPr>
              <a:t>額</a:t>
            </a:r>
            <a:r>
              <a:rPr lang="ja-JP" altLang="ja-JP" sz="1600" b="1" i="0" baseline="0" dirty="0">
                <a:solidFill>
                  <a:schemeClr val="tx1">
                    <a:lumMod val="65000"/>
                    <a:lumOff val="35000"/>
                  </a:schemeClr>
                </a:solidFill>
                <a:effectLst/>
                <a:latin typeface="+mn-ea"/>
                <a:ea typeface="+mn-ea"/>
              </a:rPr>
              <a:t>の推移</a:t>
            </a:r>
            <a:endParaRPr lang="ja-JP" altLang="ja-JP" sz="1600" dirty="0">
              <a:solidFill>
                <a:schemeClr val="tx1">
                  <a:lumMod val="65000"/>
                  <a:lumOff val="35000"/>
                </a:schemeClr>
              </a:solidFill>
              <a:effectLst/>
              <a:latin typeface="+mn-ea"/>
              <a:ea typeface="+mn-ea"/>
            </a:endParaRPr>
          </a:p>
        </c:rich>
      </c:tx>
      <c:layout>
        <c:manualLayout>
          <c:xMode val="edge"/>
          <c:yMode val="edge"/>
          <c:x val="0.29397902403069237"/>
          <c:y val="8.4708332577753342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chemeClr val="tx1">
                  <a:lumMod val="65000"/>
                  <a:lumOff val="35000"/>
                </a:schemeClr>
              </a:solidFill>
              <a:latin typeface="+mn-ea"/>
              <a:ea typeface="+mn-ea"/>
              <a:cs typeface="+mn-cs"/>
            </a:defRPr>
          </a:pPr>
          <a:endParaRPr lang="ja-JP"/>
        </a:p>
      </c:txPr>
    </c:title>
    <c:autoTitleDeleted val="0"/>
    <c:plotArea>
      <c:layout>
        <c:manualLayout>
          <c:layoutTarget val="inner"/>
          <c:xMode val="edge"/>
          <c:yMode val="edge"/>
          <c:x val="0.14497630443352821"/>
          <c:y val="0.32139364866043985"/>
          <c:w val="0.76003007236661702"/>
          <c:h val="0.47053624583163356"/>
        </c:manualLayout>
      </c:layout>
      <c:barChart>
        <c:barDir val="col"/>
        <c:grouping val="clustered"/>
        <c:varyColors val="0"/>
        <c:ser>
          <c:idx val="0"/>
          <c:order val="0"/>
          <c:tx>
            <c:strRef>
              <c:f>'元データ（グラフ用）'!$D$63</c:f>
              <c:strCache>
                <c:ptCount val="1"/>
                <c:pt idx="0">
                  <c:v>全国の1世帯当たり消費支出額</c:v>
                </c:pt>
              </c:strCache>
            </c:strRef>
          </c:tx>
          <c:spPr>
            <a:pattFill prst="dkUpDiag">
              <a:fgClr>
                <a:schemeClr val="accent5">
                  <a:lumMod val="75000"/>
                </a:schemeClr>
              </a:fgClr>
              <a:bgClr>
                <a:schemeClr val="bg1"/>
              </a:bgClr>
            </a:pattFill>
            <a:ln>
              <a:solidFill>
                <a:schemeClr val="accent5">
                  <a:lumMod val="75000"/>
                </a:schemeClr>
              </a:solidFill>
            </a:ln>
            <a:effectLst/>
          </c:spPr>
          <c:invertIfNegative val="0"/>
          <c:cat>
            <c:strRef>
              <c:f>'元データ（グラフ用）'!$E$62:$W$62</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'元データ（グラフ用）'!$E$63:$W$63</c:f>
              <c:numCache>
                <c:formatCode>#,##0;"▲ "#,##0</c:formatCode>
                <c:ptCount val="9"/>
                <c:pt idx="0">
                  <c:v>300609</c:v>
                </c:pt>
                <c:pt idx="1">
                  <c:v>279671</c:v>
                </c:pt>
                <c:pt idx="2">
                  <c:v>278765</c:v>
                </c:pt>
                <c:pt idx="3">
                  <c:v>321380</c:v>
                </c:pt>
                <c:pt idx="4">
                  <c:v>287173</c:v>
                </c:pt>
                <c:pt idx="5">
                  <c:v>271735</c:v>
                </c:pt>
                <c:pt idx="6">
                  <c:v>292214</c:v>
                </c:pt>
                <c:pt idx="7">
                  <c:v>267922</c:v>
                </c:pt>
                <c:pt idx="8">
                  <c:v>252017</c:v>
                </c:pt>
              </c:numCache>
            </c:numRef>
          </c:val>
          <c:extLst>
            <c:ext xmlns:c16="http://schemas.microsoft.com/office/drawing/2014/chart" uri="{C3380CC4-5D6E-409C-BE32-E72D297353CC}">
              <c16:uniqueId val="{00000000-DF77-424D-BE27-A974FC3E07B5}"/>
            </c:ext>
          </c:extLst>
        </c:ser>
        <c:ser>
          <c:idx val="2"/>
          <c:order val="2"/>
          <c:tx>
            <c:strRef>
              <c:f>'元データ（グラフ用）'!$D$65</c:f>
              <c:strCache>
                <c:ptCount val="1"/>
                <c:pt idx="0">
                  <c:v>大阪市の1世帯当たり消費支出額</c:v>
                </c:pt>
              </c:strCache>
            </c:strRef>
          </c:tx>
          <c:spPr>
            <a:solidFill>
              <a:srgbClr val="00B050"/>
            </a:solidFill>
            <a:ln>
              <a:solidFill>
                <a:srgbClr val="00B050"/>
              </a:solidFill>
            </a:ln>
            <a:effectLst/>
          </c:spPr>
          <c:invertIfNegative val="0"/>
          <c:cat>
            <c:strRef>
              <c:f>'元データ（グラフ用）'!$E$62:$W$62</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'元データ（グラフ用）'!$E$65:$W$65</c:f>
              <c:numCache>
                <c:formatCode>#,##0;"▲ "#,##0</c:formatCode>
                <c:ptCount val="9"/>
                <c:pt idx="0">
                  <c:v>260031</c:v>
                </c:pt>
                <c:pt idx="1">
                  <c:v>257080</c:v>
                </c:pt>
                <c:pt idx="2">
                  <c:v>238813</c:v>
                </c:pt>
                <c:pt idx="3">
                  <c:v>280160</c:v>
                </c:pt>
                <c:pt idx="4">
                  <c:v>235506</c:v>
                </c:pt>
                <c:pt idx="5">
                  <c:v>259803</c:v>
                </c:pt>
                <c:pt idx="6">
                  <c:v>265113</c:v>
                </c:pt>
                <c:pt idx="7">
                  <c:v>245208</c:v>
                </c:pt>
                <c:pt idx="8">
                  <c:v>238041</c:v>
                </c:pt>
              </c:numCache>
            </c:numRef>
          </c:val>
          <c:extLst>
            <c:ext xmlns:c16="http://schemas.microsoft.com/office/drawing/2014/chart" uri="{C3380CC4-5D6E-409C-BE32-E72D297353CC}">
              <c16:uniqueId val="{00000001-DF77-424D-BE27-A974FC3E07B5}"/>
            </c:ext>
          </c:extLst>
        </c:ser>
        <c:dLbls>
          <c:showLegendKey val="0"/>
          <c:showVal val="0"/>
          <c:showCatName val="0"/>
          <c:showSerName val="0"/>
          <c:showPercent val="0"/>
          <c:showBubbleSize val="0"/>
        </c:dLbls>
        <c:gapWidth val="150"/>
        <c:axId val="124121391"/>
        <c:axId val="124105999"/>
      </c:barChart>
      <c:lineChart>
        <c:grouping val="standard"/>
        <c:varyColors val="0"/>
        <c:ser>
          <c:idx val="1"/>
          <c:order val="1"/>
          <c:tx>
            <c:strRef>
              <c:f>'元データ（グラフ用）'!$D$64</c:f>
              <c:strCache>
                <c:ptCount val="1"/>
                <c:pt idx="0">
                  <c:v>全国の対前年同期比</c:v>
                </c:pt>
              </c:strCache>
            </c:strRef>
          </c:tx>
          <c:spPr>
            <a:ln w="28575" cap="rnd">
              <a:solidFill>
                <a:srgbClr val="FF0000"/>
              </a:solidFill>
              <a:round/>
            </a:ln>
            <a:effectLst/>
          </c:spPr>
          <c:marker>
            <c:symbol val="triangle"/>
            <c:size val="7"/>
            <c:spPr>
              <a:solidFill>
                <a:srgbClr val="FF0000"/>
              </a:solidFill>
              <a:ln w="9525">
                <a:solidFill>
                  <a:srgbClr val="FF0000"/>
                </a:solidFill>
              </a:ln>
              <a:effectLst/>
            </c:spPr>
          </c:marker>
          <c:dLbls>
            <c:dLbl>
              <c:idx val="2"/>
              <c:layout>
                <c:manualLayout>
                  <c:x val="-1.0094973373230242E-2"/>
                  <c:y val="-6.928841164954612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F77-424D-BE27-A974FC3E07B5}"/>
                </c:ext>
              </c:extLst>
            </c:dLbl>
            <c:dLbl>
              <c:idx val="3"/>
              <c:layout>
                <c:manualLayout>
                  <c:x val="-7.2106952665930302E-3"/>
                  <c:y val="-1.84769097732122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F77-424D-BE27-A974FC3E07B5}"/>
                </c:ext>
              </c:extLst>
            </c:dLbl>
            <c:dLbl>
              <c:idx val="7"/>
              <c:layout>
                <c:manualLayout>
                  <c:x val="-1.442139053318606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F77-424D-BE27-A974FC3E07B5}"/>
                </c:ext>
              </c:extLst>
            </c:dLbl>
            <c:dLbl>
              <c:idx val="8"/>
              <c:layout>
                <c:manualLayout>
                  <c:x val="1.057556422118278E-16"/>
                  <c:y val="1.3857682329909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F77-424D-BE27-A974FC3E07B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'元データ（グラフ用）'!$E$62:$W$62</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'元データ（グラフ用）'!$E$64:$W$64</c:f>
              <c:numCache>
                <c:formatCode>\+#,##0.0;"▲ "#,##0.0</c:formatCode>
                <c:ptCount val="9"/>
                <c:pt idx="0">
                  <c:v>10.4</c:v>
                </c:pt>
                <c:pt idx="1">
                  <c:v>-6.2</c:v>
                </c:pt>
                <c:pt idx="2">
                  <c:v>-1.3</c:v>
                </c:pt>
                <c:pt idx="3">
                  <c:v>-2.9</c:v>
                </c:pt>
                <c:pt idx="4">
                  <c:v>-3.8</c:v>
                </c:pt>
                <c:pt idx="5">
                  <c:v>-0.3</c:v>
                </c:pt>
                <c:pt idx="6">
                  <c:v>-6</c:v>
                </c:pt>
                <c:pt idx="7">
                  <c:v>-11.1</c:v>
                </c:pt>
                <c:pt idx="8">
                  <c:v>-16.2</c:v>
                </c:pt>
              </c:numCache>
            </c:numRef>
          </c:val>
          <c:smooth val="0"/>
          <c:extLst>
            <c:ext xmlns:c16="http://schemas.microsoft.com/office/drawing/2014/chart" uri="{C3380CC4-5D6E-409C-BE32-E72D297353CC}">
              <c16:uniqueId val="{00000002-DF77-424D-BE27-A974FC3E07B5}"/>
            </c:ext>
          </c:extLst>
        </c:ser>
        <c:ser>
          <c:idx val="3"/>
          <c:order val="3"/>
          <c:tx>
            <c:strRef>
              <c:f>'元データ（グラフ用）'!$D$66</c:f>
              <c:strCache>
                <c:ptCount val="1"/>
                <c:pt idx="0">
                  <c:v>大阪市の対前年同期比</c:v>
                </c:pt>
              </c:strCache>
            </c:strRef>
          </c:tx>
          <c:spPr>
            <a:ln w="28575" cap="rnd">
              <a:solidFill>
                <a:schemeClr val="accent4"/>
              </a:solidFill>
              <a:round/>
            </a:ln>
            <a:effectLst/>
          </c:spPr>
          <c:marker>
            <c:symbol val="square"/>
            <c:size val="7"/>
            <c:spPr>
              <a:solidFill>
                <a:schemeClr val="accent4"/>
              </a:solidFill>
              <a:ln w="9525">
                <a:solidFill>
                  <a:schemeClr val="accent4"/>
                </a:solidFill>
              </a:ln>
              <a:effectLst/>
            </c:spPr>
          </c:marker>
          <c:dLbls>
            <c:dLbl>
              <c:idx val="0"/>
              <c:layout>
                <c:manualLayout>
                  <c:x val="-4.9032727812832605E-2"/>
                  <c:y val="9.23845488660606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F77-424D-BE27-A974FC3E07B5}"/>
                </c:ext>
              </c:extLst>
            </c:dLbl>
            <c:dLbl>
              <c:idx val="1"/>
              <c:layout>
                <c:manualLayout>
                  <c:x val="-4.3264171599558714E-3"/>
                  <c:y val="2.07865234948637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F77-424D-BE27-A974FC3E07B5}"/>
                </c:ext>
              </c:extLst>
            </c:dLbl>
            <c:dLbl>
              <c:idx val="3"/>
              <c:layout>
                <c:manualLayout>
                  <c:x val="-4.3264171599558185E-3"/>
                  <c:y val="-6.928841164954528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F77-424D-BE27-A974FC3E07B5}"/>
                </c:ext>
              </c:extLst>
            </c:dLbl>
            <c:dLbl>
              <c:idx val="4"/>
              <c:layout>
                <c:manualLayout>
                  <c:x val="-5.7685562132744244E-3"/>
                  <c:y val="-9.23845488660614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F77-424D-BE27-A974FC3E07B5}"/>
                </c:ext>
              </c:extLst>
            </c:dLbl>
            <c:dLbl>
              <c:idx val="8"/>
              <c:layout>
                <c:manualLayout>
                  <c:x val="-1.4421390533186061E-3"/>
                  <c:y val="-8.468485817384830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F77-424D-BE27-A974FC3E07B5}"/>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'元データ（グラフ用）'!$E$62:$W$62</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'元データ（グラフ用）'!$E$66:$W$66</c:f>
              <c:numCache>
                <c:formatCode>\+#,##0.0;"▲ "#,##0.0</c:formatCode>
                <c:ptCount val="9"/>
                <c:pt idx="0">
                  <c:v>5.3674250866138529</c:v>
                </c:pt>
                <c:pt idx="1">
                  <c:v>-6.6107716562892822</c:v>
                </c:pt>
                <c:pt idx="2">
                  <c:v>-8.3184570083806531</c:v>
                </c:pt>
                <c:pt idx="3">
                  <c:v>-13.332116551227047</c:v>
                </c:pt>
                <c:pt idx="4">
                  <c:v>-15.171795250461951</c:v>
                </c:pt>
                <c:pt idx="5">
                  <c:v>-5.7855285631915105</c:v>
                </c:pt>
                <c:pt idx="6">
                  <c:v>-14.869356076539963</c:v>
                </c:pt>
                <c:pt idx="7">
                  <c:v>-8.8415597547873315</c:v>
                </c:pt>
                <c:pt idx="8">
                  <c:v>-12.861033626919106</c:v>
                </c:pt>
              </c:numCache>
            </c:numRef>
          </c:val>
          <c:smooth val="0"/>
          <c:extLst>
            <c:ext xmlns:c16="http://schemas.microsoft.com/office/drawing/2014/chart" uri="{C3380CC4-5D6E-409C-BE32-E72D297353CC}">
              <c16:uniqueId val="{00000003-DF77-424D-BE27-A974FC3E07B5}"/>
            </c:ext>
          </c:extLst>
        </c:ser>
        <c:dLbls>
          <c:showLegendKey val="0"/>
          <c:showVal val="0"/>
          <c:showCatName val="0"/>
          <c:showSerName val="0"/>
          <c:showPercent val="0"/>
          <c:showBubbleSize val="0"/>
        </c:dLbls>
        <c:marker val="1"/>
        <c:smooth val="0"/>
        <c:axId val="124106831"/>
        <c:axId val="124108495"/>
      </c:lineChart>
      <c:catAx>
        <c:axId val="124121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24105999"/>
        <c:crosses val="autoZero"/>
        <c:auto val="1"/>
        <c:lblAlgn val="ctr"/>
        <c:lblOffset val="100"/>
        <c:noMultiLvlLbl val="0"/>
      </c:catAx>
      <c:valAx>
        <c:axId val="124105999"/>
        <c:scaling>
          <c:orientation val="minMax"/>
          <c:min val="2200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ltLang="en-US" sz="1000" b="1" dirty="0"/>
                  <a:t>（円）</a:t>
                </a:r>
              </a:p>
            </c:rich>
          </c:tx>
          <c:layout>
            <c:manualLayout>
              <c:xMode val="edge"/>
              <c:yMode val="edge"/>
              <c:x val="6.4969613448821059E-2"/>
              <c:y val="0.23837868753927025"/>
            </c:manualLayout>
          </c:layout>
          <c:overlay val="0"/>
          <c:spPr>
            <a:noFill/>
            <a:ln>
              <a:noFill/>
            </a:ln>
            <a:effectLst/>
          </c:spPr>
          <c:txPr>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title>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24121391"/>
        <c:crosses val="autoZero"/>
        <c:crossBetween val="between"/>
        <c:majorUnit val="20000"/>
      </c:valAx>
      <c:valAx>
        <c:axId val="124108495"/>
        <c:scaling>
          <c:orientation val="minMax"/>
        </c:scaling>
        <c:delete val="0"/>
        <c:axPos val="r"/>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ltLang="en-US" sz="1000" b="1" dirty="0"/>
                  <a:t>（％）</a:t>
                </a:r>
              </a:p>
            </c:rich>
          </c:tx>
          <c:layout>
            <c:manualLayout>
              <c:xMode val="edge"/>
              <c:yMode val="edge"/>
              <c:x val="0.91029100208565106"/>
              <c:y val="0.23246152992813823"/>
            </c:manualLayout>
          </c:layout>
          <c:overlay val="0"/>
          <c:spPr>
            <a:noFill/>
            <a:ln>
              <a:noFill/>
            </a:ln>
            <a:effectLst/>
          </c:spPr>
          <c:txPr>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title>
        <c:numFmt formatCode="#,##0;&quot;▲ &quot;#,##0" sourceLinked="0"/>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24106831"/>
        <c:crosses val="max"/>
        <c:crossBetween val="between"/>
      </c:valAx>
      <c:catAx>
        <c:axId val="124106831"/>
        <c:scaling>
          <c:orientation val="minMax"/>
        </c:scaling>
        <c:delete val="1"/>
        <c:axPos val="b"/>
        <c:numFmt formatCode="General" sourceLinked="1"/>
        <c:majorTickMark val="out"/>
        <c:minorTickMark val="none"/>
        <c:tickLblPos val="nextTo"/>
        <c:crossAx val="124108495"/>
        <c:crosses val="autoZero"/>
        <c:auto val="1"/>
        <c:lblAlgn val="ctr"/>
        <c:lblOffset val="100"/>
        <c:noMultiLvlLbl val="0"/>
      </c:catAx>
      <c:spPr>
        <a:noFill/>
        <a:ln>
          <a:noFill/>
        </a:ln>
        <a:effectLst/>
      </c:spPr>
    </c:plotArea>
    <c:legend>
      <c:legendPos val="t"/>
      <c:layout>
        <c:manualLayout>
          <c:xMode val="edge"/>
          <c:yMode val="edge"/>
          <c:x val="0.21924930871007703"/>
          <c:y val="0.16943126216752702"/>
          <c:w val="0.55883013225777767"/>
          <c:h val="0.1213961700744887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ja-JP" altLang="en-US" sz="1400" b="1" dirty="0"/>
              <a:t>家計消費支出の推移（用途</a:t>
            </a:r>
            <a:r>
              <a:rPr lang="ja-JP" altLang="en-US" sz="1400" b="1" dirty="0" smtClean="0"/>
              <a:t>別・大阪）</a:t>
            </a:r>
            <a:endParaRPr lang="ja-JP" altLang="en-US" sz="1400" b="1" dirty="0"/>
          </a:p>
        </c:rich>
      </c:tx>
      <c:layout>
        <c:manualLayout>
          <c:xMode val="edge"/>
          <c:yMode val="edge"/>
          <c:x val="0.20671652079885219"/>
          <c:y val="3.8643107720750691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1108117063926227"/>
          <c:y val="0.11685949543554691"/>
          <c:w val="0.85836329833770775"/>
          <c:h val="0.77305721468478727"/>
        </c:manualLayout>
      </c:layout>
      <c:lineChart>
        <c:grouping val="standard"/>
        <c:varyColors val="0"/>
        <c:ser>
          <c:idx val="0"/>
          <c:order val="0"/>
          <c:tx>
            <c:strRef>
              <c:f>大阪市!$B$21</c:f>
              <c:strCache>
                <c:ptCount val="1"/>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A-6F03-4B73-A76D-2DF3101DBE9B}"/>
                </c:ext>
              </c:extLst>
            </c:dLbl>
            <c:dLbl>
              <c:idx val="1"/>
              <c:delete val="1"/>
              <c:extLst>
                <c:ext xmlns:c15="http://schemas.microsoft.com/office/drawing/2012/chart" uri="{CE6537A1-D6FC-4f65-9D91-7224C49458BB}"/>
                <c:ext xmlns:c16="http://schemas.microsoft.com/office/drawing/2014/chart" uri="{C3380CC4-5D6E-409C-BE32-E72D297353CC}">
                  <c16:uniqueId val="{0000000F-6F03-4B73-A76D-2DF3101DBE9B}"/>
                </c:ext>
              </c:extLst>
            </c:dLbl>
            <c:dLbl>
              <c:idx val="2"/>
              <c:delete val="1"/>
              <c:extLst>
                <c:ext xmlns:c15="http://schemas.microsoft.com/office/drawing/2012/chart" uri="{CE6537A1-D6FC-4f65-9D91-7224C49458BB}"/>
                <c:ext xmlns:c16="http://schemas.microsoft.com/office/drawing/2014/chart" uri="{C3380CC4-5D6E-409C-BE32-E72D297353CC}">
                  <c16:uniqueId val="{00000000-6F03-4B73-A76D-2DF3101DBE9B}"/>
                </c:ext>
              </c:extLst>
            </c:dLbl>
            <c:dLbl>
              <c:idx val="3"/>
              <c:delete val="1"/>
              <c:extLst>
                <c:ext xmlns:c15="http://schemas.microsoft.com/office/drawing/2012/chart" uri="{CE6537A1-D6FC-4f65-9D91-7224C49458BB}"/>
                <c:ext xmlns:c16="http://schemas.microsoft.com/office/drawing/2014/chart" uri="{C3380CC4-5D6E-409C-BE32-E72D297353CC}">
                  <c16:uniqueId val="{00000012-6F03-4B73-A76D-2DF3101DBE9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大阪市!$A$22:$A$27</c:f>
              <c:strCache>
                <c:ptCount val="6"/>
                <c:pt idx="1">
                  <c:v>20/1</c:v>
                </c:pt>
                <c:pt idx="2">
                  <c:v>20/2</c:v>
                </c:pt>
                <c:pt idx="3">
                  <c:v>20/3</c:v>
                </c:pt>
                <c:pt idx="4">
                  <c:v>20/4</c:v>
                </c:pt>
                <c:pt idx="5">
                  <c:v>20/5</c:v>
                </c:pt>
              </c:strCache>
            </c:strRef>
          </c:cat>
          <c:val>
            <c:numRef>
              <c:f>大阪市!$B$22:$B$27</c:f>
              <c:numCache>
                <c:formatCode>0.0%</c:formatCode>
                <c:ptCount val="6"/>
                <c:pt idx="0" formatCode="General">
                  <c:v>0</c:v>
                </c:pt>
                <c:pt idx="1">
                  <c:v>-0.1517179525046195</c:v>
                </c:pt>
                <c:pt idx="2">
                  <c:v>-5.785528563191511E-2</c:v>
                </c:pt>
                <c:pt idx="3">
                  <c:v>-0.14869356076539963</c:v>
                </c:pt>
                <c:pt idx="4">
                  <c:v>-8.8415597547873315E-2</c:v>
                </c:pt>
                <c:pt idx="5">
                  <c:v>-0.12861033626919105</c:v>
                </c:pt>
              </c:numCache>
            </c:numRef>
          </c:val>
          <c:smooth val="0"/>
          <c:extLst>
            <c:ext xmlns:c16="http://schemas.microsoft.com/office/drawing/2014/chart" uri="{C3380CC4-5D6E-409C-BE32-E72D297353CC}">
              <c16:uniqueId val="{00000001-6F03-4B73-A76D-2DF3101DBE9B}"/>
            </c:ext>
          </c:extLst>
        </c:ser>
        <c:ser>
          <c:idx val="1"/>
          <c:order val="1"/>
          <c:tx>
            <c:strRef>
              <c:f>大阪市!$C$21</c:f>
              <c:strCache>
                <c:ptCount val="1"/>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4"/>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AAD-453E-A0C5-9A90E1332CE1}"/>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AAD-453E-A0C5-9A90E1332CE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大阪市!$A$22:$A$27</c:f>
              <c:strCache>
                <c:ptCount val="6"/>
                <c:pt idx="1">
                  <c:v>20/1</c:v>
                </c:pt>
                <c:pt idx="2">
                  <c:v>20/2</c:v>
                </c:pt>
                <c:pt idx="3">
                  <c:v>20/3</c:v>
                </c:pt>
                <c:pt idx="4">
                  <c:v>20/4</c:v>
                </c:pt>
                <c:pt idx="5">
                  <c:v>20/5</c:v>
                </c:pt>
              </c:strCache>
            </c:strRef>
          </c:cat>
          <c:val>
            <c:numRef>
              <c:f>大阪市!$C$22:$C$27</c:f>
              <c:numCache>
                <c:formatCode>0.0%</c:formatCode>
                <c:ptCount val="6"/>
                <c:pt idx="0" formatCode="General">
                  <c:v>0</c:v>
                </c:pt>
                <c:pt idx="1">
                  <c:v>-8.7045720984759711E-2</c:v>
                </c:pt>
                <c:pt idx="2">
                  <c:v>-0.12436430883032823</c:v>
                </c:pt>
                <c:pt idx="3">
                  <c:v>-0.20377950013062784</c:v>
                </c:pt>
                <c:pt idx="4">
                  <c:v>-0.64614399414509194</c:v>
                </c:pt>
                <c:pt idx="5">
                  <c:v>-0.45753006298912002</c:v>
                </c:pt>
              </c:numCache>
            </c:numRef>
          </c:val>
          <c:smooth val="0"/>
          <c:extLst>
            <c:ext xmlns:c16="http://schemas.microsoft.com/office/drawing/2014/chart" uri="{C3380CC4-5D6E-409C-BE32-E72D297353CC}">
              <c16:uniqueId val="{00000003-6F03-4B73-A76D-2DF3101DBE9B}"/>
            </c:ext>
          </c:extLst>
        </c:ser>
        <c:ser>
          <c:idx val="2"/>
          <c:order val="2"/>
          <c:tx>
            <c:strRef>
              <c:f>大阪市!$D$21</c:f>
              <c:strCache>
                <c:ptCount val="1"/>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10-6F03-4B73-A76D-2DF3101DBE9B}"/>
                </c:ext>
              </c:extLst>
            </c:dLbl>
            <c:dLbl>
              <c:idx val="1"/>
              <c:delete val="1"/>
              <c:extLst>
                <c:ext xmlns:c15="http://schemas.microsoft.com/office/drawing/2012/chart" uri="{CE6537A1-D6FC-4f65-9D91-7224C49458BB}"/>
                <c:ext xmlns:c16="http://schemas.microsoft.com/office/drawing/2014/chart" uri="{C3380CC4-5D6E-409C-BE32-E72D297353CC}">
                  <c16:uniqueId val="{0000000E-6F03-4B73-A76D-2DF3101DBE9B}"/>
                </c:ext>
              </c:extLst>
            </c:dLbl>
            <c:dLbl>
              <c:idx val="2"/>
              <c:delete val="1"/>
              <c:extLst>
                <c:ext xmlns:c15="http://schemas.microsoft.com/office/drawing/2012/chart" uri="{CE6537A1-D6FC-4f65-9D91-7224C49458BB}"/>
                <c:ext xmlns:c16="http://schemas.microsoft.com/office/drawing/2014/chart" uri="{C3380CC4-5D6E-409C-BE32-E72D297353CC}">
                  <c16:uniqueId val="{00000002-7AAD-453E-A0C5-9A90E1332CE1}"/>
                </c:ext>
              </c:extLst>
            </c:dLbl>
            <c:dLbl>
              <c:idx val="3"/>
              <c:delete val="1"/>
              <c:extLst>
                <c:ext xmlns:c15="http://schemas.microsoft.com/office/drawing/2012/chart" uri="{CE6537A1-D6FC-4f65-9D91-7224C49458BB}"/>
                <c:ext xmlns:c16="http://schemas.microsoft.com/office/drawing/2014/chart" uri="{C3380CC4-5D6E-409C-BE32-E72D297353CC}">
                  <c16:uniqueId val="{00000001-7AAD-453E-A0C5-9A90E1332CE1}"/>
                </c:ext>
              </c:extLst>
            </c:dLbl>
            <c:dLbl>
              <c:idx val="5"/>
              <c:layout>
                <c:manualLayout>
                  <c:x val="-5.4975035057406706E-3"/>
                  <c:y val="-2.7162998093456993E-2"/>
                </c:manualLayout>
              </c:layout>
              <c:tx>
                <c:rich>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r>
                      <a:rPr lang="en-US" altLang="ja-JP" dirty="0" smtClean="0"/>
                      <a:t>+</a:t>
                    </a:r>
                    <a:fld id="{1FED68FD-B763-47FC-97BA-FC9FE0121230}" type="VALUE">
                      <a:rPr lang="en-US" altLang="ja-JP" smtClean="0"/>
                      <a:pPr>
                        <a:defRPr sz="1000" b="1"/>
                      </a:pPr>
                      <a:t>[値]</a:t>
                    </a:fld>
                    <a:endParaRPr lang="en-US" altLang="ja-JP" dirty="0" smtClean="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AAD-453E-A0C5-9A90E1332CE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大阪市!$A$22:$A$27</c:f>
              <c:strCache>
                <c:ptCount val="6"/>
                <c:pt idx="1">
                  <c:v>20/1</c:v>
                </c:pt>
                <c:pt idx="2">
                  <c:v>20/2</c:v>
                </c:pt>
                <c:pt idx="3">
                  <c:v>20/3</c:v>
                </c:pt>
                <c:pt idx="4">
                  <c:v>20/4</c:v>
                </c:pt>
                <c:pt idx="5">
                  <c:v>20/5</c:v>
                </c:pt>
              </c:strCache>
            </c:strRef>
          </c:cat>
          <c:val>
            <c:numRef>
              <c:f>大阪市!$D$22:$D$27</c:f>
              <c:numCache>
                <c:formatCode>0.0%</c:formatCode>
                <c:ptCount val="6"/>
                <c:pt idx="0" formatCode="General">
                  <c:v>0</c:v>
                </c:pt>
                <c:pt idx="1">
                  <c:v>-0.39135898509963496</c:v>
                </c:pt>
                <c:pt idx="2">
                  <c:v>-1.1012339126973636E-2</c:v>
                </c:pt>
                <c:pt idx="3">
                  <c:v>4.0178909862784717E-3</c:v>
                </c:pt>
                <c:pt idx="4">
                  <c:v>-0.29428233683817584</c:v>
                </c:pt>
                <c:pt idx="5">
                  <c:v>0.18813817075820127</c:v>
                </c:pt>
              </c:numCache>
            </c:numRef>
          </c:val>
          <c:smooth val="0"/>
          <c:extLst>
            <c:ext xmlns:c16="http://schemas.microsoft.com/office/drawing/2014/chart" uri="{C3380CC4-5D6E-409C-BE32-E72D297353CC}">
              <c16:uniqueId val="{00000004-6F03-4B73-A76D-2DF3101DBE9B}"/>
            </c:ext>
          </c:extLst>
        </c:ser>
        <c:ser>
          <c:idx val="3"/>
          <c:order val="3"/>
          <c:tx>
            <c:strRef>
              <c:f>大阪市!$E$21</c:f>
              <c:strCache>
                <c:ptCount val="1"/>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AAD-453E-A0C5-9A90E1332CE1}"/>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AAD-453E-A0C5-9A90E1332CE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大阪市!$A$22:$A$27</c:f>
              <c:strCache>
                <c:ptCount val="6"/>
                <c:pt idx="1">
                  <c:v>20/1</c:v>
                </c:pt>
                <c:pt idx="2">
                  <c:v>20/2</c:v>
                </c:pt>
                <c:pt idx="3">
                  <c:v>20/3</c:v>
                </c:pt>
                <c:pt idx="4">
                  <c:v>20/4</c:v>
                </c:pt>
                <c:pt idx="5">
                  <c:v>20/5</c:v>
                </c:pt>
              </c:strCache>
            </c:strRef>
          </c:cat>
          <c:val>
            <c:numRef>
              <c:f>大阪市!$E$22:$E$27</c:f>
              <c:numCache>
                <c:formatCode>0.0%</c:formatCode>
                <c:ptCount val="6"/>
                <c:pt idx="0" formatCode="General">
                  <c:v>0</c:v>
                </c:pt>
                <c:pt idx="1">
                  <c:v>-0.12352702153596096</c:v>
                </c:pt>
                <c:pt idx="2">
                  <c:v>-0.16410648502119973</c:v>
                </c:pt>
                <c:pt idx="3">
                  <c:v>-2.3842389258376118E-3</c:v>
                </c:pt>
                <c:pt idx="4">
                  <c:v>0.30016647013941866</c:v>
                </c:pt>
                <c:pt idx="5">
                  <c:v>-0.28027415580073556</c:v>
                </c:pt>
              </c:numCache>
            </c:numRef>
          </c:val>
          <c:smooth val="0"/>
          <c:extLst>
            <c:ext xmlns:c16="http://schemas.microsoft.com/office/drawing/2014/chart" uri="{C3380CC4-5D6E-409C-BE32-E72D297353CC}">
              <c16:uniqueId val="{00000006-6F03-4B73-A76D-2DF3101DBE9B}"/>
            </c:ext>
          </c:extLst>
        </c:ser>
        <c:ser>
          <c:idx val="4"/>
          <c:order val="4"/>
          <c:tx>
            <c:strRef>
              <c:f>大阪市!$F$21</c:f>
              <c:strCache>
                <c:ptCount val="1"/>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9-6F03-4B73-A76D-2DF3101DBE9B}"/>
                </c:ext>
              </c:extLst>
            </c:dLbl>
            <c:dLbl>
              <c:idx val="1"/>
              <c:delete val="1"/>
              <c:extLst>
                <c:ext xmlns:c15="http://schemas.microsoft.com/office/drawing/2012/chart" uri="{CE6537A1-D6FC-4f65-9D91-7224C49458BB}"/>
                <c:ext xmlns:c16="http://schemas.microsoft.com/office/drawing/2014/chart" uri="{C3380CC4-5D6E-409C-BE32-E72D297353CC}">
                  <c16:uniqueId val="{0000000D-6F03-4B73-A76D-2DF3101DBE9B}"/>
                </c:ext>
              </c:extLst>
            </c:dLbl>
            <c:dLbl>
              <c:idx val="2"/>
              <c:delete val="1"/>
              <c:extLst>
                <c:ext xmlns:c15="http://schemas.microsoft.com/office/drawing/2012/chart" uri="{CE6537A1-D6FC-4f65-9D91-7224C49458BB}"/>
                <c:ext xmlns:c16="http://schemas.microsoft.com/office/drawing/2014/chart" uri="{C3380CC4-5D6E-409C-BE32-E72D297353CC}">
                  <c16:uniqueId val="{00000011-6F03-4B73-A76D-2DF3101DBE9B}"/>
                </c:ext>
              </c:extLst>
            </c:dLbl>
            <c:dLbl>
              <c:idx val="3"/>
              <c:delete val="1"/>
              <c:extLst>
                <c:ext xmlns:c15="http://schemas.microsoft.com/office/drawing/2012/chart" uri="{CE6537A1-D6FC-4f65-9D91-7224C49458BB}"/>
                <c:ext xmlns:c16="http://schemas.microsoft.com/office/drawing/2014/chart" uri="{C3380CC4-5D6E-409C-BE32-E72D297353CC}">
                  <c16:uniqueId val="{00000000-7AAD-453E-A0C5-9A90E1332CE1}"/>
                </c:ext>
              </c:extLst>
            </c:dLbl>
            <c:dLbl>
              <c:idx val="4"/>
              <c:layout>
                <c:manualLayout>
                  <c:x val="-8.2462552586110068E-3"/>
                  <c:y val="-2.1730398474765673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AAD-453E-A0C5-9A90E1332CE1}"/>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8-7AAD-453E-A0C5-9A90E1332CE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大阪市!$A$22:$A$27</c:f>
              <c:strCache>
                <c:ptCount val="6"/>
                <c:pt idx="1">
                  <c:v>20/1</c:v>
                </c:pt>
                <c:pt idx="2">
                  <c:v>20/2</c:v>
                </c:pt>
                <c:pt idx="3">
                  <c:v>20/3</c:v>
                </c:pt>
                <c:pt idx="4">
                  <c:v>20/4</c:v>
                </c:pt>
                <c:pt idx="5">
                  <c:v>20/5</c:v>
                </c:pt>
              </c:strCache>
            </c:strRef>
          </c:cat>
          <c:val>
            <c:numRef>
              <c:f>大阪市!$F$22:$F$27</c:f>
              <c:numCache>
                <c:formatCode>0.0%</c:formatCode>
                <c:ptCount val="6"/>
                <c:pt idx="0" formatCode="General">
                  <c:v>0</c:v>
                </c:pt>
                <c:pt idx="1">
                  <c:v>-0.13816464791623895</c:v>
                </c:pt>
                <c:pt idx="2">
                  <c:v>-6.1952320820418683E-2</c:v>
                </c:pt>
                <c:pt idx="3">
                  <c:v>-0.3430514762714485</c:v>
                </c:pt>
                <c:pt idx="4">
                  <c:v>-0.50216435461331332</c:v>
                </c:pt>
                <c:pt idx="5">
                  <c:v>-0.52503958828186859</c:v>
                </c:pt>
              </c:numCache>
            </c:numRef>
          </c:val>
          <c:smooth val="0"/>
          <c:extLst>
            <c:ext xmlns:c16="http://schemas.microsoft.com/office/drawing/2014/chart" uri="{C3380CC4-5D6E-409C-BE32-E72D297353CC}">
              <c16:uniqueId val="{00000007-6F03-4B73-A76D-2DF3101DBE9B}"/>
            </c:ext>
          </c:extLst>
        </c:ser>
        <c:ser>
          <c:idx val="5"/>
          <c:order val="5"/>
          <c:tx>
            <c:strRef>
              <c:f>大阪市!$G$21</c:f>
              <c:strCache>
                <c:ptCount val="1"/>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14-6F03-4B73-A76D-2DF3101DBE9B}"/>
                </c:ext>
              </c:extLst>
            </c:dLbl>
            <c:dLbl>
              <c:idx val="1"/>
              <c:delete val="1"/>
              <c:extLst>
                <c:ext xmlns:c15="http://schemas.microsoft.com/office/drawing/2012/chart" uri="{CE6537A1-D6FC-4f65-9D91-7224C49458BB}"/>
                <c:ext xmlns:c16="http://schemas.microsoft.com/office/drawing/2014/chart" uri="{C3380CC4-5D6E-409C-BE32-E72D297353CC}">
                  <c16:uniqueId val="{00000013-6F03-4B73-A76D-2DF3101DBE9B}"/>
                </c:ext>
              </c:extLst>
            </c:dLbl>
            <c:dLbl>
              <c:idx val="2"/>
              <c:delete val="1"/>
              <c:extLst>
                <c:ext xmlns:c15="http://schemas.microsoft.com/office/drawing/2012/chart" uri="{CE6537A1-D6FC-4f65-9D91-7224C49458BB}"/>
                <c:ext xmlns:c16="http://schemas.microsoft.com/office/drawing/2014/chart" uri="{C3380CC4-5D6E-409C-BE32-E72D297353CC}">
                  <c16:uniqueId val="{00000015-6F03-4B73-A76D-2DF3101DBE9B}"/>
                </c:ext>
              </c:extLst>
            </c:dLbl>
            <c:dLbl>
              <c:idx val="3"/>
              <c:delete val="1"/>
              <c:extLst>
                <c:ext xmlns:c15="http://schemas.microsoft.com/office/drawing/2012/chart" uri="{CE6537A1-D6FC-4f65-9D91-7224C49458BB}"/>
                <c:ext xmlns:c16="http://schemas.microsoft.com/office/drawing/2014/chart" uri="{C3380CC4-5D6E-409C-BE32-E72D297353CC}">
                  <c16:uniqueId val="{00000016-6F03-4B73-A76D-2DF3101DBE9B}"/>
                </c:ext>
              </c:extLst>
            </c:dLbl>
            <c:dLbl>
              <c:idx val="5"/>
              <c:layout>
                <c:manualLayout>
                  <c:x val="-1.007863999788193E-16"/>
                  <c:y val="-1.0865199237382788E-2"/>
                </c:manualLayout>
              </c:layout>
              <c:tx>
                <c:rich>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r>
                      <a:rPr lang="en-US" altLang="ja-JP" dirty="0" smtClean="0"/>
                      <a:t>+</a:t>
                    </a:r>
                    <a:fld id="{F2E3B762-E80D-4857-9164-881FFA6EB895}" type="VALUE">
                      <a:rPr lang="en-US" altLang="ja-JP" smtClean="0"/>
                      <a:pPr>
                        <a:defRPr sz="1000" b="1"/>
                      </a:pPr>
                      <a:t>[値]</a:t>
                    </a:fld>
                    <a:endParaRPr lang="en-US" altLang="ja-JP" dirty="0" smtClean="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7AAD-453E-A0C5-9A90E1332CE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大阪市!$A$22:$A$27</c:f>
              <c:strCache>
                <c:ptCount val="6"/>
                <c:pt idx="1">
                  <c:v>20/1</c:v>
                </c:pt>
                <c:pt idx="2">
                  <c:v>20/2</c:v>
                </c:pt>
                <c:pt idx="3">
                  <c:v>20/3</c:v>
                </c:pt>
                <c:pt idx="4">
                  <c:v>20/4</c:v>
                </c:pt>
                <c:pt idx="5">
                  <c:v>20/5</c:v>
                </c:pt>
              </c:strCache>
            </c:strRef>
          </c:cat>
          <c:val>
            <c:numRef>
              <c:f>大阪市!$G$22:$G$27</c:f>
              <c:numCache>
                <c:formatCode>0.0%</c:formatCode>
                <c:ptCount val="6"/>
                <c:pt idx="0" formatCode="General">
                  <c:v>0</c:v>
                </c:pt>
                <c:pt idx="1">
                  <c:v>-9.5064859195135187E-2</c:v>
                </c:pt>
                <c:pt idx="2">
                  <c:v>-5.7354301572617894E-2</c:v>
                </c:pt>
                <c:pt idx="3">
                  <c:v>2.0768392021037752E-2</c:v>
                </c:pt>
                <c:pt idx="4">
                  <c:v>-3.7160096754472183E-2</c:v>
                </c:pt>
                <c:pt idx="5">
                  <c:v>5.2670460763926119E-3</c:v>
                </c:pt>
              </c:numCache>
            </c:numRef>
          </c:val>
          <c:smooth val="0"/>
          <c:extLst>
            <c:ext xmlns:c16="http://schemas.microsoft.com/office/drawing/2014/chart" uri="{C3380CC4-5D6E-409C-BE32-E72D297353CC}">
              <c16:uniqueId val="{00000008-6F03-4B73-A76D-2DF3101DBE9B}"/>
            </c:ext>
          </c:extLst>
        </c:ser>
        <c:dLbls>
          <c:showLegendKey val="0"/>
          <c:showVal val="0"/>
          <c:showCatName val="0"/>
          <c:showSerName val="0"/>
          <c:showPercent val="0"/>
          <c:showBubbleSize val="0"/>
        </c:dLbls>
        <c:marker val="1"/>
        <c:smooth val="0"/>
        <c:axId val="424407568"/>
        <c:axId val="424398416"/>
      </c:lineChart>
      <c:catAx>
        <c:axId val="4244075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24398416"/>
        <c:crosses val="autoZero"/>
        <c:auto val="1"/>
        <c:lblAlgn val="ctr"/>
        <c:lblOffset val="100"/>
        <c:noMultiLvlLbl val="0"/>
      </c:catAx>
      <c:valAx>
        <c:axId val="424398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24407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ja-JP" altLang="en-US" sz="1400" b="1" dirty="0"/>
              <a:t>家計消費支出の推移（用途</a:t>
            </a:r>
            <a:r>
              <a:rPr lang="ja-JP" altLang="en-US" sz="1400" b="1" dirty="0" smtClean="0"/>
              <a:t>別・全国）</a:t>
            </a:r>
            <a:endParaRPr lang="ja-JP" altLang="en-US" sz="1400" b="1" dirty="0"/>
          </a:p>
        </c:rich>
      </c:tx>
      <c:layout>
        <c:manualLayout>
          <c:xMode val="edge"/>
          <c:yMode val="edge"/>
          <c:x val="0.19444444444444445"/>
          <c:y val="3.317542494371698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1108114610673664"/>
          <c:y val="0.10660452618770244"/>
          <c:w val="0.85836329833770775"/>
          <c:h val="0.77725184149715176"/>
        </c:manualLayout>
      </c:layout>
      <c:lineChart>
        <c:grouping val="standard"/>
        <c:varyColors val="0"/>
        <c:ser>
          <c:idx val="0"/>
          <c:order val="0"/>
          <c:tx>
            <c:strRef>
              <c:f>全国!$B$23</c:f>
              <c:strCache>
                <c:ptCount val="1"/>
                <c:pt idx="0">
                  <c:v>消費支出</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10-7494-486B-A40B-9E82108205AE}"/>
                </c:ext>
              </c:extLst>
            </c:dLbl>
            <c:dLbl>
              <c:idx val="1"/>
              <c:delete val="1"/>
              <c:extLst>
                <c:ext xmlns:c15="http://schemas.microsoft.com/office/drawing/2012/chart" uri="{CE6537A1-D6FC-4f65-9D91-7224C49458BB}"/>
                <c:ext xmlns:c16="http://schemas.microsoft.com/office/drawing/2014/chart" uri="{C3380CC4-5D6E-409C-BE32-E72D297353CC}">
                  <c16:uniqueId val="{0000000A-7494-486B-A40B-9E82108205AE}"/>
                </c:ext>
              </c:extLst>
            </c:dLbl>
            <c:dLbl>
              <c:idx val="2"/>
              <c:delete val="1"/>
              <c:extLst>
                <c:ext xmlns:c15="http://schemas.microsoft.com/office/drawing/2012/chart" uri="{CE6537A1-D6FC-4f65-9D91-7224C49458BB}"/>
                <c:ext xmlns:c16="http://schemas.microsoft.com/office/drawing/2014/chart" uri="{C3380CC4-5D6E-409C-BE32-E72D297353CC}">
                  <c16:uniqueId val="{00000000-7494-486B-A40B-9E82108205AE}"/>
                </c:ext>
              </c:extLst>
            </c:dLbl>
            <c:dLbl>
              <c:idx val="3"/>
              <c:layout>
                <c:manualLayout>
                  <c:x val="8.3333333333332309E-3"/>
                  <c:y val="5.39772980834659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494-486B-A40B-9E82108205A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全国!$A$24:$A$28</c:f>
              <c:strCache>
                <c:ptCount val="5"/>
                <c:pt idx="0">
                  <c:v>20/1</c:v>
                </c:pt>
                <c:pt idx="1">
                  <c:v>20/2</c:v>
                </c:pt>
                <c:pt idx="2">
                  <c:v>20/3</c:v>
                </c:pt>
                <c:pt idx="3">
                  <c:v>20/4</c:v>
                </c:pt>
                <c:pt idx="4">
                  <c:v>20/5</c:v>
                </c:pt>
              </c:strCache>
            </c:strRef>
          </c:cat>
          <c:val>
            <c:numRef>
              <c:f>全国!$B$24:$B$28</c:f>
              <c:numCache>
                <c:formatCode>0.0%</c:formatCode>
                <c:ptCount val="5"/>
                <c:pt idx="0">
                  <c:v>-3.0950412525940996E-2</c:v>
                </c:pt>
                <c:pt idx="1">
                  <c:v>1.8545009438415416E-3</c:v>
                </c:pt>
                <c:pt idx="2">
                  <c:v>-5.5161442604292676E-2</c:v>
                </c:pt>
                <c:pt idx="3">
                  <c:v>-0.11029568035704795</c:v>
                </c:pt>
                <c:pt idx="4">
                  <c:v>-0.16245874889083123</c:v>
                </c:pt>
              </c:numCache>
            </c:numRef>
          </c:val>
          <c:smooth val="0"/>
          <c:extLst>
            <c:ext xmlns:c16="http://schemas.microsoft.com/office/drawing/2014/chart" uri="{C3380CC4-5D6E-409C-BE32-E72D297353CC}">
              <c16:uniqueId val="{00000001-7494-486B-A40B-9E82108205AE}"/>
            </c:ext>
          </c:extLst>
        </c:ser>
        <c:ser>
          <c:idx val="1"/>
          <c:order val="1"/>
          <c:tx>
            <c:strRef>
              <c:f>全国!$C$23</c:f>
              <c:strCache>
                <c:ptCount val="1"/>
                <c:pt idx="0">
                  <c:v>被服・履物</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E-7494-486B-A40B-9E82108205AE}"/>
                </c:ext>
              </c:extLst>
            </c:dLbl>
            <c:dLbl>
              <c:idx val="1"/>
              <c:delete val="1"/>
              <c:extLst>
                <c:ext xmlns:c15="http://schemas.microsoft.com/office/drawing/2012/chart" uri="{CE6537A1-D6FC-4f65-9D91-7224C49458BB}"/>
                <c:ext xmlns:c16="http://schemas.microsoft.com/office/drawing/2014/chart" uri="{C3380CC4-5D6E-409C-BE32-E72D297353CC}">
                  <c16:uniqueId val="{0000000C-7494-486B-A40B-9E82108205AE}"/>
                </c:ext>
              </c:extLst>
            </c:dLbl>
            <c:dLbl>
              <c:idx val="2"/>
              <c:delete val="1"/>
              <c:extLst>
                <c:ext xmlns:c15="http://schemas.microsoft.com/office/drawing/2012/chart" uri="{CE6537A1-D6FC-4f65-9D91-7224C49458BB}"/>
                <c:ext xmlns:c16="http://schemas.microsoft.com/office/drawing/2014/chart" uri="{C3380CC4-5D6E-409C-BE32-E72D297353CC}">
                  <c16:uniqueId val="{00000002-7494-486B-A40B-9E82108205AE}"/>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7-FBC0-4F4C-9528-113DD69647C0}"/>
                </c:ext>
              </c:extLst>
            </c:dLbl>
            <c:dLbl>
              <c:idx val="4"/>
              <c:layout>
                <c:manualLayout>
                  <c:x val="-1.6666666666666767E-2"/>
                  <c:y val="-1.3494324520866475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C0-4F4C-9528-113DD69647C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全国!$A$24:$A$28</c:f>
              <c:strCache>
                <c:ptCount val="5"/>
                <c:pt idx="0">
                  <c:v>20/1</c:v>
                </c:pt>
                <c:pt idx="1">
                  <c:v>20/2</c:v>
                </c:pt>
                <c:pt idx="2">
                  <c:v>20/3</c:v>
                </c:pt>
                <c:pt idx="3">
                  <c:v>20/4</c:v>
                </c:pt>
                <c:pt idx="4">
                  <c:v>20/5</c:v>
                </c:pt>
              </c:strCache>
            </c:strRef>
          </c:cat>
          <c:val>
            <c:numRef>
              <c:f>全国!$C$24:$C$28</c:f>
              <c:numCache>
                <c:formatCode>0.0%</c:formatCode>
                <c:ptCount val="5"/>
                <c:pt idx="0">
                  <c:v>-3.5999683519265746E-2</c:v>
                </c:pt>
                <c:pt idx="1">
                  <c:v>-6.5349202784639515E-2</c:v>
                </c:pt>
                <c:pt idx="2">
                  <c:v>-0.25063977118771641</c:v>
                </c:pt>
                <c:pt idx="3">
                  <c:v>-0.54795235196939396</c:v>
                </c:pt>
                <c:pt idx="4">
                  <c:v>-0.3739942066301899</c:v>
                </c:pt>
              </c:numCache>
            </c:numRef>
          </c:val>
          <c:smooth val="0"/>
          <c:extLst>
            <c:ext xmlns:c16="http://schemas.microsoft.com/office/drawing/2014/chart" uri="{C3380CC4-5D6E-409C-BE32-E72D297353CC}">
              <c16:uniqueId val="{00000003-7494-486B-A40B-9E82108205AE}"/>
            </c:ext>
          </c:extLst>
        </c:ser>
        <c:ser>
          <c:idx val="2"/>
          <c:order val="2"/>
          <c:tx>
            <c:strRef>
              <c:f>全国!$D$23</c:f>
              <c:strCache>
                <c:ptCount val="1"/>
                <c:pt idx="0">
                  <c:v>保健医療</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D-7494-486B-A40B-9E82108205AE}"/>
                </c:ext>
              </c:extLst>
            </c:dLbl>
            <c:dLbl>
              <c:idx val="1"/>
              <c:delete val="1"/>
              <c:extLst>
                <c:ext xmlns:c15="http://schemas.microsoft.com/office/drawing/2012/chart" uri="{CE6537A1-D6FC-4f65-9D91-7224C49458BB}"/>
                <c:ext xmlns:c16="http://schemas.microsoft.com/office/drawing/2014/chart" uri="{C3380CC4-5D6E-409C-BE32-E72D297353CC}">
                  <c16:uniqueId val="{00000009-7494-486B-A40B-9E82108205AE}"/>
                </c:ext>
              </c:extLst>
            </c:dLbl>
            <c:dLbl>
              <c:idx val="2"/>
              <c:delete val="1"/>
              <c:extLst>
                <c:ext xmlns:c15="http://schemas.microsoft.com/office/drawing/2012/chart" uri="{CE6537A1-D6FC-4f65-9D91-7224C49458BB}"/>
                <c:ext xmlns:c16="http://schemas.microsoft.com/office/drawing/2014/chart" uri="{C3380CC4-5D6E-409C-BE32-E72D297353CC}">
                  <c16:uniqueId val="{00000004-FBC0-4F4C-9528-113DD69647C0}"/>
                </c:ext>
              </c:extLst>
            </c:dLbl>
            <c:dLbl>
              <c:idx val="3"/>
              <c:layout>
                <c:manualLayout>
                  <c:x val="-1.9444444444444344E-2"/>
                  <c:y val="-1.88920543292130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494-486B-A40B-9E82108205AE}"/>
                </c:ext>
              </c:extLst>
            </c:dLbl>
            <c:dLbl>
              <c:idx val="4"/>
              <c:layout>
                <c:manualLayout>
                  <c:x val="-1.1111111111111212E-2"/>
                  <c:y val="1.07954596166931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BC0-4F4C-9528-113DD69647C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全国!$A$24:$A$28</c:f>
              <c:strCache>
                <c:ptCount val="5"/>
                <c:pt idx="0">
                  <c:v>20/1</c:v>
                </c:pt>
                <c:pt idx="1">
                  <c:v>20/2</c:v>
                </c:pt>
                <c:pt idx="2">
                  <c:v>20/3</c:v>
                </c:pt>
                <c:pt idx="3">
                  <c:v>20/4</c:v>
                </c:pt>
                <c:pt idx="4">
                  <c:v>20/5</c:v>
                </c:pt>
              </c:strCache>
            </c:strRef>
          </c:cat>
          <c:val>
            <c:numRef>
              <c:f>全国!$D$24:$D$28</c:f>
              <c:numCache>
                <c:formatCode>0.0%</c:formatCode>
                <c:ptCount val="5"/>
                <c:pt idx="0">
                  <c:v>3.8688917159320546E-2</c:v>
                </c:pt>
                <c:pt idx="1">
                  <c:v>8.5888634630053362E-2</c:v>
                </c:pt>
                <c:pt idx="2">
                  <c:v>1.1080926508435729E-2</c:v>
                </c:pt>
                <c:pt idx="3">
                  <c:v>-2.3033792998939262E-2</c:v>
                </c:pt>
                <c:pt idx="4">
                  <c:v>-6.495674609197144E-2</c:v>
                </c:pt>
              </c:numCache>
            </c:numRef>
          </c:val>
          <c:smooth val="0"/>
          <c:extLst>
            <c:ext xmlns:c16="http://schemas.microsoft.com/office/drawing/2014/chart" uri="{C3380CC4-5D6E-409C-BE32-E72D297353CC}">
              <c16:uniqueId val="{00000004-7494-486B-A40B-9E82108205AE}"/>
            </c:ext>
          </c:extLst>
        </c:ser>
        <c:ser>
          <c:idx val="3"/>
          <c:order val="3"/>
          <c:tx>
            <c:strRef>
              <c:f>全国!$E$23</c:f>
              <c:strCache>
                <c:ptCount val="1"/>
                <c:pt idx="0">
                  <c:v>交通・通信</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494-486B-A40B-9E82108205AE}"/>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BC0-4F4C-9528-113DD69647C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全国!$A$24:$A$28</c:f>
              <c:strCache>
                <c:ptCount val="5"/>
                <c:pt idx="0">
                  <c:v>20/1</c:v>
                </c:pt>
                <c:pt idx="1">
                  <c:v>20/2</c:v>
                </c:pt>
                <c:pt idx="2">
                  <c:v>20/3</c:v>
                </c:pt>
                <c:pt idx="3">
                  <c:v>20/4</c:v>
                </c:pt>
                <c:pt idx="4">
                  <c:v>20/5</c:v>
                </c:pt>
              </c:strCache>
            </c:strRef>
          </c:cat>
          <c:val>
            <c:numRef>
              <c:f>全国!$E$24:$E$28</c:f>
              <c:numCache>
                <c:formatCode>0.0%</c:formatCode>
                <c:ptCount val="5"/>
                <c:pt idx="0">
                  <c:v>-6.2555702758039233E-2</c:v>
                </c:pt>
                <c:pt idx="1">
                  <c:v>-4.5657166013778228E-2</c:v>
                </c:pt>
                <c:pt idx="2">
                  <c:v>4.0244005761236323E-4</c:v>
                </c:pt>
                <c:pt idx="3">
                  <c:v>-9.1793609511424901E-2</c:v>
                </c:pt>
                <c:pt idx="4">
                  <c:v>-0.23691539849825094</c:v>
                </c:pt>
              </c:numCache>
            </c:numRef>
          </c:val>
          <c:smooth val="0"/>
          <c:extLst>
            <c:ext xmlns:c16="http://schemas.microsoft.com/office/drawing/2014/chart" uri="{C3380CC4-5D6E-409C-BE32-E72D297353CC}">
              <c16:uniqueId val="{00000005-7494-486B-A40B-9E82108205AE}"/>
            </c:ext>
          </c:extLst>
        </c:ser>
        <c:ser>
          <c:idx val="4"/>
          <c:order val="4"/>
          <c:tx>
            <c:strRef>
              <c:f>全国!$F$23</c:f>
              <c:strCache>
                <c:ptCount val="1"/>
                <c:pt idx="0">
                  <c:v>教養娯楽</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F-7494-486B-A40B-9E82108205AE}"/>
                </c:ext>
              </c:extLst>
            </c:dLbl>
            <c:dLbl>
              <c:idx val="1"/>
              <c:delete val="1"/>
              <c:extLst>
                <c:ext xmlns:c15="http://schemas.microsoft.com/office/drawing/2012/chart" uri="{CE6537A1-D6FC-4f65-9D91-7224C49458BB}"/>
                <c:ext xmlns:c16="http://schemas.microsoft.com/office/drawing/2014/chart" uri="{C3380CC4-5D6E-409C-BE32-E72D297353CC}">
                  <c16:uniqueId val="{0000000B-7494-486B-A40B-9E82108205AE}"/>
                </c:ext>
              </c:extLst>
            </c:dLbl>
            <c:dLbl>
              <c:idx val="2"/>
              <c:delete val="1"/>
              <c:extLst>
                <c:ext xmlns:c15="http://schemas.microsoft.com/office/drawing/2012/chart" uri="{CE6537A1-D6FC-4f65-9D91-7224C49458BB}"/>
                <c:ext xmlns:c16="http://schemas.microsoft.com/office/drawing/2014/chart" uri="{C3380CC4-5D6E-409C-BE32-E72D297353CC}">
                  <c16:uniqueId val="{00000002-FBC0-4F4C-9528-113DD69647C0}"/>
                </c:ext>
              </c:extLst>
            </c:dLbl>
            <c:dLbl>
              <c:idx val="3"/>
              <c:layout>
                <c:manualLayout>
                  <c:x val="-1.3888888888888888E-2"/>
                  <c:y val="-1.4735164849643474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494-486B-A40B-9E82108205AE}"/>
                </c:ext>
              </c:extLst>
            </c:dLbl>
            <c:dLbl>
              <c:idx val="4"/>
              <c:layout>
                <c:manualLayout>
                  <c:x val="-1.4583333333333231E-2"/>
                  <c:y val="1.6192976915992099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11669444444444445"/>
                      <c:h val="4.6811918017409589E-2"/>
                    </c:manualLayout>
                  </c15:layout>
                </c:ext>
                <c:ext xmlns:c16="http://schemas.microsoft.com/office/drawing/2014/chart" uri="{C3380CC4-5D6E-409C-BE32-E72D297353CC}">
                  <c16:uniqueId val="{00000000-FBC0-4F4C-9528-113DD69647C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全国!$A$24:$A$28</c:f>
              <c:strCache>
                <c:ptCount val="5"/>
                <c:pt idx="0">
                  <c:v>20/1</c:v>
                </c:pt>
                <c:pt idx="1">
                  <c:v>20/2</c:v>
                </c:pt>
                <c:pt idx="2">
                  <c:v>20/3</c:v>
                </c:pt>
                <c:pt idx="3">
                  <c:v>20/4</c:v>
                </c:pt>
                <c:pt idx="4">
                  <c:v>20/5</c:v>
                </c:pt>
              </c:strCache>
            </c:strRef>
          </c:cat>
          <c:val>
            <c:numRef>
              <c:f>全国!$F$24:$F$28</c:f>
              <c:numCache>
                <c:formatCode>0.0%</c:formatCode>
                <c:ptCount val="5"/>
                <c:pt idx="0">
                  <c:v>-4.0950403376791344E-2</c:v>
                </c:pt>
                <c:pt idx="1">
                  <c:v>-3.6873988787297307E-2</c:v>
                </c:pt>
                <c:pt idx="2">
                  <c:v>-0.19404140065776743</c:v>
                </c:pt>
                <c:pt idx="3">
                  <c:v>-0.33696402787368951</c:v>
                </c:pt>
                <c:pt idx="4">
                  <c:v>-0.37488415199258573</c:v>
                </c:pt>
              </c:numCache>
            </c:numRef>
          </c:val>
          <c:smooth val="0"/>
          <c:extLst>
            <c:ext xmlns:c16="http://schemas.microsoft.com/office/drawing/2014/chart" uri="{C3380CC4-5D6E-409C-BE32-E72D297353CC}">
              <c16:uniqueId val="{00000006-7494-486B-A40B-9E82108205AE}"/>
            </c:ext>
          </c:extLst>
        </c:ser>
        <c:ser>
          <c:idx val="5"/>
          <c:order val="5"/>
          <c:tx>
            <c:strRef>
              <c:f>全国!$G$23</c:f>
              <c:strCache>
                <c:ptCount val="1"/>
                <c:pt idx="0">
                  <c:v>食料</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3"/>
              <c:layout>
                <c:manualLayout>
                  <c:x val="-3.0555555555555555E-2"/>
                  <c:y val="1.07954596166931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494-486B-A40B-9E82108205AE}"/>
                </c:ext>
              </c:extLst>
            </c:dLbl>
            <c:dLbl>
              <c:idx val="4"/>
              <c:layout>
                <c:manualLayout>
                  <c:x val="-1.1111111111111212E-2"/>
                  <c:y val="-8.09659471251988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BC0-4F4C-9528-113DD69647C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全国!$A$24:$A$28</c:f>
              <c:strCache>
                <c:ptCount val="5"/>
                <c:pt idx="0">
                  <c:v>20/1</c:v>
                </c:pt>
                <c:pt idx="1">
                  <c:v>20/2</c:v>
                </c:pt>
                <c:pt idx="2">
                  <c:v>20/3</c:v>
                </c:pt>
                <c:pt idx="3">
                  <c:v>20/4</c:v>
                </c:pt>
                <c:pt idx="4">
                  <c:v>20/5</c:v>
                </c:pt>
              </c:strCache>
            </c:strRef>
          </c:cat>
          <c:val>
            <c:numRef>
              <c:f>全国!$G$24:$G$28</c:f>
              <c:numCache>
                <c:formatCode>0.0%</c:formatCode>
                <c:ptCount val="5"/>
                <c:pt idx="0">
                  <c:v>3.0000000000000001E-3</c:v>
                </c:pt>
                <c:pt idx="1">
                  <c:v>5.5E-2</c:v>
                </c:pt>
                <c:pt idx="2">
                  <c:v>-0.01</c:v>
                </c:pt>
                <c:pt idx="3">
                  <c:v>-4.5999999999999999E-2</c:v>
                </c:pt>
                <c:pt idx="4">
                  <c:v>-5.3999999999999999E-2</c:v>
                </c:pt>
              </c:numCache>
            </c:numRef>
          </c:val>
          <c:smooth val="0"/>
          <c:extLst>
            <c:ext xmlns:c16="http://schemas.microsoft.com/office/drawing/2014/chart" uri="{C3380CC4-5D6E-409C-BE32-E72D297353CC}">
              <c16:uniqueId val="{00000007-7494-486B-A40B-9E82108205AE}"/>
            </c:ext>
          </c:extLst>
        </c:ser>
        <c:dLbls>
          <c:showLegendKey val="0"/>
          <c:showVal val="0"/>
          <c:showCatName val="0"/>
          <c:showSerName val="0"/>
          <c:showPercent val="0"/>
          <c:showBubbleSize val="0"/>
        </c:dLbls>
        <c:marker val="1"/>
        <c:smooth val="0"/>
        <c:axId val="424407568"/>
        <c:axId val="424398416"/>
      </c:lineChart>
      <c:catAx>
        <c:axId val="4244075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24398416"/>
        <c:crosses val="autoZero"/>
        <c:auto val="1"/>
        <c:lblAlgn val="ctr"/>
        <c:lblOffset val="100"/>
        <c:noMultiLvlLbl val="0"/>
      </c:catAx>
      <c:valAx>
        <c:axId val="42439841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24407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828180584937347E-2"/>
          <c:y val="0.13700962553808899"/>
          <c:w val="0.93564600358947847"/>
          <c:h val="0.41395111168929188"/>
        </c:manualLayout>
      </c:layout>
      <c:barChart>
        <c:barDir val="col"/>
        <c:grouping val="clustered"/>
        <c:varyColors val="0"/>
        <c:ser>
          <c:idx val="0"/>
          <c:order val="0"/>
          <c:spPr>
            <a:solidFill>
              <a:srgbClr val="2E75B6"/>
            </a:solidFill>
            <a:ln>
              <a:solidFill>
                <a:schemeClr val="accent1"/>
              </a:solidFill>
            </a:ln>
            <a:effectLst/>
          </c:spPr>
          <c:invertIfNegative val="1"/>
          <c:dLbls>
            <c:dLbl>
              <c:idx val="15"/>
              <c:layout>
                <c:manualLayout>
                  <c:x val="-2.7381477012926644E-3"/>
                  <c:y val="-6.539900732546124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CEC-41E0-AEFB-D60D96DB6F63}"/>
                </c:ext>
              </c:extLst>
            </c:dLbl>
            <c:dLbl>
              <c:idx val="16"/>
              <c:layout>
                <c:manualLayout>
                  <c:x val="5.390054540143429E-8"/>
                  <c:y val="6.5401582089529182E-3"/>
                </c:manualLayout>
              </c:layout>
              <c:numFmt formatCode="&quot;＋&quot;#,##0.0;&quot;▲ &quot;#,##0.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4.7938066979836012E-2"/>
                      <c:h val="5.1861412809090769E-2"/>
                    </c:manualLayout>
                  </c15:layout>
                </c:ext>
                <c:ext xmlns:c16="http://schemas.microsoft.com/office/drawing/2014/chart" uri="{C3380CC4-5D6E-409C-BE32-E72D297353CC}">
                  <c16:uniqueId val="{00000007-2CEC-41E0-AEFB-D60D96DB6F63}"/>
                </c:ext>
              </c:extLst>
            </c:dLbl>
            <c:dLbl>
              <c:idx val="17"/>
              <c:layout>
                <c:manualLayout>
                  <c:x val="0"/>
                  <c:y val="-3.269435413459476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CEC-41E0-AEFB-D60D96DB6F63}"/>
                </c:ext>
              </c:extLst>
            </c:dLbl>
            <c:dLbl>
              <c:idx val="18"/>
              <c:layout>
                <c:manualLayout>
                  <c:x val="1.3690738506463322E-3"/>
                  <c:y val="1.308005894149916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CEC-41E0-AEFB-D60D96DB6F63}"/>
                </c:ext>
              </c:extLst>
            </c:dLbl>
            <c:dLbl>
              <c:idx val="26"/>
              <c:layout>
                <c:manualLayout>
                  <c:x val="-8.2144431038779931E-3"/>
                  <c:y val="3.269950366273062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CEC-41E0-AEFB-D60D96DB6F63}"/>
                </c:ext>
              </c:extLst>
            </c:dLbl>
            <c:dLbl>
              <c:idx val="27"/>
              <c:layout>
                <c:manualLayout>
                  <c:x val="-1.0952590805170758E-2"/>
                  <c:y val="1.1989679503867149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CEC-41E0-AEFB-D60D96DB6F63}"/>
                </c:ext>
              </c:extLst>
            </c:dLbl>
            <c:dLbl>
              <c:idx val="29"/>
              <c:layout>
                <c:manualLayout>
                  <c:x val="1.3690738506463322E-3"/>
                  <c:y val="1.30798014650923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CEC-41E0-AEFB-D60D96DB6F63}"/>
                </c:ext>
              </c:extLst>
            </c:dLbl>
            <c:dLbl>
              <c:idx val="30"/>
              <c:layout>
                <c:manualLayout>
                  <c:x val="1.5059812357109554E-2"/>
                  <c:y val="6.539900732546124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CEC-41E0-AEFB-D60D96DB6F63}"/>
                </c:ext>
              </c:extLst>
            </c:dLbl>
            <c:dLbl>
              <c:idx val="32"/>
              <c:layout>
                <c:manualLayout>
                  <c:x val="6.8453692532315603E-3"/>
                  <c:y val="-2.615960293018453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CEC-41E0-AEFB-D60D96DB6F63}"/>
                </c:ext>
              </c:extLst>
            </c:dLbl>
            <c:numFmt formatCode="&quot;＋&quot;#,##0.0;&quot;▲ &quot;#,##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グラフ!$B$4:$B$39</c:f>
              <c:strCache>
                <c:ptCount val="35"/>
                <c:pt idx="0">
                  <c:v>米</c:v>
                </c:pt>
                <c:pt idx="1">
                  <c:v>パスタ</c:v>
                </c:pt>
                <c:pt idx="2">
                  <c:v>カップ麺</c:v>
                </c:pt>
                <c:pt idx="3">
                  <c:v>即席麺</c:v>
                </c:pt>
                <c:pt idx="4">
                  <c:v>生鮮肉</c:v>
                </c:pt>
                <c:pt idx="5">
                  <c:v>冷凍調理食品</c:v>
                </c:pt>
                <c:pt idx="6">
                  <c:v>チューハイ・カクテル</c:v>
                </c:pt>
                <c:pt idx="7">
                  <c:v>食事代</c:v>
                </c:pt>
                <c:pt idx="8">
                  <c:v>飲酒代</c:v>
                </c:pt>
                <c:pt idx="9">
                  <c:v>電子レンジ</c:v>
                </c:pt>
                <c:pt idx="10">
                  <c:v>消耗品（ウェットティッシュ等）</c:v>
                </c:pt>
                <c:pt idx="11">
                  <c:v>背広服</c:v>
                </c:pt>
                <c:pt idx="12">
                  <c:v>婦人用スラックス</c:v>
                </c:pt>
                <c:pt idx="13">
                  <c:v>消耗品（マスク、ガーゼ等）</c:v>
                </c:pt>
                <c:pt idx="14">
                  <c:v>マッサージ料金等</c:v>
                </c:pt>
                <c:pt idx="15">
                  <c:v>鉄道運賃</c:v>
                </c:pt>
                <c:pt idx="16">
                  <c:v>鉄道通学定期代</c:v>
                </c:pt>
                <c:pt idx="17">
                  <c:v>鉄道通勤定期代</c:v>
                </c:pt>
                <c:pt idx="18">
                  <c:v>バス代</c:v>
                </c:pt>
                <c:pt idx="19">
                  <c:v>タクシー代</c:v>
                </c:pt>
                <c:pt idx="20">
                  <c:v>航空運賃</c:v>
                </c:pt>
                <c:pt idx="21">
                  <c:v>有料道路料</c:v>
                </c:pt>
                <c:pt idx="22">
                  <c:v>ガソリン</c:v>
                </c:pt>
                <c:pt idx="23">
                  <c:v>郵便料</c:v>
                </c:pt>
                <c:pt idx="24">
                  <c:v>パソコン</c:v>
                </c:pt>
                <c:pt idx="25">
                  <c:v>ゲームソフト等</c:v>
                </c:pt>
                <c:pt idx="26">
                  <c:v>宿泊料</c:v>
                </c:pt>
                <c:pt idx="27">
                  <c:v>パック旅行費</c:v>
                </c:pt>
                <c:pt idx="28">
                  <c:v>映画・演劇等入場料</c:v>
                </c:pt>
                <c:pt idx="29">
                  <c:v>文化施設入場料</c:v>
                </c:pt>
                <c:pt idx="30">
                  <c:v>遊園地入場・乗物代</c:v>
                </c:pt>
                <c:pt idx="31">
                  <c:v>インターネット接続料</c:v>
                </c:pt>
                <c:pt idx="32">
                  <c:v>浴用・洗顔石けん</c:v>
                </c:pt>
                <c:pt idx="33">
                  <c:v>乳液</c:v>
                </c:pt>
                <c:pt idx="34">
                  <c:v>口紅</c:v>
                </c:pt>
              </c:strCache>
            </c:strRef>
          </c:cat>
          <c:val>
            <c:numRef>
              <c:f>グラフ!$H$4:$H$39</c:f>
              <c:numCache>
                <c:formatCode>0_);[Red]\(0\)</c:formatCode>
                <c:ptCount val="35"/>
                <c:pt idx="0">
                  <c:v>17.267648552564751</c:v>
                </c:pt>
                <c:pt idx="1">
                  <c:v>88.421052631578959</c:v>
                </c:pt>
                <c:pt idx="2">
                  <c:v>21.311475409836067</c:v>
                </c:pt>
                <c:pt idx="3">
                  <c:v>35.256410256410263</c:v>
                </c:pt>
                <c:pt idx="4">
                  <c:v>19.433962264150949</c:v>
                </c:pt>
                <c:pt idx="5">
                  <c:v>36.775362318840578</c:v>
                </c:pt>
                <c:pt idx="6">
                  <c:v>50.168350168350173</c:v>
                </c:pt>
                <c:pt idx="7">
                  <c:v>-66.658066735466122</c:v>
                </c:pt>
                <c:pt idx="8">
                  <c:v>-97.154471544715449</c:v>
                </c:pt>
                <c:pt idx="9" formatCode="0.0_);[Red]\(0.0\)">
                  <c:v>300</c:v>
                </c:pt>
                <c:pt idx="10">
                  <c:v>64.613180515759311</c:v>
                </c:pt>
                <c:pt idx="11">
                  <c:v>-100</c:v>
                </c:pt>
                <c:pt idx="12">
                  <c:v>-57.009345794392516</c:v>
                </c:pt>
                <c:pt idx="13">
                  <c:v>133.51724137931035</c:v>
                </c:pt>
                <c:pt idx="14">
                  <c:v>-45.320197044334975</c:v>
                </c:pt>
                <c:pt idx="15">
                  <c:v>-88.317757009345797</c:v>
                </c:pt>
                <c:pt idx="16">
                  <c:v>-75.620188195038494</c:v>
                </c:pt>
                <c:pt idx="17">
                  <c:v>-74.487471526195904</c:v>
                </c:pt>
                <c:pt idx="18">
                  <c:v>-72.765957446808514</c:v>
                </c:pt>
                <c:pt idx="19">
                  <c:v>-53.333333333333336</c:v>
                </c:pt>
                <c:pt idx="20">
                  <c:v>-100</c:v>
                </c:pt>
                <c:pt idx="21">
                  <c:v>-62.22527472527473</c:v>
                </c:pt>
                <c:pt idx="22">
                  <c:v>-42.930591259640103</c:v>
                </c:pt>
                <c:pt idx="23">
                  <c:v>44.117647058823529</c:v>
                </c:pt>
                <c:pt idx="24">
                  <c:v>7.8624078624078608</c:v>
                </c:pt>
                <c:pt idx="25">
                  <c:v>90.517241379310349</c:v>
                </c:pt>
                <c:pt idx="26">
                  <c:v>-85.313315926892955</c:v>
                </c:pt>
                <c:pt idx="27">
                  <c:v>-97.867258147073883</c:v>
                </c:pt>
                <c:pt idx="28">
                  <c:v>-96.531791907514446</c:v>
                </c:pt>
                <c:pt idx="29">
                  <c:v>-90.090090090090087</c:v>
                </c:pt>
                <c:pt idx="30">
                  <c:v>-87.394957983193279</c:v>
                </c:pt>
                <c:pt idx="31">
                  <c:v>12.868632707774807</c:v>
                </c:pt>
                <c:pt idx="32">
                  <c:v>18.969072164948454</c:v>
                </c:pt>
                <c:pt idx="33">
                  <c:v>-46.808510638297875</c:v>
                </c:pt>
                <c:pt idx="34">
                  <c:v>-28.8135593220339</c:v>
                </c:pt>
              </c:numCache>
            </c:numRef>
          </c:val>
          <c:extLst>
            <c:ext xmlns:c14="http://schemas.microsoft.com/office/drawing/2007/8/2/chart" uri="{6F2FDCE9-48DA-4B69-8628-5D25D57E5C99}">
              <c14:invertSolidFillFmt>
                <c14:spPr xmlns:c14="http://schemas.microsoft.com/office/drawing/2007/8/2/chart">
                  <a:solidFill>
                    <a:srgbClr val="E6B9B8"/>
                  </a:solidFill>
                  <a:ln>
                    <a:solidFill>
                      <a:schemeClr val="accent1"/>
                    </a:solidFill>
                  </a:ln>
                  <a:effectLst/>
                </c14:spPr>
              </c14:invertSolidFillFmt>
            </c:ext>
            <c:ext xmlns:c16="http://schemas.microsoft.com/office/drawing/2014/chart" uri="{C3380CC4-5D6E-409C-BE32-E72D297353CC}">
              <c16:uniqueId val="{00000000-149E-4AA7-867A-E33102D9DEDF}"/>
            </c:ext>
          </c:extLst>
        </c:ser>
        <c:dLbls>
          <c:dLblPos val="outEnd"/>
          <c:showLegendKey val="0"/>
          <c:showVal val="1"/>
          <c:showCatName val="0"/>
          <c:showSerName val="0"/>
          <c:showPercent val="0"/>
          <c:showBubbleSize val="0"/>
        </c:dLbls>
        <c:gapWidth val="50"/>
        <c:axId val="1329974943"/>
        <c:axId val="1329959551"/>
      </c:barChart>
      <c:catAx>
        <c:axId val="132997494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29959551"/>
        <c:crosses val="autoZero"/>
        <c:auto val="1"/>
        <c:lblAlgn val="ctr"/>
        <c:lblOffset val="100"/>
        <c:noMultiLvlLbl val="0"/>
      </c:catAx>
      <c:valAx>
        <c:axId val="1329959551"/>
        <c:scaling>
          <c:orientation val="minMax"/>
          <c:max val="150"/>
          <c:min val="-120"/>
        </c:scaling>
        <c:delete val="0"/>
        <c:axPos val="l"/>
        <c:majorGridlines>
          <c:spPr>
            <a:ln w="9525" cap="flat" cmpd="sng" algn="ctr">
              <a:solidFill>
                <a:schemeClr val="tx1">
                  <a:lumMod val="15000"/>
                  <a:lumOff val="85000"/>
                </a:schemeClr>
              </a:solidFill>
              <a:round/>
            </a:ln>
            <a:effectLst/>
          </c:spPr>
        </c:majorGridlines>
        <c:numFmt formatCode="#,##0;&quot;▲ &quot;#,##0" sourceLinked="0"/>
        <c:majorTickMark val="none"/>
        <c:minorTickMark val="none"/>
        <c:tickLblPos val="low"/>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2997494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ja-JP" altLang="en-US" b="1" dirty="0"/>
              <a:t>百貨店売上高の前年比</a:t>
            </a:r>
          </a:p>
        </c:rich>
      </c:tx>
      <c:layout>
        <c:manualLayout>
          <c:xMode val="edge"/>
          <c:yMode val="edge"/>
          <c:x val="0.31540864151024434"/>
          <c:y val="4.8143882732116061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Sheet1!$C$19</c:f>
              <c:strCache>
                <c:ptCount val="1"/>
                <c:pt idx="0">
                  <c:v>20/２月</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Sheet1!$B$20:$B$22</c:f>
              <c:strCache>
                <c:ptCount val="3"/>
                <c:pt idx="0">
                  <c:v>全国</c:v>
                </c:pt>
                <c:pt idx="1">
                  <c:v>大阪</c:v>
                </c:pt>
                <c:pt idx="2">
                  <c:v>東京</c:v>
                </c:pt>
              </c:strCache>
            </c:strRef>
          </c:cat>
          <c:val>
            <c:numRef>
              <c:f>Sheet1!$C$20:$C$22</c:f>
              <c:numCache>
                <c:formatCode>0.0</c:formatCode>
                <c:ptCount val="3"/>
                <c:pt idx="0" formatCode="General">
                  <c:v>-12.2</c:v>
                </c:pt>
                <c:pt idx="1">
                  <c:v>-21</c:v>
                </c:pt>
                <c:pt idx="2" formatCode="General">
                  <c:v>-12.8</c:v>
                </c:pt>
              </c:numCache>
            </c:numRef>
          </c:val>
          <c:extLst>
            <c:ext xmlns:c16="http://schemas.microsoft.com/office/drawing/2014/chart" uri="{C3380CC4-5D6E-409C-BE32-E72D297353CC}">
              <c16:uniqueId val="{00000000-3FE4-426D-821A-DA8A67986E94}"/>
            </c:ext>
          </c:extLst>
        </c:ser>
        <c:ser>
          <c:idx val="1"/>
          <c:order val="1"/>
          <c:tx>
            <c:strRef>
              <c:f>Sheet1!$D$19</c:f>
              <c:strCache>
                <c:ptCount val="1"/>
                <c:pt idx="0">
                  <c:v>20/3月</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Sheet1!$B$20:$B$22</c:f>
              <c:strCache>
                <c:ptCount val="3"/>
                <c:pt idx="0">
                  <c:v>全国</c:v>
                </c:pt>
                <c:pt idx="1">
                  <c:v>大阪</c:v>
                </c:pt>
                <c:pt idx="2">
                  <c:v>東京</c:v>
                </c:pt>
              </c:strCache>
            </c:strRef>
          </c:cat>
          <c:val>
            <c:numRef>
              <c:f>Sheet1!$D$20:$D$22</c:f>
              <c:numCache>
                <c:formatCode>General</c:formatCode>
                <c:ptCount val="3"/>
                <c:pt idx="0">
                  <c:v>-33.4</c:v>
                </c:pt>
                <c:pt idx="1">
                  <c:v>-42.2</c:v>
                </c:pt>
                <c:pt idx="2">
                  <c:v>-34.6</c:v>
                </c:pt>
              </c:numCache>
            </c:numRef>
          </c:val>
          <c:extLst>
            <c:ext xmlns:c16="http://schemas.microsoft.com/office/drawing/2014/chart" uri="{C3380CC4-5D6E-409C-BE32-E72D297353CC}">
              <c16:uniqueId val="{00000001-3FE4-426D-821A-DA8A67986E94}"/>
            </c:ext>
          </c:extLst>
        </c:ser>
        <c:ser>
          <c:idx val="2"/>
          <c:order val="2"/>
          <c:tx>
            <c:strRef>
              <c:f>Sheet1!$E$19</c:f>
              <c:strCache>
                <c:ptCount val="1"/>
                <c:pt idx="0">
                  <c:v>20/4月</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Sheet1!$B$20:$B$22</c:f>
              <c:strCache>
                <c:ptCount val="3"/>
                <c:pt idx="0">
                  <c:v>全国</c:v>
                </c:pt>
                <c:pt idx="1">
                  <c:v>大阪</c:v>
                </c:pt>
                <c:pt idx="2">
                  <c:v>東京</c:v>
                </c:pt>
              </c:strCache>
            </c:strRef>
          </c:cat>
          <c:val>
            <c:numRef>
              <c:f>Sheet1!$E$20:$E$22</c:f>
              <c:numCache>
                <c:formatCode>General</c:formatCode>
                <c:ptCount val="3"/>
                <c:pt idx="0">
                  <c:v>-72.8</c:v>
                </c:pt>
                <c:pt idx="1">
                  <c:v>-78.900000000000006</c:v>
                </c:pt>
                <c:pt idx="2">
                  <c:v>-76.099999999999994</c:v>
                </c:pt>
              </c:numCache>
            </c:numRef>
          </c:val>
          <c:extLst>
            <c:ext xmlns:c16="http://schemas.microsoft.com/office/drawing/2014/chart" uri="{C3380CC4-5D6E-409C-BE32-E72D297353CC}">
              <c16:uniqueId val="{00000002-3FE4-426D-821A-DA8A67986E94}"/>
            </c:ext>
          </c:extLst>
        </c:ser>
        <c:ser>
          <c:idx val="3"/>
          <c:order val="3"/>
          <c:tx>
            <c:strRef>
              <c:f>Sheet1!$F$19</c:f>
              <c:strCache>
                <c:ptCount val="1"/>
                <c:pt idx="0">
                  <c:v>20/5月</c:v>
                </c:pt>
              </c:strCache>
            </c:strRef>
          </c:tx>
          <c:spPr>
            <a:pattFill prst="dkUpDiag">
              <a:fgClr>
                <a:srgbClr val="FF0000"/>
              </a:fgClr>
              <a:bgClr>
                <a:schemeClr val="bg1"/>
              </a:bgClr>
            </a:pattFill>
            <a:ln>
              <a:solidFill>
                <a:srgbClr val="FF0000"/>
              </a:solid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0-DA55-41DB-94CD-31E352ED68E1}"/>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Sheet1!$B$20:$B$22</c:f>
              <c:strCache>
                <c:ptCount val="3"/>
                <c:pt idx="0">
                  <c:v>全国</c:v>
                </c:pt>
                <c:pt idx="1">
                  <c:v>大阪</c:v>
                </c:pt>
                <c:pt idx="2">
                  <c:v>東京</c:v>
                </c:pt>
              </c:strCache>
            </c:strRef>
          </c:cat>
          <c:val>
            <c:numRef>
              <c:f>Sheet1!$F$20:$F$22</c:f>
              <c:numCache>
                <c:formatCode>General</c:formatCode>
                <c:ptCount val="3"/>
                <c:pt idx="0">
                  <c:v>-65.599999999999994</c:v>
                </c:pt>
                <c:pt idx="1">
                  <c:v>-68</c:v>
                </c:pt>
                <c:pt idx="2">
                  <c:v>-71.599999999999994</c:v>
                </c:pt>
              </c:numCache>
            </c:numRef>
          </c:val>
          <c:extLst>
            <c:ext xmlns:c16="http://schemas.microsoft.com/office/drawing/2014/chart" uri="{C3380CC4-5D6E-409C-BE32-E72D297353CC}">
              <c16:uniqueId val="{00000000-B3D3-4CC7-B8FE-FF6B5D30B321}"/>
            </c:ext>
          </c:extLst>
        </c:ser>
        <c:dLbls>
          <c:showLegendKey val="0"/>
          <c:showVal val="0"/>
          <c:showCatName val="0"/>
          <c:showSerName val="0"/>
          <c:showPercent val="0"/>
          <c:showBubbleSize val="0"/>
        </c:dLbls>
        <c:gapWidth val="219"/>
        <c:overlap val="-27"/>
        <c:axId val="1652084288"/>
        <c:axId val="1652097600"/>
      </c:barChart>
      <c:catAx>
        <c:axId val="1652084288"/>
        <c:scaling>
          <c:orientation val="minMax"/>
        </c:scaling>
        <c:delete val="0"/>
        <c:axPos val="b"/>
        <c:numFmt formatCode="General" sourceLinked="1"/>
        <c:majorTickMark val="none"/>
        <c:minorTickMark val="none"/>
        <c:tickLblPos val="high"/>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ja-JP"/>
          </a:p>
        </c:txPr>
        <c:crossAx val="1652097600"/>
        <c:crosses val="autoZero"/>
        <c:auto val="1"/>
        <c:lblAlgn val="ctr"/>
        <c:lblOffset val="100"/>
        <c:noMultiLvlLbl val="0"/>
      </c:catAx>
      <c:valAx>
        <c:axId val="1652097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52084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64963987596414E-2"/>
          <c:y val="0"/>
          <c:w val="0.9681635423106979"/>
          <c:h val="0.84600975861731076"/>
        </c:manualLayout>
      </c:layout>
      <c:barChart>
        <c:barDir val="col"/>
        <c:grouping val="clustered"/>
        <c:varyColors val="0"/>
        <c:ser>
          <c:idx val="0"/>
          <c:order val="0"/>
          <c:tx>
            <c:strRef>
              <c:f>Sheet1!$D$1</c:f>
              <c:strCache>
                <c:ptCount val="1"/>
                <c:pt idx="0">
                  <c:v>消費額推計</c:v>
                </c:pt>
              </c:strCache>
            </c:strRef>
          </c:tx>
          <c:spPr>
            <a:solidFill>
              <a:schemeClr val="accent1"/>
            </a:solidFill>
            <a:ln>
              <a:noFill/>
            </a:ln>
            <a:effectLst/>
          </c:spPr>
          <c:invertIfNegative val="0"/>
          <c:dLbls>
            <c:dLbl>
              <c:idx val="5"/>
              <c:layout>
                <c:manualLayout>
                  <c:x val="-2.7659763994697266E-2"/>
                  <c:y val="-3.2498630323473964E-3"/>
                </c:manualLayout>
              </c:layout>
              <c:numFmt formatCode="#,##0_);[Red]\(#,##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E07-4C27-9E48-99A38342A079}"/>
                </c:ext>
              </c:extLst>
            </c:dLbl>
            <c:numFmt formatCode="#,##0_);[Red]\(#,##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2014年</c:v>
                </c:pt>
                <c:pt idx="1">
                  <c:v>2015年</c:v>
                </c:pt>
                <c:pt idx="2">
                  <c:v>2016年</c:v>
                </c:pt>
                <c:pt idx="3">
                  <c:v>2017年</c:v>
                </c:pt>
                <c:pt idx="4">
                  <c:v>2018年</c:v>
                </c:pt>
                <c:pt idx="5">
                  <c:v>2019年</c:v>
                </c:pt>
              </c:strCache>
            </c:strRef>
          </c:cat>
          <c:val>
            <c:numRef>
              <c:f>Sheet1!$D$2:$D$7</c:f>
              <c:numCache>
                <c:formatCode>General</c:formatCode>
                <c:ptCount val="6"/>
                <c:pt idx="0">
                  <c:v>2611</c:v>
                </c:pt>
                <c:pt idx="1">
                  <c:v>5784</c:v>
                </c:pt>
                <c:pt idx="2">
                  <c:v>8633</c:v>
                </c:pt>
                <c:pt idx="3">
                  <c:v>11852</c:v>
                </c:pt>
                <c:pt idx="4">
                  <c:v>12356</c:v>
                </c:pt>
                <c:pt idx="5">
                  <c:v>15669</c:v>
                </c:pt>
              </c:numCache>
            </c:numRef>
          </c:val>
          <c:extLst>
            <c:ext xmlns:c16="http://schemas.microsoft.com/office/drawing/2014/chart" uri="{C3380CC4-5D6E-409C-BE32-E72D297353CC}">
              <c16:uniqueId val="{00000001-8E07-4C27-9E48-99A38342A079}"/>
            </c:ext>
          </c:extLst>
        </c:ser>
        <c:dLbls>
          <c:showLegendKey val="0"/>
          <c:showVal val="0"/>
          <c:showCatName val="0"/>
          <c:showSerName val="0"/>
          <c:showPercent val="0"/>
          <c:showBubbleSize val="0"/>
        </c:dLbls>
        <c:gapWidth val="150"/>
        <c:axId val="207072824"/>
        <c:axId val="207071840"/>
      </c:barChart>
      <c:catAx>
        <c:axId val="2070728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207071840"/>
        <c:crosses val="autoZero"/>
        <c:auto val="1"/>
        <c:lblAlgn val="ctr"/>
        <c:lblOffset val="100"/>
        <c:noMultiLvlLbl val="0"/>
      </c:catAx>
      <c:valAx>
        <c:axId val="207071840"/>
        <c:scaling>
          <c:orientation val="minMax"/>
        </c:scaling>
        <c:delete val="1"/>
        <c:axPos val="l"/>
        <c:numFmt formatCode="General" sourceLinked="1"/>
        <c:majorTickMark val="out"/>
        <c:minorTickMark val="none"/>
        <c:tickLblPos val="nextTo"/>
        <c:crossAx val="20707282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a:noFill/>
      <a:prstDash val="dash"/>
    </a:ln>
    <a:effectLst/>
  </c:spPr>
  <c:txPr>
    <a:bodyPr/>
    <a:lstStyle/>
    <a:p>
      <a:pPr>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ja-JP" sz="1400" b="1" i="0" u="none" strike="noStrike" baseline="0" dirty="0">
                <a:effectLst/>
              </a:rPr>
              <a:t>大阪の百貨店売上高の推移</a:t>
            </a:r>
            <a:endParaRPr lang="ja-JP" altLang="en-US" sz="1400" dirty="0"/>
          </a:p>
        </c:rich>
      </c:tx>
      <c:layout>
        <c:manualLayout>
          <c:xMode val="edge"/>
          <c:yMode val="edge"/>
          <c:x val="0.2811355755905155"/>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0383639545056867E-2"/>
          <c:y val="0.16583601611013082"/>
          <c:w val="0.84528040244969382"/>
          <c:h val="0.70094828863535341"/>
        </c:manualLayout>
      </c:layout>
      <c:barChart>
        <c:barDir val="col"/>
        <c:grouping val="clustered"/>
        <c:varyColors val="0"/>
        <c:ser>
          <c:idx val="0"/>
          <c:order val="0"/>
          <c:tx>
            <c:strRef>
              <c:f>'元データ（グラフ用）'!$D$70</c:f>
              <c:strCache>
                <c:ptCount val="1"/>
                <c:pt idx="0">
                  <c:v>大阪の百貨店売上高</c:v>
                </c:pt>
              </c:strCache>
            </c:strRef>
          </c:tx>
          <c:spPr>
            <a:pattFill prst="dkUpDiag">
              <a:fgClr>
                <a:schemeClr val="accent5">
                  <a:lumMod val="75000"/>
                </a:schemeClr>
              </a:fgClr>
              <a:bgClr>
                <a:schemeClr val="bg1"/>
              </a:bgClr>
            </a:pattFill>
            <a:ln>
              <a:solidFill>
                <a:schemeClr val="accent5">
                  <a:lumMod val="75000"/>
                  <a:alpha val="96000"/>
                </a:schemeClr>
              </a:solidFill>
            </a:ln>
            <a:effectLst/>
          </c:spPr>
          <c:invertIfNegative val="0"/>
          <c:cat>
            <c:strRef>
              <c:f>'元データ（グラフ用）'!$E$69:$W$69</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'元データ（グラフ用）'!$E$70:$W$70</c:f>
              <c:numCache>
                <c:formatCode>#,##0;"▲ "#,##0</c:formatCode>
                <c:ptCount val="9"/>
                <c:pt idx="0">
                  <c:v>773</c:v>
                </c:pt>
                <c:pt idx="1">
                  <c:v>587</c:v>
                </c:pt>
                <c:pt idx="2">
                  <c:v>684</c:v>
                </c:pt>
                <c:pt idx="3">
                  <c:v>961</c:v>
                </c:pt>
                <c:pt idx="4">
                  <c:v>681</c:v>
                </c:pt>
                <c:pt idx="5">
                  <c:v>499</c:v>
                </c:pt>
                <c:pt idx="6">
                  <c:v>430</c:v>
                </c:pt>
                <c:pt idx="7">
                  <c:v>144</c:v>
                </c:pt>
                <c:pt idx="8">
                  <c:v>213</c:v>
                </c:pt>
              </c:numCache>
            </c:numRef>
          </c:val>
          <c:extLst>
            <c:ext xmlns:c16="http://schemas.microsoft.com/office/drawing/2014/chart" uri="{C3380CC4-5D6E-409C-BE32-E72D297353CC}">
              <c16:uniqueId val="{00000000-AB33-4611-A192-27BC5E59F739}"/>
            </c:ext>
          </c:extLst>
        </c:ser>
        <c:dLbls>
          <c:showLegendKey val="0"/>
          <c:showVal val="0"/>
          <c:showCatName val="0"/>
          <c:showSerName val="0"/>
          <c:showPercent val="0"/>
          <c:showBubbleSize val="0"/>
        </c:dLbls>
        <c:gapWidth val="219"/>
        <c:overlap val="-27"/>
        <c:axId val="1554181151"/>
        <c:axId val="1554185727"/>
      </c:barChart>
      <c:lineChart>
        <c:grouping val="standard"/>
        <c:varyColors val="0"/>
        <c:ser>
          <c:idx val="1"/>
          <c:order val="1"/>
          <c:tx>
            <c:strRef>
              <c:f>'元データ（グラフ用）'!$D$71</c:f>
              <c:strCache>
                <c:ptCount val="1"/>
                <c:pt idx="0">
                  <c:v>対前年同期比</c:v>
                </c:pt>
              </c:strCache>
            </c:strRef>
          </c:tx>
          <c:spPr>
            <a:ln w="28575" cap="rnd">
              <a:solidFill>
                <a:srgbClr val="FF0000"/>
              </a:solidFill>
              <a:round/>
            </a:ln>
            <a:effectLst/>
          </c:spPr>
          <c:marker>
            <c:symbol val="triangle"/>
            <c:size val="7"/>
            <c:spPr>
              <a:solidFill>
                <a:srgbClr val="FF0000"/>
              </a:solidFill>
              <a:ln w="9525">
                <a:solidFill>
                  <a:srgbClr val="FF0000">
                    <a:alpha val="88000"/>
                  </a:srgbClr>
                </a:solidFill>
              </a:ln>
              <a:effectLst/>
            </c:spPr>
          </c:marker>
          <c:dLbls>
            <c:dLbl>
              <c:idx val="1"/>
              <c:layout>
                <c:manualLayout>
                  <c:x val="-5.6750749449097256E-2"/>
                  <c:y val="3.7921220406394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4F-450F-9669-00CB095D113F}"/>
                </c:ext>
              </c:extLst>
            </c:dLbl>
            <c:dLbl>
              <c:idx val="2"/>
              <c:layout>
                <c:manualLayout>
                  <c:x val="-3.8693692806202738E-2"/>
                  <c:y val="4.1081446520379671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8.4300658727113592E-2"/>
                      <c:h val="7.1133889278994167E-2"/>
                    </c:manualLayout>
                  </c15:layout>
                </c:ext>
                <c:ext xmlns:c16="http://schemas.microsoft.com/office/drawing/2014/chart" uri="{C3380CC4-5D6E-409C-BE32-E72D297353CC}">
                  <c16:uniqueId val="{00000001-D84F-450F-9669-00CB095D113F}"/>
                </c:ext>
              </c:extLst>
            </c:dLbl>
            <c:dLbl>
              <c:idx val="3"/>
              <c:layout>
                <c:manualLayout>
                  <c:x val="-4.901201088785679E-2"/>
                  <c:y val="-3.47611187058612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4F-450F-9669-00CB095D113F}"/>
                </c:ext>
              </c:extLst>
            </c:dLbl>
            <c:dLbl>
              <c:idx val="7"/>
              <c:layout>
                <c:manualLayout>
                  <c:x val="-5.4171169928683767E-2"/>
                  <c:y val="-4.74015255079925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4F-450F-9669-00CB095D113F}"/>
                </c:ext>
              </c:extLst>
            </c:dLbl>
            <c:dLbl>
              <c:idx val="8"/>
              <c:layout>
                <c:manualLayout>
                  <c:x val="-2.5795795204135125E-2"/>
                  <c:y val="-2.5280813604262705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84F-450F-9669-00CB095D113F}"/>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'元データ（グラフ用）'!$E$69:$W$69</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'元データ（グラフ用）'!$E$71:$W$71</c:f>
              <c:numCache>
                <c:formatCode>\+#,##0.0;"▲ "#,##0.0</c:formatCode>
                <c:ptCount val="9"/>
                <c:pt idx="0">
                  <c:v>32</c:v>
                </c:pt>
                <c:pt idx="1">
                  <c:v>-15</c:v>
                </c:pt>
                <c:pt idx="2">
                  <c:v>-6.9</c:v>
                </c:pt>
                <c:pt idx="3">
                  <c:v>-5.0999999999999996</c:v>
                </c:pt>
                <c:pt idx="4">
                  <c:v>-2.2000000000000002</c:v>
                </c:pt>
                <c:pt idx="5">
                  <c:v>-21</c:v>
                </c:pt>
                <c:pt idx="6">
                  <c:v>-42.2</c:v>
                </c:pt>
                <c:pt idx="7">
                  <c:v>-78.900000000000006</c:v>
                </c:pt>
                <c:pt idx="8">
                  <c:v>-68</c:v>
                </c:pt>
              </c:numCache>
            </c:numRef>
          </c:val>
          <c:smooth val="0"/>
          <c:extLst>
            <c:ext xmlns:c16="http://schemas.microsoft.com/office/drawing/2014/chart" uri="{C3380CC4-5D6E-409C-BE32-E72D297353CC}">
              <c16:uniqueId val="{00000001-AB33-4611-A192-27BC5E59F739}"/>
            </c:ext>
          </c:extLst>
        </c:ser>
        <c:dLbls>
          <c:showLegendKey val="0"/>
          <c:showVal val="0"/>
          <c:showCatName val="0"/>
          <c:showSerName val="0"/>
          <c:showPercent val="0"/>
          <c:showBubbleSize val="0"/>
        </c:dLbls>
        <c:marker val="1"/>
        <c:smooth val="0"/>
        <c:axId val="1554369967"/>
        <c:axId val="1554187391"/>
      </c:lineChart>
      <c:catAx>
        <c:axId val="1554181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ea"/>
                <a:ea typeface="+mn-ea"/>
                <a:cs typeface="+mn-cs"/>
              </a:defRPr>
            </a:pPr>
            <a:endParaRPr lang="ja-JP"/>
          </a:p>
        </c:txPr>
        <c:crossAx val="1554185727"/>
        <c:crosses val="autoZero"/>
        <c:auto val="1"/>
        <c:lblAlgn val="ctr"/>
        <c:lblOffset val="100"/>
        <c:noMultiLvlLbl val="0"/>
      </c:catAx>
      <c:valAx>
        <c:axId val="1554185727"/>
        <c:scaling>
          <c:orientation val="minMax"/>
          <c:max val="15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ltLang="en-US" sz="1000" b="1" dirty="0"/>
                  <a:t>（億円）</a:t>
                </a:r>
              </a:p>
            </c:rich>
          </c:tx>
          <c:layout>
            <c:manualLayout>
              <c:xMode val="edge"/>
              <c:yMode val="edge"/>
              <c:x val="0"/>
              <c:y val="6.2164765150392653E-2"/>
            </c:manualLayout>
          </c:layout>
          <c:overlay val="0"/>
          <c:spPr>
            <a:noFill/>
            <a:ln>
              <a:noFill/>
            </a:ln>
            <a:effectLst/>
          </c:spPr>
          <c:txPr>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title>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554181151"/>
        <c:crosses val="autoZero"/>
        <c:crossBetween val="between"/>
        <c:majorUnit val="250"/>
      </c:valAx>
      <c:valAx>
        <c:axId val="1554187391"/>
        <c:scaling>
          <c:orientation val="minMax"/>
          <c:min val="-100"/>
        </c:scaling>
        <c:delete val="0"/>
        <c:axPos val="r"/>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ea"/>
                    <a:ea typeface="+mn-ea"/>
                    <a:cs typeface="+mn-cs"/>
                  </a:defRPr>
                </a:pPr>
                <a:r>
                  <a:rPr lang="ja-JP" altLang="en-US" sz="1000" b="1" dirty="0">
                    <a:latin typeface="+mn-ea"/>
                    <a:ea typeface="+mn-ea"/>
                  </a:rPr>
                  <a:t>（</a:t>
                </a:r>
                <a:r>
                  <a:rPr lang="en-US" altLang="ja-JP" sz="1000" b="1" dirty="0">
                    <a:latin typeface="+mn-ea"/>
                    <a:ea typeface="+mn-ea"/>
                  </a:rPr>
                  <a:t>%</a:t>
                </a:r>
                <a:r>
                  <a:rPr lang="ja-JP" altLang="en-US" sz="1000" b="1" dirty="0">
                    <a:latin typeface="+mn-ea"/>
                    <a:ea typeface="+mn-ea"/>
                  </a:rPr>
                  <a:t>）</a:t>
                </a:r>
              </a:p>
            </c:rich>
          </c:tx>
          <c:layout>
            <c:manualLayout>
              <c:xMode val="edge"/>
              <c:yMode val="edge"/>
              <c:x val="0.90438888888888891"/>
              <c:y val="6.4122967712388373E-2"/>
            </c:manualLayout>
          </c:layout>
          <c:overlay val="0"/>
          <c:spPr>
            <a:noFill/>
            <a:ln>
              <a:noFill/>
            </a:ln>
            <a:effectLst/>
          </c:spPr>
          <c:txPr>
            <a:bodyPr rot="0" spcFirstLastPara="1" vertOverflow="ellipsis" wrap="square" anchor="ctr" anchorCtr="1"/>
            <a:lstStyle/>
            <a:p>
              <a:pPr>
                <a:defRPr sz="1000" b="1" i="0" u="none" strike="noStrike" kern="1200" baseline="0">
                  <a:solidFill>
                    <a:schemeClr val="tx1">
                      <a:lumMod val="65000"/>
                      <a:lumOff val="35000"/>
                    </a:schemeClr>
                  </a:solidFill>
                  <a:latin typeface="+mn-ea"/>
                  <a:ea typeface="+mn-ea"/>
                  <a:cs typeface="+mn-cs"/>
                </a:defRPr>
              </a:pPr>
              <a:endParaRPr lang="ja-JP"/>
            </a:p>
          </c:txPr>
        </c:title>
        <c:numFmt formatCode="#,##0;&quot;▲ &quot;#,##0" sourceLinked="0"/>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554369967"/>
        <c:crosses val="max"/>
        <c:crossBetween val="between"/>
        <c:majorUnit val="25"/>
      </c:valAx>
      <c:catAx>
        <c:axId val="1554369967"/>
        <c:scaling>
          <c:orientation val="minMax"/>
        </c:scaling>
        <c:delete val="1"/>
        <c:axPos val="b"/>
        <c:numFmt formatCode="General" sourceLinked="1"/>
        <c:majorTickMark val="out"/>
        <c:minorTickMark val="none"/>
        <c:tickLblPos val="nextTo"/>
        <c:crossAx val="1554187391"/>
        <c:crosses val="autoZero"/>
        <c:auto val="1"/>
        <c:lblAlgn val="ctr"/>
        <c:lblOffset val="100"/>
        <c:noMultiLvlLbl val="0"/>
      </c:catAx>
      <c:spPr>
        <a:noFill/>
        <a:ln>
          <a:noFill/>
        </a:ln>
        <a:effectLst/>
      </c:spPr>
    </c:plotArea>
    <c:legend>
      <c:legendPos val="t"/>
      <c:layout>
        <c:manualLayout>
          <c:xMode val="edge"/>
          <c:yMode val="edge"/>
          <c:x val="0.14777781411306237"/>
          <c:y val="9.5575384049305503E-2"/>
          <c:w val="0.71"/>
          <c:h val="8.2522326539958779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500" b="1" dirty="0" smtClean="0">
                <a:latin typeface="Meiryo UI" panose="020B0604030504040204" pitchFamily="50" charset="-128"/>
                <a:ea typeface="Meiryo UI" panose="020B0604030504040204" pitchFamily="50" charset="-128"/>
              </a:rPr>
              <a:t>新設住宅着工戸数</a:t>
            </a:r>
            <a:r>
              <a:rPr lang="ja-JP" altLang="en-US" sz="1500" b="1" baseline="0" dirty="0" smtClean="0">
                <a:latin typeface="Meiryo UI" panose="020B0604030504040204" pitchFamily="50" charset="-128"/>
                <a:ea typeface="Meiryo UI" panose="020B0604030504040204" pitchFamily="50" charset="-128"/>
              </a:rPr>
              <a:t> 前</a:t>
            </a:r>
            <a:r>
              <a:rPr lang="ja-JP" altLang="en-US" sz="1500" b="1" dirty="0" smtClean="0">
                <a:latin typeface="Meiryo UI" panose="020B0604030504040204" pitchFamily="50" charset="-128"/>
                <a:ea typeface="Meiryo UI" panose="020B0604030504040204" pitchFamily="50" charset="-128"/>
              </a:rPr>
              <a:t>年同期比の推移</a:t>
            </a:r>
            <a:endParaRPr lang="ja-JP" altLang="en-US" sz="1500" b="1" dirty="0">
              <a:latin typeface="Meiryo UI" panose="020B0604030504040204" pitchFamily="50" charset="-128"/>
              <a:ea typeface="Meiryo UI" panose="020B0604030504040204" pitchFamily="50" charset="-128"/>
            </a:endParaRPr>
          </a:p>
        </c:rich>
      </c:tx>
      <c:layout>
        <c:manualLayout>
          <c:xMode val="edge"/>
          <c:yMode val="edge"/>
          <c:x val="0.34033280779606173"/>
          <c:y val="5.8650963886494933E-2"/>
        </c:manualLayout>
      </c:layout>
      <c:overlay val="0"/>
      <c:spPr>
        <a:noFill/>
        <a:ln>
          <a:noFill/>
        </a:ln>
        <a:effectLst/>
      </c:spPr>
      <c:txPr>
        <a:bodyPr rot="0" spcFirstLastPara="1" vertOverflow="ellipsis" vert="horz" wrap="square" anchor="ctr" anchorCtr="1"/>
        <a:lstStyle/>
        <a:p>
          <a:pPr>
            <a:defRPr sz="15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lineChart>
        <c:grouping val="standard"/>
        <c:varyColors val="0"/>
        <c:ser>
          <c:idx val="0"/>
          <c:order val="0"/>
          <c:tx>
            <c:strRef>
              <c:f>Sheet1!$B$1</c:f>
              <c:strCache>
                <c:ptCount val="1"/>
                <c:pt idx="0">
                  <c:v>北海道</c:v>
                </c:pt>
              </c:strCache>
            </c:strRef>
          </c:tx>
          <c:spPr>
            <a:ln w="25400" cap="rnd">
              <a:solidFill>
                <a:schemeClr val="accent1"/>
              </a:solidFill>
              <a:prstDash val="dash"/>
              <a:round/>
            </a:ln>
            <a:effectLst/>
          </c:spPr>
          <c:marker>
            <c:symbol val="circle"/>
            <c:size val="5"/>
            <c:spPr>
              <a:solidFill>
                <a:schemeClr val="accent1"/>
              </a:solidFill>
              <a:ln w="9525">
                <a:solidFill>
                  <a:schemeClr val="accent1"/>
                </a:solidFill>
              </a:ln>
              <a:effectLst/>
            </c:spPr>
          </c:marker>
          <c:dLbls>
            <c:dLbl>
              <c:idx val="1"/>
              <c:layout>
                <c:manualLayout>
                  <c:x val="-9.6894143497464891E-2"/>
                  <c:y val="4.2322371839027028E-3"/>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100" b="1" dirty="0" smtClean="0">
                        <a:latin typeface="Meiryo UI" panose="020B0604030504040204" pitchFamily="50" charset="-128"/>
                        <a:ea typeface="Meiryo UI" panose="020B0604030504040204" pitchFamily="50" charset="-128"/>
                      </a:rPr>
                      <a:t>北海道</a:t>
                    </a:r>
                    <a:endParaRPr lang="ja-JP" altLang="en-US" sz="1100" b="1" dirty="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59-4874-A2B0-3AAE1F7EEBB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Sheet1!$B$2:$B$10</c:f>
              <c:numCache>
                <c:formatCode>General</c:formatCode>
                <c:ptCount val="9"/>
                <c:pt idx="0">
                  <c:v>-13.1</c:v>
                </c:pt>
                <c:pt idx="1">
                  <c:v>-31.6</c:v>
                </c:pt>
                <c:pt idx="2">
                  <c:v>-19.100000000000001</c:v>
                </c:pt>
                <c:pt idx="3">
                  <c:v>-6</c:v>
                </c:pt>
                <c:pt idx="4">
                  <c:v>-15.3</c:v>
                </c:pt>
                <c:pt idx="5">
                  <c:v>11.4</c:v>
                </c:pt>
                <c:pt idx="6">
                  <c:v>-3.7</c:v>
                </c:pt>
                <c:pt idx="7">
                  <c:v>-10.9</c:v>
                </c:pt>
                <c:pt idx="8">
                  <c:v>-5.9</c:v>
                </c:pt>
              </c:numCache>
            </c:numRef>
          </c:val>
          <c:smooth val="0"/>
          <c:extLst>
            <c:ext xmlns:c16="http://schemas.microsoft.com/office/drawing/2014/chart" uri="{C3380CC4-5D6E-409C-BE32-E72D297353CC}">
              <c16:uniqueId val="{00000001-A759-4874-A2B0-3AAE1F7EEBBC}"/>
            </c:ext>
          </c:extLst>
        </c:ser>
        <c:ser>
          <c:idx val="3"/>
          <c:order val="3"/>
          <c:tx>
            <c:strRef>
              <c:f>Sheet1!$E$1</c:f>
              <c:strCache>
                <c:ptCount val="1"/>
                <c:pt idx="0">
                  <c:v>東京</c:v>
                </c:pt>
              </c:strCache>
            </c:strRef>
          </c:tx>
          <c:spPr>
            <a:ln w="28575" cap="rnd">
              <a:solidFill>
                <a:schemeClr val="accent4"/>
              </a:solidFill>
              <a:round/>
            </a:ln>
            <a:effectLst/>
          </c:spPr>
          <c:marker>
            <c:symbol val="triangle"/>
            <c:size val="6"/>
            <c:spPr>
              <a:solidFill>
                <a:schemeClr val="accent4"/>
              </a:solidFill>
              <a:ln w="9525">
                <a:solidFill>
                  <a:schemeClr val="accent4"/>
                </a:solidFill>
              </a:ln>
              <a:effectLst/>
            </c:spPr>
          </c:marker>
          <c:dLbls>
            <c:dLbl>
              <c:idx val="6"/>
              <c:layout>
                <c:manualLayout>
                  <c:x val="9.5529437251020699E-3"/>
                  <c:y val="8.0412506494151353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100" b="1" dirty="0" smtClean="0">
                        <a:latin typeface="Meiryo UI" panose="020B0604030504040204" pitchFamily="50" charset="-128"/>
                        <a:ea typeface="Meiryo UI" panose="020B0604030504040204" pitchFamily="50" charset="-128"/>
                      </a:rPr>
                      <a:t>東京</a:t>
                    </a:r>
                    <a:endParaRPr lang="ja-JP" altLang="en-US" sz="1100" b="1" dirty="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759-4874-A2B0-3AAE1F7EEBB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Sheet1!$E$2:$E$10</c:f>
              <c:numCache>
                <c:formatCode>General</c:formatCode>
                <c:ptCount val="9"/>
                <c:pt idx="0">
                  <c:v>-0.4</c:v>
                </c:pt>
                <c:pt idx="1">
                  <c:v>-1.1000000000000001</c:v>
                </c:pt>
                <c:pt idx="2">
                  <c:v>-22.7</c:v>
                </c:pt>
                <c:pt idx="3">
                  <c:v>4.5</c:v>
                </c:pt>
                <c:pt idx="4">
                  <c:v>1.4</c:v>
                </c:pt>
                <c:pt idx="5">
                  <c:v>-6</c:v>
                </c:pt>
                <c:pt idx="6">
                  <c:v>-19.2</c:v>
                </c:pt>
                <c:pt idx="7">
                  <c:v>-4</c:v>
                </c:pt>
                <c:pt idx="8">
                  <c:v>-1.9</c:v>
                </c:pt>
              </c:numCache>
            </c:numRef>
          </c:val>
          <c:smooth val="0"/>
          <c:extLst>
            <c:ext xmlns:c16="http://schemas.microsoft.com/office/drawing/2014/chart" uri="{C3380CC4-5D6E-409C-BE32-E72D297353CC}">
              <c16:uniqueId val="{00000003-A759-4874-A2B0-3AAE1F7EEBBC}"/>
            </c:ext>
          </c:extLst>
        </c:ser>
        <c:ser>
          <c:idx val="4"/>
          <c:order val="4"/>
          <c:tx>
            <c:strRef>
              <c:f>Sheet1!$F$1</c:f>
              <c:strCache>
                <c:ptCount val="1"/>
                <c:pt idx="0">
                  <c:v>神奈川</c:v>
                </c:pt>
              </c:strCache>
            </c:strRef>
          </c:tx>
          <c:spPr>
            <a:ln w="19050" cap="rnd">
              <a:solidFill>
                <a:schemeClr val="accent5"/>
              </a:solidFill>
              <a:prstDash val="solid"/>
              <a:round/>
            </a:ln>
            <a:effectLst/>
          </c:spPr>
          <c:marker>
            <c:symbol val="square"/>
            <c:size val="6"/>
            <c:spPr>
              <a:solidFill>
                <a:schemeClr val="accent5"/>
              </a:solidFill>
              <a:ln w="9525">
                <a:solidFill>
                  <a:schemeClr val="accent5"/>
                </a:solidFill>
              </a:ln>
              <a:effectLst/>
            </c:spPr>
          </c:marker>
          <c:dLbls>
            <c:dLbl>
              <c:idx val="3"/>
              <c:layout>
                <c:manualLayout>
                  <c:x val="0"/>
                  <c:y val="-8.0412506494151506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100" b="1" dirty="0" smtClean="0">
                        <a:latin typeface="Meiryo UI" panose="020B0604030504040204" pitchFamily="50" charset="-128"/>
                        <a:ea typeface="Meiryo UI" panose="020B0604030504040204" pitchFamily="50" charset="-128"/>
                      </a:rPr>
                      <a:t>神奈川</a:t>
                    </a:r>
                    <a:endParaRPr lang="ja-JP" altLang="en-US" sz="1100" b="1" dirty="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759-4874-A2B0-3AAE1F7EEBB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Sheet1!$F$2:$F$10</c:f>
              <c:numCache>
                <c:formatCode>General</c:formatCode>
                <c:ptCount val="9"/>
                <c:pt idx="0">
                  <c:v>-8.9</c:v>
                </c:pt>
                <c:pt idx="1">
                  <c:v>-16.8</c:v>
                </c:pt>
                <c:pt idx="2">
                  <c:v>-9.8000000000000007</c:v>
                </c:pt>
                <c:pt idx="3">
                  <c:v>-29.3</c:v>
                </c:pt>
                <c:pt idx="4">
                  <c:v>-19.899999999999999</c:v>
                </c:pt>
                <c:pt idx="5">
                  <c:v>-15.7</c:v>
                </c:pt>
                <c:pt idx="6">
                  <c:v>-10.6</c:v>
                </c:pt>
                <c:pt idx="7">
                  <c:v>-30.4</c:v>
                </c:pt>
                <c:pt idx="8">
                  <c:v>-39.200000000000003</c:v>
                </c:pt>
              </c:numCache>
            </c:numRef>
          </c:val>
          <c:smooth val="0"/>
          <c:extLst>
            <c:ext xmlns:c16="http://schemas.microsoft.com/office/drawing/2014/chart" uri="{C3380CC4-5D6E-409C-BE32-E72D297353CC}">
              <c16:uniqueId val="{00000005-A759-4874-A2B0-3AAE1F7EEBBC}"/>
            </c:ext>
          </c:extLst>
        </c:ser>
        <c:ser>
          <c:idx val="6"/>
          <c:order val="6"/>
          <c:tx>
            <c:strRef>
              <c:f>Sheet1!$H$1</c:f>
              <c:strCache>
                <c:ptCount val="1"/>
                <c:pt idx="0">
                  <c:v>大阪</c:v>
                </c:pt>
              </c:strCache>
            </c:strRef>
          </c:tx>
          <c:spPr>
            <a:ln w="38100" cap="rnd">
              <a:solidFill>
                <a:srgbClr val="002060"/>
              </a:solidFill>
              <a:round/>
            </a:ln>
            <a:effectLst/>
          </c:spPr>
          <c:marker>
            <c:symbol val="square"/>
            <c:size val="6"/>
            <c:spPr>
              <a:solidFill>
                <a:srgbClr val="002060"/>
              </a:solidFill>
              <a:ln w="9525">
                <a:solidFill>
                  <a:srgbClr val="002060"/>
                </a:solidFill>
              </a:ln>
              <a:effectLst/>
            </c:spPr>
          </c:marker>
          <c:dLbls>
            <c:dLbl>
              <c:idx val="4"/>
              <c:layout>
                <c:manualLayout>
                  <c:x val="9.5529437251021705E-3"/>
                  <c:y val="6.3483557758540532E-2"/>
                </c:manualLayout>
              </c:layout>
              <c:tx>
                <c:rich>
                  <a:bodyPr rot="0" spcFirstLastPara="1" vertOverflow="ellipsis" vert="horz" wrap="square" lIns="38100" tIns="19050" rIns="38100" bIns="19050" anchor="ctr" anchorCtr="1">
                    <a:spAutoFit/>
                  </a:bodyPr>
                  <a:lstStyle/>
                  <a:p>
                    <a:pPr>
                      <a:defRPr sz="11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100" b="1" u="sng" dirty="0" smtClean="0">
                        <a:latin typeface="Meiryo UI" panose="020B0604030504040204" pitchFamily="50" charset="-128"/>
                        <a:ea typeface="Meiryo UI" panose="020B0604030504040204" pitchFamily="50" charset="-128"/>
                      </a:rPr>
                      <a:t>大阪</a:t>
                    </a:r>
                    <a:endParaRPr lang="ja-JP" altLang="en-US" sz="1100" b="1" u="sng" dirty="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1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759-4874-A2B0-3AAE1F7EEBBC}"/>
                </c:ext>
              </c:extLst>
            </c:dLbl>
            <c:dLbl>
              <c:idx val="5"/>
              <c:layout>
                <c:manualLayout>
                  <c:x val="-8.1882374786591029E-3"/>
                  <c:y val="-1.8226285173501368E-2"/>
                </c:manualLayout>
              </c:layout>
              <c:spPr>
                <a:noFill/>
                <a:ln>
                  <a:noFill/>
                </a:ln>
                <a:effectLst/>
              </c:spPr>
              <c:txPr>
                <a:bodyPr rot="0" spcFirstLastPara="1" vertOverflow="ellipsis" vert="horz" wrap="square" lIns="38100" tIns="19050" rIns="38100" bIns="19050" anchor="ctr" anchorCtr="1">
                  <a:spAutoFit/>
                </a:bodyPr>
                <a:lstStyle/>
                <a:p>
                  <a:pPr>
                    <a:defRPr sz="1197" b="0" i="0" u="sng"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A759-4874-A2B0-3AAE1F7EEBBC}"/>
                </c:ext>
              </c:extLst>
            </c:dLbl>
            <c:dLbl>
              <c:idx val="6"/>
              <c:layout>
                <c:manualLayout>
                  <c:x val="-5.4588249857727691E-3"/>
                  <c:y val="-1.0415020099143706E-2"/>
                </c:manualLayout>
              </c:layout>
              <c:spPr>
                <a:noFill/>
                <a:ln>
                  <a:noFill/>
                </a:ln>
                <a:effectLst/>
              </c:spPr>
              <c:txPr>
                <a:bodyPr rot="0" spcFirstLastPara="1" vertOverflow="ellipsis" vert="horz" wrap="square" lIns="38100" tIns="19050" rIns="38100" bIns="19050" anchor="ctr" anchorCtr="1">
                  <a:spAutoFit/>
                </a:bodyPr>
                <a:lstStyle/>
                <a:p>
                  <a:pPr>
                    <a:defRPr sz="1197" b="0" i="0" u="sng"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A759-4874-A2B0-3AAE1F7EEBBC}"/>
                </c:ext>
              </c:extLst>
            </c:dLbl>
            <c:dLbl>
              <c:idx val="7"/>
              <c:spPr>
                <a:noFill/>
                <a:ln>
                  <a:noFill/>
                </a:ln>
                <a:effectLst/>
              </c:spPr>
              <c:txPr>
                <a:bodyPr rot="0" spcFirstLastPara="1" vertOverflow="ellipsis" vert="horz" wrap="square" lIns="38100" tIns="19050" rIns="38100" bIns="19050" anchor="ctr" anchorCtr="1">
                  <a:spAutoFit/>
                </a:bodyPr>
                <a:lstStyle/>
                <a:p>
                  <a:pPr>
                    <a:defRPr sz="1197" b="0" i="0" u="sng"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A759-4874-A2B0-3AAE1F7EEBBC}"/>
                </c:ext>
              </c:extLst>
            </c:dLbl>
            <c:dLbl>
              <c:idx val="8"/>
              <c:layout>
                <c:manualLayout>
                  <c:x val="-1.3647062464431671E-3"/>
                  <c:y val="2.6037550247859028E-2"/>
                </c:manualLayout>
              </c:layout>
              <c:spPr>
                <a:noFill/>
                <a:ln>
                  <a:noFill/>
                </a:ln>
                <a:effectLst/>
              </c:spPr>
              <c:txPr>
                <a:bodyPr rot="0" spcFirstLastPara="1" vertOverflow="ellipsis" vert="horz" wrap="square" lIns="38100" tIns="19050" rIns="38100" bIns="19050" anchor="ctr" anchorCtr="1">
                  <a:spAutoFit/>
                </a:bodyPr>
                <a:lstStyle/>
                <a:p>
                  <a:pPr>
                    <a:defRPr sz="1400" b="1" i="0" u="sng"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759-4874-A2B0-3AAE1F7EEBB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Sheet1!$H$2:$H$10</c:f>
              <c:numCache>
                <c:formatCode>General</c:formatCode>
                <c:ptCount val="9"/>
                <c:pt idx="0">
                  <c:v>-25.2</c:v>
                </c:pt>
                <c:pt idx="1">
                  <c:v>5.6</c:v>
                </c:pt>
                <c:pt idx="2">
                  <c:v>-17.2</c:v>
                </c:pt>
                <c:pt idx="3">
                  <c:v>11</c:v>
                </c:pt>
                <c:pt idx="4">
                  <c:v>-23.1</c:v>
                </c:pt>
                <c:pt idx="5">
                  <c:v>11.5</c:v>
                </c:pt>
                <c:pt idx="6">
                  <c:v>-3.8</c:v>
                </c:pt>
                <c:pt idx="7">
                  <c:v>-26</c:v>
                </c:pt>
                <c:pt idx="8">
                  <c:v>-13.3</c:v>
                </c:pt>
              </c:numCache>
            </c:numRef>
          </c:val>
          <c:smooth val="0"/>
          <c:extLst>
            <c:ext xmlns:c16="http://schemas.microsoft.com/office/drawing/2014/chart" uri="{C3380CC4-5D6E-409C-BE32-E72D297353CC}">
              <c16:uniqueId val="{00000007-A759-4874-A2B0-3AAE1F7EEBBC}"/>
            </c:ext>
          </c:extLst>
        </c:ser>
        <c:ser>
          <c:idx val="7"/>
          <c:order val="7"/>
          <c:tx>
            <c:strRef>
              <c:f>Sheet1!$I$1</c:f>
              <c:strCache>
                <c:ptCount val="1"/>
                <c:pt idx="0">
                  <c:v>兵庫</c:v>
                </c:pt>
              </c:strCache>
            </c:strRef>
          </c:tx>
          <c:spPr>
            <a:ln w="25400" cap="rnd">
              <a:solidFill>
                <a:schemeClr val="accent2">
                  <a:lumMod val="60000"/>
                </a:schemeClr>
              </a:solidFill>
              <a:prstDash val="sysDot"/>
              <a:round/>
            </a:ln>
            <a:effectLst/>
          </c:spPr>
          <c:marker>
            <c:symbol val="circle"/>
            <c:size val="6"/>
            <c:spPr>
              <a:solidFill>
                <a:schemeClr val="accent2">
                  <a:lumMod val="60000"/>
                </a:schemeClr>
              </a:solidFill>
              <a:ln w="9525">
                <a:solidFill>
                  <a:schemeClr val="accent2">
                    <a:lumMod val="60000"/>
                  </a:schemeClr>
                </a:solidFill>
              </a:ln>
              <a:effectLst/>
            </c:spPr>
          </c:marker>
          <c:dLbls>
            <c:dLbl>
              <c:idx val="4"/>
              <c:layout>
                <c:manualLayout>
                  <c:x val="6.8235312322158358E-3"/>
                  <c:y val="-8.0412506494151353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100" b="1" dirty="0" smtClean="0">
                        <a:latin typeface="Meiryo UI" panose="020B0604030504040204" pitchFamily="50" charset="-128"/>
                        <a:ea typeface="Meiryo UI" panose="020B0604030504040204" pitchFamily="50" charset="-128"/>
                      </a:rPr>
                      <a:t>兵庫</a:t>
                    </a:r>
                    <a:endParaRPr lang="ja-JP" altLang="en-US" sz="1100" b="1" dirty="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759-4874-A2B0-3AAE1F7EEBB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Sheet1!$I$2:$I$10</c:f>
              <c:numCache>
                <c:formatCode>General</c:formatCode>
                <c:ptCount val="9"/>
                <c:pt idx="0">
                  <c:v>44.2</c:v>
                </c:pt>
                <c:pt idx="1">
                  <c:v>-16.899999999999999</c:v>
                </c:pt>
                <c:pt idx="2">
                  <c:v>-10.9</c:v>
                </c:pt>
                <c:pt idx="3">
                  <c:v>4.5999999999999996</c:v>
                </c:pt>
                <c:pt idx="4">
                  <c:v>8.9</c:v>
                </c:pt>
                <c:pt idx="5">
                  <c:v>-32.5</c:v>
                </c:pt>
                <c:pt idx="6">
                  <c:v>7.5</c:v>
                </c:pt>
                <c:pt idx="7">
                  <c:v>0.8</c:v>
                </c:pt>
                <c:pt idx="8">
                  <c:v>21.5</c:v>
                </c:pt>
              </c:numCache>
            </c:numRef>
          </c:val>
          <c:smooth val="0"/>
          <c:extLst>
            <c:ext xmlns:c16="http://schemas.microsoft.com/office/drawing/2014/chart" uri="{C3380CC4-5D6E-409C-BE32-E72D297353CC}">
              <c16:uniqueId val="{00000009-A759-4874-A2B0-3AAE1F7EEBBC}"/>
            </c:ext>
          </c:extLst>
        </c:ser>
        <c:ser>
          <c:idx val="8"/>
          <c:order val="8"/>
          <c:tx>
            <c:strRef>
              <c:f>Sheet1!$J$1</c:f>
              <c:strCache>
                <c:ptCount val="1"/>
                <c:pt idx="0">
                  <c:v>全国</c:v>
                </c:pt>
              </c:strCache>
            </c:strRef>
          </c:tx>
          <c:spPr>
            <a:ln w="25400" cap="rnd" cmpd="dbl">
              <a:solidFill>
                <a:schemeClr val="accent3">
                  <a:lumMod val="60000"/>
                </a:schemeClr>
              </a:solidFill>
              <a:round/>
            </a:ln>
            <a:effectLst/>
          </c:spPr>
          <c:marker>
            <c:symbol val="triangle"/>
            <c:size val="6"/>
            <c:spPr>
              <a:solidFill>
                <a:schemeClr val="accent3">
                  <a:lumMod val="60000"/>
                </a:schemeClr>
              </a:solidFill>
              <a:ln w="9525">
                <a:solidFill>
                  <a:schemeClr val="accent3">
                    <a:lumMod val="60000"/>
                  </a:schemeClr>
                </a:solidFill>
              </a:ln>
              <a:effectLst/>
            </c:spPr>
          </c:marker>
          <c:dLbls>
            <c:dLbl>
              <c:idx val="1"/>
              <c:layout>
                <c:manualLayout>
                  <c:x val="3.2752949914636009E-2"/>
                  <c:y val="-0.11850264114927567"/>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100" b="1" dirty="0" smtClean="0">
                        <a:latin typeface="Meiryo UI" panose="020B0604030504040204" pitchFamily="50" charset="-128"/>
                        <a:ea typeface="Meiryo UI" panose="020B0604030504040204" pitchFamily="50" charset="-128"/>
                      </a:rPr>
                      <a:t>全国</a:t>
                    </a:r>
                    <a:endParaRPr lang="ja-JP" altLang="en-US" sz="1100" b="1" dirty="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759-4874-A2B0-3AAE1F7EEBBC}"/>
                </c:ext>
              </c:extLst>
            </c:dLbl>
            <c:dLbl>
              <c:idx val="8"/>
              <c:layout>
                <c:manualLayout>
                  <c:x val="-1.3647062464431671E-3"/>
                  <c:y val="-2.60375502478590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A759-4874-A2B0-3AAE1F7EEBB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Sheet1!$J$2:$J$10</c:f>
              <c:numCache>
                <c:formatCode>General</c:formatCode>
                <c:ptCount val="9"/>
                <c:pt idx="0">
                  <c:v>-4.9000000000000004</c:v>
                </c:pt>
                <c:pt idx="1">
                  <c:v>-7.4</c:v>
                </c:pt>
                <c:pt idx="2">
                  <c:v>-12.7</c:v>
                </c:pt>
                <c:pt idx="3">
                  <c:v>-7.9</c:v>
                </c:pt>
                <c:pt idx="4">
                  <c:v>-10.1</c:v>
                </c:pt>
                <c:pt idx="5">
                  <c:v>-12.3</c:v>
                </c:pt>
                <c:pt idx="6">
                  <c:v>-7.6</c:v>
                </c:pt>
                <c:pt idx="7">
                  <c:v>-12.9</c:v>
                </c:pt>
                <c:pt idx="8">
                  <c:v>-12.3</c:v>
                </c:pt>
              </c:numCache>
            </c:numRef>
          </c:val>
          <c:smooth val="0"/>
          <c:extLst>
            <c:ext xmlns:c16="http://schemas.microsoft.com/office/drawing/2014/chart" uri="{C3380CC4-5D6E-409C-BE32-E72D297353CC}">
              <c16:uniqueId val="{0000000B-A759-4874-A2B0-3AAE1F7EEBBC}"/>
            </c:ext>
          </c:extLst>
        </c:ser>
        <c:dLbls>
          <c:showLegendKey val="0"/>
          <c:showVal val="0"/>
          <c:showCatName val="0"/>
          <c:showSerName val="0"/>
          <c:showPercent val="0"/>
          <c:showBubbleSize val="0"/>
        </c:dLbls>
        <c:marker val="1"/>
        <c:smooth val="0"/>
        <c:axId val="1451192383"/>
        <c:axId val="1451197791"/>
        <c:extLst>
          <c:ext xmlns:c15="http://schemas.microsoft.com/office/drawing/2012/chart" uri="{02D57815-91ED-43cb-92C2-25804820EDAC}">
            <c15:filteredLineSeries>
              <c15:ser>
                <c:idx val="1"/>
                <c:order val="1"/>
                <c:tx>
                  <c:strRef>
                    <c:extLst>
                      <c:ext uri="{02D57815-91ED-43cb-92C2-25804820EDAC}">
                        <c15:formulaRef>
                          <c15:sqref>Sheet1!$C$1</c15:sqref>
                        </c15:formulaRef>
                      </c:ext>
                    </c:extLst>
                    <c:strCache>
                      <c:ptCount val="1"/>
                      <c:pt idx="0">
                        <c:v>埼玉</c:v>
                      </c:pt>
                    </c:strCache>
                  </c:strRef>
                </c:tx>
                <c:spPr>
                  <a:ln w="25400" cap="rnd">
                    <a:solidFill>
                      <a:schemeClr val="accent2"/>
                    </a:solidFill>
                    <a:prstDash val="sysDash"/>
                    <a:round/>
                  </a:ln>
                  <a:effectLst/>
                </c:spPr>
                <c:marker>
                  <c:symbol val="circle"/>
                  <c:size val="5"/>
                  <c:spPr>
                    <a:solidFill>
                      <a:schemeClr val="accent2"/>
                    </a:solidFill>
                    <a:ln w="9525">
                      <a:solidFill>
                        <a:schemeClr val="accent2"/>
                      </a:solidFill>
                    </a:ln>
                    <a:effectLst/>
                  </c:spPr>
                </c:marker>
                <c:cat>
                  <c:strRef>
                    <c:extLst>
                      <c:ext uri="{02D57815-91ED-43cb-92C2-25804820EDAC}">
                        <c15:formulaRef>
                          <c15:sqref>Sheet1!$A$2:$A$10</c15:sqref>
                        </c15:formulaRef>
                      </c:ext>
                    </c:extLst>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extLst>
                      <c:ext uri="{02D57815-91ED-43cb-92C2-25804820EDAC}">
                        <c15:formulaRef>
                          <c15:sqref>Sheet1!$C$2:$C$10</c15:sqref>
                        </c15:formulaRef>
                      </c:ext>
                    </c:extLst>
                    <c:numCache>
                      <c:formatCode>General</c:formatCode>
                      <c:ptCount val="9"/>
                      <c:pt idx="0">
                        <c:v>3.8</c:v>
                      </c:pt>
                      <c:pt idx="1">
                        <c:v>-25.7</c:v>
                      </c:pt>
                      <c:pt idx="2">
                        <c:v>-6.1</c:v>
                      </c:pt>
                      <c:pt idx="3">
                        <c:v>-17.2</c:v>
                      </c:pt>
                      <c:pt idx="4">
                        <c:v>-5.8</c:v>
                      </c:pt>
                      <c:pt idx="5">
                        <c:v>-8.6</c:v>
                      </c:pt>
                      <c:pt idx="6">
                        <c:v>-8.6</c:v>
                      </c:pt>
                      <c:pt idx="7">
                        <c:v>-6.1</c:v>
                      </c:pt>
                      <c:pt idx="8">
                        <c:v>-10</c:v>
                      </c:pt>
                    </c:numCache>
                  </c:numRef>
                </c:val>
                <c:smooth val="0"/>
                <c:extLst>
                  <c:ext xmlns:c16="http://schemas.microsoft.com/office/drawing/2014/chart" uri="{C3380CC4-5D6E-409C-BE32-E72D297353CC}">
                    <c16:uniqueId val="{0000000C-A759-4874-A2B0-3AAE1F7EEBBC}"/>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千葉</c:v>
                      </c:pt>
                    </c:strCache>
                  </c:strRef>
                </c:tx>
                <c:spPr>
                  <a:ln w="25400" cap="rnd">
                    <a:solidFill>
                      <a:schemeClr val="accent3"/>
                    </a:solidFill>
                    <a:prstDash val="sysDot"/>
                    <a:round/>
                  </a:ln>
                  <a:effectLst/>
                </c:spPr>
                <c:marker>
                  <c:symbol val="circle"/>
                  <c:size val="5"/>
                  <c:spPr>
                    <a:solidFill>
                      <a:schemeClr val="accent3"/>
                    </a:solidFill>
                    <a:ln w="9525">
                      <a:solidFill>
                        <a:schemeClr val="accent3"/>
                      </a:solidFill>
                    </a:ln>
                    <a:effectLst/>
                  </c:spPr>
                </c:marker>
                <c:cat>
                  <c:strRef>
                    <c:extLst xmlns:c15="http://schemas.microsoft.com/office/drawing/2012/chart">
                      <c:ext xmlns:c15="http://schemas.microsoft.com/office/drawing/2012/chart" uri="{02D57815-91ED-43cb-92C2-25804820EDAC}">
                        <c15:formulaRef>
                          <c15:sqref>Sheet1!$A$2:$A$10</c15:sqref>
                        </c15:formulaRef>
                      </c:ext>
                    </c:extLst>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extLst xmlns:c15="http://schemas.microsoft.com/office/drawing/2012/chart">
                      <c:ext xmlns:c15="http://schemas.microsoft.com/office/drawing/2012/chart" uri="{02D57815-91ED-43cb-92C2-25804820EDAC}">
                        <c15:formulaRef>
                          <c15:sqref>Sheet1!$D$2:$D$10</c15:sqref>
                        </c15:formulaRef>
                      </c:ext>
                    </c:extLst>
                    <c:numCache>
                      <c:formatCode>General</c:formatCode>
                      <c:ptCount val="9"/>
                      <c:pt idx="0">
                        <c:v>2.2999999999999998</c:v>
                      </c:pt>
                      <c:pt idx="1">
                        <c:v>-8</c:v>
                      </c:pt>
                      <c:pt idx="2">
                        <c:v>-24.9</c:v>
                      </c:pt>
                      <c:pt idx="3">
                        <c:v>1.2</c:v>
                      </c:pt>
                      <c:pt idx="4">
                        <c:v>-16.899999999999999</c:v>
                      </c:pt>
                      <c:pt idx="5">
                        <c:v>-19.899999999999999</c:v>
                      </c:pt>
                      <c:pt idx="6">
                        <c:v>-0.1</c:v>
                      </c:pt>
                      <c:pt idx="7">
                        <c:v>-11.5</c:v>
                      </c:pt>
                      <c:pt idx="8">
                        <c:v>71.2</c:v>
                      </c:pt>
                    </c:numCache>
                  </c:numRef>
                </c:val>
                <c:smooth val="0"/>
                <c:extLst xmlns:c15="http://schemas.microsoft.com/office/drawing/2012/chart">
                  <c:ext xmlns:c16="http://schemas.microsoft.com/office/drawing/2014/chart" uri="{C3380CC4-5D6E-409C-BE32-E72D297353CC}">
                    <c16:uniqueId val="{0000000D-A759-4874-A2B0-3AAE1F7EEBBC}"/>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京都</c:v>
                      </c:pt>
                    </c:strCache>
                  </c:strRef>
                </c:tx>
                <c:spPr>
                  <a:ln w="25400" cap="rnd">
                    <a:solidFill>
                      <a:schemeClr val="accent6"/>
                    </a:solidFill>
                    <a:prstDash val="sysDash"/>
                    <a:round/>
                  </a:ln>
                  <a:effectLst/>
                </c:spPr>
                <c:marker>
                  <c:symbol val="circle"/>
                  <c:size val="5"/>
                  <c:spPr>
                    <a:solidFill>
                      <a:schemeClr val="accent6"/>
                    </a:solidFill>
                    <a:ln w="9525">
                      <a:solidFill>
                        <a:schemeClr val="accent6"/>
                      </a:solidFill>
                    </a:ln>
                    <a:effectLst/>
                  </c:spPr>
                </c:marker>
                <c:cat>
                  <c:strRef>
                    <c:extLst xmlns:c15="http://schemas.microsoft.com/office/drawing/2012/chart">
                      <c:ext xmlns:c15="http://schemas.microsoft.com/office/drawing/2012/chart" uri="{02D57815-91ED-43cb-92C2-25804820EDAC}">
                        <c15:formulaRef>
                          <c15:sqref>Sheet1!$A$2:$A$10</c15:sqref>
                        </c15:formulaRef>
                      </c:ext>
                    </c:extLst>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extLst xmlns:c15="http://schemas.microsoft.com/office/drawing/2012/chart">
                      <c:ext xmlns:c15="http://schemas.microsoft.com/office/drawing/2012/chart" uri="{02D57815-91ED-43cb-92C2-25804820EDAC}">
                        <c15:formulaRef>
                          <c15:sqref>Sheet1!$G$2:$G$10</c15:sqref>
                        </c15:formulaRef>
                      </c:ext>
                    </c:extLst>
                    <c:numCache>
                      <c:formatCode>General</c:formatCode>
                      <c:ptCount val="9"/>
                      <c:pt idx="0">
                        <c:v>7.8</c:v>
                      </c:pt>
                      <c:pt idx="1">
                        <c:v>3.8</c:v>
                      </c:pt>
                      <c:pt idx="2">
                        <c:v>15.8</c:v>
                      </c:pt>
                      <c:pt idx="3">
                        <c:v>-0.5</c:v>
                      </c:pt>
                      <c:pt idx="4">
                        <c:v>-28.1</c:v>
                      </c:pt>
                      <c:pt idx="5">
                        <c:v>-4</c:v>
                      </c:pt>
                      <c:pt idx="6">
                        <c:v>-8.9</c:v>
                      </c:pt>
                      <c:pt idx="7">
                        <c:v>-25.1</c:v>
                      </c:pt>
                      <c:pt idx="8">
                        <c:v>56</c:v>
                      </c:pt>
                    </c:numCache>
                  </c:numRef>
                </c:val>
                <c:smooth val="0"/>
                <c:extLst xmlns:c15="http://schemas.microsoft.com/office/drawing/2012/chart">
                  <c:ext xmlns:c16="http://schemas.microsoft.com/office/drawing/2014/chart" uri="{C3380CC4-5D6E-409C-BE32-E72D297353CC}">
                    <c16:uniqueId val="{0000000E-A759-4874-A2B0-3AAE1F7EEBBC}"/>
                  </c:ext>
                </c:extLst>
              </c15:ser>
            </c15:filteredLineSeries>
          </c:ext>
        </c:extLst>
      </c:lineChart>
      <c:catAx>
        <c:axId val="145119238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451197791"/>
        <c:crosses val="autoZero"/>
        <c:auto val="1"/>
        <c:lblAlgn val="ctr"/>
        <c:lblOffset val="100"/>
        <c:noMultiLvlLbl val="0"/>
      </c:catAx>
      <c:valAx>
        <c:axId val="1451197791"/>
        <c:scaling>
          <c:orientation val="minMax"/>
          <c:max val="45"/>
          <c:min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451192383"/>
        <c:crosses val="autoZero"/>
        <c:crossBetween val="between"/>
      </c:valAx>
      <c:spPr>
        <a:noFill/>
        <a:ln>
          <a:noFill/>
        </a:ln>
        <a:effectLst/>
      </c:spPr>
    </c:plotArea>
    <c:legend>
      <c:legendPos val="b"/>
      <c:layout>
        <c:manualLayout>
          <c:xMode val="edge"/>
          <c:yMode val="edge"/>
          <c:x val="0.31829774494650354"/>
          <c:y val="0.11785948374713562"/>
          <c:w val="0.64677190020408271"/>
          <c:h val="0.21115397778642003"/>
        </c:manualLayout>
      </c:layout>
      <c:overlay val="1"/>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b="1" dirty="0" smtClean="0">
                <a:latin typeface="Meiryo UI" panose="020B0604030504040204" pitchFamily="50" charset="-128"/>
                <a:ea typeface="Meiryo UI" panose="020B0604030504040204" pitchFamily="50" charset="-128"/>
              </a:rPr>
              <a:t>家電大型専門店販売額 前年同期比の推移</a:t>
            </a:r>
            <a:endParaRPr lang="ja-JP" altLang="en-US" sz="1400" b="1" dirty="0">
              <a:latin typeface="Meiryo UI" panose="020B0604030504040204" pitchFamily="50" charset="-128"/>
              <a:ea typeface="Meiryo UI" panose="020B0604030504040204" pitchFamily="50" charset="-128"/>
            </a:endParaRPr>
          </a:p>
        </c:rich>
      </c:tx>
      <c:layout>
        <c:manualLayout>
          <c:xMode val="edge"/>
          <c:yMode val="edge"/>
          <c:x val="0.32681469525219459"/>
          <c:y val="6.6981923993573611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5.3404388314548211E-2"/>
          <c:y val="0.17220201999667389"/>
          <c:w val="0.9302191384879035"/>
          <c:h val="0.70327885932389889"/>
        </c:manualLayout>
      </c:layout>
      <c:lineChart>
        <c:grouping val="standard"/>
        <c:varyColors val="0"/>
        <c:ser>
          <c:idx val="0"/>
          <c:order val="0"/>
          <c:tx>
            <c:strRef>
              <c:f>Sheet1!$B$1</c:f>
              <c:strCache>
                <c:ptCount val="1"/>
                <c:pt idx="0">
                  <c:v>北海道</c:v>
                </c:pt>
              </c:strCache>
            </c:strRef>
          </c:tx>
          <c:spPr>
            <a:ln w="25400" cap="rnd">
              <a:solidFill>
                <a:schemeClr val="accent1"/>
              </a:solidFill>
              <a:prstDash val="dash"/>
              <a:round/>
            </a:ln>
            <a:effectLst/>
          </c:spPr>
          <c:marker>
            <c:symbol val="circle"/>
            <c:size val="6"/>
            <c:spPr>
              <a:solidFill>
                <a:schemeClr val="accent1"/>
              </a:solidFill>
              <a:ln w="9525">
                <a:solidFill>
                  <a:schemeClr val="accent1"/>
                </a:solidFill>
              </a:ln>
              <a:effectLst/>
            </c:spPr>
          </c:marker>
          <c:dLbls>
            <c:dLbl>
              <c:idx val="1"/>
              <c:layout>
                <c:manualLayout>
                  <c:x val="-8.5976484287128577E-2"/>
                  <c:y val="1.792929870465745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100" b="1" dirty="0" smtClean="0">
                        <a:latin typeface="Meiryo UI" panose="020B0604030504040204" pitchFamily="50" charset="-128"/>
                        <a:ea typeface="Meiryo UI" panose="020B0604030504040204" pitchFamily="50" charset="-128"/>
                      </a:rPr>
                      <a:t>北海道</a:t>
                    </a:r>
                    <a:endParaRPr lang="ja-JP" altLang="en-US" sz="1100" b="1" dirty="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C83-4F51-9CF6-5AB4D44EFED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19/9月</c:v>
                </c:pt>
                <c:pt idx="1">
                  <c:v>19/10月</c:v>
                </c:pt>
                <c:pt idx="2">
                  <c:v>19/11月</c:v>
                </c:pt>
                <c:pt idx="3">
                  <c:v>19/12月</c:v>
                </c:pt>
                <c:pt idx="4">
                  <c:v>20/1月</c:v>
                </c:pt>
                <c:pt idx="5">
                  <c:v>20/2月</c:v>
                </c:pt>
                <c:pt idx="6">
                  <c:v>20/3月</c:v>
                </c:pt>
                <c:pt idx="7">
                  <c:v>20/4月</c:v>
                </c:pt>
              </c:strCache>
            </c:strRef>
          </c:cat>
          <c:val>
            <c:numRef>
              <c:f>Sheet1!$B$2:$B$9</c:f>
              <c:numCache>
                <c:formatCode>General</c:formatCode>
                <c:ptCount val="8"/>
                <c:pt idx="0">
                  <c:v>53.3</c:v>
                </c:pt>
                <c:pt idx="1">
                  <c:v>-18.600000000000001</c:v>
                </c:pt>
                <c:pt idx="2">
                  <c:v>-7.8</c:v>
                </c:pt>
                <c:pt idx="3">
                  <c:v>-9.4</c:v>
                </c:pt>
                <c:pt idx="4">
                  <c:v>2.9</c:v>
                </c:pt>
                <c:pt idx="5">
                  <c:v>0.4</c:v>
                </c:pt>
                <c:pt idx="6">
                  <c:v>-12.7</c:v>
                </c:pt>
                <c:pt idx="7">
                  <c:v>-6.7</c:v>
                </c:pt>
              </c:numCache>
            </c:numRef>
          </c:val>
          <c:smooth val="0"/>
          <c:extLst>
            <c:ext xmlns:c16="http://schemas.microsoft.com/office/drawing/2014/chart" uri="{C3380CC4-5D6E-409C-BE32-E72D297353CC}">
              <c16:uniqueId val="{00000000-DC83-4F51-9CF6-5AB4D44EFEDA}"/>
            </c:ext>
          </c:extLst>
        </c:ser>
        <c:ser>
          <c:idx val="1"/>
          <c:order val="1"/>
          <c:tx>
            <c:strRef>
              <c:f>Sheet1!$C$1</c:f>
              <c:strCache>
                <c:ptCount val="1"/>
                <c:pt idx="0">
                  <c:v>東京</c:v>
                </c:pt>
              </c:strCache>
            </c:strRef>
          </c:tx>
          <c:spPr>
            <a:ln w="25400" cap="rnd">
              <a:solidFill>
                <a:schemeClr val="accent4"/>
              </a:solidFill>
              <a:round/>
            </a:ln>
            <a:effectLst/>
          </c:spPr>
          <c:marker>
            <c:symbol val="triangle"/>
            <c:size val="6"/>
            <c:spPr>
              <a:solidFill>
                <a:schemeClr val="accent4"/>
              </a:solidFill>
              <a:ln w="9525">
                <a:solidFill>
                  <a:schemeClr val="accent4"/>
                </a:solidFill>
              </a:ln>
              <a:effectLst/>
            </c:spPr>
          </c:marker>
          <c:dLbls>
            <c:dLbl>
              <c:idx val="0"/>
              <c:layout>
                <c:manualLayout>
                  <c:x val="-4.5035301293257834E-2"/>
                  <c:y val="8.9646493523287907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100" b="1" dirty="0" smtClean="0">
                        <a:latin typeface="Meiryo UI" panose="020B0604030504040204" pitchFamily="50" charset="-128"/>
                        <a:ea typeface="Meiryo UI" panose="020B0604030504040204" pitchFamily="50" charset="-128"/>
                      </a:rPr>
                      <a:t>東京</a:t>
                    </a:r>
                    <a:endParaRPr lang="ja-JP" altLang="en-US" sz="1100" b="1" dirty="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C83-4F51-9CF6-5AB4D44EFED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19/9月</c:v>
                </c:pt>
                <c:pt idx="1">
                  <c:v>19/10月</c:v>
                </c:pt>
                <c:pt idx="2">
                  <c:v>19/11月</c:v>
                </c:pt>
                <c:pt idx="3">
                  <c:v>19/12月</c:v>
                </c:pt>
                <c:pt idx="4">
                  <c:v>20/1月</c:v>
                </c:pt>
                <c:pt idx="5">
                  <c:v>20/2月</c:v>
                </c:pt>
                <c:pt idx="6">
                  <c:v>20/3月</c:v>
                </c:pt>
                <c:pt idx="7">
                  <c:v>20/4月</c:v>
                </c:pt>
              </c:strCache>
            </c:strRef>
          </c:cat>
          <c:val>
            <c:numRef>
              <c:f>Sheet1!$C$2:$C$9</c:f>
              <c:numCache>
                <c:formatCode>General</c:formatCode>
                <c:ptCount val="8"/>
                <c:pt idx="0">
                  <c:v>40.6</c:v>
                </c:pt>
                <c:pt idx="1">
                  <c:v>-13.3</c:v>
                </c:pt>
                <c:pt idx="2">
                  <c:v>-6</c:v>
                </c:pt>
                <c:pt idx="3">
                  <c:v>-14.1</c:v>
                </c:pt>
                <c:pt idx="4">
                  <c:v>-0.1</c:v>
                </c:pt>
                <c:pt idx="5">
                  <c:v>6</c:v>
                </c:pt>
                <c:pt idx="6">
                  <c:v>-12</c:v>
                </c:pt>
                <c:pt idx="7">
                  <c:v>-11.3</c:v>
                </c:pt>
              </c:numCache>
            </c:numRef>
          </c:val>
          <c:smooth val="0"/>
          <c:extLst>
            <c:ext xmlns:c16="http://schemas.microsoft.com/office/drawing/2014/chart" uri="{C3380CC4-5D6E-409C-BE32-E72D297353CC}">
              <c16:uniqueId val="{00000001-DC83-4F51-9CF6-5AB4D44EFEDA}"/>
            </c:ext>
          </c:extLst>
        </c:ser>
        <c:ser>
          <c:idx val="2"/>
          <c:order val="2"/>
          <c:tx>
            <c:strRef>
              <c:f>Sheet1!$D$1</c:f>
              <c:strCache>
                <c:ptCount val="1"/>
                <c:pt idx="0">
                  <c:v>神奈川</c:v>
                </c:pt>
              </c:strCache>
            </c:strRef>
          </c:tx>
          <c:spPr>
            <a:ln w="19050" cap="rnd">
              <a:solidFill>
                <a:srgbClr val="0070C0"/>
              </a:solidFill>
              <a:round/>
            </a:ln>
            <a:effectLst/>
          </c:spPr>
          <c:marker>
            <c:symbol val="square"/>
            <c:size val="6"/>
            <c:spPr>
              <a:solidFill>
                <a:srgbClr val="0070C0"/>
              </a:solidFill>
              <a:ln w="9525">
                <a:solidFill>
                  <a:srgbClr val="0070C0"/>
                </a:solidFill>
              </a:ln>
              <a:effectLst/>
            </c:spPr>
          </c:marker>
          <c:dLbls>
            <c:dLbl>
              <c:idx val="3"/>
              <c:layout>
                <c:manualLayout>
                  <c:x val="5.4588243991827668E-3"/>
                  <c:y val="3.5858597409315157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100" b="1" dirty="0" smtClean="0">
                        <a:latin typeface="Meiryo UI" panose="020B0604030504040204" pitchFamily="50" charset="-128"/>
                        <a:ea typeface="Meiryo UI" panose="020B0604030504040204" pitchFamily="50" charset="-128"/>
                      </a:rPr>
                      <a:t>神奈川</a:t>
                    </a:r>
                    <a:endParaRPr lang="ja-JP" altLang="en-US" sz="1100" b="1" dirty="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C83-4F51-9CF6-5AB4D44EFED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19/9月</c:v>
                </c:pt>
                <c:pt idx="1">
                  <c:v>19/10月</c:v>
                </c:pt>
                <c:pt idx="2">
                  <c:v>19/11月</c:v>
                </c:pt>
                <c:pt idx="3">
                  <c:v>19/12月</c:v>
                </c:pt>
                <c:pt idx="4">
                  <c:v>20/1月</c:v>
                </c:pt>
                <c:pt idx="5">
                  <c:v>20/2月</c:v>
                </c:pt>
                <c:pt idx="6">
                  <c:v>20/3月</c:v>
                </c:pt>
                <c:pt idx="7">
                  <c:v>20/4月</c:v>
                </c:pt>
              </c:strCache>
            </c:strRef>
          </c:cat>
          <c:val>
            <c:numRef>
              <c:f>Sheet1!$D$2:$D$9</c:f>
              <c:numCache>
                <c:formatCode>General</c:formatCode>
                <c:ptCount val="8"/>
                <c:pt idx="0">
                  <c:v>50</c:v>
                </c:pt>
                <c:pt idx="1">
                  <c:v>-11.8</c:v>
                </c:pt>
                <c:pt idx="2">
                  <c:v>-5.7</c:v>
                </c:pt>
                <c:pt idx="3">
                  <c:v>-15.3</c:v>
                </c:pt>
                <c:pt idx="4">
                  <c:v>-3.1</c:v>
                </c:pt>
                <c:pt idx="5">
                  <c:v>4.4000000000000004</c:v>
                </c:pt>
                <c:pt idx="6">
                  <c:v>-10.9</c:v>
                </c:pt>
                <c:pt idx="7">
                  <c:v>-20.9</c:v>
                </c:pt>
              </c:numCache>
            </c:numRef>
          </c:val>
          <c:smooth val="0"/>
          <c:extLst>
            <c:ext xmlns:c16="http://schemas.microsoft.com/office/drawing/2014/chart" uri="{C3380CC4-5D6E-409C-BE32-E72D297353CC}">
              <c16:uniqueId val="{00000002-DC83-4F51-9CF6-5AB4D44EFEDA}"/>
            </c:ext>
          </c:extLst>
        </c:ser>
        <c:ser>
          <c:idx val="3"/>
          <c:order val="3"/>
          <c:tx>
            <c:strRef>
              <c:f>Sheet1!$E$1</c:f>
              <c:strCache>
                <c:ptCount val="1"/>
                <c:pt idx="0">
                  <c:v>大阪</c:v>
                </c:pt>
              </c:strCache>
            </c:strRef>
          </c:tx>
          <c:spPr>
            <a:ln w="38100" cap="rnd">
              <a:solidFill>
                <a:srgbClr val="002060"/>
              </a:solidFill>
              <a:round/>
            </a:ln>
            <a:effectLst/>
          </c:spPr>
          <c:marker>
            <c:symbol val="square"/>
            <c:size val="6"/>
            <c:spPr>
              <a:solidFill>
                <a:srgbClr val="002060"/>
              </a:solidFill>
              <a:ln w="9525">
                <a:solidFill>
                  <a:srgbClr val="002060"/>
                </a:solidFill>
              </a:ln>
              <a:effectLst/>
            </c:spPr>
          </c:marker>
          <c:dLbls>
            <c:dLbl>
              <c:idx val="2"/>
              <c:layout>
                <c:manualLayout>
                  <c:x val="1.3647060997956918E-2"/>
                  <c:y val="-7.8888914300493482E-2"/>
                </c:manualLayout>
              </c:layout>
              <c:tx>
                <c:rich>
                  <a:bodyPr rot="0" spcFirstLastPara="1" vertOverflow="ellipsis" vert="horz" wrap="square" lIns="38100" tIns="19050" rIns="38100" bIns="19050" anchor="ctr" anchorCtr="1">
                    <a:spAutoFit/>
                  </a:bodyPr>
                  <a:lstStyle/>
                  <a:p>
                    <a:pPr>
                      <a:defRPr sz="11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100" b="1" u="sng" dirty="0" smtClean="0">
                        <a:latin typeface="Meiryo UI" panose="020B0604030504040204" pitchFamily="50" charset="-128"/>
                        <a:ea typeface="Meiryo UI" panose="020B0604030504040204" pitchFamily="50" charset="-128"/>
                      </a:rPr>
                      <a:t>大阪</a:t>
                    </a:r>
                    <a:endParaRPr lang="ja-JP" altLang="en-US" sz="1100" b="1" u="sng" dirty="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1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C83-4F51-9CF6-5AB4D44EFEDA}"/>
                </c:ext>
              </c:extLst>
            </c:dLbl>
            <c:dLbl>
              <c:idx val="5"/>
              <c:layout>
                <c:manualLayout>
                  <c:x val="-3.058640889308268E-2"/>
                  <c:y val="3.5300667178638848E-2"/>
                </c:manualLayout>
              </c:layout>
              <c:spPr>
                <a:noFill/>
                <a:ln>
                  <a:noFill/>
                </a:ln>
                <a:effectLst/>
              </c:spPr>
              <c:txPr>
                <a:bodyPr rot="0" spcFirstLastPara="1" vertOverflow="ellipsis" vert="horz" wrap="square" lIns="38100" tIns="19050" rIns="38100" bIns="19050" anchor="ctr" anchorCtr="1">
                  <a:spAutoFit/>
                </a:bodyPr>
                <a:lstStyle/>
                <a:p>
                  <a:pPr>
                    <a:defRPr sz="1197" b="0" i="0" u="sng"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989-4A1B-A76B-B609D197F885}"/>
                </c:ext>
              </c:extLst>
            </c:dLbl>
            <c:dLbl>
              <c:idx val="6"/>
              <c:layout>
                <c:manualLayout>
                  <c:x val="-3.5174370227045081E-2"/>
                  <c:y val="2.2693286043410595E-2"/>
                </c:manualLayout>
              </c:layout>
              <c:spPr>
                <a:noFill/>
                <a:ln>
                  <a:noFill/>
                </a:ln>
                <a:effectLst/>
              </c:spPr>
              <c:txPr>
                <a:bodyPr rot="0" spcFirstLastPara="1" vertOverflow="ellipsis" vert="horz" wrap="square" lIns="38100" tIns="19050" rIns="38100" bIns="19050" anchor="ctr" anchorCtr="1">
                  <a:spAutoFit/>
                </a:bodyPr>
                <a:lstStyle/>
                <a:p>
                  <a:pPr>
                    <a:defRPr sz="1197" b="0" i="0" u="sng"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989-4A1B-A76B-B609D197F885}"/>
                </c:ext>
              </c:extLst>
            </c:dLbl>
            <c:dLbl>
              <c:idx val="7"/>
              <c:spPr>
                <a:noFill/>
                <a:ln>
                  <a:noFill/>
                </a:ln>
                <a:effectLst/>
              </c:spPr>
              <c:txPr>
                <a:bodyPr rot="0" spcFirstLastPara="1" vertOverflow="ellipsis" vert="horz" wrap="square" lIns="38100" tIns="19050" rIns="38100" bIns="19050" anchor="ctr" anchorCtr="1">
                  <a:spAutoFit/>
                </a:bodyPr>
                <a:lstStyle/>
                <a:p>
                  <a:pPr>
                    <a:defRPr sz="1200" b="1" i="0" u="sng"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989-4A1B-A76B-B609D197F88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19/9月</c:v>
                </c:pt>
                <c:pt idx="1">
                  <c:v>19/10月</c:v>
                </c:pt>
                <c:pt idx="2">
                  <c:v>19/11月</c:v>
                </c:pt>
                <c:pt idx="3">
                  <c:v>19/12月</c:v>
                </c:pt>
                <c:pt idx="4">
                  <c:v>20/1月</c:v>
                </c:pt>
                <c:pt idx="5">
                  <c:v>20/2月</c:v>
                </c:pt>
                <c:pt idx="6">
                  <c:v>20/3月</c:v>
                </c:pt>
                <c:pt idx="7">
                  <c:v>20/4月</c:v>
                </c:pt>
              </c:strCache>
            </c:strRef>
          </c:cat>
          <c:val>
            <c:numRef>
              <c:f>Sheet1!$E$2:$E$9</c:f>
              <c:numCache>
                <c:formatCode>General</c:formatCode>
                <c:ptCount val="8"/>
                <c:pt idx="0">
                  <c:v>58.9</c:v>
                </c:pt>
                <c:pt idx="1">
                  <c:v>-4.7</c:v>
                </c:pt>
                <c:pt idx="2">
                  <c:v>3.5</c:v>
                </c:pt>
                <c:pt idx="3">
                  <c:v>-3.8</c:v>
                </c:pt>
                <c:pt idx="4">
                  <c:v>3.1</c:v>
                </c:pt>
                <c:pt idx="5">
                  <c:v>-0.4</c:v>
                </c:pt>
                <c:pt idx="6">
                  <c:v>-12.7</c:v>
                </c:pt>
                <c:pt idx="7">
                  <c:v>-16.8</c:v>
                </c:pt>
              </c:numCache>
            </c:numRef>
          </c:val>
          <c:smooth val="0"/>
          <c:extLst>
            <c:ext xmlns:c16="http://schemas.microsoft.com/office/drawing/2014/chart" uri="{C3380CC4-5D6E-409C-BE32-E72D297353CC}">
              <c16:uniqueId val="{00000003-DC83-4F51-9CF6-5AB4D44EFEDA}"/>
            </c:ext>
          </c:extLst>
        </c:ser>
        <c:ser>
          <c:idx val="4"/>
          <c:order val="4"/>
          <c:tx>
            <c:strRef>
              <c:f>Sheet1!$F$1</c:f>
              <c:strCache>
                <c:ptCount val="1"/>
                <c:pt idx="0">
                  <c:v>兵庫</c:v>
                </c:pt>
              </c:strCache>
            </c:strRef>
          </c:tx>
          <c:spPr>
            <a:ln w="22225" cap="rnd">
              <a:solidFill>
                <a:schemeClr val="accent2">
                  <a:lumMod val="50000"/>
                </a:schemeClr>
              </a:solidFill>
              <a:prstDash val="sysDot"/>
              <a:round/>
            </a:ln>
            <a:effectLst/>
          </c:spPr>
          <c:marker>
            <c:symbol val="circle"/>
            <c:size val="6"/>
            <c:spPr>
              <a:solidFill>
                <a:schemeClr val="accent2">
                  <a:lumMod val="50000"/>
                </a:schemeClr>
              </a:solidFill>
              <a:ln w="9525">
                <a:solidFill>
                  <a:schemeClr val="accent2">
                    <a:lumMod val="50000"/>
                  </a:schemeClr>
                </a:solidFill>
              </a:ln>
              <a:effectLst/>
            </c:spPr>
          </c:marker>
          <c:dLbls>
            <c:dLbl>
              <c:idx val="7"/>
              <c:layout>
                <c:manualLayout>
                  <c:x val="-1.2282354898161225E-2"/>
                  <c:y val="-7.5303054559561836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100" b="1" dirty="0" smtClean="0">
                        <a:latin typeface="Meiryo UI" panose="020B0604030504040204" pitchFamily="50" charset="-128"/>
                        <a:ea typeface="Meiryo UI" panose="020B0604030504040204" pitchFamily="50" charset="-128"/>
                      </a:rPr>
                      <a:t>兵庫</a:t>
                    </a:r>
                    <a:endParaRPr lang="ja-JP" altLang="en-US" sz="1100" b="1" dirty="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C83-4F51-9CF6-5AB4D44EFED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19/9月</c:v>
                </c:pt>
                <c:pt idx="1">
                  <c:v>19/10月</c:v>
                </c:pt>
                <c:pt idx="2">
                  <c:v>19/11月</c:v>
                </c:pt>
                <c:pt idx="3">
                  <c:v>19/12月</c:v>
                </c:pt>
                <c:pt idx="4">
                  <c:v>20/1月</c:v>
                </c:pt>
                <c:pt idx="5">
                  <c:v>20/2月</c:v>
                </c:pt>
                <c:pt idx="6">
                  <c:v>20/3月</c:v>
                </c:pt>
                <c:pt idx="7">
                  <c:v>20/4月</c:v>
                </c:pt>
              </c:strCache>
            </c:strRef>
          </c:cat>
          <c:val>
            <c:numRef>
              <c:f>Sheet1!$F$2:$F$9</c:f>
              <c:numCache>
                <c:formatCode>General</c:formatCode>
                <c:ptCount val="8"/>
                <c:pt idx="0">
                  <c:v>58.5</c:v>
                </c:pt>
                <c:pt idx="1">
                  <c:v>-15.8</c:v>
                </c:pt>
                <c:pt idx="2">
                  <c:v>-8.6999999999999993</c:v>
                </c:pt>
                <c:pt idx="3">
                  <c:v>-10.1</c:v>
                </c:pt>
                <c:pt idx="4">
                  <c:v>-3</c:v>
                </c:pt>
                <c:pt idx="5">
                  <c:v>4.9000000000000004</c:v>
                </c:pt>
                <c:pt idx="6">
                  <c:v>-8.6</c:v>
                </c:pt>
                <c:pt idx="7">
                  <c:v>-6.3</c:v>
                </c:pt>
              </c:numCache>
            </c:numRef>
          </c:val>
          <c:smooth val="0"/>
          <c:extLst>
            <c:ext xmlns:c16="http://schemas.microsoft.com/office/drawing/2014/chart" uri="{C3380CC4-5D6E-409C-BE32-E72D297353CC}">
              <c16:uniqueId val="{00000004-DC83-4F51-9CF6-5AB4D44EFEDA}"/>
            </c:ext>
          </c:extLst>
        </c:ser>
        <c:ser>
          <c:idx val="5"/>
          <c:order val="5"/>
          <c:tx>
            <c:strRef>
              <c:f>Sheet1!$G$1</c:f>
              <c:strCache>
                <c:ptCount val="1"/>
                <c:pt idx="0">
                  <c:v>全国</c:v>
                </c:pt>
              </c:strCache>
            </c:strRef>
          </c:tx>
          <c:spPr>
            <a:ln w="25400" cap="rnd" cmpd="dbl">
              <a:solidFill>
                <a:schemeClr val="accent3">
                  <a:lumMod val="75000"/>
                </a:schemeClr>
              </a:solidFill>
              <a:round/>
            </a:ln>
            <a:effectLst/>
          </c:spPr>
          <c:marker>
            <c:symbol val="triangle"/>
            <c:size val="6"/>
            <c:spPr>
              <a:solidFill>
                <a:schemeClr val="accent3">
                  <a:lumMod val="75000"/>
                </a:schemeClr>
              </a:solidFill>
              <a:ln w="9525">
                <a:solidFill>
                  <a:schemeClr val="accent3">
                    <a:lumMod val="75000"/>
                  </a:schemeClr>
                </a:solidFill>
              </a:ln>
              <a:effectLst/>
            </c:spPr>
          </c:marker>
          <c:dLbls>
            <c:dLbl>
              <c:idx val="5"/>
              <c:layout>
                <c:manualLayout>
                  <c:x val="1.9105885397139682E-2"/>
                  <c:y val="-5.3787896113972743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100" b="1" dirty="0" smtClean="0">
                        <a:latin typeface="Meiryo UI" panose="020B0604030504040204" pitchFamily="50" charset="-128"/>
                        <a:ea typeface="Meiryo UI" panose="020B0604030504040204" pitchFamily="50" charset="-128"/>
                      </a:rPr>
                      <a:t>全国</a:t>
                    </a:r>
                    <a:endParaRPr lang="ja-JP" altLang="en-US" sz="1100" b="1" dirty="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C83-4F51-9CF6-5AB4D44EFEDA}"/>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ACE-45C3-8B84-621D1B33708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19/9月</c:v>
                </c:pt>
                <c:pt idx="1">
                  <c:v>19/10月</c:v>
                </c:pt>
                <c:pt idx="2">
                  <c:v>19/11月</c:v>
                </c:pt>
                <c:pt idx="3">
                  <c:v>19/12月</c:v>
                </c:pt>
                <c:pt idx="4">
                  <c:v>20/1月</c:v>
                </c:pt>
                <c:pt idx="5">
                  <c:v>20/2月</c:v>
                </c:pt>
                <c:pt idx="6">
                  <c:v>20/3月</c:v>
                </c:pt>
                <c:pt idx="7">
                  <c:v>20/4月</c:v>
                </c:pt>
              </c:strCache>
            </c:strRef>
          </c:cat>
          <c:val>
            <c:numRef>
              <c:f>Sheet1!$G$2:$G$9</c:f>
              <c:numCache>
                <c:formatCode>General</c:formatCode>
                <c:ptCount val="8"/>
                <c:pt idx="0">
                  <c:v>52.4</c:v>
                </c:pt>
                <c:pt idx="1">
                  <c:v>-14.2</c:v>
                </c:pt>
                <c:pt idx="2">
                  <c:v>-5.5</c:v>
                </c:pt>
                <c:pt idx="3">
                  <c:v>-11.2</c:v>
                </c:pt>
                <c:pt idx="4">
                  <c:v>-0.3</c:v>
                </c:pt>
                <c:pt idx="5">
                  <c:v>5.2</c:v>
                </c:pt>
                <c:pt idx="6">
                  <c:v>-9.5</c:v>
                </c:pt>
                <c:pt idx="7">
                  <c:v>-9</c:v>
                </c:pt>
              </c:numCache>
            </c:numRef>
          </c:val>
          <c:smooth val="0"/>
          <c:extLst>
            <c:ext xmlns:c16="http://schemas.microsoft.com/office/drawing/2014/chart" uri="{C3380CC4-5D6E-409C-BE32-E72D297353CC}">
              <c16:uniqueId val="{00000005-DC83-4F51-9CF6-5AB4D44EFEDA}"/>
            </c:ext>
          </c:extLst>
        </c:ser>
        <c:dLbls>
          <c:showLegendKey val="0"/>
          <c:showVal val="0"/>
          <c:showCatName val="0"/>
          <c:showSerName val="0"/>
          <c:showPercent val="0"/>
          <c:showBubbleSize val="0"/>
        </c:dLbls>
        <c:marker val="1"/>
        <c:smooth val="0"/>
        <c:axId val="1406203039"/>
        <c:axId val="1406211775"/>
      </c:lineChart>
      <c:catAx>
        <c:axId val="140620303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406211775"/>
        <c:crosses val="autoZero"/>
        <c:auto val="1"/>
        <c:lblAlgn val="ctr"/>
        <c:lblOffset val="100"/>
        <c:noMultiLvlLbl val="0"/>
      </c:catAx>
      <c:valAx>
        <c:axId val="1406211775"/>
        <c:scaling>
          <c:orientation val="minMax"/>
          <c:max val="60"/>
          <c:min val="-2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406203039"/>
        <c:crosses val="autoZero"/>
        <c:crossBetween val="between"/>
      </c:valAx>
      <c:spPr>
        <a:noFill/>
        <a:ln>
          <a:noFill/>
        </a:ln>
        <a:effectLst/>
      </c:spPr>
    </c:plotArea>
    <c:legend>
      <c:legendPos val="b"/>
      <c:layout>
        <c:manualLayout>
          <c:xMode val="edge"/>
          <c:yMode val="edge"/>
          <c:x val="0.32662648046046272"/>
          <c:y val="0.21135788046693768"/>
          <c:w val="0.61670520618183922"/>
          <c:h val="0.1149372516898011"/>
        </c:manualLayout>
      </c:layout>
      <c:overlay val="1"/>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sz="1600" b="1" dirty="0"/>
              <a:t>訪日外客数の推移</a:t>
            </a:r>
          </a:p>
        </c:rich>
      </c:tx>
      <c:layout>
        <c:manualLayout>
          <c:xMode val="edge"/>
          <c:yMode val="edge"/>
          <c:x val="0.39492417043138683"/>
          <c:y val="4.5813793721437318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6680365296803646E-2"/>
          <c:y val="0.21811036938967421"/>
          <c:w val="0.80643668424275583"/>
          <c:h val="0.67415678748731567"/>
        </c:manualLayout>
      </c:layout>
      <c:barChart>
        <c:barDir val="col"/>
        <c:grouping val="clustered"/>
        <c:varyColors val="0"/>
        <c:ser>
          <c:idx val="0"/>
          <c:order val="0"/>
          <c:tx>
            <c:strRef>
              <c:f>'元データ（グラフ用）'!$D$6</c:f>
              <c:strCache>
                <c:ptCount val="1"/>
                <c:pt idx="0">
                  <c:v>訪日外客数</c:v>
                </c:pt>
              </c:strCache>
            </c:strRef>
          </c:tx>
          <c:spPr>
            <a:pattFill prst="dkUpDiag">
              <a:fgClr>
                <a:schemeClr val="accent5">
                  <a:lumMod val="75000"/>
                </a:schemeClr>
              </a:fgClr>
              <a:bgClr>
                <a:schemeClr val="bg1"/>
              </a:bgClr>
            </a:pattFill>
            <a:ln>
              <a:solidFill>
                <a:schemeClr val="accent5">
                  <a:lumMod val="75000"/>
                  <a:alpha val="98000"/>
                </a:schemeClr>
              </a:solidFill>
            </a:ln>
            <a:effectLst/>
          </c:spPr>
          <c:invertIfNegative val="0"/>
          <c:cat>
            <c:strRef>
              <c:f>'元データ（グラフ用）'!$E$5:$W$5</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'元データ（グラフ用）'!$E$6:$W$6</c:f>
              <c:numCache>
                <c:formatCode>#,##0;"▲ "#,##0</c:formatCode>
                <c:ptCount val="9"/>
                <c:pt idx="0">
                  <c:v>227</c:v>
                </c:pt>
                <c:pt idx="1">
                  <c:v>250</c:v>
                </c:pt>
                <c:pt idx="2">
                  <c:v>244</c:v>
                </c:pt>
                <c:pt idx="3">
                  <c:v>253</c:v>
                </c:pt>
                <c:pt idx="4">
                  <c:v>266</c:v>
                </c:pt>
                <c:pt idx="5">
                  <c:v>109</c:v>
                </c:pt>
                <c:pt idx="6">
                  <c:v>19</c:v>
                </c:pt>
                <c:pt idx="7" formatCode="#,##0.0;&quot;▲ &quot;#,##0.0">
                  <c:v>0.3</c:v>
                </c:pt>
                <c:pt idx="8">
                  <c:v>0.2</c:v>
                </c:pt>
              </c:numCache>
            </c:numRef>
          </c:val>
          <c:extLst>
            <c:ext xmlns:c16="http://schemas.microsoft.com/office/drawing/2014/chart" uri="{C3380CC4-5D6E-409C-BE32-E72D297353CC}">
              <c16:uniqueId val="{00000000-D62E-48D4-96B4-A9BC3AC5CF65}"/>
            </c:ext>
          </c:extLst>
        </c:ser>
        <c:ser>
          <c:idx val="2"/>
          <c:order val="2"/>
          <c:tx>
            <c:strRef>
              <c:f>'元データ（グラフ用）'!$D$8</c:f>
              <c:strCache>
                <c:ptCount val="1"/>
                <c:pt idx="0">
                  <c:v>うち中国人外客数</c:v>
                </c:pt>
              </c:strCache>
            </c:strRef>
          </c:tx>
          <c:spPr>
            <a:solidFill>
              <a:srgbClr val="00B050"/>
            </a:solidFill>
            <a:ln>
              <a:solidFill>
                <a:srgbClr val="00B050"/>
              </a:solidFill>
            </a:ln>
            <a:effectLst/>
          </c:spPr>
          <c:invertIfNegative val="0"/>
          <c:cat>
            <c:strRef>
              <c:f>'元データ（グラフ用）'!$E$5:$W$5</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'元データ（グラフ用）'!$E$8:$W$8</c:f>
              <c:numCache>
                <c:formatCode>#,##0;"▲ "#,##0</c:formatCode>
                <c:ptCount val="9"/>
                <c:pt idx="0">
                  <c:v>82</c:v>
                </c:pt>
                <c:pt idx="1">
                  <c:v>73</c:v>
                </c:pt>
                <c:pt idx="2">
                  <c:v>75</c:v>
                </c:pt>
                <c:pt idx="3">
                  <c:v>71</c:v>
                </c:pt>
                <c:pt idx="4">
                  <c:v>92</c:v>
                </c:pt>
                <c:pt idx="5">
                  <c:v>9</c:v>
                </c:pt>
                <c:pt idx="6">
                  <c:v>1</c:v>
                </c:pt>
                <c:pt idx="7" formatCode="#,##0.00;&quot;▲ &quot;#,##0.00">
                  <c:v>0.02</c:v>
                </c:pt>
                <c:pt idx="8" formatCode="#,##0.000;&quot;▲ &quot;#,##0.000">
                  <c:v>3.0000000000000001E-3</c:v>
                </c:pt>
              </c:numCache>
            </c:numRef>
          </c:val>
          <c:extLst>
            <c:ext xmlns:c16="http://schemas.microsoft.com/office/drawing/2014/chart" uri="{C3380CC4-5D6E-409C-BE32-E72D297353CC}">
              <c16:uniqueId val="{00000001-D62E-48D4-96B4-A9BC3AC5CF65}"/>
            </c:ext>
          </c:extLst>
        </c:ser>
        <c:dLbls>
          <c:showLegendKey val="0"/>
          <c:showVal val="0"/>
          <c:showCatName val="0"/>
          <c:showSerName val="0"/>
          <c:showPercent val="0"/>
          <c:showBubbleSize val="0"/>
        </c:dLbls>
        <c:gapWidth val="150"/>
        <c:axId val="1437911264"/>
        <c:axId val="1437904192"/>
      </c:barChart>
      <c:lineChart>
        <c:grouping val="standard"/>
        <c:varyColors val="0"/>
        <c:ser>
          <c:idx val="1"/>
          <c:order val="1"/>
          <c:tx>
            <c:strRef>
              <c:f>'元データ（グラフ用）'!$D$7</c:f>
              <c:strCache>
                <c:ptCount val="1"/>
                <c:pt idx="0">
                  <c:v>訪日客前年同期比</c:v>
                </c:pt>
              </c:strCache>
            </c:strRef>
          </c:tx>
          <c:spPr>
            <a:ln w="38100" cap="rnd" cmpd="dbl">
              <a:solidFill>
                <a:srgbClr val="FFC000"/>
              </a:solidFill>
              <a:round/>
            </a:ln>
            <a:effectLst/>
          </c:spPr>
          <c:marker>
            <c:symbol val="square"/>
            <c:size val="7"/>
            <c:spPr>
              <a:solidFill>
                <a:srgbClr val="FFC000"/>
              </a:solidFill>
              <a:ln w="9525">
                <a:solidFill>
                  <a:srgbClr val="FFC000"/>
                </a:solidFill>
              </a:ln>
              <a:effectLst/>
            </c:spPr>
          </c:marker>
          <c:dLbls>
            <c:dLbl>
              <c:idx val="1"/>
              <c:layout>
                <c:manualLayout>
                  <c:x val="-1.3259270120681427E-2"/>
                  <c:y val="2.91801749431906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2BD-4A1A-B872-519132A07DEA}"/>
                </c:ext>
              </c:extLst>
            </c:dLbl>
            <c:dLbl>
              <c:idx val="2"/>
              <c:layout>
                <c:manualLayout>
                  <c:x val="-1.1786017885050187E-2"/>
                  <c:y val="2.62621574488715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2BD-4A1A-B872-519132A07DEA}"/>
                </c:ext>
              </c:extLst>
            </c:dLbl>
            <c:dLbl>
              <c:idx val="3"/>
              <c:layout>
                <c:manualLayout>
                  <c:x val="-8.8395134137875999E-3"/>
                  <c:y val="3.50162099318286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2BD-4A1A-B872-519132A07DEA}"/>
                </c:ext>
              </c:extLst>
            </c:dLbl>
            <c:dLbl>
              <c:idx val="6"/>
              <c:layout>
                <c:manualLayout>
                  <c:x val="-1.4732522356312667E-3"/>
                  <c:y val="-8.75405248295716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2BD-4A1A-B872-519132A07DEA}"/>
                </c:ext>
              </c:extLst>
            </c:dLbl>
            <c:dLbl>
              <c:idx val="7"/>
              <c:layout>
                <c:manualLayout>
                  <c:x val="-4.4197567068939075E-3"/>
                  <c:y val="-3.2098192437509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2BD-4A1A-B872-519132A07DEA}"/>
                </c:ext>
              </c:extLst>
            </c:dLbl>
            <c:dLbl>
              <c:idx val="8"/>
              <c:layout>
                <c:manualLayout>
                  <c:x val="-8.8395134137875999E-3"/>
                  <c:y val="-2.33441399545525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D27-432D-9FE0-FA33AF34EF0F}"/>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'元データ（グラフ用）'!$E$5:$W$5</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'元データ（グラフ用）'!$E$7:$W$7</c:f>
              <c:numCache>
                <c:formatCode>\+#,##0.0;"▲ "#,##0.0</c:formatCode>
                <c:ptCount val="9"/>
                <c:pt idx="0">
                  <c:v>5.2</c:v>
                </c:pt>
                <c:pt idx="1">
                  <c:v>-5.5</c:v>
                </c:pt>
                <c:pt idx="2">
                  <c:v>-0.4</c:v>
                </c:pt>
                <c:pt idx="3">
                  <c:v>-4</c:v>
                </c:pt>
                <c:pt idx="4">
                  <c:v>-1.1000000000000001</c:v>
                </c:pt>
                <c:pt idx="5">
                  <c:v>-58.3</c:v>
                </c:pt>
                <c:pt idx="6">
                  <c:v>-93</c:v>
                </c:pt>
                <c:pt idx="7">
                  <c:v>-99.9</c:v>
                </c:pt>
                <c:pt idx="8">
                  <c:v>-99.9</c:v>
                </c:pt>
              </c:numCache>
            </c:numRef>
          </c:val>
          <c:smooth val="0"/>
          <c:extLst>
            <c:ext xmlns:c16="http://schemas.microsoft.com/office/drawing/2014/chart" uri="{C3380CC4-5D6E-409C-BE32-E72D297353CC}">
              <c16:uniqueId val="{00000002-D62E-48D4-96B4-A9BC3AC5CF65}"/>
            </c:ext>
          </c:extLst>
        </c:ser>
        <c:ser>
          <c:idx val="3"/>
          <c:order val="3"/>
          <c:tx>
            <c:strRef>
              <c:f>'元データ（グラフ用）'!$D$9</c:f>
              <c:strCache>
                <c:ptCount val="1"/>
                <c:pt idx="0">
                  <c:v>中国人客対前年同期比</c:v>
                </c:pt>
              </c:strCache>
            </c:strRef>
          </c:tx>
          <c:spPr>
            <a:ln w="28575" cap="rnd">
              <a:solidFill>
                <a:srgbClr val="FF0000"/>
              </a:solidFill>
              <a:round/>
            </a:ln>
            <a:effectLst/>
          </c:spPr>
          <c:marker>
            <c:symbol val="triangle"/>
            <c:size val="7"/>
            <c:spPr>
              <a:solidFill>
                <a:srgbClr val="FF0000"/>
              </a:solidFill>
              <a:ln w="9525">
                <a:solidFill>
                  <a:srgbClr val="FF0000"/>
                </a:solidFill>
              </a:ln>
              <a:effectLst/>
            </c:spPr>
          </c:marker>
          <c:cat>
            <c:strRef>
              <c:f>'元データ（グラフ用）'!$E$5:$W$5</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'元データ（グラフ用）'!$E$9:$W$9</c:f>
              <c:numCache>
                <c:formatCode>\+#,##0.0;"▲ "#,##0.0</c:formatCode>
                <c:ptCount val="9"/>
                <c:pt idx="0">
                  <c:v>16.3</c:v>
                </c:pt>
                <c:pt idx="1">
                  <c:v>2.1</c:v>
                </c:pt>
                <c:pt idx="2">
                  <c:v>21.7</c:v>
                </c:pt>
                <c:pt idx="3">
                  <c:v>21.7</c:v>
                </c:pt>
                <c:pt idx="4">
                  <c:v>22.6</c:v>
                </c:pt>
                <c:pt idx="5">
                  <c:v>-88</c:v>
                </c:pt>
                <c:pt idx="6">
                  <c:v>-98.5</c:v>
                </c:pt>
                <c:pt idx="7">
                  <c:v>-100</c:v>
                </c:pt>
                <c:pt idx="8">
                  <c:v>-100</c:v>
                </c:pt>
              </c:numCache>
            </c:numRef>
          </c:val>
          <c:smooth val="0"/>
          <c:extLst>
            <c:ext xmlns:c16="http://schemas.microsoft.com/office/drawing/2014/chart" uri="{C3380CC4-5D6E-409C-BE32-E72D297353CC}">
              <c16:uniqueId val="{00000003-D62E-48D4-96B4-A9BC3AC5CF65}"/>
            </c:ext>
          </c:extLst>
        </c:ser>
        <c:dLbls>
          <c:showLegendKey val="0"/>
          <c:showVal val="0"/>
          <c:showCatName val="0"/>
          <c:showSerName val="0"/>
          <c:showPercent val="0"/>
          <c:showBubbleSize val="0"/>
        </c:dLbls>
        <c:marker val="1"/>
        <c:smooth val="0"/>
        <c:axId val="1202980560"/>
        <c:axId val="1202992208"/>
      </c:lineChart>
      <c:catAx>
        <c:axId val="143791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437904192"/>
        <c:crosses val="autoZero"/>
        <c:auto val="1"/>
        <c:lblAlgn val="ctr"/>
        <c:lblOffset val="100"/>
        <c:noMultiLvlLbl val="0"/>
      </c:catAx>
      <c:valAx>
        <c:axId val="1437904192"/>
        <c:scaling>
          <c:orientation val="minMax"/>
          <c:max val="3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ltLang="en-US" sz="1000" b="1" dirty="0"/>
                  <a:t>（万人）</a:t>
                </a:r>
              </a:p>
            </c:rich>
          </c:tx>
          <c:layout>
            <c:manualLayout>
              <c:xMode val="edge"/>
              <c:yMode val="edge"/>
              <c:x val="2.5045288005731532E-2"/>
              <c:y val="0.11138785047802641"/>
            </c:manualLayout>
          </c:layout>
          <c:overlay val="0"/>
          <c:spPr>
            <a:noFill/>
            <a:ln>
              <a:noFill/>
            </a:ln>
            <a:effectLst/>
          </c:spPr>
          <c:txPr>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title>
        <c:numFmt formatCode="#,##0;&quot;▲ &quot;#,##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437911264"/>
        <c:crosses val="autoZero"/>
        <c:crossBetween val="between"/>
      </c:valAx>
      <c:valAx>
        <c:axId val="1202992208"/>
        <c:scaling>
          <c:orientation val="minMax"/>
          <c:max val="50"/>
          <c:min val="-100"/>
        </c:scaling>
        <c:delete val="0"/>
        <c:axPos val="r"/>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ltLang="en-US" sz="1000" b="1" dirty="0"/>
                  <a:t>（％）</a:t>
                </a:r>
              </a:p>
            </c:rich>
          </c:tx>
          <c:layout>
            <c:manualLayout>
              <c:xMode val="edge"/>
              <c:yMode val="edge"/>
              <c:x val="0.89269273211567735"/>
              <c:y val="0.11601629289564912"/>
            </c:manualLayout>
          </c:layout>
          <c:overlay val="0"/>
          <c:spPr>
            <a:noFill/>
            <a:ln>
              <a:noFill/>
            </a:ln>
            <a:effectLst/>
          </c:spPr>
          <c:txPr>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title>
        <c:numFmt formatCode="#,##0;&quot;▲ &quot;#,##0" sourceLinked="0"/>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202980560"/>
        <c:crosses val="max"/>
        <c:crossBetween val="between"/>
        <c:majorUnit val="25"/>
        <c:minorUnit val="4"/>
      </c:valAx>
      <c:catAx>
        <c:axId val="1202980560"/>
        <c:scaling>
          <c:orientation val="minMax"/>
        </c:scaling>
        <c:delete val="1"/>
        <c:axPos val="b"/>
        <c:numFmt formatCode="General" sourceLinked="1"/>
        <c:majorTickMark val="out"/>
        <c:minorTickMark val="none"/>
        <c:tickLblPos val="nextTo"/>
        <c:crossAx val="1202992208"/>
        <c:crosses val="autoZero"/>
        <c:auto val="1"/>
        <c:lblAlgn val="ctr"/>
        <c:lblOffset val="100"/>
        <c:noMultiLvlLbl val="0"/>
      </c:catAx>
      <c:spPr>
        <a:noFill/>
        <a:ln>
          <a:noFill/>
        </a:ln>
        <a:effectLst/>
      </c:spPr>
    </c:plotArea>
    <c:legend>
      <c:legendPos val="b"/>
      <c:layout>
        <c:manualLayout>
          <c:xMode val="edge"/>
          <c:yMode val="edge"/>
          <c:x val="0.10701820243738561"/>
          <c:y val="9.5916383864052546E-2"/>
          <c:w val="0.78666987780162889"/>
          <c:h val="0.17286800935940608"/>
        </c:manualLayout>
      </c:layout>
      <c:overlay val="1"/>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1100"/>
      </a:pPr>
      <a:endParaRPr lang="ja-JP"/>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sz="1600" dirty="0"/>
              <a:t>関空利用状況の推移</a:t>
            </a:r>
          </a:p>
        </c:rich>
      </c:tx>
      <c:layout>
        <c:manualLayout>
          <c:xMode val="edge"/>
          <c:yMode val="edge"/>
          <c:x val="0.39363528083985139"/>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6680365296803646E-2"/>
          <c:y val="0.17605254678770266"/>
          <c:w val="0.79399505327245057"/>
          <c:h val="0.64023918229811216"/>
        </c:manualLayout>
      </c:layout>
      <c:barChart>
        <c:barDir val="col"/>
        <c:grouping val="clustered"/>
        <c:varyColors val="0"/>
        <c:ser>
          <c:idx val="0"/>
          <c:order val="0"/>
          <c:tx>
            <c:strRef>
              <c:f>'元データ（グラフ用）'!$D$12</c:f>
              <c:strCache>
                <c:ptCount val="1"/>
                <c:pt idx="0">
                  <c:v>国際線旅客数</c:v>
                </c:pt>
              </c:strCache>
            </c:strRef>
          </c:tx>
          <c:spPr>
            <a:pattFill prst="dkUpDiag">
              <a:fgClr>
                <a:schemeClr val="accent5">
                  <a:lumMod val="75000"/>
                </a:schemeClr>
              </a:fgClr>
              <a:bgClr>
                <a:schemeClr val="bg1"/>
              </a:bgClr>
            </a:pattFill>
            <a:ln>
              <a:solidFill>
                <a:schemeClr val="accent5">
                  <a:lumMod val="75000"/>
                </a:schemeClr>
              </a:solidFill>
            </a:ln>
            <a:effectLst/>
          </c:spPr>
          <c:invertIfNegative val="0"/>
          <c:cat>
            <c:strRef>
              <c:f>'元データ（グラフ用）'!$E$11:$W$11</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'元データ（グラフ用）'!$E$12:$W$12</c:f>
              <c:numCache>
                <c:formatCode>#,##0;"▲ "#,##0</c:formatCode>
                <c:ptCount val="9"/>
                <c:pt idx="0">
                  <c:v>188</c:v>
                </c:pt>
                <c:pt idx="1">
                  <c:v>196</c:v>
                </c:pt>
                <c:pt idx="2">
                  <c:v>198</c:v>
                </c:pt>
                <c:pt idx="3">
                  <c:v>200</c:v>
                </c:pt>
                <c:pt idx="4">
                  <c:v>205</c:v>
                </c:pt>
                <c:pt idx="5">
                  <c:v>107</c:v>
                </c:pt>
                <c:pt idx="6">
                  <c:v>24</c:v>
                </c:pt>
                <c:pt idx="7" formatCode="#,##0.0;&quot;▲ &quot;#,##0.0">
                  <c:v>0.7</c:v>
                </c:pt>
                <c:pt idx="8" formatCode="#,##0.0;&quot;▲ &quot;#,##0.0">
                  <c:v>0.5</c:v>
                </c:pt>
              </c:numCache>
            </c:numRef>
          </c:val>
          <c:extLst>
            <c:ext xmlns:c16="http://schemas.microsoft.com/office/drawing/2014/chart" uri="{C3380CC4-5D6E-409C-BE32-E72D297353CC}">
              <c16:uniqueId val="{00000000-4D05-4704-8825-42B47E143758}"/>
            </c:ext>
          </c:extLst>
        </c:ser>
        <c:ser>
          <c:idx val="2"/>
          <c:order val="2"/>
          <c:tx>
            <c:strRef>
              <c:f>'元データ（グラフ用）'!$D$14</c:f>
              <c:strCache>
                <c:ptCount val="1"/>
                <c:pt idx="0">
                  <c:v>うち外国人旅客数</c:v>
                </c:pt>
              </c:strCache>
            </c:strRef>
          </c:tx>
          <c:spPr>
            <a:solidFill>
              <a:srgbClr val="00B050"/>
            </a:solidFill>
            <a:ln>
              <a:solidFill>
                <a:srgbClr val="00B050"/>
              </a:solidFill>
            </a:ln>
            <a:effectLst/>
          </c:spPr>
          <c:invertIfNegative val="0"/>
          <c:cat>
            <c:strRef>
              <c:f>'元データ（グラフ用）'!$E$11:$W$11</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'元データ（グラフ用）'!$E$14:$W$14</c:f>
              <c:numCache>
                <c:formatCode>#,##0;"▲ "#,##0</c:formatCode>
                <c:ptCount val="9"/>
                <c:pt idx="0">
                  <c:v>116</c:v>
                </c:pt>
                <c:pt idx="1">
                  <c:v>131</c:v>
                </c:pt>
                <c:pt idx="2">
                  <c:v>132</c:v>
                </c:pt>
                <c:pt idx="3">
                  <c:v>132</c:v>
                </c:pt>
                <c:pt idx="4">
                  <c:v>142</c:v>
                </c:pt>
                <c:pt idx="5">
                  <c:v>54</c:v>
                </c:pt>
                <c:pt idx="6">
                  <c:v>9</c:v>
                </c:pt>
                <c:pt idx="7" formatCode="#,##0.0;&quot;▲ &quot;#,##0.0">
                  <c:v>0.4</c:v>
                </c:pt>
                <c:pt idx="8" formatCode="#,##0.0;&quot;▲ &quot;#,##0.0">
                  <c:v>0.3</c:v>
                </c:pt>
              </c:numCache>
            </c:numRef>
          </c:val>
          <c:extLst xmlns:c15="http://schemas.microsoft.com/office/drawing/2012/chart">
            <c:ext xmlns:c16="http://schemas.microsoft.com/office/drawing/2014/chart" uri="{C3380CC4-5D6E-409C-BE32-E72D297353CC}">
              <c16:uniqueId val="{00000001-4D05-4704-8825-42B47E143758}"/>
            </c:ext>
          </c:extLst>
        </c:ser>
        <c:dLbls>
          <c:showLegendKey val="0"/>
          <c:showVal val="0"/>
          <c:showCatName val="0"/>
          <c:showSerName val="0"/>
          <c:showPercent val="0"/>
          <c:showBubbleSize val="0"/>
        </c:dLbls>
        <c:gapWidth val="150"/>
        <c:axId val="1454183584"/>
        <c:axId val="1454196064"/>
        <c:extLst>
          <c:ext xmlns:c15="http://schemas.microsoft.com/office/drawing/2012/chart" uri="{02D57815-91ED-43cb-92C2-25804820EDAC}">
            <c15:filteredBarSeries>
              <c15:ser>
                <c:idx val="1"/>
                <c:order val="1"/>
                <c:tx>
                  <c:strRef>
                    <c:extLst>
                      <c:ext uri="{02D57815-91ED-43cb-92C2-25804820EDAC}">
                        <c15:formulaRef>
                          <c15:sqref>'元データ（グラフ用）'!$D$13</c15:sqref>
                        </c15:formulaRef>
                      </c:ext>
                    </c:extLst>
                    <c:strCache>
                      <c:ptCount val="1"/>
                      <c:pt idx="0">
                        <c:v>対前年同期比</c:v>
                      </c:pt>
                    </c:strCache>
                  </c:strRef>
                </c:tx>
                <c:spPr>
                  <a:solidFill>
                    <a:schemeClr val="accent2"/>
                  </a:solidFill>
                  <a:ln>
                    <a:noFill/>
                  </a:ln>
                  <a:effectLst/>
                </c:spPr>
                <c:invertIfNegative val="0"/>
                <c:cat>
                  <c:strRef>
                    <c:extLst>
                      <c:ext uri="{02D57815-91ED-43cb-92C2-25804820EDAC}">
                        <c15:formulaRef>
                          <c15:sqref>'元データ（グラフ用）'!$E$11:$W$11</c15:sqref>
                        </c15:formulaRef>
                      </c:ext>
                    </c:extLst>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extLst>
                      <c:ext uri="{02D57815-91ED-43cb-92C2-25804820EDAC}">
                        <c15:formulaRef>
                          <c15:sqref>'元データ（グラフ用）'!$E$13:$W$13</c15:sqref>
                        </c15:formulaRef>
                      </c:ext>
                    </c:extLst>
                    <c:numCache>
                      <c:formatCode>\+#,##0.0;"▲ "#,##0.0</c:formatCode>
                      <c:ptCount val="9"/>
                      <c:pt idx="0">
                        <c:v>111</c:v>
                      </c:pt>
                      <c:pt idx="1">
                        <c:v>2</c:v>
                      </c:pt>
                      <c:pt idx="2">
                        <c:v>1</c:v>
                      </c:pt>
                      <c:pt idx="3">
                        <c:v>-1</c:v>
                      </c:pt>
                      <c:pt idx="4">
                        <c:v>2</c:v>
                      </c:pt>
                      <c:pt idx="5">
                        <c:v>-46</c:v>
                      </c:pt>
                      <c:pt idx="6">
                        <c:v>-89</c:v>
                      </c:pt>
                      <c:pt idx="7">
                        <c:v>-99.7</c:v>
                      </c:pt>
                      <c:pt idx="8">
                        <c:v>-99.8</c:v>
                      </c:pt>
                    </c:numCache>
                  </c:numRef>
                </c:val>
                <c:extLst>
                  <c:ext xmlns:c16="http://schemas.microsoft.com/office/drawing/2014/chart" uri="{C3380CC4-5D6E-409C-BE32-E72D297353CC}">
                    <c16:uniqueId val="{00000003-4D05-4704-8825-42B47E143758}"/>
                  </c:ext>
                </c:extLst>
              </c15:ser>
            </c15:filteredBarSeries>
          </c:ext>
        </c:extLst>
      </c:barChart>
      <c:lineChart>
        <c:grouping val="standard"/>
        <c:varyColors val="0"/>
        <c:ser>
          <c:idx val="3"/>
          <c:order val="3"/>
          <c:tx>
            <c:strRef>
              <c:f>'元データ（グラフ用）'!$D$15</c:f>
              <c:strCache>
                <c:ptCount val="1"/>
                <c:pt idx="0">
                  <c:v>外国人旅客数対前年同期比</c:v>
                </c:pt>
              </c:strCache>
            </c:strRef>
          </c:tx>
          <c:spPr>
            <a:ln w="28575" cap="rnd">
              <a:solidFill>
                <a:srgbClr val="FF0000">
                  <a:alpha val="99000"/>
                </a:srgbClr>
              </a:solidFill>
              <a:round/>
            </a:ln>
            <a:effectLst/>
          </c:spPr>
          <c:marker>
            <c:symbol val="triangle"/>
            <c:size val="7"/>
            <c:spPr>
              <a:solidFill>
                <a:srgbClr val="FF0000">
                  <a:alpha val="99000"/>
                </a:srgbClr>
              </a:solidFill>
              <a:ln w="9525">
                <a:solidFill>
                  <a:srgbClr val="FF0000"/>
                </a:solidFill>
              </a:ln>
              <a:effectLst/>
            </c:spPr>
          </c:marker>
          <c:dLbls>
            <c:dLbl>
              <c:idx val="1"/>
              <c:layout>
                <c:manualLayout>
                  <c:x val="-5.707099519457727E-3"/>
                  <c:y val="-1.7530318593985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D05-4704-8825-42B47E143758}"/>
                </c:ext>
              </c:extLst>
            </c:dLbl>
            <c:dLbl>
              <c:idx val="2"/>
              <c:layout>
                <c:manualLayout>
                  <c:x val="-8.5606492791865905E-3"/>
                  <c:y val="-1.7530318593985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D05-4704-8825-42B47E143758}"/>
                </c:ext>
              </c:extLst>
            </c:dLbl>
            <c:dLbl>
              <c:idx val="3"/>
              <c:layout>
                <c:manualLayout>
                  <c:x val="-7.1338743993221579E-3"/>
                  <c:y val="2.04520383596498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D05-4704-8825-42B47E143758}"/>
                </c:ext>
              </c:extLst>
            </c:dLbl>
            <c:dLbl>
              <c:idx val="5"/>
              <c:layout>
                <c:manualLayout>
                  <c:x val="-4.2803246395932953E-3"/>
                  <c:y val="-8.76515929699281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D05-4704-8825-42B47E143758}"/>
                </c:ext>
              </c:extLst>
            </c:dLbl>
            <c:dLbl>
              <c:idx val="6"/>
              <c:layout>
                <c:manualLayout>
                  <c:x val="-4.2803246395932953E-3"/>
                  <c:y val="-1.16868790626570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D05-4704-8825-42B47E143758}"/>
                </c:ext>
              </c:extLst>
            </c:dLbl>
            <c:dLbl>
              <c:idx val="7"/>
              <c:layout>
                <c:manualLayout>
                  <c:x val="-9.9874241590510223E-3"/>
                  <c:y val="-1.4608598828321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D05-4704-8825-42B47E143758}"/>
                </c:ext>
              </c:extLst>
            </c:dLbl>
            <c:dLbl>
              <c:idx val="8"/>
              <c:layout>
                <c:manualLayout>
                  <c:x val="-1.284097391877999E-2"/>
                  <c:y val="-1.4608598828321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D05-4704-8825-42B47E143758}"/>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'元データ（グラフ用）'!$E$11:$W$11</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'元データ（グラフ用）'!$E$15:$W$15</c:f>
              <c:numCache>
                <c:formatCode>\+#,##0.0;"▲ "#,##0.0</c:formatCode>
                <c:ptCount val="9"/>
                <c:pt idx="0">
                  <c:v>105</c:v>
                </c:pt>
                <c:pt idx="1">
                  <c:v>1</c:v>
                </c:pt>
                <c:pt idx="2">
                  <c:v>1</c:v>
                </c:pt>
                <c:pt idx="3">
                  <c:v>-2</c:v>
                </c:pt>
                <c:pt idx="4">
                  <c:v>4</c:v>
                </c:pt>
                <c:pt idx="5">
                  <c:v>-61</c:v>
                </c:pt>
                <c:pt idx="6">
                  <c:v>-93</c:v>
                </c:pt>
                <c:pt idx="7">
                  <c:v>-99.7</c:v>
                </c:pt>
                <c:pt idx="8">
                  <c:v>-99.8</c:v>
                </c:pt>
              </c:numCache>
            </c:numRef>
          </c:val>
          <c:smooth val="0"/>
          <c:extLst>
            <c:ext xmlns:c16="http://schemas.microsoft.com/office/drawing/2014/chart" uri="{C3380CC4-5D6E-409C-BE32-E72D297353CC}">
              <c16:uniqueId val="{00000002-4D05-4704-8825-42B47E143758}"/>
            </c:ext>
          </c:extLst>
        </c:ser>
        <c:dLbls>
          <c:showLegendKey val="0"/>
          <c:showVal val="0"/>
          <c:showCatName val="0"/>
          <c:showSerName val="0"/>
          <c:showPercent val="0"/>
          <c:showBubbleSize val="0"/>
        </c:dLbls>
        <c:marker val="1"/>
        <c:smooth val="0"/>
        <c:axId val="1446288592"/>
        <c:axId val="1446306480"/>
        <c:extLst/>
      </c:lineChart>
      <c:catAx>
        <c:axId val="1454183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454196064"/>
        <c:crosses val="autoZero"/>
        <c:auto val="1"/>
        <c:lblAlgn val="ctr"/>
        <c:lblOffset val="100"/>
        <c:noMultiLvlLbl val="0"/>
      </c:catAx>
      <c:valAx>
        <c:axId val="1454196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ltLang="en-US" sz="1000" dirty="0"/>
                  <a:t>（万人）</a:t>
                </a:r>
              </a:p>
            </c:rich>
          </c:tx>
          <c:layout>
            <c:manualLayout>
              <c:xMode val="edge"/>
              <c:yMode val="edge"/>
              <c:x val="2.7108722717424202E-2"/>
              <c:y val="8.2898852132222769E-2"/>
            </c:manualLayout>
          </c:layout>
          <c:overlay val="0"/>
          <c:spPr>
            <a:noFill/>
            <a:ln>
              <a:noFill/>
            </a:ln>
            <a:effectLst/>
          </c:spPr>
          <c:txPr>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title>
        <c:numFmt formatCode="#,##0;&quot;▲ &quot;#,##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454183584"/>
        <c:crosses val="autoZero"/>
        <c:crossBetween val="between"/>
      </c:valAx>
      <c:valAx>
        <c:axId val="1446306480"/>
        <c:scaling>
          <c:orientation val="minMax"/>
          <c:max val="150"/>
          <c:min val="-100"/>
        </c:scaling>
        <c:delete val="0"/>
        <c:axPos val="r"/>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ltLang="en-US" sz="1000" dirty="0"/>
                  <a:t>（％）</a:t>
                </a:r>
              </a:p>
            </c:rich>
          </c:tx>
          <c:layout>
            <c:manualLayout>
              <c:xMode val="edge"/>
              <c:yMode val="edge"/>
              <c:x val="0.90236986301369859"/>
              <c:y val="6.6106849285064204E-2"/>
            </c:manualLayout>
          </c:layout>
          <c:overlay val="0"/>
          <c:spPr>
            <a:noFill/>
            <a:ln>
              <a:noFill/>
            </a:ln>
            <a:effectLst/>
          </c:spPr>
          <c:txPr>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title>
        <c:numFmt formatCode="#,##0;&quot;▲ &quot;#,##0" sourceLinked="0"/>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446288592"/>
        <c:crosses val="max"/>
        <c:crossBetween val="between"/>
      </c:valAx>
      <c:catAx>
        <c:axId val="1446288592"/>
        <c:scaling>
          <c:orientation val="minMax"/>
        </c:scaling>
        <c:delete val="1"/>
        <c:axPos val="b"/>
        <c:numFmt formatCode="General" sourceLinked="1"/>
        <c:majorTickMark val="out"/>
        <c:minorTickMark val="none"/>
        <c:tickLblPos val="nextTo"/>
        <c:crossAx val="1446306480"/>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ja-JP"/>
          </a:p>
        </c:txPr>
      </c:legendEntry>
      <c:layout>
        <c:manualLayout>
          <c:xMode val="edge"/>
          <c:yMode val="edge"/>
          <c:x val="0.10881090784000438"/>
          <c:y val="5.4219066867122717E-2"/>
          <c:w val="0.80653500761035013"/>
          <c:h val="0.16335427709155081"/>
        </c:manualLayout>
      </c:layout>
      <c:overlay val="1"/>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1100" b="1"/>
      </a:pPr>
      <a:endParaRPr lang="ja-JP"/>
    </a:p>
  </c:txPr>
  <c:externalData r:id="rId3">
    <c:autoUpdate val="0"/>
  </c:externalData>
  <c:userShapes r:id="rId4"/>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sz="1600" dirty="0"/>
              <a:t>百貨店免税売上（関西地域）</a:t>
            </a:r>
          </a:p>
        </c:rich>
      </c:tx>
      <c:layout>
        <c:manualLayout>
          <c:xMode val="edge"/>
          <c:yMode val="edge"/>
          <c:x val="0.31654044224650746"/>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7476288491787249E-2"/>
          <c:y val="0.22052561803010215"/>
          <c:w val="0.82236225266362251"/>
          <c:h val="0.68420990419982108"/>
        </c:manualLayout>
      </c:layout>
      <c:barChart>
        <c:barDir val="col"/>
        <c:grouping val="clustered"/>
        <c:varyColors val="0"/>
        <c:ser>
          <c:idx val="0"/>
          <c:order val="0"/>
          <c:tx>
            <c:strRef>
              <c:f>'元データ（グラフ用）'!$D$116</c:f>
              <c:strCache>
                <c:ptCount val="1"/>
                <c:pt idx="0">
                  <c:v>売上高指数</c:v>
                </c:pt>
              </c:strCache>
            </c:strRef>
          </c:tx>
          <c:spPr>
            <a:pattFill prst="dkUpDiag">
              <a:fgClr>
                <a:schemeClr val="accent5">
                  <a:lumMod val="75000"/>
                </a:schemeClr>
              </a:fgClr>
              <a:bgClr>
                <a:schemeClr val="bg1"/>
              </a:bgClr>
            </a:pattFill>
            <a:ln>
              <a:solidFill>
                <a:schemeClr val="accent5">
                  <a:lumMod val="75000"/>
                </a:schemeClr>
              </a:solidFill>
            </a:ln>
            <a:effectLst/>
          </c:spPr>
          <c:invertIfNegative val="0"/>
          <c:cat>
            <c:strRef>
              <c:f>'元データ（グラフ用）'!$E$115:$W$115</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'元データ（グラフ用）'!$E$116:$W$116</c:f>
              <c:numCache>
                <c:formatCode>#,##0;"▲ "#,##0</c:formatCode>
                <c:ptCount val="9"/>
                <c:pt idx="0" formatCode="#,##0_);[Red]\(#,##0\)">
                  <c:v>1128</c:v>
                </c:pt>
                <c:pt idx="1">
                  <c:v>1069</c:v>
                </c:pt>
                <c:pt idx="2">
                  <c:v>1044</c:v>
                </c:pt>
                <c:pt idx="3">
                  <c:v>1146</c:v>
                </c:pt>
                <c:pt idx="4">
                  <c:v>1191</c:v>
                </c:pt>
                <c:pt idx="5">
                  <c:v>354</c:v>
                </c:pt>
                <c:pt idx="6">
                  <c:v>107</c:v>
                </c:pt>
                <c:pt idx="7">
                  <c:v>15.9</c:v>
                </c:pt>
                <c:pt idx="8">
                  <c:v>37.700000000000003</c:v>
                </c:pt>
              </c:numCache>
            </c:numRef>
          </c:val>
          <c:extLst>
            <c:ext xmlns:c16="http://schemas.microsoft.com/office/drawing/2014/chart" uri="{C3380CC4-5D6E-409C-BE32-E72D297353CC}">
              <c16:uniqueId val="{00000000-5E50-47D6-8C0B-E6696600893D}"/>
            </c:ext>
          </c:extLst>
        </c:ser>
        <c:dLbls>
          <c:showLegendKey val="0"/>
          <c:showVal val="0"/>
          <c:showCatName val="0"/>
          <c:showSerName val="0"/>
          <c:showPercent val="0"/>
          <c:showBubbleSize val="0"/>
        </c:dLbls>
        <c:gapWidth val="219"/>
        <c:axId val="1057807359"/>
        <c:axId val="1057802783"/>
      </c:barChart>
      <c:lineChart>
        <c:grouping val="standard"/>
        <c:varyColors val="0"/>
        <c:ser>
          <c:idx val="1"/>
          <c:order val="1"/>
          <c:tx>
            <c:strRef>
              <c:f>'元データ（グラフ用）'!$D$117</c:f>
              <c:strCache>
                <c:ptCount val="1"/>
                <c:pt idx="0">
                  <c:v>対前年同期比</c:v>
                </c:pt>
              </c:strCache>
            </c:strRef>
          </c:tx>
          <c:spPr>
            <a:ln w="28575" cap="rnd">
              <a:solidFill>
                <a:srgbClr val="FF0000"/>
              </a:solidFill>
              <a:round/>
            </a:ln>
            <a:effectLst/>
          </c:spPr>
          <c:marker>
            <c:symbol val="triangle"/>
            <c:size val="7"/>
            <c:spPr>
              <a:solidFill>
                <a:srgbClr val="FF0000"/>
              </a:solidFill>
              <a:ln w="9525">
                <a:solidFill>
                  <a:srgbClr val="FF0000"/>
                </a:solidFill>
              </a:ln>
              <a:effectLst/>
            </c:spPr>
          </c:marker>
          <c:dLbls>
            <c:dLbl>
              <c:idx val="1"/>
              <c:layout>
                <c:manualLayout>
                  <c:x val="-1.6657662347610261E-3"/>
                  <c:y val="8.80041964835735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50-47D6-8C0B-E6696600893D}"/>
                </c:ext>
              </c:extLst>
            </c:dLbl>
            <c:dLbl>
              <c:idx val="2"/>
              <c:layout>
                <c:manualLayout>
                  <c:x val="0"/>
                  <c:y val="2.64012589450722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50-47D6-8C0B-E6696600893D}"/>
                </c:ext>
              </c:extLst>
            </c:dLbl>
            <c:dLbl>
              <c:idx val="6"/>
              <c:layout>
                <c:manualLayout>
                  <c:x val="-1.1660363643327183E-2"/>
                  <c:y val="-2.93347321611913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E50-47D6-8C0B-E6696600893D}"/>
                </c:ext>
              </c:extLst>
            </c:dLbl>
            <c:dLbl>
              <c:idx val="7"/>
              <c:layout>
                <c:manualLayout>
                  <c:x val="-1.665766234761026E-2"/>
                  <c:y val="-1.7600839296714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E50-47D6-8C0B-E6696600893D}"/>
                </c:ext>
              </c:extLst>
            </c:dLbl>
            <c:dLbl>
              <c:idx val="8"/>
              <c:layout>
                <c:manualLayout>
                  <c:x val="-2.9983792225698594E-2"/>
                  <c:y val="-2.3467785728953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E50-47D6-8C0B-E6696600893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'元データ（グラフ用）'!$E$115:$W$115</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'元データ（グラフ用）'!$E$117:$W$117</c:f>
              <c:numCache>
                <c:formatCode>\+#,##0.0;"▲ "#,##0.0</c:formatCode>
                <c:ptCount val="9"/>
                <c:pt idx="0">
                  <c:v>27.9</c:v>
                </c:pt>
                <c:pt idx="1">
                  <c:v>-10.9</c:v>
                </c:pt>
                <c:pt idx="2">
                  <c:v>-7.2</c:v>
                </c:pt>
                <c:pt idx="3">
                  <c:v>-6.5</c:v>
                </c:pt>
                <c:pt idx="4">
                  <c:v>24.2</c:v>
                </c:pt>
                <c:pt idx="5">
                  <c:v>-71.900000000000006</c:v>
                </c:pt>
                <c:pt idx="6">
                  <c:v>-92.3</c:v>
                </c:pt>
                <c:pt idx="7">
                  <c:v>-98.9</c:v>
                </c:pt>
                <c:pt idx="8">
                  <c:v>-97.2</c:v>
                </c:pt>
              </c:numCache>
            </c:numRef>
          </c:val>
          <c:smooth val="0"/>
          <c:extLst>
            <c:ext xmlns:c16="http://schemas.microsoft.com/office/drawing/2014/chart" uri="{C3380CC4-5D6E-409C-BE32-E72D297353CC}">
              <c16:uniqueId val="{00000001-5E50-47D6-8C0B-E6696600893D}"/>
            </c:ext>
          </c:extLst>
        </c:ser>
        <c:dLbls>
          <c:showLegendKey val="0"/>
          <c:showVal val="0"/>
          <c:showCatName val="0"/>
          <c:showSerName val="0"/>
          <c:showPercent val="0"/>
          <c:showBubbleSize val="0"/>
        </c:dLbls>
        <c:marker val="1"/>
        <c:smooth val="0"/>
        <c:axId val="892584543"/>
        <c:axId val="892567903"/>
      </c:lineChart>
      <c:catAx>
        <c:axId val="1057807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057802783"/>
        <c:crosses val="autoZero"/>
        <c:auto val="1"/>
        <c:lblAlgn val="ctr"/>
        <c:lblOffset val="100"/>
        <c:noMultiLvlLbl val="0"/>
      </c:catAx>
      <c:valAx>
        <c:axId val="1057802783"/>
        <c:scaling>
          <c:orientation val="minMax"/>
          <c:min val="1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ea"/>
                    <a:ea typeface="+mn-ea"/>
                    <a:cs typeface="+mn-cs"/>
                  </a:defRPr>
                </a:pPr>
                <a:r>
                  <a:rPr lang="ja-JP" sz="1000" dirty="0">
                    <a:latin typeface="+mn-ea"/>
                    <a:ea typeface="+mn-ea"/>
                  </a:rPr>
                  <a:t>（</a:t>
                </a:r>
                <a:r>
                  <a:rPr lang="en-US" sz="1000" dirty="0">
                    <a:latin typeface="+mn-ea"/>
                    <a:ea typeface="+mn-ea"/>
                  </a:rPr>
                  <a:t>2013.4=100</a:t>
                </a:r>
                <a:r>
                  <a:rPr lang="ja-JP" sz="1000" dirty="0">
                    <a:latin typeface="+mn-ea"/>
                    <a:ea typeface="+mn-ea"/>
                  </a:rPr>
                  <a:t>）</a:t>
                </a:r>
              </a:p>
            </c:rich>
          </c:tx>
          <c:layout>
            <c:manualLayout>
              <c:xMode val="edge"/>
              <c:yMode val="edge"/>
              <c:x val="0"/>
              <c:y val="0.11745402069357869"/>
            </c:manualLayout>
          </c:layout>
          <c:overlay val="0"/>
          <c:spPr>
            <a:noFill/>
            <a:ln>
              <a:noFill/>
            </a:ln>
            <a:effectLst/>
          </c:spPr>
          <c:txPr>
            <a:bodyPr rot="0" spcFirstLastPara="1" vertOverflow="ellipsis" wrap="square" anchor="ctr" anchorCtr="1"/>
            <a:lstStyle/>
            <a:p>
              <a:pPr>
                <a:defRPr sz="1000" b="1" i="0" u="none" strike="noStrike" kern="1200" baseline="0">
                  <a:solidFill>
                    <a:schemeClr val="tx1">
                      <a:lumMod val="65000"/>
                      <a:lumOff val="35000"/>
                    </a:schemeClr>
                  </a:solidFill>
                  <a:latin typeface="+mn-ea"/>
                  <a:ea typeface="+mn-ea"/>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057807359"/>
        <c:crosses val="autoZero"/>
        <c:crossBetween val="between"/>
        <c:majorUnit val="200"/>
      </c:valAx>
      <c:valAx>
        <c:axId val="892567903"/>
        <c:scaling>
          <c:orientation val="minMax"/>
          <c:min val="-100"/>
        </c:scaling>
        <c:delete val="0"/>
        <c:axPos val="r"/>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sz="1000" dirty="0"/>
                  <a:t>（％）</a:t>
                </a:r>
                <a:endParaRPr lang="en-US" sz="1000" dirty="0"/>
              </a:p>
            </c:rich>
          </c:tx>
          <c:layout>
            <c:manualLayout>
              <c:xMode val="edge"/>
              <c:yMode val="edge"/>
              <c:x val="0.91293531202435307"/>
              <c:y val="0.11950430385621406"/>
            </c:manualLayout>
          </c:layout>
          <c:overlay val="0"/>
          <c:spPr>
            <a:noFill/>
            <a:ln>
              <a:noFill/>
            </a:ln>
            <a:effectLst/>
          </c:spPr>
          <c:txPr>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title>
        <c:numFmt formatCode="#,##0;&quot;▲ &quot;#,##0" sourceLinked="0"/>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892584543"/>
        <c:crosses val="max"/>
        <c:crossBetween val="between"/>
        <c:majorUnit val="20"/>
      </c:valAx>
      <c:catAx>
        <c:axId val="892584543"/>
        <c:scaling>
          <c:orientation val="minMax"/>
        </c:scaling>
        <c:delete val="1"/>
        <c:axPos val="b"/>
        <c:numFmt formatCode="General" sourceLinked="1"/>
        <c:majorTickMark val="out"/>
        <c:minorTickMark val="none"/>
        <c:tickLblPos val="nextTo"/>
        <c:crossAx val="892567903"/>
        <c:crosses val="autoZero"/>
        <c:auto val="1"/>
        <c:lblAlgn val="ctr"/>
        <c:lblOffset val="100"/>
        <c:noMultiLvlLbl val="0"/>
      </c:catAx>
      <c:spPr>
        <a:noFill/>
        <a:ln>
          <a:noFill/>
        </a:ln>
        <a:effectLst/>
      </c:spPr>
    </c:plotArea>
    <c:legend>
      <c:legendPos val="t"/>
      <c:layout>
        <c:manualLayout>
          <c:xMode val="edge"/>
          <c:yMode val="edge"/>
          <c:x val="0.15432248858447489"/>
          <c:y val="0.14576245298508889"/>
          <c:w val="0.72106318786766121"/>
          <c:h val="6.6911344877046752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1200" b="1"/>
      </a:pPr>
      <a:endParaRPr lang="ja-JP"/>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b="1" dirty="0" smtClean="0">
                <a:latin typeface="Meiryo UI" panose="020B0604030504040204" pitchFamily="50" charset="-128"/>
                <a:ea typeface="Meiryo UI" panose="020B0604030504040204" pitchFamily="50" charset="-128"/>
              </a:rPr>
              <a:t>延べ宿泊者数　前年同期比増減 （日本人</a:t>
            </a:r>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外国人）</a:t>
            </a:r>
            <a:endParaRPr lang="en-US" altLang="ja-JP" sz="1400" b="1" dirty="0" smtClean="0">
              <a:latin typeface="Meiryo UI" panose="020B0604030504040204" pitchFamily="50" charset="-128"/>
              <a:ea typeface="Meiryo UI" panose="020B0604030504040204" pitchFamily="50" charset="-128"/>
            </a:endParaRPr>
          </a:p>
        </c:rich>
      </c:tx>
      <c:layout>
        <c:manualLayout>
          <c:xMode val="edge"/>
          <c:yMode val="edge"/>
          <c:x val="0.27867072483553484"/>
          <c:y val="1.99650420871621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1"/>
          <c:order val="1"/>
          <c:tx>
            <c:strRef>
              <c:f>'７都府県（宿泊者）'!$DG$14</c:f>
              <c:strCache>
                <c:ptCount val="1"/>
                <c:pt idx="0">
                  <c:v>20/2月</c:v>
                </c:pt>
              </c:strCache>
            </c:strRef>
          </c:tx>
          <c:spPr>
            <a:solidFill>
              <a:schemeClr val="accent2">
                <a:lumMod val="60000"/>
                <a:lumOff val="40000"/>
              </a:schemeClr>
            </a:solidFill>
            <a:ln>
              <a:noFill/>
            </a:ln>
            <a:effectLst/>
          </c:spPr>
          <c:invertIfNegative val="0"/>
          <c:dLbls>
            <c:dLbl>
              <c:idx val="0"/>
              <c:layout>
                <c:manualLayout>
                  <c:x val="0"/>
                  <c:y val="8.79123330208938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DA1-4DC9-85E4-766FC2A91D55}"/>
                </c:ext>
              </c:extLst>
            </c:dLbl>
            <c:dLbl>
              <c:idx val="1"/>
              <c:layout>
                <c:manualLayout>
                  <c:x val="-5.0446369789060646E-3"/>
                  <c:y val="7.04111895742276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DA1-4DC9-85E4-766FC2A91D55}"/>
                </c:ext>
              </c:extLst>
            </c:dLbl>
            <c:dLbl>
              <c:idx val="2"/>
              <c:layout>
                <c:manualLayout>
                  <c:x val="-2.229654403567447E-3"/>
                  <c:y val="6.99027916506857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DA1-4DC9-85E4-766FC2A91D55}"/>
                </c:ext>
              </c:extLst>
            </c:dLbl>
            <c:dLbl>
              <c:idx val="3"/>
              <c:layout>
                <c:manualLayout>
                  <c:x val="-2.229654403567529E-3"/>
                  <c:y val="9.44240823199559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DA1-4DC9-85E4-766FC2A91D55}"/>
                </c:ext>
              </c:extLst>
            </c:dLbl>
            <c:dLbl>
              <c:idx val="4"/>
              <c:layout>
                <c:manualLayout>
                  <c:x val="0"/>
                  <c:y val="1.95360170317149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DA1-4DC9-85E4-766FC2A91D55}"/>
                </c:ext>
              </c:extLst>
            </c:dLbl>
            <c:dLbl>
              <c:idx val="5"/>
              <c:layout>
                <c:manualLayout>
                  <c:x val="0"/>
                  <c:y val="0.1921041674785309"/>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DA1-4DC9-85E4-766FC2A91D55}"/>
                </c:ext>
              </c:extLst>
            </c:dLbl>
            <c:dLbl>
              <c:idx val="6"/>
              <c:layout>
                <c:manualLayout>
                  <c:x val="-2.229654403567447E-3"/>
                  <c:y val="0.11070435289122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DA1-4DC9-85E4-766FC2A91D55}"/>
                </c:ext>
              </c:extLst>
            </c:dLbl>
            <c:dLbl>
              <c:idx val="7"/>
              <c:layout>
                <c:manualLayout>
                  <c:x val="-1.6350610075851762E-16"/>
                  <c:y val="1.62800141930958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DA1-4DC9-85E4-766FC2A91D5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'７都府県（宿泊者）'!$DE$15:$DE$22</c:f>
              <c:strCache>
                <c:ptCount val="8"/>
                <c:pt idx="0">
                  <c:v>全国</c:v>
                </c:pt>
                <c:pt idx="1">
                  <c:v>埼玉県</c:v>
                </c:pt>
                <c:pt idx="2">
                  <c:v>千葉県</c:v>
                </c:pt>
                <c:pt idx="3">
                  <c:v>東京都</c:v>
                </c:pt>
                <c:pt idx="4">
                  <c:v>神奈川県</c:v>
                </c:pt>
                <c:pt idx="5">
                  <c:v>大阪府</c:v>
                </c:pt>
                <c:pt idx="6">
                  <c:v>兵庫県</c:v>
                </c:pt>
                <c:pt idx="7">
                  <c:v>福岡県</c:v>
                </c:pt>
              </c:strCache>
            </c:strRef>
          </c:cat>
          <c:val>
            <c:numRef>
              <c:f>'７都府県（宿泊者）'!$DG$15:$DG$22</c:f>
              <c:numCache>
                <c:formatCode>0.0%</c:formatCode>
                <c:ptCount val="8"/>
                <c:pt idx="0">
                  <c:v>-5.9690454133033199E-2</c:v>
                </c:pt>
                <c:pt idx="1">
                  <c:v>-2.9732632411960891E-2</c:v>
                </c:pt>
                <c:pt idx="2">
                  <c:v>-3.2535145991039682E-2</c:v>
                </c:pt>
                <c:pt idx="3">
                  <c:v>-7.594347545415725E-2</c:v>
                </c:pt>
                <c:pt idx="4">
                  <c:v>2.8583825639998617E-2</c:v>
                </c:pt>
                <c:pt idx="5">
                  <c:v>-0.23228748442475422</c:v>
                </c:pt>
                <c:pt idx="6">
                  <c:v>-0.10105822616618421</c:v>
                </c:pt>
                <c:pt idx="7">
                  <c:v>0.10665080058931142</c:v>
                </c:pt>
              </c:numCache>
            </c:numRef>
          </c:val>
          <c:extLst>
            <c:ext xmlns:c16="http://schemas.microsoft.com/office/drawing/2014/chart" uri="{C3380CC4-5D6E-409C-BE32-E72D297353CC}">
              <c16:uniqueId val="{00000008-4DA1-4DC9-85E4-766FC2A91D55}"/>
            </c:ext>
          </c:extLst>
        </c:ser>
        <c:ser>
          <c:idx val="2"/>
          <c:order val="2"/>
          <c:tx>
            <c:strRef>
              <c:f>'７都府県（宿泊者）'!$DH$14</c:f>
              <c:strCache>
                <c:ptCount val="1"/>
                <c:pt idx="0">
                  <c:v>20/3月</c:v>
                </c:pt>
              </c:strCache>
            </c:strRef>
          </c:tx>
          <c:spPr>
            <a:solidFill>
              <a:schemeClr val="accent1">
                <a:lumMod val="60000"/>
                <a:lumOff val="40000"/>
              </a:schemeClr>
            </a:solidFill>
            <a:ln>
              <a:noFill/>
            </a:ln>
            <a:effectLst/>
          </c:spPr>
          <c:invertIfNegative val="0"/>
          <c:dLbls>
            <c:dLbl>
              <c:idx val="0"/>
              <c:layout>
                <c:manualLayout>
                  <c:x val="-8.918617614269788E-3"/>
                  <c:y val="1.95362734098913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DA1-4DC9-85E4-766FC2A91D55}"/>
                </c:ext>
              </c:extLst>
            </c:dLbl>
            <c:dLbl>
              <c:idx val="1"/>
              <c:layout>
                <c:manualLayout>
                  <c:x val="-6.688963210702341E-3"/>
                  <c:y val="9.7680085158575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DA1-4DC9-85E4-766FC2A91D55}"/>
                </c:ext>
              </c:extLst>
            </c:dLbl>
            <c:dLbl>
              <c:idx val="2"/>
              <c:layout>
                <c:manualLayout>
                  <c:x val="-8.918617614269788E-3"/>
                  <c:y val="1.30242677326529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DA1-4DC9-85E4-766FC2A91D55}"/>
                </c:ext>
              </c:extLst>
            </c:dLbl>
            <c:dLbl>
              <c:idx val="3"/>
              <c:layout>
                <c:manualLayout>
                  <c:x val="-1.1148272017837236E-2"/>
                  <c:y val="9.76877765038642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DA1-4DC9-85E4-766FC2A91D55}"/>
                </c:ext>
              </c:extLst>
            </c:dLbl>
            <c:dLbl>
              <c:idx val="4"/>
              <c:layout>
                <c:manualLayout>
                  <c:x val="-8.9186176142698696E-3"/>
                  <c:y val="9.76800851585756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DA1-4DC9-85E4-766FC2A91D55}"/>
                </c:ext>
              </c:extLst>
            </c:dLbl>
            <c:dLbl>
              <c:idx val="5"/>
              <c:layout>
                <c:manualLayout>
                  <c:x val="-1.3377926421404682E-2"/>
                  <c:y val="2.2792532626686714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DA1-4DC9-85E4-766FC2A91D55}"/>
                </c:ext>
              </c:extLst>
            </c:dLbl>
            <c:dLbl>
              <c:idx val="6"/>
              <c:layout>
                <c:manualLayout>
                  <c:x val="-6.688963210702341E-3"/>
                  <c:y val="9.7680085158575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DA1-4DC9-85E4-766FC2A91D55}"/>
                </c:ext>
              </c:extLst>
            </c:dLbl>
            <c:dLbl>
              <c:idx val="7"/>
              <c:layout>
                <c:manualLayout>
                  <c:x val="-8.918617614269788E-3"/>
                  <c:y val="9.76800851585762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DA1-4DC9-85E4-766FC2A91D5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'７都府県（宿泊者）'!$DE$15:$DE$22</c:f>
              <c:strCache>
                <c:ptCount val="8"/>
                <c:pt idx="0">
                  <c:v>全国</c:v>
                </c:pt>
                <c:pt idx="1">
                  <c:v>埼玉県</c:v>
                </c:pt>
                <c:pt idx="2">
                  <c:v>千葉県</c:v>
                </c:pt>
                <c:pt idx="3">
                  <c:v>東京都</c:v>
                </c:pt>
                <c:pt idx="4">
                  <c:v>神奈川県</c:v>
                </c:pt>
                <c:pt idx="5">
                  <c:v>大阪府</c:v>
                </c:pt>
                <c:pt idx="6">
                  <c:v>兵庫県</c:v>
                </c:pt>
                <c:pt idx="7">
                  <c:v>福岡県</c:v>
                </c:pt>
              </c:strCache>
            </c:strRef>
          </c:cat>
          <c:val>
            <c:numRef>
              <c:f>'７都府県（宿泊者）'!$DH$15:$DH$22</c:f>
              <c:numCache>
                <c:formatCode>0.0%</c:formatCode>
                <c:ptCount val="8"/>
                <c:pt idx="0">
                  <c:v>-0.48899999999999999</c:v>
                </c:pt>
                <c:pt idx="1">
                  <c:v>-0.34100000000000003</c:v>
                </c:pt>
                <c:pt idx="2">
                  <c:v>-0.66700000000000004</c:v>
                </c:pt>
                <c:pt idx="3">
                  <c:v>-0.60199999999999998</c:v>
                </c:pt>
                <c:pt idx="4">
                  <c:v>-0.35699999999999998</c:v>
                </c:pt>
                <c:pt idx="5">
                  <c:v>-0.67100000000000004</c:v>
                </c:pt>
                <c:pt idx="6">
                  <c:v>-0.46500000000000002</c:v>
                </c:pt>
                <c:pt idx="7">
                  <c:v>-0.41299999999999998</c:v>
                </c:pt>
              </c:numCache>
            </c:numRef>
          </c:val>
          <c:extLst>
            <c:ext xmlns:c16="http://schemas.microsoft.com/office/drawing/2014/chart" uri="{C3380CC4-5D6E-409C-BE32-E72D297353CC}">
              <c16:uniqueId val="{00000011-4DA1-4DC9-85E4-766FC2A91D55}"/>
            </c:ext>
          </c:extLst>
        </c:ser>
        <c:ser>
          <c:idx val="3"/>
          <c:order val="3"/>
          <c:tx>
            <c:strRef>
              <c:f>'７都府県（宿泊者）'!$DI$14</c:f>
              <c:strCache>
                <c:ptCount val="1"/>
                <c:pt idx="0">
                  <c:v>20/4月</c:v>
                </c:pt>
              </c:strCache>
            </c:strRef>
          </c:tx>
          <c:spPr>
            <a:pattFill prst="dkUpDiag">
              <a:fgClr>
                <a:srgbClr val="FF0000"/>
              </a:fgClr>
              <a:bgClr>
                <a:schemeClr val="bg1"/>
              </a:bgClr>
            </a:pattFill>
            <a:ln>
              <a:solidFill>
                <a:srgbClr val="FF0000"/>
              </a:solidFill>
            </a:ln>
            <a:effectLst/>
          </c:spPr>
          <c:invertIfNegative val="0"/>
          <c:dLbls>
            <c:dLbl>
              <c:idx val="0"/>
              <c:layout>
                <c:manualLayout>
                  <c:x val="0"/>
                  <c:y val="1.95360170317150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DA1-4DC9-85E4-766FC2A91D55}"/>
                </c:ext>
              </c:extLst>
            </c:dLbl>
            <c:dLbl>
              <c:idx val="1"/>
              <c:layout>
                <c:manualLayout>
                  <c:x val="-2.229654403567447E-3"/>
                  <c:y val="1.95360170317150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DA1-4DC9-85E4-766FC2A91D55}"/>
                </c:ext>
              </c:extLst>
            </c:dLbl>
            <c:dLbl>
              <c:idx val="2"/>
              <c:layout>
                <c:manualLayout>
                  <c:x val="-4.0876525189629406E-17"/>
                  <c:y val="1.95360170317151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DA1-4DC9-85E4-766FC2A91D55}"/>
                </c:ext>
              </c:extLst>
            </c:dLbl>
            <c:dLbl>
              <c:idx val="3"/>
              <c:layout>
                <c:manualLayout>
                  <c:x val="-8.1753050379258811E-17"/>
                  <c:y val="1.95360170317151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DA1-4DC9-85E4-766FC2A91D55}"/>
                </c:ext>
              </c:extLst>
            </c:dLbl>
            <c:dLbl>
              <c:idx val="4"/>
              <c:layout>
                <c:manualLayout>
                  <c:x val="0"/>
                  <c:y val="1.62800141930958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4DA1-4DC9-85E4-766FC2A91D55}"/>
                </c:ext>
              </c:extLst>
            </c:dLbl>
            <c:dLbl>
              <c:idx val="5"/>
              <c:layout>
                <c:manualLayout>
                  <c:x val="-1.0367194092985215E-16"/>
                  <c:y val="1.5473019906876216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4DA1-4DC9-85E4-766FC2A91D55}"/>
                </c:ext>
              </c:extLst>
            </c:dLbl>
            <c:dLbl>
              <c:idx val="6"/>
              <c:layout>
                <c:manualLayout>
                  <c:x val="0"/>
                  <c:y val="9.76826489403389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4DA1-4DC9-85E4-766FC2A91D55}"/>
                </c:ext>
              </c:extLst>
            </c:dLbl>
            <c:dLbl>
              <c:idx val="7"/>
              <c:layout>
                <c:manualLayout>
                  <c:x val="-2.8274492333717522E-3"/>
                  <c:y val="1.26206464586304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4DA1-4DC9-85E4-766FC2A91D5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'７都府県（宿泊者）'!$DE$15:$DE$22</c:f>
              <c:strCache>
                <c:ptCount val="8"/>
                <c:pt idx="0">
                  <c:v>全国</c:v>
                </c:pt>
                <c:pt idx="1">
                  <c:v>埼玉県</c:v>
                </c:pt>
                <c:pt idx="2">
                  <c:v>千葉県</c:v>
                </c:pt>
                <c:pt idx="3">
                  <c:v>東京都</c:v>
                </c:pt>
                <c:pt idx="4">
                  <c:v>神奈川県</c:v>
                </c:pt>
                <c:pt idx="5">
                  <c:v>大阪府</c:v>
                </c:pt>
                <c:pt idx="6">
                  <c:v>兵庫県</c:v>
                </c:pt>
                <c:pt idx="7">
                  <c:v>福岡県</c:v>
                </c:pt>
              </c:strCache>
            </c:strRef>
          </c:cat>
          <c:val>
            <c:numRef>
              <c:f>'７都府県（宿泊者）'!$DI$15:$DI$22</c:f>
              <c:numCache>
                <c:formatCode>0.0%</c:formatCode>
                <c:ptCount val="8"/>
                <c:pt idx="0">
                  <c:v>-0.80900000000000005</c:v>
                </c:pt>
                <c:pt idx="1">
                  <c:v>-0.65300000000000002</c:v>
                </c:pt>
                <c:pt idx="2">
                  <c:v>-0.82</c:v>
                </c:pt>
                <c:pt idx="3">
                  <c:v>-0.85399999999999998</c:v>
                </c:pt>
                <c:pt idx="4">
                  <c:v>-0.72299999999999998</c:v>
                </c:pt>
                <c:pt idx="5">
                  <c:v>-0.86899999999999999</c:v>
                </c:pt>
                <c:pt idx="6">
                  <c:v>-0.79500000000000004</c:v>
                </c:pt>
                <c:pt idx="7">
                  <c:v>-0.84399999999999997</c:v>
                </c:pt>
              </c:numCache>
            </c:numRef>
          </c:val>
          <c:extLst>
            <c:ext xmlns:c16="http://schemas.microsoft.com/office/drawing/2014/chart" uri="{C3380CC4-5D6E-409C-BE32-E72D297353CC}">
              <c16:uniqueId val="{0000001A-4DA1-4DC9-85E4-766FC2A91D55}"/>
            </c:ext>
          </c:extLst>
        </c:ser>
        <c:dLbls>
          <c:showLegendKey val="0"/>
          <c:showVal val="0"/>
          <c:showCatName val="0"/>
          <c:showSerName val="0"/>
          <c:showPercent val="0"/>
          <c:showBubbleSize val="0"/>
        </c:dLbls>
        <c:gapWidth val="219"/>
        <c:overlap val="-27"/>
        <c:axId val="1311262367"/>
        <c:axId val="1311271519"/>
        <c:extLst>
          <c:ext xmlns:c15="http://schemas.microsoft.com/office/drawing/2012/chart" uri="{02D57815-91ED-43cb-92C2-25804820EDAC}">
            <c15:filteredBarSeries>
              <c15:ser>
                <c:idx val="0"/>
                <c:order val="0"/>
                <c:tx>
                  <c:strRef>
                    <c:extLst>
                      <c:ext uri="{02D57815-91ED-43cb-92C2-25804820EDAC}">
                        <c15:formulaRef>
                          <c15:sqref>'７都府県（宿泊者）'!$DF$14</c15:sqref>
                        </c15:formulaRef>
                      </c:ext>
                    </c:extLst>
                    <c:strCache>
                      <c:ptCount val="1"/>
                      <c:pt idx="0">
                        <c:v>20/1月</c:v>
                      </c:pt>
                    </c:strCache>
                  </c:strRef>
                </c:tx>
                <c:spPr>
                  <a:solidFill>
                    <a:schemeClr val="accent1">
                      <a:lumMod val="20000"/>
                      <a:lumOff val="80000"/>
                    </a:schemeClr>
                  </a:solidFill>
                  <a:ln w="12700">
                    <a:solidFill>
                      <a:schemeClr val="tx1"/>
                    </a:solidFill>
                  </a:ln>
                  <a:effectLst/>
                </c:spPr>
                <c:invertIfNegative val="0"/>
                <c:dLbls>
                  <c:dLbl>
                    <c:idx val="1"/>
                    <c:layout>
                      <c:manualLayout>
                        <c:x val="-2.5462668816039986E-17"/>
                        <c:y val="-5.555555555555555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1B-4DA1-4DC9-85E4-766FC2A91D55}"/>
                      </c:ext>
                    </c:extLst>
                  </c:dLbl>
                  <c:dLbl>
                    <c:idx val="6"/>
                    <c:layout>
                      <c:manualLayout>
                        <c:x val="0"/>
                        <c:y val="-4.166666666666666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1C-4DA1-4DC9-85E4-766FC2A91D5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'７都府県（宿泊者）'!$DE$15:$DE$22</c15:sqref>
                        </c15:formulaRef>
                      </c:ext>
                    </c:extLst>
                    <c:strCache>
                      <c:ptCount val="8"/>
                      <c:pt idx="0">
                        <c:v>全国</c:v>
                      </c:pt>
                      <c:pt idx="1">
                        <c:v>埼玉県</c:v>
                      </c:pt>
                      <c:pt idx="2">
                        <c:v>千葉県</c:v>
                      </c:pt>
                      <c:pt idx="3">
                        <c:v>東京都</c:v>
                      </c:pt>
                      <c:pt idx="4">
                        <c:v>神奈川県</c:v>
                      </c:pt>
                      <c:pt idx="5">
                        <c:v>大阪府</c:v>
                      </c:pt>
                      <c:pt idx="6">
                        <c:v>兵庫県</c:v>
                      </c:pt>
                      <c:pt idx="7">
                        <c:v>福岡県</c:v>
                      </c:pt>
                    </c:strCache>
                  </c:strRef>
                </c:cat>
                <c:val>
                  <c:numRef>
                    <c:extLst>
                      <c:ext uri="{02D57815-91ED-43cb-92C2-25804820EDAC}">
                        <c15:formulaRef>
                          <c15:sqref>'７都府県（宿泊者）'!$DF$15:$DF$22</c15:sqref>
                        </c15:formulaRef>
                      </c:ext>
                    </c:extLst>
                    <c:numCache>
                      <c:formatCode>0.0%</c:formatCode>
                      <c:ptCount val="8"/>
                      <c:pt idx="0">
                        <c:v>9.6232814253469412E-2</c:v>
                      </c:pt>
                      <c:pt idx="1">
                        <c:v>-5.6107808977249429E-2</c:v>
                      </c:pt>
                      <c:pt idx="2">
                        <c:v>0.16725588260225677</c:v>
                      </c:pt>
                      <c:pt idx="3">
                        <c:v>0.19941046949357188</c:v>
                      </c:pt>
                      <c:pt idx="4">
                        <c:v>0.21554660045318252</c:v>
                      </c:pt>
                      <c:pt idx="5">
                        <c:v>1.4279740868240243E-2</c:v>
                      </c:pt>
                      <c:pt idx="6">
                        <c:v>-1.5121307559690655E-2</c:v>
                      </c:pt>
                      <c:pt idx="7">
                        <c:v>0.26320117521196917</c:v>
                      </c:pt>
                    </c:numCache>
                  </c:numRef>
                </c:val>
                <c:extLst>
                  <c:ext xmlns:c16="http://schemas.microsoft.com/office/drawing/2014/chart" uri="{C3380CC4-5D6E-409C-BE32-E72D297353CC}">
                    <c16:uniqueId val="{0000001D-4DA1-4DC9-85E4-766FC2A91D55}"/>
                  </c:ext>
                </c:extLst>
              </c15:ser>
            </c15:filteredBarSeries>
          </c:ext>
        </c:extLst>
      </c:barChart>
      <c:catAx>
        <c:axId val="1311262367"/>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311271519"/>
        <c:crosses val="autoZero"/>
        <c:auto val="1"/>
        <c:lblAlgn val="ctr"/>
        <c:lblOffset val="100"/>
        <c:noMultiLvlLbl val="0"/>
      </c:catAx>
      <c:valAx>
        <c:axId val="131127151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112623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ja-JP" altLang="en-US" sz="1800" b="1" dirty="0"/>
              <a:t>旅行消費</a:t>
            </a:r>
            <a:r>
              <a:rPr lang="ja-JP" altLang="en-US" sz="1800" b="1" dirty="0" smtClean="0"/>
              <a:t>額の比較</a:t>
            </a:r>
            <a:endParaRPr lang="ja-JP" altLang="en-US" sz="1800" b="1" dirty="0"/>
          </a:p>
        </c:rich>
      </c:tx>
      <c:layout>
        <c:manualLayout>
          <c:xMode val="edge"/>
          <c:yMode val="edge"/>
          <c:x val="0.36787619790413789"/>
          <c:y val="0"/>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dPt>
            <c:idx val="0"/>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1-D890-47D6-88BF-CE233C477C8F}"/>
              </c:ext>
            </c:extLst>
          </c:dPt>
          <c:dPt>
            <c:idx val="1"/>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3-D890-47D6-88BF-CE233C477C8F}"/>
              </c:ext>
            </c:extLst>
          </c:dPt>
          <c:dPt>
            <c:idx val="2"/>
            <c:bubble3D val="0"/>
            <c:spPr>
              <a:solidFill>
                <a:srgbClr val="00B0F0"/>
              </a:solidFill>
              <a:ln w="19050">
                <a:solidFill>
                  <a:schemeClr val="lt1"/>
                </a:solidFill>
              </a:ln>
              <a:effectLst/>
            </c:spPr>
            <c:extLst>
              <c:ext xmlns:c16="http://schemas.microsoft.com/office/drawing/2014/chart" uri="{C3380CC4-5D6E-409C-BE32-E72D297353CC}">
                <c16:uniqueId val="{00000005-D890-47D6-88BF-CE233C477C8F}"/>
              </c:ext>
            </c:extLst>
          </c:dPt>
          <c:dLbls>
            <c:dLbl>
              <c:idx val="0"/>
              <c:layout>
                <c:manualLayout>
                  <c:x val="9.7963035840700582E-2"/>
                  <c:y val="1.6532855465915441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r>
                      <a:rPr lang="ja-JP" altLang="en-US" sz="1600" b="1" dirty="0" smtClean="0"/>
                      <a:t>インバウンド消費</a:t>
                    </a:r>
                  </a:p>
                  <a:p>
                    <a:pPr>
                      <a:defRPr sz="1600" b="1"/>
                    </a:pPr>
                    <a:r>
                      <a:rPr lang="ja-JP" altLang="en-US" sz="1600" b="1" dirty="0" smtClean="0"/>
                      <a:t>約</a:t>
                    </a:r>
                    <a:r>
                      <a:rPr lang="en-US" altLang="ja-JP" sz="1600" b="1" dirty="0" smtClean="0"/>
                      <a:t>4.8</a:t>
                    </a:r>
                    <a:r>
                      <a:rPr lang="ja-JP" altLang="en-US" sz="1600" b="1" dirty="0" smtClean="0"/>
                      <a:t>兆円</a:t>
                    </a:r>
                    <a:endParaRPr lang="ja-JP" altLang="en-US" sz="1600" b="1" dirty="0"/>
                  </a:p>
                </c:rich>
              </c:tx>
              <c:spPr>
                <a:noFill/>
                <a:ln>
                  <a:solidFill>
                    <a:schemeClr val="tx1"/>
                  </a:solid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26306712494180606"/>
                      <c:h val="0.16781255667462855"/>
                    </c:manualLayout>
                  </c15:layout>
                </c:ext>
                <c:ext xmlns:c16="http://schemas.microsoft.com/office/drawing/2014/chart" uri="{C3380CC4-5D6E-409C-BE32-E72D297353CC}">
                  <c16:uniqueId val="{00000001-D890-47D6-88BF-CE233C477C8F}"/>
                </c:ext>
              </c:extLst>
            </c:dLbl>
            <c:dLbl>
              <c:idx val="1"/>
              <c:layout>
                <c:manualLayout>
                  <c:x val="2.0734460957673249E-2"/>
                  <c:y val="-0.14979708763566729"/>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r>
                      <a:rPr lang="ja-JP" altLang="en-US" sz="1600" b="1" dirty="0" smtClean="0"/>
                      <a:t>日本人の国内</a:t>
                    </a:r>
                  </a:p>
                  <a:p>
                    <a:pPr>
                      <a:defRPr sz="1600" b="1"/>
                    </a:pPr>
                    <a:r>
                      <a:rPr lang="ja-JP" altLang="en-US" sz="1600" b="1" dirty="0" smtClean="0"/>
                      <a:t>旅行消費</a:t>
                    </a:r>
                  </a:p>
                  <a:p>
                    <a:pPr>
                      <a:defRPr sz="1600" b="1"/>
                    </a:pPr>
                    <a:r>
                      <a:rPr lang="ja-JP" altLang="en-US" sz="1600" b="1" dirty="0" smtClean="0"/>
                      <a:t>約</a:t>
                    </a:r>
                    <a:r>
                      <a:rPr lang="en-US" altLang="ja-JP" sz="1600" b="1" dirty="0" smtClean="0"/>
                      <a:t>21.9</a:t>
                    </a:r>
                    <a:r>
                      <a:rPr lang="ja-JP" altLang="en-US" sz="1600" b="1" dirty="0" smtClean="0"/>
                      <a:t>兆円</a:t>
                    </a:r>
                    <a:endParaRPr lang="ja-JP" altLang="en-US" sz="1600" b="1" dirty="0"/>
                  </a:p>
                </c:rich>
              </c:tx>
              <c:spPr>
                <a:noFill/>
                <a:ln>
                  <a:solidFill>
                    <a:schemeClr val="tx1"/>
                  </a:solid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23842150338361554"/>
                      <c:h val="0.24768746353513399"/>
                    </c:manualLayout>
                  </c15:layout>
                </c:ext>
                <c:ext xmlns:c16="http://schemas.microsoft.com/office/drawing/2014/chart" uri="{C3380CC4-5D6E-409C-BE32-E72D297353CC}">
                  <c16:uniqueId val="{00000003-D890-47D6-88BF-CE233C477C8F}"/>
                </c:ext>
              </c:extLst>
            </c:dLbl>
            <c:dLbl>
              <c:idx val="2"/>
              <c:layout>
                <c:manualLayout>
                  <c:x val="-7.2060230500271868E-2"/>
                  <c:y val="3.8298029029683794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r>
                      <a:rPr lang="ja-JP" altLang="en-US" sz="1600" b="1" dirty="0" smtClean="0"/>
                      <a:t>日本人の海外旅行消費</a:t>
                    </a:r>
                  </a:p>
                  <a:p>
                    <a:pPr>
                      <a:defRPr sz="1600" b="1"/>
                    </a:pPr>
                    <a:r>
                      <a:rPr lang="ja-JP" altLang="en-US" sz="1600" b="1" dirty="0" smtClean="0"/>
                      <a:t>約</a:t>
                    </a:r>
                    <a:r>
                      <a:rPr lang="en-US" altLang="ja-JP" sz="1600" b="1" dirty="0" smtClean="0"/>
                      <a:t>4.5</a:t>
                    </a:r>
                    <a:r>
                      <a:rPr lang="ja-JP" altLang="en-US" sz="1600" b="1" dirty="0" smtClean="0"/>
                      <a:t>兆円</a:t>
                    </a:r>
                    <a:endParaRPr lang="ja-JP" altLang="en-US" sz="1600" b="1" dirty="0"/>
                  </a:p>
                </c:rich>
              </c:tx>
              <c:spPr>
                <a:noFill/>
                <a:ln>
                  <a:solidFill>
                    <a:schemeClr val="tx1"/>
                  </a:solid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31492989626044743"/>
                      <c:h val="0.18342740219480136"/>
                    </c:manualLayout>
                  </c15:layout>
                </c:ext>
                <c:ext xmlns:c16="http://schemas.microsoft.com/office/drawing/2014/chart" uri="{C3380CC4-5D6E-409C-BE32-E72D297353CC}">
                  <c16:uniqueId val="{00000005-D890-47D6-88BF-CE233C477C8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1"/>
            <c:leaderLines>
              <c:spPr>
                <a:ln w="2857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Sheet1!$C$3:$C$5</c:f>
              <c:strCache>
                <c:ptCount val="3"/>
                <c:pt idx="0">
                  <c:v>訪日外国人旅行消費</c:v>
                </c:pt>
                <c:pt idx="1">
                  <c:v>日本人の国内旅行消費</c:v>
                </c:pt>
                <c:pt idx="2">
                  <c:v>日本人の海外旅行消費額</c:v>
                </c:pt>
              </c:strCache>
            </c:strRef>
          </c:cat>
          <c:val>
            <c:numRef>
              <c:f>Sheet1!$D$3:$D$5</c:f>
              <c:numCache>
                <c:formatCode>#,##0_);[Red]\(#,##0\)</c:formatCode>
                <c:ptCount val="3"/>
                <c:pt idx="0">
                  <c:v>48135</c:v>
                </c:pt>
                <c:pt idx="1">
                  <c:v>219312</c:v>
                </c:pt>
                <c:pt idx="2">
                  <c:v>44800</c:v>
                </c:pt>
              </c:numCache>
            </c:numRef>
          </c:val>
          <c:extLst>
            <c:ext xmlns:c16="http://schemas.microsoft.com/office/drawing/2014/chart" uri="{C3380CC4-5D6E-409C-BE32-E72D297353CC}">
              <c16:uniqueId val="{00000006-D890-47D6-88BF-CE233C477C8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sz="1600" dirty="0"/>
              <a:t>輸出額の推移</a:t>
            </a:r>
          </a:p>
        </c:rich>
      </c:tx>
      <c:layout>
        <c:manualLayout>
          <c:xMode val="edge"/>
          <c:yMode val="edge"/>
          <c:x val="0.43104817607154033"/>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0884988584474886"/>
          <c:y val="0.21612890564587559"/>
          <c:w val="0.77424181887366816"/>
          <c:h val="0.67527955215416846"/>
        </c:manualLayout>
      </c:layout>
      <c:barChart>
        <c:barDir val="col"/>
        <c:grouping val="clustered"/>
        <c:varyColors val="0"/>
        <c:ser>
          <c:idx val="0"/>
          <c:order val="0"/>
          <c:tx>
            <c:strRef>
              <c:f>'元データ（グラフ用）'!$D$41</c:f>
              <c:strCache>
                <c:ptCount val="1"/>
                <c:pt idx="0">
                  <c:v>輸出総額</c:v>
                </c:pt>
              </c:strCache>
            </c:strRef>
          </c:tx>
          <c:spPr>
            <a:pattFill prst="dkUpDiag">
              <a:fgClr>
                <a:schemeClr val="accent5">
                  <a:lumMod val="75000"/>
                </a:schemeClr>
              </a:fgClr>
              <a:bgClr>
                <a:schemeClr val="bg1"/>
              </a:bgClr>
            </a:pattFill>
            <a:ln>
              <a:solidFill>
                <a:schemeClr val="accent5">
                  <a:lumMod val="75000"/>
                </a:schemeClr>
              </a:solidFill>
            </a:ln>
            <a:effectLst/>
          </c:spPr>
          <c:invertIfNegative val="0"/>
          <c:cat>
            <c:strRef>
              <c:f>'元データ（グラフ用）'!$E$40:$W$40</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'元データ（グラフ用）'!$E$41:$W$41</c:f>
              <c:numCache>
                <c:formatCode>#,##0;"▲ "#,##0</c:formatCode>
                <c:ptCount val="9"/>
                <c:pt idx="0">
                  <c:v>14151</c:v>
                </c:pt>
                <c:pt idx="1">
                  <c:v>13980</c:v>
                </c:pt>
                <c:pt idx="2">
                  <c:v>13518</c:v>
                </c:pt>
                <c:pt idx="3">
                  <c:v>14144</c:v>
                </c:pt>
                <c:pt idx="4">
                  <c:v>11377</c:v>
                </c:pt>
                <c:pt idx="5">
                  <c:v>13300</c:v>
                </c:pt>
                <c:pt idx="6">
                  <c:v>14218</c:v>
                </c:pt>
                <c:pt idx="7">
                  <c:v>12801</c:v>
                </c:pt>
                <c:pt idx="8">
                  <c:v>10392</c:v>
                </c:pt>
              </c:numCache>
            </c:numRef>
          </c:val>
          <c:extLst>
            <c:ext xmlns:c16="http://schemas.microsoft.com/office/drawing/2014/chart" uri="{C3380CC4-5D6E-409C-BE32-E72D297353CC}">
              <c16:uniqueId val="{00000000-F5E3-414C-A5B8-B9D6C0FACE33}"/>
            </c:ext>
          </c:extLst>
        </c:ser>
        <c:ser>
          <c:idx val="4"/>
          <c:order val="2"/>
          <c:tx>
            <c:strRef>
              <c:f>'元データ（グラフ用）'!$D$43</c:f>
              <c:strCache>
                <c:ptCount val="1"/>
                <c:pt idx="0">
                  <c:v>中国への輸出額</c:v>
                </c:pt>
              </c:strCache>
            </c:strRef>
          </c:tx>
          <c:spPr>
            <a:solidFill>
              <a:srgbClr val="00B050"/>
            </a:solidFill>
            <a:ln>
              <a:solidFill>
                <a:srgbClr val="00B050"/>
              </a:solidFill>
            </a:ln>
            <a:effectLst/>
          </c:spPr>
          <c:invertIfNegative val="0"/>
          <c:cat>
            <c:strRef>
              <c:f>'元データ（グラフ用）'!$E$40:$W$40</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'元データ（グラフ用）'!$E$43:$W$43</c:f>
              <c:numCache>
                <c:formatCode>#,##0;"▲ "#,##0</c:formatCode>
                <c:ptCount val="9"/>
                <c:pt idx="0">
                  <c:v>3300</c:v>
                </c:pt>
                <c:pt idx="1">
                  <c:v>3518</c:v>
                </c:pt>
                <c:pt idx="2">
                  <c:v>3482</c:v>
                </c:pt>
                <c:pt idx="3">
                  <c:v>3782</c:v>
                </c:pt>
                <c:pt idx="4">
                  <c:v>2365</c:v>
                </c:pt>
                <c:pt idx="5">
                  <c:v>2964</c:v>
                </c:pt>
                <c:pt idx="6">
                  <c:v>3507</c:v>
                </c:pt>
                <c:pt idx="7">
                  <c:v>3312</c:v>
                </c:pt>
                <c:pt idx="8">
                  <c:v>3147</c:v>
                </c:pt>
              </c:numCache>
            </c:numRef>
          </c:val>
          <c:extLst>
            <c:ext xmlns:c16="http://schemas.microsoft.com/office/drawing/2014/chart" uri="{C3380CC4-5D6E-409C-BE32-E72D297353CC}">
              <c16:uniqueId val="{00000001-F5E3-414C-A5B8-B9D6C0FACE33}"/>
            </c:ext>
          </c:extLst>
        </c:ser>
        <c:dLbls>
          <c:showLegendKey val="0"/>
          <c:showVal val="0"/>
          <c:showCatName val="0"/>
          <c:showSerName val="0"/>
          <c:showPercent val="0"/>
          <c:showBubbleSize val="0"/>
        </c:dLbls>
        <c:gapWidth val="219"/>
        <c:axId val="1437908768"/>
        <c:axId val="1437913344"/>
      </c:barChart>
      <c:lineChart>
        <c:grouping val="standard"/>
        <c:varyColors val="0"/>
        <c:ser>
          <c:idx val="1"/>
          <c:order val="1"/>
          <c:tx>
            <c:strRef>
              <c:f>'元データ（グラフ用）'!$D$42</c:f>
              <c:strCache>
                <c:ptCount val="1"/>
                <c:pt idx="0">
                  <c:v>輸出総額対前年同期比</c:v>
                </c:pt>
              </c:strCache>
            </c:strRef>
          </c:tx>
          <c:spPr>
            <a:ln w="28575" cap="rnd">
              <a:solidFill>
                <a:srgbClr val="FF0000">
                  <a:alpha val="97000"/>
                </a:srgbClr>
              </a:solidFill>
              <a:round/>
            </a:ln>
            <a:effectLst/>
          </c:spPr>
          <c:marker>
            <c:symbol val="triangle"/>
            <c:size val="7"/>
            <c:spPr>
              <a:solidFill>
                <a:srgbClr val="FF0000"/>
              </a:solidFill>
              <a:ln w="9525">
                <a:solidFill>
                  <a:srgbClr val="FF0000"/>
                </a:solidFill>
              </a:ln>
              <a:effectLst/>
            </c:spPr>
          </c:marker>
          <c:dLbls>
            <c:dLbl>
              <c:idx val="6"/>
              <c:layout>
                <c:manualLayout>
                  <c:x val="-1.4333514703082373E-3"/>
                  <c:y val="4.16642647616396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544-43EA-92FC-17FDC9A1AEB3}"/>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544-43EA-92FC-17FDC9A1AEB3}"/>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544-43EA-92FC-17FDC9A1AEB3}"/>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'元データ（グラフ用）'!$E$40:$W$40</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'元データ（グラフ用）'!$E$42:$W$42</c:f>
              <c:numCache>
                <c:formatCode>\+#,##0.0;"▲ "#,##0.0</c:formatCode>
                <c:ptCount val="9"/>
                <c:pt idx="0">
                  <c:v>27.5</c:v>
                </c:pt>
                <c:pt idx="1">
                  <c:v>-7.9</c:v>
                </c:pt>
                <c:pt idx="2">
                  <c:v>-10.199999999999999</c:v>
                </c:pt>
                <c:pt idx="3">
                  <c:v>-4.0999999999999996</c:v>
                </c:pt>
                <c:pt idx="4">
                  <c:v>-3.6</c:v>
                </c:pt>
                <c:pt idx="5">
                  <c:v>0.8</c:v>
                </c:pt>
                <c:pt idx="6">
                  <c:v>-5.3</c:v>
                </c:pt>
                <c:pt idx="7">
                  <c:v>-5.5</c:v>
                </c:pt>
                <c:pt idx="8">
                  <c:v>-16.899999999999999</c:v>
                </c:pt>
              </c:numCache>
            </c:numRef>
          </c:val>
          <c:smooth val="0"/>
          <c:extLst>
            <c:ext xmlns:c16="http://schemas.microsoft.com/office/drawing/2014/chart" uri="{C3380CC4-5D6E-409C-BE32-E72D297353CC}">
              <c16:uniqueId val="{00000002-F5E3-414C-A5B8-B9D6C0FACE33}"/>
            </c:ext>
          </c:extLst>
        </c:ser>
        <c:ser>
          <c:idx val="5"/>
          <c:order val="3"/>
          <c:tx>
            <c:strRef>
              <c:f>'元データ（グラフ用）'!$D$44</c:f>
              <c:strCache>
                <c:ptCount val="1"/>
                <c:pt idx="0">
                  <c:v>中国輸出対前年同期比</c:v>
                </c:pt>
              </c:strCache>
            </c:strRef>
          </c:tx>
          <c:spPr>
            <a:ln w="38100" cap="rnd" cmpd="dbl">
              <a:solidFill>
                <a:srgbClr val="FFC000"/>
              </a:solidFill>
              <a:prstDash val="solid"/>
              <a:round/>
            </a:ln>
            <a:effectLst/>
          </c:spPr>
          <c:marker>
            <c:symbol val="square"/>
            <c:size val="7"/>
            <c:spPr>
              <a:solidFill>
                <a:srgbClr val="FFC000">
                  <a:alpha val="99000"/>
                </a:srgbClr>
              </a:solidFill>
              <a:ln w="9525">
                <a:solidFill>
                  <a:srgbClr val="FFC000">
                    <a:alpha val="93000"/>
                  </a:srgbClr>
                </a:solidFill>
              </a:ln>
              <a:effectLst/>
            </c:spPr>
          </c:marker>
          <c:dLbls>
            <c:dLbl>
              <c:idx val="5"/>
              <c:layout>
                <c:manualLayout>
                  <c:x val="-1.0511122690207473E-16"/>
                  <c:y val="-1.78561134692741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544-43EA-92FC-17FDC9A1AEB3}"/>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544-43EA-92FC-17FDC9A1AEB3}"/>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544-43EA-92FC-17FDC9A1AEB3}"/>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544-43EA-92FC-17FDC9A1AEB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'元データ（グラフ用）'!$E$40:$W$40</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'元データ（グラフ用）'!$E$44:$W$44</c:f>
              <c:numCache>
                <c:formatCode>\+#,##0.0;"▲ "#,##0.0</c:formatCode>
                <c:ptCount val="9"/>
                <c:pt idx="0">
                  <c:v>26.9</c:v>
                </c:pt>
                <c:pt idx="1">
                  <c:v>-9.9</c:v>
                </c:pt>
                <c:pt idx="2">
                  <c:v>-7.9</c:v>
                </c:pt>
                <c:pt idx="3">
                  <c:v>-0.4</c:v>
                </c:pt>
                <c:pt idx="4">
                  <c:v>-11.1</c:v>
                </c:pt>
                <c:pt idx="5">
                  <c:v>0.5</c:v>
                </c:pt>
                <c:pt idx="6">
                  <c:v>-0.2</c:v>
                </c:pt>
                <c:pt idx="7">
                  <c:v>4.2</c:v>
                </c:pt>
                <c:pt idx="8">
                  <c:v>-0.1</c:v>
                </c:pt>
              </c:numCache>
            </c:numRef>
          </c:val>
          <c:smooth val="0"/>
          <c:extLst>
            <c:ext xmlns:c16="http://schemas.microsoft.com/office/drawing/2014/chart" uri="{C3380CC4-5D6E-409C-BE32-E72D297353CC}">
              <c16:uniqueId val="{00000003-F5E3-414C-A5B8-B9D6C0FACE33}"/>
            </c:ext>
          </c:extLst>
        </c:ser>
        <c:dLbls>
          <c:showLegendKey val="0"/>
          <c:showVal val="0"/>
          <c:showCatName val="0"/>
          <c:showSerName val="0"/>
          <c:showPercent val="0"/>
          <c:showBubbleSize val="0"/>
        </c:dLbls>
        <c:marker val="1"/>
        <c:smooth val="0"/>
        <c:axId val="1430817088"/>
        <c:axId val="1430815424"/>
      </c:lineChart>
      <c:catAx>
        <c:axId val="1437908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437913344"/>
        <c:crosses val="autoZero"/>
        <c:auto val="1"/>
        <c:lblAlgn val="ctr"/>
        <c:lblOffset val="100"/>
        <c:noMultiLvlLbl val="0"/>
      </c:catAx>
      <c:valAx>
        <c:axId val="1437913344"/>
        <c:scaling>
          <c:orientation val="minMax"/>
          <c:max val="15000"/>
          <c:min val="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50" b="1" i="0" u="none" strike="noStrike" kern="1200" baseline="0">
                    <a:solidFill>
                      <a:schemeClr val="tx1">
                        <a:lumMod val="65000"/>
                        <a:lumOff val="35000"/>
                      </a:schemeClr>
                    </a:solidFill>
                    <a:latin typeface="+mn-lt"/>
                    <a:ea typeface="+mn-ea"/>
                    <a:cs typeface="+mn-cs"/>
                  </a:defRPr>
                </a:pPr>
                <a:r>
                  <a:rPr lang="ja-JP" altLang="en-US" sz="1050" dirty="0"/>
                  <a:t>（億円）</a:t>
                </a:r>
              </a:p>
            </c:rich>
          </c:tx>
          <c:layout>
            <c:manualLayout>
              <c:xMode val="edge"/>
              <c:yMode val="edge"/>
              <c:x val="3.4400435287397689E-2"/>
              <c:y val="0.1133279718126486"/>
            </c:manualLayout>
          </c:layout>
          <c:overlay val="0"/>
          <c:spPr>
            <a:noFill/>
            <a:ln>
              <a:noFill/>
            </a:ln>
            <a:effectLst/>
          </c:spPr>
          <c:txPr>
            <a:bodyPr rot="0" spcFirstLastPara="1" vertOverflow="ellipsis"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ja-JP"/>
            </a:p>
          </c:txPr>
        </c:title>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437908768"/>
        <c:crosses val="autoZero"/>
        <c:crossBetween val="between"/>
        <c:majorUnit val="3000"/>
      </c:valAx>
      <c:valAx>
        <c:axId val="1430815424"/>
        <c:scaling>
          <c:orientation val="minMax"/>
          <c:max val="30"/>
          <c:min val="-20"/>
        </c:scaling>
        <c:delete val="0"/>
        <c:axPos val="r"/>
        <c:title>
          <c:tx>
            <c:rich>
              <a:bodyPr rot="0" spcFirstLastPara="1" vertOverflow="ellipsis" wrap="square" anchor="ctr" anchorCtr="1"/>
              <a:lstStyle/>
              <a:p>
                <a:pPr>
                  <a:defRPr sz="1050" b="1" i="0" u="none" strike="noStrike" kern="1200" baseline="0">
                    <a:solidFill>
                      <a:schemeClr val="tx1">
                        <a:lumMod val="65000"/>
                        <a:lumOff val="35000"/>
                      </a:schemeClr>
                    </a:solidFill>
                    <a:latin typeface="+mn-lt"/>
                    <a:ea typeface="+mn-ea"/>
                    <a:cs typeface="+mn-cs"/>
                  </a:defRPr>
                </a:pPr>
                <a:r>
                  <a:rPr lang="ja-JP" altLang="en-US" sz="1050" dirty="0"/>
                  <a:t>（％）</a:t>
                </a:r>
              </a:p>
            </c:rich>
          </c:tx>
          <c:layout>
            <c:manualLayout>
              <c:xMode val="edge"/>
              <c:yMode val="edge"/>
              <c:x val="0.89440578721863573"/>
              <c:y val="0.11481598126842145"/>
            </c:manualLayout>
          </c:layout>
          <c:overlay val="0"/>
          <c:spPr>
            <a:noFill/>
            <a:ln>
              <a:noFill/>
            </a:ln>
            <a:effectLst/>
          </c:spPr>
          <c:txPr>
            <a:bodyPr rot="0" spcFirstLastPara="1" vertOverflow="ellipsis"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ja-JP"/>
            </a:p>
          </c:txPr>
        </c:title>
        <c:numFmt formatCode="#,##0;&quot;▲ &quot;#,##0" sourceLinked="0"/>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430817088"/>
        <c:crosses val="max"/>
        <c:crossBetween val="between"/>
        <c:majorUnit val="10"/>
      </c:valAx>
      <c:catAx>
        <c:axId val="1430817088"/>
        <c:scaling>
          <c:orientation val="minMax"/>
        </c:scaling>
        <c:delete val="1"/>
        <c:axPos val="b"/>
        <c:numFmt formatCode="General" sourceLinked="1"/>
        <c:majorTickMark val="out"/>
        <c:minorTickMark val="none"/>
        <c:tickLblPos val="nextTo"/>
        <c:crossAx val="1430815424"/>
        <c:crosses val="autoZero"/>
        <c:auto val="1"/>
        <c:lblAlgn val="ctr"/>
        <c:lblOffset val="100"/>
        <c:noMultiLvlLbl val="0"/>
      </c:catAx>
      <c:spPr>
        <a:noFill/>
        <a:ln>
          <a:noFill/>
        </a:ln>
        <a:effectLst/>
      </c:spPr>
    </c:plotArea>
    <c:legend>
      <c:legendPos val="b"/>
      <c:layout>
        <c:manualLayout>
          <c:xMode val="edge"/>
          <c:yMode val="edge"/>
          <c:x val="0.11131373668188735"/>
          <c:y val="0.10700929694220596"/>
          <c:w val="0.80169996194824966"/>
          <c:h val="0.11696511106843351"/>
        </c:manualLayout>
      </c:layout>
      <c:overlay val="1"/>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b="1"/>
      </a:pPr>
      <a:endParaRPr lang="ja-JP"/>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altLang="en-US" sz="1600" b="1" dirty="0"/>
              <a:t>品目別輸出額の推移</a:t>
            </a:r>
          </a:p>
        </c:rich>
      </c:tx>
      <c:layout>
        <c:manualLayout>
          <c:xMode val="edge"/>
          <c:yMode val="edge"/>
          <c:x val="0.3940810520599704"/>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'元データ（グラフ用）'!$D$49</c:f>
              <c:strCache>
                <c:ptCount val="1"/>
                <c:pt idx="0">
                  <c:v>半導体等電子部品</c:v>
                </c:pt>
              </c:strCache>
            </c:strRef>
          </c:tx>
          <c:spPr>
            <a:pattFill prst="dkUpDiag">
              <a:fgClr>
                <a:schemeClr val="accent5">
                  <a:lumMod val="75000"/>
                </a:schemeClr>
              </a:fgClr>
              <a:bgClr>
                <a:schemeClr val="bg1"/>
              </a:bgClr>
            </a:pattFill>
            <a:ln>
              <a:solidFill>
                <a:schemeClr val="accent5">
                  <a:lumMod val="75000"/>
                </a:schemeClr>
              </a:solidFill>
            </a:ln>
            <a:effectLst/>
          </c:spPr>
          <c:invertIfNegative val="0"/>
          <c:cat>
            <c:strRef>
              <c:f>'元データ（グラフ用）'!$N$40:$V$40</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'元データ（グラフ用）'!$N$49:$V$49</c:f>
              <c:numCache>
                <c:formatCode>#,##0;"▲ "#,##0</c:formatCode>
                <c:ptCount val="9"/>
                <c:pt idx="0">
                  <c:v>179850</c:v>
                </c:pt>
                <c:pt idx="1">
                  <c:v>191505</c:v>
                </c:pt>
                <c:pt idx="2">
                  <c:v>177409</c:v>
                </c:pt>
                <c:pt idx="3">
                  <c:v>171878</c:v>
                </c:pt>
                <c:pt idx="4">
                  <c:v>147700</c:v>
                </c:pt>
                <c:pt idx="5">
                  <c:v>157708</c:v>
                </c:pt>
                <c:pt idx="6">
                  <c:v>176904</c:v>
                </c:pt>
                <c:pt idx="7">
                  <c:v>179324</c:v>
                </c:pt>
                <c:pt idx="8">
                  <c:v>162303</c:v>
                </c:pt>
              </c:numCache>
            </c:numRef>
          </c:val>
          <c:extLst>
            <c:ext xmlns:c16="http://schemas.microsoft.com/office/drawing/2014/chart" uri="{C3380CC4-5D6E-409C-BE32-E72D297353CC}">
              <c16:uniqueId val="{00000000-11F2-4193-AD53-19B9DAFD517B}"/>
            </c:ext>
          </c:extLst>
        </c:ser>
        <c:ser>
          <c:idx val="2"/>
          <c:order val="2"/>
          <c:tx>
            <c:strRef>
              <c:f>'元データ（グラフ用）'!$D$51</c:f>
              <c:strCache>
                <c:ptCount val="1"/>
                <c:pt idx="0">
                  <c:v>プラスチック</c:v>
                </c:pt>
              </c:strCache>
            </c:strRef>
          </c:tx>
          <c:spPr>
            <a:solidFill>
              <a:srgbClr val="00B050"/>
            </a:solidFill>
            <a:ln>
              <a:solidFill>
                <a:srgbClr val="00B050"/>
              </a:solidFill>
            </a:ln>
            <a:effectLst/>
          </c:spPr>
          <c:invertIfNegative val="0"/>
          <c:cat>
            <c:strRef>
              <c:f>'元データ（グラフ用）'!$N$40:$V$40</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'元データ（グラフ用）'!$N$51:$V$51</c:f>
              <c:numCache>
                <c:formatCode>#,##0;"▲ "#,##0</c:formatCode>
                <c:ptCount val="9"/>
                <c:pt idx="0">
                  <c:v>57453</c:v>
                </c:pt>
                <c:pt idx="1">
                  <c:v>59116</c:v>
                </c:pt>
                <c:pt idx="2">
                  <c:v>55356</c:v>
                </c:pt>
                <c:pt idx="3">
                  <c:v>64644</c:v>
                </c:pt>
                <c:pt idx="4">
                  <c:v>49556</c:v>
                </c:pt>
                <c:pt idx="5">
                  <c:v>54743</c:v>
                </c:pt>
                <c:pt idx="6">
                  <c:v>62465</c:v>
                </c:pt>
                <c:pt idx="7">
                  <c:v>61410</c:v>
                </c:pt>
                <c:pt idx="8">
                  <c:v>48692</c:v>
                </c:pt>
              </c:numCache>
            </c:numRef>
          </c:val>
          <c:extLst>
            <c:ext xmlns:c16="http://schemas.microsoft.com/office/drawing/2014/chart" uri="{C3380CC4-5D6E-409C-BE32-E72D297353CC}">
              <c16:uniqueId val="{00000001-11F2-4193-AD53-19B9DAFD517B}"/>
            </c:ext>
          </c:extLst>
        </c:ser>
        <c:ser>
          <c:idx val="4"/>
          <c:order val="4"/>
          <c:tx>
            <c:strRef>
              <c:f>'元データ（グラフ用）'!$D$53</c:f>
              <c:strCache>
                <c:ptCount val="1"/>
                <c:pt idx="0">
                  <c:v>鉄鋼</c:v>
                </c:pt>
              </c:strCache>
            </c:strRef>
          </c:tx>
          <c:spPr>
            <a:pattFill prst="pct25">
              <a:fgClr>
                <a:schemeClr val="accent3">
                  <a:lumMod val="50000"/>
                </a:schemeClr>
              </a:fgClr>
              <a:bgClr>
                <a:schemeClr val="bg1"/>
              </a:bgClr>
            </a:pattFill>
            <a:ln>
              <a:solidFill>
                <a:schemeClr val="accent3">
                  <a:lumMod val="75000"/>
                </a:schemeClr>
              </a:solidFill>
            </a:ln>
            <a:effectLst/>
          </c:spPr>
          <c:invertIfNegative val="0"/>
          <c:cat>
            <c:strRef>
              <c:f>'元データ（グラフ用）'!$N$40:$V$40</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'元データ（グラフ用）'!$N$53:$V$53</c:f>
              <c:numCache>
                <c:formatCode>#,##0;"▲ "#,##0</c:formatCode>
                <c:ptCount val="9"/>
                <c:pt idx="0">
                  <c:v>62359</c:v>
                </c:pt>
                <c:pt idx="1">
                  <c:v>56919</c:v>
                </c:pt>
                <c:pt idx="2">
                  <c:v>55807</c:v>
                </c:pt>
                <c:pt idx="3">
                  <c:v>55243</c:v>
                </c:pt>
                <c:pt idx="4">
                  <c:v>47307</c:v>
                </c:pt>
                <c:pt idx="5">
                  <c:v>53385</c:v>
                </c:pt>
                <c:pt idx="6">
                  <c:v>67054</c:v>
                </c:pt>
                <c:pt idx="7">
                  <c:v>53797</c:v>
                </c:pt>
                <c:pt idx="8">
                  <c:v>42048</c:v>
                </c:pt>
              </c:numCache>
            </c:numRef>
          </c:val>
          <c:extLst>
            <c:ext xmlns:c16="http://schemas.microsoft.com/office/drawing/2014/chart" uri="{C3380CC4-5D6E-409C-BE32-E72D297353CC}">
              <c16:uniqueId val="{00000002-11F2-4193-AD53-19B9DAFD517B}"/>
            </c:ext>
          </c:extLst>
        </c:ser>
        <c:dLbls>
          <c:showLegendKey val="0"/>
          <c:showVal val="0"/>
          <c:showCatName val="0"/>
          <c:showSerName val="0"/>
          <c:showPercent val="0"/>
          <c:showBubbleSize val="0"/>
        </c:dLbls>
        <c:gapWidth val="219"/>
        <c:axId val="1511597216"/>
        <c:axId val="1511606784"/>
      </c:barChart>
      <c:lineChart>
        <c:grouping val="standard"/>
        <c:varyColors val="0"/>
        <c:ser>
          <c:idx val="1"/>
          <c:order val="1"/>
          <c:tx>
            <c:strRef>
              <c:f>'元データ（グラフ用）'!$D$50</c:f>
              <c:strCache>
                <c:ptCount val="1"/>
                <c:pt idx="0">
                  <c:v>電子部品対前年同期比</c:v>
                </c:pt>
              </c:strCache>
            </c:strRef>
          </c:tx>
          <c:spPr>
            <a:ln w="28575" cap="rnd">
              <a:solidFill>
                <a:srgbClr val="FF0000"/>
              </a:solidFill>
              <a:round/>
            </a:ln>
            <a:effectLst/>
          </c:spPr>
          <c:marker>
            <c:symbol val="triangle"/>
            <c:size val="6"/>
            <c:spPr>
              <a:solidFill>
                <a:srgbClr val="FF0000"/>
              </a:solidFill>
              <a:ln w="9525">
                <a:solidFill>
                  <a:srgbClr val="FF0000"/>
                </a:solidFill>
              </a:ln>
              <a:effectLst/>
            </c:spPr>
          </c:marker>
          <c:dLbls>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E7A-4900-8EA8-F939AEA79E85}"/>
                </c:ext>
              </c:extLst>
            </c:dLbl>
            <c:dLbl>
              <c:idx val="6"/>
              <c:layout>
                <c:manualLayout>
                  <c:x val="-2.9694109752469201E-3"/>
                  <c:y val="-2.10667051507264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E7A-4900-8EA8-F939AEA79E85}"/>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E7A-4900-8EA8-F939AEA79E85}"/>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E7A-4900-8EA8-F939AEA79E8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'元データ（グラフ用）'!$N$40:$V$40</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'元データ（グラフ用）'!$N$50:$V$50</c:f>
              <c:numCache>
                <c:formatCode>\+#,##0.0;"▲ "#,##0.0</c:formatCode>
                <c:ptCount val="9"/>
                <c:pt idx="0">
                  <c:v>94.9</c:v>
                </c:pt>
                <c:pt idx="1">
                  <c:v>21.6</c:v>
                </c:pt>
                <c:pt idx="2">
                  <c:v>4.3</c:v>
                </c:pt>
                <c:pt idx="3">
                  <c:v>3.3</c:v>
                </c:pt>
                <c:pt idx="4">
                  <c:v>0.9</c:v>
                </c:pt>
                <c:pt idx="5">
                  <c:v>27.5</c:v>
                </c:pt>
                <c:pt idx="6">
                  <c:v>19.5</c:v>
                </c:pt>
                <c:pt idx="7">
                  <c:v>23.1</c:v>
                </c:pt>
                <c:pt idx="8">
                  <c:v>6.4</c:v>
                </c:pt>
              </c:numCache>
            </c:numRef>
          </c:val>
          <c:smooth val="0"/>
          <c:extLst>
            <c:ext xmlns:c16="http://schemas.microsoft.com/office/drawing/2014/chart" uri="{C3380CC4-5D6E-409C-BE32-E72D297353CC}">
              <c16:uniqueId val="{00000003-11F2-4193-AD53-19B9DAFD517B}"/>
            </c:ext>
          </c:extLst>
        </c:ser>
        <c:ser>
          <c:idx val="3"/>
          <c:order val="3"/>
          <c:tx>
            <c:strRef>
              <c:f>'元データ（グラフ用）'!$D$52</c:f>
              <c:strCache>
                <c:ptCount val="1"/>
                <c:pt idx="0">
                  <c:v>プラスチック対前年同期比</c:v>
                </c:pt>
              </c:strCache>
            </c:strRef>
          </c:tx>
          <c:spPr>
            <a:ln w="28575" cap="rnd" cmpd="dbl">
              <a:solidFill>
                <a:schemeClr val="accent4"/>
              </a:solidFill>
              <a:round/>
            </a:ln>
            <a:effectLst/>
          </c:spPr>
          <c:marker>
            <c:symbol val="square"/>
            <c:size val="6"/>
            <c:spPr>
              <a:solidFill>
                <a:schemeClr val="accent4"/>
              </a:solidFill>
              <a:ln w="9525" cmpd="sng">
                <a:solidFill>
                  <a:schemeClr val="accent4"/>
                </a:solidFill>
              </a:ln>
              <a:effectLst/>
            </c:spPr>
          </c:marker>
          <c:dLbls>
            <c:dLbl>
              <c:idx val="5"/>
              <c:layout>
                <c:manualLayout>
                  <c:x val="-7.4235274381174087E-3"/>
                  <c:y val="-1.20381172289865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E7A-4900-8EA8-F939AEA79E85}"/>
                </c:ext>
              </c:extLst>
            </c:dLbl>
            <c:dLbl>
              <c:idx val="6"/>
              <c:layout>
                <c:manualLayout>
                  <c:x val="-2.9694109752469201E-3"/>
                  <c:y val="-2.70857637652197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E7A-4900-8EA8-F939AEA79E85}"/>
                </c:ext>
              </c:extLst>
            </c:dLbl>
            <c:dLbl>
              <c:idx val="7"/>
              <c:layout>
                <c:manualLayout>
                  <c:x val="-2.969410975247029E-3"/>
                  <c:y val="-2.40762344579731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E7A-4900-8EA8-F939AEA79E85}"/>
                </c:ext>
              </c:extLst>
            </c:dLbl>
            <c:dLbl>
              <c:idx val="8"/>
              <c:layout>
                <c:manualLayout>
                  <c:x val="-4.4541164628703802E-3"/>
                  <c:y val="-9.02858792173991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E7A-4900-8EA8-F939AEA79E8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'元データ（グラフ用）'!$N$40:$V$40</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'元データ（グラフ用）'!$N$52:$V$52</c:f>
              <c:numCache>
                <c:formatCode>\+#,##0.0;"▲ "#,##0.0</c:formatCode>
                <c:ptCount val="9"/>
                <c:pt idx="0">
                  <c:v>17.3</c:v>
                </c:pt>
                <c:pt idx="1">
                  <c:v>-3</c:v>
                </c:pt>
                <c:pt idx="2">
                  <c:v>-6.9</c:v>
                </c:pt>
                <c:pt idx="3">
                  <c:v>4.2</c:v>
                </c:pt>
                <c:pt idx="4">
                  <c:v>6.7</c:v>
                </c:pt>
                <c:pt idx="5">
                  <c:v>4.7</c:v>
                </c:pt>
                <c:pt idx="6">
                  <c:v>4.9000000000000004</c:v>
                </c:pt>
                <c:pt idx="7">
                  <c:v>1.8</c:v>
                </c:pt>
                <c:pt idx="8">
                  <c:v>-3.5</c:v>
                </c:pt>
              </c:numCache>
            </c:numRef>
          </c:val>
          <c:smooth val="0"/>
          <c:extLst>
            <c:ext xmlns:c16="http://schemas.microsoft.com/office/drawing/2014/chart" uri="{C3380CC4-5D6E-409C-BE32-E72D297353CC}">
              <c16:uniqueId val="{00000004-11F2-4193-AD53-19B9DAFD517B}"/>
            </c:ext>
          </c:extLst>
        </c:ser>
        <c:ser>
          <c:idx val="5"/>
          <c:order val="5"/>
          <c:tx>
            <c:strRef>
              <c:f>'元データ（グラフ用）'!$D$54</c:f>
              <c:strCache>
                <c:ptCount val="1"/>
                <c:pt idx="0">
                  <c:v>鉄鋼対前年同期比</c:v>
                </c:pt>
              </c:strCache>
            </c:strRef>
          </c:tx>
          <c:spPr>
            <a:ln w="28575" cap="rnd">
              <a:solidFill>
                <a:schemeClr val="accent1">
                  <a:lumMod val="50000"/>
                </a:schemeClr>
              </a:solidFill>
              <a:prstDash val="sysDot"/>
              <a:round/>
            </a:ln>
            <a:effectLst/>
          </c:spPr>
          <c:marker>
            <c:symbol val="diamond"/>
            <c:size val="6"/>
            <c:spPr>
              <a:solidFill>
                <a:schemeClr val="accent1">
                  <a:lumMod val="50000"/>
                </a:schemeClr>
              </a:solidFill>
              <a:ln w="9525">
                <a:solidFill>
                  <a:schemeClr val="accent1">
                    <a:lumMod val="50000"/>
                  </a:schemeClr>
                </a:solidFill>
              </a:ln>
              <a:effectLst/>
            </c:spPr>
          </c:marker>
          <c:dLbls>
            <c:dLbl>
              <c:idx val="5"/>
              <c:layout>
                <c:manualLayout>
                  <c:x val="4.4541164628703802E-3"/>
                  <c:y val="1.80571758434798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E7A-4900-8EA8-F939AEA79E85}"/>
                </c:ext>
              </c:extLst>
            </c:dLbl>
            <c:dLbl>
              <c:idx val="6"/>
              <c:layout>
                <c:manualLayout>
                  <c:x val="0"/>
                  <c:y val="3.00952930724662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E7A-4900-8EA8-F939AEA79E85}"/>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E7A-4900-8EA8-F939AEA79E85}"/>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E7A-4900-8EA8-F939AEA79E8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'元データ（グラフ用）'!$N$40:$V$40</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'元データ（グラフ用）'!$N$54:$V$54</c:f>
              <c:numCache>
                <c:formatCode>\+#,##0.0;"▲ "#,##0.0</c:formatCode>
                <c:ptCount val="9"/>
                <c:pt idx="0">
                  <c:v>19</c:v>
                </c:pt>
                <c:pt idx="1">
                  <c:v>-19.600000000000001</c:v>
                </c:pt>
                <c:pt idx="2">
                  <c:v>-22.4</c:v>
                </c:pt>
                <c:pt idx="3">
                  <c:v>-17.100000000000001</c:v>
                </c:pt>
                <c:pt idx="4">
                  <c:v>-0.8</c:v>
                </c:pt>
                <c:pt idx="5">
                  <c:v>-2.4</c:v>
                </c:pt>
                <c:pt idx="6">
                  <c:v>-0.8</c:v>
                </c:pt>
                <c:pt idx="7">
                  <c:v>-11.2</c:v>
                </c:pt>
                <c:pt idx="8">
                  <c:v>-25.2</c:v>
                </c:pt>
              </c:numCache>
            </c:numRef>
          </c:val>
          <c:smooth val="0"/>
          <c:extLst>
            <c:ext xmlns:c16="http://schemas.microsoft.com/office/drawing/2014/chart" uri="{C3380CC4-5D6E-409C-BE32-E72D297353CC}">
              <c16:uniqueId val="{00000005-11F2-4193-AD53-19B9DAFD517B}"/>
            </c:ext>
          </c:extLst>
        </c:ser>
        <c:dLbls>
          <c:showLegendKey val="0"/>
          <c:showVal val="0"/>
          <c:showCatName val="0"/>
          <c:showSerName val="0"/>
          <c:showPercent val="0"/>
          <c:showBubbleSize val="0"/>
        </c:dLbls>
        <c:marker val="1"/>
        <c:smooth val="0"/>
        <c:axId val="1511611776"/>
        <c:axId val="1511603872"/>
      </c:lineChart>
      <c:catAx>
        <c:axId val="1511597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ja-JP"/>
          </a:p>
        </c:txPr>
        <c:crossAx val="1511606784"/>
        <c:crosses val="autoZero"/>
        <c:auto val="1"/>
        <c:lblAlgn val="ctr"/>
        <c:lblOffset val="100"/>
        <c:noMultiLvlLbl val="0"/>
      </c:catAx>
      <c:valAx>
        <c:axId val="1511606784"/>
        <c:scaling>
          <c:orientation val="minMax"/>
        </c:scaling>
        <c:delete val="0"/>
        <c:axPos val="l"/>
        <c:majorGridlines>
          <c:spPr>
            <a:ln w="9525" cap="flat" cmpd="sng" algn="ctr">
              <a:solidFill>
                <a:schemeClr val="tx1">
                  <a:lumMod val="15000"/>
                  <a:lumOff val="85000"/>
                </a:schemeClr>
              </a:solidFill>
              <a:round/>
            </a:ln>
            <a:effectLst/>
          </c:spPr>
        </c:majorGridlines>
        <c:numFmt formatCode="#,##0;&quot;▲ &quot;#,##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crossAx val="1511597216"/>
        <c:crosses val="autoZero"/>
        <c:crossBetween val="between"/>
      </c:valAx>
      <c:valAx>
        <c:axId val="1511603872"/>
        <c:scaling>
          <c:orientation val="minMax"/>
          <c:max val="100"/>
          <c:min val="-30"/>
        </c:scaling>
        <c:delete val="0"/>
        <c:axPos val="r"/>
        <c:numFmt formatCode="\+#,##0.0;&quot;▲ &quot;#,##0.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crossAx val="1511611776"/>
        <c:crosses val="max"/>
        <c:crossBetween val="between"/>
      </c:valAx>
      <c:catAx>
        <c:axId val="1511611776"/>
        <c:scaling>
          <c:orientation val="minMax"/>
        </c:scaling>
        <c:delete val="1"/>
        <c:axPos val="b"/>
        <c:numFmt formatCode="General" sourceLinked="1"/>
        <c:majorTickMark val="out"/>
        <c:minorTickMark val="none"/>
        <c:tickLblPos val="nextTo"/>
        <c:crossAx val="1511603872"/>
        <c:crosses val="autoZero"/>
        <c:auto val="1"/>
        <c:lblAlgn val="ctr"/>
        <c:lblOffset val="100"/>
        <c:noMultiLvlLbl val="0"/>
      </c:catAx>
      <c:spPr>
        <a:noFill/>
        <a:ln>
          <a:noFill/>
        </a:ln>
        <a:effectLst/>
      </c:spPr>
    </c:plotArea>
    <c:legend>
      <c:legendPos val="t"/>
      <c:layout>
        <c:manualLayout>
          <c:xMode val="edge"/>
          <c:yMode val="edge"/>
          <c:x val="0.1593727689972281"/>
          <c:y val="0.11527193347997865"/>
          <c:w val="0.77178661642488522"/>
          <c:h val="0.18017100148233628"/>
        </c:manualLayout>
      </c:layout>
      <c:overlay val="1"/>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832847454777904"/>
          <c:y val="6.6338121722116519E-2"/>
          <c:w val="0.56929925842693319"/>
          <c:h val="0.52781903726194079"/>
        </c:manualLayout>
      </c:layout>
      <c:barChart>
        <c:barDir val="col"/>
        <c:grouping val="clustered"/>
        <c:varyColors val="0"/>
        <c:ser>
          <c:idx val="5"/>
          <c:order val="5"/>
          <c:tx>
            <c:strRef>
              <c:f>'[＜P.22＞来阪外国人数の推移_2017年更新.xlsx]Sheet2'!$T$1</c:f>
              <c:strCache>
                <c:ptCount val="1"/>
                <c:pt idx="0">
                  <c:v>来阪外国人旅行者数</c:v>
                </c:pt>
              </c:strCache>
            </c:strRef>
          </c:tx>
          <c:spPr>
            <a:pattFill prst="pct5">
              <a:fgClr>
                <a:schemeClr val="tx1"/>
              </a:fgClr>
              <a:bgClr>
                <a:schemeClr val="bg1"/>
              </a:bgClr>
            </a:pattFill>
            <a:ln>
              <a:solidFill>
                <a:schemeClr val="tx1"/>
              </a:solidFill>
            </a:ln>
          </c:spPr>
          <c:invertIfNegative val="0"/>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'[＜P.22＞来阪外国人数の推移_2017年更新.xlsx]Sheet2'!$T$2:$T$9</c:f>
              <c:numCache>
                <c:formatCode>#,##0_);[Red]\(#,##0\)</c:formatCode>
                <c:ptCount val="8"/>
                <c:pt idx="0">
                  <c:v>2349</c:v>
                </c:pt>
                <c:pt idx="1">
                  <c:v>1583</c:v>
                </c:pt>
                <c:pt idx="2">
                  <c:v>2028</c:v>
                </c:pt>
                <c:pt idx="3">
                  <c:v>2625</c:v>
                </c:pt>
                <c:pt idx="4">
                  <c:v>3758</c:v>
                </c:pt>
                <c:pt idx="5">
                  <c:v>7165</c:v>
                </c:pt>
                <c:pt idx="6">
                  <c:v>9400</c:v>
                </c:pt>
                <c:pt idx="7">
                  <c:v>11114</c:v>
                </c:pt>
              </c:numCache>
            </c:numRef>
          </c:val>
          <c:extLst>
            <c:ext xmlns:c16="http://schemas.microsoft.com/office/drawing/2014/chart" uri="{C3380CC4-5D6E-409C-BE32-E72D297353CC}">
              <c16:uniqueId val="{00000000-E64F-4753-B87C-CD92383CF343}"/>
            </c:ext>
          </c:extLst>
        </c:ser>
        <c:dLbls>
          <c:showLegendKey val="0"/>
          <c:showVal val="0"/>
          <c:showCatName val="0"/>
          <c:showSerName val="0"/>
          <c:showPercent val="0"/>
          <c:showBubbleSize val="0"/>
        </c:dLbls>
        <c:gapWidth val="150"/>
        <c:axId val="100220928"/>
        <c:axId val="100219136"/>
      </c:barChart>
      <c:lineChart>
        <c:grouping val="standard"/>
        <c:varyColors val="0"/>
        <c:ser>
          <c:idx val="0"/>
          <c:order val="0"/>
          <c:tx>
            <c:strRef>
              <c:f>'[＜P.22＞来阪外国人数の推移_2017年更新.xlsx]Sheet2'!$O$1</c:f>
              <c:strCache>
                <c:ptCount val="1"/>
                <c:pt idx="0">
                  <c:v>中国の割合</c:v>
                </c:pt>
              </c:strCache>
            </c:strRef>
          </c:tx>
          <c:spPr>
            <a:ln w="15875">
              <a:solidFill>
                <a:srgbClr val="C00000"/>
              </a:solidFill>
            </a:ln>
          </c:spPr>
          <c:marker>
            <c:symbol val="square"/>
            <c:size val="5"/>
            <c:spPr>
              <a:solidFill>
                <a:srgbClr val="C00000"/>
              </a:solidFill>
              <a:ln>
                <a:noFill/>
              </a:ln>
            </c:spPr>
          </c:marker>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'[＜P.22＞来阪外国人数の推移_2017年更新.xlsx]Sheet2'!$O$2:$O$9</c:f>
              <c:numCache>
                <c:formatCode>0.0%</c:formatCode>
                <c:ptCount val="8"/>
                <c:pt idx="0">
                  <c:v>0.31162196679438059</c:v>
                </c:pt>
                <c:pt idx="1">
                  <c:v>0.31711939355653823</c:v>
                </c:pt>
                <c:pt idx="2">
                  <c:v>0.30325443786982248</c:v>
                </c:pt>
                <c:pt idx="3">
                  <c:v>0.20152380952380952</c:v>
                </c:pt>
                <c:pt idx="4">
                  <c:v>0.26849387972325706</c:v>
                </c:pt>
                <c:pt idx="5">
                  <c:v>0.37920446615491976</c:v>
                </c:pt>
                <c:pt idx="6">
                  <c:v>0.39670212765957447</c:v>
                </c:pt>
                <c:pt idx="7">
                  <c:v>0.36206586287565234</c:v>
                </c:pt>
              </c:numCache>
            </c:numRef>
          </c:val>
          <c:smooth val="0"/>
          <c:extLst>
            <c:ext xmlns:c16="http://schemas.microsoft.com/office/drawing/2014/chart" uri="{C3380CC4-5D6E-409C-BE32-E72D297353CC}">
              <c16:uniqueId val="{00000001-E64F-4753-B87C-CD92383CF343}"/>
            </c:ext>
          </c:extLst>
        </c:ser>
        <c:ser>
          <c:idx val="1"/>
          <c:order val="1"/>
          <c:tx>
            <c:strRef>
              <c:f>'[＜P.22＞来阪外国人数の推移_2017年更新.xlsx]Sheet2'!$P$1</c:f>
              <c:strCache>
                <c:ptCount val="1"/>
                <c:pt idx="0">
                  <c:v>韓国の割合</c:v>
                </c:pt>
              </c:strCache>
            </c:strRef>
          </c:tx>
          <c:spPr>
            <a:ln w="15875">
              <a:solidFill>
                <a:srgbClr val="7030A0"/>
              </a:solidFill>
            </a:ln>
          </c:spPr>
          <c:marker>
            <c:symbol val="diamond"/>
            <c:size val="5"/>
            <c:spPr>
              <a:solidFill>
                <a:srgbClr val="7030A0"/>
              </a:solidFill>
              <a:ln>
                <a:solidFill>
                  <a:srgbClr val="7030A0"/>
                </a:solidFill>
              </a:ln>
            </c:spPr>
          </c:marker>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'[＜P.22＞来阪外国人数の推移_2017年更新.xlsx]Sheet2'!$P$2:$P$9</c:f>
              <c:numCache>
                <c:formatCode>0.0%</c:formatCode>
                <c:ptCount val="8"/>
                <c:pt idx="0">
                  <c:v>0.25074499787143467</c:v>
                </c:pt>
                <c:pt idx="1">
                  <c:v>0.23373341756159191</c:v>
                </c:pt>
                <c:pt idx="2">
                  <c:v>0.22090729783037474</c:v>
                </c:pt>
                <c:pt idx="3">
                  <c:v>0.22019047619047619</c:v>
                </c:pt>
                <c:pt idx="4">
                  <c:v>0.19185737094199043</c:v>
                </c:pt>
                <c:pt idx="5">
                  <c:v>0.15087229588276344</c:v>
                </c:pt>
                <c:pt idx="6">
                  <c:v>0.16787234042553192</c:v>
                </c:pt>
                <c:pt idx="7">
                  <c:v>0.21684362065862875</c:v>
                </c:pt>
              </c:numCache>
            </c:numRef>
          </c:val>
          <c:smooth val="0"/>
          <c:extLst>
            <c:ext xmlns:c16="http://schemas.microsoft.com/office/drawing/2014/chart" uri="{C3380CC4-5D6E-409C-BE32-E72D297353CC}">
              <c16:uniqueId val="{00000002-E64F-4753-B87C-CD92383CF343}"/>
            </c:ext>
          </c:extLst>
        </c:ser>
        <c:ser>
          <c:idx val="2"/>
          <c:order val="2"/>
          <c:tx>
            <c:strRef>
              <c:f>'[＜P.22＞来阪外国人数の推移_2017年更新.xlsx]Sheet2'!$Q$1</c:f>
              <c:strCache>
                <c:ptCount val="1"/>
                <c:pt idx="0">
                  <c:v>台湾の割合</c:v>
                </c:pt>
              </c:strCache>
            </c:strRef>
          </c:tx>
          <c:spPr>
            <a:ln w="15875">
              <a:solidFill>
                <a:schemeClr val="accent6">
                  <a:lumMod val="75000"/>
                </a:schemeClr>
              </a:solidFill>
            </a:ln>
          </c:spPr>
          <c:marker>
            <c:symbol val="circle"/>
            <c:size val="5"/>
            <c:spPr>
              <a:solidFill>
                <a:schemeClr val="accent6">
                  <a:lumMod val="75000"/>
                </a:schemeClr>
              </a:solidFill>
              <a:ln>
                <a:solidFill>
                  <a:schemeClr val="accent6">
                    <a:lumMod val="75000"/>
                  </a:schemeClr>
                </a:solidFill>
              </a:ln>
            </c:spPr>
          </c:marker>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'[＜P.22＞来阪外国人数の推移_2017年更新.xlsx]Sheet2'!$Q$2:$Q$9</c:f>
              <c:numCache>
                <c:formatCode>0.0%</c:formatCode>
                <c:ptCount val="8"/>
                <c:pt idx="0">
                  <c:v>0.12813963388676033</c:v>
                </c:pt>
                <c:pt idx="1">
                  <c:v>0.15224257738471256</c:v>
                </c:pt>
                <c:pt idx="2">
                  <c:v>0.15039447731755423</c:v>
                </c:pt>
                <c:pt idx="3">
                  <c:v>0.20228571428571429</c:v>
                </c:pt>
                <c:pt idx="4">
                  <c:v>0.18068121341138904</c:v>
                </c:pt>
                <c:pt idx="5">
                  <c:v>0.14724354501046755</c:v>
                </c:pt>
                <c:pt idx="6">
                  <c:v>0.13340425531914893</c:v>
                </c:pt>
                <c:pt idx="7">
                  <c:v>0.12596724851538599</c:v>
                </c:pt>
              </c:numCache>
            </c:numRef>
          </c:val>
          <c:smooth val="0"/>
          <c:extLst>
            <c:ext xmlns:c16="http://schemas.microsoft.com/office/drawing/2014/chart" uri="{C3380CC4-5D6E-409C-BE32-E72D297353CC}">
              <c16:uniqueId val="{00000003-E64F-4753-B87C-CD92383CF343}"/>
            </c:ext>
          </c:extLst>
        </c:ser>
        <c:ser>
          <c:idx val="3"/>
          <c:order val="3"/>
          <c:tx>
            <c:strRef>
              <c:f>'[＜P.22＞来阪外国人数の推移_2017年更新.xlsx]Sheet2'!$R$1</c:f>
              <c:strCache>
                <c:ptCount val="1"/>
                <c:pt idx="0">
                  <c:v>香港の割合</c:v>
                </c:pt>
              </c:strCache>
            </c:strRef>
          </c:tx>
          <c:spPr>
            <a:ln w="15875">
              <a:solidFill>
                <a:srgbClr val="00B050"/>
              </a:solidFill>
            </a:ln>
          </c:spPr>
          <c:marker>
            <c:symbol val="x"/>
            <c:size val="5"/>
            <c:spPr>
              <a:noFill/>
              <a:ln w="15875">
                <a:solidFill>
                  <a:srgbClr val="00B050"/>
                </a:solidFill>
              </a:ln>
            </c:spPr>
          </c:marker>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'[＜P.22＞来阪外国人数の推移_2017年更新.xlsx]Sheet2'!$R$2:$R$9</c:f>
              <c:numCache>
                <c:formatCode>0.0%</c:formatCode>
                <c:ptCount val="8"/>
                <c:pt idx="0">
                  <c:v>4.5125585355470413E-2</c:v>
                </c:pt>
                <c:pt idx="1">
                  <c:v>6.1276058117498422E-2</c:v>
                </c:pt>
                <c:pt idx="2">
                  <c:v>4.6351084812623275E-2</c:v>
                </c:pt>
                <c:pt idx="3">
                  <c:v>6.6666666666666666E-2</c:v>
                </c:pt>
                <c:pt idx="4">
                  <c:v>7.0782331027142098E-2</c:v>
                </c:pt>
                <c:pt idx="5">
                  <c:v>7.508722958827635E-2</c:v>
                </c:pt>
                <c:pt idx="6">
                  <c:v>6.6702127659574464E-2</c:v>
                </c:pt>
                <c:pt idx="7">
                  <c:v>6.6672665107072163E-2</c:v>
                </c:pt>
              </c:numCache>
            </c:numRef>
          </c:val>
          <c:smooth val="0"/>
          <c:extLst>
            <c:ext xmlns:c16="http://schemas.microsoft.com/office/drawing/2014/chart" uri="{C3380CC4-5D6E-409C-BE32-E72D297353CC}">
              <c16:uniqueId val="{00000004-E64F-4753-B87C-CD92383CF343}"/>
            </c:ext>
          </c:extLst>
        </c:ser>
        <c:ser>
          <c:idx val="4"/>
          <c:order val="4"/>
          <c:tx>
            <c:strRef>
              <c:f>'[＜P.22＞来阪外国人数の推移_2017年更新.xlsx]Sheet2'!$S$1</c:f>
              <c:strCache>
                <c:ptCount val="1"/>
                <c:pt idx="0">
                  <c:v>アメリカの割合</c:v>
                </c:pt>
              </c:strCache>
            </c:strRef>
          </c:tx>
          <c:spPr>
            <a:ln w="15875">
              <a:solidFill>
                <a:srgbClr val="0070C0"/>
              </a:solidFill>
            </a:ln>
          </c:spPr>
          <c:marker>
            <c:symbol val="triangle"/>
            <c:size val="5"/>
            <c:spPr>
              <a:solidFill>
                <a:srgbClr val="0070C0"/>
              </a:solidFill>
              <a:ln>
                <a:solidFill>
                  <a:srgbClr val="0070C0"/>
                </a:solidFill>
              </a:ln>
            </c:spPr>
          </c:marker>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'[＜P.22＞来阪外国人数の推移_2017年更新.xlsx]Sheet2'!$S$2:$S$9</c:f>
              <c:numCache>
                <c:formatCode>0.0%</c:formatCode>
                <c:ptCount val="8"/>
                <c:pt idx="0">
                  <c:v>5.0234142188165173E-2</c:v>
                </c:pt>
                <c:pt idx="1">
                  <c:v>5.6222362602653189E-2</c:v>
                </c:pt>
                <c:pt idx="2">
                  <c:v>4.6351084812623275E-2</c:v>
                </c:pt>
                <c:pt idx="3">
                  <c:v>4.5714285714285714E-2</c:v>
                </c:pt>
                <c:pt idx="4">
                  <c:v>4.1511442256519426E-2</c:v>
                </c:pt>
                <c:pt idx="5">
                  <c:v>3.3217027215631544E-2</c:v>
                </c:pt>
                <c:pt idx="6">
                  <c:v>3.3936170212765959E-2</c:v>
                </c:pt>
                <c:pt idx="7">
                  <c:v>3.2301601583588267E-2</c:v>
                </c:pt>
              </c:numCache>
            </c:numRef>
          </c:val>
          <c:smooth val="0"/>
          <c:extLst>
            <c:ext xmlns:c16="http://schemas.microsoft.com/office/drawing/2014/chart" uri="{C3380CC4-5D6E-409C-BE32-E72D297353CC}">
              <c16:uniqueId val="{00000005-E64F-4753-B87C-CD92383CF343}"/>
            </c:ext>
          </c:extLst>
        </c:ser>
        <c:dLbls>
          <c:showLegendKey val="0"/>
          <c:showVal val="0"/>
          <c:showCatName val="0"/>
          <c:showSerName val="0"/>
          <c:showPercent val="0"/>
          <c:showBubbleSize val="0"/>
        </c:dLbls>
        <c:marker val="1"/>
        <c:smooth val="0"/>
        <c:axId val="100217600"/>
        <c:axId val="100072064"/>
      </c:lineChart>
      <c:valAx>
        <c:axId val="100072064"/>
        <c:scaling>
          <c:orientation val="minMax"/>
          <c:max val="0.4"/>
        </c:scaling>
        <c:delete val="0"/>
        <c:axPos val="r"/>
        <c:numFmt formatCode="0.0%" sourceLinked="1"/>
        <c:majorTickMark val="in"/>
        <c:minorTickMark val="none"/>
        <c:tickLblPos val="nextTo"/>
        <c:crossAx val="100217600"/>
        <c:crosses val="max"/>
        <c:crossBetween val="between"/>
        <c:majorUnit val="0.1"/>
      </c:valAx>
      <c:catAx>
        <c:axId val="100217600"/>
        <c:scaling>
          <c:orientation val="minMax"/>
        </c:scaling>
        <c:delete val="0"/>
        <c:axPos val="b"/>
        <c:numFmt formatCode="General" sourceLinked="1"/>
        <c:majorTickMark val="out"/>
        <c:minorTickMark val="none"/>
        <c:tickLblPos val="nextTo"/>
        <c:crossAx val="100072064"/>
        <c:crosses val="autoZero"/>
        <c:auto val="1"/>
        <c:lblAlgn val="ctr"/>
        <c:lblOffset val="100"/>
        <c:noMultiLvlLbl val="0"/>
      </c:catAx>
      <c:valAx>
        <c:axId val="100219136"/>
        <c:scaling>
          <c:orientation val="minMax"/>
          <c:min val="1000"/>
        </c:scaling>
        <c:delete val="0"/>
        <c:axPos val="l"/>
        <c:numFmt formatCode="#,##0_);[Red]\(#,##0\)" sourceLinked="1"/>
        <c:majorTickMark val="out"/>
        <c:minorTickMark val="none"/>
        <c:tickLblPos val="nextTo"/>
        <c:crossAx val="100220928"/>
        <c:crosses val="autoZero"/>
        <c:crossBetween val="between"/>
        <c:majorUnit val="3000"/>
      </c:valAx>
      <c:catAx>
        <c:axId val="100220928"/>
        <c:scaling>
          <c:orientation val="minMax"/>
        </c:scaling>
        <c:delete val="1"/>
        <c:axPos val="b"/>
        <c:numFmt formatCode="General" sourceLinked="1"/>
        <c:majorTickMark val="out"/>
        <c:minorTickMark val="none"/>
        <c:tickLblPos val="nextTo"/>
        <c:crossAx val="100219136"/>
        <c:crosses val="autoZero"/>
        <c:auto val="1"/>
        <c:lblAlgn val="ctr"/>
        <c:lblOffset val="100"/>
        <c:noMultiLvlLbl val="0"/>
      </c:catAx>
      <c:dTable>
        <c:showHorzBorder val="1"/>
        <c:showVertBorder val="1"/>
        <c:showOutline val="1"/>
        <c:showKeys val="1"/>
      </c:dTable>
    </c:plotArea>
    <c:plotVisOnly val="1"/>
    <c:dispBlanksAs val="gap"/>
    <c:showDLblsOverMax val="0"/>
  </c:chart>
  <c:txPr>
    <a:bodyPr/>
    <a:lstStyle/>
    <a:p>
      <a:pPr>
        <a:defRPr sz="1200"/>
      </a:pPr>
      <a:endParaRPr lang="ja-JP"/>
    </a:p>
  </c:txPr>
  <c:externalData r:id="rId1">
    <c:autoUpdate val="0"/>
  </c:externalData>
  <c:userShapes r:id="rId2"/>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sz="1600" dirty="0"/>
              <a:t>輸</a:t>
            </a:r>
            <a:r>
              <a:rPr lang="ja-JP" altLang="en-US" sz="1600" dirty="0"/>
              <a:t>入</a:t>
            </a:r>
            <a:r>
              <a:rPr lang="ja-JP" sz="1600" dirty="0"/>
              <a:t>額の推移</a:t>
            </a:r>
          </a:p>
        </c:rich>
      </c:tx>
      <c:layout>
        <c:manualLayout>
          <c:xMode val="edge"/>
          <c:yMode val="edge"/>
          <c:x val="0.42572923338815638"/>
          <c:y val="6.3840752869558104E-4"/>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0884988584474886"/>
          <c:y val="0.26375742120112389"/>
          <c:w val="0.77424181887366816"/>
          <c:h val="0.62765129441902601"/>
        </c:manualLayout>
      </c:layout>
      <c:barChart>
        <c:barDir val="col"/>
        <c:grouping val="clustered"/>
        <c:varyColors val="0"/>
        <c:ser>
          <c:idx val="2"/>
          <c:order val="4"/>
          <c:tx>
            <c:strRef>
              <c:f>'元データ（グラフ用）'!$D$45</c:f>
              <c:strCache>
                <c:ptCount val="1"/>
                <c:pt idx="0">
                  <c:v>輸入総額</c:v>
                </c:pt>
              </c:strCache>
            </c:strRef>
          </c:tx>
          <c:spPr>
            <a:pattFill prst="dkUpDiag">
              <a:fgClr>
                <a:schemeClr val="accent5">
                  <a:lumMod val="75000"/>
                </a:schemeClr>
              </a:fgClr>
              <a:bgClr>
                <a:schemeClr val="bg1"/>
              </a:bgClr>
            </a:pattFill>
            <a:ln>
              <a:solidFill>
                <a:schemeClr val="accent5">
                  <a:lumMod val="75000"/>
                </a:schemeClr>
              </a:solidFill>
            </a:ln>
            <a:effectLst/>
          </c:spPr>
          <c:invertIfNegative val="0"/>
          <c:cat>
            <c:strRef>
              <c:f>'元データ（グラフ用）'!$E$40:$W$40</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'元データ（グラフ用）'!$E$45:$W$45</c:f>
              <c:numCache>
                <c:formatCode>#,##0;"▲ "#,##0</c:formatCode>
                <c:ptCount val="9"/>
                <c:pt idx="0">
                  <c:v>12148</c:v>
                </c:pt>
                <c:pt idx="1">
                  <c:v>12073</c:v>
                </c:pt>
                <c:pt idx="2">
                  <c:v>12409</c:v>
                </c:pt>
                <c:pt idx="3">
                  <c:v>12209</c:v>
                </c:pt>
                <c:pt idx="4">
                  <c:v>12638</c:v>
                </c:pt>
                <c:pt idx="5">
                  <c:v>9128</c:v>
                </c:pt>
                <c:pt idx="6">
                  <c:v>11763</c:v>
                </c:pt>
                <c:pt idx="7">
                  <c:v>12253</c:v>
                </c:pt>
                <c:pt idx="8">
                  <c:v>10111</c:v>
                </c:pt>
              </c:numCache>
            </c:numRef>
          </c:val>
          <c:extLst>
            <c:ext xmlns:c16="http://schemas.microsoft.com/office/drawing/2014/chart" uri="{C3380CC4-5D6E-409C-BE32-E72D297353CC}">
              <c16:uniqueId val="{00000000-22AB-4493-BD63-1F4375C481C9}"/>
            </c:ext>
          </c:extLst>
        </c:ser>
        <c:ser>
          <c:idx val="6"/>
          <c:order val="6"/>
          <c:tx>
            <c:strRef>
              <c:f>'元データ（グラフ用）'!$D$47</c:f>
              <c:strCache>
                <c:ptCount val="1"/>
                <c:pt idx="0">
                  <c:v>中国からの輸入額</c:v>
                </c:pt>
              </c:strCache>
            </c:strRef>
          </c:tx>
          <c:spPr>
            <a:solidFill>
              <a:srgbClr val="00B050"/>
            </a:solidFill>
            <a:ln>
              <a:noFill/>
            </a:ln>
            <a:effectLst/>
          </c:spPr>
          <c:invertIfNegative val="0"/>
          <c:cat>
            <c:strRef>
              <c:f>'元データ（グラフ用）'!$E$40:$W$40</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'元データ（グラフ用）'!$E$47:$W$47</c:f>
              <c:numCache>
                <c:formatCode>#,##0;"▲ "#,##0</c:formatCode>
                <c:ptCount val="9"/>
                <c:pt idx="0">
                  <c:v>3881</c:v>
                </c:pt>
                <c:pt idx="1">
                  <c:v>3915</c:v>
                </c:pt>
                <c:pt idx="2">
                  <c:v>3837</c:v>
                </c:pt>
                <c:pt idx="3">
                  <c:v>3828</c:v>
                </c:pt>
                <c:pt idx="4">
                  <c:v>4282</c:v>
                </c:pt>
                <c:pt idx="5">
                  <c:v>1361</c:v>
                </c:pt>
                <c:pt idx="6">
                  <c:v>3646</c:v>
                </c:pt>
                <c:pt idx="7">
                  <c:v>4772</c:v>
                </c:pt>
                <c:pt idx="8">
                  <c:v>3880</c:v>
                </c:pt>
              </c:numCache>
            </c:numRef>
          </c:val>
          <c:extLst>
            <c:ext xmlns:c16="http://schemas.microsoft.com/office/drawing/2014/chart" uri="{C3380CC4-5D6E-409C-BE32-E72D297353CC}">
              <c16:uniqueId val="{00000001-22AB-4493-BD63-1F4375C481C9}"/>
            </c:ext>
          </c:extLst>
        </c:ser>
        <c:dLbls>
          <c:showLegendKey val="0"/>
          <c:showVal val="0"/>
          <c:showCatName val="0"/>
          <c:showSerName val="0"/>
          <c:showPercent val="0"/>
          <c:showBubbleSize val="0"/>
        </c:dLbls>
        <c:gapWidth val="150"/>
        <c:axId val="1437908768"/>
        <c:axId val="1437913344"/>
        <c:extLst>
          <c:ext xmlns:c15="http://schemas.microsoft.com/office/drawing/2012/chart" uri="{02D57815-91ED-43cb-92C2-25804820EDAC}">
            <c15:filteredBarSeries>
              <c15:ser>
                <c:idx val="0"/>
                <c:order val="0"/>
                <c:tx>
                  <c:strRef>
                    <c:extLst>
                      <c:ext uri="{02D57815-91ED-43cb-92C2-25804820EDAC}">
                        <c15:formulaRef>
                          <c15:sqref>'元データ（グラフ用）'!$D$41</c15:sqref>
                        </c15:formulaRef>
                      </c:ext>
                    </c:extLst>
                    <c:strCache>
                      <c:ptCount val="1"/>
                      <c:pt idx="0">
                        <c:v>輸出総額</c:v>
                      </c:pt>
                    </c:strCache>
                  </c:strRef>
                </c:tx>
                <c:spPr>
                  <a:solidFill>
                    <a:schemeClr val="accent1"/>
                  </a:solidFill>
                  <a:ln>
                    <a:noFill/>
                  </a:ln>
                  <a:effectLst/>
                </c:spPr>
                <c:invertIfNegative val="0"/>
                <c:cat>
                  <c:strRef>
                    <c:extLst>
                      <c:ext uri="{02D57815-91ED-43cb-92C2-25804820EDAC}">
                        <c15:formulaRef>
                          <c15:sqref>'元データ（グラフ用）'!$E$40:$W$40</c15:sqref>
                        </c15:formulaRef>
                      </c:ext>
                    </c:extLst>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extLst>
                      <c:ext uri="{02D57815-91ED-43cb-92C2-25804820EDAC}">
                        <c15:formulaRef>
                          <c15:sqref>'元データ（グラフ用）'!$E$41:$W$41</c15:sqref>
                        </c15:formulaRef>
                      </c:ext>
                    </c:extLst>
                    <c:numCache>
                      <c:formatCode>#,##0;"▲ "#,##0</c:formatCode>
                      <c:ptCount val="9"/>
                      <c:pt idx="0">
                        <c:v>14151</c:v>
                      </c:pt>
                      <c:pt idx="1">
                        <c:v>13980</c:v>
                      </c:pt>
                      <c:pt idx="2">
                        <c:v>13518</c:v>
                      </c:pt>
                      <c:pt idx="3">
                        <c:v>14144</c:v>
                      </c:pt>
                      <c:pt idx="4">
                        <c:v>11377</c:v>
                      </c:pt>
                      <c:pt idx="5">
                        <c:v>13300</c:v>
                      </c:pt>
                      <c:pt idx="6">
                        <c:v>14218</c:v>
                      </c:pt>
                      <c:pt idx="7">
                        <c:v>12801</c:v>
                      </c:pt>
                      <c:pt idx="8">
                        <c:v>10392</c:v>
                      </c:pt>
                    </c:numCache>
                  </c:numRef>
                </c:val>
                <c:extLst>
                  <c:ext xmlns:c16="http://schemas.microsoft.com/office/drawing/2014/chart" uri="{C3380CC4-5D6E-409C-BE32-E72D297353CC}">
                    <c16:uniqueId val="{00000004-22AB-4493-BD63-1F4375C481C9}"/>
                  </c:ext>
                </c:extLst>
              </c15:ser>
            </c15:filteredBarSeries>
            <c15:filteredBarSeries>
              <c15:ser>
                <c:idx val="4"/>
                <c:order val="2"/>
                <c:tx>
                  <c:strRef>
                    <c:extLst xmlns:c15="http://schemas.microsoft.com/office/drawing/2012/chart">
                      <c:ext xmlns:c15="http://schemas.microsoft.com/office/drawing/2012/chart" uri="{02D57815-91ED-43cb-92C2-25804820EDAC}">
                        <c15:formulaRef>
                          <c15:sqref>'元データ（グラフ用）'!$D$43</c15:sqref>
                        </c15:formulaRef>
                      </c:ext>
                    </c:extLst>
                    <c:strCache>
                      <c:ptCount val="1"/>
                      <c:pt idx="0">
                        <c:v>中国への輸出額</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'元データ（グラフ用）'!$E$40:$W$40</c15:sqref>
                        </c15:formulaRef>
                      </c:ext>
                    </c:extLst>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extLst xmlns:c15="http://schemas.microsoft.com/office/drawing/2012/chart">
                      <c:ext xmlns:c15="http://schemas.microsoft.com/office/drawing/2012/chart" uri="{02D57815-91ED-43cb-92C2-25804820EDAC}">
                        <c15:formulaRef>
                          <c15:sqref>'元データ（グラフ用）'!$E$43:$W$43</c15:sqref>
                        </c15:formulaRef>
                      </c:ext>
                    </c:extLst>
                    <c:numCache>
                      <c:formatCode>#,##0;"▲ "#,##0</c:formatCode>
                      <c:ptCount val="9"/>
                      <c:pt idx="0">
                        <c:v>3300</c:v>
                      </c:pt>
                      <c:pt idx="1">
                        <c:v>3518</c:v>
                      </c:pt>
                      <c:pt idx="2">
                        <c:v>3482</c:v>
                      </c:pt>
                      <c:pt idx="3">
                        <c:v>3782</c:v>
                      </c:pt>
                      <c:pt idx="4">
                        <c:v>2365</c:v>
                      </c:pt>
                      <c:pt idx="5">
                        <c:v>2964</c:v>
                      </c:pt>
                      <c:pt idx="6">
                        <c:v>3507</c:v>
                      </c:pt>
                      <c:pt idx="7">
                        <c:v>3312</c:v>
                      </c:pt>
                      <c:pt idx="8">
                        <c:v>3147</c:v>
                      </c:pt>
                    </c:numCache>
                  </c:numRef>
                </c:val>
                <c:extLst xmlns:c15="http://schemas.microsoft.com/office/drawing/2012/chart">
                  <c:ext xmlns:c16="http://schemas.microsoft.com/office/drawing/2014/chart" uri="{C3380CC4-5D6E-409C-BE32-E72D297353CC}">
                    <c16:uniqueId val="{00000006-22AB-4493-BD63-1F4375C481C9}"/>
                  </c:ext>
                </c:extLst>
              </c15:ser>
            </c15:filteredBarSeries>
          </c:ext>
        </c:extLst>
      </c:barChart>
      <c:lineChart>
        <c:grouping val="standard"/>
        <c:varyColors val="0"/>
        <c:ser>
          <c:idx val="3"/>
          <c:order val="5"/>
          <c:tx>
            <c:strRef>
              <c:f>'元データ（グラフ用）'!$D$46</c:f>
              <c:strCache>
                <c:ptCount val="1"/>
                <c:pt idx="0">
                  <c:v>輸入総額対前年同期比</c:v>
                </c:pt>
              </c:strCache>
            </c:strRef>
          </c:tx>
          <c:spPr>
            <a:ln w="28575" cap="rnd">
              <a:solidFill>
                <a:srgbClr val="FF0000"/>
              </a:solidFill>
              <a:round/>
            </a:ln>
            <a:effectLst/>
          </c:spPr>
          <c:marker>
            <c:symbol val="triangle"/>
            <c:size val="7"/>
            <c:spPr>
              <a:solidFill>
                <a:srgbClr val="FF0000"/>
              </a:solidFill>
              <a:ln w="9525">
                <a:solidFill>
                  <a:srgbClr val="FF0000"/>
                </a:solidFill>
              </a:ln>
              <a:effectLst/>
            </c:spPr>
          </c:marker>
          <c:dLbls>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624-4F47-B6EF-8CECF7895B2D}"/>
                </c:ext>
              </c:extLst>
            </c:dLbl>
            <c:dLbl>
              <c:idx val="6"/>
              <c:layout>
                <c:manualLayout>
                  <c:x val="-1.445914692279825E-2"/>
                  <c:y val="1.8489796156063474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5.7850819078985559E-2"/>
                      <c:h val="6.7364490661925E-2"/>
                    </c:manualLayout>
                  </c15:layout>
                </c:ext>
                <c:ext xmlns:c16="http://schemas.microsoft.com/office/drawing/2014/chart" uri="{C3380CC4-5D6E-409C-BE32-E72D297353CC}">
                  <c16:uniqueId val="{00000003-4624-4F47-B6EF-8CECF7895B2D}"/>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624-4F47-B6EF-8CECF7895B2D}"/>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624-4F47-B6EF-8CECF7895B2D}"/>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'元データ（グラフ用）'!$E$40:$W$40</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'元データ（グラフ用）'!$E$46:$W$46</c:f>
              <c:numCache>
                <c:formatCode>\+#,##0.0;"▲ "#,##0.0</c:formatCode>
                <c:ptCount val="9"/>
                <c:pt idx="0">
                  <c:v>30.3</c:v>
                </c:pt>
                <c:pt idx="1">
                  <c:v>-14</c:v>
                </c:pt>
                <c:pt idx="2">
                  <c:v>-16.5</c:v>
                </c:pt>
                <c:pt idx="3">
                  <c:v>-5.8</c:v>
                </c:pt>
                <c:pt idx="4">
                  <c:v>-7.4</c:v>
                </c:pt>
                <c:pt idx="5">
                  <c:v>-17.5</c:v>
                </c:pt>
                <c:pt idx="6">
                  <c:v>-4.2</c:v>
                </c:pt>
                <c:pt idx="7">
                  <c:v>-2.2000000000000002</c:v>
                </c:pt>
                <c:pt idx="8">
                  <c:v>-19.7</c:v>
                </c:pt>
              </c:numCache>
            </c:numRef>
          </c:val>
          <c:smooth val="0"/>
          <c:extLst>
            <c:ext xmlns:c16="http://schemas.microsoft.com/office/drawing/2014/chart" uri="{C3380CC4-5D6E-409C-BE32-E72D297353CC}">
              <c16:uniqueId val="{00000002-22AB-4493-BD63-1F4375C481C9}"/>
            </c:ext>
          </c:extLst>
        </c:ser>
        <c:ser>
          <c:idx val="7"/>
          <c:order val="7"/>
          <c:tx>
            <c:strRef>
              <c:f>'元データ（グラフ用）'!$D$48</c:f>
              <c:strCache>
                <c:ptCount val="1"/>
                <c:pt idx="0">
                  <c:v>中国輸入対前年同期比</c:v>
                </c:pt>
              </c:strCache>
            </c:strRef>
          </c:tx>
          <c:spPr>
            <a:ln w="38100" cap="rnd" cmpd="dbl">
              <a:solidFill>
                <a:srgbClr val="FFC000"/>
              </a:solidFill>
              <a:round/>
            </a:ln>
            <a:effectLst/>
          </c:spPr>
          <c:marker>
            <c:symbol val="square"/>
            <c:size val="7"/>
            <c:spPr>
              <a:solidFill>
                <a:srgbClr val="FFC000">
                  <a:alpha val="99000"/>
                </a:srgbClr>
              </a:solidFill>
              <a:ln w="9525">
                <a:solidFill>
                  <a:srgbClr val="FFC000">
                    <a:alpha val="93000"/>
                  </a:srgbClr>
                </a:solidFill>
              </a:ln>
              <a:effectLst/>
            </c:spPr>
          </c:marker>
          <c:dLbls>
            <c:dLbl>
              <c:idx val="5"/>
              <c:layout>
                <c:manualLayout>
                  <c:x val="-4.3377269991741237E-3"/>
                  <c:y val="-1.129918934395047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624-4F47-B6EF-8CECF7895B2D}"/>
                </c:ext>
              </c:extLst>
            </c:dLbl>
            <c:dLbl>
              <c:idx val="6"/>
              <c:layout>
                <c:manualLayout>
                  <c:x val="-2.4580452995320037E-2"/>
                  <c:y val="-4.62244903901590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624-4F47-B6EF-8CECF7895B2D}"/>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624-4F47-B6EF-8CECF7895B2D}"/>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624-4F47-B6EF-8CECF7895B2D}"/>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'元データ（グラフ用）'!$E$40:$W$40</c:f>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f>'元データ（グラフ用）'!$E$48:$W$48</c:f>
              <c:numCache>
                <c:formatCode>\+#,##0.0;"▲ "#,##0.0</c:formatCode>
                <c:ptCount val="9"/>
                <c:pt idx="0">
                  <c:v>18</c:v>
                </c:pt>
                <c:pt idx="1">
                  <c:v>-21.2</c:v>
                </c:pt>
                <c:pt idx="2">
                  <c:v>-26.6</c:v>
                </c:pt>
                <c:pt idx="3">
                  <c:v>-7.1</c:v>
                </c:pt>
                <c:pt idx="4">
                  <c:v>-12.1</c:v>
                </c:pt>
                <c:pt idx="5">
                  <c:v>-55.6</c:v>
                </c:pt>
                <c:pt idx="6">
                  <c:v>-1</c:v>
                </c:pt>
                <c:pt idx="7">
                  <c:v>22.1</c:v>
                </c:pt>
                <c:pt idx="8">
                  <c:v>2.1</c:v>
                </c:pt>
              </c:numCache>
            </c:numRef>
          </c:val>
          <c:smooth val="0"/>
          <c:extLst>
            <c:ext xmlns:c16="http://schemas.microsoft.com/office/drawing/2014/chart" uri="{C3380CC4-5D6E-409C-BE32-E72D297353CC}">
              <c16:uniqueId val="{00000003-22AB-4493-BD63-1F4375C481C9}"/>
            </c:ext>
          </c:extLst>
        </c:ser>
        <c:dLbls>
          <c:showLegendKey val="0"/>
          <c:showVal val="0"/>
          <c:showCatName val="0"/>
          <c:showSerName val="0"/>
          <c:showPercent val="0"/>
          <c:showBubbleSize val="0"/>
        </c:dLbls>
        <c:marker val="1"/>
        <c:smooth val="0"/>
        <c:axId val="1430817088"/>
        <c:axId val="1430815424"/>
        <c:extLst>
          <c:ext xmlns:c15="http://schemas.microsoft.com/office/drawing/2012/chart" uri="{02D57815-91ED-43cb-92C2-25804820EDAC}">
            <c15:filteredLineSeries>
              <c15:ser>
                <c:idx val="1"/>
                <c:order val="1"/>
                <c:tx>
                  <c:strRef>
                    <c:extLst>
                      <c:ext uri="{02D57815-91ED-43cb-92C2-25804820EDAC}">
                        <c15:formulaRef>
                          <c15:sqref>'元データ（グラフ用）'!$D$42</c15:sqref>
                        </c15:formulaRef>
                      </c:ext>
                    </c:extLst>
                    <c:strCache>
                      <c:ptCount val="1"/>
                      <c:pt idx="0">
                        <c:v>輸出総額対前年同期比</c:v>
                      </c:pt>
                    </c:strCache>
                  </c:strRef>
                </c:tx>
                <c:spPr>
                  <a:ln w="28575" cap="rnd">
                    <a:solidFill>
                      <a:schemeClr val="accent2"/>
                    </a:solidFill>
                    <a:round/>
                  </a:ln>
                  <a:effectLst/>
                </c:spPr>
                <c:marker>
                  <c:symbol val="triangle"/>
                  <c:size val="7"/>
                  <c:spPr>
                    <a:solidFill>
                      <a:srgbClr val="FF0000"/>
                    </a:solidFill>
                    <a:ln w="9525">
                      <a:solidFill>
                        <a:srgbClr val="FF0000"/>
                      </a:solidFill>
                    </a:ln>
                    <a:effectLst/>
                  </c:spPr>
                </c:marker>
                <c:cat>
                  <c:strRef>
                    <c:extLst>
                      <c:ext uri="{02D57815-91ED-43cb-92C2-25804820EDAC}">
                        <c15:formulaRef>
                          <c15:sqref>'元データ（グラフ用）'!$E$40:$W$40</c15:sqref>
                        </c15:formulaRef>
                      </c:ext>
                    </c:extLst>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extLst>
                      <c:ext uri="{02D57815-91ED-43cb-92C2-25804820EDAC}">
                        <c15:formulaRef>
                          <c15:sqref>'元データ（グラフ用）'!$E$42:$W$42</c15:sqref>
                        </c15:formulaRef>
                      </c:ext>
                    </c:extLst>
                    <c:numCache>
                      <c:formatCode>\+#,##0.0;"▲ "#,##0.0</c:formatCode>
                      <c:ptCount val="9"/>
                      <c:pt idx="0">
                        <c:v>27.5</c:v>
                      </c:pt>
                      <c:pt idx="1">
                        <c:v>-7.9</c:v>
                      </c:pt>
                      <c:pt idx="2">
                        <c:v>-10.199999999999999</c:v>
                      </c:pt>
                      <c:pt idx="3">
                        <c:v>-4.0999999999999996</c:v>
                      </c:pt>
                      <c:pt idx="4">
                        <c:v>-3.6</c:v>
                      </c:pt>
                      <c:pt idx="5">
                        <c:v>0.8</c:v>
                      </c:pt>
                      <c:pt idx="6">
                        <c:v>-5.3</c:v>
                      </c:pt>
                      <c:pt idx="7">
                        <c:v>-5.5</c:v>
                      </c:pt>
                      <c:pt idx="8">
                        <c:v>-16.899999999999999</c:v>
                      </c:pt>
                    </c:numCache>
                  </c:numRef>
                </c:val>
                <c:smooth val="0"/>
                <c:extLst>
                  <c:ext xmlns:c16="http://schemas.microsoft.com/office/drawing/2014/chart" uri="{C3380CC4-5D6E-409C-BE32-E72D297353CC}">
                    <c16:uniqueId val="{00000005-22AB-4493-BD63-1F4375C481C9}"/>
                  </c:ext>
                </c:extLst>
              </c15:ser>
            </c15:filteredLineSeries>
            <c15:filteredLineSeries>
              <c15:ser>
                <c:idx val="5"/>
                <c:order val="3"/>
                <c:tx>
                  <c:strRef>
                    <c:extLst xmlns:c15="http://schemas.microsoft.com/office/drawing/2012/chart">
                      <c:ext xmlns:c15="http://schemas.microsoft.com/office/drawing/2012/chart" uri="{02D57815-91ED-43cb-92C2-25804820EDAC}">
                        <c15:formulaRef>
                          <c15:sqref>'元データ（グラフ用）'!$D$44</c15:sqref>
                        </c15:formulaRef>
                      </c:ext>
                    </c:extLst>
                    <c:strCache>
                      <c:ptCount val="1"/>
                      <c:pt idx="0">
                        <c:v>中国輸出対前年同期比</c:v>
                      </c:pt>
                    </c:strCache>
                  </c:strRef>
                </c:tx>
                <c:spPr>
                  <a:ln w="28575" cap="rnd">
                    <a:solidFill>
                      <a:schemeClr val="accent6"/>
                    </a:solidFill>
                    <a:round/>
                  </a:ln>
                  <a:effectLst/>
                </c:spPr>
                <c:marker>
                  <c:symbol val="square"/>
                  <c:size val="7"/>
                  <c:spPr>
                    <a:solidFill>
                      <a:srgbClr val="FFC000">
                        <a:alpha val="99000"/>
                      </a:srgbClr>
                    </a:solidFill>
                    <a:ln w="9525">
                      <a:solidFill>
                        <a:srgbClr val="FFC000">
                          <a:alpha val="93000"/>
                        </a:srgbClr>
                      </a:solidFill>
                    </a:ln>
                    <a:effectLst/>
                  </c:spPr>
                </c:marker>
                <c:cat>
                  <c:strRef>
                    <c:extLst xmlns:c15="http://schemas.microsoft.com/office/drawing/2012/chart">
                      <c:ext xmlns:c15="http://schemas.microsoft.com/office/drawing/2012/chart" uri="{02D57815-91ED-43cb-92C2-25804820EDAC}">
                        <c15:formulaRef>
                          <c15:sqref>'元データ（グラフ用）'!$E$40:$W$40</c15:sqref>
                        </c15:formulaRef>
                      </c:ext>
                    </c:extLst>
                    <c:strCache>
                      <c:ptCount val="9"/>
                      <c:pt idx="0">
                        <c:v>19/9月</c:v>
                      </c:pt>
                      <c:pt idx="1">
                        <c:v>19/10月</c:v>
                      </c:pt>
                      <c:pt idx="2">
                        <c:v>19/11月</c:v>
                      </c:pt>
                      <c:pt idx="3">
                        <c:v>19/12月</c:v>
                      </c:pt>
                      <c:pt idx="4">
                        <c:v>20/1月</c:v>
                      </c:pt>
                      <c:pt idx="5">
                        <c:v>20/2月</c:v>
                      </c:pt>
                      <c:pt idx="6">
                        <c:v>20/3月</c:v>
                      </c:pt>
                      <c:pt idx="7">
                        <c:v>20/4月</c:v>
                      </c:pt>
                      <c:pt idx="8">
                        <c:v>20/5月</c:v>
                      </c:pt>
                    </c:strCache>
                  </c:strRef>
                </c:cat>
                <c:val>
                  <c:numRef>
                    <c:extLst xmlns:c15="http://schemas.microsoft.com/office/drawing/2012/chart">
                      <c:ext xmlns:c15="http://schemas.microsoft.com/office/drawing/2012/chart" uri="{02D57815-91ED-43cb-92C2-25804820EDAC}">
                        <c15:formulaRef>
                          <c15:sqref>'元データ（グラフ用）'!$E$44:$W$44</c15:sqref>
                        </c15:formulaRef>
                      </c:ext>
                    </c:extLst>
                    <c:numCache>
                      <c:formatCode>\+#,##0.0;"▲ "#,##0.0</c:formatCode>
                      <c:ptCount val="9"/>
                      <c:pt idx="0">
                        <c:v>26.9</c:v>
                      </c:pt>
                      <c:pt idx="1">
                        <c:v>-9.9</c:v>
                      </c:pt>
                      <c:pt idx="2">
                        <c:v>-7.9</c:v>
                      </c:pt>
                      <c:pt idx="3">
                        <c:v>-0.4</c:v>
                      </c:pt>
                      <c:pt idx="4">
                        <c:v>-11.1</c:v>
                      </c:pt>
                      <c:pt idx="5">
                        <c:v>0.5</c:v>
                      </c:pt>
                      <c:pt idx="6">
                        <c:v>-0.2</c:v>
                      </c:pt>
                      <c:pt idx="7">
                        <c:v>4.2</c:v>
                      </c:pt>
                      <c:pt idx="8">
                        <c:v>-0.1</c:v>
                      </c:pt>
                    </c:numCache>
                  </c:numRef>
                </c:val>
                <c:smooth val="0"/>
                <c:extLst xmlns:c15="http://schemas.microsoft.com/office/drawing/2012/chart">
                  <c:ext xmlns:c16="http://schemas.microsoft.com/office/drawing/2014/chart" uri="{C3380CC4-5D6E-409C-BE32-E72D297353CC}">
                    <c16:uniqueId val="{00000007-22AB-4493-BD63-1F4375C481C9}"/>
                  </c:ext>
                </c:extLst>
              </c15:ser>
            </c15:filteredLineSeries>
          </c:ext>
        </c:extLst>
      </c:lineChart>
      <c:catAx>
        <c:axId val="1437908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437913344"/>
        <c:crosses val="autoZero"/>
        <c:auto val="1"/>
        <c:lblAlgn val="ctr"/>
        <c:lblOffset val="100"/>
        <c:noMultiLvlLbl val="0"/>
      </c:catAx>
      <c:valAx>
        <c:axId val="1437913344"/>
        <c:scaling>
          <c:orientation val="minMax"/>
          <c:max val="15000"/>
          <c:min val="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50" b="1" i="0" u="none" strike="noStrike" kern="1200" baseline="0">
                    <a:solidFill>
                      <a:schemeClr val="tx1">
                        <a:lumMod val="65000"/>
                        <a:lumOff val="35000"/>
                      </a:schemeClr>
                    </a:solidFill>
                    <a:latin typeface="+mn-lt"/>
                    <a:ea typeface="+mn-ea"/>
                    <a:cs typeface="+mn-cs"/>
                  </a:defRPr>
                </a:pPr>
                <a:r>
                  <a:rPr lang="ja-JP" altLang="en-US" sz="1050" dirty="0"/>
                  <a:t>（億円）</a:t>
                </a:r>
              </a:p>
            </c:rich>
          </c:tx>
          <c:layout>
            <c:manualLayout>
              <c:xMode val="edge"/>
              <c:yMode val="edge"/>
              <c:x val="2.7472270994769454E-2"/>
              <c:y val="0.13881845276760224"/>
            </c:manualLayout>
          </c:layout>
          <c:overlay val="0"/>
          <c:spPr>
            <a:noFill/>
            <a:ln>
              <a:noFill/>
            </a:ln>
            <a:effectLst/>
          </c:spPr>
          <c:txPr>
            <a:bodyPr rot="0" spcFirstLastPara="1" vertOverflow="ellipsis"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ja-JP"/>
            </a:p>
          </c:txPr>
        </c:title>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437908768"/>
        <c:crosses val="autoZero"/>
        <c:crossBetween val="between"/>
        <c:majorUnit val="3000"/>
      </c:valAx>
      <c:valAx>
        <c:axId val="1430815424"/>
        <c:scaling>
          <c:orientation val="minMax"/>
          <c:max val="40"/>
          <c:min val="-60"/>
        </c:scaling>
        <c:delete val="0"/>
        <c:axPos val="r"/>
        <c:title>
          <c:tx>
            <c:rich>
              <a:bodyPr rot="0" spcFirstLastPara="1" vertOverflow="ellipsis" wrap="square" anchor="ctr" anchorCtr="1"/>
              <a:lstStyle/>
              <a:p>
                <a:pPr>
                  <a:defRPr sz="1050" b="1" i="0" u="none" strike="noStrike" kern="1200" baseline="0">
                    <a:solidFill>
                      <a:schemeClr val="tx1">
                        <a:lumMod val="65000"/>
                        <a:lumOff val="35000"/>
                      </a:schemeClr>
                    </a:solidFill>
                    <a:latin typeface="+mn-lt"/>
                    <a:ea typeface="+mn-ea"/>
                    <a:cs typeface="+mn-cs"/>
                  </a:defRPr>
                </a:pPr>
                <a:r>
                  <a:rPr lang="ja-JP" altLang="en-US" sz="1050" dirty="0"/>
                  <a:t>（％）</a:t>
                </a:r>
              </a:p>
            </c:rich>
          </c:tx>
          <c:layout>
            <c:manualLayout>
              <c:xMode val="edge"/>
              <c:yMode val="edge"/>
              <c:x val="0.89289708019739966"/>
              <c:y val="0.1395837146208635"/>
            </c:manualLayout>
          </c:layout>
          <c:overlay val="0"/>
          <c:spPr>
            <a:noFill/>
            <a:ln>
              <a:noFill/>
            </a:ln>
            <a:effectLst/>
          </c:spPr>
          <c:txPr>
            <a:bodyPr rot="0" spcFirstLastPara="1" vertOverflow="ellipsis"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ja-JP"/>
            </a:p>
          </c:txPr>
        </c:title>
        <c:numFmt formatCode="#,##0;&quot;▲ &quot;#,##0" sourceLinked="0"/>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1430817088"/>
        <c:crosses val="max"/>
        <c:crossBetween val="between"/>
        <c:majorUnit val="20"/>
      </c:valAx>
      <c:catAx>
        <c:axId val="1430817088"/>
        <c:scaling>
          <c:orientation val="minMax"/>
        </c:scaling>
        <c:delete val="1"/>
        <c:axPos val="b"/>
        <c:numFmt formatCode="General" sourceLinked="1"/>
        <c:majorTickMark val="out"/>
        <c:minorTickMark val="none"/>
        <c:tickLblPos val="nextTo"/>
        <c:crossAx val="1430815424"/>
        <c:crosses val="autoZero"/>
        <c:auto val="1"/>
        <c:lblAlgn val="ctr"/>
        <c:lblOffset val="100"/>
        <c:noMultiLvlLbl val="0"/>
      </c:catAx>
      <c:spPr>
        <a:noFill/>
        <a:ln>
          <a:noFill/>
        </a:ln>
        <a:effectLst/>
      </c:spPr>
    </c:plotArea>
    <c:legend>
      <c:legendPos val="b"/>
      <c:layout>
        <c:manualLayout>
          <c:xMode val="edge"/>
          <c:yMode val="edge"/>
          <c:x val="0.11131373668188735"/>
          <c:y val="0.10700929694220596"/>
          <c:w val="0.76841422903904089"/>
          <c:h val="0.14474299132822913"/>
        </c:manualLayout>
      </c:layout>
      <c:overlay val="1"/>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b="1"/>
      </a:pPr>
      <a:endParaRPr lang="ja-JP"/>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altLang="en-US" sz="1600" b="1" dirty="0" smtClean="0"/>
              <a:t>世界経済見通し</a:t>
            </a:r>
            <a:endParaRPr lang="ja-JP" altLang="en-US" sz="1600" b="1" dirty="0"/>
          </a:p>
        </c:rich>
      </c:tx>
      <c:layout>
        <c:manualLayout>
          <c:xMode val="edge"/>
          <c:yMode val="edge"/>
          <c:x val="0.39221284048158889"/>
          <c:y val="3.8334897305340851E-4"/>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2020年</c:v>
                </c:pt>
              </c:strCache>
            </c:strRef>
          </c:tx>
          <c:spPr>
            <a:pattFill prst="dkUpDiag">
              <a:fgClr>
                <a:srgbClr val="FF0000"/>
              </a:fgClr>
              <a:bgClr>
                <a:schemeClr val="bg1"/>
              </a:bgClr>
            </a:pattFill>
            <a:ln>
              <a:solidFill>
                <a:srgbClr val="FF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世界</c:v>
                </c:pt>
                <c:pt idx="1">
                  <c:v>米国</c:v>
                </c:pt>
                <c:pt idx="2">
                  <c:v>ユーロ圏</c:v>
                </c:pt>
                <c:pt idx="3">
                  <c:v>日本</c:v>
                </c:pt>
                <c:pt idx="4">
                  <c:v>中国</c:v>
                </c:pt>
                <c:pt idx="5">
                  <c:v>新興国・途上国</c:v>
                </c:pt>
              </c:strCache>
            </c:strRef>
          </c:cat>
          <c:val>
            <c:numRef>
              <c:f>Sheet1!$B$2:$B$7</c:f>
              <c:numCache>
                <c:formatCode>0.0;"▲ "0.0</c:formatCode>
                <c:ptCount val="6"/>
                <c:pt idx="0">
                  <c:v>-4.9000000000000004</c:v>
                </c:pt>
                <c:pt idx="1">
                  <c:v>-8</c:v>
                </c:pt>
                <c:pt idx="2">
                  <c:v>-10.199999999999999</c:v>
                </c:pt>
                <c:pt idx="3">
                  <c:v>-5.8</c:v>
                </c:pt>
                <c:pt idx="4">
                  <c:v>1</c:v>
                </c:pt>
                <c:pt idx="5">
                  <c:v>-3</c:v>
                </c:pt>
              </c:numCache>
            </c:numRef>
          </c:val>
          <c:extLst>
            <c:ext xmlns:c16="http://schemas.microsoft.com/office/drawing/2014/chart" uri="{C3380CC4-5D6E-409C-BE32-E72D297353CC}">
              <c16:uniqueId val="{00000000-D951-49E0-9878-B661E22F0207}"/>
            </c:ext>
          </c:extLst>
        </c:ser>
        <c:ser>
          <c:idx val="1"/>
          <c:order val="1"/>
          <c:tx>
            <c:strRef>
              <c:f>Sheet1!$C$1</c:f>
              <c:strCache>
                <c:ptCount val="1"/>
                <c:pt idx="0">
                  <c:v>2021年</c:v>
                </c:pt>
              </c:strCache>
            </c:strRef>
          </c:tx>
          <c:spPr>
            <a:solidFill>
              <a:schemeClr val="accent5"/>
            </a:solidFill>
            <a:ln>
              <a:solidFill>
                <a:schemeClr val="accent5"/>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世界</c:v>
                </c:pt>
                <c:pt idx="1">
                  <c:v>米国</c:v>
                </c:pt>
                <c:pt idx="2">
                  <c:v>ユーロ圏</c:v>
                </c:pt>
                <c:pt idx="3">
                  <c:v>日本</c:v>
                </c:pt>
                <c:pt idx="4">
                  <c:v>中国</c:v>
                </c:pt>
                <c:pt idx="5">
                  <c:v>新興国・途上国</c:v>
                </c:pt>
              </c:strCache>
            </c:strRef>
          </c:cat>
          <c:val>
            <c:numRef>
              <c:f>Sheet1!$C$2:$C$7</c:f>
              <c:numCache>
                <c:formatCode>0.0;"▲ "0.0</c:formatCode>
                <c:ptCount val="6"/>
                <c:pt idx="0">
                  <c:v>5.4</c:v>
                </c:pt>
                <c:pt idx="1">
                  <c:v>4.5</c:v>
                </c:pt>
                <c:pt idx="2">
                  <c:v>6</c:v>
                </c:pt>
                <c:pt idx="3">
                  <c:v>2.4</c:v>
                </c:pt>
                <c:pt idx="4">
                  <c:v>8.1999999999999993</c:v>
                </c:pt>
                <c:pt idx="5">
                  <c:v>5.9</c:v>
                </c:pt>
              </c:numCache>
            </c:numRef>
          </c:val>
          <c:extLst>
            <c:ext xmlns:c16="http://schemas.microsoft.com/office/drawing/2014/chart" uri="{C3380CC4-5D6E-409C-BE32-E72D297353CC}">
              <c16:uniqueId val="{00000001-D951-49E0-9878-B661E22F0207}"/>
            </c:ext>
          </c:extLst>
        </c:ser>
        <c:dLbls>
          <c:showLegendKey val="0"/>
          <c:showVal val="0"/>
          <c:showCatName val="0"/>
          <c:showSerName val="0"/>
          <c:showPercent val="0"/>
          <c:showBubbleSize val="0"/>
        </c:dLbls>
        <c:gapWidth val="219"/>
        <c:overlap val="-27"/>
        <c:axId val="1903516272"/>
        <c:axId val="1903516688"/>
      </c:barChart>
      <c:catAx>
        <c:axId val="190351627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ja-JP"/>
          </a:p>
        </c:txPr>
        <c:crossAx val="1903516688"/>
        <c:crosses val="autoZero"/>
        <c:auto val="1"/>
        <c:lblAlgn val="ctr"/>
        <c:lblOffset val="100"/>
        <c:noMultiLvlLbl val="0"/>
      </c:catAx>
      <c:valAx>
        <c:axId val="1903516688"/>
        <c:scaling>
          <c:orientation val="minMax"/>
        </c:scaling>
        <c:delete val="0"/>
        <c:axPos val="l"/>
        <c:majorGridlines>
          <c:spPr>
            <a:ln w="9525" cap="flat" cmpd="sng" algn="ctr">
              <a:solidFill>
                <a:schemeClr val="tx1">
                  <a:lumMod val="15000"/>
                  <a:lumOff val="85000"/>
                </a:schemeClr>
              </a:solidFill>
              <a:round/>
            </a:ln>
            <a:effectLst/>
          </c:spPr>
        </c:majorGridlines>
        <c:numFmt formatCode="0.0;&quot;▲ &quot;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ja-JP"/>
          </a:p>
        </c:txPr>
        <c:crossAx val="1903516272"/>
        <c:crosses val="autoZero"/>
        <c:crossBetween val="between"/>
      </c:valAx>
      <c:spPr>
        <a:noFill/>
        <a:ln>
          <a:noFill/>
        </a:ln>
        <a:effectLst/>
      </c:spPr>
    </c:plotArea>
    <c:legend>
      <c:legendPos val="b"/>
      <c:layout>
        <c:manualLayout>
          <c:xMode val="edge"/>
          <c:yMode val="edge"/>
          <c:x val="0.67507795933984116"/>
          <c:y val="0.82330707575802442"/>
          <c:w val="0.32330481526347671"/>
          <c:h val="6.1971981982739101E-2"/>
        </c:manualLayout>
      </c:layout>
      <c:overlay val="1"/>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en-US" altLang="ja-JP" b="1">
                <a:latin typeface="Meiryo UI" panose="020B0604030504040204" pitchFamily="50" charset="-128"/>
                <a:ea typeface="Meiryo UI" panose="020B0604030504040204" pitchFamily="50" charset="-128"/>
              </a:rPr>
              <a:t>《</a:t>
            </a:r>
            <a:r>
              <a:rPr lang="ja-JP" altLang="en-US" b="1">
                <a:latin typeface="Meiryo UI" panose="020B0604030504040204" pitchFamily="50" charset="-128"/>
                <a:ea typeface="Meiryo UI" panose="020B0604030504040204" pitchFamily="50" charset="-128"/>
              </a:rPr>
              <a:t>全業種</a:t>
            </a:r>
            <a:r>
              <a:rPr lang="en-US" altLang="ja-JP" b="1">
                <a:latin typeface="Meiryo UI" panose="020B0604030504040204" pitchFamily="50" charset="-128"/>
                <a:ea typeface="Meiryo UI" panose="020B0604030504040204" pitchFamily="50" charset="-128"/>
              </a:rPr>
              <a:t>》 </a:t>
            </a:r>
            <a:r>
              <a:rPr lang="ja-JP" altLang="en-US" b="1">
                <a:latin typeface="Meiryo UI" panose="020B0604030504040204" pitchFamily="50" charset="-128"/>
                <a:ea typeface="Meiryo UI" panose="020B0604030504040204" pitchFamily="50" charset="-128"/>
              </a:rPr>
              <a:t>業種別景気ＤＩの推移（大阪）</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lineChart>
        <c:grouping val="standard"/>
        <c:varyColors val="0"/>
        <c:ser>
          <c:idx val="0"/>
          <c:order val="0"/>
          <c:tx>
            <c:v>金融</c:v>
          </c:tx>
          <c:spPr>
            <a:ln w="28575" cap="rnd">
              <a:solidFill>
                <a:schemeClr val="accent1"/>
              </a:solidFill>
              <a:round/>
            </a:ln>
            <a:effectLst/>
          </c:spPr>
          <c:marker>
            <c:symbol val="circle"/>
            <c:size val="6"/>
            <c:spPr>
              <a:solidFill>
                <a:schemeClr val="accent1"/>
              </a:solidFill>
              <a:ln w="9525">
                <a:solidFill>
                  <a:schemeClr val="accent1"/>
                </a:solidFill>
              </a:ln>
              <a:effectLst/>
            </c:spPr>
          </c:marker>
          <c:dLbls>
            <c:dLbl>
              <c:idx val="9"/>
              <c:layout>
                <c:manualLayout>
                  <c:x val="-1.3180347893726041E-2"/>
                  <c:y val="-3.6070852242523044E-2"/>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800">
                        <a:latin typeface="Meiryo UI" panose="020B0604030504040204" pitchFamily="50" charset="-128"/>
                        <a:ea typeface="Meiryo UI" panose="020B0604030504040204" pitchFamily="50" charset="-128"/>
                      </a:rPr>
                      <a:t>金融</a:t>
                    </a:r>
                    <a:r>
                      <a:rPr lang="en-US" altLang="ja-JP" sz="800">
                        <a:latin typeface="Meiryo UI" panose="020B0604030504040204" pitchFamily="50" charset="-128"/>
                        <a:ea typeface="Meiryo UI" panose="020B0604030504040204" pitchFamily="50" charset="-128"/>
                      </a:rPr>
                      <a:t>:</a:t>
                    </a:r>
                    <a:fld id="{0CBFE106-5397-46A6-B72D-52E8B4D20596}" type="VALUE">
                      <a:rPr lang="en-US" altLang="ja-JP" sz="800">
                        <a:latin typeface="Meiryo UI" panose="020B0604030504040204" pitchFamily="50" charset="-128"/>
                        <a:ea typeface="Meiryo UI" panose="020B0604030504040204" pitchFamily="50" charset="-128"/>
                      </a:rPr>
                      <a:pPr>
                        <a:defRPr sz="800">
                          <a:latin typeface="Meiryo UI" panose="020B0604030504040204" pitchFamily="50" charset="-128"/>
                          <a:ea typeface="Meiryo UI" panose="020B0604030504040204" pitchFamily="50" charset="-128"/>
                        </a:defRPr>
                      </a:pPr>
                      <a:t>[値]</a:t>
                    </a:fld>
                    <a:endParaRPr lang="en-US" altLang="ja-JP" sz="80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259-4FF7-A07A-52B3B5F7A5B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'大阪51業種（202006）'!$D$1:$M$1</c:f>
              <c:strCache>
                <c:ptCount val="10"/>
                <c:pt idx="0">
                  <c:v>2019年9月</c:v>
                </c:pt>
                <c:pt idx="1">
                  <c:v>10月</c:v>
                </c:pt>
                <c:pt idx="2">
                  <c:v>11月</c:v>
                </c:pt>
                <c:pt idx="3">
                  <c:v>12月</c:v>
                </c:pt>
                <c:pt idx="4">
                  <c:v>20年1月</c:v>
                </c:pt>
                <c:pt idx="5">
                  <c:v>2月</c:v>
                </c:pt>
                <c:pt idx="6">
                  <c:v>3月</c:v>
                </c:pt>
                <c:pt idx="7">
                  <c:v>4月</c:v>
                </c:pt>
                <c:pt idx="8">
                  <c:v>5月</c:v>
                </c:pt>
                <c:pt idx="9">
                  <c:v>6月</c:v>
                </c:pt>
              </c:strCache>
            </c:strRef>
          </c:cat>
          <c:val>
            <c:numRef>
              <c:f>'大阪51業種（202006）'!$D$7:$M$7</c:f>
              <c:numCache>
                <c:formatCode>0.0</c:formatCode>
                <c:ptCount val="10"/>
                <c:pt idx="0">
                  <c:v>45</c:v>
                </c:pt>
                <c:pt idx="1">
                  <c:v>43.3333333333333</c:v>
                </c:pt>
                <c:pt idx="2">
                  <c:v>45.454545454545503</c:v>
                </c:pt>
                <c:pt idx="3">
                  <c:v>40</c:v>
                </c:pt>
                <c:pt idx="4">
                  <c:v>40.740740740740698</c:v>
                </c:pt>
                <c:pt idx="5">
                  <c:v>33.3333333333333</c:v>
                </c:pt>
                <c:pt idx="6">
                  <c:v>28.3333333333333</c:v>
                </c:pt>
                <c:pt idx="7">
                  <c:v>16.6666666666667</c:v>
                </c:pt>
                <c:pt idx="8">
                  <c:v>20.370370370370399</c:v>
                </c:pt>
                <c:pt idx="9">
                  <c:v>27.7777777777778</c:v>
                </c:pt>
              </c:numCache>
            </c:numRef>
          </c:val>
          <c:smooth val="0"/>
          <c:extLst>
            <c:ext xmlns:c16="http://schemas.microsoft.com/office/drawing/2014/chart" uri="{C3380CC4-5D6E-409C-BE32-E72D297353CC}">
              <c16:uniqueId val="{00000001-6259-4FF7-A07A-52B3B5F7A5BE}"/>
            </c:ext>
          </c:extLst>
        </c:ser>
        <c:ser>
          <c:idx val="1"/>
          <c:order val="1"/>
          <c:tx>
            <c:v>建設</c:v>
          </c:tx>
          <c:spPr>
            <a:ln w="28575" cap="rnd">
              <a:solidFill>
                <a:schemeClr val="accent2"/>
              </a:solidFill>
              <a:prstDash val="sysDash"/>
              <a:round/>
            </a:ln>
            <a:effectLst/>
          </c:spPr>
          <c:marker>
            <c:symbol val="triangle"/>
            <c:size val="6"/>
            <c:spPr>
              <a:solidFill>
                <a:schemeClr val="accent2"/>
              </a:solidFill>
              <a:ln w="9525">
                <a:solidFill>
                  <a:schemeClr val="accent2"/>
                </a:solidFill>
              </a:ln>
              <a:effectLst/>
            </c:spPr>
          </c:marker>
          <c:dLbls>
            <c:dLbl>
              <c:idx val="9"/>
              <c:layout>
                <c:manualLayout>
                  <c:x val="-1.3180347893726041E-2"/>
                  <c:y val="-2.7053139181892241E-2"/>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800">
                        <a:latin typeface="Meiryo UI" panose="020B0604030504040204" pitchFamily="50" charset="-128"/>
                        <a:ea typeface="Meiryo UI" panose="020B0604030504040204" pitchFamily="50" charset="-128"/>
                      </a:rPr>
                      <a:t>建設</a:t>
                    </a:r>
                    <a:r>
                      <a:rPr lang="en-US" altLang="ja-JP" sz="800">
                        <a:latin typeface="Meiryo UI" panose="020B0604030504040204" pitchFamily="50" charset="-128"/>
                        <a:ea typeface="Meiryo UI" panose="020B0604030504040204" pitchFamily="50" charset="-128"/>
                      </a:rPr>
                      <a:t>:</a:t>
                    </a:r>
                    <a:fld id="{B40B5C1C-F2EB-41C5-9339-A0461F3A14F4}" type="VALUE">
                      <a:rPr lang="en-US" altLang="ja-JP" sz="800">
                        <a:latin typeface="Meiryo UI" panose="020B0604030504040204" pitchFamily="50" charset="-128"/>
                        <a:ea typeface="Meiryo UI" panose="020B0604030504040204" pitchFamily="50" charset="-128"/>
                      </a:rPr>
                      <a:pPr>
                        <a:defRPr sz="800">
                          <a:latin typeface="Meiryo UI" panose="020B0604030504040204" pitchFamily="50" charset="-128"/>
                          <a:ea typeface="Meiryo UI" panose="020B0604030504040204" pitchFamily="50" charset="-128"/>
                        </a:defRPr>
                      </a:pPr>
                      <a:t>[値]</a:t>
                    </a:fld>
                    <a:endParaRPr lang="en-US" altLang="ja-JP" sz="80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259-4FF7-A07A-52B3B5F7A5B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'大阪51業種（202006）'!$D$1:$M$1</c:f>
              <c:strCache>
                <c:ptCount val="10"/>
                <c:pt idx="0">
                  <c:v>2019年9月</c:v>
                </c:pt>
                <c:pt idx="1">
                  <c:v>10月</c:v>
                </c:pt>
                <c:pt idx="2">
                  <c:v>11月</c:v>
                </c:pt>
                <c:pt idx="3">
                  <c:v>12月</c:v>
                </c:pt>
                <c:pt idx="4">
                  <c:v>20年1月</c:v>
                </c:pt>
                <c:pt idx="5">
                  <c:v>2月</c:v>
                </c:pt>
                <c:pt idx="6">
                  <c:v>3月</c:v>
                </c:pt>
                <c:pt idx="7">
                  <c:v>4月</c:v>
                </c:pt>
                <c:pt idx="8">
                  <c:v>5月</c:v>
                </c:pt>
                <c:pt idx="9">
                  <c:v>6月</c:v>
                </c:pt>
              </c:strCache>
            </c:strRef>
          </c:cat>
          <c:val>
            <c:numRef>
              <c:f>'大阪51業種（202006）'!$D$8:$M$8</c:f>
              <c:numCache>
                <c:formatCode>0.0</c:formatCode>
                <c:ptCount val="10"/>
                <c:pt idx="0">
                  <c:v>54.457364341085302</c:v>
                </c:pt>
                <c:pt idx="1">
                  <c:v>50.936329588014999</c:v>
                </c:pt>
                <c:pt idx="2">
                  <c:v>51.2152777777778</c:v>
                </c:pt>
                <c:pt idx="3">
                  <c:v>51.890034364261197</c:v>
                </c:pt>
                <c:pt idx="4">
                  <c:v>50.850340136054399</c:v>
                </c:pt>
                <c:pt idx="5">
                  <c:v>49.1666666666667</c:v>
                </c:pt>
                <c:pt idx="6">
                  <c:v>39.719626168224302</c:v>
                </c:pt>
                <c:pt idx="7">
                  <c:v>31.267217630853999</c:v>
                </c:pt>
                <c:pt idx="8">
                  <c:v>31.6666666666667</c:v>
                </c:pt>
                <c:pt idx="9">
                  <c:v>34.709480122324202</c:v>
                </c:pt>
              </c:numCache>
            </c:numRef>
          </c:val>
          <c:smooth val="0"/>
          <c:extLst>
            <c:ext xmlns:c16="http://schemas.microsoft.com/office/drawing/2014/chart" uri="{C3380CC4-5D6E-409C-BE32-E72D297353CC}">
              <c16:uniqueId val="{00000003-6259-4FF7-A07A-52B3B5F7A5BE}"/>
            </c:ext>
          </c:extLst>
        </c:ser>
        <c:ser>
          <c:idx val="2"/>
          <c:order val="2"/>
          <c:tx>
            <c:v>不動産</c:v>
          </c:tx>
          <c:spPr>
            <a:ln w="28575" cap="rnd">
              <a:solidFill>
                <a:schemeClr val="accent3">
                  <a:alpha val="93000"/>
                </a:schemeClr>
              </a:solidFill>
              <a:prstDash val="sysDot"/>
              <a:round/>
            </a:ln>
            <a:effectLst/>
          </c:spPr>
          <c:marker>
            <c:symbol val="square"/>
            <c:size val="6"/>
            <c:spPr>
              <a:solidFill>
                <a:schemeClr val="accent3"/>
              </a:solidFill>
              <a:ln w="9525">
                <a:solidFill>
                  <a:schemeClr val="accent3"/>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4-6259-4FF7-A07A-52B3B5F7A5BE}"/>
                </c:ext>
              </c:extLst>
            </c:dLbl>
            <c:dLbl>
              <c:idx val="1"/>
              <c:delete val="1"/>
              <c:extLst>
                <c:ext xmlns:c15="http://schemas.microsoft.com/office/drawing/2012/chart" uri="{CE6537A1-D6FC-4f65-9D91-7224C49458BB}"/>
                <c:ext xmlns:c16="http://schemas.microsoft.com/office/drawing/2014/chart" uri="{C3380CC4-5D6E-409C-BE32-E72D297353CC}">
                  <c16:uniqueId val="{00000005-6259-4FF7-A07A-52B3B5F7A5BE}"/>
                </c:ext>
              </c:extLst>
            </c:dLbl>
            <c:dLbl>
              <c:idx val="2"/>
              <c:delete val="1"/>
              <c:extLst>
                <c:ext xmlns:c15="http://schemas.microsoft.com/office/drawing/2012/chart" uri="{CE6537A1-D6FC-4f65-9D91-7224C49458BB}"/>
                <c:ext xmlns:c16="http://schemas.microsoft.com/office/drawing/2014/chart" uri="{C3380CC4-5D6E-409C-BE32-E72D297353CC}">
                  <c16:uniqueId val="{00000006-6259-4FF7-A07A-52B3B5F7A5BE}"/>
                </c:ext>
              </c:extLst>
            </c:dLbl>
            <c:dLbl>
              <c:idx val="3"/>
              <c:delete val="1"/>
              <c:extLst>
                <c:ext xmlns:c15="http://schemas.microsoft.com/office/drawing/2012/chart" uri="{CE6537A1-D6FC-4f65-9D91-7224C49458BB}"/>
                <c:ext xmlns:c16="http://schemas.microsoft.com/office/drawing/2014/chart" uri="{C3380CC4-5D6E-409C-BE32-E72D297353CC}">
                  <c16:uniqueId val="{00000007-6259-4FF7-A07A-52B3B5F7A5BE}"/>
                </c:ext>
              </c:extLst>
            </c:dLbl>
            <c:dLbl>
              <c:idx val="4"/>
              <c:delete val="1"/>
              <c:extLst>
                <c:ext xmlns:c15="http://schemas.microsoft.com/office/drawing/2012/chart" uri="{CE6537A1-D6FC-4f65-9D91-7224C49458BB}"/>
                <c:ext xmlns:c16="http://schemas.microsoft.com/office/drawing/2014/chart" uri="{C3380CC4-5D6E-409C-BE32-E72D297353CC}">
                  <c16:uniqueId val="{00000008-6259-4FF7-A07A-52B3B5F7A5BE}"/>
                </c:ext>
              </c:extLst>
            </c:dLbl>
            <c:dLbl>
              <c:idx val="5"/>
              <c:delete val="1"/>
              <c:extLst>
                <c:ext xmlns:c15="http://schemas.microsoft.com/office/drawing/2012/chart" uri="{CE6537A1-D6FC-4f65-9D91-7224C49458BB}"/>
                <c:ext xmlns:c16="http://schemas.microsoft.com/office/drawing/2014/chart" uri="{C3380CC4-5D6E-409C-BE32-E72D297353CC}">
                  <c16:uniqueId val="{00000009-6259-4FF7-A07A-52B3B5F7A5BE}"/>
                </c:ext>
              </c:extLst>
            </c:dLbl>
            <c:dLbl>
              <c:idx val="6"/>
              <c:delete val="1"/>
              <c:extLst>
                <c:ext xmlns:c15="http://schemas.microsoft.com/office/drawing/2012/chart" uri="{CE6537A1-D6FC-4f65-9D91-7224C49458BB}"/>
                <c:ext xmlns:c16="http://schemas.microsoft.com/office/drawing/2014/chart" uri="{C3380CC4-5D6E-409C-BE32-E72D297353CC}">
                  <c16:uniqueId val="{0000000A-6259-4FF7-A07A-52B3B5F7A5BE}"/>
                </c:ext>
              </c:extLst>
            </c:dLbl>
            <c:dLbl>
              <c:idx val="7"/>
              <c:delete val="1"/>
              <c:extLst>
                <c:ext xmlns:c15="http://schemas.microsoft.com/office/drawing/2012/chart" uri="{CE6537A1-D6FC-4f65-9D91-7224C49458BB}"/>
                <c:ext xmlns:c16="http://schemas.microsoft.com/office/drawing/2014/chart" uri="{C3380CC4-5D6E-409C-BE32-E72D297353CC}">
                  <c16:uniqueId val="{0000000B-6259-4FF7-A07A-52B3B5F7A5BE}"/>
                </c:ext>
              </c:extLst>
            </c:dLbl>
            <c:dLbl>
              <c:idx val="8"/>
              <c:delete val="1"/>
              <c:extLst>
                <c:ext xmlns:c15="http://schemas.microsoft.com/office/drawing/2012/chart" uri="{CE6537A1-D6FC-4f65-9D91-7224C49458BB}"/>
                <c:ext xmlns:c16="http://schemas.microsoft.com/office/drawing/2014/chart" uri="{C3380CC4-5D6E-409C-BE32-E72D297353CC}">
                  <c16:uniqueId val="{0000000C-6259-4FF7-A07A-52B3B5F7A5BE}"/>
                </c:ext>
              </c:extLst>
            </c:dLbl>
            <c:dLbl>
              <c:idx val="9"/>
              <c:layout>
                <c:manualLayout>
                  <c:x val="0"/>
                  <c:y val="2.4272731855356496E-2"/>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800">
                        <a:latin typeface="Meiryo UI" panose="020B0604030504040204" pitchFamily="50" charset="-128"/>
                        <a:ea typeface="Meiryo UI" panose="020B0604030504040204" pitchFamily="50" charset="-128"/>
                      </a:rPr>
                      <a:t>不動産</a:t>
                    </a:r>
                    <a:r>
                      <a:rPr lang="en-US" altLang="ja-JP" sz="800">
                        <a:latin typeface="Meiryo UI" panose="020B0604030504040204" pitchFamily="50" charset="-128"/>
                        <a:ea typeface="Meiryo UI" panose="020B0604030504040204" pitchFamily="50" charset="-128"/>
                      </a:rPr>
                      <a:t>:</a:t>
                    </a:r>
                    <a:fld id="{E22E6774-B503-4FB1-A4A8-ADC13E1AFB61}" type="VALUE">
                      <a:rPr lang="en-US" altLang="ja-JP" sz="800">
                        <a:latin typeface="Meiryo UI" panose="020B0604030504040204" pitchFamily="50" charset="-128"/>
                        <a:ea typeface="Meiryo UI" panose="020B0604030504040204" pitchFamily="50" charset="-128"/>
                      </a:rPr>
                      <a:pPr>
                        <a:defRPr sz="800">
                          <a:latin typeface="Meiryo UI" panose="020B0604030504040204" pitchFamily="50" charset="-128"/>
                          <a:ea typeface="Meiryo UI" panose="020B0604030504040204" pitchFamily="50" charset="-128"/>
                        </a:defRPr>
                      </a:pPr>
                      <a:t>[値]</a:t>
                    </a:fld>
                    <a:endParaRPr lang="en-US" altLang="ja-JP" sz="80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6259-4FF7-A07A-52B3B5F7A5B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'大阪51業種（202006）'!$D$1:$M$1</c:f>
              <c:strCache>
                <c:ptCount val="10"/>
                <c:pt idx="0">
                  <c:v>2019年9月</c:v>
                </c:pt>
                <c:pt idx="1">
                  <c:v>10月</c:v>
                </c:pt>
                <c:pt idx="2">
                  <c:v>11月</c:v>
                </c:pt>
                <c:pt idx="3">
                  <c:v>12月</c:v>
                </c:pt>
                <c:pt idx="4">
                  <c:v>20年1月</c:v>
                </c:pt>
                <c:pt idx="5">
                  <c:v>2月</c:v>
                </c:pt>
                <c:pt idx="6">
                  <c:v>3月</c:v>
                </c:pt>
                <c:pt idx="7">
                  <c:v>4月</c:v>
                </c:pt>
                <c:pt idx="8">
                  <c:v>5月</c:v>
                </c:pt>
                <c:pt idx="9">
                  <c:v>6月</c:v>
                </c:pt>
              </c:strCache>
            </c:strRef>
          </c:cat>
          <c:val>
            <c:numRef>
              <c:f>'大阪51業種（202006）'!$D$9:$M$9</c:f>
              <c:numCache>
                <c:formatCode>0.0</c:formatCode>
                <c:ptCount val="10"/>
                <c:pt idx="0">
                  <c:v>43.452380952380999</c:v>
                </c:pt>
                <c:pt idx="1">
                  <c:v>44.230769230769198</c:v>
                </c:pt>
                <c:pt idx="2">
                  <c:v>45.402298850574702</c:v>
                </c:pt>
                <c:pt idx="3">
                  <c:v>41.6666666666667</c:v>
                </c:pt>
                <c:pt idx="4">
                  <c:v>46.794871794871803</c:v>
                </c:pt>
                <c:pt idx="5">
                  <c:v>38.5416666666667</c:v>
                </c:pt>
                <c:pt idx="6">
                  <c:v>26.344086021505401</c:v>
                </c:pt>
                <c:pt idx="7">
                  <c:v>17.156862745098</c:v>
                </c:pt>
                <c:pt idx="8">
                  <c:v>18.2291666666667</c:v>
                </c:pt>
                <c:pt idx="9">
                  <c:v>23.039215686274499</c:v>
                </c:pt>
              </c:numCache>
            </c:numRef>
          </c:val>
          <c:smooth val="0"/>
          <c:extLst>
            <c:ext xmlns:c16="http://schemas.microsoft.com/office/drawing/2014/chart" uri="{C3380CC4-5D6E-409C-BE32-E72D297353CC}">
              <c16:uniqueId val="{0000000E-6259-4FF7-A07A-52B3B5F7A5BE}"/>
            </c:ext>
          </c:extLst>
        </c:ser>
        <c:ser>
          <c:idx val="3"/>
          <c:order val="3"/>
          <c:tx>
            <c:v>製造</c:v>
          </c:tx>
          <c:spPr>
            <a:ln w="28575" cap="rnd" cmpd="sng">
              <a:solidFill>
                <a:schemeClr val="accent4"/>
              </a:solidFill>
              <a:round/>
            </a:ln>
            <a:effectLst/>
          </c:spPr>
          <c:marker>
            <c:symbol val="circle"/>
            <c:size val="6"/>
            <c:spPr>
              <a:solidFill>
                <a:schemeClr val="accent4"/>
              </a:solidFill>
              <a:ln w="9525">
                <a:solidFill>
                  <a:schemeClr val="accent4"/>
                </a:solidFill>
              </a:ln>
              <a:effectLst/>
            </c:spPr>
          </c:marker>
          <c:dLbls>
            <c:dLbl>
              <c:idx val="9"/>
              <c:layout>
                <c:manualLayout>
                  <c:x val="0"/>
                  <c:y val="-3.6648002624141901E-4"/>
                </c:manualLayout>
              </c:layout>
              <c:tx>
                <c:rich>
                  <a:bodyPr rot="0" spcFirstLastPara="1" vertOverflow="ellipsis" vert="horz" wrap="square" lIns="38100" tIns="19050" rIns="38100" bIns="19050" anchor="ctr" anchorCtr="1">
                    <a:spAutoFit/>
                  </a:bodyPr>
                  <a:lstStyle/>
                  <a:p>
                    <a:pPr>
                      <a:defRPr sz="800" b="0"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800" u="sng">
                        <a:latin typeface="Meiryo UI" panose="020B0604030504040204" pitchFamily="50" charset="-128"/>
                        <a:ea typeface="Meiryo UI" panose="020B0604030504040204" pitchFamily="50" charset="-128"/>
                      </a:rPr>
                      <a:t>製造</a:t>
                    </a:r>
                    <a:r>
                      <a:rPr lang="en-US" altLang="ja-JP" sz="800" u="sng">
                        <a:latin typeface="Meiryo UI" panose="020B0604030504040204" pitchFamily="50" charset="-128"/>
                        <a:ea typeface="Meiryo UI" panose="020B0604030504040204" pitchFamily="50" charset="-128"/>
                      </a:rPr>
                      <a:t>:</a:t>
                    </a:r>
                    <a:fld id="{8618BF1C-BE60-450D-9045-DDE57CA38FD9}" type="VALUE">
                      <a:rPr lang="en-US" altLang="ja-JP" sz="800" u="sng">
                        <a:latin typeface="Meiryo UI" panose="020B0604030504040204" pitchFamily="50" charset="-128"/>
                        <a:ea typeface="Meiryo UI" panose="020B0604030504040204" pitchFamily="50" charset="-128"/>
                      </a:rPr>
                      <a:pPr>
                        <a:defRPr sz="800" u="sng">
                          <a:latin typeface="Meiryo UI" panose="020B0604030504040204" pitchFamily="50" charset="-128"/>
                          <a:ea typeface="Meiryo UI" panose="020B0604030504040204" pitchFamily="50" charset="-128"/>
                        </a:defRPr>
                      </a:pPr>
                      <a:t>[値]</a:t>
                    </a:fld>
                    <a:endParaRPr lang="en-US" altLang="ja-JP" sz="800" u="sng">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800" b="0"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6259-4FF7-A07A-52B3B5F7A5BE}"/>
                </c:ext>
              </c:extLst>
            </c:dLbl>
            <c:spPr>
              <a:noFill/>
              <a:ln>
                <a:noFill/>
              </a:ln>
              <a:effectLst/>
            </c:spPr>
            <c:txPr>
              <a:bodyPr rot="0" spcFirstLastPara="1" vertOverflow="ellipsis" vert="horz" wrap="square" lIns="38100" tIns="19050" rIns="38100" bIns="19050" anchor="ctr" anchorCtr="1">
                <a:spAutoFit/>
              </a:bodyPr>
              <a:lstStyle/>
              <a:p>
                <a:pPr>
                  <a:defRPr sz="900" b="0" i="0" u="sng"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'大阪51業種（202006）'!$D$1:$M$1</c:f>
              <c:strCache>
                <c:ptCount val="10"/>
                <c:pt idx="0">
                  <c:v>2019年9月</c:v>
                </c:pt>
                <c:pt idx="1">
                  <c:v>10月</c:v>
                </c:pt>
                <c:pt idx="2">
                  <c:v>11月</c:v>
                </c:pt>
                <c:pt idx="3">
                  <c:v>12月</c:v>
                </c:pt>
                <c:pt idx="4">
                  <c:v>20年1月</c:v>
                </c:pt>
                <c:pt idx="5">
                  <c:v>2月</c:v>
                </c:pt>
                <c:pt idx="6">
                  <c:v>3月</c:v>
                </c:pt>
                <c:pt idx="7">
                  <c:v>4月</c:v>
                </c:pt>
                <c:pt idx="8">
                  <c:v>5月</c:v>
                </c:pt>
                <c:pt idx="9">
                  <c:v>6月</c:v>
                </c:pt>
              </c:strCache>
            </c:strRef>
          </c:cat>
          <c:val>
            <c:numRef>
              <c:f>'大阪51業種（202006）'!$D$22:$M$22</c:f>
              <c:numCache>
                <c:formatCode>0.0</c:formatCode>
                <c:ptCount val="10"/>
                <c:pt idx="0">
                  <c:v>41.527313266443699</c:v>
                </c:pt>
                <c:pt idx="1">
                  <c:v>40.608034744842598</c:v>
                </c:pt>
                <c:pt idx="2">
                  <c:v>39.5833333333333</c:v>
                </c:pt>
                <c:pt idx="3">
                  <c:v>38.494623655913998</c:v>
                </c:pt>
                <c:pt idx="4">
                  <c:v>37.460815047021903</c:v>
                </c:pt>
                <c:pt idx="5">
                  <c:v>34.210526315789501</c:v>
                </c:pt>
                <c:pt idx="6">
                  <c:v>29.623983739837399</c:v>
                </c:pt>
                <c:pt idx="7">
                  <c:v>24.269005847953199</c:v>
                </c:pt>
                <c:pt idx="8">
                  <c:v>23.660714285714299</c:v>
                </c:pt>
                <c:pt idx="9">
                  <c:v>23.3333333333333</c:v>
                </c:pt>
              </c:numCache>
            </c:numRef>
          </c:val>
          <c:smooth val="0"/>
          <c:extLst>
            <c:ext xmlns:c16="http://schemas.microsoft.com/office/drawing/2014/chart" uri="{C3380CC4-5D6E-409C-BE32-E72D297353CC}">
              <c16:uniqueId val="{00000010-6259-4FF7-A07A-52B3B5F7A5BE}"/>
            </c:ext>
          </c:extLst>
        </c:ser>
        <c:ser>
          <c:idx val="4"/>
          <c:order val="4"/>
          <c:tx>
            <c:v>卸売</c:v>
          </c:tx>
          <c:spPr>
            <a:ln w="22225" cap="rnd">
              <a:solidFill>
                <a:schemeClr val="accent5"/>
              </a:solidFill>
              <a:prstDash val="dash"/>
              <a:round/>
            </a:ln>
            <a:effectLst/>
          </c:spPr>
          <c:marker>
            <c:symbol val="triangle"/>
            <c:size val="6"/>
            <c:spPr>
              <a:solidFill>
                <a:schemeClr val="accent5"/>
              </a:solidFill>
              <a:ln w="9525">
                <a:solidFill>
                  <a:schemeClr val="accent5"/>
                </a:solidFill>
              </a:ln>
              <a:effectLst/>
            </c:spPr>
          </c:marker>
          <c:dLbls>
            <c:dLbl>
              <c:idx val="9"/>
              <c:layout>
                <c:manualLayout>
                  <c:x val="0"/>
                  <c:y val="4.3205940512215648E-3"/>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800">
                        <a:latin typeface="Meiryo UI" panose="020B0604030504040204" pitchFamily="50" charset="-128"/>
                        <a:ea typeface="Meiryo UI" panose="020B0604030504040204" pitchFamily="50" charset="-128"/>
                      </a:rPr>
                      <a:t>卸売</a:t>
                    </a:r>
                    <a:r>
                      <a:rPr lang="en-US" altLang="ja-JP" sz="800">
                        <a:latin typeface="Meiryo UI" panose="020B0604030504040204" pitchFamily="50" charset="-128"/>
                        <a:ea typeface="Meiryo UI" panose="020B0604030504040204" pitchFamily="50" charset="-128"/>
                      </a:rPr>
                      <a:t>:</a:t>
                    </a:r>
                    <a:fld id="{952688FE-3996-4AB9-A343-F4808BE3687A}" type="VALUE">
                      <a:rPr lang="en-US" altLang="ja-JP" sz="800">
                        <a:latin typeface="Meiryo UI" panose="020B0604030504040204" pitchFamily="50" charset="-128"/>
                        <a:ea typeface="Meiryo UI" panose="020B0604030504040204" pitchFamily="50" charset="-128"/>
                      </a:rPr>
                      <a:pPr>
                        <a:defRPr sz="800">
                          <a:latin typeface="Meiryo UI" panose="020B0604030504040204" pitchFamily="50" charset="-128"/>
                          <a:ea typeface="Meiryo UI" panose="020B0604030504040204" pitchFamily="50" charset="-128"/>
                        </a:defRPr>
                      </a:pPr>
                      <a:t>[値]</a:t>
                    </a:fld>
                    <a:endParaRPr lang="en-US" altLang="ja-JP" sz="80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6259-4FF7-A07A-52B3B5F7A5B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'大阪51業種（202006）'!$D$1:$M$1</c:f>
              <c:strCache>
                <c:ptCount val="10"/>
                <c:pt idx="0">
                  <c:v>2019年9月</c:v>
                </c:pt>
                <c:pt idx="1">
                  <c:v>10月</c:v>
                </c:pt>
                <c:pt idx="2">
                  <c:v>11月</c:v>
                </c:pt>
                <c:pt idx="3">
                  <c:v>12月</c:v>
                </c:pt>
                <c:pt idx="4">
                  <c:v>20年1月</c:v>
                </c:pt>
                <c:pt idx="5">
                  <c:v>2月</c:v>
                </c:pt>
                <c:pt idx="6">
                  <c:v>3月</c:v>
                </c:pt>
                <c:pt idx="7">
                  <c:v>4月</c:v>
                </c:pt>
                <c:pt idx="8">
                  <c:v>5月</c:v>
                </c:pt>
                <c:pt idx="9">
                  <c:v>6月</c:v>
                </c:pt>
              </c:strCache>
            </c:strRef>
          </c:cat>
          <c:val>
            <c:numRef>
              <c:f>'大阪51業種（202006）'!$D$32:$M$32</c:f>
              <c:numCache>
                <c:formatCode>0.0</c:formatCode>
                <c:ptCount val="10"/>
                <c:pt idx="0">
                  <c:v>41.817269076305202</c:v>
                </c:pt>
                <c:pt idx="1">
                  <c:v>37.927663734115299</c:v>
                </c:pt>
                <c:pt idx="2">
                  <c:v>38.970588235294102</c:v>
                </c:pt>
                <c:pt idx="3">
                  <c:v>37.5</c:v>
                </c:pt>
                <c:pt idx="4">
                  <c:v>36.8471035137702</c:v>
                </c:pt>
                <c:pt idx="5">
                  <c:v>33.3333333333333</c:v>
                </c:pt>
                <c:pt idx="6">
                  <c:v>28.5388127853881</c:v>
                </c:pt>
                <c:pt idx="7">
                  <c:v>24.1578014184397</c:v>
                </c:pt>
                <c:pt idx="8">
                  <c:v>22.976501305483001</c:v>
                </c:pt>
                <c:pt idx="9">
                  <c:v>26.779026217228498</c:v>
                </c:pt>
              </c:numCache>
            </c:numRef>
          </c:val>
          <c:smooth val="0"/>
          <c:extLst>
            <c:ext xmlns:c16="http://schemas.microsoft.com/office/drawing/2014/chart" uri="{C3380CC4-5D6E-409C-BE32-E72D297353CC}">
              <c16:uniqueId val="{00000012-6259-4FF7-A07A-52B3B5F7A5BE}"/>
            </c:ext>
          </c:extLst>
        </c:ser>
        <c:ser>
          <c:idx val="5"/>
          <c:order val="5"/>
          <c:tx>
            <c:v>小売</c:v>
          </c:tx>
          <c:spPr>
            <a:ln w="22225" cap="rnd">
              <a:solidFill>
                <a:schemeClr val="accent6"/>
              </a:solidFill>
              <a:prstDash val="dashDot"/>
              <a:round/>
            </a:ln>
            <a:effectLst/>
          </c:spPr>
          <c:marker>
            <c:symbol val="square"/>
            <c:size val="6"/>
            <c:spPr>
              <a:solidFill>
                <a:schemeClr val="accent6"/>
              </a:solidFill>
              <a:ln w="9525">
                <a:solidFill>
                  <a:schemeClr val="accent6"/>
                </a:solidFill>
                <a:prstDash val="solid"/>
              </a:ln>
              <a:effectLst/>
            </c:spPr>
          </c:marker>
          <c:dLbls>
            <c:dLbl>
              <c:idx val="9"/>
              <c:layout>
                <c:manualLayout>
                  <c:x val="-7.3779559877743389E-6"/>
                  <c:y val="-3.2257648359309062E-2"/>
                </c:manualLayout>
              </c:layout>
              <c:tx>
                <c:rich>
                  <a:bodyPr rot="0" spcFirstLastPara="1" vertOverflow="ellipsis" vert="horz" wrap="square" lIns="38100" tIns="19050" rIns="38100" bIns="19050" anchor="ctr" anchorCtr="1">
                    <a:spAutoFit/>
                  </a:bodyPr>
                  <a:lstStyle/>
                  <a:p>
                    <a:pPr>
                      <a:defRPr sz="800" b="0"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800" u="sng">
                        <a:latin typeface="Meiryo UI" panose="020B0604030504040204" pitchFamily="50" charset="-128"/>
                        <a:ea typeface="Meiryo UI" panose="020B0604030504040204" pitchFamily="50" charset="-128"/>
                      </a:rPr>
                      <a:t>小売</a:t>
                    </a:r>
                    <a:r>
                      <a:rPr lang="en-US" altLang="ja-JP" sz="800" u="sng">
                        <a:latin typeface="Meiryo UI" panose="020B0604030504040204" pitchFamily="50" charset="-128"/>
                        <a:ea typeface="Meiryo UI" panose="020B0604030504040204" pitchFamily="50" charset="-128"/>
                      </a:rPr>
                      <a:t>:</a:t>
                    </a:r>
                    <a:fld id="{A03547EB-7C18-4AD9-AB37-751B622CD92D}" type="VALUE">
                      <a:rPr lang="en-US" altLang="ja-JP" sz="800" u="sng">
                        <a:latin typeface="Meiryo UI" panose="020B0604030504040204" pitchFamily="50" charset="-128"/>
                        <a:ea typeface="Meiryo UI" panose="020B0604030504040204" pitchFamily="50" charset="-128"/>
                      </a:rPr>
                      <a:pPr>
                        <a:defRPr sz="800" u="sng">
                          <a:latin typeface="Meiryo UI" panose="020B0604030504040204" pitchFamily="50" charset="-128"/>
                          <a:ea typeface="Meiryo UI" panose="020B0604030504040204" pitchFamily="50" charset="-128"/>
                        </a:defRPr>
                      </a:pPr>
                      <a:t>[値]</a:t>
                    </a:fld>
                    <a:endParaRPr lang="en-US" altLang="ja-JP" sz="800" u="sng">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800" b="0"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6259-4FF7-A07A-52B3B5F7A5BE}"/>
                </c:ext>
              </c:extLst>
            </c:dLbl>
            <c:spPr>
              <a:noFill/>
              <a:ln>
                <a:noFill/>
              </a:ln>
              <a:effectLst/>
            </c:spPr>
            <c:txPr>
              <a:bodyPr rot="0" spcFirstLastPara="1" vertOverflow="ellipsis" vert="horz" wrap="square" lIns="38100" tIns="19050" rIns="38100" bIns="19050" anchor="ctr" anchorCtr="1">
                <a:spAutoFit/>
              </a:bodyPr>
              <a:lstStyle/>
              <a:p>
                <a:pPr>
                  <a:defRPr sz="900" b="0" i="0" u="sng"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'大阪51業種（202006）'!$D$1:$M$1</c:f>
              <c:strCache>
                <c:ptCount val="10"/>
                <c:pt idx="0">
                  <c:v>2019年9月</c:v>
                </c:pt>
                <c:pt idx="1">
                  <c:v>10月</c:v>
                </c:pt>
                <c:pt idx="2">
                  <c:v>11月</c:v>
                </c:pt>
                <c:pt idx="3">
                  <c:v>12月</c:v>
                </c:pt>
                <c:pt idx="4">
                  <c:v>20年1月</c:v>
                </c:pt>
                <c:pt idx="5">
                  <c:v>2月</c:v>
                </c:pt>
                <c:pt idx="6">
                  <c:v>3月</c:v>
                </c:pt>
                <c:pt idx="7">
                  <c:v>4月</c:v>
                </c:pt>
                <c:pt idx="8">
                  <c:v>5月</c:v>
                </c:pt>
                <c:pt idx="9">
                  <c:v>6月</c:v>
                </c:pt>
              </c:strCache>
            </c:strRef>
          </c:cat>
          <c:val>
            <c:numRef>
              <c:f>'大阪51業種（202006）'!$D$42:$M$42</c:f>
              <c:numCache>
                <c:formatCode>0.0</c:formatCode>
                <c:ptCount val="10"/>
                <c:pt idx="0">
                  <c:v>40.9722222222222</c:v>
                </c:pt>
                <c:pt idx="1">
                  <c:v>33.3333333333333</c:v>
                </c:pt>
                <c:pt idx="2">
                  <c:v>37.301587301587297</c:v>
                </c:pt>
                <c:pt idx="3">
                  <c:v>32.051282051282101</c:v>
                </c:pt>
                <c:pt idx="4">
                  <c:v>35.632183908046002</c:v>
                </c:pt>
                <c:pt idx="5">
                  <c:v>28.160919540229902</c:v>
                </c:pt>
                <c:pt idx="6">
                  <c:v>15.625</c:v>
                </c:pt>
                <c:pt idx="7">
                  <c:v>11.3333333333333</c:v>
                </c:pt>
                <c:pt idx="8">
                  <c:v>15.5913978494624</c:v>
                </c:pt>
                <c:pt idx="9">
                  <c:v>25.6410256410256</c:v>
                </c:pt>
              </c:numCache>
            </c:numRef>
          </c:val>
          <c:smooth val="0"/>
          <c:extLst>
            <c:ext xmlns:c16="http://schemas.microsoft.com/office/drawing/2014/chart" uri="{C3380CC4-5D6E-409C-BE32-E72D297353CC}">
              <c16:uniqueId val="{00000014-6259-4FF7-A07A-52B3B5F7A5BE}"/>
            </c:ext>
          </c:extLst>
        </c:ser>
        <c:ser>
          <c:idx val="6"/>
          <c:order val="6"/>
          <c:tx>
            <c:v>運輸・倉庫</c:v>
          </c:tx>
          <c:spPr>
            <a:ln w="28575" cap="rnd">
              <a:solidFill>
                <a:schemeClr val="accent1">
                  <a:lumMod val="60000"/>
                </a:schemeClr>
              </a:solidFill>
              <a:round/>
            </a:ln>
            <a:effectLst/>
          </c:spPr>
          <c:marker>
            <c:symbol val="circle"/>
            <c:size val="6"/>
            <c:spPr>
              <a:solidFill>
                <a:schemeClr val="accent1">
                  <a:lumMod val="60000"/>
                </a:schemeClr>
              </a:solidFill>
              <a:ln w="9525">
                <a:solidFill>
                  <a:schemeClr val="accent1">
                    <a:lumMod val="60000"/>
                  </a:schemeClr>
                </a:solidFill>
              </a:ln>
              <a:effectLst/>
            </c:spPr>
          </c:marker>
          <c:dLbls>
            <c:dLbl>
              <c:idx val="9"/>
              <c:layout>
                <c:manualLayout>
                  <c:x val="0"/>
                  <c:y val="2.4047205685361846E-2"/>
                </c:manualLayout>
              </c:layout>
              <c:tx>
                <c:rich>
                  <a:bodyPr rot="0" spcFirstLastPara="1" vertOverflow="ellipsis" vert="horz" wrap="square" lIns="38100" tIns="19050" rIns="38100" bIns="19050" anchor="ctr" anchorCtr="1">
                    <a:spAutoFit/>
                  </a:bodyPr>
                  <a:lstStyle/>
                  <a:p>
                    <a:pPr>
                      <a:defRPr sz="800" b="0"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800" u="sng">
                        <a:latin typeface="Meiryo UI" panose="020B0604030504040204" pitchFamily="50" charset="-128"/>
                        <a:ea typeface="Meiryo UI" panose="020B0604030504040204" pitchFamily="50" charset="-128"/>
                      </a:rPr>
                      <a:t>運輸・倉庫</a:t>
                    </a:r>
                    <a:r>
                      <a:rPr lang="en-US" altLang="ja-JP" sz="800" u="sng">
                        <a:latin typeface="Meiryo UI" panose="020B0604030504040204" pitchFamily="50" charset="-128"/>
                        <a:ea typeface="Meiryo UI" panose="020B0604030504040204" pitchFamily="50" charset="-128"/>
                      </a:rPr>
                      <a:t>:</a:t>
                    </a:r>
                    <a:fld id="{D1EB1C38-CE76-4389-8DED-29949CAFC564}" type="VALUE">
                      <a:rPr lang="en-US" altLang="ja-JP" sz="800" u="sng">
                        <a:latin typeface="Meiryo UI" panose="020B0604030504040204" pitchFamily="50" charset="-128"/>
                        <a:ea typeface="Meiryo UI" panose="020B0604030504040204" pitchFamily="50" charset="-128"/>
                      </a:rPr>
                      <a:pPr>
                        <a:defRPr sz="800" u="sng">
                          <a:latin typeface="Meiryo UI" panose="020B0604030504040204" pitchFamily="50" charset="-128"/>
                          <a:ea typeface="Meiryo UI" panose="020B0604030504040204" pitchFamily="50" charset="-128"/>
                        </a:defRPr>
                      </a:pPr>
                      <a:t>[値]</a:t>
                    </a:fld>
                    <a:endParaRPr lang="en-US" altLang="ja-JP" sz="800" u="sng">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800" b="0"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6259-4FF7-A07A-52B3B5F7A5BE}"/>
                </c:ext>
              </c:extLst>
            </c:dLbl>
            <c:spPr>
              <a:noFill/>
              <a:ln>
                <a:noFill/>
              </a:ln>
              <a:effectLst/>
            </c:spPr>
            <c:txPr>
              <a:bodyPr rot="0" spcFirstLastPara="1" vertOverflow="ellipsis" vert="horz" wrap="square" lIns="38100" tIns="19050" rIns="38100" bIns="19050" anchor="ctr" anchorCtr="1">
                <a:spAutoFit/>
              </a:bodyPr>
              <a:lstStyle/>
              <a:p>
                <a:pPr>
                  <a:defRPr sz="900" b="0" i="0" u="sng"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'大阪51業種（202006）'!$D$1:$M$1</c:f>
              <c:strCache>
                <c:ptCount val="10"/>
                <c:pt idx="0">
                  <c:v>2019年9月</c:v>
                </c:pt>
                <c:pt idx="1">
                  <c:v>10月</c:v>
                </c:pt>
                <c:pt idx="2">
                  <c:v>11月</c:v>
                </c:pt>
                <c:pt idx="3">
                  <c:v>12月</c:v>
                </c:pt>
                <c:pt idx="4">
                  <c:v>20年1月</c:v>
                </c:pt>
                <c:pt idx="5">
                  <c:v>2月</c:v>
                </c:pt>
                <c:pt idx="6">
                  <c:v>3月</c:v>
                </c:pt>
                <c:pt idx="7">
                  <c:v>4月</c:v>
                </c:pt>
                <c:pt idx="8">
                  <c:v>5月</c:v>
                </c:pt>
                <c:pt idx="9">
                  <c:v>6月</c:v>
                </c:pt>
              </c:strCache>
            </c:strRef>
          </c:cat>
          <c:val>
            <c:numRef>
              <c:f>'大阪51業種（202006）'!$D$43:$M$43</c:f>
              <c:numCache>
                <c:formatCode>0.0</c:formatCode>
                <c:ptCount val="10"/>
                <c:pt idx="0">
                  <c:v>41.6666666666667</c:v>
                </c:pt>
                <c:pt idx="1">
                  <c:v>43.809523809523803</c:v>
                </c:pt>
                <c:pt idx="2">
                  <c:v>42.929292929292899</c:v>
                </c:pt>
                <c:pt idx="3">
                  <c:v>35.858585858585897</c:v>
                </c:pt>
                <c:pt idx="4">
                  <c:v>36.6666666666667</c:v>
                </c:pt>
                <c:pt idx="5">
                  <c:v>28.508771929824601</c:v>
                </c:pt>
                <c:pt idx="6">
                  <c:v>21.296296296296301</c:v>
                </c:pt>
                <c:pt idx="7">
                  <c:v>14.1666666666667</c:v>
                </c:pt>
                <c:pt idx="8">
                  <c:v>18.699186991869901</c:v>
                </c:pt>
                <c:pt idx="9">
                  <c:v>17.829457364341099</c:v>
                </c:pt>
              </c:numCache>
            </c:numRef>
          </c:val>
          <c:smooth val="0"/>
          <c:extLst>
            <c:ext xmlns:c16="http://schemas.microsoft.com/office/drawing/2014/chart" uri="{C3380CC4-5D6E-409C-BE32-E72D297353CC}">
              <c16:uniqueId val="{00000016-6259-4FF7-A07A-52B3B5F7A5BE}"/>
            </c:ext>
          </c:extLst>
        </c:ser>
        <c:ser>
          <c:idx val="7"/>
          <c:order val="7"/>
          <c:tx>
            <c:v>サービス</c:v>
          </c:tx>
          <c:spPr>
            <a:ln w="28575" cap="rnd" cmpd="dbl">
              <a:solidFill>
                <a:schemeClr val="accent2">
                  <a:lumMod val="60000"/>
                </a:schemeClr>
              </a:solidFill>
              <a:round/>
            </a:ln>
            <a:effectLst/>
          </c:spPr>
          <c:marker>
            <c:symbol val="triangle"/>
            <c:size val="6"/>
            <c:spPr>
              <a:solidFill>
                <a:schemeClr val="accent2">
                  <a:lumMod val="60000"/>
                </a:schemeClr>
              </a:solidFill>
              <a:ln w="9525">
                <a:solidFill>
                  <a:schemeClr val="accent2">
                    <a:lumMod val="60000"/>
                  </a:schemeClr>
                </a:solidFill>
              </a:ln>
              <a:effectLst/>
            </c:spPr>
          </c:marker>
          <c:dLbls>
            <c:dLbl>
              <c:idx val="9"/>
              <c:layout>
                <c:manualLayout>
                  <c:x val="-1.3180347893725922E-2"/>
                  <c:y val="-5.1100374010240847E-2"/>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800">
                        <a:latin typeface="Meiryo UI" panose="020B0604030504040204" pitchFamily="50" charset="-128"/>
                        <a:ea typeface="Meiryo UI" panose="020B0604030504040204" pitchFamily="50" charset="-128"/>
                      </a:rPr>
                      <a:t>サービス</a:t>
                    </a:r>
                    <a:r>
                      <a:rPr lang="en-US" altLang="ja-JP" sz="800">
                        <a:latin typeface="Meiryo UI" panose="020B0604030504040204" pitchFamily="50" charset="-128"/>
                        <a:ea typeface="Meiryo UI" panose="020B0604030504040204" pitchFamily="50" charset="-128"/>
                      </a:rPr>
                      <a:t>:</a:t>
                    </a:r>
                    <a:fld id="{FF092760-039B-41F8-8FBC-A68A8E1D4710}" type="VALUE">
                      <a:rPr lang="en-US" altLang="ja-JP" sz="800">
                        <a:latin typeface="Meiryo UI" panose="020B0604030504040204" pitchFamily="50" charset="-128"/>
                        <a:ea typeface="Meiryo UI" panose="020B0604030504040204" pitchFamily="50" charset="-128"/>
                      </a:rPr>
                      <a:pPr>
                        <a:defRPr sz="800">
                          <a:latin typeface="Meiryo UI" panose="020B0604030504040204" pitchFamily="50" charset="-128"/>
                          <a:ea typeface="Meiryo UI" panose="020B0604030504040204" pitchFamily="50" charset="-128"/>
                        </a:defRPr>
                      </a:pPr>
                      <a:t>[値]</a:t>
                    </a:fld>
                    <a:endParaRPr lang="en-US" altLang="ja-JP" sz="80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6259-4FF7-A07A-52B3B5F7A5BE}"/>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'大阪51業種（202006）'!$D$1:$M$1</c:f>
              <c:strCache>
                <c:ptCount val="10"/>
                <c:pt idx="0">
                  <c:v>2019年9月</c:v>
                </c:pt>
                <c:pt idx="1">
                  <c:v>10月</c:v>
                </c:pt>
                <c:pt idx="2">
                  <c:v>11月</c:v>
                </c:pt>
                <c:pt idx="3">
                  <c:v>12月</c:v>
                </c:pt>
                <c:pt idx="4">
                  <c:v>20年1月</c:v>
                </c:pt>
                <c:pt idx="5">
                  <c:v>2月</c:v>
                </c:pt>
                <c:pt idx="6">
                  <c:v>3月</c:v>
                </c:pt>
                <c:pt idx="7">
                  <c:v>4月</c:v>
                </c:pt>
                <c:pt idx="8">
                  <c:v>5月</c:v>
                </c:pt>
                <c:pt idx="9">
                  <c:v>6月</c:v>
                </c:pt>
              </c:strCache>
            </c:strRef>
          </c:cat>
          <c:val>
            <c:numRef>
              <c:f>'大阪51業種（202006）'!$D$59:$M$59</c:f>
              <c:numCache>
                <c:formatCode>0.0</c:formatCode>
                <c:ptCount val="10"/>
                <c:pt idx="0">
                  <c:v>50.883838383838402</c:v>
                </c:pt>
                <c:pt idx="1">
                  <c:v>50.870646766169202</c:v>
                </c:pt>
                <c:pt idx="2">
                  <c:v>50.645994832041303</c:v>
                </c:pt>
                <c:pt idx="3">
                  <c:v>48.8888888888889</c:v>
                </c:pt>
                <c:pt idx="4">
                  <c:v>48.9821882951654</c:v>
                </c:pt>
                <c:pt idx="5">
                  <c:v>46.1070559610706</c:v>
                </c:pt>
                <c:pt idx="6">
                  <c:v>35.532407407407398</c:v>
                </c:pt>
                <c:pt idx="7">
                  <c:v>25.4444444444444</c:v>
                </c:pt>
                <c:pt idx="8">
                  <c:v>27.521929824561401</c:v>
                </c:pt>
                <c:pt idx="9">
                  <c:v>28.8194444444444</c:v>
                </c:pt>
              </c:numCache>
            </c:numRef>
          </c:val>
          <c:smooth val="0"/>
          <c:extLst>
            <c:ext xmlns:c16="http://schemas.microsoft.com/office/drawing/2014/chart" uri="{C3380CC4-5D6E-409C-BE32-E72D297353CC}">
              <c16:uniqueId val="{00000018-6259-4FF7-A07A-52B3B5F7A5BE}"/>
            </c:ext>
          </c:extLst>
        </c:ser>
        <c:dLbls>
          <c:showLegendKey val="0"/>
          <c:showVal val="0"/>
          <c:showCatName val="0"/>
          <c:showSerName val="0"/>
          <c:showPercent val="0"/>
          <c:showBubbleSize val="0"/>
        </c:dLbls>
        <c:marker val="1"/>
        <c:smooth val="0"/>
        <c:axId val="2065574335"/>
        <c:axId val="2065572255"/>
      </c:lineChart>
      <c:catAx>
        <c:axId val="2065574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065572255"/>
        <c:crosses val="autoZero"/>
        <c:auto val="1"/>
        <c:lblAlgn val="ctr"/>
        <c:lblOffset val="100"/>
        <c:noMultiLvlLbl val="0"/>
      </c:catAx>
      <c:valAx>
        <c:axId val="2065572255"/>
        <c:scaling>
          <c:orientation val="minMax"/>
          <c:min val="1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65574335"/>
        <c:crosses val="autoZero"/>
        <c:crossBetween val="between"/>
      </c:valAx>
      <c:spPr>
        <a:noFill/>
        <a:ln>
          <a:noFill/>
        </a:ln>
        <a:effectLst/>
      </c:spPr>
    </c:plotArea>
    <c:legend>
      <c:legendPos val="b"/>
      <c:layout>
        <c:manualLayout>
          <c:xMode val="edge"/>
          <c:yMode val="edge"/>
          <c:x val="0.58345089115691895"/>
          <c:y val="0.12018409929500071"/>
          <c:w val="0.39496133414238727"/>
          <c:h val="0.1601597744643378"/>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en-US" altLang="ja-JP" b="1">
                <a:latin typeface="Meiryo UI" panose="020B0604030504040204" pitchFamily="50" charset="-128"/>
                <a:ea typeface="Meiryo UI" panose="020B0604030504040204" pitchFamily="50" charset="-128"/>
              </a:rPr>
              <a:t>《</a:t>
            </a:r>
            <a:r>
              <a:rPr lang="ja-JP" altLang="en-US" b="1">
                <a:latin typeface="Meiryo UI" panose="020B0604030504040204" pitchFamily="50" charset="-128"/>
                <a:ea typeface="Meiryo UI" panose="020B0604030504040204" pitchFamily="50" charset="-128"/>
              </a:rPr>
              <a:t>製造業</a:t>
            </a:r>
            <a:r>
              <a:rPr lang="en-US" altLang="ja-JP" b="1">
                <a:latin typeface="Meiryo UI" panose="020B0604030504040204" pitchFamily="50" charset="-128"/>
                <a:ea typeface="Meiryo UI" panose="020B0604030504040204" pitchFamily="50" charset="-128"/>
              </a:rPr>
              <a:t>》 </a:t>
            </a:r>
            <a:r>
              <a:rPr lang="ja-JP" altLang="en-US" b="1">
                <a:latin typeface="Meiryo UI" panose="020B0604030504040204" pitchFamily="50" charset="-128"/>
                <a:ea typeface="Meiryo UI" panose="020B0604030504040204" pitchFamily="50" charset="-128"/>
              </a:rPr>
              <a:t>業種別景気ＤＩの推移（大阪）</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5.6331889763779529E-2"/>
          <c:y val="0.13029794961071042"/>
          <c:w val="0.93033477690288713"/>
          <c:h val="0.79742544120079439"/>
        </c:manualLayout>
      </c:layout>
      <c:lineChart>
        <c:grouping val="standard"/>
        <c:varyColors val="0"/>
        <c:ser>
          <c:idx val="0"/>
          <c:order val="0"/>
          <c:tx>
            <c:v>繊維</c:v>
          </c:tx>
          <c:spPr>
            <a:ln w="28575" cap="rnd">
              <a:solidFill>
                <a:schemeClr val="accent1"/>
              </a:solidFill>
              <a:round/>
            </a:ln>
            <a:effectLst/>
          </c:spPr>
          <c:marker>
            <c:symbol val="circle"/>
            <c:size val="6"/>
            <c:spPr>
              <a:solidFill>
                <a:schemeClr val="accent1"/>
              </a:solidFill>
              <a:ln w="9525">
                <a:solidFill>
                  <a:schemeClr val="accent1"/>
                </a:solidFill>
              </a:ln>
              <a:effectLst/>
            </c:spPr>
          </c:marker>
          <c:dLbls>
            <c:dLbl>
              <c:idx val="9"/>
              <c:layout>
                <c:manualLayout>
                  <c:x val="-2.1497756928469242E-2"/>
                  <c:y val="6.8627470245054487E-2"/>
                </c:manualLayout>
              </c:layout>
              <c:tx>
                <c:rich>
                  <a:bodyPr rot="0" spcFirstLastPara="1" vertOverflow="ellipsis" vert="horz" wrap="square" lIns="38100" tIns="19050" rIns="38100" bIns="19050" anchor="ctr" anchorCtr="1">
                    <a:spAutoFit/>
                  </a:bodyPr>
                  <a:lstStyle/>
                  <a:p>
                    <a:pPr>
                      <a:defRPr sz="10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000" b="1" u="sng">
                        <a:latin typeface="Meiryo UI" panose="020B0604030504040204" pitchFamily="50" charset="-128"/>
                        <a:ea typeface="Meiryo UI" panose="020B0604030504040204" pitchFamily="50" charset="-128"/>
                      </a:rPr>
                      <a:t>繊維：</a:t>
                    </a:r>
                    <a:fld id="{D08A4A7B-8FB8-46BC-9EE7-1073BE663541}" type="VALUE">
                      <a:rPr lang="en-US" altLang="ja-JP" sz="1000" b="1" u="sng">
                        <a:latin typeface="Meiryo UI" panose="020B0604030504040204" pitchFamily="50" charset="-128"/>
                        <a:ea typeface="Meiryo UI" panose="020B0604030504040204" pitchFamily="50" charset="-128"/>
                      </a:rPr>
                      <a:pPr>
                        <a:defRPr sz="1000" b="1" u="sng">
                          <a:latin typeface="Meiryo UI" panose="020B0604030504040204" pitchFamily="50" charset="-128"/>
                          <a:ea typeface="Meiryo UI" panose="020B0604030504040204" pitchFamily="50" charset="-128"/>
                        </a:defRPr>
                      </a:pPr>
                      <a:t>[値]</a:t>
                    </a:fld>
                    <a:endParaRPr lang="ja-JP" altLang="en-US" sz="1000" b="1" u="sng">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0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D40-4682-BCE2-733ED587A53B}"/>
                </c:ext>
              </c:extLst>
            </c:dLbl>
            <c:spPr>
              <a:noFill/>
              <a:ln>
                <a:noFill/>
              </a:ln>
              <a:effectLst/>
            </c:spPr>
            <c:txPr>
              <a:bodyPr rot="0" spcFirstLastPara="1" vertOverflow="ellipsis" vert="horz" wrap="square" lIns="38100" tIns="19050" rIns="38100" bIns="19050" anchor="ctr" anchorCtr="1">
                <a:spAutoFit/>
              </a:bodyPr>
              <a:lstStyle/>
              <a:p>
                <a:pPr>
                  <a:defRPr sz="900" b="0" i="0" u="sng"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'大阪51業種（202006）'!$D$1:$M$1</c:f>
              <c:strCache>
                <c:ptCount val="10"/>
                <c:pt idx="0">
                  <c:v>2019年9月</c:v>
                </c:pt>
                <c:pt idx="1">
                  <c:v>10月</c:v>
                </c:pt>
                <c:pt idx="2">
                  <c:v>11月</c:v>
                </c:pt>
                <c:pt idx="3">
                  <c:v>12月</c:v>
                </c:pt>
                <c:pt idx="4">
                  <c:v>20年1月</c:v>
                </c:pt>
                <c:pt idx="5">
                  <c:v>2月</c:v>
                </c:pt>
                <c:pt idx="6">
                  <c:v>3月</c:v>
                </c:pt>
                <c:pt idx="7">
                  <c:v>4月</c:v>
                </c:pt>
                <c:pt idx="8">
                  <c:v>5月</c:v>
                </c:pt>
                <c:pt idx="9">
                  <c:v>6月</c:v>
                </c:pt>
              </c:strCache>
            </c:strRef>
          </c:cat>
          <c:val>
            <c:numRef>
              <c:f>'大阪51業種（202006）'!$D$11:$M$11</c:f>
              <c:numCache>
                <c:formatCode>0.0</c:formatCode>
                <c:ptCount val="10"/>
                <c:pt idx="0">
                  <c:v>33.3333333333333</c:v>
                </c:pt>
                <c:pt idx="1">
                  <c:v>33.3333333333333</c:v>
                </c:pt>
                <c:pt idx="2">
                  <c:v>30.5555555555556</c:v>
                </c:pt>
                <c:pt idx="3">
                  <c:v>34.523809523809497</c:v>
                </c:pt>
                <c:pt idx="4">
                  <c:v>34.523809523809497</c:v>
                </c:pt>
                <c:pt idx="5">
                  <c:v>25</c:v>
                </c:pt>
                <c:pt idx="6">
                  <c:v>19.047619047619001</c:v>
                </c:pt>
                <c:pt idx="7">
                  <c:v>15.5555555555556</c:v>
                </c:pt>
                <c:pt idx="8">
                  <c:v>18.8888888888889</c:v>
                </c:pt>
                <c:pt idx="9">
                  <c:v>15.5555555555556</c:v>
                </c:pt>
              </c:numCache>
            </c:numRef>
          </c:val>
          <c:smooth val="0"/>
          <c:extLst>
            <c:ext xmlns:c16="http://schemas.microsoft.com/office/drawing/2014/chart" uri="{C3380CC4-5D6E-409C-BE32-E72D297353CC}">
              <c16:uniqueId val="{00000001-0D40-4682-BCE2-733ED587A53B}"/>
            </c:ext>
          </c:extLst>
        </c:ser>
        <c:ser>
          <c:idx val="1"/>
          <c:order val="1"/>
          <c:tx>
            <c:v>化学</c:v>
          </c:tx>
          <c:spPr>
            <a:ln w="28575" cap="rnd">
              <a:solidFill>
                <a:schemeClr val="accent2"/>
              </a:solidFill>
              <a:prstDash val="sysDash"/>
              <a:round/>
            </a:ln>
            <a:effectLst/>
          </c:spPr>
          <c:marker>
            <c:symbol val="triangle"/>
            <c:size val="6"/>
            <c:spPr>
              <a:solidFill>
                <a:schemeClr val="accent2"/>
              </a:solidFill>
              <a:ln w="9525">
                <a:solidFill>
                  <a:schemeClr val="accent2"/>
                </a:solidFill>
              </a:ln>
              <a:effectLst/>
            </c:spPr>
          </c:marker>
          <c:dLbls>
            <c:dLbl>
              <c:idx val="9"/>
              <c:layout>
                <c:manualLayout>
                  <c:x val="-2.1497756928469242E-2"/>
                  <c:y val="2.49554437254744E-2"/>
                </c:manualLayout>
              </c:layout>
              <c:tx>
                <c:rich>
                  <a:bodyPr rot="0" spcFirstLastPara="1" vertOverflow="ellipsis" vert="horz" wrap="square" lIns="38100" tIns="19050" rIns="38100" bIns="19050" anchor="ctr" anchorCtr="1">
                    <a:spAutoFit/>
                  </a:bodyPr>
                  <a:lstStyle/>
                  <a:p>
                    <a:pPr>
                      <a:defRPr sz="10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000" b="1" u="sng">
                        <a:latin typeface="Meiryo UI" panose="020B0604030504040204" pitchFamily="50" charset="-128"/>
                        <a:ea typeface="Meiryo UI" panose="020B0604030504040204" pitchFamily="50" charset="-128"/>
                      </a:rPr>
                      <a:t>化学：</a:t>
                    </a:r>
                    <a:fld id="{B2D8DB85-BD85-4515-AF76-7D42A11C08CA}" type="VALUE">
                      <a:rPr lang="en-US" altLang="ja-JP" sz="1000" b="1" u="sng">
                        <a:latin typeface="Meiryo UI" panose="020B0604030504040204" pitchFamily="50" charset="-128"/>
                        <a:ea typeface="Meiryo UI" panose="020B0604030504040204" pitchFamily="50" charset="-128"/>
                      </a:rPr>
                      <a:pPr>
                        <a:defRPr sz="1000" b="1" u="sng">
                          <a:latin typeface="Meiryo UI" panose="020B0604030504040204" pitchFamily="50" charset="-128"/>
                          <a:ea typeface="Meiryo UI" panose="020B0604030504040204" pitchFamily="50" charset="-128"/>
                        </a:defRPr>
                      </a:pPr>
                      <a:t>[値]</a:t>
                    </a:fld>
                    <a:endParaRPr lang="ja-JP" altLang="en-US" sz="1000" b="1" u="sng">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0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D40-4682-BCE2-733ED587A53B}"/>
                </c:ext>
              </c:extLst>
            </c:dLbl>
            <c:spPr>
              <a:noFill/>
              <a:ln>
                <a:noFill/>
              </a:ln>
              <a:effectLst/>
            </c:spPr>
            <c:txPr>
              <a:bodyPr rot="0" spcFirstLastPara="1" vertOverflow="ellipsis" vert="horz" wrap="square" lIns="38100" tIns="19050" rIns="38100" bIns="19050" anchor="ctr" anchorCtr="1">
                <a:spAutoFit/>
              </a:bodyPr>
              <a:lstStyle/>
              <a:p>
                <a:pPr>
                  <a:defRPr sz="900" b="0" i="0" u="sng"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'大阪51業種（202006）'!$D$1:$M$1</c:f>
              <c:strCache>
                <c:ptCount val="10"/>
                <c:pt idx="0">
                  <c:v>2019年9月</c:v>
                </c:pt>
                <c:pt idx="1">
                  <c:v>10月</c:v>
                </c:pt>
                <c:pt idx="2">
                  <c:v>11月</c:v>
                </c:pt>
                <c:pt idx="3">
                  <c:v>12月</c:v>
                </c:pt>
                <c:pt idx="4">
                  <c:v>20年1月</c:v>
                </c:pt>
                <c:pt idx="5">
                  <c:v>2月</c:v>
                </c:pt>
                <c:pt idx="6">
                  <c:v>3月</c:v>
                </c:pt>
                <c:pt idx="7">
                  <c:v>4月</c:v>
                </c:pt>
                <c:pt idx="8">
                  <c:v>5月</c:v>
                </c:pt>
                <c:pt idx="9">
                  <c:v>6月</c:v>
                </c:pt>
              </c:strCache>
            </c:strRef>
          </c:cat>
          <c:val>
            <c:numRef>
              <c:f>'大阪51業種（202006）'!$D$15:$M$15</c:f>
              <c:numCache>
                <c:formatCode>0.0</c:formatCode>
                <c:ptCount val="10"/>
                <c:pt idx="0">
                  <c:v>40.990990990991001</c:v>
                </c:pt>
                <c:pt idx="1">
                  <c:v>42.6666666666667</c:v>
                </c:pt>
                <c:pt idx="2">
                  <c:v>40.845070422535201</c:v>
                </c:pt>
                <c:pt idx="3">
                  <c:v>38.2629107981221</c:v>
                </c:pt>
                <c:pt idx="4">
                  <c:v>37.793427230047001</c:v>
                </c:pt>
                <c:pt idx="5">
                  <c:v>34.803921568627501</c:v>
                </c:pt>
                <c:pt idx="6">
                  <c:v>30.590717299578099</c:v>
                </c:pt>
                <c:pt idx="7">
                  <c:v>26.495726495726501</c:v>
                </c:pt>
                <c:pt idx="8">
                  <c:v>28</c:v>
                </c:pt>
                <c:pt idx="9">
                  <c:v>27.397260273972599</c:v>
                </c:pt>
              </c:numCache>
            </c:numRef>
          </c:val>
          <c:smooth val="0"/>
          <c:extLst>
            <c:ext xmlns:c16="http://schemas.microsoft.com/office/drawing/2014/chart" uri="{C3380CC4-5D6E-409C-BE32-E72D297353CC}">
              <c16:uniqueId val="{00000003-0D40-4682-BCE2-733ED587A53B}"/>
            </c:ext>
          </c:extLst>
        </c:ser>
        <c:ser>
          <c:idx val="2"/>
          <c:order val="2"/>
          <c:tx>
            <c:v>鉄鋼</c:v>
          </c:tx>
          <c:spPr>
            <a:ln w="28575" cap="rnd">
              <a:solidFill>
                <a:schemeClr val="accent3"/>
              </a:solidFill>
              <a:prstDash val="sysDot"/>
              <a:round/>
            </a:ln>
            <a:effectLst/>
          </c:spPr>
          <c:marker>
            <c:symbol val="square"/>
            <c:size val="6"/>
            <c:spPr>
              <a:solidFill>
                <a:schemeClr val="accent3"/>
              </a:solidFill>
              <a:ln w="9525">
                <a:solidFill>
                  <a:schemeClr val="accent3"/>
                </a:solidFill>
              </a:ln>
              <a:effectLst/>
            </c:spPr>
          </c:marker>
          <c:dLbls>
            <c:dLbl>
              <c:idx val="9"/>
              <c:layout>
                <c:manualLayout>
                  <c:x val="-2.3151430538351489E-2"/>
                  <c:y val="1.8716582794105686E-2"/>
                </c:manualLayout>
              </c:layout>
              <c:tx>
                <c:rich>
                  <a:bodyPr rot="0" spcFirstLastPara="1" vertOverflow="ellipsis" vert="horz" wrap="square" lIns="38100" tIns="19050" rIns="38100" bIns="19050" anchor="ctr" anchorCtr="1">
                    <a:spAutoFit/>
                  </a:bodyPr>
                  <a:lstStyle/>
                  <a:p>
                    <a:pPr>
                      <a:defRPr sz="10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000" b="1" u="sng">
                        <a:latin typeface="Meiryo UI" panose="020B0604030504040204" pitchFamily="50" charset="-128"/>
                        <a:ea typeface="Meiryo UI" panose="020B0604030504040204" pitchFamily="50" charset="-128"/>
                      </a:rPr>
                      <a:t>鉄鋼：</a:t>
                    </a:r>
                    <a:fld id="{07FC0EFA-EDB8-4D79-B1DB-1F25BC903160}" type="VALUE">
                      <a:rPr lang="en-US" altLang="ja-JP" sz="1000" b="1" u="sng">
                        <a:latin typeface="Meiryo UI" panose="020B0604030504040204" pitchFamily="50" charset="-128"/>
                        <a:ea typeface="Meiryo UI" panose="020B0604030504040204" pitchFamily="50" charset="-128"/>
                      </a:rPr>
                      <a:pPr>
                        <a:defRPr sz="1000" b="1" u="sng">
                          <a:latin typeface="Meiryo UI" panose="020B0604030504040204" pitchFamily="50" charset="-128"/>
                          <a:ea typeface="Meiryo UI" panose="020B0604030504040204" pitchFamily="50" charset="-128"/>
                        </a:defRPr>
                      </a:pPr>
                      <a:t>[値]</a:t>
                    </a:fld>
                    <a:endParaRPr lang="ja-JP" altLang="en-US" sz="1000" b="1" u="sng">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0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D40-4682-BCE2-733ED587A53B}"/>
                </c:ext>
              </c:extLst>
            </c:dLbl>
            <c:spPr>
              <a:noFill/>
              <a:ln>
                <a:noFill/>
              </a:ln>
              <a:effectLst/>
            </c:spPr>
            <c:txPr>
              <a:bodyPr rot="0" spcFirstLastPara="1" vertOverflow="ellipsis" vert="horz" wrap="square" lIns="38100" tIns="19050" rIns="38100" bIns="19050" anchor="ctr" anchorCtr="1">
                <a:spAutoFit/>
              </a:bodyPr>
              <a:lstStyle/>
              <a:p>
                <a:pPr>
                  <a:defRPr sz="900" b="1" i="0" u="sng"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'大阪51業種（202006）'!$D$1:$M$1</c:f>
              <c:strCache>
                <c:ptCount val="10"/>
                <c:pt idx="0">
                  <c:v>2019年9月</c:v>
                </c:pt>
                <c:pt idx="1">
                  <c:v>10月</c:v>
                </c:pt>
                <c:pt idx="2">
                  <c:v>11月</c:v>
                </c:pt>
                <c:pt idx="3">
                  <c:v>12月</c:v>
                </c:pt>
                <c:pt idx="4">
                  <c:v>20年1月</c:v>
                </c:pt>
                <c:pt idx="5">
                  <c:v>2月</c:v>
                </c:pt>
                <c:pt idx="6">
                  <c:v>3月</c:v>
                </c:pt>
                <c:pt idx="7">
                  <c:v>4月</c:v>
                </c:pt>
                <c:pt idx="8">
                  <c:v>5月</c:v>
                </c:pt>
                <c:pt idx="9">
                  <c:v>6月</c:v>
                </c:pt>
              </c:strCache>
            </c:strRef>
          </c:cat>
          <c:val>
            <c:numRef>
              <c:f>'大阪51業種（202006）'!$D$16:$M$16</c:f>
              <c:numCache>
                <c:formatCode>0.0</c:formatCode>
                <c:ptCount val="10"/>
                <c:pt idx="0">
                  <c:v>42.1875</c:v>
                </c:pt>
                <c:pt idx="1">
                  <c:v>41.421568627451002</c:v>
                </c:pt>
                <c:pt idx="2">
                  <c:v>39.265536723163798</c:v>
                </c:pt>
                <c:pt idx="3">
                  <c:v>38.805970149253703</c:v>
                </c:pt>
                <c:pt idx="4">
                  <c:v>35.265700483091798</c:v>
                </c:pt>
                <c:pt idx="5">
                  <c:v>31.400966183574901</c:v>
                </c:pt>
                <c:pt idx="6">
                  <c:v>28.4037558685446</c:v>
                </c:pt>
                <c:pt idx="7">
                  <c:v>23.744292237442899</c:v>
                </c:pt>
                <c:pt idx="8">
                  <c:v>21.5277777777778</c:v>
                </c:pt>
                <c:pt idx="9">
                  <c:v>20.959595959596001</c:v>
                </c:pt>
              </c:numCache>
            </c:numRef>
          </c:val>
          <c:smooth val="0"/>
          <c:extLst>
            <c:ext xmlns:c16="http://schemas.microsoft.com/office/drawing/2014/chart" uri="{C3380CC4-5D6E-409C-BE32-E72D297353CC}">
              <c16:uniqueId val="{00000005-0D40-4682-BCE2-733ED587A53B}"/>
            </c:ext>
          </c:extLst>
        </c:ser>
        <c:ser>
          <c:idx val="3"/>
          <c:order val="3"/>
          <c:tx>
            <c:v>電気機械</c:v>
          </c:tx>
          <c:spPr>
            <a:ln w="28575" cap="rnd" cmpd="dbl">
              <a:solidFill>
                <a:schemeClr val="accent4"/>
              </a:solidFill>
              <a:round/>
            </a:ln>
            <a:effectLst/>
          </c:spPr>
          <c:marker>
            <c:symbol val="circle"/>
            <c:size val="6"/>
            <c:spPr>
              <a:solidFill>
                <a:schemeClr val="accent4"/>
              </a:solidFill>
              <a:ln w="9525">
                <a:solidFill>
                  <a:schemeClr val="accent4"/>
                </a:solidFill>
              </a:ln>
              <a:effectLst/>
            </c:spPr>
          </c:marker>
          <c:dLbls>
            <c:dLbl>
              <c:idx val="9"/>
              <c:layout>
                <c:manualLayout>
                  <c:x val="-1.4620108637722088E-3"/>
                  <c:y val="-2.2911128058559074E-2"/>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000">
                        <a:latin typeface="Meiryo UI" panose="020B0604030504040204" pitchFamily="50" charset="-128"/>
                        <a:ea typeface="Meiryo UI" panose="020B0604030504040204" pitchFamily="50" charset="-128"/>
                      </a:rPr>
                      <a:t>電気機械：</a:t>
                    </a:r>
                    <a:fld id="{9552B4AC-8615-41EE-8940-5E42332E1A3D}" type="VALUE">
                      <a:rPr lang="en-US" altLang="ja-JP" sz="1000">
                        <a:latin typeface="Meiryo UI" panose="020B0604030504040204" pitchFamily="50" charset="-128"/>
                        <a:ea typeface="Meiryo UI" panose="020B0604030504040204" pitchFamily="50" charset="-128"/>
                      </a:rPr>
                      <a:pPr>
                        <a:defRPr sz="1000">
                          <a:latin typeface="Meiryo UI" panose="020B0604030504040204" pitchFamily="50" charset="-128"/>
                          <a:ea typeface="Meiryo UI" panose="020B0604030504040204" pitchFamily="50" charset="-128"/>
                        </a:defRPr>
                      </a:pPr>
                      <a:t>[値]</a:t>
                    </a:fld>
                    <a:endParaRPr lang="ja-JP" altLang="en-US" sz="100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0D40-4682-BCE2-733ED587A53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'大阪51業種（202006）'!$D$1:$M$1</c:f>
              <c:strCache>
                <c:ptCount val="10"/>
                <c:pt idx="0">
                  <c:v>2019年9月</c:v>
                </c:pt>
                <c:pt idx="1">
                  <c:v>10月</c:v>
                </c:pt>
                <c:pt idx="2">
                  <c:v>11月</c:v>
                </c:pt>
                <c:pt idx="3">
                  <c:v>12月</c:v>
                </c:pt>
                <c:pt idx="4">
                  <c:v>20年1月</c:v>
                </c:pt>
                <c:pt idx="5">
                  <c:v>2月</c:v>
                </c:pt>
                <c:pt idx="6">
                  <c:v>3月</c:v>
                </c:pt>
                <c:pt idx="7">
                  <c:v>4月</c:v>
                </c:pt>
                <c:pt idx="8">
                  <c:v>5月</c:v>
                </c:pt>
                <c:pt idx="9">
                  <c:v>6月</c:v>
                </c:pt>
              </c:strCache>
            </c:strRef>
          </c:cat>
          <c:val>
            <c:numRef>
              <c:f>'大阪51業種（202006）'!$D$18:$M$18</c:f>
              <c:numCache>
                <c:formatCode>0.0</c:formatCode>
                <c:ptCount val="10"/>
                <c:pt idx="0">
                  <c:v>44</c:v>
                </c:pt>
                <c:pt idx="1">
                  <c:v>40.9722222222222</c:v>
                </c:pt>
                <c:pt idx="2">
                  <c:v>37.681159420289902</c:v>
                </c:pt>
                <c:pt idx="3">
                  <c:v>42.857142857142897</c:v>
                </c:pt>
                <c:pt idx="4">
                  <c:v>42.948717948717899</c:v>
                </c:pt>
                <c:pt idx="5">
                  <c:v>39.102564102564102</c:v>
                </c:pt>
                <c:pt idx="6">
                  <c:v>34</c:v>
                </c:pt>
                <c:pt idx="7">
                  <c:v>26.923076923076898</c:v>
                </c:pt>
                <c:pt idx="8">
                  <c:v>27.160493827160501</c:v>
                </c:pt>
                <c:pt idx="9">
                  <c:v>30.8333333333333</c:v>
                </c:pt>
              </c:numCache>
            </c:numRef>
          </c:val>
          <c:smooth val="0"/>
          <c:extLst>
            <c:ext xmlns:c16="http://schemas.microsoft.com/office/drawing/2014/chart" uri="{C3380CC4-5D6E-409C-BE32-E72D297353CC}">
              <c16:uniqueId val="{00000007-0D40-4682-BCE2-733ED587A53B}"/>
            </c:ext>
          </c:extLst>
        </c:ser>
        <c:ser>
          <c:idx val="4"/>
          <c:order val="4"/>
          <c:tx>
            <c:v>輸送用機械</c:v>
          </c:tx>
          <c:spPr>
            <a:ln w="22225" cap="rnd">
              <a:solidFill>
                <a:schemeClr val="accent5"/>
              </a:solidFill>
              <a:prstDash val="dash"/>
              <a:round/>
            </a:ln>
            <a:effectLst/>
          </c:spPr>
          <c:marker>
            <c:symbol val="triangle"/>
            <c:size val="6"/>
            <c:spPr>
              <a:solidFill>
                <a:schemeClr val="accent5"/>
              </a:solidFill>
              <a:ln w="9525">
                <a:solidFill>
                  <a:schemeClr val="accent5"/>
                </a:solidFill>
              </a:ln>
              <a:effectLst/>
            </c:spPr>
          </c:marker>
          <c:dLbls>
            <c:dLbl>
              <c:idx val="9"/>
              <c:layout>
                <c:manualLayout>
                  <c:x val="-1.4620108637722088E-3"/>
                  <c:y val="-9.519103821938317E-3"/>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zh-TW" altLang="en-US" sz="1000">
                        <a:latin typeface="Meiryo UI" panose="020B0604030504040204" pitchFamily="50" charset="-128"/>
                        <a:ea typeface="Meiryo UI" panose="020B0604030504040204" pitchFamily="50" charset="-128"/>
                      </a:rPr>
                      <a:t>輸送用機械：</a:t>
                    </a:r>
                    <a:fld id="{99BBA1B5-F8F4-47C1-A0D0-3591E38836DE}" type="VALUE">
                      <a:rPr lang="en-US" altLang="zh-TW" sz="1000">
                        <a:latin typeface="Meiryo UI" panose="020B0604030504040204" pitchFamily="50" charset="-128"/>
                        <a:ea typeface="Meiryo UI" panose="020B0604030504040204" pitchFamily="50" charset="-128"/>
                      </a:rPr>
                      <a:pPr>
                        <a:defRPr sz="1000">
                          <a:latin typeface="Meiryo UI" panose="020B0604030504040204" pitchFamily="50" charset="-128"/>
                          <a:ea typeface="Meiryo UI" panose="020B0604030504040204" pitchFamily="50" charset="-128"/>
                        </a:defRPr>
                      </a:pPr>
                      <a:t>[値]</a:t>
                    </a:fld>
                    <a:endParaRPr lang="zh-TW" altLang="en-US" sz="100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0D40-4682-BCE2-733ED587A53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'大阪51業種（202006）'!$D$1:$M$1</c:f>
              <c:strCache>
                <c:ptCount val="10"/>
                <c:pt idx="0">
                  <c:v>2019年9月</c:v>
                </c:pt>
                <c:pt idx="1">
                  <c:v>10月</c:v>
                </c:pt>
                <c:pt idx="2">
                  <c:v>11月</c:v>
                </c:pt>
                <c:pt idx="3">
                  <c:v>12月</c:v>
                </c:pt>
                <c:pt idx="4">
                  <c:v>20年1月</c:v>
                </c:pt>
                <c:pt idx="5">
                  <c:v>2月</c:v>
                </c:pt>
                <c:pt idx="6">
                  <c:v>3月</c:v>
                </c:pt>
                <c:pt idx="7">
                  <c:v>4月</c:v>
                </c:pt>
                <c:pt idx="8">
                  <c:v>5月</c:v>
                </c:pt>
                <c:pt idx="9">
                  <c:v>6月</c:v>
                </c:pt>
              </c:strCache>
            </c:strRef>
          </c:cat>
          <c:val>
            <c:numRef>
              <c:f>'大阪51業種（202006）'!$D$19:$M$19</c:f>
              <c:numCache>
                <c:formatCode>0.0</c:formatCode>
                <c:ptCount val="10"/>
                <c:pt idx="0">
                  <c:v>70</c:v>
                </c:pt>
                <c:pt idx="1">
                  <c:v>62.5</c:v>
                </c:pt>
                <c:pt idx="2">
                  <c:v>62.5</c:v>
                </c:pt>
                <c:pt idx="3">
                  <c:v>52.7777777777778</c:v>
                </c:pt>
                <c:pt idx="4">
                  <c:v>42.857142857142897</c:v>
                </c:pt>
                <c:pt idx="5">
                  <c:v>50</c:v>
                </c:pt>
                <c:pt idx="6">
                  <c:v>47.9166666666667</c:v>
                </c:pt>
                <c:pt idx="7">
                  <c:v>28.571428571428601</c:v>
                </c:pt>
                <c:pt idx="8">
                  <c:v>22.9166666666667</c:v>
                </c:pt>
                <c:pt idx="9">
                  <c:v>28.571428571428601</c:v>
                </c:pt>
              </c:numCache>
            </c:numRef>
          </c:val>
          <c:smooth val="0"/>
          <c:extLst>
            <c:ext xmlns:c16="http://schemas.microsoft.com/office/drawing/2014/chart" uri="{C3380CC4-5D6E-409C-BE32-E72D297353CC}">
              <c16:uniqueId val="{00000009-0D40-4682-BCE2-733ED587A53B}"/>
            </c:ext>
          </c:extLst>
        </c:ser>
        <c:ser>
          <c:idx val="5"/>
          <c:order val="5"/>
          <c:tx>
            <c:v>精密機械</c:v>
          </c:tx>
          <c:spPr>
            <a:ln w="22225" cap="rnd">
              <a:solidFill>
                <a:schemeClr val="accent6"/>
              </a:solidFill>
              <a:prstDash val="dashDot"/>
              <a:round/>
            </a:ln>
            <a:effectLst/>
          </c:spPr>
          <c:marker>
            <c:symbol val="square"/>
            <c:size val="6"/>
            <c:spPr>
              <a:solidFill>
                <a:schemeClr val="accent6"/>
              </a:solidFill>
              <a:ln w="9525">
                <a:solidFill>
                  <a:schemeClr val="accent6"/>
                </a:solidFill>
              </a:ln>
              <a:effectLst/>
            </c:spPr>
          </c:marker>
          <c:dLbls>
            <c:dLbl>
              <c:idx val="9"/>
              <c:layout>
                <c:manualLayout>
                  <c:x val="-1.9844083318586992E-2"/>
                  <c:y val="3.4313735122527299E-2"/>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000">
                        <a:latin typeface="Meiryo UI" panose="020B0604030504040204" pitchFamily="50" charset="-128"/>
                        <a:ea typeface="Meiryo UI" panose="020B0604030504040204" pitchFamily="50" charset="-128"/>
                      </a:rPr>
                      <a:t>精密機械：</a:t>
                    </a:r>
                    <a:fld id="{E067526F-56B6-4F85-9AA4-DE831FCD7E5D}" type="VALUE">
                      <a:rPr lang="en-US" altLang="ja-JP" sz="1000">
                        <a:latin typeface="Meiryo UI" panose="020B0604030504040204" pitchFamily="50" charset="-128"/>
                        <a:ea typeface="Meiryo UI" panose="020B0604030504040204" pitchFamily="50" charset="-128"/>
                      </a:rPr>
                      <a:pPr>
                        <a:defRPr sz="1000">
                          <a:latin typeface="Meiryo UI" panose="020B0604030504040204" pitchFamily="50" charset="-128"/>
                          <a:ea typeface="Meiryo UI" panose="020B0604030504040204" pitchFamily="50" charset="-128"/>
                        </a:defRPr>
                      </a:pPr>
                      <a:t>[値]</a:t>
                    </a:fld>
                    <a:endParaRPr lang="ja-JP" altLang="en-US" sz="100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0D40-4682-BCE2-733ED587A53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'大阪51業種（202006）'!$D$1:$M$1</c:f>
              <c:strCache>
                <c:ptCount val="10"/>
                <c:pt idx="0">
                  <c:v>2019年9月</c:v>
                </c:pt>
                <c:pt idx="1">
                  <c:v>10月</c:v>
                </c:pt>
                <c:pt idx="2">
                  <c:v>11月</c:v>
                </c:pt>
                <c:pt idx="3">
                  <c:v>12月</c:v>
                </c:pt>
                <c:pt idx="4">
                  <c:v>20年1月</c:v>
                </c:pt>
                <c:pt idx="5">
                  <c:v>2月</c:v>
                </c:pt>
                <c:pt idx="6">
                  <c:v>3月</c:v>
                </c:pt>
                <c:pt idx="7">
                  <c:v>4月</c:v>
                </c:pt>
                <c:pt idx="8">
                  <c:v>5月</c:v>
                </c:pt>
                <c:pt idx="9">
                  <c:v>6月</c:v>
                </c:pt>
              </c:strCache>
            </c:strRef>
          </c:cat>
          <c:val>
            <c:numRef>
              <c:f>'大阪51業種（202006）'!$D$20:$M$20</c:f>
              <c:numCache>
                <c:formatCode>0.0</c:formatCode>
                <c:ptCount val="10"/>
                <c:pt idx="0">
                  <c:v>33.3333333333333</c:v>
                </c:pt>
                <c:pt idx="1">
                  <c:v>37.5</c:v>
                </c:pt>
                <c:pt idx="2">
                  <c:v>38.8888888888889</c:v>
                </c:pt>
                <c:pt idx="3">
                  <c:v>33.3333333333333</c:v>
                </c:pt>
                <c:pt idx="4">
                  <c:v>35.4166666666667</c:v>
                </c:pt>
                <c:pt idx="5">
                  <c:v>27.0833333333333</c:v>
                </c:pt>
                <c:pt idx="6">
                  <c:v>26.1904761904762</c:v>
                </c:pt>
                <c:pt idx="7">
                  <c:v>16.6666666666667</c:v>
                </c:pt>
                <c:pt idx="8">
                  <c:v>16.6666666666667</c:v>
                </c:pt>
                <c:pt idx="9">
                  <c:v>16.6666666666667</c:v>
                </c:pt>
              </c:numCache>
            </c:numRef>
          </c:val>
          <c:smooth val="0"/>
          <c:extLst>
            <c:ext xmlns:c16="http://schemas.microsoft.com/office/drawing/2014/chart" uri="{C3380CC4-5D6E-409C-BE32-E72D297353CC}">
              <c16:uniqueId val="{0000000B-0D40-4682-BCE2-733ED587A53B}"/>
            </c:ext>
          </c:extLst>
        </c:ser>
        <c:dLbls>
          <c:showLegendKey val="0"/>
          <c:showVal val="0"/>
          <c:showCatName val="0"/>
          <c:showSerName val="0"/>
          <c:showPercent val="0"/>
          <c:showBubbleSize val="0"/>
        </c:dLbls>
        <c:marker val="1"/>
        <c:smooth val="0"/>
        <c:axId val="2070419631"/>
        <c:axId val="2070420047"/>
      </c:lineChart>
      <c:catAx>
        <c:axId val="2070419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070420047"/>
        <c:crosses val="autoZero"/>
        <c:auto val="1"/>
        <c:lblAlgn val="ctr"/>
        <c:lblOffset val="100"/>
        <c:noMultiLvlLbl val="0"/>
      </c:catAx>
      <c:valAx>
        <c:axId val="2070420047"/>
        <c:scaling>
          <c:orientation val="minMax"/>
          <c:max val="70"/>
          <c:min val="1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70419631"/>
        <c:crosses val="autoZero"/>
        <c:crossBetween val="between"/>
      </c:valAx>
      <c:spPr>
        <a:noFill/>
        <a:ln>
          <a:noFill/>
        </a:ln>
        <a:effectLst/>
      </c:spPr>
    </c:plotArea>
    <c:legend>
      <c:legendPos val="b"/>
      <c:layout>
        <c:manualLayout>
          <c:xMode val="edge"/>
          <c:yMode val="edge"/>
          <c:x val="0.51827305857135764"/>
          <c:y val="0.15484691219918253"/>
          <c:w val="0.44737519685039367"/>
          <c:h val="0.10593770892734865"/>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en-US" altLang="ja-JP" b="1">
                <a:latin typeface="Meiryo UI" panose="020B0604030504040204" pitchFamily="50" charset="-128"/>
                <a:ea typeface="Meiryo UI" panose="020B0604030504040204" pitchFamily="50" charset="-128"/>
              </a:rPr>
              <a:t>《</a:t>
            </a:r>
            <a:r>
              <a:rPr lang="ja-JP" altLang="en-US" b="1">
                <a:latin typeface="Meiryo UI" panose="020B0604030504040204" pitchFamily="50" charset="-128"/>
                <a:ea typeface="Meiryo UI" panose="020B0604030504040204" pitchFamily="50" charset="-128"/>
              </a:rPr>
              <a:t>サービス業</a:t>
            </a:r>
            <a:r>
              <a:rPr lang="en-US" altLang="ja-JP" b="1">
                <a:latin typeface="Meiryo UI" panose="020B0604030504040204" pitchFamily="50" charset="-128"/>
                <a:ea typeface="Meiryo UI" panose="020B0604030504040204" pitchFamily="50" charset="-128"/>
              </a:rPr>
              <a:t>》 </a:t>
            </a:r>
            <a:r>
              <a:rPr lang="ja-JP" altLang="en-US" b="1">
                <a:latin typeface="Meiryo UI" panose="020B0604030504040204" pitchFamily="50" charset="-128"/>
                <a:ea typeface="Meiryo UI" panose="020B0604030504040204" pitchFamily="50" charset="-128"/>
              </a:rPr>
              <a:t>業種別景気ＤＩの推移（大阪）</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lineChart>
        <c:grouping val="standard"/>
        <c:varyColors val="0"/>
        <c:ser>
          <c:idx val="0"/>
          <c:order val="0"/>
          <c:tx>
            <c:v>飲食</c:v>
          </c:tx>
          <c:spPr>
            <a:ln w="28575" cap="rnd">
              <a:solidFill>
                <a:schemeClr val="accent1"/>
              </a:solidFill>
              <a:round/>
            </a:ln>
            <a:effectLst/>
          </c:spPr>
          <c:marker>
            <c:symbol val="circle"/>
            <c:size val="6"/>
            <c:spPr>
              <a:solidFill>
                <a:schemeClr val="accent1"/>
              </a:solidFill>
              <a:ln w="9525">
                <a:solidFill>
                  <a:schemeClr val="accent1"/>
                </a:solidFill>
              </a:ln>
              <a:effectLst/>
            </c:spPr>
          </c:marker>
          <c:dLbls>
            <c:dLbl>
              <c:idx val="9"/>
              <c:layout>
                <c:manualLayout>
                  <c:x val="-1.5053762874391561E-2"/>
                  <c:y val="-2.7649782962508539E-2"/>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000">
                        <a:latin typeface="Meiryo UI" panose="020B0604030504040204" pitchFamily="50" charset="-128"/>
                        <a:ea typeface="Meiryo UI" panose="020B0604030504040204" pitchFamily="50" charset="-128"/>
                      </a:rPr>
                      <a:t>飲食：</a:t>
                    </a:r>
                    <a:fld id="{A8A74A06-9C64-4823-B2D7-E5E7E436229E}" type="VALUE">
                      <a:rPr lang="en-US" altLang="ja-JP" sz="1000">
                        <a:latin typeface="Meiryo UI" panose="020B0604030504040204" pitchFamily="50" charset="-128"/>
                        <a:ea typeface="Meiryo UI" panose="020B0604030504040204" pitchFamily="50" charset="-128"/>
                      </a:rPr>
                      <a:pPr>
                        <a:defRPr sz="1000">
                          <a:latin typeface="Meiryo UI" panose="020B0604030504040204" pitchFamily="50" charset="-128"/>
                          <a:ea typeface="Meiryo UI" panose="020B0604030504040204" pitchFamily="50" charset="-128"/>
                        </a:defRPr>
                      </a:pPr>
                      <a:t>[値]</a:t>
                    </a:fld>
                    <a:endParaRPr lang="ja-JP" altLang="en-US" sz="100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CAA-412F-A6DB-72786F122F4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'大阪51業種（202006）'!$D$1:$M$1</c:f>
              <c:strCache>
                <c:ptCount val="10"/>
                <c:pt idx="0">
                  <c:v>2019年9月</c:v>
                </c:pt>
                <c:pt idx="1">
                  <c:v>10月</c:v>
                </c:pt>
                <c:pt idx="2">
                  <c:v>11月</c:v>
                </c:pt>
                <c:pt idx="3">
                  <c:v>12月</c:v>
                </c:pt>
                <c:pt idx="4">
                  <c:v>20年1月</c:v>
                </c:pt>
                <c:pt idx="5">
                  <c:v>2月</c:v>
                </c:pt>
                <c:pt idx="6">
                  <c:v>3月</c:v>
                </c:pt>
                <c:pt idx="7">
                  <c:v>4月</c:v>
                </c:pt>
                <c:pt idx="8">
                  <c:v>5月</c:v>
                </c:pt>
                <c:pt idx="9">
                  <c:v>6月</c:v>
                </c:pt>
              </c:strCache>
            </c:strRef>
          </c:cat>
          <c:val>
            <c:numRef>
              <c:f>'大阪51業種（202006）'!$D$44:$M$44</c:f>
              <c:numCache>
                <c:formatCode>0.0</c:formatCode>
                <c:ptCount val="10"/>
                <c:pt idx="0">
                  <c:v>38.8888888888889</c:v>
                </c:pt>
                <c:pt idx="1">
                  <c:v>41.6666666666667</c:v>
                </c:pt>
                <c:pt idx="2">
                  <c:v>50</c:v>
                </c:pt>
                <c:pt idx="3">
                  <c:v>50</c:v>
                </c:pt>
                <c:pt idx="4">
                  <c:v>55.5555555555556</c:v>
                </c:pt>
                <c:pt idx="5">
                  <c:v>41.6666666666667</c:v>
                </c:pt>
                <c:pt idx="6">
                  <c:v>16.6666666666667</c:v>
                </c:pt>
                <c:pt idx="7">
                  <c:v>8.3333333333333304</c:v>
                </c:pt>
                <c:pt idx="8">
                  <c:v>11.1111111111111</c:v>
                </c:pt>
                <c:pt idx="9">
                  <c:v>16.6666666666667</c:v>
                </c:pt>
              </c:numCache>
            </c:numRef>
          </c:val>
          <c:smooth val="0"/>
          <c:extLst>
            <c:ext xmlns:c16="http://schemas.microsoft.com/office/drawing/2014/chart" uri="{C3380CC4-5D6E-409C-BE32-E72D297353CC}">
              <c16:uniqueId val="{00000001-DCAA-412F-A6DB-72786F122F4F}"/>
            </c:ext>
          </c:extLst>
        </c:ser>
        <c:ser>
          <c:idx val="2"/>
          <c:order val="2"/>
          <c:tx>
            <c:strRef>
              <c:f>'大阪51業種（202006）'!$C$48</c:f>
              <c:strCache>
                <c:ptCount val="1"/>
                <c:pt idx="0">
                  <c:v>旅館・ホテル</c:v>
                </c:pt>
              </c:strCache>
            </c:strRef>
          </c:tx>
          <c:spPr>
            <a:ln w="28575" cap="rnd">
              <a:solidFill>
                <a:schemeClr val="accent3"/>
              </a:solidFill>
              <a:prstDash val="sysDot"/>
              <a:round/>
            </a:ln>
            <a:effectLst/>
          </c:spPr>
          <c:marker>
            <c:symbol val="square"/>
            <c:size val="6"/>
            <c:spPr>
              <a:solidFill>
                <a:schemeClr val="accent3"/>
              </a:solidFill>
              <a:ln w="9525">
                <a:solidFill>
                  <a:schemeClr val="accent3"/>
                </a:solidFill>
              </a:ln>
              <a:effectLst/>
            </c:spPr>
          </c:marker>
          <c:dLbls>
            <c:dLbl>
              <c:idx val="9"/>
              <c:layout>
                <c:manualLayout>
                  <c:x val="0"/>
                  <c:y val="-2.764978296250865E-2"/>
                </c:manualLayout>
              </c:layout>
              <c:tx>
                <c:rich>
                  <a:bodyPr rot="0" spcFirstLastPara="1" vertOverflow="ellipsis" vert="horz" wrap="square" lIns="38100" tIns="19050" rIns="38100" bIns="19050" anchor="ctr" anchorCtr="1">
                    <a:spAutoFit/>
                  </a:bodyPr>
                  <a:lstStyle/>
                  <a:p>
                    <a:pPr>
                      <a:defRPr sz="10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000" b="1" u="sng">
                        <a:latin typeface="Meiryo UI" panose="020B0604030504040204" pitchFamily="50" charset="-128"/>
                        <a:ea typeface="Meiryo UI" panose="020B0604030504040204" pitchFamily="50" charset="-128"/>
                      </a:rPr>
                      <a:t>旅館・ホテル：</a:t>
                    </a:r>
                    <a:fld id="{290D58F6-FC65-4499-8FE7-A69D214F3802}" type="VALUE">
                      <a:rPr lang="en-US" altLang="ja-JP" sz="1000" b="1" u="sng">
                        <a:latin typeface="Meiryo UI" panose="020B0604030504040204" pitchFamily="50" charset="-128"/>
                        <a:ea typeface="Meiryo UI" panose="020B0604030504040204" pitchFamily="50" charset="-128"/>
                      </a:rPr>
                      <a:pPr>
                        <a:defRPr sz="1000" b="1" u="sng">
                          <a:latin typeface="Meiryo UI" panose="020B0604030504040204" pitchFamily="50" charset="-128"/>
                          <a:ea typeface="Meiryo UI" panose="020B0604030504040204" pitchFamily="50" charset="-128"/>
                        </a:defRPr>
                      </a:pPr>
                      <a:t>[値]</a:t>
                    </a:fld>
                    <a:endParaRPr lang="ja-JP" altLang="en-US" sz="1000" b="1" u="sng">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0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CAA-412F-A6DB-72786F122F4F}"/>
                </c:ext>
              </c:extLst>
            </c:dLbl>
            <c:spPr>
              <a:noFill/>
              <a:ln>
                <a:noFill/>
              </a:ln>
              <a:effectLst/>
            </c:spPr>
            <c:txPr>
              <a:bodyPr rot="0" spcFirstLastPara="1" vertOverflow="ellipsis" vert="horz" wrap="square" lIns="38100" tIns="19050" rIns="38100" bIns="19050" anchor="ctr" anchorCtr="1">
                <a:spAutoFit/>
              </a:bodyPr>
              <a:lstStyle/>
              <a:p>
                <a:pPr>
                  <a:defRPr sz="900" b="0" i="0" u="sng"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'大阪51業種（202006）'!$D$1:$M$1</c:f>
              <c:strCache>
                <c:ptCount val="10"/>
                <c:pt idx="0">
                  <c:v>2019年9月</c:v>
                </c:pt>
                <c:pt idx="1">
                  <c:v>10月</c:v>
                </c:pt>
                <c:pt idx="2">
                  <c:v>11月</c:v>
                </c:pt>
                <c:pt idx="3">
                  <c:v>12月</c:v>
                </c:pt>
                <c:pt idx="4">
                  <c:v>20年1月</c:v>
                </c:pt>
                <c:pt idx="5">
                  <c:v>2月</c:v>
                </c:pt>
                <c:pt idx="6">
                  <c:v>3月</c:v>
                </c:pt>
                <c:pt idx="7">
                  <c:v>4月</c:v>
                </c:pt>
                <c:pt idx="8">
                  <c:v>5月</c:v>
                </c:pt>
                <c:pt idx="9">
                  <c:v>6月</c:v>
                </c:pt>
              </c:strCache>
            </c:strRef>
          </c:cat>
          <c:val>
            <c:numRef>
              <c:f>'大阪51業種（202006）'!$D$48:$M$48</c:f>
              <c:numCache>
                <c:formatCode>0.0</c:formatCode>
                <c:ptCount val="10"/>
                <c:pt idx="0">
                  <c:v>33.3333333333333</c:v>
                </c:pt>
                <c:pt idx="1">
                  <c:v>33.3333333333333</c:v>
                </c:pt>
                <c:pt idx="2">
                  <c:v>16.6666666666667</c:v>
                </c:pt>
                <c:pt idx="3">
                  <c:v>33.3333333333333</c:v>
                </c:pt>
                <c:pt idx="4">
                  <c:v>16.6666666666667</c:v>
                </c:pt>
                <c:pt idx="5">
                  <c:v>8.3333333333333304</c:v>
                </c:pt>
                <c:pt idx="6">
                  <c:v>0</c:v>
                </c:pt>
                <c:pt idx="7">
                  <c:v>0</c:v>
                </c:pt>
                <c:pt idx="8">
                  <c:v>0</c:v>
                </c:pt>
                <c:pt idx="9">
                  <c:v>0</c:v>
                </c:pt>
              </c:numCache>
            </c:numRef>
          </c:val>
          <c:smooth val="0"/>
          <c:extLst>
            <c:ext xmlns:c16="http://schemas.microsoft.com/office/drawing/2014/chart" uri="{C3380CC4-5D6E-409C-BE32-E72D297353CC}">
              <c16:uniqueId val="{00000003-DCAA-412F-A6DB-72786F122F4F}"/>
            </c:ext>
          </c:extLst>
        </c:ser>
        <c:ser>
          <c:idx val="3"/>
          <c:order val="3"/>
          <c:tx>
            <c:strRef>
              <c:f>'大阪51業種（202006）'!$C$49</c:f>
              <c:strCache>
                <c:ptCount val="1"/>
                <c:pt idx="0">
                  <c:v>娯楽サービス</c:v>
                </c:pt>
              </c:strCache>
            </c:strRef>
          </c:tx>
          <c:spPr>
            <a:ln w="28575" cap="rnd" cmpd="dbl">
              <a:solidFill>
                <a:schemeClr val="accent4"/>
              </a:solidFill>
              <a:round/>
            </a:ln>
            <a:effectLst/>
          </c:spPr>
          <c:marker>
            <c:symbol val="circle"/>
            <c:size val="6"/>
            <c:spPr>
              <a:solidFill>
                <a:schemeClr val="accent4"/>
              </a:solidFill>
              <a:ln w="9525">
                <a:solidFill>
                  <a:schemeClr val="accent4"/>
                </a:solidFill>
              </a:ln>
              <a:effectLst/>
            </c:spPr>
          </c:marker>
          <c:dLbls>
            <c:dLbl>
              <c:idx val="9"/>
              <c:layout>
                <c:manualLayout>
                  <c:x val="0"/>
                  <c:y val="-2.7649782962508539E-2"/>
                </c:manualLayout>
              </c:layout>
              <c:tx>
                <c:rich>
                  <a:bodyPr rot="0" spcFirstLastPara="1" vertOverflow="ellipsis" vert="horz" wrap="square" lIns="38100" tIns="19050" rIns="38100" bIns="19050" anchor="ctr" anchorCtr="1">
                    <a:spAutoFit/>
                  </a:bodyPr>
                  <a:lstStyle/>
                  <a:p>
                    <a:pPr>
                      <a:defRPr sz="10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000" b="1" u="sng">
                        <a:latin typeface="Meiryo UI" panose="020B0604030504040204" pitchFamily="50" charset="-128"/>
                        <a:ea typeface="Meiryo UI" panose="020B0604030504040204" pitchFamily="50" charset="-128"/>
                      </a:rPr>
                      <a:t>娯楽サービス：</a:t>
                    </a:r>
                    <a:fld id="{D953E7C9-73E6-473D-A39B-07BB1CF79F41}" type="VALUE">
                      <a:rPr lang="en-US" altLang="ja-JP" sz="1000" b="1" u="sng">
                        <a:latin typeface="Meiryo UI" panose="020B0604030504040204" pitchFamily="50" charset="-128"/>
                        <a:ea typeface="Meiryo UI" panose="020B0604030504040204" pitchFamily="50" charset="-128"/>
                      </a:rPr>
                      <a:pPr>
                        <a:defRPr sz="1000" b="1" u="sng">
                          <a:latin typeface="Meiryo UI" panose="020B0604030504040204" pitchFamily="50" charset="-128"/>
                          <a:ea typeface="Meiryo UI" panose="020B0604030504040204" pitchFamily="50" charset="-128"/>
                        </a:defRPr>
                      </a:pPr>
                      <a:t>[値]</a:t>
                    </a:fld>
                    <a:endParaRPr lang="ja-JP" altLang="en-US" sz="1000" b="1" u="sng">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0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CAA-412F-A6DB-72786F122F4F}"/>
                </c:ext>
              </c:extLst>
            </c:dLbl>
            <c:spPr>
              <a:noFill/>
              <a:ln>
                <a:noFill/>
              </a:ln>
              <a:effectLst/>
            </c:spPr>
            <c:txPr>
              <a:bodyPr rot="0" spcFirstLastPara="1" vertOverflow="ellipsis" vert="horz" wrap="square" lIns="38100" tIns="19050" rIns="38100" bIns="19050" anchor="ctr" anchorCtr="1">
                <a:spAutoFit/>
              </a:bodyPr>
              <a:lstStyle/>
              <a:p>
                <a:pPr>
                  <a:defRPr sz="900" b="0" i="0" u="sng"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'大阪51業種（202006）'!$D$1:$M$1</c:f>
              <c:strCache>
                <c:ptCount val="10"/>
                <c:pt idx="0">
                  <c:v>2019年9月</c:v>
                </c:pt>
                <c:pt idx="1">
                  <c:v>10月</c:v>
                </c:pt>
                <c:pt idx="2">
                  <c:v>11月</c:v>
                </c:pt>
                <c:pt idx="3">
                  <c:v>12月</c:v>
                </c:pt>
                <c:pt idx="4">
                  <c:v>20年1月</c:v>
                </c:pt>
                <c:pt idx="5">
                  <c:v>2月</c:v>
                </c:pt>
                <c:pt idx="6">
                  <c:v>3月</c:v>
                </c:pt>
                <c:pt idx="7">
                  <c:v>4月</c:v>
                </c:pt>
                <c:pt idx="8">
                  <c:v>5月</c:v>
                </c:pt>
                <c:pt idx="9">
                  <c:v>6月</c:v>
                </c:pt>
              </c:strCache>
            </c:strRef>
          </c:cat>
          <c:val>
            <c:numRef>
              <c:f>'大阪51業種（202006）'!$D$49:$M$49</c:f>
              <c:numCache>
                <c:formatCode>0.0</c:formatCode>
                <c:ptCount val="10"/>
                <c:pt idx="0">
                  <c:v>16.6666666666667</c:v>
                </c:pt>
                <c:pt idx="1">
                  <c:v>45.8333333333333</c:v>
                </c:pt>
                <c:pt idx="2">
                  <c:v>41.6666666666667</c:v>
                </c:pt>
                <c:pt idx="3">
                  <c:v>41.6666666666667</c:v>
                </c:pt>
                <c:pt idx="4">
                  <c:v>41.6666666666667</c:v>
                </c:pt>
                <c:pt idx="5">
                  <c:v>41.6666666666667</c:v>
                </c:pt>
                <c:pt idx="6">
                  <c:v>25</c:v>
                </c:pt>
                <c:pt idx="7">
                  <c:v>27.7777777777778</c:v>
                </c:pt>
                <c:pt idx="8">
                  <c:v>4.1666666666666696</c:v>
                </c:pt>
                <c:pt idx="9">
                  <c:v>4.1666666666666696</c:v>
                </c:pt>
              </c:numCache>
            </c:numRef>
          </c:val>
          <c:smooth val="0"/>
          <c:extLst>
            <c:ext xmlns:c16="http://schemas.microsoft.com/office/drawing/2014/chart" uri="{C3380CC4-5D6E-409C-BE32-E72D297353CC}">
              <c16:uniqueId val="{00000005-DCAA-412F-A6DB-72786F122F4F}"/>
            </c:ext>
          </c:extLst>
        </c:ser>
        <c:ser>
          <c:idx val="4"/>
          <c:order val="4"/>
          <c:tx>
            <c:strRef>
              <c:f>'大阪51業種（202006）'!$C$53</c:f>
              <c:strCache>
                <c:ptCount val="1"/>
                <c:pt idx="0">
                  <c:v>情報サービス</c:v>
                </c:pt>
              </c:strCache>
            </c:strRef>
          </c:tx>
          <c:spPr>
            <a:ln w="25400" cap="rnd">
              <a:solidFill>
                <a:schemeClr val="accent5"/>
              </a:solidFill>
              <a:prstDash val="sysDash"/>
              <a:round/>
            </a:ln>
            <a:effectLst/>
          </c:spPr>
          <c:marker>
            <c:symbol val="triangle"/>
            <c:size val="6"/>
            <c:spPr>
              <a:solidFill>
                <a:schemeClr val="accent5"/>
              </a:solidFill>
              <a:ln w="9525">
                <a:solidFill>
                  <a:schemeClr val="accent5"/>
                </a:solidFill>
              </a:ln>
              <a:effectLst/>
            </c:spPr>
          </c:marker>
          <c:dLbls>
            <c:dLbl>
              <c:idx val="9"/>
              <c:layout>
                <c:manualLayout>
                  <c:x val="-1.2265887312186574E-16"/>
                  <c:y val="2.7649782962508484E-2"/>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000">
                        <a:latin typeface="Meiryo UI" panose="020B0604030504040204" pitchFamily="50" charset="-128"/>
                        <a:ea typeface="Meiryo UI" panose="020B0604030504040204" pitchFamily="50" charset="-128"/>
                      </a:rPr>
                      <a:t>情報サービス：</a:t>
                    </a:r>
                    <a:fld id="{7BF1D4BB-0542-408C-881E-581119AF7CF7}" type="VALUE">
                      <a:rPr lang="en-US" altLang="ja-JP" sz="1000">
                        <a:latin typeface="Meiryo UI" panose="020B0604030504040204" pitchFamily="50" charset="-128"/>
                        <a:ea typeface="Meiryo UI" panose="020B0604030504040204" pitchFamily="50" charset="-128"/>
                      </a:rPr>
                      <a:pPr>
                        <a:defRPr sz="1000">
                          <a:latin typeface="Meiryo UI" panose="020B0604030504040204" pitchFamily="50" charset="-128"/>
                          <a:ea typeface="Meiryo UI" panose="020B0604030504040204" pitchFamily="50" charset="-128"/>
                        </a:defRPr>
                      </a:pPr>
                      <a:t>[値]</a:t>
                    </a:fld>
                    <a:endParaRPr lang="ja-JP" altLang="en-US" sz="100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DCAA-412F-A6DB-72786F122F4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'大阪51業種（202006）'!$D$1:$M$1</c:f>
              <c:strCache>
                <c:ptCount val="10"/>
                <c:pt idx="0">
                  <c:v>2019年9月</c:v>
                </c:pt>
                <c:pt idx="1">
                  <c:v>10月</c:v>
                </c:pt>
                <c:pt idx="2">
                  <c:v>11月</c:v>
                </c:pt>
                <c:pt idx="3">
                  <c:v>12月</c:v>
                </c:pt>
                <c:pt idx="4">
                  <c:v>20年1月</c:v>
                </c:pt>
                <c:pt idx="5">
                  <c:v>2月</c:v>
                </c:pt>
                <c:pt idx="6">
                  <c:v>3月</c:v>
                </c:pt>
                <c:pt idx="7">
                  <c:v>4月</c:v>
                </c:pt>
                <c:pt idx="8">
                  <c:v>5月</c:v>
                </c:pt>
                <c:pt idx="9">
                  <c:v>6月</c:v>
                </c:pt>
              </c:strCache>
            </c:strRef>
          </c:cat>
          <c:val>
            <c:numRef>
              <c:f>'大阪51業種（202006）'!$D$53:$M$53</c:f>
              <c:numCache>
                <c:formatCode>0.0</c:formatCode>
                <c:ptCount val="10"/>
                <c:pt idx="0">
                  <c:v>54.954954954954999</c:v>
                </c:pt>
                <c:pt idx="1">
                  <c:v>57.070707070707101</c:v>
                </c:pt>
                <c:pt idx="2">
                  <c:v>57.843137254901997</c:v>
                </c:pt>
                <c:pt idx="3">
                  <c:v>58.108108108108098</c:v>
                </c:pt>
                <c:pt idx="4">
                  <c:v>54.411764705882298</c:v>
                </c:pt>
                <c:pt idx="5">
                  <c:v>57.657657657657701</c:v>
                </c:pt>
                <c:pt idx="6">
                  <c:v>47.435897435897402</c:v>
                </c:pt>
                <c:pt idx="7">
                  <c:v>31.007751937984501</c:v>
                </c:pt>
                <c:pt idx="8">
                  <c:v>37.179487179487197</c:v>
                </c:pt>
                <c:pt idx="9">
                  <c:v>38.034188034187999</c:v>
                </c:pt>
              </c:numCache>
            </c:numRef>
          </c:val>
          <c:smooth val="0"/>
          <c:extLst>
            <c:ext xmlns:c16="http://schemas.microsoft.com/office/drawing/2014/chart" uri="{C3380CC4-5D6E-409C-BE32-E72D297353CC}">
              <c16:uniqueId val="{00000007-DCAA-412F-A6DB-72786F122F4F}"/>
            </c:ext>
          </c:extLst>
        </c:ser>
        <c:ser>
          <c:idx val="5"/>
          <c:order val="5"/>
          <c:tx>
            <c:v>医療・福祉</c:v>
          </c:tx>
          <c:spPr>
            <a:ln w="22225" cap="rnd">
              <a:solidFill>
                <a:schemeClr val="accent6"/>
              </a:solidFill>
              <a:prstDash val="dash"/>
              <a:round/>
            </a:ln>
            <a:effectLst/>
          </c:spPr>
          <c:marker>
            <c:symbol val="square"/>
            <c:size val="6"/>
            <c:spPr>
              <a:solidFill>
                <a:schemeClr val="accent6"/>
              </a:solidFill>
              <a:ln w="9525">
                <a:solidFill>
                  <a:schemeClr val="accent6"/>
                </a:solidFill>
              </a:ln>
              <a:effectLst/>
            </c:spPr>
          </c:marker>
          <c:dLbls>
            <c:dLbl>
              <c:idx val="9"/>
              <c:layout>
                <c:manualLayout>
                  <c:x val="-6.6905612775073602E-3"/>
                  <c:y val="-3.6866377283344777E-2"/>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000">
                        <a:latin typeface="Meiryo UI" panose="020B0604030504040204" pitchFamily="50" charset="-128"/>
                        <a:ea typeface="Meiryo UI" panose="020B0604030504040204" pitchFamily="50" charset="-128"/>
                      </a:rPr>
                      <a:t>医療・福祉：</a:t>
                    </a:r>
                    <a:fld id="{D585BC28-5EF9-4D95-A789-97B399A5DAB6}" type="VALUE">
                      <a:rPr lang="en-US" altLang="ja-JP" sz="1000">
                        <a:latin typeface="Meiryo UI" panose="020B0604030504040204" pitchFamily="50" charset="-128"/>
                        <a:ea typeface="Meiryo UI" panose="020B0604030504040204" pitchFamily="50" charset="-128"/>
                      </a:rPr>
                      <a:pPr>
                        <a:defRPr sz="1000">
                          <a:latin typeface="Meiryo UI" panose="020B0604030504040204" pitchFamily="50" charset="-128"/>
                          <a:ea typeface="Meiryo UI" panose="020B0604030504040204" pitchFamily="50" charset="-128"/>
                        </a:defRPr>
                      </a:pPr>
                      <a:t>[値]</a:t>
                    </a:fld>
                    <a:endParaRPr lang="ja-JP" altLang="en-US" sz="100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DCAA-412F-A6DB-72786F122F4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'大阪51業種（202006）'!$D$1:$M$1</c:f>
              <c:strCache>
                <c:ptCount val="10"/>
                <c:pt idx="0">
                  <c:v>2019年9月</c:v>
                </c:pt>
                <c:pt idx="1">
                  <c:v>10月</c:v>
                </c:pt>
                <c:pt idx="2">
                  <c:v>11月</c:v>
                </c:pt>
                <c:pt idx="3">
                  <c:v>12月</c:v>
                </c:pt>
                <c:pt idx="4">
                  <c:v>20年1月</c:v>
                </c:pt>
                <c:pt idx="5">
                  <c:v>2月</c:v>
                </c:pt>
                <c:pt idx="6">
                  <c:v>3月</c:v>
                </c:pt>
                <c:pt idx="7">
                  <c:v>4月</c:v>
                </c:pt>
                <c:pt idx="8">
                  <c:v>5月</c:v>
                </c:pt>
                <c:pt idx="9">
                  <c:v>6月</c:v>
                </c:pt>
              </c:strCache>
            </c:strRef>
          </c:cat>
          <c:val>
            <c:numRef>
              <c:f>'大阪51業種（202006）'!$D$56:$M$56</c:f>
              <c:numCache>
                <c:formatCode>0.0</c:formatCode>
                <c:ptCount val="10"/>
                <c:pt idx="0">
                  <c:v>50</c:v>
                </c:pt>
                <c:pt idx="1">
                  <c:v>55.5555555555556</c:v>
                </c:pt>
                <c:pt idx="2">
                  <c:v>54.761904761904802</c:v>
                </c:pt>
                <c:pt idx="3">
                  <c:v>52.380952380952401</c:v>
                </c:pt>
                <c:pt idx="4">
                  <c:v>50</c:v>
                </c:pt>
                <c:pt idx="5">
                  <c:v>50</c:v>
                </c:pt>
                <c:pt idx="6">
                  <c:v>40.476190476190503</c:v>
                </c:pt>
                <c:pt idx="7">
                  <c:v>16.6666666666667</c:v>
                </c:pt>
                <c:pt idx="8">
                  <c:v>26.1904761904762</c:v>
                </c:pt>
                <c:pt idx="9">
                  <c:v>38.8888888888889</c:v>
                </c:pt>
              </c:numCache>
            </c:numRef>
          </c:val>
          <c:smooth val="0"/>
          <c:extLst>
            <c:ext xmlns:c16="http://schemas.microsoft.com/office/drawing/2014/chart" uri="{C3380CC4-5D6E-409C-BE32-E72D297353CC}">
              <c16:uniqueId val="{00000009-DCAA-412F-A6DB-72786F122F4F}"/>
            </c:ext>
          </c:extLst>
        </c:ser>
        <c:dLbls>
          <c:showLegendKey val="0"/>
          <c:showVal val="0"/>
          <c:showCatName val="0"/>
          <c:showSerName val="0"/>
          <c:showPercent val="0"/>
          <c:showBubbleSize val="0"/>
        </c:dLbls>
        <c:marker val="1"/>
        <c:smooth val="0"/>
        <c:axId val="1902845487"/>
        <c:axId val="1902846319"/>
        <c:extLst>
          <c:ext xmlns:c15="http://schemas.microsoft.com/office/drawing/2012/chart" uri="{02D57815-91ED-43cb-92C2-25804820EDAC}">
            <c15:filteredLineSeries>
              <c15:ser>
                <c:idx val="1"/>
                <c:order val="1"/>
                <c:tx>
                  <c:v>電気通信</c:v>
                </c:tx>
                <c:spPr>
                  <a:ln w="28575" cap="rnd">
                    <a:solidFill>
                      <a:schemeClr val="accent2"/>
                    </a:solidFill>
                    <a:prstDash val="sysDash"/>
                    <a:round/>
                  </a:ln>
                  <a:effectLst/>
                </c:spPr>
                <c:marker>
                  <c:symbol val="triangle"/>
                  <c:size val="6"/>
                  <c:spPr>
                    <a:solidFill>
                      <a:schemeClr val="accent2"/>
                    </a:solidFill>
                    <a:ln w="9525">
                      <a:solidFill>
                        <a:schemeClr val="accent2"/>
                      </a:solidFill>
                    </a:ln>
                    <a:effectLst/>
                  </c:spPr>
                </c:marker>
                <c:cat>
                  <c:strRef>
                    <c:extLst>
                      <c:ext uri="{02D57815-91ED-43cb-92C2-25804820EDAC}">
                        <c15:formulaRef>
                          <c15:sqref>'大阪51業種（202006）'!$D$1:$M$1</c15:sqref>
                        </c15:formulaRef>
                      </c:ext>
                    </c:extLst>
                    <c:strCache>
                      <c:ptCount val="10"/>
                      <c:pt idx="0">
                        <c:v>2019年9月</c:v>
                      </c:pt>
                      <c:pt idx="1">
                        <c:v>10月</c:v>
                      </c:pt>
                      <c:pt idx="2">
                        <c:v>11月</c:v>
                      </c:pt>
                      <c:pt idx="3">
                        <c:v>12月</c:v>
                      </c:pt>
                      <c:pt idx="4">
                        <c:v>20年1月</c:v>
                      </c:pt>
                      <c:pt idx="5">
                        <c:v>2月</c:v>
                      </c:pt>
                      <c:pt idx="6">
                        <c:v>3月</c:v>
                      </c:pt>
                      <c:pt idx="7">
                        <c:v>4月</c:v>
                      </c:pt>
                      <c:pt idx="8">
                        <c:v>5月</c:v>
                      </c:pt>
                      <c:pt idx="9">
                        <c:v>6月</c:v>
                      </c:pt>
                    </c:strCache>
                  </c:strRef>
                </c:cat>
                <c:val>
                  <c:numRef>
                    <c:extLst>
                      <c:ext uri="{02D57815-91ED-43cb-92C2-25804820EDAC}">
                        <c15:formulaRef>
                          <c15:sqref>'大阪51業種（202006）'!$D$45:$M$45</c15:sqref>
                        </c15:formulaRef>
                      </c:ext>
                    </c:extLst>
                    <c:numCache>
                      <c:formatCode>0.0</c:formatCode>
                      <c:ptCount val="10"/>
                      <c:pt idx="0">
                        <c:v>66.6666666666667</c:v>
                      </c:pt>
                      <c:pt idx="1">
                        <c:v>66.6666666666667</c:v>
                      </c:pt>
                      <c:pt idx="2">
                        <c:v>0</c:v>
                      </c:pt>
                      <c:pt idx="3">
                        <c:v>0</c:v>
                      </c:pt>
                      <c:pt idx="4">
                        <c:v>83.3333333333333</c:v>
                      </c:pt>
                      <c:pt idx="5">
                        <c:v>0</c:v>
                      </c:pt>
                      <c:pt idx="6">
                        <c:v>0</c:v>
                      </c:pt>
                      <c:pt idx="7">
                        <c:v>16.6666666666667</c:v>
                      </c:pt>
                      <c:pt idx="8">
                        <c:v>16.6666666666667</c:v>
                      </c:pt>
                      <c:pt idx="9">
                        <c:v>0</c:v>
                      </c:pt>
                    </c:numCache>
                  </c:numRef>
                </c:val>
                <c:smooth val="0"/>
                <c:extLst>
                  <c:ext xmlns:c16="http://schemas.microsoft.com/office/drawing/2014/chart" uri="{C3380CC4-5D6E-409C-BE32-E72D297353CC}">
                    <c16:uniqueId val="{0000000A-DCAA-412F-A6DB-72786F122F4F}"/>
                  </c:ext>
                </c:extLst>
              </c15:ser>
            </c15:filteredLineSeries>
          </c:ext>
        </c:extLst>
      </c:lineChart>
      <c:catAx>
        <c:axId val="1902845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902846319"/>
        <c:crosses val="autoZero"/>
        <c:auto val="1"/>
        <c:lblAlgn val="ctr"/>
        <c:lblOffset val="100"/>
        <c:noMultiLvlLbl val="0"/>
      </c:catAx>
      <c:valAx>
        <c:axId val="1902846319"/>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02845487"/>
        <c:crosses val="autoZero"/>
        <c:crossBetween val="between"/>
      </c:valAx>
      <c:spPr>
        <a:noFill/>
        <a:ln>
          <a:noFill/>
        </a:ln>
        <a:effectLst/>
      </c:spPr>
    </c:plotArea>
    <c:legend>
      <c:legendPos val="b"/>
      <c:layout>
        <c:manualLayout>
          <c:xMode val="edge"/>
          <c:yMode val="edge"/>
          <c:x val="6.1708442724449232E-2"/>
          <c:y val="0.79454638873998285"/>
          <c:w val="0.42998801757352306"/>
          <c:h val="0.1132876680516555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ja-JP" altLang="en-US" sz="1400" b="1" dirty="0">
                <a:solidFill>
                  <a:schemeClr val="tx1"/>
                </a:solidFill>
              </a:rPr>
              <a:t>業種別</a:t>
            </a:r>
            <a:r>
              <a:rPr lang="en-US" altLang="ja-JP" sz="1400" b="1" dirty="0">
                <a:solidFill>
                  <a:schemeClr val="tx1"/>
                </a:solidFill>
              </a:rPr>
              <a:t>2020</a:t>
            </a:r>
            <a:r>
              <a:rPr lang="ja-JP" altLang="en-US" sz="1400" b="1" dirty="0">
                <a:solidFill>
                  <a:schemeClr val="tx1"/>
                </a:solidFill>
              </a:rPr>
              <a:t>年度の業績</a:t>
            </a:r>
            <a:r>
              <a:rPr lang="ja-JP" altLang="en-US" sz="1400" b="1" dirty="0" smtClean="0">
                <a:solidFill>
                  <a:schemeClr val="tx1"/>
                </a:solidFill>
              </a:rPr>
              <a:t>見通し（減少を見通す企業の割合）</a:t>
            </a:r>
            <a:endParaRPr lang="ja-JP" altLang="en-US" sz="1400"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'業績見通し (2)'!$M$3</c:f>
              <c:strCache>
                <c:ptCount val="1"/>
                <c:pt idx="0">
                  <c:v>全国</c:v>
                </c:pt>
              </c:strCache>
            </c:strRef>
          </c:tx>
          <c:spPr>
            <a:solidFill>
              <a:schemeClr val="accent1">
                <a:lumMod val="20000"/>
                <a:lumOff val="80000"/>
              </a:schemeClr>
            </a:solidFill>
            <a:ln>
              <a:noFill/>
            </a:ln>
            <a:effectLst/>
          </c:spPr>
          <c:invertIfNegative val="0"/>
          <c:dLbls>
            <c:dLbl>
              <c:idx val="1"/>
              <c:layout>
                <c:manualLayout>
                  <c:x val="-2.5462668816039986E-17"/>
                  <c:y val="-9.25925925925925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489-4B66-AE5B-EC6A1D46D32E}"/>
                </c:ext>
              </c:extLst>
            </c:dLbl>
            <c:dLbl>
              <c:idx val="7"/>
              <c:layout>
                <c:manualLayout>
                  <c:x val="-1.0185067526415994E-16"/>
                  <c:y val="9.259259259259217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489-4B66-AE5B-EC6A1D46D32E}"/>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'業績見通し (2)'!$L$4:$L$11</c:f>
              <c:strCache>
                <c:ptCount val="8"/>
                <c:pt idx="0">
                  <c:v>金融</c:v>
                </c:pt>
                <c:pt idx="1">
                  <c:v>建設</c:v>
                </c:pt>
                <c:pt idx="2">
                  <c:v>不動産</c:v>
                </c:pt>
                <c:pt idx="3">
                  <c:v>製造</c:v>
                </c:pt>
                <c:pt idx="4">
                  <c:v>卸売</c:v>
                </c:pt>
                <c:pt idx="5">
                  <c:v>小売</c:v>
                </c:pt>
                <c:pt idx="6">
                  <c:v>運輸・倉庫</c:v>
                </c:pt>
                <c:pt idx="7">
                  <c:v>サービス</c:v>
                </c:pt>
              </c:strCache>
            </c:strRef>
          </c:cat>
          <c:val>
            <c:numRef>
              <c:f>'業績見通し (2)'!$M$4:$M$11</c:f>
              <c:numCache>
                <c:formatCode>0.0%</c:formatCode>
                <c:ptCount val="8"/>
                <c:pt idx="0">
                  <c:v>0.40799999999999997</c:v>
                </c:pt>
                <c:pt idx="1">
                  <c:v>0.51400000000000001</c:v>
                </c:pt>
                <c:pt idx="2">
                  <c:v>0.501</c:v>
                </c:pt>
                <c:pt idx="3">
                  <c:v>0.59399999999999997</c:v>
                </c:pt>
                <c:pt idx="4">
                  <c:v>0.60199999999999998</c:v>
                </c:pt>
                <c:pt idx="5">
                  <c:v>0.6</c:v>
                </c:pt>
                <c:pt idx="6">
                  <c:v>0.55800000000000005</c:v>
                </c:pt>
                <c:pt idx="7">
                  <c:v>0.47699999999999998</c:v>
                </c:pt>
              </c:numCache>
            </c:numRef>
          </c:val>
          <c:extLst>
            <c:ext xmlns:c16="http://schemas.microsoft.com/office/drawing/2014/chart" uri="{C3380CC4-5D6E-409C-BE32-E72D297353CC}">
              <c16:uniqueId val="{00000002-8489-4B66-AE5B-EC6A1D46D32E}"/>
            </c:ext>
          </c:extLst>
        </c:ser>
        <c:ser>
          <c:idx val="1"/>
          <c:order val="1"/>
          <c:tx>
            <c:strRef>
              <c:f>'業績見通し (2)'!$N$3</c:f>
              <c:strCache>
                <c:ptCount val="1"/>
                <c:pt idx="0">
                  <c:v>大阪</c:v>
                </c:pt>
              </c:strCache>
            </c:strRef>
          </c:tx>
          <c:spPr>
            <a:solidFill>
              <a:srgbClr val="002060"/>
            </a:solidFill>
            <a:ln>
              <a:noFill/>
            </a:ln>
            <a:effectLst/>
          </c:spPr>
          <c:invertIfNegative val="0"/>
          <c:dLbls>
            <c:dLbl>
              <c:idx val="1"/>
              <c:layout>
                <c:manualLayout>
                  <c:x val="2.7777777777777267E-3"/>
                  <c:y val="1.38888888888888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489-4B66-AE5B-EC6A1D46D32E}"/>
                </c:ext>
              </c:extLst>
            </c:dLbl>
            <c:dLbl>
              <c:idx val="2"/>
              <c:layout>
                <c:manualLayout>
                  <c:x val="-5.0925337632079971E-17"/>
                  <c:y val="-1.38888888888888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489-4B66-AE5B-EC6A1D46D32E}"/>
                </c:ext>
              </c:extLst>
            </c:dLbl>
            <c:dLbl>
              <c:idx val="3"/>
              <c:layout>
                <c:manualLayout>
                  <c:x val="0"/>
                  <c:y val="-1.3888888888888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489-4B66-AE5B-EC6A1D46D32E}"/>
                </c:ext>
              </c:extLst>
            </c:dLbl>
            <c:dLbl>
              <c:idx val="4"/>
              <c:layout>
                <c:manualLayout>
                  <c:x val="0"/>
                  <c:y val="1.85185185185185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489-4B66-AE5B-EC6A1D46D32E}"/>
                </c:ext>
              </c:extLst>
            </c:dLbl>
            <c:dLbl>
              <c:idx val="5"/>
              <c:layout>
                <c:manualLayout>
                  <c:x val="2.777777777777676E-3"/>
                  <c:y val="1.38888888888888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489-4B66-AE5B-EC6A1D46D32E}"/>
                </c:ext>
              </c:extLst>
            </c:dLbl>
            <c:dLbl>
              <c:idx val="6"/>
              <c:layout>
                <c:manualLayout>
                  <c:x val="0"/>
                  <c:y val="-2.31481481481481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489-4B66-AE5B-EC6A1D46D32E}"/>
                </c:ext>
              </c:extLst>
            </c:dLbl>
            <c:dLbl>
              <c:idx val="7"/>
              <c:layout>
                <c:manualLayout>
                  <c:x val="5.5555555555555558E-3"/>
                  <c:y val="-2.31481481481481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489-4B66-AE5B-EC6A1D46D32E}"/>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'業績見通し (2)'!$L$4:$L$11</c:f>
              <c:strCache>
                <c:ptCount val="8"/>
                <c:pt idx="0">
                  <c:v>金融</c:v>
                </c:pt>
                <c:pt idx="1">
                  <c:v>建設</c:v>
                </c:pt>
                <c:pt idx="2">
                  <c:v>不動産</c:v>
                </c:pt>
                <c:pt idx="3">
                  <c:v>製造</c:v>
                </c:pt>
                <c:pt idx="4">
                  <c:v>卸売</c:v>
                </c:pt>
                <c:pt idx="5">
                  <c:v>小売</c:v>
                </c:pt>
                <c:pt idx="6">
                  <c:v>運輸・倉庫</c:v>
                </c:pt>
                <c:pt idx="7">
                  <c:v>サービス</c:v>
                </c:pt>
              </c:strCache>
            </c:strRef>
          </c:cat>
          <c:val>
            <c:numRef>
              <c:f>'業績見通し (2)'!$N$4:$N$11</c:f>
              <c:numCache>
                <c:formatCode>0.0%</c:formatCode>
                <c:ptCount val="8"/>
                <c:pt idx="0">
                  <c:v>0.3</c:v>
                </c:pt>
                <c:pt idx="1">
                  <c:v>0.47663551401869159</c:v>
                </c:pt>
                <c:pt idx="2">
                  <c:v>0.54838709677419351</c:v>
                </c:pt>
                <c:pt idx="3">
                  <c:v>0.63692307692307693</c:v>
                </c:pt>
                <c:pt idx="4">
                  <c:v>0.57851239669421484</c:v>
                </c:pt>
                <c:pt idx="5">
                  <c:v>0.75</c:v>
                </c:pt>
                <c:pt idx="6">
                  <c:v>0.58333333333333337</c:v>
                </c:pt>
                <c:pt idx="7">
                  <c:v>0.4825174825174825</c:v>
                </c:pt>
              </c:numCache>
            </c:numRef>
          </c:val>
          <c:extLst>
            <c:ext xmlns:c16="http://schemas.microsoft.com/office/drawing/2014/chart" uri="{C3380CC4-5D6E-409C-BE32-E72D297353CC}">
              <c16:uniqueId val="{0000000A-8489-4B66-AE5B-EC6A1D46D32E}"/>
            </c:ext>
          </c:extLst>
        </c:ser>
        <c:dLbls>
          <c:showLegendKey val="0"/>
          <c:showVal val="0"/>
          <c:showCatName val="0"/>
          <c:showSerName val="0"/>
          <c:showPercent val="0"/>
          <c:showBubbleSize val="0"/>
        </c:dLbls>
        <c:gapWidth val="219"/>
        <c:overlap val="-27"/>
        <c:axId val="1845086799"/>
        <c:axId val="1846557343"/>
      </c:barChart>
      <c:catAx>
        <c:axId val="1845086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46557343"/>
        <c:crosses val="autoZero"/>
        <c:auto val="1"/>
        <c:lblAlgn val="ctr"/>
        <c:lblOffset val="100"/>
        <c:noMultiLvlLbl val="0"/>
      </c:catAx>
      <c:valAx>
        <c:axId val="1846557343"/>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45086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en-US" altLang="ja-JP" sz="1400" b="1" i="0" u="none" strike="noStrike" kern="1200" spc="0" baseline="0" dirty="0" smtClean="0">
                <a:solidFill>
                  <a:prstClr val="black">
                    <a:lumMod val="65000"/>
                    <a:lumOff val="35000"/>
                  </a:prstClr>
                </a:solidFill>
                <a:latin typeface="Meiryo UI" panose="020B0604030504040204" pitchFamily="50" charset="-128"/>
                <a:ea typeface="Meiryo UI" panose="020B0604030504040204" pitchFamily="50" charset="-128"/>
                <a:cs typeface="+mn-cs"/>
              </a:rPr>
              <a:t>7-9</a:t>
            </a:r>
            <a:r>
              <a:rPr lang="ja-JP" altLang="en-US" sz="1400" b="1" i="0" u="none" strike="noStrike" kern="1200" spc="0" baseline="0" dirty="0" smtClean="0">
                <a:solidFill>
                  <a:prstClr val="black">
                    <a:lumMod val="65000"/>
                    <a:lumOff val="35000"/>
                  </a:prstClr>
                </a:solidFill>
                <a:latin typeface="Meiryo UI" panose="020B0604030504040204" pitchFamily="50" charset="-128"/>
                <a:ea typeface="Meiryo UI" panose="020B0604030504040204" pitchFamily="50" charset="-128"/>
                <a:cs typeface="+mn-cs"/>
              </a:rPr>
              <a:t>月期の売上減少要因（製造業）</a:t>
            </a:r>
            <a:endParaRPr lang="en-US" altLang="ja-JP" sz="1400" b="1" i="0" u="none" strike="noStrike" kern="1200" spc="0" baseline="0" dirty="0">
              <a:solidFill>
                <a:prstClr val="black">
                  <a:lumMod val="65000"/>
                  <a:lumOff val="35000"/>
                </a:prstClr>
              </a:solidFill>
              <a:latin typeface="Meiryo UI" panose="020B0604030504040204" pitchFamily="50" charset="-128"/>
              <a:ea typeface="Meiryo UI" panose="020B0604030504040204" pitchFamily="50" charset="-128"/>
              <a:cs typeface="+mn-cs"/>
            </a:endParaRPr>
          </a:p>
        </c:rich>
      </c:tx>
      <c:layout>
        <c:manualLayout>
          <c:xMode val="edge"/>
          <c:yMode val="edge"/>
          <c:x val="0.19031933508311463"/>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42601627103550355"/>
          <c:y val="0.17096958664297615"/>
          <c:w val="0.57398372896449645"/>
          <c:h val="0.82356882142476817"/>
        </c:manualLayout>
      </c:layout>
      <c:barChart>
        <c:barDir val="bar"/>
        <c:grouping val="clustered"/>
        <c:varyColors val="0"/>
        <c:ser>
          <c:idx val="0"/>
          <c:order val="0"/>
          <c:tx>
            <c:strRef>
              <c:f>売上減少理由!$E$26</c:f>
              <c:strCache>
                <c:ptCount val="1"/>
                <c:pt idx="0">
                  <c:v>割合(%)</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売上減少理由!$C$27:$C$33</c:f>
              <c:strCache>
                <c:ptCount val="7"/>
                <c:pt idx="0">
                  <c:v>国内での減産・出荷調整</c:v>
                </c:pt>
                <c:pt idx="1">
                  <c:v>自社製品・サービスの受注減少</c:v>
                </c:pt>
                <c:pt idx="2">
                  <c:v>国内外での経済活動再開ペースの遅さ</c:v>
                </c:pt>
                <c:pt idx="3">
                  <c:v>先行き不安による個人消費の低迷</c:v>
                </c:pt>
                <c:pt idx="4">
                  <c:v>国内での大型イベント等の自粛・延期・中止</c:v>
                </c:pt>
                <c:pt idx="5">
                  <c:v>国内での外出控えによる個人消費の減少</c:v>
                </c:pt>
                <c:pt idx="6">
                  <c:v>インバウンド客の減少</c:v>
                </c:pt>
              </c:strCache>
            </c:strRef>
          </c:cat>
          <c:val>
            <c:numRef>
              <c:f>売上減少理由!$E$27:$E$33</c:f>
              <c:numCache>
                <c:formatCode>0_);[Red]\(0\)</c:formatCode>
                <c:ptCount val="7"/>
                <c:pt idx="0">
                  <c:v>36</c:v>
                </c:pt>
                <c:pt idx="1">
                  <c:v>34</c:v>
                </c:pt>
                <c:pt idx="2">
                  <c:v>26</c:v>
                </c:pt>
                <c:pt idx="3">
                  <c:v>22</c:v>
                </c:pt>
                <c:pt idx="4">
                  <c:v>21</c:v>
                </c:pt>
                <c:pt idx="5">
                  <c:v>17</c:v>
                </c:pt>
                <c:pt idx="6">
                  <c:v>13</c:v>
                </c:pt>
              </c:numCache>
            </c:numRef>
          </c:val>
          <c:extLst>
            <c:ext xmlns:c16="http://schemas.microsoft.com/office/drawing/2014/chart" uri="{C3380CC4-5D6E-409C-BE32-E72D297353CC}">
              <c16:uniqueId val="{00000000-74E2-4DFD-9F12-691BFCA62CB2}"/>
            </c:ext>
          </c:extLst>
        </c:ser>
        <c:dLbls>
          <c:dLblPos val="outEnd"/>
          <c:showLegendKey val="0"/>
          <c:showVal val="1"/>
          <c:showCatName val="0"/>
          <c:showSerName val="0"/>
          <c:showPercent val="0"/>
          <c:showBubbleSize val="0"/>
        </c:dLbls>
        <c:gapWidth val="50"/>
        <c:axId val="2044384480"/>
        <c:axId val="2044383232"/>
      </c:barChart>
      <c:catAx>
        <c:axId val="20443844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044383232"/>
        <c:crosses val="autoZero"/>
        <c:auto val="1"/>
        <c:lblAlgn val="ctr"/>
        <c:lblOffset val="100"/>
        <c:noMultiLvlLbl val="0"/>
      </c:catAx>
      <c:valAx>
        <c:axId val="2044383232"/>
        <c:scaling>
          <c:orientation val="minMax"/>
        </c:scaling>
        <c:delete val="1"/>
        <c:axPos val="t"/>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crossAx val="204438448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en-US" altLang="ja-JP" sz="1400" b="1" i="0" u="none" strike="noStrike" baseline="0" dirty="0" smtClean="0">
                <a:effectLst/>
              </a:rPr>
              <a:t>7-9</a:t>
            </a:r>
            <a:r>
              <a:rPr lang="ja-JP" altLang="ja-JP" sz="1400" b="1" i="0" u="none" strike="noStrike" baseline="0" dirty="0" smtClean="0">
                <a:effectLst/>
              </a:rPr>
              <a:t>月期の売上減少要因（</a:t>
            </a:r>
            <a:r>
              <a:rPr lang="ja-JP" altLang="en-US" sz="1400" b="1" i="0" u="none" strike="noStrike" baseline="0" dirty="0" smtClean="0">
                <a:effectLst/>
              </a:rPr>
              <a:t>非製造業）</a:t>
            </a:r>
            <a:endParaRPr lang="en-US" altLang="ja-JP"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43272355956730674"/>
          <c:y val="0.18553382382075131"/>
          <c:w val="0.56727644043269332"/>
          <c:h val="0.81213263396504909"/>
        </c:manualLayout>
      </c:layout>
      <c:barChart>
        <c:barDir val="bar"/>
        <c:grouping val="clustered"/>
        <c:varyColors val="0"/>
        <c:ser>
          <c:idx val="0"/>
          <c:order val="0"/>
          <c:tx>
            <c:strRef>
              <c:f>売上減少理由!$E$50</c:f>
              <c:strCache>
                <c:ptCount val="1"/>
                <c:pt idx="0">
                  <c:v>割合(%)</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売上減少理由!$C$51:$C$57</c:f>
              <c:strCache>
                <c:ptCount val="7"/>
                <c:pt idx="0">
                  <c:v>自社製品・サービスの受注減少</c:v>
                </c:pt>
                <c:pt idx="1">
                  <c:v>国内での外出控えによる個人消費の減少</c:v>
                </c:pt>
                <c:pt idx="2">
                  <c:v>国内外での経済活動再開ペースの遅さ</c:v>
                </c:pt>
                <c:pt idx="3">
                  <c:v>先行き不安による個人消費の低迷</c:v>
                </c:pt>
                <c:pt idx="4">
                  <c:v>国内での減産・出荷調整</c:v>
                </c:pt>
                <c:pt idx="5">
                  <c:v>国内での大型イベント等の自粛・延期・中止</c:v>
                </c:pt>
                <c:pt idx="6">
                  <c:v>インバウンド客の減少</c:v>
                </c:pt>
              </c:strCache>
            </c:strRef>
          </c:cat>
          <c:val>
            <c:numRef>
              <c:f>売上減少理由!$E$51:$E$57</c:f>
              <c:numCache>
                <c:formatCode>0_);[Red]\(0\)</c:formatCode>
                <c:ptCount val="7"/>
                <c:pt idx="0">
                  <c:v>34.123222748815166</c:v>
                </c:pt>
                <c:pt idx="1">
                  <c:v>28.436018957345972</c:v>
                </c:pt>
                <c:pt idx="2">
                  <c:v>27.488151658767773</c:v>
                </c:pt>
                <c:pt idx="3">
                  <c:v>26.066350710900476</c:v>
                </c:pt>
                <c:pt idx="4">
                  <c:v>22.274881516587676</c:v>
                </c:pt>
                <c:pt idx="5">
                  <c:v>20.85308056872038</c:v>
                </c:pt>
                <c:pt idx="6">
                  <c:v>14.691943127962084</c:v>
                </c:pt>
              </c:numCache>
            </c:numRef>
          </c:val>
          <c:extLst>
            <c:ext xmlns:c16="http://schemas.microsoft.com/office/drawing/2014/chart" uri="{C3380CC4-5D6E-409C-BE32-E72D297353CC}">
              <c16:uniqueId val="{00000000-830B-417D-A7D1-A91E70053969}"/>
            </c:ext>
          </c:extLst>
        </c:ser>
        <c:dLbls>
          <c:dLblPos val="outEnd"/>
          <c:showLegendKey val="0"/>
          <c:showVal val="1"/>
          <c:showCatName val="0"/>
          <c:showSerName val="0"/>
          <c:showPercent val="0"/>
          <c:showBubbleSize val="0"/>
        </c:dLbls>
        <c:gapWidth val="50"/>
        <c:axId val="2044384480"/>
        <c:axId val="2044383232"/>
      </c:barChart>
      <c:catAx>
        <c:axId val="20443844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044383232"/>
        <c:crosses val="autoZero"/>
        <c:auto val="1"/>
        <c:lblAlgn val="ctr"/>
        <c:lblOffset val="100"/>
        <c:noMultiLvlLbl val="0"/>
      </c:catAx>
      <c:valAx>
        <c:axId val="2044383232"/>
        <c:scaling>
          <c:orientation val="minMax"/>
        </c:scaling>
        <c:delete val="1"/>
        <c:axPos val="t"/>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crossAx val="204438448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400" b="1" i="0" u="none" strike="noStrike" kern="1200" spc="0" baseline="0">
                <a:solidFill>
                  <a:prstClr val="black">
                    <a:lumMod val="65000"/>
                    <a:lumOff val="35000"/>
                  </a:prstClr>
                </a:solidFill>
                <a:latin typeface="Meiryo UI" panose="020B0604030504040204" pitchFamily="50" charset="-128"/>
                <a:ea typeface="Meiryo UI" panose="020B0604030504040204" pitchFamily="50" charset="-128"/>
                <a:cs typeface="+mn-cs"/>
              </a:defRPr>
            </a:pPr>
            <a:r>
              <a:rPr lang="ja-JP" altLang="en-US" sz="1400" b="1" i="0" u="none" strike="noStrike" kern="1200" spc="0" baseline="0" dirty="0">
                <a:solidFill>
                  <a:prstClr val="black">
                    <a:lumMod val="65000"/>
                    <a:lumOff val="35000"/>
                  </a:prstClr>
                </a:solidFill>
                <a:latin typeface="Meiryo UI" panose="020B0604030504040204" pitchFamily="50" charset="-128"/>
                <a:ea typeface="Meiryo UI" panose="020B0604030504040204" pitchFamily="50" charset="-128"/>
                <a:cs typeface="+mn-cs"/>
              </a:rPr>
              <a:t>売上の実績及び見込み（製造業）</a:t>
            </a:r>
          </a:p>
        </c:rich>
      </c:tx>
      <c:layout>
        <c:manualLayout>
          <c:xMode val="edge"/>
          <c:yMode val="edge"/>
          <c:x val="0.22238188976377954"/>
          <c:y val="3.7037037037037035E-2"/>
        </c:manualLayout>
      </c:layout>
      <c:overlay val="0"/>
      <c:spPr>
        <a:noFill/>
        <a:ln>
          <a:noFill/>
        </a:ln>
        <a:effectLst/>
      </c:spPr>
      <c:txPr>
        <a:bodyPr rot="0" spcFirstLastPara="1" vertOverflow="ellipsis" vert="horz" wrap="square" anchor="ctr" anchorCtr="1"/>
        <a:lstStyle/>
        <a:p>
          <a:pPr algn="ctr" rtl="0">
            <a:defRPr sz="1400" b="1" i="0" u="none" strike="noStrike" kern="1200" spc="0" baseline="0">
              <a:solidFill>
                <a:prstClr val="black">
                  <a:lumMod val="65000"/>
                  <a:lumOff val="35000"/>
                </a:prst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0348643919510062"/>
          <c:y val="0.15328703703703703"/>
          <c:w val="0.86595800524934385"/>
          <c:h val="0.66745370370370372"/>
        </c:manualLayout>
      </c:layout>
      <c:barChart>
        <c:barDir val="col"/>
        <c:grouping val="percentStacked"/>
        <c:varyColors val="0"/>
        <c:ser>
          <c:idx val="0"/>
          <c:order val="0"/>
          <c:tx>
            <c:strRef>
              <c:f>売上減少額!$R$2</c:f>
              <c:strCache>
                <c:ptCount val="1"/>
                <c:pt idx="0">
                  <c:v>減少</c:v>
                </c:pt>
              </c:strCache>
            </c:strRef>
          </c:tx>
          <c:spPr>
            <a:solidFill>
              <a:schemeClr val="accent1">
                <a:lumMod val="60000"/>
                <a:lumOff val="40000"/>
              </a:schemeClr>
            </a:solidFill>
            <a:ln w="3175">
              <a:solidFill>
                <a:schemeClr val="tx2"/>
              </a:solidFill>
            </a:ln>
            <a:effectLst/>
          </c:spPr>
          <c:invertIfNegative val="0"/>
          <c:cat>
            <c:strRef>
              <c:f>売上減少額!$B$3:$B$7</c:f>
              <c:strCache>
                <c:ptCount val="5"/>
                <c:pt idx="0">
                  <c:v>1-3月</c:v>
                </c:pt>
                <c:pt idx="1">
                  <c:v>4月</c:v>
                </c:pt>
                <c:pt idx="2">
                  <c:v>5月</c:v>
                </c:pt>
                <c:pt idx="3">
                  <c:v>6月見込み</c:v>
                </c:pt>
                <c:pt idx="4">
                  <c:v>7-9月期見込み</c:v>
                </c:pt>
              </c:strCache>
            </c:strRef>
          </c:cat>
          <c:val>
            <c:numRef>
              <c:f>売上減少額!$R$3:$R$7</c:f>
              <c:numCache>
                <c:formatCode>General</c:formatCode>
                <c:ptCount val="5"/>
                <c:pt idx="0">
                  <c:v>81</c:v>
                </c:pt>
                <c:pt idx="1">
                  <c:v>98</c:v>
                </c:pt>
                <c:pt idx="2">
                  <c:v>115</c:v>
                </c:pt>
                <c:pt idx="3">
                  <c:v>109</c:v>
                </c:pt>
                <c:pt idx="4">
                  <c:v>100</c:v>
                </c:pt>
              </c:numCache>
            </c:numRef>
          </c:val>
          <c:extLst>
            <c:ext xmlns:c16="http://schemas.microsoft.com/office/drawing/2014/chart" uri="{C3380CC4-5D6E-409C-BE32-E72D297353CC}">
              <c16:uniqueId val="{00000000-75F5-4EC3-9B5F-37808406F75C}"/>
            </c:ext>
          </c:extLst>
        </c:ser>
        <c:ser>
          <c:idx val="1"/>
          <c:order val="1"/>
          <c:tx>
            <c:strRef>
              <c:f>売上減少額!$S$2</c:f>
              <c:strCache>
                <c:ptCount val="1"/>
                <c:pt idx="0">
                  <c:v>前年並み</c:v>
                </c:pt>
              </c:strCache>
            </c:strRef>
          </c:tx>
          <c:spPr>
            <a:solidFill>
              <a:schemeClr val="bg1"/>
            </a:solidFill>
            <a:ln w="3175">
              <a:solidFill>
                <a:schemeClr val="bg1">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売上減少額!$B$3:$B$7</c:f>
              <c:strCache>
                <c:ptCount val="5"/>
                <c:pt idx="0">
                  <c:v>1-3月</c:v>
                </c:pt>
                <c:pt idx="1">
                  <c:v>4月</c:v>
                </c:pt>
                <c:pt idx="2">
                  <c:v>5月</c:v>
                </c:pt>
                <c:pt idx="3">
                  <c:v>6月見込み</c:v>
                </c:pt>
                <c:pt idx="4">
                  <c:v>7-9月期見込み</c:v>
                </c:pt>
              </c:strCache>
            </c:strRef>
          </c:cat>
          <c:val>
            <c:numRef>
              <c:f>売上減少額!$S$3:$S$7</c:f>
              <c:numCache>
                <c:formatCode>General</c:formatCode>
                <c:ptCount val="5"/>
                <c:pt idx="0">
                  <c:v>31</c:v>
                </c:pt>
                <c:pt idx="1">
                  <c:v>20</c:v>
                </c:pt>
                <c:pt idx="2">
                  <c:v>12</c:v>
                </c:pt>
                <c:pt idx="3">
                  <c:v>12</c:v>
                </c:pt>
                <c:pt idx="4">
                  <c:v>13</c:v>
                </c:pt>
              </c:numCache>
            </c:numRef>
          </c:val>
          <c:extLst>
            <c:ext xmlns:c16="http://schemas.microsoft.com/office/drawing/2014/chart" uri="{C3380CC4-5D6E-409C-BE32-E72D297353CC}">
              <c16:uniqueId val="{00000001-75F5-4EC3-9B5F-37808406F75C}"/>
            </c:ext>
          </c:extLst>
        </c:ser>
        <c:ser>
          <c:idx val="2"/>
          <c:order val="2"/>
          <c:tx>
            <c:strRef>
              <c:f>売上減少額!$T$2</c:f>
              <c:strCache>
                <c:ptCount val="1"/>
                <c:pt idx="0">
                  <c:v>増加</c:v>
                </c:pt>
              </c:strCache>
            </c:strRef>
          </c:tx>
          <c:spPr>
            <a:solidFill>
              <a:schemeClr val="accent2">
                <a:lumMod val="60000"/>
                <a:lumOff val="40000"/>
              </a:schemeClr>
            </a:solidFill>
            <a:ln>
              <a:solidFill>
                <a:schemeClr val="bg1">
                  <a:lumMod val="50000"/>
                </a:schemeClr>
              </a:solidFill>
            </a:ln>
            <a:effectLst/>
          </c:spPr>
          <c:invertIfNegative val="0"/>
          <c:dLbls>
            <c:dLbl>
              <c:idx val="0"/>
              <c:dLblPos val="ct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75F5-4EC3-9B5F-37808406F75C}"/>
                </c:ext>
              </c:extLst>
            </c:dLbl>
            <c:dLbl>
              <c:idx val="1"/>
              <c:delete val="1"/>
              <c:extLst>
                <c:ext xmlns:c15="http://schemas.microsoft.com/office/drawing/2012/chart" uri="{CE6537A1-D6FC-4f65-9D91-7224C49458BB}"/>
                <c:ext xmlns:c16="http://schemas.microsoft.com/office/drawing/2014/chart" uri="{C3380CC4-5D6E-409C-BE32-E72D297353CC}">
                  <c16:uniqueId val="{00000004-75F5-4EC3-9B5F-37808406F75C}"/>
                </c:ext>
              </c:extLst>
            </c:dLbl>
            <c:dLbl>
              <c:idx val="2"/>
              <c:delete val="1"/>
              <c:extLst>
                <c:ext xmlns:c15="http://schemas.microsoft.com/office/drawing/2012/chart" uri="{CE6537A1-D6FC-4f65-9D91-7224C49458BB}"/>
                <c:ext xmlns:c16="http://schemas.microsoft.com/office/drawing/2014/chart" uri="{C3380CC4-5D6E-409C-BE32-E72D297353CC}">
                  <c16:uniqueId val="{00000005-75F5-4EC3-9B5F-37808406F75C}"/>
                </c:ext>
              </c:extLst>
            </c:dLbl>
            <c:dLbl>
              <c:idx val="3"/>
              <c:delete val="1"/>
              <c:extLst>
                <c:ext xmlns:c15="http://schemas.microsoft.com/office/drawing/2012/chart" uri="{CE6537A1-D6FC-4f65-9D91-7224C49458BB}"/>
                <c:ext xmlns:c16="http://schemas.microsoft.com/office/drawing/2014/chart" uri="{C3380CC4-5D6E-409C-BE32-E72D297353CC}">
                  <c16:uniqueId val="{00000006-75F5-4EC3-9B5F-37808406F75C}"/>
                </c:ext>
              </c:extLst>
            </c:dLbl>
            <c:dLbl>
              <c:idx val="4"/>
              <c:delete val="1"/>
              <c:extLst>
                <c:ext xmlns:c15="http://schemas.microsoft.com/office/drawing/2012/chart" uri="{CE6537A1-D6FC-4f65-9D91-7224C49458BB}"/>
                <c:ext xmlns:c16="http://schemas.microsoft.com/office/drawing/2014/chart" uri="{C3380CC4-5D6E-409C-BE32-E72D297353CC}">
                  <c16:uniqueId val="{00000007-75F5-4EC3-9B5F-37808406F75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売上減少額!$B$3:$B$7</c:f>
              <c:strCache>
                <c:ptCount val="5"/>
                <c:pt idx="0">
                  <c:v>1-3月</c:v>
                </c:pt>
                <c:pt idx="1">
                  <c:v>4月</c:v>
                </c:pt>
                <c:pt idx="2">
                  <c:v>5月</c:v>
                </c:pt>
                <c:pt idx="3">
                  <c:v>6月見込み</c:v>
                </c:pt>
                <c:pt idx="4">
                  <c:v>7-9月期見込み</c:v>
                </c:pt>
              </c:strCache>
            </c:strRef>
          </c:cat>
          <c:val>
            <c:numRef>
              <c:f>売上減少額!$T$3:$T$7</c:f>
              <c:numCache>
                <c:formatCode>General</c:formatCode>
                <c:ptCount val="5"/>
                <c:pt idx="0">
                  <c:v>22</c:v>
                </c:pt>
                <c:pt idx="1">
                  <c:v>17</c:v>
                </c:pt>
                <c:pt idx="2">
                  <c:v>9</c:v>
                </c:pt>
                <c:pt idx="3">
                  <c:v>7</c:v>
                </c:pt>
                <c:pt idx="4">
                  <c:v>1</c:v>
                </c:pt>
              </c:numCache>
            </c:numRef>
          </c:val>
          <c:extLst>
            <c:ext xmlns:c16="http://schemas.microsoft.com/office/drawing/2014/chart" uri="{C3380CC4-5D6E-409C-BE32-E72D297353CC}">
              <c16:uniqueId val="{00000002-75F5-4EC3-9B5F-37808406F75C}"/>
            </c:ext>
          </c:extLst>
        </c:ser>
        <c:dLbls>
          <c:showLegendKey val="0"/>
          <c:showVal val="0"/>
          <c:showCatName val="0"/>
          <c:showSerName val="0"/>
          <c:showPercent val="0"/>
          <c:showBubbleSize val="0"/>
        </c:dLbls>
        <c:gapWidth val="70"/>
        <c:overlap val="100"/>
        <c:axId val="1790965360"/>
        <c:axId val="1790960784"/>
      </c:barChart>
      <c:catAx>
        <c:axId val="179096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790960784"/>
        <c:crosses val="autoZero"/>
        <c:auto val="1"/>
        <c:lblAlgn val="ctr"/>
        <c:lblOffset val="100"/>
        <c:noMultiLvlLbl val="0"/>
      </c:catAx>
      <c:valAx>
        <c:axId val="17909607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9096536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400" b="1" i="0" u="none" strike="noStrike" kern="1200" spc="0" baseline="0">
                <a:solidFill>
                  <a:prstClr val="black">
                    <a:lumMod val="65000"/>
                    <a:lumOff val="35000"/>
                  </a:prstClr>
                </a:solidFill>
                <a:latin typeface="Meiryo UI" panose="020B0604030504040204" pitchFamily="50" charset="-128"/>
                <a:ea typeface="Meiryo UI" panose="020B0604030504040204" pitchFamily="50" charset="-128"/>
                <a:cs typeface="+mn-cs"/>
              </a:defRPr>
            </a:pPr>
            <a:r>
              <a:rPr lang="ja-JP" altLang="en-US" sz="1400" b="1" i="0" u="none" strike="noStrike" kern="1200" spc="0" baseline="0" dirty="0" smtClean="0">
                <a:solidFill>
                  <a:prstClr val="black">
                    <a:lumMod val="65000"/>
                    <a:lumOff val="35000"/>
                  </a:prstClr>
                </a:solidFill>
                <a:latin typeface="Meiryo UI" panose="020B0604030504040204" pitchFamily="50" charset="-128"/>
                <a:ea typeface="Meiryo UI" panose="020B0604030504040204" pitchFamily="50" charset="-128"/>
                <a:cs typeface="+mn-cs"/>
              </a:rPr>
              <a:t>売上の実績及び見込み（非製造業）</a:t>
            </a:r>
            <a:endParaRPr lang="ja-JP" altLang="en-US" sz="1400" b="1" i="0" u="none" strike="noStrike" kern="1200" spc="0" baseline="0" dirty="0">
              <a:solidFill>
                <a:prstClr val="black">
                  <a:lumMod val="65000"/>
                  <a:lumOff val="35000"/>
                </a:prstClr>
              </a:solidFill>
              <a:latin typeface="Meiryo UI" panose="020B0604030504040204" pitchFamily="50" charset="-128"/>
              <a:ea typeface="Meiryo UI" panose="020B0604030504040204" pitchFamily="50" charset="-128"/>
              <a:cs typeface="+mn-cs"/>
            </a:endParaRPr>
          </a:p>
        </c:rich>
      </c:tx>
      <c:overlay val="0"/>
      <c:spPr>
        <a:noFill/>
        <a:ln>
          <a:noFill/>
        </a:ln>
        <a:effectLst/>
      </c:spPr>
      <c:txPr>
        <a:bodyPr rot="0" spcFirstLastPara="1" vertOverflow="ellipsis" vert="horz" wrap="square" anchor="ctr" anchorCtr="1"/>
        <a:lstStyle/>
        <a:p>
          <a:pPr algn="ctr" rtl="0">
            <a:defRPr sz="1400" b="1" i="0" u="none" strike="noStrike" kern="1200" spc="0" baseline="0">
              <a:solidFill>
                <a:prstClr val="black">
                  <a:lumMod val="65000"/>
                  <a:lumOff val="35000"/>
                </a:prst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0348643919510062"/>
          <c:y val="0.16322176028638866"/>
          <c:w val="0.86595800524934385"/>
          <c:h val="0.69587175590362405"/>
        </c:manualLayout>
      </c:layout>
      <c:barChart>
        <c:barDir val="col"/>
        <c:grouping val="percentStacked"/>
        <c:varyColors val="0"/>
        <c:ser>
          <c:idx val="0"/>
          <c:order val="0"/>
          <c:tx>
            <c:strRef>
              <c:f>売上減少額!$R$2</c:f>
              <c:strCache>
                <c:ptCount val="1"/>
                <c:pt idx="0">
                  <c:v>減少</c:v>
                </c:pt>
              </c:strCache>
            </c:strRef>
          </c:tx>
          <c:spPr>
            <a:solidFill>
              <a:schemeClr val="accent1">
                <a:lumMod val="60000"/>
                <a:lumOff val="40000"/>
              </a:schemeClr>
            </a:solidFill>
            <a:ln>
              <a:noFill/>
            </a:ln>
            <a:effectLst/>
          </c:spPr>
          <c:invertIfNegative val="0"/>
          <c:cat>
            <c:strRef>
              <c:f>売上減少額!$B$8:$B$12</c:f>
              <c:strCache>
                <c:ptCount val="5"/>
                <c:pt idx="0">
                  <c:v>1-3月</c:v>
                </c:pt>
                <c:pt idx="1">
                  <c:v>4月</c:v>
                </c:pt>
                <c:pt idx="2">
                  <c:v>5月</c:v>
                </c:pt>
                <c:pt idx="3">
                  <c:v>6月見込み</c:v>
                </c:pt>
                <c:pt idx="4">
                  <c:v>7-9月期見込み</c:v>
                </c:pt>
              </c:strCache>
            </c:strRef>
          </c:cat>
          <c:val>
            <c:numRef>
              <c:f>売上減少額!$R$8:$R$12</c:f>
              <c:numCache>
                <c:formatCode>General</c:formatCode>
                <c:ptCount val="5"/>
                <c:pt idx="0">
                  <c:v>165</c:v>
                </c:pt>
                <c:pt idx="1">
                  <c:v>214</c:v>
                </c:pt>
                <c:pt idx="2">
                  <c:v>220</c:v>
                </c:pt>
                <c:pt idx="3">
                  <c:v>230</c:v>
                </c:pt>
                <c:pt idx="4">
                  <c:v>211</c:v>
                </c:pt>
              </c:numCache>
            </c:numRef>
          </c:val>
          <c:extLst>
            <c:ext xmlns:c16="http://schemas.microsoft.com/office/drawing/2014/chart" uri="{C3380CC4-5D6E-409C-BE32-E72D297353CC}">
              <c16:uniqueId val="{00000000-07F2-4B9C-8116-36F8869E4BFC}"/>
            </c:ext>
          </c:extLst>
        </c:ser>
        <c:ser>
          <c:idx val="1"/>
          <c:order val="1"/>
          <c:tx>
            <c:strRef>
              <c:f>売上減少額!$S$2</c:f>
              <c:strCache>
                <c:ptCount val="1"/>
                <c:pt idx="0">
                  <c:v>前年並み</c:v>
                </c:pt>
              </c:strCache>
            </c:strRef>
          </c:tx>
          <c:spPr>
            <a:solidFill>
              <a:schemeClr val="bg1"/>
            </a:solidFill>
            <a:ln>
              <a:solidFill>
                <a:schemeClr val="bg1">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売上減少額!$B$8:$B$12</c:f>
              <c:strCache>
                <c:ptCount val="5"/>
                <c:pt idx="0">
                  <c:v>1-3月</c:v>
                </c:pt>
                <c:pt idx="1">
                  <c:v>4月</c:v>
                </c:pt>
                <c:pt idx="2">
                  <c:v>5月</c:v>
                </c:pt>
                <c:pt idx="3">
                  <c:v>6月見込み</c:v>
                </c:pt>
                <c:pt idx="4">
                  <c:v>7-9月期見込み</c:v>
                </c:pt>
              </c:strCache>
            </c:strRef>
          </c:cat>
          <c:val>
            <c:numRef>
              <c:f>売上減少額!$S$8:$S$12</c:f>
              <c:numCache>
                <c:formatCode>General</c:formatCode>
                <c:ptCount val="5"/>
                <c:pt idx="0">
                  <c:v>76</c:v>
                </c:pt>
                <c:pt idx="1">
                  <c:v>43</c:v>
                </c:pt>
                <c:pt idx="2">
                  <c:v>43</c:v>
                </c:pt>
                <c:pt idx="3">
                  <c:v>41</c:v>
                </c:pt>
                <c:pt idx="4">
                  <c:v>38</c:v>
                </c:pt>
              </c:numCache>
            </c:numRef>
          </c:val>
          <c:extLst>
            <c:ext xmlns:c16="http://schemas.microsoft.com/office/drawing/2014/chart" uri="{C3380CC4-5D6E-409C-BE32-E72D297353CC}">
              <c16:uniqueId val="{00000001-07F2-4B9C-8116-36F8869E4BFC}"/>
            </c:ext>
          </c:extLst>
        </c:ser>
        <c:ser>
          <c:idx val="2"/>
          <c:order val="2"/>
          <c:tx>
            <c:strRef>
              <c:f>売上減少額!$T$2</c:f>
              <c:strCache>
                <c:ptCount val="1"/>
                <c:pt idx="0">
                  <c:v>増加</c:v>
                </c:pt>
              </c:strCache>
            </c:strRef>
          </c:tx>
          <c:spPr>
            <a:solidFill>
              <a:schemeClr val="accent2">
                <a:lumMod val="60000"/>
                <a:lumOff val="40000"/>
              </a:schemeClr>
            </a:solidFill>
            <a:ln>
              <a:solidFill>
                <a:schemeClr val="bg1">
                  <a:lumMod val="50000"/>
                </a:schemeClr>
              </a:solidFill>
            </a:ln>
            <a:effectLst/>
          </c:spPr>
          <c:invertIfNegative val="0"/>
          <c:dLbls>
            <c:dLbl>
              <c:idx val="0"/>
              <c:dLblPos val="ct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07F2-4B9C-8116-36F8869E4BF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売上減少額!$B$8:$B$12</c:f>
              <c:strCache>
                <c:ptCount val="5"/>
                <c:pt idx="0">
                  <c:v>1-3月</c:v>
                </c:pt>
                <c:pt idx="1">
                  <c:v>4月</c:v>
                </c:pt>
                <c:pt idx="2">
                  <c:v>5月</c:v>
                </c:pt>
                <c:pt idx="3">
                  <c:v>6月見込み</c:v>
                </c:pt>
                <c:pt idx="4">
                  <c:v>7-9月期見込み</c:v>
                </c:pt>
              </c:strCache>
            </c:strRef>
          </c:cat>
          <c:val>
            <c:numRef>
              <c:f>売上減少額!$T$8:$T$12</c:f>
              <c:numCache>
                <c:formatCode>General</c:formatCode>
                <c:ptCount val="5"/>
                <c:pt idx="0">
                  <c:v>47</c:v>
                </c:pt>
                <c:pt idx="1">
                  <c:v>34</c:v>
                </c:pt>
                <c:pt idx="2">
                  <c:v>27</c:v>
                </c:pt>
                <c:pt idx="3">
                  <c:v>13</c:v>
                </c:pt>
                <c:pt idx="4">
                  <c:v>7</c:v>
                </c:pt>
              </c:numCache>
            </c:numRef>
          </c:val>
          <c:extLst>
            <c:ext xmlns:c16="http://schemas.microsoft.com/office/drawing/2014/chart" uri="{C3380CC4-5D6E-409C-BE32-E72D297353CC}">
              <c16:uniqueId val="{00000002-07F2-4B9C-8116-36F8869E4BFC}"/>
            </c:ext>
          </c:extLst>
        </c:ser>
        <c:dLbls>
          <c:showLegendKey val="0"/>
          <c:showVal val="0"/>
          <c:showCatName val="0"/>
          <c:showSerName val="0"/>
          <c:showPercent val="0"/>
          <c:showBubbleSize val="0"/>
        </c:dLbls>
        <c:gapWidth val="70"/>
        <c:overlap val="100"/>
        <c:axId val="1790965360"/>
        <c:axId val="1790960784"/>
      </c:barChart>
      <c:catAx>
        <c:axId val="179096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790960784"/>
        <c:crosses val="autoZero"/>
        <c:auto val="1"/>
        <c:lblAlgn val="ctr"/>
        <c:lblOffset val="100"/>
        <c:noMultiLvlLbl val="0"/>
      </c:catAx>
      <c:valAx>
        <c:axId val="17909607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9096536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488170761268459E-2"/>
          <c:y val="5.0926093746554921E-2"/>
          <c:w val="0.81302130946397755"/>
          <c:h val="0.86077136191309422"/>
        </c:manualLayout>
      </c:layout>
      <c:lineChart>
        <c:grouping val="standard"/>
        <c:varyColors val="0"/>
        <c:ser>
          <c:idx val="0"/>
          <c:order val="0"/>
          <c:tx>
            <c:strRef>
              <c:f>'全国 総括表'!$B$113</c:f>
              <c:strCache>
                <c:ptCount val="1"/>
                <c:pt idx="0">
                  <c:v>非正規雇用者数</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2"/>
              <c:layout>
                <c:manualLayout>
                  <c:x val="-4.2462869526922312E-2"/>
                  <c:y val="7.46483298298573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87-4185-829D-FE7C3BB1A852}"/>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'全国 総括表'!$D$112:$G$112</c:f>
              <c:numCache>
                <c:formatCode>General</c:formatCode>
                <c:ptCount val="4"/>
                <c:pt idx="0">
                  <c:v>2002</c:v>
                </c:pt>
                <c:pt idx="1">
                  <c:v>2007</c:v>
                </c:pt>
                <c:pt idx="2">
                  <c:v>2012</c:v>
                </c:pt>
                <c:pt idx="3">
                  <c:v>2017</c:v>
                </c:pt>
              </c:numCache>
            </c:numRef>
          </c:cat>
          <c:val>
            <c:numRef>
              <c:f>'全国 総括表'!$D$113:$G$113</c:f>
              <c:numCache>
                <c:formatCode>#,##0</c:formatCode>
                <c:ptCount val="4"/>
                <c:pt idx="0">
                  <c:v>16206200</c:v>
                </c:pt>
                <c:pt idx="1">
                  <c:v>18898600</c:v>
                </c:pt>
                <c:pt idx="2">
                  <c:v>20427100</c:v>
                </c:pt>
                <c:pt idx="3" formatCode="#,##0_);[Red]\(#,##0\)">
                  <c:v>21325700</c:v>
                </c:pt>
              </c:numCache>
            </c:numRef>
          </c:val>
          <c:smooth val="0"/>
          <c:extLst>
            <c:ext xmlns:c16="http://schemas.microsoft.com/office/drawing/2014/chart" uri="{C3380CC4-5D6E-409C-BE32-E72D297353CC}">
              <c16:uniqueId val="{00000000-DD10-4B07-8142-A866E571117B}"/>
            </c:ext>
          </c:extLst>
        </c:ser>
        <c:dLbls>
          <c:showLegendKey val="0"/>
          <c:showVal val="0"/>
          <c:showCatName val="0"/>
          <c:showSerName val="0"/>
          <c:showPercent val="0"/>
          <c:showBubbleSize val="0"/>
        </c:dLbls>
        <c:marker val="1"/>
        <c:smooth val="0"/>
        <c:axId val="1916577983"/>
        <c:axId val="1914910943"/>
      </c:lineChart>
      <c:lineChart>
        <c:grouping val="standard"/>
        <c:varyColors val="0"/>
        <c:ser>
          <c:idx val="1"/>
          <c:order val="1"/>
          <c:tx>
            <c:strRef>
              <c:f>'全国 総括表'!$B$114</c:f>
              <c:strCache>
                <c:ptCount val="1"/>
                <c:pt idx="0">
                  <c:v>非正規雇用率</c:v>
                </c:pt>
              </c:strCache>
            </c:strRef>
          </c:tx>
          <c:spPr>
            <a:ln w="28575" cap="rnd">
              <a:solidFill>
                <a:schemeClr val="accent2"/>
              </a:solidFill>
              <a:prstDash val="sysDash"/>
              <a:round/>
            </a:ln>
            <a:effectLst/>
          </c:spPr>
          <c:marker>
            <c:symbol val="circle"/>
            <c:size val="5"/>
            <c:spPr>
              <a:solidFill>
                <a:schemeClr val="accent2"/>
              </a:solidFill>
              <a:ln w="9525">
                <a:solidFill>
                  <a:schemeClr val="accent2"/>
                </a:solidFill>
              </a:ln>
              <a:effectLst/>
            </c:spPr>
          </c:marker>
          <c:dLbls>
            <c:dLbl>
              <c:idx val="2"/>
              <c:layout>
                <c:manualLayout>
                  <c:x val="-3.5620536328801501E-2"/>
                  <c:y val="-7.92185035353257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187-4185-829D-FE7C3BB1A852}"/>
                </c:ext>
              </c:extLst>
            </c:dLbl>
            <c:dLbl>
              <c:idx val="3"/>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b"/>
              <c:showLegendKey val="0"/>
              <c:showVal val="1"/>
              <c:showCatName val="0"/>
              <c:showSerName val="0"/>
              <c:showPercent val="0"/>
              <c:showBubbleSize val="0"/>
              <c:extLst>
                <c:ext xmlns:c16="http://schemas.microsoft.com/office/drawing/2014/chart" uri="{C3380CC4-5D6E-409C-BE32-E72D297353CC}">
                  <c16:uniqueId val="{00000000-AE93-4FE5-8916-9853A10F4B0F}"/>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'全国 総括表'!$D$112:$G$112</c:f>
              <c:numCache>
                <c:formatCode>General</c:formatCode>
                <c:ptCount val="4"/>
                <c:pt idx="0">
                  <c:v>2002</c:v>
                </c:pt>
                <c:pt idx="1">
                  <c:v>2007</c:v>
                </c:pt>
                <c:pt idx="2">
                  <c:v>2012</c:v>
                </c:pt>
                <c:pt idx="3">
                  <c:v>2017</c:v>
                </c:pt>
              </c:numCache>
            </c:numRef>
          </c:cat>
          <c:val>
            <c:numRef>
              <c:f>'全国 総括表'!$D$114:$G$114</c:f>
              <c:numCache>
                <c:formatCode>0.0%</c:formatCode>
                <c:ptCount val="4"/>
                <c:pt idx="0">
                  <c:v>0.31925095344659121</c:v>
                </c:pt>
                <c:pt idx="1">
                  <c:v>0.35508466296399288</c:v>
                </c:pt>
                <c:pt idx="2">
                  <c:v>0.38154751342516929</c:v>
                </c:pt>
                <c:pt idx="3">
                  <c:v>0.38191133858888171</c:v>
                </c:pt>
              </c:numCache>
            </c:numRef>
          </c:val>
          <c:smooth val="0"/>
          <c:extLst>
            <c:ext xmlns:c16="http://schemas.microsoft.com/office/drawing/2014/chart" uri="{C3380CC4-5D6E-409C-BE32-E72D297353CC}">
              <c16:uniqueId val="{00000001-DD10-4B07-8142-A866E571117B}"/>
            </c:ext>
          </c:extLst>
        </c:ser>
        <c:dLbls>
          <c:showLegendKey val="0"/>
          <c:showVal val="0"/>
          <c:showCatName val="0"/>
          <c:showSerName val="0"/>
          <c:showPercent val="0"/>
          <c:showBubbleSize val="0"/>
        </c:dLbls>
        <c:marker val="1"/>
        <c:smooth val="0"/>
        <c:axId val="1914911359"/>
        <c:axId val="1856196607"/>
      </c:lineChart>
      <c:catAx>
        <c:axId val="1916577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914910943"/>
        <c:crosses val="autoZero"/>
        <c:auto val="1"/>
        <c:lblAlgn val="ctr"/>
        <c:lblOffset val="100"/>
        <c:noMultiLvlLbl val="0"/>
      </c:catAx>
      <c:valAx>
        <c:axId val="1914910943"/>
        <c:scaling>
          <c:orientation val="minMax"/>
        </c:scaling>
        <c:delete val="0"/>
        <c:axPos val="l"/>
        <c:majorGridlines>
          <c:spPr>
            <a:ln w="9525" cap="flat" cmpd="sng" algn="ctr">
              <a:solidFill>
                <a:schemeClr val="tx1">
                  <a:lumMod val="15000"/>
                  <a:lumOff val="85000"/>
                  <a:alpha val="3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916577983"/>
        <c:crosses val="autoZero"/>
        <c:crossBetween val="between"/>
        <c:dispUnits>
          <c:builtInUnit val="thousands"/>
        </c:dispUnits>
      </c:valAx>
      <c:valAx>
        <c:axId val="1856196607"/>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914911359"/>
        <c:crosses val="max"/>
        <c:crossBetween val="between"/>
      </c:valAx>
      <c:catAx>
        <c:axId val="1914911359"/>
        <c:scaling>
          <c:orientation val="minMax"/>
        </c:scaling>
        <c:delete val="1"/>
        <c:axPos val="b"/>
        <c:numFmt formatCode="General" sourceLinked="1"/>
        <c:majorTickMark val="out"/>
        <c:minorTickMark val="none"/>
        <c:tickLblPos val="nextTo"/>
        <c:crossAx val="1856196607"/>
        <c:crosses val="autoZero"/>
        <c:auto val="1"/>
        <c:lblAlgn val="ctr"/>
        <c:lblOffset val="100"/>
        <c:noMultiLvlLbl val="0"/>
      </c:catAx>
      <c:spPr>
        <a:noFill/>
        <a:ln>
          <a:noFill/>
        </a:ln>
        <a:effectLst/>
      </c:spPr>
    </c:plotArea>
    <c:legend>
      <c:legendPos val="b"/>
      <c:layout>
        <c:manualLayout>
          <c:xMode val="edge"/>
          <c:yMode val="edge"/>
          <c:x val="0.10448631967808747"/>
          <c:y val="0.80103135709938822"/>
          <c:w val="0.41106784665893198"/>
          <c:h val="7.8125546806649182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sz="105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algn="ctr" defTabSz="457200" rtl="0" eaLnBrk="1" latinLnBrk="0" hangingPunct="1">
              <a:defRPr/>
            </a:pPr>
            <a:r>
              <a:rPr kumimoji="1" lang="ja-JP" sz="1600" b="1" kern="1200" dirty="0">
                <a:solidFill>
                  <a:schemeClr val="tx1">
                    <a:lumMod val="65000"/>
                    <a:lumOff val="35000"/>
                  </a:schemeClr>
                </a:solidFill>
                <a:latin typeface="+mn-lt"/>
                <a:ea typeface="+mn-ea"/>
                <a:cs typeface="+mn-cs"/>
              </a:rPr>
              <a:t>主な業種の生産指数（全国）</a:t>
            </a:r>
          </a:p>
        </c:rich>
      </c:tx>
      <c:layout>
        <c:manualLayout>
          <c:xMode val="edge"/>
          <c:yMode val="edge"/>
          <c:x val="0.24823882401551731"/>
          <c:y val="0"/>
        </c:manualLayout>
      </c:layout>
      <c:overlay val="0"/>
    </c:title>
    <c:autoTitleDeleted val="0"/>
    <c:plotArea>
      <c:layout>
        <c:manualLayout>
          <c:layoutTarget val="inner"/>
          <c:xMode val="edge"/>
          <c:yMode val="edge"/>
          <c:x val="4.2264292273945396E-2"/>
          <c:y val="0.10615719999885691"/>
          <c:w val="0.93797691771644964"/>
          <c:h val="0.82858928280548816"/>
        </c:manualLayout>
      </c:layout>
      <c:lineChart>
        <c:grouping val="standard"/>
        <c:varyColors val="0"/>
        <c:ser>
          <c:idx val="123"/>
          <c:order val="0"/>
          <c:tx>
            <c:strRef>
              <c:f>生産!$C$130</c:f>
              <c:strCache>
                <c:ptCount val="1"/>
                <c:pt idx="0">
                  <c:v>繊維工業</c:v>
                </c:pt>
              </c:strCache>
            </c:strRef>
          </c:tx>
          <c:spPr>
            <a:ln w="28575" cap="rnd">
              <a:solidFill>
                <a:schemeClr val="tx2">
                  <a:lumMod val="75000"/>
                </a:schemeClr>
              </a:solidFill>
              <a:prstDash val="dashDot"/>
              <a:round/>
            </a:ln>
            <a:effectLst/>
          </c:spPr>
          <c:marker>
            <c:symbol val="triangle"/>
            <c:size val="9"/>
            <c:spPr>
              <a:solidFill>
                <a:schemeClr val="tx2">
                  <a:lumMod val="50000"/>
                </a:schemeClr>
              </a:solidFill>
              <a:ln>
                <a:noFill/>
              </a:ln>
            </c:spPr>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生産!$CH$130:$CO$130</c:f>
              <c:numCache>
                <c:formatCode>General</c:formatCode>
                <c:ptCount val="8"/>
                <c:pt idx="0">
                  <c:v>92.1</c:v>
                </c:pt>
                <c:pt idx="1">
                  <c:v>88</c:v>
                </c:pt>
                <c:pt idx="2">
                  <c:v>88.5</c:v>
                </c:pt>
                <c:pt idx="3">
                  <c:v>86.3</c:v>
                </c:pt>
                <c:pt idx="4">
                  <c:v>86</c:v>
                </c:pt>
                <c:pt idx="5">
                  <c:v>94</c:v>
                </c:pt>
                <c:pt idx="6">
                  <c:v>87.5</c:v>
                </c:pt>
                <c:pt idx="7">
                  <c:v>78.3</c:v>
                </c:pt>
              </c:numCache>
            </c:numRef>
          </c:val>
          <c:smooth val="0"/>
          <c:extLst>
            <c:ext xmlns:c16="http://schemas.microsoft.com/office/drawing/2014/chart" uri="{C3380CC4-5D6E-409C-BE32-E72D297353CC}">
              <c16:uniqueId val="{00000000-CCDC-4F0D-AE10-0E0A5EBECFAB}"/>
            </c:ext>
          </c:extLst>
        </c:ser>
        <c:ser>
          <c:idx val="128"/>
          <c:order val="1"/>
          <c:tx>
            <c:strRef>
              <c:f>生産!$C$135</c:f>
              <c:strCache>
                <c:ptCount val="1"/>
                <c:pt idx="0">
                  <c:v>木材・木製品工業</c:v>
                </c:pt>
              </c:strCache>
            </c:strRef>
          </c:tx>
          <c:spPr>
            <a:ln w="19050" cmpd="dbl">
              <a:solidFill>
                <a:srgbClr val="CC6600"/>
              </a:solidFill>
            </a:ln>
          </c:spPr>
          <c:marker>
            <c:symbol val="triangle"/>
            <c:size val="7"/>
            <c:spPr>
              <a:solidFill>
                <a:srgbClr val="CC6600"/>
              </a:solidFill>
              <a:ln>
                <a:noFill/>
              </a:ln>
            </c:spPr>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生産!$CH$135:$CO$135</c:f>
              <c:numCache>
                <c:formatCode>General</c:formatCode>
                <c:ptCount val="8"/>
                <c:pt idx="0">
                  <c:v>109.5</c:v>
                </c:pt>
                <c:pt idx="1">
                  <c:v>107.8</c:v>
                </c:pt>
                <c:pt idx="2">
                  <c:v>103.3</c:v>
                </c:pt>
                <c:pt idx="3">
                  <c:v>99</c:v>
                </c:pt>
                <c:pt idx="4">
                  <c:v>97.4</c:v>
                </c:pt>
                <c:pt idx="5">
                  <c:v>101.4</c:v>
                </c:pt>
                <c:pt idx="6">
                  <c:v>97.3</c:v>
                </c:pt>
                <c:pt idx="7">
                  <c:v>87.9</c:v>
                </c:pt>
              </c:numCache>
            </c:numRef>
          </c:val>
          <c:smooth val="0"/>
          <c:extLst>
            <c:ext xmlns:c16="http://schemas.microsoft.com/office/drawing/2014/chart" uri="{C3380CC4-5D6E-409C-BE32-E72D297353CC}">
              <c16:uniqueId val="{00000001-CCDC-4F0D-AE10-0E0A5EBECFAB}"/>
            </c:ext>
          </c:extLst>
        </c:ser>
        <c:ser>
          <c:idx val="105"/>
          <c:order val="2"/>
          <c:tx>
            <c:strRef>
              <c:f>生産!$C$112</c:f>
              <c:strCache>
                <c:ptCount val="1"/>
                <c:pt idx="0">
                  <c:v>パルプ・紙・紙加工品工業</c:v>
                </c:pt>
              </c:strCache>
            </c:strRef>
          </c:tx>
          <c:spPr>
            <a:ln w="31750" cap="rnd">
              <a:solidFill>
                <a:schemeClr val="accent6">
                  <a:lumMod val="75000"/>
                </a:schemeClr>
              </a:solidFill>
              <a:prstDash val="sysDot"/>
              <a:round/>
            </a:ln>
            <a:effectLst/>
          </c:spPr>
          <c:marker>
            <c:symbol val="circle"/>
            <c:size val="7"/>
            <c:spPr>
              <a:solidFill>
                <a:schemeClr val="accent6">
                  <a:lumMod val="50000"/>
                </a:schemeClr>
              </a:solidFill>
              <a:ln>
                <a:noFill/>
              </a:ln>
            </c:spPr>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生産!$CH$112:$CO$112</c:f>
              <c:numCache>
                <c:formatCode>General</c:formatCode>
                <c:ptCount val="8"/>
                <c:pt idx="0">
                  <c:v>99.8</c:v>
                </c:pt>
                <c:pt idx="1">
                  <c:v>96.7</c:v>
                </c:pt>
                <c:pt idx="2">
                  <c:v>95.4</c:v>
                </c:pt>
                <c:pt idx="3">
                  <c:v>91</c:v>
                </c:pt>
                <c:pt idx="4">
                  <c:v>90.4</c:v>
                </c:pt>
                <c:pt idx="5">
                  <c:v>101.5</c:v>
                </c:pt>
                <c:pt idx="6">
                  <c:v>94</c:v>
                </c:pt>
                <c:pt idx="7">
                  <c:v>80.3</c:v>
                </c:pt>
              </c:numCache>
            </c:numRef>
          </c:val>
          <c:smooth val="0"/>
          <c:extLst>
            <c:ext xmlns:c16="http://schemas.microsoft.com/office/drawing/2014/chart" uri="{C3380CC4-5D6E-409C-BE32-E72D297353CC}">
              <c16:uniqueId val="{00000002-CCDC-4F0D-AE10-0E0A5EBECFAB}"/>
            </c:ext>
          </c:extLst>
        </c:ser>
        <c:ser>
          <c:idx val="0"/>
          <c:order val="3"/>
          <c:tx>
            <c:strRef>
              <c:f>生産!$C$7</c:f>
              <c:strCache>
                <c:ptCount val="1"/>
                <c:pt idx="0">
                  <c:v>鉄鋼業</c:v>
                </c:pt>
              </c:strCache>
            </c:strRef>
          </c:tx>
          <c:spPr>
            <a:ln w="28575" cap="rnd">
              <a:solidFill>
                <a:schemeClr val="bg1">
                  <a:lumMod val="50000"/>
                </a:schemeClr>
              </a:solidFill>
              <a:round/>
            </a:ln>
            <a:effectLst/>
          </c:spPr>
          <c:marker>
            <c:symbol val="circle"/>
            <c:size val="7"/>
            <c:spPr>
              <a:solidFill>
                <a:schemeClr val="bg1">
                  <a:lumMod val="50000"/>
                </a:schemeClr>
              </a:solidFill>
              <a:ln w="9525">
                <a:noFill/>
              </a:ln>
              <a:effectLst/>
            </c:spPr>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生産!$CH$7:$CO$7</c:f>
              <c:numCache>
                <c:formatCode>General</c:formatCode>
                <c:ptCount val="8"/>
                <c:pt idx="0">
                  <c:v>95.4</c:v>
                </c:pt>
                <c:pt idx="1">
                  <c:v>91.8</c:v>
                </c:pt>
                <c:pt idx="2">
                  <c:v>89.5</c:v>
                </c:pt>
                <c:pt idx="3">
                  <c:v>93.4</c:v>
                </c:pt>
                <c:pt idx="4">
                  <c:v>90.8</c:v>
                </c:pt>
                <c:pt idx="5">
                  <c:v>93.5</c:v>
                </c:pt>
                <c:pt idx="6">
                  <c:v>75.400000000000006</c:v>
                </c:pt>
                <c:pt idx="7">
                  <c:v>63.8</c:v>
                </c:pt>
              </c:numCache>
            </c:numRef>
          </c:val>
          <c:smooth val="0"/>
          <c:extLst>
            <c:ext xmlns:c16="http://schemas.microsoft.com/office/drawing/2014/chart" uri="{C3380CC4-5D6E-409C-BE32-E72D297353CC}">
              <c16:uniqueId val="{00000003-CCDC-4F0D-AE10-0E0A5EBECFAB}"/>
            </c:ext>
          </c:extLst>
        </c:ser>
        <c:ser>
          <c:idx val="7"/>
          <c:order val="4"/>
          <c:tx>
            <c:strRef>
              <c:f>生産!$C$14</c:f>
              <c:strCache>
                <c:ptCount val="1"/>
                <c:pt idx="0">
                  <c:v>非鉄金属工業</c:v>
                </c:pt>
              </c:strCache>
            </c:strRef>
          </c:tx>
          <c:spPr>
            <a:ln w="28575" cap="rnd">
              <a:solidFill>
                <a:schemeClr val="accent2">
                  <a:lumMod val="60000"/>
                </a:schemeClr>
              </a:solidFill>
              <a:prstDash val="dash"/>
              <a:round/>
            </a:ln>
            <a:effectLst/>
          </c:spPr>
          <c:marker>
            <c:symbol val="diamond"/>
            <c:size val="10"/>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生産!$CH$14:$CO$14</c:f>
              <c:numCache>
                <c:formatCode>General</c:formatCode>
                <c:ptCount val="8"/>
                <c:pt idx="0">
                  <c:v>102.2</c:v>
                </c:pt>
                <c:pt idx="1">
                  <c:v>99.5</c:v>
                </c:pt>
                <c:pt idx="2">
                  <c:v>97.8</c:v>
                </c:pt>
                <c:pt idx="3">
                  <c:v>94.2</c:v>
                </c:pt>
                <c:pt idx="4">
                  <c:v>97.1</c:v>
                </c:pt>
                <c:pt idx="5">
                  <c:v>101.3</c:v>
                </c:pt>
                <c:pt idx="6">
                  <c:v>83.9</c:v>
                </c:pt>
                <c:pt idx="7">
                  <c:v>70.2</c:v>
                </c:pt>
              </c:numCache>
            </c:numRef>
          </c:val>
          <c:smooth val="0"/>
          <c:extLst>
            <c:ext xmlns:c16="http://schemas.microsoft.com/office/drawing/2014/chart" uri="{C3380CC4-5D6E-409C-BE32-E72D297353CC}">
              <c16:uniqueId val="{00000004-CCDC-4F0D-AE10-0E0A5EBECFAB}"/>
            </c:ext>
          </c:extLst>
        </c:ser>
        <c:ser>
          <c:idx val="12"/>
          <c:order val="5"/>
          <c:tx>
            <c:strRef>
              <c:f>生産!$C$19</c:f>
              <c:strCache>
                <c:ptCount val="1"/>
                <c:pt idx="0">
                  <c:v>金属製品工業</c:v>
                </c:pt>
              </c:strCache>
            </c:strRef>
          </c:tx>
          <c:spPr>
            <a:ln w="28575" cap="rnd">
              <a:solidFill>
                <a:schemeClr val="accent4">
                  <a:lumMod val="50000"/>
                </a:schemeClr>
              </a:solidFill>
              <a:prstDash val="sysDash"/>
              <a:round/>
            </a:ln>
            <a:effectLst/>
          </c:spPr>
          <c:marker>
            <c:symbol val="star"/>
            <c:size val="7"/>
            <c:spPr>
              <a:noFill/>
              <a:ln w="19050">
                <a:solidFill>
                  <a:schemeClr val="accent4">
                    <a:lumMod val="50000"/>
                  </a:schemeClr>
                </a:solidFill>
              </a:ln>
            </c:spPr>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生産!$CH$19:$CO$19</c:f>
              <c:numCache>
                <c:formatCode>General</c:formatCode>
                <c:ptCount val="8"/>
                <c:pt idx="0">
                  <c:v>101.8</c:v>
                </c:pt>
                <c:pt idx="1">
                  <c:v>97.5</c:v>
                </c:pt>
                <c:pt idx="2">
                  <c:v>94.4</c:v>
                </c:pt>
                <c:pt idx="3">
                  <c:v>88.4</c:v>
                </c:pt>
                <c:pt idx="4">
                  <c:v>89.8</c:v>
                </c:pt>
                <c:pt idx="5">
                  <c:v>96.8</c:v>
                </c:pt>
                <c:pt idx="6">
                  <c:v>86.2</c:v>
                </c:pt>
                <c:pt idx="7">
                  <c:v>69.8</c:v>
                </c:pt>
              </c:numCache>
            </c:numRef>
          </c:val>
          <c:smooth val="0"/>
          <c:extLst>
            <c:ext xmlns:c16="http://schemas.microsoft.com/office/drawing/2014/chart" uri="{C3380CC4-5D6E-409C-BE32-E72D297353CC}">
              <c16:uniqueId val="{00000005-CCDC-4F0D-AE10-0E0A5EBECFAB}"/>
            </c:ext>
          </c:extLst>
        </c:ser>
        <c:ser>
          <c:idx val="66"/>
          <c:order val="6"/>
          <c:tx>
            <c:strRef>
              <c:f>生産!$C$73</c:f>
              <c:strCache>
                <c:ptCount val="1"/>
                <c:pt idx="0">
                  <c:v>輸送機械工業</c:v>
                </c:pt>
              </c:strCache>
            </c:strRef>
          </c:tx>
          <c:spPr>
            <a:ln w="28575" cap="rnd">
              <a:solidFill>
                <a:schemeClr val="accent1">
                  <a:lumMod val="80000"/>
                  <a:lumOff val="20000"/>
                </a:schemeClr>
              </a:solidFill>
              <a:round/>
            </a:ln>
            <a:effectLst/>
          </c:spPr>
          <c:marker>
            <c:symbol val="square"/>
            <c:size val="7"/>
            <c:spPr>
              <a:ln>
                <a:noFill/>
              </a:ln>
            </c:spPr>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生産!$CH$73:$CO$73</c:f>
              <c:numCache>
                <c:formatCode>General</c:formatCode>
                <c:ptCount val="8"/>
                <c:pt idx="0">
                  <c:v>102.9</c:v>
                </c:pt>
                <c:pt idx="1">
                  <c:v>104.6</c:v>
                </c:pt>
                <c:pt idx="2">
                  <c:v>96.9</c:v>
                </c:pt>
                <c:pt idx="3">
                  <c:v>100.9</c:v>
                </c:pt>
                <c:pt idx="4">
                  <c:v>99.8</c:v>
                </c:pt>
                <c:pt idx="5">
                  <c:v>106.1</c:v>
                </c:pt>
                <c:pt idx="6">
                  <c:v>61.3</c:v>
                </c:pt>
                <c:pt idx="7">
                  <c:v>44</c:v>
                </c:pt>
              </c:numCache>
            </c:numRef>
          </c:val>
          <c:smooth val="0"/>
          <c:extLst>
            <c:ext xmlns:c16="http://schemas.microsoft.com/office/drawing/2014/chart" uri="{C3380CC4-5D6E-409C-BE32-E72D297353CC}">
              <c16:uniqueId val="{00000006-CCDC-4F0D-AE10-0E0A5EBECFAB}"/>
            </c:ext>
          </c:extLst>
        </c:ser>
        <c:ser>
          <c:idx val="1"/>
          <c:order val="7"/>
          <c:tx>
            <c:strRef>
              <c:f>生産!$C$8</c:f>
              <c:strCache>
                <c:ptCount val="1"/>
                <c:pt idx="0">
                  <c:v>鉄鋼粗製品</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生産!$CH$8:$CO$8</c:f>
            </c:numRef>
          </c:val>
          <c:smooth val="0"/>
          <c:extLst>
            <c:ext xmlns:c16="http://schemas.microsoft.com/office/drawing/2014/chart" uri="{C3380CC4-5D6E-409C-BE32-E72D297353CC}">
              <c16:uniqueId val="{00000007-CCDC-4F0D-AE10-0E0A5EBECFAB}"/>
            </c:ext>
          </c:extLst>
        </c:ser>
        <c:ser>
          <c:idx val="2"/>
          <c:order val="8"/>
          <c:tx>
            <c:strRef>
              <c:f>生産!$C$9</c:f>
              <c:strCache>
                <c:ptCount val="1"/>
                <c:pt idx="0">
                  <c:v>熱間圧延鋼材</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生産!$CH$9:$CO$9</c:f>
            </c:numRef>
          </c:val>
          <c:smooth val="0"/>
          <c:extLst>
            <c:ext xmlns:c16="http://schemas.microsoft.com/office/drawing/2014/chart" uri="{C3380CC4-5D6E-409C-BE32-E72D297353CC}">
              <c16:uniqueId val="{00000008-CCDC-4F0D-AE10-0E0A5EBECFAB}"/>
            </c:ext>
          </c:extLst>
        </c:ser>
        <c:ser>
          <c:idx val="3"/>
          <c:order val="9"/>
          <c:tx>
            <c:strRef>
              <c:f>生産!$C$10</c:f>
              <c:strCache>
                <c:ptCount val="1"/>
                <c:pt idx="0">
                  <c:v>冷間仕上鋼材</c:v>
                </c:pt>
              </c:strCache>
            </c:strRef>
          </c:tx>
          <c:spPr>
            <a:ln w="28575" cap="rnd">
              <a:solidFill>
                <a:schemeClr val="accent4"/>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生産!$CH$10:$CO$10</c:f>
            </c:numRef>
          </c:val>
          <c:smooth val="0"/>
          <c:extLst>
            <c:ext xmlns:c16="http://schemas.microsoft.com/office/drawing/2014/chart" uri="{C3380CC4-5D6E-409C-BE32-E72D297353CC}">
              <c16:uniqueId val="{00000009-CCDC-4F0D-AE10-0E0A5EBECFAB}"/>
            </c:ext>
          </c:extLst>
        </c:ser>
        <c:ser>
          <c:idx val="4"/>
          <c:order val="10"/>
          <c:tx>
            <c:strRef>
              <c:f>生産!$C$11</c:f>
              <c:strCache>
                <c:ptCount val="1"/>
                <c:pt idx="0">
                  <c:v>鋼管</c:v>
                </c:pt>
              </c:strCache>
            </c:strRef>
          </c:tx>
          <c:spPr>
            <a:ln w="28575" cap="rnd">
              <a:solidFill>
                <a:schemeClr val="accent5"/>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生産!$CH$11:$CO$11</c:f>
            </c:numRef>
          </c:val>
          <c:smooth val="0"/>
          <c:extLst>
            <c:ext xmlns:c16="http://schemas.microsoft.com/office/drawing/2014/chart" uri="{C3380CC4-5D6E-409C-BE32-E72D297353CC}">
              <c16:uniqueId val="{0000000A-CCDC-4F0D-AE10-0E0A5EBECFAB}"/>
            </c:ext>
          </c:extLst>
        </c:ser>
        <c:ser>
          <c:idx val="5"/>
          <c:order val="11"/>
          <c:tx>
            <c:strRef>
              <c:f>生産!$C$12</c:f>
              <c:strCache>
                <c:ptCount val="1"/>
                <c:pt idx="0">
                  <c:v>めっき鋼材</c:v>
                </c:pt>
              </c:strCache>
            </c:strRef>
          </c:tx>
          <c:spPr>
            <a:ln w="28575" cap="rnd">
              <a:solidFill>
                <a:schemeClr val="accent6"/>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生産!$CH$12:$CO$12</c:f>
            </c:numRef>
          </c:val>
          <c:smooth val="0"/>
          <c:extLst>
            <c:ext xmlns:c16="http://schemas.microsoft.com/office/drawing/2014/chart" uri="{C3380CC4-5D6E-409C-BE32-E72D297353CC}">
              <c16:uniqueId val="{0000000B-CCDC-4F0D-AE10-0E0A5EBECFAB}"/>
            </c:ext>
          </c:extLst>
        </c:ser>
        <c:ser>
          <c:idx val="6"/>
          <c:order val="12"/>
          <c:tx>
            <c:strRef>
              <c:f>生産!$C$13</c:f>
              <c:strCache>
                <c:ptCount val="1"/>
                <c:pt idx="0">
                  <c:v>鋳鍛造品</c:v>
                </c:pt>
              </c:strCache>
            </c:strRef>
          </c:tx>
          <c:spPr>
            <a:ln w="28575" cap="rnd">
              <a:solidFill>
                <a:schemeClr val="accent1">
                  <a:lumMod val="6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生産!$CH$13:$CO$13</c:f>
            </c:numRef>
          </c:val>
          <c:smooth val="0"/>
          <c:extLst>
            <c:ext xmlns:c16="http://schemas.microsoft.com/office/drawing/2014/chart" uri="{C3380CC4-5D6E-409C-BE32-E72D297353CC}">
              <c16:uniqueId val="{0000000C-CCDC-4F0D-AE10-0E0A5EBECFAB}"/>
            </c:ext>
          </c:extLst>
        </c:ser>
        <c:ser>
          <c:idx val="8"/>
          <c:order val="13"/>
          <c:tx>
            <c:strRef>
              <c:f>生産!$C$15</c:f>
              <c:strCache>
                <c:ptCount val="1"/>
                <c:pt idx="0">
                  <c:v>非鉄金属精錬・精製品</c:v>
                </c:pt>
              </c:strCache>
            </c:strRef>
          </c:tx>
          <c:spPr>
            <a:ln w="28575" cap="rnd">
              <a:solidFill>
                <a:schemeClr val="accent3">
                  <a:lumMod val="6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生産!$CH$15:$CO$15</c:f>
            </c:numRef>
          </c:val>
          <c:smooth val="0"/>
          <c:extLst>
            <c:ext xmlns:c16="http://schemas.microsoft.com/office/drawing/2014/chart" uri="{C3380CC4-5D6E-409C-BE32-E72D297353CC}">
              <c16:uniqueId val="{0000000D-CCDC-4F0D-AE10-0E0A5EBECFAB}"/>
            </c:ext>
          </c:extLst>
        </c:ser>
        <c:ser>
          <c:idx val="9"/>
          <c:order val="14"/>
          <c:tx>
            <c:strRef>
              <c:f>生産!$C$16</c:f>
              <c:strCache>
                <c:ptCount val="1"/>
                <c:pt idx="0">
                  <c:v>非鉄金属圧延製品</c:v>
                </c:pt>
              </c:strCache>
            </c:strRef>
          </c:tx>
          <c:spPr>
            <a:ln w="28575" cap="rnd">
              <a:solidFill>
                <a:schemeClr val="accent4">
                  <a:lumMod val="6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生産!$CH$16:$CO$16</c:f>
            </c:numRef>
          </c:val>
          <c:smooth val="0"/>
          <c:extLst>
            <c:ext xmlns:c16="http://schemas.microsoft.com/office/drawing/2014/chart" uri="{C3380CC4-5D6E-409C-BE32-E72D297353CC}">
              <c16:uniqueId val="{0000000E-CCDC-4F0D-AE10-0E0A5EBECFAB}"/>
            </c:ext>
          </c:extLst>
        </c:ser>
        <c:ser>
          <c:idx val="10"/>
          <c:order val="15"/>
          <c:tx>
            <c:strRef>
              <c:f>生産!$C$17</c:f>
              <c:strCache>
                <c:ptCount val="1"/>
                <c:pt idx="0">
                  <c:v>電線・ケーブル</c:v>
                </c:pt>
              </c:strCache>
            </c:strRef>
          </c:tx>
          <c:spPr>
            <a:ln w="28575" cap="rnd">
              <a:solidFill>
                <a:schemeClr val="accent5">
                  <a:lumMod val="6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生産!$CH$17:$CO$17</c:f>
            </c:numRef>
          </c:val>
          <c:smooth val="0"/>
          <c:extLst>
            <c:ext xmlns:c16="http://schemas.microsoft.com/office/drawing/2014/chart" uri="{C3380CC4-5D6E-409C-BE32-E72D297353CC}">
              <c16:uniqueId val="{0000000F-CCDC-4F0D-AE10-0E0A5EBECFAB}"/>
            </c:ext>
          </c:extLst>
        </c:ser>
        <c:ser>
          <c:idx val="11"/>
          <c:order val="16"/>
          <c:tx>
            <c:strRef>
              <c:f>生産!$C$18</c:f>
              <c:strCache>
                <c:ptCount val="1"/>
                <c:pt idx="0">
                  <c:v>非鉄金属鋳物</c:v>
                </c:pt>
              </c:strCache>
            </c:strRef>
          </c:tx>
          <c:spPr>
            <a:ln w="28575" cap="rnd">
              <a:solidFill>
                <a:schemeClr val="accent6">
                  <a:lumMod val="6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生産!$CH$18:$CO$18</c:f>
            </c:numRef>
          </c:val>
          <c:smooth val="0"/>
          <c:extLst>
            <c:ext xmlns:c16="http://schemas.microsoft.com/office/drawing/2014/chart" uri="{C3380CC4-5D6E-409C-BE32-E72D297353CC}">
              <c16:uniqueId val="{00000010-CCDC-4F0D-AE10-0E0A5EBECFAB}"/>
            </c:ext>
          </c:extLst>
        </c:ser>
        <c:ser>
          <c:idx val="13"/>
          <c:order val="17"/>
          <c:tx>
            <c:strRef>
              <c:f>生産!$C$20</c:f>
              <c:strCache>
                <c:ptCount val="1"/>
                <c:pt idx="0">
                  <c:v>建設用金属製品</c:v>
                </c:pt>
              </c:strCache>
            </c:strRef>
          </c:tx>
          <c:spPr>
            <a:ln w="28575" cap="rnd">
              <a:solidFill>
                <a:schemeClr val="accent2">
                  <a:lumMod val="80000"/>
                  <a:lumOff val="2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生産!$CH$20:$CO$20</c:f>
            </c:numRef>
          </c:val>
          <c:smooth val="0"/>
          <c:extLst>
            <c:ext xmlns:c16="http://schemas.microsoft.com/office/drawing/2014/chart" uri="{C3380CC4-5D6E-409C-BE32-E72D297353CC}">
              <c16:uniqueId val="{00000011-CCDC-4F0D-AE10-0E0A5EBECFAB}"/>
            </c:ext>
          </c:extLst>
        </c:ser>
        <c:ser>
          <c:idx val="14"/>
          <c:order val="18"/>
          <c:tx>
            <c:strRef>
              <c:f>生産!$C$21</c:f>
              <c:strCache>
                <c:ptCount val="1"/>
                <c:pt idx="0">
                  <c:v>建築用金属製品</c:v>
                </c:pt>
              </c:strCache>
            </c:strRef>
          </c:tx>
          <c:spPr>
            <a:ln w="28575" cap="rnd">
              <a:solidFill>
                <a:schemeClr val="accent3">
                  <a:lumMod val="80000"/>
                  <a:lumOff val="2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生産!$CH$21:$CO$21</c:f>
            </c:numRef>
          </c:val>
          <c:smooth val="0"/>
          <c:extLst>
            <c:ext xmlns:c16="http://schemas.microsoft.com/office/drawing/2014/chart" uri="{C3380CC4-5D6E-409C-BE32-E72D297353CC}">
              <c16:uniqueId val="{00000012-CCDC-4F0D-AE10-0E0A5EBECFAB}"/>
            </c:ext>
          </c:extLst>
        </c:ser>
        <c:ser>
          <c:idx val="15"/>
          <c:order val="19"/>
          <c:tx>
            <c:strRef>
              <c:f>生産!$C$22</c:f>
              <c:strCache>
                <c:ptCount val="1"/>
                <c:pt idx="0">
                  <c:v>暖房・調理等装置</c:v>
                </c:pt>
              </c:strCache>
            </c:strRef>
          </c:tx>
          <c:spPr>
            <a:ln w="28575" cap="rnd">
              <a:solidFill>
                <a:schemeClr val="accent4">
                  <a:lumMod val="80000"/>
                  <a:lumOff val="2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生産!$CH$22:$CO$22</c:f>
            </c:numRef>
          </c:val>
          <c:smooth val="0"/>
          <c:extLst>
            <c:ext xmlns:c16="http://schemas.microsoft.com/office/drawing/2014/chart" uri="{C3380CC4-5D6E-409C-BE32-E72D297353CC}">
              <c16:uniqueId val="{00000013-CCDC-4F0D-AE10-0E0A5EBECFAB}"/>
            </c:ext>
          </c:extLst>
        </c:ser>
        <c:ser>
          <c:idx val="16"/>
          <c:order val="20"/>
          <c:tx>
            <c:strRef>
              <c:f>生産!$C$23</c:f>
              <c:strCache>
                <c:ptCount val="1"/>
                <c:pt idx="0">
                  <c:v>粉末冶金製品</c:v>
                </c:pt>
              </c:strCache>
            </c:strRef>
          </c:tx>
          <c:spPr>
            <a:ln w="28575" cap="rnd">
              <a:solidFill>
                <a:schemeClr val="accent5">
                  <a:lumMod val="80000"/>
                  <a:lumOff val="2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生産!$CH$23:$CO$23</c:f>
            </c:numRef>
          </c:val>
          <c:smooth val="0"/>
          <c:extLst>
            <c:ext xmlns:c16="http://schemas.microsoft.com/office/drawing/2014/chart" uri="{C3380CC4-5D6E-409C-BE32-E72D297353CC}">
              <c16:uniqueId val="{00000014-CCDC-4F0D-AE10-0E0A5EBECFAB}"/>
            </c:ext>
          </c:extLst>
        </c:ser>
        <c:ser>
          <c:idx val="17"/>
          <c:order val="21"/>
          <c:tx>
            <c:strRef>
              <c:f>生産!$C$24</c:f>
              <c:strCache>
                <c:ptCount val="1"/>
                <c:pt idx="0">
                  <c:v>金属線製品</c:v>
                </c:pt>
              </c:strCache>
            </c:strRef>
          </c:tx>
          <c:spPr>
            <a:ln w="28575" cap="rnd">
              <a:solidFill>
                <a:schemeClr val="accent6">
                  <a:lumMod val="80000"/>
                  <a:lumOff val="2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生産!$CH$24:$CO$24</c:f>
            </c:numRef>
          </c:val>
          <c:smooth val="0"/>
          <c:extLst>
            <c:ext xmlns:c16="http://schemas.microsoft.com/office/drawing/2014/chart" uri="{C3380CC4-5D6E-409C-BE32-E72D297353CC}">
              <c16:uniqueId val="{00000015-CCDC-4F0D-AE10-0E0A5EBECFAB}"/>
            </c:ext>
          </c:extLst>
        </c:ser>
        <c:ser>
          <c:idx val="18"/>
          <c:order val="22"/>
          <c:tx>
            <c:strRef>
              <c:f>生産!$C$25</c:f>
              <c:strCache>
                <c:ptCount val="1"/>
                <c:pt idx="0">
                  <c:v>缶類</c:v>
                </c:pt>
              </c:strCache>
            </c:strRef>
          </c:tx>
          <c:spPr>
            <a:ln w="28575" cap="rnd">
              <a:solidFill>
                <a:schemeClr val="accent1">
                  <a:lumMod val="8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生産!$CH$25:$CO$25</c:f>
            </c:numRef>
          </c:val>
          <c:smooth val="0"/>
          <c:extLst>
            <c:ext xmlns:c16="http://schemas.microsoft.com/office/drawing/2014/chart" uri="{C3380CC4-5D6E-409C-BE32-E72D297353CC}">
              <c16:uniqueId val="{00000016-CCDC-4F0D-AE10-0E0A5EBECFAB}"/>
            </c:ext>
          </c:extLst>
        </c:ser>
        <c:ser>
          <c:idx val="19"/>
          <c:order val="23"/>
          <c:tx>
            <c:strRef>
              <c:f>生産!$C$26</c:f>
              <c:strCache>
                <c:ptCount val="1"/>
                <c:pt idx="0">
                  <c:v>その他の金属製品</c:v>
                </c:pt>
              </c:strCache>
            </c:strRef>
          </c:tx>
          <c:spPr>
            <a:ln w="28575" cap="rnd">
              <a:solidFill>
                <a:schemeClr val="accent2">
                  <a:lumMod val="8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生産!$CH$26:$CO$26</c:f>
            </c:numRef>
          </c:val>
          <c:smooth val="0"/>
          <c:extLst>
            <c:ext xmlns:c16="http://schemas.microsoft.com/office/drawing/2014/chart" uri="{C3380CC4-5D6E-409C-BE32-E72D297353CC}">
              <c16:uniqueId val="{00000017-CCDC-4F0D-AE10-0E0A5EBECFAB}"/>
            </c:ext>
          </c:extLst>
        </c:ser>
        <c:ser>
          <c:idx val="20"/>
          <c:order val="24"/>
          <c:tx>
            <c:strRef>
              <c:f>生産!$C$27</c:f>
              <c:strCache>
                <c:ptCount val="1"/>
                <c:pt idx="0">
                  <c:v>生産用機械工業</c:v>
                </c:pt>
              </c:strCache>
            </c:strRef>
          </c:tx>
          <c:spPr>
            <a:ln w="28575" cap="rnd">
              <a:solidFill>
                <a:schemeClr val="accent3">
                  <a:lumMod val="8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生産!$CH$27:$CO$27</c:f>
            </c:numRef>
          </c:val>
          <c:smooth val="0"/>
          <c:extLst>
            <c:ext xmlns:c16="http://schemas.microsoft.com/office/drawing/2014/chart" uri="{C3380CC4-5D6E-409C-BE32-E72D297353CC}">
              <c16:uniqueId val="{00000018-CCDC-4F0D-AE10-0E0A5EBECFAB}"/>
            </c:ext>
          </c:extLst>
        </c:ser>
        <c:ser>
          <c:idx val="21"/>
          <c:order val="25"/>
          <c:tx>
            <c:strRef>
              <c:f>生産!$C$28</c:f>
              <c:strCache>
                <c:ptCount val="1"/>
                <c:pt idx="0">
                  <c:v>農業用機械</c:v>
                </c:pt>
              </c:strCache>
            </c:strRef>
          </c:tx>
          <c:spPr>
            <a:ln w="28575" cap="rnd">
              <a:solidFill>
                <a:schemeClr val="accent4">
                  <a:lumMod val="8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生産!$CH$28:$CO$28</c:f>
            </c:numRef>
          </c:val>
          <c:smooth val="0"/>
          <c:extLst>
            <c:ext xmlns:c16="http://schemas.microsoft.com/office/drawing/2014/chart" uri="{C3380CC4-5D6E-409C-BE32-E72D297353CC}">
              <c16:uniqueId val="{00000019-CCDC-4F0D-AE10-0E0A5EBECFAB}"/>
            </c:ext>
          </c:extLst>
        </c:ser>
        <c:ser>
          <c:idx val="22"/>
          <c:order val="26"/>
          <c:tx>
            <c:strRef>
              <c:f>生産!$C$29</c:f>
              <c:strCache>
                <c:ptCount val="1"/>
                <c:pt idx="0">
                  <c:v>建設・鉱山機械</c:v>
                </c:pt>
              </c:strCache>
            </c:strRef>
          </c:tx>
          <c:spPr>
            <a:ln w="28575" cap="rnd">
              <a:solidFill>
                <a:schemeClr val="accent5">
                  <a:lumMod val="8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生産!$CH$29:$CO$29</c:f>
            </c:numRef>
          </c:val>
          <c:smooth val="0"/>
          <c:extLst>
            <c:ext xmlns:c16="http://schemas.microsoft.com/office/drawing/2014/chart" uri="{C3380CC4-5D6E-409C-BE32-E72D297353CC}">
              <c16:uniqueId val="{0000001A-CCDC-4F0D-AE10-0E0A5EBECFAB}"/>
            </c:ext>
          </c:extLst>
        </c:ser>
        <c:ser>
          <c:idx val="23"/>
          <c:order val="27"/>
          <c:tx>
            <c:strRef>
              <c:f>生産!$C$30</c:f>
              <c:strCache>
                <c:ptCount val="1"/>
                <c:pt idx="0">
                  <c:v>生活関連産業用機械</c:v>
                </c:pt>
              </c:strCache>
            </c:strRef>
          </c:tx>
          <c:spPr>
            <a:ln w="28575" cap="rnd">
              <a:solidFill>
                <a:schemeClr val="accent6">
                  <a:lumMod val="8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生産!$CH$30:$CO$30</c:f>
            </c:numRef>
          </c:val>
          <c:smooth val="0"/>
          <c:extLst>
            <c:ext xmlns:c16="http://schemas.microsoft.com/office/drawing/2014/chart" uri="{C3380CC4-5D6E-409C-BE32-E72D297353CC}">
              <c16:uniqueId val="{0000001B-CCDC-4F0D-AE10-0E0A5EBECFAB}"/>
            </c:ext>
          </c:extLst>
        </c:ser>
        <c:ser>
          <c:idx val="24"/>
          <c:order val="28"/>
          <c:tx>
            <c:strRef>
              <c:f>生産!$C$31</c:f>
              <c:strCache>
                <c:ptCount val="1"/>
                <c:pt idx="0">
                  <c:v>基礎素材産業用機械</c:v>
                </c:pt>
              </c:strCache>
            </c:strRef>
          </c:tx>
          <c:spPr>
            <a:ln w="28575" cap="rnd">
              <a:solidFill>
                <a:schemeClr val="accent1">
                  <a:lumMod val="60000"/>
                  <a:lumOff val="4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生産!$CH$31:$CO$31</c:f>
            </c:numRef>
          </c:val>
          <c:smooth val="0"/>
          <c:extLst>
            <c:ext xmlns:c16="http://schemas.microsoft.com/office/drawing/2014/chart" uri="{C3380CC4-5D6E-409C-BE32-E72D297353CC}">
              <c16:uniqueId val="{0000001C-CCDC-4F0D-AE10-0E0A5EBECFAB}"/>
            </c:ext>
          </c:extLst>
        </c:ser>
        <c:ser>
          <c:idx val="25"/>
          <c:order val="29"/>
          <c:tx>
            <c:strRef>
              <c:f>生産!$C$32</c:f>
              <c:strCache>
                <c:ptCount val="1"/>
                <c:pt idx="0">
                  <c:v>金属加工機械</c:v>
                </c:pt>
              </c:strCache>
            </c:strRef>
          </c:tx>
          <c:spPr>
            <a:ln w="28575" cap="rnd">
              <a:solidFill>
                <a:schemeClr val="accent2">
                  <a:lumMod val="60000"/>
                  <a:lumOff val="4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生産!$CH$32:$CO$32</c:f>
            </c:numRef>
          </c:val>
          <c:smooth val="0"/>
          <c:extLst>
            <c:ext xmlns:c16="http://schemas.microsoft.com/office/drawing/2014/chart" uri="{C3380CC4-5D6E-409C-BE32-E72D297353CC}">
              <c16:uniqueId val="{0000001D-CCDC-4F0D-AE10-0E0A5EBECFAB}"/>
            </c:ext>
          </c:extLst>
        </c:ser>
        <c:ser>
          <c:idx val="26"/>
          <c:order val="30"/>
          <c:tx>
            <c:strRef>
              <c:f>生産!$C$33</c:f>
              <c:strCache>
                <c:ptCount val="1"/>
                <c:pt idx="0">
                  <c:v>半導体・フラットパネルディスプレイ製造装置</c:v>
                </c:pt>
              </c:strCache>
            </c:strRef>
          </c:tx>
          <c:spPr>
            <a:ln w="28575" cap="rnd">
              <a:solidFill>
                <a:schemeClr val="accent3">
                  <a:lumMod val="60000"/>
                  <a:lumOff val="4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生産!$CH$33:$CO$33</c:f>
            </c:numRef>
          </c:val>
          <c:smooth val="0"/>
          <c:extLst>
            <c:ext xmlns:c16="http://schemas.microsoft.com/office/drawing/2014/chart" uri="{C3380CC4-5D6E-409C-BE32-E72D297353CC}">
              <c16:uniqueId val="{0000001E-CCDC-4F0D-AE10-0E0A5EBECFAB}"/>
            </c:ext>
          </c:extLst>
        </c:ser>
        <c:ser>
          <c:idx val="27"/>
          <c:order val="31"/>
          <c:tx>
            <c:strRef>
              <c:f>生産!$C$34</c:f>
              <c:strCache>
                <c:ptCount val="1"/>
                <c:pt idx="0">
                  <c:v>機械工具</c:v>
                </c:pt>
              </c:strCache>
            </c:strRef>
          </c:tx>
          <c:spPr>
            <a:ln w="28575" cap="rnd">
              <a:solidFill>
                <a:schemeClr val="accent4">
                  <a:lumMod val="60000"/>
                  <a:lumOff val="4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生産!$CH$34:$CO$34</c:f>
            </c:numRef>
          </c:val>
          <c:smooth val="0"/>
          <c:extLst>
            <c:ext xmlns:c16="http://schemas.microsoft.com/office/drawing/2014/chart" uri="{C3380CC4-5D6E-409C-BE32-E72D297353CC}">
              <c16:uniqueId val="{0000001F-CCDC-4F0D-AE10-0E0A5EBECFAB}"/>
            </c:ext>
          </c:extLst>
        </c:ser>
        <c:ser>
          <c:idx val="28"/>
          <c:order val="32"/>
          <c:tx>
            <c:strRef>
              <c:f>生産!$C$35</c:f>
              <c:strCache>
                <c:ptCount val="1"/>
                <c:pt idx="0">
                  <c:v>その他の生産用機械</c:v>
                </c:pt>
              </c:strCache>
            </c:strRef>
          </c:tx>
          <c:spPr>
            <a:ln w="28575" cap="rnd">
              <a:solidFill>
                <a:schemeClr val="accent5">
                  <a:lumMod val="60000"/>
                  <a:lumOff val="4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生産!$CH$35:$CO$35</c:f>
            </c:numRef>
          </c:val>
          <c:smooth val="0"/>
          <c:extLst>
            <c:ext xmlns:c16="http://schemas.microsoft.com/office/drawing/2014/chart" uri="{C3380CC4-5D6E-409C-BE32-E72D297353CC}">
              <c16:uniqueId val="{00000020-CCDC-4F0D-AE10-0E0A5EBECFAB}"/>
            </c:ext>
          </c:extLst>
        </c:ser>
        <c:ser>
          <c:idx val="29"/>
          <c:order val="33"/>
          <c:tx>
            <c:strRef>
              <c:f>生産!$C$36</c:f>
              <c:strCache>
                <c:ptCount val="1"/>
                <c:pt idx="0">
                  <c:v>汎用・業務用機械工業</c:v>
                </c:pt>
              </c:strCache>
            </c:strRef>
          </c:tx>
          <c:spPr>
            <a:ln w="28575" cap="rnd">
              <a:solidFill>
                <a:schemeClr val="accent6">
                  <a:lumMod val="60000"/>
                  <a:lumOff val="4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生産!$CH$36:$CO$36</c:f>
            </c:numRef>
          </c:val>
          <c:smooth val="0"/>
          <c:extLst>
            <c:ext xmlns:c16="http://schemas.microsoft.com/office/drawing/2014/chart" uri="{C3380CC4-5D6E-409C-BE32-E72D297353CC}">
              <c16:uniqueId val="{00000021-CCDC-4F0D-AE10-0E0A5EBECFAB}"/>
            </c:ext>
          </c:extLst>
        </c:ser>
        <c:ser>
          <c:idx val="30"/>
          <c:order val="34"/>
          <c:tx>
            <c:strRef>
              <c:f>生産!$C$37</c:f>
              <c:strCache>
                <c:ptCount val="1"/>
                <c:pt idx="0">
                  <c:v>汎用機械工業</c:v>
                </c:pt>
              </c:strCache>
            </c:strRef>
          </c:tx>
          <c:spPr>
            <a:ln w="28575" cap="rnd">
              <a:solidFill>
                <a:schemeClr val="accent1">
                  <a:lumMod val="5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生産!$CH$37:$CO$37</c:f>
            </c:numRef>
          </c:val>
          <c:smooth val="0"/>
          <c:extLst>
            <c:ext xmlns:c16="http://schemas.microsoft.com/office/drawing/2014/chart" uri="{C3380CC4-5D6E-409C-BE32-E72D297353CC}">
              <c16:uniqueId val="{00000022-CCDC-4F0D-AE10-0E0A5EBECFAB}"/>
            </c:ext>
          </c:extLst>
        </c:ser>
        <c:ser>
          <c:idx val="31"/>
          <c:order val="35"/>
          <c:tx>
            <c:strRef>
              <c:f>生産!$C$38</c:f>
              <c:strCache>
                <c:ptCount val="1"/>
                <c:pt idx="0">
                  <c:v>ボイラ・原動機</c:v>
                </c:pt>
              </c:strCache>
            </c:strRef>
          </c:tx>
          <c:spPr>
            <a:ln w="28575" cap="rnd">
              <a:solidFill>
                <a:schemeClr val="accent2">
                  <a:lumMod val="5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生産!$CH$38:$CO$38</c:f>
            </c:numRef>
          </c:val>
          <c:smooth val="0"/>
          <c:extLst>
            <c:ext xmlns:c16="http://schemas.microsoft.com/office/drawing/2014/chart" uri="{C3380CC4-5D6E-409C-BE32-E72D297353CC}">
              <c16:uniqueId val="{00000023-CCDC-4F0D-AE10-0E0A5EBECFAB}"/>
            </c:ext>
          </c:extLst>
        </c:ser>
        <c:ser>
          <c:idx val="32"/>
          <c:order val="36"/>
          <c:tx>
            <c:strRef>
              <c:f>生産!$C$39</c:f>
              <c:strCache>
                <c:ptCount val="1"/>
                <c:pt idx="0">
                  <c:v>ポンプ・圧縮機器</c:v>
                </c:pt>
              </c:strCache>
            </c:strRef>
          </c:tx>
          <c:spPr>
            <a:ln w="28575" cap="rnd">
              <a:solidFill>
                <a:schemeClr val="accent3">
                  <a:lumMod val="5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生産!$CH$39:$CO$39</c:f>
            </c:numRef>
          </c:val>
          <c:smooth val="0"/>
          <c:extLst>
            <c:ext xmlns:c16="http://schemas.microsoft.com/office/drawing/2014/chart" uri="{C3380CC4-5D6E-409C-BE32-E72D297353CC}">
              <c16:uniqueId val="{00000024-CCDC-4F0D-AE10-0E0A5EBECFAB}"/>
            </c:ext>
          </c:extLst>
        </c:ser>
        <c:ser>
          <c:idx val="33"/>
          <c:order val="37"/>
          <c:tx>
            <c:strRef>
              <c:f>生産!$C$40</c:f>
              <c:strCache>
                <c:ptCount val="1"/>
                <c:pt idx="0">
                  <c:v>運搬装置</c:v>
                </c:pt>
              </c:strCache>
            </c:strRef>
          </c:tx>
          <c:spPr>
            <a:ln w="28575" cap="rnd">
              <a:solidFill>
                <a:schemeClr val="accent4">
                  <a:lumMod val="5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生産!$CH$40:$CO$40</c:f>
            </c:numRef>
          </c:val>
          <c:smooth val="0"/>
          <c:extLst>
            <c:ext xmlns:c16="http://schemas.microsoft.com/office/drawing/2014/chart" uri="{C3380CC4-5D6E-409C-BE32-E72D297353CC}">
              <c16:uniqueId val="{00000025-CCDC-4F0D-AE10-0E0A5EBECFAB}"/>
            </c:ext>
          </c:extLst>
        </c:ser>
        <c:ser>
          <c:idx val="34"/>
          <c:order val="38"/>
          <c:tx>
            <c:strRef>
              <c:f>生産!$C$41</c:f>
              <c:strCache>
                <c:ptCount val="1"/>
                <c:pt idx="0">
                  <c:v>冷凍機・温湿調整装置</c:v>
                </c:pt>
              </c:strCache>
            </c:strRef>
          </c:tx>
          <c:spPr>
            <a:ln w="28575" cap="rnd">
              <a:solidFill>
                <a:schemeClr val="accent5">
                  <a:lumMod val="5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生産!$CH$41:$CO$41</c:f>
            </c:numRef>
          </c:val>
          <c:smooth val="0"/>
          <c:extLst>
            <c:ext xmlns:c16="http://schemas.microsoft.com/office/drawing/2014/chart" uri="{C3380CC4-5D6E-409C-BE32-E72D297353CC}">
              <c16:uniqueId val="{00000026-CCDC-4F0D-AE10-0E0A5EBECFAB}"/>
            </c:ext>
          </c:extLst>
        </c:ser>
        <c:ser>
          <c:idx val="35"/>
          <c:order val="39"/>
          <c:tx>
            <c:strRef>
              <c:f>生産!$C$42</c:f>
              <c:strCache>
                <c:ptCount val="1"/>
                <c:pt idx="0">
                  <c:v>汎用機械器具部品</c:v>
                </c:pt>
              </c:strCache>
            </c:strRef>
          </c:tx>
          <c:spPr>
            <a:ln w="28575" cap="rnd">
              <a:solidFill>
                <a:schemeClr val="accent6">
                  <a:lumMod val="5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生産!$CH$42:$CO$42</c:f>
            </c:numRef>
          </c:val>
          <c:smooth val="0"/>
          <c:extLst>
            <c:ext xmlns:c16="http://schemas.microsoft.com/office/drawing/2014/chart" uri="{C3380CC4-5D6E-409C-BE32-E72D297353CC}">
              <c16:uniqueId val="{00000027-CCDC-4F0D-AE10-0E0A5EBECFAB}"/>
            </c:ext>
          </c:extLst>
        </c:ser>
        <c:ser>
          <c:idx val="36"/>
          <c:order val="40"/>
          <c:tx>
            <c:strRef>
              <c:f>生産!$C$43</c:f>
              <c:strCache>
                <c:ptCount val="1"/>
                <c:pt idx="0">
                  <c:v>業務用機械工業</c:v>
                </c:pt>
              </c:strCache>
            </c:strRef>
          </c:tx>
          <c:spPr>
            <a:ln w="28575" cap="rnd">
              <a:solidFill>
                <a:schemeClr val="accent1">
                  <a:lumMod val="70000"/>
                  <a:lumOff val="3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生産!$CH$43:$CO$43</c:f>
            </c:numRef>
          </c:val>
          <c:smooth val="0"/>
          <c:extLst>
            <c:ext xmlns:c16="http://schemas.microsoft.com/office/drawing/2014/chart" uri="{C3380CC4-5D6E-409C-BE32-E72D297353CC}">
              <c16:uniqueId val="{00000028-CCDC-4F0D-AE10-0E0A5EBECFAB}"/>
            </c:ext>
          </c:extLst>
        </c:ser>
        <c:ser>
          <c:idx val="37"/>
          <c:order val="41"/>
          <c:tx>
            <c:strRef>
              <c:f>生産!$C$44</c:f>
              <c:strCache>
                <c:ptCount val="1"/>
                <c:pt idx="0">
                  <c:v>事務用機器</c:v>
                </c:pt>
              </c:strCache>
            </c:strRef>
          </c:tx>
          <c:spPr>
            <a:ln w="28575" cap="rnd">
              <a:solidFill>
                <a:schemeClr val="accent2">
                  <a:lumMod val="70000"/>
                  <a:lumOff val="3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生産!$CH$44:$CO$44</c:f>
            </c:numRef>
          </c:val>
          <c:smooth val="0"/>
          <c:extLst>
            <c:ext xmlns:c16="http://schemas.microsoft.com/office/drawing/2014/chart" uri="{C3380CC4-5D6E-409C-BE32-E72D297353CC}">
              <c16:uniqueId val="{00000029-CCDC-4F0D-AE10-0E0A5EBECFAB}"/>
            </c:ext>
          </c:extLst>
        </c:ser>
        <c:ser>
          <c:idx val="38"/>
          <c:order val="42"/>
          <c:tx>
            <c:strRef>
              <c:f>生産!$C$45</c:f>
              <c:strCache>
                <c:ptCount val="1"/>
                <c:pt idx="0">
                  <c:v>サービス用機器</c:v>
                </c:pt>
              </c:strCache>
            </c:strRef>
          </c:tx>
          <c:spPr>
            <a:ln w="28575" cap="rnd">
              <a:solidFill>
                <a:schemeClr val="accent3">
                  <a:lumMod val="70000"/>
                  <a:lumOff val="3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生産!$CH$45:$CO$45</c:f>
            </c:numRef>
          </c:val>
          <c:smooth val="0"/>
          <c:extLst>
            <c:ext xmlns:c16="http://schemas.microsoft.com/office/drawing/2014/chart" uri="{C3380CC4-5D6E-409C-BE32-E72D297353CC}">
              <c16:uniqueId val="{0000002A-CCDC-4F0D-AE10-0E0A5EBECFAB}"/>
            </c:ext>
          </c:extLst>
        </c:ser>
        <c:ser>
          <c:idx val="39"/>
          <c:order val="43"/>
          <c:tx>
            <c:strRef>
              <c:f>生産!$C$46</c:f>
              <c:strCache>
                <c:ptCount val="1"/>
                <c:pt idx="0">
                  <c:v>計測機器</c:v>
                </c:pt>
              </c:strCache>
            </c:strRef>
          </c:tx>
          <c:spPr>
            <a:ln w="28575" cap="rnd">
              <a:solidFill>
                <a:schemeClr val="accent4">
                  <a:lumMod val="70000"/>
                  <a:lumOff val="3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生産!$CH$46:$CO$46</c:f>
            </c:numRef>
          </c:val>
          <c:smooth val="0"/>
          <c:extLst>
            <c:ext xmlns:c16="http://schemas.microsoft.com/office/drawing/2014/chart" uri="{C3380CC4-5D6E-409C-BE32-E72D297353CC}">
              <c16:uniqueId val="{0000002B-CCDC-4F0D-AE10-0E0A5EBECFAB}"/>
            </c:ext>
          </c:extLst>
        </c:ser>
        <c:ser>
          <c:idx val="40"/>
          <c:order val="44"/>
          <c:tx>
            <c:strRef>
              <c:f>生産!$C$47</c:f>
              <c:strCache>
                <c:ptCount val="1"/>
                <c:pt idx="0">
                  <c:v>分析機器・試験機</c:v>
                </c:pt>
              </c:strCache>
            </c:strRef>
          </c:tx>
          <c:spPr>
            <a:ln w="28575" cap="rnd">
              <a:solidFill>
                <a:schemeClr val="accent5">
                  <a:lumMod val="70000"/>
                  <a:lumOff val="3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生産!$CH$47:$CO$47</c:f>
            </c:numRef>
          </c:val>
          <c:smooth val="0"/>
          <c:extLst>
            <c:ext xmlns:c16="http://schemas.microsoft.com/office/drawing/2014/chart" uri="{C3380CC4-5D6E-409C-BE32-E72D297353CC}">
              <c16:uniqueId val="{0000002C-CCDC-4F0D-AE10-0E0A5EBECFAB}"/>
            </c:ext>
          </c:extLst>
        </c:ser>
        <c:ser>
          <c:idx val="41"/>
          <c:order val="45"/>
          <c:tx>
            <c:strRef>
              <c:f>生産!$C$48</c:f>
              <c:strCache>
                <c:ptCount val="1"/>
                <c:pt idx="0">
                  <c:v>光学機器・レンズ</c:v>
                </c:pt>
              </c:strCache>
            </c:strRef>
          </c:tx>
          <c:spPr>
            <a:ln w="28575" cap="rnd">
              <a:solidFill>
                <a:schemeClr val="accent6">
                  <a:lumMod val="70000"/>
                  <a:lumOff val="3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生産!$CH$48:$CO$48</c:f>
            </c:numRef>
          </c:val>
          <c:smooth val="0"/>
          <c:extLst>
            <c:ext xmlns:c16="http://schemas.microsoft.com/office/drawing/2014/chart" uri="{C3380CC4-5D6E-409C-BE32-E72D297353CC}">
              <c16:uniqueId val="{0000002D-CCDC-4F0D-AE10-0E0A5EBECFAB}"/>
            </c:ext>
          </c:extLst>
        </c:ser>
        <c:ser>
          <c:idx val="42"/>
          <c:order val="46"/>
          <c:tx>
            <c:strRef>
              <c:f>生産!$C$49</c:f>
              <c:strCache>
                <c:ptCount val="1"/>
                <c:pt idx="0">
                  <c:v>電子部品・デバイス工業</c:v>
                </c:pt>
              </c:strCache>
            </c:strRef>
          </c:tx>
          <c:spPr>
            <a:ln w="28575" cap="rnd">
              <a:solidFill>
                <a:schemeClr val="accent1">
                  <a:lumMod val="7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生産!$CH$49:$CO$49</c:f>
            </c:numRef>
          </c:val>
          <c:smooth val="0"/>
          <c:extLst>
            <c:ext xmlns:c16="http://schemas.microsoft.com/office/drawing/2014/chart" uri="{C3380CC4-5D6E-409C-BE32-E72D297353CC}">
              <c16:uniqueId val="{0000002E-CCDC-4F0D-AE10-0E0A5EBECFAB}"/>
            </c:ext>
          </c:extLst>
        </c:ser>
        <c:ser>
          <c:idx val="43"/>
          <c:order val="47"/>
          <c:tx>
            <c:strRef>
              <c:f>生産!$C$50</c:f>
              <c:strCache>
                <c:ptCount val="1"/>
                <c:pt idx="0">
                  <c:v>集積回路</c:v>
                </c:pt>
              </c:strCache>
            </c:strRef>
          </c:tx>
          <c:spPr>
            <a:ln w="28575" cap="rnd">
              <a:solidFill>
                <a:schemeClr val="accent2">
                  <a:lumMod val="7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生産!$CH$50:$CO$50</c:f>
            </c:numRef>
          </c:val>
          <c:smooth val="0"/>
          <c:extLst>
            <c:ext xmlns:c16="http://schemas.microsoft.com/office/drawing/2014/chart" uri="{C3380CC4-5D6E-409C-BE32-E72D297353CC}">
              <c16:uniqueId val="{0000002F-CCDC-4F0D-AE10-0E0A5EBECFAB}"/>
            </c:ext>
          </c:extLst>
        </c:ser>
        <c:ser>
          <c:idx val="44"/>
          <c:order val="48"/>
          <c:tx>
            <c:strRef>
              <c:f>生産!$C$51</c:f>
              <c:strCache>
                <c:ptCount val="1"/>
                <c:pt idx="0">
                  <c:v>電子デバイス</c:v>
                </c:pt>
              </c:strCache>
            </c:strRef>
          </c:tx>
          <c:spPr>
            <a:ln w="28575" cap="rnd">
              <a:solidFill>
                <a:schemeClr val="accent3">
                  <a:lumMod val="7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生産!$CH$51:$CO$51</c:f>
            </c:numRef>
          </c:val>
          <c:smooth val="0"/>
          <c:extLst>
            <c:ext xmlns:c16="http://schemas.microsoft.com/office/drawing/2014/chart" uri="{C3380CC4-5D6E-409C-BE32-E72D297353CC}">
              <c16:uniqueId val="{00000030-CCDC-4F0D-AE10-0E0A5EBECFAB}"/>
            </c:ext>
          </c:extLst>
        </c:ser>
        <c:ser>
          <c:idx val="45"/>
          <c:order val="49"/>
          <c:tx>
            <c:strRef>
              <c:f>生産!$C$52</c:f>
              <c:strCache>
                <c:ptCount val="1"/>
                <c:pt idx="0">
                  <c:v>電子部品</c:v>
                </c:pt>
              </c:strCache>
            </c:strRef>
          </c:tx>
          <c:spPr>
            <a:ln w="28575" cap="rnd">
              <a:solidFill>
                <a:schemeClr val="accent4">
                  <a:lumMod val="7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生産!$CH$52:$CO$52</c:f>
            </c:numRef>
          </c:val>
          <c:smooth val="0"/>
          <c:extLst>
            <c:ext xmlns:c16="http://schemas.microsoft.com/office/drawing/2014/chart" uri="{C3380CC4-5D6E-409C-BE32-E72D297353CC}">
              <c16:uniqueId val="{00000031-CCDC-4F0D-AE10-0E0A5EBECFAB}"/>
            </c:ext>
          </c:extLst>
        </c:ser>
        <c:ser>
          <c:idx val="46"/>
          <c:order val="50"/>
          <c:tx>
            <c:strRef>
              <c:f>生産!$C$53</c:f>
              <c:strCache>
                <c:ptCount val="1"/>
                <c:pt idx="0">
                  <c:v>電子回路</c:v>
                </c:pt>
              </c:strCache>
            </c:strRef>
          </c:tx>
          <c:spPr>
            <a:ln w="28575" cap="rnd">
              <a:solidFill>
                <a:schemeClr val="accent5">
                  <a:lumMod val="7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生産!$CH$53:$CO$53</c:f>
            </c:numRef>
          </c:val>
          <c:smooth val="0"/>
          <c:extLst>
            <c:ext xmlns:c16="http://schemas.microsoft.com/office/drawing/2014/chart" uri="{C3380CC4-5D6E-409C-BE32-E72D297353CC}">
              <c16:uniqueId val="{00000032-CCDC-4F0D-AE10-0E0A5EBECFAB}"/>
            </c:ext>
          </c:extLst>
        </c:ser>
        <c:ser>
          <c:idx val="47"/>
          <c:order val="51"/>
          <c:tx>
            <c:strRef>
              <c:f>生産!$C$54</c:f>
              <c:strCache>
                <c:ptCount val="1"/>
                <c:pt idx="0">
                  <c:v>その他の電子部品</c:v>
                </c:pt>
              </c:strCache>
            </c:strRef>
          </c:tx>
          <c:spPr>
            <a:ln w="28575" cap="rnd">
              <a:solidFill>
                <a:schemeClr val="accent6">
                  <a:lumMod val="7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生産!$CH$54:$CO$54</c:f>
            </c:numRef>
          </c:val>
          <c:smooth val="0"/>
          <c:extLst>
            <c:ext xmlns:c16="http://schemas.microsoft.com/office/drawing/2014/chart" uri="{C3380CC4-5D6E-409C-BE32-E72D297353CC}">
              <c16:uniqueId val="{00000033-CCDC-4F0D-AE10-0E0A5EBECFAB}"/>
            </c:ext>
          </c:extLst>
        </c:ser>
        <c:ser>
          <c:idx val="48"/>
          <c:order val="52"/>
          <c:tx>
            <c:strRef>
              <c:f>生産!$C$55</c:f>
              <c:strCache>
                <c:ptCount val="1"/>
                <c:pt idx="0">
                  <c:v>その他の産業用電気機械</c:v>
                </c:pt>
              </c:strCache>
            </c:strRef>
          </c:tx>
          <c:spPr>
            <a:ln w="28575" cap="rnd">
              <a:solidFill>
                <a:schemeClr val="accent1">
                  <a:lumMod val="50000"/>
                  <a:lumOff val="5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生産!$CH$55:$CO$55</c:f>
            </c:numRef>
          </c:val>
          <c:smooth val="0"/>
          <c:extLst>
            <c:ext xmlns:c16="http://schemas.microsoft.com/office/drawing/2014/chart" uri="{C3380CC4-5D6E-409C-BE32-E72D297353CC}">
              <c16:uniqueId val="{00000034-CCDC-4F0D-AE10-0E0A5EBECFAB}"/>
            </c:ext>
          </c:extLst>
        </c:ser>
        <c:ser>
          <c:idx val="49"/>
          <c:order val="53"/>
          <c:tx>
            <c:strRef>
              <c:f>生産!$C$56</c:f>
              <c:strCache>
                <c:ptCount val="1"/>
                <c:pt idx="0">
                  <c:v>その他の電気機械</c:v>
                </c:pt>
              </c:strCache>
            </c:strRef>
          </c:tx>
          <c:spPr>
            <a:ln w="28575" cap="rnd">
              <a:solidFill>
                <a:schemeClr val="accent2">
                  <a:lumMod val="50000"/>
                  <a:lumOff val="5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生産!$CH$56:$CO$56</c:f>
            </c:numRef>
          </c:val>
          <c:smooth val="0"/>
          <c:extLst>
            <c:ext xmlns:c16="http://schemas.microsoft.com/office/drawing/2014/chart" uri="{C3380CC4-5D6E-409C-BE32-E72D297353CC}">
              <c16:uniqueId val="{00000035-CCDC-4F0D-AE10-0E0A5EBECFAB}"/>
            </c:ext>
          </c:extLst>
        </c:ser>
        <c:ser>
          <c:idx val="50"/>
          <c:order val="54"/>
          <c:tx>
            <c:strRef>
              <c:f>生産!$C$57</c:f>
              <c:strCache>
                <c:ptCount val="1"/>
                <c:pt idx="0">
                  <c:v>回転電気機械</c:v>
                </c:pt>
              </c:strCache>
            </c:strRef>
          </c:tx>
          <c:spPr>
            <a:ln w="28575" cap="rnd">
              <a:solidFill>
                <a:schemeClr val="accent3">
                  <a:lumMod val="50000"/>
                  <a:lumOff val="5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生産!$CH$57:$CO$57</c:f>
            </c:numRef>
          </c:val>
          <c:smooth val="0"/>
          <c:extLst>
            <c:ext xmlns:c16="http://schemas.microsoft.com/office/drawing/2014/chart" uri="{C3380CC4-5D6E-409C-BE32-E72D297353CC}">
              <c16:uniqueId val="{00000036-CCDC-4F0D-AE10-0E0A5EBECFAB}"/>
            </c:ext>
          </c:extLst>
        </c:ser>
        <c:ser>
          <c:idx val="51"/>
          <c:order val="55"/>
          <c:tx>
            <c:strRef>
              <c:f>生産!$C$58</c:f>
              <c:strCache>
                <c:ptCount val="1"/>
                <c:pt idx="0">
                  <c:v>開閉制御装置・機器</c:v>
                </c:pt>
              </c:strCache>
            </c:strRef>
          </c:tx>
          <c:spPr>
            <a:ln w="28575" cap="rnd">
              <a:solidFill>
                <a:schemeClr val="accent4">
                  <a:lumMod val="50000"/>
                  <a:lumOff val="5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生産!$CH$58:$CO$58</c:f>
            </c:numRef>
          </c:val>
          <c:smooth val="0"/>
          <c:extLst>
            <c:ext xmlns:c16="http://schemas.microsoft.com/office/drawing/2014/chart" uri="{C3380CC4-5D6E-409C-BE32-E72D297353CC}">
              <c16:uniqueId val="{00000037-CCDC-4F0D-AE10-0E0A5EBECFAB}"/>
            </c:ext>
          </c:extLst>
        </c:ser>
        <c:ser>
          <c:idx val="52"/>
          <c:order val="56"/>
          <c:tx>
            <c:strRef>
              <c:f>生産!$C$59</c:f>
              <c:strCache>
                <c:ptCount val="1"/>
                <c:pt idx="0">
                  <c:v>電気・情報通信機械工業</c:v>
                </c:pt>
              </c:strCache>
            </c:strRef>
          </c:tx>
          <c:spPr>
            <a:ln w="28575" cap="rnd">
              <a:solidFill>
                <a:schemeClr val="accent5">
                  <a:lumMod val="50000"/>
                  <a:lumOff val="5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生産!$CH$59:$CO$59</c:f>
            </c:numRef>
          </c:val>
          <c:smooth val="0"/>
          <c:extLst>
            <c:ext xmlns:c16="http://schemas.microsoft.com/office/drawing/2014/chart" uri="{C3380CC4-5D6E-409C-BE32-E72D297353CC}">
              <c16:uniqueId val="{00000038-CCDC-4F0D-AE10-0E0A5EBECFAB}"/>
            </c:ext>
          </c:extLst>
        </c:ser>
        <c:ser>
          <c:idx val="53"/>
          <c:order val="57"/>
          <c:tx>
            <c:strRef>
              <c:f>生産!$C$60</c:f>
              <c:strCache>
                <c:ptCount val="1"/>
                <c:pt idx="0">
                  <c:v>家事用機器</c:v>
                </c:pt>
              </c:strCache>
            </c:strRef>
          </c:tx>
          <c:spPr>
            <a:ln w="28575" cap="rnd">
              <a:solidFill>
                <a:schemeClr val="accent6">
                  <a:lumMod val="50000"/>
                  <a:lumOff val="5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生産!$CH$60:$CO$60</c:f>
            </c:numRef>
          </c:val>
          <c:smooth val="0"/>
          <c:extLst>
            <c:ext xmlns:c16="http://schemas.microsoft.com/office/drawing/2014/chart" uri="{C3380CC4-5D6E-409C-BE32-E72D297353CC}">
              <c16:uniqueId val="{00000039-CCDC-4F0D-AE10-0E0A5EBECFAB}"/>
            </c:ext>
          </c:extLst>
        </c:ser>
        <c:ser>
          <c:idx val="54"/>
          <c:order val="58"/>
          <c:tx>
            <c:strRef>
              <c:f>生産!$C$61</c:f>
              <c:strCache>
                <c:ptCount val="1"/>
                <c:pt idx="0">
                  <c:v>空調・住宅関連機器</c:v>
                </c:pt>
              </c:strCache>
            </c:strRef>
          </c:tx>
          <c:spPr>
            <a:ln w="28575" cap="rnd">
              <a:solidFill>
                <a:schemeClr val="accent1"/>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生産!$CH$61:$CO$61</c:f>
            </c:numRef>
          </c:val>
          <c:smooth val="0"/>
          <c:extLst>
            <c:ext xmlns:c16="http://schemas.microsoft.com/office/drawing/2014/chart" uri="{C3380CC4-5D6E-409C-BE32-E72D297353CC}">
              <c16:uniqueId val="{0000003A-CCDC-4F0D-AE10-0E0A5EBECFAB}"/>
            </c:ext>
          </c:extLst>
        </c:ser>
        <c:ser>
          <c:idx val="55"/>
          <c:order val="59"/>
          <c:tx>
            <c:strRef>
              <c:f>生産!$C$62</c:f>
              <c:strCache>
                <c:ptCount val="1"/>
                <c:pt idx="0">
                  <c:v>配線・電球・照明器具</c:v>
                </c:pt>
              </c:strCache>
            </c:strRef>
          </c:tx>
          <c:spPr>
            <a:ln w="28575" cap="rnd">
              <a:solidFill>
                <a:schemeClr val="accent2"/>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生産!$CH$62:$CO$62</c:f>
            </c:numRef>
          </c:val>
          <c:smooth val="0"/>
          <c:extLst>
            <c:ext xmlns:c16="http://schemas.microsoft.com/office/drawing/2014/chart" uri="{C3380CC4-5D6E-409C-BE32-E72D297353CC}">
              <c16:uniqueId val="{0000003B-CCDC-4F0D-AE10-0E0A5EBECFAB}"/>
            </c:ext>
          </c:extLst>
        </c:ser>
        <c:ser>
          <c:idx val="56"/>
          <c:order val="60"/>
          <c:tx>
            <c:strRef>
              <c:f>生産!$C$63</c:f>
              <c:strCache>
                <c:ptCount val="1"/>
                <c:pt idx="0">
                  <c:v>電池</c:v>
                </c:pt>
              </c:strCache>
            </c:strRef>
          </c:tx>
          <c:spPr>
            <a:ln w="28575" cap="rnd">
              <a:solidFill>
                <a:schemeClr val="accent3"/>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生産!$CH$63:$CO$63</c:f>
            </c:numRef>
          </c:val>
          <c:smooth val="0"/>
          <c:extLst>
            <c:ext xmlns:c16="http://schemas.microsoft.com/office/drawing/2014/chart" uri="{C3380CC4-5D6E-409C-BE32-E72D297353CC}">
              <c16:uniqueId val="{0000003C-CCDC-4F0D-AE10-0E0A5EBECFAB}"/>
            </c:ext>
          </c:extLst>
        </c:ser>
        <c:ser>
          <c:idx val="57"/>
          <c:order val="61"/>
          <c:tx>
            <c:strRef>
              <c:f>生産!$C$64</c:f>
              <c:strCache>
                <c:ptCount val="1"/>
                <c:pt idx="0">
                  <c:v>電子応用装置</c:v>
                </c:pt>
              </c:strCache>
            </c:strRef>
          </c:tx>
          <c:spPr>
            <a:ln w="28575" cap="rnd">
              <a:solidFill>
                <a:schemeClr val="accent4"/>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生産!$CH$64:$CO$64</c:f>
            </c:numRef>
          </c:val>
          <c:smooth val="0"/>
          <c:extLst>
            <c:ext xmlns:c16="http://schemas.microsoft.com/office/drawing/2014/chart" uri="{C3380CC4-5D6E-409C-BE32-E72D297353CC}">
              <c16:uniqueId val="{0000003D-CCDC-4F0D-AE10-0E0A5EBECFAB}"/>
            </c:ext>
          </c:extLst>
        </c:ser>
        <c:ser>
          <c:idx val="58"/>
          <c:order val="62"/>
          <c:tx>
            <c:strRef>
              <c:f>生産!$C$65</c:f>
              <c:strCache>
                <c:ptCount val="1"/>
                <c:pt idx="0">
                  <c:v>電気機械工業</c:v>
                </c:pt>
              </c:strCache>
            </c:strRef>
          </c:tx>
          <c:spPr>
            <a:ln w="28575" cap="rnd">
              <a:solidFill>
                <a:schemeClr val="accent5"/>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生産!$CH$65:$CO$65</c:f>
            </c:numRef>
          </c:val>
          <c:smooth val="0"/>
          <c:extLst>
            <c:ext xmlns:c16="http://schemas.microsoft.com/office/drawing/2014/chart" uri="{C3380CC4-5D6E-409C-BE32-E72D297353CC}">
              <c16:uniqueId val="{0000003E-CCDC-4F0D-AE10-0E0A5EBECFAB}"/>
            </c:ext>
          </c:extLst>
        </c:ser>
        <c:ser>
          <c:idx val="59"/>
          <c:order val="63"/>
          <c:tx>
            <c:strRef>
              <c:f>生産!$C$66</c:f>
              <c:strCache>
                <c:ptCount val="1"/>
                <c:pt idx="0">
                  <c:v>電気計測器</c:v>
                </c:pt>
              </c:strCache>
            </c:strRef>
          </c:tx>
          <c:spPr>
            <a:ln w="28575" cap="rnd">
              <a:solidFill>
                <a:schemeClr val="accent6"/>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生産!$CH$66:$CO$66</c:f>
            </c:numRef>
          </c:val>
          <c:smooth val="0"/>
          <c:extLst>
            <c:ext xmlns:c16="http://schemas.microsoft.com/office/drawing/2014/chart" uri="{C3380CC4-5D6E-409C-BE32-E72D297353CC}">
              <c16:uniqueId val="{0000003F-CCDC-4F0D-AE10-0E0A5EBECFAB}"/>
            </c:ext>
          </c:extLst>
        </c:ser>
        <c:ser>
          <c:idx val="60"/>
          <c:order val="64"/>
          <c:tx>
            <c:strRef>
              <c:f>生産!$C$67</c:f>
              <c:strCache>
                <c:ptCount val="1"/>
                <c:pt idx="0">
                  <c:v>情報通信機械工業</c:v>
                </c:pt>
              </c:strCache>
            </c:strRef>
          </c:tx>
          <c:spPr>
            <a:ln w="28575" cap="rnd">
              <a:solidFill>
                <a:schemeClr val="accent1">
                  <a:lumMod val="6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生産!$CH$67:$CO$67</c:f>
            </c:numRef>
          </c:val>
          <c:smooth val="0"/>
          <c:extLst>
            <c:ext xmlns:c16="http://schemas.microsoft.com/office/drawing/2014/chart" uri="{C3380CC4-5D6E-409C-BE32-E72D297353CC}">
              <c16:uniqueId val="{00000040-CCDC-4F0D-AE10-0E0A5EBECFAB}"/>
            </c:ext>
          </c:extLst>
        </c:ser>
        <c:ser>
          <c:idx val="61"/>
          <c:order val="65"/>
          <c:tx>
            <c:strRef>
              <c:f>生産!$C$68</c:f>
              <c:strCache>
                <c:ptCount val="1"/>
                <c:pt idx="0">
                  <c:v>有線通信機器</c:v>
                </c:pt>
              </c:strCache>
            </c:strRef>
          </c:tx>
          <c:spPr>
            <a:ln w="28575" cap="rnd">
              <a:solidFill>
                <a:schemeClr val="accent2">
                  <a:lumMod val="6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生産!$CH$68:$CO$68</c:f>
            </c:numRef>
          </c:val>
          <c:smooth val="0"/>
          <c:extLst>
            <c:ext xmlns:c16="http://schemas.microsoft.com/office/drawing/2014/chart" uri="{C3380CC4-5D6E-409C-BE32-E72D297353CC}">
              <c16:uniqueId val="{00000041-CCDC-4F0D-AE10-0E0A5EBECFAB}"/>
            </c:ext>
          </c:extLst>
        </c:ser>
        <c:ser>
          <c:idx val="62"/>
          <c:order val="66"/>
          <c:tx>
            <c:strRef>
              <c:f>生産!$C$69</c:f>
              <c:strCache>
                <c:ptCount val="1"/>
                <c:pt idx="0">
                  <c:v>無線通信機器</c:v>
                </c:pt>
              </c:strCache>
            </c:strRef>
          </c:tx>
          <c:spPr>
            <a:ln w="28575" cap="rnd">
              <a:solidFill>
                <a:schemeClr val="accent3">
                  <a:lumMod val="6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生産!$CH$69:$CO$69</c:f>
            </c:numRef>
          </c:val>
          <c:smooth val="0"/>
          <c:extLst>
            <c:ext xmlns:c16="http://schemas.microsoft.com/office/drawing/2014/chart" uri="{C3380CC4-5D6E-409C-BE32-E72D297353CC}">
              <c16:uniqueId val="{00000042-CCDC-4F0D-AE10-0E0A5EBECFAB}"/>
            </c:ext>
          </c:extLst>
        </c:ser>
        <c:ser>
          <c:idx val="63"/>
          <c:order val="67"/>
          <c:tx>
            <c:strRef>
              <c:f>生産!$C$70</c:f>
              <c:strCache>
                <c:ptCount val="1"/>
                <c:pt idx="0">
                  <c:v>民生用電子機械</c:v>
                </c:pt>
              </c:strCache>
            </c:strRef>
          </c:tx>
          <c:spPr>
            <a:ln w="28575" cap="rnd">
              <a:solidFill>
                <a:schemeClr val="accent4">
                  <a:lumMod val="6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生産!$CH$70:$CO$70</c:f>
            </c:numRef>
          </c:val>
          <c:smooth val="0"/>
          <c:extLst>
            <c:ext xmlns:c16="http://schemas.microsoft.com/office/drawing/2014/chart" uri="{C3380CC4-5D6E-409C-BE32-E72D297353CC}">
              <c16:uniqueId val="{00000043-CCDC-4F0D-AE10-0E0A5EBECFAB}"/>
            </c:ext>
          </c:extLst>
        </c:ser>
        <c:ser>
          <c:idx val="64"/>
          <c:order val="68"/>
          <c:tx>
            <c:strRef>
              <c:f>生産!$C$71</c:f>
              <c:strCache>
                <c:ptCount val="1"/>
                <c:pt idx="0">
                  <c:v>電子計算機</c:v>
                </c:pt>
              </c:strCache>
            </c:strRef>
          </c:tx>
          <c:spPr>
            <a:ln w="28575" cap="rnd">
              <a:solidFill>
                <a:schemeClr val="accent5">
                  <a:lumMod val="6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生産!$CH$71:$CO$71</c:f>
            </c:numRef>
          </c:val>
          <c:smooth val="0"/>
          <c:extLst>
            <c:ext xmlns:c16="http://schemas.microsoft.com/office/drawing/2014/chart" uri="{C3380CC4-5D6E-409C-BE32-E72D297353CC}">
              <c16:uniqueId val="{00000044-CCDC-4F0D-AE10-0E0A5EBECFAB}"/>
            </c:ext>
          </c:extLst>
        </c:ser>
        <c:ser>
          <c:idx val="65"/>
          <c:order val="69"/>
          <c:tx>
            <c:strRef>
              <c:f>生産!$C$72</c:f>
              <c:strCache>
                <c:ptCount val="1"/>
                <c:pt idx="0">
                  <c:v>情報端末装置</c:v>
                </c:pt>
              </c:strCache>
            </c:strRef>
          </c:tx>
          <c:spPr>
            <a:ln w="28575" cap="rnd">
              <a:solidFill>
                <a:schemeClr val="accent6">
                  <a:lumMod val="6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生産!$CH$72:$CO$72</c:f>
            </c:numRef>
          </c:val>
          <c:smooth val="0"/>
          <c:extLst>
            <c:ext xmlns:c16="http://schemas.microsoft.com/office/drawing/2014/chart" uri="{C3380CC4-5D6E-409C-BE32-E72D297353CC}">
              <c16:uniqueId val="{00000045-CCDC-4F0D-AE10-0E0A5EBECFAB}"/>
            </c:ext>
          </c:extLst>
        </c:ser>
        <c:ser>
          <c:idx val="67"/>
          <c:order val="70"/>
          <c:tx>
            <c:strRef>
              <c:f>生産!$C$74</c:f>
              <c:strCache>
                <c:ptCount val="1"/>
                <c:pt idx="0">
                  <c:v>自動車工業</c:v>
                </c:pt>
              </c:strCache>
            </c:strRef>
          </c:tx>
          <c:spPr>
            <a:ln w="28575" cap="rnd">
              <a:solidFill>
                <a:schemeClr val="accent2">
                  <a:lumMod val="80000"/>
                  <a:lumOff val="2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生産!$CH$74:$CO$74</c:f>
            </c:numRef>
          </c:val>
          <c:smooth val="0"/>
          <c:extLst>
            <c:ext xmlns:c16="http://schemas.microsoft.com/office/drawing/2014/chart" uri="{C3380CC4-5D6E-409C-BE32-E72D297353CC}">
              <c16:uniqueId val="{00000046-CCDC-4F0D-AE10-0E0A5EBECFAB}"/>
            </c:ext>
          </c:extLst>
        </c:ser>
        <c:ser>
          <c:idx val="68"/>
          <c:order val="71"/>
          <c:tx>
            <c:strRef>
              <c:f>生産!$C$75</c:f>
              <c:strCache>
                <c:ptCount val="1"/>
                <c:pt idx="0">
                  <c:v>乗用車</c:v>
                </c:pt>
              </c:strCache>
            </c:strRef>
          </c:tx>
          <c:spPr>
            <a:ln w="28575" cap="rnd">
              <a:solidFill>
                <a:schemeClr val="accent3">
                  <a:lumMod val="80000"/>
                  <a:lumOff val="2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生産!$CH$75:$CO$75</c:f>
            </c:numRef>
          </c:val>
          <c:smooth val="0"/>
          <c:extLst>
            <c:ext xmlns:c16="http://schemas.microsoft.com/office/drawing/2014/chart" uri="{C3380CC4-5D6E-409C-BE32-E72D297353CC}">
              <c16:uniqueId val="{00000047-CCDC-4F0D-AE10-0E0A5EBECFAB}"/>
            </c:ext>
          </c:extLst>
        </c:ser>
        <c:ser>
          <c:idx val="69"/>
          <c:order val="72"/>
          <c:tx>
            <c:strRef>
              <c:f>生産!$C$76</c:f>
              <c:strCache>
                <c:ptCount val="1"/>
                <c:pt idx="0">
                  <c:v>バス</c:v>
                </c:pt>
              </c:strCache>
            </c:strRef>
          </c:tx>
          <c:spPr>
            <a:ln w="28575" cap="rnd">
              <a:solidFill>
                <a:schemeClr val="accent4">
                  <a:lumMod val="80000"/>
                  <a:lumOff val="2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生産!$CH$76:$CO$76</c:f>
            </c:numRef>
          </c:val>
          <c:smooth val="0"/>
          <c:extLst>
            <c:ext xmlns:c16="http://schemas.microsoft.com/office/drawing/2014/chart" uri="{C3380CC4-5D6E-409C-BE32-E72D297353CC}">
              <c16:uniqueId val="{00000048-CCDC-4F0D-AE10-0E0A5EBECFAB}"/>
            </c:ext>
          </c:extLst>
        </c:ser>
        <c:ser>
          <c:idx val="70"/>
          <c:order val="73"/>
          <c:tx>
            <c:strRef>
              <c:f>生産!$C$77</c:f>
              <c:strCache>
                <c:ptCount val="1"/>
                <c:pt idx="0">
                  <c:v>トラック</c:v>
                </c:pt>
              </c:strCache>
            </c:strRef>
          </c:tx>
          <c:spPr>
            <a:ln w="28575" cap="rnd">
              <a:solidFill>
                <a:schemeClr val="accent5">
                  <a:lumMod val="80000"/>
                  <a:lumOff val="2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生産!$CH$77:$CO$77</c:f>
            </c:numRef>
          </c:val>
          <c:smooth val="0"/>
          <c:extLst>
            <c:ext xmlns:c16="http://schemas.microsoft.com/office/drawing/2014/chart" uri="{C3380CC4-5D6E-409C-BE32-E72D297353CC}">
              <c16:uniqueId val="{00000049-CCDC-4F0D-AE10-0E0A5EBECFAB}"/>
            </c:ext>
          </c:extLst>
        </c:ser>
        <c:ser>
          <c:idx val="71"/>
          <c:order val="74"/>
          <c:tx>
            <c:strRef>
              <c:f>生産!$C$78</c:f>
              <c:strCache>
                <c:ptCount val="1"/>
                <c:pt idx="0">
                  <c:v>車体・自動車部品</c:v>
                </c:pt>
              </c:strCache>
            </c:strRef>
          </c:tx>
          <c:spPr>
            <a:ln w="28575" cap="rnd">
              <a:solidFill>
                <a:schemeClr val="accent6">
                  <a:lumMod val="80000"/>
                  <a:lumOff val="2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生産!$CH$78:$CO$78</c:f>
            </c:numRef>
          </c:val>
          <c:smooth val="0"/>
          <c:extLst>
            <c:ext xmlns:c16="http://schemas.microsoft.com/office/drawing/2014/chart" uri="{C3380CC4-5D6E-409C-BE32-E72D297353CC}">
              <c16:uniqueId val="{0000004A-CCDC-4F0D-AE10-0E0A5EBECFAB}"/>
            </c:ext>
          </c:extLst>
        </c:ser>
        <c:ser>
          <c:idx val="72"/>
          <c:order val="75"/>
          <c:tx>
            <c:strRef>
              <c:f>生産!$C$79</c:f>
              <c:strCache>
                <c:ptCount val="1"/>
                <c:pt idx="0">
                  <c:v>二輪自動車</c:v>
                </c:pt>
              </c:strCache>
            </c:strRef>
          </c:tx>
          <c:spPr>
            <a:ln w="28575" cap="rnd">
              <a:solidFill>
                <a:schemeClr val="accent1">
                  <a:lumMod val="8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生産!$CH$79:$CO$79</c:f>
            </c:numRef>
          </c:val>
          <c:smooth val="0"/>
          <c:extLst>
            <c:ext xmlns:c16="http://schemas.microsoft.com/office/drawing/2014/chart" uri="{C3380CC4-5D6E-409C-BE32-E72D297353CC}">
              <c16:uniqueId val="{0000004B-CCDC-4F0D-AE10-0E0A5EBECFAB}"/>
            </c:ext>
          </c:extLst>
        </c:ser>
        <c:ser>
          <c:idx val="73"/>
          <c:order val="76"/>
          <c:tx>
            <c:strRef>
              <c:f>生産!$C$80</c:f>
              <c:strCache>
                <c:ptCount val="1"/>
                <c:pt idx="0">
                  <c:v>輸送機械工業（除．自動車工業）</c:v>
                </c:pt>
              </c:strCache>
            </c:strRef>
          </c:tx>
          <c:spPr>
            <a:ln w="28575" cap="rnd">
              <a:solidFill>
                <a:schemeClr val="accent2">
                  <a:lumMod val="8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生産!$CH$80:$CO$80</c:f>
            </c:numRef>
          </c:val>
          <c:smooth val="0"/>
          <c:extLst>
            <c:ext xmlns:c16="http://schemas.microsoft.com/office/drawing/2014/chart" uri="{C3380CC4-5D6E-409C-BE32-E72D297353CC}">
              <c16:uniqueId val="{0000004C-CCDC-4F0D-AE10-0E0A5EBECFAB}"/>
            </c:ext>
          </c:extLst>
        </c:ser>
        <c:ser>
          <c:idx val="74"/>
          <c:order val="77"/>
          <c:tx>
            <c:strRef>
              <c:f>生産!$C$81</c:f>
              <c:strCache>
                <c:ptCount val="1"/>
                <c:pt idx="0">
                  <c:v>産業車両</c:v>
                </c:pt>
              </c:strCache>
            </c:strRef>
          </c:tx>
          <c:spPr>
            <a:ln w="28575" cap="rnd">
              <a:solidFill>
                <a:schemeClr val="accent3">
                  <a:lumMod val="8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生産!$CH$81:$CO$81</c:f>
            </c:numRef>
          </c:val>
          <c:smooth val="0"/>
          <c:extLst>
            <c:ext xmlns:c16="http://schemas.microsoft.com/office/drawing/2014/chart" uri="{C3380CC4-5D6E-409C-BE32-E72D297353CC}">
              <c16:uniqueId val="{0000004D-CCDC-4F0D-AE10-0E0A5EBECFAB}"/>
            </c:ext>
          </c:extLst>
        </c:ser>
        <c:ser>
          <c:idx val="75"/>
          <c:order val="78"/>
          <c:tx>
            <c:strRef>
              <c:f>生産!$C$82</c:f>
              <c:strCache>
                <c:ptCount val="1"/>
                <c:pt idx="0">
                  <c:v>航空機部品</c:v>
                </c:pt>
              </c:strCache>
            </c:strRef>
          </c:tx>
          <c:spPr>
            <a:ln w="28575" cap="rnd">
              <a:solidFill>
                <a:schemeClr val="accent4">
                  <a:lumMod val="8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生産!$CH$82:$CO$82</c:f>
            </c:numRef>
          </c:val>
          <c:smooth val="0"/>
          <c:extLst>
            <c:ext xmlns:c16="http://schemas.microsoft.com/office/drawing/2014/chart" uri="{C3380CC4-5D6E-409C-BE32-E72D297353CC}">
              <c16:uniqueId val="{0000004E-CCDC-4F0D-AE10-0E0A5EBECFAB}"/>
            </c:ext>
          </c:extLst>
        </c:ser>
        <c:ser>
          <c:idx val="76"/>
          <c:order val="79"/>
          <c:tx>
            <c:strRef>
              <c:f>生産!$C$83</c:f>
              <c:strCache>
                <c:ptCount val="1"/>
                <c:pt idx="0">
                  <c:v>船舶・同機関</c:v>
                </c:pt>
              </c:strCache>
            </c:strRef>
          </c:tx>
          <c:spPr>
            <a:ln w="28575" cap="rnd">
              <a:solidFill>
                <a:schemeClr val="accent5">
                  <a:lumMod val="8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生産!$CH$83:$CO$83</c:f>
            </c:numRef>
          </c:val>
          <c:smooth val="0"/>
          <c:extLst>
            <c:ext xmlns:c16="http://schemas.microsoft.com/office/drawing/2014/chart" uri="{C3380CC4-5D6E-409C-BE32-E72D297353CC}">
              <c16:uniqueId val="{0000004F-CCDC-4F0D-AE10-0E0A5EBECFAB}"/>
            </c:ext>
          </c:extLst>
        </c:ser>
        <c:ser>
          <c:idx val="77"/>
          <c:order val="80"/>
          <c:tx>
            <c:strRef>
              <c:f>生産!$C$84</c:f>
              <c:strCache>
                <c:ptCount val="1"/>
                <c:pt idx="0">
                  <c:v>窯業・土石製品工業</c:v>
                </c:pt>
              </c:strCache>
            </c:strRef>
          </c:tx>
          <c:spPr>
            <a:ln w="28575" cap="rnd">
              <a:solidFill>
                <a:schemeClr val="accent6">
                  <a:lumMod val="8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生産!$CH$84:$CO$84</c:f>
            </c:numRef>
          </c:val>
          <c:smooth val="0"/>
          <c:extLst>
            <c:ext xmlns:c16="http://schemas.microsoft.com/office/drawing/2014/chart" uri="{C3380CC4-5D6E-409C-BE32-E72D297353CC}">
              <c16:uniqueId val="{00000050-CCDC-4F0D-AE10-0E0A5EBECFAB}"/>
            </c:ext>
          </c:extLst>
        </c:ser>
        <c:ser>
          <c:idx val="78"/>
          <c:order val="81"/>
          <c:tx>
            <c:strRef>
              <c:f>生産!$C$85</c:f>
              <c:strCache>
                <c:ptCount val="1"/>
                <c:pt idx="0">
                  <c:v>ガラス・同製品</c:v>
                </c:pt>
              </c:strCache>
            </c:strRef>
          </c:tx>
          <c:spPr>
            <a:ln w="28575" cap="rnd">
              <a:solidFill>
                <a:schemeClr val="accent1">
                  <a:lumMod val="60000"/>
                  <a:lumOff val="4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生産!$CH$85:$CO$85</c:f>
            </c:numRef>
          </c:val>
          <c:smooth val="0"/>
          <c:extLst>
            <c:ext xmlns:c16="http://schemas.microsoft.com/office/drawing/2014/chart" uri="{C3380CC4-5D6E-409C-BE32-E72D297353CC}">
              <c16:uniqueId val="{00000051-CCDC-4F0D-AE10-0E0A5EBECFAB}"/>
            </c:ext>
          </c:extLst>
        </c:ser>
        <c:ser>
          <c:idx val="79"/>
          <c:order val="82"/>
          <c:tx>
            <c:strRef>
              <c:f>生産!$C$86</c:f>
              <c:strCache>
                <c:ptCount val="1"/>
                <c:pt idx="0">
                  <c:v>セメント・同製品</c:v>
                </c:pt>
              </c:strCache>
            </c:strRef>
          </c:tx>
          <c:spPr>
            <a:ln w="28575" cap="rnd">
              <a:solidFill>
                <a:schemeClr val="accent2">
                  <a:lumMod val="60000"/>
                  <a:lumOff val="4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生産!$CH$86:$CO$86</c:f>
            </c:numRef>
          </c:val>
          <c:smooth val="0"/>
          <c:extLst>
            <c:ext xmlns:c16="http://schemas.microsoft.com/office/drawing/2014/chart" uri="{C3380CC4-5D6E-409C-BE32-E72D297353CC}">
              <c16:uniqueId val="{00000052-CCDC-4F0D-AE10-0E0A5EBECFAB}"/>
            </c:ext>
          </c:extLst>
        </c:ser>
        <c:ser>
          <c:idx val="80"/>
          <c:order val="83"/>
          <c:tx>
            <c:strRef>
              <c:f>生産!$C$87</c:f>
              <c:strCache>
                <c:ptCount val="1"/>
                <c:pt idx="0">
                  <c:v>陶磁器・同関連製品</c:v>
                </c:pt>
              </c:strCache>
            </c:strRef>
          </c:tx>
          <c:spPr>
            <a:ln w="28575" cap="rnd">
              <a:solidFill>
                <a:schemeClr val="accent3">
                  <a:lumMod val="60000"/>
                  <a:lumOff val="4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生産!$CH$87:$CO$87</c:f>
            </c:numRef>
          </c:val>
          <c:smooth val="0"/>
          <c:extLst>
            <c:ext xmlns:c16="http://schemas.microsoft.com/office/drawing/2014/chart" uri="{C3380CC4-5D6E-409C-BE32-E72D297353CC}">
              <c16:uniqueId val="{00000053-CCDC-4F0D-AE10-0E0A5EBECFAB}"/>
            </c:ext>
          </c:extLst>
        </c:ser>
        <c:ser>
          <c:idx val="81"/>
          <c:order val="84"/>
          <c:tx>
            <c:strRef>
              <c:f>生産!$C$88</c:f>
              <c:strCache>
                <c:ptCount val="1"/>
                <c:pt idx="0">
                  <c:v>その他の窯業・土石製品</c:v>
                </c:pt>
              </c:strCache>
            </c:strRef>
          </c:tx>
          <c:spPr>
            <a:ln w="28575" cap="rnd">
              <a:solidFill>
                <a:schemeClr val="accent4">
                  <a:lumMod val="60000"/>
                  <a:lumOff val="4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生産!$CH$88:$CO$88</c:f>
            </c:numRef>
          </c:val>
          <c:smooth val="0"/>
          <c:extLst>
            <c:ext xmlns:c16="http://schemas.microsoft.com/office/drawing/2014/chart" uri="{C3380CC4-5D6E-409C-BE32-E72D297353CC}">
              <c16:uniqueId val="{00000054-CCDC-4F0D-AE10-0E0A5EBECFAB}"/>
            </c:ext>
          </c:extLst>
        </c:ser>
        <c:ser>
          <c:idx val="82"/>
          <c:order val="85"/>
          <c:tx>
            <c:strRef>
              <c:f>生産!$C$89</c:f>
              <c:strCache>
                <c:ptCount val="1"/>
                <c:pt idx="0">
                  <c:v>化学工業</c:v>
                </c:pt>
              </c:strCache>
            </c:strRef>
          </c:tx>
          <c:spPr>
            <a:ln w="28575" cap="rnd">
              <a:solidFill>
                <a:schemeClr val="accent5">
                  <a:lumMod val="60000"/>
                  <a:lumOff val="4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生産!$CH$89:$CO$89</c:f>
            </c:numRef>
          </c:val>
          <c:smooth val="0"/>
          <c:extLst>
            <c:ext xmlns:c16="http://schemas.microsoft.com/office/drawing/2014/chart" uri="{C3380CC4-5D6E-409C-BE32-E72D297353CC}">
              <c16:uniqueId val="{00000055-CCDC-4F0D-AE10-0E0A5EBECFAB}"/>
            </c:ext>
          </c:extLst>
        </c:ser>
        <c:ser>
          <c:idx val="83"/>
          <c:order val="86"/>
          <c:tx>
            <c:strRef>
              <c:f>生産!$C$90</c:f>
              <c:strCache>
                <c:ptCount val="1"/>
                <c:pt idx="0">
                  <c:v>化学工業（除．医薬品）</c:v>
                </c:pt>
              </c:strCache>
            </c:strRef>
          </c:tx>
          <c:spPr>
            <a:ln w="28575" cap="rnd">
              <a:solidFill>
                <a:schemeClr val="accent6">
                  <a:lumMod val="60000"/>
                  <a:lumOff val="4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生産!$CH$90:$CO$90</c:f>
            </c:numRef>
          </c:val>
          <c:smooth val="0"/>
          <c:extLst>
            <c:ext xmlns:c16="http://schemas.microsoft.com/office/drawing/2014/chart" uri="{C3380CC4-5D6E-409C-BE32-E72D297353CC}">
              <c16:uniqueId val="{00000056-CCDC-4F0D-AE10-0E0A5EBECFAB}"/>
            </c:ext>
          </c:extLst>
        </c:ser>
        <c:ser>
          <c:idx val="84"/>
          <c:order val="87"/>
          <c:tx>
            <c:strRef>
              <c:f>生産!$C$91</c:f>
              <c:strCache>
                <c:ptCount val="1"/>
                <c:pt idx="0">
                  <c:v>無機・有機化学工業</c:v>
                </c:pt>
              </c:strCache>
            </c:strRef>
          </c:tx>
          <c:spPr>
            <a:ln w="28575" cap="rnd">
              <a:solidFill>
                <a:schemeClr val="accent1">
                  <a:lumMod val="5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生産!$CH$91:$CO$91</c:f>
            </c:numRef>
          </c:val>
          <c:smooth val="0"/>
          <c:extLst>
            <c:ext xmlns:c16="http://schemas.microsoft.com/office/drawing/2014/chart" uri="{C3380CC4-5D6E-409C-BE32-E72D297353CC}">
              <c16:uniqueId val="{00000057-CCDC-4F0D-AE10-0E0A5EBECFAB}"/>
            </c:ext>
          </c:extLst>
        </c:ser>
        <c:ser>
          <c:idx val="85"/>
          <c:order val="88"/>
          <c:tx>
            <c:strRef>
              <c:f>生産!$C$92</c:f>
              <c:strCache>
                <c:ptCount val="1"/>
                <c:pt idx="0">
                  <c:v>無機化学工業製品</c:v>
                </c:pt>
              </c:strCache>
            </c:strRef>
          </c:tx>
          <c:spPr>
            <a:ln w="28575" cap="rnd">
              <a:solidFill>
                <a:schemeClr val="accent2">
                  <a:lumMod val="5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生産!$CH$92:$CO$92</c:f>
            </c:numRef>
          </c:val>
          <c:smooth val="0"/>
          <c:extLst>
            <c:ext xmlns:c16="http://schemas.microsoft.com/office/drawing/2014/chart" uri="{C3380CC4-5D6E-409C-BE32-E72D297353CC}">
              <c16:uniqueId val="{00000058-CCDC-4F0D-AE10-0E0A5EBECFAB}"/>
            </c:ext>
          </c:extLst>
        </c:ser>
        <c:ser>
          <c:idx val="86"/>
          <c:order val="89"/>
          <c:tx>
            <c:strRef>
              <c:f>生産!$C$93</c:f>
              <c:strCache>
                <c:ptCount val="1"/>
                <c:pt idx="0">
                  <c:v>石油化学系基礎製品</c:v>
                </c:pt>
              </c:strCache>
            </c:strRef>
          </c:tx>
          <c:spPr>
            <a:ln w="28575" cap="rnd">
              <a:solidFill>
                <a:schemeClr val="accent3">
                  <a:lumMod val="5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生産!$CH$93:$CO$93</c:f>
            </c:numRef>
          </c:val>
          <c:smooth val="0"/>
          <c:extLst>
            <c:ext xmlns:c16="http://schemas.microsoft.com/office/drawing/2014/chart" uri="{C3380CC4-5D6E-409C-BE32-E72D297353CC}">
              <c16:uniqueId val="{00000059-CCDC-4F0D-AE10-0E0A5EBECFAB}"/>
            </c:ext>
          </c:extLst>
        </c:ser>
        <c:ser>
          <c:idx val="87"/>
          <c:order val="90"/>
          <c:tx>
            <c:strRef>
              <c:f>生産!$C$94</c:f>
              <c:strCache>
                <c:ptCount val="1"/>
                <c:pt idx="0">
                  <c:v>脂肪族系中間物</c:v>
                </c:pt>
              </c:strCache>
            </c:strRef>
          </c:tx>
          <c:spPr>
            <a:ln w="28575" cap="rnd">
              <a:solidFill>
                <a:schemeClr val="accent4">
                  <a:lumMod val="5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生産!$CH$94:$CO$94</c:f>
            </c:numRef>
          </c:val>
          <c:smooth val="0"/>
          <c:extLst>
            <c:ext xmlns:c16="http://schemas.microsoft.com/office/drawing/2014/chart" uri="{C3380CC4-5D6E-409C-BE32-E72D297353CC}">
              <c16:uniqueId val="{0000005A-CCDC-4F0D-AE10-0E0A5EBECFAB}"/>
            </c:ext>
          </c:extLst>
        </c:ser>
        <c:ser>
          <c:idx val="88"/>
          <c:order val="91"/>
          <c:tx>
            <c:strRef>
              <c:f>生産!$C$95</c:f>
              <c:strCache>
                <c:ptCount val="1"/>
                <c:pt idx="0">
                  <c:v>環式中間物</c:v>
                </c:pt>
              </c:strCache>
            </c:strRef>
          </c:tx>
          <c:spPr>
            <a:ln w="28575" cap="rnd">
              <a:solidFill>
                <a:schemeClr val="accent5">
                  <a:lumMod val="5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生産!$CH$95:$CO$95</c:f>
            </c:numRef>
          </c:val>
          <c:smooth val="0"/>
          <c:extLst>
            <c:ext xmlns:c16="http://schemas.microsoft.com/office/drawing/2014/chart" uri="{C3380CC4-5D6E-409C-BE32-E72D297353CC}">
              <c16:uniqueId val="{0000005B-CCDC-4F0D-AE10-0E0A5EBECFAB}"/>
            </c:ext>
          </c:extLst>
        </c:ser>
        <c:ser>
          <c:idx val="89"/>
          <c:order val="92"/>
          <c:tx>
            <c:strRef>
              <c:f>生産!$C$96</c:f>
              <c:strCache>
                <c:ptCount val="1"/>
                <c:pt idx="0">
                  <c:v>プラスチック</c:v>
                </c:pt>
              </c:strCache>
            </c:strRef>
          </c:tx>
          <c:spPr>
            <a:ln w="28575" cap="rnd">
              <a:solidFill>
                <a:schemeClr val="accent6">
                  <a:lumMod val="5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生産!$CH$96:$CO$96</c:f>
            </c:numRef>
          </c:val>
          <c:smooth val="0"/>
          <c:extLst>
            <c:ext xmlns:c16="http://schemas.microsoft.com/office/drawing/2014/chart" uri="{C3380CC4-5D6E-409C-BE32-E72D297353CC}">
              <c16:uniqueId val="{0000005C-CCDC-4F0D-AE10-0E0A5EBECFAB}"/>
            </c:ext>
          </c:extLst>
        </c:ser>
        <c:ser>
          <c:idx val="90"/>
          <c:order val="93"/>
          <c:tx>
            <c:strRef>
              <c:f>生産!$C$97</c:f>
              <c:strCache>
                <c:ptCount val="1"/>
                <c:pt idx="0">
                  <c:v>その他の有機化学工業製品</c:v>
                </c:pt>
              </c:strCache>
            </c:strRef>
          </c:tx>
          <c:spPr>
            <a:ln w="28575" cap="rnd">
              <a:solidFill>
                <a:schemeClr val="accent1">
                  <a:lumMod val="70000"/>
                  <a:lumOff val="3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生産!$CH$97:$CO$97</c:f>
            </c:numRef>
          </c:val>
          <c:smooth val="0"/>
          <c:extLst>
            <c:ext xmlns:c16="http://schemas.microsoft.com/office/drawing/2014/chart" uri="{C3380CC4-5D6E-409C-BE32-E72D297353CC}">
              <c16:uniqueId val="{0000005D-CCDC-4F0D-AE10-0E0A5EBECFAB}"/>
            </c:ext>
          </c:extLst>
        </c:ser>
        <c:ser>
          <c:idx val="91"/>
          <c:order val="94"/>
          <c:tx>
            <c:strRef>
              <c:f>生産!$C$98</c:f>
              <c:strCache>
                <c:ptCount val="1"/>
                <c:pt idx="0">
                  <c:v>化学工業（除．無機・有機化学工業）</c:v>
                </c:pt>
              </c:strCache>
            </c:strRef>
          </c:tx>
          <c:spPr>
            <a:ln w="28575" cap="rnd">
              <a:solidFill>
                <a:schemeClr val="accent2">
                  <a:lumMod val="70000"/>
                  <a:lumOff val="3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生産!$CH$98:$CO$98</c:f>
            </c:numRef>
          </c:val>
          <c:smooth val="0"/>
          <c:extLst>
            <c:ext xmlns:c16="http://schemas.microsoft.com/office/drawing/2014/chart" uri="{C3380CC4-5D6E-409C-BE32-E72D297353CC}">
              <c16:uniqueId val="{0000005E-CCDC-4F0D-AE10-0E0A5EBECFAB}"/>
            </c:ext>
          </c:extLst>
        </c:ser>
        <c:ser>
          <c:idx val="92"/>
          <c:order val="95"/>
          <c:tx>
            <c:strRef>
              <c:f>生産!$C$99</c:f>
              <c:strCache>
                <c:ptCount val="1"/>
                <c:pt idx="0">
                  <c:v>化学工業（除．無機・有機化学工業・医薬品）</c:v>
                </c:pt>
              </c:strCache>
            </c:strRef>
          </c:tx>
          <c:spPr>
            <a:ln w="28575" cap="rnd">
              <a:solidFill>
                <a:schemeClr val="accent3">
                  <a:lumMod val="70000"/>
                  <a:lumOff val="3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生産!$CH$99:$CO$99</c:f>
            </c:numRef>
          </c:val>
          <c:smooth val="0"/>
          <c:extLst>
            <c:ext xmlns:c16="http://schemas.microsoft.com/office/drawing/2014/chart" uri="{C3380CC4-5D6E-409C-BE32-E72D297353CC}">
              <c16:uniqueId val="{0000005F-CCDC-4F0D-AE10-0E0A5EBECFAB}"/>
            </c:ext>
          </c:extLst>
        </c:ser>
        <c:ser>
          <c:idx val="93"/>
          <c:order val="96"/>
          <c:tx>
            <c:strRef>
              <c:f>生産!$C$100</c:f>
              <c:strCache>
                <c:ptCount val="1"/>
                <c:pt idx="0">
                  <c:v>化学肥料</c:v>
                </c:pt>
              </c:strCache>
            </c:strRef>
          </c:tx>
          <c:spPr>
            <a:ln w="28575" cap="rnd">
              <a:solidFill>
                <a:schemeClr val="accent4">
                  <a:lumMod val="70000"/>
                  <a:lumOff val="3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生産!$CH$100:$CO$100</c:f>
            </c:numRef>
          </c:val>
          <c:smooth val="0"/>
          <c:extLst>
            <c:ext xmlns:c16="http://schemas.microsoft.com/office/drawing/2014/chart" uri="{C3380CC4-5D6E-409C-BE32-E72D297353CC}">
              <c16:uniqueId val="{00000060-CCDC-4F0D-AE10-0E0A5EBECFAB}"/>
            </c:ext>
          </c:extLst>
        </c:ser>
        <c:ser>
          <c:idx val="94"/>
          <c:order val="97"/>
          <c:tx>
            <c:strRef>
              <c:f>生産!$C$101</c:f>
              <c:strCache>
                <c:ptCount val="1"/>
                <c:pt idx="0">
                  <c:v>塗料・印刷インキ</c:v>
                </c:pt>
              </c:strCache>
            </c:strRef>
          </c:tx>
          <c:spPr>
            <a:ln w="28575" cap="rnd">
              <a:solidFill>
                <a:schemeClr val="accent5">
                  <a:lumMod val="70000"/>
                  <a:lumOff val="3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生産!$CH$101:$CO$101</c:f>
            </c:numRef>
          </c:val>
          <c:smooth val="0"/>
          <c:extLst>
            <c:ext xmlns:c16="http://schemas.microsoft.com/office/drawing/2014/chart" uri="{C3380CC4-5D6E-409C-BE32-E72D297353CC}">
              <c16:uniqueId val="{00000061-CCDC-4F0D-AE10-0E0A5EBECFAB}"/>
            </c:ext>
          </c:extLst>
        </c:ser>
        <c:ser>
          <c:idx val="95"/>
          <c:order val="98"/>
          <c:tx>
            <c:strRef>
              <c:f>生産!$C$102</c:f>
              <c:strCache>
                <c:ptCount val="1"/>
                <c:pt idx="0">
                  <c:v>洗剤・界面活性剤</c:v>
                </c:pt>
              </c:strCache>
            </c:strRef>
          </c:tx>
          <c:spPr>
            <a:ln w="28575" cap="rnd">
              <a:solidFill>
                <a:schemeClr val="accent6">
                  <a:lumMod val="70000"/>
                  <a:lumOff val="3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生産!$CH$102:$CO$102</c:f>
            </c:numRef>
          </c:val>
          <c:smooth val="0"/>
          <c:extLst>
            <c:ext xmlns:c16="http://schemas.microsoft.com/office/drawing/2014/chart" uri="{C3380CC4-5D6E-409C-BE32-E72D297353CC}">
              <c16:uniqueId val="{00000062-CCDC-4F0D-AE10-0E0A5EBECFAB}"/>
            </c:ext>
          </c:extLst>
        </c:ser>
        <c:ser>
          <c:idx val="96"/>
          <c:order val="99"/>
          <c:tx>
            <c:strRef>
              <c:f>生産!$C$103</c:f>
              <c:strCache>
                <c:ptCount val="1"/>
                <c:pt idx="0">
                  <c:v>化粧品</c:v>
                </c:pt>
              </c:strCache>
            </c:strRef>
          </c:tx>
          <c:spPr>
            <a:ln w="28575" cap="rnd">
              <a:solidFill>
                <a:schemeClr val="accent1">
                  <a:lumMod val="7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生産!$CH$103:$CO$103</c:f>
            </c:numRef>
          </c:val>
          <c:smooth val="0"/>
          <c:extLst>
            <c:ext xmlns:c16="http://schemas.microsoft.com/office/drawing/2014/chart" uri="{C3380CC4-5D6E-409C-BE32-E72D297353CC}">
              <c16:uniqueId val="{00000063-CCDC-4F0D-AE10-0E0A5EBECFAB}"/>
            </c:ext>
          </c:extLst>
        </c:ser>
        <c:ser>
          <c:idx val="97"/>
          <c:order val="100"/>
          <c:tx>
            <c:strRef>
              <c:f>生産!$C$104</c:f>
              <c:strCache>
                <c:ptCount val="1"/>
                <c:pt idx="0">
                  <c:v>石油・石炭製品工業</c:v>
                </c:pt>
              </c:strCache>
            </c:strRef>
          </c:tx>
          <c:spPr>
            <a:ln w="28575" cap="rnd">
              <a:solidFill>
                <a:schemeClr val="accent2">
                  <a:lumMod val="7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生産!$CH$104:$CO$104</c:f>
            </c:numRef>
          </c:val>
          <c:smooth val="0"/>
          <c:extLst>
            <c:ext xmlns:c16="http://schemas.microsoft.com/office/drawing/2014/chart" uri="{C3380CC4-5D6E-409C-BE32-E72D297353CC}">
              <c16:uniqueId val="{00000064-CCDC-4F0D-AE10-0E0A5EBECFAB}"/>
            </c:ext>
          </c:extLst>
        </c:ser>
        <c:ser>
          <c:idx val="98"/>
          <c:order val="101"/>
          <c:tx>
            <c:strRef>
              <c:f>生産!$C$105</c:f>
              <c:strCache>
                <c:ptCount val="1"/>
                <c:pt idx="0">
                  <c:v>石油製品</c:v>
                </c:pt>
              </c:strCache>
            </c:strRef>
          </c:tx>
          <c:spPr>
            <a:ln w="28575" cap="rnd">
              <a:solidFill>
                <a:schemeClr val="accent3">
                  <a:lumMod val="7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生産!$CH$105:$CO$105</c:f>
            </c:numRef>
          </c:val>
          <c:smooth val="0"/>
          <c:extLst>
            <c:ext xmlns:c16="http://schemas.microsoft.com/office/drawing/2014/chart" uri="{C3380CC4-5D6E-409C-BE32-E72D297353CC}">
              <c16:uniqueId val="{00000065-CCDC-4F0D-AE10-0E0A5EBECFAB}"/>
            </c:ext>
          </c:extLst>
        </c:ser>
        <c:ser>
          <c:idx val="99"/>
          <c:order val="102"/>
          <c:tx>
            <c:strRef>
              <c:f>生産!$C$106</c:f>
              <c:strCache>
                <c:ptCount val="1"/>
                <c:pt idx="0">
                  <c:v>石炭製品</c:v>
                </c:pt>
              </c:strCache>
            </c:strRef>
          </c:tx>
          <c:spPr>
            <a:ln w="28575" cap="rnd">
              <a:solidFill>
                <a:schemeClr val="accent4">
                  <a:lumMod val="7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生産!$CH$106:$CO$106</c:f>
            </c:numRef>
          </c:val>
          <c:smooth val="0"/>
          <c:extLst>
            <c:ext xmlns:c16="http://schemas.microsoft.com/office/drawing/2014/chart" uri="{C3380CC4-5D6E-409C-BE32-E72D297353CC}">
              <c16:uniqueId val="{00000066-CCDC-4F0D-AE10-0E0A5EBECFAB}"/>
            </c:ext>
          </c:extLst>
        </c:ser>
        <c:ser>
          <c:idx val="100"/>
          <c:order val="103"/>
          <c:tx>
            <c:strRef>
              <c:f>生産!$C$107</c:f>
              <c:strCache>
                <c:ptCount val="1"/>
                <c:pt idx="0">
                  <c:v>プラスチック製品工業</c:v>
                </c:pt>
              </c:strCache>
            </c:strRef>
          </c:tx>
          <c:spPr>
            <a:ln w="28575" cap="rnd">
              <a:solidFill>
                <a:schemeClr val="accent5">
                  <a:lumMod val="7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生産!$CH$107:$CO$107</c:f>
            </c:numRef>
          </c:val>
          <c:smooth val="0"/>
          <c:extLst>
            <c:ext xmlns:c16="http://schemas.microsoft.com/office/drawing/2014/chart" uri="{C3380CC4-5D6E-409C-BE32-E72D297353CC}">
              <c16:uniqueId val="{00000067-CCDC-4F0D-AE10-0E0A5EBECFAB}"/>
            </c:ext>
          </c:extLst>
        </c:ser>
        <c:ser>
          <c:idx val="101"/>
          <c:order val="104"/>
          <c:tx>
            <c:strRef>
              <c:f>生産!$C$108</c:f>
              <c:strCache>
                <c:ptCount val="1"/>
                <c:pt idx="0">
                  <c:v>プラスチック製管・フィルム・シート・建材類</c:v>
                </c:pt>
              </c:strCache>
            </c:strRef>
          </c:tx>
          <c:spPr>
            <a:ln w="28575" cap="rnd">
              <a:solidFill>
                <a:schemeClr val="accent6">
                  <a:lumMod val="7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生産!$CH$108:$CO$108</c:f>
            </c:numRef>
          </c:val>
          <c:smooth val="0"/>
          <c:extLst>
            <c:ext xmlns:c16="http://schemas.microsoft.com/office/drawing/2014/chart" uri="{C3380CC4-5D6E-409C-BE32-E72D297353CC}">
              <c16:uniqueId val="{00000068-CCDC-4F0D-AE10-0E0A5EBECFAB}"/>
            </c:ext>
          </c:extLst>
        </c:ser>
        <c:ser>
          <c:idx val="102"/>
          <c:order val="105"/>
          <c:tx>
            <c:strRef>
              <c:f>生産!$C$109</c:f>
              <c:strCache>
                <c:ptCount val="1"/>
                <c:pt idx="0">
                  <c:v>工業用プラスチック製品</c:v>
                </c:pt>
              </c:strCache>
            </c:strRef>
          </c:tx>
          <c:spPr>
            <a:ln w="28575" cap="rnd">
              <a:solidFill>
                <a:schemeClr val="accent1">
                  <a:lumMod val="50000"/>
                  <a:lumOff val="5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生産!$CH$109:$CO$109</c:f>
            </c:numRef>
          </c:val>
          <c:smooth val="0"/>
          <c:extLst>
            <c:ext xmlns:c16="http://schemas.microsoft.com/office/drawing/2014/chart" uri="{C3380CC4-5D6E-409C-BE32-E72D297353CC}">
              <c16:uniqueId val="{00000069-CCDC-4F0D-AE10-0E0A5EBECFAB}"/>
            </c:ext>
          </c:extLst>
        </c:ser>
        <c:ser>
          <c:idx val="103"/>
          <c:order val="106"/>
          <c:tx>
            <c:strRef>
              <c:f>生産!$C$110</c:f>
              <c:strCache>
                <c:ptCount val="1"/>
                <c:pt idx="0">
                  <c:v>発泡プラスチック製品</c:v>
                </c:pt>
              </c:strCache>
            </c:strRef>
          </c:tx>
          <c:spPr>
            <a:ln w="28575" cap="rnd">
              <a:solidFill>
                <a:schemeClr val="accent2">
                  <a:lumMod val="50000"/>
                  <a:lumOff val="5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生産!$CH$110:$CO$110</c:f>
            </c:numRef>
          </c:val>
          <c:smooth val="0"/>
          <c:extLst>
            <c:ext xmlns:c16="http://schemas.microsoft.com/office/drawing/2014/chart" uri="{C3380CC4-5D6E-409C-BE32-E72D297353CC}">
              <c16:uniqueId val="{0000006A-CCDC-4F0D-AE10-0E0A5EBECFAB}"/>
            </c:ext>
          </c:extLst>
        </c:ser>
        <c:ser>
          <c:idx val="104"/>
          <c:order val="107"/>
          <c:tx>
            <c:strRef>
              <c:f>生産!$C$111</c:f>
              <c:strCache>
                <c:ptCount val="1"/>
                <c:pt idx="0">
                  <c:v>プラスチック製日用雑貨・容器類</c:v>
                </c:pt>
              </c:strCache>
            </c:strRef>
          </c:tx>
          <c:spPr>
            <a:ln w="28575" cap="rnd">
              <a:solidFill>
                <a:schemeClr val="accent3">
                  <a:lumMod val="50000"/>
                  <a:lumOff val="5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生産!$CH$111:$CO$111</c:f>
            </c:numRef>
          </c:val>
          <c:smooth val="0"/>
          <c:extLst>
            <c:ext xmlns:c16="http://schemas.microsoft.com/office/drawing/2014/chart" uri="{C3380CC4-5D6E-409C-BE32-E72D297353CC}">
              <c16:uniqueId val="{0000006B-CCDC-4F0D-AE10-0E0A5EBECFAB}"/>
            </c:ext>
          </c:extLst>
        </c:ser>
        <c:ser>
          <c:idx val="106"/>
          <c:order val="108"/>
          <c:tx>
            <c:strRef>
              <c:f>生産!$C$113</c:f>
              <c:strCache>
                <c:ptCount val="1"/>
                <c:pt idx="0">
                  <c:v>パルプ</c:v>
                </c:pt>
              </c:strCache>
            </c:strRef>
          </c:tx>
          <c:spPr>
            <a:ln w="28575" cap="rnd">
              <a:solidFill>
                <a:schemeClr val="accent5">
                  <a:lumMod val="50000"/>
                  <a:lumOff val="5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生産!$CH$113:$CO$113</c:f>
            </c:numRef>
          </c:val>
          <c:smooth val="0"/>
          <c:extLst>
            <c:ext xmlns:c16="http://schemas.microsoft.com/office/drawing/2014/chart" uri="{C3380CC4-5D6E-409C-BE32-E72D297353CC}">
              <c16:uniqueId val="{0000006C-CCDC-4F0D-AE10-0E0A5EBECFAB}"/>
            </c:ext>
          </c:extLst>
        </c:ser>
        <c:ser>
          <c:idx val="107"/>
          <c:order val="109"/>
          <c:tx>
            <c:strRef>
              <c:f>生産!$C$114</c:f>
              <c:strCache>
                <c:ptCount val="1"/>
                <c:pt idx="0">
                  <c:v>紙</c:v>
                </c:pt>
              </c:strCache>
            </c:strRef>
          </c:tx>
          <c:spPr>
            <a:ln w="28575" cap="rnd">
              <a:solidFill>
                <a:schemeClr val="accent6">
                  <a:lumMod val="50000"/>
                  <a:lumOff val="5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生産!$CH$114:$CO$114</c:f>
            </c:numRef>
          </c:val>
          <c:smooth val="0"/>
          <c:extLst>
            <c:ext xmlns:c16="http://schemas.microsoft.com/office/drawing/2014/chart" uri="{C3380CC4-5D6E-409C-BE32-E72D297353CC}">
              <c16:uniqueId val="{0000006D-CCDC-4F0D-AE10-0E0A5EBECFAB}"/>
            </c:ext>
          </c:extLst>
        </c:ser>
        <c:ser>
          <c:idx val="108"/>
          <c:order val="110"/>
          <c:tx>
            <c:strRef>
              <c:f>生産!$C$115</c:f>
              <c:strCache>
                <c:ptCount val="1"/>
                <c:pt idx="0">
                  <c:v>板紙</c:v>
                </c:pt>
              </c:strCache>
            </c:strRef>
          </c:tx>
          <c:spPr>
            <a:ln w="28575" cap="rnd">
              <a:solidFill>
                <a:schemeClr val="accent1"/>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生産!$CH$115:$CO$115</c:f>
            </c:numRef>
          </c:val>
          <c:smooth val="0"/>
          <c:extLst>
            <c:ext xmlns:c16="http://schemas.microsoft.com/office/drawing/2014/chart" uri="{C3380CC4-5D6E-409C-BE32-E72D297353CC}">
              <c16:uniqueId val="{0000006E-CCDC-4F0D-AE10-0E0A5EBECFAB}"/>
            </c:ext>
          </c:extLst>
        </c:ser>
        <c:ser>
          <c:idx val="109"/>
          <c:order val="111"/>
          <c:tx>
            <c:strRef>
              <c:f>生産!$C$116</c:f>
              <c:strCache>
                <c:ptCount val="1"/>
                <c:pt idx="0">
                  <c:v>紙加工品</c:v>
                </c:pt>
              </c:strCache>
            </c:strRef>
          </c:tx>
          <c:spPr>
            <a:ln w="28575" cap="rnd">
              <a:solidFill>
                <a:schemeClr val="accent2"/>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生産!$CH$116:$CO$116</c:f>
            </c:numRef>
          </c:val>
          <c:smooth val="0"/>
          <c:extLst>
            <c:ext xmlns:c16="http://schemas.microsoft.com/office/drawing/2014/chart" uri="{C3380CC4-5D6E-409C-BE32-E72D297353CC}">
              <c16:uniqueId val="{0000006F-CCDC-4F0D-AE10-0E0A5EBECFAB}"/>
            </c:ext>
          </c:extLst>
        </c:ser>
        <c:ser>
          <c:idx val="110"/>
          <c:order val="112"/>
          <c:tx>
            <c:strRef>
              <c:f>生産!$C$117</c:f>
              <c:strCache>
                <c:ptCount val="1"/>
                <c:pt idx="0">
                  <c:v>食料品・たばこ工業</c:v>
                </c:pt>
              </c:strCache>
            </c:strRef>
          </c:tx>
          <c:spPr>
            <a:ln w="28575" cap="rnd">
              <a:solidFill>
                <a:schemeClr val="accent3"/>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生産!$CH$117:$CO$117</c:f>
            </c:numRef>
          </c:val>
          <c:smooth val="0"/>
          <c:extLst>
            <c:ext xmlns:c16="http://schemas.microsoft.com/office/drawing/2014/chart" uri="{C3380CC4-5D6E-409C-BE32-E72D297353CC}">
              <c16:uniqueId val="{00000070-CCDC-4F0D-AE10-0E0A5EBECFAB}"/>
            </c:ext>
          </c:extLst>
        </c:ser>
        <c:ser>
          <c:idx val="111"/>
          <c:order val="113"/>
          <c:tx>
            <c:strRef>
              <c:f>生産!$C$118</c:f>
              <c:strCache>
                <c:ptCount val="1"/>
                <c:pt idx="0">
                  <c:v>肉加工品</c:v>
                </c:pt>
              </c:strCache>
            </c:strRef>
          </c:tx>
          <c:spPr>
            <a:ln w="28575" cap="rnd">
              <a:solidFill>
                <a:schemeClr val="accent4"/>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生産!$CH$118:$CO$118</c:f>
            </c:numRef>
          </c:val>
          <c:smooth val="0"/>
          <c:extLst>
            <c:ext xmlns:c16="http://schemas.microsoft.com/office/drawing/2014/chart" uri="{C3380CC4-5D6E-409C-BE32-E72D297353CC}">
              <c16:uniqueId val="{00000071-CCDC-4F0D-AE10-0E0A5EBECFAB}"/>
            </c:ext>
          </c:extLst>
        </c:ser>
        <c:ser>
          <c:idx val="112"/>
          <c:order val="114"/>
          <c:tx>
            <c:strRef>
              <c:f>生産!$C$119</c:f>
              <c:strCache>
                <c:ptCount val="1"/>
                <c:pt idx="0">
                  <c:v>乳製品</c:v>
                </c:pt>
              </c:strCache>
            </c:strRef>
          </c:tx>
          <c:spPr>
            <a:ln w="28575" cap="rnd">
              <a:solidFill>
                <a:schemeClr val="accent5"/>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生産!$CH$119:$CO$119</c:f>
            </c:numRef>
          </c:val>
          <c:smooth val="0"/>
          <c:extLst>
            <c:ext xmlns:c16="http://schemas.microsoft.com/office/drawing/2014/chart" uri="{C3380CC4-5D6E-409C-BE32-E72D297353CC}">
              <c16:uniqueId val="{00000072-CCDC-4F0D-AE10-0E0A5EBECFAB}"/>
            </c:ext>
          </c:extLst>
        </c:ser>
        <c:ser>
          <c:idx val="113"/>
          <c:order val="115"/>
          <c:tx>
            <c:strRef>
              <c:f>生産!$C$120</c:f>
              <c:strCache>
                <c:ptCount val="1"/>
                <c:pt idx="0">
                  <c:v>水産・野菜食料品</c:v>
                </c:pt>
              </c:strCache>
            </c:strRef>
          </c:tx>
          <c:spPr>
            <a:ln w="28575" cap="rnd">
              <a:solidFill>
                <a:schemeClr val="accent6"/>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生産!$CH$120:$CO$120</c:f>
            </c:numRef>
          </c:val>
          <c:smooth val="0"/>
          <c:extLst>
            <c:ext xmlns:c16="http://schemas.microsoft.com/office/drawing/2014/chart" uri="{C3380CC4-5D6E-409C-BE32-E72D297353CC}">
              <c16:uniqueId val="{00000073-CCDC-4F0D-AE10-0E0A5EBECFAB}"/>
            </c:ext>
          </c:extLst>
        </c:ser>
        <c:ser>
          <c:idx val="114"/>
          <c:order val="116"/>
          <c:tx>
            <c:strRef>
              <c:f>生産!$C$121</c:f>
              <c:strCache>
                <c:ptCount val="1"/>
                <c:pt idx="0">
                  <c:v>食用油脂</c:v>
                </c:pt>
              </c:strCache>
            </c:strRef>
          </c:tx>
          <c:spPr>
            <a:ln w="28575" cap="rnd">
              <a:solidFill>
                <a:schemeClr val="accent1">
                  <a:lumMod val="6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生産!$CH$121:$CO$121</c:f>
            </c:numRef>
          </c:val>
          <c:smooth val="0"/>
          <c:extLst>
            <c:ext xmlns:c16="http://schemas.microsoft.com/office/drawing/2014/chart" uri="{C3380CC4-5D6E-409C-BE32-E72D297353CC}">
              <c16:uniqueId val="{00000074-CCDC-4F0D-AE10-0E0A5EBECFAB}"/>
            </c:ext>
          </c:extLst>
        </c:ser>
        <c:ser>
          <c:idx val="115"/>
          <c:order val="117"/>
          <c:tx>
            <c:strRef>
              <c:f>生産!$C$122</c:f>
              <c:strCache>
                <c:ptCount val="1"/>
                <c:pt idx="0">
                  <c:v>調味料</c:v>
                </c:pt>
              </c:strCache>
            </c:strRef>
          </c:tx>
          <c:spPr>
            <a:ln w="28575" cap="rnd">
              <a:solidFill>
                <a:schemeClr val="accent2">
                  <a:lumMod val="6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生産!$CH$122:$CO$122</c:f>
            </c:numRef>
          </c:val>
          <c:smooth val="0"/>
          <c:extLst>
            <c:ext xmlns:c16="http://schemas.microsoft.com/office/drawing/2014/chart" uri="{C3380CC4-5D6E-409C-BE32-E72D297353CC}">
              <c16:uniqueId val="{00000075-CCDC-4F0D-AE10-0E0A5EBECFAB}"/>
            </c:ext>
          </c:extLst>
        </c:ser>
        <c:ser>
          <c:idx val="116"/>
          <c:order val="118"/>
          <c:tx>
            <c:strRef>
              <c:f>生産!$C$123</c:f>
              <c:strCache>
                <c:ptCount val="1"/>
                <c:pt idx="0">
                  <c:v>糖類</c:v>
                </c:pt>
              </c:strCache>
            </c:strRef>
          </c:tx>
          <c:spPr>
            <a:ln w="28575" cap="rnd">
              <a:solidFill>
                <a:schemeClr val="accent3">
                  <a:lumMod val="6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生産!$CH$123:$CO$123</c:f>
            </c:numRef>
          </c:val>
          <c:smooth val="0"/>
          <c:extLst>
            <c:ext xmlns:c16="http://schemas.microsoft.com/office/drawing/2014/chart" uri="{C3380CC4-5D6E-409C-BE32-E72D297353CC}">
              <c16:uniqueId val="{00000076-CCDC-4F0D-AE10-0E0A5EBECFAB}"/>
            </c:ext>
          </c:extLst>
        </c:ser>
        <c:ser>
          <c:idx val="117"/>
          <c:order val="119"/>
          <c:tx>
            <c:strRef>
              <c:f>生産!$C$124</c:f>
              <c:strCache>
                <c:ptCount val="1"/>
                <c:pt idx="0">
                  <c:v>製粉・調整粉</c:v>
                </c:pt>
              </c:strCache>
            </c:strRef>
          </c:tx>
          <c:spPr>
            <a:ln w="28575" cap="rnd">
              <a:solidFill>
                <a:schemeClr val="accent4">
                  <a:lumMod val="6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生産!$CH$124:$CO$124</c:f>
            </c:numRef>
          </c:val>
          <c:smooth val="0"/>
          <c:extLst>
            <c:ext xmlns:c16="http://schemas.microsoft.com/office/drawing/2014/chart" uri="{C3380CC4-5D6E-409C-BE32-E72D297353CC}">
              <c16:uniqueId val="{00000077-CCDC-4F0D-AE10-0E0A5EBECFAB}"/>
            </c:ext>
          </c:extLst>
        </c:ser>
        <c:ser>
          <c:idx val="118"/>
          <c:order val="120"/>
          <c:tx>
            <c:strRef>
              <c:f>生産!$C$125</c:f>
              <c:strCache>
                <c:ptCount val="1"/>
                <c:pt idx="0">
                  <c:v>パン・菓子</c:v>
                </c:pt>
              </c:strCache>
            </c:strRef>
          </c:tx>
          <c:spPr>
            <a:ln w="28575" cap="rnd">
              <a:solidFill>
                <a:schemeClr val="accent5">
                  <a:lumMod val="6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生産!$CH$125:$CO$125</c:f>
            </c:numRef>
          </c:val>
          <c:smooth val="0"/>
          <c:extLst>
            <c:ext xmlns:c16="http://schemas.microsoft.com/office/drawing/2014/chart" uri="{C3380CC4-5D6E-409C-BE32-E72D297353CC}">
              <c16:uniqueId val="{00000078-CCDC-4F0D-AE10-0E0A5EBECFAB}"/>
            </c:ext>
          </c:extLst>
        </c:ser>
        <c:ser>
          <c:idx val="119"/>
          <c:order val="121"/>
          <c:tx>
            <c:strRef>
              <c:f>生産!$C$126</c:f>
              <c:strCache>
                <c:ptCount val="1"/>
                <c:pt idx="0">
                  <c:v>麺類</c:v>
                </c:pt>
              </c:strCache>
            </c:strRef>
          </c:tx>
          <c:spPr>
            <a:ln w="28575" cap="rnd">
              <a:solidFill>
                <a:schemeClr val="accent6">
                  <a:lumMod val="6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生産!$CH$126:$CO$126</c:f>
            </c:numRef>
          </c:val>
          <c:smooth val="0"/>
          <c:extLst>
            <c:ext xmlns:c16="http://schemas.microsoft.com/office/drawing/2014/chart" uri="{C3380CC4-5D6E-409C-BE32-E72D297353CC}">
              <c16:uniqueId val="{00000079-CCDC-4F0D-AE10-0E0A5EBECFAB}"/>
            </c:ext>
          </c:extLst>
        </c:ser>
        <c:ser>
          <c:idx val="120"/>
          <c:order val="122"/>
          <c:tx>
            <c:strRef>
              <c:f>生産!$C$127</c:f>
              <c:strCache>
                <c:ptCount val="1"/>
                <c:pt idx="0">
                  <c:v>清涼飲料</c:v>
                </c:pt>
              </c:strCache>
            </c:strRef>
          </c:tx>
          <c:spPr>
            <a:ln w="28575" cap="rnd">
              <a:solidFill>
                <a:schemeClr val="accent1">
                  <a:lumMod val="80000"/>
                  <a:lumOff val="2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生産!$CH$127:$CO$127</c:f>
            </c:numRef>
          </c:val>
          <c:smooth val="0"/>
          <c:extLst>
            <c:ext xmlns:c16="http://schemas.microsoft.com/office/drawing/2014/chart" uri="{C3380CC4-5D6E-409C-BE32-E72D297353CC}">
              <c16:uniqueId val="{0000007A-CCDC-4F0D-AE10-0E0A5EBECFAB}"/>
            </c:ext>
          </c:extLst>
        </c:ser>
        <c:ser>
          <c:idx val="121"/>
          <c:order val="123"/>
          <c:tx>
            <c:strRef>
              <c:f>生産!$C$128</c:f>
              <c:strCache>
                <c:ptCount val="1"/>
                <c:pt idx="0">
                  <c:v>酒類</c:v>
                </c:pt>
              </c:strCache>
            </c:strRef>
          </c:tx>
          <c:spPr>
            <a:ln w="28575" cap="rnd">
              <a:solidFill>
                <a:schemeClr val="accent2">
                  <a:lumMod val="80000"/>
                  <a:lumOff val="2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生産!$CH$128:$CO$128</c:f>
            </c:numRef>
          </c:val>
          <c:smooth val="0"/>
          <c:extLst>
            <c:ext xmlns:c16="http://schemas.microsoft.com/office/drawing/2014/chart" uri="{C3380CC4-5D6E-409C-BE32-E72D297353CC}">
              <c16:uniqueId val="{0000007B-CCDC-4F0D-AE10-0E0A5EBECFAB}"/>
            </c:ext>
          </c:extLst>
        </c:ser>
        <c:ser>
          <c:idx val="122"/>
          <c:order val="124"/>
          <c:tx>
            <c:strRef>
              <c:f>生産!$C$129</c:f>
              <c:strCache>
                <c:ptCount val="1"/>
                <c:pt idx="0">
                  <c:v>その他工業</c:v>
                </c:pt>
              </c:strCache>
            </c:strRef>
          </c:tx>
          <c:spPr>
            <a:ln w="28575" cap="rnd">
              <a:solidFill>
                <a:schemeClr val="accent3">
                  <a:lumMod val="80000"/>
                  <a:lumOff val="20000"/>
                </a:schemeClr>
              </a:solidFill>
              <a:round/>
            </a:ln>
            <a:effectLst/>
          </c:spPr>
          <c:marker>
            <c:symbol val="none"/>
          </c:marker>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生産!$CH$129:$CO$129</c:f>
            </c:numRef>
          </c:val>
          <c:smooth val="0"/>
          <c:extLst>
            <c:ext xmlns:c16="http://schemas.microsoft.com/office/drawing/2014/chart" uri="{C3380CC4-5D6E-409C-BE32-E72D297353CC}">
              <c16:uniqueId val="{0000007C-CCDC-4F0D-AE10-0E0A5EBECFAB}"/>
            </c:ext>
          </c:extLst>
        </c:ser>
        <c:ser>
          <c:idx val="124"/>
          <c:order val="125"/>
          <c:tx>
            <c:strRef>
              <c:f>生産!$C$131</c:f>
              <c:strCache>
                <c:ptCount val="1"/>
                <c:pt idx="0">
                  <c:v>繊維</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生産!$CH$131:$CO$131</c:f>
            </c:numRef>
          </c:val>
          <c:smooth val="0"/>
          <c:extLst>
            <c:ext xmlns:c16="http://schemas.microsoft.com/office/drawing/2014/chart" uri="{C3380CC4-5D6E-409C-BE32-E72D297353CC}">
              <c16:uniqueId val="{0000007D-CCDC-4F0D-AE10-0E0A5EBECFAB}"/>
            </c:ext>
          </c:extLst>
        </c:ser>
        <c:ser>
          <c:idx val="125"/>
          <c:order val="126"/>
          <c:tx>
            <c:strRef>
              <c:f>生産!$C$132</c:f>
              <c:strCache>
                <c:ptCount val="1"/>
                <c:pt idx="0">
                  <c:v>織物</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生産!$CH$132:$CO$132</c:f>
            </c:numRef>
          </c:val>
          <c:smooth val="0"/>
          <c:extLst>
            <c:ext xmlns:c16="http://schemas.microsoft.com/office/drawing/2014/chart" uri="{C3380CC4-5D6E-409C-BE32-E72D297353CC}">
              <c16:uniqueId val="{0000007E-CCDC-4F0D-AE10-0E0A5EBECFAB}"/>
            </c:ext>
          </c:extLst>
        </c:ser>
        <c:ser>
          <c:idx val="126"/>
          <c:order val="127"/>
          <c:tx>
            <c:strRef>
              <c:f>生産!$C$133</c:f>
              <c:strCache>
                <c:ptCount val="1"/>
                <c:pt idx="0">
                  <c:v>染色整理</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生産!$CH$133:$CO$133</c:f>
            </c:numRef>
          </c:val>
          <c:smooth val="0"/>
          <c:extLst>
            <c:ext xmlns:c16="http://schemas.microsoft.com/office/drawing/2014/chart" uri="{C3380CC4-5D6E-409C-BE32-E72D297353CC}">
              <c16:uniqueId val="{0000007F-CCDC-4F0D-AE10-0E0A5EBECFAB}"/>
            </c:ext>
          </c:extLst>
        </c:ser>
        <c:ser>
          <c:idx val="127"/>
          <c:order val="128"/>
          <c:tx>
            <c:strRef>
              <c:f>生産!$C$134</c:f>
              <c:strCache>
                <c:ptCount val="1"/>
                <c:pt idx="0">
                  <c:v>繊維製品・粗製品</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生産!$CH$134:$CO$134</c:f>
            </c:numRef>
          </c:val>
          <c:smooth val="0"/>
          <c:extLst>
            <c:ext xmlns:c16="http://schemas.microsoft.com/office/drawing/2014/chart" uri="{C3380CC4-5D6E-409C-BE32-E72D297353CC}">
              <c16:uniqueId val="{00000080-CCDC-4F0D-AE10-0E0A5EBECFAB}"/>
            </c:ext>
          </c:extLst>
        </c:ser>
        <c:ser>
          <c:idx val="129"/>
          <c:order val="129"/>
          <c:tx>
            <c:strRef>
              <c:f>生産!$C$136</c:f>
              <c:strCache>
                <c:ptCount val="1"/>
                <c:pt idx="0">
                  <c:v>木材・木製品</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生産!$CH$136:$CO$136</c:f>
            </c:numRef>
          </c:val>
          <c:smooth val="0"/>
          <c:extLst>
            <c:ext xmlns:c16="http://schemas.microsoft.com/office/drawing/2014/chart" uri="{C3380CC4-5D6E-409C-BE32-E72D297353CC}">
              <c16:uniqueId val="{00000081-CCDC-4F0D-AE10-0E0A5EBECFAB}"/>
            </c:ext>
          </c:extLst>
        </c:ser>
        <c:ser>
          <c:idx val="130"/>
          <c:order val="130"/>
          <c:tx>
            <c:strRef>
              <c:f>生産!$C$137</c:f>
              <c:strCache>
                <c:ptCount val="1"/>
                <c:pt idx="0">
                  <c:v>家具工業</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生産!$CH$137:$CO$137</c:f>
            </c:numRef>
          </c:val>
          <c:smooth val="0"/>
          <c:extLst>
            <c:ext xmlns:c16="http://schemas.microsoft.com/office/drawing/2014/chart" uri="{C3380CC4-5D6E-409C-BE32-E72D297353CC}">
              <c16:uniqueId val="{00000082-CCDC-4F0D-AE10-0E0A5EBECFAB}"/>
            </c:ext>
          </c:extLst>
        </c:ser>
        <c:ser>
          <c:idx val="131"/>
          <c:order val="131"/>
          <c:tx>
            <c:strRef>
              <c:f>生産!$C$138</c:f>
              <c:strCache>
                <c:ptCount val="1"/>
                <c:pt idx="0">
                  <c:v>家具</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生産!$CH$138:$CO$138</c:f>
            </c:numRef>
          </c:val>
          <c:smooth val="0"/>
          <c:extLst>
            <c:ext xmlns:c16="http://schemas.microsoft.com/office/drawing/2014/chart" uri="{C3380CC4-5D6E-409C-BE32-E72D297353CC}">
              <c16:uniqueId val="{00000083-CCDC-4F0D-AE10-0E0A5EBECFAB}"/>
            </c:ext>
          </c:extLst>
        </c:ser>
        <c:ser>
          <c:idx val="132"/>
          <c:order val="132"/>
          <c:tx>
            <c:strRef>
              <c:f>生産!$C$139</c:f>
              <c:strCache>
                <c:ptCount val="1"/>
                <c:pt idx="0">
                  <c:v>印刷業</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生産!$CH$139:$CO$139</c:f>
            </c:numRef>
          </c:val>
          <c:smooth val="0"/>
          <c:extLst>
            <c:ext xmlns:c16="http://schemas.microsoft.com/office/drawing/2014/chart" uri="{C3380CC4-5D6E-409C-BE32-E72D297353CC}">
              <c16:uniqueId val="{00000084-CCDC-4F0D-AE10-0E0A5EBECFAB}"/>
            </c:ext>
          </c:extLst>
        </c:ser>
        <c:ser>
          <c:idx val="133"/>
          <c:order val="133"/>
          <c:tx>
            <c:strRef>
              <c:f>生産!$C$140</c:f>
              <c:strCache>
                <c:ptCount val="1"/>
                <c:pt idx="0">
                  <c:v>印刷</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生産!$CH$140:$CO$140</c:f>
            </c:numRef>
          </c:val>
          <c:smooth val="0"/>
          <c:extLst>
            <c:ext xmlns:c16="http://schemas.microsoft.com/office/drawing/2014/chart" uri="{C3380CC4-5D6E-409C-BE32-E72D297353CC}">
              <c16:uniqueId val="{00000085-CCDC-4F0D-AE10-0E0A5EBECFAB}"/>
            </c:ext>
          </c:extLst>
        </c:ser>
        <c:ser>
          <c:idx val="134"/>
          <c:order val="134"/>
          <c:tx>
            <c:strRef>
              <c:f>生産!$C$141</c:f>
              <c:strCache>
                <c:ptCount val="1"/>
                <c:pt idx="0">
                  <c:v>ゴム製品工業</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生産!$CH$141:$CO$141</c:f>
            </c:numRef>
          </c:val>
          <c:smooth val="0"/>
          <c:extLst>
            <c:ext xmlns:c16="http://schemas.microsoft.com/office/drawing/2014/chart" uri="{C3380CC4-5D6E-409C-BE32-E72D297353CC}">
              <c16:uniqueId val="{00000086-CCDC-4F0D-AE10-0E0A5EBECFAB}"/>
            </c:ext>
          </c:extLst>
        </c:ser>
        <c:ser>
          <c:idx val="135"/>
          <c:order val="135"/>
          <c:tx>
            <c:strRef>
              <c:f>生産!$C$142</c:f>
              <c:strCache>
                <c:ptCount val="1"/>
                <c:pt idx="0">
                  <c:v>ゴム製品</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生産!$CH$142:$CO$142</c:f>
            </c:numRef>
          </c:val>
          <c:smooth val="0"/>
          <c:extLst>
            <c:ext xmlns:c16="http://schemas.microsoft.com/office/drawing/2014/chart" uri="{C3380CC4-5D6E-409C-BE32-E72D297353CC}">
              <c16:uniqueId val="{00000087-CCDC-4F0D-AE10-0E0A5EBECFAB}"/>
            </c:ext>
          </c:extLst>
        </c:ser>
        <c:ser>
          <c:idx val="136"/>
          <c:order val="136"/>
          <c:tx>
            <c:strRef>
              <c:f>生産!$C$143</c:f>
              <c:strCache>
                <c:ptCount val="1"/>
                <c:pt idx="0">
                  <c:v>その他製品工業</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生産!$CH$143:$CO$143</c:f>
            </c:numRef>
          </c:val>
          <c:smooth val="0"/>
          <c:extLst>
            <c:ext xmlns:c16="http://schemas.microsoft.com/office/drawing/2014/chart" uri="{C3380CC4-5D6E-409C-BE32-E72D297353CC}">
              <c16:uniqueId val="{00000088-CCDC-4F0D-AE10-0E0A5EBECFAB}"/>
            </c:ext>
          </c:extLst>
        </c:ser>
        <c:ser>
          <c:idx val="137"/>
          <c:order val="137"/>
          <c:tx>
            <c:strRef>
              <c:f>生産!$C$144</c:f>
              <c:strCache>
                <c:ptCount val="1"/>
                <c:pt idx="0">
                  <c:v>時計</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生産!$CH$144:$CO$144</c:f>
            </c:numRef>
          </c:val>
          <c:smooth val="0"/>
          <c:extLst>
            <c:ext xmlns:c16="http://schemas.microsoft.com/office/drawing/2014/chart" uri="{C3380CC4-5D6E-409C-BE32-E72D297353CC}">
              <c16:uniqueId val="{00000089-CCDC-4F0D-AE10-0E0A5EBECFAB}"/>
            </c:ext>
          </c:extLst>
        </c:ser>
        <c:ser>
          <c:idx val="138"/>
          <c:order val="138"/>
          <c:tx>
            <c:strRef>
              <c:f>生産!$C$145</c:f>
              <c:strCache>
                <c:ptCount val="1"/>
                <c:pt idx="0">
                  <c:v>楽器</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生産!$CH$145:$CO$145</c:f>
            </c:numRef>
          </c:val>
          <c:smooth val="0"/>
          <c:extLst>
            <c:ext xmlns:c16="http://schemas.microsoft.com/office/drawing/2014/chart" uri="{C3380CC4-5D6E-409C-BE32-E72D297353CC}">
              <c16:uniqueId val="{0000008A-CCDC-4F0D-AE10-0E0A5EBECFAB}"/>
            </c:ext>
          </c:extLst>
        </c:ser>
        <c:ser>
          <c:idx val="139"/>
          <c:order val="139"/>
          <c:tx>
            <c:strRef>
              <c:f>生産!$C$146</c:f>
              <c:strCache>
                <c:ptCount val="1"/>
                <c:pt idx="0">
                  <c:v>玩具</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生産!$CH$146:$CO$146</c:f>
            </c:numRef>
          </c:val>
          <c:smooth val="0"/>
          <c:extLst>
            <c:ext xmlns:c16="http://schemas.microsoft.com/office/drawing/2014/chart" uri="{C3380CC4-5D6E-409C-BE32-E72D297353CC}">
              <c16:uniqueId val="{0000008B-CCDC-4F0D-AE10-0E0A5EBECFAB}"/>
            </c:ext>
          </c:extLst>
        </c:ser>
        <c:ser>
          <c:idx val="140"/>
          <c:order val="140"/>
          <c:tx>
            <c:strRef>
              <c:f>生産!$C$147</c:f>
              <c:strCache>
                <c:ptCount val="1"/>
                <c:pt idx="0">
                  <c:v>文具</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生産!$CH$147:$CO$147</c:f>
            </c:numRef>
          </c:val>
          <c:smooth val="0"/>
          <c:extLst>
            <c:ext xmlns:c16="http://schemas.microsoft.com/office/drawing/2014/chart" uri="{C3380CC4-5D6E-409C-BE32-E72D297353CC}">
              <c16:uniqueId val="{0000008C-CCDC-4F0D-AE10-0E0A5EBECFAB}"/>
            </c:ext>
          </c:extLst>
        </c:ser>
        <c:ser>
          <c:idx val="141"/>
          <c:order val="141"/>
          <c:tx>
            <c:strRef>
              <c:f>生産!$C$148</c:f>
              <c:strCache>
                <c:ptCount val="1"/>
                <c:pt idx="0">
                  <c:v>皮革製品</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生産!$CH$148:$CO$148</c:f>
            </c:numRef>
          </c:val>
          <c:smooth val="0"/>
          <c:extLst>
            <c:ext xmlns:c16="http://schemas.microsoft.com/office/drawing/2014/chart" uri="{C3380CC4-5D6E-409C-BE32-E72D297353CC}">
              <c16:uniqueId val="{0000008D-CCDC-4F0D-AE10-0E0A5EBECFAB}"/>
            </c:ext>
          </c:extLst>
        </c:ser>
        <c:ser>
          <c:idx val="142"/>
          <c:order val="142"/>
          <c:tx>
            <c:strRef>
              <c:f>生産!$C$149</c:f>
              <c:strCache>
                <c:ptCount val="1"/>
                <c:pt idx="0">
                  <c:v>鉱業</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生産!$CH$149:$CO$149</c:f>
            </c:numRef>
          </c:val>
          <c:smooth val="0"/>
          <c:extLst>
            <c:ext xmlns:c16="http://schemas.microsoft.com/office/drawing/2014/chart" uri="{C3380CC4-5D6E-409C-BE32-E72D297353CC}">
              <c16:uniqueId val="{0000008E-CCDC-4F0D-AE10-0E0A5EBECFAB}"/>
            </c:ext>
          </c:extLst>
        </c:ser>
        <c:ser>
          <c:idx val="143"/>
          <c:order val="143"/>
          <c:tx>
            <c:strRef>
              <c:f>生産!$C$150</c:f>
              <c:strCache>
                <c:ptCount val="1"/>
                <c:pt idx="0">
                  <c:v>産業総合（鉱工業、電力・ガス・熱供給・水道事業）</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生産!$CH$150:$CO$150</c:f>
            </c:numRef>
          </c:val>
          <c:smooth val="0"/>
          <c:extLst>
            <c:ext xmlns:c16="http://schemas.microsoft.com/office/drawing/2014/chart" uri="{C3380CC4-5D6E-409C-BE32-E72D297353CC}">
              <c16:uniqueId val="{0000008F-CCDC-4F0D-AE10-0E0A5EBECFAB}"/>
            </c:ext>
          </c:extLst>
        </c:ser>
        <c:ser>
          <c:idx val="144"/>
          <c:order val="144"/>
          <c:tx>
            <c:strRef>
              <c:f>生産!$C$151</c:f>
              <c:strCache>
                <c:ptCount val="1"/>
                <c:pt idx="0">
                  <c:v>産業総合（鉱工業、電力・ガス・熱供給）</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生産!$CH$151:$CO$151</c:f>
            </c:numRef>
          </c:val>
          <c:smooth val="0"/>
          <c:extLst>
            <c:ext xmlns:c16="http://schemas.microsoft.com/office/drawing/2014/chart" uri="{C3380CC4-5D6E-409C-BE32-E72D297353CC}">
              <c16:uniqueId val="{00000090-CCDC-4F0D-AE10-0E0A5EBECFAB}"/>
            </c:ext>
          </c:extLst>
        </c:ser>
        <c:ser>
          <c:idx val="145"/>
          <c:order val="145"/>
          <c:tx>
            <c:strRef>
              <c:f>生産!$C$152</c:f>
              <c:strCache>
                <c:ptCount val="1"/>
                <c:pt idx="0">
                  <c:v>電力・ガス・熱供給・水道事業</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生産!$CH$152:$CO$152</c:f>
            </c:numRef>
          </c:val>
          <c:smooth val="0"/>
          <c:extLst>
            <c:ext xmlns:c16="http://schemas.microsoft.com/office/drawing/2014/chart" uri="{C3380CC4-5D6E-409C-BE32-E72D297353CC}">
              <c16:uniqueId val="{00000091-CCDC-4F0D-AE10-0E0A5EBECFAB}"/>
            </c:ext>
          </c:extLst>
        </c:ser>
        <c:ser>
          <c:idx val="146"/>
          <c:order val="146"/>
          <c:tx>
            <c:strRef>
              <c:f>生産!$C$153</c:f>
              <c:strCache>
                <c:ptCount val="1"/>
                <c:pt idx="0">
                  <c:v>電力・ガス・熱供給</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生産!$CH$153:$CO$153</c:f>
            </c:numRef>
          </c:val>
          <c:smooth val="0"/>
          <c:extLst>
            <c:ext xmlns:c16="http://schemas.microsoft.com/office/drawing/2014/chart" uri="{C3380CC4-5D6E-409C-BE32-E72D297353CC}">
              <c16:uniqueId val="{00000092-CCDC-4F0D-AE10-0E0A5EBECFAB}"/>
            </c:ext>
          </c:extLst>
        </c:ser>
        <c:ser>
          <c:idx val="147"/>
          <c:order val="147"/>
          <c:tx>
            <c:strRef>
              <c:f>生産!$C$154</c:f>
              <c:strCache>
                <c:ptCount val="1"/>
                <c:pt idx="0">
                  <c:v>機械工業</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生産!$CH$154:$CO$154</c:f>
            </c:numRef>
          </c:val>
          <c:smooth val="0"/>
          <c:extLst>
            <c:ext xmlns:c16="http://schemas.microsoft.com/office/drawing/2014/chart" uri="{C3380CC4-5D6E-409C-BE32-E72D297353CC}">
              <c16:uniqueId val="{00000093-CCDC-4F0D-AE10-0E0A5EBECFAB}"/>
            </c:ext>
          </c:extLst>
        </c:ser>
        <c:ser>
          <c:idx val="148"/>
          <c:order val="148"/>
          <c:tx>
            <c:strRef>
              <c:f>生産!$C$155</c:f>
              <c:strCache>
                <c:ptCount val="1"/>
                <c:pt idx="0">
                  <c:v>非機械工業</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生産!$CH$155:$CO$155</c:f>
            </c:numRef>
          </c:val>
          <c:smooth val="0"/>
          <c:extLst>
            <c:ext xmlns:c16="http://schemas.microsoft.com/office/drawing/2014/chart" uri="{C3380CC4-5D6E-409C-BE32-E72D297353CC}">
              <c16:uniqueId val="{00000094-CCDC-4F0D-AE10-0E0A5EBECFAB}"/>
            </c:ext>
          </c:extLst>
        </c:ser>
        <c:ser>
          <c:idx val="149"/>
          <c:order val="149"/>
          <c:tx>
            <c:strRef>
              <c:f>生産!$C$156</c:f>
              <c:strCache>
                <c:ptCount val="1"/>
                <c:pt idx="0">
                  <c:v>はん用・生産用・業務用機械工業（22年基準）</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生産!$CH$156:$CO$156</c:f>
            </c:numRef>
          </c:val>
          <c:smooth val="0"/>
          <c:extLst>
            <c:ext xmlns:c16="http://schemas.microsoft.com/office/drawing/2014/chart" uri="{C3380CC4-5D6E-409C-BE32-E72D297353CC}">
              <c16:uniqueId val="{00000095-CCDC-4F0D-AE10-0E0A5EBECFAB}"/>
            </c:ext>
          </c:extLst>
        </c:ser>
        <c:ser>
          <c:idx val="150"/>
          <c:order val="150"/>
          <c:tx>
            <c:strRef>
              <c:f>生産!$C$157</c:f>
              <c:strCache>
                <c:ptCount val="1"/>
                <c:pt idx="0">
                  <c:v>普通鋼鋼材（22年基準）</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生産!$CH$157:$CO$157</c:f>
            </c:numRef>
          </c:val>
          <c:smooth val="0"/>
          <c:extLst>
            <c:ext xmlns:c16="http://schemas.microsoft.com/office/drawing/2014/chart" uri="{C3380CC4-5D6E-409C-BE32-E72D297353CC}">
              <c16:uniqueId val="{00000096-CCDC-4F0D-AE10-0E0A5EBECFAB}"/>
            </c:ext>
          </c:extLst>
        </c:ser>
        <c:ser>
          <c:idx val="151"/>
          <c:order val="151"/>
          <c:tx>
            <c:strRef>
              <c:f>生産!$C$158</c:f>
              <c:strCache>
                <c:ptCount val="1"/>
                <c:pt idx="0">
                  <c:v>特殊鋼鋼材（22年基準）</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生産!$CH$158:$CO$158</c:f>
            </c:numRef>
          </c:val>
          <c:smooth val="0"/>
          <c:extLst>
            <c:ext xmlns:c16="http://schemas.microsoft.com/office/drawing/2014/chart" uri="{C3380CC4-5D6E-409C-BE32-E72D297353CC}">
              <c16:uniqueId val="{00000097-CCDC-4F0D-AE10-0E0A5EBECFAB}"/>
            </c:ext>
          </c:extLst>
        </c:ser>
        <c:ser>
          <c:idx val="152"/>
          <c:order val="152"/>
          <c:tx>
            <c:strRef>
              <c:f>生産!$C$159</c:f>
              <c:strCache>
                <c:ptCount val="1"/>
                <c:pt idx="0">
                  <c:v>乗用車・バス・トラック（22年基準）</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生産!$CH$159:$CO$159</c:f>
            </c:numRef>
          </c:val>
          <c:smooth val="0"/>
          <c:extLst>
            <c:ext xmlns:c16="http://schemas.microsoft.com/office/drawing/2014/chart" uri="{C3380CC4-5D6E-409C-BE32-E72D297353CC}">
              <c16:uniqueId val="{00000098-CCDC-4F0D-AE10-0E0A5EBECFAB}"/>
            </c:ext>
          </c:extLst>
        </c:ser>
        <c:ser>
          <c:idx val="153"/>
          <c:order val="153"/>
          <c:tx>
            <c:strRef>
              <c:f>生産!$C$160</c:f>
              <c:strCache>
                <c:ptCount val="1"/>
                <c:pt idx="0">
                  <c:v>石油化学製品</c:v>
                </c:pt>
              </c:strCache>
            </c:strRef>
          </c:tx>
          <c:cat>
            <c:strRef>
              <c:f>生産!$CH$3:$CO$3</c:f>
              <c:strCache>
                <c:ptCount val="8"/>
                <c:pt idx="0">
                  <c:v>201910</c:v>
                </c:pt>
                <c:pt idx="1">
                  <c:v>201911</c:v>
                </c:pt>
                <c:pt idx="2">
                  <c:v>201912</c:v>
                </c:pt>
                <c:pt idx="3">
                  <c:v>202001</c:v>
                </c:pt>
                <c:pt idx="4">
                  <c:v>202002</c:v>
                </c:pt>
                <c:pt idx="5">
                  <c:v>202003</c:v>
                </c:pt>
                <c:pt idx="6">
                  <c:v>202004</c:v>
                </c:pt>
                <c:pt idx="7">
                  <c:v>p 202005</c:v>
                </c:pt>
              </c:strCache>
            </c:strRef>
          </c:cat>
          <c:val>
            <c:numRef>
              <c:f>生産!$CH$160:$CO$160</c:f>
            </c:numRef>
          </c:val>
          <c:smooth val="0"/>
          <c:extLst>
            <c:ext xmlns:c16="http://schemas.microsoft.com/office/drawing/2014/chart" uri="{C3380CC4-5D6E-409C-BE32-E72D297353CC}">
              <c16:uniqueId val="{00000099-CCDC-4F0D-AE10-0E0A5EBECFAB}"/>
            </c:ext>
          </c:extLst>
        </c:ser>
        <c:dLbls>
          <c:showLegendKey val="0"/>
          <c:showVal val="0"/>
          <c:showCatName val="0"/>
          <c:showSerName val="0"/>
          <c:showPercent val="0"/>
          <c:showBubbleSize val="0"/>
        </c:dLbls>
        <c:marker val="1"/>
        <c:smooth val="0"/>
        <c:axId val="1524777935"/>
        <c:axId val="1"/>
      </c:lineChart>
      <c:catAx>
        <c:axId val="1524777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ja-JP"/>
          </a:p>
        </c:txPr>
        <c:crossAx val="1"/>
        <c:crosses val="autoZero"/>
        <c:auto val="1"/>
        <c:lblAlgn val="ctr"/>
        <c:lblOffset val="100"/>
        <c:noMultiLvlLbl val="0"/>
      </c:catAx>
      <c:valAx>
        <c:axId val="1"/>
        <c:scaling>
          <c:orientation val="minMax"/>
          <c:min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6350">
            <a:noFill/>
          </a:ln>
        </c:spPr>
        <c:txPr>
          <a:bodyPr rot="-60000000" vert="horz"/>
          <a:lstStyle/>
          <a:p>
            <a:pPr>
              <a:defRPr/>
            </a:pPr>
            <a:endParaRPr lang="ja-JP"/>
          </a:p>
        </c:txPr>
        <c:crossAx val="1524777935"/>
        <c:crosses val="autoZero"/>
        <c:crossBetween val="between"/>
      </c:valAx>
      <c:spPr>
        <a:noFill/>
        <a:ln w="25400">
          <a:noFill/>
        </a:ln>
      </c:spPr>
    </c:plotArea>
    <c:legend>
      <c:legendPos val="l"/>
      <c:layout>
        <c:manualLayout>
          <c:xMode val="edge"/>
          <c:yMode val="edge"/>
          <c:x val="8.1879442286844656E-2"/>
          <c:y val="0.55688469350384229"/>
          <c:w val="0.72542095002528639"/>
          <c:h val="0.29324604370338858"/>
        </c:manualLayout>
      </c:layout>
      <c:overlay val="0"/>
    </c:legend>
    <c:plotVisOnly val="1"/>
    <c:dispBlanksAs val="gap"/>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ea"/>
                <a:ea typeface="+mn-ea"/>
                <a:cs typeface="+mn-cs"/>
              </a:defRPr>
            </a:pPr>
            <a:r>
              <a:rPr lang="ja-JP" altLang="ja-JP" sz="1400" b="1" i="0" baseline="0" dirty="0" smtClean="0">
                <a:effectLst/>
                <a:latin typeface="+mn-ea"/>
                <a:ea typeface="+mn-ea"/>
              </a:rPr>
              <a:t>有効求人倍率の推移（</a:t>
            </a:r>
            <a:r>
              <a:rPr lang="en-US" altLang="ja-JP" sz="1400" b="1" i="0" baseline="0" dirty="0" smtClean="0">
                <a:effectLst/>
                <a:latin typeface="+mn-ea"/>
                <a:ea typeface="+mn-ea"/>
              </a:rPr>
              <a:t>2019</a:t>
            </a:r>
            <a:r>
              <a:rPr lang="ja-JP" altLang="ja-JP" sz="1400" b="1" i="0" baseline="0" dirty="0" smtClean="0">
                <a:effectLst/>
                <a:latin typeface="+mn-ea"/>
                <a:ea typeface="+mn-ea"/>
              </a:rPr>
              <a:t>年</a:t>
            </a:r>
            <a:r>
              <a:rPr lang="ja-JP" altLang="en-US" sz="1400" b="1" i="0" baseline="0" dirty="0" smtClean="0">
                <a:effectLst/>
                <a:latin typeface="+mn-ea"/>
                <a:ea typeface="+mn-ea"/>
              </a:rPr>
              <a:t>４</a:t>
            </a:r>
            <a:r>
              <a:rPr lang="ja-JP" altLang="ja-JP" sz="1400" b="1" i="0" baseline="0" dirty="0" smtClean="0">
                <a:effectLst/>
                <a:latin typeface="+mn-ea"/>
                <a:ea typeface="+mn-ea"/>
              </a:rPr>
              <a:t>月</a:t>
            </a:r>
            <a:r>
              <a:rPr lang="en-US" altLang="ja-JP" sz="1400" b="1" i="0" baseline="0" dirty="0" smtClean="0">
                <a:effectLst/>
                <a:latin typeface="+mn-ea"/>
                <a:ea typeface="+mn-ea"/>
              </a:rPr>
              <a:t>〜2020</a:t>
            </a:r>
            <a:r>
              <a:rPr lang="ja-JP" altLang="ja-JP" sz="1400" b="1" i="0" baseline="0" dirty="0" smtClean="0">
                <a:effectLst/>
                <a:latin typeface="+mn-ea"/>
                <a:ea typeface="+mn-ea"/>
              </a:rPr>
              <a:t>年</a:t>
            </a:r>
            <a:r>
              <a:rPr lang="en-US" altLang="ja-JP" sz="1400" b="1" i="0" baseline="0" dirty="0" smtClean="0">
                <a:effectLst/>
                <a:latin typeface="+mn-ea"/>
                <a:ea typeface="+mn-ea"/>
              </a:rPr>
              <a:t>5</a:t>
            </a:r>
            <a:r>
              <a:rPr lang="ja-JP" altLang="ja-JP" sz="1400" b="1" i="0" baseline="0" dirty="0" smtClean="0">
                <a:effectLst/>
                <a:latin typeface="+mn-ea"/>
                <a:ea typeface="+mn-ea"/>
              </a:rPr>
              <a:t>月）</a:t>
            </a:r>
            <a:endParaRPr lang="ja-JP" altLang="ja-JP" sz="1400" dirty="0">
              <a:effectLst/>
              <a:latin typeface="+mn-ea"/>
              <a:ea typeface="+mn-ea"/>
            </a:endParaRPr>
          </a:p>
        </c:rich>
      </c:tx>
      <c:layout>
        <c:manualLayout>
          <c:xMode val="edge"/>
          <c:yMode val="edge"/>
          <c:x val="0.26373419271731052"/>
          <c:y val="3.0548269272169444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ea"/>
              <a:ea typeface="+mn-ea"/>
              <a:cs typeface="+mn-cs"/>
            </a:defRPr>
          </a:pPr>
          <a:endParaRPr lang="ja-JP"/>
        </a:p>
      </c:txPr>
    </c:title>
    <c:autoTitleDeleted val="0"/>
    <c:plotArea>
      <c:layout/>
      <c:lineChart>
        <c:grouping val="standard"/>
        <c:varyColors val="0"/>
        <c:ser>
          <c:idx val="0"/>
          <c:order val="0"/>
          <c:tx>
            <c:strRef>
              <c:f>'有効求人倍率 (2)'!$A$3</c:f>
              <c:strCache>
                <c:ptCount val="1"/>
                <c:pt idx="0">
                  <c:v>全国</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33-BBBC-4592-A74B-562BECE5AC38}"/>
                </c:ext>
              </c:extLst>
            </c:dLbl>
            <c:dLbl>
              <c:idx val="2"/>
              <c:delete val="1"/>
              <c:extLst>
                <c:ext xmlns:c15="http://schemas.microsoft.com/office/drawing/2012/chart" uri="{CE6537A1-D6FC-4f65-9D91-7224C49458BB}"/>
                <c:ext xmlns:c16="http://schemas.microsoft.com/office/drawing/2014/chart" uri="{C3380CC4-5D6E-409C-BE32-E72D297353CC}">
                  <c16:uniqueId val="{00000032-BBBC-4592-A74B-562BECE5AC38}"/>
                </c:ext>
              </c:extLst>
            </c:dLbl>
            <c:dLbl>
              <c:idx val="3"/>
              <c:delete val="1"/>
              <c:extLst>
                <c:ext xmlns:c15="http://schemas.microsoft.com/office/drawing/2012/chart" uri="{CE6537A1-D6FC-4f65-9D91-7224C49458BB}"/>
                <c:ext xmlns:c16="http://schemas.microsoft.com/office/drawing/2014/chart" uri="{C3380CC4-5D6E-409C-BE32-E72D297353CC}">
                  <c16:uniqueId val="{00000031-BBBC-4592-A74B-562BECE5AC38}"/>
                </c:ext>
              </c:extLst>
            </c:dLbl>
            <c:dLbl>
              <c:idx val="4"/>
              <c:delete val="1"/>
              <c:extLst>
                <c:ext xmlns:c15="http://schemas.microsoft.com/office/drawing/2012/chart" uri="{CE6537A1-D6FC-4f65-9D91-7224C49458BB}"/>
                <c:ext xmlns:c16="http://schemas.microsoft.com/office/drawing/2014/chart" uri="{C3380CC4-5D6E-409C-BE32-E72D297353CC}">
                  <c16:uniqueId val="{00000030-BBBC-4592-A74B-562BECE5AC38}"/>
                </c:ext>
              </c:extLst>
            </c:dLbl>
            <c:dLbl>
              <c:idx val="5"/>
              <c:delete val="1"/>
              <c:extLst>
                <c:ext xmlns:c15="http://schemas.microsoft.com/office/drawing/2012/chart" uri="{CE6537A1-D6FC-4f65-9D91-7224C49458BB}"/>
                <c:ext xmlns:c16="http://schemas.microsoft.com/office/drawing/2014/chart" uri="{C3380CC4-5D6E-409C-BE32-E72D297353CC}">
                  <c16:uniqueId val="{0000002F-BBBC-4592-A74B-562BECE5AC38}"/>
                </c:ext>
              </c:extLst>
            </c:dLbl>
            <c:dLbl>
              <c:idx val="6"/>
              <c:delete val="1"/>
              <c:extLst>
                <c:ext xmlns:c15="http://schemas.microsoft.com/office/drawing/2012/chart" uri="{CE6537A1-D6FC-4f65-9D91-7224C49458BB}"/>
                <c:ext xmlns:c16="http://schemas.microsoft.com/office/drawing/2014/chart" uri="{C3380CC4-5D6E-409C-BE32-E72D297353CC}">
                  <c16:uniqueId val="{00000026-BBBC-4592-A74B-562BECE5AC38}"/>
                </c:ext>
              </c:extLst>
            </c:dLbl>
            <c:dLbl>
              <c:idx val="7"/>
              <c:delete val="1"/>
              <c:extLst>
                <c:ext xmlns:c15="http://schemas.microsoft.com/office/drawing/2012/chart" uri="{CE6537A1-D6FC-4f65-9D91-7224C49458BB}"/>
                <c:ext xmlns:c16="http://schemas.microsoft.com/office/drawing/2014/chart" uri="{C3380CC4-5D6E-409C-BE32-E72D297353CC}">
                  <c16:uniqueId val="{00000024-BBBC-4592-A74B-562BECE5AC38}"/>
                </c:ext>
              </c:extLst>
            </c:dLbl>
            <c:dLbl>
              <c:idx val="8"/>
              <c:delete val="1"/>
              <c:extLst>
                <c:ext xmlns:c15="http://schemas.microsoft.com/office/drawing/2012/chart" uri="{CE6537A1-D6FC-4f65-9D91-7224C49458BB}"/>
                <c:ext xmlns:c16="http://schemas.microsoft.com/office/drawing/2014/chart" uri="{C3380CC4-5D6E-409C-BE32-E72D297353CC}">
                  <c16:uniqueId val="{00000022-BBBC-4592-A74B-562BECE5AC38}"/>
                </c:ext>
              </c:extLst>
            </c:dLbl>
            <c:dLbl>
              <c:idx val="9"/>
              <c:delete val="1"/>
              <c:extLst>
                <c:ext xmlns:c15="http://schemas.microsoft.com/office/drawing/2012/chart" uri="{CE6537A1-D6FC-4f65-9D91-7224C49458BB}"/>
                <c:ext xmlns:c16="http://schemas.microsoft.com/office/drawing/2014/chart" uri="{C3380CC4-5D6E-409C-BE32-E72D297353CC}">
                  <c16:uniqueId val="{00000020-BBBC-4592-A74B-562BECE5AC38}"/>
                </c:ext>
              </c:extLst>
            </c:dLbl>
            <c:dLbl>
              <c:idx val="10"/>
              <c:delete val="1"/>
              <c:extLst>
                <c:ext xmlns:c15="http://schemas.microsoft.com/office/drawing/2012/chart" uri="{CE6537A1-D6FC-4f65-9D91-7224C49458BB}"/>
                <c:ext xmlns:c16="http://schemas.microsoft.com/office/drawing/2014/chart" uri="{C3380CC4-5D6E-409C-BE32-E72D297353CC}">
                  <c16:uniqueId val="{0000001F-BBBC-4592-A74B-562BECE5AC38}"/>
                </c:ext>
              </c:extLst>
            </c:dLbl>
            <c:dLbl>
              <c:idx val="11"/>
              <c:delete val="1"/>
              <c:extLst>
                <c:ext xmlns:c15="http://schemas.microsoft.com/office/drawing/2012/chart" uri="{CE6537A1-D6FC-4f65-9D91-7224C49458BB}"/>
                <c:ext xmlns:c16="http://schemas.microsoft.com/office/drawing/2014/chart" uri="{C3380CC4-5D6E-409C-BE32-E72D297353CC}">
                  <c16:uniqueId val="{0000001E-BBBC-4592-A74B-562BECE5AC38}"/>
                </c:ext>
              </c:extLst>
            </c:dLbl>
            <c:dLbl>
              <c:idx val="12"/>
              <c:delete val="1"/>
              <c:extLst>
                <c:ext xmlns:c15="http://schemas.microsoft.com/office/drawing/2012/chart" uri="{CE6537A1-D6FC-4f65-9D91-7224C49458BB}"/>
                <c:ext xmlns:c16="http://schemas.microsoft.com/office/drawing/2014/chart" uri="{C3380CC4-5D6E-409C-BE32-E72D297353CC}">
                  <c16:uniqueId val="{00000069-BBBC-4592-A74B-562BECE5AC38}"/>
                </c:ext>
              </c:extLst>
            </c:dLbl>
            <c:dLbl>
              <c:idx val="13"/>
              <c:layout>
                <c:manualLayout>
                  <c:x val="-3.2511520946352603E-3"/>
                  <c:y val="-3.351405459334656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AF2-49C5-A587-190D45F2E65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'有効求人倍率 (2)'!$C$2:$P$2</c:f>
              <c:strCache>
                <c:ptCount val="14"/>
                <c:pt idx="0">
                  <c:v>19/4月</c:v>
                </c:pt>
                <c:pt idx="1">
                  <c:v>19/5月</c:v>
                </c:pt>
                <c:pt idx="2">
                  <c:v>19/6月</c:v>
                </c:pt>
                <c:pt idx="3">
                  <c:v>19/7月</c:v>
                </c:pt>
                <c:pt idx="4">
                  <c:v>19/8月</c:v>
                </c:pt>
                <c:pt idx="5">
                  <c:v>19/9月</c:v>
                </c:pt>
                <c:pt idx="6">
                  <c:v>19/10月</c:v>
                </c:pt>
                <c:pt idx="7">
                  <c:v>19/11月</c:v>
                </c:pt>
                <c:pt idx="8">
                  <c:v>19/12月</c:v>
                </c:pt>
                <c:pt idx="9">
                  <c:v>20/1月</c:v>
                </c:pt>
                <c:pt idx="10">
                  <c:v>20/2月</c:v>
                </c:pt>
                <c:pt idx="11">
                  <c:v>20/3月</c:v>
                </c:pt>
                <c:pt idx="12">
                  <c:v>20/4月</c:v>
                </c:pt>
                <c:pt idx="13">
                  <c:v>20/5月</c:v>
                </c:pt>
              </c:strCache>
            </c:strRef>
          </c:cat>
          <c:val>
            <c:numRef>
              <c:f>'有効求人倍率 (2)'!$C$3:$P$3</c:f>
              <c:numCache>
                <c:formatCode>#,##0.00</c:formatCode>
                <c:ptCount val="14"/>
                <c:pt idx="0">
                  <c:v>1.63</c:v>
                </c:pt>
                <c:pt idx="1">
                  <c:v>1.62</c:v>
                </c:pt>
                <c:pt idx="2">
                  <c:v>1.61</c:v>
                </c:pt>
                <c:pt idx="3">
                  <c:v>1.59</c:v>
                </c:pt>
                <c:pt idx="4">
                  <c:v>1.59</c:v>
                </c:pt>
                <c:pt idx="5">
                  <c:v>1.58</c:v>
                </c:pt>
                <c:pt idx="6">
                  <c:v>1.58</c:v>
                </c:pt>
                <c:pt idx="7">
                  <c:v>1.57</c:v>
                </c:pt>
                <c:pt idx="8">
                  <c:v>1.57</c:v>
                </c:pt>
                <c:pt idx="9">
                  <c:v>1.49</c:v>
                </c:pt>
                <c:pt idx="10">
                  <c:v>1.45</c:v>
                </c:pt>
                <c:pt idx="11">
                  <c:v>1.39</c:v>
                </c:pt>
                <c:pt idx="12">
                  <c:v>1.32</c:v>
                </c:pt>
                <c:pt idx="13">
                  <c:v>1.2</c:v>
                </c:pt>
              </c:numCache>
            </c:numRef>
          </c:val>
          <c:smooth val="0"/>
          <c:extLst>
            <c:ext xmlns:c16="http://schemas.microsoft.com/office/drawing/2014/chart" uri="{C3380CC4-5D6E-409C-BE32-E72D297353CC}">
              <c16:uniqueId val="{00000000-BBBC-4592-A74B-562BECE5AC38}"/>
            </c:ext>
          </c:extLst>
        </c:ser>
        <c:ser>
          <c:idx val="3"/>
          <c:order val="1"/>
          <c:tx>
            <c:strRef>
              <c:f>'有効求人倍率 (2)'!$A$4</c:f>
              <c:strCache>
                <c:ptCount val="1"/>
                <c:pt idx="0">
                  <c:v>東京都</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12-BBBC-4592-A74B-562BECE5AC38}"/>
                </c:ext>
              </c:extLst>
            </c:dLbl>
            <c:dLbl>
              <c:idx val="2"/>
              <c:delete val="1"/>
              <c:extLst>
                <c:ext xmlns:c15="http://schemas.microsoft.com/office/drawing/2012/chart" uri="{CE6537A1-D6FC-4f65-9D91-7224C49458BB}"/>
                <c:ext xmlns:c16="http://schemas.microsoft.com/office/drawing/2014/chart" uri="{C3380CC4-5D6E-409C-BE32-E72D297353CC}">
                  <c16:uniqueId val="{00000011-BBBC-4592-A74B-562BECE5AC38}"/>
                </c:ext>
              </c:extLst>
            </c:dLbl>
            <c:dLbl>
              <c:idx val="3"/>
              <c:delete val="1"/>
              <c:extLst>
                <c:ext xmlns:c15="http://schemas.microsoft.com/office/drawing/2012/chart" uri="{CE6537A1-D6FC-4f65-9D91-7224C49458BB}"/>
                <c:ext xmlns:c16="http://schemas.microsoft.com/office/drawing/2014/chart" uri="{C3380CC4-5D6E-409C-BE32-E72D297353CC}">
                  <c16:uniqueId val="{00000010-BBBC-4592-A74B-562BECE5AC38}"/>
                </c:ext>
              </c:extLst>
            </c:dLbl>
            <c:dLbl>
              <c:idx val="4"/>
              <c:delete val="1"/>
              <c:extLst>
                <c:ext xmlns:c15="http://schemas.microsoft.com/office/drawing/2012/chart" uri="{CE6537A1-D6FC-4f65-9D91-7224C49458BB}"/>
                <c:ext xmlns:c16="http://schemas.microsoft.com/office/drawing/2014/chart" uri="{C3380CC4-5D6E-409C-BE32-E72D297353CC}">
                  <c16:uniqueId val="{0000000F-BBBC-4592-A74B-562BECE5AC38}"/>
                </c:ext>
              </c:extLst>
            </c:dLbl>
            <c:dLbl>
              <c:idx val="5"/>
              <c:delete val="1"/>
              <c:extLst>
                <c:ext xmlns:c15="http://schemas.microsoft.com/office/drawing/2012/chart" uri="{CE6537A1-D6FC-4f65-9D91-7224C49458BB}"/>
                <c:ext xmlns:c16="http://schemas.microsoft.com/office/drawing/2014/chart" uri="{C3380CC4-5D6E-409C-BE32-E72D297353CC}">
                  <c16:uniqueId val="{0000000E-BBBC-4592-A74B-562BECE5AC38}"/>
                </c:ext>
              </c:extLst>
            </c:dLbl>
            <c:dLbl>
              <c:idx val="6"/>
              <c:delete val="1"/>
              <c:extLst>
                <c:ext xmlns:c15="http://schemas.microsoft.com/office/drawing/2012/chart" uri="{CE6537A1-D6FC-4f65-9D91-7224C49458BB}"/>
                <c:ext xmlns:c16="http://schemas.microsoft.com/office/drawing/2014/chart" uri="{C3380CC4-5D6E-409C-BE32-E72D297353CC}">
                  <c16:uniqueId val="{0000000D-BBBC-4592-A74B-562BECE5AC38}"/>
                </c:ext>
              </c:extLst>
            </c:dLbl>
            <c:dLbl>
              <c:idx val="7"/>
              <c:delete val="1"/>
              <c:extLst>
                <c:ext xmlns:c15="http://schemas.microsoft.com/office/drawing/2012/chart" uri="{CE6537A1-D6FC-4f65-9D91-7224C49458BB}"/>
                <c:ext xmlns:c16="http://schemas.microsoft.com/office/drawing/2014/chart" uri="{C3380CC4-5D6E-409C-BE32-E72D297353CC}">
                  <c16:uniqueId val="{0000000C-BBBC-4592-A74B-562BECE5AC38}"/>
                </c:ext>
              </c:extLst>
            </c:dLbl>
            <c:dLbl>
              <c:idx val="8"/>
              <c:delete val="1"/>
              <c:extLst>
                <c:ext xmlns:c15="http://schemas.microsoft.com/office/drawing/2012/chart" uri="{CE6537A1-D6FC-4f65-9D91-7224C49458BB}"/>
                <c:ext xmlns:c16="http://schemas.microsoft.com/office/drawing/2014/chart" uri="{C3380CC4-5D6E-409C-BE32-E72D297353CC}">
                  <c16:uniqueId val="{0000000B-BBBC-4592-A74B-562BECE5AC38}"/>
                </c:ext>
              </c:extLst>
            </c:dLbl>
            <c:dLbl>
              <c:idx val="9"/>
              <c:delete val="1"/>
              <c:extLst>
                <c:ext xmlns:c15="http://schemas.microsoft.com/office/drawing/2012/chart" uri="{CE6537A1-D6FC-4f65-9D91-7224C49458BB}"/>
                <c:ext xmlns:c16="http://schemas.microsoft.com/office/drawing/2014/chart" uri="{C3380CC4-5D6E-409C-BE32-E72D297353CC}">
                  <c16:uniqueId val="{0000000A-BBBC-4592-A74B-562BECE5AC38}"/>
                </c:ext>
              </c:extLst>
            </c:dLbl>
            <c:dLbl>
              <c:idx val="10"/>
              <c:delete val="1"/>
              <c:extLst>
                <c:ext xmlns:c15="http://schemas.microsoft.com/office/drawing/2012/chart" uri="{CE6537A1-D6FC-4f65-9D91-7224C49458BB}"/>
                <c:ext xmlns:c16="http://schemas.microsoft.com/office/drawing/2014/chart" uri="{C3380CC4-5D6E-409C-BE32-E72D297353CC}">
                  <c16:uniqueId val="{00000009-BBBC-4592-A74B-562BECE5AC38}"/>
                </c:ext>
              </c:extLst>
            </c:dLbl>
            <c:dLbl>
              <c:idx val="11"/>
              <c:delete val="1"/>
              <c:extLst>
                <c:ext xmlns:c15="http://schemas.microsoft.com/office/drawing/2012/chart" uri="{CE6537A1-D6FC-4f65-9D91-7224C49458BB}"/>
                <c:ext xmlns:c16="http://schemas.microsoft.com/office/drawing/2014/chart" uri="{C3380CC4-5D6E-409C-BE32-E72D297353CC}">
                  <c16:uniqueId val="{00000008-BBBC-4592-A74B-562BECE5AC38}"/>
                </c:ext>
              </c:extLst>
            </c:dLbl>
            <c:dLbl>
              <c:idx val="12"/>
              <c:delete val="1"/>
              <c:extLst>
                <c:ext xmlns:c15="http://schemas.microsoft.com/office/drawing/2012/chart" uri="{CE6537A1-D6FC-4f65-9D91-7224C49458BB}"/>
                <c:ext xmlns:c16="http://schemas.microsoft.com/office/drawing/2014/chart" uri="{C3380CC4-5D6E-409C-BE32-E72D297353CC}">
                  <c16:uniqueId val="{00000000-AAF2-49C5-A587-190D45F2E651}"/>
                </c:ext>
              </c:extLst>
            </c:dLbl>
            <c:dLbl>
              <c:idx val="13"/>
              <c:layout>
                <c:manualLayout>
                  <c:x val="-3.2511520946352603E-3"/>
                  <c:y val="-2.15153092652988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AF2-49C5-A587-190D45F2E65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'有効求人倍率 (2)'!$C$2:$P$2</c:f>
              <c:strCache>
                <c:ptCount val="14"/>
                <c:pt idx="0">
                  <c:v>19/4月</c:v>
                </c:pt>
                <c:pt idx="1">
                  <c:v>19/5月</c:v>
                </c:pt>
                <c:pt idx="2">
                  <c:v>19/6月</c:v>
                </c:pt>
                <c:pt idx="3">
                  <c:v>19/7月</c:v>
                </c:pt>
                <c:pt idx="4">
                  <c:v>19/8月</c:v>
                </c:pt>
                <c:pt idx="5">
                  <c:v>19/9月</c:v>
                </c:pt>
                <c:pt idx="6">
                  <c:v>19/10月</c:v>
                </c:pt>
                <c:pt idx="7">
                  <c:v>19/11月</c:v>
                </c:pt>
                <c:pt idx="8">
                  <c:v>19/12月</c:v>
                </c:pt>
                <c:pt idx="9">
                  <c:v>20/1月</c:v>
                </c:pt>
                <c:pt idx="10">
                  <c:v>20/2月</c:v>
                </c:pt>
                <c:pt idx="11">
                  <c:v>20/3月</c:v>
                </c:pt>
                <c:pt idx="12">
                  <c:v>20/4月</c:v>
                </c:pt>
                <c:pt idx="13">
                  <c:v>20/5月</c:v>
                </c:pt>
              </c:strCache>
            </c:strRef>
          </c:cat>
          <c:val>
            <c:numRef>
              <c:f>'有効求人倍率 (2)'!$C$4:$P$4</c:f>
              <c:numCache>
                <c:formatCode>#,##0.00</c:formatCode>
                <c:ptCount val="14"/>
                <c:pt idx="0">
                  <c:v>2.12</c:v>
                </c:pt>
                <c:pt idx="1">
                  <c:v>2.12</c:v>
                </c:pt>
                <c:pt idx="2">
                  <c:v>2.11</c:v>
                </c:pt>
                <c:pt idx="3">
                  <c:v>2.09</c:v>
                </c:pt>
                <c:pt idx="4">
                  <c:v>2.1</c:v>
                </c:pt>
                <c:pt idx="5">
                  <c:v>2.0699999999999998</c:v>
                </c:pt>
                <c:pt idx="6">
                  <c:v>2.08</c:v>
                </c:pt>
                <c:pt idx="7">
                  <c:v>2.0699999999999998</c:v>
                </c:pt>
                <c:pt idx="8">
                  <c:v>2.08</c:v>
                </c:pt>
                <c:pt idx="9">
                  <c:v>1.96</c:v>
                </c:pt>
                <c:pt idx="10">
                  <c:v>1.96</c:v>
                </c:pt>
                <c:pt idx="11">
                  <c:v>1.87</c:v>
                </c:pt>
                <c:pt idx="12">
                  <c:v>1.73</c:v>
                </c:pt>
                <c:pt idx="13">
                  <c:v>1.55</c:v>
                </c:pt>
              </c:numCache>
            </c:numRef>
          </c:val>
          <c:smooth val="0"/>
          <c:extLst>
            <c:ext xmlns:c16="http://schemas.microsoft.com/office/drawing/2014/chart" uri="{C3380CC4-5D6E-409C-BE32-E72D297353CC}">
              <c16:uniqueId val="{00000003-BBBC-4592-A74B-562BECE5AC38}"/>
            </c:ext>
          </c:extLst>
        </c:ser>
        <c:ser>
          <c:idx val="5"/>
          <c:order val="2"/>
          <c:tx>
            <c:strRef>
              <c:f>'有効求人倍率 (2)'!$A$5</c:f>
              <c:strCache>
                <c:ptCount val="1"/>
                <c:pt idx="0">
                  <c:v>大阪府</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13-BBBC-4592-A74B-562BECE5AC38}"/>
                </c:ext>
              </c:extLst>
            </c:dLbl>
            <c:dLbl>
              <c:idx val="2"/>
              <c:delete val="1"/>
              <c:extLst>
                <c:ext xmlns:c15="http://schemas.microsoft.com/office/drawing/2012/chart" uri="{CE6537A1-D6FC-4f65-9D91-7224C49458BB}"/>
                <c:ext xmlns:c16="http://schemas.microsoft.com/office/drawing/2014/chart" uri="{C3380CC4-5D6E-409C-BE32-E72D297353CC}">
                  <c16:uniqueId val="{00000014-BBBC-4592-A74B-562BECE5AC38}"/>
                </c:ext>
              </c:extLst>
            </c:dLbl>
            <c:dLbl>
              <c:idx val="3"/>
              <c:delete val="1"/>
              <c:extLst>
                <c:ext xmlns:c15="http://schemas.microsoft.com/office/drawing/2012/chart" uri="{CE6537A1-D6FC-4f65-9D91-7224C49458BB}"/>
                <c:ext xmlns:c16="http://schemas.microsoft.com/office/drawing/2014/chart" uri="{C3380CC4-5D6E-409C-BE32-E72D297353CC}">
                  <c16:uniqueId val="{00000015-BBBC-4592-A74B-562BECE5AC38}"/>
                </c:ext>
              </c:extLst>
            </c:dLbl>
            <c:dLbl>
              <c:idx val="4"/>
              <c:delete val="1"/>
              <c:extLst>
                <c:ext xmlns:c15="http://schemas.microsoft.com/office/drawing/2012/chart" uri="{CE6537A1-D6FC-4f65-9D91-7224C49458BB}"/>
                <c:ext xmlns:c16="http://schemas.microsoft.com/office/drawing/2014/chart" uri="{C3380CC4-5D6E-409C-BE32-E72D297353CC}">
                  <c16:uniqueId val="{00000016-BBBC-4592-A74B-562BECE5AC38}"/>
                </c:ext>
              </c:extLst>
            </c:dLbl>
            <c:dLbl>
              <c:idx val="5"/>
              <c:delete val="1"/>
              <c:extLst>
                <c:ext xmlns:c15="http://schemas.microsoft.com/office/drawing/2012/chart" uri="{CE6537A1-D6FC-4f65-9D91-7224C49458BB}"/>
                <c:ext xmlns:c16="http://schemas.microsoft.com/office/drawing/2014/chart" uri="{C3380CC4-5D6E-409C-BE32-E72D297353CC}">
                  <c16:uniqueId val="{00000017-BBBC-4592-A74B-562BECE5AC38}"/>
                </c:ext>
              </c:extLst>
            </c:dLbl>
            <c:dLbl>
              <c:idx val="6"/>
              <c:delete val="1"/>
              <c:extLst>
                <c:ext xmlns:c15="http://schemas.microsoft.com/office/drawing/2012/chart" uri="{CE6537A1-D6FC-4f65-9D91-7224C49458BB}"/>
                <c:ext xmlns:c16="http://schemas.microsoft.com/office/drawing/2014/chart" uri="{C3380CC4-5D6E-409C-BE32-E72D297353CC}">
                  <c16:uniqueId val="{00000018-BBBC-4592-A74B-562BECE5AC38}"/>
                </c:ext>
              </c:extLst>
            </c:dLbl>
            <c:dLbl>
              <c:idx val="7"/>
              <c:delete val="1"/>
              <c:extLst>
                <c:ext xmlns:c15="http://schemas.microsoft.com/office/drawing/2012/chart" uri="{CE6537A1-D6FC-4f65-9D91-7224C49458BB}"/>
                <c:ext xmlns:c16="http://schemas.microsoft.com/office/drawing/2014/chart" uri="{C3380CC4-5D6E-409C-BE32-E72D297353CC}">
                  <c16:uniqueId val="{00000019-BBBC-4592-A74B-562BECE5AC38}"/>
                </c:ext>
              </c:extLst>
            </c:dLbl>
            <c:dLbl>
              <c:idx val="8"/>
              <c:delete val="1"/>
              <c:extLst>
                <c:ext xmlns:c15="http://schemas.microsoft.com/office/drawing/2012/chart" uri="{CE6537A1-D6FC-4f65-9D91-7224C49458BB}"/>
                <c:ext xmlns:c16="http://schemas.microsoft.com/office/drawing/2014/chart" uri="{C3380CC4-5D6E-409C-BE32-E72D297353CC}">
                  <c16:uniqueId val="{0000001B-BBBC-4592-A74B-562BECE5AC38}"/>
                </c:ext>
              </c:extLst>
            </c:dLbl>
            <c:dLbl>
              <c:idx val="9"/>
              <c:delete val="1"/>
              <c:extLst>
                <c:ext xmlns:c15="http://schemas.microsoft.com/office/drawing/2012/chart" uri="{CE6537A1-D6FC-4f65-9D91-7224C49458BB}"/>
                <c:ext xmlns:c16="http://schemas.microsoft.com/office/drawing/2014/chart" uri="{C3380CC4-5D6E-409C-BE32-E72D297353CC}">
                  <c16:uniqueId val="{0000001A-BBBC-4592-A74B-562BECE5AC38}"/>
                </c:ext>
              </c:extLst>
            </c:dLbl>
            <c:dLbl>
              <c:idx val="10"/>
              <c:delete val="1"/>
              <c:extLst>
                <c:ext xmlns:c15="http://schemas.microsoft.com/office/drawing/2012/chart" uri="{CE6537A1-D6FC-4f65-9D91-7224C49458BB}"/>
                <c:ext xmlns:c16="http://schemas.microsoft.com/office/drawing/2014/chart" uri="{C3380CC4-5D6E-409C-BE32-E72D297353CC}">
                  <c16:uniqueId val="{0000001C-BBBC-4592-A74B-562BECE5AC38}"/>
                </c:ext>
              </c:extLst>
            </c:dLbl>
            <c:dLbl>
              <c:idx val="11"/>
              <c:delete val="1"/>
              <c:extLst>
                <c:ext xmlns:c15="http://schemas.microsoft.com/office/drawing/2012/chart" uri="{CE6537A1-D6FC-4f65-9D91-7224C49458BB}"/>
                <c:ext xmlns:c16="http://schemas.microsoft.com/office/drawing/2014/chart" uri="{C3380CC4-5D6E-409C-BE32-E72D297353CC}">
                  <c16:uniqueId val="{0000001D-BBBC-4592-A74B-562BECE5AC38}"/>
                </c:ext>
              </c:extLst>
            </c:dLbl>
            <c:dLbl>
              <c:idx val="12"/>
              <c:delete val="1"/>
              <c:extLst>
                <c:ext xmlns:c15="http://schemas.microsoft.com/office/drawing/2012/chart" uri="{CE6537A1-D6FC-4f65-9D91-7224C49458BB}"/>
                <c:ext xmlns:c16="http://schemas.microsoft.com/office/drawing/2014/chart" uri="{C3380CC4-5D6E-409C-BE32-E72D297353CC}">
                  <c16:uniqueId val="{00000001-AAF2-49C5-A587-190D45F2E651}"/>
                </c:ext>
              </c:extLst>
            </c:dLbl>
            <c:dLbl>
              <c:idx val="13"/>
              <c:layout>
                <c:manualLayout>
                  <c:x val="-3.2511520946352603E-3"/>
                  <c:y val="-2.1515309265298873E-2"/>
                </c:manualLayout>
              </c:layout>
              <c:spPr>
                <a:noFill/>
                <a:ln>
                  <a:noFill/>
                </a:ln>
                <a:effectLst/>
              </c:spPr>
              <c:txPr>
                <a:bodyPr rot="0" spcFirstLastPara="1" vertOverflow="ellipsis" vert="horz" wrap="square" lIns="38100" tIns="19050" rIns="38100" bIns="19050" anchor="ctr" anchorCtr="1">
                  <a:spAutoFit/>
                </a:bodyPr>
                <a:lstStyle/>
                <a:p>
                  <a:pPr>
                    <a:defRPr sz="1100" b="1" i="0" u="sng"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AF2-49C5-A587-190D45F2E65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'有効求人倍率 (2)'!$C$2:$P$2</c:f>
              <c:strCache>
                <c:ptCount val="14"/>
                <c:pt idx="0">
                  <c:v>19/4月</c:v>
                </c:pt>
                <c:pt idx="1">
                  <c:v>19/5月</c:v>
                </c:pt>
                <c:pt idx="2">
                  <c:v>19/6月</c:v>
                </c:pt>
                <c:pt idx="3">
                  <c:v>19/7月</c:v>
                </c:pt>
                <c:pt idx="4">
                  <c:v>19/8月</c:v>
                </c:pt>
                <c:pt idx="5">
                  <c:v>19/9月</c:v>
                </c:pt>
                <c:pt idx="6">
                  <c:v>19/10月</c:v>
                </c:pt>
                <c:pt idx="7">
                  <c:v>19/11月</c:v>
                </c:pt>
                <c:pt idx="8">
                  <c:v>19/12月</c:v>
                </c:pt>
                <c:pt idx="9">
                  <c:v>20/1月</c:v>
                </c:pt>
                <c:pt idx="10">
                  <c:v>20/2月</c:v>
                </c:pt>
                <c:pt idx="11">
                  <c:v>20/3月</c:v>
                </c:pt>
                <c:pt idx="12">
                  <c:v>20/4月</c:v>
                </c:pt>
                <c:pt idx="13">
                  <c:v>20/5月</c:v>
                </c:pt>
              </c:strCache>
            </c:strRef>
          </c:cat>
          <c:val>
            <c:numRef>
              <c:f>'有効求人倍率 (2)'!$C$5:$P$5</c:f>
              <c:numCache>
                <c:formatCode>#,##0.00</c:formatCode>
                <c:ptCount val="14"/>
                <c:pt idx="0">
                  <c:v>1.8</c:v>
                </c:pt>
                <c:pt idx="1">
                  <c:v>1.8</c:v>
                </c:pt>
                <c:pt idx="2">
                  <c:v>1.79</c:v>
                </c:pt>
                <c:pt idx="3">
                  <c:v>1.78</c:v>
                </c:pt>
                <c:pt idx="4">
                  <c:v>1.77</c:v>
                </c:pt>
                <c:pt idx="5">
                  <c:v>1.78</c:v>
                </c:pt>
                <c:pt idx="6">
                  <c:v>1.78</c:v>
                </c:pt>
                <c:pt idx="7">
                  <c:v>1.76</c:v>
                </c:pt>
                <c:pt idx="8">
                  <c:v>1.76</c:v>
                </c:pt>
                <c:pt idx="9">
                  <c:v>1.65</c:v>
                </c:pt>
                <c:pt idx="10">
                  <c:v>1.64</c:v>
                </c:pt>
                <c:pt idx="11">
                  <c:v>1.6</c:v>
                </c:pt>
                <c:pt idx="12">
                  <c:v>1.48</c:v>
                </c:pt>
                <c:pt idx="13">
                  <c:v>1.33</c:v>
                </c:pt>
              </c:numCache>
            </c:numRef>
          </c:val>
          <c:smooth val="0"/>
          <c:extLst>
            <c:ext xmlns:c16="http://schemas.microsoft.com/office/drawing/2014/chart" uri="{C3380CC4-5D6E-409C-BE32-E72D297353CC}">
              <c16:uniqueId val="{00000005-BBBC-4592-A74B-562BECE5AC38}"/>
            </c:ext>
          </c:extLst>
        </c:ser>
        <c:dLbls>
          <c:dLblPos val="t"/>
          <c:showLegendKey val="0"/>
          <c:showVal val="1"/>
          <c:showCatName val="0"/>
          <c:showSerName val="0"/>
          <c:showPercent val="0"/>
          <c:showBubbleSize val="0"/>
        </c:dLbls>
        <c:marker val="1"/>
        <c:smooth val="0"/>
        <c:axId val="598632671"/>
        <c:axId val="598635583"/>
      </c:lineChart>
      <c:catAx>
        <c:axId val="598632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98635583"/>
        <c:crosses val="autoZero"/>
        <c:auto val="1"/>
        <c:lblAlgn val="ctr"/>
        <c:lblOffset val="100"/>
        <c:noMultiLvlLbl val="0"/>
      </c:catAx>
      <c:valAx>
        <c:axId val="598635583"/>
        <c:scaling>
          <c:orientation val="minMax"/>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986326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979687929772547E-2"/>
          <c:y val="0.14842398011506838"/>
          <c:w val="0.8749693943674447"/>
          <c:h val="0.69360483913020798"/>
        </c:manualLayout>
      </c:layout>
      <c:lineChart>
        <c:grouping val="standard"/>
        <c:varyColors val="0"/>
        <c:ser>
          <c:idx val="0"/>
          <c:order val="0"/>
          <c:tx>
            <c:strRef>
              <c:f>比較!$C$20</c:f>
              <c:strCache>
                <c:ptCount val="1"/>
                <c:pt idx="0">
                  <c:v>全国</c:v>
                </c:pt>
              </c:strCache>
            </c:strRef>
          </c:tx>
          <c:spPr>
            <a:ln w="28575" cap="rnd">
              <a:solidFill>
                <a:schemeClr val="accent1"/>
              </a:solidFill>
              <a:prstDash val="sysDash"/>
              <a:round/>
            </a:ln>
            <a:effectLst/>
          </c:spPr>
          <c:marker>
            <c:symbol val="circle"/>
            <c:size val="5"/>
            <c:spPr>
              <a:solidFill>
                <a:schemeClr val="accent1"/>
              </a:solidFill>
              <a:ln w="9525">
                <a:solidFill>
                  <a:schemeClr val="accent1"/>
                </a:solidFill>
                <a:prstDash val="sysDash"/>
              </a:ln>
              <a:effectLst/>
            </c:spPr>
          </c:marker>
          <c:dLbls>
            <c:dLbl>
              <c:idx val="0"/>
              <c:layout>
                <c:manualLayout>
                  <c:x val="-3.6798299646234087E-2"/>
                  <c:y val="3.41791544936651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D77-478B-A38F-674EE309967F}"/>
                </c:ext>
              </c:extLst>
            </c:dLbl>
            <c:dLbl>
              <c:idx val="1"/>
              <c:layout>
                <c:manualLayout>
                  <c:x val="-5.7247095985810556E-2"/>
                  <c:y val="-3.37574699167558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D77-478B-A38F-674EE309967F}"/>
                </c:ext>
              </c:extLst>
            </c:dLbl>
            <c:dLbl>
              <c:idx val="2"/>
              <c:layout>
                <c:manualLayout>
                  <c:x val="-8.6074987354206364E-2"/>
                  <c:y val="3.07560323144186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4E3-4A23-AA76-A9429AE3C4D3}"/>
                </c:ext>
              </c:extLst>
            </c:dLbl>
            <c:dLbl>
              <c:idx val="3"/>
              <c:layout>
                <c:manualLayout>
                  <c:x val="-2.2953329961121666E-2"/>
                  <c:y val="-3.18243200903791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4E3-4A23-AA76-A9429AE3C4D3}"/>
                </c:ext>
              </c:extLst>
            </c:dLbl>
            <c:dLbl>
              <c:idx val="4"/>
              <c:layout>
                <c:manualLayout>
                  <c:x val="-5.7383324902803116E-3"/>
                  <c:y val="-2.1678866007538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4E3-4A23-AA76-A9429AE3C4D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比較!$B$21:$B$25</c:f>
              <c:strCache>
                <c:ptCount val="5"/>
                <c:pt idx="0">
                  <c:v>20/1</c:v>
                </c:pt>
                <c:pt idx="1">
                  <c:v>20/2</c:v>
                </c:pt>
                <c:pt idx="2">
                  <c:v>20/3</c:v>
                </c:pt>
                <c:pt idx="3">
                  <c:v>20/4</c:v>
                </c:pt>
                <c:pt idx="4">
                  <c:v>20/5</c:v>
                </c:pt>
              </c:strCache>
            </c:strRef>
          </c:cat>
          <c:val>
            <c:numRef>
              <c:f>比較!$C$21:$C$25</c:f>
              <c:numCache>
                <c:formatCode>0.0%</c:formatCode>
                <c:ptCount val="5"/>
                <c:pt idx="0">
                  <c:v>-0.16016163325912236</c:v>
                </c:pt>
                <c:pt idx="1">
                  <c:v>-0.13482103679558699</c:v>
                </c:pt>
                <c:pt idx="2">
                  <c:v>-0.12121961980597529</c:v>
                </c:pt>
                <c:pt idx="3">
                  <c:v>-0.31886596001108669</c:v>
                </c:pt>
                <c:pt idx="4">
                  <c:v>-0.32100000000000001</c:v>
                </c:pt>
              </c:numCache>
            </c:numRef>
          </c:val>
          <c:smooth val="0"/>
          <c:extLst>
            <c:ext xmlns:c16="http://schemas.microsoft.com/office/drawing/2014/chart" uri="{C3380CC4-5D6E-409C-BE32-E72D297353CC}">
              <c16:uniqueId val="{00000002-BD77-478B-A38F-674EE309967F}"/>
            </c:ext>
          </c:extLst>
        </c:ser>
        <c:ser>
          <c:idx val="1"/>
          <c:order val="1"/>
          <c:tx>
            <c:strRef>
              <c:f>比較!$H$20</c:f>
              <c:strCache>
                <c:ptCount val="1"/>
                <c:pt idx="0">
                  <c:v>大阪</c:v>
                </c:pt>
              </c:strCache>
            </c:strRef>
          </c:tx>
          <c:spPr>
            <a:ln w="38100" cap="rnd">
              <a:solidFill>
                <a:schemeClr val="accent2"/>
              </a:solidFill>
              <a:round/>
            </a:ln>
            <a:effectLst/>
          </c:spPr>
          <c:marker>
            <c:symbol val="circle"/>
            <c:size val="5"/>
            <c:spPr>
              <a:solidFill>
                <a:schemeClr val="accent2"/>
              </a:solidFill>
              <a:ln w="38100">
                <a:solidFill>
                  <a:schemeClr val="accent2"/>
                </a:solidFill>
              </a:ln>
              <a:effectLst/>
            </c:spPr>
          </c:marker>
          <c:dLbls>
            <c:dLbl>
              <c:idx val="0"/>
              <c:layout>
                <c:manualLayout>
                  <c:x val="-4.7273015627015615E-2"/>
                  <c:y val="-6.06689981918722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D77-478B-A38F-674EE309967F}"/>
                </c:ext>
              </c:extLst>
            </c:dLbl>
            <c:dLbl>
              <c:idx val="1"/>
              <c:layout>
                <c:manualLayout>
                  <c:x val="-5.7383324902804171E-2"/>
                  <c:y val="3.91645983537652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D77-478B-A38F-674EE309967F}"/>
                </c:ext>
              </c:extLst>
            </c:dLbl>
            <c:dLbl>
              <c:idx val="2"/>
              <c:layout>
                <c:manualLayout>
                  <c:x val="-6.0252491147944481E-2"/>
                  <c:y val="-5.3823056550232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4E3-4A23-AA76-A9429AE3C4D3}"/>
                </c:ext>
              </c:extLst>
            </c:dLbl>
            <c:dLbl>
              <c:idx val="3"/>
              <c:layout>
                <c:manualLayout>
                  <c:x val="-6.312165739308459E-2"/>
                  <c:y val="4.5237249793168566E-2"/>
                </c:manualLayout>
              </c:layout>
              <c:showLegendKey val="0"/>
              <c:showVal val="1"/>
              <c:showCatName val="0"/>
              <c:showSerName val="0"/>
              <c:showPercent val="0"/>
              <c:showBubbleSize val="0"/>
              <c:extLst>
                <c:ext xmlns:c15="http://schemas.microsoft.com/office/drawing/2012/chart" uri="{CE6537A1-D6FC-4f65-9D91-7224C49458BB}">
                  <c15:layout>
                    <c:manualLayout>
                      <c:w val="0.11723413277642891"/>
                      <c:h val="6.0166488215081526E-2"/>
                    </c:manualLayout>
                  </c15:layout>
                </c:ext>
                <c:ext xmlns:c16="http://schemas.microsoft.com/office/drawing/2014/chart" uri="{C3380CC4-5D6E-409C-BE32-E72D297353CC}">
                  <c16:uniqueId val="{00000001-04E3-4A23-AA76-A9429AE3C4D3}"/>
                </c:ext>
              </c:extLst>
            </c:dLbl>
            <c:dLbl>
              <c:idx val="4"/>
              <c:layout>
                <c:manualLayout>
                  <c:x val="-5.7383324902805224E-3"/>
                  <c:y val="3.46861856120607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4E3-4A23-AA76-A9429AE3C4D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比較!$B$21:$B$25</c:f>
              <c:strCache>
                <c:ptCount val="5"/>
                <c:pt idx="0">
                  <c:v>20/1</c:v>
                </c:pt>
                <c:pt idx="1">
                  <c:v>20/2</c:v>
                </c:pt>
                <c:pt idx="2">
                  <c:v>20/3</c:v>
                </c:pt>
                <c:pt idx="3">
                  <c:v>20/4</c:v>
                </c:pt>
                <c:pt idx="4">
                  <c:v>20/5</c:v>
                </c:pt>
              </c:strCache>
            </c:strRef>
          </c:cat>
          <c:val>
            <c:numRef>
              <c:f>比較!$H$21:$H$25</c:f>
              <c:numCache>
                <c:formatCode>0.0%</c:formatCode>
                <c:ptCount val="5"/>
                <c:pt idx="0">
                  <c:v>-0.13459814263418302</c:v>
                </c:pt>
                <c:pt idx="1">
                  <c:v>-0.14062831552026445</c:v>
                </c:pt>
                <c:pt idx="2">
                  <c:v>-8.1453973761249077E-2</c:v>
                </c:pt>
                <c:pt idx="3">
                  <c:v>-0.35719878103130531</c:v>
                </c:pt>
                <c:pt idx="4">
                  <c:v>-0.34599999999999997</c:v>
                </c:pt>
              </c:numCache>
            </c:numRef>
          </c:val>
          <c:smooth val="0"/>
          <c:extLst>
            <c:ext xmlns:c16="http://schemas.microsoft.com/office/drawing/2014/chart" uri="{C3380CC4-5D6E-409C-BE32-E72D297353CC}">
              <c16:uniqueId val="{00000005-BD77-478B-A38F-674EE309967F}"/>
            </c:ext>
          </c:extLst>
        </c:ser>
        <c:dLbls>
          <c:showLegendKey val="0"/>
          <c:showVal val="0"/>
          <c:showCatName val="0"/>
          <c:showSerName val="0"/>
          <c:showPercent val="0"/>
          <c:showBubbleSize val="0"/>
        </c:dLbls>
        <c:marker val="1"/>
        <c:smooth val="0"/>
        <c:axId val="179584639"/>
        <c:axId val="179594623"/>
      </c:lineChart>
      <c:catAx>
        <c:axId val="17958463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9594623"/>
        <c:crosses val="autoZero"/>
        <c:auto val="1"/>
        <c:lblAlgn val="ctr"/>
        <c:lblOffset val="100"/>
        <c:noMultiLvlLbl val="0"/>
      </c:catAx>
      <c:valAx>
        <c:axId val="179594623"/>
        <c:scaling>
          <c:orientation val="minMax"/>
          <c:max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9584639"/>
        <c:crosses val="autoZero"/>
        <c:crossBetween val="between"/>
      </c:valAx>
      <c:spPr>
        <a:noFill/>
        <a:ln>
          <a:noFill/>
        </a:ln>
        <a:effectLst/>
      </c:spPr>
    </c:plotArea>
    <c:legend>
      <c:legendPos val="b"/>
      <c:layout>
        <c:manualLayout>
          <c:xMode val="edge"/>
          <c:yMode val="edge"/>
          <c:x val="4.7222222222222221E-2"/>
          <c:y val="0.94291549755055193"/>
          <c:w val="0.93888888888888888"/>
          <c:h val="5.330665547366814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ja-JP" altLang="en-US" sz="1400" b="1" dirty="0" smtClean="0"/>
              <a:t>職種別有効求人倍率（大阪）</a:t>
            </a:r>
            <a:endParaRPr lang="ja-JP" altLang="en-US" sz="1400"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3月</c:v>
                </c:pt>
              </c:strCache>
            </c:strRef>
          </c:tx>
          <c:spPr>
            <a:solidFill>
              <a:schemeClr val="accent1">
                <a:lumMod val="60000"/>
                <a:lumOff val="40000"/>
              </a:schemeClr>
            </a:solidFill>
            <a:ln>
              <a:solidFill>
                <a:schemeClr val="accent1"/>
              </a:solidFill>
            </a:ln>
            <a:effectLst/>
          </c:spPr>
          <c:invertIfNegative val="0"/>
          <c:dLbls>
            <c:dLbl>
              <c:idx val="4"/>
              <c:layout>
                <c:manualLayout>
                  <c:x val="-8.169934640522876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BEB-4D14-8D89-F74F919C338C}"/>
                </c:ext>
              </c:extLst>
            </c:dLbl>
            <c:dLbl>
              <c:idx val="9"/>
              <c:layout>
                <c:manualLayout>
                  <c:x val="1.717055252945223E-3"/>
                  <c:y val="8.931681777071787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B7-4006-A246-A622C620F14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Sheet1!$A$2:$A$12</c:f>
              <c:strCache>
                <c:ptCount val="11"/>
                <c:pt idx="0">
                  <c:v>保健師・助産師等</c:v>
                </c:pt>
                <c:pt idx="1">
                  <c:v>社会福祉の専門職</c:v>
                </c:pt>
                <c:pt idx="2">
                  <c:v>一般事務員</c:v>
                </c:pt>
                <c:pt idx="3">
                  <c:v>販売職</c:v>
                </c:pt>
                <c:pt idx="4">
                  <c:v>介護サービス職</c:v>
                </c:pt>
                <c:pt idx="5">
                  <c:v>飲食調理職</c:v>
                </c:pt>
                <c:pt idx="6">
                  <c:v>接客・給士職</c:v>
                </c:pt>
                <c:pt idx="7">
                  <c:v>生産工程の職</c:v>
                </c:pt>
                <c:pt idx="8">
                  <c:v>輸送・機械運転職</c:v>
                </c:pt>
                <c:pt idx="9">
                  <c:v>建設・採掘職</c:v>
                </c:pt>
                <c:pt idx="10">
                  <c:v>運搬・清掃等職</c:v>
                </c:pt>
              </c:strCache>
            </c:strRef>
          </c:cat>
          <c:val>
            <c:numRef>
              <c:f>Sheet1!$B$2:$B$12</c:f>
              <c:numCache>
                <c:formatCode>0.00_ </c:formatCode>
                <c:ptCount val="11"/>
                <c:pt idx="0">
                  <c:v>2.82</c:v>
                </c:pt>
                <c:pt idx="1">
                  <c:v>4.2699999999999996</c:v>
                </c:pt>
                <c:pt idx="2">
                  <c:v>0.46</c:v>
                </c:pt>
                <c:pt idx="3">
                  <c:v>2.02</c:v>
                </c:pt>
                <c:pt idx="4">
                  <c:v>5.6</c:v>
                </c:pt>
                <c:pt idx="5">
                  <c:v>5.7</c:v>
                </c:pt>
                <c:pt idx="6">
                  <c:v>3.54</c:v>
                </c:pt>
                <c:pt idx="7">
                  <c:v>1.9</c:v>
                </c:pt>
                <c:pt idx="8">
                  <c:v>3.2</c:v>
                </c:pt>
                <c:pt idx="9">
                  <c:v>6.62</c:v>
                </c:pt>
                <c:pt idx="10">
                  <c:v>0.97</c:v>
                </c:pt>
              </c:numCache>
            </c:numRef>
          </c:val>
          <c:extLst>
            <c:ext xmlns:c16="http://schemas.microsoft.com/office/drawing/2014/chart" uri="{C3380CC4-5D6E-409C-BE32-E72D297353CC}">
              <c16:uniqueId val="{00000000-EBEB-4D14-8D89-F74F919C338C}"/>
            </c:ext>
          </c:extLst>
        </c:ser>
        <c:ser>
          <c:idx val="1"/>
          <c:order val="1"/>
          <c:tx>
            <c:strRef>
              <c:f>Sheet1!$C$1</c:f>
              <c:strCache>
                <c:ptCount val="1"/>
                <c:pt idx="0">
                  <c:v>4月</c:v>
                </c:pt>
              </c:strCache>
            </c:strRef>
          </c:tx>
          <c:spPr>
            <a:solidFill>
              <a:schemeClr val="accent2"/>
            </a:solidFill>
            <a:ln>
              <a:noFill/>
            </a:ln>
            <a:effectLst/>
          </c:spPr>
          <c:invertIfNegative val="0"/>
          <c:dLbls>
            <c:dLbl>
              <c:idx val="4"/>
              <c:layout>
                <c:manualLayout>
                  <c:x val="0"/>
                  <c:y val="2.85133946723058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BEB-4D14-8D89-F74F919C338C}"/>
                </c:ext>
              </c:extLst>
            </c:dLbl>
            <c:dLbl>
              <c:idx val="9"/>
              <c:layout>
                <c:manualLayout>
                  <c:x val="8.5852762647261154E-3"/>
                  <c:y val="2.97722725902392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B7-4006-A246-A622C620F14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保健師・助産師等</c:v>
                </c:pt>
                <c:pt idx="1">
                  <c:v>社会福祉の専門職</c:v>
                </c:pt>
                <c:pt idx="2">
                  <c:v>一般事務員</c:v>
                </c:pt>
                <c:pt idx="3">
                  <c:v>販売職</c:v>
                </c:pt>
                <c:pt idx="4">
                  <c:v>介護サービス職</c:v>
                </c:pt>
                <c:pt idx="5">
                  <c:v>飲食調理職</c:v>
                </c:pt>
                <c:pt idx="6">
                  <c:v>接客・給士職</c:v>
                </c:pt>
                <c:pt idx="7">
                  <c:v>生産工程の職</c:v>
                </c:pt>
                <c:pt idx="8">
                  <c:v>輸送・機械運転職</c:v>
                </c:pt>
                <c:pt idx="9">
                  <c:v>建設・採掘職</c:v>
                </c:pt>
                <c:pt idx="10">
                  <c:v>運搬・清掃等職</c:v>
                </c:pt>
              </c:strCache>
            </c:strRef>
          </c:cat>
          <c:val>
            <c:numRef>
              <c:f>Sheet1!$C$2:$C$12</c:f>
              <c:numCache>
                <c:formatCode>0.00_ </c:formatCode>
                <c:ptCount val="11"/>
                <c:pt idx="0">
                  <c:v>2.42</c:v>
                </c:pt>
                <c:pt idx="1">
                  <c:v>3.45</c:v>
                </c:pt>
                <c:pt idx="2">
                  <c:v>0.36</c:v>
                </c:pt>
                <c:pt idx="3">
                  <c:v>1.63</c:v>
                </c:pt>
                <c:pt idx="4">
                  <c:v>5.42</c:v>
                </c:pt>
                <c:pt idx="5">
                  <c:v>4.68</c:v>
                </c:pt>
                <c:pt idx="6">
                  <c:v>2.68</c:v>
                </c:pt>
                <c:pt idx="7">
                  <c:v>1.67</c:v>
                </c:pt>
                <c:pt idx="8">
                  <c:v>2.83</c:v>
                </c:pt>
                <c:pt idx="9">
                  <c:v>6.19</c:v>
                </c:pt>
                <c:pt idx="10">
                  <c:v>0.85</c:v>
                </c:pt>
              </c:numCache>
            </c:numRef>
          </c:val>
          <c:extLst>
            <c:ext xmlns:c16="http://schemas.microsoft.com/office/drawing/2014/chart" uri="{C3380CC4-5D6E-409C-BE32-E72D297353CC}">
              <c16:uniqueId val="{00000001-EBEB-4D14-8D89-F74F919C338C}"/>
            </c:ext>
          </c:extLst>
        </c:ser>
        <c:ser>
          <c:idx val="2"/>
          <c:order val="2"/>
          <c:tx>
            <c:strRef>
              <c:f>Sheet1!$D$1</c:f>
              <c:strCache>
                <c:ptCount val="1"/>
                <c:pt idx="0">
                  <c:v>5月</c:v>
                </c:pt>
              </c:strCache>
            </c:strRef>
          </c:tx>
          <c:spPr>
            <a:pattFill prst="dkUpDiag">
              <a:fgClr>
                <a:srgbClr val="0070C0"/>
              </a:fgClr>
              <a:bgClr>
                <a:schemeClr val="bg1"/>
              </a:bgClr>
            </a:pattFill>
            <a:ln>
              <a:solidFill>
                <a:schemeClr val="accent1"/>
              </a:solidFill>
            </a:ln>
            <a:effectLst/>
          </c:spPr>
          <c:invertIfNegative val="0"/>
          <c:dLbls>
            <c:dLbl>
              <c:idx val="4"/>
              <c:layout>
                <c:manualLayout>
                  <c:x val="9.8039215686274508E-3"/>
                  <c:y val="-5.70267893446117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BEB-4D14-8D89-F74F919C338C}"/>
                </c:ext>
              </c:extLst>
            </c:dLbl>
            <c:dLbl>
              <c:idx val="9"/>
              <c:layout>
                <c:manualLayout>
                  <c:x val="3.4341105058903199E-3"/>
                  <c:y val="8.93168177707175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0B7-4006-A246-A622C620F14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Sheet1!$A$2:$A$12</c:f>
              <c:strCache>
                <c:ptCount val="11"/>
                <c:pt idx="0">
                  <c:v>保健師・助産師等</c:v>
                </c:pt>
                <c:pt idx="1">
                  <c:v>社会福祉の専門職</c:v>
                </c:pt>
                <c:pt idx="2">
                  <c:v>一般事務員</c:v>
                </c:pt>
                <c:pt idx="3">
                  <c:v>販売職</c:v>
                </c:pt>
                <c:pt idx="4">
                  <c:v>介護サービス職</c:v>
                </c:pt>
                <c:pt idx="5">
                  <c:v>飲食調理職</c:v>
                </c:pt>
                <c:pt idx="6">
                  <c:v>接客・給士職</c:v>
                </c:pt>
                <c:pt idx="7">
                  <c:v>生産工程の職</c:v>
                </c:pt>
                <c:pt idx="8">
                  <c:v>輸送・機械運転職</c:v>
                </c:pt>
                <c:pt idx="9">
                  <c:v>建設・採掘職</c:v>
                </c:pt>
                <c:pt idx="10">
                  <c:v>運搬・清掃等職</c:v>
                </c:pt>
              </c:strCache>
            </c:strRef>
          </c:cat>
          <c:val>
            <c:numRef>
              <c:f>Sheet1!$D$2:$D$12</c:f>
              <c:numCache>
                <c:formatCode>0.00_ </c:formatCode>
                <c:ptCount val="11"/>
                <c:pt idx="0">
                  <c:v>2.14</c:v>
                </c:pt>
                <c:pt idx="1">
                  <c:v>3.27</c:v>
                </c:pt>
                <c:pt idx="2">
                  <c:v>0.32</c:v>
                </c:pt>
                <c:pt idx="3">
                  <c:v>1.35</c:v>
                </c:pt>
                <c:pt idx="4">
                  <c:v>5.44</c:v>
                </c:pt>
                <c:pt idx="5">
                  <c:v>3.38</c:v>
                </c:pt>
                <c:pt idx="6">
                  <c:v>1.67</c:v>
                </c:pt>
                <c:pt idx="7">
                  <c:v>1.44</c:v>
                </c:pt>
                <c:pt idx="8">
                  <c:v>2.37</c:v>
                </c:pt>
                <c:pt idx="9">
                  <c:v>5.9</c:v>
                </c:pt>
                <c:pt idx="10">
                  <c:v>0.73</c:v>
                </c:pt>
              </c:numCache>
            </c:numRef>
          </c:val>
          <c:extLst>
            <c:ext xmlns:c16="http://schemas.microsoft.com/office/drawing/2014/chart" uri="{C3380CC4-5D6E-409C-BE32-E72D297353CC}">
              <c16:uniqueId val="{00000002-EBEB-4D14-8D89-F74F919C338C}"/>
            </c:ext>
          </c:extLst>
        </c:ser>
        <c:dLbls>
          <c:showLegendKey val="0"/>
          <c:showVal val="0"/>
          <c:showCatName val="0"/>
          <c:showSerName val="0"/>
          <c:showPercent val="0"/>
          <c:showBubbleSize val="0"/>
        </c:dLbls>
        <c:gapWidth val="219"/>
        <c:overlap val="-27"/>
        <c:axId val="857564847"/>
        <c:axId val="857557775"/>
      </c:barChart>
      <c:catAx>
        <c:axId val="857564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57557775"/>
        <c:crosses val="autoZero"/>
        <c:auto val="1"/>
        <c:lblAlgn val="ctr"/>
        <c:lblOffset val="100"/>
        <c:noMultiLvlLbl val="0"/>
      </c:catAx>
      <c:valAx>
        <c:axId val="857557775"/>
        <c:scaling>
          <c:orientation val="minMax"/>
        </c:scaling>
        <c:delete val="0"/>
        <c:axPos val="l"/>
        <c:majorGridlines>
          <c:spPr>
            <a:ln w="9525" cap="flat" cmpd="sng" algn="ctr">
              <a:solidFill>
                <a:schemeClr val="tx1">
                  <a:lumMod val="15000"/>
                  <a:lumOff val="85000"/>
                </a:schemeClr>
              </a:solidFill>
              <a:round/>
            </a:ln>
            <a:effectLst/>
          </c:spPr>
        </c:majorGridlines>
        <c:numFmt formatCode="0.00_ "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857564847"/>
        <c:crosses val="autoZero"/>
        <c:crossBetween val="between"/>
      </c:valAx>
      <c:spPr>
        <a:noFill/>
        <a:ln>
          <a:noFill/>
        </a:ln>
        <a:effectLst/>
      </c:spPr>
    </c:plotArea>
    <c:legend>
      <c:legendPos val="b"/>
      <c:layout>
        <c:manualLayout>
          <c:xMode val="edge"/>
          <c:yMode val="edge"/>
          <c:x val="0.10541428644948792"/>
          <c:y val="0.14295336353657695"/>
          <c:w val="0.18034172199063353"/>
          <c:h val="5.4849443663257252E-2"/>
        </c:manualLayout>
      </c:layout>
      <c:overlay val="1"/>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altLang="en-US" sz="1600" b="1" dirty="0"/>
              <a:t>完全</a:t>
            </a:r>
            <a:r>
              <a:rPr lang="ja-JP" altLang="en-US" sz="1600" b="1" dirty="0" smtClean="0"/>
              <a:t>失業率（四半期平均）</a:t>
            </a:r>
            <a:endParaRPr lang="ja-JP" altLang="en-US" sz="1600" b="1" dirty="0"/>
          </a:p>
        </c:rich>
      </c:tx>
      <c:layout>
        <c:manualLayout>
          <c:xMode val="edge"/>
          <c:yMode val="edge"/>
          <c:x val="0.31991701182425508"/>
          <c:y val="8.959137313558338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7.514358339373621E-2"/>
          <c:y val="0.1160753576583934"/>
          <c:w val="0.89967377939469018"/>
          <c:h val="0.76622868987905424"/>
        </c:manualLayout>
      </c:layout>
      <c:lineChart>
        <c:grouping val="standard"/>
        <c:varyColors val="0"/>
        <c:ser>
          <c:idx val="0"/>
          <c:order val="0"/>
          <c:tx>
            <c:strRef>
              <c:f>雇用指標!$B$4</c:f>
              <c:strCache>
                <c:ptCount val="1"/>
                <c:pt idx="0">
                  <c:v>全国</c:v>
                </c:pt>
              </c:strCache>
              <c:extLst xmlns:c15="http://schemas.microsoft.com/office/drawing/2012/chart"/>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1"/>
              <c:layout>
                <c:manualLayout>
                  <c:x val="-6.0497616715443859E-3"/>
                  <c:y val="5.82496811683571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485-4CE6-AAF0-8EEAB8A8F976}"/>
                </c:ext>
              </c:extLst>
            </c:dLbl>
            <c:dLbl>
              <c:idx val="2"/>
              <c:layout>
                <c:manualLayout>
                  <c:x val="-3.024880835772304E-3"/>
                  <c:y val="-4.20692141771468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485-4CE6-AAF0-8EEAB8A8F97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雇用指標!$C$3:$G$3</c:f>
              <c:strCache>
                <c:ptCount val="5"/>
                <c:pt idx="0">
                  <c:v>19/1-3</c:v>
                </c:pt>
                <c:pt idx="1">
                  <c:v>19/4-6</c:v>
                </c:pt>
                <c:pt idx="2">
                  <c:v>19/7-9</c:v>
                </c:pt>
                <c:pt idx="3">
                  <c:v>19/10-12</c:v>
                </c:pt>
                <c:pt idx="4">
                  <c:v>20/1-3</c:v>
                </c:pt>
              </c:strCache>
              <c:extLst xmlns:c15="http://schemas.microsoft.com/office/drawing/2012/chart"/>
            </c:strRef>
          </c:cat>
          <c:val>
            <c:numRef>
              <c:f>雇用指標!$C$4:$G$4</c:f>
              <c:numCache>
                <c:formatCode>0.0</c:formatCode>
                <c:ptCount val="5"/>
                <c:pt idx="0">
                  <c:v>2.4</c:v>
                </c:pt>
                <c:pt idx="1">
                  <c:v>2.4</c:v>
                </c:pt>
                <c:pt idx="2">
                  <c:v>2.2999999999999998</c:v>
                </c:pt>
                <c:pt idx="3">
                  <c:v>2.2000000000000002</c:v>
                </c:pt>
                <c:pt idx="4">
                  <c:v>2.4</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2-B485-4CE6-AAF0-8EEAB8A8F976}"/>
            </c:ext>
          </c:extLst>
        </c:ser>
        <c:ser>
          <c:idx val="4"/>
          <c:order val="1"/>
          <c:tx>
            <c:strRef>
              <c:f>雇用指標!$B$8</c:f>
              <c:strCache>
                <c:ptCount val="1"/>
                <c:pt idx="0">
                  <c:v>東京都</c:v>
                </c:pt>
              </c:strCache>
            </c:strRef>
          </c:tx>
          <c:spPr>
            <a:ln w="38100" cap="rnd">
              <a:solidFill>
                <a:srgbClr val="FFC000"/>
              </a:solidFill>
              <a:prstDash val="sysDash"/>
              <a:round/>
            </a:ln>
            <a:effectLst/>
          </c:spPr>
          <c:marker>
            <c:symbol val="diamond"/>
            <c:size val="7"/>
            <c:spPr>
              <a:solidFill>
                <a:schemeClr val="accent5"/>
              </a:solidFill>
              <a:ln w="38100">
                <a:solidFill>
                  <a:srgbClr val="FFC000"/>
                </a:solidFill>
                <a:prstDash val="sysDash"/>
              </a:ln>
              <a:effectLst/>
            </c:spPr>
          </c:marker>
          <c:dLbls>
            <c:dLbl>
              <c:idx val="1"/>
              <c:layout>
                <c:manualLayout>
                  <c:x val="-4.5373212536582901E-3"/>
                  <c:y val="-3.5597027380662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485-4CE6-AAF0-8EEAB8A8F976}"/>
                </c:ext>
              </c:extLst>
            </c:dLbl>
            <c:dLbl>
              <c:idx val="2"/>
              <c:layout>
                <c:manualLayout>
                  <c:x val="-9.0746425073165802E-3"/>
                  <c:y val="3.55970273806626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485-4CE6-AAF0-8EEAB8A8F976}"/>
                </c:ext>
              </c:extLst>
            </c:dLbl>
            <c:dLbl>
              <c:idx val="3"/>
              <c:layout>
                <c:manualLayout>
                  <c:x val="-7.5622020894304826E-3"/>
                  <c:y val="-3.5597027380662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485-4CE6-AAF0-8EEAB8A8F97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雇用指標!$C$3:$G$3</c:f>
              <c:strCache>
                <c:ptCount val="5"/>
                <c:pt idx="0">
                  <c:v>19/1-3</c:v>
                </c:pt>
                <c:pt idx="1">
                  <c:v>19/4-6</c:v>
                </c:pt>
                <c:pt idx="2">
                  <c:v>19/7-9</c:v>
                </c:pt>
                <c:pt idx="3">
                  <c:v>19/10-12</c:v>
                </c:pt>
                <c:pt idx="4">
                  <c:v>20/1-3</c:v>
                </c:pt>
              </c:strCache>
            </c:strRef>
          </c:cat>
          <c:val>
            <c:numRef>
              <c:f>雇用指標!$C$8:$G$8</c:f>
              <c:numCache>
                <c:formatCode>0.0</c:formatCode>
                <c:ptCount val="5"/>
                <c:pt idx="0">
                  <c:v>2.2999999999999998</c:v>
                </c:pt>
                <c:pt idx="1">
                  <c:v>2.4</c:v>
                </c:pt>
                <c:pt idx="2">
                  <c:v>2.2000000000000002</c:v>
                </c:pt>
                <c:pt idx="3">
                  <c:v>2.4</c:v>
                </c:pt>
                <c:pt idx="4">
                  <c:v>2.6</c:v>
                </c:pt>
              </c:numCache>
            </c:numRef>
          </c:val>
          <c:smooth val="0"/>
          <c:extLst>
            <c:ext xmlns:c16="http://schemas.microsoft.com/office/drawing/2014/chart" uri="{C3380CC4-5D6E-409C-BE32-E72D297353CC}">
              <c16:uniqueId val="{00000006-B485-4CE6-AAF0-8EEAB8A8F976}"/>
            </c:ext>
          </c:extLst>
        </c:ser>
        <c:ser>
          <c:idx val="7"/>
          <c:order val="2"/>
          <c:tx>
            <c:strRef>
              <c:f>雇用指標!$B$11</c:f>
              <c:strCache>
                <c:ptCount val="1"/>
                <c:pt idx="0">
                  <c:v>大阪府</c:v>
                </c:pt>
              </c:strCache>
            </c:strRef>
          </c:tx>
          <c:spPr>
            <a:ln w="38100" cap="rnd">
              <a:solidFill>
                <a:schemeClr val="accent2">
                  <a:lumMod val="60000"/>
                </a:schemeClr>
              </a:solidFill>
              <a:round/>
            </a:ln>
            <a:effectLst/>
          </c:spPr>
          <c:marker>
            <c:symbol val="square"/>
            <c:size val="7"/>
            <c:spPr>
              <a:solidFill>
                <a:schemeClr val="accent2">
                  <a:lumMod val="60000"/>
                </a:schemeClr>
              </a:solidFill>
              <a:ln w="38100">
                <a:solidFill>
                  <a:schemeClr val="accent2">
                    <a:lumMod val="6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雇用指標!$C$3:$G$3</c:f>
              <c:strCache>
                <c:ptCount val="5"/>
                <c:pt idx="0">
                  <c:v>19/1-3</c:v>
                </c:pt>
                <c:pt idx="1">
                  <c:v>19/4-6</c:v>
                </c:pt>
                <c:pt idx="2">
                  <c:v>19/7-9</c:v>
                </c:pt>
                <c:pt idx="3">
                  <c:v>19/10-12</c:v>
                </c:pt>
                <c:pt idx="4">
                  <c:v>20/1-3</c:v>
                </c:pt>
              </c:strCache>
            </c:strRef>
          </c:cat>
          <c:val>
            <c:numRef>
              <c:f>雇用指標!$C$11:$G$11</c:f>
              <c:numCache>
                <c:formatCode>0.0</c:formatCode>
                <c:ptCount val="5"/>
                <c:pt idx="0">
                  <c:v>3</c:v>
                </c:pt>
                <c:pt idx="1">
                  <c:v>3</c:v>
                </c:pt>
                <c:pt idx="2">
                  <c:v>2.9</c:v>
                </c:pt>
                <c:pt idx="3">
                  <c:v>2.8</c:v>
                </c:pt>
                <c:pt idx="4">
                  <c:v>2.9</c:v>
                </c:pt>
              </c:numCache>
            </c:numRef>
          </c:val>
          <c:smooth val="0"/>
          <c:extLst>
            <c:ext xmlns:c16="http://schemas.microsoft.com/office/drawing/2014/chart" uri="{C3380CC4-5D6E-409C-BE32-E72D297353CC}">
              <c16:uniqueId val="{00000007-B485-4CE6-AAF0-8EEAB8A8F976}"/>
            </c:ext>
          </c:extLst>
        </c:ser>
        <c:dLbls>
          <c:showLegendKey val="0"/>
          <c:showVal val="0"/>
          <c:showCatName val="0"/>
          <c:showSerName val="0"/>
          <c:showPercent val="0"/>
          <c:showBubbleSize val="0"/>
        </c:dLbls>
        <c:marker val="1"/>
        <c:smooth val="0"/>
        <c:axId val="1605072592"/>
        <c:axId val="1605075920"/>
        <c:extLst/>
      </c:lineChart>
      <c:catAx>
        <c:axId val="1605072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605075920"/>
        <c:crosses val="autoZero"/>
        <c:auto val="1"/>
        <c:lblAlgn val="ctr"/>
        <c:lblOffset val="100"/>
        <c:noMultiLvlLbl val="0"/>
      </c:catAx>
      <c:valAx>
        <c:axId val="1605075920"/>
        <c:scaling>
          <c:orientation val="minMax"/>
          <c:max val="3.5"/>
          <c:min val="1.5"/>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a:t>
                </a:r>
              </a:p>
            </c:rich>
          </c:tx>
          <c:layout>
            <c:manualLayout>
              <c:xMode val="edge"/>
              <c:yMode val="edge"/>
              <c:x val="0"/>
              <c:y val="1.8990772037604933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605072592"/>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altLang="en-US" sz="1600" b="1"/>
              <a:t>完全失業率の推移（全国）</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spPr>
            <a:ln w="28575" cap="rnd">
              <a:solidFill>
                <a:schemeClr val="accent1">
                  <a:alpha val="91000"/>
                </a:schemeClr>
              </a:solidFill>
              <a:round/>
            </a:ln>
            <a:effectLst/>
          </c:spPr>
          <c:marker>
            <c:symbol val="circle"/>
            <c:size val="5"/>
            <c:spPr>
              <a:solidFill>
                <a:schemeClr val="accent1"/>
              </a:solidFill>
              <a:ln w="9525">
                <a:solidFill>
                  <a:schemeClr val="accent1"/>
                </a:solidFill>
              </a:ln>
              <a:effectLst/>
            </c:spPr>
          </c:marker>
          <c:dLbls>
            <c:dLbl>
              <c:idx val="12"/>
              <c:layout>
                <c:manualLayout>
                  <c:x val="-7.1784776902887246E-2"/>
                  <c:y val="-5.83001902220851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9E-49D1-B986-C6BC0344E85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失業率全国!$A$3:$A$16</c:f>
              <c:strCache>
                <c:ptCount val="14"/>
                <c:pt idx="0">
                  <c:v>19/4</c:v>
                </c:pt>
                <c:pt idx="1">
                  <c:v>19/5</c:v>
                </c:pt>
                <c:pt idx="2">
                  <c:v>19/6</c:v>
                </c:pt>
                <c:pt idx="3">
                  <c:v>19/7</c:v>
                </c:pt>
                <c:pt idx="4">
                  <c:v>19/8</c:v>
                </c:pt>
                <c:pt idx="5">
                  <c:v>19/9</c:v>
                </c:pt>
                <c:pt idx="6">
                  <c:v>19/10</c:v>
                </c:pt>
                <c:pt idx="7">
                  <c:v>19/11</c:v>
                </c:pt>
                <c:pt idx="8">
                  <c:v>19/12</c:v>
                </c:pt>
                <c:pt idx="9">
                  <c:v>20/1</c:v>
                </c:pt>
                <c:pt idx="10">
                  <c:v>20/2</c:v>
                </c:pt>
                <c:pt idx="11">
                  <c:v>20/3</c:v>
                </c:pt>
                <c:pt idx="12">
                  <c:v>20/4</c:v>
                </c:pt>
                <c:pt idx="13">
                  <c:v>20/5</c:v>
                </c:pt>
              </c:strCache>
            </c:strRef>
          </c:cat>
          <c:val>
            <c:numRef>
              <c:f>失業率全国!$B$3:$B$16</c:f>
              <c:numCache>
                <c:formatCode>0.0_ </c:formatCode>
                <c:ptCount val="14"/>
                <c:pt idx="0">
                  <c:v>2.4</c:v>
                </c:pt>
                <c:pt idx="1">
                  <c:v>2.4</c:v>
                </c:pt>
                <c:pt idx="2">
                  <c:v>2.2999999999999998</c:v>
                </c:pt>
                <c:pt idx="3">
                  <c:v>2.2999999999999998</c:v>
                </c:pt>
                <c:pt idx="4">
                  <c:v>2.2999999999999998</c:v>
                </c:pt>
                <c:pt idx="5">
                  <c:v>2.4</c:v>
                </c:pt>
                <c:pt idx="6">
                  <c:v>2.4</c:v>
                </c:pt>
                <c:pt idx="7">
                  <c:v>2.2000000000000002</c:v>
                </c:pt>
                <c:pt idx="8">
                  <c:v>2.2000000000000002</c:v>
                </c:pt>
                <c:pt idx="9">
                  <c:v>2.4</c:v>
                </c:pt>
                <c:pt idx="10">
                  <c:v>2.4</c:v>
                </c:pt>
                <c:pt idx="11">
                  <c:v>2.5</c:v>
                </c:pt>
                <c:pt idx="12">
                  <c:v>2.6</c:v>
                </c:pt>
                <c:pt idx="13">
                  <c:v>2.9</c:v>
                </c:pt>
              </c:numCache>
            </c:numRef>
          </c:val>
          <c:smooth val="0"/>
          <c:extLst>
            <c:ext xmlns:c16="http://schemas.microsoft.com/office/drawing/2014/chart" uri="{C3380CC4-5D6E-409C-BE32-E72D297353CC}">
              <c16:uniqueId val="{00000001-819E-49D1-B986-C6BC0344E854}"/>
            </c:ext>
          </c:extLst>
        </c:ser>
        <c:dLbls>
          <c:showLegendKey val="0"/>
          <c:showVal val="0"/>
          <c:showCatName val="0"/>
          <c:showSerName val="0"/>
          <c:showPercent val="0"/>
          <c:showBubbleSize val="0"/>
        </c:dLbls>
        <c:marker val="1"/>
        <c:smooth val="0"/>
        <c:axId val="1615057983"/>
        <c:axId val="1615060063"/>
      </c:lineChart>
      <c:catAx>
        <c:axId val="1615057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615060063"/>
        <c:crosses val="autoZero"/>
        <c:auto val="1"/>
        <c:lblAlgn val="ctr"/>
        <c:lblOffset val="100"/>
        <c:noMultiLvlLbl val="0"/>
      </c:catAx>
      <c:valAx>
        <c:axId val="1615060063"/>
        <c:scaling>
          <c:orientation val="minMax"/>
          <c:min val="2"/>
        </c:scaling>
        <c:delete val="0"/>
        <c:axPos val="l"/>
        <c:majorGridlines>
          <c:spPr>
            <a:ln w="9525" cap="flat" cmpd="sng" algn="ctr">
              <a:solidFill>
                <a:schemeClr val="tx1">
                  <a:lumMod val="15000"/>
                  <a:lumOff val="85000"/>
                </a:schemeClr>
              </a:solidFill>
              <a:round/>
            </a:ln>
            <a:effectLst/>
          </c:spPr>
        </c:majorGridlines>
        <c:numFmt formatCode="0.0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150579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968205678835601E-2"/>
          <c:y val="7.8613635921448585E-2"/>
          <c:w val="0.89260562202952987"/>
          <c:h val="0.67947246776745862"/>
        </c:manualLayout>
      </c:layout>
      <c:lineChart>
        <c:grouping val="standard"/>
        <c:varyColors val="0"/>
        <c:ser>
          <c:idx val="0"/>
          <c:order val="0"/>
          <c:tx>
            <c:strRef>
              <c:f>グラフ２!$B$7:$R$7</c:f>
              <c:strCache>
                <c:ptCount val="17"/>
                <c:pt idx="0">
                  <c:v>7月</c:v>
                </c:pt>
                <c:pt idx="1">
                  <c:v>8月</c:v>
                </c:pt>
                <c:pt idx="2">
                  <c:v>9月</c:v>
                </c:pt>
                <c:pt idx="3">
                  <c:v>10月</c:v>
                </c:pt>
                <c:pt idx="4">
                  <c:v>11月</c:v>
                </c:pt>
                <c:pt idx="5">
                  <c:v>12月</c:v>
                </c:pt>
                <c:pt idx="6">
                  <c:v>1月</c:v>
                </c:pt>
                <c:pt idx="7">
                  <c:v>2月</c:v>
                </c:pt>
                <c:pt idx="8">
                  <c:v>3月</c:v>
                </c:pt>
                <c:pt idx="9">
                  <c:v>4月</c:v>
                </c:pt>
                <c:pt idx="10">
                  <c:v>5月</c:v>
                </c:pt>
                <c:pt idx="11">
                  <c:v>6月</c:v>
                </c:pt>
                <c:pt idx="12">
                  <c:v>7月</c:v>
                </c:pt>
                <c:pt idx="13">
                  <c:v>8月</c:v>
                </c:pt>
                <c:pt idx="14">
                  <c:v>9月</c:v>
                </c:pt>
                <c:pt idx="15">
                  <c:v>第4四半期</c:v>
                </c:pt>
              </c:strCache>
            </c:strRef>
          </c:tx>
          <c:spPr>
            <a:ln w="31750" cap="rnd">
              <a:solidFill>
                <a:schemeClr val="accent1"/>
              </a:solidFill>
              <a:round/>
            </a:ln>
            <a:effectLst/>
          </c:spPr>
          <c:marker>
            <c:symbol val="circle"/>
            <c:size val="7"/>
            <c:spPr>
              <a:solidFill>
                <a:schemeClr val="accent1"/>
              </a:solidFill>
              <a:ln w="9525">
                <a:solidFill>
                  <a:schemeClr val="accent1"/>
                </a:solidFill>
              </a:ln>
              <a:effectLst/>
            </c:spPr>
          </c:marker>
          <c:cat>
            <c:multiLvlStrRef>
              <c:f>グラフ２!$B$6:$R$7</c:f>
              <c:multiLvlStrCache>
                <c:ptCount val="17"/>
                <c:lvl>
                  <c:pt idx="0">
                    <c:v>7月</c:v>
                  </c:pt>
                  <c:pt idx="1">
                    <c:v>8月</c:v>
                  </c:pt>
                  <c:pt idx="2">
                    <c:v>9月</c:v>
                  </c:pt>
                  <c:pt idx="3">
                    <c:v>10月</c:v>
                  </c:pt>
                  <c:pt idx="4">
                    <c:v>11月</c:v>
                  </c:pt>
                  <c:pt idx="5">
                    <c:v>12月</c:v>
                  </c:pt>
                  <c:pt idx="6">
                    <c:v>1月</c:v>
                  </c:pt>
                  <c:pt idx="7">
                    <c:v>2月</c:v>
                  </c:pt>
                  <c:pt idx="8">
                    <c:v>3月</c:v>
                  </c:pt>
                  <c:pt idx="9">
                    <c:v>4月</c:v>
                  </c:pt>
                  <c:pt idx="10">
                    <c:v>5月</c:v>
                  </c:pt>
                  <c:pt idx="11">
                    <c:v>6月</c:v>
                  </c:pt>
                  <c:pt idx="12">
                    <c:v>7月</c:v>
                  </c:pt>
                  <c:pt idx="13">
                    <c:v>8月</c:v>
                  </c:pt>
                  <c:pt idx="14">
                    <c:v>9月</c:v>
                  </c:pt>
                  <c:pt idx="15">
                    <c:v>第4四半期</c:v>
                  </c:pt>
                </c:lvl>
                <c:lvl>
                  <c:pt idx="0">
                    <c:v>平成20年</c:v>
                  </c:pt>
                  <c:pt idx="6">
                    <c:v>平成21年</c:v>
                  </c:pt>
                  <c:pt idx="16">
                    <c:v>平成
22年</c:v>
                  </c:pt>
                </c:lvl>
              </c:multiLvlStrCache>
            </c:multiLvlStrRef>
          </c:cat>
          <c:val>
            <c:numRef>
              <c:f>グラフ２!$B$8:$R$8</c:f>
              <c:numCache>
                <c:formatCode>General</c:formatCode>
                <c:ptCount val="17"/>
                <c:pt idx="0">
                  <c:v>3.9</c:v>
                </c:pt>
                <c:pt idx="1">
                  <c:v>4.0999999999999996</c:v>
                </c:pt>
                <c:pt idx="2" formatCode="0.0">
                  <c:v>4</c:v>
                </c:pt>
                <c:pt idx="3">
                  <c:v>3.8</c:v>
                </c:pt>
                <c:pt idx="4" formatCode="0.0">
                  <c:v>4</c:v>
                </c:pt>
                <c:pt idx="5">
                  <c:v>4.4000000000000004</c:v>
                </c:pt>
                <c:pt idx="6">
                  <c:v>4.3</c:v>
                </c:pt>
                <c:pt idx="7">
                  <c:v>4.5999999999999996</c:v>
                </c:pt>
                <c:pt idx="8">
                  <c:v>4.8</c:v>
                </c:pt>
                <c:pt idx="9" formatCode="0.0">
                  <c:v>5</c:v>
                </c:pt>
                <c:pt idx="10">
                  <c:v>5.0999999999999996</c:v>
                </c:pt>
                <c:pt idx="11">
                  <c:v>5.2</c:v>
                </c:pt>
                <c:pt idx="12">
                  <c:v>5.5</c:v>
                </c:pt>
                <c:pt idx="13">
                  <c:v>5.4</c:v>
                </c:pt>
                <c:pt idx="14">
                  <c:v>5.4</c:v>
                </c:pt>
                <c:pt idx="15" formatCode="0.0">
                  <c:v>5</c:v>
                </c:pt>
                <c:pt idx="16">
                  <c:v>5.0999999999999996</c:v>
                </c:pt>
              </c:numCache>
            </c:numRef>
          </c:val>
          <c:smooth val="0"/>
          <c:extLst>
            <c:ext xmlns:c16="http://schemas.microsoft.com/office/drawing/2014/chart" uri="{C3380CC4-5D6E-409C-BE32-E72D297353CC}">
              <c16:uniqueId val="{00000000-72ED-483B-99BF-A8B3FAD4B95C}"/>
            </c:ext>
          </c:extLst>
        </c:ser>
        <c:ser>
          <c:idx val="4"/>
          <c:order val="1"/>
          <c:tx>
            <c:strRef>
              <c:f>グラフ２!$B$13:$R$13</c:f>
              <c:strCache>
                <c:ptCount val="17"/>
                <c:pt idx="0">
                  <c:v>7月</c:v>
                </c:pt>
                <c:pt idx="1">
                  <c:v>8月</c:v>
                </c:pt>
                <c:pt idx="2">
                  <c:v>9月</c:v>
                </c:pt>
                <c:pt idx="3">
                  <c:v>10月</c:v>
                </c:pt>
                <c:pt idx="4">
                  <c:v>11月</c:v>
                </c:pt>
                <c:pt idx="5">
                  <c:v>12月</c:v>
                </c:pt>
                <c:pt idx="6">
                  <c:v>1月</c:v>
                </c:pt>
                <c:pt idx="7">
                  <c:v>2月</c:v>
                </c:pt>
                <c:pt idx="8">
                  <c:v>3月</c:v>
                </c:pt>
                <c:pt idx="9">
                  <c:v>4月</c:v>
                </c:pt>
                <c:pt idx="10">
                  <c:v>5月</c:v>
                </c:pt>
                <c:pt idx="11">
                  <c:v>6月</c:v>
                </c:pt>
                <c:pt idx="12">
                  <c:v>7月</c:v>
                </c:pt>
                <c:pt idx="13">
                  <c:v>8月</c:v>
                </c:pt>
                <c:pt idx="14">
                  <c:v>9月</c:v>
                </c:pt>
                <c:pt idx="15">
                  <c:v>第4四半期</c:v>
                </c:pt>
              </c:strCache>
            </c:strRef>
          </c:tx>
          <c:spPr>
            <a:ln w="28575" cap="rnd">
              <a:solidFill>
                <a:schemeClr val="tx1"/>
              </a:solidFill>
              <a:round/>
            </a:ln>
            <a:effectLst/>
          </c:spPr>
          <c:marker>
            <c:symbol val="circle"/>
            <c:size val="7"/>
            <c:spPr>
              <a:solidFill>
                <a:schemeClr val="tx1"/>
              </a:solidFill>
              <a:ln w="9525">
                <a:solidFill>
                  <a:schemeClr val="tx1"/>
                </a:solidFill>
              </a:ln>
              <a:effectLst/>
            </c:spPr>
          </c:marker>
          <c:cat>
            <c:multiLvlStrRef>
              <c:f>グラフ２!$B$6:$R$7</c:f>
              <c:multiLvlStrCache>
                <c:ptCount val="17"/>
                <c:lvl>
                  <c:pt idx="0">
                    <c:v>7月</c:v>
                  </c:pt>
                  <c:pt idx="1">
                    <c:v>8月</c:v>
                  </c:pt>
                  <c:pt idx="2">
                    <c:v>9月</c:v>
                  </c:pt>
                  <c:pt idx="3">
                    <c:v>10月</c:v>
                  </c:pt>
                  <c:pt idx="4">
                    <c:v>11月</c:v>
                  </c:pt>
                  <c:pt idx="5">
                    <c:v>12月</c:v>
                  </c:pt>
                  <c:pt idx="6">
                    <c:v>1月</c:v>
                  </c:pt>
                  <c:pt idx="7">
                    <c:v>2月</c:v>
                  </c:pt>
                  <c:pt idx="8">
                    <c:v>3月</c:v>
                  </c:pt>
                  <c:pt idx="9">
                    <c:v>4月</c:v>
                  </c:pt>
                  <c:pt idx="10">
                    <c:v>5月</c:v>
                  </c:pt>
                  <c:pt idx="11">
                    <c:v>6月</c:v>
                  </c:pt>
                  <c:pt idx="12">
                    <c:v>7月</c:v>
                  </c:pt>
                  <c:pt idx="13">
                    <c:v>8月</c:v>
                  </c:pt>
                  <c:pt idx="14">
                    <c:v>9月</c:v>
                  </c:pt>
                  <c:pt idx="15">
                    <c:v>第4四半期</c:v>
                  </c:pt>
                </c:lvl>
                <c:lvl>
                  <c:pt idx="0">
                    <c:v>平成20年</c:v>
                  </c:pt>
                  <c:pt idx="6">
                    <c:v>平成21年</c:v>
                  </c:pt>
                  <c:pt idx="16">
                    <c:v>平成
22年</c:v>
                  </c:pt>
                </c:lvl>
              </c:multiLvlStrCache>
            </c:multiLvlStrRef>
          </c:cat>
          <c:val>
            <c:numRef>
              <c:f>グラフ２!$B$14:$R$14</c:f>
              <c:numCache>
                <c:formatCode>General</c:formatCode>
                <c:ptCount val="17"/>
                <c:pt idx="0">
                  <c:v>5.6</c:v>
                </c:pt>
                <c:pt idx="1">
                  <c:v>5.6</c:v>
                </c:pt>
                <c:pt idx="2">
                  <c:v>5.6</c:v>
                </c:pt>
                <c:pt idx="3">
                  <c:v>5.5</c:v>
                </c:pt>
                <c:pt idx="4">
                  <c:v>5.5</c:v>
                </c:pt>
                <c:pt idx="5">
                  <c:v>5.5</c:v>
                </c:pt>
                <c:pt idx="6">
                  <c:v>5.3</c:v>
                </c:pt>
                <c:pt idx="7">
                  <c:v>5.3</c:v>
                </c:pt>
                <c:pt idx="8">
                  <c:v>5.3</c:v>
                </c:pt>
                <c:pt idx="9">
                  <c:v>6.2</c:v>
                </c:pt>
                <c:pt idx="10">
                  <c:v>6.2</c:v>
                </c:pt>
                <c:pt idx="11">
                  <c:v>6.2</c:v>
                </c:pt>
                <c:pt idx="12">
                  <c:v>7.6</c:v>
                </c:pt>
                <c:pt idx="13">
                  <c:v>7.6</c:v>
                </c:pt>
                <c:pt idx="14">
                  <c:v>7.6</c:v>
                </c:pt>
                <c:pt idx="15">
                  <c:v>7.1</c:v>
                </c:pt>
                <c:pt idx="16">
                  <c:v>6.9</c:v>
                </c:pt>
              </c:numCache>
            </c:numRef>
          </c:val>
          <c:smooth val="0"/>
          <c:extLst>
            <c:ext xmlns:c16="http://schemas.microsoft.com/office/drawing/2014/chart" uri="{C3380CC4-5D6E-409C-BE32-E72D297353CC}">
              <c16:uniqueId val="{00000001-72ED-483B-99BF-A8B3FAD4B95C}"/>
            </c:ext>
          </c:extLst>
        </c:ser>
        <c:dLbls>
          <c:showLegendKey val="0"/>
          <c:showVal val="0"/>
          <c:showCatName val="0"/>
          <c:showSerName val="0"/>
          <c:showPercent val="0"/>
          <c:showBubbleSize val="0"/>
        </c:dLbls>
        <c:marker val="1"/>
        <c:smooth val="0"/>
        <c:axId val="1260600032"/>
        <c:axId val="1260601696"/>
      </c:lineChart>
      <c:catAx>
        <c:axId val="1260600032"/>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j-ea"/>
                <a:ea typeface="+mj-ea"/>
                <a:cs typeface="+mn-cs"/>
              </a:defRPr>
            </a:pPr>
            <a:endParaRPr lang="ja-JP"/>
          </a:p>
        </c:txPr>
        <c:crossAx val="1260601696"/>
        <c:crosses val="autoZero"/>
        <c:auto val="1"/>
        <c:lblAlgn val="ctr"/>
        <c:lblOffset val="100"/>
        <c:noMultiLvlLbl val="0"/>
      </c:catAx>
      <c:valAx>
        <c:axId val="1260601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j-ea"/>
                <a:ea typeface="+mj-ea"/>
                <a:cs typeface="+mn-cs"/>
              </a:defRPr>
            </a:pPr>
            <a:endParaRPr lang="ja-JP"/>
          </a:p>
        </c:txPr>
        <c:crossAx val="1260600032"/>
        <c:crosses val="autoZero"/>
        <c:crossBetween val="between"/>
      </c:valAx>
      <c:spPr>
        <a:noFill/>
        <a:ln>
          <a:noFill/>
        </a:ln>
        <a:effectLst/>
      </c:spPr>
    </c:plotArea>
    <c:plotVisOnly val="1"/>
    <c:dispBlanksAs val="gap"/>
    <c:showDLblsOverMax val="0"/>
  </c:chart>
  <c:spPr>
    <a:noFill/>
    <a:ln w="9525" cap="flat" cmpd="sng" algn="ctr">
      <a:noFill/>
      <a:round/>
    </a:ln>
    <a:effectLst/>
  </c:spPr>
  <c:txPr>
    <a:bodyPr rot="0" vert="eaVert"/>
    <a:lstStyle/>
    <a:p>
      <a:pPr>
        <a:defRPr sz="800" baseline="0">
          <a:solidFill>
            <a:sysClr val="windowText" lastClr="000000"/>
          </a:solidFill>
          <a:latin typeface="メイリオ" panose="020B0604030504040204" pitchFamily="50" charset="-128"/>
          <a:ea typeface="メイリオ" panose="020B0604030504040204" pitchFamily="50" charset="-128"/>
        </a:defRPr>
      </a:pPr>
      <a:endParaRPr lang="ja-JP"/>
    </a:p>
  </c:txPr>
  <c:externalData r:id="rId3">
    <c:autoUpdate val="0"/>
  </c:externalData>
  <c:userShapes r:id="rId4"/>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0.10764416011665451"/>
          <c:w val="0.9155301837270341"/>
          <c:h val="0.80353009703544365"/>
        </c:manualLayout>
      </c:layout>
      <c:lineChart>
        <c:grouping val="standard"/>
        <c:varyColors val="0"/>
        <c:ser>
          <c:idx val="0"/>
          <c:order val="0"/>
          <c:tx>
            <c:strRef>
              <c:f>グラフ!$B$4</c:f>
              <c:strCache>
                <c:ptCount val="1"/>
                <c:pt idx="0">
                  <c:v>全国</c:v>
                </c:pt>
              </c:strCache>
            </c:strRef>
          </c:tx>
          <c:spPr>
            <a:ln w="28575" cap="rnd">
              <a:solidFill>
                <a:schemeClr val="accent1"/>
              </a:solidFill>
              <a:round/>
            </a:ln>
            <a:effectLst/>
          </c:spPr>
          <c:marker>
            <c:symbol val="circle"/>
            <c:size val="5"/>
            <c:spPr>
              <a:solidFill>
                <a:srgbClr val="00B0F0"/>
              </a:solidFill>
              <a:ln w="9525">
                <a:solidFill>
                  <a:srgbClr val="00B0F0"/>
                </a:solidFill>
              </a:ln>
              <a:effectLst/>
            </c:spPr>
          </c:marker>
          <c:cat>
            <c:strRef>
              <c:f>グラフ!$C$3:$O$3</c:f>
              <c:strCache>
                <c:ptCount val="13"/>
                <c:pt idx="0">
                  <c:v>R1.12</c:v>
                </c:pt>
                <c:pt idx="1">
                  <c:v>R2.1</c:v>
                </c:pt>
                <c:pt idx="2">
                  <c:v>R2.2</c:v>
                </c:pt>
                <c:pt idx="3">
                  <c:v>R2.3</c:v>
                </c:pt>
                <c:pt idx="4">
                  <c:v>R2.4</c:v>
                </c:pt>
                <c:pt idx="5">
                  <c:v>R2.5</c:v>
                </c:pt>
                <c:pt idx="6">
                  <c:v>R2.6</c:v>
                </c:pt>
                <c:pt idx="7">
                  <c:v>R2.7</c:v>
                </c:pt>
                <c:pt idx="8">
                  <c:v>R2.8</c:v>
                </c:pt>
                <c:pt idx="9">
                  <c:v>R2.9</c:v>
                </c:pt>
                <c:pt idx="10">
                  <c:v>R2.10</c:v>
                </c:pt>
                <c:pt idx="11">
                  <c:v>R2.11</c:v>
                </c:pt>
                <c:pt idx="12">
                  <c:v>R2.12</c:v>
                </c:pt>
              </c:strCache>
            </c:strRef>
          </c:cat>
          <c:val>
            <c:numRef>
              <c:f>グラフ!$C$4:$O$4</c:f>
              <c:numCache>
                <c:formatCode>General</c:formatCode>
                <c:ptCount val="13"/>
                <c:pt idx="0">
                  <c:v>2.2000000000000002</c:v>
                </c:pt>
                <c:pt idx="1">
                  <c:v>2.4</c:v>
                </c:pt>
                <c:pt idx="2">
                  <c:v>2.4</c:v>
                </c:pt>
                <c:pt idx="3">
                  <c:v>2.5</c:v>
                </c:pt>
                <c:pt idx="4">
                  <c:v>2.6</c:v>
                </c:pt>
                <c:pt idx="5">
                  <c:v>2.9</c:v>
                </c:pt>
              </c:numCache>
            </c:numRef>
          </c:val>
          <c:smooth val="0"/>
          <c:extLst>
            <c:ext xmlns:c16="http://schemas.microsoft.com/office/drawing/2014/chart" uri="{C3380CC4-5D6E-409C-BE32-E72D297353CC}">
              <c16:uniqueId val="{00000000-0E73-4450-86D2-C5F4DE9E1423}"/>
            </c:ext>
          </c:extLst>
        </c:ser>
        <c:ser>
          <c:idx val="1"/>
          <c:order val="1"/>
          <c:tx>
            <c:strRef>
              <c:f>グラフ!$B$5</c:f>
              <c:strCache>
                <c:ptCount val="1"/>
                <c:pt idx="0">
                  <c:v>大阪府</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グラフ!$C$3:$O$3</c:f>
              <c:strCache>
                <c:ptCount val="13"/>
                <c:pt idx="0">
                  <c:v>R1.12</c:v>
                </c:pt>
                <c:pt idx="1">
                  <c:v>R2.1</c:v>
                </c:pt>
                <c:pt idx="2">
                  <c:v>R2.2</c:v>
                </c:pt>
                <c:pt idx="3">
                  <c:v>R2.3</c:v>
                </c:pt>
                <c:pt idx="4">
                  <c:v>R2.4</c:v>
                </c:pt>
                <c:pt idx="5">
                  <c:v>R2.5</c:v>
                </c:pt>
                <c:pt idx="6">
                  <c:v>R2.6</c:v>
                </c:pt>
                <c:pt idx="7">
                  <c:v>R2.7</c:v>
                </c:pt>
                <c:pt idx="8">
                  <c:v>R2.8</c:v>
                </c:pt>
                <c:pt idx="9">
                  <c:v>R2.9</c:v>
                </c:pt>
                <c:pt idx="10">
                  <c:v>R2.10</c:v>
                </c:pt>
                <c:pt idx="11">
                  <c:v>R2.11</c:v>
                </c:pt>
                <c:pt idx="12">
                  <c:v>R2.12</c:v>
                </c:pt>
              </c:strCache>
            </c:strRef>
          </c:cat>
          <c:val>
            <c:numRef>
              <c:f>グラフ!$C$5:$O$5</c:f>
              <c:numCache>
                <c:formatCode>General</c:formatCode>
                <c:ptCount val="13"/>
                <c:pt idx="0">
                  <c:v>2.8</c:v>
                </c:pt>
                <c:pt idx="1">
                  <c:v>2.9</c:v>
                </c:pt>
                <c:pt idx="2">
                  <c:v>2.9</c:v>
                </c:pt>
                <c:pt idx="3">
                  <c:v>2.9</c:v>
                </c:pt>
              </c:numCache>
            </c:numRef>
          </c:val>
          <c:smooth val="0"/>
          <c:extLst>
            <c:ext xmlns:c16="http://schemas.microsoft.com/office/drawing/2014/chart" uri="{C3380CC4-5D6E-409C-BE32-E72D297353CC}">
              <c16:uniqueId val="{00000001-0E73-4450-86D2-C5F4DE9E1423}"/>
            </c:ext>
          </c:extLst>
        </c:ser>
        <c:dLbls>
          <c:showLegendKey val="0"/>
          <c:showVal val="0"/>
          <c:showCatName val="0"/>
          <c:showSerName val="0"/>
          <c:showPercent val="0"/>
          <c:showBubbleSize val="0"/>
        </c:dLbls>
        <c:marker val="1"/>
        <c:smooth val="0"/>
        <c:axId val="627448640"/>
        <c:axId val="627449472"/>
      </c:lineChart>
      <c:catAx>
        <c:axId val="627448640"/>
        <c:scaling>
          <c:orientation val="minMax"/>
        </c:scaling>
        <c:delete val="0"/>
        <c:axPos val="b"/>
        <c:title>
          <c:tx>
            <c:rich>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r>
                  <a:rPr lang="ja-JP" sz="900" b="0"/>
                  <a:t>（％）</a:t>
                </a:r>
              </a:p>
            </c:rich>
          </c:tx>
          <c:layout>
            <c:manualLayout>
              <c:xMode val="edge"/>
              <c:yMode val="edge"/>
              <c:x val="0.90833333333333344"/>
              <c:y val="3.789662265540604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ja-JP"/>
          </a:p>
        </c:txPr>
        <c:crossAx val="627449472"/>
        <c:crosses val="autoZero"/>
        <c:auto val="1"/>
        <c:lblAlgn val="ctr"/>
        <c:lblOffset val="100"/>
        <c:noMultiLvlLbl val="0"/>
      </c:catAx>
      <c:valAx>
        <c:axId val="627449472"/>
        <c:scaling>
          <c:orientation val="minMax"/>
          <c:max val="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ja-JP"/>
          </a:p>
        </c:txPr>
        <c:crossAx val="627448640"/>
        <c:crosses val="autoZero"/>
        <c:crossBetween val="between"/>
      </c:valAx>
      <c:spPr>
        <a:noFill/>
        <a:ln>
          <a:noFill/>
        </a:ln>
        <a:effectLst/>
      </c:spPr>
    </c:plotArea>
    <c:plotVisOnly val="1"/>
    <c:dispBlanksAs val="gap"/>
    <c:showDLblsOverMax val="0"/>
  </c:chart>
  <c:spPr>
    <a:noFill/>
    <a:ln>
      <a:noFill/>
    </a:ln>
    <a:effectLst/>
  </c:spPr>
  <c:txPr>
    <a:bodyPr/>
    <a:lstStyle/>
    <a:p>
      <a:pPr>
        <a:defRPr b="1">
          <a:solidFill>
            <a:sysClr val="windowText" lastClr="000000"/>
          </a:solidFill>
        </a:defRPr>
      </a:pPr>
      <a:endParaRPr lang="ja-JP"/>
    </a:p>
  </c:txPr>
  <c:externalData r:id="rId3">
    <c:autoUpdate val="0"/>
  </c:externalData>
  <c:userShapes r:id="rId4"/>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ja-JP" altLang="en-US" sz="1200" b="1"/>
              <a:t>新型コロナに起因する解雇等見込み労働者の推移</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'全国 (2)'!$C$15</c:f>
              <c:strCache>
                <c:ptCount val="1"/>
                <c:pt idx="0">
                  <c:v>全体</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'全国 (2)'!$D$14:$J$14</c:f>
              <c:strCache>
                <c:ptCount val="7"/>
                <c:pt idx="0">
                  <c:v>５/22</c:v>
                </c:pt>
                <c:pt idx="1">
                  <c:v>5/29</c:v>
                </c:pt>
                <c:pt idx="2">
                  <c:v>6/５</c:v>
                </c:pt>
                <c:pt idx="3">
                  <c:v>6/12</c:v>
                </c:pt>
                <c:pt idx="4">
                  <c:v>6/19</c:v>
                </c:pt>
                <c:pt idx="5">
                  <c:v>6/26</c:v>
                </c:pt>
                <c:pt idx="6">
                  <c:v>7/3</c:v>
                </c:pt>
              </c:strCache>
            </c:strRef>
          </c:cat>
          <c:val>
            <c:numRef>
              <c:f>'全国 (2)'!$D$15:$J$15</c:f>
              <c:numCache>
                <c:formatCode>#,##0_);[Red]\(#,##0\)</c:formatCode>
                <c:ptCount val="7"/>
                <c:pt idx="0">
                  <c:v>11912</c:v>
                </c:pt>
                <c:pt idx="1">
                  <c:v>16723</c:v>
                </c:pt>
                <c:pt idx="2">
                  <c:v>20993</c:v>
                </c:pt>
                <c:pt idx="3">
                  <c:v>24660</c:v>
                </c:pt>
                <c:pt idx="4">
                  <c:v>26552</c:v>
                </c:pt>
                <c:pt idx="5">
                  <c:v>28173</c:v>
                </c:pt>
                <c:pt idx="6">
                  <c:v>32348</c:v>
                </c:pt>
              </c:numCache>
            </c:numRef>
          </c:val>
          <c:extLst>
            <c:ext xmlns:c16="http://schemas.microsoft.com/office/drawing/2014/chart" uri="{C3380CC4-5D6E-409C-BE32-E72D297353CC}">
              <c16:uniqueId val="{00000000-A356-4D47-983C-E5C9A2196A68}"/>
            </c:ext>
          </c:extLst>
        </c:ser>
        <c:ser>
          <c:idx val="1"/>
          <c:order val="1"/>
          <c:tx>
            <c:strRef>
              <c:f>'全国 (2)'!$C$16</c:f>
              <c:strCache>
                <c:ptCount val="1"/>
                <c:pt idx="0">
                  <c:v>非正規雇用</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'全国 (2)'!$D$14:$J$14</c:f>
              <c:strCache>
                <c:ptCount val="7"/>
                <c:pt idx="0">
                  <c:v>５/22</c:v>
                </c:pt>
                <c:pt idx="1">
                  <c:v>5/29</c:v>
                </c:pt>
                <c:pt idx="2">
                  <c:v>6/５</c:v>
                </c:pt>
                <c:pt idx="3">
                  <c:v>6/12</c:v>
                </c:pt>
                <c:pt idx="4">
                  <c:v>6/19</c:v>
                </c:pt>
                <c:pt idx="5">
                  <c:v>6/26</c:v>
                </c:pt>
                <c:pt idx="6">
                  <c:v>7/3</c:v>
                </c:pt>
              </c:strCache>
            </c:strRef>
          </c:cat>
          <c:val>
            <c:numRef>
              <c:f>'全国 (2)'!$D$16:$J$16</c:f>
              <c:numCache>
                <c:formatCode>#,##0_);[Red]\(#,##0\)</c:formatCode>
                <c:ptCount val="7"/>
                <c:pt idx="1">
                  <c:v>2366</c:v>
                </c:pt>
                <c:pt idx="2">
                  <c:v>4943</c:v>
                </c:pt>
                <c:pt idx="3">
                  <c:v>6944</c:v>
                </c:pt>
                <c:pt idx="4">
                  <c:v>7959</c:v>
                </c:pt>
                <c:pt idx="5">
                  <c:v>9009</c:v>
                </c:pt>
                <c:pt idx="6">
                  <c:v>11798</c:v>
                </c:pt>
              </c:numCache>
            </c:numRef>
          </c:val>
          <c:extLst>
            <c:ext xmlns:c16="http://schemas.microsoft.com/office/drawing/2014/chart" uri="{C3380CC4-5D6E-409C-BE32-E72D297353CC}">
              <c16:uniqueId val="{00000001-A356-4D47-983C-E5C9A2196A68}"/>
            </c:ext>
          </c:extLst>
        </c:ser>
        <c:dLbls>
          <c:showLegendKey val="0"/>
          <c:showVal val="0"/>
          <c:showCatName val="0"/>
          <c:showSerName val="0"/>
          <c:showPercent val="0"/>
          <c:showBubbleSize val="0"/>
        </c:dLbls>
        <c:gapWidth val="219"/>
        <c:overlap val="-27"/>
        <c:axId val="1643553647"/>
        <c:axId val="1643559471"/>
      </c:barChart>
      <c:catAx>
        <c:axId val="1643553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43559471"/>
        <c:crosses val="autoZero"/>
        <c:auto val="1"/>
        <c:lblAlgn val="ctr"/>
        <c:lblOffset val="100"/>
        <c:noMultiLvlLbl val="0"/>
      </c:catAx>
      <c:valAx>
        <c:axId val="1643559471"/>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435536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1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100" b="1">
                <a:latin typeface="Meiryo UI" panose="020B0604030504040204" pitchFamily="50" charset="-128"/>
                <a:ea typeface="Meiryo UI" panose="020B0604030504040204" pitchFamily="50" charset="-128"/>
              </a:rPr>
              <a:t>新型コロナに起因する解雇等見込み労働者の推移（業種別）</a:t>
            </a:r>
          </a:p>
        </c:rich>
      </c:tx>
      <c:layout>
        <c:manualLayout>
          <c:xMode val="edge"/>
          <c:yMode val="edge"/>
          <c:x val="0.15266533241786334"/>
          <c:y val="1.984126984126984E-2"/>
        </c:manualLayout>
      </c:layout>
      <c:overlay val="0"/>
      <c:spPr>
        <a:noFill/>
        <a:ln>
          <a:noFill/>
        </a:ln>
        <a:effectLst/>
      </c:spPr>
      <c:txPr>
        <a:bodyPr rot="0" spcFirstLastPara="1" vertOverflow="ellipsis" vert="horz" wrap="square" anchor="ctr" anchorCtr="1"/>
        <a:lstStyle/>
        <a:p>
          <a:pPr algn="ctr">
            <a:defRPr sz="11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'全国 (2)'!$K$4:$K$13</c:f>
              <c:strCache>
                <c:ptCount val="10"/>
                <c:pt idx="0">
                  <c:v>宿泊業</c:v>
                </c:pt>
                <c:pt idx="1">
                  <c:v>製造業</c:v>
                </c:pt>
                <c:pt idx="2">
                  <c:v>飲食業</c:v>
                </c:pt>
                <c:pt idx="3">
                  <c:v>労働派遣業</c:v>
                </c:pt>
                <c:pt idx="4">
                  <c:v>小売業</c:v>
                </c:pt>
                <c:pt idx="5">
                  <c:v>道路旅客運送業</c:v>
                </c:pt>
                <c:pt idx="6">
                  <c:v>サービス業</c:v>
                </c:pt>
                <c:pt idx="7">
                  <c:v>卸売業</c:v>
                </c:pt>
                <c:pt idx="8">
                  <c:v>娯楽業</c:v>
                </c:pt>
                <c:pt idx="9">
                  <c:v>物品賃貸業</c:v>
                </c:pt>
              </c:strCache>
            </c:strRef>
          </c:cat>
          <c:val>
            <c:numRef>
              <c:f>'全国 (2)'!$L$4:$L$13</c:f>
              <c:numCache>
                <c:formatCode>#,##0_);[Red]\(#,##0\)</c:formatCode>
                <c:ptCount val="10"/>
                <c:pt idx="0">
                  <c:v>5966</c:v>
                </c:pt>
                <c:pt idx="1">
                  <c:v>5272</c:v>
                </c:pt>
                <c:pt idx="2">
                  <c:v>4408</c:v>
                </c:pt>
                <c:pt idx="3">
                  <c:v>2810</c:v>
                </c:pt>
                <c:pt idx="4">
                  <c:v>2579</c:v>
                </c:pt>
                <c:pt idx="5">
                  <c:v>2499</c:v>
                </c:pt>
                <c:pt idx="6">
                  <c:v>1987</c:v>
                </c:pt>
                <c:pt idx="7">
                  <c:v>1495</c:v>
                </c:pt>
                <c:pt idx="8">
                  <c:v>1483</c:v>
                </c:pt>
                <c:pt idx="9">
                  <c:v>741</c:v>
                </c:pt>
              </c:numCache>
            </c:numRef>
          </c:val>
          <c:extLst>
            <c:ext xmlns:c16="http://schemas.microsoft.com/office/drawing/2014/chart" uri="{C3380CC4-5D6E-409C-BE32-E72D297353CC}">
              <c16:uniqueId val="{00000000-F287-470A-A646-9C83250304CD}"/>
            </c:ext>
          </c:extLst>
        </c:ser>
        <c:dLbls>
          <c:showLegendKey val="0"/>
          <c:showVal val="0"/>
          <c:showCatName val="0"/>
          <c:showSerName val="0"/>
          <c:showPercent val="0"/>
          <c:showBubbleSize val="0"/>
        </c:dLbls>
        <c:gapWidth val="219"/>
        <c:overlap val="-27"/>
        <c:axId val="1648919103"/>
        <c:axId val="1648924095"/>
      </c:barChart>
      <c:catAx>
        <c:axId val="1648919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48924095"/>
        <c:crosses val="autoZero"/>
        <c:auto val="1"/>
        <c:lblAlgn val="ctr"/>
        <c:lblOffset val="100"/>
        <c:noMultiLvlLbl val="0"/>
      </c:catAx>
      <c:valAx>
        <c:axId val="1648924095"/>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4891910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114398047326032E-2"/>
          <c:y val="5.0925925925925923E-2"/>
          <c:w val="0.82970214253684271"/>
          <c:h val="0.83299358413531654"/>
        </c:manualLayout>
      </c:layout>
      <c:lineChart>
        <c:grouping val="standard"/>
        <c:varyColors val="0"/>
        <c:ser>
          <c:idx val="0"/>
          <c:order val="0"/>
          <c:tx>
            <c:strRef>
              <c:f>'大阪 総括表'!$B$111</c:f>
              <c:strCache>
                <c:ptCount val="1"/>
                <c:pt idx="0">
                  <c:v>非正規雇用者数</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'大阪 総括表'!$D$110:$G$110</c:f>
              <c:numCache>
                <c:formatCode>General</c:formatCode>
                <c:ptCount val="4"/>
                <c:pt idx="0">
                  <c:v>2002</c:v>
                </c:pt>
                <c:pt idx="1">
                  <c:v>2007</c:v>
                </c:pt>
                <c:pt idx="2">
                  <c:v>2012</c:v>
                </c:pt>
                <c:pt idx="3">
                  <c:v>2017</c:v>
                </c:pt>
              </c:numCache>
            </c:numRef>
          </c:cat>
          <c:val>
            <c:numRef>
              <c:f>'大阪 総括表'!$D$111:$G$111</c:f>
              <c:numCache>
                <c:formatCode>#,##0</c:formatCode>
                <c:ptCount val="4"/>
                <c:pt idx="0">
                  <c:v>1196000</c:v>
                </c:pt>
                <c:pt idx="1">
                  <c:v>1341500</c:v>
                </c:pt>
                <c:pt idx="2">
                  <c:v>1476100</c:v>
                </c:pt>
                <c:pt idx="3" formatCode="#,##0_);[Red]\(#,##0\)">
                  <c:v>1535900</c:v>
                </c:pt>
              </c:numCache>
            </c:numRef>
          </c:val>
          <c:smooth val="0"/>
          <c:extLst>
            <c:ext xmlns:c16="http://schemas.microsoft.com/office/drawing/2014/chart" uri="{C3380CC4-5D6E-409C-BE32-E72D297353CC}">
              <c16:uniqueId val="{00000000-CB00-44D0-9D49-42C551713EA6}"/>
            </c:ext>
          </c:extLst>
        </c:ser>
        <c:dLbls>
          <c:showLegendKey val="0"/>
          <c:showVal val="0"/>
          <c:showCatName val="0"/>
          <c:showSerName val="0"/>
          <c:showPercent val="0"/>
          <c:showBubbleSize val="0"/>
        </c:dLbls>
        <c:marker val="1"/>
        <c:smooth val="0"/>
        <c:axId val="1914910111"/>
        <c:axId val="1914910527"/>
      </c:lineChart>
      <c:lineChart>
        <c:grouping val="standard"/>
        <c:varyColors val="0"/>
        <c:ser>
          <c:idx val="1"/>
          <c:order val="1"/>
          <c:tx>
            <c:strRef>
              <c:f>'大阪 総括表'!$B$112</c:f>
              <c:strCache>
                <c:ptCount val="1"/>
                <c:pt idx="0">
                  <c:v>非正規雇用率</c:v>
                </c:pt>
              </c:strCache>
            </c:strRef>
          </c:tx>
          <c:spPr>
            <a:ln w="28575" cap="rnd">
              <a:solidFill>
                <a:schemeClr val="accent2"/>
              </a:solidFill>
              <a:prstDash val="sysDash"/>
              <a:round/>
            </a:ln>
            <a:effectLst/>
          </c:spPr>
          <c:marker>
            <c:symbol val="circle"/>
            <c:size val="5"/>
            <c:spPr>
              <a:solidFill>
                <a:schemeClr val="accent2"/>
              </a:solidFill>
              <a:ln w="9525">
                <a:solidFill>
                  <a:schemeClr val="accent2"/>
                </a:solidFill>
              </a:ln>
              <a:effectLst/>
            </c:spPr>
          </c:marker>
          <c:dLbls>
            <c:dLbl>
              <c:idx val="1"/>
              <c:layout>
                <c:manualLayout>
                  <c:x val="-5.2473014189082665E-2"/>
                  <c:y val="-5.80939028670788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75-49A1-B15F-8A3BF25B0B86}"/>
                </c:ext>
              </c:extLst>
            </c:dLbl>
            <c:dLbl>
              <c:idx val="3"/>
              <c:layout>
                <c:manualLayout>
                  <c:x val="-3.8007330002331086E-2"/>
                  <c:y val="-5.1510315320644665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A0B-4403-989C-93F0F46E6602}"/>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'大阪 総括表'!$D$110:$G$110</c:f>
              <c:numCache>
                <c:formatCode>General</c:formatCode>
                <c:ptCount val="4"/>
                <c:pt idx="0">
                  <c:v>2002</c:v>
                </c:pt>
                <c:pt idx="1">
                  <c:v>2007</c:v>
                </c:pt>
                <c:pt idx="2">
                  <c:v>2012</c:v>
                </c:pt>
                <c:pt idx="3">
                  <c:v>2017</c:v>
                </c:pt>
              </c:numCache>
            </c:numRef>
          </c:cat>
          <c:val>
            <c:numRef>
              <c:f>'大阪 総括表'!$D$112:$G$112</c:f>
              <c:numCache>
                <c:formatCode>0.0%</c:formatCode>
                <c:ptCount val="4"/>
                <c:pt idx="0">
                  <c:v>0.35202354672553349</c:v>
                </c:pt>
                <c:pt idx="1">
                  <c:v>0.38615428900402993</c:v>
                </c:pt>
                <c:pt idx="2">
                  <c:v>0.4130106323447118</c:v>
                </c:pt>
                <c:pt idx="3">
                  <c:v>0.4030387320247717</c:v>
                </c:pt>
              </c:numCache>
            </c:numRef>
          </c:val>
          <c:smooth val="0"/>
          <c:extLst>
            <c:ext xmlns:c16="http://schemas.microsoft.com/office/drawing/2014/chart" uri="{C3380CC4-5D6E-409C-BE32-E72D297353CC}">
              <c16:uniqueId val="{00000001-CB00-44D0-9D49-42C551713EA6}"/>
            </c:ext>
          </c:extLst>
        </c:ser>
        <c:dLbls>
          <c:showLegendKey val="0"/>
          <c:showVal val="0"/>
          <c:showCatName val="0"/>
          <c:showSerName val="0"/>
          <c:showPercent val="0"/>
          <c:showBubbleSize val="0"/>
        </c:dLbls>
        <c:marker val="1"/>
        <c:smooth val="0"/>
        <c:axId val="2015797215"/>
        <c:axId val="2015799295"/>
      </c:lineChart>
      <c:catAx>
        <c:axId val="1914910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914910527"/>
        <c:crosses val="autoZero"/>
        <c:auto val="1"/>
        <c:lblAlgn val="ctr"/>
        <c:lblOffset val="100"/>
        <c:noMultiLvlLbl val="0"/>
      </c:catAx>
      <c:valAx>
        <c:axId val="1914910527"/>
        <c:scaling>
          <c:orientation val="minMax"/>
          <c:max val="2500000"/>
        </c:scaling>
        <c:delete val="0"/>
        <c:axPos val="l"/>
        <c:majorGridlines>
          <c:spPr>
            <a:ln w="9525" cap="flat" cmpd="sng" algn="ctr">
              <a:solidFill>
                <a:schemeClr val="tx1">
                  <a:lumMod val="15000"/>
                  <a:lumOff val="85000"/>
                  <a:alpha val="3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914910111"/>
        <c:crosses val="autoZero"/>
        <c:crossBetween val="between"/>
        <c:dispUnits>
          <c:builtInUnit val="thousands"/>
        </c:dispUnits>
      </c:valAx>
      <c:valAx>
        <c:axId val="2015799295"/>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015797215"/>
        <c:crosses val="max"/>
        <c:crossBetween val="between"/>
      </c:valAx>
      <c:catAx>
        <c:axId val="2015797215"/>
        <c:scaling>
          <c:orientation val="minMax"/>
        </c:scaling>
        <c:delete val="1"/>
        <c:axPos val="b"/>
        <c:numFmt formatCode="General" sourceLinked="1"/>
        <c:majorTickMark val="out"/>
        <c:minorTickMark val="none"/>
        <c:tickLblPos val="nextTo"/>
        <c:crossAx val="2015799295"/>
        <c:crosses val="autoZero"/>
        <c:auto val="1"/>
        <c:lblAlgn val="ctr"/>
        <c:lblOffset val="100"/>
        <c:noMultiLvlLbl val="0"/>
      </c:catAx>
      <c:spPr>
        <a:noFill/>
        <a:ln>
          <a:noFill/>
        </a:ln>
        <a:effectLst/>
      </c:spPr>
    </c:plotArea>
    <c:legend>
      <c:legendPos val="b"/>
      <c:layout>
        <c:manualLayout>
          <c:xMode val="edge"/>
          <c:yMode val="edge"/>
          <c:x val="0.14013268098585127"/>
          <c:y val="0.7512815467860765"/>
          <c:w val="0.39754442627434383"/>
          <c:h val="7.8125546806649182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sz="1050">
          <a:latin typeface="Meiryo UI" panose="020B0604030504040204" pitchFamily="50" charset="-128"/>
          <a:ea typeface="Meiryo UI" panose="020B0604030504040204" pitchFamily="50" charset="-128"/>
        </a:defRPr>
      </a:pPr>
      <a:endParaRPr lang="ja-JP"/>
    </a:p>
  </c:txPr>
  <c:externalData r:id="rId3">
    <c:autoUpdate val="0"/>
  </c:externalData>
  <c:userShapes r:id="rId4"/>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ja-JP" sz="1400" b="1" i="0" u="none" strike="noStrike" baseline="0">
                <a:effectLst/>
              </a:rPr>
              <a:t>新型コロナに起因する解雇等見込み労働者（府県別</a:t>
            </a:r>
            <a:r>
              <a:rPr lang="ja-JP" altLang="en-US" sz="1400" b="1" i="0" u="none" strike="noStrike" baseline="0">
                <a:effectLst/>
              </a:rPr>
              <a:t>）</a:t>
            </a:r>
            <a:endParaRPr lang="en-US" altLang="ja-JP" sz="1400" b="1" i="0" u="none" strike="noStrike" baseline="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都道府県別!$B$15:$B$21</c:f>
              <c:strCache>
                <c:ptCount val="7"/>
                <c:pt idx="0">
                  <c:v>埼玉</c:v>
                </c:pt>
                <c:pt idx="1">
                  <c:v>千葉</c:v>
                </c:pt>
                <c:pt idx="2">
                  <c:v>東京</c:v>
                </c:pt>
                <c:pt idx="3">
                  <c:v>神奈川</c:v>
                </c:pt>
                <c:pt idx="4">
                  <c:v>大阪</c:v>
                </c:pt>
                <c:pt idx="5">
                  <c:v>兵庫</c:v>
                </c:pt>
                <c:pt idx="6">
                  <c:v>福岡</c:v>
                </c:pt>
              </c:strCache>
            </c:strRef>
          </c:cat>
          <c:val>
            <c:numRef>
              <c:f>都道府県別!$C$15:$C$21</c:f>
              <c:numCache>
                <c:formatCode>General</c:formatCode>
                <c:ptCount val="7"/>
                <c:pt idx="0">
                  <c:v>226</c:v>
                </c:pt>
                <c:pt idx="1">
                  <c:v>844</c:v>
                </c:pt>
                <c:pt idx="2">
                  <c:v>5559</c:v>
                </c:pt>
                <c:pt idx="3">
                  <c:v>913</c:v>
                </c:pt>
                <c:pt idx="4">
                  <c:v>3546</c:v>
                </c:pt>
                <c:pt idx="5">
                  <c:v>1021</c:v>
                </c:pt>
                <c:pt idx="6">
                  <c:v>1023</c:v>
                </c:pt>
              </c:numCache>
            </c:numRef>
          </c:val>
          <c:extLst>
            <c:ext xmlns:c16="http://schemas.microsoft.com/office/drawing/2014/chart" uri="{C3380CC4-5D6E-409C-BE32-E72D297353CC}">
              <c16:uniqueId val="{00000000-7869-4419-AF73-57DB8ABF6D41}"/>
            </c:ext>
          </c:extLst>
        </c:ser>
        <c:dLbls>
          <c:showLegendKey val="0"/>
          <c:showVal val="0"/>
          <c:showCatName val="0"/>
          <c:showSerName val="0"/>
          <c:showPercent val="0"/>
          <c:showBubbleSize val="0"/>
        </c:dLbls>
        <c:gapWidth val="219"/>
        <c:overlap val="-27"/>
        <c:axId val="1643550735"/>
        <c:axId val="1643553231"/>
      </c:barChart>
      <c:catAx>
        <c:axId val="1643550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1643553231"/>
        <c:crosses val="autoZero"/>
        <c:auto val="1"/>
        <c:lblAlgn val="ctr"/>
        <c:lblOffset val="100"/>
        <c:noMultiLvlLbl val="0"/>
      </c:catAx>
      <c:valAx>
        <c:axId val="1643553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164355073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b="1" dirty="0">
                <a:latin typeface="Meiryo UI" panose="020B0604030504040204" pitchFamily="50" charset="-128"/>
                <a:ea typeface="Meiryo UI" panose="020B0604030504040204" pitchFamily="50" charset="-128"/>
              </a:rPr>
              <a:t>休業者数の推移（全国）</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spPr>
            <a:solidFill>
              <a:schemeClr val="accent5"/>
            </a:solidFill>
            <a:ln>
              <a:noFill/>
            </a:ln>
            <a:effectLst/>
          </c:spPr>
          <c:invertIfNegative val="0"/>
          <c:dLbls>
            <c:dLbl>
              <c:idx val="15"/>
              <c:spPr>
                <a:noFill/>
                <a:ln>
                  <a:noFill/>
                </a:ln>
                <a:effectLst/>
              </c:spPr>
              <c:txPr>
                <a:bodyPr rot="0" spcFirstLastPara="1" vertOverflow="ellipsis" vert="horz" wrap="square" lIns="38100" tIns="19050" rIns="38100" bIns="19050" anchor="ctr" anchorCtr="1">
                  <a:spAutoFit/>
                </a:bodyPr>
                <a:lstStyle/>
                <a:p>
                  <a:pPr>
                    <a:defRPr sz="12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0-94FE-42BE-A3D3-7640D45700A3}"/>
                </c:ext>
              </c:extLst>
            </c:dLbl>
            <c:dLbl>
              <c:idx val="16"/>
              <c:spPr>
                <a:noFill/>
                <a:ln>
                  <a:noFill/>
                </a:ln>
                <a:effectLst/>
              </c:spPr>
              <c:txPr>
                <a:bodyPr rot="0" spcFirstLastPara="1" vertOverflow="ellipsis" vert="horz" wrap="square" lIns="38100" tIns="19050" rIns="38100" bIns="19050" anchor="ctr" anchorCtr="1">
                  <a:spAutoFit/>
                </a:bodyPr>
                <a:lstStyle/>
                <a:p>
                  <a:pPr>
                    <a:defRPr sz="12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1-94FE-42BE-A3D3-7640D45700A3}"/>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休業者!$A$5:$A$21</c:f>
              <c:strCache>
                <c:ptCount val="17"/>
                <c:pt idx="0">
                  <c:v>19/1</c:v>
                </c:pt>
                <c:pt idx="1">
                  <c:v>19/2</c:v>
                </c:pt>
                <c:pt idx="2">
                  <c:v>19/3</c:v>
                </c:pt>
                <c:pt idx="3">
                  <c:v>19/4</c:v>
                </c:pt>
                <c:pt idx="4">
                  <c:v>19/5</c:v>
                </c:pt>
                <c:pt idx="5">
                  <c:v>19/6</c:v>
                </c:pt>
                <c:pt idx="6">
                  <c:v>19/7</c:v>
                </c:pt>
                <c:pt idx="7">
                  <c:v>19/8</c:v>
                </c:pt>
                <c:pt idx="8">
                  <c:v>19/9</c:v>
                </c:pt>
                <c:pt idx="9">
                  <c:v>19/10</c:v>
                </c:pt>
                <c:pt idx="10">
                  <c:v>19/11</c:v>
                </c:pt>
                <c:pt idx="11">
                  <c:v>19/12</c:v>
                </c:pt>
                <c:pt idx="12">
                  <c:v>20/1</c:v>
                </c:pt>
                <c:pt idx="13">
                  <c:v>20/2</c:v>
                </c:pt>
                <c:pt idx="14">
                  <c:v>20/3</c:v>
                </c:pt>
                <c:pt idx="15">
                  <c:v>20/4</c:v>
                </c:pt>
                <c:pt idx="16">
                  <c:v>20/5</c:v>
                </c:pt>
              </c:strCache>
            </c:strRef>
          </c:cat>
          <c:val>
            <c:numRef>
              <c:f>休業者!$B$5:$B$21</c:f>
              <c:numCache>
                <c:formatCode>General</c:formatCode>
                <c:ptCount val="17"/>
                <c:pt idx="0">
                  <c:v>186</c:v>
                </c:pt>
                <c:pt idx="1">
                  <c:v>177</c:v>
                </c:pt>
                <c:pt idx="2">
                  <c:v>218</c:v>
                </c:pt>
                <c:pt idx="3">
                  <c:v>177</c:v>
                </c:pt>
                <c:pt idx="4">
                  <c:v>149</c:v>
                </c:pt>
                <c:pt idx="5">
                  <c:v>146</c:v>
                </c:pt>
                <c:pt idx="6">
                  <c:v>186</c:v>
                </c:pt>
                <c:pt idx="7">
                  <c:v>202</c:v>
                </c:pt>
                <c:pt idx="8">
                  <c:v>162</c:v>
                </c:pt>
                <c:pt idx="9">
                  <c:v>158</c:v>
                </c:pt>
                <c:pt idx="10">
                  <c:v>161</c:v>
                </c:pt>
                <c:pt idx="11">
                  <c:v>186</c:v>
                </c:pt>
                <c:pt idx="12">
                  <c:v>194</c:v>
                </c:pt>
                <c:pt idx="13">
                  <c:v>196</c:v>
                </c:pt>
                <c:pt idx="14">
                  <c:v>249</c:v>
                </c:pt>
                <c:pt idx="15">
                  <c:v>597</c:v>
                </c:pt>
                <c:pt idx="16">
                  <c:v>423</c:v>
                </c:pt>
              </c:numCache>
            </c:numRef>
          </c:val>
          <c:extLst>
            <c:ext xmlns:c16="http://schemas.microsoft.com/office/drawing/2014/chart" uri="{C3380CC4-5D6E-409C-BE32-E72D297353CC}">
              <c16:uniqueId val="{00000000-4CEC-40C1-B5AD-B5A7DFDBF039}"/>
            </c:ext>
          </c:extLst>
        </c:ser>
        <c:dLbls>
          <c:showLegendKey val="0"/>
          <c:showVal val="0"/>
          <c:showCatName val="0"/>
          <c:showSerName val="0"/>
          <c:showPercent val="0"/>
          <c:showBubbleSize val="0"/>
        </c:dLbls>
        <c:gapWidth val="219"/>
        <c:overlap val="-27"/>
        <c:axId val="703587360"/>
        <c:axId val="703600256"/>
      </c:barChart>
      <c:catAx>
        <c:axId val="703587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703600256"/>
        <c:crosses val="autoZero"/>
        <c:auto val="1"/>
        <c:lblAlgn val="ctr"/>
        <c:lblOffset val="100"/>
        <c:noMultiLvlLbl val="0"/>
      </c:catAx>
      <c:valAx>
        <c:axId val="703600256"/>
        <c:scaling>
          <c:orientation val="minMax"/>
          <c:max val="6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703587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b="1">
                <a:latin typeface="Meiryo UI" panose="020B0604030504040204" pitchFamily="50" charset="-128"/>
                <a:ea typeface="Meiryo UI" panose="020B0604030504040204" pitchFamily="50" charset="-128"/>
              </a:rPr>
              <a:t>休業者数の推移（大阪）</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休業者!$E$5:$E$9</c:f>
              <c:strCache>
                <c:ptCount val="5"/>
                <c:pt idx="0">
                  <c:v>19/1-3</c:v>
                </c:pt>
                <c:pt idx="1">
                  <c:v>19/4-6</c:v>
                </c:pt>
                <c:pt idx="2">
                  <c:v>19/7-9</c:v>
                </c:pt>
                <c:pt idx="3">
                  <c:v>19/10-12</c:v>
                </c:pt>
                <c:pt idx="4">
                  <c:v>20/1-3</c:v>
                </c:pt>
              </c:strCache>
            </c:strRef>
          </c:cat>
          <c:val>
            <c:numRef>
              <c:f>休業者!$F$5:$F$9</c:f>
              <c:numCache>
                <c:formatCode>0.0_);[Red]\(0.0\)</c:formatCode>
                <c:ptCount val="5"/>
                <c:pt idx="0">
                  <c:v>13.8</c:v>
                </c:pt>
                <c:pt idx="1">
                  <c:v>11</c:v>
                </c:pt>
                <c:pt idx="2">
                  <c:v>12.3</c:v>
                </c:pt>
                <c:pt idx="3">
                  <c:v>10.199999999999999</c:v>
                </c:pt>
                <c:pt idx="4">
                  <c:v>13.8</c:v>
                </c:pt>
              </c:numCache>
            </c:numRef>
          </c:val>
          <c:extLst>
            <c:ext xmlns:c16="http://schemas.microsoft.com/office/drawing/2014/chart" uri="{C3380CC4-5D6E-409C-BE32-E72D297353CC}">
              <c16:uniqueId val="{00000000-7D3A-41B9-87F1-20D1C88F1E6C}"/>
            </c:ext>
          </c:extLst>
        </c:ser>
        <c:dLbls>
          <c:showLegendKey val="0"/>
          <c:showVal val="0"/>
          <c:showCatName val="0"/>
          <c:showSerName val="0"/>
          <c:showPercent val="0"/>
          <c:showBubbleSize val="0"/>
        </c:dLbls>
        <c:gapWidth val="219"/>
        <c:overlap val="-27"/>
        <c:axId val="917270160"/>
        <c:axId val="917274320"/>
      </c:barChart>
      <c:catAx>
        <c:axId val="91727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17274320"/>
        <c:crosses val="autoZero"/>
        <c:auto val="1"/>
        <c:lblAlgn val="ctr"/>
        <c:lblOffset val="100"/>
        <c:noMultiLvlLbl val="0"/>
      </c:catAx>
      <c:valAx>
        <c:axId val="917274320"/>
        <c:scaling>
          <c:orientation val="minMax"/>
        </c:scaling>
        <c:delete val="0"/>
        <c:axPos val="l"/>
        <c:majorGridlines>
          <c:spPr>
            <a:ln w="9525" cap="flat" cmpd="sng" algn="ctr">
              <a:solidFill>
                <a:schemeClr val="tx1">
                  <a:lumMod val="15000"/>
                  <a:lumOff val="85000"/>
                </a:schemeClr>
              </a:solidFill>
              <a:round/>
            </a:ln>
            <a:effectLst/>
          </c:spPr>
        </c:majorGridlines>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172701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ltLang="ja-JP" sz="1200" b="1" dirty="0" smtClean="0"/>
              <a:t>【</a:t>
            </a:r>
            <a:r>
              <a:rPr lang="ja-JP" altLang="en-US" sz="1200" b="1" dirty="0" smtClean="0"/>
              <a:t>月別</a:t>
            </a:r>
            <a:r>
              <a:rPr lang="en-US" altLang="ja-JP" sz="1200" b="1" dirty="0" smtClean="0"/>
              <a:t>】</a:t>
            </a:r>
            <a:r>
              <a:rPr lang="ja-JP" altLang="en-US" sz="1200" b="1" dirty="0" smtClean="0"/>
              <a:t>正規・非正規別就業者数前年同期比増減（全国）</a:t>
            </a:r>
            <a:endParaRPr lang="ja-JP" altLang="en-US" sz="1200" b="1" dirty="0"/>
          </a:p>
        </c:rich>
      </c:tx>
      <c:layout>
        <c:manualLayout>
          <c:xMode val="edge"/>
          <c:yMode val="edge"/>
          <c:x val="0.13195680662551948"/>
          <c:y val="5.7692221161763698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正規雇用増減</c:v>
                </c:pt>
              </c:strCache>
            </c:strRef>
          </c:tx>
          <c:spPr>
            <a:pattFill prst="dkUpDiag">
              <a:fgClr>
                <a:schemeClr val="accent5"/>
              </a:fgClr>
              <a:bgClr>
                <a:schemeClr val="bg1"/>
              </a:bgClr>
            </a:pattFill>
            <a:ln>
              <a:solidFill>
                <a:schemeClr val="accent5"/>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20/1月</c:v>
                </c:pt>
                <c:pt idx="1">
                  <c:v>20/2月</c:v>
                </c:pt>
                <c:pt idx="2">
                  <c:v>20/3月</c:v>
                </c:pt>
                <c:pt idx="3">
                  <c:v>20/4月</c:v>
                </c:pt>
                <c:pt idx="4">
                  <c:v>20/5月</c:v>
                </c:pt>
              </c:strCache>
            </c:strRef>
          </c:cat>
          <c:val>
            <c:numRef>
              <c:f>Sheet1!$B$2:$B$6</c:f>
              <c:numCache>
                <c:formatCode>General</c:formatCode>
                <c:ptCount val="5"/>
                <c:pt idx="0">
                  <c:v>42</c:v>
                </c:pt>
                <c:pt idx="1">
                  <c:v>44</c:v>
                </c:pt>
                <c:pt idx="2">
                  <c:v>67</c:v>
                </c:pt>
                <c:pt idx="3">
                  <c:v>63</c:v>
                </c:pt>
                <c:pt idx="4">
                  <c:v>-1</c:v>
                </c:pt>
              </c:numCache>
            </c:numRef>
          </c:val>
          <c:extLst>
            <c:ext xmlns:c16="http://schemas.microsoft.com/office/drawing/2014/chart" uri="{C3380CC4-5D6E-409C-BE32-E72D297353CC}">
              <c16:uniqueId val="{00000000-DCC0-4647-96B2-EBB7197E3A9D}"/>
            </c:ext>
          </c:extLst>
        </c:ser>
        <c:ser>
          <c:idx val="1"/>
          <c:order val="1"/>
          <c:tx>
            <c:strRef>
              <c:f>Sheet1!$C$1</c:f>
              <c:strCache>
                <c:ptCount val="1"/>
                <c:pt idx="0">
                  <c:v>非正規雇用増減</c:v>
                </c:pt>
              </c:strCache>
            </c:strRef>
          </c:tx>
          <c:spPr>
            <a:solidFill>
              <a:schemeClr val="accent2"/>
            </a:solidFill>
            <a:ln>
              <a:noFill/>
            </a:ln>
            <a:effectLst/>
          </c:spPr>
          <c:invertIfNegative val="0"/>
          <c:dLbls>
            <c:dLbl>
              <c:idx val="3"/>
              <c:layout>
                <c:manualLayout>
                  <c:x val="-1.1559738363964659E-16"/>
                  <c:y val="1.02514443798402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CC0-4647-96B2-EBB7197E3A9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20/1月</c:v>
                </c:pt>
                <c:pt idx="1">
                  <c:v>20/2月</c:v>
                </c:pt>
                <c:pt idx="2">
                  <c:v>20/3月</c:v>
                </c:pt>
                <c:pt idx="3">
                  <c:v>20/4月</c:v>
                </c:pt>
                <c:pt idx="4">
                  <c:v>20/5月</c:v>
                </c:pt>
              </c:strCache>
            </c:strRef>
          </c:cat>
          <c:val>
            <c:numRef>
              <c:f>Sheet1!$C$2:$C$6</c:f>
              <c:numCache>
                <c:formatCode>General</c:formatCode>
                <c:ptCount val="5"/>
                <c:pt idx="0">
                  <c:v>-5</c:v>
                </c:pt>
                <c:pt idx="1">
                  <c:v>2</c:v>
                </c:pt>
                <c:pt idx="2">
                  <c:v>-26</c:v>
                </c:pt>
                <c:pt idx="3">
                  <c:v>-97</c:v>
                </c:pt>
                <c:pt idx="4">
                  <c:v>-61</c:v>
                </c:pt>
              </c:numCache>
            </c:numRef>
          </c:val>
          <c:extLst>
            <c:ext xmlns:c16="http://schemas.microsoft.com/office/drawing/2014/chart" uri="{C3380CC4-5D6E-409C-BE32-E72D297353CC}">
              <c16:uniqueId val="{00000001-DCC0-4647-96B2-EBB7197E3A9D}"/>
            </c:ext>
          </c:extLst>
        </c:ser>
        <c:dLbls>
          <c:showLegendKey val="0"/>
          <c:showVal val="0"/>
          <c:showCatName val="0"/>
          <c:showSerName val="0"/>
          <c:showPercent val="0"/>
          <c:showBubbleSize val="0"/>
        </c:dLbls>
        <c:gapWidth val="219"/>
        <c:overlap val="-27"/>
        <c:axId val="1155447584"/>
        <c:axId val="1155449248"/>
      </c:barChart>
      <c:catAx>
        <c:axId val="115544758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155449248"/>
        <c:crosses val="autoZero"/>
        <c:auto val="1"/>
        <c:lblAlgn val="ctr"/>
        <c:lblOffset val="100"/>
        <c:noMultiLvlLbl val="0"/>
      </c:catAx>
      <c:valAx>
        <c:axId val="1155449248"/>
        <c:scaling>
          <c:orientation val="minMax"/>
          <c:min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155447584"/>
        <c:crosses val="autoZero"/>
        <c:crossBetween val="between"/>
      </c:valAx>
      <c:spPr>
        <a:noFill/>
        <a:ln>
          <a:noFill/>
        </a:ln>
        <a:effectLst/>
      </c:spPr>
    </c:plotArea>
    <c:legend>
      <c:legendPos val="b"/>
      <c:layout>
        <c:manualLayout>
          <c:xMode val="edge"/>
          <c:yMode val="edge"/>
          <c:x val="0.17518766587319773"/>
          <c:y val="0.74462844577945275"/>
          <c:w val="0.38340313526564418"/>
          <c:h val="0.12752545180616107"/>
        </c:manualLayout>
      </c:layout>
      <c:overlay val="1"/>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ea"/>
                <a:ea typeface="+mn-ea"/>
                <a:cs typeface="+mn-cs"/>
              </a:defRPr>
            </a:pPr>
            <a:r>
              <a:rPr lang="en-US" altLang="ja-JP" sz="1200" b="1" dirty="0" smtClean="0">
                <a:latin typeface="+mn-ea"/>
                <a:ea typeface="+mn-ea"/>
              </a:rPr>
              <a:t>【</a:t>
            </a:r>
            <a:r>
              <a:rPr lang="ja-JP" altLang="en-US" sz="1200" b="1" dirty="0" smtClean="0">
                <a:latin typeface="+mn-ea"/>
                <a:ea typeface="+mn-ea"/>
              </a:rPr>
              <a:t>業種別</a:t>
            </a:r>
            <a:r>
              <a:rPr lang="en-US" altLang="ja-JP" sz="1200" b="1" dirty="0" smtClean="0">
                <a:latin typeface="+mn-ea"/>
                <a:ea typeface="+mn-ea"/>
              </a:rPr>
              <a:t>】</a:t>
            </a:r>
            <a:r>
              <a:rPr lang="ja-JP" altLang="en-US" sz="1200" b="1" dirty="0" smtClean="0">
                <a:latin typeface="+mn-ea"/>
                <a:ea typeface="+mn-ea"/>
              </a:rPr>
              <a:t>正規・非正規別就業者数前年同期比増減</a:t>
            </a:r>
            <a:r>
              <a:rPr lang="ja-JP" altLang="en-US" sz="1050" b="1" dirty="0" smtClean="0">
                <a:latin typeface="+mn-ea"/>
                <a:ea typeface="+mn-ea"/>
              </a:rPr>
              <a:t>（</a:t>
            </a:r>
            <a:r>
              <a:rPr lang="en-US" altLang="ja-JP" sz="1050" b="1" dirty="0" smtClean="0">
                <a:latin typeface="+mn-ea"/>
                <a:ea typeface="+mn-ea"/>
              </a:rPr>
              <a:t>2020</a:t>
            </a:r>
            <a:r>
              <a:rPr lang="ja-JP" altLang="en-US" sz="1050" b="1" dirty="0" smtClean="0">
                <a:latin typeface="+mn-ea"/>
                <a:ea typeface="+mn-ea"/>
              </a:rPr>
              <a:t>年</a:t>
            </a:r>
            <a:r>
              <a:rPr lang="en-US" altLang="ja-JP" sz="1050" b="1" dirty="0" smtClean="0">
                <a:latin typeface="+mn-ea"/>
                <a:ea typeface="+mn-ea"/>
              </a:rPr>
              <a:t>5</a:t>
            </a:r>
            <a:r>
              <a:rPr lang="ja-JP" altLang="en-US" sz="1050" b="1" dirty="0" smtClean="0">
                <a:latin typeface="+mn-ea"/>
                <a:ea typeface="+mn-ea"/>
              </a:rPr>
              <a:t>月）</a:t>
            </a:r>
            <a:r>
              <a:rPr lang="ja-JP" altLang="en-US" sz="1200" b="1" dirty="0" smtClean="0">
                <a:latin typeface="+mn-ea"/>
                <a:ea typeface="+mn-ea"/>
              </a:rPr>
              <a:t>（全国）</a:t>
            </a:r>
            <a:endParaRPr lang="ja-JP" altLang="en-US" sz="1400" b="1" dirty="0">
              <a:latin typeface="+mn-ea"/>
              <a:ea typeface="+mn-ea"/>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ea"/>
              <a:ea typeface="+mn-ea"/>
              <a:cs typeface="+mn-cs"/>
            </a:defRPr>
          </a:pPr>
          <a:endParaRPr lang="ja-JP"/>
        </a:p>
      </c:txPr>
    </c:title>
    <c:autoTitleDeleted val="0"/>
    <c:plotArea>
      <c:layout/>
      <c:barChart>
        <c:barDir val="col"/>
        <c:grouping val="clustered"/>
        <c:varyColors val="0"/>
        <c:ser>
          <c:idx val="0"/>
          <c:order val="0"/>
          <c:tx>
            <c:strRef>
              <c:f>Sheet1!$B$1</c:f>
              <c:strCache>
                <c:ptCount val="1"/>
                <c:pt idx="0">
                  <c:v>正規雇用増減</c:v>
                </c:pt>
              </c:strCache>
            </c:strRef>
          </c:tx>
          <c:spPr>
            <a:pattFill prst="dkUpDiag">
              <a:fgClr>
                <a:schemeClr val="accent5"/>
              </a:fgClr>
              <a:bgClr>
                <a:schemeClr val="bg1"/>
              </a:bgClr>
            </a:pattFill>
            <a:ln>
              <a:solidFill>
                <a:schemeClr val="accent5"/>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宿泊・飲食サービス</c:v>
                </c:pt>
                <c:pt idx="1">
                  <c:v>卸売・小売</c:v>
                </c:pt>
                <c:pt idx="2">
                  <c:v>建設</c:v>
                </c:pt>
                <c:pt idx="3">
                  <c:v>製造</c:v>
                </c:pt>
                <c:pt idx="4">
                  <c:v>生活関連サービス・娯楽</c:v>
                </c:pt>
                <c:pt idx="5">
                  <c:v>運輸・郵便</c:v>
                </c:pt>
                <c:pt idx="6">
                  <c:v>不動産・物品賃貸</c:v>
                </c:pt>
                <c:pt idx="7">
                  <c:v>医療・福祉</c:v>
                </c:pt>
                <c:pt idx="8">
                  <c:v>情報通信</c:v>
                </c:pt>
              </c:strCache>
            </c:strRef>
          </c:cat>
          <c:val>
            <c:numRef>
              <c:f>Sheet1!$B$2:$B$10</c:f>
              <c:numCache>
                <c:formatCode>General</c:formatCode>
                <c:ptCount val="9"/>
                <c:pt idx="0">
                  <c:v>3</c:v>
                </c:pt>
                <c:pt idx="1">
                  <c:v>-8</c:v>
                </c:pt>
                <c:pt idx="2">
                  <c:v>-1</c:v>
                </c:pt>
                <c:pt idx="3">
                  <c:v>-8</c:v>
                </c:pt>
                <c:pt idx="4">
                  <c:v>-10</c:v>
                </c:pt>
                <c:pt idx="5">
                  <c:v>10</c:v>
                </c:pt>
                <c:pt idx="6">
                  <c:v>4</c:v>
                </c:pt>
                <c:pt idx="7">
                  <c:v>-4</c:v>
                </c:pt>
                <c:pt idx="8">
                  <c:v>8</c:v>
                </c:pt>
              </c:numCache>
            </c:numRef>
          </c:val>
          <c:extLst>
            <c:ext xmlns:c16="http://schemas.microsoft.com/office/drawing/2014/chart" uri="{C3380CC4-5D6E-409C-BE32-E72D297353CC}">
              <c16:uniqueId val="{00000000-E38A-40B4-8FA2-BAB3E4219646}"/>
            </c:ext>
          </c:extLst>
        </c:ser>
        <c:ser>
          <c:idx val="1"/>
          <c:order val="1"/>
          <c:tx>
            <c:strRef>
              <c:f>Sheet1!$C$1</c:f>
              <c:strCache>
                <c:ptCount val="1"/>
                <c:pt idx="0">
                  <c:v>非正規雇用増減</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宿泊・飲食サービス</c:v>
                </c:pt>
                <c:pt idx="1">
                  <c:v>卸売・小売</c:v>
                </c:pt>
                <c:pt idx="2">
                  <c:v>建設</c:v>
                </c:pt>
                <c:pt idx="3">
                  <c:v>製造</c:v>
                </c:pt>
                <c:pt idx="4">
                  <c:v>生活関連サービス・娯楽</c:v>
                </c:pt>
                <c:pt idx="5">
                  <c:v>運輸・郵便</c:v>
                </c:pt>
                <c:pt idx="6">
                  <c:v>不動産・物品賃貸</c:v>
                </c:pt>
                <c:pt idx="7">
                  <c:v>医療・福祉</c:v>
                </c:pt>
                <c:pt idx="8">
                  <c:v>情報通信</c:v>
                </c:pt>
              </c:strCache>
            </c:strRef>
          </c:cat>
          <c:val>
            <c:numRef>
              <c:f>Sheet1!$C$2:$C$10</c:f>
              <c:numCache>
                <c:formatCode>General</c:formatCode>
                <c:ptCount val="9"/>
                <c:pt idx="0">
                  <c:v>-30</c:v>
                </c:pt>
                <c:pt idx="1">
                  <c:v>-17</c:v>
                </c:pt>
                <c:pt idx="2">
                  <c:v>-2</c:v>
                </c:pt>
                <c:pt idx="3">
                  <c:v>-16</c:v>
                </c:pt>
                <c:pt idx="4">
                  <c:v>-17</c:v>
                </c:pt>
                <c:pt idx="5">
                  <c:v>2</c:v>
                </c:pt>
                <c:pt idx="6">
                  <c:v>1</c:v>
                </c:pt>
                <c:pt idx="7">
                  <c:v>11</c:v>
                </c:pt>
                <c:pt idx="8">
                  <c:v>2</c:v>
                </c:pt>
              </c:numCache>
            </c:numRef>
          </c:val>
          <c:extLst>
            <c:ext xmlns:c16="http://schemas.microsoft.com/office/drawing/2014/chart" uri="{C3380CC4-5D6E-409C-BE32-E72D297353CC}">
              <c16:uniqueId val="{00000001-E38A-40B4-8FA2-BAB3E4219646}"/>
            </c:ext>
          </c:extLst>
        </c:ser>
        <c:dLbls>
          <c:showLegendKey val="0"/>
          <c:showVal val="0"/>
          <c:showCatName val="0"/>
          <c:showSerName val="0"/>
          <c:showPercent val="0"/>
          <c:showBubbleSize val="0"/>
        </c:dLbls>
        <c:gapWidth val="219"/>
        <c:overlap val="-27"/>
        <c:axId val="1372456880"/>
        <c:axId val="1372463952"/>
      </c:barChart>
      <c:catAx>
        <c:axId val="13724568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ja-JP"/>
          </a:p>
        </c:txPr>
        <c:crossAx val="1372463952"/>
        <c:crosses val="autoZero"/>
        <c:auto val="1"/>
        <c:lblAlgn val="ctr"/>
        <c:lblOffset val="100"/>
        <c:noMultiLvlLbl val="0"/>
      </c:catAx>
      <c:valAx>
        <c:axId val="1372463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372456880"/>
        <c:crosses val="autoZero"/>
        <c:crossBetween val="between"/>
      </c:valAx>
      <c:spPr>
        <a:noFill/>
        <a:ln>
          <a:noFill/>
        </a:ln>
        <a:effectLst/>
      </c:spPr>
    </c:plotArea>
    <c:legend>
      <c:legendPos val="b"/>
      <c:layout>
        <c:manualLayout>
          <c:xMode val="edge"/>
          <c:yMode val="edge"/>
          <c:x val="0.55421986674742585"/>
          <c:y val="0.67624124195629598"/>
          <c:w val="0.44578019382889622"/>
          <c:h val="5.3579182936211681E-2"/>
        </c:manualLayout>
      </c:layout>
      <c:overlay val="1"/>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ja-JP" altLang="en-US" sz="1400" b="1" dirty="0" smtClean="0"/>
              <a:t>大阪の正規</a:t>
            </a:r>
            <a:r>
              <a:rPr lang="ja-JP" altLang="en-US" sz="1400" b="1" dirty="0"/>
              <a:t>・非正規別就業者の</a:t>
            </a:r>
            <a:r>
              <a:rPr lang="ja-JP" altLang="en-US" sz="1400" b="1" dirty="0" smtClean="0"/>
              <a:t>推移（大阪）</a:t>
            </a:r>
            <a:endParaRPr lang="ja-JP" altLang="en-US" sz="1400"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正規・非正規!$C$3</c:f>
              <c:strCache>
                <c:ptCount val="1"/>
                <c:pt idx="0">
                  <c:v>正規</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正規・非正規!$B$4:$B$8</c:f>
              <c:strCache>
                <c:ptCount val="5"/>
                <c:pt idx="0">
                  <c:v>19/1-3</c:v>
                </c:pt>
                <c:pt idx="1">
                  <c:v>19/4-6</c:v>
                </c:pt>
                <c:pt idx="2">
                  <c:v>19/7-9</c:v>
                </c:pt>
                <c:pt idx="3">
                  <c:v>19/10-12</c:v>
                </c:pt>
                <c:pt idx="4">
                  <c:v>20/1-3</c:v>
                </c:pt>
              </c:strCache>
            </c:strRef>
          </c:cat>
          <c:val>
            <c:numRef>
              <c:f>正規・非正規!$C$4:$C$8</c:f>
              <c:numCache>
                <c:formatCode>General</c:formatCode>
                <c:ptCount val="5"/>
                <c:pt idx="0">
                  <c:v>2226</c:v>
                </c:pt>
                <c:pt idx="1">
                  <c:v>2310</c:v>
                </c:pt>
                <c:pt idx="2">
                  <c:v>2343</c:v>
                </c:pt>
                <c:pt idx="3">
                  <c:v>2325</c:v>
                </c:pt>
                <c:pt idx="4">
                  <c:v>2345</c:v>
                </c:pt>
              </c:numCache>
            </c:numRef>
          </c:val>
          <c:extLst>
            <c:ext xmlns:c16="http://schemas.microsoft.com/office/drawing/2014/chart" uri="{C3380CC4-5D6E-409C-BE32-E72D297353CC}">
              <c16:uniqueId val="{00000000-B75F-4E9E-B04C-F205825A5390}"/>
            </c:ext>
          </c:extLst>
        </c:ser>
        <c:ser>
          <c:idx val="1"/>
          <c:order val="1"/>
          <c:tx>
            <c:strRef>
              <c:f>正規・非正規!$D$3</c:f>
              <c:strCache>
                <c:ptCount val="1"/>
                <c:pt idx="0">
                  <c:v>非正規</c:v>
                </c:pt>
              </c:strCache>
            </c:strRef>
          </c:tx>
          <c:spPr>
            <a:solidFill>
              <a:srgbClr val="002060"/>
            </a:solidFill>
            <a:ln>
              <a:noFill/>
            </a:ln>
            <a:effectLst/>
          </c:spPr>
          <c:invertIfNegative val="0"/>
          <c:dLbls>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HGS創英角ｺﾞｼｯｸUB" panose="020B0900000000000000" pitchFamily="50" charset="-128"/>
                      <a:ea typeface="HGS創英角ｺﾞｼｯｸUB" panose="020B0900000000000000" pitchFamily="50" charset="-128"/>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0-8504-423B-B9B6-3BFDF6F604A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HGS創英角ｺﾞｼｯｸUB" panose="020B0900000000000000" pitchFamily="50" charset="-128"/>
                    <a:ea typeface="HGS創英角ｺﾞｼｯｸUB" panose="020B09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正規・非正規!$B$4:$B$8</c:f>
              <c:strCache>
                <c:ptCount val="5"/>
                <c:pt idx="0">
                  <c:v>19/1-3</c:v>
                </c:pt>
                <c:pt idx="1">
                  <c:v>19/4-6</c:v>
                </c:pt>
                <c:pt idx="2">
                  <c:v>19/7-9</c:v>
                </c:pt>
                <c:pt idx="3">
                  <c:v>19/10-12</c:v>
                </c:pt>
                <c:pt idx="4">
                  <c:v>20/1-3</c:v>
                </c:pt>
              </c:strCache>
            </c:strRef>
          </c:cat>
          <c:val>
            <c:numRef>
              <c:f>正規・非正規!$D$4:$D$8</c:f>
              <c:numCache>
                <c:formatCode>General</c:formatCode>
                <c:ptCount val="5"/>
                <c:pt idx="0">
                  <c:v>1527</c:v>
                </c:pt>
                <c:pt idx="1">
                  <c:v>1528</c:v>
                </c:pt>
                <c:pt idx="2">
                  <c:v>1639</c:v>
                </c:pt>
                <c:pt idx="3">
                  <c:v>1677</c:v>
                </c:pt>
                <c:pt idx="4">
                  <c:v>1579</c:v>
                </c:pt>
              </c:numCache>
            </c:numRef>
          </c:val>
          <c:extLst>
            <c:ext xmlns:c16="http://schemas.microsoft.com/office/drawing/2014/chart" uri="{C3380CC4-5D6E-409C-BE32-E72D297353CC}">
              <c16:uniqueId val="{00000001-B75F-4E9E-B04C-F205825A5390}"/>
            </c:ext>
          </c:extLst>
        </c:ser>
        <c:dLbls>
          <c:showLegendKey val="0"/>
          <c:showVal val="0"/>
          <c:showCatName val="0"/>
          <c:showSerName val="0"/>
          <c:showPercent val="0"/>
          <c:showBubbleSize val="0"/>
        </c:dLbls>
        <c:gapWidth val="219"/>
        <c:overlap val="-27"/>
        <c:axId val="694013744"/>
        <c:axId val="694007088"/>
      </c:barChart>
      <c:catAx>
        <c:axId val="69401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94007088"/>
        <c:crosses val="autoZero"/>
        <c:auto val="1"/>
        <c:lblAlgn val="ctr"/>
        <c:lblOffset val="100"/>
        <c:noMultiLvlLbl val="0"/>
      </c:catAx>
      <c:valAx>
        <c:axId val="694007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94013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1"/>
        <c:ser>
          <c:idx val="0"/>
          <c:order val="0"/>
          <c:invertIfNegative val="0"/>
          <c:dPt>
            <c:idx val="0"/>
            <c:invertIfNegative val="0"/>
            <c:bubble3D val="0"/>
            <c:spPr>
              <a:solidFill>
                <a:schemeClr val="accent1">
                  <a:alpha val="75000"/>
                </a:schemeClr>
              </a:solidFill>
              <a:ln>
                <a:noFill/>
              </a:ln>
              <a:effectLst/>
            </c:spPr>
            <c:extLst>
              <c:ext xmlns:c16="http://schemas.microsoft.com/office/drawing/2014/chart" uri="{C3380CC4-5D6E-409C-BE32-E72D297353CC}">
                <c16:uniqueId val="{00000001-C51C-48E9-A1B1-6F4BF569FE7A}"/>
              </c:ext>
            </c:extLst>
          </c:dPt>
          <c:dPt>
            <c:idx val="1"/>
            <c:invertIfNegative val="0"/>
            <c:bubble3D val="0"/>
            <c:spPr>
              <a:solidFill>
                <a:schemeClr val="accent2">
                  <a:alpha val="75000"/>
                </a:schemeClr>
              </a:solidFill>
              <a:ln>
                <a:noFill/>
              </a:ln>
              <a:effectLst/>
            </c:spPr>
            <c:extLst>
              <c:ext xmlns:c16="http://schemas.microsoft.com/office/drawing/2014/chart" uri="{C3380CC4-5D6E-409C-BE32-E72D297353CC}">
                <c16:uniqueId val="{00000003-C51C-48E9-A1B1-6F4BF569FE7A}"/>
              </c:ext>
            </c:extLst>
          </c:dPt>
          <c:dPt>
            <c:idx val="2"/>
            <c:invertIfNegative val="0"/>
            <c:bubble3D val="0"/>
            <c:spPr>
              <a:solidFill>
                <a:schemeClr val="accent3">
                  <a:alpha val="75000"/>
                </a:schemeClr>
              </a:solidFill>
              <a:ln>
                <a:noFill/>
              </a:ln>
              <a:effectLst/>
            </c:spPr>
            <c:extLst>
              <c:ext xmlns:c16="http://schemas.microsoft.com/office/drawing/2014/chart" uri="{C3380CC4-5D6E-409C-BE32-E72D297353CC}">
                <c16:uniqueId val="{00000005-C51C-48E9-A1B1-6F4BF569FE7A}"/>
              </c:ext>
            </c:extLst>
          </c:dPt>
          <c:dPt>
            <c:idx val="3"/>
            <c:invertIfNegative val="0"/>
            <c:bubble3D val="0"/>
            <c:spPr>
              <a:solidFill>
                <a:schemeClr val="accent4">
                  <a:alpha val="75000"/>
                </a:schemeClr>
              </a:solidFill>
              <a:ln>
                <a:noFill/>
              </a:ln>
              <a:effectLst/>
            </c:spPr>
            <c:extLst>
              <c:ext xmlns:c16="http://schemas.microsoft.com/office/drawing/2014/chart" uri="{C3380CC4-5D6E-409C-BE32-E72D297353CC}">
                <c16:uniqueId val="{00000007-C51C-48E9-A1B1-6F4BF569FE7A}"/>
              </c:ext>
            </c:extLst>
          </c:dPt>
          <c:dPt>
            <c:idx val="4"/>
            <c:invertIfNegative val="0"/>
            <c:bubble3D val="0"/>
            <c:spPr>
              <a:solidFill>
                <a:schemeClr val="accent5">
                  <a:alpha val="75000"/>
                </a:schemeClr>
              </a:solidFill>
              <a:ln>
                <a:noFill/>
              </a:ln>
              <a:effectLst/>
            </c:spPr>
            <c:extLst>
              <c:ext xmlns:c16="http://schemas.microsoft.com/office/drawing/2014/chart" uri="{C3380CC4-5D6E-409C-BE32-E72D297353CC}">
                <c16:uniqueId val="{00000009-C51C-48E9-A1B1-6F4BF569FE7A}"/>
              </c:ext>
            </c:extLst>
          </c:dPt>
          <c:dPt>
            <c:idx val="5"/>
            <c:invertIfNegative val="0"/>
            <c:bubble3D val="0"/>
            <c:spPr>
              <a:solidFill>
                <a:schemeClr val="accent6">
                  <a:alpha val="75000"/>
                </a:schemeClr>
              </a:solidFill>
              <a:ln>
                <a:noFill/>
              </a:ln>
              <a:effectLst/>
            </c:spPr>
            <c:extLst>
              <c:ext xmlns:c16="http://schemas.microsoft.com/office/drawing/2014/chart" uri="{C3380CC4-5D6E-409C-BE32-E72D297353CC}">
                <c16:uniqueId val="{0000000B-C51C-48E9-A1B1-6F4BF569FE7A}"/>
              </c:ext>
            </c:extLst>
          </c:dPt>
          <c:dPt>
            <c:idx val="6"/>
            <c:invertIfNegative val="0"/>
            <c:bubble3D val="0"/>
            <c:spPr>
              <a:solidFill>
                <a:schemeClr val="accent1">
                  <a:lumMod val="60000"/>
                  <a:alpha val="75000"/>
                </a:schemeClr>
              </a:solidFill>
              <a:ln>
                <a:noFill/>
              </a:ln>
              <a:effectLst/>
            </c:spPr>
            <c:extLst>
              <c:ext xmlns:c16="http://schemas.microsoft.com/office/drawing/2014/chart" uri="{C3380CC4-5D6E-409C-BE32-E72D297353CC}">
                <c16:uniqueId val="{0000000D-C51C-48E9-A1B1-6F4BF569FE7A}"/>
              </c:ext>
            </c:extLst>
          </c:dPt>
          <c:dPt>
            <c:idx val="7"/>
            <c:invertIfNegative val="0"/>
            <c:bubble3D val="0"/>
            <c:spPr>
              <a:solidFill>
                <a:schemeClr val="accent2">
                  <a:lumMod val="60000"/>
                  <a:alpha val="75000"/>
                </a:schemeClr>
              </a:solidFill>
              <a:ln>
                <a:noFill/>
              </a:ln>
              <a:effectLst/>
            </c:spPr>
            <c:extLst>
              <c:ext xmlns:c16="http://schemas.microsoft.com/office/drawing/2014/chart" uri="{C3380CC4-5D6E-409C-BE32-E72D297353CC}">
                <c16:uniqueId val="{0000000F-C51C-48E9-A1B1-6F4BF569FE7A}"/>
              </c:ext>
            </c:extLst>
          </c:dPt>
          <c:dPt>
            <c:idx val="8"/>
            <c:invertIfNegative val="0"/>
            <c:bubble3D val="0"/>
            <c:spPr>
              <a:solidFill>
                <a:schemeClr val="accent3">
                  <a:lumMod val="60000"/>
                  <a:alpha val="75000"/>
                </a:schemeClr>
              </a:solidFill>
              <a:ln>
                <a:noFill/>
              </a:ln>
              <a:effectLst/>
            </c:spPr>
            <c:extLst>
              <c:ext xmlns:c16="http://schemas.microsoft.com/office/drawing/2014/chart" uri="{C3380CC4-5D6E-409C-BE32-E72D297353CC}">
                <c16:uniqueId val="{00000011-C51C-48E9-A1B1-6F4BF569FE7A}"/>
              </c:ext>
            </c:extLst>
          </c:dPt>
          <c:dPt>
            <c:idx val="9"/>
            <c:invertIfNegative val="0"/>
            <c:bubble3D val="0"/>
            <c:spPr>
              <a:solidFill>
                <a:schemeClr val="accent4">
                  <a:lumMod val="60000"/>
                  <a:alpha val="75000"/>
                </a:schemeClr>
              </a:solidFill>
              <a:ln>
                <a:noFill/>
              </a:ln>
              <a:effectLst/>
            </c:spPr>
            <c:extLst>
              <c:ext xmlns:c16="http://schemas.microsoft.com/office/drawing/2014/chart" uri="{C3380CC4-5D6E-409C-BE32-E72D297353CC}">
                <c16:uniqueId val="{00000013-C51C-48E9-A1B1-6F4BF569FE7A}"/>
              </c:ext>
            </c:extLst>
          </c:dPt>
          <c:dPt>
            <c:idx val="10"/>
            <c:invertIfNegative val="0"/>
            <c:bubble3D val="0"/>
            <c:spPr>
              <a:solidFill>
                <a:schemeClr val="accent5">
                  <a:lumMod val="60000"/>
                  <a:alpha val="75000"/>
                </a:schemeClr>
              </a:solidFill>
              <a:ln>
                <a:noFill/>
              </a:ln>
              <a:effectLst/>
            </c:spPr>
            <c:extLst>
              <c:ext xmlns:c16="http://schemas.microsoft.com/office/drawing/2014/chart" uri="{C3380CC4-5D6E-409C-BE32-E72D297353CC}">
                <c16:uniqueId val="{00000015-C51C-48E9-A1B1-6F4BF569FE7A}"/>
              </c:ext>
            </c:extLst>
          </c:dPt>
          <c:dPt>
            <c:idx val="11"/>
            <c:invertIfNegative val="0"/>
            <c:bubble3D val="0"/>
            <c:spPr>
              <a:solidFill>
                <a:schemeClr val="accent6">
                  <a:lumMod val="60000"/>
                  <a:alpha val="75000"/>
                </a:schemeClr>
              </a:solidFill>
              <a:ln>
                <a:noFill/>
              </a:ln>
              <a:effectLst/>
            </c:spPr>
            <c:extLst>
              <c:ext xmlns:c16="http://schemas.microsoft.com/office/drawing/2014/chart" uri="{C3380CC4-5D6E-409C-BE32-E72D297353CC}">
                <c16:uniqueId val="{00000017-C51C-48E9-A1B1-6F4BF569FE7A}"/>
              </c:ext>
            </c:extLst>
          </c:dPt>
          <c:dPt>
            <c:idx val="12"/>
            <c:invertIfNegative val="0"/>
            <c:bubble3D val="0"/>
            <c:spPr>
              <a:solidFill>
                <a:schemeClr val="accent1">
                  <a:lumMod val="80000"/>
                  <a:lumOff val="20000"/>
                  <a:alpha val="75000"/>
                </a:schemeClr>
              </a:solidFill>
              <a:ln>
                <a:noFill/>
              </a:ln>
              <a:effectLst/>
            </c:spPr>
            <c:extLst>
              <c:ext xmlns:c16="http://schemas.microsoft.com/office/drawing/2014/chart" uri="{C3380CC4-5D6E-409C-BE32-E72D297353CC}">
                <c16:uniqueId val="{00000019-C51C-48E9-A1B1-6F4BF569FE7A}"/>
              </c:ext>
            </c:extLst>
          </c:dPt>
          <c:dPt>
            <c:idx val="13"/>
            <c:invertIfNegative val="0"/>
            <c:bubble3D val="0"/>
            <c:spPr>
              <a:solidFill>
                <a:schemeClr val="accent2">
                  <a:lumMod val="80000"/>
                  <a:lumOff val="20000"/>
                  <a:alpha val="75000"/>
                </a:schemeClr>
              </a:solidFill>
              <a:ln>
                <a:noFill/>
              </a:ln>
              <a:effectLst/>
            </c:spPr>
            <c:extLst>
              <c:ext xmlns:c16="http://schemas.microsoft.com/office/drawing/2014/chart" uri="{C3380CC4-5D6E-409C-BE32-E72D297353CC}">
                <c16:uniqueId val="{0000001B-C51C-48E9-A1B1-6F4BF569FE7A}"/>
              </c:ext>
            </c:extLst>
          </c:dPt>
          <c:dPt>
            <c:idx val="14"/>
            <c:invertIfNegative val="0"/>
            <c:bubble3D val="0"/>
            <c:spPr>
              <a:solidFill>
                <a:schemeClr val="accent3">
                  <a:lumMod val="80000"/>
                  <a:lumOff val="20000"/>
                  <a:alpha val="75000"/>
                </a:schemeClr>
              </a:solidFill>
              <a:ln>
                <a:noFill/>
              </a:ln>
              <a:effectLst/>
            </c:spPr>
            <c:extLst>
              <c:ext xmlns:c16="http://schemas.microsoft.com/office/drawing/2014/chart" uri="{C3380CC4-5D6E-409C-BE32-E72D297353CC}">
                <c16:uniqueId val="{0000001D-C51C-48E9-A1B1-6F4BF569FE7A}"/>
              </c:ext>
            </c:extLst>
          </c:dPt>
          <c:dPt>
            <c:idx val="15"/>
            <c:invertIfNegative val="0"/>
            <c:bubble3D val="0"/>
            <c:spPr>
              <a:solidFill>
                <a:schemeClr val="accent4">
                  <a:lumMod val="80000"/>
                  <a:lumOff val="20000"/>
                  <a:alpha val="75000"/>
                </a:schemeClr>
              </a:solidFill>
              <a:ln>
                <a:noFill/>
              </a:ln>
              <a:effectLst/>
            </c:spPr>
            <c:extLst>
              <c:ext xmlns:c16="http://schemas.microsoft.com/office/drawing/2014/chart" uri="{C3380CC4-5D6E-409C-BE32-E72D297353CC}">
                <c16:uniqueId val="{0000001F-C51C-48E9-A1B1-6F4BF569FE7A}"/>
              </c:ext>
            </c:extLst>
          </c:dPt>
          <c:dPt>
            <c:idx val="16"/>
            <c:invertIfNegative val="0"/>
            <c:bubble3D val="0"/>
            <c:spPr>
              <a:solidFill>
                <a:schemeClr val="accent5">
                  <a:lumMod val="80000"/>
                  <a:lumOff val="20000"/>
                  <a:alpha val="75000"/>
                </a:schemeClr>
              </a:solidFill>
              <a:ln>
                <a:noFill/>
              </a:ln>
              <a:effectLst/>
            </c:spPr>
            <c:extLst>
              <c:ext xmlns:c16="http://schemas.microsoft.com/office/drawing/2014/chart" uri="{C3380CC4-5D6E-409C-BE32-E72D297353CC}">
                <c16:uniqueId val="{00000021-C51C-48E9-A1B1-6F4BF569FE7A}"/>
              </c:ext>
            </c:extLst>
          </c:dPt>
          <c:dPt>
            <c:idx val="17"/>
            <c:invertIfNegative val="0"/>
            <c:bubble3D val="0"/>
            <c:spPr>
              <a:solidFill>
                <a:schemeClr val="accent6">
                  <a:lumMod val="80000"/>
                  <a:lumOff val="20000"/>
                  <a:alpha val="75000"/>
                </a:schemeClr>
              </a:solidFill>
              <a:ln>
                <a:noFill/>
              </a:ln>
              <a:effectLst/>
            </c:spPr>
            <c:extLst>
              <c:ext xmlns:c16="http://schemas.microsoft.com/office/drawing/2014/chart" uri="{C3380CC4-5D6E-409C-BE32-E72D297353CC}">
                <c16:uniqueId val="{00000023-C51C-48E9-A1B1-6F4BF569FE7A}"/>
              </c:ext>
            </c:extLst>
          </c:dPt>
          <c:dPt>
            <c:idx val="18"/>
            <c:invertIfNegative val="0"/>
            <c:bubble3D val="0"/>
            <c:spPr>
              <a:solidFill>
                <a:schemeClr val="accent1">
                  <a:lumMod val="80000"/>
                  <a:alpha val="75000"/>
                </a:schemeClr>
              </a:solidFill>
              <a:ln>
                <a:noFill/>
              </a:ln>
              <a:effectLst/>
            </c:spPr>
            <c:extLst>
              <c:ext xmlns:c16="http://schemas.microsoft.com/office/drawing/2014/chart" uri="{C3380CC4-5D6E-409C-BE32-E72D297353CC}">
                <c16:uniqueId val="{00000025-C51C-48E9-A1B1-6F4BF569FE7A}"/>
              </c:ext>
            </c:extLst>
          </c:dPt>
          <c:dPt>
            <c:idx val="19"/>
            <c:invertIfNegative val="0"/>
            <c:bubble3D val="0"/>
            <c:spPr>
              <a:solidFill>
                <a:schemeClr val="accent2">
                  <a:lumMod val="80000"/>
                  <a:alpha val="75000"/>
                </a:schemeClr>
              </a:solidFill>
              <a:ln>
                <a:noFill/>
              </a:ln>
              <a:effectLst/>
            </c:spPr>
            <c:extLst>
              <c:ext xmlns:c16="http://schemas.microsoft.com/office/drawing/2014/chart" uri="{C3380CC4-5D6E-409C-BE32-E72D297353CC}">
                <c16:uniqueId val="{00000027-C51C-48E9-A1B1-6F4BF569FE7A}"/>
              </c:ext>
            </c:extLst>
          </c:dPt>
          <c:dPt>
            <c:idx val="20"/>
            <c:invertIfNegative val="0"/>
            <c:bubble3D val="0"/>
            <c:spPr>
              <a:solidFill>
                <a:schemeClr val="accent3">
                  <a:lumMod val="80000"/>
                  <a:alpha val="75000"/>
                </a:schemeClr>
              </a:solidFill>
              <a:ln>
                <a:noFill/>
              </a:ln>
              <a:effectLst/>
            </c:spPr>
            <c:extLst>
              <c:ext xmlns:c16="http://schemas.microsoft.com/office/drawing/2014/chart" uri="{C3380CC4-5D6E-409C-BE32-E72D297353CC}">
                <c16:uniqueId val="{00000029-C51C-48E9-A1B1-6F4BF569FE7A}"/>
              </c:ext>
            </c:extLst>
          </c:dPt>
          <c:dPt>
            <c:idx val="21"/>
            <c:invertIfNegative val="0"/>
            <c:bubble3D val="0"/>
            <c:spPr>
              <a:solidFill>
                <a:schemeClr val="accent4">
                  <a:lumMod val="80000"/>
                  <a:alpha val="75000"/>
                </a:schemeClr>
              </a:solidFill>
              <a:ln>
                <a:noFill/>
              </a:ln>
              <a:effectLst/>
            </c:spPr>
            <c:extLst>
              <c:ext xmlns:c16="http://schemas.microsoft.com/office/drawing/2014/chart" uri="{C3380CC4-5D6E-409C-BE32-E72D297353CC}">
                <c16:uniqueId val="{0000002B-C51C-48E9-A1B1-6F4BF569FE7A}"/>
              </c:ext>
            </c:extLst>
          </c:dPt>
          <c:dLbls>
            <c:dLbl>
              <c:idx val="0"/>
              <c:tx>
                <c:rich>
                  <a:bodyPr/>
                  <a:lstStyle/>
                  <a:p>
                    <a:r>
                      <a:rPr lang="ja-JP" altLang="en-US"/>
                      <a:t>建設業</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1C-48E9-A1B1-6F4BF569FE7A}"/>
                </c:ext>
              </c:extLst>
            </c:dLbl>
            <c:dLbl>
              <c:idx val="1"/>
              <c:tx>
                <c:rich>
                  <a:bodyPr/>
                  <a:lstStyle/>
                  <a:p>
                    <a:r>
                      <a:rPr lang="ja-JP" altLang="en-US"/>
                      <a:t>製造業</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1C-48E9-A1B1-6F4BF569FE7A}"/>
                </c:ext>
              </c:extLst>
            </c:dLbl>
            <c:dLbl>
              <c:idx val="2"/>
              <c:layout>
                <c:manualLayout>
                  <c:x val="1.015763888888878E-2"/>
                  <c:y val="3.7991452991452991E-2"/>
                </c:manualLayout>
              </c:layout>
              <c:tx>
                <c:rich>
                  <a:bodyPr/>
                  <a:lstStyle/>
                  <a:p>
                    <a:r>
                      <a:rPr lang="ja-JP" altLang="en-US" dirty="0"/>
                      <a:t>情報通信業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51C-48E9-A1B1-6F4BF569FE7A}"/>
                </c:ext>
              </c:extLst>
            </c:dLbl>
            <c:dLbl>
              <c:idx val="3"/>
              <c:tx>
                <c:rich>
                  <a:bodyPr/>
                  <a:lstStyle/>
                  <a:p>
                    <a:r>
                      <a:rPr lang="zh-TW" altLang="en-US"/>
                      <a:t>運輸業，郵便業</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51C-48E9-A1B1-6F4BF569FE7A}"/>
                </c:ext>
              </c:extLst>
            </c:dLbl>
            <c:dLbl>
              <c:idx val="4"/>
              <c:tx>
                <c:rich>
                  <a:bodyPr/>
                  <a:lstStyle/>
                  <a:p>
                    <a:r>
                      <a:rPr lang="zh-TW" altLang="en-US"/>
                      <a:t>卸売業，小売業</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51C-48E9-A1B1-6F4BF569FE7A}"/>
                </c:ext>
              </c:extLst>
            </c:dLbl>
            <c:dLbl>
              <c:idx val="5"/>
              <c:tx>
                <c:rich>
                  <a:bodyPr/>
                  <a:lstStyle/>
                  <a:p>
                    <a:r>
                      <a:rPr lang="zh-TW" altLang="en-US"/>
                      <a:t>金融業，保険業</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51C-48E9-A1B1-6F4BF569FE7A}"/>
                </c:ext>
              </c:extLst>
            </c:dLbl>
            <c:dLbl>
              <c:idx val="6"/>
              <c:layout>
                <c:manualLayout>
                  <c:x val="-1.4322811447811456E-2"/>
                  <c:y val="-3.2564102564102561E-2"/>
                </c:manualLayout>
              </c:layout>
              <c:tx>
                <c:rich>
                  <a:bodyPr/>
                  <a:lstStyle/>
                  <a:p>
                    <a:r>
                      <a:rPr lang="zh-TW" altLang="en-US"/>
                      <a:t>不動産業，物品賃貸業</a:t>
                    </a:r>
                  </a:p>
                </c:rich>
              </c:tx>
              <c:dLblPos val="r"/>
              <c:showLegendKey val="0"/>
              <c:showVal val="1"/>
              <c:showCatName val="0"/>
              <c:showSerName val="0"/>
              <c:showPercent val="0"/>
              <c:showBubbleSize val="0"/>
              <c:extLst>
                <c:ext xmlns:c15="http://schemas.microsoft.com/office/drawing/2012/chart" uri="{CE6537A1-D6FC-4f65-9D91-7224C49458BB}">
                  <c15:layout>
                    <c:manualLayout>
                      <c:w val="0.24734343434343434"/>
                      <c:h val="7.9836324786324783E-2"/>
                    </c:manualLayout>
                  </c15:layout>
                </c:ext>
                <c:ext xmlns:c16="http://schemas.microsoft.com/office/drawing/2014/chart" uri="{C3380CC4-5D6E-409C-BE32-E72D297353CC}">
                  <c16:uniqueId val="{0000000D-C51C-48E9-A1B1-6F4BF569FE7A}"/>
                </c:ext>
              </c:extLst>
            </c:dLbl>
            <c:dLbl>
              <c:idx val="7"/>
              <c:layout>
                <c:manualLayout>
                  <c:x val="-0.15787920875420886"/>
                  <c:y val="-5.155982905982906E-2"/>
                </c:manualLayout>
              </c:layout>
              <c:tx>
                <c:rich>
                  <a:bodyPr/>
                  <a:lstStyle/>
                  <a:p>
                    <a:r>
                      <a:rPr lang="ja-JP" altLang="en-US"/>
                      <a:t>宿泊業，飲食サービス業</a:t>
                    </a:r>
                  </a:p>
                </c:rich>
              </c:tx>
              <c:dLblPos val="r"/>
              <c:showLegendKey val="0"/>
              <c:showVal val="1"/>
              <c:showCatName val="0"/>
              <c:showSerName val="0"/>
              <c:showPercent val="0"/>
              <c:showBubbleSize val="0"/>
              <c:extLst>
                <c:ext xmlns:c15="http://schemas.microsoft.com/office/drawing/2012/chart" uri="{CE6537A1-D6FC-4f65-9D91-7224C49458BB}">
                  <c15:layout>
                    <c:manualLayout>
                      <c:w val="0.24511384680134679"/>
                      <c:h val="7.9836324786324783E-2"/>
                    </c:manualLayout>
                  </c15:layout>
                </c:ext>
                <c:ext xmlns:c16="http://schemas.microsoft.com/office/drawing/2014/chart" uri="{C3380CC4-5D6E-409C-BE32-E72D297353CC}">
                  <c16:uniqueId val="{0000000F-C51C-48E9-A1B1-6F4BF569FE7A}"/>
                </c:ext>
              </c:extLst>
            </c:dLbl>
            <c:dLbl>
              <c:idx val="8"/>
              <c:layout>
                <c:manualLayout>
                  <c:x val="8.7318055555555552E-2"/>
                  <c:y val="-1.8995726495726496E-2"/>
                </c:manualLayout>
              </c:layout>
              <c:tx>
                <c:rich>
                  <a:bodyPr/>
                  <a:lstStyle/>
                  <a:p>
                    <a:r>
                      <a:rPr lang="zh-TW" altLang="en-US"/>
                      <a:t>教育，学習支援業</a:t>
                    </a:r>
                  </a:p>
                </c:rich>
              </c:tx>
              <c:dLblPos val="r"/>
              <c:showLegendKey val="0"/>
              <c:showVal val="1"/>
              <c:showCatName val="0"/>
              <c:showSerName val="0"/>
              <c:showPercent val="0"/>
              <c:showBubbleSize val="0"/>
              <c:extLst>
                <c:ext xmlns:c15="http://schemas.microsoft.com/office/drawing/2012/chart" uri="{CE6537A1-D6FC-4f65-9D91-7224C49458BB}">
                  <c15:layout>
                    <c:manualLayout>
                      <c:w val="0.21460648148148148"/>
                      <c:h val="7.9836324786324783E-2"/>
                    </c:manualLayout>
                  </c15:layout>
                </c:ext>
                <c:ext xmlns:c16="http://schemas.microsoft.com/office/drawing/2014/chart" uri="{C3380CC4-5D6E-409C-BE32-E72D297353CC}">
                  <c16:uniqueId val="{00000011-C51C-48E9-A1B1-6F4BF569FE7A}"/>
                </c:ext>
              </c:extLst>
            </c:dLbl>
            <c:dLbl>
              <c:idx val="9"/>
              <c:tx>
                <c:rich>
                  <a:bodyPr/>
                  <a:lstStyle/>
                  <a:p>
                    <a:r>
                      <a:rPr lang="ja-JP" altLang="en-US"/>
                      <a:t>医療，福祉</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C51C-48E9-A1B1-6F4BF569FE7A}"/>
                </c:ext>
              </c:extLst>
            </c:dLbl>
            <c:dLbl>
              <c:idx val="10"/>
              <c:tx>
                <c:rich>
                  <a:bodyPr/>
                  <a:lstStyle/>
                  <a:p>
                    <a:r>
                      <a:rPr lang="ja-JP" altLang="en-US"/>
                      <a:t>複合サービス事業</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C51C-48E9-A1B1-6F4BF569FE7A}"/>
                </c:ext>
              </c:extLst>
            </c:dLbl>
            <c:dLbl>
              <c:idx val="11"/>
              <c:layout>
                <c:manualLayout>
                  <c:x val="-1.114050925925926E-2"/>
                  <c:y val="1.3568376068376069E-2"/>
                </c:manualLayout>
              </c:layout>
              <c:tx>
                <c:rich>
                  <a:bodyPr/>
                  <a:lstStyle/>
                  <a:p>
                    <a:r>
                      <a:rPr lang="ja-JP" altLang="en-US"/>
                      <a:t>建設業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C51C-48E9-A1B1-6F4BF569FE7A}"/>
                </c:ext>
              </c:extLst>
            </c:dLbl>
            <c:dLbl>
              <c:idx val="12"/>
              <c:layout>
                <c:manualLayout>
                  <c:x val="-3.4449284511784514E-2"/>
                  <c:y val="0.14653846153846145"/>
                </c:manualLayout>
              </c:layout>
              <c:tx>
                <c:rich>
                  <a:bodyPr/>
                  <a:lstStyle/>
                  <a:p>
                    <a:r>
                      <a:rPr lang="ja-JP" altLang="en-US"/>
                      <a:t>製造業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C51C-48E9-A1B1-6F4BF569FE7A}"/>
                </c:ext>
              </c:extLst>
            </c:dLbl>
            <c:dLbl>
              <c:idx val="13"/>
              <c:layout>
                <c:manualLayout>
                  <c:x val="-4.8738657407407404E-2"/>
                  <c:y val="5.698717948717949E-2"/>
                </c:manualLayout>
              </c:layout>
              <c:tx>
                <c:rich>
                  <a:bodyPr/>
                  <a:lstStyle/>
                  <a:p>
                    <a:r>
                      <a:rPr lang="ja-JP" altLang="en-US"/>
                      <a:t>情報通信業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C51C-48E9-A1B1-6F4BF569FE7A}"/>
                </c:ext>
              </c:extLst>
            </c:dLbl>
            <c:dLbl>
              <c:idx val="14"/>
              <c:layout>
                <c:manualLayout>
                  <c:x val="-4.4908796296296294E-2"/>
                  <c:y val="-8.1410256410256905E-3"/>
                </c:manualLayout>
              </c:layout>
              <c:tx>
                <c:rich>
                  <a:bodyPr/>
                  <a:lstStyle/>
                  <a:p>
                    <a:r>
                      <a:rPr lang="zh-TW" altLang="en-US"/>
                      <a:t>運輸業，郵便業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C51C-48E9-A1B1-6F4BF569FE7A}"/>
                </c:ext>
              </c:extLst>
            </c:dLbl>
            <c:dLbl>
              <c:idx val="15"/>
              <c:layout>
                <c:manualLayout>
                  <c:x val="-0.1934025462962963"/>
                  <c:y val="5.4273504273504171E-2"/>
                </c:manualLayout>
              </c:layout>
              <c:tx>
                <c:rich>
                  <a:bodyPr/>
                  <a:lstStyle/>
                  <a:p>
                    <a:r>
                      <a:rPr lang="zh-TW" altLang="en-US"/>
                      <a:t>卸売業，小売業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C51C-48E9-A1B1-6F4BF569FE7A}"/>
                </c:ext>
              </c:extLst>
            </c:dLbl>
            <c:dLbl>
              <c:idx val="16"/>
              <c:layout>
                <c:manualLayout>
                  <c:x val="-0.27780972222222222"/>
                  <c:y val="5.698717948717949E-2"/>
                </c:manualLayout>
              </c:layout>
              <c:tx>
                <c:rich>
                  <a:bodyPr/>
                  <a:lstStyle/>
                  <a:p>
                    <a:r>
                      <a:rPr lang="zh-TW" altLang="en-US"/>
                      <a:t>金融業，保険業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C51C-48E9-A1B1-6F4BF569FE7A}"/>
                </c:ext>
              </c:extLst>
            </c:dLbl>
            <c:dLbl>
              <c:idx val="17"/>
              <c:layout>
                <c:manualLayout>
                  <c:x val="-0.23360185185185184"/>
                  <c:y val="1.0854700854700855E-2"/>
                </c:manualLayout>
              </c:layout>
              <c:tx>
                <c:rich>
                  <a:bodyPr/>
                  <a:lstStyle/>
                  <a:p>
                    <a:r>
                      <a:rPr lang="zh-TW" altLang="en-US"/>
                      <a:t>不動産業，物品賃貸業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C51C-48E9-A1B1-6F4BF569FE7A}"/>
                </c:ext>
              </c:extLst>
            </c:dLbl>
            <c:dLbl>
              <c:idx val="18"/>
              <c:layout>
                <c:manualLayout>
                  <c:x val="-0.17595300925925927"/>
                  <c:y val="-0.1004059829059829"/>
                </c:manualLayout>
              </c:layout>
              <c:tx>
                <c:rich>
                  <a:bodyPr/>
                  <a:lstStyle/>
                  <a:p>
                    <a:r>
                      <a:rPr lang="ja-JP" altLang="en-US"/>
                      <a:t>宿泊業，飲食サービス業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C51C-48E9-A1B1-6F4BF569FE7A}"/>
                </c:ext>
              </c:extLst>
            </c:dLbl>
            <c:dLbl>
              <c:idx val="19"/>
              <c:layout>
                <c:manualLayout>
                  <c:x val="-6.3290972222222228E-2"/>
                  <c:y val="-7.055555555555551E-2"/>
                </c:manualLayout>
              </c:layout>
              <c:tx>
                <c:rich>
                  <a:bodyPr/>
                  <a:lstStyle/>
                  <a:p>
                    <a:r>
                      <a:rPr lang="zh-TW" altLang="en-US"/>
                      <a:t>教育，学習支援業</a:t>
                    </a:r>
                  </a:p>
                </c:rich>
              </c:tx>
              <c:dLblPos val="r"/>
              <c:showLegendKey val="0"/>
              <c:showVal val="1"/>
              <c:showCatName val="0"/>
              <c:showSerName val="0"/>
              <c:showPercent val="0"/>
              <c:showBubbleSize val="0"/>
              <c:extLst>
                <c:ext xmlns:c15="http://schemas.microsoft.com/office/drawing/2012/chart" uri="{CE6537A1-D6FC-4f65-9D91-7224C49458BB}">
                  <c15:layout>
                    <c:manualLayout>
                      <c:w val="0.238125"/>
                      <c:h val="7.9836324786324783E-2"/>
                    </c:manualLayout>
                  </c15:layout>
                </c:ext>
                <c:ext xmlns:c16="http://schemas.microsoft.com/office/drawing/2014/chart" uri="{C3380CC4-5D6E-409C-BE32-E72D297353CC}">
                  <c16:uniqueId val="{00000027-C51C-48E9-A1B1-6F4BF569FE7A}"/>
                </c:ext>
              </c:extLst>
            </c:dLbl>
            <c:dLbl>
              <c:idx val="20"/>
              <c:layout>
                <c:manualLayout>
                  <c:x val="-0.24259004629629632"/>
                  <c:y val="-4.341880341880347E-2"/>
                </c:manualLayout>
              </c:layout>
              <c:tx>
                <c:rich>
                  <a:bodyPr/>
                  <a:lstStyle/>
                  <a:p>
                    <a:r>
                      <a:rPr lang="ja-JP" altLang="en-US"/>
                      <a:t>医療，福祉</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C51C-48E9-A1B1-6F4BF569FE7A}"/>
                </c:ext>
              </c:extLst>
            </c:dLbl>
            <c:dLbl>
              <c:idx val="21"/>
              <c:layout>
                <c:manualLayout>
                  <c:x val="-4.8571759259259262E-3"/>
                  <c:y val="3.2564102564102464E-2"/>
                </c:manualLayout>
              </c:layout>
              <c:tx>
                <c:rich>
                  <a:bodyPr/>
                  <a:lstStyle/>
                  <a:p>
                    <a:r>
                      <a:rPr lang="ja-JP" altLang="en-US"/>
                      <a:t>複合サービス事業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C51C-48E9-A1B1-6F4BF569FE7A}"/>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ja-JP"/>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グラフ作成用rev!$D$24:$D$45</c:f>
              <c:numCache>
                <c:formatCode>#,##0_);[Red]\(#,##0\)</c:formatCode>
                <c:ptCount val="22"/>
                <c:pt idx="0">
                  <c:v>30.676733333333331</c:v>
                </c:pt>
                <c:pt idx="1">
                  <c:v>29.476533333333332</c:v>
                </c:pt>
                <c:pt idx="2">
                  <c:v>35.668799999999997</c:v>
                </c:pt>
                <c:pt idx="3">
                  <c:v>27.0105</c:v>
                </c:pt>
                <c:pt idx="4">
                  <c:v>30.71296666666667</c:v>
                </c:pt>
                <c:pt idx="5">
                  <c:v>37.424999999999997</c:v>
                </c:pt>
                <c:pt idx="6">
                  <c:v>33.786466666666669</c:v>
                </c:pt>
                <c:pt idx="7">
                  <c:v>30.020166666666668</c:v>
                </c:pt>
                <c:pt idx="8">
                  <c:v>30.976933333333331</c:v>
                </c:pt>
                <c:pt idx="9">
                  <c:v>29.277133333333332</c:v>
                </c:pt>
                <c:pt idx="10">
                  <c:v>25.291433333333334</c:v>
                </c:pt>
                <c:pt idx="11">
                  <c:v>11.423500000000001</c:v>
                </c:pt>
                <c:pt idx="12">
                  <c:v>10.2377</c:v>
                </c:pt>
                <c:pt idx="13">
                  <c:v>12.675566666666667</c:v>
                </c:pt>
                <c:pt idx="14">
                  <c:v>9.9326333333333334</c:v>
                </c:pt>
                <c:pt idx="15">
                  <c:v>8.8672666666666675</c:v>
                </c:pt>
                <c:pt idx="16">
                  <c:v>11.4581</c:v>
                </c:pt>
                <c:pt idx="17">
                  <c:v>9.4138333333333328</c:v>
                </c:pt>
                <c:pt idx="18">
                  <c:v>10.297166666666667</c:v>
                </c:pt>
                <c:pt idx="19">
                  <c:v>10.822100000000001</c:v>
                </c:pt>
                <c:pt idx="20">
                  <c:v>9.3949666666666669</c:v>
                </c:pt>
                <c:pt idx="21">
                  <c:v>9.9506333333333323</c:v>
                </c:pt>
              </c:numCache>
            </c:numRef>
          </c:xVal>
          <c:yVal>
            <c:numRef>
              <c:f>グラフ作成用rev!$E$24:$E$45</c:f>
              <c:numCache>
                <c:formatCode>#,##0_);[Red]\(#,##0\)</c:formatCode>
                <c:ptCount val="22"/>
                <c:pt idx="0">
                  <c:v>-16</c:v>
                </c:pt>
                <c:pt idx="1">
                  <c:v>-60.333333333333336</c:v>
                </c:pt>
                <c:pt idx="2">
                  <c:v>-9</c:v>
                </c:pt>
                <c:pt idx="3">
                  <c:v>21.666666666666668</c:v>
                </c:pt>
                <c:pt idx="4">
                  <c:v>-23.666666666666668</c:v>
                </c:pt>
                <c:pt idx="5">
                  <c:v>8.6666666666666661</c:v>
                </c:pt>
                <c:pt idx="6">
                  <c:v>17.666666666666668</c:v>
                </c:pt>
                <c:pt idx="7">
                  <c:v>30.333333333333332</c:v>
                </c:pt>
                <c:pt idx="8">
                  <c:v>-8</c:v>
                </c:pt>
                <c:pt idx="9">
                  <c:v>2.3333333333333335</c:v>
                </c:pt>
                <c:pt idx="10">
                  <c:v>-4.333333333333333</c:v>
                </c:pt>
                <c:pt idx="11">
                  <c:v>0</c:v>
                </c:pt>
                <c:pt idx="12">
                  <c:v>-7.666666666666667</c:v>
                </c:pt>
                <c:pt idx="13">
                  <c:v>-9</c:v>
                </c:pt>
                <c:pt idx="14">
                  <c:v>5.666666666666667</c:v>
                </c:pt>
                <c:pt idx="15">
                  <c:v>-10.333333333333334</c:v>
                </c:pt>
                <c:pt idx="16">
                  <c:v>1.6666666666666667</c:v>
                </c:pt>
                <c:pt idx="17">
                  <c:v>4.333333333333333</c:v>
                </c:pt>
                <c:pt idx="18">
                  <c:v>14.666666666666666</c:v>
                </c:pt>
                <c:pt idx="19">
                  <c:v>5.666666666666667</c:v>
                </c:pt>
                <c:pt idx="20">
                  <c:v>8</c:v>
                </c:pt>
                <c:pt idx="21">
                  <c:v>-1</c:v>
                </c:pt>
              </c:numCache>
            </c:numRef>
          </c:yVal>
          <c:bubbleSize>
            <c:numRef>
              <c:f>グラフ作成用rev!$F$24:$F$45</c:f>
              <c:numCache>
                <c:formatCode>#,##0_);[Red]\(#,##0\)</c:formatCode>
                <c:ptCount val="22"/>
                <c:pt idx="0">
                  <c:v>330.66666666666669</c:v>
                </c:pt>
                <c:pt idx="1">
                  <c:v>937.66666666666663</c:v>
                </c:pt>
                <c:pt idx="2">
                  <c:v>166.33333333333334</c:v>
                </c:pt>
                <c:pt idx="3">
                  <c:v>260.33333333333331</c:v>
                </c:pt>
                <c:pt idx="4">
                  <c:v>735.33333333333337</c:v>
                </c:pt>
                <c:pt idx="5">
                  <c:v>141.66666666666666</c:v>
                </c:pt>
                <c:pt idx="6">
                  <c:v>48</c:v>
                </c:pt>
                <c:pt idx="7">
                  <c:v>172</c:v>
                </c:pt>
                <c:pt idx="8">
                  <c:v>216.33333333333334</c:v>
                </c:pt>
                <c:pt idx="9">
                  <c:v>468</c:v>
                </c:pt>
                <c:pt idx="10">
                  <c:v>45.666666666666664</c:v>
                </c:pt>
                <c:pt idx="11">
                  <c:v>34.333333333333336</c:v>
                </c:pt>
                <c:pt idx="12">
                  <c:v>80</c:v>
                </c:pt>
                <c:pt idx="13">
                  <c:v>16.666666666666668</c:v>
                </c:pt>
                <c:pt idx="14">
                  <c:v>29.666666666666668</c:v>
                </c:pt>
                <c:pt idx="15">
                  <c:v>151</c:v>
                </c:pt>
                <c:pt idx="16">
                  <c:v>10.333333333333334</c:v>
                </c:pt>
                <c:pt idx="17">
                  <c:v>5.666666666666667</c:v>
                </c:pt>
                <c:pt idx="18">
                  <c:v>75.666666666666671</c:v>
                </c:pt>
                <c:pt idx="19">
                  <c:v>47</c:v>
                </c:pt>
                <c:pt idx="20">
                  <c:v>93.333333333333329</c:v>
                </c:pt>
                <c:pt idx="21">
                  <c:v>9</c:v>
                </c:pt>
              </c:numCache>
            </c:numRef>
          </c:bubbleSize>
          <c:bubble3D val="0"/>
          <c:extLst>
            <c:ext xmlns:c16="http://schemas.microsoft.com/office/drawing/2014/chart" uri="{C3380CC4-5D6E-409C-BE32-E72D297353CC}">
              <c16:uniqueId val="{0000002C-C51C-48E9-A1B1-6F4BF569FE7A}"/>
            </c:ext>
          </c:extLst>
        </c:ser>
        <c:dLbls>
          <c:showLegendKey val="0"/>
          <c:showVal val="0"/>
          <c:showCatName val="0"/>
          <c:showSerName val="0"/>
          <c:showPercent val="0"/>
          <c:showBubbleSize val="0"/>
        </c:dLbls>
        <c:bubbleScale val="100"/>
        <c:showNegBubbles val="0"/>
        <c:axId val="1159415167"/>
        <c:axId val="1159399775"/>
      </c:bubbleChart>
      <c:valAx>
        <c:axId val="1159415167"/>
        <c:scaling>
          <c:orientation val="minMax"/>
        </c:scaling>
        <c:delete val="0"/>
        <c:axPos val="b"/>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159399775"/>
        <c:crossesAt val="-100"/>
        <c:crossBetween val="midCat"/>
      </c:valAx>
      <c:valAx>
        <c:axId val="1159399775"/>
        <c:scaling>
          <c:orientation val="minMax"/>
          <c:max val="100"/>
          <c:min val="-100"/>
        </c:scaling>
        <c:delete val="0"/>
        <c:axPos val="l"/>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59415167"/>
        <c:crosses val="autoZero"/>
        <c:crossBetween val="midCat"/>
      </c:valAx>
      <c:spPr>
        <a:noFill/>
        <a:ln>
          <a:noFill/>
        </a:ln>
        <a:effectLst/>
      </c:spPr>
    </c:plotArea>
    <c:plotVisOnly val="1"/>
    <c:dispBlanksAs val="gap"/>
    <c:showDLblsOverMax val="0"/>
  </c:chart>
  <c:spPr>
    <a:noFill/>
    <a:ln>
      <a:noFill/>
    </a:ln>
    <a:effectLst/>
  </c:spPr>
  <c:txPr>
    <a:bodyPr/>
    <a:lstStyle/>
    <a:p>
      <a:pPr>
        <a:defRPr sz="800"/>
      </a:pPr>
      <a:endParaRPr lang="ja-JP"/>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1"/>
        <c:ser>
          <c:idx val="0"/>
          <c:order val="0"/>
          <c:invertIfNegative val="0"/>
          <c:dPt>
            <c:idx val="0"/>
            <c:invertIfNegative val="0"/>
            <c:bubble3D val="0"/>
            <c:spPr>
              <a:solidFill>
                <a:schemeClr val="accent1">
                  <a:alpha val="75000"/>
                </a:schemeClr>
              </a:solidFill>
              <a:ln>
                <a:noFill/>
              </a:ln>
              <a:effectLst/>
            </c:spPr>
            <c:extLst>
              <c:ext xmlns:c16="http://schemas.microsoft.com/office/drawing/2014/chart" uri="{C3380CC4-5D6E-409C-BE32-E72D297353CC}">
                <c16:uniqueId val="{00000001-45C4-4036-B254-27E0C7F27498}"/>
              </c:ext>
            </c:extLst>
          </c:dPt>
          <c:dPt>
            <c:idx val="1"/>
            <c:invertIfNegative val="0"/>
            <c:bubble3D val="0"/>
            <c:spPr>
              <a:solidFill>
                <a:schemeClr val="accent2">
                  <a:alpha val="75000"/>
                </a:schemeClr>
              </a:solidFill>
              <a:ln>
                <a:noFill/>
              </a:ln>
              <a:effectLst/>
            </c:spPr>
            <c:extLst>
              <c:ext xmlns:c16="http://schemas.microsoft.com/office/drawing/2014/chart" uri="{C3380CC4-5D6E-409C-BE32-E72D297353CC}">
                <c16:uniqueId val="{00000003-45C4-4036-B254-27E0C7F27498}"/>
              </c:ext>
            </c:extLst>
          </c:dPt>
          <c:dPt>
            <c:idx val="2"/>
            <c:invertIfNegative val="0"/>
            <c:bubble3D val="0"/>
            <c:spPr>
              <a:solidFill>
                <a:schemeClr val="accent3">
                  <a:alpha val="75000"/>
                </a:schemeClr>
              </a:solidFill>
              <a:ln>
                <a:noFill/>
              </a:ln>
              <a:effectLst/>
            </c:spPr>
            <c:extLst>
              <c:ext xmlns:c16="http://schemas.microsoft.com/office/drawing/2014/chart" uri="{C3380CC4-5D6E-409C-BE32-E72D297353CC}">
                <c16:uniqueId val="{00000005-45C4-4036-B254-27E0C7F27498}"/>
              </c:ext>
            </c:extLst>
          </c:dPt>
          <c:dPt>
            <c:idx val="3"/>
            <c:invertIfNegative val="0"/>
            <c:bubble3D val="0"/>
            <c:spPr>
              <a:solidFill>
                <a:schemeClr val="accent4">
                  <a:alpha val="75000"/>
                </a:schemeClr>
              </a:solidFill>
              <a:ln>
                <a:noFill/>
              </a:ln>
              <a:effectLst/>
            </c:spPr>
            <c:extLst>
              <c:ext xmlns:c16="http://schemas.microsoft.com/office/drawing/2014/chart" uri="{C3380CC4-5D6E-409C-BE32-E72D297353CC}">
                <c16:uniqueId val="{00000007-45C4-4036-B254-27E0C7F27498}"/>
              </c:ext>
            </c:extLst>
          </c:dPt>
          <c:dPt>
            <c:idx val="4"/>
            <c:invertIfNegative val="0"/>
            <c:bubble3D val="0"/>
            <c:spPr>
              <a:solidFill>
                <a:schemeClr val="accent5">
                  <a:alpha val="75000"/>
                </a:schemeClr>
              </a:solidFill>
              <a:ln>
                <a:noFill/>
              </a:ln>
              <a:effectLst/>
            </c:spPr>
            <c:extLst>
              <c:ext xmlns:c16="http://schemas.microsoft.com/office/drawing/2014/chart" uri="{C3380CC4-5D6E-409C-BE32-E72D297353CC}">
                <c16:uniqueId val="{00000009-45C4-4036-B254-27E0C7F27498}"/>
              </c:ext>
            </c:extLst>
          </c:dPt>
          <c:dPt>
            <c:idx val="5"/>
            <c:invertIfNegative val="0"/>
            <c:bubble3D val="0"/>
            <c:spPr>
              <a:solidFill>
                <a:schemeClr val="accent6">
                  <a:alpha val="75000"/>
                </a:schemeClr>
              </a:solidFill>
              <a:ln>
                <a:noFill/>
              </a:ln>
              <a:effectLst/>
            </c:spPr>
            <c:extLst>
              <c:ext xmlns:c16="http://schemas.microsoft.com/office/drawing/2014/chart" uri="{C3380CC4-5D6E-409C-BE32-E72D297353CC}">
                <c16:uniqueId val="{0000000B-45C4-4036-B254-27E0C7F27498}"/>
              </c:ext>
            </c:extLst>
          </c:dPt>
          <c:dPt>
            <c:idx val="6"/>
            <c:invertIfNegative val="0"/>
            <c:bubble3D val="0"/>
            <c:spPr>
              <a:solidFill>
                <a:schemeClr val="accent1">
                  <a:lumMod val="60000"/>
                  <a:alpha val="75000"/>
                </a:schemeClr>
              </a:solidFill>
              <a:ln>
                <a:noFill/>
              </a:ln>
              <a:effectLst/>
            </c:spPr>
            <c:extLst>
              <c:ext xmlns:c16="http://schemas.microsoft.com/office/drawing/2014/chart" uri="{C3380CC4-5D6E-409C-BE32-E72D297353CC}">
                <c16:uniqueId val="{0000000D-45C4-4036-B254-27E0C7F27498}"/>
              </c:ext>
            </c:extLst>
          </c:dPt>
          <c:dPt>
            <c:idx val="7"/>
            <c:invertIfNegative val="0"/>
            <c:bubble3D val="0"/>
            <c:spPr>
              <a:solidFill>
                <a:schemeClr val="accent2">
                  <a:lumMod val="60000"/>
                  <a:alpha val="75000"/>
                </a:schemeClr>
              </a:solidFill>
              <a:ln>
                <a:noFill/>
              </a:ln>
              <a:effectLst/>
            </c:spPr>
            <c:extLst>
              <c:ext xmlns:c16="http://schemas.microsoft.com/office/drawing/2014/chart" uri="{C3380CC4-5D6E-409C-BE32-E72D297353CC}">
                <c16:uniqueId val="{0000000F-45C4-4036-B254-27E0C7F27498}"/>
              </c:ext>
            </c:extLst>
          </c:dPt>
          <c:dPt>
            <c:idx val="8"/>
            <c:invertIfNegative val="0"/>
            <c:bubble3D val="0"/>
            <c:spPr>
              <a:solidFill>
                <a:schemeClr val="accent3">
                  <a:lumMod val="60000"/>
                  <a:alpha val="75000"/>
                </a:schemeClr>
              </a:solidFill>
              <a:ln>
                <a:noFill/>
              </a:ln>
              <a:effectLst/>
            </c:spPr>
            <c:extLst>
              <c:ext xmlns:c16="http://schemas.microsoft.com/office/drawing/2014/chart" uri="{C3380CC4-5D6E-409C-BE32-E72D297353CC}">
                <c16:uniqueId val="{00000011-45C4-4036-B254-27E0C7F27498}"/>
              </c:ext>
            </c:extLst>
          </c:dPt>
          <c:dPt>
            <c:idx val="9"/>
            <c:invertIfNegative val="0"/>
            <c:bubble3D val="0"/>
            <c:spPr>
              <a:solidFill>
                <a:schemeClr val="accent4">
                  <a:lumMod val="60000"/>
                  <a:alpha val="75000"/>
                </a:schemeClr>
              </a:solidFill>
              <a:ln>
                <a:noFill/>
              </a:ln>
              <a:effectLst/>
            </c:spPr>
            <c:extLst>
              <c:ext xmlns:c16="http://schemas.microsoft.com/office/drawing/2014/chart" uri="{C3380CC4-5D6E-409C-BE32-E72D297353CC}">
                <c16:uniqueId val="{00000013-45C4-4036-B254-27E0C7F27498}"/>
              </c:ext>
            </c:extLst>
          </c:dPt>
          <c:dPt>
            <c:idx val="10"/>
            <c:invertIfNegative val="0"/>
            <c:bubble3D val="0"/>
            <c:spPr>
              <a:solidFill>
                <a:schemeClr val="accent5">
                  <a:lumMod val="60000"/>
                  <a:alpha val="75000"/>
                </a:schemeClr>
              </a:solidFill>
              <a:ln>
                <a:noFill/>
              </a:ln>
              <a:effectLst/>
            </c:spPr>
            <c:extLst>
              <c:ext xmlns:c16="http://schemas.microsoft.com/office/drawing/2014/chart" uri="{C3380CC4-5D6E-409C-BE32-E72D297353CC}">
                <c16:uniqueId val="{00000015-45C4-4036-B254-27E0C7F27498}"/>
              </c:ext>
            </c:extLst>
          </c:dPt>
          <c:dPt>
            <c:idx val="11"/>
            <c:invertIfNegative val="0"/>
            <c:bubble3D val="0"/>
            <c:spPr>
              <a:solidFill>
                <a:schemeClr val="accent6">
                  <a:lumMod val="60000"/>
                  <a:alpha val="75000"/>
                </a:schemeClr>
              </a:solidFill>
              <a:ln>
                <a:noFill/>
              </a:ln>
              <a:effectLst/>
            </c:spPr>
            <c:extLst>
              <c:ext xmlns:c16="http://schemas.microsoft.com/office/drawing/2014/chart" uri="{C3380CC4-5D6E-409C-BE32-E72D297353CC}">
                <c16:uniqueId val="{00000017-45C4-4036-B254-27E0C7F27498}"/>
              </c:ext>
            </c:extLst>
          </c:dPt>
          <c:dPt>
            <c:idx val="12"/>
            <c:invertIfNegative val="0"/>
            <c:bubble3D val="0"/>
            <c:spPr>
              <a:solidFill>
                <a:schemeClr val="accent1">
                  <a:lumMod val="80000"/>
                  <a:lumOff val="20000"/>
                  <a:alpha val="75000"/>
                </a:schemeClr>
              </a:solidFill>
              <a:ln>
                <a:noFill/>
              </a:ln>
              <a:effectLst/>
            </c:spPr>
            <c:extLst>
              <c:ext xmlns:c16="http://schemas.microsoft.com/office/drawing/2014/chart" uri="{C3380CC4-5D6E-409C-BE32-E72D297353CC}">
                <c16:uniqueId val="{00000019-45C4-4036-B254-27E0C7F27498}"/>
              </c:ext>
            </c:extLst>
          </c:dPt>
          <c:dPt>
            <c:idx val="13"/>
            <c:invertIfNegative val="0"/>
            <c:bubble3D val="0"/>
            <c:spPr>
              <a:solidFill>
                <a:schemeClr val="accent2">
                  <a:lumMod val="80000"/>
                  <a:lumOff val="20000"/>
                  <a:alpha val="75000"/>
                </a:schemeClr>
              </a:solidFill>
              <a:ln>
                <a:noFill/>
              </a:ln>
              <a:effectLst/>
            </c:spPr>
            <c:extLst>
              <c:ext xmlns:c16="http://schemas.microsoft.com/office/drawing/2014/chart" uri="{C3380CC4-5D6E-409C-BE32-E72D297353CC}">
                <c16:uniqueId val="{0000001B-45C4-4036-B254-27E0C7F27498}"/>
              </c:ext>
            </c:extLst>
          </c:dPt>
          <c:dPt>
            <c:idx val="14"/>
            <c:invertIfNegative val="0"/>
            <c:bubble3D val="0"/>
            <c:spPr>
              <a:solidFill>
                <a:schemeClr val="accent3">
                  <a:lumMod val="80000"/>
                  <a:lumOff val="20000"/>
                  <a:alpha val="75000"/>
                </a:schemeClr>
              </a:solidFill>
              <a:ln>
                <a:noFill/>
              </a:ln>
              <a:effectLst/>
            </c:spPr>
            <c:extLst>
              <c:ext xmlns:c16="http://schemas.microsoft.com/office/drawing/2014/chart" uri="{C3380CC4-5D6E-409C-BE32-E72D297353CC}">
                <c16:uniqueId val="{0000001D-45C4-4036-B254-27E0C7F27498}"/>
              </c:ext>
            </c:extLst>
          </c:dPt>
          <c:dPt>
            <c:idx val="15"/>
            <c:invertIfNegative val="0"/>
            <c:bubble3D val="0"/>
            <c:spPr>
              <a:solidFill>
                <a:schemeClr val="accent4">
                  <a:lumMod val="80000"/>
                  <a:lumOff val="20000"/>
                  <a:alpha val="75000"/>
                </a:schemeClr>
              </a:solidFill>
              <a:ln>
                <a:noFill/>
              </a:ln>
              <a:effectLst/>
            </c:spPr>
            <c:extLst>
              <c:ext xmlns:c16="http://schemas.microsoft.com/office/drawing/2014/chart" uri="{C3380CC4-5D6E-409C-BE32-E72D297353CC}">
                <c16:uniqueId val="{0000001F-45C4-4036-B254-27E0C7F27498}"/>
              </c:ext>
            </c:extLst>
          </c:dPt>
          <c:dPt>
            <c:idx val="16"/>
            <c:invertIfNegative val="0"/>
            <c:bubble3D val="0"/>
            <c:spPr>
              <a:solidFill>
                <a:schemeClr val="accent5">
                  <a:lumMod val="80000"/>
                  <a:lumOff val="20000"/>
                  <a:alpha val="75000"/>
                </a:schemeClr>
              </a:solidFill>
              <a:ln>
                <a:noFill/>
              </a:ln>
              <a:effectLst/>
            </c:spPr>
            <c:extLst>
              <c:ext xmlns:c16="http://schemas.microsoft.com/office/drawing/2014/chart" uri="{C3380CC4-5D6E-409C-BE32-E72D297353CC}">
                <c16:uniqueId val="{00000021-45C4-4036-B254-27E0C7F27498}"/>
              </c:ext>
            </c:extLst>
          </c:dPt>
          <c:dPt>
            <c:idx val="17"/>
            <c:invertIfNegative val="0"/>
            <c:bubble3D val="0"/>
            <c:spPr>
              <a:solidFill>
                <a:schemeClr val="accent6">
                  <a:lumMod val="80000"/>
                  <a:lumOff val="20000"/>
                  <a:alpha val="75000"/>
                </a:schemeClr>
              </a:solidFill>
              <a:ln>
                <a:noFill/>
              </a:ln>
              <a:effectLst/>
            </c:spPr>
            <c:extLst>
              <c:ext xmlns:c16="http://schemas.microsoft.com/office/drawing/2014/chart" uri="{C3380CC4-5D6E-409C-BE32-E72D297353CC}">
                <c16:uniqueId val="{00000023-45C4-4036-B254-27E0C7F27498}"/>
              </c:ext>
            </c:extLst>
          </c:dPt>
          <c:dPt>
            <c:idx val="18"/>
            <c:invertIfNegative val="0"/>
            <c:bubble3D val="0"/>
            <c:spPr>
              <a:solidFill>
                <a:schemeClr val="accent1">
                  <a:lumMod val="80000"/>
                  <a:alpha val="75000"/>
                </a:schemeClr>
              </a:solidFill>
              <a:ln>
                <a:noFill/>
              </a:ln>
              <a:effectLst/>
            </c:spPr>
            <c:extLst>
              <c:ext xmlns:c16="http://schemas.microsoft.com/office/drawing/2014/chart" uri="{C3380CC4-5D6E-409C-BE32-E72D297353CC}">
                <c16:uniqueId val="{00000025-45C4-4036-B254-27E0C7F27498}"/>
              </c:ext>
            </c:extLst>
          </c:dPt>
          <c:dPt>
            <c:idx val="19"/>
            <c:invertIfNegative val="0"/>
            <c:bubble3D val="0"/>
            <c:spPr>
              <a:solidFill>
                <a:schemeClr val="accent2">
                  <a:lumMod val="80000"/>
                  <a:alpha val="75000"/>
                </a:schemeClr>
              </a:solidFill>
              <a:ln>
                <a:noFill/>
              </a:ln>
              <a:effectLst/>
            </c:spPr>
            <c:extLst>
              <c:ext xmlns:c16="http://schemas.microsoft.com/office/drawing/2014/chart" uri="{C3380CC4-5D6E-409C-BE32-E72D297353CC}">
                <c16:uniqueId val="{00000027-45C4-4036-B254-27E0C7F27498}"/>
              </c:ext>
            </c:extLst>
          </c:dPt>
          <c:dPt>
            <c:idx val="20"/>
            <c:invertIfNegative val="0"/>
            <c:bubble3D val="0"/>
            <c:spPr>
              <a:solidFill>
                <a:schemeClr val="accent3">
                  <a:lumMod val="80000"/>
                  <a:alpha val="75000"/>
                </a:schemeClr>
              </a:solidFill>
              <a:ln>
                <a:noFill/>
              </a:ln>
              <a:effectLst/>
            </c:spPr>
            <c:extLst>
              <c:ext xmlns:c16="http://schemas.microsoft.com/office/drawing/2014/chart" uri="{C3380CC4-5D6E-409C-BE32-E72D297353CC}">
                <c16:uniqueId val="{00000029-45C4-4036-B254-27E0C7F27498}"/>
              </c:ext>
            </c:extLst>
          </c:dPt>
          <c:dLbls>
            <c:dLbl>
              <c:idx val="0"/>
              <c:layout>
                <c:manualLayout>
                  <c:x val="-0.15728757757453041"/>
                  <c:y val="-0.19073893409575318"/>
                </c:manualLayout>
              </c:layout>
              <c:tx>
                <c:rich>
                  <a:bodyPr/>
                  <a:lstStyle/>
                  <a:p>
                    <a:r>
                      <a:rPr lang="ja-JP" altLang="en-US"/>
                      <a:t>建設業</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C4-4036-B254-27E0C7F27498}"/>
                </c:ext>
              </c:extLst>
            </c:dLbl>
            <c:dLbl>
              <c:idx val="1"/>
              <c:layout>
                <c:manualLayout>
                  <c:x val="-0.27456327944453879"/>
                  <c:y val="0.12346523286082914"/>
                </c:manualLayout>
              </c:layout>
              <c:tx>
                <c:rich>
                  <a:bodyPr/>
                  <a:lstStyle/>
                  <a:p>
                    <a:r>
                      <a:rPr lang="ja-JP" altLang="en-US" dirty="0"/>
                      <a:t>製造業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5C4-4036-B254-27E0C7F27498}"/>
                </c:ext>
              </c:extLst>
            </c:dLbl>
            <c:dLbl>
              <c:idx val="2"/>
              <c:layout>
                <c:manualLayout>
                  <c:x val="-0.14513379824204378"/>
                  <c:y val="-9.671269897812837E-2"/>
                </c:manualLayout>
              </c:layout>
              <c:tx>
                <c:rich>
                  <a:bodyPr/>
                  <a:lstStyle/>
                  <a:p>
                    <a:r>
                      <a:rPr lang="ja-JP" altLang="en-US"/>
                      <a:t>情報通信業</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5C4-4036-B254-27E0C7F27498}"/>
                </c:ext>
              </c:extLst>
            </c:dLbl>
            <c:dLbl>
              <c:idx val="3"/>
              <c:tx>
                <c:rich>
                  <a:bodyPr/>
                  <a:lstStyle/>
                  <a:p>
                    <a:r>
                      <a:rPr lang="zh-TW" altLang="en-US"/>
                      <a:t>運輸業，郵便業</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5C4-4036-B254-27E0C7F27498}"/>
                </c:ext>
              </c:extLst>
            </c:dLbl>
            <c:dLbl>
              <c:idx val="4"/>
              <c:layout>
                <c:manualLayout>
                  <c:x val="-0.22886483568937674"/>
                  <c:y val="0.17730661479323537"/>
                </c:manualLayout>
              </c:layout>
              <c:tx>
                <c:rich>
                  <a:bodyPr/>
                  <a:lstStyle/>
                  <a:p>
                    <a:r>
                      <a:rPr lang="zh-TW" altLang="en-US" dirty="0"/>
                      <a:t>卸売業，小売業</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5C4-4036-B254-27E0C7F27498}"/>
                </c:ext>
              </c:extLst>
            </c:dLbl>
            <c:dLbl>
              <c:idx val="5"/>
              <c:layout>
                <c:manualLayout>
                  <c:x val="-1.9537242071044254E-2"/>
                  <c:y val="4.8356349489064185E-2"/>
                </c:manualLayout>
              </c:layout>
              <c:tx>
                <c:rich>
                  <a:bodyPr/>
                  <a:lstStyle/>
                  <a:p>
                    <a:r>
                      <a:rPr lang="zh-TW" altLang="en-US"/>
                      <a:t>金融業，保険業</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5C4-4036-B254-27E0C7F27498}"/>
                </c:ext>
              </c:extLst>
            </c:dLbl>
            <c:dLbl>
              <c:idx val="6"/>
              <c:layout>
                <c:manualLayout>
                  <c:x val="4.4656553305244144E-2"/>
                  <c:y val="0.17462015093273178"/>
                </c:manualLayout>
              </c:layout>
              <c:tx>
                <c:rich>
                  <a:bodyPr/>
                  <a:lstStyle/>
                  <a:p>
                    <a:r>
                      <a:rPr lang="zh-TW" altLang="en-US"/>
                      <a:t>不動産業，物品賃貸業</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5C4-4036-B254-27E0C7F27498}"/>
                </c:ext>
              </c:extLst>
            </c:dLbl>
            <c:dLbl>
              <c:idx val="7"/>
              <c:layout>
                <c:manualLayout>
                  <c:x val="-0.16697740673290179"/>
                  <c:y val="-0.12626380144366761"/>
                </c:manualLayout>
              </c:layout>
              <c:tx>
                <c:rich>
                  <a:bodyPr/>
                  <a:lstStyle/>
                  <a:p>
                    <a:r>
                      <a:rPr lang="ja-JP" altLang="en-US"/>
                      <a:t>宿泊業，飲食サービス業</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5C4-4036-B254-27E0C7F27498}"/>
                </c:ext>
              </c:extLst>
            </c:dLbl>
            <c:dLbl>
              <c:idx val="8"/>
              <c:layout>
                <c:manualLayout>
                  <c:x val="-1.3955172907888825E-3"/>
                  <c:y val="-0.13432319302517831"/>
                </c:manualLayout>
              </c:layout>
              <c:tx>
                <c:rich>
                  <a:bodyPr/>
                  <a:lstStyle/>
                  <a:p>
                    <a:r>
                      <a:rPr lang="zh-TW" altLang="en-US"/>
                      <a:t>教育，学習支援業</a:t>
                    </a:r>
                  </a:p>
                </c:rich>
              </c:tx>
              <c:showLegendKey val="0"/>
              <c:showVal val="1"/>
              <c:showCatName val="0"/>
              <c:showSerName val="0"/>
              <c:showPercent val="0"/>
              <c:showBubbleSize val="0"/>
              <c:extLst>
                <c:ext xmlns:c15="http://schemas.microsoft.com/office/drawing/2012/chart" uri="{CE6537A1-D6FC-4f65-9D91-7224C49458BB}">
                  <c15:layout>
                    <c:manualLayout>
                      <c:w val="0.23444690485253228"/>
                      <c:h val="8.7901097515676679E-2"/>
                    </c:manualLayout>
                  </c15:layout>
                </c:ext>
                <c:ext xmlns:c16="http://schemas.microsoft.com/office/drawing/2014/chart" uri="{C3380CC4-5D6E-409C-BE32-E72D297353CC}">
                  <c16:uniqueId val="{00000011-45C4-4036-B254-27E0C7F27498}"/>
                </c:ext>
              </c:extLst>
            </c:dLbl>
            <c:dLbl>
              <c:idx val="9"/>
              <c:layout>
                <c:manualLayout>
                  <c:x val="-0.19816345529202134"/>
                  <c:y val="-5.372927721007132E-3"/>
                </c:manualLayout>
              </c:layout>
              <c:tx>
                <c:rich>
                  <a:bodyPr/>
                  <a:lstStyle/>
                  <a:p>
                    <a:r>
                      <a:rPr lang="ja-JP" altLang="en-US"/>
                      <a:t>医療，福祉</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5C4-4036-B254-27E0C7F27498}"/>
                </c:ext>
              </c:extLst>
            </c:dLbl>
            <c:dLbl>
              <c:idx val="10"/>
              <c:layout>
                <c:manualLayout>
                  <c:x val="-0.16188000573151037"/>
                  <c:y val="-2.9551102465539325E-2"/>
                </c:manualLayout>
              </c:layout>
              <c:tx>
                <c:rich>
                  <a:bodyPr/>
                  <a:lstStyle/>
                  <a:p>
                    <a:r>
                      <a:rPr lang="ja-JP" altLang="en-US"/>
                      <a:t>複合サービス事業</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5C4-4036-B254-27E0C7F27498}"/>
                </c:ext>
              </c:extLst>
            </c:dLbl>
            <c:dLbl>
              <c:idx val="11"/>
              <c:layout>
                <c:manualLayout>
                  <c:x val="-0.11722345242626617"/>
                  <c:y val="-0.23372235586381029"/>
                </c:manualLayout>
              </c:layout>
              <c:tx>
                <c:rich>
                  <a:bodyPr/>
                  <a:lstStyle/>
                  <a:p>
                    <a:r>
                      <a:rPr lang="ja-JP" altLang="en-US"/>
                      <a:t>建設業</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45C4-4036-B254-27E0C7F27498}"/>
                </c:ext>
              </c:extLst>
            </c:dLbl>
            <c:dLbl>
              <c:idx val="12"/>
              <c:layout>
                <c:manualLayout>
                  <c:x val="-5.3029657049977592E-2"/>
                  <c:y val="4.2983421768057056E-2"/>
                </c:manualLayout>
              </c:layout>
              <c:tx>
                <c:rich>
                  <a:bodyPr/>
                  <a:lstStyle/>
                  <a:p>
                    <a:r>
                      <a:rPr lang="ja-JP" altLang="en-US"/>
                      <a:t>製造業</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45C4-4036-B254-27E0C7F27498}"/>
                </c:ext>
              </c:extLst>
            </c:dLbl>
            <c:dLbl>
              <c:idx val="13"/>
              <c:layout>
                <c:manualLayout>
                  <c:x val="-0.25398414692357663"/>
                  <c:y val="-2.4178174744532193E-2"/>
                </c:manualLayout>
              </c:layout>
              <c:tx>
                <c:rich>
                  <a:bodyPr/>
                  <a:lstStyle/>
                  <a:p>
                    <a:r>
                      <a:rPr lang="ja-JP" altLang="en-US"/>
                      <a:t>情報通信業</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45C4-4036-B254-27E0C7F27498}"/>
                </c:ext>
              </c:extLst>
            </c:dLbl>
            <c:dLbl>
              <c:idx val="14"/>
              <c:layout>
                <c:manualLayout>
                  <c:x val="-4.7447587886822011E-2"/>
                  <c:y val="-3.4924030186546454E-2"/>
                </c:manualLayout>
              </c:layout>
              <c:tx>
                <c:rich>
                  <a:bodyPr/>
                  <a:lstStyle/>
                  <a:p>
                    <a:r>
                      <a:rPr lang="zh-TW" altLang="en-US"/>
                      <a:t>運輸業，郵便業</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45C4-4036-B254-27E0C7F27498}"/>
                </c:ext>
              </c:extLst>
            </c:dLbl>
            <c:dLbl>
              <c:idx val="15"/>
              <c:layout>
                <c:manualLayout>
                  <c:x val="-0.26793931983146546"/>
                  <c:y val="-8.0593915815107969E-3"/>
                </c:manualLayout>
              </c:layout>
              <c:tx>
                <c:rich>
                  <a:bodyPr/>
                  <a:lstStyle/>
                  <a:p>
                    <a:r>
                      <a:rPr lang="zh-TW" altLang="en-US"/>
                      <a:t>卸売業，小売業</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45C4-4036-B254-27E0C7F27498}"/>
                </c:ext>
              </c:extLst>
            </c:dLbl>
            <c:dLbl>
              <c:idx val="16"/>
              <c:layout>
                <c:manualLayout>
                  <c:x val="-6.6984829957866365E-2"/>
                  <c:y val="4.0296957907553492E-2"/>
                </c:manualLayout>
              </c:layout>
              <c:tx>
                <c:rich>
                  <a:bodyPr/>
                  <a:lstStyle/>
                  <a:p>
                    <a:r>
                      <a:rPr lang="zh-TW" altLang="en-US" dirty="0"/>
                      <a:t>金融業，保険業</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45C4-4036-B254-27E0C7F27498}"/>
                </c:ext>
              </c:extLst>
            </c:dLbl>
            <c:dLbl>
              <c:idx val="17"/>
              <c:layout>
                <c:manualLayout>
                  <c:x val="-0.24840207776042111"/>
                  <c:y val="-0.11551794600165334"/>
                </c:manualLayout>
              </c:layout>
              <c:tx>
                <c:rich>
                  <a:bodyPr/>
                  <a:lstStyle/>
                  <a:p>
                    <a:r>
                      <a:rPr lang="zh-TW" altLang="en-US"/>
                      <a:t>不動産業，物品賃貸業</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45C4-4036-B254-27E0C7F27498}"/>
                </c:ext>
              </c:extLst>
            </c:dLbl>
            <c:dLbl>
              <c:idx val="18"/>
              <c:layout>
                <c:manualLayout>
                  <c:x val="-0.20653655903675464"/>
                  <c:y val="4.0296957907553395E-2"/>
                </c:manualLayout>
              </c:layout>
              <c:tx>
                <c:rich>
                  <a:bodyPr/>
                  <a:lstStyle/>
                  <a:p>
                    <a:r>
                      <a:rPr lang="ja-JP" altLang="en-US"/>
                      <a:t>宿泊業，飲食サービス業</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45C4-4036-B254-27E0C7F27498}"/>
                </c:ext>
              </c:extLst>
            </c:dLbl>
            <c:dLbl>
              <c:idx val="19"/>
              <c:layout>
                <c:manualLayout>
                  <c:x val="-0.31173241054844048"/>
                  <c:y val="1.0745855442014363E-2"/>
                </c:manualLayout>
              </c:layout>
              <c:tx>
                <c:rich>
                  <a:bodyPr/>
                  <a:lstStyle/>
                  <a:p>
                    <a:r>
                      <a:rPr lang="zh-TW" altLang="en-US"/>
                      <a:t>教育，学習支援業</a:t>
                    </a:r>
                  </a:p>
                </c:rich>
              </c:tx>
              <c:showLegendKey val="0"/>
              <c:showVal val="1"/>
              <c:showCatName val="0"/>
              <c:showSerName val="0"/>
              <c:showPercent val="0"/>
              <c:showBubbleSize val="0"/>
              <c:extLst>
                <c:ext xmlns:c15="http://schemas.microsoft.com/office/drawing/2012/chart" uri="{CE6537A1-D6FC-4f65-9D91-7224C49458BB}">
                  <c15:layout>
                    <c:manualLayout>
                      <c:w val="0.24282000859726557"/>
                      <c:h val="8.7901097515676679E-2"/>
                    </c:manualLayout>
                  </c15:layout>
                </c:ext>
                <c:ext xmlns:c16="http://schemas.microsoft.com/office/drawing/2014/chart" uri="{C3380CC4-5D6E-409C-BE32-E72D297353CC}">
                  <c16:uniqueId val="{00000027-45C4-4036-B254-27E0C7F27498}"/>
                </c:ext>
              </c:extLst>
            </c:dLbl>
            <c:dLbl>
              <c:idx val="20"/>
              <c:layout>
                <c:manualLayout>
                  <c:x val="-0.16467104031308819"/>
                  <c:y val="-4.0296957907553541E-2"/>
                </c:manualLayout>
              </c:layout>
              <c:tx>
                <c:rich>
                  <a:bodyPr/>
                  <a:lstStyle/>
                  <a:p>
                    <a:r>
                      <a:rPr lang="ja-JP" altLang="en-US"/>
                      <a:t>医療，福祉</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45C4-4036-B254-27E0C7F2749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グラフ作成用rev!$D$2:$D$22</c:f>
              <c:numCache>
                <c:formatCode>#,##0_);[Red]\(#,##0\)</c:formatCode>
                <c:ptCount val="21"/>
                <c:pt idx="0">
                  <c:v>32.593299999999999</c:v>
                </c:pt>
                <c:pt idx="1">
                  <c:v>30.5732</c:v>
                </c:pt>
                <c:pt idx="2">
                  <c:v>37.145499999999998</c:v>
                </c:pt>
                <c:pt idx="3">
                  <c:v>29.179600000000001</c:v>
                </c:pt>
                <c:pt idx="4">
                  <c:v>32.6265</c:v>
                </c:pt>
                <c:pt idx="5">
                  <c:v>36.736699999999999</c:v>
                </c:pt>
                <c:pt idx="6">
                  <c:v>32.065300000000001</c:v>
                </c:pt>
                <c:pt idx="7">
                  <c:v>24.6829</c:v>
                </c:pt>
                <c:pt idx="8">
                  <c:v>38.926600000000001</c:v>
                </c:pt>
                <c:pt idx="9">
                  <c:v>30.100200000000001</c:v>
                </c:pt>
                <c:pt idx="10">
                  <c:v>31.079899999999999</c:v>
                </c:pt>
                <c:pt idx="11">
                  <c:v>11.1105</c:v>
                </c:pt>
                <c:pt idx="12">
                  <c:v>11.2951</c:v>
                </c:pt>
                <c:pt idx="13">
                  <c:v>10.6782</c:v>
                </c:pt>
                <c:pt idx="14">
                  <c:v>10.529500000000001</c:v>
                </c:pt>
                <c:pt idx="15">
                  <c:v>9.3775999999999993</c:v>
                </c:pt>
                <c:pt idx="16">
                  <c:v>12.7719</c:v>
                </c:pt>
                <c:pt idx="17">
                  <c:v>9.3032000000000004</c:v>
                </c:pt>
                <c:pt idx="18">
                  <c:v>7.4010999999999996</c:v>
                </c:pt>
                <c:pt idx="19">
                  <c:v>8.9014000000000006</c:v>
                </c:pt>
                <c:pt idx="20">
                  <c:v>11.081300000000001</c:v>
                </c:pt>
              </c:numCache>
            </c:numRef>
          </c:xVal>
          <c:yVal>
            <c:numRef>
              <c:f>グラフ作成用rev!$E$2:$E$22</c:f>
              <c:numCache>
                <c:formatCode>#,##0_);[Red]\(#,##0\)</c:formatCode>
                <c:ptCount val="21"/>
                <c:pt idx="0">
                  <c:v>-1</c:v>
                </c:pt>
                <c:pt idx="1">
                  <c:v>-8</c:v>
                </c:pt>
                <c:pt idx="2">
                  <c:v>8</c:v>
                </c:pt>
                <c:pt idx="3">
                  <c:v>10</c:v>
                </c:pt>
                <c:pt idx="4">
                  <c:v>-8</c:v>
                </c:pt>
                <c:pt idx="5">
                  <c:v>-2</c:v>
                </c:pt>
                <c:pt idx="6">
                  <c:v>4</c:v>
                </c:pt>
                <c:pt idx="7">
                  <c:v>3</c:v>
                </c:pt>
                <c:pt idx="8">
                  <c:v>8</c:v>
                </c:pt>
                <c:pt idx="9">
                  <c:v>-4</c:v>
                </c:pt>
                <c:pt idx="10">
                  <c:v>4</c:v>
                </c:pt>
                <c:pt idx="11">
                  <c:v>-2</c:v>
                </c:pt>
                <c:pt idx="12">
                  <c:v>-16</c:v>
                </c:pt>
                <c:pt idx="13">
                  <c:v>2</c:v>
                </c:pt>
                <c:pt idx="14">
                  <c:v>2</c:v>
                </c:pt>
                <c:pt idx="15">
                  <c:v>-17</c:v>
                </c:pt>
                <c:pt idx="16">
                  <c:v>-2</c:v>
                </c:pt>
                <c:pt idx="17">
                  <c:v>1</c:v>
                </c:pt>
                <c:pt idx="18">
                  <c:v>-30</c:v>
                </c:pt>
                <c:pt idx="19">
                  <c:v>-3</c:v>
                </c:pt>
                <c:pt idx="20">
                  <c:v>11</c:v>
                </c:pt>
              </c:numCache>
            </c:numRef>
          </c:yVal>
          <c:bubbleSize>
            <c:numRef>
              <c:f>グラフ作成用rev!$F$2:$F$22</c:f>
              <c:numCache>
                <c:formatCode>#,##0_);[Red]\(#,##0\)</c:formatCode>
                <c:ptCount val="21"/>
                <c:pt idx="0">
                  <c:v>282</c:v>
                </c:pt>
                <c:pt idx="1">
                  <c:v>713</c:v>
                </c:pt>
                <c:pt idx="2">
                  <c:v>174</c:v>
                </c:pt>
                <c:pt idx="3">
                  <c:v>232</c:v>
                </c:pt>
                <c:pt idx="4">
                  <c:v>458</c:v>
                </c:pt>
                <c:pt idx="5">
                  <c:v>129</c:v>
                </c:pt>
                <c:pt idx="6">
                  <c:v>61</c:v>
                </c:pt>
                <c:pt idx="7">
                  <c:v>90</c:v>
                </c:pt>
                <c:pt idx="8">
                  <c:v>187</c:v>
                </c:pt>
                <c:pt idx="9">
                  <c:v>489</c:v>
                </c:pt>
                <c:pt idx="10">
                  <c:v>37</c:v>
                </c:pt>
                <c:pt idx="11">
                  <c:v>55</c:v>
                </c:pt>
                <c:pt idx="12">
                  <c:v>239</c:v>
                </c:pt>
                <c:pt idx="13">
                  <c:v>37</c:v>
                </c:pt>
                <c:pt idx="14">
                  <c:v>104</c:v>
                </c:pt>
                <c:pt idx="15">
                  <c:v>438</c:v>
                </c:pt>
                <c:pt idx="16">
                  <c:v>32</c:v>
                </c:pt>
                <c:pt idx="17">
                  <c:v>33</c:v>
                </c:pt>
                <c:pt idx="18">
                  <c:v>225</c:v>
                </c:pt>
                <c:pt idx="19">
                  <c:v>119</c:v>
                </c:pt>
                <c:pt idx="20">
                  <c:v>303</c:v>
                </c:pt>
              </c:numCache>
            </c:numRef>
          </c:bubbleSize>
          <c:bubble3D val="0"/>
          <c:extLst>
            <c:ext xmlns:c16="http://schemas.microsoft.com/office/drawing/2014/chart" uri="{C3380CC4-5D6E-409C-BE32-E72D297353CC}">
              <c16:uniqueId val="{0000002A-45C4-4036-B254-27E0C7F27498}"/>
            </c:ext>
          </c:extLst>
        </c:ser>
        <c:dLbls>
          <c:showLegendKey val="0"/>
          <c:showVal val="0"/>
          <c:showCatName val="0"/>
          <c:showSerName val="0"/>
          <c:showPercent val="0"/>
          <c:showBubbleSize val="0"/>
        </c:dLbls>
        <c:bubbleScale val="100"/>
        <c:showNegBubbles val="0"/>
        <c:axId val="1159398943"/>
        <c:axId val="1159399775"/>
      </c:bubbleChart>
      <c:valAx>
        <c:axId val="1159398943"/>
        <c:scaling>
          <c:orientation val="minMax"/>
        </c:scaling>
        <c:delete val="0"/>
        <c:axPos val="b"/>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59399775"/>
        <c:crossesAt val="-100"/>
        <c:crossBetween val="midCat"/>
      </c:valAx>
      <c:valAx>
        <c:axId val="1159399775"/>
        <c:scaling>
          <c:orientation val="minMax"/>
          <c:max val="100"/>
          <c:min val="-100"/>
        </c:scaling>
        <c:delete val="0"/>
        <c:axPos val="l"/>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59398943"/>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b="1" kern="1200" dirty="0" smtClean="0">
                <a:solidFill>
                  <a:srgbClr val="595959"/>
                </a:solidFill>
                <a:effectLst/>
                <a:latin typeface="Arial" panose="020B0604020202020204" pitchFamily="34" charset="0"/>
                <a:ea typeface="Meiryo UI" panose="020B0604030504040204" pitchFamily="50" charset="-128"/>
                <a:cs typeface="+mn-cs"/>
              </a:rPr>
              <a:t>雇用形態別</a:t>
            </a:r>
            <a:r>
              <a:rPr lang="ja-JP" altLang="ja-JP" sz="1400" b="1" kern="1200" dirty="0" smtClean="0">
                <a:solidFill>
                  <a:srgbClr val="595959"/>
                </a:solidFill>
                <a:effectLst/>
                <a:latin typeface="Arial" panose="020B0604020202020204" pitchFamily="34" charset="0"/>
                <a:ea typeface="Meiryo UI" panose="020B0604030504040204" pitchFamily="50" charset="-128"/>
                <a:cs typeface="+mn-cs"/>
              </a:rPr>
              <a:t>収入</a:t>
            </a:r>
            <a:r>
              <a:rPr lang="ja-JP" altLang="en-US" sz="1400" b="1" kern="1200" dirty="0" smtClean="0">
                <a:solidFill>
                  <a:srgbClr val="595959"/>
                </a:solidFill>
                <a:effectLst/>
                <a:latin typeface="Arial" panose="020B0604020202020204" pitchFamily="34" charset="0"/>
                <a:ea typeface="Meiryo UI" panose="020B0604030504040204" pitchFamily="50" charset="-128"/>
                <a:cs typeface="+mn-cs"/>
              </a:rPr>
              <a:t>が減った人の割合</a:t>
            </a:r>
            <a:r>
              <a:rPr lang="ja-JP" altLang="ja-JP" sz="1400" b="1" kern="1200" dirty="0" smtClean="0">
                <a:solidFill>
                  <a:srgbClr val="595959"/>
                </a:solidFill>
                <a:effectLst/>
                <a:latin typeface="Arial" panose="020B0604020202020204" pitchFamily="34" charset="0"/>
                <a:ea typeface="Meiryo UI" panose="020B0604030504040204" pitchFamily="50" charset="-128"/>
                <a:cs typeface="+mn-cs"/>
              </a:rPr>
              <a:t>（</a:t>
            </a:r>
            <a:r>
              <a:rPr lang="ja-JP" altLang="ja-JP" sz="1400" b="1" kern="1200" dirty="0">
                <a:solidFill>
                  <a:srgbClr val="595959"/>
                </a:solidFill>
                <a:effectLst/>
                <a:latin typeface="Arial" panose="020B0604020202020204" pitchFamily="34" charset="0"/>
                <a:ea typeface="Meiryo UI" panose="020B0604030504040204" pitchFamily="50" charset="-128"/>
                <a:cs typeface="+mn-cs"/>
              </a:rPr>
              <a:t>大阪府）</a:t>
            </a:r>
            <a:endParaRPr lang="ja-JP" altLang="ja-JP"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9.572462817147856E-2"/>
          <c:y val="0.15856549427959174"/>
          <c:w val="0.89612489063867018"/>
          <c:h val="0.75786670172986492"/>
        </c:manualLayout>
      </c:layout>
      <c:lineChart>
        <c:grouping val="standard"/>
        <c:varyColors val="0"/>
        <c:ser>
          <c:idx val="0"/>
          <c:order val="0"/>
          <c:tx>
            <c:strRef>
              <c:f>'%表'!$I$8</c:f>
              <c:strCache>
                <c:ptCount val="1"/>
                <c:pt idx="0">
                  <c:v>全体</c:v>
                </c:pt>
              </c:strCache>
            </c:strRef>
          </c:tx>
          <c:spPr>
            <a:ln w="38100" cap="rnd">
              <a:solidFill>
                <a:schemeClr val="accent1"/>
              </a:solidFill>
              <a:round/>
            </a:ln>
            <a:effectLst/>
          </c:spPr>
          <c:marker>
            <c:symbol val="circle"/>
            <c:size val="5"/>
            <c:spPr>
              <a:solidFill>
                <a:schemeClr val="accent1"/>
              </a:solidFill>
              <a:ln w="19050">
                <a:solidFill>
                  <a:schemeClr val="accent1"/>
                </a:solidFill>
              </a:ln>
              <a:effectLst/>
            </c:spPr>
          </c:marker>
          <c:dLbls>
            <c:dLbl>
              <c:idx val="0"/>
              <c:layout>
                <c:manualLayout>
                  <c:x val="-8.6975038697438403E-2"/>
                  <c:y val="-9.9325940642455701E-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FD2-4CCA-B64C-8262A90ED675}"/>
                </c:ext>
              </c:extLst>
            </c:dLbl>
            <c:dLbl>
              <c:idx val="2"/>
              <c:layout>
                <c:manualLayout>
                  <c:x val="9.3417580275362826E-3"/>
                  <c:y val="-2.1934007602438004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7.1386044772645277E-2"/>
                      <c:h val="5.2724276686344926E-2"/>
                    </c:manualLayout>
                  </c15:layout>
                </c:ext>
                <c:ext xmlns:c16="http://schemas.microsoft.com/office/drawing/2014/chart" uri="{C3380CC4-5D6E-409C-BE32-E72D297353CC}">
                  <c16:uniqueId val="{00000008-9FD2-4CCA-B64C-8262A90ED675}"/>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'%表'!$J$7:$L$7</c:f>
              <c:strCache>
                <c:ptCount val="3"/>
                <c:pt idx="0">
                  <c:v>感染拡大前（～2月）</c:v>
                </c:pt>
                <c:pt idx="1">
                  <c:v>感染拡大後（3月～6月）</c:v>
                </c:pt>
                <c:pt idx="2">
                  <c:v>今後半年間（見込み）</c:v>
                </c:pt>
              </c:strCache>
            </c:strRef>
          </c:cat>
          <c:val>
            <c:numRef>
              <c:f>'%表'!$J$8:$L$8</c:f>
              <c:numCache>
                <c:formatCode>0.0</c:formatCode>
                <c:ptCount val="3"/>
                <c:pt idx="0">
                  <c:v>7.2136563876651998</c:v>
                </c:pt>
                <c:pt idx="1">
                  <c:v>30.066079295154001</c:v>
                </c:pt>
                <c:pt idx="2">
                  <c:v>29.074889867841001</c:v>
                </c:pt>
              </c:numCache>
            </c:numRef>
          </c:val>
          <c:smooth val="0"/>
          <c:extLst>
            <c:ext xmlns:c16="http://schemas.microsoft.com/office/drawing/2014/chart" uri="{C3380CC4-5D6E-409C-BE32-E72D297353CC}">
              <c16:uniqueId val="{00000000-9FD2-4CCA-B64C-8262A90ED675}"/>
            </c:ext>
          </c:extLst>
        </c:ser>
        <c:ser>
          <c:idx val="1"/>
          <c:order val="1"/>
          <c:tx>
            <c:strRef>
              <c:f>'%表'!$I$9</c:f>
              <c:strCache>
                <c:ptCount val="1"/>
                <c:pt idx="0">
                  <c:v>正規雇用</c:v>
                </c:pt>
              </c:strCache>
            </c:strRef>
          </c:tx>
          <c:spPr>
            <a:ln w="28575" cap="rnd">
              <a:solidFill>
                <a:schemeClr val="accent2"/>
              </a:solidFill>
              <a:prstDash val="sysDash"/>
              <a:round/>
            </a:ln>
            <a:effectLst/>
          </c:spPr>
          <c:marker>
            <c:symbol val="square"/>
            <c:size val="7"/>
            <c:spPr>
              <a:solidFill>
                <a:schemeClr val="accent2"/>
              </a:solidFill>
              <a:ln w="9525">
                <a:noFill/>
              </a:ln>
              <a:effectLst/>
            </c:spPr>
          </c:marker>
          <c:dLbls>
            <c:dLbl>
              <c:idx val="0"/>
              <c:layout>
                <c:manualLayout>
                  <c:x val="-8.6975038697438403E-2"/>
                  <c:y val="9.207783146042853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FD2-4CCA-B64C-8262A90ED675}"/>
                </c:ext>
              </c:extLst>
            </c:dLbl>
            <c:dLbl>
              <c:idx val="2"/>
              <c:layout>
                <c:manualLayout>
                  <c:x val="-5.1859477380910818E-2"/>
                  <c:y val="7.21194893307618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FD2-4CCA-B64C-8262A90ED675}"/>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'%表'!$J$7:$L$7</c:f>
              <c:strCache>
                <c:ptCount val="3"/>
                <c:pt idx="0">
                  <c:v>感染拡大前（～2月）</c:v>
                </c:pt>
                <c:pt idx="1">
                  <c:v>感染拡大後（3月～6月）</c:v>
                </c:pt>
                <c:pt idx="2">
                  <c:v>今後半年間（見込み）</c:v>
                </c:pt>
              </c:strCache>
            </c:strRef>
          </c:cat>
          <c:val>
            <c:numRef>
              <c:f>'%表'!$J$9:$L$9</c:f>
              <c:numCache>
                <c:formatCode>0.0</c:formatCode>
                <c:ptCount val="3"/>
                <c:pt idx="0">
                  <c:v>5.6782334384858002</c:v>
                </c:pt>
                <c:pt idx="1">
                  <c:v>22.818086225026001</c:v>
                </c:pt>
                <c:pt idx="2">
                  <c:v>27.444794952681001</c:v>
                </c:pt>
              </c:numCache>
            </c:numRef>
          </c:val>
          <c:smooth val="0"/>
          <c:extLst>
            <c:ext xmlns:c16="http://schemas.microsoft.com/office/drawing/2014/chart" uri="{C3380CC4-5D6E-409C-BE32-E72D297353CC}">
              <c16:uniqueId val="{00000001-9FD2-4CCA-B64C-8262A90ED675}"/>
            </c:ext>
          </c:extLst>
        </c:ser>
        <c:ser>
          <c:idx val="2"/>
          <c:order val="2"/>
          <c:tx>
            <c:strRef>
              <c:f>'%表'!$I$10</c:f>
              <c:strCache>
                <c:ptCount val="1"/>
                <c:pt idx="0">
                  <c:v>非正規雇用（派遣社員）</c:v>
                </c:pt>
              </c:strCache>
            </c:strRef>
          </c:tx>
          <c:spPr>
            <a:ln w="28575" cap="rnd" cmpd="dbl">
              <a:solidFill>
                <a:schemeClr val="accent3"/>
              </a:solidFill>
              <a:round/>
            </a:ln>
            <a:effectLst/>
          </c:spPr>
          <c:marker>
            <c:symbol val="circle"/>
            <c:size val="7"/>
            <c:spPr>
              <a:solidFill>
                <a:schemeClr val="accent3"/>
              </a:solidFill>
              <a:ln w="9525">
                <a:solidFill>
                  <a:schemeClr val="accent3"/>
                </a:solidFill>
              </a:ln>
              <a:effectLst/>
            </c:spPr>
          </c:marker>
          <c:dLbls>
            <c:dLbl>
              <c:idx val="0"/>
              <c:layout>
                <c:manualLayout>
                  <c:x val="-8.6975038697438403E-2"/>
                  <c:y val="-1.60213017046055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FD2-4CCA-B64C-8262A90ED675}"/>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'%表'!$J$7:$L$7</c:f>
              <c:strCache>
                <c:ptCount val="3"/>
                <c:pt idx="0">
                  <c:v>感染拡大前（～2月）</c:v>
                </c:pt>
                <c:pt idx="1">
                  <c:v>感染拡大後（3月～6月）</c:v>
                </c:pt>
                <c:pt idx="2">
                  <c:v>今後半年間（見込み）</c:v>
                </c:pt>
              </c:strCache>
            </c:strRef>
          </c:cat>
          <c:val>
            <c:numRef>
              <c:f>'%表'!$J$10:$L$10</c:f>
              <c:numCache>
                <c:formatCode>0.0</c:formatCode>
                <c:ptCount val="3"/>
                <c:pt idx="0">
                  <c:v>8.8495575221239005</c:v>
                </c:pt>
                <c:pt idx="1">
                  <c:v>47.787610619469</c:v>
                </c:pt>
                <c:pt idx="2">
                  <c:v>36.283185840708001</c:v>
                </c:pt>
              </c:numCache>
            </c:numRef>
          </c:val>
          <c:smooth val="0"/>
          <c:extLst>
            <c:ext xmlns:c16="http://schemas.microsoft.com/office/drawing/2014/chart" uri="{C3380CC4-5D6E-409C-BE32-E72D297353CC}">
              <c16:uniqueId val="{00000002-9FD2-4CCA-B64C-8262A90ED675}"/>
            </c:ext>
          </c:extLst>
        </c:ser>
        <c:ser>
          <c:idx val="3"/>
          <c:order val="3"/>
          <c:tx>
            <c:strRef>
              <c:f>'%表'!$I$11</c:f>
              <c:strCache>
                <c:ptCount val="1"/>
                <c:pt idx="0">
                  <c:v>非正規雇用（契約社員）</c:v>
                </c:pt>
              </c:strCache>
            </c:strRef>
          </c:tx>
          <c:spPr>
            <a:ln w="28575" cap="rnd">
              <a:solidFill>
                <a:schemeClr val="accent4"/>
              </a:solidFill>
              <a:prstDash val="dash"/>
              <a:round/>
            </a:ln>
            <a:effectLst/>
          </c:spPr>
          <c:marker>
            <c:symbol val="triangle"/>
            <c:size val="7"/>
            <c:spPr>
              <a:solidFill>
                <a:schemeClr val="accent4"/>
              </a:solidFill>
              <a:ln w="9525">
                <a:solidFill>
                  <a:schemeClr val="accent4"/>
                </a:solidFill>
              </a:ln>
              <a:effectLst/>
            </c:spPr>
          </c:marker>
          <c:dLbls>
            <c:dLbl>
              <c:idx val="0"/>
              <c:layout>
                <c:manualLayout>
                  <c:x val="-3.8475946486970891E-2"/>
                  <c:y val="4.26070026162100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FD2-4CCA-B64C-8262A90ED675}"/>
                </c:ext>
              </c:extLst>
            </c:dLbl>
            <c:dLbl>
              <c:idx val="2"/>
              <c:layout>
                <c:manualLayout>
                  <c:x val="5.8775371553600316E-3"/>
                  <c:y val="1.89819204419482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FD2-4CCA-B64C-8262A90ED675}"/>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'%表'!$J$7:$L$7</c:f>
              <c:strCache>
                <c:ptCount val="3"/>
                <c:pt idx="0">
                  <c:v>感染拡大前（～2月）</c:v>
                </c:pt>
                <c:pt idx="1">
                  <c:v>感染拡大後（3月～6月）</c:v>
                </c:pt>
                <c:pt idx="2">
                  <c:v>今後半年間（見込み）</c:v>
                </c:pt>
              </c:strCache>
            </c:strRef>
          </c:cat>
          <c:val>
            <c:numRef>
              <c:f>'%表'!$J$11:$L$11</c:f>
              <c:numCache>
                <c:formatCode>0.0</c:formatCode>
                <c:ptCount val="3"/>
                <c:pt idx="0">
                  <c:v>5.0458715596330004</c:v>
                </c:pt>
                <c:pt idx="1">
                  <c:v>29.357798165138</c:v>
                </c:pt>
                <c:pt idx="2">
                  <c:v>27.522935779817001</c:v>
                </c:pt>
              </c:numCache>
            </c:numRef>
          </c:val>
          <c:smooth val="0"/>
          <c:extLst>
            <c:ext xmlns:c16="http://schemas.microsoft.com/office/drawing/2014/chart" uri="{C3380CC4-5D6E-409C-BE32-E72D297353CC}">
              <c16:uniqueId val="{00000003-9FD2-4CCA-B64C-8262A90ED675}"/>
            </c:ext>
          </c:extLst>
        </c:ser>
        <c:ser>
          <c:idx val="4"/>
          <c:order val="4"/>
          <c:tx>
            <c:strRef>
              <c:f>'%表'!$I$12</c:f>
              <c:strCache>
                <c:ptCount val="1"/>
                <c:pt idx="0">
                  <c:v>非正規雇用（パート・アルバイト）</c:v>
                </c:pt>
              </c:strCache>
            </c:strRef>
          </c:tx>
          <c:spPr>
            <a:ln w="28575" cap="rnd">
              <a:solidFill>
                <a:schemeClr val="accent5"/>
              </a:solidFill>
              <a:prstDash val="sysDot"/>
              <a:round/>
            </a:ln>
            <a:effectLst/>
          </c:spPr>
          <c:marker>
            <c:symbol val="diamond"/>
            <c:size val="7"/>
            <c:spPr>
              <a:solidFill>
                <a:schemeClr val="accent5"/>
              </a:solidFill>
              <a:ln w="9525">
                <a:solidFill>
                  <a:schemeClr val="accent5"/>
                </a:solidFill>
                <a:prstDash val="solid"/>
              </a:ln>
              <a:effectLst/>
            </c:spPr>
          </c:marker>
          <c:dLbls>
            <c:dLbl>
              <c:idx val="2"/>
              <c:layout>
                <c:manualLayout>
                  <c:x val="1.2585759924583638E-3"/>
                  <c:y val="-4.55507048863551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FD2-4CCA-B64C-8262A90ED675}"/>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'%表'!$J$7:$L$7</c:f>
              <c:strCache>
                <c:ptCount val="3"/>
                <c:pt idx="0">
                  <c:v>感染拡大前（～2月）</c:v>
                </c:pt>
                <c:pt idx="1">
                  <c:v>感染拡大後（3月～6月）</c:v>
                </c:pt>
                <c:pt idx="2">
                  <c:v>今後半年間（見込み）</c:v>
                </c:pt>
              </c:strCache>
            </c:strRef>
          </c:cat>
          <c:val>
            <c:numRef>
              <c:f>'%表'!$J$12:$L$12</c:f>
              <c:numCache>
                <c:formatCode>0.0</c:formatCode>
                <c:ptCount val="3"/>
                <c:pt idx="0">
                  <c:v>10.486891385768001</c:v>
                </c:pt>
                <c:pt idx="1">
                  <c:v>39.513108614232003</c:v>
                </c:pt>
                <c:pt idx="2">
                  <c:v>31.086142322097</c:v>
                </c:pt>
              </c:numCache>
            </c:numRef>
          </c:val>
          <c:smooth val="0"/>
          <c:extLst>
            <c:ext xmlns:c16="http://schemas.microsoft.com/office/drawing/2014/chart" uri="{C3380CC4-5D6E-409C-BE32-E72D297353CC}">
              <c16:uniqueId val="{00000004-9FD2-4CCA-B64C-8262A90ED675}"/>
            </c:ext>
          </c:extLst>
        </c:ser>
        <c:dLbls>
          <c:showLegendKey val="0"/>
          <c:showVal val="0"/>
          <c:showCatName val="0"/>
          <c:showSerName val="0"/>
          <c:showPercent val="0"/>
          <c:showBubbleSize val="0"/>
        </c:dLbls>
        <c:marker val="1"/>
        <c:smooth val="0"/>
        <c:axId val="814521327"/>
        <c:axId val="814523407"/>
      </c:lineChart>
      <c:catAx>
        <c:axId val="814521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14523407"/>
        <c:crosses val="autoZero"/>
        <c:auto val="1"/>
        <c:lblAlgn val="ctr"/>
        <c:lblOffset val="100"/>
        <c:noMultiLvlLbl val="0"/>
      </c:catAx>
      <c:valAx>
        <c:axId val="814523407"/>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814521327"/>
        <c:crosses val="autoZero"/>
        <c:crossBetween val="between"/>
      </c:valAx>
      <c:spPr>
        <a:noFill/>
        <a:ln>
          <a:noFill/>
        </a:ln>
        <a:effectLst/>
      </c:spPr>
    </c:plotArea>
    <c:legend>
      <c:legendPos val="l"/>
      <c:layout>
        <c:manualLayout>
          <c:xMode val="edge"/>
          <c:yMode val="edge"/>
          <c:x val="8.3301327933149441E-2"/>
          <c:y val="0.13936408146544974"/>
          <c:w val="0.42568055119118281"/>
          <c:h val="0.3077157379934299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0647855766529445"/>
          <c:y val="5.3418208515602639E-2"/>
          <c:w val="0.54196694722733862"/>
          <c:h val="0.94658179148439736"/>
        </c:manualLayout>
      </c:layout>
      <c:barChart>
        <c:barDir val="bar"/>
        <c:grouping val="clustered"/>
        <c:varyColors val="0"/>
        <c:ser>
          <c:idx val="0"/>
          <c:order val="0"/>
          <c:spPr>
            <a:solidFill>
              <a:srgbClr val="2044A2"/>
            </a:solidFill>
            <a:ln>
              <a:solidFill>
                <a:srgbClr val="2044A2"/>
              </a:solidFill>
            </a:ln>
          </c:spPr>
          <c:invertIfNegative val="0"/>
          <c:dLbls>
            <c:spPr>
              <a:noFill/>
              <a:ln>
                <a:noFill/>
              </a:ln>
              <a:effectLst/>
            </c:spPr>
            <c:txPr>
              <a:bodyPr rot="0" vert="horz"/>
              <a:lstStyle/>
              <a:p>
                <a:pPr algn="ctr">
                  <a:defRPr lang="en-US" sz="1000" u="none" baseline="0">
                    <a:latin typeface="Meiryo UI"/>
                    <a:ea typeface="Meiryo UI"/>
                    <a:cs typeface="Meiryo UI"/>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'n%表'!$B$445:$B$453</c:f>
              <c:strCache>
                <c:ptCount val="9"/>
                <c:pt idx="0">
                  <c:v>生活費に充てる</c:v>
                </c:pt>
                <c:pt idx="1">
                  <c:v>買い物（家電製品等）</c:v>
                </c:pt>
                <c:pt idx="2">
                  <c:v>貯金する</c:v>
                </c:pt>
                <c:pt idx="3">
                  <c:v>余暇活動（旅行、レジャー等）</c:v>
                </c:pt>
                <c:pt idx="4">
                  <c:v>家賃に充てる</c:v>
                </c:pt>
                <c:pt idx="5">
                  <c:v>その他：</c:v>
                </c:pt>
                <c:pt idx="6">
                  <c:v>投資で運用する</c:v>
                </c:pt>
                <c:pt idx="7">
                  <c:v>学費に充てる</c:v>
                </c:pt>
                <c:pt idx="8">
                  <c:v>寄付</c:v>
                </c:pt>
              </c:strCache>
            </c:strRef>
          </c:cat>
          <c:val>
            <c:numRef>
              <c:f>'n%表'!$D$445:$D$453</c:f>
              <c:numCache>
                <c:formatCode>0.0</c:formatCode>
                <c:ptCount val="9"/>
                <c:pt idx="0">
                  <c:v>45.186399016796003</c:v>
                </c:pt>
                <c:pt idx="1">
                  <c:v>32.322818517000997</c:v>
                </c:pt>
                <c:pt idx="2">
                  <c:v>32.281851700122999</c:v>
                </c:pt>
                <c:pt idx="3">
                  <c:v>21.056943875460998</c:v>
                </c:pt>
                <c:pt idx="4">
                  <c:v>4.7521507578861</c:v>
                </c:pt>
                <c:pt idx="5">
                  <c:v>3.7689471528062</c:v>
                </c:pt>
                <c:pt idx="6">
                  <c:v>3.7279803359279002</c:v>
                </c:pt>
                <c:pt idx="7">
                  <c:v>3.4412126177796001</c:v>
                </c:pt>
                <c:pt idx="8">
                  <c:v>1.5157722244982001</c:v>
                </c:pt>
              </c:numCache>
            </c:numRef>
          </c:val>
          <c:extLst>
            <c:ext xmlns:c16="http://schemas.microsoft.com/office/drawing/2014/chart" uri="{C3380CC4-5D6E-409C-BE32-E72D297353CC}">
              <c16:uniqueId val="{00000000-D249-4C01-9951-4714589C2444}"/>
            </c:ext>
          </c:extLst>
        </c:ser>
        <c:dLbls>
          <c:showLegendKey val="0"/>
          <c:showVal val="0"/>
          <c:showCatName val="0"/>
          <c:showSerName val="0"/>
          <c:showPercent val="0"/>
          <c:showBubbleSize val="0"/>
        </c:dLbls>
        <c:gapWidth val="40"/>
        <c:axId val="1157199772"/>
        <c:axId val="1769252629"/>
      </c:barChart>
      <c:catAx>
        <c:axId val="1157199772"/>
        <c:scaling>
          <c:orientation val="maxMin"/>
        </c:scaling>
        <c:delete val="0"/>
        <c:axPos val="l"/>
        <c:numFmt formatCode="General" sourceLinked="1"/>
        <c:majorTickMark val="in"/>
        <c:minorTickMark val="none"/>
        <c:tickLblPos val="nextTo"/>
        <c:spPr>
          <a:ln>
            <a:noFill/>
          </a:ln>
        </c:spPr>
        <c:txPr>
          <a:bodyPr rot="0" vert="horz"/>
          <a:lstStyle/>
          <a:p>
            <a:pPr>
              <a:defRPr lang="en-US" sz="1000" u="none" baseline="0">
                <a:latin typeface="Meiryo UI"/>
                <a:ea typeface="Meiryo UI"/>
                <a:cs typeface="Meiryo UI"/>
              </a:defRPr>
            </a:pPr>
            <a:endParaRPr lang="ja-JP"/>
          </a:p>
        </c:txPr>
        <c:crossAx val="1769252629"/>
        <c:crosses val="autoZero"/>
        <c:auto val="0"/>
        <c:lblAlgn val="ctr"/>
        <c:lblOffset val="100"/>
        <c:tickLblSkip val="1"/>
        <c:noMultiLvlLbl val="0"/>
      </c:catAx>
      <c:valAx>
        <c:axId val="1769252629"/>
        <c:scaling>
          <c:orientation val="minMax"/>
          <c:max val="100"/>
          <c:min val="0"/>
        </c:scaling>
        <c:delete val="0"/>
        <c:axPos val="t"/>
        <c:numFmt formatCode="0&quot;%&quot;" sourceLinked="0"/>
        <c:majorTickMark val="in"/>
        <c:minorTickMark val="none"/>
        <c:tickLblPos val="low"/>
        <c:spPr>
          <a:ln>
            <a:solidFill>
              <a:srgbClr val="898989"/>
            </a:solidFill>
          </a:ln>
        </c:spPr>
        <c:txPr>
          <a:bodyPr rot="0" vert="horz"/>
          <a:lstStyle/>
          <a:p>
            <a:pPr>
              <a:defRPr lang="en-US" sz="800" u="none" baseline="0">
                <a:latin typeface="Meiryo UI"/>
                <a:ea typeface="Meiryo UI"/>
                <a:cs typeface="Meiryo UI"/>
              </a:defRPr>
            </a:pPr>
            <a:endParaRPr lang="ja-JP"/>
          </a:p>
        </c:txPr>
        <c:crossAx val="1157199772"/>
        <c:crosses val="autoZero"/>
        <c:crossBetween val="between"/>
        <c:majorUnit val="20"/>
      </c:valAx>
      <c:spPr>
        <a:noFill/>
        <a:ln w="12700">
          <a:noFill/>
        </a:ln>
      </c:spPr>
    </c:plotArea>
    <c:plotVisOnly val="0"/>
    <c:dispBlanksAs val="gap"/>
    <c:showDLblsOverMax val="0"/>
  </c:chart>
  <c:spPr>
    <a:noFill/>
    <a:ln>
      <a:noFill/>
    </a:ln>
  </c:spPr>
  <c:txPr>
    <a:bodyPr rot="0" vert="horz"/>
    <a:lstStyle/>
    <a:p>
      <a:pPr>
        <a:defRPr lang="en-US" u="none" baseline="0"/>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女性の就業率!$A$3</c:f>
              <c:strCache>
                <c:ptCount val="1"/>
                <c:pt idx="0">
                  <c:v>大阪府</c:v>
                </c:pt>
              </c:strCache>
            </c:strRef>
          </c:tx>
          <c:spPr>
            <a:ln w="50800" cap="rnd">
              <a:solidFill>
                <a:srgbClr val="002060"/>
              </a:solidFill>
              <a:round/>
            </a:ln>
            <a:effectLst/>
          </c:spPr>
          <c:marker>
            <c:symbol val="diamond"/>
            <c:size val="8"/>
            <c:spPr>
              <a:solidFill>
                <a:srgbClr val="002060"/>
              </a:solidFill>
              <a:ln w="9525">
                <a:solidFill>
                  <a:srgbClr val="002060"/>
                </a:solidFill>
              </a:ln>
              <a:effectLst/>
            </c:spPr>
          </c:marker>
          <c:dLbls>
            <c:dLbl>
              <c:idx val="8"/>
              <c:layout>
                <c:manualLayout>
                  <c:x val="-1.5522222222222222E-2"/>
                  <c:y val="4.9388888888888892E-2"/>
                </c:manualLayout>
              </c:layout>
              <c:tx>
                <c:rich>
                  <a:bodyPr rot="0" spcFirstLastPara="1" vertOverflow="ellipsis" vert="horz" wrap="square" lIns="38100" tIns="19050" rIns="38100" bIns="19050" anchor="ctr" anchorCtr="1">
                    <a:spAutoFit/>
                  </a:bodyPr>
                  <a:lstStyle/>
                  <a:p>
                    <a:pPr>
                      <a:defRPr sz="1200" b="1" i="0" u="sng" strike="noStrike" kern="1200" baseline="0">
                        <a:solidFill>
                          <a:schemeClr val="tx1"/>
                        </a:solidFill>
                        <a:latin typeface="Meiryo UI" panose="020B0604030504040204" pitchFamily="50" charset="-128"/>
                        <a:ea typeface="Meiryo UI" panose="020B0604030504040204" pitchFamily="50" charset="-128"/>
                        <a:cs typeface="+mn-cs"/>
                      </a:defRPr>
                    </a:pPr>
                    <a:fld id="{C3700772-E210-4863-A070-FC999E209DA4}" type="SERIESNAME">
                      <a:rPr lang="ja-JP" altLang="en-US" sz="1200" b="1" u="sng" smtClean="0"/>
                      <a:pPr>
                        <a:defRPr sz="1200" b="1" u="sng"/>
                      </a:pPr>
                      <a:t>[系列名]</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1200" b="1" i="0" u="sng"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D4B-455B-ADD9-24184C85185E}"/>
                </c:ext>
              </c:extLst>
            </c:dLbl>
            <c:dLbl>
              <c:idx val="18"/>
              <c:layout>
                <c:manualLayout>
                  <c:x val="-2.8222557011027831E-3"/>
                  <c:y val="6.6819376490671128E-2"/>
                </c:manualLayout>
              </c:layout>
              <c:spPr>
                <a:noFill/>
                <a:ln>
                  <a:noFill/>
                </a:ln>
                <a:effectLst/>
              </c:spPr>
              <c:txPr>
                <a:bodyPr rot="0" spcFirstLastPara="1" vertOverflow="ellipsis" vert="horz" wrap="square" lIns="38100" tIns="19050" rIns="38100" bIns="19050" anchor="ctr" anchorCtr="1">
                  <a:spAutoFit/>
                </a:bodyPr>
                <a:lstStyle/>
                <a:p>
                  <a:pPr>
                    <a:defRPr sz="1000" b="1" i="0" u="sng"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66B-4657-8061-C546C4B3E622}"/>
                </c:ext>
              </c:extLst>
            </c:dLbl>
            <c:spPr>
              <a:noFill/>
              <a:ln>
                <a:noFill/>
              </a:ln>
              <a:effectLst/>
            </c:spPr>
            <c:txPr>
              <a:bodyPr rot="0" spcFirstLastPara="1" vertOverflow="ellipsis" vert="horz" wrap="square" lIns="38100" tIns="19050" rIns="38100" bIns="19050" anchor="ctr" anchorCtr="1">
                <a:spAutoFit/>
              </a:bodyPr>
              <a:lstStyle/>
              <a:p>
                <a:pPr>
                  <a:defRPr sz="900" b="0" i="0" u="sng"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女性の就業率!$E$2:$W$2</c:f>
              <c:strCache>
                <c:ptCount val="19"/>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pt idx="18">
                  <c:v>2019年</c:v>
                </c:pt>
              </c:strCache>
            </c:strRef>
          </c:cat>
          <c:val>
            <c:numRef>
              <c:f>女性の就業率!$E$3:$W$3</c:f>
              <c:numCache>
                <c:formatCode>0.0</c:formatCode>
                <c:ptCount val="19"/>
                <c:pt idx="0">
                  <c:v>42.864502833590933</c:v>
                </c:pt>
                <c:pt idx="1">
                  <c:v>42.824074074074076</c:v>
                </c:pt>
                <c:pt idx="2">
                  <c:v>42.6819923371648</c:v>
                </c:pt>
                <c:pt idx="3">
                  <c:v>42.587875700458483</c:v>
                </c:pt>
                <c:pt idx="4">
                  <c:v>43.067921648435515</c:v>
                </c:pt>
                <c:pt idx="5">
                  <c:v>43.009659379766141</c:v>
                </c:pt>
                <c:pt idx="6">
                  <c:v>43.034134007585337</c:v>
                </c:pt>
                <c:pt idx="7">
                  <c:v>42.330048016173869</c:v>
                </c:pt>
                <c:pt idx="8">
                  <c:v>42.36988377968671</c:v>
                </c:pt>
                <c:pt idx="9">
                  <c:v>42.792224185811662</c:v>
                </c:pt>
                <c:pt idx="10" formatCode="General">
                  <c:v>43.5</c:v>
                </c:pt>
                <c:pt idx="11" formatCode="General">
                  <c:v>43.9</c:v>
                </c:pt>
                <c:pt idx="12" formatCode="General">
                  <c:v>44.6</c:v>
                </c:pt>
                <c:pt idx="13" formatCode="General">
                  <c:v>44.8</c:v>
                </c:pt>
                <c:pt idx="14" formatCode="General">
                  <c:v>45.3</c:v>
                </c:pt>
                <c:pt idx="15" formatCode="General">
                  <c:v>46.8</c:v>
                </c:pt>
                <c:pt idx="16" formatCode="General">
                  <c:v>47.7</c:v>
                </c:pt>
                <c:pt idx="17" formatCode="General">
                  <c:v>48.6</c:v>
                </c:pt>
                <c:pt idx="18" formatCode="0.0_ ">
                  <c:v>51</c:v>
                </c:pt>
              </c:numCache>
            </c:numRef>
          </c:val>
          <c:smooth val="0"/>
          <c:extLst>
            <c:ext xmlns:c16="http://schemas.microsoft.com/office/drawing/2014/chart" uri="{C3380CC4-5D6E-409C-BE32-E72D297353CC}">
              <c16:uniqueId val="{00000000-FB7C-4892-9831-F4F567F8D201}"/>
            </c:ext>
          </c:extLst>
        </c:ser>
        <c:ser>
          <c:idx val="1"/>
          <c:order val="1"/>
          <c:tx>
            <c:strRef>
              <c:f>女性の就業率!$A$4</c:f>
              <c:strCache>
                <c:ptCount val="1"/>
                <c:pt idx="0">
                  <c:v>東京都</c:v>
                </c:pt>
              </c:strCache>
            </c:strRef>
          </c:tx>
          <c:spPr>
            <a:ln w="28575" cap="rnd" cmpd="dbl">
              <a:solidFill>
                <a:srgbClr val="00B050"/>
              </a:solidFill>
              <a:round/>
            </a:ln>
            <a:effectLst/>
          </c:spPr>
          <c:marker>
            <c:symbol val="circle"/>
            <c:size val="6"/>
            <c:spPr>
              <a:solidFill>
                <a:srgbClr val="00B050"/>
              </a:solidFill>
              <a:ln w="9525">
                <a:solidFill>
                  <a:srgbClr val="00B050"/>
                </a:solidFill>
              </a:ln>
              <a:effectLst/>
            </c:spPr>
          </c:marker>
          <c:dLbls>
            <c:dLbl>
              <c:idx val="14"/>
              <c:layout>
                <c:manualLayout>
                  <c:x val="-7.1966666666666665E-2"/>
                  <c:y val="-4.2333333333333334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fld id="{B19E5BE0-D3C8-41CA-84F5-DA31E537D169}" type="SERIESNAME">
                      <a:rPr lang="ja-JP" altLang="en-US" sz="1200" smtClean="0"/>
                      <a:pPr>
                        <a:defRPr sz="1200"/>
                      </a:pPr>
                      <a:t>[系列名]</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D4B-455B-ADD9-24184C85185E}"/>
                </c:ext>
              </c:extLst>
            </c:dLbl>
            <c:dLbl>
              <c:idx val="18"/>
              <c:layout>
                <c:manualLayout>
                  <c:x val="-1.2699999999999999E-2"/>
                  <c:y val="2.35185185185185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66B-4657-8061-C546C4B3E62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女性の就業率!$E$2:$W$2</c:f>
              <c:strCache>
                <c:ptCount val="19"/>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pt idx="18">
                  <c:v>2019年</c:v>
                </c:pt>
              </c:strCache>
            </c:strRef>
          </c:cat>
          <c:val>
            <c:numRef>
              <c:f>女性の就業率!$E$4:$W$4</c:f>
              <c:numCache>
                <c:formatCode>#,##0.0;[Red]\-#,##0.0</c:formatCode>
                <c:ptCount val="19"/>
                <c:pt idx="0">
                  <c:v>46.324915190350545</c:v>
                </c:pt>
                <c:pt idx="1">
                  <c:v>46.283284023668642</c:v>
                </c:pt>
                <c:pt idx="2">
                  <c:v>46.27084478651274</c:v>
                </c:pt>
                <c:pt idx="3">
                  <c:v>46.58656471873293</c:v>
                </c:pt>
                <c:pt idx="4">
                  <c:v>47.21720274665703</c:v>
                </c:pt>
                <c:pt idx="5">
                  <c:v>48.018648018648022</c:v>
                </c:pt>
                <c:pt idx="6">
                  <c:v>48.2054890921886</c:v>
                </c:pt>
                <c:pt idx="7" formatCode="General">
                  <c:v>48.4</c:v>
                </c:pt>
                <c:pt idx="8" formatCode="General">
                  <c:v>48.3</c:v>
                </c:pt>
                <c:pt idx="9" formatCode="General">
                  <c:v>48.4</c:v>
                </c:pt>
                <c:pt idx="10" formatCode="General">
                  <c:v>49.5</c:v>
                </c:pt>
                <c:pt idx="11" formatCode="General">
                  <c:v>49.3</c:v>
                </c:pt>
                <c:pt idx="12" formatCode="General">
                  <c:v>50.6</c:v>
                </c:pt>
                <c:pt idx="13" formatCode="General">
                  <c:v>51.9</c:v>
                </c:pt>
                <c:pt idx="14" formatCode="General">
                  <c:v>52.2</c:v>
                </c:pt>
                <c:pt idx="15" formatCode="General">
                  <c:v>52.6</c:v>
                </c:pt>
                <c:pt idx="16" formatCode="0.0">
                  <c:v>54</c:v>
                </c:pt>
                <c:pt idx="17" formatCode="General">
                  <c:v>56.1</c:v>
                </c:pt>
                <c:pt idx="18" formatCode="0.0_ ">
                  <c:v>57</c:v>
                </c:pt>
              </c:numCache>
            </c:numRef>
          </c:val>
          <c:smooth val="0"/>
          <c:extLst>
            <c:ext xmlns:c16="http://schemas.microsoft.com/office/drawing/2014/chart" uri="{C3380CC4-5D6E-409C-BE32-E72D297353CC}">
              <c16:uniqueId val="{00000001-FB7C-4892-9831-F4F567F8D201}"/>
            </c:ext>
          </c:extLst>
        </c:ser>
        <c:ser>
          <c:idx val="2"/>
          <c:order val="2"/>
          <c:tx>
            <c:strRef>
              <c:f>女性の就業率!$A$5</c:f>
              <c:strCache>
                <c:ptCount val="1"/>
                <c:pt idx="0">
                  <c:v>愛知県</c:v>
                </c:pt>
              </c:strCache>
            </c:strRef>
          </c:tx>
          <c:spPr>
            <a:ln w="28575" cap="rnd">
              <a:solidFill>
                <a:srgbClr val="FF0000"/>
              </a:solidFill>
              <a:round/>
            </a:ln>
            <a:effectLst/>
          </c:spPr>
          <c:marker>
            <c:symbol val="triangle"/>
            <c:size val="6"/>
            <c:spPr>
              <a:solidFill>
                <a:srgbClr val="FF0000"/>
              </a:solidFill>
              <a:ln w="9525">
                <a:solidFill>
                  <a:srgbClr val="FF0000"/>
                </a:solidFill>
              </a:ln>
              <a:effectLst/>
            </c:spPr>
          </c:marker>
          <c:dLbls>
            <c:dLbl>
              <c:idx val="1"/>
              <c:layout>
                <c:manualLayout>
                  <c:x val="-3.1044444444444472E-2"/>
                  <c:y val="-9.032277777777778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fld id="{0EF4C142-AC36-4DD7-AA99-8A3D6CF84C50}" type="SERIESNAME">
                      <a:rPr lang="ja-JP" altLang="en-US" sz="1200" smtClean="0"/>
                      <a:pPr>
                        <a:defRPr sz="1200"/>
                      </a:pPr>
                      <a:t>[系列名]</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D4B-455B-ADD9-24184C85185E}"/>
                </c:ext>
              </c:extLst>
            </c:dLbl>
            <c:dLbl>
              <c:idx val="17"/>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t"/>
              <c:showLegendKey val="0"/>
              <c:showVal val="0"/>
              <c:showCatName val="0"/>
              <c:showSerName val="0"/>
              <c:showPercent val="0"/>
              <c:showBubbleSize val="0"/>
              <c:extLst>
                <c:ext xmlns:c16="http://schemas.microsoft.com/office/drawing/2014/chart" uri="{C3380CC4-5D6E-409C-BE32-E72D297353CC}">
                  <c16:uniqueId val="{00000004-FD4B-455B-ADD9-24184C85185E}"/>
                </c:ext>
              </c:extLst>
            </c:dLbl>
            <c:dLbl>
              <c:idx val="18"/>
              <c:layout>
                <c:manualLayout>
                  <c:x val="-1.3370888888889095E-2"/>
                  <c:y val="2.36831481481481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66B-4657-8061-C546C4B3E62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女性の就業率!$E$2:$W$2</c:f>
              <c:strCache>
                <c:ptCount val="19"/>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pt idx="18">
                  <c:v>2019年</c:v>
                </c:pt>
              </c:strCache>
            </c:strRef>
          </c:cat>
          <c:val>
            <c:numRef>
              <c:f>女性の就業率!$E$5:$W$5</c:f>
              <c:numCache>
                <c:formatCode>#,##0.0;[Red]\-#,##0.0</c:formatCode>
                <c:ptCount val="19"/>
                <c:pt idx="0">
                  <c:v>50.049950049950056</c:v>
                </c:pt>
                <c:pt idx="1">
                  <c:v>48.861010234400794</c:v>
                </c:pt>
                <c:pt idx="2">
                  <c:v>49.228749589760419</c:v>
                </c:pt>
                <c:pt idx="3">
                  <c:v>49.29807378387202</c:v>
                </c:pt>
                <c:pt idx="4">
                  <c:v>49.642857142857146</c:v>
                </c:pt>
                <c:pt idx="5">
                  <c:v>48.789150791088147</c:v>
                </c:pt>
                <c:pt idx="6">
                  <c:v>49.312440038375435</c:v>
                </c:pt>
                <c:pt idx="7">
                  <c:v>49.539243724181759</c:v>
                </c:pt>
                <c:pt idx="8">
                  <c:v>48.861480075901326</c:v>
                </c:pt>
                <c:pt idx="9">
                  <c:v>48.454258675078862</c:v>
                </c:pt>
                <c:pt idx="10">
                  <c:v>48.606326338866268</c:v>
                </c:pt>
                <c:pt idx="11">
                  <c:v>47.891283973758206</c:v>
                </c:pt>
                <c:pt idx="12">
                  <c:v>49.626168224299064</c:v>
                </c:pt>
                <c:pt idx="13">
                  <c:v>50.155279503105589</c:v>
                </c:pt>
                <c:pt idx="14">
                  <c:v>50.20117610646858</c:v>
                </c:pt>
                <c:pt idx="15">
                  <c:v>50.462677359654542</c:v>
                </c:pt>
                <c:pt idx="16">
                  <c:v>50.796568627450981</c:v>
                </c:pt>
                <c:pt idx="17">
                  <c:v>52.8</c:v>
                </c:pt>
                <c:pt idx="18" formatCode="0.0_ ">
                  <c:v>54.1</c:v>
                </c:pt>
              </c:numCache>
            </c:numRef>
          </c:val>
          <c:smooth val="0"/>
          <c:extLst>
            <c:ext xmlns:c16="http://schemas.microsoft.com/office/drawing/2014/chart" uri="{C3380CC4-5D6E-409C-BE32-E72D297353CC}">
              <c16:uniqueId val="{00000002-FB7C-4892-9831-F4F567F8D201}"/>
            </c:ext>
          </c:extLst>
        </c:ser>
        <c:ser>
          <c:idx val="3"/>
          <c:order val="3"/>
          <c:tx>
            <c:strRef>
              <c:f>女性の就業率!$A$6</c:f>
              <c:strCache>
                <c:ptCount val="1"/>
                <c:pt idx="0">
                  <c:v>全国平均</c:v>
                </c:pt>
              </c:strCache>
            </c:strRef>
          </c:tx>
          <c:spPr>
            <a:ln w="28575" cap="rnd">
              <a:solidFill>
                <a:srgbClr val="7030A0"/>
              </a:solidFill>
              <a:prstDash val="sysDot"/>
              <a:round/>
            </a:ln>
            <a:effectLst/>
          </c:spPr>
          <c:marker>
            <c:symbol val="square"/>
            <c:size val="6"/>
            <c:spPr>
              <a:solidFill>
                <a:srgbClr val="7030A0"/>
              </a:solidFill>
              <a:ln w="9525">
                <a:solidFill>
                  <a:srgbClr val="7030A0"/>
                </a:solidFill>
              </a:ln>
              <a:effectLst/>
            </c:spPr>
          </c:marker>
          <c:dLbls>
            <c:dLbl>
              <c:idx val="8"/>
              <c:layout>
                <c:manualLayout>
                  <c:x val="-5.3622222222222224E-2"/>
                  <c:y val="5.9748888888888803E-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eiryo UI" panose="020B0604030504040204" pitchFamily="50" charset="-128"/>
                        <a:ea typeface="Meiryo UI" panose="020B0604030504040204" pitchFamily="50" charset="-128"/>
                        <a:cs typeface="+mn-cs"/>
                      </a:defRPr>
                    </a:pPr>
                    <a:fld id="{32BC87F1-259E-43C5-914A-0A32053145B0}" type="SERIESNAME">
                      <a:rPr lang="ja-JP" altLang="en-US" sz="1200" b="1" smtClean="0"/>
                      <a:pPr>
                        <a:defRPr sz="1200" b="1"/>
                      </a:pPr>
                      <a:t>[系列名]</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D4B-455B-ADD9-24184C85185E}"/>
                </c:ext>
              </c:extLst>
            </c:dLbl>
            <c:dLbl>
              <c:idx val="17"/>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
              <c:showLegendKey val="0"/>
              <c:showVal val="0"/>
              <c:showCatName val="0"/>
              <c:showSerName val="0"/>
              <c:showPercent val="0"/>
              <c:showBubbleSize val="0"/>
              <c:extLst>
                <c:ext xmlns:c16="http://schemas.microsoft.com/office/drawing/2014/chart" uri="{C3380CC4-5D6E-409C-BE32-E72D297353CC}">
                  <c16:uniqueId val="{00000006-FD4B-455B-ADD9-24184C85185E}"/>
                </c:ext>
              </c:extLst>
            </c:dLbl>
            <c:dLbl>
              <c:idx val="18"/>
              <c:layout>
                <c:manualLayout>
                  <c:x val="-6.294354583135829E-3"/>
                  <c:y val="1.86503743432755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66B-4657-8061-C546C4B3E62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女性の就業率!$E$2:$W$2</c:f>
              <c:strCache>
                <c:ptCount val="19"/>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pt idx="18">
                  <c:v>2019年</c:v>
                </c:pt>
              </c:strCache>
            </c:strRef>
          </c:cat>
          <c:val>
            <c:numRef>
              <c:f>女性の就業率!$E$6:$W$6</c:f>
              <c:numCache>
                <c:formatCode>General</c:formatCode>
                <c:ptCount val="19"/>
                <c:pt idx="0">
                  <c:v>46.8</c:v>
                </c:pt>
                <c:pt idx="1">
                  <c:v>46.1</c:v>
                </c:pt>
                <c:pt idx="2">
                  <c:v>45.9</c:v>
                </c:pt>
                <c:pt idx="3">
                  <c:v>46.1</c:v>
                </c:pt>
                <c:pt idx="4">
                  <c:v>46.3</c:v>
                </c:pt>
                <c:pt idx="5">
                  <c:v>46.6</c:v>
                </c:pt>
                <c:pt idx="6">
                  <c:v>46.6</c:v>
                </c:pt>
                <c:pt idx="7">
                  <c:v>46.5</c:v>
                </c:pt>
                <c:pt idx="8">
                  <c:v>46.2</c:v>
                </c:pt>
                <c:pt idx="9">
                  <c:v>46.3</c:v>
                </c:pt>
                <c:pt idx="10">
                  <c:v>46.2</c:v>
                </c:pt>
                <c:pt idx="11">
                  <c:v>46.2</c:v>
                </c:pt>
                <c:pt idx="12">
                  <c:v>47.1</c:v>
                </c:pt>
                <c:pt idx="13">
                  <c:v>47.6</c:v>
                </c:pt>
                <c:pt idx="14">
                  <c:v>48</c:v>
                </c:pt>
                <c:pt idx="15">
                  <c:v>48.9</c:v>
                </c:pt>
                <c:pt idx="16">
                  <c:v>49.8</c:v>
                </c:pt>
                <c:pt idx="17">
                  <c:v>51.3</c:v>
                </c:pt>
                <c:pt idx="18" formatCode="0.0_ ">
                  <c:v>52.2</c:v>
                </c:pt>
              </c:numCache>
            </c:numRef>
          </c:val>
          <c:smooth val="0"/>
          <c:extLst>
            <c:ext xmlns:c16="http://schemas.microsoft.com/office/drawing/2014/chart" uri="{C3380CC4-5D6E-409C-BE32-E72D297353CC}">
              <c16:uniqueId val="{00000003-FB7C-4892-9831-F4F567F8D201}"/>
            </c:ext>
          </c:extLst>
        </c:ser>
        <c:dLbls>
          <c:showLegendKey val="0"/>
          <c:showVal val="0"/>
          <c:showCatName val="0"/>
          <c:showSerName val="0"/>
          <c:showPercent val="0"/>
          <c:showBubbleSize val="0"/>
        </c:dLbls>
        <c:marker val="1"/>
        <c:smooth val="0"/>
        <c:axId val="43867119"/>
        <c:axId val="43872527"/>
      </c:lineChart>
      <c:catAx>
        <c:axId val="43867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3872527"/>
        <c:crosses val="autoZero"/>
        <c:auto val="1"/>
        <c:lblAlgn val="ctr"/>
        <c:lblOffset val="100"/>
        <c:noMultiLvlLbl val="0"/>
      </c:catAx>
      <c:valAx>
        <c:axId val="43872527"/>
        <c:scaling>
          <c:orientation val="minMax"/>
          <c:max val="57"/>
          <c:min val="41"/>
        </c:scaling>
        <c:delete val="0"/>
        <c:axPos val="l"/>
        <c:majorGridlines>
          <c:spPr>
            <a:ln w="3175" cap="flat" cmpd="sng" algn="ctr">
              <a:solidFill>
                <a:schemeClr val="tx1">
                  <a:lumMod val="15000"/>
                  <a:lumOff val="85000"/>
                  <a:alpha val="7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3867119"/>
        <c:crosses val="autoZero"/>
        <c:crossBetween val="between"/>
        <c:majorUnit val="3"/>
      </c:valAx>
      <c:spPr>
        <a:noFill/>
        <a:ln>
          <a:noFill/>
        </a:ln>
        <a:effectLst/>
      </c:spPr>
    </c:plotArea>
    <c:plotVisOnly val="1"/>
    <c:dispBlanksAs val="gap"/>
    <c:showDLblsOverMax val="0"/>
  </c:chart>
  <c:spPr>
    <a:noFill/>
    <a:ln>
      <a:no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ja-JP" altLang="en-US" b="1"/>
              <a:t>生活保護開始世帯数の推移（前年比）</a:t>
            </a:r>
          </a:p>
        </c:rich>
      </c:tx>
      <c:overlay val="0"/>
      <c:spPr>
        <a:noFill/>
        <a:ln w="25400">
          <a:noFill/>
        </a:ln>
      </c:spPr>
    </c:title>
    <c:autoTitleDeleted val="0"/>
    <c:plotArea>
      <c:layout/>
      <c:barChart>
        <c:barDir val="col"/>
        <c:grouping val="clustered"/>
        <c:varyColors val="0"/>
        <c:ser>
          <c:idx val="0"/>
          <c:order val="0"/>
          <c:tx>
            <c:strRef>
              <c:f>グラフ!$N$26</c:f>
              <c:strCache>
                <c:ptCount val="1"/>
                <c:pt idx="0">
                  <c:v>2020年1月</c:v>
                </c:pt>
              </c:strCache>
            </c:strRef>
          </c:tx>
          <c:spPr>
            <a:solidFill>
              <a:schemeClr val="tx2">
                <a:lumMod val="20000"/>
                <a:lumOff val="80000"/>
              </a:schemeClr>
            </a:solidFill>
            <a:ln>
              <a:noFill/>
            </a:ln>
            <a:effectLst/>
          </c:spPr>
          <c:invertIfNegative val="0"/>
          <c:dLbls>
            <c:dLbl>
              <c:idx val="3"/>
              <c:layout>
                <c:manualLayout>
                  <c:x val="-8.0479565266710473E-3"/>
                  <c:y val="-9.06611410168610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8C1-4A72-B88D-4B3DC6E1FE9C}"/>
                </c:ext>
              </c:extLst>
            </c:dLbl>
            <c:dLbl>
              <c:idx val="4"/>
              <c:layout>
                <c:manualLayout>
                  <c:x val="1.6095913053341897E-2"/>
                  <c:y val="3.0220380338953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8C1-4A72-B88D-4B3DC6E1FE9C}"/>
                </c:ext>
              </c:extLst>
            </c:dLbl>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(グラフ!$M$31,グラフ!$M$37:$M$39,グラフ!$M$45)</c:f>
              <c:strCache>
                <c:ptCount val="5"/>
                <c:pt idx="0">
                  <c:v>横浜市</c:v>
                </c:pt>
                <c:pt idx="1">
                  <c:v>名古屋市</c:v>
                </c:pt>
                <c:pt idx="2">
                  <c:v>京都市</c:v>
                </c:pt>
                <c:pt idx="3">
                  <c:v>大阪市</c:v>
                </c:pt>
                <c:pt idx="4">
                  <c:v>福岡市</c:v>
                </c:pt>
              </c:strCache>
            </c:strRef>
          </c:cat>
          <c:val>
            <c:numRef>
              <c:f>(グラフ!$N$31,グラフ!$N$37:$N$39,グラフ!$N$45)</c:f>
              <c:numCache>
                <c:formatCode>0.0%</c:formatCode>
                <c:ptCount val="5"/>
                <c:pt idx="0">
                  <c:v>6.7199999999999926E-2</c:v>
                </c:pt>
                <c:pt idx="1">
                  <c:v>0.21830985915492951</c:v>
                </c:pt>
                <c:pt idx="2">
                  <c:v>-0.13114754098360659</c:v>
                </c:pt>
                <c:pt idx="3">
                  <c:v>-4.2365401588702611E-2</c:v>
                </c:pt>
                <c:pt idx="4">
                  <c:v>0.13879003558718872</c:v>
                </c:pt>
              </c:numCache>
            </c:numRef>
          </c:val>
          <c:extLst>
            <c:ext xmlns:c16="http://schemas.microsoft.com/office/drawing/2014/chart" uri="{C3380CC4-5D6E-409C-BE32-E72D297353CC}">
              <c16:uniqueId val="{00000000-E8C1-4A72-B88D-4B3DC6E1FE9C}"/>
            </c:ext>
          </c:extLst>
        </c:ser>
        <c:ser>
          <c:idx val="1"/>
          <c:order val="1"/>
          <c:tx>
            <c:strRef>
              <c:f>グラフ!$O$26</c:f>
              <c:strCache>
                <c:ptCount val="1"/>
                <c:pt idx="0">
                  <c:v>2020年2月</c:v>
                </c:pt>
              </c:strCache>
            </c:strRef>
          </c:tx>
          <c:spPr>
            <a:solidFill>
              <a:schemeClr val="tx2">
                <a:lumMod val="60000"/>
                <a:lumOff val="40000"/>
              </a:schemeClr>
            </a:solidFill>
            <a:ln>
              <a:noFill/>
            </a:ln>
            <a:effectLst/>
          </c:spPr>
          <c:invertIfNegative val="0"/>
          <c:dLbls>
            <c:dLbl>
              <c:idx val="2"/>
              <c:layout>
                <c:manualLayout>
                  <c:x val="-5.3653043511139665E-3"/>
                  <c:y val="1.20881521355814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8C1-4A72-B88D-4B3DC6E1FE9C}"/>
                </c:ext>
              </c:extLst>
            </c:dLbl>
            <c:dLbl>
              <c:idx val="3"/>
              <c:layout>
                <c:manualLayout>
                  <c:x val="-9.8362776808564726E-17"/>
                  <c:y val="9.06611410168610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8C1-4A72-B88D-4B3DC6E1FE9C}"/>
                </c:ext>
              </c:extLst>
            </c:dLbl>
            <c:dLbl>
              <c:idx val="4"/>
              <c:layout>
                <c:manualLayout>
                  <c:x val="2.682652175556983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8C1-4A72-B88D-4B3DC6E1FE9C}"/>
                </c:ext>
              </c:extLst>
            </c:dLbl>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(グラフ!$M$31,グラフ!$M$37:$M$39,グラフ!$M$45)</c:f>
              <c:strCache>
                <c:ptCount val="5"/>
                <c:pt idx="0">
                  <c:v>横浜市</c:v>
                </c:pt>
                <c:pt idx="1">
                  <c:v>名古屋市</c:v>
                </c:pt>
                <c:pt idx="2">
                  <c:v>京都市</c:v>
                </c:pt>
                <c:pt idx="3">
                  <c:v>大阪市</c:v>
                </c:pt>
                <c:pt idx="4">
                  <c:v>福岡市</c:v>
                </c:pt>
              </c:strCache>
            </c:strRef>
          </c:cat>
          <c:val>
            <c:numRef>
              <c:f>(グラフ!$O$31,グラフ!$O$37:$O$39,グラフ!$O$45)</c:f>
              <c:numCache>
                <c:formatCode>0.0%</c:formatCode>
                <c:ptCount val="5"/>
                <c:pt idx="0">
                  <c:v>4.3844856661045428E-2</c:v>
                </c:pt>
                <c:pt idx="1">
                  <c:v>1.2526096033402823E-2</c:v>
                </c:pt>
                <c:pt idx="2">
                  <c:v>4.6762589928057485E-2</c:v>
                </c:pt>
                <c:pt idx="3">
                  <c:v>-3.3094812164579657E-2</c:v>
                </c:pt>
                <c:pt idx="4">
                  <c:v>9.4117647058823639E-2</c:v>
                </c:pt>
              </c:numCache>
            </c:numRef>
          </c:val>
          <c:extLst>
            <c:ext xmlns:c16="http://schemas.microsoft.com/office/drawing/2014/chart" uri="{C3380CC4-5D6E-409C-BE32-E72D297353CC}">
              <c16:uniqueId val="{00000001-E8C1-4A72-B88D-4B3DC6E1FE9C}"/>
            </c:ext>
          </c:extLst>
        </c:ser>
        <c:ser>
          <c:idx val="2"/>
          <c:order val="2"/>
          <c:tx>
            <c:strRef>
              <c:f>グラフ!$P$26</c:f>
              <c:strCache>
                <c:ptCount val="1"/>
                <c:pt idx="0">
                  <c:v>2020年3月</c:v>
                </c:pt>
              </c:strCache>
            </c:strRef>
          </c:tx>
          <c:spPr>
            <a:solidFill>
              <a:srgbClr val="0070C0"/>
            </a:solidFill>
            <a:ln w="25400">
              <a:noFill/>
            </a:ln>
          </c:spPr>
          <c:invertIfNegative val="0"/>
          <c:dLbls>
            <c:dLbl>
              <c:idx val="2"/>
              <c:layout>
                <c:manualLayout>
                  <c:x val="-5.3653043511139665E-3"/>
                  <c:y val="-5.540339059671916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8C1-4A72-B88D-4B3DC6E1FE9C}"/>
                </c:ext>
              </c:extLst>
            </c:dLbl>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(グラフ!$M$31,グラフ!$M$37:$M$39,グラフ!$M$45)</c:f>
              <c:strCache>
                <c:ptCount val="5"/>
                <c:pt idx="0">
                  <c:v>横浜市</c:v>
                </c:pt>
                <c:pt idx="1">
                  <c:v>名古屋市</c:v>
                </c:pt>
                <c:pt idx="2">
                  <c:v>京都市</c:v>
                </c:pt>
                <c:pt idx="3">
                  <c:v>大阪市</c:v>
                </c:pt>
                <c:pt idx="4">
                  <c:v>福岡市</c:v>
                </c:pt>
              </c:strCache>
            </c:strRef>
          </c:cat>
          <c:val>
            <c:numRef>
              <c:f>(グラフ!$P$31,グラフ!$P$37:$P$39,グラフ!$P$45)</c:f>
              <c:numCache>
                <c:formatCode>0.0%</c:formatCode>
                <c:ptCount val="5"/>
                <c:pt idx="0">
                  <c:v>0.16156462585034004</c:v>
                </c:pt>
                <c:pt idx="1">
                  <c:v>0.12567324955116699</c:v>
                </c:pt>
                <c:pt idx="2">
                  <c:v>9.5709570957095647E-2</c:v>
                </c:pt>
                <c:pt idx="3">
                  <c:v>8.8502894954507916E-2</c:v>
                </c:pt>
                <c:pt idx="4">
                  <c:v>7.0063694267515908E-2</c:v>
                </c:pt>
              </c:numCache>
            </c:numRef>
          </c:val>
          <c:extLst>
            <c:ext xmlns:c16="http://schemas.microsoft.com/office/drawing/2014/chart" uri="{C3380CC4-5D6E-409C-BE32-E72D297353CC}">
              <c16:uniqueId val="{00000002-E8C1-4A72-B88D-4B3DC6E1FE9C}"/>
            </c:ext>
          </c:extLst>
        </c:ser>
        <c:ser>
          <c:idx val="3"/>
          <c:order val="3"/>
          <c:tx>
            <c:strRef>
              <c:f>グラフ!$Q$26</c:f>
              <c:strCache>
                <c:ptCount val="1"/>
                <c:pt idx="0">
                  <c:v>2020年4月</c:v>
                </c:pt>
              </c:strCache>
            </c:strRef>
          </c:tx>
          <c:spPr>
            <a:solidFill>
              <a:srgbClr val="002060"/>
            </a:solidFill>
            <a:ln w="25400">
              <a:noFill/>
            </a:ln>
          </c:spPr>
          <c:invertIfNegative val="0"/>
          <c:dLbls>
            <c:dLbl>
              <c:idx val="3"/>
              <c:spPr>
                <a:noFill/>
                <a:ln w="25400">
                  <a:noFill/>
                </a:ln>
              </c:spPr>
              <c:txPr>
                <a:bodyPr rot="0" spcFirstLastPara="1" vertOverflow="ellipsis" vert="horz" wrap="square" lIns="38100" tIns="19050" rIns="38100" bIns="19050" anchor="ctr" anchorCtr="1">
                  <a:spAutoFit/>
                </a:bodyPr>
                <a:lstStyle/>
                <a:p>
                  <a:pPr>
                    <a:defRPr sz="1100" b="1" i="0" u="sng"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4-E8C1-4A72-B88D-4B3DC6E1FE9C}"/>
                </c:ext>
              </c:extLst>
            </c:dLbl>
            <c:spPr>
              <a:noFill/>
              <a:ln w="25400">
                <a:noFill/>
              </a:ln>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(グラフ!$M$31,グラフ!$M$37:$M$39,グラフ!$M$45)</c:f>
              <c:strCache>
                <c:ptCount val="5"/>
                <c:pt idx="0">
                  <c:v>横浜市</c:v>
                </c:pt>
                <c:pt idx="1">
                  <c:v>名古屋市</c:v>
                </c:pt>
                <c:pt idx="2">
                  <c:v>京都市</c:v>
                </c:pt>
                <c:pt idx="3">
                  <c:v>大阪市</c:v>
                </c:pt>
                <c:pt idx="4">
                  <c:v>福岡市</c:v>
                </c:pt>
              </c:strCache>
            </c:strRef>
          </c:cat>
          <c:val>
            <c:numRef>
              <c:f>(グラフ!$Q$31,グラフ!$Q$37:$Q$39,グラフ!$Q$45)</c:f>
              <c:numCache>
                <c:formatCode>0.0%</c:formatCode>
                <c:ptCount val="5"/>
                <c:pt idx="0">
                  <c:v>0.22007042253521125</c:v>
                </c:pt>
                <c:pt idx="1">
                  <c:v>0.34347826086956523</c:v>
                </c:pt>
                <c:pt idx="2">
                  <c:v>0.35627530364372473</c:v>
                </c:pt>
                <c:pt idx="3">
                  <c:v>0.26747967479674806</c:v>
                </c:pt>
                <c:pt idx="4">
                  <c:v>0.18858560794044665</c:v>
                </c:pt>
              </c:numCache>
            </c:numRef>
          </c:val>
          <c:extLst>
            <c:ext xmlns:c16="http://schemas.microsoft.com/office/drawing/2014/chart" uri="{C3380CC4-5D6E-409C-BE32-E72D297353CC}">
              <c16:uniqueId val="{00000003-E8C1-4A72-B88D-4B3DC6E1FE9C}"/>
            </c:ext>
          </c:extLst>
        </c:ser>
        <c:dLbls>
          <c:showLegendKey val="0"/>
          <c:showVal val="0"/>
          <c:showCatName val="0"/>
          <c:showSerName val="0"/>
          <c:showPercent val="0"/>
          <c:showBubbleSize val="0"/>
        </c:dLbls>
        <c:gapWidth val="219"/>
        <c:overlap val="-27"/>
        <c:axId val="1954450672"/>
        <c:axId val="1"/>
      </c:barChart>
      <c:catAx>
        <c:axId val="195445067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54450672"/>
        <c:crosses val="autoZero"/>
        <c:crossBetween val="between"/>
      </c:valAx>
      <c:spPr>
        <a:noFill/>
        <a:ln w="25400">
          <a:noFill/>
        </a:ln>
      </c:spPr>
    </c:plotArea>
    <c:legend>
      <c:legendPos val="b"/>
      <c:layout>
        <c:manualLayout>
          <c:xMode val="edge"/>
          <c:yMode val="edge"/>
          <c:x val="0.12749230532975392"/>
          <c:y val="0.93030204675259409"/>
          <c:w val="0.80939883032140492"/>
          <c:h val="5.1565725044033714E-2"/>
        </c:manualLayout>
      </c:layout>
      <c:overlay val="0"/>
      <c:spPr>
        <a:noFill/>
        <a:ln w="25400">
          <a:noFill/>
        </a:ln>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ja-JP" altLang="en-US" b="1"/>
              <a:t>生活保護申請件数の推移（全国・前年比）</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spPr>
            <a:solidFill>
              <a:schemeClr val="accent1"/>
            </a:solidFill>
            <a:ln>
              <a:noFill/>
            </a:ln>
            <a:effectLst/>
          </c:spPr>
          <c:invertIfNegative val="0"/>
          <c:dLbls>
            <c:dLbl>
              <c:idx val="15"/>
              <c:spPr>
                <a:noFill/>
                <a:ln>
                  <a:noFill/>
                </a:ln>
                <a:effectLst/>
              </c:spPr>
              <c:txPr>
                <a:bodyPr rot="0" spcFirstLastPara="1" vertOverflow="ellipsis" vert="horz" wrap="square" lIns="38100" tIns="19050" rIns="38100" bIns="19050" anchor="ctr" anchorCtr="1">
                  <a:spAutoFit/>
                </a:bodyPr>
                <a:lstStyle/>
                <a:p>
                  <a:pPr>
                    <a:defRPr sz="1050" b="1" i="0" u="sng"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1-E5E9-4370-9B8A-C7ACD5E4022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グラフ!$J$15:$J$30</c:f>
              <c:strCache>
                <c:ptCount val="16"/>
                <c:pt idx="0">
                  <c:v>19/1月</c:v>
                </c:pt>
                <c:pt idx="1">
                  <c:v>19/2月</c:v>
                </c:pt>
                <c:pt idx="2">
                  <c:v>19/3月</c:v>
                </c:pt>
                <c:pt idx="3">
                  <c:v>19/4月</c:v>
                </c:pt>
                <c:pt idx="4">
                  <c:v>19/5月</c:v>
                </c:pt>
                <c:pt idx="5">
                  <c:v>19/6月</c:v>
                </c:pt>
                <c:pt idx="6">
                  <c:v>19/7月</c:v>
                </c:pt>
                <c:pt idx="7">
                  <c:v>19/8月</c:v>
                </c:pt>
                <c:pt idx="8">
                  <c:v>19/9月</c:v>
                </c:pt>
                <c:pt idx="9">
                  <c:v>19/10月</c:v>
                </c:pt>
                <c:pt idx="10">
                  <c:v>19/11月</c:v>
                </c:pt>
                <c:pt idx="11">
                  <c:v>19/12月</c:v>
                </c:pt>
                <c:pt idx="12">
                  <c:v>20/1月</c:v>
                </c:pt>
                <c:pt idx="13">
                  <c:v>20/2月</c:v>
                </c:pt>
                <c:pt idx="14">
                  <c:v>20/3月</c:v>
                </c:pt>
                <c:pt idx="15">
                  <c:v>20/4月</c:v>
                </c:pt>
              </c:strCache>
            </c:strRef>
          </c:cat>
          <c:val>
            <c:numRef>
              <c:f>グラフ!$K$15:$K$30</c:f>
              <c:numCache>
                <c:formatCode>0.0%</c:formatCode>
                <c:ptCount val="16"/>
                <c:pt idx="0">
                  <c:v>1.7435784610307464E-2</c:v>
                </c:pt>
                <c:pt idx="1">
                  <c:v>-7.9633921673500918E-3</c:v>
                </c:pt>
                <c:pt idx="2">
                  <c:v>-3.7313799714861609E-2</c:v>
                </c:pt>
                <c:pt idx="3">
                  <c:v>-2.144927536231884E-3</c:v>
                </c:pt>
                <c:pt idx="4">
                  <c:v>-4.7960598670683308E-2</c:v>
                </c:pt>
                <c:pt idx="5">
                  <c:v>-2.5902243416061559E-2</c:v>
                </c:pt>
                <c:pt idx="6">
                  <c:v>4.4939041678480292E-2</c:v>
                </c:pt>
                <c:pt idx="7">
                  <c:v>-5.5861281279202576E-2</c:v>
                </c:pt>
                <c:pt idx="8">
                  <c:v>4.5248361986895892E-2</c:v>
                </c:pt>
                <c:pt idx="9">
                  <c:v>-3.8338154088877203E-2</c:v>
                </c:pt>
                <c:pt idx="10">
                  <c:v>-7.1260689103365499E-2</c:v>
                </c:pt>
                <c:pt idx="11">
                  <c:v>3.4908905593069181E-2</c:v>
                </c:pt>
                <c:pt idx="12">
                  <c:v>8.757703535517353E-3</c:v>
                </c:pt>
                <c:pt idx="13">
                  <c:v>-3.4445575989935903E-2</c:v>
                </c:pt>
                <c:pt idx="14">
                  <c:v>7.3741190889592481E-2</c:v>
                </c:pt>
                <c:pt idx="15">
                  <c:v>0.24824260711669899</c:v>
                </c:pt>
              </c:numCache>
            </c:numRef>
          </c:val>
          <c:extLst>
            <c:ext xmlns:c16="http://schemas.microsoft.com/office/drawing/2014/chart" uri="{C3380CC4-5D6E-409C-BE32-E72D297353CC}">
              <c16:uniqueId val="{00000000-E5E9-4370-9B8A-C7ACD5E4022A}"/>
            </c:ext>
          </c:extLst>
        </c:ser>
        <c:dLbls>
          <c:showLegendKey val="0"/>
          <c:showVal val="0"/>
          <c:showCatName val="0"/>
          <c:showSerName val="0"/>
          <c:showPercent val="0"/>
          <c:showBubbleSize val="0"/>
        </c:dLbls>
        <c:gapWidth val="219"/>
        <c:overlap val="-27"/>
        <c:axId val="364001119"/>
        <c:axId val="364004863"/>
      </c:barChart>
      <c:catAx>
        <c:axId val="36400111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364004863"/>
        <c:crosses val="autoZero"/>
        <c:auto val="1"/>
        <c:lblAlgn val="ctr"/>
        <c:lblOffset val="100"/>
        <c:noMultiLvlLbl val="0"/>
      </c:catAx>
      <c:valAx>
        <c:axId val="364004863"/>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640011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ja-JP" sz="1800"/>
              <a:t>鉄道輸送統計</a:t>
            </a:r>
          </a:p>
        </c:rich>
      </c:tx>
      <c:layout>
        <c:manualLayout>
          <c:xMode val="edge"/>
          <c:yMode val="edge"/>
          <c:x val="0.38641967795865112"/>
          <c:y val="0"/>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7.5800315777133129E-2"/>
          <c:y val="0.21909915104649236"/>
          <c:w val="0.82832971841704717"/>
          <c:h val="0.67010527718828883"/>
        </c:manualLayout>
      </c:layout>
      <c:barChart>
        <c:barDir val="col"/>
        <c:grouping val="clustered"/>
        <c:varyColors val="0"/>
        <c:ser>
          <c:idx val="0"/>
          <c:order val="0"/>
          <c:tx>
            <c:strRef>
              <c:f>'元データ（グラフ用）'!$D$24</c:f>
              <c:strCache>
                <c:ptCount val="1"/>
                <c:pt idx="0">
                  <c:v>旅客数</c:v>
                </c:pt>
              </c:strCache>
            </c:strRef>
          </c:tx>
          <c:spPr>
            <a:pattFill prst="dkUpDiag">
              <a:fgClr>
                <a:schemeClr val="accent5">
                  <a:lumMod val="75000"/>
                </a:schemeClr>
              </a:fgClr>
              <a:bgClr>
                <a:schemeClr val="bg1"/>
              </a:bgClr>
            </a:pattFill>
            <a:ln>
              <a:solidFill>
                <a:schemeClr val="accent5">
                  <a:lumMod val="75000"/>
                  <a:alpha val="95000"/>
                </a:schemeClr>
              </a:solidFill>
            </a:ln>
            <a:effectLst/>
          </c:spPr>
          <c:invertIfNegative val="0"/>
          <c:dLbls>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ea"/>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547-4B3C-BC4A-83C55B63D78F}"/>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'元データ（グラフ用）'!$E$23:$W$23</c:f>
              <c:strCache>
                <c:ptCount val="7"/>
                <c:pt idx="0">
                  <c:v>19/9月</c:v>
                </c:pt>
                <c:pt idx="1">
                  <c:v>19/10月</c:v>
                </c:pt>
                <c:pt idx="2">
                  <c:v>19/11月</c:v>
                </c:pt>
                <c:pt idx="3">
                  <c:v>19/12月</c:v>
                </c:pt>
                <c:pt idx="4">
                  <c:v>20/1月</c:v>
                </c:pt>
                <c:pt idx="5">
                  <c:v>20/2月</c:v>
                </c:pt>
                <c:pt idx="6">
                  <c:v>20/3月</c:v>
                </c:pt>
              </c:strCache>
            </c:strRef>
          </c:cat>
          <c:val>
            <c:numRef>
              <c:f>'元データ（グラフ用）'!$E$24:$W$24</c:f>
              <c:numCache>
                <c:formatCode>#,##0.0;"▲ "#,##0.0</c:formatCode>
                <c:ptCount val="7"/>
                <c:pt idx="0">
                  <c:v>22.63</c:v>
                </c:pt>
                <c:pt idx="1">
                  <c:v>21.29</c:v>
                </c:pt>
                <c:pt idx="2">
                  <c:v>21.5</c:v>
                </c:pt>
                <c:pt idx="3">
                  <c:v>20.93</c:v>
                </c:pt>
                <c:pt idx="4">
                  <c:v>21.4</c:v>
                </c:pt>
                <c:pt idx="5">
                  <c:v>19.3</c:v>
                </c:pt>
                <c:pt idx="6">
                  <c:v>16.600000000000001</c:v>
                </c:pt>
              </c:numCache>
            </c:numRef>
          </c:val>
          <c:extLst>
            <c:ext xmlns:c16="http://schemas.microsoft.com/office/drawing/2014/chart" uri="{C3380CC4-5D6E-409C-BE32-E72D297353CC}">
              <c16:uniqueId val="{00000000-0547-4B3C-BC4A-83C55B63D78F}"/>
            </c:ext>
          </c:extLst>
        </c:ser>
        <c:ser>
          <c:idx val="2"/>
          <c:order val="2"/>
          <c:tx>
            <c:strRef>
              <c:f>'元データ（グラフ用）'!$D$26</c:f>
              <c:strCache>
                <c:ptCount val="1"/>
                <c:pt idx="0">
                  <c:v>うち近畿の旅客数</c:v>
                </c:pt>
              </c:strCache>
            </c:strRef>
          </c:tx>
          <c:spPr>
            <a:solidFill>
              <a:srgbClr val="00B050"/>
            </a:solidFill>
            <a:ln>
              <a:solidFill>
                <a:schemeClr val="accent5">
                  <a:lumMod val="75000"/>
                </a:schemeClr>
              </a:solidFill>
            </a:ln>
            <a:effectLst/>
          </c:spPr>
          <c:invertIfNegative val="0"/>
          <c:dLbls>
            <c:dLbl>
              <c:idx val="6"/>
              <c:layout>
                <c:manualLayout>
                  <c:x val="0"/>
                  <c:y val="-2.8168070671250591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ea"/>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547-4B3C-BC4A-83C55B63D78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HG丸ｺﾞｼｯｸM-PRO" panose="020F0600000000000000" pitchFamily="50" charset="-128"/>
                    <a:ea typeface="HG丸ｺﾞｼｯｸM-PRO" panose="020F0600000000000000"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'元データ（グラフ用）'!$E$23:$W$23</c:f>
              <c:strCache>
                <c:ptCount val="7"/>
                <c:pt idx="0">
                  <c:v>19/9月</c:v>
                </c:pt>
                <c:pt idx="1">
                  <c:v>19/10月</c:v>
                </c:pt>
                <c:pt idx="2">
                  <c:v>19/11月</c:v>
                </c:pt>
                <c:pt idx="3">
                  <c:v>19/12月</c:v>
                </c:pt>
                <c:pt idx="4">
                  <c:v>20/1月</c:v>
                </c:pt>
                <c:pt idx="5">
                  <c:v>20/2月</c:v>
                </c:pt>
                <c:pt idx="6">
                  <c:v>20/3月</c:v>
                </c:pt>
              </c:strCache>
            </c:strRef>
          </c:cat>
          <c:val>
            <c:numRef>
              <c:f>'元データ（グラフ用）'!$E$26:$W$26</c:f>
              <c:numCache>
                <c:formatCode>#,##0.0;"▲ "#,##0.0</c:formatCode>
                <c:ptCount val="7"/>
                <c:pt idx="0">
                  <c:v>4.7</c:v>
                </c:pt>
                <c:pt idx="1">
                  <c:v>4.3</c:v>
                </c:pt>
                <c:pt idx="2">
                  <c:v>4.4000000000000004</c:v>
                </c:pt>
                <c:pt idx="3">
                  <c:v>4.3</c:v>
                </c:pt>
                <c:pt idx="4">
                  <c:v>4.2</c:v>
                </c:pt>
                <c:pt idx="5">
                  <c:v>3.9</c:v>
                </c:pt>
                <c:pt idx="6">
                  <c:v>3.3</c:v>
                </c:pt>
              </c:numCache>
            </c:numRef>
          </c:val>
          <c:extLst>
            <c:ext xmlns:c16="http://schemas.microsoft.com/office/drawing/2014/chart" uri="{C3380CC4-5D6E-409C-BE32-E72D297353CC}">
              <c16:uniqueId val="{00000001-0547-4B3C-BC4A-83C55B63D78F}"/>
            </c:ext>
          </c:extLst>
        </c:ser>
        <c:dLbls>
          <c:showLegendKey val="0"/>
          <c:showVal val="0"/>
          <c:showCatName val="0"/>
          <c:showSerName val="0"/>
          <c:showPercent val="0"/>
          <c:showBubbleSize val="0"/>
        </c:dLbls>
        <c:gapWidth val="219"/>
        <c:axId val="891308815"/>
        <c:axId val="891312143"/>
        <c:extLst/>
      </c:barChart>
      <c:lineChart>
        <c:grouping val="standard"/>
        <c:varyColors val="0"/>
        <c:ser>
          <c:idx val="1"/>
          <c:order val="1"/>
          <c:tx>
            <c:strRef>
              <c:f>'元データ（グラフ用）'!$D$25</c:f>
              <c:strCache>
                <c:ptCount val="1"/>
                <c:pt idx="0">
                  <c:v>対前年同期比</c:v>
                </c:pt>
              </c:strCache>
              <c:extLst xmlns:c15="http://schemas.microsoft.com/office/drawing/2012/chart"/>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1.6812204760475048E-2"/>
                  <c:y val="5.35193342753741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98-403F-89B1-21C9784EF46D}"/>
                </c:ext>
              </c:extLst>
            </c:dLbl>
            <c:dLbl>
              <c:idx val="2"/>
              <c:layout>
                <c:manualLayout>
                  <c:x val="1.6812204760474447E-3"/>
                  <c:y val="-1.12672282684998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547-4B3C-BC4A-83C55B63D78F}"/>
                </c:ext>
              </c:extLst>
            </c:dLbl>
            <c:dLbl>
              <c:idx val="3"/>
              <c:layout>
                <c:manualLayout>
                  <c:x val="-1.6812204760475063E-3"/>
                  <c:y val="3.66184918726244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547-4B3C-BC4A-83C55B63D78F}"/>
                </c:ext>
              </c:extLst>
            </c:dLbl>
            <c:dLbl>
              <c:idx val="4"/>
              <c:layout>
                <c:manualLayout>
                  <c:x val="0"/>
                  <c:y val="-2.2534456536999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547-4B3C-BC4A-83C55B63D78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'元データ（グラフ用）'!$E$23:$W$23</c:f>
              <c:strCache>
                <c:ptCount val="7"/>
                <c:pt idx="0">
                  <c:v>19/9月</c:v>
                </c:pt>
                <c:pt idx="1">
                  <c:v>19/10月</c:v>
                </c:pt>
                <c:pt idx="2">
                  <c:v>19/11月</c:v>
                </c:pt>
                <c:pt idx="3">
                  <c:v>19/12月</c:v>
                </c:pt>
                <c:pt idx="4">
                  <c:v>20/1月</c:v>
                </c:pt>
                <c:pt idx="5">
                  <c:v>20/2月</c:v>
                </c:pt>
                <c:pt idx="6">
                  <c:v>20/3月</c:v>
                </c:pt>
              </c:strCache>
            </c:strRef>
          </c:cat>
          <c:val>
            <c:numRef>
              <c:f>'元データ（グラフ用）'!$E$25:$W$25</c:f>
              <c:numCache>
                <c:formatCode>\+#,##0.0;"▲ "#,##0.0</c:formatCode>
                <c:ptCount val="7"/>
                <c:pt idx="0">
                  <c:v>9.1</c:v>
                </c:pt>
                <c:pt idx="1">
                  <c:v>-1.7</c:v>
                </c:pt>
                <c:pt idx="2">
                  <c:v>1.1000000000000001</c:v>
                </c:pt>
                <c:pt idx="3">
                  <c:v>0</c:v>
                </c:pt>
                <c:pt idx="4">
                  <c:v>1.8</c:v>
                </c:pt>
                <c:pt idx="5">
                  <c:v>0.1</c:v>
                </c:pt>
                <c:pt idx="6">
                  <c:v>-21.7</c:v>
                </c:pt>
              </c:numCache>
            </c:numRef>
          </c:val>
          <c:smooth val="0"/>
          <c:extLst xmlns:c15="http://schemas.microsoft.com/office/drawing/2012/chart">
            <c:ext xmlns:c16="http://schemas.microsoft.com/office/drawing/2014/chart" uri="{C3380CC4-5D6E-409C-BE32-E72D297353CC}">
              <c16:uniqueId val="{00000002-0547-4B3C-BC4A-83C55B63D78F}"/>
            </c:ext>
          </c:extLst>
        </c:ser>
        <c:ser>
          <c:idx val="3"/>
          <c:order val="3"/>
          <c:tx>
            <c:strRef>
              <c:f>'元データ（グラフ用）'!$D$27</c:f>
              <c:strCache>
                <c:ptCount val="1"/>
                <c:pt idx="0">
                  <c:v>うち近畿の旅客数対前年同期比</c:v>
                </c:pt>
              </c:strCache>
            </c:strRef>
          </c:tx>
          <c:spPr>
            <a:ln w="28575" cap="rnd">
              <a:solidFill>
                <a:srgbClr val="00B0F0">
                  <a:alpha val="95000"/>
                </a:srgbClr>
              </a:solidFill>
              <a:round/>
            </a:ln>
            <a:effectLst/>
          </c:spPr>
          <c:marker>
            <c:symbol val="square"/>
            <c:size val="7"/>
            <c:spPr>
              <a:solidFill>
                <a:srgbClr val="0070C0"/>
              </a:solidFill>
              <a:ln w="9525">
                <a:solidFill>
                  <a:srgbClr val="0070C0"/>
                </a:solidFill>
              </a:ln>
              <a:effectLst/>
            </c:spPr>
          </c:marker>
          <c:dLbls>
            <c:dLbl>
              <c:idx val="1"/>
              <c:layout>
                <c:manualLayout>
                  <c:x val="-1.6812204760475371E-3"/>
                  <c:y val="-2.2534456536999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547-4B3C-BC4A-83C55B63D78F}"/>
                </c:ext>
              </c:extLst>
            </c:dLbl>
            <c:dLbl>
              <c:idx val="2"/>
              <c:layout>
                <c:manualLayout>
                  <c:x val="-1.6812204760475679E-3"/>
                  <c:y val="4.50689130739991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547-4B3C-BC4A-83C55B63D78F}"/>
                </c:ext>
              </c:extLst>
            </c:dLbl>
            <c:dLbl>
              <c:idx val="3"/>
              <c:layout>
                <c:manualLayout>
                  <c:x val="-3.3624409520950126E-3"/>
                  <c:y val="-3.6618491872624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547-4B3C-BC4A-83C55B63D78F}"/>
                </c:ext>
              </c:extLst>
            </c:dLbl>
            <c:dLbl>
              <c:idx val="4"/>
              <c:layout>
                <c:manualLayout>
                  <c:x val="-1.6812204760475063E-3"/>
                  <c:y val="3.66184918726243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547-4B3C-BC4A-83C55B63D78F}"/>
                </c:ext>
              </c:extLst>
            </c:dLbl>
            <c:dLbl>
              <c:idx val="5"/>
              <c:layout>
                <c:manualLayout>
                  <c:x val="8.4061023802375311E-3"/>
                  <c:y val="2.53512636041246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547-4B3C-BC4A-83C55B63D78F}"/>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HGS創英ﾌﾟﾚｾﾞﾝｽEB" panose="02020800000000000000" pitchFamily="18" charset="-128"/>
                    <a:ea typeface="HGS創英ﾌﾟﾚｾﾞﾝｽEB" panose="02020800000000000000" pitchFamily="18"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'元データ（グラフ用）'!$E$23:$W$23</c:f>
              <c:strCache>
                <c:ptCount val="7"/>
                <c:pt idx="0">
                  <c:v>19/9月</c:v>
                </c:pt>
                <c:pt idx="1">
                  <c:v>19/10月</c:v>
                </c:pt>
                <c:pt idx="2">
                  <c:v>19/11月</c:v>
                </c:pt>
                <c:pt idx="3">
                  <c:v>19/12月</c:v>
                </c:pt>
                <c:pt idx="4">
                  <c:v>20/1月</c:v>
                </c:pt>
                <c:pt idx="5">
                  <c:v>20/2月</c:v>
                </c:pt>
                <c:pt idx="6">
                  <c:v>20/3月</c:v>
                </c:pt>
              </c:strCache>
            </c:strRef>
          </c:cat>
          <c:val>
            <c:numRef>
              <c:f>'元データ（グラフ用）'!$E$27:$W$27</c:f>
              <c:numCache>
                <c:formatCode>\+#,##0.0;"▲ "#,##0.0</c:formatCode>
                <c:ptCount val="7"/>
                <c:pt idx="0">
                  <c:v>12.4</c:v>
                </c:pt>
                <c:pt idx="1">
                  <c:v>-0.7</c:v>
                </c:pt>
                <c:pt idx="2">
                  <c:v>0.8</c:v>
                </c:pt>
                <c:pt idx="3">
                  <c:v>0</c:v>
                </c:pt>
                <c:pt idx="4">
                  <c:v>1.6</c:v>
                </c:pt>
                <c:pt idx="5">
                  <c:v>-0.7</c:v>
                </c:pt>
                <c:pt idx="6">
                  <c:v>-23.9</c:v>
                </c:pt>
              </c:numCache>
            </c:numRef>
          </c:val>
          <c:smooth val="0"/>
          <c:extLst>
            <c:ext xmlns:c16="http://schemas.microsoft.com/office/drawing/2014/chart" uri="{C3380CC4-5D6E-409C-BE32-E72D297353CC}">
              <c16:uniqueId val="{00000003-0547-4B3C-BC4A-83C55B63D78F}"/>
            </c:ext>
          </c:extLst>
        </c:ser>
        <c:dLbls>
          <c:showLegendKey val="0"/>
          <c:showVal val="0"/>
          <c:showCatName val="0"/>
          <c:showSerName val="0"/>
          <c:showPercent val="0"/>
          <c:showBubbleSize val="0"/>
        </c:dLbls>
        <c:marker val="1"/>
        <c:smooth val="0"/>
        <c:axId val="892579967"/>
        <c:axId val="892571231"/>
      </c:lineChart>
      <c:catAx>
        <c:axId val="891308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891312143"/>
        <c:crosses val="autoZero"/>
        <c:auto val="1"/>
        <c:lblAlgn val="ctr"/>
        <c:lblOffset val="100"/>
        <c:noMultiLvlLbl val="0"/>
      </c:catAx>
      <c:valAx>
        <c:axId val="8913121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t>（億人）</a:t>
                </a:r>
              </a:p>
            </c:rich>
          </c:tx>
          <c:layout>
            <c:manualLayout>
              <c:xMode val="edge"/>
              <c:yMode val="edge"/>
              <c:x val="0"/>
              <c:y val="0.10726277218473103"/>
            </c:manualLayout>
          </c:layout>
          <c:overlay val="0"/>
          <c:spPr>
            <a:noFill/>
            <a:ln>
              <a:noFill/>
            </a:ln>
            <a:effectLst/>
          </c:spPr>
          <c:txPr>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title>
        <c:numFmt formatCode="#,##0;&quot;▲ &quot;#,##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891308815"/>
        <c:crosses val="autoZero"/>
        <c:crossBetween val="between"/>
      </c:valAx>
      <c:valAx>
        <c:axId val="892571231"/>
        <c:scaling>
          <c:orientation val="minMax"/>
          <c:min val="-25"/>
        </c:scaling>
        <c:delete val="0"/>
        <c:axPos val="r"/>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t>（％）</a:t>
                </a:r>
              </a:p>
            </c:rich>
          </c:tx>
          <c:layout>
            <c:manualLayout>
              <c:xMode val="edge"/>
              <c:yMode val="edge"/>
              <c:x val="0.9407407522619321"/>
              <c:y val="0.10738589990373923"/>
            </c:manualLayout>
          </c:layout>
          <c:overlay val="0"/>
          <c:spPr>
            <a:noFill/>
            <a:ln>
              <a:noFill/>
            </a:ln>
            <a:effectLst/>
          </c:spPr>
          <c:txPr>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title>
        <c:numFmt formatCode="#,##0;&quot;▲ &quot;#,##0" sourceLinked="0"/>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892579967"/>
        <c:crosses val="max"/>
        <c:crossBetween val="between"/>
        <c:majorUnit val="5"/>
      </c:valAx>
      <c:catAx>
        <c:axId val="892579967"/>
        <c:scaling>
          <c:orientation val="minMax"/>
        </c:scaling>
        <c:delete val="1"/>
        <c:axPos val="b"/>
        <c:numFmt formatCode="General" sourceLinked="1"/>
        <c:majorTickMark val="out"/>
        <c:minorTickMark val="none"/>
        <c:tickLblPos val="nextTo"/>
        <c:crossAx val="892571231"/>
        <c:crosses val="autoZero"/>
        <c:auto val="1"/>
        <c:lblAlgn val="ctr"/>
        <c:lblOffset val="100"/>
        <c:noMultiLvlLbl val="0"/>
      </c:catAx>
      <c:spPr>
        <a:noFill/>
        <a:ln>
          <a:noFill/>
        </a:ln>
        <a:effectLst/>
      </c:spPr>
    </c:plotArea>
    <c:legend>
      <c:legendPos val="t"/>
      <c:layout>
        <c:manualLayout>
          <c:xMode val="edge"/>
          <c:yMode val="edge"/>
          <c:x val="0.14293087827487186"/>
          <c:y val="5.2034632975584048E-2"/>
          <c:w val="0.69740829528158288"/>
          <c:h val="0.18550266741858254"/>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b="1"/>
      </a:pPr>
      <a:endParaRPr lang="ja-JP"/>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ja-JP" altLang="en-US" sz="1400" b="1" dirty="0" smtClean="0"/>
              <a:t>新型コロナの影響が収束したらやりたいことについて、</a:t>
            </a:r>
            <a:endParaRPr lang="en-US" altLang="ja-JP" sz="1400" b="1" dirty="0" smtClean="0"/>
          </a:p>
          <a:p>
            <a:pPr>
              <a:defRPr sz="1400" b="1"/>
            </a:pPr>
            <a:r>
              <a:rPr lang="ja-JP" altLang="en-US" sz="1400" b="1" dirty="0" smtClean="0"/>
              <a:t>それを今行わない理由（大阪府）</a:t>
            </a:r>
            <a:endParaRPr lang="en-US" altLang="ja-JP" sz="1400"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dLbls>
            <c:dLbl>
              <c:idx val="9"/>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4-6310-43FB-BBB6-2DDE61F20100}"/>
                </c:ext>
              </c:extLst>
            </c:dLbl>
            <c:dLbl>
              <c:idx val="1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3-6310-43FB-BBB6-2DDE61F2010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特に理由はない</c:v>
                </c:pt>
                <c:pt idx="1">
                  <c:v>その他：</c:v>
                </c:pt>
                <c:pt idx="2">
                  <c:v>見たい試合を行っていない。無観客試合</c:v>
                </c:pt>
                <c:pt idx="3">
                  <c:v>渡航制限もしくは入国制限がある</c:v>
                </c:pt>
                <c:pt idx="4">
                  <c:v>見たい公演が実施されていない</c:v>
                </c:pt>
                <c:pt idx="5">
                  <c:v>見たい映画が上映されていない</c:v>
                </c:pt>
                <c:pt idx="6">
                  <c:v>収入等経済的な状況が不安定なため</c:v>
                </c:pt>
                <c:pt idx="7">
                  <c:v>近所・近隣の目が気になる</c:v>
                </c:pt>
                <c:pt idx="8">
                  <c:v>会社・組織等から外出を自粛するよう指示が出ている</c:v>
                </c:pt>
                <c:pt idx="9">
                  <c:v>感染防止対策が十分ではない</c:v>
                </c:pt>
                <c:pt idx="10">
                  <c:v>自分・家族の感染リスクが高い</c:v>
                </c:pt>
              </c:strCache>
            </c:strRef>
          </c:cat>
          <c:val>
            <c:numRef>
              <c:f>Sheet1!$B$2:$B$12</c:f>
              <c:numCache>
                <c:formatCode>0.0</c:formatCode>
                <c:ptCount val="11"/>
                <c:pt idx="0">
                  <c:v>10.280373831776</c:v>
                </c:pt>
                <c:pt idx="1">
                  <c:v>2.2429906542056002</c:v>
                </c:pt>
                <c:pt idx="2">
                  <c:v>3.0841121495327002</c:v>
                </c:pt>
                <c:pt idx="3">
                  <c:v>11.542056074766</c:v>
                </c:pt>
                <c:pt idx="4">
                  <c:v>5.5140186915887996</c:v>
                </c:pt>
                <c:pt idx="5">
                  <c:v>2.0093457943924999</c:v>
                </c:pt>
                <c:pt idx="6">
                  <c:v>16.448598130840999</c:v>
                </c:pt>
                <c:pt idx="7">
                  <c:v>9.5327102803738004</c:v>
                </c:pt>
                <c:pt idx="8">
                  <c:v>13.738317757009</c:v>
                </c:pt>
                <c:pt idx="9">
                  <c:v>41.121495327102998</c:v>
                </c:pt>
                <c:pt idx="10">
                  <c:v>58.084112149532999</c:v>
                </c:pt>
              </c:numCache>
            </c:numRef>
          </c:val>
          <c:extLst>
            <c:ext xmlns:c16="http://schemas.microsoft.com/office/drawing/2014/chart" uri="{C3380CC4-5D6E-409C-BE32-E72D297353CC}">
              <c16:uniqueId val="{00000000-6310-43FB-BBB6-2DDE61F20100}"/>
            </c:ext>
          </c:extLst>
        </c:ser>
        <c:dLbls>
          <c:showLegendKey val="0"/>
          <c:showVal val="0"/>
          <c:showCatName val="0"/>
          <c:showSerName val="0"/>
          <c:showPercent val="0"/>
          <c:showBubbleSize val="0"/>
        </c:dLbls>
        <c:gapWidth val="182"/>
        <c:axId val="1097826511"/>
        <c:axId val="1097831503"/>
      </c:barChart>
      <c:catAx>
        <c:axId val="10978265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1097831503"/>
        <c:crosses val="autoZero"/>
        <c:auto val="1"/>
        <c:lblAlgn val="ctr"/>
        <c:lblOffset val="100"/>
        <c:noMultiLvlLbl val="0"/>
      </c:catAx>
      <c:valAx>
        <c:axId val="1097831503"/>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09782651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dirty="0"/>
              <a:t>興味関心が高まったものや不安を感じている</a:t>
            </a:r>
            <a:r>
              <a:rPr lang="ja-JP" altLang="en-US" dirty="0" smtClean="0"/>
              <a:t>こと（大阪府）</a:t>
            </a:r>
            <a:endParaRPr lang="ja-JP" dirty="0"/>
          </a:p>
        </c:rich>
      </c:tx>
      <c:overlay val="0"/>
    </c:title>
    <c:autoTitleDeleted val="0"/>
    <c:plotArea>
      <c:layout>
        <c:manualLayout>
          <c:layoutTarget val="inner"/>
          <c:xMode val="edge"/>
          <c:yMode val="edge"/>
          <c:x val="0.46169404203901154"/>
          <c:y val="0.11080598396274846"/>
          <c:w val="0.53830595796098857"/>
          <c:h val="0.8626982784176771"/>
        </c:manualLayout>
      </c:layout>
      <c:barChart>
        <c:barDir val="bar"/>
        <c:grouping val="clustered"/>
        <c:varyColors val="0"/>
        <c:ser>
          <c:idx val="0"/>
          <c:order val="0"/>
          <c:tx>
            <c:v>感染拡大前</c:v>
          </c:tx>
          <c:spPr>
            <a:solidFill>
              <a:schemeClr val="accent1">
                <a:lumMod val="60000"/>
                <a:lumOff val="40000"/>
              </a:schemeClr>
            </a:solidFill>
            <a:ln>
              <a:solidFill>
                <a:schemeClr val="accent1">
                  <a:lumMod val="60000"/>
                  <a:lumOff val="40000"/>
                </a:schemeClr>
              </a:solidFill>
            </a:ln>
          </c:spPr>
          <c:invertIfNegative val="0"/>
          <c:dLbls>
            <c:spPr>
              <a:noFill/>
              <a:ln>
                <a:noFill/>
              </a:ln>
              <a:effectLst/>
            </c:spPr>
            <c:txPr>
              <a:bodyPr/>
              <a:lstStyle/>
              <a:p>
                <a:pPr>
                  <a:defRPr sz="8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'n%表'!$B$412:$B$428</c:f>
              <c:strCache>
                <c:ptCount val="17"/>
                <c:pt idx="0">
                  <c:v>健康について</c:v>
                </c:pt>
                <c:pt idx="1">
                  <c:v>今後の収入や試算の見通しについて</c:v>
                </c:pt>
                <c:pt idx="2">
                  <c:v>現在の収入や試算について</c:v>
                </c:pt>
                <c:pt idx="3">
                  <c:v>老後の生活設計について</c:v>
                </c:pt>
                <c:pt idx="4">
                  <c:v>自分の将来について（進学、就職、結婚など）</c:v>
                </c:pt>
                <c:pt idx="5">
                  <c:v>家族の将来について（進学、就職、結婚など）</c:v>
                </c:pt>
                <c:pt idx="6">
                  <c:v>家庭の生活について（子育て、介護など）</c:v>
                </c:pt>
                <c:pt idx="7">
                  <c:v>副業や兼業について</c:v>
                </c:pt>
                <c:pt idx="8">
                  <c:v>家族、親族間の人間関係について</c:v>
                </c:pt>
                <c:pt idx="9">
                  <c:v>勤務先や通学先での人間関係について</c:v>
                </c:pt>
                <c:pt idx="10">
                  <c:v>環境問題</c:v>
                </c:pt>
                <c:pt idx="11">
                  <c:v>近隣・地域との関係について</c:v>
                </c:pt>
                <c:pt idx="12">
                  <c:v>事業や家賃等の経営上の問題について</c:v>
                </c:pt>
                <c:pt idx="13">
                  <c:v>引っ越し（田舎くらし）</c:v>
                </c:pt>
                <c:pt idx="14">
                  <c:v>社会貢献活動（ボランティア等）</c:v>
                </c:pt>
                <c:pt idx="15">
                  <c:v>その他：</c:v>
                </c:pt>
                <c:pt idx="16">
                  <c:v>特にない</c:v>
                </c:pt>
              </c:strCache>
            </c:strRef>
          </c:cat>
          <c:val>
            <c:numRef>
              <c:f>'n%表'!$D$412:$D$428</c:f>
              <c:numCache>
                <c:formatCode>0.0</c:formatCode>
                <c:ptCount val="17"/>
                <c:pt idx="0">
                  <c:v>43.4</c:v>
                </c:pt>
                <c:pt idx="1">
                  <c:v>22.68</c:v>
                </c:pt>
                <c:pt idx="2">
                  <c:v>25.28</c:v>
                </c:pt>
                <c:pt idx="3">
                  <c:v>19.559999999999999</c:v>
                </c:pt>
                <c:pt idx="4">
                  <c:v>16.48</c:v>
                </c:pt>
                <c:pt idx="5">
                  <c:v>11.24</c:v>
                </c:pt>
                <c:pt idx="6">
                  <c:v>10.36</c:v>
                </c:pt>
                <c:pt idx="7">
                  <c:v>9.16</c:v>
                </c:pt>
                <c:pt idx="8">
                  <c:v>8.52</c:v>
                </c:pt>
                <c:pt idx="9">
                  <c:v>9.32</c:v>
                </c:pt>
                <c:pt idx="10">
                  <c:v>6.32</c:v>
                </c:pt>
                <c:pt idx="11">
                  <c:v>4.8</c:v>
                </c:pt>
                <c:pt idx="12">
                  <c:v>3.44</c:v>
                </c:pt>
                <c:pt idx="13">
                  <c:v>3.6</c:v>
                </c:pt>
                <c:pt idx="14">
                  <c:v>3</c:v>
                </c:pt>
                <c:pt idx="15">
                  <c:v>0.28000000000000003</c:v>
                </c:pt>
                <c:pt idx="16">
                  <c:v>30.76</c:v>
                </c:pt>
              </c:numCache>
            </c:numRef>
          </c:val>
          <c:extLst>
            <c:ext xmlns:c16="http://schemas.microsoft.com/office/drawing/2014/chart" uri="{C3380CC4-5D6E-409C-BE32-E72D297353CC}">
              <c16:uniqueId val="{00000000-FF01-4107-8CD1-816ED998870E}"/>
            </c:ext>
          </c:extLst>
        </c:ser>
        <c:ser>
          <c:idx val="1"/>
          <c:order val="1"/>
          <c:tx>
            <c:v>感染拡大後</c:v>
          </c:tx>
          <c:spPr>
            <a:pattFill prst="dkUpDiag">
              <a:fgClr>
                <a:srgbClr val="0070C0"/>
              </a:fgClr>
              <a:bgClr>
                <a:schemeClr val="bg1"/>
              </a:bgClr>
            </a:pattFill>
            <a:ln>
              <a:solidFill>
                <a:srgbClr val="0070C0"/>
              </a:solidFill>
            </a:ln>
          </c:spPr>
          <c:invertIfNegative val="0"/>
          <c:dLbls>
            <c:spPr>
              <a:noFill/>
              <a:ln>
                <a:noFill/>
              </a:ln>
              <a:effectLst/>
            </c:spPr>
            <c:txPr>
              <a:bodyPr/>
              <a:lstStyle/>
              <a:p>
                <a:pPr>
                  <a:defRPr sz="8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'n%表'!$B$412:$B$428</c:f>
              <c:strCache>
                <c:ptCount val="17"/>
                <c:pt idx="0">
                  <c:v>健康について</c:v>
                </c:pt>
                <c:pt idx="1">
                  <c:v>今後の収入や試算の見通しについて</c:v>
                </c:pt>
                <c:pt idx="2">
                  <c:v>現在の収入や試算について</c:v>
                </c:pt>
                <c:pt idx="3">
                  <c:v>老後の生活設計について</c:v>
                </c:pt>
                <c:pt idx="4">
                  <c:v>自分の将来について（進学、就職、結婚など）</c:v>
                </c:pt>
                <c:pt idx="5">
                  <c:v>家族の将来について（進学、就職、結婚など）</c:v>
                </c:pt>
                <c:pt idx="6">
                  <c:v>家庭の生活について（子育て、介護など）</c:v>
                </c:pt>
                <c:pt idx="7">
                  <c:v>副業や兼業について</c:v>
                </c:pt>
                <c:pt idx="8">
                  <c:v>家族、親族間の人間関係について</c:v>
                </c:pt>
                <c:pt idx="9">
                  <c:v>勤務先や通学先での人間関係について</c:v>
                </c:pt>
                <c:pt idx="10">
                  <c:v>環境問題</c:v>
                </c:pt>
                <c:pt idx="11">
                  <c:v>近隣・地域との関係について</c:v>
                </c:pt>
                <c:pt idx="12">
                  <c:v>事業や家賃等の経営上の問題について</c:v>
                </c:pt>
                <c:pt idx="13">
                  <c:v>引っ越し（田舎くらし）</c:v>
                </c:pt>
                <c:pt idx="14">
                  <c:v>社会貢献活動（ボランティア等）</c:v>
                </c:pt>
                <c:pt idx="15">
                  <c:v>その他：</c:v>
                </c:pt>
                <c:pt idx="16">
                  <c:v>特にない</c:v>
                </c:pt>
              </c:strCache>
            </c:strRef>
          </c:cat>
          <c:val>
            <c:numRef>
              <c:f>'n%表'!$F$412:$F$428</c:f>
              <c:numCache>
                <c:formatCode>0.0</c:formatCode>
                <c:ptCount val="17"/>
                <c:pt idx="0">
                  <c:v>53.76</c:v>
                </c:pt>
                <c:pt idx="1">
                  <c:v>36.119999999999997</c:v>
                </c:pt>
                <c:pt idx="2">
                  <c:v>33.36</c:v>
                </c:pt>
                <c:pt idx="3">
                  <c:v>23.92</c:v>
                </c:pt>
                <c:pt idx="4">
                  <c:v>20.56</c:v>
                </c:pt>
                <c:pt idx="5">
                  <c:v>15.64</c:v>
                </c:pt>
                <c:pt idx="6">
                  <c:v>15.28</c:v>
                </c:pt>
                <c:pt idx="7">
                  <c:v>14.32</c:v>
                </c:pt>
                <c:pt idx="8">
                  <c:v>12</c:v>
                </c:pt>
                <c:pt idx="9">
                  <c:v>11.04</c:v>
                </c:pt>
                <c:pt idx="10">
                  <c:v>7.92</c:v>
                </c:pt>
                <c:pt idx="11">
                  <c:v>7</c:v>
                </c:pt>
                <c:pt idx="12">
                  <c:v>5.44</c:v>
                </c:pt>
                <c:pt idx="13">
                  <c:v>5.44</c:v>
                </c:pt>
                <c:pt idx="14">
                  <c:v>3</c:v>
                </c:pt>
                <c:pt idx="15">
                  <c:v>0.36</c:v>
                </c:pt>
                <c:pt idx="16">
                  <c:v>23.72</c:v>
                </c:pt>
              </c:numCache>
            </c:numRef>
          </c:val>
          <c:extLst>
            <c:ext xmlns:c16="http://schemas.microsoft.com/office/drawing/2014/chart" uri="{C3380CC4-5D6E-409C-BE32-E72D297353CC}">
              <c16:uniqueId val="{00000001-FF01-4107-8CD1-816ED998870E}"/>
            </c:ext>
          </c:extLst>
        </c:ser>
        <c:dLbls>
          <c:showLegendKey val="0"/>
          <c:showVal val="0"/>
          <c:showCatName val="0"/>
          <c:showSerName val="0"/>
          <c:showPercent val="0"/>
          <c:showBubbleSize val="0"/>
        </c:dLbls>
        <c:gapWidth val="40"/>
        <c:axId val="357653585"/>
        <c:axId val="916958177"/>
      </c:barChart>
      <c:catAx>
        <c:axId val="357653585"/>
        <c:scaling>
          <c:orientation val="maxMin"/>
        </c:scaling>
        <c:delete val="0"/>
        <c:axPos val="l"/>
        <c:numFmt formatCode="General" sourceLinked="1"/>
        <c:majorTickMark val="out"/>
        <c:minorTickMark val="none"/>
        <c:tickLblPos val="nextTo"/>
        <c:crossAx val="916958177"/>
        <c:crosses val="autoZero"/>
        <c:auto val="0"/>
        <c:lblAlgn val="ctr"/>
        <c:lblOffset val="100"/>
        <c:noMultiLvlLbl val="0"/>
      </c:catAx>
      <c:valAx>
        <c:axId val="916958177"/>
        <c:scaling>
          <c:orientation val="minMax"/>
          <c:max val="100"/>
          <c:min val="0"/>
        </c:scaling>
        <c:delete val="1"/>
        <c:axPos val="t"/>
        <c:numFmt formatCode="0&quot;%&quot;" sourceLinked="0"/>
        <c:majorTickMark val="in"/>
        <c:minorTickMark val="none"/>
        <c:tickLblPos val="nextTo"/>
        <c:crossAx val="357653585"/>
        <c:crosses val="autoZero"/>
        <c:crossBetween val="between"/>
        <c:majorUnit val="20"/>
      </c:valAx>
      <c:spPr>
        <a:noFill/>
        <a:ln w="12700">
          <a:noFill/>
        </a:ln>
      </c:spPr>
    </c:plotArea>
    <c:legend>
      <c:legendPos val="b"/>
      <c:layout>
        <c:manualLayout>
          <c:xMode val="edge"/>
          <c:yMode val="edge"/>
          <c:x val="0.7048912105262054"/>
          <c:y val="0.78133069380009634"/>
          <c:w val="0.25304121133256319"/>
          <c:h val="0.11499032386298269"/>
        </c:manualLayout>
      </c:layout>
      <c:overlay val="0"/>
    </c:legend>
    <c:plotVisOnly val="0"/>
    <c:dispBlanksAs val="gap"/>
    <c:showDLblsOverMax val="0"/>
  </c:chart>
  <c:spPr>
    <a:noFill/>
    <a:ln>
      <a:noFill/>
    </a:ln>
  </c:spPr>
  <c:txPr>
    <a:bodyPr rot="0" vert="horz"/>
    <a:lstStyle/>
    <a:p>
      <a:pPr>
        <a:defRPr lang="en-US" sz="1000" u="none" baseline="0">
          <a:latin typeface="Meiryo UI" panose="020B0604030504040204" pitchFamily="50" charset="-128"/>
          <a:ea typeface="Meiryo UI" panose="020B0604030504040204" pitchFamily="50" charset="-128"/>
          <a:cs typeface="Meiryo UI"/>
        </a:defRPr>
      </a:pPr>
      <a:endParaRPr lang="ja-JP"/>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121086210785565"/>
          <c:y val="3.4395669291338582E-2"/>
          <c:w val="0.68404494636080937"/>
          <c:h val="0.93120866141732284"/>
        </c:manualLayout>
      </c:layout>
      <c:barChart>
        <c:barDir val="col"/>
        <c:grouping val="clustered"/>
        <c:varyColors val="0"/>
        <c:ser>
          <c:idx val="0"/>
          <c:order val="0"/>
          <c:tx>
            <c:strRef>
              <c:f>'n%表'!$A$404</c:f>
              <c:strCache>
                <c:ptCount val="1"/>
                <c:pt idx="0">
                  <c:v>1.感染拡大前(n=2500)</c:v>
                </c:pt>
              </c:strCache>
            </c:strRef>
          </c:tx>
          <c:spPr>
            <a:solidFill>
              <a:srgbClr val="2044A2"/>
            </a:solidFill>
            <a:ln>
              <a:solidFill>
                <a:srgbClr val="2044A2"/>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'n%表'!$D$405:$T$405</c:f>
              <c:numCache>
                <c:formatCode>0.0</c:formatCode>
                <c:ptCount val="17"/>
                <c:pt idx="0">
                  <c:v>43.4</c:v>
                </c:pt>
                <c:pt idx="1">
                  <c:v>25.28</c:v>
                </c:pt>
                <c:pt idx="2">
                  <c:v>22.68</c:v>
                </c:pt>
                <c:pt idx="3">
                  <c:v>19.559999999999999</c:v>
                </c:pt>
                <c:pt idx="4">
                  <c:v>16.48</c:v>
                </c:pt>
                <c:pt idx="5">
                  <c:v>11.24</c:v>
                </c:pt>
                <c:pt idx="6">
                  <c:v>10.36</c:v>
                </c:pt>
                <c:pt idx="7">
                  <c:v>8.52</c:v>
                </c:pt>
                <c:pt idx="8">
                  <c:v>9.32</c:v>
                </c:pt>
                <c:pt idx="9">
                  <c:v>4.8</c:v>
                </c:pt>
                <c:pt idx="10">
                  <c:v>3.44</c:v>
                </c:pt>
                <c:pt idx="11">
                  <c:v>9.16</c:v>
                </c:pt>
                <c:pt idx="12">
                  <c:v>3.6</c:v>
                </c:pt>
                <c:pt idx="13">
                  <c:v>3</c:v>
                </c:pt>
                <c:pt idx="14">
                  <c:v>6.32</c:v>
                </c:pt>
                <c:pt idx="15">
                  <c:v>0.28000000000000003</c:v>
                </c:pt>
                <c:pt idx="16">
                  <c:v>30.76</c:v>
                </c:pt>
              </c:numCache>
            </c:numRef>
          </c:val>
          <c:extLst>
            <c:ext xmlns:c16="http://schemas.microsoft.com/office/drawing/2014/chart" uri="{C3380CC4-5D6E-409C-BE32-E72D297353CC}">
              <c16:uniqueId val="{00000000-B177-4B44-9E3F-7AE3623D3566}"/>
            </c:ext>
          </c:extLst>
        </c:ser>
        <c:ser>
          <c:idx val="1"/>
          <c:order val="1"/>
          <c:tx>
            <c:strRef>
              <c:f>'n%表'!$A$406</c:f>
              <c:strCache>
                <c:ptCount val="1"/>
                <c:pt idx="0">
                  <c:v>2.感染拡大後(n=2500)</c:v>
                </c:pt>
              </c:strCache>
            </c:strRef>
          </c:tx>
          <c:spPr>
            <a:solidFill>
              <a:srgbClr val="0D93D2"/>
            </a:solidFill>
            <a:ln>
              <a:solidFill>
                <a:srgbClr val="0D93D2"/>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'n%表'!$D$407:$T$407</c:f>
              <c:numCache>
                <c:formatCode>0.0</c:formatCode>
                <c:ptCount val="17"/>
                <c:pt idx="0">
                  <c:v>53.76</c:v>
                </c:pt>
                <c:pt idx="1">
                  <c:v>33.36</c:v>
                </c:pt>
                <c:pt idx="2">
                  <c:v>36.119999999999997</c:v>
                </c:pt>
                <c:pt idx="3">
                  <c:v>23.92</c:v>
                </c:pt>
                <c:pt idx="4">
                  <c:v>20.56</c:v>
                </c:pt>
                <c:pt idx="5">
                  <c:v>15.64</c:v>
                </c:pt>
                <c:pt idx="6">
                  <c:v>15.28</c:v>
                </c:pt>
                <c:pt idx="7">
                  <c:v>12</c:v>
                </c:pt>
                <c:pt idx="8">
                  <c:v>11.04</c:v>
                </c:pt>
                <c:pt idx="9">
                  <c:v>7</c:v>
                </c:pt>
                <c:pt idx="10">
                  <c:v>5.44</c:v>
                </c:pt>
                <c:pt idx="11">
                  <c:v>14.32</c:v>
                </c:pt>
                <c:pt idx="12">
                  <c:v>5.44</c:v>
                </c:pt>
                <c:pt idx="13">
                  <c:v>3</c:v>
                </c:pt>
                <c:pt idx="14">
                  <c:v>7.92</c:v>
                </c:pt>
                <c:pt idx="15">
                  <c:v>0.36</c:v>
                </c:pt>
                <c:pt idx="16">
                  <c:v>23.72</c:v>
                </c:pt>
              </c:numCache>
            </c:numRef>
          </c:val>
          <c:extLst>
            <c:ext xmlns:c16="http://schemas.microsoft.com/office/drawing/2014/chart" uri="{C3380CC4-5D6E-409C-BE32-E72D297353CC}">
              <c16:uniqueId val="{00000001-B177-4B44-9E3F-7AE3623D3566}"/>
            </c:ext>
          </c:extLst>
        </c:ser>
        <c:dLbls>
          <c:showLegendKey val="0"/>
          <c:showVal val="0"/>
          <c:showCatName val="0"/>
          <c:showSerName val="0"/>
          <c:showPercent val="0"/>
          <c:showBubbleSize val="0"/>
        </c:dLbls>
        <c:gapWidth val="40"/>
        <c:axId val="357653585"/>
        <c:axId val="916958177"/>
      </c:barChart>
      <c:catAx>
        <c:axId val="357653585"/>
        <c:scaling>
          <c:orientation val="minMax"/>
        </c:scaling>
        <c:delete val="0"/>
        <c:axPos val="b"/>
        <c:numFmt formatCode="General" sourceLinked="1"/>
        <c:majorTickMark val="in"/>
        <c:minorTickMark val="none"/>
        <c:tickLblPos val="none"/>
        <c:crossAx val="916958177"/>
        <c:crosses val="autoZero"/>
        <c:auto val="0"/>
        <c:lblAlgn val="ctr"/>
        <c:lblOffset val="100"/>
        <c:noMultiLvlLbl val="0"/>
      </c:catAx>
      <c:valAx>
        <c:axId val="916958177"/>
        <c:scaling>
          <c:orientation val="minMax"/>
          <c:max val="100"/>
          <c:min val="0"/>
        </c:scaling>
        <c:delete val="0"/>
        <c:axPos val="l"/>
        <c:numFmt formatCode="0&quot;%&quot;" sourceLinked="0"/>
        <c:majorTickMark val="in"/>
        <c:minorTickMark val="none"/>
        <c:tickLblPos val="nextTo"/>
        <c:spPr>
          <a:ln w="3175"/>
        </c:spPr>
        <c:txPr>
          <a:bodyPr rot="0" vert="horz"/>
          <a:lstStyle/>
          <a:p>
            <a:pPr>
              <a:defRPr lang="en-US" sz="650" u="none" baseline="0">
                <a:latin typeface="Meiryo UI"/>
                <a:ea typeface="Meiryo UI"/>
                <a:cs typeface="Meiryo UI"/>
              </a:defRPr>
            </a:pPr>
            <a:endParaRPr lang="ja-JP"/>
          </a:p>
        </c:txPr>
        <c:crossAx val="357653585"/>
        <c:crosses val="autoZero"/>
        <c:crossBetween val="between"/>
        <c:majorUnit val="20"/>
      </c:valAx>
      <c:spPr>
        <a:noFill/>
        <a:ln w="12700">
          <a:noFill/>
        </a:ln>
      </c:spPr>
    </c:plotArea>
    <c:plotVisOnly val="0"/>
    <c:dispBlanksAs val="gap"/>
    <c:showDLblsOverMax val="0"/>
  </c:chart>
  <c:spPr>
    <a:ln>
      <a:noFill/>
    </a:ln>
  </c:spPr>
  <c:txPr>
    <a:bodyPr rot="0" vert="horz"/>
    <a:lstStyle/>
    <a:p>
      <a:pPr>
        <a:defRPr lang="en-US" sz="700" u="none" baseline="0">
          <a:latin typeface="Meiryo UI"/>
          <a:ea typeface="Meiryo UI"/>
          <a:cs typeface="Meiryo UI"/>
        </a:defRPr>
      </a:pPr>
      <a:endParaRPr lang="ja-JP"/>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600" b="1" dirty="0" smtClean="0">
                <a:latin typeface="Meiryo UI" panose="020B0604030504040204" pitchFamily="50" charset="-128"/>
                <a:ea typeface="Meiryo UI" panose="020B0604030504040204" pitchFamily="50" charset="-128"/>
              </a:rPr>
              <a:t>全　国</a:t>
            </a:r>
            <a:endParaRPr lang="ja-JP" altLang="en-US" sz="1600" b="1" dirty="0">
              <a:latin typeface="Meiryo UI" panose="020B0604030504040204" pitchFamily="50" charset="-128"/>
              <a:ea typeface="Meiryo UI" panose="020B0604030504040204" pitchFamily="50" charset="-128"/>
            </a:endParaRPr>
          </a:p>
        </c:rich>
      </c:tx>
      <c:layout>
        <c:manualLayout>
          <c:xMode val="edge"/>
          <c:yMode val="edge"/>
          <c:x val="0.46397565094391346"/>
          <c:y val="0.11601351968575865"/>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5.8611899570544378E-2"/>
          <c:y val="0.2790361046985334"/>
          <c:w val="0.906332174965084"/>
          <c:h val="0.62288625407387288"/>
        </c:manualLayout>
      </c:layout>
      <c:barChart>
        <c:barDir val="col"/>
        <c:grouping val="clustered"/>
        <c:varyColors val="0"/>
        <c:ser>
          <c:idx val="0"/>
          <c:order val="0"/>
          <c:tx>
            <c:strRef>
              <c:f>Sheet1!$A$3</c:f>
              <c:strCache>
                <c:ptCount val="1"/>
                <c:pt idx="0">
                  <c:v>自殺者数</c:v>
                </c:pt>
              </c:strCache>
            </c:strRef>
          </c:tx>
          <c:spPr>
            <a:solidFill>
              <a:schemeClr val="accent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0A6-40B4-A4E6-162C0502BE8E}"/>
                </c:ext>
              </c:extLst>
            </c:dLbl>
            <c:dLbl>
              <c:idx val="8"/>
              <c:layout>
                <c:manualLayout>
                  <c:x val="-3.0029746089798508E-3"/>
                  <c:y val="0.1223474044977653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0A6-40B4-A4E6-162C0502BE8E}"/>
                </c:ext>
              </c:extLst>
            </c:dLbl>
            <c:dLbl>
              <c:idx val="14"/>
              <c:layout>
                <c:manualLayout>
                  <c:x val="7.6709065928235801E-3"/>
                  <c:y val="0.2125678978815860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A6-40B4-A4E6-162C0502BE8E}"/>
                </c:ext>
              </c:extLst>
            </c:dLbl>
            <c:dLbl>
              <c:idx val="16"/>
              <c:layout>
                <c:manualLayout>
                  <c:x val="1.8356276269710332E-2"/>
                  <c:y val="-2.47371675943104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A6-40B4-A4E6-162C0502BE8E}"/>
                </c:ext>
              </c:extLst>
            </c:dLbl>
            <c:dLbl>
              <c:idx val="2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0A6-40B4-A4E6-162C0502BE8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Sheet1!$B$2:$Z$2</c:f>
              <c:strCache>
                <c:ptCount val="25"/>
                <c:pt idx="0">
                  <c:v>H7</c:v>
                </c:pt>
                <c:pt idx="1">
                  <c:v>H8</c:v>
                </c:pt>
                <c:pt idx="2">
                  <c:v>H9</c:v>
                </c:pt>
                <c:pt idx="3">
                  <c:v>H10</c:v>
                </c:pt>
                <c:pt idx="4">
                  <c:v>H11</c:v>
                </c:pt>
                <c:pt idx="5">
                  <c:v>H12</c:v>
                </c:pt>
                <c:pt idx="6">
                  <c:v>H13</c:v>
                </c:pt>
                <c:pt idx="7">
                  <c:v>H14</c:v>
                </c:pt>
                <c:pt idx="8">
                  <c:v>H15</c:v>
                </c:pt>
                <c:pt idx="9">
                  <c:v>H16</c:v>
                </c:pt>
                <c:pt idx="10">
                  <c:v>H17</c:v>
                </c:pt>
                <c:pt idx="11">
                  <c:v>H18</c:v>
                </c:pt>
                <c:pt idx="12">
                  <c:v>H19</c:v>
                </c:pt>
                <c:pt idx="13">
                  <c:v>H20</c:v>
                </c:pt>
                <c:pt idx="14">
                  <c:v>H21</c:v>
                </c:pt>
                <c:pt idx="15">
                  <c:v>H22</c:v>
                </c:pt>
                <c:pt idx="16">
                  <c:v>H23</c:v>
                </c:pt>
                <c:pt idx="17">
                  <c:v>H24</c:v>
                </c:pt>
                <c:pt idx="18">
                  <c:v>H25</c:v>
                </c:pt>
                <c:pt idx="19">
                  <c:v>H26</c:v>
                </c:pt>
                <c:pt idx="20">
                  <c:v>H27</c:v>
                </c:pt>
                <c:pt idx="21">
                  <c:v>H28</c:v>
                </c:pt>
                <c:pt idx="22">
                  <c:v>H29</c:v>
                </c:pt>
                <c:pt idx="23">
                  <c:v>H30</c:v>
                </c:pt>
                <c:pt idx="24">
                  <c:v>R1</c:v>
                </c:pt>
              </c:strCache>
            </c:strRef>
          </c:cat>
          <c:val>
            <c:numRef>
              <c:f>Sheet1!$B$3:$Z$3</c:f>
              <c:numCache>
                <c:formatCode>#,##0_ </c:formatCode>
                <c:ptCount val="25"/>
                <c:pt idx="0">
                  <c:v>22445</c:v>
                </c:pt>
                <c:pt idx="1">
                  <c:v>23104</c:v>
                </c:pt>
                <c:pt idx="2">
                  <c:v>24391</c:v>
                </c:pt>
                <c:pt idx="3">
                  <c:v>32863</c:v>
                </c:pt>
                <c:pt idx="4">
                  <c:v>33048</c:v>
                </c:pt>
                <c:pt idx="5">
                  <c:v>31957</c:v>
                </c:pt>
                <c:pt idx="6">
                  <c:v>31042</c:v>
                </c:pt>
                <c:pt idx="7">
                  <c:v>32143</c:v>
                </c:pt>
                <c:pt idx="8">
                  <c:v>34427</c:v>
                </c:pt>
                <c:pt idx="9">
                  <c:v>32325</c:v>
                </c:pt>
                <c:pt idx="10">
                  <c:v>32552</c:v>
                </c:pt>
                <c:pt idx="11">
                  <c:v>32155</c:v>
                </c:pt>
                <c:pt idx="12">
                  <c:v>33093</c:v>
                </c:pt>
                <c:pt idx="13">
                  <c:v>32249</c:v>
                </c:pt>
                <c:pt idx="14">
                  <c:v>32845</c:v>
                </c:pt>
                <c:pt idx="15">
                  <c:v>31690</c:v>
                </c:pt>
                <c:pt idx="16">
                  <c:v>30651</c:v>
                </c:pt>
                <c:pt idx="17">
                  <c:v>27858</c:v>
                </c:pt>
                <c:pt idx="18">
                  <c:v>27283</c:v>
                </c:pt>
                <c:pt idx="19">
                  <c:v>25427</c:v>
                </c:pt>
                <c:pt idx="20">
                  <c:v>24025</c:v>
                </c:pt>
                <c:pt idx="21">
                  <c:v>21897</c:v>
                </c:pt>
                <c:pt idx="22">
                  <c:v>21321</c:v>
                </c:pt>
                <c:pt idx="23">
                  <c:v>20840</c:v>
                </c:pt>
                <c:pt idx="24">
                  <c:v>20169</c:v>
                </c:pt>
              </c:numCache>
            </c:numRef>
          </c:val>
          <c:extLst>
            <c:ext xmlns:c16="http://schemas.microsoft.com/office/drawing/2014/chart" uri="{C3380CC4-5D6E-409C-BE32-E72D297353CC}">
              <c16:uniqueId val="{00000005-30A6-40B4-A4E6-162C0502BE8E}"/>
            </c:ext>
          </c:extLst>
        </c:ser>
        <c:dLbls>
          <c:showLegendKey val="0"/>
          <c:showVal val="0"/>
          <c:showCatName val="0"/>
          <c:showSerName val="0"/>
          <c:showPercent val="0"/>
          <c:showBubbleSize val="0"/>
        </c:dLbls>
        <c:gapWidth val="219"/>
        <c:axId val="1777884768"/>
        <c:axId val="1777866464"/>
      </c:barChart>
      <c:lineChart>
        <c:grouping val="standard"/>
        <c:varyColors val="0"/>
        <c:ser>
          <c:idx val="1"/>
          <c:order val="1"/>
          <c:tx>
            <c:strRef>
              <c:f>Sheet1!$A$4</c:f>
              <c:strCache>
                <c:ptCount val="1"/>
                <c:pt idx="0">
                  <c:v>完全失業率</c:v>
                </c:pt>
              </c:strCache>
            </c:strRef>
          </c:tx>
          <c:spPr>
            <a:ln w="28575" cap="rnd">
              <a:solidFill>
                <a:schemeClr val="accent2"/>
              </a:solidFill>
              <a:round/>
            </a:ln>
            <a:effectLst/>
          </c:spPr>
          <c:marker>
            <c:symbol val="none"/>
          </c:marker>
          <c:dLbls>
            <c:dLbl>
              <c:idx val="0"/>
              <c:layout>
                <c:manualLayout>
                  <c:x val="-3.0144066484677046E-2"/>
                  <c:y val="4.25406648560119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0A6-40B4-A4E6-162C0502BE8E}"/>
                </c:ext>
              </c:extLst>
            </c:dLbl>
            <c:dLbl>
              <c:idx val="8"/>
              <c:layout>
                <c:manualLayout>
                  <c:x val="-2.5031285822332269E-2"/>
                  <c:y val="-3.46320346320346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0A6-40B4-A4E6-162C0502BE8E}"/>
                </c:ext>
              </c:extLst>
            </c:dLbl>
            <c:dLbl>
              <c:idx val="14"/>
              <c:layout>
                <c:manualLayout>
                  <c:x val="-2.8368790598643362E-2"/>
                  <c:y val="-2.96846011131725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0A6-40B4-A4E6-162C0502BE8E}"/>
                </c:ext>
              </c:extLst>
            </c:dLbl>
            <c:dLbl>
              <c:idx val="16"/>
              <c:layout>
                <c:manualLayout>
                  <c:x val="-2.8368790598643237E-2"/>
                  <c:y val="4.45269016697588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0A6-40B4-A4E6-162C0502BE8E}"/>
                </c:ext>
              </c:extLst>
            </c:dLbl>
            <c:dLbl>
              <c:idx val="24"/>
              <c:layout>
                <c:manualLayout>
                  <c:x val="-2.6700038210487755E-2"/>
                  <c:y val="4.20531849103277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0A6-40B4-A4E6-162C0502BE8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Sheet1!$B$2:$Z$2</c:f>
              <c:strCache>
                <c:ptCount val="25"/>
                <c:pt idx="0">
                  <c:v>H7</c:v>
                </c:pt>
                <c:pt idx="1">
                  <c:v>H8</c:v>
                </c:pt>
                <c:pt idx="2">
                  <c:v>H9</c:v>
                </c:pt>
                <c:pt idx="3">
                  <c:v>H10</c:v>
                </c:pt>
                <c:pt idx="4">
                  <c:v>H11</c:v>
                </c:pt>
                <c:pt idx="5">
                  <c:v>H12</c:v>
                </c:pt>
                <c:pt idx="6">
                  <c:v>H13</c:v>
                </c:pt>
                <c:pt idx="7">
                  <c:v>H14</c:v>
                </c:pt>
                <c:pt idx="8">
                  <c:v>H15</c:v>
                </c:pt>
                <c:pt idx="9">
                  <c:v>H16</c:v>
                </c:pt>
                <c:pt idx="10">
                  <c:v>H17</c:v>
                </c:pt>
                <c:pt idx="11">
                  <c:v>H18</c:v>
                </c:pt>
                <c:pt idx="12">
                  <c:v>H19</c:v>
                </c:pt>
                <c:pt idx="13">
                  <c:v>H20</c:v>
                </c:pt>
                <c:pt idx="14">
                  <c:v>H21</c:v>
                </c:pt>
                <c:pt idx="15">
                  <c:v>H22</c:v>
                </c:pt>
                <c:pt idx="16">
                  <c:v>H23</c:v>
                </c:pt>
                <c:pt idx="17">
                  <c:v>H24</c:v>
                </c:pt>
                <c:pt idx="18">
                  <c:v>H25</c:v>
                </c:pt>
                <c:pt idx="19">
                  <c:v>H26</c:v>
                </c:pt>
                <c:pt idx="20">
                  <c:v>H27</c:v>
                </c:pt>
                <c:pt idx="21">
                  <c:v>H28</c:v>
                </c:pt>
                <c:pt idx="22">
                  <c:v>H29</c:v>
                </c:pt>
                <c:pt idx="23">
                  <c:v>H30</c:v>
                </c:pt>
                <c:pt idx="24">
                  <c:v>R1</c:v>
                </c:pt>
              </c:strCache>
            </c:strRef>
          </c:cat>
          <c:val>
            <c:numRef>
              <c:f>Sheet1!$B$4:$Z$4</c:f>
              <c:numCache>
                <c:formatCode>General</c:formatCode>
                <c:ptCount val="25"/>
                <c:pt idx="0">
                  <c:v>3.2</c:v>
                </c:pt>
                <c:pt idx="1">
                  <c:v>3.4</c:v>
                </c:pt>
                <c:pt idx="2">
                  <c:v>3.4</c:v>
                </c:pt>
                <c:pt idx="3">
                  <c:v>4.0999999999999996</c:v>
                </c:pt>
                <c:pt idx="4">
                  <c:v>4.7</c:v>
                </c:pt>
                <c:pt idx="5">
                  <c:v>4.7</c:v>
                </c:pt>
                <c:pt idx="6">
                  <c:v>5</c:v>
                </c:pt>
                <c:pt idx="7">
                  <c:v>5.4</c:v>
                </c:pt>
                <c:pt idx="8">
                  <c:v>5.3</c:v>
                </c:pt>
                <c:pt idx="9">
                  <c:v>4.7</c:v>
                </c:pt>
                <c:pt idx="10">
                  <c:v>4.4000000000000004</c:v>
                </c:pt>
                <c:pt idx="11">
                  <c:v>4.0999999999999996</c:v>
                </c:pt>
                <c:pt idx="12">
                  <c:v>3.9</c:v>
                </c:pt>
                <c:pt idx="13">
                  <c:v>4</c:v>
                </c:pt>
                <c:pt idx="14">
                  <c:v>5.0999999999999996</c:v>
                </c:pt>
                <c:pt idx="15">
                  <c:v>5.0999999999999996</c:v>
                </c:pt>
                <c:pt idx="16">
                  <c:v>4.5</c:v>
                </c:pt>
                <c:pt idx="17">
                  <c:v>4.3</c:v>
                </c:pt>
                <c:pt idx="18">
                  <c:v>4</c:v>
                </c:pt>
                <c:pt idx="19">
                  <c:v>3.6</c:v>
                </c:pt>
                <c:pt idx="20">
                  <c:v>3.4</c:v>
                </c:pt>
                <c:pt idx="21">
                  <c:v>3.1</c:v>
                </c:pt>
                <c:pt idx="22">
                  <c:v>2.8</c:v>
                </c:pt>
                <c:pt idx="23">
                  <c:v>2.4</c:v>
                </c:pt>
                <c:pt idx="24">
                  <c:v>2.4</c:v>
                </c:pt>
              </c:numCache>
            </c:numRef>
          </c:val>
          <c:smooth val="0"/>
          <c:extLst>
            <c:ext xmlns:c16="http://schemas.microsoft.com/office/drawing/2014/chart" uri="{C3380CC4-5D6E-409C-BE32-E72D297353CC}">
              <c16:uniqueId val="{0000000B-30A6-40B4-A4E6-162C0502BE8E}"/>
            </c:ext>
          </c:extLst>
        </c:ser>
        <c:dLbls>
          <c:showLegendKey val="0"/>
          <c:showVal val="0"/>
          <c:showCatName val="0"/>
          <c:showSerName val="0"/>
          <c:showPercent val="0"/>
          <c:showBubbleSize val="0"/>
        </c:dLbls>
        <c:marker val="1"/>
        <c:smooth val="0"/>
        <c:axId val="1588734528"/>
        <c:axId val="1588730784"/>
      </c:lineChart>
      <c:catAx>
        <c:axId val="17778847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77866464"/>
        <c:crosses val="autoZero"/>
        <c:auto val="1"/>
        <c:lblAlgn val="ctr"/>
        <c:lblOffset val="100"/>
        <c:noMultiLvlLbl val="0"/>
      </c:catAx>
      <c:valAx>
        <c:axId val="1777866464"/>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77884768"/>
        <c:crosses val="autoZero"/>
        <c:crossBetween val="between"/>
      </c:valAx>
      <c:valAx>
        <c:axId val="1588730784"/>
        <c:scaling>
          <c:orientation val="minMax"/>
        </c:scaling>
        <c:delete val="0"/>
        <c:axPos val="r"/>
        <c:numFmt formatCode="#,##0.0_);[Red]\(#,##0.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88734528"/>
        <c:crosses val="max"/>
        <c:crossBetween val="between"/>
      </c:valAx>
      <c:catAx>
        <c:axId val="1588734528"/>
        <c:scaling>
          <c:orientation val="minMax"/>
        </c:scaling>
        <c:delete val="1"/>
        <c:axPos val="b"/>
        <c:numFmt formatCode="General" sourceLinked="1"/>
        <c:majorTickMark val="out"/>
        <c:minorTickMark val="none"/>
        <c:tickLblPos val="nextTo"/>
        <c:crossAx val="158873078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600" b="1" dirty="0">
                <a:latin typeface="Meiryo UI" panose="020B0604030504040204" pitchFamily="50" charset="-128"/>
                <a:ea typeface="Meiryo UI" panose="020B0604030504040204" pitchFamily="50" charset="-128"/>
              </a:rPr>
              <a:t>大阪府</a:t>
            </a:r>
          </a:p>
        </c:rich>
      </c:tx>
      <c:layout>
        <c:manualLayout>
          <c:xMode val="edge"/>
          <c:yMode val="edge"/>
          <c:x val="0.46311972293934583"/>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6.1513107157901557E-2"/>
          <c:y val="0.10452464926525308"/>
          <c:w val="0.89194504390654872"/>
          <c:h val="0.79662245532420739"/>
        </c:manualLayout>
      </c:layout>
      <c:barChart>
        <c:barDir val="col"/>
        <c:grouping val="clustered"/>
        <c:varyColors val="0"/>
        <c:ser>
          <c:idx val="0"/>
          <c:order val="0"/>
          <c:tx>
            <c:strRef>
              <c:f>Sheet1!$A$8</c:f>
              <c:strCache>
                <c:ptCount val="1"/>
                <c:pt idx="0">
                  <c:v>自殺者数</c:v>
                </c:pt>
              </c:strCache>
            </c:strRef>
          </c:tx>
          <c:spPr>
            <a:solidFill>
              <a:schemeClr val="accent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28-4241-AC8C-A32C4066CB2F}"/>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28-4241-AC8C-A32C4066CB2F}"/>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28-4241-AC8C-A32C4066CB2F}"/>
                </c:ext>
              </c:extLst>
            </c:dLbl>
            <c:dLbl>
              <c:idx val="7"/>
              <c:layout>
                <c:manualLayout>
                  <c:x val="0"/>
                  <c:y val="0.1166861609074857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28-4241-AC8C-A32C4066CB2F}"/>
                </c:ext>
              </c:extLst>
            </c:dLbl>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28-4241-AC8C-A32C4066CB2F}"/>
                </c:ext>
              </c:extLst>
            </c:dLbl>
            <c:dLbl>
              <c:idx val="15"/>
              <c:layout>
                <c:manualLayout>
                  <c:x val="-6.5843621399176953E-3"/>
                  <c:y val="8.90493212713415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128-4241-AC8C-A32C4066CB2F}"/>
                </c:ext>
              </c:extLst>
            </c:dLbl>
            <c:dLbl>
              <c:idx val="16"/>
              <c:layout>
                <c:manualLayout>
                  <c:x val="3.1275720164609055E-2"/>
                  <c:y val="-2.40673841273896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128-4241-AC8C-A32C4066CB2F}"/>
                </c:ext>
              </c:extLst>
            </c:dLbl>
            <c:dLbl>
              <c:idx val="2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128-4241-AC8C-A32C4066CB2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Sheet1!$B$7:$Z$7</c:f>
              <c:strCache>
                <c:ptCount val="25"/>
                <c:pt idx="0">
                  <c:v>H7</c:v>
                </c:pt>
                <c:pt idx="1">
                  <c:v>H8</c:v>
                </c:pt>
                <c:pt idx="2">
                  <c:v>H9</c:v>
                </c:pt>
                <c:pt idx="3">
                  <c:v>H10</c:v>
                </c:pt>
                <c:pt idx="4">
                  <c:v>H11</c:v>
                </c:pt>
                <c:pt idx="5">
                  <c:v>H12</c:v>
                </c:pt>
                <c:pt idx="6">
                  <c:v>H13</c:v>
                </c:pt>
                <c:pt idx="7">
                  <c:v>H14</c:v>
                </c:pt>
                <c:pt idx="8">
                  <c:v>H15</c:v>
                </c:pt>
                <c:pt idx="9">
                  <c:v>H16</c:v>
                </c:pt>
                <c:pt idx="10">
                  <c:v>H17</c:v>
                </c:pt>
                <c:pt idx="11">
                  <c:v>H18</c:v>
                </c:pt>
                <c:pt idx="12">
                  <c:v>H19</c:v>
                </c:pt>
                <c:pt idx="13">
                  <c:v>H20</c:v>
                </c:pt>
                <c:pt idx="14">
                  <c:v>H21</c:v>
                </c:pt>
                <c:pt idx="15">
                  <c:v>H22</c:v>
                </c:pt>
                <c:pt idx="16">
                  <c:v>H23</c:v>
                </c:pt>
                <c:pt idx="17">
                  <c:v>H24</c:v>
                </c:pt>
                <c:pt idx="18">
                  <c:v>H25</c:v>
                </c:pt>
                <c:pt idx="19">
                  <c:v>H26</c:v>
                </c:pt>
                <c:pt idx="20">
                  <c:v>H27</c:v>
                </c:pt>
                <c:pt idx="21">
                  <c:v>H28</c:v>
                </c:pt>
                <c:pt idx="22">
                  <c:v>H29</c:v>
                </c:pt>
                <c:pt idx="23">
                  <c:v>H30</c:v>
                </c:pt>
                <c:pt idx="24">
                  <c:v>R1</c:v>
                </c:pt>
              </c:strCache>
            </c:strRef>
          </c:cat>
          <c:val>
            <c:numRef>
              <c:f>Sheet1!$B$8:$Z$8</c:f>
              <c:numCache>
                <c:formatCode>#,##0_ </c:formatCode>
                <c:ptCount val="25"/>
                <c:pt idx="0">
                  <c:v>1498</c:v>
                </c:pt>
                <c:pt idx="1">
                  <c:v>1436</c:v>
                </c:pt>
                <c:pt idx="2">
                  <c:v>1703</c:v>
                </c:pt>
                <c:pt idx="3">
                  <c:v>2398</c:v>
                </c:pt>
                <c:pt idx="4">
                  <c:v>2377</c:v>
                </c:pt>
                <c:pt idx="5">
                  <c:v>2238</c:v>
                </c:pt>
                <c:pt idx="6">
                  <c:v>2161</c:v>
                </c:pt>
                <c:pt idx="7">
                  <c:v>2217</c:v>
                </c:pt>
                <c:pt idx="8">
                  <c:v>2180</c:v>
                </c:pt>
                <c:pt idx="9">
                  <c:v>1933</c:v>
                </c:pt>
                <c:pt idx="10">
                  <c:v>2044</c:v>
                </c:pt>
                <c:pt idx="11">
                  <c:v>1952</c:v>
                </c:pt>
                <c:pt idx="12">
                  <c:v>2241</c:v>
                </c:pt>
                <c:pt idx="13">
                  <c:v>2128</c:v>
                </c:pt>
                <c:pt idx="14">
                  <c:v>2039</c:v>
                </c:pt>
                <c:pt idx="15">
                  <c:v>2070</c:v>
                </c:pt>
                <c:pt idx="16">
                  <c:v>1924</c:v>
                </c:pt>
                <c:pt idx="17">
                  <c:v>1740</c:v>
                </c:pt>
                <c:pt idx="18">
                  <c:v>1578</c:v>
                </c:pt>
                <c:pt idx="19">
                  <c:v>1386</c:v>
                </c:pt>
                <c:pt idx="20">
                  <c:v>1295</c:v>
                </c:pt>
                <c:pt idx="21">
                  <c:v>1238</c:v>
                </c:pt>
                <c:pt idx="22">
                  <c:v>1201</c:v>
                </c:pt>
                <c:pt idx="23">
                  <c:v>1275</c:v>
                </c:pt>
                <c:pt idx="24">
                  <c:v>1231</c:v>
                </c:pt>
              </c:numCache>
            </c:numRef>
          </c:val>
          <c:extLst>
            <c:ext xmlns:c16="http://schemas.microsoft.com/office/drawing/2014/chart" uri="{C3380CC4-5D6E-409C-BE32-E72D297353CC}">
              <c16:uniqueId val="{00000008-D128-4241-AC8C-A32C4066CB2F}"/>
            </c:ext>
          </c:extLst>
        </c:ser>
        <c:dLbls>
          <c:showLegendKey val="0"/>
          <c:showVal val="0"/>
          <c:showCatName val="0"/>
          <c:showSerName val="0"/>
          <c:showPercent val="0"/>
          <c:showBubbleSize val="0"/>
        </c:dLbls>
        <c:gapWidth val="219"/>
        <c:axId val="1591703680"/>
        <c:axId val="1591704096"/>
      </c:barChart>
      <c:lineChart>
        <c:grouping val="standard"/>
        <c:varyColors val="0"/>
        <c:ser>
          <c:idx val="1"/>
          <c:order val="1"/>
          <c:tx>
            <c:strRef>
              <c:f>Sheet1!$A$9</c:f>
              <c:strCache>
                <c:ptCount val="1"/>
                <c:pt idx="0">
                  <c:v>完全失業率</c:v>
                </c:pt>
              </c:strCache>
            </c:strRef>
          </c:tx>
          <c:spPr>
            <a:ln w="28575" cap="rnd">
              <a:solidFill>
                <a:schemeClr val="accent2"/>
              </a:solidFill>
              <a:round/>
            </a:ln>
            <a:effectLst/>
          </c:spPr>
          <c:marker>
            <c:symbol val="none"/>
          </c:marker>
          <c:dLbls>
            <c:dLbl>
              <c:idx val="2"/>
              <c:layout>
                <c:manualLayout>
                  <c:x val="-2.9724610456119353E-2"/>
                  <c:y val="5.11388018679179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128-4241-AC8C-A32C4066CB2F}"/>
                </c:ext>
              </c:extLst>
            </c:dLbl>
            <c:dLbl>
              <c:idx val="3"/>
              <c:layout>
                <c:manualLayout>
                  <c:x val="-2.798353909465022E-2"/>
                  <c:y val="5.77617219057350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128-4241-AC8C-A32C4066CB2F}"/>
                </c:ext>
              </c:extLst>
            </c:dLbl>
            <c:dLbl>
              <c:idx val="7"/>
              <c:layout>
                <c:manualLayout>
                  <c:x val="-2.4691358024691388E-2"/>
                  <c:y val="-2.40673841273896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128-4241-AC8C-A32C4066CB2F}"/>
                </c:ext>
              </c:extLst>
            </c:dLbl>
            <c:dLbl>
              <c:idx val="12"/>
              <c:layout>
                <c:manualLayout>
                  <c:x val="-2.962962962962969E-2"/>
                  <c:y val="4.5728029842040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128-4241-AC8C-A32C4066CB2F}"/>
                </c:ext>
              </c:extLst>
            </c:dLbl>
            <c:dLbl>
              <c:idx val="15"/>
              <c:layout>
                <c:manualLayout>
                  <c:x val="-2.1399176954732511E-2"/>
                  <c:y val="-2.1660645714650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128-4241-AC8C-A32C4066CB2F}"/>
                </c:ext>
              </c:extLst>
            </c:dLbl>
            <c:dLbl>
              <c:idx val="16"/>
              <c:layout>
                <c:manualLayout>
                  <c:x val="-2.7983539094650206E-2"/>
                  <c:y val="5.29482450802571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128-4241-AC8C-A32C4066CB2F}"/>
                </c:ext>
              </c:extLst>
            </c:dLbl>
            <c:dLbl>
              <c:idx val="24"/>
              <c:layout>
                <c:manualLayout>
                  <c:x val="-2.3045267489711935E-2"/>
                  <c:y val="5.05415066675181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128-4241-AC8C-A32C4066CB2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Sheet1!$B$7:$Z$7</c:f>
              <c:strCache>
                <c:ptCount val="25"/>
                <c:pt idx="0">
                  <c:v>H7</c:v>
                </c:pt>
                <c:pt idx="1">
                  <c:v>H8</c:v>
                </c:pt>
                <c:pt idx="2">
                  <c:v>H9</c:v>
                </c:pt>
                <c:pt idx="3">
                  <c:v>H10</c:v>
                </c:pt>
                <c:pt idx="4">
                  <c:v>H11</c:v>
                </c:pt>
                <c:pt idx="5">
                  <c:v>H12</c:v>
                </c:pt>
                <c:pt idx="6">
                  <c:v>H13</c:v>
                </c:pt>
                <c:pt idx="7">
                  <c:v>H14</c:v>
                </c:pt>
                <c:pt idx="8">
                  <c:v>H15</c:v>
                </c:pt>
                <c:pt idx="9">
                  <c:v>H16</c:v>
                </c:pt>
                <c:pt idx="10">
                  <c:v>H17</c:v>
                </c:pt>
                <c:pt idx="11">
                  <c:v>H18</c:v>
                </c:pt>
                <c:pt idx="12">
                  <c:v>H19</c:v>
                </c:pt>
                <c:pt idx="13">
                  <c:v>H20</c:v>
                </c:pt>
                <c:pt idx="14">
                  <c:v>H21</c:v>
                </c:pt>
                <c:pt idx="15">
                  <c:v>H22</c:v>
                </c:pt>
                <c:pt idx="16">
                  <c:v>H23</c:v>
                </c:pt>
                <c:pt idx="17">
                  <c:v>H24</c:v>
                </c:pt>
                <c:pt idx="18">
                  <c:v>H25</c:v>
                </c:pt>
                <c:pt idx="19">
                  <c:v>H26</c:v>
                </c:pt>
                <c:pt idx="20">
                  <c:v>H27</c:v>
                </c:pt>
                <c:pt idx="21">
                  <c:v>H28</c:v>
                </c:pt>
                <c:pt idx="22">
                  <c:v>H29</c:v>
                </c:pt>
                <c:pt idx="23">
                  <c:v>H30</c:v>
                </c:pt>
                <c:pt idx="24">
                  <c:v>R1</c:v>
                </c:pt>
              </c:strCache>
            </c:strRef>
          </c:cat>
          <c:val>
            <c:numRef>
              <c:f>Sheet1!$B$9:$Z$9</c:f>
              <c:numCache>
                <c:formatCode>General</c:formatCode>
                <c:ptCount val="25"/>
                <c:pt idx="2">
                  <c:v>4.7</c:v>
                </c:pt>
                <c:pt idx="3">
                  <c:v>5.5</c:v>
                </c:pt>
                <c:pt idx="4">
                  <c:v>6.2</c:v>
                </c:pt>
                <c:pt idx="5">
                  <c:v>6.7</c:v>
                </c:pt>
                <c:pt idx="6">
                  <c:v>7.2</c:v>
                </c:pt>
                <c:pt idx="7">
                  <c:v>7.7</c:v>
                </c:pt>
                <c:pt idx="8">
                  <c:v>7.6</c:v>
                </c:pt>
                <c:pt idx="9">
                  <c:v>6.4</c:v>
                </c:pt>
                <c:pt idx="10">
                  <c:v>6</c:v>
                </c:pt>
                <c:pt idx="11">
                  <c:v>5.7</c:v>
                </c:pt>
                <c:pt idx="12">
                  <c:v>5.3</c:v>
                </c:pt>
                <c:pt idx="13">
                  <c:v>5.3</c:v>
                </c:pt>
                <c:pt idx="14">
                  <c:v>6.6</c:v>
                </c:pt>
                <c:pt idx="15">
                  <c:v>6.9</c:v>
                </c:pt>
                <c:pt idx="16">
                  <c:v>5.0999999999999996</c:v>
                </c:pt>
                <c:pt idx="17">
                  <c:v>5.4</c:v>
                </c:pt>
                <c:pt idx="18">
                  <c:v>4.8</c:v>
                </c:pt>
                <c:pt idx="19">
                  <c:v>4.5999999999999996</c:v>
                </c:pt>
                <c:pt idx="20">
                  <c:v>4.2</c:v>
                </c:pt>
                <c:pt idx="21">
                  <c:v>4</c:v>
                </c:pt>
                <c:pt idx="22">
                  <c:v>3.4</c:v>
                </c:pt>
                <c:pt idx="23">
                  <c:v>3.2</c:v>
                </c:pt>
                <c:pt idx="24">
                  <c:v>2.9</c:v>
                </c:pt>
              </c:numCache>
            </c:numRef>
          </c:val>
          <c:smooth val="0"/>
          <c:extLst>
            <c:ext xmlns:c16="http://schemas.microsoft.com/office/drawing/2014/chart" uri="{C3380CC4-5D6E-409C-BE32-E72D297353CC}">
              <c16:uniqueId val="{00000010-D128-4241-AC8C-A32C4066CB2F}"/>
            </c:ext>
          </c:extLst>
        </c:ser>
        <c:dLbls>
          <c:showLegendKey val="0"/>
          <c:showVal val="0"/>
          <c:showCatName val="0"/>
          <c:showSerName val="0"/>
          <c:showPercent val="0"/>
          <c:showBubbleSize val="0"/>
        </c:dLbls>
        <c:marker val="1"/>
        <c:smooth val="0"/>
        <c:axId val="1589983472"/>
        <c:axId val="1589981808"/>
      </c:lineChart>
      <c:catAx>
        <c:axId val="1591703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91704096"/>
        <c:crosses val="autoZero"/>
        <c:auto val="1"/>
        <c:lblAlgn val="ctr"/>
        <c:lblOffset val="100"/>
        <c:noMultiLvlLbl val="0"/>
      </c:catAx>
      <c:valAx>
        <c:axId val="1591704096"/>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91703680"/>
        <c:crosses val="autoZero"/>
        <c:crossBetween val="between"/>
      </c:valAx>
      <c:valAx>
        <c:axId val="1589981808"/>
        <c:scaling>
          <c:orientation val="minMax"/>
        </c:scaling>
        <c:delete val="0"/>
        <c:axPos val="r"/>
        <c:numFmt formatCode="#,##0.0_);[Red]\(#,##0.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89983472"/>
        <c:crosses val="max"/>
        <c:crossBetween val="between"/>
      </c:valAx>
      <c:catAx>
        <c:axId val="1589983472"/>
        <c:scaling>
          <c:orientation val="minMax"/>
        </c:scaling>
        <c:delete val="1"/>
        <c:axPos val="b"/>
        <c:numFmt formatCode="General" sourceLinked="1"/>
        <c:majorTickMark val="out"/>
        <c:minorTickMark val="none"/>
        <c:tickLblPos val="nextTo"/>
        <c:crossAx val="1589981808"/>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121086210785565"/>
          <c:y val="3.4395669291338582E-2"/>
          <c:w val="0.68404494636080937"/>
          <c:h val="0.93120866141732284"/>
        </c:manualLayout>
      </c:layout>
      <c:barChart>
        <c:barDir val="col"/>
        <c:grouping val="clustered"/>
        <c:varyColors val="0"/>
        <c:ser>
          <c:idx val="0"/>
          <c:order val="0"/>
          <c:tx>
            <c:strRef>
              <c:f>'n%表'!$A$404</c:f>
              <c:strCache>
                <c:ptCount val="1"/>
                <c:pt idx="0">
                  <c:v>1.感染拡大前(n=2500)</c:v>
                </c:pt>
              </c:strCache>
            </c:strRef>
          </c:tx>
          <c:spPr>
            <a:solidFill>
              <a:srgbClr val="2044A2"/>
            </a:solidFill>
            <a:ln>
              <a:solidFill>
                <a:srgbClr val="2044A2"/>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'n%表'!$D$405:$T$405</c:f>
              <c:numCache>
                <c:formatCode>0.0</c:formatCode>
                <c:ptCount val="17"/>
                <c:pt idx="0">
                  <c:v>43.4</c:v>
                </c:pt>
                <c:pt idx="1">
                  <c:v>25.28</c:v>
                </c:pt>
                <c:pt idx="2">
                  <c:v>22.68</c:v>
                </c:pt>
                <c:pt idx="3">
                  <c:v>19.559999999999999</c:v>
                </c:pt>
                <c:pt idx="4">
                  <c:v>16.48</c:v>
                </c:pt>
                <c:pt idx="5">
                  <c:v>11.24</c:v>
                </c:pt>
                <c:pt idx="6">
                  <c:v>10.36</c:v>
                </c:pt>
                <c:pt idx="7">
                  <c:v>8.52</c:v>
                </c:pt>
                <c:pt idx="8">
                  <c:v>9.32</c:v>
                </c:pt>
                <c:pt idx="9">
                  <c:v>4.8</c:v>
                </c:pt>
                <c:pt idx="10">
                  <c:v>3.44</c:v>
                </c:pt>
                <c:pt idx="11">
                  <c:v>9.16</c:v>
                </c:pt>
                <c:pt idx="12">
                  <c:v>3.6</c:v>
                </c:pt>
                <c:pt idx="13">
                  <c:v>3</c:v>
                </c:pt>
                <c:pt idx="14">
                  <c:v>6.32</c:v>
                </c:pt>
                <c:pt idx="15">
                  <c:v>0.28000000000000003</c:v>
                </c:pt>
                <c:pt idx="16">
                  <c:v>30.76</c:v>
                </c:pt>
              </c:numCache>
            </c:numRef>
          </c:val>
          <c:extLst>
            <c:ext xmlns:c16="http://schemas.microsoft.com/office/drawing/2014/chart" uri="{C3380CC4-5D6E-409C-BE32-E72D297353CC}">
              <c16:uniqueId val="{00000000-B177-4B44-9E3F-7AE3623D3566}"/>
            </c:ext>
          </c:extLst>
        </c:ser>
        <c:ser>
          <c:idx val="1"/>
          <c:order val="1"/>
          <c:tx>
            <c:strRef>
              <c:f>'n%表'!$A$406</c:f>
              <c:strCache>
                <c:ptCount val="1"/>
                <c:pt idx="0">
                  <c:v>2.感染拡大後(n=2500)</c:v>
                </c:pt>
              </c:strCache>
            </c:strRef>
          </c:tx>
          <c:spPr>
            <a:solidFill>
              <a:srgbClr val="0D93D2"/>
            </a:solidFill>
            <a:ln>
              <a:solidFill>
                <a:srgbClr val="0D93D2"/>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'n%表'!$D$407:$T$407</c:f>
              <c:numCache>
                <c:formatCode>0.0</c:formatCode>
                <c:ptCount val="17"/>
                <c:pt idx="0">
                  <c:v>53.76</c:v>
                </c:pt>
                <c:pt idx="1">
                  <c:v>33.36</c:v>
                </c:pt>
                <c:pt idx="2">
                  <c:v>36.119999999999997</c:v>
                </c:pt>
                <c:pt idx="3">
                  <c:v>23.92</c:v>
                </c:pt>
                <c:pt idx="4">
                  <c:v>20.56</c:v>
                </c:pt>
                <c:pt idx="5">
                  <c:v>15.64</c:v>
                </c:pt>
                <c:pt idx="6">
                  <c:v>15.28</c:v>
                </c:pt>
                <c:pt idx="7">
                  <c:v>12</c:v>
                </c:pt>
                <c:pt idx="8">
                  <c:v>11.04</c:v>
                </c:pt>
                <c:pt idx="9">
                  <c:v>7</c:v>
                </c:pt>
                <c:pt idx="10">
                  <c:v>5.44</c:v>
                </c:pt>
                <c:pt idx="11">
                  <c:v>14.32</c:v>
                </c:pt>
                <c:pt idx="12">
                  <c:v>5.44</c:v>
                </c:pt>
                <c:pt idx="13">
                  <c:v>3</c:v>
                </c:pt>
                <c:pt idx="14">
                  <c:v>7.92</c:v>
                </c:pt>
                <c:pt idx="15">
                  <c:v>0.36</c:v>
                </c:pt>
                <c:pt idx="16">
                  <c:v>23.72</c:v>
                </c:pt>
              </c:numCache>
            </c:numRef>
          </c:val>
          <c:extLst>
            <c:ext xmlns:c16="http://schemas.microsoft.com/office/drawing/2014/chart" uri="{C3380CC4-5D6E-409C-BE32-E72D297353CC}">
              <c16:uniqueId val="{00000001-B177-4B44-9E3F-7AE3623D3566}"/>
            </c:ext>
          </c:extLst>
        </c:ser>
        <c:dLbls>
          <c:showLegendKey val="0"/>
          <c:showVal val="0"/>
          <c:showCatName val="0"/>
          <c:showSerName val="0"/>
          <c:showPercent val="0"/>
          <c:showBubbleSize val="0"/>
        </c:dLbls>
        <c:gapWidth val="40"/>
        <c:axId val="357653585"/>
        <c:axId val="916958177"/>
      </c:barChart>
      <c:catAx>
        <c:axId val="357653585"/>
        <c:scaling>
          <c:orientation val="minMax"/>
        </c:scaling>
        <c:delete val="0"/>
        <c:axPos val="b"/>
        <c:numFmt formatCode="General" sourceLinked="1"/>
        <c:majorTickMark val="in"/>
        <c:minorTickMark val="none"/>
        <c:tickLblPos val="none"/>
        <c:crossAx val="916958177"/>
        <c:crosses val="autoZero"/>
        <c:auto val="0"/>
        <c:lblAlgn val="ctr"/>
        <c:lblOffset val="100"/>
        <c:noMultiLvlLbl val="0"/>
      </c:catAx>
      <c:valAx>
        <c:axId val="916958177"/>
        <c:scaling>
          <c:orientation val="minMax"/>
          <c:max val="100"/>
          <c:min val="0"/>
        </c:scaling>
        <c:delete val="0"/>
        <c:axPos val="l"/>
        <c:numFmt formatCode="0&quot;%&quot;" sourceLinked="0"/>
        <c:majorTickMark val="in"/>
        <c:minorTickMark val="none"/>
        <c:tickLblPos val="nextTo"/>
        <c:spPr>
          <a:ln w="3175"/>
        </c:spPr>
        <c:txPr>
          <a:bodyPr rot="0" vert="horz"/>
          <a:lstStyle/>
          <a:p>
            <a:pPr>
              <a:defRPr lang="en-US" sz="650" u="none" baseline="0">
                <a:latin typeface="Meiryo UI"/>
                <a:ea typeface="Meiryo UI"/>
                <a:cs typeface="Meiryo UI"/>
              </a:defRPr>
            </a:pPr>
            <a:endParaRPr lang="ja-JP"/>
          </a:p>
        </c:txPr>
        <c:crossAx val="357653585"/>
        <c:crosses val="autoZero"/>
        <c:crossBetween val="between"/>
        <c:majorUnit val="20"/>
      </c:valAx>
      <c:spPr>
        <a:noFill/>
        <a:ln w="12700">
          <a:noFill/>
        </a:ln>
      </c:spPr>
    </c:plotArea>
    <c:plotVisOnly val="0"/>
    <c:dispBlanksAs val="gap"/>
    <c:showDLblsOverMax val="0"/>
  </c:chart>
  <c:spPr>
    <a:ln>
      <a:noFill/>
    </a:ln>
  </c:spPr>
  <c:txPr>
    <a:bodyPr rot="0" vert="horz"/>
    <a:lstStyle/>
    <a:p>
      <a:pPr>
        <a:defRPr lang="en-US" sz="700" u="none" baseline="0">
          <a:latin typeface="Meiryo UI"/>
          <a:ea typeface="Meiryo UI"/>
          <a:cs typeface="Meiryo UI"/>
        </a:defRPr>
      </a:pPr>
      <a:endParaRPr lang="ja-JP"/>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ja-JP" altLang="en-US" sz="1200" b="1" dirty="0" smtClean="0"/>
              <a:t>消費者物価比較（全国平均：</a:t>
            </a:r>
            <a:r>
              <a:rPr lang="en-US" altLang="ja-JP" sz="1200" b="1" dirty="0" smtClean="0"/>
              <a:t>100</a:t>
            </a:r>
            <a:r>
              <a:rPr lang="ja-JP" altLang="en-US" sz="1200" b="1" dirty="0" smtClean="0"/>
              <a:t>）</a:t>
            </a:r>
            <a:endParaRPr lang="ja-JP" altLang="en-US"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Sheet1!$G$30</c:f>
              <c:strCache>
                <c:ptCount val="1"/>
                <c:pt idx="0">
                  <c:v>東京</c:v>
                </c:pt>
              </c:strCache>
            </c:strRef>
          </c:tx>
          <c:spPr>
            <a:solidFill>
              <a:schemeClr val="accent1">
                <a:lumMod val="20000"/>
                <a:lumOff val="80000"/>
              </a:schemeClr>
            </a:solidFill>
            <a:ln>
              <a:noFill/>
            </a:ln>
            <a:effectLst/>
          </c:spPr>
          <c:invertIfNegative val="0"/>
          <c:cat>
            <c:strRef>
              <c:f>Sheet1!$H$29:$M$29</c:f>
              <c:strCache>
                <c:ptCount val="6"/>
                <c:pt idx="0">
                  <c:v>2014年</c:v>
                </c:pt>
                <c:pt idx="1">
                  <c:v>2015年</c:v>
                </c:pt>
                <c:pt idx="2">
                  <c:v>2016年</c:v>
                </c:pt>
                <c:pt idx="3">
                  <c:v>2017年</c:v>
                </c:pt>
                <c:pt idx="4">
                  <c:v>2018年</c:v>
                </c:pt>
                <c:pt idx="5">
                  <c:v>2019年</c:v>
                </c:pt>
              </c:strCache>
            </c:strRef>
          </c:cat>
          <c:val>
            <c:numRef>
              <c:f>Sheet1!$H$30:$M$30</c:f>
              <c:numCache>
                <c:formatCode>##0.0;"-"#0.0</c:formatCode>
                <c:ptCount val="6"/>
                <c:pt idx="0">
                  <c:v>105.3</c:v>
                </c:pt>
                <c:pt idx="1">
                  <c:v>104</c:v>
                </c:pt>
                <c:pt idx="2">
                  <c:v>104.4</c:v>
                </c:pt>
                <c:pt idx="3">
                  <c:v>104.4</c:v>
                </c:pt>
                <c:pt idx="4">
                  <c:v>104.4</c:v>
                </c:pt>
                <c:pt idx="5">
                  <c:v>104.7</c:v>
                </c:pt>
              </c:numCache>
            </c:numRef>
          </c:val>
          <c:extLst>
            <c:ext xmlns:c16="http://schemas.microsoft.com/office/drawing/2014/chart" uri="{C3380CC4-5D6E-409C-BE32-E72D297353CC}">
              <c16:uniqueId val="{00000000-54F1-4C6F-BB4E-12450B9CB6FD}"/>
            </c:ext>
          </c:extLst>
        </c:ser>
        <c:ser>
          <c:idx val="1"/>
          <c:order val="1"/>
          <c:tx>
            <c:strRef>
              <c:f>Sheet1!$G$31</c:f>
              <c:strCache>
                <c:ptCount val="1"/>
                <c:pt idx="0">
                  <c:v>大阪</c:v>
                </c:pt>
              </c:strCache>
            </c:strRef>
          </c:tx>
          <c:spPr>
            <a:solidFill>
              <a:srgbClr val="FF0000"/>
            </a:solidFill>
            <a:ln>
              <a:noFill/>
            </a:ln>
            <a:effectLst/>
          </c:spPr>
          <c:invertIfNegative val="0"/>
          <c:cat>
            <c:strRef>
              <c:f>Sheet1!$H$29:$M$29</c:f>
              <c:strCache>
                <c:ptCount val="6"/>
                <c:pt idx="0">
                  <c:v>2014年</c:v>
                </c:pt>
                <c:pt idx="1">
                  <c:v>2015年</c:v>
                </c:pt>
                <c:pt idx="2">
                  <c:v>2016年</c:v>
                </c:pt>
                <c:pt idx="3">
                  <c:v>2017年</c:v>
                </c:pt>
                <c:pt idx="4">
                  <c:v>2018年</c:v>
                </c:pt>
                <c:pt idx="5">
                  <c:v>2019年</c:v>
                </c:pt>
              </c:strCache>
            </c:strRef>
          </c:cat>
          <c:val>
            <c:numRef>
              <c:f>Sheet1!$H$31:$M$31</c:f>
              <c:numCache>
                <c:formatCode>##0.0;"-"#0.0</c:formatCode>
                <c:ptCount val="6"/>
                <c:pt idx="0">
                  <c:v>100.4</c:v>
                </c:pt>
                <c:pt idx="1">
                  <c:v>100.3</c:v>
                </c:pt>
                <c:pt idx="2">
                  <c:v>100</c:v>
                </c:pt>
                <c:pt idx="3">
                  <c:v>100</c:v>
                </c:pt>
                <c:pt idx="4">
                  <c:v>99.8</c:v>
                </c:pt>
                <c:pt idx="5">
                  <c:v>99.7</c:v>
                </c:pt>
              </c:numCache>
            </c:numRef>
          </c:val>
          <c:extLst>
            <c:ext xmlns:c16="http://schemas.microsoft.com/office/drawing/2014/chart" uri="{C3380CC4-5D6E-409C-BE32-E72D297353CC}">
              <c16:uniqueId val="{00000001-54F1-4C6F-BB4E-12450B9CB6FD}"/>
            </c:ext>
          </c:extLst>
        </c:ser>
        <c:dLbls>
          <c:showLegendKey val="0"/>
          <c:showVal val="0"/>
          <c:showCatName val="0"/>
          <c:showSerName val="0"/>
          <c:showPercent val="0"/>
          <c:showBubbleSize val="0"/>
        </c:dLbls>
        <c:gapWidth val="219"/>
        <c:overlap val="-27"/>
        <c:axId val="2133695439"/>
        <c:axId val="2133702415"/>
      </c:barChart>
      <c:catAx>
        <c:axId val="21336954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133702415"/>
        <c:crosses val="autoZero"/>
        <c:auto val="1"/>
        <c:lblAlgn val="ctr"/>
        <c:lblOffset val="100"/>
        <c:noMultiLvlLbl val="0"/>
      </c:catAx>
      <c:valAx>
        <c:axId val="2133702415"/>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0.0;&quot;-&quot;#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1336954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126949264072546E-2"/>
          <c:y val="5.5541567942305081E-2"/>
          <c:w val="0.90684204593636619"/>
          <c:h val="0.77647924555372061"/>
        </c:manualLayout>
      </c:layout>
      <c:lineChart>
        <c:grouping val="standard"/>
        <c:varyColors val="0"/>
        <c:ser>
          <c:idx val="0"/>
          <c:order val="0"/>
          <c:tx>
            <c:strRef>
              <c:f>高齢者の就業率!$A$3</c:f>
              <c:strCache>
                <c:ptCount val="1"/>
                <c:pt idx="0">
                  <c:v>大阪府</c:v>
                </c:pt>
              </c:strCache>
            </c:strRef>
          </c:tx>
          <c:spPr>
            <a:ln w="28575" cap="rnd">
              <a:solidFill>
                <a:srgbClr val="002060"/>
              </a:solidFill>
              <a:round/>
            </a:ln>
            <a:effectLst/>
          </c:spPr>
          <c:marker>
            <c:symbol val="diamond"/>
            <c:size val="5"/>
            <c:spPr>
              <a:solidFill>
                <a:srgbClr val="002060"/>
              </a:solidFill>
              <a:ln w="9525">
                <a:solidFill>
                  <a:srgbClr val="002060"/>
                </a:solidFill>
              </a:ln>
              <a:effectLst/>
            </c:spPr>
          </c:marker>
          <c:dLbls>
            <c:dLbl>
              <c:idx val="1"/>
              <c:layout>
                <c:manualLayout>
                  <c:x val="-1.1334079121689215E-2"/>
                  <c:y val="-4.4716520110908521E-2"/>
                </c:manualLayout>
              </c:layout>
              <c:tx>
                <c:rich>
                  <a:bodyPr rot="0" spcFirstLastPara="1" vertOverflow="ellipsis" vert="horz" wrap="square" lIns="38100" tIns="19050" rIns="38100" bIns="19050" anchor="ctr" anchorCtr="1">
                    <a:spAutoFit/>
                  </a:bodyPr>
                  <a:lstStyle/>
                  <a:p>
                    <a:pPr>
                      <a:defRPr sz="12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dirty="0" smtClean="0">
                        <a:latin typeface="Meiryo UI" panose="020B0604030504040204" pitchFamily="50" charset="-128"/>
                        <a:ea typeface="Meiryo UI" panose="020B0604030504040204" pitchFamily="50" charset="-128"/>
                      </a:rPr>
                      <a:t>大阪府</a:t>
                    </a:r>
                    <a:endParaRPr lang="ja-JP" altLang="en-US" dirty="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2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F4-4A05-8E1D-17DE1E445C55}"/>
                </c:ext>
              </c:extLst>
            </c:dLbl>
            <c:dLbl>
              <c:idx val="18"/>
              <c:layout>
                <c:manualLayout>
                  <c:x val="-8.5005593412669951E-3"/>
                  <c:y val="1.2868063341268639E-2"/>
                </c:manualLayout>
              </c:layout>
              <c:spPr>
                <a:noFill/>
                <a:ln>
                  <a:noFill/>
                </a:ln>
                <a:effectLst/>
              </c:spPr>
              <c:txPr>
                <a:bodyPr rot="0" spcFirstLastPara="1" vertOverflow="ellipsis" vert="horz" wrap="square" lIns="38100" tIns="19050" rIns="38100" bIns="19050" anchor="ctr" anchorCtr="1">
                  <a:spAutoFit/>
                </a:bodyPr>
                <a:lstStyle/>
                <a:p>
                  <a:pPr>
                    <a:defRPr sz="1400" b="1" i="0" u="sng"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F4-4A05-8E1D-17DE1E445C55}"/>
                </c:ext>
              </c:extLst>
            </c:dLbl>
            <c:dLbl>
              <c:idx val="20"/>
              <c:layout>
                <c:manualLayout>
                  <c:x val="-2.678167038445296E-2"/>
                  <c:y val="-2.03553510625524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F4-4A05-8E1D-17DE1E445C55}"/>
                </c:ext>
              </c:extLst>
            </c:dLbl>
            <c:spPr>
              <a:noFill/>
              <a:ln>
                <a:noFill/>
              </a:ln>
              <a:effectLst/>
            </c:spPr>
            <c:txPr>
              <a:bodyPr rot="0" spcFirstLastPara="1" vertOverflow="ellipsis" vert="horz" wrap="square" lIns="38100" tIns="19050" rIns="38100" bIns="19050" anchor="ctr" anchorCtr="1">
                <a:spAutoFit/>
              </a:bodyPr>
              <a:lstStyle/>
              <a:p>
                <a:pPr>
                  <a:defRPr sz="1200" b="1" i="0" u="sng"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高齢者の就業率!$E$2:$W$2</c:f>
              <c:strCache>
                <c:ptCount val="19"/>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pt idx="18">
                  <c:v>2019年</c:v>
                </c:pt>
              </c:strCache>
            </c:strRef>
          </c:cat>
          <c:val>
            <c:numRef>
              <c:f>高齢者の就業率!$E$3:$W$3</c:f>
              <c:numCache>
                <c:formatCode>0.0</c:formatCode>
                <c:ptCount val="19"/>
                <c:pt idx="0">
                  <c:v>17.096536477523948</c:v>
                </c:pt>
                <c:pt idx="1">
                  <c:v>17.073170731707318</c:v>
                </c:pt>
                <c:pt idx="2">
                  <c:v>15.683646112600535</c:v>
                </c:pt>
                <c:pt idx="3">
                  <c:v>16.439246263807668</c:v>
                </c:pt>
                <c:pt idx="4">
                  <c:v>17.720726361928616</c:v>
                </c:pt>
                <c:pt idx="5">
                  <c:v>17.625899280575538</c:v>
                </c:pt>
                <c:pt idx="6">
                  <c:v>16.871508379888269</c:v>
                </c:pt>
                <c:pt idx="7">
                  <c:v>15.616585891222401</c:v>
                </c:pt>
                <c:pt idx="8">
                  <c:v>15.896103896103897</c:v>
                </c:pt>
                <c:pt idx="9">
                  <c:v>17.038539553752535</c:v>
                </c:pt>
                <c:pt idx="10" formatCode="General">
                  <c:v>17.600000000000001</c:v>
                </c:pt>
                <c:pt idx="11" formatCode="General">
                  <c:v>17.5</c:v>
                </c:pt>
                <c:pt idx="12" formatCode="General">
                  <c:v>17.8</c:v>
                </c:pt>
                <c:pt idx="13">
                  <c:v>18</c:v>
                </c:pt>
                <c:pt idx="14" formatCode="General">
                  <c:v>18.899999999999999</c:v>
                </c:pt>
                <c:pt idx="15" formatCode="General">
                  <c:v>18.899999999999999</c:v>
                </c:pt>
                <c:pt idx="16" formatCode="General">
                  <c:v>18.3</c:v>
                </c:pt>
                <c:pt idx="17" formatCode="General">
                  <c:v>20.399999999999999</c:v>
                </c:pt>
                <c:pt idx="18" formatCode="General">
                  <c:v>22.2</c:v>
                </c:pt>
              </c:numCache>
            </c:numRef>
          </c:val>
          <c:smooth val="0"/>
          <c:extLst>
            <c:ext xmlns:c16="http://schemas.microsoft.com/office/drawing/2014/chart" uri="{C3380CC4-5D6E-409C-BE32-E72D297353CC}">
              <c16:uniqueId val="{00000003-C1F4-4A05-8E1D-17DE1E445C55}"/>
            </c:ext>
          </c:extLst>
        </c:ser>
        <c:ser>
          <c:idx val="1"/>
          <c:order val="1"/>
          <c:tx>
            <c:strRef>
              <c:f>高齢者の就業率!$A$4</c:f>
              <c:strCache>
                <c:ptCount val="1"/>
                <c:pt idx="0">
                  <c:v>東京都</c:v>
                </c:pt>
              </c:strCache>
            </c:strRef>
          </c:tx>
          <c:spPr>
            <a:ln w="28575" cap="rnd" cmpd="dbl">
              <a:solidFill>
                <a:srgbClr val="00B050"/>
              </a:solidFill>
              <a:round/>
            </a:ln>
            <a:effectLst/>
          </c:spPr>
          <c:marker>
            <c:symbol val="circle"/>
            <c:size val="5"/>
            <c:spPr>
              <a:solidFill>
                <a:srgbClr val="00B050"/>
              </a:solidFill>
              <a:ln w="9525">
                <a:solidFill>
                  <a:srgbClr val="00B050"/>
                </a:solidFill>
              </a:ln>
              <a:effectLst/>
            </c:spPr>
          </c:marker>
          <c:dLbls>
            <c:dLbl>
              <c:idx val="1"/>
              <c:layout>
                <c:manualLayout>
                  <c:x val="-1.8417878572744944E-2"/>
                  <c:y val="-5.1150551781542881E-2"/>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100" dirty="0" smtClean="0">
                        <a:latin typeface="Meiryo UI" panose="020B0604030504040204" pitchFamily="50" charset="-128"/>
                        <a:ea typeface="Meiryo UI" panose="020B0604030504040204" pitchFamily="50" charset="-128"/>
                      </a:rPr>
                      <a:t>東京都</a:t>
                    </a:r>
                    <a:endParaRPr lang="ja-JP" altLang="en-US" sz="1100" dirty="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1F4-4A05-8E1D-17DE1E445C55}"/>
                </c:ext>
              </c:extLst>
            </c:dLbl>
            <c:dLbl>
              <c:idx val="18"/>
              <c:layout>
                <c:manualLayout>
                  <c:x val="-1.841787857274493E-2"/>
                  <c:y val="-2.35914494589925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1F4-4A05-8E1D-17DE1E445C55}"/>
                </c:ext>
              </c:extLst>
            </c:dLbl>
            <c:dLbl>
              <c:idx val="20"/>
              <c:layout>
                <c:manualLayout>
                  <c:x val="-2.2531390713819412E-2"/>
                  <c:y val="-2.06956285905400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1F4-4A05-8E1D-17DE1E445C55}"/>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高齢者の就業率!$E$2:$W$2</c:f>
              <c:strCache>
                <c:ptCount val="19"/>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pt idx="18">
                  <c:v>2019年</c:v>
                </c:pt>
              </c:strCache>
            </c:strRef>
          </c:cat>
          <c:val>
            <c:numRef>
              <c:f>高齢者の就業率!$E$4:$W$4</c:f>
              <c:numCache>
                <c:formatCode>#,##0.0;[Red]\-#,##0.0</c:formatCode>
                <c:ptCount val="19"/>
                <c:pt idx="0">
                  <c:v>21.961184882533196</c:v>
                </c:pt>
                <c:pt idx="1">
                  <c:v>22.835026608611514</c:v>
                </c:pt>
                <c:pt idx="2">
                  <c:v>22.72938984629716</c:v>
                </c:pt>
                <c:pt idx="3">
                  <c:v>22.45820153637596</c:v>
                </c:pt>
                <c:pt idx="4">
                  <c:v>22.149410222804718</c:v>
                </c:pt>
                <c:pt idx="5">
                  <c:v>23.725242309313106</c:v>
                </c:pt>
                <c:pt idx="6">
                  <c:v>24.146243471273603</c:v>
                </c:pt>
                <c:pt idx="7" formatCode="General">
                  <c:v>23.4</c:v>
                </c:pt>
                <c:pt idx="8" formatCode="General">
                  <c:v>22.6</c:v>
                </c:pt>
                <c:pt idx="9" formatCode="General">
                  <c:v>23.1</c:v>
                </c:pt>
                <c:pt idx="10" formatCode="0.0">
                  <c:v>24</c:v>
                </c:pt>
                <c:pt idx="11" formatCode="General">
                  <c:v>23.9</c:v>
                </c:pt>
                <c:pt idx="12" formatCode="General">
                  <c:v>24.3</c:v>
                </c:pt>
                <c:pt idx="13" formatCode="General">
                  <c:v>25.4</c:v>
                </c:pt>
                <c:pt idx="14" formatCode="General">
                  <c:v>25</c:v>
                </c:pt>
                <c:pt idx="15" formatCode="General">
                  <c:v>23.5</c:v>
                </c:pt>
                <c:pt idx="16" formatCode="General">
                  <c:v>24.8</c:v>
                </c:pt>
                <c:pt idx="17" formatCode="General">
                  <c:v>26.4</c:v>
                </c:pt>
                <c:pt idx="18" formatCode="General">
                  <c:v>26.2</c:v>
                </c:pt>
              </c:numCache>
            </c:numRef>
          </c:val>
          <c:smooth val="0"/>
          <c:extLst>
            <c:ext xmlns:c16="http://schemas.microsoft.com/office/drawing/2014/chart" uri="{C3380CC4-5D6E-409C-BE32-E72D297353CC}">
              <c16:uniqueId val="{00000007-C1F4-4A05-8E1D-17DE1E445C55}"/>
            </c:ext>
          </c:extLst>
        </c:ser>
        <c:ser>
          <c:idx val="2"/>
          <c:order val="2"/>
          <c:tx>
            <c:strRef>
              <c:f>高齢者の就業率!$A$5</c:f>
              <c:strCache>
                <c:ptCount val="1"/>
                <c:pt idx="0">
                  <c:v>愛知県</c:v>
                </c:pt>
              </c:strCache>
            </c:strRef>
          </c:tx>
          <c:spPr>
            <a:ln w="28575" cap="rnd">
              <a:solidFill>
                <a:srgbClr val="FF0000"/>
              </a:solidFill>
              <a:round/>
            </a:ln>
            <a:effectLst/>
          </c:spPr>
          <c:marker>
            <c:symbol val="triangle"/>
            <c:size val="5"/>
            <c:spPr>
              <a:solidFill>
                <a:srgbClr val="FF0000"/>
              </a:solidFill>
              <a:ln w="9525">
                <a:solidFill>
                  <a:srgbClr val="FF0000"/>
                </a:solidFill>
              </a:ln>
              <a:effectLst/>
            </c:spPr>
          </c:marker>
          <c:dLbls>
            <c:dLbl>
              <c:idx val="1"/>
              <c:layout>
                <c:manualLayout>
                  <c:x val="7.8275426154681624E-3"/>
                  <c:y val="-9.6350046448305544E-3"/>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dirty="0" smtClean="0">
                        <a:latin typeface="Meiryo UI" panose="020B0604030504040204" pitchFamily="50" charset="-128"/>
                        <a:ea typeface="Meiryo UI" panose="020B0604030504040204" pitchFamily="50" charset="-128"/>
                      </a:rPr>
                      <a:t>愛知県</a:t>
                    </a:r>
                    <a:endParaRPr lang="ja-JP" altLang="en-US" dirty="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1F4-4A05-8E1D-17DE1E445C55}"/>
                </c:ext>
              </c:extLst>
            </c:dLbl>
            <c:dLbl>
              <c:idx val="18"/>
              <c:layout>
                <c:manualLayout>
                  <c:x val="-1.4167598902111486E-3"/>
                  <c:y val="6.43403167063429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1F4-4A05-8E1D-17DE1E445C55}"/>
                </c:ext>
              </c:extLst>
            </c:dLbl>
            <c:dLbl>
              <c:idx val="20"/>
              <c:layout>
                <c:manualLayout>
                  <c:x val="-1.5559035603734029E-2"/>
                  <c:y val="2.7539175400315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1F4-4A05-8E1D-17DE1E445C55}"/>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高齢者の就業率!$E$2:$W$2</c:f>
              <c:strCache>
                <c:ptCount val="19"/>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pt idx="18">
                  <c:v>2019年</c:v>
                </c:pt>
              </c:strCache>
            </c:strRef>
          </c:cat>
          <c:val>
            <c:numRef>
              <c:f>高齢者の就業率!$E$5:$W$5</c:f>
              <c:numCache>
                <c:formatCode>#,##0.0;[Red]\-#,##0.0</c:formatCode>
                <c:ptCount val="19"/>
                <c:pt idx="0">
                  <c:v>24.6</c:v>
                </c:pt>
                <c:pt idx="1">
                  <c:v>22.1</c:v>
                </c:pt>
                <c:pt idx="2">
                  <c:v>21.09375</c:v>
                </c:pt>
                <c:pt idx="3">
                  <c:v>21.8</c:v>
                </c:pt>
                <c:pt idx="4">
                  <c:v>22.1</c:v>
                </c:pt>
                <c:pt idx="5">
                  <c:v>20.7</c:v>
                </c:pt>
                <c:pt idx="6">
                  <c:v>22.164948453608247</c:v>
                </c:pt>
                <c:pt idx="7">
                  <c:v>23.9</c:v>
                </c:pt>
                <c:pt idx="8">
                  <c:v>24.060150375939848</c:v>
                </c:pt>
                <c:pt idx="9">
                  <c:v>23.5</c:v>
                </c:pt>
                <c:pt idx="10">
                  <c:v>21.784776902887142</c:v>
                </c:pt>
                <c:pt idx="11">
                  <c:v>21.1</c:v>
                </c:pt>
                <c:pt idx="12">
                  <c:v>23.2</c:v>
                </c:pt>
                <c:pt idx="13">
                  <c:v>23.391666666666662</c:v>
                </c:pt>
                <c:pt idx="14">
                  <c:v>23.5</c:v>
                </c:pt>
                <c:pt idx="15">
                  <c:v>22.7</c:v>
                </c:pt>
                <c:pt idx="16">
                  <c:v>22.7</c:v>
                </c:pt>
                <c:pt idx="17">
                  <c:v>23.6</c:v>
                </c:pt>
                <c:pt idx="18">
                  <c:v>25.8</c:v>
                </c:pt>
              </c:numCache>
            </c:numRef>
          </c:val>
          <c:smooth val="0"/>
          <c:extLst>
            <c:ext xmlns:c16="http://schemas.microsoft.com/office/drawing/2014/chart" uri="{C3380CC4-5D6E-409C-BE32-E72D297353CC}">
              <c16:uniqueId val="{0000000B-C1F4-4A05-8E1D-17DE1E445C55}"/>
            </c:ext>
          </c:extLst>
        </c:ser>
        <c:ser>
          <c:idx val="3"/>
          <c:order val="3"/>
          <c:tx>
            <c:strRef>
              <c:f>高齢者の就業率!$A$6</c:f>
              <c:strCache>
                <c:ptCount val="1"/>
                <c:pt idx="0">
                  <c:v>全国平均</c:v>
                </c:pt>
              </c:strCache>
            </c:strRef>
          </c:tx>
          <c:spPr>
            <a:ln w="28575" cap="rnd">
              <a:solidFill>
                <a:srgbClr val="7030A0"/>
              </a:solidFill>
              <a:prstDash val="sysDot"/>
              <a:round/>
            </a:ln>
            <a:effectLst/>
          </c:spPr>
          <c:marker>
            <c:symbol val="x"/>
            <c:size val="5"/>
            <c:spPr>
              <a:solidFill>
                <a:srgbClr val="7030A0"/>
              </a:solidFill>
              <a:ln w="9525">
                <a:solidFill>
                  <a:srgbClr val="7030A0"/>
                </a:solidFill>
              </a:ln>
              <a:effectLst/>
            </c:spPr>
          </c:marker>
          <c:dLbls>
            <c:dLbl>
              <c:idx val="1"/>
              <c:layout>
                <c:manualLayout>
                  <c:x val="-5.7561326560804135E-2"/>
                  <c:y val="4.5072047672015988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b="1" dirty="0" smtClean="0">
                        <a:latin typeface="Meiryo UI" panose="020B0604030504040204" pitchFamily="50" charset="-128"/>
                        <a:ea typeface="Meiryo UI" panose="020B0604030504040204" pitchFamily="50" charset="-128"/>
                      </a:rPr>
                      <a:t>全国平均</a:t>
                    </a:r>
                    <a:endParaRPr lang="ja-JP" altLang="en-US" b="1" dirty="0">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1F4-4A05-8E1D-17DE1E445C55}"/>
                </c:ext>
              </c:extLst>
            </c:dLbl>
            <c:dLbl>
              <c:idx val="18"/>
              <c:layout>
                <c:manualLayout>
                  <c:x val="-5.6670395608445943E-3"/>
                  <c:y val="1.930209501190296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1F4-4A05-8E1D-17DE1E445C55}"/>
                </c:ext>
              </c:extLst>
            </c:dLbl>
            <c:dLbl>
              <c:idx val="20"/>
              <c:layout>
                <c:manualLayout>
                  <c:x val="-1.6864351152974816E-2"/>
                  <c:y val="-2.18194732301220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1F4-4A05-8E1D-17DE1E445C55}"/>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高齢者の就業率!$E$2:$W$2</c:f>
              <c:strCache>
                <c:ptCount val="19"/>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pt idx="18">
                  <c:v>2019年</c:v>
                </c:pt>
              </c:strCache>
            </c:strRef>
          </c:cat>
          <c:val>
            <c:numRef>
              <c:f>高齢者の就業率!$E$6:$W$6</c:f>
              <c:numCache>
                <c:formatCode>General</c:formatCode>
                <c:ptCount val="19"/>
                <c:pt idx="0">
                  <c:v>21.2</c:v>
                </c:pt>
                <c:pt idx="1">
                  <c:v>20.3</c:v>
                </c:pt>
                <c:pt idx="2">
                  <c:v>19.7</c:v>
                </c:pt>
                <c:pt idx="3">
                  <c:v>19.399999999999999</c:v>
                </c:pt>
                <c:pt idx="4">
                  <c:v>19.399999999999999</c:v>
                </c:pt>
                <c:pt idx="5">
                  <c:v>19.399999999999999</c:v>
                </c:pt>
                <c:pt idx="6">
                  <c:v>19.7</c:v>
                </c:pt>
                <c:pt idx="7">
                  <c:v>19.7</c:v>
                </c:pt>
                <c:pt idx="8">
                  <c:v>19.600000000000001</c:v>
                </c:pt>
                <c:pt idx="9">
                  <c:v>19.399999999999999</c:v>
                </c:pt>
                <c:pt idx="10">
                  <c:v>19.2</c:v>
                </c:pt>
                <c:pt idx="11">
                  <c:v>19.5</c:v>
                </c:pt>
                <c:pt idx="12">
                  <c:v>20.100000000000001</c:v>
                </c:pt>
                <c:pt idx="13">
                  <c:v>20.8</c:v>
                </c:pt>
                <c:pt idx="14">
                  <c:v>21.7</c:v>
                </c:pt>
                <c:pt idx="15">
                  <c:v>22.3</c:v>
                </c:pt>
                <c:pt idx="16">
                  <c:v>23</c:v>
                </c:pt>
                <c:pt idx="17">
                  <c:v>24.3</c:v>
                </c:pt>
                <c:pt idx="18">
                  <c:v>24.9</c:v>
                </c:pt>
              </c:numCache>
            </c:numRef>
          </c:val>
          <c:smooth val="0"/>
          <c:extLst>
            <c:ext xmlns:c16="http://schemas.microsoft.com/office/drawing/2014/chart" uri="{C3380CC4-5D6E-409C-BE32-E72D297353CC}">
              <c16:uniqueId val="{0000000F-C1F4-4A05-8E1D-17DE1E445C55}"/>
            </c:ext>
          </c:extLst>
        </c:ser>
        <c:dLbls>
          <c:showLegendKey val="0"/>
          <c:showVal val="0"/>
          <c:showCatName val="0"/>
          <c:showSerName val="0"/>
          <c:showPercent val="0"/>
          <c:showBubbleSize val="0"/>
        </c:dLbls>
        <c:marker val="1"/>
        <c:smooth val="0"/>
        <c:axId val="252495343"/>
        <c:axId val="252499919"/>
      </c:lineChart>
      <c:catAx>
        <c:axId val="252495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252499919"/>
        <c:crosses val="autoZero"/>
        <c:auto val="1"/>
        <c:lblAlgn val="ctr"/>
        <c:lblOffset val="100"/>
        <c:noMultiLvlLbl val="0"/>
      </c:catAx>
      <c:valAx>
        <c:axId val="252499919"/>
        <c:scaling>
          <c:orientation val="minMax"/>
          <c:min val="15"/>
        </c:scaling>
        <c:delete val="0"/>
        <c:axPos val="l"/>
        <c:majorGridlines>
          <c:spPr>
            <a:ln w="3175" cap="flat" cmpd="sng" algn="ctr">
              <a:solidFill>
                <a:schemeClr val="tx1">
                  <a:lumMod val="15000"/>
                  <a:lumOff val="85000"/>
                  <a:alpha val="7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5249534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spc="0" baseline="0">
                <a:solidFill>
                  <a:prstClr val="black">
                    <a:lumMod val="65000"/>
                    <a:lumOff val="35000"/>
                  </a:prstClr>
                </a:solidFill>
                <a:latin typeface="+mn-lt"/>
                <a:ea typeface="+mn-ea"/>
                <a:cs typeface="+mn-cs"/>
              </a:defRPr>
            </a:pPr>
            <a:r>
              <a:rPr kumimoji="1" lang="ja-JP" altLang="ja-JP" sz="1200" b="1" dirty="0" smtClean="0">
                <a:effectLst/>
              </a:rPr>
              <a:t>家計を主に支える者の通勤時間（中位数）</a:t>
            </a:r>
            <a:endParaRPr lang="ja-JP" altLang="ja-JP" sz="1200" b="1" dirty="0" smtClean="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spc="0" baseline="0">
              <a:solidFill>
                <a:prstClr val="black">
                  <a:lumMod val="65000"/>
                  <a:lumOff val="35000"/>
                </a:prstClr>
              </a:solidFill>
              <a:latin typeface="+mn-lt"/>
              <a:ea typeface="+mn-ea"/>
              <a:cs typeface="+mn-cs"/>
            </a:defRPr>
          </a:pPr>
          <a:endParaRPr lang="ja-JP"/>
        </a:p>
      </c:txPr>
    </c:title>
    <c:autoTitleDeleted val="0"/>
    <c:plotArea>
      <c:layout>
        <c:manualLayout>
          <c:layoutTarget val="inner"/>
          <c:xMode val="edge"/>
          <c:yMode val="edge"/>
          <c:x val="7.2227338724070306E-2"/>
          <c:y val="0.24610120797145246"/>
          <c:w val="0.88272400072799839"/>
          <c:h val="0.57749397670163349"/>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1-0CAA-4F46-9174-AC3CB3E9F8B0}"/>
              </c:ext>
            </c:extLst>
          </c:dPt>
          <c:dPt>
            <c:idx val="1"/>
            <c:invertIfNegative val="0"/>
            <c:bubble3D val="0"/>
            <c:spPr>
              <a:solidFill>
                <a:srgbClr val="FF0000"/>
              </a:solidFill>
              <a:ln>
                <a:noFill/>
              </a:ln>
              <a:effectLst/>
            </c:spPr>
            <c:extLst>
              <c:ext xmlns:c16="http://schemas.microsoft.com/office/drawing/2014/chart" uri="{C3380CC4-5D6E-409C-BE32-E72D297353CC}">
                <c16:uniqueId val="{00000002-0CAA-4F46-9174-AC3CB3E9F8B0}"/>
              </c:ext>
            </c:extLst>
          </c:dPt>
          <c:dLbls>
            <c:dLbl>
              <c:idx val="0"/>
              <c:tx>
                <c:rich>
                  <a:bodyPr/>
                  <a:lstStyle/>
                  <a:p>
                    <a:fld id="{7F438EA0-B5B8-4FAA-A455-63E99BCA5A47}" type="VALUE">
                      <a:rPr lang="en-US" altLang="ja-JP" smtClean="0"/>
                      <a:pPr/>
                      <a:t>[値]</a:t>
                    </a:fld>
                    <a:r>
                      <a:rPr lang="ja-JP" altLang="en-US" dirty="0" smtClean="0"/>
                      <a:t>分</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CAA-4F46-9174-AC3CB3E9F8B0}"/>
                </c:ext>
              </c:extLst>
            </c:dLbl>
            <c:dLbl>
              <c:idx val="1"/>
              <c:tx>
                <c:rich>
                  <a:bodyPr/>
                  <a:lstStyle/>
                  <a:p>
                    <a:fld id="{87406ABC-18F2-4DA8-8CCC-626BE4FEDE56}" type="VALUE">
                      <a:rPr lang="en-US" altLang="ja-JP" smtClean="0"/>
                      <a:pPr/>
                      <a:t>[値]</a:t>
                    </a:fld>
                    <a:r>
                      <a:rPr lang="ja-JP" altLang="en-US" dirty="0" smtClean="0"/>
                      <a:t>分</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CAA-4F46-9174-AC3CB3E9F8B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e057_1!$V$10158:$V$10159</c:f>
              <c:strCache>
                <c:ptCount val="2"/>
                <c:pt idx="0">
                  <c:v>東京</c:v>
                </c:pt>
                <c:pt idx="1">
                  <c:v>大阪</c:v>
                </c:pt>
              </c:strCache>
            </c:strRef>
          </c:cat>
          <c:val>
            <c:numRef>
              <c:f>e057_1!$W$10158:$W$10159</c:f>
              <c:numCache>
                <c:formatCode>General</c:formatCode>
                <c:ptCount val="2"/>
                <c:pt idx="0">
                  <c:v>41</c:v>
                </c:pt>
                <c:pt idx="1">
                  <c:v>32.700000000000003</c:v>
                </c:pt>
              </c:numCache>
            </c:numRef>
          </c:val>
          <c:extLst>
            <c:ext xmlns:c16="http://schemas.microsoft.com/office/drawing/2014/chart" uri="{C3380CC4-5D6E-409C-BE32-E72D297353CC}">
              <c16:uniqueId val="{00000000-0CAA-4F46-9174-AC3CB3E9F8B0}"/>
            </c:ext>
          </c:extLst>
        </c:ser>
        <c:dLbls>
          <c:showLegendKey val="0"/>
          <c:showVal val="0"/>
          <c:showCatName val="0"/>
          <c:showSerName val="0"/>
          <c:showPercent val="0"/>
          <c:showBubbleSize val="0"/>
        </c:dLbls>
        <c:gapWidth val="219"/>
        <c:overlap val="-27"/>
        <c:axId val="1955209375"/>
        <c:axId val="1955208127"/>
      </c:barChart>
      <c:catAx>
        <c:axId val="1955209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955208127"/>
        <c:crosses val="autoZero"/>
        <c:auto val="1"/>
        <c:lblAlgn val="ctr"/>
        <c:lblOffset val="100"/>
        <c:noMultiLvlLbl val="0"/>
      </c:catAx>
      <c:valAx>
        <c:axId val="19552081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5520937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t>東京圏</a:t>
            </a:r>
            <a:endParaRPr lang="en-US"/>
          </a:p>
        </c:rich>
      </c:tx>
      <c:layout>
        <c:manualLayout>
          <c:xMode val="edge"/>
          <c:yMode val="edge"/>
          <c:x val="0.37606233556970414"/>
          <c:y val="0"/>
        </c:manualLayout>
      </c:layout>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4606531981667428"/>
          <c:y val="0.16678733037406382"/>
          <c:w val="0.80908248854214326"/>
          <c:h val="0.72358953310429397"/>
        </c:manualLayout>
      </c:layout>
      <c:barChart>
        <c:barDir val="col"/>
        <c:grouping val="clustered"/>
        <c:varyColors val="0"/>
        <c:ser>
          <c:idx val="0"/>
          <c:order val="0"/>
          <c:tx>
            <c:strRef>
              <c:f>'1住宅当たり延べ面積(㎡)'!$A$7</c:f>
              <c:strCache>
                <c:ptCount val="1"/>
                <c:pt idx="0">
                  <c:v>1住宅当たり延べ面積(㎡)</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'1住宅当たり延べ面積(㎡)'!$B$1:$F$1</c:f>
              <c:numCache>
                <c:formatCode>General</c:formatCode>
                <c:ptCount val="5"/>
                <c:pt idx="0">
                  <c:v>1998</c:v>
                </c:pt>
                <c:pt idx="1">
                  <c:v>2003</c:v>
                </c:pt>
                <c:pt idx="2">
                  <c:v>2008</c:v>
                </c:pt>
                <c:pt idx="3">
                  <c:v>2013</c:v>
                </c:pt>
                <c:pt idx="4">
                  <c:v>2018</c:v>
                </c:pt>
              </c:numCache>
            </c:numRef>
          </c:cat>
          <c:val>
            <c:numRef>
              <c:f>'1住宅当たり延べ面積(㎡)'!$B$7:$F$7</c:f>
              <c:numCache>
                <c:formatCode>0.0</c:formatCode>
                <c:ptCount val="5"/>
                <c:pt idx="0">
                  <c:v>73.400000000000006</c:v>
                </c:pt>
                <c:pt idx="1">
                  <c:v>75.989999999999995</c:v>
                </c:pt>
                <c:pt idx="2">
                  <c:v>76.14</c:v>
                </c:pt>
                <c:pt idx="3">
                  <c:v>76.16</c:v>
                </c:pt>
                <c:pt idx="4">
                  <c:v>77.260000000000005</c:v>
                </c:pt>
              </c:numCache>
            </c:numRef>
          </c:val>
          <c:extLst>
            <c:ext xmlns:c16="http://schemas.microsoft.com/office/drawing/2014/chart" uri="{C3380CC4-5D6E-409C-BE32-E72D297353CC}">
              <c16:uniqueId val="{00000000-E3A3-41C2-8860-6BD20F823303}"/>
            </c:ext>
          </c:extLst>
        </c:ser>
        <c:dLbls>
          <c:dLblPos val="outEnd"/>
          <c:showLegendKey val="0"/>
          <c:showVal val="1"/>
          <c:showCatName val="0"/>
          <c:showSerName val="0"/>
          <c:showPercent val="0"/>
          <c:showBubbleSize val="0"/>
        </c:dLbls>
        <c:gapWidth val="120"/>
        <c:overlap val="-28"/>
        <c:axId val="2120746815"/>
        <c:axId val="2120745151"/>
      </c:barChart>
      <c:catAx>
        <c:axId val="2120746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120745151"/>
        <c:crosses val="autoZero"/>
        <c:auto val="1"/>
        <c:lblAlgn val="ctr"/>
        <c:lblOffset val="100"/>
        <c:noMultiLvlLbl val="0"/>
      </c:catAx>
      <c:valAx>
        <c:axId val="2120745151"/>
        <c:scaling>
          <c:orientation val="minMax"/>
          <c:max val="90"/>
          <c:min val="5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en-US" altLang="ja-JP"/>
                  <a:t>(</a:t>
                </a:r>
                <a:r>
                  <a:rPr lang="ja-JP" altLang="en-US"/>
                  <a:t>㎡</a:t>
                </a:r>
                <a:r>
                  <a:rPr lang="en-US" altLang="ja-JP"/>
                  <a:t>)</a:t>
                </a:r>
                <a:endParaRPr lang="ja-JP" altLang="en-US"/>
              </a:p>
            </c:rich>
          </c:tx>
          <c:layout>
            <c:manualLayout>
              <c:xMode val="edge"/>
              <c:yMode val="edge"/>
              <c:x val="1.6309887869520898E-2"/>
              <c:y val="1.6468737577998323E-2"/>
            </c:manualLayout>
          </c:layout>
          <c:overlay val="0"/>
          <c:spPr>
            <a:noFill/>
            <a:ln>
              <a:noFill/>
            </a:ln>
            <a:effectLst/>
          </c:spPr>
          <c:txPr>
            <a:bodyPr rot="0" spcFirstLastPara="1" vertOverflow="ellipsis"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120746815"/>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05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a:t>大阪</a:t>
            </a:r>
            <a:r>
              <a:rPr lang="ja-JP"/>
              <a:t>圏</a:t>
            </a:r>
            <a:endParaRPr lang="en-US"/>
          </a:p>
        </c:rich>
      </c:tx>
      <c:layout>
        <c:manualLayout>
          <c:xMode val="edge"/>
          <c:yMode val="edge"/>
          <c:x val="0.39869935190400474"/>
          <c:y val="0"/>
        </c:manualLayout>
      </c:layout>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4606531981667428"/>
          <c:y val="0.16678733037406382"/>
          <c:w val="0.80908248854214326"/>
          <c:h val="0.72358953310429397"/>
        </c:manualLayout>
      </c:layout>
      <c:barChart>
        <c:barDir val="col"/>
        <c:grouping val="clustered"/>
        <c:varyColors val="0"/>
        <c:ser>
          <c:idx val="0"/>
          <c:order val="0"/>
          <c:tx>
            <c:strRef>
              <c:f>'1住宅当たり延べ面積(㎡)'!$A$17</c:f>
              <c:strCache>
                <c:ptCount val="1"/>
                <c:pt idx="0">
                  <c:v>1住宅当たり延べ面積(㎡)</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'1住宅当たり延べ面積(㎡)'!$B$1:$F$1</c:f>
              <c:numCache>
                <c:formatCode>General</c:formatCode>
                <c:ptCount val="5"/>
                <c:pt idx="0">
                  <c:v>1998</c:v>
                </c:pt>
                <c:pt idx="1">
                  <c:v>2003</c:v>
                </c:pt>
                <c:pt idx="2">
                  <c:v>2008</c:v>
                </c:pt>
                <c:pt idx="3">
                  <c:v>2013</c:v>
                </c:pt>
                <c:pt idx="4">
                  <c:v>2018</c:v>
                </c:pt>
              </c:numCache>
            </c:numRef>
          </c:cat>
          <c:val>
            <c:numRef>
              <c:f>'1住宅当たり延べ面積(㎡)'!$B$17:$F$17</c:f>
              <c:numCache>
                <c:formatCode>0.0</c:formatCode>
                <c:ptCount val="5"/>
                <c:pt idx="0">
                  <c:v>77.040000000000006</c:v>
                </c:pt>
                <c:pt idx="1">
                  <c:v>80.790000000000006</c:v>
                </c:pt>
                <c:pt idx="2">
                  <c:v>80.83</c:v>
                </c:pt>
                <c:pt idx="3">
                  <c:v>82.18</c:v>
                </c:pt>
                <c:pt idx="4">
                  <c:v>81.78</c:v>
                </c:pt>
              </c:numCache>
            </c:numRef>
          </c:val>
          <c:extLst>
            <c:ext xmlns:c16="http://schemas.microsoft.com/office/drawing/2014/chart" uri="{C3380CC4-5D6E-409C-BE32-E72D297353CC}">
              <c16:uniqueId val="{00000000-3303-4E74-99C8-C337D0681A27}"/>
            </c:ext>
          </c:extLst>
        </c:ser>
        <c:dLbls>
          <c:dLblPos val="outEnd"/>
          <c:showLegendKey val="0"/>
          <c:showVal val="1"/>
          <c:showCatName val="0"/>
          <c:showSerName val="0"/>
          <c:showPercent val="0"/>
          <c:showBubbleSize val="0"/>
        </c:dLbls>
        <c:gapWidth val="120"/>
        <c:overlap val="-28"/>
        <c:axId val="2120746815"/>
        <c:axId val="2120745151"/>
      </c:barChart>
      <c:catAx>
        <c:axId val="2120746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120745151"/>
        <c:crosses val="autoZero"/>
        <c:auto val="1"/>
        <c:lblAlgn val="ctr"/>
        <c:lblOffset val="100"/>
        <c:noMultiLvlLbl val="0"/>
      </c:catAx>
      <c:valAx>
        <c:axId val="2120745151"/>
        <c:scaling>
          <c:orientation val="minMax"/>
          <c:max val="90"/>
          <c:min val="5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en-US" altLang="ja-JP"/>
                  <a:t>(</a:t>
                </a:r>
                <a:r>
                  <a:rPr lang="ja-JP" altLang="en-US"/>
                  <a:t>㎡</a:t>
                </a:r>
                <a:r>
                  <a:rPr lang="en-US" altLang="ja-JP"/>
                  <a:t>)</a:t>
                </a:r>
                <a:endParaRPr lang="ja-JP" altLang="en-US"/>
              </a:p>
            </c:rich>
          </c:tx>
          <c:layout>
            <c:manualLayout>
              <c:xMode val="edge"/>
              <c:yMode val="edge"/>
              <c:x val="2.0387359836901122E-2"/>
              <c:y val="1.0134607740306658E-2"/>
            </c:manualLayout>
          </c:layout>
          <c:overlay val="0"/>
          <c:spPr>
            <a:noFill/>
            <a:ln>
              <a:noFill/>
            </a:ln>
            <a:effectLst/>
          </c:spPr>
          <c:txPr>
            <a:bodyPr rot="0" spcFirstLastPara="1" vertOverflow="ellipsis"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120746815"/>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05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100" b="1" dirty="0"/>
              <a:t>最</a:t>
            </a:r>
            <a:r>
              <a:rPr lang="ja-JP" sz="1100" b="1" dirty="0" smtClean="0"/>
              <a:t>混雑</a:t>
            </a:r>
            <a:r>
              <a:rPr lang="ja-JP" sz="1100" b="1" dirty="0"/>
              <a:t>区間における平均混雑率の推移</a:t>
            </a:r>
          </a:p>
        </c:rich>
      </c:tx>
      <c:layout>
        <c:manualLayout>
          <c:xMode val="edge"/>
          <c:yMode val="edge"/>
          <c:x val="0.25950685994417338"/>
          <c:y val="0"/>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8.4735698255384392E-2"/>
          <c:y val="0.16011142061281336"/>
          <c:w val="0.88758519942723868"/>
          <c:h val="0.63078494096735016"/>
        </c:manualLayout>
      </c:layout>
      <c:lineChart>
        <c:grouping val="standard"/>
        <c:varyColors val="0"/>
        <c:ser>
          <c:idx val="0"/>
          <c:order val="0"/>
          <c:tx>
            <c:strRef>
              <c:f>Sheet3!$A$2</c:f>
              <c:strCache>
                <c:ptCount val="1"/>
                <c:pt idx="0">
                  <c:v>東京圏</c:v>
                </c:pt>
              </c:strCache>
            </c:strRef>
          </c:tx>
          <c:spPr>
            <a:ln w="28575" cap="rnd">
              <a:solidFill>
                <a:schemeClr val="accent1"/>
              </a:solidFill>
              <a:prstDash val="dash"/>
              <a:round/>
            </a:ln>
            <a:effectLst/>
          </c:spPr>
          <c:marker>
            <c:symbol val="none"/>
          </c:marker>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Sheet3!$B$1:$V$1</c:f>
              <c:numCache>
                <c:formatCode>General</c:formatCode>
                <c:ptCount val="21"/>
                <c:pt idx="0">
                  <c:v>1975</c:v>
                </c:pt>
                <c:pt idx="1">
                  <c:v>1980</c:v>
                </c:pt>
                <c:pt idx="2">
                  <c:v>1985</c:v>
                </c:pt>
                <c:pt idx="3">
                  <c:v>1989</c:v>
                </c:pt>
                <c:pt idx="4">
                  <c:v>1993</c:v>
                </c:pt>
                <c:pt idx="5">
                  <c:v>1998</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numCache>
            </c:numRef>
          </c:cat>
          <c:val>
            <c:numRef>
              <c:f>Sheet3!$B$2:$V$2</c:f>
              <c:numCache>
                <c:formatCode>General</c:formatCode>
                <c:ptCount val="21"/>
                <c:pt idx="0">
                  <c:v>221</c:v>
                </c:pt>
                <c:pt idx="1">
                  <c:v>214</c:v>
                </c:pt>
                <c:pt idx="2">
                  <c:v>212</c:v>
                </c:pt>
                <c:pt idx="3">
                  <c:v>202</c:v>
                </c:pt>
                <c:pt idx="4">
                  <c:v>197</c:v>
                </c:pt>
                <c:pt idx="5">
                  <c:v>183</c:v>
                </c:pt>
                <c:pt idx="6">
                  <c:v>171</c:v>
                </c:pt>
                <c:pt idx="7">
                  <c:v>171</c:v>
                </c:pt>
                <c:pt idx="8">
                  <c:v>170</c:v>
                </c:pt>
                <c:pt idx="9">
                  <c:v>170</c:v>
                </c:pt>
                <c:pt idx="10">
                  <c:v>171</c:v>
                </c:pt>
                <c:pt idx="11">
                  <c:v>171</c:v>
                </c:pt>
                <c:pt idx="12">
                  <c:v>167</c:v>
                </c:pt>
                <c:pt idx="13">
                  <c:v>166</c:v>
                </c:pt>
                <c:pt idx="14">
                  <c:v>164</c:v>
                </c:pt>
                <c:pt idx="15">
                  <c:v>165</c:v>
                </c:pt>
                <c:pt idx="16">
                  <c:v>165</c:v>
                </c:pt>
                <c:pt idx="17">
                  <c:v>165</c:v>
                </c:pt>
                <c:pt idx="18">
                  <c:v>164</c:v>
                </c:pt>
                <c:pt idx="19">
                  <c:v>165</c:v>
                </c:pt>
                <c:pt idx="20">
                  <c:v>163</c:v>
                </c:pt>
              </c:numCache>
            </c:numRef>
          </c:val>
          <c:smooth val="0"/>
          <c:extLst>
            <c:ext xmlns:c16="http://schemas.microsoft.com/office/drawing/2014/chart" uri="{C3380CC4-5D6E-409C-BE32-E72D297353CC}">
              <c16:uniqueId val="{00000000-678C-40A3-AD25-6271B7D6A7BE}"/>
            </c:ext>
          </c:extLst>
        </c:ser>
        <c:ser>
          <c:idx val="1"/>
          <c:order val="1"/>
          <c:tx>
            <c:strRef>
              <c:f>Sheet3!$A$3</c:f>
              <c:strCache>
                <c:ptCount val="1"/>
                <c:pt idx="0">
                  <c:v>大阪圏</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Sheet3!$B$1:$V$1</c:f>
              <c:numCache>
                <c:formatCode>General</c:formatCode>
                <c:ptCount val="21"/>
                <c:pt idx="0">
                  <c:v>1975</c:v>
                </c:pt>
                <c:pt idx="1">
                  <c:v>1980</c:v>
                </c:pt>
                <c:pt idx="2">
                  <c:v>1985</c:v>
                </c:pt>
                <c:pt idx="3">
                  <c:v>1989</c:v>
                </c:pt>
                <c:pt idx="4">
                  <c:v>1993</c:v>
                </c:pt>
                <c:pt idx="5">
                  <c:v>1998</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numCache>
            </c:numRef>
          </c:cat>
          <c:val>
            <c:numRef>
              <c:f>Sheet3!$B$3:$V$3</c:f>
              <c:numCache>
                <c:formatCode>General</c:formatCode>
                <c:ptCount val="21"/>
                <c:pt idx="0">
                  <c:v>199</c:v>
                </c:pt>
                <c:pt idx="1">
                  <c:v>188</c:v>
                </c:pt>
                <c:pt idx="2">
                  <c:v>187</c:v>
                </c:pt>
                <c:pt idx="3">
                  <c:v>168</c:v>
                </c:pt>
                <c:pt idx="4">
                  <c:v>166</c:v>
                </c:pt>
                <c:pt idx="5">
                  <c:v>147</c:v>
                </c:pt>
                <c:pt idx="6">
                  <c:v>137</c:v>
                </c:pt>
                <c:pt idx="7">
                  <c:v>134</c:v>
                </c:pt>
                <c:pt idx="8">
                  <c:v>134</c:v>
                </c:pt>
                <c:pt idx="9">
                  <c:v>136</c:v>
                </c:pt>
                <c:pt idx="10">
                  <c:v>133</c:v>
                </c:pt>
                <c:pt idx="11">
                  <c:v>130</c:v>
                </c:pt>
                <c:pt idx="12">
                  <c:v>127</c:v>
                </c:pt>
                <c:pt idx="13">
                  <c:v>124</c:v>
                </c:pt>
                <c:pt idx="14">
                  <c:v>123</c:v>
                </c:pt>
                <c:pt idx="15">
                  <c:v>122</c:v>
                </c:pt>
                <c:pt idx="16">
                  <c:v>124</c:v>
                </c:pt>
                <c:pt idx="17">
                  <c:v>123</c:v>
                </c:pt>
                <c:pt idx="18">
                  <c:v>124</c:v>
                </c:pt>
                <c:pt idx="19">
                  <c:v>125</c:v>
                </c:pt>
                <c:pt idx="20">
                  <c:v>125</c:v>
                </c:pt>
              </c:numCache>
            </c:numRef>
          </c:val>
          <c:smooth val="0"/>
          <c:extLst>
            <c:ext xmlns:c16="http://schemas.microsoft.com/office/drawing/2014/chart" uri="{C3380CC4-5D6E-409C-BE32-E72D297353CC}">
              <c16:uniqueId val="{00000001-678C-40A3-AD25-6271B7D6A7BE}"/>
            </c:ext>
          </c:extLst>
        </c:ser>
        <c:dLbls>
          <c:dLblPos val="t"/>
          <c:showLegendKey val="0"/>
          <c:showVal val="1"/>
          <c:showCatName val="0"/>
          <c:showSerName val="0"/>
          <c:showPercent val="0"/>
          <c:showBubbleSize val="0"/>
        </c:dLbls>
        <c:smooth val="0"/>
        <c:axId val="214610639"/>
        <c:axId val="214605647"/>
      </c:lineChart>
      <c:catAx>
        <c:axId val="214610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14605647"/>
        <c:crosses val="autoZero"/>
        <c:auto val="1"/>
        <c:lblAlgn val="ctr"/>
        <c:lblOffset val="100"/>
        <c:noMultiLvlLbl val="0"/>
      </c:catAx>
      <c:valAx>
        <c:axId val="214605647"/>
        <c:scaling>
          <c:orientation val="minMax"/>
          <c:min val="1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en-US" altLang="ja-JP"/>
                  <a:t>(%)</a:t>
                </a:r>
                <a:endParaRPr lang="ja-JP" altLang="en-US"/>
              </a:p>
            </c:rich>
          </c:tx>
          <c:layout>
            <c:manualLayout>
              <c:xMode val="edge"/>
              <c:yMode val="edge"/>
              <c:x val="0"/>
              <c:y val="1.3146267251463768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14610639"/>
        <c:crosses val="autoZero"/>
        <c:crossBetween val="between"/>
      </c:valAx>
      <c:spPr>
        <a:noFill/>
        <a:ln>
          <a:noFill/>
        </a:ln>
        <a:effectLst/>
      </c:spPr>
    </c:plotArea>
    <c:legend>
      <c:legendPos val="b"/>
      <c:layout>
        <c:manualLayout>
          <c:xMode val="edge"/>
          <c:yMode val="edge"/>
          <c:x val="0.56491997727817145"/>
          <c:y val="0.21145555969849175"/>
          <c:w val="0.35328599685088297"/>
          <c:h val="6.431045701460019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ja-JP" altLang="en-US" b="1" dirty="0" smtClean="0"/>
              <a:t>合計特殊出生率の推移</a:t>
            </a:r>
            <a:endParaRPr lang="ja-JP" altLang="en-US"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Sheet1!$C$4</c:f>
              <c:strCache>
                <c:ptCount val="1"/>
                <c:pt idx="0">
                  <c:v>全国</c:v>
                </c:pt>
              </c:strCache>
            </c:strRef>
          </c:tx>
          <c:spPr>
            <a:ln w="28575" cap="rnd">
              <a:solidFill>
                <a:schemeClr val="accent1"/>
              </a:solidFill>
              <a:prstDash val="sysDash"/>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Sheet1!$D$3:$M$3</c:f>
              <c:strCache>
                <c:ptCount val="10"/>
                <c:pt idx="0">
                  <c:v>2009年</c:v>
                </c:pt>
                <c:pt idx="1">
                  <c:v>2010年</c:v>
                </c:pt>
                <c:pt idx="2">
                  <c:v>2011年</c:v>
                </c:pt>
                <c:pt idx="3">
                  <c:v>2012年</c:v>
                </c:pt>
                <c:pt idx="4">
                  <c:v>2013年</c:v>
                </c:pt>
                <c:pt idx="5">
                  <c:v>2014年</c:v>
                </c:pt>
                <c:pt idx="6">
                  <c:v>2015年</c:v>
                </c:pt>
                <c:pt idx="7">
                  <c:v>2016年</c:v>
                </c:pt>
                <c:pt idx="8">
                  <c:v>2017年</c:v>
                </c:pt>
                <c:pt idx="9">
                  <c:v>2018年</c:v>
                </c:pt>
              </c:strCache>
            </c:strRef>
          </c:cat>
          <c:val>
            <c:numRef>
              <c:f>Sheet1!$D$4:$M$4</c:f>
              <c:numCache>
                <c:formatCode>General</c:formatCode>
                <c:ptCount val="10"/>
                <c:pt idx="0">
                  <c:v>1.37</c:v>
                </c:pt>
                <c:pt idx="1">
                  <c:v>1.39</c:v>
                </c:pt>
                <c:pt idx="2">
                  <c:v>1.39</c:v>
                </c:pt>
                <c:pt idx="3">
                  <c:v>1.41</c:v>
                </c:pt>
                <c:pt idx="4">
                  <c:v>1.43</c:v>
                </c:pt>
                <c:pt idx="5">
                  <c:v>1.42</c:v>
                </c:pt>
                <c:pt idx="6">
                  <c:v>1.45</c:v>
                </c:pt>
                <c:pt idx="7">
                  <c:v>1.44</c:v>
                </c:pt>
                <c:pt idx="8">
                  <c:v>1.43</c:v>
                </c:pt>
                <c:pt idx="9">
                  <c:v>1.42</c:v>
                </c:pt>
              </c:numCache>
            </c:numRef>
          </c:val>
          <c:smooth val="0"/>
          <c:extLst>
            <c:ext xmlns:c16="http://schemas.microsoft.com/office/drawing/2014/chart" uri="{C3380CC4-5D6E-409C-BE32-E72D297353CC}">
              <c16:uniqueId val="{00000000-E529-4C2E-A8F5-7D8863378A71}"/>
            </c:ext>
          </c:extLst>
        </c:ser>
        <c:ser>
          <c:idx val="1"/>
          <c:order val="1"/>
          <c:tx>
            <c:strRef>
              <c:f>Sheet1!$C$5</c:f>
              <c:strCache>
                <c:ptCount val="1"/>
                <c:pt idx="0">
                  <c:v>東京</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Sheet1!$D$3:$M$3</c:f>
              <c:strCache>
                <c:ptCount val="10"/>
                <c:pt idx="0">
                  <c:v>2009年</c:v>
                </c:pt>
                <c:pt idx="1">
                  <c:v>2010年</c:v>
                </c:pt>
                <c:pt idx="2">
                  <c:v>2011年</c:v>
                </c:pt>
                <c:pt idx="3">
                  <c:v>2012年</c:v>
                </c:pt>
                <c:pt idx="4">
                  <c:v>2013年</c:v>
                </c:pt>
                <c:pt idx="5">
                  <c:v>2014年</c:v>
                </c:pt>
                <c:pt idx="6">
                  <c:v>2015年</c:v>
                </c:pt>
                <c:pt idx="7">
                  <c:v>2016年</c:v>
                </c:pt>
                <c:pt idx="8">
                  <c:v>2017年</c:v>
                </c:pt>
                <c:pt idx="9">
                  <c:v>2018年</c:v>
                </c:pt>
              </c:strCache>
            </c:strRef>
          </c:cat>
          <c:val>
            <c:numRef>
              <c:f>Sheet1!$D$5:$M$5</c:f>
              <c:numCache>
                <c:formatCode>General</c:formatCode>
                <c:ptCount val="10"/>
                <c:pt idx="0">
                  <c:v>1.1200000000000001</c:v>
                </c:pt>
                <c:pt idx="1">
                  <c:v>1.1200000000000001</c:v>
                </c:pt>
                <c:pt idx="2">
                  <c:v>1.06</c:v>
                </c:pt>
                <c:pt idx="3">
                  <c:v>1.0900000000000001</c:v>
                </c:pt>
                <c:pt idx="4">
                  <c:v>1.1299999999999999</c:v>
                </c:pt>
                <c:pt idx="5">
                  <c:v>1.1499999999999999</c:v>
                </c:pt>
                <c:pt idx="6">
                  <c:v>1.24</c:v>
                </c:pt>
                <c:pt idx="7">
                  <c:v>1.24</c:v>
                </c:pt>
                <c:pt idx="8">
                  <c:v>1.21</c:v>
                </c:pt>
                <c:pt idx="9" formatCode="0.00">
                  <c:v>1.2</c:v>
                </c:pt>
              </c:numCache>
            </c:numRef>
          </c:val>
          <c:smooth val="0"/>
          <c:extLst>
            <c:ext xmlns:c16="http://schemas.microsoft.com/office/drawing/2014/chart" uri="{C3380CC4-5D6E-409C-BE32-E72D297353CC}">
              <c16:uniqueId val="{00000001-E529-4C2E-A8F5-7D8863378A71}"/>
            </c:ext>
          </c:extLst>
        </c:ser>
        <c:ser>
          <c:idx val="2"/>
          <c:order val="2"/>
          <c:tx>
            <c:strRef>
              <c:f>Sheet1!$C$6</c:f>
              <c:strCache>
                <c:ptCount val="1"/>
                <c:pt idx="0">
                  <c:v>大阪</c:v>
                </c:pt>
              </c:strCache>
            </c:strRef>
          </c:tx>
          <c:spPr>
            <a:ln w="60325" cap="rnd">
              <a:solidFill>
                <a:srgbClr val="002060"/>
              </a:solidFill>
              <a:round/>
            </a:ln>
            <a:effectLst/>
          </c:spPr>
          <c:marker>
            <c:symbol val="circle"/>
            <c:size val="5"/>
            <c:spPr>
              <a:solidFill>
                <a:srgbClr val="00B0F0"/>
              </a:solidFill>
              <a:ln w="9525">
                <a:solidFill>
                  <a:srgbClr val="0070C0"/>
                </a:solidFill>
              </a:ln>
              <a:effectLst/>
            </c:spPr>
          </c:marker>
          <c:dLbls>
            <c:spPr>
              <a:noFill/>
              <a:ln>
                <a:solidFill>
                  <a:srgbClr val="002060"/>
                </a:solid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Sheet1!$D$3:$M$3</c:f>
              <c:strCache>
                <c:ptCount val="10"/>
                <c:pt idx="0">
                  <c:v>2009年</c:v>
                </c:pt>
                <c:pt idx="1">
                  <c:v>2010年</c:v>
                </c:pt>
                <c:pt idx="2">
                  <c:v>2011年</c:v>
                </c:pt>
                <c:pt idx="3">
                  <c:v>2012年</c:v>
                </c:pt>
                <c:pt idx="4">
                  <c:v>2013年</c:v>
                </c:pt>
                <c:pt idx="5">
                  <c:v>2014年</c:v>
                </c:pt>
                <c:pt idx="6">
                  <c:v>2015年</c:v>
                </c:pt>
                <c:pt idx="7">
                  <c:v>2016年</c:v>
                </c:pt>
                <c:pt idx="8">
                  <c:v>2017年</c:v>
                </c:pt>
                <c:pt idx="9">
                  <c:v>2018年</c:v>
                </c:pt>
              </c:strCache>
            </c:strRef>
          </c:cat>
          <c:val>
            <c:numRef>
              <c:f>Sheet1!$D$6:$M$6</c:f>
              <c:numCache>
                <c:formatCode>General</c:formatCode>
                <c:ptCount val="10"/>
                <c:pt idx="0">
                  <c:v>1.28</c:v>
                </c:pt>
                <c:pt idx="1">
                  <c:v>1.33</c:v>
                </c:pt>
                <c:pt idx="2" formatCode="0.00">
                  <c:v>1.3</c:v>
                </c:pt>
                <c:pt idx="3">
                  <c:v>1.31</c:v>
                </c:pt>
                <c:pt idx="4">
                  <c:v>1.32</c:v>
                </c:pt>
                <c:pt idx="5">
                  <c:v>1.31</c:v>
                </c:pt>
                <c:pt idx="6">
                  <c:v>1.39</c:v>
                </c:pt>
                <c:pt idx="7">
                  <c:v>1.37</c:v>
                </c:pt>
                <c:pt idx="8">
                  <c:v>1.35</c:v>
                </c:pt>
                <c:pt idx="9">
                  <c:v>1.35</c:v>
                </c:pt>
              </c:numCache>
            </c:numRef>
          </c:val>
          <c:smooth val="0"/>
          <c:extLst>
            <c:ext xmlns:c16="http://schemas.microsoft.com/office/drawing/2014/chart" uri="{C3380CC4-5D6E-409C-BE32-E72D297353CC}">
              <c16:uniqueId val="{00000002-E529-4C2E-A8F5-7D8863378A71}"/>
            </c:ext>
          </c:extLst>
        </c:ser>
        <c:dLbls>
          <c:showLegendKey val="0"/>
          <c:showVal val="0"/>
          <c:showCatName val="0"/>
          <c:showSerName val="0"/>
          <c:showPercent val="0"/>
          <c:showBubbleSize val="0"/>
        </c:dLbls>
        <c:marker val="1"/>
        <c:smooth val="0"/>
        <c:axId val="311296447"/>
        <c:axId val="311298527"/>
      </c:lineChart>
      <c:catAx>
        <c:axId val="311296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11298527"/>
        <c:crosses val="autoZero"/>
        <c:auto val="1"/>
        <c:lblAlgn val="ctr"/>
        <c:lblOffset val="100"/>
        <c:noMultiLvlLbl val="0"/>
      </c:catAx>
      <c:valAx>
        <c:axId val="311298527"/>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311296447"/>
        <c:crosses val="autoZero"/>
        <c:crossBetween val="between"/>
      </c:valAx>
      <c:spPr>
        <a:noFill/>
        <a:ln>
          <a:noFill/>
        </a:ln>
        <a:effectLst/>
      </c:spPr>
    </c:plotArea>
    <c:legend>
      <c:legendPos val="b"/>
      <c:layout>
        <c:manualLayout>
          <c:xMode val="edge"/>
          <c:yMode val="edge"/>
          <c:x val="0.57127862355163506"/>
          <c:y val="0.7893018906519389"/>
          <c:w val="0.38265404084912136"/>
          <c:h val="5.6949575657386647E-2"/>
        </c:manualLayout>
      </c:layout>
      <c:overlay val="1"/>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ja-JP" altLang="en-US" sz="1400" b="1" dirty="0" smtClean="0"/>
              <a:t>職種別有効求人倍率（大阪）</a:t>
            </a:r>
            <a:endParaRPr lang="ja-JP" altLang="en-US" sz="1400"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3月</c:v>
                </c:pt>
              </c:strCache>
            </c:strRef>
          </c:tx>
          <c:spPr>
            <a:solidFill>
              <a:schemeClr val="accent1">
                <a:lumMod val="60000"/>
                <a:lumOff val="40000"/>
              </a:schemeClr>
            </a:solidFill>
            <a:ln>
              <a:solidFill>
                <a:schemeClr val="accent1"/>
              </a:solidFill>
            </a:ln>
            <a:effectLst/>
          </c:spPr>
          <c:invertIfNegative val="0"/>
          <c:dLbls>
            <c:dLbl>
              <c:idx val="4"/>
              <c:layout>
                <c:manualLayout>
                  <c:x val="-8.169934640522876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BEB-4D14-8D89-F74F919C338C}"/>
                </c:ext>
              </c:extLst>
            </c:dLbl>
            <c:dLbl>
              <c:idx val="9"/>
              <c:layout>
                <c:manualLayout>
                  <c:x val="1.717055252945223E-3"/>
                  <c:y val="8.931681777071787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B7-4006-A246-A622C620F14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Sheet1!$A$2:$A$12</c:f>
              <c:strCache>
                <c:ptCount val="11"/>
                <c:pt idx="0">
                  <c:v>保健師・助産師等</c:v>
                </c:pt>
                <c:pt idx="1">
                  <c:v>社会福祉の専門職</c:v>
                </c:pt>
                <c:pt idx="2">
                  <c:v>一般事務員</c:v>
                </c:pt>
                <c:pt idx="3">
                  <c:v>販売職</c:v>
                </c:pt>
                <c:pt idx="4">
                  <c:v>介護サービス職</c:v>
                </c:pt>
                <c:pt idx="5">
                  <c:v>飲食調理職</c:v>
                </c:pt>
                <c:pt idx="6">
                  <c:v>接客・給士職</c:v>
                </c:pt>
                <c:pt idx="7">
                  <c:v>生産工程の職</c:v>
                </c:pt>
                <c:pt idx="8">
                  <c:v>輸送・機械運転職</c:v>
                </c:pt>
                <c:pt idx="9">
                  <c:v>建設・採掘職</c:v>
                </c:pt>
                <c:pt idx="10">
                  <c:v>運搬・清掃等職</c:v>
                </c:pt>
              </c:strCache>
            </c:strRef>
          </c:cat>
          <c:val>
            <c:numRef>
              <c:f>Sheet1!$B$2:$B$12</c:f>
              <c:numCache>
                <c:formatCode>0.00_ </c:formatCode>
                <c:ptCount val="11"/>
                <c:pt idx="0">
                  <c:v>2.82</c:v>
                </c:pt>
                <c:pt idx="1">
                  <c:v>4.2699999999999996</c:v>
                </c:pt>
                <c:pt idx="2">
                  <c:v>0.46</c:v>
                </c:pt>
                <c:pt idx="3">
                  <c:v>2.02</c:v>
                </c:pt>
                <c:pt idx="4">
                  <c:v>5.6</c:v>
                </c:pt>
                <c:pt idx="5">
                  <c:v>5.7</c:v>
                </c:pt>
                <c:pt idx="6">
                  <c:v>3.54</c:v>
                </c:pt>
                <c:pt idx="7">
                  <c:v>1.9</c:v>
                </c:pt>
                <c:pt idx="8">
                  <c:v>3.2</c:v>
                </c:pt>
                <c:pt idx="9">
                  <c:v>6.62</c:v>
                </c:pt>
                <c:pt idx="10">
                  <c:v>0.97</c:v>
                </c:pt>
              </c:numCache>
            </c:numRef>
          </c:val>
          <c:extLst>
            <c:ext xmlns:c16="http://schemas.microsoft.com/office/drawing/2014/chart" uri="{C3380CC4-5D6E-409C-BE32-E72D297353CC}">
              <c16:uniqueId val="{00000000-EBEB-4D14-8D89-F74F919C338C}"/>
            </c:ext>
          </c:extLst>
        </c:ser>
        <c:ser>
          <c:idx val="1"/>
          <c:order val="1"/>
          <c:tx>
            <c:strRef>
              <c:f>Sheet1!$C$1</c:f>
              <c:strCache>
                <c:ptCount val="1"/>
                <c:pt idx="0">
                  <c:v>4月</c:v>
                </c:pt>
              </c:strCache>
            </c:strRef>
          </c:tx>
          <c:spPr>
            <a:solidFill>
              <a:schemeClr val="accent2"/>
            </a:solidFill>
            <a:ln>
              <a:noFill/>
            </a:ln>
            <a:effectLst/>
          </c:spPr>
          <c:invertIfNegative val="0"/>
          <c:dLbls>
            <c:dLbl>
              <c:idx val="4"/>
              <c:layout>
                <c:manualLayout>
                  <c:x val="0"/>
                  <c:y val="2.85133946723058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BEB-4D14-8D89-F74F919C338C}"/>
                </c:ext>
              </c:extLst>
            </c:dLbl>
            <c:dLbl>
              <c:idx val="9"/>
              <c:layout>
                <c:manualLayout>
                  <c:x val="8.5852762647261154E-3"/>
                  <c:y val="2.97722725902392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B7-4006-A246-A622C620F14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保健師・助産師等</c:v>
                </c:pt>
                <c:pt idx="1">
                  <c:v>社会福祉の専門職</c:v>
                </c:pt>
                <c:pt idx="2">
                  <c:v>一般事務員</c:v>
                </c:pt>
                <c:pt idx="3">
                  <c:v>販売職</c:v>
                </c:pt>
                <c:pt idx="4">
                  <c:v>介護サービス職</c:v>
                </c:pt>
                <c:pt idx="5">
                  <c:v>飲食調理職</c:v>
                </c:pt>
                <c:pt idx="6">
                  <c:v>接客・給士職</c:v>
                </c:pt>
                <c:pt idx="7">
                  <c:v>生産工程の職</c:v>
                </c:pt>
                <c:pt idx="8">
                  <c:v>輸送・機械運転職</c:v>
                </c:pt>
                <c:pt idx="9">
                  <c:v>建設・採掘職</c:v>
                </c:pt>
                <c:pt idx="10">
                  <c:v>運搬・清掃等職</c:v>
                </c:pt>
              </c:strCache>
            </c:strRef>
          </c:cat>
          <c:val>
            <c:numRef>
              <c:f>Sheet1!$C$2:$C$12</c:f>
              <c:numCache>
                <c:formatCode>0.00_ </c:formatCode>
                <c:ptCount val="11"/>
                <c:pt idx="0">
                  <c:v>2.42</c:v>
                </c:pt>
                <c:pt idx="1">
                  <c:v>3.45</c:v>
                </c:pt>
                <c:pt idx="2">
                  <c:v>0.36</c:v>
                </c:pt>
                <c:pt idx="3">
                  <c:v>1.63</c:v>
                </c:pt>
                <c:pt idx="4">
                  <c:v>5.42</c:v>
                </c:pt>
                <c:pt idx="5">
                  <c:v>4.68</c:v>
                </c:pt>
                <c:pt idx="6">
                  <c:v>2.68</c:v>
                </c:pt>
                <c:pt idx="7">
                  <c:v>1.67</c:v>
                </c:pt>
                <c:pt idx="8">
                  <c:v>2.83</c:v>
                </c:pt>
                <c:pt idx="9">
                  <c:v>6.19</c:v>
                </c:pt>
                <c:pt idx="10">
                  <c:v>0.85</c:v>
                </c:pt>
              </c:numCache>
            </c:numRef>
          </c:val>
          <c:extLst>
            <c:ext xmlns:c16="http://schemas.microsoft.com/office/drawing/2014/chart" uri="{C3380CC4-5D6E-409C-BE32-E72D297353CC}">
              <c16:uniqueId val="{00000001-EBEB-4D14-8D89-F74F919C338C}"/>
            </c:ext>
          </c:extLst>
        </c:ser>
        <c:ser>
          <c:idx val="2"/>
          <c:order val="2"/>
          <c:tx>
            <c:strRef>
              <c:f>Sheet1!$D$1</c:f>
              <c:strCache>
                <c:ptCount val="1"/>
                <c:pt idx="0">
                  <c:v>5月</c:v>
                </c:pt>
              </c:strCache>
            </c:strRef>
          </c:tx>
          <c:spPr>
            <a:pattFill prst="dkUpDiag">
              <a:fgClr>
                <a:srgbClr val="0070C0"/>
              </a:fgClr>
              <a:bgClr>
                <a:schemeClr val="bg1"/>
              </a:bgClr>
            </a:pattFill>
            <a:ln>
              <a:solidFill>
                <a:schemeClr val="accent1"/>
              </a:solidFill>
            </a:ln>
            <a:effectLst/>
          </c:spPr>
          <c:invertIfNegative val="0"/>
          <c:dLbls>
            <c:dLbl>
              <c:idx val="4"/>
              <c:layout>
                <c:manualLayout>
                  <c:x val="9.8039215686274508E-3"/>
                  <c:y val="-5.70267893446117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BEB-4D14-8D89-F74F919C338C}"/>
                </c:ext>
              </c:extLst>
            </c:dLbl>
            <c:dLbl>
              <c:idx val="9"/>
              <c:layout>
                <c:manualLayout>
                  <c:x val="3.4341105058903199E-3"/>
                  <c:y val="8.93168177707175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0B7-4006-A246-A622C620F14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Sheet1!$A$2:$A$12</c:f>
              <c:strCache>
                <c:ptCount val="11"/>
                <c:pt idx="0">
                  <c:v>保健師・助産師等</c:v>
                </c:pt>
                <c:pt idx="1">
                  <c:v>社会福祉の専門職</c:v>
                </c:pt>
                <c:pt idx="2">
                  <c:v>一般事務員</c:v>
                </c:pt>
                <c:pt idx="3">
                  <c:v>販売職</c:v>
                </c:pt>
                <c:pt idx="4">
                  <c:v>介護サービス職</c:v>
                </c:pt>
                <c:pt idx="5">
                  <c:v>飲食調理職</c:v>
                </c:pt>
                <c:pt idx="6">
                  <c:v>接客・給士職</c:v>
                </c:pt>
                <c:pt idx="7">
                  <c:v>生産工程の職</c:v>
                </c:pt>
                <c:pt idx="8">
                  <c:v>輸送・機械運転職</c:v>
                </c:pt>
                <c:pt idx="9">
                  <c:v>建設・採掘職</c:v>
                </c:pt>
                <c:pt idx="10">
                  <c:v>運搬・清掃等職</c:v>
                </c:pt>
              </c:strCache>
            </c:strRef>
          </c:cat>
          <c:val>
            <c:numRef>
              <c:f>Sheet1!$D$2:$D$12</c:f>
              <c:numCache>
                <c:formatCode>0.00_ </c:formatCode>
                <c:ptCount val="11"/>
                <c:pt idx="0">
                  <c:v>2.14</c:v>
                </c:pt>
                <c:pt idx="1">
                  <c:v>3.27</c:v>
                </c:pt>
                <c:pt idx="2">
                  <c:v>0.32</c:v>
                </c:pt>
                <c:pt idx="3">
                  <c:v>1.35</c:v>
                </c:pt>
                <c:pt idx="4">
                  <c:v>5.44</c:v>
                </c:pt>
                <c:pt idx="5">
                  <c:v>3.38</c:v>
                </c:pt>
                <c:pt idx="6">
                  <c:v>1.67</c:v>
                </c:pt>
                <c:pt idx="7">
                  <c:v>1.44</c:v>
                </c:pt>
                <c:pt idx="8">
                  <c:v>2.37</c:v>
                </c:pt>
                <c:pt idx="9">
                  <c:v>5.9</c:v>
                </c:pt>
                <c:pt idx="10">
                  <c:v>0.73</c:v>
                </c:pt>
              </c:numCache>
            </c:numRef>
          </c:val>
          <c:extLst>
            <c:ext xmlns:c16="http://schemas.microsoft.com/office/drawing/2014/chart" uri="{C3380CC4-5D6E-409C-BE32-E72D297353CC}">
              <c16:uniqueId val="{00000002-EBEB-4D14-8D89-F74F919C338C}"/>
            </c:ext>
          </c:extLst>
        </c:ser>
        <c:dLbls>
          <c:showLegendKey val="0"/>
          <c:showVal val="0"/>
          <c:showCatName val="0"/>
          <c:showSerName val="0"/>
          <c:showPercent val="0"/>
          <c:showBubbleSize val="0"/>
        </c:dLbls>
        <c:gapWidth val="219"/>
        <c:overlap val="-27"/>
        <c:axId val="857564847"/>
        <c:axId val="857557775"/>
      </c:barChart>
      <c:catAx>
        <c:axId val="857564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57557775"/>
        <c:crosses val="autoZero"/>
        <c:auto val="1"/>
        <c:lblAlgn val="ctr"/>
        <c:lblOffset val="100"/>
        <c:noMultiLvlLbl val="0"/>
      </c:catAx>
      <c:valAx>
        <c:axId val="857557775"/>
        <c:scaling>
          <c:orientation val="minMax"/>
        </c:scaling>
        <c:delete val="0"/>
        <c:axPos val="l"/>
        <c:majorGridlines>
          <c:spPr>
            <a:ln w="9525" cap="flat" cmpd="sng" algn="ctr">
              <a:solidFill>
                <a:schemeClr val="tx1">
                  <a:lumMod val="15000"/>
                  <a:lumOff val="85000"/>
                </a:schemeClr>
              </a:solidFill>
              <a:round/>
            </a:ln>
            <a:effectLst/>
          </c:spPr>
        </c:majorGridlines>
        <c:numFmt formatCode="0.00_ "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857564847"/>
        <c:crosses val="autoZero"/>
        <c:crossBetween val="between"/>
      </c:valAx>
      <c:spPr>
        <a:noFill/>
        <a:ln>
          <a:noFill/>
        </a:ln>
        <a:effectLst/>
      </c:spPr>
    </c:plotArea>
    <c:legend>
      <c:legendPos val="b"/>
      <c:layout>
        <c:manualLayout>
          <c:xMode val="edge"/>
          <c:yMode val="edge"/>
          <c:x val="0.10541428644948792"/>
          <c:y val="0.14295336353657695"/>
          <c:w val="0.18034172199063353"/>
          <c:h val="5.4849443663257252E-2"/>
        </c:manualLayout>
      </c:layout>
      <c:overlay val="1"/>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993912139538356E-2"/>
          <c:y val="0.11060758838930523"/>
          <c:w val="0.90970430167011063"/>
          <c:h val="0.43513904104347856"/>
        </c:manualLayout>
      </c:layout>
      <c:barChart>
        <c:barDir val="col"/>
        <c:grouping val="stacked"/>
        <c:varyColors val="0"/>
        <c:ser>
          <c:idx val="0"/>
          <c:order val="0"/>
          <c:tx>
            <c:strRef>
              <c:f>'2019.4月度'!$B$6</c:f>
              <c:strCache>
                <c:ptCount val="1"/>
                <c:pt idx="0">
                  <c:v>全体</c:v>
                </c:pt>
              </c:strCache>
            </c:strRef>
          </c:tx>
          <c:spPr>
            <a:solidFill>
              <a:schemeClr val="accent5">
                <a:lumMod val="75000"/>
              </a:schemeClr>
            </a:solidFill>
            <a:ln>
              <a:solidFill>
                <a:schemeClr val="tx1"/>
              </a:solidFill>
            </a:ln>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3-6B5E-4301-A8E4-2ADC6C753C21}"/>
                </c:ext>
              </c:extLst>
            </c:dLbl>
            <c:dLbl>
              <c:idx val="3"/>
              <c:delete val="1"/>
              <c:extLst>
                <c:ext xmlns:c15="http://schemas.microsoft.com/office/drawing/2012/chart" uri="{CE6537A1-D6FC-4f65-9D91-7224C49458BB}"/>
                <c:ext xmlns:c16="http://schemas.microsoft.com/office/drawing/2014/chart" uri="{C3380CC4-5D6E-409C-BE32-E72D297353CC}">
                  <c16:uniqueId val="{00000004-6B5E-4301-A8E4-2ADC6C753C21}"/>
                </c:ext>
              </c:extLst>
            </c:dLbl>
            <c:dLbl>
              <c:idx val="5"/>
              <c:delete val="1"/>
              <c:extLst>
                <c:ext xmlns:c15="http://schemas.microsoft.com/office/drawing/2012/chart" uri="{CE6537A1-D6FC-4f65-9D91-7224C49458BB}"/>
                <c:ext xmlns:c16="http://schemas.microsoft.com/office/drawing/2014/chart" uri="{C3380CC4-5D6E-409C-BE32-E72D297353CC}">
                  <c16:uniqueId val="{00000005-6B5E-4301-A8E4-2ADC6C753C21}"/>
                </c:ext>
              </c:extLst>
            </c:dLbl>
            <c:dLbl>
              <c:idx val="7"/>
              <c:delete val="1"/>
              <c:extLst>
                <c:ext xmlns:c15="http://schemas.microsoft.com/office/drawing/2012/chart" uri="{CE6537A1-D6FC-4f65-9D91-7224C49458BB}"/>
                <c:ext xmlns:c16="http://schemas.microsoft.com/office/drawing/2014/chart" uri="{C3380CC4-5D6E-409C-BE32-E72D297353CC}">
                  <c16:uniqueId val="{00000006-6B5E-4301-A8E4-2ADC6C753C21}"/>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'2019.4月度'!$E$4:$L$5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'2019.4月度'!$E$6:$L$6</c:f>
              <c:numCache>
                <c:formatCode>General</c:formatCode>
                <c:ptCount val="8"/>
                <c:pt idx="0">
                  <c:v>11357</c:v>
                </c:pt>
                <c:pt idx="1">
                  <c:v>0</c:v>
                </c:pt>
                <c:pt idx="2">
                  <c:v>4527</c:v>
                </c:pt>
                <c:pt idx="3">
                  <c:v>0</c:v>
                </c:pt>
                <c:pt idx="4">
                  <c:v>5010</c:v>
                </c:pt>
                <c:pt idx="5">
                  <c:v>0</c:v>
                </c:pt>
                <c:pt idx="6">
                  <c:v>8609</c:v>
                </c:pt>
                <c:pt idx="7">
                  <c:v>0</c:v>
                </c:pt>
              </c:numCache>
            </c:numRef>
          </c:val>
          <c:extLst>
            <c:ext xmlns:c16="http://schemas.microsoft.com/office/drawing/2014/chart" uri="{C3380CC4-5D6E-409C-BE32-E72D297353CC}">
              <c16:uniqueId val="{00000000-6B5E-4301-A8E4-2ADC6C753C21}"/>
            </c:ext>
          </c:extLst>
        </c:ser>
        <c:ser>
          <c:idx val="1"/>
          <c:order val="1"/>
          <c:tx>
            <c:strRef>
              <c:f>'2019.4月度'!$B$7</c:f>
              <c:strCache>
                <c:ptCount val="1"/>
                <c:pt idx="0">
                  <c:v>男性</c:v>
                </c:pt>
              </c:strCache>
            </c:strRef>
          </c:tx>
          <c:spPr>
            <a:pattFill prst="pct20">
              <a:fgClr>
                <a:srgbClr val="002060"/>
              </a:fgClr>
              <a:bgClr>
                <a:schemeClr val="bg1"/>
              </a:bgClr>
            </a:pattFill>
            <a:ln>
              <a:solidFill>
                <a:schemeClr val="tx1"/>
              </a:solidFill>
            </a:ln>
          </c:spPr>
          <c:invertIfNegative val="0"/>
          <c:dLbls>
            <c:dLbl>
              <c:idx val="7"/>
              <c:layout>
                <c:manualLayout>
                  <c:x val="-1.499557866580204E-3"/>
                  <c:y val="3.248558185855034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B5E-4301-A8E4-2ADC6C753C21}"/>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'2019.4月度'!$E$4:$L$5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'2019.4月度'!$E$7:$L$7</c:f>
              <c:numCache>
                <c:formatCode>General</c:formatCode>
                <c:ptCount val="8"/>
                <c:pt idx="1">
                  <c:v>1935</c:v>
                </c:pt>
                <c:pt idx="3">
                  <c:v>1674</c:v>
                </c:pt>
                <c:pt idx="5">
                  <c:v>1406</c:v>
                </c:pt>
                <c:pt idx="7">
                  <c:v>880</c:v>
                </c:pt>
              </c:numCache>
            </c:numRef>
          </c:val>
          <c:extLst>
            <c:ext xmlns:c16="http://schemas.microsoft.com/office/drawing/2014/chart" uri="{C3380CC4-5D6E-409C-BE32-E72D297353CC}">
              <c16:uniqueId val="{00000001-6B5E-4301-A8E4-2ADC6C753C21}"/>
            </c:ext>
          </c:extLst>
        </c:ser>
        <c:ser>
          <c:idx val="2"/>
          <c:order val="2"/>
          <c:tx>
            <c:strRef>
              <c:f>'2019.4月度'!$B$8</c:f>
              <c:strCache>
                <c:ptCount val="1"/>
                <c:pt idx="0">
                  <c:v>女性</c:v>
                </c:pt>
              </c:strCache>
            </c:strRef>
          </c:tx>
          <c:spPr>
            <a:pattFill prst="ltUpDiag">
              <a:fgClr>
                <a:srgbClr val="C00000"/>
              </a:fgClr>
              <a:bgClr>
                <a:schemeClr val="bg1"/>
              </a:bgClr>
            </a:pattFill>
            <a:ln>
              <a:solidFill>
                <a:schemeClr val="tx1"/>
              </a:solidFill>
            </a:ln>
          </c:spPr>
          <c:invertIfNegative val="0"/>
          <c:dLbls>
            <c:dLbl>
              <c:idx val="5"/>
              <c:layout>
                <c:manualLayout>
                  <c:x val="5.9982314663208159E-3"/>
                  <c:y val="-4.872837278782566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B5E-4301-A8E4-2ADC6C753C21}"/>
                </c:ext>
              </c:extLst>
            </c:dLbl>
            <c:dLbl>
              <c:idx val="7"/>
              <c:layout>
                <c:manualLayout>
                  <c:x val="0"/>
                  <c:y val="-5.9556900074009149E-2"/>
                </c:manualLayout>
              </c:layout>
              <c:tx>
                <c:rich>
                  <a:bodyPr wrap="square" lIns="38100" tIns="19050" rIns="38100" bIns="19050" anchor="ctr">
                    <a:spAutoFit/>
                  </a:bodyPr>
                  <a:lstStyle/>
                  <a:p>
                    <a:pPr>
                      <a:defRPr/>
                    </a:pPr>
                    <a:r>
                      <a:rPr lang="en-US" altLang="ja-JP" dirty="0" smtClean="0">
                        <a:solidFill>
                          <a:schemeClr val="tx1"/>
                        </a:solidFill>
                      </a:rPr>
                      <a:t>1027</a:t>
                    </a:r>
                    <a:endParaRPr lang="en-US" altLang="ja-JP" dirty="0">
                      <a:solidFill>
                        <a:schemeClr val="tx1"/>
                      </a:solidFill>
                    </a:endParaRP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layout>
                    <c:manualLayout>
                      <c:w val="3.9408380733727759E-2"/>
                      <c:h val="8.2324091853195863E-2"/>
                    </c:manualLayout>
                  </c15:layout>
                </c:ext>
                <c:ext xmlns:c16="http://schemas.microsoft.com/office/drawing/2014/chart" uri="{C3380CC4-5D6E-409C-BE32-E72D297353CC}">
                  <c16:uniqueId val="{00000009-6B5E-4301-A8E4-2ADC6C753C21}"/>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'2019.4月度'!$E$4:$L$5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'2019.4月度'!$E$8:$L$8</c:f>
              <c:numCache>
                <c:formatCode>General</c:formatCode>
                <c:ptCount val="8"/>
                <c:pt idx="1">
                  <c:v>2358</c:v>
                </c:pt>
                <c:pt idx="3">
                  <c:v>5375</c:v>
                </c:pt>
                <c:pt idx="5">
                  <c:v>567</c:v>
                </c:pt>
                <c:pt idx="7">
                  <c:v>1163</c:v>
                </c:pt>
              </c:numCache>
            </c:numRef>
          </c:val>
          <c:extLst>
            <c:ext xmlns:c16="http://schemas.microsoft.com/office/drawing/2014/chart" uri="{C3380CC4-5D6E-409C-BE32-E72D297353CC}">
              <c16:uniqueId val="{00000002-6B5E-4301-A8E4-2ADC6C753C21}"/>
            </c:ext>
          </c:extLst>
        </c:ser>
        <c:dLbls>
          <c:showLegendKey val="0"/>
          <c:showVal val="0"/>
          <c:showCatName val="0"/>
          <c:showSerName val="0"/>
          <c:showPercent val="0"/>
          <c:showBubbleSize val="0"/>
        </c:dLbls>
        <c:gapWidth val="66"/>
        <c:overlap val="100"/>
        <c:axId val="612904536"/>
        <c:axId val="612909240"/>
      </c:barChart>
      <c:catAx>
        <c:axId val="612904536"/>
        <c:scaling>
          <c:orientation val="minMax"/>
        </c:scaling>
        <c:delete val="0"/>
        <c:axPos val="b"/>
        <c:numFmt formatCode="General" sourceLinked="0"/>
        <c:majorTickMark val="out"/>
        <c:minorTickMark val="none"/>
        <c:tickLblPos val="nextTo"/>
        <c:txPr>
          <a:bodyPr rot="0" vert="wordArtVertRtl"/>
          <a:lstStyle/>
          <a:p>
            <a:pPr>
              <a:defRPr/>
            </a:pPr>
            <a:endParaRPr lang="ja-JP"/>
          </a:p>
        </c:txPr>
        <c:crossAx val="612909240"/>
        <c:crosses val="autoZero"/>
        <c:auto val="1"/>
        <c:lblAlgn val="ctr"/>
        <c:lblOffset val="100"/>
        <c:noMultiLvlLbl val="0"/>
      </c:catAx>
      <c:valAx>
        <c:axId val="612909240"/>
        <c:scaling>
          <c:orientation val="minMax"/>
          <c:max val="12000"/>
        </c:scaling>
        <c:delete val="0"/>
        <c:axPos val="l"/>
        <c:majorGridlines/>
        <c:title>
          <c:tx>
            <c:rich>
              <a:bodyPr rot="0" vert="horz"/>
              <a:lstStyle/>
              <a:p>
                <a:pPr>
                  <a:defRPr sz="800" b="0"/>
                </a:pPr>
                <a:r>
                  <a:rPr lang="ja-JP" altLang="en-US" sz="800" b="0" dirty="0"/>
                  <a:t>（件）</a:t>
                </a:r>
              </a:p>
            </c:rich>
          </c:tx>
          <c:layout>
            <c:manualLayout>
              <c:xMode val="edge"/>
              <c:yMode val="edge"/>
              <c:x val="3.252640537570896E-3"/>
              <c:y val="0"/>
            </c:manualLayout>
          </c:layout>
          <c:overlay val="0"/>
        </c:title>
        <c:numFmt formatCode="General" sourceLinked="1"/>
        <c:majorTickMark val="out"/>
        <c:minorTickMark val="none"/>
        <c:tickLblPos val="nextTo"/>
        <c:crossAx val="612904536"/>
        <c:crosses val="autoZero"/>
        <c:crossBetween val="between"/>
      </c:valAx>
    </c:plotArea>
    <c:legend>
      <c:legendPos val="t"/>
      <c:legendEntry>
        <c:idx val="0"/>
        <c:delete val="1"/>
      </c:legendEntry>
      <c:layout>
        <c:manualLayout>
          <c:xMode val="edge"/>
          <c:yMode val="edge"/>
          <c:x val="0.31836104408861593"/>
          <c:y val="1.8333375473895408E-2"/>
          <c:w val="0.35355617199928785"/>
          <c:h val="8.3717191601049873E-2"/>
        </c:manualLayout>
      </c:layout>
      <c:overlay val="0"/>
    </c:legend>
    <c:plotVisOnly val="1"/>
    <c:dispBlanksAs val="gap"/>
    <c:showDLblsOverMax val="0"/>
  </c:char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emf"/></Relationships>
</file>

<file path=ppt/drawings/drawing1.xml><?xml version="1.0" encoding="utf-8"?>
<c:userShapes xmlns:c="http://schemas.openxmlformats.org/drawingml/2006/chart">
  <cdr:relSizeAnchor xmlns:cdr="http://schemas.openxmlformats.org/drawingml/2006/chartDrawing">
    <cdr:from>
      <cdr:x>0.21362</cdr:x>
      <cdr:y>0</cdr:y>
    </cdr:from>
    <cdr:to>
      <cdr:x>0.28356</cdr:x>
      <cdr:y>0.04616</cdr:y>
    </cdr:to>
    <cdr:sp macro="" textlink="">
      <cdr:nvSpPr>
        <cdr:cNvPr id="2" name="正方形/長方形 1"/>
        <cdr:cNvSpPr/>
      </cdr:nvSpPr>
      <cdr:spPr>
        <a:xfrm xmlns:a="http://schemas.openxmlformats.org/drawingml/2006/main">
          <a:off x="1617091" y="-1355766"/>
          <a:ext cx="529446" cy="20574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altLang="ja-JP" sz="6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6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千人</a:t>
          </a:r>
          <a:r>
            <a:rPr lang="en-US" altLang="ja-JP" sz="6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endParaRPr lang="ja-JP" sz="6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0.93586</cdr:x>
      <cdr:y>0.07147</cdr:y>
    </cdr:from>
    <cdr:to>
      <cdr:x>1</cdr:x>
      <cdr:y>0.12252</cdr:y>
    </cdr:to>
    <cdr:sp macro="" textlink="">
      <cdr:nvSpPr>
        <cdr:cNvPr id="2" name="テキスト ボックス 1"/>
        <cdr:cNvSpPr txBox="1"/>
      </cdr:nvSpPr>
      <cdr:spPr>
        <a:xfrm xmlns:a="http://schemas.openxmlformats.org/drawingml/2006/main">
          <a:off x="8005246" y="301595"/>
          <a:ext cx="548639" cy="215444"/>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800" dirty="0"/>
            <a:t>（％）</a:t>
          </a:r>
        </a:p>
      </cdr:txBody>
    </cdr:sp>
  </cdr:relSizeAnchor>
  <cdr:relSizeAnchor xmlns:cdr="http://schemas.openxmlformats.org/drawingml/2006/chartDrawing">
    <cdr:from>
      <cdr:x>0</cdr:x>
      <cdr:y>0.06017</cdr:y>
    </cdr:from>
    <cdr:to>
      <cdr:x>0.0921</cdr:x>
      <cdr:y>0.11123</cdr:y>
    </cdr:to>
    <cdr:sp macro="" textlink="">
      <cdr:nvSpPr>
        <cdr:cNvPr id="3" name="テキスト ボックス 1"/>
        <cdr:cNvSpPr txBox="1"/>
      </cdr:nvSpPr>
      <cdr:spPr>
        <a:xfrm xmlns:a="http://schemas.openxmlformats.org/drawingml/2006/main">
          <a:off x="0" y="253921"/>
          <a:ext cx="787791" cy="215444"/>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800" dirty="0" smtClean="0"/>
            <a:t>（百万円）</a:t>
          </a:r>
          <a:endParaRPr kumimoji="1" lang="ja-JP" altLang="en-US" sz="800" dirty="0"/>
        </a:p>
      </cdr:txBody>
    </cdr:sp>
  </cdr:relSizeAnchor>
</c:userShapes>
</file>

<file path=ppt/drawings/drawing11.xml><?xml version="1.0" encoding="utf-8"?>
<c:userShapes xmlns:c="http://schemas.openxmlformats.org/drawingml/2006/chart">
  <cdr:relSizeAnchor xmlns:cdr="http://schemas.openxmlformats.org/drawingml/2006/chartDrawing">
    <cdr:from>
      <cdr:x>0.86972</cdr:x>
      <cdr:y>0.81158</cdr:y>
    </cdr:from>
    <cdr:to>
      <cdr:x>1</cdr:x>
      <cdr:y>0.9323</cdr:y>
    </cdr:to>
    <cdr:sp macro="" textlink="">
      <cdr:nvSpPr>
        <cdr:cNvPr id="2" name="角丸四角形 1"/>
        <cdr:cNvSpPr/>
      </cdr:nvSpPr>
      <cdr:spPr>
        <a:xfrm xmlns:a="http://schemas.openxmlformats.org/drawingml/2006/main">
          <a:off x="7327151" y="3904354"/>
          <a:ext cx="1097547" cy="580762"/>
        </a:xfrm>
        <a:prstGeom xmlns:a="http://schemas.openxmlformats.org/drawingml/2006/main" prst="roundRect">
          <a:avLst>
            <a:gd name="adj" fmla="val 5062"/>
          </a:avLst>
        </a:prstGeom>
        <a:noFill xmlns:a="http://schemas.openxmlformats.org/drawingml/2006/main"/>
        <a:ln xmlns:a="http://schemas.openxmlformats.org/drawingml/2006/main" w="28575">
          <a:solidFill>
            <a:srgbClr val="FF0000"/>
          </a:solidFill>
          <a:prstDash val="sysDot"/>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u="sng" dirty="0"/>
        </a:p>
      </cdr:txBody>
    </cdr:sp>
  </cdr:relSizeAnchor>
</c:userShapes>
</file>

<file path=ppt/drawings/drawing12.xml><?xml version="1.0" encoding="utf-8"?>
<c:userShapes xmlns:c="http://schemas.openxmlformats.org/drawingml/2006/chart">
  <cdr:relSizeAnchor xmlns:cdr="http://schemas.openxmlformats.org/drawingml/2006/chartDrawing">
    <cdr:from>
      <cdr:x>0.63186</cdr:x>
      <cdr:y>0.43301</cdr:y>
    </cdr:from>
    <cdr:to>
      <cdr:x>0.96835</cdr:x>
      <cdr:y>0.48148</cdr:y>
    </cdr:to>
    <cdr:sp macro="" textlink="">
      <cdr:nvSpPr>
        <cdr:cNvPr id="2" name="右矢印 1"/>
        <cdr:cNvSpPr/>
      </cdr:nvSpPr>
      <cdr:spPr>
        <a:xfrm xmlns:a="http://schemas.openxmlformats.org/drawingml/2006/main" rot="1364314">
          <a:off x="5572196" y="1833258"/>
          <a:ext cx="2967412" cy="205211"/>
        </a:xfrm>
        <a:prstGeom xmlns:a="http://schemas.openxmlformats.org/drawingml/2006/main" prst="rightArrow">
          <a:avLst>
            <a:gd name="adj1" fmla="val 50000"/>
            <a:gd name="adj2" fmla="val 77771"/>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defTabSz="416275"/>
          <a:endParaRPr lang="ja-JP" altLang="en-US" sz="1639" dirty="0">
            <a:solidFill>
              <a:prstClr val="white"/>
            </a:solidFill>
            <a:latin typeface="Arial"/>
            <a:ea typeface="Meiryo UI"/>
          </a:endParaRPr>
        </a:p>
      </cdr:txBody>
    </cdr:sp>
  </cdr:relSizeAnchor>
  <cdr:relSizeAnchor xmlns:cdr="http://schemas.openxmlformats.org/drawingml/2006/chartDrawing">
    <cdr:from>
      <cdr:x>0.78889</cdr:x>
      <cdr:y>0.37212</cdr:y>
    </cdr:from>
    <cdr:to>
      <cdr:x>0.95577</cdr:x>
      <cdr:y>0.44027</cdr:y>
    </cdr:to>
    <cdr:sp macro="" textlink="">
      <cdr:nvSpPr>
        <cdr:cNvPr id="3" name="正方形/長方形 2"/>
        <cdr:cNvSpPr/>
      </cdr:nvSpPr>
      <cdr:spPr>
        <a:xfrm xmlns:a="http://schemas.openxmlformats.org/drawingml/2006/main">
          <a:off x="6957034" y="1575474"/>
          <a:ext cx="1471604" cy="288541"/>
        </a:xfrm>
        <a:prstGeom xmlns:a="http://schemas.openxmlformats.org/drawingml/2006/main" prst="rect">
          <a:avLst/>
        </a:prstGeom>
        <a:solidFill xmlns:a="http://schemas.openxmlformats.org/drawingml/2006/main">
          <a:schemeClr val="bg1"/>
        </a:solidFill>
      </cdr:spPr>
      <cdr:txBody>
        <a:bodyPr xmlns:a="http://schemas.openxmlformats.org/drawingml/2006/main" wrap="squar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defTabSz="416275"/>
          <a:r>
            <a:rPr lang="ja-JP" altLang="en-US" sz="1275" b="1" dirty="0">
              <a:solidFill>
                <a:srgbClr val="FF0000"/>
              </a:solidFill>
              <a:latin typeface="Arial"/>
              <a:ea typeface="Meiryo UI"/>
            </a:rPr>
            <a:t>５</a:t>
          </a:r>
          <a:r>
            <a:rPr lang="ja-JP" altLang="en-US" sz="1275" b="1" dirty="0" smtClean="0">
              <a:solidFill>
                <a:srgbClr val="FF0000"/>
              </a:solidFill>
              <a:latin typeface="Arial"/>
              <a:ea typeface="Meiryo UI"/>
            </a:rPr>
            <a:t>か月連続の低下</a:t>
          </a:r>
          <a:endParaRPr lang="ja-JP" altLang="en-US" sz="1275" b="1" dirty="0">
            <a:solidFill>
              <a:srgbClr val="FF0000"/>
            </a:solidFill>
            <a:latin typeface="Arial"/>
            <a:ea typeface="Meiryo UI"/>
          </a:endParaRPr>
        </a:p>
      </cdr:txBody>
    </cdr:sp>
  </cdr:relSizeAnchor>
</c:userShapes>
</file>

<file path=ppt/drawings/drawing13.xml><?xml version="1.0" encoding="utf-8"?>
<c:userShapes xmlns:c="http://schemas.openxmlformats.org/drawingml/2006/chart">
  <cdr:relSizeAnchor xmlns:cdr="http://schemas.openxmlformats.org/drawingml/2006/chartDrawing">
    <cdr:from>
      <cdr:x>0.29657</cdr:x>
      <cdr:y>0.19799</cdr:y>
    </cdr:from>
    <cdr:to>
      <cdr:x>0.32811</cdr:x>
      <cdr:y>0.25702</cdr:y>
    </cdr:to>
    <cdr:sp macro="" textlink="">
      <cdr:nvSpPr>
        <cdr:cNvPr id="3" name="星 5 2"/>
        <cdr:cNvSpPr/>
      </cdr:nvSpPr>
      <cdr:spPr>
        <a:xfrm xmlns:a="http://schemas.openxmlformats.org/drawingml/2006/main">
          <a:off x="1417559" y="946929"/>
          <a:ext cx="150778" cy="282285"/>
        </a:xfrm>
        <a:prstGeom xmlns:a="http://schemas.openxmlformats.org/drawingml/2006/main" prst="star5">
          <a:avLst/>
        </a:prstGeom>
        <a:ln xmlns:a="http://schemas.openxmlformats.org/drawingml/2006/main">
          <a:noFill/>
        </a:ln>
      </cdr:spPr>
      <cdr:style>
        <a:lnRef xmlns:a="http://schemas.openxmlformats.org/drawingml/2006/main" idx="2">
          <a:schemeClr val="dk1">
            <a:shade val="50000"/>
          </a:schemeClr>
        </a:lnRef>
        <a:fillRef xmlns:a="http://schemas.openxmlformats.org/drawingml/2006/main" idx="1">
          <a:schemeClr val="dk1"/>
        </a:fillRef>
        <a:effectRef xmlns:a="http://schemas.openxmlformats.org/drawingml/2006/main" idx="0">
          <a:schemeClr val="dk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0.14206</cdr:x>
      <cdr:y>0.19557</cdr:y>
    </cdr:from>
    <cdr:to>
      <cdr:x>0.17245</cdr:x>
      <cdr:y>0.25472</cdr:y>
    </cdr:to>
    <cdr:sp macro="" textlink="">
      <cdr:nvSpPr>
        <cdr:cNvPr id="2" name="星 5 1"/>
        <cdr:cNvSpPr/>
      </cdr:nvSpPr>
      <cdr:spPr>
        <a:xfrm xmlns:a="http://schemas.openxmlformats.org/drawingml/2006/main">
          <a:off x="679056" y="935364"/>
          <a:ext cx="145264" cy="282854"/>
        </a:xfrm>
        <a:prstGeom xmlns:a="http://schemas.openxmlformats.org/drawingml/2006/main" prst="star5">
          <a:avLst/>
        </a:prstGeom>
        <a:ln xmlns:a="http://schemas.openxmlformats.org/drawingml/2006/main">
          <a:noFill/>
        </a:ln>
      </cdr:spPr>
      <cdr:style>
        <a:lnRef xmlns:a="http://schemas.openxmlformats.org/drawingml/2006/main" idx="2">
          <a:schemeClr val="dk1">
            <a:shade val="50000"/>
          </a:schemeClr>
        </a:lnRef>
        <a:fillRef xmlns:a="http://schemas.openxmlformats.org/drawingml/2006/main" idx="1">
          <a:schemeClr val="dk1"/>
        </a:fillRef>
        <a:effectRef xmlns:a="http://schemas.openxmlformats.org/drawingml/2006/main" idx="0">
          <a:schemeClr val="dk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drawings/drawing14.xml><?xml version="1.0" encoding="utf-8"?>
<c:userShapes xmlns:c="http://schemas.openxmlformats.org/drawingml/2006/chart">
  <cdr:relSizeAnchor xmlns:cdr="http://schemas.openxmlformats.org/drawingml/2006/chartDrawing">
    <cdr:from>
      <cdr:x>0.21534</cdr:x>
      <cdr:y>0.53304</cdr:y>
    </cdr:from>
    <cdr:to>
      <cdr:x>0.38617</cdr:x>
      <cdr:y>0.60943</cdr:y>
    </cdr:to>
    <cdr:sp macro="" textlink="">
      <cdr:nvSpPr>
        <cdr:cNvPr id="2" name="テキスト ボックス 5"/>
        <cdr:cNvSpPr txBox="1"/>
      </cdr:nvSpPr>
      <cdr:spPr>
        <a:xfrm xmlns:a="http://schemas.openxmlformats.org/drawingml/2006/main">
          <a:off x="984549" y="2152368"/>
          <a:ext cx="781035" cy="308456"/>
        </a:xfrm>
        <a:prstGeom xmlns:a="http://schemas.openxmlformats.org/drawingml/2006/main" prst="rect">
          <a:avLst/>
        </a:prstGeom>
        <a:solidFill xmlns:a="http://schemas.openxmlformats.org/drawingml/2006/main">
          <a:sysClr val="window" lastClr="FFFFFF"/>
        </a:solidFill>
        <a:ln xmlns:a="http://schemas.openxmlformats.org/drawingml/2006/main">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lIns="0" tIns="0" rIns="0" bIns="0" rtlCol="0" anchor="ctr">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r>
            <a:rPr kumimoji="1" lang="ja-JP" altLang="en-US" sz="1100" dirty="0">
              <a:latin typeface="メイリオ" panose="020B0604030504040204" pitchFamily="50" charset="-128"/>
              <a:ea typeface="メイリオ" panose="020B0604030504040204" pitchFamily="50" charset="-128"/>
            </a:rPr>
            <a:t>大阪</a:t>
          </a:r>
          <a:r>
            <a:rPr kumimoji="1" lang="en-US" altLang="ja-JP" sz="1100" dirty="0">
              <a:latin typeface="メイリオ" panose="020B0604030504040204" pitchFamily="50" charset="-128"/>
              <a:ea typeface="メイリオ" panose="020B0604030504040204" pitchFamily="50" charset="-128"/>
            </a:rPr>
            <a:t>2.9</a:t>
          </a:r>
          <a:r>
            <a:rPr kumimoji="1" lang="ja-JP" altLang="en-US" sz="1100" dirty="0">
              <a:latin typeface="メイリオ" panose="020B0604030504040204" pitchFamily="50" charset="-128"/>
              <a:ea typeface="メイリオ" panose="020B0604030504040204" pitchFamily="50" charset="-128"/>
            </a:rPr>
            <a:t>％</a:t>
          </a:r>
          <a:endParaRPr kumimoji="1" lang="en-US" altLang="ja-JP" sz="1100" dirty="0">
            <a:latin typeface="メイリオ" panose="020B0604030504040204" pitchFamily="50" charset="-128"/>
            <a:ea typeface="メイリオ" panose="020B0604030504040204" pitchFamily="50" charset="-128"/>
          </a:endParaRPr>
        </a:p>
      </cdr:txBody>
    </cdr:sp>
  </cdr:relSizeAnchor>
  <cdr:relSizeAnchor xmlns:cdr="http://schemas.openxmlformats.org/drawingml/2006/chartDrawing">
    <cdr:from>
      <cdr:x>0.42267</cdr:x>
      <cdr:y>0.62801</cdr:y>
    </cdr:from>
    <cdr:to>
      <cdr:x>0.59076</cdr:x>
      <cdr:y>0.70878</cdr:y>
    </cdr:to>
    <cdr:sp macro="" textlink="">
      <cdr:nvSpPr>
        <cdr:cNvPr id="3" name="テキスト ボックス 6"/>
        <cdr:cNvSpPr txBox="1"/>
      </cdr:nvSpPr>
      <cdr:spPr>
        <a:xfrm xmlns:a="http://schemas.openxmlformats.org/drawingml/2006/main">
          <a:off x="1932462" y="2397306"/>
          <a:ext cx="768507" cy="30831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lIns="0" tIns="0" rIns="0" bIns="0" rtlCol="0" anchor="ctr">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r>
            <a:rPr kumimoji="1" lang="ja-JP" altLang="en-US" sz="1100" dirty="0">
              <a:latin typeface="メイリオ" panose="020B0604030504040204" pitchFamily="50" charset="-128"/>
              <a:ea typeface="メイリオ" panose="020B0604030504040204" pitchFamily="50" charset="-128"/>
            </a:rPr>
            <a:t>全国</a:t>
          </a:r>
          <a:r>
            <a:rPr kumimoji="1" lang="en-US" altLang="ja-JP" sz="1100" dirty="0">
              <a:latin typeface="メイリオ" panose="020B0604030504040204" pitchFamily="50" charset="-128"/>
              <a:ea typeface="メイリオ" panose="020B0604030504040204" pitchFamily="50" charset="-128"/>
            </a:rPr>
            <a:t>2.9</a:t>
          </a:r>
          <a:r>
            <a:rPr kumimoji="1" lang="ja-JP" altLang="en-US" sz="1100" dirty="0">
              <a:latin typeface="メイリオ" panose="020B0604030504040204" pitchFamily="50" charset="-128"/>
              <a:ea typeface="メイリオ" panose="020B0604030504040204" pitchFamily="50" charset="-128"/>
            </a:rPr>
            <a:t>％</a:t>
          </a:r>
          <a:endParaRPr kumimoji="1" lang="en-US" altLang="ja-JP" sz="1100" dirty="0">
            <a:latin typeface="メイリオ" panose="020B0604030504040204" pitchFamily="50" charset="-128"/>
            <a:ea typeface="メイリオ" panose="020B0604030504040204" pitchFamily="50" charset="-128"/>
          </a:endParaRPr>
        </a:p>
      </cdr:txBody>
    </cdr:sp>
  </cdr:relSizeAnchor>
  <cdr:relSizeAnchor xmlns:cdr="http://schemas.openxmlformats.org/drawingml/2006/chartDrawing">
    <cdr:from>
      <cdr:x>0.42603</cdr:x>
      <cdr:y>0.53651</cdr:y>
    </cdr:from>
    <cdr:to>
      <cdr:x>0.52575</cdr:x>
      <cdr:y>0.60772</cdr:y>
    </cdr:to>
    <cdr:cxnSp macro="">
      <cdr:nvCxnSpPr>
        <cdr:cNvPr id="6" name="直線矢印コネクタ 5"/>
        <cdr:cNvCxnSpPr/>
      </cdr:nvCxnSpPr>
      <cdr:spPr>
        <a:xfrm xmlns:a="http://schemas.openxmlformats.org/drawingml/2006/main" flipV="1">
          <a:off x="1947815" y="2166385"/>
          <a:ext cx="455929" cy="287535"/>
        </a:xfrm>
        <a:prstGeom xmlns:a="http://schemas.openxmlformats.org/drawingml/2006/main" prst="straightConnector1">
          <a:avLst/>
        </a:prstGeom>
        <a:ln xmlns:a="http://schemas.openxmlformats.org/drawingml/2006/main">
          <a:prstDash val="sys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5.xml><?xml version="1.0" encoding="utf-8"?>
<c:userShapes xmlns:c="http://schemas.openxmlformats.org/drawingml/2006/chart">
  <cdr:relSizeAnchor xmlns:cdr="http://schemas.openxmlformats.org/drawingml/2006/chartDrawing">
    <cdr:from>
      <cdr:x>0.03732</cdr:x>
      <cdr:y>0.10902</cdr:y>
    </cdr:from>
    <cdr:to>
      <cdr:x>0.129</cdr:x>
      <cdr:y>0.16235</cdr:y>
    </cdr:to>
    <cdr:sp macro="" textlink="">
      <cdr:nvSpPr>
        <cdr:cNvPr id="2" name="テキスト ボックス 1"/>
        <cdr:cNvSpPr txBox="1"/>
      </cdr:nvSpPr>
      <cdr:spPr>
        <a:xfrm xmlns:a="http://schemas.openxmlformats.org/drawingml/2006/main">
          <a:off x="150338" y="415143"/>
          <a:ext cx="369315" cy="20307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dirty="0" smtClean="0"/>
            <a:t>（万人）</a:t>
          </a:r>
          <a:endParaRPr lang="ja-JP" altLang="en-US" sz="900" dirty="0"/>
        </a:p>
      </cdr:txBody>
    </cdr:sp>
  </cdr:relSizeAnchor>
</c:userShapes>
</file>

<file path=ppt/drawings/drawing16.xml><?xml version="1.0" encoding="utf-8"?>
<c:userShapes xmlns:c="http://schemas.openxmlformats.org/drawingml/2006/chart">
  <cdr:relSizeAnchor xmlns:cdr="http://schemas.openxmlformats.org/drawingml/2006/chartDrawing">
    <cdr:from>
      <cdr:x>0.42083</cdr:x>
      <cdr:y>0.62374</cdr:y>
    </cdr:from>
    <cdr:to>
      <cdr:x>0.56091</cdr:x>
      <cdr:y>0.70278</cdr:y>
    </cdr:to>
    <cdr:sp macro="" textlink="">
      <cdr:nvSpPr>
        <cdr:cNvPr id="2" name="四角形吹き出し 1"/>
        <cdr:cNvSpPr/>
      </cdr:nvSpPr>
      <cdr:spPr>
        <a:xfrm xmlns:a="http://schemas.openxmlformats.org/drawingml/2006/main">
          <a:off x="4005739" y="1843587"/>
          <a:ext cx="1333360" cy="233613"/>
        </a:xfrm>
        <a:prstGeom xmlns:a="http://schemas.openxmlformats.org/drawingml/2006/main" prst="wedgeRectCallout">
          <a:avLst>
            <a:gd name="adj1" fmla="val 39615"/>
            <a:gd name="adj2" fmla="val 116128"/>
          </a:avLst>
        </a:prstGeom>
        <a:ln xmlns:a="http://schemas.openxmlformats.org/drawingml/2006/main" w="28575"/>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pPr algn="ctr"/>
          <a:r>
            <a:rPr lang="ja-JP" altLang="en-US" sz="1000" dirty="0">
              <a:latin typeface="Meiryo UI" panose="020B0604030504040204" pitchFamily="50" charset="-128"/>
              <a:ea typeface="Meiryo UI" panose="020B0604030504040204" pitchFamily="50" charset="-128"/>
            </a:rPr>
            <a:t>リーマンショック</a:t>
          </a:r>
          <a:endParaRPr lang="ja-JP" sz="1000" dirty="0">
            <a:latin typeface="Meiryo UI" panose="020B0604030504040204" pitchFamily="50" charset="-128"/>
            <a:ea typeface="Meiryo UI" panose="020B0604030504040204" pitchFamily="50" charset="-128"/>
          </a:endParaRPr>
        </a:p>
      </cdr:txBody>
    </cdr:sp>
  </cdr:relSizeAnchor>
</c:userShapes>
</file>

<file path=ppt/drawings/drawing17.xml><?xml version="1.0" encoding="utf-8"?>
<c:userShapes xmlns:c="http://schemas.openxmlformats.org/drawingml/2006/chart">
  <cdr:relSizeAnchor xmlns:cdr="http://schemas.openxmlformats.org/drawingml/2006/chartDrawing">
    <cdr:from>
      <cdr:x>0.41001</cdr:x>
      <cdr:y>0.67877</cdr:y>
    </cdr:from>
    <cdr:to>
      <cdr:x>0.54917</cdr:x>
      <cdr:y>0.74409</cdr:y>
    </cdr:to>
    <cdr:sp macro="" textlink="">
      <cdr:nvSpPr>
        <cdr:cNvPr id="2" name="四角形吹き出し 1"/>
        <cdr:cNvSpPr/>
      </cdr:nvSpPr>
      <cdr:spPr>
        <a:xfrm xmlns:a="http://schemas.openxmlformats.org/drawingml/2006/main">
          <a:off x="3846230" y="1773700"/>
          <a:ext cx="1305353" cy="170690"/>
        </a:xfrm>
        <a:prstGeom xmlns:a="http://schemas.openxmlformats.org/drawingml/2006/main" prst="wedgeRectCallout">
          <a:avLst>
            <a:gd name="adj1" fmla="val 42924"/>
            <a:gd name="adj2" fmla="val 154858"/>
          </a:avLst>
        </a:prstGeom>
        <a:ln xmlns:a="http://schemas.openxmlformats.org/drawingml/2006/main" w="28575"/>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ja-JP" altLang="en-US" sz="1000" dirty="0">
              <a:latin typeface="Meiryo UI" panose="020B0604030504040204" pitchFamily="50" charset="-128"/>
              <a:ea typeface="Meiryo UI" panose="020B0604030504040204" pitchFamily="50" charset="-128"/>
            </a:rPr>
            <a:t>リーマンショック</a:t>
          </a:r>
          <a:endParaRPr lang="ja-JP" sz="1000" dirty="0">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0.58618</cdr:x>
      <cdr:y>0.70626</cdr:y>
    </cdr:from>
    <cdr:to>
      <cdr:x>0.72475</cdr:x>
      <cdr:y>0.77194</cdr:y>
    </cdr:to>
    <cdr:sp macro="" textlink="">
      <cdr:nvSpPr>
        <cdr:cNvPr id="3" name="四角形吹き出し 2"/>
        <cdr:cNvSpPr/>
      </cdr:nvSpPr>
      <cdr:spPr>
        <a:xfrm xmlns:a="http://schemas.openxmlformats.org/drawingml/2006/main">
          <a:off x="5498820" y="1845547"/>
          <a:ext cx="1299891" cy="171629"/>
        </a:xfrm>
        <a:prstGeom xmlns:a="http://schemas.openxmlformats.org/drawingml/2006/main" prst="wedgeRectCallout">
          <a:avLst>
            <a:gd name="adj1" fmla="val -3597"/>
            <a:gd name="adj2" fmla="val 148459"/>
          </a:avLst>
        </a:prstGeom>
        <a:ln xmlns:a="http://schemas.openxmlformats.org/drawingml/2006/main" w="28575"/>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wrap="square"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ja-JP" altLang="en-US" sz="1000" dirty="0">
              <a:latin typeface="Meiryo UI" panose="020B0604030504040204" pitchFamily="50" charset="-128"/>
              <a:ea typeface="Meiryo UI" panose="020B0604030504040204" pitchFamily="50" charset="-128"/>
            </a:rPr>
            <a:t>東日本大震災</a:t>
          </a:r>
          <a:endParaRPr lang="ja-JP" sz="1000" dirty="0">
            <a:latin typeface="Meiryo UI" panose="020B0604030504040204" pitchFamily="50" charset="-128"/>
            <a:ea typeface="Meiryo UI" panose="020B0604030504040204" pitchFamily="50" charset="-128"/>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0.79219</cdr:x>
      <cdr:y>0.06649</cdr:y>
    </cdr:from>
    <cdr:to>
      <cdr:x>0.85455</cdr:x>
      <cdr:y>0.21055</cdr:y>
    </cdr:to>
    <cdr:sp macro="" textlink="">
      <cdr:nvSpPr>
        <cdr:cNvPr id="2" name="楕円 1"/>
        <cdr:cNvSpPr/>
      </cdr:nvSpPr>
      <cdr:spPr>
        <a:xfrm xmlns:a="http://schemas.openxmlformats.org/drawingml/2006/main" flipH="1" flipV="1">
          <a:off x="5671773" y="144296"/>
          <a:ext cx="446471" cy="312643"/>
        </a:xfrm>
        <a:prstGeom xmlns:a="http://schemas.openxmlformats.org/drawingml/2006/main" prst="ellipse">
          <a:avLst/>
        </a:prstGeom>
        <a:noFill xmlns:a="http://schemas.openxmlformats.org/drawingml/2006/main"/>
        <a:ln xmlns:a="http://schemas.openxmlformats.org/drawingml/2006/main" w="31750">
          <a:solidFill>
            <a:srgbClr val="FF0000"/>
          </a:solidFill>
          <a:prstDash val="sysDot"/>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kumimoji="1" lang="ja-JP" altLang="en-US"/>
        </a:p>
      </cdr:txBody>
    </cdr:sp>
  </cdr:relSizeAnchor>
</c:userShapes>
</file>

<file path=ppt/drawings/drawing3.xml><?xml version="1.0" encoding="utf-8"?>
<c:userShapes xmlns:c="http://schemas.openxmlformats.org/drawingml/2006/chart">
  <cdr:relSizeAnchor xmlns:cdr="http://schemas.openxmlformats.org/drawingml/2006/chartDrawing">
    <cdr:from>
      <cdr:x>0.66687</cdr:x>
      <cdr:y>0.31224</cdr:y>
    </cdr:from>
    <cdr:to>
      <cdr:x>0.81369</cdr:x>
      <cdr:y>0.34825</cdr:y>
    </cdr:to>
    <cdr:sp macro="" textlink="">
      <cdr:nvSpPr>
        <cdr:cNvPr id="2" name="四角形吹き出し 1"/>
        <cdr:cNvSpPr/>
      </cdr:nvSpPr>
      <cdr:spPr>
        <a:xfrm xmlns:a="http://schemas.openxmlformats.org/drawingml/2006/main">
          <a:off x="3081146" y="1459867"/>
          <a:ext cx="678350" cy="168364"/>
        </a:xfrm>
        <a:prstGeom xmlns:a="http://schemas.openxmlformats.org/drawingml/2006/main" prst="wedgeRectCallout">
          <a:avLst>
            <a:gd name="adj1" fmla="val -49823"/>
            <a:gd name="adj2" fmla="val 124792"/>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050" b="1" dirty="0">
              <a:solidFill>
                <a:schemeClr val="tx1"/>
              </a:solidFill>
              <a:latin typeface="Meiryo UI" panose="020B0604030504040204" pitchFamily="50" charset="-128"/>
              <a:ea typeface="Meiryo UI" panose="020B0604030504040204" pitchFamily="50" charset="-128"/>
            </a:rPr>
            <a:t>食料</a:t>
          </a:r>
        </a:p>
      </cdr:txBody>
    </cdr:sp>
  </cdr:relSizeAnchor>
  <cdr:relSizeAnchor xmlns:cdr="http://schemas.openxmlformats.org/drawingml/2006/chartDrawing">
    <cdr:from>
      <cdr:x>0.62465</cdr:x>
      <cdr:y>0.49873</cdr:y>
    </cdr:from>
    <cdr:to>
      <cdr:x>0.85592</cdr:x>
      <cdr:y>0.53065</cdr:y>
    </cdr:to>
    <cdr:sp macro="" textlink="">
      <cdr:nvSpPr>
        <cdr:cNvPr id="3" name="四角形吹き出し 2"/>
        <cdr:cNvSpPr/>
      </cdr:nvSpPr>
      <cdr:spPr>
        <a:xfrm xmlns:a="http://schemas.openxmlformats.org/drawingml/2006/main">
          <a:off x="2886074" y="2331802"/>
          <a:ext cx="1068493" cy="149263"/>
        </a:xfrm>
        <a:prstGeom xmlns:a="http://schemas.openxmlformats.org/drawingml/2006/main" prst="wedgeRectCallout">
          <a:avLst>
            <a:gd name="adj1" fmla="val -44049"/>
            <a:gd name="adj2" fmla="val -147141"/>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kumimoji="1" lang="ja-JP" altLang="en-US" sz="1050" dirty="0">
              <a:solidFill>
                <a:schemeClr val="tx1"/>
              </a:solidFill>
              <a:latin typeface="Meiryo UI" panose="020B0604030504040204" pitchFamily="50" charset="-128"/>
              <a:ea typeface="Meiryo UI" panose="020B0604030504040204" pitchFamily="50" charset="-128"/>
            </a:rPr>
            <a:t>消費支出全体</a:t>
          </a:r>
        </a:p>
      </cdr:txBody>
    </cdr:sp>
  </cdr:relSizeAnchor>
</c:userShapes>
</file>

<file path=ppt/drawings/drawing4.xml><?xml version="1.0" encoding="utf-8"?>
<c:userShapes xmlns:c="http://schemas.openxmlformats.org/drawingml/2006/chart">
  <cdr:relSizeAnchor xmlns:cdr="http://schemas.openxmlformats.org/drawingml/2006/chartDrawing">
    <cdr:from>
      <cdr:x>0.13615</cdr:x>
      <cdr:y>0.1746</cdr:y>
    </cdr:from>
    <cdr:to>
      <cdr:x>0.28452</cdr:x>
      <cdr:y>0.20955</cdr:y>
    </cdr:to>
    <cdr:sp macro="" textlink="">
      <cdr:nvSpPr>
        <cdr:cNvPr id="2" name="四角形吹き出し 1"/>
        <cdr:cNvSpPr/>
      </cdr:nvSpPr>
      <cdr:spPr>
        <a:xfrm xmlns:a="http://schemas.openxmlformats.org/drawingml/2006/main">
          <a:off x="622470" y="821616"/>
          <a:ext cx="678347" cy="164463"/>
        </a:xfrm>
        <a:prstGeom xmlns:a="http://schemas.openxmlformats.org/drawingml/2006/main" prst="wedgeRectCallout">
          <a:avLst>
            <a:gd name="adj1" fmla="val 73039"/>
            <a:gd name="adj2" fmla="val 164377"/>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kumimoji="1" lang="ja-JP" altLang="en-US" sz="1050" dirty="0">
              <a:solidFill>
                <a:schemeClr val="tx1"/>
              </a:solidFill>
              <a:latin typeface="Meiryo UI" panose="020B0604030504040204" pitchFamily="50" charset="-128"/>
              <a:ea typeface="Meiryo UI" panose="020B0604030504040204" pitchFamily="50" charset="-128"/>
            </a:rPr>
            <a:t>食料</a:t>
          </a:r>
        </a:p>
      </cdr:txBody>
    </cdr:sp>
  </cdr:relSizeAnchor>
</c:userShapes>
</file>

<file path=ppt/drawings/drawing5.xml><?xml version="1.0" encoding="utf-8"?>
<c:userShapes xmlns:c="http://schemas.openxmlformats.org/drawingml/2006/chart">
  <cdr:relSizeAnchor xmlns:cdr="http://schemas.openxmlformats.org/drawingml/2006/chartDrawing">
    <cdr:from>
      <cdr:x>0.29327</cdr:x>
      <cdr:y>0.07026</cdr:y>
    </cdr:from>
    <cdr:to>
      <cdr:x>0.31107</cdr:x>
      <cdr:y>0.12816</cdr:y>
    </cdr:to>
    <cdr:sp macro="" textlink="">
      <cdr:nvSpPr>
        <cdr:cNvPr id="3" name="正方形/長方形 2"/>
        <cdr:cNvSpPr/>
      </cdr:nvSpPr>
      <cdr:spPr>
        <a:xfrm xmlns:a="http://schemas.openxmlformats.org/drawingml/2006/main">
          <a:off x="2720473" y="299763"/>
          <a:ext cx="165100" cy="247008"/>
        </a:xfrm>
        <a:prstGeom xmlns:a="http://schemas.openxmlformats.org/drawingml/2006/main" prst="rect">
          <a:avLst/>
        </a:prstGeom>
        <a:solidFill xmlns:a="http://schemas.openxmlformats.org/drawingml/2006/main">
          <a:schemeClr val="accent1">
            <a:lumMod val="75000"/>
          </a:schemeClr>
        </a:solidFill>
        <a:ln xmlns:a="http://schemas.openxmlformats.org/drawingml/2006/main">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drawings/drawing6.xml><?xml version="1.0" encoding="utf-8"?>
<c:userShapes xmlns:c="http://schemas.openxmlformats.org/drawingml/2006/chart">
  <cdr:relSizeAnchor xmlns:cdr="http://schemas.openxmlformats.org/drawingml/2006/chartDrawing">
    <cdr:from>
      <cdr:x>0</cdr:x>
      <cdr:y>0.0748</cdr:y>
    </cdr:from>
    <cdr:to>
      <cdr:x>0.06643</cdr:x>
      <cdr:y>0.16064</cdr:y>
    </cdr:to>
    <cdr:sp macro="" textlink="">
      <cdr:nvSpPr>
        <cdr:cNvPr id="3" name="テキスト ボックス 2"/>
        <cdr:cNvSpPr txBox="1"/>
      </cdr:nvSpPr>
      <cdr:spPr>
        <a:xfrm xmlns:a="http://schemas.openxmlformats.org/drawingml/2006/main">
          <a:off x="-295521" y="224455"/>
          <a:ext cx="618186" cy="2575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cdr:x>
      <cdr:y>0.12722</cdr:y>
    </cdr:from>
    <cdr:to>
      <cdr:x>0.05941</cdr:x>
      <cdr:y>0.19844</cdr:y>
    </cdr:to>
    <cdr:sp macro="" textlink="">
      <cdr:nvSpPr>
        <cdr:cNvPr id="2" name="テキスト ボックス 1"/>
        <cdr:cNvSpPr txBox="1"/>
      </cdr:nvSpPr>
      <cdr:spPr>
        <a:xfrm xmlns:a="http://schemas.openxmlformats.org/drawingml/2006/main" flipH="1">
          <a:off x="0" y="640768"/>
          <a:ext cx="493399" cy="35871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cdr:x>
      <cdr:y>2.00509E-5</cdr:y>
    </cdr:from>
    <cdr:to>
      <cdr:x>0</cdr:x>
      <cdr:y>2.00509E-5</cdr:y>
    </cdr:to>
    <cdr:grpSp>
      <cdr:nvGrpSpPr>
        <cdr:cNvPr id="4" name="グループ化 3">
          <a:extLst xmlns:a="http://schemas.openxmlformats.org/drawingml/2006/main">
            <a:ext uri="{FF2B5EF4-FFF2-40B4-BE49-F238E27FC236}">
              <a16:creationId xmlns:a16="http://schemas.microsoft.com/office/drawing/2014/main" id="{75690797-F10E-454C-BF14-1EF34268FD08}"/>
            </a:ext>
          </a:extLst>
        </cdr:cNvPr>
        <cdr:cNvGrpSpPr/>
      </cdr:nvGrpSpPr>
      <cdr:grpSpPr>
        <a:xfrm xmlns:a="http://schemas.openxmlformats.org/drawingml/2006/main">
          <a:off x="0" y="87"/>
          <a:ext cx="0" cy="0"/>
          <a:chOff x="0" y="87"/>
          <a:chExt cx="0" cy="0"/>
        </a:xfrm>
      </cdr:grpSpPr>
    </cdr:grpSp>
  </cdr:relSizeAnchor>
</c:userShapes>
</file>

<file path=ppt/drawings/drawing9.xml><?xml version="1.0" encoding="utf-8"?>
<c:userShapes xmlns:c="http://schemas.openxmlformats.org/drawingml/2006/chart">
  <cdr:relSizeAnchor xmlns:cdr="http://schemas.openxmlformats.org/drawingml/2006/chartDrawing">
    <cdr:from>
      <cdr:x>0.6039</cdr:x>
      <cdr:y>0.93981</cdr:y>
    </cdr:from>
    <cdr:to>
      <cdr:x>0.98711</cdr:x>
      <cdr:y>1</cdr:y>
    </cdr:to>
    <cdr:sp macro="" textlink="">
      <cdr:nvSpPr>
        <cdr:cNvPr id="2" name="テキスト ボックス 6"/>
        <cdr:cNvSpPr txBox="1"/>
      </cdr:nvSpPr>
      <cdr:spPr>
        <a:xfrm xmlns:a="http://schemas.openxmlformats.org/drawingml/2006/main">
          <a:off x="5375423" y="4135945"/>
          <a:ext cx="3411044"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kumimoji="1" lang="ja-JP" altLang="en-US" sz="1100" dirty="0" smtClean="0"/>
            <a:t>出典：関西エアポート社 </a:t>
          </a:r>
          <a:r>
            <a:rPr kumimoji="1" lang="en-US" altLang="ja-JP" sz="1100" dirty="0" smtClean="0"/>
            <a:t>『</a:t>
          </a:r>
          <a:r>
            <a:rPr kumimoji="1" lang="ja-JP" altLang="en-US" sz="1100" dirty="0" smtClean="0"/>
            <a:t>関西国際空港利用状況</a:t>
          </a:r>
          <a:r>
            <a:rPr kumimoji="1" lang="en-US" altLang="ja-JP" sz="1100" dirty="0" smtClean="0"/>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575" cy="498475"/>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1"/>
            <a:ext cx="2949575" cy="498475"/>
          </a:xfrm>
          <a:prstGeom prst="rect">
            <a:avLst/>
          </a:prstGeom>
        </p:spPr>
        <p:txBody>
          <a:bodyPr vert="horz" lIns="91433" tIns="45717" rIns="91433" bIns="45717" rtlCol="0"/>
          <a:lstStyle>
            <a:lvl1pPr algn="r">
              <a:defRPr sz="1200"/>
            </a:lvl1pPr>
          </a:lstStyle>
          <a:p>
            <a:fld id="{70CDA5F5-8C95-489A-B407-8BDA774F36F0}" type="datetimeFigureOut">
              <a:rPr kumimoji="1" lang="ja-JP" altLang="en-US" smtClean="0"/>
              <a:t>2020/7/14</a:t>
            </a:fld>
            <a:endParaRPr kumimoji="1" lang="ja-JP" altLang="en-US"/>
          </a:p>
        </p:txBody>
      </p:sp>
      <p:sp>
        <p:nvSpPr>
          <p:cNvPr id="4" name="フッター プレースホルダー 3"/>
          <p:cNvSpPr>
            <a:spLocks noGrp="1"/>
          </p:cNvSpPr>
          <p:nvPr>
            <p:ph type="ftr" sz="quarter" idx="2"/>
          </p:nvPr>
        </p:nvSpPr>
        <p:spPr>
          <a:xfrm>
            <a:off x="1" y="9440863"/>
            <a:ext cx="2949575" cy="498475"/>
          </a:xfrm>
          <a:prstGeom prst="rect">
            <a:avLst/>
          </a:prstGeom>
        </p:spPr>
        <p:txBody>
          <a:bodyPr vert="horz" lIns="91433" tIns="45717" rIns="91433" bIns="457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9" y="9440863"/>
            <a:ext cx="2949575" cy="498475"/>
          </a:xfrm>
          <a:prstGeom prst="rect">
            <a:avLst/>
          </a:prstGeom>
        </p:spPr>
        <p:txBody>
          <a:bodyPr vert="horz" lIns="91433" tIns="45717" rIns="91433" bIns="45717" rtlCol="0" anchor="b"/>
          <a:lstStyle>
            <a:lvl1pPr algn="r">
              <a:defRPr sz="1200"/>
            </a:lvl1pPr>
          </a:lstStyle>
          <a:p>
            <a:fld id="{901F6261-C4FF-466F-9FE7-B417FEC7F4AD}" type="slidenum">
              <a:rPr kumimoji="1" lang="ja-JP" altLang="en-US" smtClean="0"/>
              <a:t>‹#›</a:t>
            </a:fld>
            <a:endParaRPr kumimoji="1" lang="ja-JP" altLang="en-US"/>
          </a:p>
        </p:txBody>
      </p:sp>
    </p:spTree>
    <p:extLst>
      <p:ext uri="{BB962C8B-B14F-4D97-AF65-F5344CB8AC3E}">
        <p14:creationId xmlns:p14="http://schemas.microsoft.com/office/powerpoint/2010/main" val="2946673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575" cy="498475"/>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1"/>
            <a:ext cx="2949575" cy="498475"/>
          </a:xfrm>
          <a:prstGeom prst="rect">
            <a:avLst/>
          </a:prstGeom>
        </p:spPr>
        <p:txBody>
          <a:bodyPr vert="horz" lIns="91433" tIns="45717" rIns="91433" bIns="45717" rtlCol="0"/>
          <a:lstStyle>
            <a:lvl1pPr algn="r">
              <a:defRPr sz="1200"/>
            </a:lvl1pPr>
          </a:lstStyle>
          <a:p>
            <a:fld id="{3B6F54E9-9AB6-48CD-B33D-4178DC5B28DC}" type="datetimeFigureOut">
              <a:rPr kumimoji="1" lang="ja-JP" altLang="en-US" smtClean="0"/>
              <a:t>2020/7/14</a:t>
            </a:fld>
            <a:endParaRPr kumimoji="1" lang="ja-JP" altLang="en-US"/>
          </a:p>
        </p:txBody>
      </p:sp>
      <p:sp>
        <p:nvSpPr>
          <p:cNvPr id="4" name="スライド イメージ プレースホルダー 3"/>
          <p:cNvSpPr>
            <a:spLocks noGrp="1" noRot="1" noChangeAspect="1"/>
          </p:cNvSpPr>
          <p:nvPr>
            <p:ph type="sldImg" idx="2"/>
          </p:nvPr>
        </p:nvSpPr>
        <p:spPr>
          <a:xfrm>
            <a:off x="688975" y="1243013"/>
            <a:ext cx="5429250" cy="3354387"/>
          </a:xfrm>
          <a:prstGeom prst="rect">
            <a:avLst/>
          </a:prstGeom>
          <a:noFill/>
          <a:ln w="12700">
            <a:solidFill>
              <a:prstClr val="black"/>
            </a:solidFill>
          </a:ln>
        </p:spPr>
        <p:txBody>
          <a:bodyPr vert="horz" lIns="91433" tIns="45717" rIns="91433" bIns="45717" rtlCol="0" anchor="ctr"/>
          <a:lstStyle/>
          <a:p>
            <a:endParaRPr lang="ja-JP" altLang="en-US"/>
          </a:p>
        </p:txBody>
      </p:sp>
      <p:sp>
        <p:nvSpPr>
          <p:cNvPr id="5" name="ノート プレースホルダー 4"/>
          <p:cNvSpPr>
            <a:spLocks noGrp="1"/>
          </p:cNvSpPr>
          <p:nvPr>
            <p:ph type="body" sz="quarter" idx="3"/>
          </p:nvPr>
        </p:nvSpPr>
        <p:spPr>
          <a:xfrm>
            <a:off x="681038" y="4783139"/>
            <a:ext cx="5445125" cy="3913187"/>
          </a:xfrm>
          <a:prstGeom prst="rect">
            <a:avLst/>
          </a:prstGeom>
        </p:spPr>
        <p:txBody>
          <a:bodyPr vert="horz" lIns="91433" tIns="45717" rIns="91433" bIns="45717"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863"/>
            <a:ext cx="2949575" cy="498475"/>
          </a:xfrm>
          <a:prstGeom prst="rect">
            <a:avLst/>
          </a:prstGeom>
        </p:spPr>
        <p:txBody>
          <a:bodyPr vert="horz" lIns="91433" tIns="45717" rIns="91433"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3"/>
            <a:ext cx="2949575" cy="498475"/>
          </a:xfrm>
          <a:prstGeom prst="rect">
            <a:avLst/>
          </a:prstGeom>
        </p:spPr>
        <p:txBody>
          <a:bodyPr vert="horz" lIns="91433" tIns="45717" rIns="91433" bIns="45717" rtlCol="0" anchor="b"/>
          <a:lstStyle>
            <a:lvl1pPr algn="r">
              <a:defRPr sz="1200"/>
            </a:lvl1pPr>
          </a:lstStyle>
          <a:p>
            <a:fld id="{59DF7B5F-848E-47E1-9557-369D1266A1AA}" type="slidenum">
              <a:rPr kumimoji="1" lang="ja-JP" altLang="en-US" smtClean="0"/>
              <a:t>‹#›</a:t>
            </a:fld>
            <a:endParaRPr kumimoji="1" lang="ja-JP" altLang="en-US"/>
          </a:p>
        </p:txBody>
      </p:sp>
    </p:spTree>
    <p:extLst>
      <p:ext uri="{BB962C8B-B14F-4D97-AF65-F5344CB8AC3E}">
        <p14:creationId xmlns:p14="http://schemas.microsoft.com/office/powerpoint/2010/main" val="38073386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a:t>
            </a:fld>
            <a:endParaRPr kumimoji="1" lang="ja-JP" altLang="en-US" dirty="0"/>
          </a:p>
        </p:txBody>
      </p:sp>
    </p:spTree>
    <p:extLst>
      <p:ext uri="{BB962C8B-B14F-4D97-AF65-F5344CB8AC3E}">
        <p14:creationId xmlns:p14="http://schemas.microsoft.com/office/powerpoint/2010/main" val="2277295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64">
              <a:defRPr/>
            </a:pPr>
            <a:fld id="{59DF7B5F-848E-47E1-9557-369D1266A1AA}" type="slidenum">
              <a:rPr kumimoji="1" lang="ja-JP" altLang="en-US">
                <a:solidFill>
                  <a:prstClr val="black"/>
                </a:solidFill>
                <a:latin typeface="游ゴシック" panose="020F0502020204030204"/>
                <a:ea typeface="游ゴシック" panose="020B0400000000000000" pitchFamily="50" charset="-128"/>
              </a:rPr>
              <a:pPr defTabSz="457164">
                <a:defRPr/>
              </a:pPr>
              <a:t>16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058386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17</a:t>
            </a:fld>
            <a:endParaRPr kumimoji="1" lang="ja-JP" altLang="en-US"/>
          </a:p>
        </p:txBody>
      </p:sp>
    </p:spTree>
    <p:extLst>
      <p:ext uri="{BB962C8B-B14F-4D97-AF65-F5344CB8AC3E}">
        <p14:creationId xmlns:p14="http://schemas.microsoft.com/office/powerpoint/2010/main" val="393883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18</a:t>
            </a:fld>
            <a:endParaRPr kumimoji="1" lang="ja-JP" altLang="en-US"/>
          </a:p>
        </p:txBody>
      </p:sp>
    </p:spTree>
    <p:extLst>
      <p:ext uri="{BB962C8B-B14F-4D97-AF65-F5344CB8AC3E}">
        <p14:creationId xmlns:p14="http://schemas.microsoft.com/office/powerpoint/2010/main" val="486896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90019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47029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21</a:t>
            </a:fld>
            <a:endParaRPr kumimoji="1" lang="ja-JP" altLang="en-US"/>
          </a:p>
        </p:txBody>
      </p:sp>
    </p:spTree>
    <p:extLst>
      <p:ext uri="{BB962C8B-B14F-4D97-AF65-F5344CB8AC3E}">
        <p14:creationId xmlns:p14="http://schemas.microsoft.com/office/powerpoint/2010/main" val="2617399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22</a:t>
            </a:fld>
            <a:endParaRPr kumimoji="1" lang="ja-JP" altLang="en-US"/>
          </a:p>
        </p:txBody>
      </p:sp>
    </p:spTree>
    <p:extLst>
      <p:ext uri="{BB962C8B-B14F-4D97-AF65-F5344CB8AC3E}">
        <p14:creationId xmlns:p14="http://schemas.microsoft.com/office/powerpoint/2010/main" val="89529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2666663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190523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27</a:t>
            </a:fld>
            <a:endParaRPr kumimoji="1" lang="ja-JP" altLang="en-US"/>
          </a:p>
        </p:txBody>
      </p:sp>
    </p:spTree>
    <p:extLst>
      <p:ext uri="{BB962C8B-B14F-4D97-AF65-F5344CB8AC3E}">
        <p14:creationId xmlns:p14="http://schemas.microsoft.com/office/powerpoint/2010/main" val="1141456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a:t>
            </a:fld>
            <a:endParaRPr kumimoji="1" lang="ja-JP" altLang="en-US"/>
          </a:p>
        </p:txBody>
      </p:sp>
    </p:spTree>
    <p:extLst>
      <p:ext uri="{BB962C8B-B14F-4D97-AF65-F5344CB8AC3E}">
        <p14:creationId xmlns:p14="http://schemas.microsoft.com/office/powerpoint/2010/main" val="4047165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28</a:t>
            </a:fld>
            <a:endParaRPr kumimoji="1" lang="ja-JP" altLang="en-US"/>
          </a:p>
        </p:txBody>
      </p:sp>
    </p:spTree>
    <p:extLst>
      <p:ext uri="{BB962C8B-B14F-4D97-AF65-F5344CB8AC3E}">
        <p14:creationId xmlns:p14="http://schemas.microsoft.com/office/powerpoint/2010/main" val="652163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791F42-47EE-4D9C-B55D-36B27220666D}"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77460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35</a:t>
            </a:fld>
            <a:endParaRPr kumimoji="1" lang="ja-JP" altLang="en-US"/>
          </a:p>
        </p:txBody>
      </p:sp>
    </p:spTree>
    <p:extLst>
      <p:ext uri="{BB962C8B-B14F-4D97-AF65-F5344CB8AC3E}">
        <p14:creationId xmlns:p14="http://schemas.microsoft.com/office/powerpoint/2010/main" val="3268931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39</a:t>
            </a:fld>
            <a:endParaRPr kumimoji="1" lang="ja-JP" altLang="en-US" dirty="0"/>
          </a:p>
        </p:txBody>
      </p:sp>
    </p:spTree>
    <p:extLst>
      <p:ext uri="{BB962C8B-B14F-4D97-AF65-F5344CB8AC3E}">
        <p14:creationId xmlns:p14="http://schemas.microsoft.com/office/powerpoint/2010/main" val="259240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40</a:t>
            </a:fld>
            <a:endParaRPr kumimoji="1" lang="ja-JP" altLang="en-US" dirty="0"/>
          </a:p>
        </p:txBody>
      </p:sp>
    </p:spTree>
    <p:extLst>
      <p:ext uri="{BB962C8B-B14F-4D97-AF65-F5344CB8AC3E}">
        <p14:creationId xmlns:p14="http://schemas.microsoft.com/office/powerpoint/2010/main" val="3183889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108583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0325" y="249238"/>
            <a:ext cx="6684963" cy="41290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42</a:t>
            </a:fld>
            <a:endParaRPr kumimoji="1" lang="ja-JP" altLang="en-US" dirty="0"/>
          </a:p>
        </p:txBody>
      </p:sp>
    </p:spTree>
    <p:extLst>
      <p:ext uri="{BB962C8B-B14F-4D97-AF65-F5344CB8AC3E}">
        <p14:creationId xmlns:p14="http://schemas.microsoft.com/office/powerpoint/2010/main" val="2427611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46</a:t>
            </a:fld>
            <a:endParaRPr kumimoji="1" lang="ja-JP" altLang="en-US" dirty="0"/>
          </a:p>
        </p:txBody>
      </p:sp>
    </p:spTree>
    <p:extLst>
      <p:ext uri="{BB962C8B-B14F-4D97-AF65-F5344CB8AC3E}">
        <p14:creationId xmlns:p14="http://schemas.microsoft.com/office/powerpoint/2010/main" val="3827598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47</a:t>
            </a:fld>
            <a:endParaRPr kumimoji="1" lang="ja-JP" altLang="en-US" dirty="0"/>
          </a:p>
        </p:txBody>
      </p:sp>
    </p:spTree>
    <p:extLst>
      <p:ext uri="{BB962C8B-B14F-4D97-AF65-F5344CB8AC3E}">
        <p14:creationId xmlns:p14="http://schemas.microsoft.com/office/powerpoint/2010/main" val="3888158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0325" y="249238"/>
            <a:ext cx="6684963" cy="4129087"/>
          </a:xfrm>
        </p:spPr>
      </p:sp>
      <p:sp>
        <p:nvSpPr>
          <p:cNvPr id="3" name="ノート プレースホルダー 2"/>
          <p:cNvSpPr>
            <a:spLocks noGrp="1"/>
          </p:cNvSpPr>
          <p:nvPr>
            <p:ph type="body" idx="1"/>
          </p:nvPr>
        </p:nvSpPr>
        <p:spPr/>
        <p:txBody>
          <a:bodyPr/>
          <a:lstStyle/>
          <a:p>
            <a:pPr marL="180961" indent="-180961">
              <a:lnSpc>
                <a:spcPct val="150000"/>
              </a:lnSpc>
            </a:pPr>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49</a:t>
            </a:fld>
            <a:endParaRPr kumimoji="1" lang="ja-JP" altLang="en-US"/>
          </a:p>
        </p:txBody>
      </p:sp>
    </p:spTree>
    <p:extLst>
      <p:ext uri="{BB962C8B-B14F-4D97-AF65-F5344CB8AC3E}">
        <p14:creationId xmlns:p14="http://schemas.microsoft.com/office/powerpoint/2010/main" val="3353170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DF7B5F-848E-47E1-9557-369D1266A1A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059359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0325" y="249238"/>
            <a:ext cx="6684963" cy="4129087"/>
          </a:xfrm>
        </p:spPr>
      </p:sp>
      <p:sp>
        <p:nvSpPr>
          <p:cNvPr id="3" name="ノート プレースホルダー 2"/>
          <p:cNvSpPr>
            <a:spLocks noGrp="1"/>
          </p:cNvSpPr>
          <p:nvPr>
            <p:ph type="body" idx="1"/>
          </p:nvPr>
        </p:nvSpPr>
        <p:spPr/>
        <p:txBody>
          <a:bodyPr/>
          <a:lstStyle/>
          <a:p>
            <a:pPr marL="180961" indent="-180961">
              <a:lnSpc>
                <a:spcPct val="150000"/>
              </a:lnSpc>
            </a:pPr>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50</a:t>
            </a:fld>
            <a:endParaRPr kumimoji="1" lang="ja-JP" altLang="en-US" dirty="0"/>
          </a:p>
        </p:txBody>
      </p:sp>
    </p:spTree>
    <p:extLst>
      <p:ext uri="{BB962C8B-B14F-4D97-AF65-F5344CB8AC3E}">
        <p14:creationId xmlns:p14="http://schemas.microsoft.com/office/powerpoint/2010/main" val="364078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51</a:t>
            </a:fld>
            <a:endParaRPr lang="ja-JP" altLang="en-US">
              <a:solidFill>
                <a:prstClr val="black"/>
              </a:solidFill>
            </a:endParaRPr>
          </a:p>
        </p:txBody>
      </p:sp>
    </p:spTree>
    <p:extLst>
      <p:ext uri="{BB962C8B-B14F-4D97-AF65-F5344CB8AC3E}">
        <p14:creationId xmlns:p14="http://schemas.microsoft.com/office/powerpoint/2010/main" val="2424990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52</a:t>
            </a:fld>
            <a:endParaRPr kumimoji="1" lang="ja-JP" altLang="en-US" dirty="0"/>
          </a:p>
        </p:txBody>
      </p:sp>
    </p:spTree>
    <p:extLst>
      <p:ext uri="{BB962C8B-B14F-4D97-AF65-F5344CB8AC3E}">
        <p14:creationId xmlns:p14="http://schemas.microsoft.com/office/powerpoint/2010/main" val="1253102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63</a:t>
            </a:fld>
            <a:endParaRPr kumimoji="1" lang="ja-JP" altLang="en-US"/>
          </a:p>
        </p:txBody>
      </p:sp>
    </p:spTree>
    <p:extLst>
      <p:ext uri="{BB962C8B-B14F-4D97-AF65-F5344CB8AC3E}">
        <p14:creationId xmlns:p14="http://schemas.microsoft.com/office/powerpoint/2010/main" val="5499776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大阪の企業に絞っても、全体としてダメージを受けていることがわかる。</a:t>
            </a:r>
            <a:endParaRPr kumimoji="1" lang="en-US" altLang="ja-JP" dirty="0" smtClean="0"/>
          </a:p>
          <a:p>
            <a:endParaRPr kumimoji="1" lang="en-US" altLang="ja-JP" dirty="0" smtClean="0"/>
          </a:p>
          <a:p>
            <a:r>
              <a:rPr kumimoji="1" lang="ja-JP" altLang="en-US" sz="1200" b="0" i="0" u="none" strike="noStrike" kern="1200" baseline="0" dirty="0" smtClean="0">
                <a:solidFill>
                  <a:schemeClr val="tx1"/>
                </a:solidFill>
                <a:latin typeface="+mn-lt"/>
                <a:ea typeface="+mn-ea"/>
                <a:cs typeface="+mn-cs"/>
              </a:rPr>
              <a:t>前年同月の売上高を１００とした場合の売上高を回答。</a:t>
            </a:r>
          </a:p>
        </p:txBody>
      </p:sp>
    </p:spTree>
    <p:extLst>
      <p:ext uri="{BB962C8B-B14F-4D97-AF65-F5344CB8AC3E}">
        <p14:creationId xmlns:p14="http://schemas.microsoft.com/office/powerpoint/2010/main" val="3144305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67</a:t>
            </a:fld>
            <a:endParaRPr kumimoji="1" lang="ja-JP" altLang="en-US"/>
          </a:p>
        </p:txBody>
      </p:sp>
    </p:spTree>
    <p:extLst>
      <p:ext uri="{BB962C8B-B14F-4D97-AF65-F5344CB8AC3E}">
        <p14:creationId xmlns:p14="http://schemas.microsoft.com/office/powerpoint/2010/main" val="18878598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68</a:t>
            </a:fld>
            <a:endParaRPr kumimoji="1" lang="ja-JP" altLang="en-US"/>
          </a:p>
        </p:txBody>
      </p:sp>
    </p:spTree>
    <p:extLst>
      <p:ext uri="{BB962C8B-B14F-4D97-AF65-F5344CB8AC3E}">
        <p14:creationId xmlns:p14="http://schemas.microsoft.com/office/powerpoint/2010/main" val="24622733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69</a:t>
            </a:fld>
            <a:endParaRPr kumimoji="1" lang="ja-JP" altLang="en-US"/>
          </a:p>
        </p:txBody>
      </p:sp>
    </p:spTree>
    <p:extLst>
      <p:ext uri="{BB962C8B-B14F-4D97-AF65-F5344CB8AC3E}">
        <p14:creationId xmlns:p14="http://schemas.microsoft.com/office/powerpoint/2010/main" val="25748910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64">
              <a:defRPr/>
            </a:pPr>
            <a:fld id="{59DF7B5F-848E-47E1-9557-369D1266A1AA}" type="slidenum">
              <a:rPr kumimoji="1" lang="ja-JP" altLang="en-US">
                <a:solidFill>
                  <a:prstClr val="black"/>
                </a:solidFill>
                <a:latin typeface="游ゴシック" panose="020F0502020204030204"/>
                <a:ea typeface="游ゴシック" panose="020B0400000000000000" pitchFamily="50" charset="-128"/>
              </a:rPr>
              <a:pPr defTabSz="457164">
                <a:defRPr/>
              </a:pPr>
              <a:t>70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541926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71</a:t>
            </a:fld>
            <a:endParaRPr kumimoji="1" lang="ja-JP" altLang="en-US"/>
          </a:p>
        </p:txBody>
      </p:sp>
    </p:spTree>
    <p:extLst>
      <p:ext uri="{BB962C8B-B14F-4D97-AF65-F5344CB8AC3E}">
        <p14:creationId xmlns:p14="http://schemas.microsoft.com/office/powerpoint/2010/main" val="1088342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a:t>
            </a:fld>
            <a:endParaRPr kumimoji="1" lang="ja-JP" altLang="en-US" dirty="0"/>
          </a:p>
        </p:txBody>
      </p:sp>
    </p:spTree>
    <p:extLst>
      <p:ext uri="{BB962C8B-B14F-4D97-AF65-F5344CB8AC3E}">
        <p14:creationId xmlns:p14="http://schemas.microsoft.com/office/powerpoint/2010/main" val="3776824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1794628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73</a:t>
            </a:fld>
            <a:endParaRPr kumimoji="1" lang="ja-JP" altLang="en-US"/>
          </a:p>
        </p:txBody>
      </p:sp>
    </p:spTree>
    <p:extLst>
      <p:ext uri="{BB962C8B-B14F-4D97-AF65-F5344CB8AC3E}">
        <p14:creationId xmlns:p14="http://schemas.microsoft.com/office/powerpoint/2010/main" val="19015610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74</a:t>
            </a:fld>
            <a:endParaRPr kumimoji="1" lang="ja-JP" altLang="en-US"/>
          </a:p>
        </p:txBody>
      </p:sp>
    </p:spTree>
    <p:extLst>
      <p:ext uri="{BB962C8B-B14F-4D97-AF65-F5344CB8AC3E}">
        <p14:creationId xmlns:p14="http://schemas.microsoft.com/office/powerpoint/2010/main" val="2940166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75</a:t>
            </a:fld>
            <a:endParaRPr kumimoji="1" lang="ja-JP" altLang="en-US"/>
          </a:p>
        </p:txBody>
      </p:sp>
    </p:spTree>
    <p:extLst>
      <p:ext uri="{BB962C8B-B14F-4D97-AF65-F5344CB8AC3E}">
        <p14:creationId xmlns:p14="http://schemas.microsoft.com/office/powerpoint/2010/main" val="8985220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76</a:t>
            </a:fld>
            <a:endParaRPr kumimoji="1" lang="ja-JP" altLang="en-US"/>
          </a:p>
        </p:txBody>
      </p:sp>
    </p:spTree>
    <p:extLst>
      <p:ext uri="{BB962C8B-B14F-4D97-AF65-F5344CB8AC3E}">
        <p14:creationId xmlns:p14="http://schemas.microsoft.com/office/powerpoint/2010/main" val="976824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77</a:t>
            </a:fld>
            <a:endParaRPr kumimoji="1" lang="ja-JP" altLang="en-US"/>
          </a:p>
        </p:txBody>
      </p:sp>
    </p:spTree>
    <p:extLst>
      <p:ext uri="{BB962C8B-B14F-4D97-AF65-F5344CB8AC3E}">
        <p14:creationId xmlns:p14="http://schemas.microsoft.com/office/powerpoint/2010/main" val="38658949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78</a:t>
            </a:fld>
            <a:endParaRPr kumimoji="1" lang="ja-JP" altLang="en-US"/>
          </a:p>
        </p:txBody>
      </p:sp>
    </p:spTree>
    <p:extLst>
      <p:ext uri="{BB962C8B-B14F-4D97-AF65-F5344CB8AC3E}">
        <p14:creationId xmlns:p14="http://schemas.microsoft.com/office/powerpoint/2010/main" val="27820912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0414681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82</a:t>
            </a:fld>
            <a:endParaRPr kumimoji="1" lang="ja-JP" altLang="en-US"/>
          </a:p>
        </p:txBody>
      </p:sp>
    </p:spTree>
    <p:extLst>
      <p:ext uri="{BB962C8B-B14F-4D97-AF65-F5344CB8AC3E}">
        <p14:creationId xmlns:p14="http://schemas.microsoft.com/office/powerpoint/2010/main" val="21945244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83</a:t>
            </a:fld>
            <a:endParaRPr kumimoji="1" lang="ja-JP" altLang="en-US"/>
          </a:p>
        </p:txBody>
      </p:sp>
    </p:spTree>
    <p:extLst>
      <p:ext uri="{BB962C8B-B14F-4D97-AF65-F5344CB8AC3E}">
        <p14:creationId xmlns:p14="http://schemas.microsoft.com/office/powerpoint/2010/main" val="1041892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a:t>
            </a:fld>
            <a:endParaRPr kumimoji="1" lang="ja-JP" altLang="en-US" dirty="0"/>
          </a:p>
        </p:txBody>
      </p:sp>
    </p:spTree>
    <p:extLst>
      <p:ext uri="{BB962C8B-B14F-4D97-AF65-F5344CB8AC3E}">
        <p14:creationId xmlns:p14="http://schemas.microsoft.com/office/powerpoint/2010/main" val="10152887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4000" y="271463"/>
            <a:ext cx="7264400" cy="4487862"/>
          </a:xfrm>
        </p:spPr>
      </p:sp>
      <p:sp>
        <p:nvSpPr>
          <p:cNvPr id="3" name="ノート プレースホルダー 2"/>
          <p:cNvSpPr>
            <a:spLocks noGrp="1"/>
          </p:cNvSpPr>
          <p:nvPr>
            <p:ph type="body" idx="1"/>
          </p:nvPr>
        </p:nvSpPr>
        <p:spPr/>
        <p:txBody>
          <a:bodyPr/>
          <a:lstStyle/>
          <a:p>
            <a:pPr marL="180961" indent="-180961">
              <a:lnSpc>
                <a:spcPct val="150000"/>
              </a:lnSpc>
            </a:pPr>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103</a:t>
            </a:fld>
            <a:endParaRPr kumimoji="1" lang="ja-JP" altLang="en-US"/>
          </a:p>
        </p:txBody>
      </p:sp>
    </p:spTree>
    <p:extLst>
      <p:ext uri="{BB962C8B-B14F-4D97-AF65-F5344CB8AC3E}">
        <p14:creationId xmlns:p14="http://schemas.microsoft.com/office/powerpoint/2010/main" val="24600543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107</a:t>
            </a:fld>
            <a:endParaRPr kumimoji="1" lang="ja-JP" altLang="en-US"/>
          </a:p>
        </p:txBody>
      </p:sp>
    </p:spTree>
    <p:extLst>
      <p:ext uri="{BB962C8B-B14F-4D97-AF65-F5344CB8AC3E}">
        <p14:creationId xmlns:p14="http://schemas.microsoft.com/office/powerpoint/2010/main" val="21726379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108</a:t>
            </a:fld>
            <a:endParaRPr kumimoji="1" lang="ja-JP" altLang="en-US"/>
          </a:p>
        </p:txBody>
      </p:sp>
    </p:spTree>
    <p:extLst>
      <p:ext uri="{BB962C8B-B14F-4D97-AF65-F5344CB8AC3E}">
        <p14:creationId xmlns:p14="http://schemas.microsoft.com/office/powerpoint/2010/main" val="36047797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9DF7B5F-848E-47E1-9557-369D1266A1AA}" type="slidenum">
              <a:rPr kumimoji="1" lang="ja-JP" altLang="en-US" smtClean="0"/>
              <a:t>119</a:t>
            </a:fld>
            <a:endParaRPr kumimoji="1" lang="ja-JP" altLang="en-US"/>
          </a:p>
        </p:txBody>
      </p:sp>
    </p:spTree>
    <p:extLst>
      <p:ext uri="{BB962C8B-B14F-4D97-AF65-F5344CB8AC3E}">
        <p14:creationId xmlns:p14="http://schemas.microsoft.com/office/powerpoint/2010/main" val="6245291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DF7B5F-848E-47E1-9557-369D1266A1A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591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64">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64">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64">
                <a:defRPr/>
              </a:pPr>
              <a:t>12</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608140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a:t>
            </a:fld>
            <a:endParaRPr kumimoji="1" lang="ja-JP" altLang="en-US"/>
          </a:p>
        </p:txBody>
      </p:sp>
    </p:spTree>
    <p:extLst>
      <p:ext uri="{BB962C8B-B14F-4D97-AF65-F5344CB8AC3E}">
        <p14:creationId xmlns:p14="http://schemas.microsoft.com/office/powerpoint/2010/main" val="1888021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64">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64">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64">
                <a:defRPr/>
              </a:pPr>
              <a:t>14</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28974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8975" y="1243013"/>
            <a:ext cx="54292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15</a:t>
            </a:fld>
            <a:endParaRPr kumimoji="1" lang="ja-JP" altLang="en-US"/>
          </a:p>
        </p:txBody>
      </p:sp>
    </p:spTree>
    <p:extLst>
      <p:ext uri="{BB962C8B-B14F-4D97-AF65-F5344CB8AC3E}">
        <p14:creationId xmlns:p14="http://schemas.microsoft.com/office/powerpoint/2010/main" val="1264669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001553"/>
            <a:ext cx="7429500" cy="2130602"/>
          </a:xfrm>
        </p:spPr>
        <p:txBody>
          <a:bodyPr anchor="b"/>
          <a:lstStyle>
            <a:lvl1pPr algn="ctr">
              <a:defRPr sz="4875"/>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238250" y="3214319"/>
            <a:ext cx="7429500" cy="1477538"/>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D8CB0008-80E9-4D7C-9B79-4D2F6F1BD083}" type="datetime1">
              <a:rPr kumimoji="1" lang="ja-JP" altLang="en-US" smtClean="0"/>
              <a:t>2020/7/14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B28B6A2-4437-46C4-8AB6-08015A7ADF51}" type="slidenum">
              <a:rPr kumimoji="1" lang="ja-JP" altLang="en-US" smtClean="0"/>
              <a:t>‹#›</a:t>
            </a:fld>
            <a:endParaRPr kumimoji="1" lang="ja-JP" altLang="en-US"/>
          </a:p>
        </p:txBody>
      </p:sp>
    </p:spTree>
    <p:extLst>
      <p:ext uri="{BB962C8B-B14F-4D97-AF65-F5344CB8AC3E}">
        <p14:creationId xmlns:p14="http://schemas.microsoft.com/office/powerpoint/2010/main" val="667064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F0EEC37-BF68-4CF4-8508-1E01DD2D5A7B}" type="datetime1">
              <a:rPr kumimoji="1" lang="ja-JP" altLang="en-US" smtClean="0"/>
              <a:t>2020/7/14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B28B6A2-4437-46C4-8AB6-08015A7ADF51}" type="slidenum">
              <a:rPr kumimoji="1" lang="ja-JP" altLang="en-US" smtClean="0"/>
              <a:t>‹#›</a:t>
            </a:fld>
            <a:endParaRPr kumimoji="1" lang="ja-JP" altLang="en-US"/>
          </a:p>
        </p:txBody>
      </p:sp>
    </p:spTree>
    <p:extLst>
      <p:ext uri="{BB962C8B-B14F-4D97-AF65-F5344CB8AC3E}">
        <p14:creationId xmlns:p14="http://schemas.microsoft.com/office/powerpoint/2010/main" val="176482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1" y="325823"/>
            <a:ext cx="2135981" cy="5186259"/>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81037" y="325823"/>
            <a:ext cx="6284119" cy="5186259"/>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43BD5B9-0376-42D8-A1D7-D26E49B323E6}" type="datetime1">
              <a:rPr kumimoji="1" lang="ja-JP" altLang="en-US" smtClean="0"/>
              <a:t>2020/7/14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B28B6A2-4437-46C4-8AB6-08015A7ADF51}" type="slidenum">
              <a:rPr kumimoji="1" lang="ja-JP" altLang="en-US" smtClean="0"/>
              <a:t>‹#›</a:t>
            </a:fld>
            <a:endParaRPr kumimoji="1" lang="ja-JP" altLang="en-US"/>
          </a:p>
        </p:txBody>
      </p:sp>
    </p:spTree>
    <p:extLst>
      <p:ext uri="{BB962C8B-B14F-4D97-AF65-F5344CB8AC3E}">
        <p14:creationId xmlns:p14="http://schemas.microsoft.com/office/powerpoint/2010/main" val="3544615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7E0891F-980D-4D65-9990-1722DE6500FB}" type="datetime1">
              <a:rPr kumimoji="1" lang="ja-JP" altLang="en-US" smtClean="0"/>
              <a:t>2020/7/14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B28B6A2-4437-46C4-8AB6-08015A7ADF51}" type="slidenum">
              <a:rPr kumimoji="1" lang="ja-JP" altLang="en-US" smtClean="0"/>
              <a:t>‹#›</a:t>
            </a:fld>
            <a:endParaRPr kumimoji="1" lang="ja-JP" altLang="en-US"/>
          </a:p>
        </p:txBody>
      </p:sp>
    </p:spTree>
    <p:extLst>
      <p:ext uri="{BB962C8B-B14F-4D97-AF65-F5344CB8AC3E}">
        <p14:creationId xmlns:p14="http://schemas.microsoft.com/office/powerpoint/2010/main" val="4032492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8" y="1525704"/>
            <a:ext cx="8543925" cy="2545672"/>
          </a:xfrm>
        </p:spPr>
        <p:txBody>
          <a:bodyPr anchor="b"/>
          <a:lstStyle>
            <a:lvl1pPr>
              <a:defRPr sz="4875"/>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5878" y="4095459"/>
            <a:ext cx="8543925" cy="1338709"/>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D21C93E-31C1-456E-BB0C-A9A3400E506F}" type="datetime1">
              <a:rPr kumimoji="1" lang="ja-JP" altLang="en-US" smtClean="0"/>
              <a:t>2020/7/14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B28B6A2-4437-46C4-8AB6-08015A7ADF51}" type="slidenum">
              <a:rPr kumimoji="1" lang="ja-JP" altLang="en-US" smtClean="0"/>
              <a:t>‹#›</a:t>
            </a:fld>
            <a:endParaRPr kumimoji="1" lang="ja-JP" altLang="en-US"/>
          </a:p>
        </p:txBody>
      </p:sp>
    </p:spTree>
    <p:extLst>
      <p:ext uri="{BB962C8B-B14F-4D97-AF65-F5344CB8AC3E}">
        <p14:creationId xmlns:p14="http://schemas.microsoft.com/office/powerpoint/2010/main" val="2187061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81038" y="1629117"/>
            <a:ext cx="4210050" cy="388296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014913" y="1629117"/>
            <a:ext cx="4210050" cy="388296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9CCD91E0-3003-4E71-9216-A0DACF571C81}" type="datetime1">
              <a:rPr kumimoji="1" lang="ja-JP" altLang="en-US" smtClean="0"/>
              <a:t>2020/7/14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B28B6A2-4437-46C4-8AB6-08015A7ADF51}" type="slidenum">
              <a:rPr kumimoji="1" lang="ja-JP" altLang="en-US" smtClean="0"/>
              <a:t>‹#›</a:t>
            </a:fld>
            <a:endParaRPr kumimoji="1" lang="ja-JP" altLang="en-US"/>
          </a:p>
        </p:txBody>
      </p:sp>
    </p:spTree>
    <p:extLst>
      <p:ext uri="{BB962C8B-B14F-4D97-AF65-F5344CB8AC3E}">
        <p14:creationId xmlns:p14="http://schemas.microsoft.com/office/powerpoint/2010/main" val="813990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25824"/>
            <a:ext cx="8543925" cy="1182881"/>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2328" y="1500205"/>
            <a:ext cx="4190702" cy="735227"/>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ja-JP" altLang="en-US" smtClean="0"/>
              <a:t>マスター テキストの書式設定</a:t>
            </a:r>
          </a:p>
        </p:txBody>
      </p:sp>
      <p:sp>
        <p:nvSpPr>
          <p:cNvPr id="4" name="Content Placeholder 3"/>
          <p:cNvSpPr>
            <a:spLocks noGrp="1"/>
          </p:cNvSpPr>
          <p:nvPr>
            <p:ph sz="half" idx="2"/>
          </p:nvPr>
        </p:nvSpPr>
        <p:spPr>
          <a:xfrm>
            <a:off x="682328" y="2235432"/>
            <a:ext cx="4190702" cy="32879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014913" y="1500205"/>
            <a:ext cx="4211340" cy="735227"/>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014913" y="2235432"/>
            <a:ext cx="4211340" cy="32879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8F7EB960-B03F-41EC-B3F0-FE8A139910FE}" type="datetime1">
              <a:rPr kumimoji="1" lang="ja-JP" altLang="en-US" smtClean="0"/>
              <a:t>2020/7/14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B28B6A2-4437-46C4-8AB6-08015A7ADF51}" type="slidenum">
              <a:rPr kumimoji="1" lang="ja-JP" altLang="en-US" smtClean="0"/>
              <a:t>‹#›</a:t>
            </a:fld>
            <a:endParaRPr kumimoji="1" lang="ja-JP" altLang="en-US"/>
          </a:p>
        </p:txBody>
      </p:sp>
    </p:spTree>
    <p:extLst>
      <p:ext uri="{BB962C8B-B14F-4D97-AF65-F5344CB8AC3E}">
        <p14:creationId xmlns:p14="http://schemas.microsoft.com/office/powerpoint/2010/main" val="2970251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9728800A-7486-4A83-9334-9BA5A48CFC45}" type="datetime1">
              <a:rPr kumimoji="1" lang="ja-JP" altLang="en-US" smtClean="0"/>
              <a:t>2020/7/14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B28B6A2-4437-46C4-8AB6-08015A7ADF51}" type="slidenum">
              <a:rPr kumimoji="1" lang="ja-JP" altLang="en-US" smtClean="0"/>
              <a:t>‹#›</a:t>
            </a:fld>
            <a:endParaRPr kumimoji="1" lang="ja-JP" altLang="en-US"/>
          </a:p>
        </p:txBody>
      </p:sp>
    </p:spTree>
    <p:extLst>
      <p:ext uri="{BB962C8B-B14F-4D97-AF65-F5344CB8AC3E}">
        <p14:creationId xmlns:p14="http://schemas.microsoft.com/office/powerpoint/2010/main" val="4149647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0E8173-8385-4847-A8BB-B1C8F258C545}" type="datetime1">
              <a:rPr kumimoji="1" lang="ja-JP" altLang="en-US" smtClean="0"/>
              <a:t>2020/7/14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8995289" y="5691873"/>
            <a:ext cx="781198" cy="394246"/>
          </a:xfrm>
        </p:spPr>
        <p:style>
          <a:lnRef idx="2">
            <a:schemeClr val="accent1"/>
          </a:lnRef>
          <a:fillRef idx="1">
            <a:schemeClr val="lt1"/>
          </a:fillRef>
          <a:effectRef idx="0">
            <a:schemeClr val="accent1"/>
          </a:effectRef>
          <a:fontRef idx="none"/>
        </p:style>
        <p:txBody>
          <a:bodyPr/>
          <a:lstStyle>
            <a:lvl1pPr algn="ctr">
              <a:defRPr sz="1400" b="0"/>
            </a:lvl1pPr>
          </a:lstStyle>
          <a:p>
            <a:fld id="{9B28B6A2-4437-46C4-8AB6-08015A7ADF51}" type="slidenum">
              <a:rPr kumimoji="1" lang="ja-JP" altLang="en-US" smtClean="0"/>
              <a:pPr/>
              <a:t>‹#›</a:t>
            </a:fld>
            <a:endParaRPr kumimoji="1" lang="ja-JP" altLang="en-US"/>
          </a:p>
        </p:txBody>
      </p:sp>
    </p:spTree>
    <p:extLst>
      <p:ext uri="{BB962C8B-B14F-4D97-AF65-F5344CB8AC3E}">
        <p14:creationId xmlns:p14="http://schemas.microsoft.com/office/powerpoint/2010/main" val="1650963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07988"/>
            <a:ext cx="3194943" cy="1427956"/>
          </a:xfrm>
        </p:spPr>
        <p:txBody>
          <a:bodyPr anchor="b"/>
          <a:lstStyle>
            <a:lvl1pPr>
              <a:defRPr sz="26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211340" y="881140"/>
            <a:ext cx="5014913" cy="4349034"/>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82328" y="1835944"/>
            <a:ext cx="3194943" cy="3401313"/>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EAD13EA9-94C2-4E61-8207-989EC0A45391}" type="datetime1">
              <a:rPr kumimoji="1" lang="ja-JP" altLang="en-US" smtClean="0"/>
              <a:t>2020/7/14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B28B6A2-4437-46C4-8AB6-08015A7ADF51}" type="slidenum">
              <a:rPr kumimoji="1" lang="ja-JP" altLang="en-US" smtClean="0"/>
              <a:t>‹#›</a:t>
            </a:fld>
            <a:endParaRPr kumimoji="1" lang="ja-JP" altLang="en-US"/>
          </a:p>
        </p:txBody>
      </p:sp>
    </p:spTree>
    <p:extLst>
      <p:ext uri="{BB962C8B-B14F-4D97-AF65-F5344CB8AC3E}">
        <p14:creationId xmlns:p14="http://schemas.microsoft.com/office/powerpoint/2010/main" val="2114324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07988"/>
            <a:ext cx="3194943" cy="1427956"/>
          </a:xfrm>
        </p:spPr>
        <p:txBody>
          <a:bodyPr anchor="b"/>
          <a:lstStyle>
            <a:lvl1pPr>
              <a:defRPr sz="26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211340" y="881140"/>
            <a:ext cx="5014913" cy="4349034"/>
          </a:xfrm>
        </p:spPr>
        <p:txBody>
          <a:bodyPr anchor="t"/>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r>
              <a:rPr lang="ja-JP" altLang="en-US" smtClean="0"/>
              <a:t>図を追加</a:t>
            </a:r>
            <a:endParaRPr lang="en-US" dirty="0"/>
          </a:p>
        </p:txBody>
      </p:sp>
      <p:sp>
        <p:nvSpPr>
          <p:cNvPr id="4" name="Text Placeholder 3"/>
          <p:cNvSpPr>
            <a:spLocks noGrp="1"/>
          </p:cNvSpPr>
          <p:nvPr>
            <p:ph type="body" sz="half" idx="2"/>
          </p:nvPr>
        </p:nvSpPr>
        <p:spPr>
          <a:xfrm>
            <a:off x="682328" y="1835944"/>
            <a:ext cx="3194943" cy="3401313"/>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C1FE9B6-75CB-4604-8AEF-C7E69E5304BC}" type="datetime1">
              <a:rPr kumimoji="1" lang="ja-JP" altLang="en-US" smtClean="0"/>
              <a:t>2020/7/14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B28B6A2-4437-46C4-8AB6-08015A7ADF51}" type="slidenum">
              <a:rPr kumimoji="1" lang="ja-JP" altLang="en-US" smtClean="0"/>
              <a:t>‹#›</a:t>
            </a:fld>
            <a:endParaRPr kumimoji="1" lang="ja-JP" altLang="en-US"/>
          </a:p>
        </p:txBody>
      </p:sp>
    </p:spTree>
    <p:extLst>
      <p:ext uri="{BB962C8B-B14F-4D97-AF65-F5344CB8AC3E}">
        <p14:creationId xmlns:p14="http://schemas.microsoft.com/office/powerpoint/2010/main" val="371748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25824"/>
            <a:ext cx="8543925" cy="1182881"/>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1038" y="1629117"/>
            <a:ext cx="8543925" cy="3882965"/>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81038" y="5672161"/>
            <a:ext cx="2228850" cy="325823"/>
          </a:xfrm>
          <a:prstGeom prst="rect">
            <a:avLst/>
          </a:prstGeom>
        </p:spPr>
        <p:txBody>
          <a:bodyPr vert="horz" lIns="91440" tIns="45720" rIns="91440" bIns="45720" rtlCol="0" anchor="ctr"/>
          <a:lstStyle>
            <a:lvl1pPr algn="l">
              <a:defRPr sz="975">
                <a:solidFill>
                  <a:schemeClr val="tx1">
                    <a:tint val="75000"/>
                  </a:schemeClr>
                </a:solidFill>
              </a:defRPr>
            </a:lvl1pPr>
          </a:lstStyle>
          <a:p>
            <a:fld id="{5CDA40A3-B58D-4328-9A63-A10285F9795D}" type="datetime1">
              <a:rPr kumimoji="1" lang="ja-JP" altLang="en-US" smtClean="0"/>
              <a:t>2020/7/14</a:t>
            </a:fld>
            <a:endParaRPr kumimoji="1" lang="ja-JP" altLang="en-US"/>
          </a:p>
        </p:txBody>
      </p:sp>
      <p:sp>
        <p:nvSpPr>
          <p:cNvPr id="5" name="Footer Placeholder 4"/>
          <p:cNvSpPr>
            <a:spLocks noGrp="1"/>
          </p:cNvSpPr>
          <p:nvPr>
            <p:ph type="ftr" sz="quarter" idx="3"/>
          </p:nvPr>
        </p:nvSpPr>
        <p:spPr>
          <a:xfrm>
            <a:off x="3281363" y="5672161"/>
            <a:ext cx="3343275" cy="325823"/>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5672161"/>
            <a:ext cx="2228850" cy="325823"/>
          </a:xfrm>
          <a:prstGeom prst="rect">
            <a:avLst/>
          </a:prstGeom>
        </p:spPr>
        <p:txBody>
          <a:bodyPr vert="horz" lIns="91440" tIns="45720" rIns="91440" bIns="45720" rtlCol="0" anchor="ctr"/>
          <a:lstStyle>
            <a:lvl1pPr algn="r">
              <a:defRPr sz="1200" b="1">
                <a:solidFill>
                  <a:schemeClr val="tx1">
                    <a:tint val="75000"/>
                  </a:schemeClr>
                </a:solidFill>
              </a:defRPr>
            </a:lvl1pPr>
          </a:lstStyle>
          <a:p>
            <a:fld id="{9B28B6A2-4437-46C4-8AB6-08015A7ADF51}" type="slidenum">
              <a:rPr kumimoji="1" lang="ja-JP" altLang="en-US" smtClean="0"/>
              <a:pPr/>
              <a:t>‹#›</a:t>
            </a:fld>
            <a:endParaRPr kumimoji="1" lang="ja-JP" altLang="en-US"/>
          </a:p>
        </p:txBody>
      </p:sp>
    </p:spTree>
    <p:extLst>
      <p:ext uri="{BB962C8B-B14F-4D97-AF65-F5344CB8AC3E}">
        <p14:creationId xmlns:p14="http://schemas.microsoft.com/office/powerpoint/2010/main" val="4539134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en-US"/>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chart" Target="../charts/chart6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png"/></Relationships>
</file>

<file path=ppt/slides/_rels/slide10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chart" Target="../charts/chart65.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chart" Target="../charts/chart6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chart" Target="../charts/chart69.xml"/><Relationship Id="rId7" Type="http://schemas.openxmlformats.org/officeDocument/2006/relationships/chart" Target="../charts/chart73.xml"/><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chart" Target="../charts/chart72.xml"/><Relationship Id="rId5" Type="http://schemas.openxmlformats.org/officeDocument/2006/relationships/chart" Target="../charts/chart71.xml"/><Relationship Id="rId4" Type="http://schemas.openxmlformats.org/officeDocument/2006/relationships/chart" Target="../charts/chart70.xml"/></Relationships>
</file>

<file path=ppt/slides/_rels/slide121.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oleObject" Target="../embeddings/oleObject1.bin"/><Relationship Id="rId4" Type="http://schemas.openxmlformats.org/officeDocument/2006/relationships/chart" Target="../charts/char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emf"/><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2.emf"/></Relationships>
</file>

<file path=ppt/slides/_rels/slide3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6.emf"/><Relationship Id="rId4" Type="http://schemas.openxmlformats.org/officeDocument/2006/relationships/image" Target="../media/image35.emf"/></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hart" Target="../charts/chart17.xml"/></Relationships>
</file>

<file path=ppt/slides/_rels/slide4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chart" Target="../charts/chart20.xml"/></Relationships>
</file>

<file path=ppt/slides/_rels/slide44.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chart" Target="../charts/chart37.xml"/></Relationships>
</file>

<file path=ppt/slides/_rels/slide67.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70.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chart" Target="../charts/chart45.xml"/></Relationships>
</file>

<file path=ppt/slides/_rels/slide73.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chart" Target="../charts/chart47.xml"/></Relationships>
</file>

<file path=ppt/slides/_rels/slide7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chart" Target="../charts/chart49.xml"/></Relationships>
</file>

<file path=ppt/slides/_rels/slide75.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chart" Target="../charts/chart5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chart" Target="../charts/chart54.xml"/></Relationships>
</file>

<file path=ppt/slides/_rels/slide79.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chart" Target="../charts/chart57.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chart" Target="../charts/chart58.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50.emf"/><Relationship Id="rId4" Type="http://schemas.openxmlformats.org/officeDocument/2006/relationships/oleObject" Target="../embeddings/oleObject3.bin"/></Relationships>
</file>

<file path=ppt/slides/_rels/slide84.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chart" Target="../charts/chart61.xml"/></Relationships>
</file>

<file path=ppt/slides/_rels/slide8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53.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54.emf"/><Relationship Id="rId4" Type="http://schemas.openxmlformats.org/officeDocument/2006/relationships/oleObject" Target="../embeddings/oleObject5.bin"/></Relationships>
</file>

<file path=ppt/slides/_rels/slide9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chart" Target="../charts/chart62.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931831"/>
            <a:ext cx="9905999" cy="1427881"/>
          </a:xfrm>
        </p:spPr>
        <p:style>
          <a:lnRef idx="1">
            <a:schemeClr val="accent1"/>
          </a:lnRef>
          <a:fillRef idx="3">
            <a:schemeClr val="accent1"/>
          </a:fillRef>
          <a:effectRef idx="2">
            <a:schemeClr val="accent1"/>
          </a:effectRef>
          <a:fontRef idx="minor">
            <a:schemeClr val="lt1"/>
          </a:fontRef>
        </p:style>
        <p:txBody>
          <a:bodyPr anchor="ctr">
            <a:noAutofit/>
          </a:bodyPr>
          <a:lstStyle/>
          <a:p>
            <a:r>
              <a:rPr lang="ja-JP" altLang="en-US" sz="2800" dirty="0" smtClean="0"/>
              <a:t>新型コロナウイルスによる大阪経済・社会への影響等に係るデータ集</a:t>
            </a:r>
            <a:endParaRPr kumimoji="1" lang="ja-JP" altLang="en-US" sz="2800" dirty="0"/>
          </a:p>
        </p:txBody>
      </p:sp>
      <p:sp>
        <p:nvSpPr>
          <p:cNvPr id="3" name="サブタイトル 2"/>
          <p:cNvSpPr>
            <a:spLocks noGrp="1"/>
          </p:cNvSpPr>
          <p:nvPr>
            <p:ph type="subTitle" idx="1"/>
          </p:nvPr>
        </p:nvSpPr>
        <p:spPr>
          <a:xfrm>
            <a:off x="1238251" y="4700788"/>
            <a:ext cx="7429500" cy="816567"/>
          </a:xfrm>
        </p:spPr>
        <p:txBody>
          <a:bodyPr>
            <a:normAutofit/>
          </a:bodyPr>
          <a:lstStyle/>
          <a:p>
            <a:r>
              <a:rPr kumimoji="1" lang="ja-JP" altLang="en-US" sz="2000" dirty="0" smtClean="0"/>
              <a:t>令和</a:t>
            </a:r>
            <a:r>
              <a:rPr lang="ja-JP" altLang="en-US" sz="2000" dirty="0" smtClean="0"/>
              <a:t>２</a:t>
            </a:r>
            <a:r>
              <a:rPr kumimoji="1" lang="ja-JP" altLang="en-US" sz="2000" dirty="0" smtClean="0"/>
              <a:t>年７月１３日</a:t>
            </a:r>
            <a:endParaRPr kumimoji="1" lang="en-US" altLang="ja-JP" sz="2000" dirty="0" smtClean="0"/>
          </a:p>
          <a:p>
            <a:r>
              <a:rPr lang="ja-JP" altLang="en-US" sz="2000" dirty="0" smtClean="0"/>
              <a:t>大阪府 政策企画部 企画室計画課</a:t>
            </a:r>
            <a:endParaRPr kumimoji="1" lang="ja-JP" altLang="en-US" sz="2000" dirty="0"/>
          </a:p>
        </p:txBody>
      </p:sp>
      <p:sp>
        <p:nvSpPr>
          <p:cNvPr id="6" name="正方形/長方形 5"/>
          <p:cNvSpPr/>
          <p:nvPr/>
        </p:nvSpPr>
        <p:spPr>
          <a:xfrm>
            <a:off x="8343901" y="247397"/>
            <a:ext cx="1260476" cy="458116"/>
          </a:xfrm>
          <a:prstGeom prst="rect">
            <a:avLst/>
          </a:prstGeom>
          <a:no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2000" b="1" kern="100" dirty="0">
                <a:effectLst/>
                <a:latin typeface="游明朝" panose="02020400000000000000" pitchFamily="18" charset="-128"/>
                <a:ea typeface="ＭＳ ゴシック" panose="020B0609070205080204" pitchFamily="49" charset="-128"/>
                <a:cs typeface="Times New Roman" panose="02020603050405020304" pitchFamily="18" charset="0"/>
              </a:rPr>
              <a:t>資 料 </a:t>
            </a:r>
            <a:r>
              <a:rPr lang="ja-JP" altLang="en-US" sz="2000" b="1" kern="100" dirty="0">
                <a:latin typeface="游明朝" panose="02020400000000000000" pitchFamily="18" charset="-128"/>
                <a:ea typeface="ＭＳ ゴシック" panose="020B0609070205080204" pitchFamily="49" charset="-128"/>
                <a:cs typeface="Times New Roman" panose="02020603050405020304" pitchFamily="18" charset="0"/>
              </a:rPr>
              <a:t>３</a:t>
            </a:r>
            <a:endParaRPr lang="ja-JP" sz="20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4319556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54643" y="538028"/>
            <a:ext cx="9387067" cy="307777"/>
          </a:xfrm>
          <a:prstGeom prst="rect">
            <a:avLst/>
          </a:prstGeom>
          <a:solidFill>
            <a:schemeClr val="accent1">
              <a:lumMod val="20000"/>
              <a:lumOff val="80000"/>
            </a:schemeClr>
          </a:solidFill>
        </p:spPr>
        <p:txBody>
          <a:bodyPr wrap="square" rtlCol="0">
            <a:spAutoFit/>
          </a:bodyPr>
          <a:lstStyle/>
          <a:p>
            <a:r>
              <a:rPr kumimoji="1" lang="ja-JP" altLang="en-US" sz="1400" dirty="0" smtClean="0"/>
              <a:t>●来阪外客数については、</a:t>
            </a:r>
            <a:r>
              <a:rPr kumimoji="1" lang="en-US" altLang="ja-JP" sz="1400" b="1" u="sng" dirty="0" smtClean="0"/>
              <a:t>2017</a:t>
            </a:r>
            <a:r>
              <a:rPr kumimoji="1" lang="ja-JP" altLang="en-US" sz="1400" b="1" u="sng" dirty="0" smtClean="0"/>
              <a:t>年でみると中国、韓国、台湾、香港で約８割弱を占める</a:t>
            </a:r>
            <a:r>
              <a:rPr kumimoji="1" lang="ja-JP" altLang="en-US" sz="1400" b="1" u="sng" dirty="0"/>
              <a:t>。</a:t>
            </a:r>
            <a:endParaRPr kumimoji="1" lang="en-US" altLang="ja-JP" sz="1400" b="1" u="sng" dirty="0" smtClean="0"/>
          </a:p>
        </p:txBody>
      </p:sp>
      <p:sp>
        <p:nvSpPr>
          <p:cNvPr id="4" name="テキスト ボックス 3"/>
          <p:cNvSpPr txBox="1"/>
          <p:nvPr/>
        </p:nvSpPr>
        <p:spPr>
          <a:xfrm>
            <a:off x="10722" y="3309"/>
            <a:ext cx="9895278" cy="369332"/>
          </a:xfrm>
          <a:prstGeom prst="rect">
            <a:avLst/>
          </a:prstGeom>
          <a:solidFill>
            <a:srgbClr val="002060"/>
          </a:solidFill>
        </p:spPr>
        <p:txBody>
          <a:bodyPr wrap="square" rtlCol="0">
            <a:spAutoFit/>
          </a:bodyPr>
          <a:lstStyle/>
          <a:p>
            <a:pPr algn="ct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インバウンド・都市魅力 </a:t>
            </a:r>
            <a:r>
              <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中国・韓国等への依存度</a:t>
            </a:r>
            <a:r>
              <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407612" y="944105"/>
            <a:ext cx="4437462" cy="307777"/>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0" lang="ja-JP" altLang="en-US" sz="1400" b="1" kern="0" dirty="0">
                <a:solidFill>
                  <a:srgbClr val="000000"/>
                </a:solidFill>
                <a:latin typeface="+mn-ea"/>
                <a:cs typeface="Meiryo UI" panose="020B0604030504040204" pitchFamily="50" charset="-128"/>
              </a:rPr>
              <a:t>■来阪外客数の推移（全体・国籍別）</a:t>
            </a:r>
          </a:p>
        </p:txBody>
      </p:sp>
      <p:sp>
        <p:nvSpPr>
          <p:cNvPr id="6" name="正方形/長方形 5"/>
          <p:cNvSpPr/>
          <p:nvPr/>
        </p:nvSpPr>
        <p:spPr>
          <a:xfrm>
            <a:off x="3663931" y="1052473"/>
            <a:ext cx="5345568" cy="19492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77800" indent="-177800">
              <a:lnSpc>
                <a:spcPts val="8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出典：国際観光統計（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JNTO)</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及び消費動向調査（観光庁）より作成</a:t>
            </a:r>
          </a:p>
        </p:txBody>
      </p:sp>
      <p:graphicFrame>
        <p:nvGraphicFramePr>
          <p:cNvPr id="7" name="グラフ 6"/>
          <p:cNvGraphicFramePr>
            <a:graphicFrameLocks/>
          </p:cNvGraphicFramePr>
          <p:nvPr>
            <p:extLst>
              <p:ext uri="{D42A27DB-BD31-4B8C-83A1-F6EECF244321}">
                <p14:modId xmlns:p14="http://schemas.microsoft.com/office/powerpoint/2010/main" val="1646061317"/>
              </p:ext>
            </p:extLst>
          </p:nvPr>
        </p:nvGraphicFramePr>
        <p:xfrm>
          <a:off x="1173438" y="1355766"/>
          <a:ext cx="7569843" cy="4457284"/>
        </p:xfrm>
        <a:graphic>
          <a:graphicData uri="http://schemas.openxmlformats.org/drawingml/2006/chart">
            <c:chart xmlns:c="http://schemas.openxmlformats.org/drawingml/2006/chart" xmlns:r="http://schemas.openxmlformats.org/officeDocument/2006/relationships" r:id="rId2"/>
          </a:graphicData>
        </a:graphic>
      </p:graphicFrame>
      <p:sp>
        <p:nvSpPr>
          <p:cNvPr id="8" name="正方形/長方形 7"/>
          <p:cNvSpPr/>
          <p:nvPr/>
        </p:nvSpPr>
        <p:spPr>
          <a:xfrm>
            <a:off x="5480761" y="5869837"/>
            <a:ext cx="4088438" cy="261610"/>
          </a:xfrm>
          <a:prstGeom prst="rect">
            <a:avLst/>
          </a:prstGeom>
        </p:spPr>
        <p:txBody>
          <a:bodyPr wrap="square">
            <a:spAutoFit/>
          </a:bodyPr>
          <a:lstStyle/>
          <a:p>
            <a:pPr marL="144463" indent="-144463"/>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「大阪の成長戦略」（</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月改定版）より引用</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3"/>
          <p:cNvSpPr>
            <a:spLocks noGrp="1"/>
          </p:cNvSpPr>
          <p:nvPr>
            <p:ph type="sldNum" sz="quarter" idx="12"/>
          </p:nvPr>
        </p:nvSpPr>
        <p:spPr>
          <a:xfrm>
            <a:off x="9354892" y="5641679"/>
            <a:ext cx="428615" cy="358963"/>
          </a:xfrm>
          <a:ln>
            <a:solidFill>
              <a:schemeClr val="accent1"/>
            </a:solidFill>
          </a:ln>
        </p:spPr>
        <p:txBody>
          <a:bodyPr/>
          <a:lstStyle/>
          <a:p>
            <a:pPr algn="ctr" defTabSz="416275"/>
            <a:fld id="{9B28B6A2-4437-46C4-8AB6-08015A7ADF51}" type="slidenum">
              <a:rPr lang="ja-JP" altLang="en-US" sz="1600" b="1">
                <a:solidFill>
                  <a:prstClr val="black">
                    <a:tint val="75000"/>
                  </a:prstClr>
                </a:solidFill>
                <a:latin typeface="Arial"/>
                <a:ea typeface="Meiryo UI"/>
              </a:rPr>
              <a:pPr algn="ctr" defTabSz="416275"/>
              <a:t>9</a:t>
            </a:fld>
            <a:endParaRPr lang="ja-JP" altLang="en-US" sz="1600" b="1" dirty="0">
              <a:solidFill>
                <a:prstClr val="black">
                  <a:tint val="75000"/>
                </a:prstClr>
              </a:solidFill>
              <a:latin typeface="Arial"/>
              <a:ea typeface="Meiryo UI"/>
            </a:endParaRPr>
          </a:p>
        </p:txBody>
      </p:sp>
      <p:sp>
        <p:nvSpPr>
          <p:cNvPr id="3" name="正方形/長方形 2"/>
          <p:cNvSpPr/>
          <p:nvPr/>
        </p:nvSpPr>
        <p:spPr>
          <a:xfrm>
            <a:off x="2038865" y="4300152"/>
            <a:ext cx="6141308" cy="1235675"/>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中かっこ 9"/>
          <p:cNvSpPr/>
          <p:nvPr/>
        </p:nvSpPr>
        <p:spPr>
          <a:xfrm>
            <a:off x="8180173" y="4300152"/>
            <a:ext cx="271849" cy="1235675"/>
          </a:xfrm>
          <a:prstGeom prst="rightBrace">
            <a:avLst>
              <a:gd name="adj1" fmla="val 45638"/>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1" name="テキスト ボックス 10"/>
          <p:cNvSpPr txBox="1"/>
          <p:nvPr/>
        </p:nvSpPr>
        <p:spPr>
          <a:xfrm>
            <a:off x="8625016" y="4757351"/>
            <a:ext cx="729876" cy="276999"/>
          </a:xfrm>
          <a:prstGeom prst="rect">
            <a:avLst/>
          </a:prstGeom>
          <a:noFill/>
        </p:spPr>
        <p:txBody>
          <a:bodyPr wrap="square" rtlCol="0">
            <a:spAutoFit/>
          </a:bodyPr>
          <a:lstStyle/>
          <a:p>
            <a:r>
              <a:rPr kumimoji="1" lang="en-US" altLang="ja-JP" sz="1200" dirty="0" smtClean="0"/>
              <a:t>77.2</a:t>
            </a:r>
            <a:r>
              <a:rPr kumimoji="1" lang="ja-JP" altLang="en-US" sz="1200" dirty="0" smtClean="0"/>
              <a:t>％</a:t>
            </a:r>
            <a:endParaRPr kumimoji="1" lang="ja-JP" altLang="en-US" sz="1200" dirty="0"/>
          </a:p>
        </p:txBody>
      </p:sp>
    </p:spTree>
    <p:extLst>
      <p:ext uri="{BB962C8B-B14F-4D97-AF65-F5344CB8AC3E}">
        <p14:creationId xmlns:p14="http://schemas.microsoft.com/office/powerpoint/2010/main" val="126188629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4CF59F8-A367-4EC1-83BF-5D400B8A4CCC}"/>
              </a:ext>
            </a:extLst>
          </p:cNvPr>
          <p:cNvSpPr txBox="1"/>
          <p:nvPr/>
        </p:nvSpPr>
        <p:spPr>
          <a:xfrm>
            <a:off x="255389" y="757084"/>
            <a:ext cx="9395222" cy="767711"/>
          </a:xfrm>
          <a:prstGeom prst="rect">
            <a:avLst/>
          </a:prstGeom>
          <a:solidFill>
            <a:schemeClr val="accent1">
              <a:lumMod val="20000"/>
              <a:lumOff val="80000"/>
            </a:schemeClr>
          </a:solidFill>
          <a:ln>
            <a:noFill/>
          </a:ln>
        </p:spPr>
        <p:txBody>
          <a:bodyPr wrap="square" rtlCol="0">
            <a:spAutoFit/>
          </a:bodyPr>
          <a:lstStyle/>
          <a:p>
            <a:pPr marL="217984" indent="-217984"/>
            <a:r>
              <a:rPr lang="ja-JP" altLang="en-US" sz="1400" dirty="0"/>
              <a:t>●</a:t>
            </a:r>
            <a:r>
              <a:rPr lang="ja-JP" altLang="en-US" sz="1400" dirty="0" smtClean="0"/>
              <a:t>オンライン</a:t>
            </a:r>
            <a:r>
              <a:rPr lang="ja-JP" altLang="en-US" sz="1400" dirty="0"/>
              <a:t>診療を「実施する」と答えたのは、</a:t>
            </a:r>
            <a:r>
              <a:rPr lang="en-US" altLang="ja-JP" sz="1400" dirty="0"/>
              <a:t>38</a:t>
            </a:r>
            <a:r>
              <a:rPr lang="ja-JP" altLang="en-US" sz="1400" dirty="0"/>
              <a:t>病院（</a:t>
            </a:r>
            <a:r>
              <a:rPr lang="en-US" altLang="ja-JP" sz="1400" dirty="0"/>
              <a:t>15.2</a:t>
            </a:r>
            <a:r>
              <a:rPr lang="ja-JP" altLang="en-US" sz="1400" dirty="0"/>
              <a:t>％）だったのに対して、「実施しない」は</a:t>
            </a:r>
            <a:r>
              <a:rPr lang="en-US" altLang="ja-JP" sz="1400" dirty="0"/>
              <a:t>103</a:t>
            </a:r>
            <a:r>
              <a:rPr lang="ja-JP" altLang="en-US" sz="1400" dirty="0"/>
              <a:t>病院（</a:t>
            </a:r>
            <a:r>
              <a:rPr lang="en-US" altLang="ja-JP" sz="1400" dirty="0"/>
              <a:t>41.2</a:t>
            </a:r>
            <a:r>
              <a:rPr lang="ja-JP" altLang="en-US" sz="1400" dirty="0"/>
              <a:t>％</a:t>
            </a:r>
            <a:r>
              <a:rPr lang="ja-JP" altLang="en-US" sz="1400" dirty="0" smtClean="0"/>
              <a:t>）。</a:t>
            </a:r>
            <a:endParaRPr lang="en-US" altLang="ja-JP" sz="1400" dirty="0" smtClean="0"/>
          </a:p>
          <a:p>
            <a:pPr marL="217984" indent="-217984"/>
            <a:r>
              <a:rPr lang="en-US" altLang="ja-JP" sz="1400" dirty="0"/>
              <a:t> </a:t>
            </a:r>
            <a:r>
              <a:rPr lang="en-US" altLang="ja-JP" sz="1400" dirty="0" smtClean="0"/>
              <a:t>  </a:t>
            </a:r>
            <a:r>
              <a:rPr lang="ja-JP" altLang="en-US" sz="1400" dirty="0" smtClean="0"/>
              <a:t>「</a:t>
            </a:r>
            <a:r>
              <a:rPr lang="ja-JP" altLang="en-US" sz="1400" dirty="0"/>
              <a:t>分からない」は</a:t>
            </a:r>
            <a:r>
              <a:rPr lang="en-US" altLang="ja-JP" sz="1400" dirty="0"/>
              <a:t>109</a:t>
            </a:r>
            <a:r>
              <a:rPr lang="ja-JP" altLang="en-US" sz="1400" dirty="0"/>
              <a:t>病院（</a:t>
            </a:r>
            <a:r>
              <a:rPr lang="en-US" altLang="ja-JP" sz="1400" dirty="0"/>
              <a:t>43.6</a:t>
            </a:r>
            <a:r>
              <a:rPr lang="ja-JP" altLang="en-US" sz="1400" dirty="0"/>
              <a:t>％</a:t>
            </a:r>
            <a:r>
              <a:rPr lang="ja-JP" altLang="en-US" sz="1400" dirty="0" smtClean="0"/>
              <a:t>）。</a:t>
            </a:r>
            <a:r>
              <a:rPr lang="en-US" altLang="ja-JP" sz="1200" dirty="0" smtClean="0">
                <a:solidFill>
                  <a:srgbClr val="FF0000"/>
                </a:solidFill>
              </a:rPr>
              <a:t>※</a:t>
            </a:r>
            <a:r>
              <a:rPr lang="ja-JP" altLang="en-US" sz="1200" dirty="0" smtClean="0">
                <a:solidFill>
                  <a:srgbClr val="FF0000"/>
                </a:solidFill>
              </a:rPr>
              <a:t>有効回答数は</a:t>
            </a:r>
            <a:r>
              <a:rPr lang="en-US" altLang="ja-JP" sz="1200" dirty="0" smtClean="0">
                <a:solidFill>
                  <a:srgbClr val="FF0000"/>
                </a:solidFill>
              </a:rPr>
              <a:t>250</a:t>
            </a:r>
            <a:endParaRPr lang="en-US" altLang="ja-JP" sz="1400" dirty="0" smtClean="0">
              <a:solidFill>
                <a:srgbClr val="FF0000"/>
              </a:solidFill>
            </a:endParaRPr>
          </a:p>
          <a:p>
            <a:pPr marL="217984" indent="-217984"/>
            <a:r>
              <a:rPr lang="ja-JP" altLang="en-US" sz="1400" dirty="0"/>
              <a:t>●</a:t>
            </a:r>
            <a:r>
              <a:rPr lang="ja-JP" altLang="en-US" sz="1400" dirty="0" smtClean="0"/>
              <a:t>オンライン</a:t>
            </a:r>
            <a:r>
              <a:rPr lang="ja-JP" altLang="en-US" sz="1400" dirty="0"/>
              <a:t>診療を実施する</a:t>
            </a:r>
            <a:r>
              <a:rPr lang="en-US" altLang="ja-JP" sz="1400" dirty="0"/>
              <a:t>38</a:t>
            </a:r>
            <a:r>
              <a:rPr lang="ja-JP" altLang="en-US" sz="1400" dirty="0"/>
              <a:t>病院のうち、環境が整っているのは</a:t>
            </a:r>
            <a:r>
              <a:rPr lang="en-US" altLang="ja-JP" sz="1400" dirty="0"/>
              <a:t>20</a:t>
            </a:r>
            <a:r>
              <a:rPr lang="ja-JP" altLang="en-US" sz="1400" dirty="0"/>
              <a:t>病院で、</a:t>
            </a:r>
            <a:r>
              <a:rPr lang="en-US" altLang="ja-JP" sz="1400" dirty="0" smtClean="0"/>
              <a:t>18</a:t>
            </a:r>
            <a:r>
              <a:rPr lang="ja-JP" altLang="en-US" sz="1400" dirty="0" smtClean="0"/>
              <a:t>病院</a:t>
            </a:r>
            <a:r>
              <a:rPr lang="ja-JP" altLang="en-US" sz="1400" dirty="0"/>
              <a:t>はこれから環境を整備。</a:t>
            </a:r>
            <a:endParaRPr kumimoji="1" lang="ja-JP" altLang="en-US" sz="1400" dirty="0"/>
          </a:p>
        </p:txBody>
      </p:sp>
      <p:sp>
        <p:nvSpPr>
          <p:cNvPr id="9" name="タイトル 1">
            <a:extLst>
              <a:ext uri="{FF2B5EF4-FFF2-40B4-BE49-F238E27FC236}">
                <a16:creationId xmlns:a16="http://schemas.microsoft.com/office/drawing/2014/main" id="{1C5D5C96-FB63-4406-8B75-45E774D0FBBE}"/>
              </a:ext>
            </a:extLst>
          </p:cNvPr>
          <p:cNvSpPr txBox="1">
            <a:spLocks/>
          </p:cNvSpPr>
          <p:nvPr/>
        </p:nvSpPr>
        <p:spPr>
          <a:xfrm>
            <a:off x="0" y="0"/>
            <a:ext cx="9906000" cy="370703"/>
          </a:xfrm>
          <a:prstGeom prst="rect">
            <a:avLst/>
          </a:prstGeom>
          <a:solidFill>
            <a:srgbClr val="002060"/>
          </a:solidFill>
        </p:spPr>
        <p:txBody>
          <a:bodyPr vert="horz" lIns="74295" tIns="37148" rIns="74295" bIns="37148"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a:solidFill>
                  <a:schemeClr val="bg1"/>
                </a:solidFill>
                <a:latin typeface="+mn-ea"/>
              </a:rPr>
              <a:t>非接触型サービスの</a:t>
            </a:r>
            <a:r>
              <a:rPr lang="ja-JP" altLang="en-US" sz="1800" b="1" dirty="0" smtClean="0">
                <a:solidFill>
                  <a:schemeClr val="bg1"/>
                </a:solidFill>
                <a:latin typeface="+mn-ea"/>
              </a:rPr>
              <a:t>増加 </a:t>
            </a:r>
            <a:r>
              <a:rPr lang="en-US" altLang="ja-JP" sz="1800" b="1" dirty="0" smtClean="0">
                <a:solidFill>
                  <a:schemeClr val="bg1"/>
                </a:solidFill>
                <a:latin typeface="+mn-ea"/>
              </a:rPr>
              <a:t>【</a:t>
            </a:r>
            <a:r>
              <a:rPr lang="ja-JP" altLang="en-US" sz="1800" b="1" dirty="0">
                <a:solidFill>
                  <a:schemeClr val="bg1"/>
                </a:solidFill>
                <a:latin typeface="+mn-ea"/>
              </a:rPr>
              <a:t>オンライン診療</a:t>
            </a:r>
            <a:r>
              <a:rPr lang="ja-JP" altLang="en-US" sz="1800" b="1" dirty="0" smtClean="0">
                <a:solidFill>
                  <a:schemeClr val="bg1"/>
                </a:solidFill>
                <a:latin typeface="+mn-ea"/>
              </a:rPr>
              <a:t>の規制緩和</a:t>
            </a:r>
            <a:r>
              <a:rPr lang="en-US" altLang="ja-JP" sz="1800" b="1" dirty="0" smtClean="0">
                <a:solidFill>
                  <a:schemeClr val="bg1"/>
                </a:solidFill>
                <a:latin typeface="+mn-ea"/>
              </a:rPr>
              <a:t>】</a:t>
            </a:r>
            <a:endParaRPr lang="ja-JP" altLang="en-US" sz="1800" b="1" dirty="0">
              <a:solidFill>
                <a:schemeClr val="bg1"/>
              </a:solidFill>
              <a:latin typeface="+mn-ea"/>
              <a:ea typeface="+mn-ea"/>
            </a:endParaRPr>
          </a:p>
        </p:txBody>
      </p:sp>
      <p:sp>
        <p:nvSpPr>
          <p:cNvPr id="10" name="テキスト ボックス 9">
            <a:extLst>
              <a:ext uri="{FF2B5EF4-FFF2-40B4-BE49-F238E27FC236}">
                <a16:creationId xmlns:a16="http://schemas.microsoft.com/office/drawing/2014/main" id="{34CF59F8-A367-4EC1-83BF-5D400B8A4CCC}"/>
              </a:ext>
            </a:extLst>
          </p:cNvPr>
          <p:cNvSpPr txBox="1"/>
          <p:nvPr/>
        </p:nvSpPr>
        <p:spPr>
          <a:xfrm>
            <a:off x="980129" y="5433963"/>
            <a:ext cx="7531019" cy="617670"/>
          </a:xfrm>
          <a:prstGeom prst="rect">
            <a:avLst/>
          </a:prstGeom>
          <a:noFill/>
          <a:ln>
            <a:noFill/>
          </a:ln>
        </p:spPr>
        <p:txBody>
          <a:bodyPr wrap="square" rtlCol="0">
            <a:spAutoFit/>
          </a:bodyPr>
          <a:lstStyle/>
          <a:p>
            <a:pPr marL="217984" indent="-217984"/>
            <a:r>
              <a:rPr lang="ja-JP" altLang="en-US" sz="1138" dirty="0"/>
              <a:t>出典：メディカル・データ・ビジョン株式会社調査</a:t>
            </a:r>
            <a:endParaRPr lang="en-US" altLang="ja-JP" sz="1138" dirty="0"/>
          </a:p>
          <a:p>
            <a:pPr marL="217984" indent="-217984"/>
            <a:r>
              <a:rPr lang="ja-JP" altLang="en-US" sz="1138" dirty="0" smtClean="0"/>
              <a:t>期間：</a:t>
            </a:r>
            <a:r>
              <a:rPr lang="en-US" altLang="ja-JP" sz="1138" dirty="0" smtClean="0"/>
              <a:t>4/7〜4/11</a:t>
            </a:r>
            <a:endParaRPr lang="en-US" altLang="ja-JP" sz="1138" dirty="0"/>
          </a:p>
          <a:p>
            <a:pPr marL="217984" indent="-217984"/>
            <a:r>
              <a:rPr lang="ja-JP" altLang="en-US" sz="1138" dirty="0" smtClean="0"/>
              <a:t>対象：約</a:t>
            </a:r>
            <a:r>
              <a:rPr lang="en-US" altLang="ja-JP" sz="1138" dirty="0" smtClean="0"/>
              <a:t>900</a:t>
            </a:r>
            <a:r>
              <a:rPr lang="ja-JP" altLang="en-US" sz="1138" dirty="0" smtClean="0"/>
              <a:t>の病院（有効</a:t>
            </a:r>
            <a:r>
              <a:rPr lang="ja-JP" altLang="en-US" sz="1138" dirty="0"/>
              <a:t>回答数は</a:t>
            </a:r>
            <a:r>
              <a:rPr lang="en-US" altLang="ja-JP" sz="1138" dirty="0" smtClean="0"/>
              <a:t>250</a:t>
            </a:r>
            <a:r>
              <a:rPr lang="ja-JP" altLang="en-US" sz="1138" dirty="0" smtClean="0"/>
              <a:t>）</a:t>
            </a:r>
            <a:endParaRPr lang="en-US" altLang="ja-JP" sz="1138" dirty="0"/>
          </a:p>
        </p:txBody>
      </p:sp>
      <p:pic>
        <p:nvPicPr>
          <p:cNvPr id="3" name="図 2"/>
          <p:cNvPicPr>
            <a:picLocks noChangeAspect="1"/>
          </p:cNvPicPr>
          <p:nvPr/>
        </p:nvPicPr>
        <p:blipFill>
          <a:blip r:embed="rId2"/>
          <a:stretch>
            <a:fillRect/>
          </a:stretch>
        </p:blipFill>
        <p:spPr>
          <a:xfrm>
            <a:off x="1446750" y="1809797"/>
            <a:ext cx="6714775" cy="3432740"/>
          </a:xfrm>
          <a:prstGeom prst="rect">
            <a:avLst/>
          </a:prstGeom>
        </p:spPr>
      </p:pic>
      <p:sp>
        <p:nvSpPr>
          <p:cNvPr id="7" name="スライド番号プレースホルダー 3"/>
          <p:cNvSpPr>
            <a:spLocks noGrp="1"/>
          </p:cNvSpPr>
          <p:nvPr>
            <p:ph type="sldNum" sz="quarter" idx="12"/>
          </p:nvPr>
        </p:nvSpPr>
        <p:spPr>
          <a:xfrm>
            <a:off x="9416955" y="5691873"/>
            <a:ext cx="470744" cy="394246"/>
          </a:xfrm>
          <a:ln>
            <a:solidFill>
              <a:schemeClr val="accent1"/>
            </a:solidFill>
          </a:ln>
        </p:spPr>
        <p:txBody>
          <a:bodyPr/>
          <a:lstStyle/>
          <a:p>
            <a:pPr algn="ctr"/>
            <a:fld id="{9B28B6A2-4437-46C4-8AB6-08015A7ADF51}" type="slidenum">
              <a:rPr kumimoji="1" lang="ja-JP" altLang="en-US" sz="1600" smtClean="0"/>
              <a:pPr algn="ctr"/>
              <a:t>99</a:t>
            </a:fld>
            <a:endParaRPr kumimoji="1" lang="ja-JP" altLang="en-US" sz="1600" dirty="0"/>
          </a:p>
        </p:txBody>
      </p:sp>
    </p:spTree>
    <p:extLst>
      <p:ext uri="{BB962C8B-B14F-4D97-AF65-F5344CB8AC3E}">
        <p14:creationId xmlns:p14="http://schemas.microsoft.com/office/powerpoint/2010/main" val="368638642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5D5C96-FB63-4406-8B75-45E774D0FBBE}"/>
              </a:ext>
            </a:extLst>
          </p:cNvPr>
          <p:cNvSpPr>
            <a:spLocks noGrp="1"/>
          </p:cNvSpPr>
          <p:nvPr>
            <p:ph type="ctrTitle"/>
          </p:nvPr>
        </p:nvSpPr>
        <p:spPr>
          <a:xfrm>
            <a:off x="0" y="-4125"/>
            <a:ext cx="9906000" cy="402784"/>
          </a:xfrm>
          <a:solidFill>
            <a:srgbClr val="002060"/>
          </a:solidFill>
        </p:spPr>
        <p:txBody>
          <a:bodyPr>
            <a:noAutofit/>
          </a:bodyPr>
          <a:lstStyle/>
          <a:p>
            <a:r>
              <a:rPr lang="ja-JP" altLang="en-US" sz="1800" b="1" dirty="0">
                <a:solidFill>
                  <a:schemeClr val="bg1"/>
                </a:solidFill>
                <a:latin typeface="+mn-ea"/>
              </a:rPr>
              <a:t>非接触型サービスの</a:t>
            </a:r>
            <a:r>
              <a:rPr lang="ja-JP" altLang="en-US" sz="1800" b="1" dirty="0" smtClean="0">
                <a:solidFill>
                  <a:schemeClr val="bg1"/>
                </a:solidFill>
                <a:latin typeface="+mn-ea"/>
              </a:rPr>
              <a:t>増加 </a:t>
            </a:r>
            <a:r>
              <a:rPr lang="en-US" altLang="ja-JP" sz="1800" b="1" dirty="0" smtClean="0">
                <a:solidFill>
                  <a:schemeClr val="bg1"/>
                </a:solidFill>
                <a:latin typeface="+mn-ea"/>
              </a:rPr>
              <a:t>【</a:t>
            </a:r>
            <a:r>
              <a:rPr lang="ja-JP" altLang="en-US" sz="1800" b="1" dirty="0" smtClean="0">
                <a:solidFill>
                  <a:schemeClr val="bg1"/>
                </a:solidFill>
                <a:latin typeface="+mn-ea"/>
                <a:ea typeface="+mn-ea"/>
              </a:rPr>
              <a:t>オンライン診療の規制緩和</a:t>
            </a:r>
            <a:r>
              <a:rPr lang="en-US" altLang="ja-JP" sz="1800" b="1" dirty="0" smtClean="0">
                <a:solidFill>
                  <a:schemeClr val="bg1"/>
                </a:solidFill>
                <a:latin typeface="+mn-ea"/>
                <a:ea typeface="+mn-ea"/>
              </a:rPr>
              <a:t>】</a:t>
            </a:r>
            <a:endParaRPr lang="ja-JP" altLang="en-US" sz="1800" b="1" dirty="0">
              <a:solidFill>
                <a:schemeClr val="bg1"/>
              </a:solidFill>
              <a:latin typeface="+mn-ea"/>
              <a:ea typeface="+mn-ea"/>
            </a:endParaRPr>
          </a:p>
        </p:txBody>
      </p:sp>
      <p:sp>
        <p:nvSpPr>
          <p:cNvPr id="9" name="スライド番号プレースホルダー 3"/>
          <p:cNvSpPr>
            <a:spLocks noGrp="1"/>
          </p:cNvSpPr>
          <p:nvPr>
            <p:ph type="sldNum" sz="quarter" idx="12"/>
          </p:nvPr>
        </p:nvSpPr>
        <p:spPr>
          <a:xfrm>
            <a:off x="9352547" y="5630779"/>
            <a:ext cx="535152" cy="455340"/>
          </a:xfrm>
          <a:ln>
            <a:solidFill>
              <a:schemeClr val="accent1"/>
            </a:solidFill>
          </a:ln>
        </p:spPr>
        <p:txBody>
          <a:bodyPr/>
          <a:lstStyle/>
          <a:p>
            <a:pPr algn="ctr"/>
            <a:fld id="{9B28B6A2-4437-46C4-8AB6-08015A7ADF51}" type="slidenum">
              <a:rPr kumimoji="1" lang="ja-JP" altLang="en-US" sz="1600" smtClean="0"/>
              <a:pPr algn="ctr"/>
              <a:t>100</a:t>
            </a:fld>
            <a:endParaRPr kumimoji="1" lang="ja-JP" altLang="en-US" sz="1600" dirty="0"/>
          </a:p>
        </p:txBody>
      </p:sp>
      <p:sp>
        <p:nvSpPr>
          <p:cNvPr id="13" name="正方形/長方形 12"/>
          <p:cNvSpPr/>
          <p:nvPr/>
        </p:nvSpPr>
        <p:spPr>
          <a:xfrm>
            <a:off x="114630" y="474235"/>
            <a:ext cx="9676739" cy="831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lstStyle/>
          <a:p>
            <a:pPr marL="180975" indent="-180975"/>
            <a:r>
              <a:rPr kumimoji="1" lang="ja-JP" altLang="en-US" sz="1400" b="1" dirty="0" smtClean="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どのような診療体制を希望するかを回答者全員に尋ねたところ</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状況（緊急事態宣言下の外出自粛等）によって対面診療もしく</a:t>
            </a:r>
            <a:r>
              <a:rPr kumimoji="1" lang="ja-JP" altLang="en-US" sz="1400" dirty="0" smtClean="0">
                <a:solidFill>
                  <a:schemeClr val="tx1"/>
                </a:solidFill>
                <a:latin typeface="Meiryo UI" panose="020B0604030504040204" pitchFamily="50" charset="-128"/>
                <a:ea typeface="Meiryo UI" panose="020B0604030504040204" pitchFamily="50" charset="-128"/>
              </a:rPr>
              <a:t>は</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オンライン</a:t>
            </a:r>
            <a:r>
              <a:rPr kumimoji="1" lang="ja-JP" altLang="en-US" sz="1400" dirty="0">
                <a:solidFill>
                  <a:schemeClr val="tx1"/>
                </a:solidFill>
                <a:latin typeface="Meiryo UI" panose="020B0604030504040204" pitchFamily="50" charset="-128"/>
                <a:ea typeface="Meiryo UI" panose="020B0604030504040204" pitchFamily="50" charset="-128"/>
              </a:rPr>
              <a:t>診療を選択したい</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状況に関わらず、軽い症状であればオンライン診療を選択したい」と回答した</a:t>
            </a:r>
            <a:r>
              <a:rPr kumimoji="1" lang="ja-JP" altLang="en-US" sz="1400" dirty="0" smtClean="0">
                <a:solidFill>
                  <a:schemeClr val="tx1"/>
                </a:solidFill>
                <a:latin typeface="Meiryo UI" panose="020B0604030504040204" pitchFamily="50" charset="-128"/>
                <a:ea typeface="Meiryo UI" panose="020B0604030504040204" pitchFamily="50" charset="-128"/>
              </a:rPr>
              <a:t>人を合わせて</a:t>
            </a:r>
            <a:r>
              <a:rPr kumimoji="1" lang="ja-JP" altLang="en-US" sz="1400" b="1" u="sng" dirty="0" smtClean="0">
                <a:solidFill>
                  <a:schemeClr val="tx1"/>
                </a:solidFill>
                <a:latin typeface="Meiryo UI" panose="020B0604030504040204" pitchFamily="50" charset="-128"/>
                <a:ea typeface="Meiryo UI" panose="020B0604030504040204" pitchFamily="50" charset="-128"/>
              </a:rPr>
              <a:t>約６割はオン</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a:p>
            <a:pPr marL="180975" indent="-180975"/>
            <a:r>
              <a:rPr kumimoji="1" lang="en-US" altLang="ja-JP" sz="1400" dirty="0">
                <a:solidFill>
                  <a:schemeClr val="tx1"/>
                </a:solidFill>
                <a:latin typeface="Meiryo UI" panose="020B0604030504040204" pitchFamily="50" charset="-128"/>
                <a:ea typeface="Meiryo UI" panose="020B0604030504040204" pitchFamily="50" charset="-128"/>
              </a:rPr>
              <a:t> </a:t>
            </a:r>
            <a:r>
              <a:rPr kumimoji="1" lang="en-US" altLang="ja-JP" sz="1400" dirty="0" smtClean="0">
                <a:solidFill>
                  <a:schemeClr val="tx1"/>
                </a:solidFill>
                <a:latin typeface="Meiryo UI" panose="020B0604030504040204" pitchFamily="50" charset="-128"/>
                <a:ea typeface="Meiryo UI" panose="020B0604030504040204" pitchFamily="50" charset="-128"/>
              </a:rPr>
              <a:t>  </a:t>
            </a:r>
            <a:r>
              <a:rPr kumimoji="1" lang="ja-JP" altLang="en-US" sz="1400" b="1" u="sng" dirty="0" smtClean="0">
                <a:solidFill>
                  <a:schemeClr val="tx1"/>
                </a:solidFill>
                <a:latin typeface="Meiryo UI" panose="020B0604030504040204" pitchFamily="50" charset="-128"/>
                <a:ea typeface="Meiryo UI" panose="020B0604030504040204" pitchFamily="50" charset="-128"/>
              </a:rPr>
              <a:t>ライン</a:t>
            </a:r>
            <a:r>
              <a:rPr kumimoji="1" lang="ja-JP" altLang="en-US" sz="1400" b="1" u="sng" dirty="0">
                <a:solidFill>
                  <a:schemeClr val="tx1"/>
                </a:solidFill>
                <a:latin typeface="Meiryo UI" panose="020B0604030504040204" pitchFamily="50" charset="-128"/>
                <a:ea typeface="Meiryo UI" panose="020B0604030504040204" pitchFamily="50" charset="-128"/>
              </a:rPr>
              <a:t>診療の選択を希望している</a:t>
            </a:r>
            <a:r>
              <a:rPr kumimoji="1" lang="ja-JP" altLang="en-US" sz="1400" b="1" u="sng"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また、年齢</a:t>
            </a:r>
            <a:r>
              <a:rPr kumimoji="1" lang="ja-JP" altLang="en-US" sz="1400" dirty="0">
                <a:solidFill>
                  <a:schemeClr val="tx1"/>
                </a:solidFill>
                <a:latin typeface="Meiryo UI" panose="020B0604030504040204" pitchFamily="50" charset="-128"/>
                <a:ea typeface="Meiryo UI" panose="020B0604030504040204" pitchFamily="50" charset="-128"/>
              </a:rPr>
              <a:t>による</a:t>
            </a:r>
            <a:r>
              <a:rPr kumimoji="1" lang="ja-JP" altLang="en-US" sz="1400" dirty="0" smtClean="0">
                <a:solidFill>
                  <a:schemeClr val="tx1"/>
                </a:solidFill>
                <a:latin typeface="Meiryo UI" panose="020B0604030504040204" pitchFamily="50" charset="-128"/>
                <a:ea typeface="Meiryo UI" panose="020B0604030504040204" pitchFamily="50" charset="-128"/>
              </a:rPr>
              <a:t>差異も少ない。</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3795210" y="5810691"/>
            <a:ext cx="5857117" cy="261610"/>
          </a:xfrm>
          <a:prstGeom prst="rect">
            <a:avLst/>
          </a:prstGeom>
          <a:noFill/>
        </p:spPr>
        <p:txBody>
          <a:bodyPr wrap="square" rtlCol="0">
            <a:spAutoFit/>
          </a:bodyPr>
          <a:lstStyle/>
          <a:p>
            <a:r>
              <a:rPr kumimoji="1" lang="ja-JP" altLang="en-US" sz="1100" dirty="0" smtClean="0">
                <a:latin typeface="+mn-ea"/>
              </a:rPr>
              <a:t>出典：株式会社三菱総合研究所 </a:t>
            </a:r>
            <a:r>
              <a:rPr kumimoji="1" lang="en-US" altLang="ja-JP" sz="1100" dirty="0" smtClean="0">
                <a:latin typeface="+mn-ea"/>
              </a:rPr>
              <a:t>『</a:t>
            </a:r>
            <a:r>
              <a:rPr kumimoji="1" lang="ja-JP" altLang="en-US" sz="1100" dirty="0" smtClean="0">
                <a:latin typeface="+mn-ea"/>
              </a:rPr>
              <a:t>個人の健康管理や医療機関の受信に関する意識調査</a:t>
            </a:r>
            <a:r>
              <a:rPr kumimoji="1" lang="en-US" altLang="ja-JP" sz="1100" dirty="0">
                <a:latin typeface="+mn-ea"/>
              </a:rPr>
              <a:t>』</a:t>
            </a:r>
            <a:endParaRPr kumimoji="1" lang="en-US" altLang="ja-JP" sz="1100" dirty="0" smtClean="0">
              <a:latin typeface="+mn-ea"/>
            </a:endParaRPr>
          </a:p>
        </p:txBody>
      </p:sp>
      <p:sp>
        <p:nvSpPr>
          <p:cNvPr id="11" name="テキスト ボックス 10"/>
          <p:cNvSpPr txBox="1"/>
          <p:nvPr/>
        </p:nvSpPr>
        <p:spPr>
          <a:xfrm>
            <a:off x="157675" y="1443474"/>
            <a:ext cx="3150972" cy="307777"/>
          </a:xfrm>
          <a:prstGeom prst="rect">
            <a:avLst/>
          </a:prstGeom>
          <a:noFill/>
        </p:spPr>
        <p:txBody>
          <a:bodyPr wrap="square" rtlCol="0">
            <a:spAutoFit/>
          </a:bodyPr>
          <a:lstStyle/>
          <a:p>
            <a:r>
              <a:rPr kumimoji="1" lang="ja-JP" altLang="en-US" sz="1400" dirty="0">
                <a:latin typeface="+mn-ea"/>
              </a:rPr>
              <a:t>■</a:t>
            </a:r>
            <a:r>
              <a:rPr kumimoji="1" lang="ja-JP" altLang="en-US" sz="1400" dirty="0" smtClean="0">
                <a:latin typeface="+mn-ea"/>
              </a:rPr>
              <a:t>希望する医療体制・年齢別</a:t>
            </a:r>
            <a:endParaRPr kumimoji="1" lang="en-US" altLang="ja-JP" sz="1400" dirty="0" smtClean="0">
              <a:latin typeface="+mn-ea"/>
            </a:endParaRPr>
          </a:p>
        </p:txBody>
      </p:sp>
      <p:pic>
        <p:nvPicPr>
          <p:cNvPr id="4" name="図 3"/>
          <p:cNvPicPr>
            <a:picLocks noChangeAspect="1"/>
          </p:cNvPicPr>
          <p:nvPr/>
        </p:nvPicPr>
        <p:blipFill>
          <a:blip r:embed="rId2"/>
          <a:stretch>
            <a:fillRect/>
          </a:stretch>
        </p:blipFill>
        <p:spPr>
          <a:xfrm>
            <a:off x="83533" y="1767015"/>
            <a:ext cx="6077632" cy="3258286"/>
          </a:xfrm>
          <a:prstGeom prst="rect">
            <a:avLst/>
          </a:prstGeom>
        </p:spPr>
      </p:pic>
      <p:pic>
        <p:nvPicPr>
          <p:cNvPr id="7" name="図 6"/>
          <p:cNvPicPr>
            <a:picLocks noChangeAspect="1"/>
          </p:cNvPicPr>
          <p:nvPr/>
        </p:nvPicPr>
        <p:blipFill>
          <a:blip r:embed="rId3"/>
          <a:stretch>
            <a:fillRect/>
          </a:stretch>
        </p:blipFill>
        <p:spPr>
          <a:xfrm>
            <a:off x="6051845" y="1967300"/>
            <a:ext cx="3810000" cy="2867025"/>
          </a:xfrm>
          <a:prstGeom prst="rect">
            <a:avLst/>
          </a:prstGeom>
        </p:spPr>
      </p:pic>
    </p:spTree>
    <p:extLst>
      <p:ext uri="{BB962C8B-B14F-4D97-AF65-F5344CB8AC3E}">
        <p14:creationId xmlns:p14="http://schemas.microsoft.com/office/powerpoint/2010/main" val="390959715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5D5C96-FB63-4406-8B75-45E774D0FBBE}"/>
              </a:ext>
            </a:extLst>
          </p:cNvPr>
          <p:cNvSpPr>
            <a:spLocks noGrp="1"/>
          </p:cNvSpPr>
          <p:nvPr>
            <p:ph type="ctrTitle"/>
          </p:nvPr>
        </p:nvSpPr>
        <p:spPr>
          <a:xfrm>
            <a:off x="0" y="-4125"/>
            <a:ext cx="9906000" cy="402784"/>
          </a:xfrm>
          <a:solidFill>
            <a:srgbClr val="002060"/>
          </a:solidFill>
        </p:spPr>
        <p:txBody>
          <a:bodyPr>
            <a:noAutofit/>
          </a:bodyPr>
          <a:lstStyle/>
          <a:p>
            <a:r>
              <a:rPr lang="ja-JP" altLang="en-US" sz="1800" b="1" dirty="0" smtClean="0">
                <a:solidFill>
                  <a:schemeClr val="bg1"/>
                </a:solidFill>
                <a:latin typeface="+mn-ea"/>
                <a:ea typeface="+mn-ea"/>
              </a:rPr>
              <a:t>生活習慣への影響等 </a:t>
            </a:r>
            <a:r>
              <a:rPr lang="en-US" altLang="ja-JP" sz="1800" b="1" dirty="0" smtClean="0">
                <a:solidFill>
                  <a:schemeClr val="bg1"/>
                </a:solidFill>
                <a:latin typeface="+mn-ea"/>
                <a:ea typeface="+mn-ea"/>
              </a:rPr>
              <a:t>【</a:t>
            </a:r>
            <a:r>
              <a:rPr lang="ja-JP" altLang="en-US" sz="1800" b="1" dirty="0" smtClean="0">
                <a:solidFill>
                  <a:schemeClr val="bg1"/>
                </a:solidFill>
                <a:latin typeface="+mn-ea"/>
                <a:ea typeface="+mn-ea"/>
              </a:rPr>
              <a:t>感染</a:t>
            </a:r>
            <a:r>
              <a:rPr lang="ja-JP" altLang="en-US" sz="1800" b="1" dirty="0">
                <a:solidFill>
                  <a:schemeClr val="bg1"/>
                </a:solidFill>
                <a:latin typeface="+mn-ea"/>
                <a:ea typeface="+mn-ea"/>
              </a:rPr>
              <a:t>予防</a:t>
            </a:r>
            <a:r>
              <a:rPr lang="ja-JP" altLang="en-US" sz="1800" b="1" dirty="0" smtClean="0">
                <a:solidFill>
                  <a:schemeClr val="bg1"/>
                </a:solidFill>
                <a:latin typeface="+mn-ea"/>
                <a:ea typeface="+mn-ea"/>
              </a:rPr>
              <a:t>活動の習慣化</a:t>
            </a:r>
            <a:r>
              <a:rPr lang="en-US" altLang="ja-JP" sz="1800" b="1" dirty="0" smtClean="0">
                <a:solidFill>
                  <a:schemeClr val="bg1"/>
                </a:solidFill>
                <a:latin typeface="+mn-ea"/>
                <a:ea typeface="+mn-ea"/>
              </a:rPr>
              <a:t>】</a:t>
            </a:r>
            <a:endParaRPr lang="ja-JP" altLang="en-US" sz="1800" b="1" dirty="0">
              <a:solidFill>
                <a:schemeClr val="bg1"/>
              </a:solidFill>
              <a:latin typeface="+mn-ea"/>
              <a:ea typeface="+mn-ea"/>
            </a:endParaRPr>
          </a:p>
        </p:txBody>
      </p:sp>
      <p:sp>
        <p:nvSpPr>
          <p:cNvPr id="9" name="スライド番号プレースホルダー 3"/>
          <p:cNvSpPr>
            <a:spLocks noGrp="1"/>
          </p:cNvSpPr>
          <p:nvPr>
            <p:ph type="sldNum" sz="quarter" idx="12"/>
          </p:nvPr>
        </p:nvSpPr>
        <p:spPr>
          <a:xfrm>
            <a:off x="9336505" y="5630779"/>
            <a:ext cx="551194" cy="455340"/>
          </a:xfrm>
          <a:ln>
            <a:solidFill>
              <a:schemeClr val="accent1"/>
            </a:solidFill>
          </a:ln>
        </p:spPr>
        <p:txBody>
          <a:bodyPr/>
          <a:lstStyle/>
          <a:p>
            <a:fld id="{9B28B6A2-4437-46C4-8AB6-08015A7ADF51}" type="slidenum">
              <a:rPr kumimoji="1" lang="ja-JP" altLang="en-US" sz="1600" smtClean="0"/>
              <a:t>101</a:t>
            </a:fld>
            <a:endParaRPr kumimoji="1" lang="ja-JP" altLang="en-US" sz="1600"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720" y="1414324"/>
            <a:ext cx="8262379" cy="4671795"/>
          </a:xfrm>
          <a:prstGeom prst="rect">
            <a:avLst/>
          </a:prstGeom>
        </p:spPr>
      </p:pic>
      <p:sp>
        <p:nvSpPr>
          <p:cNvPr id="7" name="テキスト ボックス 6"/>
          <p:cNvSpPr txBox="1"/>
          <p:nvPr/>
        </p:nvSpPr>
        <p:spPr>
          <a:xfrm>
            <a:off x="877329" y="5832203"/>
            <a:ext cx="4275438" cy="253916"/>
          </a:xfrm>
          <a:prstGeom prst="rect">
            <a:avLst/>
          </a:prstGeom>
          <a:noFill/>
        </p:spPr>
        <p:txBody>
          <a:bodyPr wrap="square" rtlCol="0">
            <a:spAutoFit/>
          </a:bodyPr>
          <a:lstStyle/>
          <a:p>
            <a:r>
              <a:rPr lang="ja-JP" altLang="en-US" sz="1050" dirty="0" smtClean="0"/>
              <a:t>出典：花王株式会社 </a:t>
            </a:r>
            <a:r>
              <a:rPr lang="en-US" altLang="ja-JP" sz="1050" dirty="0"/>
              <a:t>『</a:t>
            </a:r>
            <a:r>
              <a:rPr lang="ja-JP" altLang="en-US" sz="1050" dirty="0" smtClean="0"/>
              <a:t>冬</a:t>
            </a:r>
            <a:r>
              <a:rPr lang="ja-JP" altLang="en-US" sz="1050" dirty="0"/>
              <a:t>のウイルス・感染症に関する</a:t>
            </a:r>
            <a:r>
              <a:rPr lang="ja-JP" altLang="en-US" sz="1050" dirty="0" smtClean="0"/>
              <a:t>調査</a:t>
            </a:r>
            <a:r>
              <a:rPr lang="en-US" altLang="ja-JP" sz="1050" dirty="0" smtClean="0"/>
              <a:t>』</a:t>
            </a:r>
            <a:endParaRPr kumimoji="1" lang="ja-JP" altLang="en-US" sz="1050" dirty="0"/>
          </a:p>
        </p:txBody>
      </p:sp>
      <p:sp>
        <p:nvSpPr>
          <p:cNvPr id="13" name="正方形/長方形 12"/>
          <p:cNvSpPr/>
          <p:nvPr/>
        </p:nvSpPr>
        <p:spPr>
          <a:xfrm>
            <a:off x="114630" y="452032"/>
            <a:ext cx="9676739" cy="10268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lstStyle/>
          <a:p>
            <a:pPr marL="180975" indent="-180975"/>
            <a:r>
              <a:rPr kumimoji="1" lang="ja-JP" altLang="en-US" sz="1400" b="1"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最も多かったウイルス・感染症への対策は、「手洗い</a:t>
            </a:r>
            <a:r>
              <a:rPr kumimoji="1" lang="en-US" altLang="ja-JP" sz="1400" dirty="0" smtClean="0">
                <a:solidFill>
                  <a:schemeClr val="tx1"/>
                </a:solidFill>
                <a:latin typeface="Meiryo UI" panose="020B0604030504040204" pitchFamily="50" charset="-128"/>
                <a:ea typeface="Meiryo UI" panose="020B0604030504040204" pitchFamily="50" charset="-128"/>
              </a:rPr>
              <a:t>(94</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」、「マスク</a:t>
            </a:r>
            <a:r>
              <a:rPr kumimoji="1" lang="en-US" altLang="ja-JP" sz="1400" dirty="0" smtClean="0">
                <a:solidFill>
                  <a:schemeClr val="tx1"/>
                </a:solidFill>
                <a:latin typeface="Meiryo UI" panose="020B0604030504040204" pitchFamily="50" charset="-128"/>
                <a:ea typeface="Meiryo UI" panose="020B0604030504040204" pitchFamily="50" charset="-128"/>
              </a:rPr>
              <a:t>(89</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」、「うがい</a:t>
            </a:r>
            <a:r>
              <a:rPr kumimoji="1" lang="en-US" altLang="ja-JP" sz="1400" dirty="0" smtClean="0">
                <a:solidFill>
                  <a:schemeClr val="tx1"/>
                </a:solidFill>
                <a:latin typeface="Meiryo UI" panose="020B0604030504040204" pitchFamily="50" charset="-128"/>
                <a:ea typeface="Meiryo UI" panose="020B0604030504040204" pitchFamily="50" charset="-128"/>
              </a:rPr>
              <a:t>(77</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」、「手指用の除菌・消毒商品の使用</a:t>
            </a:r>
            <a:r>
              <a:rPr kumimoji="1" lang="en-US" altLang="ja-JP" sz="1400" dirty="0" smtClean="0">
                <a:solidFill>
                  <a:schemeClr val="tx1"/>
                </a:solidFill>
                <a:latin typeface="Meiryo UI" panose="020B0604030504040204" pitchFamily="50" charset="-128"/>
                <a:ea typeface="Meiryo UI" panose="020B0604030504040204" pitchFamily="50" charset="-128"/>
              </a:rPr>
              <a:t>(70</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2018</a:t>
            </a:r>
            <a:r>
              <a:rPr kumimoji="1" lang="ja-JP" altLang="en-US" sz="1400" dirty="0">
                <a:solidFill>
                  <a:schemeClr val="tx1"/>
                </a:solidFill>
                <a:latin typeface="Meiryo UI" panose="020B0604030504040204" pitchFamily="50" charset="-128"/>
                <a:ea typeface="Meiryo UI" panose="020B0604030504040204" pitchFamily="50" charset="-128"/>
              </a:rPr>
              <a:t>年</a:t>
            </a:r>
            <a:r>
              <a:rPr kumimoji="1" lang="ja-JP" altLang="en-US" sz="1400" dirty="0" smtClean="0">
                <a:solidFill>
                  <a:schemeClr val="tx1"/>
                </a:solidFill>
                <a:latin typeface="Meiryo UI" panose="020B0604030504040204" pitchFamily="50" charset="-128"/>
                <a:ea typeface="Meiryo UI" panose="020B0604030504040204" pitchFamily="50" charset="-128"/>
              </a:rPr>
              <a:t>の比較</a:t>
            </a:r>
            <a:r>
              <a:rPr kumimoji="1" lang="ja-JP" altLang="en-US" sz="1400" dirty="0">
                <a:solidFill>
                  <a:schemeClr val="tx1"/>
                </a:solidFill>
                <a:latin typeface="Meiryo UI" panose="020B0604030504040204" pitchFamily="50" charset="-128"/>
                <a:ea typeface="Meiryo UI" panose="020B0604030504040204" pitchFamily="50" charset="-128"/>
              </a:rPr>
              <a:t>すると、</a:t>
            </a:r>
            <a:r>
              <a:rPr kumimoji="1" lang="ja-JP" altLang="en-US" sz="1400" b="1" u="sng" dirty="0">
                <a:solidFill>
                  <a:schemeClr val="tx1"/>
                </a:solidFill>
                <a:latin typeface="Meiryo UI" panose="020B0604030504040204" pitchFamily="50" charset="-128"/>
                <a:ea typeface="Meiryo UI" panose="020B0604030504040204" pitchFamily="50" charset="-128"/>
              </a:rPr>
              <a:t>「手指用の除菌・消毒</a:t>
            </a:r>
            <a:r>
              <a:rPr kumimoji="1" lang="ja-JP" altLang="en-US" sz="1400" b="1" u="sng" dirty="0" smtClean="0">
                <a:solidFill>
                  <a:schemeClr val="tx1"/>
                </a:solidFill>
                <a:latin typeface="Meiryo UI" panose="020B0604030504040204" pitchFamily="50" charset="-128"/>
                <a:ea typeface="Meiryo UI" panose="020B0604030504040204" pitchFamily="50" charset="-128"/>
              </a:rPr>
              <a:t>商品の使用</a:t>
            </a:r>
            <a:r>
              <a:rPr kumimoji="1" lang="en-US" altLang="ja-JP" sz="1400" b="1" u="sng" dirty="0" smtClean="0">
                <a:solidFill>
                  <a:schemeClr val="tx1"/>
                </a:solidFill>
                <a:latin typeface="Meiryo UI" panose="020B0604030504040204" pitchFamily="50" charset="-128"/>
                <a:ea typeface="Meiryo UI" panose="020B0604030504040204" pitchFamily="50" charset="-128"/>
              </a:rPr>
              <a:t>(+</a:t>
            </a:r>
            <a:r>
              <a:rPr kumimoji="1" lang="en-US" altLang="ja-JP" sz="1400" b="1" u="sng" dirty="0">
                <a:solidFill>
                  <a:schemeClr val="tx1"/>
                </a:solidFill>
                <a:latin typeface="Meiryo UI" panose="020B0604030504040204" pitchFamily="50" charset="-128"/>
                <a:ea typeface="Meiryo UI" panose="020B0604030504040204" pitchFamily="50" charset="-128"/>
              </a:rPr>
              <a:t>44</a:t>
            </a:r>
            <a:r>
              <a:rPr kumimoji="1" lang="ja-JP" altLang="en-US" sz="1400" b="1" u="sng" dirty="0">
                <a:solidFill>
                  <a:schemeClr val="tx1"/>
                </a:solidFill>
                <a:latin typeface="Meiryo UI" panose="020B0604030504040204" pitchFamily="50" charset="-128"/>
                <a:ea typeface="Meiryo UI" panose="020B0604030504040204" pitchFamily="50" charset="-128"/>
              </a:rPr>
              <a:t>％</a:t>
            </a:r>
            <a:r>
              <a:rPr kumimoji="1" lang="en-US" altLang="ja-JP" sz="1400" b="1" u="sng" dirty="0">
                <a:solidFill>
                  <a:schemeClr val="tx1"/>
                </a:solidFill>
                <a:latin typeface="Meiryo UI" panose="020B0604030504040204" pitchFamily="50" charset="-128"/>
                <a:ea typeface="Meiryo UI" panose="020B0604030504040204" pitchFamily="50" charset="-128"/>
              </a:rPr>
              <a:t>)</a:t>
            </a:r>
            <a:r>
              <a:rPr kumimoji="1" lang="ja-JP" altLang="en-US" sz="1400" b="1" u="sng" dirty="0">
                <a:solidFill>
                  <a:schemeClr val="tx1"/>
                </a:solidFill>
                <a:latin typeface="Meiryo UI" panose="020B0604030504040204" pitchFamily="50" charset="-128"/>
                <a:ea typeface="Meiryo UI" panose="020B0604030504040204" pitchFamily="50" charset="-128"/>
              </a:rPr>
              <a:t>」、「</a:t>
            </a:r>
            <a:r>
              <a:rPr kumimoji="1" lang="ja-JP" altLang="en-US" sz="1400" b="1" u="sng" dirty="0" smtClean="0">
                <a:solidFill>
                  <a:schemeClr val="tx1"/>
                </a:solidFill>
                <a:latin typeface="Meiryo UI" panose="020B0604030504040204" pitchFamily="50" charset="-128"/>
                <a:ea typeface="Meiryo UI" panose="020B0604030504040204" pitchFamily="50" charset="-128"/>
              </a:rPr>
              <a:t>マスク</a:t>
            </a:r>
            <a:r>
              <a:rPr kumimoji="1" lang="en-US" altLang="ja-JP" sz="1400" b="1" u="sng" dirty="0" smtClean="0">
                <a:solidFill>
                  <a:schemeClr val="tx1"/>
                </a:solidFill>
                <a:latin typeface="Meiryo UI" panose="020B0604030504040204" pitchFamily="50" charset="-128"/>
                <a:ea typeface="Meiryo UI" panose="020B0604030504040204" pitchFamily="50" charset="-128"/>
              </a:rPr>
              <a:t>(+</a:t>
            </a:r>
            <a:r>
              <a:rPr kumimoji="1" lang="en-US" altLang="ja-JP" sz="1400" b="1" u="sng" dirty="0">
                <a:solidFill>
                  <a:schemeClr val="tx1"/>
                </a:solidFill>
                <a:latin typeface="Meiryo UI" panose="020B0604030504040204" pitchFamily="50" charset="-128"/>
                <a:ea typeface="Meiryo UI" panose="020B0604030504040204" pitchFamily="50" charset="-128"/>
              </a:rPr>
              <a:t>21%)</a:t>
            </a:r>
            <a:r>
              <a:rPr kumimoji="1" lang="ja-JP" altLang="en-US" sz="1400" b="1" u="sng" dirty="0">
                <a:solidFill>
                  <a:schemeClr val="tx1"/>
                </a:solidFill>
                <a:latin typeface="Meiryo UI" panose="020B0604030504040204" pitchFamily="50" charset="-128"/>
                <a:ea typeface="Meiryo UI" panose="020B0604030504040204" pitchFamily="50" charset="-128"/>
              </a:rPr>
              <a:t>」、「</a:t>
            </a:r>
            <a:r>
              <a:rPr kumimoji="1" lang="ja-JP" altLang="en-US" sz="1400" b="1" u="sng" dirty="0" smtClean="0">
                <a:solidFill>
                  <a:schemeClr val="tx1"/>
                </a:solidFill>
                <a:latin typeface="Meiryo UI" panose="020B0604030504040204" pitchFamily="50" charset="-128"/>
                <a:ea typeface="Meiryo UI" panose="020B0604030504040204" pitchFamily="50" charset="-128"/>
              </a:rPr>
              <a:t>人混みの回避</a:t>
            </a:r>
            <a:r>
              <a:rPr kumimoji="1" lang="en-US" altLang="ja-JP" sz="1400" b="1" u="sng" dirty="0" smtClean="0">
                <a:solidFill>
                  <a:schemeClr val="tx1"/>
                </a:solidFill>
                <a:latin typeface="Meiryo UI" panose="020B0604030504040204" pitchFamily="50" charset="-128"/>
                <a:ea typeface="Meiryo UI" panose="020B0604030504040204" pitchFamily="50" charset="-128"/>
              </a:rPr>
              <a:t>(+</a:t>
            </a:r>
            <a:r>
              <a:rPr kumimoji="1" lang="en-US" altLang="ja-JP" sz="1400" b="1" u="sng" dirty="0">
                <a:solidFill>
                  <a:schemeClr val="tx1"/>
                </a:solidFill>
                <a:latin typeface="Meiryo UI" panose="020B0604030504040204" pitchFamily="50" charset="-128"/>
                <a:ea typeface="Meiryo UI" panose="020B0604030504040204" pitchFamily="50" charset="-128"/>
              </a:rPr>
              <a:t>27%)</a:t>
            </a:r>
            <a:r>
              <a:rPr kumimoji="1" lang="ja-JP" altLang="en-US" sz="1400" b="1" u="sng" dirty="0">
                <a:solidFill>
                  <a:schemeClr val="tx1"/>
                </a:solidFill>
                <a:latin typeface="Meiryo UI" panose="020B0604030504040204" pitchFamily="50" charset="-128"/>
                <a:ea typeface="Meiryo UI" panose="020B0604030504040204" pitchFamily="50" charset="-128"/>
              </a:rPr>
              <a:t>」、</a:t>
            </a:r>
            <a:r>
              <a:rPr kumimoji="1" lang="ja-JP" altLang="en-US" sz="1400" b="1" u="sng" dirty="0" smtClean="0">
                <a:solidFill>
                  <a:schemeClr val="tx1"/>
                </a:solidFill>
                <a:latin typeface="Meiryo UI" panose="020B0604030504040204" pitchFamily="50" charset="-128"/>
                <a:ea typeface="Meiryo UI" panose="020B0604030504040204" pitchFamily="50" charset="-128"/>
              </a:rPr>
              <a:t>「換気 </a:t>
            </a:r>
            <a:r>
              <a:rPr kumimoji="1" lang="en-US" altLang="ja-JP" sz="1400" b="1" u="sng" dirty="0" smtClean="0">
                <a:solidFill>
                  <a:schemeClr val="tx1"/>
                </a:solidFill>
                <a:latin typeface="Meiryo UI" panose="020B0604030504040204" pitchFamily="50" charset="-128"/>
                <a:ea typeface="Meiryo UI" panose="020B0604030504040204" pitchFamily="50" charset="-128"/>
              </a:rPr>
              <a:t>(+</a:t>
            </a:r>
            <a:r>
              <a:rPr kumimoji="1" lang="en-US" altLang="ja-JP" sz="1400" b="1" u="sng" dirty="0">
                <a:solidFill>
                  <a:schemeClr val="tx1"/>
                </a:solidFill>
                <a:latin typeface="Meiryo UI" panose="020B0604030504040204" pitchFamily="50" charset="-128"/>
                <a:ea typeface="Meiryo UI" panose="020B0604030504040204" pitchFamily="50" charset="-128"/>
              </a:rPr>
              <a:t>23%)</a:t>
            </a:r>
            <a:r>
              <a:rPr kumimoji="1" lang="ja-JP" altLang="en-US" sz="1400" b="1" u="sng" dirty="0" smtClean="0">
                <a:solidFill>
                  <a:schemeClr val="tx1"/>
                </a:solidFill>
                <a:latin typeface="Meiryo UI" panose="020B0604030504040204" pitchFamily="50" charset="-128"/>
                <a:ea typeface="Meiryo UI" panose="020B0604030504040204" pitchFamily="50" charset="-128"/>
              </a:rPr>
              <a:t>」が大きく増加。</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237201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9352547" y="5646821"/>
            <a:ext cx="535152" cy="439298"/>
          </a:xfrm>
          <a:ln>
            <a:solidFill>
              <a:schemeClr val="accent1"/>
            </a:solidFill>
          </a:ln>
        </p:spPr>
        <p:txBody>
          <a:bodyPr/>
          <a:lstStyle/>
          <a:p>
            <a:fld id="{9B28B6A2-4437-46C4-8AB6-08015A7ADF51}" type="slidenum">
              <a:rPr kumimoji="1" lang="ja-JP" altLang="en-US" sz="1600" smtClean="0"/>
              <a:t>102</a:t>
            </a:fld>
            <a:endParaRPr kumimoji="1" lang="ja-JP" altLang="en-US" sz="1600" dirty="0"/>
          </a:p>
        </p:txBody>
      </p:sp>
      <p:sp>
        <p:nvSpPr>
          <p:cNvPr id="13" name="正方形/長方形 12"/>
          <p:cNvSpPr/>
          <p:nvPr/>
        </p:nvSpPr>
        <p:spPr>
          <a:xfrm>
            <a:off x="201827" y="523607"/>
            <a:ext cx="9502346" cy="5884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●国内旅行等、新型コロナウイルスの影響が収束したらやりたいことについて、それを今行わない理由として、</a:t>
            </a:r>
            <a:r>
              <a:rPr kumimoji="1" lang="ja-JP" altLang="en-US" sz="1400" b="1" u="sng" dirty="0" smtClean="0">
                <a:solidFill>
                  <a:schemeClr val="tx1"/>
                </a:solidFill>
                <a:latin typeface="Meiryo UI" panose="020B0604030504040204" pitchFamily="50" charset="-128"/>
                <a:ea typeface="Meiryo UI" panose="020B0604030504040204" pitchFamily="50" charset="-128"/>
              </a:rPr>
              <a:t>「自分・家族の感染リスク</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a:p>
            <a:pPr marL="180975" indent="-180975"/>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b="1" u="sng" dirty="0" smtClean="0">
                <a:solidFill>
                  <a:schemeClr val="tx1"/>
                </a:solidFill>
                <a:latin typeface="Meiryo UI" panose="020B0604030504040204" pitchFamily="50" charset="-128"/>
                <a:ea typeface="Meiryo UI" panose="020B0604030504040204" pitchFamily="50" charset="-128"/>
              </a:rPr>
              <a:t>が高い」や「感染防止対策が十分でない」を選択する府民の割合が高くなっており、感染症への意識の高まりが見られる。</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p:txBody>
      </p:sp>
      <p:sp>
        <p:nvSpPr>
          <p:cNvPr id="8" name="タイトル 1">
            <a:extLst>
              <a:ext uri="{FF2B5EF4-FFF2-40B4-BE49-F238E27FC236}">
                <a16:creationId xmlns:a16="http://schemas.microsoft.com/office/drawing/2014/main" id="{1C5D5C96-FB63-4406-8B75-45E774D0FBBE}"/>
              </a:ext>
            </a:extLst>
          </p:cNvPr>
          <p:cNvSpPr txBox="1">
            <a:spLocks/>
          </p:cNvSpPr>
          <p:nvPr/>
        </p:nvSpPr>
        <p:spPr>
          <a:xfrm>
            <a:off x="0" y="0"/>
            <a:ext cx="9906000" cy="345108"/>
          </a:xfrm>
          <a:prstGeom prst="rect">
            <a:avLst/>
          </a:prstGeom>
          <a:solidFill>
            <a:srgbClr val="002060"/>
          </a:solidFill>
        </p:spPr>
        <p:txBody>
          <a:bodyPr vert="horz" lIns="74295" tIns="37148" rIns="74295" bIns="37148"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smtClean="0">
                <a:solidFill>
                  <a:schemeClr val="bg1"/>
                </a:solidFill>
                <a:latin typeface="+mn-ea"/>
                <a:ea typeface="+mn-ea"/>
              </a:rPr>
              <a:t>生活習慣への影響等 </a:t>
            </a:r>
            <a:r>
              <a:rPr lang="en-US" altLang="ja-JP" sz="1800" b="1" dirty="0" smtClean="0">
                <a:solidFill>
                  <a:schemeClr val="bg1"/>
                </a:solidFill>
                <a:latin typeface="+mn-ea"/>
                <a:ea typeface="+mn-ea"/>
              </a:rPr>
              <a:t>【</a:t>
            </a:r>
            <a:r>
              <a:rPr lang="ja-JP" altLang="en-US" sz="1800" b="1" dirty="0" smtClean="0">
                <a:solidFill>
                  <a:schemeClr val="bg1"/>
                </a:solidFill>
                <a:latin typeface="+mn-ea"/>
                <a:ea typeface="+mn-ea"/>
              </a:rPr>
              <a:t>感染症に対する意識の変化</a:t>
            </a:r>
            <a:r>
              <a:rPr lang="en-US" altLang="ja-JP" sz="1800" b="1" dirty="0" smtClean="0">
                <a:solidFill>
                  <a:schemeClr val="bg1"/>
                </a:solidFill>
                <a:latin typeface="+mn-ea"/>
                <a:ea typeface="+mn-ea"/>
              </a:rPr>
              <a:t>】</a:t>
            </a:r>
            <a:endParaRPr lang="ja-JP" altLang="en-US" sz="1800" b="1" dirty="0">
              <a:solidFill>
                <a:schemeClr val="bg1"/>
              </a:solidFill>
              <a:latin typeface="+mn-ea"/>
              <a:ea typeface="+mn-ea"/>
            </a:endParaRPr>
          </a:p>
        </p:txBody>
      </p:sp>
      <p:graphicFrame>
        <p:nvGraphicFramePr>
          <p:cNvPr id="5" name="グラフ 4"/>
          <p:cNvGraphicFramePr/>
          <p:nvPr>
            <p:extLst/>
          </p:nvPr>
        </p:nvGraphicFramePr>
        <p:xfrm>
          <a:off x="914400" y="1112069"/>
          <a:ext cx="8066314" cy="4700902"/>
        </p:xfrm>
        <a:graphic>
          <a:graphicData uri="http://schemas.openxmlformats.org/drawingml/2006/chart">
            <c:chart xmlns:c="http://schemas.openxmlformats.org/drawingml/2006/chart" xmlns:r="http://schemas.openxmlformats.org/officeDocument/2006/relationships" r:id="rId2"/>
          </a:graphicData>
        </a:graphic>
      </p:graphicFrame>
      <p:sp>
        <p:nvSpPr>
          <p:cNvPr id="10" name="テキスト ボックス 9"/>
          <p:cNvSpPr txBox="1"/>
          <p:nvPr/>
        </p:nvSpPr>
        <p:spPr>
          <a:xfrm>
            <a:off x="4644327" y="5844672"/>
            <a:ext cx="5211288" cy="253916"/>
          </a:xfrm>
          <a:prstGeom prst="rect">
            <a:avLst/>
          </a:prstGeom>
          <a:noFill/>
        </p:spPr>
        <p:txBody>
          <a:bodyPr wrap="square" rtlCol="0">
            <a:spAutoFit/>
          </a:bodyPr>
          <a:lstStyle/>
          <a:p>
            <a:r>
              <a:rPr kumimoji="1" lang="ja-JP" altLang="en-US" sz="1050" dirty="0" smtClean="0"/>
              <a:t>出典：大阪府</a:t>
            </a:r>
            <a:r>
              <a:rPr kumimoji="1" lang="zh-TW" altLang="en-US" sz="1050" dirty="0" smtClean="0"/>
              <a:t> </a:t>
            </a:r>
            <a:r>
              <a:rPr kumimoji="1" lang="en-US" altLang="ja-JP" sz="1050" dirty="0" smtClean="0"/>
              <a:t>『</a:t>
            </a:r>
            <a:r>
              <a:rPr kumimoji="1" lang="ja-JP" altLang="en-US" sz="1050" dirty="0" smtClean="0"/>
              <a:t>新型コロナウイルス感染症の影響に関する府民アンケート（速報値）</a:t>
            </a:r>
            <a:r>
              <a:rPr kumimoji="1" lang="en-US" altLang="ja-JP" sz="1050" dirty="0" smtClean="0"/>
              <a:t>』</a:t>
            </a:r>
          </a:p>
        </p:txBody>
      </p:sp>
      <p:sp>
        <p:nvSpPr>
          <p:cNvPr id="6" name="テキスト ボックス 5"/>
          <p:cNvSpPr txBox="1"/>
          <p:nvPr/>
        </p:nvSpPr>
        <p:spPr>
          <a:xfrm>
            <a:off x="8873476" y="5526783"/>
            <a:ext cx="604157" cy="253916"/>
          </a:xfrm>
          <a:prstGeom prst="rect">
            <a:avLst/>
          </a:prstGeom>
          <a:noFill/>
        </p:spPr>
        <p:txBody>
          <a:bodyPr wrap="square" rtlCol="0">
            <a:spAutoFit/>
          </a:bodyPr>
          <a:lstStyle/>
          <a:p>
            <a:r>
              <a:rPr kumimoji="1" lang="ja-JP" altLang="en-US" sz="1050" dirty="0" smtClean="0"/>
              <a:t>（％）</a:t>
            </a:r>
            <a:endParaRPr kumimoji="1" lang="ja-JP" altLang="en-US" sz="1050" dirty="0"/>
          </a:p>
        </p:txBody>
      </p:sp>
      <p:sp>
        <p:nvSpPr>
          <p:cNvPr id="12" name="角丸四角形 11"/>
          <p:cNvSpPr/>
          <p:nvPr/>
        </p:nvSpPr>
        <p:spPr>
          <a:xfrm>
            <a:off x="2093586" y="1935469"/>
            <a:ext cx="6233985" cy="644445"/>
          </a:xfrm>
          <a:prstGeom prst="roundRect">
            <a:avLst>
              <a:gd name="adj" fmla="val 2450"/>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Tree>
    <p:extLst>
      <p:ext uri="{BB962C8B-B14F-4D97-AF65-F5344CB8AC3E}">
        <p14:creationId xmlns:p14="http://schemas.microsoft.com/office/powerpoint/2010/main" val="396918241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554996" y="551590"/>
            <a:ext cx="8796010" cy="37858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776" indent="-164776"/>
            <a:r>
              <a:rPr kumimoji="1" lang="ja-JP" altLang="en-US" sz="1275" dirty="0">
                <a:solidFill>
                  <a:schemeClr val="tx1"/>
                </a:solidFill>
              </a:rPr>
              <a:t>●コロナ感染拡大前から府民の健康への関心は高かったが、</a:t>
            </a:r>
            <a:r>
              <a:rPr kumimoji="1" lang="ja-JP" altLang="en-US" sz="1275" b="1" u="sng" dirty="0">
                <a:solidFill>
                  <a:schemeClr val="tx1"/>
                </a:solidFill>
              </a:rPr>
              <a:t>感染拡大後、さらに健康意識への高まりが見られる</a:t>
            </a:r>
            <a:r>
              <a:rPr kumimoji="1" lang="ja-JP" altLang="en-US" sz="1275" u="sng" dirty="0">
                <a:solidFill>
                  <a:schemeClr val="tx1"/>
                </a:solidFill>
              </a:rPr>
              <a:t>。</a:t>
            </a:r>
          </a:p>
        </p:txBody>
      </p:sp>
      <p:sp>
        <p:nvSpPr>
          <p:cNvPr id="10" name="スライド番号プレースホルダー 3"/>
          <p:cNvSpPr>
            <a:spLocks noGrp="1"/>
          </p:cNvSpPr>
          <p:nvPr>
            <p:ph type="sldNum" sz="quarter" idx="12"/>
          </p:nvPr>
        </p:nvSpPr>
        <p:spPr>
          <a:xfrm>
            <a:off x="9291312" y="5575673"/>
            <a:ext cx="537955" cy="484136"/>
          </a:xfrm>
        </p:spPr>
        <p:txBody>
          <a:bodyPr/>
          <a:lstStyle/>
          <a:p>
            <a:fld id="{9B28B6A2-4437-46C4-8AB6-08015A7ADF51}" type="slidenum">
              <a:rPr kumimoji="1" lang="ja-JP" altLang="en-US" sz="1600" b="1"/>
              <a:t>103</a:t>
            </a:fld>
            <a:endParaRPr kumimoji="1" lang="ja-JP" altLang="en-US" sz="1600" b="1" dirty="0"/>
          </a:p>
        </p:txBody>
      </p:sp>
      <p:sp>
        <p:nvSpPr>
          <p:cNvPr id="17" name="テキスト ボックス 16"/>
          <p:cNvSpPr txBox="1"/>
          <p:nvPr/>
        </p:nvSpPr>
        <p:spPr>
          <a:xfrm>
            <a:off x="4092953" y="5659699"/>
            <a:ext cx="4744908" cy="400110"/>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出典：大阪府</a:t>
            </a:r>
            <a:r>
              <a:rPr kumimoji="1" lang="zh-TW"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新型コロナウイルス感染症の影響に関する府民アンケート（速報値）</a:t>
            </a:r>
            <a:r>
              <a:rPr kumimoji="1" lang="en-US" altLang="ja-JP" sz="1000" dirty="0">
                <a:latin typeface="Meiryo UI" panose="020B0604030504040204" pitchFamily="50" charset="-128"/>
                <a:ea typeface="Meiryo UI" panose="020B0604030504040204" pitchFamily="50" charset="-128"/>
              </a:rPr>
              <a:t>』</a:t>
            </a:r>
          </a:p>
          <a:p>
            <a:endParaRPr kumimoji="1" lang="en-US" altLang="ja-JP" sz="1000" dirty="0">
              <a:latin typeface="Meiryo UI" panose="020B0604030504040204" pitchFamily="50" charset="-128"/>
              <a:ea typeface="Meiryo UI" panose="020B0604030504040204" pitchFamily="50" charset="-128"/>
            </a:endParaRPr>
          </a:p>
        </p:txBody>
      </p:sp>
      <p:sp>
        <p:nvSpPr>
          <p:cNvPr id="6" name="タイトル 3"/>
          <p:cNvSpPr txBox="1">
            <a:spLocks/>
          </p:cNvSpPr>
          <p:nvPr/>
        </p:nvSpPr>
        <p:spPr>
          <a:xfrm>
            <a:off x="3423" y="0"/>
            <a:ext cx="9902577" cy="396327"/>
          </a:xfrm>
          <a:prstGeom prst="rect">
            <a:avLst/>
          </a:prstGeom>
          <a:solidFill>
            <a:srgbClr val="002060"/>
          </a:solidFill>
        </p:spPr>
        <p:txBody>
          <a:bodyPr vert="horz" lIns="74296" tIns="37148" rIns="74296" bIns="37148"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a:solidFill>
                  <a:schemeClr val="bg1"/>
                </a:solidFill>
                <a:latin typeface="Meiryo UI" panose="020B0604030504040204" pitchFamily="50" charset="-128"/>
                <a:ea typeface="Meiryo UI" panose="020B0604030504040204" pitchFamily="50" charset="-128"/>
              </a:rPr>
              <a:t>　　　</a:t>
            </a:r>
            <a:r>
              <a:rPr lang="ja-JP" altLang="en-US" sz="1800" b="1" dirty="0" smtClean="0">
                <a:solidFill>
                  <a:schemeClr val="bg1"/>
                </a:solidFill>
                <a:latin typeface="Meiryo UI" panose="020B0604030504040204" pitchFamily="50" charset="-128"/>
                <a:ea typeface="Meiryo UI" panose="020B0604030504040204" pitchFamily="50" charset="-128"/>
              </a:rPr>
              <a:t>生活習慣への影響等 </a:t>
            </a:r>
            <a:r>
              <a:rPr lang="en-US" altLang="ja-JP" sz="1800" b="1" dirty="0">
                <a:solidFill>
                  <a:schemeClr val="bg1"/>
                </a:solidFill>
                <a:latin typeface="Meiryo UI" panose="020B0604030504040204" pitchFamily="50" charset="-128"/>
                <a:ea typeface="Meiryo UI" panose="020B0604030504040204" pitchFamily="50" charset="-128"/>
              </a:rPr>
              <a:t>【</a:t>
            </a:r>
            <a:r>
              <a:rPr lang="ja-JP" altLang="en-US" sz="1800" b="1" dirty="0">
                <a:solidFill>
                  <a:schemeClr val="bg1"/>
                </a:solidFill>
                <a:latin typeface="Meiryo UI" panose="020B0604030504040204" pitchFamily="50" charset="-128"/>
                <a:ea typeface="Meiryo UI" panose="020B0604030504040204" pitchFamily="50" charset="-128"/>
              </a:rPr>
              <a:t>健康意識の高まり</a:t>
            </a:r>
            <a:r>
              <a:rPr lang="en-US" altLang="ja-JP" sz="1800" b="1" dirty="0">
                <a:solidFill>
                  <a:schemeClr val="bg1"/>
                </a:solidFill>
                <a:latin typeface="Meiryo UI" panose="020B0604030504040204" pitchFamily="50" charset="-128"/>
                <a:ea typeface="Meiryo UI" panose="020B0604030504040204" pitchFamily="50" charset="-128"/>
              </a:rPr>
              <a:t>】</a:t>
            </a:r>
            <a:endParaRPr lang="ja-JP" altLang="en-US" sz="1000" b="1" dirty="0">
              <a:solidFill>
                <a:schemeClr val="bg1"/>
              </a:solidFill>
              <a:latin typeface="Meiryo UI" panose="020B0604030504040204" pitchFamily="50" charset="-128"/>
              <a:ea typeface="Meiryo UI" panose="020B0604030504040204" pitchFamily="50" charset="-128"/>
            </a:endParaRPr>
          </a:p>
        </p:txBody>
      </p:sp>
      <p:graphicFrame>
        <p:nvGraphicFramePr>
          <p:cNvPr id="8" name="Chart 38"/>
          <p:cNvGraphicFramePr>
            <a:graphicFrameLocks/>
          </p:cNvGraphicFramePr>
          <p:nvPr>
            <p:extLst>
              <p:ext uri="{D42A27DB-BD31-4B8C-83A1-F6EECF244321}">
                <p14:modId xmlns:p14="http://schemas.microsoft.com/office/powerpoint/2010/main" val="2487984728"/>
              </p:ext>
            </p:extLst>
          </p:nvPr>
        </p:nvGraphicFramePr>
        <p:xfrm>
          <a:off x="2164634" y="930178"/>
          <a:ext cx="5530394" cy="4729521"/>
        </p:xfrm>
        <a:graphic>
          <a:graphicData uri="http://schemas.openxmlformats.org/drawingml/2006/chart">
            <c:chart xmlns:c="http://schemas.openxmlformats.org/drawingml/2006/chart" xmlns:r="http://schemas.openxmlformats.org/officeDocument/2006/relationships" r:id="rId3"/>
          </a:graphicData>
        </a:graphic>
      </p:graphicFrame>
      <p:sp>
        <p:nvSpPr>
          <p:cNvPr id="9" name="角丸四角形 8"/>
          <p:cNvSpPr/>
          <p:nvPr/>
        </p:nvSpPr>
        <p:spPr>
          <a:xfrm>
            <a:off x="3798246" y="1419602"/>
            <a:ext cx="2897976" cy="296656"/>
          </a:xfrm>
          <a:prstGeom prst="roundRect">
            <a:avLst>
              <a:gd name="adj" fmla="val 8939"/>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2"/>
          </a:p>
        </p:txBody>
      </p:sp>
    </p:spTree>
    <p:extLst>
      <p:ext uri="{BB962C8B-B14F-4D97-AF65-F5344CB8AC3E}">
        <p14:creationId xmlns:p14="http://schemas.microsoft.com/office/powerpoint/2010/main" val="362199136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35843" y="516739"/>
            <a:ext cx="9424297" cy="580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lstStyle/>
          <a:p>
            <a:pPr marL="180975" indent="-180975">
              <a:lnSpc>
                <a:spcPts val="1700"/>
              </a:lnSpc>
            </a:pPr>
            <a:r>
              <a:rPr kumimoji="1" lang="ja-JP" altLang="en-US" sz="1400" dirty="0" smtClean="0">
                <a:solidFill>
                  <a:schemeClr val="tx1"/>
                </a:solidFill>
                <a:latin typeface="Meiryo UI" panose="020B0604030504040204" pitchFamily="50" charset="-128"/>
                <a:ea typeface="Meiryo UI" panose="020B0604030504040204" pitchFamily="50" charset="-128"/>
              </a:rPr>
              <a:t> ●コロナの感染</a:t>
            </a:r>
            <a:r>
              <a:rPr kumimoji="1" lang="ja-JP" altLang="en-US" sz="1400" dirty="0">
                <a:solidFill>
                  <a:schemeClr val="tx1"/>
                </a:solidFill>
                <a:latin typeface="Meiryo UI" panose="020B0604030504040204" pitchFamily="50" charset="-128"/>
                <a:ea typeface="Meiryo UI" panose="020B0604030504040204" pitchFamily="50" charset="-128"/>
              </a:rPr>
              <a:t>拡大による消費面の意識</a:t>
            </a:r>
            <a:r>
              <a:rPr kumimoji="1" lang="ja-JP" altLang="en-US" sz="1400" dirty="0" smtClean="0">
                <a:solidFill>
                  <a:schemeClr val="tx1"/>
                </a:solidFill>
                <a:latin typeface="Meiryo UI" panose="020B0604030504040204" pitchFamily="50" charset="-128"/>
                <a:ea typeface="Meiryo UI" panose="020B0604030504040204" pitchFamily="50" charset="-128"/>
              </a:rPr>
              <a:t>変化をみると</a:t>
            </a: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ja-JP" altLang="en-US" sz="1400" b="1" u="sng" dirty="0" smtClean="0">
                <a:solidFill>
                  <a:schemeClr val="tx1"/>
                </a:solidFill>
                <a:latin typeface="Meiryo UI" panose="020B0604030504040204" pitchFamily="50" charset="-128"/>
                <a:ea typeface="Meiryo UI" panose="020B0604030504040204" pitchFamily="50" charset="-128"/>
              </a:rPr>
              <a:t>社会</a:t>
            </a:r>
            <a:r>
              <a:rPr kumimoji="1" lang="ja-JP" altLang="en-US" sz="1400" b="1" u="sng" dirty="0">
                <a:solidFill>
                  <a:schemeClr val="tx1"/>
                </a:solidFill>
                <a:latin typeface="Meiryo UI" panose="020B0604030504040204" pitchFamily="50" charset="-128"/>
                <a:ea typeface="Meiryo UI" panose="020B0604030504040204" pitchFamily="50" charset="-128"/>
              </a:rPr>
              <a:t>や環境</a:t>
            </a:r>
            <a:r>
              <a:rPr kumimoji="1" lang="ja-JP" altLang="en-US" sz="1400" b="1" u="sng" dirty="0" smtClean="0">
                <a:solidFill>
                  <a:schemeClr val="tx1"/>
                </a:solidFill>
                <a:latin typeface="Meiryo UI" panose="020B0604030504040204" pitchFamily="50" charset="-128"/>
                <a:ea typeface="Meiryo UI" panose="020B0604030504040204" pitchFamily="50" charset="-128"/>
              </a:rPr>
              <a:t>を意識</a:t>
            </a:r>
            <a:r>
              <a:rPr kumimoji="1" lang="ja-JP" altLang="en-US" sz="1400" b="1" u="sng" dirty="0">
                <a:solidFill>
                  <a:schemeClr val="tx1"/>
                </a:solidFill>
                <a:latin typeface="Meiryo UI" panose="020B0604030504040204" pitchFamily="50" charset="-128"/>
                <a:ea typeface="Meiryo UI" panose="020B0604030504040204" pitchFamily="50" charset="-128"/>
              </a:rPr>
              <a:t>した消費、食品や日用品の国内自給率アップへの意識も</a:t>
            </a:r>
            <a:r>
              <a:rPr kumimoji="1" lang="ja-JP" altLang="en-US" sz="1400" b="1" u="sng" dirty="0" smtClean="0">
                <a:solidFill>
                  <a:schemeClr val="tx1"/>
                </a:solidFill>
                <a:latin typeface="Meiryo UI" panose="020B0604030504040204" pitchFamily="50" charset="-128"/>
                <a:ea typeface="Meiryo UI" panose="020B0604030504040204" pitchFamily="50" charset="-128"/>
              </a:rPr>
              <a:t>高くなっている。</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p:txBody>
      </p:sp>
      <p:sp>
        <p:nvSpPr>
          <p:cNvPr id="12" name="スライド番号プレースホルダー 3"/>
          <p:cNvSpPr>
            <a:spLocks noGrp="1"/>
          </p:cNvSpPr>
          <p:nvPr>
            <p:ph type="sldNum" sz="quarter" idx="12"/>
          </p:nvPr>
        </p:nvSpPr>
        <p:spPr>
          <a:xfrm>
            <a:off x="9369083" y="5582653"/>
            <a:ext cx="526429" cy="503466"/>
          </a:xfrm>
          <a:ln>
            <a:solidFill>
              <a:schemeClr val="accent1"/>
            </a:solidFill>
          </a:ln>
        </p:spPr>
        <p:txBody>
          <a:bodyPr/>
          <a:lstStyle/>
          <a:p>
            <a:fld id="{9B28B6A2-4437-46C4-8AB6-08015A7ADF51}" type="slidenum">
              <a:rPr kumimoji="1" lang="ja-JP" altLang="en-US" sz="1600" smtClean="0"/>
              <a:t>104</a:t>
            </a:fld>
            <a:endParaRPr kumimoji="1" lang="ja-JP" altLang="en-US" sz="1600" dirty="0"/>
          </a:p>
        </p:txBody>
      </p:sp>
      <p:sp>
        <p:nvSpPr>
          <p:cNvPr id="16" name="テキスト ボックス 15"/>
          <p:cNvSpPr txBox="1"/>
          <p:nvPr/>
        </p:nvSpPr>
        <p:spPr>
          <a:xfrm>
            <a:off x="3353065" y="5761734"/>
            <a:ext cx="5152534" cy="261610"/>
          </a:xfrm>
          <a:prstGeom prst="rect">
            <a:avLst/>
          </a:prstGeom>
          <a:noFill/>
        </p:spPr>
        <p:txBody>
          <a:bodyPr wrap="square" rtlCol="0">
            <a:spAutoFit/>
          </a:bodyPr>
          <a:lstStyle/>
          <a:p>
            <a:r>
              <a:rPr kumimoji="1" lang="ja-JP" altLang="en-US" sz="1100" dirty="0" smtClean="0">
                <a:latin typeface="+mn-ea"/>
              </a:rPr>
              <a:t>出典</a:t>
            </a:r>
            <a:r>
              <a:rPr kumimoji="1" lang="ja-JP" altLang="en-US" sz="1100" dirty="0">
                <a:latin typeface="+mn-ea"/>
              </a:rPr>
              <a:t>：第一生命</a:t>
            </a:r>
            <a:r>
              <a:rPr kumimoji="1" lang="ja-JP" altLang="en-US" sz="1100" dirty="0" smtClean="0">
                <a:latin typeface="+mn-ea"/>
              </a:rPr>
              <a:t>研究所 </a:t>
            </a:r>
            <a:r>
              <a:rPr kumimoji="1" lang="en-US" altLang="ja-JP" sz="1100" dirty="0">
                <a:latin typeface="+mn-ea"/>
              </a:rPr>
              <a:t>『</a:t>
            </a:r>
            <a:r>
              <a:rPr lang="ja-JP" altLang="en-US" sz="1100" dirty="0" smtClean="0">
                <a:latin typeface="+mn-ea"/>
              </a:rPr>
              <a:t>新型</a:t>
            </a:r>
            <a:r>
              <a:rPr lang="ja-JP" altLang="en-US" sz="1100" dirty="0">
                <a:latin typeface="+mn-ea"/>
              </a:rPr>
              <a:t>コロナウイルスによる生活と意識の変化に関する</a:t>
            </a:r>
            <a:r>
              <a:rPr lang="ja-JP" altLang="en-US" sz="1100" dirty="0" smtClean="0">
                <a:latin typeface="+mn-ea"/>
              </a:rPr>
              <a:t>調査</a:t>
            </a:r>
            <a:r>
              <a:rPr lang="en-US" altLang="ja-JP" sz="1100" dirty="0">
                <a:latin typeface="+mn-ea"/>
              </a:rPr>
              <a:t>』</a:t>
            </a:r>
            <a:endParaRPr kumimoji="1" lang="en-US" altLang="ja-JP" sz="1100" dirty="0" smtClean="0">
              <a:latin typeface="+mn-ea"/>
            </a:endParaRPr>
          </a:p>
        </p:txBody>
      </p:sp>
      <p:pic>
        <p:nvPicPr>
          <p:cNvPr id="2" name="図 1"/>
          <p:cNvPicPr>
            <a:picLocks noChangeAspect="1"/>
          </p:cNvPicPr>
          <p:nvPr/>
        </p:nvPicPr>
        <p:blipFill>
          <a:blip r:embed="rId2"/>
          <a:stretch>
            <a:fillRect/>
          </a:stretch>
        </p:blipFill>
        <p:spPr>
          <a:xfrm>
            <a:off x="1419023" y="1133982"/>
            <a:ext cx="6810375" cy="4591050"/>
          </a:xfrm>
          <a:prstGeom prst="rect">
            <a:avLst/>
          </a:prstGeom>
        </p:spPr>
      </p:pic>
      <p:sp>
        <p:nvSpPr>
          <p:cNvPr id="8" name="タイトル 3"/>
          <p:cNvSpPr txBox="1">
            <a:spLocks/>
          </p:cNvSpPr>
          <p:nvPr/>
        </p:nvSpPr>
        <p:spPr>
          <a:xfrm>
            <a:off x="3423" y="0"/>
            <a:ext cx="9902577" cy="396327"/>
          </a:xfrm>
          <a:prstGeom prst="rect">
            <a:avLst/>
          </a:prstGeom>
          <a:solidFill>
            <a:srgbClr val="002060"/>
          </a:solidFill>
        </p:spPr>
        <p:txBody>
          <a:bodyPr vert="horz" lIns="74296" tIns="37148" rIns="74296" bIns="37148"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a:solidFill>
                  <a:schemeClr val="bg1"/>
                </a:solidFill>
                <a:latin typeface="Meiryo UI" panose="020B0604030504040204" pitchFamily="50" charset="-128"/>
                <a:ea typeface="Meiryo UI" panose="020B0604030504040204" pitchFamily="50" charset="-128"/>
              </a:rPr>
              <a:t>　　　</a:t>
            </a:r>
            <a:r>
              <a:rPr lang="ja-JP" altLang="en-US" sz="1800" b="1" dirty="0" smtClean="0">
                <a:solidFill>
                  <a:schemeClr val="bg1"/>
                </a:solidFill>
                <a:latin typeface="Meiryo UI" panose="020B0604030504040204" pitchFamily="50" charset="-128"/>
                <a:ea typeface="Meiryo UI" panose="020B0604030504040204" pitchFamily="50" charset="-128"/>
              </a:rPr>
              <a:t>生活習慣への影響等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環境意識</a:t>
            </a:r>
            <a:r>
              <a:rPr lang="ja-JP" altLang="en-US" sz="1800" b="1" dirty="0">
                <a:solidFill>
                  <a:schemeClr val="bg1"/>
                </a:solidFill>
                <a:latin typeface="Meiryo UI" panose="020B0604030504040204" pitchFamily="50" charset="-128"/>
                <a:ea typeface="Meiryo UI" panose="020B0604030504040204" pitchFamily="50" charset="-128"/>
              </a:rPr>
              <a:t>の高まり</a:t>
            </a:r>
            <a:r>
              <a:rPr lang="en-US" altLang="ja-JP" sz="1800" b="1" dirty="0">
                <a:solidFill>
                  <a:schemeClr val="bg1"/>
                </a:solidFill>
                <a:latin typeface="Meiryo UI" panose="020B0604030504040204" pitchFamily="50" charset="-128"/>
                <a:ea typeface="Meiryo UI" panose="020B0604030504040204" pitchFamily="50" charset="-128"/>
              </a:rPr>
              <a:t>】</a:t>
            </a:r>
            <a:endParaRPr lang="ja-JP" altLang="en-US" sz="10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0467227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9341708" y="5566611"/>
            <a:ext cx="545991" cy="519508"/>
          </a:xfrm>
          <a:ln>
            <a:solidFill>
              <a:schemeClr val="accent1"/>
            </a:solidFill>
          </a:ln>
        </p:spPr>
        <p:txBody>
          <a:bodyPr/>
          <a:lstStyle/>
          <a:p>
            <a:fld id="{9B28B6A2-4437-46C4-8AB6-08015A7ADF51}" type="slidenum">
              <a:rPr kumimoji="1" lang="ja-JP" altLang="en-US" sz="1600" smtClean="0"/>
              <a:t>105</a:t>
            </a:fld>
            <a:endParaRPr kumimoji="1" lang="ja-JP" altLang="en-US" sz="1600" dirty="0"/>
          </a:p>
        </p:txBody>
      </p:sp>
      <p:sp>
        <p:nvSpPr>
          <p:cNvPr id="13" name="正方形/長方形 12"/>
          <p:cNvSpPr/>
          <p:nvPr/>
        </p:nvSpPr>
        <p:spPr>
          <a:xfrm>
            <a:off x="222423" y="668996"/>
            <a:ext cx="9428205" cy="80145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●外出自粛の影響により、</a:t>
            </a:r>
            <a:r>
              <a:rPr kumimoji="1" lang="ja-JP" altLang="en-US" sz="1400" b="1" u="sng" dirty="0" smtClean="0">
                <a:solidFill>
                  <a:schemeClr val="tx1"/>
                </a:solidFill>
                <a:latin typeface="Meiryo UI" panose="020B0604030504040204" pitchFamily="50" charset="-128"/>
                <a:ea typeface="Meiryo UI" panose="020B0604030504040204" pitchFamily="50" charset="-128"/>
              </a:rPr>
              <a:t>自宅以外の屋内や屋外で</a:t>
            </a:r>
            <a:r>
              <a:rPr kumimoji="1" lang="ja-JP" altLang="en-US" sz="1400" b="1" u="sng" dirty="0">
                <a:solidFill>
                  <a:schemeClr val="tx1"/>
                </a:solidFill>
                <a:latin typeface="Meiryo UI" panose="020B0604030504040204" pitchFamily="50" charset="-128"/>
                <a:ea typeface="Meiryo UI" panose="020B0604030504040204" pitchFamily="50" charset="-128"/>
              </a:rPr>
              <a:t>運動</a:t>
            </a:r>
            <a:r>
              <a:rPr kumimoji="1" lang="ja-JP" altLang="en-US" sz="1400" b="1" u="sng" dirty="0" smtClean="0">
                <a:solidFill>
                  <a:schemeClr val="tx1"/>
                </a:solidFill>
                <a:latin typeface="Meiryo UI" panose="020B0604030504040204" pitchFamily="50" charset="-128"/>
                <a:ea typeface="Meiryo UI" panose="020B0604030504040204" pitchFamily="50" charset="-128"/>
              </a:rPr>
              <a:t>することが減った人は</a:t>
            </a:r>
            <a:r>
              <a:rPr kumimoji="1" lang="en-US" altLang="ja-JP" sz="1400" b="1" u="sng" dirty="0" smtClean="0">
                <a:solidFill>
                  <a:schemeClr val="tx1"/>
                </a:solidFill>
                <a:latin typeface="Meiryo UI" panose="020B0604030504040204" pitchFamily="50" charset="-128"/>
                <a:ea typeface="Meiryo UI" panose="020B0604030504040204" pitchFamily="50" charset="-128"/>
              </a:rPr>
              <a:t>2</a:t>
            </a:r>
            <a:r>
              <a:rPr kumimoji="1" lang="ja-JP" altLang="en-US" sz="1400" b="1" u="sng" dirty="0" smtClean="0">
                <a:solidFill>
                  <a:schemeClr val="tx1"/>
                </a:solidFill>
                <a:latin typeface="Meiryo UI" panose="020B0604030504040204" pitchFamily="50" charset="-128"/>
                <a:ea typeface="Meiryo UI" panose="020B0604030504040204" pitchFamily="50" charset="-128"/>
              </a:rPr>
              <a:t>割前後。</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a:p>
            <a:pPr marL="180975" indent="-180975"/>
            <a:r>
              <a:rPr kumimoji="1" lang="en-US" altLang="ja-JP"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ja-JP" altLang="en-US" sz="1400" b="1" u="sng" dirty="0" smtClean="0">
                <a:solidFill>
                  <a:schemeClr val="tx1"/>
                </a:solidFill>
                <a:latin typeface="Meiryo UI" panose="020B0604030504040204" pitchFamily="50" charset="-128"/>
                <a:ea typeface="Meiryo UI" panose="020B0604030504040204" pitchFamily="50" charset="-128"/>
              </a:rPr>
              <a:t>一方、自宅で運動することが減った人は</a:t>
            </a:r>
            <a:r>
              <a:rPr kumimoji="1" lang="en-US" altLang="ja-JP" sz="1400" b="1" u="sng" dirty="0" smtClean="0">
                <a:solidFill>
                  <a:schemeClr val="tx1"/>
                </a:solidFill>
                <a:latin typeface="Meiryo UI" panose="020B0604030504040204" pitchFamily="50" charset="-128"/>
                <a:ea typeface="Meiryo UI" panose="020B0604030504040204" pitchFamily="50" charset="-128"/>
              </a:rPr>
              <a:t>8.6</a:t>
            </a:r>
            <a:r>
              <a:rPr kumimoji="1" lang="ja-JP" altLang="en-US" sz="1400" b="1" u="sng" dirty="0" smtClean="0">
                <a:solidFill>
                  <a:schemeClr val="tx1"/>
                </a:solidFill>
                <a:latin typeface="Meiryo UI" panose="020B0604030504040204" pitchFamily="50" charset="-128"/>
                <a:ea typeface="Meiryo UI" panose="020B0604030504040204" pitchFamily="50" charset="-128"/>
              </a:rPr>
              <a:t>％のみであるが、増えた人も</a:t>
            </a:r>
            <a:r>
              <a:rPr kumimoji="1" lang="en-US" altLang="ja-JP" sz="1400" b="1" u="sng" dirty="0" smtClean="0">
                <a:solidFill>
                  <a:schemeClr val="tx1"/>
                </a:solidFill>
                <a:latin typeface="Meiryo UI" panose="020B0604030504040204" pitchFamily="50" charset="-128"/>
                <a:ea typeface="Meiryo UI" panose="020B0604030504040204" pitchFamily="50" charset="-128"/>
              </a:rPr>
              <a:t>11.2</a:t>
            </a:r>
            <a:r>
              <a:rPr kumimoji="1" lang="ja-JP" altLang="en-US" sz="1400" b="1" u="sng" dirty="0" smtClean="0">
                <a:solidFill>
                  <a:schemeClr val="tx1"/>
                </a:solidFill>
                <a:latin typeface="Meiryo UI" panose="020B0604030504040204" pitchFamily="50" charset="-128"/>
                <a:ea typeface="Meiryo UI" panose="020B0604030504040204" pitchFamily="50" charset="-128"/>
              </a:rPr>
              <a:t>％とさほど多くなく、運動不足の人の割合は</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a:p>
            <a:pPr marL="180975" indent="-180975"/>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b="1" u="sng" dirty="0" smtClean="0">
                <a:solidFill>
                  <a:schemeClr val="tx1"/>
                </a:solidFill>
                <a:latin typeface="Meiryo UI" panose="020B0604030504040204" pitchFamily="50" charset="-128"/>
                <a:ea typeface="Meiryo UI" panose="020B0604030504040204" pitchFamily="50" charset="-128"/>
              </a:rPr>
              <a:t>増えているものと考えられる。</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p:txBody>
      </p:sp>
      <p:sp>
        <p:nvSpPr>
          <p:cNvPr id="8" name="タイトル 1">
            <a:extLst>
              <a:ext uri="{FF2B5EF4-FFF2-40B4-BE49-F238E27FC236}">
                <a16:creationId xmlns:a16="http://schemas.microsoft.com/office/drawing/2014/main" id="{1C5D5C96-FB63-4406-8B75-45E774D0FBBE}"/>
              </a:ext>
            </a:extLst>
          </p:cNvPr>
          <p:cNvSpPr txBox="1">
            <a:spLocks/>
          </p:cNvSpPr>
          <p:nvPr/>
        </p:nvSpPr>
        <p:spPr>
          <a:xfrm>
            <a:off x="0" y="-132"/>
            <a:ext cx="9906000" cy="409565"/>
          </a:xfrm>
          <a:prstGeom prst="rect">
            <a:avLst/>
          </a:prstGeom>
          <a:solidFill>
            <a:srgbClr val="002060"/>
          </a:solidFill>
        </p:spPr>
        <p:txBody>
          <a:bodyPr vert="horz" lIns="91440" tIns="45720" rIns="91440" bIns="45720" rtlCol="0" anchor="ctr">
            <a:noAutofit/>
          </a:bodyPr>
          <a:lstStyle>
            <a:lvl1pPr algn="ctr" defTabSz="742950" rtl="0" eaLnBrk="1" latinLnBrk="0" hangingPunct="1">
              <a:lnSpc>
                <a:spcPct val="90000"/>
              </a:lnSpc>
              <a:spcBef>
                <a:spcPct val="0"/>
              </a:spcBef>
              <a:buNone/>
              <a:defRPr kumimoji="1" sz="4875" kern="1200">
                <a:solidFill>
                  <a:schemeClr val="tx1"/>
                </a:solidFill>
                <a:latin typeface="+mj-lt"/>
                <a:ea typeface="+mj-ea"/>
                <a:cs typeface="+mj-cs"/>
              </a:defRPr>
            </a:lvl1pPr>
          </a:lstStyle>
          <a:p>
            <a:r>
              <a:rPr lang="ja-JP" altLang="en-US" sz="1800" b="1" dirty="0" smtClean="0">
                <a:solidFill>
                  <a:schemeClr val="bg1"/>
                </a:solidFill>
                <a:latin typeface="+mn-ea"/>
                <a:ea typeface="+mn-ea"/>
              </a:rPr>
              <a:t>生活習慣への影響等 </a:t>
            </a:r>
            <a:r>
              <a:rPr lang="en-US" altLang="ja-JP" sz="1800" b="1" dirty="0" smtClean="0">
                <a:solidFill>
                  <a:schemeClr val="bg1"/>
                </a:solidFill>
                <a:latin typeface="+mn-ea"/>
                <a:ea typeface="+mn-ea"/>
              </a:rPr>
              <a:t>【</a:t>
            </a:r>
            <a:r>
              <a:rPr lang="ja-JP" altLang="en-US" sz="1800" b="1" dirty="0" smtClean="0">
                <a:solidFill>
                  <a:schemeClr val="bg1"/>
                </a:solidFill>
                <a:latin typeface="+mn-ea"/>
                <a:ea typeface="+mn-ea"/>
              </a:rPr>
              <a:t>外出自粛による運動不足</a:t>
            </a:r>
            <a:r>
              <a:rPr lang="en-US" altLang="ja-JP" sz="1800" b="1" dirty="0" smtClean="0">
                <a:solidFill>
                  <a:schemeClr val="bg1"/>
                </a:solidFill>
                <a:latin typeface="+mn-ea"/>
                <a:ea typeface="+mn-ea"/>
              </a:rPr>
              <a:t>】</a:t>
            </a:r>
            <a:endParaRPr lang="ja-JP" altLang="en-US" sz="1800" b="1" dirty="0">
              <a:solidFill>
                <a:schemeClr val="bg1"/>
              </a:solidFill>
              <a:latin typeface="+mn-ea"/>
              <a:ea typeface="+mn-ea"/>
            </a:endParaRPr>
          </a:p>
        </p:txBody>
      </p:sp>
      <p:pic>
        <p:nvPicPr>
          <p:cNvPr id="2" name="図 1"/>
          <p:cNvPicPr>
            <a:picLocks noChangeAspect="1"/>
          </p:cNvPicPr>
          <p:nvPr/>
        </p:nvPicPr>
        <p:blipFill>
          <a:blip r:embed="rId2"/>
          <a:stretch>
            <a:fillRect/>
          </a:stretch>
        </p:blipFill>
        <p:spPr>
          <a:xfrm>
            <a:off x="1154036" y="2224216"/>
            <a:ext cx="7627873" cy="2721708"/>
          </a:xfrm>
          <a:prstGeom prst="rect">
            <a:avLst/>
          </a:prstGeom>
        </p:spPr>
      </p:pic>
      <p:sp>
        <p:nvSpPr>
          <p:cNvPr id="7" name="テキスト ボックス 6"/>
          <p:cNvSpPr txBox="1"/>
          <p:nvPr/>
        </p:nvSpPr>
        <p:spPr>
          <a:xfrm>
            <a:off x="3109746" y="5309740"/>
            <a:ext cx="6822702" cy="261610"/>
          </a:xfrm>
          <a:prstGeom prst="rect">
            <a:avLst/>
          </a:prstGeom>
          <a:noFill/>
        </p:spPr>
        <p:txBody>
          <a:bodyPr wrap="square" rtlCol="0">
            <a:spAutoFit/>
          </a:bodyPr>
          <a:lstStyle/>
          <a:p>
            <a:r>
              <a:rPr kumimoji="1" lang="ja-JP" altLang="en-US" sz="1100" dirty="0" smtClean="0"/>
              <a:t>出典：第一生命経済研究所 </a:t>
            </a:r>
            <a:r>
              <a:rPr kumimoji="1" lang="en-US" altLang="ja-JP" sz="1100" dirty="0" smtClean="0"/>
              <a:t>『</a:t>
            </a:r>
            <a:r>
              <a:rPr kumimoji="1" lang="ja-JP" altLang="en-US" sz="1100" dirty="0" smtClean="0"/>
              <a:t>“コロナ禍”としての運動不足 </a:t>
            </a:r>
            <a:r>
              <a:rPr kumimoji="1" lang="en-US" altLang="ja-JP" sz="1100" dirty="0" smtClean="0"/>
              <a:t>–</a:t>
            </a:r>
            <a:r>
              <a:rPr kumimoji="1" lang="ja-JP" altLang="en-US" sz="1100" dirty="0" smtClean="0"/>
              <a:t>新型コロナウイルス意識調査</a:t>
            </a:r>
            <a:r>
              <a:rPr kumimoji="1" lang="en-US" altLang="ja-JP" sz="1100" dirty="0" smtClean="0"/>
              <a:t>(2020</a:t>
            </a:r>
            <a:r>
              <a:rPr kumimoji="1" lang="ja-JP" altLang="en-US" sz="1100" dirty="0" smtClean="0"/>
              <a:t>年</a:t>
            </a:r>
            <a:r>
              <a:rPr kumimoji="1" lang="en-US" altLang="ja-JP" sz="1100" dirty="0" smtClean="0"/>
              <a:t>5</a:t>
            </a:r>
            <a:r>
              <a:rPr kumimoji="1" lang="ja-JP" altLang="en-US" sz="1100" dirty="0" smtClean="0"/>
              <a:t>月</a:t>
            </a:r>
            <a:r>
              <a:rPr kumimoji="1" lang="en-US" altLang="ja-JP" sz="1100" dirty="0" smtClean="0"/>
              <a:t>)</a:t>
            </a:r>
            <a:r>
              <a:rPr kumimoji="1" lang="ja-JP" altLang="en-US" sz="1100" dirty="0" smtClean="0"/>
              <a:t>より</a:t>
            </a:r>
            <a:r>
              <a:rPr kumimoji="1" lang="en-US" altLang="ja-JP" sz="1100" dirty="0" smtClean="0"/>
              <a:t>- 』</a:t>
            </a:r>
            <a:endParaRPr kumimoji="1" lang="ja-JP" altLang="en-US" sz="1200" dirty="0"/>
          </a:p>
        </p:txBody>
      </p:sp>
    </p:spTree>
    <p:extLst>
      <p:ext uri="{BB962C8B-B14F-4D97-AF65-F5344CB8AC3E}">
        <p14:creationId xmlns:p14="http://schemas.microsoft.com/office/powerpoint/2010/main" val="44067072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9366422" y="5630779"/>
            <a:ext cx="521277" cy="455340"/>
          </a:xfrm>
          <a:ln>
            <a:solidFill>
              <a:schemeClr val="accent1"/>
            </a:solidFill>
          </a:ln>
        </p:spPr>
        <p:txBody>
          <a:bodyPr/>
          <a:lstStyle/>
          <a:p>
            <a:fld id="{9B28B6A2-4437-46C4-8AB6-08015A7ADF51}" type="slidenum">
              <a:rPr kumimoji="1" lang="ja-JP" altLang="en-US" sz="1600" smtClean="0"/>
              <a:t>106</a:t>
            </a:fld>
            <a:endParaRPr kumimoji="1" lang="ja-JP" altLang="en-US" sz="1600" dirty="0"/>
          </a:p>
        </p:txBody>
      </p:sp>
      <p:sp>
        <p:nvSpPr>
          <p:cNvPr id="13" name="正方形/長方形 12"/>
          <p:cNvSpPr/>
          <p:nvPr/>
        </p:nvSpPr>
        <p:spPr>
          <a:xfrm>
            <a:off x="222423" y="668996"/>
            <a:ext cx="9428205" cy="3566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●「新しい生活様式」による高齢者のフレイル</a:t>
            </a:r>
            <a:r>
              <a:rPr kumimoji="1" lang="ja-JP" altLang="en-US" sz="1400" dirty="0">
                <a:solidFill>
                  <a:schemeClr val="tx1"/>
                </a:solidFill>
                <a:latin typeface="Meiryo UI" panose="020B0604030504040204" pitchFamily="50" charset="-128"/>
                <a:ea typeface="Meiryo UI" panose="020B0604030504040204" pitchFamily="50" charset="-128"/>
              </a:rPr>
              <a:t>等、</a:t>
            </a:r>
            <a:r>
              <a:rPr kumimoji="1" lang="ja-JP" altLang="en-US" sz="1400" b="1" u="sng" dirty="0">
                <a:solidFill>
                  <a:schemeClr val="tx1"/>
                </a:solidFill>
                <a:latin typeface="Meiryo UI" panose="020B0604030504040204" pitchFamily="50" charset="-128"/>
                <a:ea typeface="Meiryo UI" panose="020B0604030504040204" pitchFamily="50" charset="-128"/>
              </a:rPr>
              <a:t>社会的つながりの喪失が及ぼす心身への</a:t>
            </a:r>
            <a:r>
              <a:rPr kumimoji="1" lang="ja-JP" altLang="en-US" sz="1400" b="1" u="sng" dirty="0" smtClean="0">
                <a:solidFill>
                  <a:schemeClr val="tx1"/>
                </a:solidFill>
                <a:latin typeface="Meiryo UI" panose="020B0604030504040204" pitchFamily="50" charset="-128"/>
                <a:ea typeface="Meiryo UI" panose="020B0604030504040204" pitchFamily="50" charset="-128"/>
              </a:rPr>
              <a:t>影響（不調）が懸念される。</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0" y="1285174"/>
            <a:ext cx="9650628" cy="1708160"/>
          </a:xfrm>
          <a:prstGeom prst="rect">
            <a:avLst/>
          </a:prstGeom>
          <a:noFill/>
        </p:spPr>
        <p:txBody>
          <a:bodyPr wrap="square" rtlCol="0">
            <a:spAutoFit/>
          </a:bodyPr>
          <a:lstStyle/>
          <a:p>
            <a:pPr lvl="1">
              <a:lnSpc>
                <a:spcPct val="150000"/>
              </a:lnSpc>
            </a:pPr>
            <a:r>
              <a:rPr lang="en-US" altLang="ja-JP" sz="1400" dirty="0" smtClean="0">
                <a:solidFill>
                  <a:prstClr val="black"/>
                </a:solidFill>
              </a:rPr>
              <a:t>【6/4</a:t>
            </a:r>
            <a:r>
              <a:rPr lang="ja-JP" altLang="en-US" sz="1400" dirty="0" smtClean="0">
                <a:solidFill>
                  <a:prstClr val="black"/>
                </a:solidFill>
              </a:rPr>
              <a:t>付 朝日新聞</a:t>
            </a:r>
            <a:r>
              <a:rPr lang="en-US" altLang="ja-JP" sz="1400" dirty="0" smtClean="0">
                <a:solidFill>
                  <a:prstClr val="black"/>
                </a:solidFill>
              </a:rPr>
              <a:t>】</a:t>
            </a:r>
            <a:endParaRPr lang="ja-JP" altLang="ja-JP" sz="1400" dirty="0">
              <a:solidFill>
                <a:prstClr val="black"/>
              </a:solidFill>
            </a:endParaRPr>
          </a:p>
          <a:p>
            <a:pPr marL="576000" lvl="1" indent="-72000">
              <a:lnSpc>
                <a:spcPct val="150000"/>
              </a:lnSpc>
            </a:pPr>
            <a:r>
              <a:rPr lang="ja-JP" altLang="ja-JP" sz="1400" dirty="0" smtClean="0">
                <a:solidFill>
                  <a:prstClr val="black"/>
                </a:solidFill>
              </a:rPr>
              <a:t>・</a:t>
            </a:r>
            <a:r>
              <a:rPr lang="ja-JP" altLang="en-US" sz="1400" dirty="0">
                <a:solidFill>
                  <a:prstClr val="black"/>
                </a:solidFill>
              </a:rPr>
              <a:t>新型コロナウイルスの感染拡大を防ぐために政府が掲げる</a:t>
            </a:r>
            <a:r>
              <a:rPr lang="ja-JP" altLang="en-US" sz="1400" b="1" u="sng" dirty="0">
                <a:solidFill>
                  <a:prstClr val="black"/>
                </a:solidFill>
              </a:rPr>
              <a:t>「新しい生活様式」によって、お年寄りの心身の活力が低下</a:t>
            </a:r>
            <a:r>
              <a:rPr lang="ja-JP" altLang="en-US" sz="1400" b="1" u="sng" dirty="0" smtClean="0">
                <a:solidFill>
                  <a:prstClr val="black"/>
                </a:solidFill>
              </a:rPr>
              <a:t>する　　　　「</a:t>
            </a:r>
            <a:r>
              <a:rPr lang="ja-JP" altLang="en-US" sz="1400" b="1" u="sng" dirty="0">
                <a:solidFill>
                  <a:prstClr val="black"/>
                </a:solidFill>
              </a:rPr>
              <a:t>フレイル（虚弱）」や要介護度が進むことが心配されている。外出の自粛や人との接触を控える生活が長引き、体</a:t>
            </a:r>
            <a:r>
              <a:rPr lang="ja-JP" altLang="en-US" sz="1400" b="1" u="sng" dirty="0" smtClean="0">
                <a:solidFill>
                  <a:prstClr val="black"/>
                </a:solidFill>
              </a:rPr>
              <a:t>を</a:t>
            </a:r>
            <a:endParaRPr lang="en-US" altLang="ja-JP" sz="1400" b="1" u="sng" dirty="0" smtClean="0">
              <a:solidFill>
                <a:prstClr val="black"/>
              </a:solidFill>
            </a:endParaRPr>
          </a:p>
          <a:p>
            <a:pPr marL="576000" lvl="1" indent="-72000">
              <a:lnSpc>
                <a:spcPct val="150000"/>
              </a:lnSpc>
            </a:pPr>
            <a:r>
              <a:rPr lang="en-US" altLang="ja-JP" sz="1400" dirty="0" smtClean="0">
                <a:solidFill>
                  <a:prstClr val="black"/>
                </a:solidFill>
              </a:rPr>
              <a:t>  </a:t>
            </a:r>
            <a:r>
              <a:rPr lang="ja-JP" altLang="en-US" sz="1400" b="1" u="sng" dirty="0" smtClean="0">
                <a:solidFill>
                  <a:prstClr val="black"/>
                </a:solidFill>
              </a:rPr>
              <a:t>動かしたり</a:t>
            </a:r>
            <a:r>
              <a:rPr lang="ja-JP" altLang="en-US" sz="1400" b="1" u="sng" dirty="0">
                <a:solidFill>
                  <a:prstClr val="black"/>
                </a:solidFill>
              </a:rPr>
              <a:t>、人と会話したりする機会が減るからだ</a:t>
            </a:r>
            <a:r>
              <a:rPr lang="ja-JP" altLang="en-US" sz="1400" b="1" u="sng" dirty="0" smtClean="0">
                <a:solidFill>
                  <a:prstClr val="black"/>
                </a:solidFill>
              </a:rPr>
              <a:t>。</a:t>
            </a:r>
            <a:endParaRPr lang="en-US" altLang="ja-JP" sz="1400" b="1" u="sng" dirty="0" smtClean="0">
              <a:solidFill>
                <a:prstClr val="black"/>
              </a:solidFill>
            </a:endParaRPr>
          </a:p>
          <a:p>
            <a:pPr marL="576000" lvl="1" indent="-72000">
              <a:lnSpc>
                <a:spcPct val="150000"/>
              </a:lnSpc>
            </a:pPr>
            <a:r>
              <a:rPr lang="ja-JP" altLang="en-US" sz="1400" dirty="0" smtClean="0">
                <a:solidFill>
                  <a:prstClr val="black"/>
                </a:solidFill>
              </a:rPr>
              <a:t>・直接</a:t>
            </a:r>
            <a:r>
              <a:rPr lang="ja-JP" altLang="en-US" sz="1400" dirty="0">
                <a:solidFill>
                  <a:prstClr val="black"/>
                </a:solidFill>
              </a:rPr>
              <a:t>感染していなくても、高齢者の心身の健康に影響を及ぼす「二次被害</a:t>
            </a:r>
            <a:r>
              <a:rPr lang="ja-JP" altLang="en-US" sz="1400" dirty="0" smtClean="0">
                <a:solidFill>
                  <a:prstClr val="black"/>
                </a:solidFill>
              </a:rPr>
              <a:t>」が増えかねない</a:t>
            </a:r>
            <a:r>
              <a:rPr lang="ja-JP" altLang="en-US" sz="1400" dirty="0">
                <a:solidFill>
                  <a:prstClr val="black"/>
                </a:solidFill>
              </a:rPr>
              <a:t>。</a:t>
            </a:r>
            <a:endParaRPr lang="en-US" altLang="ja-JP" sz="1400" b="1" u="sng" dirty="0" smtClean="0">
              <a:solidFill>
                <a:prstClr val="black"/>
              </a:solidFill>
            </a:endParaRPr>
          </a:p>
        </p:txBody>
      </p:sp>
      <p:sp>
        <p:nvSpPr>
          <p:cNvPr id="8" name="タイトル 1">
            <a:extLst>
              <a:ext uri="{FF2B5EF4-FFF2-40B4-BE49-F238E27FC236}">
                <a16:creationId xmlns:a16="http://schemas.microsoft.com/office/drawing/2014/main" id="{1C5D5C96-FB63-4406-8B75-45E774D0FBBE}"/>
              </a:ext>
            </a:extLst>
          </p:cNvPr>
          <p:cNvSpPr txBox="1">
            <a:spLocks/>
          </p:cNvSpPr>
          <p:nvPr/>
        </p:nvSpPr>
        <p:spPr>
          <a:xfrm>
            <a:off x="0" y="-132"/>
            <a:ext cx="9906000" cy="409565"/>
          </a:xfrm>
          <a:prstGeom prst="rect">
            <a:avLst/>
          </a:prstGeom>
          <a:solidFill>
            <a:srgbClr val="002060"/>
          </a:solidFill>
        </p:spPr>
        <p:txBody>
          <a:bodyPr vert="horz" lIns="91440" tIns="45720" rIns="91440" bIns="45720" rtlCol="0" anchor="ctr">
            <a:noAutofit/>
          </a:bodyPr>
          <a:lstStyle>
            <a:lvl1pPr algn="ctr" defTabSz="742950" rtl="0" eaLnBrk="1" latinLnBrk="0" hangingPunct="1">
              <a:lnSpc>
                <a:spcPct val="90000"/>
              </a:lnSpc>
              <a:spcBef>
                <a:spcPct val="0"/>
              </a:spcBef>
              <a:buNone/>
              <a:defRPr kumimoji="1" sz="4875" kern="1200">
                <a:solidFill>
                  <a:schemeClr val="tx1"/>
                </a:solidFill>
                <a:latin typeface="+mj-lt"/>
                <a:ea typeface="+mj-ea"/>
                <a:cs typeface="+mj-cs"/>
              </a:defRPr>
            </a:lvl1pPr>
          </a:lstStyle>
          <a:p>
            <a:r>
              <a:rPr lang="ja-JP" altLang="en-US" sz="1800" b="1" dirty="0" smtClean="0">
                <a:solidFill>
                  <a:schemeClr val="bg1"/>
                </a:solidFill>
                <a:latin typeface="+mn-ea"/>
                <a:ea typeface="+mn-ea"/>
              </a:rPr>
              <a:t>地域社会への影響等 </a:t>
            </a:r>
            <a:r>
              <a:rPr lang="en-US" altLang="ja-JP" sz="1800" b="1" dirty="0" smtClean="0">
                <a:solidFill>
                  <a:schemeClr val="bg1"/>
                </a:solidFill>
                <a:latin typeface="+mn-ea"/>
                <a:ea typeface="+mn-ea"/>
              </a:rPr>
              <a:t>【</a:t>
            </a:r>
            <a:r>
              <a:rPr lang="ja-JP" altLang="en-US" sz="1800" b="1" dirty="0" smtClean="0">
                <a:solidFill>
                  <a:schemeClr val="bg1"/>
                </a:solidFill>
                <a:latin typeface="+mn-ea"/>
                <a:ea typeface="+mn-ea"/>
              </a:rPr>
              <a:t>外出自粛による社会的つながりの喪失</a:t>
            </a:r>
            <a:r>
              <a:rPr lang="en-US" altLang="ja-JP" sz="1800" b="1" dirty="0" smtClean="0">
                <a:solidFill>
                  <a:schemeClr val="bg1"/>
                </a:solidFill>
                <a:latin typeface="+mn-ea"/>
                <a:ea typeface="+mn-ea"/>
              </a:rPr>
              <a:t>】</a:t>
            </a:r>
            <a:endParaRPr lang="ja-JP" altLang="en-US" sz="1800" b="1" dirty="0">
              <a:solidFill>
                <a:schemeClr val="bg1"/>
              </a:solidFill>
              <a:latin typeface="+mn-ea"/>
              <a:ea typeface="+mn-ea"/>
            </a:endParaRPr>
          </a:p>
        </p:txBody>
      </p:sp>
    </p:spTree>
    <p:extLst>
      <p:ext uri="{BB962C8B-B14F-4D97-AF65-F5344CB8AC3E}">
        <p14:creationId xmlns:p14="http://schemas.microsoft.com/office/powerpoint/2010/main" val="42438019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9335069" y="5614969"/>
            <a:ext cx="527918" cy="446438"/>
          </a:xfrm>
          <a:ln>
            <a:solidFill>
              <a:schemeClr val="accent1"/>
            </a:solidFill>
          </a:ln>
        </p:spPr>
        <p:txBody>
          <a:bodyPr/>
          <a:lstStyle/>
          <a:p>
            <a:pPr algn="ctr"/>
            <a:fld id="{9B28B6A2-4437-46C4-8AB6-08015A7ADF51}" type="slidenum">
              <a:rPr kumimoji="1" lang="ja-JP" altLang="en-US" sz="1600" smtClean="0"/>
              <a:pPr algn="ctr"/>
              <a:t>107</a:t>
            </a:fld>
            <a:endParaRPr kumimoji="1" lang="ja-JP" altLang="en-US" sz="1600" dirty="0"/>
          </a:p>
        </p:txBody>
      </p:sp>
      <p:sp>
        <p:nvSpPr>
          <p:cNvPr id="13" name="正方形/長方形 12"/>
          <p:cNvSpPr/>
          <p:nvPr/>
        </p:nvSpPr>
        <p:spPr>
          <a:xfrm>
            <a:off x="199871" y="496701"/>
            <a:ext cx="9528136" cy="81104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ctr"/>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●コロナの影響により、</a:t>
            </a:r>
            <a:r>
              <a:rPr kumimoji="1" lang="ja-JP" altLang="en-US" sz="1400" b="1" u="sng" dirty="0" smtClean="0">
                <a:solidFill>
                  <a:schemeClr val="tx1"/>
                </a:solidFill>
                <a:latin typeface="Meiryo UI" panose="020B0604030504040204" pitchFamily="50" charset="-128"/>
                <a:ea typeface="Meiryo UI" panose="020B0604030504040204" pitchFamily="50" charset="-128"/>
              </a:rPr>
              <a:t>約６割の介護事業者が影響を受けている</a:t>
            </a:r>
            <a:r>
              <a:rPr kumimoji="1" lang="ja-JP" altLang="en-US" sz="1400" dirty="0" smtClean="0">
                <a:solidFill>
                  <a:schemeClr val="tx1"/>
                </a:solidFill>
                <a:latin typeface="Meiryo UI" panose="020B0604030504040204" pitchFamily="50" charset="-128"/>
                <a:ea typeface="Meiryo UI" panose="020B0604030504040204" pitchFamily="50" charset="-128"/>
              </a:rPr>
              <a:t>と回答し、残りの事業者の多くが今後影響を受ける可能性がある</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と回答。</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r>
              <a:rPr kumimoji="1" lang="en-US" altLang="ja-JP" sz="1400" b="1" dirty="0" smtClean="0">
                <a:solidFill>
                  <a:schemeClr val="tx1"/>
                </a:solidFill>
                <a:latin typeface="Meiryo UI" panose="020B0604030504040204" pitchFamily="50" charset="-128"/>
                <a:ea typeface="Meiryo UI" panose="020B0604030504040204" pitchFamily="50" charset="-128"/>
              </a:rPr>
              <a:t> </a:t>
            </a:r>
            <a:r>
              <a:rPr kumimoji="1" lang="ja-JP" altLang="en-US" sz="1400" b="1" dirty="0" smtClean="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特</a:t>
            </a:r>
            <a:r>
              <a:rPr kumimoji="1" lang="ja-JP" altLang="en-US" sz="1400" dirty="0" smtClean="0">
                <a:solidFill>
                  <a:schemeClr val="tx1"/>
                </a:solidFill>
                <a:latin typeface="Meiryo UI" panose="020B0604030504040204" pitchFamily="50" charset="-128"/>
                <a:ea typeface="Meiryo UI" panose="020B0604030504040204" pitchFamily="50" charset="-128"/>
              </a:rPr>
              <a:t>に</a:t>
            </a:r>
            <a:r>
              <a:rPr kumimoji="1" lang="ja-JP" altLang="en-US" sz="1400" b="1" dirty="0" smtClean="0">
                <a:solidFill>
                  <a:schemeClr val="tx1"/>
                </a:solidFill>
                <a:latin typeface="Meiryo UI" panose="020B0604030504040204" pitchFamily="50" charset="-128"/>
                <a:ea typeface="Meiryo UI" panose="020B0604030504040204" pitchFamily="50" charset="-128"/>
              </a:rPr>
              <a:t>通所介護サービス</a:t>
            </a:r>
            <a:r>
              <a:rPr kumimoji="1" lang="ja-JP" altLang="en-US" sz="1400" dirty="0" smtClean="0">
                <a:solidFill>
                  <a:schemeClr val="tx1"/>
                </a:solidFill>
                <a:latin typeface="Meiryo UI" panose="020B0604030504040204" pitchFamily="50" charset="-128"/>
                <a:ea typeface="Meiryo UI" panose="020B0604030504040204" pitchFamily="50" charset="-128"/>
              </a:rPr>
              <a:t>においては、</a:t>
            </a:r>
            <a:r>
              <a:rPr kumimoji="1" lang="ja-JP" altLang="en-US" sz="1400" b="1" dirty="0" smtClean="0">
                <a:solidFill>
                  <a:schemeClr val="tx1"/>
                </a:solidFill>
                <a:latin typeface="Meiryo UI" panose="020B0604030504040204" pitchFamily="50" charset="-128"/>
                <a:ea typeface="Meiryo UI" panose="020B0604030504040204" pitchFamily="50" charset="-128"/>
              </a:rPr>
              <a:t>約９割が影響を受けている</a:t>
            </a:r>
            <a:r>
              <a:rPr kumimoji="1" lang="ja-JP" altLang="en-US" sz="1400" dirty="0" smtClean="0">
                <a:solidFill>
                  <a:schemeClr val="tx1"/>
                </a:solidFill>
                <a:latin typeface="Meiryo UI" panose="020B0604030504040204" pitchFamily="50" charset="-128"/>
                <a:ea typeface="Meiryo UI" panose="020B0604030504040204" pitchFamily="50" charset="-128"/>
              </a:rPr>
              <a:t>と回答。</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178AA22E-FCB1-45B3-87A6-15F3CBAFE844}"/>
              </a:ext>
            </a:extLst>
          </p:cNvPr>
          <p:cNvSpPr txBox="1"/>
          <p:nvPr/>
        </p:nvSpPr>
        <p:spPr>
          <a:xfrm>
            <a:off x="1962046" y="5725092"/>
            <a:ext cx="7765961" cy="246221"/>
          </a:xfrm>
          <a:prstGeom prst="rect">
            <a:avLst/>
          </a:prstGeom>
          <a:noFill/>
        </p:spPr>
        <p:txBody>
          <a:bodyPr wrap="square" rtlCol="0">
            <a:spAutoFit/>
          </a:bodyPr>
          <a:lstStyle/>
          <a:p>
            <a:pPr lvl="0">
              <a:defRPr/>
            </a:pPr>
            <a:r>
              <a:rPr kumimoji="1" lang="ja-JP" altLang="en-US" sz="1000" dirty="0" smtClean="0">
                <a:solidFill>
                  <a:prstClr val="black"/>
                </a:solidFill>
                <a:latin typeface="Meiryo UI" panose="020B0604030504040204" pitchFamily="50" charset="-128"/>
                <a:ea typeface="Meiryo UI" panose="020B0604030504040204" pitchFamily="50" charset="-128"/>
              </a:rPr>
              <a:t>出典：</a:t>
            </a:r>
            <a:r>
              <a:rPr kumimoji="1" lang="en-US" altLang="ja-JP" sz="1000" dirty="0" smtClean="0">
                <a:solidFill>
                  <a:prstClr val="black"/>
                </a:solidFill>
                <a:latin typeface="Meiryo UI" panose="020B0604030504040204" pitchFamily="50" charset="-128"/>
                <a:ea typeface="Meiryo UI" panose="020B0604030504040204" pitchFamily="50" charset="-128"/>
              </a:rPr>
              <a:t>(</a:t>
            </a:r>
            <a:r>
              <a:rPr kumimoji="1" lang="zh-TW" altLang="en-US" sz="1000" dirty="0" smtClean="0">
                <a:solidFill>
                  <a:prstClr val="black"/>
                </a:solidFill>
                <a:latin typeface="Meiryo UI" panose="020B0604030504040204" pitchFamily="50" charset="-128"/>
                <a:ea typeface="Meiryo UI" panose="020B0604030504040204" pitchFamily="50" charset="-128"/>
              </a:rPr>
              <a:t>一社</a:t>
            </a:r>
            <a:r>
              <a:rPr kumimoji="1" lang="en-US" altLang="ja-JP" sz="1000" dirty="0" smtClean="0">
                <a:solidFill>
                  <a:prstClr val="black"/>
                </a:solidFill>
                <a:latin typeface="Meiryo UI" panose="020B0604030504040204" pitchFamily="50" charset="-128"/>
                <a:ea typeface="Meiryo UI" panose="020B0604030504040204" pitchFamily="50" charset="-128"/>
              </a:rPr>
              <a:t>)</a:t>
            </a:r>
            <a:r>
              <a:rPr kumimoji="1" lang="zh-TW" altLang="en-US" sz="1000" dirty="0" smtClean="0">
                <a:solidFill>
                  <a:prstClr val="black"/>
                </a:solidFill>
                <a:latin typeface="Meiryo UI" panose="020B0604030504040204" pitchFamily="50" charset="-128"/>
                <a:ea typeface="Meiryo UI" panose="020B0604030504040204" pitchFamily="50" charset="-128"/>
              </a:rPr>
              <a:t>全国</a:t>
            </a:r>
            <a:r>
              <a:rPr kumimoji="1" lang="zh-TW" altLang="en-US" sz="1000" dirty="0">
                <a:solidFill>
                  <a:prstClr val="black"/>
                </a:solidFill>
                <a:latin typeface="Meiryo UI" panose="020B0604030504040204" pitchFamily="50" charset="-128"/>
                <a:ea typeface="Meiryo UI" panose="020B0604030504040204" pitchFamily="50" charset="-128"/>
              </a:rPr>
              <a:t>介護事業者</a:t>
            </a:r>
            <a:r>
              <a:rPr kumimoji="1" lang="zh-TW" altLang="en-US" sz="1000" dirty="0" smtClean="0">
                <a:solidFill>
                  <a:prstClr val="black"/>
                </a:solidFill>
                <a:latin typeface="Meiryo UI" panose="020B0604030504040204" pitchFamily="50" charset="-128"/>
                <a:ea typeface="Meiryo UI" panose="020B0604030504040204" pitchFamily="50" charset="-128"/>
              </a:rPr>
              <a:t>連盟 </a:t>
            </a:r>
            <a:r>
              <a:rPr kumimoji="1" lang="en-US" altLang="ja-JP" sz="1000" dirty="0">
                <a:solidFill>
                  <a:prstClr val="black"/>
                </a:solidFill>
                <a:latin typeface="Meiryo UI" panose="020B0604030504040204" pitchFamily="50" charset="-128"/>
                <a:ea typeface="Meiryo UI" panose="020B0604030504040204" pitchFamily="50" charset="-128"/>
              </a:rPr>
              <a:t>『</a:t>
            </a:r>
            <a:r>
              <a:rPr kumimoji="1" lang="ja-JP" altLang="en-US" sz="1000" dirty="0" smtClean="0">
                <a:solidFill>
                  <a:prstClr val="black"/>
                </a:solidFill>
                <a:latin typeface="Meiryo UI" panose="020B0604030504040204" pitchFamily="50" charset="-128"/>
                <a:ea typeface="Meiryo UI" panose="020B0604030504040204" pitchFamily="50" charset="-128"/>
              </a:rPr>
              <a:t>新型</a:t>
            </a:r>
            <a:r>
              <a:rPr kumimoji="1" lang="ja-JP" altLang="en-US" sz="1000" dirty="0">
                <a:solidFill>
                  <a:prstClr val="black"/>
                </a:solidFill>
                <a:latin typeface="Meiryo UI" panose="020B0604030504040204" pitchFamily="50" charset="-128"/>
                <a:ea typeface="Meiryo UI" panose="020B0604030504040204" pitchFamily="50" charset="-128"/>
              </a:rPr>
              <a:t>コロナウイルス感染症に</a:t>
            </a:r>
            <a:r>
              <a:rPr kumimoji="1" lang="ja-JP" altLang="en-US" sz="1000" dirty="0" smtClean="0">
                <a:solidFill>
                  <a:prstClr val="black"/>
                </a:solidFill>
                <a:latin typeface="Meiryo UI" panose="020B0604030504040204" pitchFamily="50" charset="-128"/>
                <a:ea typeface="Meiryo UI" panose="020B0604030504040204" pitchFamily="50" charset="-128"/>
              </a:rPr>
              <a:t>係る経営</a:t>
            </a:r>
            <a:r>
              <a:rPr kumimoji="1" lang="ja-JP" altLang="en-US" sz="1000" dirty="0">
                <a:solidFill>
                  <a:prstClr val="black"/>
                </a:solidFill>
                <a:latin typeface="Meiryo UI" panose="020B0604030504040204" pitchFamily="50" charset="-128"/>
                <a:ea typeface="Meiryo UI" panose="020B0604030504040204" pitchFamily="50" charset="-128"/>
              </a:rPr>
              <a:t>状況への影響に</a:t>
            </a:r>
            <a:r>
              <a:rPr kumimoji="1" lang="ja-JP" altLang="en-US" sz="1000" dirty="0" smtClean="0">
                <a:solidFill>
                  <a:prstClr val="black"/>
                </a:solidFill>
                <a:latin typeface="Meiryo UI" panose="020B0604030504040204" pitchFamily="50" charset="-128"/>
                <a:ea typeface="Meiryo UI" panose="020B0604030504040204" pitchFamily="50" charset="-128"/>
              </a:rPr>
              <a:t>ついて</a:t>
            </a:r>
            <a:r>
              <a:rPr kumimoji="1" lang="en-US" altLang="ja-JP" sz="1000" dirty="0" smtClean="0">
                <a:solidFill>
                  <a:prstClr val="black"/>
                </a:solidFill>
                <a:latin typeface="Meiryo UI" panose="020B0604030504040204" pitchFamily="50" charset="-128"/>
                <a:ea typeface="Meiryo UI" panose="020B0604030504040204" pitchFamily="50" charset="-128"/>
              </a:rPr>
              <a:t>』</a:t>
            </a:r>
            <a:r>
              <a:rPr kumimoji="1" lang="ja-JP" altLang="en-US" sz="1000" dirty="0" smtClean="0">
                <a:solidFill>
                  <a:prstClr val="black"/>
                </a:solidFill>
                <a:latin typeface="Meiryo UI" panose="020B0604030504040204" pitchFamily="50" charset="-128"/>
                <a:ea typeface="Meiryo UI" panose="020B0604030504040204" pitchFamily="50" charset="-128"/>
              </a:rPr>
              <a:t> </a:t>
            </a:r>
            <a:r>
              <a:rPr kumimoji="1" lang="en-US" altLang="ja-JP" sz="1000" dirty="0">
                <a:solidFill>
                  <a:prstClr val="black"/>
                </a:solidFill>
                <a:latin typeface="Meiryo UI" panose="020B0604030504040204" pitchFamily="50" charset="-128"/>
                <a:ea typeface="Meiryo UI" panose="020B0604030504040204" pitchFamily="50" charset="-128"/>
              </a:rPr>
              <a:t>〔</a:t>
            </a:r>
            <a:r>
              <a:rPr kumimoji="1" lang="ja-JP" altLang="en-US" sz="1000" dirty="0" smtClean="0">
                <a:solidFill>
                  <a:prstClr val="black"/>
                </a:solidFill>
                <a:latin typeface="Meiryo UI" panose="020B0604030504040204" pitchFamily="50" charset="-128"/>
                <a:ea typeface="Meiryo UI" panose="020B0604030504040204" pitchFamily="50" charset="-128"/>
              </a:rPr>
              <a:t>緊急</a:t>
            </a:r>
            <a:r>
              <a:rPr kumimoji="1" lang="ja-JP" altLang="en-US" sz="1000" dirty="0">
                <a:solidFill>
                  <a:prstClr val="black"/>
                </a:solidFill>
                <a:latin typeface="Meiryo UI" panose="020B0604030504040204" pitchFamily="50" charset="-128"/>
                <a:ea typeface="Meiryo UI" panose="020B0604030504040204" pitchFamily="50" charset="-128"/>
              </a:rPr>
              <a:t>調査 </a:t>
            </a:r>
            <a:r>
              <a:rPr kumimoji="1" lang="ja-JP" altLang="en-US" sz="1000" dirty="0" smtClean="0">
                <a:solidFill>
                  <a:prstClr val="black"/>
                </a:solidFill>
                <a:latin typeface="Meiryo UI" panose="020B0604030504040204" pitchFamily="50" charset="-128"/>
                <a:ea typeface="Meiryo UI" panose="020B0604030504040204" pitchFamily="50" charset="-128"/>
              </a:rPr>
              <a:t>第二次分</a:t>
            </a:r>
            <a:r>
              <a:rPr kumimoji="1" lang="en-US" altLang="ja-JP" sz="1000" dirty="0">
                <a:solidFill>
                  <a:prstClr val="black"/>
                </a:solidFill>
                <a:latin typeface="Meiryo UI" panose="020B0604030504040204" pitchFamily="50" charset="-128"/>
                <a:ea typeface="Meiryo UI" panose="020B0604030504040204" pitchFamily="50" charset="-128"/>
              </a:rPr>
              <a:t>〕</a:t>
            </a:r>
            <a:r>
              <a:rPr kumimoji="1" lang="ja-JP" altLang="en-US" sz="1000" dirty="0" smtClean="0">
                <a:solidFill>
                  <a:prstClr val="black"/>
                </a:solidFill>
                <a:latin typeface="Meiryo UI" panose="020B0604030504040204" pitchFamily="50" charset="-128"/>
                <a:ea typeface="Meiryo UI" panose="020B0604030504040204" pitchFamily="50" charset="-128"/>
              </a:rPr>
              <a:t>（</a:t>
            </a:r>
            <a:r>
              <a:rPr kumimoji="1" lang="en-US" altLang="ja-JP" sz="1000" dirty="0" smtClean="0">
                <a:solidFill>
                  <a:prstClr val="black"/>
                </a:solidFill>
                <a:latin typeface="Meiryo UI" panose="020B0604030504040204" pitchFamily="50" charset="-128"/>
                <a:ea typeface="Meiryo UI" panose="020B0604030504040204" pitchFamily="50" charset="-128"/>
              </a:rPr>
              <a:t>2020</a:t>
            </a:r>
            <a:r>
              <a:rPr kumimoji="1" lang="ja-JP" altLang="en-US" sz="1000" dirty="0" smtClean="0">
                <a:solidFill>
                  <a:prstClr val="black"/>
                </a:solidFill>
                <a:latin typeface="Meiryo UI" panose="020B0604030504040204" pitchFamily="50" charset="-128"/>
                <a:ea typeface="Meiryo UI" panose="020B0604030504040204" pitchFamily="50" charset="-128"/>
              </a:rPr>
              <a:t>年４月）</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4" name="図 3"/>
          <p:cNvPicPr>
            <a:picLocks noChangeAspect="1"/>
          </p:cNvPicPr>
          <p:nvPr/>
        </p:nvPicPr>
        <p:blipFill>
          <a:blip r:embed="rId3"/>
          <a:stretch>
            <a:fillRect/>
          </a:stretch>
        </p:blipFill>
        <p:spPr>
          <a:xfrm>
            <a:off x="505294" y="1584934"/>
            <a:ext cx="4619625" cy="3752850"/>
          </a:xfrm>
          <a:prstGeom prst="rect">
            <a:avLst/>
          </a:prstGeom>
        </p:spPr>
      </p:pic>
      <p:pic>
        <p:nvPicPr>
          <p:cNvPr id="5" name="図 4"/>
          <p:cNvPicPr>
            <a:picLocks noChangeAspect="1"/>
          </p:cNvPicPr>
          <p:nvPr/>
        </p:nvPicPr>
        <p:blipFill>
          <a:blip r:embed="rId4"/>
          <a:stretch>
            <a:fillRect/>
          </a:stretch>
        </p:blipFill>
        <p:spPr>
          <a:xfrm>
            <a:off x="5472931" y="1800320"/>
            <a:ext cx="4173188" cy="3322077"/>
          </a:xfrm>
          <a:prstGeom prst="rect">
            <a:avLst/>
          </a:prstGeom>
        </p:spPr>
      </p:pic>
      <p:sp>
        <p:nvSpPr>
          <p:cNvPr id="18" name="テキスト ボックス 17">
            <a:extLst>
              <a:ext uri="{FF2B5EF4-FFF2-40B4-BE49-F238E27FC236}">
                <a16:creationId xmlns:a16="http://schemas.microsoft.com/office/drawing/2014/main" id="{178AA22E-FCB1-45B3-87A6-15F3CBAFE844}"/>
              </a:ext>
            </a:extLst>
          </p:cNvPr>
          <p:cNvSpPr txBox="1"/>
          <p:nvPr/>
        </p:nvSpPr>
        <p:spPr>
          <a:xfrm>
            <a:off x="5124919" y="4827078"/>
            <a:ext cx="876253" cy="246221"/>
          </a:xfrm>
          <a:prstGeom prst="rect">
            <a:avLst/>
          </a:prstGeom>
          <a:solidFill>
            <a:schemeClr val="bg1"/>
          </a:solidFill>
        </p:spPr>
        <p:txBody>
          <a:bodyPr wrap="square" rtlCol="0">
            <a:spAutoFit/>
          </a:bodyPr>
          <a:lstStyle/>
          <a:p>
            <a:pPr lvl="0">
              <a:defRPr/>
            </a:pPr>
            <a:endPar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0" name="図 9"/>
          <p:cNvPicPr>
            <a:picLocks noChangeAspect="1"/>
          </p:cNvPicPr>
          <p:nvPr/>
        </p:nvPicPr>
        <p:blipFill>
          <a:blip r:embed="rId5"/>
          <a:stretch>
            <a:fillRect/>
          </a:stretch>
        </p:blipFill>
        <p:spPr>
          <a:xfrm>
            <a:off x="334851" y="1584934"/>
            <a:ext cx="1907951" cy="675486"/>
          </a:xfrm>
          <a:prstGeom prst="rect">
            <a:avLst/>
          </a:prstGeom>
        </p:spPr>
      </p:pic>
      <p:sp>
        <p:nvSpPr>
          <p:cNvPr id="11" name="タイトル 1">
            <a:extLst>
              <a:ext uri="{FF2B5EF4-FFF2-40B4-BE49-F238E27FC236}">
                <a16:creationId xmlns:a16="http://schemas.microsoft.com/office/drawing/2014/main" id="{1C5D5C96-FB63-4406-8B75-45E774D0FBBE}"/>
              </a:ext>
            </a:extLst>
          </p:cNvPr>
          <p:cNvSpPr>
            <a:spLocks noGrp="1"/>
          </p:cNvSpPr>
          <p:nvPr>
            <p:ph type="ctrTitle"/>
          </p:nvPr>
        </p:nvSpPr>
        <p:spPr>
          <a:xfrm>
            <a:off x="0" y="-4125"/>
            <a:ext cx="9906000" cy="402784"/>
          </a:xfrm>
          <a:solidFill>
            <a:srgbClr val="002060"/>
          </a:solidFill>
        </p:spPr>
        <p:txBody>
          <a:bodyPr>
            <a:noAutofit/>
          </a:bodyPr>
          <a:lstStyle/>
          <a:p>
            <a:r>
              <a:rPr lang="ja-JP" altLang="en-US" sz="1800" b="1" dirty="0" smtClean="0">
                <a:solidFill>
                  <a:schemeClr val="bg1"/>
                </a:solidFill>
                <a:latin typeface="+mn-ea"/>
              </a:rPr>
              <a:t>地域社会への影響等 </a:t>
            </a:r>
            <a:r>
              <a:rPr lang="en-US" altLang="ja-JP" sz="1800" b="1" dirty="0" smtClean="0">
                <a:solidFill>
                  <a:schemeClr val="bg1"/>
                </a:solidFill>
                <a:latin typeface="+mn-ea"/>
              </a:rPr>
              <a:t>【</a:t>
            </a:r>
            <a:r>
              <a:rPr lang="ja-JP" altLang="en-US" sz="1800" b="1" dirty="0" smtClean="0">
                <a:solidFill>
                  <a:schemeClr val="bg1"/>
                </a:solidFill>
                <a:latin typeface="+mn-ea"/>
              </a:rPr>
              <a:t>介護サービスへの影響</a:t>
            </a:r>
            <a:r>
              <a:rPr lang="en-US" altLang="ja-JP" sz="1800" b="1" dirty="0" smtClean="0">
                <a:solidFill>
                  <a:schemeClr val="bg1"/>
                </a:solidFill>
                <a:latin typeface="+mn-ea"/>
                <a:ea typeface="+mn-ea"/>
              </a:rPr>
              <a:t>】</a:t>
            </a:r>
            <a:endParaRPr lang="ja-JP" altLang="en-US" sz="1800" b="1" dirty="0">
              <a:solidFill>
                <a:schemeClr val="bg1"/>
              </a:solidFill>
              <a:latin typeface="+mn-ea"/>
              <a:ea typeface="+mn-ea"/>
            </a:endParaRPr>
          </a:p>
        </p:txBody>
      </p:sp>
    </p:spTree>
    <p:extLst>
      <p:ext uri="{BB962C8B-B14F-4D97-AF65-F5344CB8AC3E}">
        <p14:creationId xmlns:p14="http://schemas.microsoft.com/office/powerpoint/2010/main" val="22517976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9329351" y="5566611"/>
            <a:ext cx="533636" cy="494796"/>
          </a:xfrm>
          <a:ln>
            <a:solidFill>
              <a:schemeClr val="accent1"/>
            </a:solidFill>
          </a:ln>
        </p:spPr>
        <p:txBody>
          <a:bodyPr/>
          <a:lstStyle/>
          <a:p>
            <a:pPr algn="ctr"/>
            <a:fld id="{9B28B6A2-4437-46C4-8AB6-08015A7ADF51}" type="slidenum">
              <a:rPr kumimoji="1" lang="ja-JP" altLang="en-US" sz="1600" smtClean="0"/>
              <a:pPr algn="ctr"/>
              <a:t>108</a:t>
            </a:fld>
            <a:endParaRPr kumimoji="1" lang="ja-JP" altLang="en-US" sz="1600" dirty="0"/>
          </a:p>
        </p:txBody>
      </p:sp>
      <p:sp>
        <p:nvSpPr>
          <p:cNvPr id="13" name="正方形/長方形 12"/>
          <p:cNvSpPr/>
          <p:nvPr/>
        </p:nvSpPr>
        <p:spPr>
          <a:xfrm>
            <a:off x="334851" y="495754"/>
            <a:ext cx="9298389" cy="6117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ctr"/>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●大阪府が行った地域団体への調査結果では、コロナの影響により、</a:t>
            </a:r>
            <a:r>
              <a:rPr kumimoji="1" lang="ja-JP" altLang="en-US" sz="1400" b="1" u="sng" dirty="0" smtClean="0">
                <a:solidFill>
                  <a:schemeClr val="tx1"/>
                </a:solidFill>
                <a:latin typeface="Meiryo UI" panose="020B0604030504040204" pitchFamily="50" charset="-128"/>
                <a:ea typeface="Meiryo UI" panose="020B0604030504040204" pitchFamily="50" charset="-128"/>
              </a:rPr>
              <a:t>全体の９割以上の団体が、活動は休止・停止などの影響</a:t>
            </a:r>
            <a:r>
              <a:rPr kumimoji="1" lang="ja-JP" altLang="en-US" sz="1400" u="sng" dirty="0" smtClean="0">
                <a:solidFill>
                  <a:schemeClr val="tx1"/>
                </a:solidFill>
                <a:latin typeface="Meiryo UI" panose="020B0604030504040204" pitchFamily="50" charset="-128"/>
                <a:ea typeface="Meiryo UI" panose="020B0604030504040204" pitchFamily="50" charset="-128"/>
              </a:rPr>
              <a:t>。</a:t>
            </a:r>
            <a:endParaRPr kumimoji="1" lang="en-US" altLang="ja-JP" sz="1400" u="sng" dirty="0" smtClean="0">
              <a:solidFill>
                <a:schemeClr val="tx1"/>
              </a:solidFill>
              <a:latin typeface="Meiryo UI" panose="020B0604030504040204" pitchFamily="50" charset="-128"/>
              <a:ea typeface="Meiryo UI" panose="020B0604030504040204" pitchFamily="50" charset="-128"/>
            </a:endParaRPr>
          </a:p>
          <a:p>
            <a:pPr marL="180975" indent="-180975"/>
            <a:r>
              <a:rPr kumimoji="1" lang="en-US" altLang="ja-JP" sz="1400" b="1" dirty="0" smtClean="0">
                <a:solidFill>
                  <a:schemeClr val="tx1"/>
                </a:solidFill>
                <a:latin typeface="Meiryo UI" panose="020B0604030504040204" pitchFamily="50" charset="-128"/>
                <a:ea typeface="Meiryo UI" panose="020B0604030504040204" pitchFamily="50" charset="-128"/>
              </a:rPr>
              <a:t> </a:t>
            </a:r>
            <a:r>
              <a:rPr kumimoji="1" lang="ja-JP" altLang="en-US" sz="1400" b="1"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団体内での</a:t>
            </a:r>
            <a:r>
              <a:rPr kumimoji="1" lang="ja-JP" altLang="en-US" sz="1400" b="1" dirty="0" smtClean="0">
                <a:solidFill>
                  <a:schemeClr val="tx1"/>
                </a:solidFill>
                <a:latin typeface="Meiryo UI" panose="020B0604030504040204" pitchFamily="50" charset="-128"/>
                <a:ea typeface="Meiryo UI" panose="020B0604030504040204" pitchFamily="50" charset="-128"/>
              </a:rPr>
              <a:t>オンライン活用、導入についての支援ニーズあり</a:t>
            </a:r>
            <a:r>
              <a:rPr kumimoji="1" lang="ja-JP" altLang="en-US" sz="1400" dirty="0" smtClean="0">
                <a:solidFill>
                  <a:schemeClr val="tx1"/>
                </a:solidFill>
                <a:latin typeface="Meiryo UI" panose="020B0604030504040204" pitchFamily="50" charset="-128"/>
                <a:ea typeface="Meiryo UI" panose="020B0604030504040204" pitchFamily="50" charset="-128"/>
              </a:rPr>
              <a:t>。</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地域社会への影響等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大阪府内の地域団体の活動状況</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178AA22E-FCB1-45B3-87A6-15F3CBAFE844}"/>
              </a:ext>
            </a:extLst>
          </p:cNvPr>
          <p:cNvSpPr txBox="1"/>
          <p:nvPr/>
        </p:nvSpPr>
        <p:spPr>
          <a:xfrm>
            <a:off x="437882" y="4740521"/>
            <a:ext cx="6194738" cy="246221"/>
          </a:xfrm>
          <a:prstGeom prst="rect">
            <a:avLst/>
          </a:prstGeom>
          <a:noFill/>
        </p:spPr>
        <p:txBody>
          <a:bodyPr wrap="square" rtlCol="0">
            <a:spAutoFit/>
          </a:bodyPr>
          <a:lstStyle/>
          <a:p>
            <a:pPr lvl="0">
              <a:defRPr/>
            </a:pPr>
            <a:r>
              <a:rPr kumimoji="1" lang="ja-JP" altLang="en-US" sz="1000" dirty="0">
                <a:solidFill>
                  <a:prstClr val="black"/>
                </a:solidFill>
                <a:latin typeface="Meiryo UI" panose="020B0604030504040204" pitchFamily="50" charset="-128"/>
                <a:ea typeface="Meiryo UI" panose="020B0604030504040204" pitchFamily="50" charset="-128"/>
              </a:rPr>
              <a:t>出典</a:t>
            </a:r>
            <a:r>
              <a:rPr kumimoji="1" lang="ja-JP" altLang="en-US" sz="1000" dirty="0" smtClean="0">
                <a:solidFill>
                  <a:prstClr val="black"/>
                </a:solidFill>
                <a:latin typeface="Meiryo UI" panose="020B0604030504040204" pitchFamily="50" charset="-128"/>
                <a:ea typeface="Meiryo UI" panose="020B0604030504040204" pitchFamily="50" charset="-128"/>
              </a:rPr>
              <a:t>：大阪府 </a:t>
            </a:r>
            <a:r>
              <a:rPr kumimoji="1" lang="en-US" altLang="ja-JP" sz="1000" dirty="0" smtClean="0">
                <a:solidFill>
                  <a:prstClr val="black"/>
                </a:solidFill>
                <a:latin typeface="Meiryo UI" panose="020B0604030504040204" pitchFamily="50" charset="-128"/>
                <a:ea typeface="Meiryo UI" panose="020B0604030504040204" pitchFamily="50" charset="-128"/>
              </a:rPr>
              <a:t>『</a:t>
            </a:r>
            <a:r>
              <a:rPr kumimoji="1" lang="ja-JP" altLang="en-US" sz="1000" dirty="0" smtClean="0">
                <a:solidFill>
                  <a:prstClr val="black"/>
                </a:solidFill>
                <a:latin typeface="Meiryo UI" panose="020B0604030504040204" pitchFamily="50" charset="-128"/>
                <a:ea typeface="Meiryo UI" panose="020B0604030504040204" pitchFamily="50" charset="-128"/>
              </a:rPr>
              <a:t>大阪ええまちプロジェクト調査</a:t>
            </a:r>
            <a:r>
              <a:rPr kumimoji="1" lang="en-US" altLang="ja-JP" sz="1000" dirty="0" smtClean="0">
                <a:solidFill>
                  <a:prstClr val="black"/>
                </a:solidFill>
                <a:latin typeface="Meiryo UI" panose="020B0604030504040204" pitchFamily="50" charset="-128"/>
                <a:ea typeface="Meiryo UI" panose="020B0604030504040204" pitchFamily="50" charset="-128"/>
              </a:rPr>
              <a:t>』</a:t>
            </a:r>
            <a:r>
              <a:rPr kumimoji="1" lang="ja-JP" altLang="en-US" sz="1000" dirty="0" smtClean="0">
                <a:solidFill>
                  <a:prstClr val="black"/>
                </a:solidFill>
                <a:latin typeface="Meiryo UI" panose="020B0604030504040204" pitchFamily="50" charset="-128"/>
                <a:ea typeface="Meiryo UI" panose="020B0604030504040204" pitchFamily="50" charset="-128"/>
              </a:rPr>
              <a:t>（</a:t>
            </a:r>
            <a:r>
              <a:rPr kumimoji="1" lang="en-US" altLang="ja-JP" sz="1000" dirty="0" smtClean="0">
                <a:solidFill>
                  <a:prstClr val="black"/>
                </a:solidFill>
                <a:latin typeface="Meiryo UI" panose="020B0604030504040204" pitchFamily="50" charset="-128"/>
                <a:ea typeface="Meiryo UI" panose="020B0604030504040204" pitchFamily="50" charset="-128"/>
              </a:rPr>
              <a:t>2020</a:t>
            </a:r>
            <a:r>
              <a:rPr kumimoji="1" lang="ja-JP" altLang="en-US" sz="1000" dirty="0" smtClean="0">
                <a:solidFill>
                  <a:prstClr val="black"/>
                </a:solidFill>
                <a:latin typeface="Meiryo UI" panose="020B0604030504040204" pitchFamily="50" charset="-128"/>
                <a:ea typeface="Meiryo UI" panose="020B0604030504040204" pitchFamily="50" charset="-128"/>
              </a:rPr>
              <a:t>年５月）</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 name="図 2"/>
          <p:cNvPicPr>
            <a:picLocks noChangeAspect="1"/>
          </p:cNvPicPr>
          <p:nvPr/>
        </p:nvPicPr>
        <p:blipFill>
          <a:blip r:embed="rId3"/>
          <a:stretch>
            <a:fillRect/>
          </a:stretch>
        </p:blipFill>
        <p:spPr>
          <a:xfrm>
            <a:off x="4394228" y="1536145"/>
            <a:ext cx="5511772" cy="2979716"/>
          </a:xfrm>
          <a:prstGeom prst="rect">
            <a:avLst/>
          </a:prstGeom>
        </p:spPr>
      </p:pic>
      <p:pic>
        <p:nvPicPr>
          <p:cNvPr id="2" name="図 1"/>
          <p:cNvPicPr>
            <a:picLocks noChangeAspect="1"/>
          </p:cNvPicPr>
          <p:nvPr/>
        </p:nvPicPr>
        <p:blipFill>
          <a:blip r:embed="rId4"/>
          <a:stretch>
            <a:fillRect/>
          </a:stretch>
        </p:blipFill>
        <p:spPr>
          <a:xfrm>
            <a:off x="167810" y="1803073"/>
            <a:ext cx="4426332" cy="2017247"/>
          </a:xfrm>
          <a:prstGeom prst="rect">
            <a:avLst/>
          </a:prstGeom>
        </p:spPr>
      </p:pic>
      <p:sp>
        <p:nvSpPr>
          <p:cNvPr id="15" name="角丸四角形 14"/>
          <p:cNvSpPr/>
          <p:nvPr/>
        </p:nvSpPr>
        <p:spPr>
          <a:xfrm>
            <a:off x="4805021" y="2176529"/>
            <a:ext cx="4828219" cy="643943"/>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763129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a:grpSpLocks noChangeAspect="1"/>
          </p:cNvGrpSpPr>
          <p:nvPr/>
        </p:nvGrpSpPr>
        <p:grpSpPr>
          <a:xfrm>
            <a:off x="1461988" y="1590675"/>
            <a:ext cx="7250211" cy="4495444"/>
            <a:chOff x="-3884" y="2440915"/>
            <a:chExt cx="10469436" cy="6491502"/>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t="20896"/>
            <a:stretch/>
          </p:blipFill>
          <p:spPr>
            <a:xfrm>
              <a:off x="0" y="2440915"/>
              <a:ext cx="10421804" cy="1838723"/>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4" y="3311883"/>
              <a:ext cx="10469436" cy="5620534"/>
            </a:xfrm>
            <a:prstGeom prst="rect">
              <a:avLst/>
            </a:prstGeom>
          </p:spPr>
        </p:pic>
      </p:grpSp>
      <p:sp>
        <p:nvSpPr>
          <p:cNvPr id="13" name="正方形/長方形 12"/>
          <p:cNvSpPr/>
          <p:nvPr/>
        </p:nvSpPr>
        <p:spPr>
          <a:xfrm>
            <a:off x="370393" y="467695"/>
            <a:ext cx="9236598" cy="567604"/>
          </a:xfrm>
          <a:prstGeom prst="rect">
            <a:avLst/>
          </a:prstGeom>
          <a:solidFill>
            <a:schemeClr val="accent5">
              <a:lumMod val="20000"/>
              <a:lumOff val="80000"/>
            </a:schemeClr>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●来阪外国人が訪れた場所は</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大阪市内に集中</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（大阪市外で一番多いのがりんくうアウトレットの６％</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=209</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/3446</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多</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くないものの、箕面の滝やカップヌードルミュージアムは安定して高評価</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0" y="3927"/>
            <a:ext cx="9906000" cy="369332"/>
          </a:xfrm>
          <a:prstGeom prst="rect">
            <a:avLst/>
          </a:prstGeom>
          <a:solidFill>
            <a:srgbClr val="002060"/>
          </a:solidFill>
        </p:spPr>
        <p:txBody>
          <a:bodyPr wrap="square" rtlCol="0">
            <a:spAutoFit/>
          </a:bodyPr>
          <a:lstStyle/>
          <a:p>
            <a:pPr algn="ctr" defTabSz="741661">
              <a:buClr>
                <a:srgbClr val="000000"/>
              </a:buClr>
              <a:buSzPct val="100000"/>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インバウンド・都市魅力 </a:t>
            </a:r>
            <a:r>
              <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来阪外国人の来訪場所の集中</a:t>
            </a:r>
            <a:r>
              <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9280307" y="5691873"/>
            <a:ext cx="496180" cy="394246"/>
          </a:xfrm>
        </p:spPr>
        <p:txBody>
          <a:bodyPr/>
          <a:lstStyle/>
          <a:p>
            <a:pPr>
              <a:defRPr/>
            </a:pPr>
            <a:fld id="{4AC9B83D-17C3-4F2E-B0BA-D155CD364A7C}" type="slidenum">
              <a:rPr lang="ja-JP" altLang="en-US" sz="1600" b="1" smtClean="0"/>
              <a:pPr>
                <a:defRPr/>
              </a:pPr>
              <a:t>10</a:t>
            </a:fld>
            <a:endParaRPr lang="ja-JP" altLang="en-US" sz="1600" b="1" dirty="0"/>
          </a:p>
        </p:txBody>
      </p:sp>
      <p:sp>
        <p:nvSpPr>
          <p:cNvPr id="18" name="正方形/長方形 17"/>
          <p:cNvSpPr/>
          <p:nvPr/>
        </p:nvSpPr>
        <p:spPr>
          <a:xfrm>
            <a:off x="1461988" y="5877924"/>
            <a:ext cx="4680906" cy="241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r>
              <a:rPr kumimoji="1" lang="ja-JP" altLang="en-US" sz="1050" dirty="0" smtClean="0">
                <a:solidFill>
                  <a:schemeClr val="tx1"/>
                </a:solidFill>
                <a:latin typeface="Meiryo UI" panose="020B0604030504040204" pitchFamily="50" charset="-128"/>
                <a:ea typeface="Meiryo UI" panose="020B0604030504040204" pitchFamily="50" charset="-128"/>
              </a:rPr>
              <a:t>　出典：大阪観光局 </a:t>
            </a:r>
            <a:r>
              <a:rPr kumimoji="1" lang="en-US" altLang="ja-JP" sz="1050" dirty="0" smtClean="0">
                <a:solidFill>
                  <a:schemeClr val="tx1"/>
                </a:solidFill>
                <a:latin typeface="Meiryo UI" panose="020B0604030504040204" pitchFamily="50" charset="-128"/>
                <a:ea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rPr>
              <a:t>平成</a:t>
            </a:r>
            <a:r>
              <a:rPr kumimoji="1" lang="en-US" altLang="ja-JP" sz="1050" dirty="0" smtClean="0">
                <a:solidFill>
                  <a:schemeClr val="tx1"/>
                </a:solidFill>
                <a:latin typeface="Meiryo UI" panose="020B0604030504040204" pitchFamily="50" charset="-128"/>
                <a:ea typeface="Meiryo UI" panose="020B0604030504040204" pitchFamily="50" charset="-128"/>
              </a:rPr>
              <a:t>30</a:t>
            </a:r>
            <a:r>
              <a:rPr kumimoji="1" lang="ja-JP" altLang="en-US" sz="1050" dirty="0" smtClean="0">
                <a:solidFill>
                  <a:schemeClr val="tx1"/>
                </a:solidFill>
                <a:latin typeface="Meiryo UI" panose="020B0604030504040204" pitchFamily="50" charset="-128"/>
                <a:ea typeface="Meiryo UI" panose="020B0604030504040204" pitchFamily="50" charset="-128"/>
              </a:rPr>
              <a:t>年</a:t>
            </a:r>
            <a:r>
              <a:rPr kumimoji="1" lang="zh-TW" altLang="en-US" sz="1050" dirty="0" smtClean="0">
                <a:solidFill>
                  <a:schemeClr val="tx1"/>
                </a:solidFill>
                <a:latin typeface="Meiryo UI" panose="020B0604030504040204" pitchFamily="50" charset="-128"/>
                <a:ea typeface="Meiryo UI" panose="020B0604030504040204" pitchFamily="50" charset="-128"/>
              </a:rPr>
              <a:t>関西</a:t>
            </a:r>
            <a:r>
              <a:rPr kumimoji="1" lang="zh-TW" altLang="en-US" sz="1050" dirty="0">
                <a:solidFill>
                  <a:schemeClr val="tx1"/>
                </a:solidFill>
                <a:latin typeface="Meiryo UI" panose="020B0604030504040204" pitchFamily="50" charset="-128"/>
                <a:ea typeface="Meiryo UI" panose="020B0604030504040204" pitchFamily="50" charset="-128"/>
              </a:rPr>
              <a:t>国際空港外国人動向調査</a:t>
            </a:r>
            <a:r>
              <a:rPr kumimoji="1" lang="zh-TW" altLang="en-US" sz="1050" dirty="0" smtClean="0">
                <a:solidFill>
                  <a:schemeClr val="tx1"/>
                </a:solidFill>
                <a:latin typeface="Meiryo UI" panose="020B0604030504040204" pitchFamily="50" charset="-128"/>
                <a:ea typeface="Meiryo UI" panose="020B0604030504040204" pitchFamily="50" charset="-128"/>
              </a:rPr>
              <a:t>結果</a:t>
            </a:r>
            <a:r>
              <a:rPr kumimoji="1" lang="en-US" altLang="ja-JP" sz="1050" dirty="0" smtClean="0">
                <a:solidFill>
                  <a:schemeClr val="tx1"/>
                </a:solidFill>
                <a:latin typeface="Meiryo UI" panose="020B0604030504040204" pitchFamily="50" charset="-128"/>
                <a:ea typeface="Meiryo UI" panose="020B0604030504040204" pitchFamily="50" charset="-128"/>
              </a:rPr>
              <a:t>』</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sp>
        <p:nvSpPr>
          <p:cNvPr id="25" name="正方形/長方形 24"/>
          <p:cNvSpPr/>
          <p:nvPr/>
        </p:nvSpPr>
        <p:spPr>
          <a:xfrm>
            <a:off x="2219325" y="1078922"/>
            <a:ext cx="6334125" cy="366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r>
              <a:rPr kumimoji="1" lang="ja-JP" altLang="en-US" sz="1200" b="1" dirty="0">
                <a:solidFill>
                  <a:schemeClr val="tx1"/>
                </a:solidFill>
                <a:latin typeface="Meiryo UI" panose="020B0604030504040204" pitchFamily="50" charset="-128"/>
                <a:ea typeface="Meiryo UI" panose="020B0604030504040204" pitchFamily="50" charset="-128"/>
              </a:rPr>
              <a:t>訪れた場所（青色棒グラフ</a:t>
            </a:r>
            <a:r>
              <a:rPr kumimoji="1" lang="ja-JP" altLang="en-US" sz="1200" b="1" dirty="0" smtClean="0">
                <a:solidFill>
                  <a:schemeClr val="tx1"/>
                </a:solidFill>
                <a:latin typeface="Meiryo UI" panose="020B0604030504040204" pitchFamily="50" charset="-128"/>
                <a:ea typeface="Meiryo UI" panose="020B0604030504040204" pitchFamily="50" charset="-128"/>
              </a:rPr>
              <a:t>）および</a:t>
            </a:r>
            <a:r>
              <a:rPr kumimoji="1" lang="ja-JP" altLang="en-US" sz="1200" b="1" dirty="0">
                <a:solidFill>
                  <a:schemeClr val="tx1"/>
                </a:solidFill>
                <a:latin typeface="Meiryo UI" panose="020B0604030504040204" pitchFamily="50" charset="-128"/>
                <a:ea typeface="Meiryo UI" panose="020B0604030504040204" pitchFamily="50" charset="-128"/>
              </a:rPr>
              <a:t> </a:t>
            </a:r>
            <a:r>
              <a:rPr kumimoji="1" lang="ja-JP" altLang="en-US" sz="1200" b="1" dirty="0" smtClean="0">
                <a:solidFill>
                  <a:schemeClr val="tx1"/>
                </a:solidFill>
                <a:latin typeface="Meiryo UI" panose="020B0604030504040204" pitchFamily="50" charset="-128"/>
                <a:ea typeface="Meiryo UI" panose="020B0604030504040204" pitchFamily="50" charset="-128"/>
              </a:rPr>
              <a:t>訪れた</a:t>
            </a:r>
            <a:r>
              <a:rPr kumimoji="1" lang="ja-JP" altLang="en-US" sz="1200" b="1" dirty="0">
                <a:solidFill>
                  <a:schemeClr val="tx1"/>
                </a:solidFill>
                <a:latin typeface="Meiryo UI" panose="020B0604030504040204" pitchFamily="50" charset="-128"/>
                <a:ea typeface="Meiryo UI" panose="020B0604030504040204" pitchFamily="50" charset="-128"/>
              </a:rPr>
              <a:t>結果お勧めしたいと思った率（</a:t>
            </a:r>
            <a:r>
              <a:rPr kumimoji="1" lang="ja-JP" altLang="en-US" sz="1200" b="1" dirty="0" smtClean="0">
                <a:solidFill>
                  <a:schemeClr val="tx1"/>
                </a:solidFill>
                <a:latin typeface="Meiryo UI" panose="020B0604030504040204" pitchFamily="50" charset="-128"/>
                <a:ea typeface="Meiryo UI" panose="020B0604030504040204" pitchFamily="50" charset="-128"/>
              </a:rPr>
              <a:t>オレンジ折れ線グラフ</a:t>
            </a:r>
            <a:r>
              <a:rPr kumimoji="1" lang="ja-JP" altLang="en-US" sz="1200" b="1" dirty="0">
                <a:solidFill>
                  <a:schemeClr val="tx1"/>
                </a:solidFill>
                <a:latin typeface="Meiryo UI" panose="020B0604030504040204" pitchFamily="50" charset="-128"/>
                <a:ea typeface="Meiryo UI" panose="020B0604030504040204" pitchFamily="50" charset="-128"/>
              </a:rPr>
              <a:t>）</a:t>
            </a:r>
            <a:endParaRPr kumimoji="1" lang="en-US" altLang="ja-JP" sz="1200" b="1" u="sng" dirty="0">
              <a:solidFill>
                <a:schemeClr val="tx1"/>
              </a:solidFill>
              <a:latin typeface="Meiryo UI" panose="020B0604030504040204" pitchFamily="50" charset="-128"/>
              <a:ea typeface="Meiryo UI" panose="020B0604030504040204" pitchFamily="50" charset="-128"/>
            </a:endParaRPr>
          </a:p>
        </p:txBody>
      </p:sp>
      <p:cxnSp>
        <p:nvCxnSpPr>
          <p:cNvPr id="9" name="直線コネクタ 8"/>
          <p:cNvCxnSpPr/>
          <p:nvPr/>
        </p:nvCxnSpPr>
        <p:spPr>
          <a:xfrm>
            <a:off x="2095500" y="1602552"/>
            <a:ext cx="0" cy="27360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5273040" y="1602552"/>
            <a:ext cx="0" cy="27360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2095500" y="1618839"/>
            <a:ext cx="3168000" cy="1"/>
          </a:xfrm>
          <a:prstGeom prst="line">
            <a:avLst/>
          </a:prstGeom>
          <a:ln w="1905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5494020" y="1602552"/>
            <a:ext cx="0" cy="27360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6637020" y="1602552"/>
            <a:ext cx="0" cy="27360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7764780" y="1602552"/>
            <a:ext cx="0" cy="27360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3270623" y="1353504"/>
            <a:ext cx="705933" cy="284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ja-JP" altLang="en-US" sz="1100" b="1" dirty="0">
                <a:solidFill>
                  <a:srgbClr val="00B050"/>
                </a:solidFill>
                <a:latin typeface="Meiryo UI" panose="020B0604030504040204" pitchFamily="50" charset="-128"/>
                <a:ea typeface="Meiryo UI" panose="020B0604030504040204" pitchFamily="50" charset="-128"/>
              </a:rPr>
              <a:t>大阪市内</a:t>
            </a:r>
            <a:endParaRPr kumimoji="1" lang="en-US" altLang="ja-JP" sz="1100" b="1" u="sng" dirty="0">
              <a:solidFill>
                <a:srgbClr val="00B050"/>
              </a:solidFill>
              <a:latin typeface="Meiryo UI" panose="020B0604030504040204" pitchFamily="50" charset="-128"/>
              <a:ea typeface="Meiryo UI" panose="020B0604030504040204" pitchFamily="50" charset="-128"/>
            </a:endParaRPr>
          </a:p>
        </p:txBody>
      </p:sp>
      <p:cxnSp>
        <p:nvCxnSpPr>
          <p:cNvPr id="36" name="直線コネクタ 35"/>
          <p:cNvCxnSpPr/>
          <p:nvPr/>
        </p:nvCxnSpPr>
        <p:spPr>
          <a:xfrm flipH="1">
            <a:off x="5498268" y="1618839"/>
            <a:ext cx="1152000" cy="1"/>
          </a:xfrm>
          <a:prstGeom prst="line">
            <a:avLst/>
          </a:prstGeom>
          <a:ln w="1905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7" name="正方形/長方形 36"/>
          <p:cNvSpPr/>
          <p:nvPr/>
        </p:nvSpPr>
        <p:spPr>
          <a:xfrm>
            <a:off x="5696334" y="1353504"/>
            <a:ext cx="705933" cy="284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ja-JP" altLang="en-US" sz="1100" b="1" dirty="0">
                <a:solidFill>
                  <a:srgbClr val="00B050"/>
                </a:solidFill>
                <a:latin typeface="Meiryo UI" panose="020B0604030504040204" pitchFamily="50" charset="-128"/>
                <a:ea typeface="Meiryo UI" panose="020B0604030504040204" pitchFamily="50" charset="-128"/>
              </a:rPr>
              <a:t>大阪市内</a:t>
            </a:r>
            <a:endParaRPr kumimoji="1" lang="en-US" altLang="ja-JP" sz="1100" b="1" u="sng" dirty="0">
              <a:solidFill>
                <a:srgbClr val="00B050"/>
              </a:solidFill>
              <a:latin typeface="Meiryo UI" panose="020B0604030504040204" pitchFamily="50" charset="-128"/>
              <a:ea typeface="Meiryo UI" panose="020B0604030504040204" pitchFamily="50" charset="-128"/>
            </a:endParaRPr>
          </a:p>
        </p:txBody>
      </p:sp>
      <p:cxnSp>
        <p:nvCxnSpPr>
          <p:cNvPr id="38" name="直線コネクタ 37"/>
          <p:cNvCxnSpPr/>
          <p:nvPr/>
        </p:nvCxnSpPr>
        <p:spPr>
          <a:xfrm flipH="1">
            <a:off x="7300223" y="1618839"/>
            <a:ext cx="468000" cy="1"/>
          </a:xfrm>
          <a:prstGeom prst="line">
            <a:avLst/>
          </a:prstGeom>
          <a:ln w="1905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9" name="正方形/長方形 38"/>
          <p:cNvSpPr/>
          <p:nvPr/>
        </p:nvSpPr>
        <p:spPr>
          <a:xfrm>
            <a:off x="7189118" y="1353504"/>
            <a:ext cx="705933" cy="284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ja-JP" altLang="en-US" sz="1100" b="1" dirty="0">
                <a:solidFill>
                  <a:srgbClr val="00B050"/>
                </a:solidFill>
                <a:latin typeface="Meiryo UI" panose="020B0604030504040204" pitchFamily="50" charset="-128"/>
                <a:ea typeface="Meiryo UI" panose="020B0604030504040204" pitchFamily="50" charset="-128"/>
              </a:rPr>
              <a:t>大阪市内</a:t>
            </a:r>
            <a:endParaRPr kumimoji="1" lang="en-US" altLang="ja-JP" sz="1100" b="1" u="sng" dirty="0">
              <a:solidFill>
                <a:srgbClr val="00B050"/>
              </a:solidFill>
              <a:latin typeface="Meiryo UI" panose="020B0604030504040204" pitchFamily="50" charset="-128"/>
              <a:ea typeface="Meiryo UI" panose="020B0604030504040204" pitchFamily="50" charset="-128"/>
            </a:endParaRPr>
          </a:p>
        </p:txBody>
      </p:sp>
      <p:sp>
        <p:nvSpPr>
          <p:cNvPr id="40" name="正方形/長方形 39"/>
          <p:cNvSpPr/>
          <p:nvPr/>
        </p:nvSpPr>
        <p:spPr>
          <a:xfrm>
            <a:off x="6596735" y="1951343"/>
            <a:ext cx="371756" cy="194175"/>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en-US" altLang="ja-JP" sz="1000" b="1" dirty="0" smtClean="0">
                <a:solidFill>
                  <a:srgbClr val="FF0000"/>
                </a:solidFill>
                <a:latin typeface="Meiryo UI" panose="020B0604030504040204" pitchFamily="50" charset="-128"/>
                <a:ea typeface="Meiryo UI" panose="020B0604030504040204" pitchFamily="50" charset="-128"/>
              </a:rPr>
              <a:t>79</a:t>
            </a:r>
            <a:r>
              <a:rPr kumimoji="1" lang="ja-JP" altLang="en-US" sz="1000" b="1" dirty="0" smtClean="0">
                <a:solidFill>
                  <a:srgbClr val="FF0000"/>
                </a:solidFill>
                <a:latin typeface="Meiryo UI" panose="020B0604030504040204" pitchFamily="50" charset="-128"/>
                <a:ea typeface="Meiryo UI" panose="020B0604030504040204" pitchFamily="50" charset="-128"/>
              </a:rPr>
              <a:t>％</a:t>
            </a:r>
            <a:endParaRPr kumimoji="1" lang="en-US" altLang="ja-JP" sz="1000" b="1" u="sng" dirty="0">
              <a:solidFill>
                <a:srgbClr val="FF0000"/>
              </a:solidFill>
              <a:latin typeface="Meiryo UI" panose="020B0604030504040204" pitchFamily="50" charset="-128"/>
              <a:ea typeface="Meiryo UI" panose="020B0604030504040204" pitchFamily="50" charset="-128"/>
            </a:endParaRPr>
          </a:p>
        </p:txBody>
      </p:sp>
      <p:cxnSp>
        <p:nvCxnSpPr>
          <p:cNvPr id="32" name="直線コネクタ 31"/>
          <p:cNvCxnSpPr/>
          <p:nvPr/>
        </p:nvCxnSpPr>
        <p:spPr>
          <a:xfrm>
            <a:off x="7299960" y="1602552"/>
            <a:ext cx="0" cy="27360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41" name="正方形/長方形 40"/>
          <p:cNvSpPr/>
          <p:nvPr/>
        </p:nvSpPr>
        <p:spPr>
          <a:xfrm>
            <a:off x="7091221" y="1822461"/>
            <a:ext cx="371756" cy="194175"/>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en-US" altLang="ja-JP" sz="1000" b="1" dirty="0" smtClean="0">
                <a:solidFill>
                  <a:srgbClr val="FF0000"/>
                </a:solidFill>
                <a:latin typeface="Meiryo UI" panose="020B0604030504040204" pitchFamily="50" charset="-128"/>
                <a:ea typeface="Meiryo UI" panose="020B0604030504040204" pitchFamily="50" charset="-128"/>
              </a:rPr>
              <a:t>84%</a:t>
            </a:r>
            <a:endParaRPr kumimoji="1" lang="en-US" altLang="ja-JP" sz="1000" b="1" u="sng" dirty="0">
              <a:solidFill>
                <a:srgbClr val="FF0000"/>
              </a:solidFill>
              <a:latin typeface="Meiryo UI" panose="020B0604030504040204" pitchFamily="50" charset="-128"/>
              <a:ea typeface="Meiryo UI" panose="020B0604030504040204" pitchFamily="50" charset="-128"/>
            </a:endParaRPr>
          </a:p>
        </p:txBody>
      </p:sp>
      <p:cxnSp>
        <p:nvCxnSpPr>
          <p:cNvPr id="42" name="直線コネクタ 41"/>
          <p:cNvCxnSpPr/>
          <p:nvPr/>
        </p:nvCxnSpPr>
        <p:spPr>
          <a:xfrm flipH="1">
            <a:off x="6536358" y="4514381"/>
            <a:ext cx="257599" cy="25631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6384185" y="4504855"/>
            <a:ext cx="859578" cy="8704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41666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9354066" y="5566611"/>
            <a:ext cx="533634" cy="519508"/>
          </a:xfrm>
          <a:ln>
            <a:solidFill>
              <a:schemeClr val="accent1"/>
            </a:solidFill>
          </a:ln>
        </p:spPr>
        <p:txBody>
          <a:bodyPr/>
          <a:lstStyle/>
          <a:p>
            <a:fld id="{9B28B6A2-4437-46C4-8AB6-08015A7ADF51}" type="slidenum">
              <a:rPr kumimoji="1" lang="ja-JP" altLang="en-US" sz="1600" smtClean="0"/>
              <a:t>109</a:t>
            </a:fld>
            <a:endParaRPr kumimoji="1" lang="ja-JP" altLang="en-US" sz="1600" dirty="0"/>
          </a:p>
        </p:txBody>
      </p:sp>
      <p:sp>
        <p:nvSpPr>
          <p:cNvPr id="13" name="正方形/長方形 12"/>
          <p:cNvSpPr/>
          <p:nvPr/>
        </p:nvSpPr>
        <p:spPr>
          <a:xfrm>
            <a:off x="180320" y="400319"/>
            <a:ext cx="9601354" cy="5382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●家族やコミュニティに対する意識の変化を見ると、感染拡大前に比べ、</a:t>
            </a:r>
            <a:r>
              <a:rPr kumimoji="1" lang="ja-JP" altLang="en-US" sz="1400" b="1" u="sng" dirty="0" smtClean="0">
                <a:solidFill>
                  <a:schemeClr val="tx1"/>
                </a:solidFill>
                <a:latin typeface="Meiryo UI" panose="020B0604030504040204" pitchFamily="50" charset="-128"/>
                <a:ea typeface="Meiryo UI" panose="020B0604030504040204" pitchFamily="50" charset="-128"/>
              </a:rPr>
              <a:t>“家族の重要性”、“仕事以外の重要性”、“社会とのつながりの重要性”をより意識するようになった</a:t>
            </a:r>
            <a:r>
              <a:rPr kumimoji="1" lang="ja-JP" altLang="en-US" sz="1400" dirty="0" smtClean="0">
                <a:solidFill>
                  <a:schemeClr val="tx1"/>
                </a:solidFill>
                <a:latin typeface="Meiryo UI" panose="020B0604030504040204" pitchFamily="50" charset="-128"/>
                <a:ea typeface="Meiryo UI" panose="020B0604030504040204" pitchFamily="50" charset="-128"/>
              </a:rPr>
              <a:t>と回答する割合が高くなっている。</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5945487" y="5748057"/>
            <a:ext cx="3532146" cy="415498"/>
          </a:xfrm>
          <a:prstGeom prst="rect">
            <a:avLst/>
          </a:prstGeom>
          <a:noFill/>
        </p:spPr>
        <p:txBody>
          <a:bodyPr wrap="square" rtlCol="0">
            <a:spAutoFit/>
          </a:bodyPr>
          <a:lstStyle/>
          <a:p>
            <a:r>
              <a:rPr lang="ja-JP" altLang="en-US" sz="1050" dirty="0" smtClean="0"/>
              <a:t>出典：内閣府 </a:t>
            </a:r>
            <a:r>
              <a:rPr lang="en-US" altLang="ja-JP" sz="1050" dirty="0" smtClean="0"/>
              <a:t>『</a:t>
            </a:r>
            <a:r>
              <a:rPr lang="ja-JP" altLang="en-US" sz="1050" dirty="0" smtClean="0"/>
              <a:t>新型コロナウイルス感染症の影響下における</a:t>
            </a:r>
            <a:endParaRPr lang="en-US" altLang="ja-JP" sz="1050" dirty="0" smtClean="0"/>
          </a:p>
          <a:p>
            <a:r>
              <a:rPr lang="ja-JP" altLang="en-US" sz="1050" dirty="0"/>
              <a:t>　</a:t>
            </a:r>
            <a:r>
              <a:rPr lang="ja-JP" altLang="en-US" sz="1050" dirty="0" smtClean="0"/>
              <a:t>　　　 生活意識・行動の変化に関する調査</a:t>
            </a:r>
            <a:r>
              <a:rPr lang="en-US" altLang="ja-JP" sz="1050" dirty="0" smtClean="0"/>
              <a:t>』</a:t>
            </a:r>
            <a:endParaRPr kumimoji="1" lang="ja-JP" altLang="en-US" sz="1050" dirty="0"/>
          </a:p>
        </p:txBody>
      </p:sp>
      <p:sp>
        <p:nvSpPr>
          <p:cNvPr id="8" name="タイトル 1">
            <a:extLst>
              <a:ext uri="{FF2B5EF4-FFF2-40B4-BE49-F238E27FC236}">
                <a16:creationId xmlns:a16="http://schemas.microsoft.com/office/drawing/2014/main" id="{1C5D5C96-FB63-4406-8B75-45E774D0FBBE}"/>
              </a:ext>
            </a:extLst>
          </p:cNvPr>
          <p:cNvSpPr txBox="1">
            <a:spLocks/>
          </p:cNvSpPr>
          <p:nvPr/>
        </p:nvSpPr>
        <p:spPr>
          <a:xfrm>
            <a:off x="0" y="0"/>
            <a:ext cx="9906000" cy="345108"/>
          </a:xfrm>
          <a:prstGeom prst="rect">
            <a:avLst/>
          </a:prstGeom>
          <a:solidFill>
            <a:srgbClr val="002060"/>
          </a:solidFill>
        </p:spPr>
        <p:txBody>
          <a:bodyPr vert="horz" lIns="74295" tIns="37148" rIns="74295" bIns="37148"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smtClean="0">
                <a:solidFill>
                  <a:schemeClr val="bg1"/>
                </a:solidFill>
                <a:latin typeface="+mn-ea"/>
                <a:ea typeface="+mn-ea"/>
              </a:rPr>
              <a:t>地域社会への影響等 </a:t>
            </a:r>
            <a:r>
              <a:rPr lang="en-US" altLang="ja-JP" sz="1800" b="1" dirty="0" smtClean="0">
                <a:solidFill>
                  <a:schemeClr val="bg1"/>
                </a:solidFill>
                <a:latin typeface="+mn-ea"/>
                <a:ea typeface="+mn-ea"/>
              </a:rPr>
              <a:t>【</a:t>
            </a:r>
            <a:r>
              <a:rPr lang="ja-JP" altLang="en-US" sz="1800" b="1" dirty="0" smtClean="0">
                <a:solidFill>
                  <a:schemeClr val="bg1"/>
                </a:solidFill>
                <a:latin typeface="+mn-ea"/>
                <a:ea typeface="+mn-ea"/>
              </a:rPr>
              <a:t>家族・生活を重要視する意識の高まり</a:t>
            </a:r>
            <a:r>
              <a:rPr lang="en-US" altLang="ja-JP" sz="1800" b="1" dirty="0" smtClean="0">
                <a:solidFill>
                  <a:schemeClr val="bg1"/>
                </a:solidFill>
                <a:latin typeface="+mn-ea"/>
                <a:ea typeface="+mn-ea"/>
              </a:rPr>
              <a:t>】</a:t>
            </a:r>
            <a:endParaRPr lang="ja-JP" altLang="en-US" sz="1800" b="1" dirty="0">
              <a:solidFill>
                <a:schemeClr val="bg1"/>
              </a:solidFill>
              <a:latin typeface="+mn-ea"/>
              <a:ea typeface="+mn-ea"/>
            </a:endParaRPr>
          </a:p>
        </p:txBody>
      </p:sp>
      <p:pic>
        <p:nvPicPr>
          <p:cNvPr id="3" name="図 2"/>
          <p:cNvPicPr>
            <a:picLocks noChangeAspect="1"/>
          </p:cNvPicPr>
          <p:nvPr/>
        </p:nvPicPr>
        <p:blipFill>
          <a:blip r:embed="rId2"/>
          <a:stretch>
            <a:fillRect/>
          </a:stretch>
        </p:blipFill>
        <p:spPr>
          <a:xfrm>
            <a:off x="1582260" y="998704"/>
            <a:ext cx="6698465" cy="4749353"/>
          </a:xfrm>
          <a:prstGeom prst="rect">
            <a:avLst/>
          </a:prstGeom>
        </p:spPr>
      </p:pic>
    </p:spTree>
    <p:extLst>
      <p:ext uri="{BB962C8B-B14F-4D97-AF65-F5344CB8AC3E}">
        <p14:creationId xmlns:p14="http://schemas.microsoft.com/office/powerpoint/2010/main" val="10484587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9334500" y="5667161"/>
            <a:ext cx="528487" cy="394246"/>
          </a:xfrm>
          <a:ln>
            <a:solidFill>
              <a:schemeClr val="accent1"/>
            </a:solidFill>
          </a:ln>
        </p:spPr>
        <p:txBody>
          <a:bodyPr/>
          <a:lstStyle/>
          <a:p>
            <a:pPr algn="ctr"/>
            <a:fld id="{9B28B6A2-4437-46C4-8AB6-08015A7ADF51}" type="slidenum">
              <a:rPr kumimoji="1" lang="ja-JP" altLang="en-US" sz="1600" smtClean="0"/>
              <a:pPr algn="ctr"/>
              <a:t>110</a:t>
            </a:fld>
            <a:endParaRPr kumimoji="1" lang="ja-JP" altLang="en-US" sz="1600" dirty="0"/>
          </a:p>
        </p:txBody>
      </p:sp>
      <p:sp>
        <p:nvSpPr>
          <p:cNvPr id="13" name="正方形/長方形 12"/>
          <p:cNvSpPr/>
          <p:nvPr/>
        </p:nvSpPr>
        <p:spPr>
          <a:xfrm>
            <a:off x="334851" y="495755"/>
            <a:ext cx="9298389" cy="3750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ctr"/>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●府民アンケートにおいては、感染拡大前と感染拡大後において、</a:t>
            </a:r>
            <a:r>
              <a:rPr kumimoji="1" lang="ja-JP" altLang="en-US" sz="1400" b="1" dirty="0" smtClean="0">
                <a:solidFill>
                  <a:schemeClr val="tx1"/>
                </a:solidFill>
                <a:latin typeface="Meiryo UI" panose="020B0604030504040204" pitchFamily="50" charset="-128"/>
                <a:ea typeface="Meiryo UI" panose="020B0604030504040204" pitchFamily="50" charset="-128"/>
              </a:rPr>
              <a:t>近隣・地域の関係についての関心</a:t>
            </a:r>
            <a:r>
              <a:rPr kumimoji="1" lang="ja-JP" altLang="en-US" sz="1400" b="1" dirty="0">
                <a:solidFill>
                  <a:schemeClr val="tx1"/>
                </a:solidFill>
                <a:latin typeface="Meiryo UI" panose="020B0604030504040204" pitchFamily="50" charset="-128"/>
                <a:ea typeface="Meiryo UI" panose="020B0604030504040204" pitchFamily="50" charset="-128"/>
              </a:rPr>
              <a:t>が若干高まっている</a:t>
            </a:r>
            <a:r>
              <a:rPr kumimoji="1" lang="ja-JP" altLang="en-US" sz="1400" b="1" dirty="0" smtClean="0">
                <a:solidFill>
                  <a:schemeClr val="tx1"/>
                </a:solidFill>
                <a:latin typeface="Meiryo UI" panose="020B0604030504040204" pitchFamily="50" charset="-128"/>
                <a:ea typeface="Meiryo UI" panose="020B0604030504040204" pitchFamily="50" charset="-128"/>
              </a:rPr>
              <a:t>。</a:t>
            </a:r>
            <a:endParaRPr kumimoji="1" lang="en-US" altLang="ja-JP" sz="1400" b="1" dirty="0" smtClean="0">
              <a:solidFill>
                <a:schemeClr val="tx1"/>
              </a:solidFill>
              <a:latin typeface="Meiryo UI" panose="020B0604030504040204" pitchFamily="50" charset="-128"/>
              <a:ea typeface="Meiryo UI" panose="020B0604030504040204" pitchFamily="50" charset="-128"/>
            </a:endParaRPr>
          </a:p>
        </p:txBody>
      </p:sp>
      <p:sp>
        <p:nvSpPr>
          <p:cNvPr id="7"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地域社会への影響等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社会・地域への帰属意識の変化</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178AA22E-FCB1-45B3-87A6-15F3CBAFE844}"/>
              </a:ext>
            </a:extLst>
          </p:cNvPr>
          <p:cNvSpPr txBox="1"/>
          <p:nvPr/>
        </p:nvSpPr>
        <p:spPr>
          <a:xfrm>
            <a:off x="334851" y="5815186"/>
            <a:ext cx="6194738" cy="246221"/>
          </a:xfrm>
          <a:prstGeom prst="rect">
            <a:avLst/>
          </a:prstGeom>
          <a:noFill/>
        </p:spPr>
        <p:txBody>
          <a:bodyPr wrap="square" rtlCol="0">
            <a:spAutoFit/>
          </a:bodyPr>
          <a:lstStyle/>
          <a:p>
            <a:pPr lvl="0">
              <a:defRPr/>
            </a:pPr>
            <a:r>
              <a:rPr kumimoji="1" lang="ja-JP" altLang="en-US" sz="1000" dirty="0">
                <a:solidFill>
                  <a:prstClr val="black"/>
                </a:solidFill>
                <a:latin typeface="Meiryo UI" panose="020B0604030504040204" pitchFamily="50" charset="-128"/>
                <a:ea typeface="Meiryo UI" panose="020B0604030504040204" pitchFamily="50" charset="-128"/>
              </a:rPr>
              <a:t>出典</a:t>
            </a:r>
            <a:r>
              <a:rPr kumimoji="1" lang="ja-JP" altLang="en-US" sz="1000" dirty="0" smtClean="0">
                <a:solidFill>
                  <a:prstClr val="black"/>
                </a:solidFill>
                <a:latin typeface="Meiryo UI" panose="020B0604030504040204" pitchFamily="50" charset="-128"/>
                <a:ea typeface="Meiryo UI" panose="020B0604030504040204" pitchFamily="50" charset="-128"/>
              </a:rPr>
              <a:t>：大阪府 </a:t>
            </a:r>
            <a:r>
              <a:rPr kumimoji="1" lang="en-US" altLang="ja-JP" sz="1000" dirty="0" smtClean="0">
                <a:solidFill>
                  <a:prstClr val="black"/>
                </a:solidFill>
                <a:latin typeface="Meiryo UI" panose="020B0604030504040204" pitchFamily="50" charset="-128"/>
                <a:ea typeface="Meiryo UI" panose="020B0604030504040204" pitchFamily="50" charset="-128"/>
              </a:rPr>
              <a:t>『</a:t>
            </a:r>
            <a:r>
              <a:rPr kumimoji="1" lang="ja-JP" altLang="en-US" sz="1000" dirty="0" smtClean="0">
                <a:solidFill>
                  <a:prstClr val="black"/>
                </a:solidFill>
                <a:latin typeface="Meiryo UI" panose="020B0604030504040204" pitchFamily="50" charset="-128"/>
                <a:ea typeface="Meiryo UI" panose="020B0604030504040204" pitchFamily="50" charset="-128"/>
              </a:rPr>
              <a:t>新型コロナウイルス感染症の影響に関する府民アンケート（速報値）</a:t>
            </a:r>
            <a:r>
              <a:rPr kumimoji="1" lang="en-US" altLang="ja-JP" sz="1000" dirty="0" smtClean="0">
                <a:solidFill>
                  <a:prstClr val="black"/>
                </a:solidFill>
                <a:latin typeface="Meiryo UI" panose="020B0604030504040204" pitchFamily="50" charset="-128"/>
                <a:ea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11" name="Chart 38"/>
          <p:cNvGraphicFramePr>
            <a:graphicFrameLocks/>
          </p:cNvGraphicFramePr>
          <p:nvPr/>
        </p:nvGraphicFramePr>
        <p:xfrm>
          <a:off x="-3103809" y="1571224"/>
          <a:ext cx="12737049" cy="2153009"/>
        </p:xfrm>
        <a:graphic>
          <a:graphicData uri="http://schemas.openxmlformats.org/drawingml/2006/chart">
            <c:chart xmlns:c="http://schemas.openxmlformats.org/drawingml/2006/chart" xmlns:r="http://schemas.openxmlformats.org/officeDocument/2006/relationships" r:id="rId2"/>
          </a:graphicData>
        </a:graphic>
      </p:graphicFrame>
      <p:pic>
        <p:nvPicPr>
          <p:cNvPr id="6" name="図 5"/>
          <p:cNvPicPr>
            <a:picLocks noChangeAspect="1"/>
          </p:cNvPicPr>
          <p:nvPr/>
        </p:nvPicPr>
        <p:blipFill>
          <a:blip r:embed="rId3"/>
          <a:stretch>
            <a:fillRect/>
          </a:stretch>
        </p:blipFill>
        <p:spPr>
          <a:xfrm>
            <a:off x="859156" y="3673400"/>
            <a:ext cx="8774084" cy="2044594"/>
          </a:xfrm>
          <a:prstGeom prst="rect">
            <a:avLst/>
          </a:prstGeom>
        </p:spPr>
      </p:pic>
      <p:sp>
        <p:nvSpPr>
          <p:cNvPr id="15" name="角丸四角形 14"/>
          <p:cNvSpPr/>
          <p:nvPr/>
        </p:nvSpPr>
        <p:spPr>
          <a:xfrm>
            <a:off x="5473521" y="3071691"/>
            <a:ext cx="605307" cy="2743495"/>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78AA22E-FCB1-45B3-87A6-15F3CBAFE844}"/>
              </a:ext>
            </a:extLst>
          </p:cNvPr>
          <p:cNvSpPr txBox="1"/>
          <p:nvPr/>
        </p:nvSpPr>
        <p:spPr>
          <a:xfrm>
            <a:off x="0" y="5156216"/>
            <a:ext cx="876253" cy="246221"/>
          </a:xfrm>
          <a:prstGeom prst="rect">
            <a:avLst/>
          </a:prstGeom>
          <a:noFill/>
        </p:spPr>
        <p:txBody>
          <a:bodyPr wrap="square" rtlCol="0">
            <a:spAutoFit/>
          </a:bodyPr>
          <a:lstStyle/>
          <a:p>
            <a:pPr lvl="0">
              <a:defRPr/>
            </a:pPr>
            <a:r>
              <a:rPr kumimoji="1" lang="ja-JP" altLang="en-US" sz="1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感染拡大前</a:t>
            </a:r>
            <a:endPar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a:extLst>
              <a:ext uri="{FF2B5EF4-FFF2-40B4-BE49-F238E27FC236}">
                <a16:creationId xmlns:a16="http://schemas.microsoft.com/office/drawing/2014/main" id="{178AA22E-FCB1-45B3-87A6-15F3CBAFE844}"/>
              </a:ext>
            </a:extLst>
          </p:cNvPr>
          <p:cNvSpPr txBox="1"/>
          <p:nvPr/>
        </p:nvSpPr>
        <p:spPr>
          <a:xfrm>
            <a:off x="0" y="5420940"/>
            <a:ext cx="876253" cy="246221"/>
          </a:xfrm>
          <a:prstGeom prst="rect">
            <a:avLst/>
          </a:prstGeom>
          <a:noFill/>
        </p:spPr>
        <p:txBody>
          <a:bodyPr wrap="square" rtlCol="0">
            <a:spAutoFit/>
          </a:bodyPr>
          <a:lstStyle/>
          <a:p>
            <a:pPr lvl="0">
              <a:defRPr/>
            </a:pPr>
            <a:r>
              <a:rPr kumimoji="1" lang="ja-JP" altLang="en-US" sz="1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感染拡大後</a:t>
            </a:r>
            <a:endPar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1278764" y="1641253"/>
            <a:ext cx="6937957" cy="430887"/>
          </a:xfrm>
          <a:prstGeom prst="rect">
            <a:avLst/>
          </a:prstGeom>
        </p:spPr>
        <p:txBody>
          <a:bodyPr wrap="square">
            <a:spAutoFit/>
          </a:bodyPr>
          <a:lstStyle/>
          <a:p>
            <a:r>
              <a:rPr lang="en-US" altLang="ja-JP" sz="1100" dirty="0">
                <a:solidFill>
                  <a:srgbClr val="000000"/>
                </a:solidFill>
                <a:latin typeface="Meiryo UI" panose="020B0604030504040204" pitchFamily="50" charset="-128"/>
                <a:ea typeface="Meiryo UI" panose="020B0604030504040204" pitchFamily="50" charset="-128"/>
              </a:rPr>
              <a:t>Q26.</a:t>
            </a:r>
            <a:r>
              <a:rPr lang="ja-JP" altLang="en-US" sz="1100" dirty="0">
                <a:solidFill>
                  <a:srgbClr val="000000"/>
                </a:solidFill>
                <a:latin typeface="Meiryo UI" panose="020B0604030504040204" pitchFamily="50" charset="-128"/>
                <a:ea typeface="Meiryo UI" panose="020B0604030504040204" pitchFamily="50" charset="-128"/>
              </a:rPr>
              <a:t>新型コロナウイルス感染拡大前と、感染拡大後で、それぞれ興味関心が高まったものや不安を感じていることに</a:t>
            </a:r>
            <a:r>
              <a:rPr lang="ja-JP" altLang="en-US" sz="1100" dirty="0" smtClean="0">
                <a:solidFill>
                  <a:srgbClr val="000000"/>
                </a:solidFill>
                <a:latin typeface="Meiryo UI" panose="020B0604030504040204" pitchFamily="50" charset="-128"/>
                <a:ea typeface="Meiryo UI" panose="020B0604030504040204" pitchFamily="50" charset="-128"/>
              </a:rPr>
              <a:t>ついて</a:t>
            </a:r>
            <a:endParaRPr lang="en-US" altLang="ja-JP" sz="1100" dirty="0" smtClean="0">
              <a:solidFill>
                <a:srgbClr val="000000"/>
              </a:solidFill>
              <a:latin typeface="Meiryo UI" panose="020B0604030504040204" pitchFamily="50" charset="-128"/>
              <a:ea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rPr>
              <a:t>　</a:t>
            </a:r>
            <a:r>
              <a:rPr lang="ja-JP" altLang="en-US" sz="1100" dirty="0" smtClean="0">
                <a:solidFill>
                  <a:srgbClr val="000000"/>
                </a:solidFill>
                <a:latin typeface="Meiryo UI" panose="020B0604030504040204" pitchFamily="50" charset="-128"/>
                <a:ea typeface="Meiryo UI" panose="020B0604030504040204" pitchFamily="50" charset="-128"/>
              </a:rPr>
              <a:t>　　　お答え</a:t>
            </a:r>
            <a:r>
              <a:rPr lang="ja-JP" altLang="en-US" sz="1100" dirty="0">
                <a:solidFill>
                  <a:srgbClr val="000000"/>
                </a:solidFill>
                <a:latin typeface="Meiryo UI" panose="020B0604030504040204" pitchFamily="50" charset="-128"/>
                <a:ea typeface="Meiryo UI" panose="020B0604030504040204" pitchFamily="50" charset="-128"/>
              </a:rPr>
              <a:t>ください。</a:t>
            </a:r>
            <a:r>
              <a:rPr lang="en-US" altLang="ja-JP" sz="1100" dirty="0">
                <a:solidFill>
                  <a:srgbClr val="000000"/>
                </a:solidFill>
                <a:latin typeface="Meiryo UI" panose="020B0604030504040204" pitchFamily="50" charset="-128"/>
                <a:ea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rPr>
              <a:t>この設問は、それぞれ縦方向（↓）にお答えください。</a:t>
            </a:r>
            <a:r>
              <a:rPr lang="ja-JP" altLang="en-US" sz="1100" dirty="0"/>
              <a:t> </a:t>
            </a:r>
          </a:p>
        </p:txBody>
      </p:sp>
    </p:spTree>
    <p:extLst>
      <p:ext uri="{BB962C8B-B14F-4D97-AF65-F5344CB8AC3E}">
        <p14:creationId xmlns:p14="http://schemas.microsoft.com/office/powerpoint/2010/main" val="425479313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9366422" y="5662863"/>
            <a:ext cx="521277" cy="423256"/>
          </a:xfrm>
          <a:ln>
            <a:solidFill>
              <a:schemeClr val="accent1"/>
            </a:solidFill>
          </a:ln>
        </p:spPr>
        <p:txBody>
          <a:bodyPr/>
          <a:lstStyle/>
          <a:p>
            <a:fld id="{9B28B6A2-4437-46C4-8AB6-08015A7ADF51}" type="slidenum">
              <a:rPr kumimoji="1" lang="ja-JP" altLang="en-US" sz="1600" smtClean="0"/>
              <a:t>111</a:t>
            </a:fld>
            <a:endParaRPr kumimoji="1" lang="ja-JP" altLang="en-US" sz="1600" dirty="0"/>
          </a:p>
        </p:txBody>
      </p:sp>
      <p:sp>
        <p:nvSpPr>
          <p:cNvPr id="13" name="正方形/長方形 12"/>
          <p:cNvSpPr/>
          <p:nvPr/>
        </p:nvSpPr>
        <p:spPr>
          <a:xfrm>
            <a:off x="222423" y="668996"/>
            <a:ext cx="9428205" cy="5376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en-US" altLang="ja-JP" sz="1400" dirty="0" smtClean="0">
                <a:solidFill>
                  <a:schemeClr val="tx1"/>
                </a:solidFill>
                <a:latin typeface="Meiryo UI" panose="020B0604030504040204" pitchFamily="50" charset="-128"/>
                <a:ea typeface="Meiryo UI" panose="020B0604030504040204" pitchFamily="50" charset="-128"/>
              </a:rPr>
              <a:t>1-3</a:t>
            </a:r>
            <a:r>
              <a:rPr kumimoji="1" lang="ja-JP" altLang="en-US" sz="1400" dirty="0" smtClean="0">
                <a:solidFill>
                  <a:schemeClr val="tx1"/>
                </a:solidFill>
                <a:latin typeface="Meiryo UI" panose="020B0604030504040204" pitchFamily="50" charset="-128"/>
                <a:ea typeface="Meiryo UI" panose="020B0604030504040204" pitchFamily="50" charset="-128"/>
              </a:rPr>
              <a:t>月期の児童相談所での虐待対応件数は、</a:t>
            </a:r>
            <a:r>
              <a:rPr kumimoji="1" lang="ja-JP" altLang="en-US" sz="1400" b="1" u="sng" dirty="0" smtClean="0">
                <a:solidFill>
                  <a:schemeClr val="tx1"/>
                </a:solidFill>
                <a:latin typeface="Meiryo UI" panose="020B0604030504040204" pitchFamily="50" charset="-128"/>
                <a:ea typeface="Meiryo UI" panose="020B0604030504040204" pitchFamily="50" charset="-128"/>
              </a:rPr>
              <a:t>前年同月比で</a:t>
            </a:r>
            <a:r>
              <a:rPr kumimoji="1" lang="en-US" altLang="ja-JP" sz="1400" b="1" u="sng" dirty="0" smtClean="0">
                <a:solidFill>
                  <a:schemeClr val="tx1"/>
                </a:solidFill>
                <a:latin typeface="Meiryo UI" panose="020B0604030504040204" pitchFamily="50" charset="-128"/>
                <a:ea typeface="Meiryo UI" panose="020B0604030504040204" pitchFamily="50" charset="-128"/>
              </a:rPr>
              <a:t>1</a:t>
            </a:r>
            <a:r>
              <a:rPr kumimoji="1" lang="ja-JP" altLang="en-US" sz="1400" b="1" u="sng" dirty="0" smtClean="0">
                <a:solidFill>
                  <a:schemeClr val="tx1"/>
                </a:solidFill>
                <a:latin typeface="Meiryo UI" panose="020B0604030504040204" pitchFamily="50" charset="-128"/>
                <a:ea typeface="Meiryo UI" panose="020B0604030504040204" pitchFamily="50" charset="-128"/>
              </a:rPr>
              <a:t>～</a:t>
            </a:r>
            <a:r>
              <a:rPr kumimoji="1" lang="en-US" altLang="ja-JP" sz="1400" b="1" u="sng" dirty="0" smtClean="0">
                <a:solidFill>
                  <a:schemeClr val="tx1"/>
                </a:solidFill>
                <a:latin typeface="Meiryo UI" panose="020B0604030504040204" pitchFamily="50" charset="-128"/>
                <a:ea typeface="Meiryo UI" panose="020B0604030504040204" pitchFamily="50" charset="-128"/>
              </a:rPr>
              <a:t>2</a:t>
            </a:r>
            <a:r>
              <a:rPr kumimoji="1" lang="ja-JP" altLang="en-US" sz="1400" b="1" u="sng" dirty="0" smtClean="0">
                <a:solidFill>
                  <a:schemeClr val="tx1"/>
                </a:solidFill>
                <a:latin typeface="Meiryo UI" panose="020B0604030504040204" pitchFamily="50" charset="-128"/>
                <a:ea typeface="Meiryo UI" panose="020B0604030504040204" pitchFamily="50" charset="-128"/>
              </a:rPr>
              <a:t>割増加しており、新型コロナの影響による虐待増加が懸念</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a:p>
            <a:pPr marL="180975" indent="-180975"/>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される。</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0" y="1570696"/>
            <a:ext cx="9760688" cy="3323987"/>
          </a:xfrm>
          <a:prstGeom prst="rect">
            <a:avLst/>
          </a:prstGeom>
          <a:noFill/>
        </p:spPr>
        <p:txBody>
          <a:bodyPr wrap="square" rtlCol="0">
            <a:spAutoFit/>
          </a:bodyPr>
          <a:lstStyle/>
          <a:p>
            <a:pPr lvl="1">
              <a:lnSpc>
                <a:spcPct val="150000"/>
              </a:lnSpc>
            </a:pPr>
            <a:r>
              <a:rPr lang="en-US" altLang="ja-JP" sz="1400" dirty="0" smtClean="0">
                <a:solidFill>
                  <a:prstClr val="black"/>
                </a:solidFill>
              </a:rPr>
              <a:t>【5/12</a:t>
            </a:r>
            <a:r>
              <a:rPr lang="ja-JP" altLang="en-US" sz="1400" dirty="0" smtClean="0">
                <a:solidFill>
                  <a:prstClr val="black"/>
                </a:solidFill>
              </a:rPr>
              <a:t>付 日経新聞</a:t>
            </a:r>
            <a:r>
              <a:rPr lang="en-US" altLang="ja-JP" sz="1400" dirty="0" smtClean="0">
                <a:solidFill>
                  <a:prstClr val="black"/>
                </a:solidFill>
              </a:rPr>
              <a:t>】</a:t>
            </a:r>
            <a:endParaRPr lang="ja-JP" altLang="ja-JP" sz="1400" dirty="0">
              <a:solidFill>
                <a:prstClr val="black"/>
              </a:solidFill>
            </a:endParaRPr>
          </a:p>
          <a:p>
            <a:pPr marL="576000" lvl="1" indent="-72000">
              <a:lnSpc>
                <a:spcPct val="150000"/>
              </a:lnSpc>
            </a:pPr>
            <a:r>
              <a:rPr lang="ja-JP" altLang="ja-JP" sz="1400" dirty="0" smtClean="0">
                <a:solidFill>
                  <a:prstClr val="black"/>
                </a:solidFill>
              </a:rPr>
              <a:t>・</a:t>
            </a:r>
            <a:r>
              <a:rPr lang="ja-JP" altLang="en-US" sz="1400" dirty="0">
                <a:solidFill>
                  <a:prstClr val="black"/>
                </a:solidFill>
              </a:rPr>
              <a:t>新型コロナウイルスの感染拡大による外出自粛などで虐待リスクが高まっているとして、</a:t>
            </a:r>
            <a:r>
              <a:rPr lang="ja-JP" altLang="en-US" sz="1400" b="1" u="sng" dirty="0">
                <a:solidFill>
                  <a:prstClr val="black"/>
                </a:solidFill>
              </a:rPr>
              <a:t>厚生労働省が</a:t>
            </a:r>
            <a:r>
              <a:rPr lang="en-US" altLang="ja-JP" sz="1400" b="1" u="sng" dirty="0">
                <a:solidFill>
                  <a:prstClr val="black"/>
                </a:solidFill>
              </a:rPr>
              <a:t>1</a:t>
            </a:r>
            <a:r>
              <a:rPr lang="ja-JP" altLang="en-US" sz="1400" b="1" u="sng" dirty="0">
                <a:solidFill>
                  <a:prstClr val="black"/>
                </a:solidFill>
              </a:rPr>
              <a:t>～</a:t>
            </a:r>
            <a:r>
              <a:rPr lang="en-US" altLang="ja-JP" sz="1400" b="1" u="sng" dirty="0">
                <a:solidFill>
                  <a:prstClr val="black"/>
                </a:solidFill>
              </a:rPr>
              <a:t>3</a:t>
            </a:r>
            <a:r>
              <a:rPr lang="ja-JP" altLang="en-US" sz="1400" b="1" u="sng" dirty="0">
                <a:solidFill>
                  <a:prstClr val="black"/>
                </a:solidFill>
              </a:rPr>
              <a:t>月の児童相談所</a:t>
            </a:r>
            <a:r>
              <a:rPr lang="ja-JP" altLang="en-US" sz="1400" b="1" u="sng" dirty="0" smtClean="0">
                <a:solidFill>
                  <a:prstClr val="black"/>
                </a:solidFill>
              </a:rPr>
              <a:t>で　虐待</a:t>
            </a:r>
            <a:r>
              <a:rPr lang="ja-JP" altLang="en-US" sz="1400" b="1" u="sng" dirty="0">
                <a:solidFill>
                  <a:prstClr val="black"/>
                </a:solidFill>
              </a:rPr>
              <a:t>として対応した件数を調査した結果、いずれも前年同月比で</a:t>
            </a:r>
            <a:r>
              <a:rPr lang="en-US" altLang="ja-JP" sz="1400" b="1" u="sng" dirty="0">
                <a:solidFill>
                  <a:prstClr val="black"/>
                </a:solidFill>
              </a:rPr>
              <a:t>1</a:t>
            </a:r>
            <a:r>
              <a:rPr lang="ja-JP" altLang="en-US" sz="1400" b="1" u="sng" dirty="0">
                <a:solidFill>
                  <a:prstClr val="black"/>
                </a:solidFill>
              </a:rPr>
              <a:t>～</a:t>
            </a:r>
            <a:r>
              <a:rPr lang="en-US" altLang="ja-JP" sz="1400" b="1" u="sng" dirty="0">
                <a:solidFill>
                  <a:prstClr val="black"/>
                </a:solidFill>
              </a:rPr>
              <a:t>2</a:t>
            </a:r>
            <a:r>
              <a:rPr lang="ja-JP" altLang="en-US" sz="1400" b="1" u="sng" dirty="0">
                <a:solidFill>
                  <a:prstClr val="black"/>
                </a:solidFill>
              </a:rPr>
              <a:t>割増加していたこと</a:t>
            </a:r>
            <a:r>
              <a:rPr lang="ja-JP" altLang="en-US" sz="1400" b="1" u="sng" dirty="0" smtClean="0">
                <a:solidFill>
                  <a:prstClr val="black"/>
                </a:solidFill>
              </a:rPr>
              <a:t>が分かった。</a:t>
            </a:r>
            <a:endParaRPr lang="en-US" altLang="ja-JP" sz="1400" b="1" u="sng" dirty="0" smtClean="0">
              <a:solidFill>
                <a:prstClr val="black"/>
              </a:solidFill>
            </a:endParaRPr>
          </a:p>
          <a:p>
            <a:pPr marL="576000" lvl="1" indent="-72000">
              <a:lnSpc>
                <a:spcPct val="150000"/>
              </a:lnSpc>
            </a:pPr>
            <a:r>
              <a:rPr lang="ja-JP" altLang="en-US" sz="1400" dirty="0">
                <a:solidFill>
                  <a:prstClr val="black"/>
                </a:solidFill>
              </a:rPr>
              <a:t>・ただ児童虐待の対応件数は毎年増加傾向にあり、新型コロナとの因果関係は不明確という。同省の虐待防止対策推進室</a:t>
            </a:r>
            <a:r>
              <a:rPr lang="ja-JP" altLang="en-US" sz="1400" dirty="0" smtClean="0">
                <a:solidFill>
                  <a:prstClr val="black"/>
                </a:solidFill>
              </a:rPr>
              <a:t>の</a:t>
            </a:r>
            <a:endParaRPr lang="en-US" altLang="ja-JP" sz="1400" dirty="0" smtClean="0">
              <a:solidFill>
                <a:prstClr val="black"/>
              </a:solidFill>
            </a:endParaRPr>
          </a:p>
          <a:p>
            <a:pPr marL="576000" lvl="1" indent="-72000">
              <a:lnSpc>
                <a:spcPct val="150000"/>
              </a:lnSpc>
            </a:pPr>
            <a:r>
              <a:rPr lang="en-US" altLang="ja-JP" sz="1400" dirty="0">
                <a:solidFill>
                  <a:prstClr val="black"/>
                </a:solidFill>
              </a:rPr>
              <a:t> </a:t>
            </a:r>
            <a:r>
              <a:rPr lang="ja-JP" altLang="en-US" sz="1400" dirty="0" smtClean="0">
                <a:solidFill>
                  <a:prstClr val="black"/>
                </a:solidFill>
              </a:rPr>
              <a:t>担当者</a:t>
            </a:r>
            <a:r>
              <a:rPr lang="ja-JP" altLang="en-US" sz="1400" dirty="0">
                <a:solidFill>
                  <a:prstClr val="black"/>
                </a:solidFill>
              </a:rPr>
              <a:t>は「分析が必要だが、なんらかの対応を検討したい」として</a:t>
            </a:r>
            <a:r>
              <a:rPr lang="ja-JP" altLang="en-US" sz="1400" dirty="0" smtClean="0">
                <a:solidFill>
                  <a:prstClr val="black"/>
                </a:solidFill>
              </a:rPr>
              <a:t>いる。</a:t>
            </a:r>
            <a:endParaRPr lang="en-US" altLang="ja-JP" sz="1400" dirty="0" smtClean="0">
              <a:solidFill>
                <a:prstClr val="black"/>
              </a:solidFill>
            </a:endParaRPr>
          </a:p>
          <a:p>
            <a:pPr marL="576000" lvl="1" indent="-72000">
              <a:lnSpc>
                <a:spcPct val="150000"/>
              </a:lnSpc>
            </a:pPr>
            <a:endParaRPr lang="en-US" altLang="ja-JP" sz="1400" dirty="0" smtClean="0">
              <a:solidFill>
                <a:prstClr val="black"/>
              </a:solidFill>
            </a:endParaRPr>
          </a:p>
          <a:p>
            <a:pPr marL="576000" lvl="1" indent="-72000">
              <a:lnSpc>
                <a:spcPct val="150000"/>
              </a:lnSpc>
            </a:pPr>
            <a:r>
              <a:rPr lang="ja-JP" altLang="en-US" sz="1400" dirty="0">
                <a:solidFill>
                  <a:prstClr val="black"/>
                </a:solidFill>
              </a:rPr>
              <a:t>・厚労省はこれまで月ごとの取りまとめはしていなかったが、新型コロナの影響を調べるため、各都道府県に児童相談所での同期間の対応件数を報告してもらい集計</a:t>
            </a:r>
            <a:r>
              <a:rPr lang="ja-JP" altLang="en-US" sz="1400" dirty="0" smtClean="0">
                <a:solidFill>
                  <a:prstClr val="black"/>
                </a:solidFill>
              </a:rPr>
              <a:t>した。</a:t>
            </a:r>
            <a:endParaRPr lang="en-US" altLang="ja-JP" sz="1400" dirty="0" smtClean="0">
              <a:solidFill>
                <a:prstClr val="black"/>
              </a:solidFill>
            </a:endParaRPr>
          </a:p>
          <a:p>
            <a:pPr marL="576000" lvl="1" indent="-72000">
              <a:lnSpc>
                <a:spcPct val="150000"/>
              </a:lnSpc>
            </a:pPr>
            <a:r>
              <a:rPr lang="ja-JP" altLang="en-US" sz="1400" dirty="0">
                <a:solidFill>
                  <a:prstClr val="black"/>
                </a:solidFill>
              </a:rPr>
              <a:t>・集計によると、</a:t>
            </a:r>
            <a:r>
              <a:rPr lang="ja-JP" altLang="en-US" sz="1400" b="1" u="sng" dirty="0">
                <a:solidFill>
                  <a:prstClr val="black"/>
                </a:solidFill>
              </a:rPr>
              <a:t>全国の児童相談所で対応したのは</a:t>
            </a:r>
            <a:r>
              <a:rPr lang="en-US" altLang="ja-JP" sz="1400" b="1" u="sng" dirty="0">
                <a:solidFill>
                  <a:prstClr val="black"/>
                </a:solidFill>
              </a:rPr>
              <a:t>1</a:t>
            </a:r>
            <a:r>
              <a:rPr lang="ja-JP" altLang="en-US" sz="1400" b="1" u="sng" dirty="0">
                <a:solidFill>
                  <a:prstClr val="black"/>
                </a:solidFill>
              </a:rPr>
              <a:t>月が計</a:t>
            </a:r>
            <a:r>
              <a:rPr lang="en-US" altLang="ja-JP" sz="1400" b="1" u="sng" dirty="0">
                <a:solidFill>
                  <a:prstClr val="black"/>
                </a:solidFill>
              </a:rPr>
              <a:t>1</a:t>
            </a:r>
            <a:r>
              <a:rPr lang="ja-JP" altLang="en-US" sz="1400" b="1" u="sng" dirty="0">
                <a:solidFill>
                  <a:prstClr val="black"/>
                </a:solidFill>
              </a:rPr>
              <a:t>万</a:t>
            </a:r>
            <a:r>
              <a:rPr lang="en-US" altLang="ja-JP" sz="1400" b="1" u="sng" dirty="0">
                <a:solidFill>
                  <a:prstClr val="black"/>
                </a:solidFill>
              </a:rPr>
              <a:t>4974</a:t>
            </a:r>
            <a:r>
              <a:rPr lang="ja-JP" altLang="en-US" sz="1400" b="1" u="sng" dirty="0">
                <a:solidFill>
                  <a:prstClr val="black"/>
                </a:solidFill>
              </a:rPr>
              <a:t>件</a:t>
            </a:r>
            <a:r>
              <a:rPr lang="ja-JP" altLang="en-US" sz="1200" b="1" u="sng" dirty="0">
                <a:solidFill>
                  <a:prstClr val="black"/>
                </a:solidFill>
              </a:rPr>
              <a:t>（前年同月比</a:t>
            </a:r>
            <a:r>
              <a:rPr lang="en-US" altLang="ja-JP" sz="1200" b="1" u="sng" dirty="0">
                <a:solidFill>
                  <a:prstClr val="black"/>
                </a:solidFill>
              </a:rPr>
              <a:t>22%</a:t>
            </a:r>
            <a:r>
              <a:rPr lang="ja-JP" altLang="en-US" sz="1200" b="1" u="sng" dirty="0">
                <a:solidFill>
                  <a:prstClr val="black"/>
                </a:solidFill>
              </a:rPr>
              <a:t>増）</a:t>
            </a:r>
            <a:r>
              <a:rPr lang="ja-JP" altLang="en-US" sz="1400" b="1" u="sng" dirty="0">
                <a:solidFill>
                  <a:prstClr val="black"/>
                </a:solidFill>
              </a:rPr>
              <a:t>、</a:t>
            </a:r>
            <a:r>
              <a:rPr lang="en-US" altLang="ja-JP" sz="1400" b="1" u="sng" dirty="0">
                <a:solidFill>
                  <a:prstClr val="black"/>
                </a:solidFill>
              </a:rPr>
              <a:t>2</a:t>
            </a:r>
            <a:r>
              <a:rPr lang="ja-JP" altLang="en-US" sz="1400" b="1" u="sng" dirty="0">
                <a:solidFill>
                  <a:prstClr val="black"/>
                </a:solidFill>
              </a:rPr>
              <a:t>月は計</a:t>
            </a:r>
            <a:r>
              <a:rPr lang="en-US" altLang="ja-JP" sz="1400" b="1" u="sng" dirty="0">
                <a:solidFill>
                  <a:prstClr val="black"/>
                </a:solidFill>
              </a:rPr>
              <a:t>1</a:t>
            </a:r>
            <a:r>
              <a:rPr lang="ja-JP" altLang="en-US" sz="1400" b="1" u="sng" dirty="0">
                <a:solidFill>
                  <a:prstClr val="black"/>
                </a:solidFill>
              </a:rPr>
              <a:t>万</a:t>
            </a:r>
            <a:r>
              <a:rPr lang="en-US" altLang="ja-JP" sz="1400" b="1" u="sng" dirty="0">
                <a:solidFill>
                  <a:prstClr val="black"/>
                </a:solidFill>
              </a:rPr>
              <a:t>4997</a:t>
            </a:r>
            <a:r>
              <a:rPr lang="ja-JP" altLang="en-US" sz="1400" b="1" u="sng" dirty="0">
                <a:solidFill>
                  <a:prstClr val="black"/>
                </a:solidFill>
              </a:rPr>
              <a:t>件</a:t>
            </a:r>
            <a:r>
              <a:rPr lang="ja-JP" altLang="en-US" sz="1200" b="1" u="sng" dirty="0">
                <a:solidFill>
                  <a:prstClr val="black"/>
                </a:solidFill>
              </a:rPr>
              <a:t>（</a:t>
            </a:r>
            <a:r>
              <a:rPr lang="en-US" altLang="ja-JP" sz="1200" b="1" u="sng" dirty="0">
                <a:solidFill>
                  <a:prstClr val="black"/>
                </a:solidFill>
              </a:rPr>
              <a:t>11%</a:t>
            </a:r>
            <a:r>
              <a:rPr lang="ja-JP" altLang="en-US" sz="1200" b="1" u="sng" dirty="0">
                <a:solidFill>
                  <a:prstClr val="black"/>
                </a:solidFill>
              </a:rPr>
              <a:t>増）</a:t>
            </a:r>
            <a:r>
              <a:rPr lang="ja-JP" altLang="en-US" sz="1400" b="1" u="sng" dirty="0">
                <a:solidFill>
                  <a:prstClr val="black"/>
                </a:solidFill>
              </a:rPr>
              <a:t>、</a:t>
            </a:r>
            <a:r>
              <a:rPr lang="en-US" altLang="ja-JP" sz="1400" b="1" u="sng" dirty="0">
                <a:solidFill>
                  <a:prstClr val="black"/>
                </a:solidFill>
              </a:rPr>
              <a:t>3</a:t>
            </a:r>
            <a:r>
              <a:rPr lang="ja-JP" altLang="en-US" sz="1400" b="1" u="sng" dirty="0">
                <a:solidFill>
                  <a:prstClr val="black"/>
                </a:solidFill>
              </a:rPr>
              <a:t>月は計</a:t>
            </a:r>
            <a:r>
              <a:rPr lang="en-US" altLang="ja-JP" sz="1400" b="1" u="sng" dirty="0">
                <a:solidFill>
                  <a:prstClr val="black"/>
                </a:solidFill>
              </a:rPr>
              <a:t>2</a:t>
            </a:r>
            <a:r>
              <a:rPr lang="ja-JP" altLang="en-US" sz="1400" b="1" u="sng" dirty="0">
                <a:solidFill>
                  <a:prstClr val="black"/>
                </a:solidFill>
              </a:rPr>
              <a:t>万</a:t>
            </a:r>
            <a:r>
              <a:rPr lang="en-US" altLang="ja-JP" sz="1400" b="1" u="sng" dirty="0">
                <a:solidFill>
                  <a:prstClr val="black"/>
                </a:solidFill>
              </a:rPr>
              <a:t>2503</a:t>
            </a:r>
            <a:r>
              <a:rPr lang="ja-JP" altLang="en-US" sz="1400" b="1" u="sng" dirty="0">
                <a:solidFill>
                  <a:prstClr val="black"/>
                </a:solidFill>
              </a:rPr>
              <a:t>件</a:t>
            </a:r>
            <a:r>
              <a:rPr lang="ja-JP" altLang="en-US" sz="1200" b="1" u="sng" dirty="0">
                <a:solidFill>
                  <a:prstClr val="black"/>
                </a:solidFill>
              </a:rPr>
              <a:t>（</a:t>
            </a:r>
            <a:r>
              <a:rPr lang="en-US" altLang="ja-JP" sz="1200" b="1" u="sng" dirty="0">
                <a:solidFill>
                  <a:prstClr val="black"/>
                </a:solidFill>
              </a:rPr>
              <a:t>12%</a:t>
            </a:r>
            <a:r>
              <a:rPr lang="ja-JP" altLang="en-US" sz="1200" b="1" u="sng" dirty="0">
                <a:solidFill>
                  <a:prstClr val="black"/>
                </a:solidFill>
              </a:rPr>
              <a:t>増）</a:t>
            </a:r>
            <a:r>
              <a:rPr lang="ja-JP" altLang="en-US" sz="1400" b="1" u="sng" dirty="0">
                <a:solidFill>
                  <a:prstClr val="black"/>
                </a:solidFill>
              </a:rPr>
              <a:t>となって</a:t>
            </a:r>
            <a:r>
              <a:rPr lang="ja-JP" altLang="en-US" sz="1400" b="1" u="sng" dirty="0" smtClean="0">
                <a:solidFill>
                  <a:prstClr val="black"/>
                </a:solidFill>
              </a:rPr>
              <a:t>いた。</a:t>
            </a:r>
            <a:endParaRPr lang="en-US" altLang="ja-JP" sz="1400" b="1" u="sng" dirty="0" smtClean="0">
              <a:solidFill>
                <a:prstClr val="black"/>
              </a:solidFill>
            </a:endParaRPr>
          </a:p>
        </p:txBody>
      </p:sp>
      <p:sp>
        <p:nvSpPr>
          <p:cNvPr id="8" name="タイトル 1">
            <a:extLst>
              <a:ext uri="{FF2B5EF4-FFF2-40B4-BE49-F238E27FC236}">
                <a16:creationId xmlns:a16="http://schemas.microsoft.com/office/drawing/2014/main" id="{1C5D5C96-FB63-4406-8B75-45E774D0FBBE}"/>
              </a:ext>
            </a:extLst>
          </p:cNvPr>
          <p:cNvSpPr txBox="1">
            <a:spLocks/>
          </p:cNvSpPr>
          <p:nvPr/>
        </p:nvSpPr>
        <p:spPr>
          <a:xfrm>
            <a:off x="0" y="-132"/>
            <a:ext cx="9906000" cy="409565"/>
          </a:xfrm>
          <a:prstGeom prst="rect">
            <a:avLst/>
          </a:prstGeom>
          <a:solidFill>
            <a:srgbClr val="002060"/>
          </a:solidFill>
        </p:spPr>
        <p:txBody>
          <a:bodyPr vert="horz" lIns="91440" tIns="45720" rIns="91440" bIns="45720" rtlCol="0" anchor="ctr">
            <a:noAutofit/>
          </a:bodyPr>
          <a:lstStyle>
            <a:lvl1pPr algn="ctr" defTabSz="742950" rtl="0" eaLnBrk="1" latinLnBrk="0" hangingPunct="1">
              <a:lnSpc>
                <a:spcPct val="90000"/>
              </a:lnSpc>
              <a:spcBef>
                <a:spcPct val="0"/>
              </a:spcBef>
              <a:buNone/>
              <a:defRPr kumimoji="1" sz="4875" kern="1200">
                <a:solidFill>
                  <a:schemeClr val="tx1"/>
                </a:solidFill>
                <a:latin typeface="+mj-lt"/>
                <a:ea typeface="+mj-ea"/>
                <a:cs typeface="+mj-cs"/>
              </a:defRPr>
            </a:lvl1pPr>
          </a:lstStyle>
          <a:p>
            <a:r>
              <a:rPr lang="ja-JP" altLang="en-US" sz="1800" b="1" dirty="0" smtClean="0">
                <a:solidFill>
                  <a:schemeClr val="bg1"/>
                </a:solidFill>
                <a:latin typeface="+mn-ea"/>
                <a:ea typeface="+mn-ea"/>
              </a:rPr>
              <a:t>地域社会への影響等 </a:t>
            </a:r>
            <a:r>
              <a:rPr lang="en-US" altLang="ja-JP" sz="1800" b="1" dirty="0" smtClean="0">
                <a:solidFill>
                  <a:schemeClr val="bg1"/>
                </a:solidFill>
                <a:latin typeface="+mn-ea"/>
                <a:ea typeface="+mn-ea"/>
              </a:rPr>
              <a:t>【</a:t>
            </a:r>
            <a:r>
              <a:rPr lang="ja-JP" altLang="en-US" sz="1800" b="1" dirty="0" smtClean="0">
                <a:solidFill>
                  <a:schemeClr val="bg1"/>
                </a:solidFill>
                <a:latin typeface="+mn-ea"/>
                <a:ea typeface="+mn-ea"/>
              </a:rPr>
              <a:t>児童虐待増加への懸念</a:t>
            </a:r>
            <a:r>
              <a:rPr lang="en-US" altLang="ja-JP" sz="1800" b="1" dirty="0" smtClean="0">
                <a:solidFill>
                  <a:schemeClr val="bg1"/>
                </a:solidFill>
                <a:latin typeface="+mn-ea"/>
                <a:ea typeface="+mn-ea"/>
              </a:rPr>
              <a:t>】</a:t>
            </a:r>
            <a:endParaRPr lang="ja-JP" altLang="en-US" sz="1800" b="1" dirty="0">
              <a:solidFill>
                <a:schemeClr val="bg1"/>
              </a:solidFill>
              <a:latin typeface="+mn-ea"/>
              <a:ea typeface="+mn-ea"/>
            </a:endParaRPr>
          </a:p>
        </p:txBody>
      </p:sp>
    </p:spTree>
    <p:extLst>
      <p:ext uri="{BB962C8B-B14F-4D97-AF65-F5344CB8AC3E}">
        <p14:creationId xmlns:p14="http://schemas.microsoft.com/office/powerpoint/2010/main" val="267849165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83978" y="421133"/>
            <a:ext cx="9556922" cy="33894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61502" indent="-161502">
              <a:lnSpc>
                <a:spcPct val="150000"/>
              </a:lnSpc>
            </a:pPr>
            <a:r>
              <a:rPr kumimoji="1" lang="ja-JP" altLang="en-US" sz="1249" b="1" dirty="0">
                <a:solidFill>
                  <a:schemeClr val="tx1"/>
                </a:solidFill>
                <a:latin typeface="Meiryo UI" panose="020B0604030504040204" pitchFamily="50" charset="-128"/>
                <a:ea typeface="Meiryo UI" panose="020B0604030504040204" pitchFamily="50" charset="-128"/>
              </a:rPr>
              <a:t> </a:t>
            </a:r>
            <a:r>
              <a:rPr kumimoji="1" lang="ja-JP" altLang="en-US" sz="1249" dirty="0">
                <a:solidFill>
                  <a:schemeClr val="tx1"/>
                </a:solidFill>
                <a:latin typeface="Meiryo UI" panose="020B0604030504040204" pitchFamily="50" charset="-128"/>
                <a:ea typeface="Meiryo UI" panose="020B0604030504040204" pitchFamily="50" charset="-128"/>
              </a:rPr>
              <a:t>●</a:t>
            </a:r>
            <a:r>
              <a:rPr kumimoji="1" lang="ja-JP" altLang="en-US" sz="1249" b="1" u="sng" dirty="0">
                <a:solidFill>
                  <a:schemeClr val="tx1"/>
                </a:solidFill>
                <a:latin typeface="Meiryo UI" panose="020B0604030504040204" pitchFamily="50" charset="-128"/>
                <a:ea typeface="Meiryo UI" panose="020B0604030504040204" pitchFamily="50" charset="-128"/>
              </a:rPr>
              <a:t>過去の傾向として、自殺者数と完全失業率は連動しており、</a:t>
            </a:r>
            <a:r>
              <a:rPr kumimoji="1" lang="ja-JP" altLang="en-US" sz="1249" dirty="0">
                <a:solidFill>
                  <a:schemeClr val="tx1"/>
                </a:solidFill>
                <a:latin typeface="Meiryo UI" panose="020B0604030504040204" pitchFamily="50" charset="-128"/>
                <a:ea typeface="Meiryo UI" panose="020B0604030504040204" pitchFamily="50" charset="-128"/>
              </a:rPr>
              <a:t>今後、新型コロナウイルスによる経済悪化により、</a:t>
            </a:r>
            <a:r>
              <a:rPr kumimoji="1" lang="ja-JP" altLang="en-US" sz="1249" b="1" u="sng" dirty="0">
                <a:solidFill>
                  <a:schemeClr val="tx1"/>
                </a:solidFill>
                <a:latin typeface="Meiryo UI" panose="020B0604030504040204" pitchFamily="50" charset="-128"/>
                <a:ea typeface="Meiryo UI" panose="020B0604030504040204" pitchFamily="50" charset="-128"/>
              </a:rPr>
              <a:t>自殺者が増加</a:t>
            </a:r>
            <a:r>
              <a:rPr kumimoji="1" lang="ja-JP" altLang="en-US" sz="1249" b="1" u="sng" dirty="0" smtClean="0">
                <a:solidFill>
                  <a:schemeClr val="tx1"/>
                </a:solidFill>
                <a:latin typeface="Meiryo UI" panose="020B0604030504040204" pitchFamily="50" charset="-128"/>
                <a:ea typeface="Meiryo UI" panose="020B0604030504040204" pitchFamily="50" charset="-128"/>
              </a:rPr>
              <a:t>すること</a:t>
            </a:r>
            <a:r>
              <a:rPr kumimoji="1" lang="ja-JP" altLang="en-US" sz="1249" b="1" u="sng" dirty="0">
                <a:solidFill>
                  <a:schemeClr val="tx1"/>
                </a:solidFill>
                <a:latin typeface="Meiryo UI" panose="020B0604030504040204" pitchFamily="50" charset="-128"/>
                <a:ea typeface="Meiryo UI" panose="020B0604030504040204" pitchFamily="50" charset="-128"/>
              </a:rPr>
              <a:t>が懸念</a:t>
            </a:r>
            <a:r>
              <a:rPr kumimoji="1" lang="ja-JP" altLang="en-US" sz="1249" b="1" u="sng" dirty="0" smtClean="0">
                <a:solidFill>
                  <a:schemeClr val="tx1"/>
                </a:solidFill>
                <a:latin typeface="Meiryo UI" panose="020B0604030504040204" pitchFamily="50" charset="-128"/>
                <a:ea typeface="Meiryo UI" panose="020B0604030504040204" pitchFamily="50" charset="-128"/>
              </a:rPr>
              <a:t>される。</a:t>
            </a:r>
            <a:endParaRPr kumimoji="1" lang="en-US" altLang="ja-JP" sz="1249" b="1" u="sng" dirty="0">
              <a:solidFill>
                <a:schemeClr val="tx1"/>
              </a:solidFill>
              <a:latin typeface="ＭＳ 明朝" panose="02020609040205080304" pitchFamily="17" charset="-128"/>
              <a:ea typeface="ＭＳ 明朝" panose="02020609040205080304" pitchFamily="17" charset="-128"/>
            </a:endParaRPr>
          </a:p>
        </p:txBody>
      </p:sp>
      <p:grpSp>
        <p:nvGrpSpPr>
          <p:cNvPr id="3" name="グループ化 2"/>
          <p:cNvGrpSpPr/>
          <p:nvPr/>
        </p:nvGrpSpPr>
        <p:grpSpPr>
          <a:xfrm>
            <a:off x="702020" y="543709"/>
            <a:ext cx="8493995" cy="2637543"/>
            <a:chOff x="193719" y="2250760"/>
            <a:chExt cx="9518562" cy="2356480"/>
          </a:xfrm>
        </p:grpSpPr>
        <p:graphicFrame>
          <p:nvGraphicFramePr>
            <p:cNvPr id="6" name="グラフ 5"/>
            <p:cNvGraphicFramePr>
              <a:graphicFrameLocks/>
            </p:cNvGraphicFramePr>
            <p:nvPr>
              <p:extLst/>
            </p:nvPr>
          </p:nvGraphicFramePr>
          <p:xfrm>
            <a:off x="193719" y="2250760"/>
            <a:ext cx="9518562" cy="2356480"/>
          </p:xfrm>
          <a:graphic>
            <a:graphicData uri="http://schemas.openxmlformats.org/drawingml/2006/chart">
              <c:chart xmlns:c="http://schemas.openxmlformats.org/drawingml/2006/chart" xmlns:r="http://schemas.openxmlformats.org/officeDocument/2006/relationships" r:id="rId2"/>
            </a:graphicData>
          </a:graphic>
        </p:graphicFrame>
        <p:sp>
          <p:nvSpPr>
            <p:cNvPr id="8" name="四角形吹き出し 7"/>
            <p:cNvSpPr/>
            <p:nvPr/>
          </p:nvSpPr>
          <p:spPr>
            <a:xfrm>
              <a:off x="7479371" y="4028122"/>
              <a:ext cx="1245704" cy="278295"/>
            </a:xfrm>
            <a:prstGeom prst="wedgeRectCallout">
              <a:avLst>
                <a:gd name="adj1" fmla="val 443"/>
                <a:gd name="adj2" fmla="val -9940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071" b="1" dirty="0">
                  <a:latin typeface="Meiryo UI" panose="020B0604030504040204" pitchFamily="50" charset="-128"/>
                  <a:ea typeface="Meiryo UI" panose="020B0604030504040204" pitchFamily="50" charset="-128"/>
                </a:rPr>
                <a:t>自殺者数</a:t>
              </a:r>
            </a:p>
          </p:txBody>
        </p:sp>
        <p:sp>
          <p:nvSpPr>
            <p:cNvPr id="9" name="四角形吹き出し 8"/>
            <p:cNvSpPr/>
            <p:nvPr/>
          </p:nvSpPr>
          <p:spPr>
            <a:xfrm>
              <a:off x="7239861" y="2893123"/>
              <a:ext cx="1245704" cy="278295"/>
            </a:xfrm>
            <a:prstGeom prst="wedgeRectCallout">
              <a:avLst>
                <a:gd name="adj1" fmla="val -43777"/>
                <a:gd name="adj2" fmla="val 1431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071" b="1" dirty="0">
                  <a:latin typeface="Meiryo UI" panose="020B0604030504040204" pitchFamily="50" charset="-128"/>
                  <a:ea typeface="Meiryo UI" panose="020B0604030504040204" pitchFamily="50" charset="-128"/>
                </a:rPr>
                <a:t>完全失業率</a:t>
              </a:r>
            </a:p>
          </p:txBody>
        </p:sp>
        <p:sp>
          <p:nvSpPr>
            <p:cNvPr id="10" name="四角形吹き出し 9"/>
            <p:cNvSpPr/>
            <p:nvPr/>
          </p:nvSpPr>
          <p:spPr>
            <a:xfrm>
              <a:off x="5960354" y="3890210"/>
              <a:ext cx="1063621" cy="193406"/>
            </a:xfrm>
            <a:prstGeom prst="wedgeRectCallout">
              <a:avLst>
                <a:gd name="adj1" fmla="val -4167"/>
                <a:gd name="adj2" fmla="val 97700"/>
              </a:avLst>
            </a:prstGeom>
            <a:ln w="28575"/>
          </p:spPr>
          <p:style>
            <a:lnRef idx="2">
              <a:schemeClr val="accent2"/>
            </a:lnRef>
            <a:fillRef idx="1">
              <a:schemeClr val="lt1"/>
            </a:fillRef>
            <a:effectRef idx="0">
              <a:schemeClr val="accent2"/>
            </a:effectRef>
            <a:fontRef idx="minor">
              <a:schemeClr val="dk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892" dirty="0">
                  <a:latin typeface="Meiryo UI" panose="020B0604030504040204" pitchFamily="50" charset="-128"/>
                  <a:ea typeface="Meiryo UI" panose="020B0604030504040204" pitchFamily="50" charset="-128"/>
                </a:rPr>
                <a:t>東日本大震災</a:t>
              </a:r>
            </a:p>
          </p:txBody>
        </p:sp>
        <p:sp>
          <p:nvSpPr>
            <p:cNvPr id="11" name="四角形吹き出し 10"/>
            <p:cNvSpPr/>
            <p:nvPr/>
          </p:nvSpPr>
          <p:spPr>
            <a:xfrm>
              <a:off x="1173540" y="3819630"/>
              <a:ext cx="903843" cy="181982"/>
            </a:xfrm>
            <a:prstGeom prst="wedgeRectCallout">
              <a:avLst>
                <a:gd name="adj1" fmla="val -2017"/>
                <a:gd name="adj2" fmla="val 137478"/>
              </a:avLst>
            </a:prstGeom>
            <a:ln w="28575"/>
          </p:spPr>
          <p:style>
            <a:lnRef idx="2">
              <a:schemeClr val="accent2"/>
            </a:lnRef>
            <a:fillRef idx="1">
              <a:schemeClr val="lt1"/>
            </a:fillRef>
            <a:effectRef idx="0">
              <a:schemeClr val="accent2"/>
            </a:effectRef>
            <a:fontRef idx="minor">
              <a:schemeClr val="dk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892" dirty="0">
                  <a:latin typeface="Meiryo UI" panose="020B0604030504040204" pitchFamily="50" charset="-128"/>
                  <a:ea typeface="Meiryo UI" panose="020B0604030504040204" pitchFamily="50" charset="-128"/>
                </a:rPr>
                <a:t>金融危機</a:t>
              </a:r>
            </a:p>
          </p:txBody>
        </p:sp>
      </p:grpSp>
      <p:graphicFrame>
        <p:nvGraphicFramePr>
          <p:cNvPr id="12" name="グラフ 11"/>
          <p:cNvGraphicFramePr>
            <a:graphicFrameLocks/>
          </p:cNvGraphicFramePr>
          <p:nvPr>
            <p:extLst/>
          </p:nvPr>
        </p:nvGraphicFramePr>
        <p:xfrm>
          <a:off x="605481" y="3371923"/>
          <a:ext cx="8699157" cy="2641567"/>
        </p:xfrm>
        <a:graphic>
          <a:graphicData uri="http://schemas.openxmlformats.org/drawingml/2006/chart">
            <c:chart xmlns:c="http://schemas.openxmlformats.org/drawingml/2006/chart" xmlns:r="http://schemas.openxmlformats.org/officeDocument/2006/relationships" r:id="rId3"/>
          </a:graphicData>
        </a:graphic>
      </p:graphicFrame>
      <p:sp>
        <p:nvSpPr>
          <p:cNvPr id="13" name="四角形吹き出し 12"/>
          <p:cNvSpPr/>
          <p:nvPr/>
        </p:nvSpPr>
        <p:spPr>
          <a:xfrm>
            <a:off x="6989723" y="4184625"/>
            <a:ext cx="1111618" cy="248340"/>
          </a:xfrm>
          <a:prstGeom prst="wedgeRectCallout">
            <a:avLst>
              <a:gd name="adj1" fmla="val -41586"/>
              <a:gd name="adj2" fmla="val 14416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071" b="1" dirty="0">
                <a:latin typeface="Meiryo UI" panose="020B0604030504040204" pitchFamily="50" charset="-128"/>
                <a:ea typeface="Meiryo UI" panose="020B0604030504040204" pitchFamily="50" charset="-128"/>
              </a:rPr>
              <a:t>完全失業率</a:t>
            </a:r>
          </a:p>
        </p:txBody>
      </p:sp>
      <p:sp>
        <p:nvSpPr>
          <p:cNvPr id="14" name="四角形吹き出し 13"/>
          <p:cNvSpPr/>
          <p:nvPr/>
        </p:nvSpPr>
        <p:spPr>
          <a:xfrm>
            <a:off x="7203453" y="5348019"/>
            <a:ext cx="1111618" cy="248340"/>
          </a:xfrm>
          <a:prstGeom prst="wedgeRectCallout">
            <a:avLst>
              <a:gd name="adj1" fmla="val 443"/>
              <a:gd name="adj2" fmla="val -9940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071" b="1" dirty="0">
                <a:latin typeface="Meiryo UI" panose="020B0604030504040204" pitchFamily="50" charset="-128"/>
                <a:ea typeface="Meiryo UI" panose="020B0604030504040204" pitchFamily="50" charset="-128"/>
              </a:rPr>
              <a:t>自殺者数</a:t>
            </a:r>
          </a:p>
        </p:txBody>
      </p:sp>
      <p:sp>
        <p:nvSpPr>
          <p:cNvPr id="15" name="四角形吹き出し 14"/>
          <p:cNvSpPr/>
          <p:nvPr/>
        </p:nvSpPr>
        <p:spPr>
          <a:xfrm>
            <a:off x="1198152" y="5227988"/>
            <a:ext cx="781499" cy="176406"/>
          </a:xfrm>
          <a:prstGeom prst="wedgeRectCallout">
            <a:avLst>
              <a:gd name="adj1" fmla="val 38011"/>
              <a:gd name="adj2" fmla="val 176345"/>
            </a:avLst>
          </a:prstGeom>
          <a:ln w="28575"/>
        </p:spPr>
        <p:style>
          <a:lnRef idx="2">
            <a:schemeClr val="accent2"/>
          </a:lnRef>
          <a:fillRef idx="1">
            <a:schemeClr val="lt1"/>
          </a:fillRef>
          <a:effectRef idx="0">
            <a:schemeClr val="accent2"/>
          </a:effectRef>
          <a:fontRef idx="minor">
            <a:schemeClr val="dk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892" dirty="0">
                <a:latin typeface="Meiryo UI" panose="020B0604030504040204" pitchFamily="50" charset="-128"/>
                <a:ea typeface="Meiryo UI" panose="020B0604030504040204" pitchFamily="50" charset="-128"/>
              </a:rPr>
              <a:t>金融危機</a:t>
            </a:r>
          </a:p>
        </p:txBody>
      </p:sp>
      <p:sp>
        <p:nvSpPr>
          <p:cNvPr id="16" name="スライド番号プレースホルダー 3"/>
          <p:cNvSpPr>
            <a:spLocks noGrp="1"/>
          </p:cNvSpPr>
          <p:nvPr>
            <p:ph type="sldNum" sz="quarter" idx="12"/>
          </p:nvPr>
        </p:nvSpPr>
        <p:spPr>
          <a:xfrm>
            <a:off x="9304638" y="5596359"/>
            <a:ext cx="583061" cy="489760"/>
          </a:xfrm>
          <a:ln>
            <a:solidFill>
              <a:schemeClr val="accent1"/>
            </a:solidFill>
          </a:ln>
        </p:spPr>
        <p:txBody>
          <a:bodyPr/>
          <a:lstStyle/>
          <a:p>
            <a:pPr algn="ctr"/>
            <a:fld id="{9B28B6A2-4437-46C4-8AB6-08015A7ADF51}" type="slidenum">
              <a:rPr kumimoji="1" lang="ja-JP" altLang="en-US" sz="1600" smtClean="0"/>
              <a:pPr algn="ctr"/>
              <a:t>112</a:t>
            </a:fld>
            <a:endParaRPr kumimoji="1" lang="ja-JP" altLang="en-US" sz="1600" dirty="0"/>
          </a:p>
        </p:txBody>
      </p:sp>
      <p:sp>
        <p:nvSpPr>
          <p:cNvPr id="17" name="正方形/長方形 16"/>
          <p:cNvSpPr/>
          <p:nvPr/>
        </p:nvSpPr>
        <p:spPr>
          <a:xfrm>
            <a:off x="6131109" y="743264"/>
            <a:ext cx="4778061" cy="246221"/>
          </a:xfrm>
          <a:prstGeom prst="rect">
            <a:avLst/>
          </a:prstGeom>
        </p:spPr>
        <p:txBody>
          <a:bodyPr wrap="square">
            <a:spAutoFit/>
          </a:bodyPr>
          <a:lstStyle/>
          <a:p>
            <a:r>
              <a:rPr lang="ja-JP" altLang="en-US" sz="1000" dirty="0"/>
              <a:t>出典</a:t>
            </a:r>
            <a:r>
              <a:rPr lang="ja-JP" altLang="en-US" sz="1000" dirty="0" smtClean="0"/>
              <a:t>：警察庁 </a:t>
            </a:r>
            <a:r>
              <a:rPr lang="en-US" altLang="ja-JP" sz="1000" dirty="0" smtClean="0"/>
              <a:t>『</a:t>
            </a:r>
            <a:r>
              <a:rPr lang="ja-JP" altLang="en-US" sz="1000" dirty="0" smtClean="0"/>
              <a:t>生活安全に関する統計等</a:t>
            </a:r>
            <a:r>
              <a:rPr lang="en-US" altLang="ja-JP" sz="1000" dirty="0" smtClean="0"/>
              <a:t>』</a:t>
            </a:r>
            <a:r>
              <a:rPr lang="ja-JP" altLang="en-US" sz="1000" dirty="0" err="1" smtClean="0"/>
              <a:t>、</a:t>
            </a:r>
            <a:r>
              <a:rPr lang="ja-JP" altLang="en-US" sz="1000" dirty="0" smtClean="0"/>
              <a:t>総務省 </a:t>
            </a:r>
            <a:r>
              <a:rPr lang="en-US" altLang="ja-JP" sz="1000" dirty="0" smtClean="0"/>
              <a:t>『</a:t>
            </a:r>
            <a:r>
              <a:rPr lang="ja-JP" altLang="en-US" sz="1000" dirty="0" smtClean="0"/>
              <a:t>労働力調査</a:t>
            </a:r>
            <a:r>
              <a:rPr lang="en-US" altLang="ja-JP" sz="1000" dirty="0" smtClean="0"/>
              <a:t>』</a:t>
            </a:r>
          </a:p>
        </p:txBody>
      </p:sp>
      <p:sp>
        <p:nvSpPr>
          <p:cNvPr id="18" name="タイトル 1">
            <a:extLst>
              <a:ext uri="{FF2B5EF4-FFF2-40B4-BE49-F238E27FC236}">
                <a16:creationId xmlns:a16="http://schemas.microsoft.com/office/drawing/2014/main" id="{1C5D5C96-FB63-4406-8B75-45E774D0FBBE}"/>
              </a:ext>
            </a:extLst>
          </p:cNvPr>
          <p:cNvSpPr txBox="1">
            <a:spLocks/>
          </p:cNvSpPr>
          <p:nvPr/>
        </p:nvSpPr>
        <p:spPr>
          <a:xfrm>
            <a:off x="0" y="-132"/>
            <a:ext cx="9906000" cy="343193"/>
          </a:xfrm>
          <a:prstGeom prst="rect">
            <a:avLst/>
          </a:prstGeom>
          <a:solidFill>
            <a:srgbClr val="002060"/>
          </a:solidFill>
        </p:spPr>
        <p:txBody>
          <a:bodyPr vert="horz" lIns="91440" tIns="45720" rIns="91440" bIns="45720" rtlCol="0" anchor="ctr">
            <a:noAutofit/>
          </a:bodyPr>
          <a:lstStyle>
            <a:lvl1pPr algn="ctr" defTabSz="742950" rtl="0" eaLnBrk="1" latinLnBrk="0" hangingPunct="1">
              <a:lnSpc>
                <a:spcPct val="90000"/>
              </a:lnSpc>
              <a:spcBef>
                <a:spcPct val="0"/>
              </a:spcBef>
              <a:buNone/>
              <a:defRPr kumimoji="1" sz="4875" kern="1200">
                <a:solidFill>
                  <a:schemeClr val="tx1"/>
                </a:solidFill>
                <a:latin typeface="+mj-lt"/>
                <a:ea typeface="+mj-ea"/>
                <a:cs typeface="+mj-cs"/>
              </a:defRPr>
            </a:lvl1pPr>
          </a:lstStyle>
          <a:p>
            <a:r>
              <a:rPr lang="ja-JP" altLang="en-US" sz="1800" b="1" dirty="0" smtClean="0">
                <a:solidFill>
                  <a:schemeClr val="bg1"/>
                </a:solidFill>
                <a:latin typeface="+mn-ea"/>
                <a:ea typeface="+mn-ea"/>
              </a:rPr>
              <a:t>地域社会への影響等 </a:t>
            </a:r>
            <a:r>
              <a:rPr lang="en-US" altLang="ja-JP" sz="1800" b="1" dirty="0" smtClean="0">
                <a:solidFill>
                  <a:schemeClr val="bg1"/>
                </a:solidFill>
                <a:latin typeface="+mn-ea"/>
                <a:ea typeface="+mn-ea"/>
              </a:rPr>
              <a:t>【</a:t>
            </a:r>
            <a:r>
              <a:rPr lang="ja-JP" altLang="en-US" sz="1800" b="1" dirty="0" smtClean="0">
                <a:solidFill>
                  <a:schemeClr val="bg1"/>
                </a:solidFill>
                <a:latin typeface="+mn-ea"/>
                <a:ea typeface="+mn-ea"/>
              </a:rPr>
              <a:t>自殺者増加への懸念</a:t>
            </a:r>
            <a:r>
              <a:rPr lang="en-US" altLang="ja-JP" sz="1800" b="1" dirty="0" smtClean="0">
                <a:solidFill>
                  <a:schemeClr val="bg1"/>
                </a:solidFill>
                <a:latin typeface="+mn-ea"/>
                <a:ea typeface="+mn-ea"/>
              </a:rPr>
              <a:t>】</a:t>
            </a:r>
            <a:endParaRPr lang="ja-JP" altLang="en-US" sz="1800" b="1" dirty="0">
              <a:solidFill>
                <a:schemeClr val="bg1"/>
              </a:solidFill>
              <a:latin typeface="+mn-ea"/>
              <a:ea typeface="+mn-ea"/>
            </a:endParaRPr>
          </a:p>
        </p:txBody>
      </p:sp>
    </p:spTree>
    <p:extLst>
      <p:ext uri="{BB962C8B-B14F-4D97-AF65-F5344CB8AC3E}">
        <p14:creationId xmlns:p14="http://schemas.microsoft.com/office/powerpoint/2010/main" val="298167535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906000" cy="347730"/>
          </a:xfrm>
          <a:solidFill>
            <a:srgbClr val="002060"/>
          </a:solidFill>
        </p:spPr>
        <p:txBody>
          <a:bodyPr>
            <a:noAutofit/>
          </a:body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長期間の休校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オンライン授業の格差</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73821" y="506627"/>
            <a:ext cx="9758358" cy="4146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b="1" dirty="0" smtClean="0">
                <a:solidFill>
                  <a:schemeClr val="tx1"/>
                </a:solidFill>
                <a:latin typeface="Meiryo UI" panose="020B0604030504040204" pitchFamily="50" charset="-128"/>
                <a:ea typeface="Meiryo UI" panose="020B0604030504040204" pitchFamily="50" charset="-128"/>
              </a:rPr>
              <a:t>大阪</a:t>
            </a:r>
            <a:r>
              <a:rPr kumimoji="1" lang="ja-JP" altLang="en-US" sz="1400" dirty="0" smtClean="0">
                <a:solidFill>
                  <a:schemeClr val="tx1"/>
                </a:solidFill>
                <a:latin typeface="Meiryo UI" panose="020B0604030504040204" pitchFamily="50" charset="-128"/>
                <a:ea typeface="Meiryo UI" panose="020B0604030504040204" pitchFamily="50" charset="-128"/>
              </a:rPr>
              <a:t>・名古屋圏においては、</a:t>
            </a:r>
            <a:r>
              <a:rPr kumimoji="1" lang="ja-JP" altLang="en-US" sz="1400" b="1" dirty="0" smtClean="0">
                <a:solidFill>
                  <a:schemeClr val="tx1"/>
                </a:solidFill>
                <a:latin typeface="Meiryo UI" panose="020B0604030504040204" pitchFamily="50" charset="-128"/>
                <a:ea typeface="Meiryo UI" panose="020B0604030504040204" pitchFamily="50" charset="-128"/>
              </a:rPr>
              <a:t>全国に比べ、小中学校でオンライン教育を受けている割合は高いが、</a:t>
            </a:r>
            <a:r>
              <a:rPr kumimoji="1" lang="ja-JP" altLang="en-US" sz="1400" b="1" u="sng" dirty="0" smtClean="0">
                <a:solidFill>
                  <a:schemeClr val="tx1"/>
                </a:solidFill>
                <a:latin typeface="Meiryo UI" panose="020B0604030504040204" pitchFamily="50" charset="-128"/>
                <a:ea typeface="Meiryo UI" panose="020B0604030504040204" pitchFamily="50" charset="-128"/>
              </a:rPr>
              <a:t>東京圏に比べるとその割合は低い。</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p:txBody>
      </p:sp>
      <p:sp>
        <p:nvSpPr>
          <p:cNvPr id="12" name="スライド番号プレースホルダー 3"/>
          <p:cNvSpPr>
            <a:spLocks noGrp="1"/>
          </p:cNvSpPr>
          <p:nvPr>
            <p:ph type="sldNum" sz="quarter" idx="12"/>
          </p:nvPr>
        </p:nvSpPr>
        <p:spPr>
          <a:xfrm>
            <a:off x="9366422" y="5614737"/>
            <a:ext cx="521277" cy="471382"/>
          </a:xfrm>
          <a:ln>
            <a:solidFill>
              <a:schemeClr val="accent1"/>
            </a:solidFill>
          </a:ln>
        </p:spPr>
        <p:txBody>
          <a:bodyPr/>
          <a:lstStyle/>
          <a:p>
            <a:fld id="{9B28B6A2-4437-46C4-8AB6-08015A7ADF51}" type="slidenum">
              <a:rPr kumimoji="1" lang="ja-JP" altLang="en-US" sz="1600" smtClean="0"/>
              <a:t>113</a:t>
            </a:fld>
            <a:endParaRPr kumimoji="1" lang="ja-JP" altLang="en-US" sz="1600" dirty="0"/>
          </a:p>
        </p:txBody>
      </p:sp>
      <p:sp>
        <p:nvSpPr>
          <p:cNvPr id="16" name="テキスト ボックス 15"/>
          <p:cNvSpPr txBox="1"/>
          <p:nvPr/>
        </p:nvSpPr>
        <p:spPr>
          <a:xfrm>
            <a:off x="194658" y="5824509"/>
            <a:ext cx="8511459" cy="261610"/>
          </a:xfrm>
          <a:prstGeom prst="rect">
            <a:avLst/>
          </a:prstGeom>
          <a:noFill/>
        </p:spPr>
        <p:txBody>
          <a:bodyPr wrap="square" rtlCol="0">
            <a:spAutoFit/>
          </a:bodyPr>
          <a:lstStyle/>
          <a:p>
            <a:r>
              <a:rPr kumimoji="1" lang="ja-JP" altLang="en-US" sz="1100" dirty="0" smtClean="0"/>
              <a:t>出典：内閣府 </a:t>
            </a:r>
            <a:r>
              <a:rPr kumimoji="1" lang="en-US" altLang="ja-JP" sz="1100" dirty="0" smtClean="0"/>
              <a:t>『</a:t>
            </a:r>
            <a:r>
              <a:rPr kumimoji="1" lang="ja-JP" altLang="en-US" sz="1100" dirty="0" smtClean="0"/>
              <a:t>新型コロナウイルス感染症の影響下における生活意識・行動の変化に関する調査</a:t>
            </a:r>
            <a:r>
              <a:rPr kumimoji="1" lang="en-US" altLang="ja-JP" sz="1100" dirty="0" smtClean="0"/>
              <a:t>』</a:t>
            </a:r>
            <a:endParaRPr kumimoji="1" lang="ja-JP" altLang="en-US" sz="1200" dirty="0"/>
          </a:p>
        </p:txBody>
      </p:sp>
      <p:pic>
        <p:nvPicPr>
          <p:cNvPr id="5" name="図 4"/>
          <p:cNvPicPr>
            <a:picLocks noChangeAspect="1"/>
          </p:cNvPicPr>
          <p:nvPr/>
        </p:nvPicPr>
        <p:blipFill>
          <a:blip r:embed="rId2"/>
          <a:stretch>
            <a:fillRect/>
          </a:stretch>
        </p:blipFill>
        <p:spPr>
          <a:xfrm>
            <a:off x="165307" y="1452604"/>
            <a:ext cx="9722392" cy="3840613"/>
          </a:xfrm>
          <a:prstGeom prst="rect">
            <a:avLst/>
          </a:prstGeom>
        </p:spPr>
      </p:pic>
    </p:spTree>
    <p:extLst>
      <p:ext uri="{BB962C8B-B14F-4D97-AF65-F5344CB8AC3E}">
        <p14:creationId xmlns:p14="http://schemas.microsoft.com/office/powerpoint/2010/main" val="60222105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906000" cy="347730"/>
          </a:xfrm>
          <a:solidFill>
            <a:srgbClr val="002060"/>
          </a:solidFill>
        </p:spPr>
        <p:txBody>
          <a:bodyPr>
            <a:noAutofit/>
          </a:body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長期間の休校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オンライン授業の格差</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129341" y="506627"/>
            <a:ext cx="9693041" cy="4146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●オンライン受講率は、</a:t>
            </a:r>
            <a:r>
              <a:rPr kumimoji="1" lang="ja-JP" altLang="en-US" sz="1400" b="1" u="sng" dirty="0" smtClean="0">
                <a:solidFill>
                  <a:schemeClr val="tx1"/>
                </a:solidFill>
                <a:latin typeface="Meiryo UI" panose="020B0604030504040204" pitchFamily="50" charset="-128"/>
                <a:ea typeface="Meiryo UI" panose="020B0604030504040204" pitchFamily="50" charset="-128"/>
              </a:rPr>
              <a:t>大学では「一部の授業をオンラインで受講した」も含めると</a:t>
            </a:r>
            <a:r>
              <a:rPr kumimoji="1" lang="en-US" altLang="ja-JP" sz="1400" b="1" u="sng" dirty="0" smtClean="0">
                <a:solidFill>
                  <a:schemeClr val="tx1"/>
                </a:solidFill>
                <a:latin typeface="Meiryo UI" panose="020B0604030504040204" pitchFamily="50" charset="-128"/>
                <a:ea typeface="Meiryo UI" panose="020B0604030504040204" pitchFamily="50" charset="-128"/>
              </a:rPr>
              <a:t>9</a:t>
            </a:r>
            <a:r>
              <a:rPr kumimoji="1" lang="ja-JP" altLang="en-US" sz="1400" b="1" u="sng" dirty="0" smtClean="0">
                <a:solidFill>
                  <a:schemeClr val="tx1"/>
                </a:solidFill>
                <a:latin typeface="Meiryo UI" panose="020B0604030504040204" pitchFamily="50" charset="-128"/>
                <a:ea typeface="Meiryo UI" panose="020B0604030504040204" pitchFamily="50" charset="-128"/>
              </a:rPr>
              <a:t>割以上</a:t>
            </a:r>
            <a:r>
              <a:rPr kumimoji="1" lang="ja-JP" altLang="en-US" sz="1400" dirty="0" smtClean="0">
                <a:solidFill>
                  <a:schemeClr val="tx1"/>
                </a:solidFill>
                <a:latin typeface="Meiryo UI" panose="020B0604030504040204" pitchFamily="50" charset="-128"/>
                <a:ea typeface="Meiryo UI" panose="020B0604030504040204" pitchFamily="50" charset="-128"/>
              </a:rPr>
              <a:t>にのぼり、高校よりも高い比率となっている。</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p:txBody>
      </p:sp>
      <p:sp>
        <p:nvSpPr>
          <p:cNvPr id="12" name="スライド番号プレースホルダー 3"/>
          <p:cNvSpPr>
            <a:spLocks noGrp="1"/>
          </p:cNvSpPr>
          <p:nvPr>
            <p:ph type="sldNum" sz="quarter" idx="12"/>
          </p:nvPr>
        </p:nvSpPr>
        <p:spPr>
          <a:xfrm>
            <a:off x="9366422" y="5646821"/>
            <a:ext cx="521277" cy="439298"/>
          </a:xfrm>
          <a:ln>
            <a:solidFill>
              <a:schemeClr val="accent1"/>
            </a:solidFill>
          </a:ln>
        </p:spPr>
        <p:txBody>
          <a:bodyPr/>
          <a:lstStyle/>
          <a:p>
            <a:fld id="{9B28B6A2-4437-46C4-8AB6-08015A7ADF51}" type="slidenum">
              <a:rPr kumimoji="1" lang="ja-JP" altLang="en-US" sz="1600" smtClean="0"/>
              <a:t>114</a:t>
            </a:fld>
            <a:endParaRPr kumimoji="1" lang="ja-JP" altLang="en-US" sz="1600" dirty="0"/>
          </a:p>
        </p:txBody>
      </p:sp>
      <p:sp>
        <p:nvSpPr>
          <p:cNvPr id="16" name="テキスト ボックス 15"/>
          <p:cNvSpPr txBox="1"/>
          <p:nvPr/>
        </p:nvSpPr>
        <p:spPr>
          <a:xfrm>
            <a:off x="194658" y="5824509"/>
            <a:ext cx="8511459" cy="261610"/>
          </a:xfrm>
          <a:prstGeom prst="rect">
            <a:avLst/>
          </a:prstGeom>
          <a:noFill/>
        </p:spPr>
        <p:txBody>
          <a:bodyPr wrap="square" rtlCol="0">
            <a:spAutoFit/>
          </a:bodyPr>
          <a:lstStyle/>
          <a:p>
            <a:r>
              <a:rPr kumimoji="1" lang="ja-JP" altLang="en-US" sz="1100" dirty="0" smtClean="0"/>
              <a:t>出典：内閣府 </a:t>
            </a:r>
            <a:r>
              <a:rPr kumimoji="1" lang="en-US" altLang="ja-JP" sz="1100" dirty="0" smtClean="0"/>
              <a:t>『</a:t>
            </a:r>
            <a:r>
              <a:rPr kumimoji="1" lang="ja-JP" altLang="en-US" sz="1100" dirty="0" smtClean="0"/>
              <a:t>新型コロナウイルス感染症の影響下における生活意識・行動の変化に関する調査</a:t>
            </a:r>
            <a:r>
              <a:rPr kumimoji="1" lang="en-US" altLang="ja-JP" sz="1100" dirty="0" smtClean="0"/>
              <a:t>』</a:t>
            </a:r>
            <a:endParaRPr kumimoji="1" lang="ja-JP" altLang="en-US" sz="1200" dirty="0"/>
          </a:p>
        </p:txBody>
      </p:sp>
      <p:pic>
        <p:nvPicPr>
          <p:cNvPr id="2" name="図 1"/>
          <p:cNvPicPr>
            <a:picLocks noChangeAspect="1"/>
          </p:cNvPicPr>
          <p:nvPr/>
        </p:nvPicPr>
        <p:blipFill>
          <a:blip r:embed="rId2"/>
          <a:stretch>
            <a:fillRect/>
          </a:stretch>
        </p:blipFill>
        <p:spPr>
          <a:xfrm>
            <a:off x="1205593" y="1007177"/>
            <a:ext cx="7494814" cy="4817332"/>
          </a:xfrm>
          <a:prstGeom prst="rect">
            <a:avLst/>
          </a:prstGeom>
        </p:spPr>
      </p:pic>
    </p:spTree>
    <p:extLst>
      <p:ext uri="{BB962C8B-B14F-4D97-AF65-F5344CB8AC3E}">
        <p14:creationId xmlns:p14="http://schemas.microsoft.com/office/powerpoint/2010/main" val="397011641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906000" cy="347730"/>
          </a:xfrm>
          <a:solidFill>
            <a:srgbClr val="002060"/>
          </a:solidFill>
        </p:spPr>
        <p:txBody>
          <a:bodyPr>
            <a:noAutofit/>
          </a:body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長期間の休校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休校に伴う児童・生徒へのストレスの増大</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235843" y="516739"/>
            <a:ext cx="9424297" cy="580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lstStyle/>
          <a:p>
            <a:pPr marL="180975" indent="-180975">
              <a:lnSpc>
                <a:spcPts val="1700"/>
              </a:lnSpc>
            </a:pPr>
            <a:r>
              <a:rPr kumimoji="1" lang="ja-JP" altLang="en-US" sz="1400" b="1" dirty="0" smtClean="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小学生</a:t>
            </a:r>
            <a:r>
              <a:rPr kumimoji="1" lang="ja-JP" altLang="en-US" sz="1400" dirty="0">
                <a:solidFill>
                  <a:schemeClr val="tx1"/>
                </a:solidFill>
                <a:latin typeface="Meiryo UI" panose="020B0604030504040204" pitchFamily="50" charset="-128"/>
                <a:ea typeface="Meiryo UI" panose="020B0604030504040204" pitchFamily="50" charset="-128"/>
              </a:rPr>
              <a:t>以下の子どもを持つ全国の保護者</a:t>
            </a:r>
            <a:r>
              <a:rPr kumimoji="1" lang="en-US" altLang="ja-JP" sz="1400" dirty="0">
                <a:solidFill>
                  <a:schemeClr val="tx1"/>
                </a:solidFill>
                <a:latin typeface="Meiryo UI" panose="020B0604030504040204" pitchFamily="50" charset="-128"/>
                <a:ea typeface="Meiryo UI" panose="020B0604030504040204" pitchFamily="50" charset="-128"/>
              </a:rPr>
              <a:t>307</a:t>
            </a:r>
            <a:r>
              <a:rPr kumimoji="1" lang="ja-JP" altLang="en-US" sz="1400" dirty="0">
                <a:solidFill>
                  <a:schemeClr val="tx1"/>
                </a:solidFill>
                <a:latin typeface="Meiryo UI" panose="020B0604030504040204" pitchFamily="50" charset="-128"/>
                <a:ea typeface="Meiryo UI" panose="020B0604030504040204" pitchFamily="50" charset="-128"/>
              </a:rPr>
              <a:t>名を対象と</a:t>
            </a:r>
            <a:r>
              <a:rPr kumimoji="1" lang="ja-JP" altLang="en-US" sz="1400" dirty="0" smtClean="0">
                <a:solidFill>
                  <a:schemeClr val="tx1"/>
                </a:solidFill>
                <a:latin typeface="Meiryo UI" panose="020B0604030504040204" pitchFamily="50" charset="-128"/>
                <a:ea typeface="Meiryo UI" panose="020B0604030504040204" pitchFamily="50" charset="-128"/>
              </a:rPr>
              <a:t>して民間</a:t>
            </a:r>
            <a:r>
              <a:rPr kumimoji="1" lang="ja-JP" altLang="en-US" sz="1400" dirty="0">
                <a:solidFill>
                  <a:schemeClr val="tx1"/>
                </a:solidFill>
                <a:latin typeface="Meiryo UI" panose="020B0604030504040204" pitchFamily="50" charset="-128"/>
                <a:ea typeface="Meiryo UI" panose="020B0604030504040204" pitchFamily="50" charset="-128"/>
              </a:rPr>
              <a:t>会社が</a:t>
            </a:r>
            <a:r>
              <a:rPr kumimoji="1" lang="en-US" altLang="ja-JP" sz="1400" dirty="0">
                <a:solidFill>
                  <a:schemeClr val="tx1"/>
                </a:solidFill>
                <a:latin typeface="Meiryo UI" panose="020B0604030504040204" pitchFamily="50" charset="-128"/>
                <a:ea typeface="Meiryo UI" panose="020B0604030504040204" pitchFamily="50" charset="-128"/>
              </a:rPr>
              <a:t>2020</a:t>
            </a:r>
            <a:r>
              <a:rPr kumimoji="1" lang="ja-JP" altLang="en-US" sz="1400" dirty="0">
                <a:solidFill>
                  <a:schemeClr val="tx1"/>
                </a:solidFill>
                <a:latin typeface="Meiryo UI" panose="020B0604030504040204" pitchFamily="50" charset="-128"/>
                <a:ea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rPr>
              <a:t>4</a:t>
            </a:r>
            <a:r>
              <a:rPr kumimoji="1" lang="ja-JP" altLang="en-US" sz="1400" dirty="0">
                <a:solidFill>
                  <a:schemeClr val="tx1"/>
                </a:solidFill>
                <a:latin typeface="Meiryo UI" panose="020B0604030504040204" pitchFamily="50" charset="-128"/>
                <a:ea typeface="Meiryo UI" panose="020B0604030504040204" pitchFamily="50" charset="-128"/>
              </a:rPr>
              <a:t>月</a:t>
            </a:r>
            <a:r>
              <a:rPr kumimoji="1" lang="ja-JP" altLang="en-US" sz="1400" dirty="0" smtClean="0">
                <a:solidFill>
                  <a:schemeClr val="tx1"/>
                </a:solidFill>
                <a:latin typeface="Meiryo UI" panose="020B0604030504040204" pitchFamily="50" charset="-128"/>
                <a:ea typeface="Meiryo UI" panose="020B0604030504040204" pitchFamily="50" charset="-128"/>
              </a:rPr>
              <a:t>に実施したネットアンケート調査によると、</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lnSpc>
                <a:spcPts val="1700"/>
              </a:lnSpc>
            </a:pP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子どもについては</a:t>
            </a:r>
            <a:r>
              <a:rPr kumimoji="1" lang="ja-JP" altLang="en-US" sz="1400" b="1" u="sng" dirty="0" smtClean="0">
                <a:solidFill>
                  <a:schemeClr val="tx1"/>
                </a:solidFill>
                <a:latin typeface="Meiryo UI" panose="020B0604030504040204" pitchFamily="50" charset="-128"/>
                <a:ea typeface="Meiryo UI" panose="020B0604030504040204" pitchFamily="50" charset="-128"/>
              </a:rPr>
              <a:t>外出できないことなどがストレス</a:t>
            </a:r>
            <a:r>
              <a:rPr kumimoji="1" lang="ja-JP" altLang="en-US" sz="1400" dirty="0" smtClean="0">
                <a:solidFill>
                  <a:schemeClr val="tx1"/>
                </a:solidFill>
                <a:latin typeface="Meiryo UI" panose="020B0604030504040204" pitchFamily="50" charset="-128"/>
                <a:ea typeface="Meiryo UI" panose="020B0604030504040204" pitchFamily="50" charset="-128"/>
              </a:rPr>
              <a:t>となっている。</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12" name="スライド番号プレースホルダー 3"/>
          <p:cNvSpPr>
            <a:spLocks noGrp="1"/>
          </p:cNvSpPr>
          <p:nvPr>
            <p:ph type="sldNum" sz="quarter" idx="12"/>
          </p:nvPr>
        </p:nvSpPr>
        <p:spPr>
          <a:xfrm>
            <a:off x="9354065" y="5644945"/>
            <a:ext cx="541447" cy="441174"/>
          </a:xfrm>
          <a:ln>
            <a:solidFill>
              <a:schemeClr val="accent1"/>
            </a:solidFill>
          </a:ln>
        </p:spPr>
        <p:txBody>
          <a:bodyPr/>
          <a:lstStyle/>
          <a:p>
            <a:fld id="{9B28B6A2-4437-46C4-8AB6-08015A7ADF51}" type="slidenum">
              <a:rPr kumimoji="1" lang="ja-JP" altLang="en-US" sz="1600" smtClean="0"/>
              <a:t>115</a:t>
            </a:fld>
            <a:endParaRPr kumimoji="1" lang="ja-JP" altLang="en-US" sz="1600" dirty="0"/>
          </a:p>
        </p:txBody>
      </p:sp>
      <p:sp>
        <p:nvSpPr>
          <p:cNvPr id="16" name="テキスト ボックス 15"/>
          <p:cNvSpPr txBox="1"/>
          <p:nvPr/>
        </p:nvSpPr>
        <p:spPr>
          <a:xfrm>
            <a:off x="6076682" y="5691873"/>
            <a:ext cx="3583458" cy="261610"/>
          </a:xfrm>
          <a:prstGeom prst="rect">
            <a:avLst/>
          </a:prstGeom>
          <a:noFill/>
        </p:spPr>
        <p:txBody>
          <a:bodyPr wrap="square" rtlCol="0">
            <a:spAutoFit/>
          </a:bodyPr>
          <a:lstStyle/>
          <a:p>
            <a:r>
              <a:rPr kumimoji="1" lang="ja-JP" altLang="en-US" sz="1100" dirty="0" smtClean="0">
                <a:latin typeface="+mn-ea"/>
              </a:rPr>
              <a:t>出典：</a:t>
            </a:r>
            <a:r>
              <a:rPr lang="ja-JP" altLang="en-US" sz="1100" dirty="0" smtClean="0">
                <a:latin typeface="+mn-ea"/>
              </a:rPr>
              <a:t>⼦</a:t>
            </a:r>
            <a:r>
              <a:rPr lang="ja-JP" altLang="en-US" sz="1100" dirty="0">
                <a:latin typeface="+mn-ea"/>
              </a:rPr>
              <a:t>どもとお出かけ情報</a:t>
            </a:r>
            <a:r>
              <a:rPr lang="ja-JP" altLang="en-US" sz="1100" dirty="0" smtClean="0">
                <a:latin typeface="+mn-ea"/>
              </a:rPr>
              <a:t>サイト </a:t>
            </a:r>
            <a:r>
              <a:rPr lang="en-US" altLang="ja-JP" sz="1100" dirty="0" smtClean="0">
                <a:latin typeface="+mn-ea"/>
              </a:rPr>
              <a:t>『</a:t>
            </a:r>
            <a:r>
              <a:rPr lang="ja-JP" altLang="en-US" sz="1100" dirty="0" err="1">
                <a:latin typeface="+mn-ea"/>
              </a:rPr>
              <a:t>いこ</a:t>
            </a:r>
            <a:r>
              <a:rPr lang="ja-JP" altLang="en-US" sz="1100" dirty="0">
                <a:latin typeface="+mn-ea"/>
              </a:rPr>
              <a:t>ーよ</a:t>
            </a:r>
            <a:r>
              <a:rPr lang="en-US" altLang="ja-JP" sz="1100" dirty="0" smtClean="0">
                <a:latin typeface="+mn-ea"/>
              </a:rPr>
              <a:t>』 </a:t>
            </a:r>
            <a:r>
              <a:rPr lang="ja-JP" altLang="en-US" sz="1100" dirty="0" smtClean="0">
                <a:latin typeface="+mn-ea"/>
              </a:rPr>
              <a:t>調べ</a:t>
            </a:r>
            <a:endParaRPr kumimoji="1" lang="en-US" altLang="ja-JP" sz="1100" dirty="0" smtClean="0">
              <a:latin typeface="+mn-ea"/>
            </a:endParaRPr>
          </a:p>
        </p:txBody>
      </p:sp>
      <p:pic>
        <p:nvPicPr>
          <p:cNvPr id="3" name="図 2"/>
          <p:cNvPicPr>
            <a:picLocks noChangeAspect="1"/>
          </p:cNvPicPr>
          <p:nvPr/>
        </p:nvPicPr>
        <p:blipFill>
          <a:blip r:embed="rId2"/>
          <a:stretch>
            <a:fillRect/>
          </a:stretch>
        </p:blipFill>
        <p:spPr>
          <a:xfrm>
            <a:off x="985591" y="1349170"/>
            <a:ext cx="7924800" cy="4295775"/>
          </a:xfrm>
          <a:prstGeom prst="rect">
            <a:avLst/>
          </a:prstGeom>
        </p:spPr>
      </p:pic>
    </p:spTree>
    <p:extLst>
      <p:ext uri="{BB962C8B-B14F-4D97-AF65-F5344CB8AC3E}">
        <p14:creationId xmlns:p14="http://schemas.microsoft.com/office/powerpoint/2010/main" val="71034298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9341715" y="5665827"/>
            <a:ext cx="545984" cy="420292"/>
          </a:xfrm>
          <a:ln>
            <a:solidFill>
              <a:schemeClr val="accent1"/>
            </a:solidFill>
          </a:ln>
        </p:spPr>
        <p:txBody>
          <a:bodyPr/>
          <a:lstStyle/>
          <a:p>
            <a:fld id="{9B28B6A2-4437-46C4-8AB6-08015A7ADF51}" type="slidenum">
              <a:rPr kumimoji="1" lang="ja-JP" altLang="en-US" sz="1600" smtClean="0"/>
              <a:t>116</a:t>
            </a:fld>
            <a:endParaRPr kumimoji="1" lang="ja-JP" altLang="en-US" sz="1600" dirty="0"/>
          </a:p>
        </p:txBody>
      </p:sp>
      <p:sp>
        <p:nvSpPr>
          <p:cNvPr id="13" name="正方形/長方形 12"/>
          <p:cNvSpPr/>
          <p:nvPr/>
        </p:nvSpPr>
        <p:spPr>
          <a:xfrm>
            <a:off x="201827" y="523607"/>
            <a:ext cx="9502346" cy="66264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lstStyle/>
          <a:p>
            <a:pPr marL="180975" indent="-180975"/>
            <a:r>
              <a:rPr kumimoji="1" lang="ja-JP" altLang="en-US" sz="1400" b="1"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三大都市圏居住者に今回の感染症の影響下において、地方移住への関心に変化があったかを質問したところ、</a:t>
            </a:r>
            <a:r>
              <a:rPr kumimoji="1" lang="ja-JP" altLang="en-US" sz="1400" b="1" u="sng" dirty="0" smtClean="0">
                <a:solidFill>
                  <a:schemeClr val="tx1"/>
                </a:solidFill>
                <a:latin typeface="Meiryo UI" panose="020B0604030504040204" pitchFamily="50" charset="-128"/>
                <a:ea typeface="Meiryo UI" panose="020B0604030504040204" pitchFamily="50" charset="-128"/>
              </a:rPr>
              <a:t>年齢別では</a:t>
            </a:r>
            <a:r>
              <a:rPr kumimoji="1" lang="en-US" altLang="ja-JP" sz="1400" b="1" u="sng" dirty="0" smtClean="0">
                <a:solidFill>
                  <a:schemeClr val="tx1"/>
                </a:solidFill>
                <a:latin typeface="Meiryo UI" panose="020B0604030504040204" pitchFamily="50" charset="-128"/>
                <a:ea typeface="Meiryo UI" panose="020B0604030504040204" pitchFamily="50" charset="-128"/>
              </a:rPr>
              <a:t>20</a:t>
            </a:r>
            <a:r>
              <a:rPr kumimoji="1" lang="ja-JP" altLang="en-US" sz="1400" b="1" u="sng" dirty="0" smtClean="0">
                <a:solidFill>
                  <a:schemeClr val="tx1"/>
                </a:solidFill>
                <a:latin typeface="Meiryo UI" panose="020B0604030504040204" pitchFamily="50" charset="-128"/>
                <a:ea typeface="Meiryo UI" panose="020B0604030504040204" pitchFamily="50" charset="-128"/>
              </a:rPr>
              <a:t>代、地域別では東京</a:t>
            </a:r>
            <a:r>
              <a:rPr kumimoji="1" lang="en-US" altLang="ja-JP" sz="1400" b="1" u="sng" dirty="0" smtClean="0">
                <a:solidFill>
                  <a:schemeClr val="tx1"/>
                </a:solidFill>
                <a:latin typeface="Meiryo UI" panose="020B0604030504040204" pitchFamily="50" charset="-128"/>
                <a:ea typeface="Meiryo UI" panose="020B0604030504040204" pitchFamily="50" charset="-128"/>
              </a:rPr>
              <a:t>23</a:t>
            </a:r>
            <a:r>
              <a:rPr kumimoji="1" lang="ja-JP" altLang="en-US" sz="1400" b="1" u="sng" dirty="0" smtClean="0">
                <a:solidFill>
                  <a:schemeClr val="tx1"/>
                </a:solidFill>
                <a:latin typeface="Meiryo UI" panose="020B0604030504040204" pitchFamily="50" charset="-128"/>
                <a:ea typeface="Meiryo UI" panose="020B0604030504040204" pitchFamily="50" charset="-128"/>
              </a:rPr>
              <a:t>区に住む者の地方移住への関心は高まっている。</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2"/>
          <a:stretch>
            <a:fillRect/>
          </a:stretch>
        </p:blipFill>
        <p:spPr>
          <a:xfrm>
            <a:off x="568535" y="1208319"/>
            <a:ext cx="8291260" cy="4736444"/>
          </a:xfrm>
          <a:prstGeom prst="rect">
            <a:avLst/>
          </a:prstGeom>
        </p:spPr>
      </p:pic>
      <p:sp>
        <p:nvSpPr>
          <p:cNvPr id="7" name="テキスト ボックス 6"/>
          <p:cNvSpPr txBox="1"/>
          <p:nvPr/>
        </p:nvSpPr>
        <p:spPr>
          <a:xfrm>
            <a:off x="5809569" y="5687897"/>
            <a:ext cx="3532146" cy="415498"/>
          </a:xfrm>
          <a:prstGeom prst="rect">
            <a:avLst/>
          </a:prstGeom>
          <a:noFill/>
        </p:spPr>
        <p:txBody>
          <a:bodyPr wrap="square" rtlCol="0">
            <a:spAutoFit/>
          </a:bodyPr>
          <a:lstStyle/>
          <a:p>
            <a:r>
              <a:rPr lang="ja-JP" altLang="en-US" sz="1050" dirty="0" smtClean="0"/>
              <a:t>出典：内閣府 </a:t>
            </a:r>
            <a:r>
              <a:rPr lang="en-US" altLang="ja-JP" sz="1050" dirty="0" smtClean="0"/>
              <a:t>『</a:t>
            </a:r>
            <a:r>
              <a:rPr lang="ja-JP" altLang="en-US" sz="1050" dirty="0" smtClean="0"/>
              <a:t>新型コロナウイルス感染症の影響下における</a:t>
            </a:r>
            <a:endParaRPr lang="en-US" altLang="ja-JP" sz="1050" dirty="0" smtClean="0"/>
          </a:p>
          <a:p>
            <a:r>
              <a:rPr lang="ja-JP" altLang="en-US" sz="1050" dirty="0"/>
              <a:t>　</a:t>
            </a:r>
            <a:r>
              <a:rPr lang="ja-JP" altLang="en-US" sz="1050" dirty="0" smtClean="0"/>
              <a:t>　　　 生活意識・行動の変化に関する調査</a:t>
            </a:r>
            <a:r>
              <a:rPr lang="en-US" altLang="ja-JP" sz="1050" dirty="0" smtClean="0"/>
              <a:t>』</a:t>
            </a:r>
            <a:endParaRPr kumimoji="1" lang="ja-JP" altLang="en-US" sz="1050" dirty="0"/>
          </a:p>
        </p:txBody>
      </p:sp>
      <p:sp>
        <p:nvSpPr>
          <p:cNvPr id="8" name="タイトル 1">
            <a:extLst>
              <a:ext uri="{FF2B5EF4-FFF2-40B4-BE49-F238E27FC236}">
                <a16:creationId xmlns:a16="http://schemas.microsoft.com/office/drawing/2014/main" id="{1C5D5C96-FB63-4406-8B75-45E774D0FBBE}"/>
              </a:ext>
            </a:extLst>
          </p:cNvPr>
          <p:cNvSpPr txBox="1">
            <a:spLocks/>
          </p:cNvSpPr>
          <p:nvPr/>
        </p:nvSpPr>
        <p:spPr>
          <a:xfrm>
            <a:off x="0" y="0"/>
            <a:ext cx="9906000" cy="345108"/>
          </a:xfrm>
          <a:prstGeom prst="rect">
            <a:avLst/>
          </a:prstGeom>
          <a:solidFill>
            <a:srgbClr val="002060"/>
          </a:solidFill>
        </p:spPr>
        <p:txBody>
          <a:bodyPr vert="horz" lIns="74295" tIns="37148" rIns="74295" bIns="37148"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smtClean="0">
                <a:solidFill>
                  <a:schemeClr val="bg1"/>
                </a:solidFill>
                <a:latin typeface="+mn-ea"/>
                <a:ea typeface="+mn-ea"/>
              </a:rPr>
              <a:t>地方移住への関心の高まり</a:t>
            </a:r>
            <a:r>
              <a:rPr lang="en-US" altLang="ja-JP" sz="1800" b="1" dirty="0">
                <a:solidFill>
                  <a:schemeClr val="bg1"/>
                </a:solidFill>
                <a:latin typeface="+mn-ea"/>
                <a:ea typeface="+mn-ea"/>
              </a:rPr>
              <a:t> </a:t>
            </a:r>
            <a:r>
              <a:rPr lang="en-US" altLang="ja-JP" sz="1800" b="1" dirty="0" smtClean="0">
                <a:solidFill>
                  <a:schemeClr val="bg1"/>
                </a:solidFill>
                <a:latin typeface="+mn-ea"/>
                <a:ea typeface="+mn-ea"/>
              </a:rPr>
              <a:t>【</a:t>
            </a:r>
            <a:r>
              <a:rPr lang="ja-JP" altLang="en-US" sz="1800" b="1" dirty="0" smtClean="0">
                <a:solidFill>
                  <a:schemeClr val="bg1"/>
                </a:solidFill>
                <a:latin typeface="+mn-ea"/>
                <a:ea typeface="+mn-ea"/>
              </a:rPr>
              <a:t>地方移住への関心増</a:t>
            </a:r>
            <a:r>
              <a:rPr lang="en-US" altLang="ja-JP" sz="1800" b="1" dirty="0" smtClean="0">
                <a:solidFill>
                  <a:schemeClr val="bg1"/>
                </a:solidFill>
                <a:latin typeface="+mn-ea"/>
                <a:ea typeface="+mn-ea"/>
              </a:rPr>
              <a:t>】</a:t>
            </a:r>
            <a:endParaRPr lang="ja-JP" altLang="en-US" sz="1800" b="1" dirty="0">
              <a:solidFill>
                <a:schemeClr val="bg1"/>
              </a:solidFill>
              <a:latin typeface="+mn-ea"/>
              <a:ea typeface="+mn-ea"/>
            </a:endParaRPr>
          </a:p>
        </p:txBody>
      </p:sp>
    </p:spTree>
    <p:extLst>
      <p:ext uri="{BB962C8B-B14F-4D97-AF65-F5344CB8AC3E}">
        <p14:creationId xmlns:p14="http://schemas.microsoft.com/office/powerpoint/2010/main" val="90391588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9341716" y="5638469"/>
            <a:ext cx="545984" cy="447650"/>
          </a:xfrm>
          <a:ln>
            <a:solidFill>
              <a:schemeClr val="accent1"/>
            </a:solidFill>
          </a:ln>
        </p:spPr>
        <p:txBody>
          <a:bodyPr/>
          <a:lstStyle/>
          <a:p>
            <a:fld id="{9B28B6A2-4437-46C4-8AB6-08015A7ADF51}" type="slidenum">
              <a:rPr kumimoji="1" lang="ja-JP" altLang="en-US" sz="1600" smtClean="0"/>
              <a:t>117</a:t>
            </a:fld>
            <a:endParaRPr kumimoji="1" lang="ja-JP" altLang="en-US" sz="1600" dirty="0"/>
          </a:p>
        </p:txBody>
      </p:sp>
      <p:sp>
        <p:nvSpPr>
          <p:cNvPr id="13" name="正方形/長方形 12"/>
          <p:cNvSpPr/>
          <p:nvPr/>
        </p:nvSpPr>
        <p:spPr>
          <a:xfrm>
            <a:off x="201827" y="449465"/>
            <a:ext cx="9502346" cy="3660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lstStyle/>
          <a:p>
            <a:pPr marL="180975" indent="-180975"/>
            <a:r>
              <a:rPr kumimoji="1" lang="ja-JP" altLang="en-US" sz="1400" b="1"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通常通り勤務していた人に比べ、</a:t>
            </a:r>
            <a:r>
              <a:rPr kumimoji="1" lang="ja-JP" altLang="en-US" sz="1400" b="1" u="sng" dirty="0">
                <a:solidFill>
                  <a:schemeClr val="tx1"/>
                </a:solidFill>
                <a:latin typeface="Meiryo UI" panose="020B0604030504040204" pitchFamily="50" charset="-128"/>
                <a:ea typeface="Meiryo UI" panose="020B0604030504040204" pitchFamily="50" charset="-128"/>
              </a:rPr>
              <a:t>テレワーク経験者は</a:t>
            </a:r>
            <a:r>
              <a:rPr kumimoji="1" lang="ja-JP" altLang="en-US" sz="1400" b="1" u="sng" dirty="0" smtClean="0">
                <a:solidFill>
                  <a:schemeClr val="tx1"/>
                </a:solidFill>
                <a:latin typeface="Meiryo UI" panose="020B0604030504040204" pitchFamily="50" charset="-128"/>
                <a:ea typeface="Meiryo UI" panose="020B0604030504040204" pitchFamily="50" charset="-128"/>
              </a:rPr>
              <a:t>、地方移住への関心が高まった人の割合</a:t>
            </a:r>
            <a:r>
              <a:rPr kumimoji="1" lang="ja-JP" altLang="en-US" sz="1400" b="1" u="sng" dirty="0">
                <a:solidFill>
                  <a:schemeClr val="tx1"/>
                </a:solidFill>
                <a:latin typeface="Meiryo UI" panose="020B0604030504040204" pitchFamily="50" charset="-128"/>
                <a:ea typeface="Meiryo UI" panose="020B0604030504040204" pitchFamily="50" charset="-128"/>
              </a:rPr>
              <a:t>が</a:t>
            </a:r>
            <a:r>
              <a:rPr kumimoji="1" lang="ja-JP" altLang="en-US" sz="1400" b="1" u="sng" dirty="0" smtClean="0">
                <a:solidFill>
                  <a:schemeClr val="tx1"/>
                </a:solidFill>
                <a:latin typeface="Meiryo UI" panose="020B0604030504040204" pitchFamily="50" charset="-128"/>
                <a:ea typeface="Meiryo UI" panose="020B0604030504040204" pitchFamily="50" charset="-128"/>
              </a:rPr>
              <a:t>高い。</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5809569" y="5638469"/>
            <a:ext cx="3532146" cy="415498"/>
          </a:xfrm>
          <a:prstGeom prst="rect">
            <a:avLst/>
          </a:prstGeom>
          <a:noFill/>
        </p:spPr>
        <p:txBody>
          <a:bodyPr wrap="square" rtlCol="0">
            <a:spAutoFit/>
          </a:bodyPr>
          <a:lstStyle/>
          <a:p>
            <a:r>
              <a:rPr lang="ja-JP" altLang="en-US" sz="1050" dirty="0" smtClean="0"/>
              <a:t>出典：内閣府 </a:t>
            </a:r>
            <a:r>
              <a:rPr lang="en-US" altLang="ja-JP" sz="1050" dirty="0" smtClean="0"/>
              <a:t>『</a:t>
            </a:r>
            <a:r>
              <a:rPr lang="ja-JP" altLang="en-US" sz="1050" dirty="0" smtClean="0"/>
              <a:t>新型コロナウイルス感染症の影響下における</a:t>
            </a:r>
            <a:endParaRPr lang="en-US" altLang="ja-JP" sz="1050" dirty="0" smtClean="0"/>
          </a:p>
          <a:p>
            <a:r>
              <a:rPr lang="ja-JP" altLang="en-US" sz="1050" dirty="0"/>
              <a:t>　</a:t>
            </a:r>
            <a:r>
              <a:rPr lang="ja-JP" altLang="en-US" sz="1050" dirty="0" smtClean="0"/>
              <a:t>　　　 生活意識・行動の変化に関する調査</a:t>
            </a:r>
            <a:r>
              <a:rPr lang="en-US" altLang="ja-JP" sz="1050" dirty="0" smtClean="0"/>
              <a:t>』</a:t>
            </a:r>
            <a:endParaRPr kumimoji="1" lang="ja-JP" altLang="en-US" sz="1050" dirty="0"/>
          </a:p>
        </p:txBody>
      </p:sp>
      <p:sp>
        <p:nvSpPr>
          <p:cNvPr id="10" name="タイトル 1">
            <a:extLst>
              <a:ext uri="{FF2B5EF4-FFF2-40B4-BE49-F238E27FC236}">
                <a16:creationId xmlns:a16="http://schemas.microsoft.com/office/drawing/2014/main" id="{1C5D5C96-FB63-4406-8B75-45E774D0FBBE}"/>
              </a:ext>
            </a:extLst>
          </p:cNvPr>
          <p:cNvSpPr txBox="1">
            <a:spLocks/>
          </p:cNvSpPr>
          <p:nvPr/>
        </p:nvSpPr>
        <p:spPr>
          <a:xfrm>
            <a:off x="0" y="0"/>
            <a:ext cx="9906000" cy="345108"/>
          </a:xfrm>
          <a:prstGeom prst="rect">
            <a:avLst/>
          </a:prstGeom>
          <a:solidFill>
            <a:srgbClr val="002060"/>
          </a:solidFill>
        </p:spPr>
        <p:txBody>
          <a:bodyPr vert="horz" lIns="74295" tIns="37148" rIns="74295" bIns="37148"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smtClean="0">
                <a:solidFill>
                  <a:schemeClr val="bg1"/>
                </a:solidFill>
                <a:latin typeface="+mn-ea"/>
                <a:ea typeface="+mn-ea"/>
              </a:rPr>
              <a:t>地方移住への関心の高まり</a:t>
            </a:r>
            <a:r>
              <a:rPr lang="en-US" altLang="ja-JP" sz="1800" b="1" dirty="0">
                <a:solidFill>
                  <a:schemeClr val="bg1"/>
                </a:solidFill>
                <a:latin typeface="+mn-ea"/>
                <a:ea typeface="+mn-ea"/>
              </a:rPr>
              <a:t> </a:t>
            </a:r>
            <a:r>
              <a:rPr lang="en-US" altLang="ja-JP" sz="1800" b="1" dirty="0" smtClean="0">
                <a:solidFill>
                  <a:schemeClr val="bg1"/>
                </a:solidFill>
                <a:latin typeface="+mn-ea"/>
                <a:ea typeface="+mn-ea"/>
              </a:rPr>
              <a:t>【</a:t>
            </a:r>
            <a:r>
              <a:rPr lang="ja-JP" altLang="en-US" sz="1800" b="1" dirty="0" smtClean="0">
                <a:solidFill>
                  <a:schemeClr val="bg1"/>
                </a:solidFill>
                <a:latin typeface="+mn-ea"/>
                <a:ea typeface="+mn-ea"/>
              </a:rPr>
              <a:t>テレワーク経験者の意識変化</a:t>
            </a:r>
            <a:r>
              <a:rPr lang="en-US" altLang="ja-JP" sz="1800" b="1" dirty="0" smtClean="0">
                <a:solidFill>
                  <a:schemeClr val="bg1"/>
                </a:solidFill>
                <a:latin typeface="+mn-ea"/>
                <a:ea typeface="+mn-ea"/>
              </a:rPr>
              <a:t>】</a:t>
            </a:r>
            <a:endParaRPr lang="ja-JP" altLang="en-US" sz="1800" b="1" dirty="0">
              <a:solidFill>
                <a:schemeClr val="bg1"/>
              </a:solidFill>
              <a:latin typeface="+mn-ea"/>
              <a:ea typeface="+mn-ea"/>
            </a:endParaRPr>
          </a:p>
        </p:txBody>
      </p:sp>
      <p:pic>
        <p:nvPicPr>
          <p:cNvPr id="2" name="図 1"/>
          <p:cNvPicPr>
            <a:picLocks noChangeAspect="1"/>
          </p:cNvPicPr>
          <p:nvPr/>
        </p:nvPicPr>
        <p:blipFill>
          <a:blip r:embed="rId2"/>
          <a:stretch>
            <a:fillRect/>
          </a:stretch>
        </p:blipFill>
        <p:spPr>
          <a:xfrm>
            <a:off x="12746" y="1495167"/>
            <a:ext cx="9877100" cy="2088867"/>
          </a:xfrm>
          <a:prstGeom prst="rect">
            <a:avLst/>
          </a:prstGeom>
        </p:spPr>
      </p:pic>
    </p:spTree>
    <p:extLst>
      <p:ext uri="{BB962C8B-B14F-4D97-AF65-F5344CB8AC3E}">
        <p14:creationId xmlns:p14="http://schemas.microsoft.com/office/powerpoint/2010/main" val="36284700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9347200" y="5667161"/>
            <a:ext cx="515787" cy="394246"/>
          </a:xfrm>
          <a:ln>
            <a:solidFill>
              <a:schemeClr val="accent1"/>
            </a:solidFill>
          </a:ln>
        </p:spPr>
        <p:txBody>
          <a:bodyPr/>
          <a:lstStyle/>
          <a:p>
            <a:pPr algn="ctr"/>
            <a:fld id="{9B28B6A2-4437-46C4-8AB6-08015A7ADF51}" type="slidenum">
              <a:rPr kumimoji="1" lang="ja-JP" altLang="en-US" sz="1600" smtClean="0"/>
              <a:pPr algn="ctr"/>
              <a:t>118</a:t>
            </a:fld>
            <a:endParaRPr kumimoji="1" lang="ja-JP" altLang="en-US" sz="1600" dirty="0"/>
          </a:p>
        </p:txBody>
      </p:sp>
      <p:sp>
        <p:nvSpPr>
          <p:cNvPr id="13" name="正方形/長方形 12"/>
          <p:cNvSpPr/>
          <p:nvPr/>
        </p:nvSpPr>
        <p:spPr>
          <a:xfrm>
            <a:off x="334851" y="495755"/>
            <a:ext cx="9298389" cy="3750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ctr"/>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●府民アンケートにおいては、感染拡大前と感染拡大後において、</a:t>
            </a:r>
            <a:r>
              <a:rPr kumimoji="1" lang="ja-JP" altLang="en-US" sz="1400" b="1" dirty="0" smtClean="0">
                <a:solidFill>
                  <a:schemeClr val="tx1"/>
                </a:solidFill>
                <a:latin typeface="Meiryo UI" panose="020B0604030504040204" pitchFamily="50" charset="-128"/>
                <a:ea typeface="Meiryo UI" panose="020B0604030504040204" pitchFamily="50" charset="-128"/>
              </a:rPr>
              <a:t>引っ越し（田舎暮らし）の関心が若干高まっている。</a:t>
            </a:r>
            <a:endParaRPr kumimoji="1" lang="en-US" altLang="ja-JP" sz="1400" b="1" dirty="0" smtClean="0">
              <a:solidFill>
                <a:schemeClr val="tx1"/>
              </a:solidFill>
              <a:latin typeface="Meiryo UI" panose="020B0604030504040204" pitchFamily="50" charset="-128"/>
              <a:ea typeface="Meiryo UI" panose="020B0604030504040204" pitchFamily="50" charset="-128"/>
            </a:endParaRPr>
          </a:p>
        </p:txBody>
      </p:sp>
      <p:sp>
        <p:nvSpPr>
          <p:cNvPr id="7"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地方移住への関心の高まり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府民の意識</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178AA22E-FCB1-45B3-87A6-15F3CBAFE844}"/>
              </a:ext>
            </a:extLst>
          </p:cNvPr>
          <p:cNvSpPr txBox="1"/>
          <p:nvPr/>
        </p:nvSpPr>
        <p:spPr>
          <a:xfrm>
            <a:off x="334851" y="5815186"/>
            <a:ext cx="6194738" cy="246221"/>
          </a:xfrm>
          <a:prstGeom prst="rect">
            <a:avLst/>
          </a:prstGeom>
          <a:noFill/>
        </p:spPr>
        <p:txBody>
          <a:bodyPr wrap="square" rtlCol="0">
            <a:spAutoFit/>
          </a:bodyPr>
          <a:lstStyle/>
          <a:p>
            <a:pPr lvl="0">
              <a:defRPr/>
            </a:pPr>
            <a:r>
              <a:rPr kumimoji="1" lang="ja-JP" altLang="en-US" sz="1000" dirty="0">
                <a:solidFill>
                  <a:prstClr val="black"/>
                </a:solidFill>
                <a:latin typeface="Meiryo UI" panose="020B0604030504040204" pitchFamily="50" charset="-128"/>
                <a:ea typeface="Meiryo UI" panose="020B0604030504040204" pitchFamily="50" charset="-128"/>
              </a:rPr>
              <a:t>出典</a:t>
            </a:r>
            <a:r>
              <a:rPr kumimoji="1" lang="ja-JP" altLang="en-US" sz="1000" dirty="0" smtClean="0">
                <a:solidFill>
                  <a:prstClr val="black"/>
                </a:solidFill>
                <a:latin typeface="Meiryo UI" panose="020B0604030504040204" pitchFamily="50" charset="-128"/>
                <a:ea typeface="Meiryo UI" panose="020B0604030504040204" pitchFamily="50" charset="-128"/>
              </a:rPr>
              <a:t>：大阪府 </a:t>
            </a:r>
            <a:r>
              <a:rPr kumimoji="1" lang="en-US" altLang="ja-JP" sz="1000" dirty="0" smtClean="0">
                <a:solidFill>
                  <a:prstClr val="black"/>
                </a:solidFill>
                <a:latin typeface="Meiryo UI" panose="020B0604030504040204" pitchFamily="50" charset="-128"/>
                <a:ea typeface="Meiryo UI" panose="020B0604030504040204" pitchFamily="50" charset="-128"/>
              </a:rPr>
              <a:t>『</a:t>
            </a:r>
            <a:r>
              <a:rPr kumimoji="1" lang="ja-JP" altLang="en-US" sz="1000" dirty="0" smtClean="0">
                <a:solidFill>
                  <a:prstClr val="black"/>
                </a:solidFill>
                <a:latin typeface="Meiryo UI" panose="020B0604030504040204" pitchFamily="50" charset="-128"/>
                <a:ea typeface="Meiryo UI" panose="020B0604030504040204" pitchFamily="50" charset="-128"/>
              </a:rPr>
              <a:t>新型コロナウイルス感染症の影響に関する府民アンケート（速報値）</a:t>
            </a:r>
            <a:r>
              <a:rPr kumimoji="1" lang="en-US" altLang="ja-JP" sz="1000" dirty="0" smtClean="0">
                <a:solidFill>
                  <a:prstClr val="black"/>
                </a:solidFill>
                <a:latin typeface="Meiryo UI" panose="020B0604030504040204" pitchFamily="50" charset="-128"/>
                <a:ea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11" name="Chart 38"/>
          <p:cNvGraphicFramePr>
            <a:graphicFrameLocks/>
          </p:cNvGraphicFramePr>
          <p:nvPr>
            <p:extLst/>
          </p:nvPr>
        </p:nvGraphicFramePr>
        <p:xfrm>
          <a:off x="-3103809" y="1571224"/>
          <a:ext cx="12737049" cy="2153009"/>
        </p:xfrm>
        <a:graphic>
          <a:graphicData uri="http://schemas.openxmlformats.org/drawingml/2006/chart">
            <c:chart xmlns:c="http://schemas.openxmlformats.org/drawingml/2006/chart" xmlns:r="http://schemas.openxmlformats.org/officeDocument/2006/relationships" r:id="rId2"/>
          </a:graphicData>
        </a:graphic>
      </p:graphicFrame>
      <p:pic>
        <p:nvPicPr>
          <p:cNvPr id="6" name="図 5"/>
          <p:cNvPicPr>
            <a:picLocks noChangeAspect="1"/>
          </p:cNvPicPr>
          <p:nvPr/>
        </p:nvPicPr>
        <p:blipFill>
          <a:blip r:embed="rId3"/>
          <a:stretch>
            <a:fillRect/>
          </a:stretch>
        </p:blipFill>
        <p:spPr>
          <a:xfrm>
            <a:off x="859156" y="3673400"/>
            <a:ext cx="8774084" cy="2044594"/>
          </a:xfrm>
          <a:prstGeom prst="rect">
            <a:avLst/>
          </a:prstGeom>
        </p:spPr>
      </p:pic>
      <p:sp>
        <p:nvSpPr>
          <p:cNvPr id="15" name="角丸四角形 14"/>
          <p:cNvSpPr/>
          <p:nvPr/>
        </p:nvSpPr>
        <p:spPr>
          <a:xfrm>
            <a:off x="7006107" y="3071690"/>
            <a:ext cx="605307" cy="2743495"/>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78AA22E-FCB1-45B3-87A6-15F3CBAFE844}"/>
              </a:ext>
            </a:extLst>
          </p:cNvPr>
          <p:cNvSpPr txBox="1"/>
          <p:nvPr/>
        </p:nvSpPr>
        <p:spPr>
          <a:xfrm>
            <a:off x="0" y="5156216"/>
            <a:ext cx="876253" cy="246221"/>
          </a:xfrm>
          <a:prstGeom prst="rect">
            <a:avLst/>
          </a:prstGeom>
          <a:noFill/>
        </p:spPr>
        <p:txBody>
          <a:bodyPr wrap="square" rtlCol="0">
            <a:spAutoFit/>
          </a:bodyPr>
          <a:lstStyle/>
          <a:p>
            <a:pPr lvl="0">
              <a:defRPr/>
            </a:pPr>
            <a:r>
              <a:rPr kumimoji="1" lang="ja-JP" altLang="en-US" sz="1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感染拡大前</a:t>
            </a:r>
            <a:endPar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a:extLst>
              <a:ext uri="{FF2B5EF4-FFF2-40B4-BE49-F238E27FC236}">
                <a16:creationId xmlns:a16="http://schemas.microsoft.com/office/drawing/2014/main" id="{178AA22E-FCB1-45B3-87A6-15F3CBAFE844}"/>
              </a:ext>
            </a:extLst>
          </p:cNvPr>
          <p:cNvSpPr txBox="1"/>
          <p:nvPr/>
        </p:nvSpPr>
        <p:spPr>
          <a:xfrm>
            <a:off x="0" y="5420940"/>
            <a:ext cx="876253" cy="246221"/>
          </a:xfrm>
          <a:prstGeom prst="rect">
            <a:avLst/>
          </a:prstGeom>
          <a:noFill/>
        </p:spPr>
        <p:txBody>
          <a:bodyPr wrap="square" rtlCol="0">
            <a:spAutoFit/>
          </a:bodyPr>
          <a:lstStyle/>
          <a:p>
            <a:pPr lvl="0">
              <a:defRPr/>
            </a:pPr>
            <a:r>
              <a:rPr kumimoji="1" lang="ja-JP" altLang="en-US" sz="1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感染拡大後</a:t>
            </a:r>
            <a:endPar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1278764" y="1641253"/>
            <a:ext cx="6937957" cy="430887"/>
          </a:xfrm>
          <a:prstGeom prst="rect">
            <a:avLst/>
          </a:prstGeom>
        </p:spPr>
        <p:txBody>
          <a:bodyPr wrap="square">
            <a:spAutoFit/>
          </a:bodyPr>
          <a:lstStyle/>
          <a:p>
            <a:r>
              <a:rPr lang="en-US" altLang="ja-JP" sz="1100" dirty="0">
                <a:solidFill>
                  <a:srgbClr val="000000"/>
                </a:solidFill>
                <a:latin typeface="Meiryo UI" panose="020B0604030504040204" pitchFamily="50" charset="-128"/>
                <a:ea typeface="Meiryo UI" panose="020B0604030504040204" pitchFamily="50" charset="-128"/>
              </a:rPr>
              <a:t>Q26.</a:t>
            </a:r>
            <a:r>
              <a:rPr lang="ja-JP" altLang="en-US" sz="1100" dirty="0">
                <a:solidFill>
                  <a:srgbClr val="000000"/>
                </a:solidFill>
                <a:latin typeface="Meiryo UI" panose="020B0604030504040204" pitchFamily="50" charset="-128"/>
                <a:ea typeface="Meiryo UI" panose="020B0604030504040204" pitchFamily="50" charset="-128"/>
              </a:rPr>
              <a:t>新型コロナウイルス感染拡大前と、感染拡大後で、それぞれ興味関心が高まったものや不安を感じていることに</a:t>
            </a:r>
            <a:r>
              <a:rPr lang="ja-JP" altLang="en-US" sz="1100" dirty="0" smtClean="0">
                <a:solidFill>
                  <a:srgbClr val="000000"/>
                </a:solidFill>
                <a:latin typeface="Meiryo UI" panose="020B0604030504040204" pitchFamily="50" charset="-128"/>
                <a:ea typeface="Meiryo UI" panose="020B0604030504040204" pitchFamily="50" charset="-128"/>
              </a:rPr>
              <a:t>ついて</a:t>
            </a:r>
            <a:endParaRPr lang="en-US" altLang="ja-JP" sz="1100" dirty="0" smtClean="0">
              <a:solidFill>
                <a:srgbClr val="000000"/>
              </a:solidFill>
              <a:latin typeface="Meiryo UI" panose="020B0604030504040204" pitchFamily="50" charset="-128"/>
              <a:ea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rPr>
              <a:t>　</a:t>
            </a:r>
            <a:r>
              <a:rPr lang="ja-JP" altLang="en-US" sz="1100" dirty="0" smtClean="0">
                <a:solidFill>
                  <a:srgbClr val="000000"/>
                </a:solidFill>
                <a:latin typeface="Meiryo UI" panose="020B0604030504040204" pitchFamily="50" charset="-128"/>
                <a:ea typeface="Meiryo UI" panose="020B0604030504040204" pitchFamily="50" charset="-128"/>
              </a:rPr>
              <a:t>　　　お答え</a:t>
            </a:r>
            <a:r>
              <a:rPr lang="ja-JP" altLang="en-US" sz="1100" dirty="0">
                <a:solidFill>
                  <a:srgbClr val="000000"/>
                </a:solidFill>
                <a:latin typeface="Meiryo UI" panose="020B0604030504040204" pitchFamily="50" charset="-128"/>
                <a:ea typeface="Meiryo UI" panose="020B0604030504040204" pitchFamily="50" charset="-128"/>
              </a:rPr>
              <a:t>ください。</a:t>
            </a:r>
            <a:r>
              <a:rPr lang="en-US" altLang="ja-JP" sz="1100" dirty="0">
                <a:solidFill>
                  <a:srgbClr val="000000"/>
                </a:solidFill>
                <a:latin typeface="Meiryo UI" panose="020B0604030504040204" pitchFamily="50" charset="-128"/>
                <a:ea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rPr>
              <a:t>この設問は、それぞれ縦方向（↓）にお答えください。</a:t>
            </a:r>
            <a:r>
              <a:rPr lang="ja-JP" altLang="en-US" sz="1100" dirty="0"/>
              <a:t> </a:t>
            </a:r>
          </a:p>
        </p:txBody>
      </p:sp>
    </p:spTree>
    <p:extLst>
      <p:ext uri="{BB962C8B-B14F-4D97-AF65-F5344CB8AC3E}">
        <p14:creationId xmlns:p14="http://schemas.microsoft.com/office/powerpoint/2010/main" val="2075335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335665" y="545302"/>
            <a:ext cx="9167150" cy="936104"/>
          </a:xfrm>
          <a:prstGeom prst="rect">
            <a:avLst/>
          </a:prstGeom>
          <a:solidFill>
            <a:schemeClr val="accent5">
              <a:lumMod val="20000"/>
              <a:lumOff val="80000"/>
            </a:schemeClr>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a:solidFill>
                  <a:schemeClr val="tx1"/>
                </a:solidFill>
                <a:latin typeface="+mn-ea"/>
                <a:cs typeface="Meiryo UI" panose="020B0604030504040204" pitchFamily="50" charset="-128"/>
              </a:rPr>
              <a:t>●</a:t>
            </a:r>
            <a:r>
              <a:rPr lang="en-US" altLang="ja-JP" sz="1400" dirty="0" smtClean="0">
                <a:solidFill>
                  <a:schemeClr val="tx1"/>
                </a:solidFill>
                <a:latin typeface="+mn-ea"/>
                <a:cs typeface="Meiryo UI" panose="020B0604030504040204" pitchFamily="50" charset="-128"/>
              </a:rPr>
              <a:t>2018</a:t>
            </a:r>
            <a:r>
              <a:rPr lang="ja-JP" altLang="en-US" sz="1400" dirty="0">
                <a:solidFill>
                  <a:schemeClr val="tx1"/>
                </a:solidFill>
                <a:latin typeface="+mn-ea"/>
                <a:cs typeface="Meiryo UI" panose="020B0604030504040204" pitchFamily="50" charset="-128"/>
              </a:rPr>
              <a:t>年の府内就業者は、前年比</a:t>
            </a:r>
            <a:r>
              <a:rPr lang="en-US" altLang="ja-JP" sz="1400" dirty="0">
                <a:solidFill>
                  <a:schemeClr val="tx1"/>
                </a:solidFill>
                <a:latin typeface="+mn-ea"/>
                <a:cs typeface="Meiryo UI" panose="020B0604030504040204" pitchFamily="50" charset="-128"/>
              </a:rPr>
              <a:t>8.3</a:t>
            </a:r>
            <a:r>
              <a:rPr lang="ja-JP" altLang="en-US" sz="1400" dirty="0">
                <a:solidFill>
                  <a:schemeClr val="tx1"/>
                </a:solidFill>
                <a:latin typeface="+mn-ea"/>
                <a:cs typeface="Meiryo UI" panose="020B0604030504040204" pitchFamily="50" charset="-128"/>
              </a:rPr>
              <a:t>万人の増加。</a:t>
            </a:r>
            <a:endParaRPr lang="en-US" altLang="ja-JP" sz="1400" dirty="0">
              <a:solidFill>
                <a:schemeClr val="tx1"/>
              </a:solidFill>
              <a:latin typeface="+mn-ea"/>
              <a:cs typeface="Meiryo UI" panose="020B0604030504040204" pitchFamily="50" charset="-128"/>
            </a:endParaRPr>
          </a:p>
          <a:p>
            <a:r>
              <a:rPr lang="ja-JP" altLang="en-US" sz="1400" dirty="0" smtClean="0">
                <a:solidFill>
                  <a:schemeClr val="tx1"/>
                </a:solidFill>
                <a:latin typeface="+mn-ea"/>
                <a:cs typeface="Meiryo UI" panose="020B0604030504040204" pitchFamily="50" charset="-128"/>
              </a:rPr>
              <a:t>●成長戦略策定以降（</a:t>
            </a:r>
            <a:r>
              <a:rPr lang="en-US" altLang="ja-JP" sz="1400" dirty="0" smtClean="0">
                <a:solidFill>
                  <a:schemeClr val="tx1"/>
                </a:solidFill>
                <a:latin typeface="+mn-ea"/>
                <a:cs typeface="Meiryo UI" panose="020B0604030504040204" pitchFamily="50" charset="-128"/>
              </a:rPr>
              <a:t>2011</a:t>
            </a:r>
            <a:r>
              <a:rPr lang="ja-JP" altLang="en-US" sz="1400" dirty="0" smtClean="0">
                <a:solidFill>
                  <a:schemeClr val="tx1"/>
                </a:solidFill>
                <a:latin typeface="+mn-ea"/>
                <a:cs typeface="Meiryo UI" panose="020B0604030504040204" pitchFamily="50" charset="-128"/>
              </a:rPr>
              <a:t>年～）の</a:t>
            </a:r>
            <a:r>
              <a:rPr lang="ja-JP" altLang="en-US" sz="1400" dirty="0">
                <a:solidFill>
                  <a:schemeClr val="tx1"/>
                </a:solidFill>
                <a:latin typeface="+mn-ea"/>
                <a:cs typeface="Meiryo UI" panose="020B0604030504040204" pitchFamily="50" charset="-128"/>
              </a:rPr>
              <a:t>年平均は４万人と、成長目標の</a:t>
            </a:r>
            <a:r>
              <a:rPr lang="en-US" altLang="ja-JP" sz="1400" dirty="0">
                <a:solidFill>
                  <a:schemeClr val="tx1"/>
                </a:solidFill>
                <a:latin typeface="+mn-ea"/>
                <a:cs typeface="Meiryo UI" panose="020B0604030504040204" pitchFamily="50" charset="-128"/>
              </a:rPr>
              <a:t>1</a:t>
            </a:r>
            <a:r>
              <a:rPr lang="ja-JP" altLang="en-US" sz="1400" dirty="0">
                <a:solidFill>
                  <a:schemeClr val="tx1"/>
                </a:solidFill>
                <a:latin typeface="+mn-ea"/>
                <a:cs typeface="Meiryo UI" panose="020B0604030504040204" pitchFamily="50" charset="-128"/>
              </a:rPr>
              <a:t>万人以上を上回る状況。</a:t>
            </a:r>
            <a:endParaRPr lang="en-US" altLang="ja-JP" sz="1400" dirty="0">
              <a:solidFill>
                <a:schemeClr val="tx1"/>
              </a:solidFill>
              <a:latin typeface="+mn-ea"/>
              <a:cs typeface="Meiryo UI" panose="020B0604030504040204" pitchFamily="50" charset="-128"/>
            </a:endParaRPr>
          </a:p>
          <a:p>
            <a:r>
              <a:rPr lang="ja-JP" altLang="en-US" sz="1400" dirty="0" smtClean="0">
                <a:solidFill>
                  <a:schemeClr val="tx1"/>
                </a:solidFill>
                <a:latin typeface="+mn-ea"/>
                <a:cs typeface="Meiryo UI" panose="020B0604030504040204" pitchFamily="50" charset="-128"/>
              </a:rPr>
              <a:t>●完全</a:t>
            </a:r>
            <a:r>
              <a:rPr lang="ja-JP" altLang="en-US" sz="1400" dirty="0">
                <a:solidFill>
                  <a:schemeClr val="tx1"/>
                </a:solidFill>
                <a:latin typeface="+mn-ea"/>
                <a:cs typeface="Meiryo UI" panose="020B0604030504040204" pitchFamily="50" charset="-128"/>
              </a:rPr>
              <a:t>失業率は、低下（改善）基調にあるが、全国に比べて高めに推移。有効求人倍率は、全国とほぼ同水準で推移し</a:t>
            </a:r>
            <a:r>
              <a:rPr lang="ja-JP" altLang="en-US" sz="1400" dirty="0" smtClean="0">
                <a:solidFill>
                  <a:schemeClr val="tx1"/>
                </a:solidFill>
                <a:latin typeface="+mn-ea"/>
                <a:cs typeface="Meiryo UI" panose="020B0604030504040204" pitchFamily="50" charset="-128"/>
              </a:rPr>
              <a:t>、</a:t>
            </a:r>
            <a:endParaRPr lang="en-US" altLang="ja-JP" sz="1400" dirty="0" smtClean="0">
              <a:solidFill>
                <a:schemeClr val="tx1"/>
              </a:solidFill>
              <a:latin typeface="+mn-ea"/>
              <a:cs typeface="Meiryo UI" panose="020B0604030504040204" pitchFamily="50" charset="-128"/>
            </a:endParaRPr>
          </a:p>
          <a:p>
            <a:r>
              <a:rPr lang="ja-JP" altLang="en-US" sz="1400" dirty="0">
                <a:solidFill>
                  <a:schemeClr val="tx1"/>
                </a:solidFill>
                <a:latin typeface="+mn-ea"/>
                <a:cs typeface="Meiryo UI" panose="020B0604030504040204" pitchFamily="50" charset="-128"/>
              </a:rPr>
              <a:t>　</a:t>
            </a:r>
            <a:r>
              <a:rPr lang="ja-JP" altLang="en-US" sz="1400" dirty="0" smtClean="0">
                <a:solidFill>
                  <a:schemeClr val="tx1"/>
                </a:solidFill>
                <a:latin typeface="+mn-ea"/>
                <a:cs typeface="Meiryo UI" panose="020B0604030504040204" pitchFamily="50" charset="-128"/>
              </a:rPr>
              <a:t> 一貫</a:t>
            </a:r>
            <a:r>
              <a:rPr lang="ja-JP" altLang="en-US" sz="1400" dirty="0">
                <a:solidFill>
                  <a:schemeClr val="tx1"/>
                </a:solidFill>
                <a:latin typeface="+mn-ea"/>
                <a:cs typeface="Meiryo UI" panose="020B0604030504040204" pitchFamily="50" charset="-128"/>
              </a:rPr>
              <a:t>して改善。</a:t>
            </a:r>
          </a:p>
        </p:txBody>
      </p:sp>
      <p:sp>
        <p:nvSpPr>
          <p:cNvPr id="11" name="テキスト ボックス 10"/>
          <p:cNvSpPr txBox="1"/>
          <p:nvPr/>
        </p:nvSpPr>
        <p:spPr>
          <a:xfrm>
            <a:off x="-1" y="2818"/>
            <a:ext cx="9906001" cy="369332"/>
          </a:xfrm>
          <a:prstGeom prst="rect">
            <a:avLst/>
          </a:prstGeom>
          <a:solidFill>
            <a:srgbClr val="002060"/>
          </a:solidFill>
        </p:spPr>
        <p:txBody>
          <a:bodyPr wrap="square" rtlCol="0">
            <a:spAutoFit/>
          </a:bodyPr>
          <a:lstStyle/>
          <a:p>
            <a:pPr algn="ctr" defTabSz="741661">
              <a:buClr>
                <a:srgbClr val="000000"/>
              </a:buClr>
              <a:buSzPct val="100000"/>
              <a:defRPr/>
            </a:pPr>
            <a:r>
              <a:rPr lang="ja-JP" altLang="en-US" b="1" dirty="0" smtClean="0">
                <a:solidFill>
                  <a:schemeClr val="bg1"/>
                </a:solidFill>
                <a:latin typeface="+mn-ea"/>
                <a:cs typeface="Meiryo UI" panose="020B0604030504040204" pitchFamily="50" charset="-128"/>
              </a:rPr>
              <a:t>雇用・人材 </a:t>
            </a:r>
            <a:r>
              <a:rPr lang="en-US" altLang="ja-JP" b="1" dirty="0" smtClean="0">
                <a:solidFill>
                  <a:schemeClr val="bg1"/>
                </a:solidFill>
                <a:latin typeface="+mn-ea"/>
                <a:cs typeface="Meiryo UI" panose="020B0604030504040204" pitchFamily="50" charset="-128"/>
              </a:rPr>
              <a:t>【</a:t>
            </a:r>
            <a:r>
              <a:rPr lang="ja-JP" altLang="en-US" b="1" dirty="0" smtClean="0">
                <a:solidFill>
                  <a:schemeClr val="bg1"/>
                </a:solidFill>
                <a:latin typeface="+mn-ea"/>
                <a:cs typeface="Meiryo UI" panose="020B0604030504040204" pitchFamily="50" charset="-128"/>
              </a:rPr>
              <a:t>就業者数の増加</a:t>
            </a:r>
            <a:r>
              <a:rPr lang="en-US" altLang="ja-JP" b="1" dirty="0" smtClean="0">
                <a:solidFill>
                  <a:schemeClr val="bg1"/>
                </a:solidFill>
                <a:latin typeface="+mn-ea"/>
                <a:cs typeface="Meiryo UI" panose="020B0604030504040204" pitchFamily="50" charset="-128"/>
              </a:rPr>
              <a:t>】</a:t>
            </a:r>
            <a:endParaRPr lang="ja-JP" altLang="en-US" sz="1200" b="1" dirty="0">
              <a:solidFill>
                <a:schemeClr val="bg1"/>
              </a:solidFill>
              <a:latin typeface="+mn-ea"/>
              <a:cs typeface="Meiryo UI" panose="020B0604030504040204" pitchFamily="50" charset="-128"/>
            </a:endParaRPr>
          </a:p>
        </p:txBody>
      </p:sp>
      <p:sp>
        <p:nvSpPr>
          <p:cNvPr id="2" name="スライド番号プレースホルダー 1"/>
          <p:cNvSpPr>
            <a:spLocks noGrp="1"/>
          </p:cNvSpPr>
          <p:nvPr>
            <p:ph type="sldNum" sz="quarter" idx="12"/>
          </p:nvPr>
        </p:nvSpPr>
        <p:spPr>
          <a:xfrm>
            <a:off x="9366421" y="5691873"/>
            <a:ext cx="410065" cy="394246"/>
          </a:xfrm>
        </p:spPr>
        <p:txBody>
          <a:bodyPr/>
          <a:lstStyle/>
          <a:p>
            <a:pPr>
              <a:defRPr/>
            </a:pPr>
            <a:fld id="{4AC9B83D-17C3-4F2E-B0BA-D155CD364A7C}" type="slidenum">
              <a:rPr lang="ja-JP" altLang="en-US" sz="1600" b="1" smtClean="0"/>
              <a:pPr>
                <a:defRPr/>
              </a:pPr>
              <a:t>11</a:t>
            </a:fld>
            <a:endParaRPr lang="ja-JP" altLang="en-US" sz="1600" b="1" dirty="0"/>
          </a:p>
        </p:txBody>
      </p:sp>
      <p:graphicFrame>
        <p:nvGraphicFramePr>
          <p:cNvPr id="9" name="表 8"/>
          <p:cNvGraphicFramePr>
            <a:graphicFrameLocks noGrp="1"/>
          </p:cNvGraphicFramePr>
          <p:nvPr>
            <p:extLst/>
          </p:nvPr>
        </p:nvGraphicFramePr>
        <p:xfrm>
          <a:off x="162052" y="1812571"/>
          <a:ext cx="9537531" cy="1893145"/>
        </p:xfrm>
        <a:graphic>
          <a:graphicData uri="http://schemas.openxmlformats.org/drawingml/2006/table">
            <a:tbl>
              <a:tblPr firstRow="1" bandRow="1">
                <a:tableStyleId>{5940675A-B579-460E-94D1-54222C63F5DA}</a:tableStyleId>
              </a:tblPr>
              <a:tblGrid>
                <a:gridCol w="1713047">
                  <a:extLst>
                    <a:ext uri="{9D8B030D-6E8A-4147-A177-3AD203B41FA5}">
                      <a16:colId xmlns:a16="http://schemas.microsoft.com/office/drawing/2014/main" val="20000"/>
                    </a:ext>
                  </a:extLst>
                </a:gridCol>
                <a:gridCol w="787078">
                  <a:extLst>
                    <a:ext uri="{9D8B030D-6E8A-4147-A177-3AD203B41FA5}">
                      <a16:colId xmlns:a16="http://schemas.microsoft.com/office/drawing/2014/main" val="20001"/>
                    </a:ext>
                  </a:extLst>
                </a:gridCol>
                <a:gridCol w="810228">
                  <a:extLst>
                    <a:ext uri="{9D8B030D-6E8A-4147-A177-3AD203B41FA5}">
                      <a16:colId xmlns:a16="http://schemas.microsoft.com/office/drawing/2014/main" val="20002"/>
                    </a:ext>
                  </a:extLst>
                </a:gridCol>
                <a:gridCol w="810228">
                  <a:extLst>
                    <a:ext uri="{9D8B030D-6E8A-4147-A177-3AD203B41FA5}">
                      <a16:colId xmlns:a16="http://schemas.microsoft.com/office/drawing/2014/main" val="20003"/>
                    </a:ext>
                  </a:extLst>
                </a:gridCol>
                <a:gridCol w="810228">
                  <a:extLst>
                    <a:ext uri="{9D8B030D-6E8A-4147-A177-3AD203B41FA5}">
                      <a16:colId xmlns:a16="http://schemas.microsoft.com/office/drawing/2014/main" val="20004"/>
                    </a:ext>
                  </a:extLst>
                </a:gridCol>
                <a:gridCol w="821802">
                  <a:extLst>
                    <a:ext uri="{9D8B030D-6E8A-4147-A177-3AD203B41FA5}">
                      <a16:colId xmlns:a16="http://schemas.microsoft.com/office/drawing/2014/main" val="20005"/>
                    </a:ext>
                  </a:extLst>
                </a:gridCol>
                <a:gridCol w="775504">
                  <a:extLst>
                    <a:ext uri="{9D8B030D-6E8A-4147-A177-3AD203B41FA5}">
                      <a16:colId xmlns:a16="http://schemas.microsoft.com/office/drawing/2014/main" val="20006"/>
                    </a:ext>
                  </a:extLst>
                </a:gridCol>
                <a:gridCol w="763929">
                  <a:extLst>
                    <a:ext uri="{9D8B030D-6E8A-4147-A177-3AD203B41FA5}">
                      <a16:colId xmlns:a16="http://schemas.microsoft.com/office/drawing/2014/main" val="20007"/>
                    </a:ext>
                  </a:extLst>
                </a:gridCol>
                <a:gridCol w="717631">
                  <a:extLst>
                    <a:ext uri="{9D8B030D-6E8A-4147-A177-3AD203B41FA5}">
                      <a16:colId xmlns:a16="http://schemas.microsoft.com/office/drawing/2014/main" val="20008"/>
                    </a:ext>
                  </a:extLst>
                </a:gridCol>
                <a:gridCol w="725437">
                  <a:extLst>
                    <a:ext uri="{9D8B030D-6E8A-4147-A177-3AD203B41FA5}">
                      <a16:colId xmlns:a16="http://schemas.microsoft.com/office/drawing/2014/main" val="2085507055"/>
                    </a:ext>
                  </a:extLst>
                </a:gridCol>
                <a:gridCol w="802419">
                  <a:extLst>
                    <a:ext uri="{9D8B030D-6E8A-4147-A177-3AD203B41FA5}">
                      <a16:colId xmlns:a16="http://schemas.microsoft.com/office/drawing/2014/main" val="20009"/>
                    </a:ext>
                  </a:extLst>
                </a:gridCol>
              </a:tblGrid>
              <a:tr h="456775">
                <a:tc>
                  <a:txBody>
                    <a:bodyPr/>
                    <a:lstStyle/>
                    <a:p>
                      <a:endParaRPr kumimoji="1" lang="ja-JP" altLang="en-US" sz="1500" dirty="0">
                        <a:latin typeface="+mn-ea"/>
                        <a:ea typeface="+mn-ea"/>
                        <a:cs typeface="Meiryo UI" panose="020B0604030504040204" pitchFamily="50" charset="-128"/>
                      </a:endParaRPr>
                    </a:p>
                  </a:txBody>
                  <a:tcPr marL="74295" marR="74295" marT="37148" marB="37148">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000" dirty="0" smtClean="0">
                          <a:latin typeface="+mn-ea"/>
                          <a:ea typeface="+mn-ea"/>
                          <a:cs typeface="Meiryo UI" panose="020B0604030504040204" pitchFamily="50" charset="-128"/>
                        </a:rPr>
                        <a:t>2010</a:t>
                      </a:r>
                    </a:p>
                    <a:p>
                      <a:pPr algn="ctr"/>
                      <a:r>
                        <a:rPr kumimoji="1" lang="en-US" altLang="ja-JP" sz="1000" dirty="0" smtClean="0">
                          <a:latin typeface="+mn-ea"/>
                          <a:ea typeface="+mn-ea"/>
                          <a:cs typeface="Meiryo UI" panose="020B0604030504040204" pitchFamily="50" charset="-128"/>
                        </a:rPr>
                        <a:t>(H22</a:t>
                      </a:r>
                      <a:r>
                        <a:rPr kumimoji="1" lang="ja-JP" altLang="en-US" sz="1000" dirty="0" smtClean="0">
                          <a:latin typeface="+mn-ea"/>
                          <a:ea typeface="+mn-ea"/>
                          <a:cs typeface="Meiryo UI" panose="020B0604030504040204" pitchFamily="50" charset="-128"/>
                        </a:rPr>
                        <a:t>年</a:t>
                      </a:r>
                      <a:r>
                        <a:rPr kumimoji="1" lang="en-US" altLang="ja-JP" sz="1000" dirty="0" smtClean="0">
                          <a:latin typeface="+mn-ea"/>
                          <a:ea typeface="+mn-ea"/>
                          <a:cs typeface="Meiryo UI" panose="020B0604030504040204" pitchFamily="50" charset="-128"/>
                        </a:rPr>
                        <a:t>)</a:t>
                      </a:r>
                      <a:endParaRPr kumimoji="1" lang="ja-JP" altLang="en-US" sz="1000" dirty="0">
                        <a:latin typeface="+mn-ea"/>
                        <a:ea typeface="+mn-ea"/>
                        <a:cs typeface="Meiryo UI" panose="020B0604030504040204" pitchFamily="50" charset="-128"/>
                      </a:endParaRPr>
                    </a:p>
                  </a:txBody>
                  <a:tcPr marL="74295" marR="74295" marT="37148" marB="37148"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000" dirty="0" smtClean="0">
                          <a:latin typeface="+mn-ea"/>
                          <a:ea typeface="+mn-ea"/>
                          <a:cs typeface="Meiryo UI" panose="020B0604030504040204" pitchFamily="50" charset="-128"/>
                        </a:rPr>
                        <a:t>2011</a:t>
                      </a:r>
                    </a:p>
                    <a:p>
                      <a:pPr algn="ctr"/>
                      <a:r>
                        <a:rPr kumimoji="1" lang="en-US" altLang="ja-JP" sz="1000" dirty="0" smtClean="0">
                          <a:latin typeface="+mn-ea"/>
                          <a:ea typeface="+mn-ea"/>
                          <a:cs typeface="Meiryo UI" panose="020B0604030504040204" pitchFamily="50" charset="-128"/>
                        </a:rPr>
                        <a:t>(H23</a:t>
                      </a:r>
                      <a:r>
                        <a:rPr kumimoji="1" lang="ja-JP" altLang="en-US" sz="1000" dirty="0" smtClean="0">
                          <a:latin typeface="+mn-ea"/>
                          <a:ea typeface="+mn-ea"/>
                          <a:cs typeface="Meiryo UI" panose="020B0604030504040204" pitchFamily="50" charset="-128"/>
                        </a:rPr>
                        <a:t>年</a:t>
                      </a:r>
                      <a:r>
                        <a:rPr kumimoji="1" lang="en-US" altLang="ja-JP" sz="1000" dirty="0" smtClean="0">
                          <a:latin typeface="+mn-ea"/>
                          <a:ea typeface="+mn-ea"/>
                          <a:cs typeface="Meiryo UI" panose="020B0604030504040204" pitchFamily="50" charset="-128"/>
                        </a:rPr>
                        <a:t>)</a:t>
                      </a:r>
                      <a:endParaRPr kumimoji="1" lang="ja-JP" altLang="en-US" sz="1000" dirty="0">
                        <a:latin typeface="+mn-ea"/>
                        <a:ea typeface="+mn-ea"/>
                        <a:cs typeface="Meiryo UI" panose="020B0604030504040204" pitchFamily="50" charset="-128"/>
                      </a:endParaRPr>
                    </a:p>
                  </a:txBody>
                  <a:tcPr marL="74295" marR="74295" marT="37148" marB="37148"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000" dirty="0" smtClean="0">
                          <a:latin typeface="+mn-ea"/>
                          <a:ea typeface="+mn-ea"/>
                          <a:cs typeface="Meiryo UI" panose="020B0604030504040204" pitchFamily="50" charset="-128"/>
                        </a:rPr>
                        <a:t>2012</a:t>
                      </a:r>
                    </a:p>
                    <a:p>
                      <a:pPr algn="ctr"/>
                      <a:r>
                        <a:rPr kumimoji="1" lang="en-US" altLang="ja-JP" sz="1000" dirty="0" smtClean="0">
                          <a:latin typeface="+mn-ea"/>
                          <a:ea typeface="+mn-ea"/>
                          <a:cs typeface="Meiryo UI" panose="020B0604030504040204" pitchFamily="50" charset="-128"/>
                        </a:rPr>
                        <a:t>(H24</a:t>
                      </a:r>
                      <a:r>
                        <a:rPr kumimoji="1" lang="ja-JP" altLang="en-US" sz="1000" dirty="0" smtClean="0">
                          <a:latin typeface="+mn-ea"/>
                          <a:ea typeface="+mn-ea"/>
                          <a:cs typeface="Meiryo UI" panose="020B0604030504040204" pitchFamily="50" charset="-128"/>
                        </a:rPr>
                        <a:t>年</a:t>
                      </a:r>
                      <a:r>
                        <a:rPr kumimoji="1" lang="en-US" altLang="ja-JP" sz="1000" dirty="0" smtClean="0">
                          <a:latin typeface="+mn-ea"/>
                          <a:ea typeface="+mn-ea"/>
                          <a:cs typeface="Meiryo UI" panose="020B0604030504040204" pitchFamily="50" charset="-128"/>
                        </a:rPr>
                        <a:t>)</a:t>
                      </a:r>
                      <a:endParaRPr kumimoji="1" lang="ja-JP" altLang="en-US" sz="1000" dirty="0">
                        <a:latin typeface="+mn-ea"/>
                        <a:ea typeface="+mn-ea"/>
                        <a:cs typeface="Meiryo UI" panose="020B0604030504040204" pitchFamily="50" charset="-128"/>
                      </a:endParaRPr>
                    </a:p>
                  </a:txBody>
                  <a:tcPr marL="74295" marR="74295" marT="37148" marB="37148"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000" dirty="0" smtClean="0">
                          <a:latin typeface="+mn-ea"/>
                          <a:ea typeface="+mn-ea"/>
                          <a:cs typeface="Meiryo UI" panose="020B0604030504040204" pitchFamily="50" charset="-128"/>
                        </a:rPr>
                        <a:t>2013</a:t>
                      </a:r>
                    </a:p>
                    <a:p>
                      <a:pPr algn="ctr"/>
                      <a:r>
                        <a:rPr kumimoji="1" lang="en-US" altLang="ja-JP" sz="1000" dirty="0" smtClean="0">
                          <a:latin typeface="+mn-ea"/>
                          <a:ea typeface="+mn-ea"/>
                          <a:cs typeface="Meiryo UI" panose="020B0604030504040204" pitchFamily="50" charset="-128"/>
                        </a:rPr>
                        <a:t>(H25</a:t>
                      </a:r>
                      <a:r>
                        <a:rPr kumimoji="1" lang="ja-JP" altLang="en-US" sz="1000" dirty="0" smtClean="0">
                          <a:latin typeface="+mn-ea"/>
                          <a:ea typeface="+mn-ea"/>
                          <a:cs typeface="Meiryo UI" panose="020B0604030504040204" pitchFamily="50" charset="-128"/>
                        </a:rPr>
                        <a:t>年</a:t>
                      </a:r>
                      <a:r>
                        <a:rPr kumimoji="1" lang="en-US" altLang="ja-JP" sz="1000" dirty="0" smtClean="0">
                          <a:latin typeface="+mn-ea"/>
                          <a:ea typeface="+mn-ea"/>
                          <a:cs typeface="Meiryo UI" panose="020B0604030504040204" pitchFamily="50" charset="-128"/>
                        </a:rPr>
                        <a:t>)</a:t>
                      </a:r>
                      <a:endParaRPr kumimoji="1" lang="ja-JP" altLang="en-US" sz="1000" dirty="0">
                        <a:latin typeface="+mn-ea"/>
                        <a:ea typeface="+mn-ea"/>
                        <a:cs typeface="Meiryo UI" panose="020B0604030504040204" pitchFamily="50" charset="-128"/>
                      </a:endParaRPr>
                    </a:p>
                  </a:txBody>
                  <a:tcPr marL="74295" marR="74295" marT="37148" marB="37148"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000" dirty="0" smtClean="0">
                          <a:latin typeface="+mn-ea"/>
                          <a:ea typeface="+mn-ea"/>
                          <a:cs typeface="Meiryo UI" panose="020B0604030504040204" pitchFamily="50" charset="-128"/>
                        </a:rPr>
                        <a:t>2014</a:t>
                      </a:r>
                    </a:p>
                    <a:p>
                      <a:pPr algn="ctr"/>
                      <a:r>
                        <a:rPr kumimoji="1" lang="en-US" altLang="ja-JP" sz="1000" dirty="0" smtClean="0">
                          <a:latin typeface="+mn-ea"/>
                          <a:ea typeface="+mn-ea"/>
                          <a:cs typeface="Meiryo UI" panose="020B0604030504040204" pitchFamily="50" charset="-128"/>
                        </a:rPr>
                        <a:t>(H26</a:t>
                      </a:r>
                      <a:r>
                        <a:rPr kumimoji="1" lang="ja-JP" altLang="en-US" sz="1000" dirty="0" smtClean="0">
                          <a:latin typeface="+mn-ea"/>
                          <a:ea typeface="+mn-ea"/>
                          <a:cs typeface="Meiryo UI" panose="020B0604030504040204" pitchFamily="50" charset="-128"/>
                        </a:rPr>
                        <a:t>年</a:t>
                      </a:r>
                      <a:r>
                        <a:rPr kumimoji="1" lang="en-US" altLang="ja-JP" sz="1000" dirty="0" smtClean="0">
                          <a:latin typeface="+mn-ea"/>
                          <a:ea typeface="+mn-ea"/>
                          <a:cs typeface="Meiryo UI" panose="020B0604030504040204" pitchFamily="50" charset="-128"/>
                        </a:rPr>
                        <a:t>)</a:t>
                      </a:r>
                      <a:endParaRPr kumimoji="1" lang="ja-JP" altLang="en-US" sz="1000" dirty="0">
                        <a:latin typeface="+mn-ea"/>
                        <a:ea typeface="+mn-ea"/>
                        <a:cs typeface="Meiryo UI" panose="020B0604030504040204" pitchFamily="50" charset="-128"/>
                      </a:endParaRPr>
                    </a:p>
                  </a:txBody>
                  <a:tcPr marL="74295" marR="74295" marT="37148" marB="37148"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000" dirty="0" smtClean="0">
                          <a:latin typeface="+mn-ea"/>
                          <a:ea typeface="+mn-ea"/>
                          <a:cs typeface="Meiryo UI" panose="020B0604030504040204" pitchFamily="50" charset="-128"/>
                        </a:rPr>
                        <a:t>2015</a:t>
                      </a:r>
                    </a:p>
                    <a:p>
                      <a:pPr algn="ctr"/>
                      <a:r>
                        <a:rPr kumimoji="1" lang="en-US" altLang="ja-JP" sz="1000" dirty="0" smtClean="0">
                          <a:latin typeface="+mn-ea"/>
                          <a:ea typeface="+mn-ea"/>
                          <a:cs typeface="Meiryo UI" panose="020B0604030504040204" pitchFamily="50" charset="-128"/>
                        </a:rPr>
                        <a:t>(H27</a:t>
                      </a:r>
                      <a:r>
                        <a:rPr kumimoji="1" lang="ja-JP" altLang="en-US" sz="1000" dirty="0" smtClean="0">
                          <a:latin typeface="+mn-ea"/>
                          <a:ea typeface="+mn-ea"/>
                          <a:cs typeface="Meiryo UI" panose="020B0604030504040204" pitchFamily="50" charset="-128"/>
                        </a:rPr>
                        <a:t>年</a:t>
                      </a:r>
                      <a:r>
                        <a:rPr kumimoji="1" lang="en-US" altLang="ja-JP" sz="1000" dirty="0" smtClean="0">
                          <a:latin typeface="+mn-ea"/>
                          <a:ea typeface="+mn-ea"/>
                          <a:cs typeface="Meiryo UI" panose="020B0604030504040204" pitchFamily="50" charset="-128"/>
                        </a:rPr>
                        <a:t>)</a:t>
                      </a:r>
                      <a:endParaRPr kumimoji="1" lang="ja-JP" altLang="en-US" sz="1000" dirty="0">
                        <a:latin typeface="+mn-ea"/>
                        <a:ea typeface="+mn-ea"/>
                        <a:cs typeface="Meiryo UI" panose="020B0604030504040204" pitchFamily="50" charset="-128"/>
                      </a:endParaRPr>
                    </a:p>
                  </a:txBody>
                  <a:tcPr marL="74295" marR="74295" marT="37148" marB="37148"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000" dirty="0" smtClean="0">
                          <a:latin typeface="+mn-ea"/>
                          <a:ea typeface="+mn-ea"/>
                          <a:cs typeface="Meiryo UI" panose="020B0604030504040204" pitchFamily="50" charset="-128"/>
                        </a:rPr>
                        <a:t>2016</a:t>
                      </a:r>
                    </a:p>
                    <a:p>
                      <a:pPr algn="ctr"/>
                      <a:r>
                        <a:rPr kumimoji="1" lang="en-US" altLang="ja-JP" sz="1000" dirty="0" smtClean="0">
                          <a:latin typeface="+mn-ea"/>
                          <a:ea typeface="+mn-ea"/>
                          <a:cs typeface="Meiryo UI" panose="020B0604030504040204" pitchFamily="50" charset="-128"/>
                        </a:rPr>
                        <a:t>(H28</a:t>
                      </a:r>
                      <a:r>
                        <a:rPr kumimoji="1" lang="ja-JP" altLang="en-US" sz="1000" dirty="0" smtClean="0">
                          <a:latin typeface="+mn-ea"/>
                          <a:ea typeface="+mn-ea"/>
                          <a:cs typeface="Meiryo UI" panose="020B0604030504040204" pitchFamily="50" charset="-128"/>
                        </a:rPr>
                        <a:t>年</a:t>
                      </a:r>
                      <a:r>
                        <a:rPr kumimoji="1" lang="en-US" altLang="ja-JP" sz="1000" dirty="0" smtClean="0">
                          <a:latin typeface="+mn-ea"/>
                          <a:ea typeface="+mn-ea"/>
                          <a:cs typeface="Meiryo UI" panose="020B0604030504040204" pitchFamily="50" charset="-128"/>
                        </a:rPr>
                        <a:t>)</a:t>
                      </a:r>
                      <a:endParaRPr kumimoji="1" lang="ja-JP" altLang="en-US" sz="1000" dirty="0">
                        <a:latin typeface="+mn-ea"/>
                        <a:ea typeface="+mn-ea"/>
                        <a:cs typeface="Meiryo UI" panose="020B0604030504040204" pitchFamily="50" charset="-128"/>
                      </a:endParaRPr>
                    </a:p>
                  </a:txBody>
                  <a:tcPr marL="74295" marR="74295" marT="37148" marB="37148"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000" dirty="0" smtClean="0">
                          <a:latin typeface="+mn-ea"/>
                          <a:ea typeface="+mn-ea"/>
                          <a:cs typeface="Meiryo UI" panose="020B0604030504040204" pitchFamily="50" charset="-128"/>
                        </a:rPr>
                        <a:t>2017</a:t>
                      </a:r>
                    </a:p>
                    <a:p>
                      <a:pPr algn="ctr"/>
                      <a:r>
                        <a:rPr kumimoji="1" lang="en-US" altLang="ja-JP" sz="1000" dirty="0" smtClean="0">
                          <a:latin typeface="+mn-ea"/>
                          <a:ea typeface="+mn-ea"/>
                          <a:cs typeface="Meiryo UI" panose="020B0604030504040204" pitchFamily="50" charset="-128"/>
                        </a:rPr>
                        <a:t>(H29</a:t>
                      </a:r>
                      <a:r>
                        <a:rPr kumimoji="1" lang="ja-JP" altLang="en-US" sz="1000" dirty="0" smtClean="0">
                          <a:latin typeface="+mn-ea"/>
                          <a:ea typeface="+mn-ea"/>
                          <a:cs typeface="Meiryo UI" panose="020B0604030504040204" pitchFamily="50" charset="-128"/>
                        </a:rPr>
                        <a:t>年</a:t>
                      </a:r>
                      <a:r>
                        <a:rPr kumimoji="1" lang="en-US" altLang="ja-JP" sz="1000" dirty="0" smtClean="0">
                          <a:latin typeface="+mn-ea"/>
                          <a:ea typeface="+mn-ea"/>
                          <a:cs typeface="Meiryo UI" panose="020B0604030504040204" pitchFamily="50" charset="-128"/>
                        </a:rPr>
                        <a:t>)</a:t>
                      </a:r>
                      <a:endParaRPr kumimoji="1" lang="ja-JP" altLang="en-US" sz="1000" dirty="0">
                        <a:latin typeface="+mn-ea"/>
                        <a:ea typeface="+mn-ea"/>
                        <a:cs typeface="Meiryo UI" panose="020B0604030504040204" pitchFamily="50" charset="-128"/>
                      </a:endParaRPr>
                    </a:p>
                  </a:txBody>
                  <a:tcPr marL="74295" marR="74295" marT="37148" marB="37148"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000" dirty="0" smtClean="0">
                          <a:solidFill>
                            <a:schemeClr val="tx1"/>
                          </a:solidFill>
                          <a:latin typeface="+mn-ea"/>
                          <a:ea typeface="+mn-ea"/>
                          <a:cs typeface="Meiryo UI" panose="020B0604030504040204" pitchFamily="50" charset="-128"/>
                        </a:rPr>
                        <a:t>2018</a:t>
                      </a:r>
                    </a:p>
                    <a:p>
                      <a:pPr algn="ctr"/>
                      <a:r>
                        <a:rPr kumimoji="1" lang="en-US" altLang="ja-JP" sz="1000" dirty="0" smtClean="0">
                          <a:solidFill>
                            <a:schemeClr val="tx1"/>
                          </a:solidFill>
                          <a:latin typeface="+mn-ea"/>
                          <a:ea typeface="+mn-ea"/>
                          <a:cs typeface="Meiryo UI" panose="020B0604030504040204" pitchFamily="50" charset="-128"/>
                        </a:rPr>
                        <a:t>(H30</a:t>
                      </a:r>
                      <a:r>
                        <a:rPr kumimoji="1" lang="ja-JP" altLang="en-US" sz="1000" dirty="0" smtClean="0">
                          <a:solidFill>
                            <a:schemeClr val="tx1"/>
                          </a:solidFill>
                          <a:latin typeface="+mn-ea"/>
                          <a:ea typeface="+mn-ea"/>
                          <a:cs typeface="Meiryo UI" panose="020B0604030504040204" pitchFamily="50" charset="-128"/>
                        </a:rPr>
                        <a:t>年</a:t>
                      </a:r>
                      <a:r>
                        <a:rPr kumimoji="1" lang="en-US" altLang="ja-JP" sz="1000" dirty="0" smtClean="0">
                          <a:solidFill>
                            <a:schemeClr val="tx1"/>
                          </a:solidFill>
                          <a:latin typeface="+mn-ea"/>
                          <a:ea typeface="+mn-ea"/>
                          <a:cs typeface="Meiryo UI" panose="020B0604030504040204" pitchFamily="50" charset="-128"/>
                        </a:rPr>
                        <a:t>)</a:t>
                      </a:r>
                      <a:endParaRPr kumimoji="1" lang="ja-JP" altLang="en-US" sz="1000" dirty="0" smtClean="0">
                        <a:solidFill>
                          <a:schemeClr val="tx1"/>
                        </a:solidFill>
                        <a:latin typeface="+mn-ea"/>
                        <a:ea typeface="+mn-ea"/>
                        <a:cs typeface="Meiryo UI" panose="020B0604030504040204" pitchFamily="50" charset="-128"/>
                      </a:endParaRPr>
                    </a:p>
                  </a:txBody>
                  <a:tcPr marL="74295" marR="74295" marT="37148" marB="37148"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ja-JP" altLang="en-US" sz="1000" dirty="0" smtClean="0">
                          <a:solidFill>
                            <a:schemeClr val="tx1"/>
                          </a:solidFill>
                          <a:latin typeface="+mn-ea"/>
                          <a:ea typeface="+mn-ea"/>
                          <a:cs typeface="Meiryo UI" panose="020B0604030504040204" pitchFamily="50" charset="-128"/>
                        </a:rPr>
                        <a:t>年平均</a:t>
                      </a:r>
                      <a:endParaRPr kumimoji="1" lang="ja-JP" altLang="en-US" sz="1000" dirty="0">
                        <a:solidFill>
                          <a:schemeClr val="tx1"/>
                        </a:solidFill>
                        <a:latin typeface="+mn-ea"/>
                        <a:ea typeface="+mn-ea"/>
                        <a:cs typeface="Meiryo UI" panose="020B0604030504040204" pitchFamily="50" charset="-128"/>
                      </a:endParaRPr>
                    </a:p>
                  </a:txBody>
                  <a:tcPr marL="74295" marR="74295" marT="37148" marB="37148" anchor="ct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solidFill>
                      <a:srgbClr val="FFFF00"/>
                    </a:solidFill>
                  </a:tcPr>
                </a:tc>
                <a:extLst>
                  <a:ext uri="{0D108BD9-81ED-4DB2-BD59-A6C34878D82A}">
                    <a16:rowId xmlns:a16="http://schemas.microsoft.com/office/drawing/2014/main" val="10000"/>
                  </a:ext>
                </a:extLst>
              </a:tr>
              <a:tr h="594360">
                <a:tc>
                  <a:txBody>
                    <a:bodyPr/>
                    <a:lstStyle/>
                    <a:p>
                      <a:r>
                        <a:rPr kumimoji="1" lang="ja-JP" altLang="en-US" sz="1100" dirty="0" smtClean="0">
                          <a:solidFill>
                            <a:schemeClr val="tx1"/>
                          </a:solidFill>
                          <a:latin typeface="+mn-ea"/>
                          <a:ea typeface="+mn-ea"/>
                          <a:cs typeface="Meiryo UI" panose="020B0604030504040204" pitchFamily="50" charset="-128"/>
                        </a:rPr>
                        <a:t>雇用創出数</a:t>
                      </a:r>
                      <a:endParaRPr kumimoji="1" lang="en-US" altLang="ja-JP" sz="1100" dirty="0" smtClean="0">
                        <a:solidFill>
                          <a:schemeClr val="tx1"/>
                        </a:solidFill>
                        <a:latin typeface="+mn-ea"/>
                        <a:ea typeface="+mn-ea"/>
                        <a:cs typeface="Meiryo UI" panose="020B0604030504040204" pitchFamily="50" charset="-128"/>
                      </a:endParaRPr>
                    </a:p>
                    <a:p>
                      <a:r>
                        <a:rPr kumimoji="1" lang="en-US" altLang="ja-JP" sz="1100" dirty="0" smtClean="0">
                          <a:solidFill>
                            <a:schemeClr val="tx1"/>
                          </a:solidFill>
                          <a:latin typeface="+mn-ea"/>
                          <a:ea typeface="+mn-ea"/>
                          <a:cs typeface="Meiryo UI" panose="020B0604030504040204" pitchFamily="50" charset="-128"/>
                        </a:rPr>
                        <a:t>(</a:t>
                      </a:r>
                      <a:r>
                        <a:rPr kumimoji="1" lang="ja-JP" altLang="en-US" sz="1100" dirty="0" smtClean="0">
                          <a:solidFill>
                            <a:schemeClr val="tx1"/>
                          </a:solidFill>
                          <a:latin typeface="+mn-ea"/>
                          <a:ea typeface="+mn-ea"/>
                          <a:cs typeface="Meiryo UI" panose="020B0604030504040204" pitchFamily="50" charset="-128"/>
                        </a:rPr>
                        <a:t>府内就業者の変化）　</a:t>
                      </a:r>
                      <a:r>
                        <a:rPr kumimoji="1" lang="en-US" altLang="ja-JP" sz="900" dirty="0" smtClean="0">
                          <a:solidFill>
                            <a:schemeClr val="tx1"/>
                          </a:solidFill>
                          <a:latin typeface="+mn-ea"/>
                          <a:ea typeface="+mn-ea"/>
                          <a:cs typeface="Meiryo UI" panose="020B0604030504040204" pitchFamily="50" charset="-128"/>
                        </a:rPr>
                        <a:t>※1</a:t>
                      </a:r>
                      <a:endParaRPr kumimoji="1" lang="ja-JP" altLang="en-US" sz="900" dirty="0">
                        <a:solidFill>
                          <a:schemeClr val="tx1"/>
                        </a:solidFill>
                        <a:latin typeface="+mn-ea"/>
                        <a:ea typeface="+mn-ea"/>
                        <a:cs typeface="Meiryo UI" panose="020B0604030504040204" pitchFamily="50" charset="-128"/>
                      </a:endParaRPr>
                    </a:p>
                  </a:txBody>
                  <a:tcPr marL="74295" marR="74295" marT="37148" marB="37148" anchor="ctr">
                    <a:lnL w="57150" cap="flat" cmpd="sng" algn="ctr">
                      <a:solidFill>
                        <a:schemeClr val="tx1"/>
                      </a:solidFill>
                      <a:prstDash val="solid"/>
                      <a:round/>
                      <a:headEnd type="none" w="med" len="med"/>
                      <a:tailEnd type="none" w="med" len="med"/>
                    </a:lnL>
                    <a:solidFill>
                      <a:schemeClr val="bg1"/>
                    </a:solidFill>
                  </a:tcPr>
                </a:tc>
                <a:tc>
                  <a:txBody>
                    <a:bodyPr/>
                    <a:lstStyle/>
                    <a:p>
                      <a:pPr algn="ctr">
                        <a:spcAft>
                          <a:spcPts val="0"/>
                        </a:spcAft>
                      </a:pPr>
                      <a:r>
                        <a:rPr lang="ja-JP" altLang="en-US" sz="1000" kern="100" dirty="0" smtClean="0">
                          <a:solidFill>
                            <a:schemeClr val="tx1"/>
                          </a:solidFill>
                          <a:effectLst/>
                          <a:latin typeface="+mn-ea"/>
                          <a:ea typeface="+mn-ea"/>
                          <a:cs typeface="Meiryo UI" panose="020B0604030504040204" pitchFamily="50" charset="-128"/>
                        </a:rPr>
                        <a:t>▲</a:t>
                      </a:r>
                      <a:r>
                        <a:rPr lang="en-US" altLang="ja-JP" sz="1000" kern="100" dirty="0" smtClean="0">
                          <a:solidFill>
                            <a:schemeClr val="tx1"/>
                          </a:solidFill>
                          <a:effectLst/>
                          <a:latin typeface="+mn-ea"/>
                          <a:ea typeface="+mn-ea"/>
                          <a:cs typeface="Meiryo UI" panose="020B0604030504040204" pitchFamily="50" charset="-128"/>
                        </a:rPr>
                        <a:t>1.7</a:t>
                      </a:r>
                      <a:r>
                        <a:rPr lang="ja-JP" altLang="en-US" sz="1000" kern="100" dirty="0" smtClean="0">
                          <a:solidFill>
                            <a:schemeClr val="tx1"/>
                          </a:solidFill>
                          <a:effectLst/>
                          <a:latin typeface="+mn-ea"/>
                          <a:ea typeface="+mn-ea"/>
                          <a:cs typeface="Meiryo UI" panose="020B0604030504040204" pitchFamily="50" charset="-128"/>
                        </a:rPr>
                        <a:t>万人</a:t>
                      </a:r>
                      <a:endParaRPr lang="ja-JP" sz="1000" kern="100" dirty="0">
                        <a:solidFill>
                          <a:schemeClr val="tx1"/>
                        </a:solidFill>
                        <a:effectLst/>
                        <a:latin typeface="+mn-ea"/>
                        <a:ea typeface="+mn-ea"/>
                        <a:cs typeface="Meiryo UI" panose="020B0604030504040204" pitchFamily="50" charset="-128"/>
                      </a:endParaRPr>
                    </a:p>
                  </a:txBody>
                  <a:tcPr marL="55721" marR="55721" marT="0" marB="0" anchor="ctr">
                    <a:solidFill>
                      <a:schemeClr val="bg1"/>
                    </a:solidFill>
                  </a:tcPr>
                </a:tc>
                <a:tc>
                  <a:txBody>
                    <a:bodyPr/>
                    <a:lstStyle/>
                    <a:p>
                      <a:pPr algn="ctr"/>
                      <a:r>
                        <a:rPr kumimoji="1" lang="en-US" altLang="ja-JP" sz="1000" dirty="0" smtClean="0">
                          <a:solidFill>
                            <a:schemeClr val="tx1"/>
                          </a:solidFill>
                          <a:latin typeface="+mn-ea"/>
                          <a:ea typeface="+mn-ea"/>
                          <a:cs typeface="Meiryo UI" panose="020B0604030504040204" pitchFamily="50" charset="-128"/>
                        </a:rPr>
                        <a:t>3.1</a:t>
                      </a:r>
                      <a:r>
                        <a:rPr kumimoji="1" lang="ja-JP" altLang="en-US" sz="1000" dirty="0" smtClean="0">
                          <a:solidFill>
                            <a:schemeClr val="tx1"/>
                          </a:solidFill>
                          <a:latin typeface="+mn-ea"/>
                          <a:ea typeface="+mn-ea"/>
                          <a:cs typeface="Meiryo UI" panose="020B0604030504040204" pitchFamily="50" charset="-128"/>
                        </a:rPr>
                        <a:t>万人</a:t>
                      </a:r>
                      <a:endParaRPr kumimoji="1" lang="ja-JP" altLang="en-US" sz="1000" dirty="0">
                        <a:solidFill>
                          <a:schemeClr val="tx1"/>
                        </a:solidFill>
                        <a:latin typeface="+mn-ea"/>
                        <a:ea typeface="+mn-ea"/>
                        <a:cs typeface="Meiryo UI" panose="020B0604030504040204" pitchFamily="50" charset="-128"/>
                      </a:endParaRPr>
                    </a:p>
                  </a:txBody>
                  <a:tcPr marL="74295" marR="74295" marT="37148" marB="37148" anchor="ctr">
                    <a:solidFill>
                      <a:schemeClr val="bg1"/>
                    </a:solidFill>
                  </a:tcPr>
                </a:tc>
                <a:tc>
                  <a:txBody>
                    <a:bodyPr/>
                    <a:lstStyle/>
                    <a:p>
                      <a:pPr algn="ctr"/>
                      <a:r>
                        <a:rPr kumimoji="1" lang="en-US" altLang="ja-JP" sz="1000" dirty="0" smtClean="0">
                          <a:solidFill>
                            <a:schemeClr val="tx1"/>
                          </a:solidFill>
                          <a:latin typeface="+mn-ea"/>
                          <a:ea typeface="+mn-ea"/>
                          <a:cs typeface="Meiryo UI" panose="020B0604030504040204" pitchFamily="50" charset="-128"/>
                        </a:rPr>
                        <a:t>5.5</a:t>
                      </a:r>
                      <a:r>
                        <a:rPr kumimoji="1" lang="ja-JP" altLang="en-US" sz="1000" dirty="0" smtClean="0">
                          <a:solidFill>
                            <a:schemeClr val="tx1"/>
                          </a:solidFill>
                          <a:latin typeface="+mn-ea"/>
                          <a:ea typeface="+mn-ea"/>
                          <a:cs typeface="Meiryo UI" panose="020B0604030504040204" pitchFamily="50" charset="-128"/>
                        </a:rPr>
                        <a:t>万人</a:t>
                      </a:r>
                      <a:endParaRPr kumimoji="1" lang="ja-JP" altLang="en-US" sz="1000" dirty="0">
                        <a:solidFill>
                          <a:schemeClr val="tx1"/>
                        </a:solidFill>
                        <a:latin typeface="+mn-ea"/>
                        <a:ea typeface="+mn-ea"/>
                        <a:cs typeface="Meiryo UI" panose="020B0604030504040204" pitchFamily="50" charset="-128"/>
                      </a:endParaRPr>
                    </a:p>
                  </a:txBody>
                  <a:tcPr marL="74295" marR="74295" marT="37148" marB="37148" anchor="ctr">
                    <a:solidFill>
                      <a:schemeClr val="bg1"/>
                    </a:solidFill>
                  </a:tcPr>
                </a:tc>
                <a:tc>
                  <a:txBody>
                    <a:bodyPr/>
                    <a:lstStyle/>
                    <a:p>
                      <a:pPr algn="ctr"/>
                      <a:r>
                        <a:rPr kumimoji="1" lang="en-US" altLang="ja-JP" sz="1000" dirty="0" smtClean="0">
                          <a:solidFill>
                            <a:schemeClr val="tx1"/>
                          </a:solidFill>
                          <a:latin typeface="+mn-ea"/>
                          <a:ea typeface="+mn-ea"/>
                          <a:cs typeface="Meiryo UI" panose="020B0604030504040204" pitchFamily="50" charset="-128"/>
                        </a:rPr>
                        <a:t>7.6</a:t>
                      </a:r>
                      <a:r>
                        <a:rPr kumimoji="1" lang="ja-JP" altLang="en-US" sz="1000" dirty="0" smtClean="0">
                          <a:solidFill>
                            <a:schemeClr val="tx1"/>
                          </a:solidFill>
                          <a:latin typeface="+mn-ea"/>
                          <a:ea typeface="+mn-ea"/>
                          <a:cs typeface="Meiryo UI" panose="020B0604030504040204" pitchFamily="50" charset="-128"/>
                        </a:rPr>
                        <a:t>万人</a:t>
                      </a:r>
                      <a:endParaRPr kumimoji="1" lang="ja-JP" altLang="en-US" sz="1000" dirty="0">
                        <a:solidFill>
                          <a:schemeClr val="tx1"/>
                        </a:solidFill>
                        <a:latin typeface="+mn-ea"/>
                        <a:ea typeface="+mn-ea"/>
                        <a:cs typeface="Meiryo UI" panose="020B0604030504040204" pitchFamily="50" charset="-128"/>
                      </a:endParaRPr>
                    </a:p>
                  </a:txBody>
                  <a:tcPr marL="74295" marR="74295" marT="37148" marB="37148" anchor="ctr">
                    <a:solidFill>
                      <a:schemeClr val="bg1"/>
                    </a:solidFill>
                  </a:tcPr>
                </a:tc>
                <a:tc>
                  <a:txBody>
                    <a:bodyPr/>
                    <a:lstStyle/>
                    <a:p>
                      <a:pPr algn="ctr"/>
                      <a:r>
                        <a:rPr kumimoji="1" lang="en-US" altLang="ja-JP" sz="1000" dirty="0" smtClean="0">
                          <a:solidFill>
                            <a:schemeClr val="tx1"/>
                          </a:solidFill>
                          <a:latin typeface="+mn-ea"/>
                          <a:ea typeface="+mn-ea"/>
                          <a:cs typeface="Meiryo UI" panose="020B0604030504040204" pitchFamily="50" charset="-128"/>
                        </a:rPr>
                        <a:t>0.9</a:t>
                      </a:r>
                      <a:r>
                        <a:rPr kumimoji="1" lang="ja-JP" altLang="en-US" sz="1000" dirty="0" smtClean="0">
                          <a:solidFill>
                            <a:schemeClr val="tx1"/>
                          </a:solidFill>
                          <a:latin typeface="+mn-ea"/>
                          <a:ea typeface="+mn-ea"/>
                          <a:cs typeface="Meiryo UI" panose="020B0604030504040204" pitchFamily="50" charset="-128"/>
                        </a:rPr>
                        <a:t>万人</a:t>
                      </a:r>
                      <a:endParaRPr kumimoji="1" lang="ja-JP" altLang="en-US" sz="1000" dirty="0">
                        <a:solidFill>
                          <a:schemeClr val="tx1"/>
                        </a:solidFill>
                        <a:latin typeface="+mn-ea"/>
                        <a:ea typeface="+mn-ea"/>
                        <a:cs typeface="Meiryo UI" panose="020B0604030504040204" pitchFamily="50" charset="-128"/>
                      </a:endParaRPr>
                    </a:p>
                  </a:txBody>
                  <a:tcPr marL="74295" marR="74295" marT="37148" marB="37148" anchor="ctr">
                    <a:solidFill>
                      <a:schemeClr val="bg1"/>
                    </a:solidFill>
                  </a:tcPr>
                </a:tc>
                <a:tc>
                  <a:txBody>
                    <a:bodyPr/>
                    <a:lstStyle/>
                    <a:p>
                      <a:pPr algn="ctr"/>
                      <a:r>
                        <a:rPr kumimoji="1" lang="en-US" altLang="ja-JP" sz="1000" dirty="0" smtClean="0">
                          <a:solidFill>
                            <a:schemeClr val="tx1"/>
                          </a:solidFill>
                          <a:latin typeface="+mn-ea"/>
                          <a:ea typeface="+mn-ea"/>
                          <a:cs typeface="Meiryo UI" panose="020B0604030504040204" pitchFamily="50" charset="-128"/>
                        </a:rPr>
                        <a:t>0.7</a:t>
                      </a:r>
                      <a:r>
                        <a:rPr kumimoji="1" lang="ja-JP" altLang="en-US" sz="1000" dirty="0" smtClean="0">
                          <a:solidFill>
                            <a:schemeClr val="tx1"/>
                          </a:solidFill>
                          <a:latin typeface="+mn-ea"/>
                          <a:ea typeface="+mn-ea"/>
                          <a:cs typeface="Meiryo UI" panose="020B0604030504040204" pitchFamily="50" charset="-128"/>
                        </a:rPr>
                        <a:t>万人</a:t>
                      </a:r>
                      <a:endParaRPr kumimoji="1" lang="ja-JP" altLang="en-US" sz="1000" dirty="0">
                        <a:solidFill>
                          <a:schemeClr val="tx1"/>
                        </a:solidFill>
                        <a:latin typeface="+mn-ea"/>
                        <a:ea typeface="+mn-ea"/>
                        <a:cs typeface="Meiryo UI" panose="020B0604030504040204" pitchFamily="50" charset="-128"/>
                      </a:endParaRPr>
                    </a:p>
                  </a:txBody>
                  <a:tcPr marL="74295" marR="74295" marT="37148" marB="37148" anchor="ctr">
                    <a:solidFill>
                      <a:schemeClr val="bg1"/>
                    </a:solidFill>
                  </a:tcPr>
                </a:tc>
                <a:tc>
                  <a:txBody>
                    <a:bodyPr/>
                    <a:lstStyle/>
                    <a:p>
                      <a:pPr algn="ctr"/>
                      <a:r>
                        <a:rPr kumimoji="1" lang="en-US" altLang="ja-JP" sz="1000" dirty="0" smtClean="0">
                          <a:solidFill>
                            <a:schemeClr val="tx1"/>
                          </a:solidFill>
                          <a:latin typeface="+mn-ea"/>
                          <a:ea typeface="+mn-ea"/>
                          <a:cs typeface="Meiryo UI" panose="020B0604030504040204" pitchFamily="50" charset="-128"/>
                        </a:rPr>
                        <a:t>5.6</a:t>
                      </a:r>
                      <a:r>
                        <a:rPr kumimoji="1" lang="ja-JP" altLang="en-US" sz="1000" dirty="0" smtClean="0">
                          <a:solidFill>
                            <a:schemeClr val="tx1"/>
                          </a:solidFill>
                          <a:latin typeface="+mn-ea"/>
                          <a:ea typeface="+mn-ea"/>
                          <a:cs typeface="Meiryo UI" panose="020B0604030504040204" pitchFamily="50" charset="-128"/>
                        </a:rPr>
                        <a:t>万人</a:t>
                      </a:r>
                      <a:endParaRPr kumimoji="1" lang="ja-JP" altLang="en-US" sz="1000" dirty="0">
                        <a:solidFill>
                          <a:schemeClr val="tx1"/>
                        </a:solidFill>
                        <a:latin typeface="+mn-ea"/>
                        <a:ea typeface="+mn-ea"/>
                        <a:cs typeface="Meiryo UI" panose="020B0604030504040204" pitchFamily="50" charset="-128"/>
                      </a:endParaRPr>
                    </a:p>
                  </a:txBody>
                  <a:tcPr marL="74295" marR="74295" marT="37148" marB="37148" anchor="ctr">
                    <a:solidFill>
                      <a:schemeClr val="bg1"/>
                    </a:solidFill>
                  </a:tcPr>
                </a:tc>
                <a:tc>
                  <a:txBody>
                    <a:bodyPr/>
                    <a:lstStyle/>
                    <a:p>
                      <a:pPr algn="ctr"/>
                      <a:r>
                        <a:rPr kumimoji="1" lang="en-US" altLang="ja-JP" sz="1000" dirty="0" smtClean="0">
                          <a:solidFill>
                            <a:schemeClr val="tx1"/>
                          </a:solidFill>
                          <a:latin typeface="+mn-ea"/>
                          <a:ea typeface="+mn-ea"/>
                          <a:cs typeface="Meiryo UI" panose="020B0604030504040204" pitchFamily="50" charset="-128"/>
                        </a:rPr>
                        <a:t>6.1</a:t>
                      </a:r>
                      <a:r>
                        <a:rPr kumimoji="1" lang="ja-JP" altLang="en-US" sz="1000" dirty="0" smtClean="0">
                          <a:solidFill>
                            <a:schemeClr val="tx1"/>
                          </a:solidFill>
                          <a:latin typeface="+mn-ea"/>
                          <a:ea typeface="+mn-ea"/>
                          <a:cs typeface="Meiryo UI" panose="020B0604030504040204" pitchFamily="50" charset="-128"/>
                        </a:rPr>
                        <a:t>万人</a:t>
                      </a:r>
                      <a:endParaRPr kumimoji="1" lang="ja-JP" altLang="en-US" sz="1000" dirty="0">
                        <a:solidFill>
                          <a:schemeClr val="tx1"/>
                        </a:solidFill>
                        <a:latin typeface="+mn-ea"/>
                        <a:ea typeface="+mn-ea"/>
                        <a:cs typeface="Meiryo UI" panose="020B0604030504040204" pitchFamily="50" charset="-128"/>
                      </a:endParaRPr>
                    </a:p>
                  </a:txBody>
                  <a:tcPr marL="74295" marR="74295" marT="37148" marB="37148" anchor="ctr">
                    <a:solidFill>
                      <a:schemeClr val="bg1"/>
                    </a:solidFill>
                  </a:tcPr>
                </a:tc>
                <a:tc>
                  <a:txBody>
                    <a:bodyPr/>
                    <a:lstStyle/>
                    <a:p>
                      <a:pPr algn="ctr"/>
                      <a:r>
                        <a:rPr kumimoji="1" lang="en-US" altLang="ja-JP" sz="1000" dirty="0" smtClean="0">
                          <a:solidFill>
                            <a:schemeClr val="tx1"/>
                          </a:solidFill>
                          <a:latin typeface="+mn-ea"/>
                          <a:ea typeface="+mn-ea"/>
                          <a:cs typeface="Meiryo UI" panose="020B0604030504040204" pitchFamily="50" charset="-128"/>
                        </a:rPr>
                        <a:t>8.3</a:t>
                      </a:r>
                      <a:r>
                        <a:rPr kumimoji="1" lang="ja-JP" altLang="en-US" sz="1000" dirty="0" smtClean="0">
                          <a:solidFill>
                            <a:schemeClr val="tx1"/>
                          </a:solidFill>
                          <a:latin typeface="+mn-ea"/>
                          <a:ea typeface="+mn-ea"/>
                          <a:cs typeface="Meiryo UI" panose="020B0604030504040204" pitchFamily="50" charset="-128"/>
                        </a:rPr>
                        <a:t>万人</a:t>
                      </a:r>
                      <a:endParaRPr kumimoji="1" lang="ja-JP" altLang="en-US" sz="1000" dirty="0">
                        <a:solidFill>
                          <a:schemeClr val="tx1"/>
                        </a:solidFill>
                        <a:latin typeface="+mn-ea"/>
                        <a:ea typeface="+mn-ea"/>
                        <a:cs typeface="Meiryo UI" panose="020B0604030504040204" pitchFamily="50" charset="-128"/>
                      </a:endParaRPr>
                    </a:p>
                  </a:txBody>
                  <a:tcPr marL="74295" marR="74295" marT="37148" marB="37148" anchor="ctr">
                    <a:solidFill>
                      <a:schemeClr val="bg1"/>
                    </a:solidFill>
                  </a:tcPr>
                </a:tc>
                <a:tc>
                  <a:txBody>
                    <a:bodyPr/>
                    <a:lstStyle/>
                    <a:p>
                      <a:pPr algn="ctr"/>
                      <a:r>
                        <a:rPr kumimoji="1" lang="ja-JP" altLang="en-US" sz="1000" dirty="0" smtClean="0">
                          <a:solidFill>
                            <a:schemeClr val="tx1"/>
                          </a:solidFill>
                          <a:latin typeface="+mn-ea"/>
                          <a:ea typeface="+mn-ea"/>
                          <a:cs typeface="Meiryo UI" panose="020B0604030504040204" pitchFamily="50" charset="-128"/>
                        </a:rPr>
                        <a:t>４万人</a:t>
                      </a:r>
                      <a:endParaRPr kumimoji="1" lang="ja-JP" altLang="en-US" sz="1000" dirty="0">
                        <a:solidFill>
                          <a:schemeClr val="tx1"/>
                        </a:solidFill>
                        <a:latin typeface="+mn-ea"/>
                        <a:ea typeface="+mn-ea"/>
                        <a:cs typeface="Meiryo UI" panose="020B0604030504040204" pitchFamily="50" charset="-128"/>
                      </a:endParaRPr>
                    </a:p>
                  </a:txBody>
                  <a:tcPr marL="74295" marR="74295" marT="37148" marB="37148" anchor="ctr">
                    <a:lnR w="5715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1"/>
                  </a:ext>
                </a:extLst>
              </a:tr>
              <a:tr h="842010">
                <a:tc>
                  <a:txBody>
                    <a:bodyPr/>
                    <a:lstStyle/>
                    <a:p>
                      <a:r>
                        <a:rPr kumimoji="1" lang="en-US" altLang="ja-JP" sz="1100" dirty="0" smtClean="0">
                          <a:solidFill>
                            <a:schemeClr val="tx1"/>
                          </a:solidFill>
                          <a:latin typeface="+mn-ea"/>
                          <a:ea typeface="+mn-ea"/>
                          <a:cs typeface="Meiryo UI" panose="020B0604030504040204" pitchFamily="50" charset="-128"/>
                        </a:rPr>
                        <a:t>《</a:t>
                      </a:r>
                      <a:r>
                        <a:rPr kumimoji="1" lang="ja-JP" altLang="en-US" sz="1100" dirty="0" smtClean="0">
                          <a:solidFill>
                            <a:schemeClr val="tx1"/>
                          </a:solidFill>
                          <a:latin typeface="+mn-ea"/>
                          <a:ea typeface="+mn-ea"/>
                          <a:cs typeface="Meiryo UI" panose="020B0604030504040204" pitchFamily="50" charset="-128"/>
                        </a:rPr>
                        <a:t>補足指標</a:t>
                      </a:r>
                      <a:r>
                        <a:rPr kumimoji="1" lang="en-US" altLang="ja-JP" sz="1100" dirty="0" smtClean="0">
                          <a:solidFill>
                            <a:schemeClr val="tx1"/>
                          </a:solidFill>
                          <a:latin typeface="+mn-ea"/>
                          <a:ea typeface="+mn-ea"/>
                          <a:cs typeface="Meiryo UI" panose="020B0604030504040204" pitchFamily="50" charset="-128"/>
                        </a:rPr>
                        <a:t>》</a:t>
                      </a:r>
                    </a:p>
                    <a:p>
                      <a:r>
                        <a:rPr kumimoji="1" lang="ja-JP" altLang="en-US" sz="1000" dirty="0" smtClean="0">
                          <a:solidFill>
                            <a:schemeClr val="tx1"/>
                          </a:solidFill>
                          <a:latin typeface="+mn-ea"/>
                          <a:ea typeface="+mn-ea"/>
                          <a:cs typeface="Meiryo UI" panose="020B0604030504040204" pitchFamily="50" charset="-128"/>
                        </a:rPr>
                        <a:t>府内就業者生産年齢人口急減の影響を一定取り除いた推計値</a:t>
                      </a:r>
                      <a:r>
                        <a:rPr kumimoji="1" lang="en-US" altLang="ja-JP" sz="900" dirty="0" smtClean="0">
                          <a:solidFill>
                            <a:schemeClr val="tx1"/>
                          </a:solidFill>
                          <a:latin typeface="+mn-ea"/>
                          <a:ea typeface="+mn-ea"/>
                          <a:cs typeface="Meiryo UI" panose="020B0604030504040204" pitchFamily="50" charset="-128"/>
                        </a:rPr>
                        <a:t>※2</a:t>
                      </a:r>
                      <a:endParaRPr kumimoji="1" lang="ja-JP" altLang="en-US" sz="900" dirty="0">
                        <a:solidFill>
                          <a:schemeClr val="tx1"/>
                        </a:solidFill>
                        <a:latin typeface="+mn-ea"/>
                        <a:ea typeface="+mn-ea"/>
                        <a:cs typeface="Meiryo UI" panose="020B0604030504040204" pitchFamily="50" charset="-128"/>
                      </a:endParaRPr>
                    </a:p>
                  </a:txBody>
                  <a:tcPr marL="74295" marR="74295" marT="37148" marB="37148" anchor="ctr">
                    <a:lnL w="571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ja-JP" altLang="en-US" sz="1000" kern="100" dirty="0" smtClean="0">
                          <a:solidFill>
                            <a:schemeClr val="tx1"/>
                          </a:solidFill>
                          <a:effectLst/>
                          <a:latin typeface="+mn-ea"/>
                          <a:ea typeface="+mn-ea"/>
                          <a:cs typeface="Meiryo UI" panose="020B0604030504040204" pitchFamily="50" charset="-128"/>
                        </a:rPr>
                        <a:t>▲</a:t>
                      </a:r>
                      <a:r>
                        <a:rPr lang="en-US" altLang="ja-JP" sz="1000" kern="100" dirty="0" smtClean="0">
                          <a:solidFill>
                            <a:schemeClr val="tx1"/>
                          </a:solidFill>
                          <a:effectLst/>
                          <a:latin typeface="+mn-ea"/>
                          <a:ea typeface="+mn-ea"/>
                          <a:cs typeface="Meiryo UI" panose="020B0604030504040204" pitchFamily="50" charset="-128"/>
                        </a:rPr>
                        <a:t>0.4</a:t>
                      </a:r>
                      <a:r>
                        <a:rPr lang="ja-JP" altLang="en-US" sz="1000" kern="100" dirty="0" smtClean="0">
                          <a:solidFill>
                            <a:schemeClr val="tx1"/>
                          </a:solidFill>
                          <a:effectLst/>
                          <a:latin typeface="+mn-ea"/>
                          <a:ea typeface="+mn-ea"/>
                          <a:cs typeface="Meiryo UI" panose="020B0604030504040204" pitchFamily="50" charset="-128"/>
                        </a:rPr>
                        <a:t>万人</a:t>
                      </a:r>
                      <a:endParaRPr lang="ja-JP" sz="1000" kern="100" dirty="0">
                        <a:solidFill>
                          <a:schemeClr val="tx1"/>
                        </a:solidFill>
                        <a:effectLst/>
                        <a:latin typeface="+mn-ea"/>
                        <a:ea typeface="+mn-ea"/>
                        <a:cs typeface="Meiryo UI" panose="020B0604030504040204" pitchFamily="50" charset="-128"/>
                      </a:endParaRPr>
                    </a:p>
                  </a:txBody>
                  <a:tcPr marL="55721" marR="55721" marT="0" marB="0"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dirty="0" smtClean="0">
                          <a:solidFill>
                            <a:schemeClr val="tx1"/>
                          </a:solidFill>
                          <a:latin typeface="+mn-ea"/>
                          <a:ea typeface="+mn-ea"/>
                          <a:cs typeface="Meiryo UI" panose="020B0604030504040204" pitchFamily="50" charset="-128"/>
                        </a:rPr>
                        <a:t>5.9</a:t>
                      </a:r>
                      <a:r>
                        <a:rPr kumimoji="1" lang="ja-JP" altLang="en-US" sz="1000" dirty="0" smtClean="0">
                          <a:solidFill>
                            <a:schemeClr val="tx1"/>
                          </a:solidFill>
                          <a:latin typeface="+mn-ea"/>
                          <a:ea typeface="+mn-ea"/>
                          <a:cs typeface="Meiryo UI" panose="020B0604030504040204" pitchFamily="50" charset="-128"/>
                        </a:rPr>
                        <a:t>万人</a:t>
                      </a:r>
                      <a:endParaRPr kumimoji="1" lang="ja-JP" altLang="en-US" sz="1000" dirty="0">
                        <a:solidFill>
                          <a:schemeClr val="tx1"/>
                        </a:solidFill>
                        <a:latin typeface="+mn-ea"/>
                        <a:ea typeface="+mn-ea"/>
                        <a:cs typeface="Meiryo UI" panose="020B0604030504040204" pitchFamily="50" charset="-128"/>
                      </a:endParaRPr>
                    </a:p>
                  </a:txBody>
                  <a:tcPr marL="74295" marR="74295" marT="37148" marB="37148"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dirty="0" smtClean="0">
                          <a:solidFill>
                            <a:schemeClr val="tx1"/>
                          </a:solidFill>
                          <a:latin typeface="+mn-ea"/>
                          <a:ea typeface="+mn-ea"/>
                          <a:cs typeface="Meiryo UI" panose="020B0604030504040204" pitchFamily="50" charset="-128"/>
                        </a:rPr>
                        <a:t>0.6</a:t>
                      </a:r>
                      <a:r>
                        <a:rPr kumimoji="1" lang="ja-JP" altLang="en-US" sz="1000" dirty="0" smtClean="0">
                          <a:solidFill>
                            <a:schemeClr val="tx1"/>
                          </a:solidFill>
                          <a:latin typeface="+mn-ea"/>
                          <a:ea typeface="+mn-ea"/>
                          <a:cs typeface="Meiryo UI" panose="020B0604030504040204" pitchFamily="50" charset="-128"/>
                        </a:rPr>
                        <a:t>万人</a:t>
                      </a:r>
                      <a:endParaRPr kumimoji="1" lang="ja-JP" altLang="en-US" sz="1000" dirty="0">
                        <a:solidFill>
                          <a:schemeClr val="tx1"/>
                        </a:solidFill>
                        <a:latin typeface="+mn-ea"/>
                        <a:ea typeface="+mn-ea"/>
                        <a:cs typeface="Meiryo UI" panose="020B0604030504040204" pitchFamily="50" charset="-128"/>
                      </a:endParaRPr>
                    </a:p>
                  </a:txBody>
                  <a:tcPr marL="74295" marR="74295" marT="37148" marB="37148"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dirty="0" smtClean="0">
                          <a:solidFill>
                            <a:schemeClr val="tx1"/>
                          </a:solidFill>
                          <a:latin typeface="+mn-ea"/>
                          <a:ea typeface="+mn-ea"/>
                          <a:cs typeface="Meiryo UI" panose="020B0604030504040204" pitchFamily="50" charset="-128"/>
                        </a:rPr>
                        <a:t>11.0</a:t>
                      </a:r>
                      <a:r>
                        <a:rPr kumimoji="1" lang="ja-JP" altLang="en-US" sz="1000" dirty="0" smtClean="0">
                          <a:solidFill>
                            <a:schemeClr val="tx1"/>
                          </a:solidFill>
                          <a:latin typeface="+mn-ea"/>
                          <a:ea typeface="+mn-ea"/>
                          <a:cs typeface="Meiryo UI" panose="020B0604030504040204" pitchFamily="50" charset="-128"/>
                        </a:rPr>
                        <a:t>万人</a:t>
                      </a:r>
                      <a:endParaRPr kumimoji="1" lang="en-US" altLang="ja-JP" sz="1000" dirty="0" smtClean="0">
                        <a:solidFill>
                          <a:schemeClr val="tx1"/>
                        </a:solidFill>
                        <a:latin typeface="+mn-ea"/>
                        <a:ea typeface="+mn-ea"/>
                        <a:cs typeface="Meiryo UI" panose="020B0604030504040204" pitchFamily="50" charset="-128"/>
                      </a:endParaRPr>
                    </a:p>
                  </a:txBody>
                  <a:tcPr marL="74295" marR="74295" marT="37148" marB="37148"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dirty="0" smtClean="0">
                          <a:solidFill>
                            <a:schemeClr val="tx1"/>
                          </a:solidFill>
                          <a:latin typeface="+mn-ea"/>
                          <a:ea typeface="+mn-ea"/>
                          <a:cs typeface="Meiryo UI" panose="020B0604030504040204" pitchFamily="50" charset="-128"/>
                        </a:rPr>
                        <a:t>4.2</a:t>
                      </a:r>
                      <a:r>
                        <a:rPr kumimoji="1" lang="ja-JP" altLang="en-US" sz="1000" dirty="0" smtClean="0">
                          <a:solidFill>
                            <a:schemeClr val="tx1"/>
                          </a:solidFill>
                          <a:latin typeface="+mn-ea"/>
                          <a:ea typeface="+mn-ea"/>
                          <a:cs typeface="Meiryo UI" panose="020B0604030504040204" pitchFamily="50" charset="-128"/>
                        </a:rPr>
                        <a:t>万人</a:t>
                      </a:r>
                      <a:endParaRPr kumimoji="1" lang="en-US" altLang="ja-JP" sz="1000" dirty="0" smtClean="0">
                        <a:solidFill>
                          <a:schemeClr val="tx1"/>
                        </a:solidFill>
                        <a:latin typeface="+mn-ea"/>
                        <a:ea typeface="+mn-ea"/>
                        <a:cs typeface="Meiryo UI" panose="020B0604030504040204" pitchFamily="50" charset="-128"/>
                      </a:endParaRPr>
                    </a:p>
                  </a:txBody>
                  <a:tcPr marL="74295" marR="74295" marT="37148" marB="37148"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dirty="0" smtClean="0">
                          <a:solidFill>
                            <a:schemeClr val="tx1"/>
                          </a:solidFill>
                          <a:latin typeface="+mn-ea"/>
                          <a:ea typeface="+mn-ea"/>
                          <a:cs typeface="Meiryo UI" panose="020B0604030504040204" pitchFamily="50" charset="-128"/>
                        </a:rPr>
                        <a:t>3.5</a:t>
                      </a:r>
                      <a:r>
                        <a:rPr kumimoji="1" lang="ja-JP" altLang="en-US" sz="1000" dirty="0" smtClean="0">
                          <a:solidFill>
                            <a:schemeClr val="tx1"/>
                          </a:solidFill>
                          <a:latin typeface="+mn-ea"/>
                          <a:ea typeface="+mn-ea"/>
                          <a:cs typeface="Meiryo UI" panose="020B0604030504040204" pitchFamily="50" charset="-128"/>
                        </a:rPr>
                        <a:t>万人</a:t>
                      </a:r>
                      <a:endParaRPr kumimoji="1" lang="en-US" altLang="ja-JP" sz="1000" dirty="0" smtClean="0">
                        <a:solidFill>
                          <a:schemeClr val="tx1"/>
                        </a:solidFill>
                        <a:latin typeface="+mn-ea"/>
                        <a:ea typeface="+mn-ea"/>
                        <a:cs typeface="Meiryo UI" panose="020B0604030504040204" pitchFamily="50" charset="-128"/>
                      </a:endParaRPr>
                    </a:p>
                  </a:txBody>
                  <a:tcPr marL="74295" marR="74295" marT="37148" marB="37148"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dirty="0" smtClean="0">
                          <a:solidFill>
                            <a:schemeClr val="tx1"/>
                          </a:solidFill>
                          <a:latin typeface="+mn-ea"/>
                          <a:ea typeface="+mn-ea"/>
                          <a:cs typeface="Meiryo UI" panose="020B0604030504040204" pitchFamily="50" charset="-128"/>
                        </a:rPr>
                        <a:t>7.4</a:t>
                      </a:r>
                      <a:r>
                        <a:rPr kumimoji="1" lang="ja-JP" altLang="en-US" sz="1000" dirty="0" smtClean="0">
                          <a:solidFill>
                            <a:schemeClr val="tx1"/>
                          </a:solidFill>
                          <a:latin typeface="+mn-ea"/>
                          <a:ea typeface="+mn-ea"/>
                          <a:cs typeface="Meiryo UI" panose="020B0604030504040204" pitchFamily="50" charset="-128"/>
                        </a:rPr>
                        <a:t>万人</a:t>
                      </a:r>
                      <a:endParaRPr kumimoji="1" lang="en-US" altLang="ja-JP" sz="1000" dirty="0" smtClean="0">
                        <a:solidFill>
                          <a:schemeClr val="tx1"/>
                        </a:solidFill>
                        <a:latin typeface="+mn-ea"/>
                        <a:ea typeface="+mn-ea"/>
                        <a:cs typeface="Meiryo UI" panose="020B0604030504040204" pitchFamily="50" charset="-128"/>
                      </a:endParaRPr>
                    </a:p>
                  </a:txBody>
                  <a:tcPr marL="74295" marR="74295" marT="37148" marB="37148" anchor="ctr">
                    <a:lnB w="5715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n-ea"/>
                          <a:ea typeface="+mn-ea"/>
                          <a:cs typeface="Meiryo UI" panose="020B0604030504040204" pitchFamily="50" charset="-128"/>
                        </a:rPr>
                        <a:t>6.3</a:t>
                      </a:r>
                      <a:r>
                        <a:rPr kumimoji="1" lang="ja-JP" altLang="en-US" sz="1000" dirty="0" smtClean="0">
                          <a:solidFill>
                            <a:schemeClr val="tx1"/>
                          </a:solidFill>
                          <a:latin typeface="+mn-ea"/>
                          <a:ea typeface="+mn-ea"/>
                          <a:cs typeface="Meiryo UI" panose="020B0604030504040204" pitchFamily="50" charset="-128"/>
                        </a:rPr>
                        <a:t>万人</a:t>
                      </a:r>
                      <a:endParaRPr kumimoji="1" lang="en-US" altLang="ja-JP" sz="1000" dirty="0" smtClean="0">
                        <a:solidFill>
                          <a:schemeClr val="tx1"/>
                        </a:solidFill>
                        <a:latin typeface="+mn-ea"/>
                        <a:ea typeface="+mn-ea"/>
                        <a:cs typeface="Meiryo UI" panose="020B0604030504040204" pitchFamily="50" charset="-128"/>
                      </a:endParaRPr>
                    </a:p>
                  </a:txBody>
                  <a:tcPr marL="74295" marR="74295" marT="37148" marB="37148" anchor="ctr">
                    <a:lnB w="571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n-ea"/>
                          <a:ea typeface="+mn-ea"/>
                          <a:cs typeface="Meiryo UI" panose="020B0604030504040204" pitchFamily="50" charset="-128"/>
                        </a:rPr>
                        <a:t>-</a:t>
                      </a:r>
                    </a:p>
                  </a:txBody>
                  <a:tcPr marL="74295" marR="74295" marT="37148" marB="37148"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dirty="0" smtClean="0">
                          <a:solidFill>
                            <a:schemeClr val="tx1"/>
                          </a:solidFill>
                          <a:latin typeface="+mn-ea"/>
                          <a:ea typeface="+mn-ea"/>
                          <a:cs typeface="Meiryo UI" panose="020B0604030504040204" pitchFamily="50" charset="-128"/>
                        </a:rPr>
                        <a:t>-</a:t>
                      </a:r>
                    </a:p>
                  </a:txBody>
                  <a:tcPr marL="74295" marR="74295" marT="37148" marB="37148" anchor="ctr">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4" name="テキスト ボックス 13"/>
          <p:cNvSpPr txBox="1"/>
          <p:nvPr/>
        </p:nvSpPr>
        <p:spPr>
          <a:xfrm>
            <a:off x="335665" y="3895528"/>
            <a:ext cx="9363917" cy="1528624"/>
          </a:xfrm>
          <a:prstGeom prst="rect">
            <a:avLst/>
          </a:prstGeom>
          <a:noFill/>
        </p:spPr>
        <p:txBody>
          <a:bodyPr wrap="square" rtlCol="0">
            <a:spAutoFit/>
          </a:bodyPr>
          <a:lstStyle/>
          <a:p>
            <a:pPr>
              <a:lnSpc>
                <a:spcPts val="1625"/>
              </a:lnSpc>
            </a:pPr>
            <a:r>
              <a:rPr lang="ja-JP" altLang="ja-JP" sz="900" kern="100" dirty="0">
                <a:latin typeface="+mn-ea"/>
                <a:cs typeface="Meiryo UI" panose="020B0604030504040204" pitchFamily="50" charset="-128"/>
              </a:rPr>
              <a:t>※</a:t>
            </a:r>
            <a:r>
              <a:rPr lang="en-US" altLang="ja-JP" sz="900" kern="100" dirty="0">
                <a:latin typeface="+mn-ea"/>
                <a:cs typeface="Meiryo UI" panose="020B0604030504040204" pitchFamily="50" charset="-128"/>
              </a:rPr>
              <a:t>1</a:t>
            </a:r>
            <a:r>
              <a:rPr lang="ja-JP" altLang="ja-JP" sz="900" kern="100" dirty="0">
                <a:latin typeface="+mn-ea"/>
                <a:cs typeface="Meiryo UI" panose="020B0604030504040204" pitchFamily="50" charset="-128"/>
              </a:rPr>
              <a:t>　</a:t>
            </a:r>
            <a:r>
              <a:rPr lang="ja-JP" altLang="en-US" sz="900" kern="100" dirty="0">
                <a:latin typeface="+mn-ea"/>
                <a:cs typeface="Meiryo UI" panose="020B0604030504040204" pitchFamily="50" charset="-128"/>
              </a:rPr>
              <a:t>府内就業者数の変化は、「労働力調査地方集計結果（年平均）」（大阪府統計課）で計算。　ただし、</a:t>
            </a:r>
            <a:r>
              <a:rPr lang="en-US" altLang="ja-JP" sz="900" kern="100" dirty="0">
                <a:latin typeface="+mn-ea"/>
                <a:cs typeface="Meiryo UI" panose="020B0604030504040204" pitchFamily="50" charset="-128"/>
              </a:rPr>
              <a:t>2010</a:t>
            </a:r>
            <a:r>
              <a:rPr lang="ja-JP" altLang="en-US" sz="900" kern="100" dirty="0">
                <a:latin typeface="+mn-ea"/>
                <a:cs typeface="Meiryo UI" panose="020B0604030504040204" pitchFamily="50" charset="-128"/>
              </a:rPr>
              <a:t>年の数値は</a:t>
            </a:r>
            <a:r>
              <a:rPr lang="ja-JP" altLang="ja-JP" sz="900" dirty="0">
                <a:latin typeface="+mn-ea"/>
                <a:cs typeface="Meiryo UI" panose="020B0604030504040204" pitchFamily="50" charset="-128"/>
              </a:rPr>
              <a:t>平成</a:t>
            </a:r>
            <a:r>
              <a:rPr lang="en-US" altLang="ja-JP" sz="900" dirty="0">
                <a:latin typeface="+mn-ea"/>
                <a:cs typeface="Meiryo UI" panose="020B0604030504040204" pitchFamily="50" charset="-128"/>
              </a:rPr>
              <a:t>17</a:t>
            </a:r>
            <a:r>
              <a:rPr lang="ja-JP" altLang="ja-JP" sz="900" dirty="0" smtClean="0">
                <a:latin typeface="+mn-ea"/>
                <a:cs typeface="Meiryo UI" panose="020B0604030504040204" pitchFamily="50" charset="-128"/>
              </a:rPr>
              <a:t>年国勢</a:t>
            </a:r>
            <a:r>
              <a:rPr lang="ja-JP" altLang="ja-JP" sz="900" dirty="0">
                <a:latin typeface="+mn-ea"/>
                <a:cs typeface="Meiryo UI" panose="020B0604030504040204" pitchFamily="50" charset="-128"/>
              </a:rPr>
              <a:t>調査結果を基準とする推計人口で</a:t>
            </a:r>
            <a:r>
              <a:rPr lang="ja-JP" altLang="en-US" sz="900" dirty="0">
                <a:latin typeface="+mn-ea"/>
                <a:cs typeface="Meiryo UI" panose="020B0604030504040204" pitchFamily="50" charset="-128"/>
              </a:rPr>
              <a:t>、</a:t>
            </a:r>
            <a:r>
              <a:rPr lang="en-US" altLang="ja-JP" sz="900" kern="100" dirty="0">
                <a:latin typeface="+mn-ea"/>
                <a:cs typeface="Meiryo UI" panose="020B0604030504040204" pitchFamily="50" charset="-128"/>
              </a:rPr>
              <a:t>2011</a:t>
            </a:r>
            <a:r>
              <a:rPr lang="ja-JP" altLang="en-US" sz="900" kern="100" dirty="0">
                <a:latin typeface="+mn-ea"/>
                <a:cs typeface="Meiryo UI" panose="020B0604030504040204" pitchFamily="50" charset="-128"/>
              </a:rPr>
              <a:t>年から</a:t>
            </a:r>
            <a:r>
              <a:rPr lang="en-US" altLang="ja-JP" sz="900" kern="100" dirty="0" smtClean="0">
                <a:latin typeface="+mn-ea"/>
                <a:cs typeface="Meiryo UI" panose="020B0604030504040204" pitchFamily="50" charset="-128"/>
              </a:rPr>
              <a:t>2016</a:t>
            </a:r>
          </a:p>
          <a:p>
            <a:pPr>
              <a:lnSpc>
                <a:spcPts val="1625"/>
              </a:lnSpc>
            </a:pPr>
            <a:r>
              <a:rPr lang="ja-JP" altLang="en-US" sz="900" kern="100" dirty="0">
                <a:latin typeface="+mn-ea"/>
                <a:cs typeface="Meiryo UI" panose="020B0604030504040204" pitchFamily="50" charset="-128"/>
              </a:rPr>
              <a:t>　</a:t>
            </a:r>
            <a:r>
              <a:rPr lang="ja-JP" altLang="en-US" sz="900" kern="100" dirty="0" smtClean="0">
                <a:latin typeface="+mn-ea"/>
                <a:cs typeface="Meiryo UI" panose="020B0604030504040204" pitchFamily="50" charset="-128"/>
              </a:rPr>
              <a:t>　　年</a:t>
            </a:r>
            <a:r>
              <a:rPr lang="ja-JP" altLang="en-US" sz="900" kern="100" dirty="0">
                <a:latin typeface="+mn-ea"/>
                <a:cs typeface="Meiryo UI" panose="020B0604030504040204" pitchFamily="50" charset="-128"/>
              </a:rPr>
              <a:t>までは、平成</a:t>
            </a:r>
            <a:r>
              <a:rPr lang="en-US" altLang="ja-JP" sz="900" kern="100" dirty="0">
                <a:latin typeface="+mn-ea"/>
                <a:cs typeface="Meiryo UI" panose="020B0604030504040204" pitchFamily="50" charset="-128"/>
              </a:rPr>
              <a:t>22</a:t>
            </a:r>
            <a:r>
              <a:rPr lang="ja-JP" altLang="en-US" sz="900" kern="100" dirty="0">
                <a:latin typeface="+mn-ea"/>
                <a:cs typeface="Meiryo UI" panose="020B0604030504040204" pitchFamily="50" charset="-128"/>
              </a:rPr>
              <a:t>年国勢調査結果を基準とする推計人口、</a:t>
            </a:r>
            <a:r>
              <a:rPr lang="en-US" altLang="ja-JP" sz="900" kern="100" dirty="0">
                <a:latin typeface="+mn-ea"/>
                <a:cs typeface="Meiryo UI" panose="020B0604030504040204" pitchFamily="50" charset="-128"/>
              </a:rPr>
              <a:t>2017</a:t>
            </a:r>
            <a:r>
              <a:rPr lang="ja-JP" altLang="en-US" sz="900" kern="100" dirty="0">
                <a:latin typeface="+mn-ea"/>
                <a:cs typeface="Meiryo UI" panose="020B0604030504040204" pitchFamily="50" charset="-128"/>
              </a:rPr>
              <a:t>年の数値</a:t>
            </a:r>
            <a:r>
              <a:rPr lang="ja-JP" altLang="en-US" sz="900" kern="100" dirty="0" smtClean="0">
                <a:latin typeface="+mn-ea"/>
                <a:cs typeface="Meiryo UI" panose="020B0604030504040204" pitchFamily="50" charset="-128"/>
              </a:rPr>
              <a:t>は平成</a:t>
            </a:r>
            <a:r>
              <a:rPr lang="en-US" altLang="ja-JP" sz="900" kern="100" dirty="0">
                <a:latin typeface="+mn-ea"/>
                <a:cs typeface="Meiryo UI" panose="020B0604030504040204" pitchFamily="50" charset="-128"/>
              </a:rPr>
              <a:t>27</a:t>
            </a:r>
            <a:r>
              <a:rPr lang="ja-JP" altLang="en-US" sz="900" kern="100" dirty="0">
                <a:latin typeface="+mn-ea"/>
                <a:cs typeface="Meiryo UI" panose="020B0604030504040204" pitchFamily="50" charset="-128"/>
              </a:rPr>
              <a:t>年国勢調査結果を基準とする推計で集計したもの。　　　　　　　　　</a:t>
            </a:r>
            <a:endParaRPr lang="en-US" altLang="ja-JP" sz="900" kern="100" dirty="0">
              <a:latin typeface="+mn-ea"/>
              <a:cs typeface="Meiryo UI" panose="020B0604030504040204" pitchFamily="50" charset="-128"/>
            </a:endParaRPr>
          </a:p>
          <a:p>
            <a:pPr>
              <a:lnSpc>
                <a:spcPts val="1625"/>
              </a:lnSpc>
            </a:pPr>
            <a:r>
              <a:rPr lang="ja-JP" altLang="ja-JP" sz="900" kern="100" dirty="0">
                <a:latin typeface="+mn-ea"/>
                <a:cs typeface="Meiryo UI" panose="020B0604030504040204" pitchFamily="50" charset="-128"/>
              </a:rPr>
              <a:t>※</a:t>
            </a:r>
            <a:r>
              <a:rPr lang="en-US" altLang="ja-JP" sz="900" kern="100" dirty="0">
                <a:latin typeface="+mn-ea"/>
                <a:cs typeface="Meiryo UI" panose="020B0604030504040204" pitchFamily="50" charset="-128"/>
              </a:rPr>
              <a:t>2</a:t>
            </a:r>
            <a:r>
              <a:rPr lang="ja-JP" altLang="ja-JP" sz="900" kern="100" dirty="0">
                <a:latin typeface="+mn-ea"/>
                <a:cs typeface="Meiryo UI" panose="020B0604030504040204" pitchFamily="50" charset="-128"/>
              </a:rPr>
              <a:t>　</a:t>
            </a:r>
            <a:r>
              <a:rPr lang="ja-JP" altLang="en-US" sz="900" kern="100" dirty="0">
                <a:latin typeface="+mn-ea"/>
                <a:cs typeface="Meiryo UI" panose="020B0604030504040204" pitchFamily="50" charset="-128"/>
              </a:rPr>
              <a:t>以下の文献を参考にして推計。</a:t>
            </a:r>
            <a:endParaRPr lang="ja-JP" altLang="ja-JP" sz="900" kern="100" dirty="0">
              <a:latin typeface="+mn-ea"/>
              <a:cs typeface="Meiryo UI" panose="020B0604030504040204" pitchFamily="50" charset="-128"/>
            </a:endParaRPr>
          </a:p>
          <a:p>
            <a:pPr marL="216694" indent="5159">
              <a:lnSpc>
                <a:spcPts val="1625"/>
              </a:lnSpc>
            </a:pPr>
            <a:r>
              <a:rPr lang="ja-JP" altLang="en-US" sz="900" kern="100" dirty="0">
                <a:latin typeface="+mn-ea"/>
                <a:cs typeface="Meiryo UI" panose="020B0604030504040204" pitchFamily="50" charset="-128"/>
              </a:rPr>
              <a:t>「少子高齢化が就業者数に与える影響～就業者数の変化を分析するために～」（総務省統計局「労働力調査の結果を見る際のポイント№</a:t>
            </a:r>
            <a:r>
              <a:rPr lang="en-US" altLang="ja-JP" sz="900" kern="100" dirty="0">
                <a:latin typeface="+mn-ea"/>
                <a:cs typeface="Meiryo UI" panose="020B0604030504040204" pitchFamily="50" charset="-128"/>
              </a:rPr>
              <a:t>12</a:t>
            </a:r>
            <a:r>
              <a:rPr lang="ja-JP" altLang="en-US" sz="900" kern="100" dirty="0">
                <a:latin typeface="+mn-ea"/>
                <a:cs typeface="Meiryo UI" panose="020B0604030504040204" pitchFamily="50" charset="-128"/>
              </a:rPr>
              <a:t>」</a:t>
            </a:r>
            <a:r>
              <a:rPr lang="en-US" altLang="ja-JP" sz="900" kern="100" dirty="0">
                <a:latin typeface="+mn-ea"/>
                <a:cs typeface="Meiryo UI" panose="020B0604030504040204" pitchFamily="50" charset="-128"/>
              </a:rPr>
              <a:t>2010</a:t>
            </a:r>
            <a:r>
              <a:rPr lang="ja-JP" altLang="en-US" sz="900" kern="100" dirty="0">
                <a:latin typeface="+mn-ea"/>
                <a:cs typeface="Meiryo UI" panose="020B0604030504040204" pitchFamily="50" charset="-128"/>
              </a:rPr>
              <a:t>年</a:t>
            </a:r>
            <a:r>
              <a:rPr lang="en-US" altLang="ja-JP" sz="900" kern="100" dirty="0">
                <a:latin typeface="+mn-ea"/>
                <a:cs typeface="Meiryo UI" panose="020B0604030504040204" pitchFamily="50" charset="-128"/>
              </a:rPr>
              <a:t>10</a:t>
            </a:r>
            <a:r>
              <a:rPr lang="ja-JP" altLang="en-US" sz="900" kern="100" dirty="0">
                <a:latin typeface="+mn-ea"/>
                <a:cs typeface="Meiryo UI" panose="020B0604030504040204" pitchFamily="50" charset="-128"/>
              </a:rPr>
              <a:t>月</a:t>
            </a:r>
            <a:r>
              <a:rPr lang="en-US" altLang="ja-JP" sz="900" kern="100" dirty="0">
                <a:latin typeface="+mn-ea"/>
                <a:cs typeface="Meiryo UI" panose="020B0604030504040204" pitchFamily="50" charset="-128"/>
              </a:rPr>
              <a:t>28</a:t>
            </a:r>
            <a:r>
              <a:rPr lang="ja-JP" altLang="en-US" sz="900" kern="100" dirty="0">
                <a:latin typeface="+mn-ea"/>
                <a:cs typeface="Meiryo UI" panose="020B0604030504040204" pitchFamily="50" charset="-128"/>
              </a:rPr>
              <a:t>日）、「「団塊の世代」の動きを含む人口構造の変化が就業状態に与える影響～就業者数と非労働力人口の変化を分析するために～」（総務省統計局労働力調査の結果を見る際のポイント№</a:t>
            </a:r>
            <a:r>
              <a:rPr lang="en-US" altLang="ja-JP" sz="900" kern="100" dirty="0">
                <a:latin typeface="+mn-ea"/>
                <a:cs typeface="Meiryo UI" panose="020B0604030504040204" pitchFamily="50" charset="-128"/>
              </a:rPr>
              <a:t>14</a:t>
            </a:r>
            <a:r>
              <a:rPr lang="ja-JP" altLang="en-US" sz="900" kern="100" dirty="0">
                <a:latin typeface="+mn-ea"/>
                <a:cs typeface="Meiryo UI" panose="020B0604030504040204" pitchFamily="50" charset="-128"/>
              </a:rPr>
              <a:t>」</a:t>
            </a:r>
            <a:r>
              <a:rPr lang="en-US" altLang="ja-JP" sz="900" kern="100" dirty="0">
                <a:latin typeface="+mn-ea"/>
                <a:cs typeface="Meiryo UI" panose="020B0604030504040204" pitchFamily="50" charset="-128"/>
              </a:rPr>
              <a:t>2012</a:t>
            </a:r>
            <a:r>
              <a:rPr lang="ja-JP" altLang="en-US" sz="900" kern="100" dirty="0">
                <a:latin typeface="+mn-ea"/>
                <a:cs typeface="Meiryo UI" panose="020B0604030504040204" pitchFamily="50" charset="-128"/>
              </a:rPr>
              <a:t>年</a:t>
            </a:r>
            <a:r>
              <a:rPr lang="en-US" altLang="ja-JP" sz="900" kern="100" dirty="0">
                <a:latin typeface="+mn-ea"/>
                <a:cs typeface="Meiryo UI" panose="020B0604030504040204" pitchFamily="50" charset="-128"/>
              </a:rPr>
              <a:t>4</a:t>
            </a:r>
            <a:r>
              <a:rPr lang="ja-JP" altLang="en-US" sz="900" kern="100" dirty="0">
                <a:latin typeface="+mn-ea"/>
                <a:cs typeface="Meiryo UI" panose="020B0604030504040204" pitchFamily="50" charset="-128"/>
              </a:rPr>
              <a:t>月</a:t>
            </a:r>
            <a:r>
              <a:rPr lang="en-US" altLang="ja-JP" sz="900" kern="100" dirty="0">
                <a:latin typeface="+mn-ea"/>
                <a:cs typeface="Meiryo UI" panose="020B0604030504040204" pitchFamily="50" charset="-128"/>
              </a:rPr>
              <a:t>2</a:t>
            </a:r>
            <a:r>
              <a:rPr lang="ja-JP" altLang="en-US" sz="900" kern="100" dirty="0">
                <a:latin typeface="+mn-ea"/>
                <a:cs typeface="Meiryo UI" panose="020B0604030504040204" pitchFamily="50" charset="-128"/>
              </a:rPr>
              <a:t>日）</a:t>
            </a:r>
            <a:endParaRPr lang="en-US" altLang="ja-JP" sz="900" kern="100" dirty="0">
              <a:latin typeface="+mn-ea"/>
              <a:cs typeface="Meiryo UI" panose="020B0604030504040204" pitchFamily="50" charset="-128"/>
            </a:endParaRPr>
          </a:p>
        </p:txBody>
      </p:sp>
      <p:sp>
        <p:nvSpPr>
          <p:cNvPr id="16" name="正方形/長方形 15"/>
          <p:cNvSpPr/>
          <p:nvPr/>
        </p:nvSpPr>
        <p:spPr>
          <a:xfrm>
            <a:off x="5017623" y="5691873"/>
            <a:ext cx="4088438" cy="261610"/>
          </a:xfrm>
          <a:prstGeom prst="rect">
            <a:avLst/>
          </a:prstGeom>
        </p:spPr>
        <p:txBody>
          <a:bodyPr wrap="square">
            <a:spAutoFit/>
          </a:bodyPr>
          <a:lstStyle/>
          <a:p>
            <a:pPr marL="144463" indent="-144463"/>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データで見る「大阪の成長戦略」（</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月版）より引用</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9188364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9315574" y="5582653"/>
            <a:ext cx="547413" cy="478754"/>
          </a:xfrm>
          <a:ln>
            <a:solidFill>
              <a:schemeClr val="accent1"/>
            </a:solidFill>
          </a:ln>
        </p:spPr>
        <p:txBody>
          <a:bodyPr/>
          <a:lstStyle/>
          <a:p>
            <a:pPr algn="ctr"/>
            <a:fld id="{9B28B6A2-4437-46C4-8AB6-08015A7ADF51}" type="slidenum">
              <a:rPr kumimoji="1" lang="ja-JP" altLang="en-US" sz="1600" smtClean="0"/>
              <a:pPr algn="ctr"/>
              <a:t>119</a:t>
            </a:fld>
            <a:endParaRPr kumimoji="1" lang="ja-JP" altLang="en-US" sz="1600" dirty="0"/>
          </a:p>
        </p:txBody>
      </p:sp>
      <p:sp>
        <p:nvSpPr>
          <p:cNvPr id="13" name="正方形/長方形 12"/>
          <p:cNvSpPr/>
          <p:nvPr/>
        </p:nvSpPr>
        <p:spPr>
          <a:xfrm>
            <a:off x="120896" y="381260"/>
            <a:ext cx="9619593" cy="5582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ctr"/>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dirty="0">
                <a:solidFill>
                  <a:schemeClr val="tx1"/>
                </a:solidFill>
                <a:latin typeface="Meiryo UI" panose="020B0604030504040204" pitchFamily="50" charset="-128"/>
                <a:ea typeface="Meiryo UI" panose="020B0604030504040204" pitchFamily="50" charset="-128"/>
              </a:rPr>
              <a:t>●大阪は</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ja-JP" altLang="en-US" sz="1400" b="1" dirty="0">
                <a:solidFill>
                  <a:schemeClr val="tx1"/>
                </a:solidFill>
                <a:latin typeface="Meiryo UI" panose="020B0604030504040204" pitchFamily="50" charset="-128"/>
                <a:ea typeface="Meiryo UI" panose="020B0604030504040204" pitchFamily="50" charset="-128"/>
              </a:rPr>
              <a:t>住宅</a:t>
            </a:r>
            <a:r>
              <a:rPr kumimoji="1" lang="ja-JP" altLang="en-US" sz="1400" b="1" dirty="0" smtClean="0">
                <a:solidFill>
                  <a:schemeClr val="tx1"/>
                </a:solidFill>
                <a:latin typeface="Meiryo UI" panose="020B0604030504040204" pitchFamily="50" charset="-128"/>
                <a:ea typeface="Meiryo UI" panose="020B0604030504040204" pitchFamily="50" charset="-128"/>
              </a:rPr>
              <a:t>の延べ面積</a:t>
            </a:r>
            <a:r>
              <a:rPr kumimoji="1" lang="ja-JP" altLang="en-US" sz="1400" b="1" dirty="0">
                <a:solidFill>
                  <a:schemeClr val="tx1"/>
                </a:solidFill>
                <a:latin typeface="Meiryo UI" panose="020B0604030504040204" pitchFamily="50" charset="-128"/>
                <a:ea typeface="Meiryo UI" panose="020B0604030504040204" pitchFamily="50" charset="-128"/>
              </a:rPr>
              <a:t>」や「平均消費者物価」、「平均混雑率」、「通勤時間」について首都圏の水準を上回って</a:t>
            </a:r>
            <a:r>
              <a:rPr kumimoji="1" lang="ja-JP" altLang="en-US" sz="1400" dirty="0">
                <a:solidFill>
                  <a:schemeClr val="tx1"/>
                </a:solidFill>
                <a:latin typeface="Meiryo UI" panose="020B0604030504040204" pitchFamily="50" charset="-128"/>
                <a:ea typeface="Meiryo UI" panose="020B0604030504040204" pitchFamily="50" charset="-128"/>
              </a:rPr>
              <a:t>おり、</a:t>
            </a:r>
            <a:r>
              <a:rPr kumimoji="1" lang="ja-JP" altLang="en-US" sz="1400" b="1" dirty="0">
                <a:solidFill>
                  <a:schemeClr val="tx1"/>
                </a:solidFill>
                <a:latin typeface="Meiryo UI" panose="020B0604030504040204" pitchFamily="50" charset="-128"/>
                <a:ea typeface="Meiryo UI" panose="020B0604030504040204" pitchFamily="50" charset="-128"/>
              </a:rPr>
              <a:t>暮らしやすい環境</a:t>
            </a:r>
            <a:r>
              <a:rPr kumimoji="1" lang="ja-JP" altLang="en-US" sz="1400" dirty="0">
                <a:solidFill>
                  <a:schemeClr val="tx1"/>
                </a:solidFill>
                <a:latin typeface="Meiryo UI" panose="020B0604030504040204" pitchFamily="50" charset="-128"/>
                <a:ea typeface="Meiryo UI" panose="020B0604030504040204" pitchFamily="50" charset="-128"/>
              </a:rPr>
              <a:t>に</a:t>
            </a:r>
            <a:r>
              <a:rPr kumimoji="1" lang="ja-JP" altLang="en-US" sz="1400" dirty="0" smtClean="0">
                <a:solidFill>
                  <a:schemeClr val="tx1"/>
                </a:solidFill>
                <a:latin typeface="Meiryo UI" panose="020B0604030504040204" pitchFamily="50" charset="-128"/>
                <a:ea typeface="Meiryo UI" panose="020B0604030504040204" pitchFamily="50" charset="-128"/>
              </a:rPr>
              <a:t>あり、</a:t>
            </a:r>
            <a:r>
              <a:rPr kumimoji="1" lang="ja-JP" altLang="en-US" sz="1400" b="1" dirty="0" smtClean="0">
                <a:solidFill>
                  <a:schemeClr val="tx1"/>
                </a:solidFill>
                <a:latin typeface="Meiryo UI" panose="020B0604030504040204" pitchFamily="50" charset="-128"/>
                <a:ea typeface="Meiryo UI" panose="020B0604030504040204" pitchFamily="50" charset="-128"/>
              </a:rPr>
              <a:t>国際的な評価も東京より高い</a:t>
            </a:r>
            <a:r>
              <a:rPr kumimoji="1" lang="ja-JP" altLang="en-US" sz="1400" dirty="0" smtClean="0">
                <a:solidFill>
                  <a:schemeClr val="tx1"/>
                </a:solidFill>
                <a:latin typeface="Meiryo UI" panose="020B0604030504040204" pitchFamily="50" charset="-128"/>
                <a:ea typeface="Meiryo UI" panose="020B0604030504040204" pitchFamily="50" charset="-128"/>
              </a:rPr>
              <a:t>。</a:t>
            </a:r>
            <a:endParaRPr kumimoji="1" lang="en-US" altLang="ja-JP" sz="1400" b="1" dirty="0" smtClean="0">
              <a:solidFill>
                <a:schemeClr val="tx1"/>
              </a:solidFill>
              <a:latin typeface="Meiryo UI" panose="020B0604030504040204" pitchFamily="50" charset="-128"/>
              <a:ea typeface="Meiryo UI" panose="020B0604030504040204" pitchFamily="50" charset="-128"/>
            </a:endParaRPr>
          </a:p>
        </p:txBody>
      </p:sp>
      <p:sp>
        <p:nvSpPr>
          <p:cNvPr id="7"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地方移住への関心の高まり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大阪の住みやすさ</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178AA22E-FCB1-45B3-87A6-15F3CBAFE844}"/>
              </a:ext>
            </a:extLst>
          </p:cNvPr>
          <p:cNvSpPr txBox="1"/>
          <p:nvPr/>
        </p:nvSpPr>
        <p:spPr>
          <a:xfrm>
            <a:off x="1536818" y="5869512"/>
            <a:ext cx="2421229" cy="246221"/>
          </a:xfrm>
          <a:prstGeom prst="rect">
            <a:avLst/>
          </a:prstGeom>
          <a:noFill/>
        </p:spPr>
        <p:txBody>
          <a:bodyPr wrap="square" rtlCol="0">
            <a:spAutoFit/>
          </a:bodyPr>
          <a:lstStyle/>
          <a:p>
            <a:pPr lvl="0">
              <a:defRPr/>
            </a:pPr>
            <a:r>
              <a:rPr kumimoji="1" lang="ja-JP" altLang="en-US" sz="1000" dirty="0">
                <a:solidFill>
                  <a:prstClr val="black"/>
                </a:solidFill>
                <a:latin typeface="Meiryo UI" panose="020B0604030504040204" pitchFamily="50" charset="-128"/>
                <a:ea typeface="Meiryo UI" panose="020B0604030504040204" pitchFamily="50" charset="-128"/>
              </a:rPr>
              <a:t>出典</a:t>
            </a:r>
            <a:r>
              <a:rPr kumimoji="1" lang="ja-JP" altLang="en-US" sz="1000" dirty="0" smtClean="0">
                <a:solidFill>
                  <a:prstClr val="black"/>
                </a:solidFill>
                <a:latin typeface="Meiryo UI" panose="020B0604030504040204" pitchFamily="50" charset="-128"/>
                <a:ea typeface="Meiryo UI" panose="020B0604030504040204" pitchFamily="50" charset="-128"/>
              </a:rPr>
              <a:t>：総務省 </a:t>
            </a:r>
            <a:r>
              <a:rPr kumimoji="1" lang="en-US" altLang="ja-JP" sz="1000" dirty="0" smtClean="0">
                <a:solidFill>
                  <a:prstClr val="black"/>
                </a:solidFill>
                <a:latin typeface="Meiryo UI" panose="020B0604030504040204" pitchFamily="50" charset="-128"/>
                <a:ea typeface="Meiryo UI" panose="020B0604030504040204" pitchFamily="50" charset="-128"/>
              </a:rPr>
              <a:t>『</a:t>
            </a:r>
            <a:r>
              <a:rPr kumimoji="1" lang="ja-JP" altLang="en-US" sz="1000" dirty="0" smtClean="0">
                <a:solidFill>
                  <a:prstClr val="black"/>
                </a:solidFill>
                <a:latin typeface="Meiryo UI" panose="020B0604030504040204" pitchFamily="50" charset="-128"/>
                <a:ea typeface="Meiryo UI" panose="020B0604030504040204" pitchFamily="50" charset="-128"/>
              </a:rPr>
              <a:t>小売物価統計調査</a:t>
            </a:r>
            <a:r>
              <a:rPr kumimoji="1" lang="en-US" altLang="ja-JP" sz="1000" dirty="0">
                <a:solidFill>
                  <a:prstClr val="black"/>
                </a:solidFill>
                <a:latin typeface="Meiryo UI" panose="020B0604030504040204" pitchFamily="50" charset="-128"/>
                <a:ea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8" name="グラフ 7"/>
          <p:cNvGraphicFramePr>
            <a:graphicFrameLocks/>
          </p:cNvGraphicFramePr>
          <p:nvPr>
            <p:extLst/>
          </p:nvPr>
        </p:nvGraphicFramePr>
        <p:xfrm>
          <a:off x="120897" y="3374266"/>
          <a:ext cx="3510945" cy="2440921"/>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直線コネクタ 3"/>
          <p:cNvCxnSpPr/>
          <p:nvPr/>
        </p:nvCxnSpPr>
        <p:spPr>
          <a:xfrm flipV="1">
            <a:off x="583462" y="4314423"/>
            <a:ext cx="3048380" cy="12879"/>
          </a:xfrm>
          <a:prstGeom prst="line">
            <a:avLst/>
          </a:prstGeom>
          <a:ln w="28575"/>
        </p:spPr>
        <p:style>
          <a:lnRef idx="1">
            <a:schemeClr val="dk1"/>
          </a:lnRef>
          <a:fillRef idx="0">
            <a:schemeClr val="dk1"/>
          </a:fillRef>
          <a:effectRef idx="0">
            <a:schemeClr val="dk1"/>
          </a:effectRef>
          <a:fontRef idx="minor">
            <a:schemeClr val="tx1"/>
          </a:fontRef>
        </p:style>
      </p:cxnSp>
      <p:graphicFrame>
        <p:nvGraphicFramePr>
          <p:cNvPr id="10" name="グラフ 9"/>
          <p:cNvGraphicFramePr>
            <a:graphicFrameLocks/>
          </p:cNvGraphicFramePr>
          <p:nvPr>
            <p:extLst/>
          </p:nvPr>
        </p:nvGraphicFramePr>
        <p:xfrm>
          <a:off x="3800110" y="3374266"/>
          <a:ext cx="3643879" cy="2415620"/>
        </p:xfrm>
        <a:graphic>
          <a:graphicData uri="http://schemas.openxmlformats.org/drawingml/2006/chart">
            <c:chart xmlns:c="http://schemas.openxmlformats.org/drawingml/2006/chart" xmlns:r="http://schemas.openxmlformats.org/officeDocument/2006/relationships" r:id="rId4"/>
          </a:graphicData>
        </a:graphic>
      </p:graphicFrame>
      <p:sp>
        <p:nvSpPr>
          <p:cNvPr id="11" name="テキスト ボックス 10">
            <a:extLst>
              <a:ext uri="{FF2B5EF4-FFF2-40B4-BE49-F238E27FC236}">
                <a16:creationId xmlns:a16="http://schemas.microsoft.com/office/drawing/2014/main" id="{178AA22E-FCB1-45B3-87A6-15F3CBAFE844}"/>
              </a:ext>
            </a:extLst>
          </p:cNvPr>
          <p:cNvSpPr txBox="1"/>
          <p:nvPr/>
        </p:nvSpPr>
        <p:spPr>
          <a:xfrm>
            <a:off x="4505460" y="5869512"/>
            <a:ext cx="2938529" cy="246221"/>
          </a:xfrm>
          <a:prstGeom prst="rect">
            <a:avLst/>
          </a:prstGeom>
          <a:noFill/>
        </p:spPr>
        <p:txBody>
          <a:bodyPr wrap="square" rtlCol="0">
            <a:spAutoFit/>
          </a:bodyPr>
          <a:lstStyle/>
          <a:p>
            <a:pPr>
              <a:defRPr/>
            </a:pPr>
            <a:r>
              <a:rPr kumimoji="1" lang="ja-JP" altLang="en-US" sz="1000" dirty="0">
                <a:solidFill>
                  <a:prstClr val="black"/>
                </a:solidFill>
                <a:latin typeface="Meiryo UI" panose="020B0604030504040204" pitchFamily="50" charset="-128"/>
                <a:ea typeface="Meiryo UI" panose="020B0604030504040204" pitchFamily="50" charset="-128"/>
              </a:rPr>
              <a:t>出典</a:t>
            </a:r>
            <a:r>
              <a:rPr kumimoji="1" lang="ja-JP" altLang="en-US" sz="1000" dirty="0" smtClean="0">
                <a:solidFill>
                  <a:prstClr val="black"/>
                </a:solidFill>
                <a:latin typeface="Meiryo UI" panose="020B0604030504040204" pitchFamily="50" charset="-128"/>
                <a:ea typeface="Meiryo UI" panose="020B0604030504040204" pitchFamily="50" charset="-128"/>
              </a:rPr>
              <a:t>：総務省</a:t>
            </a:r>
            <a:r>
              <a:rPr lang="ja-JP" altLang="en-US" sz="1000" dirty="0">
                <a:sym typeface="ヒラギノ角ゴ Pro W6" charset="0"/>
              </a:rPr>
              <a:t> </a:t>
            </a:r>
            <a:r>
              <a:rPr lang="en-US" altLang="ja-JP" sz="1000" dirty="0" smtClean="0">
                <a:sym typeface="ヒラギノ角ゴ Pro W6" charset="0"/>
              </a:rPr>
              <a:t>『</a:t>
            </a:r>
            <a:r>
              <a:rPr lang="ja-JP" altLang="en-US" sz="1000" dirty="0" smtClean="0">
                <a:sym typeface="ヒラギノ角ゴ Pro W6" charset="0"/>
              </a:rPr>
              <a:t>平成</a:t>
            </a:r>
            <a:r>
              <a:rPr lang="en-US" altLang="ja-JP" sz="1000" dirty="0">
                <a:sym typeface="ヒラギノ角ゴ Pro W6" charset="0"/>
              </a:rPr>
              <a:t>30</a:t>
            </a:r>
            <a:r>
              <a:rPr lang="ja-JP" altLang="en-US" sz="1000" dirty="0" smtClean="0">
                <a:sym typeface="ヒラギノ角ゴ Pro W6" charset="0"/>
              </a:rPr>
              <a:t>年</a:t>
            </a:r>
            <a:r>
              <a:rPr lang="ja-JP" altLang="en-US" sz="1000" dirty="0">
                <a:sym typeface="ヒラギノ角ゴ Pro W6" charset="0"/>
              </a:rPr>
              <a:t>住宅・土地統計</a:t>
            </a:r>
            <a:r>
              <a:rPr lang="ja-JP" altLang="en-US" sz="1000" dirty="0" smtClean="0">
                <a:sym typeface="ヒラギノ角ゴ Pro W6" charset="0"/>
              </a:rPr>
              <a:t>調査</a:t>
            </a:r>
            <a:r>
              <a:rPr lang="en-US" altLang="ja-JP" sz="1000" dirty="0">
                <a:sym typeface="ヒラギノ角ゴ Pro W6" charset="0"/>
              </a:rPr>
              <a:t>』</a:t>
            </a:r>
            <a:endParaRPr lang="ja-JP" altLang="en-US" sz="1000" dirty="0">
              <a:sym typeface="ヒラギノ角ゴ Pro W6" charset="0"/>
            </a:endParaRPr>
          </a:p>
        </p:txBody>
      </p:sp>
      <p:graphicFrame>
        <p:nvGraphicFramePr>
          <p:cNvPr id="12" name="表 11"/>
          <p:cNvGraphicFramePr>
            <a:graphicFrameLocks noGrp="1"/>
          </p:cNvGraphicFramePr>
          <p:nvPr>
            <p:extLst>
              <p:ext uri="{D42A27DB-BD31-4B8C-83A1-F6EECF244321}">
                <p14:modId xmlns:p14="http://schemas.microsoft.com/office/powerpoint/2010/main" val="2066781873"/>
              </p:ext>
            </p:extLst>
          </p:nvPr>
        </p:nvGraphicFramePr>
        <p:xfrm>
          <a:off x="7443989" y="3146127"/>
          <a:ext cx="1871585" cy="2759820"/>
        </p:xfrm>
        <a:graphic>
          <a:graphicData uri="http://schemas.openxmlformats.org/drawingml/2006/table">
            <a:tbl>
              <a:tblPr firstRow="1" bandRow="1">
                <a:tableStyleId>{5C22544A-7EE6-4342-B048-85BDC9FD1C3A}</a:tableStyleId>
              </a:tblPr>
              <a:tblGrid>
                <a:gridCol w="416858">
                  <a:extLst>
                    <a:ext uri="{9D8B030D-6E8A-4147-A177-3AD203B41FA5}">
                      <a16:colId xmlns:a16="http://schemas.microsoft.com/office/drawing/2014/main" val="20000"/>
                    </a:ext>
                  </a:extLst>
                </a:gridCol>
                <a:gridCol w="1454727">
                  <a:extLst>
                    <a:ext uri="{9D8B030D-6E8A-4147-A177-3AD203B41FA5}">
                      <a16:colId xmlns:a16="http://schemas.microsoft.com/office/drawing/2014/main" val="20001"/>
                    </a:ext>
                  </a:extLst>
                </a:gridCol>
              </a:tblGrid>
              <a:tr h="227862">
                <a:tc>
                  <a:txBody>
                    <a:bodyPr/>
                    <a:lstStyle/>
                    <a:p>
                      <a:pPr algn="ctr">
                        <a:lnSpc>
                          <a:spcPts val="1200"/>
                        </a:lnSpc>
                      </a:pPr>
                      <a:r>
                        <a:rPr kumimoji="1"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ts val="1200"/>
                        </a:lnSpc>
                      </a:pPr>
                      <a:r>
                        <a:rPr kumimoji="1"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都  市</a:t>
                      </a:r>
                      <a:endParaRPr kumimoji="1"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51598">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１位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ウィーン（ｵｰｽﾄﾘｱ）</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51598">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２位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メルボルン（ｵｰｽﾄﾗﾘｱ）</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51598">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３位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シドニー（ｵｰｽﾄﾗﾘｱ）</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1598">
                <a:tc>
                  <a:txBody>
                    <a:bodyPr/>
                    <a:lstStyle/>
                    <a:p>
                      <a:pPr algn="ctr">
                        <a:lnSpc>
                          <a:spcPts val="1400"/>
                        </a:lnSpc>
                      </a:pPr>
                      <a:r>
                        <a:rPr kumimoji="1" lang="ja-JP" altLang="en-US" sz="1000" b="1" u="none" dirty="0" smtClean="0">
                          <a:latin typeface="Meiryo UI" panose="020B0604030504040204" pitchFamily="50" charset="-128"/>
                          <a:ea typeface="Meiryo UI" panose="020B0604030504040204" pitchFamily="50" charset="-128"/>
                          <a:cs typeface="Meiryo UI" panose="020B0604030504040204" pitchFamily="50" charset="-128"/>
                        </a:rPr>
                        <a:t>４位</a:t>
                      </a:r>
                      <a:endParaRPr kumimoji="1" lang="ja-JP" altLang="en-US" sz="1000" b="1"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1400"/>
                        </a:lnSpc>
                      </a:pPr>
                      <a:r>
                        <a:rPr kumimoji="1" lang="ja-JP" altLang="en-US" sz="1000" b="1" u="none" dirty="0" smtClean="0">
                          <a:latin typeface="Meiryo UI" panose="020B0604030504040204" pitchFamily="50" charset="-128"/>
                          <a:ea typeface="Meiryo UI" panose="020B0604030504040204" pitchFamily="50" charset="-128"/>
                          <a:cs typeface="Meiryo UI" panose="020B0604030504040204" pitchFamily="50" charset="-128"/>
                        </a:rPr>
                        <a:t>大阪（日本）</a:t>
                      </a:r>
                      <a:endParaRPr kumimoji="1" lang="ja-JP" altLang="en-US" sz="1000" b="1"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4"/>
                  </a:ext>
                </a:extLst>
              </a:tr>
              <a:tr h="251598">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５位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カルガリー（カナダ）</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51598">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６位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バンクーバー（ｶﾅﾀﾞ）</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51598">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７位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東京（日本）</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7"/>
                  </a:ext>
                </a:extLst>
              </a:tr>
              <a:tr h="251598">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８位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トロント（ｶﾅﾀﾞ）</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51598">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９位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sng" dirty="0" smtClean="0">
                          <a:latin typeface="Meiryo UI" panose="020B0604030504040204" pitchFamily="50" charset="-128"/>
                          <a:ea typeface="Meiryo UI" panose="020B0604030504040204" pitchFamily="50" charset="-128"/>
                          <a:cs typeface="Meiryo UI" panose="020B0604030504040204" pitchFamily="50" charset="-128"/>
                        </a:rPr>
                        <a:t>コペンハーゲン（ﾃﾞﾝﾏｰｸ）</a:t>
                      </a:r>
                      <a:endParaRPr kumimoji="1" lang="ja-JP" altLang="en-US" sz="1000" b="0" u="sng"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51598">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en-US" altLang="ja-JP" sz="1000" b="0" u="none"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アデレード（ｵｰｽﾄﾗﾘｱ）</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bl>
          </a:graphicData>
        </a:graphic>
      </p:graphicFrame>
      <p:sp>
        <p:nvSpPr>
          <p:cNvPr id="3" name="正方形/長方形 2"/>
          <p:cNvSpPr/>
          <p:nvPr/>
        </p:nvSpPr>
        <p:spPr>
          <a:xfrm>
            <a:off x="6801376" y="2905882"/>
            <a:ext cx="3156809" cy="246221"/>
          </a:xfrm>
          <a:prstGeom prst="rect">
            <a:avLst/>
          </a:prstGeom>
        </p:spPr>
        <p:txBody>
          <a:bodyPr wrap="square">
            <a:spAutoFit/>
          </a:bodyPr>
          <a:lstStyle/>
          <a:p>
            <a:pPr algn="ctr"/>
            <a:r>
              <a:rPr lang="ja-JP" altLang="en-US" sz="1000" spc="-100" dirty="0" smtClean="0">
                <a:latin typeface="Meiryo UI" panose="020B0604030504040204" pitchFamily="50" charset="-128"/>
                <a:ea typeface="Meiryo UI" panose="020B0604030504040204" pitchFamily="50" charset="-128"/>
              </a:rPr>
              <a:t>「世界</a:t>
            </a:r>
            <a:r>
              <a:rPr lang="ja-JP" altLang="en-US" sz="1000" spc="-100" dirty="0">
                <a:latin typeface="Meiryo UI" panose="020B0604030504040204" pitchFamily="50" charset="-128"/>
                <a:ea typeface="Meiryo UI" panose="020B0604030504040204" pitchFamily="50" charset="-128"/>
              </a:rPr>
              <a:t>で最も住みやすい都市ランキング </a:t>
            </a:r>
            <a:r>
              <a:rPr lang="en-US" altLang="ja-JP" sz="1000" spc="-100" dirty="0" smtClean="0">
                <a:latin typeface="Meiryo UI" panose="020B0604030504040204" pitchFamily="50" charset="-128"/>
                <a:ea typeface="Meiryo UI" panose="020B0604030504040204" pitchFamily="50" charset="-128"/>
              </a:rPr>
              <a:t>2019</a:t>
            </a:r>
            <a:r>
              <a:rPr lang="ja-JP" altLang="en-US" sz="1000" spc="-100" dirty="0" smtClean="0">
                <a:latin typeface="Meiryo UI" panose="020B0604030504040204" pitchFamily="50" charset="-128"/>
                <a:ea typeface="Meiryo UI" panose="020B0604030504040204" pitchFamily="50" charset="-128"/>
              </a:rPr>
              <a:t>」</a:t>
            </a:r>
            <a:r>
              <a:rPr lang="ja-JP" altLang="en-US" sz="800" spc="-100" dirty="0" smtClean="0">
                <a:latin typeface="Meiryo UI" panose="020B0604030504040204" pitchFamily="50" charset="-128"/>
                <a:ea typeface="Meiryo UI" panose="020B0604030504040204" pitchFamily="50" charset="-128"/>
              </a:rPr>
              <a:t>（英</a:t>
            </a:r>
            <a:r>
              <a:rPr lang="ja-JP" altLang="en-US" sz="800" spc="-100" dirty="0">
                <a:latin typeface="Meiryo UI" panose="020B0604030504040204" pitchFamily="50" charset="-128"/>
                <a:ea typeface="Meiryo UI" panose="020B0604030504040204" pitchFamily="50" charset="-128"/>
              </a:rPr>
              <a:t>雑誌「エコノミスト</a:t>
            </a:r>
            <a:r>
              <a:rPr lang="ja-JP" altLang="en-US" sz="800" spc="-100" dirty="0" smtClean="0">
                <a:latin typeface="Meiryo UI" panose="020B0604030504040204" pitchFamily="50" charset="-128"/>
                <a:ea typeface="Meiryo UI" panose="020B0604030504040204" pitchFamily="50" charset="-128"/>
              </a:rPr>
              <a:t>」）</a:t>
            </a:r>
            <a:endParaRPr kumimoji="1" lang="ja-JP" altLang="en-US" sz="800" spc="-100" dirty="0"/>
          </a:p>
        </p:txBody>
      </p:sp>
      <p:graphicFrame>
        <p:nvGraphicFramePr>
          <p:cNvPr id="17" name="グラフ 16"/>
          <p:cNvGraphicFramePr>
            <a:graphicFrameLocks/>
          </p:cNvGraphicFramePr>
          <p:nvPr>
            <p:extLst>
              <p:ext uri="{D42A27DB-BD31-4B8C-83A1-F6EECF244321}">
                <p14:modId xmlns:p14="http://schemas.microsoft.com/office/powerpoint/2010/main" val="2748679175"/>
              </p:ext>
            </p:extLst>
          </p:nvPr>
        </p:nvGraphicFramePr>
        <p:xfrm>
          <a:off x="2509786" y="1251519"/>
          <a:ext cx="2244112" cy="200501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グラフ 17"/>
          <p:cNvGraphicFramePr>
            <a:graphicFrameLocks/>
          </p:cNvGraphicFramePr>
          <p:nvPr>
            <p:extLst>
              <p:ext uri="{D42A27DB-BD31-4B8C-83A1-F6EECF244321}">
                <p14:modId xmlns:p14="http://schemas.microsoft.com/office/powerpoint/2010/main" val="417277727"/>
              </p:ext>
            </p:extLst>
          </p:nvPr>
        </p:nvGraphicFramePr>
        <p:xfrm>
          <a:off x="85361" y="1251519"/>
          <a:ext cx="2244112" cy="2005011"/>
        </p:xfrm>
        <a:graphic>
          <a:graphicData uri="http://schemas.openxmlformats.org/drawingml/2006/chart">
            <c:chart xmlns:c="http://schemas.openxmlformats.org/drawingml/2006/chart" xmlns:r="http://schemas.openxmlformats.org/officeDocument/2006/relationships" r:id="rId6"/>
          </a:graphicData>
        </a:graphic>
      </p:graphicFrame>
      <p:sp>
        <p:nvSpPr>
          <p:cNvPr id="19" name="テキスト ボックス 18">
            <a:extLst>
              <a:ext uri="{FF2B5EF4-FFF2-40B4-BE49-F238E27FC236}">
                <a16:creationId xmlns:a16="http://schemas.microsoft.com/office/drawing/2014/main" id="{178AA22E-FCB1-45B3-87A6-15F3CBAFE844}"/>
              </a:ext>
            </a:extLst>
          </p:cNvPr>
          <p:cNvSpPr txBox="1"/>
          <p:nvPr/>
        </p:nvSpPr>
        <p:spPr>
          <a:xfrm>
            <a:off x="1349286" y="1026815"/>
            <a:ext cx="2140688" cy="276999"/>
          </a:xfrm>
          <a:prstGeom prst="rect">
            <a:avLst/>
          </a:prstGeom>
          <a:noFill/>
        </p:spPr>
        <p:txBody>
          <a:bodyPr wrap="square" rtlCol="0">
            <a:spAutoFit/>
          </a:bodyPr>
          <a:lstStyle/>
          <a:p>
            <a:pPr lvl="0">
              <a:defRPr/>
            </a:pPr>
            <a:r>
              <a:rPr kumimoji="1" lang="ja-JP" altLang="en-US" sz="1200" b="1" dirty="0" smtClean="0">
                <a:solidFill>
                  <a:prstClr val="black"/>
                </a:solidFill>
                <a:latin typeface="Meiryo UI" panose="020B0604030504040204" pitchFamily="50" charset="-128"/>
                <a:ea typeface="Meiryo UI" panose="020B0604030504040204" pitchFamily="50" charset="-128"/>
              </a:rPr>
              <a:t>住宅水準（住宅</a:t>
            </a:r>
            <a:r>
              <a:rPr kumimoji="1" lang="ja-JP" altLang="en-US" sz="1200" b="1" dirty="0">
                <a:solidFill>
                  <a:prstClr val="black"/>
                </a:solidFill>
                <a:latin typeface="Meiryo UI" panose="020B0604030504040204" pitchFamily="50" charset="-128"/>
                <a:ea typeface="Meiryo UI" panose="020B0604030504040204" pitchFamily="50" charset="-128"/>
              </a:rPr>
              <a:t>の</a:t>
            </a:r>
            <a:r>
              <a:rPr kumimoji="1" lang="ja-JP" altLang="en-US" sz="1200" b="1" dirty="0" smtClean="0">
                <a:solidFill>
                  <a:prstClr val="black"/>
                </a:solidFill>
                <a:latin typeface="Meiryo UI" panose="020B0604030504040204" pitchFamily="50" charset="-128"/>
                <a:ea typeface="Meiryo UI" panose="020B0604030504040204" pitchFamily="50" charset="-128"/>
              </a:rPr>
              <a:t>延べ面積）</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aphicFrame>
        <p:nvGraphicFramePr>
          <p:cNvPr id="20" name="グラフ 19"/>
          <p:cNvGraphicFramePr>
            <a:graphicFrameLocks/>
          </p:cNvGraphicFramePr>
          <p:nvPr>
            <p:extLst>
              <p:ext uri="{D42A27DB-BD31-4B8C-83A1-F6EECF244321}">
                <p14:modId xmlns:p14="http://schemas.microsoft.com/office/powerpoint/2010/main" val="1384980126"/>
              </p:ext>
            </p:extLst>
          </p:nvPr>
        </p:nvGraphicFramePr>
        <p:xfrm>
          <a:off x="5057775" y="905323"/>
          <a:ext cx="4848225" cy="197128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1575751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9316995" y="5614737"/>
            <a:ext cx="545992" cy="446670"/>
          </a:xfrm>
          <a:ln>
            <a:solidFill>
              <a:schemeClr val="accent1"/>
            </a:solidFill>
          </a:ln>
        </p:spPr>
        <p:txBody>
          <a:bodyPr/>
          <a:lstStyle/>
          <a:p>
            <a:pPr algn="ctr"/>
            <a:fld id="{9B28B6A2-4437-46C4-8AB6-08015A7ADF51}" type="slidenum">
              <a:rPr kumimoji="1" lang="ja-JP" altLang="en-US" sz="1600" smtClean="0"/>
              <a:pPr algn="ctr"/>
              <a:t>120</a:t>
            </a:fld>
            <a:endParaRPr kumimoji="1" lang="ja-JP" altLang="en-US" sz="1600" dirty="0"/>
          </a:p>
        </p:txBody>
      </p:sp>
      <p:sp>
        <p:nvSpPr>
          <p:cNvPr id="13" name="正方形/長方形 12"/>
          <p:cNvSpPr/>
          <p:nvPr/>
        </p:nvSpPr>
        <p:spPr>
          <a:xfrm>
            <a:off x="120896" y="381260"/>
            <a:ext cx="9619593" cy="5582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ctr"/>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dirty="0">
                <a:solidFill>
                  <a:schemeClr val="tx1"/>
                </a:solidFill>
                <a:latin typeface="Meiryo UI" panose="020B0604030504040204" pitchFamily="50" charset="-128"/>
                <a:ea typeface="Meiryo UI" panose="020B0604030504040204" pitchFamily="50" charset="-128"/>
              </a:rPr>
              <a:t>●大阪は</a:t>
            </a:r>
            <a:r>
              <a:rPr kumimoji="1" lang="ja-JP" altLang="en-US" sz="1400" dirty="0" smtClean="0">
                <a:solidFill>
                  <a:schemeClr val="tx1"/>
                </a:solidFill>
                <a:latin typeface="Meiryo UI" panose="020B0604030504040204" pitchFamily="50" charset="-128"/>
                <a:ea typeface="Meiryo UI" panose="020B0604030504040204" pitchFamily="50" charset="-128"/>
              </a:rPr>
              <a:t>、全国に比べ合計特殊出生率は低いが、</a:t>
            </a:r>
            <a:r>
              <a:rPr kumimoji="1" lang="ja-JP" altLang="en-US" sz="1400" b="1" u="sng" dirty="0" smtClean="0">
                <a:solidFill>
                  <a:schemeClr val="tx1"/>
                </a:solidFill>
                <a:latin typeface="Meiryo UI" panose="020B0604030504040204" pitchFamily="50" charset="-128"/>
                <a:ea typeface="Meiryo UI" panose="020B0604030504040204" pitchFamily="50" charset="-128"/>
              </a:rPr>
              <a:t>東京に比べて高い率で推移</a:t>
            </a:r>
            <a:r>
              <a:rPr kumimoji="1" lang="ja-JP" altLang="en-US" sz="1400" u="sng" dirty="0" smtClean="0">
                <a:solidFill>
                  <a:schemeClr val="tx1"/>
                </a:solidFill>
                <a:latin typeface="Meiryo UI" panose="020B0604030504040204" pitchFamily="50" charset="-128"/>
                <a:ea typeface="Meiryo UI" panose="020B0604030504040204" pitchFamily="50" charset="-128"/>
              </a:rPr>
              <a:t>。</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p:txBody>
      </p:sp>
      <p:sp>
        <p:nvSpPr>
          <p:cNvPr id="7"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地方移住への関心の高まり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合計特殊出生率</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graphicFrame>
        <p:nvGraphicFramePr>
          <p:cNvPr id="16" name="グラフ 15"/>
          <p:cNvGraphicFramePr>
            <a:graphicFrameLocks/>
          </p:cNvGraphicFramePr>
          <p:nvPr>
            <p:extLst>
              <p:ext uri="{D42A27DB-BD31-4B8C-83A1-F6EECF244321}">
                <p14:modId xmlns:p14="http://schemas.microsoft.com/office/powerpoint/2010/main" val="2035021803"/>
              </p:ext>
            </p:extLst>
          </p:nvPr>
        </p:nvGraphicFramePr>
        <p:xfrm>
          <a:off x="1398431" y="1073344"/>
          <a:ext cx="7109137" cy="4790940"/>
        </p:xfrm>
        <a:graphic>
          <a:graphicData uri="http://schemas.openxmlformats.org/drawingml/2006/chart">
            <c:chart xmlns:c="http://schemas.openxmlformats.org/drawingml/2006/chart" xmlns:r="http://schemas.openxmlformats.org/officeDocument/2006/relationships" r:id="rId2"/>
          </a:graphicData>
        </a:graphic>
      </p:graphicFrame>
      <p:sp>
        <p:nvSpPr>
          <p:cNvPr id="21" name="テキスト ボックス 20">
            <a:extLst>
              <a:ext uri="{FF2B5EF4-FFF2-40B4-BE49-F238E27FC236}">
                <a16:creationId xmlns:a16="http://schemas.microsoft.com/office/drawing/2014/main" id="{178AA22E-FCB1-45B3-87A6-15F3CBAFE844}"/>
              </a:ext>
            </a:extLst>
          </p:cNvPr>
          <p:cNvSpPr txBox="1"/>
          <p:nvPr/>
        </p:nvSpPr>
        <p:spPr>
          <a:xfrm>
            <a:off x="6424904" y="5864284"/>
            <a:ext cx="2421229" cy="246221"/>
          </a:xfrm>
          <a:prstGeom prst="rect">
            <a:avLst/>
          </a:prstGeom>
          <a:noFill/>
        </p:spPr>
        <p:txBody>
          <a:bodyPr wrap="square" rtlCol="0">
            <a:spAutoFit/>
          </a:bodyPr>
          <a:lstStyle/>
          <a:p>
            <a:pPr lvl="0">
              <a:defRPr/>
            </a:pPr>
            <a:r>
              <a:rPr kumimoji="1" lang="ja-JP" altLang="en-US" sz="1000" dirty="0">
                <a:solidFill>
                  <a:prstClr val="black"/>
                </a:solidFill>
                <a:latin typeface="Meiryo UI" panose="020B0604030504040204" pitchFamily="50" charset="-128"/>
                <a:ea typeface="Meiryo UI" panose="020B0604030504040204" pitchFamily="50" charset="-128"/>
              </a:rPr>
              <a:t>出典</a:t>
            </a:r>
            <a:r>
              <a:rPr kumimoji="1" lang="ja-JP" altLang="en-US" sz="1000" dirty="0" smtClean="0">
                <a:solidFill>
                  <a:prstClr val="black"/>
                </a:solidFill>
                <a:latin typeface="Meiryo UI" panose="020B0604030504040204" pitchFamily="50" charset="-128"/>
                <a:ea typeface="Meiryo UI" panose="020B0604030504040204" pitchFamily="50" charset="-128"/>
              </a:rPr>
              <a:t>：厚生労働省 </a:t>
            </a:r>
            <a:r>
              <a:rPr kumimoji="1" lang="en-US" altLang="ja-JP" sz="1000" dirty="0" smtClean="0">
                <a:solidFill>
                  <a:prstClr val="black"/>
                </a:solidFill>
                <a:latin typeface="Meiryo UI" panose="020B0604030504040204" pitchFamily="50" charset="-128"/>
                <a:ea typeface="Meiryo UI" panose="020B0604030504040204" pitchFamily="50" charset="-128"/>
              </a:rPr>
              <a:t>『</a:t>
            </a:r>
            <a:r>
              <a:rPr kumimoji="1" lang="ja-JP" altLang="en-US" sz="1000" dirty="0" smtClean="0">
                <a:solidFill>
                  <a:prstClr val="black"/>
                </a:solidFill>
                <a:latin typeface="Meiryo UI" panose="020B0604030504040204" pitchFamily="50" charset="-128"/>
                <a:ea typeface="Meiryo UI" panose="020B0604030504040204" pitchFamily="50" charset="-128"/>
              </a:rPr>
              <a:t>人口動態調査</a:t>
            </a:r>
            <a:r>
              <a:rPr kumimoji="1" lang="en-US" altLang="ja-JP" sz="1000" dirty="0" smtClean="0">
                <a:solidFill>
                  <a:prstClr val="black"/>
                </a:solidFill>
                <a:latin typeface="Meiryo UI" panose="020B0604030504040204" pitchFamily="50" charset="-128"/>
                <a:ea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四角形吹き出し 1"/>
          <p:cNvSpPr/>
          <p:nvPr/>
        </p:nvSpPr>
        <p:spPr>
          <a:xfrm>
            <a:off x="6209184" y="4068678"/>
            <a:ext cx="631064" cy="309093"/>
          </a:xfrm>
          <a:prstGeom prst="wedgeRectCallout">
            <a:avLst>
              <a:gd name="adj1" fmla="val -94861"/>
              <a:gd name="adj2" fmla="val -841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東京</a:t>
            </a:r>
            <a:endParaRPr kumimoji="1" lang="ja-JP" altLang="en-US" sz="1400" dirty="0">
              <a:solidFill>
                <a:schemeClr val="tx1"/>
              </a:solidFill>
            </a:endParaRPr>
          </a:p>
        </p:txBody>
      </p:sp>
      <p:sp>
        <p:nvSpPr>
          <p:cNvPr id="22" name="四角形吹き出し 21"/>
          <p:cNvSpPr/>
          <p:nvPr/>
        </p:nvSpPr>
        <p:spPr>
          <a:xfrm>
            <a:off x="4476104" y="3314267"/>
            <a:ext cx="631064" cy="309093"/>
          </a:xfrm>
          <a:prstGeom prst="wedgeRectCallout">
            <a:avLst>
              <a:gd name="adj1" fmla="val -58264"/>
              <a:gd name="adj2" fmla="val -1091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大阪</a:t>
            </a:r>
            <a:endParaRPr kumimoji="1" lang="ja-JP" altLang="en-US" sz="1400" dirty="0">
              <a:solidFill>
                <a:schemeClr val="tx1"/>
              </a:solidFill>
            </a:endParaRPr>
          </a:p>
        </p:txBody>
      </p:sp>
      <p:sp>
        <p:nvSpPr>
          <p:cNvPr id="23" name="四角形吹き出し 22"/>
          <p:cNvSpPr/>
          <p:nvPr/>
        </p:nvSpPr>
        <p:spPr>
          <a:xfrm>
            <a:off x="3349492" y="1825609"/>
            <a:ext cx="631064" cy="309093"/>
          </a:xfrm>
          <a:prstGeom prst="wedgeRectCallout">
            <a:avLst>
              <a:gd name="adj1" fmla="val 59249"/>
              <a:gd name="adj2" fmla="val 125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全国</a:t>
            </a:r>
          </a:p>
        </p:txBody>
      </p:sp>
    </p:spTree>
    <p:extLst>
      <p:ext uri="{BB962C8B-B14F-4D97-AF65-F5344CB8AC3E}">
        <p14:creationId xmlns:p14="http://schemas.microsoft.com/office/powerpoint/2010/main" val="1217834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2683686" y="1209900"/>
            <a:ext cx="4609781" cy="2386092"/>
          </a:xfrm>
          <a:prstGeom prst="rect">
            <a:avLst/>
          </a:prstGeom>
        </p:spPr>
      </p:pic>
      <p:pic>
        <p:nvPicPr>
          <p:cNvPr id="6" name="図 5"/>
          <p:cNvPicPr>
            <a:picLocks noChangeAspect="1"/>
          </p:cNvPicPr>
          <p:nvPr/>
        </p:nvPicPr>
        <p:blipFill>
          <a:blip r:embed="rId3"/>
          <a:stretch>
            <a:fillRect/>
          </a:stretch>
        </p:blipFill>
        <p:spPr>
          <a:xfrm>
            <a:off x="2725542" y="3606826"/>
            <a:ext cx="4609781" cy="2034039"/>
          </a:xfrm>
          <a:prstGeom prst="rect">
            <a:avLst/>
          </a:prstGeom>
        </p:spPr>
      </p:pic>
      <p:sp>
        <p:nvSpPr>
          <p:cNvPr id="7" name="テキスト ボックス 6"/>
          <p:cNvSpPr txBox="1"/>
          <p:nvPr/>
        </p:nvSpPr>
        <p:spPr>
          <a:xfrm>
            <a:off x="2725542" y="5833582"/>
            <a:ext cx="5239125" cy="230832"/>
          </a:xfrm>
          <a:prstGeom prst="rect">
            <a:avLst/>
          </a:prstGeom>
          <a:noFill/>
        </p:spPr>
        <p:txBody>
          <a:bodyPr wrap="square" rtlCol="0">
            <a:spAutoFit/>
          </a:bodyPr>
          <a:lstStyle/>
          <a:p>
            <a:r>
              <a:rPr kumimoji="1" lang="ja-JP" altLang="en-US" sz="900" dirty="0"/>
              <a:t>出典</a:t>
            </a:r>
            <a:r>
              <a:rPr kumimoji="1" lang="ja-JP" altLang="en-US" sz="900" dirty="0" smtClean="0"/>
              <a:t>：</a:t>
            </a:r>
            <a:r>
              <a:rPr lang="ja-JP" altLang="en-US" sz="900" dirty="0"/>
              <a:t>　</a:t>
            </a:r>
            <a:r>
              <a:rPr lang="en-US" altLang="ja-JP" sz="900" dirty="0"/>
              <a:t>(</a:t>
            </a:r>
            <a:r>
              <a:rPr lang="ja-JP" altLang="en-US" sz="900" dirty="0"/>
              <a:t>株</a:t>
            </a:r>
            <a:r>
              <a:rPr lang="en-US" altLang="ja-JP" sz="900" dirty="0"/>
              <a:t>)</a:t>
            </a:r>
            <a:r>
              <a:rPr lang="ja-JP" altLang="en-US" sz="900" dirty="0"/>
              <a:t>リクルート住まい</a:t>
            </a:r>
            <a:r>
              <a:rPr lang="ja-JP" altLang="en-US" sz="900" dirty="0" smtClean="0"/>
              <a:t>カンパニー </a:t>
            </a:r>
            <a:r>
              <a:rPr lang="en-US" altLang="ja-JP" sz="900" dirty="0" smtClean="0"/>
              <a:t>『</a:t>
            </a:r>
            <a:r>
              <a:rPr lang="ja-JP" altLang="en-US" sz="900" dirty="0" smtClean="0"/>
              <a:t>新型</a:t>
            </a:r>
            <a:r>
              <a:rPr lang="ja-JP" altLang="en-US" sz="900" dirty="0"/>
              <a:t>コロナ禍を受けたテレワーク</a:t>
            </a:r>
            <a:r>
              <a:rPr lang="en-US" altLang="ja-JP" sz="900" dirty="0"/>
              <a:t>×</a:t>
            </a:r>
            <a:r>
              <a:rPr lang="ja-JP" altLang="en-US" sz="900" dirty="0"/>
              <a:t>住まいの意識・</a:t>
            </a:r>
            <a:r>
              <a:rPr lang="ja-JP" altLang="en-US" sz="900" dirty="0" smtClean="0"/>
              <a:t>実態調査</a:t>
            </a:r>
            <a:r>
              <a:rPr lang="en-US" altLang="ja-JP" sz="900" dirty="0" smtClean="0"/>
              <a:t>』</a:t>
            </a:r>
            <a:endParaRPr kumimoji="1" lang="en-US" altLang="ja-JP" sz="900" dirty="0"/>
          </a:p>
        </p:txBody>
      </p:sp>
      <p:sp>
        <p:nvSpPr>
          <p:cNvPr id="9" name="タイトル 1">
            <a:extLst>
              <a:ext uri="{FF2B5EF4-FFF2-40B4-BE49-F238E27FC236}">
                <a16:creationId xmlns:a16="http://schemas.microsoft.com/office/drawing/2014/main" id="{1C5D5C96-FB63-4406-8B75-45E774D0FBBE}"/>
              </a:ext>
            </a:extLst>
          </p:cNvPr>
          <p:cNvSpPr txBox="1">
            <a:spLocks/>
          </p:cNvSpPr>
          <p:nvPr/>
        </p:nvSpPr>
        <p:spPr>
          <a:xfrm>
            <a:off x="219349" y="575020"/>
            <a:ext cx="9474199" cy="500114"/>
          </a:xfrm>
          <a:prstGeom prst="rect">
            <a:avLst/>
          </a:prstGeom>
          <a:solidFill>
            <a:schemeClr val="accent5">
              <a:lumMod val="20000"/>
              <a:lumOff val="80000"/>
            </a:schemeClr>
          </a:solidFill>
        </p:spPr>
        <p:txBody>
          <a:bodyPr vert="horz" lIns="67646" tIns="33824" rIns="67646" bIns="33824"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defTabSz="832550"/>
            <a:r>
              <a:rPr lang="ja-JP" altLang="en-US" sz="1400" dirty="0">
                <a:latin typeface="Meiryo UI" panose="020B0604030504040204" pitchFamily="50" charset="-128"/>
                <a:ea typeface="Meiryo UI" panose="020B0604030504040204" pitchFamily="50" charset="-128"/>
              </a:rPr>
              <a:t>●民間会社の調査によると、引き続きテレワークを行う場合、テレワーカー</a:t>
            </a:r>
            <a:r>
              <a:rPr lang="ja-JP" altLang="en-US" sz="1400" dirty="0" smtClean="0">
                <a:latin typeface="Meiryo UI" panose="020B0604030504040204" pitchFamily="50" charset="-128"/>
                <a:ea typeface="Meiryo UI" panose="020B0604030504040204" pitchFamily="50" charset="-128"/>
              </a:rPr>
              <a:t>の</a:t>
            </a:r>
            <a:r>
              <a:rPr lang="en-US" altLang="ja-JP" sz="1400" dirty="0" smtClean="0">
                <a:latin typeface="Meiryo UI" panose="020B0604030504040204" pitchFamily="50" charset="-128"/>
                <a:ea typeface="Meiryo UI" panose="020B0604030504040204" pitchFamily="50" charset="-128"/>
              </a:rPr>
              <a:t>48</a:t>
            </a:r>
            <a:r>
              <a:rPr lang="ja-JP" altLang="en-US" sz="14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が</a:t>
            </a:r>
            <a:r>
              <a:rPr lang="ja-JP" altLang="en-US" sz="1400" dirty="0">
                <a:latin typeface="Meiryo UI" panose="020B0604030504040204" pitchFamily="50" charset="-128"/>
                <a:ea typeface="Meiryo UI" panose="020B0604030504040204" pitchFamily="50" charset="-128"/>
              </a:rPr>
              <a:t>間取り変更を希望し</a:t>
            </a:r>
            <a:r>
              <a:rPr lang="ja-JP" altLang="en-US" sz="1400" dirty="0" smtClean="0">
                <a:latin typeface="Meiryo UI" panose="020B0604030504040204" pitchFamily="50" charset="-128"/>
                <a:ea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rPr>
              <a:t>24</a:t>
            </a:r>
            <a:r>
              <a:rPr lang="ja-JP" altLang="en-US" sz="1400" dirty="0" smtClean="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が現在の家</a:t>
            </a:r>
            <a:r>
              <a:rPr lang="ja-JP" altLang="en-US" sz="1400" dirty="0" smtClean="0">
                <a:latin typeface="Meiryo UI" panose="020B0604030504040204" pitchFamily="50" charset="-128"/>
                <a:ea typeface="Meiryo UI" panose="020B0604030504040204" pitchFamily="50" charset="-128"/>
              </a:rPr>
              <a:t>からの</a:t>
            </a:r>
            <a:endParaRPr lang="en-US" altLang="ja-JP" sz="1400" dirty="0" smtClean="0">
              <a:latin typeface="Meiryo UI" panose="020B0604030504040204" pitchFamily="50" charset="-128"/>
              <a:ea typeface="Meiryo UI" panose="020B0604030504040204" pitchFamily="50" charset="-128"/>
            </a:endParaRPr>
          </a:p>
          <a:p>
            <a:pPr algn="l" defTabSz="832550"/>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住み替えを希望</a:t>
            </a:r>
            <a:r>
              <a:rPr lang="ja-JP" altLang="en-US" sz="1400" dirty="0">
                <a:latin typeface="Meiryo UI" panose="020B0604030504040204" pitchFamily="50" charset="-128"/>
                <a:ea typeface="Meiryo UI" panose="020B0604030504040204" pitchFamily="50" charset="-128"/>
              </a:rPr>
              <a:t>している</a:t>
            </a:r>
            <a:r>
              <a:rPr lang="ja-JP" altLang="en-US" sz="1400" dirty="0" smtClean="0">
                <a:latin typeface="Meiryo UI" panose="020B0604030504040204" pitchFamily="50" charset="-128"/>
                <a:ea typeface="Meiryo UI" panose="020B0604030504040204" pitchFamily="50" charset="-128"/>
              </a:rPr>
              <a:t>状況。</a:t>
            </a:r>
            <a:endParaRPr lang="en-US" altLang="ja-JP" sz="1400" dirty="0">
              <a:latin typeface="Meiryo UI" panose="020B0604030504040204" pitchFamily="50" charset="-128"/>
              <a:ea typeface="Meiryo UI" panose="020B0604030504040204" pitchFamily="50" charset="-128"/>
            </a:endParaRPr>
          </a:p>
        </p:txBody>
      </p:sp>
      <p:sp>
        <p:nvSpPr>
          <p:cNvPr id="10" name="タイトル 1">
            <a:extLst>
              <a:ext uri="{FF2B5EF4-FFF2-40B4-BE49-F238E27FC236}">
                <a16:creationId xmlns:a16="http://schemas.microsoft.com/office/drawing/2014/main" id="{1C5D5C96-FB63-4406-8B75-45E774D0FBBE}"/>
              </a:ext>
            </a:extLst>
          </p:cNvPr>
          <p:cNvSpPr txBox="1">
            <a:spLocks/>
          </p:cNvSpPr>
          <p:nvPr/>
        </p:nvSpPr>
        <p:spPr>
          <a:xfrm>
            <a:off x="0" y="-132"/>
            <a:ext cx="9906000" cy="409565"/>
          </a:xfrm>
          <a:prstGeom prst="rect">
            <a:avLst/>
          </a:prstGeom>
          <a:solidFill>
            <a:srgbClr val="002060"/>
          </a:solidFill>
        </p:spPr>
        <p:txBody>
          <a:bodyPr vert="horz" lIns="91440" tIns="45720" rIns="91440" bIns="45720" rtlCol="0" anchor="ct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smtClean="0">
                <a:solidFill>
                  <a:schemeClr val="bg1"/>
                </a:solidFill>
                <a:latin typeface="+mn-ea"/>
                <a:ea typeface="+mn-ea"/>
              </a:rPr>
              <a:t>オフィスや住宅のあり方 </a:t>
            </a:r>
            <a:r>
              <a:rPr lang="en-US" altLang="ja-JP" sz="1800" b="1" smtClean="0">
                <a:solidFill>
                  <a:schemeClr val="bg1"/>
                </a:solidFill>
                <a:latin typeface="+mn-ea"/>
                <a:ea typeface="+mn-ea"/>
              </a:rPr>
              <a:t>【</a:t>
            </a:r>
            <a:r>
              <a:rPr lang="ja-JP" altLang="en-US" sz="1800" b="1" smtClean="0">
                <a:solidFill>
                  <a:schemeClr val="bg1"/>
                </a:solidFill>
                <a:latin typeface="+mn-ea"/>
                <a:ea typeface="+mn-ea"/>
              </a:rPr>
              <a:t>職住融合の新しいスタイル</a:t>
            </a:r>
            <a:r>
              <a:rPr lang="en-US" altLang="ja-JP" sz="1800" b="1" smtClean="0">
                <a:solidFill>
                  <a:schemeClr val="bg1"/>
                </a:solidFill>
                <a:latin typeface="+mn-ea"/>
                <a:ea typeface="+mn-ea"/>
              </a:rPr>
              <a:t>】</a:t>
            </a:r>
            <a:endParaRPr lang="ja-JP" altLang="en-US" sz="1800" b="1" dirty="0">
              <a:solidFill>
                <a:schemeClr val="bg1"/>
              </a:solidFill>
              <a:latin typeface="+mn-ea"/>
              <a:ea typeface="+mn-ea"/>
            </a:endParaRPr>
          </a:p>
        </p:txBody>
      </p:sp>
      <p:sp>
        <p:nvSpPr>
          <p:cNvPr id="11" name="スライド番号プレースホルダー 3"/>
          <p:cNvSpPr>
            <a:spLocks noGrp="1"/>
          </p:cNvSpPr>
          <p:nvPr>
            <p:ph type="sldNum" sz="quarter" idx="12"/>
          </p:nvPr>
        </p:nvSpPr>
        <p:spPr>
          <a:xfrm>
            <a:off x="9354066" y="5640865"/>
            <a:ext cx="533634" cy="445254"/>
          </a:xfrm>
          <a:ln>
            <a:solidFill>
              <a:schemeClr val="accent1"/>
            </a:solidFill>
          </a:ln>
        </p:spPr>
        <p:txBody>
          <a:bodyPr/>
          <a:lstStyle/>
          <a:p>
            <a:fld id="{9B28B6A2-4437-46C4-8AB6-08015A7ADF51}" type="slidenum">
              <a:rPr kumimoji="1" lang="ja-JP" altLang="en-US" sz="1600" smtClean="0"/>
              <a:t>121</a:t>
            </a:fld>
            <a:endParaRPr kumimoji="1" lang="ja-JP" altLang="en-US" sz="1600" dirty="0"/>
          </a:p>
        </p:txBody>
      </p:sp>
      <p:sp>
        <p:nvSpPr>
          <p:cNvPr id="2" name="正方形/長方形 1"/>
          <p:cNvSpPr/>
          <p:nvPr/>
        </p:nvSpPr>
        <p:spPr>
          <a:xfrm>
            <a:off x="3855308" y="4188941"/>
            <a:ext cx="902043" cy="51898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3266303" y="1657249"/>
            <a:ext cx="589005" cy="172850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タイトル 1">
            <a:extLst>
              <a:ext uri="{FF2B5EF4-FFF2-40B4-BE49-F238E27FC236}">
                <a16:creationId xmlns:a16="http://schemas.microsoft.com/office/drawing/2014/main" id="{1C5D5C96-FB63-4406-8B75-45E774D0FBBE}"/>
              </a:ext>
            </a:extLst>
          </p:cNvPr>
          <p:cNvSpPr txBox="1">
            <a:spLocks/>
          </p:cNvSpPr>
          <p:nvPr/>
        </p:nvSpPr>
        <p:spPr>
          <a:xfrm>
            <a:off x="3718132" y="818365"/>
            <a:ext cx="6189690" cy="320039"/>
          </a:xfrm>
          <a:prstGeom prst="rect">
            <a:avLst/>
          </a:prstGeom>
          <a:noFill/>
          <a:ln>
            <a:noFill/>
          </a:ln>
        </p:spPr>
        <p:txBody>
          <a:bodyPr vert="horz" lIns="67646" tIns="33824" rIns="67646" bIns="33824"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defTabSz="832550"/>
            <a:r>
              <a:rPr lang="en-US" altLang="ja-JP" sz="1100" dirty="0" smtClean="0">
                <a:latin typeface="Meiryo UI" panose="020B0604030504040204" pitchFamily="50" charset="-128"/>
                <a:ea typeface="Meiryo UI" panose="020B0604030504040204" pitchFamily="50" charset="-128"/>
              </a:rPr>
              <a:t>※ 48</a:t>
            </a:r>
            <a:r>
              <a:rPr lang="ja-JP" altLang="en-US" sz="1100" dirty="0" smtClean="0">
                <a:latin typeface="Meiryo UI" panose="020B0604030504040204" pitchFamily="50" charset="-128"/>
                <a:ea typeface="Meiryo UI" panose="020B0604030504040204" pitchFamily="50" charset="-128"/>
              </a:rPr>
              <a:t>％（間取り変更を希望）　＝　</a:t>
            </a:r>
            <a:r>
              <a:rPr lang="en-US" altLang="ja-JP" sz="1100" dirty="0" smtClean="0">
                <a:latin typeface="Meiryo UI" panose="020B0604030504040204" pitchFamily="50" charset="-128"/>
                <a:ea typeface="Meiryo UI" panose="020B0604030504040204" pitchFamily="50" charset="-128"/>
              </a:rPr>
              <a:t>100</a:t>
            </a:r>
            <a:r>
              <a:rPr lang="ja-JP" altLang="en-US" sz="1100" dirty="0" smtClean="0">
                <a:latin typeface="Meiryo UI" panose="020B0604030504040204" pitchFamily="50" charset="-128"/>
                <a:ea typeface="Meiryo UI" panose="020B0604030504040204" pitchFamily="50" charset="-128"/>
              </a:rPr>
              <a:t>％（全体）</a:t>
            </a:r>
            <a:r>
              <a:rPr lang="ja-JP" altLang="en-US" sz="1100" dirty="0" err="1" smtClean="0">
                <a:latin typeface="Meiryo UI" panose="020B0604030504040204" pitchFamily="50" charset="-128"/>
                <a:ea typeface="Meiryo UI" panose="020B0604030504040204" pitchFamily="50" charset="-128"/>
              </a:rPr>
              <a:t>ー</a:t>
            </a:r>
            <a:r>
              <a:rPr lang="en-US" altLang="ja-JP" sz="1100" dirty="0" smtClean="0">
                <a:latin typeface="Meiryo UI" panose="020B0604030504040204" pitchFamily="50" charset="-128"/>
                <a:ea typeface="Meiryo UI" panose="020B0604030504040204" pitchFamily="50" charset="-128"/>
              </a:rPr>
              <a:t>52</a:t>
            </a:r>
            <a:r>
              <a:rPr lang="ja-JP" altLang="en-US" sz="1100" dirty="0" smtClean="0">
                <a:latin typeface="Meiryo UI" panose="020B0604030504040204" pitchFamily="50" charset="-128"/>
                <a:ea typeface="Meiryo UI" panose="020B0604030504040204" pitchFamily="50" charset="-128"/>
              </a:rPr>
              <a:t>％（現在の間取りから変更したいことはない）</a:t>
            </a:r>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110461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4CF59F8-A367-4EC1-83BF-5D400B8A4CCC}"/>
              </a:ext>
            </a:extLst>
          </p:cNvPr>
          <p:cNvSpPr txBox="1"/>
          <p:nvPr/>
        </p:nvSpPr>
        <p:spPr>
          <a:xfrm>
            <a:off x="255389" y="1481896"/>
            <a:ext cx="9395222" cy="3785652"/>
          </a:xfrm>
          <a:prstGeom prst="rect">
            <a:avLst/>
          </a:prstGeom>
          <a:noFill/>
          <a:ln>
            <a:solidFill>
              <a:schemeClr val="tx1"/>
            </a:solidFill>
          </a:ln>
        </p:spPr>
        <p:txBody>
          <a:bodyPr wrap="square" rtlCol="0">
            <a:spAutoFit/>
          </a:bodyPr>
          <a:lstStyle/>
          <a:p>
            <a:r>
              <a:rPr lang="ja-JP" altLang="en-US" sz="1600" dirty="0"/>
              <a:t>　東京電力ホールディングス株式</a:t>
            </a:r>
            <a:r>
              <a:rPr lang="ja-JP" altLang="en-US" sz="1600" dirty="0" smtClean="0"/>
              <a:t>会社と</a:t>
            </a:r>
            <a:r>
              <a:rPr lang="ja-JP" altLang="en-US" sz="1600" dirty="0"/>
              <a:t>、野村不動産株式</a:t>
            </a:r>
            <a:r>
              <a:rPr lang="ja-JP" altLang="en-US" sz="1600" dirty="0" smtClean="0"/>
              <a:t>会社は</a:t>
            </a:r>
            <a:r>
              <a:rPr lang="ja-JP" altLang="en-US" sz="1600" dirty="0"/>
              <a:t>、本日、東電</a:t>
            </a:r>
            <a:r>
              <a:rPr lang="en-US" altLang="ja-JP" sz="1600" dirty="0"/>
              <a:t>HD</a:t>
            </a:r>
            <a:r>
              <a:rPr lang="ja-JP" altLang="en-US" sz="1600" dirty="0"/>
              <a:t>が展開する法人向け郊外型シェアオフィスサービス「</a:t>
            </a:r>
            <a:r>
              <a:rPr lang="en-US" altLang="ja-JP" sz="1600" dirty="0" err="1"/>
              <a:t>SoloTime</a:t>
            </a:r>
            <a:r>
              <a:rPr lang="ja-JP" altLang="en-US" sz="1600" dirty="0"/>
              <a:t>（ソロタイム）」と、野村不動産が展開する法人向けサテライト型シェアオフィス「Ｈ</a:t>
            </a:r>
            <a:r>
              <a:rPr lang="en-US" altLang="ja-JP" sz="1600" baseline="30000" dirty="0"/>
              <a:t>1</a:t>
            </a:r>
            <a:r>
              <a:rPr lang="ja-JP" altLang="en-US" sz="1600" dirty="0"/>
              <a:t>Ｔ（エイチワンティー）」について、提携契約を締結いたしました。</a:t>
            </a:r>
            <a:r>
              <a:rPr lang="en-US" altLang="ja-JP" sz="1600" dirty="0"/>
              <a:t>2020</a:t>
            </a:r>
            <a:r>
              <a:rPr lang="ja-JP" altLang="en-US" sz="1600" dirty="0"/>
              <a:t>年</a:t>
            </a:r>
            <a:r>
              <a:rPr lang="en-US" altLang="ja-JP" sz="1600" dirty="0"/>
              <a:t>7</a:t>
            </a:r>
            <a:r>
              <a:rPr lang="ja-JP" altLang="en-US" sz="1600" dirty="0"/>
              <a:t>月中に、両サービス双方の会員が計</a:t>
            </a:r>
            <a:r>
              <a:rPr lang="en-US" altLang="ja-JP" sz="1600" dirty="0"/>
              <a:t>35</a:t>
            </a:r>
            <a:r>
              <a:rPr lang="ja-JP" altLang="en-US" sz="1600" dirty="0"/>
              <a:t>拠点を相互利用することが可能となります。また、双方の会員が各々のサービスを相互に利用できる取り組みは、業界初となります。</a:t>
            </a:r>
          </a:p>
          <a:p>
            <a:r>
              <a:rPr lang="ja-JP" altLang="en-US" sz="1600" dirty="0"/>
              <a:t>　新型コロナウイルス感染症対策として、政府が提言する「新しい生活様式」の中で、テレワークやローテーション勤務が推奨されており、作業拠点を増やし、業務の効率化を実現するサテライト型シェアオフィスに注目が集まっていますが、都心から郊外まで幅広い拠点が利用できるシェアオフィスサービスは、少ない現状であり、こうした状況を踏まえ、本提携を決定いたしました。</a:t>
            </a:r>
          </a:p>
          <a:p>
            <a:r>
              <a:rPr lang="ja-JP" altLang="en-US" sz="1600" dirty="0"/>
              <a:t>　相互利用開始時点で、「</a:t>
            </a:r>
            <a:r>
              <a:rPr lang="en-US" altLang="ja-JP" sz="1600" dirty="0"/>
              <a:t>H</a:t>
            </a:r>
            <a:r>
              <a:rPr lang="en-US" altLang="ja-JP" sz="1600" baseline="30000" dirty="0"/>
              <a:t>1</a:t>
            </a:r>
            <a:r>
              <a:rPr lang="en-US" altLang="ja-JP" sz="1600" dirty="0"/>
              <a:t>T</a:t>
            </a:r>
            <a:r>
              <a:rPr lang="ja-JP" altLang="en-US" sz="1600" dirty="0"/>
              <a:t>」は都心部を中心に</a:t>
            </a:r>
            <a:r>
              <a:rPr lang="en-US" altLang="ja-JP" sz="1600" dirty="0"/>
              <a:t>23</a:t>
            </a:r>
            <a:r>
              <a:rPr lang="ja-JP" altLang="en-US" sz="1600" dirty="0"/>
              <a:t>拠点、「</a:t>
            </a:r>
            <a:r>
              <a:rPr lang="en-US" altLang="ja-JP" sz="1600" dirty="0" err="1"/>
              <a:t>SoloTime</a:t>
            </a:r>
            <a:r>
              <a:rPr lang="ja-JP" altLang="en-US" sz="1600" dirty="0"/>
              <a:t>」は首都圏郊外の主要駅近傍に</a:t>
            </a:r>
            <a:r>
              <a:rPr lang="en-US" altLang="ja-JP" sz="1600" dirty="0"/>
              <a:t>12</a:t>
            </a:r>
            <a:r>
              <a:rPr lang="ja-JP" altLang="en-US" sz="1600" dirty="0"/>
              <a:t>拠点を展開する予定で、それぞれの展開拠点地域を補うことで、都心から郊外まで利用可能拠点の幅が広がります。オフィスなど都心で働く際や出先での空き時間には「</a:t>
            </a:r>
            <a:r>
              <a:rPr lang="en-US" altLang="ja-JP" sz="1600" dirty="0"/>
              <a:t>H</a:t>
            </a:r>
            <a:r>
              <a:rPr lang="en-US" altLang="ja-JP" sz="1600" baseline="30000" dirty="0"/>
              <a:t>1</a:t>
            </a:r>
            <a:r>
              <a:rPr lang="en-US" altLang="ja-JP" sz="1600" dirty="0"/>
              <a:t>T</a:t>
            </a:r>
            <a:r>
              <a:rPr lang="ja-JP" altLang="en-US" sz="1600" dirty="0"/>
              <a:t>」、自宅近辺など郊外でテレワークを行う際には「</a:t>
            </a:r>
            <a:r>
              <a:rPr lang="en-US" altLang="ja-JP" sz="1600" dirty="0" err="1"/>
              <a:t>SoloTime</a:t>
            </a:r>
            <a:r>
              <a:rPr lang="ja-JP" altLang="en-US" sz="1600" dirty="0"/>
              <a:t>」を利用することで、利用者の多様なニーズに応えることが可能となります。</a:t>
            </a:r>
          </a:p>
          <a:p>
            <a:r>
              <a:rPr lang="ja-JP" altLang="en-US" sz="1600" dirty="0"/>
              <a:t>　今後、野村不動産と東電</a:t>
            </a:r>
            <a:r>
              <a:rPr lang="en-US" altLang="ja-JP" sz="1600" dirty="0"/>
              <a:t>HD</a:t>
            </a:r>
            <a:r>
              <a:rPr lang="ja-JP" altLang="en-US" sz="1600" dirty="0"/>
              <a:t>は、高品質・低価格なテレワークオフィスサービスを共同で提供することにより、より多くの企業・働く人々が柔軟に働くことができる基盤を整備してまいります</a:t>
            </a:r>
            <a:r>
              <a:rPr lang="ja-JP" altLang="en-US" sz="1600" dirty="0" smtClean="0"/>
              <a:t>。</a:t>
            </a:r>
            <a:endParaRPr lang="ja-JP" altLang="en-US" sz="1600" dirty="0"/>
          </a:p>
        </p:txBody>
      </p:sp>
      <p:sp>
        <p:nvSpPr>
          <p:cNvPr id="10" name="スライド番号プレースホルダー 3"/>
          <p:cNvSpPr>
            <a:spLocks noGrp="1"/>
          </p:cNvSpPr>
          <p:nvPr>
            <p:ph type="sldNum" sz="quarter" idx="12"/>
          </p:nvPr>
        </p:nvSpPr>
        <p:spPr>
          <a:xfrm>
            <a:off x="9341708" y="5602821"/>
            <a:ext cx="545992" cy="483298"/>
          </a:xfrm>
          <a:ln>
            <a:solidFill>
              <a:schemeClr val="accent1"/>
            </a:solidFill>
          </a:ln>
        </p:spPr>
        <p:txBody>
          <a:bodyPr/>
          <a:lstStyle/>
          <a:p>
            <a:fld id="{9B28B6A2-4437-46C4-8AB6-08015A7ADF51}" type="slidenum">
              <a:rPr kumimoji="1" lang="ja-JP" altLang="en-US" sz="1600" smtClean="0"/>
              <a:t>122</a:t>
            </a:fld>
            <a:endParaRPr kumimoji="1" lang="ja-JP" altLang="en-US" sz="1600" dirty="0"/>
          </a:p>
        </p:txBody>
      </p:sp>
      <p:sp>
        <p:nvSpPr>
          <p:cNvPr id="6" name="タイトル 1">
            <a:extLst>
              <a:ext uri="{FF2B5EF4-FFF2-40B4-BE49-F238E27FC236}">
                <a16:creationId xmlns:a16="http://schemas.microsoft.com/office/drawing/2014/main" id="{1C5D5C96-FB63-4406-8B75-45E774D0FBBE}"/>
              </a:ext>
            </a:extLst>
          </p:cNvPr>
          <p:cNvSpPr>
            <a:spLocks noGrp="1"/>
          </p:cNvSpPr>
          <p:nvPr>
            <p:ph type="ctrTitle"/>
          </p:nvPr>
        </p:nvSpPr>
        <p:spPr>
          <a:xfrm>
            <a:off x="0" y="-132"/>
            <a:ext cx="9906000" cy="409565"/>
          </a:xfrm>
          <a:solidFill>
            <a:srgbClr val="002060"/>
          </a:solidFill>
        </p:spPr>
        <p:txBody>
          <a:bodyPr anchor="ctr">
            <a:noAutofit/>
          </a:bodyPr>
          <a:lstStyle/>
          <a:p>
            <a:r>
              <a:rPr lang="ja-JP" altLang="en-US" sz="1800" b="1" dirty="0" smtClean="0">
                <a:solidFill>
                  <a:schemeClr val="bg1"/>
                </a:solidFill>
                <a:latin typeface="+mn-ea"/>
                <a:ea typeface="+mn-ea"/>
              </a:rPr>
              <a:t>オフィスや住宅のあり方 </a:t>
            </a:r>
            <a:r>
              <a:rPr lang="en-US" altLang="ja-JP" sz="1800" b="1" dirty="0" smtClean="0">
                <a:solidFill>
                  <a:schemeClr val="bg1"/>
                </a:solidFill>
                <a:latin typeface="+mn-ea"/>
                <a:ea typeface="+mn-ea"/>
              </a:rPr>
              <a:t>【</a:t>
            </a:r>
            <a:r>
              <a:rPr lang="ja-JP" altLang="en-US" sz="1800" b="1" dirty="0" smtClean="0">
                <a:solidFill>
                  <a:schemeClr val="bg1"/>
                </a:solidFill>
                <a:latin typeface="+mn-ea"/>
                <a:ea typeface="+mn-ea"/>
              </a:rPr>
              <a:t>郊外型スモールオフィス</a:t>
            </a:r>
            <a:r>
              <a:rPr lang="en-US" altLang="ja-JP" sz="1800" b="1" dirty="0" smtClean="0">
                <a:solidFill>
                  <a:schemeClr val="bg1"/>
                </a:solidFill>
                <a:latin typeface="+mn-ea"/>
                <a:ea typeface="+mn-ea"/>
              </a:rPr>
              <a:t>】</a:t>
            </a:r>
            <a:endParaRPr lang="ja-JP" altLang="en-US" sz="1800" b="1" dirty="0">
              <a:solidFill>
                <a:schemeClr val="bg1"/>
              </a:solidFill>
              <a:latin typeface="+mn-ea"/>
              <a:ea typeface="+mn-ea"/>
            </a:endParaRPr>
          </a:p>
        </p:txBody>
      </p:sp>
      <p:sp>
        <p:nvSpPr>
          <p:cNvPr id="7" name="テキスト ボックス 6"/>
          <p:cNvSpPr txBox="1"/>
          <p:nvPr/>
        </p:nvSpPr>
        <p:spPr>
          <a:xfrm>
            <a:off x="7357730" y="5356600"/>
            <a:ext cx="2627678" cy="246221"/>
          </a:xfrm>
          <a:prstGeom prst="rect">
            <a:avLst/>
          </a:prstGeom>
          <a:noFill/>
        </p:spPr>
        <p:txBody>
          <a:bodyPr wrap="square" rtlCol="0">
            <a:spAutoFit/>
          </a:bodyPr>
          <a:lstStyle/>
          <a:p>
            <a:r>
              <a:rPr kumimoji="1" lang="ja-JP" altLang="en-US" sz="1000" dirty="0"/>
              <a:t>出典</a:t>
            </a:r>
            <a:r>
              <a:rPr kumimoji="1" lang="ja-JP" altLang="en-US" sz="1000" dirty="0" smtClean="0"/>
              <a:t>：東京電力 プレスリリース（</a:t>
            </a:r>
            <a:r>
              <a:rPr kumimoji="1" lang="en-US" altLang="ja-JP" sz="1000" dirty="0" smtClean="0"/>
              <a:t>6</a:t>
            </a:r>
            <a:r>
              <a:rPr kumimoji="1" lang="ja-JP" altLang="en-US" sz="1000" dirty="0" smtClean="0"/>
              <a:t>月</a:t>
            </a:r>
            <a:r>
              <a:rPr kumimoji="1" lang="en-US" altLang="ja-JP" sz="1000" dirty="0" smtClean="0"/>
              <a:t>9</a:t>
            </a:r>
            <a:r>
              <a:rPr kumimoji="1" lang="ja-JP" altLang="en-US" sz="1000" dirty="0" smtClean="0"/>
              <a:t>日）</a:t>
            </a:r>
            <a:endParaRPr kumimoji="1" lang="en-US" altLang="ja-JP" sz="1000" dirty="0"/>
          </a:p>
        </p:txBody>
      </p:sp>
      <p:sp>
        <p:nvSpPr>
          <p:cNvPr id="9" name="タイトル 1">
            <a:extLst>
              <a:ext uri="{FF2B5EF4-FFF2-40B4-BE49-F238E27FC236}">
                <a16:creationId xmlns:a16="http://schemas.microsoft.com/office/drawing/2014/main" id="{1C5D5C96-FB63-4406-8B75-45E774D0FBBE}"/>
              </a:ext>
            </a:extLst>
          </p:cNvPr>
          <p:cNvSpPr txBox="1">
            <a:spLocks/>
          </p:cNvSpPr>
          <p:nvPr/>
        </p:nvSpPr>
        <p:spPr>
          <a:xfrm>
            <a:off x="176412" y="483445"/>
            <a:ext cx="9474199" cy="500114"/>
          </a:xfrm>
          <a:prstGeom prst="rect">
            <a:avLst/>
          </a:prstGeom>
          <a:solidFill>
            <a:schemeClr val="accent5">
              <a:lumMod val="20000"/>
              <a:lumOff val="80000"/>
            </a:schemeClr>
          </a:solidFill>
        </p:spPr>
        <p:txBody>
          <a:bodyPr vert="horz" lIns="67646" tIns="33824" rIns="67646" bIns="33824"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defTabSz="832550"/>
            <a:r>
              <a:rPr lang="ja-JP" altLang="en-US" sz="1400" dirty="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民間企業においても、テレワーク</a:t>
            </a:r>
            <a:r>
              <a:rPr lang="ja-JP" altLang="en-US" sz="1400" dirty="0">
                <a:latin typeface="Meiryo UI" panose="020B0604030504040204" pitchFamily="50" charset="-128"/>
                <a:ea typeface="Meiryo UI" panose="020B0604030504040204" pitchFamily="50" charset="-128"/>
              </a:rPr>
              <a:t>やローテーション</a:t>
            </a:r>
            <a:r>
              <a:rPr lang="ja-JP" altLang="en-US" sz="1400" dirty="0" smtClean="0">
                <a:latin typeface="Meiryo UI" panose="020B0604030504040204" pitchFamily="50" charset="-128"/>
                <a:ea typeface="Meiryo UI" panose="020B0604030504040204" pitchFamily="50" charset="-128"/>
              </a:rPr>
              <a:t>勤務に対応するための作業</a:t>
            </a:r>
            <a:r>
              <a:rPr lang="ja-JP" altLang="en-US" sz="1400" dirty="0">
                <a:latin typeface="Meiryo UI" panose="020B0604030504040204" pitchFamily="50" charset="-128"/>
                <a:ea typeface="Meiryo UI" panose="020B0604030504040204" pitchFamily="50" charset="-128"/>
              </a:rPr>
              <a:t>拠点を増やし、</a:t>
            </a:r>
            <a:r>
              <a:rPr lang="ja-JP" altLang="en-US" sz="1400" b="1" u="sng" dirty="0">
                <a:latin typeface="Meiryo UI" panose="020B0604030504040204" pitchFamily="50" charset="-128"/>
                <a:ea typeface="Meiryo UI" panose="020B0604030504040204" pitchFamily="50" charset="-128"/>
              </a:rPr>
              <a:t>業務の効率化を実現する</a:t>
            </a:r>
            <a:r>
              <a:rPr lang="ja-JP" altLang="en-US" sz="1400" b="1" u="sng" dirty="0" smtClean="0">
                <a:latin typeface="Meiryo UI" panose="020B0604030504040204" pitchFamily="50" charset="-128"/>
                <a:ea typeface="Meiryo UI" panose="020B0604030504040204" pitchFamily="50" charset="-128"/>
              </a:rPr>
              <a:t>サテライト型</a:t>
            </a:r>
            <a:endParaRPr lang="en-US" altLang="ja-JP" sz="1400" b="1" u="sng" dirty="0" smtClean="0">
              <a:latin typeface="Meiryo UI" panose="020B0604030504040204" pitchFamily="50" charset="-128"/>
              <a:ea typeface="Meiryo UI" panose="020B0604030504040204" pitchFamily="50" charset="-128"/>
            </a:endParaRPr>
          </a:p>
          <a:p>
            <a:pPr algn="l" defTabSz="832550"/>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a:t>
            </a:r>
            <a:r>
              <a:rPr lang="ja-JP" altLang="en-US" sz="1400" b="1" u="sng" dirty="0" smtClean="0">
                <a:latin typeface="Meiryo UI" panose="020B0604030504040204" pitchFamily="50" charset="-128"/>
                <a:ea typeface="Meiryo UI" panose="020B0604030504040204" pitchFamily="50" charset="-128"/>
              </a:rPr>
              <a:t>シェアオフィス</a:t>
            </a:r>
            <a:r>
              <a:rPr lang="ja-JP" altLang="en-US" sz="1400" b="1" u="sng" dirty="0">
                <a:latin typeface="Meiryo UI" panose="020B0604030504040204" pitchFamily="50" charset="-128"/>
                <a:ea typeface="Meiryo UI" panose="020B0604030504040204" pitchFamily="50" charset="-128"/>
              </a:rPr>
              <a:t>に</a:t>
            </a:r>
            <a:r>
              <a:rPr lang="ja-JP" altLang="en-US" sz="1400" b="1" u="sng" dirty="0" smtClean="0">
                <a:latin typeface="Meiryo UI" panose="020B0604030504040204" pitchFamily="50" charset="-128"/>
                <a:ea typeface="Meiryo UI" panose="020B0604030504040204" pitchFamily="50" charset="-128"/>
              </a:rPr>
              <a:t>注目し、都心</a:t>
            </a:r>
            <a:r>
              <a:rPr lang="ja-JP" altLang="en-US" sz="1400" b="1" u="sng" dirty="0">
                <a:latin typeface="Meiryo UI" panose="020B0604030504040204" pitchFamily="50" charset="-128"/>
                <a:ea typeface="Meiryo UI" panose="020B0604030504040204" pitchFamily="50" charset="-128"/>
              </a:rPr>
              <a:t>から郊外まで幅広い拠点が利用できる</a:t>
            </a:r>
            <a:r>
              <a:rPr lang="ja-JP" altLang="en-US" sz="1400" b="1" u="sng" dirty="0" smtClean="0">
                <a:latin typeface="Meiryo UI" panose="020B0604030504040204" pitchFamily="50" charset="-128"/>
                <a:ea typeface="Meiryo UI" panose="020B0604030504040204" pitchFamily="50" charset="-128"/>
              </a:rPr>
              <a:t>シェアオフィスサービス</a:t>
            </a:r>
            <a:r>
              <a:rPr lang="ja-JP" altLang="en-US" sz="1400" dirty="0" smtClean="0">
                <a:latin typeface="Meiryo UI" panose="020B0604030504040204" pitchFamily="50" charset="-128"/>
                <a:ea typeface="Meiryo UI" panose="020B0604030504040204" pitchFamily="50" charset="-128"/>
              </a:rPr>
              <a:t>に乗り出している。</a:t>
            </a:r>
            <a:endParaRPr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982896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906000" cy="347730"/>
          </a:xfrm>
          <a:solidFill>
            <a:srgbClr val="002060"/>
          </a:solidFill>
        </p:spPr>
        <p:txBody>
          <a:bodyPr>
            <a:noAutofit/>
          </a:body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オンラインファースト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今後新規事業開発が増加する領域</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235843" y="516739"/>
            <a:ext cx="9424297" cy="7065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lstStyle/>
          <a:p>
            <a:pPr marL="180975" indent="-180975">
              <a:lnSpc>
                <a:spcPts val="1700"/>
              </a:lnSpc>
              <a:spcAft>
                <a:spcPts val="600"/>
              </a:spcAft>
            </a:pP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OVID-19</a:t>
            </a:r>
            <a:r>
              <a:rPr kumimoji="1" lang="ja-JP" altLang="en-US" sz="1400" dirty="0">
                <a:solidFill>
                  <a:schemeClr val="tx1"/>
                </a:solidFill>
                <a:latin typeface="Meiryo UI" panose="020B0604030504040204" pitchFamily="50" charset="-128"/>
                <a:ea typeface="Meiryo UI" panose="020B0604030504040204" pitchFamily="50" charset="-128"/>
              </a:rPr>
              <a:t>環境下では、遠隔対応、非接触対応のデジタル化での新規事業開発に期待が</a:t>
            </a:r>
            <a:r>
              <a:rPr kumimoji="1" lang="ja-JP" altLang="en-US" sz="1400" dirty="0" err="1">
                <a:solidFill>
                  <a:schemeClr val="tx1"/>
                </a:solidFill>
                <a:latin typeface="Meiryo UI" panose="020B0604030504040204" pitchFamily="50" charset="-128"/>
                <a:ea typeface="Meiryo UI" panose="020B0604030504040204" pitchFamily="50" charset="-128"/>
              </a:rPr>
              <a:t>寄せらて</a:t>
            </a:r>
            <a:r>
              <a:rPr kumimoji="1" lang="ja-JP" altLang="en-US" sz="1400" dirty="0" smtClean="0">
                <a:solidFill>
                  <a:schemeClr val="tx1"/>
                </a:solidFill>
                <a:latin typeface="Meiryo UI" panose="020B0604030504040204" pitchFamily="50" charset="-128"/>
                <a:ea typeface="Meiryo UI" panose="020B0604030504040204" pitchFamily="50" charset="-128"/>
              </a:rPr>
              <a:t>いる</a:t>
            </a:r>
            <a:r>
              <a:rPr kumimoji="1" lang="ja-JP" altLang="en-US" sz="1400" dirty="0">
                <a:solidFill>
                  <a:schemeClr val="tx1"/>
                </a:solidFill>
                <a:latin typeface="Meiryo UI" panose="020B0604030504040204" pitchFamily="50" charset="-128"/>
                <a:ea typeface="Meiryo UI" panose="020B0604030504040204" pitchFamily="50" charset="-128"/>
              </a:rPr>
              <a:t>。</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lnSpc>
                <a:spcPts val="1700"/>
              </a:lnSpc>
            </a:pP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80</a:t>
            </a:r>
            <a:r>
              <a:rPr kumimoji="1" lang="ja-JP" altLang="en-US" sz="1400" dirty="0">
                <a:solidFill>
                  <a:schemeClr val="tx1"/>
                </a:solidFill>
                <a:latin typeface="Meiryo UI" panose="020B0604030504040204" pitchFamily="50" charset="-128"/>
                <a:ea typeface="Meiryo UI" panose="020B0604030504040204" pitchFamily="50" charset="-128"/>
              </a:rPr>
              <a:t>％超の企業が、</a:t>
            </a:r>
            <a:r>
              <a:rPr kumimoji="1" lang="en-US" altLang="ja-JP" sz="1400" dirty="0">
                <a:solidFill>
                  <a:schemeClr val="tx1"/>
                </a:solidFill>
                <a:latin typeface="Meiryo UI" panose="020B0604030504040204" pitchFamily="50" charset="-128"/>
                <a:ea typeface="Meiryo UI" panose="020B0604030504040204" pitchFamily="50" charset="-128"/>
              </a:rPr>
              <a:t>COVID-19</a:t>
            </a:r>
            <a:r>
              <a:rPr kumimoji="1" lang="ja-JP" altLang="en-US" sz="1400" dirty="0">
                <a:solidFill>
                  <a:schemeClr val="tx1"/>
                </a:solidFill>
                <a:latin typeface="Meiryo UI" panose="020B0604030504040204" pitchFamily="50" charset="-128"/>
                <a:ea typeface="Meiryo UI" panose="020B0604030504040204" pitchFamily="50" charset="-128"/>
              </a:rPr>
              <a:t>による人の価値観、ワークスタイルの変化に、</a:t>
            </a:r>
            <a:r>
              <a:rPr kumimoji="1" lang="en-US" altLang="ja-JP" sz="1400" b="1" u="sng" dirty="0">
                <a:solidFill>
                  <a:schemeClr val="tx1"/>
                </a:solidFill>
                <a:latin typeface="Meiryo UI" panose="020B0604030504040204" pitchFamily="50" charset="-128"/>
                <a:ea typeface="Meiryo UI" panose="020B0604030504040204" pitchFamily="50" charset="-128"/>
              </a:rPr>
              <a:t>50</a:t>
            </a:r>
            <a:r>
              <a:rPr kumimoji="1" lang="ja-JP" altLang="en-US" sz="1400" b="1" u="sng" dirty="0">
                <a:solidFill>
                  <a:schemeClr val="tx1"/>
                </a:solidFill>
                <a:latin typeface="Meiryo UI" panose="020B0604030504040204" pitchFamily="50" charset="-128"/>
                <a:ea typeface="Meiryo UI" panose="020B0604030504040204" pitchFamily="50" charset="-128"/>
              </a:rPr>
              <a:t>％超の企業が</a:t>
            </a:r>
            <a:r>
              <a:rPr kumimoji="1" lang="en-US" altLang="ja-JP" sz="1400" b="1" u="sng" dirty="0">
                <a:solidFill>
                  <a:schemeClr val="tx1"/>
                </a:solidFill>
                <a:latin typeface="Meiryo UI" panose="020B0604030504040204" pitchFamily="50" charset="-128"/>
                <a:ea typeface="Meiryo UI" panose="020B0604030504040204" pitchFamily="50" charset="-128"/>
              </a:rPr>
              <a:t>DX</a:t>
            </a:r>
            <a:r>
              <a:rPr kumimoji="1" lang="ja-JP" altLang="en-US" sz="1400" b="1" u="sng" dirty="0">
                <a:solidFill>
                  <a:schemeClr val="tx1"/>
                </a:solidFill>
                <a:latin typeface="Meiryo UI" panose="020B0604030504040204" pitchFamily="50" charset="-128"/>
                <a:ea typeface="Meiryo UI" panose="020B0604030504040204" pitchFamily="50" charset="-128"/>
              </a:rPr>
              <a:t>に事業機会を見出している。</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a:p>
            <a:pPr marL="180975" indent="-180975">
              <a:lnSpc>
                <a:spcPts val="1700"/>
              </a:lnSpc>
            </a:pP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p:txBody>
      </p:sp>
      <p:sp>
        <p:nvSpPr>
          <p:cNvPr id="12" name="スライド番号プレースホルダー 3"/>
          <p:cNvSpPr>
            <a:spLocks noGrp="1"/>
          </p:cNvSpPr>
          <p:nvPr>
            <p:ph type="sldNum" sz="quarter" idx="12"/>
          </p:nvPr>
        </p:nvSpPr>
        <p:spPr>
          <a:xfrm>
            <a:off x="9368589" y="5598695"/>
            <a:ext cx="526923" cy="487424"/>
          </a:xfrm>
          <a:ln>
            <a:solidFill>
              <a:schemeClr val="accent1"/>
            </a:solidFill>
          </a:ln>
        </p:spPr>
        <p:txBody>
          <a:bodyPr/>
          <a:lstStyle/>
          <a:p>
            <a:fld id="{9B28B6A2-4437-46C4-8AB6-08015A7ADF51}" type="slidenum">
              <a:rPr kumimoji="1" lang="ja-JP" altLang="en-US" sz="1600" smtClean="0"/>
              <a:t>123</a:t>
            </a:fld>
            <a:endParaRPr kumimoji="1" lang="ja-JP" altLang="en-US" sz="1600" dirty="0"/>
          </a:p>
        </p:txBody>
      </p:sp>
      <p:sp>
        <p:nvSpPr>
          <p:cNvPr id="16" name="テキスト ボックス 15"/>
          <p:cNvSpPr txBox="1"/>
          <p:nvPr/>
        </p:nvSpPr>
        <p:spPr>
          <a:xfrm>
            <a:off x="731520" y="5758191"/>
            <a:ext cx="8786953" cy="261610"/>
          </a:xfrm>
          <a:prstGeom prst="rect">
            <a:avLst/>
          </a:prstGeom>
          <a:noFill/>
        </p:spPr>
        <p:txBody>
          <a:bodyPr wrap="square" rtlCol="0">
            <a:spAutoFit/>
          </a:bodyPr>
          <a:lstStyle/>
          <a:p>
            <a:r>
              <a:rPr kumimoji="1" lang="ja-JP" altLang="en-US" sz="1100" dirty="0" smtClean="0">
                <a:latin typeface="+mn-ea"/>
              </a:rPr>
              <a:t>出典</a:t>
            </a:r>
            <a:r>
              <a:rPr kumimoji="1" lang="ja-JP" altLang="en-US" sz="1100" dirty="0">
                <a:latin typeface="+mn-ea"/>
              </a:rPr>
              <a:t>：デロイト トーマツ ベンチャーサポート株式</a:t>
            </a:r>
            <a:r>
              <a:rPr kumimoji="1" lang="ja-JP" altLang="en-US" sz="1100" dirty="0" smtClean="0">
                <a:latin typeface="+mn-ea"/>
              </a:rPr>
              <a:t>会社 </a:t>
            </a:r>
            <a:r>
              <a:rPr kumimoji="1" lang="en-US" altLang="ja-JP" sz="1100" dirty="0" smtClean="0">
                <a:latin typeface="+mn-ea"/>
              </a:rPr>
              <a:t>『</a:t>
            </a:r>
            <a:r>
              <a:rPr lang="en-US" altLang="ja-JP" sz="1100" dirty="0" smtClean="0">
                <a:latin typeface="+mn-ea"/>
              </a:rPr>
              <a:t>With</a:t>
            </a:r>
            <a:r>
              <a:rPr lang="ja-JP" altLang="en-US" sz="1100" dirty="0">
                <a:latin typeface="+mn-ea"/>
              </a:rPr>
              <a:t>コロナ時代のイノベーション戦略～大企業等</a:t>
            </a:r>
            <a:r>
              <a:rPr lang="en-US" altLang="ja-JP" sz="1100" dirty="0">
                <a:latin typeface="+mn-ea"/>
              </a:rPr>
              <a:t>300</a:t>
            </a:r>
            <a:r>
              <a:rPr lang="ja-JP" altLang="en-US" sz="1100" dirty="0">
                <a:latin typeface="+mn-ea"/>
              </a:rPr>
              <a:t>名緊急アンケート結果から考える</a:t>
            </a:r>
            <a:r>
              <a:rPr lang="ja-JP" altLang="en-US" sz="1100" dirty="0" smtClean="0">
                <a:latin typeface="+mn-ea"/>
              </a:rPr>
              <a:t>～</a:t>
            </a:r>
            <a:r>
              <a:rPr lang="en-US" altLang="ja-JP" sz="1100" dirty="0" smtClean="0">
                <a:latin typeface="+mn-ea"/>
              </a:rPr>
              <a:t>』</a:t>
            </a:r>
            <a:endParaRPr kumimoji="1" lang="en-US" altLang="ja-JP" sz="1100" dirty="0" smtClean="0">
              <a:latin typeface="+mn-ea"/>
            </a:endParaRPr>
          </a:p>
        </p:txBody>
      </p:sp>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l="8419" t="8200"/>
          <a:stretch/>
        </p:blipFill>
        <p:spPr>
          <a:xfrm>
            <a:off x="5309380" y="2386086"/>
            <a:ext cx="4598489" cy="2621822"/>
          </a:xfrm>
          <a:prstGeom prst="rect">
            <a:avLst/>
          </a:prstGeom>
        </p:spPr>
      </p:pic>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t="6179"/>
          <a:stretch/>
        </p:blipFill>
        <p:spPr>
          <a:xfrm>
            <a:off x="0" y="2340365"/>
            <a:ext cx="5129883" cy="2704613"/>
          </a:xfrm>
          <a:prstGeom prst="rect">
            <a:avLst/>
          </a:prstGeom>
        </p:spPr>
      </p:pic>
      <p:sp>
        <p:nvSpPr>
          <p:cNvPr id="9" name="正方形/長方形 8"/>
          <p:cNvSpPr/>
          <p:nvPr/>
        </p:nvSpPr>
        <p:spPr>
          <a:xfrm>
            <a:off x="8873209" y="4822902"/>
            <a:ext cx="315241" cy="172305"/>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en-US" altLang="ja-JP" sz="900" b="1" dirty="0" smtClean="0">
                <a:solidFill>
                  <a:srgbClr val="FF0000"/>
                </a:solidFill>
                <a:latin typeface="Meiryo UI" panose="020B0604030504040204" pitchFamily="50" charset="-128"/>
                <a:ea typeface="Meiryo UI" panose="020B0604030504040204" pitchFamily="50" charset="-128"/>
              </a:rPr>
              <a:t>80%</a:t>
            </a:r>
            <a:endParaRPr kumimoji="1" lang="en-US" altLang="ja-JP" sz="900" b="1" u="sng" dirty="0">
              <a:solidFill>
                <a:srgbClr val="FF0000"/>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7838549" y="4822902"/>
            <a:ext cx="315241" cy="172305"/>
          </a:xfrm>
          <a:prstGeom prst="rect">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en-US" altLang="ja-JP" sz="900" b="1" dirty="0" smtClean="0">
                <a:solidFill>
                  <a:srgbClr val="0070C0"/>
                </a:solidFill>
                <a:latin typeface="Meiryo UI" panose="020B0604030504040204" pitchFamily="50" charset="-128"/>
                <a:ea typeface="Meiryo UI" panose="020B0604030504040204" pitchFamily="50" charset="-128"/>
              </a:rPr>
              <a:t>50%</a:t>
            </a:r>
            <a:endParaRPr kumimoji="1" lang="en-US" altLang="ja-JP" sz="900" b="1" u="sng" dirty="0">
              <a:solidFill>
                <a:srgbClr val="0070C0"/>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49427" y="2583262"/>
            <a:ext cx="4683211" cy="3882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endParaRPr kumimoji="1" lang="en-US" altLang="ja-JP" sz="900" b="1" u="sng" dirty="0">
              <a:solidFill>
                <a:srgbClr val="FF0000"/>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6019800" y="2004095"/>
            <a:ext cx="2831723" cy="366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ja-JP" altLang="en-US" sz="1100" b="1" dirty="0">
                <a:solidFill>
                  <a:schemeClr val="tx1"/>
                </a:solidFill>
                <a:latin typeface="Meiryo UI" panose="020B0604030504040204" pitchFamily="50" charset="-128"/>
                <a:ea typeface="Meiryo UI" panose="020B0604030504040204" pitchFamily="50" charset="-128"/>
              </a:rPr>
              <a:t>新規事業を構想する上で機会ととらえている領域</a:t>
            </a:r>
            <a:endParaRPr kumimoji="1" lang="en-US" altLang="ja-JP" sz="1100" b="1" u="sng" dirty="0">
              <a:solidFill>
                <a:schemeClr val="tx1"/>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1318020" y="2004095"/>
            <a:ext cx="2257199" cy="366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ja-JP" altLang="en-US" sz="1100" b="1" dirty="0">
                <a:solidFill>
                  <a:schemeClr val="tx1"/>
                </a:solidFill>
                <a:latin typeface="Meiryo UI" panose="020B0604030504040204" pitchFamily="50" charset="-128"/>
                <a:ea typeface="Meiryo UI" panose="020B0604030504040204" pitchFamily="50" charset="-128"/>
              </a:rPr>
              <a:t>今後新規事業開発が増加する領域</a:t>
            </a:r>
            <a:endParaRPr kumimoji="1" lang="en-US" altLang="ja-JP" sz="1100" b="1" u="sng"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0369305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9281974" y="5598695"/>
            <a:ext cx="581013" cy="462712"/>
          </a:xfrm>
          <a:ln>
            <a:solidFill>
              <a:schemeClr val="accent1"/>
            </a:solidFill>
          </a:ln>
        </p:spPr>
        <p:txBody>
          <a:bodyPr/>
          <a:lstStyle/>
          <a:p>
            <a:pPr algn="ctr"/>
            <a:fld id="{9B28B6A2-4437-46C4-8AB6-08015A7ADF51}" type="slidenum">
              <a:rPr kumimoji="1" lang="ja-JP" altLang="en-US" sz="1600" smtClean="0"/>
              <a:pPr algn="ctr"/>
              <a:t>124</a:t>
            </a:fld>
            <a:endParaRPr kumimoji="1" lang="ja-JP" altLang="en-US" sz="1600" dirty="0"/>
          </a:p>
        </p:txBody>
      </p:sp>
      <p:sp>
        <p:nvSpPr>
          <p:cNvPr id="13" name="正方形/長方形 12"/>
          <p:cNvSpPr/>
          <p:nvPr/>
        </p:nvSpPr>
        <p:spPr>
          <a:xfrm>
            <a:off x="334851" y="425417"/>
            <a:ext cx="9528136" cy="9708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ctr"/>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dirty="0">
                <a:solidFill>
                  <a:schemeClr val="tx1"/>
                </a:solidFill>
                <a:latin typeface="Meiryo UI" panose="020B0604030504040204" pitchFamily="50" charset="-128"/>
                <a:ea typeface="Meiryo UI" panose="020B0604030504040204" pitchFamily="50" charset="-128"/>
              </a:rPr>
              <a:t>●新型コロナ収束後にデジタル技術に支えられた「新しい日常」が展望されるなか、</a:t>
            </a:r>
            <a:r>
              <a:rPr kumimoji="1" lang="ja-JP" altLang="en-US" sz="1400" b="1" dirty="0" smtClean="0">
                <a:solidFill>
                  <a:schemeClr val="tx1"/>
                </a:solidFill>
                <a:latin typeface="Meiryo UI" panose="020B0604030504040204" pitchFamily="50" charset="-128"/>
                <a:ea typeface="Meiryo UI" panose="020B0604030504040204" pitchFamily="50" charset="-128"/>
              </a:rPr>
              <a:t>企業は</a:t>
            </a:r>
            <a:r>
              <a:rPr kumimoji="1" lang="ja-JP" altLang="en-US" sz="1400" b="1" dirty="0">
                <a:solidFill>
                  <a:schemeClr val="tx1"/>
                </a:solidFill>
                <a:latin typeface="Meiryo UI" panose="020B0604030504040204" pitchFamily="50" charset="-128"/>
                <a:ea typeface="Meiryo UI" panose="020B0604030504040204" pitchFamily="50" charset="-128"/>
              </a:rPr>
              <a:t>事業オンライン化・業務デジタル化を推進</a:t>
            </a:r>
            <a:r>
              <a:rPr kumimoji="1" lang="ja-JP" altLang="en-US" sz="1400" dirty="0" smtClean="0">
                <a:solidFill>
                  <a:schemeClr val="tx1"/>
                </a:solidFill>
                <a:latin typeface="Meiryo UI" panose="020B0604030504040204" pitchFamily="50" charset="-128"/>
                <a:ea typeface="Meiryo UI" panose="020B0604030504040204" pitchFamily="50" charset="-128"/>
              </a:rPr>
              <a:t>。</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これ</a:t>
            </a:r>
            <a:r>
              <a:rPr kumimoji="1" lang="ja-JP" altLang="en-US" sz="1400" dirty="0">
                <a:solidFill>
                  <a:schemeClr val="tx1"/>
                </a:solidFill>
                <a:latin typeface="Meiryo UI" panose="020B0604030504040204" pitchFamily="50" charset="-128"/>
                <a:ea typeface="Meiryo UI" panose="020B0604030504040204" pitchFamily="50" charset="-128"/>
              </a:rPr>
              <a:t>に伴い、</a:t>
            </a:r>
            <a:r>
              <a:rPr kumimoji="1" lang="ja-JP" altLang="en-US" sz="1400" b="1" dirty="0">
                <a:solidFill>
                  <a:schemeClr val="tx1"/>
                </a:solidFill>
                <a:latin typeface="Meiryo UI" panose="020B0604030504040204" pitchFamily="50" charset="-128"/>
                <a:ea typeface="Meiryo UI" panose="020B0604030504040204" pitchFamily="50" charset="-128"/>
              </a:rPr>
              <a:t>今後わが国の生産構造</a:t>
            </a:r>
            <a:r>
              <a:rPr kumimoji="1" lang="ja-JP" altLang="en-US" sz="1400" b="1" dirty="0" smtClean="0">
                <a:solidFill>
                  <a:schemeClr val="tx1"/>
                </a:solidFill>
                <a:latin typeface="Meiryo UI" panose="020B0604030504040204" pitchFamily="50" charset="-128"/>
                <a:ea typeface="Meiryo UI" panose="020B0604030504040204" pitchFamily="50" charset="-128"/>
              </a:rPr>
              <a:t>は大きく</a:t>
            </a:r>
            <a:r>
              <a:rPr kumimoji="1" lang="ja-JP" altLang="en-US" sz="1400" b="1" dirty="0">
                <a:solidFill>
                  <a:schemeClr val="tx1"/>
                </a:solidFill>
                <a:latin typeface="Meiryo UI" panose="020B0604030504040204" pitchFamily="50" charset="-128"/>
                <a:ea typeface="Meiryo UI" panose="020B0604030504040204" pitchFamily="50" charset="-128"/>
              </a:rPr>
              <a:t>転換し、雇用機会も変化する公算大</a:t>
            </a:r>
            <a:r>
              <a:rPr kumimoji="1" lang="ja-JP" altLang="en-US" sz="1400" dirty="0">
                <a:solidFill>
                  <a:schemeClr val="tx1"/>
                </a:solidFill>
                <a:latin typeface="Meiryo UI" panose="020B0604030504040204" pitchFamily="50" charset="-128"/>
                <a:ea typeface="Meiryo UI" panose="020B0604030504040204" pitchFamily="50" charset="-128"/>
              </a:rPr>
              <a:t>。</a:t>
            </a:r>
          </a:p>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●こう</a:t>
            </a:r>
            <a:r>
              <a:rPr kumimoji="1" lang="ja-JP" altLang="en-US" sz="1400" dirty="0">
                <a:solidFill>
                  <a:schemeClr val="tx1"/>
                </a:solidFill>
                <a:latin typeface="Meiryo UI" panose="020B0604030504040204" pitchFamily="50" charset="-128"/>
                <a:ea typeface="Meiryo UI" panose="020B0604030504040204" pitchFamily="50" charset="-128"/>
              </a:rPr>
              <a:t>したデジタル化による雇用の構造変化について、</a:t>
            </a:r>
            <a:r>
              <a:rPr kumimoji="1" lang="ja-JP" altLang="en-US" sz="1400" b="1" u="sng" dirty="0">
                <a:solidFill>
                  <a:schemeClr val="tx1"/>
                </a:solidFill>
                <a:latin typeface="Meiryo UI" panose="020B0604030504040204" pitchFamily="50" charset="-128"/>
                <a:ea typeface="Meiryo UI" panose="020B0604030504040204" pitchFamily="50" charset="-128"/>
              </a:rPr>
              <a:t>職業別では、「システムコンサルタント・設計者」が＋</a:t>
            </a:r>
            <a:r>
              <a:rPr kumimoji="1" lang="en-US" altLang="ja-JP" sz="1400" b="1" u="sng" dirty="0">
                <a:solidFill>
                  <a:schemeClr val="tx1"/>
                </a:solidFill>
                <a:latin typeface="Meiryo UI" panose="020B0604030504040204" pitchFamily="50" charset="-128"/>
                <a:ea typeface="Meiryo UI" panose="020B0604030504040204" pitchFamily="50" charset="-128"/>
              </a:rPr>
              <a:t>38 </a:t>
            </a:r>
            <a:r>
              <a:rPr kumimoji="1" lang="ja-JP" altLang="en-US" sz="1400" b="1" u="sng" dirty="0">
                <a:solidFill>
                  <a:schemeClr val="tx1"/>
                </a:solidFill>
                <a:latin typeface="Meiryo UI" panose="020B0604030504040204" pitchFamily="50" charset="-128"/>
                <a:ea typeface="Meiryo UI" panose="020B0604030504040204" pitchFamily="50" charset="-128"/>
              </a:rPr>
              <a:t>万人、「</a:t>
            </a:r>
            <a:r>
              <a:rPr kumimoji="1" lang="ja-JP" altLang="en-US" sz="1400" b="1" u="sng" dirty="0" smtClean="0">
                <a:solidFill>
                  <a:schemeClr val="tx1"/>
                </a:solidFill>
                <a:latin typeface="Meiryo UI" panose="020B0604030504040204" pitchFamily="50" charset="-128"/>
                <a:ea typeface="Meiryo UI" panose="020B0604030504040204" pitchFamily="50" charset="-128"/>
              </a:rPr>
              <a:t>ソフトウェア</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a:p>
            <a:pPr marL="180975" indent="-180975"/>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b="1" u="sng" dirty="0" smtClean="0">
                <a:solidFill>
                  <a:schemeClr val="tx1"/>
                </a:solidFill>
                <a:latin typeface="Meiryo UI" panose="020B0604030504040204" pitchFamily="50" charset="-128"/>
                <a:ea typeface="Meiryo UI" panose="020B0604030504040204" pitchFamily="50" charset="-128"/>
              </a:rPr>
              <a:t>作成者</a:t>
            </a:r>
            <a:r>
              <a:rPr kumimoji="1" lang="ja-JP" altLang="en-US" sz="1400" b="1" u="sng" dirty="0">
                <a:solidFill>
                  <a:schemeClr val="tx1"/>
                </a:solidFill>
                <a:latin typeface="Meiryo UI" panose="020B0604030504040204" pitchFamily="50" charset="-128"/>
                <a:ea typeface="Meiryo UI" panose="020B0604030504040204" pitchFamily="50" charset="-128"/>
              </a:rPr>
              <a:t>」が＋</a:t>
            </a:r>
            <a:r>
              <a:rPr kumimoji="1" lang="en-US" altLang="ja-JP" sz="1400" b="1" u="sng" dirty="0">
                <a:solidFill>
                  <a:schemeClr val="tx1"/>
                </a:solidFill>
                <a:latin typeface="Meiryo UI" panose="020B0604030504040204" pitchFamily="50" charset="-128"/>
                <a:ea typeface="Meiryo UI" panose="020B0604030504040204" pitchFamily="50" charset="-128"/>
              </a:rPr>
              <a:t>14 </a:t>
            </a:r>
            <a:r>
              <a:rPr kumimoji="1" lang="ja-JP" altLang="en-US" sz="1400" b="1" u="sng" dirty="0">
                <a:solidFill>
                  <a:schemeClr val="tx1"/>
                </a:solidFill>
                <a:latin typeface="Meiryo UI" panose="020B0604030504040204" pitchFamily="50" charset="-128"/>
                <a:ea typeface="Meiryo UI" panose="020B0604030504040204" pitchFamily="50" charset="-128"/>
              </a:rPr>
              <a:t>万人、「その他の情報処理・通信技術者」が＋８万人ほど増加</a:t>
            </a:r>
            <a:r>
              <a:rPr kumimoji="1" lang="ja-JP" altLang="en-US" sz="1400" b="1" u="sng" dirty="0" smtClean="0">
                <a:solidFill>
                  <a:schemeClr val="tx1"/>
                </a:solidFill>
                <a:latin typeface="Meiryo UI" panose="020B0604030504040204" pitchFamily="50" charset="-128"/>
                <a:ea typeface="Meiryo UI" panose="020B0604030504040204" pitchFamily="50" charset="-128"/>
              </a:rPr>
              <a:t>することなどが予想。</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p:txBody>
      </p:sp>
      <p:sp>
        <p:nvSpPr>
          <p:cNvPr id="7"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オンラインファースト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ＩＴ人材</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178AA22E-FCB1-45B3-87A6-15F3CBAFE844}"/>
              </a:ext>
            </a:extLst>
          </p:cNvPr>
          <p:cNvSpPr txBox="1"/>
          <p:nvPr/>
        </p:nvSpPr>
        <p:spPr>
          <a:xfrm>
            <a:off x="4595036" y="5873592"/>
            <a:ext cx="4109235" cy="246221"/>
          </a:xfrm>
          <a:prstGeom prst="rect">
            <a:avLst/>
          </a:prstGeom>
          <a:noFill/>
        </p:spPr>
        <p:txBody>
          <a:bodyPr wrap="square" rtlCol="0">
            <a:spAutoFit/>
          </a:bodyPr>
          <a:lstStyle/>
          <a:p>
            <a:pPr lvl="0">
              <a:defRPr/>
            </a:pPr>
            <a:r>
              <a:rPr kumimoji="1" lang="ja-JP" altLang="en-US" sz="1000" dirty="0">
                <a:solidFill>
                  <a:prstClr val="black"/>
                </a:solidFill>
                <a:latin typeface="Meiryo UI" panose="020B0604030504040204" pitchFamily="50" charset="-128"/>
                <a:ea typeface="Meiryo UI" panose="020B0604030504040204" pitchFamily="50" charset="-128"/>
              </a:rPr>
              <a:t>出典</a:t>
            </a:r>
            <a:r>
              <a:rPr kumimoji="1" lang="ja-JP" altLang="en-US" sz="1000" dirty="0" smtClean="0">
                <a:solidFill>
                  <a:prstClr val="black"/>
                </a:solidFill>
                <a:latin typeface="Meiryo UI" panose="020B0604030504040204" pitchFamily="50" charset="-128"/>
                <a:ea typeface="Meiryo UI" panose="020B0604030504040204" pitchFamily="50" charset="-128"/>
              </a:rPr>
              <a:t>：日本総研</a:t>
            </a:r>
            <a:r>
              <a:rPr kumimoji="1" lang="ja-JP" altLang="en-US" sz="1000" dirty="0">
                <a:solidFill>
                  <a:prstClr val="black"/>
                </a:solidFill>
                <a:latin typeface="Meiryo UI" panose="020B0604030504040204" pitchFamily="50" charset="-128"/>
                <a:ea typeface="Meiryo UI" panose="020B0604030504040204" pitchFamily="50" charset="-128"/>
              </a:rPr>
              <a:t> </a:t>
            </a:r>
            <a:r>
              <a:rPr kumimoji="1" lang="en-US" altLang="ja-JP" sz="1000" dirty="0" smtClean="0">
                <a:solidFill>
                  <a:prstClr val="black"/>
                </a:solidFill>
                <a:latin typeface="Meiryo UI" panose="020B0604030504040204" pitchFamily="50" charset="-128"/>
                <a:ea typeface="Meiryo UI" panose="020B0604030504040204" pitchFamily="50" charset="-128"/>
              </a:rPr>
              <a:t>『</a:t>
            </a:r>
            <a:r>
              <a:rPr kumimoji="1" lang="ja-JP" altLang="en-US" sz="1000" dirty="0" smtClean="0">
                <a:solidFill>
                  <a:prstClr val="black"/>
                </a:solidFill>
                <a:latin typeface="Meiryo UI" panose="020B0604030504040204" pitchFamily="50" charset="-128"/>
                <a:ea typeface="Meiryo UI" panose="020B0604030504040204" pitchFamily="50" charset="-128"/>
              </a:rPr>
              <a:t>デジタル化による雇用の構造変化</a:t>
            </a:r>
            <a:r>
              <a:rPr kumimoji="1" lang="en-US" altLang="ja-JP" sz="1000" dirty="0" smtClean="0">
                <a:solidFill>
                  <a:prstClr val="black"/>
                </a:solidFill>
                <a:latin typeface="Meiryo UI" panose="020B0604030504040204" pitchFamily="50" charset="-128"/>
                <a:ea typeface="Meiryo UI" panose="020B0604030504040204" pitchFamily="50" charset="-128"/>
              </a:rPr>
              <a:t>』</a:t>
            </a:r>
            <a:r>
              <a:rPr kumimoji="1" lang="ja-JP" altLang="en-US" sz="1000" dirty="0" smtClean="0">
                <a:solidFill>
                  <a:prstClr val="black"/>
                </a:solidFill>
                <a:latin typeface="Meiryo UI" panose="020B0604030504040204" pitchFamily="50" charset="-128"/>
                <a:ea typeface="Meiryo UI" panose="020B0604030504040204" pitchFamily="50" charset="-128"/>
              </a:rPr>
              <a:t>（</a:t>
            </a:r>
            <a:r>
              <a:rPr kumimoji="1" lang="en-US" altLang="ja-JP" sz="1000" dirty="0" smtClean="0">
                <a:solidFill>
                  <a:prstClr val="black"/>
                </a:solidFill>
                <a:latin typeface="Meiryo UI" panose="020B0604030504040204" pitchFamily="50" charset="-128"/>
                <a:ea typeface="Meiryo UI" panose="020B0604030504040204" pitchFamily="50" charset="-128"/>
              </a:rPr>
              <a:t>2020</a:t>
            </a:r>
            <a:r>
              <a:rPr kumimoji="1" lang="ja-JP" altLang="en-US" sz="1000" dirty="0" smtClean="0">
                <a:solidFill>
                  <a:prstClr val="black"/>
                </a:solidFill>
                <a:latin typeface="Meiryo UI" panose="020B0604030504040204" pitchFamily="50" charset="-128"/>
                <a:ea typeface="Meiryo UI" panose="020B0604030504040204" pitchFamily="50" charset="-128"/>
              </a:rPr>
              <a:t>年</a:t>
            </a:r>
            <a:r>
              <a:rPr kumimoji="1" lang="en-US" altLang="ja-JP" sz="1000" dirty="0" smtClean="0">
                <a:solidFill>
                  <a:prstClr val="black"/>
                </a:solidFill>
                <a:latin typeface="Meiryo UI" panose="020B0604030504040204" pitchFamily="50" charset="-128"/>
                <a:ea typeface="Meiryo UI" panose="020B0604030504040204" pitchFamily="50" charset="-128"/>
              </a:rPr>
              <a:t>7</a:t>
            </a:r>
            <a:r>
              <a:rPr kumimoji="1" lang="ja-JP" altLang="en-US" sz="1000" dirty="0" smtClean="0">
                <a:solidFill>
                  <a:prstClr val="black"/>
                </a:solidFill>
                <a:latin typeface="Meiryo UI" panose="020B0604030504040204" pitchFamily="50" charset="-128"/>
                <a:ea typeface="Meiryo UI" panose="020B0604030504040204" pitchFamily="50" charset="-128"/>
              </a:rPr>
              <a:t>月</a:t>
            </a:r>
            <a:r>
              <a:rPr kumimoji="1" lang="en-US" altLang="ja-JP" sz="1000" dirty="0" smtClean="0">
                <a:solidFill>
                  <a:prstClr val="black"/>
                </a:solidFill>
                <a:latin typeface="Meiryo UI" panose="020B0604030504040204" pitchFamily="50" charset="-128"/>
                <a:ea typeface="Meiryo UI" panose="020B0604030504040204" pitchFamily="50" charset="-128"/>
              </a:rPr>
              <a:t>8</a:t>
            </a:r>
            <a:r>
              <a:rPr kumimoji="1" lang="ja-JP" altLang="en-US" sz="1000" dirty="0" smtClean="0">
                <a:solidFill>
                  <a:prstClr val="black"/>
                </a:solidFill>
                <a:latin typeface="Meiryo UI" panose="020B0604030504040204" pitchFamily="50" charset="-128"/>
                <a:ea typeface="Meiryo UI" panose="020B0604030504040204" pitchFamily="50" charset="-128"/>
              </a:rPr>
              <a:t>日）</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 name="図 1"/>
          <p:cNvPicPr>
            <a:picLocks noChangeAspect="1"/>
          </p:cNvPicPr>
          <p:nvPr/>
        </p:nvPicPr>
        <p:blipFill>
          <a:blip r:embed="rId2"/>
          <a:stretch>
            <a:fillRect/>
          </a:stretch>
        </p:blipFill>
        <p:spPr>
          <a:xfrm>
            <a:off x="1516013" y="1593357"/>
            <a:ext cx="6610556" cy="4270927"/>
          </a:xfrm>
          <a:prstGeom prst="rect">
            <a:avLst/>
          </a:prstGeom>
        </p:spPr>
      </p:pic>
      <p:sp>
        <p:nvSpPr>
          <p:cNvPr id="11" name="角丸四角形 10"/>
          <p:cNvSpPr/>
          <p:nvPr/>
        </p:nvSpPr>
        <p:spPr>
          <a:xfrm>
            <a:off x="1516013" y="1593357"/>
            <a:ext cx="1149914" cy="3661223"/>
          </a:xfrm>
          <a:prstGeom prst="roundRect">
            <a:avLst>
              <a:gd name="adj" fmla="val 10389"/>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7155716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タイトル 1">
            <a:extLst>
              <a:ext uri="{FF2B5EF4-FFF2-40B4-BE49-F238E27FC236}">
                <a16:creationId xmlns:a16="http://schemas.microsoft.com/office/drawing/2014/main" id="{1C5D5C96-FB63-4406-8B75-45E774D0FBBE}"/>
              </a:ext>
            </a:extLst>
          </p:cNvPr>
          <p:cNvSpPr txBox="1">
            <a:spLocks/>
          </p:cNvSpPr>
          <p:nvPr/>
        </p:nvSpPr>
        <p:spPr>
          <a:xfrm>
            <a:off x="1" y="-3953"/>
            <a:ext cx="9906000" cy="353950"/>
          </a:xfrm>
          <a:prstGeom prst="rect">
            <a:avLst/>
          </a:prstGeom>
          <a:solidFill>
            <a:srgbClr val="002060"/>
          </a:solidFill>
        </p:spPr>
        <p:txBody>
          <a:bodyPr vert="horz" lIns="67646" tIns="33824" rIns="67646" bIns="33824"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832550"/>
            <a:r>
              <a:rPr lang="ja-JP" altLang="en-US" sz="1800" b="1" dirty="0" smtClean="0">
                <a:solidFill>
                  <a:prstClr val="white"/>
                </a:solidFill>
                <a:latin typeface="+mn-ea"/>
                <a:ea typeface="+mn-ea"/>
              </a:rPr>
              <a:t>オンラインファースト </a:t>
            </a:r>
            <a:r>
              <a:rPr lang="en-US" altLang="ja-JP" sz="1800" b="1" dirty="0" smtClean="0">
                <a:solidFill>
                  <a:prstClr val="white"/>
                </a:solidFill>
                <a:latin typeface="+mn-ea"/>
                <a:ea typeface="+mn-ea"/>
              </a:rPr>
              <a:t>【</a:t>
            </a:r>
            <a:r>
              <a:rPr lang="ja-JP" altLang="en-US" sz="1800" b="1" dirty="0" smtClean="0">
                <a:solidFill>
                  <a:prstClr val="white"/>
                </a:solidFill>
                <a:latin typeface="+mn-ea"/>
                <a:ea typeface="+mn-ea"/>
              </a:rPr>
              <a:t>位置情報利用の許容度</a:t>
            </a:r>
            <a:r>
              <a:rPr lang="en-US" altLang="ja-JP" sz="1800" b="1" dirty="0" smtClean="0">
                <a:solidFill>
                  <a:prstClr val="white"/>
                </a:solidFill>
                <a:latin typeface="+mn-ea"/>
                <a:ea typeface="+mn-ea"/>
              </a:rPr>
              <a:t>】</a:t>
            </a:r>
            <a:endParaRPr lang="ja-JP" altLang="en-US" sz="1800" b="1" dirty="0">
              <a:solidFill>
                <a:prstClr val="white"/>
              </a:solidFill>
              <a:latin typeface="+mn-ea"/>
              <a:ea typeface="+mn-ea"/>
            </a:endParaRPr>
          </a:p>
        </p:txBody>
      </p:sp>
      <p:sp>
        <p:nvSpPr>
          <p:cNvPr id="29" name="スライド番号プレースホルダー 3"/>
          <p:cNvSpPr>
            <a:spLocks noGrp="1"/>
          </p:cNvSpPr>
          <p:nvPr>
            <p:ph type="sldNum" sz="quarter" idx="12"/>
          </p:nvPr>
        </p:nvSpPr>
        <p:spPr>
          <a:xfrm>
            <a:off x="9279924" y="5534526"/>
            <a:ext cx="552948" cy="498723"/>
          </a:xfrm>
          <a:ln>
            <a:solidFill>
              <a:schemeClr val="accent1"/>
            </a:solidFill>
          </a:ln>
        </p:spPr>
        <p:txBody>
          <a:bodyPr/>
          <a:lstStyle/>
          <a:p>
            <a:pPr defTabSz="416275"/>
            <a:fld id="{9B28B6A2-4437-46C4-8AB6-08015A7ADF51}" type="slidenum">
              <a:rPr lang="ja-JP" altLang="en-US" sz="1600">
                <a:solidFill>
                  <a:prstClr val="black">
                    <a:tint val="75000"/>
                  </a:prstClr>
                </a:solidFill>
                <a:latin typeface="Arial"/>
                <a:ea typeface="Meiryo UI"/>
              </a:rPr>
              <a:pPr defTabSz="416275"/>
              <a:t>125</a:t>
            </a:fld>
            <a:endParaRPr lang="ja-JP" altLang="en-US" sz="1600" dirty="0">
              <a:solidFill>
                <a:prstClr val="black">
                  <a:tint val="75000"/>
                </a:prstClr>
              </a:solidFill>
              <a:latin typeface="Arial"/>
              <a:ea typeface="Meiryo UI"/>
            </a:endParaRPr>
          </a:p>
        </p:txBody>
      </p:sp>
      <p:sp>
        <p:nvSpPr>
          <p:cNvPr id="17" name="正方形/長方形 16"/>
          <p:cNvSpPr/>
          <p:nvPr/>
        </p:nvSpPr>
        <p:spPr>
          <a:xfrm>
            <a:off x="276829" y="471305"/>
            <a:ext cx="9352343" cy="37955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92795" indent="-292795"/>
            <a:r>
              <a:rPr lang="ja-JP" altLang="en-US" sz="1400" dirty="0">
                <a:solidFill>
                  <a:schemeClr val="tx1"/>
                </a:solidFill>
                <a:latin typeface="Meiryo UI" panose="020B0604030504040204" pitchFamily="50" charset="-128"/>
                <a:ea typeface="Meiryo UI" panose="020B0604030504040204" pitchFamily="50" charset="-128"/>
              </a:rPr>
              <a:t>　●諸外国と比較して、</a:t>
            </a:r>
            <a:r>
              <a:rPr lang="ja-JP" altLang="en-US" sz="1400" b="1" u="sng" dirty="0">
                <a:solidFill>
                  <a:schemeClr val="tx1"/>
                </a:solidFill>
                <a:latin typeface="Meiryo UI" panose="020B0604030504040204" pitchFamily="50" charset="-128"/>
                <a:ea typeface="Meiryo UI" panose="020B0604030504040204" pitchFamily="50" charset="-128"/>
              </a:rPr>
              <a:t>パーソナルデータの提供に対する許容度は、公共目的、商業目的のいずれの場合も低い</a:t>
            </a:r>
            <a:r>
              <a:rPr lang="ja-JP" altLang="en-US" sz="1400" b="1" u="sng" dirty="0" smtClean="0">
                <a:solidFill>
                  <a:schemeClr val="tx1"/>
                </a:solidFill>
                <a:latin typeface="Meiryo UI" panose="020B0604030504040204" pitchFamily="50" charset="-128"/>
                <a:ea typeface="Meiryo UI" panose="020B0604030504040204" pitchFamily="50" charset="-128"/>
              </a:rPr>
              <a:t>。</a:t>
            </a:r>
            <a:endParaRPr lang="en-US" altLang="ja-JP" sz="1400" b="1" u="sng" dirty="0">
              <a:solidFill>
                <a:schemeClr val="tx1"/>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1914870" y="972171"/>
            <a:ext cx="5884033" cy="3222026"/>
          </a:xfrm>
          <a:prstGeom prst="rect">
            <a:avLst/>
          </a:prstGeom>
        </p:spPr>
      </p:pic>
      <p:pic>
        <p:nvPicPr>
          <p:cNvPr id="4" name="図 3"/>
          <p:cNvPicPr>
            <a:picLocks noChangeAspect="1"/>
          </p:cNvPicPr>
          <p:nvPr/>
        </p:nvPicPr>
        <p:blipFill>
          <a:blip r:embed="rId4"/>
          <a:stretch>
            <a:fillRect/>
          </a:stretch>
        </p:blipFill>
        <p:spPr>
          <a:xfrm>
            <a:off x="2615300" y="4195281"/>
            <a:ext cx="4483174" cy="1749675"/>
          </a:xfrm>
          <a:prstGeom prst="rect">
            <a:avLst/>
          </a:prstGeom>
        </p:spPr>
      </p:pic>
      <p:sp>
        <p:nvSpPr>
          <p:cNvPr id="19" name="テキスト ボックス 18"/>
          <p:cNvSpPr txBox="1"/>
          <p:nvPr/>
        </p:nvSpPr>
        <p:spPr>
          <a:xfrm>
            <a:off x="4093700" y="5917833"/>
            <a:ext cx="5099542" cy="230832"/>
          </a:xfrm>
          <a:prstGeom prst="rect">
            <a:avLst/>
          </a:prstGeom>
          <a:noFill/>
        </p:spPr>
        <p:txBody>
          <a:bodyPr wrap="square" rtlCol="0">
            <a:spAutoFit/>
          </a:bodyPr>
          <a:lstStyle/>
          <a:p>
            <a:r>
              <a:rPr lang="ja-JP" altLang="en-US" sz="900" dirty="0"/>
              <a:t>出典</a:t>
            </a:r>
            <a:r>
              <a:rPr lang="ja-JP" altLang="en-US" sz="900" dirty="0" smtClean="0"/>
              <a:t>：</a:t>
            </a:r>
            <a:r>
              <a:rPr lang="zh-CN" altLang="en-US" sz="900" dirty="0"/>
              <a:t>株式会社野村総合</a:t>
            </a:r>
            <a:r>
              <a:rPr lang="zh-CN" altLang="en-US" sz="900" dirty="0" smtClean="0"/>
              <a:t>研究所 </a:t>
            </a:r>
            <a:r>
              <a:rPr lang="en-US" altLang="ja-JP" sz="900" dirty="0"/>
              <a:t>『</a:t>
            </a:r>
            <a:r>
              <a:rPr lang="ja-JP" altLang="en-US" sz="900" dirty="0" smtClean="0"/>
              <a:t>コロナ</a:t>
            </a:r>
            <a:r>
              <a:rPr lang="ja-JP" altLang="en-US" sz="900" dirty="0"/>
              <a:t>禍におけるパーソナルデータ活用の</a:t>
            </a:r>
            <a:r>
              <a:rPr lang="ja-JP" altLang="en-US" sz="900" dirty="0" smtClean="0"/>
              <a:t>在り方</a:t>
            </a:r>
            <a:r>
              <a:rPr lang="en-US" altLang="ja-JP" sz="900" dirty="0"/>
              <a:t>』</a:t>
            </a:r>
            <a:r>
              <a:rPr lang="ja-JP" altLang="en-US" sz="900" dirty="0" smtClean="0"/>
              <a:t>（</a:t>
            </a:r>
            <a:r>
              <a:rPr lang="en-US" altLang="ja-JP" sz="900" dirty="0"/>
              <a:t>2020</a:t>
            </a:r>
            <a:r>
              <a:rPr lang="ja-JP" altLang="en-US" sz="900" dirty="0"/>
              <a:t>年</a:t>
            </a:r>
            <a:r>
              <a:rPr lang="en-US" altLang="ja-JP" sz="900" dirty="0"/>
              <a:t>6</a:t>
            </a:r>
            <a:r>
              <a:rPr lang="ja-JP" altLang="en-US" sz="900" dirty="0"/>
              <a:t>月）</a:t>
            </a:r>
            <a:endParaRPr lang="en-US" altLang="ja-JP" sz="900" dirty="0"/>
          </a:p>
        </p:txBody>
      </p:sp>
    </p:spTree>
    <p:extLst>
      <p:ext uri="{BB962C8B-B14F-4D97-AF65-F5344CB8AC3E}">
        <p14:creationId xmlns:p14="http://schemas.microsoft.com/office/powerpoint/2010/main" val="4137086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グラフ 8"/>
          <p:cNvGraphicFramePr>
            <a:graphicFrameLocks/>
          </p:cNvGraphicFramePr>
          <p:nvPr>
            <p:extLst/>
          </p:nvPr>
        </p:nvGraphicFramePr>
        <p:xfrm>
          <a:off x="1428332" y="3239405"/>
          <a:ext cx="7205197" cy="26829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グラフ 7"/>
          <p:cNvGraphicFramePr>
            <a:graphicFrameLocks/>
          </p:cNvGraphicFramePr>
          <p:nvPr>
            <p:extLst/>
          </p:nvPr>
        </p:nvGraphicFramePr>
        <p:xfrm>
          <a:off x="1394665" y="903037"/>
          <a:ext cx="7159579" cy="2170229"/>
        </p:xfrm>
        <a:graphic>
          <a:graphicData uri="http://schemas.openxmlformats.org/drawingml/2006/chart">
            <c:chart xmlns:c="http://schemas.openxmlformats.org/drawingml/2006/chart" xmlns:r="http://schemas.openxmlformats.org/officeDocument/2006/relationships" r:id="rId4"/>
          </a:graphicData>
        </a:graphic>
      </p:graphicFrame>
      <p:sp>
        <p:nvSpPr>
          <p:cNvPr id="15" name="正方形/長方形 14"/>
          <p:cNvSpPr/>
          <p:nvPr/>
        </p:nvSpPr>
        <p:spPr>
          <a:xfrm>
            <a:off x="1305119" y="695467"/>
            <a:ext cx="4654515" cy="260521"/>
          </a:xfrm>
          <a:prstGeom prst="rect">
            <a:avLst/>
          </a:prstGeom>
        </p:spPr>
        <p:txBody>
          <a:bodyPr wrap="square">
            <a:spAutoFit/>
          </a:bodyPr>
          <a:lstStyle/>
          <a:p>
            <a:pPr marL="144466" indent="-144466">
              <a:defRPr/>
            </a:pPr>
            <a:r>
              <a:rPr lang="ja-JP" altLang="en-US"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93"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97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男女総数 非正規雇用者の推移</a:t>
            </a:r>
            <a:r>
              <a:rPr lang="en-US" altLang="ja-JP"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単位：千人、％</a:t>
            </a:r>
            <a:r>
              <a:rPr lang="en-US" altLang="ja-JP"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394663" y="3038541"/>
            <a:ext cx="4657065" cy="260521"/>
          </a:xfrm>
          <a:prstGeom prst="rect">
            <a:avLst/>
          </a:prstGeom>
        </p:spPr>
        <p:txBody>
          <a:bodyPr wrap="square">
            <a:spAutoFit/>
          </a:bodyPr>
          <a:lstStyle/>
          <a:p>
            <a:pPr marL="144466" indent="-144466">
              <a:defRPr/>
            </a:pPr>
            <a:r>
              <a:rPr lang="ja-JP" altLang="en-US"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93"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a:t>
            </a:r>
            <a:r>
              <a:rPr lang="ja-JP" altLang="en-US" sz="97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男女総数 非正規雇用者の推移</a:t>
            </a:r>
            <a:r>
              <a:rPr lang="en-US" altLang="ja-JP"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単位：千人、％</a:t>
            </a:r>
            <a:r>
              <a:rPr lang="en-US" altLang="ja-JP"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7270044" y="728347"/>
            <a:ext cx="2726970" cy="223587"/>
          </a:xfrm>
          <a:prstGeom prst="rect">
            <a:avLst/>
          </a:prstGeom>
        </p:spPr>
        <p:txBody>
          <a:bodyPr wrap="square">
            <a:spAutoFit/>
          </a:bodyPr>
          <a:lstStyle/>
          <a:p>
            <a:pPr marL="144466" indent="-144466">
              <a:defRPr/>
            </a:pPr>
            <a:r>
              <a:rPr lang="ja-JP" altLang="en-US" sz="85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85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総務省 </a:t>
            </a:r>
            <a:r>
              <a:rPr lang="en-US" altLang="ja-JP" sz="85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5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就業</a:t>
            </a:r>
            <a:r>
              <a:rPr lang="zh-TW" altLang="en-US" sz="85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構造基本</a:t>
            </a:r>
            <a:r>
              <a:rPr lang="zh-TW" altLang="en-US" sz="85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調査</a:t>
            </a:r>
            <a:r>
              <a:rPr lang="en-US" altLang="ja-JP" sz="85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5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85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作成</a:t>
            </a:r>
          </a:p>
        </p:txBody>
      </p:sp>
      <p:sp>
        <p:nvSpPr>
          <p:cNvPr id="3" name="スライド番号プレースホルダー 2"/>
          <p:cNvSpPr>
            <a:spLocks noGrp="1"/>
          </p:cNvSpPr>
          <p:nvPr>
            <p:ph type="sldNum" sz="quarter" idx="12"/>
          </p:nvPr>
        </p:nvSpPr>
        <p:spPr>
          <a:xfrm>
            <a:off x="9280431" y="5640554"/>
            <a:ext cx="555257" cy="404207"/>
          </a:xfrm>
        </p:spPr>
        <p:txBody>
          <a:bodyPr/>
          <a:lstStyle/>
          <a:p>
            <a:fld id="{48CC1641-A557-4CE5-8C8D-A8271667C983}" type="slidenum">
              <a:rPr kumimoji="1" lang="ja-JP" altLang="en-US" sz="1600" b="1"/>
              <a:pPr/>
              <a:t>12</a:t>
            </a:fld>
            <a:endParaRPr kumimoji="1" lang="ja-JP" altLang="en-US" sz="1600" b="1" dirty="0"/>
          </a:p>
        </p:txBody>
      </p:sp>
      <p:sp>
        <p:nvSpPr>
          <p:cNvPr id="38" name="楕円 37"/>
          <p:cNvSpPr/>
          <p:nvPr/>
        </p:nvSpPr>
        <p:spPr>
          <a:xfrm>
            <a:off x="6959769" y="3735432"/>
            <a:ext cx="478999" cy="332809"/>
          </a:xfrm>
          <a:prstGeom prst="ellipse">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894" b="1" dirty="0"/>
          </a:p>
        </p:txBody>
      </p:sp>
      <p:sp>
        <p:nvSpPr>
          <p:cNvPr id="39" name="正方形/長方形 38"/>
          <p:cNvSpPr/>
          <p:nvPr/>
        </p:nvSpPr>
        <p:spPr>
          <a:xfrm>
            <a:off x="1" y="-3"/>
            <a:ext cx="9905999" cy="375355"/>
          </a:xfrm>
          <a:prstGeom prst="rect">
            <a:avLst/>
          </a:prstGeom>
          <a:solidFill>
            <a:srgbClr val="002060"/>
          </a:solidFill>
        </p:spPr>
        <p:txBody>
          <a:bodyPr vert="horz" lIns="74296" tIns="37148" rIns="74296" bIns="37148" rtlCol="0" anchor="b">
            <a:noAutofit/>
          </a:bodyPr>
          <a:lstStyle/>
          <a:p>
            <a:pPr algn="ctr" defTabSz="832550">
              <a:lnSpc>
                <a:spcPct val="90000"/>
              </a:lnSpc>
              <a:spcBef>
                <a:spcPct val="0"/>
              </a:spcBef>
            </a:pPr>
            <a:r>
              <a:rPr kumimoji="1" lang="ja-JP" altLang="en-US" b="1" dirty="0" smtClean="0">
                <a:solidFill>
                  <a:schemeClr val="bg1"/>
                </a:solidFill>
                <a:latin typeface="+mn-ea"/>
                <a:cs typeface="+mj-cs"/>
              </a:rPr>
              <a:t>雇用・人材 </a:t>
            </a:r>
            <a:r>
              <a:rPr kumimoji="1" lang="en-US" altLang="ja-JP" b="1" dirty="0">
                <a:solidFill>
                  <a:schemeClr val="bg1"/>
                </a:solidFill>
                <a:latin typeface="+mn-ea"/>
                <a:cs typeface="+mj-cs"/>
              </a:rPr>
              <a:t>【</a:t>
            </a:r>
            <a:r>
              <a:rPr kumimoji="1" lang="ja-JP" altLang="en-US" b="1" dirty="0" smtClean="0">
                <a:solidFill>
                  <a:schemeClr val="bg1"/>
                </a:solidFill>
                <a:latin typeface="+mn-ea"/>
                <a:cs typeface="+mj-cs"/>
              </a:rPr>
              <a:t>非正規雇用比率</a:t>
            </a:r>
            <a:r>
              <a:rPr kumimoji="1" lang="en-US" altLang="ja-JP" b="1" dirty="0" smtClean="0">
                <a:solidFill>
                  <a:schemeClr val="bg1"/>
                </a:solidFill>
                <a:latin typeface="+mn-ea"/>
                <a:cs typeface="+mj-cs"/>
              </a:rPr>
              <a:t>】</a:t>
            </a:r>
            <a:endParaRPr kumimoji="1" lang="ja-JP" altLang="en-US" b="1" dirty="0">
              <a:solidFill>
                <a:schemeClr val="bg1"/>
              </a:solidFill>
              <a:latin typeface="+mn-ea"/>
              <a:cs typeface="+mj-cs"/>
            </a:endParaRPr>
          </a:p>
        </p:txBody>
      </p:sp>
      <p:sp>
        <p:nvSpPr>
          <p:cNvPr id="10" name="正方形/長方形 9"/>
          <p:cNvSpPr/>
          <p:nvPr/>
        </p:nvSpPr>
        <p:spPr>
          <a:xfrm>
            <a:off x="334850" y="420073"/>
            <a:ext cx="9208395" cy="28519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776" indent="-164776"/>
            <a:r>
              <a:rPr kumimoji="1" lang="ja-JP" altLang="en-US" sz="1275" dirty="0">
                <a:solidFill>
                  <a:schemeClr val="tx1"/>
                </a:solidFill>
              </a:rPr>
              <a:t>●</a:t>
            </a:r>
            <a:r>
              <a:rPr kumimoji="1" lang="ja-JP" altLang="en-US" sz="1275" b="1" u="sng" dirty="0">
                <a:solidFill>
                  <a:schemeClr val="tx1"/>
                </a:solidFill>
              </a:rPr>
              <a:t>大阪の非正規雇用比率は、全国を上回っている。</a:t>
            </a:r>
            <a:r>
              <a:rPr kumimoji="1" lang="ja-JP" altLang="en-US" sz="1275" dirty="0">
                <a:solidFill>
                  <a:schemeClr val="tx1"/>
                </a:solidFill>
              </a:rPr>
              <a:t>（大阪</a:t>
            </a:r>
            <a:r>
              <a:rPr kumimoji="1" lang="en-US" altLang="ja-JP" sz="1275" dirty="0">
                <a:solidFill>
                  <a:schemeClr val="tx1"/>
                </a:solidFill>
              </a:rPr>
              <a:t>:40.3</a:t>
            </a:r>
            <a:r>
              <a:rPr kumimoji="1" lang="ja-JP" altLang="en-US" sz="1275" dirty="0">
                <a:solidFill>
                  <a:schemeClr val="tx1"/>
                </a:solidFill>
              </a:rPr>
              <a:t>％ ➔ 全国</a:t>
            </a:r>
            <a:r>
              <a:rPr kumimoji="1" lang="en-US" altLang="ja-JP" sz="1275" dirty="0">
                <a:solidFill>
                  <a:schemeClr val="tx1"/>
                </a:solidFill>
              </a:rPr>
              <a:t>:38.2</a:t>
            </a:r>
            <a:r>
              <a:rPr kumimoji="1" lang="ja-JP" altLang="en-US" sz="1275" dirty="0">
                <a:solidFill>
                  <a:schemeClr val="tx1"/>
                </a:solidFill>
              </a:rPr>
              <a:t>％）</a:t>
            </a:r>
          </a:p>
        </p:txBody>
      </p:sp>
      <p:sp>
        <p:nvSpPr>
          <p:cNvPr id="11" name="正方形/長方形 10"/>
          <p:cNvSpPr/>
          <p:nvPr/>
        </p:nvSpPr>
        <p:spPr>
          <a:xfrm>
            <a:off x="835424" y="5932968"/>
            <a:ext cx="8477668" cy="223587"/>
          </a:xfrm>
          <a:prstGeom prst="rect">
            <a:avLst/>
          </a:prstGeom>
        </p:spPr>
        <p:txBody>
          <a:bodyPr wrap="square">
            <a:spAutoFit/>
          </a:bodyPr>
          <a:lstStyle/>
          <a:p>
            <a:pPr marL="144466" indent="-144466">
              <a:defRPr/>
            </a:pPr>
            <a:r>
              <a:rPr lang="en-US" altLang="ja-JP" sz="85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5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非正規雇用比率・・・正規雇用者と非正規雇用者の合計人数に占める非正規雇用者数の割合　　非正規雇用比率</a:t>
            </a:r>
            <a:r>
              <a:rPr lang="en-US" altLang="ja-JP" sz="85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5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5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5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＝非正規雇用者数</a:t>
            </a:r>
            <a:r>
              <a:rPr lang="en-US" altLang="ja-JP" sz="85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5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正規雇用者数</a:t>
            </a:r>
            <a:r>
              <a:rPr lang="en-US" altLang="ja-JP" sz="85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5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非正規雇用者数</a:t>
            </a:r>
            <a:r>
              <a:rPr lang="en-US" altLang="ja-JP" sz="85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)×100</a:t>
            </a:r>
            <a:endParaRPr lang="ja-JP" altLang="en-US" sz="85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49550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8"/>
          <p:cNvSpPr>
            <a:spLocks noChangeArrowheads="1"/>
          </p:cNvSpPr>
          <p:nvPr/>
        </p:nvSpPr>
        <p:spPr bwMode="auto">
          <a:xfrm>
            <a:off x="5483370" y="1457634"/>
            <a:ext cx="6425714"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nSpc>
                <a:spcPts val="1517"/>
              </a:lnSpc>
            </a:pPr>
            <a:r>
              <a:rPr lang="zh-TW" altLang="en-US" sz="1071" dirty="0">
                <a:latin typeface="Meiryo UI" panose="020B0604030504040204" pitchFamily="50" charset="-128"/>
                <a:ea typeface="Meiryo UI" panose="020B0604030504040204" pitchFamily="50" charset="-128"/>
                <a:cs typeface="Meiryo UI" panose="020B0604030504040204" pitchFamily="50" charset="-128"/>
              </a:rPr>
              <a:t>出典：</a:t>
            </a:r>
            <a:r>
              <a:rPr lang="zh-TW" altLang="en-US" sz="1071" dirty="0" smtClean="0">
                <a:latin typeface="Meiryo UI" panose="020B0604030504040204" pitchFamily="50" charset="-128"/>
                <a:ea typeface="Meiryo UI" panose="020B0604030504040204" pitchFamily="50" charset="-128"/>
                <a:cs typeface="Meiryo UI" panose="020B0604030504040204" pitchFamily="50" charset="-128"/>
              </a:rPr>
              <a:t>総務省 </a:t>
            </a:r>
            <a:r>
              <a:rPr lang="en-US" altLang="ja-JP" sz="1071" dirty="0">
                <a:latin typeface="Meiryo UI" panose="020B0604030504040204" pitchFamily="50" charset="-128"/>
                <a:ea typeface="Meiryo UI" panose="020B0604030504040204" pitchFamily="50" charset="-128"/>
                <a:cs typeface="Meiryo UI" panose="020B0604030504040204" pitchFamily="50" charset="-128"/>
              </a:rPr>
              <a:t>『</a:t>
            </a:r>
            <a:r>
              <a:rPr lang="zh-TW" altLang="en-US" sz="1071"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zh-TW" sz="1071" dirty="0">
                <a:latin typeface="Meiryo UI" panose="020B0604030504040204" pitchFamily="50" charset="-128"/>
                <a:ea typeface="Meiryo UI" panose="020B0604030504040204" pitchFamily="50" charset="-128"/>
                <a:cs typeface="Meiryo UI" panose="020B0604030504040204" pitchFamily="50" charset="-128"/>
              </a:rPr>
              <a:t>29</a:t>
            </a:r>
            <a:r>
              <a:rPr lang="zh-TW" altLang="en-US" sz="1071" dirty="0">
                <a:latin typeface="Meiryo UI" panose="020B0604030504040204" pitchFamily="50" charset="-128"/>
                <a:ea typeface="Meiryo UI" panose="020B0604030504040204" pitchFamily="50" charset="-128"/>
                <a:cs typeface="Meiryo UI" panose="020B0604030504040204" pitchFamily="50" charset="-128"/>
              </a:rPr>
              <a:t>年就業構造基本調査</a:t>
            </a:r>
            <a:r>
              <a:rPr lang="ja-JP" altLang="en-US" sz="803" dirty="0">
                <a:latin typeface="Meiryo UI" panose="020B0604030504040204" pitchFamily="50" charset="-128"/>
                <a:ea typeface="Meiryo UI" panose="020B0604030504040204" pitchFamily="50" charset="-128"/>
                <a:cs typeface="Meiryo UI" panose="020B0604030504040204" pitchFamily="50" charset="-128"/>
              </a:rPr>
              <a:t>（</a:t>
            </a:r>
            <a:r>
              <a:rPr lang="en-US" altLang="ja-JP" sz="803" dirty="0">
                <a:latin typeface="Meiryo UI" panose="020B0604030504040204" pitchFamily="50" charset="-128"/>
                <a:ea typeface="Meiryo UI" panose="020B0604030504040204" pitchFamily="50" charset="-128"/>
                <a:cs typeface="Meiryo UI" panose="020B0604030504040204" pitchFamily="50" charset="-128"/>
              </a:rPr>
              <a:t>※</a:t>
            </a:r>
            <a:r>
              <a:rPr lang="ja-JP" altLang="en-US" sz="803"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7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71" dirty="0" smtClean="0">
                <a:latin typeface="Meiryo UI" panose="020B0604030504040204" pitchFamily="50" charset="-128"/>
                <a:ea typeface="Meiryo UI" panose="020B0604030504040204" pitchFamily="50" charset="-128"/>
                <a:cs typeface="Meiryo UI" panose="020B0604030504040204" pitchFamily="50" charset="-128"/>
              </a:rPr>
              <a:t>より</a:t>
            </a:r>
            <a:r>
              <a:rPr lang="ja-JP" altLang="en-US" sz="1071" dirty="0">
                <a:latin typeface="Meiryo UI" panose="020B0604030504040204" pitchFamily="50" charset="-128"/>
                <a:ea typeface="Meiryo UI" panose="020B0604030504040204" pitchFamily="50" charset="-128"/>
                <a:cs typeface="Meiryo UI" panose="020B0604030504040204" pitchFamily="50" charset="-128"/>
              </a:rPr>
              <a:t>作成</a:t>
            </a:r>
            <a:endParaRPr lang="ja-JP" altLang="en-US" sz="124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5"/>
          <p:cNvSpPr>
            <a:spLocks noChangeArrowheads="1"/>
          </p:cNvSpPr>
          <p:nvPr/>
        </p:nvSpPr>
        <p:spPr bwMode="auto">
          <a:xfrm>
            <a:off x="0" y="-24436"/>
            <a:ext cx="9906000" cy="385543"/>
          </a:xfrm>
          <a:prstGeom prst="rect">
            <a:avLst/>
          </a:prstGeom>
          <a:solidFill>
            <a:srgbClr val="002060"/>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defTabSz="814594">
              <a:buClr>
                <a:srgbClr val="000000"/>
              </a:buClr>
              <a:buSzPct val="100000"/>
              <a:defRPr/>
            </a:pPr>
            <a:r>
              <a:rPr kumimoji="0" lang="ja-JP" altLang="en-US" b="1" dirty="0" smtClean="0">
                <a:solidFill>
                  <a:schemeClr val="bg1"/>
                </a:solidFill>
                <a:latin typeface="+mn-ea"/>
                <a:ea typeface="+mn-ea"/>
                <a:cs typeface="Meiryo UI" panose="020B0604030504040204" pitchFamily="50" charset="-128"/>
              </a:rPr>
              <a:t>雇用・人材 </a:t>
            </a:r>
            <a:r>
              <a:rPr kumimoji="0" lang="en-US" altLang="ja-JP" b="1" dirty="0" smtClean="0">
                <a:solidFill>
                  <a:schemeClr val="bg1"/>
                </a:solidFill>
                <a:latin typeface="+mn-ea"/>
                <a:ea typeface="+mn-ea"/>
                <a:cs typeface="Meiryo UI" panose="020B0604030504040204" pitchFamily="50" charset="-128"/>
              </a:rPr>
              <a:t>【</a:t>
            </a:r>
            <a:r>
              <a:rPr kumimoji="0" lang="ja-JP" altLang="en-US" b="1" dirty="0" smtClean="0">
                <a:solidFill>
                  <a:schemeClr val="bg1"/>
                </a:solidFill>
                <a:latin typeface="+mn-ea"/>
                <a:ea typeface="+mn-ea"/>
                <a:cs typeface="Meiryo UI" panose="020B0604030504040204" pitchFamily="50" charset="-128"/>
              </a:rPr>
              <a:t>産業別非正規割合</a:t>
            </a:r>
            <a:r>
              <a:rPr kumimoji="0" lang="ja-JP" altLang="en-US" sz="1600" b="1" dirty="0" smtClean="0">
                <a:solidFill>
                  <a:schemeClr val="bg1"/>
                </a:solidFill>
                <a:latin typeface="+mn-ea"/>
                <a:ea typeface="+mn-ea"/>
                <a:cs typeface="Meiryo UI" panose="020B0604030504040204" pitchFamily="50" charset="-128"/>
              </a:rPr>
              <a:t>（大阪府）</a:t>
            </a:r>
            <a:r>
              <a:rPr kumimoji="0" lang="en-US" altLang="ja-JP" b="1" dirty="0" smtClean="0">
                <a:solidFill>
                  <a:schemeClr val="bg1"/>
                </a:solidFill>
                <a:latin typeface="+mn-ea"/>
                <a:ea typeface="+mn-ea"/>
                <a:cs typeface="Meiryo UI" panose="020B0604030504040204" pitchFamily="50" charset="-128"/>
              </a:rPr>
              <a:t>】</a:t>
            </a:r>
            <a:endParaRPr kumimoji="0" lang="ja-JP" altLang="en-US" b="1" dirty="0">
              <a:solidFill>
                <a:schemeClr val="bg1"/>
              </a:solidFill>
              <a:latin typeface="+mn-ea"/>
              <a:ea typeface="+mn-ea"/>
              <a:cs typeface="Meiryo UI" panose="020B0604030504040204" pitchFamily="50" charset="-128"/>
            </a:endParaRPr>
          </a:p>
        </p:txBody>
      </p:sp>
      <p:sp>
        <p:nvSpPr>
          <p:cNvPr id="14" name="正方形/長方形 8"/>
          <p:cNvSpPr>
            <a:spLocks noChangeArrowheads="1"/>
          </p:cNvSpPr>
          <p:nvPr/>
        </p:nvSpPr>
        <p:spPr bwMode="auto">
          <a:xfrm>
            <a:off x="1675886" y="1778114"/>
            <a:ext cx="5783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gn="ctr">
              <a:lnSpc>
                <a:spcPts val="892"/>
              </a:lnSpc>
            </a:pPr>
            <a:r>
              <a:rPr lang="en-US" altLang="ja-JP" sz="625" b="1" dirty="0">
                <a:latin typeface="Meiryo UI" panose="020B0604030504040204" pitchFamily="50" charset="-128"/>
                <a:ea typeface="Meiryo UI" panose="020B0604030504040204" pitchFamily="50" charset="-128"/>
                <a:cs typeface="Meiryo UI" panose="020B0604030504040204" pitchFamily="50" charset="-128"/>
              </a:rPr>
              <a:t>20.6</a:t>
            </a:r>
            <a:r>
              <a:rPr lang="ja-JP" altLang="en-US" sz="625"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625" b="1" dirty="0">
              <a:latin typeface="Meiryo UI" panose="020B0604030504040204" pitchFamily="50" charset="-128"/>
              <a:ea typeface="Meiryo UI" panose="020B0604030504040204" pitchFamily="50" charset="-128"/>
              <a:cs typeface="Meiryo UI" panose="020B0604030504040204" pitchFamily="50" charset="-128"/>
            </a:endParaRPr>
          </a:p>
          <a:p>
            <a:pPr marL="158669" indent="-158669" algn="ctr">
              <a:lnSpc>
                <a:spcPts val="892"/>
              </a:lnSpc>
            </a:pPr>
            <a:r>
              <a:rPr lang="en-US" altLang="ja-JP" sz="625" dirty="0">
                <a:latin typeface="Meiryo UI" panose="020B0604030504040204" pitchFamily="50" charset="-128"/>
                <a:ea typeface="Meiryo UI" panose="020B0604030504040204" pitchFamily="50" charset="-128"/>
                <a:cs typeface="Meiryo UI" panose="020B0604030504040204" pitchFamily="50" charset="-128"/>
              </a:rPr>
              <a:t>(15.7%)</a:t>
            </a:r>
          </a:p>
        </p:txBody>
      </p:sp>
      <p:sp>
        <p:nvSpPr>
          <p:cNvPr id="59" name="正方形/長方形 8"/>
          <p:cNvSpPr>
            <a:spLocks noChangeArrowheads="1"/>
          </p:cNvSpPr>
          <p:nvPr/>
        </p:nvSpPr>
        <p:spPr bwMode="auto">
          <a:xfrm>
            <a:off x="873126" y="1762991"/>
            <a:ext cx="8138516" cy="4770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158669" indent="-158669">
              <a:lnSpc>
                <a:spcPts val="982"/>
              </a:lnSpc>
            </a:pPr>
            <a:r>
              <a:rPr lang="ja-JP" altLang="en-US" sz="714" dirty="0">
                <a:latin typeface="Meiryo UI" panose="020B0604030504040204" pitchFamily="50" charset="-128"/>
                <a:ea typeface="Meiryo UI" panose="020B0604030504040204" pitchFamily="50" charset="-128"/>
                <a:cs typeface="Meiryo UI" panose="020B0604030504040204" pitchFamily="50" charset="-128"/>
              </a:rPr>
              <a:t>非正規割合</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pPr marL="158669" indent="-158669">
              <a:lnSpc>
                <a:spcPts val="982"/>
              </a:lnSpc>
            </a:pPr>
            <a:r>
              <a:rPr lang="en-US" altLang="ja-JP" sz="714" dirty="0">
                <a:latin typeface="Meiryo UI" panose="020B0604030504040204" pitchFamily="50" charset="-128"/>
                <a:ea typeface="Meiryo UI" panose="020B0604030504040204" pitchFamily="50" charset="-128"/>
                <a:cs typeface="Meiryo UI" panose="020B0604030504040204" pitchFamily="50" charset="-128"/>
              </a:rPr>
              <a:t>(</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全国の値</a:t>
            </a:r>
            <a:r>
              <a:rPr lang="en-US" altLang="ja-JP" sz="714" dirty="0">
                <a:latin typeface="Meiryo UI" panose="020B0604030504040204" pitchFamily="50" charset="-128"/>
                <a:ea typeface="Meiryo UI" panose="020B0604030504040204" pitchFamily="50" charset="-128"/>
                <a:cs typeface="Meiryo UI" panose="020B0604030504040204" pitchFamily="50" charset="-128"/>
              </a:rPr>
              <a:t>)</a:t>
            </a:r>
          </a:p>
          <a:p>
            <a:pPr marL="158669" indent="-158669">
              <a:lnSpc>
                <a:spcPts val="982"/>
              </a:lnSpc>
            </a:pPr>
            <a:r>
              <a:rPr lang="ja-JP" altLang="en-US" sz="714" dirty="0">
                <a:latin typeface="Meiryo UI" panose="020B0604030504040204" pitchFamily="50" charset="-128"/>
                <a:ea typeface="Meiryo UI" panose="020B0604030504040204" pitchFamily="50" charset="-128"/>
                <a:cs typeface="Meiryo UI" panose="020B0604030504040204" pitchFamily="50" charset="-128"/>
              </a:rPr>
              <a:t>　</a:t>
            </a:r>
          </a:p>
        </p:txBody>
      </p:sp>
      <p:graphicFrame>
        <p:nvGraphicFramePr>
          <p:cNvPr id="2" name="表 1"/>
          <p:cNvGraphicFramePr>
            <a:graphicFrameLocks noGrp="1"/>
          </p:cNvGraphicFramePr>
          <p:nvPr>
            <p:extLst/>
          </p:nvPr>
        </p:nvGraphicFramePr>
        <p:xfrm>
          <a:off x="1410899" y="4211253"/>
          <a:ext cx="7521982" cy="1092371"/>
        </p:xfrm>
        <a:graphic>
          <a:graphicData uri="http://schemas.openxmlformats.org/drawingml/2006/table">
            <a:tbl>
              <a:tblPr>
                <a:tableStyleId>{5940675A-B579-460E-94D1-54222C63F5DA}</a:tableStyleId>
              </a:tblPr>
              <a:tblGrid>
                <a:gridCol w="396848">
                  <a:extLst>
                    <a:ext uri="{9D8B030D-6E8A-4147-A177-3AD203B41FA5}">
                      <a16:colId xmlns:a16="http://schemas.microsoft.com/office/drawing/2014/main" val="20000"/>
                    </a:ext>
                  </a:extLst>
                </a:gridCol>
                <a:gridCol w="324343">
                  <a:extLst>
                    <a:ext uri="{9D8B030D-6E8A-4147-A177-3AD203B41FA5}">
                      <a16:colId xmlns:a16="http://schemas.microsoft.com/office/drawing/2014/main" val="20001"/>
                    </a:ext>
                  </a:extLst>
                </a:gridCol>
                <a:gridCol w="337072">
                  <a:extLst>
                    <a:ext uri="{9D8B030D-6E8A-4147-A177-3AD203B41FA5}">
                      <a16:colId xmlns:a16="http://schemas.microsoft.com/office/drawing/2014/main" val="20002"/>
                    </a:ext>
                  </a:extLst>
                </a:gridCol>
                <a:gridCol w="355394">
                  <a:extLst>
                    <a:ext uri="{9D8B030D-6E8A-4147-A177-3AD203B41FA5}">
                      <a16:colId xmlns:a16="http://schemas.microsoft.com/office/drawing/2014/main" val="20003"/>
                    </a:ext>
                  </a:extLst>
                </a:gridCol>
                <a:gridCol w="372164">
                  <a:extLst>
                    <a:ext uri="{9D8B030D-6E8A-4147-A177-3AD203B41FA5}">
                      <a16:colId xmlns:a16="http://schemas.microsoft.com/office/drawing/2014/main" val="20004"/>
                    </a:ext>
                  </a:extLst>
                </a:gridCol>
                <a:gridCol w="398922">
                  <a:extLst>
                    <a:ext uri="{9D8B030D-6E8A-4147-A177-3AD203B41FA5}">
                      <a16:colId xmlns:a16="http://schemas.microsoft.com/office/drawing/2014/main" val="20005"/>
                    </a:ext>
                  </a:extLst>
                </a:gridCol>
                <a:gridCol w="321286">
                  <a:extLst>
                    <a:ext uri="{9D8B030D-6E8A-4147-A177-3AD203B41FA5}">
                      <a16:colId xmlns:a16="http://schemas.microsoft.com/office/drawing/2014/main" val="20006"/>
                    </a:ext>
                  </a:extLst>
                </a:gridCol>
                <a:gridCol w="338058">
                  <a:extLst>
                    <a:ext uri="{9D8B030D-6E8A-4147-A177-3AD203B41FA5}">
                      <a16:colId xmlns:a16="http://schemas.microsoft.com/office/drawing/2014/main" val="20007"/>
                    </a:ext>
                  </a:extLst>
                </a:gridCol>
                <a:gridCol w="330708">
                  <a:extLst>
                    <a:ext uri="{9D8B030D-6E8A-4147-A177-3AD203B41FA5}">
                      <a16:colId xmlns:a16="http://schemas.microsoft.com/office/drawing/2014/main" val="20008"/>
                    </a:ext>
                  </a:extLst>
                </a:gridCol>
                <a:gridCol w="396849">
                  <a:extLst>
                    <a:ext uri="{9D8B030D-6E8A-4147-A177-3AD203B41FA5}">
                      <a16:colId xmlns:a16="http://schemas.microsoft.com/office/drawing/2014/main" val="20009"/>
                    </a:ext>
                  </a:extLst>
                </a:gridCol>
                <a:gridCol w="396849">
                  <a:extLst>
                    <a:ext uri="{9D8B030D-6E8A-4147-A177-3AD203B41FA5}">
                      <a16:colId xmlns:a16="http://schemas.microsoft.com/office/drawing/2014/main" val="20010"/>
                    </a:ext>
                  </a:extLst>
                </a:gridCol>
                <a:gridCol w="330708">
                  <a:extLst>
                    <a:ext uri="{9D8B030D-6E8A-4147-A177-3AD203B41FA5}">
                      <a16:colId xmlns:a16="http://schemas.microsoft.com/office/drawing/2014/main" val="20011"/>
                    </a:ext>
                  </a:extLst>
                </a:gridCol>
                <a:gridCol w="391571">
                  <a:extLst>
                    <a:ext uri="{9D8B030D-6E8A-4147-A177-3AD203B41FA5}">
                      <a16:colId xmlns:a16="http://schemas.microsoft.com/office/drawing/2014/main" val="20012"/>
                    </a:ext>
                  </a:extLst>
                </a:gridCol>
                <a:gridCol w="321286">
                  <a:extLst>
                    <a:ext uri="{9D8B030D-6E8A-4147-A177-3AD203B41FA5}">
                      <a16:colId xmlns:a16="http://schemas.microsoft.com/office/drawing/2014/main" val="20013"/>
                    </a:ext>
                  </a:extLst>
                </a:gridCol>
                <a:gridCol w="345409">
                  <a:extLst>
                    <a:ext uri="{9D8B030D-6E8A-4147-A177-3AD203B41FA5}">
                      <a16:colId xmlns:a16="http://schemas.microsoft.com/office/drawing/2014/main" val="20014"/>
                    </a:ext>
                  </a:extLst>
                </a:gridCol>
                <a:gridCol w="396849">
                  <a:extLst>
                    <a:ext uri="{9D8B030D-6E8A-4147-A177-3AD203B41FA5}">
                      <a16:colId xmlns:a16="http://schemas.microsoft.com/office/drawing/2014/main" val="20015"/>
                    </a:ext>
                  </a:extLst>
                </a:gridCol>
                <a:gridCol w="330708">
                  <a:extLst>
                    <a:ext uri="{9D8B030D-6E8A-4147-A177-3AD203B41FA5}">
                      <a16:colId xmlns:a16="http://schemas.microsoft.com/office/drawing/2014/main" val="20016"/>
                    </a:ext>
                  </a:extLst>
                </a:gridCol>
                <a:gridCol w="408539">
                  <a:extLst>
                    <a:ext uri="{9D8B030D-6E8A-4147-A177-3AD203B41FA5}">
                      <a16:colId xmlns:a16="http://schemas.microsoft.com/office/drawing/2014/main" val="20017"/>
                    </a:ext>
                  </a:extLst>
                </a:gridCol>
                <a:gridCol w="362432">
                  <a:extLst>
                    <a:ext uri="{9D8B030D-6E8A-4147-A177-3AD203B41FA5}">
                      <a16:colId xmlns:a16="http://schemas.microsoft.com/office/drawing/2014/main" val="20018"/>
                    </a:ext>
                  </a:extLst>
                </a:gridCol>
                <a:gridCol w="353435">
                  <a:extLst>
                    <a:ext uri="{9D8B030D-6E8A-4147-A177-3AD203B41FA5}">
                      <a16:colId xmlns:a16="http://schemas.microsoft.com/office/drawing/2014/main" val="20019"/>
                    </a:ext>
                  </a:extLst>
                </a:gridCol>
                <a:gridCol w="312552">
                  <a:extLst>
                    <a:ext uri="{9D8B030D-6E8A-4147-A177-3AD203B41FA5}">
                      <a16:colId xmlns:a16="http://schemas.microsoft.com/office/drawing/2014/main" val="20020"/>
                    </a:ext>
                  </a:extLst>
                </a:gridCol>
              </a:tblGrid>
              <a:tr h="759321">
                <a:tc>
                  <a:txBody>
                    <a:bodyPr/>
                    <a:lstStyle/>
                    <a:p>
                      <a:pPr algn="ctr" fontAlgn="t"/>
                      <a:r>
                        <a:rPr lang="ja-JP" altLang="en-US" sz="700" b="1" u="none" strike="noStrike" dirty="0">
                          <a:effectLst/>
                          <a:latin typeface="ＭＳ Ｐゴシック" panose="020B0600070205080204" pitchFamily="50" charset="-128"/>
                          <a:ea typeface="ＭＳ Ｐゴシック" panose="020B0600070205080204" pitchFamily="50" charset="-128"/>
                        </a:rPr>
                        <a:t>総数</a:t>
                      </a:r>
                      <a:endParaRPr lang="ja-JP" altLang="en-US"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vert="eaVert" anchor="ctr"/>
                </a:tc>
                <a:tc>
                  <a:txBody>
                    <a:bodyPr/>
                    <a:lstStyle/>
                    <a:p>
                      <a:pPr algn="ctr" fontAlgn="t"/>
                      <a:r>
                        <a:rPr lang="ja-JP" altLang="en-US" sz="700" b="1" u="none" strike="noStrike" dirty="0">
                          <a:effectLst/>
                          <a:latin typeface="ＭＳ Ｐゴシック" panose="020B0600070205080204" pitchFamily="50" charset="-128"/>
                          <a:ea typeface="ＭＳ Ｐゴシック" panose="020B0600070205080204" pitchFamily="50" charset="-128"/>
                        </a:rPr>
                        <a:t>農業，林業</a:t>
                      </a:r>
                      <a:endParaRPr lang="ja-JP" altLang="en-US"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vert="eaVert" anchor="ctr"/>
                </a:tc>
                <a:tc>
                  <a:txBody>
                    <a:bodyPr/>
                    <a:lstStyle/>
                    <a:p>
                      <a:pPr algn="ctr" fontAlgn="t"/>
                      <a:r>
                        <a:rPr lang="ja-JP" altLang="en-US" sz="700" b="1" u="none" strike="noStrike" dirty="0">
                          <a:effectLst/>
                          <a:latin typeface="ＭＳ Ｐゴシック" panose="020B0600070205080204" pitchFamily="50" charset="-128"/>
                          <a:ea typeface="ＭＳ Ｐゴシック" panose="020B0600070205080204" pitchFamily="50" charset="-128"/>
                        </a:rPr>
                        <a:t>漁業</a:t>
                      </a:r>
                      <a:endParaRPr lang="ja-JP" altLang="en-US"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vert="eaVert" anchor="ctr"/>
                </a:tc>
                <a:tc>
                  <a:txBody>
                    <a:bodyPr/>
                    <a:lstStyle/>
                    <a:p>
                      <a:pPr algn="l" fontAlgn="t"/>
                      <a:r>
                        <a:rPr lang="zh-TW" altLang="en-US" sz="700" b="1" u="none" strike="noStrike" dirty="0">
                          <a:effectLst/>
                          <a:latin typeface="ＭＳ Ｐゴシック" panose="020B0600070205080204" pitchFamily="50" charset="-128"/>
                          <a:ea typeface="ＭＳ Ｐゴシック" panose="020B0600070205080204" pitchFamily="50" charset="-128"/>
                        </a:rPr>
                        <a:t>鉱業，採石業，砂利採取業</a:t>
                      </a:r>
                      <a:endParaRPr lang="zh-TW" altLang="en-US"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vert="eaVert" anchor="ctr"/>
                </a:tc>
                <a:tc>
                  <a:txBody>
                    <a:bodyPr/>
                    <a:lstStyle/>
                    <a:p>
                      <a:pPr algn="ctr" fontAlgn="t"/>
                      <a:r>
                        <a:rPr lang="ja-JP" altLang="en-US" sz="700" b="1" u="none" strike="noStrike" dirty="0">
                          <a:effectLst/>
                          <a:latin typeface="ＭＳ Ｐゴシック" panose="020B0600070205080204" pitchFamily="50" charset="-128"/>
                          <a:ea typeface="ＭＳ Ｐゴシック" panose="020B0600070205080204" pitchFamily="50" charset="-128"/>
                        </a:rPr>
                        <a:t>建設業</a:t>
                      </a:r>
                      <a:endParaRPr lang="ja-JP" altLang="en-US"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vert="eaVert" anchor="ctr"/>
                </a:tc>
                <a:tc>
                  <a:txBody>
                    <a:bodyPr/>
                    <a:lstStyle/>
                    <a:p>
                      <a:pPr algn="ctr" fontAlgn="t"/>
                      <a:r>
                        <a:rPr lang="ja-JP" altLang="en-US" sz="700" b="1" u="none" strike="noStrike" dirty="0">
                          <a:effectLst/>
                          <a:latin typeface="ＭＳ Ｐゴシック" panose="020B0600070205080204" pitchFamily="50" charset="-128"/>
                          <a:ea typeface="ＭＳ Ｐゴシック" panose="020B0600070205080204" pitchFamily="50" charset="-128"/>
                        </a:rPr>
                        <a:t>製造業</a:t>
                      </a:r>
                      <a:endParaRPr lang="ja-JP" altLang="en-US"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vert="eaVert" anchor="ctr"/>
                </a:tc>
                <a:tc>
                  <a:txBody>
                    <a:bodyPr/>
                    <a:lstStyle/>
                    <a:p>
                      <a:pPr algn="l" fontAlgn="t"/>
                      <a:r>
                        <a:rPr lang="ja-JP" altLang="en-US" sz="700" b="1" u="none" strike="noStrike" dirty="0">
                          <a:effectLst/>
                          <a:latin typeface="ＭＳ Ｐゴシック" panose="020B0600070205080204" pitchFamily="50" charset="-128"/>
                          <a:ea typeface="ＭＳ Ｐゴシック" panose="020B0600070205080204" pitchFamily="50" charset="-128"/>
                        </a:rPr>
                        <a:t>電気・ガス・熱供給・水道業</a:t>
                      </a:r>
                      <a:endParaRPr lang="ja-JP" altLang="en-US"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vert="eaVert" anchor="ctr"/>
                </a:tc>
                <a:tc>
                  <a:txBody>
                    <a:bodyPr/>
                    <a:lstStyle/>
                    <a:p>
                      <a:pPr algn="ctr" fontAlgn="t"/>
                      <a:r>
                        <a:rPr lang="ja-JP" altLang="en-US" sz="700" b="1" u="none" strike="noStrike" dirty="0">
                          <a:effectLst/>
                          <a:latin typeface="ＭＳ Ｐゴシック" panose="020B0600070205080204" pitchFamily="50" charset="-128"/>
                          <a:ea typeface="ＭＳ Ｐゴシック" panose="020B0600070205080204" pitchFamily="50" charset="-128"/>
                        </a:rPr>
                        <a:t>情報通信業</a:t>
                      </a:r>
                      <a:endParaRPr lang="ja-JP" altLang="en-US"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vert="eaVert" anchor="ctr"/>
                </a:tc>
                <a:tc>
                  <a:txBody>
                    <a:bodyPr/>
                    <a:lstStyle/>
                    <a:p>
                      <a:pPr algn="ctr" fontAlgn="t"/>
                      <a:r>
                        <a:rPr lang="zh-TW" altLang="en-US" sz="700" b="1" u="none" strike="noStrike" dirty="0">
                          <a:effectLst/>
                          <a:latin typeface="ＭＳ Ｐゴシック" panose="020B0600070205080204" pitchFamily="50" charset="-128"/>
                          <a:ea typeface="ＭＳ Ｐゴシック" panose="020B0600070205080204" pitchFamily="50" charset="-128"/>
                        </a:rPr>
                        <a:t>運輸業，郵便業</a:t>
                      </a:r>
                      <a:endParaRPr lang="zh-TW" altLang="en-US"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vert="eaVert" anchor="ctr"/>
                </a:tc>
                <a:tc>
                  <a:txBody>
                    <a:bodyPr/>
                    <a:lstStyle/>
                    <a:p>
                      <a:pPr algn="ctr" fontAlgn="t"/>
                      <a:r>
                        <a:rPr lang="zh-TW" altLang="en-US" sz="700" b="1" u="none" strike="noStrike" dirty="0">
                          <a:effectLst/>
                          <a:latin typeface="ＭＳ Ｐゴシック" panose="020B0600070205080204" pitchFamily="50" charset="-128"/>
                          <a:ea typeface="ＭＳ Ｐゴシック" panose="020B0600070205080204" pitchFamily="50" charset="-128"/>
                        </a:rPr>
                        <a:t>卸売業，小売業</a:t>
                      </a:r>
                      <a:endParaRPr lang="zh-TW" altLang="en-US"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vert="eaVert" anchor="ctr"/>
                </a:tc>
                <a:tc>
                  <a:txBody>
                    <a:bodyPr/>
                    <a:lstStyle/>
                    <a:p>
                      <a:pPr algn="ctr" fontAlgn="t"/>
                      <a:r>
                        <a:rPr lang="zh-TW" altLang="en-US" sz="700" b="1" u="none" strike="noStrike" dirty="0">
                          <a:effectLst/>
                          <a:latin typeface="ＭＳ Ｐゴシック" panose="020B0600070205080204" pitchFamily="50" charset="-128"/>
                          <a:ea typeface="ＭＳ Ｐゴシック" panose="020B0600070205080204" pitchFamily="50" charset="-128"/>
                        </a:rPr>
                        <a:t>金融業，保険業</a:t>
                      </a:r>
                      <a:endParaRPr lang="zh-TW" altLang="en-US"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vert="eaVert" anchor="ctr"/>
                </a:tc>
                <a:tc>
                  <a:txBody>
                    <a:bodyPr/>
                    <a:lstStyle/>
                    <a:p>
                      <a:pPr algn="l" fontAlgn="t"/>
                      <a:r>
                        <a:rPr lang="zh-TW" altLang="en-US" sz="700" b="1" u="none" strike="noStrike" dirty="0">
                          <a:effectLst/>
                          <a:latin typeface="ＭＳ Ｐゴシック" panose="020B0600070205080204" pitchFamily="50" charset="-128"/>
                          <a:ea typeface="ＭＳ Ｐゴシック" panose="020B0600070205080204" pitchFamily="50" charset="-128"/>
                        </a:rPr>
                        <a:t>不動産業，物品賃貸業</a:t>
                      </a:r>
                      <a:endParaRPr lang="zh-TW" altLang="en-US"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vert="eaVert" anchor="ctr"/>
                </a:tc>
                <a:tc>
                  <a:txBody>
                    <a:bodyPr/>
                    <a:lstStyle/>
                    <a:p>
                      <a:pPr algn="l" fontAlgn="t"/>
                      <a:r>
                        <a:rPr lang="ja-JP" altLang="en-US" sz="700" b="1" u="none" strike="noStrike" dirty="0">
                          <a:effectLst/>
                          <a:latin typeface="ＭＳ Ｐゴシック" panose="020B0600070205080204" pitchFamily="50" charset="-128"/>
                          <a:ea typeface="ＭＳ Ｐゴシック" panose="020B0600070205080204" pitchFamily="50" charset="-128"/>
                        </a:rPr>
                        <a:t>学術研究，専門・技術サービス業</a:t>
                      </a:r>
                      <a:endParaRPr lang="ja-JP" altLang="en-US"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vert="eaVert" anchor="ctr"/>
                </a:tc>
                <a:tc>
                  <a:txBody>
                    <a:bodyPr/>
                    <a:lstStyle/>
                    <a:p>
                      <a:pPr algn="l" fontAlgn="t"/>
                      <a:r>
                        <a:rPr lang="ja-JP" altLang="en-US" sz="700" b="1" u="none" strike="noStrike" dirty="0">
                          <a:effectLst/>
                          <a:latin typeface="ＭＳ Ｐゴシック" panose="020B0600070205080204" pitchFamily="50" charset="-128"/>
                          <a:ea typeface="ＭＳ Ｐゴシック" panose="020B0600070205080204" pitchFamily="50" charset="-128"/>
                        </a:rPr>
                        <a:t>宿泊業，飲食サービス業</a:t>
                      </a:r>
                      <a:endParaRPr lang="ja-JP" altLang="en-US"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vert="eaVert" anchor="ctr"/>
                </a:tc>
                <a:tc>
                  <a:txBody>
                    <a:bodyPr/>
                    <a:lstStyle/>
                    <a:p>
                      <a:pPr algn="l" fontAlgn="t"/>
                      <a:r>
                        <a:rPr lang="ja-JP" altLang="en-US" sz="700" b="1" u="none" strike="noStrike" dirty="0">
                          <a:effectLst/>
                          <a:latin typeface="ＭＳ Ｐゴシック" panose="020B0600070205080204" pitchFamily="50" charset="-128"/>
                          <a:ea typeface="ＭＳ Ｐゴシック" panose="020B0600070205080204" pitchFamily="50" charset="-128"/>
                        </a:rPr>
                        <a:t>生活関連サービス業，娯楽業</a:t>
                      </a:r>
                      <a:endParaRPr lang="ja-JP" altLang="en-US"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vert="eaVert" anchor="ctr"/>
                </a:tc>
                <a:tc>
                  <a:txBody>
                    <a:bodyPr/>
                    <a:lstStyle/>
                    <a:p>
                      <a:pPr algn="ctr" fontAlgn="t"/>
                      <a:r>
                        <a:rPr lang="zh-TW" altLang="en-US" sz="700" b="1" u="none" strike="noStrike" dirty="0">
                          <a:effectLst/>
                          <a:latin typeface="ＭＳ Ｐゴシック" panose="020B0600070205080204" pitchFamily="50" charset="-128"/>
                          <a:ea typeface="ＭＳ Ｐゴシック" panose="020B0600070205080204" pitchFamily="50" charset="-128"/>
                        </a:rPr>
                        <a:t>教育，学習支援業</a:t>
                      </a:r>
                      <a:endParaRPr lang="zh-TW" altLang="en-US"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vert="eaVert" anchor="ctr"/>
                </a:tc>
                <a:tc>
                  <a:txBody>
                    <a:bodyPr/>
                    <a:lstStyle/>
                    <a:p>
                      <a:pPr algn="ctr" fontAlgn="t"/>
                      <a:r>
                        <a:rPr lang="ja-JP" altLang="en-US" sz="700" b="1" u="none" strike="noStrike" dirty="0">
                          <a:effectLst/>
                          <a:latin typeface="ＭＳ Ｐゴシック" panose="020B0600070205080204" pitchFamily="50" charset="-128"/>
                          <a:ea typeface="ＭＳ Ｐゴシック" panose="020B0600070205080204" pitchFamily="50" charset="-128"/>
                        </a:rPr>
                        <a:t>医療，福祉</a:t>
                      </a:r>
                      <a:endParaRPr lang="ja-JP" altLang="en-US"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vert="eaVert" anchor="ctr"/>
                </a:tc>
                <a:tc>
                  <a:txBody>
                    <a:bodyPr/>
                    <a:lstStyle/>
                    <a:p>
                      <a:pPr algn="ctr" fontAlgn="t"/>
                      <a:r>
                        <a:rPr lang="ja-JP" altLang="en-US" sz="700" b="1" u="none" strike="noStrike" dirty="0">
                          <a:effectLst/>
                          <a:latin typeface="ＭＳ Ｐゴシック" panose="020B0600070205080204" pitchFamily="50" charset="-128"/>
                          <a:ea typeface="ＭＳ Ｐゴシック" panose="020B0600070205080204" pitchFamily="50" charset="-128"/>
                        </a:rPr>
                        <a:t>複合サービス事業</a:t>
                      </a:r>
                      <a:endParaRPr lang="ja-JP" altLang="en-US"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vert="eaVert" anchor="ctr"/>
                </a:tc>
                <a:tc>
                  <a:txBody>
                    <a:bodyPr/>
                    <a:lstStyle/>
                    <a:p>
                      <a:pPr algn="l" fontAlgn="t"/>
                      <a:r>
                        <a:rPr lang="ja-JP" altLang="en-US" sz="700" b="1" u="none" strike="noStrike" dirty="0">
                          <a:effectLst/>
                          <a:latin typeface="ＭＳ Ｐゴシック" panose="020B0600070205080204" pitchFamily="50" charset="-128"/>
                          <a:ea typeface="ＭＳ Ｐゴシック" panose="020B0600070205080204" pitchFamily="50" charset="-128"/>
                        </a:rPr>
                        <a:t>サービス業（他に分類されないもの）</a:t>
                      </a:r>
                      <a:endParaRPr lang="ja-JP" altLang="en-US"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vert="eaVert" anchor="ctr"/>
                </a:tc>
                <a:tc>
                  <a:txBody>
                    <a:bodyPr/>
                    <a:lstStyle/>
                    <a:p>
                      <a:pPr algn="l" fontAlgn="t"/>
                      <a:r>
                        <a:rPr lang="ja-JP" altLang="en-US" sz="700" b="1" u="none" strike="noStrike" dirty="0">
                          <a:effectLst/>
                          <a:latin typeface="ＭＳ Ｐゴシック" panose="020B0600070205080204" pitchFamily="50" charset="-128"/>
                          <a:ea typeface="ＭＳ Ｐゴシック" panose="020B0600070205080204" pitchFamily="50" charset="-128"/>
                        </a:rPr>
                        <a:t>公務（他に分類されるものを除く）</a:t>
                      </a:r>
                      <a:endParaRPr lang="ja-JP" altLang="en-US"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vert="eaVert" anchor="ctr"/>
                </a:tc>
                <a:tc>
                  <a:txBody>
                    <a:bodyPr/>
                    <a:lstStyle/>
                    <a:p>
                      <a:pPr algn="ctr" fontAlgn="t"/>
                      <a:r>
                        <a:rPr lang="ja-JP" altLang="en-US" sz="700" b="1" u="none" strike="noStrike" dirty="0">
                          <a:effectLst/>
                          <a:latin typeface="ＭＳ Ｐゴシック" panose="020B0600070205080204" pitchFamily="50" charset="-128"/>
                          <a:ea typeface="ＭＳ Ｐゴシック" panose="020B0600070205080204" pitchFamily="50" charset="-128"/>
                        </a:rPr>
                        <a:t>分類不能の産業</a:t>
                      </a:r>
                      <a:endParaRPr lang="ja-JP" altLang="en-US"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vert="eaVert" anchor="ctr"/>
                </a:tc>
                <a:extLst>
                  <a:ext uri="{0D108BD9-81ED-4DB2-BD59-A6C34878D82A}">
                    <a16:rowId xmlns:a16="http://schemas.microsoft.com/office/drawing/2014/main" val="10000"/>
                  </a:ext>
                </a:extLst>
              </a:tr>
              <a:tr h="166525">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1,535,900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3,400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300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32,400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161,400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2,400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24,900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87,500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309,000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31,200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27,900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32,200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172,800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69,800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85,600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226,000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5,100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159,300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18,800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86,000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extLst>
                  <a:ext uri="{0D108BD9-81ED-4DB2-BD59-A6C34878D82A}">
                    <a16:rowId xmlns:a16="http://schemas.microsoft.com/office/drawing/2014/main" val="10001"/>
                  </a:ext>
                </a:extLst>
              </a:tr>
              <a:tr h="166525">
                <a:tc>
                  <a:txBody>
                    <a:bodyPr/>
                    <a:lstStyle/>
                    <a:p>
                      <a:pPr algn="r" fontAlgn="b"/>
                      <a:r>
                        <a:rPr lang="en-US" altLang="ja-JP" sz="700" b="1" i="0" u="none" strike="noStrike" dirty="0" smtClean="0">
                          <a:effectLst/>
                          <a:latin typeface="ＭＳ Ｐゴシック" panose="020B0600070205080204" pitchFamily="50" charset="-128"/>
                          <a:ea typeface="ＭＳ Ｐゴシック" panose="020B0600070205080204" pitchFamily="50" charset="-128"/>
                        </a:rPr>
                        <a:t>2,935,200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13,100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2,200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263,500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560,400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14,400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110,600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185,800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433,800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87,600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76,900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129,400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95,300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70,800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130,900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346,600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11,200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180,900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108,900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tc>
                  <a:txBody>
                    <a:bodyPr/>
                    <a:lstStyle/>
                    <a:p>
                      <a:pPr algn="r" fontAlgn="b"/>
                      <a:r>
                        <a:rPr lang="en-US" altLang="ja-JP" sz="700" b="1" u="none" strike="noStrike" dirty="0">
                          <a:effectLst/>
                          <a:latin typeface="ＭＳ Ｐゴシック" panose="020B0600070205080204" pitchFamily="50" charset="-128"/>
                          <a:ea typeface="ＭＳ Ｐゴシック" panose="020B0600070205080204" pitchFamily="50" charset="-128"/>
                        </a:rPr>
                        <a:t>112,900</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txBody>
                  <a:tcPr marL="3754" marR="3754" marT="3754" marB="0" anchor="b"/>
                </a:tc>
                <a:extLst>
                  <a:ext uri="{0D108BD9-81ED-4DB2-BD59-A6C34878D82A}">
                    <a16:rowId xmlns:a16="http://schemas.microsoft.com/office/drawing/2014/main" val="10002"/>
                  </a:ext>
                </a:extLst>
              </a:tr>
            </a:tbl>
          </a:graphicData>
        </a:graphic>
      </p:graphicFrame>
      <p:sp>
        <p:nvSpPr>
          <p:cNvPr id="61" name="正方形/長方形 8"/>
          <p:cNvSpPr>
            <a:spLocks noChangeArrowheads="1"/>
          </p:cNvSpPr>
          <p:nvPr/>
        </p:nvSpPr>
        <p:spPr bwMode="auto">
          <a:xfrm>
            <a:off x="1290343" y="1778114"/>
            <a:ext cx="5783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gn="ctr">
              <a:lnSpc>
                <a:spcPts val="892"/>
              </a:lnSpc>
            </a:pPr>
            <a:r>
              <a:rPr lang="en-US" altLang="ja-JP" sz="625" b="1" dirty="0">
                <a:latin typeface="Meiryo UI" panose="020B0604030504040204" pitchFamily="50" charset="-128"/>
                <a:ea typeface="Meiryo UI" panose="020B0604030504040204" pitchFamily="50" charset="-128"/>
                <a:cs typeface="Meiryo UI" panose="020B0604030504040204" pitchFamily="50" charset="-128"/>
              </a:rPr>
              <a:t>34.4</a:t>
            </a:r>
            <a:r>
              <a:rPr lang="ja-JP" altLang="en-US" sz="625"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625" b="1" dirty="0">
              <a:latin typeface="Meiryo UI" panose="020B0604030504040204" pitchFamily="50" charset="-128"/>
              <a:ea typeface="Meiryo UI" panose="020B0604030504040204" pitchFamily="50" charset="-128"/>
              <a:cs typeface="Meiryo UI" panose="020B0604030504040204" pitchFamily="50" charset="-128"/>
            </a:endParaRPr>
          </a:p>
          <a:p>
            <a:pPr marL="158669" indent="-158669" algn="ctr">
              <a:lnSpc>
                <a:spcPts val="892"/>
              </a:lnSpc>
            </a:pPr>
            <a:r>
              <a:rPr lang="en-US" altLang="ja-JP" sz="625" dirty="0">
                <a:latin typeface="Meiryo UI" panose="020B0604030504040204" pitchFamily="50" charset="-128"/>
                <a:ea typeface="Meiryo UI" panose="020B0604030504040204" pitchFamily="50" charset="-128"/>
                <a:cs typeface="Meiryo UI" panose="020B0604030504040204" pitchFamily="50" charset="-128"/>
              </a:rPr>
              <a:t>(32.2%</a:t>
            </a:r>
            <a:r>
              <a:rPr lang="ja-JP" altLang="en-US" sz="625"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625"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8"/>
          <p:cNvSpPr>
            <a:spLocks noChangeArrowheads="1"/>
          </p:cNvSpPr>
          <p:nvPr/>
        </p:nvSpPr>
        <p:spPr bwMode="auto">
          <a:xfrm>
            <a:off x="2061429" y="1778114"/>
            <a:ext cx="5783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gn="ctr">
              <a:lnSpc>
                <a:spcPts val="892"/>
              </a:lnSpc>
            </a:pPr>
            <a:r>
              <a:rPr lang="en-US" altLang="ja-JP" sz="625" b="1" dirty="0">
                <a:latin typeface="Meiryo UI" panose="020B0604030504040204" pitchFamily="50" charset="-128"/>
                <a:ea typeface="Meiryo UI" panose="020B0604030504040204" pitchFamily="50" charset="-128"/>
                <a:cs typeface="Meiryo UI" panose="020B0604030504040204" pitchFamily="50" charset="-128"/>
              </a:rPr>
              <a:t>0</a:t>
            </a:r>
            <a:r>
              <a:rPr lang="ja-JP" altLang="en-US" sz="625"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625" b="1" dirty="0">
              <a:latin typeface="Meiryo UI" panose="020B0604030504040204" pitchFamily="50" charset="-128"/>
              <a:ea typeface="Meiryo UI" panose="020B0604030504040204" pitchFamily="50" charset="-128"/>
              <a:cs typeface="Meiryo UI" panose="020B0604030504040204" pitchFamily="50" charset="-128"/>
            </a:endParaRPr>
          </a:p>
          <a:p>
            <a:pPr marL="158669" indent="-158669" algn="ctr">
              <a:lnSpc>
                <a:spcPts val="892"/>
              </a:lnSpc>
            </a:pPr>
            <a:r>
              <a:rPr lang="en-US" altLang="ja-JP" sz="625" dirty="0">
                <a:latin typeface="Meiryo UI" panose="020B0604030504040204" pitchFamily="50" charset="-128"/>
                <a:ea typeface="Meiryo UI" panose="020B0604030504040204" pitchFamily="50" charset="-128"/>
                <a:cs typeface="Meiryo UI" panose="020B0604030504040204" pitchFamily="50" charset="-128"/>
              </a:rPr>
              <a:t>(14.4%)</a:t>
            </a:r>
          </a:p>
        </p:txBody>
      </p:sp>
      <p:sp>
        <p:nvSpPr>
          <p:cNvPr id="40" name="正方形/長方形 8"/>
          <p:cNvSpPr>
            <a:spLocks noChangeArrowheads="1"/>
          </p:cNvSpPr>
          <p:nvPr/>
        </p:nvSpPr>
        <p:spPr bwMode="auto">
          <a:xfrm>
            <a:off x="2411756" y="1778114"/>
            <a:ext cx="5783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gn="ctr">
              <a:lnSpc>
                <a:spcPts val="892"/>
              </a:lnSpc>
            </a:pPr>
            <a:r>
              <a:rPr lang="en-US" altLang="ja-JP" sz="625" b="1"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625"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625" b="1" dirty="0">
              <a:latin typeface="Meiryo UI" panose="020B0604030504040204" pitchFamily="50" charset="-128"/>
              <a:ea typeface="Meiryo UI" panose="020B0604030504040204" pitchFamily="50" charset="-128"/>
              <a:cs typeface="Meiryo UI" panose="020B0604030504040204" pitchFamily="50" charset="-128"/>
            </a:endParaRPr>
          </a:p>
          <a:p>
            <a:pPr marL="158669" indent="-158669" algn="ctr">
              <a:lnSpc>
                <a:spcPts val="892"/>
              </a:lnSpc>
            </a:pPr>
            <a:r>
              <a:rPr lang="en-US" altLang="ja-JP" sz="625" dirty="0">
                <a:latin typeface="Meiryo UI" panose="020B0604030504040204" pitchFamily="50" charset="-128"/>
                <a:ea typeface="Meiryo UI" panose="020B0604030504040204" pitchFamily="50" charset="-128"/>
                <a:cs typeface="Meiryo UI" panose="020B0604030504040204" pitchFamily="50" charset="-128"/>
              </a:rPr>
              <a:t>(13.7%)</a:t>
            </a:r>
          </a:p>
        </p:txBody>
      </p:sp>
      <p:sp>
        <p:nvSpPr>
          <p:cNvPr id="41" name="正方形/長方形 8"/>
          <p:cNvSpPr>
            <a:spLocks noChangeArrowheads="1"/>
          </p:cNvSpPr>
          <p:nvPr/>
        </p:nvSpPr>
        <p:spPr bwMode="auto">
          <a:xfrm>
            <a:off x="2770936" y="1778114"/>
            <a:ext cx="5783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gn="ctr">
              <a:lnSpc>
                <a:spcPts val="892"/>
              </a:lnSpc>
            </a:pPr>
            <a:r>
              <a:rPr lang="en-US" altLang="ja-JP" sz="625" b="1" dirty="0">
                <a:latin typeface="Meiryo UI" panose="020B0604030504040204" pitchFamily="50" charset="-128"/>
                <a:ea typeface="Meiryo UI" panose="020B0604030504040204" pitchFamily="50" charset="-128"/>
                <a:cs typeface="Meiryo UI" panose="020B0604030504040204" pitchFamily="50" charset="-128"/>
              </a:rPr>
              <a:t>10.9</a:t>
            </a:r>
            <a:r>
              <a:rPr lang="ja-JP" altLang="en-US" sz="625"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625" b="1" dirty="0">
              <a:latin typeface="Meiryo UI" panose="020B0604030504040204" pitchFamily="50" charset="-128"/>
              <a:ea typeface="Meiryo UI" panose="020B0604030504040204" pitchFamily="50" charset="-128"/>
              <a:cs typeface="Meiryo UI" panose="020B0604030504040204" pitchFamily="50" charset="-128"/>
            </a:endParaRPr>
          </a:p>
          <a:p>
            <a:pPr marL="158669" indent="-158669" algn="ctr">
              <a:lnSpc>
                <a:spcPts val="892"/>
              </a:lnSpc>
            </a:pPr>
            <a:r>
              <a:rPr lang="en-US" altLang="ja-JP" sz="625" dirty="0">
                <a:latin typeface="Meiryo UI" panose="020B0604030504040204" pitchFamily="50" charset="-128"/>
                <a:ea typeface="Meiryo UI" panose="020B0604030504040204" pitchFamily="50" charset="-128"/>
                <a:cs typeface="Meiryo UI" panose="020B0604030504040204" pitchFamily="50" charset="-128"/>
              </a:rPr>
              <a:t>(12.6%)</a:t>
            </a:r>
          </a:p>
        </p:txBody>
      </p:sp>
      <p:sp>
        <p:nvSpPr>
          <p:cNvPr id="42" name="正方形/長方形 8"/>
          <p:cNvSpPr>
            <a:spLocks noChangeArrowheads="1"/>
          </p:cNvSpPr>
          <p:nvPr/>
        </p:nvSpPr>
        <p:spPr bwMode="auto">
          <a:xfrm>
            <a:off x="3098663" y="1778114"/>
            <a:ext cx="5783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gn="ctr">
              <a:lnSpc>
                <a:spcPts val="892"/>
              </a:lnSpc>
            </a:pPr>
            <a:r>
              <a:rPr lang="en-US" altLang="ja-JP" sz="625" b="1" dirty="0">
                <a:latin typeface="Meiryo UI" panose="020B0604030504040204" pitchFamily="50" charset="-128"/>
                <a:ea typeface="Meiryo UI" panose="020B0604030504040204" pitchFamily="50" charset="-128"/>
                <a:cs typeface="Meiryo UI" panose="020B0604030504040204" pitchFamily="50" charset="-128"/>
              </a:rPr>
              <a:t>22.4</a:t>
            </a:r>
            <a:r>
              <a:rPr lang="ja-JP" altLang="en-US" sz="625"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625" b="1" dirty="0">
              <a:latin typeface="Meiryo UI" panose="020B0604030504040204" pitchFamily="50" charset="-128"/>
              <a:ea typeface="Meiryo UI" panose="020B0604030504040204" pitchFamily="50" charset="-128"/>
              <a:cs typeface="Meiryo UI" panose="020B0604030504040204" pitchFamily="50" charset="-128"/>
            </a:endParaRPr>
          </a:p>
          <a:p>
            <a:pPr marL="158669" indent="-158669" algn="ctr">
              <a:lnSpc>
                <a:spcPts val="892"/>
              </a:lnSpc>
            </a:pPr>
            <a:r>
              <a:rPr lang="en-US" altLang="ja-JP" sz="625" dirty="0">
                <a:latin typeface="Meiryo UI" panose="020B0604030504040204" pitchFamily="50" charset="-128"/>
                <a:ea typeface="Meiryo UI" panose="020B0604030504040204" pitchFamily="50" charset="-128"/>
                <a:cs typeface="Meiryo UI" panose="020B0604030504040204" pitchFamily="50" charset="-128"/>
              </a:rPr>
              <a:t>(24.2%)</a:t>
            </a:r>
          </a:p>
        </p:txBody>
      </p:sp>
      <p:sp>
        <p:nvSpPr>
          <p:cNvPr id="44" name="正方形/長方形 8"/>
          <p:cNvSpPr>
            <a:spLocks noChangeArrowheads="1"/>
          </p:cNvSpPr>
          <p:nvPr/>
        </p:nvSpPr>
        <p:spPr bwMode="auto">
          <a:xfrm>
            <a:off x="3475086" y="1778114"/>
            <a:ext cx="5783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gn="ctr">
              <a:lnSpc>
                <a:spcPts val="892"/>
              </a:lnSpc>
            </a:pPr>
            <a:r>
              <a:rPr lang="en-US" altLang="ja-JP" sz="625" b="1" dirty="0">
                <a:latin typeface="Meiryo UI" panose="020B0604030504040204" pitchFamily="50" charset="-128"/>
                <a:ea typeface="Meiryo UI" panose="020B0604030504040204" pitchFamily="50" charset="-128"/>
                <a:cs typeface="Meiryo UI" panose="020B0604030504040204" pitchFamily="50" charset="-128"/>
              </a:rPr>
              <a:t>14.3</a:t>
            </a:r>
            <a:r>
              <a:rPr lang="ja-JP" altLang="en-US" sz="625"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625" b="1" dirty="0">
              <a:latin typeface="Meiryo UI" panose="020B0604030504040204" pitchFamily="50" charset="-128"/>
              <a:ea typeface="Meiryo UI" panose="020B0604030504040204" pitchFamily="50" charset="-128"/>
              <a:cs typeface="Meiryo UI" panose="020B0604030504040204" pitchFamily="50" charset="-128"/>
            </a:endParaRPr>
          </a:p>
          <a:p>
            <a:pPr marL="158669" indent="-158669" algn="ctr">
              <a:lnSpc>
                <a:spcPts val="892"/>
              </a:lnSpc>
            </a:pPr>
            <a:r>
              <a:rPr lang="en-US" altLang="ja-JP" sz="625" dirty="0">
                <a:latin typeface="Meiryo UI" panose="020B0604030504040204" pitchFamily="50" charset="-128"/>
                <a:ea typeface="Meiryo UI" panose="020B0604030504040204" pitchFamily="50" charset="-128"/>
                <a:cs typeface="Meiryo UI" panose="020B0604030504040204" pitchFamily="50" charset="-128"/>
              </a:rPr>
              <a:t>(14.1%)</a:t>
            </a:r>
          </a:p>
        </p:txBody>
      </p:sp>
      <p:sp>
        <p:nvSpPr>
          <p:cNvPr id="45" name="正方形/長方形 8"/>
          <p:cNvSpPr>
            <a:spLocks noChangeArrowheads="1"/>
          </p:cNvSpPr>
          <p:nvPr/>
        </p:nvSpPr>
        <p:spPr bwMode="auto">
          <a:xfrm>
            <a:off x="3854575" y="1778114"/>
            <a:ext cx="5783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gn="ctr">
              <a:lnSpc>
                <a:spcPts val="892"/>
              </a:lnSpc>
            </a:pPr>
            <a:r>
              <a:rPr lang="en-US" altLang="ja-JP" sz="625" b="1" dirty="0">
                <a:latin typeface="Meiryo UI" panose="020B0604030504040204" pitchFamily="50" charset="-128"/>
                <a:ea typeface="Meiryo UI" panose="020B0604030504040204" pitchFamily="50" charset="-128"/>
                <a:cs typeface="Meiryo UI" panose="020B0604030504040204" pitchFamily="50" charset="-128"/>
              </a:rPr>
              <a:t>18.4</a:t>
            </a:r>
            <a:r>
              <a:rPr lang="ja-JP" altLang="en-US" sz="625"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625" b="1" dirty="0">
              <a:latin typeface="Meiryo UI" panose="020B0604030504040204" pitchFamily="50" charset="-128"/>
              <a:ea typeface="Meiryo UI" panose="020B0604030504040204" pitchFamily="50" charset="-128"/>
              <a:cs typeface="Meiryo UI" panose="020B0604030504040204" pitchFamily="50" charset="-128"/>
            </a:endParaRPr>
          </a:p>
          <a:p>
            <a:pPr marL="158669" indent="-158669" algn="ctr">
              <a:lnSpc>
                <a:spcPts val="892"/>
              </a:lnSpc>
            </a:pPr>
            <a:r>
              <a:rPr lang="en-US" altLang="ja-JP" sz="625" dirty="0">
                <a:latin typeface="Meiryo UI" panose="020B0604030504040204" pitchFamily="50" charset="-128"/>
                <a:ea typeface="Meiryo UI" panose="020B0604030504040204" pitchFamily="50" charset="-128"/>
                <a:cs typeface="Meiryo UI" panose="020B0604030504040204" pitchFamily="50" charset="-128"/>
              </a:rPr>
              <a:t>(16.1%)</a:t>
            </a:r>
          </a:p>
        </p:txBody>
      </p:sp>
      <p:sp>
        <p:nvSpPr>
          <p:cNvPr id="46" name="正方形/長方形 8"/>
          <p:cNvSpPr>
            <a:spLocks noChangeArrowheads="1"/>
          </p:cNvSpPr>
          <p:nvPr/>
        </p:nvSpPr>
        <p:spPr bwMode="auto">
          <a:xfrm>
            <a:off x="4246172" y="1778114"/>
            <a:ext cx="5783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gn="ctr">
              <a:lnSpc>
                <a:spcPts val="892"/>
              </a:lnSpc>
            </a:pPr>
            <a:r>
              <a:rPr lang="en-US" altLang="ja-JP" sz="625" b="1" dirty="0">
                <a:latin typeface="Meiryo UI" panose="020B0604030504040204" pitchFamily="50" charset="-128"/>
                <a:ea typeface="Meiryo UI" panose="020B0604030504040204" pitchFamily="50" charset="-128"/>
                <a:cs typeface="Meiryo UI" panose="020B0604030504040204" pitchFamily="50" charset="-128"/>
              </a:rPr>
              <a:t>32.0</a:t>
            </a:r>
            <a:r>
              <a:rPr lang="ja-JP" altLang="en-US" sz="625"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625" b="1" dirty="0">
              <a:latin typeface="Meiryo UI" panose="020B0604030504040204" pitchFamily="50" charset="-128"/>
              <a:ea typeface="Meiryo UI" panose="020B0604030504040204" pitchFamily="50" charset="-128"/>
              <a:cs typeface="Meiryo UI" panose="020B0604030504040204" pitchFamily="50" charset="-128"/>
            </a:endParaRPr>
          </a:p>
          <a:p>
            <a:pPr marL="158669" indent="-158669" algn="ctr">
              <a:lnSpc>
                <a:spcPts val="892"/>
              </a:lnSpc>
            </a:pPr>
            <a:r>
              <a:rPr lang="en-US" altLang="ja-JP" sz="625" dirty="0">
                <a:latin typeface="Meiryo UI" panose="020B0604030504040204" pitchFamily="50" charset="-128"/>
                <a:ea typeface="Meiryo UI" panose="020B0604030504040204" pitchFamily="50" charset="-128"/>
                <a:cs typeface="Meiryo UI" panose="020B0604030504040204" pitchFamily="50" charset="-128"/>
              </a:rPr>
              <a:t>(29.6%)</a:t>
            </a:r>
          </a:p>
        </p:txBody>
      </p:sp>
      <p:sp>
        <p:nvSpPr>
          <p:cNvPr id="47" name="正方形/長方形 8"/>
          <p:cNvSpPr>
            <a:spLocks noChangeArrowheads="1"/>
          </p:cNvSpPr>
          <p:nvPr/>
        </p:nvSpPr>
        <p:spPr bwMode="auto">
          <a:xfrm>
            <a:off x="4574939" y="1778114"/>
            <a:ext cx="5783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gn="ctr">
              <a:lnSpc>
                <a:spcPts val="892"/>
              </a:lnSpc>
            </a:pPr>
            <a:r>
              <a:rPr lang="en-US" altLang="ja-JP" sz="625" b="1" dirty="0">
                <a:latin typeface="Meiryo UI" panose="020B0604030504040204" pitchFamily="50" charset="-128"/>
                <a:ea typeface="Meiryo UI" panose="020B0604030504040204" pitchFamily="50" charset="-128"/>
                <a:cs typeface="Meiryo UI" panose="020B0604030504040204" pitchFamily="50" charset="-128"/>
              </a:rPr>
              <a:t>41.6</a:t>
            </a:r>
            <a:r>
              <a:rPr lang="ja-JP" altLang="en-US" sz="625"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625" b="1" dirty="0">
              <a:latin typeface="Meiryo UI" panose="020B0604030504040204" pitchFamily="50" charset="-128"/>
              <a:ea typeface="Meiryo UI" panose="020B0604030504040204" pitchFamily="50" charset="-128"/>
              <a:cs typeface="Meiryo UI" panose="020B0604030504040204" pitchFamily="50" charset="-128"/>
            </a:endParaRPr>
          </a:p>
          <a:p>
            <a:pPr marL="158669" indent="-158669" algn="ctr">
              <a:lnSpc>
                <a:spcPts val="892"/>
              </a:lnSpc>
            </a:pPr>
            <a:r>
              <a:rPr lang="en-US" altLang="ja-JP" sz="625" dirty="0">
                <a:latin typeface="Meiryo UI" panose="020B0604030504040204" pitchFamily="50" charset="-128"/>
                <a:ea typeface="Meiryo UI" panose="020B0604030504040204" pitchFamily="50" charset="-128"/>
                <a:cs typeface="Meiryo UI" panose="020B0604030504040204" pitchFamily="50" charset="-128"/>
              </a:rPr>
              <a:t>(42.7%)</a:t>
            </a:r>
          </a:p>
        </p:txBody>
      </p:sp>
      <p:sp>
        <p:nvSpPr>
          <p:cNvPr id="48" name="正方形/長方形 8"/>
          <p:cNvSpPr>
            <a:spLocks noChangeArrowheads="1"/>
          </p:cNvSpPr>
          <p:nvPr/>
        </p:nvSpPr>
        <p:spPr bwMode="auto">
          <a:xfrm>
            <a:off x="4905056" y="1778114"/>
            <a:ext cx="5783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gn="ctr">
              <a:lnSpc>
                <a:spcPts val="892"/>
              </a:lnSpc>
            </a:pPr>
            <a:r>
              <a:rPr lang="en-US" altLang="ja-JP" sz="625" b="1" dirty="0">
                <a:latin typeface="Meiryo UI" panose="020B0604030504040204" pitchFamily="50" charset="-128"/>
                <a:ea typeface="Meiryo UI" panose="020B0604030504040204" pitchFamily="50" charset="-128"/>
                <a:cs typeface="Meiryo UI" panose="020B0604030504040204" pitchFamily="50" charset="-128"/>
              </a:rPr>
              <a:t>26.3</a:t>
            </a:r>
            <a:r>
              <a:rPr lang="ja-JP" altLang="en-US" sz="625"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625" b="1" dirty="0">
              <a:latin typeface="Meiryo UI" panose="020B0604030504040204" pitchFamily="50" charset="-128"/>
              <a:ea typeface="Meiryo UI" panose="020B0604030504040204" pitchFamily="50" charset="-128"/>
              <a:cs typeface="Meiryo UI" panose="020B0604030504040204" pitchFamily="50" charset="-128"/>
            </a:endParaRPr>
          </a:p>
          <a:p>
            <a:pPr marL="158669" indent="-158669" algn="ctr">
              <a:lnSpc>
                <a:spcPts val="892"/>
              </a:lnSpc>
            </a:pPr>
            <a:r>
              <a:rPr lang="en-US" altLang="ja-JP" sz="625" dirty="0">
                <a:latin typeface="Meiryo UI" panose="020B0604030504040204" pitchFamily="50" charset="-128"/>
                <a:ea typeface="Meiryo UI" panose="020B0604030504040204" pitchFamily="50" charset="-128"/>
                <a:cs typeface="Meiryo UI" panose="020B0604030504040204" pitchFamily="50" charset="-128"/>
              </a:rPr>
              <a:t>(21.6%)</a:t>
            </a:r>
          </a:p>
        </p:txBody>
      </p:sp>
      <p:sp>
        <p:nvSpPr>
          <p:cNvPr id="49" name="正方形/長方形 8"/>
          <p:cNvSpPr>
            <a:spLocks noChangeArrowheads="1"/>
          </p:cNvSpPr>
          <p:nvPr/>
        </p:nvSpPr>
        <p:spPr bwMode="auto">
          <a:xfrm>
            <a:off x="5242157" y="1778114"/>
            <a:ext cx="5783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gn="ctr">
              <a:lnSpc>
                <a:spcPts val="892"/>
              </a:lnSpc>
            </a:pPr>
            <a:r>
              <a:rPr lang="en-US" altLang="ja-JP" sz="625" b="1" dirty="0">
                <a:latin typeface="Meiryo UI" panose="020B0604030504040204" pitchFamily="50" charset="-128"/>
                <a:ea typeface="Meiryo UI" panose="020B0604030504040204" pitchFamily="50" charset="-128"/>
                <a:cs typeface="Meiryo UI" panose="020B0604030504040204" pitchFamily="50" charset="-128"/>
              </a:rPr>
              <a:t>26.6</a:t>
            </a:r>
            <a:r>
              <a:rPr lang="ja-JP" altLang="en-US" sz="625"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625" b="1" dirty="0">
              <a:latin typeface="Meiryo UI" panose="020B0604030504040204" pitchFamily="50" charset="-128"/>
              <a:ea typeface="Meiryo UI" panose="020B0604030504040204" pitchFamily="50" charset="-128"/>
              <a:cs typeface="Meiryo UI" panose="020B0604030504040204" pitchFamily="50" charset="-128"/>
            </a:endParaRPr>
          </a:p>
          <a:p>
            <a:pPr marL="158669" indent="-158669" algn="ctr">
              <a:lnSpc>
                <a:spcPts val="892"/>
              </a:lnSpc>
            </a:pPr>
            <a:r>
              <a:rPr lang="en-US" altLang="ja-JP" sz="625" dirty="0">
                <a:latin typeface="Meiryo UI" panose="020B0604030504040204" pitchFamily="50" charset="-128"/>
                <a:ea typeface="Meiryo UI" panose="020B0604030504040204" pitchFamily="50" charset="-128"/>
                <a:cs typeface="Meiryo UI" panose="020B0604030504040204" pitchFamily="50" charset="-128"/>
              </a:rPr>
              <a:t>(25.9%)</a:t>
            </a:r>
          </a:p>
        </p:txBody>
      </p:sp>
      <p:sp>
        <p:nvSpPr>
          <p:cNvPr id="50" name="正方形/長方形 8"/>
          <p:cNvSpPr>
            <a:spLocks noChangeArrowheads="1"/>
          </p:cNvSpPr>
          <p:nvPr/>
        </p:nvSpPr>
        <p:spPr bwMode="auto">
          <a:xfrm>
            <a:off x="5659829" y="1778114"/>
            <a:ext cx="5783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gn="ctr">
              <a:lnSpc>
                <a:spcPts val="892"/>
              </a:lnSpc>
            </a:pPr>
            <a:r>
              <a:rPr lang="en-US" altLang="ja-JP" sz="625" b="1" dirty="0">
                <a:latin typeface="Meiryo UI" panose="020B0604030504040204" pitchFamily="50" charset="-128"/>
                <a:ea typeface="Meiryo UI" panose="020B0604030504040204" pitchFamily="50" charset="-128"/>
                <a:cs typeface="Meiryo UI" panose="020B0604030504040204" pitchFamily="50" charset="-128"/>
              </a:rPr>
              <a:t>19.9</a:t>
            </a:r>
            <a:r>
              <a:rPr lang="ja-JP" altLang="en-US" sz="625"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625" b="1" dirty="0">
              <a:latin typeface="Meiryo UI" panose="020B0604030504040204" pitchFamily="50" charset="-128"/>
              <a:ea typeface="Meiryo UI" panose="020B0604030504040204" pitchFamily="50" charset="-128"/>
              <a:cs typeface="Meiryo UI" panose="020B0604030504040204" pitchFamily="50" charset="-128"/>
            </a:endParaRPr>
          </a:p>
          <a:p>
            <a:pPr marL="158669" indent="-158669" algn="ctr">
              <a:lnSpc>
                <a:spcPts val="892"/>
              </a:lnSpc>
            </a:pPr>
            <a:r>
              <a:rPr lang="en-US" altLang="ja-JP" sz="625" dirty="0">
                <a:latin typeface="Meiryo UI" panose="020B0604030504040204" pitchFamily="50" charset="-128"/>
                <a:ea typeface="Meiryo UI" panose="020B0604030504040204" pitchFamily="50" charset="-128"/>
                <a:cs typeface="Meiryo UI" panose="020B0604030504040204" pitchFamily="50" charset="-128"/>
              </a:rPr>
              <a:t>(17.2%)</a:t>
            </a:r>
          </a:p>
        </p:txBody>
      </p:sp>
      <p:sp>
        <p:nvSpPr>
          <p:cNvPr id="51" name="正方形/長方形 8"/>
          <p:cNvSpPr>
            <a:spLocks noChangeArrowheads="1"/>
          </p:cNvSpPr>
          <p:nvPr/>
        </p:nvSpPr>
        <p:spPr bwMode="auto">
          <a:xfrm>
            <a:off x="6019347" y="1778114"/>
            <a:ext cx="5783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gn="ctr">
              <a:lnSpc>
                <a:spcPts val="892"/>
              </a:lnSpc>
            </a:pPr>
            <a:r>
              <a:rPr lang="en-US" altLang="ja-JP" sz="625" b="1" dirty="0">
                <a:latin typeface="Meiryo UI" panose="020B0604030504040204" pitchFamily="50" charset="-128"/>
                <a:ea typeface="Meiryo UI" panose="020B0604030504040204" pitchFamily="50" charset="-128"/>
                <a:cs typeface="Meiryo UI" panose="020B0604030504040204" pitchFamily="50" charset="-128"/>
              </a:rPr>
              <a:t>64.5</a:t>
            </a:r>
            <a:r>
              <a:rPr lang="ja-JP" altLang="en-US" sz="625"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625" b="1" dirty="0">
              <a:latin typeface="Meiryo UI" panose="020B0604030504040204" pitchFamily="50" charset="-128"/>
              <a:ea typeface="Meiryo UI" panose="020B0604030504040204" pitchFamily="50" charset="-128"/>
              <a:cs typeface="Meiryo UI" panose="020B0604030504040204" pitchFamily="50" charset="-128"/>
            </a:endParaRPr>
          </a:p>
          <a:p>
            <a:pPr marL="158669" indent="-158669" algn="ctr">
              <a:lnSpc>
                <a:spcPts val="892"/>
              </a:lnSpc>
            </a:pPr>
            <a:r>
              <a:rPr lang="en-US" altLang="ja-JP" sz="625" dirty="0">
                <a:latin typeface="Meiryo UI" panose="020B0604030504040204" pitchFamily="50" charset="-128"/>
                <a:ea typeface="Meiryo UI" panose="020B0604030504040204" pitchFamily="50" charset="-128"/>
                <a:cs typeface="Meiryo UI" panose="020B0604030504040204" pitchFamily="50" charset="-128"/>
              </a:rPr>
              <a:t>(62.3%)</a:t>
            </a:r>
          </a:p>
        </p:txBody>
      </p:sp>
      <p:sp>
        <p:nvSpPr>
          <p:cNvPr id="54" name="正方形/長方形 8"/>
          <p:cNvSpPr>
            <a:spLocks noChangeArrowheads="1"/>
          </p:cNvSpPr>
          <p:nvPr/>
        </p:nvSpPr>
        <p:spPr bwMode="auto">
          <a:xfrm>
            <a:off x="6366657" y="1778114"/>
            <a:ext cx="5783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gn="ctr">
              <a:lnSpc>
                <a:spcPts val="892"/>
              </a:lnSpc>
            </a:pPr>
            <a:r>
              <a:rPr lang="en-US" altLang="ja-JP" sz="625" b="1" dirty="0">
                <a:latin typeface="Meiryo UI" panose="020B0604030504040204" pitchFamily="50" charset="-128"/>
                <a:ea typeface="Meiryo UI" panose="020B0604030504040204" pitchFamily="50" charset="-128"/>
                <a:cs typeface="Meiryo UI" panose="020B0604030504040204" pitchFamily="50" charset="-128"/>
              </a:rPr>
              <a:t>49.6</a:t>
            </a:r>
            <a:r>
              <a:rPr lang="ja-JP" altLang="en-US" sz="625"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625" b="1" dirty="0">
              <a:latin typeface="Meiryo UI" panose="020B0604030504040204" pitchFamily="50" charset="-128"/>
              <a:ea typeface="Meiryo UI" panose="020B0604030504040204" pitchFamily="50" charset="-128"/>
              <a:cs typeface="Meiryo UI" panose="020B0604030504040204" pitchFamily="50" charset="-128"/>
            </a:endParaRPr>
          </a:p>
          <a:p>
            <a:pPr marL="158669" indent="-158669" algn="ctr">
              <a:lnSpc>
                <a:spcPts val="892"/>
              </a:lnSpc>
            </a:pPr>
            <a:r>
              <a:rPr lang="en-US" altLang="ja-JP" sz="625" dirty="0">
                <a:latin typeface="Meiryo UI" panose="020B0604030504040204" pitchFamily="50" charset="-128"/>
                <a:ea typeface="Meiryo UI" panose="020B0604030504040204" pitchFamily="50" charset="-128"/>
                <a:cs typeface="Meiryo UI" panose="020B0604030504040204" pitchFamily="50" charset="-128"/>
              </a:rPr>
              <a:t>(41.7%)</a:t>
            </a:r>
          </a:p>
        </p:txBody>
      </p:sp>
      <p:sp>
        <p:nvSpPr>
          <p:cNvPr id="55" name="正方形/長方形 8"/>
          <p:cNvSpPr>
            <a:spLocks noChangeArrowheads="1"/>
          </p:cNvSpPr>
          <p:nvPr/>
        </p:nvSpPr>
        <p:spPr bwMode="auto">
          <a:xfrm>
            <a:off x="6752200" y="1778114"/>
            <a:ext cx="5783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gn="ctr">
              <a:lnSpc>
                <a:spcPts val="892"/>
              </a:lnSpc>
            </a:pPr>
            <a:r>
              <a:rPr lang="en-US" altLang="ja-JP" sz="625" b="1" dirty="0">
                <a:latin typeface="Meiryo UI" panose="020B0604030504040204" pitchFamily="50" charset="-128"/>
                <a:ea typeface="Meiryo UI" panose="020B0604030504040204" pitchFamily="50" charset="-128"/>
                <a:cs typeface="Meiryo UI" panose="020B0604030504040204" pitchFamily="50" charset="-128"/>
              </a:rPr>
              <a:t>39.5</a:t>
            </a:r>
            <a:r>
              <a:rPr lang="ja-JP" altLang="en-US" sz="625"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625" b="1" dirty="0">
              <a:latin typeface="Meiryo UI" panose="020B0604030504040204" pitchFamily="50" charset="-128"/>
              <a:ea typeface="Meiryo UI" panose="020B0604030504040204" pitchFamily="50" charset="-128"/>
              <a:cs typeface="Meiryo UI" panose="020B0604030504040204" pitchFamily="50" charset="-128"/>
            </a:endParaRPr>
          </a:p>
          <a:p>
            <a:pPr marL="158669" indent="-158669" algn="ctr">
              <a:lnSpc>
                <a:spcPts val="892"/>
              </a:lnSpc>
            </a:pPr>
            <a:r>
              <a:rPr lang="en-US" altLang="ja-JP" sz="625" dirty="0">
                <a:latin typeface="Meiryo UI" panose="020B0604030504040204" pitchFamily="50" charset="-128"/>
                <a:ea typeface="Meiryo UI" panose="020B0604030504040204" pitchFamily="50" charset="-128"/>
                <a:cs typeface="Meiryo UI" panose="020B0604030504040204" pitchFamily="50" charset="-128"/>
              </a:rPr>
              <a:t>(35.9%)</a:t>
            </a:r>
          </a:p>
        </p:txBody>
      </p:sp>
      <p:sp>
        <p:nvSpPr>
          <p:cNvPr id="56" name="正方形/長方形 8"/>
          <p:cNvSpPr>
            <a:spLocks noChangeArrowheads="1"/>
          </p:cNvSpPr>
          <p:nvPr/>
        </p:nvSpPr>
        <p:spPr bwMode="auto">
          <a:xfrm>
            <a:off x="7113195" y="1778114"/>
            <a:ext cx="5783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gn="ctr">
              <a:lnSpc>
                <a:spcPts val="892"/>
              </a:lnSpc>
            </a:pPr>
            <a:r>
              <a:rPr lang="en-US" altLang="ja-JP" sz="625" b="1" dirty="0">
                <a:latin typeface="Meiryo UI" panose="020B0604030504040204" pitchFamily="50" charset="-128"/>
                <a:ea typeface="Meiryo UI" panose="020B0604030504040204" pitchFamily="50" charset="-128"/>
                <a:cs typeface="Meiryo UI" panose="020B0604030504040204" pitchFamily="50" charset="-128"/>
              </a:rPr>
              <a:t>39.5</a:t>
            </a:r>
            <a:r>
              <a:rPr lang="ja-JP" altLang="en-US" sz="625"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625" b="1" dirty="0">
              <a:latin typeface="Meiryo UI" panose="020B0604030504040204" pitchFamily="50" charset="-128"/>
              <a:ea typeface="Meiryo UI" panose="020B0604030504040204" pitchFamily="50" charset="-128"/>
              <a:cs typeface="Meiryo UI" panose="020B0604030504040204" pitchFamily="50" charset="-128"/>
            </a:endParaRPr>
          </a:p>
          <a:p>
            <a:pPr marL="158669" indent="-158669" algn="ctr">
              <a:lnSpc>
                <a:spcPts val="892"/>
              </a:lnSpc>
            </a:pPr>
            <a:r>
              <a:rPr lang="en-US" altLang="ja-JP" sz="625" dirty="0">
                <a:latin typeface="Meiryo UI" panose="020B0604030504040204" pitchFamily="50" charset="-128"/>
                <a:ea typeface="Meiryo UI" panose="020B0604030504040204" pitchFamily="50" charset="-128"/>
                <a:cs typeface="Meiryo UI" panose="020B0604030504040204" pitchFamily="50" charset="-128"/>
              </a:rPr>
              <a:t>(36.9%)</a:t>
            </a:r>
          </a:p>
        </p:txBody>
      </p:sp>
      <p:sp>
        <p:nvSpPr>
          <p:cNvPr id="57" name="正方形/長方形 8"/>
          <p:cNvSpPr>
            <a:spLocks noChangeArrowheads="1"/>
          </p:cNvSpPr>
          <p:nvPr/>
        </p:nvSpPr>
        <p:spPr bwMode="auto">
          <a:xfrm>
            <a:off x="7459029" y="1778114"/>
            <a:ext cx="5783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gn="ctr">
              <a:lnSpc>
                <a:spcPts val="892"/>
              </a:lnSpc>
            </a:pPr>
            <a:r>
              <a:rPr lang="en-US" altLang="ja-JP" sz="625" b="1" dirty="0">
                <a:latin typeface="Meiryo UI" panose="020B0604030504040204" pitchFamily="50" charset="-128"/>
                <a:ea typeface="Meiryo UI" panose="020B0604030504040204" pitchFamily="50" charset="-128"/>
                <a:cs typeface="Meiryo UI" panose="020B0604030504040204" pitchFamily="50" charset="-128"/>
              </a:rPr>
              <a:t>31.3</a:t>
            </a:r>
            <a:r>
              <a:rPr lang="ja-JP" altLang="en-US" sz="625"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625" b="1" dirty="0">
              <a:latin typeface="Meiryo UI" panose="020B0604030504040204" pitchFamily="50" charset="-128"/>
              <a:ea typeface="Meiryo UI" panose="020B0604030504040204" pitchFamily="50" charset="-128"/>
              <a:cs typeface="Meiryo UI" panose="020B0604030504040204" pitchFamily="50" charset="-128"/>
            </a:endParaRPr>
          </a:p>
          <a:p>
            <a:pPr marL="158669" indent="-158669" algn="ctr">
              <a:lnSpc>
                <a:spcPts val="892"/>
              </a:lnSpc>
            </a:pPr>
            <a:r>
              <a:rPr lang="en-US" altLang="ja-JP" sz="625" dirty="0">
                <a:latin typeface="Meiryo UI" panose="020B0604030504040204" pitchFamily="50" charset="-128"/>
                <a:ea typeface="Meiryo UI" panose="020B0604030504040204" pitchFamily="50" charset="-128"/>
                <a:cs typeface="Meiryo UI" panose="020B0604030504040204" pitchFamily="50" charset="-128"/>
              </a:rPr>
              <a:t>(32.4%)</a:t>
            </a:r>
          </a:p>
        </p:txBody>
      </p:sp>
      <p:sp>
        <p:nvSpPr>
          <p:cNvPr id="58" name="正方形/長方形 8"/>
          <p:cNvSpPr>
            <a:spLocks noChangeArrowheads="1"/>
          </p:cNvSpPr>
          <p:nvPr/>
        </p:nvSpPr>
        <p:spPr bwMode="auto">
          <a:xfrm>
            <a:off x="7817213" y="1778114"/>
            <a:ext cx="55669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gn="ctr">
              <a:lnSpc>
                <a:spcPts val="892"/>
              </a:lnSpc>
            </a:pPr>
            <a:r>
              <a:rPr lang="en-US" altLang="ja-JP" sz="625" b="1" dirty="0">
                <a:latin typeface="Meiryo UI" panose="020B0604030504040204" pitchFamily="50" charset="-128"/>
                <a:ea typeface="Meiryo UI" panose="020B0604030504040204" pitchFamily="50" charset="-128"/>
                <a:cs typeface="Meiryo UI" panose="020B0604030504040204" pitchFamily="50" charset="-128"/>
              </a:rPr>
              <a:t>46.8</a:t>
            </a:r>
            <a:r>
              <a:rPr lang="ja-JP" altLang="en-US" sz="625"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625" b="1" dirty="0">
              <a:latin typeface="Meiryo UI" panose="020B0604030504040204" pitchFamily="50" charset="-128"/>
              <a:ea typeface="Meiryo UI" panose="020B0604030504040204" pitchFamily="50" charset="-128"/>
              <a:cs typeface="Meiryo UI" panose="020B0604030504040204" pitchFamily="50" charset="-128"/>
            </a:endParaRPr>
          </a:p>
          <a:p>
            <a:pPr marL="158669" indent="-158669" algn="ctr">
              <a:lnSpc>
                <a:spcPts val="892"/>
              </a:lnSpc>
            </a:pPr>
            <a:r>
              <a:rPr lang="en-US" altLang="ja-JP" sz="625" dirty="0">
                <a:latin typeface="Meiryo UI" panose="020B0604030504040204" pitchFamily="50" charset="-128"/>
                <a:ea typeface="Meiryo UI" panose="020B0604030504040204" pitchFamily="50" charset="-128"/>
                <a:cs typeface="Meiryo UI" panose="020B0604030504040204" pitchFamily="50" charset="-128"/>
              </a:rPr>
              <a:t>(43.2%)</a:t>
            </a:r>
          </a:p>
        </p:txBody>
      </p:sp>
      <p:sp>
        <p:nvSpPr>
          <p:cNvPr id="62" name="正方形/長方形 8"/>
          <p:cNvSpPr>
            <a:spLocks noChangeArrowheads="1"/>
          </p:cNvSpPr>
          <p:nvPr/>
        </p:nvSpPr>
        <p:spPr bwMode="auto">
          <a:xfrm>
            <a:off x="8165857" y="1778278"/>
            <a:ext cx="5783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gn="ctr">
              <a:lnSpc>
                <a:spcPts val="892"/>
              </a:lnSpc>
            </a:pPr>
            <a:r>
              <a:rPr lang="en-US" altLang="ja-JP" sz="625" b="1" dirty="0">
                <a:latin typeface="Meiryo UI" panose="020B0604030504040204" pitchFamily="50" charset="-128"/>
                <a:ea typeface="Meiryo UI" panose="020B0604030504040204" pitchFamily="50" charset="-128"/>
                <a:cs typeface="Meiryo UI" panose="020B0604030504040204" pitchFamily="50" charset="-128"/>
              </a:rPr>
              <a:t>14.7</a:t>
            </a:r>
            <a:r>
              <a:rPr lang="ja-JP" altLang="en-US" sz="625"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625" b="1" dirty="0">
              <a:latin typeface="Meiryo UI" panose="020B0604030504040204" pitchFamily="50" charset="-128"/>
              <a:ea typeface="Meiryo UI" panose="020B0604030504040204" pitchFamily="50" charset="-128"/>
              <a:cs typeface="Meiryo UI" panose="020B0604030504040204" pitchFamily="50" charset="-128"/>
            </a:endParaRPr>
          </a:p>
          <a:p>
            <a:pPr marL="158669" indent="-158669" algn="ctr">
              <a:lnSpc>
                <a:spcPts val="892"/>
              </a:lnSpc>
            </a:pPr>
            <a:r>
              <a:rPr lang="en-US" altLang="ja-JP" sz="625" dirty="0">
                <a:latin typeface="Meiryo UI" panose="020B0604030504040204" pitchFamily="50" charset="-128"/>
                <a:ea typeface="Meiryo UI" panose="020B0604030504040204" pitchFamily="50" charset="-128"/>
                <a:cs typeface="Meiryo UI" panose="020B0604030504040204" pitchFamily="50" charset="-128"/>
              </a:rPr>
              <a:t>(16.4%)</a:t>
            </a:r>
          </a:p>
        </p:txBody>
      </p:sp>
      <p:sp>
        <p:nvSpPr>
          <p:cNvPr id="63" name="正方形/長方形 8"/>
          <p:cNvSpPr>
            <a:spLocks noChangeArrowheads="1"/>
          </p:cNvSpPr>
          <p:nvPr/>
        </p:nvSpPr>
        <p:spPr bwMode="auto">
          <a:xfrm>
            <a:off x="8551400" y="1778114"/>
            <a:ext cx="5783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gn="ctr">
              <a:lnSpc>
                <a:spcPts val="892"/>
              </a:lnSpc>
            </a:pPr>
            <a:r>
              <a:rPr lang="en-US" altLang="ja-JP" sz="625" b="1" dirty="0">
                <a:latin typeface="Meiryo UI" panose="020B0604030504040204" pitchFamily="50" charset="-128"/>
                <a:ea typeface="Meiryo UI" panose="020B0604030504040204" pitchFamily="50" charset="-128"/>
                <a:cs typeface="Meiryo UI" panose="020B0604030504040204" pitchFamily="50" charset="-128"/>
              </a:rPr>
              <a:t>43.2</a:t>
            </a:r>
            <a:r>
              <a:rPr lang="ja-JP" altLang="en-US" sz="625"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625" b="1" dirty="0">
              <a:latin typeface="Meiryo UI" panose="020B0604030504040204" pitchFamily="50" charset="-128"/>
              <a:ea typeface="Meiryo UI" panose="020B0604030504040204" pitchFamily="50" charset="-128"/>
              <a:cs typeface="Meiryo UI" panose="020B0604030504040204" pitchFamily="50" charset="-128"/>
            </a:endParaRPr>
          </a:p>
          <a:p>
            <a:pPr marL="158669" indent="-158669" algn="ctr">
              <a:lnSpc>
                <a:spcPts val="892"/>
              </a:lnSpc>
            </a:pPr>
            <a:r>
              <a:rPr lang="en-US" altLang="ja-JP" sz="625" dirty="0">
                <a:latin typeface="Meiryo UI" panose="020B0604030504040204" pitchFamily="50" charset="-128"/>
                <a:ea typeface="Meiryo UI" panose="020B0604030504040204" pitchFamily="50" charset="-128"/>
                <a:cs typeface="Meiryo UI" panose="020B0604030504040204" pitchFamily="50" charset="-128"/>
              </a:rPr>
              <a:t>(46.1%)</a:t>
            </a:r>
          </a:p>
        </p:txBody>
      </p:sp>
      <p:sp>
        <p:nvSpPr>
          <p:cNvPr id="77" name="正方形/長方形 8"/>
          <p:cNvSpPr>
            <a:spLocks noChangeArrowheads="1"/>
          </p:cNvSpPr>
          <p:nvPr/>
        </p:nvSpPr>
        <p:spPr bwMode="auto">
          <a:xfrm>
            <a:off x="1273265" y="5249823"/>
            <a:ext cx="578314"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nSpc>
                <a:spcPts val="1517"/>
              </a:lnSpc>
            </a:pPr>
            <a:r>
              <a:rPr lang="ja-JP" altLang="en-US" sz="803" dirty="0">
                <a:latin typeface="Meiryo UI" panose="020B0604030504040204" pitchFamily="50" charset="-128"/>
                <a:ea typeface="Meiryo UI" panose="020B0604030504040204" pitchFamily="50" charset="-128"/>
                <a:cs typeface="Meiryo UI" panose="020B0604030504040204" pitchFamily="50" charset="-128"/>
              </a:rPr>
              <a:t>（人）</a:t>
            </a:r>
            <a:endParaRPr lang="ja-JP" altLang="en-US" sz="89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正方形/長方形 8"/>
          <p:cNvSpPr>
            <a:spLocks noChangeArrowheads="1"/>
          </p:cNvSpPr>
          <p:nvPr/>
        </p:nvSpPr>
        <p:spPr bwMode="auto">
          <a:xfrm>
            <a:off x="961099" y="5027108"/>
            <a:ext cx="531135"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nSpc>
                <a:spcPts val="1517"/>
              </a:lnSpc>
            </a:pPr>
            <a:r>
              <a:rPr lang="ja-JP" altLang="en-US" sz="625" dirty="0">
                <a:latin typeface="Meiryo UI" panose="020B0604030504040204" pitchFamily="50" charset="-128"/>
                <a:ea typeface="Meiryo UI" panose="020B0604030504040204" pitchFamily="50" charset="-128"/>
                <a:cs typeface="Meiryo UI" panose="020B0604030504040204" pitchFamily="50" charset="-128"/>
              </a:rPr>
              <a:t>正規総数</a:t>
            </a:r>
          </a:p>
        </p:txBody>
      </p:sp>
      <p:sp>
        <p:nvSpPr>
          <p:cNvPr id="79" name="正方形/長方形 8"/>
          <p:cNvSpPr>
            <a:spLocks noChangeArrowheads="1"/>
          </p:cNvSpPr>
          <p:nvPr/>
        </p:nvSpPr>
        <p:spPr bwMode="auto">
          <a:xfrm>
            <a:off x="904800" y="4838361"/>
            <a:ext cx="659649"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nSpc>
                <a:spcPts val="1517"/>
              </a:lnSpc>
            </a:pPr>
            <a:r>
              <a:rPr lang="ja-JP" altLang="en-US" sz="625" dirty="0">
                <a:latin typeface="Meiryo UI" panose="020B0604030504040204" pitchFamily="50" charset="-128"/>
                <a:ea typeface="Meiryo UI" panose="020B0604030504040204" pitchFamily="50" charset="-128"/>
                <a:cs typeface="Meiryo UI" panose="020B0604030504040204" pitchFamily="50" charset="-128"/>
              </a:rPr>
              <a:t>非正規総数</a:t>
            </a:r>
          </a:p>
        </p:txBody>
      </p:sp>
      <p:sp>
        <p:nvSpPr>
          <p:cNvPr id="4" name="正方形/長方形 3"/>
          <p:cNvSpPr/>
          <p:nvPr/>
        </p:nvSpPr>
        <p:spPr>
          <a:xfrm>
            <a:off x="1136793" y="5231490"/>
            <a:ext cx="192771" cy="64257"/>
          </a:xfrm>
          <a:prstGeom prst="rect">
            <a:avLst/>
          </a:prstGeom>
          <a:pattFill prst="pct90">
            <a:fgClr>
              <a:schemeClr val="accent5">
                <a:lumMod val="75000"/>
              </a:schemeClr>
            </a:fgClr>
            <a:bgClr>
              <a:schemeClr val="bg1"/>
            </a:bgClr>
          </a:patt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606"/>
          </a:p>
        </p:txBody>
      </p:sp>
      <p:sp>
        <p:nvSpPr>
          <p:cNvPr id="80" name="正方形/長方形 79"/>
          <p:cNvSpPr/>
          <p:nvPr/>
        </p:nvSpPr>
        <p:spPr>
          <a:xfrm>
            <a:off x="1150181" y="5057052"/>
            <a:ext cx="187341" cy="58245"/>
          </a:xfrm>
          <a:prstGeom prst="rect">
            <a:avLst/>
          </a:prstGeom>
          <a:pattFill prst="openDmnd">
            <a:fgClr>
              <a:schemeClr val="accent5">
                <a:lumMod val="75000"/>
              </a:schemeClr>
            </a:fgClr>
            <a:bgClr>
              <a:schemeClr val="bg1"/>
            </a:bgClr>
          </a:patt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606"/>
          </a:p>
        </p:txBody>
      </p:sp>
      <p:sp>
        <p:nvSpPr>
          <p:cNvPr id="6" name="スライド番号プレースホルダー 5"/>
          <p:cNvSpPr>
            <a:spLocks noGrp="1"/>
          </p:cNvSpPr>
          <p:nvPr>
            <p:ph type="sldNum" sz="quarter" idx="12"/>
          </p:nvPr>
        </p:nvSpPr>
        <p:spPr>
          <a:xfrm>
            <a:off x="9279924" y="5671751"/>
            <a:ext cx="573350" cy="414015"/>
          </a:xfrm>
        </p:spPr>
        <p:txBody>
          <a:bodyPr/>
          <a:lstStyle/>
          <a:p>
            <a:pPr>
              <a:defRPr/>
            </a:pPr>
            <a:fld id="{4AC9B83D-17C3-4F2E-B0BA-D155CD364A7C}" type="slidenum">
              <a:rPr lang="ja-JP" altLang="en-US" sz="1600" b="1" smtClean="0"/>
              <a:pPr>
                <a:defRPr/>
              </a:pPr>
              <a:t>13</a:t>
            </a:fld>
            <a:endParaRPr lang="ja-JP" altLang="en-US" sz="1600" b="1" dirty="0"/>
          </a:p>
        </p:txBody>
      </p:sp>
      <p:sp>
        <p:nvSpPr>
          <p:cNvPr id="81" name="正方形/長方形 80"/>
          <p:cNvSpPr/>
          <p:nvPr/>
        </p:nvSpPr>
        <p:spPr>
          <a:xfrm>
            <a:off x="414640" y="456312"/>
            <a:ext cx="9228221" cy="899600"/>
          </a:xfrm>
          <a:prstGeom prst="rect">
            <a:avLst/>
          </a:prstGeom>
          <a:solidFill>
            <a:schemeClr val="accent5">
              <a:lumMod val="20000"/>
              <a:lumOff val="80000"/>
            </a:schemeClr>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smtClean="0">
                <a:latin typeface="+mn-ea"/>
                <a:cs typeface="Meiryo UI" panose="020B0604030504040204" pitchFamily="50" charset="-128"/>
              </a:rPr>
              <a:t>●</a:t>
            </a:r>
            <a:r>
              <a:rPr lang="en-US" altLang="ja-JP" sz="1400" dirty="0" smtClean="0">
                <a:latin typeface="+mn-ea"/>
                <a:cs typeface="Meiryo UI" panose="020B0604030504040204" pitchFamily="50" charset="-128"/>
              </a:rPr>
              <a:t>2017</a:t>
            </a:r>
            <a:r>
              <a:rPr lang="ja-JP" altLang="en-US" sz="1400" dirty="0">
                <a:latin typeface="+mn-ea"/>
                <a:cs typeface="Meiryo UI" panose="020B0604030504040204" pitchFamily="50" charset="-128"/>
              </a:rPr>
              <a:t>年の非正規の割合は全体で</a:t>
            </a:r>
            <a:r>
              <a:rPr lang="en-US" altLang="ja-JP" sz="1400" dirty="0">
                <a:latin typeface="+mn-ea"/>
                <a:cs typeface="Meiryo UI" panose="020B0604030504040204" pitchFamily="50" charset="-128"/>
              </a:rPr>
              <a:t>34.4%</a:t>
            </a:r>
            <a:r>
              <a:rPr lang="ja-JP" altLang="en-US" sz="1400" dirty="0" err="1">
                <a:latin typeface="+mn-ea"/>
                <a:cs typeface="Meiryo UI" panose="020B0604030504040204" pitchFamily="50" charset="-128"/>
              </a:rPr>
              <a:t>。</a:t>
            </a:r>
            <a:endParaRPr lang="en-US" altLang="ja-JP" sz="1400" dirty="0">
              <a:latin typeface="+mn-ea"/>
              <a:cs typeface="Meiryo UI" panose="020B0604030504040204" pitchFamily="50" charset="-128"/>
            </a:endParaRPr>
          </a:p>
          <a:p>
            <a:r>
              <a:rPr lang="ja-JP" altLang="en-US" sz="1400" dirty="0" smtClean="0">
                <a:latin typeface="+mn-ea"/>
                <a:cs typeface="Meiryo UI" panose="020B0604030504040204" pitchFamily="50" charset="-128"/>
              </a:rPr>
              <a:t>●産業</a:t>
            </a:r>
            <a:r>
              <a:rPr lang="ja-JP" altLang="en-US" sz="1400" dirty="0">
                <a:latin typeface="+mn-ea"/>
                <a:cs typeface="Meiryo UI" panose="020B0604030504040204" pitchFamily="50" charset="-128"/>
              </a:rPr>
              <a:t>別では、</a:t>
            </a:r>
            <a:r>
              <a:rPr lang="ja-JP" altLang="en-US" sz="1400" b="1" u="sng" dirty="0">
                <a:latin typeface="+mn-ea"/>
                <a:cs typeface="Meiryo UI" panose="020B0604030504040204" pitchFamily="50" charset="-128"/>
              </a:rPr>
              <a:t>「鉱業、採石業、砂利採取業」や「宿泊業、飲食サービス業」、「生活関連サービス業、娯楽業」、「</a:t>
            </a:r>
            <a:r>
              <a:rPr lang="ja-JP" altLang="en-US" sz="1400" b="1" u="sng" dirty="0" smtClean="0">
                <a:latin typeface="+mn-ea"/>
                <a:cs typeface="Meiryo UI" panose="020B0604030504040204" pitchFamily="50" charset="-128"/>
              </a:rPr>
              <a:t>サービス業</a:t>
            </a:r>
            <a:endParaRPr lang="en-US" altLang="ja-JP" sz="1400" b="1" u="sng" dirty="0" smtClean="0">
              <a:latin typeface="+mn-ea"/>
              <a:cs typeface="Meiryo UI" panose="020B0604030504040204" pitchFamily="50" charset="-128"/>
            </a:endParaRPr>
          </a:p>
          <a:p>
            <a:r>
              <a:rPr lang="ja-JP" altLang="en-US" sz="1400" dirty="0">
                <a:latin typeface="+mn-ea"/>
                <a:cs typeface="Meiryo UI" panose="020B0604030504040204" pitchFamily="50" charset="-128"/>
              </a:rPr>
              <a:t>　</a:t>
            </a:r>
            <a:r>
              <a:rPr lang="ja-JP" altLang="en-US" sz="1400" b="1" u="sng" dirty="0" smtClean="0">
                <a:latin typeface="+mn-ea"/>
                <a:cs typeface="Meiryo UI" panose="020B0604030504040204" pitchFamily="50" charset="-128"/>
              </a:rPr>
              <a:t>（</a:t>
            </a:r>
            <a:r>
              <a:rPr lang="ja-JP" altLang="en-US" sz="1400" b="1" u="sng" dirty="0">
                <a:latin typeface="+mn-ea"/>
                <a:cs typeface="Meiryo UI" panose="020B0604030504040204" pitchFamily="50" charset="-128"/>
              </a:rPr>
              <a:t>他に分類されないもの）」、「卸売業、小売業」などでその割合が高くなっている。</a:t>
            </a:r>
            <a:endParaRPr lang="en-US" altLang="ja-JP" sz="1400" b="1" u="sng" dirty="0">
              <a:latin typeface="+mn-ea"/>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992045" y="2083248"/>
            <a:ext cx="8073412" cy="3470914"/>
          </a:xfrm>
          <a:prstGeom prst="rect">
            <a:avLst/>
          </a:prstGeom>
        </p:spPr>
      </p:pic>
      <p:sp>
        <p:nvSpPr>
          <p:cNvPr id="38" name="正方形/長方形 37"/>
          <p:cNvSpPr/>
          <p:nvPr/>
        </p:nvSpPr>
        <p:spPr>
          <a:xfrm>
            <a:off x="5286295" y="5858203"/>
            <a:ext cx="4088438" cy="261610"/>
          </a:xfrm>
          <a:prstGeom prst="rect">
            <a:avLst/>
          </a:prstGeom>
        </p:spPr>
        <p:txBody>
          <a:bodyPr wrap="square">
            <a:spAutoFit/>
          </a:bodyPr>
          <a:lstStyle/>
          <a:p>
            <a:pPr marL="144463" indent="-144463"/>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データで見る「大阪の成長戦略」（</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月版）より引用</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正方形/長方形 8"/>
          <p:cNvSpPr>
            <a:spLocks noChangeArrowheads="1"/>
          </p:cNvSpPr>
          <p:nvPr/>
        </p:nvSpPr>
        <p:spPr bwMode="auto">
          <a:xfrm>
            <a:off x="961099" y="5438570"/>
            <a:ext cx="797178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lnSpc>
                <a:spcPts val="1517"/>
              </a:lnSpc>
            </a:pPr>
            <a:r>
              <a:rPr lang="en-US" altLang="ja-JP" sz="937"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37"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937" dirty="0">
                <a:latin typeface="Meiryo UI" panose="020B0604030504040204" pitchFamily="50" charset="-128"/>
                <a:ea typeface="Meiryo UI" panose="020B0604030504040204" pitchFamily="50" charset="-128"/>
                <a:cs typeface="Meiryo UI" panose="020B0604030504040204" pitchFamily="50" charset="-128"/>
              </a:rPr>
              <a:t>29</a:t>
            </a:r>
            <a:r>
              <a:rPr lang="ja-JP" altLang="en-US" sz="937" dirty="0">
                <a:latin typeface="Meiryo UI" panose="020B0604030504040204" pitchFamily="50" charset="-128"/>
                <a:ea typeface="Meiryo UI" panose="020B0604030504040204" pitchFamily="50" charset="-128"/>
                <a:cs typeface="Meiryo UI" panose="020B0604030504040204" pitchFamily="50" charset="-128"/>
              </a:rPr>
              <a:t>年就業構造基本調査は、国が指定する国勢調査の調査区に居住する</a:t>
            </a:r>
            <a:r>
              <a:rPr lang="en-US" altLang="ja-JP" sz="937" dirty="0">
                <a:latin typeface="Meiryo UI" panose="020B0604030504040204" pitchFamily="50" charset="-128"/>
                <a:ea typeface="Meiryo UI" panose="020B0604030504040204" pitchFamily="50" charset="-128"/>
                <a:cs typeface="Meiryo UI" panose="020B0604030504040204" pitchFamily="50" charset="-128"/>
              </a:rPr>
              <a:t>15</a:t>
            </a:r>
            <a:r>
              <a:rPr lang="ja-JP" altLang="en-US" sz="937" dirty="0">
                <a:latin typeface="Meiryo UI" panose="020B0604030504040204" pitchFamily="50" charset="-128"/>
                <a:ea typeface="Meiryo UI" panose="020B0604030504040204" pitchFamily="50" charset="-128"/>
                <a:cs typeface="Meiryo UI" panose="020B0604030504040204" pitchFamily="50" charset="-128"/>
              </a:rPr>
              <a:t>歳以上の世帯員約</a:t>
            </a:r>
            <a:r>
              <a:rPr lang="en-US" altLang="ja-JP" sz="937" dirty="0">
                <a:latin typeface="Meiryo UI" panose="020B0604030504040204" pitchFamily="50" charset="-128"/>
                <a:ea typeface="Meiryo UI" panose="020B0604030504040204" pitchFamily="50" charset="-128"/>
                <a:cs typeface="Meiryo UI" panose="020B0604030504040204" pitchFamily="50" charset="-128"/>
              </a:rPr>
              <a:t>108</a:t>
            </a:r>
            <a:r>
              <a:rPr lang="ja-JP" altLang="en-US" sz="937" dirty="0">
                <a:latin typeface="Meiryo UI" panose="020B0604030504040204" pitchFamily="50" charset="-128"/>
                <a:ea typeface="Meiryo UI" panose="020B0604030504040204" pitchFamily="50" charset="-128"/>
                <a:cs typeface="Meiryo UI" panose="020B0604030504040204" pitchFamily="50" charset="-128"/>
              </a:rPr>
              <a:t>万人が</a:t>
            </a:r>
            <a:r>
              <a:rPr lang="ja-JP" altLang="en-US" sz="937" dirty="0" smtClean="0">
                <a:latin typeface="Meiryo UI" panose="020B0604030504040204" pitchFamily="50" charset="-128"/>
                <a:ea typeface="Meiryo UI" panose="020B0604030504040204" pitchFamily="50" charset="-128"/>
                <a:cs typeface="Meiryo UI" panose="020B0604030504040204" pitchFamily="50" charset="-128"/>
              </a:rPr>
              <a:t>対象</a:t>
            </a:r>
            <a:endParaRPr lang="en-US" altLang="ja-JP" sz="937" dirty="0" smtClean="0">
              <a:latin typeface="Meiryo UI" panose="020B0604030504040204" pitchFamily="50" charset="-128"/>
              <a:ea typeface="Meiryo UI" panose="020B0604030504040204" pitchFamily="50" charset="-128"/>
              <a:cs typeface="Meiryo UI" panose="020B0604030504040204" pitchFamily="50" charset="-128"/>
            </a:endParaRPr>
          </a:p>
          <a:p>
            <a:pPr marL="158669" indent="-158669">
              <a:lnSpc>
                <a:spcPts val="1517"/>
              </a:lnSpc>
            </a:pPr>
            <a:r>
              <a:rPr lang="en-US" altLang="ja-JP" sz="937"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37" dirty="0" smtClean="0">
                <a:latin typeface="Meiryo UI" panose="020B0604030504040204" pitchFamily="50" charset="-128"/>
                <a:ea typeface="Meiryo UI" panose="020B0604030504040204" pitchFamily="50" charset="-128"/>
                <a:cs typeface="Meiryo UI" panose="020B0604030504040204" pitchFamily="50" charset="-128"/>
              </a:rPr>
              <a:t>非正規割合・・</a:t>
            </a:r>
            <a:r>
              <a:rPr lang="ja-JP" altLang="en-US" sz="937" dirty="0">
                <a:latin typeface="Meiryo UI" panose="020B0604030504040204" pitchFamily="50" charset="-128"/>
                <a:ea typeface="Meiryo UI" panose="020B0604030504040204" pitchFamily="50" charset="-128"/>
                <a:cs typeface="Meiryo UI" panose="020B0604030504040204" pitchFamily="50" charset="-128"/>
              </a:rPr>
              <a:t>・</a:t>
            </a:r>
            <a:r>
              <a:rPr lang="ja-JP" altLang="en-US" sz="937" dirty="0" smtClean="0">
                <a:latin typeface="Meiryo UI" panose="020B0604030504040204" pitchFamily="50" charset="-128"/>
                <a:ea typeface="Meiryo UI" panose="020B0604030504040204" pitchFamily="50" charset="-128"/>
                <a:cs typeface="Meiryo UI" panose="020B0604030504040204" pitchFamily="50" charset="-128"/>
              </a:rPr>
              <a:t>自営業者や会社役員等も含む全就業者数に占める非正規雇用者数の割合　　非正規割合</a:t>
            </a:r>
            <a:r>
              <a:rPr lang="en-US" altLang="ja-JP" sz="937"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37"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37"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37" dirty="0" smtClean="0">
                <a:latin typeface="Meiryo UI" panose="020B0604030504040204" pitchFamily="50" charset="-128"/>
                <a:ea typeface="Meiryo UI" panose="020B0604030504040204" pitchFamily="50" charset="-128"/>
                <a:cs typeface="Meiryo UI" panose="020B0604030504040204" pitchFamily="50" charset="-128"/>
              </a:rPr>
              <a:t>非正規雇用者数</a:t>
            </a:r>
            <a:r>
              <a:rPr lang="en-US" altLang="ja-JP" sz="937"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37" dirty="0" smtClean="0">
                <a:latin typeface="Meiryo UI" panose="020B0604030504040204" pitchFamily="50" charset="-128"/>
                <a:ea typeface="Meiryo UI" panose="020B0604030504040204" pitchFamily="50" charset="-128"/>
                <a:cs typeface="Meiryo UI" panose="020B0604030504040204" pitchFamily="50" charset="-128"/>
              </a:rPr>
              <a:t>全就業者数</a:t>
            </a:r>
            <a:r>
              <a:rPr lang="en-US" altLang="ja-JP" sz="937" dirty="0" smtClean="0">
                <a:latin typeface="Meiryo UI" panose="020B0604030504040204" pitchFamily="50" charset="-128"/>
                <a:ea typeface="Meiryo UI" panose="020B0604030504040204" pitchFamily="50" charset="-128"/>
                <a:cs typeface="Meiryo UI" panose="020B0604030504040204" pitchFamily="50" charset="-128"/>
              </a:rPr>
              <a:t>×100</a:t>
            </a:r>
            <a:endParaRPr lang="ja-JP" altLang="en-US" sz="98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2508369" y="1757882"/>
            <a:ext cx="318218" cy="3581838"/>
          </a:xfrm>
          <a:prstGeom prst="round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角丸四角形 42"/>
          <p:cNvSpPr/>
          <p:nvPr/>
        </p:nvSpPr>
        <p:spPr>
          <a:xfrm>
            <a:off x="6111217" y="1763506"/>
            <a:ext cx="685319" cy="3581838"/>
          </a:xfrm>
          <a:prstGeom prst="round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角丸四角形 51"/>
          <p:cNvSpPr/>
          <p:nvPr/>
        </p:nvSpPr>
        <p:spPr>
          <a:xfrm>
            <a:off x="4657201" y="1757882"/>
            <a:ext cx="318218" cy="3581838"/>
          </a:xfrm>
          <a:prstGeom prst="round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角丸四角形 52"/>
          <p:cNvSpPr/>
          <p:nvPr/>
        </p:nvSpPr>
        <p:spPr>
          <a:xfrm>
            <a:off x="7913450" y="1754292"/>
            <a:ext cx="318218" cy="3581838"/>
          </a:xfrm>
          <a:prstGeom prst="round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147172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6930711" y="863952"/>
            <a:ext cx="2771971" cy="230832"/>
          </a:xfrm>
          <a:prstGeom prst="rect">
            <a:avLst/>
          </a:prstGeom>
        </p:spPr>
        <p:txBody>
          <a:bodyPr wrap="square">
            <a:spAutoFit/>
          </a:bodyPr>
          <a:lstStyle/>
          <a:p>
            <a:pPr marL="144466" indent="-144466" defTabSz="371483">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出典：総務省、各都</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府県 </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労働力調査</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作成</a:t>
            </a:r>
          </a:p>
        </p:txBody>
      </p:sp>
      <p:graphicFrame>
        <p:nvGraphicFramePr>
          <p:cNvPr id="6" name="グラフ 5"/>
          <p:cNvGraphicFramePr>
            <a:graphicFrameLocks/>
          </p:cNvGraphicFramePr>
          <p:nvPr>
            <p:extLst>
              <p:ext uri="{D42A27DB-BD31-4B8C-83A1-F6EECF244321}">
                <p14:modId xmlns:p14="http://schemas.microsoft.com/office/powerpoint/2010/main" val="3078147318"/>
              </p:ext>
            </p:extLst>
          </p:nvPr>
        </p:nvGraphicFramePr>
        <p:xfrm>
          <a:off x="1347879" y="1208267"/>
          <a:ext cx="7178655" cy="2171002"/>
        </p:xfrm>
        <a:graphic>
          <a:graphicData uri="http://schemas.openxmlformats.org/drawingml/2006/chart">
            <c:chart xmlns:c="http://schemas.openxmlformats.org/drawingml/2006/chart" xmlns:r="http://schemas.openxmlformats.org/officeDocument/2006/relationships" r:id="rId3"/>
          </a:graphicData>
        </a:graphic>
      </p:graphicFrame>
      <p:sp>
        <p:nvSpPr>
          <p:cNvPr id="9" name="テキスト ボックス 8"/>
          <p:cNvSpPr txBox="1"/>
          <p:nvPr/>
        </p:nvSpPr>
        <p:spPr>
          <a:xfrm>
            <a:off x="1347877" y="1235178"/>
            <a:ext cx="535244" cy="190373"/>
          </a:xfrm>
          <a:prstGeom prst="rect">
            <a:avLst/>
          </a:prstGeom>
          <a:noFill/>
        </p:spPr>
        <p:txBody>
          <a:bodyPr wrap="square" rtlCol="0">
            <a:spAutoFit/>
          </a:bodyPr>
          <a:lstStyle/>
          <a:p>
            <a:pPr defTabSz="371483">
              <a:defRPr/>
            </a:pPr>
            <a:r>
              <a:rPr kumimoji="1" lang="ja-JP" altLang="en-US" sz="637" dirty="0">
                <a:solidFill>
                  <a:prstClr val="black"/>
                </a:solidFill>
                <a:latin typeface="Meiryo UI" panose="020B0604030504040204" pitchFamily="50" charset="-128"/>
                <a:ea typeface="Meiryo UI" panose="020B0604030504040204" pitchFamily="50" charset="-128"/>
              </a:rPr>
              <a:t>（</a:t>
            </a:r>
            <a:r>
              <a:rPr kumimoji="1" lang="en-US" altLang="ja-JP" sz="637" dirty="0">
                <a:solidFill>
                  <a:prstClr val="black"/>
                </a:solidFill>
                <a:latin typeface="Meiryo UI" panose="020B0604030504040204" pitchFamily="50" charset="-128"/>
                <a:ea typeface="Meiryo UI" panose="020B0604030504040204" pitchFamily="50" charset="-128"/>
              </a:rPr>
              <a:t>%</a:t>
            </a:r>
            <a:r>
              <a:rPr kumimoji="1" lang="ja-JP" altLang="en-US" sz="637" dirty="0">
                <a:solidFill>
                  <a:prstClr val="black"/>
                </a:solidFill>
                <a:latin typeface="Meiryo UI" panose="020B0604030504040204" pitchFamily="50" charset="-128"/>
                <a:ea typeface="Meiryo UI" panose="020B0604030504040204" pitchFamily="50" charset="-128"/>
              </a:rPr>
              <a:t>）</a:t>
            </a:r>
          </a:p>
        </p:txBody>
      </p:sp>
      <p:sp>
        <p:nvSpPr>
          <p:cNvPr id="2" name="スライド番号プレースホルダー 1"/>
          <p:cNvSpPr>
            <a:spLocks noGrp="1"/>
          </p:cNvSpPr>
          <p:nvPr>
            <p:ph type="sldNum" sz="quarter" idx="12"/>
          </p:nvPr>
        </p:nvSpPr>
        <p:spPr>
          <a:xfrm>
            <a:off x="9279925" y="5634682"/>
            <a:ext cx="539602" cy="390772"/>
          </a:xfrm>
        </p:spPr>
        <p:txBody>
          <a:bodyPr/>
          <a:lstStyle/>
          <a:p>
            <a:fld id="{48CC1641-A557-4CE5-8C8D-A8271667C983}" type="slidenum">
              <a:rPr kumimoji="1" lang="ja-JP" altLang="en-US" sz="1600" b="1"/>
              <a:pPr/>
              <a:t>14</a:t>
            </a:fld>
            <a:endParaRPr kumimoji="1" lang="ja-JP" altLang="en-US" sz="1600" b="1" dirty="0"/>
          </a:p>
        </p:txBody>
      </p:sp>
      <p:graphicFrame>
        <p:nvGraphicFramePr>
          <p:cNvPr id="21" name="グラフ 20"/>
          <p:cNvGraphicFramePr>
            <a:graphicFrameLocks/>
          </p:cNvGraphicFramePr>
          <p:nvPr>
            <p:extLst>
              <p:ext uri="{D42A27DB-BD31-4B8C-83A1-F6EECF244321}">
                <p14:modId xmlns:p14="http://schemas.microsoft.com/office/powerpoint/2010/main" val="1862443844"/>
              </p:ext>
            </p:extLst>
          </p:nvPr>
        </p:nvGraphicFramePr>
        <p:xfrm>
          <a:off x="1350185" y="3485174"/>
          <a:ext cx="7283345" cy="2360798"/>
        </p:xfrm>
        <a:graphic>
          <a:graphicData uri="http://schemas.openxmlformats.org/drawingml/2006/chart">
            <c:chart xmlns:c="http://schemas.openxmlformats.org/drawingml/2006/chart" xmlns:r="http://schemas.openxmlformats.org/officeDocument/2006/relationships" r:id="rId4"/>
          </a:graphicData>
        </a:graphic>
      </p:graphicFrame>
      <p:sp>
        <p:nvSpPr>
          <p:cNvPr id="22" name="正方形/長方形 21"/>
          <p:cNvSpPr/>
          <p:nvPr/>
        </p:nvSpPr>
        <p:spPr>
          <a:xfrm>
            <a:off x="1347878" y="3306118"/>
            <a:ext cx="4657065" cy="260521"/>
          </a:xfrm>
          <a:prstGeom prst="rect">
            <a:avLst/>
          </a:prstGeom>
        </p:spPr>
        <p:txBody>
          <a:bodyPr wrap="square">
            <a:spAutoFit/>
          </a:bodyPr>
          <a:lstStyle/>
          <a:p>
            <a:pPr marL="144466" indent="-144466">
              <a:defRPr/>
            </a:pPr>
            <a:r>
              <a:rPr lang="ja-JP" altLang="en-US" sz="1000" dirty="0">
                <a:solidFill>
                  <a:prstClr val="black"/>
                </a:solidFill>
                <a:latin typeface="+mn-ea"/>
                <a:cs typeface="Meiryo UI" panose="020B0604030504040204" pitchFamily="50" charset="-128"/>
              </a:rPr>
              <a:t>■ </a:t>
            </a:r>
            <a:r>
              <a:rPr lang="ja-JP" altLang="en-US" sz="1000" b="1" dirty="0">
                <a:solidFill>
                  <a:prstClr val="black"/>
                </a:solidFill>
                <a:latin typeface="+mn-ea"/>
                <a:cs typeface="Meiryo UI" panose="020B0604030504040204" pitchFamily="50" charset="-128"/>
              </a:rPr>
              <a:t>大阪府　</a:t>
            </a:r>
            <a:r>
              <a:rPr lang="ja-JP" altLang="en-US" sz="1100" b="1" u="sng" dirty="0">
                <a:solidFill>
                  <a:prstClr val="black"/>
                </a:solidFill>
                <a:latin typeface="+mn-ea"/>
                <a:cs typeface="Meiryo UI" panose="020B0604030504040204" pitchFamily="50" charset="-128"/>
              </a:rPr>
              <a:t>高齢者</a:t>
            </a:r>
            <a:r>
              <a:rPr lang="ja-JP" altLang="en-US" sz="1000" b="1" dirty="0">
                <a:solidFill>
                  <a:prstClr val="black"/>
                </a:solidFill>
                <a:latin typeface="+mn-ea"/>
                <a:cs typeface="Meiryo UI" panose="020B0604030504040204" pitchFamily="50" charset="-128"/>
              </a:rPr>
              <a:t>就業率の推移</a:t>
            </a:r>
            <a:endParaRPr lang="ja-JP" altLang="en-US" sz="1000" dirty="0">
              <a:solidFill>
                <a:prstClr val="black"/>
              </a:solidFill>
              <a:latin typeface="+mn-ea"/>
              <a:cs typeface="Meiryo UI" panose="020B0604030504040204" pitchFamily="50" charset="-128"/>
            </a:endParaRPr>
          </a:p>
        </p:txBody>
      </p:sp>
      <p:sp>
        <p:nvSpPr>
          <p:cNvPr id="23" name="正方形/長方形 22"/>
          <p:cNvSpPr/>
          <p:nvPr/>
        </p:nvSpPr>
        <p:spPr>
          <a:xfrm>
            <a:off x="1347878" y="991493"/>
            <a:ext cx="4657065" cy="260521"/>
          </a:xfrm>
          <a:prstGeom prst="rect">
            <a:avLst/>
          </a:prstGeom>
        </p:spPr>
        <p:txBody>
          <a:bodyPr wrap="square">
            <a:spAutoFit/>
          </a:bodyPr>
          <a:lstStyle/>
          <a:p>
            <a:pPr marL="144466" indent="-144466">
              <a:defRPr/>
            </a:pPr>
            <a:r>
              <a:rPr lang="ja-JP" altLang="en-US" sz="1000" dirty="0">
                <a:solidFill>
                  <a:prstClr val="black"/>
                </a:solidFill>
                <a:latin typeface="+mn-ea"/>
                <a:cs typeface="Meiryo UI" panose="020B0604030504040204" pitchFamily="50" charset="-128"/>
              </a:rPr>
              <a:t>■ </a:t>
            </a:r>
            <a:r>
              <a:rPr lang="ja-JP" altLang="en-US" sz="1000" b="1" dirty="0">
                <a:solidFill>
                  <a:prstClr val="black"/>
                </a:solidFill>
                <a:latin typeface="+mn-ea"/>
                <a:cs typeface="Meiryo UI" panose="020B0604030504040204" pitchFamily="50" charset="-128"/>
              </a:rPr>
              <a:t>大阪府　</a:t>
            </a:r>
            <a:r>
              <a:rPr lang="ja-JP" altLang="en-US" sz="1100" b="1" u="sng" dirty="0">
                <a:solidFill>
                  <a:prstClr val="black"/>
                </a:solidFill>
                <a:latin typeface="+mn-ea"/>
                <a:cs typeface="Meiryo UI" panose="020B0604030504040204" pitchFamily="50" charset="-128"/>
              </a:rPr>
              <a:t>女性</a:t>
            </a:r>
            <a:r>
              <a:rPr lang="ja-JP" altLang="en-US" sz="1000" b="1" dirty="0">
                <a:solidFill>
                  <a:prstClr val="black"/>
                </a:solidFill>
                <a:latin typeface="+mn-ea"/>
                <a:cs typeface="Meiryo UI" panose="020B0604030504040204" pitchFamily="50" charset="-128"/>
              </a:rPr>
              <a:t>就業率の推移</a:t>
            </a:r>
            <a:endParaRPr lang="ja-JP" altLang="en-US" sz="1000" dirty="0">
              <a:solidFill>
                <a:prstClr val="black"/>
              </a:solidFill>
              <a:latin typeface="+mn-ea"/>
              <a:cs typeface="Meiryo UI" panose="020B0604030504040204" pitchFamily="50" charset="-128"/>
            </a:endParaRPr>
          </a:p>
        </p:txBody>
      </p:sp>
      <p:sp>
        <p:nvSpPr>
          <p:cNvPr id="24" name="正方形/長方形 23"/>
          <p:cNvSpPr/>
          <p:nvPr/>
        </p:nvSpPr>
        <p:spPr>
          <a:xfrm>
            <a:off x="1" y="-5"/>
            <a:ext cx="9905999" cy="398505"/>
          </a:xfrm>
          <a:prstGeom prst="rect">
            <a:avLst/>
          </a:prstGeom>
          <a:solidFill>
            <a:srgbClr val="002060"/>
          </a:solidFill>
        </p:spPr>
        <p:txBody>
          <a:bodyPr vert="horz" lIns="74296" tIns="37148" rIns="74296" bIns="37148" rtlCol="0" anchor="b">
            <a:noAutofit/>
          </a:bodyPr>
          <a:lstStyle/>
          <a:p>
            <a:pPr algn="ctr" defTabSz="832550">
              <a:lnSpc>
                <a:spcPct val="90000"/>
              </a:lnSpc>
              <a:spcBef>
                <a:spcPct val="0"/>
              </a:spcBef>
            </a:pPr>
            <a:r>
              <a:rPr kumimoji="1" lang="ja-JP" altLang="en-US" b="1" dirty="0" smtClean="0">
                <a:solidFill>
                  <a:schemeClr val="bg1"/>
                </a:solidFill>
                <a:latin typeface="+mn-ea"/>
                <a:cs typeface="+mj-cs"/>
              </a:rPr>
              <a:t>雇用・人材 </a:t>
            </a:r>
            <a:r>
              <a:rPr kumimoji="1" lang="en-US" altLang="ja-JP" b="1" dirty="0">
                <a:solidFill>
                  <a:schemeClr val="bg1"/>
                </a:solidFill>
                <a:latin typeface="+mn-ea"/>
                <a:cs typeface="+mj-cs"/>
              </a:rPr>
              <a:t>【</a:t>
            </a:r>
            <a:r>
              <a:rPr kumimoji="1" lang="ja-JP" altLang="en-US" b="1" dirty="0">
                <a:solidFill>
                  <a:schemeClr val="bg1"/>
                </a:solidFill>
                <a:latin typeface="+mn-ea"/>
                <a:cs typeface="+mj-cs"/>
              </a:rPr>
              <a:t>女性就業率・高齢者就業率</a:t>
            </a:r>
            <a:r>
              <a:rPr kumimoji="1" lang="en-US" altLang="ja-JP" b="1" dirty="0">
                <a:solidFill>
                  <a:schemeClr val="bg1"/>
                </a:solidFill>
                <a:latin typeface="+mn-ea"/>
                <a:cs typeface="+mj-cs"/>
              </a:rPr>
              <a:t>】</a:t>
            </a:r>
            <a:endParaRPr kumimoji="1" lang="ja-JP" altLang="en-US" b="1" dirty="0">
              <a:solidFill>
                <a:schemeClr val="bg1"/>
              </a:solidFill>
              <a:latin typeface="+mn-ea"/>
              <a:cs typeface="+mj-cs"/>
            </a:endParaRPr>
          </a:p>
        </p:txBody>
      </p:sp>
      <p:sp>
        <p:nvSpPr>
          <p:cNvPr id="10" name="正方形/長方形 9"/>
          <p:cNvSpPr/>
          <p:nvPr/>
        </p:nvSpPr>
        <p:spPr>
          <a:xfrm>
            <a:off x="254643" y="509123"/>
            <a:ext cx="9135218" cy="28519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776" indent="-164776"/>
            <a:r>
              <a:rPr kumimoji="1" lang="ja-JP" altLang="en-US" sz="1275" dirty="0">
                <a:solidFill>
                  <a:schemeClr val="tx1"/>
                </a:solidFill>
              </a:rPr>
              <a:t>●</a:t>
            </a:r>
            <a:r>
              <a:rPr kumimoji="1" lang="ja-JP" altLang="en-US" sz="1275" b="1" u="sng" dirty="0">
                <a:solidFill>
                  <a:schemeClr val="tx1"/>
                </a:solidFill>
              </a:rPr>
              <a:t>大阪の女性就業率及び高齢者就業率は、ともに全国を下回っている。</a:t>
            </a:r>
            <a:r>
              <a:rPr kumimoji="1" lang="ja-JP" altLang="en-US" sz="1002" dirty="0">
                <a:solidFill>
                  <a:schemeClr val="tx1"/>
                </a:solidFill>
              </a:rPr>
              <a:t>（女性</a:t>
            </a:r>
            <a:r>
              <a:rPr kumimoji="1" lang="en-US" altLang="ja-JP" sz="1002" dirty="0">
                <a:solidFill>
                  <a:schemeClr val="tx1"/>
                </a:solidFill>
              </a:rPr>
              <a:t>:</a:t>
            </a:r>
            <a:r>
              <a:rPr kumimoji="1" lang="ja-JP" altLang="en-US" sz="1002" dirty="0">
                <a:solidFill>
                  <a:schemeClr val="tx1"/>
                </a:solidFill>
              </a:rPr>
              <a:t>全国</a:t>
            </a:r>
            <a:r>
              <a:rPr kumimoji="1" lang="en-US" altLang="ja-JP" sz="1002" dirty="0">
                <a:solidFill>
                  <a:schemeClr val="tx1"/>
                </a:solidFill>
              </a:rPr>
              <a:t>52.2</a:t>
            </a:r>
            <a:r>
              <a:rPr kumimoji="1" lang="ja-JP" altLang="en-US" sz="1002" dirty="0">
                <a:solidFill>
                  <a:schemeClr val="tx1"/>
                </a:solidFill>
              </a:rPr>
              <a:t>％➔大阪</a:t>
            </a:r>
            <a:r>
              <a:rPr kumimoji="1" lang="en-US" altLang="ja-JP" sz="1002" dirty="0">
                <a:solidFill>
                  <a:schemeClr val="tx1"/>
                </a:solidFill>
              </a:rPr>
              <a:t>51.0</a:t>
            </a:r>
            <a:r>
              <a:rPr kumimoji="1" lang="ja-JP" altLang="en-US" sz="1002" dirty="0">
                <a:solidFill>
                  <a:schemeClr val="tx1"/>
                </a:solidFill>
              </a:rPr>
              <a:t>％、高齢者</a:t>
            </a:r>
            <a:r>
              <a:rPr kumimoji="1" lang="en-US" altLang="ja-JP" sz="1002" dirty="0">
                <a:solidFill>
                  <a:schemeClr val="tx1"/>
                </a:solidFill>
              </a:rPr>
              <a:t>:</a:t>
            </a:r>
            <a:r>
              <a:rPr kumimoji="1" lang="ja-JP" altLang="en-US" sz="1002" dirty="0">
                <a:solidFill>
                  <a:schemeClr val="tx1"/>
                </a:solidFill>
              </a:rPr>
              <a:t>全国</a:t>
            </a:r>
            <a:r>
              <a:rPr kumimoji="1" lang="en-US" altLang="ja-JP" sz="1002" dirty="0">
                <a:solidFill>
                  <a:schemeClr val="tx1"/>
                </a:solidFill>
              </a:rPr>
              <a:t>24.9</a:t>
            </a:r>
            <a:r>
              <a:rPr kumimoji="1" lang="ja-JP" altLang="en-US" sz="1002" dirty="0">
                <a:solidFill>
                  <a:schemeClr val="tx1"/>
                </a:solidFill>
              </a:rPr>
              <a:t>％➔大阪</a:t>
            </a:r>
            <a:r>
              <a:rPr kumimoji="1" lang="en-US" altLang="ja-JP" sz="1002" dirty="0">
                <a:solidFill>
                  <a:schemeClr val="tx1"/>
                </a:solidFill>
              </a:rPr>
              <a:t>22.2</a:t>
            </a:r>
            <a:r>
              <a:rPr kumimoji="1" lang="ja-JP" altLang="en-US" sz="1002" dirty="0">
                <a:solidFill>
                  <a:schemeClr val="tx1"/>
                </a:solidFill>
              </a:rPr>
              <a:t>％）</a:t>
            </a:r>
            <a:endParaRPr kumimoji="1" lang="ja-JP" altLang="en-US" sz="1275" dirty="0">
              <a:solidFill>
                <a:schemeClr val="tx1"/>
              </a:solidFill>
            </a:endParaRPr>
          </a:p>
        </p:txBody>
      </p:sp>
    </p:spTree>
    <p:extLst>
      <p:ext uri="{BB962C8B-B14F-4D97-AF65-F5344CB8AC3E}">
        <p14:creationId xmlns:p14="http://schemas.microsoft.com/office/powerpoint/2010/main" val="14216668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4"/>
          <p:cNvSpPr>
            <a:spLocks noChangeArrowheads="1"/>
          </p:cNvSpPr>
          <p:nvPr/>
        </p:nvSpPr>
        <p:spPr bwMode="auto">
          <a:xfrm>
            <a:off x="-3339" y="-172"/>
            <a:ext cx="9909339" cy="369332"/>
          </a:xfrm>
          <a:prstGeom prst="rect">
            <a:avLst/>
          </a:prstGeom>
          <a:solidFill>
            <a:srgbClr val="002060"/>
          </a:solidFill>
          <a:ln>
            <a:noFill/>
          </a:ln>
          <a:extLst/>
        </p:spPr>
        <p:txBody>
          <a:bodyPr wrap="square">
            <a:spAutoFit/>
          </a:bodyPr>
          <a:lstStyle/>
          <a:p>
            <a:pPr marL="144463" indent="-144463" algn="ctr"/>
            <a:r>
              <a:rPr lang="ja-JP" altLang="en-US" b="1" dirty="0" smtClean="0">
                <a:solidFill>
                  <a:schemeClr val="bg1"/>
                </a:solidFill>
                <a:latin typeface="+mn-ea"/>
                <a:cs typeface="Meiryo UI" panose="020B0604030504040204" pitchFamily="50" charset="-128"/>
              </a:rPr>
              <a:t>雇用・人材 </a:t>
            </a:r>
            <a:r>
              <a:rPr lang="en-US" altLang="ja-JP" b="1" dirty="0" smtClean="0">
                <a:solidFill>
                  <a:schemeClr val="bg1"/>
                </a:solidFill>
                <a:latin typeface="+mn-ea"/>
                <a:cs typeface="Meiryo UI" panose="020B0604030504040204" pitchFamily="50" charset="-128"/>
              </a:rPr>
              <a:t>【</a:t>
            </a:r>
            <a:r>
              <a:rPr lang="ja-JP" altLang="en-US" b="1" dirty="0" smtClean="0">
                <a:solidFill>
                  <a:schemeClr val="bg1"/>
                </a:solidFill>
                <a:latin typeface="+mn-ea"/>
                <a:cs typeface="Meiryo UI" panose="020B0604030504040204" pitchFamily="50" charset="-128"/>
              </a:rPr>
              <a:t>女性の就業率</a:t>
            </a:r>
            <a:r>
              <a:rPr lang="en-US" altLang="ja-JP" b="1" dirty="0" smtClean="0">
                <a:solidFill>
                  <a:schemeClr val="bg1"/>
                </a:solidFill>
                <a:latin typeface="+mn-ea"/>
                <a:cs typeface="Meiryo UI" panose="020B0604030504040204" pitchFamily="50" charset="-128"/>
              </a:rPr>
              <a:t>】</a:t>
            </a:r>
            <a:endParaRPr lang="ja-JP" altLang="en-US" sz="1000" b="1" dirty="0">
              <a:solidFill>
                <a:schemeClr val="bg1"/>
              </a:solidFill>
              <a:latin typeface="+mn-ea"/>
              <a:cs typeface="Meiryo UI" panose="020B0604030504040204" pitchFamily="50" charset="-128"/>
            </a:endParaRPr>
          </a:p>
        </p:txBody>
      </p:sp>
      <p:sp>
        <p:nvSpPr>
          <p:cNvPr id="22" name="正方形/長方形 21"/>
          <p:cNvSpPr/>
          <p:nvPr/>
        </p:nvSpPr>
        <p:spPr>
          <a:xfrm>
            <a:off x="287671" y="466298"/>
            <a:ext cx="9327318" cy="906287"/>
          </a:xfrm>
          <a:prstGeom prst="rect">
            <a:avLst/>
          </a:prstGeom>
          <a:solidFill>
            <a:schemeClr val="accent5">
              <a:lumMod val="20000"/>
              <a:lumOff val="80000"/>
            </a:schemeClr>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smtClean="0">
                <a:solidFill>
                  <a:schemeClr val="tx1"/>
                </a:solidFill>
                <a:latin typeface="+mn-ea"/>
                <a:cs typeface="Meiryo UI" panose="020B0604030504040204" pitchFamily="50" charset="-128"/>
              </a:rPr>
              <a:t>●</a:t>
            </a:r>
            <a:r>
              <a:rPr lang="ja-JP" altLang="en-US" sz="1400" b="1" u="sng" dirty="0" smtClean="0">
                <a:solidFill>
                  <a:schemeClr val="tx1"/>
                </a:solidFill>
                <a:latin typeface="+mn-ea"/>
                <a:cs typeface="Meiryo UI" panose="020B0604030504040204" pitchFamily="50" charset="-128"/>
              </a:rPr>
              <a:t>大阪</a:t>
            </a:r>
            <a:r>
              <a:rPr lang="ja-JP" altLang="en-US" sz="1400" b="1" u="sng" dirty="0">
                <a:solidFill>
                  <a:schemeClr val="tx1"/>
                </a:solidFill>
                <a:latin typeface="+mn-ea"/>
                <a:cs typeface="Meiryo UI" panose="020B0604030504040204" pitchFamily="50" charset="-128"/>
              </a:rPr>
              <a:t>の女性の有業率をみると、いわゆる「Ｍ字カーブ」の谷は改善されつつあるものの、全国平均に比べ低い状況</a:t>
            </a:r>
            <a:r>
              <a:rPr lang="ja-JP" altLang="en-US" sz="1400" dirty="0">
                <a:solidFill>
                  <a:schemeClr val="tx1"/>
                </a:solidFill>
                <a:latin typeface="+mn-ea"/>
                <a:cs typeface="Meiryo UI" panose="020B0604030504040204" pitchFamily="50" charset="-128"/>
              </a:rPr>
              <a:t>となっている。</a:t>
            </a:r>
            <a:endParaRPr lang="en-US" altLang="ja-JP" sz="1400" dirty="0">
              <a:solidFill>
                <a:schemeClr val="tx1"/>
              </a:solidFill>
              <a:latin typeface="+mn-ea"/>
              <a:cs typeface="Meiryo UI" panose="020B0604030504040204" pitchFamily="50" charset="-128"/>
            </a:endParaRPr>
          </a:p>
          <a:p>
            <a:r>
              <a:rPr lang="ja-JP" altLang="en-US" sz="1400" dirty="0">
                <a:solidFill>
                  <a:schemeClr val="tx1"/>
                </a:solidFill>
                <a:latin typeface="+mn-ea"/>
                <a:cs typeface="Meiryo UI" panose="020B0604030504040204" pitchFamily="50" charset="-128"/>
              </a:rPr>
              <a:t>●</a:t>
            </a:r>
            <a:r>
              <a:rPr lang="ja-JP" altLang="en-US" sz="1400" dirty="0" smtClean="0">
                <a:solidFill>
                  <a:schemeClr val="tx1"/>
                </a:solidFill>
                <a:latin typeface="+mn-ea"/>
                <a:cs typeface="Meiryo UI" panose="020B0604030504040204" pitchFamily="50" charset="-128"/>
              </a:rPr>
              <a:t>また</a:t>
            </a:r>
            <a:r>
              <a:rPr lang="ja-JP" altLang="en-US" sz="1400" dirty="0">
                <a:solidFill>
                  <a:schemeClr val="tx1"/>
                </a:solidFill>
                <a:latin typeface="+mn-ea"/>
                <a:cs typeface="Meiryo UI" panose="020B0604030504040204" pitchFamily="50" charset="-128"/>
              </a:rPr>
              <a:t>、大阪の有業率と潜在的有業率の差をみると、</a:t>
            </a:r>
            <a:r>
              <a:rPr lang="en-US" altLang="ja-JP" sz="1400" dirty="0">
                <a:solidFill>
                  <a:schemeClr val="tx1"/>
                </a:solidFill>
                <a:latin typeface="+mn-ea"/>
                <a:cs typeface="Meiryo UI" panose="020B0604030504040204" pitchFamily="50" charset="-128"/>
              </a:rPr>
              <a:t>69</a:t>
            </a:r>
            <a:r>
              <a:rPr lang="ja-JP" altLang="en-US" sz="1400" dirty="0">
                <a:solidFill>
                  <a:schemeClr val="tx1"/>
                </a:solidFill>
                <a:latin typeface="+mn-ea"/>
                <a:cs typeface="Meiryo UI" panose="020B0604030504040204" pitchFamily="50" charset="-128"/>
              </a:rPr>
              <a:t>歳までのいずれの年齢層でも</a:t>
            </a:r>
            <a:r>
              <a:rPr lang="en-US" altLang="ja-JP" sz="1400" dirty="0">
                <a:solidFill>
                  <a:schemeClr val="tx1"/>
                </a:solidFill>
                <a:latin typeface="+mn-ea"/>
                <a:cs typeface="Meiryo UI" panose="020B0604030504040204" pitchFamily="50" charset="-128"/>
              </a:rPr>
              <a:t>10</a:t>
            </a:r>
            <a:r>
              <a:rPr lang="ja-JP" altLang="en-US" sz="1400" dirty="0">
                <a:solidFill>
                  <a:schemeClr val="tx1"/>
                </a:solidFill>
                <a:latin typeface="+mn-ea"/>
                <a:cs typeface="Meiryo UI" panose="020B0604030504040204" pitchFamily="50" charset="-128"/>
              </a:rPr>
              <a:t>ポイント以上となっており、依然、</a:t>
            </a:r>
            <a:r>
              <a:rPr lang="ja-JP" altLang="en-US" sz="1400" dirty="0" smtClean="0">
                <a:solidFill>
                  <a:schemeClr val="tx1"/>
                </a:solidFill>
                <a:latin typeface="+mn-ea"/>
                <a:cs typeface="Meiryo UI" panose="020B0604030504040204" pitchFamily="50" charset="-128"/>
              </a:rPr>
              <a:t>働く意思</a:t>
            </a:r>
            <a:endParaRPr lang="en-US" altLang="ja-JP" sz="1400" dirty="0" smtClean="0">
              <a:solidFill>
                <a:schemeClr val="tx1"/>
              </a:solidFill>
              <a:latin typeface="+mn-ea"/>
              <a:cs typeface="Meiryo UI" panose="020B0604030504040204" pitchFamily="50" charset="-128"/>
            </a:endParaRPr>
          </a:p>
          <a:p>
            <a:r>
              <a:rPr lang="ja-JP" altLang="en-US" sz="1400" dirty="0">
                <a:solidFill>
                  <a:schemeClr val="tx1"/>
                </a:solidFill>
                <a:latin typeface="+mn-ea"/>
                <a:cs typeface="Meiryo UI" panose="020B0604030504040204" pitchFamily="50" charset="-128"/>
              </a:rPr>
              <a:t>　 </a:t>
            </a:r>
            <a:r>
              <a:rPr lang="ja-JP" altLang="en-US" sz="1400" dirty="0" smtClean="0">
                <a:solidFill>
                  <a:schemeClr val="tx1"/>
                </a:solidFill>
                <a:latin typeface="+mn-ea"/>
                <a:cs typeface="Meiryo UI" panose="020B0604030504040204" pitchFamily="50" charset="-128"/>
              </a:rPr>
              <a:t>が</a:t>
            </a:r>
            <a:r>
              <a:rPr lang="ja-JP" altLang="en-US" sz="1400" dirty="0">
                <a:solidFill>
                  <a:schemeClr val="tx1"/>
                </a:solidFill>
                <a:latin typeface="+mn-ea"/>
                <a:cs typeface="Meiryo UI" panose="020B0604030504040204" pitchFamily="50" charset="-128"/>
              </a:rPr>
              <a:t>ありながら就業できていない人は多い。</a:t>
            </a:r>
            <a:endParaRPr lang="en-US" altLang="ja-JP" sz="1400" dirty="0">
              <a:solidFill>
                <a:schemeClr val="tx1"/>
              </a:solidFill>
              <a:latin typeface="+mn-ea"/>
              <a:cs typeface="Meiryo UI" panose="020B0604030504040204" pitchFamily="50" charset="-128"/>
            </a:endParaRPr>
          </a:p>
        </p:txBody>
      </p:sp>
      <p:sp>
        <p:nvSpPr>
          <p:cNvPr id="2" name="スライド番号プレースホルダー 1"/>
          <p:cNvSpPr>
            <a:spLocks noGrp="1"/>
          </p:cNvSpPr>
          <p:nvPr>
            <p:ph type="sldNum" sz="quarter" idx="12"/>
          </p:nvPr>
        </p:nvSpPr>
        <p:spPr>
          <a:xfrm>
            <a:off x="9354351" y="5691873"/>
            <a:ext cx="521276" cy="394246"/>
          </a:xfrm>
        </p:spPr>
        <p:txBody>
          <a:bodyPr/>
          <a:lstStyle/>
          <a:p>
            <a:pPr>
              <a:defRPr/>
            </a:pPr>
            <a:fld id="{4AC9B83D-17C3-4F2E-B0BA-D155CD364A7C}" type="slidenum">
              <a:rPr lang="ja-JP" altLang="en-US" sz="1600" b="1" smtClean="0"/>
              <a:pPr>
                <a:defRPr/>
              </a:pPr>
              <a:t>15</a:t>
            </a:fld>
            <a:endParaRPr lang="ja-JP" altLang="en-US" sz="1600" b="1" dirty="0"/>
          </a:p>
        </p:txBody>
      </p:sp>
      <p:pic>
        <p:nvPicPr>
          <p:cNvPr id="3" name="図 2"/>
          <p:cNvPicPr>
            <a:picLocks noChangeAspect="1"/>
          </p:cNvPicPr>
          <p:nvPr/>
        </p:nvPicPr>
        <p:blipFill>
          <a:blip r:embed="rId3"/>
          <a:stretch>
            <a:fillRect/>
          </a:stretch>
        </p:blipFill>
        <p:spPr>
          <a:xfrm>
            <a:off x="1710015" y="1931219"/>
            <a:ext cx="6731710" cy="3724979"/>
          </a:xfrm>
          <a:prstGeom prst="rect">
            <a:avLst/>
          </a:prstGeom>
        </p:spPr>
      </p:pic>
      <p:sp>
        <p:nvSpPr>
          <p:cNvPr id="8" name="正方形/長方形 7"/>
          <p:cNvSpPr/>
          <p:nvPr/>
        </p:nvSpPr>
        <p:spPr>
          <a:xfrm>
            <a:off x="4951330" y="5839898"/>
            <a:ext cx="4088438" cy="246221"/>
          </a:xfrm>
          <a:prstGeom prst="rect">
            <a:avLst/>
          </a:prstGeom>
        </p:spPr>
        <p:txBody>
          <a:bodyPr wrap="square">
            <a:spAutoFit/>
          </a:bodyPr>
          <a:lstStyle/>
          <a:p>
            <a:pPr marL="144463" indent="-144463"/>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データで見る「大阪の成長戦略」（</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月版）より引用</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4695481" y="1577759"/>
            <a:ext cx="4088438" cy="261610"/>
          </a:xfrm>
          <a:prstGeom prst="rect">
            <a:avLst/>
          </a:prstGeom>
        </p:spPr>
        <p:txBody>
          <a:bodyPr wrap="square">
            <a:spAutoFit/>
          </a:bodyPr>
          <a:lstStyle/>
          <a:p>
            <a:pPr marL="144463" indent="-144463" algn="ctr"/>
            <a:r>
              <a:rPr lang="ja-JP" altLang="en-US" sz="1100" dirty="0">
                <a:latin typeface="+mn-ea"/>
                <a:cs typeface="Meiryo UI" panose="020B0604030504040204" pitchFamily="50" charset="-128"/>
              </a:rPr>
              <a:t>出典：平成</a:t>
            </a:r>
            <a:r>
              <a:rPr lang="en-US" altLang="ja-JP" sz="1100" dirty="0">
                <a:latin typeface="+mn-ea"/>
                <a:cs typeface="Meiryo UI" panose="020B0604030504040204" pitchFamily="50" charset="-128"/>
              </a:rPr>
              <a:t>2</a:t>
            </a:r>
            <a:r>
              <a:rPr lang="ja-JP" altLang="en-US" sz="1100" dirty="0">
                <a:latin typeface="+mn-ea"/>
                <a:cs typeface="Meiryo UI" panose="020B0604030504040204" pitchFamily="50" charset="-128"/>
              </a:rPr>
              <a:t>９年　</a:t>
            </a:r>
            <a:r>
              <a:rPr lang="ja-JP" altLang="en-US" sz="1100" dirty="0" smtClean="0">
                <a:latin typeface="+mn-ea"/>
                <a:cs typeface="Meiryo UI" panose="020B0604030504040204" pitchFamily="50" charset="-128"/>
              </a:rPr>
              <a:t>総務省 </a:t>
            </a:r>
            <a:r>
              <a:rPr lang="en-US" altLang="ja-JP" sz="1100" dirty="0" smtClean="0">
                <a:latin typeface="+mn-ea"/>
                <a:cs typeface="Meiryo UI" panose="020B0604030504040204" pitchFamily="50" charset="-128"/>
              </a:rPr>
              <a:t>『</a:t>
            </a:r>
            <a:r>
              <a:rPr lang="ja-JP" altLang="en-US" sz="1100" dirty="0" smtClean="0">
                <a:latin typeface="+mn-ea"/>
                <a:cs typeface="Meiryo UI" panose="020B0604030504040204" pitchFamily="50" charset="-128"/>
              </a:rPr>
              <a:t>就業</a:t>
            </a:r>
            <a:r>
              <a:rPr lang="ja-JP" altLang="en-US" sz="1100" dirty="0">
                <a:latin typeface="+mn-ea"/>
                <a:cs typeface="Meiryo UI" panose="020B0604030504040204" pitchFamily="50" charset="-128"/>
              </a:rPr>
              <a:t>構造基本</a:t>
            </a:r>
            <a:r>
              <a:rPr lang="ja-JP" altLang="en-US" sz="1100" dirty="0" smtClean="0">
                <a:latin typeface="+mn-ea"/>
                <a:cs typeface="Meiryo UI" panose="020B0604030504040204" pitchFamily="50" charset="-128"/>
              </a:rPr>
              <a:t>調査</a:t>
            </a:r>
            <a:r>
              <a:rPr lang="en-US" altLang="ja-JP" sz="1100" dirty="0" smtClean="0">
                <a:latin typeface="+mn-ea"/>
                <a:cs typeface="Meiryo UI" panose="020B0604030504040204" pitchFamily="50" charset="-128"/>
              </a:rPr>
              <a:t>』 </a:t>
            </a:r>
            <a:r>
              <a:rPr lang="ja-JP" altLang="en-US" sz="1100" dirty="0" smtClean="0">
                <a:latin typeface="+mn-ea"/>
                <a:cs typeface="Meiryo UI" panose="020B0604030504040204" pitchFamily="50" charset="-128"/>
              </a:rPr>
              <a:t>より</a:t>
            </a:r>
            <a:r>
              <a:rPr lang="ja-JP" altLang="en-US" sz="1100" dirty="0">
                <a:latin typeface="+mn-ea"/>
                <a:cs typeface="Meiryo UI" panose="020B0604030504040204" pitchFamily="50" charset="-128"/>
              </a:rPr>
              <a:t>作成</a:t>
            </a:r>
          </a:p>
        </p:txBody>
      </p:sp>
    </p:spTree>
    <p:extLst>
      <p:ext uri="{BB962C8B-B14F-4D97-AF65-F5344CB8AC3E}">
        <p14:creationId xmlns:p14="http://schemas.microsoft.com/office/powerpoint/2010/main" val="15245399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570796" y="493326"/>
            <a:ext cx="8755984" cy="75934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79013"/>
            <a:r>
              <a:rPr lang="ja-JP" altLang="en-US" sz="1327" dirty="0">
                <a:solidFill>
                  <a:prstClr val="black"/>
                </a:solidFill>
                <a:latin typeface="Arial"/>
                <a:ea typeface="Meiryo UI"/>
              </a:rPr>
              <a:t>●職種別</a:t>
            </a:r>
            <a:r>
              <a:rPr lang="ja-JP" altLang="en-US" sz="1327" dirty="0" smtClean="0">
                <a:solidFill>
                  <a:prstClr val="black"/>
                </a:solidFill>
                <a:latin typeface="Arial"/>
                <a:ea typeface="Meiryo UI"/>
              </a:rPr>
              <a:t>の有効求人</a:t>
            </a:r>
            <a:r>
              <a:rPr lang="ja-JP" altLang="en-US" sz="1327" dirty="0">
                <a:solidFill>
                  <a:prstClr val="black"/>
                </a:solidFill>
                <a:latin typeface="Arial"/>
                <a:ea typeface="Meiryo UI"/>
              </a:rPr>
              <a:t>倍率の直近</a:t>
            </a:r>
            <a:r>
              <a:rPr lang="en-US" altLang="ja-JP" sz="1327" dirty="0">
                <a:solidFill>
                  <a:prstClr val="black"/>
                </a:solidFill>
                <a:latin typeface="Arial"/>
                <a:ea typeface="Meiryo UI"/>
              </a:rPr>
              <a:t>3</a:t>
            </a:r>
            <a:r>
              <a:rPr lang="ja-JP" altLang="en-US" sz="1327" dirty="0">
                <a:solidFill>
                  <a:prstClr val="black"/>
                </a:solidFill>
                <a:latin typeface="Arial"/>
                <a:ea typeface="Meiryo UI"/>
              </a:rPr>
              <a:t>か月の推移を見ると</a:t>
            </a:r>
            <a:r>
              <a:rPr lang="ja-JP" altLang="en-US" sz="1327" dirty="0" smtClean="0">
                <a:solidFill>
                  <a:prstClr val="black"/>
                </a:solidFill>
                <a:latin typeface="Arial"/>
                <a:ea typeface="Meiryo UI"/>
              </a:rPr>
              <a:t>、「介護</a:t>
            </a:r>
            <a:r>
              <a:rPr lang="ja-JP" altLang="en-US" sz="1327" dirty="0">
                <a:solidFill>
                  <a:prstClr val="black"/>
                </a:solidFill>
                <a:latin typeface="Arial"/>
                <a:ea typeface="Meiryo UI"/>
              </a:rPr>
              <a:t>サービス</a:t>
            </a:r>
            <a:r>
              <a:rPr lang="ja-JP" altLang="en-US" sz="1327" dirty="0" smtClean="0">
                <a:solidFill>
                  <a:prstClr val="black"/>
                </a:solidFill>
                <a:latin typeface="Arial"/>
                <a:ea typeface="Meiryo UI"/>
              </a:rPr>
              <a:t>職」を</a:t>
            </a:r>
            <a:r>
              <a:rPr lang="ja-JP" altLang="en-US" sz="1327" dirty="0">
                <a:solidFill>
                  <a:prstClr val="black"/>
                </a:solidFill>
                <a:latin typeface="Arial"/>
                <a:ea typeface="Meiryo UI"/>
              </a:rPr>
              <a:t>除き、月を追うごとに低下している</a:t>
            </a:r>
            <a:r>
              <a:rPr lang="ja-JP" altLang="en-US" sz="1327" dirty="0" smtClean="0">
                <a:solidFill>
                  <a:prstClr val="black"/>
                </a:solidFill>
                <a:latin typeface="Arial"/>
                <a:ea typeface="Meiryo UI"/>
              </a:rPr>
              <a:t>。</a:t>
            </a:r>
            <a:endParaRPr lang="en-US" altLang="ja-JP" sz="1327" dirty="0" smtClean="0">
              <a:solidFill>
                <a:prstClr val="black"/>
              </a:solidFill>
              <a:latin typeface="Arial"/>
              <a:ea typeface="Meiryo UI"/>
            </a:endParaRPr>
          </a:p>
          <a:p>
            <a:pPr defTabSz="379013"/>
            <a:r>
              <a:rPr lang="ja-JP" altLang="en-US" sz="1327" dirty="0" smtClean="0">
                <a:solidFill>
                  <a:prstClr val="black"/>
                </a:solidFill>
                <a:latin typeface="Arial"/>
                <a:ea typeface="Meiryo UI"/>
              </a:rPr>
              <a:t>●</a:t>
            </a:r>
            <a:r>
              <a:rPr lang="ja-JP" altLang="en-US" sz="1327" b="1" u="sng" dirty="0" smtClean="0">
                <a:solidFill>
                  <a:prstClr val="black"/>
                </a:solidFill>
                <a:latin typeface="Arial"/>
                <a:ea typeface="Meiryo UI"/>
              </a:rPr>
              <a:t>「介護サービス職」「建設・採掘職」は依然として人手不足の状況である一方、「一般事務員」「</a:t>
            </a:r>
            <a:r>
              <a:rPr lang="ja-JP" altLang="en-US" sz="1327" b="1" u="sng" dirty="0">
                <a:solidFill>
                  <a:prstClr val="black"/>
                </a:solidFill>
                <a:latin typeface="Arial"/>
                <a:ea typeface="Meiryo UI"/>
              </a:rPr>
              <a:t>運搬</a:t>
            </a:r>
            <a:r>
              <a:rPr lang="ja-JP" altLang="en-US" sz="1327" b="1" u="sng" dirty="0" smtClean="0">
                <a:solidFill>
                  <a:prstClr val="black"/>
                </a:solidFill>
                <a:latin typeface="Arial"/>
                <a:ea typeface="Meiryo UI"/>
              </a:rPr>
              <a:t>・清掃等職」等は人手</a:t>
            </a:r>
            <a:endParaRPr lang="en-US" altLang="ja-JP" sz="1327" b="1" u="sng" dirty="0" smtClean="0">
              <a:solidFill>
                <a:prstClr val="black"/>
              </a:solidFill>
              <a:latin typeface="Arial"/>
              <a:ea typeface="Meiryo UI"/>
            </a:endParaRPr>
          </a:p>
          <a:p>
            <a:pPr defTabSz="379013"/>
            <a:r>
              <a:rPr lang="ja-JP" altLang="en-US" sz="1327" dirty="0">
                <a:solidFill>
                  <a:prstClr val="black"/>
                </a:solidFill>
                <a:latin typeface="Arial"/>
                <a:ea typeface="Meiryo UI"/>
              </a:rPr>
              <a:t>　</a:t>
            </a:r>
            <a:r>
              <a:rPr lang="ja-JP" altLang="en-US" sz="1327" dirty="0" smtClean="0">
                <a:solidFill>
                  <a:prstClr val="black"/>
                </a:solidFill>
                <a:latin typeface="Arial"/>
                <a:ea typeface="Meiryo UI"/>
              </a:rPr>
              <a:t> </a:t>
            </a:r>
            <a:r>
              <a:rPr lang="ja-JP" altLang="en-US" sz="1327" b="1" u="sng" dirty="0" smtClean="0">
                <a:solidFill>
                  <a:prstClr val="black"/>
                </a:solidFill>
                <a:latin typeface="Arial"/>
                <a:ea typeface="Meiryo UI"/>
              </a:rPr>
              <a:t>過剰な状況で、雇用のミスマッチが起きている様子がうかがえる。</a:t>
            </a:r>
            <a:endParaRPr lang="en-US" altLang="ja-JP" sz="1327" b="1" u="sng" dirty="0">
              <a:solidFill>
                <a:prstClr val="black"/>
              </a:solidFill>
              <a:latin typeface="Arial"/>
              <a:ea typeface="Meiryo UI"/>
            </a:endParaRPr>
          </a:p>
        </p:txBody>
      </p:sp>
      <p:sp>
        <p:nvSpPr>
          <p:cNvPr id="6" name="正方形/長方形 5"/>
          <p:cNvSpPr/>
          <p:nvPr/>
        </p:nvSpPr>
        <p:spPr>
          <a:xfrm>
            <a:off x="6199155" y="5784221"/>
            <a:ext cx="2523740" cy="246221"/>
          </a:xfrm>
          <a:prstGeom prst="rect">
            <a:avLst/>
          </a:prstGeom>
        </p:spPr>
        <p:txBody>
          <a:bodyPr wrap="square">
            <a:spAutoFit/>
          </a:bodyPr>
          <a:lstStyle/>
          <a:p>
            <a:pPr defTabSz="379013"/>
            <a:r>
              <a:rPr lang="ja-JP" altLang="en-US" sz="1000" dirty="0">
                <a:solidFill>
                  <a:prstClr val="black"/>
                </a:solidFill>
                <a:latin typeface="Arial"/>
                <a:ea typeface="Meiryo UI"/>
              </a:rPr>
              <a:t>出典：大阪労働局 </a:t>
            </a:r>
            <a:r>
              <a:rPr lang="en-US" altLang="ja-JP" sz="1000" dirty="0">
                <a:solidFill>
                  <a:prstClr val="black"/>
                </a:solidFill>
                <a:latin typeface="Arial"/>
                <a:ea typeface="Meiryo UI"/>
              </a:rPr>
              <a:t>『</a:t>
            </a:r>
            <a:r>
              <a:rPr lang="ja-JP" altLang="en-US" sz="1000" dirty="0">
                <a:solidFill>
                  <a:prstClr val="black"/>
                </a:solidFill>
                <a:latin typeface="Arial"/>
                <a:ea typeface="Meiryo UI"/>
              </a:rPr>
              <a:t>職種別有効求人倍率</a:t>
            </a:r>
            <a:r>
              <a:rPr lang="en-US" altLang="ja-JP" sz="1000" dirty="0">
                <a:solidFill>
                  <a:prstClr val="black"/>
                </a:solidFill>
                <a:latin typeface="Arial"/>
                <a:ea typeface="Meiryo UI"/>
              </a:rPr>
              <a:t>』</a:t>
            </a:r>
            <a:endParaRPr lang="ja-JP" altLang="en-US" sz="1000" dirty="0">
              <a:solidFill>
                <a:prstClr val="black"/>
              </a:solidFill>
              <a:latin typeface="Arial"/>
              <a:ea typeface="Meiryo UI"/>
            </a:endParaRPr>
          </a:p>
        </p:txBody>
      </p:sp>
      <p:sp>
        <p:nvSpPr>
          <p:cNvPr id="20" name="スライド番号プレースホルダー 3"/>
          <p:cNvSpPr>
            <a:spLocks noGrp="1"/>
          </p:cNvSpPr>
          <p:nvPr>
            <p:ph type="sldNum" sz="quarter" idx="12"/>
          </p:nvPr>
        </p:nvSpPr>
        <p:spPr>
          <a:xfrm>
            <a:off x="9326781" y="5634681"/>
            <a:ext cx="539578" cy="436070"/>
          </a:xfrm>
        </p:spPr>
        <p:txBody>
          <a:bodyPr/>
          <a:lstStyle/>
          <a:p>
            <a:pPr defTabSz="379013"/>
            <a:fld id="{9B28B6A2-4437-46C4-8AB6-08015A7ADF51}" type="slidenum">
              <a:rPr lang="ja-JP" altLang="en-US" sz="1600" b="1">
                <a:solidFill>
                  <a:prstClr val="black">
                    <a:tint val="75000"/>
                  </a:prstClr>
                </a:solidFill>
                <a:latin typeface="Arial"/>
                <a:ea typeface="Meiryo UI"/>
              </a:rPr>
              <a:pPr defTabSz="379013"/>
              <a:t>16</a:t>
            </a:fld>
            <a:endParaRPr lang="ja-JP" altLang="en-US" sz="1600" b="1" dirty="0">
              <a:solidFill>
                <a:prstClr val="black">
                  <a:tint val="75000"/>
                </a:prstClr>
              </a:solidFill>
              <a:latin typeface="Arial"/>
              <a:ea typeface="Meiryo UI"/>
            </a:endParaRPr>
          </a:p>
        </p:txBody>
      </p:sp>
      <p:sp>
        <p:nvSpPr>
          <p:cNvPr id="27" name="テキスト ボックス 26"/>
          <p:cNvSpPr txBox="1"/>
          <p:nvPr/>
        </p:nvSpPr>
        <p:spPr>
          <a:xfrm>
            <a:off x="1" y="-3954"/>
            <a:ext cx="9905999" cy="369332"/>
          </a:xfrm>
          <a:prstGeom prst="rect">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wrap="square" lIns="131113" rtlCol="0">
            <a:spAutoFit/>
          </a:bodyPr>
          <a:lstStyle/>
          <a:p>
            <a:pPr algn="ctr"/>
            <a:r>
              <a:rPr kumimoji="1" lang="ja-JP" altLang="en-US" b="1" dirty="0"/>
              <a:t>　</a:t>
            </a:r>
            <a:r>
              <a:rPr kumimoji="1" lang="ja-JP" altLang="en-US" b="1" dirty="0" smtClean="0"/>
              <a:t>雇用・人材 </a:t>
            </a:r>
            <a:r>
              <a:rPr kumimoji="1" lang="en-US" altLang="ja-JP" b="1" dirty="0" smtClean="0"/>
              <a:t>【</a:t>
            </a:r>
            <a:r>
              <a:rPr kumimoji="1" lang="ja-JP" altLang="en-US" b="1" dirty="0" smtClean="0"/>
              <a:t>職種別有効求人</a:t>
            </a:r>
            <a:r>
              <a:rPr kumimoji="1" lang="ja-JP" altLang="en-US" b="1" dirty="0"/>
              <a:t>倍率</a:t>
            </a:r>
            <a:r>
              <a:rPr kumimoji="1" lang="en-US" altLang="ja-JP" b="1" dirty="0" smtClean="0"/>
              <a:t>】</a:t>
            </a:r>
            <a:endParaRPr kumimoji="1" lang="ja-JP" altLang="en-US" b="1" dirty="0"/>
          </a:p>
        </p:txBody>
      </p:sp>
      <p:graphicFrame>
        <p:nvGraphicFramePr>
          <p:cNvPr id="9" name="グラフ 8"/>
          <p:cNvGraphicFramePr/>
          <p:nvPr>
            <p:extLst>
              <p:ext uri="{D42A27DB-BD31-4B8C-83A1-F6EECF244321}">
                <p14:modId xmlns:p14="http://schemas.microsoft.com/office/powerpoint/2010/main" val="832466514"/>
              </p:ext>
            </p:extLst>
          </p:nvPr>
        </p:nvGraphicFramePr>
        <p:xfrm>
          <a:off x="1326511" y="1472515"/>
          <a:ext cx="7396384" cy="4265714"/>
        </p:xfrm>
        <a:graphic>
          <a:graphicData uri="http://schemas.openxmlformats.org/drawingml/2006/chart">
            <c:chart xmlns:c="http://schemas.openxmlformats.org/drawingml/2006/chart" xmlns:r="http://schemas.openxmlformats.org/officeDocument/2006/relationships" r:id="rId3"/>
          </a:graphicData>
        </a:graphic>
      </p:graphicFrame>
      <p:sp>
        <p:nvSpPr>
          <p:cNvPr id="14" name="テキスト ボックス 2"/>
          <p:cNvSpPr txBox="1"/>
          <p:nvPr/>
        </p:nvSpPr>
        <p:spPr>
          <a:xfrm>
            <a:off x="1326511" y="1697598"/>
            <a:ext cx="620472" cy="22897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379013"/>
            <a:r>
              <a:rPr lang="ja-JP" altLang="en-US" sz="888" dirty="0">
                <a:solidFill>
                  <a:prstClr val="black"/>
                </a:solidFill>
                <a:latin typeface="Meiryo UI" panose="020B0604030504040204" pitchFamily="50" charset="-128"/>
                <a:ea typeface="Meiryo UI" panose="020B0604030504040204" pitchFamily="50" charset="-128"/>
              </a:rPr>
              <a:t>（倍）</a:t>
            </a:r>
          </a:p>
        </p:txBody>
      </p:sp>
    </p:spTree>
    <p:extLst>
      <p:ext uri="{BB962C8B-B14F-4D97-AF65-F5344CB8AC3E}">
        <p14:creationId xmlns:p14="http://schemas.microsoft.com/office/powerpoint/2010/main" val="32248102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997083" y="1223480"/>
            <a:ext cx="41043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r>
              <a:rPr lang="ja-JP" altLang="ja-JP" sz="1400" b="1" dirty="0" smtClean="0">
                <a:latin typeface="+mn-ea"/>
                <a:cs typeface="Meiryo UI" panose="020B0604030504040204" pitchFamily="50" charset="-128"/>
              </a:rPr>
              <a:t>■</a:t>
            </a:r>
            <a:r>
              <a:rPr lang="en-US" altLang="ja-JP" sz="1400" b="1" dirty="0" smtClean="0">
                <a:latin typeface="+mn-ea"/>
                <a:cs typeface="Meiryo UI" panose="020B0604030504040204" pitchFamily="50" charset="-128"/>
              </a:rPr>
              <a:t> </a:t>
            </a:r>
            <a:r>
              <a:rPr lang="ja-JP" altLang="en-US" sz="1400" b="1" dirty="0" smtClean="0">
                <a:latin typeface="+mn-ea"/>
                <a:cs typeface="Meiryo UI" panose="020B0604030504040204" pitchFamily="50" charset="-128"/>
              </a:rPr>
              <a:t>男女</a:t>
            </a:r>
            <a:r>
              <a:rPr lang="ja-JP" altLang="en-US" sz="1400" b="1" dirty="0">
                <a:latin typeface="+mn-ea"/>
                <a:cs typeface="Meiryo UI" panose="020B0604030504040204" pitchFamily="50" charset="-128"/>
              </a:rPr>
              <a:t>別、新規求職申込状況</a:t>
            </a:r>
            <a:r>
              <a:rPr lang="ja-JP" altLang="en-US" sz="1100" b="1" dirty="0">
                <a:latin typeface="+mn-ea"/>
                <a:cs typeface="Meiryo UI" panose="020B0604030504040204" pitchFamily="50" charset="-128"/>
              </a:rPr>
              <a:t>（</a:t>
            </a:r>
            <a:r>
              <a:rPr lang="en-US" altLang="ja-JP" sz="1100" b="1" dirty="0">
                <a:latin typeface="+mn-ea"/>
                <a:cs typeface="Meiryo UI" panose="020B0604030504040204" pitchFamily="50" charset="-128"/>
              </a:rPr>
              <a:t>2019</a:t>
            </a:r>
            <a:r>
              <a:rPr lang="ja-JP" altLang="en-US" sz="1100" b="1" dirty="0">
                <a:latin typeface="+mn-ea"/>
                <a:cs typeface="Meiryo UI" panose="020B0604030504040204" pitchFamily="50" charset="-128"/>
              </a:rPr>
              <a:t>年</a:t>
            </a:r>
            <a:r>
              <a:rPr lang="en-US" altLang="ja-JP" sz="1100" b="1" dirty="0">
                <a:latin typeface="+mn-ea"/>
                <a:cs typeface="Meiryo UI" panose="020B0604030504040204" pitchFamily="50" charset="-128"/>
              </a:rPr>
              <a:t>4</a:t>
            </a:r>
            <a:r>
              <a:rPr lang="ja-JP" altLang="en-US" sz="1100" b="1" dirty="0">
                <a:latin typeface="+mn-ea"/>
                <a:cs typeface="Meiryo UI" panose="020B0604030504040204" pitchFamily="50" charset="-128"/>
              </a:rPr>
              <a:t>月度）</a:t>
            </a:r>
            <a:r>
              <a:rPr lang="ja-JP" altLang="en-US" sz="900" b="1" dirty="0">
                <a:latin typeface="+mn-ea"/>
                <a:cs typeface="Meiryo UI" panose="020B0604030504040204" pitchFamily="50" charset="-128"/>
              </a:rPr>
              <a:t>　</a:t>
            </a:r>
          </a:p>
        </p:txBody>
      </p:sp>
      <p:sp>
        <p:nvSpPr>
          <p:cNvPr id="25" name="正方形/長方形 24"/>
          <p:cNvSpPr/>
          <p:nvPr/>
        </p:nvSpPr>
        <p:spPr>
          <a:xfrm>
            <a:off x="215279" y="456627"/>
            <a:ext cx="9475442" cy="665106"/>
          </a:xfrm>
          <a:prstGeom prst="rect">
            <a:avLst/>
          </a:prstGeom>
          <a:solidFill>
            <a:schemeClr val="accent5">
              <a:lumMod val="20000"/>
              <a:lumOff val="80000"/>
            </a:schemeClr>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a:solidFill>
                  <a:schemeClr val="tx1"/>
                </a:solidFill>
                <a:latin typeface="+mn-ea"/>
                <a:cs typeface="Meiryo UI" panose="020B0604030504040204" pitchFamily="50" charset="-128"/>
              </a:rPr>
              <a:t>●</a:t>
            </a:r>
            <a:r>
              <a:rPr lang="ja-JP" altLang="en-US" sz="1400" dirty="0" smtClean="0">
                <a:solidFill>
                  <a:schemeClr val="tx1"/>
                </a:solidFill>
                <a:latin typeface="+mn-ea"/>
                <a:cs typeface="Meiryo UI" panose="020B0604030504040204" pitchFamily="50" charset="-128"/>
              </a:rPr>
              <a:t>主</a:t>
            </a:r>
            <a:r>
              <a:rPr lang="ja-JP" altLang="en-US" sz="1400" dirty="0">
                <a:solidFill>
                  <a:schemeClr val="tx1"/>
                </a:solidFill>
                <a:latin typeface="+mn-ea"/>
                <a:cs typeface="Meiryo UI" panose="020B0604030504040204" pitchFamily="50" charset="-128"/>
              </a:rPr>
              <a:t>な職業別の新規求職申込状況を見ると、一般・パートともに、事務的職業の人気が高く、</a:t>
            </a:r>
            <a:r>
              <a:rPr lang="ja-JP" altLang="en-US" sz="1400" b="1" u="sng" dirty="0">
                <a:solidFill>
                  <a:schemeClr val="tx1"/>
                </a:solidFill>
                <a:latin typeface="+mn-ea"/>
                <a:cs typeface="Meiryo UI" panose="020B0604030504040204" pitchFamily="50" charset="-128"/>
              </a:rPr>
              <a:t>特に女性の申込件数が多い</a:t>
            </a:r>
            <a:r>
              <a:rPr lang="ja-JP" altLang="en-US" sz="1400" dirty="0">
                <a:solidFill>
                  <a:schemeClr val="tx1"/>
                </a:solidFill>
                <a:latin typeface="+mn-ea"/>
                <a:cs typeface="Meiryo UI" panose="020B0604030504040204" pitchFamily="50" charset="-128"/>
              </a:rPr>
              <a:t>傾向。</a:t>
            </a:r>
            <a:endParaRPr lang="en-US" altLang="ja-JP" sz="1400" dirty="0">
              <a:solidFill>
                <a:schemeClr val="tx1"/>
              </a:solidFill>
              <a:latin typeface="+mn-ea"/>
              <a:cs typeface="Meiryo UI" panose="020B0604030504040204" pitchFamily="50" charset="-128"/>
            </a:endParaRPr>
          </a:p>
          <a:p>
            <a:r>
              <a:rPr lang="ja-JP" altLang="en-US" sz="1400" dirty="0" smtClean="0">
                <a:solidFill>
                  <a:schemeClr val="tx1"/>
                </a:solidFill>
                <a:latin typeface="+mn-ea"/>
                <a:cs typeface="Meiryo UI" panose="020B0604030504040204" pitchFamily="50" charset="-128"/>
              </a:rPr>
              <a:t>●</a:t>
            </a:r>
            <a:r>
              <a:rPr lang="ja-JP" altLang="en-US" sz="1400" b="1" u="sng" dirty="0" smtClean="0">
                <a:solidFill>
                  <a:schemeClr val="tx1"/>
                </a:solidFill>
                <a:latin typeface="+mn-ea"/>
                <a:cs typeface="Meiryo UI" panose="020B0604030504040204" pitchFamily="50" charset="-128"/>
              </a:rPr>
              <a:t>専門的</a:t>
            </a:r>
            <a:r>
              <a:rPr lang="ja-JP" altLang="en-US" sz="1400" b="1" u="sng" dirty="0">
                <a:solidFill>
                  <a:schemeClr val="tx1"/>
                </a:solidFill>
                <a:latin typeface="+mn-ea"/>
                <a:cs typeface="Meiryo UI" panose="020B0604030504040204" pitchFamily="50" charset="-128"/>
              </a:rPr>
              <a:t>・技術的職業、販売やサービスの職業では、</a:t>
            </a:r>
            <a:r>
              <a:rPr lang="ja-JP" altLang="en-US" sz="1400" dirty="0">
                <a:solidFill>
                  <a:schemeClr val="tx1"/>
                </a:solidFill>
                <a:latin typeface="+mn-ea"/>
                <a:cs typeface="Meiryo UI" panose="020B0604030504040204" pitchFamily="50" charset="-128"/>
              </a:rPr>
              <a:t>求人数が申込件数を上回っており、</a:t>
            </a:r>
            <a:r>
              <a:rPr lang="ja-JP" altLang="en-US" sz="1400" b="1" u="sng" dirty="0">
                <a:solidFill>
                  <a:schemeClr val="tx1"/>
                </a:solidFill>
                <a:latin typeface="+mn-ea"/>
                <a:cs typeface="Meiryo UI" panose="020B0604030504040204" pitchFamily="50" charset="-128"/>
              </a:rPr>
              <a:t>人材不足の傾向</a:t>
            </a:r>
            <a:r>
              <a:rPr lang="ja-JP" altLang="en-US" sz="1400" dirty="0">
                <a:solidFill>
                  <a:schemeClr val="tx1"/>
                </a:solidFill>
                <a:latin typeface="+mn-ea"/>
                <a:cs typeface="Meiryo UI" panose="020B0604030504040204" pitchFamily="50" charset="-128"/>
              </a:rPr>
              <a:t>が見られる。</a:t>
            </a:r>
            <a:endParaRPr lang="en-US" altLang="ja-JP" sz="1400" dirty="0">
              <a:solidFill>
                <a:schemeClr val="tx1"/>
              </a:solidFill>
              <a:latin typeface="+mn-ea"/>
              <a:cs typeface="Meiryo UI" panose="020B0604030504040204" pitchFamily="50" charset="-128"/>
            </a:endParaRPr>
          </a:p>
        </p:txBody>
      </p:sp>
      <p:sp>
        <p:nvSpPr>
          <p:cNvPr id="27" name="テキスト ボックス 26"/>
          <p:cNvSpPr txBox="1"/>
          <p:nvPr/>
        </p:nvSpPr>
        <p:spPr>
          <a:xfrm>
            <a:off x="905132" y="1506303"/>
            <a:ext cx="1606428" cy="284565"/>
          </a:xfrm>
          <a:prstGeom prst="rect">
            <a:avLst/>
          </a:prstGeom>
          <a:noFill/>
        </p:spPr>
        <p:txBody>
          <a:bodyPr wrap="square" rtlCol="0">
            <a:spAutoFit/>
          </a:bodyPr>
          <a:lstStyle/>
          <a:p>
            <a:r>
              <a:rPr lang="ja-JP" altLang="en-US" sz="1249" dirty="0">
                <a:latin typeface="+mn-ea"/>
                <a:cs typeface="Meiryo UI" panose="020B0604030504040204" pitchFamily="50" charset="-128"/>
              </a:rPr>
              <a:t>○一般</a:t>
            </a:r>
            <a:endParaRPr kumimoji="1" lang="ja-JP" altLang="en-US" sz="1249" dirty="0">
              <a:latin typeface="+mn-ea"/>
              <a:cs typeface="Meiryo UI" panose="020B0604030504040204" pitchFamily="50" charset="-128"/>
            </a:endParaRPr>
          </a:p>
        </p:txBody>
      </p:sp>
      <p:sp>
        <p:nvSpPr>
          <p:cNvPr id="19" name="正方形/長方形 4"/>
          <p:cNvSpPr>
            <a:spLocks noChangeArrowheads="1"/>
          </p:cNvSpPr>
          <p:nvPr/>
        </p:nvSpPr>
        <p:spPr bwMode="auto">
          <a:xfrm>
            <a:off x="5951806" y="1250955"/>
            <a:ext cx="3535139" cy="25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58669" indent="-158669"/>
            <a:r>
              <a:rPr lang="ja-JP" altLang="en-US" sz="1071" dirty="0">
                <a:latin typeface="Meiryo UI" panose="020B0604030504040204" pitchFamily="50" charset="-128"/>
                <a:ea typeface="Meiryo UI" panose="020B0604030504040204" pitchFamily="50" charset="-128"/>
                <a:cs typeface="Meiryo UI" panose="020B0604030504040204" pitchFamily="50" charset="-128"/>
              </a:rPr>
              <a:t>出典：大阪</a:t>
            </a:r>
            <a:r>
              <a:rPr lang="ja-JP" altLang="en-US" sz="1071" dirty="0" smtClean="0">
                <a:latin typeface="Meiryo UI" panose="020B0604030504040204" pitchFamily="50" charset="-128"/>
                <a:ea typeface="Meiryo UI" panose="020B0604030504040204" pitchFamily="50" charset="-128"/>
                <a:cs typeface="Meiryo UI" panose="020B0604030504040204" pitchFamily="50" charset="-128"/>
              </a:rPr>
              <a:t>労働局 </a:t>
            </a:r>
            <a:r>
              <a:rPr lang="en-US" altLang="ja-JP" sz="107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71" dirty="0" smtClean="0">
                <a:latin typeface="Meiryo UI" panose="020B0604030504040204" pitchFamily="50" charset="-128"/>
                <a:ea typeface="Meiryo UI" panose="020B0604030504040204" pitchFamily="50" charset="-128"/>
                <a:cs typeface="Meiryo UI" panose="020B0604030504040204" pitchFamily="50" charset="-128"/>
              </a:rPr>
              <a:t>労働</a:t>
            </a:r>
            <a:r>
              <a:rPr lang="ja-JP" altLang="en-US" sz="1071" dirty="0">
                <a:latin typeface="Meiryo UI" panose="020B0604030504040204" pitchFamily="50" charset="-128"/>
                <a:ea typeface="Meiryo UI" panose="020B0604030504040204" pitchFamily="50" charset="-128"/>
                <a:cs typeface="Meiryo UI" panose="020B0604030504040204" pitchFamily="50" charset="-128"/>
              </a:rPr>
              <a:t>市場</a:t>
            </a:r>
            <a:r>
              <a:rPr lang="ja-JP" altLang="en-US" sz="1071" dirty="0" smtClean="0">
                <a:latin typeface="Meiryo UI" panose="020B0604030504040204" pitchFamily="50" charset="-128"/>
                <a:ea typeface="Meiryo UI" panose="020B0604030504040204" pitchFamily="50" charset="-128"/>
                <a:cs typeface="Meiryo UI" panose="020B0604030504040204" pitchFamily="50" charset="-128"/>
              </a:rPr>
              <a:t>月報</a:t>
            </a:r>
            <a:r>
              <a:rPr lang="en-US" altLang="ja-JP" sz="107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71" dirty="0" smtClean="0">
                <a:latin typeface="Meiryo UI" panose="020B0604030504040204" pitchFamily="50" charset="-128"/>
                <a:ea typeface="Meiryo UI" panose="020B0604030504040204" pitchFamily="50" charset="-128"/>
                <a:cs typeface="Meiryo UI" panose="020B0604030504040204" pitchFamily="50" charset="-128"/>
              </a:rPr>
              <a:t>より</a:t>
            </a:r>
            <a:r>
              <a:rPr lang="ja-JP" altLang="en-US" sz="1071" dirty="0">
                <a:latin typeface="Meiryo UI" panose="020B0604030504040204" pitchFamily="50" charset="-128"/>
                <a:ea typeface="Meiryo UI" panose="020B0604030504040204" pitchFamily="50" charset="-128"/>
                <a:cs typeface="Meiryo UI" panose="020B0604030504040204" pitchFamily="50" charset="-128"/>
              </a:rPr>
              <a:t>作成</a:t>
            </a:r>
          </a:p>
        </p:txBody>
      </p:sp>
      <p:sp>
        <p:nvSpPr>
          <p:cNvPr id="20" name="Rectangle 5"/>
          <p:cNvSpPr>
            <a:spLocks noChangeArrowheads="1"/>
          </p:cNvSpPr>
          <p:nvPr/>
        </p:nvSpPr>
        <p:spPr bwMode="auto">
          <a:xfrm>
            <a:off x="0" y="-24436"/>
            <a:ext cx="9906000" cy="385543"/>
          </a:xfrm>
          <a:prstGeom prst="rect">
            <a:avLst/>
          </a:prstGeom>
          <a:solidFill>
            <a:srgbClr val="002060"/>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defTabSz="814594">
              <a:buClr>
                <a:srgbClr val="000000"/>
              </a:buClr>
              <a:buSzPct val="100000"/>
              <a:defRPr/>
            </a:pPr>
            <a:r>
              <a:rPr kumimoji="0" lang="ja-JP" altLang="en-US" b="1" dirty="0" smtClean="0">
                <a:solidFill>
                  <a:schemeClr val="bg1"/>
                </a:solidFill>
                <a:latin typeface="+mn-ea"/>
                <a:ea typeface="+mn-ea"/>
                <a:cs typeface="Meiryo UI" panose="020B0604030504040204" pitchFamily="50" charset="-128"/>
              </a:rPr>
              <a:t>雇用・</a:t>
            </a:r>
            <a:r>
              <a:rPr kumimoji="0" lang="ja-JP" altLang="en-US" b="1" dirty="0">
                <a:solidFill>
                  <a:schemeClr val="bg1"/>
                </a:solidFill>
                <a:latin typeface="+mn-ea"/>
                <a:ea typeface="+mn-ea"/>
                <a:cs typeface="Meiryo UI" panose="020B0604030504040204" pitchFamily="50" charset="-128"/>
              </a:rPr>
              <a:t>人材</a:t>
            </a:r>
            <a:r>
              <a:rPr kumimoji="0" lang="ja-JP" altLang="en-US" b="1" dirty="0" smtClean="0">
                <a:solidFill>
                  <a:schemeClr val="bg1"/>
                </a:solidFill>
                <a:latin typeface="+mn-ea"/>
                <a:ea typeface="+mn-ea"/>
                <a:cs typeface="Meiryo UI" panose="020B0604030504040204" pitchFamily="50" charset="-128"/>
              </a:rPr>
              <a:t> </a:t>
            </a:r>
            <a:r>
              <a:rPr kumimoji="0" lang="en-US" altLang="ja-JP" b="1" dirty="0" smtClean="0">
                <a:solidFill>
                  <a:schemeClr val="bg1"/>
                </a:solidFill>
                <a:latin typeface="+mn-ea"/>
                <a:ea typeface="+mn-ea"/>
                <a:cs typeface="Meiryo UI" panose="020B0604030504040204" pitchFamily="50" charset="-128"/>
              </a:rPr>
              <a:t>【</a:t>
            </a:r>
            <a:r>
              <a:rPr kumimoji="0" lang="ja-JP" altLang="en-US" b="1" dirty="0" smtClean="0">
                <a:solidFill>
                  <a:schemeClr val="bg1"/>
                </a:solidFill>
                <a:latin typeface="+mn-ea"/>
                <a:ea typeface="+mn-ea"/>
                <a:cs typeface="Meiryo UI" panose="020B0604030504040204" pitchFamily="50" charset="-128"/>
              </a:rPr>
              <a:t>男女別新規求職申込状況</a:t>
            </a:r>
            <a:r>
              <a:rPr kumimoji="0" lang="en-US" altLang="ja-JP" b="1" dirty="0" smtClean="0">
                <a:solidFill>
                  <a:schemeClr val="bg1"/>
                </a:solidFill>
                <a:latin typeface="+mn-ea"/>
                <a:ea typeface="+mn-ea"/>
                <a:cs typeface="Meiryo UI" panose="020B0604030504040204" pitchFamily="50" charset="-128"/>
              </a:rPr>
              <a:t>】</a:t>
            </a:r>
            <a:endParaRPr kumimoji="0" lang="ja-JP" altLang="en-US" b="1" dirty="0">
              <a:solidFill>
                <a:schemeClr val="bg1"/>
              </a:solidFill>
              <a:latin typeface="+mn-ea"/>
              <a:ea typeface="+mn-ea"/>
              <a:cs typeface="Meiryo UI" panose="020B0604030504040204" pitchFamily="50" charset="-128"/>
            </a:endParaRPr>
          </a:p>
        </p:txBody>
      </p:sp>
      <p:sp>
        <p:nvSpPr>
          <p:cNvPr id="74" name="テキスト ボックス 73"/>
          <p:cNvSpPr txBox="1"/>
          <p:nvPr/>
        </p:nvSpPr>
        <p:spPr>
          <a:xfrm>
            <a:off x="901393" y="3586720"/>
            <a:ext cx="2184743" cy="284565"/>
          </a:xfrm>
          <a:prstGeom prst="rect">
            <a:avLst/>
          </a:prstGeom>
          <a:noFill/>
        </p:spPr>
        <p:txBody>
          <a:bodyPr wrap="square" rtlCol="0">
            <a:spAutoFit/>
          </a:bodyPr>
          <a:lstStyle/>
          <a:p>
            <a:r>
              <a:rPr lang="ja-JP" altLang="en-US" sz="1249" dirty="0">
                <a:latin typeface="+mn-ea"/>
                <a:cs typeface="Meiryo UI" panose="020B0604030504040204" pitchFamily="50" charset="-128"/>
              </a:rPr>
              <a:t>○パート</a:t>
            </a:r>
            <a:endParaRPr kumimoji="1" lang="ja-JP" altLang="en-US" sz="1249" dirty="0">
              <a:latin typeface="+mn-ea"/>
              <a:cs typeface="Meiryo UI" panose="020B0604030504040204" pitchFamily="50" charset="-128"/>
            </a:endParaRPr>
          </a:p>
        </p:txBody>
      </p:sp>
      <p:graphicFrame>
        <p:nvGraphicFramePr>
          <p:cNvPr id="11" name="グラフ 10"/>
          <p:cNvGraphicFramePr>
            <a:graphicFrameLocks/>
          </p:cNvGraphicFramePr>
          <p:nvPr>
            <p:extLst>
              <p:ext uri="{D42A27DB-BD31-4B8C-83A1-F6EECF244321}">
                <p14:modId xmlns:p14="http://schemas.microsoft.com/office/powerpoint/2010/main" val="1844866738"/>
              </p:ext>
            </p:extLst>
          </p:nvPr>
        </p:nvGraphicFramePr>
        <p:xfrm>
          <a:off x="1226086" y="1718670"/>
          <a:ext cx="7557552" cy="2093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グラフ 11"/>
          <p:cNvGraphicFramePr>
            <a:graphicFrameLocks/>
          </p:cNvGraphicFramePr>
          <p:nvPr>
            <p:extLst>
              <p:ext uri="{D42A27DB-BD31-4B8C-83A1-F6EECF244321}">
                <p14:modId xmlns:p14="http://schemas.microsoft.com/office/powerpoint/2010/main" val="1924603092"/>
              </p:ext>
            </p:extLst>
          </p:nvPr>
        </p:nvGraphicFramePr>
        <p:xfrm>
          <a:off x="1243494" y="1965715"/>
          <a:ext cx="7557552" cy="3845951"/>
        </p:xfrm>
        <a:graphic>
          <a:graphicData uri="http://schemas.openxmlformats.org/drawingml/2006/chart">
            <c:chart xmlns:c="http://schemas.openxmlformats.org/drawingml/2006/chart" xmlns:r="http://schemas.openxmlformats.org/officeDocument/2006/relationships" r:id="rId4"/>
          </a:graphicData>
        </a:graphic>
      </p:graphicFrame>
      <p:sp>
        <p:nvSpPr>
          <p:cNvPr id="13" name="正方形/長方形 12"/>
          <p:cNvSpPr/>
          <p:nvPr/>
        </p:nvSpPr>
        <p:spPr>
          <a:xfrm>
            <a:off x="5264323" y="5907332"/>
            <a:ext cx="4088438" cy="246221"/>
          </a:xfrm>
          <a:prstGeom prst="rect">
            <a:avLst/>
          </a:prstGeom>
        </p:spPr>
        <p:txBody>
          <a:bodyPr wrap="square">
            <a:spAutoFit/>
          </a:bodyPr>
          <a:lstStyle/>
          <a:p>
            <a:pPr marL="144463" indent="-144463"/>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データで見る「大阪の成長戦略」（</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月版）より引用</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3"/>
          <p:cNvSpPr>
            <a:spLocks noGrp="1"/>
          </p:cNvSpPr>
          <p:nvPr>
            <p:ph type="sldNum" sz="quarter" idx="12"/>
          </p:nvPr>
        </p:nvSpPr>
        <p:spPr>
          <a:xfrm>
            <a:off x="9352761" y="5634681"/>
            <a:ext cx="513598" cy="436070"/>
          </a:xfrm>
        </p:spPr>
        <p:txBody>
          <a:bodyPr/>
          <a:lstStyle/>
          <a:p>
            <a:pPr defTabSz="379013"/>
            <a:fld id="{9B28B6A2-4437-46C4-8AB6-08015A7ADF51}" type="slidenum">
              <a:rPr lang="ja-JP" altLang="en-US" sz="1600" b="1">
                <a:solidFill>
                  <a:prstClr val="black">
                    <a:tint val="75000"/>
                  </a:prstClr>
                </a:solidFill>
                <a:latin typeface="Arial"/>
                <a:ea typeface="Meiryo UI"/>
              </a:rPr>
              <a:pPr defTabSz="379013"/>
              <a:t>17</a:t>
            </a:fld>
            <a:endParaRPr lang="ja-JP" altLang="en-US" sz="1600" b="1" dirty="0">
              <a:solidFill>
                <a:prstClr val="black">
                  <a:tint val="75000"/>
                </a:prstClr>
              </a:solidFill>
              <a:latin typeface="Arial"/>
              <a:ea typeface="Meiryo UI"/>
            </a:endParaRPr>
          </a:p>
        </p:txBody>
      </p:sp>
    </p:spTree>
    <p:extLst>
      <p:ext uri="{BB962C8B-B14F-4D97-AF65-F5344CB8AC3E}">
        <p14:creationId xmlns:p14="http://schemas.microsoft.com/office/powerpoint/2010/main" val="33652261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4"/>
          <p:cNvSpPr>
            <a:spLocks noChangeArrowheads="1"/>
          </p:cNvSpPr>
          <p:nvPr/>
        </p:nvSpPr>
        <p:spPr bwMode="auto">
          <a:xfrm>
            <a:off x="5224965" y="1262390"/>
            <a:ext cx="3285384"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44463" indent="-144463"/>
            <a:r>
              <a:rPr lang="ja-JP" altLang="en-US" sz="975" dirty="0">
                <a:latin typeface="Meiryo UI" panose="020B0604030504040204" pitchFamily="50" charset="-128"/>
                <a:ea typeface="Meiryo UI" panose="020B0604030504040204" pitchFamily="50" charset="-128"/>
                <a:cs typeface="Meiryo UI" panose="020B0604030504040204" pitchFamily="50" charset="-128"/>
              </a:rPr>
              <a:t>　　出典：</a:t>
            </a:r>
            <a:r>
              <a:rPr lang="ja-JP" altLang="en-US" sz="975" dirty="0" smtClean="0">
                <a:latin typeface="Meiryo UI" panose="020B0604030504040204" pitchFamily="50" charset="-128"/>
                <a:ea typeface="Meiryo UI" panose="020B0604030504040204" pitchFamily="50" charset="-128"/>
                <a:cs typeface="Meiryo UI" panose="020B0604030504040204" pitchFamily="50" charset="-128"/>
              </a:rPr>
              <a:t>総務省</a:t>
            </a:r>
            <a:r>
              <a:rPr lang="en-US" altLang="ja-JP" sz="975" dirty="0">
                <a:latin typeface="Meiryo UI" panose="020B0604030504040204" pitchFamily="50" charset="-128"/>
                <a:ea typeface="Meiryo UI" panose="020B0604030504040204" pitchFamily="50" charset="-128"/>
                <a:cs typeface="Meiryo UI" panose="020B0604030504040204" pitchFamily="50" charset="-128"/>
              </a:rPr>
              <a:t> </a:t>
            </a:r>
            <a:r>
              <a:rPr lang="en-US" altLang="ja-JP" sz="975"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75" dirty="0" smtClean="0">
                <a:latin typeface="Meiryo UI" panose="020B0604030504040204" pitchFamily="50" charset="-128"/>
                <a:ea typeface="Meiryo UI" panose="020B0604030504040204" pitchFamily="50" charset="-128"/>
                <a:cs typeface="Meiryo UI" panose="020B0604030504040204" pitchFamily="50" charset="-128"/>
              </a:rPr>
              <a:t>住民</a:t>
            </a:r>
            <a:r>
              <a:rPr lang="ja-JP" altLang="en-US" sz="975" dirty="0">
                <a:latin typeface="Meiryo UI" panose="020B0604030504040204" pitchFamily="50" charset="-128"/>
                <a:ea typeface="Meiryo UI" panose="020B0604030504040204" pitchFamily="50" charset="-128"/>
                <a:cs typeface="Meiryo UI" panose="020B0604030504040204" pitchFamily="50" charset="-128"/>
              </a:rPr>
              <a:t>基本台帳人口移動</a:t>
            </a:r>
            <a:r>
              <a:rPr lang="ja-JP" altLang="en-US" sz="975" dirty="0" smtClean="0">
                <a:latin typeface="Meiryo UI" panose="020B0604030504040204" pitchFamily="50" charset="-128"/>
                <a:ea typeface="Meiryo UI" panose="020B0604030504040204" pitchFamily="50" charset="-128"/>
                <a:cs typeface="Meiryo UI" panose="020B0604030504040204" pitchFamily="50" charset="-128"/>
              </a:rPr>
              <a:t>報告</a:t>
            </a:r>
            <a:r>
              <a:rPr lang="en-US" altLang="ja-JP" sz="975"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75" dirty="0" smtClean="0">
                <a:latin typeface="Meiryo UI" panose="020B0604030504040204" pitchFamily="50" charset="-128"/>
                <a:ea typeface="Meiryo UI" panose="020B0604030504040204" pitchFamily="50" charset="-128"/>
                <a:cs typeface="Meiryo UI" panose="020B0604030504040204" pitchFamily="50" charset="-128"/>
              </a:rPr>
              <a:t>より</a:t>
            </a:r>
            <a:r>
              <a:rPr lang="ja-JP" altLang="en-US" sz="975" dirty="0">
                <a:latin typeface="Meiryo UI" panose="020B0604030504040204" pitchFamily="50" charset="-128"/>
                <a:ea typeface="Meiryo UI" panose="020B0604030504040204" pitchFamily="50" charset="-128"/>
                <a:cs typeface="Meiryo UI" panose="020B0604030504040204" pitchFamily="50" charset="-128"/>
              </a:rPr>
              <a:t>作成</a:t>
            </a:r>
          </a:p>
        </p:txBody>
      </p:sp>
      <p:sp>
        <p:nvSpPr>
          <p:cNvPr id="2" name="正方形/長方形 1"/>
          <p:cNvSpPr/>
          <p:nvPr/>
        </p:nvSpPr>
        <p:spPr>
          <a:xfrm>
            <a:off x="3095625" y="4756595"/>
            <a:ext cx="3714750" cy="281616"/>
          </a:xfrm>
          <a:prstGeom prst="rect">
            <a:avLst/>
          </a:prstGeom>
        </p:spPr>
        <p:txBody>
          <a:bodyPr>
            <a:spAutoFit/>
          </a:bodyPr>
          <a:lstStyle/>
          <a:p>
            <a:endParaRPr lang="ja-JP" altLang="en-US" sz="1230" dirty="0"/>
          </a:p>
        </p:txBody>
      </p:sp>
      <p:sp>
        <p:nvSpPr>
          <p:cNvPr id="15" name="Rectangle 5"/>
          <p:cNvSpPr>
            <a:spLocks noChangeArrowheads="1"/>
          </p:cNvSpPr>
          <p:nvPr/>
        </p:nvSpPr>
        <p:spPr bwMode="auto">
          <a:xfrm>
            <a:off x="0" y="-3055"/>
            <a:ext cx="9906000" cy="351039"/>
          </a:xfrm>
          <a:prstGeom prst="rect">
            <a:avLst/>
          </a:prstGeom>
          <a:solidFill>
            <a:srgbClr val="002060"/>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defTabSz="741661">
              <a:buClr>
                <a:srgbClr val="000000"/>
              </a:buClr>
              <a:buSzPct val="100000"/>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雇用・人材 </a:t>
            </a:r>
            <a:r>
              <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首都圏への人材流出</a:t>
            </a:r>
            <a:r>
              <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9300051" y="5691872"/>
            <a:ext cx="521275" cy="394246"/>
          </a:xfrm>
        </p:spPr>
        <p:txBody>
          <a:bodyPr/>
          <a:lstStyle/>
          <a:p>
            <a:pPr>
              <a:defRPr/>
            </a:pPr>
            <a:fld id="{4AC9B83D-17C3-4F2E-B0BA-D155CD364A7C}" type="slidenum">
              <a:rPr lang="ja-JP" altLang="en-US" sz="1600" b="1" smtClean="0"/>
              <a:pPr>
                <a:defRPr/>
              </a:pPr>
              <a:t>18</a:t>
            </a:fld>
            <a:endParaRPr lang="ja-JP" altLang="en-US" sz="1600" b="1" dirty="0"/>
          </a:p>
        </p:txBody>
      </p:sp>
      <p:sp>
        <p:nvSpPr>
          <p:cNvPr id="18" name="正方形/長方形 17"/>
          <p:cNvSpPr/>
          <p:nvPr/>
        </p:nvSpPr>
        <p:spPr>
          <a:xfrm>
            <a:off x="307025" y="432639"/>
            <a:ext cx="9253664" cy="702078"/>
          </a:xfrm>
          <a:prstGeom prst="rect">
            <a:avLst/>
          </a:prstGeom>
          <a:solidFill>
            <a:schemeClr val="accent5">
              <a:lumMod val="20000"/>
              <a:lumOff val="80000"/>
            </a:schemeClr>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年の圏域別転入出状況をみると、</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全体では</a:t>
            </a:r>
            <a:r>
              <a:rPr lang="en-US" altLang="ja-JP"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2,388</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の転入超過。</a:t>
            </a:r>
            <a:endParaRPr lang="en-US"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で、対東京圏（東京都、神奈川県、埼玉県、千葉県）では全ての年齢層で転出超過となっている。</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特に、</a:t>
            </a:r>
            <a:r>
              <a:rPr lang="en-US"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代・</a:t>
            </a:r>
            <a:r>
              <a:rPr lang="en-US"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代</a:t>
            </a:r>
            <a:endParaRPr lang="en-US" altLang="ja-JP"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の東京圏</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への転出者が多い。</a:t>
            </a:r>
          </a:p>
        </p:txBody>
      </p:sp>
      <p:sp>
        <p:nvSpPr>
          <p:cNvPr id="16" name="正方形/長方形 10"/>
          <p:cNvSpPr>
            <a:spLocks noChangeArrowheads="1"/>
          </p:cNvSpPr>
          <p:nvPr/>
        </p:nvSpPr>
        <p:spPr bwMode="auto">
          <a:xfrm>
            <a:off x="1311177" y="1994604"/>
            <a:ext cx="819091" cy="217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44463" indent="-144463" algn="r"/>
            <a:r>
              <a:rPr lang="ja-JP" altLang="en-US" sz="81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（男女計）</a:t>
            </a:r>
          </a:p>
        </p:txBody>
      </p:sp>
      <p:graphicFrame>
        <p:nvGraphicFramePr>
          <p:cNvPr id="4" name="表 3"/>
          <p:cNvGraphicFramePr>
            <a:graphicFrameLocks noGrp="1"/>
          </p:cNvGraphicFramePr>
          <p:nvPr>
            <p:extLst/>
          </p:nvPr>
        </p:nvGraphicFramePr>
        <p:xfrm>
          <a:off x="1501117" y="1606988"/>
          <a:ext cx="6845261" cy="3757325"/>
        </p:xfrm>
        <a:graphic>
          <a:graphicData uri="http://schemas.openxmlformats.org/drawingml/2006/table">
            <a:tbl>
              <a:tblPr>
                <a:tableStyleId>{5C22544A-7EE6-4342-B048-85BDC9FD1C3A}</a:tableStyleId>
              </a:tblPr>
              <a:tblGrid>
                <a:gridCol w="815566">
                  <a:extLst>
                    <a:ext uri="{9D8B030D-6E8A-4147-A177-3AD203B41FA5}">
                      <a16:colId xmlns:a16="http://schemas.microsoft.com/office/drawing/2014/main" val="1102618339"/>
                    </a:ext>
                  </a:extLst>
                </a:gridCol>
                <a:gridCol w="678111">
                  <a:extLst>
                    <a:ext uri="{9D8B030D-6E8A-4147-A177-3AD203B41FA5}">
                      <a16:colId xmlns:a16="http://schemas.microsoft.com/office/drawing/2014/main" val="3186623276"/>
                    </a:ext>
                  </a:extLst>
                </a:gridCol>
                <a:gridCol w="668948">
                  <a:extLst>
                    <a:ext uri="{9D8B030D-6E8A-4147-A177-3AD203B41FA5}">
                      <a16:colId xmlns:a16="http://schemas.microsoft.com/office/drawing/2014/main" val="3132908294"/>
                    </a:ext>
                  </a:extLst>
                </a:gridCol>
                <a:gridCol w="668948">
                  <a:extLst>
                    <a:ext uri="{9D8B030D-6E8A-4147-A177-3AD203B41FA5}">
                      <a16:colId xmlns:a16="http://schemas.microsoft.com/office/drawing/2014/main" val="2402216771"/>
                    </a:ext>
                  </a:extLst>
                </a:gridCol>
                <a:gridCol w="668948">
                  <a:extLst>
                    <a:ext uri="{9D8B030D-6E8A-4147-A177-3AD203B41FA5}">
                      <a16:colId xmlns:a16="http://schemas.microsoft.com/office/drawing/2014/main" val="1566893601"/>
                    </a:ext>
                  </a:extLst>
                </a:gridCol>
                <a:gridCol w="668948">
                  <a:extLst>
                    <a:ext uri="{9D8B030D-6E8A-4147-A177-3AD203B41FA5}">
                      <a16:colId xmlns:a16="http://schemas.microsoft.com/office/drawing/2014/main" val="3941263074"/>
                    </a:ext>
                  </a:extLst>
                </a:gridCol>
                <a:gridCol w="668948">
                  <a:extLst>
                    <a:ext uri="{9D8B030D-6E8A-4147-A177-3AD203B41FA5}">
                      <a16:colId xmlns:a16="http://schemas.microsoft.com/office/drawing/2014/main" val="218062407"/>
                    </a:ext>
                  </a:extLst>
                </a:gridCol>
                <a:gridCol w="668948">
                  <a:extLst>
                    <a:ext uri="{9D8B030D-6E8A-4147-A177-3AD203B41FA5}">
                      <a16:colId xmlns:a16="http://schemas.microsoft.com/office/drawing/2014/main" val="2538581216"/>
                    </a:ext>
                  </a:extLst>
                </a:gridCol>
                <a:gridCol w="668948">
                  <a:extLst>
                    <a:ext uri="{9D8B030D-6E8A-4147-A177-3AD203B41FA5}">
                      <a16:colId xmlns:a16="http://schemas.microsoft.com/office/drawing/2014/main" val="2875677931"/>
                    </a:ext>
                  </a:extLst>
                </a:gridCol>
                <a:gridCol w="668948">
                  <a:extLst>
                    <a:ext uri="{9D8B030D-6E8A-4147-A177-3AD203B41FA5}">
                      <a16:colId xmlns:a16="http://schemas.microsoft.com/office/drawing/2014/main" val="122060306"/>
                    </a:ext>
                  </a:extLst>
                </a:gridCol>
              </a:tblGrid>
              <a:tr h="150293">
                <a:tc>
                  <a:txBody>
                    <a:bodyPr/>
                    <a:lstStyle/>
                    <a:p>
                      <a:pPr algn="l" fontAlgn="ct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6129" marR="6129" marT="6129" marB="0" anchor="ctr">
                    <a:lnB w="12700" cap="flat" cmpd="sng" algn="ctr">
                      <a:solidFill>
                        <a:schemeClr val="tx1"/>
                      </a:solidFill>
                      <a:prstDash val="solid"/>
                      <a:round/>
                      <a:headEnd type="none" w="med" len="med"/>
                      <a:tailEnd type="none" w="med" len="med"/>
                    </a:lnB>
                    <a:noFill/>
                  </a:tcPr>
                </a:tc>
                <a:tc>
                  <a:txBody>
                    <a:bodyPr/>
                    <a:lstStyle/>
                    <a:p>
                      <a:pPr algn="l" fontAlgn="ct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6129" marR="6129" marT="6129"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合計</a:t>
                      </a:r>
                      <a:endParaRPr lang="ja-JP" altLang="en-US"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900" u="none" strike="noStrike" dirty="0">
                          <a:effectLst/>
                          <a:latin typeface="Meiryo UI" panose="020B0604030504040204" pitchFamily="50" charset="-128"/>
                          <a:ea typeface="Meiryo UI" panose="020B0604030504040204" pitchFamily="50" charset="-128"/>
                        </a:rPr>
                        <a:t>0</a:t>
                      </a:r>
                      <a:r>
                        <a:rPr lang="ja-JP" altLang="en-US" sz="900" u="none" strike="noStrike" dirty="0">
                          <a:effectLst/>
                          <a:latin typeface="Meiryo UI" panose="020B0604030504040204" pitchFamily="50" charset="-128"/>
                          <a:ea typeface="Meiryo UI" panose="020B0604030504040204" pitchFamily="50" charset="-128"/>
                        </a:rPr>
                        <a:t>～</a:t>
                      </a:r>
                      <a:r>
                        <a:rPr lang="en-US" altLang="ja-JP" sz="900" u="none" strike="noStrike" dirty="0">
                          <a:effectLst/>
                          <a:latin typeface="Meiryo UI" panose="020B0604030504040204" pitchFamily="50" charset="-128"/>
                          <a:ea typeface="Meiryo UI" panose="020B0604030504040204" pitchFamily="50" charset="-128"/>
                        </a:rPr>
                        <a:t>9</a:t>
                      </a:r>
                      <a:r>
                        <a:rPr lang="ja-JP" altLang="en-US" sz="900" u="none" strike="noStrike" dirty="0">
                          <a:effectLst/>
                          <a:latin typeface="Meiryo UI" panose="020B0604030504040204" pitchFamily="50" charset="-128"/>
                          <a:ea typeface="Meiryo UI" panose="020B0604030504040204" pitchFamily="50" charset="-128"/>
                        </a:rPr>
                        <a:t>歳</a:t>
                      </a:r>
                      <a:endParaRPr lang="ja-JP" altLang="en-US"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900" u="none" strike="noStrike" dirty="0">
                          <a:effectLst/>
                          <a:latin typeface="Meiryo UI" panose="020B0604030504040204" pitchFamily="50" charset="-128"/>
                          <a:ea typeface="Meiryo UI" panose="020B0604030504040204" pitchFamily="50" charset="-128"/>
                        </a:rPr>
                        <a:t>10</a:t>
                      </a:r>
                      <a:r>
                        <a:rPr lang="ja-JP" altLang="en-US" sz="900" u="none" strike="noStrike" dirty="0">
                          <a:effectLst/>
                          <a:latin typeface="Meiryo UI" panose="020B0604030504040204" pitchFamily="50" charset="-128"/>
                          <a:ea typeface="Meiryo UI" panose="020B0604030504040204" pitchFamily="50" charset="-128"/>
                        </a:rPr>
                        <a:t>～</a:t>
                      </a:r>
                      <a:r>
                        <a:rPr lang="en-US" altLang="ja-JP" sz="900" u="none" strike="noStrike" dirty="0">
                          <a:effectLst/>
                          <a:latin typeface="Meiryo UI" panose="020B0604030504040204" pitchFamily="50" charset="-128"/>
                          <a:ea typeface="Meiryo UI" panose="020B0604030504040204" pitchFamily="50" charset="-128"/>
                        </a:rPr>
                        <a:t>19</a:t>
                      </a:r>
                      <a:r>
                        <a:rPr lang="ja-JP" altLang="en-US" sz="900" u="none" strike="noStrike" dirty="0">
                          <a:effectLst/>
                          <a:latin typeface="Meiryo UI" panose="020B0604030504040204" pitchFamily="50" charset="-128"/>
                          <a:ea typeface="Meiryo UI" panose="020B0604030504040204" pitchFamily="50" charset="-128"/>
                        </a:rPr>
                        <a:t>歳</a:t>
                      </a:r>
                      <a:endParaRPr lang="ja-JP" altLang="en-US"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900" u="none" strike="noStrike" dirty="0">
                          <a:effectLst/>
                          <a:latin typeface="Meiryo UI" panose="020B0604030504040204" pitchFamily="50" charset="-128"/>
                          <a:ea typeface="Meiryo UI" panose="020B0604030504040204" pitchFamily="50" charset="-128"/>
                        </a:rPr>
                        <a:t>20</a:t>
                      </a:r>
                      <a:r>
                        <a:rPr lang="ja-JP" altLang="en-US" sz="900" u="none" strike="noStrike" dirty="0">
                          <a:effectLst/>
                          <a:latin typeface="Meiryo UI" panose="020B0604030504040204" pitchFamily="50" charset="-128"/>
                          <a:ea typeface="Meiryo UI" panose="020B0604030504040204" pitchFamily="50" charset="-128"/>
                        </a:rPr>
                        <a:t>～</a:t>
                      </a:r>
                      <a:r>
                        <a:rPr lang="en-US" altLang="ja-JP" sz="900" u="none" strike="noStrike" dirty="0">
                          <a:effectLst/>
                          <a:latin typeface="Meiryo UI" panose="020B0604030504040204" pitchFamily="50" charset="-128"/>
                          <a:ea typeface="Meiryo UI" panose="020B0604030504040204" pitchFamily="50" charset="-128"/>
                        </a:rPr>
                        <a:t>29</a:t>
                      </a:r>
                      <a:r>
                        <a:rPr lang="ja-JP" altLang="en-US" sz="900" u="none" strike="noStrike" dirty="0">
                          <a:effectLst/>
                          <a:latin typeface="Meiryo UI" panose="020B0604030504040204" pitchFamily="50" charset="-128"/>
                          <a:ea typeface="Meiryo UI" panose="020B0604030504040204" pitchFamily="50" charset="-128"/>
                        </a:rPr>
                        <a:t>歳</a:t>
                      </a:r>
                      <a:endParaRPr lang="ja-JP" altLang="en-US"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900" u="none" strike="noStrike" dirty="0">
                          <a:effectLst/>
                          <a:latin typeface="Meiryo UI" panose="020B0604030504040204" pitchFamily="50" charset="-128"/>
                          <a:ea typeface="Meiryo UI" panose="020B0604030504040204" pitchFamily="50" charset="-128"/>
                        </a:rPr>
                        <a:t>30</a:t>
                      </a:r>
                      <a:r>
                        <a:rPr lang="ja-JP" altLang="en-US" sz="900" u="none" strike="noStrike" dirty="0">
                          <a:effectLst/>
                          <a:latin typeface="Meiryo UI" panose="020B0604030504040204" pitchFamily="50" charset="-128"/>
                          <a:ea typeface="Meiryo UI" panose="020B0604030504040204" pitchFamily="50" charset="-128"/>
                        </a:rPr>
                        <a:t>～</a:t>
                      </a:r>
                      <a:r>
                        <a:rPr lang="en-US" altLang="ja-JP" sz="900" u="none" strike="noStrike" dirty="0">
                          <a:effectLst/>
                          <a:latin typeface="Meiryo UI" panose="020B0604030504040204" pitchFamily="50" charset="-128"/>
                          <a:ea typeface="Meiryo UI" panose="020B0604030504040204" pitchFamily="50" charset="-128"/>
                        </a:rPr>
                        <a:t>39</a:t>
                      </a:r>
                      <a:r>
                        <a:rPr lang="ja-JP" altLang="en-US" sz="900" u="none" strike="noStrike" dirty="0">
                          <a:effectLst/>
                          <a:latin typeface="Meiryo UI" panose="020B0604030504040204" pitchFamily="50" charset="-128"/>
                          <a:ea typeface="Meiryo UI" panose="020B0604030504040204" pitchFamily="50" charset="-128"/>
                        </a:rPr>
                        <a:t>歳</a:t>
                      </a:r>
                      <a:endParaRPr lang="ja-JP" altLang="en-US"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900" u="none" strike="noStrike" dirty="0">
                          <a:effectLst/>
                          <a:latin typeface="Meiryo UI" panose="020B0604030504040204" pitchFamily="50" charset="-128"/>
                          <a:ea typeface="Meiryo UI" panose="020B0604030504040204" pitchFamily="50" charset="-128"/>
                        </a:rPr>
                        <a:t>40</a:t>
                      </a:r>
                      <a:r>
                        <a:rPr lang="ja-JP" altLang="en-US" sz="900" u="none" strike="noStrike" dirty="0">
                          <a:effectLst/>
                          <a:latin typeface="Meiryo UI" panose="020B0604030504040204" pitchFamily="50" charset="-128"/>
                          <a:ea typeface="Meiryo UI" panose="020B0604030504040204" pitchFamily="50" charset="-128"/>
                        </a:rPr>
                        <a:t>歳～</a:t>
                      </a:r>
                      <a:r>
                        <a:rPr lang="en-US" altLang="ja-JP" sz="900" u="none" strike="noStrike" dirty="0">
                          <a:effectLst/>
                          <a:latin typeface="Meiryo UI" panose="020B0604030504040204" pitchFamily="50" charset="-128"/>
                          <a:ea typeface="Meiryo UI" panose="020B0604030504040204" pitchFamily="50" charset="-128"/>
                        </a:rPr>
                        <a:t>49</a:t>
                      </a:r>
                      <a:r>
                        <a:rPr lang="ja-JP" altLang="en-US" sz="900" u="none" strike="noStrike" dirty="0">
                          <a:effectLst/>
                          <a:latin typeface="Meiryo UI" panose="020B0604030504040204" pitchFamily="50" charset="-128"/>
                          <a:ea typeface="Meiryo UI" panose="020B0604030504040204" pitchFamily="50" charset="-128"/>
                        </a:rPr>
                        <a:t>歳</a:t>
                      </a:r>
                      <a:endParaRPr lang="ja-JP" altLang="en-US"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900" u="none" strike="noStrike" dirty="0">
                          <a:effectLst/>
                          <a:latin typeface="Meiryo UI" panose="020B0604030504040204" pitchFamily="50" charset="-128"/>
                          <a:ea typeface="Meiryo UI" panose="020B0604030504040204" pitchFamily="50" charset="-128"/>
                        </a:rPr>
                        <a:t>50</a:t>
                      </a:r>
                      <a:r>
                        <a:rPr lang="ja-JP" altLang="en-US" sz="900" u="none" strike="noStrike" dirty="0">
                          <a:effectLst/>
                          <a:latin typeface="Meiryo UI" panose="020B0604030504040204" pitchFamily="50" charset="-128"/>
                          <a:ea typeface="Meiryo UI" panose="020B0604030504040204" pitchFamily="50" charset="-128"/>
                        </a:rPr>
                        <a:t>歳～</a:t>
                      </a:r>
                      <a:r>
                        <a:rPr lang="en-US" altLang="ja-JP" sz="900" u="none" strike="noStrike" dirty="0">
                          <a:effectLst/>
                          <a:latin typeface="Meiryo UI" panose="020B0604030504040204" pitchFamily="50" charset="-128"/>
                          <a:ea typeface="Meiryo UI" panose="020B0604030504040204" pitchFamily="50" charset="-128"/>
                        </a:rPr>
                        <a:t>59</a:t>
                      </a:r>
                      <a:r>
                        <a:rPr lang="ja-JP" altLang="en-US" sz="900" u="none" strike="noStrike" dirty="0">
                          <a:effectLst/>
                          <a:latin typeface="Meiryo UI" panose="020B0604030504040204" pitchFamily="50" charset="-128"/>
                          <a:ea typeface="Meiryo UI" panose="020B0604030504040204" pitchFamily="50" charset="-128"/>
                        </a:rPr>
                        <a:t>歳</a:t>
                      </a:r>
                      <a:endParaRPr lang="ja-JP" altLang="en-US"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900" u="none" strike="noStrike" dirty="0">
                          <a:effectLst/>
                          <a:latin typeface="Meiryo UI" panose="020B0604030504040204" pitchFamily="50" charset="-128"/>
                          <a:ea typeface="Meiryo UI" panose="020B0604030504040204" pitchFamily="50" charset="-128"/>
                        </a:rPr>
                        <a:t>60</a:t>
                      </a:r>
                      <a:r>
                        <a:rPr lang="ja-JP" altLang="en-US" sz="900" u="none" strike="noStrike" dirty="0">
                          <a:effectLst/>
                          <a:latin typeface="Meiryo UI" panose="020B0604030504040204" pitchFamily="50" charset="-128"/>
                          <a:ea typeface="Meiryo UI" panose="020B0604030504040204" pitchFamily="50" charset="-128"/>
                        </a:rPr>
                        <a:t>歳以上</a:t>
                      </a:r>
                      <a:endParaRPr lang="ja-JP" altLang="en-US"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7540381"/>
                  </a:ext>
                </a:extLst>
              </a:tr>
              <a:tr h="150293">
                <a:tc rowSpan="3">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北海道・東北</a:t>
                      </a:r>
                      <a:endParaRPr lang="ja-JP" altLang="en-US" sz="900" b="1"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900" u="none" strike="noStrike" dirty="0">
                          <a:effectLst/>
                          <a:latin typeface="Meiryo UI" panose="020B0604030504040204" pitchFamily="50" charset="-128"/>
                          <a:ea typeface="Meiryo UI" panose="020B0604030504040204" pitchFamily="50" charset="-128"/>
                        </a:rPr>
                        <a:t>転入</a:t>
                      </a:r>
                      <a:endParaRPr lang="ja-JP" altLang="en-US" sz="900" b="0" i="0" u="none" strike="noStrike" dirty="0">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5,415</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434</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400</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2,139</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1,097</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662</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396</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284</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5596781"/>
                  </a:ext>
                </a:extLst>
              </a:tr>
              <a:tr h="150293">
                <a:tc vMerge="1">
                  <a:txBody>
                    <a:bodyPr/>
                    <a:lstStyle/>
                    <a:p>
                      <a:endParaRPr kumimoji="1" lang="ja-JP" altLang="en-US"/>
                    </a:p>
                  </a:txBody>
                  <a:tcPr/>
                </a:tc>
                <a:tc>
                  <a:txBody>
                    <a:bodyPr/>
                    <a:lstStyle/>
                    <a:p>
                      <a:pPr algn="dist" fontAlgn="ctr"/>
                      <a:r>
                        <a:rPr lang="ja-JP" altLang="en-US" sz="900" u="none" strike="noStrike">
                          <a:effectLst/>
                          <a:latin typeface="Meiryo UI" panose="020B0604030504040204" pitchFamily="50" charset="-128"/>
                          <a:ea typeface="Meiryo UI" panose="020B0604030504040204" pitchFamily="50" charset="-128"/>
                        </a:rPr>
                        <a:t>転出</a:t>
                      </a:r>
                      <a:endParaRPr lang="ja-JP" altLang="en-US" sz="900" b="0" i="0" u="none" strike="noStrike">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4,584</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437</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331</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1,630</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968</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599</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329</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281</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4322396"/>
                  </a:ext>
                </a:extLst>
              </a:tr>
              <a:tr h="150293">
                <a:tc vMerge="1">
                  <a:txBody>
                    <a:bodyPr/>
                    <a:lstStyle/>
                    <a:p>
                      <a:endParaRPr kumimoji="1" lang="ja-JP" altLang="en-US"/>
                    </a:p>
                  </a:txBody>
                  <a:tcPr/>
                </a:tc>
                <a:tc>
                  <a:txBody>
                    <a:bodyPr/>
                    <a:lstStyle/>
                    <a:p>
                      <a:pPr algn="dist" fontAlgn="ctr"/>
                      <a:r>
                        <a:rPr lang="ja-JP" altLang="en-US" sz="900" u="none" strike="noStrike">
                          <a:effectLst/>
                          <a:latin typeface="Meiryo UI" panose="020B0604030504040204" pitchFamily="50" charset="-128"/>
                          <a:ea typeface="Meiryo UI" panose="020B0604030504040204" pitchFamily="50" charset="-128"/>
                        </a:rPr>
                        <a:t>差分</a:t>
                      </a:r>
                      <a:endParaRPr lang="ja-JP" altLang="en-US" sz="900" b="0" i="0" u="none" strike="noStrike">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831</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a:effectLst/>
                          <a:latin typeface="Meiryo UI" panose="020B0604030504040204" pitchFamily="50" charset="-128"/>
                          <a:ea typeface="Meiryo UI" panose="020B0604030504040204" pitchFamily="50" charset="-128"/>
                        </a:rPr>
                        <a:t>▲ </a:t>
                      </a:r>
                      <a:r>
                        <a:rPr lang="en-US" altLang="ja-JP" sz="900" u="none" strike="noStrike">
                          <a:effectLst/>
                          <a:latin typeface="Meiryo UI" panose="020B0604030504040204" pitchFamily="50" charset="-128"/>
                          <a:ea typeface="Meiryo UI" panose="020B0604030504040204" pitchFamily="50" charset="-128"/>
                        </a:rPr>
                        <a:t>3</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69</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509</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129</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63</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67</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3</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899994106"/>
                  </a:ext>
                </a:extLst>
              </a:tr>
              <a:tr h="150293">
                <a:tc rowSpan="3">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関東・甲信越</a:t>
                      </a:r>
                      <a:br>
                        <a:rPr lang="ja-JP" altLang="en-US" sz="900" u="none" strike="noStrike">
                          <a:effectLst/>
                          <a:latin typeface="Meiryo UI" panose="020B0604030504040204" pitchFamily="50" charset="-128"/>
                          <a:ea typeface="Meiryo UI" panose="020B0604030504040204" pitchFamily="50" charset="-128"/>
                        </a:rPr>
                      </a:br>
                      <a:r>
                        <a:rPr lang="ja-JP" altLang="en-US" sz="900" u="none" strike="noStrike">
                          <a:effectLst/>
                          <a:latin typeface="Meiryo UI" panose="020B0604030504040204" pitchFamily="50" charset="-128"/>
                          <a:ea typeface="Meiryo UI" panose="020B0604030504040204" pitchFamily="50" charset="-128"/>
                        </a:rPr>
                        <a:t>（東京圏除く）</a:t>
                      </a:r>
                      <a:endParaRPr lang="ja-JP" altLang="en-US" sz="900" b="1"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900" u="none" strike="noStrike">
                          <a:effectLst/>
                          <a:latin typeface="Meiryo UI" panose="020B0604030504040204" pitchFamily="50" charset="-128"/>
                          <a:ea typeface="Meiryo UI" panose="020B0604030504040204" pitchFamily="50" charset="-128"/>
                        </a:rPr>
                        <a:t>転入</a:t>
                      </a:r>
                      <a:endParaRPr lang="ja-JP" altLang="en-US" sz="900" b="0" i="0" u="none" strike="noStrike">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4,897</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485</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356</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1,982</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1,020</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564</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278</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207</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1094702"/>
                  </a:ext>
                </a:extLst>
              </a:tr>
              <a:tr h="150293">
                <a:tc vMerge="1">
                  <a:txBody>
                    <a:bodyPr/>
                    <a:lstStyle/>
                    <a:p>
                      <a:endParaRPr kumimoji="1" lang="ja-JP" altLang="en-US"/>
                    </a:p>
                  </a:txBody>
                  <a:tcPr/>
                </a:tc>
                <a:tc>
                  <a:txBody>
                    <a:bodyPr/>
                    <a:lstStyle/>
                    <a:p>
                      <a:pPr algn="dist" fontAlgn="ctr"/>
                      <a:r>
                        <a:rPr lang="ja-JP" altLang="en-US" sz="900" u="none" strike="noStrike">
                          <a:effectLst/>
                          <a:latin typeface="Meiryo UI" panose="020B0604030504040204" pitchFamily="50" charset="-128"/>
                          <a:ea typeface="Meiryo UI" panose="020B0604030504040204" pitchFamily="50" charset="-128"/>
                        </a:rPr>
                        <a:t>転出</a:t>
                      </a:r>
                      <a:endParaRPr lang="ja-JP" altLang="en-US" sz="900" b="0" i="0" u="none" strike="noStrike">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4,450</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379</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283</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1,855</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909</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513</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242</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265</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3208213"/>
                  </a:ext>
                </a:extLst>
              </a:tr>
              <a:tr h="150293">
                <a:tc vMerge="1">
                  <a:txBody>
                    <a:bodyPr/>
                    <a:lstStyle/>
                    <a:p>
                      <a:endParaRPr kumimoji="1" lang="ja-JP" altLang="en-US"/>
                    </a:p>
                  </a:txBody>
                  <a:tcPr/>
                </a:tc>
                <a:tc>
                  <a:txBody>
                    <a:bodyPr/>
                    <a:lstStyle/>
                    <a:p>
                      <a:pPr algn="dist" fontAlgn="ctr"/>
                      <a:r>
                        <a:rPr lang="ja-JP" altLang="en-US" sz="900" u="none" strike="noStrike">
                          <a:effectLst/>
                          <a:latin typeface="Meiryo UI" panose="020B0604030504040204" pitchFamily="50" charset="-128"/>
                          <a:ea typeface="Meiryo UI" panose="020B0604030504040204" pitchFamily="50" charset="-128"/>
                        </a:rPr>
                        <a:t>差分</a:t>
                      </a:r>
                      <a:endParaRPr lang="ja-JP" altLang="en-US" sz="900" b="0" i="0" u="none" strike="noStrike">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447</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106</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73</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127</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111</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51</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36</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58</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557487123"/>
                  </a:ext>
                </a:extLst>
              </a:tr>
              <a:tr h="150293">
                <a:tc rowSpan="3">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東京圏</a:t>
                      </a:r>
                      <a:endParaRPr lang="ja-JP" altLang="en-US" sz="900" b="1"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900" u="none" strike="noStrike">
                          <a:effectLst/>
                          <a:latin typeface="Meiryo UI" panose="020B0604030504040204" pitchFamily="50" charset="-128"/>
                          <a:ea typeface="Meiryo UI" panose="020B0604030504040204" pitchFamily="50" charset="-128"/>
                        </a:rPr>
                        <a:t>転入</a:t>
                      </a:r>
                      <a:endParaRPr lang="ja-JP" altLang="en-US" sz="900" b="0" i="0" u="none" strike="noStrike">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35,042</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3,414</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1,090</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13,553</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8,714</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4,819</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2,266</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1,186</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2665906"/>
                  </a:ext>
                </a:extLst>
              </a:tr>
              <a:tr h="150293">
                <a:tc vMerge="1">
                  <a:txBody>
                    <a:bodyPr/>
                    <a:lstStyle/>
                    <a:p>
                      <a:endParaRPr kumimoji="1" lang="ja-JP" altLang="en-US"/>
                    </a:p>
                  </a:txBody>
                  <a:tcPr/>
                </a:tc>
                <a:tc>
                  <a:txBody>
                    <a:bodyPr/>
                    <a:lstStyle/>
                    <a:p>
                      <a:pPr algn="dist" fontAlgn="ctr"/>
                      <a:r>
                        <a:rPr lang="ja-JP" altLang="en-US" sz="900" u="none" strike="noStrike">
                          <a:effectLst/>
                          <a:latin typeface="Meiryo UI" panose="020B0604030504040204" pitchFamily="50" charset="-128"/>
                          <a:ea typeface="Meiryo UI" panose="020B0604030504040204" pitchFamily="50" charset="-128"/>
                        </a:rPr>
                        <a:t>転出</a:t>
                      </a:r>
                      <a:endParaRPr lang="ja-JP" altLang="en-US" sz="900" b="0" i="0" u="none" strike="noStrike">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47,158</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3,969</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2,251</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20,354</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10,848</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5,516</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2,482</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1,738</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3435622"/>
                  </a:ext>
                </a:extLst>
              </a:tr>
              <a:tr h="150293">
                <a:tc vMerge="1">
                  <a:txBody>
                    <a:bodyPr/>
                    <a:lstStyle/>
                    <a:p>
                      <a:endParaRPr kumimoji="1" lang="ja-JP" altLang="en-US"/>
                    </a:p>
                  </a:txBody>
                  <a:tcPr/>
                </a:tc>
                <a:tc>
                  <a:txBody>
                    <a:bodyPr/>
                    <a:lstStyle/>
                    <a:p>
                      <a:pPr algn="dist" fontAlgn="ctr"/>
                      <a:r>
                        <a:rPr lang="ja-JP" altLang="en-US" sz="900" u="none" strike="noStrike" dirty="0">
                          <a:effectLst/>
                          <a:latin typeface="Meiryo UI" panose="020B0604030504040204" pitchFamily="50" charset="-128"/>
                          <a:ea typeface="Meiryo UI" panose="020B0604030504040204" pitchFamily="50" charset="-128"/>
                        </a:rPr>
                        <a:t>差分</a:t>
                      </a:r>
                      <a:endParaRPr lang="ja-JP" altLang="en-US" sz="900" b="0" i="0" u="none" strike="noStrike" dirty="0">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12,116</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555</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1,161</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6,801</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2,134</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697</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216</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552</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628603337"/>
                  </a:ext>
                </a:extLst>
              </a:tr>
              <a:tr h="150293">
                <a:tc rowSpan="3">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東海・北陸</a:t>
                      </a:r>
                      <a:endParaRPr lang="ja-JP" altLang="en-US" sz="900" b="1"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900" u="none" strike="noStrike">
                          <a:effectLst/>
                          <a:latin typeface="Meiryo UI" panose="020B0604030504040204" pitchFamily="50" charset="-128"/>
                          <a:ea typeface="Meiryo UI" panose="020B0604030504040204" pitchFamily="50" charset="-128"/>
                        </a:rPr>
                        <a:t>転入</a:t>
                      </a:r>
                      <a:endParaRPr lang="ja-JP" altLang="en-US" sz="900" b="0" i="0" u="none" strike="noStrike">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20,112</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1,781</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1,273</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8,433</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4,140</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2,317</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1,159</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1,005</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1237829"/>
                  </a:ext>
                </a:extLst>
              </a:tr>
              <a:tr h="150293">
                <a:tc vMerge="1">
                  <a:txBody>
                    <a:bodyPr/>
                    <a:lstStyle/>
                    <a:p>
                      <a:endParaRPr kumimoji="1" lang="ja-JP" altLang="en-US"/>
                    </a:p>
                  </a:txBody>
                  <a:tcPr/>
                </a:tc>
                <a:tc>
                  <a:txBody>
                    <a:bodyPr/>
                    <a:lstStyle/>
                    <a:p>
                      <a:pPr algn="dist" fontAlgn="ctr"/>
                      <a:r>
                        <a:rPr lang="ja-JP" altLang="en-US" sz="900" u="none" strike="noStrike">
                          <a:effectLst/>
                          <a:latin typeface="Meiryo UI" panose="020B0604030504040204" pitchFamily="50" charset="-128"/>
                          <a:ea typeface="Meiryo UI" panose="020B0604030504040204" pitchFamily="50" charset="-128"/>
                        </a:rPr>
                        <a:t>転出</a:t>
                      </a:r>
                      <a:endParaRPr lang="ja-JP" altLang="en-US" sz="900" b="0" i="0" u="none" strike="noStrike">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19,099</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1,724</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917</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8,010</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4,239</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2,088</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1,040</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1,080</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9952129"/>
                  </a:ext>
                </a:extLst>
              </a:tr>
              <a:tr h="150293">
                <a:tc vMerge="1">
                  <a:txBody>
                    <a:bodyPr/>
                    <a:lstStyle/>
                    <a:p>
                      <a:endParaRPr kumimoji="1" lang="ja-JP" altLang="en-US"/>
                    </a:p>
                  </a:txBody>
                  <a:tcPr/>
                </a:tc>
                <a:tc>
                  <a:txBody>
                    <a:bodyPr/>
                    <a:lstStyle/>
                    <a:p>
                      <a:pPr algn="dist" fontAlgn="ctr"/>
                      <a:r>
                        <a:rPr lang="ja-JP" altLang="en-US" sz="900" u="none" strike="noStrike" dirty="0">
                          <a:effectLst/>
                          <a:latin typeface="Meiryo UI" panose="020B0604030504040204" pitchFamily="50" charset="-128"/>
                          <a:ea typeface="Meiryo UI" panose="020B0604030504040204" pitchFamily="50" charset="-128"/>
                        </a:rPr>
                        <a:t>差分</a:t>
                      </a:r>
                      <a:endParaRPr lang="ja-JP" altLang="en-US" sz="900" b="0" i="0" u="none" strike="noStrike" dirty="0">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1,013</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57</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356</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423</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99</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229</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119</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75</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808326685"/>
                  </a:ext>
                </a:extLst>
              </a:tr>
              <a:tr h="150293">
                <a:tc rowSpan="3">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関西圏</a:t>
                      </a:r>
                      <a:br>
                        <a:rPr lang="ja-JP" altLang="en-US" sz="900" u="none" strike="noStrike">
                          <a:effectLst/>
                          <a:latin typeface="Meiryo UI" panose="020B0604030504040204" pitchFamily="50" charset="-128"/>
                          <a:ea typeface="Meiryo UI" panose="020B0604030504040204" pitchFamily="50" charset="-128"/>
                        </a:rPr>
                      </a:br>
                      <a:r>
                        <a:rPr lang="en-US" altLang="ja-JP" sz="900" u="none" strike="noStrike">
                          <a:effectLst/>
                          <a:latin typeface="Meiryo UI" panose="020B0604030504040204" pitchFamily="50" charset="-128"/>
                          <a:ea typeface="Meiryo UI" panose="020B0604030504040204" pitchFamily="50" charset="-128"/>
                        </a:rPr>
                        <a:t>(</a:t>
                      </a:r>
                      <a:r>
                        <a:rPr lang="ja-JP" altLang="en-US" sz="900" u="none" strike="noStrike">
                          <a:effectLst/>
                          <a:latin typeface="Meiryo UI" panose="020B0604030504040204" pitchFamily="50" charset="-128"/>
                          <a:ea typeface="Meiryo UI" panose="020B0604030504040204" pitchFamily="50" charset="-128"/>
                        </a:rPr>
                        <a:t>大阪除く</a:t>
                      </a:r>
                      <a:r>
                        <a:rPr lang="en-US" altLang="ja-JP" sz="900" u="none" strike="noStrike">
                          <a:effectLst/>
                          <a:latin typeface="Meiryo UI" panose="020B0604030504040204" pitchFamily="50" charset="-128"/>
                          <a:ea typeface="Meiryo UI" panose="020B0604030504040204" pitchFamily="50" charset="-128"/>
                        </a:rPr>
                        <a:t>)</a:t>
                      </a:r>
                      <a:endParaRPr lang="en-US" altLang="ja-JP" sz="900" b="1"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900" u="none" strike="noStrike">
                          <a:effectLst/>
                          <a:latin typeface="Meiryo UI" panose="020B0604030504040204" pitchFamily="50" charset="-128"/>
                          <a:ea typeface="Meiryo UI" panose="020B0604030504040204" pitchFamily="50" charset="-128"/>
                        </a:rPr>
                        <a:t>転入</a:t>
                      </a:r>
                      <a:endParaRPr lang="ja-JP" altLang="en-US" sz="900" b="0" i="0" u="none" strike="noStrike">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67,179</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3,887</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3,487</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29,834</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14,566</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6,373</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3,500</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5,519</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0122838"/>
                  </a:ext>
                </a:extLst>
              </a:tr>
              <a:tr h="150293">
                <a:tc vMerge="1">
                  <a:txBody>
                    <a:bodyPr/>
                    <a:lstStyle/>
                    <a:p>
                      <a:endParaRPr kumimoji="1" lang="ja-JP" altLang="en-US"/>
                    </a:p>
                  </a:txBody>
                  <a:tcPr/>
                </a:tc>
                <a:tc>
                  <a:txBody>
                    <a:bodyPr/>
                    <a:lstStyle/>
                    <a:p>
                      <a:pPr algn="dist" fontAlgn="ctr"/>
                      <a:r>
                        <a:rPr lang="ja-JP" altLang="en-US" sz="900" u="none" strike="noStrike">
                          <a:effectLst/>
                          <a:latin typeface="Meiryo UI" panose="020B0604030504040204" pitchFamily="50" charset="-128"/>
                          <a:ea typeface="Meiryo UI" panose="020B0604030504040204" pitchFamily="50" charset="-128"/>
                        </a:rPr>
                        <a:t>転出</a:t>
                      </a:r>
                      <a:endParaRPr lang="ja-JP" altLang="en-US" sz="900" b="0" i="0" u="none" strike="noStrike">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60,886</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5,346</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3,148</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22,656</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14,457</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6,274</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3,361</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5,606</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0796731"/>
                  </a:ext>
                </a:extLst>
              </a:tr>
              <a:tr h="150293">
                <a:tc vMerge="1">
                  <a:txBody>
                    <a:bodyPr/>
                    <a:lstStyle/>
                    <a:p>
                      <a:endParaRPr kumimoji="1" lang="ja-JP" altLang="en-US"/>
                    </a:p>
                  </a:txBody>
                  <a:tcPr/>
                </a:tc>
                <a:tc>
                  <a:txBody>
                    <a:bodyPr/>
                    <a:lstStyle/>
                    <a:p>
                      <a:pPr algn="dist" fontAlgn="ctr"/>
                      <a:r>
                        <a:rPr lang="ja-JP" altLang="en-US" sz="900" u="none" strike="noStrike" dirty="0">
                          <a:effectLst/>
                          <a:latin typeface="Meiryo UI" panose="020B0604030504040204" pitchFamily="50" charset="-128"/>
                          <a:ea typeface="Meiryo UI" panose="020B0604030504040204" pitchFamily="50" charset="-128"/>
                        </a:rPr>
                        <a:t>差分</a:t>
                      </a:r>
                      <a:endParaRPr lang="ja-JP" altLang="en-US" sz="900" b="0" i="0" u="none" strike="noStrike" dirty="0">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6,293</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1,459</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339</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7,178</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109</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99</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139</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87</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558170774"/>
                  </a:ext>
                </a:extLst>
              </a:tr>
              <a:tr h="150293">
                <a:tc rowSpan="3">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中国・四国</a:t>
                      </a:r>
                      <a:endParaRPr lang="ja-JP" altLang="en-US" sz="900" b="1"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900" u="none" strike="noStrike">
                          <a:effectLst/>
                          <a:latin typeface="Meiryo UI" panose="020B0604030504040204" pitchFamily="50" charset="-128"/>
                          <a:ea typeface="Meiryo UI" panose="020B0604030504040204" pitchFamily="50" charset="-128"/>
                        </a:rPr>
                        <a:t>転入</a:t>
                      </a:r>
                      <a:endParaRPr lang="ja-JP" altLang="en-US" sz="900" b="0" i="0" u="none" strike="noStrike">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20,360</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1,348</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2,197</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9,528</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3,043</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1,861</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988</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1,378</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9571471"/>
                  </a:ext>
                </a:extLst>
              </a:tr>
              <a:tr h="150293">
                <a:tc vMerge="1">
                  <a:txBody>
                    <a:bodyPr/>
                    <a:lstStyle/>
                    <a:p>
                      <a:endParaRPr kumimoji="1" lang="ja-JP" altLang="en-US"/>
                    </a:p>
                  </a:txBody>
                  <a:tcPr/>
                </a:tc>
                <a:tc>
                  <a:txBody>
                    <a:bodyPr/>
                    <a:lstStyle/>
                    <a:p>
                      <a:pPr algn="dist" fontAlgn="ctr"/>
                      <a:r>
                        <a:rPr lang="ja-JP" altLang="en-US" sz="900" u="none" strike="noStrike">
                          <a:effectLst/>
                          <a:latin typeface="Meiryo UI" panose="020B0604030504040204" pitchFamily="50" charset="-128"/>
                          <a:ea typeface="Meiryo UI" panose="020B0604030504040204" pitchFamily="50" charset="-128"/>
                        </a:rPr>
                        <a:t>転出</a:t>
                      </a:r>
                      <a:endParaRPr lang="ja-JP" altLang="en-US" sz="900" b="0" i="0" u="none" strike="noStrike">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15,946</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1,553</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973</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5,952</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3,256</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1,684</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1,005</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1,489</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0185965"/>
                  </a:ext>
                </a:extLst>
              </a:tr>
              <a:tr h="150293">
                <a:tc vMerge="1">
                  <a:txBody>
                    <a:bodyPr/>
                    <a:lstStyle/>
                    <a:p>
                      <a:endParaRPr kumimoji="1" lang="ja-JP" altLang="en-US"/>
                    </a:p>
                  </a:txBody>
                  <a:tcPr/>
                </a:tc>
                <a:tc>
                  <a:txBody>
                    <a:bodyPr/>
                    <a:lstStyle/>
                    <a:p>
                      <a:pPr algn="dist" fontAlgn="ctr"/>
                      <a:r>
                        <a:rPr lang="ja-JP" altLang="en-US" sz="900" u="none" strike="noStrike" dirty="0">
                          <a:effectLst/>
                          <a:latin typeface="Meiryo UI" panose="020B0604030504040204" pitchFamily="50" charset="-128"/>
                          <a:ea typeface="Meiryo UI" panose="020B0604030504040204" pitchFamily="50" charset="-128"/>
                        </a:rPr>
                        <a:t>差分</a:t>
                      </a:r>
                      <a:endParaRPr lang="ja-JP" altLang="en-US" sz="900" b="0" i="0" u="none" strike="noStrike" dirty="0">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4,414</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205</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1,224</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3,576</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213</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177</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17</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111</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511698329"/>
                  </a:ext>
                </a:extLst>
              </a:tr>
              <a:tr h="150293">
                <a:tc rowSpan="3">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九州</a:t>
                      </a:r>
                      <a:endParaRPr lang="ja-JP" altLang="en-US" sz="900" b="1"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900" u="none" strike="noStrike">
                          <a:effectLst/>
                          <a:latin typeface="Meiryo UI" panose="020B0604030504040204" pitchFamily="50" charset="-128"/>
                          <a:ea typeface="Meiryo UI" panose="020B0604030504040204" pitchFamily="50" charset="-128"/>
                        </a:rPr>
                        <a:t>転入</a:t>
                      </a:r>
                      <a:endParaRPr lang="ja-JP" altLang="en-US" sz="900" b="0" i="0" u="none" strike="noStrike">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15,546</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1,267</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1,883</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6,380</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2,583</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1,601</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791</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1,039</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7453800"/>
                  </a:ext>
                </a:extLst>
              </a:tr>
              <a:tr h="150293">
                <a:tc vMerge="1">
                  <a:txBody>
                    <a:bodyPr/>
                    <a:lstStyle/>
                    <a:p>
                      <a:endParaRPr kumimoji="1" lang="ja-JP" altLang="en-US"/>
                    </a:p>
                  </a:txBody>
                  <a:tcPr/>
                </a:tc>
                <a:tc>
                  <a:txBody>
                    <a:bodyPr/>
                    <a:lstStyle/>
                    <a:p>
                      <a:pPr algn="dist" fontAlgn="ctr"/>
                      <a:r>
                        <a:rPr lang="ja-JP" altLang="en-US" sz="900" u="none" strike="noStrike">
                          <a:effectLst/>
                          <a:latin typeface="Meiryo UI" panose="020B0604030504040204" pitchFamily="50" charset="-128"/>
                          <a:ea typeface="Meiryo UI" panose="020B0604030504040204" pitchFamily="50" charset="-128"/>
                        </a:rPr>
                        <a:t>転出</a:t>
                      </a:r>
                      <a:endParaRPr lang="ja-JP" altLang="en-US" sz="900" b="0" i="0" u="none" strike="noStrike">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14,040</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1,397</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794</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5,064</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2,915</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1,485</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965</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1,411</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8425357"/>
                  </a:ext>
                </a:extLst>
              </a:tr>
              <a:tr h="150293">
                <a:tc vMerge="1">
                  <a:txBody>
                    <a:bodyPr/>
                    <a:lstStyle/>
                    <a:p>
                      <a:endParaRPr kumimoji="1" lang="ja-JP" altLang="en-US"/>
                    </a:p>
                  </a:txBody>
                  <a:tcPr/>
                </a:tc>
                <a:tc>
                  <a:txBody>
                    <a:bodyPr/>
                    <a:lstStyle/>
                    <a:p>
                      <a:pPr algn="dist" fontAlgn="ctr"/>
                      <a:r>
                        <a:rPr lang="ja-JP" altLang="en-US" sz="900" u="none" strike="noStrike" dirty="0">
                          <a:effectLst/>
                          <a:latin typeface="Meiryo UI" panose="020B0604030504040204" pitchFamily="50" charset="-128"/>
                          <a:ea typeface="Meiryo UI" panose="020B0604030504040204" pitchFamily="50" charset="-128"/>
                        </a:rPr>
                        <a:t>差分</a:t>
                      </a:r>
                      <a:endParaRPr lang="ja-JP" altLang="en-US" sz="900" b="0" i="0" u="none" strike="noStrike" dirty="0">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1,506</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130</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1,089</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1,316</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332</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116</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174</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372</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432708362"/>
                  </a:ext>
                </a:extLst>
              </a:tr>
              <a:tr h="150293">
                <a:tc rowSpan="3">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合計</a:t>
                      </a:r>
                      <a:br>
                        <a:rPr lang="ja-JP" altLang="en-US" sz="900" u="none" strike="noStrike" dirty="0">
                          <a:effectLst/>
                          <a:latin typeface="Meiryo UI" panose="020B0604030504040204" pitchFamily="50" charset="-128"/>
                          <a:ea typeface="Meiryo UI" panose="020B0604030504040204" pitchFamily="50" charset="-128"/>
                        </a:rPr>
                      </a:br>
                      <a:r>
                        <a:rPr lang="en-US" altLang="ja-JP" sz="900" u="none" strike="noStrike" dirty="0">
                          <a:effectLst/>
                          <a:latin typeface="Meiryo UI" panose="020B0604030504040204" pitchFamily="50" charset="-128"/>
                          <a:ea typeface="Meiryo UI" panose="020B0604030504040204" pitchFamily="50" charset="-128"/>
                        </a:rPr>
                        <a:t>(</a:t>
                      </a:r>
                      <a:r>
                        <a:rPr lang="ja-JP" altLang="en-US" sz="900" u="none" strike="noStrike" dirty="0">
                          <a:effectLst/>
                          <a:latin typeface="Meiryo UI" panose="020B0604030504040204" pitchFamily="50" charset="-128"/>
                          <a:ea typeface="Meiryo UI" panose="020B0604030504040204" pitchFamily="50" charset="-128"/>
                        </a:rPr>
                        <a:t>大阪除く</a:t>
                      </a:r>
                      <a:r>
                        <a:rPr lang="en-US" altLang="ja-JP" sz="900" u="none" strike="noStrike" dirty="0">
                          <a:effectLst/>
                          <a:latin typeface="Meiryo UI" panose="020B0604030504040204" pitchFamily="50" charset="-128"/>
                          <a:ea typeface="Meiryo UI" panose="020B0604030504040204" pitchFamily="50" charset="-128"/>
                        </a:rPr>
                        <a:t>)</a:t>
                      </a:r>
                      <a:endParaRPr lang="en-US" altLang="ja-JP" sz="900" b="1"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900" u="none" strike="noStrike">
                          <a:effectLst/>
                          <a:latin typeface="Meiryo UI" panose="020B0604030504040204" pitchFamily="50" charset="-128"/>
                          <a:ea typeface="Meiryo UI" panose="020B0604030504040204" pitchFamily="50" charset="-128"/>
                        </a:rPr>
                        <a:t>転入</a:t>
                      </a:r>
                      <a:endParaRPr lang="ja-JP" altLang="en-US" sz="900" b="0" i="0" u="none" strike="noStrike">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168,551</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12,616</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10,686</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71,849</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35,163</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18,197</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9,378</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10,618</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7425711"/>
                  </a:ext>
                </a:extLst>
              </a:tr>
              <a:tr h="150293">
                <a:tc vMerge="1">
                  <a:txBody>
                    <a:bodyPr/>
                    <a:lstStyle/>
                    <a:p>
                      <a:endParaRPr kumimoji="1" lang="ja-JP" altLang="en-US"/>
                    </a:p>
                  </a:txBody>
                  <a:tcPr/>
                </a:tc>
                <a:tc>
                  <a:txBody>
                    <a:bodyPr/>
                    <a:lstStyle/>
                    <a:p>
                      <a:pPr algn="dist" fontAlgn="ctr"/>
                      <a:r>
                        <a:rPr lang="ja-JP" altLang="en-US" sz="900" u="none" strike="noStrike">
                          <a:effectLst/>
                          <a:latin typeface="Meiryo UI" panose="020B0604030504040204" pitchFamily="50" charset="-128"/>
                          <a:ea typeface="Meiryo UI" panose="020B0604030504040204" pitchFamily="50" charset="-128"/>
                        </a:rPr>
                        <a:t>転出</a:t>
                      </a:r>
                      <a:endParaRPr lang="ja-JP" altLang="en-US" sz="900" b="0" i="0" u="none" strike="noStrike">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166,163</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14,805</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8,697</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a:effectLst/>
                          <a:latin typeface="Meiryo UI" panose="020B0604030504040204" pitchFamily="50" charset="-128"/>
                          <a:ea typeface="Meiryo UI" panose="020B0604030504040204" pitchFamily="50" charset="-128"/>
                        </a:rPr>
                        <a:t>65,521</a:t>
                      </a:r>
                      <a:endParaRPr lang="en-US" altLang="ja-JP" sz="900" b="0" i="0" u="none" strike="noStrike">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37,592</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18,159</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9,424</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11,870</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4329484"/>
                  </a:ext>
                </a:extLst>
              </a:tr>
              <a:tr h="150293">
                <a:tc vMerge="1">
                  <a:txBody>
                    <a:bodyPr/>
                    <a:lstStyle/>
                    <a:p>
                      <a:endParaRPr kumimoji="1" lang="ja-JP" altLang="en-US"/>
                    </a:p>
                  </a:txBody>
                  <a:tcPr/>
                </a:tc>
                <a:tc>
                  <a:txBody>
                    <a:bodyPr/>
                    <a:lstStyle/>
                    <a:p>
                      <a:pPr algn="dist" fontAlgn="ctr"/>
                      <a:r>
                        <a:rPr lang="ja-JP" altLang="en-US" sz="900" u="none" strike="noStrike" dirty="0">
                          <a:effectLst/>
                          <a:latin typeface="Meiryo UI" panose="020B0604030504040204" pitchFamily="50" charset="-128"/>
                          <a:ea typeface="Meiryo UI" panose="020B0604030504040204" pitchFamily="50" charset="-128"/>
                        </a:rPr>
                        <a:t>差分</a:t>
                      </a:r>
                      <a:endParaRPr lang="ja-JP" altLang="en-US" sz="900" b="0" i="0" u="none" strike="noStrike" dirty="0">
                        <a:effectLst/>
                        <a:latin typeface="Meiryo UI" panose="020B0604030504040204" pitchFamily="50" charset="-128"/>
                        <a:ea typeface="Meiryo UI" panose="020B0604030504040204" pitchFamily="50" charset="-128"/>
                      </a:endParaRPr>
                    </a:p>
                  </a:txBody>
                  <a:tcPr marL="91934" marR="91934"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2,388</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2,189</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1,989</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6,328</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2,429</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900" u="none" strike="noStrike" dirty="0">
                          <a:effectLst/>
                          <a:latin typeface="Meiryo UI" panose="020B0604030504040204" pitchFamily="50" charset="-128"/>
                          <a:ea typeface="Meiryo UI" panose="020B0604030504040204" pitchFamily="50" charset="-128"/>
                        </a:rPr>
                        <a:t>38</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46</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900" u="none" strike="noStrike" dirty="0">
                          <a:effectLst/>
                          <a:latin typeface="Meiryo UI" panose="020B0604030504040204" pitchFamily="50" charset="-128"/>
                          <a:ea typeface="Meiryo UI" panose="020B0604030504040204" pitchFamily="50" charset="-128"/>
                        </a:rPr>
                        <a:t>▲ </a:t>
                      </a:r>
                      <a:r>
                        <a:rPr lang="en-US" altLang="ja-JP" sz="900" u="none" strike="noStrike" dirty="0">
                          <a:effectLst/>
                          <a:latin typeface="Meiryo UI" panose="020B0604030504040204" pitchFamily="50" charset="-128"/>
                          <a:ea typeface="Meiryo UI" panose="020B0604030504040204" pitchFamily="50" charset="-128"/>
                        </a:rPr>
                        <a:t>1,252</a:t>
                      </a:r>
                      <a:endParaRPr lang="en-US" altLang="ja-JP" sz="900" b="0" i="0" u="none" strike="noStrike" dirty="0">
                        <a:effectLst/>
                        <a:latin typeface="Meiryo UI" panose="020B0604030504040204" pitchFamily="50" charset="-128"/>
                        <a:ea typeface="Meiryo UI" panose="020B0604030504040204" pitchFamily="50" charset="-128"/>
                      </a:endParaRPr>
                    </a:p>
                  </a:txBody>
                  <a:tcPr marL="6129" marR="6129" marT="61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435742650"/>
                  </a:ext>
                </a:extLst>
              </a:tr>
            </a:tbl>
          </a:graphicData>
        </a:graphic>
      </p:graphicFrame>
      <p:sp>
        <p:nvSpPr>
          <p:cNvPr id="11" name="正方形/長方形 10"/>
          <p:cNvSpPr/>
          <p:nvPr/>
        </p:nvSpPr>
        <p:spPr>
          <a:xfrm>
            <a:off x="4953000" y="5568762"/>
            <a:ext cx="4088438" cy="246221"/>
          </a:xfrm>
          <a:prstGeom prst="rect">
            <a:avLst/>
          </a:prstGeom>
        </p:spPr>
        <p:txBody>
          <a:bodyPr wrap="square">
            <a:spAutoFit/>
          </a:bodyPr>
          <a:lstStyle/>
          <a:p>
            <a:pPr marL="144463" indent="-144463"/>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データで見る「大阪の成長戦略」（</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月版）より引用</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001317" y="1243006"/>
            <a:ext cx="3162909" cy="320745"/>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b="1" dirty="0" smtClean="0">
                <a:solidFill>
                  <a:schemeClr val="tx1"/>
                </a:solidFill>
                <a:latin typeface="+mn-ea"/>
                <a:cs typeface="Meiryo UI" panose="020B0604030504040204" pitchFamily="50" charset="-128"/>
              </a:rPr>
              <a:t>■ 大阪府の年齢階層別転入出の状況</a:t>
            </a:r>
            <a:endParaRPr lang="ja-JP" altLang="en-US" sz="1400" b="1" dirty="0">
              <a:solidFill>
                <a:schemeClr val="tx1"/>
              </a:solidFill>
              <a:latin typeface="+mn-ea"/>
              <a:cs typeface="Meiryo UI" panose="020B0604030504040204" pitchFamily="50" charset="-128"/>
            </a:endParaRPr>
          </a:p>
        </p:txBody>
      </p:sp>
      <p:sp>
        <p:nvSpPr>
          <p:cNvPr id="12" name="角丸四角形 11"/>
          <p:cNvSpPr/>
          <p:nvPr/>
        </p:nvSpPr>
        <p:spPr>
          <a:xfrm>
            <a:off x="2217753" y="2940907"/>
            <a:ext cx="6215449" cy="197709"/>
          </a:xfrm>
          <a:prstGeom prst="roundRect">
            <a:avLst>
              <a:gd name="adj" fmla="val 1248"/>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5" name="楕円 4"/>
          <p:cNvSpPr/>
          <p:nvPr/>
        </p:nvSpPr>
        <p:spPr>
          <a:xfrm>
            <a:off x="3274541" y="5189837"/>
            <a:ext cx="414209" cy="246773"/>
          </a:xfrm>
          <a:prstGeom prst="ellipse">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748619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719916" y="98856"/>
            <a:ext cx="7688554" cy="400110"/>
          </a:xfrm>
          <a:prstGeom prst="rect">
            <a:avLst/>
          </a:prstGeom>
          <a:noFill/>
        </p:spPr>
        <p:txBody>
          <a:bodyPr wrap="square" rtlCol="0">
            <a:spAutoFit/>
          </a:bodyPr>
          <a:lstStyle/>
          <a:p>
            <a:pPr defTabSz="408005">
              <a:defRPr/>
            </a:pPr>
            <a:r>
              <a:rPr kumimoji="1" lang="ja-JP" altLang="en-US" sz="2000" b="1" dirty="0">
                <a:solidFill>
                  <a:prstClr val="black"/>
                </a:solidFill>
                <a:latin typeface="Meiryo UI" panose="020B0604030504040204" pitchFamily="50" charset="-128"/>
                <a:ea typeface="Meiryo UI" panose="020B0604030504040204" pitchFamily="50" charset="-128"/>
              </a:rPr>
              <a:t>目　　次</a:t>
            </a:r>
            <a:endParaRPr kumimoji="1" lang="en-US" altLang="ja-JP" sz="2000" b="1" dirty="0">
              <a:solidFill>
                <a:prstClr val="black"/>
              </a:solidFill>
              <a:latin typeface="Meiryo UI" panose="020B0604030504040204" pitchFamily="50" charset="-128"/>
              <a:ea typeface="Meiryo UI" panose="020B0604030504040204" pitchFamily="50" charset="-128"/>
            </a:endParaRPr>
          </a:p>
        </p:txBody>
      </p:sp>
      <p:cxnSp>
        <p:nvCxnSpPr>
          <p:cNvPr id="4" name="直線コネクタ 3"/>
          <p:cNvCxnSpPr/>
          <p:nvPr/>
        </p:nvCxnSpPr>
        <p:spPr>
          <a:xfrm flipV="1">
            <a:off x="731409" y="504858"/>
            <a:ext cx="8560872" cy="184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4"/>
          <p:cNvSpPr>
            <a:spLocks noGrp="1"/>
          </p:cNvSpPr>
          <p:nvPr>
            <p:ph type="sldNum" sz="quarter" idx="12"/>
          </p:nvPr>
        </p:nvSpPr>
        <p:spPr>
          <a:xfrm>
            <a:off x="9397217" y="5691873"/>
            <a:ext cx="379269" cy="394246"/>
          </a:xfrm>
        </p:spPr>
        <p:txBody>
          <a:bodyPr/>
          <a:lstStyle/>
          <a:p>
            <a:fld id="{48CC1641-A557-4CE5-8C8D-A8271667C983}" type="slidenum">
              <a:rPr kumimoji="1" lang="ja-JP" altLang="en-US" sz="1600" b="1" smtClean="0"/>
              <a:pPr/>
              <a:t>1</a:t>
            </a:fld>
            <a:endParaRPr kumimoji="1" lang="ja-JP" altLang="en-US" sz="1600" b="1" dirty="0"/>
          </a:p>
        </p:txBody>
      </p:sp>
      <p:sp>
        <p:nvSpPr>
          <p:cNvPr id="2" name="テキスト ボックス 1"/>
          <p:cNvSpPr txBox="1"/>
          <p:nvPr/>
        </p:nvSpPr>
        <p:spPr>
          <a:xfrm>
            <a:off x="691341" y="600946"/>
            <a:ext cx="8600940" cy="5760551"/>
          </a:xfrm>
          <a:prstGeom prst="rect">
            <a:avLst/>
          </a:prstGeom>
          <a:noFill/>
        </p:spPr>
        <p:txBody>
          <a:bodyPr wrap="square" rtlCol="0">
            <a:spAutoFit/>
          </a:bodyPr>
          <a:lstStyle/>
          <a:p>
            <a:pPr lvl="0" algn="dist">
              <a:lnSpc>
                <a:spcPts val="1700"/>
              </a:lnSpc>
            </a:pPr>
            <a:r>
              <a:rPr kumimoji="1" lang="en-US" altLang="ja-JP" sz="1600" b="1" dirty="0">
                <a:solidFill>
                  <a:prstClr val="black"/>
                </a:solidFill>
              </a:rPr>
              <a:t>■ </a:t>
            </a:r>
            <a:r>
              <a:rPr kumimoji="1" lang="ja-JP" altLang="en-US" sz="1600" b="1" dirty="0">
                <a:solidFill>
                  <a:prstClr val="black"/>
                </a:solidFill>
              </a:rPr>
              <a:t>コロナ以前の大阪・・・・・・・・・・・・・・・・・・・・・・・・・・・・・・・・・・・・・・・・・・・</a:t>
            </a:r>
            <a:r>
              <a:rPr kumimoji="1" lang="ja-JP" altLang="en-US" sz="1600" b="1" dirty="0" smtClean="0">
                <a:solidFill>
                  <a:prstClr val="black"/>
                </a:solidFill>
              </a:rPr>
              <a:t>・</a:t>
            </a:r>
            <a:r>
              <a:rPr kumimoji="1" lang="en-US" altLang="ja-JP" sz="1600" b="1" dirty="0" smtClean="0">
                <a:solidFill>
                  <a:prstClr val="black"/>
                </a:solidFill>
              </a:rPr>
              <a:t>2</a:t>
            </a:r>
            <a:endParaRPr kumimoji="1" lang="en-US" altLang="ja-JP" sz="1600" b="1" dirty="0">
              <a:solidFill>
                <a:prstClr val="black"/>
              </a:solidFill>
            </a:endParaRPr>
          </a:p>
          <a:p>
            <a:pPr lvl="0" algn="dist">
              <a:lnSpc>
                <a:spcPts val="1700"/>
              </a:lnSpc>
            </a:pPr>
            <a:r>
              <a:rPr kumimoji="1" lang="ja-JP" altLang="en-US" sz="1600" dirty="0">
                <a:solidFill>
                  <a:prstClr val="black"/>
                </a:solidFill>
              </a:rPr>
              <a:t>　　</a:t>
            </a:r>
            <a:r>
              <a:rPr kumimoji="1" lang="ja-JP" altLang="en-US" sz="1600" dirty="0" smtClean="0">
                <a:solidFill>
                  <a:prstClr val="black"/>
                </a:solidFill>
              </a:rPr>
              <a:t>＊人口動態・</a:t>
            </a:r>
            <a:r>
              <a:rPr kumimoji="1" lang="ja-JP" altLang="en-US" sz="1600" dirty="0">
                <a:solidFill>
                  <a:prstClr val="black"/>
                </a:solidFill>
              </a:rPr>
              <a:t>・・・・・・・・・・・・・・・・・・・・・・・・・・・・・・・・・・・・・・・・・・・・・・・・・・・・・</a:t>
            </a:r>
            <a:r>
              <a:rPr kumimoji="1" lang="ja-JP" altLang="en-US" sz="1600" dirty="0" smtClean="0">
                <a:solidFill>
                  <a:prstClr val="black"/>
                </a:solidFill>
              </a:rPr>
              <a:t>・</a:t>
            </a:r>
            <a:r>
              <a:rPr kumimoji="1" lang="en-US" altLang="ja-JP" sz="1600" dirty="0" smtClean="0">
                <a:solidFill>
                  <a:prstClr val="black"/>
                </a:solidFill>
              </a:rPr>
              <a:t>3 </a:t>
            </a:r>
            <a:endParaRPr kumimoji="1" lang="ja-JP" altLang="en-US" sz="1600" dirty="0">
              <a:solidFill>
                <a:prstClr val="black"/>
              </a:solidFill>
            </a:endParaRPr>
          </a:p>
          <a:p>
            <a:pPr lvl="0" algn="dist">
              <a:lnSpc>
                <a:spcPts val="1700"/>
              </a:lnSpc>
            </a:pPr>
            <a:r>
              <a:rPr kumimoji="1" lang="ja-JP" altLang="en-US" sz="1600" dirty="0" smtClean="0">
                <a:solidFill>
                  <a:prstClr val="black"/>
                </a:solidFill>
              </a:rPr>
              <a:t>　　＊</a:t>
            </a:r>
            <a:r>
              <a:rPr kumimoji="1" lang="ja-JP" altLang="en-US" sz="1600" dirty="0">
                <a:solidFill>
                  <a:prstClr val="black"/>
                </a:solidFill>
              </a:rPr>
              <a:t>インバウンド・都市魅力・・・・・・・・・・・・・・・・・・・・・・・・・・・・・・・・・・・・・・・・・・</a:t>
            </a:r>
            <a:r>
              <a:rPr kumimoji="1" lang="ja-JP" altLang="en-US" sz="1600" dirty="0" smtClean="0">
                <a:solidFill>
                  <a:prstClr val="black"/>
                </a:solidFill>
              </a:rPr>
              <a:t>・</a:t>
            </a:r>
            <a:r>
              <a:rPr kumimoji="1" lang="en-US" altLang="ja-JP" sz="1600" dirty="0">
                <a:solidFill>
                  <a:prstClr val="black"/>
                </a:solidFill>
              </a:rPr>
              <a:t>6</a:t>
            </a:r>
          </a:p>
          <a:p>
            <a:pPr lvl="0" algn="dist">
              <a:lnSpc>
                <a:spcPts val="1700"/>
              </a:lnSpc>
            </a:pPr>
            <a:r>
              <a:rPr kumimoji="1" lang="ja-JP" altLang="en-US" sz="1600" dirty="0">
                <a:solidFill>
                  <a:prstClr val="black"/>
                </a:solidFill>
              </a:rPr>
              <a:t>　　＊雇用・人材・・・・・・・・・・・・・・・・・・・・・・・・・・・・・・・・・・・・・・・・・・・・・・・・・・</a:t>
            </a:r>
            <a:r>
              <a:rPr kumimoji="1" lang="ja-JP" altLang="en-US" sz="1600" dirty="0" smtClean="0">
                <a:solidFill>
                  <a:prstClr val="black"/>
                </a:solidFill>
              </a:rPr>
              <a:t>・</a:t>
            </a:r>
            <a:r>
              <a:rPr kumimoji="1" lang="en-US" altLang="ja-JP" sz="1600" dirty="0" smtClean="0">
                <a:solidFill>
                  <a:prstClr val="black"/>
                </a:solidFill>
              </a:rPr>
              <a:t>11</a:t>
            </a:r>
          </a:p>
          <a:p>
            <a:pPr lvl="0" algn="dist">
              <a:lnSpc>
                <a:spcPts val="1700"/>
              </a:lnSpc>
            </a:pPr>
            <a:r>
              <a:rPr kumimoji="1" lang="ja-JP" altLang="en-US" sz="1600" dirty="0" smtClean="0">
                <a:solidFill>
                  <a:prstClr val="black"/>
                </a:solidFill>
              </a:rPr>
              <a:t>　　＊産業・・・・・・・・・・・・・・・・</a:t>
            </a:r>
            <a:r>
              <a:rPr kumimoji="1" lang="ja-JP" altLang="en-US" sz="1600" dirty="0">
                <a:solidFill>
                  <a:prstClr val="black"/>
                </a:solidFill>
              </a:rPr>
              <a:t>・・・・・・・・・・・・・・・・・・・・・・・・・・・・・・・・・・・・・・・・・</a:t>
            </a:r>
            <a:r>
              <a:rPr kumimoji="1" lang="ja-JP" altLang="en-US" sz="1600" dirty="0" smtClean="0">
                <a:solidFill>
                  <a:prstClr val="black"/>
                </a:solidFill>
              </a:rPr>
              <a:t>・</a:t>
            </a:r>
            <a:r>
              <a:rPr kumimoji="1" lang="en-US" altLang="ja-JP" sz="1600" dirty="0" smtClean="0">
                <a:solidFill>
                  <a:prstClr val="black"/>
                </a:solidFill>
              </a:rPr>
              <a:t>19</a:t>
            </a:r>
            <a:endParaRPr kumimoji="1" lang="en-US" altLang="ja-JP" sz="1600" dirty="0">
              <a:solidFill>
                <a:prstClr val="black"/>
              </a:solidFill>
            </a:endParaRPr>
          </a:p>
          <a:p>
            <a:pPr lvl="0" algn="dist">
              <a:lnSpc>
                <a:spcPts val="1700"/>
              </a:lnSpc>
            </a:pPr>
            <a:r>
              <a:rPr kumimoji="1" lang="ja-JP" altLang="en-US" sz="1600" dirty="0">
                <a:solidFill>
                  <a:prstClr val="black"/>
                </a:solidFill>
              </a:rPr>
              <a:t>　　</a:t>
            </a:r>
            <a:r>
              <a:rPr kumimoji="1" lang="ja-JP" altLang="en-US" sz="1600" dirty="0" smtClean="0">
                <a:solidFill>
                  <a:prstClr val="black"/>
                </a:solidFill>
              </a:rPr>
              <a:t>＊所得・・・・・・・・</a:t>
            </a:r>
            <a:r>
              <a:rPr kumimoji="1" lang="ja-JP" altLang="en-US" sz="1600" dirty="0">
                <a:solidFill>
                  <a:prstClr val="black"/>
                </a:solidFill>
              </a:rPr>
              <a:t>・・・・・・・・・・・・・・・・・・・・・・・・・・・・・・・・・・・・・・・・・・・・・・・・・</a:t>
            </a:r>
            <a:r>
              <a:rPr kumimoji="1" lang="ja-JP" altLang="en-US" sz="1600" dirty="0" smtClean="0">
                <a:solidFill>
                  <a:prstClr val="black"/>
                </a:solidFill>
              </a:rPr>
              <a:t>・</a:t>
            </a:r>
            <a:r>
              <a:rPr kumimoji="1" lang="en-US" altLang="ja-JP" sz="1600" dirty="0" smtClean="0">
                <a:solidFill>
                  <a:prstClr val="black"/>
                </a:solidFill>
              </a:rPr>
              <a:t>33</a:t>
            </a:r>
            <a:endParaRPr kumimoji="1" lang="en-US" altLang="ja-JP" sz="1600" dirty="0">
              <a:solidFill>
                <a:prstClr val="black"/>
              </a:solidFill>
            </a:endParaRPr>
          </a:p>
          <a:p>
            <a:pPr lvl="0" algn="dist">
              <a:lnSpc>
                <a:spcPts val="1700"/>
              </a:lnSpc>
            </a:pPr>
            <a:r>
              <a:rPr kumimoji="1" lang="ja-JP" altLang="en-US" sz="1600" dirty="0" smtClean="0">
                <a:solidFill>
                  <a:prstClr val="black"/>
                </a:solidFill>
              </a:rPr>
              <a:t>　　＊災害・</a:t>
            </a:r>
            <a:r>
              <a:rPr kumimoji="1" lang="ja-JP" altLang="en-US" sz="1600" dirty="0">
                <a:solidFill>
                  <a:prstClr val="black"/>
                </a:solidFill>
              </a:rPr>
              <a:t>・・・・・・・・・・・・・・・・・・・・・・・・・・・・・・・・・・・・・・・・・・・・・・・・・・・・・・・・</a:t>
            </a:r>
            <a:r>
              <a:rPr kumimoji="1" lang="ja-JP" altLang="en-US" sz="1600" dirty="0" smtClean="0">
                <a:solidFill>
                  <a:prstClr val="black"/>
                </a:solidFill>
              </a:rPr>
              <a:t>・</a:t>
            </a:r>
            <a:r>
              <a:rPr kumimoji="1" lang="en-US" altLang="ja-JP" sz="1600" dirty="0" smtClean="0">
                <a:solidFill>
                  <a:prstClr val="black"/>
                </a:solidFill>
              </a:rPr>
              <a:t>36</a:t>
            </a:r>
            <a:endParaRPr kumimoji="1" lang="en-US" altLang="ja-JP" sz="1600" dirty="0">
              <a:solidFill>
                <a:prstClr val="black"/>
              </a:solidFill>
            </a:endParaRPr>
          </a:p>
          <a:p>
            <a:pPr lvl="0" algn="dist">
              <a:lnSpc>
                <a:spcPts val="1700"/>
              </a:lnSpc>
            </a:pPr>
            <a:endParaRPr kumimoji="1" lang="en-US" altLang="ja-JP" sz="1600" dirty="0" smtClean="0">
              <a:solidFill>
                <a:prstClr val="black"/>
              </a:solidFill>
            </a:endParaRPr>
          </a:p>
          <a:p>
            <a:pPr lvl="0" algn="dist">
              <a:lnSpc>
                <a:spcPts val="1700"/>
              </a:lnSpc>
            </a:pPr>
            <a:r>
              <a:rPr kumimoji="1" lang="ja-JP" altLang="en-US" sz="1600" b="1" dirty="0" smtClean="0"/>
              <a:t>■ </a:t>
            </a:r>
            <a:r>
              <a:rPr kumimoji="1" lang="ja-JP" altLang="en-US" sz="1600" b="1" dirty="0"/>
              <a:t>コロナが与えた影響・・・・・・・・・・・・・・・・・・・・・・・・・・・・・・・・・・・・・・・</a:t>
            </a:r>
            <a:r>
              <a:rPr kumimoji="1" lang="ja-JP" altLang="en-US" sz="1600" b="1" dirty="0" smtClean="0"/>
              <a:t>・</a:t>
            </a:r>
            <a:r>
              <a:rPr kumimoji="1" lang="en-US" altLang="ja-JP" sz="1600" b="1" dirty="0" smtClean="0"/>
              <a:t>38</a:t>
            </a:r>
            <a:endParaRPr kumimoji="1" lang="en-US" altLang="ja-JP" sz="1600" b="1" dirty="0"/>
          </a:p>
          <a:p>
            <a:pPr algn="dist">
              <a:lnSpc>
                <a:spcPts val="1700"/>
              </a:lnSpc>
            </a:pPr>
            <a:r>
              <a:rPr kumimoji="1" lang="en-US" altLang="ja-JP" sz="1600" b="1" dirty="0"/>
              <a:t> </a:t>
            </a:r>
            <a:r>
              <a:rPr kumimoji="1" lang="en-US" altLang="ja-JP" sz="1600" b="1" dirty="0" smtClean="0"/>
              <a:t> ◇ </a:t>
            </a:r>
            <a:r>
              <a:rPr kumimoji="1" lang="ja-JP" altLang="en-US" sz="1600" b="1" dirty="0"/>
              <a:t>経済への影響・・・・・・・・・・・・・・・・・・・・・・・・・・・・・・・・・・・・・・・・・・・</a:t>
            </a:r>
            <a:r>
              <a:rPr kumimoji="1" lang="ja-JP" altLang="en-US" sz="1600" b="1" dirty="0" smtClean="0"/>
              <a:t>・</a:t>
            </a:r>
            <a:r>
              <a:rPr kumimoji="1" lang="en-US" altLang="ja-JP" sz="1600" b="1" dirty="0" smtClean="0"/>
              <a:t>38</a:t>
            </a:r>
            <a:endParaRPr kumimoji="1" lang="en-US" altLang="ja-JP" sz="1600" b="1" dirty="0"/>
          </a:p>
          <a:p>
            <a:pPr algn="dist">
              <a:lnSpc>
                <a:spcPts val="1700"/>
              </a:lnSpc>
            </a:pPr>
            <a:r>
              <a:rPr kumimoji="1" lang="ja-JP" altLang="en-US" sz="1600" dirty="0"/>
              <a:t>　　＊不要不急の消費の減少・・・・・</a:t>
            </a:r>
            <a:r>
              <a:rPr kumimoji="1" lang="ja-JP" altLang="en-US" sz="1600" dirty="0" smtClean="0"/>
              <a:t>・・・・</a:t>
            </a:r>
            <a:r>
              <a:rPr kumimoji="1" lang="ja-JP" altLang="en-US" sz="1600" dirty="0"/>
              <a:t>・・・・・・・・・・・・・・・・・・・・・・・・・・・・・・・・・</a:t>
            </a:r>
            <a:r>
              <a:rPr kumimoji="1" lang="ja-JP" altLang="en-US" sz="1600" dirty="0" smtClean="0"/>
              <a:t>・</a:t>
            </a:r>
            <a:r>
              <a:rPr kumimoji="1" lang="en-US" altLang="ja-JP" sz="1600" dirty="0" smtClean="0"/>
              <a:t>39 </a:t>
            </a:r>
            <a:endParaRPr kumimoji="1" lang="en-US" altLang="ja-JP" sz="1600" dirty="0"/>
          </a:p>
          <a:p>
            <a:pPr algn="dist">
              <a:lnSpc>
                <a:spcPts val="1700"/>
              </a:lnSpc>
            </a:pPr>
            <a:r>
              <a:rPr kumimoji="1" lang="ja-JP" altLang="en-US" sz="1600" dirty="0"/>
              <a:t>　　＊国内外の移動の減少・・・・・・・・・・・・・・・・・・・・・・・・・・・・・・・・・・・・・・・・・・・・</a:t>
            </a:r>
            <a:r>
              <a:rPr kumimoji="1" lang="ja-JP" altLang="en-US" sz="1600" dirty="0" smtClean="0"/>
              <a:t>・</a:t>
            </a:r>
            <a:r>
              <a:rPr kumimoji="1" lang="en-US" altLang="ja-JP" sz="1600" dirty="0" smtClean="0"/>
              <a:t>45</a:t>
            </a:r>
            <a:endParaRPr kumimoji="1" lang="en-US" altLang="ja-JP" sz="1600" dirty="0"/>
          </a:p>
          <a:p>
            <a:pPr algn="dist">
              <a:lnSpc>
                <a:spcPts val="1700"/>
              </a:lnSpc>
            </a:pPr>
            <a:r>
              <a:rPr kumimoji="1" lang="ja-JP" altLang="en-US" sz="1600" dirty="0"/>
              <a:t>　　＊企業業績の悪化・倒産の増加・・・・・・・・・・・・・・・・・・・・・・・・・・・・・・・・・・・・・・</a:t>
            </a:r>
            <a:r>
              <a:rPr kumimoji="1" lang="ja-JP" altLang="en-US" sz="1600" dirty="0" smtClean="0"/>
              <a:t>・</a:t>
            </a:r>
            <a:r>
              <a:rPr kumimoji="1" lang="en-US" altLang="ja-JP" sz="1600" dirty="0" smtClean="0"/>
              <a:t>56</a:t>
            </a:r>
            <a:endParaRPr kumimoji="1" lang="en-US" altLang="ja-JP" sz="1600" dirty="0"/>
          </a:p>
          <a:p>
            <a:pPr algn="dist">
              <a:lnSpc>
                <a:spcPts val="1700"/>
              </a:lnSpc>
            </a:pPr>
            <a:r>
              <a:rPr kumimoji="1" lang="ja-JP" altLang="en-US" sz="1600" dirty="0"/>
              <a:t>　　＊雇用情勢の悪化・・・・・・・・・・・・・・・・・・・・・・・・・・・・・・・・・・・・・・・・・・・・・・・・</a:t>
            </a:r>
            <a:r>
              <a:rPr kumimoji="1" lang="ja-JP" altLang="en-US" sz="1600" dirty="0" smtClean="0"/>
              <a:t>・</a:t>
            </a:r>
            <a:r>
              <a:rPr kumimoji="1" lang="en-US" altLang="ja-JP" sz="1600" dirty="0" smtClean="0"/>
              <a:t>68</a:t>
            </a:r>
            <a:endParaRPr kumimoji="1" lang="en-US" altLang="ja-JP" sz="1600" dirty="0"/>
          </a:p>
          <a:p>
            <a:pPr algn="dist">
              <a:lnSpc>
                <a:spcPts val="1700"/>
              </a:lnSpc>
            </a:pPr>
            <a:r>
              <a:rPr kumimoji="1" lang="ja-JP" altLang="en-US" sz="1600" dirty="0"/>
              <a:t>　　＊所得の減少・・・・・・・・・・・・・・・・・・・・・・・・・・・・・・・・・・・・・・・・・・・・・・・・・・・・</a:t>
            </a:r>
            <a:r>
              <a:rPr kumimoji="1" lang="ja-JP" altLang="en-US" sz="1600" dirty="0" smtClean="0"/>
              <a:t>・</a:t>
            </a:r>
            <a:r>
              <a:rPr kumimoji="1" lang="en-US" altLang="ja-JP" sz="1600" dirty="0"/>
              <a:t>80</a:t>
            </a:r>
          </a:p>
          <a:p>
            <a:pPr algn="dist">
              <a:lnSpc>
                <a:spcPts val="1700"/>
              </a:lnSpc>
            </a:pPr>
            <a:r>
              <a:rPr kumimoji="1" lang="en-US" altLang="ja-JP" sz="1600" dirty="0"/>
              <a:t> </a:t>
            </a:r>
            <a:endParaRPr kumimoji="1" lang="en-US" altLang="ja-JP" sz="1600" dirty="0" smtClean="0"/>
          </a:p>
          <a:p>
            <a:pPr algn="dist">
              <a:lnSpc>
                <a:spcPts val="1700"/>
              </a:lnSpc>
            </a:pPr>
            <a:r>
              <a:rPr kumimoji="1" lang="en-US" altLang="ja-JP" sz="1600" dirty="0"/>
              <a:t> </a:t>
            </a:r>
            <a:r>
              <a:rPr kumimoji="1" lang="en-US" altLang="ja-JP" sz="1600" dirty="0" smtClean="0"/>
              <a:t> </a:t>
            </a:r>
            <a:r>
              <a:rPr kumimoji="1" lang="en-US" altLang="ja-JP" sz="1600" b="1" dirty="0" smtClean="0"/>
              <a:t>◇ </a:t>
            </a:r>
            <a:r>
              <a:rPr kumimoji="1" lang="ja-JP" altLang="en-US" sz="1600" b="1" dirty="0" smtClean="0"/>
              <a:t>社会への影響・変容・・・・・・・・・・・・・・・・・・・・・・・・・・・・・・・・・・・・・・・・・</a:t>
            </a:r>
            <a:r>
              <a:rPr kumimoji="1" lang="en-US" altLang="ja-JP" sz="1600" b="1" dirty="0" smtClean="0"/>
              <a:t>86</a:t>
            </a:r>
          </a:p>
          <a:p>
            <a:pPr algn="dist">
              <a:lnSpc>
                <a:spcPts val="1700"/>
              </a:lnSpc>
            </a:pPr>
            <a:r>
              <a:rPr kumimoji="1" lang="ja-JP" altLang="en-US" sz="1600" dirty="0"/>
              <a:t>　　＊働き方の変化・・・・・・・・・・・・・・・・・・・・・・・・・・・・・・・・・・・・・・・・・・・・・・・・・・・</a:t>
            </a:r>
            <a:r>
              <a:rPr kumimoji="1" lang="ja-JP" altLang="en-US" sz="1600" dirty="0" smtClean="0"/>
              <a:t>・</a:t>
            </a:r>
            <a:r>
              <a:rPr kumimoji="1" lang="en-US" altLang="ja-JP" sz="1600" dirty="0" smtClean="0"/>
              <a:t>87 </a:t>
            </a:r>
            <a:endParaRPr kumimoji="1" lang="en-US" altLang="ja-JP" sz="1600" dirty="0"/>
          </a:p>
          <a:p>
            <a:pPr algn="dist">
              <a:lnSpc>
                <a:spcPts val="1700"/>
              </a:lnSpc>
            </a:pPr>
            <a:r>
              <a:rPr kumimoji="1" lang="ja-JP" altLang="en-US" sz="1600" dirty="0"/>
              <a:t>　　＊非接触型サービスの増加・・・・・・・・・・・・・・・・・・・・・・・・・・・・・・・・・・・・・・・・・・・</a:t>
            </a:r>
            <a:r>
              <a:rPr kumimoji="1" lang="ja-JP" altLang="en-US" sz="1600" dirty="0" smtClean="0"/>
              <a:t>・</a:t>
            </a:r>
            <a:r>
              <a:rPr kumimoji="1" lang="en-US" altLang="ja-JP" sz="1600" dirty="0" smtClean="0"/>
              <a:t>95</a:t>
            </a:r>
            <a:r>
              <a:rPr kumimoji="1" lang="ja-JP" altLang="en-US" sz="1600" dirty="0"/>
              <a:t>　</a:t>
            </a:r>
          </a:p>
          <a:p>
            <a:pPr algn="dist">
              <a:lnSpc>
                <a:spcPts val="1700"/>
              </a:lnSpc>
            </a:pPr>
            <a:r>
              <a:rPr kumimoji="1" lang="ja-JP" altLang="en-US" sz="1600" dirty="0"/>
              <a:t>　　</a:t>
            </a:r>
            <a:r>
              <a:rPr kumimoji="1" lang="ja-JP" altLang="en-US" sz="1600" dirty="0" smtClean="0"/>
              <a:t>＊生活習慣への影響等・</a:t>
            </a:r>
            <a:r>
              <a:rPr kumimoji="1" lang="ja-JP" altLang="en-US" sz="1600" dirty="0"/>
              <a:t>・・・・・・・・・・・・・・・・・・・・・・・・・・・・・・・・・・・・・・・・・・・・</a:t>
            </a:r>
            <a:r>
              <a:rPr kumimoji="1" lang="ja-JP" altLang="en-US" sz="1600" dirty="0" smtClean="0"/>
              <a:t>・</a:t>
            </a:r>
            <a:r>
              <a:rPr kumimoji="1" lang="en-US" altLang="ja-JP" sz="1600" dirty="0"/>
              <a:t>101</a:t>
            </a:r>
            <a:endParaRPr kumimoji="1" lang="en-US" altLang="ja-JP" sz="1600" dirty="0" smtClean="0"/>
          </a:p>
          <a:p>
            <a:pPr lvl="0" algn="dist">
              <a:lnSpc>
                <a:spcPts val="1700"/>
              </a:lnSpc>
            </a:pPr>
            <a:r>
              <a:rPr kumimoji="1" lang="ja-JP" altLang="en-US" sz="1600" dirty="0" smtClean="0">
                <a:solidFill>
                  <a:prstClr val="black"/>
                </a:solidFill>
              </a:rPr>
              <a:t>　　＊地域社会へ</a:t>
            </a:r>
            <a:r>
              <a:rPr kumimoji="1" lang="ja-JP" altLang="en-US" sz="1600" dirty="0">
                <a:solidFill>
                  <a:prstClr val="black"/>
                </a:solidFill>
              </a:rPr>
              <a:t>の影響等・・・・・・・・・・・・・・・・・・・・・・・・・・・・・・・・・・・・・・・・・・・・・</a:t>
            </a:r>
            <a:r>
              <a:rPr kumimoji="1" lang="ja-JP" altLang="en-US" sz="1600" dirty="0" smtClean="0">
                <a:solidFill>
                  <a:prstClr val="black"/>
                </a:solidFill>
              </a:rPr>
              <a:t>・</a:t>
            </a:r>
            <a:r>
              <a:rPr kumimoji="1" lang="en-US" altLang="ja-JP" sz="1600" dirty="0" smtClean="0">
                <a:solidFill>
                  <a:prstClr val="black"/>
                </a:solidFill>
              </a:rPr>
              <a:t>106</a:t>
            </a:r>
            <a:endParaRPr kumimoji="1" lang="en-US" altLang="ja-JP" sz="1600" dirty="0"/>
          </a:p>
          <a:p>
            <a:pPr algn="dist">
              <a:lnSpc>
                <a:spcPts val="1700"/>
              </a:lnSpc>
            </a:pPr>
            <a:r>
              <a:rPr kumimoji="1" lang="ja-JP" altLang="en-US" sz="1600" dirty="0"/>
              <a:t>　　＊長期間の休校・・・・・・・・・・・・・・・・・・・・・・・・・・・・・・・・・・・・・・・・・・・・・・・・・・・・</a:t>
            </a:r>
            <a:r>
              <a:rPr kumimoji="1" lang="ja-JP" altLang="en-US" sz="1600" dirty="0" smtClean="0"/>
              <a:t>・</a:t>
            </a:r>
            <a:r>
              <a:rPr kumimoji="1" lang="en-US" altLang="ja-JP" sz="1600" dirty="0" smtClean="0"/>
              <a:t>113</a:t>
            </a:r>
            <a:endParaRPr kumimoji="1" lang="en-US" altLang="ja-JP" sz="1600" dirty="0"/>
          </a:p>
          <a:p>
            <a:pPr algn="dist">
              <a:lnSpc>
                <a:spcPts val="1700"/>
              </a:lnSpc>
            </a:pPr>
            <a:r>
              <a:rPr kumimoji="1" lang="ja-JP" altLang="en-US" sz="1600" dirty="0"/>
              <a:t>　　＊地方移住への関心の高まり・・・・・・・・</a:t>
            </a:r>
            <a:r>
              <a:rPr kumimoji="1" lang="ja-JP" altLang="en-US" sz="1600" dirty="0" smtClean="0"/>
              <a:t>・・</a:t>
            </a:r>
            <a:r>
              <a:rPr kumimoji="1" lang="ja-JP" altLang="en-US" sz="1600" dirty="0"/>
              <a:t>・・・・・・・・・・・・・・・・・・・・・・・・・・・・・・・・・・</a:t>
            </a:r>
            <a:r>
              <a:rPr kumimoji="1" lang="ja-JP" altLang="en-US" sz="1600" dirty="0" smtClean="0"/>
              <a:t>・</a:t>
            </a:r>
            <a:r>
              <a:rPr kumimoji="1" lang="en-US" altLang="ja-JP" sz="1600" dirty="0" smtClean="0"/>
              <a:t>116</a:t>
            </a:r>
            <a:endParaRPr kumimoji="1" lang="en-US" altLang="ja-JP" sz="1600" dirty="0"/>
          </a:p>
          <a:p>
            <a:pPr algn="dist">
              <a:lnSpc>
                <a:spcPts val="1700"/>
              </a:lnSpc>
            </a:pPr>
            <a:r>
              <a:rPr kumimoji="1" lang="ja-JP" altLang="en-US" sz="1600" dirty="0"/>
              <a:t>　　＊オフィスや住宅のあり方・・・・・・・・・・・</a:t>
            </a:r>
            <a:r>
              <a:rPr kumimoji="1" lang="ja-JP" altLang="en-US" sz="1600" dirty="0" smtClean="0"/>
              <a:t>・・・</a:t>
            </a:r>
            <a:r>
              <a:rPr kumimoji="1" lang="ja-JP" altLang="en-US" sz="1600" dirty="0"/>
              <a:t>・・・・・・・・・・・・・・・・・・・・・・・・・・・・・・・・・・</a:t>
            </a:r>
            <a:r>
              <a:rPr kumimoji="1" lang="ja-JP" altLang="en-US" sz="1600" dirty="0" smtClean="0"/>
              <a:t>・</a:t>
            </a:r>
            <a:r>
              <a:rPr kumimoji="1" lang="en-US" altLang="ja-JP" sz="1600" dirty="0" smtClean="0"/>
              <a:t>121</a:t>
            </a:r>
            <a:endParaRPr kumimoji="1" lang="en-US" altLang="ja-JP" sz="1600" dirty="0"/>
          </a:p>
          <a:p>
            <a:pPr algn="dist">
              <a:lnSpc>
                <a:spcPts val="1700"/>
              </a:lnSpc>
            </a:pPr>
            <a:r>
              <a:rPr kumimoji="1" lang="ja-JP" altLang="en-US" sz="1600" dirty="0"/>
              <a:t>　　＊オンラインファースト・・・・・・・・・・・・・・・・・・・・・・・・・・・・・・・・・・・・・・・・・・・・・・・・・・・・</a:t>
            </a:r>
            <a:r>
              <a:rPr kumimoji="1" lang="ja-JP" altLang="en-US" sz="1600" dirty="0" smtClean="0"/>
              <a:t>・</a:t>
            </a:r>
            <a:r>
              <a:rPr kumimoji="1" lang="en-US" altLang="ja-JP" sz="1600" dirty="0" smtClean="0"/>
              <a:t>123</a:t>
            </a:r>
            <a:r>
              <a:rPr kumimoji="1" lang="ja-JP" altLang="en-US" sz="1600" dirty="0" smtClean="0"/>
              <a:t>　</a:t>
            </a:r>
            <a:endParaRPr kumimoji="1" lang="en-US" altLang="ja-JP" sz="1600" dirty="0"/>
          </a:p>
        </p:txBody>
      </p:sp>
    </p:spTree>
    <p:extLst>
      <p:ext uri="{BB962C8B-B14F-4D97-AF65-F5344CB8AC3E}">
        <p14:creationId xmlns:p14="http://schemas.microsoft.com/office/powerpoint/2010/main" val="41259330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219286" y="466423"/>
            <a:ext cx="707928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44463" indent="-144463"/>
            <a:r>
              <a:rPr lang="ja-JP"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の医薬品産業</a:t>
            </a:r>
            <a:r>
              <a:rPr lang="ja-JP" altLang="en-US"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出典：厚生</a:t>
            </a:r>
            <a:r>
              <a:rPr lang="ja-JP" altLang="en-US" sz="975"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労働省 </a:t>
            </a:r>
            <a:r>
              <a:rPr lang="en-US" altLang="ja-JP"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75"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薬事</a:t>
            </a:r>
            <a:r>
              <a:rPr lang="ja-JP" altLang="en-US"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工業生産動態統計</a:t>
            </a:r>
            <a:r>
              <a:rPr lang="ja-JP" altLang="en-US" sz="975"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調査</a:t>
            </a:r>
            <a:r>
              <a:rPr lang="en-US" altLang="ja-JP" sz="975"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75"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作成</a:t>
            </a:r>
            <a:endParaRPr lang="ja-JP" altLang="en-US" sz="81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296214" y="808383"/>
            <a:ext cx="9337183" cy="819091"/>
          </a:xfrm>
          <a:prstGeom prst="rect">
            <a:avLst/>
          </a:prstGeom>
          <a:solidFill>
            <a:schemeClr val="accent1">
              <a:lumMod val="20000"/>
              <a:lumOff val="80000"/>
            </a:schemeClr>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年の大阪府の医薬品生産額は</a:t>
            </a:r>
            <a:r>
              <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5,302</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億円と、昨年から減少したものの、成長戦略策</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定時（</a:t>
            </a:r>
            <a:r>
              <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年）と</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比較すると増加。</a:t>
            </a:r>
            <a:endPar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医薬品</a:t>
            </a:r>
            <a:r>
              <a:rPr lang="ja-JP" altLang="en-US" sz="13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製造所数をみると、大阪府は</a:t>
            </a:r>
            <a:r>
              <a:rPr lang="en-US" altLang="ja-JP" sz="13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143</a:t>
            </a:r>
            <a:r>
              <a:rPr lang="ja-JP" altLang="en-US" sz="13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事業所と、東京都に次ぐ</a:t>
            </a:r>
            <a:r>
              <a:rPr lang="en-US" altLang="ja-JP" sz="13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3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番目の集積状況</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となっている。</a:t>
            </a:r>
            <a:r>
              <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事業所あたりの従業者数は</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埼玉県</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や富山県、</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静岡県に比べ小さく、中小規模の製造所が多い。</a:t>
            </a:r>
            <a:endPar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4835988" y="1800421"/>
            <a:ext cx="3462715" cy="267446"/>
          </a:xfrm>
          <a:prstGeom prst="rect">
            <a:avLst/>
          </a:prstGeom>
          <a:noFill/>
        </p:spPr>
        <p:txBody>
          <a:bodyPr wrap="square" rtlCol="0">
            <a:spAutoFit/>
          </a:bodyPr>
          <a:lstStyle/>
          <a:p>
            <a:r>
              <a:rPr lang="ja-JP" altLang="en-US" sz="1138"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38"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　医薬品生産額・全国シェア　ランキング</a:t>
            </a:r>
          </a:p>
        </p:txBody>
      </p:sp>
      <p:sp>
        <p:nvSpPr>
          <p:cNvPr id="7" name="テキスト ボックス 6"/>
          <p:cNvSpPr txBox="1"/>
          <p:nvPr/>
        </p:nvSpPr>
        <p:spPr>
          <a:xfrm>
            <a:off x="414151" y="2306444"/>
            <a:ext cx="994611" cy="223587"/>
          </a:xfrm>
          <a:prstGeom prst="rect">
            <a:avLst/>
          </a:prstGeom>
          <a:noFill/>
        </p:spPr>
        <p:txBody>
          <a:bodyPr wrap="square" rtlCol="0">
            <a:spAutoFit/>
          </a:bodyPr>
          <a:lstStyle/>
          <a:p>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（億円）</a:t>
            </a:r>
          </a:p>
        </p:txBody>
      </p:sp>
      <p:graphicFrame>
        <p:nvGraphicFramePr>
          <p:cNvPr id="11" name="表 2"/>
          <p:cNvGraphicFramePr>
            <a:graphicFrameLocks noGrp="1"/>
          </p:cNvGraphicFramePr>
          <p:nvPr>
            <p:extLst/>
          </p:nvPr>
        </p:nvGraphicFramePr>
        <p:xfrm>
          <a:off x="5150617" y="2060423"/>
          <a:ext cx="3538512" cy="1178298"/>
        </p:xfrm>
        <a:graphic>
          <a:graphicData uri="http://schemas.openxmlformats.org/drawingml/2006/table">
            <a:tbl>
              <a:tblPr>
                <a:tableStyleId>{BC89EF96-8CEA-46FF-86C4-4CE0E7609802}</a:tableStyleId>
              </a:tblPr>
              <a:tblGrid>
                <a:gridCol w="394711">
                  <a:extLst>
                    <a:ext uri="{9D8B030D-6E8A-4147-A177-3AD203B41FA5}">
                      <a16:colId xmlns:a16="http://schemas.microsoft.com/office/drawing/2014/main" val="20000"/>
                    </a:ext>
                  </a:extLst>
                </a:gridCol>
                <a:gridCol w="883414">
                  <a:extLst>
                    <a:ext uri="{9D8B030D-6E8A-4147-A177-3AD203B41FA5}">
                      <a16:colId xmlns:a16="http://schemas.microsoft.com/office/drawing/2014/main" val="20001"/>
                    </a:ext>
                  </a:extLst>
                </a:gridCol>
                <a:gridCol w="1154236">
                  <a:extLst>
                    <a:ext uri="{9D8B030D-6E8A-4147-A177-3AD203B41FA5}">
                      <a16:colId xmlns:a16="http://schemas.microsoft.com/office/drawing/2014/main" val="20002"/>
                    </a:ext>
                  </a:extLst>
                </a:gridCol>
                <a:gridCol w="1106151">
                  <a:extLst>
                    <a:ext uri="{9D8B030D-6E8A-4147-A177-3AD203B41FA5}">
                      <a16:colId xmlns:a16="http://schemas.microsoft.com/office/drawing/2014/main" val="20003"/>
                    </a:ext>
                  </a:extLst>
                </a:gridCol>
              </a:tblGrid>
              <a:tr h="196383">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0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chemeClr val="tx2">
                        <a:lumMod val="20000"/>
                        <a:lumOff val="80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0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chemeClr val="tx2">
                        <a:lumMod val="20000"/>
                        <a:lumOff val="80000"/>
                      </a:schemeClr>
                    </a:solidFill>
                  </a:tcPr>
                </a:tc>
                <a:tc>
                  <a:txBody>
                    <a:bodyPr/>
                    <a:lstStyle/>
                    <a:p>
                      <a:pPr algn="ctr"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金額（億円）</a:t>
                      </a:r>
                      <a:endParaRPr lang="zh-TW" altLang="en-US" sz="10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chemeClr val="tx2">
                        <a:lumMod val="20000"/>
                        <a:lumOff val="80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全国シェア</a:t>
                      </a:r>
                      <a:endParaRPr lang="ja-JP" altLang="en-US" sz="10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chemeClr val="tx2">
                        <a:lumMod val="20000"/>
                        <a:lumOff val="80000"/>
                      </a:schemeClr>
                    </a:solidFill>
                  </a:tcPr>
                </a:tc>
                <a:extLst>
                  <a:ext uri="{0D108BD9-81ED-4DB2-BD59-A6C34878D82A}">
                    <a16:rowId xmlns:a16="http://schemas.microsoft.com/office/drawing/2014/main" val="10000"/>
                  </a:ext>
                </a:extLst>
              </a:tr>
              <a:tr h="196383">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0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6,820</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10.1%</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extLst>
                  <a:ext uri="{0D108BD9-81ED-4DB2-BD59-A6C34878D82A}">
                    <a16:rowId xmlns:a16="http://schemas.microsoft.com/office/drawing/2014/main" val="10001"/>
                  </a:ext>
                </a:extLst>
              </a:tr>
              <a:tr h="196383">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0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富山県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6,540</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extLst>
                  <a:ext uri="{0D108BD9-81ED-4DB2-BD59-A6C34878D82A}">
                    <a16:rowId xmlns:a16="http://schemas.microsoft.com/office/drawing/2014/main" val="10002"/>
                  </a:ext>
                </a:extLst>
              </a:tr>
              <a:tr h="196383">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0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rgbClr val="F68222"/>
                    </a:solidFill>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rgbClr val="F68222"/>
                    </a:solidFill>
                  </a:tcP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5,302</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rgbClr val="F68222"/>
                    </a:solidFill>
                  </a:tcP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7.9%</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rgbClr val="F68222"/>
                    </a:solidFill>
                  </a:tcPr>
                </a:tc>
                <a:extLst>
                  <a:ext uri="{0D108BD9-81ED-4DB2-BD59-A6C34878D82A}">
                    <a16:rowId xmlns:a16="http://schemas.microsoft.com/office/drawing/2014/main" val="10003"/>
                  </a:ext>
                </a:extLst>
              </a:tr>
              <a:tr h="196383">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0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noFill/>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noFill/>
                  </a:tcP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4,814</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noFill/>
                  </a:tcP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noFill/>
                  </a:tcPr>
                </a:tc>
                <a:extLst>
                  <a:ext uri="{0D108BD9-81ED-4DB2-BD59-A6C34878D82A}">
                    <a16:rowId xmlns:a16="http://schemas.microsoft.com/office/drawing/2014/main" val="10004"/>
                  </a:ext>
                </a:extLst>
              </a:tr>
              <a:tr h="196383">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0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4,076</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6.1%</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extLst>
                  <a:ext uri="{0D108BD9-81ED-4DB2-BD59-A6C34878D82A}">
                    <a16:rowId xmlns:a16="http://schemas.microsoft.com/office/drawing/2014/main" val="10005"/>
                  </a:ext>
                </a:extLst>
              </a:tr>
            </a:tbl>
          </a:graphicData>
        </a:graphic>
      </p:graphicFrame>
      <p:sp>
        <p:nvSpPr>
          <p:cNvPr id="22" name="テキスト ボックス 21"/>
          <p:cNvSpPr txBox="1"/>
          <p:nvPr/>
        </p:nvSpPr>
        <p:spPr>
          <a:xfrm>
            <a:off x="296214" y="1784759"/>
            <a:ext cx="3462715" cy="267446"/>
          </a:xfrm>
          <a:prstGeom prst="rect">
            <a:avLst/>
          </a:prstGeom>
          <a:noFill/>
        </p:spPr>
        <p:txBody>
          <a:bodyPr wrap="square" rtlCol="0">
            <a:spAutoFit/>
          </a:bodyPr>
          <a:lstStyle/>
          <a:p>
            <a:r>
              <a:rPr lang="ja-JP" altLang="en-US" sz="1138"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1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の医薬品生産額・全国シェアの推移</a:t>
            </a:r>
          </a:p>
        </p:txBody>
      </p:sp>
      <p:sp>
        <p:nvSpPr>
          <p:cNvPr id="23" name="テキスト ボックス 22"/>
          <p:cNvSpPr txBox="1"/>
          <p:nvPr/>
        </p:nvSpPr>
        <p:spPr>
          <a:xfrm>
            <a:off x="4835988" y="3434759"/>
            <a:ext cx="3906640" cy="267446"/>
          </a:xfrm>
          <a:prstGeom prst="rect">
            <a:avLst/>
          </a:prstGeom>
          <a:noFill/>
        </p:spPr>
        <p:txBody>
          <a:bodyPr wrap="square" rtlCol="0">
            <a:spAutoFit/>
          </a:bodyPr>
          <a:lstStyle/>
          <a:p>
            <a:r>
              <a:rPr lang="ja-JP" altLang="en-US" sz="1138"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38"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　医薬品製造所数・従業者数（人）</a:t>
            </a:r>
            <a:endParaRPr lang="en-US" altLang="ja-JP" sz="11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4" name="表 20"/>
          <p:cNvGraphicFramePr>
            <a:graphicFrameLocks noGrp="1"/>
          </p:cNvGraphicFramePr>
          <p:nvPr>
            <p:extLst/>
          </p:nvPr>
        </p:nvGraphicFramePr>
        <p:xfrm>
          <a:off x="5062290" y="3698742"/>
          <a:ext cx="3715166" cy="2118179"/>
        </p:xfrm>
        <a:graphic>
          <a:graphicData uri="http://schemas.openxmlformats.org/drawingml/2006/table">
            <a:tbl>
              <a:tblPr>
                <a:tableStyleId>{BC89EF96-8CEA-46FF-86C4-4CE0E7609802}</a:tableStyleId>
              </a:tblPr>
              <a:tblGrid>
                <a:gridCol w="300216">
                  <a:extLst>
                    <a:ext uri="{9D8B030D-6E8A-4147-A177-3AD203B41FA5}">
                      <a16:colId xmlns:a16="http://schemas.microsoft.com/office/drawing/2014/main" val="20000"/>
                    </a:ext>
                  </a:extLst>
                </a:gridCol>
                <a:gridCol w="726741">
                  <a:extLst>
                    <a:ext uri="{9D8B030D-6E8A-4147-A177-3AD203B41FA5}">
                      <a16:colId xmlns:a16="http://schemas.microsoft.com/office/drawing/2014/main" val="20001"/>
                    </a:ext>
                  </a:extLst>
                </a:gridCol>
                <a:gridCol w="724910">
                  <a:extLst>
                    <a:ext uri="{9D8B030D-6E8A-4147-A177-3AD203B41FA5}">
                      <a16:colId xmlns:a16="http://schemas.microsoft.com/office/drawing/2014/main" val="20002"/>
                    </a:ext>
                  </a:extLst>
                </a:gridCol>
                <a:gridCol w="906137">
                  <a:extLst>
                    <a:ext uri="{9D8B030D-6E8A-4147-A177-3AD203B41FA5}">
                      <a16:colId xmlns:a16="http://schemas.microsoft.com/office/drawing/2014/main" val="20003"/>
                    </a:ext>
                  </a:extLst>
                </a:gridCol>
                <a:gridCol w="1057162">
                  <a:extLst>
                    <a:ext uri="{9D8B030D-6E8A-4147-A177-3AD203B41FA5}">
                      <a16:colId xmlns:a16="http://schemas.microsoft.com/office/drawing/2014/main" val="20004"/>
                    </a:ext>
                  </a:extLst>
                </a:gridCol>
              </a:tblGrid>
              <a:tr h="304919">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0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chemeClr val="tx2">
                        <a:lumMod val="20000"/>
                        <a:lumOff val="80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0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chemeClr val="tx2">
                        <a:lumMod val="20000"/>
                        <a:lumOff val="80000"/>
                      </a:schemeClr>
                    </a:solidFill>
                  </a:tcPr>
                </a:tc>
                <a:tc>
                  <a:txBody>
                    <a:bodyPr/>
                    <a:lstStyle/>
                    <a:p>
                      <a:pPr algn="ctr" fontAlgn="ctr"/>
                      <a:r>
                        <a:rPr lang="ja-JP" altLang="en-US"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製造所数</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chemeClr val="tx2">
                        <a:lumMod val="20000"/>
                        <a:lumOff val="80000"/>
                      </a:schemeClr>
                    </a:solidFill>
                  </a:tcPr>
                </a:tc>
                <a:tc>
                  <a:txBody>
                    <a:bodyPr/>
                    <a:lstStyle/>
                    <a:p>
                      <a:pPr algn="ctr" fontAlgn="ct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従</a:t>
                      </a:r>
                      <a:r>
                        <a:rPr lang="ja-JP" altLang="en-US"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業者数（人）</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chemeClr val="tx2">
                        <a:lumMod val="20000"/>
                        <a:lumOff val="80000"/>
                      </a:schemeClr>
                    </a:solidFill>
                  </a:tcPr>
                </a:tc>
                <a:tc>
                  <a:txBody>
                    <a:bodyPr/>
                    <a:lstStyle/>
                    <a:p>
                      <a:pPr algn="ctr" fontAlgn="ctr"/>
                      <a:r>
                        <a:rPr lang="en-US" altLang="ja-JP"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製造所</a:t>
                      </a: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あたりの</a:t>
                      </a:r>
                      <a:b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b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従業者数（人）</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chemeClr val="tx2">
                        <a:lumMod val="20000"/>
                        <a:lumOff val="80000"/>
                      </a:schemeClr>
                    </a:solidFill>
                  </a:tcPr>
                </a:tc>
                <a:extLst>
                  <a:ext uri="{0D108BD9-81ED-4DB2-BD59-A6C34878D82A}">
                    <a16:rowId xmlns:a16="http://schemas.microsoft.com/office/drawing/2014/main" val="10000"/>
                  </a:ext>
                </a:extLst>
              </a:tr>
              <a:tr h="180564">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0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ctr" fontAlgn="ct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161</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5,197</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32.22</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extLst>
                  <a:ext uri="{0D108BD9-81ED-4DB2-BD59-A6C34878D82A}">
                    <a16:rowId xmlns:a16="http://schemas.microsoft.com/office/drawing/2014/main" val="10001"/>
                  </a:ext>
                </a:extLst>
              </a:tr>
              <a:tr h="180564">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0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rgbClr val="F68222"/>
                    </a:solidFill>
                  </a:tcPr>
                </a:tc>
                <a:tc>
                  <a:txBody>
                    <a:bodyPr/>
                    <a:lstStyle/>
                    <a:p>
                      <a:pPr algn="ctr" fontAlgn="ct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rgbClr val="F68222"/>
                    </a:solidFill>
                  </a:tcP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143</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rgbClr val="F68222"/>
                    </a:solidFill>
                  </a:tcP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6,397</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rgbClr val="F68222"/>
                    </a:solidFill>
                  </a:tcP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44.64</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rgbClr val="F68222"/>
                    </a:solidFill>
                  </a:tcPr>
                </a:tc>
                <a:extLst>
                  <a:ext uri="{0D108BD9-81ED-4DB2-BD59-A6C34878D82A}">
                    <a16:rowId xmlns:a16="http://schemas.microsoft.com/office/drawing/2014/main" val="10002"/>
                  </a:ext>
                </a:extLst>
              </a:tr>
              <a:tr h="180564">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0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ctr" fontAlgn="ct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3,935</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39.91</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extLst>
                  <a:ext uri="{0D108BD9-81ED-4DB2-BD59-A6C34878D82A}">
                    <a16:rowId xmlns:a16="http://schemas.microsoft.com/office/drawing/2014/main" val="10003"/>
                  </a:ext>
                </a:extLst>
              </a:tr>
              <a:tr h="180564">
                <a:tc>
                  <a:txBody>
                    <a:bodyPr/>
                    <a:lstStyle/>
                    <a:p>
                      <a:pPr algn="ctr" fontAlgn="ctr"/>
                      <a:r>
                        <a:rPr lang="en-US" altLang="ja-JP" sz="10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0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ctr" fontAlgn="ctr"/>
                      <a:r>
                        <a:rPr lang="ja-JP" altLang="en-US"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富山県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9,855</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113.53</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extLst>
                  <a:ext uri="{0D108BD9-81ED-4DB2-BD59-A6C34878D82A}">
                    <a16:rowId xmlns:a16="http://schemas.microsoft.com/office/drawing/2014/main" val="10004"/>
                  </a:ext>
                </a:extLst>
              </a:tr>
              <a:tr h="180564">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0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ctr" fontAlgn="ctr"/>
                      <a:r>
                        <a:rPr lang="ja-JP" altLang="en-US"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83</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6,947</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84.11</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extLst>
                  <a:ext uri="{0D108BD9-81ED-4DB2-BD59-A6C34878D82A}">
                    <a16:rowId xmlns:a16="http://schemas.microsoft.com/office/drawing/2014/main" val="10005"/>
                  </a:ext>
                </a:extLst>
              </a:tr>
              <a:tr h="180564">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6</a:t>
                      </a:r>
                      <a:endParaRPr lang="en-US" altLang="ja-JP" sz="10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ctr" fontAlgn="ctr"/>
                      <a:r>
                        <a:rPr lang="ja-JP" altLang="en-US"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3,699</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46.18</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extLst>
                  <a:ext uri="{0D108BD9-81ED-4DB2-BD59-A6C34878D82A}">
                    <a16:rowId xmlns:a16="http://schemas.microsoft.com/office/drawing/2014/main" val="10006"/>
                  </a:ext>
                </a:extLst>
              </a:tr>
              <a:tr h="180564">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7</a:t>
                      </a:r>
                      <a:endParaRPr lang="en-US" altLang="ja-JP" sz="10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ctr" fontAlgn="ctr"/>
                      <a:r>
                        <a:rPr lang="ja-JP" altLang="en-US"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8,558</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131.86</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extLst>
                  <a:ext uri="{0D108BD9-81ED-4DB2-BD59-A6C34878D82A}">
                    <a16:rowId xmlns:a16="http://schemas.microsoft.com/office/drawing/2014/main" val="10007"/>
                  </a:ext>
                </a:extLst>
              </a:tr>
              <a:tr h="180564">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8</a:t>
                      </a:r>
                      <a:endParaRPr lang="en-US" altLang="ja-JP" sz="10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2,761</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43.28</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extLst>
                  <a:ext uri="{0D108BD9-81ED-4DB2-BD59-A6C34878D82A}">
                    <a16:rowId xmlns:a16="http://schemas.microsoft.com/office/drawing/2014/main" val="10008"/>
                  </a:ext>
                </a:extLst>
              </a:tr>
              <a:tr h="180564">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9</a:t>
                      </a:r>
                      <a:endParaRPr lang="en-US" altLang="ja-JP" sz="10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63</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2,908</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46.01</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extLst>
                  <a:ext uri="{0D108BD9-81ED-4DB2-BD59-A6C34878D82A}">
                    <a16:rowId xmlns:a16="http://schemas.microsoft.com/office/drawing/2014/main" val="10009"/>
                  </a:ext>
                </a:extLst>
              </a:tr>
              <a:tr h="180564">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10</a:t>
                      </a:r>
                      <a:endParaRPr lang="en-US" altLang="ja-JP" sz="10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2,976</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65.27</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extLst>
                  <a:ext uri="{0D108BD9-81ED-4DB2-BD59-A6C34878D82A}">
                    <a16:rowId xmlns:a16="http://schemas.microsoft.com/office/drawing/2014/main" val="10010"/>
                  </a:ext>
                </a:extLst>
              </a:tr>
            </a:tbl>
          </a:graphicData>
        </a:graphic>
      </p:graphicFrame>
      <p:graphicFrame>
        <p:nvGraphicFramePr>
          <p:cNvPr id="15" name="グラフ 14"/>
          <p:cNvGraphicFramePr>
            <a:graphicFrameLocks/>
          </p:cNvGraphicFramePr>
          <p:nvPr>
            <p:extLst/>
          </p:nvPr>
        </p:nvGraphicFramePr>
        <p:xfrm>
          <a:off x="495463" y="2476936"/>
          <a:ext cx="4077247" cy="3357194"/>
        </p:xfrm>
        <a:graphic>
          <a:graphicData uri="http://schemas.openxmlformats.org/drawingml/2006/chart">
            <c:chart xmlns:c="http://schemas.openxmlformats.org/drawingml/2006/chart" xmlns:r="http://schemas.openxmlformats.org/officeDocument/2006/relationships" r:id="rId3"/>
          </a:graphicData>
        </a:graphic>
      </p:graphicFrame>
      <p:sp>
        <p:nvSpPr>
          <p:cNvPr id="17" name="タイトル 3"/>
          <p:cNvSpPr txBox="1">
            <a:spLocks/>
          </p:cNvSpPr>
          <p:nvPr/>
        </p:nvSpPr>
        <p:spPr>
          <a:xfrm>
            <a:off x="1" y="-20998"/>
            <a:ext cx="9905999" cy="404842"/>
          </a:xfrm>
          <a:prstGeom prst="rect">
            <a:avLst/>
          </a:prstGeom>
          <a:solidFill>
            <a:srgbClr val="002060"/>
          </a:solidFill>
        </p:spPr>
        <p:txBody>
          <a:bodyPr vert="horz" lIns="74296" tIns="37148" rIns="74296" bIns="37148"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a:solidFill>
                  <a:schemeClr val="bg1"/>
                </a:solidFill>
                <a:latin typeface="Meiryo UI" panose="020B0604030504040204" pitchFamily="50" charset="-128"/>
                <a:ea typeface="Meiryo UI" panose="020B0604030504040204" pitchFamily="50" charset="-128"/>
              </a:rPr>
              <a:t>　　　</a:t>
            </a:r>
            <a:r>
              <a:rPr lang="ja-JP" altLang="en-US" sz="1800" b="1" dirty="0" smtClean="0">
                <a:solidFill>
                  <a:schemeClr val="bg1"/>
                </a:solidFill>
                <a:latin typeface="Meiryo UI" panose="020B0604030504040204" pitchFamily="50" charset="-128"/>
                <a:ea typeface="Meiryo UI" panose="020B0604030504040204" pitchFamily="50" charset="-128"/>
              </a:rPr>
              <a:t>産業 </a:t>
            </a:r>
            <a:r>
              <a:rPr lang="en-US" altLang="ja-JP" sz="1800" b="1" dirty="0">
                <a:solidFill>
                  <a:schemeClr val="bg1"/>
                </a:solidFill>
                <a:latin typeface="Meiryo UI" panose="020B0604030504040204" pitchFamily="50" charset="-128"/>
                <a:ea typeface="Meiryo UI" panose="020B0604030504040204" pitchFamily="50" charset="-128"/>
              </a:rPr>
              <a:t>【</a:t>
            </a:r>
            <a:r>
              <a:rPr lang="ja-JP" altLang="en-US" sz="1800" b="1" dirty="0">
                <a:solidFill>
                  <a:schemeClr val="bg1"/>
                </a:solidFill>
                <a:latin typeface="Meiryo UI" panose="020B0604030504040204" pitchFamily="50" charset="-128"/>
                <a:ea typeface="Meiryo UI" panose="020B0604030504040204" pitchFamily="50" charset="-128"/>
              </a:rPr>
              <a:t>健康医療関連産業</a:t>
            </a:r>
            <a:r>
              <a:rPr lang="en-US" altLang="ja-JP" sz="1800" b="1" dirty="0">
                <a:solidFill>
                  <a:schemeClr val="bg1"/>
                </a:solidFill>
                <a:latin typeface="Meiryo UI" panose="020B0604030504040204" pitchFamily="50" charset="-128"/>
                <a:ea typeface="Meiryo UI" panose="020B0604030504040204" pitchFamily="50" charset="-128"/>
              </a:rPr>
              <a:t>】</a:t>
            </a:r>
            <a:endParaRPr lang="ja-JP" altLang="en-US" sz="1000" b="1" dirty="0">
              <a:solidFill>
                <a:schemeClr val="bg1"/>
              </a:solidFill>
              <a:latin typeface="Meiryo UI" panose="020B0604030504040204" pitchFamily="50" charset="-128"/>
              <a:ea typeface="Meiryo UI" panose="020B0604030504040204" pitchFamily="50" charset="-128"/>
            </a:endParaRPr>
          </a:p>
        </p:txBody>
      </p:sp>
      <p:sp>
        <p:nvSpPr>
          <p:cNvPr id="13" name="スライド番号プレースホルダー 2"/>
          <p:cNvSpPr>
            <a:spLocks noGrp="1"/>
          </p:cNvSpPr>
          <p:nvPr>
            <p:ph type="sldNum" sz="quarter" idx="12"/>
          </p:nvPr>
        </p:nvSpPr>
        <p:spPr>
          <a:xfrm>
            <a:off x="9383151" y="5696262"/>
            <a:ext cx="462070" cy="394246"/>
          </a:xfrm>
        </p:spPr>
        <p:txBody>
          <a:bodyPr/>
          <a:lstStyle/>
          <a:p>
            <a:pPr>
              <a:defRPr/>
            </a:pPr>
            <a:fld id="{4AC9B83D-17C3-4F2E-B0BA-D155CD364A7C}" type="slidenum">
              <a:rPr lang="ja-JP" altLang="en-US" sz="1600" b="1" smtClean="0"/>
              <a:pPr>
                <a:defRPr/>
              </a:pPr>
              <a:t>19</a:t>
            </a:fld>
            <a:endParaRPr lang="ja-JP" altLang="en-US" sz="1600" b="1" dirty="0"/>
          </a:p>
        </p:txBody>
      </p:sp>
      <p:sp>
        <p:nvSpPr>
          <p:cNvPr id="14" name="正方形/長方形 13"/>
          <p:cNvSpPr/>
          <p:nvPr/>
        </p:nvSpPr>
        <p:spPr>
          <a:xfrm>
            <a:off x="5452111" y="5872439"/>
            <a:ext cx="4088438" cy="246221"/>
          </a:xfrm>
          <a:prstGeom prst="rect">
            <a:avLst/>
          </a:prstGeom>
        </p:spPr>
        <p:txBody>
          <a:bodyPr wrap="square">
            <a:spAutoFit/>
          </a:bodyPr>
          <a:lstStyle/>
          <a:p>
            <a:pPr marL="144463" indent="-144463"/>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データで見る「大阪の成長戦略」（</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月版）より引用</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773509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151391" y="418243"/>
            <a:ext cx="707928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44463" indent="-144463"/>
            <a:r>
              <a:rPr lang="ja-JP"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の医療機器製造業</a:t>
            </a:r>
            <a:r>
              <a:rPr lang="ja-JP" altLang="en-US"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出典：厚生</a:t>
            </a:r>
            <a:r>
              <a:rPr lang="ja-JP" altLang="en-US" sz="975"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労働省 </a:t>
            </a:r>
            <a:r>
              <a:rPr lang="en-US" altLang="ja-JP" sz="975"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75"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薬事</a:t>
            </a:r>
            <a:r>
              <a:rPr lang="ja-JP" altLang="en-US"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工業生産動態統計</a:t>
            </a:r>
            <a:r>
              <a:rPr lang="ja-JP" altLang="en-US" sz="975"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調査</a:t>
            </a:r>
            <a:r>
              <a:rPr lang="en-US" altLang="ja-JP" sz="975"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75"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作成</a:t>
            </a:r>
            <a:endParaRPr lang="ja-JP" altLang="en-US" sz="81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256611" y="745030"/>
            <a:ext cx="9275764" cy="656286"/>
          </a:xfrm>
          <a:prstGeom prst="rect">
            <a:avLst/>
          </a:prstGeom>
          <a:solidFill>
            <a:schemeClr val="accent1">
              <a:lumMod val="20000"/>
              <a:lumOff val="80000"/>
            </a:schemeClr>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年の大阪府の医療機器生産額は</a:t>
            </a:r>
            <a:r>
              <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540</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億円、全国に占めるシェアは</a:t>
            </a:r>
            <a:r>
              <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と、成長戦略策定</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以降（</a:t>
            </a:r>
            <a:r>
              <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2011</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大きく増加。</a:t>
            </a:r>
            <a:endPar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●従業員</a:t>
            </a:r>
            <a:r>
              <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人以上の医療用機器・医療用品製造業の事業所数は</a:t>
            </a:r>
            <a:r>
              <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56</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と、全国</a:t>
            </a:r>
            <a:r>
              <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番目となっている。</a:t>
            </a:r>
          </a:p>
        </p:txBody>
      </p:sp>
      <p:sp>
        <p:nvSpPr>
          <p:cNvPr id="11" name="テキスト ボックス 10"/>
          <p:cNvSpPr txBox="1"/>
          <p:nvPr/>
        </p:nvSpPr>
        <p:spPr>
          <a:xfrm>
            <a:off x="315879" y="1925843"/>
            <a:ext cx="994611" cy="223587"/>
          </a:xfrm>
          <a:prstGeom prst="rect">
            <a:avLst/>
          </a:prstGeom>
          <a:noFill/>
        </p:spPr>
        <p:txBody>
          <a:bodyPr wrap="square" rtlCol="0">
            <a:spAutoFit/>
          </a:bodyPr>
          <a:lstStyle/>
          <a:p>
            <a:r>
              <a:rPr lang="ja-JP" altLang="en-US" sz="85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（億円）</a:t>
            </a:r>
          </a:p>
        </p:txBody>
      </p:sp>
      <p:sp>
        <p:nvSpPr>
          <p:cNvPr id="13" name="テキスト ボックス 12"/>
          <p:cNvSpPr txBox="1"/>
          <p:nvPr/>
        </p:nvSpPr>
        <p:spPr>
          <a:xfrm>
            <a:off x="4801318" y="1599911"/>
            <a:ext cx="3462715" cy="267446"/>
          </a:xfrm>
          <a:prstGeom prst="rect">
            <a:avLst/>
          </a:prstGeom>
          <a:noFill/>
        </p:spPr>
        <p:txBody>
          <a:bodyPr wrap="square" rtlCol="0">
            <a:spAutoFit/>
          </a:bodyPr>
          <a:lstStyle/>
          <a:p>
            <a:r>
              <a:rPr lang="ja-JP" altLang="en-US" sz="1138"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38"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　医療機器生産額・全国シェア　ランキング</a:t>
            </a:r>
          </a:p>
        </p:txBody>
      </p:sp>
      <p:graphicFrame>
        <p:nvGraphicFramePr>
          <p:cNvPr id="3" name="表 2"/>
          <p:cNvGraphicFramePr>
            <a:graphicFrameLocks noGrp="1"/>
          </p:cNvGraphicFramePr>
          <p:nvPr>
            <p:extLst>
              <p:ext uri="{D42A27DB-BD31-4B8C-83A1-F6EECF244321}">
                <p14:modId xmlns:p14="http://schemas.microsoft.com/office/powerpoint/2010/main" val="1162778690"/>
              </p:ext>
            </p:extLst>
          </p:nvPr>
        </p:nvGraphicFramePr>
        <p:xfrm>
          <a:off x="5035343" y="1878008"/>
          <a:ext cx="3606892" cy="1612170"/>
        </p:xfrm>
        <a:graphic>
          <a:graphicData uri="http://schemas.openxmlformats.org/drawingml/2006/table">
            <a:tbl>
              <a:tblPr>
                <a:tableStyleId>{BC89EF96-8CEA-46FF-86C4-4CE0E7609802}</a:tableStyleId>
              </a:tblPr>
              <a:tblGrid>
                <a:gridCol w="469620">
                  <a:extLst>
                    <a:ext uri="{9D8B030D-6E8A-4147-A177-3AD203B41FA5}">
                      <a16:colId xmlns:a16="http://schemas.microsoft.com/office/drawing/2014/main" val="20000"/>
                    </a:ext>
                  </a:extLst>
                </a:gridCol>
                <a:gridCol w="833204">
                  <a:extLst>
                    <a:ext uri="{9D8B030D-6E8A-4147-A177-3AD203B41FA5}">
                      <a16:colId xmlns:a16="http://schemas.microsoft.com/office/drawing/2014/main" val="20001"/>
                    </a:ext>
                  </a:extLst>
                </a:gridCol>
                <a:gridCol w="1339014">
                  <a:extLst>
                    <a:ext uri="{9D8B030D-6E8A-4147-A177-3AD203B41FA5}">
                      <a16:colId xmlns:a16="http://schemas.microsoft.com/office/drawing/2014/main" val="20002"/>
                    </a:ext>
                  </a:extLst>
                </a:gridCol>
                <a:gridCol w="965054">
                  <a:extLst>
                    <a:ext uri="{9D8B030D-6E8A-4147-A177-3AD203B41FA5}">
                      <a16:colId xmlns:a16="http://schemas.microsoft.com/office/drawing/2014/main" val="20003"/>
                    </a:ext>
                  </a:extLst>
                </a:gridCol>
              </a:tblGrid>
              <a:tr h="230310">
                <a:tc>
                  <a:txBody>
                    <a:bodyPr/>
                    <a:lstStyle/>
                    <a:p>
                      <a:pPr algn="l" fontAlgn="ct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chemeClr val="tx2">
                        <a:lumMod val="20000"/>
                        <a:lumOff val="80000"/>
                      </a:schemeClr>
                    </a:solidFill>
                  </a:tcPr>
                </a:tc>
                <a:tc>
                  <a:txBody>
                    <a:bodyPr/>
                    <a:lstStyle/>
                    <a:p>
                      <a:pPr algn="ctr" fontAlgn="ct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chemeClr val="tx2">
                        <a:lumMod val="20000"/>
                        <a:lumOff val="80000"/>
                      </a:schemeClr>
                    </a:solidFill>
                  </a:tcPr>
                </a:tc>
                <a:tc>
                  <a:txBody>
                    <a:bodyPr/>
                    <a:lstStyle/>
                    <a:p>
                      <a:pPr algn="ctr" fontAlgn="ctr"/>
                      <a:r>
                        <a:rPr lang="ja-JP" altLang="en-US"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金額（億円）</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chemeClr val="tx2">
                        <a:lumMod val="20000"/>
                        <a:lumOff val="80000"/>
                      </a:schemeClr>
                    </a:solidFill>
                  </a:tcPr>
                </a:tc>
                <a:tc>
                  <a:txBody>
                    <a:bodyPr/>
                    <a:lstStyle/>
                    <a:p>
                      <a:pPr algn="ctr" fontAlgn="ct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全国シェア</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chemeClr val="tx2">
                        <a:lumMod val="20000"/>
                        <a:lumOff val="80000"/>
                      </a:schemeClr>
                    </a:solidFill>
                  </a:tcPr>
                </a:tc>
                <a:extLst>
                  <a:ext uri="{0D108BD9-81ED-4DB2-BD59-A6C34878D82A}">
                    <a16:rowId xmlns:a16="http://schemas.microsoft.com/office/drawing/2014/main" val="10000"/>
                  </a:ext>
                </a:extLst>
              </a:tr>
              <a:tr h="230310">
                <a:tc>
                  <a:txBody>
                    <a:bodyPr/>
                    <a:lstStyle/>
                    <a:p>
                      <a:pPr algn="ctr"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ctr" fontAlgn="ct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3,513</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17.6</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extLst>
                  <a:ext uri="{0D108BD9-81ED-4DB2-BD59-A6C34878D82A}">
                    <a16:rowId xmlns:a16="http://schemas.microsoft.com/office/drawing/2014/main" val="10001"/>
                  </a:ext>
                </a:extLst>
              </a:tr>
              <a:tr h="230310">
                <a:tc>
                  <a:txBody>
                    <a:bodyPr/>
                    <a:lstStyle/>
                    <a:p>
                      <a:pPr algn="ctr"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ctr" fontAlgn="ct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栃木県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1,807</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9.1%</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extLst>
                  <a:ext uri="{0D108BD9-81ED-4DB2-BD59-A6C34878D82A}">
                    <a16:rowId xmlns:a16="http://schemas.microsoft.com/office/drawing/2014/main" val="10002"/>
                  </a:ext>
                </a:extLst>
              </a:tr>
              <a:tr h="230310">
                <a:tc>
                  <a:txBody>
                    <a:bodyPr/>
                    <a:lstStyle/>
                    <a:p>
                      <a:pPr algn="ctr"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1,785</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extLst>
                  <a:ext uri="{0D108BD9-81ED-4DB2-BD59-A6C34878D82A}">
                    <a16:rowId xmlns:a16="http://schemas.microsoft.com/office/drawing/2014/main" val="10003"/>
                  </a:ext>
                </a:extLst>
              </a:tr>
              <a:tr h="230310">
                <a:tc>
                  <a:txBody>
                    <a:bodyPr/>
                    <a:lstStyle/>
                    <a:p>
                      <a:pPr algn="ctr"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1,641</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extLst>
                  <a:ext uri="{0D108BD9-81ED-4DB2-BD59-A6C34878D82A}">
                    <a16:rowId xmlns:a16="http://schemas.microsoft.com/office/drawing/2014/main" val="10004"/>
                  </a:ext>
                </a:extLst>
              </a:tr>
              <a:tr h="230310">
                <a:tc>
                  <a:txBody>
                    <a:bodyPr/>
                    <a:lstStyle/>
                    <a:p>
                      <a:pPr algn="ctr"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茨城県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1,249</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6.3%</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extLst>
                  <a:ext uri="{0D108BD9-81ED-4DB2-BD59-A6C34878D82A}">
                    <a16:rowId xmlns:a16="http://schemas.microsoft.com/office/drawing/2014/main" val="10005"/>
                  </a:ext>
                </a:extLst>
              </a:tr>
              <a:tr h="230310">
                <a:tc>
                  <a:txBody>
                    <a:bodyPr/>
                    <a:lstStyle/>
                    <a:p>
                      <a:pPr algn="ctr" fontAlgn="ctr"/>
                      <a:r>
                        <a:rPr lang="en-US" altLang="ja-JP"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rgbClr val="F68222"/>
                    </a:solidFill>
                  </a:tcPr>
                </a:tc>
                <a:tc>
                  <a:txBody>
                    <a:bodyPr/>
                    <a:lstStyle/>
                    <a:p>
                      <a:pPr algn="ctr" fontAlgn="ct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rgbClr val="F68222"/>
                    </a:solidFill>
                  </a:tcP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540</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rgbClr val="F68222"/>
                    </a:solidFill>
                  </a:tcP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rgbClr val="F68222"/>
                    </a:solidFill>
                  </a:tcPr>
                </a:tc>
                <a:extLst>
                  <a:ext uri="{0D108BD9-81ED-4DB2-BD59-A6C34878D82A}">
                    <a16:rowId xmlns:a16="http://schemas.microsoft.com/office/drawing/2014/main" val="10006"/>
                  </a:ext>
                </a:extLst>
              </a:tr>
            </a:tbl>
          </a:graphicData>
        </a:graphic>
      </p:graphicFrame>
      <p:sp>
        <p:nvSpPr>
          <p:cNvPr id="17" name="テキスト ボックス 16"/>
          <p:cNvSpPr txBox="1"/>
          <p:nvPr/>
        </p:nvSpPr>
        <p:spPr>
          <a:xfrm>
            <a:off x="256611" y="1599911"/>
            <a:ext cx="3462715" cy="267446"/>
          </a:xfrm>
          <a:prstGeom prst="rect">
            <a:avLst/>
          </a:prstGeom>
          <a:noFill/>
        </p:spPr>
        <p:txBody>
          <a:bodyPr wrap="square" rtlCol="0">
            <a:spAutoFit/>
          </a:bodyPr>
          <a:lstStyle/>
          <a:p>
            <a:r>
              <a:rPr lang="ja-JP" altLang="en-US" sz="1138"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1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の医療機器生産額・全国シェアの推移</a:t>
            </a:r>
          </a:p>
        </p:txBody>
      </p:sp>
      <p:sp>
        <p:nvSpPr>
          <p:cNvPr id="20" name="テキスト ボックス 19"/>
          <p:cNvSpPr txBox="1"/>
          <p:nvPr/>
        </p:nvSpPr>
        <p:spPr>
          <a:xfrm>
            <a:off x="4894493" y="3597556"/>
            <a:ext cx="4764662" cy="267446"/>
          </a:xfrm>
          <a:prstGeom prst="rect">
            <a:avLst/>
          </a:prstGeom>
          <a:noFill/>
        </p:spPr>
        <p:txBody>
          <a:bodyPr wrap="square" rtlCol="0">
            <a:spAutoFit/>
          </a:bodyPr>
          <a:lstStyle/>
          <a:p>
            <a:r>
              <a:rPr lang="ja-JP" altLang="en-US" sz="1138"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38"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　医療用機器・医療用品製造業の</a:t>
            </a:r>
            <a:r>
              <a:rPr lang="ja-JP" altLang="en-US" sz="1138"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事業所数</a:t>
            </a:r>
            <a:r>
              <a:rPr lang="ja-JP" altLang="en-US" sz="975"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従業員</a:t>
            </a:r>
            <a:r>
              <a:rPr lang="en-US" altLang="ja-JP"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人以上）</a:t>
            </a:r>
            <a:endParaRPr lang="en-US" altLang="ja-JP"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2" name="表 21"/>
          <p:cNvGraphicFramePr>
            <a:graphicFrameLocks noGrp="1"/>
          </p:cNvGraphicFramePr>
          <p:nvPr>
            <p:extLst/>
          </p:nvPr>
        </p:nvGraphicFramePr>
        <p:xfrm>
          <a:off x="5035343" y="3865002"/>
          <a:ext cx="3135515" cy="1584306"/>
        </p:xfrm>
        <a:graphic>
          <a:graphicData uri="http://schemas.openxmlformats.org/drawingml/2006/table">
            <a:tbl>
              <a:tblPr>
                <a:tableStyleId>{BC89EF96-8CEA-46FF-86C4-4CE0E7609802}</a:tableStyleId>
              </a:tblPr>
              <a:tblGrid>
                <a:gridCol w="477143">
                  <a:extLst>
                    <a:ext uri="{9D8B030D-6E8A-4147-A177-3AD203B41FA5}">
                      <a16:colId xmlns:a16="http://schemas.microsoft.com/office/drawing/2014/main" val="20000"/>
                    </a:ext>
                  </a:extLst>
                </a:gridCol>
                <a:gridCol w="1221261">
                  <a:extLst>
                    <a:ext uri="{9D8B030D-6E8A-4147-A177-3AD203B41FA5}">
                      <a16:colId xmlns:a16="http://schemas.microsoft.com/office/drawing/2014/main" val="20001"/>
                    </a:ext>
                  </a:extLst>
                </a:gridCol>
                <a:gridCol w="1437111">
                  <a:extLst>
                    <a:ext uri="{9D8B030D-6E8A-4147-A177-3AD203B41FA5}">
                      <a16:colId xmlns:a16="http://schemas.microsoft.com/office/drawing/2014/main" val="20002"/>
                    </a:ext>
                  </a:extLst>
                </a:gridCol>
              </a:tblGrid>
              <a:tr h="264051">
                <a:tc>
                  <a:txBody>
                    <a:bodyPr/>
                    <a:lstStyle/>
                    <a:p>
                      <a:pPr algn="ctr" fontAlgn="ct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chemeClr val="tx2">
                        <a:lumMod val="20000"/>
                        <a:lumOff val="80000"/>
                      </a:schemeClr>
                    </a:solidFill>
                  </a:tcPr>
                </a:tc>
                <a:tc>
                  <a:txBody>
                    <a:bodyPr/>
                    <a:lstStyle/>
                    <a:p>
                      <a:pPr algn="ctr" fontAlgn="ct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chemeClr val="tx2">
                        <a:lumMod val="20000"/>
                        <a:lumOff val="80000"/>
                      </a:schemeClr>
                    </a:solidFill>
                  </a:tcPr>
                </a:tc>
                <a:tc>
                  <a:txBody>
                    <a:bodyPr/>
                    <a:lstStyle/>
                    <a:p>
                      <a:pPr algn="ctr" fontAlgn="ct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事業所数</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chemeClr val="tx2">
                        <a:lumMod val="20000"/>
                        <a:lumOff val="80000"/>
                      </a:schemeClr>
                    </a:solidFill>
                  </a:tcPr>
                </a:tc>
                <a:extLst>
                  <a:ext uri="{0D108BD9-81ED-4DB2-BD59-A6C34878D82A}">
                    <a16:rowId xmlns:a16="http://schemas.microsoft.com/office/drawing/2014/main" val="10000"/>
                  </a:ext>
                </a:extLst>
              </a:tr>
              <a:tr h="264051">
                <a:tc>
                  <a:txBody>
                    <a:bodyPr/>
                    <a:lstStyle/>
                    <a:p>
                      <a:pPr algn="ctr"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ctr" fontAlgn="ct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141</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extLst>
                  <a:ext uri="{0D108BD9-81ED-4DB2-BD59-A6C34878D82A}">
                    <a16:rowId xmlns:a16="http://schemas.microsoft.com/office/drawing/2014/main" val="10001"/>
                  </a:ext>
                </a:extLst>
              </a:tr>
              <a:tr h="264051">
                <a:tc>
                  <a:txBody>
                    <a:bodyPr/>
                    <a:lstStyle/>
                    <a:p>
                      <a:pPr algn="ctr"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ctr" fontAlgn="ct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105</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extLst>
                  <a:ext uri="{0D108BD9-81ED-4DB2-BD59-A6C34878D82A}">
                    <a16:rowId xmlns:a16="http://schemas.microsoft.com/office/drawing/2014/main" val="10002"/>
                  </a:ext>
                </a:extLst>
              </a:tr>
              <a:tr h="264051">
                <a:tc>
                  <a:txBody>
                    <a:bodyPr/>
                    <a:lstStyle/>
                    <a:p>
                      <a:pPr algn="ctr"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noFill/>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長野県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noFill/>
                  </a:tcPr>
                </a:tc>
                <a:tc>
                  <a:txBody>
                    <a:bodyPr/>
                    <a:lstStyle/>
                    <a:p>
                      <a:pPr algn="r" fontAlgn="ctr"/>
                      <a:r>
                        <a:rPr lang="en-US" altLang="ja-JP"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60</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noFill/>
                  </a:tcPr>
                </a:tc>
                <a:extLst>
                  <a:ext uri="{0D108BD9-81ED-4DB2-BD59-A6C34878D82A}">
                    <a16:rowId xmlns:a16="http://schemas.microsoft.com/office/drawing/2014/main" val="10003"/>
                  </a:ext>
                </a:extLst>
              </a:tr>
              <a:tr h="264051">
                <a:tc>
                  <a:txBody>
                    <a:bodyPr/>
                    <a:lstStyle/>
                    <a:p>
                      <a:pPr algn="ctr"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rgbClr val="F68222"/>
                    </a:solidFill>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rgbClr val="F68222"/>
                    </a:solidFill>
                  </a:tcPr>
                </a:tc>
                <a:tc>
                  <a:txBody>
                    <a:bodyPr/>
                    <a:lstStyle/>
                    <a:p>
                      <a:pPr algn="r" fontAlgn="ctr"/>
                      <a:r>
                        <a:rPr lang="en-US" altLang="ja-JP"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solidFill>
                      <a:srgbClr val="F68222"/>
                    </a:solidFill>
                  </a:tcPr>
                </a:tc>
                <a:extLst>
                  <a:ext uri="{0D108BD9-81ED-4DB2-BD59-A6C34878D82A}">
                    <a16:rowId xmlns:a16="http://schemas.microsoft.com/office/drawing/2014/main" val="10004"/>
                  </a:ext>
                </a:extLst>
              </a:tr>
              <a:tr h="264051">
                <a:tc>
                  <a:txBody>
                    <a:bodyPr/>
                    <a:lstStyle/>
                    <a:p>
                      <a:pPr algn="ctr"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extLst>
                  <a:ext uri="{0D108BD9-81ED-4DB2-BD59-A6C34878D82A}">
                    <a16:rowId xmlns:a16="http://schemas.microsoft.com/office/drawing/2014/main" val="10005"/>
                  </a:ext>
                </a:extLst>
              </a:tr>
            </a:tbl>
          </a:graphicData>
        </a:graphic>
      </p:graphicFrame>
      <p:sp>
        <p:nvSpPr>
          <p:cNvPr id="4" name="正方形/長方形 3"/>
          <p:cNvSpPr/>
          <p:nvPr/>
        </p:nvSpPr>
        <p:spPr>
          <a:xfrm>
            <a:off x="4910458" y="5508651"/>
            <a:ext cx="3714750" cy="542200"/>
          </a:xfrm>
          <a:prstGeom prst="rect">
            <a:avLst/>
          </a:prstGeom>
        </p:spPr>
        <p:txBody>
          <a:bodyPr>
            <a:spAutoFit/>
          </a:bodyPr>
          <a:lstStyle/>
          <a:p>
            <a:r>
              <a:rPr lang="en-US" altLang="ja-JP" sz="7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「薬事工業生産動態統計調査」では医療機器製造所数は公表されていないため、　</a:t>
            </a:r>
            <a:endParaRPr lang="en-US" altLang="ja-JP" sz="73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7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経済産業省「</a:t>
            </a:r>
            <a:r>
              <a:rPr lang="zh-TW" altLang="en-US" sz="7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工業統計表</a:t>
            </a:r>
            <a:r>
              <a:rPr lang="ja-JP" altLang="en-US" sz="7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73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7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「医療用機械器具製造業」「医療用計測器製造業」「医療用電子応用装置製造業」</a:t>
            </a:r>
            <a:endParaRPr lang="en-US" altLang="ja-JP" sz="73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7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「医療用品製造業」「医療・衛星用ゴム製品製造業」の事業所数を合算。</a:t>
            </a:r>
          </a:p>
        </p:txBody>
      </p:sp>
      <p:graphicFrame>
        <p:nvGraphicFramePr>
          <p:cNvPr id="15" name="グラフ 14"/>
          <p:cNvGraphicFramePr>
            <a:graphicFrameLocks/>
          </p:cNvGraphicFramePr>
          <p:nvPr>
            <p:extLst/>
          </p:nvPr>
        </p:nvGraphicFramePr>
        <p:xfrm>
          <a:off x="434725" y="2171109"/>
          <a:ext cx="4139707" cy="3817567"/>
        </p:xfrm>
        <a:graphic>
          <a:graphicData uri="http://schemas.openxmlformats.org/drawingml/2006/chart">
            <c:chart xmlns:c="http://schemas.openxmlformats.org/drawingml/2006/chart" xmlns:r="http://schemas.openxmlformats.org/officeDocument/2006/relationships" r:id="rId3"/>
          </a:graphicData>
        </a:graphic>
      </p:graphicFrame>
      <p:sp>
        <p:nvSpPr>
          <p:cNvPr id="21" name="タイトル 3"/>
          <p:cNvSpPr txBox="1">
            <a:spLocks/>
          </p:cNvSpPr>
          <p:nvPr/>
        </p:nvSpPr>
        <p:spPr>
          <a:xfrm>
            <a:off x="1" y="-20998"/>
            <a:ext cx="9905999" cy="404842"/>
          </a:xfrm>
          <a:prstGeom prst="rect">
            <a:avLst/>
          </a:prstGeom>
          <a:solidFill>
            <a:srgbClr val="002060"/>
          </a:solidFill>
        </p:spPr>
        <p:txBody>
          <a:bodyPr vert="horz" lIns="74296" tIns="37148" rIns="74296" bIns="37148"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a:solidFill>
                  <a:schemeClr val="bg1"/>
                </a:solidFill>
                <a:latin typeface="Meiryo UI" panose="020B0604030504040204" pitchFamily="50" charset="-128"/>
                <a:ea typeface="Meiryo UI" panose="020B0604030504040204" pitchFamily="50" charset="-128"/>
              </a:rPr>
              <a:t>　　　</a:t>
            </a:r>
            <a:r>
              <a:rPr lang="ja-JP" altLang="en-US" sz="1800" b="1" dirty="0" smtClean="0">
                <a:solidFill>
                  <a:schemeClr val="bg1"/>
                </a:solidFill>
                <a:latin typeface="Meiryo UI" panose="020B0604030504040204" pitchFamily="50" charset="-128"/>
                <a:ea typeface="Meiryo UI" panose="020B0604030504040204" pitchFamily="50" charset="-128"/>
              </a:rPr>
              <a:t>産業 </a:t>
            </a:r>
            <a:r>
              <a:rPr lang="en-US" altLang="ja-JP" sz="1800" b="1" dirty="0">
                <a:solidFill>
                  <a:schemeClr val="bg1"/>
                </a:solidFill>
                <a:latin typeface="Meiryo UI" panose="020B0604030504040204" pitchFamily="50" charset="-128"/>
                <a:ea typeface="Meiryo UI" panose="020B0604030504040204" pitchFamily="50" charset="-128"/>
              </a:rPr>
              <a:t>【</a:t>
            </a:r>
            <a:r>
              <a:rPr lang="ja-JP" altLang="en-US" sz="1800" b="1" dirty="0">
                <a:solidFill>
                  <a:schemeClr val="bg1"/>
                </a:solidFill>
                <a:latin typeface="Meiryo UI" panose="020B0604030504040204" pitchFamily="50" charset="-128"/>
                <a:ea typeface="Meiryo UI" panose="020B0604030504040204" pitchFamily="50" charset="-128"/>
              </a:rPr>
              <a:t>健康医療関連産業</a:t>
            </a:r>
            <a:r>
              <a:rPr lang="en-US" altLang="ja-JP" sz="1800" b="1" dirty="0">
                <a:solidFill>
                  <a:schemeClr val="bg1"/>
                </a:solidFill>
                <a:latin typeface="Meiryo UI" panose="020B0604030504040204" pitchFamily="50" charset="-128"/>
                <a:ea typeface="Meiryo UI" panose="020B0604030504040204" pitchFamily="50" charset="-128"/>
              </a:rPr>
              <a:t>】</a:t>
            </a:r>
            <a:endParaRPr lang="ja-JP" altLang="en-US" sz="1000" b="1" dirty="0">
              <a:solidFill>
                <a:schemeClr val="bg1"/>
              </a:solidFill>
              <a:latin typeface="Meiryo UI" panose="020B0604030504040204" pitchFamily="50" charset="-128"/>
              <a:ea typeface="Meiryo UI" panose="020B0604030504040204" pitchFamily="50" charset="-128"/>
            </a:endParaRPr>
          </a:p>
        </p:txBody>
      </p:sp>
      <p:sp>
        <p:nvSpPr>
          <p:cNvPr id="14" name="スライド番号プレースホルダー 2"/>
          <p:cNvSpPr txBox="1">
            <a:spLocks/>
          </p:cNvSpPr>
          <p:nvPr/>
        </p:nvSpPr>
        <p:spPr>
          <a:xfrm>
            <a:off x="9316995" y="5684629"/>
            <a:ext cx="529025" cy="394246"/>
          </a:xfrm>
          <a:prstGeom prst="rect">
            <a:avLst/>
          </a:prstGeom>
          <a:solidFill>
            <a:schemeClr val="lt1"/>
          </a:solidFill>
          <a:ln w="12700" cap="flat" cmpd="sng" algn="ctr">
            <a:solidFill>
              <a:schemeClr val="accent1"/>
            </a:solidFill>
            <a:prstDash val="solid"/>
            <a:miter lim="800000"/>
          </a:ln>
          <a:effectLst/>
        </p:spPr>
        <p:txBody>
          <a:bodyPr vert="horz" lIns="91440" tIns="45720" rIns="91440" bIns="45720" rtlCol="0" anchor="ctr"/>
          <a:lstStyle>
            <a:defPPr>
              <a:defRPr lang="en-US"/>
            </a:defPPr>
            <a:lvl1pPr marL="0" algn="ctr" defTabSz="457200" rtl="0" eaLnBrk="1" latinLnBrk="0" hangingPunct="1">
              <a:defRPr sz="1400" b="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AC9B83D-17C3-4F2E-B0BA-D155CD364A7C}" type="slidenum">
              <a:rPr lang="ja-JP" altLang="en-US" sz="1600" b="1" smtClean="0"/>
              <a:pPr>
                <a:defRPr/>
              </a:pPr>
              <a:t>20</a:t>
            </a:fld>
            <a:endParaRPr lang="ja-JP" altLang="en-US" sz="1600" b="1" dirty="0"/>
          </a:p>
        </p:txBody>
      </p:sp>
      <p:sp>
        <p:nvSpPr>
          <p:cNvPr id="16" name="正方形/長方形 15"/>
          <p:cNvSpPr/>
          <p:nvPr/>
        </p:nvSpPr>
        <p:spPr>
          <a:xfrm>
            <a:off x="6178065" y="1376500"/>
            <a:ext cx="3882683" cy="246221"/>
          </a:xfrm>
          <a:prstGeom prst="rect">
            <a:avLst/>
          </a:prstGeom>
        </p:spPr>
        <p:txBody>
          <a:bodyPr wrap="square">
            <a:spAutoFit/>
          </a:bodyPr>
          <a:lstStyle/>
          <a:p>
            <a:pPr marL="144463" indent="-144463"/>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データで見る「大阪の成長戦略」（</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月版）より引用</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37273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457486" y="502532"/>
            <a:ext cx="8964464" cy="12054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1275" b="1" dirty="0">
                <a:solidFill>
                  <a:schemeClr val="tx1"/>
                </a:solidFill>
                <a:latin typeface="Meiryo UI" panose="020B0604030504040204" pitchFamily="50" charset="-128"/>
                <a:ea typeface="Meiryo UI" panose="020B0604030504040204" pitchFamily="50" charset="-128"/>
              </a:rPr>
              <a:t> </a:t>
            </a:r>
            <a:r>
              <a:rPr kumimoji="1" lang="ja-JP" altLang="en-US" sz="1275" dirty="0">
                <a:solidFill>
                  <a:schemeClr val="tx1"/>
                </a:solidFill>
                <a:latin typeface="Meiryo UI" panose="020B0604030504040204" pitchFamily="50" charset="-128"/>
                <a:ea typeface="Meiryo UI" panose="020B0604030504040204" pitchFamily="50" charset="-128"/>
              </a:rPr>
              <a:t>●</a:t>
            </a:r>
            <a:r>
              <a:rPr kumimoji="1" lang="en-US" altLang="ja-JP" sz="1275" dirty="0">
                <a:solidFill>
                  <a:schemeClr val="tx1"/>
                </a:solidFill>
                <a:latin typeface="Meiryo UI" panose="020B0604030504040204" pitchFamily="50" charset="-128"/>
                <a:ea typeface="Meiryo UI" panose="020B0604030504040204" pitchFamily="50" charset="-128"/>
              </a:rPr>
              <a:t>2020</a:t>
            </a:r>
            <a:r>
              <a:rPr kumimoji="1" lang="ja-JP" altLang="en-US" sz="1275" dirty="0">
                <a:solidFill>
                  <a:schemeClr val="tx1"/>
                </a:solidFill>
                <a:latin typeface="Meiryo UI" panose="020B0604030504040204" pitchFamily="50" charset="-128"/>
                <a:ea typeface="Meiryo UI" panose="020B0604030504040204" pitchFamily="50" charset="-128"/>
              </a:rPr>
              <a:t>年</a:t>
            </a:r>
            <a:r>
              <a:rPr kumimoji="1" lang="en-US" altLang="ja-JP" sz="1275" dirty="0">
                <a:solidFill>
                  <a:schemeClr val="tx1"/>
                </a:solidFill>
                <a:latin typeface="Meiryo UI" panose="020B0604030504040204" pitchFamily="50" charset="-128"/>
                <a:ea typeface="Meiryo UI" panose="020B0604030504040204" pitchFamily="50" charset="-128"/>
              </a:rPr>
              <a:t>4</a:t>
            </a:r>
            <a:r>
              <a:rPr kumimoji="1" lang="ja-JP" altLang="en-US" sz="1275" dirty="0">
                <a:solidFill>
                  <a:schemeClr val="tx1"/>
                </a:solidFill>
                <a:latin typeface="Meiryo UI" panose="020B0604030504040204" pitchFamily="50" charset="-128"/>
                <a:ea typeface="Meiryo UI" panose="020B0604030504040204" pitchFamily="50" charset="-128"/>
              </a:rPr>
              <a:t>月の第</a:t>
            </a:r>
            <a:r>
              <a:rPr kumimoji="1" lang="en-US" altLang="ja-JP" sz="1275" dirty="0">
                <a:solidFill>
                  <a:schemeClr val="tx1"/>
                </a:solidFill>
                <a:latin typeface="Meiryo UI" panose="020B0604030504040204" pitchFamily="50" charset="-128"/>
                <a:ea typeface="Meiryo UI" panose="020B0604030504040204" pitchFamily="50" charset="-128"/>
              </a:rPr>
              <a:t>3</a:t>
            </a:r>
            <a:r>
              <a:rPr kumimoji="1" lang="ja-JP" altLang="en-US" sz="1275" dirty="0">
                <a:solidFill>
                  <a:schemeClr val="tx1"/>
                </a:solidFill>
                <a:latin typeface="Meiryo UI" panose="020B0604030504040204" pitchFamily="50" charset="-128"/>
                <a:ea typeface="Meiryo UI" panose="020B0604030504040204" pitchFamily="50" charset="-128"/>
              </a:rPr>
              <a:t>次産業活動指数は、「生活娯楽関連サービス」等が大きく低下したため、</a:t>
            </a:r>
            <a:r>
              <a:rPr kumimoji="1" lang="en-US" altLang="ja-JP" sz="1275" dirty="0">
                <a:solidFill>
                  <a:schemeClr val="tx1"/>
                </a:solidFill>
                <a:latin typeface="Meiryo UI" panose="020B0604030504040204" pitchFamily="50" charset="-128"/>
                <a:ea typeface="Meiryo UI" panose="020B0604030504040204" pitchFamily="50" charset="-128"/>
              </a:rPr>
              <a:t>3</a:t>
            </a:r>
            <a:r>
              <a:rPr kumimoji="1" lang="ja-JP" altLang="en-US" sz="1275" dirty="0">
                <a:solidFill>
                  <a:schemeClr val="tx1"/>
                </a:solidFill>
                <a:latin typeface="Meiryo UI" panose="020B0604030504040204" pitchFamily="50" charset="-128"/>
                <a:ea typeface="Meiryo UI" panose="020B0604030504040204" pitchFamily="50" charset="-128"/>
              </a:rPr>
              <a:t>カ月連続で低下し、</a:t>
            </a:r>
            <a:r>
              <a:rPr kumimoji="1" lang="ja-JP" altLang="en-US" sz="1275" dirty="0" smtClean="0">
                <a:solidFill>
                  <a:schemeClr val="tx1"/>
                </a:solidFill>
                <a:latin typeface="Meiryo UI" panose="020B0604030504040204" pitchFamily="50" charset="-128"/>
                <a:ea typeface="Meiryo UI" panose="020B0604030504040204" pitchFamily="50" charset="-128"/>
              </a:rPr>
              <a:t>前月比▲</a:t>
            </a:r>
            <a:r>
              <a:rPr kumimoji="1" lang="en-US" altLang="ja-JP" sz="1275" dirty="0">
                <a:solidFill>
                  <a:schemeClr val="tx1"/>
                </a:solidFill>
                <a:latin typeface="Meiryo UI" panose="020B0604030504040204" pitchFamily="50" charset="-128"/>
                <a:ea typeface="Meiryo UI" panose="020B0604030504040204" pitchFamily="50" charset="-128"/>
              </a:rPr>
              <a:t>6.0</a:t>
            </a:r>
            <a:r>
              <a:rPr kumimoji="1" lang="ja-JP" altLang="en-US" sz="1275" dirty="0">
                <a:solidFill>
                  <a:schemeClr val="tx1"/>
                </a:solidFill>
                <a:latin typeface="Meiryo UI" panose="020B0604030504040204" pitchFamily="50" charset="-128"/>
                <a:ea typeface="Meiryo UI" panose="020B0604030504040204" pitchFamily="50" charset="-128"/>
              </a:rPr>
              <a:t>％</a:t>
            </a:r>
            <a:r>
              <a:rPr kumimoji="1" lang="ja-JP" altLang="en-US" sz="1275" dirty="0" smtClean="0">
                <a:solidFill>
                  <a:schemeClr val="tx1"/>
                </a:solidFill>
                <a:latin typeface="Meiryo UI" panose="020B0604030504040204" pitchFamily="50" charset="-128"/>
                <a:ea typeface="Meiryo UI" panose="020B0604030504040204" pitchFamily="50" charset="-128"/>
              </a:rPr>
              <a:t>の</a:t>
            </a:r>
            <a:endParaRPr kumimoji="1" lang="en-US" altLang="ja-JP" sz="1275" dirty="0" smtClean="0">
              <a:solidFill>
                <a:schemeClr val="tx1"/>
              </a:solidFill>
              <a:latin typeface="Meiryo UI" panose="020B0604030504040204" pitchFamily="50" charset="-128"/>
              <a:ea typeface="Meiryo UI" panose="020B0604030504040204" pitchFamily="50" charset="-128"/>
            </a:endParaRPr>
          </a:p>
          <a:p>
            <a:r>
              <a:rPr kumimoji="1" lang="en-US" altLang="ja-JP" sz="1275" dirty="0">
                <a:solidFill>
                  <a:schemeClr val="tx1"/>
                </a:solidFill>
                <a:latin typeface="Meiryo UI" panose="020B0604030504040204" pitchFamily="50" charset="-128"/>
                <a:ea typeface="Meiryo UI" panose="020B0604030504040204" pitchFamily="50" charset="-128"/>
              </a:rPr>
              <a:t> </a:t>
            </a:r>
            <a:r>
              <a:rPr kumimoji="1" lang="en-US" altLang="ja-JP" sz="1275" dirty="0" smtClean="0">
                <a:solidFill>
                  <a:schemeClr val="tx1"/>
                </a:solidFill>
                <a:latin typeface="Meiryo UI" panose="020B0604030504040204" pitchFamily="50" charset="-128"/>
                <a:ea typeface="Meiryo UI" panose="020B0604030504040204" pitchFamily="50" charset="-128"/>
              </a:rPr>
              <a:t>   91.6</a:t>
            </a:r>
            <a:r>
              <a:rPr kumimoji="1" lang="ja-JP" altLang="en-US" sz="1275" dirty="0">
                <a:solidFill>
                  <a:schemeClr val="tx1"/>
                </a:solidFill>
                <a:latin typeface="Meiryo UI" panose="020B0604030504040204" pitchFamily="50" charset="-128"/>
                <a:ea typeface="Meiryo UI" panose="020B0604030504040204" pitchFamily="50" charset="-128"/>
              </a:rPr>
              <a:t>となった。</a:t>
            </a:r>
            <a:r>
              <a:rPr kumimoji="1" lang="ja-JP" altLang="en-US" sz="1093" dirty="0">
                <a:solidFill>
                  <a:schemeClr val="tx1"/>
                </a:solidFill>
                <a:latin typeface="Meiryo UI" panose="020B0604030504040204" pitchFamily="50" charset="-128"/>
                <a:ea typeface="Meiryo UI" panose="020B0604030504040204" pitchFamily="50" charset="-128"/>
              </a:rPr>
              <a:t>（</a:t>
            </a:r>
            <a:r>
              <a:rPr kumimoji="1" lang="en-US" altLang="ja-JP" sz="1093" dirty="0">
                <a:solidFill>
                  <a:schemeClr val="tx1"/>
                </a:solidFill>
                <a:latin typeface="Meiryo UI" panose="020B0604030504040204" pitchFamily="50" charset="-128"/>
                <a:ea typeface="Meiryo UI" panose="020B0604030504040204" pitchFamily="50" charset="-128"/>
              </a:rPr>
              <a:t>2015</a:t>
            </a:r>
            <a:r>
              <a:rPr kumimoji="1" lang="ja-JP" altLang="en-US" sz="1093" dirty="0">
                <a:solidFill>
                  <a:schemeClr val="tx1"/>
                </a:solidFill>
                <a:latin typeface="Meiryo UI" panose="020B0604030504040204" pitchFamily="50" charset="-128"/>
                <a:ea typeface="Meiryo UI" panose="020B0604030504040204" pitchFamily="50" charset="-128"/>
              </a:rPr>
              <a:t>年＝</a:t>
            </a:r>
            <a:r>
              <a:rPr kumimoji="1" lang="en-US" altLang="ja-JP" sz="1093" dirty="0">
                <a:solidFill>
                  <a:schemeClr val="tx1"/>
                </a:solidFill>
                <a:latin typeface="Meiryo UI" panose="020B0604030504040204" pitchFamily="50" charset="-128"/>
                <a:ea typeface="Meiryo UI" panose="020B0604030504040204" pitchFamily="50" charset="-128"/>
              </a:rPr>
              <a:t>100</a:t>
            </a:r>
            <a:r>
              <a:rPr kumimoji="1" lang="ja-JP" altLang="en-US" sz="1093" dirty="0">
                <a:solidFill>
                  <a:schemeClr val="tx1"/>
                </a:solidFill>
                <a:latin typeface="Meiryo UI" panose="020B0604030504040204" pitchFamily="50" charset="-128"/>
                <a:ea typeface="Meiryo UI" panose="020B0604030504040204" pitchFamily="50" charset="-128"/>
              </a:rPr>
              <a:t>とする現基準内で最低の水準）</a:t>
            </a:r>
            <a:endParaRPr kumimoji="1" lang="en-US" altLang="ja-JP" sz="1002" dirty="0">
              <a:solidFill>
                <a:schemeClr val="tx1"/>
              </a:solidFill>
              <a:latin typeface="Meiryo UI" panose="020B0604030504040204" pitchFamily="50" charset="-128"/>
              <a:ea typeface="Meiryo UI" panose="020B0604030504040204" pitchFamily="50" charset="-128"/>
            </a:endParaRPr>
          </a:p>
          <a:p>
            <a:r>
              <a:rPr kumimoji="1" lang="ja-JP" altLang="en-US" sz="1275" dirty="0">
                <a:solidFill>
                  <a:schemeClr val="tx1"/>
                </a:solidFill>
                <a:latin typeface="Meiryo UI" panose="020B0604030504040204" pitchFamily="50" charset="-128"/>
                <a:ea typeface="Meiryo UI" panose="020B0604030504040204" pitchFamily="50" charset="-128"/>
              </a:rPr>
              <a:t> ●特に低下寄与の大きかった業種は</a:t>
            </a:r>
            <a:r>
              <a:rPr kumimoji="1" lang="ja-JP" altLang="en-US" sz="1275" b="1" u="sng" dirty="0">
                <a:solidFill>
                  <a:schemeClr val="tx1"/>
                </a:solidFill>
                <a:latin typeface="Meiryo UI" panose="020B0604030504040204" pitchFamily="50" charset="-128"/>
                <a:ea typeface="Meiryo UI" panose="020B0604030504040204" pitchFamily="50" charset="-128"/>
              </a:rPr>
              <a:t>「生活娯楽関連サービス」「運輸業・郵便業」「小売業」</a:t>
            </a:r>
            <a:r>
              <a:rPr kumimoji="1" lang="ja-JP" altLang="en-US" sz="1275" dirty="0">
                <a:solidFill>
                  <a:schemeClr val="tx1"/>
                </a:solidFill>
                <a:latin typeface="Meiryo UI" panose="020B0604030504040204" pitchFamily="50" charset="-128"/>
                <a:ea typeface="Meiryo UI" panose="020B0604030504040204" pitchFamily="50" charset="-128"/>
              </a:rPr>
              <a:t>。</a:t>
            </a:r>
            <a:endParaRPr kumimoji="1" lang="en-US" altLang="ja-JP" sz="1275" dirty="0">
              <a:solidFill>
                <a:schemeClr val="tx1"/>
              </a:solidFill>
              <a:latin typeface="Meiryo UI" panose="020B0604030504040204" pitchFamily="50" charset="-128"/>
              <a:ea typeface="Meiryo UI" panose="020B0604030504040204" pitchFamily="50" charset="-128"/>
            </a:endParaRPr>
          </a:p>
          <a:p>
            <a:r>
              <a:rPr kumimoji="1" lang="ja-JP" altLang="en-US" sz="1275" dirty="0">
                <a:solidFill>
                  <a:schemeClr val="tx1"/>
                </a:solidFill>
                <a:latin typeface="Meiryo UI" panose="020B0604030504040204" pitchFamily="50" charset="-128"/>
                <a:ea typeface="Meiryo UI" panose="020B0604030504040204" pitchFamily="50" charset="-128"/>
              </a:rPr>
              <a:t> ●「生活娯楽関連サービス」では、特にレストラン等の</a:t>
            </a:r>
            <a:r>
              <a:rPr kumimoji="1" lang="ja-JP" altLang="en-US" sz="1275" b="1" u="sng" dirty="0">
                <a:solidFill>
                  <a:schemeClr val="tx1"/>
                </a:solidFill>
                <a:latin typeface="Meiryo UI" panose="020B0604030504040204" pitchFamily="50" charset="-128"/>
                <a:ea typeface="Meiryo UI" panose="020B0604030504040204" pitchFamily="50" charset="-128"/>
              </a:rPr>
              <a:t>「飲食店・飲食サービス業」</a:t>
            </a:r>
            <a:r>
              <a:rPr kumimoji="1" lang="ja-JP" altLang="en-US" sz="1275" dirty="0">
                <a:solidFill>
                  <a:schemeClr val="tx1"/>
                </a:solidFill>
                <a:latin typeface="Meiryo UI" panose="020B0604030504040204" pitchFamily="50" charset="-128"/>
                <a:ea typeface="Meiryo UI" panose="020B0604030504040204" pitchFamily="50" charset="-128"/>
              </a:rPr>
              <a:t>、パチンコホール等の</a:t>
            </a:r>
            <a:r>
              <a:rPr kumimoji="1" lang="ja-JP" altLang="en-US" sz="1275" b="1" u="sng" dirty="0">
                <a:solidFill>
                  <a:schemeClr val="tx1"/>
                </a:solidFill>
                <a:latin typeface="Meiryo UI" panose="020B0604030504040204" pitchFamily="50" charset="-128"/>
                <a:ea typeface="Meiryo UI" panose="020B0604030504040204" pitchFamily="50" charset="-128"/>
              </a:rPr>
              <a:t>「娯楽業」</a:t>
            </a:r>
            <a:r>
              <a:rPr kumimoji="1" lang="ja-JP" altLang="en-US" sz="1275" dirty="0">
                <a:solidFill>
                  <a:schemeClr val="tx1"/>
                </a:solidFill>
                <a:latin typeface="Meiryo UI" panose="020B0604030504040204" pitchFamily="50" charset="-128"/>
                <a:ea typeface="Meiryo UI" panose="020B0604030504040204" pitchFamily="50" charset="-128"/>
              </a:rPr>
              <a:t>の低下が大きく</a:t>
            </a:r>
            <a:r>
              <a:rPr kumimoji="1" lang="ja-JP" altLang="en-US" sz="1275" dirty="0" smtClean="0">
                <a:solidFill>
                  <a:schemeClr val="tx1"/>
                </a:solidFill>
                <a:latin typeface="Meiryo UI" panose="020B0604030504040204" pitchFamily="50" charset="-128"/>
                <a:ea typeface="Meiryo UI" panose="020B0604030504040204" pitchFamily="50" charset="-128"/>
              </a:rPr>
              <a:t>、緊急事態</a:t>
            </a:r>
            <a:endParaRPr kumimoji="1" lang="en-US" altLang="ja-JP" sz="1275" dirty="0" smtClean="0">
              <a:solidFill>
                <a:schemeClr val="tx1"/>
              </a:solidFill>
              <a:latin typeface="Meiryo UI" panose="020B0604030504040204" pitchFamily="50" charset="-128"/>
              <a:ea typeface="Meiryo UI" panose="020B0604030504040204" pitchFamily="50" charset="-128"/>
            </a:endParaRPr>
          </a:p>
          <a:p>
            <a:r>
              <a:rPr kumimoji="1" lang="en-US" altLang="ja-JP" sz="1275" dirty="0">
                <a:solidFill>
                  <a:schemeClr val="tx1"/>
                </a:solidFill>
                <a:latin typeface="Meiryo UI" panose="020B0604030504040204" pitchFamily="50" charset="-128"/>
                <a:ea typeface="Meiryo UI" panose="020B0604030504040204" pitchFamily="50" charset="-128"/>
              </a:rPr>
              <a:t> </a:t>
            </a:r>
            <a:r>
              <a:rPr kumimoji="1" lang="en-US" altLang="ja-JP" sz="1275" dirty="0" smtClean="0">
                <a:solidFill>
                  <a:schemeClr val="tx1"/>
                </a:solidFill>
                <a:latin typeface="Meiryo UI" panose="020B0604030504040204" pitchFamily="50" charset="-128"/>
                <a:ea typeface="Meiryo UI" panose="020B0604030504040204" pitchFamily="50" charset="-128"/>
              </a:rPr>
              <a:t>   </a:t>
            </a:r>
            <a:r>
              <a:rPr kumimoji="1" lang="ja-JP" altLang="en-US" sz="1275" dirty="0" smtClean="0">
                <a:solidFill>
                  <a:schemeClr val="tx1"/>
                </a:solidFill>
                <a:latin typeface="Meiryo UI" panose="020B0604030504040204" pitchFamily="50" charset="-128"/>
                <a:ea typeface="Meiryo UI" panose="020B0604030504040204" pitchFamily="50" charset="-128"/>
              </a:rPr>
              <a:t>宣言</a:t>
            </a:r>
            <a:r>
              <a:rPr kumimoji="1" lang="ja-JP" altLang="en-US" sz="1275" dirty="0">
                <a:solidFill>
                  <a:schemeClr val="tx1"/>
                </a:solidFill>
                <a:latin typeface="Meiryo UI" panose="020B0604030504040204" pitchFamily="50" charset="-128"/>
                <a:ea typeface="Meiryo UI" panose="020B0604030504040204" pitchFamily="50" charset="-128"/>
              </a:rPr>
              <a:t>発令による外出自粛の</a:t>
            </a:r>
            <a:r>
              <a:rPr kumimoji="1" lang="ja-JP" altLang="en-US" sz="1275" dirty="0" smtClean="0">
                <a:solidFill>
                  <a:schemeClr val="tx1"/>
                </a:solidFill>
                <a:latin typeface="Meiryo UI" panose="020B0604030504040204" pitchFamily="50" charset="-128"/>
                <a:ea typeface="Meiryo UI" panose="020B0604030504040204" pitchFamily="50" charset="-128"/>
              </a:rPr>
              <a:t>影響が</a:t>
            </a:r>
            <a:r>
              <a:rPr kumimoji="1" lang="ja-JP" altLang="en-US" sz="1275" dirty="0">
                <a:solidFill>
                  <a:schemeClr val="tx1"/>
                </a:solidFill>
                <a:latin typeface="Meiryo UI" panose="020B0604030504040204" pitchFamily="50" charset="-128"/>
                <a:ea typeface="Meiryo UI" panose="020B0604030504040204" pitchFamily="50" charset="-128"/>
              </a:rPr>
              <a:t>大きく表れている。　</a:t>
            </a:r>
            <a:endParaRPr kumimoji="1" lang="en-US" altLang="ja-JP" sz="1275" dirty="0">
              <a:solidFill>
                <a:schemeClr val="tx1"/>
              </a:solidFill>
              <a:latin typeface="Meiryo UI" panose="020B0604030504040204" pitchFamily="50" charset="-128"/>
              <a:ea typeface="Meiryo UI" panose="020B0604030504040204" pitchFamily="50" charset="-128"/>
            </a:endParaRPr>
          </a:p>
          <a:p>
            <a:r>
              <a:rPr kumimoji="1" lang="en-US" altLang="ja-JP" sz="1275" dirty="0">
                <a:solidFill>
                  <a:schemeClr val="tx1"/>
                </a:solidFill>
                <a:latin typeface="Meiryo UI" panose="020B0604030504040204" pitchFamily="50" charset="-128"/>
                <a:ea typeface="Meiryo UI" panose="020B0604030504040204" pitchFamily="50" charset="-128"/>
              </a:rPr>
              <a:t> </a:t>
            </a:r>
            <a:r>
              <a:rPr kumimoji="1" lang="ja-JP" altLang="en-US" sz="1275" dirty="0">
                <a:solidFill>
                  <a:schemeClr val="tx1"/>
                </a:solidFill>
                <a:latin typeface="Meiryo UI" panose="020B0604030504040204" pitchFamily="50" charset="-128"/>
                <a:ea typeface="Meiryo UI" panose="020B0604030504040204" pitchFamily="50" charset="-128"/>
              </a:rPr>
              <a:t>●一方、コロナ禍においても、</a:t>
            </a:r>
            <a:r>
              <a:rPr kumimoji="1" lang="ja-JP" altLang="en-US" sz="1275" b="1" u="sng" dirty="0">
                <a:solidFill>
                  <a:schemeClr val="tx1"/>
                </a:solidFill>
                <a:latin typeface="Meiryo UI" panose="020B0604030504040204" pitchFamily="50" charset="-128"/>
                <a:ea typeface="Meiryo UI" panose="020B0604030504040204" pitchFamily="50" charset="-128"/>
              </a:rPr>
              <a:t>「医療業」や「ソフトウエア業」は、上昇寄与が大きく</a:t>
            </a:r>
            <a:r>
              <a:rPr kumimoji="1" lang="ja-JP" altLang="en-US" sz="1275" dirty="0">
                <a:solidFill>
                  <a:schemeClr val="tx1"/>
                </a:solidFill>
                <a:latin typeface="Meiryo UI" panose="020B0604030504040204" pitchFamily="50" charset="-128"/>
                <a:ea typeface="Meiryo UI" panose="020B0604030504040204" pitchFamily="50" charset="-128"/>
              </a:rPr>
              <a:t>なっている。</a:t>
            </a:r>
            <a:endParaRPr kumimoji="1" lang="en-US" altLang="ja-JP" sz="1002" dirty="0">
              <a:solidFill>
                <a:schemeClr val="tx1"/>
              </a:solidFill>
              <a:latin typeface="ＭＳ 明朝" panose="02020609040205080304" pitchFamily="17" charset="-128"/>
              <a:ea typeface="ＭＳ 明朝" panose="02020609040205080304" pitchFamily="17" charset="-128"/>
            </a:endParaRPr>
          </a:p>
        </p:txBody>
      </p:sp>
      <p:sp>
        <p:nvSpPr>
          <p:cNvPr id="9" name="テキスト ボックス 8"/>
          <p:cNvSpPr txBox="1"/>
          <p:nvPr/>
        </p:nvSpPr>
        <p:spPr>
          <a:xfrm>
            <a:off x="776738" y="2115738"/>
            <a:ext cx="4501610" cy="400751"/>
          </a:xfrm>
          <a:prstGeom prst="rect">
            <a:avLst/>
          </a:prstGeom>
          <a:noFill/>
        </p:spPr>
        <p:txBody>
          <a:bodyPr wrap="square" rtlCol="0">
            <a:spAutoFit/>
          </a:bodyPr>
          <a:lstStyle/>
          <a:p>
            <a:endParaRPr kumimoji="1" lang="en-US" altLang="ja-JP" sz="1002" b="1" dirty="0"/>
          </a:p>
          <a:p>
            <a:r>
              <a:rPr kumimoji="1" lang="ja-JP" altLang="en-US" sz="1002" b="1" dirty="0" smtClean="0"/>
              <a:t>■ 第</a:t>
            </a:r>
            <a:r>
              <a:rPr kumimoji="1" lang="en-US" altLang="ja-JP" sz="1002" b="1" dirty="0" smtClean="0"/>
              <a:t>3</a:t>
            </a:r>
            <a:r>
              <a:rPr kumimoji="1" lang="ja-JP" altLang="en-US" sz="1002" b="1" dirty="0"/>
              <a:t>次産業活動指数</a:t>
            </a:r>
            <a:r>
              <a:rPr kumimoji="1" lang="ja-JP" altLang="en-US" sz="911" b="1" dirty="0"/>
              <a:t>（季節調整済指数）</a:t>
            </a:r>
            <a:r>
              <a:rPr kumimoji="1" lang="ja-JP" altLang="en-US" sz="1002" b="1" dirty="0"/>
              <a:t>の推移</a:t>
            </a:r>
            <a:endParaRPr kumimoji="1" lang="ja-JP" altLang="en-US" sz="1002" dirty="0"/>
          </a:p>
        </p:txBody>
      </p:sp>
      <p:sp>
        <p:nvSpPr>
          <p:cNvPr id="19" name="テキスト ボックス 18"/>
          <p:cNvSpPr txBox="1"/>
          <p:nvPr/>
        </p:nvSpPr>
        <p:spPr>
          <a:xfrm>
            <a:off x="4876221" y="2131544"/>
            <a:ext cx="4622094" cy="400751"/>
          </a:xfrm>
          <a:prstGeom prst="rect">
            <a:avLst/>
          </a:prstGeom>
          <a:noFill/>
        </p:spPr>
        <p:txBody>
          <a:bodyPr wrap="square" rtlCol="0">
            <a:spAutoFit/>
          </a:bodyPr>
          <a:lstStyle/>
          <a:p>
            <a:endParaRPr kumimoji="1" lang="en-US" altLang="ja-JP" sz="1002" b="1" dirty="0"/>
          </a:p>
          <a:p>
            <a:r>
              <a:rPr kumimoji="1" lang="ja-JP" altLang="en-US" sz="1002" b="1" dirty="0" smtClean="0"/>
              <a:t>■ 第</a:t>
            </a:r>
            <a:r>
              <a:rPr kumimoji="1" lang="en-US" altLang="ja-JP" sz="1002" b="1" dirty="0" smtClean="0"/>
              <a:t>3</a:t>
            </a:r>
            <a:r>
              <a:rPr kumimoji="1" lang="ja-JP" altLang="en-US" sz="1002" b="1" dirty="0"/>
              <a:t>次産業活動指数</a:t>
            </a:r>
            <a:r>
              <a:rPr kumimoji="1" lang="en-US" altLang="ja-JP" sz="911" b="1" dirty="0">
                <a:latin typeface="+mn-ea"/>
              </a:rPr>
              <a:t>(2020</a:t>
            </a:r>
            <a:r>
              <a:rPr kumimoji="1" lang="ja-JP" altLang="en-US" sz="911" b="1" dirty="0">
                <a:latin typeface="+mn-ea"/>
              </a:rPr>
              <a:t>年</a:t>
            </a:r>
            <a:r>
              <a:rPr kumimoji="1" lang="en-US" altLang="ja-JP" sz="911" b="1" dirty="0">
                <a:latin typeface="+mn-ea"/>
              </a:rPr>
              <a:t>4</a:t>
            </a:r>
            <a:r>
              <a:rPr kumimoji="1" lang="ja-JP" altLang="en-US" sz="911" b="1" dirty="0">
                <a:latin typeface="+mn-ea"/>
              </a:rPr>
              <a:t>月値</a:t>
            </a:r>
            <a:r>
              <a:rPr kumimoji="1" lang="en-US" altLang="ja-JP" sz="911" b="1" dirty="0">
                <a:latin typeface="+mn-ea"/>
              </a:rPr>
              <a:t>)</a:t>
            </a:r>
            <a:r>
              <a:rPr kumimoji="1" lang="ja-JP" altLang="en-US" sz="1002" b="1" dirty="0" err="1"/>
              <a:t>への</a:t>
            </a:r>
            <a:r>
              <a:rPr kumimoji="1" lang="ja-JP" altLang="en-US" sz="1002" b="1" dirty="0"/>
              <a:t>影響度が大きい業種</a:t>
            </a:r>
            <a:endParaRPr kumimoji="1" lang="ja-JP" altLang="en-US" sz="1002" dirty="0"/>
          </a:p>
        </p:txBody>
      </p:sp>
      <p:sp>
        <p:nvSpPr>
          <p:cNvPr id="20" name="テキスト ボックス 19"/>
          <p:cNvSpPr txBox="1"/>
          <p:nvPr/>
        </p:nvSpPr>
        <p:spPr>
          <a:xfrm>
            <a:off x="457486" y="1707981"/>
            <a:ext cx="8780491" cy="372666"/>
          </a:xfrm>
          <a:prstGeom prst="rect">
            <a:avLst/>
          </a:prstGeom>
          <a:noFill/>
        </p:spPr>
        <p:txBody>
          <a:bodyPr wrap="square" rtlCol="0">
            <a:spAutoFit/>
          </a:bodyPr>
          <a:lstStyle/>
          <a:p>
            <a:r>
              <a:rPr kumimoji="1" lang="en-US" altLang="ja-JP" sz="911" dirty="0"/>
              <a:t>※</a:t>
            </a:r>
            <a:r>
              <a:rPr kumimoji="1" lang="ja-JP" altLang="en-US" sz="911" dirty="0"/>
              <a:t>第</a:t>
            </a:r>
            <a:r>
              <a:rPr kumimoji="1" lang="en-US" altLang="ja-JP" sz="911" dirty="0"/>
              <a:t>3</a:t>
            </a:r>
            <a:r>
              <a:rPr kumimoji="1" lang="ja-JP" altLang="en-US" sz="911" dirty="0"/>
              <a:t>次産業活動指数・・・第３次産業に属する業種の生産活動を総合的に捉えることを目的とした指数のことで、経済産業省の特定サービス産業動態統計調査、商業動態統計</a:t>
            </a:r>
            <a:r>
              <a:rPr kumimoji="1" lang="ja-JP" altLang="en-US" sz="911" dirty="0" smtClean="0"/>
              <a:t>調査</a:t>
            </a:r>
            <a:endParaRPr kumimoji="1" lang="en-US" altLang="ja-JP" sz="911" dirty="0" smtClean="0"/>
          </a:p>
          <a:p>
            <a:r>
              <a:rPr kumimoji="1" lang="ja-JP" altLang="en-US" sz="911" dirty="0"/>
              <a:t>　</a:t>
            </a:r>
            <a:r>
              <a:rPr kumimoji="1" lang="ja-JP" altLang="en-US" sz="911" dirty="0" smtClean="0"/>
              <a:t>　　　　　　　　　　　　　　　  や他</a:t>
            </a:r>
            <a:r>
              <a:rPr kumimoji="1" lang="ja-JP" altLang="en-US" sz="911" dirty="0"/>
              <a:t>省庁所管の第３次産業の活動に関する調査等を月次指数化したもの。</a:t>
            </a:r>
            <a:endParaRPr kumimoji="1" lang="en-US" altLang="ja-JP" sz="911" dirty="0"/>
          </a:p>
        </p:txBody>
      </p:sp>
      <p:sp>
        <p:nvSpPr>
          <p:cNvPr id="12" name="スライド番号プレースホルダー 3"/>
          <p:cNvSpPr>
            <a:spLocks noGrp="1"/>
          </p:cNvSpPr>
          <p:nvPr>
            <p:ph type="sldNum" sz="quarter" idx="12"/>
          </p:nvPr>
        </p:nvSpPr>
        <p:spPr>
          <a:xfrm>
            <a:off x="9405757" y="5697415"/>
            <a:ext cx="448013" cy="350802"/>
          </a:xfrm>
          <a:ln>
            <a:solidFill>
              <a:schemeClr val="accent1"/>
            </a:solidFill>
          </a:ln>
        </p:spPr>
        <p:txBody>
          <a:bodyPr/>
          <a:lstStyle/>
          <a:p>
            <a:pPr algn="ctr"/>
            <a:fld id="{9B28B6A2-4437-46C4-8AB6-08015A7ADF51}" type="slidenum">
              <a:rPr kumimoji="1" lang="ja-JP" altLang="en-US" sz="1600"/>
              <a:pPr algn="ctr"/>
              <a:t>21</a:t>
            </a:fld>
            <a:endParaRPr kumimoji="1" lang="ja-JP" altLang="en-US" sz="1600" dirty="0"/>
          </a:p>
        </p:txBody>
      </p:sp>
      <p:graphicFrame>
        <p:nvGraphicFramePr>
          <p:cNvPr id="10" name="グラフ 9"/>
          <p:cNvGraphicFramePr>
            <a:graphicFrameLocks/>
          </p:cNvGraphicFramePr>
          <p:nvPr>
            <p:extLst/>
          </p:nvPr>
        </p:nvGraphicFramePr>
        <p:xfrm>
          <a:off x="897054" y="2575210"/>
          <a:ext cx="3817180" cy="32935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オブジェクト 4"/>
          <p:cNvGraphicFramePr>
            <a:graphicFrameLocks noChangeAspect="1"/>
          </p:cNvGraphicFramePr>
          <p:nvPr>
            <p:extLst/>
          </p:nvPr>
        </p:nvGraphicFramePr>
        <p:xfrm>
          <a:off x="5090107" y="2494005"/>
          <a:ext cx="3939777" cy="3321288"/>
        </p:xfrm>
        <a:graphic>
          <a:graphicData uri="http://schemas.openxmlformats.org/presentationml/2006/ole">
            <mc:AlternateContent xmlns:mc="http://schemas.openxmlformats.org/markup-compatibility/2006">
              <mc:Choice xmlns:v="urn:schemas-microsoft-com:vml" Requires="v">
                <p:oleObj spid="_x0000_s27769" name="ワークシート" r:id="rId5" imgW="6067583" imgH="5114955" progId="Excel.Sheet.12">
                  <p:embed/>
                </p:oleObj>
              </mc:Choice>
              <mc:Fallback>
                <p:oleObj name="ワークシート" r:id="rId5" imgW="6067583" imgH="5114955" progId="Excel.Sheet.12">
                  <p:embed/>
                  <p:pic>
                    <p:nvPicPr>
                      <p:cNvPr id="5" name="オブジェクト 4"/>
                      <p:cNvPicPr/>
                      <p:nvPr/>
                    </p:nvPicPr>
                    <p:blipFill>
                      <a:blip r:embed="rId6"/>
                      <a:stretch>
                        <a:fillRect/>
                      </a:stretch>
                    </p:blipFill>
                    <p:spPr>
                      <a:xfrm>
                        <a:off x="5090107" y="2494005"/>
                        <a:ext cx="3939777" cy="3321288"/>
                      </a:xfrm>
                      <a:prstGeom prst="rect">
                        <a:avLst/>
                      </a:prstGeom>
                    </p:spPr>
                  </p:pic>
                </p:oleObj>
              </mc:Fallback>
            </mc:AlternateContent>
          </a:graphicData>
        </a:graphic>
      </p:graphicFrame>
      <p:sp>
        <p:nvSpPr>
          <p:cNvPr id="11" name="テキスト ボックス 10"/>
          <p:cNvSpPr txBox="1"/>
          <p:nvPr/>
        </p:nvSpPr>
        <p:spPr>
          <a:xfrm>
            <a:off x="6188024" y="5875278"/>
            <a:ext cx="3112579" cy="230832"/>
          </a:xfrm>
          <a:prstGeom prst="rect">
            <a:avLst/>
          </a:prstGeom>
          <a:noFill/>
        </p:spPr>
        <p:txBody>
          <a:bodyPr wrap="square" rtlCol="0">
            <a:spAutoFit/>
          </a:bodyPr>
          <a:lstStyle/>
          <a:p>
            <a:r>
              <a:rPr kumimoji="1" lang="ja-JP" altLang="en-US" sz="900" dirty="0">
                <a:latin typeface="+mj-ea"/>
                <a:ea typeface="+mj-ea"/>
              </a:rPr>
              <a:t>出典：経済産業省 </a:t>
            </a:r>
            <a:r>
              <a:rPr kumimoji="1" lang="en-US" altLang="ja-JP" sz="900" dirty="0">
                <a:latin typeface="+mj-ea"/>
                <a:ea typeface="+mj-ea"/>
              </a:rPr>
              <a:t>『</a:t>
            </a:r>
            <a:r>
              <a:rPr kumimoji="1" lang="ja-JP" altLang="en-US" sz="900" dirty="0">
                <a:latin typeface="+mj-ea"/>
                <a:ea typeface="+mj-ea"/>
              </a:rPr>
              <a:t>第</a:t>
            </a:r>
            <a:r>
              <a:rPr kumimoji="1" lang="en-US" altLang="ja-JP" sz="900" dirty="0">
                <a:latin typeface="+mj-ea"/>
                <a:ea typeface="+mj-ea"/>
              </a:rPr>
              <a:t>3</a:t>
            </a:r>
            <a:r>
              <a:rPr kumimoji="1" lang="ja-JP" altLang="en-US" sz="900" dirty="0">
                <a:latin typeface="+mj-ea"/>
                <a:ea typeface="+mj-ea"/>
              </a:rPr>
              <a:t>次産業活動指数</a:t>
            </a:r>
            <a:r>
              <a:rPr kumimoji="1" lang="en-US" altLang="ja-JP" sz="900" dirty="0">
                <a:latin typeface="+mj-ea"/>
                <a:ea typeface="+mj-ea"/>
              </a:rPr>
              <a:t>(2020</a:t>
            </a:r>
            <a:r>
              <a:rPr kumimoji="1" lang="ja-JP" altLang="en-US" sz="900" dirty="0">
                <a:latin typeface="+mj-ea"/>
                <a:ea typeface="+mj-ea"/>
              </a:rPr>
              <a:t>年</a:t>
            </a:r>
            <a:r>
              <a:rPr kumimoji="1" lang="en-US" altLang="ja-JP" sz="900" dirty="0">
                <a:latin typeface="+mj-ea"/>
                <a:ea typeface="+mj-ea"/>
              </a:rPr>
              <a:t>4</a:t>
            </a:r>
            <a:r>
              <a:rPr kumimoji="1" lang="ja-JP" altLang="en-US" sz="900" dirty="0">
                <a:latin typeface="+mj-ea"/>
                <a:ea typeface="+mj-ea"/>
              </a:rPr>
              <a:t>月分</a:t>
            </a:r>
            <a:r>
              <a:rPr kumimoji="1" lang="en-US" altLang="ja-JP" sz="900" dirty="0">
                <a:latin typeface="+mj-ea"/>
                <a:ea typeface="+mj-ea"/>
              </a:rPr>
              <a:t>)』</a:t>
            </a:r>
            <a:endParaRPr kumimoji="1" lang="ja-JP" altLang="en-US" sz="900" dirty="0">
              <a:latin typeface="+mj-ea"/>
              <a:ea typeface="+mj-ea"/>
            </a:endParaRPr>
          </a:p>
        </p:txBody>
      </p:sp>
      <p:sp>
        <p:nvSpPr>
          <p:cNvPr id="13" name="タイトル 3"/>
          <p:cNvSpPr txBox="1">
            <a:spLocks/>
          </p:cNvSpPr>
          <p:nvPr/>
        </p:nvSpPr>
        <p:spPr>
          <a:xfrm>
            <a:off x="1" y="-20998"/>
            <a:ext cx="9905999" cy="404842"/>
          </a:xfrm>
          <a:prstGeom prst="rect">
            <a:avLst/>
          </a:prstGeom>
          <a:solidFill>
            <a:srgbClr val="002060"/>
          </a:solidFill>
        </p:spPr>
        <p:txBody>
          <a:bodyPr vert="horz" lIns="74296" tIns="37148" rIns="74296" bIns="37148"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a:solidFill>
                  <a:schemeClr val="bg1"/>
                </a:solidFill>
                <a:latin typeface="Meiryo UI" panose="020B0604030504040204" pitchFamily="50" charset="-128"/>
                <a:ea typeface="Meiryo UI" panose="020B0604030504040204" pitchFamily="50" charset="-128"/>
              </a:rPr>
              <a:t>　　　</a:t>
            </a:r>
            <a:r>
              <a:rPr lang="ja-JP" altLang="en-US" sz="1800" b="1" dirty="0" smtClean="0">
                <a:solidFill>
                  <a:schemeClr val="bg1"/>
                </a:solidFill>
                <a:latin typeface="Meiryo UI" panose="020B0604030504040204" pitchFamily="50" charset="-128"/>
                <a:ea typeface="Meiryo UI" panose="020B0604030504040204" pitchFamily="50" charset="-128"/>
              </a:rPr>
              <a:t>産業 </a:t>
            </a:r>
            <a:r>
              <a:rPr lang="en-US" altLang="ja-JP" sz="1800" b="1" dirty="0">
                <a:solidFill>
                  <a:schemeClr val="bg1"/>
                </a:solidFill>
                <a:latin typeface="Meiryo UI" panose="020B0604030504040204" pitchFamily="50" charset="-128"/>
                <a:ea typeface="Meiryo UI" panose="020B0604030504040204" pitchFamily="50" charset="-128"/>
              </a:rPr>
              <a:t>【</a:t>
            </a:r>
            <a:r>
              <a:rPr lang="ja-JP" altLang="en-US" sz="1800" b="1" dirty="0">
                <a:solidFill>
                  <a:schemeClr val="bg1"/>
                </a:solidFill>
                <a:latin typeface="Meiryo UI" panose="020B0604030504040204" pitchFamily="50" charset="-128"/>
                <a:ea typeface="Meiryo UI" panose="020B0604030504040204" pitchFamily="50" charset="-128"/>
              </a:rPr>
              <a:t>健康医療関連産業</a:t>
            </a:r>
            <a:r>
              <a:rPr lang="en-US" altLang="ja-JP" sz="1800" b="1" dirty="0">
                <a:solidFill>
                  <a:schemeClr val="bg1"/>
                </a:solidFill>
                <a:latin typeface="Meiryo UI" panose="020B0604030504040204" pitchFamily="50" charset="-128"/>
                <a:ea typeface="Meiryo UI" panose="020B0604030504040204" pitchFamily="50" charset="-128"/>
              </a:rPr>
              <a:t>】</a:t>
            </a:r>
            <a:endParaRPr lang="ja-JP" altLang="en-US" sz="1000" b="1" dirty="0">
              <a:solidFill>
                <a:schemeClr val="bg1"/>
              </a:solidFill>
              <a:latin typeface="Meiryo UI" panose="020B0604030504040204" pitchFamily="50" charset="-128"/>
              <a:ea typeface="Meiryo UI" panose="020B0604030504040204" pitchFamily="50" charset="-128"/>
            </a:endParaRPr>
          </a:p>
        </p:txBody>
      </p:sp>
      <p:sp>
        <p:nvSpPr>
          <p:cNvPr id="2" name="角丸四角形 1"/>
          <p:cNvSpPr/>
          <p:nvPr/>
        </p:nvSpPr>
        <p:spPr>
          <a:xfrm>
            <a:off x="6121341" y="4907963"/>
            <a:ext cx="2886043" cy="548364"/>
          </a:xfrm>
          <a:prstGeom prst="roundRect">
            <a:avLst>
              <a:gd name="adj" fmla="val 7292"/>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9"/>
          </a:p>
        </p:txBody>
      </p:sp>
    </p:spTree>
    <p:extLst>
      <p:ext uri="{BB962C8B-B14F-4D97-AF65-F5344CB8AC3E}">
        <p14:creationId xmlns:p14="http://schemas.microsoft.com/office/powerpoint/2010/main" val="5110273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9403493" y="5667161"/>
            <a:ext cx="459494" cy="394246"/>
          </a:xfrm>
          <a:ln>
            <a:solidFill>
              <a:schemeClr val="accent1"/>
            </a:solidFill>
          </a:ln>
        </p:spPr>
        <p:txBody>
          <a:bodyPr/>
          <a:lstStyle/>
          <a:p>
            <a:pPr algn="ctr"/>
            <a:fld id="{9B28B6A2-4437-46C4-8AB6-08015A7ADF51}" type="slidenum">
              <a:rPr kumimoji="1" lang="ja-JP" altLang="en-US" sz="1600" smtClean="0"/>
              <a:pPr algn="ctr"/>
              <a:t>22</a:t>
            </a:fld>
            <a:endParaRPr kumimoji="1" lang="ja-JP" altLang="en-US" sz="1600" dirty="0"/>
          </a:p>
        </p:txBody>
      </p:sp>
      <p:sp>
        <p:nvSpPr>
          <p:cNvPr id="13" name="正方形/長方形 12"/>
          <p:cNvSpPr/>
          <p:nvPr/>
        </p:nvSpPr>
        <p:spPr>
          <a:xfrm>
            <a:off x="242390" y="499216"/>
            <a:ext cx="9421220" cy="72552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ctr" anchorCtr="0"/>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b="1" u="sng" dirty="0" smtClean="0">
                <a:solidFill>
                  <a:schemeClr val="tx1"/>
                </a:solidFill>
                <a:latin typeface="Meiryo UI" panose="020B0604030504040204" pitchFamily="50" charset="-128"/>
                <a:ea typeface="Meiryo UI" panose="020B0604030504040204" pitchFamily="50" charset="-128"/>
              </a:rPr>
              <a:t>大阪府の要介護認定率は全国で最も高くなっている。</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2016</a:t>
            </a:r>
            <a:r>
              <a:rPr kumimoji="1" lang="ja-JP" altLang="en-US" sz="1400" dirty="0" smtClean="0">
                <a:solidFill>
                  <a:schemeClr val="tx1"/>
                </a:solidFill>
                <a:latin typeface="Meiryo UI" panose="020B0604030504040204" pitchFamily="50" charset="-128"/>
                <a:ea typeface="Meiryo UI" panose="020B0604030504040204" pitchFamily="50" charset="-128"/>
              </a:rPr>
              <a:t>年度　大阪</a:t>
            </a:r>
            <a:r>
              <a:rPr kumimoji="1" lang="en-US" altLang="ja-JP" sz="1400" dirty="0" smtClean="0">
                <a:solidFill>
                  <a:schemeClr val="tx1"/>
                </a:solidFill>
                <a:latin typeface="Meiryo UI" panose="020B0604030504040204" pitchFamily="50" charset="-128"/>
                <a:ea typeface="Meiryo UI" panose="020B0604030504040204" pitchFamily="50" charset="-128"/>
              </a:rPr>
              <a:t>:22.4</a:t>
            </a:r>
            <a:r>
              <a:rPr kumimoji="1" lang="ja-JP" altLang="en-US" sz="1400" dirty="0" smtClean="0">
                <a:solidFill>
                  <a:schemeClr val="tx1"/>
                </a:solidFill>
                <a:latin typeface="Meiryo UI" panose="020B0604030504040204" pitchFamily="50" charset="-128"/>
                <a:ea typeface="Meiryo UI" panose="020B0604030504040204" pitchFamily="50" charset="-128"/>
              </a:rPr>
              <a:t>％、全国</a:t>
            </a:r>
            <a:r>
              <a:rPr kumimoji="1" lang="en-US" altLang="ja-JP" sz="1400" dirty="0" smtClean="0">
                <a:solidFill>
                  <a:schemeClr val="tx1"/>
                </a:solidFill>
                <a:latin typeface="Meiryo UI" panose="020B0604030504040204" pitchFamily="50" charset="-128"/>
                <a:ea typeface="Meiryo UI" panose="020B0604030504040204" pitchFamily="50" charset="-128"/>
              </a:rPr>
              <a:t>:18.0</a:t>
            </a:r>
            <a:r>
              <a:rPr kumimoji="1" lang="ja-JP" altLang="en-US" sz="1400" dirty="0" smtClean="0">
                <a:solidFill>
                  <a:schemeClr val="tx1"/>
                </a:solidFill>
                <a:latin typeface="Meiryo UI" panose="020B0604030504040204" pitchFamily="50" charset="-128"/>
                <a:ea typeface="Meiryo UI" panose="020B0604030504040204" pitchFamily="50" charset="-128"/>
              </a:rPr>
              <a:t>％）</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r>
              <a:rPr kumimoji="1" lang="en-US" altLang="ja-JP" sz="1400" dirty="0" smtClean="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●また、</a:t>
            </a:r>
            <a:r>
              <a:rPr kumimoji="1" lang="en-US" altLang="ja-JP" sz="1400" dirty="0" smtClean="0">
                <a:solidFill>
                  <a:schemeClr val="tx1"/>
                </a:solidFill>
                <a:latin typeface="Meiryo UI" panose="020B0604030504040204" pitchFamily="50" charset="-128"/>
                <a:ea typeface="Meiryo UI" panose="020B0604030504040204" pitchFamily="50" charset="-128"/>
              </a:rPr>
              <a:t>2000</a:t>
            </a:r>
            <a:r>
              <a:rPr kumimoji="1" lang="ja-JP" altLang="en-US" sz="1400" dirty="0" smtClean="0">
                <a:solidFill>
                  <a:schemeClr val="tx1"/>
                </a:solidFill>
                <a:latin typeface="Meiryo UI" panose="020B0604030504040204" pitchFamily="50" charset="-128"/>
                <a:ea typeface="Meiryo UI" panose="020B0604030504040204" pitchFamily="50" charset="-128"/>
              </a:rPr>
              <a:t>年以降の推移を見ても、</a:t>
            </a:r>
            <a:r>
              <a:rPr kumimoji="1" lang="ja-JP" altLang="en-US" sz="1400" b="1" u="sng" dirty="0" smtClean="0">
                <a:solidFill>
                  <a:schemeClr val="tx1"/>
                </a:solidFill>
                <a:latin typeface="Meiryo UI" panose="020B0604030504040204" pitchFamily="50" charset="-128"/>
                <a:ea typeface="Meiryo UI" panose="020B0604030504040204" pitchFamily="50" charset="-128"/>
              </a:rPr>
              <a:t>上昇して推移</a:t>
            </a:r>
            <a:r>
              <a:rPr kumimoji="1" lang="ja-JP" altLang="en-US" sz="1400" dirty="0" smtClean="0">
                <a:solidFill>
                  <a:schemeClr val="tx1"/>
                </a:solidFill>
                <a:latin typeface="Meiryo UI" panose="020B0604030504040204" pitchFamily="50" charset="-128"/>
                <a:ea typeface="Meiryo UI" panose="020B0604030504040204" pitchFamily="50" charset="-128"/>
              </a:rPr>
              <a:t>している。</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a:solidFill>
                  <a:schemeClr val="bg1"/>
                </a:solidFill>
                <a:latin typeface="Meiryo UI" panose="020B0604030504040204" pitchFamily="50" charset="-128"/>
                <a:ea typeface="Meiryo UI" panose="020B0604030504040204" pitchFamily="50" charset="-128"/>
              </a:rPr>
              <a:t>産業</a:t>
            </a:r>
            <a:r>
              <a:rPr lang="ja-JP" altLang="en-US" sz="1800" b="1" dirty="0" smtClean="0">
                <a:solidFill>
                  <a:schemeClr val="bg1"/>
                </a:solidFill>
                <a:latin typeface="Meiryo UI" panose="020B0604030504040204" pitchFamily="50" charset="-128"/>
                <a:ea typeface="Meiryo UI" panose="020B0604030504040204" pitchFamily="50" charset="-128"/>
              </a:rPr>
              <a:t>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介護関連市場</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178AA22E-FCB1-45B3-87A6-15F3CBAFE844}"/>
              </a:ext>
            </a:extLst>
          </p:cNvPr>
          <p:cNvSpPr txBox="1"/>
          <p:nvPr/>
        </p:nvSpPr>
        <p:spPr>
          <a:xfrm>
            <a:off x="6877730" y="5288496"/>
            <a:ext cx="3344913" cy="338554"/>
          </a:xfrm>
          <a:prstGeom prst="rect">
            <a:avLst/>
          </a:prstGeom>
          <a:noFill/>
        </p:spPr>
        <p:txBody>
          <a:bodyPr wrap="square" rtlCol="0">
            <a:spAutoFit/>
          </a:bodyPr>
          <a:lstStyle/>
          <a:p>
            <a:pPr lvl="0">
              <a:defRPr/>
            </a:pPr>
            <a:r>
              <a:rPr kumimoji="1" lang="en-US" altLang="ja-JP" sz="800" dirty="0">
                <a:solidFill>
                  <a:prstClr val="black"/>
                </a:solidFill>
                <a:latin typeface="Meiryo UI" panose="020B0604030504040204" pitchFamily="50" charset="-128"/>
                <a:ea typeface="Meiryo UI" panose="020B0604030504040204" pitchFamily="50" charset="-128"/>
              </a:rPr>
              <a:t>※</a:t>
            </a:r>
            <a:r>
              <a:rPr kumimoji="1" lang="ja-JP" altLang="en-US" sz="800" dirty="0" smtClean="0">
                <a:solidFill>
                  <a:prstClr val="black"/>
                </a:solidFill>
                <a:latin typeface="Meiryo UI" panose="020B0604030504040204" pitchFamily="50" charset="-128"/>
                <a:ea typeface="Meiryo UI" panose="020B0604030504040204" pitchFamily="50" charset="-128"/>
              </a:rPr>
              <a:t>大阪府 </a:t>
            </a:r>
            <a:r>
              <a:rPr kumimoji="1" lang="en-US" altLang="ja-JP" sz="800" dirty="0" smtClean="0">
                <a:solidFill>
                  <a:prstClr val="black"/>
                </a:solidFill>
                <a:latin typeface="Meiryo UI" panose="020B0604030504040204" pitchFamily="50" charset="-128"/>
                <a:ea typeface="Meiryo UI" panose="020B0604030504040204" pitchFamily="50" charset="-128"/>
              </a:rPr>
              <a:t>『</a:t>
            </a:r>
            <a:r>
              <a:rPr kumimoji="1" lang="ja-JP" altLang="en-US" sz="800" dirty="0" smtClean="0">
                <a:solidFill>
                  <a:prstClr val="black"/>
                </a:solidFill>
                <a:latin typeface="Meiryo UI" panose="020B0604030504040204" pitchFamily="50" charset="-128"/>
                <a:ea typeface="Meiryo UI" panose="020B0604030504040204" pitchFamily="50" charset="-128"/>
              </a:rPr>
              <a:t>万博</a:t>
            </a:r>
            <a:r>
              <a:rPr kumimoji="1" lang="ja-JP" altLang="en-US" sz="800" dirty="0">
                <a:solidFill>
                  <a:prstClr val="black"/>
                </a:solidFill>
                <a:latin typeface="Meiryo UI" panose="020B0604030504040204" pitchFamily="50" charset="-128"/>
                <a:ea typeface="Meiryo UI" panose="020B0604030504040204" pitchFamily="50" charset="-128"/>
              </a:rPr>
              <a:t>のインパクトを</a:t>
            </a:r>
            <a:r>
              <a:rPr kumimoji="1" lang="ja-JP" altLang="en-US" sz="800" dirty="0" smtClean="0">
                <a:solidFill>
                  <a:prstClr val="black"/>
                </a:solidFill>
                <a:latin typeface="Meiryo UI" panose="020B0604030504040204" pitchFamily="50" charset="-128"/>
                <a:ea typeface="Meiryo UI" panose="020B0604030504040204" pitchFamily="50" charset="-128"/>
              </a:rPr>
              <a:t>活かした</a:t>
            </a:r>
            <a:endParaRPr kumimoji="1" lang="en-US" altLang="ja-JP" sz="800" dirty="0" smtClean="0">
              <a:solidFill>
                <a:prstClr val="black"/>
              </a:solidFill>
              <a:latin typeface="Meiryo UI" panose="020B0604030504040204" pitchFamily="50" charset="-128"/>
              <a:ea typeface="Meiryo UI" panose="020B0604030504040204" pitchFamily="50" charset="-128"/>
            </a:endParaRPr>
          </a:p>
          <a:p>
            <a:pPr lvl="0">
              <a:defRPr/>
            </a:pPr>
            <a:r>
              <a:rPr kumimoji="1" lang="ja-JP" altLang="en-US" sz="800" dirty="0">
                <a:solidFill>
                  <a:prstClr val="black"/>
                </a:solidFill>
                <a:latin typeface="Meiryo UI" panose="020B0604030504040204" pitchFamily="50" charset="-128"/>
                <a:ea typeface="Meiryo UI" panose="020B0604030504040204" pitchFamily="50" charset="-128"/>
              </a:rPr>
              <a:t>　</a:t>
            </a:r>
            <a:r>
              <a:rPr kumimoji="1" lang="ja-JP" altLang="en-US" sz="800" dirty="0" smtClean="0">
                <a:solidFill>
                  <a:prstClr val="black"/>
                </a:solidFill>
                <a:latin typeface="Meiryo UI" panose="020B0604030504040204" pitchFamily="50" charset="-128"/>
                <a:ea typeface="Meiryo UI" panose="020B0604030504040204" pitchFamily="50" charset="-128"/>
              </a:rPr>
              <a:t>　　　　　　　　　　　　大阪</a:t>
            </a:r>
            <a:r>
              <a:rPr kumimoji="1" lang="ja-JP" altLang="en-US" sz="800" dirty="0">
                <a:solidFill>
                  <a:prstClr val="black"/>
                </a:solidFill>
                <a:latin typeface="Meiryo UI" panose="020B0604030504040204" pitchFamily="50" charset="-128"/>
                <a:ea typeface="Meiryo UI" panose="020B0604030504040204" pitchFamily="50" charset="-128"/>
              </a:rPr>
              <a:t>の将来に向けた</a:t>
            </a:r>
            <a:r>
              <a:rPr kumimoji="1" lang="ja-JP" altLang="en-US" sz="800" dirty="0" smtClean="0">
                <a:solidFill>
                  <a:prstClr val="black"/>
                </a:solidFill>
                <a:latin typeface="Meiryo UI" panose="020B0604030504040204" pitchFamily="50" charset="-128"/>
                <a:ea typeface="Meiryo UI" panose="020B0604030504040204" pitchFamily="50" charset="-128"/>
              </a:rPr>
              <a:t>ビジョン</a:t>
            </a:r>
            <a:r>
              <a:rPr kumimoji="1" lang="en-US" altLang="ja-JP" sz="800" dirty="0" smtClean="0">
                <a:solidFill>
                  <a:prstClr val="black"/>
                </a:solidFill>
                <a:latin typeface="Meiryo UI" panose="020B0604030504040204" pitchFamily="50" charset="-128"/>
                <a:ea typeface="Meiryo UI" panose="020B0604030504040204" pitchFamily="50" charset="-128"/>
              </a:rPr>
              <a:t>』</a:t>
            </a:r>
            <a:r>
              <a:rPr kumimoji="1" lang="ja-JP" altLang="en-US" sz="800" dirty="0" smtClean="0">
                <a:solidFill>
                  <a:prstClr val="black"/>
                </a:solidFill>
                <a:latin typeface="Meiryo UI" panose="020B0604030504040204" pitchFamily="50" charset="-128"/>
                <a:ea typeface="Meiryo UI" panose="020B0604030504040204" pitchFamily="50" charset="-128"/>
              </a:rPr>
              <a:t>（資料編）より引用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0982" y="2101755"/>
            <a:ext cx="3445291" cy="2879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7464707" y="4962054"/>
            <a:ext cx="2575215" cy="215444"/>
          </a:xfrm>
          <a:prstGeom prst="rect">
            <a:avLst/>
          </a:prstGeom>
          <a:noFill/>
        </p:spPr>
        <p:txBody>
          <a:bodyPr wrap="square" rtlCol="0">
            <a:spAutoFit/>
          </a:bodyPr>
          <a:lstStyle/>
          <a:p>
            <a:pPr algn="just"/>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出典：厚生労働省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介護</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保険事業状況</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報告</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6523173" y="1587777"/>
            <a:ext cx="2880320" cy="215444"/>
          </a:xfrm>
          <a:prstGeom prst="rect">
            <a:avLst/>
          </a:prstGeom>
          <a:noFill/>
        </p:spPr>
        <p:txBody>
          <a:bodyPr wrap="square" lIns="0" tIns="0" rIns="0" bIns="0" rtlCol="0">
            <a:spAutoFit/>
          </a:bodyPr>
          <a:lstStyle/>
          <a:p>
            <a:r>
              <a:rPr kumimoji="1" lang="ja-JP" altLang="en-US" sz="1400" b="1" dirty="0" smtClean="0">
                <a:latin typeface="+mn-ea"/>
                <a:cs typeface="Meiryo UI" panose="020B0604030504040204" pitchFamily="50" charset="-128"/>
              </a:rPr>
              <a:t>■ </a:t>
            </a:r>
            <a:r>
              <a:rPr lang="ja-JP" altLang="en-US" sz="1400" b="1" dirty="0" smtClean="0">
                <a:latin typeface="+mn-ea"/>
                <a:cs typeface="Meiryo UI" panose="020B0604030504040204" pitchFamily="50" charset="-128"/>
              </a:rPr>
              <a:t>要介護</a:t>
            </a:r>
            <a:r>
              <a:rPr lang="ja-JP" altLang="en-US" sz="1400" b="1" dirty="0">
                <a:latin typeface="+mn-ea"/>
                <a:cs typeface="Meiryo UI" panose="020B0604030504040204" pitchFamily="50" charset="-128"/>
              </a:rPr>
              <a:t>認定率の</a:t>
            </a:r>
            <a:r>
              <a:rPr lang="ja-JP" altLang="en-US" sz="1400" b="1" dirty="0" smtClean="0">
                <a:latin typeface="+mn-ea"/>
                <a:cs typeface="Meiryo UI" panose="020B0604030504040204" pitchFamily="50" charset="-128"/>
              </a:rPr>
              <a:t>推移</a:t>
            </a:r>
            <a:endParaRPr kumimoji="1" lang="ja-JP" altLang="en-US" sz="1400" b="1" dirty="0" smtClean="0">
              <a:latin typeface="+mn-ea"/>
              <a:cs typeface="Meiryo UI" panose="020B0604030504040204" pitchFamily="50" charset="-128"/>
            </a:endParaRPr>
          </a:p>
        </p:txBody>
      </p:sp>
      <p:pic>
        <p:nvPicPr>
          <p:cNvPr id="28673"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4" y="2101756"/>
            <a:ext cx="6575477" cy="35393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138755" y="2240674"/>
            <a:ext cx="3468136" cy="236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（厚生労働省「介護保険事業状況報告」月報　および総務省「住民基本台帳人口・世帯数」）</a:t>
            </a:r>
            <a:endParaRPr kumimoji="0" lang="ja-JP" altLang="ja-JP" sz="18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endParaRPr>
          </a:p>
        </p:txBody>
      </p:sp>
      <p:sp>
        <p:nvSpPr>
          <p:cNvPr id="5" name="Rectangle 5"/>
          <p:cNvSpPr>
            <a:spLocks noChangeArrowheads="1"/>
          </p:cNvSpPr>
          <p:nvPr/>
        </p:nvSpPr>
        <p:spPr bwMode="auto">
          <a:xfrm>
            <a:off x="0" y="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テキスト ボックス 14"/>
          <p:cNvSpPr txBox="1"/>
          <p:nvPr/>
        </p:nvSpPr>
        <p:spPr>
          <a:xfrm>
            <a:off x="10024" y="1587777"/>
            <a:ext cx="4886369" cy="215444"/>
          </a:xfrm>
          <a:prstGeom prst="rect">
            <a:avLst/>
          </a:prstGeom>
          <a:noFill/>
        </p:spPr>
        <p:txBody>
          <a:bodyPr wrap="square" lIns="0" tIns="0" rIns="0" bIns="0" rtlCol="0">
            <a:spAutoFit/>
          </a:bodyPr>
          <a:lstStyle/>
          <a:p>
            <a:r>
              <a:rPr kumimoji="1" lang="ja-JP" altLang="en-US" sz="1400" b="1" dirty="0" smtClean="0">
                <a:latin typeface="+mn-ea"/>
                <a:cs typeface="Meiryo UI" panose="020B0604030504040204" pitchFamily="50" charset="-128"/>
              </a:rPr>
              <a:t>■ </a:t>
            </a:r>
            <a:r>
              <a:rPr lang="ja-JP" altLang="en-US" sz="1400" b="1" dirty="0" smtClean="0">
                <a:latin typeface="+mn-ea"/>
                <a:cs typeface="Meiryo UI" panose="020B0604030504040204" pitchFamily="50" charset="-128"/>
              </a:rPr>
              <a:t>要介護</a:t>
            </a:r>
            <a:r>
              <a:rPr lang="ja-JP" altLang="en-US" sz="1400" b="1" dirty="0">
                <a:latin typeface="+mn-ea"/>
                <a:cs typeface="Meiryo UI" panose="020B0604030504040204" pitchFamily="50" charset="-128"/>
              </a:rPr>
              <a:t>認定率</a:t>
            </a:r>
            <a:r>
              <a:rPr lang="ja-JP" altLang="en-US" sz="1400" b="1" dirty="0" smtClean="0">
                <a:latin typeface="+mn-ea"/>
                <a:cs typeface="Meiryo UI" panose="020B0604030504040204" pitchFamily="50" charset="-128"/>
              </a:rPr>
              <a:t>の都道府県比較</a:t>
            </a:r>
            <a:r>
              <a:rPr lang="ja-JP" altLang="en-US" sz="1100" dirty="0" smtClean="0">
                <a:latin typeface="+mn-ea"/>
                <a:cs typeface="Meiryo UI" panose="020B0604030504040204" pitchFamily="50" charset="-128"/>
              </a:rPr>
              <a:t>（</a:t>
            </a:r>
            <a:r>
              <a:rPr lang="en-US" altLang="ja-JP" sz="1100" dirty="0" smtClean="0">
                <a:latin typeface="+mn-ea"/>
                <a:cs typeface="Meiryo UI" panose="020B0604030504040204" pitchFamily="50" charset="-128"/>
              </a:rPr>
              <a:t>2016</a:t>
            </a:r>
            <a:r>
              <a:rPr lang="ja-JP" altLang="en-US" sz="1100" dirty="0" smtClean="0">
                <a:latin typeface="+mn-ea"/>
                <a:cs typeface="Meiryo UI" panose="020B0604030504040204" pitchFamily="50" charset="-128"/>
              </a:rPr>
              <a:t>年度 </a:t>
            </a:r>
            <a:r>
              <a:rPr lang="en-US" altLang="ja-JP" sz="1100" dirty="0" smtClean="0">
                <a:latin typeface="+mn-ea"/>
                <a:cs typeface="Meiryo UI" panose="020B0604030504040204" pitchFamily="50" charset="-128"/>
              </a:rPr>
              <a:t>※</a:t>
            </a:r>
            <a:r>
              <a:rPr lang="ja-JP" altLang="en-US" sz="1100" dirty="0" smtClean="0">
                <a:latin typeface="+mn-ea"/>
                <a:cs typeface="Meiryo UI" panose="020B0604030504040204" pitchFamily="50" charset="-128"/>
              </a:rPr>
              <a:t>年齢調整後）</a:t>
            </a:r>
            <a:endParaRPr kumimoji="1" lang="ja-JP" altLang="en-US" sz="1400" dirty="0" smtClean="0">
              <a:latin typeface="+mn-ea"/>
              <a:cs typeface="Meiryo UI" panose="020B0604030504040204" pitchFamily="50" charset="-128"/>
            </a:endParaRPr>
          </a:p>
        </p:txBody>
      </p:sp>
      <p:sp>
        <p:nvSpPr>
          <p:cNvPr id="6" name="角丸四角形 5"/>
          <p:cNvSpPr/>
          <p:nvPr/>
        </p:nvSpPr>
        <p:spPr>
          <a:xfrm>
            <a:off x="6226629" y="2246514"/>
            <a:ext cx="177118" cy="3309555"/>
          </a:xfrm>
          <a:prstGeom prst="roundRect">
            <a:avLst/>
          </a:prstGeom>
          <a:noFill/>
          <a:ln w="222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78AA22E-FCB1-45B3-87A6-15F3CBAFE844}"/>
              </a:ext>
            </a:extLst>
          </p:cNvPr>
          <p:cNvSpPr txBox="1"/>
          <p:nvPr/>
        </p:nvSpPr>
        <p:spPr>
          <a:xfrm>
            <a:off x="-88468" y="5599538"/>
            <a:ext cx="3118311" cy="215444"/>
          </a:xfrm>
          <a:prstGeom prst="rect">
            <a:avLst/>
          </a:prstGeom>
          <a:noFill/>
        </p:spPr>
        <p:txBody>
          <a:bodyPr wrap="square" rtlCol="0">
            <a:spAutoFit/>
          </a:bodyPr>
          <a:lstStyle/>
          <a:p>
            <a:pPr lvl="0">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出典</a:t>
            </a:r>
            <a:r>
              <a:rPr kumimoji="1" lang="ja-JP" altLang="en-US" sz="800" dirty="0">
                <a:solidFill>
                  <a:prstClr val="black"/>
                </a:solidFill>
                <a:latin typeface="Meiryo UI" panose="020B0604030504040204" pitchFamily="50" charset="-128"/>
                <a:ea typeface="Meiryo UI" panose="020B0604030504040204" pitchFamily="50" charset="-128"/>
              </a:rPr>
              <a:t>：</a:t>
            </a:r>
            <a:r>
              <a:rPr kumimoji="1" lang="ja-JP" altLang="en-US" sz="800" dirty="0" smtClean="0">
                <a:solidFill>
                  <a:prstClr val="black"/>
                </a:solidFill>
                <a:latin typeface="Meiryo UI" panose="020B0604030504040204" pitchFamily="50" charset="-128"/>
                <a:ea typeface="Meiryo UI" panose="020B0604030504040204" pitchFamily="50" charset="-128"/>
              </a:rPr>
              <a:t>大阪府 </a:t>
            </a:r>
            <a:r>
              <a:rPr kumimoji="1" lang="en-US" altLang="ja-JP" sz="800" dirty="0" smtClean="0">
                <a:solidFill>
                  <a:prstClr val="black"/>
                </a:solidFill>
                <a:latin typeface="Meiryo UI" panose="020B0604030504040204" pitchFamily="50" charset="-128"/>
                <a:ea typeface="Meiryo UI" panose="020B0604030504040204" pitchFamily="50" charset="-128"/>
              </a:rPr>
              <a:t>『</a:t>
            </a:r>
            <a:r>
              <a:rPr kumimoji="1" lang="ja-JP" altLang="en-US" sz="800" dirty="0">
                <a:solidFill>
                  <a:prstClr val="black"/>
                </a:solidFill>
                <a:latin typeface="Meiryo UI" panose="020B0604030504040204" pitchFamily="50" charset="-128"/>
                <a:ea typeface="Meiryo UI" panose="020B0604030504040204" pitchFamily="50" charset="-128"/>
              </a:rPr>
              <a:t>大阪府高齢者計画</a:t>
            </a:r>
            <a:r>
              <a:rPr kumimoji="1" lang="en-US" altLang="ja-JP" sz="800" dirty="0" smtClean="0">
                <a:solidFill>
                  <a:prstClr val="black"/>
                </a:solidFill>
                <a:latin typeface="Meiryo UI" panose="020B0604030504040204" pitchFamily="50" charset="-128"/>
                <a:ea typeface="Meiryo UI" panose="020B0604030504040204" pitchFamily="50" charset="-128"/>
              </a:rPr>
              <a:t>2018』</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81433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9403493" y="5667161"/>
            <a:ext cx="459494" cy="394246"/>
          </a:xfrm>
          <a:ln>
            <a:solidFill>
              <a:schemeClr val="accent1"/>
            </a:solidFill>
          </a:ln>
        </p:spPr>
        <p:txBody>
          <a:bodyPr/>
          <a:lstStyle/>
          <a:p>
            <a:pPr algn="ctr"/>
            <a:fld id="{9B28B6A2-4437-46C4-8AB6-08015A7ADF51}" type="slidenum">
              <a:rPr kumimoji="1" lang="ja-JP" altLang="en-US" sz="1600" smtClean="0"/>
              <a:pPr algn="ctr"/>
              <a:t>23</a:t>
            </a:fld>
            <a:endParaRPr kumimoji="1" lang="ja-JP" altLang="en-US" sz="1600" dirty="0"/>
          </a:p>
        </p:txBody>
      </p:sp>
      <p:sp>
        <p:nvSpPr>
          <p:cNvPr id="13" name="正方形/長方形 12"/>
          <p:cNvSpPr/>
          <p:nvPr/>
        </p:nvSpPr>
        <p:spPr>
          <a:xfrm>
            <a:off x="318809" y="496407"/>
            <a:ext cx="9298389" cy="72667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ctr" anchorCtr="0"/>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●高齢化の進展に伴い、</a:t>
            </a:r>
            <a:r>
              <a:rPr kumimoji="1" lang="ja-JP" altLang="en-US" sz="1400" b="1" u="sng" dirty="0" smtClean="0">
                <a:solidFill>
                  <a:schemeClr val="tx1"/>
                </a:solidFill>
                <a:latin typeface="Meiryo UI" panose="020B0604030504040204" pitchFamily="50" charset="-128"/>
                <a:ea typeface="Meiryo UI" panose="020B0604030504040204" pitchFamily="50" charset="-128"/>
              </a:rPr>
              <a:t>要介護（要支援）認定者数は年々増加傾向にあり、</a:t>
            </a:r>
            <a:r>
              <a:rPr kumimoji="1" lang="en-US" altLang="ja-JP" sz="1400" b="1" u="sng" dirty="0" smtClean="0">
                <a:solidFill>
                  <a:schemeClr val="tx1"/>
                </a:solidFill>
                <a:latin typeface="Meiryo UI" panose="020B0604030504040204" pitchFamily="50" charset="-128"/>
                <a:ea typeface="Meiryo UI" panose="020B0604030504040204" pitchFamily="50" charset="-128"/>
              </a:rPr>
              <a:t>2040</a:t>
            </a:r>
            <a:r>
              <a:rPr kumimoji="1" lang="ja-JP" altLang="en-US" sz="1400" b="1" u="sng" dirty="0" smtClean="0">
                <a:solidFill>
                  <a:schemeClr val="tx1"/>
                </a:solidFill>
                <a:latin typeface="Meiryo UI" panose="020B0604030504040204" pitchFamily="50" charset="-128"/>
                <a:ea typeface="Meiryo UI" panose="020B0604030504040204" pitchFamily="50" charset="-128"/>
              </a:rPr>
              <a:t>年には約</a:t>
            </a:r>
            <a:r>
              <a:rPr kumimoji="1" lang="en-US" altLang="ja-JP" sz="1400" b="1" u="sng" dirty="0" smtClean="0">
                <a:solidFill>
                  <a:schemeClr val="tx1"/>
                </a:solidFill>
                <a:latin typeface="Meiryo UI" panose="020B0604030504040204" pitchFamily="50" charset="-128"/>
                <a:ea typeface="Meiryo UI" panose="020B0604030504040204" pitchFamily="50" charset="-128"/>
              </a:rPr>
              <a:t>100</a:t>
            </a:r>
            <a:r>
              <a:rPr kumimoji="1" lang="ja-JP" altLang="en-US" sz="1400" b="1" u="sng" dirty="0" smtClean="0">
                <a:solidFill>
                  <a:schemeClr val="tx1"/>
                </a:solidFill>
                <a:latin typeface="Meiryo UI" panose="020B0604030504040204" pitchFamily="50" charset="-128"/>
                <a:ea typeface="Meiryo UI" panose="020B0604030504040204" pitchFamily="50" charset="-128"/>
              </a:rPr>
              <a:t>万人に達する見込み。</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a:p>
            <a:pPr marL="180975" indent="-180975"/>
            <a:r>
              <a:rPr kumimoji="1" lang="en-US" altLang="ja-JP"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●日本全体で見ると、</a:t>
            </a:r>
            <a:r>
              <a:rPr kumimoji="1" lang="en-US" altLang="ja-JP" sz="1400" b="1" u="sng" dirty="0" smtClean="0">
                <a:solidFill>
                  <a:schemeClr val="tx1"/>
                </a:solidFill>
                <a:latin typeface="Meiryo UI" panose="020B0604030504040204" pitchFamily="50" charset="-128"/>
                <a:ea typeface="Meiryo UI" panose="020B0604030504040204" pitchFamily="50" charset="-128"/>
              </a:rPr>
              <a:t>2035</a:t>
            </a:r>
            <a:r>
              <a:rPr kumimoji="1" lang="ja-JP" altLang="en-US" sz="1400" b="1" u="sng" dirty="0" smtClean="0">
                <a:solidFill>
                  <a:schemeClr val="tx1"/>
                </a:solidFill>
                <a:latin typeface="Meiryo UI" panose="020B0604030504040204" pitchFamily="50" charset="-128"/>
                <a:ea typeface="Meiryo UI" panose="020B0604030504040204" pitchFamily="50" charset="-128"/>
              </a:rPr>
              <a:t>年頃まで、増加ペースは緩まない見込み。</a:t>
            </a:r>
            <a:endParaRPr kumimoji="1" lang="ja-JP" altLang="en-US" sz="1400" b="1" u="sng" dirty="0">
              <a:solidFill>
                <a:schemeClr val="tx1"/>
              </a:solidFill>
              <a:latin typeface="Meiryo UI" panose="020B0604030504040204" pitchFamily="50" charset="-128"/>
              <a:ea typeface="Meiryo UI" panose="020B0604030504040204" pitchFamily="50" charset="-128"/>
            </a:endParaRPr>
          </a:p>
        </p:txBody>
      </p:sp>
      <p:sp>
        <p:nvSpPr>
          <p:cNvPr id="7"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a:solidFill>
                  <a:schemeClr val="bg1"/>
                </a:solidFill>
                <a:latin typeface="Meiryo UI" panose="020B0604030504040204" pitchFamily="50" charset="-128"/>
                <a:ea typeface="Meiryo UI" panose="020B0604030504040204" pitchFamily="50" charset="-128"/>
              </a:rPr>
              <a:t>産業</a:t>
            </a:r>
            <a:r>
              <a:rPr lang="ja-JP" altLang="en-US" sz="1800" b="1" dirty="0" smtClean="0">
                <a:solidFill>
                  <a:schemeClr val="bg1"/>
                </a:solidFill>
                <a:latin typeface="Meiryo UI" panose="020B0604030504040204" pitchFamily="50" charset="-128"/>
                <a:ea typeface="Meiryo UI" panose="020B0604030504040204" pitchFamily="50" charset="-128"/>
              </a:rPr>
              <a:t>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介護関連市場</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5861" y="1952092"/>
            <a:ext cx="5687739" cy="3526800"/>
          </a:xfrm>
          <a:prstGeom prst="rect">
            <a:avLst/>
          </a:prstGeom>
        </p:spPr>
      </p:pic>
      <p:sp>
        <p:nvSpPr>
          <p:cNvPr id="11" name="正方形/長方形 10"/>
          <p:cNvSpPr/>
          <p:nvPr/>
        </p:nvSpPr>
        <p:spPr>
          <a:xfrm>
            <a:off x="255861" y="5207023"/>
            <a:ext cx="4772025" cy="271869"/>
          </a:xfrm>
          <a:prstGeom prst="rect">
            <a:avLst/>
          </a:prstGeom>
          <a:solidFill>
            <a:schemeClr val="bg1"/>
          </a:solidFill>
        </p:spPr>
        <p:txBody>
          <a:bodyPr wrap="square">
            <a:spAutoFit/>
          </a:bodyPr>
          <a:lstStyle/>
          <a:p>
            <a:pPr marL="177800" lvl="0" indent="-177800">
              <a:lnSpc>
                <a:spcPts val="1400"/>
              </a:lnSpc>
              <a:defRPr/>
            </a:pP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出典：経済産業省 </a:t>
            </a: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の介護需給に対する高齢者ケアシステムに関する</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研究会報告書</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図 11"/>
          <p:cNvPicPr>
            <a:picLocks noChangeAspect="1"/>
          </p:cNvPicPr>
          <p:nvPr/>
        </p:nvPicPr>
        <p:blipFill>
          <a:blip r:embed="rId3"/>
          <a:stretch>
            <a:fillRect/>
          </a:stretch>
        </p:blipFill>
        <p:spPr>
          <a:xfrm>
            <a:off x="6022590" y="2124678"/>
            <a:ext cx="3883410" cy="3034720"/>
          </a:xfrm>
          <a:prstGeom prst="rect">
            <a:avLst/>
          </a:prstGeom>
        </p:spPr>
      </p:pic>
      <p:sp>
        <p:nvSpPr>
          <p:cNvPr id="15" name="正方形/長方形 14"/>
          <p:cNvSpPr/>
          <p:nvPr/>
        </p:nvSpPr>
        <p:spPr>
          <a:xfrm>
            <a:off x="6022590" y="5159398"/>
            <a:ext cx="3432452" cy="271869"/>
          </a:xfrm>
          <a:prstGeom prst="rect">
            <a:avLst/>
          </a:prstGeom>
        </p:spPr>
        <p:txBody>
          <a:bodyPr wrap="square">
            <a:spAutoFit/>
          </a:bodyPr>
          <a:lstStyle/>
          <a:p>
            <a:pPr marL="177800" lvl="0" indent="-177800">
              <a:lnSpc>
                <a:spcPts val="1400"/>
              </a:lnSpc>
              <a:defRPr/>
            </a:pP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出典：大阪府 </a:t>
            </a:r>
            <a:r>
              <a:rPr kumimoji="1"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高齢者計画</a:t>
            </a: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a:extLst>
              <a:ext uri="{FF2B5EF4-FFF2-40B4-BE49-F238E27FC236}">
                <a16:creationId xmlns:a16="http://schemas.microsoft.com/office/drawing/2014/main" id="{178AA22E-FCB1-45B3-87A6-15F3CBAFE844}"/>
              </a:ext>
            </a:extLst>
          </p:cNvPr>
          <p:cNvSpPr txBox="1"/>
          <p:nvPr/>
        </p:nvSpPr>
        <p:spPr>
          <a:xfrm>
            <a:off x="5638799" y="5864284"/>
            <a:ext cx="3909567" cy="215444"/>
          </a:xfrm>
          <a:prstGeom prst="rect">
            <a:avLst/>
          </a:prstGeom>
          <a:noFill/>
        </p:spPr>
        <p:txBody>
          <a:bodyPr wrap="square" rtlCol="0">
            <a:spAutoFit/>
          </a:bodyPr>
          <a:lstStyle/>
          <a:p>
            <a:pPr lvl="0">
              <a:defRPr/>
            </a:pPr>
            <a:r>
              <a:rPr kumimoji="1" lang="en-US" altLang="ja-JP" sz="800" dirty="0">
                <a:solidFill>
                  <a:prstClr val="black"/>
                </a:solidFill>
                <a:latin typeface="Meiryo UI" panose="020B0604030504040204" pitchFamily="50" charset="-128"/>
                <a:ea typeface="Meiryo UI" panose="020B0604030504040204" pitchFamily="50" charset="-128"/>
              </a:rPr>
              <a:t>※</a:t>
            </a:r>
            <a:r>
              <a:rPr kumimoji="1" lang="ja-JP" altLang="en-US" sz="800" dirty="0" smtClean="0">
                <a:solidFill>
                  <a:prstClr val="black"/>
                </a:solidFill>
                <a:latin typeface="Meiryo UI" panose="020B0604030504040204" pitchFamily="50" charset="-128"/>
                <a:ea typeface="Meiryo UI" panose="020B0604030504040204" pitchFamily="50" charset="-128"/>
              </a:rPr>
              <a:t>大阪府 </a:t>
            </a:r>
            <a:r>
              <a:rPr kumimoji="1" lang="en-US" altLang="ja-JP" sz="800" dirty="0" smtClean="0">
                <a:solidFill>
                  <a:prstClr val="black"/>
                </a:solidFill>
                <a:latin typeface="Meiryo UI" panose="020B0604030504040204" pitchFamily="50" charset="-128"/>
                <a:ea typeface="Meiryo UI" panose="020B0604030504040204" pitchFamily="50" charset="-128"/>
              </a:rPr>
              <a:t>『</a:t>
            </a:r>
            <a:r>
              <a:rPr kumimoji="1" lang="ja-JP" altLang="en-US" sz="800" dirty="0" smtClean="0">
                <a:solidFill>
                  <a:prstClr val="black"/>
                </a:solidFill>
                <a:latin typeface="Meiryo UI" panose="020B0604030504040204" pitchFamily="50" charset="-128"/>
                <a:ea typeface="Meiryo UI" panose="020B0604030504040204" pitchFamily="50" charset="-128"/>
              </a:rPr>
              <a:t>万博</a:t>
            </a:r>
            <a:r>
              <a:rPr kumimoji="1" lang="ja-JP" altLang="en-US" sz="800" dirty="0">
                <a:solidFill>
                  <a:prstClr val="black"/>
                </a:solidFill>
                <a:latin typeface="Meiryo UI" panose="020B0604030504040204" pitchFamily="50" charset="-128"/>
                <a:ea typeface="Meiryo UI" panose="020B0604030504040204" pitchFamily="50" charset="-128"/>
              </a:rPr>
              <a:t>のインパクトを</a:t>
            </a:r>
            <a:r>
              <a:rPr kumimoji="1" lang="ja-JP" altLang="en-US" sz="800" dirty="0" smtClean="0">
                <a:solidFill>
                  <a:prstClr val="black"/>
                </a:solidFill>
                <a:latin typeface="Meiryo UI" panose="020B0604030504040204" pitchFamily="50" charset="-128"/>
                <a:ea typeface="Meiryo UI" panose="020B0604030504040204" pitchFamily="50" charset="-128"/>
              </a:rPr>
              <a:t>活かした大阪</a:t>
            </a:r>
            <a:r>
              <a:rPr kumimoji="1" lang="ja-JP" altLang="en-US" sz="800" dirty="0">
                <a:solidFill>
                  <a:prstClr val="black"/>
                </a:solidFill>
                <a:latin typeface="Meiryo UI" panose="020B0604030504040204" pitchFamily="50" charset="-128"/>
                <a:ea typeface="Meiryo UI" panose="020B0604030504040204" pitchFamily="50" charset="-128"/>
              </a:rPr>
              <a:t>の将来に向けた</a:t>
            </a:r>
            <a:r>
              <a:rPr kumimoji="1" lang="ja-JP" altLang="en-US" sz="800" dirty="0" smtClean="0">
                <a:solidFill>
                  <a:prstClr val="black"/>
                </a:solidFill>
                <a:latin typeface="Meiryo UI" panose="020B0604030504040204" pitchFamily="50" charset="-128"/>
                <a:ea typeface="Meiryo UI" panose="020B0604030504040204" pitchFamily="50" charset="-128"/>
              </a:rPr>
              <a:t>ビジョン</a:t>
            </a:r>
            <a:r>
              <a:rPr kumimoji="1" lang="en-US" altLang="ja-JP" sz="800" dirty="0" smtClean="0">
                <a:solidFill>
                  <a:prstClr val="black"/>
                </a:solidFill>
                <a:latin typeface="Meiryo UI" panose="020B0604030504040204" pitchFamily="50" charset="-128"/>
                <a:ea typeface="Meiryo UI" panose="020B0604030504040204" pitchFamily="50" charset="-128"/>
              </a:rPr>
              <a:t>』</a:t>
            </a:r>
            <a:r>
              <a:rPr kumimoji="1" lang="ja-JP" altLang="en-US" sz="800" dirty="0" smtClean="0">
                <a:solidFill>
                  <a:prstClr val="black"/>
                </a:solidFill>
                <a:latin typeface="Meiryo UI" panose="020B0604030504040204" pitchFamily="50" charset="-128"/>
                <a:ea typeface="Meiryo UI" panose="020B0604030504040204" pitchFamily="50" charset="-128"/>
              </a:rPr>
              <a:t>（資料編）より引用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55861" y="1458978"/>
            <a:ext cx="4886369" cy="215444"/>
          </a:xfrm>
          <a:prstGeom prst="rect">
            <a:avLst/>
          </a:prstGeom>
          <a:noFill/>
        </p:spPr>
        <p:txBody>
          <a:bodyPr wrap="square" lIns="0" tIns="0" rIns="0" bIns="0" rtlCol="0">
            <a:spAutoFit/>
          </a:bodyPr>
          <a:lstStyle/>
          <a:p>
            <a:r>
              <a:rPr kumimoji="1" lang="ja-JP" altLang="en-US" sz="1400" b="1" dirty="0" smtClean="0">
                <a:latin typeface="+mn-ea"/>
                <a:cs typeface="Meiryo UI" panose="020B0604030504040204" pitchFamily="50" charset="-128"/>
              </a:rPr>
              <a:t>■ 要介護（要支援）認定者数の将来予測 </a:t>
            </a:r>
            <a:r>
              <a:rPr kumimoji="1" lang="en-US" altLang="ja-JP" sz="1400" b="1" dirty="0" smtClean="0">
                <a:latin typeface="+mn-ea"/>
                <a:cs typeface="Meiryo UI" panose="020B0604030504040204" pitchFamily="50" charset="-128"/>
              </a:rPr>
              <a:t>《</a:t>
            </a:r>
            <a:r>
              <a:rPr kumimoji="1" lang="ja-JP" altLang="en-US" sz="1400" b="1" dirty="0" smtClean="0">
                <a:latin typeface="+mn-ea"/>
                <a:cs typeface="Meiryo UI" panose="020B0604030504040204" pitchFamily="50" charset="-128"/>
              </a:rPr>
              <a:t>全国</a:t>
            </a:r>
            <a:r>
              <a:rPr kumimoji="1" lang="en-US" altLang="ja-JP" sz="1400" b="1" dirty="0">
                <a:latin typeface="+mn-ea"/>
                <a:cs typeface="Meiryo UI" panose="020B0604030504040204" pitchFamily="50" charset="-128"/>
              </a:rPr>
              <a:t>》</a:t>
            </a:r>
            <a:endParaRPr kumimoji="1" lang="ja-JP" altLang="en-US" sz="1400" dirty="0" smtClean="0">
              <a:latin typeface="+mn-ea"/>
              <a:cs typeface="Meiryo UI" panose="020B0604030504040204" pitchFamily="50" charset="-128"/>
            </a:endParaRPr>
          </a:p>
        </p:txBody>
      </p:sp>
      <p:sp>
        <p:nvSpPr>
          <p:cNvPr id="18" name="テキスト ボックス 17"/>
          <p:cNvSpPr txBox="1"/>
          <p:nvPr/>
        </p:nvSpPr>
        <p:spPr>
          <a:xfrm>
            <a:off x="5869674" y="1451106"/>
            <a:ext cx="4886369" cy="215444"/>
          </a:xfrm>
          <a:prstGeom prst="rect">
            <a:avLst/>
          </a:prstGeom>
          <a:noFill/>
        </p:spPr>
        <p:txBody>
          <a:bodyPr wrap="square" lIns="0" tIns="0" rIns="0" bIns="0" rtlCol="0">
            <a:spAutoFit/>
          </a:bodyPr>
          <a:lstStyle/>
          <a:p>
            <a:r>
              <a:rPr kumimoji="1" lang="ja-JP" altLang="en-US" sz="1400" b="1" dirty="0" smtClean="0">
                <a:latin typeface="+mn-ea"/>
                <a:cs typeface="Meiryo UI" panose="020B0604030504040204" pitchFamily="50" charset="-128"/>
              </a:rPr>
              <a:t>■ 要介護（要支援）認定者数の将来予測 </a:t>
            </a:r>
            <a:r>
              <a:rPr kumimoji="1" lang="en-US" altLang="ja-JP" sz="1400" b="1" dirty="0" smtClean="0">
                <a:latin typeface="+mn-ea"/>
                <a:cs typeface="Meiryo UI" panose="020B0604030504040204" pitchFamily="50" charset="-128"/>
              </a:rPr>
              <a:t>《</a:t>
            </a:r>
            <a:r>
              <a:rPr kumimoji="1" lang="ja-JP" altLang="en-US" sz="1400" b="1" dirty="0" smtClean="0">
                <a:latin typeface="+mn-ea"/>
                <a:cs typeface="Meiryo UI" panose="020B0604030504040204" pitchFamily="50" charset="-128"/>
              </a:rPr>
              <a:t>大阪</a:t>
            </a:r>
            <a:r>
              <a:rPr kumimoji="1" lang="en-US" altLang="ja-JP" sz="1400" b="1" dirty="0">
                <a:latin typeface="+mn-ea"/>
                <a:cs typeface="Meiryo UI" panose="020B0604030504040204" pitchFamily="50" charset="-128"/>
              </a:rPr>
              <a:t>》</a:t>
            </a:r>
            <a:endParaRPr kumimoji="1" lang="ja-JP" altLang="en-US" sz="1400" dirty="0" smtClean="0">
              <a:latin typeface="+mn-ea"/>
              <a:cs typeface="Meiryo UI" panose="020B0604030504040204" pitchFamily="50" charset="-128"/>
            </a:endParaRPr>
          </a:p>
        </p:txBody>
      </p:sp>
      <p:cxnSp>
        <p:nvCxnSpPr>
          <p:cNvPr id="5" name="直線矢印コネクタ 4"/>
          <p:cNvCxnSpPr/>
          <p:nvPr/>
        </p:nvCxnSpPr>
        <p:spPr>
          <a:xfrm flipV="1">
            <a:off x="6816979" y="2326460"/>
            <a:ext cx="2471400" cy="443072"/>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455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9403493" y="5667161"/>
            <a:ext cx="459494" cy="394246"/>
          </a:xfrm>
          <a:ln>
            <a:solidFill>
              <a:schemeClr val="accent1"/>
            </a:solidFill>
          </a:ln>
        </p:spPr>
        <p:txBody>
          <a:bodyPr/>
          <a:lstStyle/>
          <a:p>
            <a:pPr algn="ctr"/>
            <a:fld id="{9B28B6A2-4437-46C4-8AB6-08015A7ADF51}" type="slidenum">
              <a:rPr kumimoji="1" lang="ja-JP" altLang="en-US" sz="1600" smtClean="0"/>
              <a:pPr algn="ctr"/>
              <a:t>24</a:t>
            </a:fld>
            <a:endParaRPr kumimoji="1" lang="ja-JP" altLang="en-US" sz="1600" dirty="0"/>
          </a:p>
        </p:txBody>
      </p:sp>
      <p:sp>
        <p:nvSpPr>
          <p:cNvPr id="13" name="正方形/長方形 12"/>
          <p:cNvSpPr/>
          <p:nvPr/>
        </p:nvSpPr>
        <p:spPr>
          <a:xfrm>
            <a:off x="448532" y="523989"/>
            <a:ext cx="8954961" cy="72667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ctr" anchorCtr="0"/>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dirty="0">
                <a:solidFill>
                  <a:schemeClr val="tx1"/>
                </a:solidFill>
                <a:latin typeface="Meiryo UI" panose="020B0604030504040204" pitchFamily="50" charset="-128"/>
                <a:ea typeface="Meiryo UI" panose="020B0604030504040204" pitchFamily="50" charset="-128"/>
              </a:rPr>
              <a:t>●高齢者人口の伸びが続く</a:t>
            </a:r>
            <a:r>
              <a:rPr kumimoji="1" lang="ja-JP" altLang="en-US" sz="1400" dirty="0" smtClean="0">
                <a:solidFill>
                  <a:schemeClr val="tx1"/>
                </a:solidFill>
                <a:latin typeface="Meiryo UI" panose="020B0604030504040204" pitchFamily="50" charset="-128"/>
                <a:ea typeface="Meiryo UI" panose="020B0604030504040204" pitchFamily="50" charset="-128"/>
              </a:rPr>
              <a:t>ため、</a:t>
            </a:r>
            <a:r>
              <a:rPr kumimoji="1" lang="ja-JP" altLang="en-US" sz="1400" b="1" u="sng" dirty="0" smtClean="0">
                <a:solidFill>
                  <a:schemeClr val="tx1"/>
                </a:solidFill>
                <a:latin typeface="Meiryo UI" panose="020B0604030504040204" pitchFamily="50" charset="-128"/>
                <a:ea typeface="Meiryo UI" panose="020B0604030504040204" pitchFamily="50" charset="-128"/>
              </a:rPr>
              <a:t>介護関連市場</a:t>
            </a:r>
            <a:r>
              <a:rPr kumimoji="1" lang="ja-JP" altLang="en-US" sz="1400" b="1" u="sng" dirty="0">
                <a:solidFill>
                  <a:schemeClr val="tx1"/>
                </a:solidFill>
                <a:latin typeface="Meiryo UI" panose="020B0604030504040204" pitchFamily="50" charset="-128"/>
                <a:ea typeface="Meiryo UI" panose="020B0604030504040204" pitchFamily="50" charset="-128"/>
              </a:rPr>
              <a:t>は増大傾向に</a:t>
            </a:r>
            <a:r>
              <a:rPr kumimoji="1" lang="ja-JP" altLang="en-US" sz="1400" b="1" u="sng" dirty="0" smtClean="0">
                <a:solidFill>
                  <a:schemeClr val="tx1"/>
                </a:solidFill>
                <a:latin typeface="Meiryo UI" panose="020B0604030504040204" pitchFamily="50" charset="-128"/>
                <a:ea typeface="Meiryo UI" panose="020B0604030504040204" pitchFamily="50" charset="-128"/>
              </a:rPr>
              <a:t>あり</a:t>
            </a:r>
            <a:r>
              <a:rPr kumimoji="1" lang="ja-JP" altLang="en-US" sz="1400" b="1" u="sng" dirty="0">
                <a:solidFill>
                  <a:schemeClr val="tx1"/>
                </a:solidFill>
                <a:latin typeface="Meiryo UI" panose="020B0604030504040204" pitchFamily="50" charset="-128"/>
                <a:ea typeface="Meiryo UI" panose="020B0604030504040204" pitchFamily="50" charset="-128"/>
              </a:rPr>
              <a:t>、</a:t>
            </a:r>
            <a:r>
              <a:rPr kumimoji="1" lang="ja-JP" altLang="en-US" sz="1400" b="1" u="sng" dirty="0" smtClean="0">
                <a:solidFill>
                  <a:schemeClr val="tx1"/>
                </a:solidFill>
                <a:latin typeface="Meiryo UI" panose="020B0604030504040204" pitchFamily="50" charset="-128"/>
                <a:ea typeface="Meiryo UI" panose="020B0604030504040204" pitchFamily="50" charset="-128"/>
              </a:rPr>
              <a:t>市場規模</a:t>
            </a:r>
            <a:r>
              <a:rPr kumimoji="1" lang="ja-JP" altLang="en-US" sz="1400" b="1" u="sng" dirty="0">
                <a:solidFill>
                  <a:schemeClr val="tx1"/>
                </a:solidFill>
                <a:latin typeface="Meiryo UI" panose="020B0604030504040204" pitchFamily="50" charset="-128"/>
                <a:ea typeface="Meiryo UI" panose="020B0604030504040204" pitchFamily="50" charset="-128"/>
              </a:rPr>
              <a:t>は</a:t>
            </a:r>
            <a:r>
              <a:rPr kumimoji="1" lang="en-US" altLang="ja-JP" sz="1400" b="1" u="sng" dirty="0">
                <a:solidFill>
                  <a:schemeClr val="tx1"/>
                </a:solidFill>
                <a:latin typeface="Meiryo UI" panose="020B0604030504040204" pitchFamily="50" charset="-128"/>
                <a:ea typeface="Meiryo UI" panose="020B0604030504040204" pitchFamily="50" charset="-128"/>
              </a:rPr>
              <a:t>2014 </a:t>
            </a:r>
            <a:r>
              <a:rPr kumimoji="1" lang="ja-JP" altLang="en-US" sz="1400" b="1" u="sng" dirty="0">
                <a:solidFill>
                  <a:schemeClr val="tx1"/>
                </a:solidFill>
                <a:latin typeface="Meiryo UI" panose="020B0604030504040204" pitchFamily="50" charset="-128"/>
                <a:ea typeface="Meiryo UI" panose="020B0604030504040204" pitchFamily="50" charset="-128"/>
              </a:rPr>
              <a:t>年の</a:t>
            </a:r>
            <a:r>
              <a:rPr kumimoji="1" lang="en-US" altLang="ja-JP" sz="1400" b="1" u="sng" dirty="0" smtClean="0">
                <a:solidFill>
                  <a:schemeClr val="tx1"/>
                </a:solidFill>
                <a:latin typeface="Meiryo UI" panose="020B0604030504040204" pitchFamily="50" charset="-128"/>
                <a:ea typeface="Meiryo UI" panose="020B0604030504040204" pitchFamily="50" charset="-128"/>
              </a:rPr>
              <a:t>8.6</a:t>
            </a:r>
            <a:r>
              <a:rPr kumimoji="1" lang="ja-JP" altLang="en-US" sz="1400" b="1" u="sng" dirty="0" smtClean="0">
                <a:solidFill>
                  <a:schemeClr val="tx1"/>
                </a:solidFill>
                <a:latin typeface="Meiryo UI" panose="020B0604030504040204" pitchFamily="50" charset="-128"/>
                <a:ea typeface="Meiryo UI" panose="020B0604030504040204" pitchFamily="50" charset="-128"/>
              </a:rPr>
              <a:t>兆</a:t>
            </a:r>
            <a:r>
              <a:rPr kumimoji="1" lang="ja-JP" altLang="en-US" sz="1400" b="1" u="sng" dirty="0">
                <a:solidFill>
                  <a:schemeClr val="tx1"/>
                </a:solidFill>
                <a:latin typeface="Meiryo UI" panose="020B0604030504040204" pitchFamily="50" charset="-128"/>
                <a:ea typeface="Meiryo UI" panose="020B0604030504040204" pitchFamily="50" charset="-128"/>
              </a:rPr>
              <a:t>円から</a:t>
            </a:r>
            <a:r>
              <a:rPr kumimoji="1" lang="en-US" altLang="ja-JP" sz="1400" b="1" u="sng" dirty="0">
                <a:solidFill>
                  <a:schemeClr val="tx1"/>
                </a:solidFill>
                <a:latin typeface="Meiryo UI" panose="020B0604030504040204" pitchFamily="50" charset="-128"/>
                <a:ea typeface="Meiryo UI" panose="020B0604030504040204" pitchFamily="50" charset="-128"/>
              </a:rPr>
              <a:t>2025 </a:t>
            </a:r>
            <a:r>
              <a:rPr kumimoji="1" lang="ja-JP" altLang="en-US" sz="1400" b="1" u="sng" dirty="0">
                <a:solidFill>
                  <a:schemeClr val="tx1"/>
                </a:solidFill>
                <a:latin typeface="Meiryo UI" panose="020B0604030504040204" pitchFamily="50" charset="-128"/>
                <a:ea typeface="Meiryo UI" panose="020B0604030504040204" pitchFamily="50" charset="-128"/>
              </a:rPr>
              <a:t>年に</a:t>
            </a:r>
            <a:r>
              <a:rPr kumimoji="1" lang="ja-JP" altLang="en-US" sz="1400" b="1" u="sng" dirty="0" smtClean="0">
                <a:solidFill>
                  <a:schemeClr val="tx1"/>
                </a:solidFill>
                <a:latin typeface="Meiryo UI" panose="020B0604030504040204" pitchFamily="50" charset="-128"/>
                <a:ea typeface="Meiryo UI" panose="020B0604030504040204" pitchFamily="50" charset="-128"/>
              </a:rPr>
              <a:t>は</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a:p>
            <a:pPr marL="180975" indent="-180975"/>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en-US" altLang="ja-JP" sz="1400" b="1" u="sng" dirty="0" smtClean="0">
                <a:solidFill>
                  <a:schemeClr val="tx1"/>
                </a:solidFill>
                <a:latin typeface="Meiryo UI" panose="020B0604030504040204" pitchFamily="50" charset="-128"/>
                <a:ea typeface="Meiryo UI" panose="020B0604030504040204" pitchFamily="50" charset="-128"/>
              </a:rPr>
              <a:t>18.7</a:t>
            </a:r>
            <a:r>
              <a:rPr kumimoji="1" lang="ja-JP" altLang="en-US" sz="1400" b="1" u="sng" dirty="0" smtClean="0">
                <a:solidFill>
                  <a:schemeClr val="tx1"/>
                </a:solidFill>
                <a:latin typeface="Meiryo UI" panose="020B0604030504040204" pitchFamily="50" charset="-128"/>
                <a:ea typeface="Meiryo UI" panose="020B0604030504040204" pitchFamily="50" charset="-128"/>
              </a:rPr>
              <a:t>兆</a:t>
            </a:r>
            <a:r>
              <a:rPr kumimoji="1" lang="ja-JP" altLang="en-US" sz="1400" b="1" u="sng" dirty="0">
                <a:solidFill>
                  <a:schemeClr val="tx1"/>
                </a:solidFill>
                <a:latin typeface="Meiryo UI" panose="020B0604030504040204" pitchFamily="50" charset="-128"/>
                <a:ea typeface="Meiryo UI" panose="020B0604030504040204" pitchFamily="50" charset="-128"/>
              </a:rPr>
              <a:t>円程度まで拡大すると予測</a:t>
            </a:r>
            <a:r>
              <a:rPr kumimoji="1" lang="ja-JP" altLang="en-US" sz="1400" dirty="0" smtClean="0">
                <a:solidFill>
                  <a:schemeClr val="tx1"/>
                </a:solidFill>
                <a:latin typeface="Meiryo UI" panose="020B0604030504040204" pitchFamily="50" charset="-128"/>
                <a:ea typeface="Meiryo UI" panose="020B0604030504040204" pitchFamily="50" charset="-128"/>
              </a:rPr>
              <a:t>される。</a:t>
            </a:r>
            <a:endParaRPr kumimoji="1" lang="ja-JP" altLang="en-US" sz="1400" b="1" u="sng" dirty="0">
              <a:solidFill>
                <a:schemeClr val="tx1"/>
              </a:solidFill>
              <a:latin typeface="Meiryo UI" panose="020B0604030504040204" pitchFamily="50" charset="-128"/>
              <a:ea typeface="Meiryo UI" panose="020B0604030504040204" pitchFamily="50" charset="-128"/>
            </a:endParaRPr>
          </a:p>
        </p:txBody>
      </p:sp>
      <p:sp>
        <p:nvSpPr>
          <p:cNvPr id="7"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a:solidFill>
                  <a:schemeClr val="bg1"/>
                </a:solidFill>
                <a:latin typeface="Meiryo UI" panose="020B0604030504040204" pitchFamily="50" charset="-128"/>
                <a:ea typeface="Meiryo UI" panose="020B0604030504040204" pitchFamily="50" charset="-128"/>
              </a:rPr>
              <a:t>産業</a:t>
            </a:r>
            <a:r>
              <a:rPr lang="ja-JP" altLang="en-US" sz="1800" b="1" dirty="0" smtClean="0">
                <a:solidFill>
                  <a:schemeClr val="bg1"/>
                </a:solidFill>
                <a:latin typeface="Meiryo UI" panose="020B0604030504040204" pitchFamily="50" charset="-128"/>
                <a:ea typeface="Meiryo UI" panose="020B0604030504040204" pitchFamily="50" charset="-128"/>
              </a:rPr>
              <a:t>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介護関連市場</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4279901" y="5689407"/>
            <a:ext cx="4892270" cy="271869"/>
          </a:xfrm>
          <a:prstGeom prst="rect">
            <a:avLst/>
          </a:prstGeom>
          <a:noFill/>
        </p:spPr>
        <p:txBody>
          <a:bodyPr wrap="square">
            <a:spAutoFit/>
          </a:bodyPr>
          <a:lstStyle/>
          <a:p>
            <a:pPr marL="177800" lvl="0" indent="-177800">
              <a:lnSpc>
                <a:spcPts val="1400"/>
              </a:lnSpc>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：デロイト・</a:t>
            </a: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トーマツ </a:t>
            </a:r>
            <a:r>
              <a:rPr kumimoji="1"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ライフサイエンス</a:t>
            </a:r>
            <a:r>
              <a:rPr kumimoji="1"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・ヘルスケア 第</a:t>
            </a:r>
            <a:r>
              <a:rPr kumimoji="1"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回 国内介護市場の動向に</a:t>
            </a: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ついて</a:t>
            </a:r>
            <a:r>
              <a:rPr kumimoji="1"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a:extLst>
              <a:ext uri="{FF2B5EF4-FFF2-40B4-BE49-F238E27FC236}">
                <a16:creationId xmlns:a16="http://schemas.microsoft.com/office/drawing/2014/main" id="{64777BA9-DF6A-4E95-BB5E-F2E5F69B73D6}"/>
              </a:ext>
            </a:extLst>
          </p:cNvPr>
          <p:cNvPicPr>
            <a:picLocks noChangeAspect="1"/>
          </p:cNvPicPr>
          <p:nvPr/>
        </p:nvPicPr>
        <p:blipFill>
          <a:blip r:embed="rId2"/>
          <a:stretch>
            <a:fillRect/>
          </a:stretch>
        </p:blipFill>
        <p:spPr>
          <a:xfrm>
            <a:off x="825501" y="1426925"/>
            <a:ext cx="8333970" cy="4234858"/>
          </a:xfrm>
          <a:prstGeom prst="rect">
            <a:avLst/>
          </a:prstGeom>
        </p:spPr>
      </p:pic>
      <p:sp>
        <p:nvSpPr>
          <p:cNvPr id="17" name="テキスト ボックス 16"/>
          <p:cNvSpPr txBox="1"/>
          <p:nvPr/>
        </p:nvSpPr>
        <p:spPr>
          <a:xfrm>
            <a:off x="932193" y="1520321"/>
            <a:ext cx="2582185" cy="230832"/>
          </a:xfrm>
          <a:prstGeom prst="rect">
            <a:avLst/>
          </a:prstGeom>
          <a:solidFill>
            <a:schemeClr val="bg1"/>
          </a:solidFill>
        </p:spPr>
        <p:txBody>
          <a:bodyPr wrap="square" lIns="0" tIns="0" rIns="0" bIns="0" rtlCol="0">
            <a:spAutoFit/>
          </a:bodyPr>
          <a:lstStyle/>
          <a:p>
            <a:r>
              <a:rPr kumimoji="1" lang="ja-JP" altLang="en-US" sz="1500" b="1" dirty="0" smtClean="0">
                <a:latin typeface="+mn-ea"/>
                <a:cs typeface="Meiryo UI" panose="020B0604030504040204" pitchFamily="50" charset="-128"/>
              </a:rPr>
              <a:t>■ 国内介護市場規模予測</a:t>
            </a:r>
            <a:endParaRPr kumimoji="1" lang="ja-JP" altLang="en-US" sz="1500" dirty="0" smtClean="0">
              <a:latin typeface="+mn-ea"/>
              <a:cs typeface="Meiryo UI" panose="020B0604030504040204" pitchFamily="50" charset="-128"/>
            </a:endParaRPr>
          </a:p>
        </p:txBody>
      </p:sp>
    </p:spTree>
    <p:extLst>
      <p:ext uri="{BB962C8B-B14F-4D97-AF65-F5344CB8AC3E}">
        <p14:creationId xmlns:p14="http://schemas.microsoft.com/office/powerpoint/2010/main" val="1023164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265253" y="576242"/>
            <a:ext cx="9445906" cy="628001"/>
          </a:xfrm>
          <a:prstGeom prst="rect">
            <a:avLst/>
          </a:prstGeom>
          <a:solidFill>
            <a:schemeClr val="accent5">
              <a:lumMod val="20000"/>
              <a:lumOff val="80000"/>
            </a:schemeClr>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大阪健康医療都市（愛称</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：健都）では、国立循環器病研究センターや、健都イノベーションパーク内に移転が決まった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栄養研究所</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を中心とした、健康・医療のクラスター形成を推進。</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1362441" y="1476093"/>
            <a:ext cx="7079285" cy="44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44463" indent="-144463"/>
            <a:r>
              <a:rPr lang="ja-JP" altLang="ja-JP" sz="13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北</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大阪健康医療都市（愛称：健都）における健康・医療クラスターの形成状況</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44463" indent="-144463"/>
            <a:r>
              <a:rPr lang="ja-JP" altLang="en-US" sz="975" dirty="0">
                <a:latin typeface="Meiryo UI" panose="020B0604030504040204" pitchFamily="50" charset="-128"/>
                <a:ea typeface="Meiryo UI" panose="020B0604030504040204" pitchFamily="50" charset="-128"/>
                <a:cs typeface="Meiryo UI" panose="020B0604030504040204" pitchFamily="50" charset="-128"/>
              </a:rPr>
              <a:t> </a:t>
            </a:r>
            <a:r>
              <a:rPr lang="ja-JP" altLang="en-US" sz="975"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975" dirty="0">
                <a:latin typeface="Meiryo UI" panose="020B0604030504040204" pitchFamily="50" charset="-128"/>
                <a:ea typeface="Meiryo UI" panose="020B0604030504040204" pitchFamily="50" charset="-128"/>
                <a:cs typeface="Meiryo UI" panose="020B0604030504040204" pitchFamily="50" charset="-128"/>
              </a:rPr>
              <a:t>：北大阪健康医療都市（健都）</a:t>
            </a:r>
            <a:r>
              <a:rPr lang="en-US" altLang="ja-JP" sz="975" dirty="0">
                <a:latin typeface="Meiryo UI" panose="020B0604030504040204" pitchFamily="50" charset="-128"/>
                <a:ea typeface="Meiryo UI" panose="020B0604030504040204" pitchFamily="50" charset="-128"/>
                <a:cs typeface="Meiryo UI" panose="020B0604030504040204" pitchFamily="50" charset="-128"/>
              </a:rPr>
              <a:t>HP</a:t>
            </a:r>
            <a:r>
              <a:rPr lang="ja-JP" altLang="en-US" sz="975"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75"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0"/>
            <a:ext cx="9906000" cy="347241"/>
          </a:xfrm>
          <a:prstGeom prst="rect">
            <a:avLst/>
          </a:prstGeom>
          <a:solidFill>
            <a:srgbClr val="002060"/>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defTabSz="741661">
              <a:buClr>
                <a:srgbClr val="000000"/>
              </a:buClr>
              <a:buSzPct val="100000"/>
              <a:defRPr/>
            </a:pPr>
            <a:r>
              <a:rPr kumimoji="0"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産業 </a:t>
            </a:r>
            <a:r>
              <a:rPr kumimoji="0"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健都</a:t>
            </a:r>
            <a:r>
              <a:rPr kumimoji="0"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1581962" y="1977435"/>
            <a:ext cx="6742082" cy="3916959"/>
          </a:xfrm>
          <a:prstGeom prst="rect">
            <a:avLst/>
          </a:prstGeom>
        </p:spPr>
      </p:pic>
      <p:sp>
        <p:nvSpPr>
          <p:cNvPr id="10" name="正方形/長方形 9"/>
          <p:cNvSpPr/>
          <p:nvPr/>
        </p:nvSpPr>
        <p:spPr>
          <a:xfrm>
            <a:off x="4953000" y="5873592"/>
            <a:ext cx="4088438" cy="246221"/>
          </a:xfrm>
          <a:prstGeom prst="rect">
            <a:avLst/>
          </a:prstGeom>
        </p:spPr>
        <p:txBody>
          <a:bodyPr wrap="square">
            <a:spAutoFit/>
          </a:bodyPr>
          <a:lstStyle/>
          <a:p>
            <a:pPr marL="144463" indent="-144463"/>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データで見る「大阪の成長戦略」（</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月版）より引用</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3"/>
          <p:cNvSpPr>
            <a:spLocks noGrp="1"/>
          </p:cNvSpPr>
          <p:nvPr>
            <p:ph type="sldNum" sz="quarter" idx="12"/>
          </p:nvPr>
        </p:nvSpPr>
        <p:spPr>
          <a:xfrm>
            <a:off x="9240254" y="5659699"/>
            <a:ext cx="540176" cy="358963"/>
          </a:xfrm>
          <a:ln>
            <a:solidFill>
              <a:schemeClr val="accent1"/>
            </a:solidFill>
          </a:ln>
        </p:spPr>
        <p:txBody>
          <a:bodyPr/>
          <a:lstStyle/>
          <a:p>
            <a:pPr algn="ctr"/>
            <a:fld id="{9B28B6A2-4437-46C4-8AB6-08015A7ADF51}" type="slidenum">
              <a:rPr kumimoji="1" lang="ja-JP" altLang="en-US" sz="1600" b="1"/>
              <a:pPr algn="ctr"/>
              <a:t>25</a:t>
            </a:fld>
            <a:endParaRPr kumimoji="1" lang="ja-JP" altLang="en-US" sz="1600" b="1" dirty="0"/>
          </a:p>
        </p:txBody>
      </p:sp>
    </p:spTree>
    <p:extLst>
      <p:ext uri="{BB962C8B-B14F-4D97-AF65-F5344CB8AC3E}">
        <p14:creationId xmlns:p14="http://schemas.microsoft.com/office/powerpoint/2010/main" val="819173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440871" y="716706"/>
            <a:ext cx="8910133" cy="1170000"/>
          </a:xfrm>
          <a:prstGeom prst="rect">
            <a:avLst/>
          </a:prstGeom>
          <a:solidFill>
            <a:schemeClr val="accent5">
              <a:lumMod val="20000"/>
              <a:lumOff val="80000"/>
            </a:schemeClr>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月に、大阪府・市、経済界による中之島</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丁目再生医療国際拠点検討協議会にて、未来医療国際</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拠点基本</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案）を策定。（</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月変更）</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において、拠点運営の核となる「未来医療推進機構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月に設立。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において、未来医療国際拠点整備・運営事業に関する開発事業者募集プロポーザルを実施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優先交渉権者と基本合意）</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215746" y="416747"/>
            <a:ext cx="707928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44463" indent="-144463"/>
            <a:r>
              <a:rPr lang="ja-JP"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丁目における未来医療国際拠点の実現に向けた検討状況</a:t>
            </a:r>
            <a:endParaRPr lang="en-US" altLang="ja-JP" sz="975"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直角三角形 41"/>
          <p:cNvSpPr/>
          <p:nvPr/>
        </p:nvSpPr>
        <p:spPr>
          <a:xfrm>
            <a:off x="4379934" y="4441101"/>
            <a:ext cx="631196" cy="1151369"/>
          </a:xfrm>
          <a:prstGeom prst="rtTriangle">
            <a:avLst/>
          </a:prstGeom>
        </p:spPr>
        <p:txBody>
          <a:bodyPr wrap="square" rtlCol="0" anchor="ctr">
            <a:spAutoFit/>
          </a:bodyPr>
          <a:lstStyle/>
          <a:p>
            <a:pPr algn="ctr">
              <a:lnSpc>
                <a:spcPts val="2275"/>
              </a:lnSpc>
            </a:pPr>
            <a:endPar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直角三角形 43"/>
          <p:cNvSpPr/>
          <p:nvPr/>
        </p:nvSpPr>
        <p:spPr>
          <a:xfrm>
            <a:off x="4379934" y="4410152"/>
            <a:ext cx="631196" cy="1151369"/>
          </a:xfrm>
          <a:prstGeom prst="rtTriangle">
            <a:avLst/>
          </a:prstGeom>
        </p:spPr>
        <p:txBody>
          <a:bodyPr wrap="square" rtlCol="0" anchor="ctr">
            <a:spAutoFit/>
          </a:bodyPr>
          <a:lstStyle/>
          <a:p>
            <a:pPr algn="ctr">
              <a:lnSpc>
                <a:spcPts val="2275"/>
              </a:lnSpc>
            </a:pPr>
            <a:endPar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281206" y="2132186"/>
            <a:ext cx="7093707" cy="1668342"/>
          </a:xfrm>
          <a:prstGeom prst="rect">
            <a:avLst/>
          </a:prstGeom>
          <a:noFill/>
        </p:spPr>
        <p:txBody>
          <a:bodyPr wrap="square" rtlCol="0">
            <a:spAutoFit/>
          </a:bodyPr>
          <a:lstStyle/>
          <a:p>
            <a:r>
              <a:rPr lang="ja-JP" altLang="en-US" sz="1138" b="1" u="sng" dirty="0" smtClean="0">
                <a:latin typeface="Meiryo UI" panose="020B0604030504040204" pitchFamily="50" charset="-128"/>
                <a:ea typeface="Meiryo UI" panose="020B0604030504040204" pitchFamily="50" charset="-128"/>
              </a:rPr>
              <a:t>■ 未来</a:t>
            </a:r>
            <a:r>
              <a:rPr lang="ja-JP" altLang="en-US" sz="1138" b="1" u="sng" dirty="0">
                <a:latin typeface="Meiryo UI" panose="020B0604030504040204" pitchFamily="50" charset="-128"/>
                <a:ea typeface="Meiryo UI" panose="020B0604030504040204" pitchFamily="50" charset="-128"/>
              </a:rPr>
              <a:t>医療国際拠点について</a:t>
            </a:r>
          </a:p>
          <a:p>
            <a:r>
              <a:rPr lang="ja-JP" altLang="en-US" sz="1138" dirty="0">
                <a:latin typeface="Meiryo UI" panose="020B0604030504040204" pitchFamily="50" charset="-128"/>
                <a:ea typeface="Meiryo UI" panose="020B0604030504040204" pitchFamily="50" charset="-128"/>
              </a:rPr>
              <a:t>中之島４丁目において、再生医療をベースに、次の時代に実現すべき新たな「未来医療」の実用化・産業化等を推進する世界に開かれた国際拠点の形成を進め、</a:t>
            </a:r>
            <a:r>
              <a:rPr lang="en-US" altLang="ja-JP" sz="1138" dirty="0">
                <a:latin typeface="Meiryo UI" panose="020B0604030504040204" pitchFamily="50" charset="-128"/>
                <a:ea typeface="Meiryo UI" panose="020B0604030504040204" pitchFamily="50" charset="-128"/>
              </a:rPr>
              <a:t>2023</a:t>
            </a:r>
            <a:r>
              <a:rPr lang="ja-JP" altLang="en-US" sz="1138" dirty="0">
                <a:latin typeface="Meiryo UI" panose="020B0604030504040204" pitchFamily="50" charset="-128"/>
                <a:ea typeface="Meiryo UI" panose="020B0604030504040204" pitchFamily="50" charset="-128"/>
              </a:rPr>
              <a:t>年度のオープンをめざす。</a:t>
            </a:r>
            <a:endParaRPr lang="en-US" altLang="ja-JP" sz="1138" dirty="0">
              <a:latin typeface="Meiryo UI" panose="020B0604030504040204" pitchFamily="50" charset="-128"/>
              <a:ea typeface="Meiryo UI" panose="020B0604030504040204" pitchFamily="50" charset="-128"/>
            </a:endParaRPr>
          </a:p>
          <a:p>
            <a:r>
              <a:rPr lang="ja-JP" altLang="en-US" sz="1138" dirty="0">
                <a:latin typeface="Meiryo UI" panose="020B0604030504040204" pitchFamily="50" charset="-128"/>
                <a:ea typeface="Meiryo UI" panose="020B0604030504040204" pitchFamily="50" charset="-128"/>
              </a:rPr>
              <a:t>＜コンセプト＞</a:t>
            </a:r>
          </a:p>
          <a:p>
            <a:r>
              <a:rPr lang="ja-JP" altLang="en-US" sz="1138" dirty="0">
                <a:latin typeface="Meiryo UI" panose="020B0604030504040204" pitchFamily="50" charset="-128"/>
                <a:ea typeface="Meiryo UI" panose="020B0604030504040204" pitchFamily="50" charset="-128"/>
              </a:rPr>
              <a:t>　・再生医療をベースに、ゲノム医療や人工知能、</a:t>
            </a:r>
            <a:r>
              <a:rPr lang="en-US" altLang="ja-JP" sz="1138" dirty="0" err="1">
                <a:latin typeface="Meiryo UI" panose="020B0604030504040204" pitchFamily="50" charset="-128"/>
                <a:ea typeface="Meiryo UI" panose="020B0604030504040204" pitchFamily="50" charset="-128"/>
              </a:rPr>
              <a:t>IoT</a:t>
            </a:r>
            <a:r>
              <a:rPr lang="ja-JP" altLang="en-US" sz="1138" dirty="0">
                <a:latin typeface="Meiryo UI" panose="020B0604030504040204" pitchFamily="50" charset="-128"/>
                <a:ea typeface="Meiryo UI" panose="020B0604030504040204" pitchFamily="50" charset="-128"/>
              </a:rPr>
              <a:t>の活用等、今後の医療技術の進歩に即応した最先端の</a:t>
            </a:r>
            <a:endParaRPr lang="en-US" altLang="ja-JP" sz="1138" dirty="0">
              <a:latin typeface="Meiryo UI" panose="020B0604030504040204" pitchFamily="50" charset="-128"/>
              <a:ea typeface="Meiryo UI" panose="020B0604030504040204" pitchFamily="50" charset="-128"/>
            </a:endParaRPr>
          </a:p>
          <a:p>
            <a:r>
              <a:rPr lang="ja-JP" altLang="en-US" sz="1138" dirty="0">
                <a:latin typeface="Meiryo UI" panose="020B0604030504040204" pitchFamily="50" charset="-128"/>
                <a:ea typeface="Meiryo UI" panose="020B0604030504040204" pitchFamily="50" charset="-128"/>
              </a:rPr>
              <a:t>　「未来医療」の産業化を推進</a:t>
            </a:r>
            <a:endParaRPr lang="en-US" altLang="ja-JP" sz="1138" dirty="0">
              <a:latin typeface="Meiryo UI" panose="020B0604030504040204" pitchFamily="50" charset="-128"/>
              <a:ea typeface="Meiryo UI" panose="020B0604030504040204" pitchFamily="50" charset="-128"/>
            </a:endParaRPr>
          </a:p>
          <a:p>
            <a:r>
              <a:rPr lang="ja-JP" altLang="en-US" sz="1138" dirty="0">
                <a:latin typeface="Meiryo UI" panose="020B0604030504040204" pitchFamily="50" charset="-128"/>
                <a:ea typeface="Meiryo UI" panose="020B0604030504040204" pitchFamily="50" charset="-128"/>
              </a:rPr>
              <a:t>　・国内外の患者への「未来医療」の提供により、国際貢献を推進</a:t>
            </a:r>
          </a:p>
          <a:p>
            <a:r>
              <a:rPr lang="ja-JP" altLang="en-US" sz="1138" dirty="0">
                <a:latin typeface="Meiryo UI" panose="020B0604030504040204" pitchFamily="50" charset="-128"/>
                <a:ea typeface="Meiryo UI" panose="020B0604030504040204" pitchFamily="50" charset="-128"/>
              </a:rPr>
              <a:t>＜ビジョン＞</a:t>
            </a:r>
          </a:p>
          <a:p>
            <a:r>
              <a:rPr lang="ja-JP" altLang="en-US" sz="1138" dirty="0">
                <a:latin typeface="Meiryo UI" panose="020B0604030504040204" pitchFamily="50" charset="-128"/>
                <a:ea typeface="Meiryo UI" panose="020B0604030504040204" pitchFamily="50" charset="-128"/>
              </a:rPr>
              <a:t>　・オールジャパン体制での未来医療技術の産業化とその提供による国際貢献を推進</a:t>
            </a:r>
          </a:p>
        </p:txBody>
      </p:sp>
      <p:grpSp>
        <p:nvGrpSpPr>
          <p:cNvPr id="19" name="グループ化 18"/>
          <p:cNvGrpSpPr/>
          <p:nvPr/>
        </p:nvGrpSpPr>
        <p:grpSpPr>
          <a:xfrm>
            <a:off x="5766930" y="3837795"/>
            <a:ext cx="1265034" cy="1980405"/>
            <a:chOff x="4009352" y="1274135"/>
            <a:chExt cx="3389854" cy="5176218"/>
          </a:xfrm>
        </p:grpSpPr>
        <p:pic>
          <p:nvPicPr>
            <p:cNvPr id="20" name="図 1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009352" y="1274135"/>
              <a:ext cx="3389854" cy="4993057"/>
            </a:xfrm>
            <a:prstGeom prst="rect">
              <a:avLst/>
            </a:prstGeom>
          </p:spPr>
        </p:pic>
        <p:cxnSp>
          <p:nvCxnSpPr>
            <p:cNvPr id="21" name="直線コネクタ 20"/>
            <p:cNvCxnSpPr>
              <a:stCxn id="30" idx="2"/>
            </p:cNvCxnSpPr>
            <p:nvPr/>
          </p:nvCxnSpPr>
          <p:spPr>
            <a:xfrm flipV="1">
              <a:off x="4463463" y="1313715"/>
              <a:ext cx="2057009" cy="817307"/>
            </a:xfrm>
            <a:prstGeom prst="line">
              <a:avLst/>
            </a:prstGeom>
            <a:ln w="539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a:off x="5076791" y="3003063"/>
              <a:ext cx="162761" cy="173359"/>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3" name="テキスト ボックス 54"/>
            <p:cNvSpPr txBox="1"/>
            <p:nvPr/>
          </p:nvSpPr>
          <p:spPr>
            <a:xfrm>
              <a:off x="4329485" y="3994649"/>
              <a:ext cx="995082" cy="247977"/>
            </a:xfrm>
            <a:prstGeom prst="rect">
              <a:avLst/>
            </a:prstGeom>
            <a:solidFill>
              <a:schemeClr val="bg1"/>
            </a:solidFill>
            <a:ln w="12700">
              <a:solidFill>
                <a:srgbClr val="FF00FF"/>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28569" tIns="36282" rIns="28569" bIns="36282" numCol="1" spcCol="0" rtlCol="0" fromWordArt="0" anchor="ctr" anchorCtr="0" forceAA="0" compatLnSpc="1">
              <a:prstTxWarp prst="textNoShape">
                <a:avLst/>
              </a:prstTxWarp>
              <a:noAutofit/>
            </a:bodyPr>
            <a:lstStyle/>
            <a:p>
              <a:pPr algn="ctr"/>
              <a:r>
                <a:rPr lang="ja-JP" altLang="en-US" sz="488" b="1" dirty="0">
                  <a:solidFill>
                    <a:srgbClr val="000000"/>
                  </a:solidFill>
                  <a:latin typeface="Meiryo UI" panose="020B0604030504040204" pitchFamily="50" charset="-128"/>
                  <a:ea typeface="Meiryo UI" panose="020B0604030504040204" pitchFamily="50" charset="-128"/>
                  <a:cs typeface="Times New Roman"/>
                </a:rPr>
                <a:t>＜中之島＞</a:t>
              </a:r>
              <a:endParaRPr lang="ja-JP" altLang="en-US" sz="488"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24" name="テキスト ボックス 54"/>
            <p:cNvSpPr txBox="1"/>
            <p:nvPr/>
          </p:nvSpPr>
          <p:spPr>
            <a:xfrm>
              <a:off x="5349288" y="3493768"/>
              <a:ext cx="675226" cy="2153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28569" tIns="36282" rIns="28569" bIns="36282" numCol="1" spcCol="0" rtlCol="0" fromWordArt="0" anchor="ctr" anchorCtr="0" forceAA="0" compatLnSpc="1">
              <a:prstTxWarp prst="textNoShape">
                <a:avLst/>
              </a:prstTxWarp>
              <a:noAutofit/>
            </a:bodyPr>
            <a:lstStyle/>
            <a:p>
              <a:pPr algn="ctr"/>
              <a:r>
                <a:rPr lang="ja-JP" altLang="en-US" sz="325"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北梅田駅</a:t>
              </a:r>
            </a:p>
          </p:txBody>
        </p:sp>
        <p:sp>
          <p:nvSpPr>
            <p:cNvPr id="25" name="テキスト ボックス 54"/>
            <p:cNvSpPr txBox="1"/>
            <p:nvPr/>
          </p:nvSpPr>
          <p:spPr>
            <a:xfrm>
              <a:off x="5655784" y="4136545"/>
              <a:ext cx="597747" cy="2153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28569" tIns="36282" rIns="28569" bIns="36282" numCol="1" spcCol="0" rtlCol="0" fromWordArt="0" anchor="ctr" anchorCtr="0" forceAA="0" compatLnSpc="1">
              <a:prstTxWarp prst="textNoShape">
                <a:avLst/>
              </a:prstTxWarp>
              <a:noAutofit/>
            </a:bodyPr>
            <a:lstStyle/>
            <a:p>
              <a:pPr algn="ctr"/>
              <a:r>
                <a:rPr lang="ja-JP" altLang="en-US" sz="325"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中之島駅</a:t>
              </a:r>
            </a:p>
          </p:txBody>
        </p:sp>
        <p:sp>
          <p:nvSpPr>
            <p:cNvPr id="26" name="テキスト ボックス 54"/>
            <p:cNvSpPr txBox="1"/>
            <p:nvPr/>
          </p:nvSpPr>
          <p:spPr>
            <a:xfrm>
              <a:off x="5858985" y="4801928"/>
              <a:ext cx="597747" cy="1571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28569" tIns="36282" rIns="28569" bIns="36282" numCol="1" spcCol="0" rtlCol="0" fromWordArt="0" anchor="ctr" anchorCtr="0" forceAA="0" compatLnSpc="1">
              <a:prstTxWarp prst="textNoShape">
                <a:avLst/>
              </a:prstTxWarp>
              <a:noAutofit/>
            </a:bodyPr>
            <a:lstStyle/>
            <a:p>
              <a:pPr algn="ctr"/>
              <a:r>
                <a:rPr lang="ja-JP" altLang="en-US" sz="325"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西本町駅</a:t>
              </a:r>
            </a:p>
          </p:txBody>
        </p:sp>
        <p:sp>
          <p:nvSpPr>
            <p:cNvPr id="27" name="テキスト ボックス 54"/>
            <p:cNvSpPr txBox="1"/>
            <p:nvPr/>
          </p:nvSpPr>
          <p:spPr>
            <a:xfrm>
              <a:off x="6224598" y="5932559"/>
              <a:ext cx="843880" cy="2153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28569" tIns="36282" rIns="28569" bIns="36282" numCol="1" spcCol="0" rtlCol="0" fromWordArt="0" anchor="ctr" anchorCtr="0" forceAA="0" compatLnSpc="1">
              <a:prstTxWarp prst="textNoShape">
                <a:avLst/>
              </a:prstTxWarp>
              <a:noAutofit/>
            </a:bodyPr>
            <a:lstStyle/>
            <a:p>
              <a:pPr algn="ctr"/>
              <a:r>
                <a:rPr lang="ja-JP" altLang="en-US" sz="325"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南海新難波駅</a:t>
              </a:r>
            </a:p>
          </p:txBody>
        </p:sp>
        <p:sp>
          <p:nvSpPr>
            <p:cNvPr id="28" name="テキスト ボックス 54"/>
            <p:cNvSpPr txBox="1"/>
            <p:nvPr/>
          </p:nvSpPr>
          <p:spPr>
            <a:xfrm>
              <a:off x="5175510" y="5971041"/>
              <a:ext cx="632910" cy="1383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28569" tIns="36282" rIns="28569" bIns="36282" numCol="1" spcCol="0" rtlCol="0" fromWordArt="0" anchor="ctr" anchorCtr="0" forceAA="0" compatLnSpc="1">
              <a:prstTxWarp prst="textNoShape">
                <a:avLst/>
              </a:prstTxWarp>
              <a:noAutofit/>
            </a:bodyPr>
            <a:lstStyle/>
            <a:p>
              <a:pPr algn="ctr"/>
              <a:r>
                <a:rPr lang="en-US" altLang="ja-JP" sz="325"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325"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難波駅</a:t>
              </a:r>
            </a:p>
          </p:txBody>
        </p:sp>
        <p:sp>
          <p:nvSpPr>
            <p:cNvPr id="29" name="テキスト ボックス 54"/>
            <p:cNvSpPr txBox="1"/>
            <p:nvPr/>
          </p:nvSpPr>
          <p:spPr>
            <a:xfrm>
              <a:off x="5500518" y="6267645"/>
              <a:ext cx="1111085" cy="182708"/>
            </a:xfrm>
            <a:prstGeom prst="rect">
              <a:avLst/>
            </a:prstGeom>
            <a:solidFill>
              <a:schemeClr val="bg1"/>
            </a:solidFill>
            <a:ln w="25400">
              <a:solidFill>
                <a:schemeClr val="tx2"/>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28569" tIns="36282" rIns="28569" bIns="36282" numCol="1" spcCol="0" rtlCol="0" fromWordArt="0" anchor="ctr" anchorCtr="0" forceAA="0" compatLnSpc="1">
              <a:prstTxWarp prst="textNoShape">
                <a:avLst/>
              </a:prstTxWarp>
              <a:noAutofit/>
            </a:bodyPr>
            <a:lstStyle/>
            <a:p>
              <a:pPr algn="ctr"/>
              <a:r>
                <a:rPr lang="ja-JP" altLang="en-US" sz="325"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至 関西国際空港</a:t>
              </a:r>
            </a:p>
          </p:txBody>
        </p:sp>
        <p:sp>
          <p:nvSpPr>
            <p:cNvPr id="30" name="フリーフォーム 29"/>
            <p:cNvSpPr/>
            <p:nvPr/>
          </p:nvSpPr>
          <p:spPr>
            <a:xfrm>
              <a:off x="4044820" y="2078304"/>
              <a:ext cx="418643" cy="63172"/>
            </a:xfrm>
            <a:custGeom>
              <a:avLst/>
              <a:gdLst>
                <a:gd name="connsiteX0" fmla="*/ 0 w 428625"/>
                <a:gd name="connsiteY0" fmla="*/ 0 h 64678"/>
                <a:gd name="connsiteX1" fmla="*/ 155575 w 428625"/>
                <a:gd name="connsiteY1" fmla="*/ 60325 h 64678"/>
                <a:gd name="connsiteX2" fmla="*/ 428625 w 428625"/>
                <a:gd name="connsiteY2" fmla="*/ 53975 h 64678"/>
              </a:gdLst>
              <a:ahLst/>
              <a:cxnLst>
                <a:cxn ang="0">
                  <a:pos x="connsiteX0" y="connsiteY0"/>
                </a:cxn>
                <a:cxn ang="0">
                  <a:pos x="connsiteX1" y="connsiteY1"/>
                </a:cxn>
                <a:cxn ang="0">
                  <a:pos x="connsiteX2" y="connsiteY2"/>
                </a:cxn>
              </a:cxnLst>
              <a:rect l="l" t="t" r="r" b="b"/>
              <a:pathLst>
                <a:path w="428625" h="64678">
                  <a:moveTo>
                    <a:pt x="0" y="0"/>
                  </a:moveTo>
                  <a:cubicBezTo>
                    <a:pt x="42069" y="25664"/>
                    <a:pt x="84138" y="51329"/>
                    <a:pt x="155575" y="60325"/>
                  </a:cubicBezTo>
                  <a:cubicBezTo>
                    <a:pt x="227012" y="69321"/>
                    <a:pt x="357717" y="62971"/>
                    <a:pt x="428625" y="53975"/>
                  </a:cubicBezTo>
                </a:path>
              </a:pathLst>
            </a:cu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28" dirty="0">
                <a:solidFill>
                  <a:prstClr val="white"/>
                </a:solidFill>
                <a:latin typeface="Meiryo UI" panose="020B0604030504040204" pitchFamily="50" charset="-128"/>
                <a:ea typeface="Meiryo UI" panose="020B0604030504040204" pitchFamily="50" charset="-128"/>
              </a:endParaRPr>
            </a:p>
          </p:txBody>
        </p:sp>
        <p:sp>
          <p:nvSpPr>
            <p:cNvPr id="31" name="テキスト ボックス 54"/>
            <p:cNvSpPr txBox="1"/>
            <p:nvPr/>
          </p:nvSpPr>
          <p:spPr>
            <a:xfrm rot="20341222">
              <a:off x="4475935" y="1643283"/>
              <a:ext cx="1160335" cy="2153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28569" tIns="36282" rIns="28569" bIns="36282" numCol="1" spcCol="0" rtlCol="0" fromWordArt="0" anchor="ctr" anchorCtr="0" forceAA="0" compatLnSpc="1">
              <a:prstTxWarp prst="textNoShape">
                <a:avLst/>
              </a:prstTxWarp>
              <a:noAutofit/>
            </a:bodyPr>
            <a:lstStyle/>
            <a:p>
              <a:pPr algn="ctr"/>
              <a:r>
                <a:rPr lang="ja-JP" altLang="en-US" sz="325"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東海道・山陽新幹線</a:t>
              </a:r>
            </a:p>
          </p:txBody>
        </p:sp>
        <p:sp>
          <p:nvSpPr>
            <p:cNvPr id="32" name="フリーフォーム 31"/>
            <p:cNvSpPr/>
            <p:nvPr/>
          </p:nvSpPr>
          <p:spPr>
            <a:xfrm rot="21480000">
              <a:off x="4136264" y="2121955"/>
              <a:ext cx="316455" cy="17581"/>
            </a:xfrm>
            <a:custGeom>
              <a:avLst/>
              <a:gdLst>
                <a:gd name="connsiteX0" fmla="*/ 0 w 428625"/>
                <a:gd name="connsiteY0" fmla="*/ 0 h 64678"/>
                <a:gd name="connsiteX1" fmla="*/ 155575 w 428625"/>
                <a:gd name="connsiteY1" fmla="*/ 60325 h 64678"/>
                <a:gd name="connsiteX2" fmla="*/ 428625 w 428625"/>
                <a:gd name="connsiteY2" fmla="*/ 53975 h 64678"/>
              </a:gdLst>
              <a:ahLst/>
              <a:cxnLst>
                <a:cxn ang="0">
                  <a:pos x="connsiteX0" y="connsiteY0"/>
                </a:cxn>
                <a:cxn ang="0">
                  <a:pos x="connsiteX1" y="connsiteY1"/>
                </a:cxn>
                <a:cxn ang="0">
                  <a:pos x="connsiteX2" y="connsiteY2"/>
                </a:cxn>
              </a:cxnLst>
              <a:rect l="l" t="t" r="r" b="b"/>
              <a:pathLst>
                <a:path w="428625" h="64678">
                  <a:moveTo>
                    <a:pt x="0" y="0"/>
                  </a:moveTo>
                  <a:cubicBezTo>
                    <a:pt x="42069" y="25664"/>
                    <a:pt x="84138" y="51329"/>
                    <a:pt x="155575" y="60325"/>
                  </a:cubicBezTo>
                  <a:cubicBezTo>
                    <a:pt x="227012" y="69321"/>
                    <a:pt x="357717" y="62971"/>
                    <a:pt x="428625" y="53975"/>
                  </a:cubicBezTo>
                </a:path>
              </a:pathLst>
            </a:cu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28" dirty="0">
                <a:solidFill>
                  <a:prstClr val="white"/>
                </a:solidFill>
                <a:latin typeface="Meiryo UI" panose="020B0604030504040204" pitchFamily="50" charset="-128"/>
                <a:ea typeface="Meiryo UI" panose="020B0604030504040204" pitchFamily="50" charset="-128"/>
              </a:endParaRPr>
            </a:p>
          </p:txBody>
        </p:sp>
        <p:cxnSp>
          <p:nvCxnSpPr>
            <p:cNvPr id="33" name="直線コネクタ 32"/>
            <p:cNvCxnSpPr/>
            <p:nvPr/>
          </p:nvCxnSpPr>
          <p:spPr>
            <a:xfrm flipV="1">
              <a:off x="4432315" y="1336727"/>
              <a:ext cx="2057009" cy="817307"/>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4" name="テキスト ボックス 54"/>
            <p:cNvSpPr txBox="1"/>
            <p:nvPr/>
          </p:nvSpPr>
          <p:spPr>
            <a:xfrm>
              <a:off x="5997918" y="1369984"/>
              <a:ext cx="597748" cy="215347"/>
            </a:xfrm>
            <a:prstGeom prst="rect">
              <a:avLst/>
            </a:prstGeom>
            <a:solidFill>
              <a:schemeClr val="bg1"/>
            </a:solidFill>
            <a:ln w="25400">
              <a:solidFill>
                <a:schemeClr val="accent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28569" tIns="36282" rIns="28569" bIns="36282" numCol="1" spcCol="0" rtlCol="0" fromWordArt="0" anchor="ctr" anchorCtr="0" forceAA="0" compatLnSpc="1">
              <a:prstTxWarp prst="textNoShape">
                <a:avLst/>
              </a:prstTxWarp>
              <a:noAutofit/>
            </a:bodyPr>
            <a:lstStyle/>
            <a:p>
              <a:pPr algn="ctr"/>
              <a:r>
                <a:rPr lang="ja-JP" altLang="en-US" sz="325"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新大阪駅</a:t>
              </a:r>
            </a:p>
          </p:txBody>
        </p:sp>
      </p:grpSp>
      <p:pic>
        <p:nvPicPr>
          <p:cNvPr id="7" name="図 6"/>
          <p:cNvPicPr>
            <a:picLocks noChangeAspect="1"/>
          </p:cNvPicPr>
          <p:nvPr/>
        </p:nvPicPr>
        <p:blipFill>
          <a:blip r:embed="rId5"/>
          <a:stretch>
            <a:fillRect/>
          </a:stretch>
        </p:blipFill>
        <p:spPr>
          <a:xfrm>
            <a:off x="2652971" y="3837795"/>
            <a:ext cx="2019513" cy="1904866"/>
          </a:xfrm>
          <a:prstGeom prst="rect">
            <a:avLst/>
          </a:prstGeom>
        </p:spPr>
      </p:pic>
      <p:sp>
        <p:nvSpPr>
          <p:cNvPr id="37" name="図形 36"/>
          <p:cNvSpPr/>
          <p:nvPr/>
        </p:nvSpPr>
        <p:spPr>
          <a:xfrm rot="12180000" flipH="1">
            <a:off x="4905521" y="4776582"/>
            <a:ext cx="1183079" cy="856413"/>
          </a:xfrm>
          <a:prstGeom prst="swooshArrow">
            <a:avLst>
              <a:gd name="adj1" fmla="val 10451"/>
              <a:gd name="adj2" fmla="val 24166"/>
            </a:avLst>
          </a:prstGeom>
          <a:scene3d>
            <a:camera prst="orthographicFront">
              <a:rot lat="10800000" lon="0" rev="0"/>
            </a:camera>
            <a:lightRig rig="threePt" dir="t"/>
          </a:scene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 name="正方形/長方形 2"/>
          <p:cNvSpPr/>
          <p:nvPr/>
        </p:nvSpPr>
        <p:spPr>
          <a:xfrm>
            <a:off x="4762363" y="4650944"/>
            <a:ext cx="739304" cy="227711"/>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8" dirty="0">
                <a:solidFill>
                  <a:srgbClr val="FF0000"/>
                </a:solidFill>
              </a:rPr>
              <a:t>大阪中之島美術館</a:t>
            </a:r>
            <a:endParaRPr kumimoji="1" lang="en-US" altLang="ja-JP" sz="488" dirty="0">
              <a:solidFill>
                <a:srgbClr val="FF0000"/>
              </a:solidFill>
            </a:endParaRPr>
          </a:p>
          <a:p>
            <a:pPr algn="ctr"/>
            <a:r>
              <a:rPr lang="en-US" altLang="ja-JP" sz="488" dirty="0">
                <a:solidFill>
                  <a:srgbClr val="FF0000"/>
                </a:solidFill>
              </a:rPr>
              <a:t>2021</a:t>
            </a:r>
            <a:r>
              <a:rPr lang="ja-JP" altLang="en-US" sz="488" dirty="0">
                <a:solidFill>
                  <a:srgbClr val="FF0000"/>
                </a:solidFill>
              </a:rPr>
              <a:t>年度開館予定</a:t>
            </a:r>
            <a:endParaRPr kumimoji="1" lang="ja-JP" altLang="en-US" sz="488" dirty="0">
              <a:solidFill>
                <a:srgbClr val="FF0000"/>
              </a:solidFill>
            </a:endParaRPr>
          </a:p>
        </p:txBody>
      </p:sp>
      <p:sp>
        <p:nvSpPr>
          <p:cNvPr id="40" name="正方形/長方形 39"/>
          <p:cNvSpPr/>
          <p:nvPr/>
        </p:nvSpPr>
        <p:spPr>
          <a:xfrm>
            <a:off x="4181800" y="5891636"/>
            <a:ext cx="4088438" cy="246221"/>
          </a:xfrm>
          <a:prstGeom prst="rect">
            <a:avLst/>
          </a:prstGeom>
        </p:spPr>
        <p:txBody>
          <a:bodyPr wrap="square">
            <a:spAutoFit/>
          </a:bodyPr>
          <a:lstStyle/>
          <a:p>
            <a:pPr marL="144463" indent="-144463"/>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データで見る「大阪の成長戦略」（</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月版）より引用</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Rectangle 5"/>
          <p:cNvSpPr>
            <a:spLocks noChangeArrowheads="1"/>
          </p:cNvSpPr>
          <p:nvPr/>
        </p:nvSpPr>
        <p:spPr bwMode="auto">
          <a:xfrm>
            <a:off x="0" y="0"/>
            <a:ext cx="9906000" cy="347241"/>
          </a:xfrm>
          <a:prstGeom prst="rect">
            <a:avLst/>
          </a:prstGeom>
          <a:solidFill>
            <a:srgbClr val="002060"/>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defTabSz="741661">
              <a:buClr>
                <a:srgbClr val="000000"/>
              </a:buClr>
              <a:buSzPct val="100000"/>
              <a:defRPr/>
            </a:pPr>
            <a:r>
              <a:rPr kumimoji="0"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産業 </a:t>
            </a:r>
            <a:r>
              <a:rPr kumimoji="0"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中之島</a:t>
            </a:r>
            <a:r>
              <a:rPr kumimoji="0"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スライド番号プレースホルダー 3"/>
          <p:cNvSpPr>
            <a:spLocks noGrp="1"/>
          </p:cNvSpPr>
          <p:nvPr>
            <p:ph type="sldNum" sz="quarter" idx="12"/>
          </p:nvPr>
        </p:nvSpPr>
        <p:spPr>
          <a:xfrm>
            <a:off x="9264460" y="5592471"/>
            <a:ext cx="515969" cy="426192"/>
          </a:xfrm>
          <a:ln>
            <a:solidFill>
              <a:schemeClr val="accent1"/>
            </a:solidFill>
          </a:ln>
        </p:spPr>
        <p:txBody>
          <a:bodyPr/>
          <a:lstStyle/>
          <a:p>
            <a:pPr algn="ctr"/>
            <a:fld id="{9B28B6A2-4437-46C4-8AB6-08015A7ADF51}" type="slidenum">
              <a:rPr kumimoji="1" lang="ja-JP" altLang="en-US" sz="1600" b="1"/>
              <a:pPr algn="ctr"/>
              <a:t>26</a:t>
            </a:fld>
            <a:endParaRPr kumimoji="1" lang="ja-JP" altLang="en-US" sz="1600" b="1"/>
          </a:p>
        </p:txBody>
      </p:sp>
    </p:spTree>
    <p:extLst>
      <p:ext uri="{BB962C8B-B14F-4D97-AF65-F5344CB8AC3E}">
        <p14:creationId xmlns:p14="http://schemas.microsoft.com/office/powerpoint/2010/main" val="3679573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0069097" y="2006789"/>
            <a:ext cx="184731" cy="281616"/>
          </a:xfrm>
          <a:prstGeom prst="rect">
            <a:avLst/>
          </a:prstGeom>
          <a:noFill/>
        </p:spPr>
        <p:txBody>
          <a:bodyPr wrap="none" rtlCol="0">
            <a:spAutoFit/>
          </a:bodyPr>
          <a:lstStyle/>
          <a:p>
            <a:endParaRPr kumimoji="1" lang="ja-JP" altLang="en-US" sz="1230" dirty="0"/>
          </a:p>
        </p:txBody>
      </p:sp>
      <p:sp>
        <p:nvSpPr>
          <p:cNvPr id="8" name="正方形/長方形 7"/>
          <p:cNvSpPr/>
          <p:nvPr/>
        </p:nvSpPr>
        <p:spPr>
          <a:xfrm>
            <a:off x="1109029" y="1649155"/>
            <a:ext cx="3468514" cy="267446"/>
          </a:xfrm>
          <a:prstGeom prst="rect">
            <a:avLst/>
          </a:prstGeom>
        </p:spPr>
        <p:txBody>
          <a:bodyPr wrap="square">
            <a:spAutoFit/>
          </a:bodyPr>
          <a:lstStyle/>
          <a:p>
            <a:pPr marL="144463" indent="-144463"/>
            <a:r>
              <a:rPr lang="ja-JP" altLang="en-US" sz="1138"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38"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1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のこれまでの関西の取組み</a:t>
            </a:r>
          </a:p>
        </p:txBody>
      </p:sp>
      <p:sp>
        <p:nvSpPr>
          <p:cNvPr id="10" name="テキスト ボックス 9"/>
          <p:cNvSpPr txBox="1"/>
          <p:nvPr/>
        </p:nvSpPr>
        <p:spPr>
          <a:xfrm>
            <a:off x="10069097" y="2006789"/>
            <a:ext cx="184731" cy="281616"/>
          </a:xfrm>
          <a:prstGeom prst="rect">
            <a:avLst/>
          </a:prstGeom>
          <a:noFill/>
        </p:spPr>
        <p:txBody>
          <a:bodyPr wrap="none" rtlCol="0">
            <a:spAutoFit/>
          </a:bodyPr>
          <a:lstStyle/>
          <a:p>
            <a:endParaRPr kumimoji="1" lang="ja-JP" altLang="en-US" sz="1230" dirty="0"/>
          </a:p>
        </p:txBody>
      </p:sp>
      <p:sp>
        <p:nvSpPr>
          <p:cNvPr id="13" name="正方形/長方形 10"/>
          <p:cNvSpPr>
            <a:spLocks noChangeArrowheads="1"/>
          </p:cNvSpPr>
          <p:nvPr/>
        </p:nvSpPr>
        <p:spPr bwMode="auto">
          <a:xfrm>
            <a:off x="401100" y="369265"/>
            <a:ext cx="707928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44463" indent="-144463"/>
            <a:r>
              <a:rPr lang="ja-JP"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BNCT</a:t>
            </a:r>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（ホウ素中性子捕捉療法）の推進状況　</a:t>
            </a:r>
            <a:endParaRPr lang="en-US" altLang="ja-JP" sz="975"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578734" y="632961"/>
            <a:ext cx="8762973" cy="994611"/>
          </a:xfrm>
          <a:prstGeom prst="rect">
            <a:avLst/>
          </a:prstGeom>
          <a:solidFill>
            <a:schemeClr val="accent5">
              <a:lumMod val="20000"/>
              <a:lumOff val="80000"/>
            </a:schemeClr>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は次世代の革新的がん治療法であり、その実施に不可欠な加速器、ホウ素薬剤、</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PET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検査等の技術要素</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有する最先端</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の研究拠点がすべて集積することが大阪・関西の強み。</a:t>
            </a: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月、大阪医科大学（高槻市）内に医療拠点（関西</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共同医療センター）が開院。研究拠点と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密接</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の更なる発展をめざす。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9240253" y="5666874"/>
            <a:ext cx="536233" cy="419245"/>
          </a:xfrm>
        </p:spPr>
        <p:txBody>
          <a:bodyPr/>
          <a:lstStyle/>
          <a:p>
            <a:pPr>
              <a:defRPr/>
            </a:pPr>
            <a:fld id="{4AC9B83D-17C3-4F2E-B0BA-D155CD364A7C}" type="slidenum">
              <a:rPr lang="ja-JP" altLang="en-US" sz="1600" b="1" smtClean="0"/>
              <a:pPr>
                <a:defRPr/>
              </a:pPr>
              <a:t>27</a:t>
            </a:fld>
            <a:endParaRPr lang="ja-JP" altLang="en-US" sz="1600" b="1" dirty="0"/>
          </a:p>
        </p:txBody>
      </p:sp>
      <p:graphicFrame>
        <p:nvGraphicFramePr>
          <p:cNvPr id="16" name="表 15"/>
          <p:cNvGraphicFramePr>
            <a:graphicFrameLocks noGrp="1"/>
          </p:cNvGraphicFramePr>
          <p:nvPr>
            <p:extLst/>
          </p:nvPr>
        </p:nvGraphicFramePr>
        <p:xfrm>
          <a:off x="1384104" y="1917539"/>
          <a:ext cx="6956582" cy="3913199"/>
        </p:xfrm>
        <a:graphic>
          <a:graphicData uri="http://schemas.openxmlformats.org/drawingml/2006/table">
            <a:tbl>
              <a:tblPr firstRow="1" firstCol="1" bandRow="1"/>
              <a:tblGrid>
                <a:gridCol w="787789">
                  <a:extLst>
                    <a:ext uri="{9D8B030D-6E8A-4147-A177-3AD203B41FA5}">
                      <a16:colId xmlns:a16="http://schemas.microsoft.com/office/drawing/2014/main" val="20000"/>
                    </a:ext>
                  </a:extLst>
                </a:gridCol>
                <a:gridCol w="6168793">
                  <a:extLst>
                    <a:ext uri="{9D8B030D-6E8A-4147-A177-3AD203B41FA5}">
                      <a16:colId xmlns:a16="http://schemas.microsoft.com/office/drawing/2014/main" val="20001"/>
                    </a:ext>
                  </a:extLst>
                </a:gridCol>
              </a:tblGrid>
              <a:tr h="214957">
                <a:tc>
                  <a:txBody>
                    <a:bodyPr/>
                    <a:lstStyle/>
                    <a:p>
                      <a:pPr algn="l">
                        <a:lnSpc>
                          <a:spcPts val="1500"/>
                        </a:lnSpc>
                        <a:spcAft>
                          <a:spcPts val="0"/>
                        </a:spcAft>
                      </a:pPr>
                      <a:r>
                        <a:rPr lang="en-US" alt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1974</a:t>
                      </a:r>
                      <a:r>
                        <a:rPr 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・京都大学原子炉実験所の原子炉を用いて中性子の医療分野への活用としてＢＮＣＴの臨床研究を</a:t>
                      </a:r>
                      <a:r>
                        <a:rPr 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a:t>
                      </a:r>
                      <a:endParaRPr lang="ja-JP"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1350">
                <a:tc>
                  <a:txBody>
                    <a:bodyPr/>
                    <a:lstStyle/>
                    <a:p>
                      <a:pPr algn="l">
                        <a:lnSpc>
                          <a:spcPts val="1500"/>
                        </a:lnSpc>
                        <a:spcAft>
                          <a:spcPts val="0"/>
                        </a:spcAft>
                      </a:pPr>
                      <a:r>
                        <a:rPr lang="en-US" alt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2008</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8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内閣府</a:t>
                      </a:r>
                      <a:r>
                        <a:rPr 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先端医療開発特区（スーパー特区）に採択（京都大学等）</a:t>
                      </a:r>
                    </a:p>
                    <a:p>
                      <a:pPr algn="l">
                        <a:lnSpc>
                          <a:spcPts val="1500"/>
                        </a:lnSpc>
                        <a:spcAft>
                          <a:spcPts val="0"/>
                        </a:spcAft>
                      </a:pPr>
                      <a:r>
                        <a:rPr 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小型</a:t>
                      </a:r>
                      <a:r>
                        <a:rPr lang="ja-JP"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加速器を</a:t>
                      </a:r>
                      <a:r>
                        <a:rPr 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開発</a:t>
                      </a:r>
                      <a:r>
                        <a:rPr lang="ja-JP" altLang="en-US"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（京都大学と住友重機械工業</a:t>
                      </a:r>
                      <a:r>
                        <a:rPr lang="en-US" alt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1350">
                <a:tc>
                  <a:txBody>
                    <a:bodyPr/>
                    <a:lstStyle/>
                    <a:p>
                      <a:pPr algn="l">
                        <a:lnSpc>
                          <a:spcPts val="1500"/>
                        </a:lnSpc>
                        <a:spcAft>
                          <a:spcPts val="0"/>
                        </a:spcAft>
                      </a:pPr>
                      <a:r>
                        <a:rPr lang="en-US" alt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2009</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・ホウ素薬剤を高品質で大量に作製できる技術の開発に</a:t>
                      </a:r>
                      <a:r>
                        <a:rPr 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成功</a:t>
                      </a:r>
                      <a:r>
                        <a:rPr lang="ja-JP" altLang="en-US"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（府大とステラファーマ</a:t>
                      </a:r>
                      <a:r>
                        <a:rPr lang="en-US" alt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500"/>
                        </a:lnSpc>
                        <a:spcAft>
                          <a:spcPts val="0"/>
                        </a:spcAft>
                      </a:pPr>
                      <a:r>
                        <a:rPr lang="ja-JP"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・ＢＮＣＴ研究会発足（事務局：</a:t>
                      </a:r>
                      <a:r>
                        <a:rPr 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京大、</a:t>
                      </a:r>
                      <a:r>
                        <a:rPr lang="ja-JP"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大阪府、熊取町）</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4957">
                <a:tc>
                  <a:txBody>
                    <a:bodyPr/>
                    <a:lstStyle/>
                    <a:p>
                      <a:pPr algn="l">
                        <a:lnSpc>
                          <a:spcPts val="1500"/>
                        </a:lnSpc>
                        <a:spcAft>
                          <a:spcPts val="0"/>
                        </a:spcAft>
                      </a:pPr>
                      <a:r>
                        <a:rPr lang="en-US" alt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・関西イノベーション国際戦略総合特区指定</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55116">
                <a:tc>
                  <a:txBody>
                    <a:bodyPr/>
                    <a:lstStyle/>
                    <a:p>
                      <a:pPr algn="l">
                        <a:lnSpc>
                          <a:spcPts val="1500"/>
                        </a:lnSpc>
                        <a:spcAft>
                          <a:spcPts val="0"/>
                        </a:spcAft>
                      </a:pPr>
                      <a:r>
                        <a:rPr lang="en-US" alt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・加速器</a:t>
                      </a:r>
                      <a:r>
                        <a:rPr lang="en-US"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システム及びホウ素薬剤を用いた世界初の治験を開始（再発</a:t>
                      </a:r>
                      <a:r>
                        <a:rPr 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悪性</a:t>
                      </a:r>
                      <a:r>
                        <a:rPr lang="ja-JP" altLang="en-US"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脳腫瘍</a:t>
                      </a:r>
                      <a:r>
                        <a:rPr 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（京大原子炉実験所、大阪医科大学、ステラファーマ㈱、住友重機械工業㈱）</a:t>
                      </a:r>
                      <a:endParaRPr lang="ja-JP"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4957">
                <a:tc>
                  <a:txBody>
                    <a:bodyPr/>
                    <a:lstStyle/>
                    <a:p>
                      <a:pPr algn="l">
                        <a:lnSpc>
                          <a:spcPts val="1500"/>
                        </a:lnSpc>
                        <a:spcAft>
                          <a:spcPts val="0"/>
                        </a:spcAft>
                      </a:pPr>
                      <a:r>
                        <a:rPr lang="en-US" alt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a:t>
                      </a:r>
                      <a:r>
                        <a:rPr 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区</a:t>
                      </a:r>
                      <a:r>
                        <a:rPr lang="ja-JP" altLang="en-US"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において、総合特区調整費</a:t>
                      </a:r>
                      <a:r>
                        <a:rPr 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lang="ja-JP"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獲得（</a:t>
                      </a:r>
                      <a:r>
                        <a:rPr 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altLang="en-US"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度</a:t>
                      </a:r>
                      <a:r>
                        <a:rPr 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0913">
                <a:tc>
                  <a:txBody>
                    <a:bodyPr/>
                    <a:lstStyle/>
                    <a:p>
                      <a:pPr algn="l">
                        <a:lnSpc>
                          <a:spcPts val="1500"/>
                        </a:lnSpc>
                        <a:spcAft>
                          <a:spcPts val="0"/>
                        </a:spcAft>
                      </a:pPr>
                      <a:r>
                        <a:rPr lang="en-US" alt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8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再発頭頸部がん</a:t>
                      </a:r>
                      <a:r>
                        <a:rPr 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治</a:t>
                      </a:r>
                      <a:r>
                        <a:rPr 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験開始</a:t>
                      </a:r>
                      <a:r>
                        <a:rPr lang="ja-JP" altLang="en-US"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（京大原子炉実験所、川崎医科大学、ステラファーマ㈱、住友重機械工業㈱）</a:t>
                      </a:r>
                      <a:endParaRPr lang="ja-JP"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500"/>
                        </a:lnSpc>
                        <a:spcAft>
                          <a:spcPts val="0"/>
                        </a:spcAft>
                      </a:pPr>
                      <a:r>
                        <a:rPr 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・府大に</a:t>
                      </a:r>
                      <a:r>
                        <a:rPr lang="ja-JP" altLang="en-US"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世界初のホウ素薬剤開発に特化した研究拠点</a:t>
                      </a:r>
                      <a:r>
                        <a:rPr 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研究センター」開設</a:t>
                      </a:r>
                    </a:p>
                    <a:p>
                      <a:pPr algn="l">
                        <a:lnSpc>
                          <a:spcPts val="1500"/>
                        </a:lnSpc>
                        <a:spcAft>
                          <a:spcPts val="0"/>
                        </a:spcAft>
                      </a:pPr>
                      <a:r>
                        <a:rPr lang="ja-JP"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（ホウ素中性子捕捉療法）実用化推進と拠点形成に向けた検討会議</a:t>
                      </a:r>
                      <a:r>
                        <a:rPr 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開催</a:t>
                      </a:r>
                      <a:r>
                        <a:rPr lang="ja-JP" altLang="en-US"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（事務局：京大原子炉実験所、大阪府、熊取町）</a:t>
                      </a:r>
                      <a:endParaRPr lang="ja-JP" sz="8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8160">
                <a:tc>
                  <a:txBody>
                    <a:bodyPr/>
                    <a:lstStyle/>
                    <a:p>
                      <a:pPr algn="l">
                        <a:lnSpc>
                          <a:spcPts val="1500"/>
                        </a:lnSpc>
                        <a:spcAft>
                          <a:spcPts val="0"/>
                        </a:spcAft>
                      </a:pPr>
                      <a:r>
                        <a:rPr lang="en-US" alt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8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8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研究会を</a:t>
                      </a:r>
                      <a:r>
                        <a:rPr lang="en-US" altLang="ja-JP" sz="8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8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推進協議会に改組（事務局：京大、大阪府、熊取町、関西</a:t>
                      </a:r>
                      <a:r>
                        <a:rPr lang="en-US" altLang="ja-JP" sz="8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8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医療センター）</a:t>
                      </a:r>
                      <a:endParaRPr lang="ja-JP" altLang="ja-JP" sz="800" strike="sng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18692">
                <a:tc>
                  <a:txBody>
                    <a:bodyPr/>
                    <a:lstStyle/>
                    <a:p>
                      <a:pPr algn="l">
                        <a:lnSpc>
                          <a:spcPts val="1500"/>
                        </a:lnSpc>
                        <a:spcAft>
                          <a:spcPts val="0"/>
                        </a:spcAft>
                      </a:pPr>
                      <a:r>
                        <a:rPr lang="en-US" altLang="ja-JP" sz="8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BNCT</a:t>
                      </a: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推進協議会において、大阪医科大学内に整備される医療拠点について、</a:t>
                      </a:r>
                      <a:r>
                        <a:rPr kumimoji="1" lang="ja-JP" altLang="ja-JP" sz="8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研究拠点や医療機関と連携した「共同利用型</a:t>
                      </a:r>
                      <a:r>
                        <a:rPr kumimoji="1" lang="ja-JP" altLang="en-US" sz="8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ja-JP" sz="8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医療拠点</a:t>
                      </a:r>
                      <a:r>
                        <a:rPr kumimoji="1" lang="ja-JP" altLang="en-US" sz="8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となるよう検討し、</a:t>
                      </a:r>
                      <a:r>
                        <a:rPr kumimoji="1" lang="ja-JP" altLang="ja-JP" sz="8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提言を取りまとめ。</a:t>
                      </a:r>
                      <a:endParaRPr lang="ja-JP" altLang="ja-JP" sz="8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91350">
                <a:tc>
                  <a:txBody>
                    <a:bodyPr/>
                    <a:lstStyle/>
                    <a:p>
                      <a:pPr algn="l">
                        <a:lnSpc>
                          <a:spcPts val="1500"/>
                        </a:lnSpc>
                        <a:spcAft>
                          <a:spcPts val="0"/>
                        </a:spcAft>
                      </a:pPr>
                      <a:r>
                        <a:rPr lang="en-US" alt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8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地方創生応援税制（企業版ふるさと納税）を活用し、京都大学複合原子力科学研究所が、大阪医科大学と連携し実施する、情報発信及び専門人材育成事業に対する支援を実施。（～</a:t>
                      </a:r>
                      <a:r>
                        <a:rPr lang="en-US" altLang="ja-JP" sz="8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8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ja-JP" sz="8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96584">
                <a:tc>
                  <a:txBody>
                    <a:bodyPr/>
                    <a:lstStyle/>
                    <a:p>
                      <a:pPr algn="l">
                        <a:lnSpc>
                          <a:spcPts val="1500"/>
                        </a:lnSpc>
                        <a:spcAft>
                          <a:spcPts val="0"/>
                        </a:spcAft>
                      </a:pPr>
                      <a:r>
                        <a:rPr lang="en-US" alt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8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a:t>
                      </a:r>
                      <a:r>
                        <a:rPr lang="en-US" altLang="ja-JP" sz="8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8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共同医療センターが大阪医科大学内に開院。</a:t>
                      </a:r>
                      <a:endParaRPr lang="ja-JP" altLang="ja-JP" sz="8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6584">
                <a:tc>
                  <a:txBody>
                    <a:bodyPr/>
                    <a:lstStyle/>
                    <a:p>
                      <a:pPr algn="l">
                        <a:lnSpc>
                          <a:spcPts val="1500"/>
                        </a:lnSpc>
                        <a:spcAft>
                          <a:spcPts val="0"/>
                        </a:spcAft>
                      </a:pPr>
                      <a:r>
                        <a:rPr lang="en-US" altLang="ja-JP" sz="8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8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・再発頭頚部がんの治験の結果に基づき、住友重機械工業㈱及びステラファーマ㈱が、医療機器と薬剤の製造販売承認を申請</a:t>
                      </a:r>
                      <a:r>
                        <a:rPr lang="ja-JP" altLang="en-US" sz="8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8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4890565"/>
                  </a:ext>
                </a:extLst>
              </a:tr>
            </a:tbl>
          </a:graphicData>
        </a:graphic>
      </p:graphicFrame>
      <p:sp>
        <p:nvSpPr>
          <p:cNvPr id="11" name="Rectangle 5"/>
          <p:cNvSpPr>
            <a:spLocks noChangeArrowheads="1"/>
          </p:cNvSpPr>
          <p:nvPr/>
        </p:nvSpPr>
        <p:spPr bwMode="auto">
          <a:xfrm>
            <a:off x="0" y="0"/>
            <a:ext cx="9906000" cy="347241"/>
          </a:xfrm>
          <a:prstGeom prst="rect">
            <a:avLst/>
          </a:prstGeom>
          <a:solidFill>
            <a:srgbClr val="002060"/>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defTabSz="741661">
              <a:buClr>
                <a:srgbClr val="000000"/>
              </a:buClr>
              <a:buSzPct val="100000"/>
              <a:defRPr/>
            </a:pPr>
            <a:r>
              <a:rPr kumimoji="0"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産業 </a:t>
            </a:r>
            <a:r>
              <a:rPr kumimoji="0"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ＢＮＣＴ</a:t>
            </a:r>
            <a:r>
              <a:rPr kumimoji="0"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4960220" y="5888996"/>
            <a:ext cx="4088438" cy="246221"/>
          </a:xfrm>
          <a:prstGeom prst="rect">
            <a:avLst/>
          </a:prstGeom>
        </p:spPr>
        <p:txBody>
          <a:bodyPr wrap="square">
            <a:spAutoFit/>
          </a:bodyPr>
          <a:lstStyle/>
          <a:p>
            <a:pPr marL="144463" indent="-144463"/>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データで見る「大阪の成長戦略」（</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月版）より引用</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615704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10"/>
          <p:cNvSpPr>
            <a:spLocks noChangeArrowheads="1"/>
          </p:cNvSpPr>
          <p:nvPr/>
        </p:nvSpPr>
        <p:spPr bwMode="auto">
          <a:xfrm>
            <a:off x="425775" y="504694"/>
            <a:ext cx="707928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44463" indent="-144463"/>
            <a:r>
              <a:rPr lang="ja-JP"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a:t>
            </a:r>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きた先行開発区域における先端的な医薬品・医療機器開発に向けた環境整備　</a:t>
            </a:r>
            <a:endParaRPr lang="en-US" altLang="ja-JP" sz="975"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626873" y="818073"/>
            <a:ext cx="8386498" cy="1667516"/>
          </a:xfrm>
          <a:prstGeom prst="rect">
            <a:avLst/>
          </a:prstGeom>
          <a:solidFill>
            <a:schemeClr val="accent5">
              <a:lumMod val="20000"/>
              <a:lumOff val="80000"/>
            </a:schemeClr>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きたには、（独）医薬品医療機器総合機構（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）関西支部が</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月に、創薬支援</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ネットワーク</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の本部機能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を担う国立研究開発法人日本医療研究開発機構（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AMED</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）創薬戦略部西日本統括部が</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月に開設されるなど、大阪・関西における医薬品・医療機器関連産業の振興に向けた環境整備が進行。</a:t>
            </a: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関西支部の機能が拡充され、</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月、テレビ会議システムを利用することにより、開発初期から治</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験</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幅広い段階での薬事に関する各種相談が大阪でも可能となった。さらに、</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月、大学・研究機関</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・ベンチャー企業が行う全ての相談について、テレビ会議システムの利用料を無料とする運用改善を行い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利用</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の拡大を図っている。</a:t>
            </a:r>
          </a:p>
        </p:txBody>
      </p:sp>
      <p:sp>
        <p:nvSpPr>
          <p:cNvPr id="2" name="スライド番号プレースホルダー 1"/>
          <p:cNvSpPr>
            <a:spLocks noGrp="1"/>
          </p:cNvSpPr>
          <p:nvPr>
            <p:ph type="sldNum" sz="quarter" idx="12"/>
          </p:nvPr>
        </p:nvSpPr>
        <p:spPr>
          <a:xfrm>
            <a:off x="9252284" y="5599662"/>
            <a:ext cx="527574" cy="419775"/>
          </a:xfrm>
        </p:spPr>
        <p:txBody>
          <a:bodyPr/>
          <a:lstStyle/>
          <a:p>
            <a:pPr>
              <a:defRPr/>
            </a:pPr>
            <a:fld id="{4AC9B83D-17C3-4F2E-B0BA-D155CD364A7C}" type="slidenum">
              <a:rPr lang="ja-JP" altLang="en-US" sz="1600" b="1" smtClean="0"/>
              <a:pPr>
                <a:defRPr/>
              </a:pPr>
              <a:t>28</a:t>
            </a:fld>
            <a:endParaRPr lang="ja-JP" altLang="en-US" sz="1600" b="1" dirty="0"/>
          </a:p>
        </p:txBody>
      </p:sp>
      <p:sp>
        <p:nvSpPr>
          <p:cNvPr id="33" name="正方形/長方形 32"/>
          <p:cNvSpPr/>
          <p:nvPr/>
        </p:nvSpPr>
        <p:spPr>
          <a:xfrm>
            <a:off x="1041519" y="2735111"/>
            <a:ext cx="2736622" cy="396262"/>
          </a:xfrm>
          <a:prstGeom prst="rect">
            <a:avLst/>
          </a:prstGeom>
        </p:spPr>
        <p:txBody>
          <a:bodyPr wrap="square">
            <a:spAutoFit/>
          </a:bodyPr>
          <a:lstStyle/>
          <a:p>
            <a:pPr marL="144463" indent="-144463"/>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関西支部と創薬支援ネットワークの概要</a:t>
            </a:r>
            <a:endParaRPr lang="en-US" altLang="ja-JP"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44463" indent="-144463"/>
            <a:r>
              <a:rPr lang="ja-JP" altLang="en-US"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出典：医薬品医療機器総合機構（</a:t>
            </a:r>
            <a:r>
              <a:rPr lang="en-US" altLang="ja-JP"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97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grpSp>
        <p:nvGrpSpPr>
          <p:cNvPr id="36" name="グループ化 35"/>
          <p:cNvGrpSpPr/>
          <p:nvPr/>
        </p:nvGrpSpPr>
        <p:grpSpPr>
          <a:xfrm>
            <a:off x="1167806" y="3131373"/>
            <a:ext cx="2870533" cy="2468289"/>
            <a:chOff x="2" y="19050"/>
            <a:chExt cx="3185195" cy="2874416"/>
          </a:xfrm>
        </p:grpSpPr>
        <p:sp>
          <p:nvSpPr>
            <p:cNvPr id="37" name="正方形/長方形 36"/>
            <p:cNvSpPr/>
            <p:nvPr/>
          </p:nvSpPr>
          <p:spPr>
            <a:xfrm>
              <a:off x="2059889" y="238125"/>
              <a:ext cx="1125308" cy="1695450"/>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74295" tIns="37148" rIns="74295" bIns="37148" numCol="1" spcCol="0" rtlCol="0" fromWordArt="0" anchor="ctr" anchorCtr="0" forceAA="0" compatLnSpc="1">
              <a:prstTxWarp prst="textNoShape">
                <a:avLst/>
              </a:prstTxWarp>
              <a:noAutofit/>
            </a:bodyPr>
            <a:lstStyle/>
            <a:p>
              <a:endParaRPr lang="ja-JP" altLang="en-US" sz="1230">
                <a:solidFill>
                  <a:prstClr val="black"/>
                </a:solidFill>
              </a:endParaRPr>
            </a:p>
          </p:txBody>
        </p:sp>
        <p:sp>
          <p:nvSpPr>
            <p:cNvPr id="38" name="正方形/長方形 37"/>
            <p:cNvSpPr/>
            <p:nvPr/>
          </p:nvSpPr>
          <p:spPr>
            <a:xfrm>
              <a:off x="78991" y="233362"/>
              <a:ext cx="1582726" cy="2660104"/>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74295" tIns="37148" rIns="74295" bIns="37148" numCol="1" spcCol="0" rtlCol="0" fromWordArt="0" anchor="ctr" anchorCtr="0" forceAA="0" compatLnSpc="1">
              <a:prstTxWarp prst="textNoShape">
                <a:avLst/>
              </a:prstTxWarp>
              <a:noAutofit/>
            </a:bodyPr>
            <a:lstStyle/>
            <a:p>
              <a:endParaRPr lang="ja-JP" altLang="en-US" sz="1230">
                <a:solidFill>
                  <a:prstClr val="black"/>
                </a:solidFill>
              </a:endParaRPr>
            </a:p>
          </p:txBody>
        </p:sp>
        <p:grpSp>
          <p:nvGrpSpPr>
            <p:cNvPr id="61" name="グループ化 60"/>
            <p:cNvGrpSpPr/>
            <p:nvPr/>
          </p:nvGrpSpPr>
          <p:grpSpPr>
            <a:xfrm>
              <a:off x="219488" y="19050"/>
              <a:ext cx="1209263" cy="2802408"/>
              <a:chOff x="-113888" y="19050"/>
              <a:chExt cx="1209263" cy="2802408"/>
            </a:xfrm>
          </p:grpSpPr>
          <p:sp>
            <p:nvSpPr>
              <p:cNvPr id="69" name="円/楕円 68"/>
              <p:cNvSpPr/>
              <p:nvPr/>
            </p:nvSpPr>
            <p:spPr>
              <a:xfrm>
                <a:off x="-113888" y="19050"/>
                <a:ext cx="1095375" cy="42862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295" tIns="37148" rIns="74295" bIns="37148" numCol="1" spcCol="0" rtlCol="0" fromWordArt="0" anchor="ctr" anchorCtr="0" forceAA="0" compatLnSpc="1">
                <a:prstTxWarp prst="textNoShape">
                  <a:avLst/>
                </a:prstTxWarp>
                <a:noAutofit/>
              </a:bodyPr>
              <a:lstStyle/>
              <a:p>
                <a:pPr algn="ctr"/>
                <a:r>
                  <a:rPr lang="en-US" sz="853" kern="100">
                    <a:solidFill>
                      <a:prstClr val="white"/>
                    </a:solidFill>
                    <a:latin typeface="Meiryo UI"/>
                    <a:ea typeface="ＭＳ 明朝"/>
                    <a:cs typeface="Times New Roman"/>
                  </a:rPr>
                  <a:t> </a:t>
                </a:r>
                <a:endParaRPr lang="ja-JP" altLang="en-US" sz="853" kern="100">
                  <a:solidFill>
                    <a:prstClr val="white"/>
                  </a:solidFill>
                  <a:ea typeface="ＭＳ 明朝"/>
                  <a:cs typeface="Times New Roman"/>
                </a:endParaRPr>
              </a:p>
            </p:txBody>
          </p:sp>
          <p:sp>
            <p:nvSpPr>
              <p:cNvPr id="70" name="テキスト ボックス 2"/>
              <p:cNvSpPr txBox="1"/>
              <p:nvPr/>
            </p:nvSpPr>
            <p:spPr>
              <a:xfrm>
                <a:off x="-105044" y="72008"/>
                <a:ext cx="1090446" cy="37566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74295" tIns="37148" rIns="74295" bIns="37148" numCol="1" spcCol="0" rtlCol="0" fromWordArt="0" anchor="t" anchorCtr="0" forceAA="0" compatLnSpc="1">
                <a:prstTxWarp prst="textNoShape">
                  <a:avLst/>
                </a:prstTxWarp>
                <a:noAutofit/>
              </a:bodyPr>
              <a:lstStyle/>
              <a:p>
                <a:pPr algn="ctr"/>
                <a:r>
                  <a:rPr lang="ja-JP" altLang="en-US" sz="650" kern="100" dirty="0">
                    <a:solidFill>
                      <a:prstClr val="black"/>
                    </a:solidFill>
                    <a:ea typeface="Meiryo UI"/>
                    <a:cs typeface="Times New Roman"/>
                  </a:rPr>
                  <a:t>創薬支援</a:t>
                </a:r>
                <a:endParaRPr lang="ja-JP" altLang="en-US" sz="650" kern="100" dirty="0">
                  <a:solidFill>
                    <a:prstClr val="black"/>
                  </a:solidFill>
                  <a:ea typeface="ＭＳ 明朝"/>
                  <a:cs typeface="Times New Roman"/>
                </a:endParaRPr>
              </a:p>
              <a:p>
                <a:pPr algn="ctr"/>
                <a:r>
                  <a:rPr lang="ja-JP" altLang="en-US" sz="650" kern="100" dirty="0">
                    <a:solidFill>
                      <a:prstClr val="black"/>
                    </a:solidFill>
                    <a:ea typeface="Meiryo UI"/>
                    <a:cs typeface="Times New Roman"/>
                  </a:rPr>
                  <a:t>ネットワーク</a:t>
                </a:r>
                <a:endParaRPr lang="ja-JP" altLang="en-US" sz="650" kern="100" dirty="0">
                  <a:solidFill>
                    <a:prstClr val="black"/>
                  </a:solidFill>
                  <a:ea typeface="ＭＳ 明朝"/>
                  <a:cs typeface="Times New Roman"/>
                </a:endParaRPr>
              </a:p>
            </p:txBody>
          </p:sp>
          <p:sp>
            <p:nvSpPr>
              <p:cNvPr id="71" name="正方形/長方形 70"/>
              <p:cNvSpPr/>
              <p:nvPr/>
            </p:nvSpPr>
            <p:spPr>
              <a:xfrm>
                <a:off x="-77408" y="628650"/>
                <a:ext cx="1172783" cy="371475"/>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74295" tIns="37148" rIns="74295" bIns="37148" numCol="1" spcCol="0" rtlCol="0" fromWordArt="0" anchor="ctr" anchorCtr="0" forceAA="0" compatLnSpc="1">
                <a:prstTxWarp prst="textNoShape">
                  <a:avLst/>
                </a:prstTxWarp>
                <a:noAutofit/>
              </a:bodyPr>
              <a:lstStyle/>
              <a:p>
                <a:endParaRPr lang="ja-JP" altLang="en-US" sz="1230">
                  <a:solidFill>
                    <a:prstClr val="black"/>
                  </a:solidFill>
                </a:endParaRPr>
              </a:p>
            </p:txBody>
          </p:sp>
          <p:sp>
            <p:nvSpPr>
              <p:cNvPr id="72" name="テキスト ボックス 2"/>
              <p:cNvSpPr txBox="1">
                <a:spLocks noChangeArrowheads="1"/>
              </p:cNvSpPr>
              <p:nvPr/>
            </p:nvSpPr>
            <p:spPr bwMode="auto">
              <a:xfrm>
                <a:off x="-9642" y="681037"/>
                <a:ext cx="995045" cy="266700"/>
              </a:xfrm>
              <a:prstGeom prst="rect">
                <a:avLst/>
              </a:prstGeom>
              <a:solidFill>
                <a:schemeClr val="accent2">
                  <a:lumMod val="40000"/>
                  <a:lumOff val="60000"/>
                </a:schemeClr>
              </a:solidFill>
              <a:ln w="9525">
                <a:solidFill>
                  <a:srgbClr val="000000"/>
                </a:solidFill>
                <a:miter lim="800000"/>
                <a:headEnd/>
                <a:tailEnd/>
              </a:ln>
            </p:spPr>
            <p:txBody>
              <a:bodyPr rot="0" vert="horz" wrap="square" lIns="74295" tIns="37148" rIns="74295" bIns="37148" anchor="t" anchorCtr="0">
                <a:noAutofit/>
              </a:bodyPr>
              <a:lstStyle/>
              <a:p>
                <a:pPr algn="ctr">
                  <a:lnSpc>
                    <a:spcPts val="975"/>
                  </a:lnSpc>
                </a:pPr>
                <a:r>
                  <a:rPr lang="ja-JP" altLang="en-US" sz="650" kern="100" dirty="0">
                    <a:solidFill>
                      <a:prstClr val="black"/>
                    </a:solidFill>
                    <a:latin typeface="Century"/>
                    <a:ea typeface="Meiryo UI"/>
                    <a:cs typeface="Times New Roman"/>
                  </a:rPr>
                  <a:t>ＡＭＥＤ</a:t>
                </a:r>
                <a:endParaRPr lang="ja-JP" altLang="en-US" sz="650" kern="100" dirty="0">
                  <a:solidFill>
                    <a:prstClr val="black"/>
                  </a:solidFill>
                  <a:latin typeface="Century"/>
                  <a:ea typeface="ＭＳ 明朝"/>
                  <a:cs typeface="Times New Roman"/>
                </a:endParaRPr>
              </a:p>
            </p:txBody>
          </p:sp>
          <p:sp>
            <p:nvSpPr>
              <p:cNvPr id="73" name="正方形/長方形 72"/>
              <p:cNvSpPr/>
              <p:nvPr/>
            </p:nvSpPr>
            <p:spPr>
              <a:xfrm>
                <a:off x="-75447" y="1085850"/>
                <a:ext cx="1170822" cy="1735608"/>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74295" tIns="37148" rIns="74295" bIns="37148" numCol="1" spcCol="0" rtlCol="0" fromWordArt="0" anchor="ctr" anchorCtr="0" forceAA="0" compatLnSpc="1">
                <a:prstTxWarp prst="textNoShape">
                  <a:avLst/>
                </a:prstTxWarp>
                <a:noAutofit/>
              </a:bodyPr>
              <a:lstStyle/>
              <a:p>
                <a:endParaRPr lang="ja-JP" altLang="en-US" sz="1230">
                  <a:solidFill>
                    <a:prstClr val="black"/>
                  </a:solidFill>
                </a:endParaRPr>
              </a:p>
            </p:txBody>
          </p:sp>
          <p:sp>
            <p:nvSpPr>
              <p:cNvPr id="74" name="テキスト ボックス 2"/>
              <p:cNvSpPr txBox="1">
                <a:spLocks noChangeArrowheads="1"/>
              </p:cNvSpPr>
              <p:nvPr/>
            </p:nvSpPr>
            <p:spPr bwMode="auto">
              <a:xfrm>
                <a:off x="5662" y="1162051"/>
                <a:ext cx="979741" cy="266700"/>
              </a:xfrm>
              <a:prstGeom prst="rect">
                <a:avLst/>
              </a:prstGeom>
              <a:solidFill>
                <a:schemeClr val="accent2">
                  <a:lumMod val="20000"/>
                  <a:lumOff val="80000"/>
                </a:schemeClr>
              </a:solidFill>
              <a:ln w="9525">
                <a:solidFill>
                  <a:srgbClr val="000000"/>
                </a:solidFill>
                <a:miter lim="800000"/>
                <a:headEnd/>
                <a:tailEnd/>
              </a:ln>
            </p:spPr>
            <p:txBody>
              <a:bodyPr rot="0" vert="horz" wrap="square" lIns="74295" tIns="37148" rIns="74295" bIns="37148" anchor="t" anchorCtr="0">
                <a:noAutofit/>
              </a:bodyPr>
              <a:lstStyle/>
              <a:p>
                <a:pPr algn="ctr">
                  <a:lnSpc>
                    <a:spcPts val="975"/>
                  </a:lnSpc>
                </a:pPr>
                <a:r>
                  <a:rPr lang="ja-JP" altLang="en-US" sz="650" kern="100" dirty="0">
                    <a:solidFill>
                      <a:prstClr val="black"/>
                    </a:solidFill>
                    <a:latin typeface="Century"/>
                    <a:ea typeface="Meiryo UI"/>
                    <a:cs typeface="Times New Roman"/>
                  </a:rPr>
                  <a:t>理化学研究所</a:t>
                </a:r>
                <a:endParaRPr lang="ja-JP" altLang="en-US" sz="650" kern="100" dirty="0">
                  <a:solidFill>
                    <a:prstClr val="black"/>
                  </a:solidFill>
                  <a:latin typeface="Century"/>
                  <a:ea typeface="ＭＳ 明朝"/>
                  <a:cs typeface="Times New Roman"/>
                </a:endParaRPr>
              </a:p>
            </p:txBody>
          </p:sp>
          <p:sp>
            <p:nvSpPr>
              <p:cNvPr id="75" name="テキスト ボックス 2"/>
              <p:cNvSpPr txBox="1">
                <a:spLocks noChangeArrowheads="1"/>
              </p:cNvSpPr>
              <p:nvPr/>
            </p:nvSpPr>
            <p:spPr bwMode="auto">
              <a:xfrm>
                <a:off x="-776" y="1468580"/>
                <a:ext cx="977312" cy="295630"/>
              </a:xfrm>
              <a:prstGeom prst="rect">
                <a:avLst/>
              </a:prstGeom>
              <a:solidFill>
                <a:schemeClr val="accent2">
                  <a:lumMod val="20000"/>
                  <a:lumOff val="80000"/>
                </a:schemeClr>
              </a:solidFill>
              <a:ln w="9525">
                <a:solidFill>
                  <a:srgbClr val="000000"/>
                </a:solidFill>
                <a:miter lim="800000"/>
                <a:headEnd/>
                <a:tailEnd/>
              </a:ln>
            </p:spPr>
            <p:txBody>
              <a:bodyPr rot="0" vert="horz" wrap="square" lIns="74295" tIns="37148" rIns="74295" bIns="37148" anchor="t" anchorCtr="0">
                <a:noAutofit/>
              </a:bodyPr>
              <a:lstStyle/>
              <a:p>
                <a:pPr algn="ctr">
                  <a:lnSpc>
                    <a:spcPts val="731"/>
                  </a:lnSpc>
                </a:pPr>
                <a:r>
                  <a:rPr lang="ja-JP" altLang="en-US" sz="731" kern="100" dirty="0">
                    <a:solidFill>
                      <a:prstClr val="black"/>
                    </a:solidFill>
                    <a:latin typeface="Century"/>
                    <a:ea typeface="Meiryo UI"/>
                    <a:cs typeface="Times New Roman"/>
                  </a:rPr>
                  <a:t>産業技術総合</a:t>
                </a:r>
                <a:endParaRPr lang="en-US" altLang="ja-JP" sz="731" kern="100" dirty="0">
                  <a:solidFill>
                    <a:prstClr val="black"/>
                  </a:solidFill>
                  <a:latin typeface="Century"/>
                  <a:ea typeface="Meiryo UI"/>
                  <a:cs typeface="Times New Roman"/>
                </a:endParaRPr>
              </a:p>
              <a:p>
                <a:pPr algn="ctr">
                  <a:lnSpc>
                    <a:spcPts val="731"/>
                  </a:lnSpc>
                </a:pPr>
                <a:r>
                  <a:rPr lang="ja-JP" altLang="en-US" sz="731" kern="100" dirty="0">
                    <a:solidFill>
                      <a:prstClr val="black"/>
                    </a:solidFill>
                    <a:latin typeface="Century"/>
                    <a:ea typeface="Meiryo UI"/>
                    <a:cs typeface="Times New Roman"/>
                  </a:rPr>
                  <a:t>研究所</a:t>
                </a:r>
                <a:endParaRPr lang="ja-JP" altLang="en-US" sz="731" kern="100" dirty="0">
                  <a:solidFill>
                    <a:prstClr val="black"/>
                  </a:solidFill>
                  <a:latin typeface="Century"/>
                  <a:ea typeface="ＭＳ 明朝"/>
                  <a:cs typeface="Times New Roman"/>
                </a:endParaRPr>
              </a:p>
            </p:txBody>
          </p:sp>
          <p:sp>
            <p:nvSpPr>
              <p:cNvPr id="76" name="テキスト ボックス 2"/>
              <p:cNvSpPr txBox="1">
                <a:spLocks noChangeArrowheads="1"/>
              </p:cNvSpPr>
              <p:nvPr/>
            </p:nvSpPr>
            <p:spPr bwMode="auto">
              <a:xfrm>
                <a:off x="-776" y="1809432"/>
                <a:ext cx="977312" cy="315929"/>
              </a:xfrm>
              <a:prstGeom prst="rect">
                <a:avLst/>
              </a:prstGeom>
              <a:solidFill>
                <a:schemeClr val="accent2">
                  <a:lumMod val="20000"/>
                  <a:lumOff val="80000"/>
                </a:schemeClr>
              </a:solidFill>
              <a:ln w="9525">
                <a:solidFill>
                  <a:srgbClr val="000000"/>
                </a:solidFill>
                <a:miter lim="800000"/>
                <a:headEnd/>
                <a:tailEnd/>
              </a:ln>
            </p:spPr>
            <p:txBody>
              <a:bodyPr rot="0" vert="horz" wrap="square" lIns="74295" tIns="37148" rIns="74295" bIns="37148" anchor="t" anchorCtr="0">
                <a:noAutofit/>
              </a:bodyPr>
              <a:lstStyle/>
              <a:p>
                <a:pPr algn="ctr">
                  <a:lnSpc>
                    <a:spcPts val="731"/>
                  </a:lnSpc>
                </a:pPr>
                <a:r>
                  <a:rPr lang="ja-JP" altLang="en-US" sz="650" kern="100" dirty="0">
                    <a:latin typeface="Century"/>
                    <a:ea typeface="Meiryo UI"/>
                    <a:cs typeface="Times New Roman"/>
                  </a:rPr>
                  <a:t>医薬基盤・健康・</a:t>
                </a:r>
                <a:endParaRPr lang="en-US" altLang="ja-JP" sz="650" kern="100" dirty="0">
                  <a:latin typeface="Century"/>
                  <a:ea typeface="Meiryo UI"/>
                  <a:cs typeface="Times New Roman"/>
                </a:endParaRPr>
              </a:p>
              <a:p>
                <a:pPr algn="ctr">
                  <a:lnSpc>
                    <a:spcPts val="731"/>
                  </a:lnSpc>
                </a:pPr>
                <a:r>
                  <a:rPr lang="ja-JP" altLang="en-US" sz="650" kern="100" dirty="0">
                    <a:latin typeface="Century"/>
                    <a:ea typeface="Meiryo UI"/>
                    <a:cs typeface="Times New Roman"/>
                  </a:rPr>
                  <a:t>栄養研究所</a:t>
                </a:r>
                <a:endParaRPr lang="ja-JP" altLang="en-US" sz="650" kern="100" dirty="0">
                  <a:latin typeface="Century"/>
                  <a:ea typeface="ＭＳ 明朝"/>
                  <a:cs typeface="Times New Roman"/>
                </a:endParaRPr>
              </a:p>
            </p:txBody>
          </p:sp>
          <p:sp>
            <p:nvSpPr>
              <p:cNvPr id="77" name="テキスト ボックス 2"/>
              <p:cNvSpPr txBox="1">
                <a:spLocks noChangeArrowheads="1"/>
              </p:cNvSpPr>
              <p:nvPr/>
            </p:nvSpPr>
            <p:spPr bwMode="auto">
              <a:xfrm>
                <a:off x="8092" y="2168866"/>
                <a:ext cx="977312" cy="280201"/>
              </a:xfrm>
              <a:prstGeom prst="rect">
                <a:avLst/>
              </a:prstGeom>
              <a:solidFill>
                <a:schemeClr val="accent2">
                  <a:lumMod val="20000"/>
                  <a:lumOff val="80000"/>
                </a:schemeClr>
              </a:solidFill>
              <a:ln w="9525">
                <a:solidFill>
                  <a:srgbClr val="000000"/>
                </a:solidFill>
                <a:miter lim="800000"/>
                <a:headEnd/>
                <a:tailEnd/>
              </a:ln>
            </p:spPr>
            <p:txBody>
              <a:bodyPr rot="0" vert="horz" wrap="square" lIns="74295" tIns="37148" rIns="74295" bIns="37148" anchor="t" anchorCtr="0">
                <a:noAutofit/>
              </a:bodyPr>
              <a:lstStyle/>
              <a:p>
                <a:pPr algn="ctr">
                  <a:lnSpc>
                    <a:spcPts val="650"/>
                  </a:lnSpc>
                </a:pPr>
                <a:r>
                  <a:rPr lang="ja-JP" altLang="en-US" sz="650" kern="100" dirty="0">
                    <a:solidFill>
                      <a:prstClr val="black"/>
                    </a:solidFill>
                    <a:latin typeface="Century"/>
                    <a:ea typeface="Meiryo UI"/>
                    <a:cs typeface="Times New Roman"/>
                  </a:rPr>
                  <a:t>創薬連携</a:t>
                </a:r>
                <a:endParaRPr lang="en-US" altLang="ja-JP" sz="650" kern="100" dirty="0">
                  <a:solidFill>
                    <a:prstClr val="black"/>
                  </a:solidFill>
                  <a:latin typeface="Century"/>
                  <a:ea typeface="Meiryo UI"/>
                  <a:cs typeface="Times New Roman"/>
                </a:endParaRPr>
              </a:p>
              <a:p>
                <a:pPr algn="ctr">
                  <a:lnSpc>
                    <a:spcPts val="650"/>
                  </a:lnSpc>
                </a:pPr>
                <a:r>
                  <a:rPr lang="ja-JP" altLang="en-US" sz="650" kern="100" dirty="0">
                    <a:solidFill>
                      <a:prstClr val="black"/>
                    </a:solidFill>
                    <a:latin typeface="Century"/>
                    <a:ea typeface="Meiryo UI"/>
                    <a:cs typeface="Times New Roman"/>
                  </a:rPr>
                  <a:t>研究機関</a:t>
                </a:r>
                <a:endParaRPr lang="ja-JP" altLang="en-US" sz="650" kern="100" dirty="0">
                  <a:solidFill>
                    <a:prstClr val="black"/>
                  </a:solidFill>
                  <a:latin typeface="Century"/>
                  <a:ea typeface="ＭＳ 明朝"/>
                  <a:cs typeface="Times New Roman"/>
                </a:endParaRPr>
              </a:p>
            </p:txBody>
          </p:sp>
          <p:sp>
            <p:nvSpPr>
              <p:cNvPr id="78" name="テキスト ボックス 2"/>
              <p:cNvSpPr txBox="1">
                <a:spLocks noChangeArrowheads="1"/>
              </p:cNvSpPr>
              <p:nvPr/>
            </p:nvSpPr>
            <p:spPr bwMode="auto">
              <a:xfrm>
                <a:off x="-9642" y="2480258"/>
                <a:ext cx="1001388" cy="266400"/>
              </a:xfrm>
              <a:prstGeom prst="rect">
                <a:avLst/>
              </a:prstGeom>
              <a:solidFill>
                <a:schemeClr val="accent2">
                  <a:lumMod val="20000"/>
                  <a:lumOff val="80000"/>
                </a:schemeClr>
              </a:solidFill>
              <a:ln w="9525">
                <a:solidFill>
                  <a:srgbClr val="000000"/>
                </a:solidFill>
                <a:miter lim="800000"/>
                <a:headEnd/>
                <a:tailEnd/>
              </a:ln>
            </p:spPr>
            <p:txBody>
              <a:bodyPr rot="0" vert="horz" wrap="square" lIns="74295" tIns="37148" rIns="74295" bIns="37148" anchor="t" anchorCtr="0">
                <a:noAutofit/>
              </a:bodyPr>
              <a:lstStyle/>
              <a:p>
                <a:pPr algn="ctr">
                  <a:lnSpc>
                    <a:spcPts val="650"/>
                  </a:lnSpc>
                </a:pPr>
                <a:r>
                  <a:rPr lang="ja-JP" altLang="en-US" sz="691" kern="100" dirty="0">
                    <a:solidFill>
                      <a:prstClr val="black"/>
                    </a:solidFill>
                    <a:latin typeface="Century"/>
                    <a:ea typeface="Meiryo UI"/>
                    <a:cs typeface="Times New Roman"/>
                  </a:rPr>
                  <a:t>大学、民間</a:t>
                </a:r>
                <a:endParaRPr lang="en-US" altLang="ja-JP" sz="691" kern="100" dirty="0">
                  <a:solidFill>
                    <a:prstClr val="black"/>
                  </a:solidFill>
                  <a:latin typeface="Century"/>
                  <a:ea typeface="Meiryo UI"/>
                  <a:cs typeface="Times New Roman"/>
                </a:endParaRPr>
              </a:p>
              <a:p>
                <a:pPr algn="ctr">
                  <a:lnSpc>
                    <a:spcPts val="650"/>
                  </a:lnSpc>
                </a:pPr>
                <a:r>
                  <a:rPr lang="ja-JP" altLang="en-US" sz="691" kern="100" dirty="0">
                    <a:solidFill>
                      <a:prstClr val="black"/>
                    </a:solidFill>
                    <a:latin typeface="Century"/>
                    <a:ea typeface="Meiryo UI"/>
                    <a:cs typeface="Times New Roman"/>
                  </a:rPr>
                  <a:t>研究機関等</a:t>
                </a:r>
                <a:endParaRPr lang="ja-JP" altLang="en-US" sz="691" kern="100" dirty="0">
                  <a:solidFill>
                    <a:prstClr val="black"/>
                  </a:solidFill>
                  <a:latin typeface="Century"/>
                  <a:ea typeface="ＭＳ 明朝"/>
                  <a:cs typeface="Times New Roman"/>
                </a:endParaRPr>
              </a:p>
            </p:txBody>
          </p:sp>
        </p:grpSp>
        <p:sp>
          <p:nvSpPr>
            <p:cNvPr id="62" name="左右矢印 61"/>
            <p:cNvSpPr/>
            <p:nvPr/>
          </p:nvSpPr>
          <p:spPr>
            <a:xfrm>
              <a:off x="1558105" y="379017"/>
              <a:ext cx="584522" cy="347663"/>
            </a:xfrm>
            <a:prstGeom prst="leftRightArrow">
              <a:avLst/>
            </a:prstGeom>
          </p:spPr>
          <p:style>
            <a:lnRef idx="2">
              <a:schemeClr val="accent2"/>
            </a:lnRef>
            <a:fillRef idx="1">
              <a:schemeClr val="lt1"/>
            </a:fillRef>
            <a:effectRef idx="0">
              <a:schemeClr val="accent2"/>
            </a:effectRef>
            <a:fontRef idx="minor">
              <a:schemeClr val="dk1"/>
            </a:fontRef>
          </p:style>
          <p:txBody>
            <a:bodyPr rot="0" spcFirstLastPara="0" vert="horz" wrap="square" lIns="74295" tIns="37148" rIns="74295" bIns="37148" numCol="1" spcCol="0" rtlCol="0" fromWordArt="0" anchor="ctr" anchorCtr="0" forceAA="0" compatLnSpc="1">
              <a:prstTxWarp prst="textNoShape">
                <a:avLst/>
              </a:prstTxWarp>
              <a:noAutofit/>
            </a:bodyPr>
            <a:lstStyle/>
            <a:p>
              <a:endParaRPr lang="ja-JP" altLang="en-US" sz="1230">
                <a:solidFill>
                  <a:prstClr val="black"/>
                </a:solidFill>
              </a:endParaRPr>
            </a:p>
          </p:txBody>
        </p:sp>
        <p:sp>
          <p:nvSpPr>
            <p:cNvPr id="63" name="テキスト ボックス 2"/>
            <p:cNvSpPr txBox="1">
              <a:spLocks noChangeArrowheads="1"/>
            </p:cNvSpPr>
            <p:nvPr/>
          </p:nvSpPr>
          <p:spPr bwMode="auto">
            <a:xfrm>
              <a:off x="2121247" y="1825852"/>
              <a:ext cx="1002590" cy="215445"/>
            </a:xfrm>
            <a:prstGeom prst="rect">
              <a:avLst/>
            </a:prstGeom>
            <a:solidFill>
              <a:srgbClr val="FFFFFF"/>
            </a:solidFill>
            <a:ln w="12700">
              <a:solidFill>
                <a:srgbClr val="000000"/>
              </a:solidFill>
              <a:miter lim="800000"/>
              <a:headEnd/>
              <a:tailEnd/>
            </a:ln>
          </p:spPr>
          <p:txBody>
            <a:bodyPr rot="0" vert="horz" wrap="square" lIns="74295" tIns="37148" rIns="74295" bIns="37148" anchor="t" anchorCtr="0">
              <a:spAutoFit/>
            </a:bodyPr>
            <a:lstStyle/>
            <a:p>
              <a:pPr algn="ctr"/>
              <a:r>
                <a:rPr lang="en-US" sz="650" kern="100" dirty="0">
                  <a:solidFill>
                    <a:prstClr val="black"/>
                  </a:solidFill>
                  <a:latin typeface="Meiryo UI"/>
                  <a:ea typeface="ＭＳ 明朝"/>
                  <a:cs typeface="Times New Roman"/>
                </a:rPr>
                <a:t>PMDA</a:t>
              </a:r>
              <a:r>
                <a:rPr lang="ja-JP" altLang="en-US" sz="650" kern="100" dirty="0">
                  <a:solidFill>
                    <a:prstClr val="black"/>
                  </a:solidFill>
                  <a:latin typeface="Century"/>
                  <a:ea typeface="Meiryo UI"/>
                  <a:cs typeface="Times New Roman"/>
                </a:rPr>
                <a:t>関西支部</a:t>
              </a:r>
              <a:endParaRPr lang="ja-JP" altLang="en-US" sz="650" kern="100" dirty="0">
                <a:solidFill>
                  <a:prstClr val="black"/>
                </a:solidFill>
                <a:latin typeface="Century"/>
                <a:ea typeface="ＭＳ 明朝"/>
                <a:cs typeface="Times New Roman"/>
              </a:endParaRPr>
            </a:p>
          </p:txBody>
        </p:sp>
        <p:sp>
          <p:nvSpPr>
            <p:cNvPr id="64" name="角丸四角形 63"/>
            <p:cNvSpPr/>
            <p:nvPr/>
          </p:nvSpPr>
          <p:spPr>
            <a:xfrm>
              <a:off x="2181238" y="436167"/>
              <a:ext cx="842882" cy="6191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295" tIns="37148" rIns="74295" bIns="37148" numCol="1" spcCol="0" rtlCol="0" fromWordArt="0" anchor="ctr" anchorCtr="0" forceAA="0" compatLnSpc="1">
              <a:prstTxWarp prst="textNoShape">
                <a:avLst/>
              </a:prstTxWarp>
              <a:noAutofit/>
            </a:bodyPr>
            <a:lstStyle/>
            <a:p>
              <a:pPr algn="ctr"/>
              <a:r>
                <a:rPr lang="ja-JP" altLang="en-US" sz="650" kern="100" dirty="0">
                  <a:solidFill>
                    <a:schemeClr val="tx1"/>
                  </a:solidFill>
                  <a:ea typeface="Meiryo UI"/>
                  <a:cs typeface="Times New Roman"/>
                </a:rPr>
                <a:t>薬事に関する</a:t>
              </a:r>
              <a:endParaRPr lang="en-US" altLang="ja-JP" sz="650" kern="100" dirty="0">
                <a:solidFill>
                  <a:schemeClr val="tx1"/>
                </a:solidFill>
                <a:ea typeface="Meiryo UI"/>
                <a:cs typeface="Times New Roman"/>
              </a:endParaRPr>
            </a:p>
            <a:p>
              <a:pPr algn="ctr"/>
              <a:r>
                <a:rPr lang="ja-JP" altLang="en-US" sz="650" kern="100" dirty="0">
                  <a:solidFill>
                    <a:schemeClr val="tx1"/>
                  </a:solidFill>
                  <a:ea typeface="Meiryo UI"/>
                  <a:cs typeface="Times New Roman"/>
                </a:rPr>
                <a:t>各種相談</a:t>
              </a:r>
              <a:endParaRPr lang="ja-JP" altLang="en-US" sz="650" strike="sngStrike" kern="100" dirty="0">
                <a:solidFill>
                  <a:schemeClr val="tx1"/>
                </a:solidFill>
                <a:ea typeface="ＭＳ 明朝"/>
                <a:cs typeface="Times New Roman"/>
              </a:endParaRPr>
            </a:p>
          </p:txBody>
        </p:sp>
        <p:sp>
          <p:nvSpPr>
            <p:cNvPr id="65" name="角丸四角形 64"/>
            <p:cNvSpPr/>
            <p:nvPr/>
          </p:nvSpPr>
          <p:spPr>
            <a:xfrm>
              <a:off x="2181239" y="1190625"/>
              <a:ext cx="842882" cy="5478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295" tIns="37148" rIns="74295" bIns="37148" numCol="1" spcCol="0" rtlCol="0" fromWordArt="0" anchor="ctr" anchorCtr="0" forceAA="0" compatLnSpc="1">
              <a:prstTxWarp prst="textNoShape">
                <a:avLst/>
              </a:prstTxWarp>
              <a:noAutofit/>
            </a:bodyPr>
            <a:lstStyle/>
            <a:p>
              <a:pPr algn="ctr"/>
              <a:r>
                <a:rPr lang="en-US" altLang="ja-JP" sz="650" kern="100" dirty="0">
                  <a:solidFill>
                    <a:srgbClr val="000000"/>
                  </a:solidFill>
                  <a:latin typeface="Meiryo UI"/>
                  <a:ea typeface="ＭＳ 明朝"/>
                  <a:cs typeface="Times New Roman"/>
                </a:rPr>
                <a:t>GMP</a:t>
              </a:r>
              <a:r>
                <a:rPr lang="ja-JP" altLang="en-US" sz="650" kern="100" dirty="0">
                  <a:solidFill>
                    <a:srgbClr val="7030A0"/>
                  </a:solidFill>
                  <a:latin typeface="Meiryo UI" panose="020B0604030504040204" pitchFamily="50" charset="-128"/>
                  <a:ea typeface="Meiryo UI" panose="020B0604030504040204" pitchFamily="50" charset="-128"/>
                  <a:cs typeface="Meiryo UI" panose="020B0604030504040204" pitchFamily="50" charset="-128"/>
                </a:rPr>
                <a:t>等</a:t>
              </a:r>
            </a:p>
            <a:p>
              <a:pPr algn="ctr"/>
              <a:r>
                <a:rPr lang="ja-JP" altLang="en-US" sz="650" kern="100" dirty="0">
                  <a:solidFill>
                    <a:srgbClr val="000000"/>
                  </a:solidFill>
                  <a:ea typeface="Meiryo UI"/>
                  <a:cs typeface="Times New Roman"/>
                </a:rPr>
                <a:t>実地調査</a:t>
              </a:r>
              <a:endParaRPr lang="ja-JP" altLang="en-US" sz="650" kern="100" dirty="0">
                <a:solidFill>
                  <a:prstClr val="white"/>
                </a:solidFill>
                <a:ea typeface="ＭＳ 明朝"/>
                <a:cs typeface="Times New Roman"/>
              </a:endParaRPr>
            </a:p>
          </p:txBody>
        </p:sp>
        <p:sp>
          <p:nvSpPr>
            <p:cNvPr id="66" name="テキスト ボックス 2"/>
            <p:cNvSpPr txBox="1">
              <a:spLocks noChangeArrowheads="1"/>
            </p:cNvSpPr>
            <p:nvPr/>
          </p:nvSpPr>
          <p:spPr bwMode="auto">
            <a:xfrm>
              <a:off x="1551418" y="425891"/>
              <a:ext cx="584524" cy="253878"/>
            </a:xfrm>
            <a:prstGeom prst="rect">
              <a:avLst/>
            </a:prstGeom>
            <a:noFill/>
            <a:ln w="9525">
              <a:noFill/>
              <a:miter lim="800000"/>
              <a:headEnd/>
              <a:tailEnd/>
            </a:ln>
          </p:spPr>
          <p:txBody>
            <a:bodyPr rot="0" vert="horz" wrap="square" lIns="74295" tIns="37148" rIns="74295" bIns="37148" anchor="t" anchorCtr="0">
              <a:spAutoFit/>
            </a:bodyPr>
            <a:lstStyle/>
            <a:p>
              <a:pPr algn="ctr"/>
              <a:r>
                <a:rPr lang="ja-JP" altLang="en-US" sz="853" kern="100" dirty="0">
                  <a:solidFill>
                    <a:prstClr val="black"/>
                  </a:solidFill>
                  <a:latin typeface="Century"/>
                  <a:ea typeface="Meiryo UI"/>
                  <a:cs typeface="Times New Roman"/>
                </a:rPr>
                <a:t>連携</a:t>
              </a:r>
              <a:endParaRPr lang="ja-JP" altLang="en-US" sz="853" kern="100" dirty="0">
                <a:solidFill>
                  <a:prstClr val="black"/>
                </a:solidFill>
                <a:latin typeface="Century"/>
                <a:ea typeface="ＭＳ 明朝"/>
                <a:cs typeface="Times New Roman"/>
              </a:endParaRPr>
            </a:p>
          </p:txBody>
        </p:sp>
        <p:sp>
          <p:nvSpPr>
            <p:cNvPr id="67" name="環状矢印 66"/>
            <p:cNvSpPr/>
            <p:nvPr/>
          </p:nvSpPr>
          <p:spPr>
            <a:xfrm rot="5400000">
              <a:off x="709235" y="1150573"/>
              <a:ext cx="1231775" cy="515206"/>
            </a:xfrm>
            <a:prstGeom prst="circular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295" tIns="37148" rIns="74295" bIns="37148" numCol="1" spcCol="0" rtlCol="0" fromWordArt="0" anchor="ctr" anchorCtr="0" forceAA="0" compatLnSpc="1">
              <a:prstTxWarp prst="textNoShape">
                <a:avLst/>
              </a:prstTxWarp>
              <a:noAutofit/>
            </a:bodyPr>
            <a:lstStyle/>
            <a:p>
              <a:endParaRPr lang="ja-JP" altLang="en-US" sz="1230">
                <a:solidFill>
                  <a:prstClr val="white"/>
                </a:solidFill>
              </a:endParaRPr>
            </a:p>
          </p:txBody>
        </p:sp>
        <p:sp>
          <p:nvSpPr>
            <p:cNvPr id="68" name="環状矢印 67"/>
            <p:cNvSpPr/>
            <p:nvPr/>
          </p:nvSpPr>
          <p:spPr>
            <a:xfrm rot="16200000">
              <a:off x="-332687" y="1113741"/>
              <a:ext cx="1243011" cy="577633"/>
            </a:xfrm>
            <a:prstGeom prst="circularArrow">
              <a:avLst>
                <a:gd name="adj1" fmla="val 12500"/>
                <a:gd name="adj2" fmla="val 1142319"/>
                <a:gd name="adj3" fmla="val 20457681"/>
                <a:gd name="adj4" fmla="val 10800008"/>
                <a:gd name="adj5" fmla="val 125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295" tIns="37148" rIns="74295" bIns="37148" numCol="1" spcCol="0" rtlCol="0" fromWordArt="0" anchor="ctr" anchorCtr="0" forceAA="0" compatLnSpc="1">
              <a:prstTxWarp prst="textNoShape">
                <a:avLst/>
              </a:prstTxWarp>
              <a:noAutofit/>
            </a:bodyPr>
            <a:lstStyle/>
            <a:p>
              <a:endParaRPr lang="ja-JP" altLang="en-US" sz="1230">
                <a:solidFill>
                  <a:prstClr val="white"/>
                </a:solidFill>
              </a:endParaRPr>
            </a:p>
          </p:txBody>
        </p:sp>
      </p:grpSp>
      <p:sp>
        <p:nvSpPr>
          <p:cNvPr id="80" name="正方形/長方形 79"/>
          <p:cNvSpPr/>
          <p:nvPr/>
        </p:nvSpPr>
        <p:spPr>
          <a:xfrm>
            <a:off x="4038339" y="2743625"/>
            <a:ext cx="4212468" cy="246221"/>
          </a:xfrm>
          <a:prstGeom prst="rect">
            <a:avLst/>
          </a:prstGeom>
        </p:spPr>
        <p:txBody>
          <a:bodyPr wrap="square">
            <a:spAutoFit/>
          </a:bodyPr>
          <a:lstStyle/>
          <a:p>
            <a:pPr marL="144463" indent="-144463"/>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　機能拡充</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(2016.6</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）以降の相談メニューの概要</a:t>
            </a:r>
          </a:p>
        </p:txBody>
      </p:sp>
      <p:pic>
        <p:nvPicPr>
          <p:cNvPr id="40" name="図 39"/>
          <p:cNvPicPr>
            <a:picLocks noChangeAspect="1"/>
          </p:cNvPicPr>
          <p:nvPr/>
        </p:nvPicPr>
        <p:blipFill>
          <a:blip r:embed="rId3"/>
          <a:stretch>
            <a:fillRect/>
          </a:stretch>
        </p:blipFill>
        <p:spPr>
          <a:xfrm>
            <a:off x="4184644" y="2743625"/>
            <a:ext cx="4982107" cy="2351780"/>
          </a:xfrm>
          <a:prstGeom prst="rect">
            <a:avLst/>
          </a:prstGeom>
        </p:spPr>
      </p:pic>
      <p:sp>
        <p:nvSpPr>
          <p:cNvPr id="41" name="正方形/長方形 40"/>
          <p:cNvSpPr/>
          <p:nvPr/>
        </p:nvSpPr>
        <p:spPr>
          <a:xfrm>
            <a:off x="5691420" y="5628703"/>
            <a:ext cx="4088438" cy="246221"/>
          </a:xfrm>
          <a:prstGeom prst="rect">
            <a:avLst/>
          </a:prstGeom>
        </p:spPr>
        <p:txBody>
          <a:bodyPr wrap="square">
            <a:spAutoFit/>
          </a:bodyPr>
          <a:lstStyle/>
          <a:p>
            <a:pPr marL="144463" indent="-144463"/>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データで見る「大阪の成長戦略」（</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月版）より引用</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Rectangle 5"/>
          <p:cNvSpPr>
            <a:spLocks noChangeArrowheads="1"/>
          </p:cNvSpPr>
          <p:nvPr/>
        </p:nvSpPr>
        <p:spPr bwMode="auto">
          <a:xfrm>
            <a:off x="0" y="0"/>
            <a:ext cx="9906000" cy="347241"/>
          </a:xfrm>
          <a:prstGeom prst="rect">
            <a:avLst/>
          </a:prstGeom>
          <a:solidFill>
            <a:srgbClr val="002060"/>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defTabSz="741661">
              <a:buClr>
                <a:srgbClr val="000000"/>
              </a:buClr>
              <a:buSzPct val="100000"/>
              <a:defRPr/>
            </a:pPr>
            <a:r>
              <a:rPr kumimoji="0"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産業 </a:t>
            </a:r>
            <a:r>
              <a:rPr kumimoji="0"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うめきた</a:t>
            </a:r>
            <a:r>
              <a:rPr kumimoji="0"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435462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51162" y="1660970"/>
            <a:ext cx="8572500" cy="22190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kumimoji="1" lang="ja-JP" altLang="en-US" sz="4800" b="1" dirty="0" smtClean="0"/>
              <a:t>コロナ以前の大阪</a:t>
            </a:r>
            <a:endParaRPr kumimoji="1" lang="en-US" altLang="ja-JP" sz="4800" b="1" dirty="0" smtClean="0"/>
          </a:p>
        </p:txBody>
      </p:sp>
      <p:sp>
        <p:nvSpPr>
          <p:cNvPr id="4" name="スライド番号プレースホルダー 3"/>
          <p:cNvSpPr>
            <a:spLocks noGrp="1"/>
          </p:cNvSpPr>
          <p:nvPr>
            <p:ph type="sldNum" sz="quarter" idx="12"/>
          </p:nvPr>
        </p:nvSpPr>
        <p:spPr>
          <a:xfrm>
            <a:off x="9329351" y="5597611"/>
            <a:ext cx="451078" cy="435120"/>
          </a:xfrm>
        </p:spPr>
        <p:txBody>
          <a:bodyPr/>
          <a:lstStyle/>
          <a:p>
            <a:fld id="{9B28B6A2-4437-46C4-8AB6-08015A7ADF51}" type="slidenum">
              <a:rPr kumimoji="1" lang="ja-JP" altLang="en-US" sz="1600" b="1"/>
              <a:t>2</a:t>
            </a:fld>
            <a:endParaRPr kumimoji="1" lang="ja-JP" altLang="en-US" sz="1600" b="1"/>
          </a:p>
        </p:txBody>
      </p:sp>
    </p:spTree>
    <p:extLst>
      <p:ext uri="{BB962C8B-B14F-4D97-AF65-F5344CB8AC3E}">
        <p14:creationId xmlns:p14="http://schemas.microsoft.com/office/powerpoint/2010/main" val="31684871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253212" y="444331"/>
            <a:ext cx="9311426" cy="738664"/>
          </a:xfrm>
          <a:prstGeom prst="rect">
            <a:avLst/>
          </a:prstGeom>
          <a:solidFill>
            <a:schemeClr val="accent1">
              <a:lumMod val="20000"/>
              <a:lumOff val="80000"/>
            </a:schemeClr>
          </a:solidFill>
          <a:ln w="28575" cmpd="dbl">
            <a:noFill/>
          </a:ln>
        </p:spPr>
        <p:txBody>
          <a:bodyPr wrap="square" rtlCol="0">
            <a:spAutoFit/>
          </a:bodyPr>
          <a:lstStyle/>
          <a:p>
            <a:pPr marL="144463" indent="-144463">
              <a:defRPr/>
            </a:pPr>
            <a:r>
              <a:rPr lang="ja-JP" altLang="en-US" sz="1400" dirty="0" smtClean="0">
                <a:solidFill>
                  <a:prstClr val="black"/>
                </a:solidFill>
                <a:latin typeface="+mn-ea"/>
              </a:rPr>
              <a:t>●</a:t>
            </a:r>
            <a:r>
              <a:rPr lang="ja-JP" altLang="en-US" sz="1400" b="1" u="sng" dirty="0" smtClean="0">
                <a:solidFill>
                  <a:prstClr val="black"/>
                </a:solidFill>
                <a:latin typeface="+mn-ea"/>
              </a:rPr>
              <a:t>大阪</a:t>
            </a:r>
            <a:r>
              <a:rPr lang="ja-JP" altLang="en-US" sz="1400" b="1" u="sng" dirty="0">
                <a:solidFill>
                  <a:prstClr val="black"/>
                </a:solidFill>
                <a:latin typeface="+mn-ea"/>
              </a:rPr>
              <a:t>府内には数多くの大学機関が集積（東京に次いで２番目（</a:t>
            </a:r>
            <a:r>
              <a:rPr lang="en-US" altLang="ja-JP" sz="1400" b="1" u="sng" dirty="0">
                <a:solidFill>
                  <a:prstClr val="black"/>
                </a:solidFill>
                <a:latin typeface="+mn-ea"/>
              </a:rPr>
              <a:t>55</a:t>
            </a:r>
            <a:r>
              <a:rPr lang="ja-JP" altLang="en-US" sz="1400" b="1" u="sng" dirty="0">
                <a:solidFill>
                  <a:prstClr val="black"/>
                </a:solidFill>
                <a:latin typeface="+mn-ea"/>
              </a:rPr>
              <a:t>校）</a:t>
            </a:r>
            <a:r>
              <a:rPr lang="ja-JP" altLang="en-US" sz="1400" b="1" u="sng" dirty="0" smtClean="0">
                <a:solidFill>
                  <a:prstClr val="black"/>
                </a:solidFill>
                <a:latin typeface="+mn-ea"/>
              </a:rPr>
              <a:t>）</a:t>
            </a:r>
            <a:endParaRPr lang="en-US" altLang="ja-JP" sz="1400" b="1" u="sng" dirty="0" smtClean="0">
              <a:solidFill>
                <a:prstClr val="black"/>
              </a:solidFill>
              <a:latin typeface="+mn-ea"/>
            </a:endParaRPr>
          </a:p>
          <a:p>
            <a:pPr marL="144463" indent="-144463">
              <a:defRPr/>
            </a:pPr>
            <a:r>
              <a:rPr lang="ja-JP" altLang="en-US" sz="1400" dirty="0" smtClean="0">
                <a:solidFill>
                  <a:prstClr val="black"/>
                </a:solidFill>
                <a:latin typeface="+mn-ea"/>
              </a:rPr>
              <a:t>●一方で、工場</a:t>
            </a:r>
            <a:r>
              <a:rPr lang="ja-JP" altLang="en-US" sz="1400" dirty="0">
                <a:solidFill>
                  <a:prstClr val="black"/>
                </a:solidFill>
                <a:latin typeface="+mn-ea"/>
              </a:rPr>
              <a:t>等立地制限法の影響等により、郊外へ大学の移転が続き、大阪市は大学数や学生数が他都市に比べて極めて少ない</a:t>
            </a:r>
            <a:r>
              <a:rPr lang="ja-JP" altLang="en-US" sz="1400" dirty="0" smtClean="0">
                <a:solidFill>
                  <a:prstClr val="black"/>
                </a:solidFill>
                <a:latin typeface="+mn-ea"/>
              </a:rPr>
              <a:t>。</a:t>
            </a:r>
            <a:r>
              <a:rPr lang="ja-JP" altLang="en-US" sz="1200" dirty="0">
                <a:solidFill>
                  <a:prstClr val="black"/>
                </a:solidFill>
                <a:latin typeface="+mn-ea"/>
              </a:rPr>
              <a:t>　</a:t>
            </a:r>
            <a:r>
              <a:rPr lang="en-US" altLang="ja-JP" sz="1200" dirty="0">
                <a:solidFill>
                  <a:prstClr val="black"/>
                </a:solidFill>
                <a:latin typeface="+mn-ea"/>
              </a:rPr>
              <a:t>※</a:t>
            </a:r>
            <a:r>
              <a:rPr lang="ja-JP" altLang="en-US" sz="1200" dirty="0">
                <a:solidFill>
                  <a:prstClr val="black"/>
                </a:solidFill>
                <a:latin typeface="+mn-ea"/>
              </a:rPr>
              <a:t>大阪府内の大学数は</a:t>
            </a:r>
            <a:r>
              <a:rPr lang="ja-JP" altLang="en-US" sz="1200" dirty="0" smtClean="0">
                <a:solidFill>
                  <a:prstClr val="black"/>
                </a:solidFill>
                <a:latin typeface="+mn-ea"/>
              </a:rPr>
              <a:t>、</a:t>
            </a:r>
            <a:r>
              <a:rPr lang="en-US" altLang="ja-JP" sz="1200" dirty="0" smtClean="0">
                <a:solidFill>
                  <a:prstClr val="black"/>
                </a:solidFill>
                <a:latin typeface="+mn-ea"/>
              </a:rPr>
              <a:t>55</a:t>
            </a:r>
            <a:r>
              <a:rPr lang="ja-JP" altLang="en-US" sz="1200" dirty="0" smtClean="0">
                <a:solidFill>
                  <a:prstClr val="black"/>
                </a:solidFill>
                <a:latin typeface="+mn-ea"/>
              </a:rPr>
              <a:t>校</a:t>
            </a:r>
            <a:r>
              <a:rPr lang="ja-JP" altLang="en-US" sz="1200" dirty="0">
                <a:solidFill>
                  <a:prstClr val="black"/>
                </a:solidFill>
                <a:latin typeface="+mn-ea"/>
              </a:rPr>
              <a:t>（平成</a:t>
            </a:r>
            <a:r>
              <a:rPr lang="en-US" altLang="ja-JP" sz="1200" dirty="0">
                <a:solidFill>
                  <a:prstClr val="black"/>
                </a:solidFill>
                <a:latin typeface="+mn-ea"/>
              </a:rPr>
              <a:t>30</a:t>
            </a:r>
            <a:r>
              <a:rPr lang="ja-JP" altLang="en-US" sz="1200" dirty="0">
                <a:solidFill>
                  <a:prstClr val="black"/>
                </a:solidFill>
                <a:latin typeface="+mn-ea"/>
              </a:rPr>
              <a:t>年度学校基本調査。大学本部のある</a:t>
            </a:r>
            <a:r>
              <a:rPr lang="ja-JP" altLang="en-US" sz="1200" dirty="0" smtClean="0">
                <a:solidFill>
                  <a:prstClr val="black"/>
                </a:solidFill>
                <a:latin typeface="+mn-ea"/>
              </a:rPr>
              <a:t>学校数）</a:t>
            </a:r>
            <a:endParaRPr lang="en-US" altLang="ja-JP" sz="1200" dirty="0">
              <a:solidFill>
                <a:prstClr val="black"/>
              </a:solidFill>
              <a:latin typeface="+mn-ea"/>
            </a:endParaRPr>
          </a:p>
        </p:txBody>
      </p:sp>
      <p:grpSp>
        <p:nvGrpSpPr>
          <p:cNvPr id="83" name="グループ化 82"/>
          <p:cNvGrpSpPr/>
          <p:nvPr/>
        </p:nvGrpSpPr>
        <p:grpSpPr>
          <a:xfrm>
            <a:off x="1847678" y="1460345"/>
            <a:ext cx="5260899" cy="4385623"/>
            <a:chOff x="459115" y="990587"/>
            <a:chExt cx="7040127" cy="5736608"/>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990587"/>
              <a:ext cx="5736608" cy="5736608"/>
            </a:xfrm>
            <a:prstGeom prst="rect">
              <a:avLst/>
            </a:prstGeom>
          </p:spPr>
        </p:pic>
        <p:sp>
          <p:nvSpPr>
            <p:cNvPr id="11" name="円/楕円 270"/>
            <p:cNvSpPr/>
            <p:nvPr/>
          </p:nvSpPr>
          <p:spPr>
            <a:xfrm>
              <a:off x="4909986" y="263063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463">
                <a:solidFill>
                  <a:prstClr val="white"/>
                </a:solidFill>
                <a:latin typeface="Calibri" panose="020F0502020204030204"/>
                <a:ea typeface="游ゴシック" panose="020B0400000000000000" pitchFamily="50" charset="-128"/>
              </a:endParaRPr>
            </a:p>
          </p:txBody>
        </p:sp>
        <p:cxnSp>
          <p:nvCxnSpPr>
            <p:cNvPr id="12" name="直線コネクタ 11"/>
            <p:cNvCxnSpPr/>
            <p:nvPr/>
          </p:nvCxnSpPr>
          <p:spPr>
            <a:xfrm flipH="1">
              <a:off x="4957912" y="1541862"/>
              <a:ext cx="21506" cy="108877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789745" y="1393336"/>
              <a:ext cx="617799" cy="179990"/>
            </a:xfrm>
            <a:prstGeom prst="rect">
              <a:avLst/>
            </a:prstGeom>
            <a:noFill/>
          </p:spPr>
          <p:txBody>
            <a:bodyPr wrap="none" lIns="0" tIns="0" rIns="0" bIns="0" rtlCol="0">
              <a:spAutoFit/>
            </a:bodyPr>
            <a:lstStyle/>
            <a:p>
              <a:pPr>
                <a:defRPr/>
              </a:pPr>
              <a:r>
                <a:rPr lang="ja-JP" altLang="en-US" sz="89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大阪大学</a:t>
              </a:r>
            </a:p>
          </p:txBody>
        </p:sp>
        <p:sp>
          <p:nvSpPr>
            <p:cNvPr id="16" name="円/楕円 270"/>
            <p:cNvSpPr/>
            <p:nvPr/>
          </p:nvSpPr>
          <p:spPr>
            <a:xfrm>
              <a:off x="4823683" y="4240804"/>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463">
                <a:solidFill>
                  <a:prstClr val="white"/>
                </a:solidFill>
                <a:latin typeface="Calibri" panose="020F0502020204030204"/>
                <a:ea typeface="游ゴシック" panose="020B0400000000000000" pitchFamily="50" charset="-128"/>
              </a:endParaRPr>
            </a:p>
          </p:txBody>
        </p:sp>
        <p:cxnSp>
          <p:nvCxnSpPr>
            <p:cNvPr id="17" name="直線コネクタ 16"/>
            <p:cNvCxnSpPr/>
            <p:nvPr/>
          </p:nvCxnSpPr>
          <p:spPr>
            <a:xfrm>
              <a:off x="3965402" y="4076544"/>
              <a:ext cx="858281" cy="19470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3157195" y="3977870"/>
              <a:ext cx="905742" cy="359980"/>
            </a:xfrm>
            <a:prstGeom prst="rect">
              <a:avLst/>
            </a:prstGeom>
            <a:noFill/>
          </p:spPr>
          <p:txBody>
            <a:bodyPr wrap="square" lIns="0" tIns="0" rIns="0" bIns="0" rtlCol="0">
              <a:spAutoFit/>
            </a:bodyPr>
            <a:lstStyle/>
            <a:p>
              <a:pPr>
                <a:defRPr/>
              </a:pPr>
              <a:r>
                <a:rPr lang="ja-JP" altLang="en-US" sz="89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大阪市立大学</a:t>
              </a:r>
            </a:p>
          </p:txBody>
        </p:sp>
        <p:sp>
          <p:nvSpPr>
            <p:cNvPr id="20" name="円/楕円 270"/>
            <p:cNvSpPr/>
            <p:nvPr/>
          </p:nvSpPr>
          <p:spPr>
            <a:xfrm>
              <a:off x="4823682" y="4615948"/>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463">
                <a:solidFill>
                  <a:prstClr val="white"/>
                </a:solidFill>
                <a:latin typeface="Calibri" panose="020F0502020204030204"/>
                <a:ea typeface="游ゴシック" panose="020B0400000000000000" pitchFamily="50" charset="-128"/>
              </a:endParaRPr>
            </a:p>
          </p:txBody>
        </p:sp>
        <p:cxnSp>
          <p:nvCxnSpPr>
            <p:cNvPr id="22" name="直線コネクタ 21"/>
            <p:cNvCxnSpPr/>
            <p:nvPr/>
          </p:nvCxnSpPr>
          <p:spPr>
            <a:xfrm>
              <a:off x="3895078" y="4445255"/>
              <a:ext cx="928604" cy="20020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066921" y="4379893"/>
              <a:ext cx="914711" cy="359980"/>
            </a:xfrm>
            <a:prstGeom prst="rect">
              <a:avLst/>
            </a:prstGeom>
            <a:noFill/>
          </p:spPr>
          <p:txBody>
            <a:bodyPr wrap="square" lIns="0" tIns="0" rIns="0" bIns="0" rtlCol="0">
              <a:spAutoFit/>
            </a:bodyPr>
            <a:lstStyle/>
            <a:p>
              <a:pPr>
                <a:defRPr/>
              </a:pPr>
              <a:r>
                <a:rPr lang="ja-JP" altLang="en-US" sz="89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大阪府立大学</a:t>
              </a:r>
            </a:p>
          </p:txBody>
        </p:sp>
        <p:sp>
          <p:nvSpPr>
            <p:cNvPr id="24" name="円/楕円 270"/>
            <p:cNvSpPr/>
            <p:nvPr/>
          </p:nvSpPr>
          <p:spPr>
            <a:xfrm>
              <a:off x="5515095" y="236393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463">
                <a:solidFill>
                  <a:prstClr val="white"/>
                </a:solidFill>
                <a:latin typeface="Calibri" panose="020F0502020204030204"/>
                <a:ea typeface="游ゴシック" panose="020B0400000000000000" pitchFamily="50" charset="-128"/>
              </a:endParaRPr>
            </a:p>
          </p:txBody>
        </p:sp>
        <p:cxnSp>
          <p:nvCxnSpPr>
            <p:cNvPr id="25" name="直線コネクタ 24"/>
            <p:cNvCxnSpPr/>
            <p:nvPr/>
          </p:nvCxnSpPr>
          <p:spPr>
            <a:xfrm flipH="1">
              <a:off x="5574163" y="1947414"/>
              <a:ext cx="498271" cy="42516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6090493" y="1834331"/>
              <a:ext cx="923831" cy="179990"/>
            </a:xfrm>
            <a:prstGeom prst="rect">
              <a:avLst/>
            </a:prstGeom>
            <a:noFill/>
          </p:spPr>
          <p:txBody>
            <a:bodyPr wrap="square" lIns="0" tIns="0" rIns="0" bIns="0" rtlCol="0">
              <a:spAutoFit/>
            </a:bodyPr>
            <a:lstStyle/>
            <a:p>
              <a:pPr>
                <a:defRPr/>
              </a:pPr>
              <a:r>
                <a:rPr lang="ja-JP" altLang="en-US" sz="89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大阪医科大学</a:t>
              </a:r>
            </a:p>
          </p:txBody>
        </p:sp>
        <p:sp>
          <p:nvSpPr>
            <p:cNvPr id="28" name="円/楕円 270"/>
            <p:cNvSpPr/>
            <p:nvPr/>
          </p:nvSpPr>
          <p:spPr>
            <a:xfrm>
              <a:off x="5040375" y="3255702"/>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463">
                <a:solidFill>
                  <a:prstClr val="white"/>
                </a:solidFill>
                <a:latin typeface="Calibri" panose="020F0502020204030204"/>
                <a:ea typeface="游ゴシック" panose="020B0400000000000000" pitchFamily="50" charset="-128"/>
              </a:endParaRPr>
            </a:p>
          </p:txBody>
        </p:sp>
        <p:cxnSp>
          <p:nvCxnSpPr>
            <p:cNvPr id="29" name="直線コネクタ 28"/>
            <p:cNvCxnSpPr>
              <a:stCxn id="32" idx="3"/>
            </p:cNvCxnSpPr>
            <p:nvPr/>
          </p:nvCxnSpPr>
          <p:spPr>
            <a:xfrm>
              <a:off x="4070967" y="3224295"/>
              <a:ext cx="969408" cy="5655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3224581" y="3139656"/>
              <a:ext cx="926698" cy="179990"/>
            </a:xfrm>
            <a:prstGeom prst="rect">
              <a:avLst/>
            </a:prstGeom>
            <a:noFill/>
          </p:spPr>
          <p:txBody>
            <a:bodyPr wrap="none" lIns="0" tIns="0" rIns="0" bIns="0" rtlCol="0">
              <a:spAutoFit/>
            </a:bodyPr>
            <a:lstStyle/>
            <a:p>
              <a:pPr>
                <a:defRPr/>
              </a:pPr>
              <a:r>
                <a:rPr lang="ja-JP" altLang="en-US" sz="89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大阪工業大学</a:t>
              </a:r>
            </a:p>
          </p:txBody>
        </p:sp>
        <p:sp>
          <p:nvSpPr>
            <p:cNvPr id="33" name="円/楕円 270"/>
            <p:cNvSpPr/>
            <p:nvPr/>
          </p:nvSpPr>
          <p:spPr>
            <a:xfrm>
              <a:off x="5657384" y="3416572"/>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463">
                <a:solidFill>
                  <a:prstClr val="white"/>
                </a:solidFill>
                <a:latin typeface="Calibri" panose="020F0502020204030204"/>
                <a:ea typeface="游ゴシック" panose="020B0400000000000000" pitchFamily="50" charset="-128"/>
              </a:endParaRPr>
            </a:p>
          </p:txBody>
        </p:sp>
        <p:cxnSp>
          <p:nvCxnSpPr>
            <p:cNvPr id="34" name="直線コネクタ 33"/>
            <p:cNvCxnSpPr/>
            <p:nvPr/>
          </p:nvCxnSpPr>
          <p:spPr>
            <a:xfrm flipH="1" flipV="1">
              <a:off x="5743411" y="3445934"/>
              <a:ext cx="436955" cy="6066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6193606" y="3443410"/>
              <a:ext cx="926698" cy="179990"/>
            </a:xfrm>
            <a:prstGeom prst="rect">
              <a:avLst/>
            </a:prstGeom>
            <a:noFill/>
          </p:spPr>
          <p:txBody>
            <a:bodyPr wrap="none" lIns="0" tIns="0" rIns="0" bIns="0" rtlCol="0">
              <a:spAutoFit/>
            </a:bodyPr>
            <a:lstStyle/>
            <a:p>
              <a:pPr>
                <a:defRPr/>
              </a:pPr>
              <a:r>
                <a:rPr lang="ja-JP" altLang="en-US" sz="89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大阪産業大学</a:t>
              </a:r>
            </a:p>
          </p:txBody>
        </p:sp>
        <p:sp>
          <p:nvSpPr>
            <p:cNvPr id="38" name="円/楕円 270"/>
            <p:cNvSpPr/>
            <p:nvPr/>
          </p:nvSpPr>
          <p:spPr>
            <a:xfrm>
              <a:off x="5558108" y="3032997"/>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463">
                <a:solidFill>
                  <a:prstClr val="white"/>
                </a:solidFill>
                <a:latin typeface="Calibri" panose="020F0502020204030204"/>
                <a:ea typeface="游ゴシック" panose="020B0400000000000000" pitchFamily="50" charset="-128"/>
              </a:endParaRPr>
            </a:p>
          </p:txBody>
        </p:sp>
        <p:cxnSp>
          <p:nvCxnSpPr>
            <p:cNvPr id="39" name="直線コネクタ 38"/>
            <p:cNvCxnSpPr>
              <a:stCxn id="41" idx="1"/>
            </p:cNvCxnSpPr>
            <p:nvPr/>
          </p:nvCxnSpPr>
          <p:spPr>
            <a:xfrm flipH="1" flipV="1">
              <a:off x="5647665" y="3092114"/>
              <a:ext cx="557364" cy="13972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6205028" y="3147205"/>
              <a:ext cx="1235599" cy="179990"/>
            </a:xfrm>
            <a:prstGeom prst="rect">
              <a:avLst/>
            </a:prstGeom>
            <a:noFill/>
          </p:spPr>
          <p:txBody>
            <a:bodyPr wrap="none" lIns="0" tIns="0" rIns="0" bIns="0" rtlCol="0">
              <a:spAutoFit/>
            </a:bodyPr>
            <a:lstStyle/>
            <a:p>
              <a:pPr>
                <a:defRPr/>
              </a:pPr>
              <a:r>
                <a:rPr lang="ja-JP" altLang="en-US" sz="89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大阪電気通信大学</a:t>
              </a:r>
            </a:p>
          </p:txBody>
        </p:sp>
        <p:sp>
          <p:nvSpPr>
            <p:cNvPr id="42" name="円/楕円 270"/>
            <p:cNvSpPr/>
            <p:nvPr/>
          </p:nvSpPr>
          <p:spPr>
            <a:xfrm>
              <a:off x="4866266" y="2952776"/>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463">
                <a:solidFill>
                  <a:prstClr val="white"/>
                </a:solidFill>
                <a:latin typeface="Calibri" panose="020F0502020204030204"/>
                <a:ea typeface="游ゴシック" panose="020B0400000000000000" pitchFamily="50" charset="-128"/>
              </a:endParaRPr>
            </a:p>
          </p:txBody>
        </p:sp>
        <p:cxnSp>
          <p:nvCxnSpPr>
            <p:cNvPr id="44" name="直線コネクタ 43"/>
            <p:cNvCxnSpPr/>
            <p:nvPr/>
          </p:nvCxnSpPr>
          <p:spPr>
            <a:xfrm>
              <a:off x="4203762" y="2981426"/>
              <a:ext cx="662504" cy="1436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3690801" y="2902764"/>
              <a:ext cx="617799" cy="179990"/>
            </a:xfrm>
            <a:prstGeom prst="rect">
              <a:avLst/>
            </a:prstGeom>
            <a:noFill/>
          </p:spPr>
          <p:txBody>
            <a:bodyPr wrap="none" lIns="0" tIns="0" rIns="0" bIns="0" rtlCol="0">
              <a:spAutoFit/>
            </a:bodyPr>
            <a:lstStyle/>
            <a:p>
              <a:pPr>
                <a:defRPr/>
              </a:pPr>
              <a:r>
                <a:rPr lang="ja-JP" altLang="en-US" sz="89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関西大学</a:t>
              </a:r>
            </a:p>
          </p:txBody>
        </p:sp>
        <p:sp>
          <p:nvSpPr>
            <p:cNvPr id="47" name="円/楕円 270"/>
            <p:cNvSpPr/>
            <p:nvPr/>
          </p:nvSpPr>
          <p:spPr>
            <a:xfrm>
              <a:off x="5671507" y="2651973"/>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463">
                <a:solidFill>
                  <a:prstClr val="white"/>
                </a:solidFill>
                <a:latin typeface="Calibri" panose="020F0502020204030204"/>
                <a:ea typeface="游ゴシック" panose="020B0400000000000000" pitchFamily="50" charset="-128"/>
              </a:endParaRPr>
            </a:p>
          </p:txBody>
        </p:sp>
        <p:cxnSp>
          <p:nvCxnSpPr>
            <p:cNvPr id="48" name="直線コネクタ 47"/>
            <p:cNvCxnSpPr/>
            <p:nvPr/>
          </p:nvCxnSpPr>
          <p:spPr>
            <a:xfrm flipH="1" flipV="1">
              <a:off x="5752058" y="2706987"/>
              <a:ext cx="647974" cy="12221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6433028" y="2754081"/>
              <a:ext cx="926698" cy="179990"/>
            </a:xfrm>
            <a:prstGeom prst="rect">
              <a:avLst/>
            </a:prstGeom>
            <a:noFill/>
          </p:spPr>
          <p:txBody>
            <a:bodyPr wrap="none" lIns="0" tIns="0" rIns="0" bIns="0" rtlCol="0">
              <a:spAutoFit/>
            </a:bodyPr>
            <a:lstStyle/>
            <a:p>
              <a:pPr>
                <a:defRPr/>
              </a:pPr>
              <a:r>
                <a:rPr lang="ja-JP" altLang="en-US" sz="89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関西医科大学</a:t>
              </a:r>
            </a:p>
          </p:txBody>
        </p:sp>
        <p:sp>
          <p:nvSpPr>
            <p:cNvPr id="35" name="円/楕円 270"/>
            <p:cNvSpPr/>
            <p:nvPr/>
          </p:nvSpPr>
          <p:spPr>
            <a:xfrm>
              <a:off x="5285340" y="382516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463">
                <a:solidFill>
                  <a:prstClr val="white"/>
                </a:solidFill>
                <a:latin typeface="Calibri" panose="020F0502020204030204"/>
                <a:ea typeface="游ゴシック" panose="020B0400000000000000" pitchFamily="50" charset="-128"/>
              </a:endParaRPr>
            </a:p>
          </p:txBody>
        </p:sp>
        <p:cxnSp>
          <p:nvCxnSpPr>
            <p:cNvPr id="36" name="直線コネクタ 35"/>
            <p:cNvCxnSpPr/>
            <p:nvPr/>
          </p:nvCxnSpPr>
          <p:spPr>
            <a:xfrm flipH="1" flipV="1">
              <a:off x="5371367" y="3858298"/>
              <a:ext cx="587725" cy="988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5997903" y="3773816"/>
              <a:ext cx="617799" cy="179990"/>
            </a:xfrm>
            <a:prstGeom prst="rect">
              <a:avLst/>
            </a:prstGeom>
            <a:noFill/>
          </p:spPr>
          <p:txBody>
            <a:bodyPr wrap="none" lIns="0" tIns="0" rIns="0" bIns="0" rtlCol="0">
              <a:spAutoFit/>
            </a:bodyPr>
            <a:lstStyle/>
            <a:p>
              <a:pPr>
                <a:defRPr/>
              </a:pPr>
              <a:r>
                <a:rPr lang="ja-JP" altLang="en-US" sz="89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近畿大学</a:t>
              </a:r>
            </a:p>
          </p:txBody>
        </p:sp>
        <p:sp>
          <p:nvSpPr>
            <p:cNvPr id="43" name="円/楕円 270"/>
            <p:cNvSpPr/>
            <p:nvPr/>
          </p:nvSpPr>
          <p:spPr>
            <a:xfrm>
              <a:off x="5429068" y="293293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463">
                <a:solidFill>
                  <a:prstClr val="white"/>
                </a:solidFill>
                <a:latin typeface="Calibri" panose="020F0502020204030204"/>
                <a:ea typeface="游ゴシック" panose="020B0400000000000000" pitchFamily="50" charset="-128"/>
              </a:endParaRPr>
            </a:p>
          </p:txBody>
        </p:sp>
        <p:cxnSp>
          <p:nvCxnSpPr>
            <p:cNvPr id="45" name="直線コネクタ 44"/>
            <p:cNvCxnSpPr/>
            <p:nvPr/>
          </p:nvCxnSpPr>
          <p:spPr>
            <a:xfrm flipH="1" flipV="1">
              <a:off x="5498676" y="2965710"/>
              <a:ext cx="833657" cy="6753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6332332" y="2949748"/>
              <a:ext cx="617799" cy="179990"/>
            </a:xfrm>
            <a:prstGeom prst="rect">
              <a:avLst/>
            </a:prstGeom>
            <a:noFill/>
          </p:spPr>
          <p:txBody>
            <a:bodyPr wrap="none" lIns="0" tIns="0" rIns="0" bIns="0" rtlCol="0">
              <a:spAutoFit/>
            </a:bodyPr>
            <a:lstStyle/>
            <a:p>
              <a:pPr>
                <a:defRPr/>
              </a:pPr>
              <a:r>
                <a:rPr lang="ja-JP" altLang="en-US" sz="89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摂南大学</a:t>
              </a:r>
            </a:p>
          </p:txBody>
        </p:sp>
        <p:sp>
          <p:nvSpPr>
            <p:cNvPr id="52" name="円/楕円 270"/>
            <p:cNvSpPr/>
            <p:nvPr/>
          </p:nvSpPr>
          <p:spPr>
            <a:xfrm>
              <a:off x="5671506" y="4492692"/>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463">
                <a:solidFill>
                  <a:prstClr val="white"/>
                </a:solidFill>
                <a:latin typeface="Calibri" panose="020F0502020204030204"/>
                <a:ea typeface="游ゴシック" panose="020B0400000000000000" pitchFamily="50" charset="-128"/>
              </a:endParaRPr>
            </a:p>
          </p:txBody>
        </p:sp>
        <p:cxnSp>
          <p:nvCxnSpPr>
            <p:cNvPr id="53" name="直線コネクタ 52"/>
            <p:cNvCxnSpPr/>
            <p:nvPr/>
          </p:nvCxnSpPr>
          <p:spPr>
            <a:xfrm flipH="1">
              <a:off x="5743411" y="4524014"/>
              <a:ext cx="289962" cy="652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6033374" y="4453597"/>
              <a:ext cx="926698" cy="179990"/>
            </a:xfrm>
            <a:prstGeom prst="rect">
              <a:avLst/>
            </a:prstGeom>
            <a:noFill/>
          </p:spPr>
          <p:txBody>
            <a:bodyPr wrap="none" lIns="0" tIns="0" rIns="0" bIns="0" rtlCol="0">
              <a:spAutoFit/>
            </a:bodyPr>
            <a:lstStyle/>
            <a:p>
              <a:pPr>
                <a:defRPr/>
              </a:pPr>
              <a:r>
                <a:rPr lang="ja-JP" altLang="en-US" sz="89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大阪教育大学</a:t>
              </a:r>
            </a:p>
          </p:txBody>
        </p:sp>
        <p:sp>
          <p:nvSpPr>
            <p:cNvPr id="55" name="円/楕円 270"/>
            <p:cNvSpPr/>
            <p:nvPr/>
          </p:nvSpPr>
          <p:spPr>
            <a:xfrm>
              <a:off x="5571357" y="4890844"/>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463">
                <a:solidFill>
                  <a:prstClr val="white"/>
                </a:solidFill>
                <a:latin typeface="Calibri" panose="020F0502020204030204"/>
                <a:ea typeface="游ゴシック" panose="020B0400000000000000" pitchFamily="50" charset="-128"/>
              </a:endParaRPr>
            </a:p>
          </p:txBody>
        </p:sp>
        <p:cxnSp>
          <p:nvCxnSpPr>
            <p:cNvPr id="56" name="直線コネクタ 55"/>
            <p:cNvCxnSpPr/>
            <p:nvPr/>
          </p:nvCxnSpPr>
          <p:spPr>
            <a:xfrm flipH="1" flipV="1">
              <a:off x="5632856" y="4934427"/>
              <a:ext cx="365046" cy="5152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7" name="テキスト ボックス 56"/>
            <p:cNvSpPr txBox="1"/>
            <p:nvPr/>
          </p:nvSpPr>
          <p:spPr>
            <a:xfrm>
              <a:off x="5983862" y="4918030"/>
              <a:ext cx="926698" cy="179990"/>
            </a:xfrm>
            <a:prstGeom prst="rect">
              <a:avLst/>
            </a:prstGeom>
            <a:noFill/>
          </p:spPr>
          <p:txBody>
            <a:bodyPr wrap="none" lIns="0" tIns="0" rIns="0" bIns="0" rtlCol="0">
              <a:spAutoFit/>
            </a:bodyPr>
            <a:lstStyle/>
            <a:p>
              <a:pPr>
                <a:defRPr/>
              </a:pPr>
              <a:r>
                <a:rPr lang="ja-JP" altLang="en-US" sz="89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大阪芸術大学</a:t>
              </a:r>
            </a:p>
          </p:txBody>
        </p:sp>
        <p:sp>
          <p:nvSpPr>
            <p:cNvPr id="58" name="円/楕円 270"/>
            <p:cNvSpPr/>
            <p:nvPr/>
          </p:nvSpPr>
          <p:spPr>
            <a:xfrm>
              <a:off x="5772365" y="2542318"/>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463">
                <a:solidFill>
                  <a:prstClr val="white"/>
                </a:solidFill>
                <a:latin typeface="Calibri" panose="020F0502020204030204"/>
                <a:ea typeface="游ゴシック" panose="020B0400000000000000" pitchFamily="50" charset="-128"/>
              </a:endParaRPr>
            </a:p>
          </p:txBody>
        </p:sp>
        <p:cxnSp>
          <p:nvCxnSpPr>
            <p:cNvPr id="59" name="直線コネクタ 58"/>
            <p:cNvCxnSpPr/>
            <p:nvPr/>
          </p:nvCxnSpPr>
          <p:spPr>
            <a:xfrm flipH="1" flipV="1">
              <a:off x="5844251" y="2592623"/>
              <a:ext cx="555781" cy="4382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6418094" y="2557306"/>
              <a:ext cx="1081148" cy="179990"/>
            </a:xfrm>
            <a:prstGeom prst="rect">
              <a:avLst/>
            </a:prstGeom>
            <a:noFill/>
          </p:spPr>
          <p:txBody>
            <a:bodyPr wrap="none" lIns="0" tIns="0" rIns="0" bIns="0" rtlCol="0">
              <a:spAutoFit/>
            </a:bodyPr>
            <a:lstStyle/>
            <a:p>
              <a:pPr>
                <a:defRPr/>
              </a:pPr>
              <a:r>
                <a:rPr lang="ja-JP" altLang="en-US" sz="89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関西外国語大学</a:t>
              </a:r>
            </a:p>
          </p:txBody>
        </p:sp>
        <p:sp>
          <p:nvSpPr>
            <p:cNvPr id="63" name="円/楕円 270"/>
            <p:cNvSpPr/>
            <p:nvPr/>
          </p:nvSpPr>
          <p:spPr>
            <a:xfrm>
              <a:off x="5817426" y="244892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463">
                <a:solidFill>
                  <a:prstClr val="white"/>
                </a:solidFill>
                <a:latin typeface="Calibri" panose="020F0502020204030204"/>
                <a:ea typeface="游ゴシック" panose="020B0400000000000000" pitchFamily="50" charset="-128"/>
              </a:endParaRPr>
            </a:p>
          </p:txBody>
        </p:sp>
        <p:cxnSp>
          <p:nvCxnSpPr>
            <p:cNvPr id="64" name="直線コネクタ 63"/>
            <p:cNvCxnSpPr/>
            <p:nvPr/>
          </p:nvCxnSpPr>
          <p:spPr>
            <a:xfrm flipH="1">
              <a:off x="5903567" y="2457181"/>
              <a:ext cx="455204" cy="2129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6376832" y="2349375"/>
              <a:ext cx="926698" cy="179990"/>
            </a:xfrm>
            <a:prstGeom prst="rect">
              <a:avLst/>
            </a:prstGeom>
            <a:noFill/>
          </p:spPr>
          <p:txBody>
            <a:bodyPr wrap="none" lIns="0" tIns="0" rIns="0" bIns="0" rtlCol="0">
              <a:spAutoFit/>
            </a:bodyPr>
            <a:lstStyle/>
            <a:p>
              <a:pPr>
                <a:defRPr/>
              </a:pPr>
              <a:r>
                <a:rPr lang="ja-JP" altLang="en-US" sz="89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大阪歯科大学</a:t>
              </a:r>
            </a:p>
          </p:txBody>
        </p:sp>
        <p:sp>
          <p:nvSpPr>
            <p:cNvPr id="67" name="円/楕円 270"/>
            <p:cNvSpPr/>
            <p:nvPr/>
          </p:nvSpPr>
          <p:spPr>
            <a:xfrm>
              <a:off x="4016487" y="5792337"/>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463">
                <a:solidFill>
                  <a:prstClr val="white"/>
                </a:solidFill>
                <a:latin typeface="Calibri" panose="020F0502020204030204"/>
                <a:ea typeface="游ゴシック" panose="020B0400000000000000" pitchFamily="50" charset="-128"/>
              </a:endParaRPr>
            </a:p>
          </p:txBody>
        </p:sp>
        <p:cxnSp>
          <p:nvCxnSpPr>
            <p:cNvPr id="68" name="直線コネクタ 67"/>
            <p:cNvCxnSpPr/>
            <p:nvPr/>
          </p:nvCxnSpPr>
          <p:spPr>
            <a:xfrm flipH="1" flipV="1">
              <a:off x="4081573" y="5845232"/>
              <a:ext cx="446739" cy="32131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4438961" y="6169767"/>
              <a:ext cx="926698" cy="179990"/>
            </a:xfrm>
            <a:prstGeom prst="rect">
              <a:avLst/>
            </a:prstGeom>
            <a:noFill/>
          </p:spPr>
          <p:txBody>
            <a:bodyPr wrap="none" lIns="0" tIns="0" rIns="0" bIns="0" rtlCol="0">
              <a:spAutoFit/>
            </a:bodyPr>
            <a:lstStyle/>
            <a:p>
              <a:pPr>
                <a:defRPr/>
              </a:pPr>
              <a:r>
                <a:rPr lang="ja-JP" altLang="en-US" sz="89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大阪体育大学</a:t>
              </a:r>
            </a:p>
          </p:txBody>
        </p:sp>
        <p:sp>
          <p:nvSpPr>
            <p:cNvPr id="60" name="円/楕円 270"/>
            <p:cNvSpPr/>
            <p:nvPr/>
          </p:nvSpPr>
          <p:spPr>
            <a:xfrm>
              <a:off x="3879375" y="5691922"/>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463">
                <a:solidFill>
                  <a:prstClr val="white"/>
                </a:solidFill>
                <a:latin typeface="Calibri" panose="020F0502020204030204"/>
                <a:ea typeface="游ゴシック" panose="020B0400000000000000" pitchFamily="50" charset="-128"/>
              </a:endParaRPr>
            </a:p>
          </p:txBody>
        </p:sp>
        <p:cxnSp>
          <p:nvCxnSpPr>
            <p:cNvPr id="62" name="直線コネクタ 61"/>
            <p:cNvCxnSpPr/>
            <p:nvPr/>
          </p:nvCxnSpPr>
          <p:spPr>
            <a:xfrm flipH="1" flipV="1">
              <a:off x="3494655" y="5264090"/>
              <a:ext cx="400424" cy="43908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5" name="テキスト ボックス 64"/>
            <p:cNvSpPr txBox="1"/>
            <p:nvPr/>
          </p:nvSpPr>
          <p:spPr>
            <a:xfrm>
              <a:off x="3001139" y="5111836"/>
              <a:ext cx="926698" cy="179990"/>
            </a:xfrm>
            <a:prstGeom prst="rect">
              <a:avLst/>
            </a:prstGeom>
            <a:noFill/>
          </p:spPr>
          <p:txBody>
            <a:bodyPr wrap="none" lIns="0" tIns="0" rIns="0" bIns="0" rtlCol="0">
              <a:spAutoFit/>
            </a:bodyPr>
            <a:lstStyle/>
            <a:p>
              <a:pPr>
                <a:defRPr/>
              </a:pPr>
              <a:r>
                <a:rPr lang="ja-JP" altLang="en-US" sz="89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大阪観光大学</a:t>
              </a:r>
            </a:p>
          </p:txBody>
        </p:sp>
        <p:sp>
          <p:nvSpPr>
            <p:cNvPr id="69" name="円/楕円 270"/>
            <p:cNvSpPr/>
            <p:nvPr/>
          </p:nvSpPr>
          <p:spPr>
            <a:xfrm>
              <a:off x="4996013" y="4301710"/>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463">
                <a:solidFill>
                  <a:prstClr val="white"/>
                </a:solidFill>
                <a:latin typeface="Calibri" panose="020F0502020204030204"/>
                <a:ea typeface="游ゴシック" panose="020B0400000000000000" pitchFamily="50" charset="-128"/>
              </a:endParaRPr>
            </a:p>
          </p:txBody>
        </p:sp>
        <p:cxnSp>
          <p:nvCxnSpPr>
            <p:cNvPr id="71" name="直線コネクタ 70"/>
            <p:cNvCxnSpPr/>
            <p:nvPr/>
          </p:nvCxnSpPr>
          <p:spPr>
            <a:xfrm flipH="1">
              <a:off x="5072330" y="4162212"/>
              <a:ext cx="850488" cy="14659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5923887" y="4076544"/>
              <a:ext cx="617799" cy="179990"/>
            </a:xfrm>
            <a:prstGeom prst="rect">
              <a:avLst/>
            </a:prstGeom>
            <a:noFill/>
          </p:spPr>
          <p:txBody>
            <a:bodyPr wrap="none" lIns="0" tIns="0" rIns="0" bIns="0" rtlCol="0">
              <a:spAutoFit/>
            </a:bodyPr>
            <a:lstStyle/>
            <a:p>
              <a:pPr>
                <a:defRPr/>
              </a:pPr>
              <a:r>
                <a:rPr lang="ja-JP" altLang="en-US" sz="89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阪南大学</a:t>
              </a:r>
            </a:p>
          </p:txBody>
        </p:sp>
        <p:sp>
          <p:nvSpPr>
            <p:cNvPr id="73" name="円/楕円 270"/>
            <p:cNvSpPr/>
            <p:nvPr/>
          </p:nvSpPr>
          <p:spPr>
            <a:xfrm>
              <a:off x="5265774" y="2242214"/>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463">
                <a:solidFill>
                  <a:prstClr val="white"/>
                </a:solidFill>
                <a:latin typeface="Calibri" panose="020F0502020204030204"/>
                <a:ea typeface="游ゴシック" panose="020B0400000000000000" pitchFamily="50" charset="-128"/>
              </a:endParaRPr>
            </a:p>
          </p:txBody>
        </p:sp>
        <p:cxnSp>
          <p:nvCxnSpPr>
            <p:cNvPr id="74" name="直線コネクタ 73"/>
            <p:cNvCxnSpPr/>
            <p:nvPr/>
          </p:nvCxnSpPr>
          <p:spPr>
            <a:xfrm flipH="1">
              <a:off x="5322221" y="1820585"/>
              <a:ext cx="498271" cy="42516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5" name="テキスト ボックス 74"/>
            <p:cNvSpPr txBox="1"/>
            <p:nvPr/>
          </p:nvSpPr>
          <p:spPr>
            <a:xfrm>
              <a:off x="5754762" y="1673847"/>
              <a:ext cx="998540" cy="179990"/>
            </a:xfrm>
            <a:prstGeom prst="rect">
              <a:avLst/>
            </a:prstGeom>
            <a:noFill/>
          </p:spPr>
          <p:txBody>
            <a:bodyPr wrap="square" lIns="0" tIns="0" rIns="0" bIns="0" rtlCol="0">
              <a:spAutoFit/>
            </a:bodyPr>
            <a:lstStyle/>
            <a:p>
              <a:pPr>
                <a:defRPr/>
              </a:pPr>
              <a:r>
                <a:rPr lang="ja-JP" altLang="en-US" sz="89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大阪薬科大学</a:t>
              </a:r>
            </a:p>
          </p:txBody>
        </p:sp>
        <p:sp>
          <p:nvSpPr>
            <p:cNvPr id="8" name="正方形/長方形 7"/>
            <p:cNvSpPr/>
            <p:nvPr/>
          </p:nvSpPr>
          <p:spPr>
            <a:xfrm>
              <a:off x="4109777" y="3231842"/>
              <a:ext cx="1175563" cy="1087237"/>
            </a:xfrm>
            <a:prstGeom prst="rect">
              <a:avLst/>
            </a:prstGeom>
            <a:no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ja-JP" altLang="en-US" sz="1463">
                <a:solidFill>
                  <a:prstClr val="black"/>
                </a:solidFill>
                <a:latin typeface="Calibri" panose="020F0502020204030204"/>
                <a:ea typeface="游ゴシック" panose="020B0400000000000000" pitchFamily="50" charset="-128"/>
              </a:endParaRPr>
            </a:p>
          </p:txBody>
        </p:sp>
        <p:cxnSp>
          <p:nvCxnSpPr>
            <p:cNvPr id="76" name="直線コネクタ 75"/>
            <p:cNvCxnSpPr/>
            <p:nvPr/>
          </p:nvCxnSpPr>
          <p:spPr>
            <a:xfrm>
              <a:off x="2878732" y="3317382"/>
              <a:ext cx="1211962" cy="33519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459115" y="1942014"/>
              <a:ext cx="2410971" cy="3605667"/>
            </a:xfrm>
            <a:prstGeom prst="rect">
              <a:avLst/>
            </a:prstGeom>
            <a:noFill/>
            <a:ln>
              <a:solidFill>
                <a:schemeClr val="tx1"/>
              </a:solidFill>
            </a:ln>
          </p:spPr>
          <p:txBody>
            <a:bodyPr wrap="square" rtlCol="0">
              <a:spAutoFit/>
            </a:bodyPr>
            <a:lstStyle/>
            <a:p>
              <a:pPr>
                <a:defRPr/>
              </a:pPr>
              <a:r>
                <a:rPr lang="ja-JP" altLang="en-US" sz="975" b="1" u="sng" dirty="0">
                  <a:solidFill>
                    <a:prstClr val="black"/>
                  </a:solidFill>
                  <a:latin typeface="Meiryo UI" panose="020B0604030504040204" pitchFamily="50" charset="-128"/>
                  <a:ea typeface="Meiryo UI" panose="020B0604030504040204" pitchFamily="50" charset="-128"/>
                </a:rPr>
                <a:t>大阪市内には、サテライトキャンパスは多数あるものの、</a:t>
              </a:r>
              <a:endParaRPr lang="en-US" altLang="ja-JP" sz="975" b="1" u="sng" dirty="0">
                <a:solidFill>
                  <a:prstClr val="black"/>
                </a:solidFill>
                <a:latin typeface="Meiryo UI" panose="020B0604030504040204" pitchFamily="50" charset="-128"/>
                <a:ea typeface="Meiryo UI" panose="020B0604030504040204" pitchFamily="50" charset="-128"/>
              </a:endParaRPr>
            </a:p>
            <a:p>
              <a:pPr>
                <a:defRPr/>
              </a:pPr>
              <a:r>
                <a:rPr lang="ja-JP" altLang="en-US" sz="975" b="1" u="sng" dirty="0">
                  <a:solidFill>
                    <a:prstClr val="black"/>
                  </a:solidFill>
                  <a:latin typeface="Meiryo UI" panose="020B0604030504040204" pitchFamily="50" charset="-128"/>
                  <a:ea typeface="Meiryo UI" panose="020B0604030504040204" pitchFamily="50" charset="-128"/>
                </a:rPr>
                <a:t>大学の本キャンパスは少ない。</a:t>
              </a:r>
              <a:endParaRPr lang="en-US" altLang="ja-JP" sz="975" b="1" u="sng" dirty="0">
                <a:solidFill>
                  <a:prstClr val="black"/>
                </a:solidFill>
                <a:latin typeface="Meiryo UI" panose="020B0604030504040204" pitchFamily="50" charset="-128"/>
                <a:ea typeface="Meiryo UI" panose="020B0604030504040204" pitchFamily="50" charset="-128"/>
              </a:endParaRPr>
            </a:p>
            <a:p>
              <a:pPr>
                <a:defRPr/>
              </a:pPr>
              <a:endParaRPr lang="en-US" altLang="ja-JP" sz="894" dirty="0">
                <a:solidFill>
                  <a:prstClr val="black"/>
                </a:solidFill>
                <a:latin typeface="Meiryo UI" panose="020B0604030504040204" pitchFamily="50" charset="-128"/>
                <a:ea typeface="Meiryo UI" panose="020B0604030504040204" pitchFamily="50" charset="-128"/>
              </a:endParaRPr>
            </a:p>
            <a:p>
              <a:pPr>
                <a:defRPr/>
              </a:pPr>
              <a:r>
                <a:rPr lang="ja-JP" altLang="en-US" sz="894" dirty="0">
                  <a:solidFill>
                    <a:prstClr val="black"/>
                  </a:solidFill>
                  <a:latin typeface="Meiryo UI" panose="020B0604030504040204" pitchFamily="50" charset="-128"/>
                  <a:ea typeface="Meiryo UI" panose="020B0604030504040204" pitchFamily="50" charset="-128"/>
                </a:rPr>
                <a:t>■サテライトキャンパス</a:t>
              </a:r>
              <a:r>
                <a:rPr lang="en-US" altLang="ja-JP" sz="894" dirty="0">
                  <a:solidFill>
                    <a:prstClr val="black"/>
                  </a:solidFill>
                  <a:latin typeface="Meiryo UI" panose="020B0604030504040204" pitchFamily="50" charset="-128"/>
                  <a:ea typeface="Meiryo UI" panose="020B0604030504040204" pitchFamily="50" charset="-128"/>
                </a:rPr>
                <a:t/>
              </a:r>
              <a:br>
                <a:rPr lang="en-US" altLang="ja-JP" sz="894" dirty="0">
                  <a:solidFill>
                    <a:prstClr val="black"/>
                  </a:solidFill>
                  <a:latin typeface="Meiryo UI" panose="020B0604030504040204" pitchFamily="50" charset="-128"/>
                  <a:ea typeface="Meiryo UI" panose="020B0604030504040204" pitchFamily="50" charset="-128"/>
                </a:rPr>
              </a:br>
              <a:r>
                <a:rPr lang="ja-JP" altLang="en-US" sz="894" dirty="0">
                  <a:solidFill>
                    <a:prstClr val="black"/>
                  </a:solidFill>
                  <a:latin typeface="Meiryo UI" panose="020B0604030504040204" pitchFamily="50" charset="-128"/>
                  <a:ea typeface="Meiryo UI" panose="020B0604030504040204" pitchFamily="50" charset="-128"/>
                </a:rPr>
                <a:t>　～大阪市内～</a:t>
              </a:r>
              <a:endParaRPr lang="en-US" altLang="ja-JP" sz="894" dirty="0">
                <a:solidFill>
                  <a:prstClr val="black"/>
                </a:solidFill>
                <a:latin typeface="Meiryo UI" panose="020B0604030504040204" pitchFamily="50" charset="-128"/>
                <a:ea typeface="Meiryo UI" panose="020B0604030504040204" pitchFamily="50" charset="-128"/>
              </a:endParaRPr>
            </a:p>
            <a:p>
              <a:pPr>
                <a:defRPr/>
              </a:pPr>
              <a:r>
                <a:rPr lang="ja-JP" altLang="en-US" sz="894" dirty="0">
                  <a:solidFill>
                    <a:prstClr val="black"/>
                  </a:solidFill>
                  <a:latin typeface="Meiryo UI" panose="020B0604030504040204" pitchFamily="50" charset="-128"/>
                  <a:ea typeface="Meiryo UI" panose="020B0604030504040204" pitchFamily="50" charset="-128"/>
                </a:rPr>
                <a:t>・高知工科大学大学院</a:t>
              </a:r>
              <a:endParaRPr lang="en-US" altLang="ja-JP" sz="894" dirty="0">
                <a:solidFill>
                  <a:prstClr val="black"/>
                </a:solidFill>
                <a:latin typeface="Meiryo UI" panose="020B0604030504040204" pitchFamily="50" charset="-128"/>
                <a:ea typeface="Meiryo UI" panose="020B0604030504040204" pitchFamily="50" charset="-128"/>
              </a:endParaRPr>
            </a:p>
            <a:p>
              <a:pPr>
                <a:defRPr/>
              </a:pPr>
              <a:r>
                <a:rPr lang="ja-JP" altLang="en-US" sz="894" dirty="0">
                  <a:solidFill>
                    <a:prstClr val="black"/>
                  </a:solidFill>
                  <a:latin typeface="Meiryo UI" panose="020B0604030504040204" pitchFamily="50" charset="-128"/>
                  <a:ea typeface="Meiryo UI" panose="020B0604030504040204" pitchFamily="50" charset="-128"/>
                </a:rPr>
                <a:t>・関西学院大学</a:t>
              </a:r>
              <a:endParaRPr lang="en-US" altLang="ja-JP" sz="894" dirty="0">
                <a:solidFill>
                  <a:prstClr val="black"/>
                </a:solidFill>
                <a:latin typeface="Meiryo UI" panose="020B0604030504040204" pitchFamily="50" charset="-128"/>
                <a:ea typeface="Meiryo UI" panose="020B0604030504040204" pitchFamily="50" charset="-128"/>
              </a:endParaRPr>
            </a:p>
            <a:p>
              <a:pPr>
                <a:defRPr/>
              </a:pPr>
              <a:r>
                <a:rPr lang="ja-JP" altLang="en-US" sz="894" dirty="0">
                  <a:solidFill>
                    <a:prstClr val="black"/>
                  </a:solidFill>
                  <a:latin typeface="Meiryo UI" panose="020B0604030504040204" pitchFamily="50" charset="-128"/>
                  <a:ea typeface="Meiryo UI" panose="020B0604030504040204" pitchFamily="50" charset="-128"/>
                </a:rPr>
                <a:t>・立命館大学</a:t>
              </a:r>
              <a:endParaRPr lang="en-US" altLang="ja-JP" sz="894" dirty="0">
                <a:solidFill>
                  <a:prstClr val="black"/>
                </a:solidFill>
                <a:latin typeface="Meiryo UI" panose="020B0604030504040204" pitchFamily="50" charset="-128"/>
                <a:ea typeface="Meiryo UI" panose="020B0604030504040204" pitchFamily="50" charset="-128"/>
              </a:endParaRPr>
            </a:p>
            <a:p>
              <a:pPr>
                <a:defRPr/>
              </a:pPr>
              <a:r>
                <a:rPr lang="ja-JP" altLang="en-US" sz="894" dirty="0">
                  <a:solidFill>
                    <a:prstClr val="black"/>
                  </a:solidFill>
                  <a:latin typeface="Meiryo UI" panose="020B0604030504040204" pitchFamily="50" charset="-128"/>
                  <a:ea typeface="Meiryo UI" panose="020B0604030504040204" pitchFamily="50" charset="-128"/>
                </a:rPr>
                <a:t>・奈良女子大学大学院</a:t>
              </a:r>
              <a:endParaRPr lang="en-US" altLang="ja-JP" sz="894" dirty="0">
                <a:solidFill>
                  <a:prstClr val="black"/>
                </a:solidFill>
                <a:latin typeface="Meiryo UI" panose="020B0604030504040204" pitchFamily="50" charset="-128"/>
                <a:ea typeface="Meiryo UI" panose="020B0604030504040204" pitchFamily="50" charset="-128"/>
              </a:endParaRPr>
            </a:p>
            <a:p>
              <a:pPr>
                <a:defRPr/>
              </a:pPr>
              <a:r>
                <a:rPr lang="ja-JP" altLang="en-US" sz="894" dirty="0">
                  <a:solidFill>
                    <a:prstClr val="black"/>
                  </a:solidFill>
                  <a:latin typeface="Meiryo UI" panose="020B0604030504040204" pitchFamily="50" charset="-128"/>
                  <a:ea typeface="Meiryo UI" panose="020B0604030504040204" pitchFamily="50" charset="-128"/>
                </a:rPr>
                <a:t>・同志社大学</a:t>
              </a:r>
              <a:endParaRPr lang="en-US" altLang="ja-JP" sz="894" dirty="0">
                <a:solidFill>
                  <a:prstClr val="black"/>
                </a:solidFill>
                <a:latin typeface="Meiryo UI" panose="020B0604030504040204" pitchFamily="50" charset="-128"/>
                <a:ea typeface="Meiryo UI" panose="020B0604030504040204" pitchFamily="50" charset="-128"/>
              </a:endParaRPr>
            </a:p>
            <a:p>
              <a:pPr>
                <a:defRPr/>
              </a:pPr>
              <a:r>
                <a:rPr lang="ja-JP" altLang="en-US" sz="894" dirty="0">
                  <a:solidFill>
                    <a:prstClr val="black"/>
                  </a:solidFill>
                  <a:latin typeface="Meiryo UI" panose="020B0604030504040204" pitchFamily="50" charset="-128"/>
                  <a:ea typeface="Meiryo UI" panose="020B0604030504040204" pitchFamily="50" charset="-128"/>
                </a:rPr>
                <a:t>・名古屋商科大学</a:t>
              </a:r>
              <a:endParaRPr lang="en-US" altLang="ja-JP" sz="894" dirty="0">
                <a:solidFill>
                  <a:prstClr val="black"/>
                </a:solidFill>
                <a:latin typeface="Meiryo UI" panose="020B0604030504040204" pitchFamily="50" charset="-128"/>
                <a:ea typeface="Meiryo UI" panose="020B0604030504040204" pitchFamily="50" charset="-128"/>
              </a:endParaRPr>
            </a:p>
            <a:p>
              <a:pPr>
                <a:defRPr/>
              </a:pPr>
              <a:r>
                <a:rPr lang="ja-JP" altLang="en-US" sz="894" dirty="0">
                  <a:solidFill>
                    <a:prstClr val="black"/>
                  </a:solidFill>
                  <a:latin typeface="Meiryo UI" panose="020B0604030504040204" pitchFamily="50" charset="-128"/>
                  <a:ea typeface="Meiryo UI" panose="020B0604030504040204" pitchFamily="50" charset="-128"/>
                </a:rPr>
                <a:t>・徳島大学</a:t>
              </a:r>
              <a:endParaRPr lang="en-US" altLang="ja-JP" sz="894" dirty="0">
                <a:solidFill>
                  <a:prstClr val="black"/>
                </a:solidFill>
                <a:latin typeface="Meiryo UI" panose="020B0604030504040204" pitchFamily="50" charset="-128"/>
                <a:ea typeface="Meiryo UI" panose="020B0604030504040204" pitchFamily="50" charset="-128"/>
              </a:endParaRPr>
            </a:p>
            <a:p>
              <a:pPr>
                <a:defRPr/>
              </a:pPr>
              <a:r>
                <a:rPr lang="ja-JP" altLang="en-US" sz="894" dirty="0">
                  <a:solidFill>
                    <a:prstClr val="black"/>
                  </a:solidFill>
                  <a:latin typeface="Meiryo UI" panose="020B0604030504040204" pitchFamily="50" charset="-128"/>
                  <a:ea typeface="Meiryo UI" panose="020B0604030504040204" pitchFamily="50" charset="-128"/>
                </a:rPr>
                <a:t>・香川大学</a:t>
              </a:r>
              <a:endParaRPr lang="en-US" altLang="ja-JP" sz="894" dirty="0">
                <a:solidFill>
                  <a:prstClr val="black"/>
                </a:solidFill>
                <a:latin typeface="Meiryo UI" panose="020B0604030504040204" pitchFamily="50" charset="-128"/>
                <a:ea typeface="Meiryo UI" panose="020B0604030504040204" pitchFamily="50" charset="-128"/>
              </a:endParaRPr>
            </a:p>
            <a:p>
              <a:pPr>
                <a:defRPr/>
              </a:pPr>
              <a:r>
                <a:rPr lang="ja-JP" altLang="en-US" sz="894" dirty="0">
                  <a:solidFill>
                    <a:prstClr val="black"/>
                  </a:solidFill>
                  <a:latin typeface="Meiryo UI" panose="020B0604030504040204" pitchFamily="50" charset="-128"/>
                  <a:ea typeface="Meiryo UI" panose="020B0604030504040204" pitchFamily="50" charset="-128"/>
                </a:rPr>
                <a:t>・神戸大学</a:t>
              </a:r>
              <a:endParaRPr lang="en-US" altLang="ja-JP" sz="894" dirty="0">
                <a:solidFill>
                  <a:prstClr val="black"/>
                </a:solidFill>
                <a:latin typeface="Meiryo UI" panose="020B0604030504040204" pitchFamily="50" charset="-128"/>
                <a:ea typeface="Meiryo UI" panose="020B0604030504040204" pitchFamily="50" charset="-128"/>
              </a:endParaRPr>
            </a:p>
            <a:p>
              <a:pPr>
                <a:defRPr/>
              </a:pPr>
              <a:r>
                <a:rPr lang="ja-JP" altLang="en-US" sz="894" dirty="0">
                  <a:solidFill>
                    <a:prstClr val="black"/>
                  </a:solidFill>
                  <a:latin typeface="Meiryo UI" panose="020B0604030504040204" pitchFamily="50" charset="-128"/>
                  <a:ea typeface="Meiryo UI" panose="020B0604030504040204" pitchFamily="50" charset="-128"/>
                </a:rPr>
                <a:t>・上智大学</a:t>
              </a:r>
              <a:endParaRPr lang="en-US" altLang="ja-JP" sz="894" dirty="0">
                <a:solidFill>
                  <a:prstClr val="black"/>
                </a:solidFill>
                <a:latin typeface="Meiryo UI" panose="020B0604030504040204" pitchFamily="50" charset="-128"/>
                <a:ea typeface="Meiryo UI" panose="020B0604030504040204" pitchFamily="50" charset="-128"/>
              </a:endParaRPr>
            </a:p>
            <a:p>
              <a:pPr>
                <a:defRPr/>
              </a:pPr>
              <a:r>
                <a:rPr lang="ja-JP" altLang="en-US" sz="894" dirty="0">
                  <a:solidFill>
                    <a:prstClr val="black"/>
                  </a:solidFill>
                  <a:latin typeface="Meiryo UI" panose="020B0604030504040204" pitchFamily="50" charset="-128"/>
                  <a:ea typeface="Meiryo UI" panose="020B0604030504040204" pitchFamily="50" charset="-128"/>
                </a:rPr>
                <a:t>・龍谷大学</a:t>
              </a:r>
              <a:endParaRPr lang="en-US" altLang="ja-JP" sz="894" dirty="0">
                <a:solidFill>
                  <a:prstClr val="black"/>
                </a:solidFill>
                <a:latin typeface="Meiryo UI" panose="020B0604030504040204" pitchFamily="50" charset="-128"/>
                <a:ea typeface="Meiryo UI" panose="020B0604030504040204" pitchFamily="50" charset="-128"/>
              </a:endParaRPr>
            </a:p>
            <a:p>
              <a:pPr>
                <a:defRPr/>
              </a:pPr>
              <a:r>
                <a:rPr lang="ja-JP" altLang="en-US" sz="894" dirty="0">
                  <a:solidFill>
                    <a:prstClr val="black"/>
                  </a:solidFill>
                  <a:latin typeface="Meiryo UI" panose="020B0604030504040204" pitchFamily="50" charset="-128"/>
                  <a:ea typeface="Meiryo UI" panose="020B0604030504040204" pitchFamily="50" charset="-128"/>
                </a:rPr>
                <a:t>・神戸芸術工科大学</a:t>
              </a:r>
              <a:endParaRPr lang="en-US" altLang="ja-JP" sz="894" dirty="0">
                <a:solidFill>
                  <a:prstClr val="black"/>
                </a:solidFill>
                <a:latin typeface="Meiryo UI" panose="020B0604030504040204" pitchFamily="50" charset="-128"/>
                <a:ea typeface="Meiryo UI" panose="020B0604030504040204" pitchFamily="50" charset="-128"/>
              </a:endParaRPr>
            </a:p>
            <a:p>
              <a:pPr>
                <a:defRPr/>
              </a:pPr>
              <a:r>
                <a:rPr lang="ja-JP" altLang="en-US" sz="894" dirty="0">
                  <a:solidFill>
                    <a:prstClr val="black"/>
                  </a:solidFill>
                  <a:latin typeface="Meiryo UI" panose="020B0604030504040204" pitchFamily="50" charset="-128"/>
                  <a:ea typeface="Meiryo UI" panose="020B0604030504040204" pitchFamily="50" charset="-128"/>
                </a:rPr>
                <a:t>・京都造形芸術大学　　など</a:t>
              </a:r>
              <a:r>
                <a:rPr lang="ja-JP" altLang="en-US" sz="975" dirty="0">
                  <a:solidFill>
                    <a:prstClr val="black"/>
                  </a:solidFill>
                  <a:latin typeface="Meiryo UI" panose="020B0604030504040204" pitchFamily="50" charset="-128"/>
                  <a:ea typeface="Meiryo UI" panose="020B0604030504040204" pitchFamily="50" charset="-128"/>
                </a:rPr>
                <a:t>　</a:t>
              </a:r>
              <a:endParaRPr lang="en-US" altLang="ja-JP" sz="975" dirty="0">
                <a:solidFill>
                  <a:prstClr val="black"/>
                </a:solidFill>
                <a:latin typeface="Meiryo UI" panose="020B0604030504040204" pitchFamily="50" charset="-128"/>
                <a:ea typeface="Meiryo UI" panose="020B0604030504040204" pitchFamily="50" charset="-128"/>
              </a:endParaRPr>
            </a:p>
          </p:txBody>
        </p:sp>
      </p:grpSp>
      <p:sp>
        <p:nvSpPr>
          <p:cNvPr id="2" name="テキスト ボックス 1"/>
          <p:cNvSpPr txBox="1"/>
          <p:nvPr/>
        </p:nvSpPr>
        <p:spPr>
          <a:xfrm>
            <a:off x="1120463" y="1475967"/>
            <a:ext cx="3030838" cy="292388"/>
          </a:xfrm>
          <a:prstGeom prst="rect">
            <a:avLst/>
          </a:prstGeom>
          <a:noFill/>
        </p:spPr>
        <p:txBody>
          <a:bodyPr wrap="square" rtlCol="0">
            <a:spAutoFit/>
          </a:bodyPr>
          <a:lstStyle/>
          <a:p>
            <a:pPr>
              <a:defRPr/>
            </a:pPr>
            <a:r>
              <a:rPr lang="ja-JP" altLang="en-US" sz="1300" dirty="0">
                <a:solidFill>
                  <a:prstClr val="black"/>
                </a:solidFill>
                <a:latin typeface="Meiryo UI" panose="020B0604030504040204" pitchFamily="50" charset="-128"/>
                <a:ea typeface="Meiryo UI" panose="020B0604030504040204" pitchFamily="50" charset="-128"/>
              </a:rPr>
              <a:t>＜大阪府内大学所在地（一部）＞</a:t>
            </a:r>
          </a:p>
        </p:txBody>
      </p:sp>
      <p:sp>
        <p:nvSpPr>
          <p:cNvPr id="77" name="円/楕円 270"/>
          <p:cNvSpPr/>
          <p:nvPr/>
        </p:nvSpPr>
        <p:spPr>
          <a:xfrm>
            <a:off x="4525226" y="3583887"/>
            <a:ext cx="69897" cy="698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463">
              <a:solidFill>
                <a:prstClr val="white"/>
              </a:solidFill>
              <a:latin typeface="Calibri" panose="020F0502020204030204"/>
              <a:ea typeface="游ゴシック" panose="020B0400000000000000" pitchFamily="50" charset="-128"/>
            </a:endParaRPr>
          </a:p>
        </p:txBody>
      </p:sp>
      <p:cxnSp>
        <p:nvCxnSpPr>
          <p:cNvPr id="78" name="直線コネクタ 77"/>
          <p:cNvCxnSpPr/>
          <p:nvPr/>
        </p:nvCxnSpPr>
        <p:spPr>
          <a:xfrm>
            <a:off x="4245907" y="3520323"/>
            <a:ext cx="274971" cy="8854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9" name="テキスト ボックス 78"/>
          <p:cNvSpPr txBox="1"/>
          <p:nvPr/>
        </p:nvSpPr>
        <p:spPr>
          <a:xfrm>
            <a:off x="3495408" y="3439087"/>
            <a:ext cx="823730" cy="137602"/>
          </a:xfrm>
          <a:prstGeom prst="rect">
            <a:avLst/>
          </a:prstGeom>
          <a:noFill/>
        </p:spPr>
        <p:txBody>
          <a:bodyPr wrap="square" lIns="0" tIns="0" rIns="0" bIns="0" rtlCol="0">
            <a:spAutoFit/>
          </a:bodyPr>
          <a:lstStyle/>
          <a:p>
            <a:pPr>
              <a:defRPr/>
            </a:pPr>
            <a:r>
              <a:rPr lang="ja-JP" altLang="en-US" sz="89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森ノ宮医療大学</a:t>
            </a:r>
          </a:p>
        </p:txBody>
      </p:sp>
      <p:sp>
        <p:nvSpPr>
          <p:cNvPr id="82" name="Rectangle 5"/>
          <p:cNvSpPr>
            <a:spLocks noChangeArrowheads="1"/>
          </p:cNvSpPr>
          <p:nvPr/>
        </p:nvSpPr>
        <p:spPr bwMode="auto">
          <a:xfrm>
            <a:off x="0" y="0"/>
            <a:ext cx="9906000" cy="347241"/>
          </a:xfrm>
          <a:prstGeom prst="rect">
            <a:avLst/>
          </a:prstGeom>
          <a:solidFill>
            <a:srgbClr val="002060"/>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defTabSz="741661">
              <a:buClr>
                <a:srgbClr val="000000"/>
              </a:buClr>
              <a:buSzPct val="100000"/>
              <a:defRPr/>
            </a:pPr>
            <a:r>
              <a:rPr kumimoji="0"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産業 </a:t>
            </a:r>
            <a:r>
              <a:rPr kumimoji="0"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大学の集積</a:t>
            </a:r>
            <a:r>
              <a:rPr kumimoji="0"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スライド番号プレースホルダー 1"/>
          <p:cNvSpPr>
            <a:spLocks noGrp="1"/>
          </p:cNvSpPr>
          <p:nvPr>
            <p:ph type="sldNum" sz="quarter" idx="12"/>
          </p:nvPr>
        </p:nvSpPr>
        <p:spPr>
          <a:xfrm>
            <a:off x="9252284" y="5654842"/>
            <a:ext cx="527574" cy="422957"/>
          </a:xfrm>
          <a:ln>
            <a:solidFill>
              <a:schemeClr val="accent1"/>
            </a:solidFill>
          </a:ln>
        </p:spPr>
        <p:txBody>
          <a:bodyPr/>
          <a:lstStyle/>
          <a:p>
            <a:pPr algn="ctr">
              <a:defRPr/>
            </a:pPr>
            <a:fld id="{4AC9B83D-17C3-4F2E-B0BA-D155CD364A7C}" type="slidenum">
              <a:rPr lang="ja-JP" altLang="en-US" sz="1600" b="1" smtClean="0"/>
              <a:pPr algn="ctr">
                <a:defRPr/>
              </a:pPr>
              <a:t>29</a:t>
            </a:fld>
            <a:endParaRPr lang="ja-JP" altLang="en-US" sz="1600" b="1" dirty="0"/>
          </a:p>
        </p:txBody>
      </p:sp>
      <p:sp>
        <p:nvSpPr>
          <p:cNvPr id="84" name="正方形/長方形 83"/>
          <p:cNvSpPr/>
          <p:nvPr/>
        </p:nvSpPr>
        <p:spPr>
          <a:xfrm>
            <a:off x="4212115" y="5848432"/>
            <a:ext cx="4088438" cy="246221"/>
          </a:xfrm>
          <a:prstGeom prst="rect">
            <a:avLst/>
          </a:prstGeom>
        </p:spPr>
        <p:txBody>
          <a:bodyPr wrap="square">
            <a:spAutoFit/>
          </a:bodyPr>
          <a:lstStyle/>
          <a:p>
            <a:pPr marL="144463" indent="-144463"/>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出典：大阪府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万博のインパクト活かした大阪の将来に向けたビジョン</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08233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テキスト ボックス 80"/>
          <p:cNvSpPr txBox="1"/>
          <p:nvPr/>
        </p:nvSpPr>
        <p:spPr>
          <a:xfrm>
            <a:off x="2105025" y="5424318"/>
            <a:ext cx="681038" cy="317459"/>
          </a:xfrm>
          <a:prstGeom prst="rect">
            <a:avLst/>
          </a:prstGeom>
          <a:solidFill>
            <a:schemeClr val="bg1"/>
          </a:solidFill>
        </p:spPr>
        <p:txBody>
          <a:bodyPr wrap="square" rtlCol="0">
            <a:spAutoFit/>
          </a:bodyPr>
          <a:lstStyle/>
          <a:p>
            <a:pPr>
              <a:defRPr/>
            </a:pPr>
            <a:endParaRPr lang="ja-JP" altLang="en-US" sz="1463" dirty="0">
              <a:solidFill>
                <a:prstClr val="black"/>
              </a:solidFill>
              <a:latin typeface="Calibri" panose="020F0502020204030204"/>
              <a:ea typeface="游ゴシック" panose="020B0400000000000000" pitchFamily="50" charset="-128"/>
            </a:endParaRPr>
          </a:p>
        </p:txBody>
      </p:sp>
      <p:sp>
        <p:nvSpPr>
          <p:cNvPr id="82" name="Rectangle 5"/>
          <p:cNvSpPr>
            <a:spLocks noChangeArrowheads="1"/>
          </p:cNvSpPr>
          <p:nvPr/>
        </p:nvSpPr>
        <p:spPr bwMode="auto">
          <a:xfrm>
            <a:off x="0" y="0"/>
            <a:ext cx="9906000" cy="347241"/>
          </a:xfrm>
          <a:prstGeom prst="rect">
            <a:avLst/>
          </a:prstGeom>
          <a:solidFill>
            <a:srgbClr val="002060"/>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defTabSz="741661">
              <a:buClr>
                <a:srgbClr val="000000"/>
              </a:buClr>
              <a:buSzPct val="100000"/>
              <a:defRPr/>
            </a:pPr>
            <a:r>
              <a:rPr kumimoji="0"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産業 </a:t>
            </a:r>
            <a:r>
              <a:rPr kumimoji="0"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リーディング産業の乏しさ</a:t>
            </a:r>
            <a:r>
              <a:rPr kumimoji="0"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正方形/長方形 79"/>
          <p:cNvSpPr/>
          <p:nvPr/>
        </p:nvSpPr>
        <p:spPr>
          <a:xfrm>
            <a:off x="283336" y="597869"/>
            <a:ext cx="9375820" cy="523220"/>
          </a:xfrm>
          <a:prstGeom prst="rect">
            <a:avLst/>
          </a:prstGeom>
          <a:solidFill>
            <a:schemeClr val="accent1">
              <a:lumMod val="20000"/>
              <a:lumOff val="80000"/>
            </a:schemeClr>
          </a:solidFill>
        </p:spPr>
        <p:txBody>
          <a:bodyPr wrap="square">
            <a:spAutoFit/>
          </a:bodyPr>
          <a:lstStyle/>
          <a:p>
            <a:pPr marL="180975" indent="-180975"/>
            <a:r>
              <a:rPr lang="ja-JP" altLang="en-US" sz="1400" kern="100" dirty="0" smtClean="0">
                <a:latin typeface="+mn-ea"/>
                <a:cs typeface="Times New Roman" panose="02020603050405020304" pitchFamily="18" charset="0"/>
              </a:rPr>
              <a:t>●</a:t>
            </a:r>
            <a:r>
              <a:rPr lang="ja-JP" altLang="ja-JP" sz="1400" kern="100" dirty="0" smtClean="0">
                <a:latin typeface="+mn-ea"/>
                <a:cs typeface="Times New Roman" panose="02020603050405020304" pitchFamily="18" charset="0"/>
              </a:rPr>
              <a:t>製造品</a:t>
            </a:r>
            <a:r>
              <a:rPr lang="ja-JP" altLang="ja-JP" sz="1400" kern="100" dirty="0">
                <a:latin typeface="+mn-ea"/>
                <a:cs typeface="Times New Roman" panose="02020603050405020304" pitchFamily="18" charset="0"/>
              </a:rPr>
              <a:t>出荷額等における特化係数を主要府県との比較でみると</a:t>
            </a:r>
            <a:r>
              <a:rPr lang="ja-JP" altLang="ja-JP" sz="1400" kern="100" dirty="0" smtClean="0">
                <a:latin typeface="+mn-ea"/>
                <a:cs typeface="Times New Roman" panose="02020603050405020304" pitchFamily="18" charset="0"/>
              </a:rPr>
              <a:t>、愛知県</a:t>
            </a:r>
            <a:r>
              <a:rPr lang="ja-JP" altLang="ja-JP" sz="1400" kern="100" dirty="0">
                <a:latin typeface="+mn-ea"/>
                <a:cs typeface="Times New Roman" panose="02020603050405020304" pitchFamily="18" charset="0"/>
              </a:rPr>
              <a:t>の「輸送用機械器具製造業」のように、特化係数の非常に高い業種が</a:t>
            </a:r>
            <a:r>
              <a:rPr lang="ja-JP" altLang="ja-JP" sz="1400" kern="100" dirty="0" smtClean="0">
                <a:latin typeface="+mn-ea"/>
                <a:cs typeface="Times New Roman" panose="02020603050405020304" pitchFamily="18" charset="0"/>
              </a:rPr>
              <a:t>みられ</a:t>
            </a:r>
            <a:r>
              <a:rPr lang="ja-JP" altLang="en-US" sz="1400" kern="100" dirty="0" smtClean="0">
                <a:latin typeface="+mn-ea"/>
                <a:cs typeface="Times New Roman" panose="02020603050405020304" pitchFamily="18" charset="0"/>
              </a:rPr>
              <a:t>る</a:t>
            </a:r>
            <a:r>
              <a:rPr lang="ja-JP" altLang="ja-JP" sz="1400" kern="100" dirty="0" smtClean="0">
                <a:latin typeface="+mn-ea"/>
                <a:cs typeface="Times New Roman" panose="02020603050405020304" pitchFamily="18" charset="0"/>
              </a:rPr>
              <a:t>一方</a:t>
            </a:r>
            <a:r>
              <a:rPr lang="ja-JP" altLang="en-US" sz="1400" kern="100" dirty="0" smtClean="0">
                <a:latin typeface="+mn-ea"/>
                <a:cs typeface="Times New Roman" panose="02020603050405020304" pitchFamily="18" charset="0"/>
              </a:rPr>
              <a:t>で、</a:t>
            </a:r>
            <a:r>
              <a:rPr lang="ja-JP" altLang="ja-JP" sz="1400" b="1" u="sng" kern="100" dirty="0" smtClean="0">
                <a:latin typeface="+mn-ea"/>
                <a:cs typeface="Times New Roman" panose="02020603050405020304" pitchFamily="18" charset="0"/>
              </a:rPr>
              <a:t>大阪府</a:t>
            </a:r>
            <a:r>
              <a:rPr lang="ja-JP" altLang="ja-JP" sz="1400" b="1" u="sng" kern="100" dirty="0">
                <a:latin typeface="+mn-ea"/>
                <a:cs typeface="Times New Roman" panose="02020603050405020304" pitchFamily="18" charset="0"/>
              </a:rPr>
              <a:t>はそうした突出して高い業種はなく、各業種がバランスよく</a:t>
            </a:r>
            <a:r>
              <a:rPr lang="ja-JP" altLang="ja-JP" sz="1400" b="1" u="sng" kern="100" dirty="0" smtClean="0">
                <a:latin typeface="+mn-ea"/>
                <a:cs typeface="Times New Roman" panose="02020603050405020304" pitchFamily="18" charset="0"/>
              </a:rPr>
              <a:t>集積</a:t>
            </a:r>
            <a:r>
              <a:rPr lang="ja-JP" altLang="en-US" sz="1400" b="1" u="sng" kern="100" dirty="0" smtClean="0">
                <a:latin typeface="+mn-ea"/>
                <a:cs typeface="Times New Roman" panose="02020603050405020304" pitchFamily="18" charset="0"/>
              </a:rPr>
              <a:t>。</a:t>
            </a:r>
            <a:endParaRPr lang="ja-JP" altLang="en-US" sz="1400" b="1" u="sng" dirty="0">
              <a:latin typeface="+mn-ea"/>
            </a:endParaRPr>
          </a:p>
        </p:txBody>
      </p:sp>
      <p:pic>
        <p:nvPicPr>
          <p:cNvPr id="84" name="図 83"/>
          <p:cNvPicPr>
            <a:picLocks noChangeAspect="1"/>
          </p:cNvPicPr>
          <p:nvPr/>
        </p:nvPicPr>
        <p:blipFill>
          <a:blip r:embed="rId2"/>
          <a:stretch>
            <a:fillRect/>
          </a:stretch>
        </p:blipFill>
        <p:spPr>
          <a:xfrm>
            <a:off x="128028" y="1572552"/>
            <a:ext cx="3309750" cy="2951369"/>
          </a:xfrm>
          <a:prstGeom prst="rect">
            <a:avLst/>
          </a:prstGeom>
        </p:spPr>
      </p:pic>
      <p:pic>
        <p:nvPicPr>
          <p:cNvPr id="85" name="図 84"/>
          <p:cNvPicPr>
            <a:picLocks noChangeAspect="1"/>
          </p:cNvPicPr>
          <p:nvPr/>
        </p:nvPicPr>
        <p:blipFill>
          <a:blip r:embed="rId3"/>
          <a:stretch>
            <a:fillRect/>
          </a:stretch>
        </p:blipFill>
        <p:spPr>
          <a:xfrm>
            <a:off x="3303057" y="1624660"/>
            <a:ext cx="3299885" cy="2899260"/>
          </a:xfrm>
          <a:prstGeom prst="rect">
            <a:avLst/>
          </a:prstGeom>
        </p:spPr>
      </p:pic>
      <p:pic>
        <p:nvPicPr>
          <p:cNvPr id="86" name="図 85"/>
          <p:cNvPicPr>
            <a:picLocks noChangeAspect="1"/>
          </p:cNvPicPr>
          <p:nvPr/>
        </p:nvPicPr>
        <p:blipFill>
          <a:blip r:embed="rId4"/>
          <a:stretch>
            <a:fillRect/>
          </a:stretch>
        </p:blipFill>
        <p:spPr>
          <a:xfrm>
            <a:off x="6628093" y="1624660"/>
            <a:ext cx="3310503" cy="2899260"/>
          </a:xfrm>
          <a:prstGeom prst="rect">
            <a:avLst/>
          </a:prstGeom>
        </p:spPr>
      </p:pic>
      <p:pic>
        <p:nvPicPr>
          <p:cNvPr id="3" name="図 2"/>
          <p:cNvPicPr>
            <a:picLocks noChangeAspect="1"/>
          </p:cNvPicPr>
          <p:nvPr/>
        </p:nvPicPr>
        <p:blipFill>
          <a:blip r:embed="rId5"/>
          <a:stretch>
            <a:fillRect/>
          </a:stretch>
        </p:blipFill>
        <p:spPr>
          <a:xfrm>
            <a:off x="777562" y="4523921"/>
            <a:ext cx="2654926" cy="1217856"/>
          </a:xfrm>
          <a:prstGeom prst="rect">
            <a:avLst/>
          </a:prstGeom>
        </p:spPr>
      </p:pic>
      <p:sp>
        <p:nvSpPr>
          <p:cNvPr id="9" name="スライド番号プレースホルダー 1"/>
          <p:cNvSpPr>
            <a:spLocks noGrp="1"/>
          </p:cNvSpPr>
          <p:nvPr>
            <p:ph type="sldNum" sz="quarter" idx="12"/>
          </p:nvPr>
        </p:nvSpPr>
        <p:spPr>
          <a:xfrm>
            <a:off x="9252284" y="5666077"/>
            <a:ext cx="527574" cy="381039"/>
          </a:xfrm>
          <a:ln>
            <a:solidFill>
              <a:schemeClr val="accent1"/>
            </a:solidFill>
          </a:ln>
        </p:spPr>
        <p:txBody>
          <a:bodyPr/>
          <a:lstStyle/>
          <a:p>
            <a:pPr algn="ctr">
              <a:defRPr/>
            </a:pPr>
            <a:fld id="{4AC9B83D-17C3-4F2E-B0BA-D155CD364A7C}" type="slidenum">
              <a:rPr lang="ja-JP" altLang="en-US" sz="1600" b="1" smtClean="0"/>
              <a:pPr algn="ctr">
                <a:defRPr/>
              </a:pPr>
              <a:t>30</a:t>
            </a:fld>
            <a:endParaRPr lang="ja-JP" altLang="en-US" sz="1600" b="1" dirty="0"/>
          </a:p>
        </p:txBody>
      </p:sp>
      <p:sp>
        <p:nvSpPr>
          <p:cNvPr id="10" name="正方形/長方形 9"/>
          <p:cNvSpPr/>
          <p:nvPr/>
        </p:nvSpPr>
        <p:spPr>
          <a:xfrm>
            <a:off x="5327245" y="5666077"/>
            <a:ext cx="4088438" cy="246221"/>
          </a:xfrm>
          <a:prstGeom prst="rect">
            <a:avLst/>
          </a:prstGeom>
        </p:spPr>
        <p:txBody>
          <a:bodyPr wrap="square">
            <a:spAutoFit/>
          </a:bodyPr>
          <a:lstStyle/>
          <a:p>
            <a:pPr marL="144463" indent="-144463"/>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：大阪産業経済リサーチ＆</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デザインセンター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なにわの経済データ</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6093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3"/>
          <p:cNvSpPr>
            <a:spLocks noGrp="1"/>
          </p:cNvSpPr>
          <p:nvPr>
            <p:ph type="sldNum" sz="quarter" idx="12"/>
          </p:nvPr>
        </p:nvSpPr>
        <p:spPr>
          <a:xfrm>
            <a:off x="9252284" y="5594685"/>
            <a:ext cx="528145" cy="423978"/>
          </a:xfrm>
        </p:spPr>
        <p:txBody>
          <a:bodyPr/>
          <a:lstStyle/>
          <a:p>
            <a:fld id="{9B28B6A2-4437-46C4-8AB6-08015A7ADF51}" type="slidenum">
              <a:rPr kumimoji="1" lang="ja-JP" altLang="en-US" sz="1600" b="1"/>
              <a:t>31</a:t>
            </a:fld>
            <a:endParaRPr kumimoji="1" lang="ja-JP" altLang="en-US" sz="1600" b="1"/>
          </a:p>
        </p:txBody>
      </p:sp>
      <p:sp>
        <p:nvSpPr>
          <p:cNvPr id="4" name="Rectangle 5"/>
          <p:cNvSpPr>
            <a:spLocks noChangeArrowheads="1"/>
          </p:cNvSpPr>
          <p:nvPr/>
        </p:nvSpPr>
        <p:spPr bwMode="auto">
          <a:xfrm>
            <a:off x="0" y="0"/>
            <a:ext cx="9906000" cy="347241"/>
          </a:xfrm>
          <a:prstGeom prst="rect">
            <a:avLst/>
          </a:prstGeom>
          <a:solidFill>
            <a:srgbClr val="002060"/>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defTabSz="741661">
              <a:buClr>
                <a:srgbClr val="000000"/>
              </a:buClr>
              <a:buSzPct val="100000"/>
              <a:defRPr/>
            </a:pPr>
            <a:r>
              <a:rPr kumimoji="0"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産業</a:t>
            </a:r>
            <a:r>
              <a:rPr kumimoji="0"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本社機能の移転</a:t>
            </a:r>
            <a:r>
              <a:rPr kumimoji="0"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276868" y="466665"/>
            <a:ext cx="9288848" cy="523220"/>
          </a:xfrm>
          <a:prstGeom prst="rect">
            <a:avLst/>
          </a:prstGeom>
          <a:solidFill>
            <a:schemeClr val="accent1">
              <a:lumMod val="20000"/>
              <a:lumOff val="80000"/>
            </a:schemeClr>
          </a:solidFill>
        </p:spPr>
        <p:txBody>
          <a:bodyPr wrap="square">
            <a:spAutoFit/>
          </a:bodyPr>
          <a:lstStyle/>
          <a:p>
            <a:pPr marL="180975" indent="-180975"/>
            <a:r>
              <a:rPr lang="ja-JP" altLang="en-US" sz="1400" kern="100" dirty="0" smtClean="0">
                <a:latin typeface="+mn-ea"/>
                <a:cs typeface="Times New Roman" panose="02020603050405020304" pitchFamily="18" charset="0"/>
              </a:rPr>
              <a:t>●</a:t>
            </a:r>
            <a:r>
              <a:rPr lang="ja-JP" altLang="ja-JP" sz="1400" kern="100" dirty="0" smtClean="0">
                <a:latin typeface="+mn-ea"/>
                <a:cs typeface="Times New Roman" panose="02020603050405020304" pitchFamily="18" charset="0"/>
              </a:rPr>
              <a:t>大阪府</a:t>
            </a:r>
            <a:r>
              <a:rPr lang="ja-JP" altLang="ja-JP" sz="1400" kern="100" dirty="0">
                <a:latin typeface="+mn-ea"/>
                <a:cs typeface="Times New Roman" panose="02020603050405020304" pitchFamily="18" charset="0"/>
              </a:rPr>
              <a:t>における資本金</a:t>
            </a:r>
            <a:r>
              <a:rPr lang="en-US" altLang="ja-JP" sz="1400" kern="100" dirty="0">
                <a:latin typeface="+mn-ea"/>
                <a:cs typeface="Times New Roman" panose="02020603050405020304" pitchFamily="18" charset="0"/>
              </a:rPr>
              <a:t>100</a:t>
            </a:r>
            <a:r>
              <a:rPr lang="ja-JP" altLang="ja-JP" sz="1400" kern="100" dirty="0">
                <a:latin typeface="+mn-ea"/>
                <a:cs typeface="Times New Roman" panose="02020603050405020304" pitchFamily="18" charset="0"/>
              </a:rPr>
              <a:t>億円以上の企業の本社数は、平成</a:t>
            </a:r>
            <a:r>
              <a:rPr lang="en-US" altLang="ja-JP" sz="1400" kern="100" dirty="0">
                <a:latin typeface="+mn-ea"/>
                <a:cs typeface="Times New Roman" panose="02020603050405020304" pitchFamily="18" charset="0"/>
              </a:rPr>
              <a:t>11</a:t>
            </a:r>
            <a:r>
              <a:rPr lang="ja-JP" altLang="ja-JP" sz="1400" kern="100" dirty="0">
                <a:latin typeface="+mn-ea"/>
                <a:cs typeface="Times New Roman" panose="02020603050405020304" pitchFamily="18" charset="0"/>
              </a:rPr>
              <a:t>年までは増資等によって増加したものの、以降は</a:t>
            </a:r>
            <a:r>
              <a:rPr lang="ja-JP" altLang="ja-JP" sz="1400" b="1" u="sng" kern="100" dirty="0">
                <a:latin typeface="+mn-ea"/>
                <a:cs typeface="Times New Roman" panose="02020603050405020304" pitchFamily="18" charset="0"/>
              </a:rPr>
              <a:t>移転等によって減少する動きが続いて</a:t>
            </a:r>
            <a:r>
              <a:rPr lang="ja-JP" altLang="ja-JP" sz="1400" b="1" u="sng" kern="100" dirty="0" smtClean="0">
                <a:latin typeface="+mn-ea"/>
                <a:cs typeface="Times New Roman" panose="02020603050405020304" pitchFamily="18" charset="0"/>
              </a:rPr>
              <a:t>い</a:t>
            </a:r>
            <a:r>
              <a:rPr lang="ja-JP" altLang="en-US" sz="1400" b="1" u="sng" kern="100" dirty="0" smtClean="0">
                <a:latin typeface="+mn-ea"/>
                <a:cs typeface="Times New Roman" panose="02020603050405020304" pitchFamily="18" charset="0"/>
              </a:rPr>
              <a:t>る</a:t>
            </a:r>
            <a:r>
              <a:rPr lang="ja-JP" altLang="ja-JP" sz="1400" b="1" u="sng" kern="100" dirty="0" smtClean="0">
                <a:latin typeface="+mn-ea"/>
                <a:cs typeface="Times New Roman" panose="02020603050405020304" pitchFamily="18" charset="0"/>
              </a:rPr>
              <a:t>。</a:t>
            </a:r>
            <a:endParaRPr lang="ja-JP" altLang="en-US" sz="1400" b="1" u="sng" dirty="0">
              <a:latin typeface="+mn-ea"/>
            </a:endParaRPr>
          </a:p>
        </p:txBody>
      </p:sp>
      <p:pic>
        <p:nvPicPr>
          <p:cNvPr id="6" name="図 5"/>
          <p:cNvPicPr>
            <a:picLocks noChangeAspect="1"/>
          </p:cNvPicPr>
          <p:nvPr/>
        </p:nvPicPr>
        <p:blipFill>
          <a:blip r:embed="rId2"/>
          <a:stretch>
            <a:fillRect/>
          </a:stretch>
        </p:blipFill>
        <p:spPr>
          <a:xfrm>
            <a:off x="1895077" y="989885"/>
            <a:ext cx="6448425" cy="3781425"/>
          </a:xfrm>
          <a:prstGeom prst="rect">
            <a:avLst/>
          </a:prstGeom>
        </p:spPr>
      </p:pic>
      <p:pic>
        <p:nvPicPr>
          <p:cNvPr id="7" name="図 6"/>
          <p:cNvPicPr>
            <a:picLocks noChangeAspect="1"/>
          </p:cNvPicPr>
          <p:nvPr/>
        </p:nvPicPr>
        <p:blipFill>
          <a:blip r:embed="rId3"/>
          <a:stretch>
            <a:fillRect/>
          </a:stretch>
        </p:blipFill>
        <p:spPr>
          <a:xfrm>
            <a:off x="1952226" y="4789867"/>
            <a:ext cx="6334125" cy="1140988"/>
          </a:xfrm>
          <a:prstGeom prst="rect">
            <a:avLst/>
          </a:prstGeom>
        </p:spPr>
      </p:pic>
      <p:sp>
        <p:nvSpPr>
          <p:cNvPr id="8" name="正方形/長方形 7"/>
          <p:cNvSpPr/>
          <p:nvPr/>
        </p:nvSpPr>
        <p:spPr>
          <a:xfrm>
            <a:off x="4434110" y="5930855"/>
            <a:ext cx="4088438" cy="246221"/>
          </a:xfrm>
          <a:prstGeom prst="rect">
            <a:avLst/>
          </a:prstGeom>
        </p:spPr>
        <p:txBody>
          <a:bodyPr wrap="square">
            <a:spAutoFit/>
          </a:bodyPr>
          <a:lstStyle/>
          <a:p>
            <a:pPr marL="144463" indent="-144463"/>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：大阪産業経済リサーチ＆</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デザインセンター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なにわの経済データ</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395970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3"/>
          <p:cNvSpPr>
            <a:spLocks noGrp="1"/>
          </p:cNvSpPr>
          <p:nvPr>
            <p:ph type="sldNum" sz="quarter" idx="12"/>
          </p:nvPr>
        </p:nvSpPr>
        <p:spPr>
          <a:xfrm>
            <a:off x="9252284" y="5608753"/>
            <a:ext cx="528145" cy="423978"/>
          </a:xfrm>
        </p:spPr>
        <p:txBody>
          <a:bodyPr/>
          <a:lstStyle/>
          <a:p>
            <a:fld id="{9B28B6A2-4437-46C4-8AB6-08015A7ADF51}" type="slidenum">
              <a:rPr kumimoji="1" lang="ja-JP" altLang="en-US" sz="1600" b="1"/>
              <a:t>32</a:t>
            </a:fld>
            <a:endParaRPr kumimoji="1" lang="ja-JP" altLang="en-US" sz="1600" b="1"/>
          </a:p>
        </p:txBody>
      </p:sp>
      <p:sp>
        <p:nvSpPr>
          <p:cNvPr id="4" name="Rectangle 5"/>
          <p:cNvSpPr>
            <a:spLocks noChangeArrowheads="1"/>
          </p:cNvSpPr>
          <p:nvPr/>
        </p:nvSpPr>
        <p:spPr bwMode="auto">
          <a:xfrm>
            <a:off x="0" y="0"/>
            <a:ext cx="9906000" cy="347241"/>
          </a:xfrm>
          <a:prstGeom prst="rect">
            <a:avLst/>
          </a:prstGeom>
          <a:solidFill>
            <a:srgbClr val="002060"/>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defTabSz="741661">
              <a:buClr>
                <a:srgbClr val="000000"/>
              </a:buClr>
              <a:buSzPct val="100000"/>
              <a:defRPr/>
            </a:pPr>
            <a:r>
              <a:rPr kumimoji="0"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産業</a:t>
            </a:r>
            <a:r>
              <a:rPr kumimoji="0"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【BCP</a:t>
            </a:r>
            <a:r>
              <a:rPr kumimoji="0"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の策定状況</a:t>
            </a:r>
            <a:r>
              <a:rPr kumimoji="0"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276868" y="466665"/>
            <a:ext cx="9288848" cy="2062103"/>
          </a:xfrm>
          <a:prstGeom prst="rect">
            <a:avLst/>
          </a:prstGeom>
          <a:solidFill>
            <a:schemeClr val="accent1">
              <a:lumMod val="20000"/>
              <a:lumOff val="80000"/>
            </a:schemeClr>
          </a:solidFill>
        </p:spPr>
        <p:txBody>
          <a:bodyPr wrap="square">
            <a:spAutoFit/>
          </a:bodyPr>
          <a:lstStyle/>
          <a:p>
            <a:pPr marL="180975" indent="-180975">
              <a:spcAft>
                <a:spcPts val="600"/>
              </a:spcAft>
            </a:pPr>
            <a:r>
              <a:rPr lang="en-US" altLang="ja-JP" sz="1400" kern="100" dirty="0" smtClean="0">
                <a:latin typeface="+mn-ea"/>
                <a:cs typeface="Times New Roman" panose="02020603050405020304" pitchFamily="18" charset="0"/>
              </a:rPr>
              <a:t>【</a:t>
            </a:r>
            <a:r>
              <a:rPr lang="ja-JP" altLang="en-US" sz="1400" kern="100" dirty="0" smtClean="0">
                <a:latin typeface="+mn-ea"/>
                <a:cs typeface="Times New Roman" panose="02020603050405020304" pitchFamily="18" charset="0"/>
              </a:rPr>
              <a:t>対象</a:t>
            </a:r>
            <a:r>
              <a:rPr lang="en-US" altLang="ja-JP" sz="1400" kern="100" dirty="0" smtClean="0">
                <a:latin typeface="+mn-ea"/>
                <a:cs typeface="Times New Roman" panose="02020603050405020304" pitchFamily="18" charset="0"/>
              </a:rPr>
              <a:t>】</a:t>
            </a:r>
            <a:r>
              <a:rPr lang="ja-JP" altLang="en-US" sz="1400" kern="100" dirty="0" smtClean="0">
                <a:latin typeface="+mn-ea"/>
                <a:cs typeface="Times New Roman" panose="02020603050405020304" pitchFamily="18" charset="0"/>
              </a:rPr>
              <a:t>寝屋川</a:t>
            </a:r>
            <a:r>
              <a:rPr lang="ja-JP" altLang="en-US" sz="1400" kern="100" dirty="0">
                <a:latin typeface="+mn-ea"/>
                <a:cs typeface="Times New Roman" panose="02020603050405020304" pitchFamily="18" charset="0"/>
              </a:rPr>
              <a:t>流域にある常用雇用者数２０名以上の全製造業の</a:t>
            </a:r>
            <a:r>
              <a:rPr lang="ja-JP" altLang="en-US" sz="1400" kern="100" dirty="0" smtClean="0">
                <a:latin typeface="+mn-ea"/>
                <a:cs typeface="Times New Roman" panose="02020603050405020304" pitchFamily="18" charset="0"/>
              </a:rPr>
              <a:t>事業所（回答数</a:t>
            </a:r>
            <a:r>
              <a:rPr lang="en-US" altLang="ja-JP" sz="1400" kern="100" dirty="0" smtClean="0">
                <a:latin typeface="+mn-ea"/>
                <a:cs typeface="Times New Roman" panose="02020603050405020304" pitchFamily="18" charset="0"/>
              </a:rPr>
              <a:t>673</a:t>
            </a:r>
            <a:r>
              <a:rPr lang="ja-JP" altLang="en-US" sz="1400" kern="100" dirty="0" smtClean="0">
                <a:latin typeface="+mn-ea"/>
                <a:cs typeface="Times New Roman" panose="02020603050405020304" pitchFamily="18" charset="0"/>
              </a:rPr>
              <a:t>事業所）</a:t>
            </a:r>
            <a:endParaRPr lang="en-US" altLang="ja-JP" sz="1400" kern="100" dirty="0" smtClean="0">
              <a:latin typeface="+mn-ea"/>
              <a:cs typeface="Times New Roman" panose="02020603050405020304" pitchFamily="18" charset="0"/>
            </a:endParaRPr>
          </a:p>
          <a:p>
            <a:pPr marL="180975" indent="-180975">
              <a:spcAft>
                <a:spcPts val="600"/>
              </a:spcAft>
            </a:pPr>
            <a:r>
              <a:rPr lang="ja-JP" altLang="en-US" sz="1400" kern="100" dirty="0" smtClean="0">
                <a:latin typeface="+mn-ea"/>
                <a:cs typeface="Times New Roman" panose="02020603050405020304" pitchFamily="18" charset="0"/>
              </a:rPr>
              <a:t>●</a:t>
            </a:r>
            <a:r>
              <a:rPr lang="en-US" altLang="ja-JP" sz="1400" kern="100" dirty="0">
                <a:latin typeface="+mn-ea"/>
                <a:cs typeface="Times New Roman" panose="02020603050405020304" pitchFamily="18" charset="0"/>
              </a:rPr>
              <a:t>BCP</a:t>
            </a:r>
            <a:r>
              <a:rPr lang="ja-JP" altLang="en-US" sz="1400" kern="100" dirty="0">
                <a:latin typeface="+mn-ea"/>
                <a:cs typeface="Times New Roman" panose="02020603050405020304" pitchFamily="18" charset="0"/>
              </a:rPr>
              <a:t>を既に策定している事業所は</a:t>
            </a:r>
            <a:r>
              <a:rPr lang="en-US" altLang="ja-JP" sz="1400" kern="100" dirty="0">
                <a:latin typeface="+mn-ea"/>
                <a:cs typeface="Times New Roman" panose="02020603050405020304" pitchFamily="18" charset="0"/>
              </a:rPr>
              <a:t>9.8</a:t>
            </a:r>
            <a:r>
              <a:rPr lang="ja-JP" altLang="en-US" sz="1400" kern="100" dirty="0">
                <a:latin typeface="+mn-ea"/>
                <a:cs typeface="Times New Roman" panose="02020603050405020304" pitchFamily="18" charset="0"/>
              </a:rPr>
              <a:t>％、</a:t>
            </a:r>
            <a:r>
              <a:rPr lang="ja-JP" altLang="en-US" sz="1400" b="1" u="sng" kern="100" dirty="0">
                <a:latin typeface="+mn-ea"/>
                <a:cs typeface="Times New Roman" panose="02020603050405020304" pitchFamily="18" charset="0"/>
              </a:rPr>
              <a:t>現在</a:t>
            </a:r>
            <a:r>
              <a:rPr lang="ja-JP" altLang="en-US" sz="1400" b="1" u="sng" kern="100" dirty="0" smtClean="0">
                <a:latin typeface="+mn-ea"/>
                <a:cs typeface="Times New Roman" panose="02020603050405020304" pitchFamily="18" charset="0"/>
              </a:rPr>
              <a:t>策定中と策定予定を</a:t>
            </a:r>
            <a:r>
              <a:rPr lang="ja-JP" altLang="en-US" sz="1400" b="1" u="sng" kern="100" dirty="0">
                <a:latin typeface="+mn-ea"/>
                <a:cs typeface="Times New Roman" panose="02020603050405020304" pitchFamily="18" charset="0"/>
              </a:rPr>
              <a:t>含めて</a:t>
            </a:r>
            <a:r>
              <a:rPr lang="ja-JP" altLang="en-US" sz="1400" b="1" u="sng" kern="100" dirty="0" smtClean="0">
                <a:latin typeface="+mn-ea"/>
                <a:cs typeface="Times New Roman" panose="02020603050405020304" pitchFamily="18" charset="0"/>
              </a:rPr>
              <a:t>も</a:t>
            </a:r>
            <a:r>
              <a:rPr lang="en-US" altLang="ja-JP" sz="1400" b="1" u="sng" kern="100" dirty="0" smtClean="0">
                <a:latin typeface="+mn-ea"/>
                <a:cs typeface="Times New Roman" panose="02020603050405020304" pitchFamily="18" charset="0"/>
              </a:rPr>
              <a:t>39.9</a:t>
            </a:r>
            <a:r>
              <a:rPr lang="ja-JP" altLang="en-US" sz="1400" b="1" u="sng" kern="100" dirty="0" smtClean="0">
                <a:latin typeface="+mn-ea"/>
                <a:cs typeface="Times New Roman" panose="02020603050405020304" pitchFamily="18" charset="0"/>
              </a:rPr>
              <a:t>％</a:t>
            </a:r>
            <a:r>
              <a:rPr lang="ja-JP" altLang="en-US" sz="1400" kern="100" dirty="0" smtClean="0">
                <a:latin typeface="+mn-ea"/>
                <a:cs typeface="Times New Roman" panose="02020603050405020304" pitchFamily="18" charset="0"/>
              </a:rPr>
              <a:t>（</a:t>
            </a:r>
            <a:r>
              <a:rPr lang="en-US" altLang="ja-JP" sz="1400" kern="100" dirty="0" smtClean="0">
                <a:latin typeface="+mn-ea"/>
                <a:cs typeface="Times New Roman" panose="02020603050405020304" pitchFamily="18" charset="0"/>
              </a:rPr>
              <a:t>254</a:t>
            </a:r>
            <a:r>
              <a:rPr lang="ja-JP" altLang="en-US" sz="1400" kern="100" dirty="0" smtClean="0">
                <a:latin typeface="+mn-ea"/>
                <a:cs typeface="Times New Roman" panose="02020603050405020304" pitchFamily="18" charset="0"/>
              </a:rPr>
              <a:t>事業所）</a:t>
            </a:r>
            <a:endParaRPr lang="ja-JP" altLang="en-US" sz="1400" kern="100" dirty="0">
              <a:latin typeface="+mn-ea"/>
              <a:cs typeface="Times New Roman" panose="02020603050405020304" pitchFamily="18" charset="0"/>
            </a:endParaRPr>
          </a:p>
          <a:p>
            <a:pPr marL="180975" indent="-180975"/>
            <a:r>
              <a:rPr lang="ja-JP" altLang="en-US" sz="1400" kern="100" dirty="0">
                <a:latin typeface="+mn-ea"/>
                <a:cs typeface="Times New Roman" panose="02020603050405020304" pitchFamily="18" charset="0"/>
              </a:rPr>
              <a:t>●</a:t>
            </a:r>
            <a:r>
              <a:rPr lang="ja-JP" altLang="en-US" sz="1400" kern="100" dirty="0" smtClean="0">
                <a:latin typeface="+mn-ea"/>
                <a:cs typeface="Times New Roman" panose="02020603050405020304" pitchFamily="18" charset="0"/>
              </a:rPr>
              <a:t>従業</a:t>
            </a:r>
            <a:r>
              <a:rPr lang="ja-JP" altLang="en-US" sz="1400" kern="100" dirty="0">
                <a:latin typeface="+mn-ea"/>
                <a:cs typeface="Times New Roman" panose="02020603050405020304" pitchFamily="18" charset="0"/>
              </a:rPr>
              <a:t>員数で比較すると、</a:t>
            </a:r>
            <a:r>
              <a:rPr lang="en-US" altLang="ja-JP" sz="1400" kern="100" dirty="0">
                <a:latin typeface="+mn-ea"/>
                <a:cs typeface="Times New Roman" panose="02020603050405020304" pitchFamily="18" charset="0"/>
              </a:rPr>
              <a:t>300</a:t>
            </a:r>
            <a:r>
              <a:rPr lang="ja-JP" altLang="en-US" sz="1400" kern="100" dirty="0">
                <a:latin typeface="+mn-ea"/>
                <a:cs typeface="Times New Roman" panose="02020603050405020304" pitchFamily="18" charset="0"/>
              </a:rPr>
              <a:t>人以上の事業所では策定済又は策定中が</a:t>
            </a:r>
            <a:r>
              <a:rPr lang="en-US" altLang="ja-JP" sz="1400" kern="100" dirty="0">
                <a:latin typeface="+mn-ea"/>
                <a:cs typeface="Times New Roman" panose="02020603050405020304" pitchFamily="18" charset="0"/>
              </a:rPr>
              <a:t>73.7</a:t>
            </a:r>
            <a:r>
              <a:rPr lang="ja-JP" altLang="en-US" sz="1400" kern="100" dirty="0">
                <a:latin typeface="+mn-ea"/>
                <a:cs typeface="Times New Roman" panose="02020603050405020304" pitchFamily="18" charset="0"/>
              </a:rPr>
              <a:t>％であるのに対し、</a:t>
            </a:r>
            <a:r>
              <a:rPr lang="en-US" altLang="ja-JP" sz="1400" kern="100" dirty="0">
                <a:latin typeface="+mn-ea"/>
                <a:cs typeface="Times New Roman" panose="02020603050405020304" pitchFamily="18" charset="0"/>
              </a:rPr>
              <a:t>49</a:t>
            </a:r>
            <a:r>
              <a:rPr lang="ja-JP" altLang="en-US" sz="1400" kern="100" dirty="0">
                <a:latin typeface="+mn-ea"/>
                <a:cs typeface="Times New Roman" panose="02020603050405020304" pitchFamily="18" charset="0"/>
              </a:rPr>
              <a:t>人以下では</a:t>
            </a:r>
            <a:r>
              <a:rPr lang="en-US" altLang="ja-JP" sz="1400" kern="100" dirty="0">
                <a:latin typeface="+mn-ea"/>
                <a:cs typeface="Times New Roman" panose="02020603050405020304" pitchFamily="18" charset="0"/>
              </a:rPr>
              <a:t>10.6</a:t>
            </a:r>
            <a:r>
              <a:rPr lang="ja-JP" altLang="en-US" sz="1400" kern="100" dirty="0" smtClean="0">
                <a:latin typeface="+mn-ea"/>
                <a:cs typeface="Times New Roman" panose="02020603050405020304" pitchFamily="18" charset="0"/>
              </a:rPr>
              <a:t>％</a:t>
            </a:r>
            <a:endParaRPr lang="en-US" altLang="ja-JP" sz="1400" kern="100" dirty="0" smtClean="0">
              <a:latin typeface="+mn-ea"/>
              <a:cs typeface="Times New Roman" panose="02020603050405020304" pitchFamily="18" charset="0"/>
            </a:endParaRPr>
          </a:p>
          <a:p>
            <a:pPr marL="180975" indent="-180975">
              <a:spcAft>
                <a:spcPts val="600"/>
              </a:spcAft>
            </a:pPr>
            <a:r>
              <a:rPr lang="ja-JP" altLang="en-US" sz="1400" kern="100" dirty="0">
                <a:latin typeface="+mn-ea"/>
                <a:cs typeface="Times New Roman" panose="02020603050405020304" pitchFamily="18" charset="0"/>
              </a:rPr>
              <a:t>　</a:t>
            </a:r>
            <a:r>
              <a:rPr lang="ja-JP" altLang="en-US" sz="1400" kern="100" dirty="0" smtClean="0">
                <a:latin typeface="+mn-ea"/>
                <a:cs typeface="Times New Roman" panose="02020603050405020304" pitchFamily="18" charset="0"/>
              </a:rPr>
              <a:t> しかなく</a:t>
            </a:r>
            <a:r>
              <a:rPr lang="ja-JP" altLang="en-US" sz="1400" kern="100" dirty="0">
                <a:latin typeface="+mn-ea"/>
                <a:cs typeface="Times New Roman" panose="02020603050405020304" pitchFamily="18" charset="0"/>
              </a:rPr>
              <a:t>、</a:t>
            </a:r>
            <a:r>
              <a:rPr lang="ja-JP" altLang="en-US" sz="1400" b="1" u="sng" kern="100" dirty="0">
                <a:latin typeface="+mn-ea"/>
                <a:cs typeface="Times New Roman" panose="02020603050405020304" pitchFamily="18" charset="0"/>
              </a:rPr>
              <a:t>従業員数が少なくなるにつれて策定率</a:t>
            </a:r>
            <a:r>
              <a:rPr lang="ja-JP" altLang="en-US" sz="1400" b="1" u="sng" kern="100" dirty="0" smtClean="0">
                <a:latin typeface="+mn-ea"/>
                <a:cs typeface="Times New Roman" panose="02020603050405020304" pitchFamily="18" charset="0"/>
              </a:rPr>
              <a:t>は低下。</a:t>
            </a:r>
            <a:endParaRPr lang="en-US" altLang="ja-JP" sz="1400" b="1" u="sng" kern="100" dirty="0">
              <a:latin typeface="+mn-ea"/>
              <a:cs typeface="Times New Roman" panose="02020603050405020304" pitchFamily="18" charset="0"/>
            </a:endParaRPr>
          </a:p>
          <a:p>
            <a:pPr marL="180975" indent="-180975">
              <a:spcAft>
                <a:spcPts val="600"/>
              </a:spcAft>
            </a:pPr>
            <a:r>
              <a:rPr lang="ja-JP" altLang="en-US" sz="1400" kern="100" dirty="0" smtClean="0">
                <a:latin typeface="+mn-ea"/>
                <a:cs typeface="Times New Roman" panose="02020603050405020304" pitchFamily="18" charset="0"/>
              </a:rPr>
              <a:t>●</a:t>
            </a:r>
            <a:r>
              <a:rPr lang="en-US" altLang="ja-JP" sz="1400" kern="100" dirty="0">
                <a:latin typeface="+mn-ea"/>
                <a:cs typeface="Times New Roman" panose="02020603050405020304" pitchFamily="18" charset="0"/>
              </a:rPr>
              <a:t>BCP</a:t>
            </a:r>
            <a:r>
              <a:rPr lang="ja-JP" altLang="en-US" sz="1400" kern="100" dirty="0">
                <a:latin typeface="+mn-ea"/>
                <a:cs typeface="Times New Roman" panose="02020603050405020304" pitchFamily="18" charset="0"/>
              </a:rPr>
              <a:t>の対象としているリスクは地震が最も多く（</a:t>
            </a:r>
            <a:r>
              <a:rPr lang="en-US" altLang="ja-JP" sz="1400" kern="100" dirty="0">
                <a:latin typeface="+mn-ea"/>
                <a:cs typeface="Times New Roman" panose="02020603050405020304" pitchFamily="18" charset="0"/>
              </a:rPr>
              <a:t>94.5</a:t>
            </a:r>
            <a:r>
              <a:rPr lang="ja-JP" altLang="en-US" sz="1400" kern="100" dirty="0">
                <a:latin typeface="+mn-ea"/>
                <a:cs typeface="Times New Roman" panose="02020603050405020304" pitchFamily="18" charset="0"/>
              </a:rPr>
              <a:t>％）、次いで水害（</a:t>
            </a:r>
            <a:r>
              <a:rPr lang="en-US" altLang="ja-JP" sz="1400" kern="100" dirty="0" smtClean="0">
                <a:latin typeface="+mn-ea"/>
                <a:cs typeface="Times New Roman" panose="02020603050405020304" pitchFamily="18" charset="0"/>
              </a:rPr>
              <a:t>65.9</a:t>
            </a:r>
            <a:r>
              <a:rPr lang="ja-JP" altLang="en-US" sz="1400" kern="100" dirty="0" smtClean="0">
                <a:latin typeface="+mn-ea"/>
                <a:cs typeface="Times New Roman" panose="02020603050405020304" pitchFamily="18" charset="0"/>
              </a:rPr>
              <a:t>％）</a:t>
            </a:r>
            <a:endParaRPr lang="en-US" altLang="ja-JP" sz="1400" kern="100" dirty="0">
              <a:latin typeface="+mn-ea"/>
              <a:cs typeface="Times New Roman" panose="02020603050405020304" pitchFamily="18" charset="0"/>
            </a:endParaRPr>
          </a:p>
          <a:p>
            <a:pPr marL="180975" indent="-180975">
              <a:spcAft>
                <a:spcPts val="600"/>
              </a:spcAft>
            </a:pPr>
            <a:r>
              <a:rPr lang="ja-JP" altLang="en-US" sz="1400" kern="100" dirty="0" smtClean="0">
                <a:latin typeface="+mn-ea"/>
                <a:cs typeface="Times New Roman" panose="02020603050405020304" pitchFamily="18" charset="0"/>
              </a:rPr>
              <a:t>●伝染病・感染症を対象としている事業所は</a:t>
            </a:r>
            <a:r>
              <a:rPr lang="en-US" altLang="ja-JP" sz="1400" kern="100" dirty="0" smtClean="0">
                <a:latin typeface="+mn-ea"/>
                <a:cs typeface="Times New Roman" panose="02020603050405020304" pitchFamily="18" charset="0"/>
              </a:rPr>
              <a:t>18.4%</a:t>
            </a:r>
            <a:r>
              <a:rPr lang="ja-JP" altLang="en-US" sz="1400" kern="100" dirty="0" smtClean="0">
                <a:latin typeface="+mn-ea"/>
                <a:cs typeface="Times New Roman" panose="02020603050405020304" pitchFamily="18" charset="0"/>
              </a:rPr>
              <a:t>（</a:t>
            </a:r>
            <a:r>
              <a:rPr lang="en-US" altLang="ja-JP" sz="1400" kern="100" dirty="0" smtClean="0">
                <a:latin typeface="+mn-ea"/>
                <a:cs typeface="Times New Roman" panose="02020603050405020304" pitchFamily="18" charset="0"/>
              </a:rPr>
              <a:t>47</a:t>
            </a:r>
            <a:r>
              <a:rPr lang="ja-JP" altLang="en-US" sz="1400" kern="100" dirty="0" smtClean="0">
                <a:latin typeface="+mn-ea"/>
                <a:cs typeface="Times New Roman" panose="02020603050405020304" pitchFamily="18" charset="0"/>
              </a:rPr>
              <a:t>事業所）</a:t>
            </a:r>
            <a:endParaRPr lang="en-US" altLang="ja-JP" sz="1400" kern="100" dirty="0" smtClean="0">
              <a:latin typeface="+mn-ea"/>
              <a:cs typeface="Times New Roman" panose="02020603050405020304" pitchFamily="18" charset="0"/>
            </a:endParaRPr>
          </a:p>
          <a:p>
            <a:pPr marL="180975" indent="-180975">
              <a:spcAft>
                <a:spcPts val="600"/>
              </a:spcAft>
            </a:pPr>
            <a:r>
              <a:rPr lang="ja-JP" altLang="en-US" sz="1400" kern="100" dirty="0" smtClean="0">
                <a:latin typeface="+mn-ea"/>
                <a:cs typeface="Times New Roman" panose="02020603050405020304" pitchFamily="18" charset="0"/>
              </a:rPr>
              <a:t>●全事業所（</a:t>
            </a:r>
            <a:r>
              <a:rPr lang="en-US" altLang="ja-JP" sz="1400" kern="100" dirty="0" smtClean="0">
                <a:latin typeface="+mn-ea"/>
                <a:cs typeface="Times New Roman" panose="02020603050405020304" pitchFamily="18" charset="0"/>
              </a:rPr>
              <a:t>673</a:t>
            </a:r>
            <a:r>
              <a:rPr lang="ja-JP" altLang="en-US" sz="1400" kern="100" dirty="0" smtClean="0">
                <a:latin typeface="+mn-ea"/>
                <a:cs typeface="Times New Roman" panose="02020603050405020304" pitchFamily="18" charset="0"/>
              </a:rPr>
              <a:t>事業所）でみると７</a:t>
            </a:r>
            <a:r>
              <a:rPr lang="en-US" altLang="ja-JP" sz="1400" kern="100" dirty="0" smtClean="0">
                <a:latin typeface="+mn-ea"/>
                <a:cs typeface="Times New Roman" panose="02020603050405020304" pitchFamily="18" charset="0"/>
              </a:rPr>
              <a:t>%</a:t>
            </a:r>
            <a:r>
              <a:rPr lang="ja-JP" altLang="en-US" sz="1400" kern="100" dirty="0" smtClean="0">
                <a:latin typeface="+mn-ea"/>
                <a:cs typeface="Times New Roman" panose="02020603050405020304" pitchFamily="18" charset="0"/>
              </a:rPr>
              <a:t>が</a:t>
            </a:r>
            <a:r>
              <a:rPr lang="ja-JP" altLang="en-US" sz="1400" kern="100" dirty="0">
                <a:latin typeface="+mn-ea"/>
                <a:cs typeface="Times New Roman" panose="02020603050405020304" pitchFamily="18" charset="0"/>
              </a:rPr>
              <a:t>伝染病・感染症を対象として</a:t>
            </a:r>
            <a:r>
              <a:rPr lang="ja-JP" altLang="en-US" sz="1400" kern="100" dirty="0" smtClean="0">
                <a:latin typeface="+mn-ea"/>
                <a:cs typeface="Times New Roman" panose="02020603050405020304" pitchFamily="18" charset="0"/>
              </a:rPr>
              <a:t>いる。（</a:t>
            </a:r>
            <a:r>
              <a:rPr lang="en-US" altLang="ja-JP" sz="1400" kern="100" dirty="0" smtClean="0">
                <a:latin typeface="+mn-ea"/>
                <a:cs typeface="Times New Roman" panose="02020603050405020304" pitchFamily="18" charset="0"/>
              </a:rPr>
              <a:t>=47</a:t>
            </a:r>
            <a:r>
              <a:rPr lang="ja-JP" altLang="en-US" sz="1400" kern="100" dirty="0" smtClean="0">
                <a:latin typeface="+mn-ea"/>
                <a:cs typeface="Times New Roman" panose="02020603050405020304" pitchFamily="18" charset="0"/>
              </a:rPr>
              <a:t>事業所</a:t>
            </a:r>
            <a:r>
              <a:rPr lang="en-US" altLang="ja-JP" sz="1400" kern="100" dirty="0" smtClean="0">
                <a:latin typeface="+mn-ea"/>
                <a:cs typeface="Times New Roman" panose="02020603050405020304" pitchFamily="18" charset="0"/>
              </a:rPr>
              <a:t>/673</a:t>
            </a:r>
            <a:r>
              <a:rPr lang="ja-JP" altLang="en-US" sz="1400" kern="100" dirty="0" smtClean="0">
                <a:latin typeface="+mn-ea"/>
                <a:cs typeface="Times New Roman" panose="02020603050405020304" pitchFamily="18" charset="0"/>
              </a:rPr>
              <a:t>事業所）</a:t>
            </a:r>
            <a:endParaRPr lang="ja-JP" altLang="en-US" sz="1400" b="1" u="sng" dirty="0">
              <a:latin typeface="+mn-ea"/>
            </a:endParaRPr>
          </a:p>
        </p:txBody>
      </p:sp>
      <p:sp>
        <p:nvSpPr>
          <p:cNvPr id="8" name="正方形/長方形 7"/>
          <p:cNvSpPr/>
          <p:nvPr/>
        </p:nvSpPr>
        <p:spPr>
          <a:xfrm>
            <a:off x="2679700" y="5905455"/>
            <a:ext cx="6400800" cy="246221"/>
          </a:xfrm>
          <a:prstGeom prst="rect">
            <a:avLst/>
          </a:prstGeom>
        </p:spPr>
        <p:txBody>
          <a:bodyPr wrap="square">
            <a:spAutoFit/>
          </a:bodyPr>
          <a:lstStyle/>
          <a:p>
            <a:pPr marL="144463" indent="-144463"/>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出典：大阪府都市整備部寝屋川</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水系改修工営所</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業務継続計画（ＢＣＰ）に関するアンケート調査</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r="22211"/>
          <a:stretch/>
        </p:blipFill>
        <p:spPr>
          <a:xfrm>
            <a:off x="0" y="2715436"/>
            <a:ext cx="4609070" cy="2189689"/>
          </a:xfrm>
          <a:prstGeom prst="rect">
            <a:avLst/>
          </a:prstGeom>
        </p:spPr>
      </p:pic>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1600" y="2796457"/>
            <a:ext cx="5064400" cy="2027646"/>
          </a:xfrm>
          <a:prstGeom prst="rect">
            <a:avLst/>
          </a:prstGeom>
        </p:spPr>
      </p:pic>
      <p:pic>
        <p:nvPicPr>
          <p:cNvPr id="10" name="図 9"/>
          <p:cNvPicPr>
            <a:picLocks noChangeAspect="1"/>
          </p:cNvPicPr>
          <p:nvPr/>
        </p:nvPicPr>
        <p:blipFill rotWithShape="1">
          <a:blip r:embed="rId2">
            <a:extLst>
              <a:ext uri="{28A0092B-C50C-407E-A947-70E740481C1C}">
                <a14:useLocalDpi xmlns:a14="http://schemas.microsoft.com/office/drawing/2010/main" val="0"/>
              </a:ext>
            </a:extLst>
          </a:blip>
          <a:srcRect l="77972" t="7207" b="52296"/>
          <a:stretch/>
        </p:blipFill>
        <p:spPr>
          <a:xfrm>
            <a:off x="531341" y="4794421"/>
            <a:ext cx="1272746" cy="886761"/>
          </a:xfrm>
          <a:prstGeom prst="rect">
            <a:avLst/>
          </a:prstGeom>
        </p:spPr>
      </p:pic>
      <p:sp>
        <p:nvSpPr>
          <p:cNvPr id="11" name="正方形/長方形 10"/>
          <p:cNvSpPr/>
          <p:nvPr/>
        </p:nvSpPr>
        <p:spPr>
          <a:xfrm>
            <a:off x="7803234" y="3637695"/>
            <a:ext cx="468000" cy="172305"/>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en-US" altLang="ja-JP" sz="900" b="1" dirty="0" smtClean="0">
                <a:solidFill>
                  <a:srgbClr val="FF0000"/>
                </a:solidFill>
                <a:latin typeface="Meiryo UI" panose="020B0604030504040204" pitchFamily="50" charset="-128"/>
                <a:ea typeface="Meiryo UI" panose="020B0604030504040204" pitchFamily="50" charset="-128"/>
              </a:rPr>
              <a:t>18.4</a:t>
            </a:r>
            <a:r>
              <a:rPr kumimoji="1" lang="en-US" altLang="ja-JP" sz="900" b="1" dirty="0">
                <a:solidFill>
                  <a:srgbClr val="FF0000"/>
                </a:solidFill>
                <a:latin typeface="Meiryo UI" panose="020B0604030504040204" pitchFamily="50" charset="-128"/>
                <a:ea typeface="Meiryo UI" panose="020B0604030504040204" pitchFamily="50" charset="-128"/>
              </a:rPr>
              <a:t>%</a:t>
            </a:r>
            <a:endParaRPr kumimoji="1" lang="en-US" altLang="ja-JP" sz="900" b="1" u="sng" dirty="0">
              <a:solidFill>
                <a:srgbClr val="FF0000"/>
              </a:solidFill>
              <a:latin typeface="Meiryo UI" panose="020B0604030504040204" pitchFamily="50" charset="-128"/>
              <a:ea typeface="Meiryo UI" panose="020B0604030504040204" pitchFamily="50" charset="-128"/>
            </a:endParaRPr>
          </a:p>
        </p:txBody>
      </p:sp>
      <p:sp>
        <p:nvSpPr>
          <p:cNvPr id="12" name="円 11"/>
          <p:cNvSpPr/>
          <p:nvPr/>
        </p:nvSpPr>
        <p:spPr>
          <a:xfrm>
            <a:off x="58051" y="2943456"/>
            <a:ext cx="1836000" cy="1799762"/>
          </a:xfrm>
          <a:prstGeom prst="pie">
            <a:avLst>
              <a:gd name="adj1" fmla="val 16239713"/>
              <a:gd name="adj2" fmla="val 315436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正方形/長方形 12"/>
          <p:cNvSpPr/>
          <p:nvPr/>
        </p:nvSpPr>
        <p:spPr>
          <a:xfrm>
            <a:off x="1321533" y="2789418"/>
            <a:ext cx="612000" cy="172305"/>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en-US" altLang="ja-JP" sz="900" b="1" dirty="0" smtClean="0">
                <a:solidFill>
                  <a:srgbClr val="FF0000"/>
                </a:solidFill>
                <a:latin typeface="Meiryo UI" panose="020B0604030504040204" pitchFamily="50" charset="-128"/>
                <a:ea typeface="Meiryo UI" panose="020B0604030504040204" pitchFamily="50" charset="-128"/>
              </a:rPr>
              <a:t>254</a:t>
            </a:r>
            <a:r>
              <a:rPr kumimoji="1" lang="ja-JP" altLang="en-US" sz="900" b="1" dirty="0" smtClean="0">
                <a:solidFill>
                  <a:srgbClr val="FF0000"/>
                </a:solidFill>
                <a:latin typeface="Meiryo UI" panose="020B0604030504040204" pitchFamily="50" charset="-128"/>
                <a:ea typeface="Meiryo UI" panose="020B0604030504040204" pitchFamily="50" charset="-128"/>
              </a:rPr>
              <a:t>事業所</a:t>
            </a:r>
            <a:endParaRPr kumimoji="1" lang="en-US" altLang="ja-JP" sz="900" b="1" u="sng" dirty="0">
              <a:solidFill>
                <a:srgbClr val="FF0000"/>
              </a:solidFill>
              <a:latin typeface="Meiryo UI" panose="020B0604030504040204" pitchFamily="50" charset="-128"/>
              <a:ea typeface="Meiryo UI" panose="020B0604030504040204" pitchFamily="50" charset="-128"/>
            </a:endParaRPr>
          </a:p>
        </p:txBody>
      </p:sp>
      <p:pic>
        <p:nvPicPr>
          <p:cNvPr id="14" name="図 13"/>
          <p:cNvPicPr>
            <a:picLocks noChangeAspect="1"/>
          </p:cNvPicPr>
          <p:nvPr/>
        </p:nvPicPr>
        <p:blipFill rotWithShape="1">
          <a:blip r:embed="rId2">
            <a:extLst>
              <a:ext uri="{28A0092B-C50C-407E-A947-70E740481C1C}">
                <a14:useLocalDpi xmlns:a14="http://schemas.microsoft.com/office/drawing/2010/main" val="0"/>
              </a:ext>
            </a:extLst>
          </a:blip>
          <a:srcRect l="78412" t="73906" r="-440" b="803"/>
          <a:stretch/>
        </p:blipFill>
        <p:spPr>
          <a:xfrm>
            <a:off x="2464968" y="5021557"/>
            <a:ext cx="1717589" cy="747344"/>
          </a:xfrm>
          <a:prstGeom prst="rect">
            <a:avLst/>
          </a:prstGeom>
        </p:spPr>
      </p:pic>
    </p:spTree>
    <p:extLst>
      <p:ext uri="{BB962C8B-B14F-4D97-AF65-F5344CB8AC3E}">
        <p14:creationId xmlns:p14="http://schemas.microsoft.com/office/powerpoint/2010/main" val="27314751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644536" y="5630404"/>
            <a:ext cx="7449074" cy="246221"/>
          </a:xfrm>
          <a:prstGeom prst="rect">
            <a:avLst/>
          </a:prstGeom>
        </p:spPr>
        <p:txBody>
          <a:bodyPr wrap="square">
            <a:spAutoFit/>
          </a:bodyPr>
          <a:lstStyle/>
          <a:p>
            <a:pPr defTabSz="408005">
              <a:defRPr/>
            </a:pP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一人</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当たり県民所得は、府民所得を府内総人口で除した値。</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1020636" y="943525"/>
            <a:ext cx="804482" cy="246221"/>
          </a:xfrm>
          <a:prstGeom prst="rect">
            <a:avLst/>
          </a:prstGeom>
          <a:noFill/>
        </p:spPr>
        <p:txBody>
          <a:bodyPr wrap="square" rtlCol="0">
            <a:spAutoFit/>
          </a:bodyPr>
          <a:lstStyle/>
          <a:p>
            <a:pPr defTabSz="408005">
              <a:defRPr/>
            </a:pPr>
            <a:r>
              <a:rPr kumimoji="1" lang="ja-JP" altLang="en-US" sz="1000" dirty="0">
                <a:solidFill>
                  <a:prstClr val="black"/>
                </a:solidFill>
                <a:latin typeface="Meiryo UI" panose="020B0604030504040204" pitchFamily="50" charset="-128"/>
                <a:ea typeface="Meiryo UI" panose="020B0604030504040204" pitchFamily="50" charset="-128"/>
              </a:rPr>
              <a:t>（万円）</a:t>
            </a:r>
          </a:p>
        </p:txBody>
      </p:sp>
      <p:graphicFrame>
        <p:nvGraphicFramePr>
          <p:cNvPr id="11" name="グラフ 10"/>
          <p:cNvGraphicFramePr>
            <a:graphicFrameLocks/>
          </p:cNvGraphicFramePr>
          <p:nvPr>
            <p:extLst>
              <p:ext uri="{D42A27DB-BD31-4B8C-83A1-F6EECF244321}">
                <p14:modId xmlns:p14="http://schemas.microsoft.com/office/powerpoint/2010/main" val="1978297839"/>
              </p:ext>
            </p:extLst>
          </p:nvPr>
        </p:nvGraphicFramePr>
        <p:xfrm>
          <a:off x="644536" y="1217220"/>
          <a:ext cx="8541668" cy="4431254"/>
        </p:xfrm>
        <a:graphic>
          <a:graphicData uri="http://schemas.openxmlformats.org/drawingml/2006/chart">
            <c:chart xmlns:c="http://schemas.openxmlformats.org/drawingml/2006/chart" xmlns:r="http://schemas.openxmlformats.org/officeDocument/2006/relationships" r:id="rId3"/>
          </a:graphicData>
        </a:graphic>
      </p:graphicFrame>
      <p:sp>
        <p:nvSpPr>
          <p:cNvPr id="24" name="正方形/長方形 23"/>
          <p:cNvSpPr/>
          <p:nvPr/>
        </p:nvSpPr>
        <p:spPr>
          <a:xfrm>
            <a:off x="3172436" y="5912419"/>
            <a:ext cx="6343920" cy="246221"/>
          </a:xfrm>
          <a:prstGeom prst="rect">
            <a:avLst/>
          </a:prstGeom>
        </p:spPr>
        <p:txBody>
          <a:bodyPr wrap="square">
            <a:spAutoFit/>
          </a:bodyPr>
          <a:lstStyle/>
          <a:p>
            <a:pPr marL="158669" indent="-158669" defTabSz="408005">
              <a:defRPr/>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出典：全国平均</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は内閣府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年度国民経済</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計算</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、各都府県の値は各都府県の県民経済計算より作成</a:t>
            </a:r>
          </a:p>
        </p:txBody>
      </p:sp>
      <p:sp>
        <p:nvSpPr>
          <p:cNvPr id="26"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所得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一人当たり府民所得</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27" name="正方形/長方形 26"/>
          <p:cNvSpPr/>
          <p:nvPr/>
        </p:nvSpPr>
        <p:spPr>
          <a:xfrm>
            <a:off x="303805" y="463692"/>
            <a:ext cx="9298389" cy="41227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●一人当たり府民所得は、</a:t>
            </a:r>
            <a:r>
              <a:rPr kumimoji="1" lang="ja-JP" altLang="en-US" sz="1400" b="1" u="sng" dirty="0" smtClean="0">
                <a:solidFill>
                  <a:schemeClr val="tx1"/>
                </a:solidFill>
                <a:latin typeface="Meiryo UI" panose="020B0604030504040204" pitchFamily="50" charset="-128"/>
                <a:ea typeface="Meiryo UI" panose="020B0604030504040204" pitchFamily="50" charset="-128"/>
              </a:rPr>
              <a:t>全国平均をわずかながら下回り、東京との格差が生じている。</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2017</a:t>
            </a:r>
            <a:r>
              <a:rPr kumimoji="1" lang="ja-JP" altLang="en-US" sz="1400" dirty="0" smtClean="0">
                <a:solidFill>
                  <a:schemeClr val="tx1"/>
                </a:solidFill>
                <a:latin typeface="Meiryo UI" panose="020B0604030504040204" pitchFamily="50" charset="-128"/>
                <a:ea typeface="Meiryo UI" panose="020B0604030504040204" pitchFamily="50" charset="-128"/>
              </a:rPr>
              <a:t>年度</a:t>
            </a:r>
            <a:r>
              <a:rPr kumimoji="1" lang="en-US" altLang="ja-JP" sz="1400" dirty="0" smtClean="0">
                <a:solidFill>
                  <a:schemeClr val="tx1"/>
                </a:solidFill>
                <a:latin typeface="Meiryo UI" panose="020B0604030504040204" pitchFamily="50" charset="-128"/>
                <a:ea typeface="Meiryo UI" panose="020B0604030504040204" pitchFamily="50" charset="-128"/>
              </a:rPr>
              <a:t>:224</a:t>
            </a:r>
            <a:r>
              <a:rPr kumimoji="1" lang="ja-JP" altLang="en-US" sz="1400" dirty="0">
                <a:solidFill>
                  <a:schemeClr val="tx1"/>
                </a:solidFill>
                <a:latin typeface="Meiryo UI" panose="020B0604030504040204" pitchFamily="50" charset="-128"/>
                <a:ea typeface="Meiryo UI" panose="020B0604030504040204" pitchFamily="50" charset="-128"/>
              </a:rPr>
              <a:t>万</a:t>
            </a:r>
            <a:r>
              <a:rPr kumimoji="1" lang="ja-JP" altLang="en-US" sz="1400" dirty="0" smtClean="0">
                <a:solidFill>
                  <a:schemeClr val="tx1"/>
                </a:solidFill>
                <a:latin typeface="Meiryo UI" panose="020B0604030504040204" pitchFamily="50" charset="-128"/>
                <a:ea typeface="Meiryo UI" panose="020B0604030504040204" pitchFamily="50" charset="-128"/>
              </a:rPr>
              <a:t>円の差）</a:t>
            </a:r>
            <a:endParaRPr kumimoji="1" lang="ja-JP" altLang="en-US" sz="1400" dirty="0">
              <a:solidFill>
                <a:schemeClr val="tx1"/>
              </a:solidFill>
              <a:latin typeface="Meiryo UI" panose="020B0604030504040204" pitchFamily="50" charset="-128"/>
              <a:ea typeface="Meiryo UI" panose="020B0604030504040204" pitchFamily="50" charset="-128"/>
            </a:endParaRPr>
          </a:p>
          <a:p>
            <a:pPr marL="180975" indent="-180975"/>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28" name="スライド番号プレースホルダー 3"/>
          <p:cNvSpPr>
            <a:spLocks noGrp="1"/>
          </p:cNvSpPr>
          <p:nvPr>
            <p:ph type="sldNum" sz="quarter" idx="12"/>
          </p:nvPr>
        </p:nvSpPr>
        <p:spPr>
          <a:xfrm>
            <a:off x="9252284" y="5630403"/>
            <a:ext cx="528145" cy="402327"/>
          </a:xfrm>
        </p:spPr>
        <p:txBody>
          <a:bodyPr/>
          <a:lstStyle/>
          <a:p>
            <a:fld id="{9B28B6A2-4437-46C4-8AB6-08015A7ADF51}" type="slidenum">
              <a:rPr kumimoji="1" lang="ja-JP" altLang="en-US" sz="1600" b="1"/>
              <a:t>33</a:t>
            </a:fld>
            <a:endParaRPr kumimoji="1" lang="ja-JP" altLang="en-US" sz="1600" b="1"/>
          </a:p>
        </p:txBody>
      </p:sp>
      <p:sp>
        <p:nvSpPr>
          <p:cNvPr id="2" name="左カーブ矢印 1"/>
          <p:cNvSpPr/>
          <p:nvPr/>
        </p:nvSpPr>
        <p:spPr>
          <a:xfrm>
            <a:off x="9095874" y="4812633"/>
            <a:ext cx="123370" cy="28875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テキスト ボックス 3"/>
          <p:cNvSpPr txBox="1"/>
          <p:nvPr/>
        </p:nvSpPr>
        <p:spPr>
          <a:xfrm>
            <a:off x="9181101" y="4772345"/>
            <a:ext cx="630811" cy="369332"/>
          </a:xfrm>
          <a:prstGeom prst="rect">
            <a:avLst/>
          </a:prstGeom>
          <a:noFill/>
        </p:spPr>
        <p:txBody>
          <a:bodyPr wrap="square" rtlCol="0">
            <a:spAutoFit/>
          </a:bodyPr>
          <a:lstStyle/>
          <a:p>
            <a:r>
              <a:rPr kumimoji="1" lang="en-US" altLang="ja-JP" sz="900" b="1" dirty="0" smtClean="0">
                <a:solidFill>
                  <a:srgbClr val="FF0000"/>
                </a:solidFill>
              </a:rPr>
              <a:t>224</a:t>
            </a:r>
            <a:r>
              <a:rPr kumimoji="1" lang="ja-JP" altLang="en-US" sz="900" b="1" dirty="0" smtClean="0">
                <a:solidFill>
                  <a:srgbClr val="FF0000"/>
                </a:solidFill>
              </a:rPr>
              <a:t>万円の差</a:t>
            </a:r>
            <a:endParaRPr kumimoji="1" lang="ja-JP" altLang="en-US" sz="900" b="1" dirty="0">
              <a:solidFill>
                <a:srgbClr val="FF0000"/>
              </a:solidFill>
            </a:endParaRPr>
          </a:p>
        </p:txBody>
      </p:sp>
    </p:spTree>
    <p:extLst>
      <p:ext uri="{BB962C8B-B14F-4D97-AF65-F5344CB8AC3E}">
        <p14:creationId xmlns:p14="http://schemas.microsoft.com/office/powerpoint/2010/main" val="15021227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9304638" y="5654804"/>
            <a:ext cx="558349" cy="394246"/>
          </a:xfrm>
          <a:ln>
            <a:solidFill>
              <a:schemeClr val="accent1"/>
            </a:solidFill>
          </a:ln>
        </p:spPr>
        <p:txBody>
          <a:bodyPr/>
          <a:lstStyle/>
          <a:p>
            <a:pPr algn="ctr"/>
            <a:fld id="{9B28B6A2-4437-46C4-8AB6-08015A7ADF51}" type="slidenum">
              <a:rPr kumimoji="1" lang="ja-JP" altLang="en-US" sz="1600" smtClean="0"/>
              <a:pPr algn="ctr"/>
              <a:t>34</a:t>
            </a:fld>
            <a:endParaRPr kumimoji="1" lang="ja-JP" altLang="en-US" sz="1600" dirty="0"/>
          </a:p>
        </p:txBody>
      </p:sp>
      <p:sp>
        <p:nvSpPr>
          <p:cNvPr id="13" name="正方形/長方形 12"/>
          <p:cNvSpPr/>
          <p:nvPr/>
        </p:nvSpPr>
        <p:spPr>
          <a:xfrm>
            <a:off x="173173" y="436276"/>
            <a:ext cx="9602195" cy="7574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ctr" anchorCtr="0"/>
          <a:lstStyle/>
          <a:p>
            <a:pPr marL="180975" indent="-180975">
              <a:lnSpc>
                <a:spcPct val="150000"/>
              </a:lnSpc>
            </a:pP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1</a:t>
            </a:r>
            <a:r>
              <a:rPr kumimoji="1" lang="ja-JP" altLang="en-US" sz="1400" dirty="0">
                <a:solidFill>
                  <a:schemeClr val="tx1"/>
                </a:solidFill>
                <a:latin typeface="Meiryo UI" panose="020B0604030504040204" pitchFamily="50" charset="-128"/>
                <a:ea typeface="Meiryo UI" panose="020B0604030504040204" pitchFamily="50" charset="-128"/>
              </a:rPr>
              <a:t>月当たりの可処分所得を比較する</a:t>
            </a:r>
            <a:r>
              <a:rPr kumimoji="1" lang="ja-JP" altLang="en-US" sz="1400" dirty="0" smtClean="0">
                <a:solidFill>
                  <a:schemeClr val="tx1"/>
                </a:solidFill>
                <a:latin typeface="Meiryo UI" panose="020B0604030504040204" pitchFamily="50" charset="-128"/>
                <a:ea typeface="Meiryo UI" panose="020B0604030504040204" pitchFamily="50" charset="-128"/>
              </a:rPr>
              <a:t>と、</a:t>
            </a:r>
            <a:r>
              <a:rPr kumimoji="1" lang="en-US" altLang="ja-JP" sz="1400" b="1" u="sng" dirty="0" smtClean="0">
                <a:solidFill>
                  <a:schemeClr val="tx1"/>
                </a:solidFill>
                <a:latin typeface="Meiryo UI" panose="020B0604030504040204" pitchFamily="50" charset="-128"/>
                <a:ea typeface="Meiryo UI" panose="020B0604030504040204" pitchFamily="50" charset="-128"/>
              </a:rPr>
              <a:t>2019</a:t>
            </a:r>
            <a:r>
              <a:rPr kumimoji="1" lang="ja-JP" altLang="en-US" sz="1400" b="1" u="sng" dirty="0">
                <a:solidFill>
                  <a:schemeClr val="tx1"/>
                </a:solidFill>
                <a:latin typeface="Meiryo UI" panose="020B0604030504040204" pitchFamily="50" charset="-128"/>
                <a:ea typeface="Meiryo UI" panose="020B0604030504040204" pitchFamily="50" charset="-128"/>
              </a:rPr>
              <a:t>年は大阪市では</a:t>
            </a:r>
            <a:r>
              <a:rPr kumimoji="1" lang="en-US" altLang="ja-JP" sz="1400" b="1" u="sng" dirty="0">
                <a:solidFill>
                  <a:schemeClr val="tx1"/>
                </a:solidFill>
                <a:latin typeface="Meiryo UI" panose="020B0604030504040204" pitchFamily="50" charset="-128"/>
                <a:ea typeface="Meiryo UI" panose="020B0604030504040204" pitchFamily="50" charset="-128"/>
              </a:rPr>
              <a:t>45.8</a:t>
            </a:r>
            <a:r>
              <a:rPr kumimoji="1" lang="ja-JP" altLang="en-US" sz="1400" b="1" u="sng" dirty="0">
                <a:solidFill>
                  <a:schemeClr val="tx1"/>
                </a:solidFill>
                <a:latin typeface="Meiryo UI" panose="020B0604030504040204" pitchFamily="50" charset="-128"/>
                <a:ea typeface="Meiryo UI" panose="020B0604030504040204" pitchFamily="50" charset="-128"/>
              </a:rPr>
              <a:t>万円と増加傾向ではある</a:t>
            </a:r>
            <a:r>
              <a:rPr kumimoji="1" lang="ja-JP" altLang="en-US" sz="1400" b="1" u="sng" dirty="0" smtClean="0">
                <a:solidFill>
                  <a:schemeClr val="tx1"/>
                </a:solidFill>
                <a:latin typeface="Meiryo UI" panose="020B0604030504040204" pitchFamily="50" charset="-128"/>
                <a:ea typeface="Meiryo UI" panose="020B0604030504040204" pitchFamily="50" charset="-128"/>
              </a:rPr>
              <a:t>が、全国</a:t>
            </a:r>
            <a:r>
              <a:rPr kumimoji="1" lang="en-US" altLang="ja-JP" sz="1400" b="1" u="sng" dirty="0">
                <a:solidFill>
                  <a:schemeClr val="tx1"/>
                </a:solidFill>
                <a:latin typeface="Meiryo UI" panose="020B0604030504040204" pitchFamily="50" charset="-128"/>
                <a:ea typeface="Meiryo UI" panose="020B0604030504040204" pitchFamily="50" charset="-128"/>
              </a:rPr>
              <a:t>(47.7</a:t>
            </a:r>
            <a:r>
              <a:rPr kumimoji="1" lang="ja-JP" altLang="en-US" sz="1400" b="1" u="sng" dirty="0">
                <a:solidFill>
                  <a:schemeClr val="tx1"/>
                </a:solidFill>
                <a:latin typeface="Meiryo UI" panose="020B0604030504040204" pitchFamily="50" charset="-128"/>
                <a:ea typeface="Meiryo UI" panose="020B0604030504040204" pitchFamily="50" charset="-128"/>
              </a:rPr>
              <a:t>万円</a:t>
            </a:r>
            <a:r>
              <a:rPr kumimoji="1" lang="en-US" altLang="ja-JP" sz="1400" b="1" u="sng" dirty="0">
                <a:solidFill>
                  <a:schemeClr val="tx1"/>
                </a:solidFill>
                <a:latin typeface="Meiryo UI" panose="020B0604030504040204" pitchFamily="50" charset="-128"/>
                <a:ea typeface="Meiryo UI" panose="020B0604030504040204" pitchFamily="50" charset="-128"/>
              </a:rPr>
              <a:t>)</a:t>
            </a:r>
            <a:r>
              <a:rPr kumimoji="1" lang="ja-JP" altLang="en-US" sz="1400" b="1" u="sng" dirty="0">
                <a:solidFill>
                  <a:schemeClr val="tx1"/>
                </a:solidFill>
                <a:latin typeface="Meiryo UI" panose="020B0604030504040204" pitchFamily="50" charset="-128"/>
                <a:ea typeface="Meiryo UI" panose="020B0604030504040204" pitchFamily="50" charset="-128"/>
              </a:rPr>
              <a:t>よりも</a:t>
            </a:r>
            <a:r>
              <a:rPr kumimoji="1" lang="ja-JP" altLang="en-US" sz="1400" b="1" u="sng" dirty="0" smtClean="0">
                <a:solidFill>
                  <a:schemeClr val="tx1"/>
                </a:solidFill>
                <a:latin typeface="Meiryo UI" panose="020B0604030504040204" pitchFamily="50" charset="-128"/>
                <a:ea typeface="Meiryo UI" panose="020B0604030504040204" pitchFamily="50" charset="-128"/>
              </a:rPr>
              <a:t>低い。</a:t>
            </a:r>
            <a:endParaRPr kumimoji="1" lang="ja-JP" altLang="en-US" sz="1400" b="1" u="sng" dirty="0">
              <a:solidFill>
                <a:schemeClr val="tx1"/>
              </a:solidFill>
              <a:latin typeface="Meiryo UI" panose="020B0604030504040204" pitchFamily="50" charset="-128"/>
              <a:ea typeface="Meiryo UI" panose="020B0604030504040204" pitchFamily="50" charset="-128"/>
            </a:endParaRPr>
          </a:p>
          <a:p>
            <a:pPr marL="180975" indent="-180975">
              <a:lnSpc>
                <a:spcPct val="150000"/>
              </a:lnSpc>
            </a:pP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2014</a:t>
            </a:r>
            <a:r>
              <a:rPr kumimoji="1" lang="ja-JP" altLang="en-US" sz="1400" dirty="0">
                <a:solidFill>
                  <a:schemeClr val="tx1"/>
                </a:solidFill>
                <a:latin typeface="Meiryo UI" panose="020B0604030504040204" pitchFamily="50" charset="-128"/>
                <a:ea typeface="Meiryo UI" panose="020B0604030504040204" pitchFamily="50" charset="-128"/>
              </a:rPr>
              <a:t>年を除くと全国よりも低い状態が続いて</a:t>
            </a:r>
            <a:r>
              <a:rPr kumimoji="1" lang="ja-JP" altLang="en-US" sz="1400" dirty="0" smtClean="0">
                <a:solidFill>
                  <a:schemeClr val="tx1"/>
                </a:solidFill>
                <a:latin typeface="Meiryo UI" panose="020B0604030504040204" pitchFamily="50" charset="-128"/>
                <a:ea typeface="Meiryo UI" panose="020B0604030504040204" pitchFamily="50" charset="-128"/>
              </a:rPr>
              <a:t>いる</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所得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可処分所得</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5595852" y="5650547"/>
            <a:ext cx="7109140" cy="25391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zh-TW"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総務省 </a:t>
            </a:r>
            <a:r>
              <a:rPr kumimoji="1"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家計調査</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二</a:t>
            </a: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人以上世帯のうち勤労者世帯）</a:t>
            </a:r>
            <a:endPar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547029" y="1272860"/>
            <a:ext cx="4082458" cy="305999"/>
          </a:xfrm>
          <a:prstGeom prst="rect">
            <a:avLst/>
          </a:prstGeom>
          <a:noFill/>
        </p:spPr>
        <p:txBody>
          <a:bodyPr wrap="square" rtlCol="0">
            <a:spAutoFit/>
          </a:bodyPr>
          <a:lstStyle/>
          <a:p>
            <a:pPr lvl="0" defTabSz="914400">
              <a:defRPr/>
            </a:pPr>
            <a:r>
              <a:rPr kumimoji="1"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世帯当たり</a:t>
            </a:r>
            <a:r>
              <a:rPr kumimoji="1"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か月</a:t>
            </a:r>
            <a:r>
              <a:rPr kumimoji="1"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の可処分所得の</a:t>
            </a:r>
            <a:r>
              <a:rPr kumimoji="1"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推移</a:t>
            </a:r>
            <a:endPar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図 17">
            <a:extLst>
              <a:ext uri="{FF2B5EF4-FFF2-40B4-BE49-F238E27FC236}">
                <a16:creationId xmlns:a16="http://schemas.microsoft.com/office/drawing/2014/main" id="{1927DB76-E5D9-4596-93BB-4B1997039F05}"/>
              </a:ext>
            </a:extLst>
          </p:cNvPr>
          <p:cNvPicPr>
            <a:picLocks noChangeAspect="1"/>
          </p:cNvPicPr>
          <p:nvPr/>
        </p:nvPicPr>
        <p:blipFill>
          <a:blip r:embed="rId2"/>
          <a:stretch>
            <a:fillRect/>
          </a:stretch>
        </p:blipFill>
        <p:spPr>
          <a:xfrm>
            <a:off x="800100" y="1548708"/>
            <a:ext cx="8350322" cy="3990083"/>
          </a:xfrm>
          <a:prstGeom prst="rect">
            <a:avLst/>
          </a:prstGeom>
        </p:spPr>
      </p:pic>
      <p:sp>
        <p:nvSpPr>
          <p:cNvPr id="19" name="四角形吹き出し 18"/>
          <p:cNvSpPr/>
          <p:nvPr/>
        </p:nvSpPr>
        <p:spPr>
          <a:xfrm>
            <a:off x="4974270" y="4410123"/>
            <a:ext cx="682581" cy="227192"/>
          </a:xfrm>
          <a:prstGeom prst="wedgeRectCallout">
            <a:avLst>
              <a:gd name="adj1" fmla="val 80149"/>
              <a:gd name="adj2" fmla="val -1715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u="sng" dirty="0" smtClean="0">
                <a:solidFill>
                  <a:schemeClr val="tx1"/>
                </a:solidFill>
              </a:rPr>
              <a:t>大阪市</a:t>
            </a:r>
            <a:endParaRPr kumimoji="1" lang="ja-JP" altLang="en-US" sz="1200" b="1" u="sng" dirty="0">
              <a:solidFill>
                <a:schemeClr val="tx1"/>
              </a:solidFill>
            </a:endParaRPr>
          </a:p>
        </p:txBody>
      </p:sp>
      <p:sp>
        <p:nvSpPr>
          <p:cNvPr id="20" name="四角形吹き出し 19"/>
          <p:cNvSpPr/>
          <p:nvPr/>
        </p:nvSpPr>
        <p:spPr>
          <a:xfrm>
            <a:off x="7444413" y="2897255"/>
            <a:ext cx="682581" cy="227192"/>
          </a:xfrm>
          <a:prstGeom prst="wedgeRectCallout">
            <a:avLst>
              <a:gd name="adj1" fmla="val 53836"/>
              <a:gd name="adj2" fmla="val 1518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全国</a:t>
            </a:r>
            <a:endParaRPr kumimoji="1" lang="ja-JP" altLang="en-US" sz="1200" dirty="0">
              <a:solidFill>
                <a:schemeClr val="tx1"/>
              </a:solidFill>
            </a:endParaRPr>
          </a:p>
        </p:txBody>
      </p:sp>
      <p:sp>
        <p:nvSpPr>
          <p:cNvPr id="21" name="四角形吹き出し 20"/>
          <p:cNvSpPr/>
          <p:nvPr/>
        </p:nvSpPr>
        <p:spPr>
          <a:xfrm>
            <a:off x="4629487" y="2897256"/>
            <a:ext cx="1073325" cy="227192"/>
          </a:xfrm>
          <a:prstGeom prst="wedgeRectCallout">
            <a:avLst>
              <a:gd name="adj1" fmla="val 59921"/>
              <a:gd name="adj2" fmla="val 1603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東京都区部</a:t>
            </a:r>
            <a:endParaRPr kumimoji="1" lang="ja-JP" altLang="en-US" sz="1200" dirty="0">
              <a:solidFill>
                <a:schemeClr val="tx1"/>
              </a:solidFill>
            </a:endParaRPr>
          </a:p>
        </p:txBody>
      </p:sp>
      <p:sp>
        <p:nvSpPr>
          <p:cNvPr id="22" name="四角形吹き出し 21"/>
          <p:cNvSpPr/>
          <p:nvPr/>
        </p:nvSpPr>
        <p:spPr>
          <a:xfrm>
            <a:off x="2950645" y="2856498"/>
            <a:ext cx="870800" cy="267949"/>
          </a:xfrm>
          <a:prstGeom prst="wedgeRectCallout">
            <a:avLst>
              <a:gd name="adj1" fmla="val 60735"/>
              <a:gd name="adj2" fmla="val 11764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名古屋市</a:t>
            </a:r>
            <a:endParaRPr kumimoji="1" lang="ja-JP" altLang="en-US" sz="1200" dirty="0">
              <a:solidFill>
                <a:schemeClr val="tx1"/>
              </a:solidFill>
            </a:endParaRPr>
          </a:p>
        </p:txBody>
      </p:sp>
    </p:spTree>
    <p:extLst>
      <p:ext uri="{BB962C8B-B14F-4D97-AF65-F5344CB8AC3E}">
        <p14:creationId xmlns:p14="http://schemas.microsoft.com/office/powerpoint/2010/main" val="417123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95102" y="448395"/>
            <a:ext cx="9515796" cy="98272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ctr" anchorCtr="0"/>
          <a:lstStyle/>
          <a:p>
            <a:pPr marL="180975" indent="-180975">
              <a:lnSpc>
                <a:spcPct val="150000"/>
              </a:lnSpc>
            </a:pP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ja-JP" altLang="en-US" sz="1400" b="1" u="sng" dirty="0">
                <a:solidFill>
                  <a:schemeClr val="tx1"/>
                </a:solidFill>
                <a:latin typeface="Meiryo UI" panose="020B0604030504040204" pitchFamily="50" charset="-128"/>
                <a:ea typeface="Meiryo UI" panose="020B0604030504040204" pitchFamily="50" charset="-128"/>
              </a:rPr>
              <a:t>大阪市の世帯主の収入</a:t>
            </a:r>
            <a:r>
              <a:rPr kumimoji="1" lang="en-US" altLang="ja-JP" sz="1400" b="1" u="sng" dirty="0">
                <a:solidFill>
                  <a:schemeClr val="tx1"/>
                </a:solidFill>
                <a:latin typeface="Meiryo UI" panose="020B0604030504040204" pitchFamily="50" charset="-128"/>
                <a:ea typeface="Meiryo UI" panose="020B0604030504040204" pitchFamily="50" charset="-128"/>
              </a:rPr>
              <a:t>(</a:t>
            </a:r>
            <a:r>
              <a:rPr kumimoji="1" lang="en-US" altLang="ja-JP" sz="1400" b="1" u="sng" dirty="0" smtClean="0">
                <a:solidFill>
                  <a:schemeClr val="tx1"/>
                </a:solidFill>
                <a:latin typeface="Meiryo UI" panose="020B0604030504040204" pitchFamily="50" charset="-128"/>
                <a:ea typeface="Meiryo UI" panose="020B0604030504040204" pitchFamily="50" charset="-128"/>
              </a:rPr>
              <a:t>1</a:t>
            </a:r>
            <a:r>
              <a:rPr kumimoji="1" lang="ja-JP" altLang="en-US" sz="1400" b="1" u="sng" dirty="0" smtClean="0">
                <a:solidFill>
                  <a:schemeClr val="tx1"/>
                </a:solidFill>
                <a:latin typeface="Meiryo UI" panose="020B0604030504040204" pitchFamily="50" charset="-128"/>
                <a:ea typeface="Meiryo UI" panose="020B0604030504040204" pitchFamily="50" charset="-128"/>
              </a:rPr>
              <a:t>か月</a:t>
            </a:r>
            <a:r>
              <a:rPr kumimoji="1" lang="ja-JP" altLang="en-US" sz="1400" b="1" u="sng" dirty="0">
                <a:solidFill>
                  <a:schemeClr val="tx1"/>
                </a:solidFill>
                <a:latin typeface="Meiryo UI" panose="020B0604030504040204" pitchFamily="50" charset="-128"/>
                <a:ea typeface="Meiryo UI" panose="020B0604030504040204" pitchFamily="50" charset="-128"/>
              </a:rPr>
              <a:t>当たり</a:t>
            </a:r>
            <a:r>
              <a:rPr kumimoji="1" lang="en-US" altLang="ja-JP" sz="1400" b="1" u="sng" dirty="0">
                <a:solidFill>
                  <a:schemeClr val="tx1"/>
                </a:solidFill>
                <a:latin typeface="Meiryo UI" panose="020B0604030504040204" pitchFamily="50" charset="-128"/>
                <a:ea typeface="Meiryo UI" panose="020B0604030504040204" pitchFamily="50" charset="-128"/>
              </a:rPr>
              <a:t>)</a:t>
            </a:r>
            <a:r>
              <a:rPr kumimoji="1" lang="ja-JP" altLang="en-US" sz="1400" b="1" u="sng" dirty="0">
                <a:solidFill>
                  <a:schemeClr val="tx1"/>
                </a:solidFill>
                <a:latin typeface="Meiryo UI" panose="020B0604030504040204" pitchFamily="50" charset="-128"/>
                <a:ea typeface="Meiryo UI" panose="020B0604030504040204" pitchFamily="50" charset="-128"/>
              </a:rPr>
              <a:t>は</a:t>
            </a:r>
            <a:r>
              <a:rPr kumimoji="1" lang="en-US" altLang="ja-JP" sz="1400" b="1" u="sng" dirty="0">
                <a:solidFill>
                  <a:schemeClr val="tx1"/>
                </a:solidFill>
                <a:latin typeface="Meiryo UI" panose="020B0604030504040204" pitchFamily="50" charset="-128"/>
                <a:ea typeface="Meiryo UI" panose="020B0604030504040204" pitchFamily="50" charset="-128"/>
              </a:rPr>
              <a:t>2019</a:t>
            </a:r>
            <a:r>
              <a:rPr kumimoji="1" lang="ja-JP" altLang="en-US" sz="1400" b="1" u="sng" dirty="0">
                <a:solidFill>
                  <a:schemeClr val="tx1"/>
                </a:solidFill>
                <a:latin typeface="Meiryo UI" panose="020B0604030504040204" pitchFamily="50" charset="-128"/>
                <a:ea typeface="Meiryo UI" panose="020B0604030504040204" pitchFamily="50" charset="-128"/>
              </a:rPr>
              <a:t>年は</a:t>
            </a:r>
            <a:r>
              <a:rPr kumimoji="1" lang="en-US" altLang="ja-JP" sz="1400" b="1" u="sng" dirty="0">
                <a:solidFill>
                  <a:schemeClr val="tx1"/>
                </a:solidFill>
                <a:latin typeface="Meiryo UI" panose="020B0604030504040204" pitchFamily="50" charset="-128"/>
                <a:ea typeface="Meiryo UI" panose="020B0604030504040204" pitchFamily="50" charset="-128"/>
              </a:rPr>
              <a:t>40.8</a:t>
            </a:r>
            <a:r>
              <a:rPr kumimoji="1" lang="ja-JP" altLang="en-US" sz="1400" b="1" u="sng" dirty="0">
                <a:solidFill>
                  <a:schemeClr val="tx1"/>
                </a:solidFill>
                <a:latin typeface="Meiryo UI" panose="020B0604030504040204" pitchFamily="50" charset="-128"/>
                <a:ea typeface="Meiryo UI" panose="020B0604030504040204" pitchFamily="50" charset="-128"/>
              </a:rPr>
              <a:t>万円だ</a:t>
            </a:r>
            <a:r>
              <a:rPr kumimoji="1" lang="ja-JP" altLang="en-US" sz="1400" b="1" u="sng" dirty="0" smtClean="0">
                <a:solidFill>
                  <a:schemeClr val="tx1"/>
                </a:solidFill>
                <a:latin typeface="Meiryo UI" panose="020B0604030504040204" pitchFamily="50" charset="-128"/>
                <a:ea typeface="Meiryo UI" panose="020B0604030504040204" pitchFamily="50" charset="-128"/>
              </a:rPr>
              <a:t>が、全国</a:t>
            </a:r>
            <a:r>
              <a:rPr kumimoji="1" lang="en-US" altLang="ja-JP" sz="1400" b="1" u="sng" dirty="0">
                <a:solidFill>
                  <a:schemeClr val="tx1"/>
                </a:solidFill>
                <a:latin typeface="Meiryo UI" panose="020B0604030504040204" pitchFamily="50" charset="-128"/>
                <a:ea typeface="Meiryo UI" panose="020B0604030504040204" pitchFamily="50" charset="-128"/>
              </a:rPr>
              <a:t>(43.8</a:t>
            </a:r>
            <a:r>
              <a:rPr kumimoji="1" lang="ja-JP" altLang="en-US" sz="1400" b="1" u="sng" dirty="0">
                <a:solidFill>
                  <a:schemeClr val="tx1"/>
                </a:solidFill>
                <a:latin typeface="Meiryo UI" panose="020B0604030504040204" pitchFamily="50" charset="-128"/>
                <a:ea typeface="Meiryo UI" panose="020B0604030504040204" pitchFamily="50" charset="-128"/>
              </a:rPr>
              <a:t>万円</a:t>
            </a:r>
            <a:r>
              <a:rPr kumimoji="1" lang="en-US" altLang="ja-JP" sz="1400" b="1" u="sng" dirty="0">
                <a:solidFill>
                  <a:schemeClr val="tx1"/>
                </a:solidFill>
                <a:latin typeface="Meiryo UI" panose="020B0604030504040204" pitchFamily="50" charset="-128"/>
                <a:ea typeface="Meiryo UI" panose="020B0604030504040204" pitchFamily="50" charset="-128"/>
              </a:rPr>
              <a:t>)</a:t>
            </a:r>
            <a:r>
              <a:rPr kumimoji="1" lang="ja-JP" altLang="en-US" sz="1400" b="1" u="sng" dirty="0">
                <a:solidFill>
                  <a:schemeClr val="tx1"/>
                </a:solidFill>
                <a:latin typeface="Meiryo UI" panose="020B0604030504040204" pitchFamily="50" charset="-128"/>
                <a:ea typeface="Meiryo UI" panose="020B0604030504040204" pitchFamily="50" charset="-128"/>
              </a:rPr>
              <a:t>と比べると低い</a:t>
            </a:r>
            <a:r>
              <a:rPr kumimoji="1" lang="ja-JP" altLang="en-US" sz="1400" dirty="0">
                <a:solidFill>
                  <a:schemeClr val="tx1"/>
                </a:solidFill>
                <a:latin typeface="Meiryo UI" panose="020B0604030504040204" pitchFamily="50" charset="-128"/>
                <a:ea typeface="Meiryo UI" panose="020B0604030504040204" pitchFamily="50" charset="-128"/>
              </a:rPr>
              <a:t>状態が続いて</a:t>
            </a:r>
            <a:r>
              <a:rPr kumimoji="1" lang="ja-JP" altLang="en-US" sz="1400" dirty="0" smtClean="0">
                <a:solidFill>
                  <a:schemeClr val="tx1"/>
                </a:solidFill>
                <a:latin typeface="Meiryo UI" panose="020B0604030504040204" pitchFamily="50" charset="-128"/>
                <a:ea typeface="Meiryo UI" panose="020B0604030504040204" pitchFamily="50" charset="-128"/>
              </a:rPr>
              <a:t>いる。</a:t>
            </a:r>
            <a:endParaRPr kumimoji="1" lang="ja-JP" altLang="en-US" sz="1400" dirty="0">
              <a:solidFill>
                <a:schemeClr val="tx1"/>
              </a:solidFill>
              <a:latin typeface="Meiryo UI" panose="020B0604030504040204" pitchFamily="50" charset="-128"/>
              <a:ea typeface="Meiryo UI" panose="020B0604030504040204" pitchFamily="50" charset="-128"/>
            </a:endParaRPr>
          </a:p>
          <a:p>
            <a:pPr marL="180975" indent="-180975">
              <a:lnSpc>
                <a:spcPct val="150000"/>
              </a:lnSpc>
            </a:pPr>
            <a:r>
              <a:rPr kumimoji="1" lang="ja-JP" altLang="en-US" sz="1400" dirty="0" smtClean="0">
                <a:solidFill>
                  <a:schemeClr val="tx1"/>
                </a:solidFill>
                <a:latin typeface="Meiryo UI" panose="020B0604030504040204" pitchFamily="50" charset="-128"/>
                <a:ea typeface="Meiryo UI" panose="020B0604030504040204" pitchFamily="50" charset="-128"/>
              </a:rPr>
              <a:t>●また</a:t>
            </a:r>
            <a:r>
              <a:rPr kumimoji="1" lang="ja-JP" altLang="en-US" sz="1400" b="1" u="sng" dirty="0">
                <a:solidFill>
                  <a:schemeClr val="tx1"/>
                </a:solidFill>
                <a:latin typeface="Meiryo UI" panose="020B0604030504040204" pitchFamily="50" charset="-128"/>
                <a:ea typeface="Meiryo UI" panose="020B0604030504040204" pitchFamily="50" charset="-128"/>
              </a:rPr>
              <a:t>配偶者の収入</a:t>
            </a:r>
            <a:r>
              <a:rPr kumimoji="1" lang="en-US" altLang="ja-JP" sz="1400" b="1" u="sng" dirty="0">
                <a:solidFill>
                  <a:schemeClr val="tx1"/>
                </a:solidFill>
                <a:latin typeface="Meiryo UI" panose="020B0604030504040204" pitchFamily="50" charset="-128"/>
                <a:ea typeface="Meiryo UI" panose="020B0604030504040204" pitchFamily="50" charset="-128"/>
              </a:rPr>
              <a:t>2019</a:t>
            </a:r>
            <a:r>
              <a:rPr kumimoji="1" lang="ja-JP" altLang="en-US" sz="1400" b="1" u="sng" dirty="0">
                <a:solidFill>
                  <a:schemeClr val="tx1"/>
                </a:solidFill>
                <a:latin typeface="Meiryo UI" panose="020B0604030504040204" pitchFamily="50" charset="-128"/>
                <a:ea typeface="Meiryo UI" panose="020B0604030504040204" pitchFamily="50" charset="-128"/>
              </a:rPr>
              <a:t>年は</a:t>
            </a:r>
            <a:r>
              <a:rPr kumimoji="1" lang="en-US" altLang="ja-JP" sz="1400" b="1" u="sng" dirty="0">
                <a:solidFill>
                  <a:schemeClr val="tx1"/>
                </a:solidFill>
                <a:latin typeface="Meiryo UI" panose="020B0604030504040204" pitchFamily="50" charset="-128"/>
                <a:ea typeface="Meiryo UI" panose="020B0604030504040204" pitchFamily="50" charset="-128"/>
              </a:rPr>
              <a:t>6.7</a:t>
            </a:r>
            <a:r>
              <a:rPr kumimoji="1" lang="ja-JP" altLang="en-US" sz="1400" b="1" u="sng" dirty="0">
                <a:solidFill>
                  <a:schemeClr val="tx1"/>
                </a:solidFill>
                <a:latin typeface="Meiryo UI" panose="020B0604030504040204" pitchFamily="50" charset="-128"/>
                <a:ea typeface="Meiryo UI" panose="020B0604030504040204" pitchFamily="50" charset="-128"/>
              </a:rPr>
              <a:t>万人と増加傾向にある</a:t>
            </a:r>
            <a:r>
              <a:rPr kumimoji="1" lang="ja-JP" altLang="en-US" sz="1400" b="1" u="sng" dirty="0" smtClean="0">
                <a:solidFill>
                  <a:schemeClr val="tx1"/>
                </a:solidFill>
                <a:latin typeface="Meiryo UI" panose="020B0604030504040204" pitchFamily="50" charset="-128"/>
                <a:ea typeface="Meiryo UI" panose="020B0604030504040204" pitchFamily="50" charset="-128"/>
              </a:rPr>
              <a:t>が、全国</a:t>
            </a:r>
            <a:r>
              <a:rPr kumimoji="1" lang="en-US" altLang="ja-JP" sz="1400" b="1" u="sng" dirty="0">
                <a:solidFill>
                  <a:schemeClr val="tx1"/>
                </a:solidFill>
                <a:latin typeface="Meiryo UI" panose="020B0604030504040204" pitchFamily="50" charset="-128"/>
                <a:ea typeface="Meiryo UI" panose="020B0604030504040204" pitchFamily="50" charset="-128"/>
              </a:rPr>
              <a:t>(8.3</a:t>
            </a:r>
            <a:r>
              <a:rPr kumimoji="1" lang="ja-JP" altLang="en-US" sz="1400" b="1" u="sng" dirty="0">
                <a:solidFill>
                  <a:schemeClr val="tx1"/>
                </a:solidFill>
                <a:latin typeface="Meiryo UI" panose="020B0604030504040204" pitchFamily="50" charset="-128"/>
                <a:ea typeface="Meiryo UI" panose="020B0604030504040204" pitchFamily="50" charset="-128"/>
              </a:rPr>
              <a:t>万円</a:t>
            </a:r>
            <a:r>
              <a:rPr kumimoji="1" lang="en-US" altLang="ja-JP" sz="1400" b="1" u="sng" dirty="0">
                <a:solidFill>
                  <a:schemeClr val="tx1"/>
                </a:solidFill>
                <a:latin typeface="Meiryo UI" panose="020B0604030504040204" pitchFamily="50" charset="-128"/>
                <a:ea typeface="Meiryo UI" panose="020B0604030504040204" pitchFamily="50" charset="-128"/>
              </a:rPr>
              <a:t>)</a:t>
            </a:r>
            <a:r>
              <a:rPr kumimoji="1" lang="ja-JP" altLang="en-US" sz="1400" b="1" u="sng" dirty="0">
                <a:solidFill>
                  <a:schemeClr val="tx1"/>
                </a:solidFill>
                <a:latin typeface="Meiryo UI" panose="020B0604030504040204" pitchFamily="50" charset="-128"/>
                <a:ea typeface="Meiryo UI" panose="020B0604030504040204" pitchFamily="50" charset="-128"/>
              </a:rPr>
              <a:t>と比べると下回って</a:t>
            </a:r>
            <a:r>
              <a:rPr kumimoji="1" lang="ja-JP" altLang="en-US" sz="1400" b="1" u="sng" dirty="0" smtClean="0">
                <a:solidFill>
                  <a:schemeClr val="tx1"/>
                </a:solidFill>
                <a:latin typeface="Meiryo UI" panose="020B0604030504040204" pitchFamily="50" charset="-128"/>
                <a:ea typeface="Meiryo UI" panose="020B0604030504040204" pitchFamily="50" charset="-128"/>
              </a:rPr>
              <a:t>おり、</a:t>
            </a:r>
            <a:r>
              <a:rPr kumimoji="1" lang="ja-JP" altLang="en-US" sz="1400" dirty="0" smtClean="0">
                <a:solidFill>
                  <a:schemeClr val="tx1"/>
                </a:solidFill>
                <a:latin typeface="Meiryo UI" panose="020B0604030504040204" pitchFamily="50" charset="-128"/>
                <a:ea typeface="Meiryo UI" panose="020B0604030504040204" pitchFamily="50" charset="-128"/>
              </a:rPr>
              <a:t>全国</a:t>
            </a:r>
            <a:r>
              <a:rPr kumimoji="1" lang="ja-JP" altLang="en-US" sz="1400" dirty="0">
                <a:solidFill>
                  <a:schemeClr val="tx1"/>
                </a:solidFill>
                <a:latin typeface="Meiryo UI" panose="020B0604030504040204" pitchFamily="50" charset="-128"/>
                <a:ea typeface="Meiryo UI" panose="020B0604030504040204" pitchFamily="50" charset="-128"/>
              </a:rPr>
              <a:t>よりも低い状態</a:t>
            </a:r>
            <a:r>
              <a:rPr kumimoji="1" lang="ja-JP" altLang="en-US" sz="1400" dirty="0" smtClean="0">
                <a:solidFill>
                  <a:schemeClr val="tx1"/>
                </a:solidFill>
                <a:latin typeface="Meiryo UI" panose="020B0604030504040204" pitchFamily="50" charset="-128"/>
                <a:ea typeface="Meiryo UI" panose="020B0604030504040204" pitchFamily="50" charset="-128"/>
              </a:rPr>
              <a:t>が</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lnSpc>
                <a:spcPct val="150000"/>
              </a:lnSpc>
            </a:pP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続いている。</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7"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所得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世帯主・配偶者収入</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5750068" y="5654189"/>
            <a:ext cx="7109140" cy="25391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zh-TW"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総務省 </a:t>
            </a:r>
            <a:r>
              <a:rPr kumimoji="1"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家計調査</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二</a:t>
            </a: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人以上世帯のうち勤労者世帯）</a:t>
            </a:r>
            <a:endPar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173173" y="1665973"/>
            <a:ext cx="4082458" cy="305999"/>
          </a:xfrm>
          <a:prstGeom prst="rect">
            <a:avLst/>
          </a:prstGeom>
          <a:noFill/>
        </p:spPr>
        <p:txBody>
          <a:bodyPr wrap="square" rtlCol="0">
            <a:spAutoFit/>
          </a:bodyPr>
          <a:lstStyle/>
          <a:p>
            <a:pPr lvl="0" defTabSz="914400">
              <a:defRPr/>
            </a:pPr>
            <a:r>
              <a:rPr kumimoji="1"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世帯当たり</a:t>
            </a:r>
            <a:r>
              <a:rPr kumimoji="1"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か月の</a:t>
            </a:r>
            <a:r>
              <a:rPr kumimoji="1" lang="ja-JP" altLang="en-US" sz="140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世帯主収入</a:t>
            </a:r>
            <a:r>
              <a:rPr kumimoji="1"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の推移</a:t>
            </a:r>
            <a:endPar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図 9">
            <a:extLst>
              <a:ext uri="{FF2B5EF4-FFF2-40B4-BE49-F238E27FC236}">
                <a16:creationId xmlns:a16="http://schemas.microsoft.com/office/drawing/2014/main" id="{E4C67CE3-3128-44BD-82A4-B29F0CA2ED26}"/>
              </a:ext>
            </a:extLst>
          </p:cNvPr>
          <p:cNvPicPr>
            <a:picLocks noChangeAspect="1"/>
          </p:cNvPicPr>
          <p:nvPr/>
        </p:nvPicPr>
        <p:blipFill>
          <a:blip r:embed="rId3"/>
          <a:stretch>
            <a:fillRect/>
          </a:stretch>
        </p:blipFill>
        <p:spPr>
          <a:xfrm>
            <a:off x="173173" y="1951793"/>
            <a:ext cx="4825985" cy="3702395"/>
          </a:xfrm>
          <a:prstGeom prst="rect">
            <a:avLst/>
          </a:prstGeom>
        </p:spPr>
      </p:pic>
      <p:pic>
        <p:nvPicPr>
          <p:cNvPr id="12" name="図 11">
            <a:extLst>
              <a:ext uri="{FF2B5EF4-FFF2-40B4-BE49-F238E27FC236}">
                <a16:creationId xmlns:a16="http://schemas.microsoft.com/office/drawing/2014/main" id="{7FE3B7F8-B5E8-4D74-B91F-98A463EEE268}"/>
              </a:ext>
            </a:extLst>
          </p:cNvPr>
          <p:cNvPicPr>
            <a:picLocks noChangeAspect="1"/>
          </p:cNvPicPr>
          <p:nvPr/>
        </p:nvPicPr>
        <p:blipFill>
          <a:blip r:embed="rId4"/>
          <a:stretch>
            <a:fillRect/>
          </a:stretch>
        </p:blipFill>
        <p:spPr>
          <a:xfrm>
            <a:off x="5127941" y="2017108"/>
            <a:ext cx="4778059" cy="3637079"/>
          </a:xfrm>
          <a:prstGeom prst="rect">
            <a:avLst/>
          </a:prstGeom>
        </p:spPr>
      </p:pic>
      <p:sp>
        <p:nvSpPr>
          <p:cNvPr id="14" name="テキスト ボックス 13"/>
          <p:cNvSpPr txBox="1"/>
          <p:nvPr/>
        </p:nvSpPr>
        <p:spPr>
          <a:xfrm>
            <a:off x="4999158" y="1664195"/>
            <a:ext cx="4082458" cy="307777"/>
          </a:xfrm>
          <a:prstGeom prst="rect">
            <a:avLst/>
          </a:prstGeom>
          <a:noFill/>
        </p:spPr>
        <p:txBody>
          <a:bodyPr wrap="square" rtlCol="0">
            <a:spAutoFit/>
          </a:bodyPr>
          <a:lstStyle/>
          <a:p>
            <a:pPr lvl="0" defTabSz="914400">
              <a:defRPr/>
            </a:pPr>
            <a:r>
              <a:rPr kumimoji="1"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世帯当たり</a:t>
            </a:r>
            <a:r>
              <a:rPr kumimoji="1"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か月の</a:t>
            </a:r>
            <a:r>
              <a:rPr kumimoji="1" lang="ja-JP" altLang="en-US" sz="140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配偶者収入</a:t>
            </a:r>
            <a:r>
              <a:rPr kumimoji="1"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の推移</a:t>
            </a:r>
            <a:endPar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四角形吹き出し 14"/>
          <p:cNvSpPr/>
          <p:nvPr/>
        </p:nvSpPr>
        <p:spPr>
          <a:xfrm>
            <a:off x="1903584" y="4622395"/>
            <a:ext cx="682581" cy="227192"/>
          </a:xfrm>
          <a:prstGeom prst="wedgeRectCallout">
            <a:avLst>
              <a:gd name="adj1" fmla="val 77757"/>
              <a:gd name="adj2" fmla="val -1284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u="sng" dirty="0" smtClean="0">
                <a:solidFill>
                  <a:schemeClr val="tx1"/>
                </a:solidFill>
              </a:rPr>
              <a:t>大阪市</a:t>
            </a:r>
            <a:endParaRPr kumimoji="1" lang="ja-JP" altLang="en-US" sz="1200" b="1" u="sng" dirty="0">
              <a:solidFill>
                <a:schemeClr val="tx1"/>
              </a:solidFill>
            </a:endParaRPr>
          </a:p>
        </p:txBody>
      </p:sp>
      <p:sp>
        <p:nvSpPr>
          <p:cNvPr id="16" name="四角形吹き出し 15"/>
          <p:cNvSpPr/>
          <p:nvPr/>
        </p:nvSpPr>
        <p:spPr>
          <a:xfrm>
            <a:off x="3345942" y="3591840"/>
            <a:ext cx="682581" cy="227192"/>
          </a:xfrm>
          <a:prstGeom prst="wedgeRectCallout">
            <a:avLst>
              <a:gd name="adj1" fmla="val 51443"/>
              <a:gd name="adj2" fmla="val 16623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全国</a:t>
            </a:r>
            <a:endParaRPr kumimoji="1" lang="ja-JP" altLang="en-US" sz="1200" dirty="0">
              <a:solidFill>
                <a:schemeClr val="tx1"/>
              </a:solidFill>
            </a:endParaRPr>
          </a:p>
        </p:txBody>
      </p:sp>
      <p:sp>
        <p:nvSpPr>
          <p:cNvPr id="17" name="四角形吹き出し 16"/>
          <p:cNvSpPr/>
          <p:nvPr/>
        </p:nvSpPr>
        <p:spPr>
          <a:xfrm>
            <a:off x="8901231" y="4735991"/>
            <a:ext cx="682581" cy="227192"/>
          </a:xfrm>
          <a:prstGeom prst="wedgeRectCallout">
            <a:avLst>
              <a:gd name="adj1" fmla="val -53813"/>
              <a:gd name="adj2" fmla="val -1356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u="sng" dirty="0" smtClean="0">
                <a:solidFill>
                  <a:schemeClr val="tx1"/>
                </a:solidFill>
              </a:rPr>
              <a:t>大阪市</a:t>
            </a:r>
            <a:endParaRPr kumimoji="1" lang="ja-JP" altLang="en-US" sz="1200" b="1" u="sng" dirty="0">
              <a:solidFill>
                <a:schemeClr val="tx1"/>
              </a:solidFill>
            </a:endParaRPr>
          </a:p>
        </p:txBody>
      </p:sp>
      <p:sp>
        <p:nvSpPr>
          <p:cNvPr id="19" name="四角形吹き出し 18"/>
          <p:cNvSpPr/>
          <p:nvPr/>
        </p:nvSpPr>
        <p:spPr>
          <a:xfrm>
            <a:off x="7040387" y="3363785"/>
            <a:ext cx="682581" cy="227192"/>
          </a:xfrm>
          <a:prstGeom prst="wedgeRectCallout">
            <a:avLst>
              <a:gd name="adj1" fmla="val 49051"/>
              <a:gd name="adj2" fmla="val 18060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全国</a:t>
            </a:r>
            <a:endParaRPr kumimoji="1" lang="ja-JP" altLang="en-US" sz="1200" dirty="0">
              <a:solidFill>
                <a:schemeClr val="tx1"/>
              </a:solidFill>
            </a:endParaRPr>
          </a:p>
        </p:txBody>
      </p:sp>
      <p:sp>
        <p:nvSpPr>
          <p:cNvPr id="20" name="四角形吹き出し 19"/>
          <p:cNvSpPr/>
          <p:nvPr/>
        </p:nvSpPr>
        <p:spPr>
          <a:xfrm>
            <a:off x="1271429" y="2978301"/>
            <a:ext cx="870800" cy="267949"/>
          </a:xfrm>
          <a:prstGeom prst="wedgeRectCallout">
            <a:avLst>
              <a:gd name="adj1" fmla="val 45734"/>
              <a:gd name="adj2" fmla="val 11155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名古屋市</a:t>
            </a:r>
            <a:endParaRPr kumimoji="1" lang="ja-JP" altLang="en-US" sz="1200" dirty="0">
              <a:solidFill>
                <a:schemeClr val="tx1"/>
              </a:solidFill>
            </a:endParaRPr>
          </a:p>
        </p:txBody>
      </p:sp>
      <p:sp>
        <p:nvSpPr>
          <p:cNvPr id="21" name="四角形吹き出し 20"/>
          <p:cNvSpPr/>
          <p:nvPr/>
        </p:nvSpPr>
        <p:spPr>
          <a:xfrm>
            <a:off x="2809279" y="2807755"/>
            <a:ext cx="1073325" cy="227192"/>
          </a:xfrm>
          <a:prstGeom prst="wedgeRectCallout">
            <a:avLst>
              <a:gd name="adj1" fmla="val 59921"/>
              <a:gd name="adj2" fmla="val 1603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東京都区部</a:t>
            </a:r>
            <a:endParaRPr kumimoji="1" lang="ja-JP" altLang="en-US" sz="1200" dirty="0">
              <a:solidFill>
                <a:schemeClr val="tx1"/>
              </a:solidFill>
            </a:endParaRPr>
          </a:p>
        </p:txBody>
      </p:sp>
      <p:sp>
        <p:nvSpPr>
          <p:cNvPr id="22" name="四角形吹き出し 21"/>
          <p:cNvSpPr/>
          <p:nvPr/>
        </p:nvSpPr>
        <p:spPr>
          <a:xfrm>
            <a:off x="6828066" y="4905570"/>
            <a:ext cx="870800" cy="267949"/>
          </a:xfrm>
          <a:prstGeom prst="wedgeRectCallout">
            <a:avLst>
              <a:gd name="adj1" fmla="val 47609"/>
              <a:gd name="adj2" fmla="val -1139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名古屋市</a:t>
            </a:r>
            <a:endParaRPr kumimoji="1" lang="ja-JP" altLang="en-US" sz="1200" dirty="0">
              <a:solidFill>
                <a:schemeClr val="tx1"/>
              </a:solidFill>
            </a:endParaRPr>
          </a:p>
        </p:txBody>
      </p:sp>
      <p:sp>
        <p:nvSpPr>
          <p:cNvPr id="23" name="四角形吹き出し 22"/>
          <p:cNvSpPr/>
          <p:nvPr/>
        </p:nvSpPr>
        <p:spPr>
          <a:xfrm>
            <a:off x="7827906" y="2757610"/>
            <a:ext cx="1073325" cy="227192"/>
          </a:xfrm>
          <a:prstGeom prst="wedgeRectCallout">
            <a:avLst>
              <a:gd name="adj1" fmla="val 59921"/>
              <a:gd name="adj2" fmla="val 1603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東京都区部</a:t>
            </a:r>
            <a:endParaRPr kumimoji="1" lang="ja-JP" altLang="en-US" sz="1200" dirty="0">
              <a:solidFill>
                <a:schemeClr val="tx1"/>
              </a:solidFill>
            </a:endParaRPr>
          </a:p>
        </p:txBody>
      </p:sp>
      <p:sp>
        <p:nvSpPr>
          <p:cNvPr id="9" name="スライド番号プレースホルダー 3"/>
          <p:cNvSpPr>
            <a:spLocks noGrp="1"/>
          </p:cNvSpPr>
          <p:nvPr>
            <p:ph type="sldNum" sz="quarter" idx="12"/>
          </p:nvPr>
        </p:nvSpPr>
        <p:spPr>
          <a:xfrm>
            <a:off x="9320967" y="5622145"/>
            <a:ext cx="558349" cy="465009"/>
          </a:xfrm>
          <a:ln>
            <a:solidFill>
              <a:schemeClr val="accent1"/>
            </a:solidFill>
          </a:ln>
        </p:spPr>
        <p:txBody>
          <a:bodyPr/>
          <a:lstStyle/>
          <a:p>
            <a:pPr algn="ctr"/>
            <a:fld id="{9B28B6A2-4437-46C4-8AB6-08015A7ADF51}" type="slidenum">
              <a:rPr kumimoji="1" lang="ja-JP" altLang="en-US" sz="1600" smtClean="0"/>
              <a:pPr algn="ctr"/>
              <a:t>35</a:t>
            </a:fld>
            <a:endParaRPr kumimoji="1" lang="ja-JP" altLang="en-US" sz="1600" dirty="0"/>
          </a:p>
        </p:txBody>
      </p:sp>
    </p:spTree>
    <p:extLst>
      <p:ext uri="{BB962C8B-B14F-4D97-AF65-F5344CB8AC3E}">
        <p14:creationId xmlns:p14="http://schemas.microsoft.com/office/powerpoint/2010/main" val="31708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906000" cy="347730"/>
          </a:xfrm>
          <a:solidFill>
            <a:srgbClr val="002060"/>
          </a:solidFill>
        </p:spPr>
        <p:txBody>
          <a:bodyPr>
            <a:noAutofit/>
          </a:bodyPr>
          <a:lstStyle/>
          <a:p>
            <a:pPr algn="ctr"/>
            <a:r>
              <a:rPr lang="ja-JP" altLang="en-US" sz="1800" b="1" smtClean="0">
                <a:solidFill>
                  <a:schemeClr val="bg1"/>
                </a:solidFill>
                <a:latin typeface="Meiryo UI" panose="020B0604030504040204" pitchFamily="50" charset="-128"/>
                <a:ea typeface="Meiryo UI" panose="020B0604030504040204" pitchFamily="50" charset="-128"/>
              </a:rPr>
              <a:t>災害 </a:t>
            </a:r>
            <a:r>
              <a:rPr lang="en-US" altLang="ja-JP" sz="1800" b="1"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高潮対策</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235843" y="400627"/>
            <a:ext cx="9424297" cy="83014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lstStyle/>
          <a:p>
            <a:pPr marL="180975" indent="-180975">
              <a:lnSpc>
                <a:spcPts val="1700"/>
              </a:lnSpc>
              <a:spcAft>
                <a:spcPts val="600"/>
              </a:spcAft>
            </a:pPr>
            <a:r>
              <a:rPr kumimoji="1" lang="ja-JP" altLang="en-US" sz="1400" dirty="0" smtClean="0">
                <a:solidFill>
                  <a:schemeClr val="tx1"/>
                </a:solidFill>
                <a:latin typeface="Meiryo UI" panose="020B0604030504040204" pitchFamily="50" charset="-128"/>
                <a:ea typeface="Meiryo UI" panose="020B0604030504040204" pitchFamily="50" charset="-128"/>
              </a:rPr>
              <a:t>●平成</a:t>
            </a:r>
            <a:r>
              <a:rPr kumimoji="1" lang="en-US" altLang="ja-JP" sz="1400" dirty="0">
                <a:solidFill>
                  <a:schemeClr val="tx1"/>
                </a:solidFill>
                <a:latin typeface="Meiryo UI" panose="020B0604030504040204" pitchFamily="50" charset="-128"/>
                <a:ea typeface="Meiryo UI" panose="020B0604030504040204" pitchFamily="50" charset="-128"/>
              </a:rPr>
              <a:t>30</a:t>
            </a:r>
            <a:r>
              <a:rPr kumimoji="1" lang="ja-JP" altLang="en-US" sz="1400" dirty="0">
                <a:solidFill>
                  <a:schemeClr val="tx1"/>
                </a:solidFill>
                <a:latin typeface="Meiryo UI" panose="020B0604030504040204" pitchFamily="50" charset="-128"/>
                <a:ea typeface="Meiryo UI" panose="020B0604030504040204" pitchFamily="50" charset="-128"/>
              </a:rPr>
              <a:t>年台風</a:t>
            </a:r>
            <a:r>
              <a:rPr kumimoji="1" lang="en-US" altLang="ja-JP" sz="1400" dirty="0">
                <a:solidFill>
                  <a:schemeClr val="tx1"/>
                </a:solidFill>
                <a:latin typeface="Meiryo UI" panose="020B0604030504040204" pitchFamily="50" charset="-128"/>
                <a:ea typeface="Meiryo UI" panose="020B0604030504040204" pitchFamily="50" charset="-128"/>
              </a:rPr>
              <a:t>21</a:t>
            </a:r>
            <a:r>
              <a:rPr kumimoji="1" lang="ja-JP" altLang="en-US" sz="1400" dirty="0">
                <a:solidFill>
                  <a:schemeClr val="tx1"/>
                </a:solidFill>
                <a:latin typeface="Meiryo UI" panose="020B0604030504040204" pitchFamily="50" charset="-128"/>
                <a:ea typeface="Meiryo UI" panose="020B0604030504040204" pitchFamily="50" charset="-128"/>
              </a:rPr>
              <a:t>号で、大阪港では第二室戸台風を上回る既往最高の潮位を記録。</a:t>
            </a:r>
          </a:p>
          <a:p>
            <a:pPr marL="180975" indent="-180975">
              <a:lnSpc>
                <a:spcPts val="1700"/>
              </a:lnSpc>
            </a:pP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昭和</a:t>
            </a:r>
            <a:r>
              <a:rPr kumimoji="1" lang="en-US" altLang="ja-JP" sz="1400" dirty="0">
                <a:solidFill>
                  <a:schemeClr val="tx1"/>
                </a:solidFill>
                <a:latin typeface="Meiryo UI" panose="020B0604030504040204" pitchFamily="50" charset="-128"/>
                <a:ea typeface="Meiryo UI" panose="020B0604030504040204" pitchFamily="50" charset="-128"/>
              </a:rPr>
              <a:t>36</a:t>
            </a:r>
            <a:r>
              <a:rPr kumimoji="1" lang="ja-JP" altLang="en-US" sz="1400" dirty="0">
                <a:solidFill>
                  <a:schemeClr val="tx1"/>
                </a:solidFill>
                <a:latin typeface="Meiryo UI" panose="020B0604030504040204" pitchFamily="50" charset="-128"/>
                <a:ea typeface="Meiryo UI" panose="020B0604030504040204" pitchFamily="50" charset="-128"/>
              </a:rPr>
              <a:t>年の第二室戸台風では約</a:t>
            </a:r>
            <a:r>
              <a:rPr kumimoji="1" lang="en-US" altLang="ja-JP" sz="1400" dirty="0">
                <a:solidFill>
                  <a:schemeClr val="tx1"/>
                </a:solidFill>
                <a:latin typeface="Meiryo UI" panose="020B0604030504040204" pitchFamily="50" charset="-128"/>
                <a:ea typeface="Meiryo UI" panose="020B0604030504040204" pitchFamily="50" charset="-128"/>
              </a:rPr>
              <a:t>13</a:t>
            </a:r>
            <a:r>
              <a:rPr kumimoji="1" lang="ja-JP" altLang="en-US" sz="1400" dirty="0">
                <a:solidFill>
                  <a:schemeClr val="tx1"/>
                </a:solidFill>
                <a:latin typeface="Meiryo UI" panose="020B0604030504040204" pitchFamily="50" charset="-128"/>
                <a:ea typeface="Meiryo UI" panose="020B0604030504040204" pitchFamily="50" charset="-128"/>
              </a:rPr>
              <a:t>万戸が浸水したが、その後の海岸・河川堤防、水門の整備（約</a:t>
            </a:r>
            <a:r>
              <a:rPr kumimoji="1" lang="en-US" altLang="ja-JP" sz="1400" dirty="0">
                <a:solidFill>
                  <a:schemeClr val="tx1"/>
                </a:solidFill>
                <a:latin typeface="Meiryo UI" panose="020B0604030504040204" pitchFamily="50" charset="-128"/>
                <a:ea typeface="Meiryo UI" panose="020B0604030504040204" pitchFamily="50" charset="-128"/>
              </a:rPr>
              <a:t>1300</a:t>
            </a:r>
            <a:r>
              <a:rPr kumimoji="1" lang="ja-JP" altLang="en-US" sz="1400" dirty="0">
                <a:solidFill>
                  <a:schemeClr val="tx1"/>
                </a:solidFill>
                <a:latin typeface="Meiryo UI" panose="020B0604030504040204" pitchFamily="50" charset="-128"/>
                <a:ea typeface="Meiryo UI" panose="020B0604030504040204" pitchFamily="50" charset="-128"/>
              </a:rPr>
              <a:t>億円）や</a:t>
            </a:r>
          </a:p>
          <a:p>
            <a:pPr marL="180975" indent="-180975">
              <a:lnSpc>
                <a:spcPts val="1700"/>
              </a:lnSpc>
              <a:spcAft>
                <a:spcPts val="600"/>
              </a:spcAft>
            </a:pPr>
            <a:r>
              <a:rPr kumimoji="1" lang="ja-JP" altLang="en-US" sz="1400" dirty="0" smtClean="0">
                <a:solidFill>
                  <a:schemeClr val="tx1"/>
                </a:solidFill>
                <a:latin typeface="Meiryo UI" panose="020B0604030504040204" pitchFamily="50" charset="-128"/>
                <a:ea typeface="Meiryo UI" panose="020B0604030504040204" pitchFamily="50" charset="-128"/>
              </a:rPr>
              <a:t>　 適切</a:t>
            </a:r>
            <a:r>
              <a:rPr kumimoji="1" lang="ja-JP" altLang="en-US" sz="1400" dirty="0">
                <a:solidFill>
                  <a:schemeClr val="tx1"/>
                </a:solidFill>
                <a:latin typeface="Meiryo UI" panose="020B0604030504040204" pitchFamily="50" charset="-128"/>
                <a:ea typeface="Meiryo UI" panose="020B0604030504040204" pitchFamily="50" charset="-128"/>
              </a:rPr>
              <a:t>な維持管理（約</a:t>
            </a:r>
            <a:r>
              <a:rPr kumimoji="1" lang="en-US" altLang="ja-JP" sz="1400" dirty="0">
                <a:solidFill>
                  <a:schemeClr val="tx1"/>
                </a:solidFill>
                <a:latin typeface="Meiryo UI" panose="020B0604030504040204" pitchFamily="50" charset="-128"/>
                <a:ea typeface="Meiryo UI" panose="020B0604030504040204" pitchFamily="50" charset="-128"/>
              </a:rPr>
              <a:t>200</a:t>
            </a:r>
            <a:r>
              <a:rPr kumimoji="1" lang="ja-JP" altLang="en-US" sz="1400" dirty="0">
                <a:solidFill>
                  <a:schemeClr val="tx1"/>
                </a:solidFill>
                <a:latin typeface="Meiryo UI" panose="020B0604030504040204" pitchFamily="50" charset="-128"/>
                <a:ea typeface="Meiryo UI" panose="020B0604030504040204" pitchFamily="50" charset="-128"/>
              </a:rPr>
              <a:t>億円）により、市街地の高潮浸水を完全に防止。被害防止の効果は約</a:t>
            </a:r>
            <a:r>
              <a:rPr kumimoji="1" lang="en-US" altLang="ja-JP" sz="1400" dirty="0">
                <a:solidFill>
                  <a:schemeClr val="tx1"/>
                </a:solidFill>
                <a:latin typeface="Meiryo UI" panose="020B0604030504040204" pitchFamily="50" charset="-128"/>
                <a:ea typeface="Meiryo UI" panose="020B0604030504040204" pitchFamily="50" charset="-128"/>
              </a:rPr>
              <a:t>17</a:t>
            </a:r>
            <a:r>
              <a:rPr kumimoji="1" lang="ja-JP" altLang="en-US" sz="1400" dirty="0">
                <a:solidFill>
                  <a:schemeClr val="tx1"/>
                </a:solidFill>
                <a:latin typeface="Meiryo UI" panose="020B0604030504040204" pitchFamily="50" charset="-128"/>
                <a:ea typeface="Meiryo UI" panose="020B0604030504040204" pitchFamily="50" charset="-128"/>
              </a:rPr>
              <a:t>兆円と</a:t>
            </a:r>
            <a:r>
              <a:rPr kumimoji="1" lang="ja-JP" altLang="en-US" sz="1400" dirty="0" smtClean="0">
                <a:solidFill>
                  <a:schemeClr val="tx1"/>
                </a:solidFill>
                <a:latin typeface="Meiryo UI" panose="020B0604030504040204" pitchFamily="50" charset="-128"/>
                <a:ea typeface="Meiryo UI" panose="020B0604030504040204" pitchFamily="50" charset="-128"/>
              </a:rPr>
              <a:t>推定。</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lnSpc>
                <a:spcPts val="1700"/>
              </a:lnSpc>
            </a:pP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p:txBody>
      </p:sp>
      <p:sp>
        <p:nvSpPr>
          <p:cNvPr id="12" name="スライド番号プレースホルダー 3"/>
          <p:cNvSpPr>
            <a:spLocks noGrp="1"/>
          </p:cNvSpPr>
          <p:nvPr>
            <p:ph type="sldNum" sz="quarter" idx="12"/>
          </p:nvPr>
        </p:nvSpPr>
        <p:spPr>
          <a:xfrm>
            <a:off x="9424768" y="5691873"/>
            <a:ext cx="470744" cy="394246"/>
          </a:xfrm>
          <a:ln>
            <a:solidFill>
              <a:schemeClr val="accent1"/>
            </a:solidFill>
          </a:ln>
        </p:spPr>
        <p:txBody>
          <a:bodyPr/>
          <a:lstStyle/>
          <a:p>
            <a:pPr algn="ctr"/>
            <a:fld id="{9B28B6A2-4437-46C4-8AB6-08015A7ADF51}" type="slidenum">
              <a:rPr kumimoji="1" lang="ja-JP" altLang="en-US" sz="1600" smtClean="0"/>
              <a:pPr algn="ctr"/>
              <a:t>36</a:t>
            </a:fld>
            <a:endParaRPr kumimoji="1" lang="ja-JP" altLang="en-US" sz="1600" dirty="0"/>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06" y="1321790"/>
            <a:ext cx="9500979" cy="2220259"/>
          </a:xfrm>
          <a:prstGeom prst="rect">
            <a:avLst/>
          </a:prstGeom>
        </p:spPr>
      </p:pic>
      <p:sp>
        <p:nvSpPr>
          <p:cNvPr id="15" name="正方形/長方形 14"/>
          <p:cNvSpPr/>
          <p:nvPr/>
        </p:nvSpPr>
        <p:spPr>
          <a:xfrm>
            <a:off x="5020562" y="3626561"/>
            <a:ext cx="4212000" cy="16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ja-JP" altLang="en-US" sz="1050" b="1" dirty="0">
                <a:solidFill>
                  <a:schemeClr val="tx1"/>
                </a:solidFill>
                <a:latin typeface="Meiryo UI" panose="020B0604030504040204" pitchFamily="50" charset="-128"/>
                <a:ea typeface="Meiryo UI" panose="020B0604030504040204" pitchFamily="50" charset="-128"/>
              </a:rPr>
              <a:t>台風</a:t>
            </a:r>
            <a:r>
              <a:rPr kumimoji="1" lang="en-US" altLang="ja-JP" sz="1050" b="1" dirty="0">
                <a:solidFill>
                  <a:schemeClr val="tx1"/>
                </a:solidFill>
                <a:latin typeface="Meiryo UI" panose="020B0604030504040204" pitchFamily="50" charset="-128"/>
                <a:ea typeface="Meiryo UI" panose="020B0604030504040204" pitchFamily="50" charset="-128"/>
              </a:rPr>
              <a:t>21</a:t>
            </a:r>
            <a:r>
              <a:rPr kumimoji="1" lang="ja-JP" altLang="en-US" sz="1050" b="1" dirty="0">
                <a:solidFill>
                  <a:schemeClr val="tx1"/>
                </a:solidFill>
                <a:latin typeface="Meiryo UI" panose="020B0604030504040204" pitchFamily="50" charset="-128"/>
                <a:ea typeface="Meiryo UI" panose="020B0604030504040204" pitchFamily="50" charset="-128"/>
              </a:rPr>
              <a:t>号による高波来襲から市街地を守る木津川水門</a:t>
            </a:r>
            <a:r>
              <a:rPr kumimoji="1" lang="ja-JP" altLang="en-US" sz="700" b="1" dirty="0">
                <a:solidFill>
                  <a:schemeClr val="tx1"/>
                </a:solidFill>
                <a:latin typeface="Meiryo UI" panose="020B0604030504040204" pitchFamily="50" charset="-128"/>
                <a:ea typeface="Meiryo UI" panose="020B0604030504040204" pitchFamily="50" charset="-128"/>
              </a:rPr>
              <a:t>（平成</a:t>
            </a:r>
            <a:r>
              <a:rPr kumimoji="1" lang="en-US" altLang="ja-JP" sz="700" b="1" dirty="0">
                <a:solidFill>
                  <a:schemeClr val="tx1"/>
                </a:solidFill>
                <a:latin typeface="Meiryo UI" panose="020B0604030504040204" pitchFamily="50" charset="-128"/>
                <a:ea typeface="Meiryo UI" panose="020B0604030504040204" pitchFamily="50" charset="-128"/>
              </a:rPr>
              <a:t>30</a:t>
            </a:r>
            <a:r>
              <a:rPr kumimoji="1" lang="ja-JP" altLang="en-US" sz="700" b="1" dirty="0">
                <a:solidFill>
                  <a:schemeClr val="tx1"/>
                </a:solidFill>
                <a:latin typeface="Meiryo UI" panose="020B0604030504040204" pitchFamily="50" charset="-128"/>
                <a:ea typeface="Meiryo UI" panose="020B0604030504040204" pitchFamily="50" charset="-128"/>
              </a:rPr>
              <a:t>年</a:t>
            </a:r>
            <a:r>
              <a:rPr kumimoji="1" lang="en-US" altLang="ja-JP" sz="700" b="1" dirty="0">
                <a:solidFill>
                  <a:schemeClr val="tx1"/>
                </a:solidFill>
                <a:latin typeface="Meiryo UI" panose="020B0604030504040204" pitchFamily="50" charset="-128"/>
                <a:ea typeface="Meiryo UI" panose="020B0604030504040204" pitchFamily="50" charset="-128"/>
              </a:rPr>
              <a:t>9</a:t>
            </a:r>
            <a:r>
              <a:rPr kumimoji="1" lang="ja-JP" altLang="en-US" sz="700" b="1" dirty="0">
                <a:solidFill>
                  <a:schemeClr val="tx1"/>
                </a:solidFill>
                <a:latin typeface="Meiryo UI" panose="020B0604030504040204" pitchFamily="50" charset="-128"/>
                <a:ea typeface="Meiryo UI" panose="020B0604030504040204" pitchFamily="50" charset="-128"/>
              </a:rPr>
              <a:t>月</a:t>
            </a:r>
            <a:r>
              <a:rPr kumimoji="1" lang="en-US" altLang="ja-JP" sz="700" b="1" dirty="0">
                <a:solidFill>
                  <a:schemeClr val="tx1"/>
                </a:solidFill>
                <a:latin typeface="Meiryo UI" panose="020B0604030504040204" pitchFamily="50" charset="-128"/>
                <a:ea typeface="Meiryo UI" panose="020B0604030504040204" pitchFamily="50" charset="-128"/>
              </a:rPr>
              <a:t>4</a:t>
            </a:r>
            <a:r>
              <a:rPr kumimoji="1" lang="ja-JP" altLang="en-US" sz="700" b="1" dirty="0">
                <a:solidFill>
                  <a:schemeClr val="tx1"/>
                </a:solidFill>
                <a:latin typeface="Meiryo UI" panose="020B0604030504040204" pitchFamily="50" charset="-128"/>
                <a:ea typeface="Meiryo UI" panose="020B0604030504040204" pitchFamily="50" charset="-128"/>
              </a:rPr>
              <a:t>日）</a:t>
            </a:r>
            <a:endParaRPr kumimoji="1" lang="en-US" altLang="ja-JP" sz="700" b="1" u="sng" dirty="0">
              <a:solidFill>
                <a:schemeClr val="tx1"/>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rotWithShape="1">
          <a:blip r:embed="rId3"/>
          <a:srcRect l="4237" t="721" r="945" b="2435"/>
          <a:stretch/>
        </p:blipFill>
        <p:spPr>
          <a:xfrm>
            <a:off x="2789601" y="3795818"/>
            <a:ext cx="1653540" cy="1973580"/>
          </a:xfrm>
          <a:prstGeom prst="rect">
            <a:avLst/>
          </a:prstGeom>
        </p:spPr>
      </p:pic>
      <p:pic>
        <p:nvPicPr>
          <p:cNvPr id="8" name="図 7"/>
          <p:cNvPicPr>
            <a:picLocks noChangeAspect="1"/>
          </p:cNvPicPr>
          <p:nvPr/>
        </p:nvPicPr>
        <p:blipFill rotWithShape="1">
          <a:blip r:embed="rId4"/>
          <a:srcRect r="5879"/>
          <a:stretch/>
        </p:blipFill>
        <p:spPr>
          <a:xfrm>
            <a:off x="382798" y="3795818"/>
            <a:ext cx="1656269" cy="1988054"/>
          </a:xfrm>
          <a:prstGeom prst="rect">
            <a:avLst/>
          </a:prstGeom>
        </p:spPr>
      </p:pic>
      <p:pic>
        <p:nvPicPr>
          <p:cNvPr id="17" name="図 16"/>
          <p:cNvPicPr>
            <a:picLocks noChangeAspect="1"/>
          </p:cNvPicPr>
          <p:nvPr/>
        </p:nvPicPr>
        <p:blipFill>
          <a:blip r:embed="rId5"/>
          <a:stretch>
            <a:fillRect/>
          </a:stretch>
        </p:blipFill>
        <p:spPr>
          <a:xfrm>
            <a:off x="5370267" y="3795818"/>
            <a:ext cx="3572532" cy="1983556"/>
          </a:xfrm>
          <a:prstGeom prst="rect">
            <a:avLst/>
          </a:prstGeom>
        </p:spPr>
      </p:pic>
      <p:sp>
        <p:nvSpPr>
          <p:cNvPr id="11" name="正方形/長方形 10"/>
          <p:cNvSpPr/>
          <p:nvPr/>
        </p:nvSpPr>
        <p:spPr>
          <a:xfrm>
            <a:off x="327939" y="3626561"/>
            <a:ext cx="1765985" cy="169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ja-JP" altLang="en-US" sz="1050" b="1" dirty="0">
                <a:solidFill>
                  <a:schemeClr val="tx1"/>
                </a:solidFill>
                <a:latin typeface="Meiryo UI" panose="020B0604030504040204" pitchFamily="50" charset="-128"/>
                <a:ea typeface="Meiryo UI" panose="020B0604030504040204" pitchFamily="50" charset="-128"/>
              </a:rPr>
              <a:t>第二室戸台風の高潮</a:t>
            </a:r>
            <a:r>
              <a:rPr kumimoji="1" lang="ja-JP" altLang="en-US" sz="1050" b="1" dirty="0" smtClean="0">
                <a:solidFill>
                  <a:schemeClr val="tx1"/>
                </a:solidFill>
                <a:latin typeface="Meiryo UI" panose="020B0604030504040204" pitchFamily="50" charset="-128"/>
                <a:ea typeface="Meiryo UI" panose="020B0604030504040204" pitchFamily="50" charset="-128"/>
              </a:rPr>
              <a:t>浸水範囲</a:t>
            </a:r>
            <a:endParaRPr kumimoji="1" lang="en-US" altLang="ja-JP" sz="900" b="1" u="sng"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2728515" y="3626561"/>
            <a:ext cx="1766789" cy="170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en-US" altLang="ja-JP" sz="1050" b="1" dirty="0" smtClean="0">
                <a:solidFill>
                  <a:schemeClr val="tx1"/>
                </a:solidFill>
                <a:latin typeface="Meiryo UI" panose="020B0604030504040204" pitchFamily="50" charset="-128"/>
                <a:ea typeface="Meiryo UI" panose="020B0604030504040204" pitchFamily="50" charset="-128"/>
              </a:rPr>
              <a:t>H30</a:t>
            </a:r>
            <a:r>
              <a:rPr kumimoji="1" lang="ja-JP" altLang="en-US" sz="1050" b="1" dirty="0" smtClean="0">
                <a:solidFill>
                  <a:schemeClr val="tx1"/>
                </a:solidFill>
                <a:latin typeface="Meiryo UI" panose="020B0604030504040204" pitchFamily="50" charset="-128"/>
                <a:ea typeface="Meiryo UI" panose="020B0604030504040204" pitchFamily="50" charset="-128"/>
              </a:rPr>
              <a:t>台風</a:t>
            </a:r>
            <a:r>
              <a:rPr kumimoji="1" lang="en-US" altLang="ja-JP" sz="1050" b="1" dirty="0" smtClean="0">
                <a:solidFill>
                  <a:schemeClr val="tx1"/>
                </a:solidFill>
                <a:latin typeface="Meiryo UI" panose="020B0604030504040204" pitchFamily="50" charset="-128"/>
                <a:ea typeface="Meiryo UI" panose="020B0604030504040204" pitchFamily="50" charset="-128"/>
              </a:rPr>
              <a:t>21</a:t>
            </a:r>
            <a:r>
              <a:rPr kumimoji="1" lang="ja-JP" altLang="en-US" sz="1050" b="1" dirty="0" smtClean="0">
                <a:solidFill>
                  <a:schemeClr val="tx1"/>
                </a:solidFill>
                <a:latin typeface="Meiryo UI" panose="020B0604030504040204" pitchFamily="50" charset="-128"/>
                <a:ea typeface="Meiryo UI" panose="020B0604030504040204" pitchFamily="50" charset="-128"/>
              </a:rPr>
              <a:t>号の高潮防御</a:t>
            </a:r>
            <a:endParaRPr kumimoji="1" lang="en-US" altLang="ja-JP" sz="1050" b="1" dirty="0">
              <a:solidFill>
                <a:schemeClr val="tx1"/>
              </a:solidFill>
              <a:latin typeface="Meiryo UI" panose="020B0604030504040204" pitchFamily="50" charset="-128"/>
              <a:ea typeface="Meiryo UI" panose="020B0604030504040204" pitchFamily="50" charset="-128"/>
            </a:endParaRPr>
          </a:p>
        </p:txBody>
      </p:sp>
      <p:sp>
        <p:nvSpPr>
          <p:cNvPr id="19" name="右矢印 18"/>
          <p:cNvSpPr/>
          <p:nvPr/>
        </p:nvSpPr>
        <p:spPr>
          <a:xfrm rot="18486922">
            <a:off x="958395" y="5000867"/>
            <a:ext cx="612000" cy="90487"/>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右矢印 19"/>
          <p:cNvSpPr/>
          <p:nvPr/>
        </p:nvSpPr>
        <p:spPr>
          <a:xfrm rot="16996471">
            <a:off x="1092857" y="5166238"/>
            <a:ext cx="612000" cy="90487"/>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右矢印 20"/>
          <p:cNvSpPr/>
          <p:nvPr/>
        </p:nvSpPr>
        <p:spPr>
          <a:xfrm rot="19513597">
            <a:off x="815013" y="4800253"/>
            <a:ext cx="612000" cy="90487"/>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右矢印 21"/>
          <p:cNvSpPr/>
          <p:nvPr/>
        </p:nvSpPr>
        <p:spPr>
          <a:xfrm rot="20397030">
            <a:off x="545848" y="4263482"/>
            <a:ext cx="612000" cy="90487"/>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右矢印 22"/>
          <p:cNvSpPr/>
          <p:nvPr/>
        </p:nvSpPr>
        <p:spPr>
          <a:xfrm rot="20397030">
            <a:off x="735805" y="4661386"/>
            <a:ext cx="612000" cy="90487"/>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23859" y="5077479"/>
            <a:ext cx="1014187" cy="2414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ja-JP" altLang="en-US" sz="900" b="1" dirty="0" smtClean="0">
                <a:solidFill>
                  <a:srgbClr val="002060"/>
                </a:solidFill>
                <a:latin typeface="Meiryo UI" panose="020B0604030504040204" pitchFamily="50" charset="-128"/>
                <a:ea typeface="Meiryo UI" panose="020B0604030504040204" pitchFamily="50" charset="-128"/>
              </a:rPr>
              <a:t>川に沿って市街地へ</a:t>
            </a:r>
            <a:endParaRPr kumimoji="1" lang="en-US" altLang="ja-JP" sz="900" b="1" dirty="0" smtClean="0">
              <a:solidFill>
                <a:srgbClr val="002060"/>
              </a:solidFill>
              <a:latin typeface="Meiryo UI" panose="020B0604030504040204" pitchFamily="50" charset="-128"/>
              <a:ea typeface="Meiryo UI" panose="020B0604030504040204" pitchFamily="50" charset="-128"/>
            </a:endParaRPr>
          </a:p>
          <a:p>
            <a:pPr marL="360363" indent="-360363" algn="ctr"/>
            <a:r>
              <a:rPr kumimoji="1" lang="ja-JP" altLang="en-US" sz="900" b="1" dirty="0" smtClean="0">
                <a:solidFill>
                  <a:srgbClr val="002060"/>
                </a:solidFill>
                <a:latin typeface="Meiryo UI" panose="020B0604030504040204" pitchFamily="50" charset="-128"/>
                <a:ea typeface="Meiryo UI" panose="020B0604030504040204" pitchFamily="50" charset="-128"/>
              </a:rPr>
              <a:t>海水が侵入</a:t>
            </a:r>
            <a:endParaRPr kumimoji="1" lang="en-US" altLang="ja-JP" sz="900" b="1" dirty="0">
              <a:solidFill>
                <a:srgbClr val="002060"/>
              </a:solidFill>
              <a:latin typeface="Meiryo UI" panose="020B0604030504040204" pitchFamily="50" charset="-128"/>
              <a:ea typeface="Meiryo UI" panose="020B0604030504040204" pitchFamily="50" charset="-128"/>
            </a:endParaRPr>
          </a:p>
        </p:txBody>
      </p:sp>
      <p:sp>
        <p:nvSpPr>
          <p:cNvPr id="25" name="二等辺三角形 24"/>
          <p:cNvSpPr/>
          <p:nvPr/>
        </p:nvSpPr>
        <p:spPr>
          <a:xfrm rot="5400000">
            <a:off x="1533174" y="4656068"/>
            <a:ext cx="1902740" cy="318749"/>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2326507" y="4379058"/>
            <a:ext cx="174486" cy="820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ja-JP" altLang="en-US" sz="900" b="1" dirty="0" smtClean="0">
                <a:solidFill>
                  <a:schemeClr val="tx1"/>
                </a:solidFill>
                <a:latin typeface="Meiryo UI" panose="020B0604030504040204" pitchFamily="50" charset="-128"/>
                <a:ea typeface="Meiryo UI" panose="020B0604030504040204" pitchFamily="50" charset="-128"/>
              </a:rPr>
              <a:t>高</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pPr marL="360363" indent="-360363" algn="ctr"/>
            <a:r>
              <a:rPr kumimoji="1" lang="ja-JP" altLang="en-US" sz="900" b="1" dirty="0" smtClean="0">
                <a:solidFill>
                  <a:schemeClr val="tx1"/>
                </a:solidFill>
                <a:latin typeface="Meiryo UI" panose="020B0604030504040204" pitchFamily="50" charset="-128"/>
                <a:ea typeface="Meiryo UI" panose="020B0604030504040204" pitchFamily="50" charset="-128"/>
              </a:rPr>
              <a:t>潮</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pPr marL="360363" indent="-360363" algn="ctr"/>
            <a:r>
              <a:rPr kumimoji="1" lang="ja-JP" altLang="en-US" sz="900" b="1" dirty="0" smtClean="0">
                <a:solidFill>
                  <a:schemeClr val="tx1"/>
                </a:solidFill>
                <a:latin typeface="Meiryo UI" panose="020B0604030504040204" pitchFamily="50" charset="-128"/>
                <a:ea typeface="Meiryo UI" panose="020B0604030504040204" pitchFamily="50" charset="-128"/>
              </a:rPr>
              <a:t>対</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pPr marL="360363" indent="-360363" algn="ctr"/>
            <a:r>
              <a:rPr kumimoji="1" lang="ja-JP" altLang="en-US" sz="900" b="1" dirty="0" smtClean="0">
                <a:solidFill>
                  <a:schemeClr val="tx1"/>
                </a:solidFill>
                <a:latin typeface="Meiryo UI" panose="020B0604030504040204" pitchFamily="50" charset="-128"/>
                <a:ea typeface="Meiryo UI" panose="020B0604030504040204" pitchFamily="50" charset="-128"/>
              </a:rPr>
              <a:t>策</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pPr marL="360363" indent="-360363" algn="ctr"/>
            <a:r>
              <a:rPr kumimoji="1" lang="ja-JP" altLang="en-US" sz="900" b="1" dirty="0" smtClean="0">
                <a:solidFill>
                  <a:schemeClr val="tx1"/>
                </a:solidFill>
                <a:latin typeface="Meiryo UI" panose="020B0604030504040204" pitchFamily="50" charset="-128"/>
                <a:ea typeface="Meiryo UI" panose="020B0604030504040204" pitchFamily="50" charset="-128"/>
              </a:rPr>
              <a:t>を</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pPr marL="360363" indent="-360363" algn="ctr"/>
            <a:r>
              <a:rPr kumimoji="1" lang="ja-JP" altLang="en-US" sz="900" b="1" dirty="0" smtClean="0">
                <a:solidFill>
                  <a:schemeClr val="tx1"/>
                </a:solidFill>
                <a:latin typeface="Meiryo UI" panose="020B0604030504040204" pitchFamily="50" charset="-128"/>
                <a:ea typeface="Meiryo UI" panose="020B0604030504040204" pitchFamily="50" charset="-128"/>
              </a:rPr>
              <a:t>実</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pPr marL="360363" indent="-360363" algn="ctr"/>
            <a:r>
              <a:rPr kumimoji="1" lang="ja-JP" altLang="en-US" sz="900" b="1" dirty="0" smtClean="0">
                <a:solidFill>
                  <a:schemeClr val="tx1"/>
                </a:solidFill>
                <a:latin typeface="Meiryo UI" panose="020B0604030504040204" pitchFamily="50" charset="-128"/>
                <a:ea typeface="Meiryo UI" panose="020B0604030504040204" pitchFamily="50" charset="-128"/>
              </a:rPr>
              <a:t>施</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27" name="正方形/長方形 26"/>
          <p:cNvSpPr/>
          <p:nvPr/>
        </p:nvSpPr>
        <p:spPr>
          <a:xfrm rot="348722">
            <a:off x="3701362" y="5263161"/>
            <a:ext cx="119063" cy="45719"/>
          </a:xfrm>
          <a:prstGeom prst="rect">
            <a:avLst/>
          </a:prstGeom>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rot="1668126">
            <a:off x="3493519" y="5144579"/>
            <a:ext cx="119063" cy="45719"/>
          </a:xfrm>
          <a:prstGeom prst="rect">
            <a:avLst/>
          </a:prstGeom>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rot="4645794">
            <a:off x="3443965" y="4867348"/>
            <a:ext cx="119063" cy="45719"/>
          </a:xfrm>
          <a:prstGeom prst="rect">
            <a:avLst/>
          </a:prstGeom>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右矢印 29"/>
          <p:cNvSpPr/>
          <p:nvPr/>
        </p:nvSpPr>
        <p:spPr>
          <a:xfrm rot="16565030">
            <a:off x="3601144" y="5414045"/>
            <a:ext cx="280987" cy="90487"/>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右矢印 30"/>
          <p:cNvSpPr/>
          <p:nvPr/>
        </p:nvSpPr>
        <p:spPr>
          <a:xfrm rot="18324347">
            <a:off x="3317376" y="5269548"/>
            <a:ext cx="280987" cy="90487"/>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右矢印 31"/>
          <p:cNvSpPr/>
          <p:nvPr/>
        </p:nvSpPr>
        <p:spPr>
          <a:xfrm rot="19845571">
            <a:off x="3211869" y="4916901"/>
            <a:ext cx="280987" cy="90487"/>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2808879" y="5465667"/>
            <a:ext cx="859169" cy="2414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ja-JP" altLang="en-US" sz="900" b="1" dirty="0" smtClean="0">
                <a:solidFill>
                  <a:srgbClr val="002060"/>
                </a:solidFill>
                <a:latin typeface="Meiryo UI" panose="020B0604030504040204" pitchFamily="50" charset="-128"/>
                <a:ea typeface="Meiryo UI" panose="020B0604030504040204" pitchFamily="50" charset="-128"/>
              </a:rPr>
              <a:t>水門・防潮堤で</a:t>
            </a:r>
            <a:endParaRPr kumimoji="1" lang="en-US" altLang="ja-JP" sz="900" b="1" dirty="0" smtClean="0">
              <a:solidFill>
                <a:srgbClr val="002060"/>
              </a:solidFill>
              <a:latin typeface="Meiryo UI" panose="020B0604030504040204" pitchFamily="50" charset="-128"/>
              <a:ea typeface="Meiryo UI" panose="020B0604030504040204" pitchFamily="50" charset="-128"/>
            </a:endParaRPr>
          </a:p>
          <a:p>
            <a:pPr marL="360363" indent="-360363" algn="ctr"/>
            <a:r>
              <a:rPr kumimoji="1" lang="ja-JP" altLang="en-US" sz="900" b="1" dirty="0" smtClean="0">
                <a:solidFill>
                  <a:srgbClr val="002060"/>
                </a:solidFill>
                <a:latin typeface="Meiryo UI" panose="020B0604030504040204" pitchFamily="50" charset="-128"/>
                <a:ea typeface="Meiryo UI" panose="020B0604030504040204" pitchFamily="50" charset="-128"/>
              </a:rPr>
              <a:t>海水の侵入を防ぐ</a:t>
            </a:r>
            <a:endParaRPr kumimoji="1" lang="en-US" altLang="ja-JP" sz="900" b="1" dirty="0">
              <a:solidFill>
                <a:srgbClr val="002060"/>
              </a:solidFill>
              <a:latin typeface="Meiryo UI" panose="020B0604030504040204" pitchFamily="50" charset="-128"/>
              <a:ea typeface="Meiryo UI" panose="020B0604030504040204" pitchFamily="50" charset="-128"/>
            </a:endParaRPr>
          </a:p>
        </p:txBody>
      </p:sp>
      <p:sp>
        <p:nvSpPr>
          <p:cNvPr id="34" name="楕円 33"/>
          <p:cNvSpPr/>
          <p:nvPr/>
        </p:nvSpPr>
        <p:spPr>
          <a:xfrm>
            <a:off x="3606005" y="4458487"/>
            <a:ext cx="760902" cy="737279"/>
          </a:xfrm>
          <a:prstGeom prst="ellipse">
            <a:avLst/>
          </a:prstGeom>
          <a:solidFill>
            <a:srgbClr val="00B050">
              <a:alpha val="5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smtClean="0"/>
              <a:t>浸水</a:t>
            </a:r>
            <a:endParaRPr kumimoji="1" lang="en-US" altLang="ja-JP" sz="1100" dirty="0" smtClean="0"/>
          </a:p>
          <a:p>
            <a:pPr algn="ctr"/>
            <a:r>
              <a:rPr kumimoji="1" lang="ja-JP" altLang="en-US" sz="1100" dirty="0" smtClean="0"/>
              <a:t>被害</a:t>
            </a:r>
            <a:endParaRPr kumimoji="1" lang="en-US" altLang="ja-JP" sz="1100" dirty="0" smtClean="0"/>
          </a:p>
          <a:p>
            <a:pPr algn="ctr"/>
            <a:r>
              <a:rPr kumimoji="1" lang="ja-JP" altLang="en-US" sz="1100" dirty="0" smtClean="0"/>
              <a:t>なし</a:t>
            </a:r>
            <a:endParaRPr kumimoji="1" lang="ja-JP" altLang="en-US" sz="1100" dirty="0"/>
          </a:p>
        </p:txBody>
      </p:sp>
      <p:sp>
        <p:nvSpPr>
          <p:cNvPr id="35" name="右矢印 34"/>
          <p:cNvSpPr/>
          <p:nvPr/>
        </p:nvSpPr>
        <p:spPr>
          <a:xfrm rot="10800000">
            <a:off x="8420874" y="4598135"/>
            <a:ext cx="656313" cy="298979"/>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3664855" y="5195766"/>
            <a:ext cx="205470" cy="2076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右矢印 37"/>
          <p:cNvSpPr/>
          <p:nvPr/>
        </p:nvSpPr>
        <p:spPr>
          <a:xfrm>
            <a:off x="3869125" y="5069183"/>
            <a:ext cx="1295400" cy="460809"/>
          </a:xfrm>
          <a:custGeom>
            <a:avLst/>
            <a:gdLst>
              <a:gd name="connsiteX0" fmla="*/ 0 w 1295400"/>
              <a:gd name="connsiteY0" fmla="*/ 115202 h 460809"/>
              <a:gd name="connsiteX1" fmla="*/ 1112620 w 1295400"/>
              <a:gd name="connsiteY1" fmla="*/ 115202 h 460809"/>
              <a:gd name="connsiteX2" fmla="*/ 1112620 w 1295400"/>
              <a:gd name="connsiteY2" fmla="*/ 0 h 460809"/>
              <a:gd name="connsiteX3" fmla="*/ 1295400 w 1295400"/>
              <a:gd name="connsiteY3" fmla="*/ 230405 h 460809"/>
              <a:gd name="connsiteX4" fmla="*/ 1112620 w 1295400"/>
              <a:gd name="connsiteY4" fmla="*/ 460809 h 460809"/>
              <a:gd name="connsiteX5" fmla="*/ 1112620 w 1295400"/>
              <a:gd name="connsiteY5" fmla="*/ 345607 h 460809"/>
              <a:gd name="connsiteX6" fmla="*/ 0 w 1295400"/>
              <a:gd name="connsiteY6" fmla="*/ 345607 h 460809"/>
              <a:gd name="connsiteX7" fmla="*/ 0 w 1295400"/>
              <a:gd name="connsiteY7" fmla="*/ 115202 h 460809"/>
              <a:gd name="connsiteX0" fmla="*/ 2382 w 1295400"/>
              <a:gd name="connsiteY0" fmla="*/ 198546 h 460809"/>
              <a:gd name="connsiteX1" fmla="*/ 1112620 w 1295400"/>
              <a:gd name="connsiteY1" fmla="*/ 115202 h 460809"/>
              <a:gd name="connsiteX2" fmla="*/ 1112620 w 1295400"/>
              <a:gd name="connsiteY2" fmla="*/ 0 h 460809"/>
              <a:gd name="connsiteX3" fmla="*/ 1295400 w 1295400"/>
              <a:gd name="connsiteY3" fmla="*/ 230405 h 460809"/>
              <a:gd name="connsiteX4" fmla="*/ 1112620 w 1295400"/>
              <a:gd name="connsiteY4" fmla="*/ 460809 h 460809"/>
              <a:gd name="connsiteX5" fmla="*/ 1112620 w 1295400"/>
              <a:gd name="connsiteY5" fmla="*/ 345607 h 460809"/>
              <a:gd name="connsiteX6" fmla="*/ 0 w 1295400"/>
              <a:gd name="connsiteY6" fmla="*/ 345607 h 460809"/>
              <a:gd name="connsiteX7" fmla="*/ 2382 w 1295400"/>
              <a:gd name="connsiteY7" fmla="*/ 198546 h 460809"/>
              <a:gd name="connsiteX0" fmla="*/ 2382 w 1295400"/>
              <a:gd name="connsiteY0" fmla="*/ 198546 h 460809"/>
              <a:gd name="connsiteX1" fmla="*/ 1112620 w 1295400"/>
              <a:gd name="connsiteY1" fmla="*/ 115202 h 460809"/>
              <a:gd name="connsiteX2" fmla="*/ 1112620 w 1295400"/>
              <a:gd name="connsiteY2" fmla="*/ 0 h 460809"/>
              <a:gd name="connsiteX3" fmla="*/ 1295400 w 1295400"/>
              <a:gd name="connsiteY3" fmla="*/ 230405 h 460809"/>
              <a:gd name="connsiteX4" fmla="*/ 1112620 w 1295400"/>
              <a:gd name="connsiteY4" fmla="*/ 460809 h 460809"/>
              <a:gd name="connsiteX5" fmla="*/ 1112620 w 1295400"/>
              <a:gd name="connsiteY5" fmla="*/ 345607 h 460809"/>
              <a:gd name="connsiteX6" fmla="*/ 0 w 1295400"/>
              <a:gd name="connsiteY6" fmla="*/ 269407 h 460809"/>
              <a:gd name="connsiteX7" fmla="*/ 2382 w 1295400"/>
              <a:gd name="connsiteY7" fmla="*/ 198546 h 46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400" h="460809">
                <a:moveTo>
                  <a:pt x="2382" y="198546"/>
                </a:moveTo>
                <a:lnTo>
                  <a:pt x="1112620" y="115202"/>
                </a:lnTo>
                <a:lnTo>
                  <a:pt x="1112620" y="0"/>
                </a:lnTo>
                <a:lnTo>
                  <a:pt x="1295400" y="230405"/>
                </a:lnTo>
                <a:lnTo>
                  <a:pt x="1112620" y="460809"/>
                </a:lnTo>
                <a:lnTo>
                  <a:pt x="1112620" y="345607"/>
                </a:lnTo>
                <a:lnTo>
                  <a:pt x="0" y="269407"/>
                </a:lnTo>
                <a:lnTo>
                  <a:pt x="2382" y="198546"/>
                </a:lnTo>
                <a:close/>
              </a:path>
            </a:pathLst>
          </a:custGeom>
          <a:solidFill>
            <a:srgbClr val="FF6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5425018" y="3864072"/>
            <a:ext cx="550101" cy="217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ja-JP" altLang="en-US" sz="900" b="1" dirty="0" smtClean="0">
                <a:solidFill>
                  <a:schemeClr val="tx1"/>
                </a:solidFill>
                <a:latin typeface="Meiryo UI" panose="020B0604030504040204" pitchFamily="50" charset="-128"/>
                <a:ea typeface="Meiryo UI" panose="020B0604030504040204" pitchFamily="50" charset="-128"/>
              </a:rPr>
              <a:t>市街地側</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40" name="正方形/長方形 39"/>
          <p:cNvSpPr/>
          <p:nvPr/>
        </p:nvSpPr>
        <p:spPr>
          <a:xfrm>
            <a:off x="8328884" y="3864072"/>
            <a:ext cx="550101" cy="217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ja-JP" altLang="en-US" sz="900" b="1" dirty="0" smtClean="0">
                <a:solidFill>
                  <a:schemeClr val="tx1"/>
                </a:solidFill>
                <a:latin typeface="Meiryo UI" panose="020B0604030504040204" pitchFamily="50" charset="-128"/>
                <a:ea typeface="Meiryo UI" panose="020B0604030504040204" pitchFamily="50" charset="-128"/>
              </a:rPr>
              <a:t>大阪湾側</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9027936" y="4623401"/>
            <a:ext cx="859169" cy="2414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ja-JP" altLang="en-US" sz="900" b="1" dirty="0" smtClean="0">
                <a:solidFill>
                  <a:srgbClr val="002060"/>
                </a:solidFill>
                <a:latin typeface="Meiryo UI" panose="020B0604030504040204" pitchFamily="50" charset="-128"/>
                <a:ea typeface="Meiryo UI" panose="020B0604030504040204" pitchFamily="50" charset="-128"/>
              </a:rPr>
              <a:t>大阪湾からの</a:t>
            </a:r>
            <a:endParaRPr kumimoji="1" lang="en-US" altLang="ja-JP" sz="900" b="1" dirty="0" smtClean="0">
              <a:solidFill>
                <a:srgbClr val="002060"/>
              </a:solidFill>
              <a:latin typeface="Meiryo UI" panose="020B0604030504040204" pitchFamily="50" charset="-128"/>
              <a:ea typeface="Meiryo UI" panose="020B0604030504040204" pitchFamily="50" charset="-128"/>
            </a:endParaRPr>
          </a:p>
          <a:p>
            <a:pPr marL="360363" indent="-360363" algn="ctr"/>
            <a:r>
              <a:rPr kumimoji="1" lang="ja-JP" altLang="en-US" sz="900" b="1" dirty="0">
                <a:solidFill>
                  <a:srgbClr val="002060"/>
                </a:solidFill>
                <a:latin typeface="Meiryo UI" panose="020B0604030504040204" pitchFamily="50" charset="-128"/>
                <a:ea typeface="Meiryo UI" panose="020B0604030504040204" pitchFamily="50" charset="-128"/>
              </a:rPr>
              <a:t>海水</a:t>
            </a:r>
            <a:r>
              <a:rPr kumimoji="1" lang="ja-JP" altLang="en-US" sz="900" b="1" dirty="0" smtClean="0">
                <a:solidFill>
                  <a:srgbClr val="002060"/>
                </a:solidFill>
                <a:latin typeface="Meiryo UI" panose="020B0604030504040204" pitchFamily="50" charset="-128"/>
                <a:ea typeface="Meiryo UI" panose="020B0604030504040204" pitchFamily="50" charset="-128"/>
              </a:rPr>
              <a:t>の</a:t>
            </a:r>
            <a:r>
              <a:rPr kumimoji="1" lang="ja-JP" altLang="en-US" sz="900" b="1" dirty="0">
                <a:solidFill>
                  <a:srgbClr val="002060"/>
                </a:solidFill>
                <a:latin typeface="Meiryo UI" panose="020B0604030504040204" pitchFamily="50" charset="-128"/>
                <a:ea typeface="Meiryo UI" panose="020B0604030504040204" pitchFamily="50" charset="-128"/>
              </a:rPr>
              <a:t>侵入</a:t>
            </a:r>
            <a:endParaRPr kumimoji="1" lang="en-US" altLang="ja-JP" sz="900" b="1" dirty="0">
              <a:solidFill>
                <a:srgbClr val="002060"/>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4275684" y="5870782"/>
            <a:ext cx="5384456" cy="261610"/>
          </a:xfrm>
          <a:prstGeom prst="rect">
            <a:avLst/>
          </a:prstGeom>
          <a:noFill/>
        </p:spPr>
        <p:txBody>
          <a:bodyPr wrap="square" rtlCol="0">
            <a:spAutoFit/>
          </a:bodyPr>
          <a:lstStyle/>
          <a:p>
            <a:r>
              <a:rPr kumimoji="1" lang="ja-JP" altLang="en-US" sz="1100" dirty="0" smtClean="0">
                <a:latin typeface="+mn-ea"/>
              </a:rPr>
              <a:t>出典：国土交通省近畿地方整備局 </a:t>
            </a:r>
            <a:r>
              <a:rPr kumimoji="1" lang="en-US" altLang="ja-JP" sz="1100" dirty="0" smtClean="0">
                <a:latin typeface="+mn-ea"/>
              </a:rPr>
              <a:t>『</a:t>
            </a:r>
            <a:r>
              <a:rPr kumimoji="1" lang="ja-JP" altLang="en-US" sz="1100" dirty="0" smtClean="0">
                <a:latin typeface="+mn-ea"/>
              </a:rPr>
              <a:t>平成</a:t>
            </a:r>
            <a:r>
              <a:rPr kumimoji="1" lang="en-US" altLang="ja-JP" sz="1100" dirty="0">
                <a:latin typeface="+mn-ea"/>
              </a:rPr>
              <a:t>30</a:t>
            </a:r>
            <a:r>
              <a:rPr kumimoji="1" lang="ja-JP" altLang="en-US" sz="1100" dirty="0">
                <a:latin typeface="+mn-ea"/>
              </a:rPr>
              <a:t>年台風</a:t>
            </a:r>
            <a:r>
              <a:rPr kumimoji="1" lang="en-US" altLang="ja-JP" sz="1100" dirty="0">
                <a:latin typeface="+mn-ea"/>
              </a:rPr>
              <a:t>21</a:t>
            </a:r>
            <a:r>
              <a:rPr kumimoji="1" lang="ja-JP" altLang="en-US" sz="1100" dirty="0">
                <a:latin typeface="+mn-ea"/>
              </a:rPr>
              <a:t>号による大阪湾の</a:t>
            </a:r>
            <a:r>
              <a:rPr kumimoji="1" lang="ja-JP" altLang="en-US" sz="1100" dirty="0" smtClean="0">
                <a:latin typeface="+mn-ea"/>
              </a:rPr>
              <a:t>高潮</a:t>
            </a:r>
            <a:r>
              <a:rPr kumimoji="1" lang="en-US" altLang="ja-JP" sz="1100" dirty="0" smtClean="0">
                <a:latin typeface="+mn-ea"/>
              </a:rPr>
              <a:t>』 </a:t>
            </a:r>
            <a:r>
              <a:rPr kumimoji="1" lang="ja-JP" altLang="en-US" sz="1100" dirty="0" smtClean="0">
                <a:latin typeface="+mn-ea"/>
              </a:rPr>
              <a:t>を参照</a:t>
            </a:r>
            <a:endParaRPr kumimoji="1" lang="en-US" altLang="ja-JP" sz="1100" dirty="0" smtClean="0">
              <a:latin typeface="+mn-ea"/>
            </a:endParaRPr>
          </a:p>
        </p:txBody>
      </p:sp>
      <p:cxnSp>
        <p:nvCxnSpPr>
          <p:cNvPr id="45" name="直線コネクタ 44"/>
          <p:cNvCxnSpPr/>
          <p:nvPr/>
        </p:nvCxnSpPr>
        <p:spPr>
          <a:xfrm flipV="1">
            <a:off x="6687455" y="4724400"/>
            <a:ext cx="6667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V="1">
            <a:off x="5425018" y="5057182"/>
            <a:ext cx="6667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右矢印 46"/>
          <p:cNvSpPr/>
          <p:nvPr/>
        </p:nvSpPr>
        <p:spPr>
          <a:xfrm rot="5400000">
            <a:off x="6661570" y="4413389"/>
            <a:ext cx="468000" cy="14708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右矢印 47"/>
          <p:cNvSpPr/>
          <p:nvPr/>
        </p:nvSpPr>
        <p:spPr>
          <a:xfrm rot="5400000">
            <a:off x="5409744" y="4740328"/>
            <a:ext cx="468000" cy="14708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6275631" y="3966030"/>
            <a:ext cx="1224623" cy="2414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ja-JP" altLang="en-US" sz="700" b="1" dirty="0" smtClean="0">
                <a:solidFill>
                  <a:schemeClr val="tx1"/>
                </a:solidFill>
                <a:latin typeface="Meiryo UI" panose="020B0604030504040204" pitchFamily="50" charset="-128"/>
                <a:ea typeface="Meiryo UI" panose="020B0604030504040204" pitchFamily="50" charset="-128"/>
              </a:rPr>
              <a:t>水門（大阪湾側）の水面</a:t>
            </a:r>
            <a:r>
              <a:rPr kumimoji="1" lang="ja-JP" altLang="en-US" sz="700" b="1" dirty="0">
                <a:solidFill>
                  <a:schemeClr val="tx1"/>
                </a:solidFill>
                <a:latin typeface="Meiryo UI" panose="020B0604030504040204" pitchFamily="50" charset="-128"/>
                <a:ea typeface="Meiryo UI" panose="020B0604030504040204" pitchFamily="50" charset="-128"/>
              </a:rPr>
              <a:t>の</a:t>
            </a:r>
            <a:r>
              <a:rPr kumimoji="1" lang="ja-JP" altLang="en-US" sz="700" b="1" dirty="0" smtClean="0">
                <a:solidFill>
                  <a:schemeClr val="tx1"/>
                </a:solidFill>
                <a:latin typeface="Meiryo UI" panose="020B0604030504040204" pitchFamily="50" charset="-128"/>
                <a:ea typeface="Meiryo UI" panose="020B0604030504040204" pitchFamily="50" charset="-128"/>
              </a:rPr>
              <a:t>高さ</a:t>
            </a:r>
            <a:endParaRPr kumimoji="1" lang="en-US" altLang="ja-JP" sz="700" b="1" dirty="0" smtClean="0">
              <a:solidFill>
                <a:schemeClr val="tx1"/>
              </a:solidFill>
              <a:latin typeface="Meiryo UI" panose="020B0604030504040204" pitchFamily="50" charset="-128"/>
              <a:ea typeface="Meiryo UI" panose="020B0604030504040204" pitchFamily="50" charset="-128"/>
            </a:endParaRPr>
          </a:p>
          <a:p>
            <a:pPr marL="360363" indent="-360363" algn="ctr"/>
            <a:r>
              <a:rPr kumimoji="1" lang="en-US" altLang="ja-JP" sz="700" b="1" dirty="0" smtClean="0">
                <a:solidFill>
                  <a:schemeClr val="tx1"/>
                </a:solidFill>
                <a:latin typeface="Meiryo UI" panose="020B0604030504040204" pitchFamily="50" charset="-128"/>
                <a:ea typeface="Meiryo UI" panose="020B0604030504040204" pitchFamily="50" charset="-128"/>
              </a:rPr>
              <a:t>TP+3.83</a:t>
            </a:r>
            <a:r>
              <a:rPr kumimoji="1" lang="ja-JP" altLang="en-US" sz="700" b="1" dirty="0" err="1" smtClean="0">
                <a:solidFill>
                  <a:schemeClr val="tx1"/>
                </a:solidFill>
                <a:latin typeface="Meiryo UI" panose="020B0604030504040204" pitchFamily="50" charset="-128"/>
                <a:ea typeface="Meiryo UI" panose="020B0604030504040204" pitchFamily="50" charset="-128"/>
              </a:rPr>
              <a:t>ｍ</a:t>
            </a:r>
            <a:endParaRPr kumimoji="1" lang="en-US" altLang="ja-JP" sz="700" b="1" dirty="0">
              <a:solidFill>
                <a:schemeClr val="tx1"/>
              </a:solidFill>
              <a:latin typeface="Meiryo UI" panose="020B0604030504040204" pitchFamily="50" charset="-128"/>
              <a:ea typeface="Meiryo UI" panose="020B0604030504040204" pitchFamily="50" charset="-128"/>
            </a:endParaRPr>
          </a:p>
        </p:txBody>
      </p:sp>
      <p:sp>
        <p:nvSpPr>
          <p:cNvPr id="50" name="正方形/長方形 49"/>
          <p:cNvSpPr/>
          <p:nvPr/>
        </p:nvSpPr>
        <p:spPr>
          <a:xfrm>
            <a:off x="5031432" y="4277879"/>
            <a:ext cx="1224623" cy="2414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ja-JP" altLang="en-US" sz="700" b="1" dirty="0" smtClean="0">
                <a:solidFill>
                  <a:schemeClr val="tx1"/>
                </a:solidFill>
                <a:latin typeface="Meiryo UI" panose="020B0604030504040204" pitchFamily="50" charset="-128"/>
                <a:ea typeface="Meiryo UI" panose="020B0604030504040204" pitchFamily="50" charset="-128"/>
              </a:rPr>
              <a:t>水門（市街地側）の水面</a:t>
            </a:r>
            <a:r>
              <a:rPr kumimoji="1" lang="ja-JP" altLang="en-US" sz="700" b="1" dirty="0">
                <a:solidFill>
                  <a:schemeClr val="tx1"/>
                </a:solidFill>
                <a:latin typeface="Meiryo UI" panose="020B0604030504040204" pitchFamily="50" charset="-128"/>
                <a:ea typeface="Meiryo UI" panose="020B0604030504040204" pitchFamily="50" charset="-128"/>
              </a:rPr>
              <a:t>の</a:t>
            </a:r>
            <a:r>
              <a:rPr kumimoji="1" lang="ja-JP" altLang="en-US" sz="700" b="1" dirty="0" smtClean="0">
                <a:solidFill>
                  <a:schemeClr val="tx1"/>
                </a:solidFill>
                <a:latin typeface="Meiryo UI" panose="020B0604030504040204" pitchFamily="50" charset="-128"/>
                <a:ea typeface="Meiryo UI" panose="020B0604030504040204" pitchFamily="50" charset="-128"/>
              </a:rPr>
              <a:t>高さ</a:t>
            </a:r>
            <a:endParaRPr kumimoji="1" lang="en-US" altLang="ja-JP" sz="700" b="1" dirty="0" smtClean="0">
              <a:solidFill>
                <a:schemeClr val="tx1"/>
              </a:solidFill>
              <a:latin typeface="Meiryo UI" panose="020B0604030504040204" pitchFamily="50" charset="-128"/>
              <a:ea typeface="Meiryo UI" panose="020B0604030504040204" pitchFamily="50" charset="-128"/>
            </a:endParaRPr>
          </a:p>
          <a:p>
            <a:pPr marL="360363" indent="-360363" algn="ctr"/>
            <a:r>
              <a:rPr kumimoji="1" lang="en-US" altLang="ja-JP" sz="700" b="1" dirty="0" smtClean="0">
                <a:solidFill>
                  <a:schemeClr val="tx1"/>
                </a:solidFill>
                <a:latin typeface="Meiryo UI" panose="020B0604030504040204" pitchFamily="50" charset="-128"/>
                <a:ea typeface="Meiryo UI" panose="020B0604030504040204" pitchFamily="50" charset="-128"/>
              </a:rPr>
              <a:t>TP+0.75</a:t>
            </a:r>
            <a:r>
              <a:rPr kumimoji="1" lang="ja-JP" altLang="en-US" sz="700" b="1" dirty="0" err="1" smtClean="0">
                <a:solidFill>
                  <a:schemeClr val="tx1"/>
                </a:solidFill>
                <a:latin typeface="Meiryo UI" panose="020B0604030504040204" pitchFamily="50" charset="-128"/>
                <a:ea typeface="Meiryo UI" panose="020B0604030504040204" pitchFamily="50" charset="-128"/>
              </a:rPr>
              <a:t>ｍ</a:t>
            </a:r>
            <a:endParaRPr kumimoji="1" lang="en-US" altLang="ja-JP" sz="700"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843195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30628" y="1658984"/>
            <a:ext cx="4349931" cy="418814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lstStyle/>
          <a:p>
            <a:endParaRPr lang="en-US" altLang="ja-JP" sz="1100" b="1" u="sng" dirty="0" smtClean="0">
              <a:solidFill>
                <a:schemeClr val="tx1"/>
              </a:solidFill>
            </a:endParaRPr>
          </a:p>
          <a:p>
            <a:r>
              <a:rPr lang="ja-JP" altLang="en-US" sz="1100" b="1" u="sng" dirty="0" smtClean="0">
                <a:solidFill>
                  <a:schemeClr val="tx1"/>
                </a:solidFill>
              </a:rPr>
              <a:t>■策定経緯</a:t>
            </a:r>
            <a:endParaRPr lang="en-US" altLang="ja-JP" sz="1100" b="1" u="sng" dirty="0" smtClean="0">
              <a:solidFill>
                <a:schemeClr val="tx1"/>
              </a:solidFill>
            </a:endParaRPr>
          </a:p>
          <a:p>
            <a:r>
              <a:rPr lang="ja-JP" altLang="en-US" sz="1100" dirty="0" smtClean="0">
                <a:solidFill>
                  <a:schemeClr val="tx1"/>
                </a:solidFill>
              </a:rPr>
              <a:t>　・</a:t>
            </a:r>
            <a:r>
              <a:rPr lang="ja-JP" altLang="en-US" sz="1100" dirty="0">
                <a:solidFill>
                  <a:schemeClr val="tx1"/>
                </a:solidFill>
              </a:rPr>
              <a:t>平成 </a:t>
            </a:r>
            <a:r>
              <a:rPr lang="en-US" altLang="ja-JP" sz="1100" dirty="0">
                <a:solidFill>
                  <a:schemeClr val="tx1"/>
                </a:solidFill>
              </a:rPr>
              <a:t>25 </a:t>
            </a:r>
            <a:r>
              <a:rPr lang="ja-JP" altLang="en-US" sz="1100" dirty="0">
                <a:solidFill>
                  <a:schemeClr val="tx1"/>
                </a:solidFill>
              </a:rPr>
              <a:t>年</a:t>
            </a:r>
            <a:r>
              <a:rPr lang="en-US" altLang="ja-JP" sz="1100" dirty="0">
                <a:solidFill>
                  <a:schemeClr val="tx1"/>
                </a:solidFill>
              </a:rPr>
              <a:t>12 </a:t>
            </a:r>
            <a:r>
              <a:rPr lang="ja-JP" altLang="en-US" sz="1100" dirty="0" smtClean="0">
                <a:solidFill>
                  <a:schemeClr val="tx1"/>
                </a:solidFill>
              </a:rPr>
              <a:t>月：「国土強靭化</a:t>
            </a:r>
            <a:r>
              <a:rPr lang="ja-JP" altLang="en-US" sz="1100" dirty="0">
                <a:solidFill>
                  <a:schemeClr val="tx1"/>
                </a:solidFill>
              </a:rPr>
              <a:t>基本法 」が 公布・施行 。</a:t>
            </a:r>
          </a:p>
          <a:p>
            <a:r>
              <a:rPr lang="ja-JP" altLang="en-US" sz="1100" dirty="0" smtClean="0">
                <a:solidFill>
                  <a:schemeClr val="tx1"/>
                </a:solidFill>
              </a:rPr>
              <a:t>　・</a:t>
            </a:r>
            <a:r>
              <a:rPr lang="ja-JP" altLang="en-US" sz="1100" dirty="0">
                <a:solidFill>
                  <a:schemeClr val="tx1"/>
                </a:solidFill>
              </a:rPr>
              <a:t>平成 </a:t>
            </a:r>
            <a:r>
              <a:rPr lang="en-US" altLang="ja-JP" sz="1100" dirty="0">
                <a:solidFill>
                  <a:schemeClr val="tx1"/>
                </a:solidFill>
              </a:rPr>
              <a:t>26 </a:t>
            </a:r>
            <a:r>
              <a:rPr lang="ja-JP" altLang="en-US" sz="1100" dirty="0" smtClean="0">
                <a:solidFill>
                  <a:schemeClr val="tx1"/>
                </a:solidFill>
              </a:rPr>
              <a:t>年   </a:t>
            </a:r>
            <a:r>
              <a:rPr lang="en-US" altLang="ja-JP" sz="1100" dirty="0">
                <a:solidFill>
                  <a:schemeClr val="tx1"/>
                </a:solidFill>
              </a:rPr>
              <a:t>6</a:t>
            </a:r>
            <a:r>
              <a:rPr lang="ja-JP" altLang="en-US" sz="1100" dirty="0" smtClean="0">
                <a:solidFill>
                  <a:schemeClr val="tx1"/>
                </a:solidFill>
              </a:rPr>
              <a:t>月：「国土強靱化</a:t>
            </a:r>
            <a:r>
              <a:rPr lang="ja-JP" altLang="en-US" sz="1100" dirty="0">
                <a:solidFill>
                  <a:schemeClr val="tx1"/>
                </a:solidFill>
              </a:rPr>
              <a:t>基本計画 」が閣議 決定 。</a:t>
            </a:r>
          </a:p>
          <a:p>
            <a:r>
              <a:rPr lang="ja-JP" altLang="en-US" sz="1100" dirty="0" smtClean="0">
                <a:solidFill>
                  <a:schemeClr val="tx1"/>
                </a:solidFill>
              </a:rPr>
              <a:t>　</a:t>
            </a:r>
            <a:r>
              <a:rPr lang="ja-JP" altLang="en-US" sz="1100" b="1" dirty="0" smtClean="0">
                <a:solidFill>
                  <a:schemeClr val="tx1"/>
                </a:solidFill>
              </a:rPr>
              <a:t>・</a:t>
            </a:r>
            <a:r>
              <a:rPr lang="ja-JP" altLang="en-US" sz="1100" b="1" dirty="0">
                <a:solidFill>
                  <a:schemeClr val="tx1"/>
                </a:solidFill>
              </a:rPr>
              <a:t>平成 </a:t>
            </a:r>
            <a:r>
              <a:rPr lang="en-US" altLang="ja-JP" sz="1100" b="1" dirty="0">
                <a:solidFill>
                  <a:schemeClr val="tx1"/>
                </a:solidFill>
              </a:rPr>
              <a:t>28 </a:t>
            </a:r>
            <a:r>
              <a:rPr lang="ja-JP" altLang="en-US" sz="1100" b="1" dirty="0">
                <a:solidFill>
                  <a:schemeClr val="tx1"/>
                </a:solidFill>
              </a:rPr>
              <a:t>年 </a:t>
            </a:r>
            <a:r>
              <a:rPr lang="ja-JP" altLang="en-US" sz="1100" b="1" dirty="0" smtClean="0">
                <a:solidFill>
                  <a:schemeClr val="tx1"/>
                </a:solidFill>
              </a:rPr>
              <a:t>  </a:t>
            </a:r>
            <a:r>
              <a:rPr lang="en-US" altLang="ja-JP" sz="1100" b="1" dirty="0" smtClean="0">
                <a:solidFill>
                  <a:schemeClr val="tx1"/>
                </a:solidFill>
              </a:rPr>
              <a:t>3</a:t>
            </a:r>
            <a:r>
              <a:rPr lang="ja-JP" altLang="en-US" sz="1100" b="1" dirty="0" smtClean="0">
                <a:solidFill>
                  <a:schemeClr val="tx1"/>
                </a:solidFill>
              </a:rPr>
              <a:t>月：「</a:t>
            </a:r>
            <a:r>
              <a:rPr lang="ja-JP" altLang="en-US" sz="1100" b="1" dirty="0">
                <a:solidFill>
                  <a:schemeClr val="tx1"/>
                </a:solidFill>
              </a:rPr>
              <a:t>大阪府強靭化地域計画」を</a:t>
            </a:r>
            <a:r>
              <a:rPr lang="ja-JP" altLang="en-US" sz="1100" b="1" dirty="0" smtClean="0">
                <a:solidFill>
                  <a:schemeClr val="tx1"/>
                </a:solidFill>
              </a:rPr>
              <a:t>策定</a:t>
            </a:r>
            <a:endParaRPr lang="en-US" altLang="ja-JP" sz="1100" b="1" dirty="0" smtClean="0">
              <a:solidFill>
                <a:schemeClr val="tx1"/>
              </a:solidFill>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　・</a:t>
            </a:r>
            <a:r>
              <a:rPr kumimoji="1" lang="ja-JP" altLang="en-US" sz="1100" dirty="0">
                <a:solidFill>
                  <a:schemeClr val="tx1"/>
                </a:solidFill>
                <a:latin typeface="Meiryo UI" panose="020B0604030504040204" pitchFamily="50" charset="-128"/>
                <a:ea typeface="Meiryo UI" panose="020B0604030504040204" pitchFamily="50" charset="-128"/>
              </a:rPr>
              <a:t>平成 </a:t>
            </a:r>
            <a:r>
              <a:rPr kumimoji="1" lang="en-US" altLang="ja-JP" sz="1100" dirty="0">
                <a:solidFill>
                  <a:schemeClr val="tx1"/>
                </a:solidFill>
                <a:latin typeface="Meiryo UI" panose="020B0604030504040204" pitchFamily="50" charset="-128"/>
                <a:ea typeface="Meiryo UI" panose="020B0604030504040204" pitchFamily="50" charset="-128"/>
              </a:rPr>
              <a:t>30 </a:t>
            </a:r>
            <a:r>
              <a:rPr kumimoji="1" lang="ja-JP" altLang="en-US" sz="1100" dirty="0">
                <a:solidFill>
                  <a:schemeClr val="tx1"/>
                </a:solidFill>
                <a:latin typeface="Meiryo UI" panose="020B0604030504040204" pitchFamily="50" charset="-128"/>
                <a:ea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rPr>
              <a:t>12</a:t>
            </a:r>
            <a:r>
              <a:rPr kumimoji="1" lang="ja-JP" altLang="en-US" sz="1100" dirty="0" smtClean="0">
                <a:solidFill>
                  <a:schemeClr val="tx1"/>
                </a:solidFill>
                <a:latin typeface="Meiryo UI" panose="020B0604030504040204" pitchFamily="50" charset="-128"/>
                <a:ea typeface="Meiryo UI" panose="020B0604030504040204" pitchFamily="50" charset="-128"/>
              </a:rPr>
              <a:t>月：「</a:t>
            </a:r>
            <a:r>
              <a:rPr kumimoji="1" lang="ja-JP" altLang="en-US" sz="1100" dirty="0">
                <a:solidFill>
                  <a:schemeClr val="tx1"/>
                </a:solidFill>
                <a:latin typeface="Meiryo UI" panose="020B0604030504040204" pitchFamily="50" charset="-128"/>
                <a:ea typeface="Meiryo UI" panose="020B0604030504040204" pitchFamily="50" charset="-128"/>
              </a:rPr>
              <a:t>国土強靱化基本計画」の改訂</a:t>
            </a:r>
            <a:r>
              <a:rPr kumimoji="1" lang="ja-JP" altLang="en-US" sz="1100" dirty="0" smtClean="0">
                <a:solidFill>
                  <a:schemeClr val="tx1"/>
                </a:solidFill>
                <a:latin typeface="Meiryo UI" panose="020B0604030504040204" pitchFamily="50" charset="-128"/>
                <a:ea typeface="Meiryo UI" panose="020B0604030504040204" pitchFamily="50" charset="-128"/>
              </a:rPr>
              <a:t>及び</a:t>
            </a:r>
            <a:r>
              <a:rPr kumimoji="1" lang="ja-JP" altLang="en-US" sz="1100" b="1" dirty="0" smtClean="0">
                <a:solidFill>
                  <a:schemeClr val="tx1"/>
                </a:solidFill>
                <a:latin typeface="Meiryo UI" panose="020B0604030504040204" pitchFamily="50" charset="-128"/>
                <a:ea typeface="Meiryo UI" panose="020B0604030504040204" pitchFamily="50" charset="-128"/>
              </a:rPr>
              <a:t>「防災・減災、</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r>
              <a:rPr kumimoji="1" lang="ja-JP" altLang="en-US" sz="1100" b="1" dirty="0">
                <a:solidFill>
                  <a:schemeClr val="tx1"/>
                </a:solidFill>
                <a:latin typeface="Meiryo UI" panose="020B0604030504040204" pitchFamily="50" charset="-128"/>
                <a:ea typeface="Meiryo UI" panose="020B0604030504040204" pitchFamily="50" charset="-128"/>
              </a:rPr>
              <a:t>　</a:t>
            </a:r>
            <a:r>
              <a:rPr kumimoji="1" lang="ja-JP" altLang="en-US" sz="1100" b="1" dirty="0" smtClean="0">
                <a:solidFill>
                  <a:schemeClr val="tx1"/>
                </a:solidFill>
                <a:latin typeface="Meiryo UI" panose="020B0604030504040204" pitchFamily="50" charset="-128"/>
                <a:ea typeface="Meiryo UI" panose="020B0604030504040204" pitchFamily="50" charset="-128"/>
              </a:rPr>
              <a:t>　国土強靭化のための３か年緊急対策」</a:t>
            </a:r>
            <a:r>
              <a:rPr kumimoji="1" lang="ja-JP" altLang="en-US" sz="1100" dirty="0" smtClean="0">
                <a:solidFill>
                  <a:schemeClr val="tx1"/>
                </a:solidFill>
                <a:latin typeface="Meiryo UI" panose="020B0604030504040204" pitchFamily="50" charset="-128"/>
                <a:ea typeface="Meiryo UI" panose="020B0604030504040204" pitchFamily="50" charset="-128"/>
              </a:rPr>
              <a:t>が閣議決定</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endParaRPr kumimoji="1" lang="en-US" altLang="ja-JP" sz="1100" dirty="0">
              <a:solidFill>
                <a:schemeClr val="tx1"/>
              </a:solidFill>
              <a:latin typeface="Meiryo UI" panose="020B0604030504040204" pitchFamily="50" charset="-128"/>
              <a:ea typeface="Meiryo UI" panose="020B0604030504040204" pitchFamily="50" charset="-128"/>
            </a:endParaRPr>
          </a:p>
          <a:p>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182563" indent="-182563"/>
            <a:r>
              <a:rPr kumimoji="1" lang="ja-JP" altLang="en-US" sz="1100" dirty="0">
                <a:solidFill>
                  <a:schemeClr val="tx1"/>
                </a:solidFill>
                <a:latin typeface="Meiryo UI" panose="020B0604030504040204" pitchFamily="50" charset="-128"/>
                <a:ea typeface="Meiryo UI" panose="020B0604030504040204" pitchFamily="50" charset="-128"/>
              </a:rPr>
              <a:t>　・令和 </a:t>
            </a:r>
            <a:r>
              <a:rPr kumimoji="1" lang="en-US" altLang="ja-JP" sz="1100" dirty="0">
                <a:solidFill>
                  <a:schemeClr val="tx1"/>
                </a:solidFill>
                <a:latin typeface="Meiryo UI" panose="020B0604030504040204" pitchFamily="50" charset="-128"/>
                <a:ea typeface="Meiryo UI" panose="020B0604030504040204" pitchFamily="50" charset="-128"/>
              </a:rPr>
              <a:t>2</a:t>
            </a:r>
            <a:r>
              <a:rPr kumimoji="1" lang="ja-JP" altLang="en-US" sz="1100" dirty="0">
                <a:solidFill>
                  <a:schemeClr val="tx1"/>
                </a:solidFill>
                <a:latin typeface="Meiryo UI" panose="020B0604030504040204" pitchFamily="50" charset="-128"/>
                <a:ea typeface="Meiryo UI" panose="020B0604030504040204" pitchFamily="50" charset="-128"/>
              </a:rPr>
              <a:t>年 </a:t>
            </a:r>
            <a:r>
              <a:rPr kumimoji="1" lang="en-US" altLang="ja-JP" sz="1100" dirty="0">
                <a:solidFill>
                  <a:schemeClr val="tx1"/>
                </a:solidFill>
                <a:latin typeface="Meiryo UI" panose="020B0604030504040204" pitchFamily="50" charset="-128"/>
                <a:ea typeface="Meiryo UI" panose="020B0604030504040204" pitchFamily="50" charset="-128"/>
              </a:rPr>
              <a:t>3</a:t>
            </a:r>
            <a:r>
              <a:rPr kumimoji="1" lang="ja-JP" altLang="en-US" sz="1100" dirty="0" smtClean="0">
                <a:solidFill>
                  <a:schemeClr val="tx1"/>
                </a:solidFill>
                <a:latin typeface="Meiryo UI" panose="020B0604030504040204" pitchFamily="50" charset="-128"/>
                <a:ea typeface="Meiryo UI" panose="020B0604030504040204" pitchFamily="50" charset="-128"/>
              </a:rPr>
              <a:t>月：国の国土強靭化</a:t>
            </a:r>
            <a:r>
              <a:rPr kumimoji="1" lang="ja-JP" altLang="en-US" sz="1100" dirty="0">
                <a:solidFill>
                  <a:schemeClr val="tx1"/>
                </a:solidFill>
                <a:latin typeface="Meiryo UI" panose="020B0604030504040204" pitchFamily="50" charset="-128"/>
                <a:ea typeface="Meiryo UI" panose="020B0604030504040204" pitchFamily="50" charset="-128"/>
              </a:rPr>
              <a:t>基本計画見直しや</a:t>
            </a:r>
            <a:r>
              <a:rPr kumimoji="1" lang="ja-JP" altLang="en-US" sz="1100" b="1" dirty="0">
                <a:solidFill>
                  <a:schemeClr val="tx1"/>
                </a:solidFill>
                <a:latin typeface="Meiryo UI" panose="020B0604030504040204" pitchFamily="50" charset="-128"/>
                <a:ea typeface="Meiryo UI" panose="020B0604030504040204" pitchFamily="50" charset="-128"/>
              </a:rPr>
              <a:t>大阪府</a:t>
            </a:r>
            <a:r>
              <a:rPr kumimoji="1" lang="ja-JP" altLang="en-US" sz="1100" b="1" dirty="0" smtClean="0">
                <a:solidFill>
                  <a:schemeClr val="tx1"/>
                </a:solidFill>
                <a:latin typeface="Meiryo UI" panose="020B0604030504040204" pitchFamily="50" charset="-128"/>
                <a:ea typeface="Meiryo UI" panose="020B0604030504040204" pitchFamily="50" charset="-128"/>
              </a:rPr>
              <a:t>北部地震や平成</a:t>
            </a:r>
            <a:r>
              <a:rPr kumimoji="1" lang="en-US" altLang="ja-JP" sz="1100" b="1" dirty="0" smtClean="0">
                <a:solidFill>
                  <a:schemeClr val="tx1"/>
                </a:solidFill>
                <a:latin typeface="Meiryo UI" panose="020B0604030504040204" pitchFamily="50" charset="-128"/>
                <a:ea typeface="Meiryo UI" panose="020B0604030504040204" pitchFamily="50" charset="-128"/>
              </a:rPr>
              <a:t>30</a:t>
            </a:r>
            <a:r>
              <a:rPr kumimoji="1" lang="ja-JP" altLang="en-US" sz="1100" b="1" dirty="0" smtClean="0">
                <a:solidFill>
                  <a:schemeClr val="tx1"/>
                </a:solidFill>
                <a:latin typeface="Meiryo UI" panose="020B0604030504040204" pitchFamily="50" charset="-128"/>
                <a:ea typeface="Meiryo UI" panose="020B0604030504040204" pitchFamily="50" charset="-128"/>
              </a:rPr>
              <a:t>年台風</a:t>
            </a:r>
            <a:r>
              <a:rPr kumimoji="1" lang="en-US" altLang="ja-JP" sz="1100" b="1" dirty="0" smtClean="0">
                <a:solidFill>
                  <a:schemeClr val="tx1"/>
                </a:solidFill>
                <a:latin typeface="Meiryo UI" panose="020B0604030504040204" pitchFamily="50" charset="-128"/>
                <a:ea typeface="Meiryo UI" panose="020B0604030504040204" pitchFamily="50" charset="-128"/>
              </a:rPr>
              <a:t>21</a:t>
            </a:r>
            <a:r>
              <a:rPr kumimoji="1" lang="ja-JP" altLang="en-US" sz="1100" b="1" dirty="0" smtClean="0">
                <a:solidFill>
                  <a:schemeClr val="tx1"/>
                </a:solidFill>
                <a:latin typeface="Meiryo UI" panose="020B0604030504040204" pitchFamily="50" charset="-128"/>
                <a:ea typeface="Meiryo UI" panose="020B0604030504040204" pitchFamily="50" charset="-128"/>
              </a:rPr>
              <a:t>号などの災害の教訓等</a:t>
            </a:r>
            <a:r>
              <a:rPr kumimoji="1" lang="ja-JP" altLang="en-US" sz="1100" dirty="0" smtClean="0">
                <a:solidFill>
                  <a:schemeClr val="tx1"/>
                </a:solidFill>
                <a:latin typeface="Meiryo UI" panose="020B0604030504040204" pitchFamily="50" charset="-128"/>
                <a:ea typeface="Meiryo UI" panose="020B0604030504040204" pitchFamily="50" charset="-128"/>
              </a:rPr>
              <a:t>を踏まえ、</a:t>
            </a:r>
            <a:r>
              <a:rPr kumimoji="1" lang="ja-JP" altLang="en-US" sz="1100" b="1" dirty="0" smtClean="0">
                <a:solidFill>
                  <a:schemeClr val="tx1"/>
                </a:solidFill>
                <a:latin typeface="Meiryo UI" panose="020B0604030504040204" pitchFamily="50" charset="-128"/>
                <a:ea typeface="Meiryo UI" panose="020B0604030504040204" pitchFamily="50" charset="-128"/>
              </a:rPr>
              <a:t>「</a:t>
            </a:r>
            <a:r>
              <a:rPr kumimoji="1" lang="ja-JP" altLang="en-US" sz="1100" b="1" smtClean="0">
                <a:solidFill>
                  <a:schemeClr val="tx1"/>
                </a:solidFill>
                <a:latin typeface="Meiryo UI" panose="020B0604030504040204" pitchFamily="50" charset="-128"/>
                <a:ea typeface="Meiryo UI" panose="020B0604030504040204" pitchFamily="50" charset="-128"/>
              </a:rPr>
              <a:t>大阪府強靭化　　地域</a:t>
            </a:r>
            <a:r>
              <a:rPr kumimoji="1" lang="ja-JP" altLang="en-US" sz="1100" b="1" dirty="0" smtClean="0">
                <a:solidFill>
                  <a:schemeClr val="tx1"/>
                </a:solidFill>
                <a:latin typeface="Meiryo UI" panose="020B0604030504040204" pitchFamily="50" charset="-128"/>
                <a:ea typeface="Meiryo UI" panose="020B0604030504040204" pitchFamily="50" charset="-128"/>
              </a:rPr>
              <a:t>計画」を見直し。</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marL="182563" indent="-182563"/>
            <a:endParaRPr kumimoji="1" lang="en-US" altLang="ja-JP" sz="1100" b="1" dirty="0">
              <a:solidFill>
                <a:schemeClr val="tx1"/>
              </a:solidFill>
              <a:latin typeface="Meiryo UI" panose="020B0604030504040204" pitchFamily="50" charset="-128"/>
              <a:ea typeface="Meiryo UI" panose="020B0604030504040204" pitchFamily="50" charset="-128"/>
            </a:endParaRPr>
          </a:p>
          <a:p>
            <a:pPr marL="182563" indent="-182563"/>
            <a:r>
              <a:rPr kumimoji="1" lang="ja-JP" altLang="en-US" sz="1100" b="1" u="sng" dirty="0" smtClean="0">
                <a:solidFill>
                  <a:schemeClr val="tx1"/>
                </a:solidFill>
                <a:latin typeface="Meiryo UI" panose="020B0604030504040204" pitchFamily="50" charset="-128"/>
                <a:ea typeface="Meiryo UI" panose="020B0604030504040204" pitchFamily="50" charset="-128"/>
              </a:rPr>
              <a:t>■計画のイメージ</a:t>
            </a:r>
            <a:endParaRPr kumimoji="1" lang="en-US" altLang="ja-JP" sz="1100" b="1" u="sng" dirty="0" smtClean="0">
              <a:solidFill>
                <a:schemeClr val="tx1"/>
              </a:solidFill>
              <a:latin typeface="Meiryo UI" panose="020B0604030504040204" pitchFamily="50" charset="-128"/>
              <a:ea typeface="Meiryo UI" panose="020B0604030504040204" pitchFamily="50" charset="-128"/>
            </a:endParaRPr>
          </a:p>
          <a:p>
            <a:pPr marL="182563" indent="-182563"/>
            <a:endParaRPr kumimoji="1" lang="en-US" altLang="ja-JP" sz="1100" b="1" dirty="0">
              <a:solidFill>
                <a:schemeClr val="tx1"/>
              </a:solidFill>
              <a:latin typeface="Meiryo UI" panose="020B0604030504040204" pitchFamily="50" charset="-128"/>
              <a:ea typeface="Meiryo UI" panose="020B0604030504040204" pitchFamily="50" charset="-128"/>
            </a:endParaRPr>
          </a:p>
          <a:p>
            <a:pPr marL="182563" indent="-182563"/>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marL="182563" indent="-182563"/>
            <a:endParaRPr kumimoji="1" lang="en-US" altLang="ja-JP" sz="1100" b="1" dirty="0">
              <a:solidFill>
                <a:schemeClr val="tx1"/>
              </a:solidFill>
              <a:latin typeface="Meiryo UI" panose="020B0604030504040204" pitchFamily="50" charset="-128"/>
              <a:ea typeface="Meiryo UI" panose="020B0604030504040204" pitchFamily="50" charset="-128"/>
            </a:endParaRPr>
          </a:p>
          <a:p>
            <a:pPr marL="182563" indent="-182563"/>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marL="182563" indent="-182563"/>
            <a:endParaRPr kumimoji="1" lang="en-US" altLang="ja-JP" sz="1100" b="1" dirty="0" smtClean="0">
              <a:solidFill>
                <a:schemeClr val="tx1"/>
              </a:solidFill>
              <a:latin typeface="Meiryo UI" panose="020B0604030504040204" pitchFamily="50" charset="-128"/>
              <a:ea typeface="Meiryo UI" panose="020B0604030504040204" pitchFamily="50" charset="-128"/>
            </a:endParaRPr>
          </a:p>
        </p:txBody>
      </p:sp>
      <p:sp>
        <p:nvSpPr>
          <p:cNvPr id="4" name="タイトル 3"/>
          <p:cNvSpPr>
            <a:spLocks noGrp="1"/>
          </p:cNvSpPr>
          <p:nvPr>
            <p:ph type="title"/>
          </p:nvPr>
        </p:nvSpPr>
        <p:spPr>
          <a:xfrm>
            <a:off x="0" y="0"/>
            <a:ext cx="9906000" cy="347730"/>
          </a:xfrm>
          <a:solidFill>
            <a:srgbClr val="002060"/>
          </a:solidFill>
        </p:spPr>
        <p:txBody>
          <a:bodyPr>
            <a:noAutofit/>
          </a:body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災害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国土強靭化</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235843" y="400627"/>
            <a:ext cx="9424297" cy="83014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lstStyle/>
          <a:p>
            <a:pPr marL="180975" indent="-180975">
              <a:lnSpc>
                <a:spcPts val="1700"/>
              </a:lnSpc>
              <a:spcAft>
                <a:spcPts val="600"/>
              </a:spcAft>
            </a:pPr>
            <a:r>
              <a:rPr kumimoji="1" lang="ja-JP" altLang="en-US" sz="1400" dirty="0" smtClean="0">
                <a:solidFill>
                  <a:schemeClr val="tx1"/>
                </a:solidFill>
                <a:latin typeface="Meiryo UI" panose="020B0604030504040204" pitchFamily="50" charset="-128"/>
                <a:ea typeface="Meiryo UI" panose="020B0604030504040204" pitchFamily="50" charset="-128"/>
              </a:rPr>
              <a:t>●国の「国土強靭化計画」の策定を受け、平成</a:t>
            </a:r>
            <a:r>
              <a:rPr kumimoji="1" lang="en-US" altLang="ja-JP" sz="1400" dirty="0" smtClean="0">
                <a:solidFill>
                  <a:schemeClr val="tx1"/>
                </a:solidFill>
                <a:latin typeface="Meiryo UI" panose="020B0604030504040204" pitchFamily="50" charset="-128"/>
                <a:ea typeface="Meiryo UI" panose="020B0604030504040204" pitchFamily="50" charset="-128"/>
              </a:rPr>
              <a:t>28</a:t>
            </a:r>
            <a:r>
              <a:rPr kumimoji="1" lang="ja-JP" altLang="en-US" sz="1400" dirty="0" smtClean="0">
                <a:solidFill>
                  <a:schemeClr val="tx1"/>
                </a:solidFill>
                <a:latin typeface="Meiryo UI" panose="020B0604030504040204" pitchFamily="50" charset="-128"/>
                <a:ea typeface="Meiryo UI" panose="020B0604030504040204" pitchFamily="50" charset="-128"/>
              </a:rPr>
              <a:t>年</a:t>
            </a:r>
            <a:r>
              <a:rPr kumimoji="1" lang="en-US" altLang="ja-JP" sz="1400" dirty="0" smtClean="0">
                <a:solidFill>
                  <a:schemeClr val="tx1"/>
                </a:solidFill>
                <a:latin typeface="Meiryo UI" panose="020B0604030504040204" pitchFamily="50" charset="-128"/>
                <a:ea typeface="Meiryo UI" panose="020B0604030504040204" pitchFamily="50" charset="-128"/>
              </a:rPr>
              <a:t>3</a:t>
            </a:r>
            <a:r>
              <a:rPr kumimoji="1" lang="ja-JP" altLang="en-US" sz="1400" dirty="0" smtClean="0">
                <a:solidFill>
                  <a:schemeClr val="tx1"/>
                </a:solidFill>
                <a:latin typeface="Meiryo UI" panose="020B0604030504040204" pitchFamily="50" charset="-128"/>
                <a:ea typeface="Meiryo UI" panose="020B0604030504040204" pitchFamily="50" charset="-128"/>
              </a:rPr>
              <a:t>月に「大阪府強靭化地域計画」を策定。</a:t>
            </a:r>
            <a:endParaRPr kumimoji="1" lang="ja-JP" altLang="en-US" sz="1400" dirty="0">
              <a:solidFill>
                <a:schemeClr val="tx1"/>
              </a:solidFill>
              <a:latin typeface="Meiryo UI" panose="020B0604030504040204" pitchFamily="50" charset="-128"/>
              <a:ea typeface="Meiryo UI" panose="020B0604030504040204" pitchFamily="50" charset="-128"/>
            </a:endParaRPr>
          </a:p>
          <a:p>
            <a:r>
              <a:rPr kumimoji="1" lang="ja-JP" altLang="en-US" sz="1400" dirty="0" smtClean="0">
                <a:solidFill>
                  <a:schemeClr val="tx1"/>
                </a:solidFill>
                <a:latin typeface="Meiryo UI" panose="020B0604030504040204" pitchFamily="50" charset="-128"/>
                <a:ea typeface="Meiryo UI" panose="020B0604030504040204" pitchFamily="50" charset="-128"/>
              </a:rPr>
              <a:t>●「大阪府強靭化地域計画」のもと、災害対策を進めるとともに、平成</a:t>
            </a:r>
            <a:r>
              <a:rPr kumimoji="1" lang="en-US" altLang="ja-JP" sz="1400" dirty="0" smtClean="0">
                <a:solidFill>
                  <a:schemeClr val="tx1"/>
                </a:solidFill>
                <a:latin typeface="Meiryo UI" panose="020B0604030504040204" pitchFamily="50" charset="-128"/>
                <a:ea typeface="Meiryo UI" panose="020B0604030504040204" pitchFamily="50" charset="-128"/>
              </a:rPr>
              <a:t>30</a:t>
            </a:r>
            <a:r>
              <a:rPr kumimoji="1" lang="ja-JP" altLang="en-US" sz="1400" dirty="0" smtClean="0">
                <a:solidFill>
                  <a:schemeClr val="tx1"/>
                </a:solidFill>
                <a:latin typeface="Meiryo UI" panose="020B0604030504040204" pitchFamily="50" charset="-128"/>
                <a:ea typeface="Meiryo UI" panose="020B0604030504040204" pitchFamily="50" charset="-128"/>
              </a:rPr>
              <a:t>年度からの３年間で、「</a:t>
            </a:r>
            <a:r>
              <a:rPr kumimoji="1" lang="ja-JP" altLang="en-US" sz="1400" b="1" dirty="0">
                <a:solidFill>
                  <a:schemeClr val="tx1"/>
                </a:solidFill>
                <a:latin typeface="Meiryo UI" panose="020B0604030504040204" pitchFamily="50" charset="-128"/>
                <a:ea typeface="Meiryo UI" panose="020B0604030504040204" pitchFamily="50" charset="-128"/>
              </a:rPr>
              <a:t>防災・減災</a:t>
            </a:r>
            <a:r>
              <a:rPr kumimoji="1" lang="ja-JP" altLang="en-US" sz="1400" b="1" dirty="0" smtClean="0">
                <a:solidFill>
                  <a:schemeClr val="tx1"/>
                </a:solidFill>
                <a:latin typeface="Meiryo UI" panose="020B0604030504040204" pitchFamily="50" charset="-128"/>
                <a:ea typeface="Meiryo UI" panose="020B0604030504040204" pitchFamily="50" charset="-128"/>
              </a:rPr>
              <a:t>、国土</a:t>
            </a:r>
            <a:r>
              <a:rPr kumimoji="1" lang="ja-JP" altLang="en-US" sz="1400" b="1" dirty="0">
                <a:solidFill>
                  <a:schemeClr val="tx1"/>
                </a:solidFill>
                <a:latin typeface="Meiryo UI" panose="020B0604030504040204" pitchFamily="50" charset="-128"/>
                <a:ea typeface="Meiryo UI" panose="020B0604030504040204" pitchFamily="50" charset="-128"/>
              </a:rPr>
              <a:t>強靭化のため</a:t>
            </a:r>
            <a:r>
              <a:rPr kumimoji="1" lang="ja-JP" altLang="en-US" sz="1400" b="1" dirty="0" smtClean="0">
                <a:solidFill>
                  <a:schemeClr val="tx1"/>
                </a:solidFill>
                <a:latin typeface="Meiryo UI" panose="020B0604030504040204" pitchFamily="50" charset="-128"/>
                <a:ea typeface="Meiryo UI" panose="020B0604030504040204" pitchFamily="50" charset="-128"/>
              </a:rPr>
              <a:t>の</a:t>
            </a:r>
            <a:endParaRPr kumimoji="1" lang="en-US" altLang="ja-JP" sz="1400" b="1" dirty="0" smtClean="0">
              <a:solidFill>
                <a:schemeClr val="tx1"/>
              </a:solidFill>
              <a:latin typeface="Meiryo UI" panose="020B0604030504040204" pitchFamily="50" charset="-128"/>
              <a:ea typeface="Meiryo UI" panose="020B0604030504040204" pitchFamily="50" charset="-128"/>
            </a:endParaRPr>
          </a:p>
          <a:p>
            <a:r>
              <a:rPr kumimoji="1" lang="ja-JP" altLang="en-US" sz="1400" b="1" dirty="0">
                <a:solidFill>
                  <a:schemeClr val="tx1"/>
                </a:solidFill>
                <a:latin typeface="Meiryo UI" panose="020B0604030504040204" pitchFamily="50" charset="-128"/>
                <a:ea typeface="Meiryo UI" panose="020B0604030504040204" pitchFamily="50" charset="-128"/>
              </a:rPr>
              <a:t>　</a:t>
            </a:r>
            <a:r>
              <a:rPr kumimoji="1" lang="ja-JP" altLang="en-US" sz="1400" b="1" dirty="0" smtClean="0">
                <a:solidFill>
                  <a:schemeClr val="tx1"/>
                </a:solidFill>
                <a:latin typeface="Meiryo UI" panose="020B0604030504040204" pitchFamily="50" charset="-128"/>
                <a:ea typeface="Meiryo UI" panose="020B0604030504040204" pitchFamily="50" charset="-128"/>
              </a:rPr>
              <a:t>３か年</a:t>
            </a:r>
            <a:r>
              <a:rPr kumimoji="1" lang="ja-JP" altLang="en-US" sz="1400" b="1" dirty="0">
                <a:solidFill>
                  <a:schemeClr val="tx1"/>
                </a:solidFill>
                <a:latin typeface="Meiryo UI" panose="020B0604030504040204" pitchFamily="50" charset="-128"/>
                <a:ea typeface="Meiryo UI" panose="020B0604030504040204" pitchFamily="50" charset="-128"/>
              </a:rPr>
              <a:t>緊急対策</a:t>
            </a:r>
            <a:r>
              <a:rPr kumimoji="1" lang="ja-JP" altLang="en-US" sz="1400" dirty="0" smtClean="0">
                <a:solidFill>
                  <a:schemeClr val="tx1"/>
                </a:solidFill>
                <a:latin typeface="Meiryo UI" panose="020B0604030504040204" pitchFamily="50" charset="-128"/>
                <a:ea typeface="Meiryo UI" panose="020B0604030504040204" pitchFamily="50" charset="-128"/>
              </a:rPr>
              <a:t>」において、緊急を要する対策を進めている。</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p:txBody>
      </p:sp>
      <p:sp>
        <p:nvSpPr>
          <p:cNvPr id="12" name="スライド番号プレースホルダー 3"/>
          <p:cNvSpPr>
            <a:spLocks noGrp="1"/>
          </p:cNvSpPr>
          <p:nvPr>
            <p:ph type="sldNum" sz="quarter" idx="12"/>
          </p:nvPr>
        </p:nvSpPr>
        <p:spPr>
          <a:xfrm>
            <a:off x="9486900" y="5691873"/>
            <a:ext cx="408612" cy="394246"/>
          </a:xfrm>
          <a:ln>
            <a:solidFill>
              <a:schemeClr val="accent1"/>
            </a:solidFill>
          </a:ln>
        </p:spPr>
        <p:txBody>
          <a:bodyPr/>
          <a:lstStyle/>
          <a:p>
            <a:fld id="{9B28B6A2-4437-46C4-8AB6-08015A7ADF51}" type="slidenum">
              <a:rPr kumimoji="1" lang="ja-JP" altLang="en-US" sz="1600" smtClean="0"/>
              <a:t>37</a:t>
            </a:fld>
            <a:endParaRPr kumimoji="1" lang="ja-JP" altLang="en-US" sz="1600" dirty="0"/>
          </a:p>
        </p:txBody>
      </p:sp>
      <p:pic>
        <p:nvPicPr>
          <p:cNvPr id="3" name="図 2"/>
          <p:cNvPicPr>
            <a:picLocks noChangeAspect="1"/>
          </p:cNvPicPr>
          <p:nvPr/>
        </p:nvPicPr>
        <p:blipFill rotWithShape="1">
          <a:blip r:embed="rId2"/>
          <a:srcRect t="13022"/>
          <a:stretch/>
        </p:blipFill>
        <p:spPr>
          <a:xfrm>
            <a:off x="7953777" y="1974926"/>
            <a:ext cx="1857809" cy="1286163"/>
          </a:xfrm>
          <a:prstGeom prst="rect">
            <a:avLst/>
          </a:prstGeom>
        </p:spPr>
      </p:pic>
      <p:sp>
        <p:nvSpPr>
          <p:cNvPr id="44" name="正方形/長方形 43"/>
          <p:cNvSpPr/>
          <p:nvPr/>
        </p:nvSpPr>
        <p:spPr>
          <a:xfrm>
            <a:off x="8174657" y="2013860"/>
            <a:ext cx="1416050" cy="26883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ja-JP" altLang="en-US" sz="900" b="1" dirty="0">
                <a:solidFill>
                  <a:schemeClr val="tx1"/>
                </a:solidFill>
                <a:latin typeface="Meiryo UI" panose="020B0604030504040204" pitchFamily="50" charset="-128"/>
                <a:ea typeface="Meiryo UI" panose="020B0604030504040204" pitchFamily="50" charset="-128"/>
              </a:rPr>
              <a:t>平成</a:t>
            </a:r>
            <a:r>
              <a:rPr kumimoji="1" lang="en-US" altLang="ja-JP" sz="900" b="1" dirty="0">
                <a:solidFill>
                  <a:schemeClr val="tx1"/>
                </a:solidFill>
                <a:latin typeface="Meiryo UI" panose="020B0604030504040204" pitchFamily="50" charset="-128"/>
                <a:ea typeface="Meiryo UI" panose="020B0604030504040204" pitchFamily="50" charset="-128"/>
              </a:rPr>
              <a:t>30</a:t>
            </a:r>
            <a:r>
              <a:rPr kumimoji="1" lang="ja-JP" altLang="en-US" sz="900" b="1" dirty="0">
                <a:solidFill>
                  <a:schemeClr val="tx1"/>
                </a:solidFill>
                <a:latin typeface="Meiryo UI" panose="020B0604030504040204" pitchFamily="50" charset="-128"/>
                <a:ea typeface="Meiryo UI" panose="020B0604030504040204" pitchFamily="50" charset="-128"/>
              </a:rPr>
              <a:t>年台風第</a:t>
            </a:r>
            <a:r>
              <a:rPr kumimoji="1" lang="en-US" altLang="ja-JP" sz="900" b="1" dirty="0">
                <a:solidFill>
                  <a:schemeClr val="tx1"/>
                </a:solidFill>
                <a:latin typeface="Meiryo UI" panose="020B0604030504040204" pitchFamily="50" charset="-128"/>
                <a:ea typeface="Meiryo UI" panose="020B0604030504040204" pitchFamily="50" charset="-128"/>
              </a:rPr>
              <a:t>21</a:t>
            </a:r>
            <a:r>
              <a:rPr kumimoji="1" lang="ja-JP" altLang="en-US" sz="900" b="1" dirty="0">
                <a:solidFill>
                  <a:schemeClr val="tx1"/>
                </a:solidFill>
                <a:latin typeface="Meiryo UI" panose="020B0604030504040204" pitchFamily="50" charset="-128"/>
                <a:ea typeface="Meiryo UI" panose="020B0604030504040204" pitchFamily="50" charset="-128"/>
              </a:rPr>
              <a:t>号に</a:t>
            </a:r>
            <a:r>
              <a:rPr kumimoji="1" lang="ja-JP" altLang="en-US" sz="900" b="1" dirty="0" smtClean="0">
                <a:solidFill>
                  <a:schemeClr val="tx1"/>
                </a:solidFill>
                <a:latin typeface="Meiryo UI" panose="020B0604030504040204" pitchFamily="50" charset="-128"/>
                <a:ea typeface="Meiryo UI" panose="020B0604030504040204" pitchFamily="50" charset="-128"/>
              </a:rPr>
              <a:t>よる</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pPr marL="360363" indent="-360363" algn="ctr"/>
            <a:r>
              <a:rPr kumimoji="1" lang="ja-JP" altLang="en-US" sz="900" b="1" dirty="0" smtClean="0">
                <a:solidFill>
                  <a:schemeClr val="tx1"/>
                </a:solidFill>
                <a:latin typeface="Meiryo UI" panose="020B0604030504040204" pitchFamily="50" charset="-128"/>
                <a:ea typeface="Meiryo UI" panose="020B0604030504040204" pitchFamily="50" charset="-128"/>
              </a:rPr>
              <a:t>関西</a:t>
            </a:r>
            <a:r>
              <a:rPr kumimoji="1" lang="ja-JP" altLang="en-US" sz="900" b="1" dirty="0">
                <a:solidFill>
                  <a:schemeClr val="tx1"/>
                </a:solidFill>
                <a:latin typeface="Meiryo UI" panose="020B0604030504040204" pitchFamily="50" charset="-128"/>
                <a:ea typeface="Meiryo UI" panose="020B0604030504040204" pitchFamily="50" charset="-128"/>
              </a:rPr>
              <a:t>国際空港の被害状況</a:t>
            </a:r>
            <a:endParaRPr kumimoji="1" lang="en-US" altLang="ja-JP" sz="700" b="1" u="sng" dirty="0">
              <a:solidFill>
                <a:schemeClr val="tx1"/>
              </a:solidFill>
              <a:latin typeface="Meiryo UI" panose="020B0604030504040204" pitchFamily="50" charset="-128"/>
              <a:ea typeface="Meiryo UI" panose="020B0604030504040204" pitchFamily="50" charset="-128"/>
            </a:endParaRPr>
          </a:p>
        </p:txBody>
      </p:sp>
      <p:sp>
        <p:nvSpPr>
          <p:cNvPr id="51" name="正方形/長方形 50"/>
          <p:cNvSpPr/>
          <p:nvPr/>
        </p:nvSpPr>
        <p:spPr>
          <a:xfrm>
            <a:off x="1091104" y="1462536"/>
            <a:ext cx="2115471" cy="3311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lgn="ctr"/>
            <a:r>
              <a:rPr kumimoji="1" lang="ja-JP" altLang="en-US" sz="1200" b="1" dirty="0" smtClean="0">
                <a:solidFill>
                  <a:schemeClr val="bg1"/>
                </a:solidFill>
                <a:latin typeface="Meiryo UI" panose="020B0604030504040204" pitchFamily="50" charset="-128"/>
                <a:ea typeface="Meiryo UI" panose="020B0604030504040204" pitchFamily="50" charset="-128"/>
              </a:rPr>
              <a:t>大阪府強靭化地域計画の概要</a:t>
            </a:r>
            <a:endParaRPr kumimoji="1" lang="en-US" altLang="ja-JP" sz="1050" b="1" u="sng" dirty="0">
              <a:solidFill>
                <a:schemeClr val="bg1"/>
              </a:solidFill>
              <a:latin typeface="Meiryo UI" panose="020B0604030504040204" pitchFamily="50" charset="-128"/>
              <a:ea typeface="Meiryo UI" panose="020B0604030504040204" pitchFamily="50" charset="-128"/>
            </a:endParaRPr>
          </a:p>
        </p:txBody>
      </p:sp>
      <p:sp>
        <p:nvSpPr>
          <p:cNvPr id="52" name="正方形/長方形 51"/>
          <p:cNvSpPr/>
          <p:nvPr/>
        </p:nvSpPr>
        <p:spPr>
          <a:xfrm>
            <a:off x="4874210" y="1891824"/>
            <a:ext cx="2906796" cy="751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100" dirty="0">
                <a:solidFill>
                  <a:schemeClr val="tx1"/>
                </a:solidFill>
                <a:latin typeface="Meiryo UI" panose="020B0604030504040204" pitchFamily="50" charset="-128"/>
                <a:ea typeface="Meiryo UI" panose="020B0604030504040204" pitchFamily="50" charset="-128"/>
              </a:rPr>
              <a:t>相次ぐ豪雨、地震等で、多くの尊い人命が失われ、また、重要インフラ</a:t>
            </a:r>
            <a:r>
              <a:rPr kumimoji="1" lang="ja-JP" altLang="en-US" sz="1100" dirty="0" smtClean="0">
                <a:solidFill>
                  <a:schemeClr val="tx1"/>
                </a:solidFill>
                <a:latin typeface="Meiryo UI" panose="020B0604030504040204" pitchFamily="50" charset="-128"/>
                <a:ea typeface="Meiryo UI" panose="020B0604030504040204" pitchFamily="50" charset="-128"/>
              </a:rPr>
              <a:t>の機能</a:t>
            </a:r>
            <a:r>
              <a:rPr kumimoji="1" lang="ja-JP" altLang="en-US" sz="1100" dirty="0">
                <a:solidFill>
                  <a:schemeClr val="tx1"/>
                </a:solidFill>
                <a:latin typeface="Meiryo UI" panose="020B0604030504040204" pitchFamily="50" charset="-128"/>
                <a:ea typeface="Meiryo UI" panose="020B0604030504040204" pitchFamily="50" charset="-128"/>
              </a:rPr>
              <a:t>に支障を来すなど国民経済や国民生活に多大な影響が発生。</a:t>
            </a:r>
            <a:endParaRPr kumimoji="1" lang="en-US" altLang="ja-JP" sz="1100" u="sng" dirty="0">
              <a:solidFill>
                <a:schemeClr val="tx1"/>
              </a:solidFill>
              <a:latin typeface="Meiryo UI" panose="020B0604030504040204" pitchFamily="50" charset="-128"/>
              <a:ea typeface="Meiryo UI" panose="020B0604030504040204" pitchFamily="50" charset="-128"/>
            </a:endParaRPr>
          </a:p>
        </p:txBody>
      </p:sp>
      <p:sp>
        <p:nvSpPr>
          <p:cNvPr id="6" name="二等辺三角形 5"/>
          <p:cNvSpPr/>
          <p:nvPr/>
        </p:nvSpPr>
        <p:spPr>
          <a:xfrm rot="10800000">
            <a:off x="1645919" y="3057619"/>
            <a:ext cx="796834" cy="9373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a:blip r:embed="rId3"/>
          <a:stretch>
            <a:fillRect/>
          </a:stretch>
        </p:blipFill>
        <p:spPr>
          <a:xfrm>
            <a:off x="372011" y="4240558"/>
            <a:ext cx="3762664" cy="1434516"/>
          </a:xfrm>
          <a:prstGeom prst="rect">
            <a:avLst/>
          </a:prstGeom>
        </p:spPr>
      </p:pic>
      <p:sp>
        <p:nvSpPr>
          <p:cNvPr id="9" name="正方形/長方形 8"/>
          <p:cNvSpPr/>
          <p:nvPr/>
        </p:nvSpPr>
        <p:spPr>
          <a:xfrm>
            <a:off x="5282650" y="1515970"/>
            <a:ext cx="3600032" cy="276999"/>
          </a:xfrm>
          <a:prstGeom prst="rect">
            <a:avLst/>
          </a:prstGeom>
          <a:solidFill>
            <a:srgbClr val="002060"/>
          </a:solidFill>
        </p:spPr>
        <p:txBody>
          <a:bodyPr wrap="square">
            <a:spAutoFit/>
          </a:bodyPr>
          <a:lstStyle/>
          <a:p>
            <a:r>
              <a:rPr kumimoji="1" lang="ja-JP" altLang="en-US" sz="1200" b="1" dirty="0">
                <a:solidFill>
                  <a:schemeClr val="bg1"/>
                </a:solidFill>
                <a:latin typeface="Meiryo UI" panose="020B0604030504040204" pitchFamily="50" charset="-128"/>
                <a:ea typeface="Meiryo UI" panose="020B0604030504040204" pitchFamily="50" charset="-128"/>
              </a:rPr>
              <a:t>「防災・減災</a:t>
            </a:r>
            <a:r>
              <a:rPr kumimoji="1" lang="ja-JP" altLang="en-US" sz="1200" b="1" dirty="0" smtClean="0">
                <a:solidFill>
                  <a:schemeClr val="bg1"/>
                </a:solidFill>
                <a:latin typeface="Meiryo UI" panose="020B0604030504040204" pitchFamily="50" charset="-128"/>
                <a:ea typeface="Meiryo UI" panose="020B0604030504040204" pitchFamily="50" charset="-128"/>
              </a:rPr>
              <a:t>、国土</a:t>
            </a:r>
            <a:r>
              <a:rPr kumimoji="1" lang="ja-JP" altLang="en-US" sz="1200" b="1" dirty="0">
                <a:solidFill>
                  <a:schemeClr val="bg1"/>
                </a:solidFill>
                <a:latin typeface="Meiryo UI" panose="020B0604030504040204" pitchFamily="50" charset="-128"/>
                <a:ea typeface="Meiryo UI" panose="020B0604030504040204" pitchFamily="50" charset="-128"/>
              </a:rPr>
              <a:t>強靭化のための３か年緊急対策</a:t>
            </a:r>
            <a:endParaRPr lang="ja-JP" altLang="en-US" sz="1200" dirty="0">
              <a:solidFill>
                <a:schemeClr val="bg1"/>
              </a:solidFill>
            </a:endParaRPr>
          </a:p>
        </p:txBody>
      </p:sp>
      <p:sp>
        <p:nvSpPr>
          <p:cNvPr id="16" name="二等辺三角形 15"/>
          <p:cNvSpPr/>
          <p:nvPr/>
        </p:nvSpPr>
        <p:spPr>
          <a:xfrm rot="10800000">
            <a:off x="5764868" y="2572709"/>
            <a:ext cx="796834" cy="9373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781267" y="2618007"/>
            <a:ext cx="3172510" cy="751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en-US" altLang="ja-JP" sz="1100" b="1" dirty="0" smtClean="0">
                <a:solidFill>
                  <a:schemeClr val="tx1"/>
                </a:solidFill>
                <a:latin typeface="Meiryo UI" panose="020B0604030504040204" pitchFamily="50" charset="-128"/>
                <a:ea typeface="Meiryo UI" panose="020B0604030504040204" pitchFamily="50" charset="-128"/>
              </a:rPr>
              <a:t>【</a:t>
            </a:r>
            <a:r>
              <a:rPr kumimoji="1" lang="ja-JP" altLang="en-US" sz="1100" b="1" dirty="0" smtClean="0">
                <a:solidFill>
                  <a:schemeClr val="tx1"/>
                </a:solidFill>
                <a:latin typeface="Meiryo UI" panose="020B0604030504040204" pitchFamily="50" charset="-128"/>
                <a:ea typeface="Meiryo UI" panose="020B0604030504040204" pitchFamily="50" charset="-128"/>
              </a:rPr>
              <a:t>３年間集中で、緊急対策を実施（Ｈ</a:t>
            </a:r>
            <a:r>
              <a:rPr kumimoji="1" lang="en-US" altLang="ja-JP" sz="1100" b="1" dirty="0" smtClean="0">
                <a:solidFill>
                  <a:schemeClr val="tx1"/>
                </a:solidFill>
                <a:latin typeface="Meiryo UI" panose="020B0604030504040204" pitchFamily="50" charset="-128"/>
                <a:ea typeface="Meiryo UI" panose="020B0604030504040204" pitchFamily="50" charset="-128"/>
              </a:rPr>
              <a:t>30〜</a:t>
            </a:r>
            <a:r>
              <a:rPr kumimoji="1" lang="ja-JP" altLang="en-US" sz="1100" b="1" dirty="0" smtClean="0">
                <a:solidFill>
                  <a:schemeClr val="tx1"/>
                </a:solidFill>
                <a:latin typeface="Meiryo UI" panose="020B0604030504040204" pitchFamily="50" charset="-128"/>
                <a:ea typeface="Meiryo UI" panose="020B0604030504040204" pitchFamily="50" charset="-128"/>
              </a:rPr>
              <a:t>Ｒ２）</a:t>
            </a:r>
            <a:r>
              <a:rPr kumimoji="1" lang="en-US" altLang="ja-JP" sz="1100" b="1" dirty="0" smtClean="0">
                <a:solidFill>
                  <a:schemeClr val="tx1"/>
                </a:solidFill>
                <a:latin typeface="Meiryo UI" panose="020B0604030504040204" pitchFamily="50" charset="-128"/>
                <a:ea typeface="Meiryo UI" panose="020B0604030504040204" pitchFamily="50" charset="-128"/>
              </a:rPr>
              <a:t>】</a:t>
            </a:r>
          </a:p>
          <a:p>
            <a:r>
              <a:rPr kumimoji="1" lang="ja-JP" altLang="en-US" sz="1100" dirty="0" smtClean="0">
                <a:solidFill>
                  <a:schemeClr val="tx1"/>
                </a:solidFill>
                <a:latin typeface="Meiryo UI" panose="020B0604030504040204" pitchFamily="50" charset="-128"/>
                <a:ea typeface="Meiryo UI" panose="020B0604030504040204" pitchFamily="50" charset="-128"/>
              </a:rPr>
              <a:t>　➀防災のための重要なインフラ等の維持機能</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②国民経済・生活を支える重要インフラ等の機能維持</a:t>
            </a:r>
            <a:endParaRPr kumimoji="1" lang="en-US" altLang="ja-JP" sz="1100" u="sng" dirty="0">
              <a:solidFill>
                <a:schemeClr val="tx1"/>
              </a:solidFill>
              <a:latin typeface="Meiryo UI" panose="020B0604030504040204" pitchFamily="50" charset="-128"/>
              <a:ea typeface="Meiryo UI" panose="020B0604030504040204" pitchFamily="50" charset="-128"/>
            </a:endParaRPr>
          </a:p>
        </p:txBody>
      </p:sp>
      <p:sp>
        <p:nvSpPr>
          <p:cNvPr id="18" name="正方形/長方形 17"/>
          <p:cNvSpPr/>
          <p:nvPr/>
        </p:nvSpPr>
        <p:spPr>
          <a:xfrm>
            <a:off x="4856690" y="3553338"/>
            <a:ext cx="4809440" cy="751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100" b="1" dirty="0" smtClean="0">
                <a:solidFill>
                  <a:schemeClr val="tx1"/>
                </a:solidFill>
                <a:latin typeface="Meiryo UI" panose="020B0604030504040204" pitchFamily="50" charset="-128"/>
                <a:ea typeface="Meiryo UI" panose="020B0604030504040204" pitchFamily="50" charset="-128"/>
              </a:rPr>
              <a:t>■大阪府における主な対策</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　</a:t>
            </a:r>
            <a:endParaRPr kumimoji="1" lang="en-US" altLang="ja-JP" sz="1100" u="sng" dirty="0">
              <a:solidFill>
                <a:schemeClr val="tx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4947991" y="4013073"/>
            <a:ext cx="3172510" cy="1192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1100" dirty="0" smtClean="0">
                <a:solidFill>
                  <a:schemeClr val="tx1"/>
                </a:solidFill>
                <a:latin typeface="Meiryo UI" panose="020B0604030504040204" pitchFamily="50" charset="-128"/>
                <a:ea typeface="Meiryo UI" panose="020B0604030504040204" pitchFamily="50" charset="-128"/>
              </a:rPr>
              <a:t>　●下水道施設の耐震対策</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●寝屋川流域総合治水対策</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●中小河川改修</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●阪神なんば線淀川橋梁改築</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●土砂災害対策の施設整備等</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●道路の無電柱化　など</a:t>
            </a:r>
            <a:endParaRPr kumimoji="1" lang="en-US" altLang="ja-JP" sz="1100" dirty="0">
              <a:solidFill>
                <a:schemeClr val="tx1"/>
              </a:solidFill>
              <a:latin typeface="Meiryo UI" panose="020B0604030504040204" pitchFamily="50" charset="-128"/>
              <a:ea typeface="Meiryo UI" panose="020B0604030504040204" pitchFamily="50" charset="-128"/>
            </a:endParaRPr>
          </a:p>
        </p:txBody>
      </p:sp>
      <p:sp>
        <p:nvSpPr>
          <p:cNvPr id="2" name="下矢印 1"/>
          <p:cNvSpPr/>
          <p:nvPr/>
        </p:nvSpPr>
        <p:spPr>
          <a:xfrm>
            <a:off x="5366451" y="3320155"/>
            <a:ext cx="398417" cy="3830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a:blip r:embed="rId4"/>
          <a:stretch>
            <a:fillRect/>
          </a:stretch>
        </p:blipFill>
        <p:spPr>
          <a:xfrm>
            <a:off x="7018962" y="3511686"/>
            <a:ext cx="2876550" cy="1390650"/>
          </a:xfrm>
          <a:prstGeom prst="rect">
            <a:avLst/>
          </a:prstGeom>
        </p:spPr>
      </p:pic>
      <p:pic>
        <p:nvPicPr>
          <p:cNvPr id="11" name="図 10"/>
          <p:cNvPicPr>
            <a:picLocks noChangeAspect="1"/>
          </p:cNvPicPr>
          <p:nvPr/>
        </p:nvPicPr>
        <p:blipFill>
          <a:blip r:embed="rId5"/>
          <a:stretch>
            <a:fillRect/>
          </a:stretch>
        </p:blipFill>
        <p:spPr>
          <a:xfrm>
            <a:off x="6587085" y="5001699"/>
            <a:ext cx="2295596" cy="1111552"/>
          </a:xfrm>
          <a:prstGeom prst="rect">
            <a:avLst/>
          </a:prstGeom>
        </p:spPr>
      </p:pic>
    </p:spTree>
    <p:extLst>
      <p:ext uri="{BB962C8B-B14F-4D97-AF65-F5344CB8AC3E}">
        <p14:creationId xmlns:p14="http://schemas.microsoft.com/office/powerpoint/2010/main" val="26641020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51162" y="1660970"/>
            <a:ext cx="8572500" cy="22190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kumimoji="1" lang="ja-JP" altLang="en-US" sz="4800" b="1" dirty="0" smtClean="0"/>
              <a:t>コロナが与えた影響</a:t>
            </a:r>
            <a:endParaRPr kumimoji="1" lang="en-US" altLang="ja-JP" sz="4800" b="1" dirty="0" smtClean="0"/>
          </a:p>
          <a:p>
            <a:pPr algn="ctr">
              <a:lnSpc>
                <a:spcPct val="150000"/>
              </a:lnSpc>
            </a:pPr>
            <a:r>
              <a:rPr kumimoji="1" lang="en-US" altLang="ja-JP" sz="4800" b="1" dirty="0" smtClean="0"/>
              <a:t>【</a:t>
            </a:r>
            <a:r>
              <a:rPr kumimoji="1" lang="ja-JP" altLang="en-US" sz="4800" b="1" dirty="0" smtClean="0"/>
              <a:t>経済への影響</a:t>
            </a:r>
            <a:r>
              <a:rPr kumimoji="1" lang="en-US" altLang="ja-JP" sz="4800" b="1" dirty="0" smtClean="0"/>
              <a:t>】</a:t>
            </a:r>
          </a:p>
        </p:txBody>
      </p:sp>
      <p:sp>
        <p:nvSpPr>
          <p:cNvPr id="4" name="スライド番号プレースホルダー 3"/>
          <p:cNvSpPr>
            <a:spLocks noGrp="1"/>
          </p:cNvSpPr>
          <p:nvPr>
            <p:ph type="sldNum" sz="quarter" idx="12"/>
          </p:nvPr>
        </p:nvSpPr>
        <p:spPr>
          <a:xfrm>
            <a:off x="9252284" y="5608753"/>
            <a:ext cx="528145" cy="423978"/>
          </a:xfrm>
        </p:spPr>
        <p:txBody>
          <a:bodyPr/>
          <a:lstStyle/>
          <a:p>
            <a:fld id="{9B28B6A2-4437-46C4-8AB6-08015A7ADF51}" type="slidenum">
              <a:rPr kumimoji="1" lang="ja-JP" altLang="en-US" sz="1600" b="1"/>
              <a:t>38</a:t>
            </a:fld>
            <a:endParaRPr kumimoji="1" lang="ja-JP" altLang="en-US" sz="1600" b="1"/>
          </a:p>
        </p:txBody>
      </p:sp>
    </p:spTree>
    <p:extLst>
      <p:ext uri="{BB962C8B-B14F-4D97-AF65-F5344CB8AC3E}">
        <p14:creationId xmlns:p14="http://schemas.microsoft.com/office/powerpoint/2010/main" val="2788096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9403493" y="5667161"/>
            <a:ext cx="459494" cy="394246"/>
          </a:xfrm>
          <a:ln>
            <a:solidFill>
              <a:schemeClr val="accent1"/>
            </a:solidFill>
          </a:ln>
        </p:spPr>
        <p:txBody>
          <a:bodyPr/>
          <a:lstStyle/>
          <a:p>
            <a:pPr algn="ctr"/>
            <a:fld id="{9B28B6A2-4437-46C4-8AB6-08015A7ADF51}" type="slidenum">
              <a:rPr kumimoji="1" lang="ja-JP" altLang="en-US" sz="1600" smtClean="0"/>
              <a:pPr algn="ctr"/>
              <a:t>3</a:t>
            </a:fld>
            <a:endParaRPr kumimoji="1" lang="ja-JP" altLang="en-US" sz="1600" dirty="0"/>
          </a:p>
        </p:txBody>
      </p:sp>
      <p:sp>
        <p:nvSpPr>
          <p:cNvPr id="13" name="正方形/長方形 12"/>
          <p:cNvSpPr/>
          <p:nvPr/>
        </p:nvSpPr>
        <p:spPr>
          <a:xfrm>
            <a:off x="505500" y="451934"/>
            <a:ext cx="9127740" cy="9861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b="1" dirty="0" smtClean="0">
                <a:solidFill>
                  <a:schemeClr val="tx1"/>
                </a:solidFill>
                <a:latin typeface="Meiryo UI" panose="020B0604030504040204" pitchFamily="50" charset="-128"/>
                <a:ea typeface="Meiryo UI" panose="020B0604030504040204" pitchFamily="50" charset="-128"/>
              </a:rPr>
              <a:t>高齢者</a:t>
            </a:r>
            <a:r>
              <a:rPr kumimoji="1" lang="ja-JP" altLang="en-US" sz="1400" b="1" dirty="0">
                <a:solidFill>
                  <a:schemeClr val="tx1"/>
                </a:solidFill>
                <a:latin typeface="Meiryo UI" panose="020B0604030504040204" pitchFamily="50" charset="-128"/>
                <a:ea typeface="Meiryo UI" panose="020B0604030504040204" pitchFamily="50" charset="-128"/>
              </a:rPr>
              <a:t>人口</a:t>
            </a: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en-US" altLang="ja-JP" sz="1400" dirty="0">
                <a:solidFill>
                  <a:schemeClr val="tx1"/>
                </a:solidFill>
                <a:latin typeface="Meiryo UI" panose="020B0604030504040204" pitchFamily="50" charset="-128"/>
                <a:ea typeface="Meiryo UI" panose="020B0604030504040204" pitchFamily="50" charset="-128"/>
              </a:rPr>
              <a:t>232</a:t>
            </a:r>
            <a:r>
              <a:rPr kumimoji="1" lang="ja-JP" altLang="en-US" sz="1400" dirty="0">
                <a:solidFill>
                  <a:schemeClr val="tx1"/>
                </a:solidFill>
                <a:latin typeface="Meiryo UI" panose="020B0604030504040204" pitchFamily="50" charset="-128"/>
                <a:ea typeface="Meiryo UI" panose="020B0604030504040204" pitchFamily="50" charset="-128"/>
              </a:rPr>
              <a:t>万人（</a:t>
            </a:r>
            <a:r>
              <a:rPr kumimoji="1" lang="en-US" altLang="ja-JP" sz="1400" dirty="0">
                <a:solidFill>
                  <a:schemeClr val="tx1"/>
                </a:solidFill>
                <a:latin typeface="Meiryo UI" panose="020B0604030504040204" pitchFamily="50" charset="-128"/>
                <a:ea typeface="Meiryo UI" panose="020B0604030504040204" pitchFamily="50" charset="-128"/>
              </a:rPr>
              <a:t>2015</a:t>
            </a:r>
            <a:r>
              <a:rPr kumimoji="1" lang="ja-JP" altLang="en-US" sz="1400" dirty="0">
                <a:solidFill>
                  <a:schemeClr val="tx1"/>
                </a:solidFill>
                <a:latin typeface="Meiryo UI" panose="020B0604030504040204" pitchFamily="50" charset="-128"/>
                <a:ea typeface="Meiryo UI" panose="020B0604030504040204" pitchFamily="50" charset="-128"/>
              </a:rPr>
              <a:t>年）⇒　</a:t>
            </a:r>
            <a:r>
              <a:rPr kumimoji="1" lang="en-US" altLang="ja-JP" sz="1400" dirty="0">
                <a:solidFill>
                  <a:schemeClr val="tx1"/>
                </a:solidFill>
                <a:latin typeface="Meiryo UI" panose="020B0604030504040204" pitchFamily="50" charset="-128"/>
                <a:ea typeface="Meiryo UI" panose="020B0604030504040204" pitchFamily="50" charset="-128"/>
              </a:rPr>
              <a:t>271</a:t>
            </a:r>
            <a:r>
              <a:rPr kumimoji="1" lang="ja-JP" altLang="en-US" sz="1400" dirty="0">
                <a:solidFill>
                  <a:schemeClr val="tx1"/>
                </a:solidFill>
                <a:latin typeface="Meiryo UI" panose="020B0604030504040204" pitchFamily="50" charset="-128"/>
                <a:ea typeface="Meiryo UI" panose="020B0604030504040204" pitchFamily="50" charset="-128"/>
              </a:rPr>
              <a:t>万人（</a:t>
            </a:r>
            <a:r>
              <a:rPr kumimoji="1" lang="en-US" altLang="ja-JP" sz="1400" dirty="0">
                <a:solidFill>
                  <a:schemeClr val="tx1"/>
                </a:solidFill>
                <a:latin typeface="Meiryo UI" panose="020B0604030504040204" pitchFamily="50" charset="-128"/>
                <a:ea typeface="Meiryo UI" panose="020B0604030504040204" pitchFamily="50" charset="-128"/>
              </a:rPr>
              <a:t>2045</a:t>
            </a:r>
            <a:r>
              <a:rPr kumimoji="1" lang="ja-JP" altLang="en-US" sz="1400" dirty="0">
                <a:solidFill>
                  <a:schemeClr val="tx1"/>
                </a:solidFill>
                <a:latin typeface="Meiryo UI" panose="020B0604030504040204" pitchFamily="50" charset="-128"/>
                <a:ea typeface="Meiryo UI" panose="020B0604030504040204" pitchFamily="50" charset="-128"/>
              </a:rPr>
              <a:t>年）　</a:t>
            </a:r>
            <a:r>
              <a:rPr kumimoji="1" lang="ja-JP" altLang="en-US" sz="1400" b="1" dirty="0">
                <a:solidFill>
                  <a:schemeClr val="tx1"/>
                </a:solidFill>
                <a:latin typeface="Meiryo UI" panose="020B0604030504040204" pitchFamily="50" charset="-128"/>
                <a:ea typeface="Meiryo UI" panose="020B0604030504040204" pitchFamily="50" charset="-128"/>
              </a:rPr>
              <a:t>約</a:t>
            </a:r>
            <a:r>
              <a:rPr kumimoji="1" lang="en-US" altLang="ja-JP" sz="1400" b="1" dirty="0">
                <a:solidFill>
                  <a:schemeClr val="tx1"/>
                </a:solidFill>
                <a:latin typeface="Meiryo UI" panose="020B0604030504040204" pitchFamily="50" charset="-128"/>
                <a:ea typeface="Meiryo UI" panose="020B0604030504040204" pitchFamily="50" charset="-128"/>
              </a:rPr>
              <a:t>16</a:t>
            </a:r>
            <a:r>
              <a:rPr kumimoji="1" lang="ja-JP" altLang="en-US" sz="1400" b="1" dirty="0">
                <a:solidFill>
                  <a:schemeClr val="tx1"/>
                </a:solidFill>
                <a:latin typeface="Meiryo UI" panose="020B0604030504040204" pitchFamily="50" charset="-128"/>
                <a:ea typeface="Meiryo UI" panose="020B0604030504040204" pitchFamily="50" charset="-128"/>
              </a:rPr>
              <a:t>％増加</a:t>
            </a:r>
            <a:r>
              <a:rPr kumimoji="1" lang="ja-JP" altLang="en-US" sz="1400" dirty="0">
                <a:solidFill>
                  <a:schemeClr val="tx1"/>
                </a:solidFill>
                <a:latin typeface="Meiryo UI" panose="020B0604030504040204" pitchFamily="50" charset="-128"/>
                <a:ea typeface="Meiryo UI" panose="020B0604030504040204" pitchFamily="50" charset="-128"/>
              </a:rPr>
              <a:t>の見込み。</a:t>
            </a:r>
          </a:p>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b="1" dirty="0" smtClean="0">
                <a:solidFill>
                  <a:schemeClr val="tx1"/>
                </a:solidFill>
                <a:latin typeface="Meiryo UI" panose="020B0604030504040204" pitchFamily="50" charset="-128"/>
                <a:ea typeface="Meiryo UI" panose="020B0604030504040204" pitchFamily="50" charset="-128"/>
              </a:rPr>
              <a:t>生産年齢人口</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542</a:t>
            </a:r>
            <a:r>
              <a:rPr kumimoji="1" lang="ja-JP" altLang="en-US" sz="1400" dirty="0">
                <a:solidFill>
                  <a:schemeClr val="tx1"/>
                </a:solidFill>
                <a:latin typeface="Meiryo UI" panose="020B0604030504040204" pitchFamily="50" charset="-128"/>
                <a:ea typeface="Meiryo UI" panose="020B0604030504040204" pitchFamily="50" charset="-128"/>
              </a:rPr>
              <a:t>万人（</a:t>
            </a:r>
            <a:r>
              <a:rPr kumimoji="1" lang="en-US" altLang="ja-JP" sz="1400" dirty="0">
                <a:solidFill>
                  <a:schemeClr val="tx1"/>
                </a:solidFill>
                <a:latin typeface="Meiryo UI" panose="020B0604030504040204" pitchFamily="50" charset="-128"/>
                <a:ea typeface="Meiryo UI" panose="020B0604030504040204" pitchFamily="50" charset="-128"/>
              </a:rPr>
              <a:t>2015</a:t>
            </a:r>
            <a:r>
              <a:rPr kumimoji="1" lang="ja-JP" altLang="en-US" sz="1400" dirty="0">
                <a:solidFill>
                  <a:schemeClr val="tx1"/>
                </a:solidFill>
                <a:latin typeface="Meiryo UI" panose="020B0604030504040204" pitchFamily="50" charset="-128"/>
                <a:ea typeface="Meiryo UI" panose="020B0604030504040204" pitchFamily="50" charset="-128"/>
              </a:rPr>
              <a:t>年）⇒　</a:t>
            </a:r>
            <a:r>
              <a:rPr kumimoji="1" lang="en-US" altLang="ja-JP" sz="1400" dirty="0">
                <a:solidFill>
                  <a:schemeClr val="tx1"/>
                </a:solidFill>
                <a:latin typeface="Meiryo UI" panose="020B0604030504040204" pitchFamily="50" charset="-128"/>
                <a:ea typeface="Meiryo UI" panose="020B0604030504040204" pitchFamily="50" charset="-128"/>
              </a:rPr>
              <a:t>400</a:t>
            </a:r>
            <a:r>
              <a:rPr kumimoji="1" lang="ja-JP" altLang="en-US" sz="1400" dirty="0">
                <a:solidFill>
                  <a:schemeClr val="tx1"/>
                </a:solidFill>
                <a:latin typeface="Meiryo UI" panose="020B0604030504040204" pitchFamily="50" charset="-128"/>
                <a:ea typeface="Meiryo UI" panose="020B0604030504040204" pitchFamily="50" charset="-128"/>
              </a:rPr>
              <a:t>万人（</a:t>
            </a:r>
            <a:r>
              <a:rPr kumimoji="1" lang="en-US" altLang="ja-JP" sz="1400" dirty="0">
                <a:solidFill>
                  <a:schemeClr val="tx1"/>
                </a:solidFill>
                <a:latin typeface="Meiryo UI" panose="020B0604030504040204" pitchFamily="50" charset="-128"/>
                <a:ea typeface="Meiryo UI" panose="020B0604030504040204" pitchFamily="50" charset="-128"/>
              </a:rPr>
              <a:t>2045</a:t>
            </a:r>
            <a:r>
              <a:rPr kumimoji="1" lang="ja-JP" altLang="en-US" sz="1400" dirty="0">
                <a:solidFill>
                  <a:schemeClr val="tx1"/>
                </a:solidFill>
                <a:latin typeface="Meiryo UI" panose="020B0604030504040204" pitchFamily="50" charset="-128"/>
                <a:ea typeface="Meiryo UI" panose="020B0604030504040204" pitchFamily="50" charset="-128"/>
              </a:rPr>
              <a:t>年）　</a:t>
            </a:r>
            <a:r>
              <a:rPr kumimoji="1" lang="ja-JP" altLang="en-US" sz="1400" b="1" dirty="0">
                <a:solidFill>
                  <a:schemeClr val="tx1"/>
                </a:solidFill>
                <a:latin typeface="Meiryo UI" panose="020B0604030504040204" pitchFamily="50" charset="-128"/>
                <a:ea typeface="Meiryo UI" panose="020B0604030504040204" pitchFamily="50" charset="-128"/>
              </a:rPr>
              <a:t>約</a:t>
            </a:r>
            <a:r>
              <a:rPr kumimoji="1" lang="en-US" altLang="ja-JP" sz="1400" b="1" dirty="0">
                <a:solidFill>
                  <a:schemeClr val="tx1"/>
                </a:solidFill>
                <a:latin typeface="Meiryo UI" panose="020B0604030504040204" pitchFamily="50" charset="-128"/>
                <a:ea typeface="Meiryo UI" panose="020B0604030504040204" pitchFamily="50" charset="-128"/>
              </a:rPr>
              <a:t>26</a:t>
            </a:r>
            <a:r>
              <a:rPr kumimoji="1" lang="ja-JP" altLang="en-US" sz="1400" b="1" dirty="0">
                <a:solidFill>
                  <a:schemeClr val="tx1"/>
                </a:solidFill>
                <a:latin typeface="Meiryo UI" panose="020B0604030504040204" pitchFamily="50" charset="-128"/>
                <a:ea typeface="Meiryo UI" panose="020B0604030504040204" pitchFamily="50" charset="-128"/>
              </a:rPr>
              <a:t>％減少</a:t>
            </a:r>
            <a:r>
              <a:rPr kumimoji="1" lang="ja-JP" altLang="en-US" sz="1400" dirty="0">
                <a:solidFill>
                  <a:schemeClr val="tx1"/>
                </a:solidFill>
                <a:latin typeface="Meiryo UI" panose="020B0604030504040204" pitchFamily="50" charset="-128"/>
                <a:ea typeface="Meiryo UI" panose="020B0604030504040204" pitchFamily="50" charset="-128"/>
              </a:rPr>
              <a:t>の見込み。</a:t>
            </a:r>
          </a:p>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b="1" dirty="0" smtClean="0">
                <a:solidFill>
                  <a:schemeClr val="tx1"/>
                </a:solidFill>
                <a:latin typeface="Meiryo UI" panose="020B0604030504040204" pitchFamily="50" charset="-128"/>
                <a:ea typeface="Meiryo UI" panose="020B0604030504040204" pitchFamily="50" charset="-128"/>
              </a:rPr>
              <a:t>年少</a:t>
            </a:r>
            <a:r>
              <a:rPr kumimoji="1" lang="ja-JP" altLang="en-US" sz="1400" b="1" dirty="0">
                <a:solidFill>
                  <a:schemeClr val="tx1"/>
                </a:solidFill>
                <a:latin typeface="Meiryo UI" panose="020B0604030504040204" pitchFamily="50" charset="-128"/>
                <a:ea typeface="Meiryo UI" panose="020B0604030504040204" pitchFamily="50" charset="-128"/>
              </a:rPr>
              <a:t>人口</a:t>
            </a: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en-US" altLang="ja-JP" sz="1400" dirty="0">
                <a:solidFill>
                  <a:schemeClr val="tx1"/>
                </a:solidFill>
                <a:latin typeface="Meiryo UI" panose="020B0604030504040204" pitchFamily="50" charset="-128"/>
                <a:ea typeface="Meiryo UI" panose="020B0604030504040204" pitchFamily="50" charset="-128"/>
              </a:rPr>
              <a:t>110</a:t>
            </a:r>
            <a:r>
              <a:rPr kumimoji="1" lang="ja-JP" altLang="en-US" sz="1400" dirty="0">
                <a:solidFill>
                  <a:schemeClr val="tx1"/>
                </a:solidFill>
                <a:latin typeface="Meiryo UI" panose="020B0604030504040204" pitchFamily="50" charset="-128"/>
                <a:ea typeface="Meiryo UI" panose="020B0604030504040204" pitchFamily="50" charset="-128"/>
              </a:rPr>
              <a:t>万人（</a:t>
            </a:r>
            <a:r>
              <a:rPr kumimoji="1" lang="en-US" altLang="ja-JP" sz="1400" dirty="0">
                <a:solidFill>
                  <a:schemeClr val="tx1"/>
                </a:solidFill>
                <a:latin typeface="Meiryo UI" panose="020B0604030504040204" pitchFamily="50" charset="-128"/>
                <a:ea typeface="Meiryo UI" panose="020B0604030504040204" pitchFamily="50" charset="-128"/>
              </a:rPr>
              <a:t>2015</a:t>
            </a:r>
            <a:r>
              <a:rPr kumimoji="1" lang="ja-JP" altLang="en-US" sz="1400" dirty="0">
                <a:solidFill>
                  <a:schemeClr val="tx1"/>
                </a:solidFill>
                <a:latin typeface="Meiryo UI" panose="020B0604030504040204" pitchFamily="50" charset="-128"/>
                <a:ea typeface="Meiryo UI" panose="020B0604030504040204" pitchFamily="50" charset="-128"/>
              </a:rPr>
              <a:t>年）⇒　　</a:t>
            </a:r>
            <a:r>
              <a:rPr kumimoji="1" lang="en-US" altLang="ja-JP" sz="1400" dirty="0">
                <a:solidFill>
                  <a:schemeClr val="tx1"/>
                </a:solidFill>
                <a:latin typeface="Meiryo UI" panose="020B0604030504040204" pitchFamily="50" charset="-128"/>
                <a:ea typeface="Meiryo UI" panose="020B0604030504040204" pitchFamily="50" charset="-128"/>
              </a:rPr>
              <a:t>77</a:t>
            </a:r>
            <a:r>
              <a:rPr kumimoji="1" lang="ja-JP" altLang="en-US" sz="1400" dirty="0">
                <a:solidFill>
                  <a:schemeClr val="tx1"/>
                </a:solidFill>
                <a:latin typeface="Meiryo UI" panose="020B0604030504040204" pitchFamily="50" charset="-128"/>
                <a:ea typeface="Meiryo UI" panose="020B0604030504040204" pitchFamily="50" charset="-128"/>
              </a:rPr>
              <a:t>万人（</a:t>
            </a:r>
            <a:r>
              <a:rPr kumimoji="1" lang="en-US" altLang="ja-JP" sz="1400" dirty="0">
                <a:solidFill>
                  <a:schemeClr val="tx1"/>
                </a:solidFill>
                <a:latin typeface="Meiryo UI" panose="020B0604030504040204" pitchFamily="50" charset="-128"/>
                <a:ea typeface="Meiryo UI" panose="020B0604030504040204" pitchFamily="50" charset="-128"/>
              </a:rPr>
              <a:t>2045</a:t>
            </a:r>
            <a:r>
              <a:rPr kumimoji="1" lang="ja-JP" altLang="en-US" sz="1400" dirty="0">
                <a:solidFill>
                  <a:schemeClr val="tx1"/>
                </a:solidFill>
                <a:latin typeface="Meiryo UI" panose="020B0604030504040204" pitchFamily="50" charset="-128"/>
                <a:ea typeface="Meiryo UI" panose="020B0604030504040204" pitchFamily="50" charset="-128"/>
              </a:rPr>
              <a:t>年）　</a:t>
            </a:r>
            <a:r>
              <a:rPr kumimoji="1" lang="ja-JP" altLang="en-US" sz="1400" b="1" dirty="0">
                <a:solidFill>
                  <a:schemeClr val="tx1"/>
                </a:solidFill>
                <a:latin typeface="Meiryo UI" panose="020B0604030504040204" pitchFamily="50" charset="-128"/>
                <a:ea typeface="Meiryo UI" panose="020B0604030504040204" pitchFamily="50" charset="-128"/>
              </a:rPr>
              <a:t>約</a:t>
            </a:r>
            <a:r>
              <a:rPr kumimoji="1" lang="en-US" altLang="ja-JP" sz="1400" b="1" dirty="0">
                <a:solidFill>
                  <a:schemeClr val="tx1"/>
                </a:solidFill>
                <a:latin typeface="Meiryo UI" panose="020B0604030504040204" pitchFamily="50" charset="-128"/>
                <a:ea typeface="Meiryo UI" panose="020B0604030504040204" pitchFamily="50" charset="-128"/>
              </a:rPr>
              <a:t>30</a:t>
            </a:r>
            <a:r>
              <a:rPr kumimoji="1" lang="ja-JP" altLang="en-US" sz="1400" b="1" dirty="0">
                <a:solidFill>
                  <a:schemeClr val="tx1"/>
                </a:solidFill>
                <a:latin typeface="Meiryo UI" panose="020B0604030504040204" pitchFamily="50" charset="-128"/>
                <a:ea typeface="Meiryo UI" panose="020B0604030504040204" pitchFamily="50" charset="-128"/>
              </a:rPr>
              <a:t>％減少</a:t>
            </a:r>
            <a:r>
              <a:rPr kumimoji="1" lang="ja-JP" altLang="en-US" sz="1400" dirty="0">
                <a:solidFill>
                  <a:schemeClr val="tx1"/>
                </a:solidFill>
                <a:latin typeface="Meiryo UI" panose="020B0604030504040204" pitchFamily="50" charset="-128"/>
                <a:ea typeface="Meiryo UI" panose="020B0604030504040204" pitchFamily="50" charset="-128"/>
              </a:rPr>
              <a:t>の見込み。</a:t>
            </a:r>
          </a:p>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●依然として</a:t>
            </a:r>
            <a:r>
              <a:rPr kumimoji="1" lang="ja-JP" altLang="en-US" sz="1400" dirty="0">
                <a:solidFill>
                  <a:schemeClr val="tx1"/>
                </a:solidFill>
                <a:latin typeface="Meiryo UI" panose="020B0604030504040204" pitchFamily="50" charset="-128"/>
                <a:ea typeface="Meiryo UI" panose="020B0604030504040204" pitchFamily="50" charset="-128"/>
              </a:rPr>
              <a:t>、若い世代・親となり得る世代・主な働き手の世代の割合が減少傾向。</a:t>
            </a:r>
          </a:p>
          <a:p>
            <a:pPr marL="180975" indent="-180975"/>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人口動態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人口推計</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2"/>
          <a:stretch>
            <a:fillRect/>
          </a:stretch>
        </p:blipFill>
        <p:spPr>
          <a:xfrm>
            <a:off x="935444" y="1337431"/>
            <a:ext cx="8172402" cy="4111780"/>
          </a:xfrm>
          <a:prstGeom prst="rect">
            <a:avLst/>
          </a:prstGeom>
        </p:spPr>
      </p:pic>
      <p:sp>
        <p:nvSpPr>
          <p:cNvPr id="12" name="テキスト ボックス 11">
            <a:extLst>
              <a:ext uri="{FF2B5EF4-FFF2-40B4-BE49-F238E27FC236}">
                <a16:creationId xmlns:a16="http://schemas.microsoft.com/office/drawing/2014/main" id="{C39F4C17-DC0F-4657-91B7-3169EADB24E4}"/>
              </a:ext>
            </a:extLst>
          </p:cNvPr>
          <p:cNvSpPr txBox="1"/>
          <p:nvPr/>
        </p:nvSpPr>
        <p:spPr>
          <a:xfrm>
            <a:off x="3482420" y="5350414"/>
            <a:ext cx="5921073" cy="369332"/>
          </a:xfrm>
          <a:prstGeom prst="rect">
            <a:avLst/>
          </a:prstGeom>
          <a:noFill/>
        </p:spPr>
        <p:txBody>
          <a:bodyPr wrap="square" rtlCol="0">
            <a:spAutoFit/>
          </a:bodyPr>
          <a:lstStyle/>
          <a:p>
            <a:r>
              <a:rPr lang="en-US" altLang="ja-JP" sz="900" dirty="0">
                <a:solidFill>
                  <a:prstClr val="black"/>
                </a:solidFill>
                <a:latin typeface="Meiryo UI"/>
                <a:ea typeface="Meiryo UI"/>
                <a:cs typeface="Meiryo UI" panose="020B0604030504040204" pitchFamily="50" charset="-128"/>
              </a:rPr>
              <a:t>※</a:t>
            </a:r>
            <a:r>
              <a:rPr lang="ja-JP" altLang="en-US" sz="900" dirty="0">
                <a:solidFill>
                  <a:prstClr val="black"/>
                </a:solidFill>
                <a:latin typeface="Meiryo UI"/>
                <a:ea typeface="Meiryo UI"/>
                <a:cs typeface="Meiryo UI" panose="020B0604030504040204" pitchFamily="50" charset="-128"/>
              </a:rPr>
              <a:t>　年少人口：</a:t>
            </a:r>
            <a:r>
              <a:rPr lang="en-US" altLang="ja-JP" sz="900" dirty="0">
                <a:solidFill>
                  <a:prstClr val="black"/>
                </a:solidFill>
                <a:latin typeface="Meiryo UI"/>
                <a:ea typeface="Meiryo UI"/>
                <a:cs typeface="Meiryo UI" panose="020B0604030504040204" pitchFamily="50" charset="-128"/>
              </a:rPr>
              <a:t>0</a:t>
            </a:r>
            <a:r>
              <a:rPr lang="ja-JP" altLang="en-US" sz="900" dirty="0">
                <a:solidFill>
                  <a:prstClr val="black"/>
                </a:solidFill>
                <a:latin typeface="Meiryo UI"/>
                <a:ea typeface="Meiryo UI"/>
                <a:cs typeface="Meiryo UI" panose="020B0604030504040204" pitchFamily="50" charset="-128"/>
              </a:rPr>
              <a:t>歳～</a:t>
            </a:r>
            <a:r>
              <a:rPr lang="en-US" altLang="ja-JP" sz="900" dirty="0">
                <a:solidFill>
                  <a:prstClr val="black"/>
                </a:solidFill>
                <a:latin typeface="Meiryo UI"/>
                <a:ea typeface="Meiryo UI"/>
                <a:cs typeface="Meiryo UI" panose="020B0604030504040204" pitchFamily="50" charset="-128"/>
              </a:rPr>
              <a:t>14</a:t>
            </a:r>
            <a:r>
              <a:rPr lang="ja-JP" altLang="en-US" sz="900" dirty="0">
                <a:solidFill>
                  <a:prstClr val="black"/>
                </a:solidFill>
                <a:latin typeface="Meiryo UI"/>
                <a:ea typeface="Meiryo UI"/>
                <a:cs typeface="Meiryo UI" panose="020B0604030504040204" pitchFamily="50" charset="-128"/>
              </a:rPr>
              <a:t>歳、生産年齢人口：生産活動の中心となる</a:t>
            </a:r>
            <a:r>
              <a:rPr lang="en-US" altLang="ja-JP" sz="900" dirty="0">
                <a:solidFill>
                  <a:prstClr val="black"/>
                </a:solidFill>
                <a:latin typeface="Meiryo UI"/>
                <a:ea typeface="Meiryo UI"/>
                <a:cs typeface="Meiryo UI" panose="020B0604030504040204" pitchFamily="50" charset="-128"/>
              </a:rPr>
              <a:t>15</a:t>
            </a:r>
            <a:r>
              <a:rPr lang="ja-JP" altLang="en-US" sz="900" dirty="0">
                <a:solidFill>
                  <a:prstClr val="black"/>
                </a:solidFill>
                <a:latin typeface="Meiryo UI"/>
                <a:ea typeface="Meiryo UI"/>
                <a:cs typeface="Meiryo UI" panose="020B0604030504040204" pitchFamily="50" charset="-128"/>
              </a:rPr>
              <a:t>歳～</a:t>
            </a:r>
            <a:r>
              <a:rPr lang="en-US" altLang="ja-JP" sz="900" dirty="0">
                <a:solidFill>
                  <a:prstClr val="black"/>
                </a:solidFill>
                <a:latin typeface="Meiryo UI"/>
                <a:ea typeface="Meiryo UI"/>
                <a:cs typeface="Meiryo UI" panose="020B0604030504040204" pitchFamily="50" charset="-128"/>
              </a:rPr>
              <a:t>64</a:t>
            </a:r>
            <a:r>
              <a:rPr lang="ja-JP" altLang="en-US" sz="900" dirty="0">
                <a:solidFill>
                  <a:prstClr val="black"/>
                </a:solidFill>
                <a:latin typeface="Meiryo UI"/>
                <a:ea typeface="Meiryo UI"/>
                <a:cs typeface="Meiryo UI" panose="020B0604030504040204" pitchFamily="50" charset="-128"/>
              </a:rPr>
              <a:t>歳、高齢者人口：</a:t>
            </a:r>
            <a:r>
              <a:rPr lang="en-US" altLang="ja-JP" sz="900" dirty="0">
                <a:solidFill>
                  <a:prstClr val="black"/>
                </a:solidFill>
                <a:latin typeface="Meiryo UI"/>
                <a:ea typeface="Meiryo UI"/>
                <a:cs typeface="Meiryo UI" panose="020B0604030504040204" pitchFamily="50" charset="-128"/>
              </a:rPr>
              <a:t>65</a:t>
            </a:r>
            <a:r>
              <a:rPr lang="ja-JP" altLang="en-US" sz="900" dirty="0">
                <a:solidFill>
                  <a:prstClr val="black"/>
                </a:solidFill>
                <a:latin typeface="Meiryo UI"/>
                <a:ea typeface="Meiryo UI"/>
                <a:cs typeface="Meiryo UI" panose="020B0604030504040204" pitchFamily="50" charset="-128"/>
              </a:rPr>
              <a:t>歳以上</a:t>
            </a:r>
            <a:endParaRPr lang="en-US" altLang="ja-JP" sz="900" dirty="0">
              <a:solidFill>
                <a:prstClr val="black"/>
              </a:solidFill>
              <a:latin typeface="Meiryo UI"/>
              <a:ea typeface="Meiryo UI"/>
              <a:cs typeface="Meiryo UI" panose="020B0604030504040204" pitchFamily="50" charset="-128"/>
            </a:endParaRPr>
          </a:p>
          <a:p>
            <a:r>
              <a:rPr lang="en-US" altLang="ja-JP" sz="900" dirty="0">
                <a:solidFill>
                  <a:prstClr val="black"/>
                </a:solidFill>
                <a:latin typeface="Meiryo UI"/>
                <a:ea typeface="Meiryo UI"/>
                <a:cs typeface="Meiryo UI" panose="020B0604030504040204" pitchFamily="50" charset="-128"/>
              </a:rPr>
              <a:t>※</a:t>
            </a:r>
            <a:r>
              <a:rPr lang="ja-JP" altLang="en-US" sz="900" dirty="0">
                <a:solidFill>
                  <a:prstClr val="black"/>
                </a:solidFill>
                <a:latin typeface="Meiryo UI"/>
                <a:ea typeface="Meiryo UI"/>
                <a:cs typeface="Meiryo UI" panose="020B0604030504040204" pitchFamily="50" charset="-128"/>
              </a:rPr>
              <a:t>　国勢調査の年齢不詳分は各年齢区分に按分</a:t>
            </a:r>
            <a:endParaRPr lang="en-US" altLang="ja-JP" sz="900" dirty="0">
              <a:solidFill>
                <a:prstClr val="black"/>
              </a:solidFill>
              <a:latin typeface="Meiryo UI"/>
              <a:ea typeface="Meiryo UI"/>
              <a:cs typeface="Meiryo UI" panose="020B0604030504040204" pitchFamily="50" charset="-128"/>
            </a:endParaRPr>
          </a:p>
        </p:txBody>
      </p:sp>
      <p:sp>
        <p:nvSpPr>
          <p:cNvPr id="14" name="テキスト ボックス 13">
            <a:extLst>
              <a:ext uri="{FF2B5EF4-FFF2-40B4-BE49-F238E27FC236}">
                <a16:creationId xmlns:a16="http://schemas.microsoft.com/office/drawing/2014/main" id="{178AA22E-FCB1-45B3-87A6-15F3CBAFE844}"/>
              </a:ext>
            </a:extLst>
          </p:cNvPr>
          <p:cNvSpPr txBox="1"/>
          <p:nvPr/>
        </p:nvSpPr>
        <p:spPr>
          <a:xfrm>
            <a:off x="710096" y="5701016"/>
            <a:ext cx="8640961" cy="400110"/>
          </a:xfrm>
          <a:prstGeom prst="rect">
            <a:avLst/>
          </a:prstGeom>
          <a:noFill/>
        </p:spPr>
        <p:txBody>
          <a:bodyPr wrap="square" rtlCol="0">
            <a:spAutoFit/>
          </a:bodyPr>
          <a:lstStyle/>
          <a:p>
            <a:pPr lvl="0">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年までは</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総務省</a:t>
            </a:r>
            <a:r>
              <a:rPr kumimoji="1" lang="ja-JP" altLang="en-US" sz="1000" b="0" i="0" u="none" strike="noStrike" kern="1200" cap="none" spc="0" normalizeH="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00" b="0" i="0" u="none" strike="noStrike" kern="1200" cap="none" spc="0" normalizeH="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国勢調査</a:t>
            </a:r>
            <a:r>
              <a:rPr kumimoji="1" lang="en-US" altLang="ja-JP" sz="1000" dirty="0">
                <a:solidFill>
                  <a:prstClr val="black"/>
                </a:solidFill>
                <a:latin typeface="Meiryo UI" panose="020B0604030504040204" pitchFamily="50" charset="-128"/>
                <a:ea typeface="Meiryo UI" panose="020B0604030504040204" pitchFamily="50" charset="-128"/>
              </a:rPr>
              <a:t>』</a:t>
            </a:r>
            <a:r>
              <a:rPr kumimoji="1" lang="ja-JP" altLang="en-US" sz="100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年以降</a:t>
            </a:r>
            <a:r>
              <a:rPr lang="ja-JP" altLang="en-US" sz="1000" dirty="0" smtClean="0">
                <a:solidFill>
                  <a:prstClr val="black"/>
                </a:solidFill>
                <a:latin typeface="Meiryo UI" panose="020B0604030504040204" pitchFamily="50" charset="-128"/>
                <a:ea typeface="Meiryo UI" panose="020B0604030504040204" pitchFamily="50" charset="-128"/>
              </a:rPr>
              <a:t>は</a:t>
            </a:r>
            <a:r>
              <a:rPr lang="en-US" altLang="ja-JP" sz="1000" dirty="0" smtClean="0">
                <a:solidFill>
                  <a:prstClr val="black"/>
                </a:solidFill>
                <a:latin typeface="Meiryo UI" panose="020B0604030504040204" pitchFamily="50" charset="-128"/>
                <a:ea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rPr>
              <a:t>大阪府</a:t>
            </a:r>
            <a:r>
              <a:rPr lang="ja-JP" altLang="en-US" sz="1000" dirty="0">
                <a:solidFill>
                  <a:prstClr val="black"/>
                </a:solidFill>
                <a:latin typeface="Meiryo UI" panose="020B0604030504040204" pitchFamily="50" charset="-128"/>
                <a:ea typeface="Meiryo UI" panose="020B0604030504040204" pitchFamily="50" charset="-128"/>
              </a:rPr>
              <a:t>の将来推計</a:t>
            </a:r>
            <a:r>
              <a:rPr lang="ja-JP" altLang="en-US" sz="1000" dirty="0" smtClean="0">
                <a:solidFill>
                  <a:prstClr val="black"/>
                </a:solidFill>
                <a:latin typeface="Meiryo UI" panose="020B0604030504040204" pitchFamily="50" charset="-128"/>
                <a:ea typeface="Meiryo UI" panose="020B0604030504040204" pitchFamily="50" charset="-128"/>
              </a:rPr>
              <a:t>人口について（</a:t>
            </a:r>
            <a:r>
              <a:rPr lang="en-US" altLang="ja-JP" sz="1000" dirty="0" smtClean="0">
                <a:solidFill>
                  <a:prstClr val="black"/>
                </a:solidFill>
                <a:latin typeface="Meiryo UI" panose="020B0604030504040204" pitchFamily="50" charset="-128"/>
                <a:ea typeface="Meiryo UI" panose="020B0604030504040204" pitchFamily="50" charset="-128"/>
              </a:rPr>
              <a:t>2018</a:t>
            </a:r>
            <a:r>
              <a:rPr lang="ja-JP" altLang="en-US" sz="1000" dirty="0" smtClean="0">
                <a:solidFill>
                  <a:prstClr val="black"/>
                </a:solidFill>
                <a:latin typeface="Meiryo UI" panose="020B0604030504040204" pitchFamily="50" charset="-128"/>
                <a:ea typeface="Meiryo UI" panose="020B0604030504040204" pitchFamily="50" charset="-128"/>
              </a:rPr>
              <a:t>年</a:t>
            </a:r>
            <a:r>
              <a:rPr lang="en-US" altLang="ja-JP" sz="1000" dirty="0" smtClean="0">
                <a:solidFill>
                  <a:prstClr val="black"/>
                </a:solidFill>
                <a:latin typeface="Meiryo UI" panose="020B0604030504040204" pitchFamily="50" charset="-128"/>
                <a:ea typeface="Meiryo UI" panose="020B0604030504040204" pitchFamily="50" charset="-128"/>
              </a:rPr>
              <a:t>8</a:t>
            </a:r>
            <a:r>
              <a:rPr lang="ja-JP" altLang="en-US" sz="1000" dirty="0" smtClean="0">
                <a:solidFill>
                  <a:prstClr val="black"/>
                </a:solidFill>
                <a:latin typeface="Meiryo UI" panose="020B0604030504040204" pitchFamily="50" charset="-128"/>
                <a:ea typeface="Meiryo UI" panose="020B0604030504040204" pitchFamily="50" charset="-128"/>
              </a:rPr>
              <a:t>月）</a:t>
            </a:r>
            <a:r>
              <a:rPr lang="en-US" altLang="ja-JP" sz="1000" dirty="0" smtClean="0">
                <a:solidFill>
                  <a:prstClr val="black"/>
                </a:solidFill>
                <a:latin typeface="Meiryo UI" panose="020B0604030504040204" pitchFamily="50" charset="-128"/>
                <a:ea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rPr>
              <a:t>に</a:t>
            </a:r>
            <a:r>
              <a:rPr lang="ja-JP" altLang="en-US" sz="1000" dirty="0">
                <a:solidFill>
                  <a:prstClr val="black"/>
                </a:solidFill>
                <a:latin typeface="Meiryo UI" panose="020B0604030504040204" pitchFamily="50" charset="-128"/>
                <a:ea typeface="Meiryo UI" panose="020B0604030504040204" pitchFamily="50" charset="-128"/>
              </a:rPr>
              <a:t>おける大阪府の人口推計（ケース２</a:t>
            </a:r>
            <a:r>
              <a:rPr lang="ja-JP" altLang="en-US" sz="1000" dirty="0" smtClean="0">
                <a:solidFill>
                  <a:prstClr val="black"/>
                </a:solidFill>
                <a:latin typeface="Meiryo UI" panose="020B0604030504040204" pitchFamily="50" charset="-128"/>
                <a:ea typeface="Meiryo UI" panose="020B0604030504040204" pitchFamily="50" charset="-128"/>
              </a:rPr>
              <a:t>）に基づく</a:t>
            </a:r>
            <a:endParaRPr lang="en-US" altLang="ja-JP" sz="1000" dirty="0" smtClean="0">
              <a:solidFill>
                <a:prstClr val="black"/>
              </a:solidFill>
              <a:latin typeface="Meiryo UI" panose="020B0604030504040204" pitchFamily="50" charset="-128"/>
              <a:ea typeface="Meiryo UI" panose="020B0604030504040204" pitchFamily="50" charset="-128"/>
            </a:endParaRPr>
          </a:p>
          <a:p>
            <a:pPr lvl="0">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大阪府政策企画部推計</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834169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7123787" y="5691873"/>
            <a:ext cx="2652699" cy="261610"/>
          </a:xfrm>
          <a:prstGeom prst="rect">
            <a:avLst/>
          </a:prstGeom>
          <a:noFill/>
        </p:spPr>
        <p:txBody>
          <a:bodyPr wrap="square" rtlCol="0">
            <a:spAutoFit/>
          </a:bodyPr>
          <a:lstStyle/>
          <a:p>
            <a:pPr algn="ctr"/>
            <a:r>
              <a:rPr kumimoji="1" lang="ja-JP" altLang="en-US" sz="1100" dirty="0" smtClean="0"/>
              <a:t>出典：総務省 </a:t>
            </a:r>
            <a:r>
              <a:rPr kumimoji="1" lang="en-US" altLang="ja-JP" sz="1100" dirty="0" smtClean="0"/>
              <a:t>『</a:t>
            </a:r>
            <a:r>
              <a:rPr kumimoji="1" lang="ja-JP" altLang="en-US" sz="1100" dirty="0" smtClean="0"/>
              <a:t>家計調査</a:t>
            </a:r>
            <a:r>
              <a:rPr kumimoji="1" lang="en-US" altLang="ja-JP" sz="1100" dirty="0" smtClean="0"/>
              <a:t>』</a:t>
            </a:r>
          </a:p>
        </p:txBody>
      </p:sp>
      <p:graphicFrame>
        <p:nvGraphicFramePr>
          <p:cNvPr id="11" name="グラフ 10">
            <a:extLst>
              <a:ext uri="{FF2B5EF4-FFF2-40B4-BE49-F238E27FC236}">
                <a16:creationId xmlns:a16="http://schemas.microsoft.com/office/drawing/2014/main" id="{00000000-0008-0000-0000-000016000000}"/>
              </a:ext>
            </a:extLst>
          </p:cNvPr>
          <p:cNvGraphicFramePr>
            <a:graphicFrameLocks/>
          </p:cNvGraphicFramePr>
          <p:nvPr>
            <p:extLst>
              <p:ext uri="{D42A27DB-BD31-4B8C-83A1-F6EECF244321}">
                <p14:modId xmlns:p14="http://schemas.microsoft.com/office/powerpoint/2010/main" val="4131785259"/>
              </p:ext>
            </p:extLst>
          </p:nvPr>
        </p:nvGraphicFramePr>
        <p:xfrm>
          <a:off x="543697" y="827903"/>
          <a:ext cx="8806363" cy="5498755"/>
        </p:xfrm>
        <a:graphic>
          <a:graphicData uri="http://schemas.openxmlformats.org/drawingml/2006/chart">
            <c:chart xmlns:c="http://schemas.openxmlformats.org/drawingml/2006/chart" xmlns:r="http://schemas.openxmlformats.org/officeDocument/2006/relationships" r:id="rId3"/>
          </a:graphicData>
        </a:graphic>
      </p:graphicFrame>
      <p:sp>
        <p:nvSpPr>
          <p:cNvPr id="8" name="正方形/長方形 7"/>
          <p:cNvSpPr/>
          <p:nvPr/>
        </p:nvSpPr>
        <p:spPr>
          <a:xfrm>
            <a:off x="278770" y="503486"/>
            <a:ext cx="9348459" cy="7187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rPr>
              <a:t> ●１世帯当たり消費支出額の推移をみると、</a:t>
            </a:r>
            <a:r>
              <a:rPr kumimoji="1" lang="ja-JP" altLang="en-US" sz="1400" b="1" u="sng" dirty="0" smtClean="0">
                <a:solidFill>
                  <a:schemeClr val="tx1"/>
                </a:solidFill>
                <a:latin typeface="Meiryo UI" panose="020B0604030504040204" pitchFamily="50" charset="-128"/>
                <a:ea typeface="Meiryo UI" panose="020B0604030504040204" pitchFamily="50" charset="-128"/>
              </a:rPr>
              <a:t>大阪市は、全国よりも支出額が下回っている。</a:t>
            </a:r>
            <a:r>
              <a:rPr kumimoji="1" lang="ja-JP" altLang="en-US" sz="1200" dirty="0" smtClean="0">
                <a:solidFill>
                  <a:schemeClr val="tx1"/>
                </a:solidFill>
                <a:latin typeface="Meiryo UI" panose="020B0604030504040204" pitchFamily="50" charset="-128"/>
                <a:ea typeface="Meiryo UI" panose="020B0604030504040204" pitchFamily="50" charset="-128"/>
              </a:rPr>
              <a:t>（全国：</a:t>
            </a:r>
            <a:r>
              <a:rPr kumimoji="1" lang="en-US" altLang="ja-JP" sz="1200" dirty="0" smtClean="0">
                <a:solidFill>
                  <a:schemeClr val="tx1"/>
                </a:solidFill>
                <a:latin typeface="Meiryo UI" panose="020B0604030504040204" pitchFamily="50" charset="-128"/>
                <a:ea typeface="Meiryo UI" panose="020B0604030504040204" pitchFamily="50" charset="-128"/>
              </a:rPr>
              <a:t>252</a:t>
            </a:r>
            <a:r>
              <a:rPr kumimoji="1" lang="ja-JP" altLang="en-US" sz="1200" dirty="0" smtClean="0">
                <a:solidFill>
                  <a:schemeClr val="tx1"/>
                </a:solidFill>
                <a:latin typeface="Meiryo UI" panose="020B0604030504040204" pitchFamily="50" charset="-128"/>
                <a:ea typeface="Meiryo UI" panose="020B0604030504040204" pitchFamily="50" charset="-128"/>
              </a:rPr>
              <a:t>千円、大阪：</a:t>
            </a:r>
            <a:r>
              <a:rPr kumimoji="1" lang="en-US" altLang="ja-JP" sz="1200" dirty="0" smtClean="0">
                <a:solidFill>
                  <a:schemeClr val="tx1"/>
                </a:solidFill>
                <a:latin typeface="Meiryo UI" panose="020B0604030504040204" pitchFamily="50" charset="-128"/>
                <a:ea typeface="Meiryo UI" panose="020B0604030504040204" pitchFamily="50" charset="-128"/>
              </a:rPr>
              <a:t>238</a:t>
            </a:r>
            <a:r>
              <a:rPr kumimoji="1" lang="ja-JP" altLang="en-US" sz="1200" dirty="0" smtClean="0">
                <a:solidFill>
                  <a:schemeClr val="tx1"/>
                </a:solidFill>
                <a:latin typeface="Meiryo UI" panose="020B0604030504040204" pitchFamily="50" charset="-128"/>
                <a:ea typeface="Meiryo UI" panose="020B0604030504040204" pitchFamily="50" charset="-128"/>
              </a:rPr>
              <a:t>千円）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rPr>
              <a:t> ● 対前年比では、</a:t>
            </a:r>
            <a:r>
              <a:rPr kumimoji="1" lang="en-US" altLang="ja-JP" sz="1400" dirty="0" smtClean="0">
                <a:solidFill>
                  <a:schemeClr val="tx1"/>
                </a:solidFill>
                <a:latin typeface="Meiryo UI" panose="020B0604030504040204" pitchFamily="50" charset="-128"/>
                <a:ea typeface="Meiryo UI" panose="020B0604030504040204" pitchFamily="50" charset="-128"/>
              </a:rPr>
              <a:t>4</a:t>
            </a:r>
            <a:r>
              <a:rPr kumimoji="1" lang="ja-JP" altLang="en-US" sz="1400" dirty="0" smtClean="0">
                <a:solidFill>
                  <a:schemeClr val="tx1"/>
                </a:solidFill>
                <a:latin typeface="Meiryo UI" panose="020B0604030504040204" pitchFamily="50" charset="-128"/>
                <a:ea typeface="Meiryo UI" panose="020B0604030504040204" pitchFamily="50" charset="-128"/>
              </a:rPr>
              <a:t>月以降、全国平均を</a:t>
            </a:r>
            <a:r>
              <a:rPr kumimoji="1" lang="ja-JP" altLang="en-US" sz="1400" dirty="0">
                <a:solidFill>
                  <a:schemeClr val="tx1"/>
                </a:solidFill>
                <a:latin typeface="Meiryo UI" panose="020B0604030504040204" pitchFamily="50" charset="-128"/>
                <a:ea typeface="Meiryo UI" panose="020B0604030504040204" pitchFamily="50" charset="-128"/>
              </a:rPr>
              <a:t>上回</a:t>
            </a:r>
            <a:r>
              <a:rPr kumimoji="1" lang="ja-JP" altLang="en-US" sz="1400" dirty="0" smtClean="0">
                <a:solidFill>
                  <a:schemeClr val="tx1"/>
                </a:solidFill>
                <a:latin typeface="Meiryo UI" panose="020B0604030504040204" pitchFamily="50" charset="-128"/>
                <a:ea typeface="Meiryo UI" panose="020B0604030504040204" pitchFamily="50" charset="-128"/>
              </a:rPr>
              <a:t>っている。</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9" name="タイトル 3"/>
          <p:cNvSpPr txBox="1">
            <a:spLocks/>
          </p:cNvSpPr>
          <p:nvPr/>
        </p:nvSpPr>
        <p:spPr>
          <a:xfrm>
            <a:off x="0" y="1"/>
            <a:ext cx="9906000" cy="407772"/>
          </a:xfrm>
          <a:prstGeom prst="rect">
            <a:avLst/>
          </a:prstGeom>
          <a:solidFill>
            <a:srgbClr val="002060"/>
          </a:solidFill>
        </p:spPr>
        <p:txBody>
          <a:bodyPr anchor="ctr" anchorCtr="0">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785" b="1" dirty="0" smtClean="0">
                <a:solidFill>
                  <a:schemeClr val="bg1"/>
                </a:solidFill>
                <a:latin typeface="Meiryo UI" panose="020B0604030504040204" pitchFamily="50" charset="-128"/>
                <a:ea typeface="Meiryo UI" panose="020B0604030504040204" pitchFamily="50" charset="-128"/>
              </a:rPr>
              <a:t>不要不急の消費の減少 </a:t>
            </a:r>
            <a:r>
              <a:rPr lang="en-US" altLang="ja-JP" sz="1785" b="1" dirty="0" smtClean="0">
                <a:solidFill>
                  <a:schemeClr val="bg1"/>
                </a:solidFill>
                <a:latin typeface="Meiryo UI" panose="020B0604030504040204" pitchFamily="50" charset="-128"/>
                <a:ea typeface="Meiryo UI" panose="020B0604030504040204" pitchFamily="50" charset="-128"/>
              </a:rPr>
              <a:t>【</a:t>
            </a:r>
            <a:r>
              <a:rPr lang="ja-JP" altLang="en-US" sz="1785" b="1" dirty="0" smtClean="0">
                <a:solidFill>
                  <a:schemeClr val="bg1"/>
                </a:solidFill>
                <a:latin typeface="Meiryo UI" panose="020B0604030504040204" pitchFamily="50" charset="-128"/>
                <a:ea typeface="Meiryo UI" panose="020B0604030504040204" pitchFamily="50" charset="-128"/>
              </a:rPr>
              <a:t>消費支出額の減少</a:t>
            </a:r>
            <a:r>
              <a:rPr lang="en-US" altLang="ja-JP" sz="1785" b="1" dirty="0" smtClean="0">
                <a:solidFill>
                  <a:schemeClr val="bg1"/>
                </a:solidFill>
                <a:latin typeface="Meiryo UI" panose="020B0604030504040204" pitchFamily="50" charset="-128"/>
                <a:ea typeface="Meiryo UI" panose="020B0604030504040204" pitchFamily="50" charset="-128"/>
              </a:rPr>
              <a:t>】</a:t>
            </a:r>
            <a:endParaRPr lang="ja-JP" altLang="en-US" sz="1071" b="1" dirty="0">
              <a:solidFill>
                <a:schemeClr val="bg1"/>
              </a:solidFill>
              <a:latin typeface="Meiryo UI" panose="020B0604030504040204" pitchFamily="50" charset="-128"/>
              <a:ea typeface="Meiryo UI" panose="020B0604030504040204" pitchFamily="50" charset="-128"/>
            </a:endParaRPr>
          </a:p>
        </p:txBody>
      </p:sp>
      <p:sp>
        <p:nvSpPr>
          <p:cNvPr id="12" name="スライド番号プレースホルダー 3"/>
          <p:cNvSpPr txBox="1">
            <a:spLocks/>
          </p:cNvSpPr>
          <p:nvPr/>
        </p:nvSpPr>
        <p:spPr>
          <a:xfrm>
            <a:off x="9299201" y="5585864"/>
            <a:ext cx="528145" cy="423978"/>
          </a:xfrm>
          <a:prstGeom prst="rect">
            <a:avLst/>
          </a:prstGeom>
          <a:solidFill>
            <a:schemeClr val="lt1"/>
          </a:solidFill>
          <a:ln w="12700" cap="flat" cmpd="sng" algn="ctr">
            <a:solidFill>
              <a:schemeClr val="accent1"/>
            </a:solidFill>
            <a:prstDash val="solid"/>
            <a:miter lim="800000"/>
          </a:ln>
          <a:effectLst/>
        </p:spPr>
        <p:txBody>
          <a:bodyPr vert="horz" lIns="91440" tIns="45720" rIns="91440" bIns="45720" rtlCol="0" anchor="ctr"/>
          <a:lstStyle>
            <a:defPPr>
              <a:defRPr lang="en-US"/>
            </a:defPPr>
            <a:lvl1pPr marL="0" algn="ctr" defTabSz="457200" rtl="0" eaLnBrk="1" latinLnBrk="0" hangingPunct="1">
              <a:defRPr sz="1400" b="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8B6A2-4437-46C4-8AB6-08015A7ADF51}" type="slidenum">
              <a:rPr kumimoji="1" lang="ja-JP" altLang="en-US" sz="1600" b="1" smtClean="0"/>
              <a:pPr/>
              <a:t>39</a:t>
            </a:fld>
            <a:endParaRPr kumimoji="1" lang="ja-JP" altLang="en-US" sz="1600" b="1"/>
          </a:p>
        </p:txBody>
      </p:sp>
    </p:spTree>
    <p:extLst>
      <p:ext uri="{BB962C8B-B14F-4D97-AF65-F5344CB8AC3E}">
        <p14:creationId xmlns:p14="http://schemas.microsoft.com/office/powerpoint/2010/main" val="28312525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グラフ 23"/>
          <p:cNvGraphicFramePr>
            <a:graphicFrameLocks/>
          </p:cNvGraphicFramePr>
          <p:nvPr>
            <p:extLst>
              <p:ext uri="{D42A27DB-BD31-4B8C-83A1-F6EECF244321}">
                <p14:modId xmlns:p14="http://schemas.microsoft.com/office/powerpoint/2010/main" val="4266555226"/>
              </p:ext>
            </p:extLst>
          </p:nvPr>
        </p:nvGraphicFramePr>
        <p:xfrm>
          <a:off x="5156206" y="1414132"/>
          <a:ext cx="4620279" cy="46754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グラフ 22"/>
          <p:cNvGraphicFramePr>
            <a:graphicFrameLocks/>
          </p:cNvGraphicFramePr>
          <p:nvPr>
            <p:extLst/>
          </p:nvPr>
        </p:nvGraphicFramePr>
        <p:xfrm>
          <a:off x="377862" y="1414131"/>
          <a:ext cx="4572000" cy="4705682"/>
        </p:xfrm>
        <a:graphic>
          <a:graphicData uri="http://schemas.openxmlformats.org/drawingml/2006/chart">
            <c:chart xmlns:c="http://schemas.openxmlformats.org/drawingml/2006/chart" xmlns:r="http://schemas.openxmlformats.org/officeDocument/2006/relationships" r:id="rId4"/>
          </a:graphicData>
        </a:graphic>
      </p:graphicFrame>
      <p:sp>
        <p:nvSpPr>
          <p:cNvPr id="13" name="正方形/長方形 12"/>
          <p:cNvSpPr/>
          <p:nvPr/>
        </p:nvSpPr>
        <p:spPr>
          <a:xfrm>
            <a:off x="275632" y="499371"/>
            <a:ext cx="9348459" cy="88964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●家計消費のうち、特に、</a:t>
            </a:r>
            <a:r>
              <a:rPr kumimoji="1" lang="ja-JP" altLang="en-US" sz="1400" b="1" u="sng" dirty="0" smtClean="0">
                <a:solidFill>
                  <a:schemeClr val="tx1"/>
                </a:solidFill>
                <a:latin typeface="Meiryo UI" panose="020B0604030504040204" pitchFamily="50" charset="-128"/>
                <a:ea typeface="Meiryo UI" panose="020B0604030504040204" pitchFamily="50" charset="-128"/>
              </a:rPr>
              <a:t>「被服・履物」、「教養・娯楽」に係る支出が大きく減少。</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rPr>
              <a:t>　●大阪の家計調査（</a:t>
            </a:r>
            <a:r>
              <a:rPr kumimoji="1" lang="en-US" altLang="ja-JP" sz="1400" dirty="0" smtClean="0">
                <a:solidFill>
                  <a:schemeClr val="tx1"/>
                </a:solidFill>
                <a:latin typeface="Meiryo UI" panose="020B0604030504040204" pitchFamily="50" charset="-128"/>
                <a:ea typeface="Meiryo UI" panose="020B0604030504040204" pitchFamily="50" charset="-128"/>
              </a:rPr>
              <a:t>5</a:t>
            </a:r>
            <a:r>
              <a:rPr kumimoji="1" lang="ja-JP" altLang="en-US" sz="1400" dirty="0" smtClean="0">
                <a:solidFill>
                  <a:schemeClr val="tx1"/>
                </a:solidFill>
                <a:latin typeface="Meiryo UI" panose="020B0604030504040204" pitchFamily="50" charset="-128"/>
                <a:ea typeface="Meiryo UI" panose="020B0604030504040204" pitchFamily="50" charset="-128"/>
              </a:rPr>
              <a:t>月）では、前年同月比で</a:t>
            </a:r>
            <a:r>
              <a:rPr kumimoji="1" lang="ja-JP" altLang="en-US" sz="1400" b="1" dirty="0" smtClean="0">
                <a:solidFill>
                  <a:schemeClr val="tx1"/>
                </a:solidFill>
                <a:latin typeface="Meiryo UI" panose="020B0604030504040204" pitchFamily="50" charset="-128"/>
                <a:ea typeface="Meiryo UI" panose="020B0604030504040204" pitchFamily="50" charset="-128"/>
              </a:rPr>
              <a:t>「被服・履物」</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45.8%</a:t>
            </a:r>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b="1" dirty="0" smtClean="0">
                <a:solidFill>
                  <a:schemeClr val="tx1"/>
                </a:solidFill>
                <a:latin typeface="Meiryo UI" panose="020B0604030504040204" pitchFamily="50" charset="-128"/>
                <a:ea typeface="Meiryo UI" panose="020B0604030504040204" pitchFamily="50" charset="-128"/>
              </a:rPr>
              <a:t>「教養娯楽」</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52.5%</a:t>
            </a:r>
          </a:p>
          <a:p>
            <a:pPr>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●一方、</a:t>
            </a:r>
            <a:r>
              <a:rPr kumimoji="1" lang="ja-JP" altLang="en-US" sz="1400" b="1" u="sng" dirty="0" smtClean="0">
                <a:solidFill>
                  <a:schemeClr val="tx1"/>
                </a:solidFill>
                <a:latin typeface="Meiryo UI" panose="020B0604030504040204" pitchFamily="50" charset="-128"/>
                <a:ea typeface="Meiryo UI" panose="020B0604030504040204" pitchFamily="50" charset="-128"/>
              </a:rPr>
              <a:t>「保険医療」、「食料」</a:t>
            </a:r>
            <a:r>
              <a:rPr kumimoji="1" lang="ja-JP" altLang="en-US" sz="1400" dirty="0" smtClean="0">
                <a:solidFill>
                  <a:schemeClr val="tx1"/>
                </a:solidFill>
                <a:latin typeface="Meiryo UI" panose="020B0604030504040204" pitchFamily="50" charset="-128"/>
                <a:ea typeface="Meiryo UI" panose="020B0604030504040204" pitchFamily="50" charset="-128"/>
              </a:rPr>
              <a:t>は、全国は前年同期比マイナスで推移しているが、</a:t>
            </a:r>
            <a:r>
              <a:rPr kumimoji="1" lang="ja-JP" altLang="en-US" sz="1400" b="1" u="sng" dirty="0" smtClean="0">
                <a:solidFill>
                  <a:schemeClr val="tx1"/>
                </a:solidFill>
                <a:latin typeface="Meiryo UI" panose="020B0604030504040204" pitchFamily="50" charset="-128"/>
                <a:ea typeface="Meiryo UI" panose="020B0604030504040204" pitchFamily="50" charset="-128"/>
              </a:rPr>
              <a:t>大阪は</a:t>
            </a:r>
            <a:r>
              <a:rPr kumimoji="1" lang="en-US" altLang="ja-JP" sz="1400" b="1" u="sng" dirty="0" smtClean="0">
                <a:solidFill>
                  <a:schemeClr val="tx1"/>
                </a:solidFill>
                <a:latin typeface="Meiryo UI" panose="020B0604030504040204" pitchFamily="50" charset="-128"/>
                <a:ea typeface="Meiryo UI" panose="020B0604030504040204" pitchFamily="50" charset="-128"/>
              </a:rPr>
              <a:t>5</a:t>
            </a:r>
            <a:r>
              <a:rPr kumimoji="1" lang="ja-JP" altLang="en-US" sz="1400" b="1" u="sng" dirty="0" smtClean="0">
                <a:solidFill>
                  <a:schemeClr val="tx1"/>
                </a:solidFill>
                <a:latin typeface="Meiryo UI" panose="020B0604030504040204" pitchFamily="50" charset="-128"/>
                <a:ea typeface="Meiryo UI" panose="020B0604030504040204" pitchFamily="50" charset="-128"/>
              </a:rPr>
              <a:t>月に入り、プラスに転じている。</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7250178" y="5858203"/>
            <a:ext cx="2652699" cy="261610"/>
          </a:xfrm>
          <a:prstGeom prst="rect">
            <a:avLst/>
          </a:prstGeom>
          <a:noFill/>
        </p:spPr>
        <p:txBody>
          <a:bodyPr wrap="square" rtlCol="0">
            <a:spAutoFit/>
          </a:bodyPr>
          <a:lstStyle/>
          <a:p>
            <a:pPr algn="ctr"/>
            <a:r>
              <a:rPr kumimoji="1" lang="ja-JP" altLang="en-US" sz="1100" dirty="0" smtClean="0"/>
              <a:t>出典：総務省 </a:t>
            </a:r>
            <a:r>
              <a:rPr kumimoji="1" lang="en-US" altLang="ja-JP" sz="1100" dirty="0" smtClean="0"/>
              <a:t>『</a:t>
            </a:r>
            <a:r>
              <a:rPr kumimoji="1" lang="ja-JP" altLang="en-US" sz="1100" dirty="0" smtClean="0"/>
              <a:t>家計調査</a:t>
            </a:r>
            <a:r>
              <a:rPr kumimoji="1" lang="en-US" altLang="ja-JP" sz="1100" dirty="0" smtClean="0"/>
              <a:t>』</a:t>
            </a:r>
          </a:p>
        </p:txBody>
      </p:sp>
      <p:sp>
        <p:nvSpPr>
          <p:cNvPr id="9" name="四角形吹き出し 8"/>
          <p:cNvSpPr/>
          <p:nvPr/>
        </p:nvSpPr>
        <p:spPr>
          <a:xfrm>
            <a:off x="3520334" y="4026923"/>
            <a:ext cx="961196" cy="182089"/>
          </a:xfrm>
          <a:prstGeom prst="wedgeRectCallout">
            <a:avLst>
              <a:gd name="adj1" fmla="val -47455"/>
              <a:gd name="adj2" fmla="val 8835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b="1" dirty="0">
                <a:solidFill>
                  <a:schemeClr val="tx1"/>
                </a:solidFill>
                <a:latin typeface="Meiryo UI" panose="020B0604030504040204" pitchFamily="50" charset="-128"/>
                <a:ea typeface="Meiryo UI" panose="020B0604030504040204" pitchFamily="50" charset="-128"/>
              </a:rPr>
              <a:t>教養娯楽</a:t>
            </a:r>
          </a:p>
        </p:txBody>
      </p:sp>
      <p:sp>
        <p:nvSpPr>
          <p:cNvPr id="11" name="四角形吹き出し 10"/>
          <p:cNvSpPr/>
          <p:nvPr/>
        </p:nvSpPr>
        <p:spPr>
          <a:xfrm>
            <a:off x="2676151" y="3353498"/>
            <a:ext cx="1068493" cy="149263"/>
          </a:xfrm>
          <a:prstGeom prst="wedgeRectCallout">
            <a:avLst>
              <a:gd name="adj1" fmla="val -674"/>
              <a:gd name="adj2" fmla="val -1471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dirty="0">
                <a:solidFill>
                  <a:schemeClr val="tx1"/>
                </a:solidFill>
                <a:latin typeface="Meiryo UI" panose="020B0604030504040204" pitchFamily="50" charset="-128"/>
                <a:ea typeface="Meiryo UI" panose="020B0604030504040204" pitchFamily="50" charset="-128"/>
              </a:rPr>
              <a:t>消費支出全体</a:t>
            </a:r>
          </a:p>
        </p:txBody>
      </p:sp>
      <p:sp>
        <p:nvSpPr>
          <p:cNvPr id="12" name="四角形吹き出し 11"/>
          <p:cNvSpPr/>
          <p:nvPr/>
        </p:nvSpPr>
        <p:spPr>
          <a:xfrm>
            <a:off x="2513560" y="5116413"/>
            <a:ext cx="907223" cy="182097"/>
          </a:xfrm>
          <a:prstGeom prst="wedgeRectCallout">
            <a:avLst>
              <a:gd name="adj1" fmla="val 47888"/>
              <a:gd name="adj2" fmla="val -13237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b="1" dirty="0">
                <a:solidFill>
                  <a:schemeClr val="tx1"/>
                </a:solidFill>
                <a:latin typeface="Meiryo UI" panose="020B0604030504040204" pitchFamily="50" charset="-128"/>
                <a:ea typeface="Meiryo UI" panose="020B0604030504040204" pitchFamily="50" charset="-128"/>
              </a:rPr>
              <a:t>被服・履物</a:t>
            </a:r>
          </a:p>
        </p:txBody>
      </p:sp>
      <p:sp>
        <p:nvSpPr>
          <p:cNvPr id="14" name="四角形吹き出し 13"/>
          <p:cNvSpPr/>
          <p:nvPr/>
        </p:nvSpPr>
        <p:spPr>
          <a:xfrm>
            <a:off x="2585198" y="2288426"/>
            <a:ext cx="763945" cy="223569"/>
          </a:xfrm>
          <a:prstGeom prst="wedgeRectCallout">
            <a:avLst>
              <a:gd name="adj1" fmla="val -52791"/>
              <a:gd name="adj2" fmla="val 932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dirty="0">
                <a:solidFill>
                  <a:schemeClr val="tx1"/>
                </a:solidFill>
                <a:latin typeface="Meiryo UI" panose="020B0604030504040204" pitchFamily="50" charset="-128"/>
                <a:ea typeface="Meiryo UI" panose="020B0604030504040204" pitchFamily="50" charset="-128"/>
              </a:rPr>
              <a:t>保健医療</a:t>
            </a:r>
          </a:p>
        </p:txBody>
      </p:sp>
      <p:sp>
        <p:nvSpPr>
          <p:cNvPr id="16" name="四角形吹き出し 15"/>
          <p:cNvSpPr/>
          <p:nvPr/>
        </p:nvSpPr>
        <p:spPr>
          <a:xfrm>
            <a:off x="1068734" y="3276496"/>
            <a:ext cx="804398" cy="226265"/>
          </a:xfrm>
          <a:prstGeom prst="wedgeRectCallout">
            <a:avLst>
              <a:gd name="adj1" fmla="val -1102"/>
              <a:gd name="adj2" fmla="val -1188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dirty="0" smtClean="0">
                <a:solidFill>
                  <a:schemeClr val="tx1"/>
                </a:solidFill>
                <a:latin typeface="Meiryo UI" panose="020B0604030504040204" pitchFamily="50" charset="-128"/>
                <a:ea typeface="Meiryo UI" panose="020B0604030504040204" pitchFamily="50" charset="-128"/>
              </a:rPr>
              <a:t>交通・通信</a:t>
            </a:r>
            <a:endParaRPr kumimoji="1" lang="ja-JP" altLang="en-US" sz="1050" dirty="0">
              <a:solidFill>
                <a:schemeClr val="tx1"/>
              </a:solidFill>
              <a:latin typeface="Meiryo UI" panose="020B0604030504040204" pitchFamily="50" charset="-128"/>
              <a:ea typeface="Meiryo UI" panose="020B0604030504040204" pitchFamily="50" charset="-128"/>
            </a:endParaRPr>
          </a:p>
        </p:txBody>
      </p:sp>
      <p:sp>
        <p:nvSpPr>
          <p:cNvPr id="18" name="四角形吹き出し 17"/>
          <p:cNvSpPr/>
          <p:nvPr/>
        </p:nvSpPr>
        <p:spPr>
          <a:xfrm>
            <a:off x="7381739" y="2343452"/>
            <a:ext cx="804398" cy="226265"/>
          </a:xfrm>
          <a:prstGeom prst="wedgeRectCallout">
            <a:avLst>
              <a:gd name="adj1" fmla="val 68312"/>
              <a:gd name="adj2" fmla="val 639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交通・通信</a:t>
            </a:r>
            <a:endParaRPr kumimoji="1" lang="ja-JP" altLang="en-US" sz="1050" b="1" dirty="0">
              <a:solidFill>
                <a:schemeClr val="tx1"/>
              </a:solidFill>
              <a:latin typeface="Meiryo UI" panose="020B0604030504040204" pitchFamily="50" charset="-128"/>
              <a:ea typeface="Meiryo UI" panose="020B0604030504040204" pitchFamily="50" charset="-128"/>
            </a:endParaRPr>
          </a:p>
        </p:txBody>
      </p:sp>
      <p:sp>
        <p:nvSpPr>
          <p:cNvPr id="20" name="四角形吹き出し 19"/>
          <p:cNvSpPr/>
          <p:nvPr/>
        </p:nvSpPr>
        <p:spPr>
          <a:xfrm>
            <a:off x="5718047" y="4209012"/>
            <a:ext cx="763945" cy="249541"/>
          </a:xfrm>
          <a:prstGeom prst="wedgeRectCallout">
            <a:avLst>
              <a:gd name="adj1" fmla="val 49188"/>
              <a:gd name="adj2" fmla="val -10797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dirty="0">
                <a:solidFill>
                  <a:schemeClr val="tx1"/>
                </a:solidFill>
                <a:latin typeface="Meiryo UI" panose="020B0604030504040204" pitchFamily="50" charset="-128"/>
                <a:ea typeface="Meiryo UI" panose="020B0604030504040204" pitchFamily="50" charset="-128"/>
              </a:rPr>
              <a:t>保健医療</a:t>
            </a:r>
          </a:p>
        </p:txBody>
      </p:sp>
      <p:sp>
        <p:nvSpPr>
          <p:cNvPr id="21" name="四角形吹き出し 20"/>
          <p:cNvSpPr/>
          <p:nvPr/>
        </p:nvSpPr>
        <p:spPr>
          <a:xfrm>
            <a:off x="7507916" y="4927540"/>
            <a:ext cx="907223" cy="188873"/>
          </a:xfrm>
          <a:prstGeom prst="wedgeRectCallout">
            <a:avLst>
              <a:gd name="adj1" fmla="val 52474"/>
              <a:gd name="adj2" fmla="val -1138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b="1" dirty="0">
                <a:solidFill>
                  <a:schemeClr val="tx1"/>
                </a:solidFill>
                <a:latin typeface="Meiryo UI" panose="020B0604030504040204" pitchFamily="50" charset="-128"/>
                <a:ea typeface="Meiryo UI" panose="020B0604030504040204" pitchFamily="50" charset="-128"/>
              </a:rPr>
              <a:t>被服・履物</a:t>
            </a:r>
          </a:p>
        </p:txBody>
      </p:sp>
      <p:sp>
        <p:nvSpPr>
          <p:cNvPr id="22" name="四角形吹き出し 21"/>
          <p:cNvSpPr/>
          <p:nvPr/>
        </p:nvSpPr>
        <p:spPr>
          <a:xfrm>
            <a:off x="6822742" y="4038330"/>
            <a:ext cx="961196" cy="182089"/>
          </a:xfrm>
          <a:prstGeom prst="wedgeRectCallout">
            <a:avLst>
              <a:gd name="adj1" fmla="val 41895"/>
              <a:gd name="adj2" fmla="val -1359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b="1" dirty="0">
                <a:solidFill>
                  <a:schemeClr val="tx1"/>
                </a:solidFill>
                <a:latin typeface="Meiryo UI" panose="020B0604030504040204" pitchFamily="50" charset="-128"/>
                <a:ea typeface="Meiryo UI" panose="020B0604030504040204" pitchFamily="50" charset="-128"/>
              </a:rPr>
              <a:t>教養娯楽</a:t>
            </a:r>
          </a:p>
        </p:txBody>
      </p:sp>
      <p:sp>
        <p:nvSpPr>
          <p:cNvPr id="3" name="スライド番号プレースホルダー 2"/>
          <p:cNvSpPr>
            <a:spLocks noGrp="1"/>
          </p:cNvSpPr>
          <p:nvPr>
            <p:ph type="sldNum" sz="quarter" idx="12"/>
          </p:nvPr>
        </p:nvSpPr>
        <p:spPr>
          <a:xfrm>
            <a:off x="9428206" y="5683007"/>
            <a:ext cx="438902" cy="394246"/>
          </a:xfrm>
        </p:spPr>
        <p:txBody>
          <a:bodyPr/>
          <a:lstStyle/>
          <a:p>
            <a:fld id="{9B28B6A2-4437-46C4-8AB6-08015A7ADF51}" type="slidenum">
              <a:rPr kumimoji="1" lang="ja-JP" altLang="en-US" sz="1600" b="1" smtClean="0"/>
              <a:pPr/>
              <a:t>40</a:t>
            </a:fld>
            <a:endParaRPr kumimoji="1" lang="ja-JP" altLang="en-US" sz="1600" b="1" dirty="0"/>
          </a:p>
        </p:txBody>
      </p:sp>
      <p:sp>
        <p:nvSpPr>
          <p:cNvPr id="17" name="タイトル 3"/>
          <p:cNvSpPr txBox="1">
            <a:spLocks/>
          </p:cNvSpPr>
          <p:nvPr/>
        </p:nvSpPr>
        <p:spPr>
          <a:xfrm>
            <a:off x="0" y="1"/>
            <a:ext cx="9906000" cy="403512"/>
          </a:xfrm>
          <a:prstGeom prst="rect">
            <a:avLst/>
          </a:prstGeom>
          <a:solidFill>
            <a:srgbClr val="002060"/>
          </a:solidFill>
        </p:spPr>
        <p:txBody>
          <a:bodyPr anchor="ct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785" b="1" dirty="0">
                <a:solidFill>
                  <a:schemeClr val="bg1"/>
                </a:solidFill>
                <a:latin typeface="Meiryo UI" panose="020B0604030504040204" pitchFamily="50" charset="-128"/>
                <a:ea typeface="Meiryo UI" panose="020B0604030504040204" pitchFamily="50" charset="-128"/>
              </a:rPr>
              <a:t>不要不急の消費の減少 </a:t>
            </a:r>
            <a:r>
              <a:rPr lang="en-US" altLang="ja-JP" sz="1785" b="1" dirty="0" smtClean="0">
                <a:solidFill>
                  <a:schemeClr val="bg1"/>
                </a:solidFill>
                <a:latin typeface="Meiryo UI" panose="020B0604030504040204" pitchFamily="50" charset="-128"/>
                <a:ea typeface="Meiryo UI" panose="020B0604030504040204" pitchFamily="50" charset="-128"/>
              </a:rPr>
              <a:t>【</a:t>
            </a:r>
            <a:r>
              <a:rPr lang="ja-JP" altLang="en-US" sz="1785" b="1" dirty="0">
                <a:solidFill>
                  <a:schemeClr val="bg1"/>
                </a:solidFill>
                <a:latin typeface="Meiryo UI" panose="020B0604030504040204" pitchFamily="50" charset="-128"/>
                <a:ea typeface="Meiryo UI" panose="020B0604030504040204" pitchFamily="50" charset="-128"/>
              </a:rPr>
              <a:t>消費支出額の減少</a:t>
            </a:r>
            <a:r>
              <a:rPr lang="en-US" altLang="ja-JP" sz="1785" b="1" dirty="0" smtClean="0">
                <a:solidFill>
                  <a:schemeClr val="bg1"/>
                </a:solidFill>
                <a:latin typeface="Meiryo UI" panose="020B0604030504040204" pitchFamily="50" charset="-128"/>
                <a:ea typeface="Meiryo UI" panose="020B0604030504040204" pitchFamily="50" charset="-128"/>
              </a:rPr>
              <a:t>】</a:t>
            </a:r>
            <a:endParaRPr lang="ja-JP" altLang="en-US" sz="1071"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256298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219918" y="503648"/>
            <a:ext cx="9513107" cy="6996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61502" indent="-161502"/>
            <a:r>
              <a:rPr kumimoji="1" lang="ja-JP" altLang="en-US" sz="1400" dirty="0" smtClean="0">
                <a:solidFill>
                  <a:schemeClr val="tx1"/>
                </a:solidFill>
                <a:latin typeface="Meiryo UI" panose="020B0604030504040204" pitchFamily="50" charset="-128"/>
                <a:ea typeface="Meiryo UI" panose="020B0604030504040204" pitchFamily="50" charset="-128"/>
              </a:rPr>
              <a:t> ●昨年の同月比で近畿の家計消費の動向をみると、緊急事態宣言が発せられた４月の消費行動では</a:t>
            </a:r>
            <a:r>
              <a:rPr kumimoji="1" lang="ja-JP" altLang="en-US" sz="1400" b="1" u="sng" dirty="0" smtClean="0">
                <a:solidFill>
                  <a:schemeClr val="tx1"/>
                </a:solidFill>
                <a:latin typeface="Meiryo UI" panose="020B0604030504040204" pitchFamily="50" charset="-128"/>
                <a:ea typeface="Meiryo UI" panose="020B0604030504040204" pitchFamily="50" charset="-128"/>
              </a:rPr>
              <a:t>「外食」、「被服及び履物」、 </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a:p>
            <a:pPr marL="161502" indent="-161502"/>
            <a:r>
              <a:rPr kumimoji="1" lang="en-US" altLang="ja-JP" sz="1400" dirty="0">
                <a:solidFill>
                  <a:schemeClr val="tx1"/>
                </a:solidFill>
                <a:latin typeface="Meiryo UI" panose="020B0604030504040204" pitchFamily="50" charset="-128"/>
                <a:ea typeface="Meiryo UI" panose="020B0604030504040204" pitchFamily="50" charset="-128"/>
              </a:rPr>
              <a:t> </a:t>
            </a:r>
            <a:r>
              <a:rPr kumimoji="1" lang="en-US" altLang="ja-JP" sz="1400" dirty="0" smtClean="0">
                <a:solidFill>
                  <a:schemeClr val="tx1"/>
                </a:solidFill>
                <a:latin typeface="Meiryo UI" panose="020B0604030504040204" pitchFamily="50" charset="-128"/>
                <a:ea typeface="Meiryo UI" panose="020B0604030504040204" pitchFamily="50" charset="-128"/>
              </a:rPr>
              <a:t>   </a:t>
            </a:r>
            <a:r>
              <a:rPr kumimoji="1" lang="ja-JP" altLang="en-US" sz="1400" b="1" u="sng" dirty="0" smtClean="0">
                <a:solidFill>
                  <a:schemeClr val="tx1"/>
                </a:solidFill>
                <a:latin typeface="Meiryo UI" panose="020B0604030504040204" pitchFamily="50" charset="-128"/>
                <a:ea typeface="Meiryo UI" panose="020B0604030504040204" pitchFamily="50" charset="-128"/>
              </a:rPr>
              <a:t>「交通」、外出が必要な「教養娯楽（宿泊等）」</a:t>
            </a:r>
            <a:r>
              <a:rPr kumimoji="1" lang="ja-JP" altLang="en-US" sz="1400" dirty="0" smtClean="0">
                <a:solidFill>
                  <a:schemeClr val="tx1"/>
                </a:solidFill>
                <a:latin typeface="Meiryo UI" panose="020B0604030504040204" pitchFamily="50" charset="-128"/>
                <a:ea typeface="Meiryo UI" panose="020B0604030504040204" pitchFamily="50" charset="-128"/>
              </a:rPr>
              <a:t>への支出が大きく減少。</a:t>
            </a:r>
          </a:p>
          <a:p>
            <a:pPr marL="161502" indent="-161502"/>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b="1" u="sng" dirty="0" smtClean="0">
                <a:solidFill>
                  <a:schemeClr val="tx1"/>
                </a:solidFill>
                <a:latin typeface="Meiryo UI" panose="020B0604030504040204" pitchFamily="50" charset="-128"/>
                <a:ea typeface="Meiryo UI" panose="020B0604030504040204" pitchFamily="50" charset="-128"/>
              </a:rPr>
              <a:t>「食料」、「家具・家事用品」、外出が不要な「教養娯楽（ゲーム等）」</a:t>
            </a:r>
            <a:r>
              <a:rPr kumimoji="1" lang="ja-JP" altLang="en-US" sz="1400" dirty="0" smtClean="0">
                <a:solidFill>
                  <a:schemeClr val="tx1"/>
                </a:solidFill>
                <a:latin typeface="Meiryo UI" panose="020B0604030504040204" pitchFamily="50" charset="-128"/>
                <a:ea typeface="Meiryo UI" panose="020B0604030504040204" pitchFamily="50" charset="-128"/>
              </a:rPr>
              <a:t>の巣ごもり消費の支出は大きく増加。</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graphicFrame>
        <p:nvGraphicFramePr>
          <p:cNvPr id="14" name="グラフ 13"/>
          <p:cNvGraphicFramePr>
            <a:graphicFrameLocks/>
          </p:cNvGraphicFramePr>
          <p:nvPr>
            <p:extLst>
              <p:ext uri="{D42A27DB-BD31-4B8C-83A1-F6EECF244321}">
                <p14:modId xmlns:p14="http://schemas.microsoft.com/office/powerpoint/2010/main" val="538919400"/>
              </p:ext>
            </p:extLst>
          </p:nvPr>
        </p:nvGraphicFramePr>
        <p:xfrm>
          <a:off x="314828" y="1625692"/>
          <a:ext cx="9276344" cy="3883851"/>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直線コネクタ 2"/>
          <p:cNvCxnSpPr/>
          <p:nvPr/>
        </p:nvCxnSpPr>
        <p:spPr>
          <a:xfrm>
            <a:off x="2504367" y="1635887"/>
            <a:ext cx="1" cy="439200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036288" y="5799523"/>
            <a:ext cx="1175657" cy="246221"/>
          </a:xfrm>
          <a:prstGeom prst="rect">
            <a:avLst/>
          </a:prstGeom>
          <a:ln w="3175"/>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kumimoji="1" lang="ja-JP" altLang="en-US" sz="1000" b="1" dirty="0" smtClean="0"/>
              <a:t>食料</a:t>
            </a:r>
            <a:endParaRPr kumimoji="1" lang="ja-JP" altLang="en-US" sz="1000" b="1" dirty="0"/>
          </a:p>
        </p:txBody>
      </p:sp>
      <p:sp>
        <p:nvSpPr>
          <p:cNvPr id="26" name="テキスト ボックス 25"/>
          <p:cNvSpPr txBox="1"/>
          <p:nvPr/>
        </p:nvSpPr>
        <p:spPr>
          <a:xfrm>
            <a:off x="2585084" y="5596312"/>
            <a:ext cx="338554" cy="462002"/>
          </a:xfrm>
          <a:prstGeom prst="rect">
            <a:avLst/>
          </a:prstGeom>
          <a:ln w="3175"/>
        </p:spPr>
        <p:style>
          <a:lnRef idx="2">
            <a:schemeClr val="dk1"/>
          </a:lnRef>
          <a:fillRef idx="1">
            <a:schemeClr val="lt1"/>
          </a:fillRef>
          <a:effectRef idx="0">
            <a:schemeClr val="dk1"/>
          </a:effectRef>
          <a:fontRef idx="minor">
            <a:schemeClr val="dk1"/>
          </a:fontRef>
        </p:style>
        <p:txBody>
          <a:bodyPr vert="eaVert" wrap="square" rtlCol="0" anchor="ctr">
            <a:spAutoFit/>
          </a:bodyPr>
          <a:lstStyle/>
          <a:p>
            <a:pPr algn="ctr"/>
            <a:r>
              <a:rPr kumimoji="1" lang="ja-JP" altLang="en-US" sz="1000" b="1" dirty="0"/>
              <a:t>外食</a:t>
            </a:r>
          </a:p>
        </p:txBody>
      </p:sp>
      <p:sp>
        <p:nvSpPr>
          <p:cNvPr id="27" name="テキスト ボックス 26"/>
          <p:cNvSpPr txBox="1"/>
          <p:nvPr/>
        </p:nvSpPr>
        <p:spPr>
          <a:xfrm>
            <a:off x="3020713" y="5531404"/>
            <a:ext cx="430887" cy="525780"/>
          </a:xfrm>
          <a:prstGeom prst="rect">
            <a:avLst/>
          </a:prstGeom>
          <a:ln w="3175"/>
        </p:spPr>
        <p:style>
          <a:lnRef idx="2">
            <a:schemeClr val="dk1"/>
          </a:lnRef>
          <a:fillRef idx="1">
            <a:schemeClr val="lt1"/>
          </a:fillRef>
          <a:effectRef idx="0">
            <a:schemeClr val="dk1"/>
          </a:effectRef>
          <a:fontRef idx="minor">
            <a:schemeClr val="dk1"/>
          </a:fontRef>
        </p:style>
        <p:txBody>
          <a:bodyPr vert="eaVert" wrap="square" rtlCol="0" anchor="ctr">
            <a:spAutoFit/>
          </a:bodyPr>
          <a:lstStyle/>
          <a:p>
            <a:pPr algn="ctr"/>
            <a:r>
              <a:rPr kumimoji="1" lang="ja-JP" altLang="en-US" sz="800" b="1" dirty="0" smtClean="0"/>
              <a:t>家具・</a:t>
            </a:r>
            <a:endParaRPr kumimoji="1" lang="en-US" altLang="ja-JP" sz="800" b="1" dirty="0" smtClean="0"/>
          </a:p>
          <a:p>
            <a:pPr algn="ctr"/>
            <a:r>
              <a:rPr kumimoji="1" lang="ja-JP" altLang="en-US" sz="800" b="1" dirty="0" smtClean="0"/>
              <a:t>家事用品</a:t>
            </a:r>
            <a:endParaRPr kumimoji="1" lang="ja-JP" altLang="en-US" sz="800" b="1" dirty="0"/>
          </a:p>
        </p:txBody>
      </p:sp>
      <p:sp>
        <p:nvSpPr>
          <p:cNvPr id="30" name="テキスト ボックス 29"/>
          <p:cNvSpPr txBox="1"/>
          <p:nvPr/>
        </p:nvSpPr>
        <p:spPr>
          <a:xfrm>
            <a:off x="3565758" y="5064861"/>
            <a:ext cx="338554" cy="993093"/>
          </a:xfrm>
          <a:prstGeom prst="rect">
            <a:avLst/>
          </a:prstGeom>
          <a:ln w="3175"/>
        </p:spPr>
        <p:style>
          <a:lnRef idx="2">
            <a:schemeClr val="dk1"/>
          </a:lnRef>
          <a:fillRef idx="1">
            <a:schemeClr val="lt1"/>
          </a:fillRef>
          <a:effectRef idx="0">
            <a:schemeClr val="dk1"/>
          </a:effectRef>
          <a:fontRef idx="minor">
            <a:schemeClr val="dk1"/>
          </a:fontRef>
        </p:style>
        <p:txBody>
          <a:bodyPr vert="eaVert" wrap="square" rtlCol="0" anchor="ctr">
            <a:spAutoFit/>
          </a:bodyPr>
          <a:lstStyle/>
          <a:p>
            <a:pPr algn="ctr"/>
            <a:r>
              <a:rPr kumimoji="1" lang="ja-JP" altLang="en-US" sz="1000" b="1" dirty="0" smtClean="0"/>
              <a:t>被服及び履物</a:t>
            </a:r>
            <a:endParaRPr kumimoji="1" lang="ja-JP" altLang="en-US" sz="1000" b="1" dirty="0"/>
          </a:p>
        </p:txBody>
      </p:sp>
      <p:sp>
        <p:nvSpPr>
          <p:cNvPr id="31" name="テキスト ボックス 30"/>
          <p:cNvSpPr txBox="1"/>
          <p:nvPr/>
        </p:nvSpPr>
        <p:spPr>
          <a:xfrm>
            <a:off x="4059230" y="5448822"/>
            <a:ext cx="338554" cy="599830"/>
          </a:xfrm>
          <a:prstGeom prst="rect">
            <a:avLst/>
          </a:prstGeom>
          <a:ln w="3175"/>
        </p:spPr>
        <p:style>
          <a:lnRef idx="2">
            <a:schemeClr val="dk1"/>
          </a:lnRef>
          <a:fillRef idx="1">
            <a:schemeClr val="lt1"/>
          </a:fillRef>
          <a:effectRef idx="0">
            <a:schemeClr val="dk1"/>
          </a:effectRef>
          <a:fontRef idx="minor">
            <a:schemeClr val="dk1"/>
          </a:fontRef>
        </p:style>
        <p:txBody>
          <a:bodyPr vert="eaVert" wrap="square" rtlCol="0" anchor="ctr">
            <a:spAutoFit/>
          </a:bodyPr>
          <a:lstStyle/>
          <a:p>
            <a:pPr algn="ctr"/>
            <a:r>
              <a:rPr kumimoji="1" lang="ja-JP" altLang="en-US" sz="1000" b="1" dirty="0" smtClean="0"/>
              <a:t>保健医療</a:t>
            </a:r>
            <a:endParaRPr kumimoji="1" lang="ja-JP" altLang="en-US" sz="1000" b="1" dirty="0"/>
          </a:p>
        </p:txBody>
      </p:sp>
      <p:sp>
        <p:nvSpPr>
          <p:cNvPr id="32" name="テキスト ボックス 29"/>
          <p:cNvSpPr txBox="1"/>
          <p:nvPr/>
        </p:nvSpPr>
        <p:spPr>
          <a:xfrm>
            <a:off x="8733316" y="5648592"/>
            <a:ext cx="809339" cy="400110"/>
          </a:xfrm>
          <a:prstGeom prst="rect">
            <a:avLst/>
          </a:prstGeom>
          <a:ln w="3175"/>
        </p:spPr>
        <p:style>
          <a:lnRef idx="2">
            <a:schemeClr val="dk1"/>
          </a:lnRef>
          <a:fillRef idx="1">
            <a:schemeClr val="lt1"/>
          </a:fillRef>
          <a:effectRef idx="0">
            <a:schemeClr val="dk1"/>
          </a:effectRef>
          <a:fontRef idx="minor">
            <a:schemeClr val="dk1"/>
          </a:fontRef>
        </p:style>
        <p:txBody>
          <a:bodyPr vert="horz"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1000" b="1" dirty="0" smtClean="0"/>
              <a:t>その他の</a:t>
            </a:r>
            <a:endParaRPr kumimoji="1" lang="en-US" altLang="ja-JP" sz="1000" b="1" dirty="0" smtClean="0"/>
          </a:p>
          <a:p>
            <a:pPr algn="ctr"/>
            <a:r>
              <a:rPr kumimoji="1" lang="ja-JP" altLang="en-US" sz="1000" b="1" dirty="0" smtClean="0"/>
              <a:t>消費支出</a:t>
            </a:r>
            <a:endParaRPr kumimoji="1" lang="ja-JP" altLang="en-US" sz="1000" b="1" dirty="0"/>
          </a:p>
        </p:txBody>
      </p:sp>
      <p:sp>
        <p:nvSpPr>
          <p:cNvPr id="33" name="テキスト ボックス 29"/>
          <p:cNvSpPr txBox="1"/>
          <p:nvPr/>
        </p:nvSpPr>
        <p:spPr>
          <a:xfrm>
            <a:off x="7026012" y="5799524"/>
            <a:ext cx="1281750" cy="246221"/>
          </a:xfrm>
          <a:prstGeom prst="rect">
            <a:avLst/>
          </a:prstGeom>
          <a:ln w="3175"/>
        </p:spPr>
        <p:style>
          <a:lnRef idx="2">
            <a:schemeClr val="dk1"/>
          </a:lnRef>
          <a:fillRef idx="1">
            <a:schemeClr val="lt1"/>
          </a:fillRef>
          <a:effectRef idx="0">
            <a:schemeClr val="dk1"/>
          </a:effectRef>
          <a:fontRef idx="minor">
            <a:schemeClr val="dk1"/>
          </a:fontRef>
        </p:style>
        <p:txBody>
          <a:bodyPr vert="horz"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1000" b="1" dirty="0" smtClean="0"/>
              <a:t>教養娯楽</a:t>
            </a:r>
            <a:endParaRPr kumimoji="1" lang="ja-JP" altLang="en-US" sz="1000" b="1" dirty="0"/>
          </a:p>
        </p:txBody>
      </p:sp>
      <p:sp>
        <p:nvSpPr>
          <p:cNvPr id="34" name="テキスト ボックス 33"/>
          <p:cNvSpPr txBox="1"/>
          <p:nvPr/>
        </p:nvSpPr>
        <p:spPr>
          <a:xfrm>
            <a:off x="4875947" y="5802431"/>
            <a:ext cx="1328725" cy="246221"/>
          </a:xfrm>
          <a:prstGeom prst="rect">
            <a:avLst/>
          </a:prstGeom>
          <a:ln w="3175"/>
        </p:spPr>
        <p:style>
          <a:lnRef idx="2">
            <a:schemeClr val="dk1"/>
          </a:lnRef>
          <a:fillRef idx="1">
            <a:schemeClr val="lt1"/>
          </a:fillRef>
          <a:effectRef idx="0">
            <a:schemeClr val="dk1"/>
          </a:effectRef>
          <a:fontRef idx="minor">
            <a:schemeClr val="dk1"/>
          </a:fontRef>
        </p:style>
        <p:txBody>
          <a:bodyPr vert="horz" wrap="square" rtlCol="0" anchor="ctr">
            <a:spAutoFit/>
          </a:bodyPr>
          <a:lstStyle/>
          <a:p>
            <a:pPr algn="ctr"/>
            <a:r>
              <a:rPr kumimoji="1" lang="ja-JP" altLang="en-US" sz="1000" b="1" dirty="0" smtClean="0"/>
              <a:t>交通・通信</a:t>
            </a:r>
            <a:endParaRPr kumimoji="1" lang="ja-JP" altLang="en-US" sz="1000" b="1" dirty="0"/>
          </a:p>
        </p:txBody>
      </p:sp>
      <p:cxnSp>
        <p:nvCxnSpPr>
          <p:cNvPr id="22" name="直線コネクタ 21"/>
          <p:cNvCxnSpPr/>
          <p:nvPr/>
        </p:nvCxnSpPr>
        <p:spPr>
          <a:xfrm>
            <a:off x="2986223" y="1635887"/>
            <a:ext cx="1" cy="439200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3477692" y="1635887"/>
            <a:ext cx="1" cy="439200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3979303" y="1635887"/>
            <a:ext cx="1" cy="439200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4472193" y="1643323"/>
            <a:ext cx="1" cy="439200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6697092" y="1648463"/>
            <a:ext cx="1" cy="439200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8681638" y="1635258"/>
            <a:ext cx="1" cy="439200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37" name="テキスト ボックス 1"/>
          <p:cNvSpPr txBox="1"/>
          <p:nvPr/>
        </p:nvSpPr>
        <p:spPr>
          <a:xfrm>
            <a:off x="4545783" y="1306659"/>
            <a:ext cx="914400" cy="65908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r>
              <a:rPr lang="ja-JP" altLang="en-US" sz="1400" b="1" dirty="0" smtClean="0">
                <a:solidFill>
                  <a:srgbClr val="595959"/>
                </a:solidFill>
              </a:rPr>
              <a:t>新型コロナウイルス感染拡大により、４月の消費行動に影響がみられた主な品目（</a:t>
            </a:r>
            <a:r>
              <a:rPr lang="ja-JP" altLang="en-US" sz="1400" b="1" dirty="0">
                <a:solidFill>
                  <a:srgbClr val="595959"/>
                </a:solidFill>
              </a:rPr>
              <a:t>近畿</a:t>
            </a:r>
            <a:r>
              <a:rPr lang="ja-JP" altLang="en-US" sz="1400" b="1" dirty="0" smtClean="0">
                <a:solidFill>
                  <a:srgbClr val="595959"/>
                </a:solidFill>
              </a:rPr>
              <a:t>）</a:t>
            </a:r>
            <a:endParaRPr lang="ja-JP" altLang="en-US" sz="1400" dirty="0">
              <a:solidFill>
                <a:srgbClr val="595959"/>
              </a:solidFill>
            </a:endParaRPr>
          </a:p>
        </p:txBody>
      </p:sp>
      <p:grpSp>
        <p:nvGrpSpPr>
          <p:cNvPr id="4" name="グループ化 3"/>
          <p:cNvGrpSpPr/>
          <p:nvPr/>
        </p:nvGrpSpPr>
        <p:grpSpPr>
          <a:xfrm>
            <a:off x="2815809" y="1629323"/>
            <a:ext cx="611523" cy="559915"/>
            <a:chOff x="2814293" y="1303834"/>
            <a:chExt cx="611523" cy="559915"/>
          </a:xfrm>
        </p:grpSpPr>
        <p:grpSp>
          <p:nvGrpSpPr>
            <p:cNvPr id="43" name="グループ化 42"/>
            <p:cNvGrpSpPr/>
            <p:nvPr/>
          </p:nvGrpSpPr>
          <p:grpSpPr>
            <a:xfrm>
              <a:off x="2987882" y="1746145"/>
              <a:ext cx="250625" cy="117604"/>
              <a:chOff x="0" y="0"/>
              <a:chExt cx="795338" cy="325696"/>
            </a:xfrm>
          </p:grpSpPr>
          <p:grpSp>
            <p:nvGrpSpPr>
              <p:cNvPr id="44" name="グループ化 43"/>
              <p:cNvGrpSpPr/>
              <p:nvPr/>
            </p:nvGrpSpPr>
            <p:grpSpPr>
              <a:xfrm>
                <a:off x="0" y="0"/>
                <a:ext cx="795338" cy="220923"/>
                <a:chOff x="0" y="0"/>
                <a:chExt cx="1905000" cy="326135"/>
              </a:xfrm>
            </p:grpSpPr>
            <p:sp>
              <p:nvSpPr>
                <p:cNvPr id="46" name="フリーフォーム 45"/>
                <p:cNvSpPr/>
                <p:nvPr/>
              </p:nvSpPr>
              <p:spPr>
                <a:xfrm>
                  <a:off x="0" y="0"/>
                  <a:ext cx="1905000" cy="171461"/>
                </a:xfrm>
                <a:custGeom>
                  <a:avLst/>
                  <a:gdLst>
                    <a:gd name="connsiteX0" fmla="*/ 0 w 1905000"/>
                    <a:gd name="connsiteY0" fmla="*/ 171450 h 171461"/>
                    <a:gd name="connsiteX1" fmla="*/ 638175 w 1905000"/>
                    <a:gd name="connsiteY1" fmla="*/ 9525 h 171461"/>
                    <a:gd name="connsiteX2" fmla="*/ 1266825 w 1905000"/>
                    <a:gd name="connsiteY2" fmla="*/ 171450 h 171461"/>
                    <a:gd name="connsiteX3" fmla="*/ 1905000 w 1905000"/>
                    <a:gd name="connsiteY3" fmla="*/ 0 h 171461"/>
                    <a:gd name="connsiteX4" fmla="*/ 1905000 w 1905000"/>
                    <a:gd name="connsiteY4" fmla="*/ 0 h 17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171461">
                      <a:moveTo>
                        <a:pt x="0" y="171450"/>
                      </a:moveTo>
                      <a:cubicBezTo>
                        <a:pt x="213519" y="90487"/>
                        <a:pt x="427038" y="9525"/>
                        <a:pt x="638175" y="9525"/>
                      </a:cubicBezTo>
                      <a:cubicBezTo>
                        <a:pt x="849312" y="9525"/>
                        <a:pt x="1055688" y="173038"/>
                        <a:pt x="1266825" y="171450"/>
                      </a:cubicBezTo>
                      <a:cubicBezTo>
                        <a:pt x="1477963" y="169862"/>
                        <a:pt x="1905000" y="0"/>
                        <a:pt x="1905000" y="0"/>
                      </a:cubicBezTo>
                      <a:lnTo>
                        <a:pt x="1905000"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7" name="フリーフォーム 46"/>
                <p:cNvSpPr/>
                <p:nvPr/>
              </p:nvSpPr>
              <p:spPr>
                <a:xfrm>
                  <a:off x="0" y="154674"/>
                  <a:ext cx="1905000" cy="171461"/>
                </a:xfrm>
                <a:custGeom>
                  <a:avLst/>
                  <a:gdLst>
                    <a:gd name="connsiteX0" fmla="*/ 0 w 1905000"/>
                    <a:gd name="connsiteY0" fmla="*/ 171450 h 171461"/>
                    <a:gd name="connsiteX1" fmla="*/ 638175 w 1905000"/>
                    <a:gd name="connsiteY1" fmla="*/ 9525 h 171461"/>
                    <a:gd name="connsiteX2" fmla="*/ 1266825 w 1905000"/>
                    <a:gd name="connsiteY2" fmla="*/ 171450 h 171461"/>
                    <a:gd name="connsiteX3" fmla="*/ 1905000 w 1905000"/>
                    <a:gd name="connsiteY3" fmla="*/ 0 h 171461"/>
                    <a:gd name="connsiteX4" fmla="*/ 1905000 w 1905000"/>
                    <a:gd name="connsiteY4" fmla="*/ 0 h 17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171461">
                      <a:moveTo>
                        <a:pt x="0" y="171450"/>
                      </a:moveTo>
                      <a:cubicBezTo>
                        <a:pt x="213519" y="90487"/>
                        <a:pt x="427038" y="9525"/>
                        <a:pt x="638175" y="9525"/>
                      </a:cubicBezTo>
                      <a:cubicBezTo>
                        <a:pt x="849312" y="9525"/>
                        <a:pt x="1055688" y="173038"/>
                        <a:pt x="1266825" y="171450"/>
                      </a:cubicBezTo>
                      <a:cubicBezTo>
                        <a:pt x="1477963" y="169862"/>
                        <a:pt x="1905000" y="0"/>
                        <a:pt x="1905000" y="0"/>
                      </a:cubicBezTo>
                      <a:lnTo>
                        <a:pt x="1905000" y="0"/>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45" name="フリーフォーム 44"/>
              <p:cNvSpPr/>
              <p:nvPr/>
            </p:nvSpPr>
            <p:spPr>
              <a:xfrm>
                <a:off x="0" y="209549"/>
                <a:ext cx="795338" cy="116147"/>
              </a:xfrm>
              <a:custGeom>
                <a:avLst/>
                <a:gdLst>
                  <a:gd name="connsiteX0" fmla="*/ 0 w 1905000"/>
                  <a:gd name="connsiteY0" fmla="*/ 171450 h 171461"/>
                  <a:gd name="connsiteX1" fmla="*/ 638175 w 1905000"/>
                  <a:gd name="connsiteY1" fmla="*/ 9525 h 171461"/>
                  <a:gd name="connsiteX2" fmla="*/ 1266825 w 1905000"/>
                  <a:gd name="connsiteY2" fmla="*/ 171450 h 171461"/>
                  <a:gd name="connsiteX3" fmla="*/ 1905000 w 1905000"/>
                  <a:gd name="connsiteY3" fmla="*/ 0 h 171461"/>
                  <a:gd name="connsiteX4" fmla="*/ 1905000 w 1905000"/>
                  <a:gd name="connsiteY4" fmla="*/ 0 h 17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171461">
                    <a:moveTo>
                      <a:pt x="0" y="171450"/>
                    </a:moveTo>
                    <a:cubicBezTo>
                      <a:pt x="213519" y="90487"/>
                      <a:pt x="427038" y="9525"/>
                      <a:pt x="638175" y="9525"/>
                    </a:cubicBezTo>
                    <a:cubicBezTo>
                      <a:pt x="849312" y="9525"/>
                      <a:pt x="1055688" y="173038"/>
                      <a:pt x="1266825" y="171450"/>
                    </a:cubicBezTo>
                    <a:cubicBezTo>
                      <a:pt x="1477963" y="169862"/>
                      <a:pt x="1905000" y="0"/>
                      <a:pt x="1905000" y="0"/>
                    </a:cubicBezTo>
                    <a:lnTo>
                      <a:pt x="1905000"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2" name="テキスト ボックス 1"/>
            <p:cNvSpPr txBox="1"/>
            <p:nvPr/>
          </p:nvSpPr>
          <p:spPr>
            <a:xfrm>
              <a:off x="2814293" y="1303834"/>
              <a:ext cx="611523" cy="230832"/>
            </a:xfrm>
            <a:prstGeom prst="rect">
              <a:avLst/>
            </a:prstGeom>
            <a:noFill/>
          </p:spPr>
          <p:txBody>
            <a:bodyPr wrap="square" rtlCol="0">
              <a:spAutoFit/>
            </a:bodyPr>
            <a:lstStyle/>
            <a:p>
              <a:r>
                <a:rPr lang="ja-JP" altLang="en-US" sz="900" dirty="0">
                  <a:solidFill>
                    <a:prstClr val="black">
                      <a:lumMod val="75000"/>
                      <a:lumOff val="25000"/>
                    </a:prstClr>
                  </a:solidFill>
                </a:rPr>
                <a:t>＋</a:t>
              </a:r>
              <a:r>
                <a:rPr lang="en-US" altLang="ja-JP" sz="900" dirty="0">
                  <a:solidFill>
                    <a:prstClr val="black">
                      <a:lumMod val="75000"/>
                      <a:lumOff val="25000"/>
                    </a:prstClr>
                  </a:solidFill>
                </a:rPr>
                <a:t>300.0</a:t>
              </a:r>
              <a:endParaRPr lang="ja-JP" altLang="en-US" sz="900" dirty="0">
                <a:solidFill>
                  <a:prstClr val="black">
                    <a:lumMod val="75000"/>
                    <a:lumOff val="25000"/>
                  </a:prstClr>
                </a:solidFill>
              </a:endParaRPr>
            </a:p>
          </p:txBody>
        </p:sp>
      </p:grpSp>
      <p:sp>
        <p:nvSpPr>
          <p:cNvPr id="38" name="タイトル 3"/>
          <p:cNvSpPr txBox="1">
            <a:spLocks/>
          </p:cNvSpPr>
          <p:nvPr/>
        </p:nvSpPr>
        <p:spPr>
          <a:xfrm>
            <a:off x="0" y="1"/>
            <a:ext cx="9906000" cy="403512"/>
          </a:xfrm>
          <a:prstGeom prst="rect">
            <a:avLst/>
          </a:prstGeom>
          <a:solidFill>
            <a:srgbClr val="002060"/>
          </a:solidFill>
        </p:spPr>
        <p:txBody>
          <a:bodyPr anchor="ct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785" b="1" dirty="0">
                <a:solidFill>
                  <a:schemeClr val="bg1"/>
                </a:solidFill>
                <a:latin typeface="Meiryo UI" panose="020B0604030504040204" pitchFamily="50" charset="-128"/>
                <a:ea typeface="Meiryo UI" panose="020B0604030504040204" pitchFamily="50" charset="-128"/>
              </a:rPr>
              <a:t>不要不急の消費の減少 </a:t>
            </a:r>
            <a:r>
              <a:rPr lang="en-US" altLang="ja-JP" sz="1785" b="1" dirty="0" smtClean="0">
                <a:solidFill>
                  <a:schemeClr val="bg1"/>
                </a:solidFill>
                <a:latin typeface="Meiryo UI" panose="020B0604030504040204" pitchFamily="50" charset="-128"/>
                <a:ea typeface="Meiryo UI" panose="020B0604030504040204" pitchFamily="50" charset="-128"/>
              </a:rPr>
              <a:t>【</a:t>
            </a:r>
            <a:r>
              <a:rPr lang="ja-JP" altLang="en-US" sz="1785" b="1" dirty="0">
                <a:solidFill>
                  <a:schemeClr val="bg1"/>
                </a:solidFill>
                <a:latin typeface="Meiryo UI" panose="020B0604030504040204" pitchFamily="50" charset="-128"/>
                <a:ea typeface="Meiryo UI" panose="020B0604030504040204" pitchFamily="50" charset="-128"/>
              </a:rPr>
              <a:t>消費支出額の減少</a:t>
            </a:r>
            <a:r>
              <a:rPr lang="en-US" altLang="ja-JP" sz="1785" b="1" dirty="0" smtClean="0">
                <a:solidFill>
                  <a:schemeClr val="bg1"/>
                </a:solidFill>
                <a:latin typeface="Meiryo UI" panose="020B0604030504040204" pitchFamily="50" charset="-128"/>
                <a:ea typeface="Meiryo UI" panose="020B0604030504040204" pitchFamily="50" charset="-128"/>
              </a:rPr>
              <a:t>】</a:t>
            </a:r>
            <a:endParaRPr lang="ja-JP" altLang="en-US" sz="1071" b="1" dirty="0">
              <a:solidFill>
                <a:schemeClr val="bg1"/>
              </a:solidFill>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7693402" y="1371829"/>
            <a:ext cx="2652699" cy="246221"/>
          </a:xfrm>
          <a:prstGeom prst="rect">
            <a:avLst/>
          </a:prstGeom>
          <a:noFill/>
        </p:spPr>
        <p:txBody>
          <a:bodyPr wrap="square" rtlCol="0">
            <a:spAutoFit/>
          </a:bodyPr>
          <a:lstStyle/>
          <a:p>
            <a:pPr algn="ctr"/>
            <a:r>
              <a:rPr kumimoji="1" lang="ja-JP" altLang="en-US" sz="1000" dirty="0" smtClean="0"/>
              <a:t>出典：総務省 </a:t>
            </a:r>
            <a:r>
              <a:rPr kumimoji="1" lang="en-US" altLang="ja-JP" sz="1000" dirty="0" smtClean="0"/>
              <a:t>『</a:t>
            </a:r>
            <a:r>
              <a:rPr kumimoji="1" lang="ja-JP" altLang="en-US" sz="1000" dirty="0" smtClean="0"/>
              <a:t>家計調査</a:t>
            </a:r>
            <a:r>
              <a:rPr kumimoji="1" lang="en-US" altLang="ja-JP" sz="1000" dirty="0" smtClean="0"/>
              <a:t>』</a:t>
            </a:r>
          </a:p>
        </p:txBody>
      </p:sp>
      <p:sp>
        <p:nvSpPr>
          <p:cNvPr id="39" name="スライド番号プレースホルダー 2"/>
          <p:cNvSpPr>
            <a:spLocks noGrp="1"/>
          </p:cNvSpPr>
          <p:nvPr>
            <p:ph type="sldNum" sz="quarter" idx="12"/>
          </p:nvPr>
        </p:nvSpPr>
        <p:spPr>
          <a:xfrm>
            <a:off x="9426127" y="5683007"/>
            <a:ext cx="440980" cy="394246"/>
          </a:xfrm>
          <a:ln>
            <a:solidFill>
              <a:schemeClr val="accent1"/>
            </a:solidFill>
          </a:ln>
        </p:spPr>
        <p:txBody>
          <a:bodyPr/>
          <a:lstStyle/>
          <a:p>
            <a:fld id="{9B28B6A2-4437-46C4-8AB6-08015A7ADF51}" type="slidenum">
              <a:rPr kumimoji="1" lang="ja-JP" altLang="en-US" sz="1600" b="1" smtClean="0"/>
              <a:pPr/>
              <a:t>41</a:t>
            </a:fld>
            <a:endParaRPr kumimoji="1" lang="ja-JP" altLang="en-US" sz="1600" b="1" dirty="0"/>
          </a:p>
        </p:txBody>
      </p:sp>
    </p:spTree>
    <p:extLst>
      <p:ext uri="{BB962C8B-B14F-4D97-AF65-F5344CB8AC3E}">
        <p14:creationId xmlns:p14="http://schemas.microsoft.com/office/powerpoint/2010/main" val="19503834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34CF59F8-A367-4EC1-83BF-5D400B8A4CCC}"/>
              </a:ext>
            </a:extLst>
          </p:cNvPr>
          <p:cNvSpPr txBox="1"/>
          <p:nvPr/>
        </p:nvSpPr>
        <p:spPr>
          <a:xfrm>
            <a:off x="6512125" y="5779581"/>
            <a:ext cx="2949146" cy="246221"/>
          </a:xfrm>
          <a:prstGeom prst="rect">
            <a:avLst/>
          </a:prstGeom>
          <a:noFill/>
          <a:ln>
            <a:noFill/>
          </a:ln>
        </p:spPr>
        <p:txBody>
          <a:bodyPr wrap="square" rtlCol="0">
            <a:spAutoFit/>
          </a:bodyPr>
          <a:lstStyle/>
          <a:p>
            <a:pPr marL="217984" indent="-217984"/>
            <a:r>
              <a:rPr lang="ja-JP" altLang="en-US" sz="1000" dirty="0"/>
              <a:t>出典</a:t>
            </a:r>
            <a:r>
              <a:rPr lang="ja-JP" altLang="en-US" sz="1000" dirty="0" smtClean="0"/>
              <a:t>：日本百貨店協会 </a:t>
            </a:r>
            <a:r>
              <a:rPr lang="en-US" altLang="ja-JP" sz="1000" dirty="0" smtClean="0"/>
              <a:t>『</a:t>
            </a:r>
            <a:r>
              <a:rPr lang="ja-JP" altLang="en-US" sz="1000" dirty="0" smtClean="0"/>
              <a:t>全国百貨店売上高概況</a:t>
            </a:r>
            <a:r>
              <a:rPr lang="en-US" altLang="ja-JP" sz="1000" dirty="0" smtClean="0"/>
              <a:t>』</a:t>
            </a:r>
            <a:endParaRPr lang="en-US" altLang="ja-JP" sz="1000" dirty="0"/>
          </a:p>
        </p:txBody>
      </p:sp>
      <p:sp>
        <p:nvSpPr>
          <p:cNvPr id="11" name="スライド番号プレースホルダー 3"/>
          <p:cNvSpPr>
            <a:spLocks noGrp="1"/>
          </p:cNvSpPr>
          <p:nvPr>
            <p:ph type="sldNum" sz="quarter" idx="12"/>
          </p:nvPr>
        </p:nvSpPr>
        <p:spPr>
          <a:xfrm>
            <a:off x="9366423" y="5691873"/>
            <a:ext cx="480144" cy="394246"/>
          </a:xfrm>
          <a:ln>
            <a:solidFill>
              <a:schemeClr val="accent1"/>
            </a:solidFill>
          </a:ln>
        </p:spPr>
        <p:txBody>
          <a:bodyPr/>
          <a:lstStyle/>
          <a:p>
            <a:pPr algn="ctr"/>
            <a:fld id="{9B28B6A2-4437-46C4-8AB6-08015A7ADF51}" type="slidenum">
              <a:rPr kumimoji="1" lang="ja-JP" altLang="en-US" sz="1600" smtClean="0"/>
              <a:pPr algn="ctr"/>
              <a:t>42</a:t>
            </a:fld>
            <a:endParaRPr kumimoji="1" lang="ja-JP" altLang="en-US" sz="1600" dirty="0"/>
          </a:p>
        </p:txBody>
      </p:sp>
      <p:sp>
        <p:nvSpPr>
          <p:cNvPr id="28" name="正方形/長方形 27"/>
          <p:cNvSpPr/>
          <p:nvPr/>
        </p:nvSpPr>
        <p:spPr>
          <a:xfrm>
            <a:off x="70080" y="511950"/>
            <a:ext cx="9706406" cy="7772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５月</a:t>
            </a:r>
            <a:r>
              <a:rPr kumimoji="1" lang="ja-JP" altLang="en-US" sz="1400" dirty="0">
                <a:solidFill>
                  <a:schemeClr val="tx1"/>
                </a:solidFill>
                <a:latin typeface="Meiryo UI" panose="020B0604030504040204" pitchFamily="50" charset="-128"/>
                <a:ea typeface="Meiryo UI" panose="020B0604030504040204" pitchFamily="50" charset="-128"/>
              </a:rPr>
              <a:t>の大阪の百貨店売上高は</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213</a:t>
            </a:r>
            <a:r>
              <a:rPr kumimoji="1" lang="ja-JP" altLang="en-US" sz="1400" dirty="0" smtClean="0">
                <a:solidFill>
                  <a:schemeClr val="tx1"/>
                </a:solidFill>
                <a:latin typeface="Meiryo UI" panose="020B0604030504040204" pitchFamily="50" charset="-128"/>
                <a:ea typeface="Meiryo UI" panose="020B0604030504040204" pitchFamily="50" charset="-128"/>
              </a:rPr>
              <a:t>億円</a:t>
            </a:r>
            <a:r>
              <a:rPr kumimoji="1" lang="ja-JP" altLang="en-US" sz="1400" dirty="0">
                <a:solidFill>
                  <a:schemeClr val="tx1"/>
                </a:solidFill>
                <a:latin typeface="Meiryo UI" panose="020B0604030504040204" pitchFamily="50" charset="-128"/>
                <a:ea typeface="Meiryo UI" panose="020B0604030504040204" pitchFamily="50" charset="-128"/>
              </a:rPr>
              <a:t>（前年同期比</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68.0</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）となり</a:t>
            </a:r>
            <a:r>
              <a:rPr kumimoji="1" lang="ja-JP" altLang="en-US" sz="1400" dirty="0" smtClean="0">
                <a:solidFill>
                  <a:schemeClr val="tx1"/>
                </a:solidFill>
                <a:latin typeface="Meiryo UI" panose="020B0604030504040204" pitchFamily="50" charset="-128"/>
                <a:ea typeface="Meiryo UI" panose="020B0604030504040204" pitchFamily="50" charset="-128"/>
              </a:rPr>
              <a:t>、前月から若干持ち直しの兆し。</a:t>
            </a:r>
            <a:endParaRPr kumimoji="1" lang="ja-JP" altLang="en-US" sz="1400" dirty="0">
              <a:solidFill>
                <a:schemeClr val="tx1"/>
              </a:solidFill>
              <a:latin typeface="Meiryo UI" panose="020B0604030504040204" pitchFamily="50" charset="-128"/>
              <a:ea typeface="Meiryo UI" panose="020B0604030504040204" pitchFamily="50" charset="-128"/>
            </a:endParaRPr>
          </a:p>
          <a:p>
            <a:pPr>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ただし、</a:t>
            </a:r>
            <a:r>
              <a:rPr kumimoji="1" lang="ja-JP" altLang="en-US" sz="1400" b="1" u="sng" dirty="0" smtClean="0">
                <a:solidFill>
                  <a:schemeClr val="tx1"/>
                </a:solidFill>
                <a:latin typeface="Meiryo UI" panose="020B0604030504040204" pitchFamily="50" charset="-128"/>
                <a:ea typeface="Meiryo UI" panose="020B0604030504040204" pitchFamily="50" charset="-128"/>
              </a:rPr>
              <a:t>全国平均よりも依然、下げ幅は大きくなってい</a:t>
            </a:r>
            <a:r>
              <a:rPr kumimoji="1" lang="ja-JP" altLang="en-US" sz="1400" b="1" u="sng" dirty="0">
                <a:solidFill>
                  <a:schemeClr val="tx1"/>
                </a:solidFill>
                <a:latin typeface="Meiryo UI" panose="020B0604030504040204" pitchFamily="50" charset="-128"/>
                <a:ea typeface="Meiryo UI" panose="020B0604030504040204" pitchFamily="50" charset="-128"/>
              </a:rPr>
              <a:t>る</a:t>
            </a:r>
            <a:r>
              <a:rPr kumimoji="1" lang="ja-JP" altLang="en-US" sz="1400" u="sng" dirty="0" smtClean="0">
                <a:solidFill>
                  <a:schemeClr val="tx1"/>
                </a:solidFill>
                <a:latin typeface="Meiryo UI" panose="020B0604030504040204" pitchFamily="50" charset="-128"/>
                <a:ea typeface="Meiryo UI" panose="020B0604030504040204" pitchFamily="50" charset="-128"/>
              </a:rPr>
              <a:t>。</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p:txBody>
      </p:sp>
      <p:graphicFrame>
        <p:nvGraphicFramePr>
          <p:cNvPr id="30" name="グラフ 29"/>
          <p:cNvGraphicFramePr>
            <a:graphicFrameLocks/>
          </p:cNvGraphicFramePr>
          <p:nvPr>
            <p:extLst>
              <p:ext uri="{D42A27DB-BD31-4B8C-83A1-F6EECF244321}">
                <p14:modId xmlns:p14="http://schemas.microsoft.com/office/powerpoint/2010/main" val="558776833"/>
              </p:ext>
            </p:extLst>
          </p:nvPr>
        </p:nvGraphicFramePr>
        <p:xfrm>
          <a:off x="4923283" y="1289187"/>
          <a:ext cx="4982717" cy="44903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グラフ 9">
            <a:extLst>
              <a:ext uri="{FF2B5EF4-FFF2-40B4-BE49-F238E27FC236}">
                <a16:creationId xmlns:a16="http://schemas.microsoft.com/office/drawing/2014/main" id="{00000000-0008-0000-0000-000015000000}"/>
              </a:ext>
            </a:extLst>
          </p:cNvPr>
          <p:cNvGraphicFramePr>
            <a:graphicFrameLocks/>
          </p:cNvGraphicFramePr>
          <p:nvPr>
            <p:extLst>
              <p:ext uri="{D42A27DB-BD31-4B8C-83A1-F6EECF244321}">
                <p14:modId xmlns:p14="http://schemas.microsoft.com/office/powerpoint/2010/main" val="1716337384"/>
              </p:ext>
            </p:extLst>
          </p:nvPr>
        </p:nvGraphicFramePr>
        <p:xfrm>
          <a:off x="0" y="1503947"/>
          <a:ext cx="4923283" cy="4391884"/>
        </p:xfrm>
        <a:graphic>
          <a:graphicData uri="http://schemas.openxmlformats.org/drawingml/2006/chart">
            <c:chart xmlns:c="http://schemas.openxmlformats.org/drawingml/2006/chart" xmlns:r="http://schemas.openxmlformats.org/officeDocument/2006/relationships" r:id="rId4"/>
          </a:graphicData>
        </a:graphic>
      </p:graphicFrame>
      <p:sp>
        <p:nvSpPr>
          <p:cNvPr id="8" name="タイトル 3"/>
          <p:cNvSpPr txBox="1">
            <a:spLocks/>
          </p:cNvSpPr>
          <p:nvPr/>
        </p:nvSpPr>
        <p:spPr>
          <a:xfrm>
            <a:off x="0" y="1"/>
            <a:ext cx="9906000" cy="403512"/>
          </a:xfrm>
          <a:prstGeom prst="rect">
            <a:avLst/>
          </a:prstGeom>
          <a:solidFill>
            <a:srgbClr val="002060"/>
          </a:solidFill>
        </p:spPr>
        <p:txBody>
          <a:bodyPr anchor="ct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785" b="1" dirty="0">
                <a:solidFill>
                  <a:schemeClr val="bg1"/>
                </a:solidFill>
                <a:latin typeface="Meiryo UI" panose="020B0604030504040204" pitchFamily="50" charset="-128"/>
                <a:ea typeface="Meiryo UI" panose="020B0604030504040204" pitchFamily="50" charset="-128"/>
              </a:rPr>
              <a:t>不要不急の消費の減少 </a:t>
            </a:r>
            <a:r>
              <a:rPr lang="en-US" altLang="ja-JP" sz="1785" b="1" dirty="0" smtClean="0">
                <a:solidFill>
                  <a:schemeClr val="bg1"/>
                </a:solidFill>
                <a:latin typeface="Meiryo UI" panose="020B0604030504040204" pitchFamily="50" charset="-128"/>
                <a:ea typeface="Meiryo UI" panose="020B0604030504040204" pitchFamily="50" charset="-128"/>
              </a:rPr>
              <a:t>【</a:t>
            </a:r>
            <a:r>
              <a:rPr lang="ja-JP" altLang="en-US" sz="1785" b="1" dirty="0">
                <a:solidFill>
                  <a:schemeClr val="bg1"/>
                </a:solidFill>
                <a:latin typeface="Meiryo UI" panose="020B0604030504040204" pitchFamily="50" charset="-128"/>
                <a:ea typeface="Meiryo UI" panose="020B0604030504040204" pitchFamily="50" charset="-128"/>
              </a:rPr>
              <a:t>消費支出額の減少</a:t>
            </a:r>
            <a:r>
              <a:rPr lang="en-US" altLang="ja-JP" sz="1785" b="1" dirty="0" smtClean="0">
                <a:solidFill>
                  <a:schemeClr val="bg1"/>
                </a:solidFill>
                <a:latin typeface="Meiryo UI" panose="020B0604030504040204" pitchFamily="50" charset="-128"/>
                <a:ea typeface="Meiryo UI" panose="020B0604030504040204" pitchFamily="50" charset="-128"/>
              </a:rPr>
              <a:t>】</a:t>
            </a:r>
            <a:endParaRPr lang="ja-JP" altLang="en-US" sz="1071"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534364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txBox="1">
            <a:spLocks/>
          </p:cNvSpPr>
          <p:nvPr/>
        </p:nvSpPr>
        <p:spPr>
          <a:xfrm>
            <a:off x="0" y="0"/>
            <a:ext cx="9906000" cy="327894"/>
          </a:xfrm>
          <a:prstGeom prst="rect">
            <a:avLst/>
          </a:prstGeom>
          <a:solidFill>
            <a:srgbClr val="002060"/>
          </a:solidFill>
        </p:spPr>
        <p:txBody>
          <a:bodyPr vert="horz" lIns="81598" tIns="40799" rIns="81598" bIns="40799"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785" b="1" dirty="0" smtClean="0">
                <a:solidFill>
                  <a:schemeClr val="bg1"/>
                </a:solidFill>
                <a:latin typeface="Meiryo UI" panose="020B0604030504040204" pitchFamily="50" charset="-128"/>
                <a:ea typeface="Meiryo UI" panose="020B0604030504040204" pitchFamily="50" charset="-128"/>
              </a:rPr>
              <a:t>不要不急の消費の減少 </a:t>
            </a:r>
            <a:r>
              <a:rPr lang="en-US" altLang="ja-JP" sz="1785" b="1" dirty="0">
                <a:solidFill>
                  <a:schemeClr val="bg1"/>
                </a:solidFill>
                <a:latin typeface="Meiryo UI" panose="020B0604030504040204" pitchFamily="50" charset="-128"/>
                <a:ea typeface="Meiryo UI" panose="020B0604030504040204" pitchFamily="50" charset="-128"/>
              </a:rPr>
              <a:t>【</a:t>
            </a:r>
            <a:r>
              <a:rPr lang="ja-JP" altLang="en-US" sz="1785" b="1" dirty="0">
                <a:solidFill>
                  <a:schemeClr val="bg1"/>
                </a:solidFill>
                <a:latin typeface="Meiryo UI" panose="020B0604030504040204" pitchFamily="50" charset="-128"/>
                <a:ea typeface="Meiryo UI" panose="020B0604030504040204" pitchFamily="50" charset="-128"/>
              </a:rPr>
              <a:t>耐久消費</a:t>
            </a:r>
            <a:r>
              <a:rPr lang="ja-JP" altLang="en-US" sz="1785" b="1" dirty="0" smtClean="0">
                <a:solidFill>
                  <a:schemeClr val="bg1"/>
                </a:solidFill>
                <a:latin typeface="Meiryo UI" panose="020B0604030504040204" pitchFamily="50" charset="-128"/>
                <a:ea typeface="Meiryo UI" panose="020B0604030504040204" pitchFamily="50" charset="-128"/>
              </a:rPr>
              <a:t>財の新規購入減</a:t>
            </a:r>
            <a:r>
              <a:rPr lang="en-US" altLang="ja-JP" sz="1785" b="1" dirty="0" smtClean="0">
                <a:solidFill>
                  <a:schemeClr val="bg1"/>
                </a:solidFill>
                <a:latin typeface="Meiryo UI" panose="020B0604030504040204" pitchFamily="50" charset="-128"/>
                <a:ea typeface="Meiryo UI" panose="020B0604030504040204" pitchFamily="50" charset="-128"/>
              </a:rPr>
              <a:t>】</a:t>
            </a:r>
            <a:endParaRPr lang="ja-JP" altLang="en-US" sz="1071" b="1" dirty="0">
              <a:solidFill>
                <a:schemeClr val="bg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218187" y="457405"/>
            <a:ext cx="9469626" cy="5228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161502" indent="-161502"/>
            <a:r>
              <a:rPr kumimoji="1" lang="ja-JP" altLang="en-US" sz="1400" b="1" dirty="0">
                <a:solidFill>
                  <a:schemeClr val="tx1"/>
                </a:solidFill>
                <a:latin typeface="Meiryo UI" panose="020B0604030504040204" pitchFamily="50" charset="-128"/>
                <a:ea typeface="Meiryo UI" panose="020B0604030504040204" pitchFamily="50" charset="-128"/>
              </a:rPr>
              <a:t> </a:t>
            </a:r>
            <a:r>
              <a:rPr kumimoji="1" lang="ja-JP" altLang="en-US" sz="1400" dirty="0">
                <a:solidFill>
                  <a:schemeClr val="tx1"/>
                </a:solidFill>
                <a:latin typeface="Meiryo UI" panose="020B0604030504040204" pitchFamily="50" charset="-128"/>
                <a:ea typeface="Meiryo UI" panose="020B0604030504040204" pitchFamily="50" charset="-128"/>
              </a:rPr>
              <a:t>●新設住宅着工戸数は、各都道府県とも月による増減が激しく、共通のトレンドは</a:t>
            </a:r>
            <a:r>
              <a:rPr kumimoji="1" lang="ja-JP" altLang="en-US" sz="1400" dirty="0" smtClean="0">
                <a:solidFill>
                  <a:schemeClr val="tx1"/>
                </a:solidFill>
                <a:latin typeface="Meiryo UI" panose="020B0604030504040204" pitchFamily="50" charset="-128"/>
                <a:ea typeface="Meiryo UI" panose="020B0604030504040204" pitchFamily="50" charset="-128"/>
              </a:rPr>
              <a:t>みられないが、</a:t>
            </a:r>
            <a:r>
              <a:rPr kumimoji="1" lang="ja-JP" altLang="en-US" sz="1400" b="1" u="sng" dirty="0" smtClean="0">
                <a:solidFill>
                  <a:schemeClr val="tx1"/>
                </a:solidFill>
                <a:latin typeface="Meiryo UI" panose="020B0604030504040204" pitchFamily="50" charset="-128"/>
                <a:ea typeface="Meiryo UI" panose="020B0604030504040204" pitchFamily="50" charset="-128"/>
              </a:rPr>
              <a:t>対前年比では、</a:t>
            </a:r>
            <a:r>
              <a:rPr kumimoji="1" lang="en-US" altLang="ja-JP" sz="1400" b="1" u="sng" dirty="0" smtClean="0">
                <a:solidFill>
                  <a:schemeClr val="tx1"/>
                </a:solidFill>
                <a:latin typeface="Meiryo UI" panose="020B0604030504040204" pitchFamily="50" charset="-128"/>
                <a:ea typeface="Meiryo UI" panose="020B0604030504040204" pitchFamily="50" charset="-128"/>
              </a:rPr>
              <a:t>4</a:t>
            </a:r>
            <a:r>
              <a:rPr kumimoji="1" lang="ja-JP" altLang="en-US" sz="1400" b="1" u="sng" dirty="0" smtClean="0">
                <a:solidFill>
                  <a:schemeClr val="tx1"/>
                </a:solidFill>
                <a:latin typeface="Meiryo UI" panose="020B0604030504040204" pitchFamily="50" charset="-128"/>
                <a:ea typeface="Meiryo UI" panose="020B0604030504040204" pitchFamily="50" charset="-128"/>
              </a:rPr>
              <a:t>月以降、大阪は</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a:p>
            <a:pPr marL="161502" indent="-161502"/>
            <a:r>
              <a:rPr kumimoji="1" lang="en-US" altLang="ja-JP" sz="1400" dirty="0">
                <a:solidFill>
                  <a:schemeClr val="tx1"/>
                </a:solidFill>
                <a:latin typeface="Meiryo UI" panose="020B0604030504040204" pitchFamily="50" charset="-128"/>
                <a:ea typeface="Meiryo UI" panose="020B0604030504040204" pitchFamily="50" charset="-128"/>
              </a:rPr>
              <a:t> </a:t>
            </a:r>
            <a:r>
              <a:rPr kumimoji="1" lang="en-US" altLang="ja-JP" sz="1400" dirty="0" smtClean="0">
                <a:solidFill>
                  <a:schemeClr val="tx1"/>
                </a:solidFill>
                <a:latin typeface="Meiryo UI" panose="020B0604030504040204" pitchFamily="50" charset="-128"/>
                <a:ea typeface="Meiryo UI" panose="020B0604030504040204" pitchFamily="50" charset="-128"/>
              </a:rPr>
              <a:t>   </a:t>
            </a:r>
            <a:r>
              <a:rPr kumimoji="1" lang="ja-JP" altLang="en-US" sz="1400" b="1" u="sng" dirty="0" smtClean="0">
                <a:solidFill>
                  <a:schemeClr val="tx1"/>
                </a:solidFill>
                <a:latin typeface="Meiryo UI" panose="020B0604030504040204" pitchFamily="50" charset="-128"/>
                <a:ea typeface="Meiryo UI" panose="020B0604030504040204" pitchFamily="50" charset="-128"/>
              </a:rPr>
              <a:t>全国平均を下回って推移。</a:t>
            </a:r>
            <a:endParaRPr kumimoji="1" lang="en-US" altLang="ja-JP" sz="1400" b="1" u="sng" dirty="0">
              <a:solidFill>
                <a:schemeClr val="tx1"/>
              </a:solidFill>
              <a:latin typeface="Meiryo UI" panose="020B0604030504040204" pitchFamily="50" charset="-128"/>
              <a:ea typeface="Meiryo UI" panose="020B0604030504040204" pitchFamily="50" charset="-128"/>
            </a:endParaRPr>
          </a:p>
        </p:txBody>
      </p:sp>
      <p:sp>
        <p:nvSpPr>
          <p:cNvPr id="6" name="テキスト ボックス 6"/>
          <p:cNvSpPr txBox="1"/>
          <p:nvPr/>
        </p:nvSpPr>
        <p:spPr>
          <a:xfrm>
            <a:off x="6936123" y="5773580"/>
            <a:ext cx="2169047"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900" dirty="0" smtClean="0"/>
              <a:t>出典：国土交通省 </a:t>
            </a:r>
            <a:r>
              <a:rPr kumimoji="1" lang="en-US" altLang="ja-JP" sz="900" dirty="0" smtClean="0"/>
              <a:t>『</a:t>
            </a:r>
            <a:r>
              <a:rPr kumimoji="1" lang="ja-JP" altLang="en-US" sz="900" dirty="0" smtClean="0"/>
              <a:t>建築着工統計調査</a:t>
            </a:r>
            <a:r>
              <a:rPr kumimoji="1" lang="en-US" altLang="ja-JP" sz="900" dirty="0" smtClean="0"/>
              <a:t>』</a:t>
            </a:r>
          </a:p>
        </p:txBody>
      </p:sp>
      <p:sp>
        <p:nvSpPr>
          <p:cNvPr id="9" name="スライド番号プレースホルダー 3"/>
          <p:cNvSpPr>
            <a:spLocks noGrp="1"/>
          </p:cNvSpPr>
          <p:nvPr>
            <p:ph type="sldNum" sz="quarter" idx="12"/>
          </p:nvPr>
        </p:nvSpPr>
        <p:spPr>
          <a:xfrm>
            <a:off x="9415849" y="5691873"/>
            <a:ext cx="432486" cy="394246"/>
          </a:xfrm>
          <a:ln>
            <a:solidFill>
              <a:schemeClr val="accent1"/>
            </a:solidFill>
          </a:ln>
        </p:spPr>
        <p:txBody>
          <a:bodyPr/>
          <a:lstStyle/>
          <a:p>
            <a:pPr algn="ctr"/>
            <a:fld id="{9B28B6A2-4437-46C4-8AB6-08015A7ADF51}" type="slidenum">
              <a:rPr kumimoji="1" lang="ja-JP" altLang="en-US" sz="1600" smtClean="0"/>
              <a:pPr algn="ctr"/>
              <a:t>43</a:t>
            </a:fld>
            <a:endParaRPr kumimoji="1" lang="ja-JP" altLang="en-US" sz="1600" dirty="0"/>
          </a:p>
        </p:txBody>
      </p:sp>
      <p:graphicFrame>
        <p:nvGraphicFramePr>
          <p:cNvPr id="7" name="グラフ 6"/>
          <p:cNvGraphicFramePr/>
          <p:nvPr>
            <p:extLst>
              <p:ext uri="{D42A27DB-BD31-4B8C-83A1-F6EECF244321}">
                <p14:modId xmlns:p14="http://schemas.microsoft.com/office/powerpoint/2010/main" val="1738153218"/>
              </p:ext>
            </p:extLst>
          </p:nvPr>
        </p:nvGraphicFramePr>
        <p:xfrm>
          <a:off x="299984" y="896009"/>
          <a:ext cx="9306032" cy="48775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52316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txBox="1">
            <a:spLocks/>
          </p:cNvSpPr>
          <p:nvPr/>
        </p:nvSpPr>
        <p:spPr>
          <a:xfrm>
            <a:off x="0" y="0"/>
            <a:ext cx="9906000" cy="327894"/>
          </a:xfrm>
          <a:prstGeom prst="rect">
            <a:avLst/>
          </a:prstGeom>
          <a:solidFill>
            <a:srgbClr val="002060"/>
          </a:solidFill>
        </p:spPr>
        <p:txBody>
          <a:bodyPr vert="horz" lIns="81598" tIns="40799" rIns="81598" bIns="40799"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785" b="1" dirty="0" smtClean="0">
                <a:solidFill>
                  <a:schemeClr val="bg1"/>
                </a:solidFill>
                <a:latin typeface="Meiryo UI" panose="020B0604030504040204" pitchFamily="50" charset="-128"/>
                <a:ea typeface="Meiryo UI" panose="020B0604030504040204" pitchFamily="50" charset="-128"/>
              </a:rPr>
              <a:t>不要不急の消費の減少 </a:t>
            </a:r>
            <a:r>
              <a:rPr lang="en-US" altLang="ja-JP" sz="1785" b="1" dirty="0">
                <a:solidFill>
                  <a:schemeClr val="bg1"/>
                </a:solidFill>
                <a:latin typeface="Meiryo UI" panose="020B0604030504040204" pitchFamily="50" charset="-128"/>
                <a:ea typeface="Meiryo UI" panose="020B0604030504040204" pitchFamily="50" charset="-128"/>
              </a:rPr>
              <a:t>【</a:t>
            </a:r>
            <a:r>
              <a:rPr lang="ja-JP" altLang="en-US" sz="1785" b="1" dirty="0">
                <a:solidFill>
                  <a:schemeClr val="bg1"/>
                </a:solidFill>
                <a:latin typeface="Meiryo UI" panose="020B0604030504040204" pitchFamily="50" charset="-128"/>
                <a:ea typeface="Meiryo UI" panose="020B0604030504040204" pitchFamily="50" charset="-128"/>
              </a:rPr>
              <a:t>耐久消費</a:t>
            </a:r>
            <a:r>
              <a:rPr lang="ja-JP" altLang="en-US" sz="1785" b="1" dirty="0" smtClean="0">
                <a:solidFill>
                  <a:schemeClr val="bg1"/>
                </a:solidFill>
                <a:latin typeface="Meiryo UI" panose="020B0604030504040204" pitchFamily="50" charset="-128"/>
                <a:ea typeface="Meiryo UI" panose="020B0604030504040204" pitchFamily="50" charset="-128"/>
              </a:rPr>
              <a:t>財の新規購入減</a:t>
            </a:r>
            <a:r>
              <a:rPr lang="en-US" altLang="ja-JP" sz="1785" b="1" dirty="0" smtClean="0">
                <a:solidFill>
                  <a:schemeClr val="bg1"/>
                </a:solidFill>
                <a:latin typeface="Meiryo UI" panose="020B0604030504040204" pitchFamily="50" charset="-128"/>
                <a:ea typeface="Meiryo UI" panose="020B0604030504040204" pitchFamily="50" charset="-128"/>
              </a:rPr>
              <a:t>】</a:t>
            </a:r>
            <a:endParaRPr lang="ja-JP" altLang="en-US" sz="1071" b="1" dirty="0">
              <a:solidFill>
                <a:schemeClr val="bg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73491" y="459616"/>
            <a:ext cx="9727060" cy="49282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61502" indent="-161502"/>
            <a:r>
              <a:rPr kumimoji="1" lang="ja-JP" altLang="en-US" sz="1400" dirty="0" smtClean="0">
                <a:solidFill>
                  <a:schemeClr val="tx1"/>
                </a:solidFill>
                <a:latin typeface="Meiryo UI" panose="020B0604030504040204" pitchFamily="50" charset="-128"/>
                <a:ea typeface="Meiryo UI" panose="020B0604030504040204" pitchFamily="50" charset="-128"/>
              </a:rPr>
              <a:t> ●家電</a:t>
            </a:r>
            <a:r>
              <a:rPr kumimoji="1" lang="ja-JP" altLang="en-US" sz="1400" dirty="0">
                <a:solidFill>
                  <a:schemeClr val="tx1"/>
                </a:solidFill>
                <a:latin typeface="Meiryo UI" panose="020B0604030504040204" pitchFamily="50" charset="-128"/>
                <a:ea typeface="Meiryo UI" panose="020B0604030504040204" pitchFamily="50" charset="-128"/>
              </a:rPr>
              <a:t>大型専門店販売額は、</a:t>
            </a:r>
            <a:r>
              <a:rPr kumimoji="1" lang="en-US" altLang="ja-JP" sz="1400" dirty="0">
                <a:solidFill>
                  <a:schemeClr val="tx1"/>
                </a:solidFill>
                <a:latin typeface="Meiryo UI" panose="020B0604030504040204" pitchFamily="50" charset="-128"/>
                <a:ea typeface="Meiryo UI" panose="020B0604030504040204" pitchFamily="50" charset="-128"/>
              </a:rPr>
              <a:t>19</a:t>
            </a:r>
            <a:r>
              <a:rPr kumimoji="1" lang="ja-JP" altLang="en-US" sz="1400" dirty="0">
                <a:solidFill>
                  <a:schemeClr val="tx1"/>
                </a:solidFill>
                <a:latin typeface="Meiryo UI" panose="020B0604030504040204" pitchFamily="50" charset="-128"/>
                <a:ea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rPr>
              <a:t>10</a:t>
            </a:r>
            <a:r>
              <a:rPr kumimoji="1" lang="ja-JP" altLang="en-US" sz="1400" dirty="0">
                <a:solidFill>
                  <a:schemeClr val="tx1"/>
                </a:solidFill>
                <a:latin typeface="Meiryo UI" panose="020B0604030504040204" pitchFamily="50" charset="-128"/>
                <a:ea typeface="Meiryo UI" panose="020B0604030504040204" pitchFamily="50" charset="-128"/>
              </a:rPr>
              <a:t>月の消費増税後、全国的に低調に推移しており</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ja-JP" altLang="en-US" sz="1400" b="1" u="sng" dirty="0" smtClean="0">
                <a:solidFill>
                  <a:schemeClr val="tx1"/>
                </a:solidFill>
                <a:latin typeface="Meiryo UI" panose="020B0604030504040204" pitchFamily="50" charset="-128"/>
                <a:ea typeface="Meiryo UI" panose="020B0604030504040204" pitchFamily="50" charset="-128"/>
              </a:rPr>
              <a:t>対前年比では</a:t>
            </a:r>
            <a:r>
              <a:rPr kumimoji="1" lang="ja-JP" altLang="en-US" sz="1400" b="1" u="sng" dirty="0">
                <a:solidFill>
                  <a:schemeClr val="tx1"/>
                </a:solidFill>
                <a:latin typeface="Meiryo UI" panose="020B0604030504040204" pitchFamily="50" charset="-128"/>
                <a:ea typeface="Meiryo UI" panose="020B0604030504040204" pitchFamily="50" charset="-128"/>
              </a:rPr>
              <a:t>、</a:t>
            </a:r>
            <a:r>
              <a:rPr kumimoji="1" lang="en-US" altLang="ja-JP" sz="1400" b="1" u="sng" dirty="0" smtClean="0">
                <a:solidFill>
                  <a:schemeClr val="tx1"/>
                </a:solidFill>
                <a:latin typeface="Meiryo UI" panose="020B0604030504040204" pitchFamily="50" charset="-128"/>
                <a:ea typeface="Meiryo UI" panose="020B0604030504040204" pitchFamily="50" charset="-128"/>
              </a:rPr>
              <a:t>2</a:t>
            </a:r>
            <a:r>
              <a:rPr kumimoji="1" lang="ja-JP" altLang="en-US" sz="1400" b="1" u="sng" dirty="0">
                <a:solidFill>
                  <a:schemeClr val="tx1"/>
                </a:solidFill>
                <a:latin typeface="Meiryo UI" panose="020B0604030504040204" pitchFamily="50" charset="-128"/>
                <a:ea typeface="Meiryo UI" panose="020B0604030504040204" pitchFamily="50" charset="-128"/>
              </a:rPr>
              <a:t>月以降、大阪は</a:t>
            </a:r>
            <a:r>
              <a:rPr kumimoji="1" lang="ja-JP" altLang="en-US" sz="1400" b="1" u="sng" dirty="0" smtClean="0">
                <a:solidFill>
                  <a:schemeClr val="tx1"/>
                </a:solidFill>
                <a:latin typeface="Meiryo UI" panose="020B0604030504040204" pitchFamily="50" charset="-128"/>
                <a:ea typeface="Meiryo UI" panose="020B0604030504040204" pitchFamily="50" charset="-128"/>
              </a:rPr>
              <a:t>全国</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a:p>
            <a:pPr marL="161502" indent="-161502"/>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b="1" u="sng" dirty="0" smtClean="0">
                <a:solidFill>
                  <a:schemeClr val="tx1"/>
                </a:solidFill>
                <a:latin typeface="Meiryo UI" panose="020B0604030504040204" pitchFamily="50" charset="-128"/>
                <a:ea typeface="Meiryo UI" panose="020B0604030504040204" pitchFamily="50" charset="-128"/>
              </a:rPr>
              <a:t>を下回って推移</a:t>
            </a:r>
            <a:r>
              <a:rPr kumimoji="1" lang="ja-JP" altLang="en-US" sz="1400" dirty="0" smtClean="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graphicFrame>
        <p:nvGraphicFramePr>
          <p:cNvPr id="19" name="グラフ 18"/>
          <p:cNvGraphicFramePr/>
          <p:nvPr>
            <p:extLst>
              <p:ext uri="{D42A27DB-BD31-4B8C-83A1-F6EECF244321}">
                <p14:modId xmlns:p14="http://schemas.microsoft.com/office/powerpoint/2010/main" val="1454312488"/>
              </p:ext>
            </p:extLst>
          </p:nvPr>
        </p:nvGraphicFramePr>
        <p:xfrm>
          <a:off x="800829" y="822959"/>
          <a:ext cx="8304342" cy="5036732"/>
        </p:xfrm>
        <a:graphic>
          <a:graphicData uri="http://schemas.openxmlformats.org/drawingml/2006/chart">
            <c:chart xmlns:c="http://schemas.openxmlformats.org/drawingml/2006/chart" xmlns:r="http://schemas.openxmlformats.org/officeDocument/2006/relationships" r:id="rId2"/>
          </a:graphicData>
        </a:graphic>
      </p:graphicFrame>
      <p:sp>
        <p:nvSpPr>
          <p:cNvPr id="9" name="スライド番号プレースホルダー 3"/>
          <p:cNvSpPr>
            <a:spLocks noGrp="1"/>
          </p:cNvSpPr>
          <p:nvPr>
            <p:ph type="sldNum" sz="quarter" idx="12"/>
          </p:nvPr>
        </p:nvSpPr>
        <p:spPr>
          <a:xfrm>
            <a:off x="9415849" y="5691873"/>
            <a:ext cx="416659" cy="394246"/>
          </a:xfrm>
          <a:ln>
            <a:solidFill>
              <a:schemeClr val="accent1"/>
            </a:solidFill>
          </a:ln>
        </p:spPr>
        <p:txBody>
          <a:bodyPr/>
          <a:lstStyle/>
          <a:p>
            <a:fld id="{9B28B6A2-4437-46C4-8AB6-08015A7ADF51}" type="slidenum">
              <a:rPr kumimoji="1" lang="ja-JP" altLang="en-US" sz="1600" smtClean="0"/>
              <a:t>44</a:t>
            </a:fld>
            <a:endParaRPr kumimoji="1" lang="ja-JP" altLang="en-US" sz="1600" dirty="0"/>
          </a:p>
        </p:txBody>
      </p:sp>
      <p:sp>
        <p:nvSpPr>
          <p:cNvPr id="10" name="テキスト ボックス 6"/>
          <p:cNvSpPr txBox="1"/>
          <p:nvPr/>
        </p:nvSpPr>
        <p:spPr>
          <a:xfrm>
            <a:off x="7158550" y="5746755"/>
            <a:ext cx="1946621" cy="37305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900" dirty="0" smtClean="0"/>
              <a:t>出典：経済産業省 </a:t>
            </a:r>
            <a:r>
              <a:rPr kumimoji="1" lang="en-US" altLang="ja-JP" sz="900" dirty="0" smtClean="0"/>
              <a:t>『</a:t>
            </a:r>
            <a:r>
              <a:rPr kumimoji="1" lang="ja-JP" altLang="en-US" sz="900" dirty="0" smtClean="0"/>
              <a:t>商業動態統計</a:t>
            </a:r>
            <a:r>
              <a:rPr kumimoji="1" lang="en-US" altLang="ja-JP" sz="900" dirty="0" smtClean="0"/>
              <a:t>』</a:t>
            </a:r>
          </a:p>
        </p:txBody>
      </p:sp>
    </p:spTree>
    <p:extLst>
      <p:ext uri="{BB962C8B-B14F-4D97-AF65-F5344CB8AC3E}">
        <p14:creationId xmlns:p14="http://schemas.microsoft.com/office/powerpoint/2010/main" val="15331595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3"/>
          <p:cNvSpPr>
            <a:spLocks noGrp="1"/>
          </p:cNvSpPr>
          <p:nvPr>
            <p:ph type="sldNum" sz="quarter" idx="12"/>
          </p:nvPr>
        </p:nvSpPr>
        <p:spPr>
          <a:xfrm>
            <a:off x="9350061" y="5691873"/>
            <a:ext cx="426425" cy="394246"/>
          </a:xfrm>
        </p:spPr>
        <p:txBody>
          <a:bodyPr/>
          <a:lstStyle/>
          <a:p>
            <a:fld id="{9B28B6A2-4437-46C4-8AB6-08015A7ADF51}" type="slidenum">
              <a:rPr kumimoji="1" lang="ja-JP" altLang="en-US" sz="1600" b="1" smtClean="0"/>
              <a:t>45</a:t>
            </a:fld>
            <a:endParaRPr kumimoji="1" lang="ja-JP" altLang="en-US" sz="1600" b="1" dirty="0"/>
          </a:p>
        </p:txBody>
      </p:sp>
      <p:sp>
        <p:nvSpPr>
          <p:cNvPr id="13" name="正方形/長方形 12"/>
          <p:cNvSpPr/>
          <p:nvPr/>
        </p:nvSpPr>
        <p:spPr>
          <a:xfrm>
            <a:off x="154908" y="603457"/>
            <a:ext cx="9596182" cy="76147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rPr>
              <a:t> ●訪日外客数の推移を見ると、</a:t>
            </a:r>
            <a:r>
              <a:rPr kumimoji="1" lang="ja-JP" altLang="en-US" sz="1400" b="1" u="sng" dirty="0" smtClean="0">
                <a:solidFill>
                  <a:schemeClr val="tx1"/>
                </a:solidFill>
                <a:latin typeface="Meiryo UI" panose="020B0604030504040204" pitchFamily="50" charset="-128"/>
                <a:ea typeface="Meiryo UI" panose="020B0604030504040204" pitchFamily="50" charset="-128"/>
              </a:rPr>
              <a:t>３月は</a:t>
            </a:r>
            <a:r>
              <a:rPr kumimoji="1" lang="en-US" altLang="ja-JP" sz="1400" b="1" u="sng" dirty="0" smtClean="0">
                <a:solidFill>
                  <a:schemeClr val="tx1"/>
                </a:solidFill>
                <a:latin typeface="Meiryo UI" panose="020B0604030504040204" pitchFamily="50" charset="-128"/>
                <a:ea typeface="Meiryo UI" panose="020B0604030504040204" pitchFamily="50" charset="-128"/>
              </a:rPr>
              <a:t>19</a:t>
            </a:r>
            <a:r>
              <a:rPr kumimoji="1" lang="ja-JP" altLang="en-US" sz="1400" b="1" u="sng" dirty="0" smtClean="0">
                <a:solidFill>
                  <a:schemeClr val="tx1"/>
                </a:solidFill>
                <a:latin typeface="Meiryo UI" panose="020B0604030504040204" pitchFamily="50" charset="-128"/>
                <a:ea typeface="Meiryo UI" panose="020B0604030504040204" pitchFamily="50" charset="-128"/>
              </a:rPr>
              <a:t>万人（▲</a:t>
            </a:r>
            <a:r>
              <a:rPr kumimoji="1" lang="en-US" altLang="ja-JP" sz="1400" b="1" u="sng" dirty="0" smtClean="0">
                <a:solidFill>
                  <a:schemeClr val="tx1"/>
                </a:solidFill>
                <a:latin typeface="Meiryo UI" panose="020B0604030504040204" pitchFamily="50" charset="-128"/>
                <a:ea typeface="Meiryo UI" panose="020B0604030504040204" pitchFamily="50" charset="-128"/>
              </a:rPr>
              <a:t>93.0</a:t>
            </a:r>
            <a:r>
              <a:rPr kumimoji="1" lang="ja-JP" altLang="en-US" sz="1400" b="1" u="sng" dirty="0" smtClean="0">
                <a:solidFill>
                  <a:schemeClr val="tx1"/>
                </a:solidFill>
                <a:latin typeface="Meiryo UI" panose="020B0604030504040204" pitchFamily="50" charset="-128"/>
                <a:ea typeface="Meiryo UI" panose="020B0604030504040204" pitchFamily="50" charset="-128"/>
              </a:rPr>
              <a:t>％）、４月は</a:t>
            </a:r>
            <a:r>
              <a:rPr kumimoji="1" lang="en-US" altLang="ja-JP" sz="1400" b="1" u="sng" dirty="0" smtClean="0">
                <a:solidFill>
                  <a:schemeClr val="tx1"/>
                </a:solidFill>
                <a:latin typeface="Meiryo UI" panose="020B0604030504040204" pitchFamily="50" charset="-128"/>
                <a:ea typeface="Meiryo UI" panose="020B0604030504040204" pitchFamily="50" charset="-128"/>
              </a:rPr>
              <a:t>2,900</a:t>
            </a:r>
            <a:r>
              <a:rPr kumimoji="1" lang="ja-JP" altLang="en-US" sz="1400" b="1" u="sng" dirty="0" smtClean="0">
                <a:solidFill>
                  <a:schemeClr val="tx1"/>
                </a:solidFill>
                <a:latin typeface="Meiryo UI" panose="020B0604030504040204" pitchFamily="50" charset="-128"/>
                <a:ea typeface="Meiryo UI" panose="020B0604030504040204" pitchFamily="50" charset="-128"/>
              </a:rPr>
              <a:t>人（▲</a:t>
            </a:r>
            <a:r>
              <a:rPr kumimoji="1" lang="en-US" altLang="ja-JP" sz="1400" b="1" u="sng" dirty="0" smtClean="0">
                <a:solidFill>
                  <a:schemeClr val="tx1"/>
                </a:solidFill>
                <a:latin typeface="Meiryo UI" panose="020B0604030504040204" pitchFamily="50" charset="-128"/>
                <a:ea typeface="Meiryo UI" panose="020B0604030504040204" pitchFamily="50" charset="-128"/>
              </a:rPr>
              <a:t>99.9</a:t>
            </a:r>
            <a:r>
              <a:rPr kumimoji="1" lang="ja-JP" altLang="en-US" sz="1400" b="1" u="sng" dirty="0" smtClean="0">
                <a:solidFill>
                  <a:schemeClr val="tx1"/>
                </a:solidFill>
                <a:latin typeface="Meiryo UI" panose="020B0604030504040204" pitchFamily="50" charset="-128"/>
                <a:ea typeface="Meiryo UI" panose="020B0604030504040204" pitchFamily="50" charset="-128"/>
              </a:rPr>
              <a:t>％）、</a:t>
            </a:r>
            <a:r>
              <a:rPr kumimoji="1" lang="en-US" altLang="ja-JP" sz="1400" b="1" u="sng" dirty="0" smtClean="0">
                <a:solidFill>
                  <a:schemeClr val="tx1"/>
                </a:solidFill>
                <a:latin typeface="Meiryo UI" panose="020B0604030504040204" pitchFamily="50" charset="-128"/>
                <a:ea typeface="Meiryo UI" panose="020B0604030504040204" pitchFamily="50" charset="-128"/>
              </a:rPr>
              <a:t>5</a:t>
            </a:r>
            <a:r>
              <a:rPr kumimoji="1" lang="ja-JP" altLang="en-US" sz="1400" b="1" u="sng" dirty="0" smtClean="0">
                <a:solidFill>
                  <a:schemeClr val="tx1"/>
                </a:solidFill>
                <a:latin typeface="Meiryo UI" panose="020B0604030504040204" pitchFamily="50" charset="-128"/>
                <a:ea typeface="Meiryo UI" panose="020B0604030504040204" pitchFamily="50" charset="-128"/>
              </a:rPr>
              <a:t>月は</a:t>
            </a:r>
            <a:r>
              <a:rPr kumimoji="1" lang="en-US" altLang="ja-JP" sz="1400" b="1" u="sng" dirty="0" smtClean="0">
                <a:solidFill>
                  <a:schemeClr val="tx1"/>
                </a:solidFill>
                <a:latin typeface="Meiryo UI" panose="020B0604030504040204" pitchFamily="50" charset="-128"/>
                <a:ea typeface="Meiryo UI" panose="020B0604030504040204" pitchFamily="50" charset="-128"/>
              </a:rPr>
              <a:t>1,700</a:t>
            </a:r>
            <a:r>
              <a:rPr kumimoji="1" lang="ja-JP" altLang="en-US" sz="1400" b="1" u="sng" dirty="0" smtClean="0">
                <a:solidFill>
                  <a:schemeClr val="tx1"/>
                </a:solidFill>
                <a:latin typeface="Meiryo UI" panose="020B0604030504040204" pitchFamily="50" charset="-128"/>
                <a:ea typeface="Meiryo UI" panose="020B0604030504040204" pitchFamily="50" charset="-128"/>
              </a:rPr>
              <a:t>人（▲</a:t>
            </a:r>
            <a:r>
              <a:rPr kumimoji="1" lang="en-US" altLang="ja-JP" sz="1400" b="1" u="sng" dirty="0" smtClean="0">
                <a:solidFill>
                  <a:schemeClr val="tx1"/>
                </a:solidFill>
                <a:latin typeface="Meiryo UI" panose="020B0604030504040204" pitchFamily="50" charset="-128"/>
                <a:ea typeface="Meiryo UI" panose="020B0604030504040204" pitchFamily="50" charset="-128"/>
              </a:rPr>
              <a:t>99.9</a:t>
            </a:r>
            <a:r>
              <a:rPr kumimoji="1" lang="ja-JP" altLang="en-US" sz="1400" b="1" u="sng" dirty="0" smtClean="0">
                <a:solidFill>
                  <a:schemeClr val="tx1"/>
                </a:solidFill>
                <a:latin typeface="Meiryo UI" panose="020B0604030504040204" pitchFamily="50" charset="-128"/>
                <a:ea typeface="Meiryo UI" panose="020B0604030504040204" pitchFamily="50" charset="-128"/>
              </a:rPr>
              <a:t>％）</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a:p>
            <a:pPr>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b="1" u="sng" dirty="0" smtClean="0">
                <a:solidFill>
                  <a:schemeClr val="tx1"/>
                </a:solidFill>
                <a:latin typeface="Meiryo UI" panose="020B0604030504040204" pitchFamily="50" charset="-128"/>
                <a:ea typeface="Meiryo UI" panose="020B0604030504040204" pitchFamily="50" charset="-128"/>
              </a:rPr>
              <a:t>と蒸発状態</a:t>
            </a:r>
            <a:r>
              <a:rPr kumimoji="1" lang="ja-JP" altLang="en-US" sz="1400" u="sng" dirty="0" smtClean="0">
                <a:solidFill>
                  <a:schemeClr val="tx1"/>
                </a:solidFill>
                <a:latin typeface="Meiryo UI" panose="020B0604030504040204" pitchFamily="50" charset="-128"/>
                <a:ea typeface="Meiryo UI" panose="020B0604030504040204" pitchFamily="50" charset="-128"/>
              </a:rPr>
              <a:t>。</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6993924" y="5717200"/>
            <a:ext cx="2248929" cy="270358"/>
          </a:xfrm>
          <a:prstGeom prst="rect">
            <a:avLst/>
          </a:prstGeom>
          <a:noFill/>
        </p:spPr>
        <p:txBody>
          <a:bodyPr wrap="square" rtlCol="0">
            <a:spAutoFit/>
          </a:bodyPr>
          <a:lstStyle/>
          <a:p>
            <a:pPr algn="ctr"/>
            <a:r>
              <a:rPr kumimoji="1" lang="ja-JP" altLang="en-US" sz="1100" dirty="0" smtClean="0"/>
              <a:t>出典：観光庁 </a:t>
            </a:r>
            <a:r>
              <a:rPr kumimoji="1" lang="en-US" altLang="ja-JP" sz="1100" dirty="0" smtClean="0"/>
              <a:t>『</a:t>
            </a:r>
            <a:r>
              <a:rPr kumimoji="1" lang="ja-JP" altLang="en-US" sz="1100" dirty="0" smtClean="0"/>
              <a:t>訪日外客統計</a:t>
            </a:r>
            <a:r>
              <a:rPr kumimoji="1" lang="en-US" altLang="ja-JP" sz="1100" dirty="0" smtClean="0"/>
              <a:t>』</a:t>
            </a:r>
          </a:p>
        </p:txBody>
      </p:sp>
      <p:graphicFrame>
        <p:nvGraphicFramePr>
          <p:cNvPr id="7" name="グラフ 6">
            <a:extLst>
              <a:ext uri="{FF2B5EF4-FFF2-40B4-BE49-F238E27FC236}">
                <a16:creationId xmlns:a16="http://schemas.microsoft.com/office/drawing/2014/main" id="{00000000-0008-0000-0000-00001F000000}"/>
              </a:ext>
            </a:extLst>
          </p:cNvPr>
          <p:cNvGraphicFramePr>
            <a:graphicFrameLocks/>
          </p:cNvGraphicFramePr>
          <p:nvPr>
            <p:extLst>
              <p:ext uri="{D42A27DB-BD31-4B8C-83A1-F6EECF244321}">
                <p14:modId xmlns:p14="http://schemas.microsoft.com/office/powerpoint/2010/main" val="177837437"/>
              </p:ext>
            </p:extLst>
          </p:nvPr>
        </p:nvGraphicFramePr>
        <p:xfrm>
          <a:off x="729677" y="1364930"/>
          <a:ext cx="8620384" cy="4352270"/>
        </p:xfrm>
        <a:graphic>
          <a:graphicData uri="http://schemas.openxmlformats.org/drawingml/2006/chart">
            <c:chart xmlns:c="http://schemas.openxmlformats.org/drawingml/2006/chart" xmlns:r="http://schemas.openxmlformats.org/officeDocument/2006/relationships" r:id="rId2"/>
          </a:graphicData>
        </a:graphic>
      </p:graphicFrame>
      <p:sp>
        <p:nvSpPr>
          <p:cNvPr id="8"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国内外の移動の蒸発</a:t>
            </a:r>
            <a:r>
              <a:rPr lang="en-US" altLang="ja-JP" sz="1800" b="1" dirty="0" smtClean="0">
                <a:solidFill>
                  <a:schemeClr val="bg1"/>
                </a:solidFill>
                <a:latin typeface="Meiryo UI" panose="020B0604030504040204" pitchFamily="50" charset="-128"/>
                <a:ea typeface="Meiryo UI" panose="020B0604030504040204" pitchFamily="50" charset="-128"/>
              </a:rPr>
              <a:t> 【</a:t>
            </a:r>
            <a:r>
              <a:rPr lang="ja-JP" altLang="en-US" sz="1800" b="1" dirty="0">
                <a:solidFill>
                  <a:schemeClr val="bg1"/>
                </a:solidFill>
                <a:latin typeface="Meiryo UI" panose="020B0604030504040204" pitchFamily="50" charset="-128"/>
                <a:ea typeface="Meiryo UI" panose="020B0604030504040204" pitchFamily="50" charset="-128"/>
              </a:rPr>
              <a:t>インバウンド</a:t>
            </a:r>
            <a:r>
              <a:rPr lang="ja-JP" altLang="en-US" sz="1800" b="1" dirty="0" smtClean="0">
                <a:solidFill>
                  <a:schemeClr val="bg1"/>
                </a:solidFill>
                <a:latin typeface="Meiryo UI" panose="020B0604030504040204" pitchFamily="50" charset="-128"/>
                <a:ea typeface="Meiryo UI" panose="020B0604030504040204" pitchFamily="50" charset="-128"/>
              </a:rPr>
              <a:t>の蒸発</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944315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3"/>
          <p:cNvSpPr>
            <a:spLocks noGrp="1"/>
          </p:cNvSpPr>
          <p:nvPr>
            <p:ph type="sldNum" sz="quarter" idx="12"/>
          </p:nvPr>
        </p:nvSpPr>
        <p:spPr>
          <a:xfrm>
            <a:off x="9350061" y="5691873"/>
            <a:ext cx="426425" cy="394246"/>
          </a:xfrm>
        </p:spPr>
        <p:txBody>
          <a:bodyPr/>
          <a:lstStyle/>
          <a:p>
            <a:fld id="{9B28B6A2-4437-46C4-8AB6-08015A7ADF51}" type="slidenum">
              <a:rPr kumimoji="1" lang="ja-JP" altLang="en-US" sz="1600" b="1" smtClean="0"/>
              <a:t>46</a:t>
            </a:fld>
            <a:endParaRPr kumimoji="1" lang="ja-JP" altLang="en-US" sz="1600" b="1" dirty="0"/>
          </a:p>
        </p:txBody>
      </p:sp>
      <p:sp>
        <p:nvSpPr>
          <p:cNvPr id="13" name="正方形/長方形 12"/>
          <p:cNvSpPr/>
          <p:nvPr/>
        </p:nvSpPr>
        <p:spPr>
          <a:xfrm>
            <a:off x="448866" y="524962"/>
            <a:ext cx="9232249" cy="86699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rPr>
              <a:t> ●関西国際空港の国際線旅客数の推移を</a:t>
            </a:r>
            <a:r>
              <a:rPr kumimoji="1" lang="ja-JP" altLang="en-US" sz="1400" dirty="0">
                <a:solidFill>
                  <a:schemeClr val="tx1"/>
                </a:solidFill>
                <a:latin typeface="Meiryo UI" panose="020B0604030504040204" pitchFamily="50" charset="-128"/>
                <a:ea typeface="Meiryo UI" panose="020B0604030504040204" pitchFamily="50" charset="-128"/>
              </a:rPr>
              <a:t>見</a:t>
            </a:r>
            <a:r>
              <a:rPr kumimoji="1" lang="ja-JP" altLang="en-US" sz="1400" dirty="0" smtClean="0">
                <a:solidFill>
                  <a:schemeClr val="tx1"/>
                </a:solidFill>
                <a:latin typeface="Meiryo UI" panose="020B0604030504040204" pitchFamily="50" charset="-128"/>
                <a:ea typeface="Meiryo UI" panose="020B0604030504040204" pitchFamily="50" charset="-128"/>
              </a:rPr>
              <a:t>ると、</a:t>
            </a:r>
            <a:r>
              <a:rPr kumimoji="1" lang="ja-JP" altLang="en-US" sz="1400" b="1" u="sng" dirty="0" smtClean="0">
                <a:solidFill>
                  <a:schemeClr val="tx1"/>
                </a:solidFill>
                <a:latin typeface="Meiryo UI" panose="020B0604030504040204" pitchFamily="50" charset="-128"/>
                <a:ea typeface="Meiryo UI" panose="020B0604030504040204" pitchFamily="50" charset="-128"/>
              </a:rPr>
              <a:t>４月は</a:t>
            </a:r>
            <a:r>
              <a:rPr kumimoji="1" lang="en-US" altLang="ja-JP" sz="1400" b="1" u="sng" dirty="0" smtClean="0">
                <a:solidFill>
                  <a:schemeClr val="tx1"/>
                </a:solidFill>
                <a:latin typeface="Meiryo UI" panose="020B0604030504040204" pitchFamily="50" charset="-128"/>
                <a:ea typeface="Meiryo UI" panose="020B0604030504040204" pitchFamily="50" charset="-128"/>
              </a:rPr>
              <a:t>6,689</a:t>
            </a:r>
            <a:r>
              <a:rPr kumimoji="1" lang="ja-JP" altLang="en-US" sz="1400" b="1" u="sng" dirty="0" smtClean="0">
                <a:solidFill>
                  <a:schemeClr val="tx1"/>
                </a:solidFill>
                <a:latin typeface="Meiryo UI" panose="020B0604030504040204" pitchFamily="50" charset="-128"/>
                <a:ea typeface="Meiryo UI" panose="020B0604030504040204" pitchFamily="50" charset="-128"/>
              </a:rPr>
              <a:t>人（▲</a:t>
            </a:r>
            <a:r>
              <a:rPr kumimoji="1" lang="en-US" altLang="ja-JP" sz="1400" b="1" u="sng" dirty="0" smtClean="0">
                <a:solidFill>
                  <a:schemeClr val="tx1"/>
                </a:solidFill>
                <a:latin typeface="Meiryo UI" panose="020B0604030504040204" pitchFamily="50" charset="-128"/>
                <a:ea typeface="Meiryo UI" panose="020B0604030504040204" pitchFamily="50" charset="-128"/>
              </a:rPr>
              <a:t>99.7</a:t>
            </a:r>
            <a:r>
              <a:rPr kumimoji="1" lang="ja-JP" altLang="en-US" sz="1400" b="1" u="sng" dirty="0" smtClean="0">
                <a:solidFill>
                  <a:schemeClr val="tx1"/>
                </a:solidFill>
                <a:latin typeface="Meiryo UI" panose="020B0604030504040204" pitchFamily="50" charset="-128"/>
                <a:ea typeface="Meiryo UI" panose="020B0604030504040204" pitchFamily="50" charset="-128"/>
              </a:rPr>
              <a:t>％）、うち外国人</a:t>
            </a:r>
            <a:r>
              <a:rPr kumimoji="1" lang="en-US" altLang="ja-JP" sz="1400" b="1" u="sng" dirty="0">
                <a:solidFill>
                  <a:schemeClr val="tx1"/>
                </a:solidFill>
                <a:latin typeface="Meiryo UI" panose="020B0604030504040204" pitchFamily="50" charset="-128"/>
                <a:ea typeface="Meiryo UI" panose="020B0604030504040204" pitchFamily="50" charset="-128"/>
              </a:rPr>
              <a:t>4,140</a:t>
            </a:r>
            <a:r>
              <a:rPr kumimoji="1" lang="ja-JP" altLang="en-US" sz="1400" b="1" u="sng" dirty="0" smtClean="0">
                <a:solidFill>
                  <a:schemeClr val="tx1"/>
                </a:solidFill>
                <a:latin typeface="Meiryo UI" panose="020B0604030504040204" pitchFamily="50" charset="-128"/>
                <a:ea typeface="Meiryo UI" panose="020B0604030504040204" pitchFamily="50" charset="-128"/>
              </a:rPr>
              <a:t>人（▲</a:t>
            </a:r>
            <a:r>
              <a:rPr kumimoji="1" lang="en-US" altLang="ja-JP" sz="1400" b="1" u="sng" dirty="0" smtClean="0">
                <a:solidFill>
                  <a:schemeClr val="tx1"/>
                </a:solidFill>
                <a:latin typeface="Meiryo UI" panose="020B0604030504040204" pitchFamily="50" charset="-128"/>
                <a:ea typeface="Meiryo UI" panose="020B0604030504040204" pitchFamily="50" charset="-128"/>
              </a:rPr>
              <a:t>99.7</a:t>
            </a:r>
            <a:r>
              <a:rPr kumimoji="1" lang="ja-JP" altLang="en-US" sz="1400" b="1" u="sng" dirty="0" smtClean="0">
                <a:solidFill>
                  <a:schemeClr val="tx1"/>
                </a:solidFill>
                <a:latin typeface="Meiryo UI" panose="020B0604030504040204" pitchFamily="50" charset="-128"/>
                <a:ea typeface="Meiryo UI" panose="020B0604030504040204" pitchFamily="50" charset="-128"/>
              </a:rPr>
              <a:t>％）と</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a:p>
            <a:pPr>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en-US" altLang="ja-JP" sz="1400" b="1" u="sng" dirty="0" smtClean="0">
                <a:solidFill>
                  <a:schemeClr val="tx1"/>
                </a:solidFill>
                <a:latin typeface="Meiryo UI" panose="020B0604030504040204" pitchFamily="50" charset="-128"/>
                <a:ea typeface="Meiryo UI" panose="020B0604030504040204" pitchFamily="50" charset="-128"/>
              </a:rPr>
              <a:t>5</a:t>
            </a:r>
            <a:r>
              <a:rPr kumimoji="1" lang="ja-JP" altLang="en-US" sz="1400" b="1" u="sng" dirty="0" smtClean="0">
                <a:solidFill>
                  <a:schemeClr val="tx1"/>
                </a:solidFill>
                <a:latin typeface="Meiryo UI" panose="020B0604030504040204" pitchFamily="50" charset="-128"/>
                <a:ea typeface="Meiryo UI" panose="020B0604030504040204" pitchFamily="50" charset="-128"/>
              </a:rPr>
              <a:t>月は</a:t>
            </a:r>
            <a:r>
              <a:rPr kumimoji="1" lang="en-US" altLang="ja-JP" sz="1400" b="1" u="sng" dirty="0" smtClean="0">
                <a:solidFill>
                  <a:schemeClr val="tx1"/>
                </a:solidFill>
                <a:latin typeface="Meiryo UI" panose="020B0604030504040204" pitchFamily="50" charset="-128"/>
                <a:ea typeface="Meiryo UI" panose="020B0604030504040204" pitchFamily="50" charset="-128"/>
              </a:rPr>
              <a:t>4,597</a:t>
            </a:r>
            <a:r>
              <a:rPr kumimoji="1" lang="ja-JP" altLang="en-US" sz="1400" b="1" u="sng" dirty="0" smtClean="0">
                <a:solidFill>
                  <a:schemeClr val="tx1"/>
                </a:solidFill>
                <a:latin typeface="Meiryo UI" panose="020B0604030504040204" pitchFamily="50" charset="-128"/>
                <a:ea typeface="Meiryo UI" panose="020B0604030504040204" pitchFamily="50" charset="-128"/>
              </a:rPr>
              <a:t>人（▲</a:t>
            </a:r>
            <a:r>
              <a:rPr kumimoji="1" lang="en-US" altLang="ja-JP" sz="1400" b="1" u="sng" dirty="0" smtClean="0">
                <a:solidFill>
                  <a:schemeClr val="tx1"/>
                </a:solidFill>
                <a:latin typeface="Meiryo UI" panose="020B0604030504040204" pitchFamily="50" charset="-128"/>
                <a:ea typeface="Meiryo UI" panose="020B0604030504040204" pitchFamily="50" charset="-128"/>
              </a:rPr>
              <a:t>99.8</a:t>
            </a:r>
            <a:r>
              <a:rPr kumimoji="1" lang="ja-JP" altLang="en-US" sz="1400" b="1" u="sng" dirty="0" smtClean="0">
                <a:solidFill>
                  <a:schemeClr val="tx1"/>
                </a:solidFill>
                <a:latin typeface="Meiryo UI" panose="020B0604030504040204" pitchFamily="50" charset="-128"/>
                <a:ea typeface="Meiryo UI" panose="020B0604030504040204" pitchFamily="50" charset="-128"/>
              </a:rPr>
              <a:t>％）、うち外国人</a:t>
            </a:r>
            <a:r>
              <a:rPr kumimoji="1" lang="en-US" altLang="ja-JP" sz="1400" b="1" u="sng" dirty="0" smtClean="0">
                <a:solidFill>
                  <a:schemeClr val="tx1"/>
                </a:solidFill>
                <a:latin typeface="Meiryo UI" panose="020B0604030504040204" pitchFamily="50" charset="-128"/>
                <a:ea typeface="Meiryo UI" panose="020B0604030504040204" pitchFamily="50" charset="-128"/>
              </a:rPr>
              <a:t>2,589</a:t>
            </a:r>
            <a:r>
              <a:rPr kumimoji="1" lang="ja-JP" altLang="en-US" sz="1400" b="1" u="sng" dirty="0" smtClean="0">
                <a:solidFill>
                  <a:schemeClr val="tx1"/>
                </a:solidFill>
                <a:latin typeface="Meiryo UI" panose="020B0604030504040204" pitchFamily="50" charset="-128"/>
                <a:ea typeface="Meiryo UI" panose="020B0604030504040204" pitchFamily="50" charset="-128"/>
              </a:rPr>
              <a:t>人（▲</a:t>
            </a:r>
            <a:r>
              <a:rPr kumimoji="1" lang="en-US" altLang="ja-JP" sz="1400" b="1" u="sng" dirty="0" smtClean="0">
                <a:solidFill>
                  <a:schemeClr val="tx1"/>
                </a:solidFill>
                <a:latin typeface="Meiryo UI" panose="020B0604030504040204" pitchFamily="50" charset="-128"/>
                <a:ea typeface="Meiryo UI" panose="020B0604030504040204" pitchFamily="50" charset="-128"/>
              </a:rPr>
              <a:t>99.8</a:t>
            </a:r>
            <a:r>
              <a:rPr kumimoji="1" lang="ja-JP" altLang="en-US" sz="1400" b="1" u="sng"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と本国帰還者を運ぶレベルに制限された状態。</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graphicFrame>
        <p:nvGraphicFramePr>
          <p:cNvPr id="8" name="グラフ 7">
            <a:extLst>
              <a:ext uri="{FF2B5EF4-FFF2-40B4-BE49-F238E27FC236}">
                <a16:creationId xmlns:a16="http://schemas.microsoft.com/office/drawing/2014/main" id="{00000000-0008-0000-0000-000017000000}"/>
              </a:ext>
            </a:extLst>
          </p:cNvPr>
          <p:cNvGraphicFramePr>
            <a:graphicFrameLocks/>
          </p:cNvGraphicFramePr>
          <p:nvPr>
            <p:extLst/>
          </p:nvPr>
        </p:nvGraphicFramePr>
        <p:xfrm>
          <a:off x="614394" y="1569191"/>
          <a:ext cx="8901194" cy="4346755"/>
        </p:xfrm>
        <a:graphic>
          <a:graphicData uri="http://schemas.openxmlformats.org/drawingml/2006/chart">
            <c:chart xmlns:c="http://schemas.openxmlformats.org/drawingml/2006/chart" xmlns:r="http://schemas.openxmlformats.org/officeDocument/2006/relationships" r:id="rId3"/>
          </a:graphicData>
        </a:graphic>
      </p:graphicFrame>
      <p:sp>
        <p:nvSpPr>
          <p:cNvPr id="6"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国内外の移動の蒸発</a:t>
            </a:r>
            <a:r>
              <a:rPr lang="en-US" altLang="ja-JP" sz="1800" b="1" dirty="0" smtClean="0">
                <a:solidFill>
                  <a:schemeClr val="bg1"/>
                </a:solidFill>
                <a:latin typeface="Meiryo UI" panose="020B0604030504040204" pitchFamily="50" charset="-128"/>
                <a:ea typeface="Meiryo UI" panose="020B0604030504040204" pitchFamily="50" charset="-128"/>
              </a:rPr>
              <a:t> 【</a:t>
            </a:r>
            <a:r>
              <a:rPr lang="ja-JP" altLang="en-US" sz="1800" b="1" dirty="0" smtClean="0">
                <a:solidFill>
                  <a:schemeClr val="bg1"/>
                </a:solidFill>
                <a:latin typeface="Meiryo UI" panose="020B0604030504040204" pitchFamily="50" charset="-128"/>
                <a:ea typeface="Meiryo UI" panose="020B0604030504040204" pitchFamily="50" charset="-128"/>
              </a:rPr>
              <a:t>インバウンドの蒸発</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082953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3"/>
          <p:cNvSpPr>
            <a:spLocks noGrp="1"/>
          </p:cNvSpPr>
          <p:nvPr>
            <p:ph type="sldNum" sz="quarter" idx="12"/>
          </p:nvPr>
        </p:nvSpPr>
        <p:spPr>
          <a:xfrm>
            <a:off x="9350061" y="5691873"/>
            <a:ext cx="426425" cy="394246"/>
          </a:xfrm>
        </p:spPr>
        <p:txBody>
          <a:bodyPr/>
          <a:lstStyle/>
          <a:p>
            <a:fld id="{9B28B6A2-4437-46C4-8AB6-08015A7ADF51}" type="slidenum">
              <a:rPr kumimoji="1" lang="ja-JP" altLang="en-US" sz="1600" b="1" smtClean="0"/>
              <a:t>47</a:t>
            </a:fld>
            <a:endParaRPr kumimoji="1" lang="ja-JP" altLang="en-US" sz="1600" b="1" dirty="0"/>
          </a:p>
        </p:txBody>
      </p:sp>
      <p:sp>
        <p:nvSpPr>
          <p:cNvPr id="13" name="正方形/長方形 12"/>
          <p:cNvSpPr/>
          <p:nvPr/>
        </p:nvSpPr>
        <p:spPr>
          <a:xfrm>
            <a:off x="448866" y="524962"/>
            <a:ext cx="9232249" cy="4512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rPr>
              <a:t> ●関西地域の百貨店免税売上を見ると、</a:t>
            </a:r>
            <a:r>
              <a:rPr kumimoji="1" lang="en-US" altLang="ja-JP" sz="1400" b="1" u="sng" dirty="0" smtClean="0">
                <a:solidFill>
                  <a:schemeClr val="tx1"/>
                </a:solidFill>
                <a:latin typeface="Meiryo UI" panose="020B0604030504040204" pitchFamily="50" charset="-128"/>
                <a:ea typeface="Meiryo UI" panose="020B0604030504040204" pitchFamily="50" charset="-128"/>
              </a:rPr>
              <a:t>3</a:t>
            </a:r>
            <a:r>
              <a:rPr kumimoji="1" lang="ja-JP" altLang="en-US" sz="1400" b="1" u="sng" dirty="0" smtClean="0">
                <a:solidFill>
                  <a:schemeClr val="tx1"/>
                </a:solidFill>
                <a:latin typeface="Meiryo UI" panose="020B0604030504040204" pitchFamily="50" charset="-128"/>
                <a:ea typeface="Meiryo UI" panose="020B0604030504040204" pitchFamily="50" charset="-128"/>
              </a:rPr>
              <a:t>月以降、対前年同期比</a:t>
            </a:r>
            <a:r>
              <a:rPr kumimoji="1" lang="en-US" altLang="ja-JP" sz="1400" b="1" u="sng" dirty="0" smtClean="0">
                <a:solidFill>
                  <a:schemeClr val="tx1"/>
                </a:solidFill>
                <a:latin typeface="Meiryo UI" panose="020B0604030504040204" pitchFamily="50" charset="-128"/>
                <a:ea typeface="Meiryo UI" panose="020B0604030504040204" pitchFamily="50" charset="-128"/>
              </a:rPr>
              <a:t>9</a:t>
            </a:r>
            <a:r>
              <a:rPr kumimoji="1" lang="ja-JP" altLang="en-US" sz="1400" b="1" u="sng" dirty="0" smtClean="0">
                <a:solidFill>
                  <a:schemeClr val="tx1"/>
                </a:solidFill>
                <a:latin typeface="Meiryo UI" panose="020B0604030504040204" pitchFamily="50" charset="-128"/>
                <a:ea typeface="Meiryo UI" panose="020B0604030504040204" pitchFamily="50" charset="-128"/>
              </a:rPr>
              <a:t>割以上の減少</a:t>
            </a:r>
            <a:r>
              <a:rPr kumimoji="1" lang="ja-JP" altLang="en-US" sz="1400" dirty="0" smtClean="0">
                <a:solidFill>
                  <a:schemeClr val="tx1"/>
                </a:solidFill>
                <a:latin typeface="Meiryo UI" panose="020B0604030504040204" pitchFamily="50" charset="-128"/>
                <a:ea typeface="Meiryo UI" panose="020B0604030504040204" pitchFamily="50" charset="-128"/>
              </a:rPr>
              <a:t>が続いている。</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6"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国内外の移動の蒸発</a:t>
            </a:r>
            <a:r>
              <a:rPr lang="en-US" altLang="ja-JP" sz="1800" b="1" dirty="0" smtClean="0">
                <a:solidFill>
                  <a:schemeClr val="bg1"/>
                </a:solidFill>
                <a:latin typeface="Meiryo UI" panose="020B0604030504040204" pitchFamily="50" charset="-128"/>
                <a:ea typeface="Meiryo UI" panose="020B0604030504040204" pitchFamily="50" charset="-128"/>
              </a:rPr>
              <a:t> 【</a:t>
            </a:r>
            <a:r>
              <a:rPr lang="ja-JP" altLang="en-US" sz="1800" b="1" dirty="0" smtClean="0">
                <a:solidFill>
                  <a:schemeClr val="bg1"/>
                </a:solidFill>
                <a:latin typeface="Meiryo UI" panose="020B0604030504040204" pitchFamily="50" charset="-128"/>
                <a:ea typeface="Meiryo UI" panose="020B0604030504040204" pitchFamily="50" charset="-128"/>
              </a:rPr>
              <a:t>インバウンドの蒸発</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graphicFrame>
        <p:nvGraphicFramePr>
          <p:cNvPr id="7" name="グラフ 6">
            <a:extLst>
              <a:ext uri="{FF2B5EF4-FFF2-40B4-BE49-F238E27FC236}">
                <a16:creationId xmlns:a16="http://schemas.microsoft.com/office/drawing/2014/main" id="{00000000-0008-0000-0000-000018000000}"/>
              </a:ext>
            </a:extLst>
          </p:cNvPr>
          <p:cNvGraphicFramePr>
            <a:graphicFrameLocks/>
          </p:cNvGraphicFramePr>
          <p:nvPr>
            <p:extLst>
              <p:ext uri="{D42A27DB-BD31-4B8C-83A1-F6EECF244321}">
                <p14:modId xmlns:p14="http://schemas.microsoft.com/office/powerpoint/2010/main" val="699239739"/>
              </p:ext>
            </p:extLst>
          </p:nvPr>
        </p:nvGraphicFramePr>
        <p:xfrm>
          <a:off x="1285103" y="1153416"/>
          <a:ext cx="7624119" cy="4538458"/>
        </p:xfrm>
        <a:graphic>
          <a:graphicData uri="http://schemas.openxmlformats.org/drawingml/2006/chart">
            <c:chart xmlns:c="http://schemas.openxmlformats.org/drawingml/2006/chart" xmlns:r="http://schemas.openxmlformats.org/officeDocument/2006/relationships" r:id="rId3"/>
          </a:graphicData>
        </a:graphic>
      </p:graphicFrame>
      <p:sp>
        <p:nvSpPr>
          <p:cNvPr id="9" name="テキスト ボックス 8"/>
          <p:cNvSpPr txBox="1"/>
          <p:nvPr/>
        </p:nvSpPr>
        <p:spPr>
          <a:xfrm>
            <a:off x="4979774" y="5753817"/>
            <a:ext cx="4040658" cy="261610"/>
          </a:xfrm>
          <a:prstGeom prst="rect">
            <a:avLst/>
          </a:prstGeom>
          <a:noFill/>
        </p:spPr>
        <p:txBody>
          <a:bodyPr wrap="square" rtlCol="0">
            <a:spAutoFit/>
          </a:bodyPr>
          <a:lstStyle/>
          <a:p>
            <a:pPr algn="ctr"/>
            <a:r>
              <a:rPr kumimoji="1" lang="ja-JP" altLang="en-US" sz="1100" dirty="0" smtClean="0"/>
              <a:t>出典：日本銀行大阪支店 </a:t>
            </a:r>
            <a:r>
              <a:rPr kumimoji="1" lang="en-US" altLang="ja-JP" sz="1100" dirty="0" smtClean="0"/>
              <a:t>『</a:t>
            </a:r>
            <a:r>
              <a:rPr kumimoji="1" lang="ja-JP" altLang="en-US" sz="1100" dirty="0" smtClean="0"/>
              <a:t>百貨店免税売上（関西地域）</a:t>
            </a:r>
            <a:r>
              <a:rPr kumimoji="1" lang="en-US" altLang="ja-JP" sz="1100" dirty="0" smtClean="0"/>
              <a:t>』</a:t>
            </a:r>
          </a:p>
        </p:txBody>
      </p:sp>
    </p:spTree>
    <p:extLst>
      <p:ext uri="{BB962C8B-B14F-4D97-AF65-F5344CB8AC3E}">
        <p14:creationId xmlns:p14="http://schemas.microsoft.com/office/powerpoint/2010/main" val="11527891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462" y="499430"/>
            <a:ext cx="9547074" cy="76527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rPr>
              <a:t>●国内の宿泊者数については、</a:t>
            </a:r>
            <a:r>
              <a:rPr kumimoji="1" lang="en-US" altLang="ja-JP" sz="1400" dirty="0" smtClean="0">
                <a:solidFill>
                  <a:schemeClr val="tx1"/>
                </a:solidFill>
              </a:rPr>
              <a:t>20</a:t>
            </a:r>
            <a:r>
              <a:rPr kumimoji="1" lang="ja-JP" altLang="en-US" sz="1400" dirty="0" smtClean="0">
                <a:solidFill>
                  <a:schemeClr val="tx1"/>
                </a:solidFill>
              </a:rPr>
              <a:t>年２月以降、全国的に</a:t>
            </a:r>
            <a:r>
              <a:rPr kumimoji="1" lang="ja-JP" altLang="en-US" sz="1400" dirty="0">
                <a:solidFill>
                  <a:schemeClr val="tx1"/>
                </a:solidFill>
              </a:rPr>
              <a:t>減少</a:t>
            </a:r>
            <a:r>
              <a:rPr kumimoji="1" lang="ja-JP" altLang="en-US" sz="1400" dirty="0" smtClean="0">
                <a:solidFill>
                  <a:schemeClr val="tx1"/>
                </a:solidFill>
              </a:rPr>
              <a:t>し、３月以降、急減。 </a:t>
            </a:r>
            <a:endParaRPr kumimoji="1" lang="ja-JP" altLang="en-US" sz="1400" dirty="0">
              <a:solidFill>
                <a:schemeClr val="tx1"/>
              </a:solidFill>
            </a:endParaRPr>
          </a:p>
          <a:p>
            <a:pPr marL="180975" indent="-180975"/>
            <a:r>
              <a:rPr kumimoji="1" lang="ja-JP" altLang="en-US" sz="1400" dirty="0" smtClean="0">
                <a:solidFill>
                  <a:schemeClr val="tx1"/>
                </a:solidFill>
              </a:rPr>
              <a:t>●</a:t>
            </a:r>
            <a:r>
              <a:rPr kumimoji="1" lang="ja-JP" altLang="en-US" sz="1400" b="1" u="sng" dirty="0" smtClean="0">
                <a:solidFill>
                  <a:schemeClr val="tx1"/>
                </a:solidFill>
              </a:rPr>
              <a:t>特に、大型テーマパークを有する大阪や千葉や、東京、福岡において、影響が大きい。</a:t>
            </a:r>
            <a:r>
              <a:rPr kumimoji="1" lang="ja-JP" altLang="en-US" sz="1400" dirty="0" smtClean="0">
                <a:solidFill>
                  <a:schemeClr val="tx1"/>
                </a:solidFill>
              </a:rPr>
              <a:t>今後、新しい生活様式のもと、これまで水準</a:t>
            </a:r>
            <a:endParaRPr kumimoji="1" lang="en-US" altLang="ja-JP" sz="1400" dirty="0" smtClean="0">
              <a:solidFill>
                <a:schemeClr val="tx1"/>
              </a:solidFill>
            </a:endParaRPr>
          </a:p>
          <a:p>
            <a:pPr marL="180975" indent="-180975"/>
            <a:r>
              <a:rPr kumimoji="1" lang="ja-JP" altLang="en-US" sz="1400" dirty="0">
                <a:solidFill>
                  <a:schemeClr val="tx1"/>
                </a:solidFill>
              </a:rPr>
              <a:t>　</a:t>
            </a:r>
            <a:r>
              <a:rPr kumimoji="1" lang="ja-JP" altLang="en-US" sz="1400" dirty="0" smtClean="0">
                <a:solidFill>
                  <a:schemeClr val="tx1"/>
                </a:solidFill>
              </a:rPr>
              <a:t> までに戻るかの見通しが難しい状況。</a:t>
            </a:r>
            <a:endParaRPr kumimoji="1" lang="ja-JP" altLang="en-US" sz="1400" dirty="0">
              <a:solidFill>
                <a:schemeClr val="tx1"/>
              </a:solidFill>
            </a:endParaRPr>
          </a:p>
        </p:txBody>
      </p:sp>
      <p:sp>
        <p:nvSpPr>
          <p:cNvPr id="10" name="スライド番号プレースホルダー 3"/>
          <p:cNvSpPr>
            <a:spLocks noGrp="1"/>
          </p:cNvSpPr>
          <p:nvPr>
            <p:ph type="sldNum" sz="quarter" idx="12"/>
          </p:nvPr>
        </p:nvSpPr>
        <p:spPr>
          <a:xfrm>
            <a:off x="9350061" y="5691873"/>
            <a:ext cx="426425" cy="394246"/>
          </a:xfrm>
        </p:spPr>
        <p:txBody>
          <a:bodyPr/>
          <a:lstStyle/>
          <a:p>
            <a:fld id="{9B28B6A2-4437-46C4-8AB6-08015A7ADF51}" type="slidenum">
              <a:rPr kumimoji="1" lang="ja-JP" altLang="en-US" sz="1600" b="1" smtClean="0"/>
              <a:t>48</a:t>
            </a:fld>
            <a:endParaRPr kumimoji="1" lang="ja-JP" altLang="en-US" sz="1600" b="1"/>
          </a:p>
        </p:txBody>
      </p:sp>
      <p:sp>
        <p:nvSpPr>
          <p:cNvPr id="6" name="テキスト ボックス 5"/>
          <p:cNvSpPr txBox="1"/>
          <p:nvPr/>
        </p:nvSpPr>
        <p:spPr>
          <a:xfrm>
            <a:off x="6301946" y="5756562"/>
            <a:ext cx="2590915" cy="264868"/>
          </a:xfrm>
          <a:prstGeom prst="rect">
            <a:avLst/>
          </a:prstGeom>
          <a:noFill/>
        </p:spPr>
        <p:txBody>
          <a:bodyPr wrap="square" rtlCol="0">
            <a:spAutoFit/>
          </a:bodyPr>
          <a:lstStyle/>
          <a:p>
            <a:pPr algn="ctr"/>
            <a:r>
              <a:rPr kumimoji="1" lang="ja-JP" altLang="en-US" sz="1100" dirty="0" smtClean="0"/>
              <a:t>出典：観光庁 </a:t>
            </a:r>
            <a:r>
              <a:rPr kumimoji="1" lang="en-US" altLang="ja-JP" sz="1100" dirty="0" smtClean="0"/>
              <a:t>『</a:t>
            </a:r>
            <a:r>
              <a:rPr kumimoji="1" lang="ja-JP" altLang="en-US" sz="1100" dirty="0" smtClean="0"/>
              <a:t>宿泊旅行統計調査</a:t>
            </a:r>
            <a:r>
              <a:rPr kumimoji="1" lang="en-US" altLang="ja-JP" sz="1100" dirty="0" smtClean="0"/>
              <a:t>』</a:t>
            </a:r>
          </a:p>
        </p:txBody>
      </p:sp>
      <p:graphicFrame>
        <p:nvGraphicFramePr>
          <p:cNvPr id="7" name="グラフ 6"/>
          <p:cNvGraphicFramePr>
            <a:graphicFrameLocks/>
          </p:cNvGraphicFramePr>
          <p:nvPr>
            <p:extLst/>
          </p:nvPr>
        </p:nvGraphicFramePr>
        <p:xfrm>
          <a:off x="494271" y="1264703"/>
          <a:ext cx="8983362" cy="4604755"/>
        </p:xfrm>
        <a:graphic>
          <a:graphicData uri="http://schemas.openxmlformats.org/drawingml/2006/chart">
            <c:chart xmlns:c="http://schemas.openxmlformats.org/drawingml/2006/chart" xmlns:r="http://schemas.openxmlformats.org/officeDocument/2006/relationships" r:id="rId2"/>
          </a:graphicData>
        </a:graphic>
      </p:graphicFrame>
      <p:sp>
        <p:nvSpPr>
          <p:cNvPr id="8" name="タイトル 3"/>
          <p:cNvSpPr txBox="1">
            <a:spLocks/>
          </p:cNvSpPr>
          <p:nvPr/>
        </p:nvSpPr>
        <p:spPr>
          <a:xfrm>
            <a:off x="0" y="-1"/>
            <a:ext cx="9906000" cy="350633"/>
          </a:xfrm>
          <a:prstGeom prst="rect">
            <a:avLst/>
          </a:prstGeom>
          <a:solidFill>
            <a:srgbClr val="002060"/>
          </a:solidFill>
        </p:spPr>
        <p:txBody>
          <a:bodyPr vert="horz" lIns="81598" tIns="40799" rIns="81598" bIns="40799"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785" b="1" dirty="0" smtClean="0">
                <a:solidFill>
                  <a:schemeClr val="bg1"/>
                </a:solidFill>
                <a:latin typeface="Meiryo UI" panose="020B0604030504040204" pitchFamily="50" charset="-128"/>
                <a:ea typeface="Meiryo UI" panose="020B0604030504040204" pitchFamily="50" charset="-128"/>
              </a:rPr>
              <a:t>　　　</a:t>
            </a:r>
            <a:r>
              <a:rPr lang="ja-JP" altLang="en-US" sz="1800" b="1" dirty="0">
                <a:solidFill>
                  <a:schemeClr val="bg1"/>
                </a:solidFill>
                <a:latin typeface="Meiryo UI" panose="020B0604030504040204" pitchFamily="50" charset="-128"/>
                <a:ea typeface="Meiryo UI" panose="020B0604030504040204" pitchFamily="50" charset="-128"/>
              </a:rPr>
              <a:t>国内外の移動の減少</a:t>
            </a:r>
            <a:r>
              <a:rPr lang="en-US" altLang="ja-JP" sz="1800" b="1" dirty="0">
                <a:solidFill>
                  <a:schemeClr val="bg1"/>
                </a:solidFill>
                <a:latin typeface="Meiryo UI" panose="020B0604030504040204" pitchFamily="50" charset="-128"/>
                <a:ea typeface="Meiryo UI" panose="020B0604030504040204" pitchFamily="50" charset="-128"/>
              </a:rPr>
              <a:t>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国内旅行の減少</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071" b="1" dirty="0">
              <a:solidFill>
                <a:srgbClr val="FFFF00"/>
              </a:solidFill>
              <a:latin typeface="Meiryo UI" panose="020B0604030504040204" pitchFamily="50" charset="-128"/>
              <a:ea typeface="Meiryo UI" panose="020B0604030504040204" pitchFamily="50" charset="-128"/>
            </a:endParaRPr>
          </a:p>
        </p:txBody>
      </p:sp>
      <p:sp>
        <p:nvSpPr>
          <p:cNvPr id="9" name="角丸四角形 8"/>
          <p:cNvSpPr/>
          <p:nvPr/>
        </p:nvSpPr>
        <p:spPr>
          <a:xfrm>
            <a:off x="6301946" y="1717881"/>
            <a:ext cx="933056" cy="3563982"/>
          </a:xfrm>
          <a:prstGeom prst="roundRect">
            <a:avLst>
              <a:gd name="adj" fmla="val 5062"/>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Tree>
    <p:extLst>
      <p:ext uri="{BB962C8B-B14F-4D97-AF65-F5344CB8AC3E}">
        <p14:creationId xmlns:p14="http://schemas.microsoft.com/office/powerpoint/2010/main" val="23961432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9403493" y="5667161"/>
            <a:ext cx="459494" cy="394246"/>
          </a:xfrm>
          <a:ln>
            <a:solidFill>
              <a:schemeClr val="accent1"/>
            </a:solidFill>
          </a:ln>
        </p:spPr>
        <p:txBody>
          <a:bodyPr/>
          <a:lstStyle/>
          <a:p>
            <a:pPr algn="ctr"/>
            <a:fld id="{9B28B6A2-4437-46C4-8AB6-08015A7ADF51}" type="slidenum">
              <a:rPr kumimoji="1" lang="ja-JP" altLang="en-US" sz="1600" smtClean="0"/>
              <a:pPr algn="ctr"/>
              <a:t>4</a:t>
            </a:fld>
            <a:endParaRPr kumimoji="1" lang="ja-JP" altLang="en-US" sz="1600" dirty="0"/>
          </a:p>
        </p:txBody>
      </p:sp>
      <p:sp>
        <p:nvSpPr>
          <p:cNvPr id="13" name="正方形/長方形 12"/>
          <p:cNvSpPr/>
          <p:nvPr/>
        </p:nvSpPr>
        <p:spPr>
          <a:xfrm>
            <a:off x="165195" y="417883"/>
            <a:ext cx="9682683" cy="5235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b="1" u="sng" dirty="0" smtClean="0">
                <a:solidFill>
                  <a:schemeClr val="tx1"/>
                </a:solidFill>
                <a:latin typeface="Meiryo UI" panose="020B0604030504040204" pitchFamily="50" charset="-128"/>
                <a:ea typeface="Meiryo UI" panose="020B0604030504040204" pitchFamily="50" charset="-128"/>
              </a:rPr>
              <a:t>すべて</a:t>
            </a:r>
            <a:r>
              <a:rPr kumimoji="1" lang="ja-JP" altLang="en-US" sz="1400" b="1" u="sng" dirty="0">
                <a:solidFill>
                  <a:schemeClr val="tx1"/>
                </a:solidFill>
                <a:latin typeface="Meiryo UI" panose="020B0604030504040204" pitchFamily="50" charset="-128"/>
                <a:ea typeface="Meiryo UI" panose="020B0604030504040204" pitchFamily="50" charset="-128"/>
              </a:rPr>
              <a:t>の地域で、高齢者人口の割合が増加</a:t>
            </a:r>
            <a:r>
              <a:rPr kumimoji="1" lang="ja-JP" altLang="en-US" sz="1400" u="sng" dirty="0">
                <a:solidFill>
                  <a:schemeClr val="tx1"/>
                </a:solidFill>
                <a:latin typeface="Meiryo UI" panose="020B0604030504040204" pitchFamily="50" charset="-128"/>
                <a:ea typeface="Meiryo UI" panose="020B0604030504040204" pitchFamily="50" charset="-128"/>
              </a:rPr>
              <a:t>し、</a:t>
            </a:r>
            <a:r>
              <a:rPr kumimoji="1" lang="ja-JP" altLang="en-US" sz="1400" b="1" u="sng" dirty="0">
                <a:solidFill>
                  <a:schemeClr val="tx1"/>
                </a:solidFill>
                <a:latin typeface="Meiryo UI" panose="020B0604030504040204" pitchFamily="50" charset="-128"/>
                <a:ea typeface="Meiryo UI" panose="020B0604030504040204" pitchFamily="50" charset="-128"/>
              </a:rPr>
              <a:t>生産年齢人口及び年少人口の割合が減少</a:t>
            </a:r>
            <a:r>
              <a:rPr kumimoji="1" lang="ja-JP" altLang="en-US" sz="1400" dirty="0">
                <a:solidFill>
                  <a:schemeClr val="tx1"/>
                </a:solidFill>
                <a:latin typeface="Meiryo UI" panose="020B0604030504040204" pitchFamily="50" charset="-128"/>
                <a:ea typeface="Meiryo UI" panose="020B0604030504040204" pitchFamily="50" charset="-128"/>
              </a:rPr>
              <a:t>すると</a:t>
            </a:r>
            <a:r>
              <a:rPr kumimoji="1" lang="ja-JP" altLang="en-US" sz="1400" dirty="0" smtClean="0">
                <a:solidFill>
                  <a:schemeClr val="tx1"/>
                </a:solidFill>
                <a:latin typeface="Meiryo UI" panose="020B0604030504040204" pitchFamily="50" charset="-128"/>
                <a:ea typeface="Meiryo UI" panose="020B0604030504040204" pitchFamily="50" charset="-128"/>
              </a:rPr>
              <a:t>見込まれる</a:t>
            </a:r>
            <a:r>
              <a:rPr kumimoji="1" lang="ja-JP" altLang="en-US" sz="1400" dirty="0">
                <a:solidFill>
                  <a:schemeClr val="tx1"/>
                </a:solidFill>
                <a:latin typeface="Meiryo UI" panose="020B0604030504040204" pitchFamily="50" charset="-128"/>
                <a:ea typeface="Meiryo UI" panose="020B0604030504040204" pitchFamily="50" charset="-128"/>
              </a:rPr>
              <a:t>。</a:t>
            </a:r>
          </a:p>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●特</a:t>
            </a:r>
            <a:r>
              <a:rPr kumimoji="1" lang="ja-JP" altLang="en-US" sz="1400" dirty="0">
                <a:solidFill>
                  <a:schemeClr val="tx1"/>
                </a:solidFill>
                <a:latin typeface="Meiryo UI" panose="020B0604030504040204" pitchFamily="50" charset="-128"/>
                <a:ea typeface="Meiryo UI" panose="020B0604030504040204" pitchFamily="50" charset="-128"/>
              </a:rPr>
              <a:t>に、</a:t>
            </a:r>
            <a:r>
              <a:rPr kumimoji="1" lang="ja-JP" altLang="en-US" sz="1400" b="1" dirty="0">
                <a:solidFill>
                  <a:schemeClr val="tx1"/>
                </a:solidFill>
                <a:latin typeface="Meiryo UI" panose="020B0604030504040204" pitchFamily="50" charset="-128"/>
                <a:ea typeface="Meiryo UI" panose="020B0604030504040204" pitchFamily="50" charset="-128"/>
              </a:rPr>
              <a:t>南河内地域では、</a:t>
            </a:r>
            <a:r>
              <a:rPr kumimoji="1" lang="en-US" altLang="ja-JP" sz="1400" b="1" dirty="0">
                <a:solidFill>
                  <a:schemeClr val="tx1"/>
                </a:solidFill>
                <a:latin typeface="Meiryo UI" panose="020B0604030504040204" pitchFamily="50" charset="-128"/>
                <a:ea typeface="Meiryo UI" panose="020B0604030504040204" pitchFamily="50" charset="-128"/>
              </a:rPr>
              <a:t>2045</a:t>
            </a:r>
            <a:r>
              <a:rPr kumimoji="1" lang="ja-JP" altLang="en-US" sz="1400" b="1" dirty="0">
                <a:solidFill>
                  <a:schemeClr val="tx1"/>
                </a:solidFill>
                <a:latin typeface="Meiryo UI" panose="020B0604030504040204" pitchFamily="50" charset="-128"/>
                <a:ea typeface="Meiryo UI" panose="020B0604030504040204" pitchFamily="50" charset="-128"/>
              </a:rPr>
              <a:t>年に高齢者人口が</a:t>
            </a:r>
            <a:r>
              <a:rPr kumimoji="1" lang="en-US" altLang="ja-JP" sz="1400" b="1" dirty="0">
                <a:solidFill>
                  <a:schemeClr val="tx1"/>
                </a:solidFill>
                <a:latin typeface="Meiryo UI" panose="020B0604030504040204" pitchFamily="50" charset="-128"/>
                <a:ea typeface="Meiryo UI" panose="020B0604030504040204" pitchFamily="50" charset="-128"/>
              </a:rPr>
              <a:t>4</a:t>
            </a:r>
            <a:r>
              <a:rPr kumimoji="1" lang="ja-JP" altLang="en-US" sz="1400" b="1" dirty="0">
                <a:solidFill>
                  <a:schemeClr val="tx1"/>
                </a:solidFill>
                <a:latin typeface="Meiryo UI" panose="020B0604030504040204" pitchFamily="50" charset="-128"/>
                <a:ea typeface="Meiryo UI" panose="020B0604030504040204" pitchFamily="50" charset="-128"/>
              </a:rPr>
              <a:t>割を超える</a:t>
            </a:r>
            <a:r>
              <a:rPr kumimoji="1" lang="ja-JP" altLang="en-US" sz="1400" dirty="0">
                <a:solidFill>
                  <a:schemeClr val="tx1"/>
                </a:solidFill>
                <a:latin typeface="Meiryo UI" panose="020B0604030504040204" pitchFamily="50" charset="-128"/>
                <a:ea typeface="Meiryo UI" panose="020B0604030504040204" pitchFamily="50" charset="-128"/>
              </a:rPr>
              <a:t>とともに、生産年齢人口が</a:t>
            </a:r>
            <a:r>
              <a:rPr kumimoji="1" lang="en-US" altLang="ja-JP" sz="1400" dirty="0">
                <a:solidFill>
                  <a:schemeClr val="tx1"/>
                </a:solidFill>
                <a:latin typeface="Meiryo UI" panose="020B0604030504040204" pitchFamily="50" charset="-128"/>
                <a:ea typeface="Meiryo UI" panose="020B0604030504040204" pitchFamily="50" charset="-128"/>
              </a:rPr>
              <a:t>5</a:t>
            </a:r>
            <a:r>
              <a:rPr kumimoji="1" lang="ja-JP" altLang="en-US" sz="1400" dirty="0">
                <a:solidFill>
                  <a:schemeClr val="tx1"/>
                </a:solidFill>
                <a:latin typeface="Meiryo UI" panose="020B0604030504040204" pitchFamily="50" charset="-128"/>
                <a:ea typeface="Meiryo UI" panose="020B0604030504040204" pitchFamily="50" charset="-128"/>
              </a:rPr>
              <a:t>割を切り</a:t>
            </a:r>
            <a:r>
              <a:rPr kumimoji="1" lang="ja-JP" altLang="en-US" sz="1400" dirty="0" smtClean="0">
                <a:solidFill>
                  <a:schemeClr val="tx1"/>
                </a:solidFill>
                <a:latin typeface="Meiryo UI" panose="020B0604030504040204" pitchFamily="50" charset="-128"/>
                <a:ea typeface="Meiryo UI" panose="020B0604030504040204" pitchFamily="50" charset="-128"/>
              </a:rPr>
              <a:t>、高齢化</a:t>
            </a:r>
            <a:r>
              <a:rPr kumimoji="1" lang="ja-JP" altLang="en-US" sz="1400" dirty="0">
                <a:solidFill>
                  <a:schemeClr val="tx1"/>
                </a:solidFill>
                <a:latin typeface="Meiryo UI" panose="020B0604030504040204" pitchFamily="50" charset="-128"/>
                <a:ea typeface="Meiryo UI" panose="020B0604030504040204" pitchFamily="50" charset="-128"/>
              </a:rPr>
              <a:t>の進展が見込まれる。</a:t>
            </a:r>
          </a:p>
          <a:p>
            <a:pPr marL="180975" indent="-180975"/>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a:blip r:embed="rId2"/>
          <a:stretch>
            <a:fillRect/>
          </a:stretch>
        </p:blipFill>
        <p:spPr>
          <a:xfrm>
            <a:off x="694135" y="969759"/>
            <a:ext cx="2776177" cy="1982984"/>
          </a:xfrm>
          <a:prstGeom prst="rect">
            <a:avLst/>
          </a:prstGeom>
        </p:spPr>
      </p:pic>
      <p:pic>
        <p:nvPicPr>
          <p:cNvPr id="11" name="図 10"/>
          <p:cNvPicPr>
            <a:picLocks noChangeAspect="1"/>
          </p:cNvPicPr>
          <p:nvPr/>
        </p:nvPicPr>
        <p:blipFill>
          <a:blip r:embed="rId3"/>
          <a:stretch>
            <a:fillRect/>
          </a:stretch>
        </p:blipFill>
        <p:spPr>
          <a:xfrm>
            <a:off x="6546328" y="1172722"/>
            <a:ext cx="2762310" cy="1978770"/>
          </a:xfrm>
          <a:prstGeom prst="rect">
            <a:avLst/>
          </a:prstGeom>
        </p:spPr>
      </p:pic>
      <p:pic>
        <p:nvPicPr>
          <p:cNvPr id="12" name="図 11"/>
          <p:cNvPicPr>
            <a:picLocks noChangeAspect="1"/>
          </p:cNvPicPr>
          <p:nvPr/>
        </p:nvPicPr>
        <p:blipFill>
          <a:blip r:embed="rId4"/>
          <a:stretch>
            <a:fillRect/>
          </a:stretch>
        </p:blipFill>
        <p:spPr>
          <a:xfrm>
            <a:off x="6553658" y="3460367"/>
            <a:ext cx="2747651" cy="1968269"/>
          </a:xfrm>
          <a:prstGeom prst="rect">
            <a:avLst/>
          </a:prstGeom>
        </p:spPr>
      </p:pic>
      <p:pic>
        <p:nvPicPr>
          <p:cNvPr id="14" name="図 13"/>
          <p:cNvPicPr>
            <a:picLocks noChangeAspect="1"/>
          </p:cNvPicPr>
          <p:nvPr/>
        </p:nvPicPr>
        <p:blipFill>
          <a:blip r:embed="rId5"/>
          <a:stretch>
            <a:fillRect/>
          </a:stretch>
        </p:blipFill>
        <p:spPr>
          <a:xfrm>
            <a:off x="3669174" y="3839364"/>
            <a:ext cx="2768206" cy="2053086"/>
          </a:xfrm>
          <a:prstGeom prst="rect">
            <a:avLst/>
          </a:prstGeom>
        </p:spPr>
      </p:pic>
      <p:pic>
        <p:nvPicPr>
          <p:cNvPr id="15" name="図 14"/>
          <p:cNvPicPr>
            <a:picLocks noChangeAspect="1"/>
          </p:cNvPicPr>
          <p:nvPr/>
        </p:nvPicPr>
        <p:blipFill>
          <a:blip r:embed="rId6"/>
          <a:stretch>
            <a:fillRect/>
          </a:stretch>
        </p:blipFill>
        <p:spPr>
          <a:xfrm>
            <a:off x="690845" y="3267599"/>
            <a:ext cx="2771566" cy="1980959"/>
          </a:xfrm>
          <a:prstGeom prst="rect">
            <a:avLst/>
          </a:prstGeom>
        </p:spPr>
      </p:pic>
      <p:grpSp>
        <p:nvGrpSpPr>
          <p:cNvPr id="16" name="Group 2"/>
          <p:cNvGrpSpPr>
            <a:grpSpLocks/>
          </p:cNvGrpSpPr>
          <p:nvPr/>
        </p:nvGrpSpPr>
        <p:grpSpPr bwMode="auto">
          <a:xfrm>
            <a:off x="3988895" y="1275893"/>
            <a:ext cx="1553531" cy="2395709"/>
            <a:chOff x="8824" y="8248"/>
            <a:chExt cx="1467" cy="2141"/>
          </a:xfrm>
        </p:grpSpPr>
        <p:sp>
          <p:nvSpPr>
            <p:cNvPr id="17" name="Freeform 3"/>
            <p:cNvSpPr>
              <a:spLocks noChangeAspect="1"/>
            </p:cNvSpPr>
            <p:nvPr/>
          </p:nvSpPr>
          <p:spPr bwMode="auto">
            <a:xfrm>
              <a:off x="9328" y="8248"/>
              <a:ext cx="816" cy="872"/>
            </a:xfrm>
            <a:custGeom>
              <a:avLst/>
              <a:gdLst>
                <a:gd name="T0" fmla="*/ 53 w 3755"/>
                <a:gd name="T1" fmla="*/ 80 h 4064"/>
                <a:gd name="T2" fmla="*/ 212 w 3755"/>
                <a:gd name="T3" fmla="*/ 0 h 4064"/>
                <a:gd name="T4" fmla="*/ 477 w 3755"/>
                <a:gd name="T5" fmla="*/ 80 h 4064"/>
                <a:gd name="T6" fmla="*/ 513 w 3755"/>
                <a:gd name="T7" fmla="*/ 424 h 4064"/>
                <a:gd name="T8" fmla="*/ 716 w 3755"/>
                <a:gd name="T9" fmla="*/ 512 h 4064"/>
                <a:gd name="T10" fmla="*/ 884 w 3755"/>
                <a:gd name="T11" fmla="*/ 539 h 4064"/>
                <a:gd name="T12" fmla="*/ 1096 w 3755"/>
                <a:gd name="T13" fmla="*/ 539 h 4064"/>
                <a:gd name="T14" fmla="*/ 1564 w 3755"/>
                <a:gd name="T15" fmla="*/ 707 h 4064"/>
                <a:gd name="T16" fmla="*/ 1626 w 3755"/>
                <a:gd name="T17" fmla="*/ 866 h 4064"/>
                <a:gd name="T18" fmla="*/ 1644 w 3755"/>
                <a:gd name="T19" fmla="*/ 1140 h 4064"/>
                <a:gd name="T20" fmla="*/ 1785 w 3755"/>
                <a:gd name="T21" fmla="*/ 1387 h 4064"/>
                <a:gd name="T22" fmla="*/ 1926 w 3755"/>
                <a:gd name="T23" fmla="*/ 1431 h 4064"/>
                <a:gd name="T24" fmla="*/ 2174 w 3755"/>
                <a:gd name="T25" fmla="*/ 1652 h 4064"/>
                <a:gd name="T26" fmla="*/ 2377 w 3755"/>
                <a:gd name="T27" fmla="*/ 1687 h 4064"/>
                <a:gd name="T28" fmla="*/ 2615 w 3755"/>
                <a:gd name="T29" fmla="*/ 1467 h 4064"/>
                <a:gd name="T30" fmla="*/ 2509 w 3755"/>
                <a:gd name="T31" fmla="*/ 1369 h 4064"/>
                <a:gd name="T32" fmla="*/ 2430 w 3755"/>
                <a:gd name="T33" fmla="*/ 1334 h 4064"/>
                <a:gd name="T34" fmla="*/ 2571 w 3755"/>
                <a:gd name="T35" fmla="*/ 1113 h 4064"/>
                <a:gd name="T36" fmla="*/ 2615 w 3755"/>
                <a:gd name="T37" fmla="*/ 910 h 4064"/>
                <a:gd name="T38" fmla="*/ 3013 w 3755"/>
                <a:gd name="T39" fmla="*/ 1087 h 4064"/>
                <a:gd name="T40" fmla="*/ 2978 w 3755"/>
                <a:gd name="T41" fmla="*/ 1360 h 4064"/>
                <a:gd name="T42" fmla="*/ 3022 w 3755"/>
                <a:gd name="T43" fmla="*/ 1511 h 4064"/>
                <a:gd name="T44" fmla="*/ 3287 w 3755"/>
                <a:gd name="T45" fmla="*/ 1475 h 4064"/>
                <a:gd name="T46" fmla="*/ 3357 w 3755"/>
                <a:gd name="T47" fmla="*/ 1749 h 4064"/>
                <a:gd name="T48" fmla="*/ 3614 w 3755"/>
                <a:gd name="T49" fmla="*/ 1811 h 4064"/>
                <a:gd name="T50" fmla="*/ 3755 w 3755"/>
                <a:gd name="T51" fmla="*/ 2076 h 4064"/>
                <a:gd name="T52" fmla="*/ 3552 w 3755"/>
                <a:gd name="T53" fmla="*/ 2438 h 4064"/>
                <a:gd name="T54" fmla="*/ 3384 w 3755"/>
                <a:gd name="T55" fmla="*/ 2703 h 4064"/>
                <a:gd name="T56" fmla="*/ 3022 w 3755"/>
                <a:gd name="T57" fmla="*/ 3172 h 4064"/>
                <a:gd name="T58" fmla="*/ 2880 w 3755"/>
                <a:gd name="T59" fmla="*/ 3419 h 4064"/>
                <a:gd name="T60" fmla="*/ 2562 w 3755"/>
                <a:gd name="T61" fmla="*/ 3719 h 4064"/>
                <a:gd name="T62" fmla="*/ 2368 w 3755"/>
                <a:gd name="T63" fmla="*/ 3560 h 4064"/>
                <a:gd name="T64" fmla="*/ 2006 w 3755"/>
                <a:gd name="T65" fmla="*/ 3825 h 4064"/>
                <a:gd name="T66" fmla="*/ 1701 w 3755"/>
                <a:gd name="T67" fmla="*/ 3825 h 4064"/>
                <a:gd name="T68" fmla="*/ 1449 w 3755"/>
                <a:gd name="T69" fmla="*/ 4064 h 4064"/>
                <a:gd name="T70" fmla="*/ 1308 w 3755"/>
                <a:gd name="T71" fmla="*/ 3737 h 4064"/>
                <a:gd name="T72" fmla="*/ 1140 w 3755"/>
                <a:gd name="T73" fmla="*/ 3260 h 4064"/>
                <a:gd name="T74" fmla="*/ 1043 w 3755"/>
                <a:gd name="T75" fmla="*/ 2747 h 4064"/>
                <a:gd name="T76" fmla="*/ 1140 w 3755"/>
                <a:gd name="T77" fmla="*/ 2403 h 4064"/>
                <a:gd name="T78" fmla="*/ 1228 w 3755"/>
                <a:gd name="T79" fmla="*/ 1979 h 4064"/>
                <a:gd name="T80" fmla="*/ 1025 w 3755"/>
                <a:gd name="T81" fmla="*/ 1829 h 4064"/>
                <a:gd name="T82" fmla="*/ 1016 w 3755"/>
                <a:gd name="T83" fmla="*/ 1705 h 4064"/>
                <a:gd name="T84" fmla="*/ 1299 w 3755"/>
                <a:gd name="T85" fmla="*/ 1670 h 4064"/>
                <a:gd name="T86" fmla="*/ 1361 w 3755"/>
                <a:gd name="T87" fmla="*/ 1537 h 4064"/>
                <a:gd name="T88" fmla="*/ 937 w 3755"/>
                <a:gd name="T89" fmla="*/ 1484 h 4064"/>
                <a:gd name="T90" fmla="*/ 734 w 3755"/>
                <a:gd name="T91" fmla="*/ 1360 h 4064"/>
                <a:gd name="T92" fmla="*/ 495 w 3755"/>
                <a:gd name="T93" fmla="*/ 1219 h 4064"/>
                <a:gd name="T94" fmla="*/ 274 w 3755"/>
                <a:gd name="T95" fmla="*/ 1184 h 4064"/>
                <a:gd name="T96" fmla="*/ 239 w 3755"/>
                <a:gd name="T97" fmla="*/ 928 h 4064"/>
                <a:gd name="T98" fmla="*/ 239 w 3755"/>
                <a:gd name="T99" fmla="*/ 618 h 4064"/>
                <a:gd name="T100" fmla="*/ 292 w 3755"/>
                <a:gd name="T101" fmla="*/ 362 h 4064"/>
                <a:gd name="T102" fmla="*/ 0 w 3755"/>
                <a:gd name="T103" fmla="*/ 194 h 4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55" h="4064">
                  <a:moveTo>
                    <a:pt x="0" y="194"/>
                  </a:moveTo>
                  <a:lnTo>
                    <a:pt x="53" y="141"/>
                  </a:lnTo>
                  <a:lnTo>
                    <a:pt x="53" y="80"/>
                  </a:lnTo>
                  <a:lnTo>
                    <a:pt x="133" y="80"/>
                  </a:lnTo>
                  <a:lnTo>
                    <a:pt x="186" y="62"/>
                  </a:lnTo>
                  <a:lnTo>
                    <a:pt x="212" y="0"/>
                  </a:lnTo>
                  <a:lnTo>
                    <a:pt x="274" y="0"/>
                  </a:lnTo>
                  <a:lnTo>
                    <a:pt x="389" y="71"/>
                  </a:lnTo>
                  <a:lnTo>
                    <a:pt x="477" y="80"/>
                  </a:lnTo>
                  <a:lnTo>
                    <a:pt x="548" y="186"/>
                  </a:lnTo>
                  <a:lnTo>
                    <a:pt x="557" y="292"/>
                  </a:lnTo>
                  <a:lnTo>
                    <a:pt x="513" y="424"/>
                  </a:lnTo>
                  <a:lnTo>
                    <a:pt x="566" y="504"/>
                  </a:lnTo>
                  <a:lnTo>
                    <a:pt x="628" y="504"/>
                  </a:lnTo>
                  <a:lnTo>
                    <a:pt x="716" y="512"/>
                  </a:lnTo>
                  <a:lnTo>
                    <a:pt x="769" y="565"/>
                  </a:lnTo>
                  <a:lnTo>
                    <a:pt x="822" y="521"/>
                  </a:lnTo>
                  <a:lnTo>
                    <a:pt x="884" y="539"/>
                  </a:lnTo>
                  <a:lnTo>
                    <a:pt x="954" y="610"/>
                  </a:lnTo>
                  <a:lnTo>
                    <a:pt x="1016" y="610"/>
                  </a:lnTo>
                  <a:lnTo>
                    <a:pt x="1096" y="539"/>
                  </a:lnTo>
                  <a:lnTo>
                    <a:pt x="1211" y="548"/>
                  </a:lnTo>
                  <a:lnTo>
                    <a:pt x="1502" y="733"/>
                  </a:lnTo>
                  <a:lnTo>
                    <a:pt x="1564" y="707"/>
                  </a:lnTo>
                  <a:lnTo>
                    <a:pt x="1701" y="769"/>
                  </a:lnTo>
                  <a:lnTo>
                    <a:pt x="1701" y="839"/>
                  </a:lnTo>
                  <a:lnTo>
                    <a:pt x="1626" y="866"/>
                  </a:lnTo>
                  <a:lnTo>
                    <a:pt x="1652" y="1051"/>
                  </a:lnTo>
                  <a:lnTo>
                    <a:pt x="1591" y="1104"/>
                  </a:lnTo>
                  <a:lnTo>
                    <a:pt x="1644" y="1140"/>
                  </a:lnTo>
                  <a:lnTo>
                    <a:pt x="1644" y="1193"/>
                  </a:lnTo>
                  <a:lnTo>
                    <a:pt x="1582" y="1272"/>
                  </a:lnTo>
                  <a:lnTo>
                    <a:pt x="1785" y="1387"/>
                  </a:lnTo>
                  <a:lnTo>
                    <a:pt x="1856" y="1325"/>
                  </a:lnTo>
                  <a:lnTo>
                    <a:pt x="1900" y="1360"/>
                  </a:lnTo>
                  <a:lnTo>
                    <a:pt x="1926" y="1431"/>
                  </a:lnTo>
                  <a:lnTo>
                    <a:pt x="2085" y="1555"/>
                  </a:lnTo>
                  <a:lnTo>
                    <a:pt x="2182" y="1564"/>
                  </a:lnTo>
                  <a:lnTo>
                    <a:pt x="2174" y="1652"/>
                  </a:lnTo>
                  <a:lnTo>
                    <a:pt x="2253" y="1705"/>
                  </a:lnTo>
                  <a:lnTo>
                    <a:pt x="2333" y="1661"/>
                  </a:lnTo>
                  <a:lnTo>
                    <a:pt x="2377" y="1687"/>
                  </a:lnTo>
                  <a:lnTo>
                    <a:pt x="2615" y="1652"/>
                  </a:lnTo>
                  <a:lnTo>
                    <a:pt x="2624" y="1528"/>
                  </a:lnTo>
                  <a:lnTo>
                    <a:pt x="2615" y="1467"/>
                  </a:lnTo>
                  <a:lnTo>
                    <a:pt x="2571" y="1396"/>
                  </a:lnTo>
                  <a:lnTo>
                    <a:pt x="2518" y="1458"/>
                  </a:lnTo>
                  <a:lnTo>
                    <a:pt x="2509" y="1369"/>
                  </a:lnTo>
                  <a:lnTo>
                    <a:pt x="2421" y="1458"/>
                  </a:lnTo>
                  <a:lnTo>
                    <a:pt x="2386" y="1414"/>
                  </a:lnTo>
                  <a:lnTo>
                    <a:pt x="2430" y="1334"/>
                  </a:lnTo>
                  <a:lnTo>
                    <a:pt x="2465" y="1175"/>
                  </a:lnTo>
                  <a:lnTo>
                    <a:pt x="2536" y="1175"/>
                  </a:lnTo>
                  <a:lnTo>
                    <a:pt x="2571" y="1113"/>
                  </a:lnTo>
                  <a:lnTo>
                    <a:pt x="2527" y="1051"/>
                  </a:lnTo>
                  <a:lnTo>
                    <a:pt x="2589" y="972"/>
                  </a:lnTo>
                  <a:lnTo>
                    <a:pt x="2615" y="910"/>
                  </a:lnTo>
                  <a:lnTo>
                    <a:pt x="2721" y="972"/>
                  </a:lnTo>
                  <a:lnTo>
                    <a:pt x="2951" y="945"/>
                  </a:lnTo>
                  <a:lnTo>
                    <a:pt x="3013" y="1087"/>
                  </a:lnTo>
                  <a:lnTo>
                    <a:pt x="3039" y="1140"/>
                  </a:lnTo>
                  <a:lnTo>
                    <a:pt x="3004" y="1219"/>
                  </a:lnTo>
                  <a:lnTo>
                    <a:pt x="2978" y="1360"/>
                  </a:lnTo>
                  <a:lnTo>
                    <a:pt x="2916" y="1431"/>
                  </a:lnTo>
                  <a:lnTo>
                    <a:pt x="2845" y="1520"/>
                  </a:lnTo>
                  <a:lnTo>
                    <a:pt x="3022" y="1511"/>
                  </a:lnTo>
                  <a:lnTo>
                    <a:pt x="3057" y="1458"/>
                  </a:lnTo>
                  <a:lnTo>
                    <a:pt x="3163" y="1422"/>
                  </a:lnTo>
                  <a:lnTo>
                    <a:pt x="3287" y="1475"/>
                  </a:lnTo>
                  <a:lnTo>
                    <a:pt x="3437" y="1652"/>
                  </a:lnTo>
                  <a:lnTo>
                    <a:pt x="3357" y="1696"/>
                  </a:lnTo>
                  <a:lnTo>
                    <a:pt x="3357" y="1749"/>
                  </a:lnTo>
                  <a:lnTo>
                    <a:pt x="3410" y="1740"/>
                  </a:lnTo>
                  <a:lnTo>
                    <a:pt x="3499" y="1802"/>
                  </a:lnTo>
                  <a:lnTo>
                    <a:pt x="3614" y="1811"/>
                  </a:lnTo>
                  <a:lnTo>
                    <a:pt x="3667" y="1917"/>
                  </a:lnTo>
                  <a:lnTo>
                    <a:pt x="3755" y="2005"/>
                  </a:lnTo>
                  <a:lnTo>
                    <a:pt x="3755" y="2076"/>
                  </a:lnTo>
                  <a:lnTo>
                    <a:pt x="3737" y="2129"/>
                  </a:lnTo>
                  <a:lnTo>
                    <a:pt x="3640" y="2279"/>
                  </a:lnTo>
                  <a:lnTo>
                    <a:pt x="3552" y="2438"/>
                  </a:lnTo>
                  <a:lnTo>
                    <a:pt x="3437" y="2527"/>
                  </a:lnTo>
                  <a:lnTo>
                    <a:pt x="3384" y="2641"/>
                  </a:lnTo>
                  <a:lnTo>
                    <a:pt x="3384" y="2703"/>
                  </a:lnTo>
                  <a:lnTo>
                    <a:pt x="3296" y="2924"/>
                  </a:lnTo>
                  <a:lnTo>
                    <a:pt x="3137" y="3030"/>
                  </a:lnTo>
                  <a:lnTo>
                    <a:pt x="3022" y="3172"/>
                  </a:lnTo>
                  <a:lnTo>
                    <a:pt x="2986" y="3331"/>
                  </a:lnTo>
                  <a:lnTo>
                    <a:pt x="2889" y="3366"/>
                  </a:lnTo>
                  <a:lnTo>
                    <a:pt x="2880" y="3419"/>
                  </a:lnTo>
                  <a:lnTo>
                    <a:pt x="2880" y="3472"/>
                  </a:lnTo>
                  <a:lnTo>
                    <a:pt x="2704" y="3619"/>
                  </a:lnTo>
                  <a:lnTo>
                    <a:pt x="2562" y="3719"/>
                  </a:lnTo>
                  <a:lnTo>
                    <a:pt x="2447" y="3746"/>
                  </a:lnTo>
                  <a:lnTo>
                    <a:pt x="2368" y="3666"/>
                  </a:lnTo>
                  <a:lnTo>
                    <a:pt x="2368" y="3560"/>
                  </a:lnTo>
                  <a:lnTo>
                    <a:pt x="2209" y="3684"/>
                  </a:lnTo>
                  <a:lnTo>
                    <a:pt x="2156" y="3799"/>
                  </a:lnTo>
                  <a:lnTo>
                    <a:pt x="2006" y="3825"/>
                  </a:lnTo>
                  <a:lnTo>
                    <a:pt x="1900" y="3905"/>
                  </a:lnTo>
                  <a:lnTo>
                    <a:pt x="1785" y="3825"/>
                  </a:lnTo>
                  <a:lnTo>
                    <a:pt x="1701" y="3825"/>
                  </a:lnTo>
                  <a:lnTo>
                    <a:pt x="1701" y="3958"/>
                  </a:lnTo>
                  <a:lnTo>
                    <a:pt x="1599" y="3958"/>
                  </a:lnTo>
                  <a:lnTo>
                    <a:pt x="1449" y="4064"/>
                  </a:lnTo>
                  <a:lnTo>
                    <a:pt x="1396" y="4011"/>
                  </a:lnTo>
                  <a:lnTo>
                    <a:pt x="1387" y="3702"/>
                  </a:lnTo>
                  <a:lnTo>
                    <a:pt x="1308" y="3737"/>
                  </a:lnTo>
                  <a:lnTo>
                    <a:pt x="1255" y="3569"/>
                  </a:lnTo>
                  <a:lnTo>
                    <a:pt x="1211" y="3304"/>
                  </a:lnTo>
                  <a:lnTo>
                    <a:pt x="1140" y="3260"/>
                  </a:lnTo>
                  <a:lnTo>
                    <a:pt x="1025" y="3189"/>
                  </a:lnTo>
                  <a:lnTo>
                    <a:pt x="946" y="2898"/>
                  </a:lnTo>
                  <a:lnTo>
                    <a:pt x="1043" y="2747"/>
                  </a:lnTo>
                  <a:lnTo>
                    <a:pt x="1052" y="2659"/>
                  </a:lnTo>
                  <a:lnTo>
                    <a:pt x="999" y="2535"/>
                  </a:lnTo>
                  <a:lnTo>
                    <a:pt x="1140" y="2403"/>
                  </a:lnTo>
                  <a:lnTo>
                    <a:pt x="1166" y="2244"/>
                  </a:lnTo>
                  <a:lnTo>
                    <a:pt x="1202" y="2111"/>
                  </a:lnTo>
                  <a:lnTo>
                    <a:pt x="1228" y="1979"/>
                  </a:lnTo>
                  <a:lnTo>
                    <a:pt x="1202" y="1899"/>
                  </a:lnTo>
                  <a:lnTo>
                    <a:pt x="1113" y="1988"/>
                  </a:lnTo>
                  <a:lnTo>
                    <a:pt x="1025" y="1829"/>
                  </a:lnTo>
                  <a:lnTo>
                    <a:pt x="963" y="1829"/>
                  </a:lnTo>
                  <a:lnTo>
                    <a:pt x="999" y="1767"/>
                  </a:lnTo>
                  <a:lnTo>
                    <a:pt x="1016" y="1705"/>
                  </a:lnTo>
                  <a:lnTo>
                    <a:pt x="1078" y="1705"/>
                  </a:lnTo>
                  <a:lnTo>
                    <a:pt x="1175" y="1634"/>
                  </a:lnTo>
                  <a:lnTo>
                    <a:pt x="1299" y="1670"/>
                  </a:lnTo>
                  <a:lnTo>
                    <a:pt x="1440" y="1643"/>
                  </a:lnTo>
                  <a:lnTo>
                    <a:pt x="1449" y="1555"/>
                  </a:lnTo>
                  <a:lnTo>
                    <a:pt x="1361" y="1537"/>
                  </a:lnTo>
                  <a:lnTo>
                    <a:pt x="1166" y="1414"/>
                  </a:lnTo>
                  <a:lnTo>
                    <a:pt x="1034" y="1484"/>
                  </a:lnTo>
                  <a:lnTo>
                    <a:pt x="937" y="1484"/>
                  </a:lnTo>
                  <a:lnTo>
                    <a:pt x="937" y="1396"/>
                  </a:lnTo>
                  <a:lnTo>
                    <a:pt x="866" y="1414"/>
                  </a:lnTo>
                  <a:lnTo>
                    <a:pt x="734" y="1360"/>
                  </a:lnTo>
                  <a:lnTo>
                    <a:pt x="681" y="1378"/>
                  </a:lnTo>
                  <a:lnTo>
                    <a:pt x="566" y="1228"/>
                  </a:lnTo>
                  <a:lnTo>
                    <a:pt x="495" y="1219"/>
                  </a:lnTo>
                  <a:lnTo>
                    <a:pt x="451" y="1254"/>
                  </a:lnTo>
                  <a:lnTo>
                    <a:pt x="345" y="1184"/>
                  </a:lnTo>
                  <a:lnTo>
                    <a:pt x="274" y="1184"/>
                  </a:lnTo>
                  <a:lnTo>
                    <a:pt x="212" y="1104"/>
                  </a:lnTo>
                  <a:lnTo>
                    <a:pt x="177" y="1025"/>
                  </a:lnTo>
                  <a:lnTo>
                    <a:pt x="239" y="928"/>
                  </a:lnTo>
                  <a:lnTo>
                    <a:pt x="327" y="883"/>
                  </a:lnTo>
                  <a:lnTo>
                    <a:pt x="265" y="707"/>
                  </a:lnTo>
                  <a:lnTo>
                    <a:pt x="239" y="618"/>
                  </a:lnTo>
                  <a:lnTo>
                    <a:pt x="274" y="565"/>
                  </a:lnTo>
                  <a:lnTo>
                    <a:pt x="257" y="477"/>
                  </a:lnTo>
                  <a:lnTo>
                    <a:pt x="292" y="362"/>
                  </a:lnTo>
                  <a:lnTo>
                    <a:pt x="230" y="309"/>
                  </a:lnTo>
                  <a:lnTo>
                    <a:pt x="80" y="309"/>
                  </a:lnTo>
                  <a:lnTo>
                    <a:pt x="0" y="194"/>
                  </a:lnTo>
                  <a:close/>
                </a:path>
              </a:pathLst>
            </a:custGeom>
            <a:gradFill rotWithShape="0">
              <a:gsLst>
                <a:gs pos="0">
                  <a:srgbClr val="FFFFFF"/>
                </a:gs>
                <a:gs pos="100000">
                  <a:srgbClr val="FFFF99"/>
                </a:gs>
              </a:gsLst>
              <a:lin ang="5400000" scaled="1"/>
            </a:gradFill>
            <a:ln w="12700" cmpd="sng">
              <a:solidFill>
                <a:srgbClr val="CCCC00"/>
              </a:solidFill>
              <a:prstDash val="solid"/>
              <a:round/>
              <a:headEnd/>
              <a:tailEnd/>
            </a:ln>
            <a:effectLst>
              <a:outerShdw dist="28398" dir="3806097" algn="ctr" rotWithShape="0">
                <a:srgbClr val="4E6128">
                  <a:alpha val="50000"/>
                </a:srgbClr>
              </a:outerShdw>
            </a:effectLst>
          </p:spPr>
          <p:txBody>
            <a:bodyPr vert="horz" wrap="square" lIns="74295" tIns="8890" rIns="74295" bIns="8890" numCol="1" anchor="t" anchorCtr="0" compatLnSpc="1">
              <a:prstTxWarp prst="textNoShape">
                <a:avLst/>
              </a:prstTxWarp>
            </a:bodyPr>
            <a:lstStyle/>
            <a:p>
              <a:pPr eaLnBrk="0" fontAlgn="base" hangingPunct="0">
                <a:spcBef>
                  <a:spcPct val="0"/>
                </a:spcBef>
                <a:spcAft>
                  <a:spcPct val="0"/>
                </a:spcAft>
              </a:pPr>
              <a:endParaRPr kumimoji="0" lang="ja-JP" altLang="en-US">
                <a:solidFill>
                  <a:prstClr val="black"/>
                </a:solidFill>
                <a:latin typeface="Arial" charset="0"/>
              </a:endParaRPr>
            </a:p>
          </p:txBody>
        </p:sp>
        <p:sp>
          <p:nvSpPr>
            <p:cNvPr id="18" name="Freeform 4"/>
            <p:cNvSpPr>
              <a:spLocks noChangeAspect="1"/>
            </p:cNvSpPr>
            <p:nvPr/>
          </p:nvSpPr>
          <p:spPr bwMode="auto">
            <a:xfrm>
              <a:off x="9505" y="9020"/>
              <a:ext cx="450" cy="494"/>
            </a:xfrm>
            <a:custGeom>
              <a:avLst/>
              <a:gdLst>
                <a:gd name="T0" fmla="*/ 795 w 2067"/>
                <a:gd name="T1" fmla="*/ 362 h 2305"/>
                <a:gd name="T2" fmla="*/ 954 w 2067"/>
                <a:gd name="T3" fmla="*/ 229 h 2305"/>
                <a:gd name="T4" fmla="*/ 1325 w 2067"/>
                <a:gd name="T5" fmla="*/ 229 h 2305"/>
                <a:gd name="T6" fmla="*/ 1537 w 2067"/>
                <a:gd name="T7" fmla="*/ 88 h 2305"/>
                <a:gd name="T8" fmla="*/ 1652 w 2067"/>
                <a:gd name="T9" fmla="*/ 353 h 2305"/>
                <a:gd name="T10" fmla="*/ 1599 w 2067"/>
                <a:gd name="T11" fmla="*/ 538 h 2305"/>
                <a:gd name="T12" fmla="*/ 1740 w 2067"/>
                <a:gd name="T13" fmla="*/ 724 h 2305"/>
                <a:gd name="T14" fmla="*/ 1891 w 2067"/>
                <a:gd name="T15" fmla="*/ 583 h 2305"/>
                <a:gd name="T16" fmla="*/ 2067 w 2067"/>
                <a:gd name="T17" fmla="*/ 653 h 2305"/>
                <a:gd name="T18" fmla="*/ 2023 w 2067"/>
                <a:gd name="T19" fmla="*/ 839 h 2305"/>
                <a:gd name="T20" fmla="*/ 1899 w 2067"/>
                <a:gd name="T21" fmla="*/ 927 h 2305"/>
                <a:gd name="T22" fmla="*/ 1687 w 2067"/>
                <a:gd name="T23" fmla="*/ 1166 h 2305"/>
                <a:gd name="T24" fmla="*/ 1643 w 2067"/>
                <a:gd name="T25" fmla="*/ 1413 h 2305"/>
                <a:gd name="T26" fmla="*/ 1749 w 2067"/>
                <a:gd name="T27" fmla="*/ 1607 h 2305"/>
                <a:gd name="T28" fmla="*/ 1846 w 2067"/>
                <a:gd name="T29" fmla="*/ 1802 h 2305"/>
                <a:gd name="T30" fmla="*/ 1687 w 2067"/>
                <a:gd name="T31" fmla="*/ 1855 h 2305"/>
                <a:gd name="T32" fmla="*/ 1970 w 2067"/>
                <a:gd name="T33" fmla="*/ 2014 h 2305"/>
                <a:gd name="T34" fmla="*/ 1891 w 2067"/>
                <a:gd name="T35" fmla="*/ 2208 h 2305"/>
                <a:gd name="T36" fmla="*/ 1528 w 2067"/>
                <a:gd name="T37" fmla="*/ 2182 h 2305"/>
                <a:gd name="T38" fmla="*/ 1361 w 2067"/>
                <a:gd name="T39" fmla="*/ 2182 h 2305"/>
                <a:gd name="T40" fmla="*/ 998 w 2067"/>
                <a:gd name="T41" fmla="*/ 2173 h 2305"/>
                <a:gd name="T42" fmla="*/ 35 w 2067"/>
                <a:gd name="T43" fmla="*/ 1846 h 2305"/>
                <a:gd name="T44" fmla="*/ 124 w 2067"/>
                <a:gd name="T45" fmla="*/ 1934 h 2305"/>
                <a:gd name="T46" fmla="*/ 300 w 2067"/>
                <a:gd name="T47" fmla="*/ 1908 h 2305"/>
                <a:gd name="T48" fmla="*/ 133 w 2067"/>
                <a:gd name="T49" fmla="*/ 1819 h 2305"/>
                <a:gd name="T50" fmla="*/ 9 w 2067"/>
                <a:gd name="T51" fmla="*/ 1643 h 2305"/>
                <a:gd name="T52" fmla="*/ 451 w 2067"/>
                <a:gd name="T53" fmla="*/ 1811 h 2305"/>
                <a:gd name="T54" fmla="*/ 654 w 2067"/>
                <a:gd name="T55" fmla="*/ 1855 h 2305"/>
                <a:gd name="T56" fmla="*/ 733 w 2067"/>
                <a:gd name="T57" fmla="*/ 1766 h 2305"/>
                <a:gd name="T58" fmla="*/ 539 w 2067"/>
                <a:gd name="T59" fmla="*/ 1660 h 2305"/>
                <a:gd name="T60" fmla="*/ 654 w 2067"/>
                <a:gd name="T61" fmla="*/ 1660 h 2305"/>
                <a:gd name="T62" fmla="*/ 318 w 2067"/>
                <a:gd name="T63" fmla="*/ 1501 h 2305"/>
                <a:gd name="T64" fmla="*/ 415 w 2067"/>
                <a:gd name="T65" fmla="*/ 1378 h 2305"/>
                <a:gd name="T66" fmla="*/ 565 w 2067"/>
                <a:gd name="T67" fmla="*/ 1175 h 2305"/>
                <a:gd name="T68" fmla="*/ 186 w 2067"/>
                <a:gd name="T69" fmla="*/ 1484 h 2305"/>
                <a:gd name="T70" fmla="*/ 265 w 2067"/>
                <a:gd name="T71" fmla="*/ 1369 h 2305"/>
                <a:gd name="T72" fmla="*/ 318 w 2067"/>
                <a:gd name="T73" fmla="*/ 1210 h 2305"/>
                <a:gd name="T74" fmla="*/ 97 w 2067"/>
                <a:gd name="T75" fmla="*/ 1157 h 2305"/>
                <a:gd name="T76" fmla="*/ 88 w 2067"/>
                <a:gd name="T77" fmla="*/ 1007 h 2305"/>
                <a:gd name="T78" fmla="*/ 265 w 2067"/>
                <a:gd name="T79" fmla="*/ 786 h 2305"/>
                <a:gd name="T80" fmla="*/ 459 w 2067"/>
                <a:gd name="T81" fmla="*/ 609 h 2305"/>
                <a:gd name="T82" fmla="*/ 504 w 2067"/>
                <a:gd name="T83" fmla="*/ 415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67" h="2305">
                  <a:moveTo>
                    <a:pt x="574" y="468"/>
                  </a:moveTo>
                  <a:lnTo>
                    <a:pt x="636" y="468"/>
                  </a:lnTo>
                  <a:lnTo>
                    <a:pt x="795" y="362"/>
                  </a:lnTo>
                  <a:lnTo>
                    <a:pt x="892" y="379"/>
                  </a:lnTo>
                  <a:lnTo>
                    <a:pt x="892" y="229"/>
                  </a:lnTo>
                  <a:lnTo>
                    <a:pt x="954" y="229"/>
                  </a:lnTo>
                  <a:lnTo>
                    <a:pt x="1087" y="335"/>
                  </a:lnTo>
                  <a:lnTo>
                    <a:pt x="1202" y="229"/>
                  </a:lnTo>
                  <a:lnTo>
                    <a:pt x="1325" y="229"/>
                  </a:lnTo>
                  <a:lnTo>
                    <a:pt x="1414" y="97"/>
                  </a:lnTo>
                  <a:lnTo>
                    <a:pt x="1537" y="0"/>
                  </a:lnTo>
                  <a:lnTo>
                    <a:pt x="1537" y="88"/>
                  </a:lnTo>
                  <a:lnTo>
                    <a:pt x="1608" y="159"/>
                  </a:lnTo>
                  <a:lnTo>
                    <a:pt x="1617" y="256"/>
                  </a:lnTo>
                  <a:lnTo>
                    <a:pt x="1652" y="353"/>
                  </a:lnTo>
                  <a:lnTo>
                    <a:pt x="1599" y="415"/>
                  </a:lnTo>
                  <a:lnTo>
                    <a:pt x="1581" y="468"/>
                  </a:lnTo>
                  <a:lnTo>
                    <a:pt x="1599" y="538"/>
                  </a:lnTo>
                  <a:lnTo>
                    <a:pt x="1652" y="547"/>
                  </a:lnTo>
                  <a:lnTo>
                    <a:pt x="1696" y="583"/>
                  </a:lnTo>
                  <a:lnTo>
                    <a:pt x="1740" y="724"/>
                  </a:lnTo>
                  <a:lnTo>
                    <a:pt x="1811" y="715"/>
                  </a:lnTo>
                  <a:lnTo>
                    <a:pt x="1829" y="627"/>
                  </a:lnTo>
                  <a:lnTo>
                    <a:pt x="1891" y="583"/>
                  </a:lnTo>
                  <a:lnTo>
                    <a:pt x="1935" y="609"/>
                  </a:lnTo>
                  <a:lnTo>
                    <a:pt x="1908" y="698"/>
                  </a:lnTo>
                  <a:lnTo>
                    <a:pt x="2067" y="653"/>
                  </a:lnTo>
                  <a:lnTo>
                    <a:pt x="2067" y="715"/>
                  </a:lnTo>
                  <a:lnTo>
                    <a:pt x="2023" y="742"/>
                  </a:lnTo>
                  <a:lnTo>
                    <a:pt x="2023" y="839"/>
                  </a:lnTo>
                  <a:lnTo>
                    <a:pt x="1952" y="848"/>
                  </a:lnTo>
                  <a:lnTo>
                    <a:pt x="1899" y="874"/>
                  </a:lnTo>
                  <a:lnTo>
                    <a:pt x="1899" y="927"/>
                  </a:lnTo>
                  <a:lnTo>
                    <a:pt x="1864" y="1007"/>
                  </a:lnTo>
                  <a:lnTo>
                    <a:pt x="1705" y="998"/>
                  </a:lnTo>
                  <a:lnTo>
                    <a:pt x="1687" y="1166"/>
                  </a:lnTo>
                  <a:lnTo>
                    <a:pt x="1626" y="1272"/>
                  </a:lnTo>
                  <a:lnTo>
                    <a:pt x="1687" y="1351"/>
                  </a:lnTo>
                  <a:lnTo>
                    <a:pt x="1643" y="1413"/>
                  </a:lnTo>
                  <a:lnTo>
                    <a:pt x="1670" y="1493"/>
                  </a:lnTo>
                  <a:lnTo>
                    <a:pt x="1679" y="1572"/>
                  </a:lnTo>
                  <a:lnTo>
                    <a:pt x="1749" y="1607"/>
                  </a:lnTo>
                  <a:lnTo>
                    <a:pt x="1767" y="1669"/>
                  </a:lnTo>
                  <a:lnTo>
                    <a:pt x="1829" y="1687"/>
                  </a:lnTo>
                  <a:lnTo>
                    <a:pt x="1846" y="1802"/>
                  </a:lnTo>
                  <a:lnTo>
                    <a:pt x="1802" y="1855"/>
                  </a:lnTo>
                  <a:lnTo>
                    <a:pt x="1749" y="1828"/>
                  </a:lnTo>
                  <a:lnTo>
                    <a:pt x="1687" y="1855"/>
                  </a:lnTo>
                  <a:lnTo>
                    <a:pt x="1785" y="1952"/>
                  </a:lnTo>
                  <a:lnTo>
                    <a:pt x="1899" y="1943"/>
                  </a:lnTo>
                  <a:lnTo>
                    <a:pt x="1970" y="2014"/>
                  </a:lnTo>
                  <a:lnTo>
                    <a:pt x="1961" y="2067"/>
                  </a:lnTo>
                  <a:lnTo>
                    <a:pt x="1891" y="2111"/>
                  </a:lnTo>
                  <a:lnTo>
                    <a:pt x="1891" y="2208"/>
                  </a:lnTo>
                  <a:lnTo>
                    <a:pt x="1811" y="2191"/>
                  </a:lnTo>
                  <a:lnTo>
                    <a:pt x="1740" y="2191"/>
                  </a:lnTo>
                  <a:lnTo>
                    <a:pt x="1528" y="2182"/>
                  </a:lnTo>
                  <a:lnTo>
                    <a:pt x="1484" y="2138"/>
                  </a:lnTo>
                  <a:lnTo>
                    <a:pt x="1422" y="2146"/>
                  </a:lnTo>
                  <a:lnTo>
                    <a:pt x="1361" y="2182"/>
                  </a:lnTo>
                  <a:lnTo>
                    <a:pt x="1290" y="2191"/>
                  </a:lnTo>
                  <a:lnTo>
                    <a:pt x="1104" y="2305"/>
                  </a:lnTo>
                  <a:lnTo>
                    <a:pt x="998" y="2173"/>
                  </a:lnTo>
                  <a:lnTo>
                    <a:pt x="477" y="1996"/>
                  </a:lnTo>
                  <a:lnTo>
                    <a:pt x="53" y="1996"/>
                  </a:lnTo>
                  <a:lnTo>
                    <a:pt x="35" y="1846"/>
                  </a:lnTo>
                  <a:lnTo>
                    <a:pt x="53" y="1925"/>
                  </a:lnTo>
                  <a:lnTo>
                    <a:pt x="97" y="1872"/>
                  </a:lnTo>
                  <a:lnTo>
                    <a:pt x="124" y="1934"/>
                  </a:lnTo>
                  <a:lnTo>
                    <a:pt x="159" y="1881"/>
                  </a:lnTo>
                  <a:lnTo>
                    <a:pt x="194" y="1925"/>
                  </a:lnTo>
                  <a:lnTo>
                    <a:pt x="300" y="1908"/>
                  </a:lnTo>
                  <a:lnTo>
                    <a:pt x="300" y="1837"/>
                  </a:lnTo>
                  <a:lnTo>
                    <a:pt x="221" y="1855"/>
                  </a:lnTo>
                  <a:lnTo>
                    <a:pt x="133" y="1819"/>
                  </a:lnTo>
                  <a:lnTo>
                    <a:pt x="97" y="1766"/>
                  </a:lnTo>
                  <a:lnTo>
                    <a:pt x="0" y="1740"/>
                  </a:lnTo>
                  <a:lnTo>
                    <a:pt x="9" y="1643"/>
                  </a:lnTo>
                  <a:lnTo>
                    <a:pt x="398" y="1599"/>
                  </a:lnTo>
                  <a:lnTo>
                    <a:pt x="451" y="1749"/>
                  </a:lnTo>
                  <a:lnTo>
                    <a:pt x="451" y="1811"/>
                  </a:lnTo>
                  <a:lnTo>
                    <a:pt x="451" y="1890"/>
                  </a:lnTo>
                  <a:lnTo>
                    <a:pt x="521" y="1837"/>
                  </a:lnTo>
                  <a:lnTo>
                    <a:pt x="654" y="1855"/>
                  </a:lnTo>
                  <a:lnTo>
                    <a:pt x="795" y="1758"/>
                  </a:lnTo>
                  <a:lnTo>
                    <a:pt x="822" y="1705"/>
                  </a:lnTo>
                  <a:lnTo>
                    <a:pt x="733" y="1766"/>
                  </a:lnTo>
                  <a:lnTo>
                    <a:pt x="610" y="1784"/>
                  </a:lnTo>
                  <a:lnTo>
                    <a:pt x="530" y="1775"/>
                  </a:lnTo>
                  <a:lnTo>
                    <a:pt x="539" y="1660"/>
                  </a:lnTo>
                  <a:lnTo>
                    <a:pt x="521" y="1572"/>
                  </a:lnTo>
                  <a:lnTo>
                    <a:pt x="601" y="1563"/>
                  </a:lnTo>
                  <a:lnTo>
                    <a:pt x="654" y="1660"/>
                  </a:lnTo>
                  <a:lnTo>
                    <a:pt x="610" y="1510"/>
                  </a:lnTo>
                  <a:lnTo>
                    <a:pt x="451" y="1563"/>
                  </a:lnTo>
                  <a:lnTo>
                    <a:pt x="318" y="1501"/>
                  </a:lnTo>
                  <a:lnTo>
                    <a:pt x="300" y="1413"/>
                  </a:lnTo>
                  <a:lnTo>
                    <a:pt x="389" y="1440"/>
                  </a:lnTo>
                  <a:lnTo>
                    <a:pt x="415" y="1378"/>
                  </a:lnTo>
                  <a:lnTo>
                    <a:pt x="495" y="1281"/>
                  </a:lnTo>
                  <a:lnTo>
                    <a:pt x="548" y="1263"/>
                  </a:lnTo>
                  <a:lnTo>
                    <a:pt x="565" y="1175"/>
                  </a:lnTo>
                  <a:lnTo>
                    <a:pt x="495" y="1192"/>
                  </a:lnTo>
                  <a:lnTo>
                    <a:pt x="389" y="1342"/>
                  </a:lnTo>
                  <a:lnTo>
                    <a:pt x="186" y="1484"/>
                  </a:lnTo>
                  <a:lnTo>
                    <a:pt x="124" y="1457"/>
                  </a:lnTo>
                  <a:lnTo>
                    <a:pt x="150" y="1387"/>
                  </a:lnTo>
                  <a:lnTo>
                    <a:pt x="265" y="1369"/>
                  </a:lnTo>
                  <a:lnTo>
                    <a:pt x="159" y="1325"/>
                  </a:lnTo>
                  <a:lnTo>
                    <a:pt x="168" y="1245"/>
                  </a:lnTo>
                  <a:lnTo>
                    <a:pt x="318" y="1210"/>
                  </a:lnTo>
                  <a:lnTo>
                    <a:pt x="300" y="1139"/>
                  </a:lnTo>
                  <a:lnTo>
                    <a:pt x="97" y="1210"/>
                  </a:lnTo>
                  <a:lnTo>
                    <a:pt x="97" y="1157"/>
                  </a:lnTo>
                  <a:lnTo>
                    <a:pt x="168" y="1069"/>
                  </a:lnTo>
                  <a:lnTo>
                    <a:pt x="150" y="971"/>
                  </a:lnTo>
                  <a:lnTo>
                    <a:pt x="88" y="1007"/>
                  </a:lnTo>
                  <a:lnTo>
                    <a:pt x="27" y="945"/>
                  </a:lnTo>
                  <a:lnTo>
                    <a:pt x="106" y="804"/>
                  </a:lnTo>
                  <a:lnTo>
                    <a:pt x="265" y="786"/>
                  </a:lnTo>
                  <a:lnTo>
                    <a:pt x="318" y="706"/>
                  </a:lnTo>
                  <a:lnTo>
                    <a:pt x="433" y="662"/>
                  </a:lnTo>
                  <a:lnTo>
                    <a:pt x="459" y="609"/>
                  </a:lnTo>
                  <a:lnTo>
                    <a:pt x="459" y="538"/>
                  </a:lnTo>
                  <a:lnTo>
                    <a:pt x="459" y="468"/>
                  </a:lnTo>
                  <a:lnTo>
                    <a:pt x="504" y="415"/>
                  </a:lnTo>
                  <a:lnTo>
                    <a:pt x="565" y="415"/>
                  </a:lnTo>
                  <a:lnTo>
                    <a:pt x="574" y="468"/>
                  </a:lnTo>
                  <a:close/>
                </a:path>
              </a:pathLst>
            </a:custGeom>
            <a:gradFill rotWithShape="0">
              <a:gsLst>
                <a:gs pos="0">
                  <a:srgbClr val="FF9900"/>
                </a:gs>
                <a:gs pos="100000">
                  <a:srgbClr val="FFC000"/>
                </a:gs>
              </a:gsLst>
              <a:lin ang="5400000" scaled="1"/>
            </a:gradFill>
            <a:ln w="12700" cmpd="sng">
              <a:solidFill>
                <a:srgbClr val="FF9900"/>
              </a:solidFill>
              <a:prstDash val="solid"/>
              <a:round/>
              <a:headEnd/>
              <a:tailEnd/>
            </a:ln>
            <a:effectLst>
              <a:outerShdw dist="28398" dir="3806097" algn="ctr" rotWithShape="0">
                <a:srgbClr val="974706">
                  <a:alpha val="50000"/>
                </a:srgbClr>
              </a:outerShdw>
            </a:effectLst>
          </p:spPr>
          <p:txBody>
            <a:bodyPr vert="horz" wrap="square" lIns="74295" tIns="8890" rIns="74295" bIns="8890" numCol="1" anchor="t" anchorCtr="0" compatLnSpc="1">
              <a:prstTxWarp prst="textNoShape">
                <a:avLst/>
              </a:prstTxWarp>
            </a:bodyPr>
            <a:lstStyle/>
            <a:p>
              <a:pPr eaLnBrk="0" fontAlgn="base" hangingPunct="0">
                <a:spcBef>
                  <a:spcPct val="0"/>
                </a:spcBef>
                <a:spcAft>
                  <a:spcPct val="0"/>
                </a:spcAft>
              </a:pPr>
              <a:endParaRPr kumimoji="0" lang="ja-JP" altLang="en-US">
                <a:solidFill>
                  <a:prstClr val="black"/>
                </a:solidFill>
                <a:latin typeface="Arial" charset="0"/>
              </a:endParaRPr>
            </a:p>
          </p:txBody>
        </p:sp>
        <p:sp>
          <p:nvSpPr>
            <p:cNvPr id="19" name="Freeform 5"/>
            <p:cNvSpPr>
              <a:spLocks noChangeAspect="1"/>
            </p:cNvSpPr>
            <p:nvPr/>
          </p:nvSpPr>
          <p:spPr bwMode="auto">
            <a:xfrm>
              <a:off x="8824" y="9449"/>
              <a:ext cx="1117" cy="940"/>
            </a:xfrm>
            <a:custGeom>
              <a:avLst/>
              <a:gdLst>
                <a:gd name="T0" fmla="*/ 62 w 5132"/>
                <a:gd name="T1" fmla="*/ 4223 h 4382"/>
                <a:gd name="T2" fmla="*/ 17 w 5132"/>
                <a:gd name="T3" fmla="*/ 3949 h 4382"/>
                <a:gd name="T4" fmla="*/ 106 w 5132"/>
                <a:gd name="T5" fmla="*/ 3772 h 4382"/>
                <a:gd name="T6" fmla="*/ 415 w 5132"/>
                <a:gd name="T7" fmla="*/ 3781 h 4382"/>
                <a:gd name="T8" fmla="*/ 857 w 5132"/>
                <a:gd name="T9" fmla="*/ 3543 h 4382"/>
                <a:gd name="T10" fmla="*/ 1175 w 5132"/>
                <a:gd name="T11" fmla="*/ 3472 h 4382"/>
                <a:gd name="T12" fmla="*/ 1599 w 5132"/>
                <a:gd name="T13" fmla="*/ 3039 h 4382"/>
                <a:gd name="T14" fmla="*/ 1842 w 5132"/>
                <a:gd name="T15" fmla="*/ 2315 h 4382"/>
                <a:gd name="T16" fmla="*/ 1678 w 5132"/>
                <a:gd name="T17" fmla="*/ 1979 h 4382"/>
                <a:gd name="T18" fmla="*/ 2270 w 5132"/>
                <a:gd name="T19" fmla="*/ 2509 h 4382"/>
                <a:gd name="T20" fmla="*/ 2420 w 5132"/>
                <a:gd name="T21" fmla="*/ 2244 h 4382"/>
                <a:gd name="T22" fmla="*/ 2624 w 5132"/>
                <a:gd name="T23" fmla="*/ 1864 h 4382"/>
                <a:gd name="T24" fmla="*/ 2791 w 5132"/>
                <a:gd name="T25" fmla="*/ 1855 h 4382"/>
                <a:gd name="T26" fmla="*/ 3056 w 5132"/>
                <a:gd name="T27" fmla="*/ 1025 h 4382"/>
                <a:gd name="T28" fmla="*/ 3277 w 5132"/>
                <a:gd name="T29" fmla="*/ 1228 h 4382"/>
                <a:gd name="T30" fmla="*/ 3366 w 5132"/>
                <a:gd name="T31" fmla="*/ 1157 h 4382"/>
                <a:gd name="T32" fmla="*/ 3207 w 5132"/>
                <a:gd name="T33" fmla="*/ 742 h 4382"/>
                <a:gd name="T34" fmla="*/ 3366 w 5132"/>
                <a:gd name="T35" fmla="*/ 910 h 4382"/>
                <a:gd name="T36" fmla="*/ 3242 w 5132"/>
                <a:gd name="T37" fmla="*/ 610 h 4382"/>
                <a:gd name="T38" fmla="*/ 3357 w 5132"/>
                <a:gd name="T39" fmla="*/ 477 h 4382"/>
                <a:gd name="T40" fmla="*/ 3498 w 5132"/>
                <a:gd name="T41" fmla="*/ 300 h 4382"/>
                <a:gd name="T42" fmla="*/ 3684 w 5132"/>
                <a:gd name="T43" fmla="*/ 530 h 4382"/>
                <a:gd name="T44" fmla="*/ 3392 w 5132"/>
                <a:gd name="T45" fmla="*/ 177 h 4382"/>
                <a:gd name="T46" fmla="*/ 4134 w 5132"/>
                <a:gd name="T47" fmla="*/ 194 h 4382"/>
                <a:gd name="T48" fmla="*/ 4435 w 5132"/>
                <a:gd name="T49" fmla="*/ 300 h 4382"/>
                <a:gd name="T50" fmla="*/ 4523 w 5132"/>
                <a:gd name="T51" fmla="*/ 477 h 4382"/>
                <a:gd name="T52" fmla="*/ 4691 w 5132"/>
                <a:gd name="T53" fmla="*/ 574 h 4382"/>
                <a:gd name="T54" fmla="*/ 4894 w 5132"/>
                <a:gd name="T55" fmla="*/ 618 h 4382"/>
                <a:gd name="T56" fmla="*/ 5097 w 5132"/>
                <a:gd name="T57" fmla="*/ 1113 h 4382"/>
                <a:gd name="T58" fmla="*/ 4894 w 5132"/>
                <a:gd name="T59" fmla="*/ 1210 h 4382"/>
                <a:gd name="T60" fmla="*/ 4744 w 5132"/>
                <a:gd name="T61" fmla="*/ 1157 h 4382"/>
                <a:gd name="T62" fmla="*/ 4611 w 5132"/>
                <a:gd name="T63" fmla="*/ 1396 h 4382"/>
                <a:gd name="T64" fmla="*/ 4682 w 5132"/>
                <a:gd name="T65" fmla="*/ 1899 h 4382"/>
                <a:gd name="T66" fmla="*/ 4541 w 5132"/>
                <a:gd name="T67" fmla="*/ 2535 h 4382"/>
                <a:gd name="T68" fmla="*/ 4284 w 5132"/>
                <a:gd name="T69" fmla="*/ 2942 h 4382"/>
                <a:gd name="T70" fmla="*/ 4117 w 5132"/>
                <a:gd name="T71" fmla="*/ 3233 h 4382"/>
                <a:gd name="T72" fmla="*/ 3745 w 5132"/>
                <a:gd name="T73" fmla="*/ 3366 h 4382"/>
                <a:gd name="T74" fmla="*/ 3286 w 5132"/>
                <a:gd name="T75" fmla="*/ 3472 h 4382"/>
                <a:gd name="T76" fmla="*/ 2765 w 5132"/>
                <a:gd name="T77" fmla="*/ 3613 h 4382"/>
                <a:gd name="T78" fmla="*/ 2571 w 5132"/>
                <a:gd name="T79" fmla="*/ 3534 h 4382"/>
                <a:gd name="T80" fmla="*/ 2465 w 5132"/>
                <a:gd name="T81" fmla="*/ 3799 h 4382"/>
                <a:gd name="T82" fmla="*/ 2164 w 5132"/>
                <a:gd name="T83" fmla="*/ 4002 h 4382"/>
                <a:gd name="T84" fmla="*/ 1996 w 5132"/>
                <a:gd name="T85" fmla="*/ 3834 h 4382"/>
                <a:gd name="T86" fmla="*/ 1652 w 5132"/>
                <a:gd name="T87" fmla="*/ 3825 h 4382"/>
                <a:gd name="T88" fmla="*/ 1192 w 5132"/>
                <a:gd name="T89" fmla="*/ 3958 h 4382"/>
                <a:gd name="T90" fmla="*/ 910 w 5132"/>
                <a:gd name="T91" fmla="*/ 4302 h 4382"/>
                <a:gd name="T92" fmla="*/ 486 w 5132"/>
                <a:gd name="T93" fmla="*/ 4258 h 4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32" h="4382">
                  <a:moveTo>
                    <a:pt x="141" y="4382"/>
                  </a:moveTo>
                  <a:lnTo>
                    <a:pt x="115" y="4232"/>
                  </a:lnTo>
                  <a:lnTo>
                    <a:pt x="62" y="4223"/>
                  </a:lnTo>
                  <a:lnTo>
                    <a:pt x="9" y="4108"/>
                  </a:lnTo>
                  <a:lnTo>
                    <a:pt x="115" y="3931"/>
                  </a:lnTo>
                  <a:lnTo>
                    <a:pt x="17" y="3949"/>
                  </a:lnTo>
                  <a:lnTo>
                    <a:pt x="0" y="3834"/>
                  </a:lnTo>
                  <a:lnTo>
                    <a:pt x="62" y="3816"/>
                  </a:lnTo>
                  <a:lnTo>
                    <a:pt x="106" y="3772"/>
                  </a:lnTo>
                  <a:lnTo>
                    <a:pt x="221" y="3737"/>
                  </a:lnTo>
                  <a:lnTo>
                    <a:pt x="362" y="3728"/>
                  </a:lnTo>
                  <a:lnTo>
                    <a:pt x="415" y="3781"/>
                  </a:lnTo>
                  <a:lnTo>
                    <a:pt x="486" y="3772"/>
                  </a:lnTo>
                  <a:lnTo>
                    <a:pt x="698" y="3578"/>
                  </a:lnTo>
                  <a:lnTo>
                    <a:pt x="857" y="3543"/>
                  </a:lnTo>
                  <a:lnTo>
                    <a:pt x="883" y="3596"/>
                  </a:lnTo>
                  <a:lnTo>
                    <a:pt x="980" y="3569"/>
                  </a:lnTo>
                  <a:lnTo>
                    <a:pt x="1175" y="3472"/>
                  </a:lnTo>
                  <a:lnTo>
                    <a:pt x="1263" y="3463"/>
                  </a:lnTo>
                  <a:lnTo>
                    <a:pt x="1396" y="3278"/>
                  </a:lnTo>
                  <a:lnTo>
                    <a:pt x="1599" y="3039"/>
                  </a:lnTo>
                  <a:lnTo>
                    <a:pt x="1749" y="2871"/>
                  </a:lnTo>
                  <a:lnTo>
                    <a:pt x="2005" y="2580"/>
                  </a:lnTo>
                  <a:lnTo>
                    <a:pt x="1842" y="2315"/>
                  </a:lnTo>
                  <a:lnTo>
                    <a:pt x="1387" y="2588"/>
                  </a:lnTo>
                  <a:lnTo>
                    <a:pt x="1201" y="2315"/>
                  </a:lnTo>
                  <a:lnTo>
                    <a:pt x="1678" y="1979"/>
                  </a:lnTo>
                  <a:lnTo>
                    <a:pt x="2040" y="2518"/>
                  </a:lnTo>
                  <a:lnTo>
                    <a:pt x="2208" y="2456"/>
                  </a:lnTo>
                  <a:lnTo>
                    <a:pt x="2270" y="2509"/>
                  </a:lnTo>
                  <a:lnTo>
                    <a:pt x="2314" y="2474"/>
                  </a:lnTo>
                  <a:lnTo>
                    <a:pt x="2270" y="2376"/>
                  </a:lnTo>
                  <a:lnTo>
                    <a:pt x="2420" y="2244"/>
                  </a:lnTo>
                  <a:lnTo>
                    <a:pt x="2456" y="2306"/>
                  </a:lnTo>
                  <a:lnTo>
                    <a:pt x="2756" y="1961"/>
                  </a:lnTo>
                  <a:lnTo>
                    <a:pt x="2624" y="1864"/>
                  </a:lnTo>
                  <a:lnTo>
                    <a:pt x="2615" y="1767"/>
                  </a:lnTo>
                  <a:lnTo>
                    <a:pt x="2721" y="1732"/>
                  </a:lnTo>
                  <a:lnTo>
                    <a:pt x="2791" y="1855"/>
                  </a:lnTo>
                  <a:lnTo>
                    <a:pt x="2836" y="1793"/>
                  </a:lnTo>
                  <a:lnTo>
                    <a:pt x="2800" y="1714"/>
                  </a:lnTo>
                  <a:lnTo>
                    <a:pt x="3056" y="1025"/>
                  </a:lnTo>
                  <a:lnTo>
                    <a:pt x="3127" y="1113"/>
                  </a:lnTo>
                  <a:lnTo>
                    <a:pt x="3215" y="1281"/>
                  </a:lnTo>
                  <a:lnTo>
                    <a:pt x="3277" y="1228"/>
                  </a:lnTo>
                  <a:lnTo>
                    <a:pt x="3233" y="1166"/>
                  </a:lnTo>
                  <a:lnTo>
                    <a:pt x="3268" y="1095"/>
                  </a:lnTo>
                  <a:lnTo>
                    <a:pt x="3366" y="1157"/>
                  </a:lnTo>
                  <a:lnTo>
                    <a:pt x="3419" y="1069"/>
                  </a:lnTo>
                  <a:lnTo>
                    <a:pt x="3127" y="945"/>
                  </a:lnTo>
                  <a:lnTo>
                    <a:pt x="3207" y="742"/>
                  </a:lnTo>
                  <a:lnTo>
                    <a:pt x="3330" y="813"/>
                  </a:lnTo>
                  <a:lnTo>
                    <a:pt x="3304" y="866"/>
                  </a:lnTo>
                  <a:lnTo>
                    <a:pt x="3366" y="910"/>
                  </a:lnTo>
                  <a:lnTo>
                    <a:pt x="3472" y="742"/>
                  </a:lnTo>
                  <a:lnTo>
                    <a:pt x="3498" y="618"/>
                  </a:lnTo>
                  <a:lnTo>
                    <a:pt x="3242" y="610"/>
                  </a:lnTo>
                  <a:lnTo>
                    <a:pt x="3171" y="150"/>
                  </a:lnTo>
                  <a:lnTo>
                    <a:pt x="3295" y="186"/>
                  </a:lnTo>
                  <a:lnTo>
                    <a:pt x="3357" y="477"/>
                  </a:lnTo>
                  <a:lnTo>
                    <a:pt x="3454" y="468"/>
                  </a:lnTo>
                  <a:lnTo>
                    <a:pt x="3419" y="247"/>
                  </a:lnTo>
                  <a:lnTo>
                    <a:pt x="3498" y="300"/>
                  </a:lnTo>
                  <a:lnTo>
                    <a:pt x="3604" y="300"/>
                  </a:lnTo>
                  <a:lnTo>
                    <a:pt x="3613" y="512"/>
                  </a:lnTo>
                  <a:lnTo>
                    <a:pt x="3684" y="530"/>
                  </a:lnTo>
                  <a:lnTo>
                    <a:pt x="3666" y="230"/>
                  </a:lnTo>
                  <a:lnTo>
                    <a:pt x="3489" y="203"/>
                  </a:lnTo>
                  <a:lnTo>
                    <a:pt x="3392" y="177"/>
                  </a:lnTo>
                  <a:lnTo>
                    <a:pt x="3392" y="62"/>
                  </a:lnTo>
                  <a:lnTo>
                    <a:pt x="3595" y="0"/>
                  </a:lnTo>
                  <a:lnTo>
                    <a:pt x="4134" y="194"/>
                  </a:lnTo>
                  <a:lnTo>
                    <a:pt x="4231" y="300"/>
                  </a:lnTo>
                  <a:lnTo>
                    <a:pt x="4390" y="203"/>
                  </a:lnTo>
                  <a:lnTo>
                    <a:pt x="4435" y="300"/>
                  </a:lnTo>
                  <a:lnTo>
                    <a:pt x="4390" y="424"/>
                  </a:lnTo>
                  <a:lnTo>
                    <a:pt x="4505" y="406"/>
                  </a:lnTo>
                  <a:lnTo>
                    <a:pt x="4523" y="477"/>
                  </a:lnTo>
                  <a:lnTo>
                    <a:pt x="4585" y="512"/>
                  </a:lnTo>
                  <a:lnTo>
                    <a:pt x="4585" y="583"/>
                  </a:lnTo>
                  <a:lnTo>
                    <a:pt x="4691" y="574"/>
                  </a:lnTo>
                  <a:lnTo>
                    <a:pt x="4691" y="707"/>
                  </a:lnTo>
                  <a:lnTo>
                    <a:pt x="4832" y="636"/>
                  </a:lnTo>
                  <a:lnTo>
                    <a:pt x="4894" y="618"/>
                  </a:lnTo>
                  <a:lnTo>
                    <a:pt x="4912" y="769"/>
                  </a:lnTo>
                  <a:lnTo>
                    <a:pt x="5132" y="1016"/>
                  </a:lnTo>
                  <a:lnTo>
                    <a:pt x="5097" y="1113"/>
                  </a:lnTo>
                  <a:lnTo>
                    <a:pt x="5053" y="1193"/>
                  </a:lnTo>
                  <a:lnTo>
                    <a:pt x="5035" y="1254"/>
                  </a:lnTo>
                  <a:lnTo>
                    <a:pt x="4894" y="1210"/>
                  </a:lnTo>
                  <a:lnTo>
                    <a:pt x="4814" y="1051"/>
                  </a:lnTo>
                  <a:lnTo>
                    <a:pt x="4761" y="1025"/>
                  </a:lnTo>
                  <a:lnTo>
                    <a:pt x="4744" y="1157"/>
                  </a:lnTo>
                  <a:lnTo>
                    <a:pt x="4567" y="1219"/>
                  </a:lnTo>
                  <a:lnTo>
                    <a:pt x="4532" y="1325"/>
                  </a:lnTo>
                  <a:lnTo>
                    <a:pt x="4611" y="1396"/>
                  </a:lnTo>
                  <a:lnTo>
                    <a:pt x="4611" y="1466"/>
                  </a:lnTo>
                  <a:lnTo>
                    <a:pt x="4620" y="1855"/>
                  </a:lnTo>
                  <a:lnTo>
                    <a:pt x="4682" y="1899"/>
                  </a:lnTo>
                  <a:lnTo>
                    <a:pt x="4390" y="2297"/>
                  </a:lnTo>
                  <a:lnTo>
                    <a:pt x="4496" y="2323"/>
                  </a:lnTo>
                  <a:lnTo>
                    <a:pt x="4541" y="2535"/>
                  </a:lnTo>
                  <a:lnTo>
                    <a:pt x="4452" y="2703"/>
                  </a:lnTo>
                  <a:lnTo>
                    <a:pt x="4443" y="2853"/>
                  </a:lnTo>
                  <a:lnTo>
                    <a:pt x="4284" y="2942"/>
                  </a:lnTo>
                  <a:lnTo>
                    <a:pt x="4258" y="3004"/>
                  </a:lnTo>
                  <a:lnTo>
                    <a:pt x="4178" y="3021"/>
                  </a:lnTo>
                  <a:lnTo>
                    <a:pt x="4117" y="3233"/>
                  </a:lnTo>
                  <a:lnTo>
                    <a:pt x="4028" y="3286"/>
                  </a:lnTo>
                  <a:lnTo>
                    <a:pt x="3887" y="3392"/>
                  </a:lnTo>
                  <a:lnTo>
                    <a:pt x="3745" y="3366"/>
                  </a:lnTo>
                  <a:lnTo>
                    <a:pt x="3551" y="3357"/>
                  </a:lnTo>
                  <a:lnTo>
                    <a:pt x="3463" y="3507"/>
                  </a:lnTo>
                  <a:lnTo>
                    <a:pt x="3286" y="3472"/>
                  </a:lnTo>
                  <a:lnTo>
                    <a:pt x="3260" y="3534"/>
                  </a:lnTo>
                  <a:lnTo>
                    <a:pt x="3180" y="3604"/>
                  </a:lnTo>
                  <a:lnTo>
                    <a:pt x="2765" y="3613"/>
                  </a:lnTo>
                  <a:lnTo>
                    <a:pt x="2703" y="3569"/>
                  </a:lnTo>
                  <a:lnTo>
                    <a:pt x="2641" y="3613"/>
                  </a:lnTo>
                  <a:lnTo>
                    <a:pt x="2571" y="3534"/>
                  </a:lnTo>
                  <a:lnTo>
                    <a:pt x="2553" y="3622"/>
                  </a:lnTo>
                  <a:lnTo>
                    <a:pt x="2473" y="3737"/>
                  </a:lnTo>
                  <a:lnTo>
                    <a:pt x="2465" y="3799"/>
                  </a:lnTo>
                  <a:lnTo>
                    <a:pt x="2208" y="3843"/>
                  </a:lnTo>
                  <a:lnTo>
                    <a:pt x="2173" y="3922"/>
                  </a:lnTo>
                  <a:lnTo>
                    <a:pt x="2164" y="4002"/>
                  </a:lnTo>
                  <a:lnTo>
                    <a:pt x="2085" y="4037"/>
                  </a:lnTo>
                  <a:lnTo>
                    <a:pt x="1996" y="3940"/>
                  </a:lnTo>
                  <a:lnTo>
                    <a:pt x="1996" y="3834"/>
                  </a:lnTo>
                  <a:lnTo>
                    <a:pt x="1961" y="3790"/>
                  </a:lnTo>
                  <a:lnTo>
                    <a:pt x="1842" y="3869"/>
                  </a:lnTo>
                  <a:lnTo>
                    <a:pt x="1652" y="3825"/>
                  </a:lnTo>
                  <a:lnTo>
                    <a:pt x="1581" y="3852"/>
                  </a:lnTo>
                  <a:lnTo>
                    <a:pt x="1378" y="4011"/>
                  </a:lnTo>
                  <a:lnTo>
                    <a:pt x="1192" y="3958"/>
                  </a:lnTo>
                  <a:lnTo>
                    <a:pt x="1139" y="4055"/>
                  </a:lnTo>
                  <a:lnTo>
                    <a:pt x="1175" y="4134"/>
                  </a:lnTo>
                  <a:lnTo>
                    <a:pt x="910" y="4302"/>
                  </a:lnTo>
                  <a:lnTo>
                    <a:pt x="600" y="4373"/>
                  </a:lnTo>
                  <a:lnTo>
                    <a:pt x="618" y="4258"/>
                  </a:lnTo>
                  <a:lnTo>
                    <a:pt x="486" y="4258"/>
                  </a:lnTo>
                  <a:lnTo>
                    <a:pt x="441" y="4373"/>
                  </a:lnTo>
                  <a:lnTo>
                    <a:pt x="141" y="4382"/>
                  </a:lnTo>
                  <a:close/>
                </a:path>
              </a:pathLst>
            </a:custGeom>
            <a:gradFill rotWithShape="0">
              <a:gsLst>
                <a:gs pos="0">
                  <a:srgbClr val="FFFFFF"/>
                </a:gs>
                <a:gs pos="100000">
                  <a:srgbClr val="CCFF99"/>
                </a:gs>
              </a:gsLst>
              <a:lin ang="5400000" scaled="1"/>
            </a:gradFill>
            <a:ln w="12700" cmpd="sng">
              <a:solidFill>
                <a:srgbClr val="92D050"/>
              </a:solidFill>
              <a:prstDash val="solid"/>
              <a:round/>
              <a:headEnd/>
              <a:tailEnd/>
            </a:ln>
            <a:effectLst>
              <a:outerShdw dist="28398" dir="3806097" algn="ctr" rotWithShape="0">
                <a:srgbClr val="4E6128">
                  <a:alpha val="50000"/>
                </a:srgbClr>
              </a:outerShdw>
            </a:effectLst>
          </p:spPr>
          <p:txBody>
            <a:bodyPr vert="horz" wrap="square" lIns="74295" tIns="8890" rIns="74295" bIns="8890" numCol="1" anchor="t" anchorCtr="0" compatLnSpc="1">
              <a:prstTxWarp prst="textNoShape">
                <a:avLst/>
              </a:prstTxWarp>
            </a:bodyPr>
            <a:lstStyle/>
            <a:p>
              <a:pPr eaLnBrk="0" fontAlgn="base" hangingPunct="0">
                <a:spcBef>
                  <a:spcPct val="0"/>
                </a:spcBef>
                <a:spcAft>
                  <a:spcPct val="0"/>
                </a:spcAft>
              </a:pPr>
              <a:endParaRPr kumimoji="0" lang="ja-JP" altLang="en-US">
                <a:solidFill>
                  <a:prstClr val="black"/>
                </a:solidFill>
                <a:latin typeface="Arial" charset="0"/>
              </a:endParaRPr>
            </a:p>
          </p:txBody>
        </p:sp>
        <p:sp>
          <p:nvSpPr>
            <p:cNvPr id="20" name="Freeform 6"/>
            <p:cNvSpPr>
              <a:spLocks noChangeAspect="1"/>
            </p:cNvSpPr>
            <p:nvPr/>
          </p:nvSpPr>
          <p:spPr bwMode="auto">
            <a:xfrm>
              <a:off x="9724" y="9483"/>
              <a:ext cx="444" cy="718"/>
            </a:xfrm>
            <a:custGeom>
              <a:avLst/>
              <a:gdLst>
                <a:gd name="T0" fmla="*/ 62 w 2041"/>
                <a:gd name="T1" fmla="*/ 2871 h 3348"/>
                <a:gd name="T2" fmla="*/ 168 w 2041"/>
                <a:gd name="T3" fmla="*/ 2783 h 3348"/>
                <a:gd name="T4" fmla="*/ 336 w 2041"/>
                <a:gd name="T5" fmla="*/ 2535 h 3348"/>
                <a:gd name="T6" fmla="*/ 371 w 2041"/>
                <a:gd name="T7" fmla="*/ 2164 h 3348"/>
                <a:gd name="T8" fmla="*/ 557 w 2041"/>
                <a:gd name="T9" fmla="*/ 1740 h 3348"/>
                <a:gd name="T10" fmla="*/ 486 w 2041"/>
                <a:gd name="T11" fmla="*/ 1228 h 3348"/>
                <a:gd name="T12" fmla="*/ 468 w 2041"/>
                <a:gd name="T13" fmla="*/ 1051 h 3348"/>
                <a:gd name="T14" fmla="*/ 645 w 2041"/>
                <a:gd name="T15" fmla="*/ 866 h 3348"/>
                <a:gd name="T16" fmla="*/ 742 w 2041"/>
                <a:gd name="T17" fmla="*/ 1060 h 3348"/>
                <a:gd name="T18" fmla="*/ 998 w 2041"/>
                <a:gd name="T19" fmla="*/ 892 h 3348"/>
                <a:gd name="T20" fmla="*/ 786 w 2041"/>
                <a:gd name="T21" fmla="*/ 601 h 3348"/>
                <a:gd name="T22" fmla="*/ 566 w 2041"/>
                <a:gd name="T23" fmla="*/ 521 h 3348"/>
                <a:gd name="T24" fmla="*/ 460 w 2041"/>
                <a:gd name="T25" fmla="*/ 406 h 3348"/>
                <a:gd name="T26" fmla="*/ 415 w 2041"/>
                <a:gd name="T27" fmla="*/ 292 h 3348"/>
                <a:gd name="T28" fmla="*/ 283 w 2041"/>
                <a:gd name="T29" fmla="*/ 247 h 3348"/>
                <a:gd name="T30" fmla="*/ 283 w 2041"/>
                <a:gd name="T31" fmla="*/ 53 h 3348"/>
                <a:gd name="T32" fmla="*/ 415 w 2041"/>
                <a:gd name="T33" fmla="*/ 0 h 3348"/>
                <a:gd name="T34" fmla="*/ 530 w 2041"/>
                <a:gd name="T35" fmla="*/ 53 h 3348"/>
                <a:gd name="T36" fmla="*/ 945 w 2041"/>
                <a:gd name="T37" fmla="*/ 62 h 3348"/>
                <a:gd name="T38" fmla="*/ 1122 w 2041"/>
                <a:gd name="T39" fmla="*/ 144 h 3348"/>
                <a:gd name="T40" fmla="*/ 1387 w 2041"/>
                <a:gd name="T41" fmla="*/ 212 h 3348"/>
                <a:gd name="T42" fmla="*/ 1317 w 2041"/>
                <a:gd name="T43" fmla="*/ 495 h 3348"/>
                <a:gd name="T44" fmla="*/ 1484 w 2041"/>
                <a:gd name="T45" fmla="*/ 451 h 3348"/>
                <a:gd name="T46" fmla="*/ 1635 w 2041"/>
                <a:gd name="T47" fmla="*/ 583 h 3348"/>
                <a:gd name="T48" fmla="*/ 1794 w 2041"/>
                <a:gd name="T49" fmla="*/ 839 h 3348"/>
                <a:gd name="T50" fmla="*/ 1935 w 2041"/>
                <a:gd name="T51" fmla="*/ 839 h 3348"/>
                <a:gd name="T52" fmla="*/ 2023 w 2041"/>
                <a:gd name="T53" fmla="*/ 1405 h 3348"/>
                <a:gd name="T54" fmla="*/ 2041 w 2041"/>
                <a:gd name="T55" fmla="*/ 1855 h 3348"/>
                <a:gd name="T56" fmla="*/ 1855 w 2041"/>
                <a:gd name="T57" fmla="*/ 2156 h 3348"/>
                <a:gd name="T58" fmla="*/ 1979 w 2041"/>
                <a:gd name="T59" fmla="*/ 2270 h 3348"/>
                <a:gd name="T60" fmla="*/ 1794 w 2041"/>
                <a:gd name="T61" fmla="*/ 2562 h 3348"/>
                <a:gd name="T62" fmla="*/ 1493 w 2041"/>
                <a:gd name="T63" fmla="*/ 2721 h 3348"/>
                <a:gd name="T64" fmla="*/ 1281 w 2041"/>
                <a:gd name="T65" fmla="*/ 2703 h 3348"/>
                <a:gd name="T66" fmla="*/ 1113 w 2041"/>
                <a:gd name="T67" fmla="*/ 2739 h 3348"/>
                <a:gd name="T68" fmla="*/ 998 w 2041"/>
                <a:gd name="T69" fmla="*/ 2827 h 3348"/>
                <a:gd name="T70" fmla="*/ 875 w 2041"/>
                <a:gd name="T71" fmla="*/ 2889 h 3348"/>
                <a:gd name="T72" fmla="*/ 760 w 2041"/>
                <a:gd name="T73" fmla="*/ 2933 h 3348"/>
                <a:gd name="T74" fmla="*/ 521 w 2041"/>
                <a:gd name="T75" fmla="*/ 3074 h 3348"/>
                <a:gd name="T76" fmla="*/ 398 w 2041"/>
                <a:gd name="T77" fmla="*/ 3172 h 3348"/>
                <a:gd name="T78" fmla="*/ 195 w 2041"/>
                <a:gd name="T79" fmla="*/ 3348 h 3348"/>
                <a:gd name="T80" fmla="*/ 150 w 2041"/>
                <a:gd name="T81" fmla="*/ 3189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41" h="3348">
                  <a:moveTo>
                    <a:pt x="0" y="3074"/>
                  </a:moveTo>
                  <a:lnTo>
                    <a:pt x="62" y="2871"/>
                  </a:lnTo>
                  <a:lnTo>
                    <a:pt x="133" y="2836"/>
                  </a:lnTo>
                  <a:lnTo>
                    <a:pt x="168" y="2783"/>
                  </a:lnTo>
                  <a:lnTo>
                    <a:pt x="336" y="2694"/>
                  </a:lnTo>
                  <a:lnTo>
                    <a:pt x="336" y="2535"/>
                  </a:lnTo>
                  <a:lnTo>
                    <a:pt x="424" y="2385"/>
                  </a:lnTo>
                  <a:lnTo>
                    <a:pt x="371" y="2164"/>
                  </a:lnTo>
                  <a:lnTo>
                    <a:pt x="274" y="2120"/>
                  </a:lnTo>
                  <a:lnTo>
                    <a:pt x="557" y="1740"/>
                  </a:lnTo>
                  <a:lnTo>
                    <a:pt x="486" y="1634"/>
                  </a:lnTo>
                  <a:lnTo>
                    <a:pt x="486" y="1228"/>
                  </a:lnTo>
                  <a:lnTo>
                    <a:pt x="415" y="1175"/>
                  </a:lnTo>
                  <a:lnTo>
                    <a:pt x="468" y="1051"/>
                  </a:lnTo>
                  <a:lnTo>
                    <a:pt x="619" y="1016"/>
                  </a:lnTo>
                  <a:lnTo>
                    <a:pt x="645" y="866"/>
                  </a:lnTo>
                  <a:lnTo>
                    <a:pt x="707" y="928"/>
                  </a:lnTo>
                  <a:lnTo>
                    <a:pt x="742" y="1060"/>
                  </a:lnTo>
                  <a:lnTo>
                    <a:pt x="901" y="1113"/>
                  </a:lnTo>
                  <a:lnTo>
                    <a:pt x="998" y="892"/>
                  </a:lnTo>
                  <a:lnTo>
                    <a:pt x="998" y="822"/>
                  </a:lnTo>
                  <a:lnTo>
                    <a:pt x="786" y="601"/>
                  </a:lnTo>
                  <a:lnTo>
                    <a:pt x="760" y="451"/>
                  </a:lnTo>
                  <a:lnTo>
                    <a:pt x="566" y="521"/>
                  </a:lnTo>
                  <a:lnTo>
                    <a:pt x="557" y="406"/>
                  </a:lnTo>
                  <a:lnTo>
                    <a:pt x="460" y="406"/>
                  </a:lnTo>
                  <a:lnTo>
                    <a:pt x="460" y="345"/>
                  </a:lnTo>
                  <a:lnTo>
                    <a:pt x="415" y="292"/>
                  </a:lnTo>
                  <a:lnTo>
                    <a:pt x="354" y="239"/>
                  </a:lnTo>
                  <a:lnTo>
                    <a:pt x="283" y="247"/>
                  </a:lnTo>
                  <a:lnTo>
                    <a:pt x="309" y="144"/>
                  </a:lnTo>
                  <a:lnTo>
                    <a:pt x="283" y="53"/>
                  </a:lnTo>
                  <a:lnTo>
                    <a:pt x="362" y="35"/>
                  </a:lnTo>
                  <a:lnTo>
                    <a:pt x="415" y="0"/>
                  </a:lnTo>
                  <a:lnTo>
                    <a:pt x="468" y="0"/>
                  </a:lnTo>
                  <a:lnTo>
                    <a:pt x="530" y="53"/>
                  </a:lnTo>
                  <a:lnTo>
                    <a:pt x="884" y="71"/>
                  </a:lnTo>
                  <a:lnTo>
                    <a:pt x="945" y="62"/>
                  </a:lnTo>
                  <a:lnTo>
                    <a:pt x="998" y="144"/>
                  </a:lnTo>
                  <a:lnTo>
                    <a:pt x="1122" y="144"/>
                  </a:lnTo>
                  <a:lnTo>
                    <a:pt x="1219" y="71"/>
                  </a:lnTo>
                  <a:lnTo>
                    <a:pt x="1387" y="212"/>
                  </a:lnTo>
                  <a:lnTo>
                    <a:pt x="1308" y="380"/>
                  </a:lnTo>
                  <a:lnTo>
                    <a:pt x="1317" y="495"/>
                  </a:lnTo>
                  <a:lnTo>
                    <a:pt x="1370" y="548"/>
                  </a:lnTo>
                  <a:lnTo>
                    <a:pt x="1484" y="451"/>
                  </a:lnTo>
                  <a:lnTo>
                    <a:pt x="1484" y="548"/>
                  </a:lnTo>
                  <a:lnTo>
                    <a:pt x="1635" y="583"/>
                  </a:lnTo>
                  <a:lnTo>
                    <a:pt x="1701" y="689"/>
                  </a:lnTo>
                  <a:lnTo>
                    <a:pt x="1794" y="839"/>
                  </a:lnTo>
                  <a:lnTo>
                    <a:pt x="1864" y="804"/>
                  </a:lnTo>
                  <a:lnTo>
                    <a:pt x="1935" y="839"/>
                  </a:lnTo>
                  <a:lnTo>
                    <a:pt x="1935" y="1175"/>
                  </a:lnTo>
                  <a:lnTo>
                    <a:pt x="2023" y="1405"/>
                  </a:lnTo>
                  <a:lnTo>
                    <a:pt x="1988" y="1670"/>
                  </a:lnTo>
                  <a:lnTo>
                    <a:pt x="2041" y="1855"/>
                  </a:lnTo>
                  <a:lnTo>
                    <a:pt x="1935" y="2094"/>
                  </a:lnTo>
                  <a:lnTo>
                    <a:pt x="1855" y="2156"/>
                  </a:lnTo>
                  <a:lnTo>
                    <a:pt x="1873" y="2315"/>
                  </a:lnTo>
                  <a:lnTo>
                    <a:pt x="1979" y="2270"/>
                  </a:lnTo>
                  <a:lnTo>
                    <a:pt x="1935" y="2500"/>
                  </a:lnTo>
                  <a:lnTo>
                    <a:pt x="1794" y="2562"/>
                  </a:lnTo>
                  <a:lnTo>
                    <a:pt x="1701" y="2703"/>
                  </a:lnTo>
                  <a:lnTo>
                    <a:pt x="1493" y="2721"/>
                  </a:lnTo>
                  <a:lnTo>
                    <a:pt x="1325" y="2668"/>
                  </a:lnTo>
                  <a:lnTo>
                    <a:pt x="1281" y="2703"/>
                  </a:lnTo>
                  <a:lnTo>
                    <a:pt x="1272" y="2800"/>
                  </a:lnTo>
                  <a:lnTo>
                    <a:pt x="1113" y="2739"/>
                  </a:lnTo>
                  <a:lnTo>
                    <a:pt x="1060" y="2862"/>
                  </a:lnTo>
                  <a:lnTo>
                    <a:pt x="998" y="2827"/>
                  </a:lnTo>
                  <a:lnTo>
                    <a:pt x="919" y="2827"/>
                  </a:lnTo>
                  <a:lnTo>
                    <a:pt x="875" y="2889"/>
                  </a:lnTo>
                  <a:lnTo>
                    <a:pt x="804" y="2871"/>
                  </a:lnTo>
                  <a:lnTo>
                    <a:pt x="760" y="2933"/>
                  </a:lnTo>
                  <a:lnTo>
                    <a:pt x="689" y="3057"/>
                  </a:lnTo>
                  <a:lnTo>
                    <a:pt x="521" y="3074"/>
                  </a:lnTo>
                  <a:lnTo>
                    <a:pt x="477" y="3163"/>
                  </a:lnTo>
                  <a:lnTo>
                    <a:pt x="398" y="3172"/>
                  </a:lnTo>
                  <a:lnTo>
                    <a:pt x="362" y="3225"/>
                  </a:lnTo>
                  <a:lnTo>
                    <a:pt x="195" y="3348"/>
                  </a:lnTo>
                  <a:lnTo>
                    <a:pt x="124" y="3269"/>
                  </a:lnTo>
                  <a:lnTo>
                    <a:pt x="150" y="3189"/>
                  </a:lnTo>
                  <a:lnTo>
                    <a:pt x="0" y="3074"/>
                  </a:lnTo>
                  <a:close/>
                </a:path>
              </a:pathLst>
            </a:custGeom>
            <a:gradFill rotWithShape="1">
              <a:gsLst>
                <a:gs pos="0">
                  <a:srgbClr val="FFFFFF"/>
                </a:gs>
                <a:gs pos="100000">
                  <a:srgbClr val="FF99FF"/>
                </a:gs>
              </a:gsLst>
              <a:lin ang="5400000" scaled="1"/>
            </a:gradFill>
            <a:ln w="9525">
              <a:solidFill>
                <a:srgbClr val="FF99FF"/>
              </a:solidFill>
              <a:round/>
              <a:headEnd/>
              <a:tailEnd/>
            </a:ln>
          </p:spPr>
          <p:txBody>
            <a:bodyPr vert="horz" wrap="square" lIns="74295" tIns="8890" rIns="74295" bIns="8890" numCol="1" anchor="t" anchorCtr="0" compatLnSpc="1">
              <a:prstTxWarp prst="textNoShape">
                <a:avLst/>
              </a:prstTxWarp>
            </a:bodyPr>
            <a:lstStyle/>
            <a:p>
              <a:pPr eaLnBrk="0" fontAlgn="base" hangingPunct="0">
                <a:spcBef>
                  <a:spcPct val="0"/>
                </a:spcBef>
                <a:spcAft>
                  <a:spcPct val="0"/>
                </a:spcAft>
              </a:pPr>
              <a:endParaRPr kumimoji="0" lang="ja-JP" altLang="en-US">
                <a:solidFill>
                  <a:prstClr val="black"/>
                </a:solidFill>
                <a:latin typeface="Arial" charset="0"/>
              </a:endParaRPr>
            </a:p>
          </p:txBody>
        </p:sp>
        <p:sp>
          <p:nvSpPr>
            <p:cNvPr id="21" name="Freeform 7"/>
            <p:cNvSpPr>
              <a:spLocks noChangeAspect="1"/>
            </p:cNvSpPr>
            <p:nvPr/>
          </p:nvSpPr>
          <p:spPr bwMode="auto">
            <a:xfrm>
              <a:off x="9852" y="8704"/>
              <a:ext cx="439" cy="912"/>
            </a:xfrm>
            <a:custGeom>
              <a:avLst/>
              <a:gdLst>
                <a:gd name="T0" fmla="*/ 150 w 2014"/>
                <a:gd name="T1" fmla="*/ 1608 h 4249"/>
                <a:gd name="T2" fmla="*/ 468 w 2014"/>
                <a:gd name="T3" fmla="*/ 1237 h 4249"/>
                <a:gd name="T4" fmla="*/ 636 w 2014"/>
                <a:gd name="T5" fmla="*/ 1016 h 4249"/>
                <a:gd name="T6" fmla="*/ 892 w 2014"/>
                <a:gd name="T7" fmla="*/ 804 h 4249"/>
                <a:gd name="T8" fmla="*/ 981 w 2014"/>
                <a:gd name="T9" fmla="*/ 495 h 4249"/>
                <a:gd name="T10" fmla="*/ 1166 w 2014"/>
                <a:gd name="T11" fmla="*/ 309 h 4249"/>
                <a:gd name="T12" fmla="*/ 1343 w 2014"/>
                <a:gd name="T13" fmla="*/ 106 h 4249"/>
                <a:gd name="T14" fmla="*/ 1449 w 2014"/>
                <a:gd name="T15" fmla="*/ 336 h 4249"/>
                <a:gd name="T16" fmla="*/ 1626 w 2014"/>
                <a:gd name="T17" fmla="*/ 442 h 4249"/>
                <a:gd name="T18" fmla="*/ 1736 w 2014"/>
                <a:gd name="T19" fmla="*/ 663 h 4249"/>
                <a:gd name="T20" fmla="*/ 2014 w 2014"/>
                <a:gd name="T21" fmla="*/ 1007 h 4249"/>
                <a:gd name="T22" fmla="*/ 1670 w 2014"/>
                <a:gd name="T23" fmla="*/ 1237 h 4249"/>
                <a:gd name="T24" fmla="*/ 1626 w 2014"/>
                <a:gd name="T25" fmla="*/ 1528 h 4249"/>
                <a:gd name="T26" fmla="*/ 1590 w 2014"/>
                <a:gd name="T27" fmla="*/ 1670 h 4249"/>
                <a:gd name="T28" fmla="*/ 1449 w 2014"/>
                <a:gd name="T29" fmla="*/ 1758 h 4249"/>
                <a:gd name="T30" fmla="*/ 1555 w 2014"/>
                <a:gd name="T31" fmla="*/ 1988 h 4249"/>
                <a:gd name="T32" fmla="*/ 1263 w 2014"/>
                <a:gd name="T33" fmla="*/ 2271 h 4249"/>
                <a:gd name="T34" fmla="*/ 1343 w 2014"/>
                <a:gd name="T35" fmla="*/ 2544 h 4249"/>
                <a:gd name="T36" fmla="*/ 1255 w 2014"/>
                <a:gd name="T37" fmla="*/ 2792 h 4249"/>
                <a:gd name="T38" fmla="*/ 1149 w 2014"/>
                <a:gd name="T39" fmla="*/ 3163 h 4249"/>
                <a:gd name="T40" fmla="*/ 1043 w 2014"/>
                <a:gd name="T41" fmla="*/ 3472 h 4249"/>
                <a:gd name="T42" fmla="*/ 1228 w 2014"/>
                <a:gd name="T43" fmla="*/ 3472 h 4249"/>
                <a:gd name="T44" fmla="*/ 1343 w 2014"/>
                <a:gd name="T45" fmla="*/ 3711 h 4249"/>
                <a:gd name="T46" fmla="*/ 1263 w 2014"/>
                <a:gd name="T47" fmla="*/ 3843 h 4249"/>
                <a:gd name="T48" fmla="*/ 1113 w 2014"/>
                <a:gd name="T49" fmla="*/ 4037 h 4249"/>
                <a:gd name="T50" fmla="*/ 998 w 2014"/>
                <a:gd name="T51" fmla="*/ 4196 h 4249"/>
                <a:gd name="T52" fmla="*/ 901 w 2014"/>
                <a:gd name="T53" fmla="*/ 4073 h 4249"/>
                <a:gd name="T54" fmla="*/ 733 w 2014"/>
                <a:gd name="T55" fmla="*/ 4099 h 4249"/>
                <a:gd name="T56" fmla="*/ 795 w 2014"/>
                <a:gd name="T57" fmla="*/ 3852 h 4249"/>
                <a:gd name="T58" fmla="*/ 530 w 2014"/>
                <a:gd name="T59" fmla="*/ 3775 h 4249"/>
                <a:gd name="T60" fmla="*/ 345 w 2014"/>
                <a:gd name="T61" fmla="*/ 3684 h 4249"/>
                <a:gd name="T62" fmla="*/ 318 w 2014"/>
                <a:gd name="T63" fmla="*/ 3587 h 4249"/>
                <a:gd name="T64" fmla="*/ 362 w 2014"/>
                <a:gd name="T65" fmla="*/ 3472 h 4249"/>
                <a:gd name="T66" fmla="*/ 168 w 2014"/>
                <a:gd name="T67" fmla="*/ 3410 h 4249"/>
                <a:gd name="T68" fmla="*/ 168 w 2014"/>
                <a:gd name="T69" fmla="*/ 3322 h 4249"/>
                <a:gd name="T70" fmla="*/ 265 w 2014"/>
                <a:gd name="T71" fmla="*/ 3278 h 4249"/>
                <a:gd name="T72" fmla="*/ 168 w 2014"/>
                <a:gd name="T73" fmla="*/ 3127 h 4249"/>
                <a:gd name="T74" fmla="*/ 71 w 2014"/>
                <a:gd name="T75" fmla="*/ 2995 h 4249"/>
                <a:gd name="T76" fmla="*/ 88 w 2014"/>
                <a:gd name="T77" fmla="*/ 2801 h 4249"/>
                <a:gd name="T78" fmla="*/ 106 w 2014"/>
                <a:gd name="T79" fmla="*/ 2624 h 4249"/>
                <a:gd name="T80" fmla="*/ 292 w 2014"/>
                <a:gd name="T81" fmla="*/ 2500 h 4249"/>
                <a:gd name="T82" fmla="*/ 406 w 2014"/>
                <a:gd name="T83" fmla="*/ 2324 h 4249"/>
                <a:gd name="T84" fmla="*/ 468 w 2014"/>
                <a:gd name="T85" fmla="*/ 2094 h 4249"/>
                <a:gd name="T86" fmla="*/ 336 w 2014"/>
                <a:gd name="T87" fmla="*/ 2085 h 4249"/>
                <a:gd name="T88" fmla="*/ 221 w 2014"/>
                <a:gd name="T89" fmla="*/ 2103 h 4249"/>
                <a:gd name="T90" fmla="*/ 141 w 2014"/>
                <a:gd name="T91" fmla="*/ 2173 h 4249"/>
                <a:gd name="T92" fmla="*/ 9 w 2014"/>
                <a:gd name="T93" fmla="*/ 2005 h 4249"/>
                <a:gd name="T94" fmla="*/ 62 w 2014"/>
                <a:gd name="T95" fmla="*/ 1838 h 4249"/>
                <a:gd name="T96" fmla="*/ 35 w 2014"/>
                <a:gd name="T97" fmla="*/ 1626 h 4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14" h="4249">
                  <a:moveTo>
                    <a:pt x="35" y="1626"/>
                  </a:moveTo>
                  <a:lnTo>
                    <a:pt x="150" y="1608"/>
                  </a:lnTo>
                  <a:lnTo>
                    <a:pt x="468" y="1361"/>
                  </a:lnTo>
                  <a:lnTo>
                    <a:pt x="468" y="1237"/>
                  </a:lnTo>
                  <a:lnTo>
                    <a:pt x="592" y="1219"/>
                  </a:lnTo>
                  <a:lnTo>
                    <a:pt x="636" y="1016"/>
                  </a:lnTo>
                  <a:lnTo>
                    <a:pt x="751" y="919"/>
                  </a:lnTo>
                  <a:lnTo>
                    <a:pt x="892" y="804"/>
                  </a:lnTo>
                  <a:lnTo>
                    <a:pt x="981" y="548"/>
                  </a:lnTo>
                  <a:lnTo>
                    <a:pt x="981" y="495"/>
                  </a:lnTo>
                  <a:lnTo>
                    <a:pt x="1043" y="406"/>
                  </a:lnTo>
                  <a:lnTo>
                    <a:pt x="1166" y="309"/>
                  </a:lnTo>
                  <a:lnTo>
                    <a:pt x="1343" y="0"/>
                  </a:lnTo>
                  <a:lnTo>
                    <a:pt x="1343" y="106"/>
                  </a:lnTo>
                  <a:lnTo>
                    <a:pt x="1449" y="106"/>
                  </a:lnTo>
                  <a:lnTo>
                    <a:pt x="1449" y="336"/>
                  </a:lnTo>
                  <a:lnTo>
                    <a:pt x="1590" y="380"/>
                  </a:lnTo>
                  <a:lnTo>
                    <a:pt x="1626" y="442"/>
                  </a:lnTo>
                  <a:lnTo>
                    <a:pt x="1736" y="601"/>
                  </a:lnTo>
                  <a:lnTo>
                    <a:pt x="1736" y="663"/>
                  </a:lnTo>
                  <a:lnTo>
                    <a:pt x="1917" y="822"/>
                  </a:lnTo>
                  <a:lnTo>
                    <a:pt x="2014" y="1007"/>
                  </a:lnTo>
                  <a:lnTo>
                    <a:pt x="1736" y="1343"/>
                  </a:lnTo>
                  <a:lnTo>
                    <a:pt x="1670" y="1237"/>
                  </a:lnTo>
                  <a:lnTo>
                    <a:pt x="1626" y="1361"/>
                  </a:lnTo>
                  <a:lnTo>
                    <a:pt x="1626" y="1528"/>
                  </a:lnTo>
                  <a:lnTo>
                    <a:pt x="1643" y="1599"/>
                  </a:lnTo>
                  <a:lnTo>
                    <a:pt x="1590" y="1670"/>
                  </a:lnTo>
                  <a:lnTo>
                    <a:pt x="1528" y="1670"/>
                  </a:lnTo>
                  <a:lnTo>
                    <a:pt x="1449" y="1758"/>
                  </a:lnTo>
                  <a:lnTo>
                    <a:pt x="1537" y="1811"/>
                  </a:lnTo>
                  <a:lnTo>
                    <a:pt x="1555" y="1988"/>
                  </a:lnTo>
                  <a:lnTo>
                    <a:pt x="1449" y="2138"/>
                  </a:lnTo>
                  <a:lnTo>
                    <a:pt x="1263" y="2271"/>
                  </a:lnTo>
                  <a:lnTo>
                    <a:pt x="1237" y="2430"/>
                  </a:lnTo>
                  <a:lnTo>
                    <a:pt x="1343" y="2544"/>
                  </a:lnTo>
                  <a:lnTo>
                    <a:pt x="1255" y="2650"/>
                  </a:lnTo>
                  <a:lnTo>
                    <a:pt x="1255" y="2792"/>
                  </a:lnTo>
                  <a:lnTo>
                    <a:pt x="1202" y="2862"/>
                  </a:lnTo>
                  <a:lnTo>
                    <a:pt x="1149" y="3163"/>
                  </a:lnTo>
                  <a:lnTo>
                    <a:pt x="1113" y="3366"/>
                  </a:lnTo>
                  <a:lnTo>
                    <a:pt x="1043" y="3472"/>
                  </a:lnTo>
                  <a:lnTo>
                    <a:pt x="1087" y="3525"/>
                  </a:lnTo>
                  <a:lnTo>
                    <a:pt x="1228" y="3472"/>
                  </a:lnTo>
                  <a:lnTo>
                    <a:pt x="1343" y="3560"/>
                  </a:lnTo>
                  <a:lnTo>
                    <a:pt x="1343" y="3711"/>
                  </a:lnTo>
                  <a:lnTo>
                    <a:pt x="1343" y="3775"/>
                  </a:lnTo>
                  <a:lnTo>
                    <a:pt x="1263" y="3843"/>
                  </a:lnTo>
                  <a:lnTo>
                    <a:pt x="1246" y="3949"/>
                  </a:lnTo>
                  <a:lnTo>
                    <a:pt x="1113" y="4037"/>
                  </a:lnTo>
                  <a:lnTo>
                    <a:pt x="1069" y="4249"/>
                  </a:lnTo>
                  <a:lnTo>
                    <a:pt x="998" y="4196"/>
                  </a:lnTo>
                  <a:lnTo>
                    <a:pt x="901" y="4170"/>
                  </a:lnTo>
                  <a:lnTo>
                    <a:pt x="901" y="4073"/>
                  </a:lnTo>
                  <a:lnTo>
                    <a:pt x="778" y="4152"/>
                  </a:lnTo>
                  <a:lnTo>
                    <a:pt x="733" y="4099"/>
                  </a:lnTo>
                  <a:lnTo>
                    <a:pt x="733" y="3993"/>
                  </a:lnTo>
                  <a:lnTo>
                    <a:pt x="795" y="3852"/>
                  </a:lnTo>
                  <a:lnTo>
                    <a:pt x="610" y="3693"/>
                  </a:lnTo>
                  <a:lnTo>
                    <a:pt x="530" y="3775"/>
                  </a:lnTo>
                  <a:lnTo>
                    <a:pt x="406" y="3775"/>
                  </a:lnTo>
                  <a:lnTo>
                    <a:pt x="345" y="3684"/>
                  </a:lnTo>
                  <a:lnTo>
                    <a:pt x="292" y="3693"/>
                  </a:lnTo>
                  <a:lnTo>
                    <a:pt x="318" y="3587"/>
                  </a:lnTo>
                  <a:lnTo>
                    <a:pt x="406" y="3525"/>
                  </a:lnTo>
                  <a:lnTo>
                    <a:pt x="362" y="3472"/>
                  </a:lnTo>
                  <a:lnTo>
                    <a:pt x="300" y="3392"/>
                  </a:lnTo>
                  <a:lnTo>
                    <a:pt x="168" y="3410"/>
                  </a:lnTo>
                  <a:lnTo>
                    <a:pt x="106" y="3322"/>
                  </a:lnTo>
                  <a:lnTo>
                    <a:pt x="168" y="3322"/>
                  </a:lnTo>
                  <a:lnTo>
                    <a:pt x="230" y="3348"/>
                  </a:lnTo>
                  <a:lnTo>
                    <a:pt x="265" y="3278"/>
                  </a:lnTo>
                  <a:lnTo>
                    <a:pt x="239" y="3154"/>
                  </a:lnTo>
                  <a:lnTo>
                    <a:pt x="168" y="3127"/>
                  </a:lnTo>
                  <a:lnTo>
                    <a:pt x="141" y="3057"/>
                  </a:lnTo>
                  <a:lnTo>
                    <a:pt x="71" y="2995"/>
                  </a:lnTo>
                  <a:lnTo>
                    <a:pt x="53" y="2862"/>
                  </a:lnTo>
                  <a:lnTo>
                    <a:pt x="88" y="2801"/>
                  </a:lnTo>
                  <a:lnTo>
                    <a:pt x="44" y="2748"/>
                  </a:lnTo>
                  <a:lnTo>
                    <a:pt x="106" y="2624"/>
                  </a:lnTo>
                  <a:lnTo>
                    <a:pt x="115" y="2474"/>
                  </a:lnTo>
                  <a:lnTo>
                    <a:pt x="292" y="2500"/>
                  </a:lnTo>
                  <a:lnTo>
                    <a:pt x="318" y="2341"/>
                  </a:lnTo>
                  <a:lnTo>
                    <a:pt x="406" y="2324"/>
                  </a:lnTo>
                  <a:lnTo>
                    <a:pt x="468" y="2200"/>
                  </a:lnTo>
                  <a:lnTo>
                    <a:pt x="468" y="2094"/>
                  </a:lnTo>
                  <a:lnTo>
                    <a:pt x="318" y="2156"/>
                  </a:lnTo>
                  <a:lnTo>
                    <a:pt x="336" y="2085"/>
                  </a:lnTo>
                  <a:lnTo>
                    <a:pt x="292" y="2032"/>
                  </a:lnTo>
                  <a:lnTo>
                    <a:pt x="221" y="2103"/>
                  </a:lnTo>
                  <a:lnTo>
                    <a:pt x="203" y="2182"/>
                  </a:lnTo>
                  <a:lnTo>
                    <a:pt x="141" y="2173"/>
                  </a:lnTo>
                  <a:lnTo>
                    <a:pt x="88" y="2023"/>
                  </a:lnTo>
                  <a:lnTo>
                    <a:pt x="9" y="2005"/>
                  </a:lnTo>
                  <a:lnTo>
                    <a:pt x="0" y="1891"/>
                  </a:lnTo>
                  <a:lnTo>
                    <a:pt x="62" y="1838"/>
                  </a:lnTo>
                  <a:lnTo>
                    <a:pt x="44" y="1776"/>
                  </a:lnTo>
                  <a:lnTo>
                    <a:pt x="35" y="1626"/>
                  </a:lnTo>
                  <a:close/>
                </a:path>
              </a:pathLst>
            </a:custGeom>
            <a:gradFill rotWithShape="0">
              <a:gsLst>
                <a:gs pos="0">
                  <a:srgbClr val="FFFFFF"/>
                </a:gs>
                <a:gs pos="100000">
                  <a:srgbClr val="00B0F0"/>
                </a:gs>
              </a:gsLst>
              <a:lin ang="5400000" scaled="1"/>
            </a:gradFill>
            <a:ln w="12700" cmpd="sng">
              <a:solidFill>
                <a:srgbClr val="00B0F0"/>
              </a:solidFill>
              <a:prstDash val="solid"/>
              <a:round/>
              <a:headEnd/>
              <a:tailEnd/>
            </a:ln>
            <a:effectLst>
              <a:outerShdw dist="28398" dir="3806097" algn="ctr" rotWithShape="0">
                <a:srgbClr val="205867">
                  <a:alpha val="50000"/>
                </a:srgbClr>
              </a:outerShdw>
            </a:effectLst>
          </p:spPr>
          <p:txBody>
            <a:bodyPr vert="horz" wrap="square" lIns="74295" tIns="8890" rIns="74295" bIns="8890" numCol="1" anchor="t" anchorCtr="0" compatLnSpc="1">
              <a:prstTxWarp prst="textNoShape">
                <a:avLst/>
              </a:prstTxWarp>
            </a:bodyPr>
            <a:lstStyle/>
            <a:p>
              <a:pPr eaLnBrk="0" fontAlgn="base" hangingPunct="0">
                <a:spcBef>
                  <a:spcPct val="0"/>
                </a:spcBef>
                <a:spcAft>
                  <a:spcPct val="0"/>
                </a:spcAft>
              </a:pPr>
              <a:endParaRPr kumimoji="0" lang="ja-JP" altLang="en-US">
                <a:solidFill>
                  <a:prstClr val="black"/>
                </a:solidFill>
                <a:latin typeface="Arial" charset="0"/>
              </a:endParaRPr>
            </a:p>
          </p:txBody>
        </p:sp>
      </p:grpSp>
      <p:sp>
        <p:nvSpPr>
          <p:cNvPr id="22" name="Text Box 26"/>
          <p:cNvSpPr txBox="1">
            <a:spLocks noChangeArrowheads="1"/>
          </p:cNvSpPr>
          <p:nvPr/>
        </p:nvSpPr>
        <p:spPr bwMode="auto">
          <a:xfrm>
            <a:off x="2594225" y="3022545"/>
            <a:ext cx="868186" cy="260772"/>
          </a:xfrm>
          <a:prstGeom prst="rect">
            <a:avLst/>
          </a:prstGeom>
          <a:solidFill>
            <a:srgbClr val="FFFFFF"/>
          </a:solidFill>
          <a:ln w="38100" cmpd="dbl">
            <a:solidFill>
              <a:srgbClr val="92D050"/>
            </a:solidFill>
            <a:miter lim="800000"/>
            <a:headEnd/>
            <a:tailEnd/>
          </a:ln>
        </p:spPr>
        <p:txBody>
          <a:bodyPr vert="horz" wrap="none" lIns="74295" tIns="36000" rIns="74295" bIns="8890" numCol="1" anchor="t" anchorCtr="0" compatLnSpc="1">
            <a:prstTxWarp prst="textNoShape">
              <a:avLst/>
            </a:prstTxWarp>
            <a:spAutoFit/>
          </a:bodyPr>
          <a:lstStyle/>
          <a:p>
            <a:pPr algn="just" eaLnBrk="0" fontAlgn="base" hangingPunct="0">
              <a:spcBef>
                <a:spcPct val="0"/>
              </a:spcBef>
              <a:spcAft>
                <a:spcPct val="0"/>
              </a:spcAft>
            </a:pPr>
            <a:r>
              <a:rPr kumimoji="0" lang="ja-JP" altLang="en-US" sz="1400" b="1" dirty="0" smtClean="0">
                <a:solidFill>
                  <a:prstClr val="black"/>
                </a:solidFill>
                <a:latin typeface="ＭＳ ゴシック" pitchFamily="49" charset="-128"/>
                <a:ea typeface="ＭＳ ゴシック" pitchFamily="49" charset="-128"/>
                <a:cs typeface="ＭＳ Ｐゴシック" pitchFamily="50" charset="-128"/>
              </a:rPr>
              <a:t>泉州地域</a:t>
            </a:r>
            <a:endParaRPr kumimoji="0" lang="ja-JP" altLang="en-US" sz="1400" dirty="0" smtClean="0">
              <a:solidFill>
                <a:prstClr val="black"/>
              </a:solidFill>
              <a:latin typeface="Arial" pitchFamily="34" charset="0"/>
              <a:cs typeface="ＭＳ Ｐゴシック" pitchFamily="50" charset="-128"/>
            </a:endParaRPr>
          </a:p>
        </p:txBody>
      </p:sp>
      <p:sp>
        <p:nvSpPr>
          <p:cNvPr id="23" name="Text Box 27"/>
          <p:cNvSpPr txBox="1">
            <a:spLocks noChangeArrowheads="1"/>
          </p:cNvSpPr>
          <p:nvPr/>
        </p:nvSpPr>
        <p:spPr bwMode="auto">
          <a:xfrm>
            <a:off x="5351371" y="3622565"/>
            <a:ext cx="1047724" cy="260772"/>
          </a:xfrm>
          <a:prstGeom prst="rect">
            <a:avLst/>
          </a:prstGeom>
          <a:solidFill>
            <a:srgbClr val="FFFFFF"/>
          </a:solidFill>
          <a:ln w="38100" cmpd="dbl">
            <a:solidFill>
              <a:srgbClr val="FF00FF"/>
            </a:solidFill>
            <a:miter lim="800000"/>
            <a:headEnd/>
            <a:tailEnd/>
          </a:ln>
        </p:spPr>
        <p:txBody>
          <a:bodyPr vert="horz" wrap="none" lIns="74295" tIns="36000" rIns="74295" bIns="8890" numCol="1" anchor="t" anchorCtr="0" compatLnSpc="1">
            <a:prstTxWarp prst="textNoShape">
              <a:avLst/>
            </a:prstTxWarp>
            <a:spAutoFit/>
          </a:bodyPr>
          <a:lstStyle/>
          <a:p>
            <a:pPr algn="ctr" eaLnBrk="0" fontAlgn="base" hangingPunct="0">
              <a:spcBef>
                <a:spcPct val="0"/>
              </a:spcBef>
              <a:spcAft>
                <a:spcPct val="0"/>
              </a:spcAft>
            </a:pPr>
            <a:r>
              <a:rPr kumimoji="0" lang="ja-JP" altLang="en-US" sz="1400" b="1" dirty="0" smtClean="0">
                <a:solidFill>
                  <a:prstClr val="black"/>
                </a:solidFill>
                <a:latin typeface="ＭＳ ゴシック" pitchFamily="49" charset="-128"/>
                <a:ea typeface="ＭＳ ゴシック" pitchFamily="49" charset="-128"/>
                <a:cs typeface="ＭＳ Ｐゴシック" pitchFamily="50" charset="-128"/>
              </a:rPr>
              <a:t>南河内地域</a:t>
            </a:r>
            <a:endParaRPr kumimoji="0" lang="ja-JP" altLang="en-US" sz="1400" dirty="0" smtClean="0">
              <a:solidFill>
                <a:prstClr val="black"/>
              </a:solidFill>
              <a:latin typeface="Arial" pitchFamily="34" charset="0"/>
              <a:cs typeface="ＭＳ Ｐゴシック" pitchFamily="50" charset="-128"/>
            </a:endParaRPr>
          </a:p>
        </p:txBody>
      </p:sp>
      <p:sp>
        <p:nvSpPr>
          <p:cNvPr id="24" name="Text Box 28"/>
          <p:cNvSpPr txBox="1">
            <a:spLocks noChangeArrowheads="1"/>
          </p:cNvSpPr>
          <p:nvPr/>
        </p:nvSpPr>
        <p:spPr bwMode="auto">
          <a:xfrm>
            <a:off x="6647180" y="3189433"/>
            <a:ext cx="1227259" cy="260772"/>
          </a:xfrm>
          <a:prstGeom prst="rect">
            <a:avLst/>
          </a:prstGeom>
          <a:solidFill>
            <a:srgbClr val="FFFFFF"/>
          </a:solidFill>
          <a:ln w="38100" cmpd="dbl">
            <a:solidFill>
              <a:srgbClr val="00B0F0"/>
            </a:solidFill>
            <a:miter lim="800000"/>
            <a:headEnd/>
            <a:tailEnd/>
          </a:ln>
        </p:spPr>
        <p:txBody>
          <a:bodyPr vert="horz" wrap="none" lIns="74295" tIns="36000" rIns="74295" bIns="8890" numCol="1" anchor="t" anchorCtr="0" compatLnSpc="1">
            <a:prstTxWarp prst="textNoShape">
              <a:avLst/>
            </a:prstTxWarp>
            <a:spAutoFit/>
          </a:bodyPr>
          <a:lstStyle/>
          <a:p>
            <a:pPr algn="just" eaLnBrk="0" fontAlgn="base" hangingPunct="0">
              <a:spcBef>
                <a:spcPct val="0"/>
              </a:spcBef>
              <a:spcAft>
                <a:spcPct val="0"/>
              </a:spcAft>
            </a:pPr>
            <a:r>
              <a:rPr kumimoji="0" lang="ja-JP" altLang="en-US" sz="1400" b="1" dirty="0" smtClean="0">
                <a:solidFill>
                  <a:prstClr val="black"/>
                </a:solidFill>
                <a:latin typeface="ＭＳ ゴシック" pitchFamily="49" charset="-128"/>
                <a:ea typeface="ＭＳ ゴシック" pitchFamily="49" charset="-128"/>
                <a:cs typeface="ＭＳ Ｐゴシック" pitchFamily="50" charset="-128"/>
              </a:rPr>
              <a:t>東部大阪地域</a:t>
            </a:r>
            <a:endParaRPr kumimoji="0" lang="ja-JP" altLang="en-US" sz="1400" dirty="0" smtClean="0">
              <a:solidFill>
                <a:prstClr val="black"/>
              </a:solidFill>
              <a:latin typeface="Arial" pitchFamily="34" charset="0"/>
              <a:cs typeface="ＭＳ Ｐゴシック" pitchFamily="50" charset="-128"/>
            </a:endParaRPr>
          </a:p>
        </p:txBody>
      </p:sp>
      <p:sp>
        <p:nvSpPr>
          <p:cNvPr id="25" name="Text Box 29"/>
          <p:cNvSpPr txBox="1">
            <a:spLocks noChangeArrowheads="1"/>
          </p:cNvSpPr>
          <p:nvPr/>
        </p:nvSpPr>
        <p:spPr bwMode="auto">
          <a:xfrm>
            <a:off x="6548021" y="933870"/>
            <a:ext cx="1068859" cy="260772"/>
          </a:xfrm>
          <a:prstGeom prst="rect">
            <a:avLst/>
          </a:prstGeom>
          <a:solidFill>
            <a:srgbClr val="FFFFFF"/>
          </a:solidFill>
          <a:ln w="38100" cmpd="dbl">
            <a:solidFill>
              <a:srgbClr val="CCCC00"/>
            </a:solidFill>
            <a:miter lim="800000"/>
            <a:headEnd/>
            <a:tailEnd/>
          </a:ln>
        </p:spPr>
        <p:txBody>
          <a:bodyPr vert="horz" wrap="square" lIns="74295" tIns="36000" rIns="74295" bIns="8890" numCol="1" anchor="t" anchorCtr="0" compatLnSpc="1">
            <a:prstTxWarp prst="textNoShape">
              <a:avLst/>
            </a:prstTxWarp>
            <a:spAutoFit/>
          </a:bodyPr>
          <a:lstStyle/>
          <a:p>
            <a:pPr algn="just" eaLnBrk="0" fontAlgn="base" hangingPunct="0">
              <a:spcBef>
                <a:spcPct val="0"/>
              </a:spcBef>
              <a:spcAft>
                <a:spcPct val="0"/>
              </a:spcAft>
            </a:pPr>
            <a:r>
              <a:rPr kumimoji="0" lang="ja-JP" altLang="en-US" sz="1400" b="1" dirty="0" smtClean="0">
                <a:solidFill>
                  <a:prstClr val="black"/>
                </a:solidFill>
                <a:latin typeface="ＭＳ ゴシック" pitchFamily="49" charset="-128"/>
                <a:ea typeface="ＭＳ ゴシック" pitchFamily="49" charset="-128"/>
                <a:cs typeface="ＭＳ Ｐゴシック" pitchFamily="50" charset="-128"/>
              </a:rPr>
              <a:t>北大阪地域</a:t>
            </a:r>
            <a:endParaRPr kumimoji="0" lang="ja-JP" altLang="en-US" sz="1400" dirty="0" smtClean="0">
              <a:solidFill>
                <a:prstClr val="black"/>
              </a:solidFill>
              <a:latin typeface="Arial" pitchFamily="34" charset="0"/>
              <a:cs typeface="ＭＳ Ｐゴシック" pitchFamily="50" charset="-128"/>
            </a:endParaRPr>
          </a:p>
        </p:txBody>
      </p:sp>
      <p:cxnSp>
        <p:nvCxnSpPr>
          <p:cNvPr id="26" name="直線矢印コネクタ 25"/>
          <p:cNvCxnSpPr/>
          <p:nvPr/>
        </p:nvCxnSpPr>
        <p:spPr>
          <a:xfrm flipH="1">
            <a:off x="3464239" y="2429074"/>
            <a:ext cx="1253551" cy="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5214050" y="3165404"/>
            <a:ext cx="0" cy="673960"/>
          </a:xfrm>
          <a:prstGeom prst="straightConnector1">
            <a:avLst/>
          </a:prstGeom>
          <a:ln w="57150">
            <a:solidFill>
              <a:srgbClr val="FF33CC"/>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H="1">
            <a:off x="3452285" y="3400234"/>
            <a:ext cx="1005172" cy="1"/>
          </a:xfrm>
          <a:prstGeom prst="straightConnector1">
            <a:avLst/>
          </a:prstGeom>
          <a:ln w="5715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178AA22E-FCB1-45B3-87A6-15F3CBAFE844}"/>
              </a:ext>
            </a:extLst>
          </p:cNvPr>
          <p:cNvSpPr txBox="1"/>
          <p:nvPr/>
        </p:nvSpPr>
        <p:spPr>
          <a:xfrm>
            <a:off x="440657" y="5780393"/>
            <a:ext cx="7230869" cy="3693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出典</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2015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年までは</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総務省 </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国勢調査</a:t>
            </a:r>
            <a:r>
              <a:rPr kumimoji="1" lang="en-US" altLang="ja-JP" sz="900" dirty="0">
                <a:solidFill>
                  <a:prstClr val="black"/>
                </a:solidFill>
                <a:latin typeface="Meiryo UI" panose="020B0604030504040204" pitchFamily="50" charset="-128"/>
                <a:ea typeface="Meiryo UI" panose="020B0604030504040204" pitchFamily="50" charset="-128"/>
              </a:rPr>
              <a:t>』</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lvl="0">
              <a:defRPr/>
            </a:pPr>
            <a:r>
              <a:rPr lang="ja-JP" altLang="en-US" sz="900" dirty="0">
                <a:solidFill>
                  <a:prstClr val="black"/>
                </a:solidFill>
                <a:latin typeface="Meiryo UI" panose="020B0604030504040204" pitchFamily="50" charset="-128"/>
                <a:ea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rPr>
              <a:t>　　　 </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年以降</a:t>
            </a:r>
            <a:r>
              <a:rPr lang="ja-JP" altLang="en-US" sz="900" dirty="0" smtClean="0">
                <a:solidFill>
                  <a:prstClr val="black"/>
                </a:solidFill>
                <a:latin typeface="Meiryo UI" panose="020B0604030504040204" pitchFamily="50" charset="-128"/>
                <a:ea typeface="Meiryo UI" panose="020B0604030504040204" pitchFamily="50" charset="-128"/>
              </a:rPr>
              <a:t>は</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smtClean="0">
                <a:solidFill>
                  <a:prstClr val="black"/>
                </a:solidFill>
                <a:latin typeface="Meiryo UI" panose="020B0604030504040204" pitchFamily="50" charset="-128"/>
                <a:ea typeface="Meiryo UI" panose="020B0604030504040204" pitchFamily="50" charset="-128"/>
              </a:rPr>
              <a:t>大阪府</a:t>
            </a:r>
            <a:r>
              <a:rPr lang="ja-JP" altLang="en-US" sz="900" dirty="0">
                <a:solidFill>
                  <a:prstClr val="black"/>
                </a:solidFill>
                <a:latin typeface="Meiryo UI" panose="020B0604030504040204" pitchFamily="50" charset="-128"/>
                <a:ea typeface="Meiryo UI" panose="020B0604030504040204" pitchFamily="50" charset="-128"/>
              </a:rPr>
              <a:t>の将来推計</a:t>
            </a:r>
            <a:r>
              <a:rPr lang="ja-JP" altLang="en-US" sz="900" dirty="0" smtClean="0">
                <a:solidFill>
                  <a:prstClr val="black"/>
                </a:solidFill>
                <a:latin typeface="Meiryo UI" panose="020B0604030504040204" pitchFamily="50" charset="-128"/>
                <a:ea typeface="Meiryo UI" panose="020B0604030504040204" pitchFamily="50" charset="-128"/>
              </a:rPr>
              <a:t>人口について（</a:t>
            </a:r>
            <a:r>
              <a:rPr lang="en-US" altLang="ja-JP" sz="900" dirty="0" smtClean="0">
                <a:solidFill>
                  <a:prstClr val="black"/>
                </a:solidFill>
                <a:latin typeface="Meiryo UI" panose="020B0604030504040204" pitchFamily="50" charset="-128"/>
                <a:ea typeface="Meiryo UI" panose="020B0604030504040204" pitchFamily="50" charset="-128"/>
              </a:rPr>
              <a:t>2018</a:t>
            </a:r>
            <a:r>
              <a:rPr lang="ja-JP" altLang="en-US" sz="900" dirty="0" smtClean="0">
                <a:solidFill>
                  <a:prstClr val="black"/>
                </a:solidFill>
                <a:latin typeface="Meiryo UI" panose="020B0604030504040204" pitchFamily="50" charset="-128"/>
                <a:ea typeface="Meiryo UI" panose="020B0604030504040204" pitchFamily="50" charset="-128"/>
              </a:rPr>
              <a:t>年</a:t>
            </a:r>
            <a:r>
              <a:rPr lang="en-US" altLang="ja-JP" sz="900" dirty="0" smtClean="0">
                <a:solidFill>
                  <a:prstClr val="black"/>
                </a:solidFill>
                <a:latin typeface="Meiryo UI" panose="020B0604030504040204" pitchFamily="50" charset="-128"/>
                <a:ea typeface="Meiryo UI" panose="020B0604030504040204" pitchFamily="50" charset="-128"/>
              </a:rPr>
              <a:t>8</a:t>
            </a:r>
            <a:r>
              <a:rPr lang="ja-JP" altLang="en-US" sz="900" dirty="0" smtClean="0">
                <a:solidFill>
                  <a:prstClr val="black"/>
                </a:solidFill>
                <a:latin typeface="Meiryo UI" panose="020B0604030504040204" pitchFamily="50" charset="-128"/>
                <a:ea typeface="Meiryo UI" panose="020B0604030504040204" pitchFamily="50" charset="-128"/>
              </a:rPr>
              <a:t>月）</a:t>
            </a:r>
            <a:r>
              <a:rPr lang="en-US" altLang="ja-JP" sz="900" dirty="0" smtClean="0">
                <a:solidFill>
                  <a:prstClr val="black"/>
                </a:solidFill>
                <a:latin typeface="Meiryo UI" panose="020B0604030504040204" pitchFamily="50" charset="-128"/>
                <a:ea typeface="Meiryo UI" panose="020B0604030504040204" pitchFamily="50" charset="-128"/>
              </a:rPr>
              <a:t>』</a:t>
            </a:r>
            <a:r>
              <a:rPr lang="ja-JP" altLang="en-US" sz="900" dirty="0" smtClean="0">
                <a:solidFill>
                  <a:prstClr val="black"/>
                </a:solidFill>
                <a:latin typeface="Meiryo UI" panose="020B0604030504040204" pitchFamily="50" charset="-128"/>
                <a:ea typeface="Meiryo UI" panose="020B0604030504040204" pitchFamily="50" charset="-128"/>
              </a:rPr>
              <a:t>に</a:t>
            </a:r>
            <a:r>
              <a:rPr lang="ja-JP" altLang="en-US" sz="900" dirty="0">
                <a:solidFill>
                  <a:prstClr val="black"/>
                </a:solidFill>
                <a:latin typeface="Meiryo UI" panose="020B0604030504040204" pitchFamily="50" charset="-128"/>
                <a:ea typeface="Meiryo UI" panose="020B0604030504040204" pitchFamily="50" charset="-128"/>
              </a:rPr>
              <a:t>おける大阪府の人口推計</a:t>
            </a:r>
            <a:r>
              <a:rPr lang="ja-JP" altLang="en-US" sz="900" dirty="0" smtClean="0">
                <a:solidFill>
                  <a:prstClr val="black"/>
                </a:solidFill>
                <a:latin typeface="Meiryo UI" panose="020B0604030504040204" pitchFamily="50" charset="-128"/>
                <a:ea typeface="Meiryo UI" panose="020B0604030504040204" pitchFamily="50" charset="-128"/>
              </a:rPr>
              <a:t>（ケース</a:t>
            </a:r>
            <a:r>
              <a:rPr lang="ja-JP" altLang="en-US" sz="900" dirty="0">
                <a:solidFill>
                  <a:prstClr val="black"/>
                </a:solidFill>
                <a:latin typeface="Meiryo UI" panose="020B0604030504040204" pitchFamily="50" charset="-128"/>
                <a:ea typeface="Meiryo UI" panose="020B0604030504040204" pitchFamily="50" charset="-128"/>
              </a:rPr>
              <a:t>２</a:t>
            </a:r>
            <a:r>
              <a:rPr lang="ja-JP" altLang="en-US" sz="900" dirty="0" smtClean="0">
                <a:solidFill>
                  <a:prstClr val="black"/>
                </a:solidFill>
                <a:latin typeface="Meiryo UI" panose="020B0604030504040204" pitchFamily="50" charset="-128"/>
                <a:ea typeface="Meiryo UI" panose="020B0604030504040204" pitchFamily="50" charset="-128"/>
              </a:rPr>
              <a:t>）に基づき大阪府政策企画部推計</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0" name="AutoShape 13"/>
          <p:cNvSpPr>
            <a:spLocks noChangeArrowheads="1"/>
          </p:cNvSpPr>
          <p:nvPr/>
        </p:nvSpPr>
        <p:spPr bwMode="auto">
          <a:xfrm>
            <a:off x="502442" y="5176550"/>
            <a:ext cx="1691270" cy="594493"/>
          </a:xfrm>
          <a:prstGeom prst="wedgeEllipseCallout">
            <a:avLst>
              <a:gd name="adj1" fmla="val -33987"/>
              <a:gd name="adj2" fmla="val -72678"/>
            </a:avLst>
          </a:prstGeom>
          <a:solidFill>
            <a:srgbClr val="FFFFFF"/>
          </a:solidFill>
          <a:ln w="15875">
            <a:solidFill>
              <a:srgbClr val="92D050"/>
            </a:solidFill>
            <a:prstDash val="sysDot"/>
            <a:miter lim="800000"/>
            <a:headEnd/>
            <a:tailEnd/>
          </a:ln>
        </p:spPr>
        <p:txBody>
          <a:bodyPr vert="horz" wrap="square" lIns="3600" tIns="3600" rIns="3600" bIns="3600" numCol="1" anchor="t" anchorCtr="0" compatLnSpc="1">
            <a:prstTxWarp prst="textNoShape">
              <a:avLst/>
            </a:prstTxWarp>
            <a:spAutoFit/>
          </a:bodyPr>
          <a:lstStyle/>
          <a:p>
            <a:pPr algn="ctr" fontAlgn="base">
              <a:spcBef>
                <a:spcPct val="0"/>
              </a:spcBef>
              <a:spcAft>
                <a:spcPct val="0"/>
              </a:spcAft>
            </a:pPr>
            <a:r>
              <a:rPr lang="en-US" altLang="ja-JP" sz="700" dirty="0" smtClean="0">
                <a:solidFill>
                  <a:prstClr val="black"/>
                </a:solidFill>
                <a:latin typeface="ＭＳ ゴシック" pitchFamily="49" charset="-128"/>
                <a:ea typeface="ＭＳ ゴシック" pitchFamily="49" charset="-128"/>
                <a:cs typeface="ＭＳ Ｐゴシック" pitchFamily="50" charset="-128"/>
              </a:rPr>
              <a:t>2015</a:t>
            </a:r>
            <a:r>
              <a:rPr lang="ja-JP" altLang="en-US" sz="700" dirty="0" smtClean="0">
                <a:solidFill>
                  <a:prstClr val="black"/>
                </a:solidFill>
                <a:latin typeface="ＭＳ ゴシック" pitchFamily="49" charset="-128"/>
                <a:ea typeface="ＭＳ ゴシック" pitchFamily="49" charset="-128"/>
                <a:cs typeface="ＭＳ Ｐゴシック" pitchFamily="50" charset="-128"/>
              </a:rPr>
              <a:t>年⇒</a:t>
            </a:r>
            <a:r>
              <a:rPr lang="en-US" altLang="ja-JP" sz="700" dirty="0" smtClean="0">
                <a:solidFill>
                  <a:prstClr val="black"/>
                </a:solidFill>
                <a:latin typeface="ＭＳ ゴシック" pitchFamily="49" charset="-128"/>
                <a:ea typeface="ＭＳ ゴシック" pitchFamily="49" charset="-128"/>
                <a:cs typeface="ＭＳ Ｐゴシック" pitchFamily="50" charset="-128"/>
              </a:rPr>
              <a:t>2045</a:t>
            </a:r>
            <a:r>
              <a:rPr lang="ja-JP" altLang="en-US" sz="700" dirty="0" smtClean="0">
                <a:solidFill>
                  <a:prstClr val="black"/>
                </a:solidFill>
                <a:latin typeface="ＭＳ ゴシック" pitchFamily="49" charset="-128"/>
                <a:ea typeface="ＭＳ ゴシック" pitchFamily="49" charset="-128"/>
                <a:cs typeface="ＭＳ Ｐゴシック" pitchFamily="50" charset="-128"/>
              </a:rPr>
              <a:t>年</a:t>
            </a:r>
          </a:p>
          <a:p>
            <a:pPr algn="ctr" fontAlgn="base">
              <a:spcBef>
                <a:spcPct val="0"/>
              </a:spcBef>
              <a:spcAft>
                <a:spcPct val="0"/>
              </a:spcAft>
            </a:pPr>
            <a:r>
              <a:rPr lang="ja-JP" altLang="en-US" sz="700" b="1" dirty="0" smtClean="0">
                <a:solidFill>
                  <a:prstClr val="black"/>
                </a:solidFill>
                <a:latin typeface="ＭＳ ゴシック" pitchFamily="49" charset="-128"/>
                <a:ea typeface="ＭＳ ゴシック" pitchFamily="49" charset="-128"/>
                <a:cs typeface="ＭＳ Ｐゴシック" pitchFamily="50" charset="-128"/>
              </a:rPr>
              <a:t>高齢者は　</a:t>
            </a:r>
            <a:r>
              <a:rPr lang="en-US" altLang="ja-JP" sz="1000" b="1" dirty="0" smtClean="0">
                <a:solidFill>
                  <a:prstClr val="black"/>
                </a:solidFill>
                <a:latin typeface="HG丸ｺﾞｼｯｸM-PRO" pitchFamily="50" charset="-128"/>
                <a:ea typeface="HG丸ｺﾞｼｯｸM-PRO" pitchFamily="50" charset="-128"/>
                <a:cs typeface="ＭＳ Ｐゴシック" pitchFamily="50" charset="-128"/>
              </a:rPr>
              <a:t>10.4</a:t>
            </a:r>
            <a:r>
              <a:rPr lang="en-US" altLang="ja-JP" sz="1000" b="1" dirty="0" smtClean="0">
                <a:solidFill>
                  <a:prstClr val="black"/>
                </a:solidFill>
                <a:latin typeface="ＭＳ 明朝" pitchFamily="17" charset="-128"/>
                <a:ea typeface="ＭＳ 明朝" pitchFamily="17" charset="-128"/>
                <a:cs typeface="ＭＳ Ｐゴシック" pitchFamily="50" charset="-128"/>
              </a:rPr>
              <a:t>㌽</a:t>
            </a:r>
            <a:r>
              <a:rPr lang="ja-JP" altLang="en-US" sz="1000" b="1" dirty="0" smtClean="0">
                <a:solidFill>
                  <a:srgbClr val="FF0000"/>
                </a:solidFill>
                <a:latin typeface="HG丸ｺﾞｼｯｸM-PRO" pitchFamily="50" charset="-128"/>
                <a:ea typeface="HG丸ｺﾞｼｯｸM-PRO" pitchFamily="50" charset="-128"/>
                <a:cs typeface="ＭＳ Ｐゴシック" pitchFamily="50" charset="-128"/>
              </a:rPr>
              <a:t>増加</a:t>
            </a:r>
            <a:endParaRPr lang="ja-JP" altLang="en-US" sz="800" dirty="0" smtClean="0">
              <a:solidFill>
                <a:prstClr val="black"/>
              </a:solidFill>
              <a:latin typeface="ＭＳ ゴシック" pitchFamily="49" charset="-128"/>
              <a:ea typeface="ＭＳ ゴシック" pitchFamily="49" charset="-128"/>
              <a:cs typeface="ＭＳ Ｐゴシック" pitchFamily="50" charset="-128"/>
            </a:endParaRPr>
          </a:p>
          <a:p>
            <a:pPr algn="ctr" fontAlgn="base">
              <a:spcBef>
                <a:spcPct val="0"/>
              </a:spcBef>
              <a:spcAft>
                <a:spcPct val="0"/>
              </a:spcAft>
            </a:pPr>
            <a:r>
              <a:rPr lang="ja-JP" altLang="en-US" sz="700" b="1" dirty="0" smtClean="0">
                <a:solidFill>
                  <a:prstClr val="black"/>
                </a:solidFill>
                <a:latin typeface="ＭＳ ゴシック" pitchFamily="49" charset="-128"/>
                <a:ea typeface="ＭＳ ゴシック" pitchFamily="49" charset="-128"/>
                <a:cs typeface="ＭＳ Ｐゴシック" pitchFamily="50" charset="-128"/>
              </a:rPr>
              <a:t>年少者は　</a:t>
            </a:r>
            <a:r>
              <a:rPr lang="en-US" altLang="ja-JP" sz="1000" b="1" dirty="0" smtClean="0">
                <a:solidFill>
                  <a:prstClr val="black"/>
                </a:solidFill>
                <a:latin typeface="HG丸ｺﾞｼｯｸM-PRO" pitchFamily="50" charset="-128"/>
                <a:ea typeface="HG丸ｺﾞｼｯｸM-PRO" pitchFamily="50" charset="-128"/>
                <a:cs typeface="ＭＳ Ｐゴシック" pitchFamily="50" charset="-128"/>
              </a:rPr>
              <a:t>2.</a:t>
            </a:r>
            <a:r>
              <a:rPr lang="ja-JP" altLang="en-US" sz="1000" b="1" dirty="0" smtClean="0">
                <a:solidFill>
                  <a:prstClr val="black"/>
                </a:solidFill>
                <a:latin typeface="HG丸ｺﾞｼｯｸM-PRO" pitchFamily="50" charset="-128"/>
                <a:ea typeface="HG丸ｺﾞｼｯｸM-PRO" pitchFamily="50" charset="-128"/>
                <a:cs typeface="ＭＳ Ｐゴシック" pitchFamily="50" charset="-128"/>
              </a:rPr>
              <a:t>５</a:t>
            </a:r>
            <a:r>
              <a:rPr lang="en-US" altLang="ja-JP" sz="1000" b="1" dirty="0" smtClean="0">
                <a:solidFill>
                  <a:prstClr val="black"/>
                </a:solidFill>
                <a:latin typeface="ＭＳ 明朝" pitchFamily="17" charset="-128"/>
                <a:ea typeface="ＭＳ 明朝" pitchFamily="17" charset="-128"/>
                <a:cs typeface="ＭＳ Ｐゴシック" pitchFamily="50" charset="-128"/>
              </a:rPr>
              <a:t>㌽</a:t>
            </a:r>
            <a:r>
              <a:rPr lang="ja-JP" altLang="en-US" sz="1000" b="1" dirty="0" smtClean="0">
                <a:solidFill>
                  <a:srgbClr val="0000FF"/>
                </a:solidFill>
                <a:latin typeface="HG丸ｺﾞｼｯｸM-PRO" pitchFamily="50" charset="-128"/>
                <a:ea typeface="HG丸ｺﾞｼｯｸM-PRO" pitchFamily="50" charset="-128"/>
                <a:cs typeface="ＭＳ Ｐゴシック" pitchFamily="50" charset="-128"/>
              </a:rPr>
              <a:t>減少</a:t>
            </a:r>
            <a:endParaRPr lang="en-US" altLang="ja-JP" sz="1000" b="1" dirty="0" smtClean="0">
              <a:solidFill>
                <a:srgbClr val="0000FF"/>
              </a:solidFill>
              <a:latin typeface="HG丸ｺﾞｼｯｸM-PRO" pitchFamily="50" charset="-128"/>
              <a:ea typeface="HG丸ｺﾞｼｯｸM-PRO" pitchFamily="50" charset="-128"/>
              <a:cs typeface="ＭＳ Ｐゴシック" pitchFamily="50" charset="-128"/>
            </a:endParaRPr>
          </a:p>
        </p:txBody>
      </p:sp>
      <p:cxnSp>
        <p:nvCxnSpPr>
          <p:cNvPr id="31" name="直線矢印コネクタ 30"/>
          <p:cNvCxnSpPr/>
          <p:nvPr/>
        </p:nvCxnSpPr>
        <p:spPr>
          <a:xfrm>
            <a:off x="5186607" y="1732268"/>
            <a:ext cx="1412277" cy="0"/>
          </a:xfrm>
          <a:prstGeom prst="straightConnector1">
            <a:avLst/>
          </a:prstGeom>
          <a:ln w="571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a:stCxn id="21" idx="16"/>
          </p:cNvCxnSpPr>
          <p:nvPr/>
        </p:nvCxnSpPr>
        <p:spPr>
          <a:xfrm>
            <a:off x="5369072" y="2331576"/>
            <a:ext cx="1278108" cy="96635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3" name="AutoShape 11"/>
          <p:cNvSpPr>
            <a:spLocks noChangeArrowheads="1"/>
          </p:cNvSpPr>
          <p:nvPr/>
        </p:nvSpPr>
        <p:spPr bwMode="auto">
          <a:xfrm>
            <a:off x="7422756" y="5434854"/>
            <a:ext cx="1766634" cy="605313"/>
          </a:xfrm>
          <a:prstGeom prst="wedgeEllipseCallout">
            <a:avLst>
              <a:gd name="adj1" fmla="val 47996"/>
              <a:gd name="adj2" fmla="val -76780"/>
            </a:avLst>
          </a:prstGeom>
          <a:solidFill>
            <a:srgbClr val="FFFFFF"/>
          </a:solidFill>
          <a:ln w="15875">
            <a:solidFill>
              <a:srgbClr val="00B0F0"/>
            </a:solidFill>
            <a:prstDash val="sysDot"/>
            <a:miter lim="800000"/>
            <a:headEnd/>
            <a:tailEnd/>
          </a:ln>
        </p:spPr>
        <p:txBody>
          <a:bodyPr vert="horz" wrap="square" lIns="3600" tIns="3600" rIns="3600" bIns="3600" numCol="1" anchor="t" anchorCtr="0" compatLnSpc="1">
            <a:prstTxWarp prst="textNoShape">
              <a:avLst/>
            </a:prstTxWarp>
            <a:spAutoFit/>
          </a:bodyPr>
          <a:lstStyle/>
          <a:p>
            <a:pPr algn="ctr" fontAlgn="base">
              <a:spcBef>
                <a:spcPct val="0"/>
              </a:spcBef>
              <a:spcAft>
                <a:spcPct val="0"/>
              </a:spcAft>
            </a:pPr>
            <a:r>
              <a:rPr lang="en-US" altLang="ja-JP" sz="700" dirty="0" smtClean="0">
                <a:solidFill>
                  <a:prstClr val="black"/>
                </a:solidFill>
                <a:latin typeface="ＭＳ ゴシック" pitchFamily="49" charset="-128"/>
                <a:ea typeface="ＭＳ ゴシック" pitchFamily="49" charset="-128"/>
                <a:cs typeface="ＭＳ Ｐゴシック" pitchFamily="50" charset="-128"/>
              </a:rPr>
              <a:t>2015</a:t>
            </a:r>
            <a:r>
              <a:rPr lang="ja-JP" altLang="en-US" sz="700" dirty="0" smtClean="0">
                <a:solidFill>
                  <a:prstClr val="black"/>
                </a:solidFill>
                <a:latin typeface="ＭＳ ゴシック" pitchFamily="49" charset="-128"/>
                <a:ea typeface="ＭＳ ゴシック" pitchFamily="49" charset="-128"/>
                <a:cs typeface="ＭＳ Ｐゴシック" pitchFamily="50" charset="-128"/>
              </a:rPr>
              <a:t>年⇒</a:t>
            </a:r>
            <a:r>
              <a:rPr lang="en-US" altLang="ja-JP" sz="700" dirty="0" smtClean="0">
                <a:solidFill>
                  <a:prstClr val="black"/>
                </a:solidFill>
                <a:latin typeface="ＭＳ ゴシック" pitchFamily="49" charset="-128"/>
                <a:ea typeface="ＭＳ ゴシック" pitchFamily="49" charset="-128"/>
                <a:cs typeface="ＭＳ Ｐゴシック" pitchFamily="50" charset="-128"/>
              </a:rPr>
              <a:t>2045</a:t>
            </a:r>
            <a:r>
              <a:rPr lang="ja-JP" altLang="en-US" sz="700" dirty="0" smtClean="0">
                <a:solidFill>
                  <a:prstClr val="black"/>
                </a:solidFill>
                <a:latin typeface="ＭＳ ゴシック" pitchFamily="49" charset="-128"/>
                <a:ea typeface="ＭＳ ゴシック" pitchFamily="49" charset="-128"/>
                <a:cs typeface="ＭＳ Ｐゴシック" pitchFamily="50" charset="-128"/>
              </a:rPr>
              <a:t>年</a:t>
            </a:r>
          </a:p>
          <a:p>
            <a:pPr algn="ctr" fontAlgn="base">
              <a:spcBef>
                <a:spcPct val="0"/>
              </a:spcBef>
              <a:spcAft>
                <a:spcPct val="0"/>
              </a:spcAft>
            </a:pPr>
            <a:r>
              <a:rPr lang="ja-JP" altLang="en-US" sz="700" b="1" dirty="0" smtClean="0">
                <a:solidFill>
                  <a:prstClr val="black"/>
                </a:solidFill>
                <a:latin typeface="ＭＳ ゴシック" pitchFamily="49" charset="-128"/>
                <a:ea typeface="ＭＳ ゴシック" pitchFamily="49" charset="-128"/>
                <a:cs typeface="ＭＳ Ｐゴシック" pitchFamily="50" charset="-128"/>
              </a:rPr>
              <a:t>高齢者は　</a:t>
            </a:r>
            <a:r>
              <a:rPr lang="en-US" altLang="ja-JP" sz="900" b="1" dirty="0" smtClean="0">
                <a:solidFill>
                  <a:prstClr val="black"/>
                </a:solidFill>
                <a:latin typeface="HG丸ｺﾞｼｯｸM-PRO" pitchFamily="50" charset="-128"/>
                <a:ea typeface="HG丸ｺﾞｼｯｸM-PRO" pitchFamily="50" charset="-128"/>
                <a:cs typeface="ＭＳ Ｐゴシック" pitchFamily="50" charset="-128"/>
              </a:rPr>
              <a:t>1</a:t>
            </a:r>
            <a:r>
              <a:rPr lang="en-US" altLang="ja-JP" sz="900" b="1" dirty="0" smtClean="0">
                <a:solidFill>
                  <a:prstClr val="black"/>
                </a:solidFill>
                <a:latin typeface="HG丸ｺﾞｼｯｸM-PRO" pitchFamily="50" charset="-128"/>
                <a:ea typeface="ＭＳ 明朝" pitchFamily="17" charset="-128"/>
                <a:cs typeface="ＭＳ Ｐゴシック" pitchFamily="50" charset="-128"/>
              </a:rPr>
              <a:t>1</a:t>
            </a:r>
            <a:r>
              <a:rPr lang="en-US" altLang="ja-JP" sz="900" b="1" dirty="0" smtClean="0">
                <a:solidFill>
                  <a:prstClr val="black"/>
                </a:solidFill>
                <a:latin typeface="HG丸ｺﾞｼｯｸM-PRO" pitchFamily="50" charset="-128"/>
                <a:ea typeface="HG丸ｺﾞｼｯｸM-PRO" pitchFamily="50" charset="-128"/>
                <a:cs typeface="ＭＳ Ｐゴシック" pitchFamily="50" charset="-128"/>
              </a:rPr>
              <a:t>.</a:t>
            </a:r>
            <a:r>
              <a:rPr lang="ja-JP" altLang="en-US" sz="900" b="1" dirty="0" smtClean="0">
                <a:solidFill>
                  <a:prstClr val="black"/>
                </a:solidFill>
                <a:latin typeface="HG丸ｺﾞｼｯｸM-PRO" pitchFamily="50" charset="-128"/>
                <a:ea typeface="HG丸ｺﾞｼｯｸM-PRO" pitchFamily="50" charset="-128"/>
                <a:cs typeface="ＭＳ Ｐゴシック" pitchFamily="50" charset="-128"/>
              </a:rPr>
              <a:t>９</a:t>
            </a:r>
            <a:r>
              <a:rPr lang="en-US" altLang="ja-JP" sz="900" b="1" dirty="0" smtClean="0">
                <a:solidFill>
                  <a:prstClr val="black"/>
                </a:solidFill>
                <a:latin typeface="ＭＳ 明朝" pitchFamily="17" charset="-128"/>
                <a:ea typeface="ＭＳ 明朝" pitchFamily="17" charset="-128"/>
                <a:cs typeface="ＭＳ Ｐゴシック" pitchFamily="50" charset="-128"/>
              </a:rPr>
              <a:t>㌽</a:t>
            </a:r>
            <a:r>
              <a:rPr lang="ja-JP" altLang="en-US" sz="1050" b="1" dirty="0" smtClean="0">
                <a:solidFill>
                  <a:srgbClr val="FF0000"/>
                </a:solidFill>
                <a:latin typeface="HG丸ｺﾞｼｯｸM-PRO" pitchFamily="50" charset="-128"/>
                <a:ea typeface="HG丸ｺﾞｼｯｸM-PRO" pitchFamily="50" charset="-128"/>
                <a:cs typeface="ＭＳ Ｐゴシック" pitchFamily="50" charset="-128"/>
              </a:rPr>
              <a:t>増加</a:t>
            </a:r>
            <a:endParaRPr lang="ja-JP" altLang="en-US" sz="700" dirty="0" smtClean="0">
              <a:solidFill>
                <a:prstClr val="black"/>
              </a:solidFill>
              <a:latin typeface="ＭＳ ゴシック" pitchFamily="49" charset="-128"/>
              <a:ea typeface="ＭＳ ゴシック" pitchFamily="49" charset="-128"/>
              <a:cs typeface="ＭＳ Ｐゴシック" pitchFamily="50" charset="-128"/>
            </a:endParaRPr>
          </a:p>
          <a:p>
            <a:pPr algn="ctr" fontAlgn="base">
              <a:spcBef>
                <a:spcPct val="0"/>
              </a:spcBef>
              <a:spcAft>
                <a:spcPct val="0"/>
              </a:spcAft>
            </a:pPr>
            <a:r>
              <a:rPr lang="ja-JP" altLang="en-US" sz="700" b="1" dirty="0" smtClean="0">
                <a:solidFill>
                  <a:prstClr val="black"/>
                </a:solidFill>
                <a:latin typeface="ＭＳ ゴシック" pitchFamily="49" charset="-128"/>
                <a:ea typeface="ＭＳ ゴシック" pitchFamily="49" charset="-128"/>
                <a:cs typeface="ＭＳ Ｐゴシック" pitchFamily="50" charset="-128"/>
              </a:rPr>
              <a:t>年少者は　</a:t>
            </a:r>
            <a:r>
              <a:rPr lang="en-US" altLang="ja-JP" sz="900" b="1" dirty="0" smtClean="0">
                <a:solidFill>
                  <a:prstClr val="black"/>
                </a:solidFill>
                <a:latin typeface="HG丸ｺﾞｼｯｸM-PRO" pitchFamily="50" charset="-128"/>
                <a:ea typeface="Malgun Gothic" pitchFamily="34" charset="-127"/>
                <a:cs typeface="ＭＳ Ｐゴシック" pitchFamily="50" charset="-128"/>
              </a:rPr>
              <a:t>2</a:t>
            </a:r>
            <a:r>
              <a:rPr lang="en-US" altLang="ja-JP" sz="900" b="1" dirty="0" smtClean="0">
                <a:solidFill>
                  <a:prstClr val="black"/>
                </a:solidFill>
                <a:latin typeface="HG丸ｺﾞｼｯｸM-PRO" pitchFamily="50" charset="-128"/>
                <a:ea typeface="HG丸ｺﾞｼｯｸM-PRO" pitchFamily="50" charset="-128"/>
                <a:cs typeface="ＭＳ Ｐゴシック" pitchFamily="50" charset="-128"/>
              </a:rPr>
              <a:t>.3</a:t>
            </a:r>
            <a:r>
              <a:rPr lang="en-US" altLang="ja-JP" sz="900" b="1" dirty="0" smtClean="0">
                <a:solidFill>
                  <a:prstClr val="black"/>
                </a:solidFill>
                <a:latin typeface="ＭＳ 明朝" pitchFamily="17" charset="-128"/>
                <a:ea typeface="ＭＳ 明朝" pitchFamily="17" charset="-128"/>
                <a:cs typeface="ＭＳ Ｐゴシック" pitchFamily="50" charset="-128"/>
              </a:rPr>
              <a:t>㌽</a:t>
            </a:r>
            <a:r>
              <a:rPr lang="ja-JP" altLang="en-US" sz="900" b="1" dirty="0" smtClean="0">
                <a:solidFill>
                  <a:srgbClr val="0000FF"/>
                </a:solidFill>
                <a:latin typeface="HG丸ｺﾞｼｯｸM-PRO" pitchFamily="50" charset="-128"/>
                <a:ea typeface="HG丸ｺﾞｼｯｸM-PRO" pitchFamily="50" charset="-128"/>
                <a:cs typeface="ＭＳ Ｐゴシック" pitchFamily="50" charset="-128"/>
              </a:rPr>
              <a:t>減少</a:t>
            </a:r>
            <a:endParaRPr lang="en-US" altLang="ja-JP" sz="900" b="1" dirty="0" smtClean="0">
              <a:solidFill>
                <a:srgbClr val="0000FF"/>
              </a:solidFill>
              <a:latin typeface="HG丸ｺﾞｼｯｸM-PRO" pitchFamily="50" charset="-128"/>
              <a:ea typeface="HG丸ｺﾞｼｯｸM-PRO" pitchFamily="50" charset="-128"/>
              <a:cs typeface="ＭＳ Ｐゴシック" pitchFamily="50" charset="-128"/>
            </a:endParaRPr>
          </a:p>
        </p:txBody>
      </p:sp>
      <p:sp>
        <p:nvSpPr>
          <p:cNvPr id="34" name="AutoShape 12"/>
          <p:cNvSpPr>
            <a:spLocks noChangeArrowheads="1"/>
          </p:cNvSpPr>
          <p:nvPr/>
        </p:nvSpPr>
        <p:spPr bwMode="auto">
          <a:xfrm>
            <a:off x="2213095" y="5341316"/>
            <a:ext cx="1673582" cy="579456"/>
          </a:xfrm>
          <a:prstGeom prst="wedgeEllipseCallout">
            <a:avLst>
              <a:gd name="adj1" fmla="val 47736"/>
              <a:gd name="adj2" fmla="val -62708"/>
            </a:avLst>
          </a:prstGeom>
          <a:solidFill>
            <a:srgbClr val="FFFFFF"/>
          </a:solidFill>
          <a:ln w="15875">
            <a:solidFill>
              <a:srgbClr val="FF00FF"/>
            </a:solidFill>
            <a:prstDash val="sysDot"/>
            <a:miter lim="800000"/>
            <a:headEnd/>
            <a:tailEnd/>
          </a:ln>
        </p:spPr>
        <p:txBody>
          <a:bodyPr vert="horz" wrap="square" lIns="3600" tIns="3600" rIns="3600" bIns="3600" numCol="1" anchor="t" anchorCtr="0" compatLnSpc="1">
            <a:prstTxWarp prst="textNoShape">
              <a:avLst/>
            </a:prstTxWarp>
          </a:bodyPr>
          <a:lstStyle/>
          <a:p>
            <a:pPr algn="ctr" fontAlgn="base">
              <a:spcBef>
                <a:spcPct val="0"/>
              </a:spcBef>
              <a:spcAft>
                <a:spcPct val="0"/>
              </a:spcAft>
            </a:pPr>
            <a:r>
              <a:rPr lang="en-US" altLang="ja-JP" sz="700" dirty="0" smtClean="0">
                <a:solidFill>
                  <a:prstClr val="black"/>
                </a:solidFill>
                <a:latin typeface="ＭＳ ゴシック" pitchFamily="49" charset="-128"/>
                <a:ea typeface="ＭＳ ゴシック" pitchFamily="49" charset="-128"/>
                <a:cs typeface="ＭＳ Ｐゴシック" pitchFamily="50" charset="-128"/>
              </a:rPr>
              <a:t>2015</a:t>
            </a:r>
            <a:r>
              <a:rPr lang="ja-JP" altLang="en-US" sz="700" dirty="0" smtClean="0">
                <a:solidFill>
                  <a:prstClr val="black"/>
                </a:solidFill>
                <a:latin typeface="ＭＳ ゴシック" pitchFamily="49" charset="-128"/>
                <a:ea typeface="ＭＳ ゴシック" pitchFamily="49" charset="-128"/>
                <a:cs typeface="ＭＳ Ｐゴシック" pitchFamily="50" charset="-128"/>
              </a:rPr>
              <a:t>年⇒</a:t>
            </a:r>
            <a:r>
              <a:rPr lang="en-US" altLang="ja-JP" sz="700" dirty="0" smtClean="0">
                <a:solidFill>
                  <a:prstClr val="black"/>
                </a:solidFill>
                <a:latin typeface="ＭＳ ゴシック" pitchFamily="49" charset="-128"/>
                <a:ea typeface="ＭＳ ゴシック" pitchFamily="49" charset="-128"/>
                <a:cs typeface="ＭＳ Ｐゴシック" pitchFamily="50" charset="-128"/>
              </a:rPr>
              <a:t>2045</a:t>
            </a:r>
            <a:r>
              <a:rPr lang="ja-JP" altLang="en-US" sz="700" dirty="0" smtClean="0">
                <a:solidFill>
                  <a:prstClr val="black"/>
                </a:solidFill>
                <a:latin typeface="ＭＳ ゴシック" pitchFamily="49" charset="-128"/>
                <a:ea typeface="ＭＳ ゴシック" pitchFamily="49" charset="-128"/>
                <a:cs typeface="ＭＳ Ｐゴシック" pitchFamily="50" charset="-128"/>
              </a:rPr>
              <a:t>年</a:t>
            </a:r>
          </a:p>
          <a:p>
            <a:pPr algn="ctr" fontAlgn="base">
              <a:spcBef>
                <a:spcPct val="0"/>
              </a:spcBef>
              <a:spcAft>
                <a:spcPct val="0"/>
              </a:spcAft>
            </a:pPr>
            <a:r>
              <a:rPr lang="ja-JP" altLang="en-US" sz="700" b="1" dirty="0" smtClean="0">
                <a:solidFill>
                  <a:prstClr val="black"/>
                </a:solidFill>
                <a:latin typeface="ＭＳ ゴシック" pitchFamily="49" charset="-128"/>
                <a:ea typeface="ＭＳ ゴシック" pitchFamily="49" charset="-128"/>
                <a:cs typeface="ＭＳ Ｐゴシック" pitchFamily="50" charset="-128"/>
              </a:rPr>
              <a:t>高齢者は　</a:t>
            </a:r>
            <a:r>
              <a:rPr lang="en-US" altLang="ja-JP" sz="1000" b="1" dirty="0" smtClean="0">
                <a:solidFill>
                  <a:prstClr val="black"/>
                </a:solidFill>
                <a:latin typeface="HG丸ｺﾞｼｯｸM-PRO" pitchFamily="50" charset="-128"/>
                <a:ea typeface="HG丸ｺﾞｼｯｸM-PRO" pitchFamily="50" charset="-128"/>
                <a:cs typeface="ＭＳ Ｐゴシック" pitchFamily="50" charset="-128"/>
              </a:rPr>
              <a:t>15.3</a:t>
            </a:r>
            <a:r>
              <a:rPr lang="en-US" altLang="ja-JP" sz="1000" b="1" dirty="0" smtClean="0">
                <a:solidFill>
                  <a:prstClr val="black"/>
                </a:solidFill>
                <a:latin typeface="ＭＳ 明朝" pitchFamily="17" charset="-128"/>
                <a:ea typeface="ＭＳ 明朝" pitchFamily="17" charset="-128"/>
                <a:cs typeface="ＭＳ Ｐゴシック" pitchFamily="50" charset="-128"/>
              </a:rPr>
              <a:t>㌽</a:t>
            </a:r>
            <a:r>
              <a:rPr lang="ja-JP" altLang="en-US" sz="1000" b="1" dirty="0" smtClean="0">
                <a:solidFill>
                  <a:srgbClr val="FF0000"/>
                </a:solidFill>
                <a:latin typeface="HG丸ｺﾞｼｯｸM-PRO" pitchFamily="50" charset="-128"/>
                <a:ea typeface="HG丸ｺﾞｼｯｸM-PRO" pitchFamily="50" charset="-128"/>
                <a:cs typeface="ＭＳ Ｐゴシック" pitchFamily="50" charset="-128"/>
              </a:rPr>
              <a:t>増加</a:t>
            </a:r>
            <a:endParaRPr lang="ja-JP" altLang="en-US" sz="800" dirty="0" smtClean="0">
              <a:solidFill>
                <a:prstClr val="black"/>
              </a:solidFill>
              <a:latin typeface="ＭＳ ゴシック" pitchFamily="49" charset="-128"/>
              <a:ea typeface="ＭＳ ゴシック" pitchFamily="49" charset="-128"/>
              <a:cs typeface="ＭＳ Ｐゴシック" pitchFamily="50" charset="-128"/>
            </a:endParaRPr>
          </a:p>
          <a:p>
            <a:pPr algn="ctr" fontAlgn="base">
              <a:spcBef>
                <a:spcPct val="0"/>
              </a:spcBef>
              <a:spcAft>
                <a:spcPct val="0"/>
              </a:spcAft>
            </a:pPr>
            <a:r>
              <a:rPr lang="ja-JP" altLang="en-US" sz="700" b="1" dirty="0" smtClean="0">
                <a:solidFill>
                  <a:prstClr val="black"/>
                </a:solidFill>
                <a:latin typeface="ＭＳ ゴシック" pitchFamily="49" charset="-128"/>
                <a:ea typeface="ＭＳ ゴシック" pitchFamily="49" charset="-128"/>
                <a:cs typeface="ＭＳ Ｐゴシック" pitchFamily="50" charset="-128"/>
              </a:rPr>
              <a:t>年少者は　</a:t>
            </a:r>
            <a:r>
              <a:rPr lang="en-US" altLang="ja-JP" sz="1000" b="1" dirty="0" smtClean="0">
                <a:solidFill>
                  <a:prstClr val="black"/>
                </a:solidFill>
                <a:latin typeface="HG丸ｺﾞｼｯｸM-PRO" pitchFamily="50" charset="-128"/>
                <a:ea typeface="HG丸ｺﾞｼｯｸM-PRO" pitchFamily="50" charset="-128"/>
                <a:cs typeface="ＭＳ Ｐゴシック" pitchFamily="50" charset="-128"/>
              </a:rPr>
              <a:t>3.0</a:t>
            </a:r>
            <a:r>
              <a:rPr lang="en-US" altLang="ja-JP" sz="1000" b="1" dirty="0" smtClean="0">
                <a:solidFill>
                  <a:prstClr val="black"/>
                </a:solidFill>
                <a:latin typeface="ＭＳ 明朝" pitchFamily="17" charset="-128"/>
                <a:ea typeface="ＭＳ 明朝" pitchFamily="17" charset="-128"/>
                <a:cs typeface="ＭＳ Ｐゴシック" pitchFamily="50" charset="-128"/>
              </a:rPr>
              <a:t>㌽</a:t>
            </a:r>
            <a:r>
              <a:rPr lang="ja-JP" altLang="en-US" sz="1000" b="1" dirty="0" smtClean="0">
                <a:solidFill>
                  <a:srgbClr val="0000FF"/>
                </a:solidFill>
                <a:latin typeface="HG丸ｺﾞｼｯｸM-PRO" pitchFamily="50" charset="-128"/>
                <a:ea typeface="HG丸ｺﾞｼｯｸM-PRO" pitchFamily="50" charset="-128"/>
                <a:cs typeface="ＭＳ Ｐゴシック" pitchFamily="50" charset="-128"/>
              </a:rPr>
              <a:t>減少</a:t>
            </a:r>
          </a:p>
        </p:txBody>
      </p:sp>
      <p:sp>
        <p:nvSpPr>
          <p:cNvPr id="35" name="Text Box 30"/>
          <p:cNvSpPr txBox="1">
            <a:spLocks noChangeArrowheads="1"/>
          </p:cNvSpPr>
          <p:nvPr/>
        </p:nvSpPr>
        <p:spPr bwMode="auto">
          <a:xfrm>
            <a:off x="694135" y="2932270"/>
            <a:ext cx="1047723" cy="260772"/>
          </a:xfrm>
          <a:prstGeom prst="rect">
            <a:avLst/>
          </a:prstGeom>
          <a:solidFill>
            <a:srgbClr val="FFFFFF"/>
          </a:solidFill>
          <a:ln w="38100" cmpd="dbl">
            <a:solidFill>
              <a:srgbClr val="FF9900"/>
            </a:solidFill>
            <a:miter lim="800000"/>
            <a:headEnd/>
            <a:tailEnd/>
          </a:ln>
        </p:spPr>
        <p:txBody>
          <a:bodyPr vert="horz" wrap="none" lIns="74295" tIns="36000" rIns="74295" bIns="8890" numCol="1" anchor="t" anchorCtr="0" compatLnSpc="1">
            <a:prstTxWarp prst="textNoShape">
              <a:avLst/>
            </a:prstTxWarp>
            <a:spAutoFit/>
          </a:bodyPr>
          <a:lstStyle/>
          <a:p>
            <a:pPr algn="just" eaLnBrk="0" fontAlgn="base" hangingPunct="0">
              <a:spcBef>
                <a:spcPct val="0"/>
              </a:spcBef>
              <a:spcAft>
                <a:spcPct val="0"/>
              </a:spcAft>
            </a:pPr>
            <a:r>
              <a:rPr kumimoji="0" lang="ja-JP" altLang="en-US" sz="1400" b="1" dirty="0" smtClean="0">
                <a:solidFill>
                  <a:prstClr val="black"/>
                </a:solidFill>
                <a:latin typeface="ＭＳ ゴシック" pitchFamily="49" charset="-128"/>
                <a:ea typeface="ＭＳ ゴシック" pitchFamily="49" charset="-128"/>
                <a:cs typeface="ＭＳ Ｐゴシック" pitchFamily="50" charset="-128"/>
              </a:rPr>
              <a:t>大阪市地域</a:t>
            </a:r>
            <a:endParaRPr kumimoji="0" lang="ja-JP" altLang="en-US" sz="1400" dirty="0" smtClean="0">
              <a:solidFill>
                <a:prstClr val="black"/>
              </a:solidFill>
              <a:latin typeface="Arial" pitchFamily="34" charset="0"/>
              <a:cs typeface="ＭＳ Ｐゴシック" pitchFamily="50" charset="-128"/>
            </a:endParaRPr>
          </a:p>
        </p:txBody>
      </p:sp>
      <p:sp>
        <p:nvSpPr>
          <p:cNvPr id="36" name="AutoShape 9"/>
          <p:cNvSpPr>
            <a:spLocks noChangeArrowheads="1"/>
          </p:cNvSpPr>
          <p:nvPr/>
        </p:nvSpPr>
        <p:spPr bwMode="auto">
          <a:xfrm>
            <a:off x="3105585" y="1427849"/>
            <a:ext cx="1445791" cy="573450"/>
          </a:xfrm>
          <a:prstGeom prst="wedgeEllipseCallout">
            <a:avLst>
              <a:gd name="adj1" fmla="val -73302"/>
              <a:gd name="adj2" fmla="val 33094"/>
            </a:avLst>
          </a:prstGeom>
          <a:solidFill>
            <a:srgbClr val="FFFFFF"/>
          </a:solidFill>
          <a:ln w="15875">
            <a:solidFill>
              <a:srgbClr val="FF9900"/>
            </a:solidFill>
            <a:prstDash val="sysDot"/>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altLang="ja-JP" sz="700" dirty="0" smtClean="0">
                <a:solidFill>
                  <a:prstClr val="black"/>
                </a:solidFill>
                <a:latin typeface="ＭＳ ゴシック" pitchFamily="49" charset="-128"/>
                <a:ea typeface="ＭＳ ゴシック" pitchFamily="49" charset="-128"/>
                <a:cs typeface="ＭＳ Ｐゴシック" pitchFamily="50" charset="-128"/>
              </a:rPr>
              <a:t>2015</a:t>
            </a:r>
            <a:r>
              <a:rPr lang="ja-JP" altLang="en-US" sz="700" dirty="0" smtClean="0">
                <a:solidFill>
                  <a:prstClr val="black"/>
                </a:solidFill>
                <a:latin typeface="ＭＳ ゴシック" pitchFamily="49" charset="-128"/>
                <a:ea typeface="ＭＳ ゴシック" pitchFamily="49" charset="-128"/>
                <a:cs typeface="ＭＳ Ｐゴシック" pitchFamily="50" charset="-128"/>
              </a:rPr>
              <a:t>年⇒</a:t>
            </a:r>
            <a:r>
              <a:rPr lang="en-US" altLang="ja-JP" sz="700" dirty="0" smtClean="0">
                <a:solidFill>
                  <a:prstClr val="black"/>
                </a:solidFill>
                <a:latin typeface="ＭＳ ゴシック" pitchFamily="49" charset="-128"/>
                <a:ea typeface="ＭＳ ゴシック" pitchFamily="49" charset="-128"/>
                <a:cs typeface="ＭＳ Ｐゴシック" pitchFamily="50" charset="-128"/>
              </a:rPr>
              <a:t>2045</a:t>
            </a:r>
            <a:r>
              <a:rPr lang="ja-JP" altLang="en-US" sz="700" dirty="0" smtClean="0">
                <a:solidFill>
                  <a:prstClr val="black"/>
                </a:solidFill>
                <a:latin typeface="ＭＳ ゴシック" pitchFamily="49" charset="-128"/>
                <a:ea typeface="ＭＳ ゴシック" pitchFamily="49" charset="-128"/>
                <a:cs typeface="ＭＳ Ｐゴシック" pitchFamily="50" charset="-128"/>
              </a:rPr>
              <a:t>年</a:t>
            </a:r>
          </a:p>
          <a:p>
            <a:pPr algn="ctr" fontAlgn="base">
              <a:spcBef>
                <a:spcPct val="0"/>
              </a:spcBef>
              <a:spcAft>
                <a:spcPct val="0"/>
              </a:spcAft>
            </a:pPr>
            <a:r>
              <a:rPr lang="ja-JP" altLang="en-US" sz="700" b="1" dirty="0" smtClean="0">
                <a:solidFill>
                  <a:prstClr val="black"/>
                </a:solidFill>
                <a:latin typeface="ＭＳ ゴシック" pitchFamily="49" charset="-128"/>
                <a:ea typeface="ＭＳ ゴシック" pitchFamily="49" charset="-128"/>
                <a:cs typeface="ＭＳ Ｐゴシック" pitchFamily="50" charset="-128"/>
              </a:rPr>
              <a:t>高齢者</a:t>
            </a:r>
            <a:r>
              <a:rPr lang="ja-JP" altLang="en-US" sz="700" dirty="0" smtClean="0">
                <a:solidFill>
                  <a:prstClr val="black"/>
                </a:solidFill>
                <a:latin typeface="ＭＳ ゴシック" pitchFamily="49" charset="-128"/>
                <a:ea typeface="ＭＳ ゴシック" pitchFamily="49" charset="-128"/>
                <a:cs typeface="ＭＳ Ｐゴシック" pitchFamily="50" charset="-128"/>
              </a:rPr>
              <a:t>は　</a:t>
            </a:r>
            <a:r>
              <a:rPr lang="en-US" altLang="ja-JP" sz="900" b="1" dirty="0" smtClean="0">
                <a:solidFill>
                  <a:prstClr val="black"/>
                </a:solidFill>
                <a:latin typeface="HG丸ｺﾞｼｯｸM-PRO" pitchFamily="50" charset="-128"/>
                <a:ea typeface="HG丸ｺﾞｼｯｸM-PRO" pitchFamily="50" charset="-128"/>
                <a:cs typeface="ＭＳ Ｐゴシック" pitchFamily="50" charset="-128"/>
              </a:rPr>
              <a:t>8.1</a:t>
            </a:r>
            <a:r>
              <a:rPr lang="en-US" altLang="ja-JP" sz="900" b="1" dirty="0" smtClean="0">
                <a:solidFill>
                  <a:prstClr val="black"/>
                </a:solidFill>
                <a:latin typeface="ＭＳ 明朝" pitchFamily="17" charset="-128"/>
                <a:ea typeface="ＭＳ 明朝" pitchFamily="17" charset="-128"/>
                <a:cs typeface="ＭＳ Ｐゴシック" pitchFamily="50" charset="-128"/>
              </a:rPr>
              <a:t>㌽</a:t>
            </a:r>
            <a:r>
              <a:rPr lang="ja-JP" altLang="en-US" sz="1050" b="1" dirty="0" smtClean="0">
                <a:solidFill>
                  <a:srgbClr val="FF0000"/>
                </a:solidFill>
                <a:latin typeface="HG丸ｺﾞｼｯｸM-PRO" pitchFamily="50" charset="-128"/>
                <a:ea typeface="HG丸ｺﾞｼｯｸM-PRO" pitchFamily="50" charset="-128"/>
                <a:cs typeface="ＭＳ Ｐゴシック" pitchFamily="50" charset="-128"/>
              </a:rPr>
              <a:t>増加</a:t>
            </a:r>
            <a:endParaRPr lang="ja-JP" altLang="en-US" sz="700" dirty="0" smtClean="0">
              <a:solidFill>
                <a:prstClr val="black"/>
              </a:solidFill>
              <a:latin typeface="ＭＳ ゴシック" pitchFamily="49" charset="-128"/>
              <a:ea typeface="ＭＳ ゴシック" pitchFamily="49" charset="-128"/>
              <a:cs typeface="ＭＳ Ｐゴシック" pitchFamily="50" charset="-128"/>
            </a:endParaRPr>
          </a:p>
          <a:p>
            <a:pPr algn="ctr" fontAlgn="base">
              <a:spcBef>
                <a:spcPct val="0"/>
              </a:spcBef>
              <a:spcAft>
                <a:spcPct val="0"/>
              </a:spcAft>
            </a:pPr>
            <a:r>
              <a:rPr lang="ja-JP" altLang="en-US" sz="700" b="1" dirty="0" smtClean="0">
                <a:solidFill>
                  <a:prstClr val="black"/>
                </a:solidFill>
                <a:latin typeface="ＭＳ ゴシック" pitchFamily="49" charset="-128"/>
                <a:ea typeface="ＭＳ ゴシック" pitchFamily="49" charset="-128"/>
                <a:cs typeface="ＭＳ Ｐゴシック" pitchFamily="50" charset="-128"/>
              </a:rPr>
              <a:t>年少者</a:t>
            </a:r>
            <a:r>
              <a:rPr lang="ja-JP" altLang="en-US" sz="700" dirty="0" smtClean="0">
                <a:solidFill>
                  <a:prstClr val="black"/>
                </a:solidFill>
                <a:latin typeface="ＭＳ ゴシック" pitchFamily="49" charset="-128"/>
                <a:ea typeface="ＭＳ ゴシック" pitchFamily="49" charset="-128"/>
                <a:cs typeface="ＭＳ Ｐゴシック" pitchFamily="50" charset="-128"/>
              </a:rPr>
              <a:t>は　</a:t>
            </a:r>
            <a:r>
              <a:rPr lang="en-US" altLang="ja-JP" sz="900" b="1" dirty="0" smtClean="0">
                <a:solidFill>
                  <a:prstClr val="black"/>
                </a:solidFill>
                <a:latin typeface="HG丸ｺﾞｼｯｸM-PRO" panose="020F0600000000000000" pitchFamily="50" charset="-128"/>
                <a:ea typeface="HG丸ｺﾞｼｯｸM-PRO" panose="020F0600000000000000" pitchFamily="50" charset="-128"/>
                <a:cs typeface="ＭＳ Ｐゴシック" pitchFamily="50" charset="-128"/>
              </a:rPr>
              <a:t>1.4</a:t>
            </a:r>
            <a:r>
              <a:rPr lang="en-US" altLang="ja-JP" sz="900" b="1" dirty="0" smtClean="0">
                <a:solidFill>
                  <a:prstClr val="black"/>
                </a:solidFill>
                <a:latin typeface="ＭＳ 明朝" pitchFamily="17" charset="-128"/>
                <a:ea typeface="ＭＳ 明朝" pitchFamily="17" charset="-128"/>
                <a:cs typeface="ＭＳ Ｐゴシック" pitchFamily="50" charset="-128"/>
              </a:rPr>
              <a:t>㌽</a:t>
            </a:r>
            <a:r>
              <a:rPr lang="ja-JP" altLang="en-US" sz="900" b="1" dirty="0" smtClean="0">
                <a:solidFill>
                  <a:srgbClr val="0000FF"/>
                </a:solidFill>
                <a:latin typeface="HG丸ｺﾞｼｯｸM-PRO" pitchFamily="50" charset="-128"/>
                <a:ea typeface="HG丸ｺﾞｼｯｸM-PRO" pitchFamily="50" charset="-128"/>
                <a:cs typeface="ＭＳ Ｐゴシック" pitchFamily="50" charset="-128"/>
              </a:rPr>
              <a:t>減少</a:t>
            </a:r>
            <a:endParaRPr lang="ja-JP" altLang="ja-JP" sz="1600" dirty="0" smtClean="0">
              <a:solidFill>
                <a:prstClr val="black"/>
              </a:solidFill>
              <a:latin typeface="Arial" pitchFamily="34" charset="0"/>
              <a:ea typeface="ＭＳ Ｐゴシック" pitchFamily="50" charset="-128"/>
              <a:cs typeface="ＭＳ Ｐゴシック" pitchFamily="50" charset="-128"/>
            </a:endParaRPr>
          </a:p>
        </p:txBody>
      </p:sp>
      <p:sp>
        <p:nvSpPr>
          <p:cNvPr id="37"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人口動態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府内各地域の状況</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38" name="AutoShape 10"/>
          <p:cNvSpPr>
            <a:spLocks noChangeArrowheads="1"/>
          </p:cNvSpPr>
          <p:nvPr/>
        </p:nvSpPr>
        <p:spPr bwMode="auto">
          <a:xfrm>
            <a:off x="8267436" y="951599"/>
            <a:ext cx="1656184" cy="578561"/>
          </a:xfrm>
          <a:prstGeom prst="wedgeEllipseCallout">
            <a:avLst>
              <a:gd name="adj1" fmla="val 3504"/>
              <a:gd name="adj2" fmla="val 68509"/>
            </a:avLst>
          </a:prstGeom>
          <a:solidFill>
            <a:srgbClr val="FFFFFF"/>
          </a:solidFill>
          <a:ln w="15875">
            <a:solidFill>
              <a:srgbClr val="CCCC00"/>
            </a:solidFill>
            <a:prstDash val="sysDot"/>
            <a:miter lim="800000"/>
            <a:headEnd/>
            <a:tailEnd/>
          </a:ln>
        </p:spPr>
        <p:txBody>
          <a:bodyPr vert="horz" wrap="square" lIns="3600" tIns="1800" rIns="3600" bIns="1800" numCol="1" anchor="t" anchorCtr="0" compatLnSpc="1">
            <a:prstTxWarp prst="textNoShape">
              <a:avLst/>
            </a:prstTxWarp>
            <a:spAutoFit/>
          </a:bodyPr>
          <a:lstStyle/>
          <a:p>
            <a:pPr algn="ctr" fontAlgn="base">
              <a:spcBef>
                <a:spcPct val="0"/>
              </a:spcBef>
              <a:spcAft>
                <a:spcPct val="0"/>
              </a:spcAft>
            </a:pPr>
            <a:r>
              <a:rPr lang="en-US" altLang="ja-JP" sz="700" dirty="0" smtClean="0">
                <a:solidFill>
                  <a:prstClr val="black"/>
                </a:solidFill>
                <a:latin typeface="ＭＳ ゴシック" pitchFamily="49" charset="-128"/>
                <a:ea typeface="ＭＳ ゴシック" pitchFamily="49" charset="-128"/>
                <a:cs typeface="ＭＳ Ｐゴシック" pitchFamily="50" charset="-128"/>
              </a:rPr>
              <a:t>2015</a:t>
            </a:r>
            <a:r>
              <a:rPr lang="ja-JP" altLang="en-US" sz="700" dirty="0" smtClean="0">
                <a:solidFill>
                  <a:prstClr val="black"/>
                </a:solidFill>
                <a:latin typeface="ＭＳ ゴシック" pitchFamily="49" charset="-128"/>
                <a:ea typeface="ＭＳ ゴシック" pitchFamily="49" charset="-128"/>
                <a:cs typeface="ＭＳ Ｐゴシック" pitchFamily="50" charset="-128"/>
              </a:rPr>
              <a:t>年⇒</a:t>
            </a:r>
            <a:r>
              <a:rPr lang="en-US" altLang="ja-JP" sz="700" dirty="0" smtClean="0">
                <a:solidFill>
                  <a:prstClr val="black"/>
                </a:solidFill>
                <a:latin typeface="ＭＳ ゴシック" pitchFamily="49" charset="-128"/>
                <a:ea typeface="ＭＳ ゴシック" pitchFamily="49" charset="-128"/>
                <a:cs typeface="ＭＳ Ｐゴシック" pitchFamily="50" charset="-128"/>
              </a:rPr>
              <a:t>2045</a:t>
            </a:r>
            <a:r>
              <a:rPr lang="ja-JP" altLang="en-US" sz="700" dirty="0" smtClean="0">
                <a:solidFill>
                  <a:prstClr val="black"/>
                </a:solidFill>
                <a:latin typeface="ＭＳ ゴシック" pitchFamily="49" charset="-128"/>
                <a:ea typeface="ＭＳ ゴシック" pitchFamily="49" charset="-128"/>
                <a:cs typeface="ＭＳ Ｐゴシック" pitchFamily="50" charset="-128"/>
              </a:rPr>
              <a:t>年</a:t>
            </a:r>
          </a:p>
          <a:p>
            <a:pPr algn="ctr" fontAlgn="base">
              <a:spcBef>
                <a:spcPct val="0"/>
              </a:spcBef>
              <a:spcAft>
                <a:spcPct val="0"/>
              </a:spcAft>
            </a:pPr>
            <a:r>
              <a:rPr lang="ja-JP" altLang="en-US" sz="700" b="1" dirty="0" smtClean="0">
                <a:solidFill>
                  <a:prstClr val="black"/>
                </a:solidFill>
                <a:latin typeface="ＭＳ ゴシック" pitchFamily="49" charset="-128"/>
                <a:ea typeface="ＭＳ ゴシック" pitchFamily="49" charset="-128"/>
                <a:cs typeface="ＭＳ Ｐゴシック" pitchFamily="50" charset="-128"/>
              </a:rPr>
              <a:t>高齢者</a:t>
            </a:r>
            <a:r>
              <a:rPr lang="ja-JP" altLang="en-US" sz="700" dirty="0" smtClean="0">
                <a:solidFill>
                  <a:prstClr val="black"/>
                </a:solidFill>
                <a:latin typeface="ＭＳ ゴシック" pitchFamily="49" charset="-128"/>
                <a:ea typeface="ＭＳ ゴシック" pitchFamily="49" charset="-128"/>
                <a:cs typeface="ＭＳ Ｐゴシック" pitchFamily="50" charset="-128"/>
              </a:rPr>
              <a:t>は　</a:t>
            </a:r>
            <a:r>
              <a:rPr lang="en-US" altLang="ja-JP" sz="900" b="1" dirty="0" smtClean="0">
                <a:solidFill>
                  <a:prstClr val="black"/>
                </a:solidFill>
                <a:latin typeface="HG丸ｺﾞｼｯｸM-PRO" panose="020F0600000000000000" pitchFamily="50" charset="-128"/>
                <a:ea typeface="HG丸ｺﾞｼｯｸM-PRO" panose="020F0600000000000000" pitchFamily="50" charset="-128"/>
                <a:cs typeface="ＭＳ Ｐゴシック" pitchFamily="50" charset="-128"/>
              </a:rPr>
              <a:t>9.8</a:t>
            </a:r>
            <a:r>
              <a:rPr lang="en-US" altLang="ja-JP" sz="900" b="1" dirty="0" smtClean="0">
                <a:solidFill>
                  <a:prstClr val="black"/>
                </a:solidFill>
                <a:latin typeface="ＭＳ 明朝" pitchFamily="17" charset="-128"/>
                <a:ea typeface="ＭＳ 明朝" pitchFamily="17" charset="-128"/>
                <a:cs typeface="ＭＳ Ｐゴシック" pitchFamily="50" charset="-128"/>
              </a:rPr>
              <a:t>㌽</a:t>
            </a:r>
            <a:r>
              <a:rPr lang="ja-JP" altLang="en-US" sz="1050" b="1" dirty="0" smtClean="0">
                <a:solidFill>
                  <a:srgbClr val="FF0000"/>
                </a:solidFill>
                <a:latin typeface="HG丸ｺﾞｼｯｸM-PRO" pitchFamily="50" charset="-128"/>
                <a:ea typeface="HG丸ｺﾞｼｯｸM-PRO" pitchFamily="50" charset="-128"/>
                <a:cs typeface="ＭＳ Ｐゴシック" pitchFamily="50" charset="-128"/>
              </a:rPr>
              <a:t>増加</a:t>
            </a:r>
            <a:endParaRPr lang="ja-JP" altLang="en-US" sz="700" dirty="0" smtClean="0">
              <a:solidFill>
                <a:prstClr val="black"/>
              </a:solidFill>
              <a:latin typeface="ＭＳ ゴシック" pitchFamily="49" charset="-128"/>
              <a:ea typeface="ＭＳ ゴシック" pitchFamily="49" charset="-128"/>
              <a:cs typeface="ＭＳ Ｐゴシック" pitchFamily="50" charset="-128"/>
            </a:endParaRPr>
          </a:p>
          <a:p>
            <a:pPr algn="ctr" fontAlgn="base">
              <a:spcBef>
                <a:spcPct val="0"/>
              </a:spcBef>
              <a:spcAft>
                <a:spcPct val="0"/>
              </a:spcAft>
            </a:pPr>
            <a:r>
              <a:rPr lang="ja-JP" altLang="en-US" sz="700" b="1" dirty="0" smtClean="0">
                <a:solidFill>
                  <a:prstClr val="black"/>
                </a:solidFill>
                <a:latin typeface="ＭＳ ゴシック" pitchFamily="49" charset="-128"/>
                <a:ea typeface="ＭＳ ゴシック" pitchFamily="49" charset="-128"/>
                <a:cs typeface="ＭＳ Ｐゴシック" pitchFamily="50" charset="-128"/>
              </a:rPr>
              <a:t>年少者</a:t>
            </a:r>
            <a:r>
              <a:rPr lang="ja-JP" altLang="en-US" sz="700" dirty="0" smtClean="0">
                <a:solidFill>
                  <a:prstClr val="black"/>
                </a:solidFill>
                <a:latin typeface="ＭＳ ゴシック" pitchFamily="49" charset="-128"/>
                <a:ea typeface="ＭＳ ゴシック" pitchFamily="49" charset="-128"/>
                <a:cs typeface="ＭＳ Ｐゴシック" pitchFamily="50" charset="-128"/>
              </a:rPr>
              <a:t>は　</a:t>
            </a:r>
            <a:r>
              <a:rPr lang="en-US" altLang="ja-JP" sz="900" b="1" dirty="0" smtClean="0">
                <a:solidFill>
                  <a:prstClr val="black"/>
                </a:solidFill>
                <a:latin typeface="HG丸ｺﾞｼｯｸM-PRO" pitchFamily="50" charset="-128"/>
                <a:ea typeface="ＭＳ 明朝" pitchFamily="17" charset="-128"/>
                <a:cs typeface="ＭＳ Ｐゴシック" pitchFamily="50" charset="-128"/>
              </a:rPr>
              <a:t>1</a:t>
            </a:r>
            <a:r>
              <a:rPr lang="en-US" altLang="ja-JP" sz="900" b="1" dirty="0" smtClean="0">
                <a:solidFill>
                  <a:prstClr val="black"/>
                </a:solidFill>
                <a:latin typeface="HG丸ｺﾞｼｯｸM-PRO" pitchFamily="50" charset="-128"/>
                <a:ea typeface="HG丸ｺﾞｼｯｸM-PRO" pitchFamily="50" charset="-128"/>
                <a:cs typeface="ＭＳ Ｐゴシック" pitchFamily="50" charset="-128"/>
              </a:rPr>
              <a:t>.</a:t>
            </a:r>
            <a:r>
              <a:rPr lang="en-US" altLang="ja-JP" sz="900" b="1" dirty="0">
                <a:solidFill>
                  <a:prstClr val="black"/>
                </a:solidFill>
                <a:latin typeface="HG丸ｺﾞｼｯｸM-PRO" pitchFamily="50" charset="-128"/>
                <a:ea typeface="HG丸ｺﾞｼｯｸM-PRO" pitchFamily="50" charset="-128"/>
                <a:cs typeface="ＭＳ Ｐゴシック" pitchFamily="50" charset="-128"/>
              </a:rPr>
              <a:t>6</a:t>
            </a:r>
            <a:r>
              <a:rPr lang="ja-JP" altLang="en-US" sz="900" b="1" dirty="0" smtClean="0">
                <a:solidFill>
                  <a:prstClr val="black"/>
                </a:solidFill>
                <a:latin typeface="ＭＳ 明朝" pitchFamily="17" charset="-128"/>
                <a:ea typeface="ＭＳ 明朝" pitchFamily="17" charset="-128"/>
                <a:cs typeface="ＭＳ Ｐゴシック" pitchFamily="50" charset="-128"/>
              </a:rPr>
              <a:t>㌽</a:t>
            </a:r>
            <a:r>
              <a:rPr lang="ja-JP" altLang="en-US" sz="900" b="1" dirty="0" smtClean="0">
                <a:solidFill>
                  <a:srgbClr val="0000FF"/>
                </a:solidFill>
                <a:latin typeface="HG丸ｺﾞｼｯｸM-PRO" pitchFamily="50" charset="-128"/>
                <a:ea typeface="HG丸ｺﾞｼｯｸM-PRO" pitchFamily="50" charset="-128"/>
                <a:cs typeface="ＭＳ Ｐゴシック" pitchFamily="50" charset="-128"/>
              </a:rPr>
              <a:t>減少</a:t>
            </a:r>
            <a:endParaRPr lang="en-US" altLang="ja-JP" sz="900" b="1" dirty="0" smtClean="0">
              <a:solidFill>
                <a:srgbClr val="0000FF"/>
              </a:solidFill>
              <a:latin typeface="HG丸ｺﾞｼｯｸM-PRO" pitchFamily="50" charset="-128"/>
              <a:ea typeface="HG丸ｺﾞｼｯｸM-PRO" pitchFamily="50" charset="-128"/>
              <a:cs typeface="ＭＳ Ｐゴシック" pitchFamily="50" charset="-128"/>
            </a:endParaRPr>
          </a:p>
        </p:txBody>
      </p:sp>
    </p:spTree>
    <p:extLst>
      <p:ext uri="{BB962C8B-B14F-4D97-AF65-F5344CB8AC3E}">
        <p14:creationId xmlns:p14="http://schemas.microsoft.com/office/powerpoint/2010/main" val="10240173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22711" y="546727"/>
            <a:ext cx="9660576" cy="7518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r>
              <a:rPr kumimoji="1" lang="ja-JP" altLang="en-US" sz="1400" dirty="0" smtClean="0">
                <a:solidFill>
                  <a:schemeClr val="tx1"/>
                </a:solidFill>
              </a:rPr>
              <a:t>● 日本人の国内旅行消費額は</a:t>
            </a:r>
            <a:r>
              <a:rPr kumimoji="1" lang="en-US" altLang="ja-JP" sz="1400" dirty="0" smtClean="0">
                <a:solidFill>
                  <a:schemeClr val="tx1"/>
                </a:solidFill>
              </a:rPr>
              <a:t>21.9</a:t>
            </a:r>
            <a:r>
              <a:rPr kumimoji="1" lang="ja-JP" altLang="en-US" sz="1400" dirty="0" smtClean="0">
                <a:solidFill>
                  <a:schemeClr val="tx1"/>
                </a:solidFill>
              </a:rPr>
              <a:t>兆円であり、インバウンド消費額の約</a:t>
            </a:r>
            <a:r>
              <a:rPr kumimoji="1" lang="en-US" altLang="ja-JP" sz="1400" dirty="0" smtClean="0">
                <a:solidFill>
                  <a:schemeClr val="tx1"/>
                </a:solidFill>
              </a:rPr>
              <a:t>4.5</a:t>
            </a:r>
            <a:r>
              <a:rPr kumimoji="1" lang="ja-JP" altLang="en-US" sz="1400" dirty="0" smtClean="0">
                <a:solidFill>
                  <a:schemeClr val="tx1"/>
                </a:solidFill>
              </a:rPr>
              <a:t>倍に相当。</a:t>
            </a:r>
            <a:endParaRPr kumimoji="1" lang="en-US" altLang="ja-JP" sz="1400" dirty="0" smtClean="0">
              <a:solidFill>
                <a:schemeClr val="tx1"/>
              </a:solidFill>
            </a:endParaRPr>
          </a:p>
          <a:p>
            <a:pPr marL="180975" indent="-180975"/>
            <a:r>
              <a:rPr kumimoji="1" lang="ja-JP" altLang="en-US" sz="1400" dirty="0" smtClean="0">
                <a:solidFill>
                  <a:schemeClr val="tx1"/>
                </a:solidFill>
              </a:rPr>
              <a:t>● また、日本人の海外旅行消費額は、約</a:t>
            </a:r>
            <a:r>
              <a:rPr kumimoji="1" lang="en-US" altLang="ja-JP" sz="1400" dirty="0" smtClean="0">
                <a:solidFill>
                  <a:schemeClr val="tx1"/>
                </a:solidFill>
              </a:rPr>
              <a:t>4.5</a:t>
            </a:r>
            <a:r>
              <a:rPr kumimoji="1" lang="ja-JP" altLang="en-US" sz="1400" dirty="0" smtClean="0">
                <a:solidFill>
                  <a:schemeClr val="tx1"/>
                </a:solidFill>
              </a:rPr>
              <a:t>兆円とインバウンド消費額と同規模。</a:t>
            </a:r>
            <a:endParaRPr kumimoji="1" lang="en-US" altLang="ja-JP" sz="1400" dirty="0" smtClean="0">
              <a:solidFill>
                <a:schemeClr val="tx1"/>
              </a:solidFill>
            </a:endParaRPr>
          </a:p>
          <a:p>
            <a:pPr marL="180975" indent="-180975"/>
            <a:r>
              <a:rPr kumimoji="1" lang="ja-JP" altLang="en-US" sz="1400" dirty="0" smtClean="0">
                <a:solidFill>
                  <a:schemeClr val="tx1"/>
                </a:solidFill>
              </a:rPr>
              <a:t>● </a:t>
            </a:r>
            <a:r>
              <a:rPr kumimoji="1" lang="ja-JP" altLang="en-US" sz="1400" b="1" dirty="0" smtClean="0">
                <a:solidFill>
                  <a:schemeClr val="tx1"/>
                </a:solidFill>
              </a:rPr>
              <a:t>インバウンドの復活が当分見込めない中、</a:t>
            </a:r>
            <a:r>
              <a:rPr kumimoji="1" lang="ja-JP" altLang="en-US" sz="1400" b="1" u="sng" dirty="0" smtClean="0">
                <a:solidFill>
                  <a:schemeClr val="tx1"/>
                </a:solidFill>
              </a:rPr>
              <a:t>日本人の旅行消費を取り込む</a:t>
            </a:r>
            <a:r>
              <a:rPr kumimoji="1" lang="ja-JP" altLang="en-US" sz="1400" b="1" dirty="0" smtClean="0">
                <a:solidFill>
                  <a:schemeClr val="tx1"/>
                </a:solidFill>
              </a:rPr>
              <a:t>ことが重要</a:t>
            </a:r>
            <a:r>
              <a:rPr kumimoji="1" lang="ja-JP" altLang="en-US" sz="1400" dirty="0" smtClean="0">
                <a:solidFill>
                  <a:schemeClr val="tx1"/>
                </a:solidFill>
              </a:rPr>
              <a:t>。</a:t>
            </a:r>
            <a:endParaRPr kumimoji="1" lang="ja-JP" altLang="en-US" sz="1400" dirty="0">
              <a:solidFill>
                <a:schemeClr val="tx1"/>
              </a:solidFill>
            </a:endParaRPr>
          </a:p>
        </p:txBody>
      </p:sp>
      <p:sp>
        <p:nvSpPr>
          <p:cNvPr id="10" name="スライド番号プレースホルダー 3"/>
          <p:cNvSpPr>
            <a:spLocks noGrp="1"/>
          </p:cNvSpPr>
          <p:nvPr>
            <p:ph type="sldNum" sz="quarter" idx="12"/>
          </p:nvPr>
        </p:nvSpPr>
        <p:spPr>
          <a:xfrm>
            <a:off x="9350061" y="5691873"/>
            <a:ext cx="426425" cy="394246"/>
          </a:xfrm>
        </p:spPr>
        <p:txBody>
          <a:bodyPr/>
          <a:lstStyle/>
          <a:p>
            <a:fld id="{9B28B6A2-4437-46C4-8AB6-08015A7ADF51}" type="slidenum">
              <a:rPr kumimoji="1" lang="ja-JP" altLang="en-US" sz="1600" b="1" smtClean="0"/>
              <a:t>49</a:t>
            </a:fld>
            <a:endParaRPr kumimoji="1" lang="ja-JP" altLang="en-US" sz="1600" b="1"/>
          </a:p>
        </p:txBody>
      </p:sp>
      <p:sp>
        <p:nvSpPr>
          <p:cNvPr id="17" name="テキスト ボックス 16"/>
          <p:cNvSpPr txBox="1"/>
          <p:nvPr/>
        </p:nvSpPr>
        <p:spPr>
          <a:xfrm>
            <a:off x="6521104" y="4922432"/>
            <a:ext cx="3262183" cy="769441"/>
          </a:xfrm>
          <a:prstGeom prst="rect">
            <a:avLst/>
          </a:prstGeom>
          <a:noFill/>
        </p:spPr>
        <p:txBody>
          <a:bodyPr wrap="square" rtlCol="0">
            <a:spAutoFit/>
          </a:bodyPr>
          <a:lstStyle/>
          <a:p>
            <a:r>
              <a:rPr kumimoji="1" lang="ja-JP" altLang="en-US" sz="1100" dirty="0" smtClean="0"/>
              <a:t>出典：</a:t>
            </a:r>
            <a:r>
              <a:rPr kumimoji="1" lang="zh-TW" altLang="en-US" sz="1100" dirty="0" smtClean="0"/>
              <a:t>観光庁 </a:t>
            </a:r>
            <a:r>
              <a:rPr kumimoji="1" lang="en-US" altLang="ja-JP" sz="1100" dirty="0" smtClean="0"/>
              <a:t>『</a:t>
            </a:r>
            <a:r>
              <a:rPr kumimoji="1" lang="zh-TW" altLang="en-US" sz="1100" dirty="0" smtClean="0"/>
              <a:t>訪日</a:t>
            </a:r>
            <a:r>
              <a:rPr kumimoji="1" lang="zh-TW" altLang="en-US" sz="1100" dirty="0"/>
              <a:t>外国人消費動向</a:t>
            </a:r>
            <a:r>
              <a:rPr kumimoji="1" lang="zh-TW" altLang="en-US" sz="1100" dirty="0" smtClean="0"/>
              <a:t>調査</a:t>
            </a:r>
            <a:r>
              <a:rPr kumimoji="1" lang="en-US" altLang="ja-JP" sz="1100" dirty="0"/>
              <a:t>』</a:t>
            </a:r>
            <a:endParaRPr kumimoji="1" lang="en-US" altLang="zh-TW" sz="1100" dirty="0" smtClean="0"/>
          </a:p>
          <a:p>
            <a:r>
              <a:rPr kumimoji="1" lang="ja-JP" altLang="en-US" sz="1100" dirty="0" smtClean="0"/>
              <a:t>　　　　 観光庁 </a:t>
            </a:r>
            <a:r>
              <a:rPr kumimoji="1" lang="en-US" altLang="ja-JP" sz="1100" dirty="0" smtClean="0"/>
              <a:t>『</a:t>
            </a:r>
            <a:r>
              <a:rPr kumimoji="1" lang="ja-JP" altLang="en-US" sz="1100" dirty="0" smtClean="0"/>
              <a:t>宿泊旅行統計調査</a:t>
            </a:r>
            <a:r>
              <a:rPr kumimoji="1" lang="en-US" altLang="ja-JP" sz="1100" dirty="0" smtClean="0"/>
              <a:t>』</a:t>
            </a:r>
          </a:p>
          <a:p>
            <a:r>
              <a:rPr kumimoji="1" lang="ja-JP" altLang="en-US" sz="1100" dirty="0" smtClean="0"/>
              <a:t>　　　　 ＪＴＢ </a:t>
            </a:r>
            <a:r>
              <a:rPr kumimoji="1" lang="en-US" altLang="ja-JP" sz="1100" dirty="0" smtClean="0"/>
              <a:t>『2020</a:t>
            </a:r>
            <a:r>
              <a:rPr kumimoji="1" lang="ja-JP" altLang="en-US" sz="1100" dirty="0" smtClean="0"/>
              <a:t>年旅行動向見通し</a:t>
            </a:r>
            <a:r>
              <a:rPr kumimoji="1" lang="en-US" altLang="ja-JP" sz="1100" dirty="0" smtClean="0"/>
              <a:t>』</a:t>
            </a:r>
          </a:p>
          <a:p>
            <a:endParaRPr kumimoji="1" lang="en-US" altLang="ja-JP" sz="1100" dirty="0" smtClean="0"/>
          </a:p>
        </p:txBody>
      </p:sp>
      <p:sp>
        <p:nvSpPr>
          <p:cNvPr id="21" name="タイトル 3"/>
          <p:cNvSpPr txBox="1">
            <a:spLocks/>
          </p:cNvSpPr>
          <p:nvPr/>
        </p:nvSpPr>
        <p:spPr>
          <a:xfrm>
            <a:off x="0" y="1"/>
            <a:ext cx="9905999" cy="403512"/>
          </a:xfrm>
          <a:prstGeom prst="rect">
            <a:avLst/>
          </a:prstGeom>
          <a:solidFill>
            <a:srgbClr val="002060"/>
          </a:solidFill>
        </p:spPr>
        <p:txBody>
          <a:bodyPr anchor="ct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a:solidFill>
                  <a:schemeClr val="bg1"/>
                </a:solidFill>
                <a:latin typeface="Meiryo UI" panose="020B0604030504040204" pitchFamily="50" charset="-128"/>
                <a:ea typeface="Meiryo UI" panose="020B0604030504040204" pitchFamily="50" charset="-128"/>
              </a:rPr>
              <a:t>国内外の移動の</a:t>
            </a:r>
            <a:r>
              <a:rPr lang="ja-JP" altLang="en-US" sz="1800" b="1" dirty="0" smtClean="0">
                <a:solidFill>
                  <a:schemeClr val="bg1"/>
                </a:solidFill>
                <a:latin typeface="Meiryo UI" panose="020B0604030504040204" pitchFamily="50" charset="-128"/>
                <a:ea typeface="Meiryo UI" panose="020B0604030504040204" pitchFamily="50" charset="-128"/>
              </a:rPr>
              <a:t>減少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旅行消費の市場規模</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graphicFrame>
        <p:nvGraphicFramePr>
          <p:cNvPr id="8" name="グラフ 7"/>
          <p:cNvGraphicFramePr>
            <a:graphicFrameLocks/>
          </p:cNvGraphicFramePr>
          <p:nvPr>
            <p:extLst/>
          </p:nvPr>
        </p:nvGraphicFramePr>
        <p:xfrm>
          <a:off x="1199266" y="1441801"/>
          <a:ext cx="7507465" cy="47254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14719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15910" y="602689"/>
            <a:ext cx="9660576" cy="43986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r>
              <a:rPr kumimoji="1" lang="ja-JP" altLang="en-US" sz="1400" dirty="0" smtClean="0">
                <a:solidFill>
                  <a:schemeClr val="tx1"/>
                </a:solidFill>
              </a:rPr>
              <a:t>●コロナ収束後の</a:t>
            </a:r>
            <a:r>
              <a:rPr kumimoji="1" lang="ja-JP" altLang="en-US" sz="1400" b="1" u="sng" dirty="0" smtClean="0">
                <a:solidFill>
                  <a:schemeClr val="tx1"/>
                </a:solidFill>
              </a:rPr>
              <a:t>国内旅行ニーズは高くなっている。</a:t>
            </a:r>
            <a:endParaRPr kumimoji="1" lang="ja-JP" altLang="en-US" sz="1400" b="1" u="sng" dirty="0">
              <a:solidFill>
                <a:schemeClr val="tx1"/>
              </a:solidFill>
            </a:endParaRPr>
          </a:p>
        </p:txBody>
      </p:sp>
      <p:sp>
        <p:nvSpPr>
          <p:cNvPr id="10" name="スライド番号プレースホルダー 3"/>
          <p:cNvSpPr>
            <a:spLocks noGrp="1"/>
          </p:cNvSpPr>
          <p:nvPr>
            <p:ph type="sldNum" sz="quarter" idx="12"/>
          </p:nvPr>
        </p:nvSpPr>
        <p:spPr>
          <a:xfrm>
            <a:off x="9350061" y="5691873"/>
            <a:ext cx="426425" cy="394246"/>
          </a:xfrm>
        </p:spPr>
        <p:txBody>
          <a:bodyPr/>
          <a:lstStyle/>
          <a:p>
            <a:fld id="{9B28B6A2-4437-46C4-8AB6-08015A7ADF51}" type="slidenum">
              <a:rPr kumimoji="1" lang="ja-JP" altLang="en-US" sz="1600" b="1" smtClean="0"/>
              <a:t>50</a:t>
            </a:fld>
            <a:endParaRPr kumimoji="1" lang="ja-JP" altLang="en-US" sz="1600" b="1" dirty="0"/>
          </a:p>
        </p:txBody>
      </p:sp>
      <p:sp>
        <p:nvSpPr>
          <p:cNvPr id="17" name="テキスト ボックス 16"/>
          <p:cNvSpPr txBox="1"/>
          <p:nvPr/>
        </p:nvSpPr>
        <p:spPr>
          <a:xfrm>
            <a:off x="4351985" y="5673552"/>
            <a:ext cx="5211288" cy="430887"/>
          </a:xfrm>
          <a:prstGeom prst="rect">
            <a:avLst/>
          </a:prstGeom>
          <a:noFill/>
        </p:spPr>
        <p:txBody>
          <a:bodyPr wrap="square" rtlCol="0">
            <a:spAutoFit/>
          </a:bodyPr>
          <a:lstStyle/>
          <a:p>
            <a:r>
              <a:rPr kumimoji="1" lang="ja-JP" altLang="en-US" sz="1100" dirty="0" smtClean="0"/>
              <a:t>出典：大阪府</a:t>
            </a:r>
            <a:r>
              <a:rPr kumimoji="1" lang="zh-TW" altLang="en-US" sz="1100" dirty="0" smtClean="0"/>
              <a:t> </a:t>
            </a:r>
            <a:r>
              <a:rPr kumimoji="1" lang="en-US" altLang="ja-JP" sz="1100" dirty="0" smtClean="0"/>
              <a:t>『</a:t>
            </a:r>
            <a:r>
              <a:rPr kumimoji="1" lang="ja-JP" altLang="en-US" sz="1100" dirty="0" smtClean="0"/>
              <a:t>新型コロナウイルス感染症の影響に関する府民アンケート（速報値）</a:t>
            </a:r>
            <a:r>
              <a:rPr kumimoji="1" lang="en-US" altLang="ja-JP" sz="1100" dirty="0" smtClean="0"/>
              <a:t>』</a:t>
            </a:r>
          </a:p>
          <a:p>
            <a:endParaRPr kumimoji="1" lang="en-US" altLang="ja-JP" sz="1100" dirty="0" smtClean="0"/>
          </a:p>
        </p:txBody>
      </p:sp>
      <p:sp>
        <p:nvSpPr>
          <p:cNvPr id="21" name="タイトル 3"/>
          <p:cNvSpPr txBox="1">
            <a:spLocks/>
          </p:cNvSpPr>
          <p:nvPr/>
        </p:nvSpPr>
        <p:spPr>
          <a:xfrm>
            <a:off x="0" y="1"/>
            <a:ext cx="9905999" cy="403512"/>
          </a:xfrm>
          <a:prstGeom prst="rect">
            <a:avLst/>
          </a:prstGeom>
          <a:solidFill>
            <a:srgbClr val="002060"/>
          </a:solidFill>
        </p:spPr>
        <p:txBody>
          <a:bodyPr anchor="ct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a:solidFill>
                  <a:schemeClr val="bg1"/>
                </a:solidFill>
                <a:latin typeface="Meiryo UI" panose="020B0604030504040204" pitchFamily="50" charset="-128"/>
                <a:ea typeface="Meiryo UI" panose="020B0604030504040204" pitchFamily="50" charset="-128"/>
              </a:rPr>
              <a:t>国内外の移動の</a:t>
            </a:r>
            <a:r>
              <a:rPr lang="ja-JP" altLang="en-US" sz="1800" b="1" dirty="0" smtClean="0">
                <a:solidFill>
                  <a:schemeClr val="bg1"/>
                </a:solidFill>
                <a:latin typeface="Meiryo UI" panose="020B0604030504040204" pitchFamily="50" charset="-128"/>
                <a:ea typeface="Meiryo UI" panose="020B0604030504040204" pitchFamily="50" charset="-128"/>
              </a:rPr>
              <a:t>減少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国内旅行ニーズの高まり</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3"/>
          <a:stretch>
            <a:fillRect/>
          </a:stretch>
        </p:blipFill>
        <p:spPr>
          <a:xfrm>
            <a:off x="834060" y="1858708"/>
            <a:ext cx="7850409" cy="3615668"/>
          </a:xfrm>
          <a:prstGeom prst="rect">
            <a:avLst/>
          </a:prstGeom>
        </p:spPr>
      </p:pic>
      <p:sp>
        <p:nvSpPr>
          <p:cNvPr id="9" name="角丸四角形 8"/>
          <p:cNvSpPr/>
          <p:nvPr/>
        </p:nvSpPr>
        <p:spPr>
          <a:xfrm>
            <a:off x="1876926" y="2177716"/>
            <a:ext cx="709863" cy="3212431"/>
          </a:xfrm>
          <a:prstGeom prst="roundRect">
            <a:avLst>
              <a:gd name="adj" fmla="val 8192"/>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11" name="正方形/長方形 10"/>
          <p:cNvSpPr/>
          <p:nvPr/>
        </p:nvSpPr>
        <p:spPr>
          <a:xfrm>
            <a:off x="834060" y="1513302"/>
            <a:ext cx="4790217" cy="307777"/>
          </a:xfrm>
          <a:prstGeom prst="rect">
            <a:avLst/>
          </a:prstGeom>
        </p:spPr>
        <p:txBody>
          <a:bodyPr wrap="square">
            <a:spAutoFit/>
          </a:bodyPr>
          <a:lstStyle/>
          <a:p>
            <a:pPr marL="158669" indent="-158669">
              <a:defRPr/>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雇用形態別コロナ収束後に行いたいこと（大阪府）</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417409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ED64AB16-9A4A-4923-9BF4-E28D522EC3FB}"/>
              </a:ext>
            </a:extLst>
          </p:cNvPr>
          <p:cNvSpPr txBox="1"/>
          <p:nvPr/>
        </p:nvSpPr>
        <p:spPr>
          <a:xfrm>
            <a:off x="897523" y="1215515"/>
            <a:ext cx="3461320" cy="284565"/>
          </a:xfrm>
          <a:prstGeom prst="rect">
            <a:avLst/>
          </a:prstGeom>
          <a:noFill/>
        </p:spPr>
        <p:txBody>
          <a:bodyPr wrap="square" rtlCol="0">
            <a:spAutoFit/>
          </a:bodyPr>
          <a:lstStyle/>
          <a:p>
            <a:r>
              <a:rPr lang="en-US" altLang="ja-JP" sz="1249" b="1" dirty="0" smtClean="0">
                <a:latin typeface="Meiryo UI" panose="020B0604030504040204" pitchFamily="50" charset="-128"/>
                <a:ea typeface="Meiryo UI" panose="020B0604030504040204" pitchFamily="50" charset="-128"/>
              </a:rPr>
              <a:t>《</a:t>
            </a:r>
            <a:r>
              <a:rPr lang="ja-JP" altLang="en-US" sz="1249" b="1" dirty="0" smtClean="0">
                <a:latin typeface="Meiryo UI" panose="020B0604030504040204" pitchFamily="50" charset="-128"/>
                <a:ea typeface="Meiryo UI" panose="020B0604030504040204" pitchFamily="50" charset="-128"/>
              </a:rPr>
              <a:t>イベント</a:t>
            </a:r>
            <a:r>
              <a:rPr kumimoji="1" lang="ja-JP" altLang="en-US" sz="1249" b="1" dirty="0">
                <a:latin typeface="Meiryo UI" panose="020B0604030504040204" pitchFamily="50" charset="-128"/>
                <a:ea typeface="Meiryo UI" panose="020B0604030504040204" pitchFamily="50" charset="-128"/>
              </a:rPr>
              <a:t>中止・休止等（例）</a:t>
            </a:r>
            <a:r>
              <a:rPr kumimoji="1" lang="en-US" altLang="ja-JP" sz="1249" b="1" dirty="0">
                <a:latin typeface="Meiryo UI" panose="020B0604030504040204" pitchFamily="50" charset="-128"/>
                <a:ea typeface="Meiryo UI" panose="020B0604030504040204" pitchFamily="50" charset="-128"/>
              </a:rPr>
              <a:t>》</a:t>
            </a:r>
            <a:r>
              <a:rPr kumimoji="1" lang="ja-JP" altLang="en-US" sz="1249" b="1" dirty="0">
                <a:latin typeface="Meiryo UI" panose="020B0604030504040204" pitchFamily="50" charset="-128"/>
                <a:ea typeface="Meiryo UI" panose="020B0604030504040204" pitchFamily="50" charset="-128"/>
              </a:rPr>
              <a:t>　</a:t>
            </a:r>
            <a:endParaRPr kumimoji="1" lang="en-US" altLang="ja-JP" sz="1249" b="1" dirty="0">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E8CC5E16-A99F-401D-9C04-A3305AE374AF}"/>
              </a:ext>
            </a:extLst>
          </p:cNvPr>
          <p:cNvSpPr/>
          <p:nvPr/>
        </p:nvSpPr>
        <p:spPr>
          <a:xfrm>
            <a:off x="897523" y="4918992"/>
            <a:ext cx="7895062" cy="4590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71" b="1" dirty="0">
                <a:solidFill>
                  <a:schemeClr val="tx1"/>
                </a:solidFill>
                <a:latin typeface="Meiryo UI" panose="020B0604030504040204" pitchFamily="50" charset="-128"/>
                <a:ea typeface="Meiryo UI" panose="020B0604030504040204" pitchFamily="50" charset="-128"/>
              </a:rPr>
              <a:t>　◆　府内におけるライブ・エンターテイメント公演自粛の影響</a:t>
            </a:r>
            <a:endParaRPr lang="en-US" altLang="ja-JP" sz="1071" b="1" dirty="0">
              <a:solidFill>
                <a:schemeClr val="tx1"/>
              </a:solidFill>
              <a:latin typeface="Meiryo UI" panose="020B0604030504040204" pitchFamily="50" charset="-128"/>
              <a:ea typeface="Meiryo UI" panose="020B0604030504040204" pitchFamily="50" charset="-128"/>
            </a:endParaRPr>
          </a:p>
          <a:p>
            <a:r>
              <a:rPr lang="ja-JP" altLang="en-US" sz="1071" b="1" dirty="0">
                <a:solidFill>
                  <a:schemeClr val="tx1"/>
                </a:solidFill>
                <a:latin typeface="Meiryo UI" panose="020B0604030504040204" pitchFamily="50" charset="-128"/>
                <a:ea typeface="Meiryo UI" panose="020B0604030504040204" pitchFamily="50" charset="-128"/>
              </a:rPr>
              <a:t>　　　　　　</a:t>
            </a:r>
            <a:r>
              <a:rPr lang="ja-JP" altLang="en-US" sz="1071" dirty="0">
                <a:solidFill>
                  <a:schemeClr val="tx1"/>
                </a:solidFill>
                <a:latin typeface="Meiryo UI" panose="020B0604030504040204" pitchFamily="50" charset="-128"/>
                <a:ea typeface="Meiryo UI" panose="020B0604030504040204" pitchFamily="50" charset="-128"/>
              </a:rPr>
              <a:t>公演数：</a:t>
            </a:r>
            <a:r>
              <a:rPr lang="en-US" altLang="ja-JP" sz="1071" dirty="0">
                <a:solidFill>
                  <a:schemeClr val="tx1"/>
                </a:solidFill>
                <a:latin typeface="Meiryo UI" panose="020B0604030504040204" pitchFamily="50" charset="-128"/>
                <a:ea typeface="Meiryo UI" panose="020B0604030504040204" pitchFamily="50" charset="-128"/>
              </a:rPr>
              <a:t>935</a:t>
            </a:r>
            <a:r>
              <a:rPr lang="ja-JP" altLang="en-US" sz="1071" dirty="0">
                <a:solidFill>
                  <a:schemeClr val="tx1"/>
                </a:solidFill>
                <a:latin typeface="Meiryo UI" panose="020B0604030504040204" pitchFamily="50" charset="-128"/>
                <a:ea typeface="Meiryo UI" panose="020B0604030504040204" pitchFamily="50" charset="-128"/>
              </a:rPr>
              <a:t>本、動員総定数：約</a:t>
            </a:r>
            <a:r>
              <a:rPr lang="en-US" altLang="ja-JP" sz="1071" dirty="0">
                <a:solidFill>
                  <a:schemeClr val="tx1"/>
                </a:solidFill>
                <a:latin typeface="Meiryo UI" panose="020B0604030504040204" pitchFamily="50" charset="-128"/>
                <a:ea typeface="Meiryo UI" panose="020B0604030504040204" pitchFamily="50" charset="-128"/>
              </a:rPr>
              <a:t>199</a:t>
            </a:r>
            <a:r>
              <a:rPr lang="ja-JP" altLang="en-US" sz="1071" dirty="0">
                <a:solidFill>
                  <a:schemeClr val="tx1"/>
                </a:solidFill>
                <a:latin typeface="Meiryo UI" panose="020B0604030504040204" pitchFamily="50" charset="-128"/>
                <a:ea typeface="Meiryo UI" panose="020B0604030504040204" pitchFamily="50" charset="-128"/>
              </a:rPr>
              <a:t>万人</a:t>
            </a:r>
            <a:r>
              <a:rPr lang="ja-JP" altLang="en-US" sz="1071" b="1" dirty="0">
                <a:solidFill>
                  <a:schemeClr val="tx1"/>
                </a:solidFill>
                <a:latin typeface="Meiryo UI" panose="020B0604030504040204" pitchFamily="50" charset="-128"/>
                <a:ea typeface="Meiryo UI" panose="020B0604030504040204" pitchFamily="50" charset="-128"/>
              </a:rPr>
              <a:t>　</a:t>
            </a:r>
            <a:r>
              <a:rPr lang="ja-JP" altLang="en-US" sz="1071" dirty="0">
                <a:solidFill>
                  <a:schemeClr val="tx1"/>
                </a:solidFill>
                <a:latin typeface="Meiryo UI" panose="020B0604030504040204" pitchFamily="50" charset="-128"/>
                <a:ea typeface="Meiryo UI" panose="020B0604030504040204" pitchFamily="50" charset="-128"/>
              </a:rPr>
              <a:t>売上見込額：▲</a:t>
            </a:r>
            <a:r>
              <a:rPr lang="en-US" altLang="ja-JP" sz="1071" dirty="0">
                <a:solidFill>
                  <a:schemeClr val="tx1"/>
                </a:solidFill>
                <a:latin typeface="Meiryo UI" panose="020B0604030504040204" pitchFamily="50" charset="-128"/>
                <a:ea typeface="Meiryo UI" panose="020B0604030504040204" pitchFamily="50" charset="-128"/>
              </a:rPr>
              <a:t>231</a:t>
            </a:r>
            <a:r>
              <a:rPr lang="ja-JP" altLang="en-US" sz="1071" dirty="0">
                <a:solidFill>
                  <a:schemeClr val="tx1"/>
                </a:solidFill>
                <a:latin typeface="Meiryo UI" panose="020B0604030504040204" pitchFamily="50" charset="-128"/>
                <a:ea typeface="Meiryo UI" panose="020B0604030504040204" pitchFamily="50" charset="-128"/>
              </a:rPr>
              <a:t>億円　（</a:t>
            </a:r>
            <a:r>
              <a:rPr lang="ja-JP" altLang="en-US" sz="982" dirty="0">
                <a:solidFill>
                  <a:schemeClr val="tx1"/>
                </a:solidFill>
                <a:latin typeface="Meiryo UI" panose="020B0604030504040204" pitchFamily="50" charset="-128"/>
                <a:ea typeface="Meiryo UI" panose="020B0604030504040204" pitchFamily="50" charset="-128"/>
              </a:rPr>
              <a:t>大阪ライブ・エンターテインメント連絡協議会　要望より）</a:t>
            </a:r>
            <a:r>
              <a:rPr lang="ja-JP" altLang="en-US" sz="1071" dirty="0">
                <a:solidFill>
                  <a:schemeClr val="tx1"/>
                </a:solidFill>
                <a:latin typeface="Meiryo UI" panose="020B0604030504040204" pitchFamily="50" charset="-128"/>
                <a:ea typeface="Meiryo UI" panose="020B0604030504040204" pitchFamily="50" charset="-128"/>
              </a:rPr>
              <a:t>　</a:t>
            </a:r>
            <a:endParaRPr lang="en-US" altLang="ja-JP" sz="1071" dirty="0">
              <a:solidFill>
                <a:schemeClr val="tx1"/>
              </a:solidFill>
              <a:latin typeface="Meiryo UI" panose="020B0604030504040204" pitchFamily="50" charset="-128"/>
              <a:ea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803151325"/>
              </p:ext>
            </p:extLst>
          </p:nvPr>
        </p:nvGraphicFramePr>
        <p:xfrm>
          <a:off x="965975" y="1500080"/>
          <a:ext cx="7826610" cy="3310841"/>
        </p:xfrm>
        <a:graphic>
          <a:graphicData uri="http://schemas.openxmlformats.org/drawingml/2006/table">
            <a:tbl>
              <a:tblPr/>
              <a:tblGrid>
                <a:gridCol w="932665">
                  <a:extLst>
                    <a:ext uri="{9D8B030D-6E8A-4147-A177-3AD203B41FA5}">
                      <a16:colId xmlns:a16="http://schemas.microsoft.com/office/drawing/2014/main" val="2296752865"/>
                    </a:ext>
                  </a:extLst>
                </a:gridCol>
                <a:gridCol w="1733854">
                  <a:extLst>
                    <a:ext uri="{9D8B030D-6E8A-4147-A177-3AD203B41FA5}">
                      <a16:colId xmlns:a16="http://schemas.microsoft.com/office/drawing/2014/main" val="420758390"/>
                    </a:ext>
                  </a:extLst>
                </a:gridCol>
                <a:gridCol w="1635130">
                  <a:extLst>
                    <a:ext uri="{9D8B030D-6E8A-4147-A177-3AD203B41FA5}">
                      <a16:colId xmlns:a16="http://schemas.microsoft.com/office/drawing/2014/main" val="4264311195"/>
                    </a:ext>
                  </a:extLst>
                </a:gridCol>
                <a:gridCol w="1760908">
                  <a:extLst>
                    <a:ext uri="{9D8B030D-6E8A-4147-A177-3AD203B41FA5}">
                      <a16:colId xmlns:a16="http://schemas.microsoft.com/office/drawing/2014/main" val="372989688"/>
                    </a:ext>
                  </a:extLst>
                </a:gridCol>
                <a:gridCol w="1764053">
                  <a:extLst>
                    <a:ext uri="{9D8B030D-6E8A-4147-A177-3AD203B41FA5}">
                      <a16:colId xmlns:a16="http://schemas.microsoft.com/office/drawing/2014/main" val="3466332884"/>
                    </a:ext>
                  </a:extLst>
                </a:gridCol>
              </a:tblGrid>
              <a:tr h="262149">
                <a:tc>
                  <a:txBody>
                    <a:bodyPr/>
                    <a:lstStyle/>
                    <a:p>
                      <a:pPr algn="ctr" rtl="0" fontAlgn="ctr"/>
                      <a:r>
                        <a:rPr lang="ja-JP" altLang="en-US" sz="1200" b="1" i="0" u="none" strike="noStrike" dirty="0">
                          <a:solidFill>
                            <a:srgbClr val="FFFFFF"/>
                          </a:solidFill>
                          <a:effectLst/>
                          <a:latin typeface="Meiryo UI" panose="020B0604030504040204" pitchFamily="50" charset="-128"/>
                          <a:ea typeface="Meiryo UI" panose="020B0604030504040204" pitchFamily="50" charset="-128"/>
                        </a:rPr>
                        <a:t>ジャンル</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ja-JP" altLang="en-US" sz="1200" b="1" i="0" u="none" strike="noStrike" dirty="0">
                          <a:solidFill>
                            <a:srgbClr val="FFFFFF"/>
                          </a:solidFill>
                          <a:effectLst/>
                          <a:latin typeface="Meiryo UI" panose="020B0604030504040204" pitchFamily="50" charset="-128"/>
                          <a:ea typeface="Meiryo UI" panose="020B0604030504040204" pitchFamily="50" charset="-128"/>
                        </a:rPr>
                        <a:t>イベント名</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ja-JP" altLang="en-US" sz="1200" b="1" i="0" u="none" strike="noStrike" dirty="0">
                          <a:solidFill>
                            <a:srgbClr val="FFFFFF"/>
                          </a:solidFill>
                          <a:effectLst/>
                          <a:latin typeface="Meiryo UI" panose="020B0604030504040204" pitchFamily="50" charset="-128"/>
                          <a:ea typeface="Meiryo UI" panose="020B0604030504040204" pitchFamily="50" charset="-128"/>
                        </a:rPr>
                        <a:t>開催場所</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ja-JP" altLang="en-US" sz="1200" b="1" i="0" u="none" strike="noStrike" dirty="0">
                          <a:solidFill>
                            <a:srgbClr val="FFFFFF"/>
                          </a:solidFill>
                          <a:effectLst/>
                          <a:latin typeface="Meiryo UI" panose="020B0604030504040204" pitchFamily="50" charset="-128"/>
                          <a:ea typeface="Meiryo UI" panose="020B0604030504040204" pitchFamily="50" charset="-128"/>
                        </a:rPr>
                        <a:t>期　間</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ja-JP" altLang="en-US" sz="1200" b="1" i="0" u="none" strike="noStrike" dirty="0">
                          <a:solidFill>
                            <a:srgbClr val="FFFFFF"/>
                          </a:solidFill>
                          <a:effectLst/>
                          <a:latin typeface="Meiryo UI" panose="020B0604030504040204" pitchFamily="50" charset="-128"/>
                          <a:ea typeface="Meiryo UI" panose="020B0604030504040204" pitchFamily="50" charset="-128"/>
                        </a:rPr>
                        <a:t>対応</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2545007112"/>
                  </a:ext>
                </a:extLst>
              </a:tr>
              <a:tr h="262149">
                <a:tc rowSpan="2">
                  <a:txBody>
                    <a:bodyPr/>
                    <a:lstStyle/>
                    <a:p>
                      <a:pPr algn="ctr"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祭り</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zh-TW" altLang="en-US" sz="1100" b="0" i="0" u="none" strike="noStrike">
                          <a:solidFill>
                            <a:srgbClr val="000000"/>
                          </a:solidFill>
                          <a:effectLst/>
                          <a:latin typeface="Meiryo UI" panose="020B0604030504040204" pitchFamily="50" charset="-128"/>
                          <a:ea typeface="Meiryo UI" panose="020B0604030504040204" pitchFamily="50" charset="-128"/>
                        </a:rPr>
                        <a:t>天神祭奉納花火</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大川周辺</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7</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月</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24</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日～</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25</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日</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中止</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3958955413"/>
                  </a:ext>
                </a:extLst>
              </a:tr>
              <a:tr h="252439">
                <a:tc vMerge="1">
                  <a:txBody>
                    <a:bodyPr/>
                    <a:lstStyle/>
                    <a:p>
                      <a:endParaRPr kumimoji="1" lang="ja-JP" altLang="en-US"/>
                    </a:p>
                  </a:txBody>
                  <a:tcPr/>
                </a:tc>
                <a:tc>
                  <a:txBody>
                    <a:bodyPr/>
                    <a:lstStyle/>
                    <a:p>
                      <a:pPr algn="ctr"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なにわ花火大会</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淀川周辺</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8</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月</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22</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日</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中止</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2753920683"/>
                  </a:ext>
                </a:extLst>
              </a:tr>
              <a:tr h="252439">
                <a:tc>
                  <a:txBody>
                    <a:bodyPr/>
                    <a:lstStyle/>
                    <a:p>
                      <a:pPr algn="ctr"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演劇</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エリザベート</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zh-TW" altLang="en-US" sz="1100" b="0" i="0" u="none" strike="noStrike">
                          <a:solidFill>
                            <a:srgbClr val="000000"/>
                          </a:solidFill>
                          <a:effectLst/>
                          <a:latin typeface="Meiryo UI" panose="020B0604030504040204" pitchFamily="50" charset="-128"/>
                          <a:ea typeface="Meiryo UI" panose="020B0604030504040204" pitchFamily="50" charset="-128"/>
                        </a:rPr>
                        <a:t>梅田芸術劇場</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5</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月</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11</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日～</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6</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月</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日</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中止</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3072752940"/>
                  </a:ext>
                </a:extLst>
              </a:tr>
              <a:tr h="252439">
                <a:tc>
                  <a:txBody>
                    <a:bodyPr/>
                    <a:lstStyle/>
                    <a:p>
                      <a:pPr algn="ctr"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伝統芸能</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7</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月大歌舞伎</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大阪松竹座</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7</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月</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日～</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27</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日</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中止</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759894453"/>
                  </a:ext>
                </a:extLst>
              </a:tr>
              <a:tr h="252439">
                <a:tc>
                  <a:txBody>
                    <a:bodyPr/>
                    <a:lstStyle/>
                    <a:p>
                      <a:pPr algn="ctr"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コンサート</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メトロック</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2020</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海とのふれあい広場</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5</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月</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16</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日～</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17</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日</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中止</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385263574"/>
                  </a:ext>
                </a:extLst>
              </a:tr>
              <a:tr h="242730">
                <a:tc rowSpan="4">
                  <a:txBody>
                    <a:bodyPr/>
                    <a:lstStyle/>
                    <a:p>
                      <a:pPr algn="ctr"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スポーツ</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9EDF4"/>
                    </a:solidFill>
                  </a:tcPr>
                </a:tc>
                <a:tc>
                  <a:txBody>
                    <a:bodyPr/>
                    <a:lstStyle/>
                    <a:p>
                      <a:pPr algn="ctr" rtl="0" fontAlgn="ctr"/>
                      <a:r>
                        <a:rPr lang="zh-TW" altLang="en-US" sz="1100" b="0" i="0" u="none" strike="noStrike">
                          <a:solidFill>
                            <a:srgbClr val="000000"/>
                          </a:solidFill>
                          <a:effectLst/>
                          <a:latin typeface="Meiryo UI" panose="020B0604030504040204" pitchFamily="50" charset="-128"/>
                          <a:ea typeface="Meiryo UI" panose="020B0604030504040204" pitchFamily="50" charset="-128"/>
                        </a:rPr>
                        <a:t>大相撲大阪場所</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エディオンアリーナ</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月</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8</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日～</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22</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日</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無観客</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828233887"/>
                  </a:ext>
                </a:extLst>
              </a:tr>
              <a:tr h="242730">
                <a:tc vMerge="1">
                  <a:txBody>
                    <a:bodyPr/>
                    <a:lstStyle/>
                    <a:p>
                      <a:endParaRPr kumimoji="1" lang="ja-JP" altLang="en-US"/>
                    </a:p>
                  </a:txBody>
                  <a:tcPr/>
                </a:tc>
                <a:tc>
                  <a:txBody>
                    <a:bodyPr/>
                    <a:lstStyle/>
                    <a:p>
                      <a:pPr algn="ctr"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プロ野球</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ja-JP" altLang="en-US" sz="1100" b="0" i="0" u="none" strike="noStrike" dirty="0" err="1">
                          <a:solidFill>
                            <a:srgbClr val="000000"/>
                          </a:solidFill>
                          <a:effectLst/>
                          <a:latin typeface="Meiryo UI" panose="020B0604030504040204" pitchFamily="50" charset="-128"/>
                          <a:ea typeface="Meiryo UI" panose="020B0604030504040204" pitchFamily="50" charset="-128"/>
                        </a:rPr>
                        <a:t>ー</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6</a:t>
                      </a:r>
                      <a:r>
                        <a:rPr lang="ja-JP" altLang="en-US" sz="1100" b="0" i="0" u="none" strike="noStrike">
                          <a:solidFill>
                            <a:srgbClr val="000000"/>
                          </a:solidFill>
                          <a:effectLst/>
                          <a:latin typeface="Meiryo UI" panose="020B0604030504040204" pitchFamily="50" charset="-128"/>
                          <a:ea typeface="Meiryo UI" panose="020B0604030504040204" pitchFamily="50" charset="-128"/>
                        </a:rPr>
                        <a:t>月</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19</a:t>
                      </a:r>
                      <a:r>
                        <a:rPr lang="ja-JP" altLang="en-US" sz="1100" b="0" i="0" u="none" strike="noStrike">
                          <a:solidFill>
                            <a:srgbClr val="000000"/>
                          </a:solidFill>
                          <a:effectLst/>
                          <a:latin typeface="Meiryo UI" panose="020B0604030504040204" pitchFamily="50" charset="-128"/>
                          <a:ea typeface="Meiryo UI" panose="020B0604030504040204" pitchFamily="50" charset="-128"/>
                        </a:rPr>
                        <a:t>日～</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当面無観客</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306729332"/>
                  </a:ext>
                </a:extLst>
              </a:tr>
              <a:tr h="650518">
                <a:tc vMerge="1">
                  <a:txBody>
                    <a:bodyPr/>
                    <a:lstStyle/>
                    <a:p>
                      <a:endParaRPr kumimoji="1" lang="ja-JP" altLang="en-US"/>
                    </a:p>
                  </a:txBody>
                  <a:tcPr/>
                </a:tc>
                <a:tc>
                  <a:txBody>
                    <a:bodyPr/>
                    <a:lstStyle/>
                    <a:p>
                      <a:pPr algn="ctr" rtl="0" fontAlgn="ctr"/>
                      <a:r>
                        <a:rPr lang="en-US" sz="1100" b="0" i="0" u="none" strike="noStrike" dirty="0">
                          <a:solidFill>
                            <a:srgbClr val="000000"/>
                          </a:solidFill>
                          <a:effectLst/>
                          <a:latin typeface="Meiryo UI" panose="020B0604030504040204" pitchFamily="50" charset="-128"/>
                          <a:ea typeface="Meiryo UI" panose="020B0604030504040204" pitchFamily="50" charset="-128"/>
                        </a:rPr>
                        <a:t>J</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リーグ</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ー</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zh-TW" altLang="en-US" sz="1100" b="0" i="0" u="none" strike="noStrike" dirty="0">
                          <a:solidFill>
                            <a:srgbClr val="000000"/>
                          </a:solidFill>
                          <a:effectLst/>
                          <a:latin typeface="Meiryo UI" panose="020B0604030504040204" pitchFamily="50" charset="-128"/>
                          <a:ea typeface="Meiryo UI" panose="020B0604030504040204" pitchFamily="50" charset="-128"/>
                        </a:rPr>
                        <a:t>Ｊ</a:t>
                      </a:r>
                      <a:r>
                        <a:rPr lang="en-US" altLang="zh-TW" sz="1100" b="0" i="0" u="none" strike="noStrike" dirty="0">
                          <a:solidFill>
                            <a:srgbClr val="000000"/>
                          </a:solidFill>
                          <a:effectLst/>
                          <a:latin typeface="Meiryo UI" panose="020B0604030504040204" pitchFamily="50" charset="-128"/>
                          <a:ea typeface="Meiryo UI" panose="020B0604030504040204" pitchFamily="50" charset="-128"/>
                        </a:rPr>
                        <a:t>1:7</a:t>
                      </a:r>
                      <a:r>
                        <a:rPr lang="zh-TW" altLang="en-US" sz="1100" b="0" i="0" u="none" strike="noStrike" dirty="0">
                          <a:solidFill>
                            <a:srgbClr val="000000"/>
                          </a:solidFill>
                          <a:effectLst/>
                          <a:latin typeface="Meiryo UI" panose="020B0604030504040204" pitchFamily="50" charset="-128"/>
                          <a:ea typeface="Meiryo UI" panose="020B0604030504040204" pitchFamily="50" charset="-128"/>
                        </a:rPr>
                        <a:t>月</a:t>
                      </a:r>
                      <a:r>
                        <a:rPr lang="en-US" altLang="zh-TW" sz="1100" b="0" i="0" u="none" strike="noStrike" dirty="0">
                          <a:solidFill>
                            <a:srgbClr val="000000"/>
                          </a:solidFill>
                          <a:effectLst/>
                          <a:latin typeface="Meiryo UI" panose="020B0604030504040204" pitchFamily="50" charset="-128"/>
                          <a:ea typeface="Meiryo UI" panose="020B0604030504040204" pitchFamily="50" charset="-128"/>
                        </a:rPr>
                        <a:t>4</a:t>
                      </a:r>
                      <a:r>
                        <a:rPr lang="zh-TW" altLang="en-US" sz="1100" b="0" i="0" u="none" strike="noStrike" dirty="0">
                          <a:solidFill>
                            <a:srgbClr val="000000"/>
                          </a:solidFill>
                          <a:effectLst/>
                          <a:latin typeface="Meiryo UI" panose="020B0604030504040204" pitchFamily="50" charset="-128"/>
                          <a:ea typeface="Meiryo UI" panose="020B0604030504040204" pitchFamily="50" charset="-128"/>
                        </a:rPr>
                        <a:t>日再開</a:t>
                      </a:r>
                      <a:br>
                        <a:rPr lang="zh-TW" altLang="en-US" sz="1100" b="0" i="0" u="none" strike="noStrike" dirty="0">
                          <a:solidFill>
                            <a:srgbClr val="000000"/>
                          </a:solidFill>
                          <a:effectLst/>
                          <a:latin typeface="Meiryo UI" panose="020B0604030504040204" pitchFamily="50" charset="-128"/>
                          <a:ea typeface="Meiryo UI" panose="020B0604030504040204" pitchFamily="50" charset="-128"/>
                        </a:rPr>
                      </a:br>
                      <a:r>
                        <a:rPr lang="zh-TW" altLang="en-US" sz="1100" b="0" i="0" u="none" strike="noStrike" dirty="0">
                          <a:solidFill>
                            <a:srgbClr val="000000"/>
                          </a:solidFill>
                          <a:effectLst/>
                          <a:latin typeface="Meiryo UI" panose="020B0604030504040204" pitchFamily="50" charset="-128"/>
                          <a:ea typeface="Meiryo UI" panose="020B0604030504040204" pitchFamily="50" charset="-128"/>
                        </a:rPr>
                        <a:t>Ｊ</a:t>
                      </a:r>
                      <a:r>
                        <a:rPr lang="en-US" altLang="zh-TW" sz="1100" b="0" i="0" u="none" strike="noStrike" dirty="0">
                          <a:solidFill>
                            <a:srgbClr val="000000"/>
                          </a:solidFill>
                          <a:effectLst/>
                          <a:latin typeface="Meiryo UI" panose="020B0604030504040204" pitchFamily="50" charset="-128"/>
                          <a:ea typeface="Meiryo UI" panose="020B0604030504040204" pitchFamily="50" charset="-128"/>
                        </a:rPr>
                        <a:t>2:6</a:t>
                      </a:r>
                      <a:r>
                        <a:rPr lang="zh-TW" altLang="en-US" sz="1100" b="0" i="0" u="none" strike="noStrike" dirty="0">
                          <a:solidFill>
                            <a:srgbClr val="000000"/>
                          </a:solidFill>
                          <a:effectLst/>
                          <a:latin typeface="Meiryo UI" panose="020B0604030504040204" pitchFamily="50" charset="-128"/>
                          <a:ea typeface="Meiryo UI" panose="020B0604030504040204" pitchFamily="50" charset="-128"/>
                        </a:rPr>
                        <a:t>月</a:t>
                      </a:r>
                      <a:r>
                        <a:rPr lang="en-US" altLang="zh-TW" sz="1100" b="0" i="0" u="none" strike="noStrike" dirty="0">
                          <a:solidFill>
                            <a:srgbClr val="000000"/>
                          </a:solidFill>
                          <a:effectLst/>
                          <a:latin typeface="Meiryo UI" panose="020B0604030504040204" pitchFamily="50" charset="-128"/>
                          <a:ea typeface="Meiryo UI" panose="020B0604030504040204" pitchFamily="50" charset="-128"/>
                        </a:rPr>
                        <a:t>27</a:t>
                      </a:r>
                      <a:r>
                        <a:rPr lang="zh-TW" altLang="en-US" sz="1100" b="0" i="0" u="none" strike="noStrike" dirty="0">
                          <a:solidFill>
                            <a:srgbClr val="000000"/>
                          </a:solidFill>
                          <a:effectLst/>
                          <a:latin typeface="Meiryo UI" panose="020B0604030504040204" pitchFamily="50" charset="-128"/>
                          <a:ea typeface="Meiryo UI" panose="020B0604030504040204" pitchFamily="50" charset="-128"/>
                        </a:rPr>
                        <a:t>日再開</a:t>
                      </a:r>
                      <a:br>
                        <a:rPr lang="zh-TW" altLang="en-US" sz="1100" b="0" i="0" u="none" strike="noStrike" dirty="0">
                          <a:solidFill>
                            <a:srgbClr val="000000"/>
                          </a:solidFill>
                          <a:effectLst/>
                          <a:latin typeface="Meiryo UI" panose="020B0604030504040204" pitchFamily="50" charset="-128"/>
                          <a:ea typeface="Meiryo UI" panose="020B0604030504040204" pitchFamily="50" charset="-128"/>
                        </a:rPr>
                      </a:br>
                      <a:r>
                        <a:rPr lang="zh-TW" altLang="en-US" sz="1100" b="0" i="0" u="none" strike="noStrike" dirty="0">
                          <a:solidFill>
                            <a:srgbClr val="000000"/>
                          </a:solidFill>
                          <a:effectLst/>
                          <a:latin typeface="Meiryo UI" panose="020B0604030504040204" pitchFamily="50" charset="-128"/>
                          <a:ea typeface="Meiryo UI" panose="020B0604030504040204" pitchFamily="50" charset="-128"/>
                        </a:rPr>
                        <a:t>Ｊ３</a:t>
                      </a:r>
                      <a:r>
                        <a:rPr lang="en-US" altLang="zh-TW" sz="1100" b="0" i="0" u="none" strike="noStrike" dirty="0">
                          <a:solidFill>
                            <a:srgbClr val="000000"/>
                          </a:solidFill>
                          <a:effectLst/>
                          <a:latin typeface="Meiryo UI" panose="020B0604030504040204" pitchFamily="50" charset="-128"/>
                          <a:ea typeface="Meiryo UI" panose="020B0604030504040204" pitchFamily="50" charset="-128"/>
                        </a:rPr>
                        <a:t>:6</a:t>
                      </a:r>
                      <a:r>
                        <a:rPr lang="zh-TW" altLang="en-US" sz="1100" b="0" i="0" u="none" strike="noStrike" dirty="0">
                          <a:solidFill>
                            <a:srgbClr val="000000"/>
                          </a:solidFill>
                          <a:effectLst/>
                          <a:latin typeface="Meiryo UI" panose="020B0604030504040204" pitchFamily="50" charset="-128"/>
                          <a:ea typeface="Meiryo UI" panose="020B0604030504040204" pitchFamily="50" charset="-128"/>
                        </a:rPr>
                        <a:t>月</a:t>
                      </a:r>
                      <a:r>
                        <a:rPr lang="en-US" altLang="zh-TW" sz="1100" b="0" i="0" u="none" strike="noStrike" dirty="0">
                          <a:solidFill>
                            <a:srgbClr val="000000"/>
                          </a:solidFill>
                          <a:effectLst/>
                          <a:latin typeface="Meiryo UI" panose="020B0604030504040204" pitchFamily="50" charset="-128"/>
                          <a:ea typeface="Meiryo UI" panose="020B0604030504040204" pitchFamily="50" charset="-128"/>
                        </a:rPr>
                        <a:t>27</a:t>
                      </a:r>
                      <a:r>
                        <a:rPr lang="zh-TW" altLang="en-US" sz="1100" b="0" i="0" u="none" strike="noStrike" dirty="0">
                          <a:solidFill>
                            <a:srgbClr val="000000"/>
                          </a:solidFill>
                          <a:effectLst/>
                          <a:latin typeface="Meiryo UI" panose="020B0604030504040204" pitchFamily="50" charset="-128"/>
                          <a:ea typeface="Meiryo UI" panose="020B0604030504040204" pitchFamily="50" charset="-128"/>
                        </a:rPr>
                        <a:t>日開幕</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当面無観客</a:t>
                      </a:r>
                      <a:br>
                        <a:rPr lang="ja-JP" altLang="en-US" sz="11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7/10</a:t>
                      </a: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～上限</a:t>
                      </a: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5</a:t>
                      </a: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千人まで</a:t>
                      </a:r>
                      <a:endPar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endParaRPr>
                    </a:p>
                    <a:p>
                      <a:pPr algn="ctr" rtl="0"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8/1</a:t>
                      </a: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～収容人員</a:t>
                      </a: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50</a:t>
                      </a: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％まで</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2737915590"/>
                  </a:ext>
                </a:extLst>
              </a:tr>
              <a:tr h="640809">
                <a:tc vMerge="1">
                  <a:txBody>
                    <a:bodyPr/>
                    <a:lstStyle/>
                    <a:p>
                      <a:endParaRPr kumimoji="1" lang="ja-JP" altLang="en-US"/>
                    </a:p>
                  </a:txBody>
                  <a:tcPr/>
                </a:tc>
                <a:tc>
                  <a:txBody>
                    <a:bodyPr/>
                    <a:lstStyle/>
                    <a:p>
                      <a:pPr algn="ctr" rtl="0" fontAlgn="ctr"/>
                      <a:r>
                        <a:rPr lang="zh-CN" altLang="en-US" sz="1100" b="0" i="0" u="none" strike="noStrike" dirty="0">
                          <a:solidFill>
                            <a:srgbClr val="000000"/>
                          </a:solidFill>
                          <a:effectLst/>
                          <a:latin typeface="Meiryo UI" panose="020B0604030504040204" pitchFamily="50" charset="-128"/>
                          <a:ea typeface="Meiryo UI" panose="020B0604030504040204" pitchFamily="50" charset="-128"/>
                        </a:rPr>
                        <a:t>第</a:t>
                      </a:r>
                      <a:r>
                        <a:rPr lang="en-US" altLang="zh-CN" sz="1100" b="0" i="0" u="none" strike="noStrike" dirty="0">
                          <a:solidFill>
                            <a:srgbClr val="000000"/>
                          </a:solidFill>
                          <a:effectLst/>
                          <a:latin typeface="Meiryo UI" panose="020B0604030504040204" pitchFamily="50" charset="-128"/>
                          <a:ea typeface="Meiryo UI" panose="020B0604030504040204" pitchFamily="50" charset="-128"/>
                        </a:rPr>
                        <a:t>102</a:t>
                      </a:r>
                      <a:r>
                        <a:rPr lang="zh-CN" altLang="en-US" sz="1100" b="0" i="0" u="none" strike="noStrike" dirty="0">
                          <a:solidFill>
                            <a:srgbClr val="000000"/>
                          </a:solidFill>
                          <a:effectLst/>
                          <a:latin typeface="Meiryo UI" panose="020B0604030504040204" pitchFamily="50" charset="-128"/>
                          <a:ea typeface="Meiryo UI" panose="020B0604030504040204" pitchFamily="50" charset="-128"/>
                        </a:rPr>
                        <a:t>回全国</a:t>
                      </a:r>
                      <a:r>
                        <a:rPr lang="zh-CN" altLang="en-US" sz="1100" b="0" i="0" u="none" strike="noStrike" dirty="0" smtClean="0">
                          <a:solidFill>
                            <a:srgbClr val="000000"/>
                          </a:solidFill>
                          <a:effectLst/>
                          <a:latin typeface="Meiryo UI" panose="020B0604030504040204" pitchFamily="50" charset="-128"/>
                          <a:ea typeface="Meiryo UI" panose="020B0604030504040204" pitchFamily="50" charset="-128"/>
                        </a:rPr>
                        <a:t>高等学校</a:t>
                      </a:r>
                      <a:endParaRPr lang="en-US" altLang="zh-CN" sz="1100" b="0" i="0" u="none" strike="noStrike" dirty="0" smtClean="0">
                        <a:solidFill>
                          <a:srgbClr val="000000"/>
                        </a:solidFill>
                        <a:effectLst/>
                        <a:latin typeface="Meiryo UI" panose="020B0604030504040204" pitchFamily="50" charset="-128"/>
                        <a:ea typeface="Meiryo UI" panose="020B0604030504040204" pitchFamily="50" charset="-128"/>
                      </a:endParaRPr>
                    </a:p>
                    <a:p>
                      <a:pPr algn="ctr" rtl="0" fontAlgn="ctr"/>
                      <a:r>
                        <a:rPr lang="zh-CN" altLang="en-US" sz="1100" b="0" i="0" u="none" strike="noStrike" dirty="0" smtClean="0">
                          <a:solidFill>
                            <a:srgbClr val="000000"/>
                          </a:solidFill>
                          <a:effectLst/>
                          <a:latin typeface="Meiryo UI" panose="020B0604030504040204" pitchFamily="50" charset="-128"/>
                          <a:ea typeface="Meiryo UI" panose="020B0604030504040204" pitchFamily="50" charset="-128"/>
                        </a:rPr>
                        <a:t>野球</a:t>
                      </a:r>
                      <a:r>
                        <a:rPr lang="zh-CN" altLang="en-US" sz="1100" b="0" i="0" u="none" strike="noStrike" dirty="0">
                          <a:solidFill>
                            <a:srgbClr val="000000"/>
                          </a:solidFill>
                          <a:effectLst/>
                          <a:latin typeface="Meiryo UI" panose="020B0604030504040204" pitchFamily="50" charset="-128"/>
                          <a:ea typeface="Meiryo UI" panose="020B0604030504040204" pitchFamily="50" charset="-128"/>
                        </a:rPr>
                        <a:t>選手権大会</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D0D8E8"/>
                    </a:solidFill>
                  </a:tcPr>
                </a:tc>
                <a:tc>
                  <a:txBody>
                    <a:bodyPr/>
                    <a:lstStyle/>
                    <a:p>
                      <a:pPr algn="ctr"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甲子園</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D0D8E8"/>
                    </a:solidFill>
                  </a:tcP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8</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月</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10</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日～</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D0D8E8"/>
                    </a:solidFill>
                  </a:tcPr>
                </a:tc>
                <a:tc>
                  <a:txBody>
                    <a:bodyPr/>
                    <a:lstStyle/>
                    <a:p>
                      <a:pPr algn="ctr"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中止</a:t>
                      </a:r>
                      <a:br>
                        <a:rPr lang="ja-JP" altLang="en-US" sz="11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各都道府県により独自の</a:t>
                      </a:r>
                      <a:br>
                        <a:rPr lang="ja-JP" altLang="en-US" sz="11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代替大会の開催を検討</a:t>
                      </a:r>
                    </a:p>
                  </a:txBody>
                  <a:tcPr marL="8500" marR="8500" marT="85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D0D8E8"/>
                    </a:solidFill>
                  </a:tcPr>
                </a:tc>
                <a:extLst>
                  <a:ext uri="{0D108BD9-81ED-4DB2-BD59-A6C34878D82A}">
                    <a16:rowId xmlns:a16="http://schemas.microsoft.com/office/drawing/2014/main" val="1529232290"/>
                  </a:ext>
                </a:extLst>
              </a:tr>
            </a:tbl>
          </a:graphicData>
        </a:graphic>
      </p:graphicFrame>
      <p:sp>
        <p:nvSpPr>
          <p:cNvPr id="11"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国内外の移動の減少</a:t>
            </a:r>
            <a:r>
              <a:rPr lang="en-US" altLang="ja-JP" sz="1800" b="1" dirty="0" smtClean="0">
                <a:solidFill>
                  <a:schemeClr val="bg1"/>
                </a:solidFill>
                <a:latin typeface="Meiryo UI" panose="020B0604030504040204" pitchFamily="50" charset="-128"/>
                <a:ea typeface="Meiryo UI" panose="020B0604030504040204" pitchFamily="50" charset="-128"/>
              </a:rPr>
              <a:t> 【</a:t>
            </a:r>
            <a:r>
              <a:rPr lang="ja-JP" altLang="en-US" sz="1800" b="1" dirty="0" smtClean="0">
                <a:solidFill>
                  <a:schemeClr val="bg1"/>
                </a:solidFill>
                <a:latin typeface="Meiryo UI" panose="020B0604030504040204" pitchFamily="50" charset="-128"/>
                <a:ea typeface="Meiryo UI" panose="020B0604030504040204" pitchFamily="50" charset="-128"/>
              </a:rPr>
              <a:t>大規模イベント等の開催自粛</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336875" y="533343"/>
            <a:ext cx="9232249" cy="49655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dirty="0">
                <a:solidFill>
                  <a:schemeClr val="tx1"/>
                </a:solidFill>
                <a:latin typeface="Meiryo UI" panose="020B0604030504040204" pitchFamily="50" charset="-128"/>
                <a:ea typeface="Meiryo UI" panose="020B0604030504040204" pitchFamily="50" charset="-128"/>
              </a:rPr>
              <a:t>●新型</a:t>
            </a:r>
            <a:r>
              <a:rPr kumimoji="1" lang="ja-JP" altLang="en-US" sz="1400" dirty="0" smtClean="0">
                <a:solidFill>
                  <a:schemeClr val="tx1"/>
                </a:solidFill>
                <a:latin typeface="Meiryo UI" panose="020B0604030504040204" pitchFamily="50" charset="-128"/>
                <a:ea typeface="Meiryo UI" panose="020B0604030504040204" pitchFamily="50" charset="-128"/>
              </a:rPr>
              <a:t>コロナウイルスの</a:t>
            </a:r>
            <a:r>
              <a:rPr kumimoji="1" lang="ja-JP" altLang="en-US" sz="1400" dirty="0">
                <a:solidFill>
                  <a:schemeClr val="tx1"/>
                </a:solidFill>
                <a:latin typeface="Meiryo UI" panose="020B0604030504040204" pitchFamily="50" charset="-128"/>
                <a:ea typeface="Meiryo UI" panose="020B0604030504040204" pitchFamily="50" charset="-128"/>
              </a:rPr>
              <a:t>影響により、</a:t>
            </a:r>
            <a:r>
              <a:rPr kumimoji="1" lang="ja-JP" altLang="en-US" sz="1400" b="1" u="sng" dirty="0">
                <a:solidFill>
                  <a:schemeClr val="tx1"/>
                </a:solidFill>
                <a:latin typeface="Meiryo UI" panose="020B0604030504040204" pitchFamily="50" charset="-128"/>
                <a:ea typeface="Meiryo UI" panose="020B0604030504040204" pitchFamily="50" charset="-128"/>
              </a:rPr>
              <a:t>イベントの中止・延期などが相次いだ</a:t>
            </a:r>
            <a:r>
              <a:rPr kumimoji="1" lang="ja-JP" altLang="en-US" sz="1400" b="1" u="sng"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 緊急</a:t>
            </a:r>
            <a:r>
              <a:rPr kumimoji="1" lang="ja-JP" altLang="en-US" sz="1400" dirty="0">
                <a:solidFill>
                  <a:schemeClr val="tx1"/>
                </a:solidFill>
                <a:latin typeface="Meiryo UI" panose="020B0604030504040204" pitchFamily="50" charset="-128"/>
                <a:ea typeface="Meiryo UI" panose="020B0604030504040204" pitchFamily="50" charset="-128"/>
              </a:rPr>
              <a:t>事態宣言解除後は、新たな生活様式に</a:t>
            </a:r>
            <a:r>
              <a:rPr kumimoji="1" lang="ja-JP" altLang="en-US" sz="1400" dirty="0" smtClean="0">
                <a:solidFill>
                  <a:schemeClr val="tx1"/>
                </a:solidFill>
                <a:latin typeface="Meiryo UI" panose="020B0604030504040204" pitchFamily="50" charset="-128"/>
                <a:ea typeface="Meiryo UI" panose="020B0604030504040204" pitchFamily="50" charset="-128"/>
              </a:rPr>
              <a:t>基づく</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a:lnSpc>
                <a:spcPts val="2000"/>
              </a:lnSpc>
            </a:pPr>
            <a:r>
              <a:rPr kumimoji="1" lang="en-US" altLang="ja-JP" sz="1400" dirty="0">
                <a:solidFill>
                  <a:schemeClr val="tx1"/>
                </a:solidFill>
                <a:latin typeface="Meiryo UI" panose="020B0604030504040204" pitchFamily="50" charset="-128"/>
                <a:ea typeface="Meiryo UI" panose="020B0604030504040204" pitchFamily="50" charset="-128"/>
              </a:rPr>
              <a:t> </a:t>
            </a:r>
            <a:r>
              <a:rPr kumimoji="1" lang="en-US" altLang="ja-JP" sz="1400" dirty="0" smtClean="0">
                <a:solidFill>
                  <a:schemeClr val="tx1"/>
                </a:solidFill>
                <a:latin typeface="Meiryo UI" panose="020B0604030504040204" pitchFamily="50" charset="-128"/>
                <a:ea typeface="Meiryo UI" panose="020B0604030504040204" pitchFamily="50" charset="-128"/>
              </a:rPr>
              <a:t>   </a:t>
            </a:r>
            <a:r>
              <a:rPr kumimoji="1" lang="ja-JP" altLang="en-US" sz="1400" dirty="0">
                <a:solidFill>
                  <a:schemeClr val="tx1"/>
                </a:solidFill>
                <a:latin typeface="Meiryo UI" panose="020B0604030504040204" pitchFamily="50" charset="-128"/>
                <a:ea typeface="Meiryo UI" panose="020B0604030504040204" pitchFamily="50" charset="-128"/>
              </a:rPr>
              <a:t>公</a:t>
            </a:r>
            <a:r>
              <a:rPr kumimoji="1" lang="ja-JP" altLang="en-US" sz="1400" dirty="0" smtClean="0">
                <a:solidFill>
                  <a:schemeClr val="tx1"/>
                </a:solidFill>
                <a:latin typeface="Meiryo UI" panose="020B0604030504040204" pitchFamily="50" charset="-128"/>
                <a:ea typeface="Meiryo UI" panose="020B0604030504040204" pitchFamily="50" charset="-128"/>
              </a:rPr>
              <a:t>演等</a:t>
            </a:r>
            <a:r>
              <a:rPr kumimoji="1" lang="ja-JP" altLang="en-US" sz="1400" dirty="0">
                <a:solidFill>
                  <a:schemeClr val="tx1"/>
                </a:solidFill>
                <a:latin typeface="Meiryo UI" panose="020B0604030504040204" pitchFamily="50" charset="-128"/>
                <a:ea typeface="Meiryo UI" panose="020B0604030504040204" pitchFamily="50" charset="-128"/>
              </a:rPr>
              <a:t>が開始されつつある</a:t>
            </a:r>
            <a:r>
              <a:rPr kumimoji="1" lang="ja-JP" altLang="en-US" sz="1400" dirty="0" smtClean="0">
                <a:solidFill>
                  <a:schemeClr val="tx1"/>
                </a:solidFill>
                <a:latin typeface="Meiryo UI" panose="020B0604030504040204" pitchFamily="50" charset="-128"/>
                <a:ea typeface="Meiryo UI" panose="020B0604030504040204" pitchFamily="50" charset="-128"/>
              </a:rPr>
              <a:t>。</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5000783" y="5572066"/>
            <a:ext cx="4040658" cy="261610"/>
          </a:xfrm>
          <a:prstGeom prst="rect">
            <a:avLst/>
          </a:prstGeom>
          <a:noFill/>
        </p:spPr>
        <p:txBody>
          <a:bodyPr wrap="square" rtlCol="0">
            <a:spAutoFit/>
          </a:bodyPr>
          <a:lstStyle/>
          <a:p>
            <a:pPr algn="ctr"/>
            <a:r>
              <a:rPr kumimoji="1" lang="ja-JP" altLang="en-US" sz="1100" dirty="0" smtClean="0"/>
              <a:t>出典：令和</a:t>
            </a:r>
            <a:r>
              <a:rPr kumimoji="1" lang="en-US" altLang="ja-JP" sz="1100" dirty="0" smtClean="0"/>
              <a:t>2</a:t>
            </a:r>
            <a:r>
              <a:rPr kumimoji="1" lang="ja-JP" altLang="en-US" sz="1100" dirty="0" smtClean="0"/>
              <a:t>年度第</a:t>
            </a:r>
            <a:r>
              <a:rPr kumimoji="1" lang="en-US" altLang="ja-JP" sz="1100" dirty="0" smtClean="0"/>
              <a:t>1</a:t>
            </a:r>
            <a:r>
              <a:rPr kumimoji="1" lang="ja-JP" altLang="en-US" sz="1100" dirty="0" smtClean="0"/>
              <a:t>回大阪府市都市魅力戦略推進会議資料</a:t>
            </a:r>
            <a:endParaRPr kumimoji="1" lang="en-US" altLang="ja-JP" sz="1100" dirty="0" smtClean="0"/>
          </a:p>
        </p:txBody>
      </p:sp>
      <p:sp>
        <p:nvSpPr>
          <p:cNvPr id="15" name="スライド番号プレースホルダー 3"/>
          <p:cNvSpPr>
            <a:spLocks noGrp="1"/>
          </p:cNvSpPr>
          <p:nvPr>
            <p:ph type="sldNum" sz="quarter" idx="12"/>
          </p:nvPr>
        </p:nvSpPr>
        <p:spPr>
          <a:xfrm>
            <a:off x="9350061" y="5691873"/>
            <a:ext cx="426425" cy="394246"/>
          </a:xfrm>
        </p:spPr>
        <p:txBody>
          <a:bodyPr/>
          <a:lstStyle/>
          <a:p>
            <a:fld id="{9B28B6A2-4437-46C4-8AB6-08015A7ADF51}" type="slidenum">
              <a:rPr kumimoji="1" lang="ja-JP" altLang="en-US" sz="1600" b="1" smtClean="0"/>
              <a:t>51</a:t>
            </a:fld>
            <a:endParaRPr kumimoji="1" lang="ja-JP" altLang="en-US" sz="1600" b="1"/>
          </a:p>
        </p:txBody>
      </p:sp>
    </p:spTree>
    <p:extLst>
      <p:ext uri="{BB962C8B-B14F-4D97-AF65-F5344CB8AC3E}">
        <p14:creationId xmlns:p14="http://schemas.microsoft.com/office/powerpoint/2010/main" val="3840528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3"/>
          <p:cNvSpPr>
            <a:spLocks noGrp="1"/>
          </p:cNvSpPr>
          <p:nvPr>
            <p:ph type="sldNum" sz="quarter" idx="12"/>
          </p:nvPr>
        </p:nvSpPr>
        <p:spPr>
          <a:xfrm>
            <a:off x="9350061" y="5691873"/>
            <a:ext cx="426425" cy="394246"/>
          </a:xfrm>
        </p:spPr>
        <p:txBody>
          <a:bodyPr/>
          <a:lstStyle/>
          <a:p>
            <a:fld id="{9B28B6A2-4437-46C4-8AB6-08015A7ADF51}" type="slidenum">
              <a:rPr kumimoji="1" lang="ja-JP" altLang="en-US" sz="1600" b="1" smtClean="0"/>
              <a:t>52</a:t>
            </a:fld>
            <a:endParaRPr kumimoji="1" lang="ja-JP" altLang="en-US" sz="1600" b="1" dirty="0"/>
          </a:p>
        </p:txBody>
      </p:sp>
      <p:sp>
        <p:nvSpPr>
          <p:cNvPr id="13" name="正方形/長方形 12"/>
          <p:cNvSpPr/>
          <p:nvPr/>
        </p:nvSpPr>
        <p:spPr>
          <a:xfrm>
            <a:off x="266414" y="466959"/>
            <a:ext cx="9373172" cy="109010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rPr>
              <a:t> ●近畿圏の輸出額の推移を</a:t>
            </a:r>
            <a:r>
              <a:rPr kumimoji="1" lang="ja-JP" altLang="en-US" sz="1400" dirty="0">
                <a:solidFill>
                  <a:schemeClr val="tx1"/>
                </a:solidFill>
                <a:latin typeface="Meiryo UI" panose="020B0604030504040204" pitchFamily="50" charset="-128"/>
                <a:ea typeface="Meiryo UI" panose="020B0604030504040204" pitchFamily="50" charset="-128"/>
              </a:rPr>
              <a:t>見</a:t>
            </a:r>
            <a:r>
              <a:rPr kumimoji="1" lang="ja-JP" altLang="en-US" sz="1400" dirty="0" smtClean="0">
                <a:solidFill>
                  <a:schemeClr val="tx1"/>
                </a:solidFill>
                <a:latin typeface="Meiryo UI" panose="020B0604030504040204" pitchFamily="50" charset="-128"/>
                <a:ea typeface="Meiryo UI" panose="020B0604030504040204" pitchFamily="50" charset="-128"/>
              </a:rPr>
              <a:t>ると、４月の総額は、</a:t>
            </a:r>
            <a:r>
              <a:rPr kumimoji="1" lang="en-US" altLang="ja-JP" sz="1400" dirty="0" smtClean="0">
                <a:solidFill>
                  <a:schemeClr val="tx1"/>
                </a:solidFill>
                <a:latin typeface="Meiryo UI" panose="020B0604030504040204" pitchFamily="50" charset="-128"/>
                <a:ea typeface="Meiryo UI" panose="020B0604030504040204" pitchFamily="50" charset="-128"/>
              </a:rPr>
              <a:t>1</a:t>
            </a:r>
            <a:r>
              <a:rPr kumimoji="1" lang="ja-JP" altLang="en-US" sz="1400" dirty="0" smtClean="0">
                <a:solidFill>
                  <a:schemeClr val="tx1"/>
                </a:solidFill>
                <a:latin typeface="Meiryo UI" panose="020B0604030504040204" pitchFamily="50" charset="-128"/>
                <a:ea typeface="Meiryo UI" panose="020B0604030504040204" pitchFamily="50" charset="-128"/>
              </a:rPr>
              <a:t>兆</a:t>
            </a:r>
            <a:r>
              <a:rPr kumimoji="1" lang="en-US" altLang="ja-JP" sz="1400" dirty="0" smtClean="0">
                <a:solidFill>
                  <a:schemeClr val="tx1"/>
                </a:solidFill>
                <a:latin typeface="Meiryo UI" panose="020B0604030504040204" pitchFamily="50" charset="-128"/>
                <a:ea typeface="Meiryo UI" panose="020B0604030504040204" pitchFamily="50" charset="-128"/>
              </a:rPr>
              <a:t>2,801</a:t>
            </a:r>
            <a:r>
              <a:rPr kumimoji="1" lang="ja-JP" altLang="en-US" sz="1400" dirty="0" smtClean="0">
                <a:solidFill>
                  <a:schemeClr val="tx1"/>
                </a:solidFill>
                <a:latin typeface="Meiryo UI" panose="020B0604030504040204" pitchFamily="50" charset="-128"/>
                <a:ea typeface="Meiryo UI" panose="020B0604030504040204" pitchFamily="50" charset="-128"/>
              </a:rPr>
              <a:t>億円（▲</a:t>
            </a:r>
            <a:r>
              <a:rPr kumimoji="1" lang="en-US" altLang="ja-JP" sz="1400" dirty="0" smtClean="0">
                <a:solidFill>
                  <a:schemeClr val="tx1"/>
                </a:solidFill>
                <a:latin typeface="Meiryo UI" panose="020B0604030504040204" pitchFamily="50" charset="-128"/>
                <a:ea typeface="Meiryo UI" panose="020B0604030504040204" pitchFamily="50" charset="-128"/>
              </a:rPr>
              <a:t>5.5</a:t>
            </a:r>
            <a:r>
              <a:rPr kumimoji="1" lang="ja-JP" altLang="en-US" sz="1400" dirty="0" smtClean="0">
                <a:solidFill>
                  <a:schemeClr val="tx1"/>
                </a:solidFill>
                <a:latin typeface="Meiryo UI" panose="020B0604030504040204" pitchFamily="50" charset="-128"/>
                <a:ea typeface="Meiryo UI" panose="020B0604030504040204" pitchFamily="50" charset="-128"/>
              </a:rPr>
              <a:t>％）、うち中国への輸出額は、</a:t>
            </a:r>
            <a:r>
              <a:rPr kumimoji="1" lang="en-US" altLang="ja-JP" sz="1400" dirty="0" smtClean="0">
                <a:solidFill>
                  <a:schemeClr val="tx1"/>
                </a:solidFill>
                <a:latin typeface="Meiryo UI" panose="020B0604030504040204" pitchFamily="50" charset="-128"/>
                <a:ea typeface="Meiryo UI" panose="020B0604030504040204" pitchFamily="50" charset="-128"/>
              </a:rPr>
              <a:t>3,312</a:t>
            </a:r>
            <a:r>
              <a:rPr kumimoji="1" lang="ja-JP" altLang="en-US" sz="1400" dirty="0" smtClean="0">
                <a:solidFill>
                  <a:schemeClr val="tx1"/>
                </a:solidFill>
                <a:latin typeface="Meiryo UI" panose="020B0604030504040204" pitchFamily="50" charset="-128"/>
                <a:ea typeface="Meiryo UI" panose="020B0604030504040204" pitchFamily="50" charset="-128"/>
              </a:rPr>
              <a:t>億円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en-US" altLang="ja-JP" sz="1400" dirty="0" smtClean="0">
                <a:solidFill>
                  <a:schemeClr val="tx1"/>
                </a:solidFill>
                <a:latin typeface="Meiryo UI" panose="020B0604030504040204" pitchFamily="50" charset="-128"/>
                <a:ea typeface="Meiryo UI" panose="020B0604030504040204" pitchFamily="50" charset="-128"/>
              </a:rPr>
              <a:t>4.2</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5</a:t>
            </a:r>
            <a:r>
              <a:rPr kumimoji="1" lang="ja-JP" altLang="en-US" sz="1400" dirty="0" smtClean="0">
                <a:solidFill>
                  <a:schemeClr val="tx1"/>
                </a:solidFill>
                <a:latin typeface="Meiryo UI" panose="020B0604030504040204" pitchFamily="50" charset="-128"/>
                <a:ea typeface="Meiryo UI" panose="020B0604030504040204" pitchFamily="50" charset="-128"/>
              </a:rPr>
              <a:t>月の総額は、</a:t>
            </a:r>
            <a:r>
              <a:rPr kumimoji="1" lang="en-US" altLang="ja-JP" sz="1400" dirty="0" smtClean="0">
                <a:solidFill>
                  <a:schemeClr val="tx1"/>
                </a:solidFill>
                <a:latin typeface="Meiryo UI" panose="020B0604030504040204" pitchFamily="50" charset="-128"/>
                <a:ea typeface="Meiryo UI" panose="020B0604030504040204" pitchFamily="50" charset="-128"/>
              </a:rPr>
              <a:t>1</a:t>
            </a:r>
            <a:r>
              <a:rPr kumimoji="1" lang="ja-JP" altLang="en-US" sz="1400" dirty="0" smtClean="0">
                <a:solidFill>
                  <a:schemeClr val="tx1"/>
                </a:solidFill>
                <a:latin typeface="Meiryo UI" panose="020B0604030504040204" pitchFamily="50" charset="-128"/>
                <a:ea typeface="Meiryo UI" panose="020B0604030504040204" pitchFamily="50" charset="-128"/>
              </a:rPr>
              <a:t>兆</a:t>
            </a:r>
            <a:r>
              <a:rPr kumimoji="1" lang="en-US" altLang="ja-JP" sz="1400" dirty="0" smtClean="0">
                <a:solidFill>
                  <a:schemeClr val="tx1"/>
                </a:solidFill>
                <a:latin typeface="Meiryo UI" panose="020B0604030504040204" pitchFamily="50" charset="-128"/>
                <a:ea typeface="Meiryo UI" panose="020B0604030504040204" pitchFamily="50" charset="-128"/>
              </a:rPr>
              <a:t>392</a:t>
            </a:r>
            <a:r>
              <a:rPr kumimoji="1" lang="ja-JP" altLang="en-US" sz="1400" dirty="0" smtClean="0">
                <a:solidFill>
                  <a:schemeClr val="tx1"/>
                </a:solidFill>
                <a:latin typeface="Meiryo UI" panose="020B0604030504040204" pitchFamily="50" charset="-128"/>
                <a:ea typeface="Meiryo UI" panose="020B0604030504040204" pitchFamily="50" charset="-128"/>
              </a:rPr>
              <a:t>億円（▲</a:t>
            </a:r>
            <a:r>
              <a:rPr kumimoji="1" lang="en-US" altLang="ja-JP" sz="1400" dirty="0" smtClean="0">
                <a:solidFill>
                  <a:schemeClr val="tx1"/>
                </a:solidFill>
                <a:latin typeface="Meiryo UI" panose="020B0604030504040204" pitchFamily="50" charset="-128"/>
                <a:ea typeface="Meiryo UI" panose="020B0604030504040204" pitchFamily="50" charset="-128"/>
              </a:rPr>
              <a:t>16.9</a:t>
            </a:r>
            <a:r>
              <a:rPr kumimoji="1" lang="ja-JP" altLang="en-US" sz="1400" dirty="0" smtClean="0">
                <a:solidFill>
                  <a:schemeClr val="tx1"/>
                </a:solidFill>
                <a:latin typeface="Meiryo UI" panose="020B0604030504040204" pitchFamily="50" charset="-128"/>
                <a:ea typeface="Meiryo UI" panose="020B0604030504040204" pitchFamily="50" charset="-128"/>
              </a:rPr>
              <a:t>％）、うち中国への輸出額は、</a:t>
            </a:r>
            <a:r>
              <a:rPr kumimoji="1" lang="en-US" altLang="ja-JP" sz="1400" dirty="0" smtClean="0">
                <a:solidFill>
                  <a:schemeClr val="tx1"/>
                </a:solidFill>
                <a:latin typeface="Meiryo UI" panose="020B0604030504040204" pitchFamily="50" charset="-128"/>
                <a:ea typeface="Meiryo UI" panose="020B0604030504040204" pitchFamily="50" charset="-128"/>
              </a:rPr>
              <a:t>3,147</a:t>
            </a:r>
            <a:r>
              <a:rPr kumimoji="1" lang="ja-JP" altLang="en-US" sz="1400" dirty="0" smtClean="0">
                <a:solidFill>
                  <a:schemeClr val="tx1"/>
                </a:solidFill>
                <a:latin typeface="Meiryo UI" panose="020B0604030504040204" pitchFamily="50" charset="-128"/>
                <a:ea typeface="Meiryo UI" panose="020B0604030504040204" pitchFamily="50" charset="-128"/>
              </a:rPr>
              <a:t>億円（▲</a:t>
            </a:r>
            <a:r>
              <a:rPr kumimoji="1" lang="en-US" altLang="ja-JP" sz="1400" dirty="0" smtClean="0">
                <a:solidFill>
                  <a:schemeClr val="tx1"/>
                </a:solidFill>
                <a:latin typeface="Meiryo UI" panose="020B0604030504040204" pitchFamily="50" charset="-128"/>
                <a:ea typeface="Meiryo UI" panose="020B0604030504040204" pitchFamily="50" charset="-128"/>
              </a:rPr>
              <a:t>0.1</a:t>
            </a:r>
            <a:r>
              <a:rPr kumimoji="1" lang="ja-JP" altLang="en-US" sz="1400" dirty="0" smtClean="0">
                <a:solidFill>
                  <a:schemeClr val="tx1"/>
                </a:solidFill>
                <a:latin typeface="Meiryo UI" panose="020B0604030504040204" pitchFamily="50" charset="-128"/>
                <a:ea typeface="Meiryo UI" panose="020B0604030504040204" pitchFamily="50" charset="-128"/>
              </a:rPr>
              <a:t>％）と、</a:t>
            </a:r>
            <a:r>
              <a:rPr kumimoji="1" lang="ja-JP" altLang="en-US" sz="1400" b="1" u="sng" dirty="0">
                <a:solidFill>
                  <a:schemeClr val="tx1"/>
                </a:solidFill>
                <a:latin typeface="Meiryo UI" panose="020B0604030504040204" pitchFamily="50" charset="-128"/>
                <a:ea typeface="Meiryo UI" panose="020B0604030504040204" pitchFamily="50" charset="-128"/>
              </a:rPr>
              <a:t>輸出</a:t>
            </a:r>
            <a:r>
              <a:rPr kumimoji="1" lang="ja-JP" altLang="en-US" sz="1400" b="1" u="sng" dirty="0" smtClean="0">
                <a:solidFill>
                  <a:schemeClr val="tx1"/>
                </a:solidFill>
                <a:latin typeface="Meiryo UI" panose="020B0604030504040204" pitchFamily="50" charset="-128"/>
                <a:ea typeface="Meiryo UI" panose="020B0604030504040204" pitchFamily="50" charset="-128"/>
              </a:rPr>
              <a:t>総額の</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a:p>
            <a:pPr>
              <a:lnSpc>
                <a:spcPts val="2000"/>
              </a:lnSpc>
            </a:pPr>
            <a:r>
              <a:rPr kumimoji="1" lang="en-US" altLang="ja-JP" sz="1400" dirty="0">
                <a:solidFill>
                  <a:schemeClr val="tx1"/>
                </a:solidFill>
                <a:latin typeface="Meiryo UI" panose="020B0604030504040204" pitchFamily="50" charset="-128"/>
                <a:ea typeface="Meiryo UI" panose="020B0604030504040204" pitchFamily="50" charset="-128"/>
              </a:rPr>
              <a:t> </a:t>
            </a:r>
            <a:r>
              <a:rPr kumimoji="1" lang="en-US" altLang="ja-JP" sz="1400" dirty="0" smtClean="0">
                <a:solidFill>
                  <a:schemeClr val="tx1"/>
                </a:solidFill>
                <a:latin typeface="Meiryo UI" panose="020B0604030504040204" pitchFamily="50" charset="-128"/>
                <a:ea typeface="Meiryo UI" panose="020B0604030504040204" pitchFamily="50" charset="-128"/>
              </a:rPr>
              <a:t>   </a:t>
            </a:r>
            <a:r>
              <a:rPr kumimoji="1" lang="ja-JP" altLang="en-US" sz="1400" b="1" u="sng" dirty="0" smtClean="0">
                <a:solidFill>
                  <a:schemeClr val="tx1"/>
                </a:solidFill>
                <a:latin typeface="Meiryo UI" panose="020B0604030504040204" pitchFamily="50" charset="-128"/>
                <a:ea typeface="Meiryo UI" panose="020B0604030504040204" pitchFamily="50" charset="-128"/>
              </a:rPr>
              <a:t>落ち込みに比して中国への輸出額の落ち込みは比較的小幅に抑えられている</a:t>
            </a:r>
            <a:r>
              <a:rPr kumimoji="1" lang="ja-JP" altLang="en-US" sz="1400" u="sng" dirty="0" smtClean="0">
                <a:solidFill>
                  <a:schemeClr val="tx1"/>
                </a:solidFill>
                <a:latin typeface="Meiryo UI" panose="020B0604030504040204" pitchFamily="50" charset="-128"/>
                <a:ea typeface="Meiryo UI" panose="020B0604030504040204" pitchFamily="50" charset="-128"/>
              </a:rPr>
              <a:t>。</a:t>
            </a:r>
            <a:endParaRPr kumimoji="1" lang="en-US" altLang="ja-JP" sz="1400" u="sng" dirty="0" smtClean="0">
              <a:solidFill>
                <a:schemeClr val="tx1"/>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6444699" y="5824509"/>
            <a:ext cx="2652699" cy="261610"/>
          </a:xfrm>
          <a:prstGeom prst="rect">
            <a:avLst/>
          </a:prstGeom>
          <a:noFill/>
        </p:spPr>
        <p:txBody>
          <a:bodyPr wrap="square" rtlCol="0">
            <a:spAutoFit/>
          </a:bodyPr>
          <a:lstStyle/>
          <a:p>
            <a:pPr algn="ctr"/>
            <a:r>
              <a:rPr kumimoji="1" lang="ja-JP" altLang="en-US" sz="1100" dirty="0" smtClean="0"/>
              <a:t>出典：大阪税関 </a:t>
            </a:r>
            <a:r>
              <a:rPr kumimoji="1" lang="en-US" altLang="ja-JP" sz="1100" dirty="0" smtClean="0"/>
              <a:t>『</a:t>
            </a:r>
            <a:r>
              <a:rPr kumimoji="1" lang="ja-JP" altLang="en-US" sz="1100" dirty="0" smtClean="0"/>
              <a:t>近畿圏貿易概況</a:t>
            </a:r>
            <a:r>
              <a:rPr kumimoji="1" lang="en-US" altLang="ja-JP" sz="1100" dirty="0" smtClean="0"/>
              <a:t>』</a:t>
            </a:r>
          </a:p>
        </p:txBody>
      </p:sp>
      <p:graphicFrame>
        <p:nvGraphicFramePr>
          <p:cNvPr id="7" name="グラフ 6">
            <a:extLst>
              <a:ext uri="{FF2B5EF4-FFF2-40B4-BE49-F238E27FC236}">
                <a16:creationId xmlns:a16="http://schemas.microsoft.com/office/drawing/2014/main" id="{00000000-0008-0000-0000-00001B000000}"/>
              </a:ext>
            </a:extLst>
          </p:cNvPr>
          <p:cNvGraphicFramePr>
            <a:graphicFrameLocks/>
          </p:cNvGraphicFramePr>
          <p:nvPr>
            <p:extLst>
              <p:ext uri="{D42A27DB-BD31-4B8C-83A1-F6EECF244321}">
                <p14:modId xmlns:p14="http://schemas.microsoft.com/office/powerpoint/2010/main" val="117603835"/>
              </p:ext>
            </p:extLst>
          </p:nvPr>
        </p:nvGraphicFramePr>
        <p:xfrm>
          <a:off x="489708" y="1601989"/>
          <a:ext cx="8860353" cy="4267446"/>
        </p:xfrm>
        <a:graphic>
          <a:graphicData uri="http://schemas.openxmlformats.org/drawingml/2006/chart">
            <c:chart xmlns:c="http://schemas.openxmlformats.org/drawingml/2006/chart" xmlns:r="http://schemas.openxmlformats.org/officeDocument/2006/relationships" r:id="rId3"/>
          </a:graphicData>
        </a:graphic>
      </p:graphicFrame>
      <p:sp>
        <p:nvSpPr>
          <p:cNvPr id="8"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国内外の移動の減少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輸出入の減少</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435407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3"/>
          <p:cNvSpPr>
            <a:spLocks noGrp="1"/>
          </p:cNvSpPr>
          <p:nvPr>
            <p:ph type="sldNum" sz="quarter" idx="12"/>
          </p:nvPr>
        </p:nvSpPr>
        <p:spPr>
          <a:xfrm>
            <a:off x="9350061" y="5691873"/>
            <a:ext cx="426425" cy="394246"/>
          </a:xfrm>
        </p:spPr>
        <p:txBody>
          <a:bodyPr/>
          <a:lstStyle/>
          <a:p>
            <a:fld id="{9B28B6A2-4437-46C4-8AB6-08015A7ADF51}" type="slidenum">
              <a:rPr kumimoji="1" lang="ja-JP" altLang="en-US" sz="1600" b="1" smtClean="0"/>
              <a:t>53</a:t>
            </a:fld>
            <a:endParaRPr kumimoji="1" lang="ja-JP" altLang="en-US" sz="1600" b="1" dirty="0"/>
          </a:p>
        </p:txBody>
      </p:sp>
      <p:sp>
        <p:nvSpPr>
          <p:cNvPr id="13" name="正方形/長方形 12"/>
          <p:cNvSpPr/>
          <p:nvPr/>
        </p:nvSpPr>
        <p:spPr>
          <a:xfrm>
            <a:off x="245660" y="492247"/>
            <a:ext cx="9362363" cy="10290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rPr>
              <a:t> ●近畿圏の品目別輸出額の推移を</a:t>
            </a:r>
            <a:r>
              <a:rPr kumimoji="1" lang="ja-JP" altLang="en-US" sz="1400" dirty="0">
                <a:solidFill>
                  <a:schemeClr val="tx1"/>
                </a:solidFill>
                <a:latin typeface="Meiryo UI" panose="020B0604030504040204" pitchFamily="50" charset="-128"/>
                <a:ea typeface="Meiryo UI" panose="020B0604030504040204" pitchFamily="50" charset="-128"/>
              </a:rPr>
              <a:t>見</a:t>
            </a:r>
            <a:r>
              <a:rPr kumimoji="1" lang="ja-JP" altLang="en-US" sz="1400" dirty="0" smtClean="0">
                <a:solidFill>
                  <a:schemeClr val="tx1"/>
                </a:solidFill>
                <a:latin typeface="Meiryo UI" panose="020B0604030504040204" pitchFamily="50" charset="-128"/>
                <a:ea typeface="Meiryo UI" panose="020B0604030504040204" pitchFamily="50" charset="-128"/>
              </a:rPr>
              <a:t>ると、２月以降、大半の輸出品目が前年度比マイナスで推移する中、</a:t>
            </a:r>
            <a:r>
              <a:rPr kumimoji="1" lang="ja-JP" altLang="en-US" sz="1400" b="1" u="sng" dirty="0" smtClean="0">
                <a:solidFill>
                  <a:schemeClr val="tx1"/>
                </a:solidFill>
                <a:latin typeface="Meiryo UI" panose="020B0604030504040204" pitchFamily="50" charset="-128"/>
                <a:ea typeface="Meiryo UI" panose="020B0604030504040204" pitchFamily="50" charset="-128"/>
              </a:rPr>
              <a:t>輸出品目シェア</a:t>
            </a:r>
            <a:r>
              <a:rPr kumimoji="1" lang="en-US" altLang="ja-JP" sz="1400" b="1" u="sng" dirty="0" smtClean="0">
                <a:solidFill>
                  <a:schemeClr val="tx1"/>
                </a:solidFill>
                <a:latin typeface="Meiryo UI" panose="020B0604030504040204" pitchFamily="50" charset="-128"/>
                <a:ea typeface="Meiryo UI" panose="020B0604030504040204" pitchFamily="50" charset="-128"/>
              </a:rPr>
              <a:t>1</a:t>
            </a:r>
            <a:r>
              <a:rPr kumimoji="1" lang="ja-JP" altLang="en-US" sz="1400" b="1" u="sng" dirty="0" smtClean="0">
                <a:solidFill>
                  <a:schemeClr val="tx1"/>
                </a:solidFill>
                <a:latin typeface="Meiryo UI" panose="020B0604030504040204" pitchFamily="50" charset="-128"/>
                <a:ea typeface="Meiryo UI" panose="020B0604030504040204" pitchFamily="50" charset="-128"/>
              </a:rPr>
              <a:t>位の</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a:p>
            <a:pPr>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b="1" u="sng" dirty="0" smtClean="0">
                <a:solidFill>
                  <a:schemeClr val="tx1"/>
                </a:solidFill>
                <a:latin typeface="Meiryo UI" panose="020B0604030504040204" pitchFamily="50" charset="-128"/>
                <a:ea typeface="Meiryo UI" panose="020B0604030504040204" pitchFamily="50" charset="-128"/>
              </a:rPr>
              <a:t>半導体等電子部品</a:t>
            </a:r>
            <a:r>
              <a:rPr kumimoji="1" lang="ja-JP" altLang="en-US" sz="1400" b="1" u="sng" dirty="0">
                <a:solidFill>
                  <a:schemeClr val="tx1"/>
                </a:solidFill>
                <a:latin typeface="Meiryo UI" panose="020B0604030504040204" pitchFamily="50" charset="-128"/>
                <a:ea typeface="Meiryo UI" panose="020B0604030504040204" pitchFamily="50" charset="-128"/>
              </a:rPr>
              <a:t>は</a:t>
            </a:r>
            <a:r>
              <a:rPr kumimoji="1" lang="ja-JP" altLang="en-US" sz="1400" b="1" u="sng" dirty="0" smtClean="0">
                <a:solidFill>
                  <a:schemeClr val="tx1"/>
                </a:solidFill>
                <a:latin typeface="Meiryo UI" panose="020B0604030504040204" pitchFamily="50" charset="-128"/>
                <a:ea typeface="Meiryo UI" panose="020B0604030504040204" pitchFamily="50" charset="-128"/>
              </a:rPr>
              <a:t>前年同期比プラスで推移。</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a:p>
            <a:pPr>
              <a:lnSpc>
                <a:spcPts val="2000"/>
              </a:lnSpc>
            </a:pPr>
            <a:r>
              <a:rPr kumimoji="1" lang="en-US" altLang="ja-JP" sz="1400" b="1" dirty="0">
                <a:solidFill>
                  <a:schemeClr val="tx1"/>
                </a:solidFill>
                <a:latin typeface="Meiryo UI" panose="020B0604030504040204" pitchFamily="50" charset="-128"/>
                <a:ea typeface="Meiryo UI" panose="020B0604030504040204" pitchFamily="50" charset="-128"/>
              </a:rPr>
              <a:t> </a:t>
            </a:r>
            <a:r>
              <a:rPr kumimoji="1" lang="ja-JP" altLang="en-US" sz="1400" b="1" dirty="0" smtClean="0">
                <a:solidFill>
                  <a:schemeClr val="tx1"/>
                </a:solidFill>
                <a:latin typeface="Meiryo UI" panose="020B0604030504040204" pitchFamily="50" charset="-128"/>
                <a:ea typeface="Meiryo UI" panose="020B0604030504040204" pitchFamily="50" charset="-128"/>
              </a:rPr>
              <a:t>●テレワークを進める中国企業の間で、タブレットやパソコンの需要が高まっている</a:t>
            </a:r>
            <a:r>
              <a:rPr kumimoji="1" lang="ja-JP" altLang="en-US" sz="1400" dirty="0" smtClean="0">
                <a:solidFill>
                  <a:schemeClr val="tx1"/>
                </a:solidFill>
                <a:latin typeface="Meiryo UI" panose="020B0604030504040204" pitchFamily="50" charset="-128"/>
                <a:ea typeface="Meiryo UI" panose="020B0604030504040204" pitchFamily="50" charset="-128"/>
              </a:rPr>
              <a:t>ことが背景にあるとみられる。</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6697362" y="5758191"/>
            <a:ext cx="2652699" cy="261610"/>
          </a:xfrm>
          <a:prstGeom prst="rect">
            <a:avLst/>
          </a:prstGeom>
          <a:noFill/>
        </p:spPr>
        <p:txBody>
          <a:bodyPr wrap="square" rtlCol="0">
            <a:spAutoFit/>
          </a:bodyPr>
          <a:lstStyle/>
          <a:p>
            <a:pPr algn="ctr"/>
            <a:r>
              <a:rPr kumimoji="1" lang="ja-JP" altLang="en-US" sz="1100" dirty="0" smtClean="0"/>
              <a:t>出典：大阪税関 </a:t>
            </a:r>
            <a:r>
              <a:rPr kumimoji="1" lang="en-US" altLang="ja-JP" sz="1100" dirty="0" smtClean="0"/>
              <a:t>『</a:t>
            </a:r>
            <a:r>
              <a:rPr kumimoji="1" lang="ja-JP" altLang="en-US" sz="1100" dirty="0" smtClean="0"/>
              <a:t>近畿圏貿易概況</a:t>
            </a:r>
            <a:r>
              <a:rPr kumimoji="1" lang="en-US" altLang="ja-JP" sz="1100" dirty="0" smtClean="0"/>
              <a:t>』</a:t>
            </a:r>
          </a:p>
        </p:txBody>
      </p:sp>
      <p:graphicFrame>
        <p:nvGraphicFramePr>
          <p:cNvPr id="8" name="グラフ 7"/>
          <p:cNvGraphicFramePr>
            <a:graphicFrameLocks/>
          </p:cNvGraphicFramePr>
          <p:nvPr>
            <p:extLst>
              <p:ext uri="{D42A27DB-BD31-4B8C-83A1-F6EECF244321}">
                <p14:modId xmlns:p14="http://schemas.microsoft.com/office/powerpoint/2010/main" val="2940419118"/>
              </p:ext>
            </p:extLst>
          </p:nvPr>
        </p:nvGraphicFramePr>
        <p:xfrm>
          <a:off x="604182" y="1521255"/>
          <a:ext cx="8553885" cy="4219929"/>
        </p:xfrm>
        <a:graphic>
          <a:graphicData uri="http://schemas.openxmlformats.org/drawingml/2006/chart">
            <c:chart xmlns:c="http://schemas.openxmlformats.org/drawingml/2006/chart" xmlns:r="http://schemas.openxmlformats.org/officeDocument/2006/relationships" r:id="rId2"/>
          </a:graphicData>
        </a:graphic>
      </p:graphicFrame>
      <p:sp>
        <p:nvSpPr>
          <p:cNvPr id="9"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国内外の移動の減少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輸出入の減少</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256974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3"/>
          <p:cNvSpPr>
            <a:spLocks noGrp="1"/>
          </p:cNvSpPr>
          <p:nvPr>
            <p:ph type="sldNum" sz="quarter" idx="12"/>
          </p:nvPr>
        </p:nvSpPr>
        <p:spPr>
          <a:xfrm>
            <a:off x="9350061" y="5691873"/>
            <a:ext cx="426425" cy="394246"/>
          </a:xfrm>
        </p:spPr>
        <p:txBody>
          <a:bodyPr/>
          <a:lstStyle/>
          <a:p>
            <a:fld id="{9B28B6A2-4437-46C4-8AB6-08015A7ADF51}" type="slidenum">
              <a:rPr kumimoji="1" lang="ja-JP" altLang="en-US" sz="1600" b="1" smtClean="0"/>
              <a:t>54</a:t>
            </a:fld>
            <a:endParaRPr kumimoji="1" lang="ja-JP" altLang="en-US" sz="1600" b="1" dirty="0"/>
          </a:p>
        </p:txBody>
      </p:sp>
      <p:sp>
        <p:nvSpPr>
          <p:cNvPr id="13" name="正方形/長方形 12"/>
          <p:cNvSpPr/>
          <p:nvPr/>
        </p:nvSpPr>
        <p:spPr>
          <a:xfrm>
            <a:off x="266414" y="444701"/>
            <a:ext cx="9373172" cy="10290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nSpc>
                <a:spcPts val="2000"/>
              </a:lnSpc>
            </a:pPr>
            <a:r>
              <a:rPr kumimoji="1" lang="ja-JP" altLang="en-US" sz="1400" dirty="0" smtClean="0">
                <a:solidFill>
                  <a:schemeClr val="tx1"/>
                </a:solidFill>
                <a:latin typeface="Meiryo UI" panose="020B0604030504040204" pitchFamily="50" charset="-128"/>
                <a:ea typeface="Meiryo UI" panose="020B0604030504040204" pitchFamily="50" charset="-128"/>
              </a:rPr>
              <a:t> ●近畿圏の輸入額の推移を</a:t>
            </a:r>
            <a:r>
              <a:rPr kumimoji="1" lang="ja-JP" altLang="en-US" sz="1400" dirty="0">
                <a:solidFill>
                  <a:schemeClr val="tx1"/>
                </a:solidFill>
                <a:latin typeface="Meiryo UI" panose="020B0604030504040204" pitchFamily="50" charset="-128"/>
                <a:ea typeface="Meiryo UI" panose="020B0604030504040204" pitchFamily="50" charset="-128"/>
              </a:rPr>
              <a:t>見</a:t>
            </a:r>
            <a:r>
              <a:rPr kumimoji="1" lang="ja-JP" altLang="en-US" sz="1400" dirty="0" smtClean="0">
                <a:solidFill>
                  <a:schemeClr val="tx1"/>
                </a:solidFill>
                <a:latin typeface="Meiryo UI" panose="020B0604030504040204" pitchFamily="50" charset="-128"/>
                <a:ea typeface="Meiryo UI" panose="020B0604030504040204" pitchFamily="50" charset="-128"/>
              </a:rPr>
              <a:t>ると、４月の総額は、</a:t>
            </a:r>
            <a:r>
              <a:rPr kumimoji="1" lang="en-US" altLang="ja-JP" sz="1400" dirty="0" smtClean="0">
                <a:solidFill>
                  <a:schemeClr val="tx1"/>
                </a:solidFill>
                <a:latin typeface="Meiryo UI" panose="020B0604030504040204" pitchFamily="50" charset="-128"/>
                <a:ea typeface="Meiryo UI" panose="020B0604030504040204" pitchFamily="50" charset="-128"/>
              </a:rPr>
              <a:t>1</a:t>
            </a:r>
            <a:r>
              <a:rPr kumimoji="1" lang="ja-JP" altLang="en-US" sz="1400" dirty="0" smtClean="0">
                <a:solidFill>
                  <a:schemeClr val="tx1"/>
                </a:solidFill>
                <a:latin typeface="Meiryo UI" panose="020B0604030504040204" pitchFamily="50" charset="-128"/>
                <a:ea typeface="Meiryo UI" panose="020B0604030504040204" pitchFamily="50" charset="-128"/>
              </a:rPr>
              <a:t>兆</a:t>
            </a:r>
            <a:r>
              <a:rPr kumimoji="1" lang="en-US" altLang="ja-JP" sz="1400" dirty="0" smtClean="0">
                <a:solidFill>
                  <a:schemeClr val="tx1"/>
                </a:solidFill>
                <a:latin typeface="Meiryo UI" panose="020B0604030504040204" pitchFamily="50" charset="-128"/>
                <a:ea typeface="Meiryo UI" panose="020B0604030504040204" pitchFamily="50" charset="-128"/>
              </a:rPr>
              <a:t>2,253</a:t>
            </a:r>
            <a:r>
              <a:rPr kumimoji="1" lang="ja-JP" altLang="en-US" sz="1400" dirty="0" smtClean="0">
                <a:solidFill>
                  <a:schemeClr val="tx1"/>
                </a:solidFill>
                <a:latin typeface="Meiryo UI" panose="020B0604030504040204" pitchFamily="50" charset="-128"/>
                <a:ea typeface="Meiryo UI" panose="020B0604030504040204" pitchFamily="50" charset="-128"/>
              </a:rPr>
              <a:t>億円（▲</a:t>
            </a:r>
            <a:r>
              <a:rPr kumimoji="1" lang="en-US" altLang="ja-JP" sz="1400" dirty="0" smtClean="0">
                <a:solidFill>
                  <a:schemeClr val="tx1"/>
                </a:solidFill>
                <a:latin typeface="Meiryo UI" panose="020B0604030504040204" pitchFamily="50" charset="-128"/>
                <a:ea typeface="Meiryo UI" panose="020B0604030504040204" pitchFamily="50" charset="-128"/>
              </a:rPr>
              <a:t>2.2</a:t>
            </a:r>
            <a:r>
              <a:rPr kumimoji="1" lang="ja-JP" altLang="en-US" sz="1400" dirty="0" smtClean="0">
                <a:solidFill>
                  <a:schemeClr val="tx1"/>
                </a:solidFill>
                <a:latin typeface="Meiryo UI" panose="020B0604030504040204" pitchFamily="50" charset="-128"/>
                <a:ea typeface="Meiryo UI" panose="020B0604030504040204" pitchFamily="50" charset="-128"/>
              </a:rPr>
              <a:t>％）、うち中国からの輸入額は、</a:t>
            </a:r>
            <a:r>
              <a:rPr kumimoji="1" lang="en-US" altLang="ja-JP" sz="1400" dirty="0">
                <a:solidFill>
                  <a:schemeClr val="tx1"/>
                </a:solidFill>
                <a:latin typeface="Meiryo UI" panose="020B0604030504040204" pitchFamily="50" charset="-128"/>
                <a:ea typeface="Meiryo UI" panose="020B0604030504040204" pitchFamily="50" charset="-128"/>
              </a:rPr>
              <a:t>4,772</a:t>
            </a:r>
            <a:r>
              <a:rPr kumimoji="1" lang="ja-JP" altLang="en-US" sz="1400" dirty="0" smtClean="0">
                <a:solidFill>
                  <a:schemeClr val="tx1"/>
                </a:solidFill>
                <a:latin typeface="Meiryo UI" panose="020B0604030504040204" pitchFamily="50" charset="-128"/>
                <a:ea typeface="Meiryo UI" panose="020B0604030504040204" pitchFamily="50" charset="-128"/>
              </a:rPr>
              <a:t>億円</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a:lnSpc>
                <a:spcPts val="2000"/>
              </a:lnSpc>
            </a:pP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en-US" altLang="ja-JP" sz="1400" dirty="0" smtClean="0">
                <a:solidFill>
                  <a:schemeClr val="tx1"/>
                </a:solidFill>
                <a:latin typeface="Meiryo UI" panose="020B0604030504040204" pitchFamily="50" charset="-128"/>
                <a:ea typeface="Meiryo UI" panose="020B0604030504040204" pitchFamily="50" charset="-128"/>
              </a:rPr>
              <a:t>22.1</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5</a:t>
            </a:r>
            <a:r>
              <a:rPr kumimoji="1" lang="ja-JP" altLang="en-US" sz="1400" dirty="0" smtClean="0">
                <a:solidFill>
                  <a:schemeClr val="tx1"/>
                </a:solidFill>
                <a:latin typeface="Meiryo UI" panose="020B0604030504040204" pitchFamily="50" charset="-128"/>
                <a:ea typeface="Meiryo UI" panose="020B0604030504040204" pitchFamily="50" charset="-128"/>
              </a:rPr>
              <a:t>月の総額は、</a:t>
            </a:r>
            <a:r>
              <a:rPr kumimoji="1" lang="en-US" altLang="ja-JP" sz="1400" dirty="0" smtClean="0">
                <a:solidFill>
                  <a:schemeClr val="tx1"/>
                </a:solidFill>
                <a:latin typeface="Meiryo UI" panose="020B0604030504040204" pitchFamily="50" charset="-128"/>
                <a:ea typeface="Meiryo UI" panose="020B0604030504040204" pitchFamily="50" charset="-128"/>
              </a:rPr>
              <a:t>1</a:t>
            </a:r>
            <a:r>
              <a:rPr kumimoji="1" lang="ja-JP" altLang="en-US" sz="1400" dirty="0" smtClean="0">
                <a:solidFill>
                  <a:schemeClr val="tx1"/>
                </a:solidFill>
                <a:latin typeface="Meiryo UI" panose="020B0604030504040204" pitchFamily="50" charset="-128"/>
                <a:ea typeface="Meiryo UI" panose="020B0604030504040204" pitchFamily="50" charset="-128"/>
              </a:rPr>
              <a:t>兆</a:t>
            </a:r>
            <a:r>
              <a:rPr kumimoji="1" lang="en-US" altLang="ja-JP" sz="1400" dirty="0" smtClean="0">
                <a:solidFill>
                  <a:schemeClr val="tx1"/>
                </a:solidFill>
                <a:latin typeface="Meiryo UI" panose="020B0604030504040204" pitchFamily="50" charset="-128"/>
                <a:ea typeface="Meiryo UI" panose="020B0604030504040204" pitchFamily="50" charset="-128"/>
              </a:rPr>
              <a:t>111</a:t>
            </a:r>
            <a:r>
              <a:rPr kumimoji="1" lang="ja-JP" altLang="en-US" sz="1400" dirty="0" smtClean="0">
                <a:solidFill>
                  <a:schemeClr val="tx1"/>
                </a:solidFill>
                <a:latin typeface="Meiryo UI" panose="020B0604030504040204" pitchFamily="50" charset="-128"/>
                <a:ea typeface="Meiryo UI" panose="020B0604030504040204" pitchFamily="50" charset="-128"/>
              </a:rPr>
              <a:t>億円（▲</a:t>
            </a:r>
            <a:r>
              <a:rPr kumimoji="1" lang="en-US" altLang="ja-JP" sz="1400" dirty="0" smtClean="0">
                <a:solidFill>
                  <a:schemeClr val="tx1"/>
                </a:solidFill>
                <a:latin typeface="Meiryo UI" panose="020B0604030504040204" pitchFamily="50" charset="-128"/>
                <a:ea typeface="Meiryo UI" panose="020B0604030504040204" pitchFamily="50" charset="-128"/>
              </a:rPr>
              <a:t>19.7</a:t>
            </a:r>
            <a:r>
              <a:rPr kumimoji="1" lang="ja-JP" altLang="en-US" sz="1400" dirty="0" smtClean="0">
                <a:solidFill>
                  <a:schemeClr val="tx1"/>
                </a:solidFill>
                <a:latin typeface="Meiryo UI" panose="020B0604030504040204" pitchFamily="50" charset="-128"/>
                <a:ea typeface="Meiryo UI" panose="020B0604030504040204" pitchFamily="50" charset="-128"/>
              </a:rPr>
              <a:t>％）、うち中国からの輸入額は、</a:t>
            </a:r>
            <a:r>
              <a:rPr kumimoji="1" lang="en-US" altLang="ja-JP" sz="1400" dirty="0" smtClean="0">
                <a:solidFill>
                  <a:schemeClr val="tx1"/>
                </a:solidFill>
                <a:latin typeface="Meiryo UI" panose="020B0604030504040204" pitchFamily="50" charset="-128"/>
                <a:ea typeface="Meiryo UI" panose="020B0604030504040204" pitchFamily="50" charset="-128"/>
              </a:rPr>
              <a:t>3,880</a:t>
            </a:r>
            <a:r>
              <a:rPr kumimoji="1" lang="ja-JP" altLang="en-US" sz="1400" dirty="0">
                <a:solidFill>
                  <a:schemeClr val="tx1"/>
                </a:solidFill>
                <a:latin typeface="Meiryo UI" panose="020B0604030504040204" pitchFamily="50" charset="-128"/>
                <a:ea typeface="Meiryo UI" panose="020B0604030504040204" pitchFamily="50" charset="-128"/>
              </a:rPr>
              <a:t>億</a:t>
            </a:r>
            <a:r>
              <a:rPr kumimoji="1" lang="ja-JP" altLang="en-US" sz="1400" dirty="0" smtClean="0">
                <a:solidFill>
                  <a:schemeClr val="tx1"/>
                </a:solidFill>
                <a:latin typeface="Meiryo UI" panose="020B0604030504040204" pitchFamily="50" charset="-128"/>
                <a:ea typeface="Meiryo UI" panose="020B0604030504040204" pitchFamily="50" charset="-128"/>
              </a:rPr>
              <a:t>円（</a:t>
            </a:r>
            <a:r>
              <a:rPr kumimoji="1" lang="en-US" altLang="ja-JP" sz="1400" dirty="0" smtClean="0">
                <a:solidFill>
                  <a:schemeClr val="tx1"/>
                </a:solidFill>
                <a:latin typeface="Meiryo UI" panose="020B0604030504040204" pitchFamily="50" charset="-128"/>
                <a:ea typeface="Meiryo UI" panose="020B0604030504040204" pitchFamily="50" charset="-128"/>
              </a:rPr>
              <a:t>+2,1</a:t>
            </a:r>
            <a:r>
              <a:rPr kumimoji="1" lang="ja-JP" altLang="en-US" sz="1400" dirty="0" smtClean="0">
                <a:solidFill>
                  <a:schemeClr val="tx1"/>
                </a:solidFill>
                <a:latin typeface="Meiryo UI" panose="020B0604030504040204" pitchFamily="50" charset="-128"/>
                <a:ea typeface="Meiryo UI" panose="020B0604030504040204" pitchFamily="50" charset="-128"/>
              </a:rPr>
              <a:t>％）と、</a:t>
            </a:r>
            <a:r>
              <a:rPr kumimoji="1" lang="ja-JP" altLang="en-US" sz="1400" b="1" u="sng" dirty="0" smtClean="0">
                <a:solidFill>
                  <a:schemeClr val="tx1"/>
                </a:solidFill>
                <a:latin typeface="Meiryo UI" panose="020B0604030504040204" pitchFamily="50" charset="-128"/>
                <a:ea typeface="Meiryo UI" panose="020B0604030504040204" pitchFamily="50" charset="-128"/>
              </a:rPr>
              <a:t>輸入</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a:p>
            <a:pPr>
              <a:lnSpc>
                <a:spcPts val="2000"/>
              </a:lnSpc>
            </a:pPr>
            <a:r>
              <a:rPr kumimoji="1" lang="en-US" altLang="ja-JP" sz="1400" dirty="0">
                <a:solidFill>
                  <a:schemeClr val="tx1"/>
                </a:solidFill>
                <a:latin typeface="Meiryo UI" panose="020B0604030504040204" pitchFamily="50" charset="-128"/>
                <a:ea typeface="Meiryo UI" panose="020B0604030504040204" pitchFamily="50" charset="-128"/>
              </a:rPr>
              <a:t> </a:t>
            </a:r>
            <a:r>
              <a:rPr kumimoji="1" lang="en-US" altLang="ja-JP" sz="1400" dirty="0" smtClean="0">
                <a:solidFill>
                  <a:schemeClr val="tx1"/>
                </a:solidFill>
                <a:latin typeface="Meiryo UI" panose="020B0604030504040204" pitchFamily="50" charset="-128"/>
                <a:ea typeface="Meiryo UI" panose="020B0604030504040204" pitchFamily="50" charset="-128"/>
              </a:rPr>
              <a:t>   </a:t>
            </a:r>
            <a:r>
              <a:rPr kumimoji="1" lang="ja-JP" altLang="en-US" sz="1400" b="1" u="sng" dirty="0" smtClean="0">
                <a:solidFill>
                  <a:schemeClr val="tx1"/>
                </a:solidFill>
                <a:latin typeface="Meiryo UI" panose="020B0604030504040204" pitchFamily="50" charset="-128"/>
                <a:ea typeface="Meiryo UI" panose="020B0604030504040204" pitchFamily="50" charset="-128"/>
              </a:rPr>
              <a:t>総額が前年同期比マイナスで推移する中、中国からの輸入は前年同期比プラスに転じている。</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6487297" y="5691873"/>
            <a:ext cx="2652699" cy="261610"/>
          </a:xfrm>
          <a:prstGeom prst="rect">
            <a:avLst/>
          </a:prstGeom>
          <a:noFill/>
        </p:spPr>
        <p:txBody>
          <a:bodyPr wrap="square" rtlCol="0">
            <a:spAutoFit/>
          </a:bodyPr>
          <a:lstStyle/>
          <a:p>
            <a:pPr algn="ctr"/>
            <a:r>
              <a:rPr kumimoji="1" lang="ja-JP" altLang="en-US" sz="1100" dirty="0" smtClean="0"/>
              <a:t>出典：大阪税関 </a:t>
            </a:r>
            <a:r>
              <a:rPr kumimoji="1" lang="en-US" altLang="ja-JP" sz="1100" dirty="0" smtClean="0"/>
              <a:t>『</a:t>
            </a:r>
            <a:r>
              <a:rPr kumimoji="1" lang="ja-JP" altLang="en-US" sz="1100" dirty="0" smtClean="0"/>
              <a:t>近畿圏貿易概況</a:t>
            </a:r>
            <a:r>
              <a:rPr kumimoji="1" lang="en-US" altLang="ja-JP" sz="1100" dirty="0" smtClean="0"/>
              <a:t>』</a:t>
            </a:r>
          </a:p>
        </p:txBody>
      </p:sp>
      <p:graphicFrame>
        <p:nvGraphicFramePr>
          <p:cNvPr id="9" name="グラフ 8">
            <a:extLst>
              <a:ext uri="{FF2B5EF4-FFF2-40B4-BE49-F238E27FC236}">
                <a16:creationId xmlns:a16="http://schemas.microsoft.com/office/drawing/2014/main" id="{00000000-0008-0000-0000-000023000000}"/>
              </a:ext>
            </a:extLst>
          </p:cNvPr>
          <p:cNvGraphicFramePr>
            <a:graphicFrameLocks/>
          </p:cNvGraphicFramePr>
          <p:nvPr>
            <p:extLst>
              <p:ext uri="{D42A27DB-BD31-4B8C-83A1-F6EECF244321}">
                <p14:modId xmlns:p14="http://schemas.microsoft.com/office/powerpoint/2010/main" val="2089485165"/>
              </p:ext>
            </p:extLst>
          </p:nvPr>
        </p:nvGraphicFramePr>
        <p:xfrm>
          <a:off x="566659" y="1473709"/>
          <a:ext cx="8783402" cy="4218164"/>
        </p:xfrm>
        <a:graphic>
          <a:graphicData uri="http://schemas.openxmlformats.org/drawingml/2006/chart">
            <c:chart xmlns:c="http://schemas.openxmlformats.org/drawingml/2006/chart" xmlns:r="http://schemas.openxmlformats.org/officeDocument/2006/relationships" r:id="rId2"/>
          </a:graphicData>
        </a:graphic>
      </p:graphicFrame>
      <p:sp>
        <p:nvSpPr>
          <p:cNvPr id="11"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国内外の移動の減少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輸出入の減少</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562326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9403493" y="5667161"/>
            <a:ext cx="459494" cy="394246"/>
          </a:xfrm>
          <a:ln>
            <a:solidFill>
              <a:schemeClr val="accent1"/>
            </a:solidFill>
          </a:ln>
        </p:spPr>
        <p:txBody>
          <a:bodyPr/>
          <a:lstStyle/>
          <a:p>
            <a:pPr algn="ctr"/>
            <a:fld id="{9B28B6A2-4437-46C4-8AB6-08015A7ADF51}" type="slidenum">
              <a:rPr kumimoji="1" lang="ja-JP" altLang="en-US" sz="1600" smtClean="0"/>
              <a:pPr algn="ctr"/>
              <a:t>55</a:t>
            </a:fld>
            <a:endParaRPr kumimoji="1" lang="ja-JP" altLang="en-US" sz="1600" dirty="0"/>
          </a:p>
        </p:txBody>
      </p:sp>
      <p:sp>
        <p:nvSpPr>
          <p:cNvPr id="13" name="正方形/長方形 12"/>
          <p:cNvSpPr/>
          <p:nvPr/>
        </p:nvSpPr>
        <p:spPr>
          <a:xfrm>
            <a:off x="180304" y="520692"/>
            <a:ext cx="9682683" cy="6314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dirty="0">
                <a:solidFill>
                  <a:schemeClr val="tx1"/>
                </a:solidFill>
                <a:latin typeface="Meiryo UI" panose="020B0604030504040204" pitchFamily="50" charset="-128"/>
                <a:ea typeface="Meiryo UI" panose="020B0604030504040204" pitchFamily="50" charset="-128"/>
              </a:rPr>
              <a:t>●新型コロナウイルス感染症の感染拡大の中で、売上に最も影響を与えた</a:t>
            </a:r>
            <a:r>
              <a:rPr kumimoji="1" lang="ja-JP" altLang="en-US" sz="1400" dirty="0" smtClean="0">
                <a:solidFill>
                  <a:schemeClr val="tx1"/>
                </a:solidFill>
                <a:latin typeface="Meiryo UI" panose="020B0604030504040204" pitchFamily="50" charset="-128"/>
                <a:ea typeface="Meiryo UI" panose="020B0604030504040204" pitchFamily="50" charset="-128"/>
              </a:rPr>
              <a:t>要因については、「</a:t>
            </a:r>
            <a:r>
              <a:rPr kumimoji="1" lang="ja-JP" altLang="en-US" sz="1400" dirty="0">
                <a:solidFill>
                  <a:schemeClr val="tx1"/>
                </a:solidFill>
                <a:latin typeface="Meiryo UI" panose="020B0604030504040204" pitchFamily="50" charset="-128"/>
                <a:ea typeface="Meiryo UI" panose="020B0604030504040204" pitchFamily="50" charset="-128"/>
              </a:rPr>
              <a:t>国内における消費停滞」が</a:t>
            </a:r>
            <a:r>
              <a:rPr kumimoji="1" lang="en-US" altLang="ja-JP" sz="1400" dirty="0">
                <a:solidFill>
                  <a:schemeClr val="tx1"/>
                </a:solidFill>
                <a:latin typeface="Meiryo UI" panose="020B0604030504040204" pitchFamily="50" charset="-128"/>
                <a:ea typeface="Meiryo UI" panose="020B0604030504040204" pitchFamily="50" charset="-128"/>
              </a:rPr>
              <a:t>30.3</a:t>
            </a:r>
            <a:r>
              <a:rPr kumimoji="1" lang="ja-JP" altLang="en-US" sz="1400" dirty="0">
                <a:solidFill>
                  <a:schemeClr val="tx1"/>
                </a:solidFill>
                <a:latin typeface="Meiryo UI" panose="020B0604030504040204" pitchFamily="50" charset="-128"/>
                <a:ea typeface="Meiryo UI" panose="020B0604030504040204" pitchFamily="50" charset="-128"/>
              </a:rPr>
              <a:t>％で最多</a:t>
            </a:r>
            <a:r>
              <a:rPr kumimoji="1" lang="ja-JP" altLang="en-US" sz="1400" dirty="0" smtClean="0">
                <a:solidFill>
                  <a:schemeClr val="tx1"/>
                </a:solidFill>
                <a:latin typeface="Meiryo UI" panose="020B0604030504040204" pitchFamily="50" charset="-128"/>
                <a:ea typeface="Meiryo UI" panose="020B0604030504040204" pitchFamily="50" charset="-128"/>
              </a:rPr>
              <a:t>。</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r>
              <a:rPr kumimoji="1" lang="en-US" altLang="ja-JP" sz="1400" dirty="0">
                <a:solidFill>
                  <a:schemeClr val="tx1"/>
                </a:solidFill>
                <a:latin typeface="Meiryo UI" panose="020B0604030504040204" pitchFamily="50" charset="-128"/>
                <a:ea typeface="Meiryo UI" panose="020B0604030504040204" pitchFamily="50" charset="-128"/>
              </a:rPr>
              <a:t> </a:t>
            </a:r>
            <a:r>
              <a:rPr kumimoji="1" lang="en-US" altLang="ja-JP" sz="1400" dirty="0" smtClean="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以下</a:t>
            </a:r>
            <a:r>
              <a:rPr kumimoji="1" lang="ja-JP" altLang="en-US" sz="1400" dirty="0">
                <a:solidFill>
                  <a:schemeClr val="tx1"/>
                </a:solidFill>
                <a:latin typeface="Meiryo UI" panose="020B0604030504040204" pitchFamily="50" charset="-128"/>
                <a:ea typeface="Meiryo UI" panose="020B0604030504040204" pitchFamily="50" charset="-128"/>
              </a:rPr>
              <a:t>、「自社製品・サービスの受注減少」</a:t>
            </a:r>
            <a:r>
              <a:rPr kumimoji="1" lang="en-US" altLang="ja-JP" sz="1400" dirty="0">
                <a:solidFill>
                  <a:schemeClr val="tx1"/>
                </a:solidFill>
                <a:latin typeface="Meiryo UI" panose="020B0604030504040204" pitchFamily="50" charset="-128"/>
                <a:ea typeface="Meiryo UI" panose="020B0604030504040204" pitchFamily="50" charset="-128"/>
              </a:rPr>
              <a:t>(17.8</a:t>
            </a: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err="1">
                <a:solidFill>
                  <a:schemeClr val="tx1"/>
                </a:solidFill>
                <a:latin typeface="Meiryo UI" panose="020B0604030504040204" pitchFamily="50" charset="-128"/>
                <a:ea typeface="Meiryo UI" panose="020B0604030504040204" pitchFamily="50" charset="-128"/>
              </a:rPr>
              <a:t>、</a:t>
            </a:r>
            <a:r>
              <a:rPr kumimoji="1" lang="ja-JP" altLang="en-US" sz="1400" b="1" dirty="0">
                <a:solidFill>
                  <a:schemeClr val="tx1"/>
                </a:solidFill>
                <a:latin typeface="Meiryo UI" panose="020B0604030504040204" pitchFamily="50" charset="-128"/>
                <a:ea typeface="Meiryo UI" panose="020B0604030504040204" pitchFamily="50" charset="-128"/>
              </a:rPr>
              <a:t>「サプライチェーンの混乱」</a:t>
            </a:r>
            <a:r>
              <a:rPr kumimoji="1" lang="en-US" altLang="ja-JP" sz="1400" b="1" dirty="0">
                <a:solidFill>
                  <a:schemeClr val="tx1"/>
                </a:solidFill>
                <a:latin typeface="Meiryo UI" panose="020B0604030504040204" pitchFamily="50" charset="-128"/>
                <a:ea typeface="Meiryo UI" panose="020B0604030504040204" pitchFamily="50" charset="-128"/>
              </a:rPr>
              <a:t>(10.0%)</a:t>
            </a:r>
            <a:r>
              <a:rPr kumimoji="1" lang="ja-JP" altLang="en-US" sz="1400" b="1" dirty="0">
                <a:solidFill>
                  <a:schemeClr val="tx1"/>
                </a:solidFill>
                <a:latin typeface="Meiryo UI" panose="020B0604030504040204" pitchFamily="50" charset="-128"/>
                <a:ea typeface="Meiryo UI" panose="020B0604030504040204" pitchFamily="50" charset="-128"/>
              </a:rPr>
              <a:t>と続く</a:t>
            </a:r>
            <a:r>
              <a:rPr kumimoji="1" lang="ja-JP" altLang="en-US" sz="1400" dirty="0" smtClean="0">
                <a:solidFill>
                  <a:schemeClr val="tx1"/>
                </a:solidFill>
                <a:latin typeface="Meiryo UI" panose="020B0604030504040204" pitchFamily="50" charset="-128"/>
                <a:ea typeface="Meiryo UI" panose="020B0604030504040204" pitchFamily="50" charset="-128"/>
              </a:rPr>
              <a:t>。</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国内外の移動の減少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サプライチェーンの寸断</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stretch>
            <a:fillRect/>
          </a:stretch>
        </p:blipFill>
        <p:spPr>
          <a:xfrm>
            <a:off x="521729" y="1715940"/>
            <a:ext cx="8417996" cy="3603033"/>
          </a:xfrm>
          <a:prstGeom prst="rect">
            <a:avLst/>
          </a:prstGeom>
        </p:spPr>
      </p:pic>
      <p:sp>
        <p:nvSpPr>
          <p:cNvPr id="8" name="角丸四角形 7"/>
          <p:cNvSpPr/>
          <p:nvPr/>
        </p:nvSpPr>
        <p:spPr>
          <a:xfrm>
            <a:off x="2150772" y="2566862"/>
            <a:ext cx="4069724" cy="279370"/>
          </a:xfrm>
          <a:prstGeom prst="roundRect">
            <a:avLst>
              <a:gd name="adj" fmla="val 4634"/>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6" dirty="0"/>
          </a:p>
        </p:txBody>
      </p:sp>
      <p:sp>
        <p:nvSpPr>
          <p:cNvPr id="4" name="正方形/長方形 3"/>
          <p:cNvSpPr/>
          <p:nvPr/>
        </p:nvSpPr>
        <p:spPr>
          <a:xfrm>
            <a:off x="521729" y="1399434"/>
            <a:ext cx="5585675" cy="307777"/>
          </a:xfrm>
          <a:prstGeom prst="rect">
            <a:avLst/>
          </a:prstGeom>
        </p:spPr>
        <p:txBody>
          <a:bodyPr wrap="square">
            <a:spAutoFit/>
          </a:bodyPr>
          <a:lstStyle/>
          <a:p>
            <a:r>
              <a:rPr lang="ja-JP" altLang="en-US" sz="1400" dirty="0">
                <a:solidFill>
                  <a:srgbClr val="000000"/>
                </a:solidFill>
                <a:latin typeface="ＭＳ"/>
              </a:rPr>
              <a:t>○</a:t>
            </a:r>
            <a:r>
              <a:rPr lang="ja-JP" altLang="en-US" sz="1400" dirty="0" smtClean="0">
                <a:solidFill>
                  <a:srgbClr val="000000"/>
                </a:solidFill>
                <a:latin typeface="ＭＳ"/>
              </a:rPr>
              <a:t>感染</a:t>
            </a:r>
            <a:r>
              <a:rPr lang="ja-JP" altLang="en-US" sz="1400" dirty="0">
                <a:solidFill>
                  <a:srgbClr val="000000"/>
                </a:solidFill>
                <a:latin typeface="ＭＳ"/>
              </a:rPr>
              <a:t>拡大の中で売上に最も影響を与えた要因（１つ選択）</a:t>
            </a:r>
            <a:endParaRPr lang="ja-JP" altLang="en-US" sz="1400" dirty="0"/>
          </a:p>
        </p:txBody>
      </p:sp>
      <p:sp>
        <p:nvSpPr>
          <p:cNvPr id="5" name="正方形/長方形 4"/>
          <p:cNvSpPr/>
          <p:nvPr/>
        </p:nvSpPr>
        <p:spPr>
          <a:xfrm>
            <a:off x="3976576" y="5610368"/>
            <a:ext cx="6153995" cy="253916"/>
          </a:xfrm>
          <a:prstGeom prst="rect">
            <a:avLst/>
          </a:prstGeom>
        </p:spPr>
        <p:txBody>
          <a:bodyPr wrap="square">
            <a:spAutoFit/>
          </a:bodyPr>
          <a:lstStyle/>
          <a:p>
            <a:r>
              <a:rPr lang="ja-JP" altLang="en-US" sz="1050" dirty="0" smtClean="0">
                <a:solidFill>
                  <a:srgbClr val="000000"/>
                </a:solidFill>
                <a:latin typeface="ＭＳ"/>
              </a:rPr>
              <a:t> </a:t>
            </a:r>
            <a:r>
              <a:rPr lang="ja-JP" altLang="en-US" sz="1050" dirty="0">
                <a:solidFill>
                  <a:srgbClr val="000000"/>
                </a:solidFill>
                <a:latin typeface="ＭＳ"/>
              </a:rPr>
              <a:t>出典：公益社団法人関西経済連合会、大阪商工</a:t>
            </a:r>
            <a:r>
              <a:rPr lang="ja-JP" altLang="en-US" sz="1050" dirty="0" smtClean="0">
                <a:solidFill>
                  <a:srgbClr val="000000"/>
                </a:solidFill>
                <a:latin typeface="ＭＳ"/>
              </a:rPr>
              <a:t>会議所 </a:t>
            </a:r>
            <a:r>
              <a:rPr lang="en-US" altLang="ja-JP" sz="1050" dirty="0">
                <a:solidFill>
                  <a:srgbClr val="000000"/>
                </a:solidFill>
                <a:latin typeface="ＭＳ"/>
              </a:rPr>
              <a:t>『</a:t>
            </a:r>
            <a:r>
              <a:rPr lang="ja-JP" altLang="en-US" sz="1050" dirty="0" smtClean="0">
                <a:solidFill>
                  <a:srgbClr val="000000"/>
                </a:solidFill>
                <a:latin typeface="ＭＳ"/>
              </a:rPr>
              <a:t>第</a:t>
            </a:r>
            <a:r>
              <a:rPr lang="en-US" altLang="ja-JP" sz="1050" dirty="0">
                <a:solidFill>
                  <a:srgbClr val="000000"/>
                </a:solidFill>
                <a:latin typeface="Meiryo UI" panose="020B0604030504040204" pitchFamily="50" charset="-128"/>
                <a:ea typeface="Meiryo UI" panose="020B0604030504040204" pitchFamily="50" charset="-128"/>
              </a:rPr>
              <a:t>78</a:t>
            </a:r>
            <a:r>
              <a:rPr lang="ja-JP" altLang="en-US" sz="1050" dirty="0" smtClean="0">
                <a:solidFill>
                  <a:srgbClr val="000000"/>
                </a:solidFill>
                <a:latin typeface="ＭＳ"/>
              </a:rPr>
              <a:t>回経営・経済動向調査</a:t>
            </a:r>
            <a:r>
              <a:rPr lang="en-US" altLang="ja-JP" sz="1050" dirty="0" smtClean="0">
                <a:solidFill>
                  <a:srgbClr val="000000"/>
                </a:solidFill>
                <a:latin typeface="ＭＳ"/>
              </a:rPr>
              <a:t>』</a:t>
            </a:r>
            <a:r>
              <a:rPr lang="ja-JP" altLang="en-US" sz="1050" dirty="0" smtClean="0">
                <a:solidFill>
                  <a:srgbClr val="000000"/>
                </a:solidFill>
                <a:latin typeface="ＭＳ"/>
              </a:rPr>
              <a:t> </a:t>
            </a:r>
            <a:endParaRPr lang="ja-JP" altLang="en-US" sz="1050" dirty="0"/>
          </a:p>
        </p:txBody>
      </p:sp>
    </p:spTree>
    <p:extLst>
      <p:ext uri="{BB962C8B-B14F-4D97-AF65-F5344CB8AC3E}">
        <p14:creationId xmlns:p14="http://schemas.microsoft.com/office/powerpoint/2010/main" val="42742031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4CF59F8-A367-4EC1-83BF-5D400B8A4CCC}"/>
              </a:ext>
            </a:extLst>
          </p:cNvPr>
          <p:cNvSpPr txBox="1"/>
          <p:nvPr/>
        </p:nvSpPr>
        <p:spPr>
          <a:xfrm>
            <a:off x="362690" y="547801"/>
            <a:ext cx="9200494" cy="542584"/>
          </a:xfrm>
          <a:prstGeom prst="rect">
            <a:avLst/>
          </a:prstGeom>
          <a:solidFill>
            <a:schemeClr val="accent1">
              <a:lumMod val="20000"/>
              <a:lumOff val="80000"/>
            </a:schemeClr>
          </a:solidFill>
          <a:ln>
            <a:noFill/>
          </a:ln>
        </p:spPr>
        <p:txBody>
          <a:bodyPr wrap="square" rtlCol="0">
            <a:spAutoFit/>
          </a:bodyPr>
          <a:lstStyle/>
          <a:p>
            <a:pPr marL="217984" indent="-217984"/>
            <a:r>
              <a:rPr lang="ja-JP" altLang="en-US" sz="1463" dirty="0" smtClean="0"/>
              <a:t>●</a:t>
            </a:r>
            <a:r>
              <a:rPr lang="ja-JP" altLang="en-US" sz="1463" dirty="0"/>
              <a:t>ＩＭＦ</a:t>
            </a:r>
            <a:r>
              <a:rPr lang="ja-JP" altLang="en-US" sz="1463" dirty="0" smtClean="0"/>
              <a:t>は、「世界経済は大封鎖に陥り、</a:t>
            </a:r>
            <a:r>
              <a:rPr lang="ja-JP" altLang="en-US" sz="1463" b="1" u="sng" dirty="0" smtClean="0"/>
              <a:t>大恐慌以来で最悪の景気後退</a:t>
            </a:r>
            <a:r>
              <a:rPr lang="ja-JP" altLang="en-US" sz="1463" dirty="0" smtClean="0"/>
              <a:t>」と分析。</a:t>
            </a:r>
            <a:endParaRPr lang="en-US" altLang="ja-JP" sz="1463" dirty="0" smtClean="0"/>
          </a:p>
          <a:p>
            <a:pPr marL="217984" indent="-217984"/>
            <a:r>
              <a:rPr lang="ja-JP" altLang="en-US" sz="1463" dirty="0" smtClean="0"/>
              <a:t>●感染第</a:t>
            </a:r>
            <a:r>
              <a:rPr lang="en-US" altLang="ja-JP" sz="1463" dirty="0" smtClean="0"/>
              <a:t>2</a:t>
            </a:r>
            <a:r>
              <a:rPr lang="ja-JP" altLang="en-US" sz="1463" dirty="0" smtClean="0"/>
              <a:t>波が避けられれば、</a:t>
            </a:r>
            <a:r>
              <a:rPr lang="en-US" altLang="ja-JP" sz="1463" dirty="0" smtClean="0"/>
              <a:t>2021</a:t>
            </a:r>
            <a:r>
              <a:rPr lang="ja-JP" altLang="en-US" sz="1463" dirty="0" smtClean="0"/>
              <a:t>年には世界全体で＋</a:t>
            </a:r>
            <a:r>
              <a:rPr lang="en-US" altLang="ja-JP" sz="1463" dirty="0" smtClean="0"/>
              <a:t>5.4</a:t>
            </a:r>
            <a:r>
              <a:rPr lang="ja-JP" altLang="en-US" sz="1463" dirty="0" smtClean="0"/>
              <a:t>％成長に回復すると予測。</a:t>
            </a:r>
            <a:endParaRPr lang="en-US" altLang="ja-JP" sz="1463" dirty="0" smtClean="0"/>
          </a:p>
        </p:txBody>
      </p:sp>
      <p:sp>
        <p:nvSpPr>
          <p:cNvPr id="8" name="テキスト ボックス 7">
            <a:extLst>
              <a:ext uri="{FF2B5EF4-FFF2-40B4-BE49-F238E27FC236}">
                <a16:creationId xmlns:a16="http://schemas.microsoft.com/office/drawing/2014/main" id="{34CF59F8-A367-4EC1-83BF-5D400B8A4CCC}"/>
              </a:ext>
            </a:extLst>
          </p:cNvPr>
          <p:cNvSpPr txBox="1"/>
          <p:nvPr/>
        </p:nvSpPr>
        <p:spPr>
          <a:xfrm>
            <a:off x="4545180" y="5785155"/>
            <a:ext cx="4230213" cy="267446"/>
          </a:xfrm>
          <a:prstGeom prst="rect">
            <a:avLst/>
          </a:prstGeom>
          <a:noFill/>
          <a:ln>
            <a:noFill/>
          </a:ln>
        </p:spPr>
        <p:txBody>
          <a:bodyPr wrap="square" rtlCol="0">
            <a:spAutoFit/>
          </a:bodyPr>
          <a:lstStyle/>
          <a:p>
            <a:pPr marL="217984" indent="-217984"/>
            <a:r>
              <a:rPr lang="ja-JP" altLang="en-US" sz="1138" dirty="0"/>
              <a:t>出典</a:t>
            </a:r>
            <a:r>
              <a:rPr lang="ja-JP" altLang="en-US" sz="1138" dirty="0" smtClean="0"/>
              <a:t>：国際通貨</a:t>
            </a:r>
            <a:r>
              <a:rPr lang="ja-JP" altLang="en-US" sz="1138" dirty="0"/>
              <a:t>基金</a:t>
            </a:r>
            <a:r>
              <a:rPr lang="ja-JP" altLang="en-US" sz="1138" dirty="0" smtClean="0"/>
              <a:t> 世界</a:t>
            </a:r>
            <a:r>
              <a:rPr lang="ja-JP" altLang="en-US" sz="1138" dirty="0"/>
              <a:t>経済</a:t>
            </a:r>
            <a:r>
              <a:rPr lang="ja-JP" altLang="en-US" sz="1138" dirty="0" smtClean="0"/>
              <a:t>見通し［改定］（</a:t>
            </a:r>
            <a:r>
              <a:rPr lang="en-US" altLang="ja-JP" sz="1138" dirty="0" smtClean="0"/>
              <a:t>2020/6/24</a:t>
            </a:r>
            <a:r>
              <a:rPr lang="ja-JP" altLang="en-US" sz="1138" dirty="0" smtClean="0"/>
              <a:t>）</a:t>
            </a:r>
            <a:endParaRPr lang="en-US" altLang="ja-JP" sz="1138" dirty="0"/>
          </a:p>
        </p:txBody>
      </p:sp>
      <p:graphicFrame>
        <p:nvGraphicFramePr>
          <p:cNvPr id="5" name="グラフ 4"/>
          <p:cNvGraphicFramePr/>
          <p:nvPr>
            <p:extLst>
              <p:ext uri="{D42A27DB-BD31-4B8C-83A1-F6EECF244321}">
                <p14:modId xmlns:p14="http://schemas.microsoft.com/office/powerpoint/2010/main" val="2421394547"/>
              </p:ext>
            </p:extLst>
          </p:nvPr>
        </p:nvGraphicFramePr>
        <p:xfrm>
          <a:off x="1217994" y="1209822"/>
          <a:ext cx="7271098" cy="4502425"/>
        </p:xfrm>
        <a:graphic>
          <a:graphicData uri="http://schemas.openxmlformats.org/drawingml/2006/chart">
            <c:chart xmlns:c="http://schemas.openxmlformats.org/drawingml/2006/chart" xmlns:r="http://schemas.openxmlformats.org/officeDocument/2006/relationships" r:id="rId2"/>
          </a:graphicData>
        </a:graphic>
      </p:graphicFrame>
      <p:sp>
        <p:nvSpPr>
          <p:cNvPr id="12" name="テキスト ボックス 11">
            <a:extLst>
              <a:ext uri="{FF2B5EF4-FFF2-40B4-BE49-F238E27FC236}">
                <a16:creationId xmlns:a16="http://schemas.microsoft.com/office/drawing/2014/main" id="{34CF59F8-A367-4EC1-83BF-5D400B8A4CCC}"/>
              </a:ext>
            </a:extLst>
          </p:cNvPr>
          <p:cNvSpPr txBox="1"/>
          <p:nvPr/>
        </p:nvSpPr>
        <p:spPr>
          <a:xfrm>
            <a:off x="1396313" y="1385121"/>
            <a:ext cx="635341" cy="253916"/>
          </a:xfrm>
          <a:prstGeom prst="rect">
            <a:avLst/>
          </a:prstGeom>
          <a:noFill/>
          <a:ln>
            <a:noFill/>
          </a:ln>
        </p:spPr>
        <p:txBody>
          <a:bodyPr wrap="square" rtlCol="0">
            <a:spAutoFit/>
          </a:bodyPr>
          <a:lstStyle/>
          <a:p>
            <a:pPr marL="217984" indent="-217984"/>
            <a:r>
              <a:rPr lang="ja-JP" altLang="en-US" sz="1050" dirty="0" smtClean="0"/>
              <a:t>（％）</a:t>
            </a:r>
            <a:endParaRPr lang="en-US" altLang="ja-JP" sz="1050" dirty="0"/>
          </a:p>
        </p:txBody>
      </p:sp>
      <p:sp>
        <p:nvSpPr>
          <p:cNvPr id="7" name="スライド番号プレースホルダー 1"/>
          <p:cNvSpPr>
            <a:spLocks noGrp="1"/>
          </p:cNvSpPr>
          <p:nvPr>
            <p:ph type="sldNum" sz="quarter" idx="12"/>
          </p:nvPr>
        </p:nvSpPr>
        <p:spPr>
          <a:xfrm>
            <a:off x="9349881" y="5691873"/>
            <a:ext cx="426606" cy="394246"/>
          </a:xfrm>
          <a:ln>
            <a:solidFill>
              <a:schemeClr val="accent1"/>
            </a:solidFill>
          </a:ln>
        </p:spPr>
        <p:txBody>
          <a:bodyPr/>
          <a:lstStyle/>
          <a:p>
            <a:pPr algn="ctr"/>
            <a:fld id="{9B28B6A2-4437-46C4-8AB6-08015A7ADF51}" type="slidenum">
              <a:rPr kumimoji="1" lang="ja-JP" altLang="en-US" sz="1600" smtClean="0"/>
              <a:pPr algn="ctr"/>
              <a:t>56</a:t>
            </a:fld>
            <a:endParaRPr kumimoji="1" lang="ja-JP" altLang="en-US" sz="1600" dirty="0"/>
          </a:p>
        </p:txBody>
      </p:sp>
      <p:sp>
        <p:nvSpPr>
          <p:cNvPr id="11" name="タイトル 1">
            <a:extLst>
              <a:ext uri="{FF2B5EF4-FFF2-40B4-BE49-F238E27FC236}">
                <a16:creationId xmlns:a16="http://schemas.microsoft.com/office/drawing/2014/main" id="{1C5D5C96-FB63-4406-8B75-45E774D0FBBE}"/>
              </a:ext>
            </a:extLst>
          </p:cNvPr>
          <p:cNvSpPr>
            <a:spLocks noGrp="1"/>
          </p:cNvSpPr>
          <p:nvPr>
            <p:ph type="ctrTitle"/>
          </p:nvPr>
        </p:nvSpPr>
        <p:spPr>
          <a:xfrm>
            <a:off x="0" y="0"/>
            <a:ext cx="9906000" cy="428364"/>
          </a:xfrm>
          <a:solidFill>
            <a:srgbClr val="002060"/>
          </a:solidFill>
        </p:spPr>
        <p:txBody>
          <a:bodyPr anchor="ctr">
            <a:noAutofit/>
          </a:bodyPr>
          <a:lstStyle/>
          <a:p>
            <a:r>
              <a:rPr lang="ja-JP" altLang="en-US" sz="1800" b="1" dirty="0">
                <a:solidFill>
                  <a:schemeClr val="bg1"/>
                </a:solidFill>
                <a:latin typeface="Meiryo UI" panose="020B0604030504040204" pitchFamily="50" charset="-128"/>
                <a:ea typeface="Meiryo UI" panose="020B0604030504040204" pitchFamily="50" charset="-128"/>
              </a:rPr>
              <a:t>企業業績の悪化・倒産の増加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経済</a:t>
            </a:r>
            <a:r>
              <a:rPr lang="ja-JP" altLang="en-US" sz="1800" b="1" dirty="0">
                <a:solidFill>
                  <a:schemeClr val="bg1"/>
                </a:solidFill>
                <a:latin typeface="Meiryo UI" panose="020B0604030504040204" pitchFamily="50" charset="-128"/>
                <a:ea typeface="Meiryo UI" panose="020B0604030504040204" pitchFamily="50" charset="-128"/>
              </a:rPr>
              <a:t>への影響</a:t>
            </a:r>
            <a:r>
              <a:rPr lang="en-US" altLang="ja-JP" sz="1800" b="1" dirty="0">
                <a:solidFill>
                  <a:schemeClr val="bg1"/>
                </a:solidFill>
                <a:latin typeface="Meiryo UI" panose="020B0604030504040204" pitchFamily="50" charset="-128"/>
                <a:ea typeface="Meiryo UI" panose="020B0604030504040204" pitchFamily="50" charset="-128"/>
              </a:rPr>
              <a:t>】</a:t>
            </a:r>
            <a:endParaRPr lang="ja-JP" altLang="en-US" sz="1600" b="1" dirty="0">
              <a:solidFill>
                <a:schemeClr val="bg1"/>
              </a:solidFill>
              <a:latin typeface="+mn-ea"/>
              <a:ea typeface="+mn-ea"/>
            </a:endParaRPr>
          </a:p>
        </p:txBody>
      </p:sp>
    </p:spTree>
    <p:extLst>
      <p:ext uri="{BB962C8B-B14F-4D97-AF65-F5344CB8AC3E}">
        <p14:creationId xmlns:p14="http://schemas.microsoft.com/office/powerpoint/2010/main" val="12021585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906000" cy="386366"/>
          </a:xfrm>
          <a:solidFill>
            <a:srgbClr val="002060"/>
          </a:solidFill>
        </p:spPr>
        <p:txBody>
          <a:bodyPr>
            <a:noAutofit/>
          </a:bodyPr>
          <a:lstStyle/>
          <a:p>
            <a:pPr algn="ctr"/>
            <a:r>
              <a:rPr lang="ja-JP" altLang="en-US" sz="1800" b="1" dirty="0">
                <a:solidFill>
                  <a:schemeClr val="bg1"/>
                </a:solidFill>
                <a:latin typeface="Meiryo UI" panose="020B0604030504040204" pitchFamily="50" charset="-128"/>
                <a:ea typeface="Meiryo UI" panose="020B0604030504040204" pitchFamily="50" charset="-128"/>
              </a:rPr>
              <a:t>企業業績の悪化・倒産の増加 </a:t>
            </a:r>
            <a:r>
              <a:rPr lang="en-US" altLang="ja-JP" sz="1800" b="1" dirty="0">
                <a:solidFill>
                  <a:schemeClr val="bg1"/>
                </a:solidFill>
                <a:latin typeface="Meiryo UI" panose="020B0604030504040204" pitchFamily="50" charset="-128"/>
                <a:ea typeface="Meiryo UI" panose="020B0604030504040204" pitchFamily="50" charset="-128"/>
              </a:rPr>
              <a:t>【</a:t>
            </a:r>
            <a:r>
              <a:rPr lang="ja-JP" altLang="en-US" sz="1800" b="1" dirty="0">
                <a:solidFill>
                  <a:schemeClr val="bg1"/>
                </a:solidFill>
                <a:latin typeface="Meiryo UI" panose="020B0604030504040204" pitchFamily="50" charset="-128"/>
                <a:ea typeface="Meiryo UI" panose="020B0604030504040204" pitchFamily="50" charset="-128"/>
              </a:rPr>
              <a:t>経済への影響</a:t>
            </a:r>
            <a:r>
              <a:rPr lang="en-US" altLang="ja-JP" sz="1800" b="1" dirty="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　　　　　　　</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653081" y="484414"/>
            <a:ext cx="8719784" cy="6674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ct val="150000"/>
              </a:lnSpc>
            </a:pPr>
            <a:r>
              <a:rPr kumimoji="1" lang="ja-JP" altLang="en-US" sz="1400" b="1"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●各シンクタンクの</a:t>
            </a:r>
            <a:r>
              <a:rPr kumimoji="1" lang="en-US" altLang="ja-JP" sz="1400" dirty="0" smtClean="0">
                <a:solidFill>
                  <a:schemeClr val="tx1"/>
                </a:solidFill>
                <a:latin typeface="Meiryo UI" panose="020B0604030504040204" pitchFamily="50" charset="-128"/>
                <a:ea typeface="Meiryo UI" panose="020B0604030504040204" pitchFamily="50" charset="-128"/>
              </a:rPr>
              <a:t>2020</a:t>
            </a:r>
            <a:r>
              <a:rPr kumimoji="1" lang="ja-JP" altLang="en-US" sz="1400" dirty="0" smtClean="0">
                <a:solidFill>
                  <a:schemeClr val="tx1"/>
                </a:solidFill>
                <a:latin typeface="Meiryo UI" panose="020B0604030504040204" pitchFamily="50" charset="-128"/>
                <a:ea typeface="Meiryo UI" panose="020B0604030504040204" pitchFamily="50" charset="-128"/>
              </a:rPr>
              <a:t>年度～</a:t>
            </a:r>
            <a:r>
              <a:rPr kumimoji="1" lang="en-US" altLang="ja-JP" sz="1400" dirty="0" smtClean="0">
                <a:solidFill>
                  <a:schemeClr val="tx1"/>
                </a:solidFill>
                <a:latin typeface="Meiryo UI" panose="020B0604030504040204" pitchFamily="50" charset="-128"/>
                <a:ea typeface="Meiryo UI" panose="020B0604030504040204" pitchFamily="50" charset="-128"/>
              </a:rPr>
              <a:t>2021</a:t>
            </a:r>
            <a:r>
              <a:rPr kumimoji="1" lang="ja-JP" altLang="en-US" sz="1400" dirty="0" smtClean="0">
                <a:solidFill>
                  <a:schemeClr val="tx1"/>
                </a:solidFill>
                <a:latin typeface="Meiryo UI" panose="020B0604030504040204" pitchFamily="50" charset="-128"/>
                <a:ea typeface="Meiryo UI" panose="020B0604030504040204" pitchFamily="50" charset="-128"/>
              </a:rPr>
              <a:t>年度</a:t>
            </a:r>
            <a:r>
              <a:rPr kumimoji="1" lang="en-US" altLang="ja-JP" sz="1400" dirty="0" smtClean="0">
                <a:solidFill>
                  <a:schemeClr val="tx1"/>
                </a:solidFill>
                <a:latin typeface="Meiryo UI" panose="020B0604030504040204" pitchFamily="50" charset="-128"/>
                <a:ea typeface="Meiryo UI" panose="020B0604030504040204" pitchFamily="50" charset="-128"/>
              </a:rPr>
              <a:t>GDP</a:t>
            </a:r>
            <a:r>
              <a:rPr kumimoji="1" lang="ja-JP" altLang="en-US" sz="1400" dirty="0" smtClean="0">
                <a:solidFill>
                  <a:schemeClr val="tx1"/>
                </a:solidFill>
                <a:latin typeface="Meiryo UI" panose="020B0604030504040204" pitchFamily="50" charset="-128"/>
                <a:ea typeface="Meiryo UI" panose="020B0604030504040204" pitchFamily="50" charset="-128"/>
              </a:rPr>
              <a:t>成長率予測をみると、</a:t>
            </a:r>
            <a:r>
              <a:rPr kumimoji="1" lang="en-US" altLang="ja-JP" sz="1400" b="1" u="sng" dirty="0" smtClean="0">
                <a:solidFill>
                  <a:schemeClr val="tx1"/>
                </a:solidFill>
                <a:latin typeface="Meiryo UI" panose="020B0604030504040204" pitchFamily="50" charset="-128"/>
                <a:ea typeface="Meiryo UI" panose="020B0604030504040204" pitchFamily="50" charset="-128"/>
              </a:rPr>
              <a:t>2020</a:t>
            </a:r>
            <a:r>
              <a:rPr kumimoji="1" lang="ja-JP" altLang="en-US" sz="1400" b="1" u="sng" dirty="0" smtClean="0">
                <a:solidFill>
                  <a:schemeClr val="tx1"/>
                </a:solidFill>
                <a:latin typeface="Meiryo UI" panose="020B0604030504040204" pitchFamily="50" charset="-128"/>
                <a:ea typeface="Meiryo UI" panose="020B0604030504040204" pitchFamily="50" charset="-128"/>
              </a:rPr>
              <a:t>年度：▲</a:t>
            </a:r>
            <a:r>
              <a:rPr kumimoji="1" lang="en-US" altLang="ja-JP" sz="1400" b="1" u="sng" dirty="0" smtClean="0">
                <a:solidFill>
                  <a:schemeClr val="tx1"/>
                </a:solidFill>
                <a:latin typeface="Meiryo UI" panose="020B0604030504040204" pitchFamily="50" charset="-128"/>
                <a:ea typeface="Meiryo UI" panose="020B0604030504040204" pitchFamily="50" charset="-128"/>
              </a:rPr>
              <a:t>5.9</a:t>
            </a:r>
            <a:r>
              <a:rPr kumimoji="1" lang="ja-JP" altLang="en-US" sz="1400" b="1" u="sng" dirty="0" smtClean="0">
                <a:solidFill>
                  <a:schemeClr val="tx1"/>
                </a:solidFill>
                <a:latin typeface="Meiryo UI" panose="020B0604030504040204" pitchFamily="50" charset="-128"/>
                <a:ea typeface="Meiryo UI" panose="020B0604030504040204" pitchFamily="50" charset="-128"/>
              </a:rPr>
              <a:t>％～▲</a:t>
            </a:r>
            <a:r>
              <a:rPr kumimoji="1" lang="en-US" altLang="ja-JP" sz="1400" b="1" u="sng" dirty="0">
                <a:solidFill>
                  <a:schemeClr val="tx1"/>
                </a:solidFill>
                <a:latin typeface="Meiryo UI" panose="020B0604030504040204" pitchFamily="50" charset="-128"/>
                <a:ea typeface="Meiryo UI" panose="020B0604030504040204" pitchFamily="50" charset="-128"/>
              </a:rPr>
              <a:t>4</a:t>
            </a:r>
            <a:r>
              <a:rPr kumimoji="1" lang="en-US" altLang="ja-JP" sz="1400" b="1" u="sng" dirty="0" smtClean="0">
                <a:solidFill>
                  <a:schemeClr val="tx1"/>
                </a:solidFill>
                <a:latin typeface="Meiryo UI" panose="020B0604030504040204" pitchFamily="50" charset="-128"/>
                <a:ea typeface="Meiryo UI" panose="020B0604030504040204" pitchFamily="50" charset="-128"/>
              </a:rPr>
              <a:t>.6</a:t>
            </a:r>
            <a:r>
              <a:rPr kumimoji="1" lang="ja-JP" altLang="en-US" sz="1400" b="1" u="sng" dirty="0" smtClean="0">
                <a:solidFill>
                  <a:schemeClr val="tx1"/>
                </a:solidFill>
                <a:latin typeface="Meiryo UI" panose="020B0604030504040204" pitchFamily="50" charset="-128"/>
                <a:ea typeface="Meiryo UI" panose="020B0604030504040204" pitchFamily="50" charset="-128"/>
              </a:rPr>
              <a:t>％、</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a:p>
            <a:pPr>
              <a:lnSpc>
                <a:spcPct val="150000"/>
              </a:lnSpc>
            </a:pP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en-US" altLang="ja-JP" sz="1400" b="1" u="sng" dirty="0" smtClean="0">
                <a:solidFill>
                  <a:schemeClr val="tx1"/>
                </a:solidFill>
                <a:latin typeface="Meiryo UI" panose="020B0604030504040204" pitchFamily="50" charset="-128"/>
                <a:ea typeface="Meiryo UI" panose="020B0604030504040204" pitchFamily="50" charset="-128"/>
              </a:rPr>
              <a:t>2021</a:t>
            </a:r>
            <a:r>
              <a:rPr kumimoji="1" lang="ja-JP" altLang="en-US" sz="1400" b="1" u="sng" dirty="0" smtClean="0">
                <a:solidFill>
                  <a:schemeClr val="tx1"/>
                </a:solidFill>
                <a:latin typeface="Meiryo UI" panose="020B0604030504040204" pitchFamily="50" charset="-128"/>
                <a:ea typeface="Meiryo UI" panose="020B0604030504040204" pitchFamily="50" charset="-128"/>
              </a:rPr>
              <a:t>年度：＋</a:t>
            </a:r>
            <a:r>
              <a:rPr kumimoji="1" lang="en-US" altLang="ja-JP" sz="1400" b="1" u="sng" dirty="0" smtClean="0">
                <a:solidFill>
                  <a:schemeClr val="tx1"/>
                </a:solidFill>
                <a:latin typeface="Meiryo UI" panose="020B0604030504040204" pitchFamily="50" charset="-128"/>
                <a:ea typeface="Meiryo UI" panose="020B0604030504040204" pitchFamily="50" charset="-128"/>
              </a:rPr>
              <a:t>3.3</a:t>
            </a:r>
            <a:r>
              <a:rPr kumimoji="1" lang="ja-JP" altLang="en-US" sz="1400" b="1" u="sng" dirty="0" smtClean="0">
                <a:solidFill>
                  <a:schemeClr val="tx1"/>
                </a:solidFill>
                <a:latin typeface="Meiryo UI" panose="020B0604030504040204" pitchFamily="50" charset="-128"/>
                <a:ea typeface="Meiryo UI" panose="020B0604030504040204" pitchFamily="50" charset="-128"/>
              </a:rPr>
              <a:t>％～＋</a:t>
            </a:r>
            <a:r>
              <a:rPr kumimoji="1" lang="en-US" altLang="ja-JP" sz="1400" b="1" u="sng" dirty="0">
                <a:solidFill>
                  <a:schemeClr val="tx1"/>
                </a:solidFill>
                <a:latin typeface="Meiryo UI" panose="020B0604030504040204" pitchFamily="50" charset="-128"/>
                <a:ea typeface="Meiryo UI" panose="020B0604030504040204" pitchFamily="50" charset="-128"/>
              </a:rPr>
              <a:t>4</a:t>
            </a:r>
            <a:r>
              <a:rPr kumimoji="1" lang="en-US" altLang="ja-JP" sz="1400" b="1" u="sng" dirty="0" smtClean="0">
                <a:solidFill>
                  <a:schemeClr val="tx1"/>
                </a:solidFill>
                <a:latin typeface="Meiryo UI" panose="020B0604030504040204" pitchFamily="50" charset="-128"/>
                <a:ea typeface="Meiryo UI" panose="020B0604030504040204" pitchFamily="50" charset="-128"/>
              </a:rPr>
              <a:t>.0</a:t>
            </a:r>
            <a:r>
              <a:rPr kumimoji="1" lang="ja-JP" altLang="en-US" sz="1400" b="1" u="sng"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 となっている</a:t>
            </a:r>
            <a:r>
              <a:rPr kumimoji="1" lang="ja-JP" altLang="en-US" sz="1400" b="1" dirty="0" smtClean="0">
                <a:solidFill>
                  <a:schemeClr val="tx1"/>
                </a:solidFill>
                <a:latin typeface="Meiryo UI" panose="020B0604030504040204" pitchFamily="50" charset="-128"/>
                <a:ea typeface="Meiryo UI" panose="020B0604030504040204" pitchFamily="50" charset="-128"/>
              </a:rPr>
              <a:t>。</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r>
              <a:rPr kumimoji="1" lang="en-US" altLang="ja-JP" sz="1400" b="1" dirty="0" smtClean="0">
                <a:solidFill>
                  <a:schemeClr val="tx1"/>
                </a:solidFill>
                <a:latin typeface="Meiryo UI" panose="020B0604030504040204" pitchFamily="50" charset="-128"/>
                <a:ea typeface="Meiryo UI" panose="020B0604030504040204" pitchFamily="50" charset="-128"/>
              </a:rPr>
              <a:t>  </a:t>
            </a:r>
          </a:p>
          <a:p>
            <a:pPr>
              <a:lnSpc>
                <a:spcPct val="150000"/>
              </a:lnSpc>
            </a:pPr>
            <a:r>
              <a:rPr kumimoji="1" lang="ja-JP" altLang="en-US" sz="1400" b="1" dirty="0">
                <a:solidFill>
                  <a:prstClr val="black"/>
                </a:solidFill>
                <a:latin typeface="Meiryo UI" panose="020B0604030504040204" pitchFamily="50" charset="-128"/>
                <a:ea typeface="Meiryo UI" panose="020B0604030504040204" pitchFamily="50" charset="-128"/>
              </a:rPr>
              <a:t>　</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r>
              <a:rPr kumimoji="1" lang="en-US" altLang="ja-JP" sz="1400" b="1" dirty="0" smtClean="0">
                <a:solidFill>
                  <a:schemeClr val="tx1"/>
                </a:solidFill>
                <a:latin typeface="Meiryo UI" panose="020B0604030504040204" pitchFamily="50" charset="-128"/>
                <a:ea typeface="Meiryo UI" panose="020B0604030504040204" pitchFamily="50" charset="-128"/>
              </a:rPr>
              <a:t/>
            </a:r>
            <a:br>
              <a:rPr kumimoji="1" lang="en-US" altLang="ja-JP" sz="1400" b="1" dirty="0" smtClean="0">
                <a:solidFill>
                  <a:schemeClr val="tx1"/>
                </a:solidFill>
                <a:latin typeface="Meiryo UI" panose="020B0604030504040204" pitchFamily="50" charset="-128"/>
                <a:ea typeface="Meiryo UI" panose="020B0604030504040204" pitchFamily="50" charset="-128"/>
              </a:rPr>
            </a:br>
            <a:endParaRPr kumimoji="1" lang="en-US" altLang="ja-JP" sz="1400" b="1" dirty="0" smtClean="0">
              <a:solidFill>
                <a:schemeClr val="tx1"/>
              </a:solidFill>
              <a:latin typeface="Meiryo UI" panose="020B0604030504040204" pitchFamily="50" charset="-128"/>
              <a:ea typeface="Meiryo UI" panose="020B0604030504040204" pitchFamily="50" charset="-128"/>
            </a:endParaRPr>
          </a:p>
          <a:p>
            <a:pPr>
              <a:lnSpc>
                <a:spcPct val="150000"/>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endParaRPr kumimoji="1" lang="en-US" altLang="ja-JP" sz="1400" b="1" dirty="0" smtClean="0">
              <a:solidFill>
                <a:schemeClr val="tx1"/>
              </a:solidFill>
              <a:latin typeface="Meiryo UI" panose="020B0604030504040204" pitchFamily="50" charset="-128"/>
              <a:ea typeface="Meiryo UI" panose="020B0604030504040204" pitchFamily="50" charset="-128"/>
            </a:endParaRPr>
          </a:p>
          <a:p>
            <a:pPr>
              <a:lnSpc>
                <a:spcPct val="150000"/>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endParaRPr kumimoji="1" lang="en-US" altLang="ja-JP" sz="1400" b="1" dirty="0" smtClean="0">
              <a:solidFill>
                <a:schemeClr val="tx1"/>
              </a:solidFill>
              <a:latin typeface="Meiryo UI" panose="020B0604030504040204" pitchFamily="50" charset="-128"/>
              <a:ea typeface="Meiryo UI" panose="020B0604030504040204" pitchFamily="50" charset="-128"/>
            </a:endParaRPr>
          </a:p>
          <a:p>
            <a:pPr>
              <a:lnSpc>
                <a:spcPct val="150000"/>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lvl="0">
              <a:lnSpc>
                <a:spcPct val="150000"/>
              </a:lnSpc>
            </a:pPr>
            <a:endParaRPr kumimoji="1" lang="en-US" altLang="ja-JP" sz="1400" b="1" dirty="0" smtClean="0">
              <a:solidFill>
                <a:prstClr val="black"/>
              </a:solidFill>
              <a:latin typeface="Meiryo UI" panose="020B0604030504040204" pitchFamily="50" charset="-128"/>
              <a:ea typeface="Meiryo UI" panose="020B0604030504040204" pitchFamily="50" charset="-128"/>
            </a:endParaRPr>
          </a:p>
        </p:txBody>
      </p:sp>
      <p:sp>
        <p:nvSpPr>
          <p:cNvPr id="9" name="スライド番号プレースホルダー 1"/>
          <p:cNvSpPr>
            <a:spLocks noGrp="1"/>
          </p:cNvSpPr>
          <p:nvPr>
            <p:ph type="sldNum" sz="quarter" idx="12"/>
          </p:nvPr>
        </p:nvSpPr>
        <p:spPr>
          <a:xfrm>
            <a:off x="9349881" y="5691873"/>
            <a:ext cx="426606" cy="394246"/>
          </a:xfrm>
          <a:ln>
            <a:solidFill>
              <a:schemeClr val="accent1"/>
            </a:solidFill>
          </a:ln>
        </p:spPr>
        <p:txBody>
          <a:bodyPr/>
          <a:lstStyle/>
          <a:p>
            <a:pPr algn="ctr"/>
            <a:fld id="{9B28B6A2-4437-46C4-8AB6-08015A7ADF51}" type="slidenum">
              <a:rPr kumimoji="1" lang="ja-JP" altLang="en-US" sz="1600" smtClean="0"/>
              <a:pPr algn="ctr"/>
              <a:t>57</a:t>
            </a:fld>
            <a:endParaRPr kumimoji="1" lang="ja-JP" altLang="en-US" sz="1600" dirty="0"/>
          </a:p>
        </p:txBody>
      </p:sp>
      <p:graphicFrame>
        <p:nvGraphicFramePr>
          <p:cNvPr id="3" name="表 2"/>
          <p:cNvGraphicFramePr>
            <a:graphicFrameLocks noGrp="1"/>
          </p:cNvGraphicFramePr>
          <p:nvPr>
            <p:extLst>
              <p:ext uri="{D42A27DB-BD31-4B8C-83A1-F6EECF244321}">
                <p14:modId xmlns:p14="http://schemas.microsoft.com/office/powerpoint/2010/main" val="4118847737"/>
              </p:ext>
            </p:extLst>
          </p:nvPr>
        </p:nvGraphicFramePr>
        <p:xfrm>
          <a:off x="656706" y="1352188"/>
          <a:ext cx="8693175" cy="3867038"/>
        </p:xfrm>
        <a:graphic>
          <a:graphicData uri="http://schemas.openxmlformats.org/drawingml/2006/table">
            <a:tbl>
              <a:tblPr firstRow="1" bandRow="1">
                <a:tableStyleId>{5940675A-B579-460E-94D1-54222C63F5DA}</a:tableStyleId>
              </a:tblPr>
              <a:tblGrid>
                <a:gridCol w="1864072">
                  <a:extLst>
                    <a:ext uri="{9D8B030D-6E8A-4147-A177-3AD203B41FA5}">
                      <a16:colId xmlns:a16="http://schemas.microsoft.com/office/drawing/2014/main" val="4091039589"/>
                    </a:ext>
                  </a:extLst>
                </a:gridCol>
                <a:gridCol w="1940011">
                  <a:extLst>
                    <a:ext uri="{9D8B030D-6E8A-4147-A177-3AD203B41FA5}">
                      <a16:colId xmlns:a16="http://schemas.microsoft.com/office/drawing/2014/main" val="4253891312"/>
                    </a:ext>
                  </a:extLst>
                </a:gridCol>
                <a:gridCol w="4889092">
                  <a:extLst>
                    <a:ext uri="{9D8B030D-6E8A-4147-A177-3AD203B41FA5}">
                      <a16:colId xmlns:a16="http://schemas.microsoft.com/office/drawing/2014/main" val="517494518"/>
                    </a:ext>
                  </a:extLst>
                </a:gridCol>
              </a:tblGrid>
              <a:tr h="315974">
                <a:tc>
                  <a:txBody>
                    <a:bodyPr/>
                    <a:lstStyle/>
                    <a:p>
                      <a:pPr algn="ctr"/>
                      <a:r>
                        <a:rPr kumimoji="1" lang="ja-JP" altLang="en-US" sz="1200" dirty="0" smtClean="0"/>
                        <a:t>シンクタンク名</a:t>
                      </a:r>
                      <a:endParaRPr kumimoji="1" lang="ja-JP" altLang="en-US" sz="12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kumimoji="1" lang="ja-JP" altLang="en-US" sz="1200" dirty="0" smtClean="0"/>
                        <a:t>成長率予測</a:t>
                      </a:r>
                      <a:endParaRPr kumimoji="1" lang="ja-JP" altLang="en-US" sz="12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kumimoji="1" lang="ja-JP" altLang="en-US" sz="1200" dirty="0" smtClean="0"/>
                        <a:t>その他言及している点</a:t>
                      </a:r>
                      <a:endParaRPr kumimoji="1" lang="ja-JP" altLang="en-US" sz="12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713807858"/>
                  </a:ext>
                </a:extLst>
              </a:tr>
              <a:tr h="635048">
                <a:tc>
                  <a:txBody>
                    <a:bodyPr/>
                    <a:lstStyle/>
                    <a:p>
                      <a:r>
                        <a:rPr kumimoji="1" lang="ja-JP" altLang="en-US" sz="1400" dirty="0" smtClean="0"/>
                        <a:t>三菱</a:t>
                      </a:r>
                      <a:r>
                        <a:rPr kumimoji="1" lang="en-US" altLang="ja-JP" sz="1400" dirty="0" smtClean="0"/>
                        <a:t>UFJ</a:t>
                      </a:r>
                      <a:r>
                        <a:rPr kumimoji="1" lang="ja-JP" altLang="en-US" sz="1400" dirty="0" smtClean="0"/>
                        <a:t>リサーチ＆</a:t>
                      </a:r>
                      <a:endParaRPr kumimoji="1" lang="en-US" altLang="ja-JP" sz="1400" dirty="0" smtClean="0"/>
                    </a:p>
                    <a:p>
                      <a:r>
                        <a:rPr kumimoji="1" lang="ja-JP" altLang="en-US" sz="1400" dirty="0" smtClean="0"/>
                        <a:t>コンサルティング</a:t>
                      </a:r>
                      <a:r>
                        <a:rPr kumimoji="1" lang="en-US" altLang="ja-JP" sz="1400" dirty="0" smtClean="0"/>
                        <a:t>〔6/8〕</a:t>
                      </a:r>
                      <a:endParaRPr kumimoji="1" lang="ja-JP" altLang="en-US" sz="14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500" b="0" dirty="0" smtClean="0"/>
                        <a:t>2020</a:t>
                      </a:r>
                      <a:r>
                        <a:rPr kumimoji="1" lang="ja-JP" altLang="en-US" sz="1500" b="0" dirty="0" smtClean="0"/>
                        <a:t>年度 </a:t>
                      </a:r>
                      <a:r>
                        <a:rPr kumimoji="1" lang="ja-JP" altLang="en-US" sz="1600" b="1" dirty="0" smtClean="0"/>
                        <a:t>▲</a:t>
                      </a:r>
                      <a:r>
                        <a:rPr kumimoji="1" lang="en-US" altLang="ja-JP" sz="1600" b="1" dirty="0" smtClean="0"/>
                        <a:t>4.8</a:t>
                      </a:r>
                      <a:r>
                        <a:rPr kumimoji="1" lang="ja-JP" altLang="en-US" sz="1600" b="1" dirty="0" smtClean="0"/>
                        <a:t>％</a:t>
                      </a:r>
                      <a:endParaRPr kumimoji="1" lang="en-US" altLang="ja-JP" sz="1500" b="1" dirty="0" smtClean="0"/>
                    </a:p>
                    <a:p>
                      <a:pPr algn="ctr"/>
                      <a:r>
                        <a:rPr kumimoji="1" lang="en-US" altLang="ja-JP" sz="1500" b="0" dirty="0" smtClean="0"/>
                        <a:t>2021</a:t>
                      </a:r>
                      <a:r>
                        <a:rPr kumimoji="1" lang="ja-JP" altLang="en-US" sz="1500" b="0" dirty="0" smtClean="0"/>
                        <a:t>年度 </a:t>
                      </a:r>
                      <a:r>
                        <a:rPr kumimoji="1" lang="ja-JP" altLang="en-US" sz="1600" b="1" dirty="0" smtClean="0"/>
                        <a:t>＋</a:t>
                      </a:r>
                      <a:r>
                        <a:rPr kumimoji="1" lang="en-US" altLang="ja-JP" sz="1600" b="1" dirty="0" smtClean="0"/>
                        <a:t>4.0</a:t>
                      </a:r>
                      <a:r>
                        <a:rPr kumimoji="1" lang="ja-JP" altLang="en-US" sz="1600" b="1" dirty="0" smtClean="0"/>
                        <a:t>％</a:t>
                      </a:r>
                      <a:endParaRPr kumimoji="1" lang="ja-JP" altLang="en-US" sz="1500" b="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dirty="0" smtClean="0"/>
                        <a:t>○</a:t>
                      </a:r>
                      <a:r>
                        <a:rPr kumimoji="1" lang="en-US" altLang="ja-JP" sz="1200" dirty="0" smtClean="0"/>
                        <a:t>2020</a:t>
                      </a:r>
                      <a:r>
                        <a:rPr kumimoji="1" lang="ja-JP" altLang="en-US" sz="1200" dirty="0" smtClean="0"/>
                        <a:t>年度下期も新しい生活様式の下で、感染拡大防止と経済活動の　　　</a:t>
                      </a:r>
                      <a:endParaRPr kumimoji="1" lang="en-US" altLang="ja-JP" sz="1200" dirty="0" smtClean="0"/>
                    </a:p>
                    <a:p>
                      <a:r>
                        <a:rPr kumimoji="1" lang="ja-JP" altLang="en-US" sz="1200" dirty="0" smtClean="0"/>
                        <a:t>　 両立をめざすことで、景気の回復は緩やかなペースにとどまる見込み。</a:t>
                      </a:r>
                      <a:endParaRPr kumimoji="1" lang="ja-JP" altLang="en-US" sz="12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6608408"/>
                  </a:ext>
                </a:extLst>
              </a:tr>
              <a:tr h="635048">
                <a:tc>
                  <a:txBody>
                    <a:bodyPr/>
                    <a:lstStyle/>
                    <a:p>
                      <a:r>
                        <a:rPr kumimoji="1" lang="ja-JP" altLang="en-US" sz="1400" dirty="0" smtClean="0"/>
                        <a:t>ニッセイ基礎研究所</a:t>
                      </a:r>
                    </a:p>
                    <a:p>
                      <a:r>
                        <a:rPr kumimoji="1" lang="en-US" altLang="ja-JP" sz="1400" dirty="0" smtClean="0"/>
                        <a:t>〔6/8〕</a:t>
                      </a:r>
                      <a:endParaRPr kumimoji="1" lang="ja-JP" altLang="en-US" sz="14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500" b="0" dirty="0" smtClean="0"/>
                        <a:t>2020</a:t>
                      </a:r>
                      <a:r>
                        <a:rPr kumimoji="1" lang="ja-JP" altLang="en-US" sz="1500" b="0" dirty="0" smtClean="0"/>
                        <a:t>年度 </a:t>
                      </a:r>
                      <a:r>
                        <a:rPr kumimoji="1" lang="ja-JP" altLang="en-US" sz="1600" b="1" dirty="0" smtClean="0"/>
                        <a:t>▲</a:t>
                      </a:r>
                      <a:r>
                        <a:rPr kumimoji="1" lang="en-US" altLang="ja-JP" sz="1600" b="1" dirty="0" smtClean="0"/>
                        <a:t>5.4</a:t>
                      </a:r>
                      <a:r>
                        <a:rPr kumimoji="1" lang="ja-JP" altLang="en-US" sz="1600" b="1" dirty="0" smtClean="0"/>
                        <a:t>％</a:t>
                      </a:r>
                      <a:endParaRPr kumimoji="1" lang="en-US" altLang="ja-JP" sz="1500" b="1" dirty="0" smtClean="0"/>
                    </a:p>
                    <a:p>
                      <a:pPr algn="ctr"/>
                      <a:r>
                        <a:rPr kumimoji="1" lang="en-US" altLang="ja-JP" sz="1500" b="0" dirty="0" smtClean="0"/>
                        <a:t>2021</a:t>
                      </a:r>
                      <a:r>
                        <a:rPr kumimoji="1" lang="ja-JP" altLang="en-US" sz="1500" b="0" dirty="0" smtClean="0"/>
                        <a:t>年度 </a:t>
                      </a:r>
                      <a:r>
                        <a:rPr kumimoji="1" lang="ja-JP" altLang="en-US" sz="1600" b="1" dirty="0" smtClean="0"/>
                        <a:t>＋</a:t>
                      </a:r>
                      <a:r>
                        <a:rPr kumimoji="1" lang="en-US" altLang="ja-JP" sz="1600" b="1" dirty="0" smtClean="0"/>
                        <a:t>3.6</a:t>
                      </a:r>
                      <a:r>
                        <a:rPr kumimoji="1" lang="ja-JP" altLang="en-US" sz="1600" b="1" dirty="0" smtClean="0"/>
                        <a:t>％</a:t>
                      </a:r>
                      <a:endParaRPr kumimoji="1" lang="ja-JP" altLang="en-US" sz="1500" b="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dirty="0" smtClean="0"/>
                        <a:t>○</a:t>
                      </a:r>
                      <a:r>
                        <a:rPr kumimoji="1" lang="en-US" altLang="ja-JP" sz="1200" dirty="0" smtClean="0"/>
                        <a:t>4-6</a:t>
                      </a:r>
                      <a:r>
                        <a:rPr kumimoji="1" lang="ja-JP" altLang="en-US" sz="1200" dirty="0" smtClean="0"/>
                        <a:t>月期の成長率は前期比年率▲</a:t>
                      </a:r>
                      <a:r>
                        <a:rPr kumimoji="1" lang="en-US" altLang="ja-JP" sz="1200" dirty="0" smtClean="0"/>
                        <a:t>24.1</a:t>
                      </a:r>
                      <a:r>
                        <a:rPr kumimoji="1" lang="ja-JP" altLang="en-US" sz="1200" dirty="0" smtClean="0"/>
                        <a:t>％とリーマンショック時（</a:t>
                      </a:r>
                      <a:r>
                        <a:rPr kumimoji="1" lang="en-US" altLang="ja-JP" sz="1200" dirty="0" smtClean="0"/>
                        <a:t>09</a:t>
                      </a:r>
                      <a:r>
                        <a:rPr kumimoji="1" lang="ja-JP" altLang="en-US" sz="1200" dirty="0" smtClean="0"/>
                        <a:t>年</a:t>
                      </a:r>
                      <a:r>
                        <a:rPr kumimoji="1" lang="en-US" altLang="ja-JP" sz="1200" dirty="0" smtClean="0"/>
                        <a:t>1-3</a:t>
                      </a:r>
                      <a:r>
                        <a:rPr kumimoji="1" lang="ja-JP" altLang="en-US" sz="1200" dirty="0" smtClean="0"/>
                        <a:t>月</a:t>
                      </a:r>
                      <a:endParaRPr kumimoji="1" lang="en-US" altLang="ja-JP" sz="1200" dirty="0" smtClean="0"/>
                    </a:p>
                    <a:p>
                      <a:r>
                        <a:rPr kumimoji="1" lang="ja-JP" altLang="en-US" sz="1200" dirty="0" smtClean="0"/>
                        <a:t>　</a:t>
                      </a:r>
                      <a:r>
                        <a:rPr kumimoji="1" lang="ja-JP" altLang="en-US" sz="1200" baseline="0" dirty="0" smtClean="0"/>
                        <a:t> </a:t>
                      </a:r>
                      <a:r>
                        <a:rPr kumimoji="1" lang="ja-JP" altLang="en-US" sz="1200" dirty="0" smtClean="0"/>
                        <a:t>期</a:t>
                      </a:r>
                      <a:r>
                        <a:rPr kumimoji="1" lang="en-US" altLang="ja-JP" sz="1200" dirty="0" smtClean="0"/>
                        <a:t>:▲17.8</a:t>
                      </a:r>
                      <a:r>
                        <a:rPr kumimoji="1" lang="ja-JP" altLang="en-US" sz="1200" dirty="0" smtClean="0"/>
                        <a:t>％）を上回るマイナス成長となる見通し。</a:t>
                      </a:r>
                    </a:p>
                    <a:p>
                      <a:r>
                        <a:rPr kumimoji="1" lang="ja-JP" altLang="en-US" sz="1200" dirty="0" smtClean="0"/>
                        <a:t>○失業率は現在の</a:t>
                      </a:r>
                      <a:r>
                        <a:rPr kumimoji="1" lang="en-US" altLang="ja-JP" sz="1200" dirty="0" smtClean="0"/>
                        <a:t>2</a:t>
                      </a:r>
                      <a:r>
                        <a:rPr kumimoji="1" lang="ja-JP" altLang="en-US" sz="1200" dirty="0" smtClean="0"/>
                        <a:t>％半ばから</a:t>
                      </a:r>
                      <a:r>
                        <a:rPr kumimoji="1" lang="en-US" altLang="ja-JP" sz="1200" dirty="0" smtClean="0"/>
                        <a:t>4</a:t>
                      </a:r>
                      <a:r>
                        <a:rPr kumimoji="1" lang="ja-JP" altLang="en-US" sz="1200" dirty="0" smtClean="0"/>
                        <a:t>％台まで上昇し、</a:t>
                      </a:r>
                      <a:r>
                        <a:rPr kumimoji="1" lang="en-US" altLang="ja-JP" sz="1200" dirty="0" smtClean="0"/>
                        <a:t>2020</a:t>
                      </a:r>
                      <a:r>
                        <a:rPr kumimoji="1" lang="ja-JP" altLang="en-US" sz="1200" dirty="0" smtClean="0"/>
                        <a:t>年度の実質雇用者</a:t>
                      </a:r>
                      <a:endParaRPr kumimoji="1" lang="en-US" altLang="ja-JP" sz="1200" dirty="0" smtClean="0"/>
                    </a:p>
                    <a:p>
                      <a:r>
                        <a:rPr kumimoji="1" lang="ja-JP" altLang="en-US" sz="1200" dirty="0" smtClean="0"/>
                        <a:t>　 報酬は</a:t>
                      </a:r>
                      <a:r>
                        <a:rPr kumimoji="1" lang="en-US" altLang="ja-JP" sz="1200" dirty="0" smtClean="0"/>
                        <a:t>6</a:t>
                      </a:r>
                      <a:r>
                        <a:rPr kumimoji="1" lang="ja-JP" altLang="en-US" sz="1200" dirty="0" smtClean="0"/>
                        <a:t>年ぶりに減少すると予想。</a:t>
                      </a:r>
                      <a:endParaRPr kumimoji="1" lang="ja-JP" altLang="en-US" sz="12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6356688"/>
                  </a:ext>
                </a:extLst>
              </a:tr>
              <a:tr h="635048">
                <a:tc>
                  <a:txBody>
                    <a:bodyPr/>
                    <a:lstStyle/>
                    <a:p>
                      <a:r>
                        <a:rPr kumimoji="1" lang="ja-JP" altLang="en-US" sz="1400" dirty="0" smtClean="0"/>
                        <a:t>野村総研</a:t>
                      </a:r>
                    </a:p>
                    <a:p>
                      <a:r>
                        <a:rPr kumimoji="1" lang="en-US" altLang="ja-JP" sz="1400" dirty="0" smtClean="0"/>
                        <a:t>〔6/8〕</a:t>
                      </a:r>
                      <a:endParaRPr kumimoji="1" lang="ja-JP" altLang="en-US" sz="14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500" b="0" dirty="0" smtClean="0"/>
                        <a:t>2020</a:t>
                      </a:r>
                      <a:r>
                        <a:rPr kumimoji="1" lang="ja-JP" altLang="en-US" sz="1500" b="0" dirty="0" smtClean="0"/>
                        <a:t>年度 </a:t>
                      </a:r>
                      <a:r>
                        <a:rPr kumimoji="1" lang="ja-JP" altLang="en-US" sz="1600" b="1" dirty="0" smtClean="0"/>
                        <a:t>▲</a:t>
                      </a:r>
                      <a:r>
                        <a:rPr kumimoji="1" lang="en-US" altLang="ja-JP" sz="1600" b="1" dirty="0" smtClean="0"/>
                        <a:t>5.9</a:t>
                      </a:r>
                      <a:r>
                        <a:rPr kumimoji="1" lang="ja-JP" altLang="en-US" sz="1600" b="1" dirty="0" smtClean="0"/>
                        <a:t>％</a:t>
                      </a:r>
                      <a:endParaRPr kumimoji="1" lang="en-US" altLang="ja-JP" sz="1500" b="1" dirty="0" smtClean="0"/>
                    </a:p>
                    <a:p>
                      <a:pPr algn="ctr"/>
                      <a:r>
                        <a:rPr kumimoji="1" lang="en-US" altLang="ja-JP" sz="1500" b="0" dirty="0" smtClean="0"/>
                        <a:t>2021</a:t>
                      </a:r>
                      <a:r>
                        <a:rPr kumimoji="1" lang="ja-JP" altLang="en-US" sz="1500" b="0" dirty="0" smtClean="0"/>
                        <a:t>年度 </a:t>
                      </a:r>
                      <a:r>
                        <a:rPr kumimoji="1" lang="ja-JP" altLang="en-US" sz="1600" b="1" dirty="0" smtClean="0"/>
                        <a:t>＋</a:t>
                      </a:r>
                      <a:r>
                        <a:rPr kumimoji="1" lang="en-US" altLang="ja-JP" sz="1600" b="1" dirty="0" smtClean="0"/>
                        <a:t>4.0</a:t>
                      </a:r>
                      <a:r>
                        <a:rPr kumimoji="1" lang="ja-JP" altLang="en-US" sz="1600" b="1" dirty="0" smtClean="0"/>
                        <a:t>％</a:t>
                      </a:r>
                      <a:endParaRPr kumimoji="1" lang="ja-JP" altLang="en-US" sz="1500" b="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dirty="0" smtClean="0"/>
                        <a:t>○</a:t>
                      </a:r>
                      <a:r>
                        <a:rPr kumimoji="1" lang="en-US" altLang="ja-JP" sz="1200" dirty="0" smtClean="0"/>
                        <a:t>4-6</a:t>
                      </a:r>
                      <a:r>
                        <a:rPr kumimoji="1" lang="ja-JP" altLang="en-US" sz="1200" dirty="0" smtClean="0"/>
                        <a:t>月期の成長率は前期比年率▲</a:t>
                      </a:r>
                      <a:r>
                        <a:rPr kumimoji="1" lang="en-US" altLang="ja-JP" sz="1200" dirty="0" smtClean="0"/>
                        <a:t>26.5</a:t>
                      </a:r>
                      <a:r>
                        <a:rPr kumimoji="1" lang="ja-JP" altLang="en-US" sz="1200" dirty="0" smtClean="0"/>
                        <a:t>％と極めて大幅な減少を記録する</a:t>
                      </a:r>
                      <a:endParaRPr kumimoji="1" lang="en-US" altLang="ja-JP" sz="1200" dirty="0" smtClean="0"/>
                    </a:p>
                    <a:p>
                      <a:r>
                        <a:rPr kumimoji="1" lang="ja-JP" altLang="en-US" sz="1200" dirty="0" smtClean="0"/>
                        <a:t>　 と予想。</a:t>
                      </a:r>
                    </a:p>
                    <a:p>
                      <a:r>
                        <a:rPr kumimoji="1" lang="ja-JP" altLang="en-US" sz="1200" dirty="0" smtClean="0"/>
                        <a:t>○所得の減少を通じて今後も支出の抑制を持続させ、</a:t>
                      </a:r>
                      <a:r>
                        <a:rPr kumimoji="1" lang="en-US" altLang="ja-JP" sz="1200" dirty="0" smtClean="0"/>
                        <a:t>7-9</a:t>
                      </a:r>
                      <a:r>
                        <a:rPr kumimoji="1" lang="ja-JP" altLang="en-US" sz="1200" dirty="0" smtClean="0"/>
                        <a:t>月期以降の成長 </a:t>
                      </a:r>
                      <a:endParaRPr kumimoji="1" lang="en-US" altLang="ja-JP" sz="1200" dirty="0" smtClean="0"/>
                    </a:p>
                    <a:p>
                      <a:r>
                        <a:rPr kumimoji="1" lang="ja-JP" altLang="en-US" sz="1200" dirty="0" smtClean="0"/>
                        <a:t>　 加速は極めて緩慢な</a:t>
                      </a:r>
                      <a:r>
                        <a:rPr kumimoji="1" lang="en-US" altLang="ja-JP" sz="1200" dirty="0" smtClean="0"/>
                        <a:t>L</a:t>
                      </a:r>
                      <a:r>
                        <a:rPr kumimoji="1" lang="ja-JP" altLang="en-US" sz="1200" dirty="0" smtClean="0"/>
                        <a:t>字型の回復となる公算。</a:t>
                      </a:r>
                      <a:endParaRPr kumimoji="1" lang="ja-JP" altLang="en-US" sz="12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1758426"/>
                  </a:ext>
                </a:extLst>
              </a:tr>
              <a:tr h="635048">
                <a:tc>
                  <a:txBody>
                    <a:bodyPr/>
                    <a:lstStyle/>
                    <a:p>
                      <a:r>
                        <a:rPr kumimoji="1" lang="ja-JP" altLang="en-US" sz="1400" dirty="0" smtClean="0"/>
                        <a:t>日本総研</a:t>
                      </a:r>
                    </a:p>
                    <a:p>
                      <a:r>
                        <a:rPr kumimoji="1" lang="en-US" altLang="ja-JP" sz="1400" dirty="0" smtClean="0"/>
                        <a:t>〔6/8〕</a:t>
                      </a:r>
                      <a:endParaRPr kumimoji="1" lang="ja-JP" altLang="en-US" sz="14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500" b="0" dirty="0" smtClean="0"/>
                        <a:t>2020</a:t>
                      </a:r>
                      <a:r>
                        <a:rPr kumimoji="1" lang="ja-JP" altLang="en-US" sz="1500" b="0" dirty="0" smtClean="0"/>
                        <a:t>年度 </a:t>
                      </a:r>
                      <a:r>
                        <a:rPr kumimoji="1" lang="ja-JP" altLang="en-US" sz="1600" b="1" dirty="0" smtClean="0"/>
                        <a:t>▲</a:t>
                      </a:r>
                      <a:r>
                        <a:rPr kumimoji="1" lang="en-US" altLang="ja-JP" sz="1600" b="1" dirty="0" smtClean="0"/>
                        <a:t>4.6</a:t>
                      </a:r>
                      <a:r>
                        <a:rPr kumimoji="1" lang="ja-JP" altLang="en-US" sz="1600" b="1" dirty="0" smtClean="0"/>
                        <a:t>％</a:t>
                      </a:r>
                      <a:endParaRPr kumimoji="1" lang="en-US" altLang="ja-JP" sz="1500" b="1" dirty="0" smtClean="0"/>
                    </a:p>
                    <a:p>
                      <a:pPr algn="ctr"/>
                      <a:r>
                        <a:rPr kumimoji="1" lang="en-US" altLang="ja-JP" sz="1500" b="0" dirty="0" smtClean="0"/>
                        <a:t>2021</a:t>
                      </a:r>
                      <a:r>
                        <a:rPr kumimoji="1" lang="ja-JP" altLang="en-US" sz="1500" b="0" dirty="0" smtClean="0"/>
                        <a:t>年度 </a:t>
                      </a:r>
                      <a:r>
                        <a:rPr kumimoji="1" lang="ja-JP" altLang="en-US" sz="1600" b="1" dirty="0" smtClean="0"/>
                        <a:t>＋</a:t>
                      </a:r>
                      <a:r>
                        <a:rPr kumimoji="1" lang="en-US" altLang="ja-JP" sz="1600" b="1" dirty="0" smtClean="0"/>
                        <a:t>3.3</a:t>
                      </a:r>
                      <a:r>
                        <a:rPr kumimoji="1" lang="ja-JP" altLang="en-US" sz="1600" b="1" dirty="0" smtClean="0"/>
                        <a:t>％</a:t>
                      </a:r>
                      <a:endParaRPr kumimoji="1" lang="ja-JP" altLang="en-US" sz="1500" b="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1200" dirty="0" smtClean="0"/>
                        <a:t>○</a:t>
                      </a:r>
                      <a:r>
                        <a:rPr kumimoji="1" lang="en-US" altLang="ja-JP" sz="1200" dirty="0" smtClean="0"/>
                        <a:t>4-6</a:t>
                      </a:r>
                      <a:r>
                        <a:rPr kumimoji="1" lang="ja-JP" altLang="en-US" sz="1200" dirty="0" smtClean="0"/>
                        <a:t>月期の成長率は前期比年率▲</a:t>
                      </a:r>
                      <a:r>
                        <a:rPr kumimoji="1" lang="en-US" altLang="ja-JP" sz="1200" dirty="0" smtClean="0"/>
                        <a:t>19.5</a:t>
                      </a:r>
                      <a:r>
                        <a:rPr kumimoji="1" lang="ja-JP" altLang="en-US" sz="1200" dirty="0" smtClean="0"/>
                        <a:t>％とリーマンショック時（</a:t>
                      </a:r>
                      <a:r>
                        <a:rPr kumimoji="1" lang="en-US" altLang="ja-JP" sz="1200" dirty="0" smtClean="0"/>
                        <a:t>09</a:t>
                      </a:r>
                      <a:r>
                        <a:rPr kumimoji="1" lang="ja-JP" altLang="en-US" sz="1200" dirty="0" smtClean="0"/>
                        <a:t>年</a:t>
                      </a:r>
                      <a:r>
                        <a:rPr kumimoji="1" lang="en-US" altLang="ja-JP" sz="1200" dirty="0" smtClean="0"/>
                        <a:t>1-3</a:t>
                      </a:r>
                      <a:r>
                        <a:rPr kumimoji="1" lang="ja-JP" altLang="en-US" sz="1200" dirty="0" smtClean="0"/>
                        <a:t>月</a:t>
                      </a:r>
                      <a:endParaRPr kumimoji="1" lang="en-US" altLang="ja-JP" sz="1200" dirty="0" smtClean="0"/>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1200" dirty="0" smtClean="0"/>
                        <a:t> </a:t>
                      </a:r>
                      <a:r>
                        <a:rPr kumimoji="1" lang="ja-JP" altLang="en-US" sz="1200" dirty="0" smtClean="0"/>
                        <a:t>　期</a:t>
                      </a:r>
                      <a:r>
                        <a:rPr kumimoji="1" lang="en-US" altLang="ja-JP" sz="1200" dirty="0" smtClean="0"/>
                        <a:t>:▲17.8</a:t>
                      </a:r>
                      <a:r>
                        <a:rPr kumimoji="1" lang="ja-JP" altLang="en-US" sz="1200" dirty="0" smtClean="0"/>
                        <a:t>％）を上回るマイナス成長となる見通し。</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071543"/>
                  </a:ext>
                </a:extLst>
              </a:tr>
              <a:tr h="635048">
                <a:tc>
                  <a:txBody>
                    <a:bodyPr/>
                    <a:lstStyle/>
                    <a:p>
                      <a:r>
                        <a:rPr kumimoji="1" lang="ja-JP" altLang="en-US" sz="1400" dirty="0" smtClean="0"/>
                        <a:t>第一生命経済研究所</a:t>
                      </a:r>
                    </a:p>
                    <a:p>
                      <a:r>
                        <a:rPr kumimoji="1" lang="en-US" altLang="ja-JP" sz="1400" dirty="0" smtClean="0"/>
                        <a:t>〔6/8〕</a:t>
                      </a:r>
                      <a:endParaRPr kumimoji="1" lang="ja-JP" altLang="en-US" sz="14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500" b="0" dirty="0" smtClean="0"/>
                        <a:t>2020</a:t>
                      </a:r>
                      <a:r>
                        <a:rPr kumimoji="1" lang="ja-JP" altLang="en-US" sz="1500" b="0" dirty="0" smtClean="0"/>
                        <a:t>年度 </a:t>
                      </a:r>
                      <a:r>
                        <a:rPr kumimoji="1" lang="ja-JP" altLang="en-US" sz="1600" b="1" dirty="0" smtClean="0"/>
                        <a:t>▲</a:t>
                      </a:r>
                      <a:r>
                        <a:rPr kumimoji="1" lang="en-US" altLang="ja-JP" sz="1600" b="1" dirty="0" smtClean="0"/>
                        <a:t>5.3</a:t>
                      </a:r>
                      <a:r>
                        <a:rPr kumimoji="1" lang="ja-JP" altLang="en-US" sz="1600" b="1" dirty="0" smtClean="0"/>
                        <a:t>％</a:t>
                      </a:r>
                      <a:endParaRPr kumimoji="1" lang="en-US" altLang="ja-JP" sz="1500" b="1" dirty="0" smtClean="0"/>
                    </a:p>
                    <a:p>
                      <a:pPr algn="ctr"/>
                      <a:r>
                        <a:rPr kumimoji="1" lang="en-US" altLang="ja-JP" sz="1500" b="0" dirty="0" smtClean="0"/>
                        <a:t>2021</a:t>
                      </a:r>
                      <a:r>
                        <a:rPr kumimoji="1" lang="ja-JP" altLang="en-US" sz="1500" b="0" dirty="0" smtClean="0"/>
                        <a:t>年度 </a:t>
                      </a:r>
                      <a:r>
                        <a:rPr kumimoji="1" lang="ja-JP" altLang="en-US" sz="1600" b="1" dirty="0" smtClean="0"/>
                        <a:t>＋</a:t>
                      </a:r>
                      <a:r>
                        <a:rPr kumimoji="1" lang="en-US" altLang="ja-JP" sz="1600" b="1" dirty="0" smtClean="0"/>
                        <a:t>3.5</a:t>
                      </a:r>
                      <a:r>
                        <a:rPr kumimoji="1" lang="ja-JP" altLang="en-US" sz="1600" b="1" dirty="0" smtClean="0"/>
                        <a:t>％</a:t>
                      </a:r>
                      <a:endParaRPr kumimoji="1" lang="ja-JP" altLang="en-US" sz="1500" b="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dirty="0" smtClean="0"/>
                        <a:t>○</a:t>
                      </a:r>
                      <a:r>
                        <a:rPr kumimoji="1" lang="en-US" altLang="ja-JP" sz="1200" dirty="0" smtClean="0"/>
                        <a:t>4</a:t>
                      </a:r>
                      <a:r>
                        <a:rPr kumimoji="1" lang="ja-JP" altLang="en-US" sz="1200" dirty="0" smtClean="0"/>
                        <a:t>～</a:t>
                      </a:r>
                      <a:r>
                        <a:rPr kumimoji="1" lang="en-US" altLang="ja-JP" sz="1200" dirty="0" smtClean="0"/>
                        <a:t>5</a:t>
                      </a:r>
                      <a:r>
                        <a:rPr kumimoji="1" lang="ja-JP" altLang="en-US" sz="1200" dirty="0" smtClean="0"/>
                        <a:t>月を底として景気は持ち直しに向かい、</a:t>
                      </a:r>
                      <a:r>
                        <a:rPr kumimoji="1" lang="en-US" altLang="ja-JP" sz="1200" dirty="0" smtClean="0"/>
                        <a:t>7-9</a:t>
                      </a:r>
                      <a:r>
                        <a:rPr kumimoji="1" lang="ja-JP" altLang="en-US" sz="1200" dirty="0" smtClean="0"/>
                        <a:t>月期以降の成長率は比較</a:t>
                      </a:r>
                      <a:endParaRPr kumimoji="1" lang="en-US" altLang="ja-JP" sz="1200" dirty="0" smtClean="0"/>
                    </a:p>
                    <a:p>
                      <a:r>
                        <a:rPr kumimoji="1" lang="ja-JP" altLang="en-US" sz="1200" dirty="0" smtClean="0"/>
                        <a:t>　 的高いものとなるが、</a:t>
                      </a:r>
                      <a:r>
                        <a:rPr kumimoji="1" lang="en-US" altLang="ja-JP" sz="1200" dirty="0" smtClean="0"/>
                        <a:t>20</a:t>
                      </a:r>
                      <a:r>
                        <a:rPr kumimoji="1" lang="ja-JP" altLang="en-US" sz="1200" dirty="0" smtClean="0"/>
                        <a:t>年前半の大幅な落ち込みを取り戻すことはできない。</a:t>
                      </a:r>
                      <a:endParaRPr kumimoji="1" lang="ja-JP" altLang="en-US" sz="12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9785116"/>
                  </a:ext>
                </a:extLst>
              </a:tr>
            </a:tbl>
          </a:graphicData>
        </a:graphic>
      </p:graphicFrame>
      <p:sp>
        <p:nvSpPr>
          <p:cNvPr id="6" name="角丸四角形 5"/>
          <p:cNvSpPr/>
          <p:nvPr/>
        </p:nvSpPr>
        <p:spPr>
          <a:xfrm>
            <a:off x="7371336" y="5279175"/>
            <a:ext cx="2405151" cy="35274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smtClean="0">
                <a:solidFill>
                  <a:schemeClr val="tx1"/>
                </a:solidFill>
                <a:latin typeface="Meiryo UI" panose="020B0604030504040204" pitchFamily="50" charset="-128"/>
                <a:ea typeface="Meiryo UI" panose="020B0604030504040204" pitchFamily="50" charset="-128"/>
              </a:rPr>
              <a:t>出典：各シンクタンクレポートより作成</a:t>
            </a:r>
            <a:endParaRPr lang="en-US" altLang="ja-JP" sz="1000" dirty="0" smtClean="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965107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906000" cy="373487"/>
          </a:xfrm>
          <a:solidFill>
            <a:srgbClr val="002060"/>
          </a:solidFill>
        </p:spPr>
        <p:txBody>
          <a:bodyPr>
            <a:noAutofit/>
          </a:bodyPr>
          <a:lstStyle/>
          <a:p>
            <a:pPr algn="ctr"/>
            <a:r>
              <a:rPr lang="ja-JP" altLang="en-US" sz="1785" b="1" dirty="0" smtClean="0">
                <a:solidFill>
                  <a:schemeClr val="bg1"/>
                </a:solidFill>
                <a:latin typeface="Meiryo UI" panose="020B0604030504040204" pitchFamily="50" charset="-128"/>
                <a:ea typeface="Meiryo UI" panose="020B0604030504040204" pitchFamily="50" charset="-128"/>
              </a:rPr>
              <a:t> 　　　企業業績の悪化・倒産の増加 </a:t>
            </a:r>
            <a:r>
              <a:rPr lang="en-US" altLang="ja-JP" sz="1785" b="1" dirty="0" smtClean="0">
                <a:solidFill>
                  <a:schemeClr val="bg1"/>
                </a:solidFill>
                <a:latin typeface="Meiryo UI" panose="020B0604030504040204" pitchFamily="50" charset="-128"/>
                <a:ea typeface="Meiryo UI" panose="020B0604030504040204" pitchFamily="50" charset="-128"/>
              </a:rPr>
              <a:t>【</a:t>
            </a:r>
            <a:r>
              <a:rPr lang="ja-JP" altLang="en-US" sz="1785" b="1" dirty="0" smtClean="0">
                <a:solidFill>
                  <a:schemeClr val="bg1"/>
                </a:solidFill>
                <a:latin typeface="Meiryo UI" panose="020B0604030504040204" pitchFamily="50" charset="-128"/>
                <a:ea typeface="Meiryo UI" panose="020B0604030504040204" pitchFamily="50" charset="-128"/>
              </a:rPr>
              <a:t>大阪経済への影響</a:t>
            </a:r>
            <a:r>
              <a:rPr lang="en-US" altLang="ja-JP" sz="1785" b="1" dirty="0" smtClean="0">
                <a:solidFill>
                  <a:schemeClr val="bg1"/>
                </a:solidFill>
                <a:latin typeface="Meiryo UI" panose="020B0604030504040204" pitchFamily="50" charset="-128"/>
                <a:ea typeface="Meiryo UI" panose="020B0604030504040204" pitchFamily="50" charset="-128"/>
              </a:rPr>
              <a:t>】</a:t>
            </a:r>
            <a:r>
              <a:rPr lang="ja-JP" altLang="en-US" sz="1785" b="1" dirty="0">
                <a:solidFill>
                  <a:schemeClr val="bg1"/>
                </a:solidFill>
                <a:latin typeface="Meiryo UI" panose="020B0604030504040204" pitchFamily="50" charset="-128"/>
                <a:ea typeface="Meiryo UI" panose="020B0604030504040204" pitchFamily="50" charset="-128"/>
              </a:rPr>
              <a:t>　 　 </a:t>
            </a:r>
            <a:r>
              <a:rPr lang="ja-JP" altLang="en-US" sz="1785" b="1" dirty="0" smtClean="0">
                <a:solidFill>
                  <a:schemeClr val="bg1"/>
                </a:solidFill>
                <a:latin typeface="Meiryo UI" panose="020B0604030504040204" pitchFamily="50" charset="-128"/>
                <a:ea typeface="Meiryo UI" panose="020B0604030504040204" pitchFamily="50" charset="-128"/>
              </a:rPr>
              <a:t>　　　</a:t>
            </a:r>
            <a:endParaRPr lang="ja-JP" altLang="en-US" sz="1071" b="1" dirty="0">
              <a:solidFill>
                <a:schemeClr val="bg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141668" y="668775"/>
            <a:ext cx="9634818" cy="18643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69875" indent="-269875">
              <a:lnSpc>
                <a:spcPct val="150000"/>
              </a:lnSpc>
            </a:pPr>
            <a:r>
              <a:rPr kumimoji="1" lang="ja-JP" altLang="en-US" sz="1400" b="1" dirty="0" smtClean="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各消費品目は「基礎的支出」（＝生活必需品）と「選択的支出」（＝ぜいたく品）に分けられ、</a:t>
            </a:r>
            <a:r>
              <a:rPr kumimoji="1" lang="ja-JP" altLang="en-US" sz="1400" dirty="0">
                <a:solidFill>
                  <a:prstClr val="black"/>
                </a:solidFill>
                <a:latin typeface="Meiryo UI" panose="020B0604030504040204" pitchFamily="50" charset="-128"/>
                <a:ea typeface="Meiryo UI" panose="020B0604030504040204" pitchFamily="50" charset="-128"/>
              </a:rPr>
              <a:t>緊急事態宣言発令</a:t>
            </a:r>
            <a:r>
              <a:rPr kumimoji="1" lang="ja-JP" altLang="en-US" sz="1400" dirty="0" smtClean="0">
                <a:solidFill>
                  <a:prstClr val="black"/>
                </a:solidFill>
                <a:latin typeface="Meiryo UI" panose="020B0604030504040204" pitchFamily="50" charset="-128"/>
                <a:ea typeface="Meiryo UI" panose="020B0604030504040204" pitchFamily="50" charset="-128"/>
              </a:rPr>
              <a:t>による外出　　自粛</a:t>
            </a:r>
            <a:r>
              <a:rPr kumimoji="1" lang="ja-JP" altLang="en-US" sz="1400" dirty="0">
                <a:solidFill>
                  <a:prstClr val="black"/>
                </a:solidFill>
                <a:latin typeface="Meiryo UI" panose="020B0604030504040204" pitchFamily="50" charset="-128"/>
                <a:ea typeface="Meiryo UI" panose="020B0604030504040204" pitchFamily="50" charset="-128"/>
              </a:rPr>
              <a:t>要請や休業要請強化に伴い、</a:t>
            </a:r>
            <a:r>
              <a:rPr kumimoji="1" lang="ja-JP" altLang="en-US" sz="1400" dirty="0">
                <a:solidFill>
                  <a:schemeClr val="tx1"/>
                </a:solidFill>
                <a:latin typeface="Meiryo UI" panose="020B0604030504040204" pitchFamily="50" charset="-128"/>
                <a:ea typeface="Meiryo UI" panose="020B0604030504040204" pitchFamily="50" charset="-128"/>
              </a:rPr>
              <a:t>家計は選択的支出の中から、不要不急の支出を削減</a:t>
            </a:r>
            <a:r>
              <a:rPr kumimoji="1" lang="ja-JP" altLang="en-US" sz="1400" dirty="0" smtClean="0">
                <a:solidFill>
                  <a:schemeClr val="tx1"/>
                </a:solidFill>
                <a:latin typeface="Meiryo UI" panose="020B0604030504040204" pitchFamily="50" charset="-128"/>
                <a:ea typeface="Meiryo UI" panose="020B0604030504040204" pitchFamily="50" charset="-128"/>
              </a:rPr>
              <a:t>。</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a:lnSpc>
                <a:spcPct val="150000"/>
              </a:lnSpc>
            </a:pP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　（選択的支出に占める不要不急消費対象の割合</a:t>
            </a:r>
            <a:r>
              <a:rPr kumimoji="1" lang="en-US" altLang="ja-JP" sz="1200" dirty="0" smtClean="0">
                <a:solidFill>
                  <a:schemeClr val="tx1"/>
                </a:solidFill>
                <a:latin typeface="Meiryo UI" panose="020B0604030504040204" pitchFamily="50" charset="-128"/>
                <a:ea typeface="Meiryo UI" panose="020B0604030504040204" pitchFamily="50" charset="-128"/>
              </a:rPr>
              <a:t>(2019</a:t>
            </a:r>
            <a:r>
              <a:rPr kumimoji="1" lang="ja-JP" altLang="en-US" sz="1200" dirty="0" smtClean="0">
                <a:solidFill>
                  <a:schemeClr val="tx1"/>
                </a:solidFill>
                <a:latin typeface="Meiryo UI" panose="020B0604030504040204" pitchFamily="50" charset="-128"/>
                <a:ea typeface="Meiryo UI" panose="020B0604030504040204" pitchFamily="50" charset="-128"/>
              </a:rPr>
              <a:t>年家計調査</a:t>
            </a:r>
            <a:r>
              <a:rPr kumimoji="1" lang="en-US" altLang="ja-JP" sz="1200" dirty="0" smtClean="0">
                <a:solidFill>
                  <a:schemeClr val="tx1"/>
                </a:solidFill>
                <a:latin typeface="Meiryo UI" panose="020B0604030504040204" pitchFamily="50" charset="-128"/>
                <a:ea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rPr>
              <a:t>：大阪市</a:t>
            </a:r>
            <a:r>
              <a:rPr kumimoji="1" lang="en-US" altLang="ja-JP" sz="1200" dirty="0" smtClean="0">
                <a:solidFill>
                  <a:schemeClr val="tx1"/>
                </a:solidFill>
                <a:latin typeface="Meiryo UI" panose="020B0604030504040204" pitchFamily="50" charset="-128"/>
                <a:ea typeface="Meiryo UI" panose="020B0604030504040204" pitchFamily="50" charset="-128"/>
              </a:rPr>
              <a:t>26.9</a:t>
            </a:r>
            <a:r>
              <a:rPr kumimoji="1" lang="ja-JP" altLang="en-US" sz="1200" dirty="0" smtClean="0">
                <a:solidFill>
                  <a:schemeClr val="tx1"/>
                </a:solidFill>
                <a:latin typeface="Meiryo UI" panose="020B0604030504040204" pitchFamily="50" charset="-128"/>
                <a:ea typeface="Meiryo UI" panose="020B0604030504040204" pitchFamily="50" charset="-128"/>
              </a:rPr>
              <a:t>％、近畿：</a:t>
            </a:r>
            <a:r>
              <a:rPr kumimoji="1" lang="en-US" altLang="ja-JP" sz="1200" dirty="0" smtClean="0">
                <a:solidFill>
                  <a:schemeClr val="tx1"/>
                </a:solidFill>
                <a:latin typeface="Meiryo UI" panose="020B0604030504040204" pitchFamily="50" charset="-128"/>
                <a:ea typeface="Meiryo UI" panose="020B0604030504040204" pitchFamily="50" charset="-128"/>
              </a:rPr>
              <a:t>24.5</a:t>
            </a:r>
            <a:r>
              <a:rPr kumimoji="1" lang="ja-JP" altLang="en-US" sz="1200" dirty="0" smtClean="0">
                <a:solidFill>
                  <a:schemeClr val="tx1"/>
                </a:solidFill>
                <a:latin typeface="Meiryo UI" panose="020B0604030504040204" pitchFamily="50" charset="-128"/>
                <a:ea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endParaRPr>
          </a:p>
          <a:p>
            <a:pPr>
              <a:lnSpc>
                <a:spcPct val="150000"/>
              </a:lnSpc>
            </a:pP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en-US" altLang="ja-JP" sz="1400" dirty="0">
                <a:solidFill>
                  <a:schemeClr val="tx1"/>
                </a:solidFill>
                <a:latin typeface="Meiryo UI" panose="020B0604030504040204" pitchFamily="50" charset="-128"/>
                <a:ea typeface="Meiryo UI" panose="020B0604030504040204" pitchFamily="50" charset="-128"/>
              </a:rPr>
              <a:t>1</a:t>
            </a:r>
            <a:r>
              <a:rPr kumimoji="1" lang="ja-JP" altLang="en-US" sz="1400" dirty="0">
                <a:solidFill>
                  <a:schemeClr val="tx1"/>
                </a:solidFill>
                <a:latin typeface="Meiryo UI" panose="020B0604030504040204" pitchFamily="50" charset="-128"/>
                <a:ea typeface="Meiryo UI" panose="020B0604030504040204" pitchFamily="50" charset="-128"/>
              </a:rPr>
              <a:t>か月間、家計が不要不急消費</a:t>
            </a:r>
            <a:r>
              <a:rPr kumimoji="1" lang="ja-JP" altLang="en-US" sz="1400" dirty="0" smtClean="0">
                <a:solidFill>
                  <a:schemeClr val="tx1"/>
                </a:solidFill>
                <a:latin typeface="Meiryo UI" panose="020B0604030504040204" pitchFamily="50" charset="-128"/>
                <a:ea typeface="Meiryo UI" panose="020B0604030504040204" pitchFamily="50" charset="-128"/>
              </a:rPr>
              <a:t>を▲</a:t>
            </a:r>
            <a:r>
              <a:rPr kumimoji="1" lang="en-US" altLang="ja-JP" sz="1400" dirty="0">
                <a:solidFill>
                  <a:schemeClr val="tx1"/>
                </a:solidFill>
                <a:latin typeface="Meiryo UI" panose="020B0604030504040204" pitchFamily="50" charset="-128"/>
                <a:ea typeface="Meiryo UI" panose="020B0604030504040204" pitchFamily="50" charset="-128"/>
              </a:rPr>
              <a:t>70</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rPr>
              <a:t>（百貨店売上等から▲</a:t>
            </a:r>
            <a:r>
              <a:rPr kumimoji="1" lang="en-US" altLang="ja-JP" sz="1200" dirty="0" smtClean="0">
                <a:solidFill>
                  <a:schemeClr val="tx1"/>
                </a:solidFill>
                <a:latin typeface="Meiryo UI" panose="020B0604030504040204" pitchFamily="50" charset="-128"/>
                <a:ea typeface="Meiryo UI" panose="020B0604030504040204" pitchFamily="50" charset="-128"/>
              </a:rPr>
              <a:t>70</a:t>
            </a:r>
            <a:r>
              <a:rPr kumimoji="1" lang="ja-JP" altLang="en-US" sz="1200" dirty="0" smtClean="0">
                <a:solidFill>
                  <a:schemeClr val="tx1"/>
                </a:solidFill>
                <a:latin typeface="Meiryo UI" panose="020B0604030504040204" pitchFamily="50" charset="-128"/>
                <a:ea typeface="Meiryo UI" panose="020B0604030504040204" pitchFamily="50" charset="-128"/>
              </a:rPr>
              <a:t>％と仮定）</a:t>
            </a:r>
            <a:r>
              <a:rPr kumimoji="1" lang="ja-JP" altLang="en-US" sz="1400" dirty="0" smtClean="0">
                <a:solidFill>
                  <a:schemeClr val="tx1"/>
                </a:solidFill>
                <a:latin typeface="Meiryo UI" panose="020B0604030504040204" pitchFamily="50" charset="-128"/>
                <a:ea typeface="Meiryo UI" panose="020B0604030504040204" pitchFamily="50" charset="-128"/>
              </a:rPr>
              <a:t>削減</a:t>
            </a:r>
            <a:r>
              <a:rPr kumimoji="1" lang="ja-JP" altLang="en-US" sz="1400" dirty="0">
                <a:solidFill>
                  <a:schemeClr val="tx1"/>
                </a:solidFill>
                <a:latin typeface="Meiryo UI" panose="020B0604030504040204" pitchFamily="50" charset="-128"/>
                <a:ea typeface="Meiryo UI" panose="020B0604030504040204" pitchFamily="50" charset="-128"/>
              </a:rPr>
              <a:t>させると仮定した場合の</a:t>
            </a:r>
            <a:r>
              <a:rPr kumimoji="1" lang="ja-JP" altLang="en-US" sz="1400" dirty="0" smtClean="0">
                <a:solidFill>
                  <a:schemeClr val="tx1"/>
                </a:solidFill>
                <a:latin typeface="Meiryo UI" panose="020B0604030504040204" pitchFamily="50" charset="-128"/>
                <a:ea typeface="Meiryo UI" panose="020B0604030504040204" pitchFamily="50" charset="-128"/>
              </a:rPr>
              <a:t>家計消費</a:t>
            </a:r>
            <a:r>
              <a:rPr kumimoji="1" lang="ja-JP" altLang="en-US" sz="1400" dirty="0">
                <a:solidFill>
                  <a:schemeClr val="tx1"/>
                </a:solidFill>
                <a:latin typeface="Meiryo UI" panose="020B0604030504040204" pitchFamily="50" charset="-128"/>
                <a:ea typeface="Meiryo UI" panose="020B0604030504040204" pitchFamily="50" charset="-128"/>
              </a:rPr>
              <a:t>減少額を</a:t>
            </a:r>
            <a:r>
              <a:rPr kumimoji="1" lang="ja-JP" altLang="en-US" sz="1400" dirty="0" smtClean="0">
                <a:solidFill>
                  <a:schemeClr val="tx1"/>
                </a:solidFill>
                <a:latin typeface="Meiryo UI" panose="020B0604030504040204" pitchFamily="50" charset="-128"/>
                <a:ea typeface="Meiryo UI" panose="020B0604030504040204" pitchFamily="50" charset="-128"/>
              </a:rPr>
              <a:t>推計　</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a:lnSpc>
                <a:spcPct val="150000"/>
              </a:lnSpc>
            </a:pPr>
            <a:r>
              <a:rPr kumimoji="1" lang="ja-JP" altLang="en-US" sz="1428" dirty="0">
                <a:solidFill>
                  <a:schemeClr val="tx1"/>
                </a:solidFill>
                <a:latin typeface="Meiryo UI" panose="020B0604030504040204" pitchFamily="50" charset="-128"/>
                <a:ea typeface="Meiryo UI" panose="020B0604030504040204" pitchFamily="50" charset="-128"/>
              </a:rPr>
              <a:t>　</a:t>
            </a:r>
            <a:r>
              <a:rPr kumimoji="1" lang="ja-JP" altLang="en-US" sz="1428" dirty="0" smtClean="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rPr>
              <a:t>12</a:t>
            </a:r>
            <a:r>
              <a:rPr kumimoji="1" lang="ja-JP" altLang="en-US" sz="1200" dirty="0" smtClean="0">
                <a:solidFill>
                  <a:schemeClr val="tx1"/>
                </a:solidFill>
                <a:latin typeface="Meiryo UI" panose="020B0604030504040204" pitchFamily="50" charset="-128"/>
                <a:ea typeface="Meiryo UI" panose="020B0604030504040204" pitchFamily="50" charset="-128"/>
              </a:rPr>
              <a:t>で除して月次ベースに変換）</a:t>
            </a:r>
            <a:r>
              <a:rPr kumimoji="1" lang="ja-JP" altLang="en-US" sz="1428" dirty="0" smtClean="0">
                <a:solidFill>
                  <a:schemeClr val="tx1"/>
                </a:solidFill>
                <a:latin typeface="Meiryo UI" panose="020B0604030504040204" pitchFamily="50" charset="-128"/>
                <a:ea typeface="Meiryo UI" panose="020B0604030504040204" pitchFamily="50" charset="-128"/>
              </a:rPr>
              <a:t>。</a:t>
            </a:r>
            <a:r>
              <a:rPr kumimoji="1" lang="ja-JP" altLang="en-US" sz="1428" dirty="0">
                <a:solidFill>
                  <a:schemeClr val="tx1"/>
                </a:solidFill>
                <a:latin typeface="Meiryo UI" panose="020B0604030504040204" pitchFamily="50" charset="-128"/>
                <a:ea typeface="Meiryo UI" panose="020B0604030504040204" pitchFamily="50" charset="-128"/>
              </a:rPr>
              <a:t>　</a:t>
            </a:r>
            <a:endParaRPr kumimoji="1" lang="en-US" altLang="ja-JP" sz="1071" dirty="0">
              <a:solidFill>
                <a:schemeClr val="tx1"/>
              </a:solidFill>
              <a:latin typeface="Meiryo UI" panose="020B0604030504040204" pitchFamily="50" charset="-128"/>
              <a:ea typeface="Meiryo UI" panose="020B0604030504040204" pitchFamily="50" charset="-128"/>
            </a:endParaRPr>
          </a:p>
          <a:p>
            <a:pPr>
              <a:lnSpc>
                <a:spcPct val="150000"/>
              </a:lnSpc>
            </a:pP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en-US" altLang="ja-JP" sz="1200" dirty="0" smtClean="0">
                <a:solidFill>
                  <a:schemeClr val="tx1"/>
                </a:solidFill>
                <a:latin typeface="Meiryo UI" panose="020B0604030504040204" pitchFamily="50" charset="-128"/>
                <a:ea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rPr>
              <a:t>算定</a:t>
            </a:r>
            <a:r>
              <a:rPr kumimoji="1" lang="en-US" altLang="ja-JP" sz="1200" dirty="0" smtClean="0">
                <a:solidFill>
                  <a:schemeClr val="tx1"/>
                </a:solidFill>
                <a:latin typeface="Meiryo UI" panose="020B0604030504040204" pitchFamily="50" charset="-128"/>
                <a:ea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rPr>
              <a:t> </a:t>
            </a:r>
            <a:r>
              <a:rPr kumimoji="1" lang="ja-JP" altLang="en-US" sz="1200" dirty="0">
                <a:solidFill>
                  <a:schemeClr val="tx1"/>
                </a:solidFill>
                <a:latin typeface="Meiryo UI" panose="020B0604030504040204" pitchFamily="50" charset="-128"/>
                <a:ea typeface="Meiryo UI" panose="020B0604030504040204" pitchFamily="50" charset="-128"/>
              </a:rPr>
              <a:t>家計消費減少額　</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　名目民間家計最終消費支出　</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　不要不急消費対象割合　</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削減率（▲</a:t>
            </a:r>
            <a:r>
              <a:rPr kumimoji="1" lang="en-US" altLang="ja-JP" sz="1200" dirty="0" smtClean="0">
                <a:solidFill>
                  <a:schemeClr val="tx1"/>
                </a:solidFill>
                <a:latin typeface="Meiryo UI" panose="020B0604030504040204" pitchFamily="50" charset="-128"/>
                <a:ea typeface="Meiryo UI" panose="020B0604030504040204" pitchFamily="50" charset="-128"/>
              </a:rPr>
              <a:t>70</a:t>
            </a:r>
            <a:r>
              <a:rPr kumimoji="1" lang="ja-JP" altLang="en-US" sz="1200" dirty="0" smtClean="0">
                <a:solidFill>
                  <a:schemeClr val="tx1"/>
                </a:solidFill>
                <a:latin typeface="Meiryo UI" panose="020B0604030504040204" pitchFamily="50" charset="-128"/>
                <a:ea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rPr>
              <a:t> </a:t>
            </a:r>
          </a:p>
          <a:p>
            <a:pPr>
              <a:lnSpc>
                <a:spcPct val="150000"/>
              </a:lnSpc>
            </a:pPr>
            <a:r>
              <a:rPr kumimoji="1" lang="ja-JP" altLang="en-US" sz="1339" b="1" dirty="0">
                <a:solidFill>
                  <a:schemeClr val="tx1"/>
                </a:solidFill>
                <a:latin typeface="Meiryo UI" panose="020B0604030504040204" pitchFamily="50" charset="-128"/>
                <a:ea typeface="Meiryo UI" panose="020B0604030504040204" pitchFamily="50" charset="-128"/>
              </a:rPr>
              <a:t> 　</a:t>
            </a:r>
            <a:r>
              <a:rPr kumimoji="1" lang="ja-JP" altLang="en-US" sz="1249" b="1" dirty="0">
                <a:solidFill>
                  <a:schemeClr val="tx1"/>
                </a:solidFill>
                <a:latin typeface="Meiryo UI" panose="020B0604030504040204" pitchFamily="50" charset="-128"/>
                <a:ea typeface="Meiryo UI" panose="020B0604030504040204" pitchFamily="50" charset="-128"/>
              </a:rPr>
              <a:t> </a:t>
            </a:r>
            <a:r>
              <a:rPr kumimoji="1" lang="en-US" altLang="ja-JP" sz="1249" b="1" dirty="0">
                <a:solidFill>
                  <a:schemeClr val="tx1"/>
                </a:solidFill>
                <a:latin typeface="Meiryo UI" panose="020B0604030504040204" pitchFamily="50" charset="-128"/>
                <a:ea typeface="Meiryo UI" panose="020B0604030504040204" pitchFamily="50" charset="-128"/>
              </a:rPr>
              <a:t>【</a:t>
            </a:r>
            <a:r>
              <a:rPr kumimoji="1" lang="ja-JP" altLang="en-US" sz="1249" b="1" dirty="0">
                <a:solidFill>
                  <a:schemeClr val="tx1"/>
                </a:solidFill>
                <a:latin typeface="Meiryo UI" panose="020B0604030504040204" pitchFamily="50" charset="-128"/>
                <a:ea typeface="Meiryo UI" panose="020B0604030504040204" pitchFamily="50" charset="-128"/>
              </a:rPr>
              <a:t>府県別の家計消費減少額</a:t>
            </a:r>
            <a:r>
              <a:rPr kumimoji="1" lang="en-US" altLang="ja-JP" sz="1249" b="1" dirty="0">
                <a:solidFill>
                  <a:schemeClr val="tx1"/>
                </a:solidFill>
                <a:latin typeface="Meiryo UI" panose="020B0604030504040204" pitchFamily="50" charset="-128"/>
                <a:ea typeface="Meiryo UI" panose="020B0604030504040204" pitchFamily="50" charset="-128"/>
              </a:rPr>
              <a:t>】</a:t>
            </a:r>
            <a:endParaRPr kumimoji="1" lang="en-US" altLang="ja-JP" sz="1428" b="1" dirty="0">
              <a:solidFill>
                <a:schemeClr val="tx1"/>
              </a:solidFill>
              <a:latin typeface="Meiryo UI" panose="020B0604030504040204" pitchFamily="50" charset="-128"/>
              <a:ea typeface="Meiryo UI" panose="020B0604030504040204" pitchFamily="50" charset="-128"/>
            </a:endParaRPr>
          </a:p>
          <a:p>
            <a:endParaRPr kumimoji="1" lang="en-US" altLang="ja-JP" sz="1428" b="1" dirty="0">
              <a:solidFill>
                <a:schemeClr val="tx1"/>
              </a:solidFill>
              <a:latin typeface="Meiryo UI" panose="020B0604030504040204" pitchFamily="50" charset="-128"/>
              <a:ea typeface="Meiryo UI" panose="020B0604030504040204" pitchFamily="50" charset="-128"/>
            </a:endParaRPr>
          </a:p>
          <a:p>
            <a:endParaRPr kumimoji="1" lang="en-US" altLang="ja-JP" sz="1428" b="1" dirty="0">
              <a:solidFill>
                <a:schemeClr val="tx1"/>
              </a:solidFill>
              <a:latin typeface="Meiryo UI" panose="020B0604030504040204" pitchFamily="50" charset="-128"/>
              <a:ea typeface="Meiryo UI" panose="020B0604030504040204" pitchFamily="50" charset="-128"/>
            </a:endParaRPr>
          </a:p>
          <a:p>
            <a:endParaRPr kumimoji="1" lang="en-US" altLang="ja-JP" sz="1428" b="1" dirty="0">
              <a:solidFill>
                <a:schemeClr val="tx1"/>
              </a:solidFill>
              <a:latin typeface="Meiryo UI" panose="020B0604030504040204" pitchFamily="50" charset="-128"/>
              <a:ea typeface="Meiryo UI" panose="020B0604030504040204" pitchFamily="50" charset="-128"/>
            </a:endParaRPr>
          </a:p>
          <a:p>
            <a:endParaRPr kumimoji="1" lang="en-US" altLang="ja-JP" sz="1428" b="1" dirty="0">
              <a:solidFill>
                <a:schemeClr val="tx1"/>
              </a:solidFill>
              <a:latin typeface="Meiryo UI" panose="020B0604030504040204" pitchFamily="50" charset="-128"/>
              <a:ea typeface="Meiryo UI" panose="020B0604030504040204" pitchFamily="50" charset="-128"/>
            </a:endParaRPr>
          </a:p>
          <a:p>
            <a:endParaRPr kumimoji="1" lang="en-US" altLang="ja-JP" sz="1428" b="1" dirty="0">
              <a:solidFill>
                <a:schemeClr val="tx1"/>
              </a:solidFill>
              <a:latin typeface="Meiryo UI" panose="020B0604030504040204" pitchFamily="50" charset="-128"/>
              <a:ea typeface="Meiryo UI" panose="020B0604030504040204" pitchFamily="50" charset="-128"/>
            </a:endParaRPr>
          </a:p>
          <a:p>
            <a:endParaRPr kumimoji="1" lang="en-US" altLang="ja-JP" sz="1428" b="1" dirty="0">
              <a:solidFill>
                <a:schemeClr val="tx1"/>
              </a:solidFill>
              <a:latin typeface="Meiryo UI" panose="020B0604030504040204" pitchFamily="50" charset="-128"/>
              <a:ea typeface="Meiryo UI" panose="020B0604030504040204" pitchFamily="50" charset="-128"/>
            </a:endParaRPr>
          </a:p>
          <a:p>
            <a:endParaRPr kumimoji="1" lang="en-US" altLang="ja-JP" sz="1428" b="1" dirty="0">
              <a:solidFill>
                <a:schemeClr val="tx1"/>
              </a:solidFill>
              <a:latin typeface="Meiryo UI" panose="020B0604030504040204" pitchFamily="50" charset="-128"/>
              <a:ea typeface="Meiryo UI" panose="020B0604030504040204" pitchFamily="50" charset="-128"/>
            </a:endParaRPr>
          </a:p>
          <a:p>
            <a:endParaRPr kumimoji="1" lang="en-US" altLang="ja-JP" sz="1428" b="1" dirty="0">
              <a:solidFill>
                <a:schemeClr val="tx1"/>
              </a:solidFill>
              <a:latin typeface="Meiryo UI" panose="020B0604030504040204" pitchFamily="50" charset="-128"/>
              <a:ea typeface="Meiryo UI" panose="020B0604030504040204" pitchFamily="50" charset="-128"/>
            </a:endParaRPr>
          </a:p>
          <a:p>
            <a:endParaRPr kumimoji="1" lang="en-US" altLang="ja-JP" sz="1428" b="1" dirty="0">
              <a:solidFill>
                <a:schemeClr val="tx1"/>
              </a:solidFill>
              <a:latin typeface="Meiryo UI" panose="020B0604030504040204" pitchFamily="50" charset="-128"/>
              <a:ea typeface="Meiryo UI" panose="020B0604030504040204" pitchFamily="50" charset="-128"/>
            </a:endParaRPr>
          </a:p>
          <a:p>
            <a:pPr>
              <a:lnSpc>
                <a:spcPct val="150000"/>
              </a:lnSpc>
            </a:pPr>
            <a:endParaRPr kumimoji="1" lang="en-US" altLang="ja-JP" sz="1428" b="1" dirty="0">
              <a:solidFill>
                <a:schemeClr val="tx1"/>
              </a:solidFill>
              <a:latin typeface="Meiryo UI" panose="020B0604030504040204" pitchFamily="50" charset="-128"/>
              <a:ea typeface="Meiryo UI" panose="020B0604030504040204" pitchFamily="50" charset="-128"/>
            </a:endParaRPr>
          </a:p>
          <a:p>
            <a:pPr>
              <a:lnSpc>
                <a:spcPct val="200000"/>
              </a:lnSpc>
            </a:pPr>
            <a:r>
              <a:rPr kumimoji="1" lang="ja-JP" altLang="en-US" sz="1428" b="1" dirty="0" smtClean="0">
                <a:solidFill>
                  <a:schemeClr val="tx1"/>
                </a:solidFill>
                <a:latin typeface="Meiryo UI" panose="020B0604030504040204" pitchFamily="50" charset="-128"/>
                <a:ea typeface="Meiryo UI" panose="020B0604030504040204" pitchFamily="50" charset="-128"/>
              </a:rPr>
              <a:t> </a:t>
            </a:r>
            <a:endParaRPr kumimoji="1" lang="en-US" altLang="ja-JP" sz="1428" b="1" dirty="0">
              <a:solidFill>
                <a:schemeClr val="tx1"/>
              </a:solidFill>
              <a:latin typeface="Meiryo UI" panose="020B0604030504040204" pitchFamily="50" charset="-128"/>
              <a:ea typeface="Meiryo UI" panose="020B0604030504040204" pitchFamily="50" charset="-128"/>
            </a:endParaRPr>
          </a:p>
          <a:p>
            <a:r>
              <a:rPr kumimoji="1" lang="ja-JP" altLang="en-US" sz="1428" b="1" dirty="0">
                <a:solidFill>
                  <a:schemeClr val="tx1"/>
                </a:solidFill>
                <a:latin typeface="Meiryo UI" panose="020B0604030504040204" pitchFamily="50" charset="-128"/>
                <a:ea typeface="Meiryo UI" panose="020B0604030504040204" pitchFamily="50" charset="-128"/>
              </a:rPr>
              <a:t>     ➔ </a:t>
            </a:r>
            <a:r>
              <a:rPr kumimoji="1" lang="en-US" altLang="ja-JP" sz="1428" b="1" dirty="0">
                <a:solidFill>
                  <a:schemeClr val="tx1"/>
                </a:solidFill>
                <a:latin typeface="Meiryo UI" panose="020B0604030504040204" pitchFamily="50" charset="-128"/>
                <a:ea typeface="Meiryo UI" panose="020B0604030504040204" pitchFamily="50" charset="-128"/>
              </a:rPr>
              <a:t>4</a:t>
            </a:r>
            <a:r>
              <a:rPr kumimoji="1" lang="ja-JP" altLang="en-US" sz="1428" b="1" dirty="0">
                <a:solidFill>
                  <a:schemeClr val="tx1"/>
                </a:solidFill>
                <a:latin typeface="Meiryo UI" panose="020B0604030504040204" pitchFamily="50" charset="-128"/>
                <a:ea typeface="Meiryo UI" panose="020B0604030504040204" pitchFamily="50" charset="-128"/>
              </a:rPr>
              <a:t>月</a:t>
            </a:r>
            <a:r>
              <a:rPr kumimoji="1" lang="en-US" altLang="ja-JP" sz="1428" b="1" u="sng" dirty="0">
                <a:solidFill>
                  <a:schemeClr val="tx1"/>
                </a:solidFill>
                <a:latin typeface="Meiryo UI" panose="020B0604030504040204" pitchFamily="50" charset="-128"/>
                <a:ea typeface="Meiryo UI" panose="020B0604030504040204" pitchFamily="50" charset="-128"/>
              </a:rPr>
              <a:t>1</a:t>
            </a:r>
            <a:r>
              <a:rPr kumimoji="1" lang="ja-JP" altLang="en-US" sz="1428" b="1" u="sng" dirty="0">
                <a:solidFill>
                  <a:schemeClr val="tx1"/>
                </a:solidFill>
                <a:latin typeface="Meiryo UI" panose="020B0604030504040204" pitchFamily="50" charset="-128"/>
                <a:ea typeface="Meiryo UI" panose="020B0604030504040204" pitchFamily="50" charset="-128"/>
              </a:rPr>
              <a:t>か月間で</a:t>
            </a:r>
            <a:r>
              <a:rPr kumimoji="1" lang="ja-JP" altLang="en-US" sz="1700" b="1" u="sng" dirty="0">
                <a:solidFill>
                  <a:schemeClr val="tx1"/>
                </a:solidFill>
                <a:latin typeface="Meiryo UI" panose="020B0604030504040204" pitchFamily="50" charset="-128"/>
                <a:ea typeface="Meiryo UI" panose="020B0604030504040204" pitchFamily="50" charset="-128"/>
              </a:rPr>
              <a:t>大阪府で▲</a:t>
            </a:r>
            <a:r>
              <a:rPr kumimoji="1" lang="en-US" altLang="ja-JP" sz="1700" b="1" u="sng" dirty="0">
                <a:solidFill>
                  <a:schemeClr val="tx1"/>
                </a:solidFill>
                <a:latin typeface="Meiryo UI" panose="020B0604030504040204" pitchFamily="50" charset="-128"/>
                <a:ea typeface="Meiryo UI" panose="020B0604030504040204" pitchFamily="50" charset="-128"/>
              </a:rPr>
              <a:t>3,369</a:t>
            </a:r>
            <a:r>
              <a:rPr kumimoji="1" lang="ja-JP" altLang="en-US" sz="1700" b="1" u="sng" dirty="0">
                <a:solidFill>
                  <a:schemeClr val="tx1"/>
                </a:solidFill>
                <a:latin typeface="Meiryo UI" panose="020B0604030504040204" pitchFamily="50" charset="-128"/>
                <a:ea typeface="Meiryo UI" panose="020B0604030504040204" pitchFamily="50" charset="-128"/>
              </a:rPr>
              <a:t>億円</a:t>
            </a:r>
            <a:r>
              <a:rPr kumimoji="1" lang="ja-JP" altLang="en-US" sz="1428" b="1" u="sng" dirty="0">
                <a:solidFill>
                  <a:schemeClr val="tx1"/>
                </a:solidFill>
                <a:latin typeface="Meiryo UI" panose="020B0604030504040204" pitchFamily="50" charset="-128"/>
                <a:ea typeface="Meiryo UI" panose="020B0604030504040204" pitchFamily="50" charset="-128"/>
              </a:rPr>
              <a:t>の家計消費が減少</a:t>
            </a:r>
            <a:r>
              <a:rPr kumimoji="1" lang="ja-JP" altLang="en-US" sz="1428" b="1" dirty="0">
                <a:solidFill>
                  <a:schemeClr val="tx1"/>
                </a:solidFill>
                <a:latin typeface="Meiryo UI" panose="020B0604030504040204" pitchFamily="50" charset="-128"/>
                <a:ea typeface="Meiryo UI" panose="020B0604030504040204" pitchFamily="50" charset="-128"/>
              </a:rPr>
              <a:t>すると見込まれる</a:t>
            </a:r>
            <a:r>
              <a:rPr kumimoji="1" lang="ja-JP" altLang="en-US" sz="1428" b="1" dirty="0" smtClean="0">
                <a:solidFill>
                  <a:schemeClr val="tx1"/>
                </a:solidFill>
                <a:latin typeface="Meiryo UI" panose="020B0604030504040204" pitchFamily="50" charset="-128"/>
                <a:ea typeface="Meiryo UI" panose="020B0604030504040204" pitchFamily="50" charset="-128"/>
              </a:rPr>
              <a:t>。</a:t>
            </a:r>
            <a:endParaRPr kumimoji="1" lang="en-US" altLang="ja-JP" sz="1428" b="1" dirty="0" smtClean="0">
              <a:solidFill>
                <a:schemeClr val="tx1"/>
              </a:solidFill>
              <a:latin typeface="Meiryo UI" panose="020B0604030504040204" pitchFamily="50" charset="-128"/>
              <a:ea typeface="Meiryo UI" panose="020B0604030504040204" pitchFamily="50" charset="-128"/>
            </a:endParaRPr>
          </a:p>
          <a:p>
            <a:r>
              <a:rPr kumimoji="1" lang="en-US" altLang="ja-JP" sz="1428" b="1" dirty="0">
                <a:solidFill>
                  <a:schemeClr val="tx1"/>
                </a:solidFill>
                <a:latin typeface="Meiryo UI" panose="020B0604030504040204" pitchFamily="50" charset="-128"/>
                <a:ea typeface="Meiryo UI" panose="020B0604030504040204" pitchFamily="50" charset="-128"/>
              </a:rPr>
              <a:t> </a:t>
            </a:r>
            <a:r>
              <a:rPr kumimoji="1" lang="en-US" altLang="ja-JP" sz="1428" b="1" dirty="0" smtClean="0">
                <a:solidFill>
                  <a:schemeClr val="tx1"/>
                </a:solidFill>
                <a:latin typeface="Meiryo UI" panose="020B0604030504040204" pitchFamily="50" charset="-128"/>
                <a:ea typeface="Meiryo UI" panose="020B0604030504040204" pitchFamily="50" charset="-128"/>
              </a:rPr>
              <a:t>    </a:t>
            </a:r>
            <a:r>
              <a:rPr kumimoji="1" lang="en-US" altLang="ja-JP" sz="1050" dirty="0" smtClean="0">
                <a:solidFill>
                  <a:schemeClr val="tx1"/>
                </a:solidFill>
                <a:latin typeface="ＭＳ 明朝" panose="02020609040205080304" pitchFamily="17" charset="-128"/>
                <a:ea typeface="ＭＳ 明朝" panose="02020609040205080304" pitchFamily="17" charset="-128"/>
              </a:rPr>
              <a:t>※ </a:t>
            </a:r>
            <a:r>
              <a:rPr kumimoji="1" lang="ja-JP" altLang="en-US" sz="1050" dirty="0">
                <a:solidFill>
                  <a:schemeClr val="tx1"/>
                </a:solidFill>
                <a:latin typeface="ＭＳ 明朝" panose="02020609040205080304" pitchFamily="17" charset="-128"/>
                <a:ea typeface="ＭＳ 明朝" panose="02020609040205080304" pitchFamily="17" charset="-128"/>
              </a:rPr>
              <a:t>大阪</a:t>
            </a:r>
            <a:r>
              <a:rPr kumimoji="1" lang="ja-JP" altLang="en-US" sz="1050" dirty="0" smtClean="0">
                <a:solidFill>
                  <a:schemeClr val="tx1"/>
                </a:solidFill>
                <a:latin typeface="ＭＳ 明朝" panose="02020609040205080304" pitchFamily="17" charset="-128"/>
                <a:ea typeface="ＭＳ 明朝" panose="02020609040205080304" pitchFamily="17" charset="-128"/>
              </a:rPr>
              <a:t>の名目民間家計最終消費支出</a:t>
            </a:r>
            <a:r>
              <a:rPr kumimoji="1" lang="ja-JP" altLang="en-US" sz="1050" dirty="0">
                <a:solidFill>
                  <a:schemeClr val="tx1"/>
                </a:solidFill>
                <a:latin typeface="ＭＳ 明朝" panose="02020609040205080304" pitchFamily="17" charset="-128"/>
                <a:ea typeface="ＭＳ 明朝" panose="02020609040205080304" pitchFamily="17" charset="-128"/>
              </a:rPr>
              <a:t>：</a:t>
            </a:r>
            <a:r>
              <a:rPr kumimoji="1" lang="en-US" altLang="ja-JP" sz="1050" dirty="0" smtClean="0">
                <a:solidFill>
                  <a:schemeClr val="tx1"/>
                </a:solidFill>
                <a:latin typeface="ＭＳ 明朝" panose="02020609040205080304" pitchFamily="17" charset="-128"/>
                <a:ea typeface="ＭＳ 明朝" panose="02020609040205080304" pitchFamily="17" charset="-128"/>
              </a:rPr>
              <a:t>22</a:t>
            </a:r>
            <a:r>
              <a:rPr kumimoji="1" lang="ja-JP" altLang="en-US" sz="1050" dirty="0" smtClean="0">
                <a:solidFill>
                  <a:schemeClr val="tx1"/>
                </a:solidFill>
                <a:latin typeface="ＭＳ 明朝" panose="02020609040205080304" pitchFamily="17" charset="-128"/>
                <a:ea typeface="ＭＳ 明朝" panose="02020609040205080304" pitchFamily="17" charset="-128"/>
              </a:rPr>
              <a:t>兆</a:t>
            </a:r>
            <a:r>
              <a:rPr kumimoji="1" lang="en-US" altLang="ja-JP" sz="1050" dirty="0" smtClean="0">
                <a:solidFill>
                  <a:schemeClr val="tx1"/>
                </a:solidFill>
                <a:latin typeface="ＭＳ 明朝" panose="02020609040205080304" pitchFamily="17" charset="-128"/>
                <a:ea typeface="ＭＳ 明朝" panose="02020609040205080304" pitchFamily="17" charset="-128"/>
              </a:rPr>
              <a:t>2,800</a:t>
            </a:r>
            <a:r>
              <a:rPr kumimoji="1" lang="ja-JP" altLang="en-US" sz="1050" dirty="0" smtClean="0">
                <a:solidFill>
                  <a:schemeClr val="tx1"/>
                </a:solidFill>
                <a:latin typeface="ＭＳ 明朝" panose="02020609040205080304" pitchFamily="17" charset="-128"/>
                <a:ea typeface="ＭＳ 明朝" panose="02020609040205080304" pitchFamily="17" charset="-128"/>
              </a:rPr>
              <a:t>億円　　大阪の名目</a:t>
            </a:r>
            <a:r>
              <a:rPr kumimoji="1" lang="en-US" altLang="ja-JP" sz="1050" dirty="0" smtClean="0">
                <a:solidFill>
                  <a:schemeClr val="tx1"/>
                </a:solidFill>
                <a:latin typeface="ＭＳ 明朝" panose="02020609040205080304" pitchFamily="17" charset="-128"/>
                <a:ea typeface="ＭＳ 明朝" panose="02020609040205080304" pitchFamily="17" charset="-128"/>
              </a:rPr>
              <a:t>GDP</a:t>
            </a:r>
            <a:r>
              <a:rPr kumimoji="1" lang="ja-JP" altLang="en-US" sz="1050" dirty="0" smtClean="0">
                <a:solidFill>
                  <a:schemeClr val="tx1"/>
                </a:solidFill>
                <a:latin typeface="ＭＳ 明朝" panose="02020609040205080304" pitchFamily="17" charset="-128"/>
                <a:ea typeface="ＭＳ 明朝" panose="02020609040205080304" pitchFamily="17" charset="-128"/>
              </a:rPr>
              <a:t>：</a:t>
            </a:r>
            <a:r>
              <a:rPr kumimoji="1" lang="en-US" altLang="ja-JP" sz="1050" dirty="0" smtClean="0">
                <a:solidFill>
                  <a:schemeClr val="tx1"/>
                </a:solidFill>
                <a:latin typeface="ＭＳ 明朝" panose="02020609040205080304" pitchFamily="17" charset="-128"/>
                <a:ea typeface="ＭＳ 明朝" panose="02020609040205080304" pitchFamily="17" charset="-128"/>
              </a:rPr>
              <a:t>40</a:t>
            </a:r>
            <a:r>
              <a:rPr kumimoji="1" lang="ja-JP" altLang="en-US" sz="1050" dirty="0" smtClean="0">
                <a:solidFill>
                  <a:schemeClr val="tx1"/>
                </a:solidFill>
                <a:latin typeface="ＭＳ 明朝" panose="02020609040205080304" pitchFamily="17" charset="-128"/>
                <a:ea typeface="ＭＳ 明朝" panose="02020609040205080304" pitchFamily="17" charset="-128"/>
              </a:rPr>
              <a:t>兆</a:t>
            </a:r>
            <a:r>
              <a:rPr kumimoji="1" lang="en-US" altLang="ja-JP" sz="1050" dirty="0" smtClean="0">
                <a:solidFill>
                  <a:schemeClr val="tx1"/>
                </a:solidFill>
                <a:latin typeface="ＭＳ 明朝" panose="02020609040205080304" pitchFamily="17" charset="-128"/>
                <a:ea typeface="ＭＳ 明朝" panose="02020609040205080304" pitchFamily="17" charset="-128"/>
              </a:rPr>
              <a:t>700</a:t>
            </a:r>
            <a:r>
              <a:rPr kumimoji="1" lang="ja-JP" altLang="en-US" sz="1050" dirty="0" smtClean="0">
                <a:solidFill>
                  <a:schemeClr val="tx1"/>
                </a:solidFill>
                <a:latin typeface="ＭＳ 明朝" panose="02020609040205080304" pitchFamily="17" charset="-128"/>
                <a:ea typeface="ＭＳ 明朝" panose="02020609040205080304" pitchFamily="17" charset="-128"/>
              </a:rPr>
              <a:t>億円　</a:t>
            </a:r>
            <a:r>
              <a:rPr kumimoji="1" lang="ja-JP" altLang="en-US" sz="900" dirty="0" smtClean="0">
                <a:solidFill>
                  <a:schemeClr val="tx1"/>
                </a:solidFill>
                <a:latin typeface="ＭＳ 明朝" panose="02020609040205080304" pitchFamily="17" charset="-128"/>
                <a:ea typeface="ＭＳ 明朝" panose="02020609040205080304" pitchFamily="17" charset="-128"/>
              </a:rPr>
              <a:t>（出典</a:t>
            </a:r>
            <a:r>
              <a:rPr kumimoji="1" lang="en-US" altLang="ja-JP" sz="900" dirty="0" smtClean="0">
                <a:solidFill>
                  <a:schemeClr val="tx1"/>
                </a:solidFill>
                <a:latin typeface="ＭＳ 明朝" panose="02020609040205080304" pitchFamily="17" charset="-128"/>
                <a:ea typeface="ＭＳ 明朝" panose="02020609040205080304" pitchFamily="17" charset="-128"/>
              </a:rPr>
              <a:t>:2017</a:t>
            </a:r>
            <a:r>
              <a:rPr kumimoji="1" lang="ja-JP" altLang="en-US" sz="900" dirty="0" smtClean="0">
                <a:solidFill>
                  <a:schemeClr val="tx1"/>
                </a:solidFill>
                <a:latin typeface="ＭＳ 明朝" panose="02020609040205080304" pitchFamily="17" charset="-128"/>
                <a:ea typeface="ＭＳ 明朝" panose="02020609040205080304" pitchFamily="17" charset="-128"/>
              </a:rPr>
              <a:t>年度府民経済計算）</a:t>
            </a:r>
            <a:endParaRPr kumimoji="1" lang="en-US" altLang="ja-JP" sz="1050" dirty="0">
              <a:solidFill>
                <a:schemeClr val="tx1"/>
              </a:solidFill>
              <a:latin typeface="ＭＳ 明朝" panose="02020609040205080304" pitchFamily="17" charset="-128"/>
              <a:ea typeface="ＭＳ 明朝" panose="02020609040205080304" pitchFamily="17" charset="-128"/>
            </a:endParaRPr>
          </a:p>
        </p:txBody>
      </p:sp>
      <p:sp>
        <p:nvSpPr>
          <p:cNvPr id="8" name="フローチャート: データ 23"/>
          <p:cNvSpPr/>
          <p:nvPr/>
        </p:nvSpPr>
        <p:spPr>
          <a:xfrm>
            <a:off x="0" y="321161"/>
            <a:ext cx="3966648" cy="39808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2 w 10012"/>
              <a:gd name="connsiteY0" fmla="*/ 10000 h 10000"/>
              <a:gd name="connsiteX1" fmla="*/ 0 w 10012"/>
              <a:gd name="connsiteY1" fmla="*/ 86 h 10000"/>
              <a:gd name="connsiteX2" fmla="*/ 10012 w 10012"/>
              <a:gd name="connsiteY2" fmla="*/ 0 h 10000"/>
              <a:gd name="connsiteX3" fmla="*/ 8012 w 10012"/>
              <a:gd name="connsiteY3" fmla="*/ 10000 h 10000"/>
              <a:gd name="connsiteX4" fmla="*/ 12 w 10012"/>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2" h="10000">
                <a:moveTo>
                  <a:pt x="12" y="10000"/>
                </a:moveTo>
                <a:cubicBezTo>
                  <a:pt x="8" y="6695"/>
                  <a:pt x="4" y="3391"/>
                  <a:pt x="0" y="86"/>
                </a:cubicBezTo>
                <a:lnTo>
                  <a:pt x="10012" y="0"/>
                </a:lnTo>
                <a:lnTo>
                  <a:pt x="8012" y="10000"/>
                </a:lnTo>
                <a:lnTo>
                  <a:pt x="12" y="1000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6" b="1" dirty="0">
                <a:solidFill>
                  <a:schemeClr val="tx1"/>
                </a:solidFill>
                <a:latin typeface="Meiryo UI" panose="020B0604030504040204" pitchFamily="50" charset="-128"/>
                <a:ea typeface="Meiryo UI" panose="020B0604030504040204" pitchFamily="50" charset="-128"/>
              </a:rPr>
              <a:t>１．不要不急消費の減少による影響</a:t>
            </a:r>
          </a:p>
        </p:txBody>
      </p:sp>
      <p:sp>
        <p:nvSpPr>
          <p:cNvPr id="12" name="スライド番号プレースホルダー 3"/>
          <p:cNvSpPr>
            <a:spLocks noGrp="1"/>
          </p:cNvSpPr>
          <p:nvPr>
            <p:ph type="sldNum" sz="quarter" idx="12"/>
          </p:nvPr>
        </p:nvSpPr>
        <p:spPr>
          <a:xfrm>
            <a:off x="9366422" y="5691873"/>
            <a:ext cx="410064" cy="394246"/>
          </a:xfrm>
          <a:ln>
            <a:solidFill>
              <a:schemeClr val="accent1"/>
            </a:solidFill>
          </a:ln>
        </p:spPr>
        <p:txBody>
          <a:bodyPr/>
          <a:lstStyle/>
          <a:p>
            <a:fld id="{9B28B6A2-4437-46C4-8AB6-08015A7ADF51}" type="slidenum">
              <a:rPr kumimoji="1" lang="ja-JP" altLang="en-US" sz="1600" smtClean="0"/>
              <a:t>58</a:t>
            </a:fld>
            <a:endParaRPr kumimoji="1" lang="ja-JP" altLang="en-US" sz="1600" dirty="0"/>
          </a:p>
        </p:txBody>
      </p:sp>
      <p:pic>
        <p:nvPicPr>
          <p:cNvPr id="3" name="図 2"/>
          <p:cNvPicPr>
            <a:picLocks noChangeAspect="1"/>
          </p:cNvPicPr>
          <p:nvPr/>
        </p:nvPicPr>
        <p:blipFill>
          <a:blip r:embed="rId2"/>
          <a:stretch>
            <a:fillRect/>
          </a:stretch>
        </p:blipFill>
        <p:spPr>
          <a:xfrm>
            <a:off x="1036749" y="2540012"/>
            <a:ext cx="8173034" cy="3015934"/>
          </a:xfrm>
          <a:prstGeom prst="rect">
            <a:avLst/>
          </a:prstGeom>
        </p:spPr>
      </p:pic>
      <p:sp>
        <p:nvSpPr>
          <p:cNvPr id="17" name="角丸四角形 16"/>
          <p:cNvSpPr/>
          <p:nvPr/>
        </p:nvSpPr>
        <p:spPr>
          <a:xfrm>
            <a:off x="3702554" y="2751652"/>
            <a:ext cx="801240" cy="2772210"/>
          </a:xfrm>
          <a:prstGeom prst="roundRect">
            <a:avLst>
              <a:gd name="adj" fmla="val 4634"/>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6" dirty="0"/>
          </a:p>
        </p:txBody>
      </p:sp>
      <p:sp>
        <p:nvSpPr>
          <p:cNvPr id="10" name="角丸四角形 9"/>
          <p:cNvSpPr/>
          <p:nvPr/>
        </p:nvSpPr>
        <p:spPr>
          <a:xfrm>
            <a:off x="5750784" y="352228"/>
            <a:ext cx="4265846" cy="35274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ja-JP" altLang="en-US" sz="1000" dirty="0" smtClean="0">
                <a:solidFill>
                  <a:schemeClr val="tx1"/>
                </a:solidFill>
                <a:latin typeface="Meiryo UI" panose="020B0604030504040204" pitchFamily="50" charset="-128"/>
                <a:ea typeface="Meiryo UI" panose="020B0604030504040204" pitchFamily="50" charset="-128"/>
              </a:rPr>
              <a:t>出典：一般社団法人アジア太平洋研究所</a:t>
            </a:r>
            <a:endParaRPr lang="en-US" altLang="ja-JP" sz="1000" dirty="0" smtClean="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『Kansai Economic Insight Quarterly </a:t>
            </a:r>
            <a:r>
              <a:rPr lang="en-US" altLang="ja-JP" sz="1000" dirty="0" smtClean="0">
                <a:solidFill>
                  <a:schemeClr val="tx1"/>
                </a:solidFill>
                <a:latin typeface="Meiryo UI" panose="020B0604030504040204" pitchFamily="50" charset="-128"/>
                <a:ea typeface="Meiryo UI" panose="020B0604030504040204" pitchFamily="50" charset="-128"/>
              </a:rPr>
              <a:t>No.49』</a:t>
            </a:r>
            <a:r>
              <a:rPr lang="ja-JP" altLang="en-US" sz="1000" dirty="0" smtClean="0">
                <a:solidFill>
                  <a:schemeClr val="tx1"/>
                </a:solidFill>
                <a:latin typeface="Meiryo UI" panose="020B0604030504040204" pitchFamily="50" charset="-128"/>
                <a:ea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rPr>
              <a:t>2020/5/28</a:t>
            </a:r>
            <a:r>
              <a:rPr lang="ja-JP" altLang="en-US" sz="1000" dirty="0" smtClean="0">
                <a:solidFill>
                  <a:schemeClr val="tx1"/>
                </a:solidFill>
                <a:latin typeface="Meiryo UI" panose="020B0604030504040204" pitchFamily="50" charset="-128"/>
                <a:ea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744090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9403493" y="5667161"/>
            <a:ext cx="459494" cy="394246"/>
          </a:xfrm>
          <a:ln>
            <a:solidFill>
              <a:schemeClr val="accent1"/>
            </a:solidFill>
          </a:ln>
        </p:spPr>
        <p:txBody>
          <a:bodyPr/>
          <a:lstStyle/>
          <a:p>
            <a:pPr algn="ctr"/>
            <a:fld id="{9B28B6A2-4437-46C4-8AB6-08015A7ADF51}" type="slidenum">
              <a:rPr kumimoji="1" lang="ja-JP" altLang="en-US" sz="1600" smtClean="0"/>
              <a:pPr algn="ctr"/>
              <a:t>5</a:t>
            </a:fld>
            <a:endParaRPr kumimoji="1" lang="ja-JP" altLang="en-US" sz="1600" dirty="0"/>
          </a:p>
        </p:txBody>
      </p:sp>
      <p:sp>
        <p:nvSpPr>
          <p:cNvPr id="13" name="正方形/長方形 12"/>
          <p:cNvSpPr/>
          <p:nvPr/>
        </p:nvSpPr>
        <p:spPr>
          <a:xfrm>
            <a:off x="334851" y="528491"/>
            <a:ext cx="9298389" cy="410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●大阪府では、全国や他の都市（神奈川、愛知）に比べ</a:t>
            </a:r>
            <a:r>
              <a:rPr kumimoji="1" lang="en-US" altLang="ja-JP" sz="1400" b="1" u="sng" dirty="0" smtClean="0">
                <a:solidFill>
                  <a:schemeClr val="tx1"/>
                </a:solidFill>
                <a:latin typeface="Meiryo UI" panose="020B0604030504040204" pitchFamily="50" charset="-128"/>
                <a:ea typeface="Meiryo UI" panose="020B0604030504040204" pitchFamily="50" charset="-128"/>
              </a:rPr>
              <a:t>65</a:t>
            </a:r>
            <a:r>
              <a:rPr kumimoji="1" lang="ja-JP" altLang="en-US" sz="1400" b="1" u="sng" dirty="0" smtClean="0">
                <a:solidFill>
                  <a:schemeClr val="tx1"/>
                </a:solidFill>
                <a:latin typeface="Meiryo UI" panose="020B0604030504040204" pitchFamily="50" charset="-128"/>
                <a:ea typeface="Meiryo UI" panose="020B0604030504040204" pitchFamily="50" charset="-128"/>
              </a:rPr>
              <a:t>歳以上の高齢者の単独世帯が多い。</a:t>
            </a:r>
            <a:endParaRPr kumimoji="1" lang="ja-JP" altLang="en-US" sz="1400" b="1" u="sng" dirty="0">
              <a:solidFill>
                <a:schemeClr val="tx1"/>
              </a:solidFill>
              <a:latin typeface="Meiryo UI" panose="020B0604030504040204" pitchFamily="50" charset="-128"/>
              <a:ea typeface="Meiryo UI" panose="020B0604030504040204" pitchFamily="50" charset="-128"/>
            </a:endParaRPr>
          </a:p>
          <a:p>
            <a:pPr marL="180975" indent="-180975"/>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人口動態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独居老人世帯の比較</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178AA22E-FCB1-45B3-87A6-15F3CBAFE844}"/>
              </a:ext>
            </a:extLst>
          </p:cNvPr>
          <p:cNvSpPr txBox="1"/>
          <p:nvPr/>
        </p:nvSpPr>
        <p:spPr>
          <a:xfrm>
            <a:off x="774685" y="5667161"/>
            <a:ext cx="2934625" cy="246221"/>
          </a:xfrm>
          <a:prstGeom prst="rect">
            <a:avLst/>
          </a:prstGeom>
          <a:noFill/>
        </p:spPr>
        <p:txBody>
          <a:bodyPr wrap="square" rtlCol="0">
            <a:spAutoFit/>
          </a:bodyPr>
          <a:lstStyle/>
          <a:p>
            <a:pPr lvl="0">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：総務省</a:t>
            </a:r>
            <a:r>
              <a:rPr kumimoji="1" lang="ja-JP" altLang="en-US" sz="1000" dirty="0">
                <a:solidFill>
                  <a:prstClr val="black"/>
                </a:solidFill>
                <a:latin typeface="Meiryo UI" panose="020B0604030504040204" pitchFamily="50" charset="-128"/>
                <a:ea typeface="Meiryo UI" panose="020B0604030504040204" pitchFamily="50" charset="-128"/>
              </a:rPr>
              <a:t> </a:t>
            </a:r>
            <a:r>
              <a:rPr kumimoji="1" lang="en-US" altLang="ja-JP" sz="1000" dirty="0" smtClean="0">
                <a:solidFill>
                  <a:prstClr val="black"/>
                </a:solidFill>
                <a:latin typeface="Meiryo UI" panose="020B0604030504040204" pitchFamily="50" charset="-128"/>
                <a:ea typeface="Meiryo UI" panose="020B0604030504040204"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国勢</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調査</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2" name="表 1"/>
          <p:cNvGraphicFramePr>
            <a:graphicFrameLocks noGrp="1"/>
          </p:cNvGraphicFramePr>
          <p:nvPr>
            <p:extLst/>
          </p:nvPr>
        </p:nvGraphicFramePr>
        <p:xfrm>
          <a:off x="774685" y="1518597"/>
          <a:ext cx="8356630" cy="3844350"/>
        </p:xfrm>
        <a:graphic>
          <a:graphicData uri="http://schemas.openxmlformats.org/drawingml/2006/table">
            <a:tbl>
              <a:tblPr firstRow="1" firstCol="1" bandRow="1">
                <a:tableStyleId>{5C22544A-7EE6-4342-B048-85BDC9FD1C3A}</a:tableStyleId>
              </a:tblPr>
              <a:tblGrid>
                <a:gridCol w="1392115">
                  <a:extLst>
                    <a:ext uri="{9D8B030D-6E8A-4147-A177-3AD203B41FA5}">
                      <a16:colId xmlns:a16="http://schemas.microsoft.com/office/drawing/2014/main" val="3928948355"/>
                    </a:ext>
                  </a:extLst>
                </a:gridCol>
                <a:gridCol w="1392115">
                  <a:extLst>
                    <a:ext uri="{9D8B030D-6E8A-4147-A177-3AD203B41FA5}">
                      <a16:colId xmlns:a16="http://schemas.microsoft.com/office/drawing/2014/main" val="1504585983"/>
                    </a:ext>
                  </a:extLst>
                </a:gridCol>
                <a:gridCol w="1393100">
                  <a:extLst>
                    <a:ext uri="{9D8B030D-6E8A-4147-A177-3AD203B41FA5}">
                      <a16:colId xmlns:a16="http://schemas.microsoft.com/office/drawing/2014/main" val="4172693925"/>
                    </a:ext>
                  </a:extLst>
                </a:gridCol>
                <a:gridCol w="1393100">
                  <a:extLst>
                    <a:ext uri="{9D8B030D-6E8A-4147-A177-3AD203B41FA5}">
                      <a16:colId xmlns:a16="http://schemas.microsoft.com/office/drawing/2014/main" val="3086846628"/>
                    </a:ext>
                  </a:extLst>
                </a:gridCol>
                <a:gridCol w="1393100">
                  <a:extLst>
                    <a:ext uri="{9D8B030D-6E8A-4147-A177-3AD203B41FA5}">
                      <a16:colId xmlns:a16="http://schemas.microsoft.com/office/drawing/2014/main" val="543441147"/>
                    </a:ext>
                  </a:extLst>
                </a:gridCol>
                <a:gridCol w="1393100">
                  <a:extLst>
                    <a:ext uri="{9D8B030D-6E8A-4147-A177-3AD203B41FA5}">
                      <a16:colId xmlns:a16="http://schemas.microsoft.com/office/drawing/2014/main" val="2333346429"/>
                    </a:ext>
                  </a:extLst>
                </a:gridCol>
              </a:tblGrid>
              <a:tr h="640725">
                <a:tc>
                  <a:txBody>
                    <a:bodyPr/>
                    <a:lstStyle/>
                    <a:p>
                      <a:pPr algn="ctr">
                        <a:spcAft>
                          <a:spcPts val="0"/>
                        </a:spcAft>
                      </a:pPr>
                      <a:r>
                        <a:rPr lang="en-US" sz="1800" kern="100" dirty="0">
                          <a:effectLst/>
                          <a:latin typeface="+mn-ea"/>
                          <a:ea typeface="+mn-ea"/>
                        </a:rPr>
                        <a:t> </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sz="1800" kern="100" dirty="0">
                          <a:effectLst/>
                          <a:latin typeface="+mn-ea"/>
                          <a:ea typeface="+mn-ea"/>
                        </a:rPr>
                        <a:t>単独</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sz="1800" kern="100" dirty="0">
                          <a:effectLst/>
                          <a:latin typeface="+mn-ea"/>
                          <a:ea typeface="+mn-ea"/>
                        </a:rPr>
                        <a:t>夫婦のみ</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sz="1800" kern="100" dirty="0">
                          <a:effectLst/>
                          <a:latin typeface="+mn-ea"/>
                          <a:ea typeface="+mn-ea"/>
                        </a:rPr>
                        <a:t>夫婦と子</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sz="1800" kern="100">
                          <a:effectLst/>
                          <a:latin typeface="+mn-ea"/>
                          <a:ea typeface="+mn-ea"/>
                        </a:rPr>
                        <a:t>一人親と子</a:t>
                      </a:r>
                      <a:endParaRPr lang="ja-JP" sz="18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sz="1800" kern="100">
                          <a:effectLst/>
                          <a:latin typeface="+mn-ea"/>
                          <a:ea typeface="+mn-ea"/>
                        </a:rPr>
                        <a:t>その他</a:t>
                      </a:r>
                      <a:endParaRPr lang="ja-JP" sz="1800" kern="10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82402036"/>
                  </a:ext>
                </a:extLst>
              </a:tr>
              <a:tr h="640725">
                <a:tc>
                  <a:txBody>
                    <a:bodyPr/>
                    <a:lstStyle/>
                    <a:p>
                      <a:pPr algn="ctr">
                        <a:spcAft>
                          <a:spcPts val="0"/>
                        </a:spcAft>
                      </a:pPr>
                      <a:r>
                        <a:rPr lang="ja-JP" sz="1800" kern="100">
                          <a:effectLst/>
                          <a:latin typeface="+mn-ea"/>
                          <a:ea typeface="+mn-ea"/>
                        </a:rPr>
                        <a:t>全国</a:t>
                      </a:r>
                      <a:endParaRPr lang="ja-JP" sz="18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kern="100" dirty="0">
                          <a:effectLst/>
                          <a:latin typeface="+mn-ea"/>
                          <a:ea typeface="+mn-ea"/>
                        </a:rPr>
                        <a:t>32.6</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kern="100">
                          <a:effectLst/>
                          <a:latin typeface="+mn-ea"/>
                          <a:ea typeface="+mn-ea"/>
                        </a:rPr>
                        <a:t>32.7</a:t>
                      </a:r>
                      <a:endParaRPr lang="ja-JP" sz="18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kern="100" dirty="0">
                          <a:effectLst/>
                          <a:latin typeface="+mn-ea"/>
                          <a:ea typeface="+mn-ea"/>
                        </a:rPr>
                        <a:t>14.9</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kern="100" dirty="0">
                          <a:effectLst/>
                          <a:latin typeface="+mn-ea"/>
                          <a:ea typeface="+mn-ea"/>
                        </a:rPr>
                        <a:t>8.7</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kern="100" dirty="0">
                          <a:effectLst/>
                          <a:latin typeface="+mn-ea"/>
                          <a:ea typeface="+mn-ea"/>
                        </a:rPr>
                        <a:t>11.1</a:t>
                      </a:r>
                      <a:endParaRPr lang="ja-JP" sz="18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306261897"/>
                  </a:ext>
                </a:extLst>
              </a:tr>
              <a:tr h="640725">
                <a:tc>
                  <a:txBody>
                    <a:bodyPr/>
                    <a:lstStyle/>
                    <a:p>
                      <a:pPr algn="ctr">
                        <a:spcAft>
                          <a:spcPts val="0"/>
                        </a:spcAft>
                      </a:pPr>
                      <a:r>
                        <a:rPr lang="ja-JP" sz="1800" kern="100" dirty="0">
                          <a:effectLst/>
                          <a:latin typeface="+mn-ea"/>
                          <a:ea typeface="+mn-ea"/>
                        </a:rPr>
                        <a:t>東京</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kern="100" dirty="0">
                          <a:effectLst/>
                          <a:latin typeface="+mn-ea"/>
                          <a:ea typeface="+mn-ea"/>
                        </a:rPr>
                        <a:t>40.8</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kern="100" dirty="0">
                          <a:effectLst/>
                          <a:latin typeface="+mn-ea"/>
                          <a:ea typeface="+mn-ea"/>
                        </a:rPr>
                        <a:t>29.1</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kern="100" dirty="0">
                          <a:effectLst/>
                          <a:latin typeface="+mn-ea"/>
                          <a:ea typeface="+mn-ea"/>
                        </a:rPr>
                        <a:t>14.8</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kern="100" dirty="0">
                          <a:effectLst/>
                          <a:latin typeface="+mn-ea"/>
                          <a:ea typeface="+mn-ea"/>
                        </a:rPr>
                        <a:t>9.7</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kern="100" dirty="0">
                          <a:effectLst/>
                          <a:latin typeface="+mn-ea"/>
                          <a:ea typeface="+mn-ea"/>
                        </a:rPr>
                        <a:t>5.6</a:t>
                      </a:r>
                      <a:endParaRPr lang="ja-JP" sz="18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195652348"/>
                  </a:ext>
                </a:extLst>
              </a:tr>
              <a:tr h="640725">
                <a:tc>
                  <a:txBody>
                    <a:bodyPr/>
                    <a:lstStyle/>
                    <a:p>
                      <a:pPr algn="ctr">
                        <a:spcAft>
                          <a:spcPts val="0"/>
                        </a:spcAft>
                      </a:pPr>
                      <a:r>
                        <a:rPr lang="ja-JP" altLang="en-US" sz="1800" kern="100" dirty="0" smtClean="0">
                          <a:effectLst/>
                          <a:latin typeface="+mn-ea"/>
                          <a:ea typeface="+mn-ea"/>
                          <a:cs typeface="Times New Roman" panose="02020603050405020304" pitchFamily="18" charset="0"/>
                        </a:rPr>
                        <a:t>神奈川</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smtClean="0">
                          <a:effectLst/>
                          <a:latin typeface="+mn-ea"/>
                          <a:ea typeface="+mn-ea"/>
                          <a:cs typeface="Times New Roman" panose="02020603050405020304" pitchFamily="18" charset="0"/>
                        </a:rPr>
                        <a:t>32.3</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smtClean="0">
                          <a:effectLst/>
                          <a:latin typeface="+mn-ea"/>
                          <a:ea typeface="+mn-ea"/>
                          <a:cs typeface="Times New Roman" panose="02020603050405020304" pitchFamily="18" charset="0"/>
                        </a:rPr>
                        <a:t>34.5</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smtClean="0">
                          <a:effectLst/>
                          <a:latin typeface="+mn-ea"/>
                          <a:ea typeface="+mn-ea"/>
                          <a:cs typeface="Times New Roman" panose="02020603050405020304" pitchFamily="18" charset="0"/>
                        </a:rPr>
                        <a:t>17.3</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smtClean="0">
                          <a:effectLst/>
                          <a:latin typeface="+mn-ea"/>
                          <a:ea typeface="+mn-ea"/>
                          <a:cs typeface="Times New Roman" panose="02020603050405020304" pitchFamily="18" charset="0"/>
                        </a:rPr>
                        <a:t>9.3</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smtClean="0">
                          <a:effectLst/>
                          <a:latin typeface="+mn-ea"/>
                          <a:ea typeface="+mn-ea"/>
                          <a:cs typeface="Times New Roman" panose="02020603050405020304" pitchFamily="18" charset="0"/>
                        </a:rPr>
                        <a:t>6.7</a:t>
                      </a:r>
                      <a:endParaRPr lang="ja-JP" sz="18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166095217"/>
                  </a:ext>
                </a:extLst>
              </a:tr>
              <a:tr h="640725">
                <a:tc>
                  <a:txBody>
                    <a:bodyPr/>
                    <a:lstStyle/>
                    <a:p>
                      <a:pPr algn="ctr">
                        <a:spcAft>
                          <a:spcPts val="0"/>
                        </a:spcAft>
                      </a:pPr>
                      <a:r>
                        <a:rPr lang="ja-JP" altLang="en-US" sz="1800" kern="100" dirty="0" smtClean="0">
                          <a:effectLst/>
                          <a:latin typeface="+mn-ea"/>
                          <a:ea typeface="+mn-ea"/>
                          <a:cs typeface="Times New Roman" panose="02020603050405020304" pitchFamily="18" charset="0"/>
                        </a:rPr>
                        <a:t>愛知</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smtClean="0">
                          <a:effectLst/>
                          <a:latin typeface="+mn-ea"/>
                          <a:ea typeface="+mn-ea"/>
                          <a:cs typeface="Times New Roman" panose="02020603050405020304" pitchFamily="18" charset="0"/>
                        </a:rPr>
                        <a:t>30.1</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smtClean="0">
                          <a:effectLst/>
                          <a:latin typeface="+mn-ea"/>
                          <a:ea typeface="+mn-ea"/>
                          <a:cs typeface="Times New Roman" panose="02020603050405020304" pitchFamily="18" charset="0"/>
                        </a:rPr>
                        <a:t>34.1</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smtClean="0">
                          <a:effectLst/>
                          <a:latin typeface="+mn-ea"/>
                          <a:ea typeface="+mn-ea"/>
                          <a:cs typeface="Times New Roman" panose="02020603050405020304" pitchFamily="18" charset="0"/>
                        </a:rPr>
                        <a:t>16.3</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smtClean="0">
                          <a:effectLst/>
                          <a:latin typeface="+mn-ea"/>
                          <a:ea typeface="+mn-ea"/>
                          <a:cs typeface="Times New Roman" panose="02020603050405020304" pitchFamily="18" charset="0"/>
                        </a:rPr>
                        <a:t>7.6</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smtClean="0">
                          <a:effectLst/>
                          <a:latin typeface="+mn-ea"/>
                          <a:ea typeface="+mn-ea"/>
                          <a:cs typeface="Times New Roman" panose="02020603050405020304" pitchFamily="18" charset="0"/>
                        </a:rPr>
                        <a:t>11.8</a:t>
                      </a:r>
                      <a:endParaRPr lang="ja-JP" sz="18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883911042"/>
                  </a:ext>
                </a:extLst>
              </a:tr>
              <a:tr h="640725">
                <a:tc>
                  <a:txBody>
                    <a:bodyPr/>
                    <a:lstStyle/>
                    <a:p>
                      <a:pPr algn="ctr">
                        <a:spcAft>
                          <a:spcPts val="0"/>
                        </a:spcAft>
                      </a:pPr>
                      <a:r>
                        <a:rPr lang="ja-JP" sz="1800" kern="100" dirty="0">
                          <a:effectLst/>
                          <a:latin typeface="+mn-ea"/>
                          <a:ea typeface="+mn-ea"/>
                        </a:rPr>
                        <a:t>大阪</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b="1" kern="100" dirty="0">
                          <a:effectLst/>
                          <a:latin typeface="+mn-ea"/>
                          <a:ea typeface="+mn-ea"/>
                        </a:rPr>
                        <a:t>39.0</a:t>
                      </a:r>
                      <a:endParaRPr lang="ja-JP" sz="1800" b="1"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b="1" kern="100" dirty="0">
                          <a:effectLst/>
                          <a:latin typeface="+mn-ea"/>
                          <a:ea typeface="+mn-ea"/>
                        </a:rPr>
                        <a:t>32.0</a:t>
                      </a:r>
                      <a:endParaRPr lang="ja-JP" sz="1800" b="1"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b="1" kern="100" dirty="0">
                          <a:effectLst/>
                          <a:latin typeface="+mn-ea"/>
                          <a:ea typeface="+mn-ea"/>
                        </a:rPr>
                        <a:t>14.1</a:t>
                      </a:r>
                      <a:endParaRPr lang="ja-JP" sz="1800" b="1"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b="1" kern="100" dirty="0">
                          <a:effectLst/>
                          <a:latin typeface="+mn-ea"/>
                          <a:ea typeface="+mn-ea"/>
                        </a:rPr>
                        <a:t>8.8</a:t>
                      </a:r>
                      <a:endParaRPr lang="ja-JP" sz="1800" b="1"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800" b="1" kern="100" dirty="0">
                          <a:effectLst/>
                          <a:latin typeface="+mn-ea"/>
                          <a:ea typeface="+mn-ea"/>
                        </a:rPr>
                        <a:t>6.1</a:t>
                      </a:r>
                      <a:endParaRPr lang="ja-JP" sz="1800" b="1"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574662897"/>
                  </a:ext>
                </a:extLst>
              </a:tr>
            </a:tbl>
          </a:graphicData>
        </a:graphic>
      </p:graphicFrame>
      <p:sp>
        <p:nvSpPr>
          <p:cNvPr id="3" name="角丸四角形 2"/>
          <p:cNvSpPr/>
          <p:nvPr/>
        </p:nvSpPr>
        <p:spPr>
          <a:xfrm>
            <a:off x="684533" y="4662152"/>
            <a:ext cx="2886570" cy="824248"/>
          </a:xfrm>
          <a:prstGeom prst="round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178AA22E-FCB1-45B3-87A6-15F3CBAFE844}"/>
              </a:ext>
            </a:extLst>
          </p:cNvPr>
          <p:cNvSpPr txBox="1"/>
          <p:nvPr/>
        </p:nvSpPr>
        <p:spPr>
          <a:xfrm>
            <a:off x="8229600" y="1265183"/>
            <a:ext cx="1029610" cy="253916"/>
          </a:xfrm>
          <a:prstGeom prst="rect">
            <a:avLst/>
          </a:prstGeom>
          <a:noFill/>
        </p:spPr>
        <p:txBody>
          <a:bodyPr wrap="square" rtlCol="0">
            <a:spAutoFit/>
          </a:bodyPr>
          <a:lstStyle/>
          <a:p>
            <a:pPr lvl="0">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（単位：％）</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9353980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84409" y="744984"/>
            <a:ext cx="9337182" cy="13468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69875" indent="-269875">
              <a:lnSpc>
                <a:spcPct val="150000"/>
              </a:lnSpc>
            </a:pPr>
            <a:r>
              <a:rPr kumimoji="1" lang="ja-JP" altLang="en-US" sz="1339" b="1" dirty="0">
                <a:solidFill>
                  <a:schemeClr val="tx1"/>
                </a:solidFill>
                <a:latin typeface="Meiryo UI" panose="020B0604030504040204" pitchFamily="50" charset="-128"/>
                <a:ea typeface="Meiryo UI" panose="020B0604030504040204" pitchFamily="50" charset="-128"/>
              </a:rPr>
              <a:t>　</a:t>
            </a:r>
            <a:r>
              <a:rPr kumimoji="1" lang="ja-JP" altLang="en-US" sz="1428" dirty="0">
                <a:solidFill>
                  <a:schemeClr val="tx1"/>
                </a:solidFill>
                <a:latin typeface="Meiryo UI" panose="020B0604030504040204" pitchFamily="50" charset="-128"/>
                <a:ea typeface="Meiryo UI" panose="020B0604030504040204" pitchFamily="50" charset="-128"/>
              </a:rPr>
              <a:t>●</a:t>
            </a:r>
            <a:r>
              <a:rPr kumimoji="1" lang="en-US" altLang="ja-JP" sz="1428" dirty="0">
                <a:solidFill>
                  <a:schemeClr val="tx1"/>
                </a:solidFill>
                <a:latin typeface="Meiryo UI" panose="020B0604030504040204" pitchFamily="50" charset="-128"/>
                <a:ea typeface="Meiryo UI" panose="020B0604030504040204" pitchFamily="50" charset="-128"/>
              </a:rPr>
              <a:t>2020</a:t>
            </a:r>
            <a:r>
              <a:rPr kumimoji="1" lang="ja-JP" altLang="en-US" sz="1428" dirty="0">
                <a:solidFill>
                  <a:schemeClr val="tx1"/>
                </a:solidFill>
                <a:latin typeface="Meiryo UI" panose="020B0604030504040204" pitchFamily="50" charset="-128"/>
                <a:ea typeface="Meiryo UI" panose="020B0604030504040204" pitchFamily="50" charset="-128"/>
              </a:rPr>
              <a:t>年</a:t>
            </a:r>
            <a:r>
              <a:rPr kumimoji="1" lang="en-US" altLang="ja-JP" sz="1428" dirty="0">
                <a:solidFill>
                  <a:schemeClr val="tx1"/>
                </a:solidFill>
                <a:latin typeface="Meiryo UI" panose="020B0604030504040204" pitchFamily="50" charset="-128"/>
                <a:ea typeface="Meiryo UI" panose="020B0604030504040204" pitchFamily="50" charset="-128"/>
              </a:rPr>
              <a:t>3</a:t>
            </a:r>
            <a:r>
              <a:rPr kumimoji="1" lang="ja-JP" altLang="en-US" sz="1428" dirty="0">
                <a:solidFill>
                  <a:schemeClr val="tx1"/>
                </a:solidFill>
                <a:latin typeface="Meiryo UI" panose="020B0604030504040204" pitchFamily="50" charset="-128"/>
                <a:ea typeface="Meiryo UI" panose="020B0604030504040204" pitchFamily="50" charset="-128"/>
              </a:rPr>
              <a:t>月の訪日外客数は前年同月比▲</a:t>
            </a:r>
            <a:r>
              <a:rPr kumimoji="1" lang="en-US" altLang="ja-JP" sz="1428" dirty="0">
                <a:solidFill>
                  <a:schemeClr val="tx1"/>
                </a:solidFill>
                <a:latin typeface="Meiryo UI" panose="020B0604030504040204" pitchFamily="50" charset="-128"/>
                <a:ea typeface="Meiryo UI" panose="020B0604030504040204" pitchFamily="50" charset="-128"/>
              </a:rPr>
              <a:t>93.0</a:t>
            </a:r>
            <a:r>
              <a:rPr kumimoji="1" lang="ja-JP" altLang="en-US" sz="1428" dirty="0">
                <a:solidFill>
                  <a:schemeClr val="tx1"/>
                </a:solidFill>
                <a:latin typeface="Meiryo UI" panose="020B0604030504040204" pitchFamily="50" charset="-128"/>
                <a:ea typeface="Meiryo UI" panose="020B0604030504040204" pitchFamily="50" charset="-128"/>
              </a:rPr>
              <a:t>％となり、リーマンショック期の</a:t>
            </a:r>
            <a:r>
              <a:rPr kumimoji="1" lang="en-US" altLang="ja-JP" sz="1428" dirty="0">
                <a:solidFill>
                  <a:schemeClr val="tx1"/>
                </a:solidFill>
                <a:latin typeface="Meiryo UI" panose="020B0604030504040204" pitchFamily="50" charset="-128"/>
                <a:ea typeface="Meiryo UI" panose="020B0604030504040204" pitchFamily="50" charset="-128"/>
              </a:rPr>
              <a:t>09</a:t>
            </a:r>
            <a:r>
              <a:rPr kumimoji="1" lang="ja-JP" altLang="en-US" sz="1428" dirty="0">
                <a:solidFill>
                  <a:schemeClr val="tx1"/>
                </a:solidFill>
                <a:latin typeface="Meiryo UI" panose="020B0604030504040204" pitchFamily="50" charset="-128"/>
                <a:ea typeface="Meiryo UI" panose="020B0604030504040204" pitchFamily="50" charset="-128"/>
              </a:rPr>
              <a:t>年</a:t>
            </a:r>
            <a:r>
              <a:rPr kumimoji="1" lang="en-US" altLang="ja-JP" sz="1428" dirty="0">
                <a:solidFill>
                  <a:schemeClr val="tx1"/>
                </a:solidFill>
                <a:latin typeface="Meiryo UI" panose="020B0604030504040204" pitchFamily="50" charset="-128"/>
                <a:ea typeface="Meiryo UI" panose="020B0604030504040204" pitchFamily="50" charset="-128"/>
              </a:rPr>
              <a:t>2</a:t>
            </a:r>
            <a:r>
              <a:rPr kumimoji="1" lang="ja-JP" altLang="en-US" sz="1428" dirty="0">
                <a:solidFill>
                  <a:schemeClr val="tx1"/>
                </a:solidFill>
                <a:latin typeface="Meiryo UI" panose="020B0604030504040204" pitchFamily="50" charset="-128"/>
                <a:ea typeface="Meiryo UI" panose="020B0604030504040204" pitchFamily="50" charset="-128"/>
              </a:rPr>
              <a:t>月</a:t>
            </a:r>
            <a:r>
              <a:rPr kumimoji="1" lang="en-US" altLang="ja-JP" sz="1249" dirty="0">
                <a:solidFill>
                  <a:schemeClr val="tx1"/>
                </a:solidFill>
                <a:latin typeface="Meiryo UI" panose="020B0604030504040204" pitchFamily="50" charset="-128"/>
                <a:ea typeface="Meiryo UI" panose="020B0604030504040204" pitchFamily="50" charset="-128"/>
              </a:rPr>
              <a:t>(</a:t>
            </a:r>
            <a:r>
              <a:rPr kumimoji="1" lang="ja-JP" altLang="en-US" sz="1249" dirty="0">
                <a:solidFill>
                  <a:schemeClr val="tx1"/>
                </a:solidFill>
                <a:latin typeface="Meiryo UI" panose="020B0604030504040204" pitchFamily="50" charset="-128"/>
                <a:ea typeface="Meiryo UI" panose="020B0604030504040204" pitchFamily="50" charset="-128"/>
              </a:rPr>
              <a:t>▲</a:t>
            </a:r>
            <a:r>
              <a:rPr kumimoji="1" lang="en-US" altLang="ja-JP" sz="1249" dirty="0">
                <a:solidFill>
                  <a:schemeClr val="tx1"/>
                </a:solidFill>
                <a:latin typeface="Meiryo UI" panose="020B0604030504040204" pitchFamily="50" charset="-128"/>
                <a:ea typeface="Meiryo UI" panose="020B0604030504040204" pitchFamily="50" charset="-128"/>
              </a:rPr>
              <a:t>41.3</a:t>
            </a:r>
            <a:r>
              <a:rPr kumimoji="1" lang="ja-JP" altLang="en-US" sz="1249" dirty="0">
                <a:solidFill>
                  <a:schemeClr val="tx1"/>
                </a:solidFill>
                <a:latin typeface="Meiryo UI" panose="020B0604030504040204" pitchFamily="50" charset="-128"/>
                <a:ea typeface="Meiryo UI" panose="020B0604030504040204" pitchFamily="50" charset="-128"/>
              </a:rPr>
              <a:t>％</a:t>
            </a:r>
            <a:r>
              <a:rPr kumimoji="1" lang="en-US" altLang="ja-JP" sz="1249" dirty="0">
                <a:solidFill>
                  <a:schemeClr val="tx1"/>
                </a:solidFill>
                <a:latin typeface="Meiryo UI" panose="020B0604030504040204" pitchFamily="50" charset="-128"/>
                <a:ea typeface="Meiryo UI" panose="020B0604030504040204" pitchFamily="50" charset="-128"/>
              </a:rPr>
              <a:t>)</a:t>
            </a:r>
            <a:r>
              <a:rPr kumimoji="1" lang="ja-JP" altLang="en-US" sz="1428" dirty="0" err="1">
                <a:solidFill>
                  <a:schemeClr val="tx1"/>
                </a:solidFill>
                <a:latin typeface="Meiryo UI" panose="020B0604030504040204" pitchFamily="50" charset="-128"/>
                <a:ea typeface="Meiryo UI" panose="020B0604030504040204" pitchFamily="50" charset="-128"/>
              </a:rPr>
              <a:t>、</a:t>
            </a:r>
            <a:r>
              <a:rPr kumimoji="1" lang="ja-JP" altLang="en-US" sz="1428" dirty="0" smtClean="0">
                <a:solidFill>
                  <a:schemeClr val="tx1"/>
                </a:solidFill>
                <a:latin typeface="Meiryo UI" panose="020B0604030504040204" pitchFamily="50" charset="-128"/>
                <a:ea typeface="Meiryo UI" panose="020B0604030504040204" pitchFamily="50" charset="-128"/>
              </a:rPr>
              <a:t>東日本大震災</a:t>
            </a:r>
            <a:r>
              <a:rPr kumimoji="1" lang="ja-JP" altLang="en-US" sz="1428" dirty="0">
                <a:solidFill>
                  <a:schemeClr val="tx1"/>
                </a:solidFill>
                <a:latin typeface="Meiryo UI" panose="020B0604030504040204" pitchFamily="50" charset="-128"/>
                <a:ea typeface="Meiryo UI" panose="020B0604030504040204" pitchFamily="50" charset="-128"/>
              </a:rPr>
              <a:t>翌月の</a:t>
            </a:r>
            <a:r>
              <a:rPr kumimoji="1" lang="en-US" altLang="ja-JP" sz="1428" dirty="0">
                <a:solidFill>
                  <a:schemeClr val="tx1"/>
                </a:solidFill>
                <a:latin typeface="Meiryo UI" panose="020B0604030504040204" pitchFamily="50" charset="-128"/>
                <a:ea typeface="Meiryo UI" panose="020B0604030504040204" pitchFamily="50" charset="-128"/>
              </a:rPr>
              <a:t>11</a:t>
            </a:r>
            <a:r>
              <a:rPr kumimoji="1" lang="ja-JP" altLang="en-US" sz="1428" dirty="0">
                <a:solidFill>
                  <a:schemeClr val="tx1"/>
                </a:solidFill>
                <a:latin typeface="Meiryo UI" panose="020B0604030504040204" pitchFamily="50" charset="-128"/>
                <a:ea typeface="Meiryo UI" panose="020B0604030504040204" pitchFamily="50" charset="-128"/>
              </a:rPr>
              <a:t>年</a:t>
            </a:r>
            <a:r>
              <a:rPr kumimoji="1" lang="en-US" altLang="ja-JP" sz="1428" dirty="0">
                <a:solidFill>
                  <a:schemeClr val="tx1"/>
                </a:solidFill>
                <a:latin typeface="Meiryo UI" panose="020B0604030504040204" pitchFamily="50" charset="-128"/>
                <a:ea typeface="Meiryo UI" panose="020B0604030504040204" pitchFamily="50" charset="-128"/>
              </a:rPr>
              <a:t>4</a:t>
            </a:r>
            <a:r>
              <a:rPr kumimoji="1" lang="ja-JP" altLang="en-US" sz="1428" dirty="0">
                <a:solidFill>
                  <a:schemeClr val="tx1"/>
                </a:solidFill>
                <a:latin typeface="Meiryo UI" panose="020B0604030504040204" pitchFamily="50" charset="-128"/>
                <a:ea typeface="Meiryo UI" panose="020B0604030504040204" pitchFamily="50" charset="-128"/>
              </a:rPr>
              <a:t>月</a:t>
            </a:r>
            <a:r>
              <a:rPr kumimoji="1" lang="en-US" altLang="ja-JP" sz="1249" dirty="0">
                <a:solidFill>
                  <a:schemeClr val="tx1"/>
                </a:solidFill>
                <a:latin typeface="Meiryo UI" panose="020B0604030504040204" pitchFamily="50" charset="-128"/>
                <a:ea typeface="Meiryo UI" panose="020B0604030504040204" pitchFamily="50" charset="-128"/>
              </a:rPr>
              <a:t>(</a:t>
            </a:r>
            <a:r>
              <a:rPr kumimoji="1" lang="ja-JP" altLang="en-US" sz="1249" dirty="0">
                <a:solidFill>
                  <a:schemeClr val="tx1"/>
                </a:solidFill>
                <a:latin typeface="Meiryo UI" panose="020B0604030504040204" pitchFamily="50" charset="-128"/>
                <a:ea typeface="Meiryo UI" panose="020B0604030504040204" pitchFamily="50" charset="-128"/>
              </a:rPr>
              <a:t>▲</a:t>
            </a:r>
            <a:r>
              <a:rPr kumimoji="1" lang="en-US" altLang="ja-JP" sz="1249" dirty="0">
                <a:solidFill>
                  <a:schemeClr val="tx1"/>
                </a:solidFill>
                <a:latin typeface="Meiryo UI" panose="020B0604030504040204" pitchFamily="50" charset="-128"/>
                <a:ea typeface="Meiryo UI" panose="020B0604030504040204" pitchFamily="50" charset="-128"/>
              </a:rPr>
              <a:t>62.5</a:t>
            </a:r>
            <a:r>
              <a:rPr kumimoji="1" lang="ja-JP" altLang="en-US" sz="1249" dirty="0">
                <a:solidFill>
                  <a:schemeClr val="tx1"/>
                </a:solidFill>
                <a:latin typeface="Meiryo UI" panose="020B0604030504040204" pitchFamily="50" charset="-128"/>
                <a:ea typeface="Meiryo UI" panose="020B0604030504040204" pitchFamily="50" charset="-128"/>
              </a:rPr>
              <a:t>％</a:t>
            </a:r>
            <a:r>
              <a:rPr kumimoji="1" lang="en-US" altLang="ja-JP" sz="1249" dirty="0">
                <a:solidFill>
                  <a:schemeClr val="tx1"/>
                </a:solidFill>
                <a:latin typeface="Meiryo UI" panose="020B0604030504040204" pitchFamily="50" charset="-128"/>
                <a:ea typeface="Meiryo UI" panose="020B0604030504040204" pitchFamily="50" charset="-128"/>
              </a:rPr>
              <a:t>)</a:t>
            </a:r>
            <a:r>
              <a:rPr kumimoji="1" lang="ja-JP" altLang="en-US" sz="1428" dirty="0">
                <a:solidFill>
                  <a:schemeClr val="tx1"/>
                </a:solidFill>
                <a:latin typeface="Meiryo UI" panose="020B0604030504040204" pitchFamily="50" charset="-128"/>
                <a:ea typeface="Meiryo UI" panose="020B0604030504040204" pitchFamily="50" charset="-128"/>
              </a:rPr>
              <a:t>を大きく上回る落ち込み。</a:t>
            </a:r>
            <a:endParaRPr kumimoji="1" lang="en-US" altLang="ja-JP" sz="1428" dirty="0">
              <a:solidFill>
                <a:schemeClr val="tx1"/>
              </a:solidFill>
              <a:latin typeface="Meiryo UI" panose="020B0604030504040204" pitchFamily="50" charset="-128"/>
              <a:ea typeface="Meiryo UI" panose="020B0604030504040204" pitchFamily="50" charset="-128"/>
            </a:endParaRPr>
          </a:p>
          <a:p>
            <a:pPr marL="269875" indent="-269875">
              <a:lnSpc>
                <a:spcPct val="150000"/>
              </a:lnSpc>
            </a:pPr>
            <a:r>
              <a:rPr kumimoji="1" lang="en-US" altLang="ja-JP" sz="1428" dirty="0">
                <a:solidFill>
                  <a:schemeClr val="tx1"/>
                </a:solidFill>
                <a:latin typeface="Meiryo UI" panose="020B0604030504040204" pitchFamily="50" charset="-128"/>
                <a:ea typeface="Meiryo UI" panose="020B0604030504040204" pitchFamily="50" charset="-128"/>
              </a:rPr>
              <a:t>  </a:t>
            </a:r>
            <a:r>
              <a:rPr kumimoji="1" lang="ja-JP" altLang="en-US" sz="1428" dirty="0">
                <a:solidFill>
                  <a:schemeClr val="tx1"/>
                </a:solidFill>
                <a:latin typeface="Meiryo UI" panose="020B0604030504040204" pitchFamily="50" charset="-128"/>
                <a:ea typeface="Meiryo UI" panose="020B0604030504040204" pitchFamily="50" charset="-128"/>
              </a:rPr>
              <a:t>●</a:t>
            </a:r>
            <a:r>
              <a:rPr kumimoji="1" lang="en-US" altLang="ja-JP" sz="1428" dirty="0">
                <a:solidFill>
                  <a:schemeClr val="tx1"/>
                </a:solidFill>
                <a:latin typeface="Meiryo UI" panose="020B0604030504040204" pitchFamily="50" charset="-128"/>
                <a:ea typeface="Meiryo UI" panose="020B0604030504040204" pitchFamily="50" charset="-128"/>
              </a:rPr>
              <a:t>2019</a:t>
            </a:r>
            <a:r>
              <a:rPr kumimoji="1" lang="ja-JP" altLang="en-US" sz="1428" dirty="0">
                <a:solidFill>
                  <a:schemeClr val="tx1"/>
                </a:solidFill>
                <a:latin typeface="Meiryo UI" panose="020B0604030504040204" pitchFamily="50" charset="-128"/>
                <a:ea typeface="Meiryo UI" panose="020B0604030504040204" pitchFamily="50" charset="-128"/>
              </a:rPr>
              <a:t>年の関西での外国人消費額、</a:t>
            </a:r>
            <a:r>
              <a:rPr kumimoji="1" lang="en-US" altLang="ja-JP" sz="1428" dirty="0">
                <a:solidFill>
                  <a:schemeClr val="tx1"/>
                </a:solidFill>
                <a:latin typeface="Meiryo UI" panose="020B0604030504040204" pitchFamily="50" charset="-128"/>
                <a:ea typeface="Meiryo UI" panose="020B0604030504040204" pitchFamily="50" charset="-128"/>
              </a:rPr>
              <a:t>3</a:t>
            </a:r>
            <a:r>
              <a:rPr kumimoji="1" lang="ja-JP" altLang="en-US" sz="1428" dirty="0">
                <a:solidFill>
                  <a:schemeClr val="tx1"/>
                </a:solidFill>
                <a:latin typeface="Meiryo UI" panose="020B0604030504040204" pitchFamily="50" charset="-128"/>
                <a:ea typeface="Meiryo UI" panose="020B0604030504040204" pitchFamily="50" charset="-128"/>
              </a:rPr>
              <a:t>月の関西の各府県の訪日外客数の伸び率を用い、インバウンド需要</a:t>
            </a:r>
            <a:r>
              <a:rPr kumimoji="1" lang="ja-JP" altLang="en-US" sz="1428" dirty="0" smtClean="0">
                <a:solidFill>
                  <a:schemeClr val="tx1"/>
                </a:solidFill>
                <a:latin typeface="Meiryo UI" panose="020B0604030504040204" pitchFamily="50" charset="-128"/>
                <a:ea typeface="Meiryo UI" panose="020B0604030504040204" pitchFamily="50" charset="-128"/>
              </a:rPr>
              <a:t>減少に</a:t>
            </a:r>
            <a:r>
              <a:rPr kumimoji="1" lang="ja-JP" altLang="en-US" sz="1428" dirty="0">
                <a:solidFill>
                  <a:schemeClr val="tx1"/>
                </a:solidFill>
                <a:latin typeface="Meiryo UI" panose="020B0604030504040204" pitchFamily="50" charset="-128"/>
                <a:ea typeface="Meiryo UI" panose="020B0604030504040204" pitchFamily="50" charset="-128"/>
              </a:rPr>
              <a:t>よる損失額を推計。（</a:t>
            </a:r>
            <a:r>
              <a:rPr kumimoji="1" lang="en-US" altLang="ja-JP" sz="1428" dirty="0">
                <a:solidFill>
                  <a:schemeClr val="tx1"/>
                </a:solidFill>
                <a:latin typeface="Meiryo UI" panose="020B0604030504040204" pitchFamily="50" charset="-128"/>
                <a:ea typeface="Meiryo UI" panose="020B0604030504040204" pitchFamily="50" charset="-128"/>
              </a:rPr>
              <a:t>4</a:t>
            </a:r>
            <a:r>
              <a:rPr kumimoji="1" lang="ja-JP" altLang="en-US" sz="1428" dirty="0">
                <a:solidFill>
                  <a:schemeClr val="tx1"/>
                </a:solidFill>
                <a:latin typeface="Meiryo UI" panose="020B0604030504040204" pitchFamily="50" charset="-128"/>
                <a:ea typeface="Meiryo UI" panose="020B0604030504040204" pitchFamily="50" charset="-128"/>
              </a:rPr>
              <a:t>月も</a:t>
            </a:r>
            <a:r>
              <a:rPr kumimoji="1" lang="en-US" altLang="ja-JP" sz="1428" dirty="0">
                <a:solidFill>
                  <a:schemeClr val="tx1"/>
                </a:solidFill>
                <a:latin typeface="Meiryo UI" panose="020B0604030504040204" pitchFamily="50" charset="-128"/>
                <a:ea typeface="Meiryo UI" panose="020B0604030504040204" pitchFamily="50" charset="-128"/>
              </a:rPr>
              <a:t>3</a:t>
            </a:r>
            <a:r>
              <a:rPr kumimoji="1" lang="ja-JP" altLang="en-US" sz="1428" dirty="0">
                <a:solidFill>
                  <a:schemeClr val="tx1"/>
                </a:solidFill>
                <a:latin typeface="Meiryo UI" panose="020B0604030504040204" pitchFamily="50" charset="-128"/>
                <a:ea typeface="Meiryo UI" panose="020B0604030504040204" pitchFamily="50" charset="-128"/>
              </a:rPr>
              <a:t>月と同程度の</a:t>
            </a:r>
            <a:r>
              <a:rPr kumimoji="1" lang="ja-JP" altLang="en-US" sz="1428" dirty="0" smtClean="0">
                <a:solidFill>
                  <a:schemeClr val="tx1"/>
                </a:solidFill>
                <a:latin typeface="Meiryo UI" panose="020B0604030504040204" pitchFamily="50" charset="-128"/>
                <a:ea typeface="Meiryo UI" panose="020B0604030504040204" pitchFamily="50" charset="-128"/>
              </a:rPr>
              <a:t>落ち込みが</a:t>
            </a:r>
            <a:r>
              <a:rPr kumimoji="1" lang="ja-JP" altLang="en-US" sz="1428" dirty="0">
                <a:solidFill>
                  <a:schemeClr val="tx1"/>
                </a:solidFill>
                <a:latin typeface="Meiryo UI" panose="020B0604030504040204" pitchFamily="50" charset="-128"/>
                <a:ea typeface="Meiryo UI" panose="020B0604030504040204" pitchFamily="50" charset="-128"/>
              </a:rPr>
              <a:t>続く</a:t>
            </a:r>
            <a:r>
              <a:rPr kumimoji="1" lang="en-US" altLang="ja-JP" sz="1249" dirty="0">
                <a:solidFill>
                  <a:schemeClr val="tx1"/>
                </a:solidFill>
                <a:latin typeface="Meiryo UI" panose="020B0604030504040204" pitchFamily="50" charset="-128"/>
                <a:ea typeface="Meiryo UI" panose="020B0604030504040204" pitchFamily="50" charset="-128"/>
              </a:rPr>
              <a:t>(</a:t>
            </a:r>
            <a:r>
              <a:rPr kumimoji="1" lang="ja-JP" altLang="en-US" sz="1249" dirty="0">
                <a:solidFill>
                  <a:schemeClr val="tx1"/>
                </a:solidFill>
                <a:latin typeface="Meiryo UI" panose="020B0604030504040204" pitchFamily="50" charset="-128"/>
                <a:ea typeface="Meiryo UI" panose="020B0604030504040204" pitchFamily="50" charset="-128"/>
              </a:rPr>
              <a:t>▲</a:t>
            </a:r>
            <a:r>
              <a:rPr kumimoji="1" lang="en-US" altLang="ja-JP" sz="1249" dirty="0">
                <a:solidFill>
                  <a:schemeClr val="tx1"/>
                </a:solidFill>
                <a:latin typeface="Meiryo UI" panose="020B0604030504040204" pitchFamily="50" charset="-128"/>
                <a:ea typeface="Meiryo UI" panose="020B0604030504040204" pitchFamily="50" charset="-128"/>
              </a:rPr>
              <a:t>95.0</a:t>
            </a:r>
            <a:r>
              <a:rPr kumimoji="1" lang="ja-JP" altLang="en-US" sz="1249" dirty="0">
                <a:solidFill>
                  <a:schemeClr val="tx1"/>
                </a:solidFill>
                <a:latin typeface="Meiryo UI" panose="020B0604030504040204" pitchFamily="50" charset="-128"/>
                <a:ea typeface="Meiryo UI" panose="020B0604030504040204" pitchFamily="50" charset="-128"/>
              </a:rPr>
              <a:t>％</a:t>
            </a:r>
            <a:r>
              <a:rPr kumimoji="1" lang="en-US" altLang="ja-JP" sz="1249" dirty="0">
                <a:solidFill>
                  <a:schemeClr val="tx1"/>
                </a:solidFill>
                <a:latin typeface="Meiryo UI" panose="020B0604030504040204" pitchFamily="50" charset="-128"/>
                <a:ea typeface="Meiryo UI" panose="020B0604030504040204" pitchFamily="50" charset="-128"/>
              </a:rPr>
              <a:t>)</a:t>
            </a:r>
            <a:r>
              <a:rPr kumimoji="1" lang="ja-JP" altLang="en-US" sz="1428" dirty="0">
                <a:solidFill>
                  <a:schemeClr val="tx1"/>
                </a:solidFill>
                <a:latin typeface="Meiryo UI" panose="020B0604030504040204" pitchFamily="50" charset="-128"/>
                <a:ea typeface="Meiryo UI" panose="020B0604030504040204" pitchFamily="50" charset="-128"/>
              </a:rPr>
              <a:t>と仮定）　</a:t>
            </a:r>
            <a:endParaRPr kumimoji="1" lang="en-US" altLang="ja-JP" sz="1428" dirty="0">
              <a:solidFill>
                <a:schemeClr val="tx1"/>
              </a:solidFill>
              <a:latin typeface="Meiryo UI" panose="020B0604030504040204" pitchFamily="50" charset="-128"/>
              <a:ea typeface="Meiryo UI" panose="020B0604030504040204" pitchFamily="50" charset="-128"/>
            </a:endParaRPr>
          </a:p>
          <a:p>
            <a:pPr>
              <a:lnSpc>
                <a:spcPct val="200000"/>
              </a:lnSpc>
            </a:pPr>
            <a:r>
              <a:rPr kumimoji="1" lang="ja-JP" altLang="en-US" sz="1428" b="1" dirty="0">
                <a:solidFill>
                  <a:schemeClr val="tx1"/>
                </a:solidFill>
                <a:latin typeface="Meiryo UI" panose="020B0604030504040204" pitchFamily="50" charset="-128"/>
                <a:ea typeface="Meiryo UI" panose="020B0604030504040204" pitchFamily="50" charset="-128"/>
              </a:rPr>
              <a:t>　　 </a:t>
            </a:r>
            <a:r>
              <a:rPr kumimoji="1" lang="en-US" altLang="ja-JP" sz="1249" b="1" dirty="0" smtClean="0">
                <a:solidFill>
                  <a:prstClr val="black"/>
                </a:solidFill>
                <a:latin typeface="Meiryo UI" panose="020B0604030504040204" pitchFamily="50" charset="-128"/>
                <a:ea typeface="Meiryo UI" panose="020B0604030504040204" pitchFamily="50" charset="-128"/>
              </a:rPr>
              <a:t>【</a:t>
            </a:r>
            <a:r>
              <a:rPr kumimoji="1" lang="ja-JP" altLang="en-US" sz="1249" b="1" dirty="0">
                <a:solidFill>
                  <a:prstClr val="black"/>
                </a:solidFill>
                <a:latin typeface="Meiryo UI" panose="020B0604030504040204" pitchFamily="50" charset="-128"/>
                <a:ea typeface="Meiryo UI" panose="020B0604030504040204" pitchFamily="50" charset="-128"/>
              </a:rPr>
              <a:t>府県別のインバウンド需要損失額</a:t>
            </a:r>
            <a:r>
              <a:rPr kumimoji="1" lang="en-US" altLang="ja-JP" sz="1249" b="1" dirty="0">
                <a:solidFill>
                  <a:prstClr val="black"/>
                </a:solidFill>
                <a:latin typeface="Meiryo UI" panose="020B0604030504040204" pitchFamily="50" charset="-128"/>
                <a:ea typeface="Meiryo UI" panose="020B0604030504040204" pitchFamily="50" charset="-128"/>
              </a:rPr>
              <a:t>】</a:t>
            </a:r>
          </a:p>
          <a:p>
            <a:pPr>
              <a:lnSpc>
                <a:spcPct val="150000"/>
              </a:lnSpc>
            </a:pPr>
            <a:endParaRPr kumimoji="1" lang="en-US" altLang="ja-JP" sz="1428" b="1" dirty="0">
              <a:solidFill>
                <a:schemeClr val="tx1"/>
              </a:solidFill>
              <a:latin typeface="Meiryo UI" panose="020B0604030504040204" pitchFamily="50" charset="-128"/>
              <a:ea typeface="Meiryo UI" panose="020B0604030504040204" pitchFamily="50" charset="-128"/>
            </a:endParaRPr>
          </a:p>
          <a:p>
            <a:pPr>
              <a:lnSpc>
                <a:spcPct val="150000"/>
              </a:lnSpc>
            </a:pPr>
            <a:endParaRPr kumimoji="1" lang="en-US" altLang="ja-JP" sz="1428" b="1" dirty="0">
              <a:solidFill>
                <a:schemeClr val="tx1"/>
              </a:solidFill>
              <a:latin typeface="Meiryo UI" panose="020B0604030504040204" pitchFamily="50" charset="-128"/>
              <a:ea typeface="Meiryo UI" panose="020B0604030504040204" pitchFamily="50" charset="-128"/>
            </a:endParaRPr>
          </a:p>
          <a:p>
            <a:pPr>
              <a:lnSpc>
                <a:spcPct val="150000"/>
              </a:lnSpc>
            </a:pPr>
            <a:endParaRPr kumimoji="1" lang="en-US" altLang="ja-JP" sz="1428" b="1" dirty="0">
              <a:solidFill>
                <a:schemeClr val="tx1"/>
              </a:solidFill>
              <a:latin typeface="Meiryo UI" panose="020B0604030504040204" pitchFamily="50" charset="-128"/>
              <a:ea typeface="Meiryo UI" panose="020B0604030504040204" pitchFamily="50" charset="-128"/>
            </a:endParaRPr>
          </a:p>
          <a:p>
            <a:pPr>
              <a:lnSpc>
                <a:spcPct val="150000"/>
              </a:lnSpc>
            </a:pPr>
            <a:endParaRPr kumimoji="1" lang="en-US" altLang="ja-JP" sz="1428" b="1" dirty="0">
              <a:solidFill>
                <a:schemeClr val="tx1"/>
              </a:solidFill>
              <a:latin typeface="Meiryo UI" panose="020B0604030504040204" pitchFamily="50" charset="-128"/>
              <a:ea typeface="Meiryo UI" panose="020B0604030504040204" pitchFamily="50" charset="-128"/>
            </a:endParaRPr>
          </a:p>
          <a:p>
            <a:pPr>
              <a:lnSpc>
                <a:spcPct val="150000"/>
              </a:lnSpc>
            </a:pPr>
            <a:endParaRPr kumimoji="1" lang="en-US" altLang="ja-JP" sz="1428" b="1" dirty="0">
              <a:solidFill>
                <a:schemeClr val="tx1"/>
              </a:solidFill>
              <a:latin typeface="Meiryo UI" panose="020B0604030504040204" pitchFamily="50" charset="-128"/>
              <a:ea typeface="Meiryo UI" panose="020B0604030504040204" pitchFamily="50" charset="-128"/>
            </a:endParaRPr>
          </a:p>
          <a:p>
            <a:pPr>
              <a:lnSpc>
                <a:spcPct val="150000"/>
              </a:lnSpc>
            </a:pPr>
            <a:endParaRPr kumimoji="1" lang="en-US" altLang="ja-JP" sz="1428" b="1" dirty="0">
              <a:solidFill>
                <a:schemeClr val="tx1"/>
              </a:solidFill>
              <a:latin typeface="Meiryo UI" panose="020B0604030504040204" pitchFamily="50" charset="-128"/>
              <a:ea typeface="Meiryo UI" panose="020B0604030504040204" pitchFamily="50" charset="-128"/>
            </a:endParaRPr>
          </a:p>
          <a:p>
            <a:pPr>
              <a:lnSpc>
                <a:spcPct val="150000"/>
              </a:lnSpc>
            </a:pPr>
            <a:endParaRPr kumimoji="1" lang="en-US" altLang="ja-JP" sz="1428" b="1" dirty="0">
              <a:solidFill>
                <a:schemeClr val="tx1"/>
              </a:solidFill>
              <a:latin typeface="Meiryo UI" panose="020B0604030504040204" pitchFamily="50" charset="-128"/>
              <a:ea typeface="Meiryo UI" panose="020B0604030504040204" pitchFamily="50" charset="-128"/>
            </a:endParaRPr>
          </a:p>
          <a:p>
            <a:pPr>
              <a:lnSpc>
                <a:spcPct val="200000"/>
              </a:lnSpc>
            </a:pPr>
            <a:endParaRPr kumimoji="1" lang="en-US" altLang="ja-JP" sz="1428" b="1" dirty="0">
              <a:solidFill>
                <a:schemeClr val="tx1"/>
              </a:solidFill>
              <a:latin typeface="Meiryo UI" panose="020B0604030504040204" pitchFamily="50" charset="-128"/>
              <a:ea typeface="Meiryo UI" panose="020B0604030504040204" pitchFamily="50" charset="-128"/>
            </a:endParaRPr>
          </a:p>
          <a:p>
            <a:pPr>
              <a:lnSpc>
                <a:spcPct val="200000"/>
              </a:lnSpc>
            </a:pPr>
            <a:r>
              <a:rPr kumimoji="1" lang="ja-JP" altLang="en-US" sz="1428" b="1" dirty="0">
                <a:solidFill>
                  <a:schemeClr val="tx1"/>
                </a:solidFill>
                <a:latin typeface="Meiryo UI" panose="020B0604030504040204" pitchFamily="50" charset="-128"/>
                <a:ea typeface="Meiryo UI" panose="020B0604030504040204" pitchFamily="50" charset="-128"/>
              </a:rPr>
              <a:t> </a:t>
            </a:r>
            <a:r>
              <a:rPr kumimoji="1" lang="ja-JP" altLang="en-US" sz="1428" b="1" dirty="0" smtClean="0">
                <a:solidFill>
                  <a:schemeClr val="tx1"/>
                </a:solidFill>
                <a:latin typeface="Meiryo UI" panose="020B0604030504040204" pitchFamily="50" charset="-128"/>
                <a:ea typeface="Meiryo UI" panose="020B0604030504040204" pitchFamily="50" charset="-128"/>
              </a:rPr>
              <a:t>    </a:t>
            </a:r>
            <a:r>
              <a:rPr kumimoji="1" lang="ja-JP" altLang="en-US" sz="1428" b="1" dirty="0">
                <a:solidFill>
                  <a:schemeClr val="tx1"/>
                </a:solidFill>
                <a:latin typeface="Meiryo UI" panose="020B0604030504040204" pitchFamily="50" charset="-128"/>
                <a:ea typeface="Meiryo UI" panose="020B0604030504040204" pitchFamily="50" charset="-128"/>
              </a:rPr>
              <a:t>➔ </a:t>
            </a:r>
            <a:r>
              <a:rPr kumimoji="1" lang="en-US" altLang="ja-JP" sz="1428" b="1" dirty="0">
                <a:solidFill>
                  <a:schemeClr val="tx1"/>
                </a:solidFill>
                <a:latin typeface="Meiryo UI" panose="020B0604030504040204" pitchFamily="50" charset="-128"/>
                <a:ea typeface="Meiryo UI" panose="020B0604030504040204" pitchFamily="50" charset="-128"/>
              </a:rPr>
              <a:t>4</a:t>
            </a:r>
            <a:r>
              <a:rPr kumimoji="1" lang="ja-JP" altLang="en-US" sz="1428" b="1" dirty="0">
                <a:solidFill>
                  <a:schemeClr val="tx1"/>
                </a:solidFill>
                <a:latin typeface="Meiryo UI" panose="020B0604030504040204" pitchFamily="50" charset="-128"/>
                <a:ea typeface="Meiryo UI" panose="020B0604030504040204" pitchFamily="50" charset="-128"/>
              </a:rPr>
              <a:t>月</a:t>
            </a:r>
            <a:r>
              <a:rPr kumimoji="1" lang="en-US" altLang="ja-JP" sz="1428" b="1" u="sng" dirty="0">
                <a:solidFill>
                  <a:schemeClr val="tx1"/>
                </a:solidFill>
                <a:latin typeface="Meiryo UI" panose="020B0604030504040204" pitchFamily="50" charset="-128"/>
                <a:ea typeface="Meiryo UI" panose="020B0604030504040204" pitchFamily="50" charset="-128"/>
              </a:rPr>
              <a:t>1</a:t>
            </a:r>
            <a:r>
              <a:rPr kumimoji="1" lang="ja-JP" altLang="en-US" sz="1428" b="1" u="sng" dirty="0">
                <a:solidFill>
                  <a:schemeClr val="tx1"/>
                </a:solidFill>
                <a:latin typeface="Meiryo UI" panose="020B0604030504040204" pitchFamily="50" charset="-128"/>
                <a:ea typeface="Meiryo UI" panose="020B0604030504040204" pitchFamily="50" charset="-128"/>
              </a:rPr>
              <a:t>か月間で</a:t>
            </a:r>
            <a:r>
              <a:rPr kumimoji="1" lang="ja-JP" altLang="en-US" sz="1700" b="1" u="sng" dirty="0">
                <a:solidFill>
                  <a:schemeClr val="tx1"/>
                </a:solidFill>
                <a:latin typeface="Meiryo UI" panose="020B0604030504040204" pitchFamily="50" charset="-128"/>
                <a:ea typeface="Meiryo UI" panose="020B0604030504040204" pitchFamily="50" charset="-128"/>
              </a:rPr>
              <a:t>大阪府で▲</a:t>
            </a:r>
            <a:r>
              <a:rPr kumimoji="1" lang="en-US" altLang="ja-JP" sz="1700" b="1" u="sng" dirty="0">
                <a:solidFill>
                  <a:schemeClr val="tx1"/>
                </a:solidFill>
                <a:latin typeface="Meiryo UI" panose="020B0604030504040204" pitchFamily="50" charset="-128"/>
                <a:ea typeface="Meiryo UI" panose="020B0604030504040204" pitchFamily="50" charset="-128"/>
              </a:rPr>
              <a:t>492</a:t>
            </a:r>
            <a:r>
              <a:rPr kumimoji="1" lang="ja-JP" altLang="en-US" sz="1700" b="1" u="sng" dirty="0">
                <a:solidFill>
                  <a:schemeClr val="tx1"/>
                </a:solidFill>
                <a:latin typeface="Meiryo UI" panose="020B0604030504040204" pitchFamily="50" charset="-128"/>
                <a:ea typeface="Meiryo UI" panose="020B0604030504040204" pitchFamily="50" charset="-128"/>
              </a:rPr>
              <a:t>億円</a:t>
            </a:r>
            <a:r>
              <a:rPr kumimoji="1" lang="ja-JP" altLang="en-US" sz="1428" b="1" u="sng" dirty="0">
                <a:solidFill>
                  <a:schemeClr val="tx1"/>
                </a:solidFill>
                <a:latin typeface="Meiryo UI" panose="020B0604030504040204" pitchFamily="50" charset="-128"/>
                <a:ea typeface="Meiryo UI" panose="020B0604030504040204" pitchFamily="50" charset="-128"/>
              </a:rPr>
              <a:t>のインバウンド需要が損失</a:t>
            </a:r>
            <a:r>
              <a:rPr kumimoji="1" lang="ja-JP" altLang="en-US" sz="1428" b="1" dirty="0">
                <a:solidFill>
                  <a:schemeClr val="tx1"/>
                </a:solidFill>
                <a:latin typeface="Meiryo UI" panose="020B0604030504040204" pitchFamily="50" charset="-128"/>
                <a:ea typeface="Meiryo UI" panose="020B0604030504040204" pitchFamily="50" charset="-128"/>
              </a:rPr>
              <a:t>すると見込まれる</a:t>
            </a:r>
            <a:r>
              <a:rPr kumimoji="1" lang="ja-JP" altLang="en-US" sz="1428" b="1" dirty="0" smtClean="0">
                <a:solidFill>
                  <a:schemeClr val="tx1"/>
                </a:solidFill>
                <a:latin typeface="Meiryo UI" panose="020B0604030504040204" pitchFamily="50" charset="-128"/>
                <a:ea typeface="Meiryo UI" panose="020B0604030504040204" pitchFamily="50" charset="-128"/>
              </a:rPr>
              <a:t>。</a:t>
            </a:r>
            <a:endParaRPr kumimoji="1" lang="en-US" altLang="ja-JP" sz="1428" b="1" dirty="0" smtClean="0">
              <a:solidFill>
                <a:schemeClr val="tx1"/>
              </a:solidFill>
              <a:latin typeface="Meiryo UI" panose="020B0604030504040204" pitchFamily="50" charset="-128"/>
              <a:ea typeface="Meiryo UI" panose="020B0604030504040204" pitchFamily="50" charset="-128"/>
            </a:endParaRPr>
          </a:p>
          <a:p>
            <a:r>
              <a:rPr kumimoji="1" lang="ja-JP" altLang="en-US" sz="1249" dirty="0">
                <a:solidFill>
                  <a:schemeClr val="tx1"/>
                </a:solidFill>
                <a:latin typeface="ＭＳ 明朝" panose="02020609040205080304" pitchFamily="17" charset="-128"/>
                <a:ea typeface="ＭＳ 明朝" panose="02020609040205080304" pitchFamily="17" charset="-128"/>
              </a:rPr>
              <a:t> </a:t>
            </a:r>
            <a:r>
              <a:rPr kumimoji="1" lang="en-US" altLang="ja-JP" sz="1249" dirty="0" smtClean="0">
                <a:solidFill>
                  <a:schemeClr val="tx1"/>
                </a:solidFill>
                <a:latin typeface="ＭＳ 明朝" panose="02020609040205080304" pitchFamily="17" charset="-128"/>
                <a:ea typeface="ＭＳ 明朝" panose="02020609040205080304" pitchFamily="17" charset="-128"/>
              </a:rPr>
              <a:t>     </a:t>
            </a:r>
            <a:r>
              <a:rPr kumimoji="1" lang="en-US" altLang="ja-JP" sz="1200" dirty="0" smtClean="0">
                <a:solidFill>
                  <a:schemeClr val="tx1"/>
                </a:solidFill>
                <a:latin typeface="ＭＳ 明朝" panose="02020609040205080304" pitchFamily="17" charset="-128"/>
                <a:ea typeface="ＭＳ 明朝" panose="02020609040205080304" pitchFamily="17" charset="-128"/>
              </a:rPr>
              <a:t>〔</a:t>
            </a:r>
            <a:r>
              <a:rPr kumimoji="1" lang="ja-JP" altLang="en-US" sz="1200" dirty="0" smtClean="0">
                <a:solidFill>
                  <a:schemeClr val="tx1"/>
                </a:solidFill>
                <a:latin typeface="ＭＳ 明朝" panose="02020609040205080304" pitchFamily="17" charset="-128"/>
                <a:ea typeface="ＭＳ 明朝" panose="02020609040205080304" pitchFamily="17" charset="-128"/>
              </a:rPr>
              <a:t>参考</a:t>
            </a:r>
            <a:r>
              <a:rPr kumimoji="1" lang="en-US" altLang="ja-JP" sz="1200" dirty="0" smtClean="0">
                <a:solidFill>
                  <a:schemeClr val="tx1"/>
                </a:solidFill>
                <a:latin typeface="ＭＳ 明朝" panose="02020609040205080304" pitchFamily="17" charset="-128"/>
                <a:ea typeface="ＭＳ 明朝" panose="02020609040205080304" pitchFamily="17" charset="-128"/>
              </a:rPr>
              <a:t>〕 </a:t>
            </a:r>
            <a:r>
              <a:rPr kumimoji="1" lang="ja-JP" altLang="en-US" sz="1200" dirty="0" smtClean="0">
                <a:solidFill>
                  <a:schemeClr val="tx1"/>
                </a:solidFill>
                <a:latin typeface="ＭＳ 明朝" panose="02020609040205080304" pitchFamily="17" charset="-128"/>
                <a:ea typeface="ＭＳ 明朝" panose="02020609040205080304" pitchFamily="17" charset="-128"/>
              </a:rPr>
              <a:t>日本人</a:t>
            </a:r>
            <a:r>
              <a:rPr kumimoji="1" lang="ja-JP" altLang="en-US" sz="1200" dirty="0">
                <a:solidFill>
                  <a:schemeClr val="tx1"/>
                </a:solidFill>
                <a:latin typeface="ＭＳ 明朝" panose="02020609040205080304" pitchFamily="17" charset="-128"/>
                <a:ea typeface="ＭＳ 明朝" panose="02020609040205080304" pitchFamily="17" charset="-128"/>
              </a:rPr>
              <a:t>の</a:t>
            </a:r>
            <a:r>
              <a:rPr kumimoji="1" lang="ja-JP" altLang="en-US" sz="1200" dirty="0" smtClean="0">
                <a:solidFill>
                  <a:schemeClr val="tx1"/>
                </a:solidFill>
                <a:latin typeface="ＭＳ 明朝" panose="02020609040205080304" pitchFamily="17" charset="-128"/>
                <a:ea typeface="ＭＳ 明朝" panose="02020609040205080304" pitchFamily="17" charset="-128"/>
              </a:rPr>
              <a:t>国内移動・旅行需要額は</a:t>
            </a:r>
            <a:r>
              <a:rPr kumimoji="1" lang="en-US" altLang="ja-JP" sz="1200" dirty="0">
                <a:solidFill>
                  <a:schemeClr val="tx1"/>
                </a:solidFill>
                <a:latin typeface="ＭＳ 明朝" panose="02020609040205080304" pitchFamily="17" charset="-128"/>
                <a:ea typeface="ＭＳ 明朝" panose="02020609040205080304" pitchFamily="17" charset="-128"/>
              </a:rPr>
              <a:t>21.9</a:t>
            </a:r>
            <a:r>
              <a:rPr kumimoji="1" lang="ja-JP" altLang="en-US" sz="1200" dirty="0">
                <a:solidFill>
                  <a:schemeClr val="tx1"/>
                </a:solidFill>
                <a:latin typeface="ＭＳ 明朝" panose="02020609040205080304" pitchFamily="17" charset="-128"/>
                <a:ea typeface="ＭＳ 明朝" panose="02020609040205080304" pitchFamily="17" charset="-128"/>
              </a:rPr>
              <a:t>兆</a:t>
            </a:r>
            <a:r>
              <a:rPr kumimoji="1" lang="ja-JP" altLang="en-US" sz="1200" dirty="0" smtClean="0">
                <a:solidFill>
                  <a:schemeClr val="tx1"/>
                </a:solidFill>
                <a:latin typeface="ＭＳ 明朝" panose="02020609040205080304" pitchFamily="17" charset="-128"/>
                <a:ea typeface="ＭＳ 明朝" panose="02020609040205080304" pitchFamily="17" charset="-128"/>
              </a:rPr>
              <a:t>円とインバウンド</a:t>
            </a:r>
            <a:r>
              <a:rPr kumimoji="1" lang="ja-JP" altLang="en-US" sz="1200" dirty="0">
                <a:solidFill>
                  <a:schemeClr val="tx1"/>
                </a:solidFill>
                <a:latin typeface="ＭＳ 明朝" panose="02020609040205080304" pitchFamily="17" charset="-128"/>
                <a:ea typeface="ＭＳ 明朝" panose="02020609040205080304" pitchFamily="17" charset="-128"/>
              </a:rPr>
              <a:t>需要</a:t>
            </a:r>
            <a:r>
              <a:rPr kumimoji="1" lang="ja-JP" altLang="en-US" sz="1200" dirty="0" smtClean="0">
                <a:solidFill>
                  <a:schemeClr val="tx1"/>
                </a:solidFill>
                <a:latin typeface="ＭＳ 明朝" panose="02020609040205080304" pitchFamily="17" charset="-128"/>
                <a:ea typeface="ＭＳ 明朝" panose="02020609040205080304" pitchFamily="17" charset="-128"/>
              </a:rPr>
              <a:t>額</a:t>
            </a:r>
            <a:r>
              <a:rPr kumimoji="1" lang="en-US" altLang="ja-JP" sz="1100" dirty="0">
                <a:solidFill>
                  <a:schemeClr val="tx1"/>
                </a:solidFill>
                <a:latin typeface="ＭＳ 明朝" panose="02020609040205080304" pitchFamily="17" charset="-128"/>
                <a:ea typeface="ＭＳ 明朝" panose="02020609040205080304" pitchFamily="17" charset="-128"/>
              </a:rPr>
              <a:t>(4.8</a:t>
            </a:r>
            <a:r>
              <a:rPr kumimoji="1" lang="ja-JP" altLang="en-US" sz="1100" dirty="0">
                <a:solidFill>
                  <a:schemeClr val="tx1"/>
                </a:solidFill>
                <a:latin typeface="ＭＳ 明朝" panose="02020609040205080304" pitchFamily="17" charset="-128"/>
                <a:ea typeface="ＭＳ 明朝" panose="02020609040205080304" pitchFamily="17" charset="-128"/>
              </a:rPr>
              <a:t>兆円</a:t>
            </a:r>
            <a:r>
              <a:rPr kumimoji="1" lang="en-US" altLang="ja-JP" sz="1100" dirty="0" smtClean="0">
                <a:solidFill>
                  <a:schemeClr val="tx1"/>
                </a:solidFill>
                <a:latin typeface="ＭＳ 明朝" panose="02020609040205080304" pitchFamily="17" charset="-128"/>
                <a:ea typeface="ＭＳ 明朝" panose="02020609040205080304" pitchFamily="17" charset="-128"/>
              </a:rPr>
              <a:t>)</a:t>
            </a:r>
            <a:r>
              <a:rPr kumimoji="1" lang="ja-JP" altLang="en-US" sz="1200" dirty="0" smtClean="0">
                <a:solidFill>
                  <a:schemeClr val="tx1"/>
                </a:solidFill>
                <a:latin typeface="ＭＳ 明朝" panose="02020609040205080304" pitchFamily="17" charset="-128"/>
                <a:ea typeface="ＭＳ 明朝" panose="02020609040205080304" pitchFamily="17" charset="-128"/>
              </a:rPr>
              <a:t>の</a:t>
            </a:r>
            <a:r>
              <a:rPr kumimoji="1" lang="en-US" altLang="ja-JP" sz="1200" dirty="0">
                <a:solidFill>
                  <a:schemeClr val="tx1"/>
                </a:solidFill>
                <a:latin typeface="ＭＳ 明朝" panose="02020609040205080304" pitchFamily="17" charset="-128"/>
                <a:ea typeface="ＭＳ 明朝" panose="02020609040205080304" pitchFamily="17" charset="-128"/>
              </a:rPr>
              <a:t>4.6</a:t>
            </a:r>
            <a:r>
              <a:rPr kumimoji="1" lang="ja-JP" altLang="en-US" sz="1100" dirty="0">
                <a:solidFill>
                  <a:schemeClr val="tx1"/>
                </a:solidFill>
                <a:latin typeface="ＭＳ 明朝" panose="02020609040205080304" pitchFamily="17" charset="-128"/>
                <a:ea typeface="ＭＳ 明朝" panose="02020609040205080304" pitchFamily="17" charset="-128"/>
              </a:rPr>
              <a:t>倍 </a:t>
            </a:r>
            <a:r>
              <a:rPr kumimoji="1" lang="ja-JP" altLang="en-US" sz="900" dirty="0">
                <a:solidFill>
                  <a:schemeClr val="tx1"/>
                </a:solidFill>
                <a:latin typeface="ＭＳ 明朝" panose="02020609040205080304" pitchFamily="17" charset="-128"/>
                <a:ea typeface="ＭＳ 明朝" panose="02020609040205080304" pitchFamily="17" charset="-128"/>
              </a:rPr>
              <a:t>（出典</a:t>
            </a:r>
            <a:r>
              <a:rPr kumimoji="1" lang="ja-JP" altLang="en-US" sz="900" dirty="0" smtClean="0">
                <a:solidFill>
                  <a:schemeClr val="tx1"/>
                </a:solidFill>
                <a:latin typeface="ＭＳ 明朝" panose="02020609040205080304" pitchFamily="17" charset="-128"/>
                <a:ea typeface="ＭＳ 明朝" panose="02020609040205080304" pitchFamily="17" charset="-128"/>
              </a:rPr>
              <a:t>：</a:t>
            </a:r>
            <a:r>
              <a:rPr kumimoji="1" lang="en-US" altLang="ja-JP" sz="900" dirty="0" smtClean="0">
                <a:solidFill>
                  <a:schemeClr val="tx1"/>
                </a:solidFill>
                <a:latin typeface="ＭＳ 明朝" panose="02020609040205080304" pitchFamily="17" charset="-128"/>
                <a:ea typeface="ＭＳ 明朝" panose="02020609040205080304" pitchFamily="17" charset="-128"/>
              </a:rPr>
              <a:t>2019</a:t>
            </a:r>
            <a:r>
              <a:rPr kumimoji="1" lang="ja-JP" altLang="en-US" sz="900" dirty="0" smtClean="0">
                <a:solidFill>
                  <a:schemeClr val="tx1"/>
                </a:solidFill>
                <a:latin typeface="ＭＳ 明朝" panose="02020609040205080304" pitchFamily="17" charset="-128"/>
                <a:ea typeface="ＭＳ 明朝" panose="02020609040205080304" pitchFamily="17" charset="-128"/>
              </a:rPr>
              <a:t>年観光庁</a:t>
            </a:r>
            <a:r>
              <a:rPr kumimoji="1" lang="ja-JP" altLang="en-US" sz="900" dirty="0">
                <a:solidFill>
                  <a:schemeClr val="tx1"/>
                </a:solidFill>
                <a:latin typeface="ＭＳ 明朝" panose="02020609040205080304" pitchFamily="17" charset="-128"/>
                <a:ea typeface="ＭＳ 明朝" panose="02020609040205080304" pitchFamily="17" charset="-128"/>
              </a:rPr>
              <a:t>統計）</a:t>
            </a:r>
          </a:p>
          <a:p>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ct val="200000"/>
              </a:lnSpc>
            </a:pPr>
            <a:endParaRPr kumimoji="1" lang="en-US" altLang="ja-JP" sz="1339" b="1" dirty="0">
              <a:solidFill>
                <a:schemeClr val="tx1"/>
              </a:solidFill>
              <a:latin typeface="Meiryo UI" panose="020B0604030504040204" pitchFamily="50" charset="-128"/>
              <a:ea typeface="Meiryo UI" panose="020B0604030504040204" pitchFamily="50" charset="-128"/>
            </a:endParaRPr>
          </a:p>
        </p:txBody>
      </p:sp>
      <p:sp>
        <p:nvSpPr>
          <p:cNvPr id="8" name="フローチャート: データ 23"/>
          <p:cNvSpPr/>
          <p:nvPr/>
        </p:nvSpPr>
        <p:spPr>
          <a:xfrm>
            <a:off x="128790" y="371497"/>
            <a:ext cx="4192549" cy="39808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2 w 10012"/>
              <a:gd name="connsiteY0" fmla="*/ 10000 h 10000"/>
              <a:gd name="connsiteX1" fmla="*/ 0 w 10012"/>
              <a:gd name="connsiteY1" fmla="*/ 86 h 10000"/>
              <a:gd name="connsiteX2" fmla="*/ 10012 w 10012"/>
              <a:gd name="connsiteY2" fmla="*/ 0 h 10000"/>
              <a:gd name="connsiteX3" fmla="*/ 8012 w 10012"/>
              <a:gd name="connsiteY3" fmla="*/ 10000 h 10000"/>
              <a:gd name="connsiteX4" fmla="*/ 12 w 10012"/>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2" h="10000">
                <a:moveTo>
                  <a:pt x="12" y="10000"/>
                </a:moveTo>
                <a:cubicBezTo>
                  <a:pt x="8" y="6695"/>
                  <a:pt x="4" y="3391"/>
                  <a:pt x="0" y="86"/>
                </a:cubicBezTo>
                <a:lnTo>
                  <a:pt x="10012" y="0"/>
                </a:lnTo>
                <a:lnTo>
                  <a:pt x="8012" y="10000"/>
                </a:lnTo>
                <a:lnTo>
                  <a:pt x="12" y="1000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6" b="1" dirty="0">
                <a:solidFill>
                  <a:schemeClr val="tx1"/>
                </a:solidFill>
                <a:latin typeface="Meiryo UI" panose="020B0604030504040204" pitchFamily="50" charset="-128"/>
                <a:ea typeface="Meiryo UI" panose="020B0604030504040204" pitchFamily="50" charset="-128"/>
              </a:rPr>
              <a:t>２．インバウンド需要の減少による影響</a:t>
            </a:r>
          </a:p>
        </p:txBody>
      </p:sp>
      <p:sp>
        <p:nvSpPr>
          <p:cNvPr id="9" name="スライド番号プレースホルダー 1"/>
          <p:cNvSpPr>
            <a:spLocks noGrp="1"/>
          </p:cNvSpPr>
          <p:nvPr>
            <p:ph type="sldNum" sz="quarter" idx="12"/>
          </p:nvPr>
        </p:nvSpPr>
        <p:spPr>
          <a:xfrm>
            <a:off x="9326893" y="5691873"/>
            <a:ext cx="449593" cy="394246"/>
          </a:xfrm>
          <a:ln>
            <a:solidFill>
              <a:schemeClr val="accent1"/>
            </a:solidFill>
          </a:ln>
        </p:spPr>
        <p:txBody>
          <a:bodyPr/>
          <a:lstStyle/>
          <a:p>
            <a:pPr algn="ctr"/>
            <a:fld id="{9B28B6A2-4437-46C4-8AB6-08015A7ADF51}" type="slidenum">
              <a:rPr kumimoji="1" lang="ja-JP" altLang="en-US" sz="1600" smtClean="0"/>
              <a:pPr algn="ctr"/>
              <a:t>59</a:t>
            </a:fld>
            <a:endParaRPr kumimoji="1" lang="ja-JP" altLang="en-US" sz="1600" dirty="0"/>
          </a:p>
        </p:txBody>
      </p:sp>
      <p:pic>
        <p:nvPicPr>
          <p:cNvPr id="2" name="図 1"/>
          <p:cNvPicPr>
            <a:picLocks noChangeAspect="1"/>
          </p:cNvPicPr>
          <p:nvPr/>
        </p:nvPicPr>
        <p:blipFill>
          <a:blip r:embed="rId2"/>
          <a:stretch>
            <a:fillRect/>
          </a:stretch>
        </p:blipFill>
        <p:spPr>
          <a:xfrm>
            <a:off x="981685" y="2212201"/>
            <a:ext cx="6237262" cy="3240648"/>
          </a:xfrm>
          <a:prstGeom prst="rect">
            <a:avLst/>
          </a:prstGeom>
        </p:spPr>
      </p:pic>
      <p:sp>
        <p:nvSpPr>
          <p:cNvPr id="5" name="角丸四角形 4"/>
          <p:cNvSpPr/>
          <p:nvPr/>
        </p:nvSpPr>
        <p:spPr>
          <a:xfrm>
            <a:off x="965643" y="3680279"/>
            <a:ext cx="6253304" cy="334257"/>
          </a:xfrm>
          <a:prstGeom prst="roundRect">
            <a:avLst>
              <a:gd name="adj" fmla="val 10417"/>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6"/>
          </a:p>
        </p:txBody>
      </p:sp>
      <p:sp>
        <p:nvSpPr>
          <p:cNvPr id="10" name="タイトル 3"/>
          <p:cNvSpPr txBox="1">
            <a:spLocks/>
          </p:cNvSpPr>
          <p:nvPr/>
        </p:nvSpPr>
        <p:spPr>
          <a:xfrm>
            <a:off x="0" y="0"/>
            <a:ext cx="9906000" cy="373487"/>
          </a:xfrm>
          <a:prstGeom prst="rect">
            <a:avLst/>
          </a:prstGeom>
          <a:solidFill>
            <a:srgbClr val="002060"/>
          </a:solidFill>
        </p:spPr>
        <p:txBody>
          <a:bodyPr vert="horz" lIns="91440" tIns="45720" rIns="91440" bIns="45720" rtlCol="0" anchor="ct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785" b="1" dirty="0" smtClean="0">
                <a:solidFill>
                  <a:schemeClr val="bg1"/>
                </a:solidFill>
                <a:latin typeface="Meiryo UI" panose="020B0604030504040204" pitchFamily="50" charset="-128"/>
                <a:ea typeface="Meiryo UI" panose="020B0604030504040204" pitchFamily="50" charset="-128"/>
              </a:rPr>
              <a:t> 　　　企業業績の悪化・倒産の増加 </a:t>
            </a:r>
            <a:r>
              <a:rPr lang="en-US" altLang="ja-JP" sz="1785" b="1" dirty="0" smtClean="0">
                <a:solidFill>
                  <a:schemeClr val="bg1"/>
                </a:solidFill>
                <a:latin typeface="Meiryo UI" panose="020B0604030504040204" pitchFamily="50" charset="-128"/>
                <a:ea typeface="Meiryo UI" panose="020B0604030504040204" pitchFamily="50" charset="-128"/>
              </a:rPr>
              <a:t>【</a:t>
            </a:r>
            <a:r>
              <a:rPr lang="ja-JP" altLang="en-US" sz="1785" b="1" dirty="0" smtClean="0">
                <a:solidFill>
                  <a:schemeClr val="bg1"/>
                </a:solidFill>
                <a:latin typeface="Meiryo UI" panose="020B0604030504040204" pitchFamily="50" charset="-128"/>
                <a:ea typeface="Meiryo UI" panose="020B0604030504040204" pitchFamily="50" charset="-128"/>
              </a:rPr>
              <a:t>大阪経済への影響</a:t>
            </a:r>
            <a:r>
              <a:rPr lang="en-US" altLang="ja-JP" sz="1785" b="1" dirty="0" smtClean="0">
                <a:solidFill>
                  <a:schemeClr val="bg1"/>
                </a:solidFill>
                <a:latin typeface="Meiryo UI" panose="020B0604030504040204" pitchFamily="50" charset="-128"/>
                <a:ea typeface="Meiryo UI" panose="020B0604030504040204" pitchFamily="50" charset="-128"/>
              </a:rPr>
              <a:t>】</a:t>
            </a:r>
            <a:r>
              <a:rPr lang="ja-JP" altLang="en-US" sz="1785" b="1" dirty="0" smtClean="0">
                <a:solidFill>
                  <a:schemeClr val="bg1"/>
                </a:solidFill>
                <a:latin typeface="Meiryo UI" panose="020B0604030504040204" pitchFamily="50" charset="-128"/>
                <a:ea typeface="Meiryo UI" panose="020B0604030504040204" pitchFamily="50" charset="-128"/>
              </a:rPr>
              <a:t>　</a:t>
            </a:r>
            <a:endParaRPr lang="ja-JP" altLang="en-US" sz="1071" b="1" dirty="0">
              <a:solidFill>
                <a:schemeClr val="bg1"/>
              </a:solidFill>
              <a:latin typeface="Meiryo UI" panose="020B0604030504040204" pitchFamily="50" charset="-128"/>
              <a:ea typeface="Meiryo UI" panose="020B0604030504040204" pitchFamily="50" charset="-128"/>
            </a:endParaRPr>
          </a:p>
        </p:txBody>
      </p:sp>
      <p:sp>
        <p:nvSpPr>
          <p:cNvPr id="12" name="角丸四角形 11"/>
          <p:cNvSpPr/>
          <p:nvPr/>
        </p:nvSpPr>
        <p:spPr>
          <a:xfrm>
            <a:off x="5609116" y="394167"/>
            <a:ext cx="4265846" cy="35274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ja-JP" altLang="en-US" sz="1000" dirty="0" smtClean="0">
                <a:solidFill>
                  <a:schemeClr val="tx1"/>
                </a:solidFill>
                <a:latin typeface="Meiryo UI" panose="020B0604030504040204" pitchFamily="50" charset="-128"/>
                <a:ea typeface="Meiryo UI" panose="020B0604030504040204" pitchFamily="50" charset="-128"/>
              </a:rPr>
              <a:t>出典：一般社団法人アジア太平洋研究所</a:t>
            </a:r>
            <a:endParaRPr lang="en-US" altLang="ja-JP" sz="1000" dirty="0" smtClean="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『Kansai Economic Insight Quarterly </a:t>
            </a:r>
            <a:r>
              <a:rPr lang="en-US" altLang="ja-JP" sz="1000" dirty="0" smtClean="0">
                <a:solidFill>
                  <a:schemeClr val="tx1"/>
                </a:solidFill>
                <a:latin typeface="Meiryo UI" panose="020B0604030504040204" pitchFamily="50" charset="-128"/>
                <a:ea typeface="Meiryo UI" panose="020B0604030504040204" pitchFamily="50" charset="-128"/>
              </a:rPr>
              <a:t>No.49』</a:t>
            </a:r>
            <a:r>
              <a:rPr lang="ja-JP" altLang="en-US" sz="1000" dirty="0" smtClean="0">
                <a:solidFill>
                  <a:schemeClr val="tx1"/>
                </a:solidFill>
                <a:latin typeface="Meiryo UI" panose="020B0604030504040204" pitchFamily="50" charset="-128"/>
                <a:ea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rPr>
              <a:t>2020/5/28</a:t>
            </a:r>
            <a:r>
              <a:rPr lang="ja-JP" altLang="en-US" sz="1000" dirty="0" smtClean="0">
                <a:solidFill>
                  <a:schemeClr val="tx1"/>
                </a:solidFill>
                <a:latin typeface="Meiryo UI" panose="020B0604030504040204" pitchFamily="50" charset="-128"/>
                <a:ea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532744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923809" y="815975"/>
            <a:ext cx="8449056" cy="6674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ct val="150000"/>
              </a:lnSpc>
            </a:pPr>
            <a:r>
              <a:rPr kumimoji="1" lang="ja-JP" altLang="en-US" sz="1400" b="1" dirty="0">
                <a:solidFill>
                  <a:schemeClr val="tx1"/>
                </a:solidFill>
                <a:latin typeface="Meiryo UI" panose="020B0604030504040204" pitchFamily="50" charset="-128"/>
                <a:ea typeface="Meiryo UI" panose="020B0604030504040204" pitchFamily="50" charset="-128"/>
              </a:rPr>
              <a:t>　</a:t>
            </a:r>
            <a:r>
              <a:rPr kumimoji="1" lang="ja-JP" altLang="en-US" sz="1400" dirty="0">
                <a:solidFill>
                  <a:schemeClr val="tx1"/>
                </a:solidFill>
                <a:latin typeface="Meiryo UI" panose="020B0604030504040204" pitchFamily="50" charset="-128"/>
                <a:ea typeface="Meiryo UI" panose="020B0604030504040204" pitchFamily="50" charset="-128"/>
              </a:rPr>
              <a:t>●緊急事態宣言発令による家計消費需要減少と訪日外客激減によるインバウンド需要減少の合計が直接的な</a:t>
            </a:r>
            <a:endParaRPr kumimoji="1" lang="en-US" altLang="ja-JP" sz="1400" dirty="0">
              <a:solidFill>
                <a:schemeClr val="tx1"/>
              </a:solidFill>
              <a:latin typeface="Meiryo UI" panose="020B0604030504040204" pitchFamily="50" charset="-128"/>
              <a:ea typeface="Meiryo UI" panose="020B0604030504040204" pitchFamily="50" charset="-128"/>
            </a:endParaRPr>
          </a:p>
          <a:p>
            <a:pPr>
              <a:lnSpc>
                <a:spcPct val="150000"/>
              </a:lnSpc>
            </a:pPr>
            <a:r>
              <a:rPr kumimoji="1" lang="ja-JP" altLang="en-US" sz="1400" dirty="0">
                <a:solidFill>
                  <a:schemeClr val="tx1"/>
                </a:solidFill>
                <a:latin typeface="Meiryo UI" panose="020B0604030504040204" pitchFamily="50" charset="-128"/>
                <a:ea typeface="Meiryo UI" panose="020B0604030504040204" pitchFamily="50" charset="-128"/>
              </a:rPr>
              <a:t>　　 経済損失。</a:t>
            </a:r>
            <a:endParaRPr kumimoji="1" lang="en-US" altLang="ja-JP" sz="1400" dirty="0">
              <a:solidFill>
                <a:schemeClr val="tx1"/>
              </a:solidFill>
              <a:latin typeface="Meiryo UI" panose="020B0604030504040204" pitchFamily="50" charset="-128"/>
              <a:ea typeface="Meiryo UI" panose="020B0604030504040204" pitchFamily="50" charset="-128"/>
            </a:endParaRPr>
          </a:p>
          <a:p>
            <a:pPr>
              <a:lnSpc>
                <a:spcPct val="250000"/>
              </a:lnSpc>
            </a:pPr>
            <a:r>
              <a:rPr kumimoji="1" lang="en-US" altLang="ja-JP" sz="1400" b="1" dirty="0">
                <a:solidFill>
                  <a:schemeClr val="tx1"/>
                </a:solidFill>
                <a:latin typeface="Meiryo UI" panose="020B0604030504040204" pitchFamily="50" charset="-128"/>
                <a:ea typeface="Meiryo UI" panose="020B0604030504040204" pitchFamily="50" charset="-128"/>
              </a:rPr>
              <a:t>  </a:t>
            </a:r>
            <a:r>
              <a:rPr kumimoji="1" lang="en-US" altLang="ja-JP" sz="1400" b="1" dirty="0" smtClean="0">
                <a:solidFill>
                  <a:schemeClr val="tx1"/>
                </a:solidFill>
                <a:latin typeface="Meiryo UI" panose="020B0604030504040204" pitchFamily="50" charset="-128"/>
                <a:ea typeface="Meiryo UI" panose="020B0604030504040204" pitchFamily="50" charset="-128"/>
              </a:rPr>
              <a:t> </a:t>
            </a:r>
            <a:r>
              <a:rPr kumimoji="1" lang="ja-JP" altLang="en-US" sz="1400" b="1" dirty="0">
                <a:solidFill>
                  <a:prstClr val="black"/>
                </a:solidFill>
                <a:latin typeface="Meiryo UI" panose="020B0604030504040204" pitchFamily="50" charset="-128"/>
                <a:ea typeface="Meiryo UI" panose="020B0604030504040204" pitchFamily="50" charset="-128"/>
              </a:rPr>
              <a:t>　</a:t>
            </a:r>
            <a:r>
              <a:rPr kumimoji="1" lang="en-US" altLang="ja-JP" sz="1400" b="1" dirty="0">
                <a:solidFill>
                  <a:prstClr val="black"/>
                </a:solidFill>
                <a:latin typeface="Meiryo UI" panose="020B0604030504040204" pitchFamily="50" charset="-128"/>
                <a:ea typeface="Meiryo UI" panose="020B0604030504040204" pitchFamily="50" charset="-128"/>
              </a:rPr>
              <a:t>【</a:t>
            </a:r>
            <a:r>
              <a:rPr kumimoji="1" lang="ja-JP" altLang="en-US" sz="1400" b="1" dirty="0">
                <a:solidFill>
                  <a:prstClr val="black"/>
                </a:solidFill>
                <a:latin typeface="Meiryo UI" panose="020B0604030504040204" pitchFamily="50" charset="-128"/>
                <a:ea typeface="Meiryo UI" panose="020B0604030504040204" pitchFamily="50" charset="-128"/>
              </a:rPr>
              <a:t>緊急事態宣言が関西経済に及ぼす影響</a:t>
            </a:r>
            <a:r>
              <a:rPr kumimoji="1" lang="en-US" altLang="ja-JP" sz="1400" b="1" dirty="0">
                <a:solidFill>
                  <a:prstClr val="black"/>
                </a:solidFill>
                <a:latin typeface="Meiryo UI" panose="020B0604030504040204" pitchFamily="50" charset="-128"/>
                <a:ea typeface="Meiryo UI" panose="020B0604030504040204" pitchFamily="50" charset="-128"/>
              </a:rPr>
              <a:t>(2020</a:t>
            </a:r>
            <a:r>
              <a:rPr kumimoji="1" lang="ja-JP" altLang="en-US" sz="1400" b="1" dirty="0">
                <a:solidFill>
                  <a:prstClr val="black"/>
                </a:solidFill>
                <a:latin typeface="Meiryo UI" panose="020B0604030504040204" pitchFamily="50" charset="-128"/>
                <a:ea typeface="Meiryo UI" panose="020B0604030504040204" pitchFamily="50" charset="-128"/>
              </a:rPr>
              <a:t>年</a:t>
            </a:r>
            <a:r>
              <a:rPr kumimoji="1" lang="en-US" altLang="ja-JP" sz="1400" b="1" dirty="0">
                <a:solidFill>
                  <a:prstClr val="black"/>
                </a:solidFill>
                <a:latin typeface="Meiryo UI" panose="020B0604030504040204" pitchFamily="50" charset="-128"/>
                <a:ea typeface="Meiryo UI" panose="020B0604030504040204" pitchFamily="50" charset="-128"/>
              </a:rPr>
              <a:t>4</a:t>
            </a:r>
            <a:r>
              <a:rPr kumimoji="1" lang="ja-JP" altLang="en-US" sz="1400" b="1" dirty="0">
                <a:solidFill>
                  <a:prstClr val="black"/>
                </a:solidFill>
                <a:latin typeface="Meiryo UI" panose="020B0604030504040204" pitchFamily="50" charset="-128"/>
                <a:ea typeface="Meiryo UI" panose="020B0604030504040204" pitchFamily="50" charset="-128"/>
              </a:rPr>
              <a:t>月</a:t>
            </a:r>
            <a:r>
              <a:rPr kumimoji="1" lang="en-US" altLang="ja-JP" sz="1400" b="1" dirty="0">
                <a:solidFill>
                  <a:prstClr val="black"/>
                </a:solidFill>
                <a:latin typeface="Meiryo UI" panose="020B0604030504040204" pitchFamily="50" charset="-128"/>
                <a:ea typeface="Meiryo UI" panose="020B0604030504040204" pitchFamily="50" charset="-128"/>
              </a:rPr>
              <a:t>)】</a:t>
            </a:r>
          </a:p>
          <a:p>
            <a:pPr>
              <a:lnSpc>
                <a:spcPct val="150000"/>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endParaRPr kumimoji="1" lang="en-US" altLang="ja-JP" sz="1400" b="1" dirty="0">
              <a:solidFill>
                <a:schemeClr val="tx1"/>
              </a:solidFill>
              <a:latin typeface="Meiryo UI" panose="020B0604030504040204" pitchFamily="50" charset="-128"/>
              <a:ea typeface="Meiryo UI" panose="020B0604030504040204" pitchFamily="50" charset="-128"/>
            </a:endParaRPr>
          </a:p>
          <a:p>
            <a:pPr lvl="0">
              <a:lnSpc>
                <a:spcPct val="150000"/>
              </a:lnSpc>
            </a:pPr>
            <a:r>
              <a:rPr kumimoji="1" lang="ja-JP" altLang="en-US" sz="1400" b="1" dirty="0">
                <a:solidFill>
                  <a:prstClr val="black"/>
                </a:solidFill>
                <a:latin typeface="Meiryo UI" panose="020B0604030504040204" pitchFamily="50" charset="-128"/>
                <a:ea typeface="Meiryo UI" panose="020B0604030504040204" pitchFamily="50" charset="-128"/>
              </a:rPr>
              <a:t>　　 </a:t>
            </a:r>
            <a:endParaRPr kumimoji="1" lang="en-US" altLang="ja-JP" sz="1400" b="1" dirty="0" smtClean="0">
              <a:solidFill>
                <a:prstClr val="black"/>
              </a:solidFill>
              <a:latin typeface="Meiryo UI" panose="020B0604030504040204" pitchFamily="50" charset="-128"/>
              <a:ea typeface="Meiryo UI" panose="020B0604030504040204" pitchFamily="50" charset="-128"/>
            </a:endParaRPr>
          </a:p>
          <a:p>
            <a:pPr lvl="0">
              <a:lnSpc>
                <a:spcPct val="150000"/>
              </a:lnSpc>
            </a:pPr>
            <a:r>
              <a:rPr kumimoji="1" lang="ja-JP" altLang="en-US" sz="1400" b="1" dirty="0" smtClean="0">
                <a:solidFill>
                  <a:prstClr val="black"/>
                </a:solidFill>
                <a:latin typeface="Meiryo UI" panose="020B0604030504040204" pitchFamily="50" charset="-128"/>
                <a:ea typeface="Meiryo UI" panose="020B0604030504040204" pitchFamily="50" charset="-128"/>
              </a:rPr>
              <a:t>➔ </a:t>
            </a:r>
            <a:r>
              <a:rPr kumimoji="1" lang="en-US" altLang="ja-JP" sz="1400" b="1" dirty="0">
                <a:solidFill>
                  <a:prstClr val="black"/>
                </a:solidFill>
                <a:latin typeface="Meiryo UI" panose="020B0604030504040204" pitchFamily="50" charset="-128"/>
                <a:ea typeface="Meiryo UI" panose="020B0604030504040204" pitchFamily="50" charset="-128"/>
              </a:rPr>
              <a:t>4</a:t>
            </a:r>
            <a:r>
              <a:rPr kumimoji="1" lang="ja-JP" altLang="en-US" sz="1400" b="1" dirty="0">
                <a:solidFill>
                  <a:prstClr val="black"/>
                </a:solidFill>
                <a:latin typeface="Meiryo UI" panose="020B0604030504040204" pitchFamily="50" charset="-128"/>
                <a:ea typeface="Meiryo UI" panose="020B0604030504040204" pitchFamily="50" charset="-128"/>
              </a:rPr>
              <a:t>月</a:t>
            </a:r>
            <a:r>
              <a:rPr kumimoji="1" lang="en-US" altLang="ja-JP" sz="1400" b="1" u="sng" dirty="0">
                <a:solidFill>
                  <a:prstClr val="black"/>
                </a:solidFill>
                <a:latin typeface="Meiryo UI" panose="020B0604030504040204" pitchFamily="50" charset="-128"/>
                <a:ea typeface="Meiryo UI" panose="020B0604030504040204" pitchFamily="50" charset="-128"/>
              </a:rPr>
              <a:t>1</a:t>
            </a:r>
            <a:r>
              <a:rPr kumimoji="1" lang="ja-JP" altLang="en-US" sz="1400" b="1" u="sng" dirty="0">
                <a:solidFill>
                  <a:prstClr val="black"/>
                </a:solidFill>
                <a:latin typeface="Meiryo UI" panose="020B0604030504040204" pitchFamily="50" charset="-128"/>
                <a:ea typeface="Meiryo UI" panose="020B0604030504040204" pitchFamily="50" charset="-128"/>
              </a:rPr>
              <a:t>か月間で大阪府で▲</a:t>
            </a:r>
            <a:r>
              <a:rPr kumimoji="1" lang="en-US" altLang="ja-JP" sz="1400" b="1" u="sng" dirty="0">
                <a:solidFill>
                  <a:prstClr val="black"/>
                </a:solidFill>
                <a:latin typeface="Meiryo UI" panose="020B0604030504040204" pitchFamily="50" charset="-128"/>
                <a:ea typeface="Meiryo UI" panose="020B0604030504040204" pitchFamily="50" charset="-128"/>
              </a:rPr>
              <a:t>3,862</a:t>
            </a:r>
            <a:r>
              <a:rPr kumimoji="1" lang="ja-JP" altLang="en-US" sz="1400" b="1" u="sng" dirty="0">
                <a:solidFill>
                  <a:prstClr val="black"/>
                </a:solidFill>
                <a:latin typeface="Meiryo UI" panose="020B0604030504040204" pitchFamily="50" charset="-128"/>
                <a:ea typeface="Meiryo UI" panose="020B0604030504040204" pitchFamily="50" charset="-128"/>
              </a:rPr>
              <a:t>億円、関西</a:t>
            </a:r>
            <a:r>
              <a:rPr kumimoji="1" lang="en-US" altLang="ja-JP" sz="1400" b="1" u="sng" dirty="0">
                <a:solidFill>
                  <a:prstClr val="black"/>
                </a:solidFill>
                <a:latin typeface="Meiryo UI" panose="020B0604030504040204" pitchFamily="50" charset="-128"/>
                <a:ea typeface="Meiryo UI" panose="020B0604030504040204" pitchFamily="50" charset="-128"/>
              </a:rPr>
              <a:t>(2</a:t>
            </a:r>
            <a:r>
              <a:rPr kumimoji="1" lang="ja-JP" altLang="en-US" sz="1400" b="1" u="sng" dirty="0">
                <a:solidFill>
                  <a:prstClr val="black"/>
                </a:solidFill>
                <a:latin typeface="Meiryo UI" panose="020B0604030504040204" pitchFamily="50" charset="-128"/>
                <a:ea typeface="Meiryo UI" panose="020B0604030504040204" pitchFamily="50" charset="-128"/>
              </a:rPr>
              <a:t>府</a:t>
            </a:r>
            <a:r>
              <a:rPr kumimoji="1" lang="en-US" altLang="ja-JP" sz="1400" b="1" u="sng" dirty="0">
                <a:solidFill>
                  <a:prstClr val="black"/>
                </a:solidFill>
                <a:latin typeface="Meiryo UI" panose="020B0604030504040204" pitchFamily="50" charset="-128"/>
                <a:ea typeface="Meiryo UI" panose="020B0604030504040204" pitchFamily="50" charset="-128"/>
              </a:rPr>
              <a:t>4</a:t>
            </a:r>
            <a:r>
              <a:rPr kumimoji="1" lang="ja-JP" altLang="en-US" sz="1400" b="1" u="sng" dirty="0">
                <a:solidFill>
                  <a:prstClr val="black"/>
                </a:solidFill>
                <a:latin typeface="Meiryo UI" panose="020B0604030504040204" pitchFamily="50" charset="-128"/>
                <a:ea typeface="Meiryo UI" panose="020B0604030504040204" pitchFamily="50" charset="-128"/>
              </a:rPr>
              <a:t>県計</a:t>
            </a:r>
            <a:r>
              <a:rPr kumimoji="1" lang="en-US" altLang="ja-JP" sz="1400" b="1" u="sng" dirty="0">
                <a:solidFill>
                  <a:prstClr val="black"/>
                </a:solidFill>
                <a:latin typeface="Meiryo UI" panose="020B0604030504040204" pitchFamily="50" charset="-128"/>
                <a:ea typeface="Meiryo UI" panose="020B0604030504040204" pitchFamily="50" charset="-128"/>
              </a:rPr>
              <a:t>)</a:t>
            </a:r>
            <a:r>
              <a:rPr kumimoji="1" lang="ja-JP" altLang="en-US" sz="1400" b="1" u="sng" dirty="0">
                <a:solidFill>
                  <a:prstClr val="black"/>
                </a:solidFill>
                <a:latin typeface="Meiryo UI" panose="020B0604030504040204" pitchFamily="50" charset="-128"/>
                <a:ea typeface="Meiryo UI" panose="020B0604030504040204" pitchFamily="50" charset="-128"/>
              </a:rPr>
              <a:t>で▲</a:t>
            </a:r>
            <a:r>
              <a:rPr kumimoji="1" lang="en-US" altLang="ja-JP" sz="1400" b="1" u="sng" dirty="0">
                <a:solidFill>
                  <a:prstClr val="black"/>
                </a:solidFill>
                <a:latin typeface="Meiryo UI" panose="020B0604030504040204" pitchFamily="50" charset="-128"/>
                <a:ea typeface="Meiryo UI" panose="020B0604030504040204" pitchFamily="50" charset="-128"/>
              </a:rPr>
              <a:t>7,921</a:t>
            </a:r>
            <a:r>
              <a:rPr kumimoji="1" lang="ja-JP" altLang="en-US" sz="1400" b="1" u="sng" dirty="0">
                <a:solidFill>
                  <a:prstClr val="black"/>
                </a:solidFill>
                <a:latin typeface="Meiryo UI" panose="020B0604030504040204" pitchFamily="50" charset="-128"/>
                <a:ea typeface="Meiryo UI" panose="020B0604030504040204" pitchFamily="50" charset="-128"/>
              </a:rPr>
              <a:t>億円の損失発生</a:t>
            </a:r>
            <a:r>
              <a:rPr kumimoji="1" lang="ja-JP" altLang="en-US" sz="1400" b="1" dirty="0">
                <a:solidFill>
                  <a:prstClr val="black"/>
                </a:solidFill>
                <a:latin typeface="Meiryo UI" panose="020B0604030504040204" pitchFamily="50" charset="-128"/>
                <a:ea typeface="Meiryo UI" panose="020B0604030504040204" pitchFamily="50" charset="-128"/>
              </a:rPr>
              <a:t>と推計。</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r>
              <a:rPr kumimoji="1" lang="ja-JP" altLang="en-US" sz="1400" b="1" dirty="0" smtClean="0">
                <a:solidFill>
                  <a:prstClr val="black"/>
                </a:solidFill>
                <a:latin typeface="Meiryo UI" panose="020B0604030504040204" pitchFamily="50" charset="-128"/>
                <a:ea typeface="Meiryo UI" panose="020B0604030504040204" pitchFamily="50" charset="-128"/>
              </a:rPr>
              <a:t>（</a:t>
            </a:r>
            <a:r>
              <a:rPr kumimoji="1" lang="en-US" altLang="ja-JP" sz="1400" b="1" dirty="0">
                <a:solidFill>
                  <a:prstClr val="black"/>
                </a:solidFill>
                <a:latin typeface="Meiryo UI" panose="020B0604030504040204" pitchFamily="50" charset="-128"/>
                <a:ea typeface="Meiryo UI" panose="020B0604030504040204" pitchFamily="50" charset="-128"/>
              </a:rPr>
              <a:t>※</a:t>
            </a:r>
            <a:r>
              <a:rPr kumimoji="1" lang="ja-JP" altLang="en-US" sz="1400" b="1" dirty="0">
                <a:solidFill>
                  <a:prstClr val="black"/>
                </a:solidFill>
                <a:latin typeface="Meiryo UI" panose="020B0604030504040204" pitchFamily="50" charset="-128"/>
                <a:ea typeface="Meiryo UI" panose="020B0604030504040204" pitchFamily="50" charset="-128"/>
              </a:rPr>
              <a:t>緊急事態宣言期間である</a:t>
            </a:r>
            <a:r>
              <a:rPr kumimoji="1" lang="en-US" altLang="ja-JP" sz="1400" b="1" dirty="0">
                <a:solidFill>
                  <a:prstClr val="black"/>
                </a:solidFill>
                <a:latin typeface="Meiryo UI" panose="020B0604030504040204" pitchFamily="50" charset="-128"/>
                <a:ea typeface="Meiryo UI" panose="020B0604030504040204" pitchFamily="50" charset="-128"/>
              </a:rPr>
              <a:t>5</a:t>
            </a:r>
            <a:r>
              <a:rPr kumimoji="1" lang="ja-JP" altLang="en-US" sz="1400" b="1" dirty="0">
                <a:solidFill>
                  <a:prstClr val="black"/>
                </a:solidFill>
                <a:latin typeface="Meiryo UI" panose="020B0604030504040204" pitchFamily="50" charset="-128"/>
                <a:ea typeface="Meiryo UI" panose="020B0604030504040204" pitchFamily="50" charset="-128"/>
              </a:rPr>
              <a:t>月末まで同程度の損失が続くと仮定すると、損失額も</a:t>
            </a:r>
            <a:r>
              <a:rPr kumimoji="1" lang="en-US" altLang="ja-JP" sz="1400" b="1" dirty="0">
                <a:solidFill>
                  <a:prstClr val="black"/>
                </a:solidFill>
                <a:latin typeface="Meiryo UI" panose="020B0604030504040204" pitchFamily="50" charset="-128"/>
                <a:ea typeface="Meiryo UI" panose="020B0604030504040204" pitchFamily="50" charset="-128"/>
              </a:rPr>
              <a:t>2</a:t>
            </a:r>
            <a:r>
              <a:rPr kumimoji="1" lang="ja-JP" altLang="en-US" sz="1400" b="1" dirty="0">
                <a:solidFill>
                  <a:prstClr val="black"/>
                </a:solidFill>
                <a:latin typeface="Meiryo UI" panose="020B0604030504040204" pitchFamily="50" charset="-128"/>
                <a:ea typeface="Meiryo UI" panose="020B0604030504040204" pitchFamily="50" charset="-128"/>
              </a:rPr>
              <a:t>倍の大阪府</a:t>
            </a:r>
            <a:r>
              <a:rPr kumimoji="1" lang="en-US" altLang="ja-JP" sz="1400" b="1" dirty="0">
                <a:solidFill>
                  <a:prstClr val="black"/>
                </a:solidFill>
                <a:latin typeface="Meiryo UI" panose="020B0604030504040204" pitchFamily="50" charset="-128"/>
                <a:ea typeface="Meiryo UI" panose="020B0604030504040204" pitchFamily="50" charset="-128"/>
              </a:rPr>
              <a:t>:</a:t>
            </a:r>
            <a:r>
              <a:rPr kumimoji="1" lang="ja-JP" altLang="en-US" sz="1400" b="1" dirty="0">
                <a:solidFill>
                  <a:prstClr val="black"/>
                </a:solidFill>
                <a:latin typeface="Meiryo UI" panose="020B0604030504040204" pitchFamily="50" charset="-128"/>
                <a:ea typeface="Meiryo UI" panose="020B0604030504040204" pitchFamily="50" charset="-128"/>
              </a:rPr>
              <a:t>▲</a:t>
            </a:r>
            <a:r>
              <a:rPr kumimoji="1" lang="en-US" altLang="ja-JP" sz="1400" b="1" dirty="0">
                <a:solidFill>
                  <a:prstClr val="black"/>
                </a:solidFill>
                <a:latin typeface="Meiryo UI" panose="020B0604030504040204" pitchFamily="50" charset="-128"/>
                <a:ea typeface="Meiryo UI" panose="020B0604030504040204" pitchFamily="50" charset="-128"/>
              </a:rPr>
              <a:t>7,724</a:t>
            </a:r>
            <a:r>
              <a:rPr kumimoji="1" lang="ja-JP" altLang="en-US" sz="1400" b="1" dirty="0">
                <a:solidFill>
                  <a:prstClr val="black"/>
                </a:solidFill>
                <a:latin typeface="Meiryo UI" panose="020B0604030504040204" pitchFamily="50" charset="-128"/>
                <a:ea typeface="Meiryo UI" panose="020B0604030504040204" pitchFamily="50" charset="-128"/>
              </a:rPr>
              <a:t>億円、関西</a:t>
            </a:r>
            <a:r>
              <a:rPr kumimoji="1" lang="en-US" altLang="ja-JP" sz="1400" b="1" dirty="0">
                <a:solidFill>
                  <a:prstClr val="black"/>
                </a:solidFill>
                <a:latin typeface="Meiryo UI" panose="020B0604030504040204" pitchFamily="50" charset="-128"/>
                <a:ea typeface="Meiryo UI" panose="020B0604030504040204" pitchFamily="50" charset="-128"/>
              </a:rPr>
              <a:t>:</a:t>
            </a:r>
            <a:r>
              <a:rPr kumimoji="1" lang="ja-JP" altLang="en-US" sz="1400" b="1" dirty="0">
                <a:solidFill>
                  <a:prstClr val="black"/>
                </a:solidFill>
                <a:latin typeface="Meiryo UI" panose="020B0604030504040204" pitchFamily="50" charset="-128"/>
                <a:ea typeface="Meiryo UI" panose="020B0604030504040204" pitchFamily="50" charset="-128"/>
              </a:rPr>
              <a:t>▲</a:t>
            </a:r>
            <a:r>
              <a:rPr kumimoji="1" lang="en-US" altLang="ja-JP" sz="1400" b="1" dirty="0">
                <a:solidFill>
                  <a:prstClr val="black"/>
                </a:solidFill>
                <a:latin typeface="Meiryo UI" panose="020B0604030504040204" pitchFamily="50" charset="-128"/>
                <a:ea typeface="Meiryo UI" panose="020B0604030504040204" pitchFamily="50" charset="-128"/>
              </a:rPr>
              <a:t>1</a:t>
            </a:r>
            <a:r>
              <a:rPr kumimoji="1" lang="ja-JP" altLang="en-US" sz="1400" b="1" dirty="0">
                <a:solidFill>
                  <a:prstClr val="black"/>
                </a:solidFill>
                <a:latin typeface="Meiryo UI" panose="020B0604030504040204" pitchFamily="50" charset="-128"/>
                <a:ea typeface="Meiryo UI" panose="020B0604030504040204" pitchFamily="50" charset="-128"/>
              </a:rPr>
              <a:t>兆</a:t>
            </a:r>
            <a:r>
              <a:rPr kumimoji="1" lang="en-US" altLang="ja-JP" sz="1400" b="1" dirty="0">
                <a:solidFill>
                  <a:prstClr val="black"/>
                </a:solidFill>
                <a:latin typeface="Meiryo UI" panose="020B0604030504040204" pitchFamily="50" charset="-128"/>
                <a:ea typeface="Meiryo UI" panose="020B0604030504040204" pitchFamily="50" charset="-128"/>
              </a:rPr>
              <a:t>5,842</a:t>
            </a:r>
            <a:r>
              <a:rPr kumimoji="1" lang="ja-JP" altLang="en-US" sz="1400" b="1" dirty="0">
                <a:solidFill>
                  <a:prstClr val="black"/>
                </a:solidFill>
                <a:latin typeface="Meiryo UI" panose="020B0604030504040204" pitchFamily="50" charset="-128"/>
                <a:ea typeface="Meiryo UI" panose="020B0604030504040204" pitchFamily="50" charset="-128"/>
              </a:rPr>
              <a:t>億円となる。</a:t>
            </a:r>
            <a:r>
              <a:rPr kumimoji="1" lang="ja-JP" altLang="en-US" sz="1400" b="1" dirty="0" smtClean="0">
                <a:solidFill>
                  <a:prstClr val="black"/>
                </a:solidFill>
                <a:latin typeface="Meiryo UI" panose="020B0604030504040204" pitchFamily="50" charset="-128"/>
                <a:ea typeface="Meiryo UI" panose="020B0604030504040204" pitchFamily="50" charset="-128"/>
              </a:rPr>
              <a:t>）</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r>
              <a:rPr kumimoji="1" lang="ja-JP" altLang="en-US" sz="1400" b="1" dirty="0" smtClean="0">
                <a:solidFill>
                  <a:prstClr val="black"/>
                </a:solidFill>
                <a:latin typeface="Meiryo UI" panose="020B0604030504040204" pitchFamily="50" charset="-128"/>
                <a:ea typeface="Meiryo UI" panose="020B0604030504040204" pitchFamily="50" charset="-128"/>
              </a:rPr>
              <a:t>➔ </a:t>
            </a:r>
            <a:r>
              <a:rPr kumimoji="1" lang="en-US" altLang="ja-JP" sz="1400" b="1" dirty="0">
                <a:solidFill>
                  <a:prstClr val="black"/>
                </a:solidFill>
                <a:latin typeface="Meiryo UI" panose="020B0604030504040204" pitchFamily="50" charset="-128"/>
                <a:ea typeface="Meiryo UI" panose="020B0604030504040204" pitchFamily="50" charset="-128"/>
              </a:rPr>
              <a:t>2020</a:t>
            </a:r>
            <a:r>
              <a:rPr kumimoji="1" lang="ja-JP" altLang="en-US" sz="1400" b="1" dirty="0">
                <a:solidFill>
                  <a:prstClr val="black"/>
                </a:solidFill>
                <a:latin typeface="Meiryo UI" panose="020B0604030504040204" pitchFamily="50" charset="-128"/>
                <a:ea typeface="Meiryo UI" panose="020B0604030504040204" pitchFamily="50" charset="-128"/>
              </a:rPr>
              <a:t>年度の</a:t>
            </a:r>
            <a:r>
              <a:rPr kumimoji="1" lang="ja-JP" altLang="en-US" sz="1400" b="1" u="sng" dirty="0">
                <a:solidFill>
                  <a:prstClr val="black"/>
                </a:solidFill>
                <a:latin typeface="Meiryo UI" panose="020B0604030504040204" pitchFamily="50" charset="-128"/>
                <a:ea typeface="Meiryo UI" panose="020B0604030504040204" pitchFamily="50" charset="-128"/>
              </a:rPr>
              <a:t>大阪府の名目</a:t>
            </a:r>
            <a:r>
              <a:rPr kumimoji="1" lang="en-US" altLang="ja-JP" sz="1400" b="1" u="sng" dirty="0">
                <a:solidFill>
                  <a:prstClr val="black"/>
                </a:solidFill>
                <a:latin typeface="Meiryo UI" panose="020B0604030504040204" pitchFamily="50" charset="-128"/>
                <a:ea typeface="Meiryo UI" panose="020B0604030504040204" pitchFamily="50" charset="-128"/>
              </a:rPr>
              <a:t>GDP</a:t>
            </a:r>
            <a:r>
              <a:rPr kumimoji="1" lang="ja-JP" altLang="en-US" sz="1400" b="1" u="sng" dirty="0" smtClean="0">
                <a:solidFill>
                  <a:prstClr val="black"/>
                </a:solidFill>
                <a:latin typeface="Meiryo UI" panose="020B0604030504040204" pitchFamily="50" charset="-128"/>
                <a:ea typeface="Meiryo UI" panose="020B0604030504040204" pitchFamily="50" charset="-128"/>
              </a:rPr>
              <a:t>を▲</a:t>
            </a:r>
            <a:r>
              <a:rPr kumimoji="1" lang="en-US" altLang="ja-JP" sz="1400" b="1" u="sng" dirty="0" smtClean="0">
                <a:solidFill>
                  <a:prstClr val="black"/>
                </a:solidFill>
                <a:latin typeface="Meiryo UI" panose="020B0604030504040204" pitchFamily="50" charset="-128"/>
                <a:ea typeface="Meiryo UI" panose="020B0604030504040204" pitchFamily="50" charset="-128"/>
              </a:rPr>
              <a:t>0.96</a:t>
            </a:r>
            <a:r>
              <a:rPr kumimoji="1" lang="ja-JP" altLang="en-US" sz="1400" b="1" u="sng" dirty="0">
                <a:solidFill>
                  <a:prstClr val="black"/>
                </a:solidFill>
                <a:latin typeface="Meiryo UI" panose="020B0604030504040204" pitchFamily="50" charset="-128"/>
                <a:ea typeface="Meiryo UI" panose="020B0604030504040204" pitchFamily="50" charset="-128"/>
              </a:rPr>
              <a:t>％、関西の名目</a:t>
            </a:r>
            <a:r>
              <a:rPr kumimoji="1" lang="en-US" altLang="ja-JP" sz="1400" b="1" u="sng" dirty="0">
                <a:solidFill>
                  <a:prstClr val="black"/>
                </a:solidFill>
                <a:latin typeface="Meiryo UI" panose="020B0604030504040204" pitchFamily="50" charset="-128"/>
                <a:ea typeface="Meiryo UI" panose="020B0604030504040204" pitchFamily="50" charset="-128"/>
              </a:rPr>
              <a:t>GDP</a:t>
            </a:r>
            <a:r>
              <a:rPr kumimoji="1" lang="ja-JP" altLang="en-US" sz="1400" b="1" u="sng" dirty="0" smtClean="0">
                <a:solidFill>
                  <a:prstClr val="black"/>
                </a:solidFill>
                <a:latin typeface="Meiryo UI" panose="020B0604030504040204" pitchFamily="50" charset="-128"/>
                <a:ea typeface="Meiryo UI" panose="020B0604030504040204" pitchFamily="50" charset="-128"/>
              </a:rPr>
              <a:t>を▲</a:t>
            </a:r>
            <a:r>
              <a:rPr kumimoji="1" lang="en-US" altLang="ja-JP" sz="1400" b="1" u="sng" dirty="0" smtClean="0">
                <a:solidFill>
                  <a:prstClr val="black"/>
                </a:solidFill>
                <a:latin typeface="Meiryo UI" panose="020B0604030504040204" pitchFamily="50" charset="-128"/>
                <a:ea typeface="Meiryo UI" panose="020B0604030504040204" pitchFamily="50" charset="-128"/>
              </a:rPr>
              <a:t>0.91</a:t>
            </a:r>
            <a:r>
              <a:rPr kumimoji="1" lang="ja-JP" altLang="en-US" sz="1400" b="1" u="sng" dirty="0">
                <a:solidFill>
                  <a:prstClr val="black"/>
                </a:solidFill>
                <a:latin typeface="Meiryo UI" panose="020B0604030504040204" pitchFamily="50" charset="-128"/>
                <a:ea typeface="Meiryo UI" panose="020B0604030504040204" pitchFamily="50" charset="-128"/>
              </a:rPr>
              <a:t>％引き下げ</a:t>
            </a:r>
            <a:r>
              <a:rPr kumimoji="1" lang="ja-JP" altLang="en-US" sz="1400" b="1" dirty="0">
                <a:solidFill>
                  <a:prstClr val="black"/>
                </a:solidFill>
                <a:latin typeface="Meiryo UI" panose="020B0604030504040204" pitchFamily="50" charset="-128"/>
                <a:ea typeface="Meiryo UI" panose="020B0604030504040204" pitchFamily="50" charset="-128"/>
              </a:rPr>
              <a:t>。</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sp>
        <p:nvSpPr>
          <p:cNvPr id="8" name="フローチャート: データ 23"/>
          <p:cNvSpPr/>
          <p:nvPr/>
        </p:nvSpPr>
        <p:spPr>
          <a:xfrm>
            <a:off x="569864" y="369507"/>
            <a:ext cx="6618567" cy="44646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2 w 10012"/>
              <a:gd name="connsiteY0" fmla="*/ 10000 h 10000"/>
              <a:gd name="connsiteX1" fmla="*/ 0 w 10012"/>
              <a:gd name="connsiteY1" fmla="*/ 86 h 10000"/>
              <a:gd name="connsiteX2" fmla="*/ 10012 w 10012"/>
              <a:gd name="connsiteY2" fmla="*/ 0 h 10000"/>
              <a:gd name="connsiteX3" fmla="*/ 8012 w 10012"/>
              <a:gd name="connsiteY3" fmla="*/ 10000 h 10000"/>
              <a:gd name="connsiteX4" fmla="*/ 12 w 10012"/>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2" h="10000">
                <a:moveTo>
                  <a:pt x="12" y="10000"/>
                </a:moveTo>
                <a:cubicBezTo>
                  <a:pt x="8" y="6695"/>
                  <a:pt x="4" y="3391"/>
                  <a:pt x="0" y="86"/>
                </a:cubicBezTo>
                <a:lnTo>
                  <a:pt x="10012" y="0"/>
                </a:lnTo>
                <a:lnTo>
                  <a:pt x="8012" y="10000"/>
                </a:lnTo>
                <a:lnTo>
                  <a:pt x="12" y="1000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6" b="1" dirty="0">
                <a:solidFill>
                  <a:schemeClr val="tx1"/>
                </a:solidFill>
                <a:latin typeface="Meiryo UI" panose="020B0604030504040204" pitchFamily="50" charset="-128"/>
                <a:ea typeface="Meiryo UI" panose="020B0604030504040204" pitchFamily="50" charset="-128"/>
              </a:rPr>
              <a:t>３．大阪・関西</a:t>
            </a:r>
            <a:r>
              <a:rPr kumimoji="1" lang="en-US" altLang="ja-JP" sz="1606" b="1" dirty="0">
                <a:solidFill>
                  <a:schemeClr val="tx1"/>
                </a:solidFill>
                <a:latin typeface="Meiryo UI" panose="020B0604030504040204" pitchFamily="50" charset="-128"/>
                <a:ea typeface="Meiryo UI" panose="020B0604030504040204" pitchFamily="50" charset="-128"/>
              </a:rPr>
              <a:t>GDP</a:t>
            </a:r>
            <a:r>
              <a:rPr kumimoji="1" lang="ja-JP" altLang="en-US" sz="1606" b="1" dirty="0" err="1">
                <a:solidFill>
                  <a:schemeClr val="tx1"/>
                </a:solidFill>
                <a:latin typeface="Meiryo UI" panose="020B0604030504040204" pitchFamily="50" charset="-128"/>
                <a:ea typeface="Meiryo UI" panose="020B0604030504040204" pitchFamily="50" charset="-128"/>
              </a:rPr>
              <a:t>への</a:t>
            </a:r>
            <a:r>
              <a:rPr kumimoji="1" lang="ja-JP" altLang="en-US" sz="1606" b="1" dirty="0">
                <a:solidFill>
                  <a:schemeClr val="tx1"/>
                </a:solidFill>
                <a:latin typeface="Meiryo UI" panose="020B0604030504040204" pitchFamily="50" charset="-128"/>
                <a:ea typeface="Meiryo UI" panose="020B0604030504040204" pitchFamily="50" charset="-128"/>
              </a:rPr>
              <a:t>影響</a:t>
            </a:r>
            <a:r>
              <a:rPr kumimoji="1" lang="ja-JP" altLang="en-US" sz="1071" b="1" dirty="0">
                <a:solidFill>
                  <a:schemeClr val="tx1"/>
                </a:solidFill>
                <a:latin typeface="Meiryo UI" panose="020B0604030504040204" pitchFamily="50" charset="-128"/>
                <a:ea typeface="Meiryo UI" panose="020B0604030504040204" pitchFamily="50" charset="-128"/>
              </a:rPr>
              <a:t>（不要不急消費・インバウンド需要減少の観点から）</a:t>
            </a:r>
          </a:p>
        </p:txBody>
      </p:sp>
      <p:sp>
        <p:nvSpPr>
          <p:cNvPr id="9" name="スライド番号プレースホルダー 1"/>
          <p:cNvSpPr>
            <a:spLocks noGrp="1"/>
          </p:cNvSpPr>
          <p:nvPr>
            <p:ph type="sldNum" sz="quarter" idx="12"/>
          </p:nvPr>
        </p:nvSpPr>
        <p:spPr>
          <a:xfrm>
            <a:off x="9349881" y="5691873"/>
            <a:ext cx="426606" cy="394246"/>
          </a:xfrm>
          <a:ln>
            <a:solidFill>
              <a:schemeClr val="accent1"/>
            </a:solidFill>
          </a:ln>
        </p:spPr>
        <p:txBody>
          <a:bodyPr/>
          <a:lstStyle/>
          <a:p>
            <a:pPr algn="ctr"/>
            <a:fld id="{9B28B6A2-4437-46C4-8AB6-08015A7ADF51}" type="slidenum">
              <a:rPr kumimoji="1" lang="ja-JP" altLang="en-US" sz="1600" smtClean="0"/>
              <a:pPr algn="ctr"/>
              <a:t>60</a:t>
            </a:fld>
            <a:endParaRPr kumimoji="1" lang="ja-JP" altLang="en-US" sz="1600" dirty="0"/>
          </a:p>
        </p:txBody>
      </p:sp>
      <p:sp>
        <p:nvSpPr>
          <p:cNvPr id="11" name="正方形/長方形 10"/>
          <p:cNvSpPr/>
          <p:nvPr/>
        </p:nvSpPr>
        <p:spPr>
          <a:xfrm>
            <a:off x="1182723" y="3801847"/>
            <a:ext cx="8167158" cy="276999"/>
          </a:xfrm>
          <a:prstGeom prst="rect">
            <a:avLst/>
          </a:prstGeom>
        </p:spPr>
        <p:txBody>
          <a:bodyPr wrap="square">
            <a:spAutoFit/>
          </a:bodyPr>
          <a:lstStyle/>
          <a:p>
            <a:r>
              <a:rPr lang="ja-JP" altLang="en-US" sz="1150" dirty="0" smtClean="0">
                <a:latin typeface="ＭＳ 明朝" panose="02020609040205080304" pitchFamily="17" charset="-128"/>
                <a:ea typeface="ＭＳ 明朝" panose="02020609040205080304" pitchFamily="17" charset="-128"/>
              </a:rPr>
              <a:t>注：</a:t>
            </a:r>
            <a:r>
              <a:rPr lang="en-US" altLang="ja-JP" sz="1150" dirty="0" smtClean="0">
                <a:latin typeface="ＭＳ 明朝" panose="02020609040205080304" pitchFamily="17" charset="-128"/>
                <a:ea typeface="ＭＳ 明朝" panose="02020609040205080304" pitchFamily="17" charset="-128"/>
              </a:rPr>
              <a:t>2020</a:t>
            </a:r>
            <a:r>
              <a:rPr lang="ja-JP" altLang="en-US" sz="1150" dirty="0" smtClean="0">
                <a:latin typeface="ＭＳ 明朝" panose="02020609040205080304" pitchFamily="17" charset="-128"/>
                <a:ea typeface="ＭＳ 明朝" panose="02020609040205080304" pitchFamily="17" charset="-128"/>
              </a:rPr>
              <a:t>年度はＡＰＩＲが推計した名目ＧＲＰの予測値（大阪</a:t>
            </a:r>
            <a:r>
              <a:rPr lang="en-US" altLang="ja-JP" sz="1150" dirty="0" smtClean="0">
                <a:latin typeface="ＭＳ 明朝" panose="02020609040205080304" pitchFamily="17" charset="-128"/>
                <a:ea typeface="ＭＳ 明朝" panose="02020609040205080304" pitchFamily="17" charset="-128"/>
              </a:rPr>
              <a:t>:40</a:t>
            </a:r>
            <a:r>
              <a:rPr lang="ja-JP" altLang="en-US" sz="1150" dirty="0" smtClean="0">
                <a:latin typeface="ＭＳ 明朝" panose="02020609040205080304" pitchFamily="17" charset="-128"/>
                <a:ea typeface="ＭＳ 明朝" panose="02020609040205080304" pitchFamily="17" charset="-128"/>
              </a:rPr>
              <a:t>兆</a:t>
            </a:r>
            <a:r>
              <a:rPr lang="en-US" altLang="ja-JP" sz="1150" dirty="0" smtClean="0">
                <a:latin typeface="ＭＳ 明朝" panose="02020609040205080304" pitchFamily="17" charset="-128"/>
                <a:ea typeface="ＭＳ 明朝" panose="02020609040205080304" pitchFamily="17" charset="-128"/>
              </a:rPr>
              <a:t>3,705</a:t>
            </a:r>
            <a:r>
              <a:rPr lang="ja-JP" altLang="en-US" sz="1150" dirty="0" smtClean="0">
                <a:latin typeface="ＭＳ 明朝" panose="02020609040205080304" pitchFamily="17" charset="-128"/>
                <a:ea typeface="ＭＳ 明朝" panose="02020609040205080304" pitchFamily="17" charset="-128"/>
              </a:rPr>
              <a:t>億円、関西</a:t>
            </a:r>
            <a:r>
              <a:rPr lang="en-US" altLang="ja-JP" sz="1150" dirty="0" smtClean="0">
                <a:latin typeface="ＭＳ 明朝" panose="02020609040205080304" pitchFamily="17" charset="-128"/>
                <a:ea typeface="ＭＳ 明朝" panose="02020609040205080304" pitchFamily="17" charset="-128"/>
              </a:rPr>
              <a:t>:86</a:t>
            </a:r>
            <a:r>
              <a:rPr lang="ja-JP" altLang="en-US" sz="1150" dirty="0" smtClean="0">
                <a:latin typeface="ＭＳ 明朝" panose="02020609040205080304" pitchFamily="17" charset="-128"/>
                <a:ea typeface="ＭＳ 明朝" panose="02020609040205080304" pitchFamily="17" charset="-128"/>
              </a:rPr>
              <a:t>兆</a:t>
            </a:r>
            <a:r>
              <a:rPr lang="en-US" altLang="ja-JP" sz="1150" dirty="0" smtClean="0">
                <a:latin typeface="ＭＳ 明朝" panose="02020609040205080304" pitchFamily="17" charset="-128"/>
                <a:ea typeface="ＭＳ 明朝" panose="02020609040205080304" pitchFamily="17" charset="-128"/>
              </a:rPr>
              <a:t>8,600</a:t>
            </a:r>
            <a:r>
              <a:rPr lang="ja-JP" altLang="en-US" sz="1150" dirty="0">
                <a:latin typeface="ＭＳ 明朝" panose="02020609040205080304" pitchFamily="17" charset="-128"/>
                <a:ea typeface="ＭＳ 明朝" panose="02020609040205080304" pitchFamily="17" charset="-128"/>
              </a:rPr>
              <a:t>億円</a:t>
            </a:r>
            <a:r>
              <a:rPr lang="ja-JP" altLang="en-US" sz="1150" dirty="0" smtClean="0">
                <a:latin typeface="ＭＳ 明朝" panose="02020609040205080304" pitchFamily="17" charset="-128"/>
                <a:ea typeface="ＭＳ 明朝" panose="02020609040205080304" pitchFamily="17" charset="-128"/>
              </a:rPr>
              <a:t>）を用いている。</a:t>
            </a:r>
            <a:endParaRPr lang="ja-JP" altLang="en-US" sz="1150" dirty="0">
              <a:latin typeface="ＭＳ 明朝" panose="02020609040205080304" pitchFamily="17" charset="-128"/>
              <a:ea typeface="ＭＳ 明朝" panose="02020609040205080304" pitchFamily="17" charset="-128"/>
            </a:endParaRPr>
          </a:p>
        </p:txBody>
      </p:sp>
      <p:pic>
        <p:nvPicPr>
          <p:cNvPr id="2" name="図 1"/>
          <p:cNvPicPr>
            <a:picLocks noChangeAspect="1"/>
          </p:cNvPicPr>
          <p:nvPr/>
        </p:nvPicPr>
        <p:blipFill>
          <a:blip r:embed="rId2"/>
          <a:stretch>
            <a:fillRect/>
          </a:stretch>
        </p:blipFill>
        <p:spPr>
          <a:xfrm>
            <a:off x="1219056" y="1744275"/>
            <a:ext cx="8153809" cy="2084700"/>
          </a:xfrm>
          <a:prstGeom prst="rect">
            <a:avLst/>
          </a:prstGeom>
        </p:spPr>
      </p:pic>
      <p:sp>
        <p:nvSpPr>
          <p:cNvPr id="10" name="角丸四角形 9"/>
          <p:cNvSpPr/>
          <p:nvPr/>
        </p:nvSpPr>
        <p:spPr>
          <a:xfrm>
            <a:off x="3841144" y="1994553"/>
            <a:ext cx="887105" cy="1807294"/>
          </a:xfrm>
          <a:prstGeom prst="roundRect">
            <a:avLst>
              <a:gd name="adj" fmla="val 6222"/>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6"/>
          </a:p>
        </p:txBody>
      </p:sp>
      <p:sp>
        <p:nvSpPr>
          <p:cNvPr id="12" name="タイトル 3"/>
          <p:cNvSpPr txBox="1">
            <a:spLocks/>
          </p:cNvSpPr>
          <p:nvPr/>
        </p:nvSpPr>
        <p:spPr>
          <a:xfrm>
            <a:off x="0" y="0"/>
            <a:ext cx="9906000" cy="373487"/>
          </a:xfrm>
          <a:prstGeom prst="rect">
            <a:avLst/>
          </a:prstGeom>
          <a:solidFill>
            <a:srgbClr val="002060"/>
          </a:solidFill>
        </p:spPr>
        <p:txBody>
          <a:bodyPr vert="horz" lIns="91440" tIns="45720" rIns="91440" bIns="45720" rtlCol="0" anchor="ct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785" b="1" dirty="0" smtClean="0">
                <a:solidFill>
                  <a:schemeClr val="bg1"/>
                </a:solidFill>
                <a:latin typeface="Meiryo UI" panose="020B0604030504040204" pitchFamily="50" charset="-128"/>
                <a:ea typeface="Meiryo UI" panose="020B0604030504040204" pitchFamily="50" charset="-128"/>
              </a:rPr>
              <a:t>企業業績の悪化・倒産の増加 </a:t>
            </a:r>
            <a:r>
              <a:rPr lang="en-US" altLang="ja-JP" sz="1785" b="1" dirty="0" smtClean="0">
                <a:solidFill>
                  <a:schemeClr val="bg1"/>
                </a:solidFill>
                <a:latin typeface="Meiryo UI" panose="020B0604030504040204" pitchFamily="50" charset="-128"/>
                <a:ea typeface="Meiryo UI" panose="020B0604030504040204" pitchFamily="50" charset="-128"/>
              </a:rPr>
              <a:t>【</a:t>
            </a:r>
            <a:r>
              <a:rPr lang="ja-JP" altLang="en-US" sz="1785" b="1" dirty="0" smtClean="0">
                <a:solidFill>
                  <a:schemeClr val="bg1"/>
                </a:solidFill>
                <a:latin typeface="Meiryo UI" panose="020B0604030504040204" pitchFamily="50" charset="-128"/>
                <a:ea typeface="Meiryo UI" panose="020B0604030504040204" pitchFamily="50" charset="-128"/>
              </a:rPr>
              <a:t>大阪経済への影響</a:t>
            </a:r>
            <a:r>
              <a:rPr lang="en-US" altLang="ja-JP" sz="1785" b="1" dirty="0" smtClean="0">
                <a:solidFill>
                  <a:schemeClr val="bg1"/>
                </a:solidFill>
                <a:latin typeface="Meiryo UI" panose="020B0604030504040204" pitchFamily="50" charset="-128"/>
                <a:ea typeface="Meiryo UI" panose="020B0604030504040204" pitchFamily="50" charset="-128"/>
              </a:rPr>
              <a:t>】</a:t>
            </a:r>
            <a:r>
              <a:rPr lang="ja-JP" altLang="en-US" sz="1785" b="1" dirty="0" smtClean="0">
                <a:solidFill>
                  <a:schemeClr val="bg1"/>
                </a:solidFill>
                <a:latin typeface="Meiryo UI" panose="020B0604030504040204" pitchFamily="50" charset="-128"/>
                <a:ea typeface="Meiryo UI" panose="020B0604030504040204" pitchFamily="50" charset="-128"/>
              </a:rPr>
              <a:t>　 </a:t>
            </a:r>
            <a:endParaRPr lang="ja-JP" altLang="en-US" sz="1071" b="1" dirty="0">
              <a:solidFill>
                <a:schemeClr val="bg1"/>
              </a:solidFill>
              <a:latin typeface="Meiryo UI" panose="020B0604030504040204" pitchFamily="50" charset="-128"/>
              <a:ea typeface="Meiryo UI" panose="020B0604030504040204" pitchFamily="50" charset="-128"/>
            </a:endParaRPr>
          </a:p>
        </p:txBody>
      </p:sp>
      <p:sp>
        <p:nvSpPr>
          <p:cNvPr id="14" name="角丸四角形 13"/>
          <p:cNvSpPr/>
          <p:nvPr/>
        </p:nvSpPr>
        <p:spPr>
          <a:xfrm>
            <a:off x="5297338" y="5765370"/>
            <a:ext cx="4265846" cy="35274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ja-JP" altLang="en-US" sz="1000" dirty="0" smtClean="0">
                <a:solidFill>
                  <a:schemeClr val="tx1"/>
                </a:solidFill>
                <a:latin typeface="Meiryo UI" panose="020B0604030504040204" pitchFamily="50" charset="-128"/>
                <a:ea typeface="Meiryo UI" panose="020B0604030504040204" pitchFamily="50" charset="-128"/>
              </a:rPr>
              <a:t>出典：一般社団法人アジア太平洋研究所</a:t>
            </a:r>
            <a:endParaRPr lang="en-US" altLang="ja-JP" sz="1000" dirty="0" smtClean="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『Kansai Economic Insight Quarterly </a:t>
            </a:r>
            <a:r>
              <a:rPr lang="en-US" altLang="ja-JP" sz="1000" dirty="0" smtClean="0">
                <a:solidFill>
                  <a:schemeClr val="tx1"/>
                </a:solidFill>
                <a:latin typeface="Meiryo UI" panose="020B0604030504040204" pitchFamily="50" charset="-128"/>
                <a:ea typeface="Meiryo UI" panose="020B0604030504040204" pitchFamily="50" charset="-128"/>
              </a:rPr>
              <a:t>No.49』</a:t>
            </a:r>
            <a:r>
              <a:rPr lang="ja-JP" altLang="en-US" sz="1000" dirty="0" smtClean="0">
                <a:solidFill>
                  <a:schemeClr val="tx1"/>
                </a:solidFill>
                <a:latin typeface="Meiryo UI" panose="020B0604030504040204" pitchFamily="50" charset="-128"/>
                <a:ea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rPr>
              <a:t>2020/5/28</a:t>
            </a:r>
            <a:r>
              <a:rPr lang="ja-JP" altLang="en-US" sz="1000" dirty="0" smtClean="0">
                <a:solidFill>
                  <a:schemeClr val="tx1"/>
                </a:solidFill>
                <a:latin typeface="Meiryo UI" panose="020B0604030504040204" pitchFamily="50" charset="-128"/>
                <a:ea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186112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txBox="1">
            <a:spLocks/>
          </p:cNvSpPr>
          <p:nvPr/>
        </p:nvSpPr>
        <p:spPr>
          <a:xfrm>
            <a:off x="0" y="-1"/>
            <a:ext cx="9906000" cy="350633"/>
          </a:xfrm>
          <a:prstGeom prst="rect">
            <a:avLst/>
          </a:prstGeom>
          <a:solidFill>
            <a:srgbClr val="002060"/>
          </a:solidFill>
        </p:spPr>
        <p:txBody>
          <a:bodyPr vert="horz" lIns="81598" tIns="40799" rIns="81598" bIns="40799"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785" b="1" dirty="0" smtClean="0">
                <a:solidFill>
                  <a:schemeClr val="bg1"/>
                </a:solidFill>
                <a:latin typeface="Meiryo UI" panose="020B0604030504040204" pitchFamily="50" charset="-128"/>
                <a:ea typeface="Meiryo UI" panose="020B0604030504040204" pitchFamily="50" charset="-128"/>
              </a:rPr>
              <a:t>　　　　</a:t>
            </a:r>
            <a:r>
              <a:rPr lang="ja-JP" altLang="en-US" sz="1785" b="1" dirty="0">
                <a:solidFill>
                  <a:schemeClr val="bg1"/>
                </a:solidFill>
                <a:latin typeface="Meiryo UI" panose="020B0604030504040204" pitchFamily="50" charset="-128"/>
                <a:ea typeface="Meiryo UI" panose="020B0604030504040204" pitchFamily="50" charset="-128"/>
              </a:rPr>
              <a:t>企業業績の悪化・倒産の増加 </a:t>
            </a:r>
            <a:r>
              <a:rPr lang="en-US" altLang="ja-JP" sz="1785" b="1" dirty="0" smtClean="0">
                <a:solidFill>
                  <a:schemeClr val="bg1"/>
                </a:solidFill>
                <a:latin typeface="Meiryo UI" panose="020B0604030504040204" pitchFamily="50" charset="-128"/>
                <a:ea typeface="Meiryo UI" panose="020B0604030504040204" pitchFamily="50" charset="-128"/>
              </a:rPr>
              <a:t>【</a:t>
            </a:r>
            <a:r>
              <a:rPr lang="ja-JP" altLang="en-US" sz="1785" b="1" dirty="0" smtClean="0">
                <a:solidFill>
                  <a:schemeClr val="bg1"/>
                </a:solidFill>
                <a:latin typeface="Meiryo UI" panose="020B0604030504040204" pitchFamily="50" charset="-128"/>
                <a:ea typeface="Meiryo UI" panose="020B0604030504040204" pitchFamily="50" charset="-128"/>
              </a:rPr>
              <a:t>景気</a:t>
            </a:r>
            <a:r>
              <a:rPr lang="en-US" altLang="ja-JP" sz="1785" b="1" dirty="0" smtClean="0">
                <a:solidFill>
                  <a:schemeClr val="bg1"/>
                </a:solidFill>
                <a:latin typeface="Meiryo UI" panose="020B0604030504040204" pitchFamily="50" charset="-128"/>
                <a:ea typeface="Meiryo UI" panose="020B0604030504040204" pitchFamily="50" charset="-128"/>
              </a:rPr>
              <a:t>DI</a:t>
            </a:r>
            <a:r>
              <a:rPr lang="ja-JP" altLang="en-US" sz="1600" b="1" dirty="0" smtClean="0">
                <a:solidFill>
                  <a:schemeClr val="bg1"/>
                </a:solidFill>
                <a:latin typeface="Meiryo UI" panose="020B0604030504040204" pitchFamily="50" charset="-128"/>
                <a:ea typeface="Meiryo UI" panose="020B0604030504040204" pitchFamily="50" charset="-128"/>
              </a:rPr>
              <a:t>（大阪）</a:t>
            </a:r>
            <a:r>
              <a:rPr lang="en-US" altLang="ja-JP" sz="1785" b="1" dirty="0" smtClean="0">
                <a:solidFill>
                  <a:schemeClr val="bg1"/>
                </a:solidFill>
                <a:latin typeface="Meiryo UI" panose="020B0604030504040204" pitchFamily="50" charset="-128"/>
                <a:ea typeface="Meiryo UI" panose="020B0604030504040204" pitchFamily="50" charset="-128"/>
              </a:rPr>
              <a:t>】</a:t>
            </a:r>
            <a:r>
              <a:rPr lang="ja-JP" altLang="en-US" sz="1785" b="1" dirty="0">
                <a:solidFill>
                  <a:schemeClr val="bg1"/>
                </a:solidFill>
                <a:latin typeface="Meiryo UI" panose="020B0604030504040204" pitchFamily="50" charset="-128"/>
                <a:ea typeface="Meiryo UI" panose="020B0604030504040204" pitchFamily="50" charset="-128"/>
              </a:rPr>
              <a:t>　　</a:t>
            </a:r>
            <a:r>
              <a:rPr lang="ja-JP" altLang="en-US" sz="1785" b="1" dirty="0" smtClean="0">
                <a:solidFill>
                  <a:schemeClr val="bg1"/>
                </a:solidFill>
                <a:latin typeface="Meiryo UI" panose="020B0604030504040204" pitchFamily="50" charset="-128"/>
                <a:ea typeface="Meiryo UI" panose="020B0604030504040204" pitchFamily="50" charset="-128"/>
              </a:rPr>
              <a:t>    　　　　</a:t>
            </a:r>
            <a:endParaRPr lang="ja-JP" altLang="en-US" sz="1071" b="1" dirty="0">
              <a:solidFill>
                <a:schemeClr val="bg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800829" y="411150"/>
            <a:ext cx="8304342" cy="59504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61502" indent="-161502">
              <a:lnSpc>
                <a:spcPct val="150000"/>
              </a:lnSpc>
            </a:pPr>
            <a:r>
              <a:rPr kumimoji="1" lang="ja-JP" altLang="en-US" sz="1249" b="1" dirty="0">
                <a:solidFill>
                  <a:schemeClr val="tx1"/>
                </a:solidFill>
                <a:latin typeface="Meiryo UI" panose="020B0604030504040204" pitchFamily="50" charset="-128"/>
                <a:ea typeface="Meiryo UI" panose="020B0604030504040204" pitchFamily="50" charset="-128"/>
              </a:rPr>
              <a:t> </a:t>
            </a:r>
            <a:r>
              <a:rPr kumimoji="1" lang="ja-JP" altLang="en-US" sz="1249" dirty="0" smtClean="0">
                <a:solidFill>
                  <a:schemeClr val="tx1"/>
                </a:solidFill>
                <a:latin typeface="Meiryo UI" panose="020B0604030504040204" pitchFamily="50" charset="-128"/>
                <a:ea typeface="Meiryo UI" panose="020B0604030504040204" pitchFamily="50" charset="-128"/>
              </a:rPr>
              <a:t>●</a:t>
            </a:r>
            <a:r>
              <a:rPr kumimoji="1" lang="en-US" altLang="ja-JP" sz="1249" dirty="0">
                <a:solidFill>
                  <a:schemeClr val="tx1"/>
                </a:solidFill>
                <a:latin typeface="Meiryo UI" panose="020B0604030504040204" pitchFamily="50" charset="-128"/>
                <a:ea typeface="Meiryo UI" panose="020B0604030504040204" pitchFamily="50" charset="-128"/>
              </a:rPr>
              <a:t>6</a:t>
            </a:r>
            <a:r>
              <a:rPr kumimoji="1" lang="ja-JP" altLang="en-US" sz="1249" dirty="0" smtClean="0">
                <a:solidFill>
                  <a:schemeClr val="tx1"/>
                </a:solidFill>
                <a:latin typeface="Meiryo UI" panose="020B0604030504040204" pitchFamily="50" charset="-128"/>
                <a:ea typeface="Meiryo UI" panose="020B0604030504040204" pitchFamily="50" charset="-128"/>
              </a:rPr>
              <a:t>月</a:t>
            </a:r>
            <a:r>
              <a:rPr kumimoji="1" lang="ja-JP" altLang="en-US" sz="1249" dirty="0">
                <a:solidFill>
                  <a:schemeClr val="tx1"/>
                </a:solidFill>
                <a:latin typeface="Meiryo UI" panose="020B0604030504040204" pitchFamily="50" charset="-128"/>
                <a:ea typeface="Meiryo UI" panose="020B0604030504040204" pitchFamily="50" charset="-128"/>
              </a:rPr>
              <a:t>の業種別景気</a:t>
            </a:r>
            <a:r>
              <a:rPr kumimoji="1" lang="en-US" altLang="ja-JP" sz="1249" dirty="0">
                <a:solidFill>
                  <a:schemeClr val="tx1"/>
                </a:solidFill>
                <a:latin typeface="Meiryo UI" panose="020B0604030504040204" pitchFamily="50" charset="-128"/>
                <a:ea typeface="Meiryo UI" panose="020B0604030504040204" pitchFamily="50" charset="-128"/>
              </a:rPr>
              <a:t>DI</a:t>
            </a:r>
            <a:r>
              <a:rPr kumimoji="1" lang="ja-JP" altLang="en-US" sz="1249" dirty="0">
                <a:solidFill>
                  <a:schemeClr val="tx1"/>
                </a:solidFill>
                <a:latin typeface="Meiryo UI" panose="020B0604030504040204" pitchFamily="50" charset="-128"/>
                <a:ea typeface="Meiryo UI" panose="020B0604030504040204" pitchFamily="50" charset="-128"/>
              </a:rPr>
              <a:t>では</a:t>
            </a:r>
            <a:r>
              <a:rPr kumimoji="1" lang="ja-JP" altLang="en-US" sz="1249" dirty="0" smtClean="0">
                <a:solidFill>
                  <a:schemeClr val="tx1"/>
                </a:solidFill>
                <a:latin typeface="Meiryo UI" panose="020B0604030504040204" pitchFamily="50" charset="-128"/>
                <a:ea typeface="Meiryo UI" panose="020B0604030504040204" pitchFamily="50" charset="-128"/>
              </a:rPr>
              <a:t>、</a:t>
            </a:r>
            <a:r>
              <a:rPr kumimoji="1" lang="ja-JP" altLang="en-US" sz="1249" b="1" u="sng" dirty="0" smtClean="0">
                <a:solidFill>
                  <a:schemeClr val="tx1"/>
                </a:solidFill>
                <a:latin typeface="Meiryo UI" panose="020B0604030504040204" pitchFamily="50" charset="-128"/>
                <a:ea typeface="Meiryo UI" panose="020B0604030504040204" pitchFamily="50" charset="-128"/>
              </a:rPr>
              <a:t>「製造業」「運輸・倉庫」以外の業種では</a:t>
            </a:r>
            <a:r>
              <a:rPr kumimoji="1" lang="ja-JP" altLang="en-US" sz="1249" b="1" u="sng" dirty="0">
                <a:solidFill>
                  <a:schemeClr val="tx1"/>
                </a:solidFill>
                <a:latin typeface="Meiryo UI" panose="020B0604030504040204" pitchFamily="50" charset="-128"/>
                <a:ea typeface="Meiryo UI" panose="020B0604030504040204" pitchFamily="50" charset="-128"/>
              </a:rPr>
              <a:t>前月から改善し、底打ち</a:t>
            </a:r>
            <a:r>
              <a:rPr kumimoji="1" lang="ja-JP" altLang="en-US" sz="1249" b="1" u="sng" dirty="0" smtClean="0">
                <a:solidFill>
                  <a:schemeClr val="tx1"/>
                </a:solidFill>
                <a:latin typeface="Meiryo UI" panose="020B0604030504040204" pitchFamily="50" charset="-128"/>
                <a:ea typeface="Meiryo UI" panose="020B0604030504040204" pitchFamily="50" charset="-128"/>
              </a:rPr>
              <a:t>感が見られる。</a:t>
            </a:r>
            <a:endParaRPr kumimoji="1" lang="en-US" altLang="ja-JP" sz="1249" b="1" u="sng" dirty="0" smtClean="0">
              <a:solidFill>
                <a:schemeClr val="tx1"/>
              </a:solidFill>
              <a:latin typeface="Meiryo UI" panose="020B0604030504040204" pitchFamily="50" charset="-128"/>
              <a:ea typeface="Meiryo UI" panose="020B0604030504040204" pitchFamily="50" charset="-128"/>
            </a:endParaRPr>
          </a:p>
          <a:p>
            <a:pPr marL="161502" indent="-161502">
              <a:lnSpc>
                <a:spcPct val="150000"/>
              </a:lnSpc>
            </a:pPr>
            <a:r>
              <a:rPr kumimoji="1" lang="en-US" altLang="ja-JP" sz="1249" dirty="0">
                <a:solidFill>
                  <a:schemeClr val="tx1"/>
                </a:solidFill>
                <a:latin typeface="Meiryo UI" panose="020B0604030504040204" pitchFamily="50" charset="-128"/>
                <a:ea typeface="Meiryo UI" panose="020B0604030504040204" pitchFamily="50" charset="-128"/>
              </a:rPr>
              <a:t> </a:t>
            </a:r>
            <a:r>
              <a:rPr kumimoji="1" lang="ja-JP" altLang="en-US" sz="1249" dirty="0" smtClean="0">
                <a:solidFill>
                  <a:schemeClr val="tx1"/>
                </a:solidFill>
                <a:latin typeface="Meiryo UI" panose="020B0604030504040204" pitchFamily="50" charset="-128"/>
                <a:ea typeface="Meiryo UI" panose="020B0604030504040204" pitchFamily="50" charset="-128"/>
              </a:rPr>
              <a:t>●特に</a:t>
            </a:r>
            <a:r>
              <a:rPr kumimoji="1" lang="ja-JP" altLang="en-US" sz="1249" b="1" u="sng" dirty="0" smtClean="0">
                <a:solidFill>
                  <a:schemeClr val="tx1"/>
                </a:solidFill>
                <a:latin typeface="Meiryo UI" panose="020B0604030504040204" pitchFamily="50" charset="-128"/>
                <a:ea typeface="Meiryo UI" panose="020B0604030504040204" pitchFamily="50" charset="-128"/>
              </a:rPr>
              <a:t>「小売業」は前月から大幅に改善。</a:t>
            </a:r>
            <a:r>
              <a:rPr kumimoji="1" lang="ja-JP" altLang="en-US" sz="1249" b="1" dirty="0" smtClean="0">
                <a:solidFill>
                  <a:schemeClr val="tx1"/>
                </a:solidFill>
                <a:latin typeface="Meiryo UI" panose="020B0604030504040204" pitchFamily="50" charset="-128"/>
                <a:ea typeface="Meiryo UI" panose="020B0604030504040204" pitchFamily="50" charset="-128"/>
              </a:rPr>
              <a:t>（</a:t>
            </a:r>
            <a:r>
              <a:rPr kumimoji="1" lang="en-US" altLang="ja-JP" sz="1249" b="1" dirty="0" smtClean="0">
                <a:solidFill>
                  <a:schemeClr val="tx1"/>
                </a:solidFill>
                <a:latin typeface="Meiryo UI" panose="020B0604030504040204" pitchFamily="50" charset="-128"/>
                <a:ea typeface="Meiryo UI" panose="020B0604030504040204" pitchFamily="50" charset="-128"/>
              </a:rPr>
              <a:t>5</a:t>
            </a:r>
            <a:r>
              <a:rPr kumimoji="1" lang="ja-JP" altLang="en-US" sz="1249" b="1" dirty="0" smtClean="0">
                <a:solidFill>
                  <a:schemeClr val="tx1"/>
                </a:solidFill>
                <a:latin typeface="Meiryo UI" panose="020B0604030504040204" pitchFamily="50" charset="-128"/>
                <a:ea typeface="Meiryo UI" panose="020B0604030504040204" pitchFamily="50" charset="-128"/>
              </a:rPr>
              <a:t>月</a:t>
            </a:r>
            <a:r>
              <a:rPr kumimoji="1" lang="ja-JP" altLang="en-US" sz="1249" b="1" dirty="0">
                <a:solidFill>
                  <a:schemeClr val="tx1"/>
                </a:solidFill>
                <a:latin typeface="Meiryo UI" panose="020B0604030504040204" pitchFamily="50" charset="-128"/>
                <a:ea typeface="Meiryo UI" panose="020B0604030504040204" pitchFamily="50" charset="-128"/>
              </a:rPr>
              <a:t>：</a:t>
            </a:r>
            <a:r>
              <a:rPr kumimoji="1" lang="en-US" altLang="ja-JP" sz="1249" b="1" dirty="0" smtClean="0">
                <a:solidFill>
                  <a:schemeClr val="tx1"/>
                </a:solidFill>
                <a:latin typeface="Meiryo UI" panose="020B0604030504040204" pitchFamily="50" charset="-128"/>
                <a:ea typeface="Meiryo UI" panose="020B0604030504040204" pitchFamily="50" charset="-128"/>
              </a:rPr>
              <a:t>15.6 </a:t>
            </a:r>
            <a:r>
              <a:rPr kumimoji="1" lang="ja-JP" altLang="en-US" sz="1249" b="1" dirty="0" smtClean="0">
                <a:solidFill>
                  <a:schemeClr val="tx1"/>
                </a:solidFill>
                <a:latin typeface="Meiryo UI" panose="020B0604030504040204" pitchFamily="50" charset="-128"/>
                <a:ea typeface="Meiryo UI" panose="020B0604030504040204" pitchFamily="50" charset="-128"/>
              </a:rPr>
              <a:t>➔ </a:t>
            </a:r>
            <a:r>
              <a:rPr kumimoji="1" lang="en-US" altLang="ja-JP" sz="1249" b="1" dirty="0" smtClean="0">
                <a:solidFill>
                  <a:schemeClr val="tx1"/>
                </a:solidFill>
                <a:latin typeface="Meiryo UI" panose="020B0604030504040204" pitchFamily="50" charset="-128"/>
                <a:ea typeface="Meiryo UI" panose="020B0604030504040204" pitchFamily="50" charset="-128"/>
              </a:rPr>
              <a:t>6</a:t>
            </a:r>
            <a:r>
              <a:rPr kumimoji="1" lang="ja-JP" altLang="en-US" sz="1249" b="1" dirty="0" smtClean="0">
                <a:solidFill>
                  <a:schemeClr val="tx1"/>
                </a:solidFill>
                <a:latin typeface="Meiryo UI" panose="020B0604030504040204" pitchFamily="50" charset="-128"/>
                <a:ea typeface="Meiryo UI" panose="020B0604030504040204" pitchFamily="50" charset="-128"/>
              </a:rPr>
              <a:t>月：</a:t>
            </a:r>
            <a:r>
              <a:rPr kumimoji="1" lang="en-US" altLang="ja-JP" sz="1249" b="1" dirty="0" smtClean="0">
                <a:solidFill>
                  <a:schemeClr val="tx1"/>
                </a:solidFill>
                <a:latin typeface="Meiryo UI" panose="020B0604030504040204" pitchFamily="50" charset="-128"/>
                <a:ea typeface="Meiryo UI" panose="020B0604030504040204" pitchFamily="50" charset="-128"/>
              </a:rPr>
              <a:t>25.6</a:t>
            </a:r>
            <a:r>
              <a:rPr kumimoji="1" lang="ja-JP" altLang="en-US" sz="1249" b="1" dirty="0" smtClean="0">
                <a:solidFill>
                  <a:schemeClr val="tx1"/>
                </a:solidFill>
                <a:latin typeface="Meiryo UI" panose="020B0604030504040204" pitchFamily="50" charset="-128"/>
                <a:ea typeface="Meiryo UI" panose="020B0604030504040204" pitchFamily="50" charset="-128"/>
              </a:rPr>
              <a:t>）</a:t>
            </a:r>
            <a:endParaRPr kumimoji="1" lang="ja-JP" altLang="en-US" sz="1249" b="1" dirty="0">
              <a:solidFill>
                <a:schemeClr val="tx1"/>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34CF59F8-A367-4EC1-83BF-5D400B8A4CCC}"/>
              </a:ext>
            </a:extLst>
          </p:cNvPr>
          <p:cNvSpPr txBox="1"/>
          <p:nvPr/>
        </p:nvSpPr>
        <p:spPr>
          <a:xfrm>
            <a:off x="6222068" y="5926738"/>
            <a:ext cx="3554414" cy="246221"/>
          </a:xfrm>
          <a:prstGeom prst="rect">
            <a:avLst/>
          </a:prstGeom>
          <a:noFill/>
          <a:ln>
            <a:noFill/>
          </a:ln>
        </p:spPr>
        <p:txBody>
          <a:bodyPr wrap="square" rtlCol="0">
            <a:spAutoFit/>
          </a:bodyPr>
          <a:lstStyle/>
          <a:p>
            <a:pPr marL="217984" indent="-217984"/>
            <a:r>
              <a:rPr lang="ja-JP" altLang="en-US" sz="1000" dirty="0"/>
              <a:t>出典</a:t>
            </a:r>
            <a:r>
              <a:rPr lang="ja-JP" altLang="en-US" sz="1000" dirty="0" smtClean="0"/>
              <a:t>：帝国データバンク </a:t>
            </a:r>
            <a:r>
              <a:rPr lang="en-US" altLang="ja-JP" sz="1000" dirty="0" smtClean="0"/>
              <a:t>『</a:t>
            </a:r>
            <a:r>
              <a:rPr lang="ja-JP" altLang="en-US" sz="1000" dirty="0" smtClean="0"/>
              <a:t>景気動向調査（大阪府）</a:t>
            </a:r>
            <a:r>
              <a:rPr lang="en-US" altLang="ja-JP" sz="1000" dirty="0" smtClean="0"/>
              <a:t>』</a:t>
            </a:r>
            <a:endParaRPr lang="en-US" altLang="ja-JP" sz="1000" dirty="0"/>
          </a:p>
        </p:txBody>
      </p:sp>
      <p:sp>
        <p:nvSpPr>
          <p:cNvPr id="8" name="スライド番号プレースホルダー 3"/>
          <p:cNvSpPr>
            <a:spLocks noGrp="1"/>
          </p:cNvSpPr>
          <p:nvPr>
            <p:ph type="sldNum" sz="quarter" idx="12"/>
          </p:nvPr>
        </p:nvSpPr>
        <p:spPr>
          <a:xfrm>
            <a:off x="9467557" y="5691873"/>
            <a:ext cx="420142" cy="394246"/>
          </a:xfrm>
          <a:ln>
            <a:solidFill>
              <a:schemeClr val="accent1"/>
            </a:solidFill>
          </a:ln>
        </p:spPr>
        <p:txBody>
          <a:bodyPr/>
          <a:lstStyle/>
          <a:p>
            <a:pPr algn="ctr"/>
            <a:fld id="{9B28B6A2-4437-46C4-8AB6-08015A7ADF51}" type="slidenum">
              <a:rPr kumimoji="1" lang="ja-JP" altLang="en-US" sz="1600" smtClean="0"/>
              <a:pPr algn="ctr"/>
              <a:t>61</a:t>
            </a:fld>
            <a:endParaRPr kumimoji="1" lang="ja-JP" altLang="en-US" sz="1600" dirty="0"/>
          </a:p>
        </p:txBody>
      </p:sp>
      <p:graphicFrame>
        <p:nvGraphicFramePr>
          <p:cNvPr id="7" name="グラフ 6"/>
          <p:cNvGraphicFramePr>
            <a:graphicFrameLocks/>
          </p:cNvGraphicFramePr>
          <p:nvPr>
            <p:extLst>
              <p:ext uri="{D42A27DB-BD31-4B8C-83A1-F6EECF244321}">
                <p14:modId xmlns:p14="http://schemas.microsoft.com/office/powerpoint/2010/main" val="1734723614"/>
              </p:ext>
            </p:extLst>
          </p:nvPr>
        </p:nvGraphicFramePr>
        <p:xfrm>
          <a:off x="800829" y="965843"/>
          <a:ext cx="8331361" cy="4990785"/>
        </p:xfrm>
        <a:graphic>
          <a:graphicData uri="http://schemas.openxmlformats.org/drawingml/2006/chart">
            <c:chart xmlns:c="http://schemas.openxmlformats.org/drawingml/2006/chart" xmlns:r="http://schemas.openxmlformats.org/officeDocument/2006/relationships" r:id="rId2"/>
          </a:graphicData>
        </a:graphic>
      </p:graphicFrame>
      <p:sp>
        <p:nvSpPr>
          <p:cNvPr id="10" name="テキスト ボックス 9">
            <a:extLst>
              <a:ext uri="{FF2B5EF4-FFF2-40B4-BE49-F238E27FC236}">
                <a16:creationId xmlns:a16="http://schemas.microsoft.com/office/drawing/2014/main" id="{34CF59F8-A367-4EC1-83BF-5D400B8A4CCC}"/>
              </a:ext>
            </a:extLst>
          </p:cNvPr>
          <p:cNvSpPr txBox="1"/>
          <p:nvPr/>
        </p:nvSpPr>
        <p:spPr>
          <a:xfrm>
            <a:off x="7609298" y="5155757"/>
            <a:ext cx="456135" cy="215444"/>
          </a:xfrm>
          <a:prstGeom prst="rect">
            <a:avLst/>
          </a:prstGeom>
          <a:noFill/>
          <a:ln>
            <a:noFill/>
          </a:ln>
        </p:spPr>
        <p:txBody>
          <a:bodyPr wrap="square" rtlCol="0">
            <a:spAutoFit/>
          </a:bodyPr>
          <a:lstStyle/>
          <a:p>
            <a:pPr marL="217984" indent="-217984"/>
            <a:r>
              <a:rPr lang="en-US" altLang="ja-JP" sz="800" dirty="0" smtClean="0">
                <a:latin typeface="+mn-ea"/>
              </a:rPr>
              <a:t>15.6</a:t>
            </a:r>
            <a:endParaRPr lang="en-US" altLang="ja-JP" sz="800" dirty="0">
              <a:latin typeface="+mn-ea"/>
            </a:endParaRPr>
          </a:p>
        </p:txBody>
      </p:sp>
    </p:spTree>
    <p:extLst>
      <p:ext uri="{BB962C8B-B14F-4D97-AF65-F5344CB8AC3E}">
        <p14:creationId xmlns:p14="http://schemas.microsoft.com/office/powerpoint/2010/main" val="17594653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73862" y="532351"/>
            <a:ext cx="8424698" cy="3978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61502" indent="-161502"/>
            <a:r>
              <a:rPr kumimoji="1" lang="ja-JP" altLang="en-US" sz="1249" dirty="0">
                <a:solidFill>
                  <a:schemeClr val="tx1"/>
                </a:solidFill>
                <a:latin typeface="Meiryo UI" panose="020B0604030504040204" pitchFamily="50" charset="-128"/>
                <a:ea typeface="Meiryo UI" panose="020B0604030504040204" pitchFamily="50" charset="-128"/>
              </a:rPr>
              <a:t> ●製造業</a:t>
            </a:r>
            <a:r>
              <a:rPr kumimoji="1" lang="ja-JP" altLang="en-US" sz="1249" dirty="0" smtClean="0">
                <a:solidFill>
                  <a:schemeClr val="tx1"/>
                </a:solidFill>
                <a:latin typeface="Meiryo UI" panose="020B0604030504040204" pitchFamily="50" charset="-128"/>
                <a:ea typeface="Meiryo UI" panose="020B0604030504040204" pitchFamily="50" charset="-128"/>
              </a:rPr>
              <a:t>の</a:t>
            </a:r>
            <a:r>
              <a:rPr kumimoji="1" lang="en-US" altLang="ja-JP" sz="1249" dirty="0">
                <a:solidFill>
                  <a:schemeClr val="tx1"/>
                </a:solidFill>
                <a:latin typeface="Meiryo UI" panose="020B0604030504040204" pitchFamily="50" charset="-128"/>
                <a:ea typeface="Meiryo UI" panose="020B0604030504040204" pitchFamily="50" charset="-128"/>
              </a:rPr>
              <a:t>6</a:t>
            </a:r>
            <a:r>
              <a:rPr kumimoji="1" lang="ja-JP" altLang="en-US" sz="1249" dirty="0" smtClean="0">
                <a:solidFill>
                  <a:schemeClr val="tx1"/>
                </a:solidFill>
                <a:latin typeface="Meiryo UI" panose="020B0604030504040204" pitchFamily="50" charset="-128"/>
                <a:ea typeface="Meiryo UI" panose="020B0604030504040204" pitchFamily="50" charset="-128"/>
              </a:rPr>
              <a:t>月</a:t>
            </a:r>
            <a:r>
              <a:rPr kumimoji="1" lang="ja-JP" altLang="en-US" sz="1249" dirty="0">
                <a:solidFill>
                  <a:schemeClr val="tx1"/>
                </a:solidFill>
                <a:latin typeface="Meiryo UI" panose="020B0604030504040204" pitchFamily="50" charset="-128"/>
                <a:ea typeface="Meiryo UI" panose="020B0604030504040204" pitchFamily="50" charset="-128"/>
              </a:rPr>
              <a:t>の業種別景気</a:t>
            </a:r>
            <a:r>
              <a:rPr kumimoji="1" lang="en-US" altLang="ja-JP" sz="1249" dirty="0">
                <a:solidFill>
                  <a:schemeClr val="tx1"/>
                </a:solidFill>
                <a:latin typeface="Meiryo UI" panose="020B0604030504040204" pitchFamily="50" charset="-128"/>
                <a:ea typeface="Meiryo UI" panose="020B0604030504040204" pitchFamily="50" charset="-128"/>
              </a:rPr>
              <a:t>DI</a:t>
            </a:r>
            <a:r>
              <a:rPr kumimoji="1" lang="ja-JP" altLang="en-US" sz="1249" dirty="0">
                <a:solidFill>
                  <a:schemeClr val="tx1"/>
                </a:solidFill>
                <a:latin typeface="Meiryo UI" panose="020B0604030504040204" pitchFamily="50" charset="-128"/>
                <a:ea typeface="Meiryo UI" panose="020B0604030504040204" pitchFamily="50" charset="-128"/>
              </a:rPr>
              <a:t>をさらに詳しくみると</a:t>
            </a:r>
            <a:r>
              <a:rPr kumimoji="1" lang="ja-JP" altLang="en-US" sz="1249" dirty="0" smtClean="0">
                <a:solidFill>
                  <a:schemeClr val="tx1"/>
                </a:solidFill>
                <a:latin typeface="Meiryo UI" panose="020B0604030504040204" pitchFamily="50" charset="-128"/>
                <a:ea typeface="Meiryo UI" panose="020B0604030504040204" pitchFamily="50" charset="-128"/>
              </a:rPr>
              <a:t>、</a:t>
            </a:r>
            <a:r>
              <a:rPr kumimoji="1" lang="ja-JP" altLang="en-US" sz="1249" b="1" u="sng" dirty="0" smtClean="0">
                <a:solidFill>
                  <a:schemeClr val="tx1"/>
                </a:solidFill>
                <a:latin typeface="Meiryo UI" panose="020B0604030504040204" pitchFamily="50" charset="-128"/>
                <a:ea typeface="Meiryo UI" panose="020B0604030504040204" pitchFamily="50" charset="-128"/>
              </a:rPr>
              <a:t>「繊維」「化学」「鉄鋼」が前月</a:t>
            </a:r>
            <a:r>
              <a:rPr kumimoji="1" lang="ja-JP" altLang="en-US" sz="1249" b="1" u="sng" dirty="0">
                <a:solidFill>
                  <a:schemeClr val="tx1"/>
                </a:solidFill>
                <a:latin typeface="Meiryo UI" panose="020B0604030504040204" pitchFamily="50" charset="-128"/>
                <a:ea typeface="Meiryo UI" panose="020B0604030504040204" pitchFamily="50" charset="-128"/>
              </a:rPr>
              <a:t>からさらに悪化</a:t>
            </a:r>
            <a:r>
              <a:rPr kumimoji="1" lang="ja-JP" altLang="en-US" sz="1249" dirty="0">
                <a:solidFill>
                  <a:schemeClr val="tx1"/>
                </a:solidFill>
                <a:latin typeface="Meiryo UI" panose="020B0604030504040204" pitchFamily="50" charset="-128"/>
                <a:ea typeface="Meiryo UI" panose="020B0604030504040204" pitchFamily="50" charset="-128"/>
              </a:rPr>
              <a:t>。</a:t>
            </a:r>
            <a:endParaRPr kumimoji="1" lang="en-US" altLang="ja-JP" sz="1249" dirty="0">
              <a:solidFill>
                <a:schemeClr val="tx1"/>
              </a:solidFill>
              <a:latin typeface="Meiryo UI" panose="020B0604030504040204" pitchFamily="50" charset="-128"/>
              <a:ea typeface="Meiryo UI" panose="020B0604030504040204" pitchFamily="50" charset="-128"/>
            </a:endParaRPr>
          </a:p>
          <a:p>
            <a:pPr marL="161502" indent="-161502"/>
            <a:r>
              <a:rPr kumimoji="1" lang="ja-JP" altLang="en-US" sz="1249" dirty="0">
                <a:solidFill>
                  <a:schemeClr val="tx1"/>
                </a:solidFill>
                <a:latin typeface="Meiryo UI" panose="020B0604030504040204" pitchFamily="50" charset="-128"/>
                <a:ea typeface="Meiryo UI" panose="020B0604030504040204" pitchFamily="50" charset="-128"/>
              </a:rPr>
              <a:t> </a:t>
            </a:r>
            <a:r>
              <a:rPr kumimoji="1" lang="ja-JP" altLang="en-US" sz="1249" dirty="0" smtClean="0">
                <a:solidFill>
                  <a:schemeClr val="tx1"/>
                </a:solidFill>
                <a:latin typeface="Meiryo UI" panose="020B0604030504040204" pitchFamily="50" charset="-128"/>
                <a:ea typeface="Meiryo UI" panose="020B0604030504040204" pitchFamily="50" charset="-128"/>
              </a:rPr>
              <a:t>●「電気機械」「輸送用機械」は底打ち感が</a:t>
            </a:r>
            <a:r>
              <a:rPr kumimoji="1" lang="ja-JP" altLang="en-US" sz="1249" dirty="0">
                <a:solidFill>
                  <a:schemeClr val="tx1"/>
                </a:solidFill>
                <a:latin typeface="Meiryo UI" panose="020B0604030504040204" pitchFamily="50" charset="-128"/>
                <a:ea typeface="Meiryo UI" panose="020B0604030504040204" pitchFamily="50" charset="-128"/>
              </a:rPr>
              <a:t>見</a:t>
            </a:r>
            <a:r>
              <a:rPr kumimoji="1" lang="ja-JP" altLang="en-US" sz="1249" dirty="0" smtClean="0">
                <a:solidFill>
                  <a:schemeClr val="tx1"/>
                </a:solidFill>
                <a:latin typeface="Meiryo UI" panose="020B0604030504040204" pitchFamily="50" charset="-128"/>
                <a:ea typeface="Meiryo UI" panose="020B0604030504040204" pitchFamily="50" charset="-128"/>
              </a:rPr>
              <a:t>られる。</a:t>
            </a:r>
            <a:endParaRPr kumimoji="1" lang="en-US" altLang="ja-JP" sz="1249" dirty="0">
              <a:solidFill>
                <a:schemeClr val="tx1"/>
              </a:solidFill>
              <a:latin typeface="ＭＳ 明朝" panose="02020609040205080304" pitchFamily="17" charset="-128"/>
              <a:ea typeface="ＭＳ 明朝" panose="02020609040205080304" pitchFamily="17" charset="-128"/>
            </a:endParaRPr>
          </a:p>
        </p:txBody>
      </p:sp>
      <p:sp>
        <p:nvSpPr>
          <p:cNvPr id="6" name="テキスト ボックス 5">
            <a:extLst>
              <a:ext uri="{FF2B5EF4-FFF2-40B4-BE49-F238E27FC236}">
                <a16:creationId xmlns:a16="http://schemas.microsoft.com/office/drawing/2014/main" id="{34CF59F8-A367-4EC1-83BF-5D400B8A4CCC}"/>
              </a:ext>
            </a:extLst>
          </p:cNvPr>
          <p:cNvSpPr txBox="1"/>
          <p:nvPr/>
        </p:nvSpPr>
        <p:spPr>
          <a:xfrm>
            <a:off x="6203284" y="5873592"/>
            <a:ext cx="3632316" cy="246221"/>
          </a:xfrm>
          <a:prstGeom prst="rect">
            <a:avLst/>
          </a:prstGeom>
          <a:noFill/>
          <a:ln>
            <a:noFill/>
          </a:ln>
        </p:spPr>
        <p:txBody>
          <a:bodyPr wrap="square" rtlCol="0">
            <a:spAutoFit/>
          </a:bodyPr>
          <a:lstStyle/>
          <a:p>
            <a:pPr marL="217984" indent="-217984"/>
            <a:r>
              <a:rPr lang="ja-JP" altLang="en-US" sz="1000" dirty="0"/>
              <a:t>出典</a:t>
            </a:r>
            <a:r>
              <a:rPr lang="ja-JP" altLang="en-US" sz="1000" dirty="0" smtClean="0"/>
              <a:t>：帝国データバンク </a:t>
            </a:r>
            <a:r>
              <a:rPr lang="en-US" altLang="ja-JP" sz="1000" dirty="0" smtClean="0"/>
              <a:t>『</a:t>
            </a:r>
            <a:r>
              <a:rPr lang="ja-JP" altLang="en-US" sz="1000" dirty="0" smtClean="0"/>
              <a:t>景気動向調査（大阪府）</a:t>
            </a:r>
            <a:r>
              <a:rPr lang="en-US" altLang="ja-JP" sz="1000" dirty="0" smtClean="0"/>
              <a:t>』</a:t>
            </a:r>
            <a:endParaRPr lang="en-US" altLang="ja-JP" sz="1000" dirty="0"/>
          </a:p>
        </p:txBody>
      </p:sp>
      <p:sp>
        <p:nvSpPr>
          <p:cNvPr id="8" name="タイトル 3"/>
          <p:cNvSpPr txBox="1">
            <a:spLocks/>
          </p:cNvSpPr>
          <p:nvPr/>
        </p:nvSpPr>
        <p:spPr>
          <a:xfrm>
            <a:off x="0" y="-1"/>
            <a:ext cx="9906000" cy="350633"/>
          </a:xfrm>
          <a:prstGeom prst="rect">
            <a:avLst/>
          </a:prstGeom>
          <a:solidFill>
            <a:srgbClr val="002060"/>
          </a:solidFill>
        </p:spPr>
        <p:txBody>
          <a:bodyPr vert="horz" lIns="81598" tIns="40799" rIns="81598" bIns="40799"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785" b="1" dirty="0" smtClean="0">
                <a:solidFill>
                  <a:schemeClr val="bg1"/>
                </a:solidFill>
                <a:latin typeface="Meiryo UI" panose="020B0604030504040204" pitchFamily="50" charset="-128"/>
                <a:ea typeface="Meiryo UI" panose="020B0604030504040204" pitchFamily="50" charset="-128"/>
              </a:rPr>
              <a:t>　　　　</a:t>
            </a:r>
            <a:r>
              <a:rPr lang="ja-JP" altLang="en-US" sz="1785" b="1" dirty="0">
                <a:solidFill>
                  <a:schemeClr val="bg1"/>
                </a:solidFill>
                <a:latin typeface="Meiryo UI" panose="020B0604030504040204" pitchFamily="50" charset="-128"/>
                <a:ea typeface="Meiryo UI" panose="020B0604030504040204" pitchFamily="50" charset="-128"/>
              </a:rPr>
              <a:t>企業業績の悪化・倒産の</a:t>
            </a:r>
            <a:r>
              <a:rPr lang="ja-JP" altLang="en-US" sz="1785" b="1" dirty="0" smtClean="0">
                <a:solidFill>
                  <a:schemeClr val="bg1"/>
                </a:solidFill>
                <a:latin typeface="Meiryo UI" panose="020B0604030504040204" pitchFamily="50" charset="-128"/>
                <a:ea typeface="Meiryo UI" panose="020B0604030504040204" pitchFamily="50" charset="-128"/>
              </a:rPr>
              <a:t>増加 </a:t>
            </a:r>
            <a:r>
              <a:rPr lang="en-US" altLang="ja-JP" sz="1785" b="1" dirty="0" smtClean="0">
                <a:solidFill>
                  <a:schemeClr val="bg1"/>
                </a:solidFill>
                <a:latin typeface="Meiryo UI" panose="020B0604030504040204" pitchFamily="50" charset="-128"/>
                <a:ea typeface="Meiryo UI" panose="020B0604030504040204" pitchFamily="50" charset="-128"/>
              </a:rPr>
              <a:t>【</a:t>
            </a:r>
            <a:r>
              <a:rPr lang="ja-JP" altLang="en-US" sz="1785" b="1" dirty="0" smtClean="0">
                <a:solidFill>
                  <a:schemeClr val="bg1"/>
                </a:solidFill>
                <a:latin typeface="Meiryo UI" panose="020B0604030504040204" pitchFamily="50" charset="-128"/>
                <a:ea typeface="Meiryo UI" panose="020B0604030504040204" pitchFamily="50" charset="-128"/>
              </a:rPr>
              <a:t>景気</a:t>
            </a:r>
            <a:r>
              <a:rPr lang="en-US" altLang="ja-JP" sz="1785" b="1" dirty="0" smtClean="0">
                <a:solidFill>
                  <a:schemeClr val="bg1"/>
                </a:solidFill>
                <a:latin typeface="Meiryo UI" panose="020B0604030504040204" pitchFamily="50" charset="-128"/>
                <a:ea typeface="Meiryo UI" panose="020B0604030504040204" pitchFamily="50" charset="-128"/>
              </a:rPr>
              <a:t>DI</a:t>
            </a:r>
            <a:r>
              <a:rPr lang="ja-JP" altLang="en-US" sz="1600" b="1" dirty="0" smtClean="0">
                <a:solidFill>
                  <a:schemeClr val="bg1"/>
                </a:solidFill>
                <a:latin typeface="Meiryo UI" panose="020B0604030504040204" pitchFamily="50" charset="-128"/>
                <a:ea typeface="Meiryo UI" panose="020B0604030504040204" pitchFamily="50" charset="-128"/>
              </a:rPr>
              <a:t>（大阪）</a:t>
            </a:r>
            <a:r>
              <a:rPr lang="en-US" altLang="ja-JP" sz="1785" b="1" dirty="0" smtClean="0">
                <a:solidFill>
                  <a:schemeClr val="bg1"/>
                </a:solidFill>
                <a:latin typeface="Meiryo UI" panose="020B0604030504040204" pitchFamily="50" charset="-128"/>
                <a:ea typeface="Meiryo UI" panose="020B0604030504040204" pitchFamily="50" charset="-128"/>
              </a:rPr>
              <a:t>】</a:t>
            </a:r>
            <a:r>
              <a:rPr lang="ja-JP" altLang="en-US" sz="1785" b="1" dirty="0">
                <a:solidFill>
                  <a:schemeClr val="bg1"/>
                </a:solidFill>
                <a:latin typeface="Meiryo UI" panose="020B0604030504040204" pitchFamily="50" charset="-128"/>
                <a:ea typeface="Meiryo UI" panose="020B0604030504040204" pitchFamily="50" charset="-128"/>
              </a:rPr>
              <a:t>　　</a:t>
            </a:r>
            <a:r>
              <a:rPr lang="ja-JP" altLang="en-US" sz="1785" b="1" dirty="0" smtClean="0">
                <a:solidFill>
                  <a:schemeClr val="bg1"/>
                </a:solidFill>
                <a:latin typeface="Meiryo UI" panose="020B0604030504040204" pitchFamily="50" charset="-128"/>
                <a:ea typeface="Meiryo UI" panose="020B0604030504040204" pitchFamily="50" charset="-128"/>
              </a:rPr>
              <a:t>    　　　　</a:t>
            </a:r>
            <a:endParaRPr lang="ja-JP" altLang="en-US" sz="1071" b="1" dirty="0">
              <a:solidFill>
                <a:schemeClr val="bg1"/>
              </a:solidFill>
              <a:latin typeface="Meiryo UI" panose="020B0604030504040204" pitchFamily="50" charset="-128"/>
              <a:ea typeface="Meiryo UI" panose="020B0604030504040204" pitchFamily="50" charset="-128"/>
            </a:endParaRPr>
          </a:p>
        </p:txBody>
      </p:sp>
      <p:sp>
        <p:nvSpPr>
          <p:cNvPr id="7" name="スライド番号プレースホルダー 3"/>
          <p:cNvSpPr>
            <a:spLocks noGrp="1"/>
          </p:cNvSpPr>
          <p:nvPr>
            <p:ph type="sldNum" sz="quarter" idx="12"/>
          </p:nvPr>
        </p:nvSpPr>
        <p:spPr>
          <a:xfrm>
            <a:off x="9467557" y="5691873"/>
            <a:ext cx="420142" cy="394246"/>
          </a:xfrm>
          <a:ln>
            <a:solidFill>
              <a:schemeClr val="accent1"/>
            </a:solidFill>
          </a:ln>
        </p:spPr>
        <p:txBody>
          <a:bodyPr/>
          <a:lstStyle/>
          <a:p>
            <a:pPr algn="ctr"/>
            <a:fld id="{9B28B6A2-4437-46C4-8AB6-08015A7ADF51}" type="slidenum">
              <a:rPr kumimoji="1" lang="ja-JP" altLang="en-US" sz="1600" smtClean="0"/>
              <a:pPr algn="ctr"/>
              <a:t>62</a:t>
            </a:fld>
            <a:endParaRPr kumimoji="1" lang="ja-JP" altLang="en-US" sz="1600" dirty="0"/>
          </a:p>
        </p:txBody>
      </p:sp>
      <p:graphicFrame>
        <p:nvGraphicFramePr>
          <p:cNvPr id="10" name="グラフ 9"/>
          <p:cNvGraphicFramePr>
            <a:graphicFrameLocks/>
          </p:cNvGraphicFramePr>
          <p:nvPr>
            <p:extLst>
              <p:ext uri="{D42A27DB-BD31-4B8C-83A1-F6EECF244321}">
                <p14:modId xmlns:p14="http://schemas.microsoft.com/office/powerpoint/2010/main" val="3274838969"/>
              </p:ext>
            </p:extLst>
          </p:nvPr>
        </p:nvGraphicFramePr>
        <p:xfrm>
          <a:off x="773862" y="930187"/>
          <a:ext cx="8424698" cy="49434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847664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73862" y="473872"/>
            <a:ext cx="8424698" cy="62586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61502" indent="-161502"/>
            <a:r>
              <a:rPr kumimoji="1" lang="ja-JP" altLang="en-US" sz="1249" dirty="0">
                <a:solidFill>
                  <a:schemeClr val="tx1"/>
                </a:solidFill>
                <a:latin typeface="Meiryo UI" panose="020B0604030504040204" pitchFamily="50" charset="-128"/>
                <a:ea typeface="Meiryo UI" panose="020B0604030504040204" pitchFamily="50" charset="-128"/>
              </a:rPr>
              <a:t> ●サービス業</a:t>
            </a:r>
            <a:r>
              <a:rPr kumimoji="1" lang="ja-JP" altLang="en-US" sz="1249" dirty="0" smtClean="0">
                <a:solidFill>
                  <a:schemeClr val="tx1"/>
                </a:solidFill>
                <a:latin typeface="Meiryo UI" panose="020B0604030504040204" pitchFamily="50" charset="-128"/>
                <a:ea typeface="Meiryo UI" panose="020B0604030504040204" pitchFamily="50" charset="-128"/>
              </a:rPr>
              <a:t>の</a:t>
            </a:r>
            <a:r>
              <a:rPr kumimoji="1" lang="en-US" altLang="ja-JP" sz="1249" dirty="0">
                <a:solidFill>
                  <a:schemeClr val="tx1"/>
                </a:solidFill>
                <a:latin typeface="Meiryo UI" panose="020B0604030504040204" pitchFamily="50" charset="-128"/>
                <a:ea typeface="Meiryo UI" panose="020B0604030504040204" pitchFamily="50" charset="-128"/>
              </a:rPr>
              <a:t>6</a:t>
            </a:r>
            <a:r>
              <a:rPr kumimoji="1" lang="ja-JP" altLang="en-US" sz="1249" dirty="0" smtClean="0">
                <a:solidFill>
                  <a:schemeClr val="tx1"/>
                </a:solidFill>
                <a:latin typeface="Meiryo UI" panose="020B0604030504040204" pitchFamily="50" charset="-128"/>
                <a:ea typeface="Meiryo UI" panose="020B0604030504040204" pitchFamily="50" charset="-128"/>
              </a:rPr>
              <a:t>月</a:t>
            </a:r>
            <a:r>
              <a:rPr kumimoji="1" lang="ja-JP" altLang="en-US" sz="1249" dirty="0">
                <a:solidFill>
                  <a:schemeClr val="tx1"/>
                </a:solidFill>
                <a:latin typeface="Meiryo UI" panose="020B0604030504040204" pitchFamily="50" charset="-128"/>
                <a:ea typeface="Meiryo UI" panose="020B0604030504040204" pitchFamily="50" charset="-128"/>
              </a:rPr>
              <a:t>の業種別景気</a:t>
            </a:r>
            <a:r>
              <a:rPr kumimoji="1" lang="en-US" altLang="ja-JP" sz="1249" dirty="0">
                <a:solidFill>
                  <a:schemeClr val="tx1"/>
                </a:solidFill>
                <a:latin typeface="Meiryo UI" panose="020B0604030504040204" pitchFamily="50" charset="-128"/>
                <a:ea typeface="Meiryo UI" panose="020B0604030504040204" pitchFamily="50" charset="-128"/>
              </a:rPr>
              <a:t>DI</a:t>
            </a:r>
            <a:r>
              <a:rPr kumimoji="1" lang="ja-JP" altLang="en-US" sz="1249" dirty="0">
                <a:solidFill>
                  <a:schemeClr val="tx1"/>
                </a:solidFill>
                <a:latin typeface="Meiryo UI" panose="020B0604030504040204" pitchFamily="50" charset="-128"/>
                <a:ea typeface="Meiryo UI" panose="020B0604030504040204" pitchFamily="50" charset="-128"/>
              </a:rPr>
              <a:t>をさらに詳しくみると</a:t>
            </a:r>
            <a:r>
              <a:rPr kumimoji="1" lang="ja-JP" altLang="en-US" sz="1249" dirty="0" smtClean="0">
                <a:solidFill>
                  <a:schemeClr val="tx1"/>
                </a:solidFill>
                <a:latin typeface="Meiryo UI" panose="020B0604030504040204" pitchFamily="50" charset="-128"/>
                <a:ea typeface="Meiryo UI" panose="020B0604030504040204" pitchFamily="50" charset="-128"/>
              </a:rPr>
              <a:t>、</a:t>
            </a:r>
            <a:r>
              <a:rPr kumimoji="1" lang="ja-JP" altLang="en-US" sz="1249" b="1" u="sng" dirty="0" smtClean="0">
                <a:solidFill>
                  <a:schemeClr val="tx1"/>
                </a:solidFill>
                <a:latin typeface="Meiryo UI" panose="020B0604030504040204" pitchFamily="50" charset="-128"/>
                <a:ea typeface="Meiryo UI" panose="020B0604030504040204" pitchFamily="50" charset="-128"/>
              </a:rPr>
              <a:t>「娯楽・サービス」「旅館・ホテル」以外の業種で</a:t>
            </a:r>
            <a:r>
              <a:rPr kumimoji="1" lang="ja-JP" altLang="en-US" sz="1249" b="1" u="sng" dirty="0">
                <a:solidFill>
                  <a:schemeClr val="tx1"/>
                </a:solidFill>
                <a:latin typeface="Meiryo UI" panose="020B0604030504040204" pitchFamily="50" charset="-128"/>
                <a:ea typeface="Meiryo UI" panose="020B0604030504040204" pitchFamily="50" charset="-128"/>
              </a:rPr>
              <a:t>前月から改善</a:t>
            </a:r>
            <a:r>
              <a:rPr kumimoji="1" lang="ja-JP" altLang="en-US" sz="1249" dirty="0">
                <a:solidFill>
                  <a:schemeClr val="tx1"/>
                </a:solidFill>
                <a:latin typeface="Meiryo UI" panose="020B0604030504040204" pitchFamily="50" charset="-128"/>
                <a:ea typeface="Meiryo UI" panose="020B0604030504040204" pitchFamily="50" charset="-128"/>
              </a:rPr>
              <a:t>し、</a:t>
            </a:r>
            <a:r>
              <a:rPr kumimoji="1" lang="ja-JP" altLang="en-US" sz="1249" dirty="0" smtClean="0">
                <a:solidFill>
                  <a:schemeClr val="tx1"/>
                </a:solidFill>
                <a:latin typeface="Meiryo UI" panose="020B0604030504040204" pitchFamily="50" charset="-128"/>
                <a:ea typeface="Meiryo UI" panose="020B0604030504040204" pitchFamily="50" charset="-128"/>
              </a:rPr>
              <a:t>底打ち感</a:t>
            </a:r>
            <a:endParaRPr kumimoji="1" lang="en-US" altLang="ja-JP" sz="1249" dirty="0" smtClean="0">
              <a:solidFill>
                <a:schemeClr val="tx1"/>
              </a:solidFill>
              <a:latin typeface="Meiryo UI" panose="020B0604030504040204" pitchFamily="50" charset="-128"/>
              <a:ea typeface="Meiryo UI" panose="020B0604030504040204" pitchFamily="50" charset="-128"/>
            </a:endParaRPr>
          </a:p>
          <a:p>
            <a:pPr marL="161502" indent="-161502"/>
            <a:r>
              <a:rPr kumimoji="1" lang="en-US" altLang="ja-JP" sz="1249" dirty="0">
                <a:solidFill>
                  <a:schemeClr val="tx1"/>
                </a:solidFill>
                <a:latin typeface="Meiryo UI" panose="020B0604030504040204" pitchFamily="50" charset="-128"/>
                <a:ea typeface="Meiryo UI" panose="020B0604030504040204" pitchFamily="50" charset="-128"/>
              </a:rPr>
              <a:t> </a:t>
            </a:r>
            <a:r>
              <a:rPr kumimoji="1" lang="en-US" altLang="ja-JP" sz="1249" dirty="0" smtClean="0">
                <a:solidFill>
                  <a:schemeClr val="tx1"/>
                </a:solidFill>
                <a:latin typeface="Meiryo UI" panose="020B0604030504040204" pitchFamily="50" charset="-128"/>
                <a:ea typeface="Meiryo UI" panose="020B0604030504040204" pitchFamily="50" charset="-128"/>
              </a:rPr>
              <a:t>   </a:t>
            </a:r>
            <a:r>
              <a:rPr kumimoji="1" lang="ja-JP" altLang="en-US" sz="1249" dirty="0" smtClean="0">
                <a:solidFill>
                  <a:schemeClr val="tx1"/>
                </a:solidFill>
                <a:latin typeface="Meiryo UI" panose="020B0604030504040204" pitchFamily="50" charset="-128"/>
                <a:ea typeface="Meiryo UI" panose="020B0604030504040204" pitchFamily="50" charset="-128"/>
              </a:rPr>
              <a:t>が</a:t>
            </a:r>
            <a:r>
              <a:rPr kumimoji="1" lang="ja-JP" altLang="en-US" sz="1249" dirty="0">
                <a:solidFill>
                  <a:schemeClr val="tx1"/>
                </a:solidFill>
                <a:latin typeface="Meiryo UI" panose="020B0604030504040204" pitchFamily="50" charset="-128"/>
                <a:ea typeface="Meiryo UI" panose="020B0604030504040204" pitchFamily="50" charset="-128"/>
              </a:rPr>
              <a:t>見</a:t>
            </a:r>
            <a:r>
              <a:rPr kumimoji="1" lang="ja-JP" altLang="en-US" sz="1249" dirty="0" smtClean="0">
                <a:solidFill>
                  <a:schemeClr val="tx1"/>
                </a:solidFill>
                <a:latin typeface="Meiryo UI" panose="020B0604030504040204" pitchFamily="50" charset="-128"/>
                <a:ea typeface="Meiryo UI" panose="020B0604030504040204" pitchFamily="50" charset="-128"/>
              </a:rPr>
              <a:t>られる</a:t>
            </a:r>
            <a:r>
              <a:rPr kumimoji="1" lang="ja-JP" altLang="en-US" sz="1249" dirty="0">
                <a:solidFill>
                  <a:schemeClr val="tx1"/>
                </a:solidFill>
                <a:latin typeface="Meiryo UI" panose="020B0604030504040204" pitchFamily="50" charset="-128"/>
                <a:ea typeface="Meiryo UI" panose="020B0604030504040204" pitchFamily="50" charset="-128"/>
              </a:rPr>
              <a:t>。</a:t>
            </a:r>
            <a:endParaRPr kumimoji="1" lang="en-US" altLang="ja-JP" sz="1249" dirty="0">
              <a:solidFill>
                <a:schemeClr val="tx1"/>
              </a:solidFill>
              <a:latin typeface="Meiryo UI" panose="020B0604030504040204" pitchFamily="50" charset="-128"/>
              <a:ea typeface="Meiryo UI" panose="020B0604030504040204" pitchFamily="50" charset="-128"/>
            </a:endParaRPr>
          </a:p>
          <a:p>
            <a:pPr marL="161502" indent="-161502"/>
            <a:r>
              <a:rPr kumimoji="1" lang="ja-JP" altLang="en-US" sz="1249" dirty="0">
                <a:solidFill>
                  <a:schemeClr val="tx1"/>
                </a:solidFill>
                <a:latin typeface="Meiryo UI" panose="020B0604030504040204" pitchFamily="50" charset="-128"/>
                <a:ea typeface="Meiryo UI" panose="020B0604030504040204" pitchFamily="50" charset="-128"/>
              </a:rPr>
              <a:t> ●</a:t>
            </a:r>
            <a:r>
              <a:rPr kumimoji="1" lang="ja-JP" altLang="en-US" sz="1249" b="1" u="sng" dirty="0">
                <a:solidFill>
                  <a:schemeClr val="tx1"/>
                </a:solidFill>
                <a:latin typeface="Meiryo UI" panose="020B0604030504040204" pitchFamily="50" charset="-128"/>
                <a:ea typeface="Meiryo UI" panose="020B0604030504040204" pitchFamily="50" charset="-128"/>
              </a:rPr>
              <a:t>「旅館・ホテル</a:t>
            </a:r>
            <a:r>
              <a:rPr kumimoji="1" lang="ja-JP" altLang="en-US" sz="1249" b="1" u="sng" dirty="0" smtClean="0">
                <a:solidFill>
                  <a:schemeClr val="tx1"/>
                </a:solidFill>
                <a:latin typeface="Meiryo UI" panose="020B0604030504040204" pitchFamily="50" charset="-128"/>
                <a:ea typeface="Meiryo UI" panose="020B0604030504040204" pitchFamily="50" charset="-128"/>
              </a:rPr>
              <a:t>」「</a:t>
            </a:r>
            <a:r>
              <a:rPr kumimoji="1" lang="ja-JP" altLang="en-US" sz="1249" b="1" u="sng" dirty="0">
                <a:solidFill>
                  <a:schemeClr val="tx1"/>
                </a:solidFill>
                <a:latin typeface="Meiryo UI" panose="020B0604030504040204" pitchFamily="50" charset="-128"/>
                <a:ea typeface="Meiryo UI" panose="020B0604030504040204" pitchFamily="50" charset="-128"/>
              </a:rPr>
              <a:t>娯楽サービス」</a:t>
            </a:r>
            <a:r>
              <a:rPr kumimoji="1" lang="ja-JP" altLang="en-US" sz="1249" b="1" u="sng" dirty="0" smtClean="0">
                <a:solidFill>
                  <a:schemeClr val="tx1"/>
                </a:solidFill>
                <a:latin typeface="Meiryo UI" panose="020B0604030504040204" pitchFamily="50" charset="-128"/>
                <a:ea typeface="Meiryo UI" panose="020B0604030504040204" pitchFamily="50" charset="-128"/>
              </a:rPr>
              <a:t>は</a:t>
            </a:r>
            <a:r>
              <a:rPr kumimoji="1" lang="ja-JP" altLang="en-US" sz="1249" b="1" u="sng" dirty="0">
                <a:solidFill>
                  <a:schemeClr val="tx1"/>
                </a:solidFill>
                <a:latin typeface="Meiryo UI" panose="020B0604030504040204" pitchFamily="50" charset="-128"/>
                <a:ea typeface="Meiryo UI" panose="020B0604030504040204" pitchFamily="50" charset="-128"/>
              </a:rPr>
              <a:t>、</a:t>
            </a:r>
            <a:r>
              <a:rPr kumimoji="1" lang="ja-JP" altLang="en-US" sz="1249" b="1" u="sng" dirty="0" smtClean="0">
                <a:solidFill>
                  <a:schemeClr val="tx1"/>
                </a:solidFill>
                <a:latin typeface="Meiryo UI" panose="020B0604030504040204" pitchFamily="50" charset="-128"/>
                <a:ea typeface="Meiryo UI" panose="020B0604030504040204" pitchFamily="50" charset="-128"/>
              </a:rPr>
              <a:t>依然、ゼロ～一桁台の低い水準となっており、</a:t>
            </a:r>
            <a:r>
              <a:rPr kumimoji="1" lang="ja-JP" altLang="en-US" sz="1249" dirty="0">
                <a:solidFill>
                  <a:schemeClr val="tx1"/>
                </a:solidFill>
                <a:latin typeface="Meiryo UI" panose="020B0604030504040204" pitchFamily="50" charset="-128"/>
                <a:ea typeface="Meiryo UI" panose="020B0604030504040204" pitchFamily="50" charset="-128"/>
              </a:rPr>
              <a:t>極めて厳しい状況</a:t>
            </a:r>
            <a:r>
              <a:rPr kumimoji="1" lang="ja-JP" altLang="en-US" sz="1249" dirty="0" smtClean="0">
                <a:solidFill>
                  <a:schemeClr val="tx1"/>
                </a:solidFill>
                <a:latin typeface="Meiryo UI" panose="020B0604030504040204" pitchFamily="50" charset="-128"/>
                <a:ea typeface="Meiryo UI" panose="020B0604030504040204" pitchFamily="50" charset="-128"/>
              </a:rPr>
              <a:t>。</a:t>
            </a:r>
            <a:endParaRPr kumimoji="1" lang="en-US" altLang="ja-JP" sz="1249" dirty="0">
              <a:solidFill>
                <a:schemeClr val="tx1"/>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34CF59F8-A367-4EC1-83BF-5D400B8A4CCC}"/>
              </a:ext>
            </a:extLst>
          </p:cNvPr>
          <p:cNvSpPr txBox="1"/>
          <p:nvPr/>
        </p:nvSpPr>
        <p:spPr>
          <a:xfrm>
            <a:off x="6273684" y="5897787"/>
            <a:ext cx="3632316" cy="246221"/>
          </a:xfrm>
          <a:prstGeom prst="rect">
            <a:avLst/>
          </a:prstGeom>
          <a:noFill/>
          <a:ln>
            <a:noFill/>
          </a:ln>
        </p:spPr>
        <p:txBody>
          <a:bodyPr wrap="square" rtlCol="0">
            <a:spAutoFit/>
          </a:bodyPr>
          <a:lstStyle/>
          <a:p>
            <a:pPr marL="217984" indent="-217984"/>
            <a:r>
              <a:rPr lang="ja-JP" altLang="en-US" sz="1000" dirty="0"/>
              <a:t>出典</a:t>
            </a:r>
            <a:r>
              <a:rPr lang="ja-JP" altLang="en-US" sz="1000" dirty="0" smtClean="0"/>
              <a:t>：帝国データバンク </a:t>
            </a:r>
            <a:r>
              <a:rPr lang="en-US" altLang="ja-JP" sz="1000" dirty="0" smtClean="0"/>
              <a:t>『</a:t>
            </a:r>
            <a:r>
              <a:rPr lang="ja-JP" altLang="en-US" sz="1000" dirty="0" smtClean="0"/>
              <a:t>景気動向調査（大阪府）</a:t>
            </a:r>
            <a:r>
              <a:rPr lang="en-US" altLang="ja-JP" sz="1000" dirty="0" smtClean="0"/>
              <a:t>』</a:t>
            </a:r>
            <a:endParaRPr lang="en-US" altLang="ja-JP" sz="1000" dirty="0"/>
          </a:p>
        </p:txBody>
      </p:sp>
      <p:sp>
        <p:nvSpPr>
          <p:cNvPr id="8" name="タイトル 3"/>
          <p:cNvSpPr txBox="1">
            <a:spLocks/>
          </p:cNvSpPr>
          <p:nvPr/>
        </p:nvSpPr>
        <p:spPr>
          <a:xfrm>
            <a:off x="0" y="-1"/>
            <a:ext cx="9906000" cy="350633"/>
          </a:xfrm>
          <a:prstGeom prst="rect">
            <a:avLst/>
          </a:prstGeom>
          <a:solidFill>
            <a:srgbClr val="002060"/>
          </a:solidFill>
        </p:spPr>
        <p:txBody>
          <a:bodyPr vert="horz" lIns="81598" tIns="40799" rIns="81598" bIns="40799"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785" b="1" dirty="0" smtClean="0">
                <a:solidFill>
                  <a:schemeClr val="bg1"/>
                </a:solidFill>
                <a:latin typeface="Meiryo UI" panose="020B0604030504040204" pitchFamily="50" charset="-128"/>
                <a:ea typeface="Meiryo UI" panose="020B0604030504040204" pitchFamily="50" charset="-128"/>
              </a:rPr>
              <a:t>　　　　</a:t>
            </a:r>
            <a:r>
              <a:rPr lang="ja-JP" altLang="en-US" sz="1785" b="1" dirty="0">
                <a:solidFill>
                  <a:schemeClr val="bg1"/>
                </a:solidFill>
                <a:latin typeface="Meiryo UI" panose="020B0604030504040204" pitchFamily="50" charset="-128"/>
                <a:ea typeface="Meiryo UI" panose="020B0604030504040204" pitchFamily="50" charset="-128"/>
              </a:rPr>
              <a:t>企業業績の悪化・倒産の</a:t>
            </a:r>
            <a:r>
              <a:rPr lang="ja-JP" altLang="en-US" sz="1785" b="1" dirty="0" smtClean="0">
                <a:solidFill>
                  <a:schemeClr val="bg1"/>
                </a:solidFill>
                <a:latin typeface="Meiryo UI" panose="020B0604030504040204" pitchFamily="50" charset="-128"/>
                <a:ea typeface="Meiryo UI" panose="020B0604030504040204" pitchFamily="50" charset="-128"/>
              </a:rPr>
              <a:t>増加 </a:t>
            </a:r>
            <a:r>
              <a:rPr lang="en-US" altLang="ja-JP" sz="1785" b="1" dirty="0" smtClean="0">
                <a:solidFill>
                  <a:schemeClr val="bg1"/>
                </a:solidFill>
                <a:latin typeface="Meiryo UI" panose="020B0604030504040204" pitchFamily="50" charset="-128"/>
                <a:ea typeface="Meiryo UI" panose="020B0604030504040204" pitchFamily="50" charset="-128"/>
              </a:rPr>
              <a:t>【</a:t>
            </a:r>
            <a:r>
              <a:rPr lang="ja-JP" altLang="en-US" sz="1785" b="1" dirty="0" smtClean="0">
                <a:solidFill>
                  <a:schemeClr val="bg1"/>
                </a:solidFill>
                <a:latin typeface="Meiryo UI" panose="020B0604030504040204" pitchFamily="50" charset="-128"/>
                <a:ea typeface="Meiryo UI" panose="020B0604030504040204" pitchFamily="50" charset="-128"/>
              </a:rPr>
              <a:t>景気</a:t>
            </a:r>
            <a:r>
              <a:rPr lang="en-US" altLang="ja-JP" sz="1785" b="1" dirty="0" smtClean="0">
                <a:solidFill>
                  <a:schemeClr val="bg1"/>
                </a:solidFill>
                <a:latin typeface="Meiryo UI" panose="020B0604030504040204" pitchFamily="50" charset="-128"/>
                <a:ea typeface="Meiryo UI" panose="020B0604030504040204" pitchFamily="50" charset="-128"/>
              </a:rPr>
              <a:t>DI</a:t>
            </a:r>
            <a:r>
              <a:rPr lang="ja-JP" altLang="en-US" sz="1600" b="1" dirty="0" smtClean="0">
                <a:solidFill>
                  <a:schemeClr val="bg1"/>
                </a:solidFill>
                <a:latin typeface="Meiryo UI" panose="020B0604030504040204" pitchFamily="50" charset="-128"/>
                <a:ea typeface="Meiryo UI" panose="020B0604030504040204" pitchFamily="50" charset="-128"/>
              </a:rPr>
              <a:t>（大阪）</a:t>
            </a:r>
            <a:r>
              <a:rPr lang="en-US" altLang="ja-JP" sz="1785" b="1" dirty="0" smtClean="0">
                <a:solidFill>
                  <a:schemeClr val="bg1"/>
                </a:solidFill>
                <a:latin typeface="Meiryo UI" panose="020B0604030504040204" pitchFamily="50" charset="-128"/>
                <a:ea typeface="Meiryo UI" panose="020B0604030504040204" pitchFamily="50" charset="-128"/>
              </a:rPr>
              <a:t>】</a:t>
            </a:r>
            <a:r>
              <a:rPr lang="ja-JP" altLang="en-US" sz="1785" b="1" dirty="0">
                <a:solidFill>
                  <a:schemeClr val="bg1"/>
                </a:solidFill>
                <a:latin typeface="Meiryo UI" panose="020B0604030504040204" pitchFamily="50" charset="-128"/>
                <a:ea typeface="Meiryo UI" panose="020B0604030504040204" pitchFamily="50" charset="-128"/>
              </a:rPr>
              <a:t>　　</a:t>
            </a:r>
            <a:r>
              <a:rPr lang="ja-JP" altLang="en-US" sz="1785" b="1" dirty="0" smtClean="0">
                <a:solidFill>
                  <a:schemeClr val="bg1"/>
                </a:solidFill>
                <a:latin typeface="Meiryo UI" panose="020B0604030504040204" pitchFamily="50" charset="-128"/>
                <a:ea typeface="Meiryo UI" panose="020B0604030504040204" pitchFamily="50" charset="-128"/>
              </a:rPr>
              <a:t>    　　　　</a:t>
            </a:r>
            <a:endParaRPr lang="ja-JP" altLang="en-US" sz="1071" b="1" dirty="0">
              <a:solidFill>
                <a:schemeClr val="bg1"/>
              </a:solidFill>
              <a:latin typeface="Meiryo UI" panose="020B0604030504040204" pitchFamily="50" charset="-128"/>
              <a:ea typeface="Meiryo UI" panose="020B0604030504040204" pitchFamily="50" charset="-128"/>
            </a:endParaRPr>
          </a:p>
        </p:txBody>
      </p:sp>
      <p:sp>
        <p:nvSpPr>
          <p:cNvPr id="7" name="スライド番号プレースホルダー 3"/>
          <p:cNvSpPr>
            <a:spLocks noGrp="1"/>
          </p:cNvSpPr>
          <p:nvPr>
            <p:ph type="sldNum" sz="quarter" idx="12"/>
          </p:nvPr>
        </p:nvSpPr>
        <p:spPr>
          <a:xfrm>
            <a:off x="9467557" y="5691873"/>
            <a:ext cx="420142" cy="394246"/>
          </a:xfrm>
          <a:ln>
            <a:solidFill>
              <a:schemeClr val="accent1"/>
            </a:solidFill>
          </a:ln>
        </p:spPr>
        <p:txBody>
          <a:bodyPr/>
          <a:lstStyle/>
          <a:p>
            <a:pPr algn="ctr"/>
            <a:fld id="{9B28B6A2-4437-46C4-8AB6-08015A7ADF51}" type="slidenum">
              <a:rPr kumimoji="1" lang="ja-JP" altLang="en-US" sz="1600" smtClean="0"/>
              <a:pPr algn="ctr"/>
              <a:t>63</a:t>
            </a:fld>
            <a:endParaRPr kumimoji="1" lang="ja-JP" altLang="en-US" sz="1600" dirty="0"/>
          </a:p>
        </p:txBody>
      </p:sp>
      <p:graphicFrame>
        <p:nvGraphicFramePr>
          <p:cNvPr id="10" name="グラフ 9"/>
          <p:cNvGraphicFramePr>
            <a:graphicFrameLocks/>
          </p:cNvGraphicFramePr>
          <p:nvPr>
            <p:extLst>
              <p:ext uri="{D42A27DB-BD31-4B8C-83A1-F6EECF244321}">
                <p14:modId xmlns:p14="http://schemas.microsoft.com/office/powerpoint/2010/main" val="2787692196"/>
              </p:ext>
            </p:extLst>
          </p:nvPr>
        </p:nvGraphicFramePr>
        <p:xfrm>
          <a:off x="773862" y="1099738"/>
          <a:ext cx="8424698" cy="48108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896647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70456" y="591900"/>
            <a:ext cx="9306033" cy="68084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80975" indent="-180975">
              <a:lnSpc>
                <a:spcPct val="150000"/>
              </a:lnSpc>
            </a:pPr>
            <a:r>
              <a:rPr kumimoji="1" lang="ja-JP" altLang="en-US" sz="1400" b="1" dirty="0" smtClean="0">
                <a:solidFill>
                  <a:schemeClr val="tx1"/>
                </a:solidFill>
                <a:latin typeface="Meiryo UI" panose="020B0604030504040204" pitchFamily="50" charset="-128"/>
                <a:ea typeface="Meiryo UI" panose="020B0604030504040204" pitchFamily="50" charset="-128"/>
              </a:rPr>
              <a:t> ●</a:t>
            </a:r>
            <a:r>
              <a:rPr kumimoji="1" lang="en-US" altLang="ja-JP" sz="1400" dirty="0" smtClean="0">
                <a:solidFill>
                  <a:schemeClr val="tx1"/>
                </a:solidFill>
                <a:latin typeface="Meiryo UI" panose="020B0604030504040204" pitchFamily="50" charset="-128"/>
                <a:ea typeface="Meiryo UI" panose="020B0604030504040204" pitchFamily="50" charset="-128"/>
              </a:rPr>
              <a:t>2020</a:t>
            </a:r>
            <a:r>
              <a:rPr kumimoji="1" lang="ja-JP" altLang="en-US" sz="1400" dirty="0" smtClean="0">
                <a:solidFill>
                  <a:schemeClr val="tx1"/>
                </a:solidFill>
                <a:latin typeface="Meiryo UI" panose="020B0604030504040204" pitchFamily="50" charset="-128"/>
                <a:ea typeface="Meiryo UI" panose="020B0604030504040204" pitchFamily="50" charset="-128"/>
              </a:rPr>
              <a:t>年度の業績に関する企業アンケート調査結果によれば、ほとんどの業種で半数以上の企業が減収を見込んでいる状況。</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lnSpc>
                <a:spcPct val="150000"/>
              </a:lnSpc>
            </a:pP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●全国との比較においては、</a:t>
            </a:r>
            <a:r>
              <a:rPr kumimoji="1" lang="ja-JP" altLang="en-US" sz="1400" b="1" u="sng" dirty="0" smtClean="0">
                <a:solidFill>
                  <a:schemeClr val="tx1"/>
                </a:solidFill>
                <a:latin typeface="Meiryo UI" panose="020B0604030504040204" pitchFamily="50" charset="-128"/>
                <a:ea typeface="Meiryo UI" panose="020B0604030504040204" pitchFamily="50" charset="-128"/>
              </a:rPr>
              <a:t>特に小売業において、大阪の企業の業績見通しが悪い</a:t>
            </a:r>
            <a:r>
              <a:rPr kumimoji="1" lang="ja-JP" altLang="en-US" sz="1400" dirty="0" smtClean="0">
                <a:solidFill>
                  <a:schemeClr val="tx1"/>
                </a:solidFill>
                <a:latin typeface="Meiryo UI" panose="020B0604030504040204" pitchFamily="50" charset="-128"/>
                <a:ea typeface="Meiryo UI" panose="020B0604030504040204" pitchFamily="50" charset="-128"/>
              </a:rPr>
              <a:t>状況。</a:t>
            </a:r>
            <a:endParaRPr kumimoji="1" lang="en-US" altLang="ja-JP" sz="1400" b="1" dirty="0">
              <a:solidFill>
                <a:schemeClr val="tx1"/>
              </a:solidFill>
              <a:latin typeface="ＭＳ 明朝" panose="02020609040205080304" pitchFamily="17" charset="-128"/>
              <a:ea typeface="ＭＳ 明朝" panose="02020609040205080304" pitchFamily="17" charset="-128"/>
            </a:endParaRPr>
          </a:p>
        </p:txBody>
      </p:sp>
      <p:sp>
        <p:nvSpPr>
          <p:cNvPr id="12" name="スライド番号プレースホルダー 3"/>
          <p:cNvSpPr>
            <a:spLocks noGrp="1"/>
          </p:cNvSpPr>
          <p:nvPr>
            <p:ph type="sldNum" sz="quarter" idx="12"/>
          </p:nvPr>
        </p:nvSpPr>
        <p:spPr>
          <a:xfrm>
            <a:off x="9416955" y="5691873"/>
            <a:ext cx="470744" cy="394246"/>
          </a:xfrm>
          <a:ln>
            <a:solidFill>
              <a:schemeClr val="accent1"/>
            </a:solidFill>
          </a:ln>
        </p:spPr>
        <p:txBody>
          <a:bodyPr/>
          <a:lstStyle/>
          <a:p>
            <a:pPr algn="ctr"/>
            <a:fld id="{9B28B6A2-4437-46C4-8AB6-08015A7ADF51}" type="slidenum">
              <a:rPr kumimoji="1" lang="ja-JP" altLang="en-US" sz="1600" smtClean="0"/>
              <a:pPr algn="ctr"/>
              <a:t>64</a:t>
            </a:fld>
            <a:endParaRPr kumimoji="1" lang="ja-JP" altLang="en-US" sz="1600" dirty="0"/>
          </a:p>
        </p:txBody>
      </p:sp>
      <p:graphicFrame>
        <p:nvGraphicFramePr>
          <p:cNvPr id="16" name="グラフ 15"/>
          <p:cNvGraphicFramePr>
            <a:graphicFrameLocks/>
          </p:cNvGraphicFramePr>
          <p:nvPr>
            <p:extLst>
              <p:ext uri="{D42A27DB-BD31-4B8C-83A1-F6EECF244321}">
                <p14:modId xmlns:p14="http://schemas.microsoft.com/office/powerpoint/2010/main" val="2967659707"/>
              </p:ext>
            </p:extLst>
          </p:nvPr>
        </p:nvGraphicFramePr>
        <p:xfrm>
          <a:off x="1398967" y="1648948"/>
          <a:ext cx="7108065" cy="4159635"/>
        </p:xfrm>
        <a:graphic>
          <a:graphicData uri="http://schemas.openxmlformats.org/drawingml/2006/chart">
            <c:chart xmlns:c="http://schemas.openxmlformats.org/drawingml/2006/chart" xmlns:r="http://schemas.openxmlformats.org/officeDocument/2006/relationships" r:id="rId2"/>
          </a:graphicData>
        </a:graphic>
      </p:graphicFrame>
      <p:sp>
        <p:nvSpPr>
          <p:cNvPr id="2" name="正方形/長方形 1"/>
          <p:cNvSpPr/>
          <p:nvPr/>
        </p:nvSpPr>
        <p:spPr>
          <a:xfrm>
            <a:off x="1398967" y="5728228"/>
            <a:ext cx="6632620" cy="400110"/>
          </a:xfrm>
          <a:prstGeom prst="rect">
            <a:avLst/>
          </a:prstGeom>
        </p:spPr>
        <p:txBody>
          <a:bodyPr wrap="square">
            <a:spAutoFit/>
          </a:bodyPr>
          <a:lstStyle/>
          <a:p>
            <a:r>
              <a:rPr lang="ja-JP" altLang="en-US" sz="1000" dirty="0"/>
              <a:t>※調査期間は2020 年3 月17 日～3 月31 </a:t>
            </a:r>
            <a:r>
              <a:rPr lang="ja-JP" altLang="en-US" sz="1000" dirty="0" smtClean="0"/>
              <a:t>日</a:t>
            </a:r>
            <a:endParaRPr lang="en-US" altLang="ja-JP" sz="1000" dirty="0" smtClean="0"/>
          </a:p>
          <a:p>
            <a:r>
              <a:rPr lang="en-US" altLang="ja-JP" sz="1000" dirty="0"/>
              <a:t>※</a:t>
            </a:r>
            <a:r>
              <a:rPr lang="ja-JP" altLang="en-US" sz="1000" dirty="0" smtClean="0"/>
              <a:t>調査</a:t>
            </a:r>
            <a:r>
              <a:rPr lang="ja-JP" altLang="en-US" sz="1000" dirty="0"/>
              <a:t>対象は全国2 万3,676 社</a:t>
            </a:r>
            <a:r>
              <a:rPr lang="ja-JP" altLang="en-US" sz="1000" dirty="0" smtClean="0"/>
              <a:t>、有効</a:t>
            </a:r>
            <a:r>
              <a:rPr lang="ja-JP" altLang="en-US" sz="1000" dirty="0"/>
              <a:t>回答企業数</a:t>
            </a:r>
            <a:r>
              <a:rPr lang="ja-JP" altLang="en-US" sz="1000" dirty="0" smtClean="0"/>
              <a:t>は1 </a:t>
            </a:r>
            <a:r>
              <a:rPr lang="ja-JP" altLang="en-US" sz="1000" dirty="0"/>
              <a:t>万1,330 </a:t>
            </a:r>
            <a:r>
              <a:rPr lang="ja-JP" altLang="en-US" sz="1000" dirty="0" smtClean="0"/>
              <a:t>社（</a:t>
            </a:r>
            <a:r>
              <a:rPr lang="ja-JP" altLang="en-US" sz="1000" dirty="0"/>
              <a:t>回答率47.9％</a:t>
            </a:r>
            <a:r>
              <a:rPr lang="ja-JP" altLang="en-US" sz="1000" dirty="0" smtClean="0"/>
              <a:t>）　</a:t>
            </a:r>
            <a:r>
              <a:rPr lang="en-US" altLang="ja-JP" sz="1000" dirty="0" smtClean="0"/>
              <a:t>※</a:t>
            </a:r>
            <a:r>
              <a:rPr lang="ja-JP" altLang="en-US" sz="1000" dirty="0" smtClean="0"/>
              <a:t>大阪の回答企業は</a:t>
            </a:r>
            <a:r>
              <a:rPr lang="en-US" altLang="ja-JP" sz="1000" dirty="0" smtClean="0"/>
              <a:t>1,062</a:t>
            </a:r>
            <a:r>
              <a:rPr lang="ja-JP" altLang="en-US" sz="1000" dirty="0" smtClean="0"/>
              <a:t>社</a:t>
            </a:r>
            <a:endParaRPr lang="en-US" altLang="ja-JP" sz="1000" dirty="0" smtClean="0"/>
          </a:p>
        </p:txBody>
      </p:sp>
      <p:sp>
        <p:nvSpPr>
          <p:cNvPr id="9" name="タイトル 3"/>
          <p:cNvSpPr txBox="1">
            <a:spLocks/>
          </p:cNvSpPr>
          <p:nvPr/>
        </p:nvSpPr>
        <p:spPr>
          <a:xfrm>
            <a:off x="0" y="-1"/>
            <a:ext cx="9906000" cy="350633"/>
          </a:xfrm>
          <a:prstGeom prst="rect">
            <a:avLst/>
          </a:prstGeom>
          <a:solidFill>
            <a:srgbClr val="002060"/>
          </a:solidFill>
        </p:spPr>
        <p:txBody>
          <a:bodyPr vert="horz" lIns="81598" tIns="40799" rIns="81598" bIns="40799"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smtClean="0">
                <a:solidFill>
                  <a:schemeClr val="bg1"/>
                </a:solidFill>
                <a:latin typeface="Meiryo UI" panose="020B0604030504040204" pitchFamily="50" charset="-128"/>
                <a:ea typeface="Meiryo UI" panose="020B0604030504040204" pitchFamily="50" charset="-128"/>
              </a:rPr>
              <a:t>　　　企業業績の悪化・倒産の増加 </a:t>
            </a:r>
            <a:r>
              <a:rPr lang="en-US" altLang="ja-JP" sz="1800" b="1" dirty="0">
                <a:solidFill>
                  <a:schemeClr val="bg1"/>
                </a:solidFill>
                <a:latin typeface="Meiryo UI" panose="020B0604030504040204" pitchFamily="50" charset="-128"/>
                <a:ea typeface="Meiryo UI" panose="020B0604030504040204" pitchFamily="50" charset="-128"/>
              </a:rPr>
              <a:t>【</a:t>
            </a:r>
            <a:r>
              <a:rPr lang="ja-JP" altLang="en-US" sz="1800" b="1" dirty="0">
                <a:solidFill>
                  <a:schemeClr val="bg1"/>
                </a:solidFill>
                <a:latin typeface="Meiryo UI" panose="020B0604030504040204" pitchFamily="50" charset="-128"/>
                <a:ea typeface="Meiryo UI" panose="020B0604030504040204" pitchFamily="50" charset="-128"/>
              </a:rPr>
              <a:t>業種</a:t>
            </a:r>
            <a:r>
              <a:rPr lang="ja-JP" altLang="en-US" sz="1800" b="1" dirty="0" smtClean="0">
                <a:solidFill>
                  <a:schemeClr val="bg1"/>
                </a:solidFill>
                <a:latin typeface="Meiryo UI" panose="020B0604030504040204" pitchFamily="50" charset="-128"/>
                <a:ea typeface="Meiryo UI" panose="020B0604030504040204" pitchFamily="50" charset="-128"/>
              </a:rPr>
              <a:t>別の状況</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100" b="1" dirty="0">
              <a:solidFill>
                <a:schemeClr val="bg1"/>
              </a:solidFill>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34CF59F8-A367-4EC1-83BF-5D400B8A4CCC}"/>
              </a:ext>
            </a:extLst>
          </p:cNvPr>
          <p:cNvSpPr txBox="1"/>
          <p:nvPr/>
        </p:nvSpPr>
        <p:spPr>
          <a:xfrm>
            <a:off x="5542671" y="1409127"/>
            <a:ext cx="4634257" cy="246221"/>
          </a:xfrm>
          <a:prstGeom prst="rect">
            <a:avLst/>
          </a:prstGeom>
          <a:noFill/>
          <a:ln>
            <a:noFill/>
          </a:ln>
        </p:spPr>
        <p:txBody>
          <a:bodyPr wrap="square" rtlCol="0">
            <a:spAutoFit/>
          </a:bodyPr>
          <a:lstStyle/>
          <a:p>
            <a:pPr marL="217984" indent="-217984"/>
            <a:r>
              <a:rPr lang="ja-JP" altLang="en-US" sz="1000" dirty="0"/>
              <a:t>出典</a:t>
            </a:r>
            <a:r>
              <a:rPr lang="ja-JP" altLang="en-US" sz="1000" dirty="0" smtClean="0"/>
              <a:t>：帝国データバンク </a:t>
            </a:r>
            <a:r>
              <a:rPr lang="en-US" altLang="ja-JP" sz="1000" dirty="0"/>
              <a:t>『2020 </a:t>
            </a:r>
            <a:r>
              <a:rPr lang="ja-JP" altLang="en-US" sz="1000" dirty="0"/>
              <a:t>年度の業績見通しに関する企業の意識調査</a:t>
            </a:r>
            <a:r>
              <a:rPr lang="en-US" altLang="ja-JP" sz="1000" dirty="0" smtClean="0"/>
              <a:t>』</a:t>
            </a:r>
            <a:endParaRPr lang="en-US" altLang="ja-JP" sz="1000" dirty="0"/>
          </a:p>
        </p:txBody>
      </p:sp>
      <p:sp>
        <p:nvSpPr>
          <p:cNvPr id="10" name="角丸四角形 9"/>
          <p:cNvSpPr/>
          <p:nvPr/>
        </p:nvSpPr>
        <p:spPr>
          <a:xfrm>
            <a:off x="6051884" y="2127891"/>
            <a:ext cx="665760" cy="3370541"/>
          </a:xfrm>
          <a:prstGeom prst="roundRect">
            <a:avLst>
              <a:gd name="adj" fmla="val 5062"/>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Tree>
    <p:extLst>
      <p:ext uri="{BB962C8B-B14F-4D97-AF65-F5344CB8AC3E}">
        <p14:creationId xmlns:p14="http://schemas.microsoft.com/office/powerpoint/2010/main" val="26591682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59967" y="459233"/>
            <a:ext cx="8786066" cy="6386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61502" indent="-161502">
              <a:lnSpc>
                <a:spcPct val="150000"/>
              </a:lnSpc>
            </a:pPr>
            <a:r>
              <a:rPr kumimoji="1" lang="ja-JP" altLang="en-US" sz="1249" b="1" dirty="0">
                <a:solidFill>
                  <a:schemeClr val="tx1"/>
                </a:solidFill>
                <a:latin typeface="Meiryo UI" panose="020B0604030504040204" pitchFamily="50" charset="-128"/>
                <a:ea typeface="Meiryo UI" panose="020B0604030504040204" pitchFamily="50" charset="-128"/>
              </a:rPr>
              <a:t> </a:t>
            </a:r>
            <a:r>
              <a:rPr kumimoji="1" lang="ja-JP" altLang="en-US" sz="1249" dirty="0" smtClean="0">
                <a:solidFill>
                  <a:schemeClr val="tx1"/>
                </a:solidFill>
                <a:latin typeface="Meiryo UI" panose="020B0604030504040204" pitchFamily="50" charset="-128"/>
                <a:ea typeface="Meiryo UI" panose="020B0604030504040204" pitchFamily="50" charset="-128"/>
              </a:rPr>
              <a:t>●府内中小企業へのアンケートでは、</a:t>
            </a:r>
            <a:r>
              <a:rPr kumimoji="1" lang="ja-JP" altLang="en-US" sz="1249" b="1" u="sng" dirty="0" smtClean="0">
                <a:solidFill>
                  <a:schemeClr val="tx1"/>
                </a:solidFill>
                <a:latin typeface="Meiryo UI" panose="020B0604030504040204" pitchFamily="50" charset="-128"/>
                <a:ea typeface="Meiryo UI" panose="020B0604030504040204" pitchFamily="50" charset="-128"/>
              </a:rPr>
              <a:t>８割超の企業が「７月～９月の売上が前年同月比減少する見込み」</a:t>
            </a:r>
            <a:r>
              <a:rPr kumimoji="1" lang="ja-JP" altLang="en-US" sz="1249" dirty="0" smtClean="0">
                <a:solidFill>
                  <a:schemeClr val="tx1"/>
                </a:solidFill>
                <a:latin typeface="Meiryo UI" panose="020B0604030504040204" pitchFamily="50" charset="-128"/>
                <a:ea typeface="Meiryo UI" panose="020B0604030504040204" pitchFamily="50" charset="-128"/>
              </a:rPr>
              <a:t>であると回答した。</a:t>
            </a:r>
            <a:endParaRPr kumimoji="1" lang="en-US" altLang="ja-JP" sz="1249" dirty="0" smtClean="0">
              <a:solidFill>
                <a:schemeClr val="tx1"/>
              </a:solidFill>
              <a:latin typeface="Meiryo UI" panose="020B0604030504040204" pitchFamily="50" charset="-128"/>
              <a:ea typeface="Meiryo UI" panose="020B0604030504040204" pitchFamily="50" charset="-128"/>
            </a:endParaRPr>
          </a:p>
          <a:p>
            <a:pPr marL="161502" indent="-161502">
              <a:lnSpc>
                <a:spcPct val="150000"/>
              </a:lnSpc>
            </a:pPr>
            <a:r>
              <a:rPr kumimoji="1" lang="ja-JP" altLang="en-US" sz="1249" dirty="0">
                <a:solidFill>
                  <a:schemeClr val="tx1"/>
                </a:solidFill>
                <a:latin typeface="Meiryo UI" panose="020B0604030504040204" pitchFamily="50" charset="-128"/>
                <a:ea typeface="Meiryo UI" panose="020B0604030504040204" pitchFamily="50" charset="-128"/>
              </a:rPr>
              <a:t> </a:t>
            </a:r>
            <a:r>
              <a:rPr kumimoji="1" lang="ja-JP" altLang="en-US" sz="1249" dirty="0" smtClean="0">
                <a:solidFill>
                  <a:schemeClr val="tx1"/>
                </a:solidFill>
                <a:latin typeface="Meiryo UI" panose="020B0604030504040204" pitchFamily="50" charset="-128"/>
                <a:ea typeface="Meiryo UI" panose="020B0604030504040204" pitchFamily="50" charset="-128"/>
              </a:rPr>
              <a:t>●売上減少の要因としては、</a:t>
            </a:r>
            <a:r>
              <a:rPr kumimoji="1" lang="ja-JP" altLang="en-US" sz="1249" b="1" u="sng" dirty="0" smtClean="0">
                <a:solidFill>
                  <a:schemeClr val="tx1"/>
                </a:solidFill>
                <a:latin typeface="Meiryo UI" panose="020B0604030504040204" pitchFamily="50" charset="-128"/>
                <a:ea typeface="Meiryo UI" panose="020B0604030504040204" pitchFamily="50" charset="-128"/>
              </a:rPr>
              <a:t>製造業では「国内での減産・出荷調整」、非製造業では「自社製品・サービスの受注減少」</a:t>
            </a:r>
            <a:r>
              <a:rPr kumimoji="1" lang="ja-JP" altLang="en-US" sz="1249" dirty="0" smtClean="0">
                <a:solidFill>
                  <a:schemeClr val="tx1"/>
                </a:solidFill>
                <a:latin typeface="Meiryo UI" panose="020B0604030504040204" pitchFamily="50" charset="-128"/>
                <a:ea typeface="Meiryo UI" panose="020B0604030504040204" pitchFamily="50" charset="-128"/>
              </a:rPr>
              <a:t>が最も多かった。</a:t>
            </a:r>
            <a:endParaRPr kumimoji="1" lang="en-US" altLang="ja-JP" sz="1249" dirty="0" smtClean="0">
              <a:solidFill>
                <a:schemeClr val="tx1"/>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34CF59F8-A367-4EC1-83BF-5D400B8A4CCC}"/>
              </a:ext>
            </a:extLst>
          </p:cNvPr>
          <p:cNvSpPr txBox="1"/>
          <p:nvPr/>
        </p:nvSpPr>
        <p:spPr>
          <a:xfrm>
            <a:off x="5311032" y="5943704"/>
            <a:ext cx="4594968" cy="230832"/>
          </a:xfrm>
          <a:prstGeom prst="rect">
            <a:avLst/>
          </a:prstGeom>
          <a:noFill/>
          <a:ln>
            <a:noFill/>
          </a:ln>
        </p:spPr>
        <p:txBody>
          <a:bodyPr wrap="square" rtlCol="0">
            <a:spAutoFit/>
          </a:bodyPr>
          <a:lstStyle/>
          <a:p>
            <a:pPr marL="217984" indent="-217984"/>
            <a:r>
              <a:rPr lang="ja-JP" altLang="en-US" sz="900" dirty="0">
                <a:latin typeface="+mn-ea"/>
              </a:rPr>
              <a:t>出典</a:t>
            </a:r>
            <a:r>
              <a:rPr lang="ja-JP" altLang="en-US" sz="900" dirty="0" smtClean="0">
                <a:latin typeface="+mn-ea"/>
              </a:rPr>
              <a:t>：大阪商工会議所 </a:t>
            </a:r>
            <a:r>
              <a:rPr lang="en-US" altLang="ja-JP" sz="900" dirty="0" smtClean="0">
                <a:latin typeface="+mn-ea"/>
              </a:rPr>
              <a:t>『</a:t>
            </a:r>
            <a:r>
              <a:rPr lang="ja-JP" altLang="en-US" sz="900" dirty="0" smtClean="0">
                <a:latin typeface="+mn-ea"/>
              </a:rPr>
              <a:t>中堅・中小企業の経営状況・課題に関するアンケート調査</a:t>
            </a:r>
            <a:r>
              <a:rPr lang="en-US" altLang="ja-JP" sz="900" dirty="0" smtClean="0">
                <a:latin typeface="+mn-ea"/>
              </a:rPr>
              <a:t>』</a:t>
            </a:r>
            <a:endParaRPr lang="en-US" altLang="ja-JP" sz="900" dirty="0">
              <a:latin typeface="+mn-ea"/>
            </a:endParaRPr>
          </a:p>
        </p:txBody>
      </p:sp>
      <p:sp>
        <p:nvSpPr>
          <p:cNvPr id="17" name="スライド番号プレースホルダー 2"/>
          <p:cNvSpPr txBox="1">
            <a:spLocks/>
          </p:cNvSpPr>
          <p:nvPr/>
        </p:nvSpPr>
        <p:spPr>
          <a:xfrm>
            <a:off x="9346033" y="5717030"/>
            <a:ext cx="488333" cy="32582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B28B6A2-4437-46C4-8AB6-08015A7ADF51}" type="slidenum">
              <a:rPr kumimoji="1" lang="ja-JP" altLang="en-US" sz="1600" b="1" smtClean="0"/>
              <a:pPr algn="ctr"/>
              <a:t>65</a:t>
            </a:fld>
            <a:endParaRPr kumimoji="1" lang="ja-JP" altLang="en-US" sz="1600" b="1" dirty="0"/>
          </a:p>
        </p:txBody>
      </p:sp>
      <p:graphicFrame>
        <p:nvGraphicFramePr>
          <p:cNvPr id="28" name="グラフ 27"/>
          <p:cNvGraphicFramePr>
            <a:graphicFrameLocks/>
          </p:cNvGraphicFramePr>
          <p:nvPr>
            <p:extLst/>
          </p:nvPr>
        </p:nvGraphicFramePr>
        <p:xfrm>
          <a:off x="4821382" y="1152099"/>
          <a:ext cx="5084618" cy="23852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9" name="グラフ 38"/>
          <p:cNvGraphicFramePr>
            <a:graphicFrameLocks/>
          </p:cNvGraphicFramePr>
          <p:nvPr>
            <p:extLst/>
          </p:nvPr>
        </p:nvGraphicFramePr>
        <p:xfrm>
          <a:off x="4821382" y="3591486"/>
          <a:ext cx="5084618" cy="2352218"/>
        </p:xfrm>
        <a:graphic>
          <a:graphicData uri="http://schemas.openxmlformats.org/drawingml/2006/chart">
            <c:chart xmlns:c="http://schemas.openxmlformats.org/drawingml/2006/chart" xmlns:r="http://schemas.openxmlformats.org/officeDocument/2006/relationships" r:id="rId4"/>
          </a:graphicData>
        </a:graphic>
      </p:graphicFrame>
      <p:sp>
        <p:nvSpPr>
          <p:cNvPr id="6" name="右矢印 5"/>
          <p:cNvSpPr/>
          <p:nvPr/>
        </p:nvSpPr>
        <p:spPr>
          <a:xfrm rot="19570163">
            <a:off x="4117600" y="1802488"/>
            <a:ext cx="1506074" cy="638076"/>
          </a:xfrm>
          <a:custGeom>
            <a:avLst/>
            <a:gdLst>
              <a:gd name="connsiteX0" fmla="*/ 0 w 995839"/>
              <a:gd name="connsiteY0" fmla="*/ 137426 h 549703"/>
              <a:gd name="connsiteX1" fmla="*/ 720988 w 995839"/>
              <a:gd name="connsiteY1" fmla="*/ 137426 h 549703"/>
              <a:gd name="connsiteX2" fmla="*/ 720988 w 995839"/>
              <a:gd name="connsiteY2" fmla="*/ 0 h 549703"/>
              <a:gd name="connsiteX3" fmla="*/ 995839 w 995839"/>
              <a:gd name="connsiteY3" fmla="*/ 274852 h 549703"/>
              <a:gd name="connsiteX4" fmla="*/ 720988 w 995839"/>
              <a:gd name="connsiteY4" fmla="*/ 549703 h 549703"/>
              <a:gd name="connsiteX5" fmla="*/ 720988 w 995839"/>
              <a:gd name="connsiteY5" fmla="*/ 412277 h 549703"/>
              <a:gd name="connsiteX6" fmla="*/ 0 w 995839"/>
              <a:gd name="connsiteY6" fmla="*/ 412277 h 549703"/>
              <a:gd name="connsiteX7" fmla="*/ 0 w 995839"/>
              <a:gd name="connsiteY7" fmla="*/ 137426 h 549703"/>
              <a:gd name="connsiteX0" fmla="*/ 0 w 1007119"/>
              <a:gd name="connsiteY0" fmla="*/ 427993 h 549703"/>
              <a:gd name="connsiteX1" fmla="*/ 732268 w 1007119"/>
              <a:gd name="connsiteY1" fmla="*/ 137426 h 549703"/>
              <a:gd name="connsiteX2" fmla="*/ 732268 w 1007119"/>
              <a:gd name="connsiteY2" fmla="*/ 0 h 549703"/>
              <a:gd name="connsiteX3" fmla="*/ 1007119 w 1007119"/>
              <a:gd name="connsiteY3" fmla="*/ 274852 h 549703"/>
              <a:gd name="connsiteX4" fmla="*/ 732268 w 1007119"/>
              <a:gd name="connsiteY4" fmla="*/ 549703 h 549703"/>
              <a:gd name="connsiteX5" fmla="*/ 732268 w 1007119"/>
              <a:gd name="connsiteY5" fmla="*/ 412277 h 549703"/>
              <a:gd name="connsiteX6" fmla="*/ 11280 w 1007119"/>
              <a:gd name="connsiteY6" fmla="*/ 412277 h 549703"/>
              <a:gd name="connsiteX7" fmla="*/ 0 w 1007119"/>
              <a:gd name="connsiteY7" fmla="*/ 427993 h 549703"/>
              <a:gd name="connsiteX0" fmla="*/ 0 w 1004481"/>
              <a:gd name="connsiteY0" fmla="*/ 429761 h 549703"/>
              <a:gd name="connsiteX1" fmla="*/ 729630 w 1004481"/>
              <a:gd name="connsiteY1" fmla="*/ 137426 h 549703"/>
              <a:gd name="connsiteX2" fmla="*/ 729630 w 1004481"/>
              <a:gd name="connsiteY2" fmla="*/ 0 h 549703"/>
              <a:gd name="connsiteX3" fmla="*/ 1004481 w 1004481"/>
              <a:gd name="connsiteY3" fmla="*/ 274852 h 549703"/>
              <a:gd name="connsiteX4" fmla="*/ 729630 w 1004481"/>
              <a:gd name="connsiteY4" fmla="*/ 549703 h 549703"/>
              <a:gd name="connsiteX5" fmla="*/ 729630 w 1004481"/>
              <a:gd name="connsiteY5" fmla="*/ 412277 h 549703"/>
              <a:gd name="connsiteX6" fmla="*/ 8642 w 1004481"/>
              <a:gd name="connsiteY6" fmla="*/ 412277 h 549703"/>
              <a:gd name="connsiteX7" fmla="*/ 0 w 1004481"/>
              <a:gd name="connsiteY7" fmla="*/ 429761 h 549703"/>
              <a:gd name="connsiteX0" fmla="*/ 5471 w 995839"/>
              <a:gd name="connsiteY0" fmla="*/ 420109 h 549703"/>
              <a:gd name="connsiteX1" fmla="*/ 720988 w 995839"/>
              <a:gd name="connsiteY1" fmla="*/ 137426 h 549703"/>
              <a:gd name="connsiteX2" fmla="*/ 720988 w 995839"/>
              <a:gd name="connsiteY2" fmla="*/ 0 h 549703"/>
              <a:gd name="connsiteX3" fmla="*/ 995839 w 995839"/>
              <a:gd name="connsiteY3" fmla="*/ 274852 h 549703"/>
              <a:gd name="connsiteX4" fmla="*/ 720988 w 995839"/>
              <a:gd name="connsiteY4" fmla="*/ 549703 h 549703"/>
              <a:gd name="connsiteX5" fmla="*/ 720988 w 995839"/>
              <a:gd name="connsiteY5" fmla="*/ 412277 h 549703"/>
              <a:gd name="connsiteX6" fmla="*/ 0 w 995839"/>
              <a:gd name="connsiteY6" fmla="*/ 412277 h 549703"/>
              <a:gd name="connsiteX7" fmla="*/ 5471 w 995839"/>
              <a:gd name="connsiteY7" fmla="*/ 420109 h 54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839" h="549703">
                <a:moveTo>
                  <a:pt x="5471" y="420109"/>
                </a:moveTo>
                <a:lnTo>
                  <a:pt x="720988" y="137426"/>
                </a:lnTo>
                <a:lnTo>
                  <a:pt x="720988" y="0"/>
                </a:lnTo>
                <a:lnTo>
                  <a:pt x="995839" y="274852"/>
                </a:lnTo>
                <a:lnTo>
                  <a:pt x="720988" y="549703"/>
                </a:lnTo>
                <a:lnTo>
                  <a:pt x="720988" y="412277"/>
                </a:lnTo>
                <a:lnTo>
                  <a:pt x="0" y="412277"/>
                </a:lnTo>
                <a:lnTo>
                  <a:pt x="5471" y="420109"/>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右矢印 5"/>
          <p:cNvSpPr/>
          <p:nvPr/>
        </p:nvSpPr>
        <p:spPr>
          <a:xfrm rot="19570163">
            <a:off x="4068346" y="3948303"/>
            <a:ext cx="1506074" cy="638076"/>
          </a:xfrm>
          <a:custGeom>
            <a:avLst/>
            <a:gdLst>
              <a:gd name="connsiteX0" fmla="*/ 0 w 995839"/>
              <a:gd name="connsiteY0" fmla="*/ 137426 h 549703"/>
              <a:gd name="connsiteX1" fmla="*/ 720988 w 995839"/>
              <a:gd name="connsiteY1" fmla="*/ 137426 h 549703"/>
              <a:gd name="connsiteX2" fmla="*/ 720988 w 995839"/>
              <a:gd name="connsiteY2" fmla="*/ 0 h 549703"/>
              <a:gd name="connsiteX3" fmla="*/ 995839 w 995839"/>
              <a:gd name="connsiteY3" fmla="*/ 274852 h 549703"/>
              <a:gd name="connsiteX4" fmla="*/ 720988 w 995839"/>
              <a:gd name="connsiteY4" fmla="*/ 549703 h 549703"/>
              <a:gd name="connsiteX5" fmla="*/ 720988 w 995839"/>
              <a:gd name="connsiteY5" fmla="*/ 412277 h 549703"/>
              <a:gd name="connsiteX6" fmla="*/ 0 w 995839"/>
              <a:gd name="connsiteY6" fmla="*/ 412277 h 549703"/>
              <a:gd name="connsiteX7" fmla="*/ 0 w 995839"/>
              <a:gd name="connsiteY7" fmla="*/ 137426 h 549703"/>
              <a:gd name="connsiteX0" fmla="*/ 0 w 1007119"/>
              <a:gd name="connsiteY0" fmla="*/ 427993 h 549703"/>
              <a:gd name="connsiteX1" fmla="*/ 732268 w 1007119"/>
              <a:gd name="connsiteY1" fmla="*/ 137426 h 549703"/>
              <a:gd name="connsiteX2" fmla="*/ 732268 w 1007119"/>
              <a:gd name="connsiteY2" fmla="*/ 0 h 549703"/>
              <a:gd name="connsiteX3" fmla="*/ 1007119 w 1007119"/>
              <a:gd name="connsiteY3" fmla="*/ 274852 h 549703"/>
              <a:gd name="connsiteX4" fmla="*/ 732268 w 1007119"/>
              <a:gd name="connsiteY4" fmla="*/ 549703 h 549703"/>
              <a:gd name="connsiteX5" fmla="*/ 732268 w 1007119"/>
              <a:gd name="connsiteY5" fmla="*/ 412277 h 549703"/>
              <a:gd name="connsiteX6" fmla="*/ 11280 w 1007119"/>
              <a:gd name="connsiteY6" fmla="*/ 412277 h 549703"/>
              <a:gd name="connsiteX7" fmla="*/ 0 w 1007119"/>
              <a:gd name="connsiteY7" fmla="*/ 427993 h 549703"/>
              <a:gd name="connsiteX0" fmla="*/ 0 w 1004481"/>
              <a:gd name="connsiteY0" fmla="*/ 429761 h 549703"/>
              <a:gd name="connsiteX1" fmla="*/ 729630 w 1004481"/>
              <a:gd name="connsiteY1" fmla="*/ 137426 h 549703"/>
              <a:gd name="connsiteX2" fmla="*/ 729630 w 1004481"/>
              <a:gd name="connsiteY2" fmla="*/ 0 h 549703"/>
              <a:gd name="connsiteX3" fmla="*/ 1004481 w 1004481"/>
              <a:gd name="connsiteY3" fmla="*/ 274852 h 549703"/>
              <a:gd name="connsiteX4" fmla="*/ 729630 w 1004481"/>
              <a:gd name="connsiteY4" fmla="*/ 549703 h 549703"/>
              <a:gd name="connsiteX5" fmla="*/ 729630 w 1004481"/>
              <a:gd name="connsiteY5" fmla="*/ 412277 h 549703"/>
              <a:gd name="connsiteX6" fmla="*/ 8642 w 1004481"/>
              <a:gd name="connsiteY6" fmla="*/ 412277 h 549703"/>
              <a:gd name="connsiteX7" fmla="*/ 0 w 1004481"/>
              <a:gd name="connsiteY7" fmla="*/ 429761 h 549703"/>
              <a:gd name="connsiteX0" fmla="*/ 5471 w 995839"/>
              <a:gd name="connsiteY0" fmla="*/ 420109 h 549703"/>
              <a:gd name="connsiteX1" fmla="*/ 720988 w 995839"/>
              <a:gd name="connsiteY1" fmla="*/ 137426 h 549703"/>
              <a:gd name="connsiteX2" fmla="*/ 720988 w 995839"/>
              <a:gd name="connsiteY2" fmla="*/ 0 h 549703"/>
              <a:gd name="connsiteX3" fmla="*/ 995839 w 995839"/>
              <a:gd name="connsiteY3" fmla="*/ 274852 h 549703"/>
              <a:gd name="connsiteX4" fmla="*/ 720988 w 995839"/>
              <a:gd name="connsiteY4" fmla="*/ 549703 h 549703"/>
              <a:gd name="connsiteX5" fmla="*/ 720988 w 995839"/>
              <a:gd name="connsiteY5" fmla="*/ 412277 h 549703"/>
              <a:gd name="connsiteX6" fmla="*/ 0 w 995839"/>
              <a:gd name="connsiteY6" fmla="*/ 412277 h 549703"/>
              <a:gd name="connsiteX7" fmla="*/ 5471 w 995839"/>
              <a:gd name="connsiteY7" fmla="*/ 420109 h 54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839" h="549703">
                <a:moveTo>
                  <a:pt x="5471" y="420109"/>
                </a:moveTo>
                <a:lnTo>
                  <a:pt x="720988" y="137426"/>
                </a:lnTo>
                <a:lnTo>
                  <a:pt x="720988" y="0"/>
                </a:lnTo>
                <a:lnTo>
                  <a:pt x="995839" y="274852"/>
                </a:lnTo>
                <a:lnTo>
                  <a:pt x="720988" y="549703"/>
                </a:lnTo>
                <a:lnTo>
                  <a:pt x="720988" y="412277"/>
                </a:lnTo>
                <a:lnTo>
                  <a:pt x="0" y="412277"/>
                </a:lnTo>
                <a:lnTo>
                  <a:pt x="5471" y="420109"/>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a:off x="0" y="3601062"/>
            <a:ext cx="9906000" cy="0"/>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8849286" y="3001364"/>
            <a:ext cx="993494" cy="400110"/>
          </a:xfrm>
          <a:prstGeom prst="rect">
            <a:avLst/>
          </a:prstGeom>
          <a:noFill/>
        </p:spPr>
        <p:txBody>
          <a:bodyPr wrap="square" rtlCol="0">
            <a:spAutoFit/>
          </a:bodyPr>
          <a:lstStyle/>
          <a:p>
            <a:pPr algn="ctr"/>
            <a:r>
              <a:rPr kumimoji="1" lang="ja-JP" altLang="en-US" sz="1000" dirty="0" smtClean="0"/>
              <a:t>複数回答</a:t>
            </a:r>
            <a:endParaRPr kumimoji="1" lang="en-US" altLang="ja-JP" sz="1000" dirty="0" smtClean="0"/>
          </a:p>
          <a:p>
            <a:pPr algn="ctr"/>
            <a:r>
              <a:rPr kumimoji="1" lang="ja-JP" altLang="en-US" sz="1000" dirty="0" smtClean="0"/>
              <a:t>（％</a:t>
            </a:r>
            <a:r>
              <a:rPr kumimoji="1" lang="ja-JP" altLang="en-US" sz="1000" dirty="0"/>
              <a:t>）</a:t>
            </a:r>
          </a:p>
        </p:txBody>
      </p:sp>
      <p:sp>
        <p:nvSpPr>
          <p:cNvPr id="34" name="テキスト ボックス 33"/>
          <p:cNvSpPr txBox="1"/>
          <p:nvPr/>
        </p:nvSpPr>
        <p:spPr>
          <a:xfrm>
            <a:off x="8849286" y="5247601"/>
            <a:ext cx="993494" cy="400110"/>
          </a:xfrm>
          <a:prstGeom prst="rect">
            <a:avLst/>
          </a:prstGeom>
          <a:noFill/>
        </p:spPr>
        <p:txBody>
          <a:bodyPr wrap="square" rtlCol="0">
            <a:spAutoFit/>
          </a:bodyPr>
          <a:lstStyle/>
          <a:p>
            <a:pPr algn="ctr"/>
            <a:r>
              <a:rPr kumimoji="1" lang="ja-JP" altLang="en-US" sz="1000" dirty="0" smtClean="0"/>
              <a:t>複数回答</a:t>
            </a:r>
            <a:endParaRPr kumimoji="1" lang="en-US" altLang="ja-JP" sz="1000" dirty="0" smtClean="0"/>
          </a:p>
          <a:p>
            <a:pPr algn="ctr"/>
            <a:r>
              <a:rPr kumimoji="1" lang="ja-JP" altLang="en-US" sz="1000" dirty="0" smtClean="0"/>
              <a:t>（％</a:t>
            </a:r>
            <a:r>
              <a:rPr kumimoji="1" lang="ja-JP" altLang="en-US" sz="1000" dirty="0"/>
              <a:t>）</a:t>
            </a:r>
          </a:p>
        </p:txBody>
      </p:sp>
      <p:graphicFrame>
        <p:nvGraphicFramePr>
          <p:cNvPr id="35" name="グラフ 34"/>
          <p:cNvGraphicFramePr>
            <a:graphicFrameLocks/>
          </p:cNvGraphicFramePr>
          <p:nvPr>
            <p:extLst/>
          </p:nvPr>
        </p:nvGraphicFramePr>
        <p:xfrm>
          <a:off x="20485" y="1036103"/>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3" name="正方形/長方形 2"/>
          <p:cNvSpPr/>
          <p:nvPr/>
        </p:nvSpPr>
        <p:spPr>
          <a:xfrm>
            <a:off x="640026" y="2179320"/>
            <a:ext cx="504825" cy="1098483"/>
          </a:xfrm>
          <a:prstGeom prst="rect">
            <a:avLst/>
          </a:prstGeom>
          <a:solidFill>
            <a:srgbClr val="DEEBF7">
              <a:alpha val="30196"/>
            </a:srgbClr>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smtClean="0">
                <a:solidFill>
                  <a:schemeClr val="tx1"/>
                </a:solidFill>
              </a:rPr>
              <a:t>減少</a:t>
            </a:r>
            <a:endParaRPr kumimoji="1" lang="ja-JP" altLang="en-US" sz="1100" dirty="0">
              <a:solidFill>
                <a:schemeClr val="tx1"/>
              </a:solidFill>
            </a:endParaRPr>
          </a:p>
        </p:txBody>
      </p:sp>
      <p:sp>
        <p:nvSpPr>
          <p:cNvPr id="40" name="正方形/長方形 39"/>
          <p:cNvSpPr/>
          <p:nvPr/>
        </p:nvSpPr>
        <p:spPr>
          <a:xfrm>
            <a:off x="1436740" y="1954524"/>
            <a:ext cx="504825" cy="1323279"/>
          </a:xfrm>
          <a:prstGeom prst="rect">
            <a:avLst/>
          </a:prstGeom>
          <a:solidFill>
            <a:srgbClr val="DEEBF7">
              <a:alpha val="30196"/>
            </a:srgbClr>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kumimoji="1" lang="ja-JP" altLang="en-US" sz="1100" dirty="0">
              <a:solidFill>
                <a:schemeClr val="tx1"/>
              </a:solidFill>
            </a:endParaRPr>
          </a:p>
        </p:txBody>
      </p:sp>
      <p:sp>
        <p:nvSpPr>
          <p:cNvPr id="41" name="正方形/長方形 40"/>
          <p:cNvSpPr/>
          <p:nvPr/>
        </p:nvSpPr>
        <p:spPr>
          <a:xfrm>
            <a:off x="2234866" y="1724925"/>
            <a:ext cx="504825" cy="1552878"/>
          </a:xfrm>
          <a:prstGeom prst="rect">
            <a:avLst/>
          </a:prstGeom>
          <a:solidFill>
            <a:srgbClr val="DEEBF7">
              <a:alpha val="30196"/>
            </a:srgbClr>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kumimoji="1" lang="ja-JP" altLang="en-US" sz="1100" dirty="0">
              <a:solidFill>
                <a:schemeClr val="tx1"/>
              </a:solidFill>
            </a:endParaRPr>
          </a:p>
        </p:txBody>
      </p:sp>
      <p:sp>
        <p:nvSpPr>
          <p:cNvPr id="42" name="正方形/長方形 41"/>
          <p:cNvSpPr/>
          <p:nvPr/>
        </p:nvSpPr>
        <p:spPr>
          <a:xfrm>
            <a:off x="3003307" y="1734258"/>
            <a:ext cx="504825" cy="1543545"/>
          </a:xfrm>
          <a:prstGeom prst="rect">
            <a:avLst/>
          </a:prstGeom>
          <a:solidFill>
            <a:srgbClr val="DEEBF7">
              <a:alpha val="30196"/>
            </a:srgbClr>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kumimoji="1" lang="ja-JP" altLang="en-US" sz="1100" dirty="0">
              <a:solidFill>
                <a:schemeClr val="tx1"/>
              </a:solidFill>
            </a:endParaRPr>
          </a:p>
        </p:txBody>
      </p:sp>
      <p:sp>
        <p:nvSpPr>
          <p:cNvPr id="43" name="正方形/長方形 42"/>
          <p:cNvSpPr/>
          <p:nvPr/>
        </p:nvSpPr>
        <p:spPr>
          <a:xfrm>
            <a:off x="3801653" y="1663927"/>
            <a:ext cx="504825" cy="1613876"/>
          </a:xfrm>
          <a:prstGeom prst="rect">
            <a:avLst/>
          </a:prstGeom>
          <a:solidFill>
            <a:srgbClr val="DEEBF7">
              <a:alpha val="30196"/>
            </a:srgbClr>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smtClean="0">
                <a:solidFill>
                  <a:schemeClr val="tx1"/>
                </a:solidFill>
              </a:rPr>
              <a:t>減少見込み</a:t>
            </a:r>
            <a:endParaRPr kumimoji="1" lang="ja-JP" altLang="en-US" sz="1100" dirty="0">
              <a:solidFill>
                <a:schemeClr val="tx1"/>
              </a:solidFill>
            </a:endParaRPr>
          </a:p>
        </p:txBody>
      </p:sp>
      <p:graphicFrame>
        <p:nvGraphicFramePr>
          <p:cNvPr id="36" name="グラフ 35"/>
          <p:cNvGraphicFramePr>
            <a:graphicFrameLocks/>
          </p:cNvGraphicFramePr>
          <p:nvPr>
            <p:extLst/>
          </p:nvPr>
        </p:nvGraphicFramePr>
        <p:xfrm>
          <a:off x="7540" y="3605788"/>
          <a:ext cx="4572000" cy="2498423"/>
        </p:xfrm>
        <a:graphic>
          <a:graphicData uri="http://schemas.openxmlformats.org/drawingml/2006/chart">
            <c:chart xmlns:c="http://schemas.openxmlformats.org/drawingml/2006/chart" xmlns:r="http://schemas.openxmlformats.org/officeDocument/2006/relationships" r:id="rId6"/>
          </a:graphicData>
        </a:graphic>
      </p:graphicFrame>
      <p:sp>
        <p:nvSpPr>
          <p:cNvPr id="50" name="正方形/長方形 49"/>
          <p:cNvSpPr/>
          <p:nvPr/>
        </p:nvSpPr>
        <p:spPr>
          <a:xfrm>
            <a:off x="616358" y="4749800"/>
            <a:ext cx="504825" cy="1009820"/>
          </a:xfrm>
          <a:prstGeom prst="rect">
            <a:avLst/>
          </a:prstGeom>
          <a:solidFill>
            <a:srgbClr val="DEEBF7">
              <a:alpha val="30196"/>
            </a:srgbClr>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smtClean="0">
                <a:solidFill>
                  <a:schemeClr val="tx1"/>
                </a:solidFill>
              </a:rPr>
              <a:t>減少</a:t>
            </a:r>
            <a:endParaRPr kumimoji="1" lang="ja-JP" altLang="en-US" sz="1100" dirty="0">
              <a:solidFill>
                <a:schemeClr val="tx1"/>
              </a:solidFill>
            </a:endParaRPr>
          </a:p>
        </p:txBody>
      </p:sp>
      <p:sp>
        <p:nvSpPr>
          <p:cNvPr id="51" name="正方形/長方形 50"/>
          <p:cNvSpPr/>
          <p:nvPr/>
        </p:nvSpPr>
        <p:spPr>
          <a:xfrm>
            <a:off x="1412045" y="4501202"/>
            <a:ext cx="504825" cy="1258418"/>
          </a:xfrm>
          <a:prstGeom prst="rect">
            <a:avLst/>
          </a:prstGeom>
          <a:solidFill>
            <a:srgbClr val="DEEBF7">
              <a:alpha val="30196"/>
            </a:srgbClr>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kumimoji="1" lang="ja-JP" altLang="en-US" sz="1100" dirty="0">
              <a:solidFill>
                <a:schemeClr val="tx1"/>
              </a:solidFill>
            </a:endParaRPr>
          </a:p>
        </p:txBody>
      </p:sp>
      <p:sp>
        <p:nvSpPr>
          <p:cNvPr id="52" name="正方形/長方形 51"/>
          <p:cNvSpPr/>
          <p:nvPr/>
        </p:nvSpPr>
        <p:spPr>
          <a:xfrm>
            <a:off x="2189480" y="4451751"/>
            <a:ext cx="504825" cy="1307869"/>
          </a:xfrm>
          <a:prstGeom prst="rect">
            <a:avLst/>
          </a:prstGeom>
          <a:solidFill>
            <a:srgbClr val="DEEBF7">
              <a:alpha val="30196"/>
            </a:srgbClr>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kumimoji="1" lang="ja-JP" altLang="en-US" sz="1100" dirty="0">
              <a:solidFill>
                <a:schemeClr val="tx1"/>
              </a:solidFill>
            </a:endParaRPr>
          </a:p>
        </p:txBody>
      </p:sp>
      <p:sp>
        <p:nvSpPr>
          <p:cNvPr id="53" name="正方形/長方形 52"/>
          <p:cNvSpPr/>
          <p:nvPr/>
        </p:nvSpPr>
        <p:spPr>
          <a:xfrm>
            <a:off x="2979354" y="4348343"/>
            <a:ext cx="504825" cy="1411277"/>
          </a:xfrm>
          <a:prstGeom prst="rect">
            <a:avLst/>
          </a:prstGeom>
          <a:solidFill>
            <a:srgbClr val="DEEBF7">
              <a:alpha val="30196"/>
            </a:srgbClr>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kumimoji="1" lang="ja-JP" altLang="en-US" sz="1100" dirty="0">
              <a:solidFill>
                <a:schemeClr val="tx1"/>
              </a:solidFill>
            </a:endParaRPr>
          </a:p>
        </p:txBody>
      </p:sp>
      <p:sp>
        <p:nvSpPr>
          <p:cNvPr id="54" name="正方形/長方形 53"/>
          <p:cNvSpPr/>
          <p:nvPr/>
        </p:nvSpPr>
        <p:spPr>
          <a:xfrm>
            <a:off x="3765810" y="4307739"/>
            <a:ext cx="504825" cy="1451881"/>
          </a:xfrm>
          <a:prstGeom prst="rect">
            <a:avLst/>
          </a:prstGeom>
          <a:solidFill>
            <a:srgbClr val="DEEBF7">
              <a:alpha val="30196"/>
            </a:srgbClr>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smtClean="0">
                <a:solidFill>
                  <a:schemeClr val="tx1"/>
                </a:solidFill>
              </a:rPr>
              <a:t>減少見込み</a:t>
            </a:r>
            <a:endParaRPr kumimoji="1" lang="ja-JP" altLang="en-US" sz="1100" dirty="0">
              <a:solidFill>
                <a:schemeClr val="tx1"/>
              </a:solidFill>
            </a:endParaRPr>
          </a:p>
        </p:txBody>
      </p:sp>
      <p:sp>
        <p:nvSpPr>
          <p:cNvPr id="25" name="タイトル 3"/>
          <p:cNvSpPr txBox="1">
            <a:spLocks/>
          </p:cNvSpPr>
          <p:nvPr/>
        </p:nvSpPr>
        <p:spPr>
          <a:xfrm>
            <a:off x="0" y="-1"/>
            <a:ext cx="9906000" cy="350633"/>
          </a:xfrm>
          <a:prstGeom prst="rect">
            <a:avLst/>
          </a:prstGeom>
          <a:solidFill>
            <a:srgbClr val="002060"/>
          </a:solidFill>
        </p:spPr>
        <p:txBody>
          <a:bodyPr vert="horz" lIns="81598" tIns="40799" rIns="81598" bIns="40799"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smtClean="0">
                <a:solidFill>
                  <a:schemeClr val="bg1"/>
                </a:solidFill>
                <a:latin typeface="Meiryo UI" panose="020B0604030504040204" pitchFamily="50" charset="-128"/>
                <a:ea typeface="Meiryo UI" panose="020B0604030504040204" pitchFamily="50" charset="-128"/>
              </a:rPr>
              <a:t>　　　企業業績の悪化・倒産の増加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府内企業の業績見通し</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857023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番号プレースホルダー 3"/>
          <p:cNvSpPr>
            <a:spLocks noGrp="1"/>
          </p:cNvSpPr>
          <p:nvPr>
            <p:ph type="sldNum" sz="quarter" idx="12"/>
          </p:nvPr>
        </p:nvSpPr>
        <p:spPr>
          <a:xfrm>
            <a:off x="9452919" y="5691873"/>
            <a:ext cx="434780" cy="394246"/>
          </a:xfrm>
          <a:ln>
            <a:solidFill>
              <a:schemeClr val="accent1"/>
            </a:solidFill>
          </a:ln>
        </p:spPr>
        <p:txBody>
          <a:bodyPr/>
          <a:lstStyle/>
          <a:p>
            <a:fld id="{9B28B6A2-4437-46C4-8AB6-08015A7ADF51}" type="slidenum">
              <a:rPr kumimoji="1" lang="ja-JP" altLang="en-US" sz="1600" smtClean="0"/>
              <a:t>66</a:t>
            </a:fld>
            <a:endParaRPr kumimoji="1" lang="ja-JP" altLang="en-US" sz="1600" dirty="0"/>
          </a:p>
        </p:txBody>
      </p:sp>
      <p:sp>
        <p:nvSpPr>
          <p:cNvPr id="13" name="正方形/長方形 12"/>
          <p:cNvSpPr/>
          <p:nvPr/>
        </p:nvSpPr>
        <p:spPr>
          <a:xfrm>
            <a:off x="154946" y="532615"/>
            <a:ext cx="9709989" cy="7922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80975" indent="-180975">
              <a:lnSpc>
                <a:spcPct val="150000"/>
              </a:lnSpc>
            </a:pPr>
            <a:r>
              <a:rPr kumimoji="1" lang="ja-JP" altLang="en-US" sz="1400" dirty="0" smtClean="0">
                <a:solidFill>
                  <a:schemeClr val="tx1"/>
                </a:solidFill>
                <a:latin typeface="Meiryo UI" panose="020B0604030504040204" pitchFamily="50" charset="-128"/>
                <a:ea typeface="Meiryo UI" panose="020B0604030504040204" pitchFamily="50" charset="-128"/>
              </a:rPr>
              <a:t> ●全国で見れば、製造業の</a:t>
            </a:r>
            <a:r>
              <a:rPr kumimoji="1" lang="ja-JP" altLang="en-US" sz="1400" b="1" u="sng" dirty="0" smtClean="0">
                <a:solidFill>
                  <a:schemeClr val="tx1"/>
                </a:solidFill>
                <a:latin typeface="Meiryo UI" panose="020B0604030504040204" pitchFamily="50" charset="-128"/>
                <a:ea typeface="Meiryo UI" panose="020B0604030504040204" pitchFamily="50" charset="-128"/>
              </a:rPr>
              <a:t>主な業種では４月～５月以降で生産指数が低下</a:t>
            </a:r>
            <a:r>
              <a:rPr kumimoji="1" lang="ja-JP" altLang="en-US" sz="1400" dirty="0" smtClean="0">
                <a:solidFill>
                  <a:schemeClr val="tx1"/>
                </a:solidFill>
                <a:latin typeface="Meiryo UI" panose="020B0604030504040204" pitchFamily="50" charset="-128"/>
                <a:ea typeface="Meiryo UI" panose="020B0604030504040204" pitchFamily="50" charset="-128"/>
              </a:rPr>
              <a:t>し、</a:t>
            </a:r>
            <a:r>
              <a:rPr kumimoji="1" lang="ja-JP" altLang="en-US" sz="1400" b="1" u="sng" dirty="0" smtClean="0">
                <a:solidFill>
                  <a:schemeClr val="tx1"/>
                </a:solidFill>
                <a:latin typeface="Meiryo UI" panose="020B0604030504040204" pitchFamily="50" charset="-128"/>
                <a:ea typeface="Meiryo UI" panose="020B0604030504040204" pitchFamily="50" charset="-128"/>
              </a:rPr>
              <a:t>自動車関連などでは大幅な生産調整</a:t>
            </a:r>
            <a:r>
              <a:rPr kumimoji="1" lang="ja-JP" altLang="en-US" sz="1400" dirty="0" smtClean="0">
                <a:solidFill>
                  <a:schemeClr val="tx1"/>
                </a:solidFill>
                <a:latin typeface="Meiryo UI" panose="020B0604030504040204" pitchFamily="50" charset="-128"/>
                <a:ea typeface="Meiryo UI" panose="020B0604030504040204" pitchFamily="50" charset="-128"/>
              </a:rPr>
              <a:t>を行っている。</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lnSpc>
                <a:spcPct val="150000"/>
              </a:lnSpc>
            </a:pPr>
            <a:r>
              <a:rPr kumimoji="1" lang="ja-JP" altLang="en-US" sz="1400" dirty="0" smtClean="0">
                <a:solidFill>
                  <a:schemeClr val="tx1"/>
                </a:solidFill>
                <a:latin typeface="Meiryo UI" panose="020B0604030504040204" pitchFamily="50" charset="-128"/>
                <a:ea typeface="Meiryo UI" panose="020B0604030504040204" pitchFamily="50" charset="-128"/>
              </a:rPr>
              <a:t> ●大阪府内では、</a:t>
            </a:r>
            <a:r>
              <a:rPr kumimoji="1" lang="ja-JP" altLang="en-US" sz="1400" b="1" u="sng" dirty="0" smtClean="0">
                <a:solidFill>
                  <a:schemeClr val="tx1"/>
                </a:solidFill>
                <a:latin typeface="Meiryo UI" panose="020B0604030504040204" pitchFamily="50" charset="-128"/>
                <a:ea typeface="Meiryo UI" panose="020B0604030504040204" pitchFamily="50" charset="-128"/>
              </a:rPr>
              <a:t>在庫が積みあがっており不況に向かいつつある</a:t>
            </a:r>
            <a:r>
              <a:rPr kumimoji="1" lang="ja-JP" altLang="en-US" sz="1400" dirty="0" smtClean="0">
                <a:solidFill>
                  <a:schemeClr val="tx1"/>
                </a:solidFill>
                <a:latin typeface="Meiryo UI" panose="020B0604030504040204" pitchFamily="50" charset="-128"/>
                <a:ea typeface="Meiryo UI" panose="020B0604030504040204" pitchFamily="50" charset="-128"/>
              </a:rPr>
              <a:t>。</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34CF59F8-A367-4EC1-83BF-5D400B8A4CCC}"/>
              </a:ext>
            </a:extLst>
          </p:cNvPr>
          <p:cNvSpPr txBox="1"/>
          <p:nvPr/>
        </p:nvSpPr>
        <p:spPr>
          <a:xfrm>
            <a:off x="1796237" y="5903280"/>
            <a:ext cx="3632316" cy="230832"/>
          </a:xfrm>
          <a:prstGeom prst="rect">
            <a:avLst/>
          </a:prstGeom>
          <a:noFill/>
          <a:ln>
            <a:noFill/>
          </a:ln>
        </p:spPr>
        <p:txBody>
          <a:bodyPr wrap="square" rtlCol="0">
            <a:spAutoFit/>
          </a:bodyPr>
          <a:lstStyle/>
          <a:p>
            <a:pPr marL="217984" indent="-217984" algn="r"/>
            <a:r>
              <a:rPr lang="ja-JP" altLang="en-US" sz="900" dirty="0" smtClean="0"/>
              <a:t>出典：経済産業省 </a:t>
            </a:r>
            <a:r>
              <a:rPr lang="en-US" altLang="ja-JP" sz="900" dirty="0"/>
              <a:t>『</a:t>
            </a:r>
            <a:r>
              <a:rPr lang="ja-JP" altLang="en-US" sz="900" dirty="0" smtClean="0"/>
              <a:t>鉱工業指数</a:t>
            </a:r>
            <a:r>
              <a:rPr lang="en-US" altLang="ja-JP" sz="900" dirty="0" smtClean="0"/>
              <a:t>』</a:t>
            </a:r>
            <a:endParaRPr lang="en-US" altLang="ja-JP" sz="900" dirty="0"/>
          </a:p>
        </p:txBody>
      </p:sp>
      <p:sp>
        <p:nvSpPr>
          <p:cNvPr id="16" name="テキスト ボックス 15">
            <a:extLst>
              <a:ext uri="{FF2B5EF4-FFF2-40B4-BE49-F238E27FC236}">
                <a16:creationId xmlns:a16="http://schemas.microsoft.com/office/drawing/2014/main" id="{34CF59F8-A367-4EC1-83BF-5D400B8A4CCC}"/>
              </a:ext>
            </a:extLst>
          </p:cNvPr>
          <p:cNvSpPr txBox="1"/>
          <p:nvPr/>
        </p:nvSpPr>
        <p:spPr>
          <a:xfrm>
            <a:off x="5904142" y="5903280"/>
            <a:ext cx="3632316" cy="230832"/>
          </a:xfrm>
          <a:prstGeom prst="rect">
            <a:avLst/>
          </a:prstGeom>
          <a:noFill/>
          <a:ln>
            <a:noFill/>
          </a:ln>
        </p:spPr>
        <p:txBody>
          <a:bodyPr wrap="square" rtlCol="0">
            <a:spAutoFit/>
          </a:bodyPr>
          <a:lstStyle/>
          <a:p>
            <a:pPr marL="217984" indent="-217984" algn="r"/>
            <a:r>
              <a:rPr lang="ja-JP" altLang="en-US" sz="900" dirty="0" smtClean="0"/>
              <a:t>出典：経済産業省　</a:t>
            </a:r>
            <a:r>
              <a:rPr lang="en-US" altLang="ja-JP" sz="900" dirty="0"/>
              <a:t>『</a:t>
            </a:r>
            <a:r>
              <a:rPr lang="ja-JP" altLang="en-US" sz="900" dirty="0" smtClean="0"/>
              <a:t>鉱工業指数</a:t>
            </a:r>
            <a:r>
              <a:rPr lang="en-US" altLang="ja-JP" sz="900" dirty="0" smtClean="0"/>
              <a:t>』</a:t>
            </a:r>
            <a:endParaRPr lang="en-US" altLang="ja-JP" sz="900" dirty="0"/>
          </a:p>
        </p:txBody>
      </p:sp>
      <p:grpSp>
        <p:nvGrpSpPr>
          <p:cNvPr id="18" name="グループ化 17"/>
          <p:cNvGrpSpPr/>
          <p:nvPr/>
        </p:nvGrpSpPr>
        <p:grpSpPr>
          <a:xfrm>
            <a:off x="5534601" y="1555665"/>
            <a:ext cx="4371399" cy="4045829"/>
            <a:chOff x="5534601" y="1472540"/>
            <a:chExt cx="4371399" cy="4045829"/>
          </a:xfrm>
        </p:grpSpPr>
        <p:sp>
          <p:nvSpPr>
            <p:cNvPr id="19" name="テキスト ボックス 18"/>
            <p:cNvSpPr txBox="1"/>
            <p:nvPr/>
          </p:nvSpPr>
          <p:spPr>
            <a:xfrm>
              <a:off x="6108629" y="1472540"/>
              <a:ext cx="3322869" cy="320510"/>
            </a:xfrm>
            <a:prstGeom prst="rect">
              <a:avLst/>
            </a:prstGeom>
            <a:noFill/>
          </p:spPr>
          <p:txBody>
            <a:bodyPr wrap="square" rtlCol="0">
              <a:spAutoFit/>
            </a:bodyPr>
            <a:lstStyle/>
            <a:p>
              <a:pPr algn="ctr"/>
              <a:r>
                <a:rPr kumimoji="1" lang="ja-JP" altLang="en-US" sz="1600" b="1" dirty="0" smtClean="0">
                  <a:solidFill>
                    <a:schemeClr val="tx1">
                      <a:lumMod val="65000"/>
                      <a:lumOff val="35000"/>
                    </a:schemeClr>
                  </a:solidFill>
                </a:rPr>
                <a:t>四半期別在庫循環（大阪府）</a:t>
              </a:r>
              <a:endParaRPr kumimoji="1" lang="ja-JP" altLang="en-US" sz="1600" b="1" dirty="0">
                <a:solidFill>
                  <a:schemeClr val="tx1">
                    <a:lumMod val="65000"/>
                    <a:lumOff val="35000"/>
                  </a:schemeClr>
                </a:solidFill>
              </a:endParaRPr>
            </a:p>
          </p:txBody>
        </p:sp>
        <p:pic>
          <p:nvPicPr>
            <p:cNvPr id="20" name="図 19"/>
            <p:cNvPicPr>
              <a:picLocks noChangeAspect="1"/>
            </p:cNvPicPr>
            <p:nvPr/>
          </p:nvPicPr>
          <p:blipFill rotWithShape="1">
            <a:blip r:embed="rId2"/>
            <a:srcRect t="8301" r="10046"/>
            <a:stretch/>
          </p:blipFill>
          <p:spPr>
            <a:xfrm>
              <a:off x="5534601" y="1764258"/>
              <a:ext cx="4371399" cy="3754111"/>
            </a:xfrm>
            <a:prstGeom prst="rect">
              <a:avLst/>
            </a:prstGeom>
          </p:spPr>
        </p:pic>
      </p:grpSp>
      <p:sp>
        <p:nvSpPr>
          <p:cNvPr id="21" name="円弧 20"/>
          <p:cNvSpPr/>
          <p:nvPr/>
        </p:nvSpPr>
        <p:spPr>
          <a:xfrm>
            <a:off x="6496568" y="2446465"/>
            <a:ext cx="2546990" cy="2347340"/>
          </a:xfrm>
          <a:prstGeom prst="arc">
            <a:avLst>
              <a:gd name="adj1" fmla="val 12783680"/>
              <a:gd name="adj2" fmla="val 7858030"/>
            </a:avLst>
          </a:prstGeom>
          <a:ln w="336550">
            <a:solidFill>
              <a:schemeClr val="accent6">
                <a:alpha val="30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aphicFrame>
        <p:nvGraphicFramePr>
          <p:cNvPr id="22" name="グラフ 21"/>
          <p:cNvGraphicFramePr>
            <a:graphicFrameLocks/>
          </p:cNvGraphicFramePr>
          <p:nvPr>
            <p:extLst>
              <p:ext uri="{D42A27DB-BD31-4B8C-83A1-F6EECF244321}">
                <p14:modId xmlns:p14="http://schemas.microsoft.com/office/powerpoint/2010/main" val="4145824674"/>
              </p:ext>
            </p:extLst>
          </p:nvPr>
        </p:nvGraphicFramePr>
        <p:xfrm>
          <a:off x="154946" y="1559083"/>
          <a:ext cx="5273607" cy="4199084"/>
        </p:xfrm>
        <a:graphic>
          <a:graphicData uri="http://schemas.openxmlformats.org/drawingml/2006/chart">
            <c:chart xmlns:c="http://schemas.openxmlformats.org/drawingml/2006/chart" xmlns:r="http://schemas.openxmlformats.org/officeDocument/2006/relationships" r:id="rId3"/>
          </a:graphicData>
        </a:graphic>
      </p:graphicFrame>
      <p:sp>
        <p:nvSpPr>
          <p:cNvPr id="23" name="テキスト ボックス 22"/>
          <p:cNvSpPr txBox="1"/>
          <p:nvPr/>
        </p:nvSpPr>
        <p:spPr>
          <a:xfrm>
            <a:off x="6496568" y="3082001"/>
            <a:ext cx="819397" cy="230832"/>
          </a:xfrm>
          <a:prstGeom prst="rect">
            <a:avLst/>
          </a:prstGeom>
          <a:noFill/>
        </p:spPr>
        <p:txBody>
          <a:bodyPr wrap="square" rtlCol="0">
            <a:spAutoFit/>
          </a:bodyPr>
          <a:lstStyle/>
          <a:p>
            <a:r>
              <a:rPr kumimoji="1" lang="en-US" altLang="ja-JP" sz="900" dirty="0" smtClean="0"/>
              <a:t>2020</a:t>
            </a:r>
            <a:r>
              <a:rPr kumimoji="1" lang="ja-JP" altLang="en-US" sz="900" dirty="0" smtClean="0"/>
              <a:t>年</a:t>
            </a:r>
            <a:r>
              <a:rPr kumimoji="1" lang="en-US" altLang="ja-JP" sz="900" dirty="0" smtClean="0"/>
              <a:t>4</a:t>
            </a:r>
            <a:r>
              <a:rPr kumimoji="1" lang="ja-JP" altLang="en-US" sz="900" dirty="0" smtClean="0"/>
              <a:t>月</a:t>
            </a:r>
            <a:endParaRPr kumimoji="1" lang="ja-JP" altLang="en-US" sz="900" dirty="0"/>
          </a:p>
        </p:txBody>
      </p:sp>
      <p:sp>
        <p:nvSpPr>
          <p:cNvPr id="24" name="テキスト ボックス 23"/>
          <p:cNvSpPr txBox="1"/>
          <p:nvPr/>
        </p:nvSpPr>
        <p:spPr>
          <a:xfrm>
            <a:off x="316704" y="5758167"/>
            <a:ext cx="2700874" cy="230832"/>
          </a:xfrm>
          <a:prstGeom prst="rect">
            <a:avLst/>
          </a:prstGeom>
          <a:noFill/>
          <a:ln>
            <a:noFill/>
          </a:ln>
        </p:spPr>
        <p:txBody>
          <a:bodyPr wrap="square" rtlCol="0">
            <a:spAutoFit/>
          </a:bodyPr>
          <a:lstStyle/>
          <a:p>
            <a:r>
              <a:rPr kumimoji="1" lang="en-US" altLang="ja-JP" sz="900" dirty="0" smtClean="0"/>
              <a:t>※</a:t>
            </a:r>
            <a:r>
              <a:rPr kumimoji="1" lang="ja-JP" altLang="en-US" sz="900" dirty="0" smtClean="0"/>
              <a:t>大阪のデータは４月分までしか公表されていない</a:t>
            </a:r>
            <a:endParaRPr kumimoji="1" lang="ja-JP" altLang="en-US" sz="900" dirty="0"/>
          </a:p>
        </p:txBody>
      </p:sp>
      <p:sp>
        <p:nvSpPr>
          <p:cNvPr id="25" name="テキスト ボックス 24"/>
          <p:cNvSpPr txBox="1"/>
          <p:nvPr/>
        </p:nvSpPr>
        <p:spPr>
          <a:xfrm>
            <a:off x="5613551" y="5571179"/>
            <a:ext cx="4251384" cy="230832"/>
          </a:xfrm>
          <a:prstGeom prst="rect">
            <a:avLst/>
          </a:prstGeom>
          <a:noFill/>
          <a:ln>
            <a:noFill/>
          </a:ln>
        </p:spPr>
        <p:txBody>
          <a:bodyPr wrap="square" rtlCol="0">
            <a:spAutoFit/>
          </a:bodyPr>
          <a:lstStyle/>
          <a:p>
            <a:r>
              <a:rPr kumimoji="1" lang="en-US" altLang="ja-JP" sz="900" dirty="0" smtClean="0"/>
              <a:t>※</a:t>
            </a:r>
            <a:r>
              <a:rPr kumimoji="1" lang="ja-JP" altLang="en-US" sz="900" dirty="0" smtClean="0"/>
              <a:t>各月の在庫指数と生産指数の前年同月比増減の３か月移動平均を曲線で表したもの</a:t>
            </a:r>
            <a:endParaRPr kumimoji="1" lang="ja-JP" altLang="en-US" sz="900" dirty="0"/>
          </a:p>
        </p:txBody>
      </p:sp>
      <p:graphicFrame>
        <p:nvGraphicFramePr>
          <p:cNvPr id="26" name="表 25"/>
          <p:cNvGraphicFramePr>
            <a:graphicFrameLocks noGrp="1"/>
          </p:cNvGraphicFramePr>
          <p:nvPr>
            <p:extLst>
              <p:ext uri="{D42A27DB-BD31-4B8C-83A1-F6EECF244321}">
                <p14:modId xmlns:p14="http://schemas.microsoft.com/office/powerpoint/2010/main" val="3284016306"/>
              </p:ext>
            </p:extLst>
          </p:nvPr>
        </p:nvGraphicFramePr>
        <p:xfrm>
          <a:off x="5407601" y="2698965"/>
          <a:ext cx="254000" cy="2050946"/>
        </p:xfrm>
        <a:graphic>
          <a:graphicData uri="http://schemas.openxmlformats.org/drawingml/2006/table">
            <a:tbl>
              <a:tblPr>
                <a:tableStyleId>{5C22544A-7EE6-4342-B048-85BDC9FD1C3A}</a:tableStyleId>
              </a:tblPr>
              <a:tblGrid>
                <a:gridCol w="254000">
                  <a:extLst>
                    <a:ext uri="{9D8B030D-6E8A-4147-A177-3AD203B41FA5}">
                      <a16:colId xmlns:a16="http://schemas.microsoft.com/office/drawing/2014/main" val="3216315839"/>
                    </a:ext>
                  </a:extLst>
                </a:gridCol>
              </a:tblGrid>
              <a:tr h="2050946">
                <a:tc>
                  <a:txBody>
                    <a:bodyPr/>
                    <a:lstStyle/>
                    <a:p>
                      <a:pPr algn="ctr" fontAlgn="ctr"/>
                      <a:r>
                        <a:rPr lang="ja-JP" altLang="en-US" sz="1050" u="none" strike="noStrike" dirty="0">
                          <a:effectLst/>
                        </a:rPr>
                        <a:t>在庫指数前年同期比（％）</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vert="eaVert" anchor="ctr">
                    <a:noFill/>
                  </a:tcPr>
                </a:tc>
                <a:extLst>
                  <a:ext uri="{0D108BD9-81ED-4DB2-BD59-A6C34878D82A}">
                    <a16:rowId xmlns:a16="http://schemas.microsoft.com/office/drawing/2014/main" val="1192138879"/>
                  </a:ext>
                </a:extLst>
              </a:tr>
            </a:tbl>
          </a:graphicData>
        </a:graphic>
      </p:graphicFrame>
      <p:sp>
        <p:nvSpPr>
          <p:cNvPr id="27" name="タイトル 3"/>
          <p:cNvSpPr txBox="1">
            <a:spLocks/>
          </p:cNvSpPr>
          <p:nvPr/>
        </p:nvSpPr>
        <p:spPr>
          <a:xfrm>
            <a:off x="0" y="-1"/>
            <a:ext cx="9906000" cy="350633"/>
          </a:xfrm>
          <a:prstGeom prst="rect">
            <a:avLst/>
          </a:prstGeom>
          <a:solidFill>
            <a:srgbClr val="002060"/>
          </a:solidFill>
        </p:spPr>
        <p:txBody>
          <a:bodyPr vert="horz" lIns="81598" tIns="40799" rIns="81598" bIns="40799"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smtClean="0">
                <a:solidFill>
                  <a:schemeClr val="bg1"/>
                </a:solidFill>
                <a:latin typeface="Meiryo UI" panose="020B0604030504040204" pitchFamily="50" charset="-128"/>
                <a:ea typeface="Meiryo UI" panose="020B0604030504040204" pitchFamily="50" charset="-128"/>
              </a:rPr>
              <a:t>　　　企業業績の悪化・倒産の増加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生産指数</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9202594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70456" y="591900"/>
            <a:ext cx="9306033" cy="6882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80975" indent="-180975">
              <a:lnSpc>
                <a:spcPct val="150000"/>
              </a:lnSpc>
            </a:pPr>
            <a:r>
              <a:rPr kumimoji="1" lang="ja-JP" altLang="en-US" sz="1400" dirty="0" smtClean="0">
                <a:solidFill>
                  <a:schemeClr val="tx1"/>
                </a:solidFill>
                <a:latin typeface="Meiryo UI" panose="020B0604030504040204" pitchFamily="50" charset="-128"/>
                <a:ea typeface="Meiryo UI" panose="020B0604030504040204" pitchFamily="50" charset="-128"/>
              </a:rPr>
              <a:t> ● コロナ関連の倒産件数は、増加傾向にあり、７月</a:t>
            </a:r>
            <a:r>
              <a:rPr kumimoji="1" lang="ja-JP" altLang="en-US" sz="1400" dirty="0">
                <a:solidFill>
                  <a:schemeClr val="tx1"/>
                </a:solidFill>
                <a:latin typeface="Meiryo UI" panose="020B0604030504040204" pitchFamily="50" charset="-128"/>
                <a:ea typeface="Meiryo UI" panose="020B0604030504040204" pitchFamily="50" charset="-128"/>
              </a:rPr>
              <a:t>７</a:t>
            </a:r>
            <a:r>
              <a:rPr kumimoji="1" lang="ja-JP" altLang="en-US" sz="1400" dirty="0" smtClean="0">
                <a:solidFill>
                  <a:schemeClr val="tx1"/>
                </a:solidFill>
                <a:latin typeface="Meiryo UI" panose="020B0604030504040204" pitchFamily="50" charset="-128"/>
                <a:ea typeface="Meiryo UI" panose="020B0604030504040204" pitchFamily="50" charset="-128"/>
              </a:rPr>
              <a:t>日時点で、全国で</a:t>
            </a:r>
            <a:r>
              <a:rPr kumimoji="1" lang="en-US" altLang="ja-JP" sz="1400" dirty="0" smtClean="0">
                <a:solidFill>
                  <a:schemeClr val="tx1"/>
                </a:solidFill>
                <a:latin typeface="Meiryo UI" panose="020B0604030504040204" pitchFamily="50" charset="-128"/>
                <a:ea typeface="Meiryo UI" panose="020B0604030504040204" pitchFamily="50" charset="-128"/>
              </a:rPr>
              <a:t>318</a:t>
            </a:r>
            <a:r>
              <a:rPr kumimoji="1" lang="ja-JP" altLang="en-US" sz="1400" dirty="0" smtClean="0">
                <a:solidFill>
                  <a:schemeClr val="tx1"/>
                </a:solidFill>
                <a:latin typeface="Meiryo UI" panose="020B0604030504040204" pitchFamily="50" charset="-128"/>
                <a:ea typeface="Meiryo UI" panose="020B0604030504040204" pitchFamily="50" charset="-128"/>
              </a:rPr>
              <a:t>件が倒産。</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lnSpc>
                <a:spcPct val="150000"/>
              </a:lnSpc>
            </a:pPr>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b="1" u="sng" dirty="0" smtClean="0">
                <a:solidFill>
                  <a:schemeClr val="tx1"/>
                </a:solidFill>
                <a:latin typeface="Meiryo UI" panose="020B0604030504040204" pitchFamily="50" charset="-128"/>
                <a:ea typeface="Meiryo UI" panose="020B0604030504040204" pitchFamily="50" charset="-128"/>
              </a:rPr>
              <a:t>大阪の倒産件数は、</a:t>
            </a:r>
            <a:r>
              <a:rPr kumimoji="1" lang="en-US" altLang="ja-JP" sz="1400" b="1" u="sng" dirty="0" smtClean="0">
                <a:solidFill>
                  <a:schemeClr val="tx1"/>
                </a:solidFill>
                <a:latin typeface="Meiryo UI" panose="020B0604030504040204" pitchFamily="50" charset="-128"/>
                <a:ea typeface="Meiryo UI" panose="020B0604030504040204" pitchFamily="50" charset="-128"/>
              </a:rPr>
              <a:t>3</a:t>
            </a:r>
            <a:r>
              <a:rPr kumimoji="1" lang="en-US" altLang="ja-JP" sz="1400" b="1" u="sng" dirty="0">
                <a:solidFill>
                  <a:schemeClr val="tx1"/>
                </a:solidFill>
                <a:latin typeface="Meiryo UI" panose="020B0604030504040204" pitchFamily="50" charset="-128"/>
                <a:ea typeface="Meiryo UI" panose="020B0604030504040204" pitchFamily="50" charset="-128"/>
              </a:rPr>
              <a:t>1</a:t>
            </a:r>
            <a:r>
              <a:rPr kumimoji="1" lang="ja-JP" altLang="en-US" sz="1400" b="1" u="sng" dirty="0" smtClean="0">
                <a:solidFill>
                  <a:schemeClr val="tx1"/>
                </a:solidFill>
                <a:latin typeface="Meiryo UI" panose="020B0604030504040204" pitchFamily="50" charset="-128"/>
                <a:ea typeface="Meiryo UI" panose="020B0604030504040204" pitchFamily="50" charset="-128"/>
              </a:rPr>
              <a:t>件であり、全国で２番目に高い水準。</a:t>
            </a:r>
            <a:endParaRPr kumimoji="1" lang="en-US" altLang="ja-JP" sz="1400" b="1" u="sng" dirty="0">
              <a:solidFill>
                <a:schemeClr val="tx1"/>
              </a:solidFill>
              <a:latin typeface="ＭＳ 明朝" panose="02020609040205080304" pitchFamily="17" charset="-128"/>
              <a:ea typeface="ＭＳ 明朝" panose="02020609040205080304" pitchFamily="17" charset="-128"/>
            </a:endParaRPr>
          </a:p>
        </p:txBody>
      </p:sp>
      <p:sp>
        <p:nvSpPr>
          <p:cNvPr id="12" name="スライド番号プレースホルダー 3"/>
          <p:cNvSpPr>
            <a:spLocks noGrp="1"/>
          </p:cNvSpPr>
          <p:nvPr>
            <p:ph type="sldNum" sz="quarter" idx="12"/>
          </p:nvPr>
        </p:nvSpPr>
        <p:spPr>
          <a:xfrm>
            <a:off x="9471220" y="5725567"/>
            <a:ext cx="434780" cy="394246"/>
          </a:xfrm>
          <a:ln>
            <a:solidFill>
              <a:schemeClr val="accent1"/>
            </a:solidFill>
          </a:ln>
        </p:spPr>
        <p:txBody>
          <a:bodyPr/>
          <a:lstStyle/>
          <a:p>
            <a:fld id="{9B28B6A2-4437-46C4-8AB6-08015A7ADF51}" type="slidenum">
              <a:rPr kumimoji="1" lang="ja-JP" altLang="en-US" sz="1600" smtClean="0"/>
              <a:t>67</a:t>
            </a:fld>
            <a:endParaRPr kumimoji="1" lang="ja-JP" altLang="en-US" sz="1600" dirty="0"/>
          </a:p>
        </p:txBody>
      </p:sp>
      <p:sp>
        <p:nvSpPr>
          <p:cNvPr id="8" name="テキスト ボックス 7"/>
          <p:cNvSpPr txBox="1"/>
          <p:nvPr/>
        </p:nvSpPr>
        <p:spPr>
          <a:xfrm>
            <a:off x="388004" y="1352455"/>
            <a:ext cx="6772784" cy="307777"/>
          </a:xfrm>
          <a:prstGeom prst="rect">
            <a:avLst/>
          </a:prstGeom>
          <a:noFill/>
        </p:spPr>
        <p:txBody>
          <a:bodyPr wrap="square" rtlCol="0">
            <a:spAutoFit/>
          </a:bodyPr>
          <a:lstStyle/>
          <a:p>
            <a:r>
              <a:rPr kumimoji="1" lang="ja-JP" altLang="en-US" sz="1400" b="1" dirty="0" smtClean="0">
                <a:solidFill>
                  <a:srgbClr val="595959"/>
                </a:solidFill>
                <a:latin typeface="+mn-ea"/>
              </a:rPr>
              <a:t>■ 新型</a:t>
            </a:r>
            <a:r>
              <a:rPr kumimoji="1" lang="ja-JP" altLang="en-US" sz="1400" b="1" dirty="0">
                <a:solidFill>
                  <a:srgbClr val="595959"/>
                </a:solidFill>
                <a:latin typeface="+mn-ea"/>
              </a:rPr>
              <a:t>コロナウイルス関連倒産の発生時期分</a:t>
            </a:r>
            <a:r>
              <a:rPr kumimoji="1" lang="ja-JP" altLang="en-US" sz="1400" b="1" dirty="0" smtClean="0">
                <a:solidFill>
                  <a:srgbClr val="595959"/>
                </a:solidFill>
                <a:latin typeface="+mn-ea"/>
              </a:rPr>
              <a:t>布（</a:t>
            </a:r>
            <a:r>
              <a:rPr kumimoji="1" lang="en-US" altLang="ja-JP" sz="1400" b="1" dirty="0" smtClean="0">
                <a:solidFill>
                  <a:srgbClr val="595959"/>
                </a:solidFill>
                <a:latin typeface="+mn-ea"/>
              </a:rPr>
              <a:t>7</a:t>
            </a:r>
            <a:r>
              <a:rPr kumimoji="1" lang="ja-JP" altLang="en-US" sz="1400" b="1" dirty="0" smtClean="0">
                <a:solidFill>
                  <a:srgbClr val="595959"/>
                </a:solidFill>
                <a:latin typeface="+mn-ea"/>
              </a:rPr>
              <a:t>月</a:t>
            </a:r>
            <a:r>
              <a:rPr kumimoji="1" lang="en-US" altLang="ja-JP" sz="1400" b="1" dirty="0" smtClean="0">
                <a:solidFill>
                  <a:srgbClr val="595959"/>
                </a:solidFill>
                <a:latin typeface="+mn-ea"/>
              </a:rPr>
              <a:t>7</a:t>
            </a:r>
            <a:r>
              <a:rPr kumimoji="1" lang="ja-JP" altLang="en-US" sz="1400" b="1" dirty="0" smtClean="0">
                <a:solidFill>
                  <a:srgbClr val="595959"/>
                </a:solidFill>
                <a:latin typeface="+mn-ea"/>
              </a:rPr>
              <a:t>日時点、全国）　</a:t>
            </a:r>
            <a:r>
              <a:rPr kumimoji="1" lang="ja-JP" altLang="en-US" sz="900" dirty="0" smtClean="0">
                <a:solidFill>
                  <a:srgbClr val="595959"/>
                </a:solidFill>
                <a:latin typeface="+mn-ea"/>
              </a:rPr>
              <a:t>（単位</a:t>
            </a:r>
            <a:r>
              <a:rPr kumimoji="1" lang="en-US" altLang="ja-JP" sz="900" dirty="0" smtClean="0">
                <a:solidFill>
                  <a:srgbClr val="595959"/>
                </a:solidFill>
                <a:latin typeface="+mn-ea"/>
              </a:rPr>
              <a:t>:</a:t>
            </a:r>
            <a:r>
              <a:rPr kumimoji="1" lang="ja-JP" altLang="en-US" sz="900" dirty="0" smtClean="0">
                <a:solidFill>
                  <a:srgbClr val="595959"/>
                </a:solidFill>
                <a:latin typeface="+mn-ea"/>
              </a:rPr>
              <a:t>件）</a:t>
            </a:r>
            <a:endParaRPr kumimoji="1" lang="ja-JP" altLang="en-US" sz="900" dirty="0">
              <a:solidFill>
                <a:srgbClr val="595959"/>
              </a:solidFill>
              <a:latin typeface="+mn-ea"/>
            </a:endParaRPr>
          </a:p>
        </p:txBody>
      </p:sp>
      <p:graphicFrame>
        <p:nvGraphicFramePr>
          <p:cNvPr id="2" name="表 1"/>
          <p:cNvGraphicFramePr>
            <a:graphicFrameLocks noGrp="1"/>
          </p:cNvGraphicFramePr>
          <p:nvPr>
            <p:extLst>
              <p:ext uri="{D42A27DB-BD31-4B8C-83A1-F6EECF244321}">
                <p14:modId xmlns:p14="http://schemas.microsoft.com/office/powerpoint/2010/main" val="1943705120"/>
              </p:ext>
            </p:extLst>
          </p:nvPr>
        </p:nvGraphicFramePr>
        <p:xfrm>
          <a:off x="7378884" y="1897231"/>
          <a:ext cx="1933973" cy="1295400"/>
        </p:xfrm>
        <a:graphic>
          <a:graphicData uri="http://schemas.openxmlformats.org/drawingml/2006/table">
            <a:tbl>
              <a:tblPr firstRow="1" bandRow="1">
                <a:tableStyleId>{5940675A-B579-460E-94D1-54222C63F5DA}</a:tableStyleId>
              </a:tblPr>
              <a:tblGrid>
                <a:gridCol w="607191">
                  <a:extLst>
                    <a:ext uri="{9D8B030D-6E8A-4147-A177-3AD203B41FA5}">
                      <a16:colId xmlns:a16="http://schemas.microsoft.com/office/drawing/2014/main" val="1635070595"/>
                    </a:ext>
                  </a:extLst>
                </a:gridCol>
                <a:gridCol w="1326782">
                  <a:extLst>
                    <a:ext uri="{9D8B030D-6E8A-4147-A177-3AD203B41FA5}">
                      <a16:colId xmlns:a16="http://schemas.microsoft.com/office/drawing/2014/main" val="1667004354"/>
                    </a:ext>
                  </a:extLst>
                </a:gridCol>
              </a:tblGrid>
              <a:tr h="0">
                <a:tc>
                  <a:txBody>
                    <a:bodyPr/>
                    <a:lstStyle/>
                    <a:p>
                      <a:pPr algn="ctr"/>
                      <a:r>
                        <a:rPr kumimoji="1" lang="ja-JP" altLang="en-US" sz="1100" dirty="0" smtClean="0">
                          <a:solidFill>
                            <a:schemeClr val="tx1"/>
                          </a:solidFill>
                        </a:rPr>
                        <a:t>東京</a:t>
                      </a:r>
                      <a:endParaRPr kumimoji="1" lang="ja-JP" altLang="en-US" sz="1100" dirty="0">
                        <a:solidFill>
                          <a:schemeClr val="tx1"/>
                        </a:solidFill>
                      </a:endParaRPr>
                    </a:p>
                  </a:txBody>
                  <a:tcPr/>
                </a:tc>
                <a:tc>
                  <a:txBody>
                    <a:bodyPr/>
                    <a:lstStyle/>
                    <a:p>
                      <a:pPr algn="ctr"/>
                      <a:r>
                        <a:rPr kumimoji="1" lang="ja-JP" altLang="en-US" sz="1100" dirty="0" smtClean="0">
                          <a:solidFill>
                            <a:schemeClr val="tx1"/>
                          </a:solidFill>
                        </a:rPr>
                        <a:t>７３件</a:t>
                      </a:r>
                      <a:endParaRPr kumimoji="1" lang="ja-JP" altLang="en-US" sz="1100" dirty="0">
                        <a:solidFill>
                          <a:schemeClr val="tx1"/>
                        </a:solidFill>
                      </a:endParaRPr>
                    </a:p>
                  </a:txBody>
                  <a:tcPr/>
                </a:tc>
                <a:extLst>
                  <a:ext uri="{0D108BD9-81ED-4DB2-BD59-A6C34878D82A}">
                    <a16:rowId xmlns:a16="http://schemas.microsoft.com/office/drawing/2014/main" val="555086043"/>
                  </a:ext>
                </a:extLst>
              </a:tr>
              <a:tr h="0">
                <a:tc>
                  <a:txBody>
                    <a:bodyPr/>
                    <a:lstStyle/>
                    <a:p>
                      <a:pPr algn="ctr"/>
                      <a:r>
                        <a:rPr kumimoji="1" lang="ja-JP" altLang="en-US" sz="1100" b="1" dirty="0" smtClean="0">
                          <a:solidFill>
                            <a:schemeClr val="tx1"/>
                          </a:solidFill>
                        </a:rPr>
                        <a:t>大阪</a:t>
                      </a:r>
                      <a:endParaRPr kumimoji="1" lang="ja-JP" altLang="en-US" sz="1100" b="1" dirty="0">
                        <a:solidFill>
                          <a:schemeClr val="tx1"/>
                        </a:solidFill>
                      </a:endParaRPr>
                    </a:p>
                  </a:txBody>
                  <a:tcPr>
                    <a:solidFill>
                      <a:schemeClr val="accent2">
                        <a:lumMod val="60000"/>
                        <a:lumOff val="40000"/>
                      </a:schemeClr>
                    </a:solidFill>
                  </a:tcPr>
                </a:tc>
                <a:tc>
                  <a:txBody>
                    <a:bodyPr/>
                    <a:lstStyle/>
                    <a:p>
                      <a:pPr algn="ctr"/>
                      <a:r>
                        <a:rPr kumimoji="1" lang="ja-JP" altLang="en-US" sz="1100" b="1" dirty="0" smtClean="0">
                          <a:solidFill>
                            <a:schemeClr val="tx1"/>
                          </a:solidFill>
                        </a:rPr>
                        <a:t>３１件</a:t>
                      </a:r>
                      <a:endParaRPr kumimoji="1" lang="ja-JP" altLang="en-US" sz="1100" b="1" dirty="0">
                        <a:solidFill>
                          <a:schemeClr val="tx1"/>
                        </a:solidFill>
                      </a:endParaRPr>
                    </a:p>
                  </a:txBody>
                  <a:tcPr>
                    <a:solidFill>
                      <a:schemeClr val="accent2">
                        <a:lumMod val="60000"/>
                        <a:lumOff val="40000"/>
                      </a:schemeClr>
                    </a:solidFill>
                  </a:tcPr>
                </a:tc>
                <a:extLst>
                  <a:ext uri="{0D108BD9-81ED-4DB2-BD59-A6C34878D82A}">
                    <a16:rowId xmlns:a16="http://schemas.microsoft.com/office/drawing/2014/main" val="242703792"/>
                  </a:ext>
                </a:extLst>
              </a:tr>
              <a:tr h="0">
                <a:tc>
                  <a:txBody>
                    <a:bodyPr/>
                    <a:lstStyle/>
                    <a:p>
                      <a:pPr algn="ctr"/>
                      <a:r>
                        <a:rPr kumimoji="1" lang="ja-JP" altLang="en-US" sz="1100" dirty="0" smtClean="0">
                          <a:solidFill>
                            <a:schemeClr val="tx1"/>
                          </a:solidFill>
                        </a:rPr>
                        <a:t>北海道</a:t>
                      </a:r>
                      <a:endParaRPr kumimoji="1" lang="ja-JP" altLang="en-US" sz="1100" dirty="0">
                        <a:solidFill>
                          <a:schemeClr val="tx1"/>
                        </a:solidFill>
                      </a:endParaRPr>
                    </a:p>
                  </a:txBody>
                  <a:tcPr/>
                </a:tc>
                <a:tc>
                  <a:txBody>
                    <a:bodyPr/>
                    <a:lstStyle/>
                    <a:p>
                      <a:pPr algn="ctr"/>
                      <a:r>
                        <a:rPr kumimoji="1" lang="ja-JP" altLang="en-US" sz="1100" dirty="0" smtClean="0">
                          <a:solidFill>
                            <a:schemeClr val="tx1"/>
                          </a:solidFill>
                        </a:rPr>
                        <a:t>２２件</a:t>
                      </a:r>
                      <a:endParaRPr kumimoji="1" lang="ja-JP" altLang="en-US" sz="1100" dirty="0">
                        <a:solidFill>
                          <a:schemeClr val="tx1"/>
                        </a:solidFill>
                      </a:endParaRPr>
                    </a:p>
                  </a:txBody>
                  <a:tcPr/>
                </a:tc>
                <a:extLst>
                  <a:ext uri="{0D108BD9-81ED-4DB2-BD59-A6C34878D82A}">
                    <a16:rowId xmlns:a16="http://schemas.microsoft.com/office/drawing/2014/main" val="116915464"/>
                  </a:ext>
                </a:extLst>
              </a:tr>
              <a:tr h="0">
                <a:tc>
                  <a:txBody>
                    <a:bodyPr/>
                    <a:lstStyle/>
                    <a:p>
                      <a:pPr algn="ctr"/>
                      <a:r>
                        <a:rPr kumimoji="1" lang="ja-JP" altLang="en-US" sz="1100" dirty="0" smtClean="0">
                          <a:solidFill>
                            <a:schemeClr val="tx1"/>
                          </a:solidFill>
                        </a:rPr>
                        <a:t>静岡</a:t>
                      </a:r>
                      <a:endParaRPr kumimoji="1" lang="ja-JP" altLang="en-US" sz="1100" dirty="0">
                        <a:solidFill>
                          <a:schemeClr val="tx1"/>
                        </a:solidFill>
                      </a:endParaRPr>
                    </a:p>
                  </a:txBody>
                  <a:tcPr/>
                </a:tc>
                <a:tc>
                  <a:txBody>
                    <a:bodyPr/>
                    <a:lstStyle/>
                    <a:p>
                      <a:pPr algn="ctr"/>
                      <a:r>
                        <a:rPr kumimoji="1" lang="ja-JP" altLang="en-US" sz="1100" dirty="0" smtClean="0">
                          <a:solidFill>
                            <a:schemeClr val="tx1"/>
                          </a:solidFill>
                        </a:rPr>
                        <a:t>１９件</a:t>
                      </a:r>
                      <a:endParaRPr kumimoji="1" lang="ja-JP" altLang="en-US" sz="1100" dirty="0">
                        <a:solidFill>
                          <a:schemeClr val="tx1"/>
                        </a:solidFill>
                      </a:endParaRPr>
                    </a:p>
                  </a:txBody>
                  <a:tcPr/>
                </a:tc>
                <a:extLst>
                  <a:ext uri="{0D108BD9-81ED-4DB2-BD59-A6C34878D82A}">
                    <a16:rowId xmlns:a16="http://schemas.microsoft.com/office/drawing/2014/main" val="1646454827"/>
                  </a:ext>
                </a:extLst>
              </a:tr>
              <a:tr h="0">
                <a:tc>
                  <a:txBody>
                    <a:bodyPr/>
                    <a:lstStyle/>
                    <a:p>
                      <a:pPr algn="ctr"/>
                      <a:r>
                        <a:rPr kumimoji="1" lang="ja-JP" altLang="en-US" sz="1100" dirty="0" smtClean="0">
                          <a:solidFill>
                            <a:schemeClr val="tx1"/>
                          </a:solidFill>
                        </a:rPr>
                        <a:t>兵庫</a:t>
                      </a:r>
                      <a:endParaRPr kumimoji="1" lang="ja-JP" altLang="en-US" sz="1100" dirty="0">
                        <a:solidFill>
                          <a:schemeClr val="tx1"/>
                        </a:solidFill>
                      </a:endParaRPr>
                    </a:p>
                  </a:txBody>
                  <a:tcPr/>
                </a:tc>
                <a:tc>
                  <a:txBody>
                    <a:bodyPr/>
                    <a:lstStyle/>
                    <a:p>
                      <a:pPr algn="ctr"/>
                      <a:r>
                        <a:rPr kumimoji="1" lang="ja-JP" altLang="en-US" sz="1100" dirty="0" smtClean="0">
                          <a:solidFill>
                            <a:schemeClr val="tx1"/>
                          </a:solidFill>
                        </a:rPr>
                        <a:t>１７件</a:t>
                      </a:r>
                      <a:endParaRPr kumimoji="1" lang="ja-JP" altLang="en-US" sz="1100" dirty="0">
                        <a:solidFill>
                          <a:schemeClr val="tx1"/>
                        </a:solidFill>
                      </a:endParaRPr>
                    </a:p>
                  </a:txBody>
                  <a:tcPr/>
                </a:tc>
                <a:extLst>
                  <a:ext uri="{0D108BD9-81ED-4DB2-BD59-A6C34878D82A}">
                    <a16:rowId xmlns:a16="http://schemas.microsoft.com/office/drawing/2014/main" val="3652792080"/>
                  </a:ext>
                </a:extLst>
              </a:tr>
            </a:tbl>
          </a:graphicData>
        </a:graphic>
      </p:graphicFrame>
      <p:sp>
        <p:nvSpPr>
          <p:cNvPr id="9" name="テキスト ボックス 8"/>
          <p:cNvSpPr txBox="1"/>
          <p:nvPr/>
        </p:nvSpPr>
        <p:spPr>
          <a:xfrm>
            <a:off x="6930968" y="1379515"/>
            <a:ext cx="2797823" cy="523220"/>
          </a:xfrm>
          <a:prstGeom prst="rect">
            <a:avLst/>
          </a:prstGeom>
          <a:noFill/>
        </p:spPr>
        <p:txBody>
          <a:bodyPr wrap="square" rtlCol="0">
            <a:spAutoFit/>
          </a:bodyPr>
          <a:lstStyle/>
          <a:p>
            <a:r>
              <a:rPr kumimoji="1" lang="ja-JP" altLang="en-US" sz="1400" b="1" dirty="0">
                <a:solidFill>
                  <a:srgbClr val="595959"/>
                </a:solidFill>
              </a:rPr>
              <a:t>　</a:t>
            </a:r>
            <a:r>
              <a:rPr kumimoji="1" lang="ja-JP" altLang="en-US" sz="1400" b="1" dirty="0" smtClean="0">
                <a:solidFill>
                  <a:srgbClr val="595959"/>
                </a:solidFill>
              </a:rPr>
              <a:t>■ 新型</a:t>
            </a:r>
            <a:r>
              <a:rPr kumimoji="1" lang="ja-JP" altLang="en-US" sz="1400" b="1" dirty="0">
                <a:solidFill>
                  <a:srgbClr val="595959"/>
                </a:solidFill>
              </a:rPr>
              <a:t>コロナウイルス関連</a:t>
            </a:r>
            <a:r>
              <a:rPr kumimoji="1" lang="ja-JP" altLang="en-US" sz="1400" b="1" dirty="0" smtClean="0">
                <a:solidFill>
                  <a:srgbClr val="595959"/>
                </a:solidFill>
              </a:rPr>
              <a:t>倒産</a:t>
            </a:r>
            <a:endParaRPr kumimoji="1" lang="en-US" altLang="ja-JP" sz="1400" b="1" dirty="0" smtClean="0">
              <a:solidFill>
                <a:srgbClr val="595959"/>
              </a:solidFill>
            </a:endParaRPr>
          </a:p>
          <a:p>
            <a:r>
              <a:rPr kumimoji="1" lang="ja-JP" altLang="en-US" sz="1400" b="1" dirty="0">
                <a:solidFill>
                  <a:srgbClr val="595959"/>
                </a:solidFill>
              </a:rPr>
              <a:t>　</a:t>
            </a:r>
            <a:r>
              <a:rPr kumimoji="1" lang="ja-JP" altLang="en-US" sz="1400" b="1" dirty="0" smtClean="0">
                <a:solidFill>
                  <a:srgbClr val="595959"/>
                </a:solidFill>
              </a:rPr>
              <a:t>　（都道府県別上位５自治体）</a:t>
            </a:r>
            <a:endParaRPr kumimoji="1" lang="ja-JP" altLang="en-US" sz="1400" b="1" dirty="0">
              <a:solidFill>
                <a:srgbClr val="595959"/>
              </a:solidFill>
            </a:endParaRPr>
          </a:p>
        </p:txBody>
      </p:sp>
      <p:sp>
        <p:nvSpPr>
          <p:cNvPr id="11" name="テキスト ボックス 10">
            <a:extLst>
              <a:ext uri="{FF2B5EF4-FFF2-40B4-BE49-F238E27FC236}">
                <a16:creationId xmlns:a16="http://schemas.microsoft.com/office/drawing/2014/main" id="{34CF59F8-A367-4EC1-83BF-5D400B8A4CCC}"/>
              </a:ext>
            </a:extLst>
          </p:cNvPr>
          <p:cNvSpPr txBox="1"/>
          <p:nvPr/>
        </p:nvSpPr>
        <p:spPr>
          <a:xfrm>
            <a:off x="6739853" y="5888981"/>
            <a:ext cx="3296127" cy="230832"/>
          </a:xfrm>
          <a:prstGeom prst="rect">
            <a:avLst/>
          </a:prstGeom>
          <a:noFill/>
          <a:ln>
            <a:noFill/>
          </a:ln>
        </p:spPr>
        <p:txBody>
          <a:bodyPr wrap="square" rtlCol="0">
            <a:spAutoFit/>
          </a:bodyPr>
          <a:lstStyle/>
          <a:p>
            <a:pPr marL="217984" indent="-217984"/>
            <a:r>
              <a:rPr lang="ja-JP" altLang="en-US" sz="900" dirty="0">
                <a:latin typeface="+mn-ea"/>
              </a:rPr>
              <a:t>出典</a:t>
            </a:r>
            <a:r>
              <a:rPr lang="ja-JP" altLang="en-US" sz="900" dirty="0" smtClean="0">
                <a:latin typeface="+mn-ea"/>
              </a:rPr>
              <a:t>：帝国データバンク </a:t>
            </a:r>
            <a:r>
              <a:rPr lang="en-US" altLang="ja-JP" sz="900" dirty="0" smtClean="0">
                <a:latin typeface="+mn-ea"/>
              </a:rPr>
              <a:t>『</a:t>
            </a:r>
            <a:r>
              <a:rPr lang="ja-JP" altLang="en-US" sz="900" dirty="0" smtClean="0">
                <a:latin typeface="+mn-ea"/>
              </a:rPr>
              <a:t>新型コロナウイルス関連倒産</a:t>
            </a:r>
            <a:r>
              <a:rPr lang="en-US" altLang="ja-JP" sz="900" dirty="0" smtClean="0">
                <a:latin typeface="+mn-ea"/>
              </a:rPr>
              <a:t>』</a:t>
            </a:r>
            <a:endParaRPr lang="en-US" altLang="ja-JP" sz="900" dirty="0">
              <a:latin typeface="+mn-ea"/>
            </a:endParaRPr>
          </a:p>
        </p:txBody>
      </p:sp>
      <p:sp>
        <p:nvSpPr>
          <p:cNvPr id="4" name="円弧 3"/>
          <p:cNvSpPr/>
          <p:nvPr/>
        </p:nvSpPr>
        <p:spPr>
          <a:xfrm rot="12951416">
            <a:off x="7267566" y="1684051"/>
            <a:ext cx="1211672" cy="1839876"/>
          </a:xfrm>
          <a:prstGeom prst="arc">
            <a:avLst>
              <a:gd name="adj1" fmla="val 16747128"/>
              <a:gd name="adj2" fmla="val 21225787"/>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テキスト ボックス 4"/>
          <p:cNvSpPr txBox="1"/>
          <p:nvPr/>
        </p:nvSpPr>
        <p:spPr>
          <a:xfrm>
            <a:off x="7075471" y="3253454"/>
            <a:ext cx="2508815" cy="2569934"/>
          </a:xfrm>
          <a:prstGeom prst="rect">
            <a:avLst/>
          </a:prstGeom>
          <a:noFill/>
          <a:ln>
            <a:solidFill>
              <a:schemeClr val="tx1"/>
            </a:solidFill>
          </a:ln>
        </p:spPr>
        <p:txBody>
          <a:bodyPr wrap="square" rtlCol="0">
            <a:spAutoFit/>
          </a:bodyPr>
          <a:lstStyle/>
          <a:p>
            <a:r>
              <a:rPr kumimoji="1" lang="ja-JP" altLang="en-US" sz="1000" dirty="0" smtClean="0">
                <a:latin typeface="+mn-ea"/>
              </a:rPr>
              <a:t>（内訳）</a:t>
            </a:r>
            <a:endParaRPr kumimoji="1" lang="en-US" altLang="ja-JP" sz="1000" dirty="0" smtClean="0">
              <a:latin typeface="+mn-ea"/>
            </a:endParaRPr>
          </a:p>
          <a:p>
            <a:r>
              <a:rPr kumimoji="1" lang="ja-JP" altLang="en-US" sz="1000" dirty="0" smtClean="0">
                <a:latin typeface="+mn-ea"/>
              </a:rPr>
              <a:t> ・小売業：</a:t>
            </a:r>
            <a:r>
              <a:rPr kumimoji="1" lang="en-US" altLang="ja-JP" sz="1000" dirty="0" smtClean="0">
                <a:latin typeface="+mn-ea"/>
              </a:rPr>
              <a:t>8</a:t>
            </a:r>
            <a:r>
              <a:rPr kumimoji="1" lang="ja-JP" altLang="en-US" sz="1000" dirty="0" smtClean="0">
                <a:latin typeface="+mn-ea"/>
              </a:rPr>
              <a:t>件　　　</a:t>
            </a:r>
            <a:r>
              <a:rPr kumimoji="1" lang="ja-JP" altLang="en-US" sz="1000" dirty="0">
                <a:latin typeface="+mn-ea"/>
              </a:rPr>
              <a:t> </a:t>
            </a:r>
            <a:r>
              <a:rPr kumimoji="1" lang="ja-JP" altLang="en-US" sz="1000" dirty="0" smtClean="0">
                <a:latin typeface="+mn-ea"/>
              </a:rPr>
              <a:t>   卸売業：</a:t>
            </a:r>
            <a:r>
              <a:rPr kumimoji="1" lang="en-US" altLang="ja-JP" sz="1000" dirty="0" smtClean="0">
                <a:latin typeface="+mn-ea"/>
              </a:rPr>
              <a:t>8</a:t>
            </a:r>
            <a:r>
              <a:rPr kumimoji="1" lang="ja-JP" altLang="en-US" sz="1000" dirty="0" smtClean="0">
                <a:latin typeface="+mn-ea"/>
              </a:rPr>
              <a:t>件</a:t>
            </a:r>
            <a:endParaRPr kumimoji="1" lang="en-US" altLang="ja-JP" sz="1000" dirty="0" smtClean="0">
              <a:latin typeface="+mn-ea"/>
            </a:endParaRPr>
          </a:p>
          <a:p>
            <a:r>
              <a:rPr kumimoji="1" lang="en-US" altLang="ja-JP" sz="1000" dirty="0">
                <a:latin typeface="+mn-ea"/>
              </a:rPr>
              <a:t> </a:t>
            </a:r>
            <a:r>
              <a:rPr kumimoji="1" lang="ja-JP" altLang="en-US" sz="1000" dirty="0" smtClean="0">
                <a:latin typeface="+mn-ea"/>
              </a:rPr>
              <a:t>・宿泊・旅行業：</a:t>
            </a:r>
            <a:r>
              <a:rPr kumimoji="1" lang="en-US" altLang="ja-JP" sz="1000" dirty="0" smtClean="0">
                <a:latin typeface="+mn-ea"/>
              </a:rPr>
              <a:t>5</a:t>
            </a:r>
            <a:r>
              <a:rPr kumimoji="1" lang="ja-JP" altLang="en-US" sz="1000" dirty="0" smtClean="0">
                <a:latin typeface="+mn-ea"/>
              </a:rPr>
              <a:t>件　 飲食業：</a:t>
            </a:r>
            <a:r>
              <a:rPr kumimoji="1" lang="en-US" altLang="ja-JP" sz="1000" dirty="0" smtClean="0">
                <a:latin typeface="+mn-ea"/>
              </a:rPr>
              <a:t>4</a:t>
            </a:r>
            <a:r>
              <a:rPr kumimoji="1" lang="ja-JP" altLang="en-US" sz="1000" dirty="0">
                <a:latin typeface="+mn-ea"/>
              </a:rPr>
              <a:t>件</a:t>
            </a:r>
            <a:endParaRPr kumimoji="1" lang="en-US" altLang="ja-JP" sz="1000" dirty="0" smtClean="0">
              <a:latin typeface="+mn-ea"/>
            </a:endParaRPr>
          </a:p>
          <a:p>
            <a:r>
              <a:rPr kumimoji="1" lang="en-US" altLang="ja-JP" sz="1000" dirty="0">
                <a:latin typeface="+mn-ea"/>
              </a:rPr>
              <a:t> </a:t>
            </a:r>
            <a:r>
              <a:rPr kumimoji="1" lang="ja-JP" altLang="en-US" sz="1000" dirty="0" smtClean="0">
                <a:latin typeface="+mn-ea"/>
              </a:rPr>
              <a:t>・製造業：</a:t>
            </a:r>
            <a:r>
              <a:rPr kumimoji="1" lang="en-US" altLang="ja-JP" sz="1000" dirty="0" smtClean="0">
                <a:latin typeface="+mn-ea"/>
              </a:rPr>
              <a:t>3</a:t>
            </a:r>
            <a:r>
              <a:rPr kumimoji="1" lang="ja-JP" altLang="en-US" sz="1000" dirty="0" smtClean="0">
                <a:latin typeface="+mn-ea"/>
              </a:rPr>
              <a:t>件 </a:t>
            </a:r>
            <a:r>
              <a:rPr kumimoji="1" lang="en-US" altLang="ja-JP" sz="1000" dirty="0" smtClean="0">
                <a:latin typeface="+mn-ea"/>
              </a:rPr>
              <a:t> </a:t>
            </a:r>
            <a:r>
              <a:rPr kumimoji="1" lang="ja-JP" altLang="en-US" sz="1000" dirty="0">
                <a:latin typeface="+mn-ea"/>
              </a:rPr>
              <a:t> </a:t>
            </a:r>
            <a:r>
              <a:rPr kumimoji="1" lang="ja-JP" altLang="en-US" sz="1000" dirty="0" smtClean="0">
                <a:latin typeface="+mn-ea"/>
              </a:rPr>
              <a:t>       運送業：</a:t>
            </a:r>
            <a:r>
              <a:rPr kumimoji="1" lang="en-US" altLang="ja-JP" sz="1000" dirty="0" smtClean="0">
                <a:latin typeface="+mn-ea"/>
              </a:rPr>
              <a:t>1</a:t>
            </a:r>
            <a:r>
              <a:rPr kumimoji="1" lang="ja-JP" altLang="en-US" sz="1000" dirty="0" smtClean="0">
                <a:latin typeface="+mn-ea"/>
              </a:rPr>
              <a:t>件</a:t>
            </a:r>
            <a:endParaRPr kumimoji="1" lang="en-US" altLang="ja-JP" sz="1000" dirty="0" smtClean="0">
              <a:latin typeface="+mn-ea"/>
            </a:endParaRPr>
          </a:p>
          <a:p>
            <a:r>
              <a:rPr kumimoji="1" lang="en-US" altLang="ja-JP" sz="1000" dirty="0">
                <a:latin typeface="+mn-ea"/>
              </a:rPr>
              <a:t> </a:t>
            </a:r>
            <a:r>
              <a:rPr kumimoji="1" lang="ja-JP" altLang="en-US" sz="1000" dirty="0" smtClean="0">
                <a:latin typeface="+mn-ea"/>
              </a:rPr>
              <a:t>・その他：</a:t>
            </a:r>
            <a:r>
              <a:rPr kumimoji="1" lang="en-US" altLang="ja-JP" sz="1000" dirty="0" smtClean="0">
                <a:latin typeface="+mn-ea"/>
              </a:rPr>
              <a:t>2</a:t>
            </a:r>
            <a:r>
              <a:rPr kumimoji="1" lang="ja-JP" altLang="en-US" sz="1000" dirty="0" smtClean="0">
                <a:latin typeface="+mn-ea"/>
              </a:rPr>
              <a:t>件</a:t>
            </a:r>
            <a:endParaRPr kumimoji="1" lang="en-US" altLang="ja-JP" sz="1000" dirty="0" smtClean="0">
              <a:latin typeface="+mn-ea"/>
            </a:endParaRPr>
          </a:p>
          <a:p>
            <a:endParaRPr kumimoji="1" lang="en-US" altLang="ja-JP" sz="1000" dirty="0" smtClean="0">
              <a:latin typeface="+mn-ea"/>
            </a:endParaRPr>
          </a:p>
          <a:p>
            <a:r>
              <a:rPr kumimoji="1" lang="ja-JP" altLang="en-US" sz="1000" dirty="0" smtClean="0">
                <a:latin typeface="+mn-ea"/>
              </a:rPr>
              <a:t>（事例）</a:t>
            </a:r>
            <a:endParaRPr kumimoji="1" lang="en-US" altLang="ja-JP" sz="1000" dirty="0" smtClean="0">
              <a:latin typeface="+mn-ea"/>
            </a:endParaRPr>
          </a:p>
          <a:p>
            <a:r>
              <a:rPr kumimoji="1" lang="ja-JP" altLang="en-US" sz="1000" dirty="0" smtClean="0">
                <a:latin typeface="+mn-ea"/>
              </a:rPr>
              <a:t>・</a:t>
            </a:r>
            <a:r>
              <a:rPr kumimoji="1" lang="en-US" altLang="ja-JP" sz="1000" dirty="0" smtClean="0">
                <a:latin typeface="+mn-ea"/>
              </a:rPr>
              <a:t>4/27 </a:t>
            </a:r>
            <a:r>
              <a:rPr kumimoji="1" lang="en-US" altLang="ja-JP" sz="1000" dirty="0">
                <a:latin typeface="+mn-ea"/>
              </a:rPr>
              <a:t>WBF</a:t>
            </a:r>
            <a:r>
              <a:rPr kumimoji="1" lang="ja-JP" altLang="en-US" sz="1000" dirty="0">
                <a:latin typeface="+mn-ea"/>
              </a:rPr>
              <a:t>ホテル＆リゾーツ（株）</a:t>
            </a:r>
          </a:p>
          <a:p>
            <a:r>
              <a:rPr kumimoji="1" lang="ja-JP" altLang="en-US" sz="800" dirty="0">
                <a:latin typeface="+mn-ea"/>
              </a:rPr>
              <a:t>（資本金</a:t>
            </a:r>
            <a:r>
              <a:rPr kumimoji="1" lang="en-US" altLang="ja-JP" sz="800" dirty="0">
                <a:latin typeface="+mn-ea"/>
              </a:rPr>
              <a:t>600</a:t>
            </a:r>
            <a:r>
              <a:rPr kumimoji="1" lang="ja-JP" altLang="en-US" sz="800" dirty="0">
                <a:latin typeface="+mn-ea"/>
              </a:rPr>
              <a:t>万円、「</a:t>
            </a:r>
            <a:r>
              <a:rPr kumimoji="1" lang="en-US" altLang="ja-JP" sz="800" dirty="0">
                <a:latin typeface="+mn-ea"/>
              </a:rPr>
              <a:t>WBF</a:t>
            </a:r>
            <a:r>
              <a:rPr kumimoji="1" lang="ja-JP" altLang="en-US" sz="800" dirty="0">
                <a:latin typeface="+mn-ea"/>
              </a:rPr>
              <a:t>ホテル」経営</a:t>
            </a:r>
            <a:r>
              <a:rPr kumimoji="1" lang="ja-JP" altLang="en-US" sz="800" dirty="0" smtClean="0">
                <a:latin typeface="+mn-ea"/>
              </a:rPr>
              <a:t>、負債</a:t>
            </a:r>
            <a:r>
              <a:rPr kumimoji="1" lang="en-US" altLang="ja-JP" sz="800" dirty="0">
                <a:latin typeface="+mn-ea"/>
              </a:rPr>
              <a:t>160</a:t>
            </a:r>
            <a:r>
              <a:rPr kumimoji="1" lang="ja-JP" altLang="en-US" sz="800" dirty="0">
                <a:latin typeface="+mn-ea"/>
              </a:rPr>
              <a:t>億</a:t>
            </a:r>
            <a:r>
              <a:rPr kumimoji="1" lang="ja-JP" altLang="en-US" sz="800" dirty="0" smtClean="0">
                <a:latin typeface="+mn-ea"/>
              </a:rPr>
              <a:t>）　</a:t>
            </a:r>
            <a:endParaRPr kumimoji="1" lang="en-US" altLang="ja-JP" sz="800" dirty="0" smtClean="0">
              <a:latin typeface="+mn-ea"/>
            </a:endParaRPr>
          </a:p>
          <a:p>
            <a:r>
              <a:rPr kumimoji="1" lang="ja-JP" altLang="en-US" sz="800" dirty="0">
                <a:latin typeface="+mn-ea"/>
              </a:rPr>
              <a:t> </a:t>
            </a:r>
            <a:r>
              <a:rPr kumimoji="1" lang="ja-JP" altLang="en-US" sz="900" dirty="0" smtClean="0">
                <a:latin typeface="+mn-ea"/>
              </a:rPr>
              <a:t>➔</a:t>
            </a:r>
            <a:r>
              <a:rPr kumimoji="1" lang="ja-JP" altLang="en-US" sz="1000" dirty="0" smtClean="0">
                <a:latin typeface="+mn-ea"/>
              </a:rPr>
              <a:t>旅行</a:t>
            </a:r>
            <a:r>
              <a:rPr kumimoji="1" lang="ja-JP" altLang="en-US" sz="1000" dirty="0">
                <a:latin typeface="+mn-ea"/>
              </a:rPr>
              <a:t>・宿泊客減少</a:t>
            </a:r>
          </a:p>
          <a:p>
            <a:r>
              <a:rPr kumimoji="1" lang="ja-JP" altLang="en-US" sz="1000" dirty="0">
                <a:latin typeface="+mn-ea"/>
              </a:rPr>
              <a:t>・</a:t>
            </a:r>
            <a:r>
              <a:rPr kumimoji="1" lang="en-US" altLang="ja-JP" sz="1000" dirty="0" smtClean="0">
                <a:latin typeface="+mn-ea"/>
              </a:rPr>
              <a:t>4/28 </a:t>
            </a:r>
            <a:r>
              <a:rPr kumimoji="1" lang="ja-JP" altLang="en-US" sz="1000" dirty="0">
                <a:latin typeface="+mn-ea"/>
              </a:rPr>
              <a:t>旭東電気株式会社</a:t>
            </a:r>
          </a:p>
          <a:p>
            <a:r>
              <a:rPr kumimoji="1" lang="ja-JP" altLang="en-US" sz="750" dirty="0">
                <a:latin typeface="+mn-ea"/>
              </a:rPr>
              <a:t>（資本金</a:t>
            </a:r>
            <a:r>
              <a:rPr kumimoji="1" lang="en-US" altLang="ja-JP" sz="750" dirty="0">
                <a:latin typeface="+mn-ea"/>
              </a:rPr>
              <a:t>9900</a:t>
            </a:r>
            <a:r>
              <a:rPr kumimoji="1" lang="ja-JP" altLang="en-US" sz="750" dirty="0">
                <a:latin typeface="+mn-ea"/>
              </a:rPr>
              <a:t>万円、安全ブレーカー</a:t>
            </a:r>
            <a:r>
              <a:rPr kumimoji="1" lang="ja-JP" altLang="en-US" sz="750" dirty="0" smtClean="0">
                <a:latin typeface="+mn-ea"/>
              </a:rPr>
              <a:t>・漏電</a:t>
            </a:r>
            <a:r>
              <a:rPr kumimoji="1" lang="ja-JP" altLang="en-US" sz="750" dirty="0">
                <a:latin typeface="+mn-ea"/>
              </a:rPr>
              <a:t>遮断器製造</a:t>
            </a:r>
            <a:r>
              <a:rPr kumimoji="1" lang="ja-JP" altLang="en-US" sz="750" dirty="0" smtClean="0">
                <a:latin typeface="+mn-ea"/>
              </a:rPr>
              <a:t>、</a:t>
            </a:r>
            <a:endParaRPr kumimoji="1" lang="en-US" altLang="ja-JP" sz="750" dirty="0" smtClean="0">
              <a:latin typeface="+mn-ea"/>
            </a:endParaRPr>
          </a:p>
          <a:p>
            <a:r>
              <a:rPr kumimoji="1" lang="ja-JP" altLang="en-US" sz="750" dirty="0">
                <a:latin typeface="+mn-ea"/>
              </a:rPr>
              <a:t>　</a:t>
            </a:r>
            <a:r>
              <a:rPr kumimoji="1" lang="ja-JP" altLang="en-US" sz="750" dirty="0" smtClean="0">
                <a:latin typeface="+mn-ea"/>
              </a:rPr>
              <a:t>負債</a:t>
            </a:r>
            <a:r>
              <a:rPr kumimoji="1" lang="en-US" altLang="ja-JP" sz="750" dirty="0">
                <a:latin typeface="+mn-ea"/>
              </a:rPr>
              <a:t>62</a:t>
            </a:r>
            <a:r>
              <a:rPr kumimoji="1" lang="ja-JP" altLang="en-US" sz="750" dirty="0">
                <a:latin typeface="+mn-ea"/>
              </a:rPr>
              <a:t>億</a:t>
            </a:r>
            <a:r>
              <a:rPr kumimoji="1" lang="en-US" altLang="ja-JP" sz="750" dirty="0">
                <a:latin typeface="+mn-ea"/>
              </a:rPr>
              <a:t>9800</a:t>
            </a:r>
            <a:r>
              <a:rPr kumimoji="1" lang="ja-JP" altLang="en-US" sz="750" dirty="0">
                <a:latin typeface="+mn-ea"/>
              </a:rPr>
              <a:t>万）</a:t>
            </a:r>
          </a:p>
          <a:p>
            <a:r>
              <a:rPr kumimoji="1" lang="ja-JP" altLang="en-US" sz="1000" dirty="0">
                <a:latin typeface="+mn-ea"/>
              </a:rPr>
              <a:t> </a:t>
            </a:r>
            <a:r>
              <a:rPr kumimoji="1" lang="ja-JP" altLang="en-US" sz="1000" dirty="0" smtClean="0">
                <a:latin typeface="+mn-ea"/>
              </a:rPr>
              <a:t>➔中国</a:t>
            </a:r>
            <a:r>
              <a:rPr kumimoji="1" lang="ja-JP" altLang="en-US" sz="1000" dirty="0">
                <a:latin typeface="+mn-ea"/>
              </a:rPr>
              <a:t>での製造が大幅減少、</a:t>
            </a:r>
            <a:r>
              <a:rPr kumimoji="1" lang="ja-JP" altLang="en-US" sz="1000" dirty="0" smtClean="0">
                <a:latin typeface="+mn-ea"/>
              </a:rPr>
              <a:t>資金繰り悪化</a:t>
            </a:r>
            <a:endParaRPr kumimoji="1" lang="ja-JP" altLang="en-US" sz="1000" dirty="0">
              <a:latin typeface="+mn-ea"/>
            </a:endParaRPr>
          </a:p>
          <a:p>
            <a:r>
              <a:rPr kumimoji="1" lang="ja-JP" altLang="en-US" sz="1000" dirty="0" smtClean="0">
                <a:latin typeface="+mn-ea"/>
              </a:rPr>
              <a:t>・</a:t>
            </a:r>
            <a:r>
              <a:rPr kumimoji="1" lang="en-US" altLang="ja-JP" sz="1000" dirty="0" smtClean="0">
                <a:latin typeface="+mn-ea"/>
              </a:rPr>
              <a:t>6/30 </a:t>
            </a:r>
            <a:r>
              <a:rPr kumimoji="1" lang="ja-JP" altLang="en-US" sz="1000" dirty="0">
                <a:latin typeface="+mn-ea"/>
              </a:rPr>
              <a:t>（株）ホワイト・ベアーファミリー</a:t>
            </a:r>
          </a:p>
          <a:p>
            <a:r>
              <a:rPr kumimoji="1" lang="ja-JP" altLang="en-US" sz="800" dirty="0">
                <a:latin typeface="+mn-ea"/>
              </a:rPr>
              <a:t>（資本金</a:t>
            </a:r>
            <a:r>
              <a:rPr kumimoji="1" lang="en-US" altLang="ja-JP" sz="800" dirty="0">
                <a:latin typeface="+mn-ea"/>
              </a:rPr>
              <a:t>8375</a:t>
            </a:r>
            <a:r>
              <a:rPr kumimoji="1" lang="ja-JP" altLang="en-US" sz="800" dirty="0">
                <a:latin typeface="+mn-ea"/>
              </a:rPr>
              <a:t>万円、一般旅行業</a:t>
            </a:r>
            <a:r>
              <a:rPr kumimoji="1" lang="ja-JP" altLang="en-US" sz="800" dirty="0" smtClean="0">
                <a:latin typeface="+mn-ea"/>
              </a:rPr>
              <a:t>、負債</a:t>
            </a:r>
            <a:r>
              <a:rPr kumimoji="1" lang="en-US" altLang="ja-JP" sz="800" dirty="0">
                <a:latin typeface="+mn-ea"/>
              </a:rPr>
              <a:t>351</a:t>
            </a:r>
            <a:r>
              <a:rPr kumimoji="1" lang="ja-JP" altLang="en-US" sz="800" dirty="0">
                <a:latin typeface="+mn-ea"/>
              </a:rPr>
              <a:t>億円 ）</a:t>
            </a:r>
          </a:p>
          <a:p>
            <a:r>
              <a:rPr kumimoji="1" lang="ja-JP" altLang="en-US" sz="1000" dirty="0">
                <a:latin typeface="+mn-ea"/>
              </a:rPr>
              <a:t> ➔</a:t>
            </a:r>
            <a:r>
              <a:rPr kumimoji="1" lang="ja-JP" altLang="en-US" sz="1000" dirty="0" smtClean="0">
                <a:latin typeface="+mn-ea"/>
              </a:rPr>
              <a:t>外出</a:t>
            </a:r>
            <a:r>
              <a:rPr kumimoji="1" lang="ja-JP" altLang="en-US" sz="1000" dirty="0">
                <a:latin typeface="+mn-ea"/>
              </a:rPr>
              <a:t>自粛に伴う受注減少　</a:t>
            </a:r>
            <a:r>
              <a:rPr kumimoji="1" lang="ja-JP" altLang="en-US" sz="1000" dirty="0" smtClean="0">
                <a:latin typeface="+mn-ea"/>
              </a:rPr>
              <a:t>　　　　</a:t>
            </a:r>
            <a:r>
              <a:rPr kumimoji="1" lang="ja-JP" altLang="en-US" sz="1000" dirty="0">
                <a:latin typeface="+mn-ea"/>
              </a:rPr>
              <a:t>　</a:t>
            </a:r>
            <a:r>
              <a:rPr kumimoji="1" lang="en-US" altLang="ja-JP" sz="1000" dirty="0" err="1" smtClean="0">
                <a:latin typeface="+mn-ea"/>
              </a:rPr>
              <a:t>etc</a:t>
            </a:r>
            <a:endParaRPr kumimoji="1" lang="en-US" altLang="ja-JP" sz="1000" dirty="0">
              <a:latin typeface="+mn-ea"/>
            </a:endParaRPr>
          </a:p>
        </p:txBody>
      </p:sp>
      <p:sp>
        <p:nvSpPr>
          <p:cNvPr id="14" name="タイトル 3"/>
          <p:cNvSpPr txBox="1">
            <a:spLocks/>
          </p:cNvSpPr>
          <p:nvPr/>
        </p:nvSpPr>
        <p:spPr>
          <a:xfrm>
            <a:off x="0" y="-1"/>
            <a:ext cx="9906000" cy="350633"/>
          </a:xfrm>
          <a:prstGeom prst="rect">
            <a:avLst/>
          </a:prstGeom>
          <a:solidFill>
            <a:srgbClr val="002060"/>
          </a:solidFill>
        </p:spPr>
        <p:txBody>
          <a:bodyPr vert="horz" lIns="81598" tIns="40799" rIns="81598" bIns="40799"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smtClean="0">
                <a:solidFill>
                  <a:schemeClr val="bg1"/>
                </a:solidFill>
                <a:latin typeface="Meiryo UI" panose="020B0604030504040204" pitchFamily="50" charset="-128"/>
                <a:ea typeface="Meiryo UI" panose="020B0604030504040204" pitchFamily="50" charset="-128"/>
              </a:rPr>
              <a:t>　　　企業業績の悪化・倒産の増加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倒産件数</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100" b="1" dirty="0">
              <a:solidFill>
                <a:schemeClr val="bg1"/>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3"/>
          <a:stretch>
            <a:fillRect/>
          </a:stretch>
        </p:blipFill>
        <p:spPr>
          <a:xfrm>
            <a:off x="557232" y="1669681"/>
            <a:ext cx="6190548" cy="3732720"/>
          </a:xfrm>
          <a:prstGeom prst="rect">
            <a:avLst/>
          </a:prstGeom>
        </p:spPr>
      </p:pic>
      <p:sp>
        <p:nvSpPr>
          <p:cNvPr id="13" name="テキスト ボックス 12"/>
          <p:cNvSpPr txBox="1"/>
          <p:nvPr/>
        </p:nvSpPr>
        <p:spPr>
          <a:xfrm>
            <a:off x="427252" y="5402401"/>
            <a:ext cx="6397608" cy="784830"/>
          </a:xfrm>
          <a:prstGeom prst="rect">
            <a:avLst/>
          </a:prstGeom>
          <a:noFill/>
          <a:ln>
            <a:noFill/>
          </a:ln>
        </p:spPr>
        <p:txBody>
          <a:bodyPr wrap="square" rtlCol="0">
            <a:spAutoFit/>
          </a:bodyPr>
          <a:lstStyle/>
          <a:p>
            <a:r>
              <a:rPr kumimoji="1" lang="ja-JP" altLang="en-US" sz="900" b="1" dirty="0"/>
              <a:t>◎</a:t>
            </a:r>
            <a:r>
              <a:rPr kumimoji="1" lang="en-US" altLang="ja-JP" sz="900" b="1" dirty="0" smtClean="0"/>
              <a:t>6</a:t>
            </a:r>
            <a:r>
              <a:rPr kumimoji="1" lang="ja-JP" altLang="en-US" sz="900" b="1" dirty="0" smtClean="0"/>
              <a:t>月の大阪府内における倒産件数</a:t>
            </a:r>
            <a:r>
              <a:rPr kumimoji="1" lang="ja-JP" altLang="en-US" sz="700" b="1" dirty="0" smtClean="0"/>
              <a:t>（コロナ関連の倒産も含んだ全体の件数）</a:t>
            </a:r>
            <a:r>
              <a:rPr kumimoji="1" lang="ja-JP" altLang="en-US" sz="900" b="1" dirty="0" smtClean="0"/>
              <a:t>は、</a:t>
            </a:r>
            <a:r>
              <a:rPr kumimoji="1" lang="en-US" altLang="ja-JP" sz="900" b="1" dirty="0" smtClean="0"/>
              <a:t>147</a:t>
            </a:r>
            <a:r>
              <a:rPr kumimoji="1" lang="ja-JP" altLang="en-US" sz="900" b="1" dirty="0" smtClean="0"/>
              <a:t>件と前年同月比</a:t>
            </a:r>
            <a:r>
              <a:rPr kumimoji="1" lang="en-US" altLang="ja-JP" sz="900" b="1" dirty="0" smtClean="0"/>
              <a:t>+71</a:t>
            </a:r>
            <a:r>
              <a:rPr kumimoji="1" lang="ja-JP" altLang="en-US" sz="900" b="1" dirty="0" smtClean="0"/>
              <a:t>％の急増。（全国で最も多い）</a:t>
            </a:r>
            <a:endParaRPr kumimoji="1" lang="en-US" altLang="ja-JP" sz="900" b="1" dirty="0"/>
          </a:p>
          <a:p>
            <a:r>
              <a:rPr kumimoji="1" lang="ja-JP" altLang="en-US" sz="900" b="1" dirty="0"/>
              <a:t>　 </a:t>
            </a:r>
            <a:r>
              <a:rPr kumimoji="1" lang="en-US" altLang="ja-JP" sz="900" b="1" dirty="0" smtClean="0"/>
              <a:t>5</a:t>
            </a:r>
            <a:r>
              <a:rPr kumimoji="1" lang="ja-JP" altLang="en-US" sz="900" b="1" dirty="0" smtClean="0"/>
              <a:t>月の倒産件数は</a:t>
            </a:r>
            <a:r>
              <a:rPr kumimoji="1" lang="en-US" altLang="ja-JP" sz="900" b="1" dirty="0" smtClean="0"/>
              <a:t>44</a:t>
            </a:r>
            <a:r>
              <a:rPr kumimoji="1" lang="ja-JP" altLang="en-US" sz="900" b="1" dirty="0" smtClean="0"/>
              <a:t>件</a:t>
            </a:r>
            <a:r>
              <a:rPr kumimoji="1" lang="en-US" altLang="ja-JP" sz="900" b="1" dirty="0" smtClean="0"/>
              <a:t>(</a:t>
            </a:r>
            <a:r>
              <a:rPr kumimoji="1" lang="ja-JP" altLang="en-US" sz="900" b="1" dirty="0" smtClean="0"/>
              <a:t>前年同月比▲</a:t>
            </a:r>
            <a:r>
              <a:rPr kumimoji="1" lang="en-US" altLang="ja-JP" sz="900" b="1" dirty="0" smtClean="0"/>
              <a:t>60</a:t>
            </a:r>
            <a:r>
              <a:rPr kumimoji="1" lang="ja-JP" altLang="en-US" sz="900" b="1" dirty="0" smtClean="0"/>
              <a:t>％</a:t>
            </a:r>
            <a:r>
              <a:rPr kumimoji="1" lang="en-US" altLang="ja-JP" sz="900" b="1" dirty="0" smtClean="0"/>
              <a:t>)</a:t>
            </a:r>
            <a:r>
              <a:rPr kumimoji="1" lang="ja-JP" altLang="en-US" sz="900" b="1" dirty="0" smtClean="0"/>
              <a:t>と前月からも急増。</a:t>
            </a:r>
            <a:endParaRPr kumimoji="1" lang="en-US" altLang="ja-JP" sz="900" b="1" dirty="0" smtClean="0"/>
          </a:p>
          <a:p>
            <a:r>
              <a:rPr kumimoji="1" lang="ja-JP" altLang="en-US" sz="900" dirty="0"/>
              <a:t>　</a:t>
            </a:r>
            <a:r>
              <a:rPr kumimoji="1" lang="ja-JP" altLang="en-US" sz="900" dirty="0" smtClean="0"/>
              <a:t> ➔ </a:t>
            </a:r>
            <a:r>
              <a:rPr kumimoji="1" lang="en-US" altLang="ja-JP" sz="900" dirty="0" smtClean="0"/>
              <a:t>5</a:t>
            </a:r>
            <a:r>
              <a:rPr kumimoji="1" lang="ja-JP" altLang="en-US" sz="900" dirty="0" smtClean="0"/>
              <a:t>月は「新型コロナ」感染拡大による裁判所の一部業務縮小や政府の支援策などで大幅に減少したものの、緊急事態宣言解除</a:t>
            </a:r>
            <a:endParaRPr kumimoji="1" lang="en-US" altLang="ja-JP" sz="900" dirty="0" smtClean="0"/>
          </a:p>
          <a:p>
            <a:r>
              <a:rPr kumimoji="1" lang="en-US" altLang="ja-JP" sz="900" dirty="0"/>
              <a:t> </a:t>
            </a:r>
            <a:r>
              <a:rPr kumimoji="1" lang="en-US" altLang="ja-JP" sz="900" dirty="0" smtClean="0"/>
              <a:t>       </a:t>
            </a:r>
            <a:r>
              <a:rPr kumimoji="1" lang="ja-JP" altLang="en-US" sz="900" dirty="0" smtClean="0"/>
              <a:t>後、裁判所の業務も平時に戻ってきた</a:t>
            </a:r>
            <a:r>
              <a:rPr kumimoji="1" lang="ja-JP" altLang="en-US" sz="900" dirty="0"/>
              <a:t>こと</a:t>
            </a:r>
            <a:r>
              <a:rPr kumimoji="1" lang="ja-JP" altLang="en-US" sz="900" dirty="0" smtClean="0"/>
              <a:t>が再び</a:t>
            </a:r>
            <a:r>
              <a:rPr kumimoji="1" lang="ja-JP" altLang="en-US" sz="900" dirty="0"/>
              <a:t>増勢に転じた要因の</a:t>
            </a:r>
            <a:r>
              <a:rPr kumimoji="1" lang="ja-JP" altLang="en-US" sz="900" dirty="0" smtClean="0"/>
              <a:t>ひとつとして考えられる。　　</a:t>
            </a:r>
            <a:endParaRPr kumimoji="1" lang="en-US" altLang="ja-JP" sz="900" dirty="0" smtClean="0"/>
          </a:p>
          <a:p>
            <a:r>
              <a:rPr kumimoji="1" lang="ja-JP" altLang="en-US" sz="900" dirty="0"/>
              <a:t>　</a:t>
            </a:r>
            <a:r>
              <a:rPr kumimoji="1" lang="ja-JP" altLang="en-US" sz="900" dirty="0" smtClean="0"/>
              <a:t>　　　　　　　　　　　　　　　　　　　　　　　　　　　　　　　　　　　　　　　　　 </a:t>
            </a:r>
            <a:r>
              <a:rPr kumimoji="1" lang="en-US" altLang="ja-JP" sz="900" dirty="0" smtClean="0"/>
              <a:t>※</a:t>
            </a:r>
            <a:r>
              <a:rPr kumimoji="1" lang="ja-JP" altLang="en-US" sz="900" dirty="0" smtClean="0"/>
              <a:t>東京商工リサーチ </a:t>
            </a:r>
            <a:r>
              <a:rPr kumimoji="1" lang="en-US" altLang="ja-JP" sz="900" dirty="0" smtClean="0"/>
              <a:t>『</a:t>
            </a:r>
            <a:r>
              <a:rPr kumimoji="1" lang="ja-JP" altLang="en-US" sz="900" dirty="0" smtClean="0"/>
              <a:t>全国企業倒産状況（</a:t>
            </a:r>
            <a:r>
              <a:rPr kumimoji="1" lang="en-US" altLang="ja-JP" sz="900" dirty="0" smtClean="0"/>
              <a:t>6</a:t>
            </a:r>
            <a:r>
              <a:rPr kumimoji="1" lang="ja-JP" altLang="en-US" sz="900" dirty="0" smtClean="0"/>
              <a:t>月）</a:t>
            </a:r>
            <a:r>
              <a:rPr kumimoji="1" lang="en-US" altLang="ja-JP" sz="900" dirty="0" smtClean="0"/>
              <a:t>』</a:t>
            </a:r>
            <a:r>
              <a:rPr kumimoji="1" lang="ja-JP" altLang="en-US" sz="900" dirty="0" smtClean="0"/>
              <a:t>より引用</a:t>
            </a:r>
            <a:endParaRPr kumimoji="1" lang="ja-JP" altLang="en-US" sz="900" dirty="0"/>
          </a:p>
        </p:txBody>
      </p:sp>
      <p:sp>
        <p:nvSpPr>
          <p:cNvPr id="10" name="大かっこ 9"/>
          <p:cNvSpPr/>
          <p:nvPr/>
        </p:nvSpPr>
        <p:spPr>
          <a:xfrm>
            <a:off x="427252" y="5427035"/>
            <a:ext cx="6320527" cy="692778"/>
          </a:xfrm>
          <a:prstGeom prst="bracketPair">
            <a:avLst>
              <a:gd name="adj" fmla="val 8772"/>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lIns="36000" rIns="36000" rtlCol="0" anchor="ctr"/>
          <a:lstStyle/>
          <a:p>
            <a:pPr algn="ctr"/>
            <a:endParaRPr kumimoji="1" lang="ja-JP" altLang="en-US"/>
          </a:p>
        </p:txBody>
      </p:sp>
    </p:spTree>
    <p:extLst>
      <p:ext uri="{BB962C8B-B14F-4D97-AF65-F5344CB8AC3E}">
        <p14:creationId xmlns:p14="http://schemas.microsoft.com/office/powerpoint/2010/main" val="4994958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p:cNvGraphicFramePr>
            <a:graphicFrameLocks/>
          </p:cNvGraphicFramePr>
          <p:nvPr>
            <p:extLst>
              <p:ext uri="{D42A27DB-BD31-4B8C-83A1-F6EECF244321}">
                <p14:modId xmlns:p14="http://schemas.microsoft.com/office/powerpoint/2010/main" val="2947281602"/>
              </p:ext>
            </p:extLst>
          </p:nvPr>
        </p:nvGraphicFramePr>
        <p:xfrm>
          <a:off x="531341" y="1458097"/>
          <a:ext cx="8818720" cy="4233776"/>
        </p:xfrm>
        <a:graphic>
          <a:graphicData uri="http://schemas.openxmlformats.org/drawingml/2006/chart">
            <c:chart xmlns:c="http://schemas.openxmlformats.org/drawingml/2006/chart" xmlns:r="http://schemas.openxmlformats.org/officeDocument/2006/relationships" r:id="rId3"/>
          </a:graphicData>
        </a:graphic>
      </p:graphicFrame>
      <p:sp>
        <p:nvSpPr>
          <p:cNvPr id="3" name="正方形/長方形 2"/>
          <p:cNvSpPr/>
          <p:nvPr/>
        </p:nvSpPr>
        <p:spPr>
          <a:xfrm>
            <a:off x="116272" y="553257"/>
            <a:ext cx="9673456" cy="8128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a:t>
            </a:r>
            <a:r>
              <a:rPr kumimoji="1" lang="ja-JP" altLang="en-US" sz="1400" dirty="0" smtClean="0">
                <a:solidFill>
                  <a:schemeClr val="tx1"/>
                </a:solidFill>
              </a:rPr>
              <a:t>全国の有効求人倍率は、</a:t>
            </a:r>
            <a:r>
              <a:rPr kumimoji="1" lang="en-US" altLang="ja-JP" sz="1400" dirty="0" smtClean="0">
                <a:solidFill>
                  <a:schemeClr val="tx1"/>
                </a:solidFill>
              </a:rPr>
              <a:t>1.20</a:t>
            </a:r>
            <a:r>
              <a:rPr kumimoji="1" lang="ja-JP" altLang="en-US" sz="1400" dirty="0" smtClean="0">
                <a:solidFill>
                  <a:schemeClr val="tx1"/>
                </a:solidFill>
              </a:rPr>
              <a:t>倍まで低下。（対前年比：▲</a:t>
            </a:r>
            <a:r>
              <a:rPr kumimoji="1" lang="en-US" altLang="ja-JP" sz="1400" dirty="0" smtClean="0">
                <a:solidFill>
                  <a:schemeClr val="tx1"/>
                </a:solidFill>
              </a:rPr>
              <a:t>0.42</a:t>
            </a:r>
            <a:r>
              <a:rPr kumimoji="1" lang="ja-JP" altLang="en-US" sz="1400" dirty="0" smtClean="0">
                <a:solidFill>
                  <a:schemeClr val="tx1"/>
                </a:solidFill>
              </a:rPr>
              <a:t>倍）</a:t>
            </a:r>
            <a:endParaRPr kumimoji="1" lang="en-US" altLang="ja-JP" sz="1400" dirty="0" smtClean="0">
              <a:solidFill>
                <a:schemeClr val="tx1"/>
              </a:solidFill>
            </a:endParaRPr>
          </a:p>
          <a:p>
            <a:r>
              <a:rPr kumimoji="1" lang="ja-JP" altLang="en-US" sz="1400" dirty="0">
                <a:solidFill>
                  <a:schemeClr val="tx1"/>
                </a:solidFill>
              </a:rPr>
              <a:t>●</a:t>
            </a:r>
            <a:r>
              <a:rPr kumimoji="1" lang="ja-JP" altLang="en-US" sz="1400" dirty="0" smtClean="0">
                <a:solidFill>
                  <a:schemeClr val="tx1"/>
                </a:solidFill>
              </a:rPr>
              <a:t>大阪の有効求人倍率は、</a:t>
            </a:r>
            <a:r>
              <a:rPr kumimoji="1" lang="en-US" altLang="ja-JP" sz="1400" dirty="0" smtClean="0">
                <a:solidFill>
                  <a:schemeClr val="tx1"/>
                </a:solidFill>
              </a:rPr>
              <a:t>1.33</a:t>
            </a:r>
            <a:r>
              <a:rPr kumimoji="1" lang="ja-JP" altLang="en-US" sz="1400" dirty="0" smtClean="0">
                <a:solidFill>
                  <a:schemeClr val="tx1"/>
                </a:solidFill>
              </a:rPr>
              <a:t>倍まで低下。（対前年比：▲</a:t>
            </a:r>
            <a:r>
              <a:rPr kumimoji="1" lang="en-US" altLang="ja-JP" sz="1400" dirty="0" smtClean="0">
                <a:solidFill>
                  <a:schemeClr val="tx1"/>
                </a:solidFill>
              </a:rPr>
              <a:t>0.47</a:t>
            </a:r>
            <a:r>
              <a:rPr kumimoji="1" lang="ja-JP" altLang="en-US" sz="1400" dirty="0" smtClean="0">
                <a:solidFill>
                  <a:schemeClr val="tx1"/>
                </a:solidFill>
              </a:rPr>
              <a:t>倍）</a:t>
            </a:r>
            <a:endParaRPr kumimoji="1" lang="en-US" altLang="ja-JP" sz="1400" dirty="0" smtClean="0">
              <a:solidFill>
                <a:schemeClr val="tx1"/>
              </a:solidFill>
            </a:endParaRPr>
          </a:p>
          <a:p>
            <a:r>
              <a:rPr kumimoji="1" lang="ja-JP" altLang="en-US" sz="1400" dirty="0" smtClean="0">
                <a:solidFill>
                  <a:schemeClr val="tx1"/>
                </a:solidFill>
              </a:rPr>
              <a:t>●</a:t>
            </a:r>
            <a:r>
              <a:rPr kumimoji="1" lang="ja-JP" altLang="en-US" sz="1400" b="1" u="sng" dirty="0">
                <a:solidFill>
                  <a:schemeClr val="tx1"/>
                </a:solidFill>
              </a:rPr>
              <a:t>５</a:t>
            </a:r>
            <a:r>
              <a:rPr kumimoji="1" lang="ja-JP" altLang="en-US" sz="1400" b="1" u="sng" dirty="0" smtClean="0">
                <a:solidFill>
                  <a:schemeClr val="tx1"/>
                </a:solidFill>
              </a:rPr>
              <a:t>か月連続の低下</a:t>
            </a:r>
            <a:r>
              <a:rPr kumimoji="1" lang="ja-JP" altLang="en-US" sz="1400" dirty="0" smtClean="0">
                <a:solidFill>
                  <a:schemeClr val="tx1"/>
                </a:solidFill>
              </a:rPr>
              <a:t>であり、今後、さらに新型コロナウイルスの影響が出てくることが予想。</a:t>
            </a:r>
            <a:endParaRPr kumimoji="1" lang="ja-JP" altLang="en-US" sz="1400" dirty="0">
              <a:solidFill>
                <a:schemeClr val="tx1"/>
              </a:solidFill>
            </a:endParaRPr>
          </a:p>
        </p:txBody>
      </p:sp>
      <p:sp>
        <p:nvSpPr>
          <p:cNvPr id="6" name="正方形/長方形 5"/>
          <p:cNvSpPr/>
          <p:nvPr/>
        </p:nvSpPr>
        <p:spPr>
          <a:xfrm>
            <a:off x="6065108" y="5666285"/>
            <a:ext cx="3044242" cy="279548"/>
          </a:xfrm>
          <a:prstGeom prst="rect">
            <a:avLst/>
          </a:prstGeom>
        </p:spPr>
        <p:txBody>
          <a:bodyPr wrap="square">
            <a:spAutoFit/>
          </a:bodyPr>
          <a:lstStyle/>
          <a:p>
            <a:r>
              <a:rPr lang="ja-JP" altLang="en-US" sz="1200" dirty="0" smtClean="0"/>
              <a:t>出典：厚生労働省 </a:t>
            </a:r>
            <a:r>
              <a:rPr lang="en-US" altLang="ja-JP" sz="1200" dirty="0" smtClean="0"/>
              <a:t>『</a:t>
            </a:r>
            <a:r>
              <a:rPr lang="ja-JP" altLang="en-US" sz="1200" dirty="0" smtClean="0"/>
              <a:t>一般職業紹介状況</a:t>
            </a:r>
            <a:r>
              <a:rPr lang="en-US" altLang="ja-JP" sz="1200" dirty="0" smtClean="0"/>
              <a:t>』</a:t>
            </a:r>
            <a:endParaRPr lang="ja-JP" altLang="en-US" sz="1200" dirty="0"/>
          </a:p>
        </p:txBody>
      </p:sp>
      <p:sp>
        <p:nvSpPr>
          <p:cNvPr id="4" name="四角形吹き出し 3"/>
          <p:cNvSpPr/>
          <p:nvPr/>
        </p:nvSpPr>
        <p:spPr>
          <a:xfrm>
            <a:off x="5960482" y="2176650"/>
            <a:ext cx="682581" cy="237060"/>
          </a:xfrm>
          <a:prstGeom prst="wedgeRectCallout">
            <a:avLst>
              <a:gd name="adj1" fmla="val -44826"/>
              <a:gd name="adj2" fmla="val 880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chemeClr val="tx1"/>
                </a:solidFill>
              </a:rPr>
              <a:t>東京</a:t>
            </a:r>
            <a:endParaRPr kumimoji="1" lang="ja-JP" altLang="en-US" sz="1100" dirty="0">
              <a:solidFill>
                <a:schemeClr val="tx1"/>
              </a:solidFill>
            </a:endParaRPr>
          </a:p>
        </p:txBody>
      </p:sp>
      <p:sp>
        <p:nvSpPr>
          <p:cNvPr id="11" name="四角形吹き出し 10"/>
          <p:cNvSpPr/>
          <p:nvPr/>
        </p:nvSpPr>
        <p:spPr>
          <a:xfrm>
            <a:off x="6188290" y="2989537"/>
            <a:ext cx="682581" cy="285451"/>
          </a:xfrm>
          <a:prstGeom prst="wedgeRectCallout">
            <a:avLst>
              <a:gd name="adj1" fmla="val -46636"/>
              <a:gd name="adj2" fmla="val 8717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u="sng" dirty="0" smtClean="0">
                <a:solidFill>
                  <a:schemeClr val="tx1"/>
                </a:solidFill>
              </a:rPr>
              <a:t>大阪</a:t>
            </a:r>
            <a:endParaRPr kumimoji="1" lang="ja-JP" altLang="en-US" sz="1200" b="1" u="sng" dirty="0">
              <a:solidFill>
                <a:schemeClr val="tx1"/>
              </a:solidFill>
            </a:endParaRPr>
          </a:p>
        </p:txBody>
      </p:sp>
      <p:sp>
        <p:nvSpPr>
          <p:cNvPr id="12" name="四角形吹き出し 11"/>
          <p:cNvSpPr/>
          <p:nvPr/>
        </p:nvSpPr>
        <p:spPr>
          <a:xfrm>
            <a:off x="4515698" y="3353895"/>
            <a:ext cx="850006" cy="226393"/>
          </a:xfrm>
          <a:prstGeom prst="wedgeRectCallout">
            <a:avLst>
              <a:gd name="adj1" fmla="val -48145"/>
              <a:gd name="adj2" fmla="val 9990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chemeClr val="tx1"/>
                </a:solidFill>
              </a:rPr>
              <a:t>全国平均</a:t>
            </a:r>
            <a:endParaRPr kumimoji="1" lang="ja-JP" altLang="en-US" sz="1100" dirty="0">
              <a:solidFill>
                <a:schemeClr val="tx1"/>
              </a:solidFill>
            </a:endParaRPr>
          </a:p>
        </p:txBody>
      </p:sp>
      <p:sp>
        <p:nvSpPr>
          <p:cNvPr id="20" name="スライド番号プレースホルダー 3"/>
          <p:cNvSpPr>
            <a:spLocks noGrp="1"/>
          </p:cNvSpPr>
          <p:nvPr>
            <p:ph type="sldNum" sz="quarter" idx="12"/>
          </p:nvPr>
        </p:nvSpPr>
        <p:spPr>
          <a:xfrm>
            <a:off x="9350061" y="5691873"/>
            <a:ext cx="426425" cy="394246"/>
          </a:xfrm>
        </p:spPr>
        <p:txBody>
          <a:bodyPr/>
          <a:lstStyle/>
          <a:p>
            <a:fld id="{9B28B6A2-4437-46C4-8AB6-08015A7ADF51}" type="slidenum">
              <a:rPr kumimoji="1" lang="ja-JP" altLang="en-US" sz="1600" b="1" smtClean="0"/>
              <a:t>68</a:t>
            </a:fld>
            <a:endParaRPr kumimoji="1" lang="ja-JP" altLang="en-US" sz="1600" b="1"/>
          </a:p>
        </p:txBody>
      </p:sp>
      <p:sp>
        <p:nvSpPr>
          <p:cNvPr id="18" name="テキスト ボックス 17"/>
          <p:cNvSpPr txBox="1"/>
          <p:nvPr/>
        </p:nvSpPr>
        <p:spPr>
          <a:xfrm>
            <a:off x="0" y="0"/>
            <a:ext cx="9906000" cy="369332"/>
          </a:xfrm>
          <a:prstGeom prst="rect">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wrap="square" lIns="144000" rtlCol="0">
            <a:spAutoFit/>
          </a:bodyPr>
          <a:lstStyle/>
          <a:p>
            <a:pPr algn="ctr"/>
            <a:r>
              <a:rPr kumimoji="1" lang="ja-JP" altLang="en-US" b="1" dirty="0"/>
              <a:t>　</a:t>
            </a:r>
            <a:r>
              <a:rPr kumimoji="1" lang="ja-JP" altLang="en-US" b="1" dirty="0" smtClean="0"/>
              <a:t>雇用情勢の悪化 </a:t>
            </a:r>
            <a:r>
              <a:rPr kumimoji="1" lang="en-US" altLang="ja-JP" b="1" dirty="0" smtClean="0"/>
              <a:t>【</a:t>
            </a:r>
            <a:r>
              <a:rPr kumimoji="1" lang="ja-JP" altLang="en-US" b="1" dirty="0" smtClean="0"/>
              <a:t>有効求人倍率</a:t>
            </a:r>
            <a:r>
              <a:rPr kumimoji="1" lang="en-US" altLang="ja-JP" b="1" dirty="0" smtClean="0"/>
              <a:t>】</a:t>
            </a:r>
            <a:endParaRPr kumimoji="1" lang="ja-JP" altLang="en-US" b="1" dirty="0"/>
          </a:p>
        </p:txBody>
      </p:sp>
    </p:spTree>
    <p:extLst>
      <p:ext uri="{BB962C8B-B14F-4D97-AF65-F5344CB8AC3E}">
        <p14:creationId xmlns:p14="http://schemas.microsoft.com/office/powerpoint/2010/main" val="3500436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370393" y="517122"/>
            <a:ext cx="9236598" cy="705517"/>
          </a:xfrm>
          <a:prstGeom prst="rect">
            <a:avLst/>
          </a:prstGeom>
          <a:solidFill>
            <a:schemeClr val="accent5">
              <a:lumMod val="20000"/>
              <a:lumOff val="80000"/>
            </a:schemeClr>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に大阪府を訪れた外国人旅行者数は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1,231</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と過去最高を更新</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インバウンド消費</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額</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においても年々増加</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している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7" name="テキスト ボックス 16"/>
          <p:cNvSpPr txBox="1"/>
          <p:nvPr/>
        </p:nvSpPr>
        <p:spPr>
          <a:xfrm>
            <a:off x="0" y="3927"/>
            <a:ext cx="9906000" cy="369332"/>
          </a:xfrm>
          <a:prstGeom prst="rect">
            <a:avLst/>
          </a:prstGeom>
          <a:solidFill>
            <a:srgbClr val="002060"/>
          </a:solidFill>
        </p:spPr>
        <p:txBody>
          <a:bodyPr wrap="square" rtlCol="0">
            <a:spAutoFit/>
          </a:bodyPr>
          <a:lstStyle/>
          <a:p>
            <a:pPr algn="ctr" defTabSz="741661">
              <a:buClr>
                <a:srgbClr val="000000"/>
              </a:buClr>
              <a:buSzPct val="100000"/>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インバウンド・都市魅力 </a:t>
            </a:r>
            <a:r>
              <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来阪外国人旅行者数・消費額</a:t>
            </a:r>
            <a:r>
              <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9448799" y="5691873"/>
            <a:ext cx="399886" cy="394246"/>
          </a:xfrm>
        </p:spPr>
        <p:txBody>
          <a:bodyPr/>
          <a:lstStyle/>
          <a:p>
            <a:pPr>
              <a:defRPr/>
            </a:pPr>
            <a:fld id="{4AC9B83D-17C3-4F2E-B0BA-D155CD364A7C}" type="slidenum">
              <a:rPr lang="ja-JP" altLang="en-US" sz="1600" b="1" smtClean="0"/>
              <a:pPr>
                <a:defRPr/>
              </a:pPr>
              <a:t>6</a:t>
            </a:fld>
            <a:endParaRPr lang="ja-JP" altLang="en-US" sz="1600" b="1" dirty="0"/>
          </a:p>
        </p:txBody>
      </p:sp>
      <p:sp>
        <p:nvSpPr>
          <p:cNvPr id="16" name="正方形/長方形 15"/>
          <p:cNvSpPr/>
          <p:nvPr/>
        </p:nvSpPr>
        <p:spPr>
          <a:xfrm>
            <a:off x="9280307" y="2091184"/>
            <a:ext cx="326684" cy="192360"/>
          </a:xfrm>
          <a:prstGeom prst="rect">
            <a:avLst/>
          </a:prstGeom>
        </p:spPr>
        <p:txBody>
          <a:bodyPr wrap="square">
            <a:spAutoFit/>
          </a:bodyPr>
          <a:lstStyle/>
          <a:p>
            <a:pPr marL="144463" indent="-144463"/>
            <a:r>
              <a:rPr lang="en-US" altLang="ja-JP" sz="650" dirty="0">
                <a:latin typeface="Meiryo UI" panose="020B0604030504040204" pitchFamily="50" charset="-128"/>
                <a:ea typeface="Meiryo UI" panose="020B0604030504040204" pitchFamily="50" charset="-128"/>
                <a:cs typeface="Meiryo UI" panose="020B0604030504040204" pitchFamily="50" charset="-128"/>
              </a:rPr>
              <a:t>※1</a:t>
            </a:r>
            <a:endParaRPr lang="ja-JP" altLang="en-US" sz="6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グラフ 18"/>
          <p:cNvGraphicFramePr>
            <a:graphicFrameLocks/>
          </p:cNvGraphicFramePr>
          <p:nvPr>
            <p:extLst/>
          </p:nvPr>
        </p:nvGraphicFramePr>
        <p:xfrm>
          <a:off x="28502" y="1944631"/>
          <a:ext cx="5106229" cy="3622477"/>
        </p:xfrm>
        <a:graphic>
          <a:graphicData uri="http://schemas.openxmlformats.org/drawingml/2006/chart">
            <c:chart xmlns:c="http://schemas.openxmlformats.org/drawingml/2006/chart" xmlns:r="http://schemas.openxmlformats.org/officeDocument/2006/relationships" r:id="rId3"/>
          </a:graphicData>
        </a:graphic>
      </p:graphicFrame>
      <p:sp>
        <p:nvSpPr>
          <p:cNvPr id="20" name="正方形/長方形 19"/>
          <p:cNvSpPr/>
          <p:nvPr/>
        </p:nvSpPr>
        <p:spPr>
          <a:xfrm>
            <a:off x="28502" y="1532453"/>
            <a:ext cx="2237870" cy="366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r>
              <a:rPr kumimoji="1" lang="ja-JP" altLang="en-US" sz="1200" b="1" dirty="0">
                <a:solidFill>
                  <a:schemeClr val="tx1"/>
                </a:solidFill>
                <a:latin typeface="Meiryo UI" panose="020B0604030504040204" pitchFamily="50" charset="-128"/>
                <a:ea typeface="Meiryo UI" panose="020B0604030504040204" pitchFamily="50" charset="-128"/>
              </a:rPr>
              <a:t>　</a:t>
            </a:r>
            <a:r>
              <a:rPr kumimoji="1" lang="ja-JP" altLang="en-US" sz="1200" b="1" dirty="0" smtClean="0">
                <a:solidFill>
                  <a:schemeClr val="tx1"/>
                </a:solidFill>
                <a:latin typeface="Meiryo UI" panose="020B0604030504040204" pitchFamily="50" charset="-128"/>
                <a:ea typeface="Meiryo UI" panose="020B0604030504040204" pitchFamily="50" charset="-128"/>
              </a:rPr>
              <a:t>　➀インバウンドの推移（大阪）</a:t>
            </a:r>
            <a:endParaRPr kumimoji="1" lang="en-US" altLang="ja-JP" sz="1200" b="1" u="sng" dirty="0">
              <a:solidFill>
                <a:schemeClr val="tx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5171128" y="1534663"/>
            <a:ext cx="2568742" cy="336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r>
              <a:rPr kumimoji="1" lang="ja-JP" altLang="en-US" sz="1200" b="1" dirty="0">
                <a:solidFill>
                  <a:schemeClr val="tx1"/>
                </a:solidFill>
                <a:latin typeface="Meiryo UI" panose="020B0604030504040204" pitchFamily="50" charset="-128"/>
                <a:ea typeface="Meiryo UI" panose="020B0604030504040204" pitchFamily="50" charset="-128"/>
              </a:rPr>
              <a:t>　</a:t>
            </a:r>
            <a:r>
              <a:rPr kumimoji="1" lang="ja-JP" altLang="en-US" sz="1200" b="1" dirty="0" smtClean="0">
                <a:solidFill>
                  <a:schemeClr val="tx1"/>
                </a:solidFill>
                <a:latin typeface="Meiryo UI" panose="020B0604030504040204" pitchFamily="50" charset="-128"/>
                <a:ea typeface="Meiryo UI" panose="020B0604030504040204" pitchFamily="50" charset="-128"/>
              </a:rPr>
              <a:t>　</a:t>
            </a:r>
            <a:r>
              <a:rPr lang="ja-JP" altLang="en-US" sz="1200" b="1" dirty="0" smtClean="0">
                <a:solidFill>
                  <a:schemeClr val="tx1"/>
                </a:solidFill>
                <a:latin typeface="Meiryo UI" panose="020B0604030504040204" pitchFamily="50" charset="-128"/>
                <a:ea typeface="Meiryo UI" panose="020B0604030504040204" pitchFamily="50" charset="-128"/>
              </a:rPr>
              <a:t>②インバウンド消費額（大阪）</a:t>
            </a:r>
            <a:endParaRPr kumimoji="1" lang="en-US" altLang="ja-JP" sz="1200" b="1" u="sng" dirty="0">
              <a:solidFill>
                <a:schemeClr val="tx1"/>
              </a:solidFill>
              <a:latin typeface="Meiryo UI" panose="020B0604030504040204" pitchFamily="50" charset="-128"/>
              <a:ea typeface="Meiryo UI" panose="020B0604030504040204" pitchFamily="50" charset="-128"/>
            </a:endParaRPr>
          </a:p>
        </p:txBody>
      </p:sp>
      <p:graphicFrame>
        <p:nvGraphicFramePr>
          <p:cNvPr id="22" name="グラフ 21">
            <a:extLst>
              <a:ext uri="{FF2B5EF4-FFF2-40B4-BE49-F238E27FC236}">
                <a16:creationId xmlns:a16="http://schemas.microsoft.com/office/drawing/2014/main" id="{E31ED4AA-4BCD-4BF6-9FB6-00E6B025CFAE}"/>
              </a:ext>
            </a:extLst>
          </p:cNvPr>
          <p:cNvGraphicFramePr/>
          <p:nvPr>
            <p:extLst/>
          </p:nvPr>
        </p:nvGraphicFramePr>
        <p:xfrm>
          <a:off x="5134731" y="1924532"/>
          <a:ext cx="4591507" cy="3907857"/>
        </p:xfrm>
        <a:graphic>
          <a:graphicData uri="http://schemas.openxmlformats.org/drawingml/2006/chart">
            <c:chart xmlns:c="http://schemas.openxmlformats.org/drawingml/2006/chart" xmlns:r="http://schemas.openxmlformats.org/officeDocument/2006/relationships" r:id="rId4"/>
          </a:graphicData>
        </a:graphic>
      </p:graphicFrame>
      <p:sp>
        <p:nvSpPr>
          <p:cNvPr id="23" name="テキスト ボックス 22"/>
          <p:cNvSpPr txBox="1"/>
          <p:nvPr/>
        </p:nvSpPr>
        <p:spPr>
          <a:xfrm>
            <a:off x="2150626" y="1615280"/>
            <a:ext cx="2248929" cy="230832"/>
          </a:xfrm>
          <a:prstGeom prst="rect">
            <a:avLst/>
          </a:prstGeom>
          <a:noFill/>
        </p:spPr>
        <p:txBody>
          <a:bodyPr wrap="square" rtlCol="0">
            <a:spAutoFit/>
          </a:bodyPr>
          <a:lstStyle/>
          <a:p>
            <a:r>
              <a:rPr kumimoji="1" lang="ja-JP" altLang="en-US" sz="900" dirty="0" smtClean="0"/>
              <a:t>出典：観光庁 </a:t>
            </a:r>
            <a:r>
              <a:rPr kumimoji="1" lang="en-US" altLang="ja-JP" sz="900" dirty="0" smtClean="0"/>
              <a:t>『</a:t>
            </a:r>
            <a:r>
              <a:rPr kumimoji="1" lang="ja-JP" altLang="en-US" sz="900" dirty="0" smtClean="0"/>
              <a:t>訪日外客統計</a:t>
            </a:r>
            <a:r>
              <a:rPr kumimoji="1" lang="en-US" altLang="ja-JP" sz="900" dirty="0" smtClean="0"/>
              <a:t>』</a:t>
            </a:r>
          </a:p>
        </p:txBody>
      </p:sp>
      <p:sp>
        <p:nvSpPr>
          <p:cNvPr id="24" name="テキスト ボックス 23"/>
          <p:cNvSpPr txBox="1"/>
          <p:nvPr/>
        </p:nvSpPr>
        <p:spPr>
          <a:xfrm>
            <a:off x="7304311" y="1587675"/>
            <a:ext cx="2248929" cy="230832"/>
          </a:xfrm>
          <a:prstGeom prst="rect">
            <a:avLst/>
          </a:prstGeom>
          <a:noFill/>
        </p:spPr>
        <p:txBody>
          <a:bodyPr wrap="square" rtlCol="0">
            <a:spAutoFit/>
          </a:bodyPr>
          <a:lstStyle/>
          <a:p>
            <a:r>
              <a:rPr kumimoji="1" lang="ja-JP" altLang="en-US" sz="900" dirty="0" smtClean="0"/>
              <a:t>出典：大阪観光局独自試算</a:t>
            </a:r>
            <a:endParaRPr kumimoji="1" lang="en-US" altLang="ja-JP" sz="900" dirty="0" smtClean="0"/>
          </a:p>
        </p:txBody>
      </p:sp>
      <p:sp>
        <p:nvSpPr>
          <p:cNvPr id="12" name="テキスト ボックス 11"/>
          <p:cNvSpPr txBox="1"/>
          <p:nvPr/>
        </p:nvSpPr>
        <p:spPr>
          <a:xfrm>
            <a:off x="4413142" y="2109465"/>
            <a:ext cx="641951" cy="25391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8996326" y="1886062"/>
            <a:ext cx="641951" cy="25391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億円</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5225094" y="5602342"/>
            <a:ext cx="4680906" cy="483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0363" indent="-360363"/>
            <a:r>
              <a:rPr kumimoji="1" lang="ja-JP" altLang="en-US" sz="1050" dirty="0">
                <a:solidFill>
                  <a:schemeClr val="tx1"/>
                </a:solidFill>
                <a:latin typeface="Meiryo UI" panose="020B0604030504040204" pitchFamily="50" charset="-128"/>
                <a:ea typeface="Meiryo UI" panose="020B0604030504040204" pitchFamily="50" charset="-128"/>
              </a:rPr>
              <a:t>　</a:t>
            </a:r>
            <a:r>
              <a:rPr kumimoji="1" lang="ja-JP" altLang="en-US" sz="1050" dirty="0" smtClean="0">
                <a:solidFill>
                  <a:schemeClr val="tx1"/>
                </a:solidFill>
                <a:latin typeface="Meiryo UI" panose="020B0604030504040204" pitchFamily="50" charset="-128"/>
                <a:ea typeface="Meiryo UI" panose="020B0604030504040204" pitchFamily="50" charset="-128"/>
              </a:rPr>
              <a:t>　</a:t>
            </a:r>
            <a:r>
              <a:rPr kumimoji="1" lang="en-US" altLang="ja-JP" sz="1050" dirty="0" smtClean="0">
                <a:solidFill>
                  <a:schemeClr val="tx1"/>
                </a:solidFill>
                <a:latin typeface="Meiryo UI" panose="020B0604030504040204" pitchFamily="50" charset="-128"/>
                <a:ea typeface="Meiryo UI" panose="020B0604030504040204" pitchFamily="50" charset="-128"/>
              </a:rPr>
              <a:t>※1 </a:t>
            </a:r>
            <a:r>
              <a:rPr kumimoji="1" lang="ja-JP" altLang="en-US" sz="1050" dirty="0" smtClean="0">
                <a:solidFill>
                  <a:schemeClr val="tx1"/>
                </a:solidFill>
                <a:latin typeface="Meiryo UI" panose="020B0604030504040204" pitchFamily="50" charset="-128"/>
                <a:ea typeface="Meiryo UI" panose="020B0604030504040204" pitchFamily="50" charset="-128"/>
              </a:rPr>
              <a:t>参考「訪日外国人消費動向調査」表</a:t>
            </a:r>
            <a:r>
              <a:rPr kumimoji="1" lang="en-US" altLang="ja-JP" sz="1050" dirty="0" smtClean="0">
                <a:solidFill>
                  <a:schemeClr val="tx1"/>
                </a:solidFill>
                <a:latin typeface="Meiryo UI" panose="020B0604030504040204" pitchFamily="50" charset="-128"/>
                <a:ea typeface="Meiryo UI" panose="020B0604030504040204" pitchFamily="50" charset="-128"/>
              </a:rPr>
              <a:t>2-3</a:t>
            </a:r>
            <a:r>
              <a:rPr kumimoji="1" lang="ja-JP" altLang="en-US" sz="1050" dirty="0" smtClean="0">
                <a:solidFill>
                  <a:schemeClr val="tx1"/>
                </a:solidFill>
                <a:latin typeface="Meiryo UI" panose="020B0604030504040204" pitchFamily="50" charset="-128"/>
                <a:ea typeface="Meiryo UI" panose="020B0604030504040204" pitchFamily="50" charset="-128"/>
              </a:rPr>
              <a:t>（旅行消費額</a:t>
            </a:r>
            <a:r>
              <a:rPr kumimoji="1" lang="en-US" altLang="ja-JP" sz="1050" dirty="0" smtClean="0">
                <a:solidFill>
                  <a:schemeClr val="tx1"/>
                </a:solidFill>
                <a:latin typeface="Meiryo UI" panose="020B0604030504040204" pitchFamily="50" charset="-128"/>
                <a:ea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rPr>
              <a:t>全</a:t>
            </a:r>
            <a:r>
              <a:rPr kumimoji="1" lang="ja-JP" altLang="en-US" sz="1050" dirty="0" smtClean="0">
                <a:solidFill>
                  <a:schemeClr val="tx1"/>
                </a:solidFill>
                <a:latin typeface="Meiryo UI" panose="020B0604030504040204" pitchFamily="50" charset="-128"/>
                <a:ea typeface="Meiryo UI" panose="020B0604030504040204" pitchFamily="50" charset="-128"/>
              </a:rPr>
              <a:t>目的</a:t>
            </a:r>
            <a:r>
              <a:rPr kumimoji="1" lang="en-US" altLang="ja-JP" sz="1050" dirty="0" smtClean="0">
                <a:solidFill>
                  <a:schemeClr val="tx1"/>
                </a:solidFill>
                <a:latin typeface="Meiryo UI" panose="020B0604030504040204" pitchFamily="50" charset="-128"/>
                <a:ea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marL="360363" indent="-360363"/>
            <a:r>
              <a:rPr kumimoji="1" lang="ja-JP" altLang="en-US" sz="1050" dirty="0" smtClean="0">
                <a:solidFill>
                  <a:schemeClr val="tx1"/>
                </a:solidFill>
                <a:latin typeface="Meiryo UI" panose="020B0604030504040204" pitchFamily="50" charset="-128"/>
                <a:ea typeface="Meiryo UI" panose="020B0604030504040204" pitchFamily="50" charset="-128"/>
              </a:rPr>
              <a:t>　　　　  </a:t>
            </a:r>
            <a:r>
              <a:rPr kumimoji="1" lang="en-US" altLang="ja-JP" sz="1050" dirty="0" smtClean="0">
                <a:solidFill>
                  <a:schemeClr val="tx1"/>
                </a:solidFill>
                <a:latin typeface="Meiryo UI" panose="020B0604030504040204" pitchFamily="50" charset="-128"/>
                <a:ea typeface="Meiryo UI" panose="020B0604030504040204" pitchFamily="50" charset="-128"/>
              </a:rPr>
              <a:t>2019</a:t>
            </a:r>
            <a:r>
              <a:rPr kumimoji="1" lang="ja-JP" altLang="en-US" sz="1050" dirty="0" smtClean="0">
                <a:solidFill>
                  <a:schemeClr val="tx1"/>
                </a:solidFill>
                <a:latin typeface="Meiryo UI" panose="020B0604030504040204" pitchFamily="50" charset="-128"/>
                <a:ea typeface="Meiryo UI" panose="020B0604030504040204" pitchFamily="50" charset="-128"/>
              </a:rPr>
              <a:t>年：</a:t>
            </a:r>
            <a:r>
              <a:rPr kumimoji="1" lang="en-US" altLang="ja-JP" sz="1050" dirty="0" smtClean="0">
                <a:solidFill>
                  <a:schemeClr val="tx1"/>
                </a:solidFill>
                <a:latin typeface="Meiryo UI" panose="020B0604030504040204" pitchFamily="50" charset="-128"/>
                <a:ea typeface="Meiryo UI" panose="020B0604030504040204" pitchFamily="50" charset="-128"/>
              </a:rPr>
              <a:t>8,468</a:t>
            </a:r>
            <a:r>
              <a:rPr kumimoji="1" lang="ja-JP" altLang="en-US" sz="1050" dirty="0">
                <a:solidFill>
                  <a:schemeClr val="tx1"/>
                </a:solidFill>
                <a:latin typeface="Meiryo UI" panose="020B0604030504040204" pitchFamily="50" charset="-128"/>
                <a:ea typeface="Meiryo UI" panose="020B0604030504040204" pitchFamily="50" charset="-128"/>
              </a:rPr>
              <a:t>億円</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016590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16272" y="553257"/>
            <a:ext cx="9673456" cy="8128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rPr>
              <a:t>●新規求人数の対前年比において下回っている状況であり、</a:t>
            </a:r>
            <a:r>
              <a:rPr kumimoji="1" lang="ja-JP" altLang="en-US" sz="1400" b="1" u="sng" dirty="0" smtClean="0">
                <a:solidFill>
                  <a:schemeClr val="tx1"/>
                </a:solidFill>
              </a:rPr>
              <a:t>大阪は全国に比べ、求人数の減少割合が大きい。</a:t>
            </a:r>
            <a:endParaRPr kumimoji="1" lang="en-US" altLang="ja-JP" sz="1400" b="1" u="sng" dirty="0" smtClean="0">
              <a:solidFill>
                <a:schemeClr val="tx1"/>
              </a:solidFill>
            </a:endParaRPr>
          </a:p>
          <a:p>
            <a:r>
              <a:rPr kumimoji="1" lang="ja-JP" altLang="en-US" sz="1400" dirty="0">
                <a:solidFill>
                  <a:schemeClr val="tx1"/>
                </a:solidFill>
              </a:rPr>
              <a:t>　</a:t>
            </a:r>
            <a:r>
              <a:rPr kumimoji="1" lang="ja-JP" altLang="en-US" sz="1400" dirty="0" smtClean="0">
                <a:solidFill>
                  <a:schemeClr val="tx1"/>
                </a:solidFill>
              </a:rPr>
              <a:t>（</a:t>
            </a:r>
            <a:r>
              <a:rPr kumimoji="1" lang="en-US" altLang="ja-JP" sz="1400" dirty="0" smtClean="0">
                <a:solidFill>
                  <a:schemeClr val="tx1"/>
                </a:solidFill>
              </a:rPr>
              <a:t>20</a:t>
            </a:r>
            <a:r>
              <a:rPr kumimoji="1" lang="ja-JP" altLang="en-US" sz="1400" dirty="0" smtClean="0">
                <a:solidFill>
                  <a:schemeClr val="tx1"/>
                </a:solidFill>
              </a:rPr>
              <a:t>年４月の対前年比　全国：▲</a:t>
            </a:r>
            <a:r>
              <a:rPr kumimoji="1" lang="en-US" altLang="ja-JP" sz="1400" dirty="0" smtClean="0">
                <a:solidFill>
                  <a:schemeClr val="tx1"/>
                </a:solidFill>
              </a:rPr>
              <a:t>32.1%</a:t>
            </a:r>
            <a:r>
              <a:rPr kumimoji="1" lang="ja-JP" altLang="en-US" sz="1400" dirty="0" smtClean="0">
                <a:solidFill>
                  <a:schemeClr val="tx1"/>
                </a:solidFill>
              </a:rPr>
              <a:t>　大阪：▲</a:t>
            </a:r>
            <a:r>
              <a:rPr kumimoji="1" lang="en-US" altLang="ja-JP" sz="1400" dirty="0" smtClean="0">
                <a:solidFill>
                  <a:schemeClr val="tx1"/>
                </a:solidFill>
              </a:rPr>
              <a:t>34.6%</a:t>
            </a:r>
            <a:r>
              <a:rPr kumimoji="1" lang="ja-JP" altLang="en-US" sz="1400" dirty="0" smtClean="0">
                <a:solidFill>
                  <a:schemeClr val="tx1"/>
                </a:solidFill>
              </a:rPr>
              <a:t>）</a:t>
            </a:r>
            <a:endParaRPr kumimoji="1" lang="en-US" altLang="ja-JP" sz="1400" dirty="0" smtClean="0">
              <a:solidFill>
                <a:schemeClr val="tx1"/>
              </a:solidFill>
            </a:endParaRPr>
          </a:p>
          <a:p>
            <a:r>
              <a:rPr kumimoji="1" lang="ja-JP" altLang="en-US" sz="1400" dirty="0" smtClean="0">
                <a:solidFill>
                  <a:schemeClr val="tx1"/>
                </a:solidFill>
              </a:rPr>
              <a:t>●民間調査が実施した就職内定率では、前年に比べ▲</a:t>
            </a:r>
            <a:r>
              <a:rPr kumimoji="1" lang="en-US" altLang="ja-JP" sz="1400" dirty="0" smtClean="0">
                <a:solidFill>
                  <a:schemeClr val="tx1"/>
                </a:solidFill>
              </a:rPr>
              <a:t>13.4%</a:t>
            </a:r>
            <a:r>
              <a:rPr kumimoji="1" lang="ja-JP" altLang="en-US" sz="1400" dirty="0" smtClean="0">
                <a:solidFill>
                  <a:schemeClr val="tx1"/>
                </a:solidFill>
              </a:rPr>
              <a:t>低下</a:t>
            </a:r>
            <a:endParaRPr kumimoji="1" lang="en-US" altLang="ja-JP" sz="1400" dirty="0" smtClean="0">
              <a:solidFill>
                <a:schemeClr val="tx1"/>
              </a:solidFill>
            </a:endParaRPr>
          </a:p>
        </p:txBody>
      </p:sp>
      <p:sp>
        <p:nvSpPr>
          <p:cNvPr id="6" name="正方形/長方形 5"/>
          <p:cNvSpPr/>
          <p:nvPr/>
        </p:nvSpPr>
        <p:spPr>
          <a:xfrm>
            <a:off x="116272" y="5144028"/>
            <a:ext cx="3044242" cy="279548"/>
          </a:xfrm>
          <a:prstGeom prst="rect">
            <a:avLst/>
          </a:prstGeom>
        </p:spPr>
        <p:txBody>
          <a:bodyPr wrap="square">
            <a:spAutoFit/>
          </a:bodyPr>
          <a:lstStyle/>
          <a:p>
            <a:r>
              <a:rPr lang="ja-JP" altLang="en-US" sz="1200" dirty="0" smtClean="0"/>
              <a:t>出典：厚生労働省 </a:t>
            </a:r>
            <a:r>
              <a:rPr lang="en-US" altLang="ja-JP" sz="1200" dirty="0" smtClean="0"/>
              <a:t>『</a:t>
            </a:r>
            <a:r>
              <a:rPr lang="ja-JP" altLang="en-US" sz="1200" dirty="0" smtClean="0"/>
              <a:t>一般職業紹介状況</a:t>
            </a:r>
            <a:r>
              <a:rPr lang="en-US" altLang="ja-JP" sz="1200" dirty="0" smtClean="0"/>
              <a:t>』</a:t>
            </a:r>
            <a:endParaRPr lang="ja-JP" altLang="en-US" sz="1200" dirty="0"/>
          </a:p>
        </p:txBody>
      </p:sp>
      <p:sp>
        <p:nvSpPr>
          <p:cNvPr id="20" name="スライド番号プレースホルダー 3"/>
          <p:cNvSpPr>
            <a:spLocks noGrp="1"/>
          </p:cNvSpPr>
          <p:nvPr>
            <p:ph type="sldNum" sz="quarter" idx="12"/>
          </p:nvPr>
        </p:nvSpPr>
        <p:spPr>
          <a:xfrm>
            <a:off x="9350061" y="5691873"/>
            <a:ext cx="426425" cy="394246"/>
          </a:xfrm>
        </p:spPr>
        <p:txBody>
          <a:bodyPr/>
          <a:lstStyle/>
          <a:p>
            <a:fld id="{9B28B6A2-4437-46C4-8AB6-08015A7ADF51}" type="slidenum">
              <a:rPr kumimoji="1" lang="ja-JP" altLang="en-US" sz="1600" b="1" smtClean="0"/>
              <a:t>69</a:t>
            </a:fld>
            <a:endParaRPr kumimoji="1" lang="ja-JP" altLang="en-US" sz="1600" b="1"/>
          </a:p>
        </p:txBody>
      </p:sp>
      <p:graphicFrame>
        <p:nvGraphicFramePr>
          <p:cNvPr id="18" name="グラフ 17"/>
          <p:cNvGraphicFramePr>
            <a:graphicFrameLocks/>
          </p:cNvGraphicFramePr>
          <p:nvPr>
            <p:extLst/>
          </p:nvPr>
        </p:nvGraphicFramePr>
        <p:xfrm>
          <a:off x="187815" y="1740352"/>
          <a:ext cx="4426373" cy="3303417"/>
        </p:xfrm>
        <a:graphic>
          <a:graphicData uri="http://schemas.openxmlformats.org/drawingml/2006/chart">
            <c:chart xmlns:c="http://schemas.openxmlformats.org/drawingml/2006/chart" xmlns:r="http://schemas.openxmlformats.org/officeDocument/2006/relationships" r:id="rId3"/>
          </a:graphicData>
        </a:graphic>
      </p:graphicFrame>
      <p:sp>
        <p:nvSpPr>
          <p:cNvPr id="23" name="正方形/長方形 22"/>
          <p:cNvSpPr/>
          <p:nvPr/>
        </p:nvSpPr>
        <p:spPr>
          <a:xfrm>
            <a:off x="655915" y="1699504"/>
            <a:ext cx="3490174" cy="276999"/>
          </a:xfrm>
          <a:prstGeom prst="rect">
            <a:avLst/>
          </a:prstGeom>
        </p:spPr>
        <p:txBody>
          <a:bodyPr wrap="square">
            <a:spAutoFit/>
          </a:bodyPr>
          <a:lstStyle/>
          <a:p>
            <a:pPr algn="ctr"/>
            <a:r>
              <a:rPr lang="ja-JP" altLang="en-US" sz="1200" b="1" dirty="0" smtClean="0"/>
              <a:t>新規求人数（パート含む一般）の対前年比推移</a:t>
            </a:r>
            <a:endParaRPr lang="ja-JP" altLang="en-US" sz="1200" b="1" dirty="0"/>
          </a:p>
        </p:txBody>
      </p:sp>
      <p:pic>
        <p:nvPicPr>
          <p:cNvPr id="5" name="図 4"/>
          <p:cNvPicPr>
            <a:picLocks noChangeAspect="1"/>
          </p:cNvPicPr>
          <p:nvPr/>
        </p:nvPicPr>
        <p:blipFill>
          <a:blip r:embed="rId4"/>
          <a:stretch>
            <a:fillRect/>
          </a:stretch>
        </p:blipFill>
        <p:spPr>
          <a:xfrm>
            <a:off x="4829577" y="1611399"/>
            <a:ext cx="4960151" cy="3322869"/>
          </a:xfrm>
          <a:prstGeom prst="rect">
            <a:avLst/>
          </a:prstGeom>
        </p:spPr>
      </p:pic>
      <p:sp>
        <p:nvSpPr>
          <p:cNvPr id="24" name="正方形/長方形 23"/>
          <p:cNvSpPr/>
          <p:nvPr/>
        </p:nvSpPr>
        <p:spPr>
          <a:xfrm>
            <a:off x="4953000" y="5144028"/>
            <a:ext cx="3044242" cy="279548"/>
          </a:xfrm>
          <a:prstGeom prst="rect">
            <a:avLst/>
          </a:prstGeom>
        </p:spPr>
        <p:txBody>
          <a:bodyPr wrap="square">
            <a:spAutoFit/>
          </a:bodyPr>
          <a:lstStyle/>
          <a:p>
            <a:r>
              <a:rPr lang="ja-JP" altLang="en-US" sz="1200" dirty="0" smtClean="0"/>
              <a:t>出典：リクルートキャリア公表資料</a:t>
            </a:r>
            <a:endParaRPr lang="ja-JP" altLang="en-US" sz="1200" dirty="0"/>
          </a:p>
        </p:txBody>
      </p:sp>
      <p:sp>
        <p:nvSpPr>
          <p:cNvPr id="10" name="テキスト ボックス 9"/>
          <p:cNvSpPr txBox="1"/>
          <p:nvPr/>
        </p:nvSpPr>
        <p:spPr>
          <a:xfrm>
            <a:off x="0" y="0"/>
            <a:ext cx="9906000" cy="369332"/>
          </a:xfrm>
          <a:prstGeom prst="rect">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wrap="square" lIns="144000" rtlCol="0">
            <a:spAutoFit/>
          </a:bodyPr>
          <a:lstStyle/>
          <a:p>
            <a:pPr algn="ctr"/>
            <a:r>
              <a:rPr kumimoji="1" lang="ja-JP" altLang="en-US" b="1" dirty="0"/>
              <a:t>　</a:t>
            </a:r>
            <a:r>
              <a:rPr kumimoji="1" lang="ja-JP" altLang="en-US" b="1" dirty="0" smtClean="0"/>
              <a:t>雇用情勢の悪化 </a:t>
            </a:r>
            <a:r>
              <a:rPr kumimoji="1" lang="en-US" altLang="ja-JP" b="1" dirty="0" smtClean="0"/>
              <a:t>【</a:t>
            </a:r>
            <a:r>
              <a:rPr kumimoji="1" lang="ja-JP" altLang="en-US" b="1" smtClean="0"/>
              <a:t>新規求人数</a:t>
            </a:r>
            <a:r>
              <a:rPr kumimoji="1" lang="ja-JP" altLang="en-US" b="1"/>
              <a:t>・</a:t>
            </a:r>
            <a:r>
              <a:rPr kumimoji="1" lang="ja-JP" altLang="en-US" b="1" smtClean="0"/>
              <a:t>就職内</a:t>
            </a:r>
            <a:r>
              <a:rPr kumimoji="1" lang="ja-JP" altLang="en-US" b="1" dirty="0" smtClean="0"/>
              <a:t>定率</a:t>
            </a:r>
            <a:r>
              <a:rPr kumimoji="1" lang="en-US" altLang="ja-JP" b="1" dirty="0" smtClean="0"/>
              <a:t>】</a:t>
            </a:r>
            <a:endParaRPr kumimoji="1" lang="ja-JP" altLang="en-US" b="1" dirty="0"/>
          </a:p>
        </p:txBody>
      </p:sp>
    </p:spTree>
    <p:extLst>
      <p:ext uri="{BB962C8B-B14F-4D97-AF65-F5344CB8AC3E}">
        <p14:creationId xmlns:p14="http://schemas.microsoft.com/office/powerpoint/2010/main" val="36275676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570796" y="493326"/>
            <a:ext cx="8755984" cy="75934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79013"/>
            <a:r>
              <a:rPr lang="ja-JP" altLang="en-US" sz="1327" dirty="0">
                <a:solidFill>
                  <a:prstClr val="black"/>
                </a:solidFill>
                <a:latin typeface="Arial"/>
                <a:ea typeface="Meiryo UI"/>
              </a:rPr>
              <a:t>●職種別</a:t>
            </a:r>
            <a:r>
              <a:rPr lang="ja-JP" altLang="en-US" sz="1327" dirty="0" smtClean="0">
                <a:solidFill>
                  <a:prstClr val="black"/>
                </a:solidFill>
                <a:latin typeface="Arial"/>
                <a:ea typeface="Meiryo UI"/>
              </a:rPr>
              <a:t>の有効求人</a:t>
            </a:r>
            <a:r>
              <a:rPr lang="ja-JP" altLang="en-US" sz="1327" dirty="0">
                <a:solidFill>
                  <a:prstClr val="black"/>
                </a:solidFill>
                <a:latin typeface="Arial"/>
                <a:ea typeface="Meiryo UI"/>
              </a:rPr>
              <a:t>倍率の直近</a:t>
            </a:r>
            <a:r>
              <a:rPr lang="en-US" altLang="ja-JP" sz="1327" dirty="0">
                <a:solidFill>
                  <a:prstClr val="black"/>
                </a:solidFill>
                <a:latin typeface="Arial"/>
                <a:ea typeface="Meiryo UI"/>
              </a:rPr>
              <a:t>3</a:t>
            </a:r>
            <a:r>
              <a:rPr lang="ja-JP" altLang="en-US" sz="1327" dirty="0">
                <a:solidFill>
                  <a:prstClr val="black"/>
                </a:solidFill>
                <a:latin typeface="Arial"/>
                <a:ea typeface="Meiryo UI"/>
              </a:rPr>
              <a:t>か月の推移を見ると</a:t>
            </a:r>
            <a:r>
              <a:rPr lang="ja-JP" altLang="en-US" sz="1327" dirty="0" smtClean="0">
                <a:solidFill>
                  <a:prstClr val="black"/>
                </a:solidFill>
                <a:latin typeface="Arial"/>
                <a:ea typeface="Meiryo UI"/>
              </a:rPr>
              <a:t>、「介護</a:t>
            </a:r>
            <a:r>
              <a:rPr lang="ja-JP" altLang="en-US" sz="1327" dirty="0">
                <a:solidFill>
                  <a:prstClr val="black"/>
                </a:solidFill>
                <a:latin typeface="Arial"/>
                <a:ea typeface="Meiryo UI"/>
              </a:rPr>
              <a:t>サービス</a:t>
            </a:r>
            <a:r>
              <a:rPr lang="ja-JP" altLang="en-US" sz="1327" dirty="0" smtClean="0">
                <a:solidFill>
                  <a:prstClr val="black"/>
                </a:solidFill>
                <a:latin typeface="Arial"/>
                <a:ea typeface="Meiryo UI"/>
              </a:rPr>
              <a:t>職」を</a:t>
            </a:r>
            <a:r>
              <a:rPr lang="ja-JP" altLang="en-US" sz="1327" dirty="0">
                <a:solidFill>
                  <a:prstClr val="black"/>
                </a:solidFill>
                <a:latin typeface="Arial"/>
                <a:ea typeface="Meiryo UI"/>
              </a:rPr>
              <a:t>除き、月を追うごとに低下している</a:t>
            </a:r>
            <a:r>
              <a:rPr lang="ja-JP" altLang="en-US" sz="1327" dirty="0" smtClean="0">
                <a:solidFill>
                  <a:prstClr val="black"/>
                </a:solidFill>
                <a:latin typeface="Arial"/>
                <a:ea typeface="Meiryo UI"/>
              </a:rPr>
              <a:t>。</a:t>
            </a:r>
            <a:endParaRPr lang="en-US" altLang="ja-JP" sz="1327" dirty="0" smtClean="0">
              <a:solidFill>
                <a:prstClr val="black"/>
              </a:solidFill>
              <a:latin typeface="Arial"/>
              <a:ea typeface="Meiryo UI"/>
            </a:endParaRPr>
          </a:p>
          <a:p>
            <a:pPr defTabSz="379013"/>
            <a:r>
              <a:rPr lang="ja-JP" altLang="en-US" sz="1327" dirty="0" smtClean="0">
                <a:solidFill>
                  <a:prstClr val="black"/>
                </a:solidFill>
                <a:latin typeface="Arial"/>
                <a:ea typeface="Meiryo UI"/>
              </a:rPr>
              <a:t>●</a:t>
            </a:r>
            <a:r>
              <a:rPr lang="ja-JP" altLang="en-US" sz="1327" b="1" u="sng" dirty="0" smtClean="0">
                <a:solidFill>
                  <a:prstClr val="black"/>
                </a:solidFill>
                <a:latin typeface="Arial"/>
                <a:ea typeface="Meiryo UI"/>
              </a:rPr>
              <a:t>「介護サービス職」「建設・採掘職」は依然として人手不足の状況である一方、「一般事務員」「</a:t>
            </a:r>
            <a:r>
              <a:rPr lang="ja-JP" altLang="en-US" sz="1327" b="1" u="sng" dirty="0">
                <a:solidFill>
                  <a:prstClr val="black"/>
                </a:solidFill>
                <a:latin typeface="Arial"/>
                <a:ea typeface="Meiryo UI"/>
              </a:rPr>
              <a:t>運搬</a:t>
            </a:r>
            <a:r>
              <a:rPr lang="ja-JP" altLang="en-US" sz="1327" b="1" u="sng" dirty="0" smtClean="0">
                <a:solidFill>
                  <a:prstClr val="black"/>
                </a:solidFill>
                <a:latin typeface="Arial"/>
                <a:ea typeface="Meiryo UI"/>
              </a:rPr>
              <a:t>・清掃等職」等は人手</a:t>
            </a:r>
            <a:endParaRPr lang="en-US" altLang="ja-JP" sz="1327" b="1" u="sng" dirty="0" smtClean="0">
              <a:solidFill>
                <a:prstClr val="black"/>
              </a:solidFill>
              <a:latin typeface="Arial"/>
              <a:ea typeface="Meiryo UI"/>
            </a:endParaRPr>
          </a:p>
          <a:p>
            <a:pPr defTabSz="379013"/>
            <a:r>
              <a:rPr lang="ja-JP" altLang="en-US" sz="1327" dirty="0">
                <a:solidFill>
                  <a:prstClr val="black"/>
                </a:solidFill>
                <a:latin typeface="Arial"/>
                <a:ea typeface="Meiryo UI"/>
              </a:rPr>
              <a:t>　</a:t>
            </a:r>
            <a:r>
              <a:rPr lang="ja-JP" altLang="en-US" sz="1327" dirty="0" smtClean="0">
                <a:solidFill>
                  <a:prstClr val="black"/>
                </a:solidFill>
                <a:latin typeface="Arial"/>
                <a:ea typeface="Meiryo UI"/>
              </a:rPr>
              <a:t> </a:t>
            </a:r>
            <a:r>
              <a:rPr lang="ja-JP" altLang="en-US" sz="1327" b="1" u="sng" dirty="0" smtClean="0">
                <a:solidFill>
                  <a:prstClr val="black"/>
                </a:solidFill>
                <a:latin typeface="Arial"/>
                <a:ea typeface="Meiryo UI"/>
              </a:rPr>
              <a:t>過剰な状況で、雇用のミスマッチが起きている様子がうかがえる。</a:t>
            </a:r>
            <a:endParaRPr lang="en-US" altLang="ja-JP" sz="1327" b="1" u="sng" dirty="0">
              <a:solidFill>
                <a:prstClr val="black"/>
              </a:solidFill>
              <a:latin typeface="Arial"/>
              <a:ea typeface="Meiryo UI"/>
            </a:endParaRPr>
          </a:p>
        </p:txBody>
      </p:sp>
      <p:sp>
        <p:nvSpPr>
          <p:cNvPr id="6" name="正方形/長方形 5"/>
          <p:cNvSpPr/>
          <p:nvPr/>
        </p:nvSpPr>
        <p:spPr>
          <a:xfrm>
            <a:off x="6199155" y="5784221"/>
            <a:ext cx="2523740" cy="246221"/>
          </a:xfrm>
          <a:prstGeom prst="rect">
            <a:avLst/>
          </a:prstGeom>
        </p:spPr>
        <p:txBody>
          <a:bodyPr wrap="square">
            <a:spAutoFit/>
          </a:bodyPr>
          <a:lstStyle/>
          <a:p>
            <a:pPr defTabSz="379013"/>
            <a:r>
              <a:rPr lang="ja-JP" altLang="en-US" sz="1000" dirty="0">
                <a:solidFill>
                  <a:prstClr val="black"/>
                </a:solidFill>
                <a:latin typeface="Arial"/>
                <a:ea typeface="Meiryo UI"/>
              </a:rPr>
              <a:t>出典：大阪労働局 </a:t>
            </a:r>
            <a:r>
              <a:rPr lang="en-US" altLang="ja-JP" sz="1000" dirty="0">
                <a:solidFill>
                  <a:prstClr val="black"/>
                </a:solidFill>
                <a:latin typeface="Arial"/>
                <a:ea typeface="Meiryo UI"/>
              </a:rPr>
              <a:t>『</a:t>
            </a:r>
            <a:r>
              <a:rPr lang="ja-JP" altLang="en-US" sz="1000" dirty="0">
                <a:solidFill>
                  <a:prstClr val="black"/>
                </a:solidFill>
                <a:latin typeface="Arial"/>
                <a:ea typeface="Meiryo UI"/>
              </a:rPr>
              <a:t>職種別有効求人倍率</a:t>
            </a:r>
            <a:r>
              <a:rPr lang="en-US" altLang="ja-JP" sz="1000" dirty="0">
                <a:solidFill>
                  <a:prstClr val="black"/>
                </a:solidFill>
                <a:latin typeface="Arial"/>
                <a:ea typeface="Meiryo UI"/>
              </a:rPr>
              <a:t>』</a:t>
            </a:r>
            <a:endParaRPr lang="ja-JP" altLang="en-US" sz="1000" dirty="0">
              <a:solidFill>
                <a:prstClr val="black"/>
              </a:solidFill>
              <a:latin typeface="Arial"/>
              <a:ea typeface="Meiryo UI"/>
            </a:endParaRPr>
          </a:p>
        </p:txBody>
      </p:sp>
      <p:sp>
        <p:nvSpPr>
          <p:cNvPr id="20" name="スライド番号プレースホルダー 3"/>
          <p:cNvSpPr>
            <a:spLocks noGrp="1"/>
          </p:cNvSpPr>
          <p:nvPr>
            <p:ph type="sldNum" sz="quarter" idx="12"/>
          </p:nvPr>
        </p:nvSpPr>
        <p:spPr>
          <a:xfrm>
            <a:off x="9326781" y="5650723"/>
            <a:ext cx="539578" cy="436070"/>
          </a:xfrm>
        </p:spPr>
        <p:txBody>
          <a:bodyPr/>
          <a:lstStyle/>
          <a:p>
            <a:pPr defTabSz="379013"/>
            <a:fld id="{9B28B6A2-4437-46C4-8AB6-08015A7ADF51}" type="slidenum">
              <a:rPr lang="ja-JP" altLang="en-US" sz="1600" b="1">
                <a:solidFill>
                  <a:prstClr val="black">
                    <a:tint val="75000"/>
                  </a:prstClr>
                </a:solidFill>
                <a:latin typeface="Arial"/>
                <a:ea typeface="Meiryo UI"/>
              </a:rPr>
              <a:pPr defTabSz="379013"/>
              <a:t>70</a:t>
            </a:fld>
            <a:endParaRPr lang="ja-JP" altLang="en-US" sz="1600" b="1" dirty="0">
              <a:solidFill>
                <a:prstClr val="black">
                  <a:tint val="75000"/>
                </a:prstClr>
              </a:solidFill>
              <a:latin typeface="Arial"/>
              <a:ea typeface="Meiryo UI"/>
            </a:endParaRPr>
          </a:p>
        </p:txBody>
      </p:sp>
      <p:sp>
        <p:nvSpPr>
          <p:cNvPr id="27" name="テキスト ボックス 26"/>
          <p:cNvSpPr txBox="1"/>
          <p:nvPr/>
        </p:nvSpPr>
        <p:spPr>
          <a:xfrm>
            <a:off x="1" y="-3954"/>
            <a:ext cx="9905999" cy="369332"/>
          </a:xfrm>
          <a:prstGeom prst="rect">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wrap="square" lIns="131113" rtlCol="0">
            <a:spAutoFit/>
          </a:bodyPr>
          <a:lstStyle/>
          <a:p>
            <a:pPr algn="ctr"/>
            <a:r>
              <a:rPr kumimoji="1" lang="ja-JP" altLang="en-US" b="1" dirty="0"/>
              <a:t>　</a:t>
            </a:r>
            <a:r>
              <a:rPr kumimoji="1" lang="ja-JP" altLang="en-US" b="1" dirty="0" smtClean="0"/>
              <a:t>雇用情勢の悪化 </a:t>
            </a:r>
            <a:r>
              <a:rPr kumimoji="1" lang="en-US" altLang="ja-JP" b="1" dirty="0" smtClean="0"/>
              <a:t>【</a:t>
            </a:r>
            <a:r>
              <a:rPr kumimoji="1" lang="ja-JP" altLang="en-US" b="1" dirty="0" smtClean="0"/>
              <a:t>職種別有効求人</a:t>
            </a:r>
            <a:r>
              <a:rPr kumimoji="1" lang="ja-JP" altLang="en-US" b="1" dirty="0"/>
              <a:t>倍率</a:t>
            </a:r>
            <a:r>
              <a:rPr kumimoji="1" lang="en-US" altLang="ja-JP" b="1" dirty="0" smtClean="0"/>
              <a:t>】 </a:t>
            </a:r>
            <a:r>
              <a:rPr kumimoji="1" lang="en-US" altLang="ja-JP" sz="1500" b="1" dirty="0" smtClean="0"/>
              <a:t>※</a:t>
            </a:r>
            <a:r>
              <a:rPr kumimoji="1" lang="ja-JP" altLang="en-US" sz="1500" b="1" dirty="0" smtClean="0"/>
              <a:t>再掲</a:t>
            </a:r>
            <a:endParaRPr kumimoji="1" lang="ja-JP" altLang="en-US" sz="1500" b="1" dirty="0"/>
          </a:p>
        </p:txBody>
      </p:sp>
      <p:graphicFrame>
        <p:nvGraphicFramePr>
          <p:cNvPr id="9" name="グラフ 8"/>
          <p:cNvGraphicFramePr/>
          <p:nvPr>
            <p:extLst/>
          </p:nvPr>
        </p:nvGraphicFramePr>
        <p:xfrm>
          <a:off x="1326511" y="1472515"/>
          <a:ext cx="7396384" cy="4265714"/>
        </p:xfrm>
        <a:graphic>
          <a:graphicData uri="http://schemas.openxmlformats.org/drawingml/2006/chart">
            <c:chart xmlns:c="http://schemas.openxmlformats.org/drawingml/2006/chart" xmlns:r="http://schemas.openxmlformats.org/officeDocument/2006/relationships" r:id="rId3"/>
          </a:graphicData>
        </a:graphic>
      </p:graphicFrame>
      <p:sp>
        <p:nvSpPr>
          <p:cNvPr id="14" name="テキスト ボックス 2"/>
          <p:cNvSpPr txBox="1"/>
          <p:nvPr/>
        </p:nvSpPr>
        <p:spPr>
          <a:xfrm>
            <a:off x="1326511" y="1697598"/>
            <a:ext cx="620472" cy="22897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379013"/>
            <a:r>
              <a:rPr lang="ja-JP" altLang="en-US" sz="888" dirty="0">
                <a:solidFill>
                  <a:prstClr val="black"/>
                </a:solidFill>
                <a:latin typeface="Meiryo UI" panose="020B0604030504040204" pitchFamily="50" charset="-128"/>
                <a:ea typeface="Meiryo UI" panose="020B0604030504040204" pitchFamily="50" charset="-128"/>
              </a:rPr>
              <a:t>（倍）</a:t>
            </a:r>
          </a:p>
        </p:txBody>
      </p:sp>
    </p:spTree>
    <p:extLst>
      <p:ext uri="{BB962C8B-B14F-4D97-AF65-F5344CB8AC3E}">
        <p14:creationId xmlns:p14="http://schemas.microsoft.com/office/powerpoint/2010/main" val="20487743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スライド番号プレースホルダー 3"/>
          <p:cNvSpPr>
            <a:spLocks noGrp="1"/>
          </p:cNvSpPr>
          <p:nvPr>
            <p:ph type="sldNum" sz="quarter" idx="12"/>
          </p:nvPr>
        </p:nvSpPr>
        <p:spPr>
          <a:xfrm>
            <a:off x="9350061" y="5691873"/>
            <a:ext cx="426425" cy="394246"/>
          </a:xfrm>
        </p:spPr>
        <p:txBody>
          <a:bodyPr/>
          <a:lstStyle/>
          <a:p>
            <a:fld id="{9B28B6A2-4437-46C4-8AB6-08015A7ADF51}" type="slidenum">
              <a:rPr kumimoji="1" lang="ja-JP" altLang="en-US" sz="1600" b="1" smtClean="0"/>
              <a:t>71</a:t>
            </a:fld>
            <a:endParaRPr kumimoji="1" lang="ja-JP" altLang="en-US" sz="1600" b="1"/>
          </a:p>
        </p:txBody>
      </p:sp>
      <p:sp>
        <p:nvSpPr>
          <p:cNvPr id="16" name="正方形/長方形 15"/>
          <p:cNvSpPr/>
          <p:nvPr/>
        </p:nvSpPr>
        <p:spPr>
          <a:xfrm>
            <a:off x="7374046" y="5656992"/>
            <a:ext cx="2299416" cy="275048"/>
          </a:xfrm>
          <a:prstGeom prst="rect">
            <a:avLst/>
          </a:prstGeom>
        </p:spPr>
        <p:txBody>
          <a:bodyPr wrap="square">
            <a:spAutoFit/>
          </a:bodyPr>
          <a:lstStyle/>
          <a:p>
            <a:r>
              <a:rPr lang="ja-JP" altLang="en-US" sz="1200" dirty="0" smtClean="0"/>
              <a:t>出典：総務省 </a:t>
            </a:r>
            <a:r>
              <a:rPr lang="en-US" altLang="ja-JP" sz="1200" dirty="0" smtClean="0"/>
              <a:t>『</a:t>
            </a:r>
            <a:r>
              <a:rPr lang="ja-JP" altLang="en-US" sz="1200" dirty="0" smtClean="0"/>
              <a:t>労働力調査</a:t>
            </a:r>
            <a:r>
              <a:rPr lang="en-US" altLang="ja-JP" sz="1200" dirty="0" smtClean="0"/>
              <a:t>』</a:t>
            </a:r>
            <a:endParaRPr lang="ja-JP" altLang="en-US" sz="1200" dirty="0"/>
          </a:p>
        </p:txBody>
      </p:sp>
      <p:sp>
        <p:nvSpPr>
          <p:cNvPr id="17" name="テキスト ボックス 16"/>
          <p:cNvSpPr txBox="1"/>
          <p:nvPr/>
        </p:nvSpPr>
        <p:spPr>
          <a:xfrm>
            <a:off x="0" y="0"/>
            <a:ext cx="9906000" cy="369332"/>
          </a:xfrm>
          <a:prstGeom prst="rect">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wrap="square" lIns="144000" rtlCol="0">
            <a:spAutoFit/>
          </a:bodyPr>
          <a:lstStyle/>
          <a:p>
            <a:pPr algn="ctr"/>
            <a:r>
              <a:rPr kumimoji="1" lang="ja-JP" altLang="en-US" b="1" dirty="0"/>
              <a:t>　</a:t>
            </a:r>
            <a:r>
              <a:rPr kumimoji="1" lang="ja-JP" altLang="en-US" b="1" dirty="0" smtClean="0"/>
              <a:t>雇用情勢の悪化 </a:t>
            </a:r>
            <a:r>
              <a:rPr kumimoji="1" lang="en-US" altLang="ja-JP" b="1" dirty="0" smtClean="0"/>
              <a:t>【</a:t>
            </a:r>
            <a:r>
              <a:rPr kumimoji="1" lang="ja-JP" altLang="en-US" b="1" dirty="0" smtClean="0"/>
              <a:t>完全失業率</a:t>
            </a:r>
            <a:r>
              <a:rPr kumimoji="1" lang="en-US" altLang="ja-JP" b="1" dirty="0" smtClean="0"/>
              <a:t>】</a:t>
            </a:r>
            <a:endParaRPr kumimoji="1" lang="ja-JP" altLang="en-US" b="1" dirty="0"/>
          </a:p>
        </p:txBody>
      </p:sp>
      <p:graphicFrame>
        <p:nvGraphicFramePr>
          <p:cNvPr id="10" name="グラフ 9"/>
          <p:cNvGraphicFramePr>
            <a:graphicFrameLocks/>
          </p:cNvGraphicFramePr>
          <p:nvPr>
            <p:extLst>
              <p:ext uri="{D42A27DB-BD31-4B8C-83A1-F6EECF244321}">
                <p14:modId xmlns:p14="http://schemas.microsoft.com/office/powerpoint/2010/main" val="3519317988"/>
              </p:ext>
            </p:extLst>
          </p:nvPr>
        </p:nvGraphicFramePr>
        <p:xfrm>
          <a:off x="4958366" y="1739994"/>
          <a:ext cx="4831361" cy="3924485"/>
        </p:xfrm>
        <a:graphic>
          <a:graphicData uri="http://schemas.openxmlformats.org/drawingml/2006/chart">
            <c:chart xmlns:c="http://schemas.openxmlformats.org/drawingml/2006/chart" xmlns:r="http://schemas.openxmlformats.org/officeDocument/2006/relationships" r:id="rId3"/>
          </a:graphicData>
        </a:graphic>
      </p:graphicFrame>
      <p:sp>
        <p:nvSpPr>
          <p:cNvPr id="12" name="正方形/長方形 11"/>
          <p:cNvSpPr/>
          <p:nvPr/>
        </p:nvSpPr>
        <p:spPr>
          <a:xfrm>
            <a:off x="116272" y="553257"/>
            <a:ext cx="9673456" cy="8128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rPr>
              <a:t>●全国の完全失業率は、</a:t>
            </a:r>
            <a:r>
              <a:rPr kumimoji="1" lang="en-US" altLang="ja-JP" sz="1400" b="1" dirty="0" smtClean="0">
                <a:solidFill>
                  <a:schemeClr val="tx1"/>
                </a:solidFill>
              </a:rPr>
              <a:t>20</a:t>
            </a:r>
            <a:r>
              <a:rPr kumimoji="1" lang="ja-JP" altLang="en-US" sz="1400" b="1" dirty="0" smtClean="0">
                <a:solidFill>
                  <a:schemeClr val="tx1"/>
                </a:solidFill>
              </a:rPr>
              <a:t>年５月には</a:t>
            </a:r>
            <a:r>
              <a:rPr kumimoji="1" lang="en-US" altLang="ja-JP" sz="1400" b="1" dirty="0" smtClean="0">
                <a:solidFill>
                  <a:schemeClr val="tx1"/>
                </a:solidFill>
              </a:rPr>
              <a:t>2.9%</a:t>
            </a:r>
            <a:r>
              <a:rPr kumimoji="1" lang="ja-JP" altLang="en-US" sz="1400" b="1" dirty="0" err="1" smtClean="0">
                <a:solidFill>
                  <a:schemeClr val="tx1"/>
                </a:solidFill>
              </a:rPr>
              <a:t>まで</a:t>
            </a:r>
            <a:r>
              <a:rPr kumimoji="1" lang="ja-JP" altLang="en-US" sz="1400" b="1" dirty="0" smtClean="0">
                <a:solidFill>
                  <a:schemeClr val="tx1"/>
                </a:solidFill>
              </a:rPr>
              <a:t>上昇</a:t>
            </a:r>
            <a:endParaRPr kumimoji="1" lang="en-US" altLang="ja-JP" sz="1400" b="1" dirty="0" smtClean="0">
              <a:solidFill>
                <a:schemeClr val="tx1"/>
              </a:solidFill>
            </a:endParaRPr>
          </a:p>
          <a:p>
            <a:r>
              <a:rPr kumimoji="1" lang="ja-JP" altLang="en-US" sz="1400" dirty="0">
                <a:solidFill>
                  <a:schemeClr val="tx1"/>
                </a:solidFill>
              </a:rPr>
              <a:t>●</a:t>
            </a:r>
            <a:r>
              <a:rPr kumimoji="1" lang="en-US" altLang="ja-JP" sz="1400" dirty="0" smtClean="0">
                <a:solidFill>
                  <a:schemeClr val="tx1"/>
                </a:solidFill>
              </a:rPr>
              <a:t>20</a:t>
            </a:r>
            <a:r>
              <a:rPr kumimoji="1" lang="ja-JP" altLang="en-US" sz="1400" dirty="0" smtClean="0">
                <a:solidFill>
                  <a:schemeClr val="tx1"/>
                </a:solidFill>
              </a:rPr>
              <a:t>年</a:t>
            </a:r>
            <a:r>
              <a:rPr kumimoji="1" lang="en-US" altLang="ja-JP" sz="1400" dirty="0" smtClean="0">
                <a:solidFill>
                  <a:schemeClr val="tx1"/>
                </a:solidFill>
              </a:rPr>
              <a:t>1</a:t>
            </a:r>
            <a:r>
              <a:rPr kumimoji="1" lang="ja-JP" altLang="en-US" sz="1400" dirty="0" smtClean="0">
                <a:solidFill>
                  <a:schemeClr val="tx1"/>
                </a:solidFill>
              </a:rPr>
              <a:t>月</a:t>
            </a:r>
            <a:r>
              <a:rPr kumimoji="1" lang="en-US" altLang="ja-JP" sz="1400" dirty="0" smtClean="0">
                <a:solidFill>
                  <a:schemeClr val="tx1"/>
                </a:solidFill>
              </a:rPr>
              <a:t>‐3</a:t>
            </a:r>
            <a:r>
              <a:rPr kumimoji="1" lang="ja-JP" altLang="en-US" sz="1400" dirty="0" smtClean="0">
                <a:solidFill>
                  <a:schemeClr val="tx1"/>
                </a:solidFill>
              </a:rPr>
              <a:t>月期の完全失業率は、</a:t>
            </a:r>
            <a:r>
              <a:rPr kumimoji="1" lang="ja-JP" altLang="en-US" sz="1400" b="1" dirty="0" smtClean="0">
                <a:solidFill>
                  <a:schemeClr val="tx1"/>
                </a:solidFill>
              </a:rPr>
              <a:t>全国平均は</a:t>
            </a:r>
            <a:r>
              <a:rPr kumimoji="1" lang="en-US" altLang="ja-JP" sz="1400" b="1" dirty="0" smtClean="0">
                <a:solidFill>
                  <a:schemeClr val="tx1"/>
                </a:solidFill>
              </a:rPr>
              <a:t>2.4%</a:t>
            </a:r>
            <a:r>
              <a:rPr kumimoji="1" lang="ja-JP" altLang="en-US" sz="1400" dirty="0">
                <a:solidFill>
                  <a:schemeClr val="tx1"/>
                </a:solidFill>
              </a:rPr>
              <a:t>　</a:t>
            </a:r>
            <a:r>
              <a:rPr kumimoji="1" lang="ja-JP" altLang="en-US" sz="1400" b="1" u="sng" dirty="0" smtClean="0">
                <a:solidFill>
                  <a:schemeClr val="tx1"/>
                </a:solidFill>
              </a:rPr>
              <a:t>大阪は</a:t>
            </a:r>
            <a:r>
              <a:rPr kumimoji="1" lang="en-US" altLang="ja-JP" sz="1400" b="1" u="sng" dirty="0" smtClean="0">
                <a:solidFill>
                  <a:schemeClr val="tx1"/>
                </a:solidFill>
              </a:rPr>
              <a:t>2.9%</a:t>
            </a:r>
            <a:r>
              <a:rPr kumimoji="1" lang="ja-JP" altLang="en-US" sz="1400" b="1" u="sng" dirty="0" smtClean="0">
                <a:solidFill>
                  <a:schemeClr val="tx1"/>
                </a:solidFill>
              </a:rPr>
              <a:t>と全国や東京に比べて高い状況</a:t>
            </a:r>
            <a:r>
              <a:rPr kumimoji="1" lang="ja-JP" altLang="en-US" sz="1400" u="sng" dirty="0" smtClean="0">
                <a:solidFill>
                  <a:schemeClr val="tx1"/>
                </a:solidFill>
              </a:rPr>
              <a:t>。</a:t>
            </a:r>
            <a:endParaRPr kumimoji="1" lang="en-US" altLang="ja-JP" sz="1400" u="sng" dirty="0" smtClean="0">
              <a:solidFill>
                <a:schemeClr val="tx1"/>
              </a:solidFill>
            </a:endParaRPr>
          </a:p>
          <a:p>
            <a:r>
              <a:rPr kumimoji="1" lang="ja-JP" altLang="en-US" sz="1400" dirty="0" smtClean="0">
                <a:solidFill>
                  <a:schemeClr val="tx1"/>
                </a:solidFill>
              </a:rPr>
              <a:t>●大阪における</a:t>
            </a:r>
            <a:r>
              <a:rPr kumimoji="1" lang="en-US" altLang="ja-JP" sz="1400" dirty="0" smtClean="0">
                <a:solidFill>
                  <a:schemeClr val="tx1"/>
                </a:solidFill>
              </a:rPr>
              <a:t>4</a:t>
            </a:r>
            <a:r>
              <a:rPr kumimoji="1" lang="ja-JP" altLang="en-US" sz="1400" dirty="0" smtClean="0">
                <a:solidFill>
                  <a:schemeClr val="tx1"/>
                </a:solidFill>
              </a:rPr>
              <a:t>月</a:t>
            </a:r>
            <a:r>
              <a:rPr kumimoji="1" lang="en-US" altLang="ja-JP" sz="1400" dirty="0" smtClean="0">
                <a:solidFill>
                  <a:schemeClr val="tx1"/>
                </a:solidFill>
              </a:rPr>
              <a:t>‐6</a:t>
            </a:r>
            <a:r>
              <a:rPr kumimoji="1" lang="ja-JP" altLang="en-US" sz="1400" dirty="0" smtClean="0">
                <a:solidFill>
                  <a:schemeClr val="tx1"/>
                </a:solidFill>
              </a:rPr>
              <a:t>月期の完全失業率のさらなる悪化が見込まれる。</a:t>
            </a:r>
            <a:endParaRPr kumimoji="1" lang="en-US" altLang="ja-JP" sz="1400" dirty="0" smtClean="0">
              <a:solidFill>
                <a:schemeClr val="tx1"/>
              </a:solidFill>
            </a:endParaRPr>
          </a:p>
        </p:txBody>
      </p:sp>
      <p:sp>
        <p:nvSpPr>
          <p:cNvPr id="13" name="四角形吹き出し 12"/>
          <p:cNvSpPr/>
          <p:nvPr/>
        </p:nvSpPr>
        <p:spPr>
          <a:xfrm>
            <a:off x="8310627" y="2495961"/>
            <a:ext cx="800637" cy="288208"/>
          </a:xfrm>
          <a:prstGeom prst="wedgeRectCallout">
            <a:avLst>
              <a:gd name="adj1" fmla="val -6417"/>
              <a:gd name="adj2" fmla="val 18562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rPr>
              <a:t>大阪</a:t>
            </a:r>
            <a:endParaRPr kumimoji="1" lang="ja-JP" altLang="en-US" sz="1600" b="1" dirty="0">
              <a:solidFill>
                <a:schemeClr val="tx1"/>
              </a:solidFill>
            </a:endParaRPr>
          </a:p>
        </p:txBody>
      </p:sp>
      <p:sp>
        <p:nvSpPr>
          <p:cNvPr id="14" name="四角形吹き出し 13"/>
          <p:cNvSpPr/>
          <p:nvPr/>
        </p:nvSpPr>
        <p:spPr>
          <a:xfrm>
            <a:off x="7607379" y="3319292"/>
            <a:ext cx="703248" cy="300030"/>
          </a:xfrm>
          <a:prstGeom prst="wedgeRectCallout">
            <a:avLst>
              <a:gd name="adj1" fmla="val 2951"/>
              <a:gd name="adj2" fmla="val 15064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東京</a:t>
            </a:r>
            <a:endParaRPr kumimoji="1" lang="ja-JP" altLang="en-US" sz="1600" dirty="0">
              <a:solidFill>
                <a:schemeClr val="tx1"/>
              </a:solidFill>
            </a:endParaRPr>
          </a:p>
        </p:txBody>
      </p:sp>
      <p:sp>
        <p:nvSpPr>
          <p:cNvPr id="15" name="四角形吹き出し 14"/>
          <p:cNvSpPr/>
          <p:nvPr/>
        </p:nvSpPr>
        <p:spPr>
          <a:xfrm>
            <a:off x="7811654" y="4463001"/>
            <a:ext cx="777397" cy="330404"/>
          </a:xfrm>
          <a:prstGeom prst="wedgeRectCallout">
            <a:avLst>
              <a:gd name="adj1" fmla="val -1679"/>
              <a:gd name="adj2" fmla="val -15130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全国</a:t>
            </a:r>
          </a:p>
        </p:txBody>
      </p:sp>
      <p:graphicFrame>
        <p:nvGraphicFramePr>
          <p:cNvPr id="18" name="グラフ 17"/>
          <p:cNvGraphicFramePr>
            <a:graphicFrameLocks/>
          </p:cNvGraphicFramePr>
          <p:nvPr>
            <p:extLst>
              <p:ext uri="{D42A27DB-BD31-4B8C-83A1-F6EECF244321}">
                <p14:modId xmlns:p14="http://schemas.microsoft.com/office/powerpoint/2010/main" val="267057509"/>
              </p:ext>
            </p:extLst>
          </p:nvPr>
        </p:nvGraphicFramePr>
        <p:xfrm>
          <a:off x="116272" y="1739994"/>
          <a:ext cx="4572000" cy="405549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783686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327600"/>
          </a:xfrm>
          <a:solidFill>
            <a:srgbClr val="002060"/>
          </a:solidFill>
        </p:spPr>
        <p:txBody>
          <a:bodyPr vert="horz" lIns="81598" tIns="40799" rIns="81598" bIns="40799" rtlCol="0" anchor="b">
            <a:noAutofit/>
          </a:bodyPr>
          <a:lstStyle/>
          <a:p>
            <a:pPr algn="ctr" defTabSz="914400"/>
            <a:r>
              <a:rPr lang="ja-JP" altLang="en-US" sz="1785" b="1" dirty="0" smtClean="0">
                <a:solidFill>
                  <a:schemeClr val="bg1"/>
                </a:solidFill>
                <a:latin typeface="Meiryo UI" panose="020B0604030504040204" pitchFamily="50" charset="-128"/>
                <a:ea typeface="Meiryo UI" panose="020B0604030504040204" pitchFamily="50" charset="-128"/>
              </a:rPr>
              <a:t>雇用情勢の悪化 </a:t>
            </a:r>
            <a:r>
              <a:rPr lang="en-US" altLang="ja-JP" sz="1785" b="1" dirty="0" smtClean="0">
                <a:solidFill>
                  <a:schemeClr val="bg1"/>
                </a:solidFill>
                <a:latin typeface="Meiryo UI" panose="020B0604030504040204" pitchFamily="50" charset="-128"/>
                <a:ea typeface="Meiryo UI" panose="020B0604030504040204" pitchFamily="50" charset="-128"/>
              </a:rPr>
              <a:t>【</a:t>
            </a:r>
            <a:r>
              <a:rPr lang="ja-JP" altLang="en-US" sz="1785" b="1" dirty="0">
                <a:solidFill>
                  <a:schemeClr val="bg1"/>
                </a:solidFill>
                <a:latin typeface="Meiryo UI" panose="020B0604030504040204" pitchFamily="50" charset="-128"/>
                <a:ea typeface="Meiryo UI" panose="020B0604030504040204" pitchFamily="50" charset="-128"/>
              </a:rPr>
              <a:t>リーマンショック時との比較</a:t>
            </a:r>
            <a:r>
              <a:rPr lang="en-US" altLang="ja-JP" sz="1785" b="1" dirty="0">
                <a:solidFill>
                  <a:schemeClr val="bg1"/>
                </a:solidFill>
                <a:latin typeface="Meiryo UI" panose="020B0604030504040204" pitchFamily="50" charset="-128"/>
                <a:ea typeface="Meiryo UI" panose="020B0604030504040204" pitchFamily="50" charset="-128"/>
              </a:rPr>
              <a:t>】</a:t>
            </a:r>
            <a:endParaRPr lang="ja-JP" altLang="en-US" sz="1785" b="1" dirty="0">
              <a:solidFill>
                <a:schemeClr val="bg1"/>
              </a:solidFill>
              <a:latin typeface="Meiryo UI" panose="020B0604030504040204" pitchFamily="50" charset="-128"/>
              <a:ea typeface="Meiryo UI" panose="020B0604030504040204" pitchFamily="50" charset="-128"/>
            </a:endParaRPr>
          </a:p>
        </p:txBody>
      </p:sp>
      <p:grpSp>
        <p:nvGrpSpPr>
          <p:cNvPr id="4" name="グループ化 3"/>
          <p:cNvGrpSpPr/>
          <p:nvPr/>
        </p:nvGrpSpPr>
        <p:grpSpPr>
          <a:xfrm>
            <a:off x="292054" y="1421148"/>
            <a:ext cx="4848209" cy="4547166"/>
            <a:chOff x="211063" y="1520827"/>
            <a:chExt cx="4848209" cy="4181473"/>
          </a:xfrm>
        </p:grpSpPr>
        <p:grpSp>
          <p:nvGrpSpPr>
            <p:cNvPr id="13" name="グループ化 12"/>
            <p:cNvGrpSpPr/>
            <p:nvPr/>
          </p:nvGrpSpPr>
          <p:grpSpPr>
            <a:xfrm>
              <a:off x="211063" y="1520827"/>
              <a:ext cx="4779917" cy="4181473"/>
              <a:chOff x="0" y="-71288"/>
              <a:chExt cx="6152356" cy="3331616"/>
            </a:xfrm>
          </p:grpSpPr>
          <p:graphicFrame>
            <p:nvGraphicFramePr>
              <p:cNvPr id="14" name="グラフ 13"/>
              <p:cNvGraphicFramePr>
                <a:graphicFrameLocks/>
              </p:cNvGraphicFramePr>
              <p:nvPr>
                <p:extLst/>
              </p:nvPr>
            </p:nvGraphicFramePr>
            <p:xfrm>
              <a:off x="0" y="-71288"/>
              <a:ext cx="6152356" cy="3331616"/>
            </p:xfrm>
            <a:graphic>
              <a:graphicData uri="http://schemas.openxmlformats.org/drawingml/2006/chart">
                <c:chart xmlns:c="http://schemas.openxmlformats.org/drawingml/2006/chart" xmlns:r="http://schemas.openxmlformats.org/officeDocument/2006/relationships" r:id="rId3"/>
              </a:graphicData>
            </a:graphic>
          </p:graphicFrame>
          <p:sp>
            <p:nvSpPr>
              <p:cNvPr id="15" name="テキスト ボックス 7"/>
              <p:cNvSpPr txBox="1"/>
              <p:nvPr/>
            </p:nvSpPr>
            <p:spPr>
              <a:xfrm>
                <a:off x="117531" y="331087"/>
                <a:ext cx="1558181" cy="18732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ctr" anchorCtr="0">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000" dirty="0">
                    <a:latin typeface="メイリオ" panose="020B0604030504040204" pitchFamily="50" charset="-128"/>
                    <a:ea typeface="メイリオ" panose="020B0604030504040204" pitchFamily="50" charset="-128"/>
                  </a:rPr>
                  <a:t>リーマンショック</a:t>
                </a:r>
                <a:endParaRPr kumimoji="1" lang="en-US" altLang="ja-JP" sz="1000" dirty="0">
                  <a:latin typeface="メイリオ" panose="020B0604030504040204" pitchFamily="50" charset="-128"/>
                  <a:ea typeface="メイリオ" panose="020B0604030504040204" pitchFamily="50" charset="-128"/>
                </a:endParaRPr>
              </a:p>
            </p:txBody>
          </p:sp>
          <p:sp>
            <p:nvSpPr>
              <p:cNvPr id="16" name="テキスト ボックス 8"/>
              <p:cNvSpPr txBox="1"/>
              <p:nvPr/>
            </p:nvSpPr>
            <p:spPr>
              <a:xfrm>
                <a:off x="1793242" y="310821"/>
                <a:ext cx="1558611" cy="238123"/>
              </a:xfrm>
              <a:prstGeom prst="rect">
                <a:avLst/>
              </a:prstGeom>
              <a:noFill/>
            </p:spPr>
            <p:style>
              <a:lnRef idx="0">
                <a:scrgbClr r="0" g="0" b="0"/>
              </a:lnRef>
              <a:fillRef idx="0">
                <a:scrgbClr r="0" g="0" b="0"/>
              </a:fillRef>
              <a:effectRef idx="0">
                <a:scrgbClr r="0" g="0" b="0"/>
              </a:effectRef>
              <a:fontRef idx="minor">
                <a:schemeClr val="tx1"/>
              </a:fontRef>
            </p:style>
            <p:txBody>
              <a:bodyPr wrap="none" t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000" dirty="0">
                    <a:latin typeface="メイリオ" panose="020B0604030504040204" pitchFamily="50" charset="-128"/>
                    <a:ea typeface="メイリオ" panose="020B0604030504040204" pitchFamily="50" charset="-128"/>
                  </a:rPr>
                  <a:t>完全失業率上昇開始</a:t>
                </a:r>
                <a:endParaRPr kumimoji="1" lang="en-US" altLang="ja-JP" sz="1000" dirty="0">
                  <a:latin typeface="メイリオ" panose="020B0604030504040204" pitchFamily="50" charset="-128"/>
                  <a:ea typeface="メイリオ" panose="020B0604030504040204" pitchFamily="50" charset="-128"/>
                </a:endParaRPr>
              </a:p>
            </p:txBody>
          </p:sp>
          <p:sp>
            <p:nvSpPr>
              <p:cNvPr id="17" name="テキスト ボックス 10"/>
              <p:cNvSpPr txBox="1"/>
              <p:nvPr/>
            </p:nvSpPr>
            <p:spPr>
              <a:xfrm>
                <a:off x="1075457" y="712525"/>
                <a:ext cx="670976" cy="18732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en-US" altLang="ja-JP" sz="1000" dirty="0">
                    <a:latin typeface="メイリオ" panose="020B0604030504040204" pitchFamily="50" charset="-128"/>
                    <a:ea typeface="メイリオ" panose="020B0604030504040204" pitchFamily="50" charset="-128"/>
                  </a:rPr>
                  <a:t>4</a:t>
                </a:r>
                <a:r>
                  <a:rPr kumimoji="1" lang="ja-JP" altLang="en-US" sz="1000" dirty="0">
                    <a:latin typeface="メイリオ" panose="020B0604030504040204" pitchFamily="50" charset="-128"/>
                    <a:ea typeface="メイリオ" panose="020B0604030504040204" pitchFamily="50" charset="-128"/>
                  </a:rPr>
                  <a:t>ヶ月</a:t>
                </a:r>
                <a:endParaRPr kumimoji="1" lang="en-US" altLang="ja-JP" sz="1000" dirty="0">
                  <a:latin typeface="メイリオ" panose="020B0604030504040204" pitchFamily="50" charset="-128"/>
                  <a:ea typeface="メイリオ" panose="020B0604030504040204" pitchFamily="50" charset="-128"/>
                </a:endParaRPr>
              </a:p>
            </p:txBody>
          </p:sp>
          <p:cxnSp>
            <p:nvCxnSpPr>
              <p:cNvPr id="18" name="直線矢印コネクタ 17"/>
              <p:cNvCxnSpPr/>
              <p:nvPr/>
            </p:nvCxnSpPr>
            <p:spPr>
              <a:xfrm>
                <a:off x="1061004" y="709130"/>
                <a:ext cx="8178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テキスト ボックス 16"/>
              <p:cNvSpPr txBox="1"/>
              <p:nvPr/>
            </p:nvSpPr>
            <p:spPr>
              <a:xfrm>
                <a:off x="3501230" y="1730772"/>
                <a:ext cx="1558611" cy="495166"/>
              </a:xfrm>
              <a:prstGeom prst="rect">
                <a:avLst/>
              </a:prstGeom>
              <a:solidFill>
                <a:schemeClr val="bg1"/>
              </a:solidFill>
              <a:ln>
                <a:noFill/>
              </a:ln>
            </p:spPr>
            <p:style>
              <a:lnRef idx="0">
                <a:scrgbClr r="0" g="0" b="0"/>
              </a:lnRef>
              <a:fillRef idx="0">
                <a:scrgbClr r="0" g="0" b="0"/>
              </a:fillRef>
              <a:effectRef idx="0">
                <a:scrgbClr r="0" g="0" b="0"/>
              </a:effectRef>
              <a:fontRef idx="minor">
                <a:schemeClr val="tx1"/>
              </a:fontRef>
            </p:style>
            <p:txBody>
              <a:bodyPr wrap="none" t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000" dirty="0">
                    <a:latin typeface="メイリオ" panose="020B0604030504040204" pitchFamily="50" charset="-128"/>
                    <a:ea typeface="メイリオ" panose="020B0604030504040204" pitchFamily="50" charset="-128"/>
                  </a:rPr>
                  <a:t>完全失業率のピーク</a:t>
                </a:r>
                <a:endParaRPr kumimoji="1" lang="en-US" altLang="ja-JP" sz="1000" dirty="0">
                  <a:latin typeface="メイリオ" panose="020B0604030504040204" pitchFamily="50" charset="-128"/>
                  <a:ea typeface="メイリオ" panose="020B0604030504040204" pitchFamily="50" charset="-128"/>
                </a:endParaRPr>
              </a:p>
              <a:p>
                <a:pPr algn="ctr"/>
                <a:r>
                  <a:rPr kumimoji="1" lang="ja-JP" altLang="en-US" sz="1000" dirty="0">
                    <a:latin typeface="メイリオ" panose="020B0604030504040204" pitchFamily="50" charset="-128"/>
                    <a:ea typeface="メイリオ" panose="020B0604030504040204" pitchFamily="50" charset="-128"/>
                  </a:rPr>
                  <a:t>大阪</a:t>
                </a:r>
                <a:r>
                  <a:rPr kumimoji="1" lang="en-US" altLang="ja-JP" sz="1000" dirty="0">
                    <a:latin typeface="メイリオ" panose="020B0604030504040204" pitchFamily="50" charset="-128"/>
                    <a:ea typeface="メイリオ" panose="020B0604030504040204" pitchFamily="50" charset="-128"/>
                  </a:rPr>
                  <a:t>7.6</a:t>
                </a:r>
                <a:r>
                  <a:rPr kumimoji="1" lang="ja-JP" altLang="en-US" sz="1000" dirty="0">
                    <a:latin typeface="メイリオ" panose="020B0604030504040204" pitchFamily="50" charset="-128"/>
                    <a:ea typeface="メイリオ" panose="020B0604030504040204" pitchFamily="50" charset="-128"/>
                  </a:rPr>
                  <a:t>％</a:t>
                </a:r>
                <a:endParaRPr kumimoji="1" lang="en-US" altLang="ja-JP" sz="1000" dirty="0">
                  <a:latin typeface="メイリオ" panose="020B0604030504040204" pitchFamily="50" charset="-128"/>
                  <a:ea typeface="メイリオ" panose="020B0604030504040204" pitchFamily="50" charset="-128"/>
                </a:endParaRPr>
              </a:p>
              <a:p>
                <a:pPr algn="ctr"/>
                <a:r>
                  <a:rPr kumimoji="1" lang="ja-JP" altLang="en-US" sz="1000" dirty="0">
                    <a:latin typeface="メイリオ" panose="020B0604030504040204" pitchFamily="50" charset="-128"/>
                    <a:ea typeface="メイリオ" panose="020B0604030504040204" pitchFamily="50" charset="-128"/>
                  </a:rPr>
                  <a:t>全国</a:t>
                </a:r>
                <a:r>
                  <a:rPr kumimoji="1" lang="en-US" altLang="ja-JP" sz="1000" dirty="0">
                    <a:latin typeface="メイリオ" panose="020B0604030504040204" pitchFamily="50" charset="-128"/>
                    <a:ea typeface="メイリオ" panose="020B0604030504040204" pitchFamily="50" charset="-128"/>
                  </a:rPr>
                  <a:t>5.5</a:t>
                </a:r>
                <a:r>
                  <a:rPr kumimoji="1" lang="ja-JP" altLang="en-US" sz="1000" dirty="0">
                    <a:latin typeface="メイリオ" panose="020B0604030504040204" pitchFamily="50" charset="-128"/>
                    <a:ea typeface="メイリオ" panose="020B0604030504040204" pitchFamily="50" charset="-128"/>
                  </a:rPr>
                  <a:t>％</a:t>
                </a:r>
                <a:endParaRPr kumimoji="1" lang="en-US" altLang="ja-JP" sz="1000" dirty="0">
                  <a:latin typeface="メイリオ" panose="020B0604030504040204" pitchFamily="50" charset="-128"/>
                  <a:ea typeface="メイリオ" panose="020B0604030504040204" pitchFamily="50" charset="-128"/>
                </a:endParaRPr>
              </a:p>
            </p:txBody>
          </p:sp>
          <p:sp>
            <p:nvSpPr>
              <p:cNvPr id="20" name="星 5 19"/>
              <p:cNvSpPr/>
              <p:nvPr/>
            </p:nvSpPr>
            <p:spPr>
              <a:xfrm>
                <a:off x="4120353" y="1394221"/>
                <a:ext cx="342300" cy="229011"/>
              </a:xfrm>
              <a:prstGeom prst="star5">
                <a:avLst/>
              </a:prstGeom>
              <a:ln>
                <a:noFill/>
              </a:ln>
            </p:spPr>
            <p:style>
              <a:lnRef idx="2">
                <a:schemeClr val="dk1">
                  <a:shade val="50000"/>
                </a:schemeClr>
              </a:lnRef>
              <a:fillRef idx="1">
                <a:schemeClr val="dk1"/>
              </a:fillRef>
              <a:effectRef idx="0">
                <a:schemeClr val="dk1"/>
              </a:effectRef>
              <a:fontRef idx="minor">
                <a:schemeClr val="lt1"/>
              </a:fontRef>
            </p:style>
            <p:txBody>
              <a:bodyPr wrap="squar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p>
            </p:txBody>
          </p:sp>
        </p:grpSp>
        <p:sp>
          <p:nvSpPr>
            <p:cNvPr id="3" name="正方形/長方形 2"/>
            <p:cNvSpPr/>
            <p:nvPr/>
          </p:nvSpPr>
          <p:spPr>
            <a:xfrm>
              <a:off x="4468220" y="1577246"/>
              <a:ext cx="591052"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rPr>
                <a:t>（％）</a:t>
              </a:r>
              <a:endParaRPr kumimoji="1" lang="ja-JP" altLang="en-US" sz="900" dirty="0">
                <a:solidFill>
                  <a:schemeClr val="tx1"/>
                </a:solidFill>
              </a:endParaRPr>
            </a:p>
          </p:txBody>
        </p:sp>
      </p:grpSp>
      <p:sp>
        <p:nvSpPr>
          <p:cNvPr id="31" name="正方形/長方形 30"/>
          <p:cNvSpPr/>
          <p:nvPr/>
        </p:nvSpPr>
        <p:spPr>
          <a:xfrm>
            <a:off x="292054" y="462263"/>
            <a:ext cx="9396049" cy="92264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80975" indent="-180975">
              <a:lnSpc>
                <a:spcPct val="150000"/>
              </a:lnSpc>
            </a:pPr>
            <a:r>
              <a:rPr kumimoji="1" lang="ja-JP" altLang="en-US" sz="1400" dirty="0">
                <a:solidFill>
                  <a:schemeClr val="tx1"/>
                </a:solidFill>
                <a:latin typeface="Meiryo UI" panose="020B0604030504040204" pitchFamily="50" charset="-128"/>
                <a:ea typeface="Meiryo UI" panose="020B0604030504040204" pitchFamily="50" charset="-128"/>
              </a:rPr>
              <a:t>●リーマンショック時は現在のような人手不足感は薄く、大阪</a:t>
            </a:r>
            <a:r>
              <a:rPr kumimoji="1" lang="ja-JP" altLang="en-US" sz="1400" dirty="0" smtClean="0">
                <a:solidFill>
                  <a:schemeClr val="tx1"/>
                </a:solidFill>
                <a:latin typeface="Meiryo UI" panose="020B0604030504040204" pitchFamily="50" charset="-128"/>
                <a:ea typeface="Meiryo UI" panose="020B0604030504040204" pitchFamily="50" charset="-128"/>
              </a:rPr>
              <a:t>では</a:t>
            </a:r>
            <a:r>
              <a:rPr kumimoji="1" lang="en-US" altLang="ja-JP" sz="1400" dirty="0" smtClean="0">
                <a:solidFill>
                  <a:schemeClr val="tx1"/>
                </a:solidFill>
                <a:latin typeface="Meiryo UI" panose="020B0604030504040204" pitchFamily="50" charset="-128"/>
                <a:ea typeface="Meiryo UI" panose="020B0604030504040204" pitchFamily="50" charset="-128"/>
              </a:rPr>
              <a:t>5</a:t>
            </a:r>
            <a:r>
              <a:rPr kumimoji="1" lang="ja-JP" altLang="en-US" sz="1400" dirty="0">
                <a:solidFill>
                  <a:schemeClr val="tx1"/>
                </a:solidFill>
                <a:latin typeface="Meiryo UI" panose="020B0604030504040204" pitchFamily="50" charset="-128"/>
                <a:ea typeface="Meiryo UI" panose="020B0604030504040204" pitchFamily="50" charset="-128"/>
              </a:rPr>
              <a:t>％を超える失業率から上昇し、最大で</a:t>
            </a:r>
            <a:r>
              <a:rPr kumimoji="1" lang="en-US" altLang="ja-JP" sz="1400" dirty="0">
                <a:solidFill>
                  <a:schemeClr val="tx1"/>
                </a:solidFill>
                <a:latin typeface="Meiryo UI" panose="020B0604030504040204" pitchFamily="50" charset="-128"/>
                <a:ea typeface="Meiryo UI" panose="020B0604030504040204" pitchFamily="50" charset="-128"/>
              </a:rPr>
              <a:t>7.6</a:t>
            </a:r>
            <a:r>
              <a:rPr kumimoji="1" lang="ja-JP" altLang="en-US" sz="1400" dirty="0">
                <a:solidFill>
                  <a:schemeClr val="tx1"/>
                </a:solidFill>
                <a:latin typeface="Meiryo UI" panose="020B0604030504040204" pitchFamily="50" charset="-128"/>
                <a:ea typeface="Meiryo UI" panose="020B0604030504040204" pitchFamily="50" charset="-128"/>
              </a:rPr>
              <a:t>％にまでなった。</a:t>
            </a:r>
          </a:p>
          <a:p>
            <a:pPr marL="180975" indent="-180975">
              <a:lnSpc>
                <a:spcPct val="150000"/>
              </a:lnSpc>
            </a:pPr>
            <a:r>
              <a:rPr kumimoji="1" lang="ja-JP" altLang="en-US" sz="1400" dirty="0">
                <a:solidFill>
                  <a:schemeClr val="tx1"/>
                </a:solidFill>
                <a:latin typeface="Meiryo UI" panose="020B0604030504040204" pitchFamily="50" charset="-128"/>
                <a:ea typeface="Meiryo UI" panose="020B0604030504040204" pitchFamily="50" charset="-128"/>
              </a:rPr>
              <a:t>●現状までは長期にわたり安定していた雇用情勢だが、</a:t>
            </a:r>
            <a:r>
              <a:rPr kumimoji="1" lang="ja-JP" altLang="en-US" sz="1400" b="1" u="sng" dirty="0">
                <a:solidFill>
                  <a:schemeClr val="tx1"/>
                </a:solidFill>
                <a:latin typeface="Meiryo UI" panose="020B0604030504040204" pitchFamily="50" charset="-128"/>
                <a:ea typeface="Meiryo UI" panose="020B0604030504040204" pitchFamily="50" charset="-128"/>
              </a:rPr>
              <a:t>全国では５月に入って悪化の兆しが顕著になっており</a:t>
            </a:r>
            <a:r>
              <a:rPr kumimoji="1" lang="ja-JP" altLang="en-US" sz="1400" dirty="0">
                <a:solidFill>
                  <a:schemeClr val="tx1"/>
                </a:solidFill>
                <a:latin typeface="Meiryo UI" panose="020B0604030504040204" pitchFamily="50" charset="-128"/>
                <a:ea typeface="Meiryo UI" panose="020B0604030504040204" pitchFamily="50" charset="-128"/>
              </a:rPr>
              <a:t>、今後厳しくなって</a:t>
            </a:r>
            <a:r>
              <a:rPr kumimoji="1" lang="ja-JP" altLang="en-US" sz="1400" dirty="0" smtClean="0">
                <a:solidFill>
                  <a:schemeClr val="tx1"/>
                </a:solidFill>
                <a:latin typeface="Meiryo UI" panose="020B0604030504040204" pitchFamily="50" charset="-128"/>
                <a:ea typeface="Meiryo UI" panose="020B0604030504040204" pitchFamily="50" charset="-128"/>
              </a:rPr>
              <a:t>いく　こと</a:t>
            </a:r>
            <a:r>
              <a:rPr kumimoji="1" lang="ja-JP" altLang="en-US" sz="1400" dirty="0">
                <a:solidFill>
                  <a:schemeClr val="tx1"/>
                </a:solidFill>
                <a:latin typeface="Meiryo UI" panose="020B0604030504040204" pitchFamily="50" charset="-128"/>
                <a:ea typeface="Meiryo UI" panose="020B0604030504040204" pitchFamily="50" charset="-128"/>
              </a:rPr>
              <a:t>が予想される（リーマン時でも最悪期は</a:t>
            </a:r>
            <a:r>
              <a:rPr kumimoji="1" lang="en-US" altLang="ja-JP" sz="1400" dirty="0">
                <a:solidFill>
                  <a:schemeClr val="tx1"/>
                </a:solidFill>
                <a:latin typeface="Meiryo UI" panose="020B0604030504040204" pitchFamily="50" charset="-128"/>
                <a:ea typeface="Meiryo UI" panose="020B0604030504040204" pitchFamily="50" charset="-128"/>
              </a:rPr>
              <a:t>1</a:t>
            </a:r>
            <a:r>
              <a:rPr kumimoji="1" lang="ja-JP" altLang="en-US" sz="1400" dirty="0">
                <a:solidFill>
                  <a:schemeClr val="tx1"/>
                </a:solidFill>
                <a:latin typeface="Meiryo UI" panose="020B0604030504040204" pitchFamily="50" charset="-128"/>
                <a:ea typeface="Meiryo UI" panose="020B0604030504040204" pitchFamily="50" charset="-128"/>
              </a:rPr>
              <a:t>年先）</a:t>
            </a:r>
          </a:p>
        </p:txBody>
      </p:sp>
      <p:graphicFrame>
        <p:nvGraphicFramePr>
          <p:cNvPr id="33" name="グラフ 32"/>
          <p:cNvGraphicFramePr>
            <a:graphicFrameLocks/>
          </p:cNvGraphicFramePr>
          <p:nvPr>
            <p:extLst>
              <p:ext uri="{D42A27DB-BD31-4B8C-83A1-F6EECF244321}">
                <p14:modId xmlns:p14="http://schemas.microsoft.com/office/powerpoint/2010/main" val="531971346"/>
              </p:ext>
            </p:extLst>
          </p:nvPr>
        </p:nvGraphicFramePr>
        <p:xfrm>
          <a:off x="5071971" y="1384909"/>
          <a:ext cx="4572000" cy="3817286"/>
        </p:xfrm>
        <a:graphic>
          <a:graphicData uri="http://schemas.openxmlformats.org/drawingml/2006/chart">
            <c:chart xmlns:c="http://schemas.openxmlformats.org/drawingml/2006/chart" xmlns:r="http://schemas.openxmlformats.org/officeDocument/2006/relationships" r:id="rId4"/>
          </a:graphicData>
        </a:graphic>
      </p:graphicFrame>
      <p:sp>
        <p:nvSpPr>
          <p:cNvPr id="21" name="スライド番号プレースホルダー 2"/>
          <p:cNvSpPr txBox="1">
            <a:spLocks/>
          </p:cNvSpPr>
          <p:nvPr/>
        </p:nvSpPr>
        <p:spPr>
          <a:xfrm>
            <a:off x="9439422" y="5752178"/>
            <a:ext cx="414373" cy="35366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B28B6A2-4437-46C4-8AB6-08015A7ADF51}" type="slidenum">
              <a:rPr kumimoji="1" lang="ja-JP" altLang="en-US" sz="1600" b="1" smtClean="0"/>
              <a:pPr algn="ctr"/>
              <a:t>72</a:t>
            </a:fld>
            <a:endParaRPr kumimoji="1" lang="ja-JP" altLang="en-US" sz="1600" b="1" dirty="0"/>
          </a:p>
        </p:txBody>
      </p:sp>
      <p:sp>
        <p:nvSpPr>
          <p:cNvPr id="22" name="テキスト ボックス 21"/>
          <p:cNvSpPr txBox="1"/>
          <p:nvPr/>
        </p:nvSpPr>
        <p:spPr>
          <a:xfrm>
            <a:off x="814814" y="1421148"/>
            <a:ext cx="3547777" cy="307777"/>
          </a:xfrm>
          <a:prstGeom prst="rect">
            <a:avLst/>
          </a:prstGeom>
          <a:noFill/>
        </p:spPr>
        <p:txBody>
          <a:bodyPr wrap="square" rtlCol="0">
            <a:spAutoFit/>
          </a:bodyPr>
          <a:lstStyle/>
          <a:p>
            <a:r>
              <a:rPr kumimoji="1" lang="ja-JP" altLang="en-US" sz="1400" b="1" dirty="0">
                <a:solidFill>
                  <a:srgbClr val="595959"/>
                </a:solidFill>
              </a:rPr>
              <a:t>　</a:t>
            </a:r>
            <a:r>
              <a:rPr kumimoji="1" lang="ja-JP" altLang="en-US" sz="1400" b="1" dirty="0" smtClean="0">
                <a:solidFill>
                  <a:srgbClr val="595959"/>
                </a:solidFill>
              </a:rPr>
              <a:t>完全失業率の推移（リーマンショック時）</a:t>
            </a:r>
            <a:endParaRPr kumimoji="1" lang="ja-JP" altLang="en-US" sz="1400" b="1" dirty="0">
              <a:solidFill>
                <a:srgbClr val="595959"/>
              </a:solidFill>
            </a:endParaRPr>
          </a:p>
        </p:txBody>
      </p:sp>
      <p:sp>
        <p:nvSpPr>
          <p:cNvPr id="23" name="テキスト ボックス 22"/>
          <p:cNvSpPr txBox="1"/>
          <p:nvPr/>
        </p:nvSpPr>
        <p:spPr>
          <a:xfrm>
            <a:off x="5781351" y="1421148"/>
            <a:ext cx="3547777" cy="307777"/>
          </a:xfrm>
          <a:prstGeom prst="rect">
            <a:avLst/>
          </a:prstGeom>
          <a:noFill/>
        </p:spPr>
        <p:txBody>
          <a:bodyPr wrap="square" rtlCol="0">
            <a:spAutoFit/>
          </a:bodyPr>
          <a:lstStyle/>
          <a:p>
            <a:r>
              <a:rPr kumimoji="1" lang="ja-JP" altLang="en-US" sz="1400" b="1" dirty="0">
                <a:solidFill>
                  <a:srgbClr val="595959"/>
                </a:solidFill>
              </a:rPr>
              <a:t>　</a:t>
            </a:r>
            <a:r>
              <a:rPr kumimoji="1" lang="ja-JP" altLang="en-US" sz="1400" b="1" dirty="0" smtClean="0">
                <a:solidFill>
                  <a:srgbClr val="595959"/>
                </a:solidFill>
              </a:rPr>
              <a:t>完全失業率の推移（コロナ禍）</a:t>
            </a:r>
            <a:endParaRPr kumimoji="1" lang="ja-JP" altLang="en-US" sz="1400" b="1" dirty="0">
              <a:solidFill>
                <a:srgbClr val="595959"/>
              </a:solidFill>
            </a:endParaRPr>
          </a:p>
        </p:txBody>
      </p:sp>
      <p:sp>
        <p:nvSpPr>
          <p:cNvPr id="5" name="テキスト ボックス 4"/>
          <p:cNvSpPr txBox="1"/>
          <p:nvPr/>
        </p:nvSpPr>
        <p:spPr>
          <a:xfrm>
            <a:off x="5296203" y="5262089"/>
            <a:ext cx="4413405" cy="646331"/>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rPr>
              <a:t>参考：５月の有効求人倍率（季節調整値）は前月より</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0.12</a:t>
            </a:r>
            <a:r>
              <a:rPr kumimoji="1" lang="ja-JP" altLang="en-US" sz="1200" dirty="0" smtClean="0">
                <a:latin typeface="Meiryo UI" panose="020B0604030504040204" pitchFamily="50" charset="-128"/>
                <a:ea typeface="Meiryo UI" panose="020B0604030504040204" pitchFamily="50" charset="-128"/>
              </a:rPr>
              <a:t>ポイント低い</a:t>
            </a:r>
            <a:r>
              <a:rPr kumimoji="1" lang="en-US" altLang="ja-JP" sz="1200" dirty="0" smtClean="0">
                <a:latin typeface="Meiryo UI" panose="020B0604030504040204" pitchFamily="50" charset="-128"/>
                <a:ea typeface="Meiryo UI" panose="020B0604030504040204" pitchFamily="50" charset="-128"/>
              </a:rPr>
              <a:t>1.20</a:t>
            </a:r>
            <a:r>
              <a:rPr kumimoji="1" lang="ja-JP" altLang="en-US" sz="1200" dirty="0" smtClean="0">
                <a:latin typeface="Meiryo UI" panose="020B0604030504040204" pitchFamily="50" charset="-128"/>
                <a:ea typeface="Meiryo UI" panose="020B0604030504040204" pitchFamily="50" charset="-128"/>
              </a:rPr>
              <a:t>倍で４年</a:t>
            </a:r>
            <a:r>
              <a:rPr kumimoji="1" lang="en-US" altLang="ja-JP" sz="1200" dirty="0" smtClean="0">
                <a:latin typeface="Meiryo UI" panose="020B0604030504040204" pitchFamily="50" charset="-128"/>
                <a:ea typeface="Meiryo UI" panose="020B0604030504040204" pitchFamily="50" charset="-128"/>
              </a:rPr>
              <a:t>10</a:t>
            </a:r>
            <a:r>
              <a:rPr kumimoji="1" lang="ja-JP" altLang="en-US" sz="1200" dirty="0" smtClean="0">
                <a:latin typeface="Meiryo UI" panose="020B0604030504040204" pitchFamily="50" charset="-128"/>
                <a:ea typeface="Meiryo UI" panose="020B0604030504040204" pitchFamily="50" charset="-128"/>
              </a:rPr>
              <a:t>カ月ぶりの低い</a:t>
            </a:r>
            <a:endParaRPr kumimoji="1" lang="en-US" altLang="ja-JP" sz="1200" dirty="0" smtClean="0">
              <a:latin typeface="Meiryo UI" panose="020B0604030504040204" pitchFamily="50" charset="-128"/>
              <a:ea typeface="Meiryo UI" panose="020B0604030504040204" pitchFamily="50" charset="-128"/>
            </a:endParaRPr>
          </a:p>
          <a:p>
            <a:r>
              <a:rPr kumimoji="1" lang="en-US" altLang="ja-JP" sz="1200" dirty="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水準まで落ち込んでいる。</a:t>
            </a:r>
            <a:endParaRPr kumimoji="1" lang="ja-JP" altLang="en-US" sz="1200" dirty="0"/>
          </a:p>
        </p:txBody>
      </p:sp>
      <p:sp>
        <p:nvSpPr>
          <p:cNvPr id="24" name="テキスト ボックス 23"/>
          <p:cNvSpPr txBox="1"/>
          <p:nvPr/>
        </p:nvSpPr>
        <p:spPr>
          <a:xfrm>
            <a:off x="7219356" y="2964886"/>
            <a:ext cx="1553942"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今後</a:t>
            </a:r>
            <a:r>
              <a:rPr kumimoji="1" lang="ja-JP" altLang="en-US" sz="1200" dirty="0" smtClean="0">
                <a:latin typeface="Meiryo UI" panose="020B0604030504040204" pitchFamily="50" charset="-128"/>
                <a:ea typeface="Meiryo UI" panose="020B0604030504040204" pitchFamily="50" charset="-128"/>
              </a:rPr>
              <a:t>の</a:t>
            </a:r>
            <a:r>
              <a:rPr kumimoji="1" lang="ja-JP" altLang="en-US" sz="1200" dirty="0">
                <a:latin typeface="Meiryo UI" panose="020B0604030504040204" pitchFamily="50" charset="-128"/>
                <a:ea typeface="Meiryo UI" panose="020B0604030504040204" pitchFamily="50" charset="-128"/>
              </a:rPr>
              <a:t>動向</a:t>
            </a:r>
            <a:r>
              <a:rPr kumimoji="1" lang="ja-JP" altLang="en-US" sz="1200" dirty="0" smtClean="0">
                <a:latin typeface="Meiryo UI" panose="020B0604030504040204" pitchFamily="50" charset="-128"/>
                <a:ea typeface="Meiryo UI" panose="020B0604030504040204" pitchFamily="50" charset="-128"/>
              </a:rPr>
              <a:t>を</a:t>
            </a:r>
            <a:r>
              <a:rPr kumimoji="1" lang="ja-JP" altLang="en-US" sz="1200" dirty="0">
                <a:latin typeface="Meiryo UI" panose="020B0604030504040204" pitchFamily="50" charset="-128"/>
                <a:ea typeface="Meiryo UI" panose="020B0604030504040204" pitchFamily="50" charset="-128"/>
              </a:rPr>
              <a:t>注視</a:t>
            </a:r>
            <a:endParaRPr kumimoji="1" lang="ja-JP" altLang="en-US" sz="1200" dirty="0"/>
          </a:p>
        </p:txBody>
      </p:sp>
      <p:sp>
        <p:nvSpPr>
          <p:cNvPr id="25" name="テキスト ボックス 24"/>
          <p:cNvSpPr txBox="1"/>
          <p:nvPr/>
        </p:nvSpPr>
        <p:spPr>
          <a:xfrm>
            <a:off x="7960029" y="3591175"/>
            <a:ext cx="1945972" cy="461665"/>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rPr>
              <a:t>休業者の一部が</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失業者に転じている</a:t>
            </a:r>
            <a:endParaRPr kumimoji="1" lang="ja-JP" altLang="en-US" sz="1200" dirty="0"/>
          </a:p>
        </p:txBody>
      </p:sp>
      <p:sp>
        <p:nvSpPr>
          <p:cNvPr id="6" name="四角形吹き出し 5"/>
          <p:cNvSpPr/>
          <p:nvPr/>
        </p:nvSpPr>
        <p:spPr>
          <a:xfrm>
            <a:off x="5723665" y="4127999"/>
            <a:ext cx="627329" cy="231493"/>
          </a:xfrm>
          <a:prstGeom prst="wedgeRectCallout">
            <a:avLst>
              <a:gd name="adj1" fmla="val -37439"/>
              <a:gd name="adj2" fmla="val -127500"/>
            </a:avLst>
          </a:prstGeom>
          <a:noFill/>
          <a:ln w="28575">
            <a:solidFill>
              <a:srgbClr val="5C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bg2">
                    <a:lumMod val="50000"/>
                  </a:schemeClr>
                </a:solidFill>
              </a:rPr>
              <a:t>全国</a:t>
            </a:r>
            <a:endParaRPr kumimoji="1" lang="ja-JP" altLang="en-US" sz="1200" dirty="0">
              <a:solidFill>
                <a:schemeClr val="bg2">
                  <a:lumMod val="50000"/>
                </a:schemeClr>
              </a:solidFill>
            </a:endParaRPr>
          </a:p>
        </p:txBody>
      </p:sp>
      <p:sp>
        <p:nvSpPr>
          <p:cNvPr id="27" name="四角形吹き出し 26"/>
          <p:cNvSpPr/>
          <p:nvPr/>
        </p:nvSpPr>
        <p:spPr>
          <a:xfrm>
            <a:off x="3605571" y="2227899"/>
            <a:ext cx="627329" cy="231493"/>
          </a:xfrm>
          <a:prstGeom prst="wedgeRectCallout">
            <a:avLst>
              <a:gd name="adj1" fmla="val -30059"/>
              <a:gd name="adj2" fmla="val -117501"/>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2">
                    <a:lumMod val="50000"/>
                  </a:schemeClr>
                </a:solidFill>
              </a:rPr>
              <a:t>大阪</a:t>
            </a:r>
          </a:p>
        </p:txBody>
      </p:sp>
      <p:sp>
        <p:nvSpPr>
          <p:cNvPr id="28" name="四角形吹き出し 27"/>
          <p:cNvSpPr/>
          <p:nvPr/>
        </p:nvSpPr>
        <p:spPr>
          <a:xfrm>
            <a:off x="3645658" y="3022922"/>
            <a:ext cx="627329" cy="231493"/>
          </a:xfrm>
          <a:prstGeom prst="wedgeRectCallout">
            <a:avLst>
              <a:gd name="adj1" fmla="val -37439"/>
              <a:gd name="adj2" fmla="val -127500"/>
            </a:avLst>
          </a:prstGeom>
          <a:noFill/>
          <a:ln w="28575">
            <a:solidFill>
              <a:srgbClr val="5C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bg2">
                    <a:lumMod val="50000"/>
                  </a:schemeClr>
                </a:solidFill>
              </a:rPr>
              <a:t>全国</a:t>
            </a:r>
            <a:endParaRPr kumimoji="1" lang="ja-JP" altLang="en-US" sz="1200" dirty="0">
              <a:solidFill>
                <a:schemeClr val="bg2">
                  <a:lumMod val="50000"/>
                </a:schemeClr>
              </a:solidFill>
            </a:endParaRPr>
          </a:p>
        </p:txBody>
      </p:sp>
      <p:sp>
        <p:nvSpPr>
          <p:cNvPr id="29" name="四角形吹き出し 28"/>
          <p:cNvSpPr/>
          <p:nvPr/>
        </p:nvSpPr>
        <p:spPr>
          <a:xfrm>
            <a:off x="5250581" y="3198782"/>
            <a:ext cx="627329" cy="231493"/>
          </a:xfrm>
          <a:prstGeom prst="wedgeRectCallout">
            <a:avLst>
              <a:gd name="adj1" fmla="val -13453"/>
              <a:gd name="adj2" fmla="val 10750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2">
                    <a:lumMod val="50000"/>
                  </a:schemeClr>
                </a:solidFill>
              </a:rPr>
              <a:t>大阪</a:t>
            </a:r>
          </a:p>
        </p:txBody>
      </p:sp>
      <p:sp>
        <p:nvSpPr>
          <p:cNvPr id="7" name="テキスト ボックス 6"/>
          <p:cNvSpPr txBox="1"/>
          <p:nvPr/>
        </p:nvSpPr>
        <p:spPr>
          <a:xfrm>
            <a:off x="6313291" y="2305571"/>
            <a:ext cx="3015837" cy="553998"/>
          </a:xfrm>
          <a:prstGeom prst="rect">
            <a:avLst/>
          </a:prstGeom>
          <a:solidFill>
            <a:schemeClr val="bg1"/>
          </a:solidFill>
          <a:ln w="3175">
            <a:solidFill>
              <a:schemeClr val="tx1">
                <a:lumMod val="50000"/>
                <a:lumOff val="50000"/>
              </a:schemeClr>
            </a:solidFill>
          </a:ln>
        </p:spPr>
        <p:txBody>
          <a:bodyPr wrap="square" rtlCol="0">
            <a:spAutoFit/>
          </a:bodyPr>
          <a:lstStyle/>
          <a:p>
            <a:r>
              <a:rPr kumimoji="1" lang="en-US" altLang="ja-JP" sz="1000" dirty="0" smtClean="0"/>
              <a:t>《</a:t>
            </a:r>
            <a:r>
              <a:rPr kumimoji="1" lang="ja-JP" altLang="en-US" sz="1000" dirty="0" smtClean="0"/>
              <a:t>完全失業率の試算</a:t>
            </a:r>
            <a:r>
              <a:rPr kumimoji="1" lang="en-US" altLang="ja-JP" sz="1000" dirty="0" smtClean="0"/>
              <a:t>》</a:t>
            </a:r>
          </a:p>
          <a:p>
            <a:r>
              <a:rPr kumimoji="1" lang="ja-JP" altLang="en-US" sz="1000" dirty="0" smtClean="0"/>
              <a:t>　</a:t>
            </a:r>
            <a:r>
              <a:rPr kumimoji="1" lang="en-US" altLang="ja-JP" sz="1000" dirty="0" smtClean="0"/>
              <a:t>2020</a:t>
            </a:r>
            <a:r>
              <a:rPr kumimoji="1" lang="ja-JP" altLang="en-US" sz="1000" dirty="0" smtClean="0"/>
              <a:t>年末頃に</a:t>
            </a:r>
            <a:r>
              <a:rPr kumimoji="1" lang="en-US" altLang="ja-JP" sz="1000" dirty="0" smtClean="0"/>
              <a:t>4</a:t>
            </a:r>
            <a:r>
              <a:rPr kumimoji="1" lang="ja-JP" altLang="en-US" sz="1000" dirty="0" smtClean="0"/>
              <a:t>％程度（</a:t>
            </a:r>
            <a:r>
              <a:rPr kumimoji="1" lang="ja-JP" altLang="en-US" sz="1000" dirty="0"/>
              <a:t>ニッセイ基礎</a:t>
            </a:r>
            <a:r>
              <a:rPr kumimoji="1" lang="ja-JP" altLang="en-US" sz="1000" dirty="0" smtClean="0"/>
              <a:t>研究所）</a:t>
            </a:r>
            <a:endParaRPr kumimoji="1" lang="en-US" altLang="ja-JP" sz="1000" dirty="0" smtClean="0"/>
          </a:p>
          <a:p>
            <a:r>
              <a:rPr lang="ja-JP" altLang="en-US" sz="1000" dirty="0" smtClean="0"/>
              <a:t>　</a:t>
            </a:r>
            <a:r>
              <a:rPr lang="en-US" altLang="ja-JP" sz="1000" dirty="0" smtClean="0"/>
              <a:t>2020</a:t>
            </a:r>
            <a:r>
              <a:rPr lang="ja-JP" altLang="en-US" sz="1000" dirty="0" smtClean="0"/>
              <a:t>年</a:t>
            </a:r>
            <a:r>
              <a:rPr lang="en-US" altLang="ja-JP" sz="1000" dirty="0" smtClean="0"/>
              <a:t>2.7%､2021</a:t>
            </a:r>
            <a:r>
              <a:rPr lang="ja-JP" altLang="en-US" sz="1000" dirty="0" smtClean="0"/>
              <a:t>年</a:t>
            </a:r>
            <a:r>
              <a:rPr lang="en-US" altLang="ja-JP" sz="1000" dirty="0" smtClean="0"/>
              <a:t>3.8</a:t>
            </a:r>
            <a:r>
              <a:rPr lang="ja-JP" altLang="en-US" sz="1000" dirty="0" smtClean="0"/>
              <a:t>％（</a:t>
            </a:r>
            <a:r>
              <a:rPr lang="ja-JP" altLang="en-US" sz="1000" dirty="0"/>
              <a:t>日本総合</a:t>
            </a:r>
            <a:r>
              <a:rPr lang="ja-JP" altLang="en-US" sz="1000" dirty="0" smtClean="0"/>
              <a:t>研究所）</a:t>
            </a:r>
            <a:endParaRPr kumimoji="1" lang="ja-JP" altLang="en-US" sz="1000" dirty="0"/>
          </a:p>
        </p:txBody>
      </p:sp>
      <p:sp>
        <p:nvSpPr>
          <p:cNvPr id="30" name="正方形/長方形 29"/>
          <p:cNvSpPr/>
          <p:nvPr/>
        </p:nvSpPr>
        <p:spPr>
          <a:xfrm>
            <a:off x="7388687" y="5830790"/>
            <a:ext cx="2299416" cy="275048"/>
          </a:xfrm>
          <a:prstGeom prst="rect">
            <a:avLst/>
          </a:prstGeom>
        </p:spPr>
        <p:txBody>
          <a:bodyPr wrap="square">
            <a:spAutoFit/>
          </a:bodyPr>
          <a:lstStyle/>
          <a:p>
            <a:r>
              <a:rPr lang="ja-JP" altLang="en-US" sz="1200" dirty="0" smtClean="0"/>
              <a:t>出典：総務省 </a:t>
            </a:r>
            <a:r>
              <a:rPr lang="en-US" altLang="ja-JP" sz="1200" dirty="0" smtClean="0"/>
              <a:t>『</a:t>
            </a:r>
            <a:r>
              <a:rPr lang="ja-JP" altLang="en-US" sz="1200" dirty="0" smtClean="0"/>
              <a:t>労働力調査</a:t>
            </a:r>
            <a:r>
              <a:rPr lang="en-US" altLang="ja-JP" sz="1200" dirty="0" smtClean="0"/>
              <a:t>』</a:t>
            </a:r>
            <a:endParaRPr lang="ja-JP" altLang="en-US" sz="1200" dirty="0"/>
          </a:p>
        </p:txBody>
      </p:sp>
    </p:spTree>
    <p:extLst>
      <p:ext uri="{BB962C8B-B14F-4D97-AF65-F5344CB8AC3E}">
        <p14:creationId xmlns:p14="http://schemas.microsoft.com/office/powerpoint/2010/main" val="8742315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02610" y="481914"/>
            <a:ext cx="9700779" cy="97779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a:r>
              <a:rPr kumimoji="1" lang="ja-JP" altLang="en-US" sz="1400" dirty="0" smtClean="0">
                <a:solidFill>
                  <a:schemeClr val="tx1"/>
                </a:solidFill>
              </a:rPr>
              <a:t>●コロナによる解雇等見込みの労働者数</a:t>
            </a:r>
            <a:r>
              <a:rPr kumimoji="1" lang="en-US" altLang="ja-JP" sz="1050" dirty="0" smtClean="0">
                <a:solidFill>
                  <a:srgbClr val="FF0000"/>
                </a:solidFill>
                <a:latin typeface="+mn-ea"/>
              </a:rPr>
              <a:t>(※)</a:t>
            </a:r>
            <a:r>
              <a:rPr kumimoji="1" lang="ja-JP" altLang="en-US" sz="1400" dirty="0" smtClean="0">
                <a:solidFill>
                  <a:schemeClr val="tx1"/>
                </a:solidFill>
              </a:rPr>
              <a:t>は、週単位で大きく増加。（</a:t>
            </a:r>
            <a:r>
              <a:rPr kumimoji="1" lang="en-US" altLang="ja-JP" sz="1400" b="1" dirty="0" smtClean="0">
                <a:solidFill>
                  <a:schemeClr val="tx1"/>
                </a:solidFill>
              </a:rPr>
              <a:t>7/3</a:t>
            </a:r>
            <a:r>
              <a:rPr kumimoji="1" lang="ja-JP" altLang="en-US" sz="1400" b="1" dirty="0" smtClean="0">
                <a:solidFill>
                  <a:schemeClr val="tx1"/>
                </a:solidFill>
              </a:rPr>
              <a:t>時点：約</a:t>
            </a:r>
            <a:r>
              <a:rPr kumimoji="1" lang="en-US" altLang="ja-JP" sz="1400" b="1" dirty="0" smtClean="0">
                <a:solidFill>
                  <a:schemeClr val="tx1"/>
                </a:solidFill>
              </a:rPr>
              <a:t>32,000</a:t>
            </a:r>
            <a:r>
              <a:rPr kumimoji="1" lang="ja-JP" altLang="en-US" sz="1400" b="1" dirty="0" smtClean="0">
                <a:solidFill>
                  <a:schemeClr val="tx1"/>
                </a:solidFill>
              </a:rPr>
              <a:t>人</a:t>
            </a:r>
            <a:r>
              <a:rPr kumimoji="1" lang="ja-JP" altLang="en-US" sz="1400" dirty="0" smtClean="0">
                <a:solidFill>
                  <a:schemeClr val="tx1"/>
                </a:solidFill>
              </a:rPr>
              <a:t>）</a:t>
            </a:r>
            <a:endParaRPr kumimoji="1" lang="en-US" altLang="ja-JP" sz="1400" dirty="0" smtClean="0">
              <a:solidFill>
                <a:schemeClr val="tx1"/>
              </a:solidFill>
            </a:endParaRPr>
          </a:p>
          <a:p>
            <a:pPr marL="177800" indent="-177800"/>
            <a:r>
              <a:rPr kumimoji="1" lang="ja-JP" altLang="en-US" sz="1400" dirty="0" smtClean="0">
                <a:solidFill>
                  <a:schemeClr val="tx1"/>
                </a:solidFill>
              </a:rPr>
              <a:t>●業種別では、</a:t>
            </a:r>
            <a:r>
              <a:rPr kumimoji="1" lang="ja-JP" altLang="en-US" sz="1400" b="1" u="sng" dirty="0" smtClean="0">
                <a:solidFill>
                  <a:schemeClr val="tx1"/>
                </a:solidFill>
              </a:rPr>
              <a:t>「宿泊業」、「製造業」、「飲食業」</a:t>
            </a:r>
            <a:r>
              <a:rPr kumimoji="1" lang="ja-JP" altLang="en-US" sz="1400" dirty="0" smtClean="0">
                <a:solidFill>
                  <a:schemeClr val="tx1"/>
                </a:solidFill>
              </a:rPr>
              <a:t>等で</a:t>
            </a:r>
            <a:r>
              <a:rPr kumimoji="1" lang="ja-JP" altLang="en-US" sz="1400" dirty="0">
                <a:solidFill>
                  <a:schemeClr val="tx1"/>
                </a:solidFill>
              </a:rPr>
              <a:t>解雇等見込みの</a:t>
            </a:r>
            <a:r>
              <a:rPr kumimoji="1" lang="ja-JP" altLang="en-US" sz="1400" dirty="0" smtClean="0">
                <a:solidFill>
                  <a:schemeClr val="tx1"/>
                </a:solidFill>
              </a:rPr>
              <a:t>労働者が大きく増加。</a:t>
            </a:r>
            <a:endParaRPr kumimoji="1" lang="en-US" altLang="ja-JP" sz="1400" dirty="0" smtClean="0">
              <a:solidFill>
                <a:schemeClr val="tx1"/>
              </a:solidFill>
            </a:endParaRPr>
          </a:p>
          <a:p>
            <a:pPr marL="177800" indent="-177800"/>
            <a:r>
              <a:rPr kumimoji="1" lang="en-US" altLang="ja-JP" sz="1100" dirty="0" smtClean="0">
                <a:solidFill>
                  <a:srgbClr val="FF0000"/>
                </a:solidFill>
              </a:rPr>
              <a:t>※</a:t>
            </a:r>
            <a:r>
              <a:rPr kumimoji="1" lang="ja-JP" altLang="en-US" sz="1100" dirty="0" smtClean="0">
                <a:solidFill>
                  <a:srgbClr val="FF0000"/>
                </a:solidFill>
              </a:rPr>
              <a:t>「</a:t>
            </a:r>
            <a:r>
              <a:rPr kumimoji="1" lang="ja-JP" altLang="en-US" sz="1100" dirty="0">
                <a:solidFill>
                  <a:srgbClr val="FF0000"/>
                </a:solidFill>
              </a:rPr>
              <a:t>解雇等見込み」は、都道府県労働局及びハローワークに対して相談のあった事業所等において解雇・雇止め等の予定がある労働者で、一部既に解雇・雇止めされたものも含まれている。</a:t>
            </a:r>
            <a:endParaRPr kumimoji="1" lang="en-US" altLang="ja-JP" sz="1400" dirty="0">
              <a:solidFill>
                <a:srgbClr val="FF0000"/>
              </a:solidFill>
            </a:endParaRPr>
          </a:p>
        </p:txBody>
      </p:sp>
      <p:sp>
        <p:nvSpPr>
          <p:cNvPr id="6" name="正方形/長方形 5"/>
          <p:cNvSpPr/>
          <p:nvPr/>
        </p:nvSpPr>
        <p:spPr>
          <a:xfrm>
            <a:off x="102610" y="5691872"/>
            <a:ext cx="1676096" cy="253916"/>
          </a:xfrm>
          <a:prstGeom prst="rect">
            <a:avLst/>
          </a:prstGeom>
        </p:spPr>
        <p:txBody>
          <a:bodyPr wrap="square">
            <a:spAutoFit/>
          </a:bodyPr>
          <a:lstStyle/>
          <a:p>
            <a:r>
              <a:rPr lang="ja-JP" altLang="en-US" sz="1050" dirty="0"/>
              <a:t>出典</a:t>
            </a:r>
            <a:r>
              <a:rPr lang="ja-JP" altLang="en-US" sz="1050" dirty="0" smtClean="0"/>
              <a:t>：厚生労働省資料</a:t>
            </a:r>
            <a:endParaRPr lang="ja-JP" altLang="en-US" sz="1050" dirty="0"/>
          </a:p>
        </p:txBody>
      </p:sp>
      <p:sp>
        <p:nvSpPr>
          <p:cNvPr id="32" name="スライド番号プレースホルダー 3"/>
          <p:cNvSpPr>
            <a:spLocks noGrp="1"/>
          </p:cNvSpPr>
          <p:nvPr>
            <p:ph type="sldNum" sz="quarter" idx="12"/>
          </p:nvPr>
        </p:nvSpPr>
        <p:spPr>
          <a:xfrm>
            <a:off x="9350061" y="5691873"/>
            <a:ext cx="426425" cy="394246"/>
          </a:xfrm>
        </p:spPr>
        <p:txBody>
          <a:bodyPr/>
          <a:lstStyle/>
          <a:p>
            <a:fld id="{9B28B6A2-4437-46C4-8AB6-08015A7ADF51}" type="slidenum">
              <a:rPr kumimoji="1" lang="ja-JP" altLang="en-US" sz="1600" b="1" smtClean="0"/>
              <a:t>73</a:t>
            </a:fld>
            <a:endParaRPr kumimoji="1" lang="ja-JP" altLang="en-US" sz="1600" b="1"/>
          </a:p>
        </p:txBody>
      </p:sp>
      <p:sp>
        <p:nvSpPr>
          <p:cNvPr id="10" name="テキスト ボックス 9"/>
          <p:cNvSpPr txBox="1"/>
          <p:nvPr/>
        </p:nvSpPr>
        <p:spPr>
          <a:xfrm>
            <a:off x="0" y="0"/>
            <a:ext cx="9906000" cy="369332"/>
          </a:xfrm>
          <a:prstGeom prst="rect">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wrap="square" lIns="144000" rtlCol="0">
            <a:spAutoFit/>
          </a:bodyPr>
          <a:lstStyle/>
          <a:p>
            <a:pPr algn="ctr"/>
            <a:r>
              <a:rPr kumimoji="1" lang="ja-JP" altLang="en-US" b="1" dirty="0"/>
              <a:t>　</a:t>
            </a:r>
            <a:r>
              <a:rPr kumimoji="1" lang="ja-JP" altLang="en-US" b="1" dirty="0" smtClean="0"/>
              <a:t>雇用情勢の悪化 </a:t>
            </a:r>
            <a:r>
              <a:rPr kumimoji="1" lang="en-US" altLang="ja-JP" b="1" dirty="0" smtClean="0"/>
              <a:t>【</a:t>
            </a:r>
            <a:r>
              <a:rPr kumimoji="1" lang="ja-JP" altLang="en-US" b="1" dirty="0" smtClean="0"/>
              <a:t>解雇等見込み労働者</a:t>
            </a:r>
            <a:r>
              <a:rPr kumimoji="1" lang="en-US" altLang="ja-JP" b="1" dirty="0" smtClean="0"/>
              <a:t>】</a:t>
            </a:r>
            <a:endParaRPr kumimoji="1" lang="ja-JP" altLang="en-US" b="1" dirty="0"/>
          </a:p>
        </p:txBody>
      </p:sp>
      <p:graphicFrame>
        <p:nvGraphicFramePr>
          <p:cNvPr id="11" name="グラフ 10"/>
          <p:cNvGraphicFramePr>
            <a:graphicFrameLocks/>
          </p:cNvGraphicFramePr>
          <p:nvPr>
            <p:extLst>
              <p:ext uri="{D42A27DB-BD31-4B8C-83A1-F6EECF244321}">
                <p14:modId xmlns:p14="http://schemas.microsoft.com/office/powerpoint/2010/main" val="599492037"/>
              </p:ext>
            </p:extLst>
          </p:nvPr>
        </p:nvGraphicFramePr>
        <p:xfrm>
          <a:off x="102610" y="1911468"/>
          <a:ext cx="5002370" cy="3553980"/>
        </p:xfrm>
        <a:graphic>
          <a:graphicData uri="http://schemas.openxmlformats.org/drawingml/2006/chart">
            <c:chart xmlns:c="http://schemas.openxmlformats.org/drawingml/2006/chart" xmlns:r="http://schemas.openxmlformats.org/officeDocument/2006/relationships" r:id="rId3"/>
          </a:graphicData>
        </a:graphic>
      </p:graphicFrame>
      <p:sp>
        <p:nvSpPr>
          <p:cNvPr id="12" name="四角形吹き出し 11"/>
          <p:cNvSpPr/>
          <p:nvPr/>
        </p:nvSpPr>
        <p:spPr>
          <a:xfrm>
            <a:off x="3978079" y="3334834"/>
            <a:ext cx="528034" cy="333595"/>
          </a:xfrm>
          <a:prstGeom prst="wedgeRectCallout">
            <a:avLst>
              <a:gd name="adj1" fmla="val 57608"/>
              <a:gd name="adj2" fmla="val 7411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smtClean="0">
                <a:solidFill>
                  <a:schemeClr val="tx1"/>
                </a:solidFill>
              </a:rPr>
              <a:t>全体</a:t>
            </a:r>
            <a:endParaRPr kumimoji="1" lang="ja-JP" altLang="en-US" sz="1200" dirty="0">
              <a:solidFill>
                <a:schemeClr val="tx1"/>
              </a:solidFill>
            </a:endParaRPr>
          </a:p>
        </p:txBody>
      </p:sp>
      <p:sp>
        <p:nvSpPr>
          <p:cNvPr id="13" name="四角形吹き出し 12"/>
          <p:cNvSpPr/>
          <p:nvPr/>
        </p:nvSpPr>
        <p:spPr>
          <a:xfrm>
            <a:off x="3538703" y="5475906"/>
            <a:ext cx="967410" cy="253916"/>
          </a:xfrm>
          <a:prstGeom prst="wedgeRectCallout">
            <a:avLst>
              <a:gd name="adj1" fmla="val 8654"/>
              <a:gd name="adj2" fmla="val -186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smtClean="0">
                <a:solidFill>
                  <a:schemeClr val="tx1"/>
                </a:solidFill>
              </a:rPr>
              <a:t>非正規雇用</a:t>
            </a:r>
            <a:endParaRPr kumimoji="1" lang="ja-JP" altLang="en-US" sz="1200" dirty="0">
              <a:solidFill>
                <a:schemeClr val="tx1"/>
              </a:solidFill>
            </a:endParaRPr>
          </a:p>
        </p:txBody>
      </p:sp>
      <p:graphicFrame>
        <p:nvGraphicFramePr>
          <p:cNvPr id="14" name="グラフ 13"/>
          <p:cNvGraphicFramePr>
            <a:graphicFrameLocks/>
          </p:cNvGraphicFramePr>
          <p:nvPr>
            <p:extLst>
              <p:ext uri="{D42A27DB-BD31-4B8C-83A1-F6EECF244321}">
                <p14:modId xmlns:p14="http://schemas.microsoft.com/office/powerpoint/2010/main" val="2494986566"/>
              </p:ext>
            </p:extLst>
          </p:nvPr>
        </p:nvGraphicFramePr>
        <p:xfrm>
          <a:off x="5104980" y="2137892"/>
          <a:ext cx="4671506" cy="355397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233558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02610" y="481914"/>
            <a:ext cx="9700779" cy="97779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a:r>
              <a:rPr kumimoji="1" lang="ja-JP" altLang="en-US" sz="1400" dirty="0" smtClean="0">
                <a:solidFill>
                  <a:schemeClr val="tx1"/>
                </a:solidFill>
              </a:rPr>
              <a:t>●都道府県別の比較では、東京に次いで</a:t>
            </a:r>
            <a:r>
              <a:rPr kumimoji="1" lang="ja-JP" altLang="en-US" sz="1400" b="1" u="sng" dirty="0" smtClean="0">
                <a:solidFill>
                  <a:schemeClr val="tx1"/>
                </a:solidFill>
              </a:rPr>
              <a:t>大阪の解雇等見込み労働者が多く、前週比で</a:t>
            </a:r>
            <a:r>
              <a:rPr kumimoji="1" lang="en-US" altLang="ja-JP" sz="1400" b="1" u="sng" dirty="0" smtClean="0">
                <a:solidFill>
                  <a:schemeClr val="tx1"/>
                </a:solidFill>
              </a:rPr>
              <a:t>1.7</a:t>
            </a:r>
            <a:r>
              <a:rPr kumimoji="1" lang="ja-JP" altLang="en-US" sz="1400" b="1" u="sng" dirty="0" smtClean="0">
                <a:solidFill>
                  <a:schemeClr val="tx1"/>
                </a:solidFill>
              </a:rPr>
              <a:t>倍になるなど、他府県に比べ大きく</a:t>
            </a:r>
            <a:endParaRPr kumimoji="1" lang="en-US" altLang="ja-JP" sz="1400" b="1" u="sng" dirty="0" smtClean="0">
              <a:solidFill>
                <a:schemeClr val="tx1"/>
              </a:solidFill>
            </a:endParaRPr>
          </a:p>
          <a:p>
            <a:pPr marL="177800" indent="-177800"/>
            <a:r>
              <a:rPr kumimoji="1" lang="ja-JP" altLang="en-US" sz="1400" dirty="0">
                <a:solidFill>
                  <a:schemeClr val="tx1"/>
                </a:solidFill>
              </a:rPr>
              <a:t>　 </a:t>
            </a:r>
            <a:r>
              <a:rPr kumimoji="1" lang="ja-JP" altLang="en-US" sz="1400" b="1" u="sng" dirty="0" smtClean="0">
                <a:solidFill>
                  <a:schemeClr val="tx1"/>
                </a:solidFill>
              </a:rPr>
              <a:t>増加。</a:t>
            </a:r>
            <a:endParaRPr kumimoji="1" lang="en-US" altLang="ja-JP" sz="1400" b="1" u="sng" dirty="0" smtClean="0">
              <a:solidFill>
                <a:schemeClr val="tx1"/>
              </a:solidFill>
            </a:endParaRPr>
          </a:p>
          <a:p>
            <a:pPr marL="177800" indent="-177800"/>
            <a:r>
              <a:rPr kumimoji="1" lang="en-US" altLang="ja-JP" sz="1100" dirty="0" smtClean="0">
                <a:solidFill>
                  <a:srgbClr val="FF0000"/>
                </a:solidFill>
              </a:rPr>
              <a:t>※</a:t>
            </a:r>
            <a:r>
              <a:rPr kumimoji="1" lang="ja-JP" altLang="en-US" sz="1100" dirty="0" smtClean="0">
                <a:solidFill>
                  <a:srgbClr val="FF0000"/>
                </a:solidFill>
              </a:rPr>
              <a:t>「</a:t>
            </a:r>
            <a:r>
              <a:rPr kumimoji="1" lang="ja-JP" altLang="en-US" sz="1100" dirty="0">
                <a:solidFill>
                  <a:srgbClr val="FF0000"/>
                </a:solidFill>
              </a:rPr>
              <a:t>解雇等見込み」は、都道府県労働局及びハローワークに対して相談のあった事業所等において解雇・雇止め等の予定がある労働者で、一部既に解雇・雇止めされたものも含まれている。</a:t>
            </a:r>
            <a:endParaRPr kumimoji="1" lang="en-US" altLang="ja-JP" sz="1400" dirty="0">
              <a:solidFill>
                <a:srgbClr val="FF0000"/>
              </a:solidFill>
            </a:endParaRPr>
          </a:p>
        </p:txBody>
      </p:sp>
      <p:sp>
        <p:nvSpPr>
          <p:cNvPr id="6" name="正方形/長方形 5"/>
          <p:cNvSpPr/>
          <p:nvPr/>
        </p:nvSpPr>
        <p:spPr>
          <a:xfrm>
            <a:off x="102610" y="5691872"/>
            <a:ext cx="1676096" cy="253916"/>
          </a:xfrm>
          <a:prstGeom prst="rect">
            <a:avLst/>
          </a:prstGeom>
        </p:spPr>
        <p:txBody>
          <a:bodyPr wrap="square">
            <a:spAutoFit/>
          </a:bodyPr>
          <a:lstStyle/>
          <a:p>
            <a:r>
              <a:rPr lang="ja-JP" altLang="en-US" sz="1050" dirty="0"/>
              <a:t>出典</a:t>
            </a:r>
            <a:r>
              <a:rPr lang="ja-JP" altLang="en-US" sz="1050" dirty="0" smtClean="0"/>
              <a:t>：厚生労働省資料</a:t>
            </a:r>
            <a:endParaRPr lang="ja-JP" altLang="en-US" sz="1050" dirty="0"/>
          </a:p>
        </p:txBody>
      </p:sp>
      <p:sp>
        <p:nvSpPr>
          <p:cNvPr id="32" name="スライド番号プレースホルダー 3"/>
          <p:cNvSpPr>
            <a:spLocks noGrp="1"/>
          </p:cNvSpPr>
          <p:nvPr>
            <p:ph type="sldNum" sz="quarter" idx="12"/>
          </p:nvPr>
        </p:nvSpPr>
        <p:spPr>
          <a:xfrm>
            <a:off x="9350061" y="5691873"/>
            <a:ext cx="426425" cy="394246"/>
          </a:xfrm>
        </p:spPr>
        <p:txBody>
          <a:bodyPr/>
          <a:lstStyle/>
          <a:p>
            <a:fld id="{9B28B6A2-4437-46C4-8AB6-08015A7ADF51}" type="slidenum">
              <a:rPr kumimoji="1" lang="ja-JP" altLang="en-US" sz="1600" b="1" smtClean="0"/>
              <a:t>74</a:t>
            </a:fld>
            <a:endParaRPr kumimoji="1" lang="ja-JP" altLang="en-US" sz="1600" b="1"/>
          </a:p>
        </p:txBody>
      </p:sp>
      <p:sp>
        <p:nvSpPr>
          <p:cNvPr id="10" name="テキスト ボックス 9"/>
          <p:cNvSpPr txBox="1"/>
          <p:nvPr/>
        </p:nvSpPr>
        <p:spPr>
          <a:xfrm>
            <a:off x="0" y="0"/>
            <a:ext cx="9906000" cy="369332"/>
          </a:xfrm>
          <a:prstGeom prst="rect">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wrap="square" lIns="144000" rtlCol="0">
            <a:spAutoFit/>
          </a:bodyPr>
          <a:lstStyle/>
          <a:p>
            <a:pPr algn="ctr"/>
            <a:r>
              <a:rPr kumimoji="1" lang="ja-JP" altLang="en-US" b="1" dirty="0"/>
              <a:t>　</a:t>
            </a:r>
            <a:r>
              <a:rPr kumimoji="1" lang="ja-JP" altLang="en-US" b="1" dirty="0" smtClean="0"/>
              <a:t>雇用情勢の悪化 </a:t>
            </a:r>
            <a:r>
              <a:rPr kumimoji="1" lang="en-US" altLang="ja-JP" b="1" dirty="0" smtClean="0"/>
              <a:t>【</a:t>
            </a:r>
            <a:r>
              <a:rPr kumimoji="1" lang="ja-JP" altLang="en-US" b="1" dirty="0" smtClean="0"/>
              <a:t>解雇等見込み労働者</a:t>
            </a:r>
            <a:r>
              <a:rPr kumimoji="1" lang="en-US" altLang="ja-JP" b="1" dirty="0" smtClean="0"/>
              <a:t>】</a:t>
            </a:r>
            <a:endParaRPr kumimoji="1" lang="ja-JP" altLang="en-US" b="1" dirty="0"/>
          </a:p>
        </p:txBody>
      </p:sp>
      <p:graphicFrame>
        <p:nvGraphicFramePr>
          <p:cNvPr id="15" name="グラフ 14"/>
          <p:cNvGraphicFramePr>
            <a:graphicFrameLocks/>
          </p:cNvGraphicFramePr>
          <p:nvPr>
            <p:extLst>
              <p:ext uri="{D42A27DB-BD31-4B8C-83A1-F6EECF244321}">
                <p14:modId xmlns:p14="http://schemas.microsoft.com/office/powerpoint/2010/main" val="2869724691"/>
              </p:ext>
            </p:extLst>
          </p:nvPr>
        </p:nvGraphicFramePr>
        <p:xfrm>
          <a:off x="1649569" y="1572290"/>
          <a:ext cx="6657304" cy="41195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468825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グラフ 16"/>
          <p:cNvGraphicFramePr>
            <a:graphicFrameLocks/>
          </p:cNvGraphicFramePr>
          <p:nvPr>
            <p:extLst/>
          </p:nvPr>
        </p:nvGraphicFramePr>
        <p:xfrm>
          <a:off x="166989" y="2167139"/>
          <a:ext cx="4886671" cy="3747248"/>
        </p:xfrm>
        <a:graphic>
          <a:graphicData uri="http://schemas.openxmlformats.org/drawingml/2006/chart">
            <c:chart xmlns:c="http://schemas.openxmlformats.org/drawingml/2006/chart" xmlns:r="http://schemas.openxmlformats.org/officeDocument/2006/relationships" r:id="rId3"/>
          </a:graphicData>
        </a:graphic>
      </p:graphicFrame>
      <p:sp>
        <p:nvSpPr>
          <p:cNvPr id="3" name="正方形/長方形 2"/>
          <p:cNvSpPr/>
          <p:nvPr/>
        </p:nvSpPr>
        <p:spPr>
          <a:xfrm>
            <a:off x="103030" y="485268"/>
            <a:ext cx="9673456" cy="7429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rPr>
              <a:t>● </a:t>
            </a:r>
            <a:r>
              <a:rPr kumimoji="1" lang="ja-JP" altLang="en-US" sz="1400" b="1" dirty="0" smtClean="0">
                <a:solidFill>
                  <a:schemeClr val="tx1"/>
                </a:solidFill>
              </a:rPr>
              <a:t>４月の１ヵ月間で、全国の休業者数が急増</a:t>
            </a:r>
            <a:r>
              <a:rPr kumimoji="1" lang="ja-JP" altLang="en-US" sz="1400" dirty="0" smtClean="0">
                <a:solidFill>
                  <a:schemeClr val="tx1"/>
                </a:solidFill>
              </a:rPr>
              <a:t>（前月の２倍以上、約</a:t>
            </a:r>
            <a:r>
              <a:rPr kumimoji="1" lang="en-US" altLang="ja-JP" sz="1400" dirty="0" smtClean="0">
                <a:solidFill>
                  <a:schemeClr val="tx1"/>
                </a:solidFill>
              </a:rPr>
              <a:t>350</a:t>
            </a:r>
            <a:r>
              <a:rPr kumimoji="1" lang="ja-JP" altLang="en-US" sz="1400" dirty="0" smtClean="0">
                <a:solidFill>
                  <a:schemeClr val="tx1"/>
                </a:solidFill>
              </a:rPr>
              <a:t>万人の増加）。</a:t>
            </a:r>
            <a:endParaRPr kumimoji="1" lang="en-US" altLang="ja-JP" sz="1400" dirty="0" smtClean="0">
              <a:solidFill>
                <a:schemeClr val="tx1"/>
              </a:solidFill>
            </a:endParaRPr>
          </a:p>
          <a:p>
            <a:r>
              <a:rPr kumimoji="1" lang="ja-JP" altLang="en-US" sz="1400" dirty="0" smtClean="0">
                <a:solidFill>
                  <a:schemeClr val="tx1"/>
                </a:solidFill>
              </a:rPr>
              <a:t>● ５月にやや休業者は減少しているが、失業率は増加しており、</a:t>
            </a:r>
            <a:r>
              <a:rPr kumimoji="1" lang="ja-JP" altLang="en-US" sz="1400" b="1" dirty="0" smtClean="0">
                <a:solidFill>
                  <a:schemeClr val="tx1"/>
                </a:solidFill>
              </a:rPr>
              <a:t>休業中であった者が失業になった可能性</a:t>
            </a:r>
            <a:r>
              <a:rPr kumimoji="1" lang="ja-JP" altLang="en-US" sz="1400" dirty="0" smtClean="0">
                <a:solidFill>
                  <a:schemeClr val="tx1"/>
                </a:solidFill>
              </a:rPr>
              <a:t>。</a:t>
            </a:r>
            <a:endParaRPr kumimoji="1" lang="en-US" altLang="ja-JP" sz="1400" dirty="0" smtClean="0">
              <a:solidFill>
                <a:schemeClr val="tx1"/>
              </a:solidFill>
            </a:endParaRPr>
          </a:p>
          <a:p>
            <a:r>
              <a:rPr kumimoji="1" lang="ja-JP" altLang="en-US" sz="1400" dirty="0" smtClean="0">
                <a:solidFill>
                  <a:schemeClr val="tx1"/>
                </a:solidFill>
              </a:rPr>
              <a:t>● 大阪の休業者数は、</a:t>
            </a:r>
            <a:r>
              <a:rPr kumimoji="1" lang="en-US" altLang="ja-JP" sz="1400" dirty="0">
                <a:solidFill>
                  <a:schemeClr val="tx1"/>
                </a:solidFill>
              </a:rPr>
              <a:t>20</a:t>
            </a:r>
            <a:r>
              <a:rPr kumimoji="1" lang="ja-JP" altLang="en-US" sz="1400" dirty="0">
                <a:solidFill>
                  <a:schemeClr val="tx1"/>
                </a:solidFill>
              </a:rPr>
              <a:t>年</a:t>
            </a:r>
            <a:r>
              <a:rPr kumimoji="1" lang="en-US" altLang="ja-JP" sz="1400" dirty="0" smtClean="0">
                <a:solidFill>
                  <a:schemeClr val="tx1"/>
                </a:solidFill>
              </a:rPr>
              <a:t>1</a:t>
            </a:r>
            <a:r>
              <a:rPr kumimoji="1" lang="en-US" altLang="ja-JP" sz="1400" dirty="0">
                <a:solidFill>
                  <a:schemeClr val="tx1"/>
                </a:solidFill>
              </a:rPr>
              <a:t>-</a:t>
            </a:r>
            <a:r>
              <a:rPr kumimoji="1" lang="en-US" altLang="ja-JP" sz="1400" dirty="0" smtClean="0">
                <a:solidFill>
                  <a:schemeClr val="tx1"/>
                </a:solidFill>
              </a:rPr>
              <a:t>3</a:t>
            </a:r>
            <a:r>
              <a:rPr kumimoji="1" lang="ja-JP" altLang="en-US" sz="1400" dirty="0" smtClean="0">
                <a:solidFill>
                  <a:schemeClr val="tx1"/>
                </a:solidFill>
              </a:rPr>
              <a:t>月期</a:t>
            </a:r>
            <a:r>
              <a:rPr kumimoji="1" lang="ja-JP" altLang="en-US" sz="1400" dirty="0">
                <a:solidFill>
                  <a:schemeClr val="tx1"/>
                </a:solidFill>
              </a:rPr>
              <a:t>では前年同期比と</a:t>
            </a:r>
            <a:r>
              <a:rPr kumimoji="1" lang="ja-JP" altLang="en-US" sz="1400" dirty="0" smtClean="0">
                <a:solidFill>
                  <a:schemeClr val="tx1"/>
                </a:solidFill>
              </a:rPr>
              <a:t>同程度（</a:t>
            </a:r>
            <a:r>
              <a:rPr kumimoji="1" lang="en-US" altLang="ja-JP" sz="1400" dirty="0">
                <a:solidFill>
                  <a:schemeClr val="tx1"/>
                </a:solidFill>
              </a:rPr>
              <a:t>13.8</a:t>
            </a:r>
            <a:r>
              <a:rPr kumimoji="1" lang="ja-JP" altLang="en-US" sz="1400" dirty="0">
                <a:solidFill>
                  <a:schemeClr val="tx1"/>
                </a:solidFill>
              </a:rPr>
              <a:t>万人</a:t>
            </a:r>
            <a:r>
              <a:rPr kumimoji="1" lang="ja-JP" altLang="en-US" sz="1400" dirty="0" smtClean="0">
                <a:solidFill>
                  <a:schemeClr val="tx1"/>
                </a:solidFill>
              </a:rPr>
              <a:t>）であったが、</a:t>
            </a:r>
            <a:r>
              <a:rPr kumimoji="1" lang="ja-JP" altLang="en-US" sz="1400" b="1" dirty="0" smtClean="0">
                <a:solidFill>
                  <a:schemeClr val="tx1"/>
                </a:solidFill>
              </a:rPr>
              <a:t>４月以降、増加する可能性あり。</a:t>
            </a:r>
            <a:endParaRPr kumimoji="1" lang="en-US" altLang="ja-JP" sz="1400" b="1" dirty="0" smtClean="0">
              <a:solidFill>
                <a:schemeClr val="tx1"/>
              </a:solidFill>
            </a:endParaRPr>
          </a:p>
        </p:txBody>
      </p:sp>
      <p:sp>
        <p:nvSpPr>
          <p:cNvPr id="6" name="正方形/長方形 5"/>
          <p:cNvSpPr/>
          <p:nvPr/>
        </p:nvSpPr>
        <p:spPr>
          <a:xfrm>
            <a:off x="227483" y="5888996"/>
            <a:ext cx="3044242" cy="261610"/>
          </a:xfrm>
          <a:prstGeom prst="rect">
            <a:avLst/>
          </a:prstGeom>
        </p:spPr>
        <p:txBody>
          <a:bodyPr wrap="square">
            <a:spAutoFit/>
          </a:bodyPr>
          <a:lstStyle/>
          <a:p>
            <a:r>
              <a:rPr lang="ja-JP" altLang="en-US" sz="1050" dirty="0" smtClean="0"/>
              <a:t>出典：総務省 </a:t>
            </a:r>
            <a:r>
              <a:rPr lang="en-US" altLang="ja-JP" sz="1050" dirty="0" smtClean="0"/>
              <a:t>『</a:t>
            </a:r>
            <a:r>
              <a:rPr lang="ja-JP" altLang="en-US" sz="1050" dirty="0" smtClean="0"/>
              <a:t>労働力調査</a:t>
            </a:r>
            <a:r>
              <a:rPr lang="en-US" altLang="ja-JP" sz="1050" dirty="0" smtClean="0"/>
              <a:t>』</a:t>
            </a:r>
            <a:endParaRPr lang="ja-JP" altLang="en-US" sz="1050" dirty="0"/>
          </a:p>
        </p:txBody>
      </p:sp>
      <p:sp>
        <p:nvSpPr>
          <p:cNvPr id="20" name="スライド番号プレースホルダー 3"/>
          <p:cNvSpPr>
            <a:spLocks noGrp="1"/>
          </p:cNvSpPr>
          <p:nvPr>
            <p:ph type="sldNum" sz="quarter" idx="12"/>
          </p:nvPr>
        </p:nvSpPr>
        <p:spPr>
          <a:xfrm>
            <a:off x="9416417" y="5665414"/>
            <a:ext cx="426425" cy="394246"/>
          </a:xfrm>
        </p:spPr>
        <p:txBody>
          <a:bodyPr/>
          <a:lstStyle/>
          <a:p>
            <a:fld id="{9B28B6A2-4437-46C4-8AB6-08015A7ADF51}" type="slidenum">
              <a:rPr kumimoji="1" lang="ja-JP" altLang="en-US" sz="1600" b="1" smtClean="0"/>
              <a:t>75</a:t>
            </a:fld>
            <a:endParaRPr kumimoji="1" lang="ja-JP" altLang="en-US" sz="1600" b="1"/>
          </a:p>
        </p:txBody>
      </p:sp>
      <p:graphicFrame>
        <p:nvGraphicFramePr>
          <p:cNvPr id="12" name="グラフ 11"/>
          <p:cNvGraphicFramePr>
            <a:graphicFrameLocks/>
          </p:cNvGraphicFramePr>
          <p:nvPr>
            <p:extLst/>
          </p:nvPr>
        </p:nvGraphicFramePr>
        <p:xfrm>
          <a:off x="5186149" y="2167138"/>
          <a:ext cx="4031424" cy="3626533"/>
        </p:xfrm>
        <a:graphic>
          <a:graphicData uri="http://schemas.openxmlformats.org/drawingml/2006/chart">
            <c:chart xmlns:c="http://schemas.openxmlformats.org/drawingml/2006/chart" xmlns:r="http://schemas.openxmlformats.org/officeDocument/2006/relationships" r:id="rId4"/>
          </a:graphicData>
        </a:graphic>
      </p:graphicFrame>
      <p:sp>
        <p:nvSpPr>
          <p:cNvPr id="13" name="テキスト ボックス 2"/>
          <p:cNvSpPr txBox="1"/>
          <p:nvPr/>
        </p:nvSpPr>
        <p:spPr>
          <a:xfrm>
            <a:off x="5117619" y="2394826"/>
            <a:ext cx="571500" cy="240579"/>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Meiryo UI" panose="020B0604030504040204" pitchFamily="50" charset="-128"/>
                <a:ea typeface="Meiryo UI" panose="020B0604030504040204" pitchFamily="50" charset="-128"/>
              </a:rPr>
              <a:t>（万人）</a:t>
            </a:r>
          </a:p>
        </p:txBody>
      </p:sp>
      <p:sp>
        <p:nvSpPr>
          <p:cNvPr id="14" name="テキスト ボックス 2"/>
          <p:cNvSpPr txBox="1"/>
          <p:nvPr/>
        </p:nvSpPr>
        <p:spPr>
          <a:xfrm>
            <a:off x="103030" y="2370419"/>
            <a:ext cx="571500" cy="240579"/>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Meiryo UI" panose="020B0604030504040204" pitchFamily="50" charset="-128"/>
                <a:ea typeface="Meiryo UI" panose="020B0604030504040204" pitchFamily="50" charset="-128"/>
              </a:rPr>
              <a:t>（万人）</a:t>
            </a:r>
          </a:p>
        </p:txBody>
      </p:sp>
      <p:sp>
        <p:nvSpPr>
          <p:cNvPr id="4" name="正方形/長方形 3"/>
          <p:cNvSpPr/>
          <p:nvPr/>
        </p:nvSpPr>
        <p:spPr>
          <a:xfrm>
            <a:off x="9236554" y="2635405"/>
            <a:ext cx="326202" cy="2885313"/>
          </a:xfrm>
          <a:prstGeom prst="rect">
            <a:avLst/>
          </a:prstGeom>
          <a:pattFill prst="pct25">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吹き出し 4"/>
          <p:cNvSpPr/>
          <p:nvPr/>
        </p:nvSpPr>
        <p:spPr>
          <a:xfrm>
            <a:off x="8461612" y="1972300"/>
            <a:ext cx="1314874" cy="518409"/>
          </a:xfrm>
          <a:prstGeom prst="wedgeRectCallout">
            <a:avLst>
              <a:gd name="adj1" fmla="val 23945"/>
              <a:gd name="adj2" fmla="val 809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rgbClr val="FF0000"/>
                </a:solidFill>
              </a:rPr>
              <a:t>４月以降増加の可能性あり</a:t>
            </a:r>
            <a:endParaRPr kumimoji="1" lang="ja-JP" altLang="en-US" sz="1400" dirty="0">
              <a:solidFill>
                <a:srgbClr val="FF0000"/>
              </a:solidFill>
            </a:endParaRPr>
          </a:p>
        </p:txBody>
      </p:sp>
      <p:sp>
        <p:nvSpPr>
          <p:cNvPr id="15" name="右矢印 14"/>
          <p:cNvSpPr/>
          <p:nvPr/>
        </p:nvSpPr>
        <p:spPr>
          <a:xfrm rot="16885962">
            <a:off x="3584704" y="3326589"/>
            <a:ext cx="1349031" cy="150792"/>
          </a:xfrm>
          <a:prstGeom prst="rightArrow">
            <a:avLst>
              <a:gd name="adj1" fmla="val 50000"/>
              <a:gd name="adj2" fmla="val 7777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右矢印 17"/>
          <p:cNvSpPr/>
          <p:nvPr/>
        </p:nvSpPr>
        <p:spPr>
          <a:xfrm rot="4707290">
            <a:off x="4476372" y="2927603"/>
            <a:ext cx="529383" cy="124217"/>
          </a:xfrm>
          <a:prstGeom prst="rightArrow">
            <a:avLst>
              <a:gd name="adj1" fmla="val 50000"/>
              <a:gd name="adj2" fmla="val 7777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四角形吹き出し 18"/>
          <p:cNvSpPr/>
          <p:nvPr/>
        </p:nvSpPr>
        <p:spPr>
          <a:xfrm>
            <a:off x="2773966" y="2883576"/>
            <a:ext cx="1314874" cy="518409"/>
          </a:xfrm>
          <a:prstGeom prst="wedgeRectCallout">
            <a:avLst>
              <a:gd name="adj1" fmla="val 54308"/>
              <a:gd name="adj2" fmla="val 709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srgbClr val="FF0000"/>
                </a:solidFill>
              </a:rPr>
              <a:t>※</a:t>
            </a:r>
            <a:r>
              <a:rPr lang="ja-JP" altLang="en-US" sz="1400" b="1" dirty="0">
                <a:solidFill>
                  <a:srgbClr val="FF0000"/>
                </a:solidFill>
              </a:rPr>
              <a:t>前月の</a:t>
            </a:r>
            <a:r>
              <a:rPr lang="ja-JP" altLang="en-US" sz="1400" b="1" dirty="0" smtClean="0">
                <a:solidFill>
                  <a:srgbClr val="FF0000"/>
                </a:solidFill>
              </a:rPr>
              <a:t>２倍</a:t>
            </a:r>
            <a:endParaRPr lang="en-US" altLang="ja-JP" sz="1400" b="1" dirty="0" smtClean="0">
              <a:solidFill>
                <a:srgbClr val="FF0000"/>
              </a:solidFill>
            </a:endParaRPr>
          </a:p>
          <a:p>
            <a:r>
              <a:rPr lang="ja-JP" altLang="en-US" sz="1400" b="1" dirty="0">
                <a:solidFill>
                  <a:srgbClr val="FF0000"/>
                </a:solidFill>
              </a:rPr>
              <a:t>　</a:t>
            </a:r>
            <a:r>
              <a:rPr lang="ja-JP" altLang="en-US" sz="1400" b="1" dirty="0" smtClean="0">
                <a:solidFill>
                  <a:srgbClr val="FF0000"/>
                </a:solidFill>
              </a:rPr>
              <a:t>以上に増加</a:t>
            </a:r>
            <a:endParaRPr kumimoji="1" lang="ja-JP" altLang="en-US" sz="1400" dirty="0">
              <a:solidFill>
                <a:srgbClr val="FF0000"/>
              </a:solidFill>
            </a:endParaRPr>
          </a:p>
        </p:txBody>
      </p:sp>
      <p:sp>
        <p:nvSpPr>
          <p:cNvPr id="21" name="右矢印 20"/>
          <p:cNvSpPr/>
          <p:nvPr/>
        </p:nvSpPr>
        <p:spPr>
          <a:xfrm rot="17978807">
            <a:off x="8643613" y="2915003"/>
            <a:ext cx="831536" cy="195652"/>
          </a:xfrm>
          <a:prstGeom prst="rightArrow">
            <a:avLst>
              <a:gd name="adj1" fmla="val 50000"/>
              <a:gd name="adj2" fmla="val 77771"/>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四角形吹き出し 21"/>
          <p:cNvSpPr/>
          <p:nvPr/>
        </p:nvSpPr>
        <p:spPr>
          <a:xfrm>
            <a:off x="4011566" y="1811412"/>
            <a:ext cx="1487712" cy="518409"/>
          </a:xfrm>
          <a:prstGeom prst="wedgeRectCallout">
            <a:avLst>
              <a:gd name="adj1" fmla="val 2509"/>
              <a:gd name="adj2" fmla="val 1629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smtClean="0">
                <a:solidFill>
                  <a:srgbClr val="FF0000"/>
                </a:solidFill>
              </a:rPr>
              <a:t>※</a:t>
            </a:r>
            <a:r>
              <a:rPr lang="ja-JP" altLang="en-US" sz="1400" dirty="0" smtClean="0">
                <a:solidFill>
                  <a:srgbClr val="FF0000"/>
                </a:solidFill>
              </a:rPr>
              <a:t>休業者が失業</a:t>
            </a:r>
            <a:endParaRPr lang="en-US" altLang="ja-JP" sz="1400" dirty="0" smtClean="0">
              <a:solidFill>
                <a:srgbClr val="FF0000"/>
              </a:solidFill>
            </a:endParaRPr>
          </a:p>
          <a:p>
            <a:r>
              <a:rPr lang="ja-JP" altLang="en-US" sz="1400" dirty="0">
                <a:solidFill>
                  <a:srgbClr val="FF0000"/>
                </a:solidFill>
              </a:rPr>
              <a:t>　</a:t>
            </a:r>
            <a:r>
              <a:rPr lang="ja-JP" altLang="en-US" sz="1400" dirty="0" smtClean="0">
                <a:solidFill>
                  <a:srgbClr val="FF0000"/>
                </a:solidFill>
              </a:rPr>
              <a:t>した可能性あり</a:t>
            </a:r>
            <a:endParaRPr kumimoji="1" lang="ja-JP" altLang="en-US" sz="1400" dirty="0">
              <a:solidFill>
                <a:srgbClr val="FF0000"/>
              </a:solidFill>
            </a:endParaRPr>
          </a:p>
        </p:txBody>
      </p:sp>
      <p:sp>
        <p:nvSpPr>
          <p:cNvPr id="23" name="タイトル 1"/>
          <p:cNvSpPr txBox="1">
            <a:spLocks/>
          </p:cNvSpPr>
          <p:nvPr/>
        </p:nvSpPr>
        <p:spPr>
          <a:xfrm>
            <a:off x="0" y="0"/>
            <a:ext cx="9906000" cy="327600"/>
          </a:xfrm>
          <a:prstGeom prst="rect">
            <a:avLst/>
          </a:prstGeom>
          <a:solidFill>
            <a:srgbClr val="002060"/>
          </a:solidFill>
        </p:spPr>
        <p:txBody>
          <a:bodyPr vert="horz" lIns="81598" tIns="40799" rIns="81598" bIns="40799" rtlCol="0" anchor="b">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defTabSz="914400"/>
            <a:r>
              <a:rPr lang="ja-JP" altLang="en-US" sz="1785" b="1" dirty="0" smtClean="0">
                <a:solidFill>
                  <a:schemeClr val="bg1"/>
                </a:solidFill>
                <a:latin typeface="Meiryo UI" panose="020B0604030504040204" pitchFamily="50" charset="-128"/>
                <a:ea typeface="Meiryo UI" panose="020B0604030504040204" pitchFamily="50" charset="-128"/>
              </a:rPr>
              <a:t>雇用情勢の悪化 </a:t>
            </a:r>
            <a:r>
              <a:rPr lang="en-US" altLang="ja-JP" sz="1785" b="1" dirty="0" smtClean="0">
                <a:solidFill>
                  <a:schemeClr val="bg1"/>
                </a:solidFill>
                <a:latin typeface="Meiryo UI" panose="020B0604030504040204" pitchFamily="50" charset="-128"/>
                <a:ea typeface="Meiryo UI" panose="020B0604030504040204" pitchFamily="50" charset="-128"/>
              </a:rPr>
              <a:t>【</a:t>
            </a:r>
            <a:r>
              <a:rPr lang="ja-JP" altLang="en-US" sz="1785" b="1" dirty="0" smtClean="0">
                <a:solidFill>
                  <a:schemeClr val="bg1"/>
                </a:solidFill>
                <a:latin typeface="Meiryo UI" panose="020B0604030504040204" pitchFamily="50" charset="-128"/>
                <a:ea typeface="Meiryo UI" panose="020B0604030504040204" pitchFamily="50" charset="-128"/>
              </a:rPr>
              <a:t>休業者の状況</a:t>
            </a:r>
            <a:r>
              <a:rPr lang="en-US" altLang="ja-JP" sz="1785" b="1" dirty="0" smtClean="0">
                <a:solidFill>
                  <a:schemeClr val="bg1"/>
                </a:solidFill>
                <a:latin typeface="Meiryo UI" panose="020B0604030504040204" pitchFamily="50" charset="-128"/>
                <a:ea typeface="Meiryo UI" panose="020B0604030504040204" pitchFamily="50" charset="-128"/>
              </a:rPr>
              <a:t>】</a:t>
            </a:r>
            <a:endParaRPr lang="ja-JP" altLang="en-US" sz="1785"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424249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327600"/>
          </a:xfrm>
          <a:solidFill>
            <a:srgbClr val="002060"/>
          </a:solidFill>
        </p:spPr>
        <p:txBody>
          <a:bodyPr vert="horz" lIns="81598" tIns="40799" rIns="81598" bIns="40799" rtlCol="0" anchor="b">
            <a:noAutofit/>
          </a:bodyPr>
          <a:lstStyle/>
          <a:p>
            <a:pPr algn="ctr" defTabSz="914400"/>
            <a:r>
              <a:rPr lang="ja-JP" altLang="en-US" sz="1785" b="1" dirty="0" smtClean="0">
                <a:solidFill>
                  <a:schemeClr val="bg1"/>
                </a:solidFill>
                <a:latin typeface="Meiryo UI" panose="020B0604030504040204" pitchFamily="50" charset="-128"/>
                <a:ea typeface="Meiryo UI" panose="020B0604030504040204" pitchFamily="50" charset="-128"/>
              </a:rPr>
              <a:t>雇用情勢の悪化 </a:t>
            </a:r>
            <a:r>
              <a:rPr lang="en-US" altLang="ja-JP" sz="1785" b="1" dirty="0" smtClean="0">
                <a:solidFill>
                  <a:schemeClr val="bg1"/>
                </a:solidFill>
                <a:latin typeface="Meiryo UI" panose="020B0604030504040204" pitchFamily="50" charset="-128"/>
                <a:ea typeface="Meiryo UI" panose="020B0604030504040204" pitchFamily="50" charset="-128"/>
              </a:rPr>
              <a:t>【</a:t>
            </a:r>
            <a:r>
              <a:rPr lang="ja-JP" altLang="en-US" sz="1785" b="1" dirty="0" smtClean="0">
                <a:solidFill>
                  <a:schemeClr val="bg1"/>
                </a:solidFill>
                <a:latin typeface="Meiryo UI" panose="020B0604030504040204" pitchFamily="50" charset="-128"/>
                <a:ea typeface="Meiryo UI" panose="020B0604030504040204" pitchFamily="50" charset="-128"/>
              </a:rPr>
              <a:t>休業者の状況</a:t>
            </a:r>
            <a:r>
              <a:rPr lang="en-US" altLang="ja-JP" sz="1785" b="1" dirty="0" smtClean="0">
                <a:solidFill>
                  <a:schemeClr val="bg1"/>
                </a:solidFill>
                <a:latin typeface="Meiryo UI" panose="020B0604030504040204" pitchFamily="50" charset="-128"/>
                <a:ea typeface="Meiryo UI" panose="020B0604030504040204" pitchFamily="50" charset="-128"/>
              </a:rPr>
              <a:t>】</a:t>
            </a:r>
            <a:endParaRPr lang="ja-JP" altLang="en-US" sz="1785" b="1" dirty="0">
              <a:solidFill>
                <a:schemeClr val="bg1"/>
              </a:solidFill>
              <a:latin typeface="Meiryo UI" panose="020B0604030504040204" pitchFamily="50" charset="-128"/>
              <a:ea typeface="Meiryo UI" panose="020B0604030504040204" pitchFamily="50" charset="-128"/>
            </a:endParaRPr>
          </a:p>
        </p:txBody>
      </p:sp>
      <p:sp>
        <p:nvSpPr>
          <p:cNvPr id="31" name="正方形/長方形 30"/>
          <p:cNvSpPr/>
          <p:nvPr/>
        </p:nvSpPr>
        <p:spPr>
          <a:xfrm>
            <a:off x="215994" y="599378"/>
            <a:ext cx="9562518" cy="6817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80975" indent="-180975">
              <a:lnSpc>
                <a:spcPct val="150000"/>
              </a:lnSpc>
            </a:pP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●業種</a:t>
            </a:r>
            <a:r>
              <a:rPr kumimoji="1" lang="ja-JP" altLang="en-US" sz="1400" dirty="0">
                <a:solidFill>
                  <a:schemeClr val="tx1"/>
                </a:solidFill>
                <a:latin typeface="Meiryo UI" panose="020B0604030504040204" pitchFamily="50" charset="-128"/>
                <a:ea typeface="Meiryo UI" panose="020B0604030504040204" pitchFamily="50" charset="-128"/>
              </a:rPr>
              <a:t>別では</a:t>
            </a:r>
            <a:r>
              <a:rPr kumimoji="1" lang="ja-JP" altLang="en-US" sz="1400" b="1" u="sng" dirty="0">
                <a:solidFill>
                  <a:schemeClr val="tx1"/>
                </a:solidFill>
                <a:latin typeface="Meiryo UI" panose="020B0604030504040204" pitchFamily="50" charset="-128"/>
                <a:ea typeface="Meiryo UI" panose="020B0604030504040204" pitchFamily="50" charset="-128"/>
              </a:rPr>
              <a:t>「宿泊業、飲食サービス業」「卸売業、小売業」「製造業」「教育、学習支援業」「生活関連サービス業、娯楽業」</a:t>
            </a:r>
            <a:r>
              <a:rPr kumimoji="1" lang="ja-JP" altLang="en-US" sz="1400" dirty="0" smtClean="0">
                <a:solidFill>
                  <a:schemeClr val="tx1"/>
                </a:solidFill>
                <a:latin typeface="Meiryo UI" panose="020B0604030504040204" pitchFamily="50" charset="-128"/>
                <a:ea typeface="Meiryo UI" panose="020B0604030504040204" pitchFamily="50" charset="-128"/>
              </a:rPr>
              <a:t>の</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lnSpc>
                <a:spcPct val="150000"/>
              </a:lnSpc>
            </a:pP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休</a:t>
            </a:r>
            <a:r>
              <a:rPr kumimoji="1" lang="ja-JP" altLang="en-US" sz="1400" dirty="0">
                <a:solidFill>
                  <a:schemeClr val="tx1"/>
                </a:solidFill>
                <a:latin typeface="Meiryo UI" panose="020B0604030504040204" pitchFamily="50" charset="-128"/>
                <a:ea typeface="Meiryo UI" panose="020B0604030504040204" pitchFamily="50" charset="-128"/>
              </a:rPr>
              <a:t>業者が多い。</a:t>
            </a:r>
          </a:p>
        </p:txBody>
      </p:sp>
      <p:graphicFrame>
        <p:nvGraphicFramePr>
          <p:cNvPr id="6" name="表 5"/>
          <p:cNvGraphicFramePr>
            <a:graphicFrameLocks noGrp="1"/>
          </p:cNvGraphicFramePr>
          <p:nvPr>
            <p:extLst>
              <p:ext uri="{D42A27DB-BD31-4B8C-83A1-F6EECF244321}">
                <p14:modId xmlns:p14="http://schemas.microsoft.com/office/powerpoint/2010/main" val="2480861821"/>
              </p:ext>
            </p:extLst>
          </p:nvPr>
        </p:nvGraphicFramePr>
        <p:xfrm>
          <a:off x="382693" y="1706781"/>
          <a:ext cx="9303293" cy="3981683"/>
        </p:xfrm>
        <a:graphic>
          <a:graphicData uri="http://schemas.openxmlformats.org/drawingml/2006/table">
            <a:tbl>
              <a:tblPr/>
              <a:tblGrid>
                <a:gridCol w="3104496">
                  <a:extLst>
                    <a:ext uri="{9D8B030D-6E8A-4147-A177-3AD203B41FA5}">
                      <a16:colId xmlns:a16="http://schemas.microsoft.com/office/drawing/2014/main" val="1610251028"/>
                    </a:ext>
                  </a:extLst>
                </a:gridCol>
                <a:gridCol w="1243837">
                  <a:extLst>
                    <a:ext uri="{9D8B030D-6E8A-4147-A177-3AD203B41FA5}">
                      <a16:colId xmlns:a16="http://schemas.microsoft.com/office/drawing/2014/main" val="2544192066"/>
                    </a:ext>
                  </a:extLst>
                </a:gridCol>
                <a:gridCol w="1238740">
                  <a:extLst>
                    <a:ext uri="{9D8B030D-6E8A-4147-A177-3AD203B41FA5}">
                      <a16:colId xmlns:a16="http://schemas.microsoft.com/office/drawing/2014/main" val="5463207"/>
                    </a:ext>
                  </a:extLst>
                </a:gridCol>
                <a:gridCol w="1238740">
                  <a:extLst>
                    <a:ext uri="{9D8B030D-6E8A-4147-A177-3AD203B41FA5}">
                      <a16:colId xmlns:a16="http://schemas.microsoft.com/office/drawing/2014/main" val="2198614324"/>
                    </a:ext>
                  </a:extLst>
                </a:gridCol>
                <a:gridCol w="1238740">
                  <a:extLst>
                    <a:ext uri="{9D8B030D-6E8A-4147-A177-3AD203B41FA5}">
                      <a16:colId xmlns:a16="http://schemas.microsoft.com/office/drawing/2014/main" val="3461377387"/>
                    </a:ext>
                  </a:extLst>
                </a:gridCol>
                <a:gridCol w="1238740">
                  <a:extLst>
                    <a:ext uri="{9D8B030D-6E8A-4147-A177-3AD203B41FA5}">
                      <a16:colId xmlns:a16="http://schemas.microsoft.com/office/drawing/2014/main" val="851037589"/>
                    </a:ext>
                  </a:extLst>
                </a:gridCol>
              </a:tblGrid>
              <a:tr h="284901">
                <a:tc rowSpan="2">
                  <a:txBody>
                    <a:bodyPr/>
                    <a:lstStyle/>
                    <a:p>
                      <a:pPr algn="ctr" fontAlgn="ctr"/>
                      <a:r>
                        <a:rPr lang="zh-TW" altLang="en-US" sz="1300" b="1" i="0" u="none" strike="noStrike" dirty="0">
                          <a:effectLst/>
                          <a:latin typeface="Meiryo UI" panose="020B0604030504040204" pitchFamily="50" charset="-128"/>
                          <a:ea typeface="Meiryo UI" panose="020B0604030504040204" pitchFamily="50" charset="-128"/>
                        </a:rPr>
                        <a:t>産業別休業者数</a:t>
                      </a:r>
                    </a:p>
                  </a:txBody>
                  <a:tcPr marL="11267" marR="11267" marT="11267"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US" altLang="ja-JP" sz="1300" b="1" i="0" u="none" strike="noStrike" dirty="0">
                          <a:effectLst/>
                          <a:latin typeface="Meiryo UI" panose="020B0604030504040204" pitchFamily="50" charset="-128"/>
                          <a:ea typeface="Meiryo UI" panose="020B0604030504040204" pitchFamily="50" charset="-128"/>
                        </a:rPr>
                        <a:t>1</a:t>
                      </a:r>
                      <a:r>
                        <a:rPr lang="ja-JP" altLang="en-US" sz="1300" b="1" i="0" u="none" strike="noStrike" dirty="0">
                          <a:effectLst/>
                          <a:latin typeface="Meiryo UI" panose="020B0604030504040204" pitchFamily="50" charset="-128"/>
                          <a:ea typeface="Meiryo UI" panose="020B0604030504040204" pitchFamily="50" charset="-128"/>
                        </a:rPr>
                        <a:t>月</a:t>
                      </a:r>
                    </a:p>
                  </a:txBody>
                  <a:tcPr marL="11267" marR="11267" marT="11267"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b"/>
                      <a:r>
                        <a:rPr lang="en-US" altLang="ja-JP" sz="1300" b="1" i="0" u="none" strike="noStrike" dirty="0">
                          <a:effectLst/>
                          <a:latin typeface="Meiryo UI" panose="020B0604030504040204" pitchFamily="50" charset="-128"/>
                          <a:ea typeface="Meiryo UI" panose="020B0604030504040204" pitchFamily="50" charset="-128"/>
                        </a:rPr>
                        <a:t>4</a:t>
                      </a:r>
                      <a:r>
                        <a:rPr lang="ja-JP" altLang="en-US" sz="1300" b="1" i="0" u="none" strike="noStrike" dirty="0">
                          <a:effectLst/>
                          <a:latin typeface="Meiryo UI" panose="020B0604030504040204" pitchFamily="50" charset="-128"/>
                          <a:ea typeface="Meiryo UI" panose="020B0604030504040204" pitchFamily="50" charset="-128"/>
                        </a:rPr>
                        <a:t>月</a:t>
                      </a:r>
                    </a:p>
                  </a:txBody>
                  <a:tcPr marL="11267" marR="11267" marT="11267"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tc gridSpan="2">
                  <a:txBody>
                    <a:bodyPr/>
                    <a:lstStyle/>
                    <a:p>
                      <a:pPr algn="ctr" fontAlgn="b"/>
                      <a:r>
                        <a:rPr lang="en-US" altLang="ja-JP" sz="1300" b="1" i="0" u="none" strike="noStrike" dirty="0">
                          <a:effectLst/>
                          <a:latin typeface="Meiryo UI" panose="020B0604030504040204" pitchFamily="50" charset="-128"/>
                          <a:ea typeface="Meiryo UI" panose="020B0604030504040204" pitchFamily="50" charset="-128"/>
                        </a:rPr>
                        <a:t>5</a:t>
                      </a:r>
                      <a:r>
                        <a:rPr lang="ja-JP" altLang="en-US" sz="1300" b="1" i="0" u="none" strike="noStrike" dirty="0">
                          <a:effectLst/>
                          <a:latin typeface="Meiryo UI" panose="020B0604030504040204" pitchFamily="50" charset="-128"/>
                          <a:ea typeface="Meiryo UI" panose="020B0604030504040204" pitchFamily="50" charset="-128"/>
                        </a:rPr>
                        <a:t>月</a:t>
                      </a:r>
                    </a:p>
                  </a:txBody>
                  <a:tcPr marL="11267" marR="11267" marT="11267"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3110130891"/>
                  </a:ext>
                </a:extLst>
              </a:tr>
              <a:tr h="284901">
                <a:tc vMerge="1">
                  <a:txBody>
                    <a:bodyPr/>
                    <a:lstStyle/>
                    <a:p>
                      <a:endParaRPr kumimoji="1" lang="ja-JP" altLang="en-US"/>
                    </a:p>
                  </a:txBody>
                  <a:tcPr/>
                </a:tc>
                <a:tc>
                  <a:txBody>
                    <a:bodyPr/>
                    <a:lstStyle/>
                    <a:p>
                      <a:pPr algn="ctr" fontAlgn="b"/>
                      <a:r>
                        <a:rPr lang="ja-JP" altLang="en-US" sz="1300" b="1" i="0" u="none" strike="noStrike" dirty="0">
                          <a:effectLst/>
                          <a:latin typeface="Meiryo UI" panose="020B0604030504040204" pitchFamily="50" charset="-128"/>
                          <a:ea typeface="Meiryo UI" panose="020B0604030504040204" pitchFamily="50" charset="-128"/>
                        </a:rPr>
                        <a:t>休業者数</a:t>
                      </a:r>
                    </a:p>
                  </a:txBody>
                  <a:tcPr marL="11267" marR="11267" marT="11267"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ja-JP" altLang="en-US" sz="1300" b="1" i="0" u="none" strike="noStrike" dirty="0">
                          <a:effectLst/>
                          <a:latin typeface="Meiryo UI" panose="020B0604030504040204" pitchFamily="50" charset="-128"/>
                          <a:ea typeface="Meiryo UI" panose="020B0604030504040204" pitchFamily="50" charset="-128"/>
                        </a:rPr>
                        <a:t>休業者数</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ja-JP" altLang="en-US" sz="1300" b="1" i="0" u="none" strike="noStrike" dirty="0">
                          <a:effectLst/>
                          <a:latin typeface="Meiryo UI" panose="020B0604030504040204" pitchFamily="50" charset="-128"/>
                          <a:ea typeface="Meiryo UI" panose="020B0604030504040204" pitchFamily="50" charset="-128"/>
                        </a:rPr>
                        <a:t>対１月比</a:t>
                      </a:r>
                    </a:p>
                  </a:txBody>
                  <a:tcPr marL="11267" marR="11267" marT="1126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ja-JP" altLang="en-US" sz="1300" b="1" i="0" u="none" strike="noStrike" dirty="0">
                          <a:effectLst/>
                          <a:latin typeface="Meiryo UI" panose="020B0604030504040204" pitchFamily="50" charset="-128"/>
                          <a:ea typeface="Meiryo UI" panose="020B0604030504040204" pitchFamily="50" charset="-128"/>
                        </a:rPr>
                        <a:t>休業者数</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ja-JP" altLang="en-US" sz="1300" b="1" i="0" u="none" strike="noStrike" dirty="0">
                          <a:effectLst/>
                          <a:latin typeface="Meiryo UI" panose="020B0604030504040204" pitchFamily="50" charset="-128"/>
                          <a:ea typeface="Meiryo UI" panose="020B0604030504040204" pitchFamily="50" charset="-128"/>
                        </a:rPr>
                        <a:t>対１月比</a:t>
                      </a:r>
                    </a:p>
                  </a:txBody>
                  <a:tcPr marL="11267" marR="11267" marT="11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88394587"/>
                  </a:ext>
                </a:extLst>
              </a:tr>
              <a:tr h="284901">
                <a:tc>
                  <a:txBody>
                    <a:bodyPr/>
                    <a:lstStyle/>
                    <a:p>
                      <a:pPr algn="ctr" fontAlgn="b"/>
                      <a:r>
                        <a:rPr lang="ja-JP" altLang="en-US" sz="1400" b="0" i="0" u="none" strike="noStrike" dirty="0">
                          <a:effectLst/>
                          <a:latin typeface="Meiryo UI" panose="020B0604030504040204" pitchFamily="50" charset="-128"/>
                          <a:ea typeface="Meiryo UI" panose="020B0604030504040204" pitchFamily="50" charset="-128"/>
                        </a:rPr>
                        <a:t>宿泊業，飲食サービス業</a:t>
                      </a:r>
                    </a:p>
                  </a:txBody>
                  <a:tcPr marL="11267" marR="11267" marT="11267"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altLang="ja-JP" sz="1400" b="0" i="0" u="none" strike="noStrike" dirty="0" smtClean="0">
                          <a:effectLst/>
                          <a:latin typeface="Meiryo UI" panose="020B0604030504040204" pitchFamily="50" charset="-128"/>
                          <a:ea typeface="Meiryo UI" panose="020B0604030504040204" pitchFamily="50" charset="-128"/>
                        </a:rPr>
                        <a:t>13</a:t>
                      </a:r>
                      <a:endParaRPr lang="en-US" altLang="ja-JP" sz="1400" b="0" i="0" u="none" strike="noStrike" dirty="0">
                        <a:effectLst/>
                        <a:latin typeface="Meiryo UI" panose="020B0604030504040204" pitchFamily="50" charset="-128"/>
                        <a:ea typeface="Meiryo UI" panose="020B0604030504040204" pitchFamily="50" charset="-128"/>
                      </a:endParaRPr>
                    </a:p>
                  </a:txBody>
                  <a:tcPr marL="11267" marR="11267" marT="11267"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105</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altLang="ja-JP" sz="1400" b="1" i="0" u="none" strike="noStrike" dirty="0">
                          <a:effectLst/>
                          <a:latin typeface="Meiryo UI" panose="020B0604030504040204" pitchFamily="50" charset="-128"/>
                          <a:ea typeface="Meiryo UI" panose="020B0604030504040204" pitchFamily="50" charset="-128"/>
                        </a:rPr>
                        <a:t>8.08</a:t>
                      </a:r>
                    </a:p>
                  </a:txBody>
                  <a:tcPr marL="11267" marR="11267" marT="1126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altLang="ja-JP" sz="1400" b="0" i="0" u="none" strike="noStrike">
                          <a:effectLst/>
                          <a:latin typeface="Meiryo UI" panose="020B0604030504040204" pitchFamily="50" charset="-128"/>
                          <a:ea typeface="Meiryo UI" panose="020B0604030504040204" pitchFamily="50" charset="-128"/>
                        </a:rPr>
                        <a:t>79</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altLang="ja-JP" sz="1400" b="1" i="0" u="none" strike="noStrike" dirty="0">
                          <a:effectLst/>
                          <a:latin typeface="Meiryo UI" panose="020B0604030504040204" pitchFamily="50" charset="-128"/>
                          <a:ea typeface="Meiryo UI" panose="020B0604030504040204" pitchFamily="50" charset="-128"/>
                        </a:rPr>
                        <a:t>6.08</a:t>
                      </a:r>
                    </a:p>
                  </a:txBody>
                  <a:tcPr marL="11267" marR="11267" marT="11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72292300"/>
                  </a:ext>
                </a:extLst>
              </a:tr>
              <a:tr h="284901">
                <a:tc>
                  <a:txBody>
                    <a:bodyPr/>
                    <a:lstStyle/>
                    <a:p>
                      <a:pPr algn="ctr" fontAlgn="b"/>
                      <a:r>
                        <a:rPr lang="zh-TW" altLang="en-US" sz="1400" b="0" i="0" u="none" strike="noStrike" dirty="0">
                          <a:effectLst/>
                          <a:latin typeface="Meiryo UI" panose="020B0604030504040204" pitchFamily="50" charset="-128"/>
                          <a:ea typeface="Meiryo UI" panose="020B0604030504040204" pitchFamily="50" charset="-128"/>
                        </a:rPr>
                        <a:t>卸売業，小売業</a:t>
                      </a:r>
                    </a:p>
                  </a:txBody>
                  <a:tcPr marL="11267" marR="11267" marT="11267"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altLang="ja-JP" sz="1400" b="0" i="0" u="none" strike="noStrike">
                          <a:effectLst/>
                          <a:latin typeface="Meiryo UI" panose="020B0604030504040204" pitchFamily="50" charset="-128"/>
                          <a:ea typeface="Meiryo UI" panose="020B0604030504040204" pitchFamily="50" charset="-128"/>
                        </a:rPr>
                        <a:t>22</a:t>
                      </a:r>
                    </a:p>
                  </a:txBody>
                  <a:tcPr marL="11267" marR="11267" marT="11267"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90</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altLang="ja-JP" sz="1400" b="1" i="0" u="none" strike="noStrike" dirty="0">
                          <a:effectLst/>
                          <a:latin typeface="Meiryo UI" panose="020B0604030504040204" pitchFamily="50" charset="-128"/>
                          <a:ea typeface="Meiryo UI" panose="020B0604030504040204" pitchFamily="50" charset="-128"/>
                        </a:rPr>
                        <a:t>4.09</a:t>
                      </a:r>
                    </a:p>
                  </a:txBody>
                  <a:tcPr marL="11267" marR="11267" marT="1126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49</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altLang="ja-JP" sz="1400" b="1" i="0" u="none" strike="noStrike" dirty="0">
                          <a:effectLst/>
                          <a:latin typeface="Meiryo UI" panose="020B0604030504040204" pitchFamily="50" charset="-128"/>
                          <a:ea typeface="Meiryo UI" panose="020B0604030504040204" pitchFamily="50" charset="-128"/>
                        </a:rPr>
                        <a:t>2.23</a:t>
                      </a:r>
                    </a:p>
                  </a:txBody>
                  <a:tcPr marL="11267" marR="11267" marT="11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25262386"/>
                  </a:ext>
                </a:extLst>
              </a:tr>
              <a:tr h="284901">
                <a:tc>
                  <a:txBody>
                    <a:bodyPr/>
                    <a:lstStyle/>
                    <a:p>
                      <a:pPr algn="ctr" fontAlgn="b"/>
                      <a:r>
                        <a:rPr lang="ja-JP" altLang="en-US" sz="1400" b="0" i="0" u="none" strike="noStrike" dirty="0">
                          <a:effectLst/>
                          <a:latin typeface="Meiryo UI" panose="020B0604030504040204" pitchFamily="50" charset="-128"/>
                          <a:ea typeface="Meiryo UI" panose="020B0604030504040204" pitchFamily="50" charset="-128"/>
                        </a:rPr>
                        <a:t>製造業</a:t>
                      </a:r>
                    </a:p>
                  </a:txBody>
                  <a:tcPr marL="11267" marR="11267" marT="11267"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23</a:t>
                      </a:r>
                    </a:p>
                  </a:txBody>
                  <a:tcPr marL="11267" marR="11267" marT="11267"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altLang="ja-JP" sz="1400" b="0" i="0" u="none" strike="noStrike">
                          <a:effectLst/>
                          <a:latin typeface="Meiryo UI" panose="020B0604030504040204" pitchFamily="50" charset="-128"/>
                          <a:ea typeface="Meiryo UI" panose="020B0604030504040204" pitchFamily="50" charset="-128"/>
                        </a:rPr>
                        <a:t>57</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altLang="ja-JP" sz="1400" b="1" i="0" u="none" strike="noStrike" dirty="0">
                          <a:effectLst/>
                          <a:latin typeface="Meiryo UI" panose="020B0604030504040204" pitchFamily="50" charset="-128"/>
                          <a:ea typeface="Meiryo UI" panose="020B0604030504040204" pitchFamily="50" charset="-128"/>
                        </a:rPr>
                        <a:t>2.48</a:t>
                      </a:r>
                    </a:p>
                  </a:txBody>
                  <a:tcPr marL="11267" marR="11267" marT="1126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37</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altLang="ja-JP" sz="1400" b="1" i="0" u="none" strike="noStrike" dirty="0">
                          <a:effectLst/>
                          <a:latin typeface="Meiryo UI" panose="020B0604030504040204" pitchFamily="50" charset="-128"/>
                          <a:ea typeface="Meiryo UI" panose="020B0604030504040204" pitchFamily="50" charset="-128"/>
                        </a:rPr>
                        <a:t>1.61</a:t>
                      </a:r>
                    </a:p>
                  </a:txBody>
                  <a:tcPr marL="11267" marR="11267" marT="11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87172026"/>
                  </a:ext>
                </a:extLst>
              </a:tr>
              <a:tr h="284901">
                <a:tc>
                  <a:txBody>
                    <a:bodyPr/>
                    <a:lstStyle/>
                    <a:p>
                      <a:pPr algn="ctr" fontAlgn="b"/>
                      <a:r>
                        <a:rPr lang="zh-TW" altLang="en-US" sz="1400" b="0" i="0" u="none" strike="noStrike">
                          <a:effectLst/>
                          <a:latin typeface="Meiryo UI" panose="020B0604030504040204" pitchFamily="50" charset="-128"/>
                          <a:ea typeface="Meiryo UI" panose="020B0604030504040204" pitchFamily="50" charset="-128"/>
                        </a:rPr>
                        <a:t>教育，学習支援業</a:t>
                      </a:r>
                    </a:p>
                  </a:txBody>
                  <a:tcPr marL="11267" marR="11267" marT="11267"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9</a:t>
                      </a:r>
                    </a:p>
                  </a:txBody>
                  <a:tcPr marL="11267" marR="11267" marT="11267"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55</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1" i="0" u="none" strike="noStrike" dirty="0">
                          <a:effectLst/>
                          <a:latin typeface="Meiryo UI" panose="020B0604030504040204" pitchFamily="50" charset="-128"/>
                          <a:ea typeface="Meiryo UI" panose="020B0604030504040204" pitchFamily="50" charset="-128"/>
                        </a:rPr>
                        <a:t>6.11</a:t>
                      </a:r>
                    </a:p>
                  </a:txBody>
                  <a:tcPr marL="11267" marR="11267" marT="1126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38</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1" i="0" u="none" strike="noStrike" dirty="0">
                          <a:effectLst/>
                          <a:latin typeface="Meiryo UI" panose="020B0604030504040204" pitchFamily="50" charset="-128"/>
                          <a:ea typeface="Meiryo UI" panose="020B0604030504040204" pitchFamily="50" charset="-128"/>
                        </a:rPr>
                        <a:t>4.22</a:t>
                      </a:r>
                    </a:p>
                  </a:txBody>
                  <a:tcPr marL="11267" marR="11267" marT="11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698992"/>
                  </a:ext>
                </a:extLst>
              </a:tr>
              <a:tr h="423886">
                <a:tc>
                  <a:txBody>
                    <a:bodyPr/>
                    <a:lstStyle/>
                    <a:p>
                      <a:pPr algn="ctr" fontAlgn="b"/>
                      <a:r>
                        <a:rPr lang="ja-JP" altLang="en-US" sz="1400" b="0" i="0" u="none" strike="noStrike">
                          <a:effectLst/>
                          <a:latin typeface="Meiryo UI" panose="020B0604030504040204" pitchFamily="50" charset="-128"/>
                          <a:ea typeface="Meiryo UI" panose="020B0604030504040204" pitchFamily="50" charset="-128"/>
                        </a:rPr>
                        <a:t>生活関連サービス業，娯楽業</a:t>
                      </a:r>
                    </a:p>
                  </a:txBody>
                  <a:tcPr marL="11267" marR="11267" marT="11267"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a:effectLst/>
                          <a:latin typeface="Meiryo UI" panose="020B0604030504040204" pitchFamily="50" charset="-128"/>
                          <a:ea typeface="Meiryo UI" panose="020B0604030504040204" pitchFamily="50" charset="-128"/>
                        </a:rPr>
                        <a:t>6</a:t>
                      </a:r>
                    </a:p>
                  </a:txBody>
                  <a:tcPr marL="11267" marR="11267" marT="11267"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54</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1" i="0" u="none" strike="noStrike" dirty="0">
                          <a:effectLst/>
                          <a:latin typeface="Meiryo UI" panose="020B0604030504040204" pitchFamily="50" charset="-128"/>
                          <a:ea typeface="Meiryo UI" panose="020B0604030504040204" pitchFamily="50" charset="-128"/>
                        </a:rPr>
                        <a:t>9.00</a:t>
                      </a:r>
                    </a:p>
                  </a:txBody>
                  <a:tcPr marL="11267" marR="11267" marT="1126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34</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1" i="0" u="none" strike="noStrike" dirty="0">
                          <a:effectLst/>
                          <a:latin typeface="Meiryo UI" panose="020B0604030504040204" pitchFamily="50" charset="-128"/>
                          <a:ea typeface="Meiryo UI" panose="020B0604030504040204" pitchFamily="50" charset="-128"/>
                        </a:rPr>
                        <a:t>5.67</a:t>
                      </a:r>
                    </a:p>
                  </a:txBody>
                  <a:tcPr marL="11267" marR="11267" marT="11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5091574"/>
                  </a:ext>
                </a:extLst>
              </a:tr>
              <a:tr h="284901">
                <a:tc>
                  <a:txBody>
                    <a:bodyPr/>
                    <a:lstStyle/>
                    <a:p>
                      <a:pPr algn="ctr" fontAlgn="b"/>
                      <a:r>
                        <a:rPr lang="ja-JP" altLang="en-US" sz="1400" b="0" i="0" u="none" strike="noStrike">
                          <a:effectLst/>
                          <a:latin typeface="Meiryo UI" panose="020B0604030504040204" pitchFamily="50" charset="-128"/>
                          <a:ea typeface="Meiryo UI" panose="020B0604030504040204" pitchFamily="50" charset="-128"/>
                        </a:rPr>
                        <a:t>医療，福祉</a:t>
                      </a:r>
                    </a:p>
                  </a:txBody>
                  <a:tcPr marL="11267" marR="11267" marT="11267"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a:effectLst/>
                          <a:latin typeface="Meiryo UI" panose="020B0604030504040204" pitchFamily="50" charset="-128"/>
                          <a:ea typeface="Meiryo UI" panose="020B0604030504040204" pitchFamily="50" charset="-128"/>
                        </a:rPr>
                        <a:t>26</a:t>
                      </a:r>
                    </a:p>
                  </a:txBody>
                  <a:tcPr marL="11267" marR="11267" marT="11267"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50</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1.92</a:t>
                      </a:r>
                    </a:p>
                  </a:txBody>
                  <a:tcPr marL="11267" marR="11267" marT="1126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35</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a:effectLst/>
                          <a:latin typeface="Meiryo UI" panose="020B0604030504040204" pitchFamily="50" charset="-128"/>
                          <a:ea typeface="Meiryo UI" panose="020B0604030504040204" pitchFamily="50" charset="-128"/>
                        </a:rPr>
                        <a:t>1.35</a:t>
                      </a:r>
                    </a:p>
                  </a:txBody>
                  <a:tcPr marL="11267" marR="11267" marT="11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4661599"/>
                  </a:ext>
                </a:extLst>
              </a:tr>
              <a:tr h="423886">
                <a:tc>
                  <a:txBody>
                    <a:bodyPr/>
                    <a:lstStyle/>
                    <a:p>
                      <a:pPr algn="ctr" fontAlgn="b"/>
                      <a:r>
                        <a:rPr lang="ja-JP" altLang="en-US" sz="1400" b="0" i="0" u="none" strike="noStrike" dirty="0">
                          <a:effectLst/>
                          <a:latin typeface="Meiryo UI" panose="020B0604030504040204" pitchFamily="50" charset="-128"/>
                          <a:ea typeface="Meiryo UI" panose="020B0604030504040204" pitchFamily="50" charset="-128"/>
                        </a:rPr>
                        <a:t>サービス業</a:t>
                      </a:r>
                      <a:r>
                        <a:rPr lang="en-US" altLang="ja-JP" sz="1400" b="0" i="0" u="none" strike="noStrike" dirty="0">
                          <a:effectLst/>
                          <a:latin typeface="Meiryo UI" panose="020B0604030504040204" pitchFamily="50" charset="-128"/>
                          <a:ea typeface="Meiryo UI" panose="020B0604030504040204" pitchFamily="50" charset="-128"/>
                        </a:rPr>
                        <a:t>(</a:t>
                      </a:r>
                      <a:r>
                        <a:rPr lang="ja-JP" altLang="en-US" sz="1400" b="0" i="0" u="none" strike="noStrike" dirty="0">
                          <a:effectLst/>
                          <a:latin typeface="Meiryo UI" panose="020B0604030504040204" pitchFamily="50" charset="-128"/>
                          <a:ea typeface="Meiryo UI" panose="020B0604030504040204" pitchFamily="50" charset="-128"/>
                        </a:rPr>
                        <a:t>他に分類されないもの</a:t>
                      </a:r>
                      <a:r>
                        <a:rPr lang="en-US" altLang="ja-JP" sz="1400" b="0" i="0" u="none" strike="noStrike" dirty="0">
                          <a:effectLst/>
                          <a:latin typeface="Meiryo UI" panose="020B0604030504040204" pitchFamily="50" charset="-128"/>
                          <a:ea typeface="Meiryo UI" panose="020B0604030504040204" pitchFamily="50" charset="-128"/>
                        </a:rPr>
                        <a:t>)</a:t>
                      </a:r>
                    </a:p>
                  </a:txBody>
                  <a:tcPr marL="11267" marR="11267" marT="11267"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a:effectLst/>
                          <a:latin typeface="Meiryo UI" panose="020B0604030504040204" pitchFamily="50" charset="-128"/>
                          <a:ea typeface="Meiryo UI" panose="020B0604030504040204" pitchFamily="50" charset="-128"/>
                        </a:rPr>
                        <a:t>12</a:t>
                      </a:r>
                    </a:p>
                  </a:txBody>
                  <a:tcPr marL="11267" marR="11267" marT="11267"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a:effectLst/>
                          <a:latin typeface="Meiryo UI" panose="020B0604030504040204" pitchFamily="50" charset="-128"/>
                          <a:ea typeface="Meiryo UI" panose="020B0604030504040204" pitchFamily="50" charset="-128"/>
                        </a:rPr>
                        <a:t>36</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3.00</a:t>
                      </a:r>
                    </a:p>
                  </a:txBody>
                  <a:tcPr marL="11267" marR="11267" marT="1126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30</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a:effectLst/>
                          <a:latin typeface="Meiryo UI" panose="020B0604030504040204" pitchFamily="50" charset="-128"/>
                          <a:ea typeface="Meiryo UI" panose="020B0604030504040204" pitchFamily="50" charset="-128"/>
                        </a:rPr>
                        <a:t>2.50</a:t>
                      </a:r>
                    </a:p>
                  </a:txBody>
                  <a:tcPr marL="11267" marR="11267" marT="11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7004406"/>
                  </a:ext>
                </a:extLst>
              </a:tr>
              <a:tr h="284901">
                <a:tc>
                  <a:txBody>
                    <a:bodyPr/>
                    <a:lstStyle/>
                    <a:p>
                      <a:pPr algn="ctr" fontAlgn="b"/>
                      <a:r>
                        <a:rPr lang="ja-JP" altLang="en-US" sz="1400" b="0" i="0" u="none" strike="noStrike">
                          <a:effectLst/>
                          <a:latin typeface="Meiryo UI" panose="020B0604030504040204" pitchFamily="50" charset="-128"/>
                          <a:ea typeface="Meiryo UI" panose="020B0604030504040204" pitchFamily="50" charset="-128"/>
                        </a:rPr>
                        <a:t>建設業</a:t>
                      </a:r>
                    </a:p>
                  </a:txBody>
                  <a:tcPr marL="11267" marR="11267" marT="11267"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a:effectLst/>
                          <a:latin typeface="Meiryo UI" panose="020B0604030504040204" pitchFamily="50" charset="-128"/>
                          <a:ea typeface="Meiryo UI" panose="020B0604030504040204" pitchFamily="50" charset="-128"/>
                        </a:rPr>
                        <a:t>14</a:t>
                      </a:r>
                    </a:p>
                  </a:txBody>
                  <a:tcPr marL="11267" marR="11267" marT="11267"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29</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2.07</a:t>
                      </a:r>
                    </a:p>
                  </a:txBody>
                  <a:tcPr marL="11267" marR="11267" marT="1126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23</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1.64</a:t>
                      </a:r>
                    </a:p>
                  </a:txBody>
                  <a:tcPr marL="11267" marR="11267" marT="11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8108624"/>
                  </a:ext>
                </a:extLst>
              </a:tr>
              <a:tr h="284901">
                <a:tc>
                  <a:txBody>
                    <a:bodyPr/>
                    <a:lstStyle/>
                    <a:p>
                      <a:pPr algn="ctr" fontAlgn="b"/>
                      <a:r>
                        <a:rPr lang="zh-TW" altLang="en-US" sz="1400" b="0" i="0" u="none" strike="noStrike">
                          <a:effectLst/>
                          <a:latin typeface="Meiryo UI" panose="020B0604030504040204" pitchFamily="50" charset="-128"/>
                          <a:ea typeface="Meiryo UI" panose="020B0604030504040204" pitchFamily="50" charset="-128"/>
                        </a:rPr>
                        <a:t>運輸業，郵便業</a:t>
                      </a:r>
                    </a:p>
                  </a:txBody>
                  <a:tcPr marL="11267" marR="11267" marT="11267"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a:effectLst/>
                          <a:latin typeface="Meiryo UI" panose="020B0604030504040204" pitchFamily="50" charset="-128"/>
                          <a:ea typeface="Meiryo UI" panose="020B0604030504040204" pitchFamily="50" charset="-128"/>
                        </a:rPr>
                        <a:t>8</a:t>
                      </a:r>
                    </a:p>
                  </a:txBody>
                  <a:tcPr marL="11267" marR="11267" marT="11267"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a:effectLst/>
                          <a:latin typeface="Meiryo UI" panose="020B0604030504040204" pitchFamily="50" charset="-128"/>
                          <a:ea typeface="Meiryo UI" panose="020B0604030504040204" pitchFamily="50" charset="-128"/>
                        </a:rPr>
                        <a:t>25</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a:effectLst/>
                          <a:latin typeface="Meiryo UI" panose="020B0604030504040204" pitchFamily="50" charset="-128"/>
                          <a:ea typeface="Meiryo UI" panose="020B0604030504040204" pitchFamily="50" charset="-128"/>
                        </a:rPr>
                        <a:t>3.13</a:t>
                      </a:r>
                    </a:p>
                  </a:txBody>
                  <a:tcPr marL="11267" marR="11267" marT="1126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20</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2.50</a:t>
                      </a:r>
                    </a:p>
                  </a:txBody>
                  <a:tcPr marL="11267" marR="11267" marT="11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3437440"/>
                  </a:ext>
                </a:extLst>
              </a:tr>
              <a:tr h="284901">
                <a:tc>
                  <a:txBody>
                    <a:bodyPr/>
                    <a:lstStyle/>
                    <a:p>
                      <a:pPr algn="ctr" fontAlgn="b"/>
                      <a:r>
                        <a:rPr lang="ja-JP" altLang="en-US" sz="1400" b="0" i="0" u="none" strike="noStrike">
                          <a:effectLst/>
                          <a:latin typeface="Meiryo UI" panose="020B0604030504040204" pitchFamily="50" charset="-128"/>
                          <a:ea typeface="Meiryo UI" panose="020B0604030504040204" pitchFamily="50" charset="-128"/>
                        </a:rPr>
                        <a:t>その他</a:t>
                      </a:r>
                    </a:p>
                  </a:txBody>
                  <a:tcPr marL="11267" marR="11267" marT="11267"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altLang="ja-JP" sz="1400" b="0" i="0" u="none" strike="noStrike">
                          <a:effectLst/>
                          <a:latin typeface="Meiryo UI" panose="020B0604030504040204" pitchFamily="50" charset="-128"/>
                          <a:ea typeface="Meiryo UI" panose="020B0604030504040204" pitchFamily="50" charset="-128"/>
                        </a:rPr>
                        <a:t>60</a:t>
                      </a:r>
                    </a:p>
                  </a:txBody>
                  <a:tcPr marL="11267" marR="11267" marT="11267"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altLang="ja-JP" sz="1400" b="0" i="0" u="none" strike="noStrike">
                          <a:effectLst/>
                          <a:latin typeface="Meiryo UI" panose="020B0604030504040204" pitchFamily="50" charset="-128"/>
                          <a:ea typeface="Meiryo UI" panose="020B0604030504040204" pitchFamily="50" charset="-128"/>
                        </a:rPr>
                        <a:t>97</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altLang="ja-JP" sz="1400" b="0" i="0" u="none" strike="noStrike">
                          <a:effectLst/>
                          <a:latin typeface="Meiryo UI" panose="020B0604030504040204" pitchFamily="50" charset="-128"/>
                          <a:ea typeface="Meiryo UI" panose="020B0604030504040204" pitchFamily="50" charset="-128"/>
                        </a:rPr>
                        <a:t>1.62</a:t>
                      </a:r>
                    </a:p>
                  </a:txBody>
                  <a:tcPr marL="11267" marR="11267" marT="1126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78</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1.30</a:t>
                      </a:r>
                    </a:p>
                  </a:txBody>
                  <a:tcPr marL="11267" marR="11267" marT="11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91636619"/>
                  </a:ext>
                </a:extLst>
              </a:tr>
              <a:tr h="284901">
                <a:tc>
                  <a:txBody>
                    <a:bodyPr/>
                    <a:lstStyle/>
                    <a:p>
                      <a:pPr algn="ctr" fontAlgn="b"/>
                      <a:r>
                        <a:rPr lang="ja-JP" altLang="en-US" sz="1400" b="0" i="0" u="none" strike="noStrike" dirty="0">
                          <a:effectLst/>
                          <a:latin typeface="Meiryo UI" panose="020B0604030504040204" pitchFamily="50" charset="-128"/>
                          <a:ea typeface="Meiryo UI" panose="020B0604030504040204" pitchFamily="50" charset="-128"/>
                        </a:rPr>
                        <a:t>合計</a:t>
                      </a:r>
                    </a:p>
                  </a:txBody>
                  <a:tcPr marL="11267" marR="11267" marT="11267"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194</a:t>
                      </a:r>
                    </a:p>
                  </a:txBody>
                  <a:tcPr marL="11267" marR="11267" marT="11267"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597</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3.08</a:t>
                      </a:r>
                    </a:p>
                  </a:txBody>
                  <a:tcPr marL="11267" marR="11267" marT="1126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423</a:t>
                      </a:r>
                    </a:p>
                  </a:txBody>
                  <a:tcPr marL="11267" marR="11267" marT="1126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altLang="ja-JP" sz="1400" b="0" i="0" u="none" strike="noStrike" dirty="0">
                          <a:effectLst/>
                          <a:latin typeface="Meiryo UI" panose="020B0604030504040204" pitchFamily="50" charset="-128"/>
                          <a:ea typeface="Meiryo UI" panose="020B0604030504040204" pitchFamily="50" charset="-128"/>
                        </a:rPr>
                        <a:t>2.18</a:t>
                      </a:r>
                    </a:p>
                  </a:txBody>
                  <a:tcPr marL="11267" marR="11267" marT="11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2088409"/>
                  </a:ext>
                </a:extLst>
              </a:tr>
            </a:tbl>
          </a:graphicData>
        </a:graphic>
      </p:graphicFrame>
      <p:sp>
        <p:nvSpPr>
          <p:cNvPr id="21" name="スライド番号プレースホルダー 2"/>
          <p:cNvSpPr txBox="1">
            <a:spLocks/>
          </p:cNvSpPr>
          <p:nvPr/>
        </p:nvSpPr>
        <p:spPr>
          <a:xfrm>
            <a:off x="9453940" y="5688464"/>
            <a:ext cx="440028" cy="413634"/>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B28B6A2-4437-46C4-8AB6-08015A7ADF51}" type="slidenum">
              <a:rPr kumimoji="1" lang="ja-JP" altLang="en-US" sz="1600" b="1" smtClean="0"/>
              <a:pPr algn="ctr"/>
              <a:t>76</a:t>
            </a:fld>
            <a:endParaRPr kumimoji="1" lang="ja-JP" altLang="en-US" sz="1600" b="1" dirty="0"/>
          </a:p>
        </p:txBody>
      </p:sp>
      <p:sp>
        <p:nvSpPr>
          <p:cNvPr id="7" name="テキスト ボックス 6"/>
          <p:cNvSpPr txBox="1"/>
          <p:nvPr/>
        </p:nvSpPr>
        <p:spPr>
          <a:xfrm>
            <a:off x="118693" y="1399004"/>
            <a:ext cx="3547777" cy="307777"/>
          </a:xfrm>
          <a:prstGeom prst="rect">
            <a:avLst/>
          </a:prstGeom>
          <a:noFill/>
        </p:spPr>
        <p:txBody>
          <a:bodyPr wrap="square" rtlCol="0">
            <a:spAutoFit/>
          </a:bodyPr>
          <a:lstStyle/>
          <a:p>
            <a:r>
              <a:rPr kumimoji="1" lang="ja-JP" altLang="en-US" sz="1400" b="1" dirty="0">
                <a:solidFill>
                  <a:srgbClr val="595959"/>
                </a:solidFill>
              </a:rPr>
              <a:t>　</a:t>
            </a:r>
            <a:r>
              <a:rPr kumimoji="1" lang="ja-JP" altLang="en-US" sz="1400" b="1" dirty="0" smtClean="0">
                <a:solidFill>
                  <a:srgbClr val="595959"/>
                </a:solidFill>
              </a:rPr>
              <a:t>■ 産業別休業者数（予定含む）（全国）</a:t>
            </a:r>
            <a:endParaRPr kumimoji="1" lang="ja-JP" altLang="en-US" sz="1400" b="1" dirty="0">
              <a:solidFill>
                <a:srgbClr val="595959"/>
              </a:solidFill>
            </a:endParaRPr>
          </a:p>
        </p:txBody>
      </p:sp>
      <p:sp>
        <p:nvSpPr>
          <p:cNvPr id="8" name="正方形/長方形 7"/>
          <p:cNvSpPr/>
          <p:nvPr/>
        </p:nvSpPr>
        <p:spPr>
          <a:xfrm>
            <a:off x="7479096" y="5844765"/>
            <a:ext cx="2299416" cy="275048"/>
          </a:xfrm>
          <a:prstGeom prst="rect">
            <a:avLst/>
          </a:prstGeom>
        </p:spPr>
        <p:txBody>
          <a:bodyPr wrap="square">
            <a:spAutoFit/>
          </a:bodyPr>
          <a:lstStyle/>
          <a:p>
            <a:r>
              <a:rPr lang="ja-JP" altLang="en-US" sz="1200" dirty="0" smtClean="0"/>
              <a:t>出典：総務省 </a:t>
            </a:r>
            <a:r>
              <a:rPr lang="en-US" altLang="ja-JP" sz="1200" dirty="0" smtClean="0"/>
              <a:t>『</a:t>
            </a:r>
            <a:r>
              <a:rPr lang="ja-JP" altLang="en-US" sz="1200" dirty="0" smtClean="0"/>
              <a:t>労働力調査</a:t>
            </a:r>
            <a:r>
              <a:rPr lang="en-US" altLang="ja-JP" sz="1200" dirty="0" smtClean="0"/>
              <a:t>』</a:t>
            </a:r>
            <a:endParaRPr lang="ja-JP" altLang="en-US" sz="1200" dirty="0"/>
          </a:p>
        </p:txBody>
      </p:sp>
      <p:sp>
        <p:nvSpPr>
          <p:cNvPr id="9" name="正方形/長方形 8"/>
          <p:cNvSpPr/>
          <p:nvPr/>
        </p:nvSpPr>
        <p:spPr>
          <a:xfrm>
            <a:off x="8530906" y="1454720"/>
            <a:ext cx="1350362" cy="246221"/>
          </a:xfrm>
          <a:prstGeom prst="rect">
            <a:avLst/>
          </a:prstGeom>
        </p:spPr>
        <p:txBody>
          <a:bodyPr wrap="square">
            <a:spAutoFit/>
          </a:bodyPr>
          <a:lstStyle/>
          <a:p>
            <a:r>
              <a:rPr lang="ja-JP" altLang="en-US" sz="1000" dirty="0" smtClean="0"/>
              <a:t>（単位：万人、倍）</a:t>
            </a:r>
            <a:endParaRPr lang="ja-JP" altLang="en-US" sz="1000" dirty="0"/>
          </a:p>
        </p:txBody>
      </p:sp>
    </p:spTree>
    <p:extLst>
      <p:ext uri="{BB962C8B-B14F-4D97-AF65-F5344CB8AC3E}">
        <p14:creationId xmlns:p14="http://schemas.microsoft.com/office/powerpoint/2010/main" val="20337799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34996" y="428411"/>
            <a:ext cx="9236007" cy="125637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rPr>
              <a:t>●就業形態別では、</a:t>
            </a:r>
            <a:r>
              <a:rPr kumimoji="1" lang="ja-JP" altLang="en-US" sz="1400" b="1" u="sng" dirty="0" smtClean="0">
                <a:solidFill>
                  <a:schemeClr val="tx1"/>
                </a:solidFill>
              </a:rPr>
              <a:t>非正規雇用の就業者数が大きく減少</a:t>
            </a:r>
            <a:r>
              <a:rPr kumimoji="1" lang="ja-JP" altLang="en-US" sz="1400" u="sng" dirty="0" smtClean="0">
                <a:solidFill>
                  <a:schemeClr val="tx1"/>
                </a:solidFill>
              </a:rPr>
              <a:t>。</a:t>
            </a:r>
            <a:endParaRPr kumimoji="1" lang="en-US" altLang="ja-JP" sz="1400" u="sng" dirty="0" smtClean="0">
              <a:solidFill>
                <a:schemeClr val="tx1"/>
              </a:solidFill>
            </a:endParaRPr>
          </a:p>
          <a:p>
            <a:r>
              <a:rPr kumimoji="1" lang="ja-JP" altLang="en-US" sz="1400" dirty="0" smtClean="0">
                <a:solidFill>
                  <a:schemeClr val="tx1"/>
                </a:solidFill>
              </a:rPr>
              <a:t>●業種別では、</a:t>
            </a:r>
            <a:r>
              <a:rPr kumimoji="1" lang="ja-JP" altLang="en-US" sz="1400" b="1" u="sng" dirty="0" smtClean="0">
                <a:solidFill>
                  <a:schemeClr val="tx1"/>
                </a:solidFill>
              </a:rPr>
              <a:t>「宿泊・飲食サービス業」や「卸売業・小売業」、「製造業」、「生活関連サービス・娯楽」における非正規労働者 </a:t>
            </a:r>
            <a:endParaRPr kumimoji="1" lang="en-US" altLang="ja-JP" sz="1400" b="1" u="sng" dirty="0" smtClean="0">
              <a:solidFill>
                <a:schemeClr val="tx1"/>
              </a:solidFill>
            </a:endParaRPr>
          </a:p>
          <a:p>
            <a:r>
              <a:rPr kumimoji="1" lang="en-US" altLang="ja-JP" sz="1400" dirty="0" smtClean="0">
                <a:solidFill>
                  <a:schemeClr val="tx1"/>
                </a:solidFill>
                <a:latin typeface="+mn-ea"/>
              </a:rPr>
              <a:t>   </a:t>
            </a:r>
            <a:r>
              <a:rPr kumimoji="1" lang="ja-JP" altLang="en-US" sz="1400" b="1" u="sng" dirty="0" smtClean="0">
                <a:solidFill>
                  <a:schemeClr val="tx1"/>
                </a:solidFill>
              </a:rPr>
              <a:t>等で悪化</a:t>
            </a:r>
            <a:r>
              <a:rPr kumimoji="1" lang="ja-JP" altLang="en-US" sz="1400" dirty="0" smtClean="0">
                <a:solidFill>
                  <a:schemeClr val="tx1"/>
                </a:solidFill>
              </a:rPr>
              <a:t>している一方、「情報通信業」等では雇用が増加しており、業種によるバラつきが大きい。</a:t>
            </a:r>
            <a:endParaRPr kumimoji="1" lang="en-US" altLang="ja-JP" sz="1400" dirty="0" smtClean="0">
              <a:solidFill>
                <a:schemeClr val="tx1"/>
              </a:solidFill>
            </a:endParaRPr>
          </a:p>
          <a:p>
            <a:r>
              <a:rPr kumimoji="1" lang="ja-JP" altLang="en-US" sz="1400" dirty="0" smtClean="0">
                <a:solidFill>
                  <a:schemeClr val="tx1"/>
                </a:solidFill>
              </a:rPr>
              <a:t>●また、</a:t>
            </a:r>
            <a:r>
              <a:rPr kumimoji="1" lang="en-US" altLang="ja-JP" sz="1400" dirty="0" smtClean="0">
                <a:solidFill>
                  <a:schemeClr val="tx1"/>
                </a:solidFill>
              </a:rPr>
              <a:t>4</a:t>
            </a:r>
            <a:r>
              <a:rPr kumimoji="1" lang="ja-JP" altLang="en-US" sz="1400" dirty="0" smtClean="0">
                <a:solidFill>
                  <a:schemeClr val="tx1"/>
                </a:solidFill>
              </a:rPr>
              <a:t>月までプラスで推移していた</a:t>
            </a:r>
            <a:r>
              <a:rPr kumimoji="1" lang="ja-JP" altLang="en-US" sz="1400" b="1" u="sng" dirty="0" smtClean="0">
                <a:solidFill>
                  <a:schemeClr val="tx1"/>
                </a:solidFill>
              </a:rPr>
              <a:t>正規雇用就業者数も</a:t>
            </a:r>
            <a:r>
              <a:rPr kumimoji="1" lang="en-US" altLang="ja-JP" sz="1400" b="1" u="sng" dirty="0" smtClean="0">
                <a:solidFill>
                  <a:schemeClr val="tx1"/>
                </a:solidFill>
              </a:rPr>
              <a:t>5</a:t>
            </a:r>
            <a:r>
              <a:rPr kumimoji="1" lang="ja-JP" altLang="en-US" sz="1400" b="1" u="sng" dirty="0" smtClean="0">
                <a:solidFill>
                  <a:schemeClr val="tx1"/>
                </a:solidFill>
              </a:rPr>
              <a:t>月に入りマイナス</a:t>
            </a:r>
            <a:r>
              <a:rPr kumimoji="1" lang="ja-JP" altLang="en-US" sz="1400" dirty="0" smtClean="0">
                <a:solidFill>
                  <a:schemeClr val="tx1"/>
                </a:solidFill>
              </a:rPr>
              <a:t>に。</a:t>
            </a:r>
            <a:r>
              <a:rPr kumimoji="1" lang="ja-JP" altLang="en-US" sz="1400" b="1" u="sng" dirty="0" smtClean="0">
                <a:solidFill>
                  <a:schemeClr val="tx1"/>
                </a:solidFill>
              </a:rPr>
              <a:t>「卸売・小売」、「製造」、「生活関連サービス・</a:t>
            </a:r>
            <a:endParaRPr kumimoji="1" lang="en-US" altLang="ja-JP" sz="1400" b="1" u="sng" dirty="0" smtClean="0">
              <a:solidFill>
                <a:schemeClr val="tx1"/>
              </a:solidFill>
            </a:endParaRPr>
          </a:p>
          <a:p>
            <a:r>
              <a:rPr kumimoji="1" lang="ja-JP" altLang="en-US" sz="1400" dirty="0">
                <a:solidFill>
                  <a:schemeClr val="tx1"/>
                </a:solidFill>
              </a:rPr>
              <a:t>　</a:t>
            </a:r>
            <a:r>
              <a:rPr kumimoji="1" lang="ja-JP" altLang="en-US" sz="1400" dirty="0" smtClean="0">
                <a:solidFill>
                  <a:schemeClr val="tx1"/>
                </a:solidFill>
              </a:rPr>
              <a:t> </a:t>
            </a:r>
            <a:r>
              <a:rPr kumimoji="1" lang="ja-JP" altLang="en-US" sz="1400" b="1" u="sng" dirty="0" smtClean="0">
                <a:solidFill>
                  <a:schemeClr val="tx1"/>
                </a:solidFill>
              </a:rPr>
              <a:t>娯楽」等で悪化</a:t>
            </a:r>
            <a:r>
              <a:rPr kumimoji="1" lang="ja-JP" altLang="en-US" sz="1400" dirty="0" smtClean="0">
                <a:solidFill>
                  <a:schemeClr val="tx1"/>
                </a:solidFill>
              </a:rPr>
              <a:t>している。</a:t>
            </a:r>
            <a:endParaRPr kumimoji="1" lang="ja-JP" altLang="en-US" sz="1400" dirty="0">
              <a:solidFill>
                <a:schemeClr val="tx1"/>
              </a:solidFill>
            </a:endParaRPr>
          </a:p>
        </p:txBody>
      </p:sp>
      <p:sp>
        <p:nvSpPr>
          <p:cNvPr id="8" name="スライド番号プレースホルダー 3"/>
          <p:cNvSpPr>
            <a:spLocks noGrp="1"/>
          </p:cNvSpPr>
          <p:nvPr>
            <p:ph type="sldNum" sz="quarter" idx="12"/>
          </p:nvPr>
        </p:nvSpPr>
        <p:spPr>
          <a:xfrm>
            <a:off x="9441662" y="5691873"/>
            <a:ext cx="426425" cy="394246"/>
          </a:xfrm>
        </p:spPr>
        <p:txBody>
          <a:bodyPr/>
          <a:lstStyle/>
          <a:p>
            <a:fld id="{9B28B6A2-4437-46C4-8AB6-08015A7ADF51}" type="slidenum">
              <a:rPr kumimoji="1" lang="ja-JP" altLang="en-US" sz="1600" b="1" smtClean="0"/>
              <a:t>77</a:t>
            </a:fld>
            <a:endParaRPr kumimoji="1" lang="ja-JP" altLang="en-US" sz="1600" b="1"/>
          </a:p>
        </p:txBody>
      </p:sp>
      <p:graphicFrame>
        <p:nvGraphicFramePr>
          <p:cNvPr id="7" name="グラフ 6"/>
          <p:cNvGraphicFramePr/>
          <p:nvPr>
            <p:extLst/>
          </p:nvPr>
        </p:nvGraphicFramePr>
        <p:xfrm>
          <a:off x="0" y="1754658"/>
          <a:ext cx="4028303" cy="38078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グラフ 12"/>
          <p:cNvGraphicFramePr/>
          <p:nvPr>
            <p:extLst>
              <p:ext uri="{D42A27DB-BD31-4B8C-83A1-F6EECF244321}">
                <p14:modId xmlns:p14="http://schemas.microsoft.com/office/powerpoint/2010/main" val="930735662"/>
              </p:ext>
            </p:extLst>
          </p:nvPr>
        </p:nvGraphicFramePr>
        <p:xfrm>
          <a:off x="4096511" y="1676696"/>
          <a:ext cx="5596276" cy="4559644"/>
        </p:xfrm>
        <a:graphic>
          <a:graphicData uri="http://schemas.openxmlformats.org/drawingml/2006/chart">
            <c:chart xmlns:c="http://schemas.openxmlformats.org/drawingml/2006/chart" xmlns:r="http://schemas.openxmlformats.org/officeDocument/2006/relationships" r:id="rId4"/>
          </a:graphicData>
        </a:graphic>
      </p:graphicFrame>
      <p:sp>
        <p:nvSpPr>
          <p:cNvPr id="9" name="正方形/長方形 8"/>
          <p:cNvSpPr/>
          <p:nvPr/>
        </p:nvSpPr>
        <p:spPr>
          <a:xfrm>
            <a:off x="70515" y="5765886"/>
            <a:ext cx="1820069" cy="246221"/>
          </a:xfrm>
          <a:prstGeom prst="rect">
            <a:avLst/>
          </a:prstGeom>
        </p:spPr>
        <p:txBody>
          <a:bodyPr wrap="square">
            <a:spAutoFit/>
          </a:bodyPr>
          <a:lstStyle/>
          <a:p>
            <a:r>
              <a:rPr lang="ja-JP" altLang="en-US" sz="1000" dirty="0"/>
              <a:t>出典</a:t>
            </a:r>
            <a:r>
              <a:rPr lang="ja-JP" altLang="en-US" sz="1000" dirty="0" smtClean="0"/>
              <a:t>：総務省  </a:t>
            </a:r>
            <a:r>
              <a:rPr lang="en-US" altLang="ja-JP" sz="1000" dirty="0" smtClean="0"/>
              <a:t>『</a:t>
            </a:r>
            <a:r>
              <a:rPr lang="ja-JP" altLang="en-US" sz="1000" dirty="0" smtClean="0"/>
              <a:t>労働力調査</a:t>
            </a:r>
            <a:r>
              <a:rPr lang="en-US" altLang="ja-JP" sz="1000" dirty="0" smtClean="0"/>
              <a:t>』</a:t>
            </a:r>
            <a:endParaRPr lang="ja-JP" altLang="en-US" sz="1000" dirty="0"/>
          </a:p>
        </p:txBody>
      </p:sp>
      <p:sp>
        <p:nvSpPr>
          <p:cNvPr id="10" name="テキスト ボックス 9"/>
          <p:cNvSpPr txBox="1"/>
          <p:nvPr/>
        </p:nvSpPr>
        <p:spPr>
          <a:xfrm>
            <a:off x="0" y="0"/>
            <a:ext cx="9906000" cy="369332"/>
          </a:xfrm>
          <a:prstGeom prst="rect">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wrap="square" lIns="144000" rtlCol="0">
            <a:spAutoFit/>
          </a:bodyPr>
          <a:lstStyle/>
          <a:p>
            <a:pPr algn="ctr"/>
            <a:r>
              <a:rPr kumimoji="1" lang="ja-JP" altLang="en-US" b="1" dirty="0" smtClean="0"/>
              <a:t>雇用情勢の悪化 </a:t>
            </a:r>
            <a:r>
              <a:rPr kumimoji="1" lang="en-US" altLang="ja-JP" b="1" dirty="0" smtClean="0"/>
              <a:t>【</a:t>
            </a:r>
            <a:r>
              <a:rPr kumimoji="1" lang="ja-JP" altLang="en-US" b="1" dirty="0" smtClean="0"/>
              <a:t>非正規雇用就業者数</a:t>
            </a:r>
            <a:r>
              <a:rPr kumimoji="1" lang="en-US" altLang="ja-JP" b="1" dirty="0" smtClean="0"/>
              <a:t>】</a:t>
            </a:r>
            <a:endParaRPr kumimoji="1" lang="ja-JP" altLang="en-US" b="1" dirty="0"/>
          </a:p>
        </p:txBody>
      </p:sp>
    </p:spTree>
    <p:extLst>
      <p:ext uri="{BB962C8B-B14F-4D97-AF65-F5344CB8AC3E}">
        <p14:creationId xmlns:p14="http://schemas.microsoft.com/office/powerpoint/2010/main" val="133316188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34996" y="498283"/>
            <a:ext cx="9236007" cy="83919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400" dirty="0" smtClean="0">
                <a:solidFill>
                  <a:schemeClr val="tx1"/>
                </a:solidFill>
              </a:rPr>
              <a:t>●</a:t>
            </a:r>
            <a:r>
              <a:rPr kumimoji="1" lang="ja-JP" altLang="en-US" sz="1400" b="1" u="sng" dirty="0" smtClean="0">
                <a:solidFill>
                  <a:schemeClr val="tx1"/>
                </a:solidFill>
              </a:rPr>
              <a:t>大阪の非正規労働者は、</a:t>
            </a:r>
            <a:r>
              <a:rPr kumimoji="1" lang="en-US" altLang="ja-JP" sz="1400" dirty="0" smtClean="0">
                <a:solidFill>
                  <a:schemeClr val="tx1"/>
                </a:solidFill>
              </a:rPr>
              <a:t>20</a:t>
            </a:r>
            <a:r>
              <a:rPr kumimoji="1" lang="ja-JP" altLang="en-US" sz="1400" dirty="0" smtClean="0">
                <a:solidFill>
                  <a:schemeClr val="tx1"/>
                </a:solidFill>
              </a:rPr>
              <a:t>年</a:t>
            </a:r>
            <a:r>
              <a:rPr kumimoji="1" lang="en-US" altLang="ja-JP" sz="1400" dirty="0" smtClean="0">
                <a:solidFill>
                  <a:schemeClr val="tx1"/>
                </a:solidFill>
              </a:rPr>
              <a:t>1-3</a:t>
            </a:r>
            <a:r>
              <a:rPr kumimoji="1" lang="ja-JP" altLang="en-US" sz="1400" dirty="0" smtClean="0">
                <a:solidFill>
                  <a:schemeClr val="tx1"/>
                </a:solidFill>
              </a:rPr>
              <a:t>月期において、</a:t>
            </a:r>
            <a:r>
              <a:rPr kumimoji="1" lang="ja-JP" altLang="en-US" sz="1400" b="1" u="sng" dirty="0" smtClean="0">
                <a:solidFill>
                  <a:schemeClr val="tx1"/>
                </a:solidFill>
              </a:rPr>
              <a:t>約</a:t>
            </a:r>
            <a:r>
              <a:rPr kumimoji="1" lang="en-US" altLang="ja-JP" sz="1400" b="1" u="sng" dirty="0" smtClean="0">
                <a:solidFill>
                  <a:schemeClr val="tx1"/>
                </a:solidFill>
              </a:rPr>
              <a:t>10</a:t>
            </a:r>
            <a:r>
              <a:rPr kumimoji="1" lang="ja-JP" altLang="en-US" sz="1400" b="1" u="sng" dirty="0" smtClean="0">
                <a:solidFill>
                  <a:schemeClr val="tx1"/>
                </a:solidFill>
              </a:rPr>
              <a:t>万人減少（▲</a:t>
            </a:r>
            <a:r>
              <a:rPr kumimoji="1" lang="ja-JP" altLang="en-US" sz="1400" b="1" u="sng" dirty="0">
                <a:solidFill>
                  <a:schemeClr val="tx1"/>
                </a:solidFill>
              </a:rPr>
              <a:t>６</a:t>
            </a:r>
            <a:r>
              <a:rPr kumimoji="1" lang="ja-JP" altLang="en-US" sz="1400" b="1" u="sng" dirty="0" smtClean="0">
                <a:solidFill>
                  <a:schemeClr val="tx1"/>
                </a:solidFill>
              </a:rPr>
              <a:t>％）。</a:t>
            </a:r>
            <a:r>
              <a:rPr kumimoji="1" lang="ja-JP" altLang="en-US" sz="1400" dirty="0">
                <a:solidFill>
                  <a:srgbClr val="FF0000"/>
                </a:solidFill>
              </a:rPr>
              <a:t>　</a:t>
            </a:r>
            <a:r>
              <a:rPr kumimoji="1" lang="ja-JP" altLang="en-US" sz="1400" dirty="0" smtClean="0">
                <a:solidFill>
                  <a:srgbClr val="FF0000"/>
                </a:solidFill>
              </a:rPr>
              <a:t>　</a:t>
            </a:r>
            <a:r>
              <a:rPr kumimoji="1" lang="ja-JP" altLang="en-US" sz="1200" dirty="0" smtClean="0">
                <a:solidFill>
                  <a:srgbClr val="FF0000"/>
                </a:solidFill>
              </a:rPr>
              <a:t>　</a:t>
            </a:r>
            <a:r>
              <a:rPr kumimoji="1" lang="en-US" altLang="ja-JP" sz="1200" dirty="0" smtClean="0">
                <a:solidFill>
                  <a:srgbClr val="FF0000"/>
                </a:solidFill>
              </a:rPr>
              <a:t>※</a:t>
            </a:r>
            <a:r>
              <a:rPr kumimoji="1" lang="ja-JP" altLang="en-US" sz="1200" dirty="0" smtClean="0">
                <a:solidFill>
                  <a:srgbClr val="FF0000"/>
                </a:solidFill>
              </a:rPr>
              <a:t>データは四半期ごとのみ</a:t>
            </a:r>
            <a:endParaRPr kumimoji="1" lang="en-US" altLang="ja-JP" sz="1200" dirty="0">
              <a:solidFill>
                <a:srgbClr val="FF0000"/>
              </a:solidFill>
            </a:endParaRPr>
          </a:p>
          <a:p>
            <a:pPr>
              <a:lnSpc>
                <a:spcPct val="150000"/>
              </a:lnSpc>
            </a:pPr>
            <a:r>
              <a:rPr kumimoji="1" lang="ja-JP" altLang="en-US" sz="1400" dirty="0" smtClean="0">
                <a:solidFill>
                  <a:schemeClr val="tx1"/>
                </a:solidFill>
              </a:rPr>
              <a:t>●一方、正規労働者は横ばい。</a:t>
            </a:r>
            <a:endParaRPr kumimoji="1" lang="ja-JP" altLang="en-US" sz="1400" dirty="0">
              <a:solidFill>
                <a:schemeClr val="tx1"/>
              </a:solidFill>
            </a:endParaRPr>
          </a:p>
        </p:txBody>
      </p:sp>
      <p:sp>
        <p:nvSpPr>
          <p:cNvPr id="8" name="スライド番号プレースホルダー 3"/>
          <p:cNvSpPr>
            <a:spLocks noGrp="1"/>
          </p:cNvSpPr>
          <p:nvPr>
            <p:ph type="sldNum" sz="quarter" idx="12"/>
          </p:nvPr>
        </p:nvSpPr>
        <p:spPr>
          <a:xfrm>
            <a:off x="9350061" y="5691873"/>
            <a:ext cx="426425" cy="394246"/>
          </a:xfrm>
        </p:spPr>
        <p:txBody>
          <a:bodyPr/>
          <a:lstStyle/>
          <a:p>
            <a:fld id="{9B28B6A2-4437-46C4-8AB6-08015A7ADF51}" type="slidenum">
              <a:rPr kumimoji="1" lang="ja-JP" altLang="en-US" sz="1600" b="1" smtClean="0"/>
              <a:t>78</a:t>
            </a:fld>
            <a:endParaRPr kumimoji="1" lang="ja-JP" altLang="en-US" sz="1600" b="1"/>
          </a:p>
        </p:txBody>
      </p:sp>
      <p:sp>
        <p:nvSpPr>
          <p:cNvPr id="9" name="正方形/長方形 8"/>
          <p:cNvSpPr/>
          <p:nvPr/>
        </p:nvSpPr>
        <p:spPr>
          <a:xfrm>
            <a:off x="6879088" y="5691873"/>
            <a:ext cx="1820069" cy="246221"/>
          </a:xfrm>
          <a:prstGeom prst="rect">
            <a:avLst/>
          </a:prstGeom>
        </p:spPr>
        <p:txBody>
          <a:bodyPr wrap="square">
            <a:spAutoFit/>
          </a:bodyPr>
          <a:lstStyle/>
          <a:p>
            <a:r>
              <a:rPr lang="ja-JP" altLang="en-US" sz="1000" dirty="0"/>
              <a:t>出典</a:t>
            </a:r>
            <a:r>
              <a:rPr lang="ja-JP" altLang="en-US" sz="1000" dirty="0" smtClean="0"/>
              <a:t>：総務省  </a:t>
            </a:r>
            <a:r>
              <a:rPr lang="en-US" altLang="ja-JP" sz="1000" dirty="0" smtClean="0"/>
              <a:t>『</a:t>
            </a:r>
            <a:r>
              <a:rPr lang="ja-JP" altLang="en-US" sz="1000" dirty="0" smtClean="0"/>
              <a:t>労働力調査</a:t>
            </a:r>
            <a:r>
              <a:rPr lang="en-US" altLang="ja-JP" sz="1000" dirty="0" smtClean="0"/>
              <a:t>』</a:t>
            </a:r>
            <a:endParaRPr lang="ja-JP" altLang="en-US" sz="1000" dirty="0"/>
          </a:p>
        </p:txBody>
      </p:sp>
      <p:sp>
        <p:nvSpPr>
          <p:cNvPr id="10" name="テキスト ボックス 9"/>
          <p:cNvSpPr txBox="1"/>
          <p:nvPr/>
        </p:nvSpPr>
        <p:spPr>
          <a:xfrm>
            <a:off x="0" y="0"/>
            <a:ext cx="9906000" cy="369332"/>
          </a:xfrm>
          <a:prstGeom prst="rect">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wrap="square" lIns="144000" rtlCol="0">
            <a:spAutoFit/>
          </a:bodyPr>
          <a:lstStyle/>
          <a:p>
            <a:pPr algn="ctr"/>
            <a:r>
              <a:rPr kumimoji="1" lang="ja-JP" altLang="en-US" b="1" dirty="0"/>
              <a:t>　</a:t>
            </a:r>
            <a:r>
              <a:rPr kumimoji="1" lang="ja-JP" altLang="en-US" b="1" dirty="0" smtClean="0"/>
              <a:t>雇用情勢の悪化 </a:t>
            </a:r>
            <a:r>
              <a:rPr kumimoji="1" lang="en-US" altLang="ja-JP" b="1" dirty="0" smtClean="0"/>
              <a:t>【</a:t>
            </a:r>
            <a:r>
              <a:rPr kumimoji="1" lang="ja-JP" altLang="en-US" b="1" dirty="0" smtClean="0"/>
              <a:t>非正規雇用就業者数</a:t>
            </a:r>
            <a:r>
              <a:rPr kumimoji="1" lang="en-US" altLang="ja-JP" b="1" dirty="0" smtClean="0"/>
              <a:t>】</a:t>
            </a:r>
            <a:endParaRPr kumimoji="1" lang="ja-JP" altLang="en-US" b="1" dirty="0"/>
          </a:p>
        </p:txBody>
      </p:sp>
      <p:graphicFrame>
        <p:nvGraphicFramePr>
          <p:cNvPr id="11" name="グラフ 10"/>
          <p:cNvGraphicFramePr>
            <a:graphicFrameLocks/>
          </p:cNvGraphicFramePr>
          <p:nvPr>
            <p:extLst>
              <p:ext uri="{D42A27DB-BD31-4B8C-83A1-F6EECF244321}">
                <p14:modId xmlns:p14="http://schemas.microsoft.com/office/powerpoint/2010/main" val="2862388581"/>
              </p:ext>
            </p:extLst>
          </p:nvPr>
        </p:nvGraphicFramePr>
        <p:xfrm>
          <a:off x="1223493" y="1688305"/>
          <a:ext cx="7475664" cy="4003568"/>
        </p:xfrm>
        <a:graphic>
          <a:graphicData uri="http://schemas.openxmlformats.org/drawingml/2006/chart">
            <c:chart xmlns:c="http://schemas.openxmlformats.org/drawingml/2006/chart" xmlns:r="http://schemas.openxmlformats.org/officeDocument/2006/relationships" r:id="rId3"/>
          </a:graphicData>
        </a:graphic>
      </p:graphicFrame>
      <p:sp>
        <p:nvSpPr>
          <p:cNvPr id="12" name="テキスト ボックス 2"/>
          <p:cNvSpPr txBox="1"/>
          <p:nvPr/>
        </p:nvSpPr>
        <p:spPr>
          <a:xfrm>
            <a:off x="1223493" y="1863265"/>
            <a:ext cx="571500" cy="20005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smtClean="0">
                <a:latin typeface="Meiryo UI" panose="020B0604030504040204" pitchFamily="50" charset="-128"/>
                <a:ea typeface="Meiryo UI" panose="020B0604030504040204" pitchFamily="50" charset="-128"/>
              </a:rPr>
              <a:t>（千人</a:t>
            </a:r>
            <a:r>
              <a:rPr kumimoji="1" lang="ja-JP" altLang="en-US" sz="700" dirty="0">
                <a:latin typeface="Meiryo UI" panose="020B0604030504040204" pitchFamily="50" charset="-128"/>
                <a:ea typeface="Meiryo UI" panose="020B0604030504040204" pitchFamily="50" charset="-128"/>
              </a:rPr>
              <a:t>）</a:t>
            </a:r>
          </a:p>
        </p:txBody>
      </p:sp>
      <p:sp>
        <p:nvSpPr>
          <p:cNvPr id="13" name="右矢印 12"/>
          <p:cNvSpPr/>
          <p:nvPr/>
        </p:nvSpPr>
        <p:spPr>
          <a:xfrm rot="455038">
            <a:off x="6904850" y="3057568"/>
            <a:ext cx="908036" cy="126443"/>
          </a:xfrm>
          <a:prstGeom prst="rightArrow">
            <a:avLst>
              <a:gd name="adj1" fmla="val 50000"/>
              <a:gd name="adj2" fmla="val 7777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6275"/>
            <a:endParaRPr lang="ja-JP" altLang="en-US" sz="1639" dirty="0">
              <a:solidFill>
                <a:prstClr val="white"/>
              </a:solidFill>
              <a:latin typeface="Arial"/>
              <a:ea typeface="Meiryo UI"/>
            </a:endParaRPr>
          </a:p>
        </p:txBody>
      </p:sp>
      <p:sp>
        <p:nvSpPr>
          <p:cNvPr id="14" name="四角形吹き出し 13"/>
          <p:cNvSpPr/>
          <p:nvPr/>
        </p:nvSpPr>
        <p:spPr>
          <a:xfrm>
            <a:off x="8261190" y="2268317"/>
            <a:ext cx="1288015" cy="472015"/>
          </a:xfrm>
          <a:prstGeom prst="wedgeRectCallout">
            <a:avLst>
              <a:gd name="adj1" fmla="val -47992"/>
              <a:gd name="adj2" fmla="val 1214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6275"/>
            <a:r>
              <a:rPr lang="ja-JP" altLang="en-US" sz="1138" dirty="0" smtClean="0">
                <a:solidFill>
                  <a:srgbClr val="FF0000"/>
                </a:solidFill>
                <a:latin typeface="Arial"/>
                <a:ea typeface="Meiryo UI"/>
              </a:rPr>
              <a:t>約</a:t>
            </a:r>
            <a:r>
              <a:rPr lang="en-US" altLang="ja-JP" sz="1138" dirty="0" smtClean="0">
                <a:solidFill>
                  <a:srgbClr val="FF0000"/>
                </a:solidFill>
                <a:latin typeface="Arial"/>
                <a:ea typeface="Meiryo UI"/>
              </a:rPr>
              <a:t>10</a:t>
            </a:r>
            <a:r>
              <a:rPr lang="ja-JP" altLang="en-US" sz="1138" dirty="0" smtClean="0">
                <a:solidFill>
                  <a:srgbClr val="FF0000"/>
                </a:solidFill>
                <a:latin typeface="Arial"/>
                <a:ea typeface="Meiryo UI"/>
              </a:rPr>
              <a:t>万人減少（▲６％）</a:t>
            </a:r>
            <a:endParaRPr lang="ja-JP" altLang="en-US" sz="1138" dirty="0">
              <a:solidFill>
                <a:srgbClr val="FF0000"/>
              </a:solidFill>
              <a:latin typeface="Arial"/>
              <a:ea typeface="Meiryo UI"/>
            </a:endParaRPr>
          </a:p>
        </p:txBody>
      </p:sp>
    </p:spTree>
    <p:extLst>
      <p:ext uri="{BB962C8B-B14F-4D97-AF65-F5344CB8AC3E}">
        <p14:creationId xmlns:p14="http://schemas.microsoft.com/office/powerpoint/2010/main" val="19725201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0722" y="3309"/>
            <a:ext cx="9895278" cy="369332"/>
          </a:xfrm>
          <a:prstGeom prst="rect">
            <a:avLst/>
          </a:prstGeom>
          <a:solidFill>
            <a:srgbClr val="002060"/>
          </a:solidFill>
        </p:spPr>
        <p:txBody>
          <a:bodyPr wrap="square" rtlCol="0">
            <a:spAutoFit/>
          </a:bodyPr>
          <a:lstStyle/>
          <a:p>
            <a:pPr algn="ct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インバウンド・都市</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魅力 </a:t>
            </a:r>
            <a:r>
              <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ホテル等の客室数の増加</a:t>
            </a:r>
            <a:r>
              <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
          <p:cNvGraphicFramePr>
            <a:graphicFrameLocks noGrp="1"/>
          </p:cNvGraphicFramePr>
          <p:nvPr>
            <p:extLst/>
          </p:nvPr>
        </p:nvGraphicFramePr>
        <p:xfrm>
          <a:off x="1390149" y="1799044"/>
          <a:ext cx="7008689" cy="1989218"/>
        </p:xfrm>
        <a:graphic>
          <a:graphicData uri="http://schemas.openxmlformats.org/drawingml/2006/table">
            <a:tbl>
              <a:tblPr>
                <a:tableStyleId>{5C22544A-7EE6-4342-B048-85BDC9FD1C3A}</a:tableStyleId>
              </a:tblPr>
              <a:tblGrid>
                <a:gridCol w="241292">
                  <a:extLst>
                    <a:ext uri="{9D8B030D-6E8A-4147-A177-3AD203B41FA5}">
                      <a16:colId xmlns:a16="http://schemas.microsoft.com/office/drawing/2014/main" val="20000"/>
                    </a:ext>
                  </a:extLst>
                </a:gridCol>
                <a:gridCol w="934633">
                  <a:extLst>
                    <a:ext uri="{9D8B030D-6E8A-4147-A177-3AD203B41FA5}">
                      <a16:colId xmlns:a16="http://schemas.microsoft.com/office/drawing/2014/main" val="20001"/>
                    </a:ext>
                  </a:extLst>
                </a:gridCol>
                <a:gridCol w="833252">
                  <a:extLst>
                    <a:ext uri="{9D8B030D-6E8A-4147-A177-3AD203B41FA5}">
                      <a16:colId xmlns:a16="http://schemas.microsoft.com/office/drawing/2014/main" val="20002"/>
                    </a:ext>
                  </a:extLst>
                </a:gridCol>
                <a:gridCol w="833252">
                  <a:extLst>
                    <a:ext uri="{9D8B030D-6E8A-4147-A177-3AD203B41FA5}">
                      <a16:colId xmlns:a16="http://schemas.microsoft.com/office/drawing/2014/main" val="20003"/>
                    </a:ext>
                  </a:extLst>
                </a:gridCol>
                <a:gridCol w="833252">
                  <a:extLst>
                    <a:ext uri="{9D8B030D-6E8A-4147-A177-3AD203B41FA5}">
                      <a16:colId xmlns:a16="http://schemas.microsoft.com/office/drawing/2014/main" val="20004"/>
                    </a:ext>
                  </a:extLst>
                </a:gridCol>
                <a:gridCol w="833252">
                  <a:extLst>
                    <a:ext uri="{9D8B030D-6E8A-4147-A177-3AD203B41FA5}">
                      <a16:colId xmlns:a16="http://schemas.microsoft.com/office/drawing/2014/main" val="20005"/>
                    </a:ext>
                  </a:extLst>
                </a:gridCol>
                <a:gridCol w="833252">
                  <a:extLst>
                    <a:ext uri="{9D8B030D-6E8A-4147-A177-3AD203B41FA5}">
                      <a16:colId xmlns:a16="http://schemas.microsoft.com/office/drawing/2014/main" val="20006"/>
                    </a:ext>
                  </a:extLst>
                </a:gridCol>
                <a:gridCol w="833252">
                  <a:extLst>
                    <a:ext uri="{9D8B030D-6E8A-4147-A177-3AD203B41FA5}">
                      <a16:colId xmlns:a16="http://schemas.microsoft.com/office/drawing/2014/main" val="20007"/>
                    </a:ext>
                  </a:extLst>
                </a:gridCol>
                <a:gridCol w="833252">
                  <a:extLst>
                    <a:ext uri="{9D8B030D-6E8A-4147-A177-3AD203B41FA5}">
                      <a16:colId xmlns:a16="http://schemas.microsoft.com/office/drawing/2014/main" val="977273192"/>
                    </a:ext>
                  </a:extLst>
                </a:gridCol>
              </a:tblGrid>
              <a:tr h="284174">
                <a:tc gridSpan="2">
                  <a:txBody>
                    <a:bodyPr/>
                    <a:lstStyle/>
                    <a:p>
                      <a:pPr algn="ctr"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a:txBody>
                    <a:bodyPr/>
                    <a:lstStyle/>
                    <a:p>
                      <a:pPr algn="ctr" fontAlgn="ctr"/>
                      <a:r>
                        <a:rPr lang="en-US" altLang="ja-JP"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84174">
                <a:tc gridSpan="2">
                  <a:txBody>
                    <a:bodyPr/>
                    <a:lstStyle/>
                    <a:p>
                      <a:pPr algn="l" fontAlgn="ctr"/>
                      <a:r>
                        <a:rPr lang="ja-JP"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ホテルの施設数</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1"/>
                    </a:solidFill>
                  </a:tcPr>
                </a:tc>
                <a:tc hMerge="1">
                  <a:txBody>
                    <a:bodyPr/>
                    <a:lstStyle/>
                    <a:p>
                      <a:endParaRPr kumimoji="1" lang="ja-JP" altLang="en-US"/>
                    </a:p>
                  </a:txBody>
                  <a:tcP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356</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359</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374</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371</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387</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421</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498</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1"/>
                  </a:ext>
                </a:extLst>
              </a:tr>
              <a:tr h="284174">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客室数</a:t>
                      </a:r>
                      <a:endPar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54,733</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55,367</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56,992</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57,147</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59,284</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62,306</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71,193</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84174">
                <a:tc gridSpan="2">
                  <a:txBody>
                    <a:bodyPr/>
                    <a:lstStyle/>
                    <a:p>
                      <a:pPr algn="l" fontAlgn="ct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旅館</a:t>
                      </a:r>
                      <a:r>
                        <a:rPr lang="ja-JP"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の</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施設数</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1"/>
                    </a:solidFill>
                  </a:tcPr>
                </a:tc>
                <a:tc hMerge="1">
                  <a:txBody>
                    <a:bodyPr/>
                    <a:lstStyle/>
                    <a:p>
                      <a:endParaRPr kumimoji="1" lang="ja-JP" altLang="en-US"/>
                    </a:p>
                  </a:txBody>
                  <a:tcP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829</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808</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783</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759</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750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739</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732</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3"/>
                  </a:ext>
                </a:extLst>
              </a:tr>
              <a:tr h="284174">
                <a:tc>
                  <a:txBody>
                    <a:bodyPr/>
                    <a:lstStyle/>
                    <a:p>
                      <a:pPr algn="l" fontAlgn="ctr"/>
                      <a:endPar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客室数</a:t>
                      </a:r>
                      <a:endPar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19,874</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19,624</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19,319</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18,981</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18,610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18,563</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18,405</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84174">
                <a:tc gridSpan="2">
                  <a:txBody>
                    <a:bodyPr/>
                    <a:lstStyle/>
                    <a:p>
                      <a:pPr algn="l" fontAlgn="ct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合計の施設数</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1,185</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1,167</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1,157</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1,130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1,137</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1,160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1,230</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5"/>
                  </a:ext>
                </a:extLst>
              </a:tr>
              <a:tr h="284174">
                <a:tc>
                  <a:txBody>
                    <a:bodyPr/>
                    <a:lstStyle/>
                    <a:p>
                      <a:pPr algn="l" fontAlgn="ctr"/>
                      <a:endPar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客室数</a:t>
                      </a:r>
                    </a:p>
                  </a:txBody>
                  <a:tcPr marL="7739" marR="7739" marT="7739"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74,607</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74,991</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76,311</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76,128</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77,894</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80,869</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89,598</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17" name="正方形/長方形 16"/>
          <p:cNvSpPr/>
          <p:nvPr/>
        </p:nvSpPr>
        <p:spPr>
          <a:xfrm>
            <a:off x="568410" y="489983"/>
            <a:ext cx="8674443" cy="702078"/>
          </a:xfrm>
          <a:prstGeom prst="rect">
            <a:avLst/>
          </a:prstGeom>
          <a:solidFill>
            <a:schemeClr val="accent5">
              <a:lumMod val="20000"/>
              <a:lumOff val="80000"/>
            </a:schemeClr>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smtClean="0">
                <a:solidFill>
                  <a:schemeClr val="tx1"/>
                </a:solidFill>
                <a:latin typeface="+mn-ea"/>
                <a:cs typeface="Meiryo UI" panose="020B0604030504040204" pitchFamily="50" charset="-128"/>
              </a:rPr>
              <a:t>●</a:t>
            </a:r>
            <a:r>
              <a:rPr lang="en-US" altLang="ja-JP" sz="1400" dirty="0" smtClean="0">
                <a:solidFill>
                  <a:schemeClr val="tx1"/>
                </a:solidFill>
                <a:latin typeface="+mn-ea"/>
                <a:cs typeface="Meiryo UI" panose="020B0604030504040204" pitchFamily="50" charset="-128"/>
              </a:rPr>
              <a:t>2017</a:t>
            </a:r>
            <a:r>
              <a:rPr lang="ja-JP" altLang="en-US" sz="1400" dirty="0">
                <a:solidFill>
                  <a:schemeClr val="tx1"/>
                </a:solidFill>
                <a:latin typeface="+mn-ea"/>
                <a:cs typeface="Meiryo UI" panose="020B0604030504040204" pitchFamily="50" charset="-128"/>
              </a:rPr>
              <a:t>年度の大阪府に届け出のあるホテル・旅館の施設数は</a:t>
            </a:r>
            <a:r>
              <a:rPr lang="en-US" altLang="ja-JP" sz="1400" dirty="0">
                <a:solidFill>
                  <a:schemeClr val="tx1"/>
                </a:solidFill>
                <a:latin typeface="+mn-ea"/>
                <a:cs typeface="Meiryo UI" panose="020B0604030504040204" pitchFamily="50" charset="-128"/>
              </a:rPr>
              <a:t>1,230</a:t>
            </a:r>
            <a:r>
              <a:rPr lang="ja-JP" altLang="en-US" sz="1400" dirty="0">
                <a:solidFill>
                  <a:schemeClr val="tx1"/>
                </a:solidFill>
                <a:latin typeface="+mn-ea"/>
                <a:cs typeface="Meiryo UI" panose="020B0604030504040204" pitchFamily="50" charset="-128"/>
              </a:rPr>
              <a:t>件、客室数は</a:t>
            </a:r>
            <a:r>
              <a:rPr lang="en-US" altLang="ja-JP" sz="1400" dirty="0">
                <a:solidFill>
                  <a:schemeClr val="tx1"/>
                </a:solidFill>
                <a:latin typeface="+mn-ea"/>
                <a:cs typeface="Meiryo UI" panose="020B0604030504040204" pitchFamily="50" charset="-128"/>
              </a:rPr>
              <a:t>89,598</a:t>
            </a:r>
            <a:r>
              <a:rPr lang="ja-JP" altLang="en-US" sz="1400" dirty="0">
                <a:solidFill>
                  <a:schemeClr val="tx1"/>
                </a:solidFill>
                <a:latin typeface="+mn-ea"/>
                <a:cs typeface="Meiryo UI" panose="020B0604030504040204" pitchFamily="50" charset="-128"/>
              </a:rPr>
              <a:t>室。</a:t>
            </a:r>
            <a:endParaRPr lang="en-US" altLang="ja-JP" sz="1400" dirty="0">
              <a:solidFill>
                <a:schemeClr val="tx1"/>
              </a:solidFill>
              <a:latin typeface="+mn-ea"/>
              <a:cs typeface="Meiryo UI" panose="020B0604030504040204" pitchFamily="50" charset="-128"/>
            </a:endParaRPr>
          </a:p>
          <a:p>
            <a:r>
              <a:rPr lang="ja-JP" altLang="en-US" sz="1400" dirty="0" smtClean="0">
                <a:solidFill>
                  <a:schemeClr val="tx1"/>
                </a:solidFill>
                <a:latin typeface="+mn-ea"/>
                <a:cs typeface="Meiryo UI" panose="020B0604030504040204" pitchFamily="50" charset="-128"/>
              </a:rPr>
              <a:t>●</a:t>
            </a:r>
            <a:r>
              <a:rPr lang="ja-JP" altLang="en-US" sz="1400" b="1" u="sng" dirty="0" smtClean="0">
                <a:solidFill>
                  <a:schemeClr val="tx1"/>
                </a:solidFill>
                <a:latin typeface="+mn-ea"/>
                <a:cs typeface="Meiryo UI" panose="020B0604030504040204" pitchFamily="50" charset="-128"/>
              </a:rPr>
              <a:t>ホテル</a:t>
            </a:r>
            <a:r>
              <a:rPr lang="ja-JP" altLang="en-US" sz="1400" b="1" u="sng" dirty="0">
                <a:solidFill>
                  <a:schemeClr val="tx1"/>
                </a:solidFill>
                <a:latin typeface="+mn-ea"/>
                <a:cs typeface="Meiryo UI" panose="020B0604030504040204" pitchFamily="50" charset="-128"/>
              </a:rPr>
              <a:t>の施設数、客室数の増加が続いている</a:t>
            </a:r>
            <a:r>
              <a:rPr lang="ja-JP" altLang="en-US" sz="1400" dirty="0">
                <a:solidFill>
                  <a:schemeClr val="tx1"/>
                </a:solidFill>
                <a:latin typeface="+mn-ea"/>
                <a:cs typeface="Meiryo UI" panose="020B0604030504040204" pitchFamily="50" charset="-128"/>
              </a:rPr>
              <a:t>一方で、旅館の施設数、客室数が減少傾向。</a:t>
            </a:r>
            <a:endParaRPr lang="en-US" altLang="ja-JP" sz="1400" dirty="0">
              <a:solidFill>
                <a:schemeClr val="tx1"/>
              </a:solidFill>
              <a:latin typeface="+mn-ea"/>
              <a:cs typeface="Meiryo UI" panose="020B0604030504040204" pitchFamily="50" charset="-128"/>
            </a:endParaRPr>
          </a:p>
          <a:p>
            <a:r>
              <a:rPr lang="ja-JP" altLang="en-US" sz="1400" dirty="0" smtClean="0">
                <a:solidFill>
                  <a:schemeClr val="tx1"/>
                </a:solidFill>
                <a:latin typeface="+mn-ea"/>
                <a:cs typeface="Meiryo UI" panose="020B0604030504040204" pitchFamily="50" charset="-128"/>
              </a:rPr>
              <a:t>●また</a:t>
            </a:r>
            <a:r>
              <a:rPr lang="ja-JP" altLang="en-US" sz="1400" dirty="0">
                <a:solidFill>
                  <a:schemeClr val="tx1"/>
                </a:solidFill>
                <a:latin typeface="+mn-ea"/>
                <a:cs typeface="Meiryo UI" panose="020B0604030504040204" pitchFamily="50" charset="-128"/>
              </a:rPr>
              <a:t>、特区民泊を含めた民泊の認定数・届出数は</a:t>
            </a:r>
            <a:r>
              <a:rPr lang="en-US" altLang="ja-JP" sz="1400" dirty="0">
                <a:solidFill>
                  <a:schemeClr val="tx1"/>
                </a:solidFill>
                <a:latin typeface="+mn-ea"/>
                <a:cs typeface="Meiryo UI" panose="020B0604030504040204" pitchFamily="50" charset="-128"/>
              </a:rPr>
              <a:t>3,000</a:t>
            </a:r>
            <a:r>
              <a:rPr lang="ja-JP" altLang="en-US" sz="1400" dirty="0">
                <a:solidFill>
                  <a:schemeClr val="tx1"/>
                </a:solidFill>
                <a:latin typeface="+mn-ea"/>
                <a:cs typeface="Meiryo UI" panose="020B0604030504040204" pitchFamily="50" charset="-128"/>
              </a:rPr>
              <a:t>件を突破。</a:t>
            </a:r>
            <a:endParaRPr lang="en-US" altLang="ja-JP" sz="1400" dirty="0">
              <a:solidFill>
                <a:schemeClr val="tx1"/>
              </a:solidFill>
              <a:latin typeface="+mn-ea"/>
              <a:cs typeface="Meiryo UI" panose="020B0604030504040204" pitchFamily="50" charset="-128"/>
            </a:endParaRPr>
          </a:p>
        </p:txBody>
      </p:sp>
      <p:sp>
        <p:nvSpPr>
          <p:cNvPr id="11" name="正方形/長方形 10"/>
          <p:cNvSpPr/>
          <p:nvPr/>
        </p:nvSpPr>
        <p:spPr>
          <a:xfrm>
            <a:off x="1128478" y="1436172"/>
            <a:ext cx="7381326" cy="267446"/>
          </a:xfrm>
          <a:prstGeom prst="rect">
            <a:avLst/>
          </a:prstGeom>
        </p:spPr>
        <p:txBody>
          <a:bodyPr wrap="square">
            <a:spAutoFit/>
          </a:bodyPr>
          <a:lstStyle/>
          <a:p>
            <a:pPr marL="144463" indent="-144463"/>
            <a:r>
              <a:rPr lang="ja-JP" altLang="en-US" sz="1138"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38" b="1"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138" b="1" dirty="0">
                <a:latin typeface="Meiryo UI" panose="020B0604030504040204" pitchFamily="50" charset="-128"/>
                <a:ea typeface="Meiryo UI" panose="020B0604030504040204" pitchFamily="50" charset="-128"/>
                <a:cs typeface="Meiryo UI" panose="020B0604030504040204" pitchFamily="50" charset="-128"/>
              </a:rPr>
              <a:t>　ホテル・旅館営業の施設数・客室数の推移</a:t>
            </a:r>
            <a:r>
              <a:rPr lang="ja-JP" altLang="en-US" sz="1138" dirty="0">
                <a:latin typeface="Meiryo UI" panose="020B0604030504040204" pitchFamily="50" charset="-128"/>
                <a:ea typeface="Meiryo UI" panose="020B0604030504040204" pitchFamily="50" charset="-128"/>
                <a:cs typeface="Meiryo UI" panose="020B0604030504040204" pitchFamily="50" charset="-128"/>
              </a:rPr>
              <a:t>　</a:t>
            </a:r>
            <a:r>
              <a:rPr lang="ja-JP" altLang="en-US" sz="975" dirty="0">
                <a:latin typeface="Meiryo UI" panose="020B0604030504040204" pitchFamily="50" charset="-128"/>
                <a:ea typeface="Meiryo UI" panose="020B0604030504040204" pitchFamily="50" charset="-128"/>
                <a:cs typeface="Meiryo UI" panose="020B0604030504040204" pitchFamily="50" charset="-128"/>
              </a:rPr>
              <a:t>出典：厚生</a:t>
            </a:r>
            <a:r>
              <a:rPr lang="ja-JP" altLang="en-US" sz="975" dirty="0" smtClean="0">
                <a:latin typeface="Meiryo UI" panose="020B0604030504040204" pitchFamily="50" charset="-128"/>
                <a:ea typeface="Meiryo UI" panose="020B0604030504040204" pitchFamily="50" charset="-128"/>
                <a:cs typeface="Meiryo UI" panose="020B0604030504040204" pitchFamily="50" charset="-128"/>
              </a:rPr>
              <a:t>労働省 </a:t>
            </a:r>
            <a:r>
              <a:rPr lang="en-US" altLang="ja-JP" sz="975"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75" dirty="0" smtClean="0">
                <a:latin typeface="Meiryo UI" panose="020B0604030504040204" pitchFamily="50" charset="-128"/>
                <a:ea typeface="Meiryo UI" panose="020B0604030504040204" pitchFamily="50" charset="-128"/>
                <a:cs typeface="Meiryo UI" panose="020B0604030504040204" pitchFamily="50" charset="-128"/>
              </a:rPr>
              <a:t>衛生</a:t>
            </a:r>
            <a:r>
              <a:rPr lang="ja-JP" altLang="en-US" sz="975" dirty="0">
                <a:latin typeface="Meiryo UI" panose="020B0604030504040204" pitchFamily="50" charset="-128"/>
                <a:ea typeface="Meiryo UI" panose="020B0604030504040204" pitchFamily="50" charset="-128"/>
                <a:cs typeface="Meiryo UI" panose="020B0604030504040204" pitchFamily="50" charset="-128"/>
              </a:rPr>
              <a:t>行政</a:t>
            </a:r>
            <a:r>
              <a:rPr lang="ja-JP" altLang="en-US" sz="975" dirty="0" smtClean="0">
                <a:latin typeface="Meiryo UI" panose="020B0604030504040204" pitchFamily="50" charset="-128"/>
                <a:ea typeface="Meiryo UI" panose="020B0604030504040204" pitchFamily="50" charset="-128"/>
                <a:cs typeface="Meiryo UI" panose="020B0604030504040204" pitchFamily="50" charset="-128"/>
              </a:rPr>
              <a:t>報告例</a:t>
            </a:r>
            <a:r>
              <a:rPr lang="en-US" altLang="ja-JP" sz="975"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975"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7"/>
          <p:cNvGraphicFramePr>
            <a:graphicFrameLocks noGrp="1"/>
          </p:cNvGraphicFramePr>
          <p:nvPr>
            <p:extLst/>
          </p:nvPr>
        </p:nvGraphicFramePr>
        <p:xfrm>
          <a:off x="1388114" y="4341029"/>
          <a:ext cx="3416586" cy="936104"/>
        </p:xfrm>
        <a:graphic>
          <a:graphicData uri="http://schemas.openxmlformats.org/drawingml/2006/table">
            <a:tbl>
              <a:tblPr>
                <a:tableStyleId>{616DA210-FB5B-4158-B5E0-FEB733F419BA}</a:tableStyleId>
              </a:tblPr>
              <a:tblGrid>
                <a:gridCol w="2243728">
                  <a:extLst>
                    <a:ext uri="{9D8B030D-6E8A-4147-A177-3AD203B41FA5}">
                      <a16:colId xmlns:a16="http://schemas.microsoft.com/office/drawing/2014/main" val="20000"/>
                    </a:ext>
                  </a:extLst>
                </a:gridCol>
                <a:gridCol w="1172858">
                  <a:extLst>
                    <a:ext uri="{9D8B030D-6E8A-4147-A177-3AD203B41FA5}">
                      <a16:colId xmlns:a16="http://schemas.microsoft.com/office/drawing/2014/main" val="20001"/>
                    </a:ext>
                  </a:extLst>
                </a:gridCol>
              </a:tblGrid>
              <a:tr h="468052">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特区民泊の特定認定施設数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2,486</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extLst>
                  <a:ext uri="{0D108BD9-81ED-4DB2-BD59-A6C34878D82A}">
                    <a16:rowId xmlns:a16="http://schemas.microsoft.com/office/drawing/2014/main" val="10000"/>
                  </a:ext>
                </a:extLst>
              </a:tr>
              <a:tr h="468052">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住宅宿泊事業届出施設数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tc>
                  <a:txBody>
                    <a:bodyPr/>
                    <a:lstStyle/>
                    <a:p>
                      <a:pPr algn="r"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1,426</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739" marR="7739" marT="7739" marB="0" anchor="ctr"/>
                </a:tc>
                <a:extLst>
                  <a:ext uri="{0D108BD9-81ED-4DB2-BD59-A6C34878D82A}">
                    <a16:rowId xmlns:a16="http://schemas.microsoft.com/office/drawing/2014/main" val="10001"/>
                  </a:ext>
                </a:extLst>
              </a:tr>
            </a:tbl>
          </a:graphicData>
        </a:graphic>
      </p:graphicFrame>
      <p:sp>
        <p:nvSpPr>
          <p:cNvPr id="15" name="正方形/長方形 14"/>
          <p:cNvSpPr/>
          <p:nvPr/>
        </p:nvSpPr>
        <p:spPr>
          <a:xfrm>
            <a:off x="1128478" y="3987283"/>
            <a:ext cx="7381326" cy="267446"/>
          </a:xfrm>
          <a:prstGeom prst="rect">
            <a:avLst/>
          </a:prstGeom>
        </p:spPr>
        <p:txBody>
          <a:bodyPr wrap="square">
            <a:spAutoFit/>
          </a:bodyPr>
          <a:lstStyle/>
          <a:p>
            <a:pPr marL="144463" indent="-144463"/>
            <a:r>
              <a:rPr lang="ja-JP" altLang="en-US" sz="1138" b="1"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138" b="1" dirty="0">
                <a:latin typeface="Meiryo UI" panose="020B0604030504040204" pitchFamily="50" charset="-128"/>
                <a:ea typeface="Meiryo UI" panose="020B0604030504040204" pitchFamily="50" charset="-128"/>
                <a:cs typeface="Meiryo UI" panose="020B0604030504040204" pitchFamily="50" charset="-128"/>
              </a:rPr>
              <a:t>　民泊施設の認定数・届出数</a:t>
            </a:r>
            <a:r>
              <a:rPr lang="ja-JP" altLang="en-US" sz="853" dirty="0">
                <a:latin typeface="Meiryo UI" panose="020B0604030504040204" pitchFamily="50" charset="-128"/>
                <a:ea typeface="Meiryo UI" panose="020B0604030504040204" pitchFamily="50" charset="-128"/>
                <a:cs typeface="Meiryo UI" panose="020B0604030504040204" pitchFamily="50" charset="-128"/>
              </a:rPr>
              <a:t>（</a:t>
            </a:r>
            <a:r>
              <a:rPr lang="en-US" altLang="ja-JP" sz="853" dirty="0">
                <a:latin typeface="Meiryo UI" panose="020B0604030504040204" pitchFamily="50" charset="-128"/>
                <a:ea typeface="Meiryo UI" panose="020B0604030504040204" pitchFamily="50" charset="-128"/>
                <a:cs typeface="Meiryo UI" panose="020B0604030504040204" pitchFamily="50" charset="-128"/>
              </a:rPr>
              <a:t>※</a:t>
            </a:r>
            <a:r>
              <a:rPr lang="ja-JP" altLang="en-US" sz="853" dirty="0">
                <a:latin typeface="Meiryo UI" panose="020B0604030504040204" pitchFamily="50" charset="-128"/>
                <a:ea typeface="Meiryo UI" panose="020B0604030504040204" pitchFamily="50" charset="-128"/>
                <a:cs typeface="Meiryo UI" panose="020B0604030504040204" pitchFamily="50" charset="-128"/>
              </a:rPr>
              <a:t>）　出典：府内市町村</a:t>
            </a:r>
            <a:r>
              <a:rPr lang="en-US" altLang="ja-JP" sz="853" dirty="0">
                <a:latin typeface="Meiryo UI" panose="020B0604030504040204" pitchFamily="50" charset="-128"/>
                <a:ea typeface="Meiryo UI" panose="020B0604030504040204" pitchFamily="50" charset="-128"/>
                <a:cs typeface="Meiryo UI" panose="020B0604030504040204" pitchFamily="50" charset="-128"/>
              </a:rPr>
              <a:t>HP</a:t>
            </a:r>
            <a:r>
              <a:rPr lang="ja-JP" altLang="en-US" sz="853" dirty="0">
                <a:latin typeface="Meiryo UI" panose="020B0604030504040204" pitchFamily="50" charset="-128"/>
                <a:ea typeface="Meiryo UI" panose="020B0604030504040204" pitchFamily="50" charset="-128"/>
                <a:cs typeface="Meiryo UI" panose="020B0604030504040204" pitchFamily="50" charset="-128"/>
              </a:rPr>
              <a:t>などから作成</a:t>
            </a:r>
            <a:endParaRPr lang="ja-JP" altLang="en-US" sz="975"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894493" y="4341029"/>
            <a:ext cx="3042338" cy="1142364"/>
          </a:xfrm>
          <a:prstGeom prst="rect">
            <a:avLst/>
          </a:prstGeom>
          <a:noFill/>
        </p:spPr>
        <p:txBody>
          <a:bodyPr wrap="square" rtlCol="0">
            <a:spAutoFit/>
          </a:bodyPr>
          <a:lstStyle/>
          <a:p>
            <a:r>
              <a:rPr kumimoji="1" lang="en-US" altLang="ja-JP" sz="853"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53" dirty="0">
                <a:latin typeface="Meiryo UI" panose="020B0604030504040204" pitchFamily="50" charset="-128"/>
                <a:ea typeface="Meiryo UI" panose="020B0604030504040204" pitchFamily="50" charset="-128"/>
                <a:cs typeface="Meiryo UI" panose="020B0604030504040204" pitchFamily="50" charset="-128"/>
              </a:rPr>
              <a:t>　</a:t>
            </a:r>
            <a:r>
              <a:rPr lang="ja-JP" altLang="en-US" sz="853" dirty="0">
                <a:latin typeface="Meiryo UI" panose="020B0604030504040204" pitchFamily="50" charset="-128"/>
                <a:ea typeface="Meiryo UI" panose="020B0604030504040204" pitchFamily="50" charset="-128"/>
                <a:cs typeface="Meiryo UI" panose="020B0604030504040204" pitchFamily="50" charset="-128"/>
              </a:rPr>
              <a:t>特区民泊の特定認定施設数</a:t>
            </a:r>
            <a:endParaRPr lang="en-US" altLang="ja-JP" sz="853"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53" dirty="0">
                <a:latin typeface="Meiryo UI" panose="020B0604030504040204" pitchFamily="50" charset="-128"/>
                <a:ea typeface="Meiryo UI" panose="020B0604030504040204" pitchFamily="50" charset="-128"/>
                <a:cs typeface="Meiryo UI" panose="020B0604030504040204" pitchFamily="50" charset="-128"/>
              </a:rPr>
              <a:t>　　 　　大阪市　　　　　</a:t>
            </a:r>
            <a:r>
              <a:rPr lang="ja-JP" altLang="en-US" sz="853"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853" dirty="0">
                <a:latin typeface="Meiryo UI" panose="020B0604030504040204" pitchFamily="50" charset="-128"/>
                <a:ea typeface="Meiryo UI" panose="020B0604030504040204" pitchFamily="50" charset="-128"/>
                <a:cs typeface="Meiryo UI" panose="020B0604030504040204" pitchFamily="50" charset="-128"/>
              </a:rPr>
              <a:t>…</a:t>
            </a:r>
            <a:r>
              <a:rPr lang="en-US" altLang="ja-JP" sz="853" dirty="0">
                <a:latin typeface="Meiryo UI" panose="020B0604030504040204" pitchFamily="50" charset="-128"/>
                <a:ea typeface="Meiryo UI" panose="020B0604030504040204" pitchFamily="50" charset="-128"/>
                <a:cs typeface="Meiryo UI" panose="020B0604030504040204" pitchFamily="50" charset="-128"/>
              </a:rPr>
              <a:t>2019/5</a:t>
            </a:r>
            <a:r>
              <a:rPr lang="ja-JP" altLang="en-US" sz="853" dirty="0">
                <a:latin typeface="Meiryo UI" panose="020B0604030504040204" pitchFamily="50" charset="-128"/>
                <a:ea typeface="Meiryo UI" panose="020B0604030504040204" pitchFamily="50" charset="-128"/>
                <a:cs typeface="Meiryo UI" panose="020B0604030504040204" pitchFamily="50" charset="-128"/>
              </a:rPr>
              <a:t>末</a:t>
            </a:r>
            <a:r>
              <a:rPr kumimoji="1" lang="ja-JP" altLang="en-US" sz="853" dirty="0">
                <a:latin typeface="Meiryo UI" panose="020B0604030504040204" pitchFamily="50" charset="-128"/>
                <a:ea typeface="Meiryo UI" panose="020B0604030504040204" pitchFamily="50" charset="-128"/>
                <a:cs typeface="Meiryo UI" panose="020B0604030504040204" pitchFamily="50" charset="-128"/>
              </a:rPr>
              <a:t>現在</a:t>
            </a:r>
            <a:endParaRPr kumimoji="1" lang="en-US" altLang="ja-JP" sz="853"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53" dirty="0">
                <a:latin typeface="Meiryo UI" panose="020B0604030504040204" pitchFamily="50" charset="-128"/>
                <a:ea typeface="Meiryo UI" panose="020B0604030504040204" pitchFamily="50" charset="-128"/>
                <a:cs typeface="Meiryo UI" panose="020B0604030504040204" pitchFamily="50" charset="-128"/>
              </a:rPr>
              <a:t>　　　　 その他の市町村 </a:t>
            </a:r>
            <a:r>
              <a:rPr lang="en-US" altLang="ja-JP" sz="853" dirty="0">
                <a:latin typeface="Meiryo UI" panose="020B0604030504040204" pitchFamily="50" charset="-128"/>
                <a:ea typeface="Meiryo UI" panose="020B0604030504040204" pitchFamily="50" charset="-128"/>
                <a:cs typeface="Meiryo UI" panose="020B0604030504040204" pitchFamily="50" charset="-128"/>
              </a:rPr>
              <a:t>…2019/5</a:t>
            </a:r>
            <a:r>
              <a:rPr lang="ja-JP" altLang="en-US" sz="853" dirty="0">
                <a:latin typeface="Meiryo UI" panose="020B0604030504040204" pitchFamily="50" charset="-128"/>
                <a:ea typeface="Meiryo UI" panose="020B0604030504040204" pitchFamily="50" charset="-128"/>
                <a:cs typeface="Meiryo UI" panose="020B0604030504040204" pitchFamily="50" charset="-128"/>
              </a:rPr>
              <a:t>末現在</a:t>
            </a:r>
            <a:endParaRPr kumimoji="1" lang="en-US" altLang="ja-JP" sz="853"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53" dirty="0">
                <a:latin typeface="Meiryo UI" panose="020B0604030504040204" pitchFamily="50" charset="-128"/>
                <a:ea typeface="Meiryo UI" panose="020B0604030504040204" pitchFamily="50" charset="-128"/>
                <a:cs typeface="Meiryo UI" panose="020B0604030504040204" pitchFamily="50" charset="-128"/>
              </a:rPr>
              <a:t>　　 住宅宿泊事業届出施設数</a:t>
            </a:r>
            <a:endParaRPr lang="en-US" altLang="ja-JP" sz="853"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53" dirty="0">
                <a:latin typeface="Meiryo UI" panose="020B0604030504040204" pitchFamily="50" charset="-128"/>
                <a:ea typeface="Meiryo UI" panose="020B0604030504040204" pitchFamily="50" charset="-128"/>
                <a:cs typeface="Meiryo UI" panose="020B0604030504040204" pitchFamily="50" charset="-128"/>
              </a:rPr>
              <a:t>　　　　 大阪市　　　　　</a:t>
            </a:r>
            <a:r>
              <a:rPr lang="ja-JP" altLang="en-US" sz="853"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853" dirty="0">
                <a:latin typeface="Meiryo UI" panose="020B0604030504040204" pitchFamily="50" charset="-128"/>
                <a:ea typeface="Meiryo UI" panose="020B0604030504040204" pitchFamily="50" charset="-128"/>
                <a:cs typeface="Meiryo UI" panose="020B0604030504040204" pitchFamily="50" charset="-128"/>
              </a:rPr>
              <a:t>…</a:t>
            </a:r>
            <a:r>
              <a:rPr lang="en-US" altLang="ja-JP" sz="853" dirty="0">
                <a:latin typeface="Meiryo UI" panose="020B0604030504040204" pitchFamily="50" charset="-128"/>
                <a:ea typeface="Meiryo UI" panose="020B0604030504040204" pitchFamily="50" charset="-128"/>
                <a:cs typeface="Meiryo UI" panose="020B0604030504040204" pitchFamily="50" charset="-128"/>
              </a:rPr>
              <a:t>2018/11/30</a:t>
            </a:r>
            <a:r>
              <a:rPr lang="ja-JP" altLang="en-US" sz="853" dirty="0">
                <a:latin typeface="Meiryo UI" panose="020B0604030504040204" pitchFamily="50" charset="-128"/>
                <a:ea typeface="Meiryo UI" panose="020B0604030504040204" pitchFamily="50" charset="-128"/>
                <a:cs typeface="Meiryo UI" panose="020B0604030504040204" pitchFamily="50" charset="-128"/>
              </a:rPr>
              <a:t>現在</a:t>
            </a:r>
            <a:endParaRPr lang="en-US" altLang="ja-JP" sz="853"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53" dirty="0">
                <a:latin typeface="Meiryo UI" panose="020B0604030504040204" pitchFamily="50" charset="-128"/>
                <a:ea typeface="Meiryo UI" panose="020B0604030504040204" pitchFamily="50" charset="-128"/>
                <a:cs typeface="Meiryo UI" panose="020B0604030504040204" pitchFamily="50" charset="-128"/>
              </a:rPr>
              <a:t>　　　　 堺市　　　　　　　</a:t>
            </a:r>
            <a:r>
              <a:rPr kumimoji="1" lang="en-US" altLang="ja-JP" sz="853" dirty="0">
                <a:latin typeface="Meiryo UI" panose="020B0604030504040204" pitchFamily="50" charset="-128"/>
                <a:ea typeface="Meiryo UI" panose="020B0604030504040204" pitchFamily="50" charset="-128"/>
                <a:cs typeface="Meiryo UI" panose="020B0604030504040204" pitchFamily="50" charset="-128"/>
              </a:rPr>
              <a:t>…</a:t>
            </a:r>
            <a:r>
              <a:rPr lang="en-US" altLang="ja-JP" sz="853" dirty="0">
                <a:latin typeface="Meiryo UI" panose="020B0604030504040204" pitchFamily="50" charset="-128"/>
                <a:ea typeface="Meiryo UI" panose="020B0604030504040204" pitchFamily="50" charset="-128"/>
                <a:cs typeface="Meiryo UI" panose="020B0604030504040204" pitchFamily="50" charset="-128"/>
              </a:rPr>
              <a:t>2018/12/26</a:t>
            </a:r>
            <a:r>
              <a:rPr lang="ja-JP" altLang="en-US" sz="853" dirty="0">
                <a:latin typeface="Meiryo UI" panose="020B0604030504040204" pitchFamily="50" charset="-128"/>
                <a:ea typeface="Meiryo UI" panose="020B0604030504040204" pitchFamily="50" charset="-128"/>
                <a:cs typeface="Meiryo UI" panose="020B0604030504040204" pitchFamily="50" charset="-128"/>
              </a:rPr>
              <a:t>現在</a:t>
            </a:r>
            <a:endParaRPr lang="en-US" altLang="ja-JP" sz="853"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53" dirty="0">
                <a:latin typeface="Meiryo UI" panose="020B0604030504040204" pitchFamily="50" charset="-128"/>
                <a:ea typeface="Meiryo UI" panose="020B0604030504040204" pitchFamily="50" charset="-128"/>
                <a:cs typeface="Meiryo UI" panose="020B0604030504040204" pitchFamily="50" charset="-128"/>
              </a:rPr>
              <a:t>　　　　 枚方市　　　　　</a:t>
            </a:r>
            <a:r>
              <a:rPr lang="ja-JP" altLang="en-US" sz="853"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853" dirty="0">
                <a:latin typeface="Meiryo UI" panose="020B0604030504040204" pitchFamily="50" charset="-128"/>
                <a:ea typeface="Meiryo UI" panose="020B0604030504040204" pitchFamily="50" charset="-128"/>
                <a:cs typeface="Meiryo UI" panose="020B0604030504040204" pitchFamily="50" charset="-128"/>
              </a:rPr>
              <a:t>…</a:t>
            </a:r>
            <a:r>
              <a:rPr lang="en-US" altLang="ja-JP" sz="853" dirty="0">
                <a:latin typeface="Meiryo UI" panose="020B0604030504040204" pitchFamily="50" charset="-128"/>
                <a:ea typeface="Meiryo UI" panose="020B0604030504040204" pitchFamily="50" charset="-128"/>
                <a:cs typeface="Meiryo UI" panose="020B0604030504040204" pitchFamily="50" charset="-128"/>
              </a:rPr>
              <a:t>2018/11/29</a:t>
            </a:r>
            <a:r>
              <a:rPr kumimoji="1" lang="ja-JP" altLang="en-US" sz="853" dirty="0">
                <a:latin typeface="Meiryo UI" panose="020B0604030504040204" pitchFamily="50" charset="-128"/>
                <a:ea typeface="Meiryo UI" panose="020B0604030504040204" pitchFamily="50" charset="-128"/>
                <a:cs typeface="Meiryo UI" panose="020B0604030504040204" pitchFamily="50" charset="-128"/>
              </a:rPr>
              <a:t>現在</a:t>
            </a:r>
            <a:endParaRPr kumimoji="1" lang="en-US" altLang="ja-JP" sz="853"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53" dirty="0">
                <a:latin typeface="Meiryo UI" panose="020B0604030504040204" pitchFamily="50" charset="-128"/>
                <a:ea typeface="Meiryo UI" panose="020B0604030504040204" pitchFamily="50" charset="-128"/>
                <a:cs typeface="Meiryo UI" panose="020B0604030504040204" pitchFamily="50" charset="-128"/>
              </a:rPr>
              <a:t>　　　　 その他の市町村 </a:t>
            </a:r>
            <a:r>
              <a:rPr lang="en-US" altLang="ja-JP" sz="853" dirty="0">
                <a:latin typeface="Meiryo UI" panose="020B0604030504040204" pitchFamily="50" charset="-128"/>
                <a:ea typeface="Meiryo UI" panose="020B0604030504040204" pitchFamily="50" charset="-128"/>
                <a:cs typeface="Meiryo UI" panose="020B0604030504040204" pitchFamily="50" charset="-128"/>
              </a:rPr>
              <a:t>…2018/12/28</a:t>
            </a:r>
            <a:r>
              <a:rPr lang="ja-JP" altLang="en-US" sz="853" dirty="0">
                <a:latin typeface="Meiryo UI" panose="020B0604030504040204" pitchFamily="50" charset="-128"/>
                <a:ea typeface="Meiryo UI" panose="020B0604030504040204" pitchFamily="50" charset="-128"/>
                <a:cs typeface="Meiryo UI" panose="020B0604030504040204" pitchFamily="50" charset="-128"/>
              </a:rPr>
              <a:t>現在</a:t>
            </a:r>
            <a:endParaRPr lang="en-US" altLang="ja-JP" sz="85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9329351" y="5691873"/>
            <a:ext cx="447136" cy="394246"/>
          </a:xfrm>
        </p:spPr>
        <p:txBody>
          <a:bodyPr/>
          <a:lstStyle/>
          <a:p>
            <a:pPr>
              <a:defRPr/>
            </a:pPr>
            <a:r>
              <a:rPr lang="en-US" altLang="ja-JP" sz="1600" b="1" dirty="0" smtClean="0"/>
              <a:t>7</a:t>
            </a:r>
            <a:endParaRPr lang="ja-JP" altLang="en-US" sz="1600" b="1" dirty="0"/>
          </a:p>
        </p:txBody>
      </p:sp>
      <p:sp>
        <p:nvSpPr>
          <p:cNvPr id="18" name="正方形/長方形 17"/>
          <p:cNvSpPr/>
          <p:nvPr/>
        </p:nvSpPr>
        <p:spPr>
          <a:xfrm>
            <a:off x="4904328" y="5745777"/>
            <a:ext cx="4088438" cy="261610"/>
          </a:xfrm>
          <a:prstGeom prst="rect">
            <a:avLst/>
          </a:prstGeom>
        </p:spPr>
        <p:txBody>
          <a:bodyPr wrap="square">
            <a:spAutoFit/>
          </a:bodyPr>
          <a:lstStyle/>
          <a:p>
            <a:pPr marL="144463" indent="-144463"/>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データで見る「大阪の成長戦略」（</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月版）より引用</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4444761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グラフ 33"/>
          <p:cNvGraphicFramePr>
            <a:graphicFrameLocks noGrp="1"/>
          </p:cNvGraphicFramePr>
          <p:nvPr>
            <p:extLst>
              <p:ext uri="{D42A27DB-BD31-4B8C-83A1-F6EECF244321}">
                <p14:modId xmlns:p14="http://schemas.microsoft.com/office/powerpoint/2010/main" val="3965404820"/>
              </p:ext>
            </p:extLst>
          </p:nvPr>
        </p:nvGraphicFramePr>
        <p:xfrm>
          <a:off x="271849" y="1670568"/>
          <a:ext cx="4593775" cy="4374225"/>
        </p:xfrm>
        <a:graphic>
          <a:graphicData uri="http://schemas.openxmlformats.org/drawingml/2006/chart">
            <c:chart xmlns:c="http://schemas.openxmlformats.org/drawingml/2006/chart" xmlns:r="http://schemas.openxmlformats.org/officeDocument/2006/relationships" r:id="rId3"/>
          </a:graphicData>
        </a:graphic>
      </p:graphicFrame>
      <p:cxnSp>
        <p:nvCxnSpPr>
          <p:cNvPr id="22" name="直線コネクタ 21"/>
          <p:cNvCxnSpPr/>
          <p:nvPr/>
        </p:nvCxnSpPr>
        <p:spPr>
          <a:xfrm flipV="1">
            <a:off x="5341070" y="3634610"/>
            <a:ext cx="4049084" cy="2600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593754" y="3684863"/>
            <a:ext cx="4161350" cy="205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 name="正方形/長方形 3"/>
          <p:cNvSpPr/>
          <p:nvPr/>
        </p:nvSpPr>
        <p:spPr>
          <a:xfrm>
            <a:off x="0" y="0"/>
            <a:ext cx="9906000" cy="327600"/>
          </a:xfrm>
          <a:prstGeom prst="rect">
            <a:avLst/>
          </a:prstGeom>
          <a:solidFill>
            <a:srgbClr val="002060"/>
          </a:solidFill>
        </p:spPr>
        <p:txBody>
          <a:bodyPr vert="horz" lIns="81598" tIns="40799" rIns="81598" bIns="40799" rtlCol="0" anchor="b">
            <a:noAutofit/>
          </a:bodyPr>
          <a:lstStyle/>
          <a:p>
            <a:pPr algn="ctr" defTabSz="914400">
              <a:lnSpc>
                <a:spcPct val="90000"/>
              </a:lnSpc>
              <a:spcBef>
                <a:spcPct val="0"/>
              </a:spcBef>
            </a:pPr>
            <a:r>
              <a:rPr kumimoji="1" lang="ja-JP" altLang="en-US" sz="1785" b="1" dirty="0" smtClean="0">
                <a:solidFill>
                  <a:schemeClr val="bg1"/>
                </a:solidFill>
                <a:latin typeface="Meiryo UI" panose="020B0604030504040204" pitchFamily="50" charset="-128"/>
                <a:ea typeface="Meiryo UI" panose="020B0604030504040204" pitchFamily="50" charset="-128"/>
                <a:cs typeface="+mj-cs"/>
              </a:rPr>
              <a:t>雇用情勢の悪化 </a:t>
            </a:r>
            <a:r>
              <a:rPr kumimoji="1" lang="en-US" altLang="ja-JP" sz="1785" b="1" dirty="0" smtClean="0">
                <a:solidFill>
                  <a:schemeClr val="bg1"/>
                </a:solidFill>
                <a:latin typeface="Meiryo UI" panose="020B0604030504040204" pitchFamily="50" charset="-128"/>
                <a:ea typeface="Meiryo UI" panose="020B0604030504040204" pitchFamily="50" charset="-128"/>
                <a:cs typeface="+mj-cs"/>
              </a:rPr>
              <a:t>【</a:t>
            </a:r>
            <a:r>
              <a:rPr kumimoji="1" lang="ja-JP" altLang="en-US" sz="1785" b="1" dirty="0" smtClean="0">
                <a:solidFill>
                  <a:schemeClr val="bg1"/>
                </a:solidFill>
                <a:latin typeface="Meiryo UI" panose="020B0604030504040204" pitchFamily="50" charset="-128"/>
                <a:ea typeface="Meiryo UI" panose="020B0604030504040204" pitchFamily="50" charset="-128"/>
                <a:cs typeface="+mj-cs"/>
              </a:rPr>
              <a:t>雇用の受け皿の喪失</a:t>
            </a:r>
            <a:r>
              <a:rPr kumimoji="1" lang="en-US" altLang="ja-JP" sz="1785" b="1" dirty="0" smtClean="0">
                <a:solidFill>
                  <a:schemeClr val="bg1"/>
                </a:solidFill>
                <a:latin typeface="Meiryo UI" panose="020B0604030504040204" pitchFamily="50" charset="-128"/>
                <a:ea typeface="Meiryo UI" panose="020B0604030504040204" pitchFamily="50" charset="-128"/>
                <a:cs typeface="+mj-cs"/>
              </a:rPr>
              <a:t>】</a:t>
            </a:r>
            <a:endParaRPr kumimoji="1" lang="ja-JP" altLang="en-US" sz="1785" b="1" dirty="0">
              <a:solidFill>
                <a:schemeClr val="bg1"/>
              </a:solidFill>
              <a:latin typeface="Meiryo UI" panose="020B0604030504040204" pitchFamily="50" charset="-128"/>
              <a:ea typeface="Meiryo UI" panose="020B0604030504040204" pitchFamily="50" charset="-128"/>
              <a:cs typeface="+mj-cs"/>
            </a:endParaRPr>
          </a:p>
        </p:txBody>
      </p:sp>
      <p:sp>
        <p:nvSpPr>
          <p:cNvPr id="10" name="正方形/長方形 9"/>
          <p:cNvSpPr/>
          <p:nvPr/>
        </p:nvSpPr>
        <p:spPr>
          <a:xfrm>
            <a:off x="593754" y="1278164"/>
            <a:ext cx="4161350" cy="330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49" b="1" dirty="0" smtClean="0">
                <a:solidFill>
                  <a:schemeClr val="tx1"/>
                </a:solidFill>
              </a:rPr>
              <a:t>リーマンショック</a:t>
            </a:r>
            <a:r>
              <a:rPr kumimoji="1" lang="ja-JP" altLang="en-US" sz="1249" b="1" dirty="0">
                <a:solidFill>
                  <a:schemeClr val="tx1"/>
                </a:solidFill>
              </a:rPr>
              <a:t>時（</a:t>
            </a:r>
            <a:r>
              <a:rPr kumimoji="1" lang="en-US" altLang="ja-JP" sz="1249" b="1" dirty="0">
                <a:solidFill>
                  <a:schemeClr val="tx1"/>
                </a:solidFill>
              </a:rPr>
              <a:t>2009</a:t>
            </a:r>
            <a:r>
              <a:rPr kumimoji="1" lang="ja-JP" altLang="en-US" sz="1249" b="1" dirty="0">
                <a:solidFill>
                  <a:schemeClr val="tx1"/>
                </a:solidFill>
              </a:rPr>
              <a:t>年４</a:t>
            </a:r>
            <a:r>
              <a:rPr kumimoji="1" lang="en-US" altLang="ja-JP" sz="1249" b="1" dirty="0">
                <a:solidFill>
                  <a:schemeClr val="tx1"/>
                </a:solidFill>
              </a:rPr>
              <a:t>~6</a:t>
            </a:r>
            <a:r>
              <a:rPr kumimoji="1" lang="ja-JP" altLang="en-US" sz="1249" b="1" dirty="0">
                <a:solidFill>
                  <a:schemeClr val="tx1"/>
                </a:solidFill>
              </a:rPr>
              <a:t>月平均</a:t>
            </a:r>
            <a:r>
              <a:rPr kumimoji="1" lang="ja-JP" altLang="en-US" sz="1249" b="1" dirty="0" smtClean="0">
                <a:solidFill>
                  <a:schemeClr val="tx1"/>
                </a:solidFill>
              </a:rPr>
              <a:t>）（大阪府）</a:t>
            </a:r>
            <a:endParaRPr kumimoji="1" lang="ja-JP" altLang="en-US" sz="1249" b="1" dirty="0">
              <a:solidFill>
                <a:schemeClr val="tx1"/>
              </a:solidFill>
            </a:endParaRPr>
          </a:p>
        </p:txBody>
      </p:sp>
      <p:sp>
        <p:nvSpPr>
          <p:cNvPr id="11" name="正方形/長方形 10"/>
          <p:cNvSpPr/>
          <p:nvPr/>
        </p:nvSpPr>
        <p:spPr>
          <a:xfrm>
            <a:off x="5239069" y="1261558"/>
            <a:ext cx="4049084" cy="321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49" b="1" dirty="0" smtClean="0">
                <a:solidFill>
                  <a:schemeClr val="tx1"/>
                </a:solidFill>
              </a:rPr>
              <a:t>コロナ</a:t>
            </a:r>
            <a:r>
              <a:rPr kumimoji="1" lang="ja-JP" altLang="en-US" sz="1249" b="1" dirty="0">
                <a:solidFill>
                  <a:schemeClr val="tx1"/>
                </a:solidFill>
              </a:rPr>
              <a:t>雇用危機（</a:t>
            </a:r>
            <a:r>
              <a:rPr kumimoji="1" lang="en-US" altLang="ja-JP" sz="1249" b="1" dirty="0">
                <a:solidFill>
                  <a:schemeClr val="tx1"/>
                </a:solidFill>
              </a:rPr>
              <a:t>2020</a:t>
            </a:r>
            <a:r>
              <a:rPr kumimoji="1" lang="ja-JP" altLang="en-US" sz="1249" b="1" dirty="0" smtClean="0">
                <a:solidFill>
                  <a:schemeClr val="tx1"/>
                </a:solidFill>
              </a:rPr>
              <a:t>年</a:t>
            </a:r>
            <a:r>
              <a:rPr kumimoji="1" lang="en-US" altLang="ja-JP" sz="1249" b="1" dirty="0" smtClean="0">
                <a:solidFill>
                  <a:schemeClr val="tx1"/>
                </a:solidFill>
              </a:rPr>
              <a:t>5</a:t>
            </a:r>
            <a:r>
              <a:rPr kumimoji="1" lang="ja-JP" altLang="en-US" sz="1249" b="1" dirty="0" smtClean="0">
                <a:solidFill>
                  <a:schemeClr val="tx1"/>
                </a:solidFill>
              </a:rPr>
              <a:t>月</a:t>
            </a:r>
            <a:r>
              <a:rPr kumimoji="1" lang="ja-JP" altLang="en-US" sz="1249" b="1" dirty="0">
                <a:solidFill>
                  <a:schemeClr val="tx1"/>
                </a:solidFill>
              </a:rPr>
              <a:t>時点</a:t>
            </a:r>
            <a:r>
              <a:rPr kumimoji="1" lang="ja-JP" altLang="en-US" sz="1249" b="1" dirty="0" smtClean="0">
                <a:solidFill>
                  <a:schemeClr val="tx1"/>
                </a:solidFill>
              </a:rPr>
              <a:t>）（大阪府）</a:t>
            </a:r>
            <a:endParaRPr kumimoji="1" lang="ja-JP" altLang="en-US" sz="1249" b="1" dirty="0">
              <a:solidFill>
                <a:schemeClr val="tx1"/>
              </a:solidFill>
            </a:endParaRPr>
          </a:p>
        </p:txBody>
      </p:sp>
      <p:sp>
        <p:nvSpPr>
          <p:cNvPr id="12" name="テキスト ボックス 11"/>
          <p:cNvSpPr txBox="1"/>
          <p:nvPr/>
        </p:nvSpPr>
        <p:spPr>
          <a:xfrm>
            <a:off x="122256" y="1525793"/>
            <a:ext cx="1555287" cy="339452"/>
          </a:xfrm>
          <a:prstGeom prst="rect">
            <a:avLst/>
          </a:prstGeom>
          <a:noFill/>
        </p:spPr>
        <p:txBody>
          <a:bodyPr wrap="square" rtlCol="0">
            <a:spAutoFit/>
          </a:bodyPr>
          <a:lstStyle/>
          <a:p>
            <a:pPr algn="ctr"/>
            <a:r>
              <a:rPr kumimoji="1" lang="ja-JP" altLang="en-US" sz="803" dirty="0"/>
              <a:t>雇用者の増減＜万人＞</a:t>
            </a:r>
            <a:endParaRPr kumimoji="1" lang="en-US" altLang="ja-JP" sz="803" dirty="0"/>
          </a:p>
          <a:p>
            <a:pPr algn="ctr"/>
            <a:r>
              <a:rPr kumimoji="1" lang="ja-JP" altLang="en-US" sz="803" dirty="0"/>
              <a:t>（前年同月比）</a:t>
            </a:r>
          </a:p>
        </p:txBody>
      </p:sp>
      <p:sp>
        <p:nvSpPr>
          <p:cNvPr id="13" name="テキスト ボックス 12"/>
          <p:cNvSpPr txBox="1"/>
          <p:nvPr/>
        </p:nvSpPr>
        <p:spPr>
          <a:xfrm>
            <a:off x="4886160" y="1501673"/>
            <a:ext cx="1513328" cy="339452"/>
          </a:xfrm>
          <a:prstGeom prst="rect">
            <a:avLst/>
          </a:prstGeom>
          <a:noFill/>
        </p:spPr>
        <p:txBody>
          <a:bodyPr wrap="square" rtlCol="0">
            <a:spAutoFit/>
          </a:bodyPr>
          <a:lstStyle/>
          <a:p>
            <a:pPr algn="ctr"/>
            <a:r>
              <a:rPr kumimoji="1" lang="ja-JP" altLang="en-US" sz="803" dirty="0"/>
              <a:t>雇用者の増減＜万人＞</a:t>
            </a:r>
            <a:endParaRPr kumimoji="1" lang="en-US" altLang="ja-JP" sz="803" dirty="0"/>
          </a:p>
          <a:p>
            <a:pPr algn="ctr"/>
            <a:r>
              <a:rPr kumimoji="1" lang="ja-JP" altLang="en-US" sz="803" dirty="0"/>
              <a:t>（前年同月比）</a:t>
            </a:r>
          </a:p>
        </p:txBody>
      </p:sp>
      <p:sp>
        <p:nvSpPr>
          <p:cNvPr id="14" name="テキスト ボックス 13"/>
          <p:cNvSpPr txBox="1"/>
          <p:nvPr/>
        </p:nvSpPr>
        <p:spPr>
          <a:xfrm>
            <a:off x="3803388" y="5898561"/>
            <a:ext cx="1435681" cy="215893"/>
          </a:xfrm>
          <a:prstGeom prst="rect">
            <a:avLst/>
          </a:prstGeom>
          <a:noFill/>
        </p:spPr>
        <p:txBody>
          <a:bodyPr wrap="square" rtlCol="0">
            <a:spAutoFit/>
          </a:bodyPr>
          <a:lstStyle/>
          <a:p>
            <a:pPr algn="ctr"/>
            <a:r>
              <a:rPr kumimoji="1" lang="ja-JP" altLang="en-US" sz="803" dirty="0"/>
              <a:t>月給＜万円＞</a:t>
            </a:r>
            <a:endParaRPr kumimoji="1" lang="en-US" altLang="ja-JP" sz="803" dirty="0"/>
          </a:p>
        </p:txBody>
      </p:sp>
      <p:sp>
        <p:nvSpPr>
          <p:cNvPr id="16" name="テキスト ボックス 15"/>
          <p:cNvSpPr txBox="1"/>
          <p:nvPr/>
        </p:nvSpPr>
        <p:spPr>
          <a:xfrm>
            <a:off x="6520585" y="934280"/>
            <a:ext cx="3265717" cy="229615"/>
          </a:xfrm>
          <a:prstGeom prst="rect">
            <a:avLst/>
          </a:prstGeom>
          <a:noFill/>
        </p:spPr>
        <p:txBody>
          <a:bodyPr wrap="square" rtlCol="0">
            <a:spAutoFit/>
          </a:bodyPr>
          <a:lstStyle/>
          <a:p>
            <a:pPr algn="r"/>
            <a:r>
              <a:rPr kumimoji="1" lang="ja-JP" altLang="en-US" sz="892" dirty="0" smtClean="0"/>
              <a:t>出典</a:t>
            </a:r>
            <a:r>
              <a:rPr kumimoji="1" lang="ja-JP" altLang="en-US" sz="892" dirty="0"/>
              <a:t>：</a:t>
            </a:r>
            <a:r>
              <a:rPr kumimoji="1" lang="ja-JP" altLang="en-US" sz="892" dirty="0" smtClean="0"/>
              <a:t>厚生労働省 </a:t>
            </a:r>
            <a:r>
              <a:rPr kumimoji="1" lang="en-US" altLang="ja-JP" sz="892" dirty="0"/>
              <a:t>『</a:t>
            </a:r>
            <a:r>
              <a:rPr kumimoji="1" lang="ja-JP" altLang="en-US" sz="892" dirty="0" smtClean="0"/>
              <a:t>毎月</a:t>
            </a:r>
            <a:r>
              <a:rPr kumimoji="1" lang="ja-JP" altLang="en-US" sz="892" dirty="0"/>
              <a:t>勤労</a:t>
            </a:r>
            <a:r>
              <a:rPr kumimoji="1" lang="ja-JP" altLang="en-US" sz="892" dirty="0" smtClean="0"/>
              <a:t>統計</a:t>
            </a:r>
            <a:r>
              <a:rPr kumimoji="1" lang="en-US" altLang="ja-JP" sz="892" dirty="0" smtClean="0"/>
              <a:t>』</a:t>
            </a:r>
            <a:r>
              <a:rPr kumimoji="1" lang="ja-JP" altLang="en-US" sz="892" dirty="0" err="1" smtClean="0"/>
              <a:t>、</a:t>
            </a:r>
            <a:r>
              <a:rPr kumimoji="1" lang="en-US" altLang="ja-JP" sz="892" dirty="0" smtClean="0"/>
              <a:t>『</a:t>
            </a:r>
            <a:r>
              <a:rPr kumimoji="1" lang="ja-JP" altLang="en-US" sz="892" dirty="0" smtClean="0"/>
              <a:t>労働力調査</a:t>
            </a:r>
            <a:r>
              <a:rPr kumimoji="1" lang="en-US" altLang="ja-JP" sz="892" dirty="0" smtClean="0"/>
              <a:t>』</a:t>
            </a:r>
            <a:endParaRPr kumimoji="1" lang="ja-JP" altLang="en-US" sz="892" dirty="0"/>
          </a:p>
        </p:txBody>
      </p:sp>
      <p:sp>
        <p:nvSpPr>
          <p:cNvPr id="24" name="右中かっこ 23"/>
          <p:cNvSpPr/>
          <p:nvPr/>
        </p:nvSpPr>
        <p:spPr>
          <a:xfrm rot="16200000">
            <a:off x="1541557" y="1513266"/>
            <a:ext cx="271972" cy="150196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6"/>
          </a:p>
        </p:txBody>
      </p:sp>
      <p:sp>
        <p:nvSpPr>
          <p:cNvPr id="26" name="右中かっこ 25"/>
          <p:cNvSpPr/>
          <p:nvPr/>
        </p:nvSpPr>
        <p:spPr>
          <a:xfrm rot="16200000">
            <a:off x="3443693" y="1140930"/>
            <a:ext cx="271972" cy="22270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6"/>
          </a:p>
        </p:txBody>
      </p:sp>
      <p:sp>
        <p:nvSpPr>
          <p:cNvPr id="27" name="右中かっこ 26"/>
          <p:cNvSpPr/>
          <p:nvPr/>
        </p:nvSpPr>
        <p:spPr>
          <a:xfrm rot="16200000">
            <a:off x="6120426" y="1482959"/>
            <a:ext cx="323927" cy="155506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6"/>
          </a:p>
        </p:txBody>
      </p:sp>
      <p:sp>
        <p:nvSpPr>
          <p:cNvPr id="28" name="右中かっこ 27"/>
          <p:cNvSpPr/>
          <p:nvPr/>
        </p:nvSpPr>
        <p:spPr>
          <a:xfrm rot="16200000">
            <a:off x="8038210" y="1174637"/>
            <a:ext cx="264635" cy="216698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6"/>
          </a:p>
        </p:txBody>
      </p:sp>
      <p:sp>
        <p:nvSpPr>
          <p:cNvPr id="29" name="テキスト ボックス 28"/>
          <p:cNvSpPr txBox="1"/>
          <p:nvPr/>
        </p:nvSpPr>
        <p:spPr>
          <a:xfrm>
            <a:off x="1382685" y="1789016"/>
            <a:ext cx="681800" cy="257122"/>
          </a:xfrm>
          <a:prstGeom prst="rect">
            <a:avLst/>
          </a:prstGeom>
          <a:noFill/>
        </p:spPr>
        <p:txBody>
          <a:bodyPr wrap="square" rtlCol="0">
            <a:spAutoFit/>
          </a:bodyPr>
          <a:lstStyle/>
          <a:p>
            <a:pPr algn="ctr"/>
            <a:r>
              <a:rPr kumimoji="1" lang="ja-JP" altLang="en-US" sz="1071" b="1" dirty="0"/>
              <a:t>非正規</a:t>
            </a:r>
          </a:p>
        </p:txBody>
      </p:sp>
      <p:sp>
        <p:nvSpPr>
          <p:cNvPr id="30" name="テキスト ボックス 29"/>
          <p:cNvSpPr txBox="1"/>
          <p:nvPr/>
        </p:nvSpPr>
        <p:spPr>
          <a:xfrm>
            <a:off x="3220485" y="1744848"/>
            <a:ext cx="681800" cy="257122"/>
          </a:xfrm>
          <a:prstGeom prst="rect">
            <a:avLst/>
          </a:prstGeom>
          <a:noFill/>
        </p:spPr>
        <p:txBody>
          <a:bodyPr wrap="square" rtlCol="0">
            <a:spAutoFit/>
          </a:bodyPr>
          <a:lstStyle/>
          <a:p>
            <a:pPr algn="ctr"/>
            <a:r>
              <a:rPr kumimoji="1" lang="ja-JP" altLang="en-US" sz="1071" b="1" dirty="0"/>
              <a:t>正規</a:t>
            </a:r>
          </a:p>
        </p:txBody>
      </p:sp>
      <p:sp>
        <p:nvSpPr>
          <p:cNvPr id="31" name="テキスト ボックス 30"/>
          <p:cNvSpPr txBox="1"/>
          <p:nvPr/>
        </p:nvSpPr>
        <p:spPr>
          <a:xfrm>
            <a:off x="5967183" y="1705385"/>
            <a:ext cx="663407" cy="257122"/>
          </a:xfrm>
          <a:prstGeom prst="rect">
            <a:avLst/>
          </a:prstGeom>
          <a:noFill/>
        </p:spPr>
        <p:txBody>
          <a:bodyPr wrap="square" rtlCol="0">
            <a:spAutoFit/>
          </a:bodyPr>
          <a:lstStyle/>
          <a:p>
            <a:pPr algn="ctr"/>
            <a:r>
              <a:rPr kumimoji="1" lang="ja-JP" altLang="en-US" sz="1071" b="1" dirty="0"/>
              <a:t>非正規</a:t>
            </a:r>
          </a:p>
        </p:txBody>
      </p:sp>
      <p:sp>
        <p:nvSpPr>
          <p:cNvPr id="32" name="テキスト ボックス 31"/>
          <p:cNvSpPr txBox="1"/>
          <p:nvPr/>
        </p:nvSpPr>
        <p:spPr>
          <a:xfrm>
            <a:off x="7727852" y="1747820"/>
            <a:ext cx="663407" cy="257122"/>
          </a:xfrm>
          <a:prstGeom prst="rect">
            <a:avLst/>
          </a:prstGeom>
          <a:noFill/>
        </p:spPr>
        <p:txBody>
          <a:bodyPr wrap="square" rtlCol="0">
            <a:spAutoFit/>
          </a:bodyPr>
          <a:lstStyle/>
          <a:p>
            <a:pPr algn="ctr"/>
            <a:r>
              <a:rPr kumimoji="1" lang="ja-JP" altLang="en-US" sz="1071" b="1" dirty="0"/>
              <a:t>正規</a:t>
            </a:r>
          </a:p>
        </p:txBody>
      </p:sp>
      <p:sp>
        <p:nvSpPr>
          <p:cNvPr id="23" name="正方形/長方形 22"/>
          <p:cNvSpPr/>
          <p:nvPr/>
        </p:nvSpPr>
        <p:spPr>
          <a:xfrm>
            <a:off x="214184" y="416799"/>
            <a:ext cx="9477632" cy="52712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61502" indent="-161502">
              <a:lnSpc>
                <a:spcPct val="150000"/>
              </a:lnSpc>
            </a:pPr>
            <a:r>
              <a:rPr kumimoji="1" lang="ja-JP" altLang="en-US" sz="1249" dirty="0">
                <a:solidFill>
                  <a:schemeClr val="tx1"/>
                </a:solidFill>
                <a:latin typeface="Meiryo UI" panose="020B0604030504040204" pitchFamily="50" charset="-128"/>
                <a:ea typeface="Meiryo UI" panose="020B0604030504040204" pitchFamily="50" charset="-128"/>
              </a:rPr>
              <a:t> </a:t>
            </a:r>
            <a:r>
              <a:rPr kumimoji="1" lang="ja-JP" altLang="en-US" sz="1249" dirty="0" smtClean="0">
                <a:solidFill>
                  <a:schemeClr val="tx1"/>
                </a:solidFill>
                <a:latin typeface="Meiryo UI" panose="020B0604030504040204" pitchFamily="50" charset="-128"/>
                <a:ea typeface="Meiryo UI" panose="020B0604030504040204" pitchFamily="50" charset="-128"/>
              </a:rPr>
              <a:t>●リーマンショック時と比べて、正規雇用者の減少が少なく、逆に</a:t>
            </a:r>
            <a:r>
              <a:rPr kumimoji="1" lang="ja-JP" altLang="en-US" sz="1249" b="1" u="sng" dirty="0" smtClean="0">
                <a:solidFill>
                  <a:schemeClr val="tx1"/>
                </a:solidFill>
                <a:latin typeface="Meiryo UI" panose="020B0604030504040204" pitchFamily="50" charset="-128"/>
                <a:ea typeface="Meiryo UI" panose="020B0604030504040204" pitchFamily="50" charset="-128"/>
              </a:rPr>
              <a:t>非正規雇用者（製造・宿泊業</a:t>
            </a:r>
            <a:r>
              <a:rPr kumimoji="1" lang="en-US" altLang="ja-JP" sz="1249" b="1" u="sng" dirty="0" smtClean="0">
                <a:solidFill>
                  <a:schemeClr val="tx1"/>
                </a:solidFill>
                <a:latin typeface="Meiryo UI" panose="020B0604030504040204" pitchFamily="50" charset="-128"/>
                <a:ea typeface="Meiryo UI" panose="020B0604030504040204" pitchFamily="50" charset="-128"/>
              </a:rPr>
              <a:t>,</a:t>
            </a:r>
            <a:r>
              <a:rPr kumimoji="1" lang="ja-JP" altLang="en-US" sz="1249" b="1" u="sng" dirty="0" smtClean="0">
                <a:solidFill>
                  <a:schemeClr val="tx1"/>
                </a:solidFill>
                <a:latin typeface="Meiryo UI" panose="020B0604030504040204" pitchFamily="50" charset="-128"/>
                <a:ea typeface="Meiryo UI" panose="020B0604030504040204" pitchFamily="50" charset="-128"/>
              </a:rPr>
              <a:t>飲食サービス業・卸売業</a:t>
            </a:r>
            <a:r>
              <a:rPr kumimoji="1" lang="en-US" altLang="ja-JP" sz="1249" b="1" u="sng" dirty="0" smtClean="0">
                <a:solidFill>
                  <a:schemeClr val="tx1"/>
                </a:solidFill>
                <a:latin typeface="Meiryo UI" panose="020B0604030504040204" pitchFamily="50" charset="-128"/>
                <a:ea typeface="Meiryo UI" panose="020B0604030504040204" pitchFamily="50" charset="-128"/>
              </a:rPr>
              <a:t>,</a:t>
            </a:r>
            <a:r>
              <a:rPr kumimoji="1" lang="ja-JP" altLang="en-US" sz="1249" b="1" u="sng" dirty="0" smtClean="0">
                <a:solidFill>
                  <a:schemeClr val="tx1"/>
                </a:solidFill>
                <a:latin typeface="Meiryo UI" panose="020B0604030504040204" pitchFamily="50" charset="-128"/>
                <a:ea typeface="Meiryo UI" panose="020B0604030504040204" pitchFamily="50" charset="-128"/>
              </a:rPr>
              <a:t>小売業）の減少</a:t>
            </a:r>
            <a:r>
              <a:rPr kumimoji="1" lang="ja-JP" altLang="en-US" sz="1249" dirty="0" smtClean="0">
                <a:solidFill>
                  <a:schemeClr val="tx1"/>
                </a:solidFill>
                <a:latin typeface="Meiryo UI" panose="020B0604030504040204" pitchFamily="50" charset="-128"/>
                <a:ea typeface="Meiryo UI" panose="020B0604030504040204" pitchFamily="50" charset="-128"/>
              </a:rPr>
              <a:t>が大きい。</a:t>
            </a:r>
            <a:endParaRPr kumimoji="1" lang="en-US" altLang="ja-JP" sz="1249" dirty="0" smtClean="0">
              <a:solidFill>
                <a:schemeClr val="tx1"/>
              </a:solidFill>
              <a:latin typeface="Meiryo UI" panose="020B0604030504040204" pitchFamily="50" charset="-128"/>
              <a:ea typeface="Meiryo UI" panose="020B0604030504040204" pitchFamily="50" charset="-128"/>
            </a:endParaRPr>
          </a:p>
          <a:p>
            <a:pPr marL="161502" indent="-161502">
              <a:lnSpc>
                <a:spcPct val="150000"/>
              </a:lnSpc>
            </a:pPr>
            <a:r>
              <a:rPr kumimoji="1" lang="en-US" altLang="ja-JP" sz="1249" dirty="0">
                <a:solidFill>
                  <a:schemeClr val="tx1"/>
                </a:solidFill>
                <a:latin typeface="Meiryo UI" panose="020B0604030504040204" pitchFamily="50" charset="-128"/>
                <a:ea typeface="Meiryo UI" panose="020B0604030504040204" pitchFamily="50" charset="-128"/>
              </a:rPr>
              <a:t> </a:t>
            </a:r>
            <a:r>
              <a:rPr kumimoji="1" lang="ja-JP" altLang="en-US" sz="1249" dirty="0" smtClean="0">
                <a:solidFill>
                  <a:schemeClr val="tx1"/>
                </a:solidFill>
                <a:latin typeface="Meiryo UI" panose="020B0604030504040204" pitchFamily="50" charset="-128"/>
                <a:ea typeface="Meiryo UI" panose="020B0604030504040204" pitchFamily="50" charset="-128"/>
              </a:rPr>
              <a:t>●</a:t>
            </a:r>
            <a:r>
              <a:rPr kumimoji="1" lang="ja-JP" altLang="en-US" sz="1249" b="1" u="sng" dirty="0" smtClean="0">
                <a:solidFill>
                  <a:schemeClr val="tx1"/>
                </a:solidFill>
                <a:latin typeface="Meiryo UI" panose="020B0604030504040204" pitchFamily="50" charset="-128"/>
                <a:ea typeface="Meiryo UI" panose="020B0604030504040204" pitchFamily="50" charset="-128"/>
              </a:rPr>
              <a:t>リーマン</a:t>
            </a:r>
            <a:r>
              <a:rPr kumimoji="1" lang="ja-JP" altLang="en-US" sz="1249" b="1" u="sng" dirty="0">
                <a:solidFill>
                  <a:schemeClr val="tx1"/>
                </a:solidFill>
                <a:latin typeface="Meiryo UI" panose="020B0604030504040204" pitchFamily="50" charset="-128"/>
                <a:ea typeface="Meiryo UI" panose="020B0604030504040204" pitchFamily="50" charset="-128"/>
              </a:rPr>
              <a:t>・ショックでは製造業からあふれた雇用をサービス業が吸収したが、今回はその受け皿を直撃して</a:t>
            </a:r>
            <a:r>
              <a:rPr kumimoji="1" lang="ja-JP" altLang="en-US" sz="1249" b="1" u="sng" dirty="0" smtClean="0">
                <a:solidFill>
                  <a:schemeClr val="tx1"/>
                </a:solidFill>
                <a:latin typeface="Meiryo UI" panose="020B0604030504040204" pitchFamily="50" charset="-128"/>
                <a:ea typeface="Meiryo UI" panose="020B0604030504040204" pitchFamily="50" charset="-128"/>
              </a:rPr>
              <a:t>いる格好。</a:t>
            </a:r>
            <a:endParaRPr kumimoji="1" lang="en-US" altLang="ja-JP" sz="1249" b="1" u="sng" dirty="0">
              <a:solidFill>
                <a:schemeClr val="tx1"/>
              </a:solidFill>
              <a:latin typeface="Meiryo UI" panose="020B0604030504040204" pitchFamily="50" charset="-128"/>
              <a:ea typeface="Meiryo UI" panose="020B0604030504040204" pitchFamily="50" charset="-128"/>
            </a:endParaRPr>
          </a:p>
        </p:txBody>
      </p:sp>
      <p:graphicFrame>
        <p:nvGraphicFramePr>
          <p:cNvPr id="25" name="グラフ 24"/>
          <p:cNvGraphicFramePr>
            <a:graphicFrameLocks noGrp="1"/>
          </p:cNvGraphicFramePr>
          <p:nvPr>
            <p:extLst>
              <p:ext uri="{D42A27DB-BD31-4B8C-83A1-F6EECF244321}">
                <p14:modId xmlns:p14="http://schemas.microsoft.com/office/powerpoint/2010/main" val="2895600799"/>
              </p:ext>
            </p:extLst>
          </p:nvPr>
        </p:nvGraphicFramePr>
        <p:xfrm>
          <a:off x="4962588" y="1646243"/>
          <a:ext cx="4662936" cy="4398550"/>
        </p:xfrm>
        <a:graphic>
          <a:graphicData uri="http://schemas.openxmlformats.org/drawingml/2006/chart">
            <c:chart xmlns:c="http://schemas.openxmlformats.org/drawingml/2006/chart" xmlns:r="http://schemas.openxmlformats.org/officeDocument/2006/relationships" r:id="rId4"/>
          </a:graphicData>
        </a:graphic>
      </p:graphicFrame>
      <p:sp>
        <p:nvSpPr>
          <p:cNvPr id="36" name="テキスト ボックス 35"/>
          <p:cNvSpPr txBox="1"/>
          <p:nvPr/>
        </p:nvSpPr>
        <p:spPr>
          <a:xfrm>
            <a:off x="373753" y="5939349"/>
            <a:ext cx="3265717" cy="229615"/>
          </a:xfrm>
          <a:prstGeom prst="rect">
            <a:avLst/>
          </a:prstGeom>
          <a:noFill/>
        </p:spPr>
        <p:txBody>
          <a:bodyPr wrap="square" rtlCol="0">
            <a:spAutoFit/>
          </a:bodyPr>
          <a:lstStyle/>
          <a:p>
            <a:r>
              <a:rPr kumimoji="1" lang="en-US" altLang="ja-JP" sz="892" dirty="0"/>
              <a:t>※</a:t>
            </a:r>
            <a:r>
              <a:rPr kumimoji="1" lang="ja-JP" altLang="en-US" sz="892" dirty="0" smtClean="0"/>
              <a:t>円の大きさは雇用者数の多さを表す</a:t>
            </a:r>
            <a:endParaRPr kumimoji="1" lang="ja-JP" altLang="en-US" sz="892" dirty="0"/>
          </a:p>
        </p:txBody>
      </p:sp>
      <p:sp>
        <p:nvSpPr>
          <p:cNvPr id="37" name="正方形/長方形 36"/>
          <p:cNvSpPr/>
          <p:nvPr/>
        </p:nvSpPr>
        <p:spPr>
          <a:xfrm>
            <a:off x="3384016" y="1035655"/>
            <a:ext cx="3002386" cy="252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61502" indent="-161502" algn="ctr">
              <a:lnSpc>
                <a:spcPct val="150000"/>
              </a:lnSpc>
            </a:pPr>
            <a:r>
              <a:rPr kumimoji="1" lang="ja-JP" altLang="en-US" sz="1249" b="1" dirty="0">
                <a:solidFill>
                  <a:schemeClr val="tx1"/>
                </a:solidFill>
                <a:latin typeface="Meiryo UI" panose="020B0604030504040204" pitchFamily="50" charset="-128"/>
                <a:ea typeface="Meiryo UI" panose="020B0604030504040204" pitchFamily="50" charset="-128"/>
              </a:rPr>
              <a:t> </a:t>
            </a:r>
            <a:r>
              <a:rPr kumimoji="1" lang="ja-JP" altLang="en-US" sz="1249" b="1" dirty="0" smtClean="0">
                <a:solidFill>
                  <a:schemeClr val="tx1"/>
                </a:solidFill>
                <a:latin typeface="Meiryo UI" panose="020B0604030504040204" pitchFamily="50" charset="-128"/>
                <a:ea typeface="Meiryo UI" panose="020B0604030504040204" pitchFamily="50" charset="-128"/>
              </a:rPr>
              <a:t>≪産業別・雇用形態別の雇用者数の増減≫</a:t>
            </a:r>
            <a:endParaRPr kumimoji="1" lang="en-US" altLang="ja-JP" sz="1249" b="1" dirty="0">
              <a:solidFill>
                <a:schemeClr val="tx1"/>
              </a:solidFill>
              <a:latin typeface="Meiryo UI" panose="020B0604030504040204" pitchFamily="50" charset="-128"/>
              <a:ea typeface="Meiryo UI" panose="020B0604030504040204" pitchFamily="50" charset="-128"/>
            </a:endParaRPr>
          </a:p>
        </p:txBody>
      </p:sp>
      <p:sp>
        <p:nvSpPr>
          <p:cNvPr id="39" name="スライド番号プレースホルダー 3"/>
          <p:cNvSpPr>
            <a:spLocks noGrp="1"/>
          </p:cNvSpPr>
          <p:nvPr>
            <p:ph type="sldNum" sz="quarter" idx="12"/>
          </p:nvPr>
        </p:nvSpPr>
        <p:spPr>
          <a:xfrm>
            <a:off x="9477632" y="5678906"/>
            <a:ext cx="428368" cy="435926"/>
          </a:xfrm>
          <a:ln>
            <a:solidFill>
              <a:schemeClr val="accent1"/>
            </a:solidFill>
          </a:ln>
        </p:spPr>
        <p:txBody>
          <a:bodyPr/>
          <a:lstStyle/>
          <a:p>
            <a:pPr defTabSz="416275"/>
            <a:fld id="{9B28B6A2-4437-46C4-8AB6-08015A7ADF51}" type="slidenum">
              <a:rPr lang="ja-JP" altLang="en-US" sz="1600">
                <a:solidFill>
                  <a:prstClr val="black">
                    <a:tint val="75000"/>
                  </a:prstClr>
                </a:solidFill>
                <a:latin typeface="Arial"/>
                <a:ea typeface="Meiryo UI"/>
              </a:rPr>
              <a:pPr defTabSz="416275"/>
              <a:t>79</a:t>
            </a:fld>
            <a:endParaRPr lang="ja-JP" altLang="en-US" sz="1600" dirty="0">
              <a:solidFill>
                <a:prstClr val="black">
                  <a:tint val="75000"/>
                </a:prstClr>
              </a:solidFill>
              <a:latin typeface="Arial"/>
              <a:ea typeface="Meiryo UI"/>
            </a:endParaRPr>
          </a:p>
        </p:txBody>
      </p:sp>
      <p:sp>
        <p:nvSpPr>
          <p:cNvPr id="15" name="テキスト ボックス 14"/>
          <p:cNvSpPr txBox="1"/>
          <p:nvPr/>
        </p:nvSpPr>
        <p:spPr>
          <a:xfrm>
            <a:off x="8497358" y="5898560"/>
            <a:ext cx="1513328" cy="215893"/>
          </a:xfrm>
          <a:prstGeom prst="rect">
            <a:avLst/>
          </a:prstGeom>
          <a:noFill/>
        </p:spPr>
        <p:txBody>
          <a:bodyPr wrap="square" rtlCol="0">
            <a:spAutoFit/>
          </a:bodyPr>
          <a:lstStyle/>
          <a:p>
            <a:pPr algn="ctr"/>
            <a:r>
              <a:rPr kumimoji="1" lang="ja-JP" altLang="en-US" sz="803" dirty="0"/>
              <a:t>月給＜万円＞</a:t>
            </a:r>
            <a:endParaRPr kumimoji="1" lang="en-US" altLang="ja-JP" sz="803" dirty="0"/>
          </a:p>
        </p:txBody>
      </p:sp>
    </p:spTree>
    <p:extLst>
      <p:ext uri="{BB962C8B-B14F-4D97-AF65-F5344CB8AC3E}">
        <p14:creationId xmlns:p14="http://schemas.microsoft.com/office/powerpoint/2010/main" val="34592155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906000" cy="347730"/>
          </a:xfrm>
          <a:solidFill>
            <a:srgbClr val="002060"/>
          </a:solidFill>
        </p:spPr>
        <p:txBody>
          <a:bodyPr>
            <a:noAutofit/>
          </a:body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所得の減少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名目賃金指数</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270456" y="591900"/>
            <a:ext cx="9306033" cy="6882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80975" indent="-180975">
              <a:lnSpc>
                <a:spcPct val="150000"/>
              </a:lnSpc>
            </a:pPr>
            <a:r>
              <a:rPr kumimoji="1" lang="ja-JP" altLang="en-US" sz="1400" dirty="0" smtClean="0">
                <a:solidFill>
                  <a:schemeClr val="tx1"/>
                </a:solidFill>
                <a:latin typeface="Meiryo UI" panose="020B0604030504040204" pitchFamily="50" charset="-128"/>
                <a:ea typeface="Meiryo UI" panose="020B0604030504040204" pitchFamily="50" charset="-128"/>
              </a:rPr>
              <a:t> ● </a:t>
            </a:r>
            <a:r>
              <a:rPr kumimoji="1" lang="ja-JP" altLang="en-US" sz="1400" b="1" u="sng" dirty="0" smtClean="0">
                <a:solidFill>
                  <a:schemeClr val="tx1"/>
                </a:solidFill>
                <a:latin typeface="Meiryo UI" panose="020B0604030504040204" pitchFamily="50" charset="-128"/>
                <a:ea typeface="Meiryo UI" panose="020B0604030504040204" pitchFamily="50" charset="-128"/>
              </a:rPr>
              <a:t>大阪の名目賃金指数（４月）は、対前年同月比で▲</a:t>
            </a:r>
            <a:r>
              <a:rPr kumimoji="1" lang="en-US" altLang="ja-JP" sz="1400" b="1" u="sng" dirty="0" smtClean="0">
                <a:solidFill>
                  <a:schemeClr val="tx1"/>
                </a:solidFill>
                <a:latin typeface="Meiryo UI" panose="020B0604030504040204" pitchFamily="50" charset="-128"/>
                <a:ea typeface="Meiryo UI" panose="020B0604030504040204" pitchFamily="50" charset="-128"/>
              </a:rPr>
              <a:t>3.0%</a:t>
            </a:r>
            <a:r>
              <a:rPr kumimoji="1" lang="ja-JP" altLang="en-US" sz="1400" b="1" u="sng" dirty="0" smtClean="0">
                <a:solidFill>
                  <a:schemeClr val="tx1"/>
                </a:solidFill>
                <a:latin typeface="Meiryo UI" panose="020B0604030504040204" pitchFamily="50" charset="-128"/>
                <a:ea typeface="Meiryo UI" panose="020B0604030504040204" pitchFamily="50" charset="-128"/>
              </a:rPr>
              <a:t>であり、全国（▲</a:t>
            </a:r>
            <a:r>
              <a:rPr kumimoji="1" lang="en-US" altLang="ja-JP" sz="1400" b="1" u="sng" dirty="0" smtClean="0">
                <a:solidFill>
                  <a:schemeClr val="tx1"/>
                </a:solidFill>
                <a:latin typeface="Meiryo UI" panose="020B0604030504040204" pitchFamily="50" charset="-128"/>
                <a:ea typeface="Meiryo UI" panose="020B0604030504040204" pitchFamily="50" charset="-128"/>
              </a:rPr>
              <a:t>0.7%</a:t>
            </a:r>
            <a:r>
              <a:rPr kumimoji="1" lang="ja-JP" altLang="en-US" sz="1400" b="1" u="sng" dirty="0" smtClean="0">
                <a:solidFill>
                  <a:schemeClr val="tx1"/>
                </a:solidFill>
                <a:latin typeface="Meiryo UI" panose="020B0604030504040204" pitchFamily="50" charset="-128"/>
                <a:ea typeface="Meiryo UI" panose="020B0604030504040204" pitchFamily="50" charset="-128"/>
              </a:rPr>
              <a:t>）より下回っている</a:t>
            </a:r>
            <a:r>
              <a:rPr kumimoji="1" lang="ja-JP" altLang="en-US" sz="1400" dirty="0" smtClean="0">
                <a:solidFill>
                  <a:schemeClr val="tx1"/>
                </a:solidFill>
                <a:latin typeface="Meiryo UI" panose="020B0604030504040204" pitchFamily="50" charset="-128"/>
                <a:ea typeface="Meiryo UI" panose="020B0604030504040204" pitchFamily="50" charset="-128"/>
              </a:rPr>
              <a:t>状況。</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lnSpc>
                <a:spcPct val="150000"/>
              </a:lnSpc>
            </a:pPr>
            <a:r>
              <a:rPr kumimoji="1" lang="ja-JP" altLang="en-US" sz="1400" dirty="0" smtClean="0">
                <a:solidFill>
                  <a:schemeClr val="tx1"/>
                </a:solidFill>
                <a:latin typeface="Meiryo UI" panose="020B0604030504040204" pitchFamily="50" charset="-128"/>
                <a:ea typeface="Meiryo UI" panose="020B0604030504040204" pitchFamily="50" charset="-128"/>
              </a:rPr>
              <a:t> ● </a:t>
            </a:r>
            <a:r>
              <a:rPr kumimoji="1" lang="en-US" altLang="ja-JP" sz="1400" dirty="0">
                <a:solidFill>
                  <a:schemeClr val="tx1"/>
                </a:solidFill>
                <a:latin typeface="Meiryo UI" panose="020B0604030504040204" pitchFamily="50" charset="-128"/>
                <a:ea typeface="Meiryo UI" panose="020B0604030504040204" pitchFamily="50" charset="-128"/>
              </a:rPr>
              <a:t>2</a:t>
            </a:r>
            <a:r>
              <a:rPr kumimoji="1" lang="ja-JP" altLang="en-US" sz="1400" dirty="0">
                <a:solidFill>
                  <a:schemeClr val="tx1"/>
                </a:solidFill>
                <a:latin typeface="Meiryo UI" panose="020B0604030504040204" pitchFamily="50" charset="-128"/>
                <a:ea typeface="Meiryo UI" panose="020B0604030504040204" pitchFamily="50" charset="-128"/>
              </a:rPr>
              <a:t>月</a:t>
            </a:r>
            <a:r>
              <a:rPr kumimoji="1" lang="ja-JP" altLang="en-US" sz="1400" dirty="0" smtClean="0">
                <a:solidFill>
                  <a:schemeClr val="tx1"/>
                </a:solidFill>
                <a:latin typeface="Meiryo UI" panose="020B0604030504040204" pitchFamily="50" charset="-128"/>
                <a:ea typeface="Meiryo UI" panose="020B0604030504040204" pitchFamily="50" charset="-128"/>
              </a:rPr>
              <a:t>以降、</a:t>
            </a:r>
            <a:r>
              <a:rPr kumimoji="1" lang="en-US" altLang="ja-JP" sz="1400" dirty="0" smtClean="0">
                <a:solidFill>
                  <a:schemeClr val="tx1"/>
                </a:solidFill>
                <a:latin typeface="Meiryo UI" panose="020B0604030504040204" pitchFamily="50" charset="-128"/>
                <a:ea typeface="Meiryo UI" panose="020B0604030504040204" pitchFamily="50" charset="-128"/>
              </a:rPr>
              <a:t>3</a:t>
            </a:r>
            <a:r>
              <a:rPr kumimoji="1" lang="ja-JP" altLang="en-US" sz="1400" dirty="0" smtClean="0">
                <a:solidFill>
                  <a:schemeClr val="tx1"/>
                </a:solidFill>
                <a:latin typeface="Meiryo UI" panose="020B0604030504040204" pitchFamily="50" charset="-128"/>
                <a:ea typeface="Meiryo UI" panose="020B0604030504040204" pitchFamily="50" charset="-128"/>
              </a:rPr>
              <a:t>カ月連続の低下。</a:t>
            </a:r>
            <a:endParaRPr kumimoji="1" lang="en-US" altLang="ja-JP" sz="1400" dirty="0">
              <a:solidFill>
                <a:schemeClr val="tx1"/>
              </a:solidFill>
              <a:latin typeface="ＭＳ 明朝" panose="02020609040205080304" pitchFamily="17" charset="-128"/>
              <a:ea typeface="ＭＳ 明朝" panose="02020609040205080304" pitchFamily="17" charset="-128"/>
            </a:endParaRPr>
          </a:p>
        </p:txBody>
      </p:sp>
      <p:sp>
        <p:nvSpPr>
          <p:cNvPr id="12" name="スライド番号プレースホルダー 3"/>
          <p:cNvSpPr>
            <a:spLocks noGrp="1"/>
          </p:cNvSpPr>
          <p:nvPr>
            <p:ph type="sldNum" sz="quarter" idx="12"/>
          </p:nvPr>
        </p:nvSpPr>
        <p:spPr>
          <a:xfrm>
            <a:off x="9474200" y="5691873"/>
            <a:ext cx="413499" cy="394246"/>
          </a:xfrm>
          <a:ln>
            <a:solidFill>
              <a:schemeClr val="accent1"/>
            </a:solidFill>
          </a:ln>
        </p:spPr>
        <p:txBody>
          <a:bodyPr/>
          <a:lstStyle/>
          <a:p>
            <a:fld id="{9B28B6A2-4437-46C4-8AB6-08015A7ADF51}" type="slidenum">
              <a:rPr kumimoji="1" lang="ja-JP" altLang="en-US" sz="1600" smtClean="0"/>
              <a:t>80</a:t>
            </a:fld>
            <a:endParaRPr kumimoji="1" lang="ja-JP" altLang="en-US" sz="1600" dirty="0"/>
          </a:p>
        </p:txBody>
      </p:sp>
      <p:sp>
        <p:nvSpPr>
          <p:cNvPr id="2" name="Rectangle 2"/>
          <p:cNvSpPr>
            <a:spLocks noChangeArrowheads="1"/>
          </p:cNvSpPr>
          <p:nvPr/>
        </p:nvSpPr>
        <p:spPr bwMode="auto">
          <a:xfrm>
            <a:off x="1203598" y="2262053"/>
            <a:ext cx="108631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sp>
        <p:nvSpPr>
          <p:cNvPr id="9" name="テキスト ボックス 8"/>
          <p:cNvSpPr txBox="1"/>
          <p:nvPr/>
        </p:nvSpPr>
        <p:spPr>
          <a:xfrm>
            <a:off x="4399005" y="5688908"/>
            <a:ext cx="4973706" cy="261610"/>
          </a:xfrm>
          <a:prstGeom prst="rect">
            <a:avLst/>
          </a:prstGeom>
          <a:noFill/>
        </p:spPr>
        <p:txBody>
          <a:bodyPr wrap="square" rtlCol="0">
            <a:spAutoFit/>
          </a:bodyPr>
          <a:lstStyle/>
          <a:p>
            <a:r>
              <a:rPr kumimoji="1" lang="ja-JP" altLang="en-US" sz="1100" dirty="0" smtClean="0"/>
              <a:t>出典</a:t>
            </a:r>
            <a:r>
              <a:rPr kumimoji="1" lang="ja-JP" altLang="en-US" sz="1100" dirty="0"/>
              <a:t>：大阪産業経済リサーチ＆</a:t>
            </a:r>
            <a:r>
              <a:rPr kumimoji="1" lang="ja-JP" altLang="en-US" sz="1100" dirty="0" smtClean="0"/>
              <a:t>デザインセンター </a:t>
            </a:r>
            <a:r>
              <a:rPr kumimoji="1" lang="en-US" altLang="ja-JP" sz="1100" dirty="0" smtClean="0"/>
              <a:t>『</a:t>
            </a:r>
            <a:r>
              <a:rPr kumimoji="1" lang="ja-JP" altLang="en-US" sz="1100" dirty="0" smtClean="0"/>
              <a:t>大阪経済の情勢（</a:t>
            </a:r>
            <a:r>
              <a:rPr kumimoji="1" lang="en-US" altLang="ja-JP" sz="1100" dirty="0" smtClean="0"/>
              <a:t>2020</a:t>
            </a:r>
            <a:r>
              <a:rPr kumimoji="1" lang="ja-JP" altLang="en-US" sz="1100" dirty="0" smtClean="0"/>
              <a:t>年</a:t>
            </a:r>
            <a:r>
              <a:rPr kumimoji="1" lang="en-US" altLang="ja-JP" sz="1100" dirty="0" smtClean="0"/>
              <a:t>7</a:t>
            </a:r>
            <a:r>
              <a:rPr kumimoji="1" lang="ja-JP" altLang="en-US" sz="1100" dirty="0" smtClean="0"/>
              <a:t>月）</a:t>
            </a:r>
            <a:r>
              <a:rPr kumimoji="1" lang="en-US" altLang="ja-JP" sz="1100" dirty="0" smtClean="0"/>
              <a:t>』</a:t>
            </a:r>
            <a:endParaRPr kumimoji="1" lang="en-US" altLang="zh-TW" sz="1100" dirty="0" smtClean="0"/>
          </a:p>
        </p:txBody>
      </p:sp>
      <p:sp>
        <p:nvSpPr>
          <p:cNvPr id="3" name="Rectangle 2"/>
          <p:cNvSpPr>
            <a:spLocks noChangeArrowheads="1"/>
          </p:cNvSpPr>
          <p:nvPr/>
        </p:nvSpPr>
        <p:spPr bwMode="auto">
          <a:xfrm>
            <a:off x="568833" y="1687441"/>
            <a:ext cx="123444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pic>
        <p:nvPicPr>
          <p:cNvPr id="6" name="図 5"/>
          <p:cNvPicPr>
            <a:picLocks noChangeAspect="1"/>
          </p:cNvPicPr>
          <p:nvPr/>
        </p:nvPicPr>
        <p:blipFill>
          <a:blip r:embed="rId2"/>
          <a:stretch>
            <a:fillRect/>
          </a:stretch>
        </p:blipFill>
        <p:spPr>
          <a:xfrm>
            <a:off x="806587" y="1524330"/>
            <a:ext cx="8292825" cy="4060924"/>
          </a:xfrm>
          <a:prstGeom prst="rect">
            <a:avLst/>
          </a:prstGeom>
        </p:spPr>
      </p:pic>
    </p:spTree>
    <p:extLst>
      <p:ext uri="{BB962C8B-B14F-4D97-AF65-F5344CB8AC3E}">
        <p14:creationId xmlns:p14="http://schemas.microsoft.com/office/powerpoint/2010/main" val="416641718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3"/>
          <p:cNvSpPr txBox="1">
            <a:spLocks noGrp="1"/>
          </p:cNvSpPr>
          <p:nvPr>
            <p:ph type="title"/>
          </p:nvPr>
        </p:nvSpPr>
        <p:spPr>
          <a:xfrm>
            <a:off x="0" y="0"/>
            <a:ext cx="9906000" cy="327600"/>
          </a:xfrm>
          <a:prstGeom prst="rect">
            <a:avLst/>
          </a:prstGeom>
          <a:solidFill>
            <a:srgbClr val="002060"/>
          </a:solidFill>
        </p:spPr>
        <p:txBody>
          <a:bodyPr vert="horz" lIns="81598" tIns="40799" rIns="81598" bIns="40799"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785" b="1" dirty="0" smtClean="0">
                <a:solidFill>
                  <a:schemeClr val="bg1"/>
                </a:solidFill>
                <a:latin typeface="Meiryo UI" panose="020B0604030504040204" pitchFamily="50" charset="-128"/>
                <a:ea typeface="Meiryo UI" panose="020B0604030504040204" pitchFamily="50" charset="-128"/>
              </a:rPr>
              <a:t>　　　　所得の減少 </a:t>
            </a:r>
            <a:r>
              <a:rPr lang="en-US" altLang="ja-JP" sz="1785" b="1" dirty="0" smtClean="0">
                <a:solidFill>
                  <a:schemeClr val="bg1"/>
                </a:solidFill>
                <a:latin typeface="Meiryo UI" panose="020B0604030504040204" pitchFamily="50" charset="-128"/>
                <a:ea typeface="Meiryo UI" panose="020B0604030504040204" pitchFamily="50" charset="-128"/>
              </a:rPr>
              <a:t>【</a:t>
            </a:r>
            <a:r>
              <a:rPr lang="ja-JP" altLang="en-US" sz="1785" b="1" dirty="0" smtClean="0">
                <a:solidFill>
                  <a:schemeClr val="bg1"/>
                </a:solidFill>
                <a:latin typeface="Meiryo UI" panose="020B0604030504040204" pitchFamily="50" charset="-128"/>
                <a:ea typeface="Meiryo UI" panose="020B0604030504040204" pitchFamily="50" charset="-128"/>
              </a:rPr>
              <a:t>府民の収入に関する影響①</a:t>
            </a:r>
            <a:r>
              <a:rPr lang="en-US" altLang="ja-JP" sz="1785" b="1" dirty="0" smtClean="0">
                <a:solidFill>
                  <a:schemeClr val="bg1"/>
                </a:solidFill>
                <a:latin typeface="Meiryo UI" panose="020B0604030504040204" pitchFamily="50" charset="-128"/>
                <a:ea typeface="Meiryo UI" panose="020B0604030504040204" pitchFamily="50" charset="-128"/>
              </a:rPr>
              <a:t>】 </a:t>
            </a:r>
            <a:r>
              <a:rPr lang="ja-JP" altLang="en-US" sz="1785" b="1" dirty="0">
                <a:solidFill>
                  <a:schemeClr val="bg1"/>
                </a:solidFill>
                <a:latin typeface="Meiryo UI" panose="020B0604030504040204" pitchFamily="50" charset="-128"/>
                <a:ea typeface="Meiryo UI" panose="020B0604030504040204" pitchFamily="50" charset="-128"/>
              </a:rPr>
              <a:t>　</a:t>
            </a:r>
            <a:r>
              <a:rPr lang="ja-JP" altLang="en-US" sz="1785" b="1" dirty="0" smtClean="0">
                <a:solidFill>
                  <a:schemeClr val="bg1"/>
                </a:solidFill>
                <a:latin typeface="Meiryo UI" panose="020B0604030504040204" pitchFamily="50" charset="-128"/>
                <a:ea typeface="Meiryo UI" panose="020B0604030504040204" pitchFamily="50" charset="-128"/>
              </a:rPr>
              <a:t>    　　　　</a:t>
            </a:r>
            <a:endParaRPr lang="ja-JP" altLang="en-US" sz="1071" b="1" dirty="0">
              <a:solidFill>
                <a:schemeClr val="bg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120569" y="459335"/>
            <a:ext cx="9600947" cy="101577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61502" indent="-161502">
              <a:lnSpc>
                <a:spcPts val="2000"/>
              </a:lnSpc>
            </a:pPr>
            <a:r>
              <a:rPr kumimoji="1" lang="ja-JP" altLang="en-US" sz="1400" b="1" dirty="0">
                <a:solidFill>
                  <a:schemeClr val="tx1"/>
                </a:solidFill>
                <a:latin typeface="Meiryo UI" panose="020B0604030504040204" pitchFamily="50" charset="-128"/>
                <a:ea typeface="Meiryo UI" panose="020B0604030504040204" pitchFamily="50" charset="-128"/>
              </a:rPr>
              <a:t> </a:t>
            </a:r>
            <a:r>
              <a:rPr kumimoji="1" lang="ja-JP" altLang="en-US" sz="1400" b="1"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府民</a:t>
            </a:r>
            <a:r>
              <a:rPr kumimoji="1" lang="ja-JP" altLang="en-US" sz="1400" dirty="0">
                <a:solidFill>
                  <a:schemeClr val="tx1"/>
                </a:solidFill>
                <a:latin typeface="Meiryo UI" panose="020B0604030504040204" pitchFamily="50" charset="-128"/>
                <a:ea typeface="Meiryo UI" panose="020B0604030504040204" pitchFamily="50" charset="-128"/>
              </a:rPr>
              <a:t>アンケートでは、</a:t>
            </a:r>
            <a:r>
              <a:rPr kumimoji="1" lang="ja-JP" altLang="en-US" sz="1400" b="1" u="sng" dirty="0">
                <a:solidFill>
                  <a:schemeClr val="tx1"/>
                </a:solidFill>
                <a:latin typeface="Meiryo UI" panose="020B0604030504040204" pitchFamily="50" charset="-128"/>
                <a:ea typeface="Meiryo UI" panose="020B0604030504040204" pitchFamily="50" charset="-128"/>
              </a:rPr>
              <a:t>感染拡大後（３月～６月）から収入が減っている</a:t>
            </a:r>
            <a:r>
              <a:rPr kumimoji="1" lang="ja-JP" altLang="en-US" sz="1400" dirty="0">
                <a:solidFill>
                  <a:schemeClr val="tx1"/>
                </a:solidFill>
                <a:latin typeface="Meiryo UI" panose="020B0604030504040204" pitchFamily="50" charset="-128"/>
                <a:ea typeface="Meiryo UI" panose="020B0604030504040204" pitchFamily="50" charset="-128"/>
              </a:rPr>
              <a:t>と回答した割合が高くなっている。</a:t>
            </a:r>
          </a:p>
          <a:p>
            <a:pPr marL="161502" indent="-161502">
              <a:lnSpc>
                <a:spcPts val="2000"/>
              </a:lnSpc>
            </a:pPr>
            <a:r>
              <a:rPr kumimoji="1" lang="ja-JP" altLang="en-US" sz="1400" b="1" dirty="0">
                <a:solidFill>
                  <a:schemeClr val="tx1"/>
                </a:solidFill>
                <a:latin typeface="Meiryo UI" panose="020B0604030504040204" pitchFamily="50" charset="-128"/>
                <a:ea typeface="Meiryo UI" panose="020B0604030504040204" pitchFamily="50" charset="-128"/>
              </a:rPr>
              <a:t> </a:t>
            </a:r>
            <a:r>
              <a:rPr kumimoji="1" lang="ja-JP" altLang="en-US" sz="1400" b="1"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特に</a:t>
            </a:r>
            <a:r>
              <a:rPr kumimoji="1" lang="ja-JP" altLang="en-US" sz="1400" b="1" u="sng" dirty="0">
                <a:solidFill>
                  <a:schemeClr val="tx1"/>
                </a:solidFill>
                <a:latin typeface="Meiryo UI" panose="020B0604030504040204" pitchFamily="50" charset="-128"/>
                <a:ea typeface="Meiryo UI" panose="020B0604030504040204" pitchFamily="50" charset="-128"/>
              </a:rPr>
              <a:t>非正規雇用の収入が減っている割合が高い</a:t>
            </a:r>
            <a:r>
              <a:rPr kumimoji="1" lang="ja-JP" altLang="en-US" sz="1400" dirty="0">
                <a:solidFill>
                  <a:schemeClr val="tx1"/>
                </a:solidFill>
                <a:latin typeface="Meiryo UI" panose="020B0604030504040204" pitchFamily="50" charset="-128"/>
                <a:ea typeface="Meiryo UI" panose="020B0604030504040204" pitchFamily="50" charset="-128"/>
              </a:rPr>
              <a:t>が、</a:t>
            </a:r>
            <a:r>
              <a:rPr kumimoji="1" lang="ja-JP" altLang="en-US" sz="1400" b="1" u="sng" dirty="0">
                <a:solidFill>
                  <a:schemeClr val="tx1"/>
                </a:solidFill>
                <a:latin typeface="Meiryo UI" panose="020B0604030504040204" pitchFamily="50" charset="-128"/>
                <a:ea typeface="Meiryo UI" panose="020B0604030504040204" pitchFamily="50" charset="-128"/>
              </a:rPr>
              <a:t>正規雇用でも今後半年間</a:t>
            </a:r>
            <a:r>
              <a:rPr kumimoji="1" lang="ja-JP" altLang="en-US" sz="1400" b="1" u="sng" dirty="0" smtClean="0">
                <a:solidFill>
                  <a:schemeClr val="tx1"/>
                </a:solidFill>
                <a:latin typeface="Meiryo UI" panose="020B0604030504040204" pitchFamily="50" charset="-128"/>
                <a:ea typeface="Meiryo UI" panose="020B0604030504040204" pitchFamily="50" charset="-128"/>
              </a:rPr>
              <a:t>は収入</a:t>
            </a:r>
            <a:r>
              <a:rPr kumimoji="1" lang="ja-JP" altLang="en-US" sz="1400" b="1" u="sng" dirty="0">
                <a:solidFill>
                  <a:schemeClr val="tx1"/>
                </a:solidFill>
                <a:latin typeface="Meiryo UI" panose="020B0604030504040204" pitchFamily="50" charset="-128"/>
                <a:ea typeface="Meiryo UI" panose="020B0604030504040204" pitchFamily="50" charset="-128"/>
              </a:rPr>
              <a:t>減少を見込んでいる人が約３割</a:t>
            </a:r>
            <a:r>
              <a:rPr kumimoji="1" lang="ja-JP" altLang="en-US" sz="1400" dirty="0">
                <a:solidFill>
                  <a:schemeClr val="tx1"/>
                </a:solidFill>
                <a:latin typeface="Meiryo UI" panose="020B0604030504040204" pitchFamily="50" charset="-128"/>
                <a:ea typeface="Meiryo UI" panose="020B0604030504040204" pitchFamily="50" charset="-128"/>
              </a:rPr>
              <a:t>に達する。</a:t>
            </a:r>
          </a:p>
          <a:p>
            <a:pPr marL="161502" indent="-161502">
              <a:lnSpc>
                <a:spcPts val="2000"/>
              </a:lnSpc>
            </a:pPr>
            <a:r>
              <a:rPr kumimoji="1" lang="ja-JP" altLang="en-US" sz="1400" b="1" dirty="0">
                <a:solidFill>
                  <a:schemeClr val="tx1"/>
                </a:solidFill>
                <a:latin typeface="Meiryo UI" panose="020B0604030504040204" pitchFamily="50" charset="-128"/>
                <a:ea typeface="Meiryo UI" panose="020B0604030504040204" pitchFamily="50" charset="-128"/>
              </a:rPr>
              <a:t> ●</a:t>
            </a:r>
            <a:r>
              <a:rPr kumimoji="1" lang="en-US" altLang="ja-JP" sz="1400" b="1" dirty="0">
                <a:solidFill>
                  <a:schemeClr val="tx1"/>
                </a:solidFill>
                <a:latin typeface="Meiryo UI" panose="020B0604030504040204" pitchFamily="50" charset="-128"/>
                <a:ea typeface="Meiryo UI" panose="020B0604030504040204" pitchFamily="50" charset="-128"/>
              </a:rPr>
              <a:t>10</a:t>
            </a:r>
            <a:r>
              <a:rPr kumimoji="1" lang="ja-JP" altLang="en-US" sz="1400" b="1" dirty="0">
                <a:solidFill>
                  <a:schemeClr val="tx1"/>
                </a:solidFill>
                <a:latin typeface="Meiryo UI" panose="020B0604030504040204" pitchFamily="50" charset="-128"/>
                <a:ea typeface="Meiryo UI" panose="020B0604030504040204" pitchFamily="50" charset="-128"/>
              </a:rPr>
              <a:t>万円の特別定額給付金</a:t>
            </a:r>
            <a:r>
              <a:rPr kumimoji="1" lang="ja-JP" altLang="en-US" sz="1400" dirty="0">
                <a:solidFill>
                  <a:schemeClr val="tx1"/>
                </a:solidFill>
                <a:latin typeface="Meiryo UI" panose="020B0604030504040204" pitchFamily="50" charset="-128"/>
                <a:ea typeface="Meiryo UI" panose="020B0604030504040204" pitchFamily="50" charset="-128"/>
              </a:rPr>
              <a:t>の使途は、</a:t>
            </a:r>
            <a:r>
              <a:rPr kumimoji="1" lang="en-US" altLang="ja-JP" sz="1400" b="1" u="sng" dirty="0">
                <a:solidFill>
                  <a:schemeClr val="tx1"/>
                </a:solidFill>
                <a:latin typeface="Meiryo UI" panose="020B0604030504040204" pitchFamily="50" charset="-128"/>
                <a:ea typeface="Meiryo UI" panose="020B0604030504040204" pitchFamily="50" charset="-128"/>
              </a:rPr>
              <a:t>4</a:t>
            </a:r>
            <a:r>
              <a:rPr kumimoji="1" lang="ja-JP" altLang="en-US" sz="1400" b="1" u="sng" dirty="0">
                <a:solidFill>
                  <a:schemeClr val="tx1"/>
                </a:solidFill>
                <a:latin typeface="Meiryo UI" panose="020B0604030504040204" pitchFamily="50" charset="-128"/>
                <a:ea typeface="Meiryo UI" panose="020B0604030504040204" pitchFamily="50" charset="-128"/>
              </a:rPr>
              <a:t>割以上が生活費</a:t>
            </a:r>
            <a:r>
              <a:rPr kumimoji="1" lang="ja-JP" altLang="en-US" sz="1400" dirty="0">
                <a:solidFill>
                  <a:schemeClr val="tx1"/>
                </a:solidFill>
                <a:latin typeface="Meiryo UI" panose="020B0604030504040204" pitchFamily="50" charset="-128"/>
                <a:ea typeface="Meiryo UI" panose="020B0604030504040204" pitchFamily="50" charset="-128"/>
              </a:rPr>
              <a:t>に</a:t>
            </a:r>
            <a:r>
              <a:rPr kumimoji="1" lang="ja-JP" altLang="en-US" sz="1400" dirty="0" smtClean="0">
                <a:solidFill>
                  <a:schemeClr val="tx1"/>
                </a:solidFill>
                <a:latin typeface="Meiryo UI" panose="020B0604030504040204" pitchFamily="50" charset="-128"/>
                <a:ea typeface="Meiryo UI" panose="020B0604030504040204" pitchFamily="50" charset="-128"/>
              </a:rPr>
              <a:t>充てており、</a:t>
            </a:r>
            <a:r>
              <a:rPr kumimoji="1" lang="ja-JP" altLang="en-US" sz="1400" dirty="0">
                <a:solidFill>
                  <a:schemeClr val="tx1"/>
                </a:solidFill>
                <a:latin typeface="Meiryo UI" panose="020B0604030504040204" pitchFamily="50" charset="-128"/>
                <a:ea typeface="Meiryo UI" panose="020B0604030504040204" pitchFamily="50" charset="-128"/>
              </a:rPr>
              <a:t>一定、</a:t>
            </a:r>
            <a:r>
              <a:rPr kumimoji="1" lang="ja-JP" altLang="en-US" sz="1400" b="1" dirty="0">
                <a:solidFill>
                  <a:schemeClr val="tx1"/>
                </a:solidFill>
                <a:latin typeface="Meiryo UI" panose="020B0604030504040204" pitchFamily="50" charset="-128"/>
                <a:ea typeface="Meiryo UI" panose="020B0604030504040204" pitchFamily="50" charset="-128"/>
              </a:rPr>
              <a:t>生活支援</a:t>
            </a:r>
            <a:r>
              <a:rPr kumimoji="1" lang="ja-JP" altLang="en-US" sz="1400" dirty="0">
                <a:solidFill>
                  <a:schemeClr val="tx1"/>
                </a:solidFill>
                <a:latin typeface="Meiryo UI" panose="020B0604030504040204" pitchFamily="50" charset="-128"/>
                <a:ea typeface="Meiryo UI" panose="020B0604030504040204" pitchFamily="50" charset="-128"/>
              </a:rPr>
              <a:t>になっているが、</a:t>
            </a:r>
            <a:r>
              <a:rPr kumimoji="1" lang="ja-JP" altLang="en-US" sz="1400" b="1" u="sng" dirty="0">
                <a:solidFill>
                  <a:schemeClr val="tx1"/>
                </a:solidFill>
                <a:latin typeface="Meiryo UI" panose="020B0604030504040204" pitchFamily="50" charset="-128"/>
                <a:ea typeface="Meiryo UI" panose="020B0604030504040204" pitchFamily="50" charset="-128"/>
              </a:rPr>
              <a:t>貯金の回答も</a:t>
            </a:r>
            <a:r>
              <a:rPr kumimoji="1" lang="en-US" altLang="ja-JP" sz="1400" b="1" u="sng" dirty="0">
                <a:solidFill>
                  <a:schemeClr val="tx1"/>
                </a:solidFill>
                <a:latin typeface="Meiryo UI" panose="020B0604030504040204" pitchFamily="50" charset="-128"/>
                <a:ea typeface="Meiryo UI" panose="020B0604030504040204" pitchFamily="50" charset="-128"/>
              </a:rPr>
              <a:t>3</a:t>
            </a:r>
            <a:r>
              <a:rPr kumimoji="1" lang="ja-JP" altLang="en-US" sz="1400" b="1" u="sng" dirty="0">
                <a:solidFill>
                  <a:schemeClr val="tx1"/>
                </a:solidFill>
                <a:latin typeface="Meiryo UI" panose="020B0604030504040204" pitchFamily="50" charset="-128"/>
                <a:ea typeface="Meiryo UI" panose="020B0604030504040204" pitchFamily="50" charset="-128"/>
              </a:rPr>
              <a:t>割</a:t>
            </a:r>
            <a:r>
              <a:rPr kumimoji="1" lang="ja-JP" altLang="en-US" sz="1400" dirty="0">
                <a:solidFill>
                  <a:schemeClr val="tx1"/>
                </a:solidFill>
                <a:latin typeface="Meiryo UI" panose="020B0604030504040204" pitchFamily="50" charset="-128"/>
                <a:ea typeface="Meiryo UI" panose="020B0604030504040204" pitchFamily="50" charset="-128"/>
              </a:rPr>
              <a:t>あり</a:t>
            </a:r>
            <a:r>
              <a:rPr kumimoji="1" lang="ja-JP" altLang="en-US" sz="1400" dirty="0" smtClean="0">
                <a:solidFill>
                  <a:schemeClr val="tx1"/>
                </a:solidFill>
                <a:latin typeface="Meiryo UI" panose="020B0604030504040204" pitchFamily="50" charset="-128"/>
                <a:ea typeface="Meiryo UI" panose="020B0604030504040204" pitchFamily="50" charset="-128"/>
              </a:rPr>
              <a:t>、</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61502" indent="-161502">
              <a:lnSpc>
                <a:spcPts val="2000"/>
              </a:lnSpc>
            </a:pPr>
            <a:r>
              <a:rPr kumimoji="1" lang="ja-JP" altLang="en-US" sz="1400" b="1" dirty="0">
                <a:solidFill>
                  <a:schemeClr val="tx1"/>
                </a:solidFill>
                <a:latin typeface="Meiryo UI" panose="020B0604030504040204" pitchFamily="50" charset="-128"/>
                <a:ea typeface="Meiryo UI" panose="020B0604030504040204" pitchFamily="50" charset="-128"/>
              </a:rPr>
              <a:t>　</a:t>
            </a:r>
            <a:r>
              <a:rPr kumimoji="1" lang="ja-JP" altLang="en-US" sz="1400" b="1" dirty="0" smtClean="0">
                <a:solidFill>
                  <a:schemeClr val="tx1"/>
                </a:solidFill>
                <a:latin typeface="Meiryo UI" panose="020B0604030504040204" pitchFamily="50" charset="-128"/>
                <a:ea typeface="Meiryo UI" panose="020B0604030504040204" pitchFamily="50" charset="-128"/>
              </a:rPr>
              <a:t>　消費喚起の</a:t>
            </a:r>
            <a:r>
              <a:rPr kumimoji="1" lang="ja-JP" altLang="en-US" sz="1400" b="1" dirty="0">
                <a:solidFill>
                  <a:schemeClr val="tx1"/>
                </a:solidFill>
                <a:latin typeface="Meiryo UI" panose="020B0604030504040204" pitchFamily="50" charset="-128"/>
                <a:ea typeface="Meiryo UI" panose="020B0604030504040204" pitchFamily="50" charset="-128"/>
              </a:rPr>
              <a:t>観点では給付金は限界がある</a:t>
            </a:r>
            <a:r>
              <a:rPr kumimoji="1" lang="ja-JP" altLang="en-US" sz="1400" dirty="0">
                <a:solidFill>
                  <a:schemeClr val="tx1"/>
                </a:solidFill>
                <a:latin typeface="Meiryo UI" panose="020B0604030504040204" pitchFamily="50" charset="-128"/>
                <a:ea typeface="Meiryo UI" panose="020B0604030504040204" pitchFamily="50" charset="-128"/>
              </a:rPr>
              <a:t>こともうかがえる。</a:t>
            </a:r>
          </a:p>
        </p:txBody>
      </p:sp>
      <p:sp>
        <p:nvSpPr>
          <p:cNvPr id="15" name="スライド番号プレースホルダー 2"/>
          <p:cNvSpPr txBox="1">
            <a:spLocks/>
          </p:cNvSpPr>
          <p:nvPr/>
        </p:nvSpPr>
        <p:spPr>
          <a:xfrm>
            <a:off x="9396663" y="5710679"/>
            <a:ext cx="411886" cy="32582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B28B6A2-4437-46C4-8AB6-08015A7ADF51}" type="slidenum">
              <a:rPr kumimoji="1" lang="ja-JP" altLang="en-US" sz="1600" b="1" smtClean="0"/>
              <a:pPr algn="ctr"/>
              <a:t>81</a:t>
            </a:fld>
            <a:endParaRPr kumimoji="1" lang="ja-JP" altLang="en-US" sz="1600" b="1" dirty="0"/>
          </a:p>
        </p:txBody>
      </p:sp>
      <p:sp>
        <p:nvSpPr>
          <p:cNvPr id="17" name="テキスト ボックス 1"/>
          <p:cNvSpPr txBox="1"/>
          <p:nvPr/>
        </p:nvSpPr>
        <p:spPr>
          <a:xfrm>
            <a:off x="7282839" y="1727081"/>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r>
              <a:rPr lang="ja-JP" altLang="en-US" sz="1400" b="1" dirty="0" smtClean="0">
                <a:solidFill>
                  <a:srgbClr val="595959"/>
                </a:solidFill>
              </a:rPr>
              <a:t>特別定額</a:t>
            </a:r>
            <a:r>
              <a:rPr lang="ja-JP" altLang="en-US" sz="1400" b="1" dirty="0">
                <a:solidFill>
                  <a:srgbClr val="595959"/>
                </a:solidFill>
              </a:rPr>
              <a:t>給付</a:t>
            </a:r>
            <a:r>
              <a:rPr lang="ja-JP" altLang="en-US" sz="1400" b="1" dirty="0" smtClean="0">
                <a:solidFill>
                  <a:srgbClr val="595959"/>
                </a:solidFill>
              </a:rPr>
              <a:t>金の使途（予定含む）（大阪府）</a:t>
            </a:r>
            <a:endParaRPr lang="ja-JP" altLang="en-US" sz="1400" b="1" dirty="0">
              <a:solidFill>
                <a:srgbClr val="595959"/>
              </a:solidFill>
            </a:endParaRPr>
          </a:p>
        </p:txBody>
      </p:sp>
      <p:sp>
        <p:nvSpPr>
          <p:cNvPr id="18" name="テキスト ボックス 17">
            <a:extLst>
              <a:ext uri="{FF2B5EF4-FFF2-40B4-BE49-F238E27FC236}">
                <a16:creationId xmlns:a16="http://schemas.microsoft.com/office/drawing/2014/main" id="{34CF59F8-A367-4EC1-83BF-5D400B8A4CCC}"/>
              </a:ext>
            </a:extLst>
          </p:cNvPr>
          <p:cNvSpPr txBox="1"/>
          <p:nvPr/>
        </p:nvSpPr>
        <p:spPr>
          <a:xfrm>
            <a:off x="5856605" y="5825316"/>
            <a:ext cx="3668394" cy="230832"/>
          </a:xfrm>
          <a:prstGeom prst="rect">
            <a:avLst/>
          </a:prstGeom>
          <a:noFill/>
          <a:ln>
            <a:noFill/>
          </a:ln>
        </p:spPr>
        <p:txBody>
          <a:bodyPr wrap="square" rtlCol="0">
            <a:spAutoFit/>
          </a:bodyPr>
          <a:lstStyle/>
          <a:p>
            <a:pPr marL="217984" indent="-217984"/>
            <a:r>
              <a:rPr lang="ja-JP" altLang="en-US" sz="900" dirty="0">
                <a:latin typeface="+mn-ea"/>
              </a:rPr>
              <a:t>出典</a:t>
            </a:r>
            <a:r>
              <a:rPr lang="ja-JP" altLang="en-US" sz="900" dirty="0" smtClean="0">
                <a:latin typeface="+mn-ea"/>
              </a:rPr>
              <a:t>：大阪府 </a:t>
            </a:r>
            <a:r>
              <a:rPr lang="en-US" altLang="ja-JP" sz="900" dirty="0" smtClean="0">
                <a:latin typeface="+mn-ea"/>
              </a:rPr>
              <a:t>『</a:t>
            </a:r>
            <a:r>
              <a:rPr lang="ja-JP" altLang="en-US" sz="900" dirty="0" smtClean="0">
                <a:latin typeface="+mn-ea"/>
              </a:rPr>
              <a:t>新型コロナウイルス感染症の影響に関する府民アンケート</a:t>
            </a:r>
            <a:r>
              <a:rPr lang="en-US" altLang="ja-JP" sz="900" dirty="0" smtClean="0">
                <a:latin typeface="+mn-ea"/>
              </a:rPr>
              <a:t>』</a:t>
            </a:r>
            <a:endParaRPr lang="en-US" altLang="ja-JP" sz="900" dirty="0">
              <a:latin typeface="+mn-ea"/>
            </a:endParaRPr>
          </a:p>
        </p:txBody>
      </p:sp>
      <p:graphicFrame>
        <p:nvGraphicFramePr>
          <p:cNvPr id="21" name="グラフ 20"/>
          <p:cNvGraphicFramePr>
            <a:graphicFrameLocks/>
          </p:cNvGraphicFramePr>
          <p:nvPr>
            <p:extLst/>
          </p:nvPr>
        </p:nvGraphicFramePr>
        <p:xfrm>
          <a:off x="120569" y="1687575"/>
          <a:ext cx="5499072" cy="4370682"/>
        </p:xfrm>
        <a:graphic>
          <a:graphicData uri="http://schemas.openxmlformats.org/drawingml/2006/chart">
            <c:chart xmlns:c="http://schemas.openxmlformats.org/drawingml/2006/chart" xmlns:r="http://schemas.openxmlformats.org/officeDocument/2006/relationships" r:id="rId2"/>
          </a:graphicData>
        </a:graphic>
      </p:graphicFrame>
      <p:sp>
        <p:nvSpPr>
          <p:cNvPr id="2" name="四角形吹き出し 1"/>
          <p:cNvSpPr/>
          <p:nvPr/>
        </p:nvSpPr>
        <p:spPr>
          <a:xfrm>
            <a:off x="1777385" y="3663815"/>
            <a:ext cx="598066" cy="205740"/>
          </a:xfrm>
          <a:prstGeom prst="wedgeRectCallout">
            <a:avLst>
              <a:gd name="adj1" fmla="val 41890"/>
              <a:gd name="adj2" fmla="val 130068"/>
            </a:avLst>
          </a:prstGeom>
          <a:noFill/>
          <a:ln w="19050" cmpd="dbl">
            <a:solidFill>
              <a:srgbClr val="9BB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bg2">
                    <a:lumMod val="50000"/>
                  </a:schemeClr>
                </a:solidFill>
              </a:rPr>
              <a:t>派遣社員</a:t>
            </a:r>
            <a:endParaRPr kumimoji="1" lang="ja-JP" altLang="en-US" sz="800" dirty="0">
              <a:solidFill>
                <a:schemeClr val="bg2">
                  <a:lumMod val="50000"/>
                </a:schemeClr>
              </a:solidFill>
            </a:endParaRPr>
          </a:p>
        </p:txBody>
      </p:sp>
      <p:sp>
        <p:nvSpPr>
          <p:cNvPr id="22" name="四角形吹き出し 21"/>
          <p:cNvSpPr/>
          <p:nvPr/>
        </p:nvSpPr>
        <p:spPr>
          <a:xfrm>
            <a:off x="3549886" y="2964953"/>
            <a:ext cx="907485" cy="205740"/>
          </a:xfrm>
          <a:prstGeom prst="wedgeRectCallout">
            <a:avLst>
              <a:gd name="adj1" fmla="val -76927"/>
              <a:gd name="adj2" fmla="val 240278"/>
            </a:avLst>
          </a:prstGeom>
          <a:noFill/>
          <a:ln w="19050">
            <a:solidFill>
              <a:srgbClr val="4BACC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bg2">
                    <a:lumMod val="50000"/>
                  </a:schemeClr>
                </a:solidFill>
              </a:rPr>
              <a:t>パート・アルバイト</a:t>
            </a:r>
            <a:endParaRPr kumimoji="1" lang="ja-JP" altLang="en-US" sz="800" dirty="0">
              <a:solidFill>
                <a:schemeClr val="bg2">
                  <a:lumMod val="50000"/>
                </a:schemeClr>
              </a:solidFill>
            </a:endParaRPr>
          </a:p>
        </p:txBody>
      </p:sp>
      <p:sp>
        <p:nvSpPr>
          <p:cNvPr id="23" name="四角形吹き出し 22"/>
          <p:cNvSpPr/>
          <p:nvPr/>
        </p:nvSpPr>
        <p:spPr>
          <a:xfrm>
            <a:off x="3385419" y="3725630"/>
            <a:ext cx="392897" cy="205740"/>
          </a:xfrm>
          <a:prstGeom prst="wedgeRectCallout">
            <a:avLst>
              <a:gd name="adj1" fmla="val -82745"/>
              <a:gd name="adj2" fmla="val 74011"/>
            </a:avLst>
          </a:prstGeom>
          <a:noFill/>
          <a:ln w="19050">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bg2">
                    <a:lumMod val="50000"/>
                  </a:schemeClr>
                </a:solidFill>
              </a:rPr>
              <a:t>全体</a:t>
            </a:r>
            <a:endParaRPr kumimoji="1" lang="ja-JP" altLang="en-US" sz="800" dirty="0">
              <a:solidFill>
                <a:schemeClr val="bg2">
                  <a:lumMod val="50000"/>
                </a:schemeClr>
              </a:solidFill>
            </a:endParaRPr>
          </a:p>
        </p:txBody>
      </p:sp>
      <p:sp>
        <p:nvSpPr>
          <p:cNvPr id="24" name="四角形吹き出し 23"/>
          <p:cNvSpPr/>
          <p:nvPr/>
        </p:nvSpPr>
        <p:spPr>
          <a:xfrm>
            <a:off x="2392409" y="5060827"/>
            <a:ext cx="659026" cy="205740"/>
          </a:xfrm>
          <a:prstGeom prst="wedgeRectCallout">
            <a:avLst>
              <a:gd name="adj1" fmla="val 2929"/>
              <a:gd name="adj2" fmla="val -234497"/>
            </a:avLst>
          </a:prstGeom>
          <a:noFill/>
          <a:ln w="19050">
            <a:solidFill>
              <a:srgbClr val="C0504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bg2">
                    <a:lumMod val="50000"/>
                  </a:schemeClr>
                </a:solidFill>
              </a:rPr>
              <a:t>正規</a:t>
            </a:r>
            <a:r>
              <a:rPr kumimoji="1" lang="ja-JP" altLang="en-US" sz="800" dirty="0">
                <a:solidFill>
                  <a:schemeClr val="bg2">
                    <a:lumMod val="50000"/>
                  </a:schemeClr>
                </a:solidFill>
              </a:rPr>
              <a:t>雇用</a:t>
            </a:r>
          </a:p>
        </p:txBody>
      </p:sp>
      <p:sp>
        <p:nvSpPr>
          <p:cNvPr id="25" name="四角形吹き出し 24"/>
          <p:cNvSpPr/>
          <p:nvPr/>
        </p:nvSpPr>
        <p:spPr>
          <a:xfrm>
            <a:off x="3847111" y="4511605"/>
            <a:ext cx="659026" cy="205740"/>
          </a:xfrm>
          <a:prstGeom prst="wedgeRectCallout">
            <a:avLst>
              <a:gd name="adj1" fmla="val -70790"/>
              <a:gd name="adj2" fmla="val -222686"/>
            </a:avLst>
          </a:prstGeom>
          <a:noFill/>
          <a:ln w="19050">
            <a:solidFill>
              <a:srgbClr val="8064A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bg2">
                    <a:lumMod val="50000"/>
                  </a:schemeClr>
                </a:solidFill>
              </a:rPr>
              <a:t>契約社員</a:t>
            </a:r>
            <a:endParaRPr kumimoji="1" lang="ja-JP" altLang="en-US" sz="800" dirty="0">
              <a:solidFill>
                <a:schemeClr val="bg2">
                  <a:lumMod val="50000"/>
                </a:schemeClr>
              </a:solidFill>
            </a:endParaRPr>
          </a:p>
        </p:txBody>
      </p:sp>
      <p:graphicFrame>
        <p:nvGraphicFramePr>
          <p:cNvPr id="26" name="Chart 26"/>
          <p:cNvGraphicFramePr>
            <a:graphicFrameLocks/>
          </p:cNvGraphicFramePr>
          <p:nvPr>
            <p:extLst/>
          </p:nvPr>
        </p:nvGraphicFramePr>
        <p:xfrm>
          <a:off x="5574079" y="2118167"/>
          <a:ext cx="4331921" cy="35490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278034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94862" y="451915"/>
            <a:ext cx="9306033" cy="72870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80975" indent="-180975">
              <a:lnSpc>
                <a:spcPct val="150000"/>
              </a:lnSpc>
            </a:pPr>
            <a:r>
              <a:rPr kumimoji="1" lang="ja-JP" altLang="en-US" sz="1400" dirty="0">
                <a:solidFill>
                  <a:schemeClr val="tx1"/>
                </a:solidFill>
                <a:latin typeface="Meiryo UI" panose="020B0604030504040204" pitchFamily="50" charset="-128"/>
                <a:ea typeface="Meiryo UI" panose="020B0604030504040204" pitchFamily="50" charset="-128"/>
              </a:rPr>
              <a:t>●感染拡大後の３月～６月において、世帯年収が低いほど、収入が減った割合が高かった。</a:t>
            </a:r>
            <a:r>
              <a:rPr kumimoji="1" lang="ja-JP" altLang="en-US" sz="1400" b="1" u="sng" dirty="0">
                <a:solidFill>
                  <a:schemeClr val="tx1"/>
                </a:solidFill>
                <a:latin typeface="Meiryo UI" panose="020B0604030504040204" pitchFamily="50" charset="-128"/>
                <a:ea typeface="Meiryo UI" panose="020B0604030504040204" pitchFamily="50" charset="-128"/>
              </a:rPr>
              <a:t>とくに低所得層により強くコロナの影響が出ている可能性がある。</a:t>
            </a:r>
            <a:endParaRPr kumimoji="1" lang="en-US" altLang="ja-JP" sz="1400" b="1" u="sng" dirty="0">
              <a:solidFill>
                <a:schemeClr val="tx1"/>
              </a:solidFill>
              <a:latin typeface="ＭＳ 明朝" panose="02020609040205080304" pitchFamily="17" charset="-128"/>
              <a:ea typeface="ＭＳ 明朝" panose="02020609040205080304" pitchFamily="17" charset="-128"/>
            </a:endParaRPr>
          </a:p>
        </p:txBody>
      </p:sp>
      <p:sp>
        <p:nvSpPr>
          <p:cNvPr id="12" name="テキスト ボックス 11">
            <a:extLst>
              <a:ext uri="{FF2B5EF4-FFF2-40B4-BE49-F238E27FC236}">
                <a16:creationId xmlns:a16="http://schemas.microsoft.com/office/drawing/2014/main" id="{34CF59F8-A367-4EC1-83BF-5D400B8A4CCC}"/>
              </a:ext>
            </a:extLst>
          </p:cNvPr>
          <p:cNvSpPr txBox="1"/>
          <p:nvPr/>
        </p:nvSpPr>
        <p:spPr>
          <a:xfrm>
            <a:off x="5191026" y="5897656"/>
            <a:ext cx="4482061" cy="246221"/>
          </a:xfrm>
          <a:prstGeom prst="rect">
            <a:avLst/>
          </a:prstGeom>
          <a:noFill/>
          <a:ln>
            <a:noFill/>
          </a:ln>
        </p:spPr>
        <p:txBody>
          <a:bodyPr wrap="square" rtlCol="0">
            <a:spAutoFit/>
          </a:bodyPr>
          <a:lstStyle/>
          <a:p>
            <a:pPr marL="217984" indent="-217984"/>
            <a:r>
              <a:rPr lang="ja-JP" altLang="en-US" sz="1000" dirty="0">
                <a:latin typeface="+mn-ea"/>
              </a:rPr>
              <a:t>出典</a:t>
            </a:r>
            <a:r>
              <a:rPr lang="ja-JP" altLang="en-US" sz="1000" dirty="0" smtClean="0">
                <a:latin typeface="+mn-ea"/>
              </a:rPr>
              <a:t>：大阪府 </a:t>
            </a:r>
            <a:r>
              <a:rPr lang="en-US" altLang="ja-JP" sz="1000" dirty="0" smtClean="0">
                <a:latin typeface="+mn-ea"/>
              </a:rPr>
              <a:t>『</a:t>
            </a:r>
            <a:r>
              <a:rPr lang="ja-JP" altLang="en-US" sz="1000" dirty="0" smtClean="0">
                <a:latin typeface="+mn-ea"/>
              </a:rPr>
              <a:t>新型コロナウイルス感染症の影響に関する府民アンケート</a:t>
            </a:r>
            <a:r>
              <a:rPr lang="en-US" altLang="ja-JP" sz="1000" dirty="0" smtClean="0">
                <a:latin typeface="+mn-ea"/>
              </a:rPr>
              <a:t>』</a:t>
            </a:r>
            <a:endParaRPr lang="en-US" altLang="ja-JP" sz="1000" dirty="0">
              <a:latin typeface="+mn-ea"/>
            </a:endParaRPr>
          </a:p>
        </p:txBody>
      </p:sp>
      <p:sp>
        <p:nvSpPr>
          <p:cNvPr id="13" name="テキスト ボックス 12"/>
          <p:cNvSpPr txBox="1"/>
          <p:nvPr/>
        </p:nvSpPr>
        <p:spPr>
          <a:xfrm>
            <a:off x="380013" y="1180618"/>
            <a:ext cx="9135730" cy="307777"/>
          </a:xfrm>
          <a:prstGeom prst="rect">
            <a:avLst/>
          </a:prstGeom>
          <a:noFill/>
        </p:spPr>
        <p:txBody>
          <a:bodyPr wrap="square" rtlCol="0">
            <a:spAutoFit/>
          </a:bodyPr>
          <a:lstStyle/>
          <a:p>
            <a:pPr algn="ctr"/>
            <a:r>
              <a:rPr kumimoji="1" lang="ja-JP" altLang="en-US" sz="1400" b="1" dirty="0">
                <a:solidFill>
                  <a:srgbClr val="595959"/>
                </a:solidFill>
              </a:rPr>
              <a:t>　</a:t>
            </a:r>
            <a:r>
              <a:rPr kumimoji="1" lang="ja-JP" altLang="en-US" sz="1400" b="1" dirty="0" smtClean="0">
                <a:solidFill>
                  <a:srgbClr val="595959"/>
                </a:solidFill>
              </a:rPr>
              <a:t>世帯年収と３月～６月における収入の増減との関係（大阪府）</a:t>
            </a:r>
            <a:endParaRPr kumimoji="1" lang="ja-JP" altLang="en-US" sz="1400" b="1" dirty="0">
              <a:solidFill>
                <a:srgbClr val="595959"/>
              </a:solidFill>
            </a:endParaRPr>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72989654"/>
              </p:ext>
            </p:extLst>
          </p:nvPr>
        </p:nvGraphicFramePr>
        <p:xfrm>
          <a:off x="638733" y="1393260"/>
          <a:ext cx="8628535" cy="4632403"/>
        </p:xfrm>
        <a:graphic>
          <a:graphicData uri="http://schemas.openxmlformats.org/presentationml/2006/ole">
            <mc:AlternateContent xmlns:mc="http://schemas.openxmlformats.org/markup-compatibility/2006">
              <mc:Choice xmlns:v="urn:schemas-microsoft-com:vml" Requires="v">
                <p:oleObj spid="_x0000_s26774" name="ワークシート" r:id="rId4" imgW="9096458" imgH="4848120" progId="Excel.Sheet.12">
                  <p:embed/>
                </p:oleObj>
              </mc:Choice>
              <mc:Fallback>
                <p:oleObj name="ワークシート" r:id="rId4" imgW="9096458" imgH="4848120" progId="Excel.Sheet.12">
                  <p:embed/>
                  <p:pic>
                    <p:nvPicPr>
                      <p:cNvPr id="4" name="オブジェクト 3"/>
                      <p:cNvPicPr/>
                      <p:nvPr/>
                    </p:nvPicPr>
                    <p:blipFill>
                      <a:blip r:embed="rId5"/>
                      <a:stretch>
                        <a:fillRect/>
                      </a:stretch>
                    </p:blipFill>
                    <p:spPr>
                      <a:xfrm>
                        <a:off x="638733" y="1393260"/>
                        <a:ext cx="8628535" cy="4632403"/>
                      </a:xfrm>
                      <a:prstGeom prst="rect">
                        <a:avLst/>
                      </a:prstGeom>
                    </p:spPr>
                  </p:pic>
                </p:oleObj>
              </mc:Fallback>
            </mc:AlternateContent>
          </a:graphicData>
        </a:graphic>
      </p:graphicFrame>
      <p:sp>
        <p:nvSpPr>
          <p:cNvPr id="3" name="スライド番号プレースホルダー 2"/>
          <p:cNvSpPr>
            <a:spLocks noGrp="1"/>
          </p:cNvSpPr>
          <p:nvPr>
            <p:ph type="sldNum" sz="quarter" idx="12"/>
          </p:nvPr>
        </p:nvSpPr>
        <p:spPr>
          <a:xfrm>
            <a:off x="9360568" y="5727033"/>
            <a:ext cx="425418" cy="374430"/>
          </a:xfrm>
          <a:ln>
            <a:solidFill>
              <a:schemeClr val="accent1"/>
            </a:solidFill>
          </a:ln>
        </p:spPr>
        <p:txBody>
          <a:bodyPr/>
          <a:lstStyle/>
          <a:p>
            <a:fld id="{9B28B6A2-4437-46C4-8AB6-08015A7ADF51}" type="slidenum">
              <a:rPr kumimoji="1" lang="ja-JP" altLang="en-US" sz="1600" smtClean="0"/>
              <a:t>82</a:t>
            </a:fld>
            <a:endParaRPr kumimoji="1" lang="ja-JP" altLang="en-US" sz="1600" dirty="0"/>
          </a:p>
        </p:txBody>
      </p:sp>
      <p:sp>
        <p:nvSpPr>
          <p:cNvPr id="9" name="タイトル 3"/>
          <p:cNvSpPr txBox="1">
            <a:spLocks noGrp="1"/>
          </p:cNvSpPr>
          <p:nvPr>
            <p:ph type="title"/>
          </p:nvPr>
        </p:nvSpPr>
        <p:spPr>
          <a:xfrm>
            <a:off x="0" y="0"/>
            <a:ext cx="9906000" cy="327600"/>
          </a:xfrm>
          <a:prstGeom prst="rect">
            <a:avLst/>
          </a:prstGeom>
          <a:solidFill>
            <a:srgbClr val="002060"/>
          </a:solidFill>
        </p:spPr>
        <p:txBody>
          <a:bodyPr vert="horz" lIns="81598" tIns="40799" rIns="81598" bIns="40799"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785" b="1" dirty="0" smtClean="0">
                <a:solidFill>
                  <a:schemeClr val="bg1"/>
                </a:solidFill>
                <a:latin typeface="Meiryo UI" panose="020B0604030504040204" pitchFamily="50" charset="-128"/>
                <a:ea typeface="Meiryo UI" panose="020B0604030504040204" pitchFamily="50" charset="-128"/>
              </a:rPr>
              <a:t>　　　　所得の減少 </a:t>
            </a:r>
            <a:r>
              <a:rPr lang="en-US" altLang="ja-JP" sz="1785" b="1" dirty="0" smtClean="0">
                <a:solidFill>
                  <a:schemeClr val="bg1"/>
                </a:solidFill>
                <a:latin typeface="Meiryo UI" panose="020B0604030504040204" pitchFamily="50" charset="-128"/>
                <a:ea typeface="Meiryo UI" panose="020B0604030504040204" pitchFamily="50" charset="-128"/>
              </a:rPr>
              <a:t>【</a:t>
            </a:r>
            <a:r>
              <a:rPr lang="ja-JP" altLang="en-US" sz="1785" b="1" dirty="0" smtClean="0">
                <a:solidFill>
                  <a:schemeClr val="bg1"/>
                </a:solidFill>
                <a:latin typeface="Meiryo UI" panose="020B0604030504040204" pitchFamily="50" charset="-128"/>
                <a:ea typeface="Meiryo UI" panose="020B0604030504040204" pitchFamily="50" charset="-128"/>
              </a:rPr>
              <a:t>府民の収入に関する影響②</a:t>
            </a:r>
            <a:r>
              <a:rPr lang="en-US" altLang="ja-JP" sz="1785" b="1" dirty="0" smtClean="0">
                <a:solidFill>
                  <a:schemeClr val="bg1"/>
                </a:solidFill>
                <a:latin typeface="Meiryo UI" panose="020B0604030504040204" pitchFamily="50" charset="-128"/>
                <a:ea typeface="Meiryo UI" panose="020B0604030504040204" pitchFamily="50" charset="-128"/>
              </a:rPr>
              <a:t>】 </a:t>
            </a:r>
            <a:r>
              <a:rPr lang="ja-JP" altLang="en-US" sz="1785" b="1" dirty="0">
                <a:solidFill>
                  <a:schemeClr val="bg1"/>
                </a:solidFill>
                <a:latin typeface="Meiryo UI" panose="020B0604030504040204" pitchFamily="50" charset="-128"/>
                <a:ea typeface="Meiryo UI" panose="020B0604030504040204" pitchFamily="50" charset="-128"/>
              </a:rPr>
              <a:t>　</a:t>
            </a:r>
            <a:r>
              <a:rPr lang="ja-JP" altLang="en-US" sz="1785" b="1" dirty="0" smtClean="0">
                <a:solidFill>
                  <a:schemeClr val="bg1"/>
                </a:solidFill>
                <a:latin typeface="Meiryo UI" panose="020B0604030504040204" pitchFamily="50" charset="-128"/>
                <a:ea typeface="Meiryo UI" panose="020B0604030504040204" pitchFamily="50" charset="-128"/>
              </a:rPr>
              <a:t>    　　　　</a:t>
            </a:r>
            <a:endParaRPr lang="ja-JP" altLang="en-US" sz="1071"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3642742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94862" y="451915"/>
            <a:ext cx="9306033" cy="6651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80975" indent="-180975">
              <a:lnSpc>
                <a:spcPct val="150000"/>
              </a:lnSpc>
            </a:pPr>
            <a:r>
              <a:rPr kumimoji="1" lang="ja-JP" altLang="en-US" sz="1400" b="1" dirty="0" smtClean="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4</a:t>
            </a:r>
            <a:r>
              <a:rPr kumimoji="1" lang="ja-JP" altLang="en-US" sz="1400" dirty="0" smtClean="0">
                <a:solidFill>
                  <a:schemeClr val="tx1"/>
                </a:solidFill>
                <a:latin typeface="Meiryo UI" panose="020B0604030504040204" pitchFamily="50" charset="-128"/>
                <a:ea typeface="Meiryo UI" panose="020B0604030504040204" pitchFamily="50" charset="-128"/>
              </a:rPr>
              <a:t>月の</a:t>
            </a:r>
            <a:r>
              <a:rPr kumimoji="1" lang="ja-JP" altLang="en-US" sz="1400" b="1" u="sng" dirty="0" smtClean="0">
                <a:solidFill>
                  <a:schemeClr val="tx1"/>
                </a:solidFill>
                <a:latin typeface="Meiryo UI" panose="020B0604030504040204" pitchFamily="50" charset="-128"/>
                <a:ea typeface="Meiryo UI" panose="020B0604030504040204" pitchFamily="50" charset="-128"/>
              </a:rPr>
              <a:t>生活保護申請件数は、前年同期比</a:t>
            </a:r>
            <a:r>
              <a:rPr kumimoji="1" lang="en-US" altLang="ja-JP" sz="1400" b="1" u="sng" dirty="0" smtClean="0">
                <a:solidFill>
                  <a:schemeClr val="tx1"/>
                </a:solidFill>
                <a:latin typeface="Meiryo UI" panose="020B0604030504040204" pitchFamily="50" charset="-128"/>
                <a:ea typeface="Meiryo UI" panose="020B0604030504040204" pitchFamily="50" charset="-128"/>
              </a:rPr>
              <a:t>24.8</a:t>
            </a:r>
            <a:r>
              <a:rPr kumimoji="1" lang="ja-JP" altLang="en-US" sz="1400" b="1" u="sng"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多い</a:t>
            </a:r>
            <a:r>
              <a:rPr kumimoji="1" lang="en-US" altLang="ja-JP" sz="1400" dirty="0" smtClean="0">
                <a:solidFill>
                  <a:schemeClr val="tx1"/>
                </a:solidFill>
                <a:latin typeface="Meiryo UI" panose="020B0604030504040204" pitchFamily="50" charset="-128"/>
                <a:ea typeface="Meiryo UI" panose="020B0604030504040204" pitchFamily="50" charset="-128"/>
              </a:rPr>
              <a:t>21,486</a:t>
            </a:r>
            <a:r>
              <a:rPr kumimoji="1" lang="ja-JP" altLang="en-US" sz="1400" dirty="0" smtClean="0">
                <a:solidFill>
                  <a:schemeClr val="tx1"/>
                </a:solidFill>
                <a:latin typeface="Meiryo UI" panose="020B0604030504040204" pitchFamily="50" charset="-128"/>
                <a:ea typeface="Meiryo UI" panose="020B0604030504040204" pitchFamily="50" charset="-128"/>
              </a:rPr>
              <a:t>件と大幅に増加。</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a:p>
            <a:pPr marL="180975" indent="-180975">
              <a:lnSpc>
                <a:spcPct val="150000"/>
              </a:lnSpc>
            </a:pPr>
            <a:r>
              <a:rPr kumimoji="1" lang="ja-JP" altLang="en-US" sz="1400" b="1" dirty="0" smtClean="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ja-JP" altLang="en-US" sz="1400" b="1" u="sng" dirty="0" smtClean="0">
                <a:solidFill>
                  <a:schemeClr val="tx1"/>
                </a:solidFill>
                <a:latin typeface="Meiryo UI" panose="020B0604030504040204" pitchFamily="50" charset="-128"/>
                <a:ea typeface="Meiryo UI" panose="020B0604030504040204" pitchFamily="50" charset="-128"/>
              </a:rPr>
              <a:t>生活保護の利用を始めた世帯も、大阪市で前年同月比</a:t>
            </a:r>
            <a:r>
              <a:rPr kumimoji="1" lang="en-US" altLang="ja-JP" sz="1400" b="1" u="sng" dirty="0" smtClean="0">
                <a:solidFill>
                  <a:schemeClr val="tx1"/>
                </a:solidFill>
                <a:latin typeface="Meiryo UI" panose="020B0604030504040204" pitchFamily="50" charset="-128"/>
                <a:ea typeface="Meiryo UI" panose="020B0604030504040204" pitchFamily="50" charset="-128"/>
              </a:rPr>
              <a:t>26.7</a:t>
            </a:r>
            <a:r>
              <a:rPr kumimoji="1" lang="ja-JP" altLang="en-US" sz="1400" b="1" u="sng" dirty="0" smtClean="0">
                <a:solidFill>
                  <a:schemeClr val="tx1"/>
                </a:solidFill>
                <a:latin typeface="Meiryo UI" panose="020B0604030504040204" pitchFamily="50" charset="-128"/>
                <a:ea typeface="Meiryo UI" panose="020B0604030504040204" pitchFamily="50" charset="-128"/>
              </a:rPr>
              <a:t>％増</a:t>
            </a:r>
            <a:r>
              <a:rPr kumimoji="1" lang="ja-JP" altLang="en-US" sz="1400" dirty="0" smtClean="0">
                <a:solidFill>
                  <a:schemeClr val="tx1"/>
                </a:solidFill>
                <a:latin typeface="Meiryo UI" panose="020B0604030504040204" pitchFamily="50" charset="-128"/>
                <a:ea typeface="Meiryo UI" panose="020B0604030504040204" pitchFamily="50" charset="-128"/>
              </a:rPr>
              <a:t>と全国平均（</a:t>
            </a:r>
            <a:r>
              <a:rPr kumimoji="1" lang="en-US" altLang="ja-JP" sz="1400" dirty="0" smtClean="0">
                <a:solidFill>
                  <a:schemeClr val="tx1"/>
                </a:solidFill>
                <a:latin typeface="Meiryo UI" panose="020B0604030504040204" pitchFamily="50" charset="-128"/>
                <a:ea typeface="Meiryo UI" panose="020B0604030504040204" pitchFamily="50" charset="-128"/>
              </a:rPr>
              <a:t>14.8</a:t>
            </a:r>
            <a:r>
              <a:rPr kumimoji="1" lang="ja-JP" altLang="en-US" sz="1400" dirty="0" smtClean="0">
                <a:solidFill>
                  <a:schemeClr val="tx1"/>
                </a:solidFill>
                <a:latin typeface="Meiryo UI" panose="020B0604030504040204" pitchFamily="50" charset="-128"/>
                <a:ea typeface="Meiryo UI" panose="020B0604030504040204" pitchFamily="50" charset="-128"/>
              </a:rPr>
              <a:t>％増）を大きく上回る増加となった。</a:t>
            </a:r>
            <a:endParaRPr kumimoji="1" lang="en-US" altLang="ja-JP" sz="1400" b="1" u="sng" dirty="0">
              <a:solidFill>
                <a:schemeClr val="tx1"/>
              </a:solidFill>
              <a:latin typeface="Meiryo UI" panose="020B0604030504040204" pitchFamily="50" charset="-128"/>
              <a:ea typeface="Meiryo UI" panose="020B0604030504040204" pitchFamily="50" charset="-128"/>
            </a:endParaRPr>
          </a:p>
          <a:p>
            <a:pPr marL="180975" indent="-180975">
              <a:lnSpc>
                <a:spcPct val="150000"/>
              </a:lnSpc>
            </a:pPr>
            <a:endParaRPr kumimoji="1" lang="en-US" altLang="ja-JP" sz="1400" b="1" dirty="0">
              <a:solidFill>
                <a:schemeClr val="tx1"/>
              </a:solidFill>
              <a:latin typeface="ＭＳ 明朝" panose="02020609040205080304" pitchFamily="17" charset="-128"/>
              <a:ea typeface="ＭＳ 明朝" panose="02020609040205080304" pitchFamily="17" charset="-128"/>
            </a:endParaRPr>
          </a:p>
        </p:txBody>
      </p:sp>
      <p:sp>
        <p:nvSpPr>
          <p:cNvPr id="12" name="スライド番号プレースホルダー 3"/>
          <p:cNvSpPr>
            <a:spLocks noGrp="1"/>
          </p:cNvSpPr>
          <p:nvPr>
            <p:ph type="sldNum" sz="quarter" idx="12"/>
          </p:nvPr>
        </p:nvSpPr>
        <p:spPr>
          <a:xfrm>
            <a:off x="9477633" y="5721178"/>
            <a:ext cx="410066" cy="398635"/>
          </a:xfrm>
          <a:ln>
            <a:solidFill>
              <a:schemeClr val="accent1"/>
            </a:solidFill>
          </a:ln>
        </p:spPr>
        <p:txBody>
          <a:bodyPr/>
          <a:lstStyle/>
          <a:p>
            <a:fld id="{9B28B6A2-4437-46C4-8AB6-08015A7ADF51}" type="slidenum">
              <a:rPr kumimoji="1" lang="ja-JP" altLang="en-US" sz="1600" smtClean="0"/>
              <a:t>83</a:t>
            </a:fld>
            <a:endParaRPr kumimoji="1" lang="ja-JP" altLang="en-US" sz="1600" dirty="0"/>
          </a:p>
        </p:txBody>
      </p:sp>
      <p:sp>
        <p:nvSpPr>
          <p:cNvPr id="8" name="テキスト ボックス 7">
            <a:extLst>
              <a:ext uri="{FF2B5EF4-FFF2-40B4-BE49-F238E27FC236}">
                <a16:creationId xmlns:a16="http://schemas.microsoft.com/office/drawing/2014/main" id="{34CF59F8-A367-4EC1-83BF-5D400B8A4CCC}"/>
              </a:ext>
            </a:extLst>
          </p:cNvPr>
          <p:cNvSpPr txBox="1"/>
          <p:nvPr/>
        </p:nvSpPr>
        <p:spPr>
          <a:xfrm>
            <a:off x="7424182" y="5797384"/>
            <a:ext cx="2176713" cy="246221"/>
          </a:xfrm>
          <a:prstGeom prst="rect">
            <a:avLst/>
          </a:prstGeom>
          <a:noFill/>
          <a:ln>
            <a:noFill/>
          </a:ln>
        </p:spPr>
        <p:txBody>
          <a:bodyPr wrap="square" rtlCol="0">
            <a:spAutoFit/>
          </a:bodyPr>
          <a:lstStyle/>
          <a:p>
            <a:pPr marL="217984" indent="-217984"/>
            <a:r>
              <a:rPr lang="ja-JP" altLang="en-US" sz="1000" dirty="0"/>
              <a:t>出典</a:t>
            </a:r>
            <a:r>
              <a:rPr lang="ja-JP" altLang="en-US" sz="1000" dirty="0" smtClean="0"/>
              <a:t>：厚生労働省 </a:t>
            </a:r>
            <a:r>
              <a:rPr lang="en-US" altLang="ja-JP" sz="1000" dirty="0" smtClean="0"/>
              <a:t>『</a:t>
            </a:r>
            <a:r>
              <a:rPr lang="ja-JP" altLang="en-US" sz="1000" dirty="0" smtClean="0"/>
              <a:t>被保護者調査</a:t>
            </a:r>
            <a:r>
              <a:rPr lang="en-US" altLang="ja-JP" sz="1000" dirty="0" smtClean="0"/>
              <a:t>』</a:t>
            </a:r>
            <a:endParaRPr lang="en-US" altLang="ja-JP" sz="1000" dirty="0"/>
          </a:p>
        </p:txBody>
      </p:sp>
      <p:graphicFrame>
        <p:nvGraphicFramePr>
          <p:cNvPr id="14" name="グラフ 13"/>
          <p:cNvGraphicFramePr>
            <a:graphicFrameLocks/>
          </p:cNvGraphicFramePr>
          <p:nvPr>
            <p:extLst/>
          </p:nvPr>
        </p:nvGraphicFramePr>
        <p:xfrm>
          <a:off x="5171879" y="1420416"/>
          <a:ext cx="4734121" cy="42024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グラフ 14"/>
          <p:cNvGraphicFramePr>
            <a:graphicFrameLocks/>
          </p:cNvGraphicFramePr>
          <p:nvPr>
            <p:extLst/>
          </p:nvPr>
        </p:nvGraphicFramePr>
        <p:xfrm>
          <a:off x="0" y="1353226"/>
          <a:ext cx="4913194" cy="4269652"/>
        </p:xfrm>
        <a:graphic>
          <a:graphicData uri="http://schemas.openxmlformats.org/drawingml/2006/chart">
            <c:chart xmlns:c="http://schemas.openxmlformats.org/drawingml/2006/chart" xmlns:r="http://schemas.openxmlformats.org/officeDocument/2006/relationships" r:id="rId4"/>
          </a:graphicData>
        </a:graphic>
      </p:graphicFrame>
      <p:sp>
        <p:nvSpPr>
          <p:cNvPr id="3" name="角丸四角形 2"/>
          <p:cNvSpPr/>
          <p:nvPr/>
        </p:nvSpPr>
        <p:spPr>
          <a:xfrm>
            <a:off x="8106770" y="2374709"/>
            <a:ext cx="914400" cy="2920621"/>
          </a:xfrm>
          <a:prstGeom prst="roundRect">
            <a:avLst>
              <a:gd name="adj" fmla="val 8192"/>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タイトル 3"/>
          <p:cNvSpPr>
            <a:spLocks noGrp="1"/>
          </p:cNvSpPr>
          <p:nvPr>
            <p:ph type="title"/>
          </p:nvPr>
        </p:nvSpPr>
        <p:spPr>
          <a:xfrm>
            <a:off x="0" y="0"/>
            <a:ext cx="9906000" cy="347730"/>
          </a:xfrm>
          <a:solidFill>
            <a:srgbClr val="002060"/>
          </a:solidFill>
        </p:spPr>
        <p:txBody>
          <a:bodyPr>
            <a:noAutofit/>
          </a:body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所得の減少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生活保護</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9346737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906000" cy="347730"/>
          </a:xfrm>
          <a:solidFill>
            <a:srgbClr val="002060"/>
          </a:solidFill>
        </p:spPr>
        <p:txBody>
          <a:bodyPr>
            <a:noAutofit/>
          </a:bodyPr>
          <a:lstStyle/>
          <a:p>
            <a:pPr algn="ctr"/>
            <a:r>
              <a:rPr lang="ja-JP" altLang="en-US" sz="1800" b="1" dirty="0" smtClean="0">
                <a:solidFill>
                  <a:schemeClr val="bg1"/>
                </a:solidFill>
                <a:latin typeface="Meiryo UI" panose="020B0604030504040204" pitchFamily="50" charset="-128"/>
                <a:ea typeface="Meiryo UI" panose="020B0604030504040204" pitchFamily="50" charset="-128"/>
              </a:rPr>
              <a:t>所得の減少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生活保護</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299983" y="532493"/>
            <a:ext cx="9306033" cy="6882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80975" indent="-180975">
              <a:lnSpc>
                <a:spcPct val="150000"/>
              </a:lnSpc>
            </a:pPr>
            <a:r>
              <a:rPr kumimoji="1" lang="ja-JP" altLang="en-US" sz="1400" b="1" dirty="0" smtClean="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緊急事態宣言が発令された</a:t>
            </a:r>
            <a:r>
              <a:rPr kumimoji="1" lang="en-US" altLang="ja-JP" sz="1400" b="1" u="sng" dirty="0" smtClean="0">
                <a:solidFill>
                  <a:schemeClr val="tx1"/>
                </a:solidFill>
                <a:latin typeface="Meiryo UI" panose="020B0604030504040204" pitchFamily="50" charset="-128"/>
                <a:ea typeface="Meiryo UI" panose="020B0604030504040204" pitchFamily="50" charset="-128"/>
              </a:rPr>
              <a:t>4</a:t>
            </a:r>
            <a:r>
              <a:rPr kumimoji="1" lang="ja-JP" altLang="en-US" sz="1400" b="1" u="sng" dirty="0" smtClean="0">
                <a:solidFill>
                  <a:schemeClr val="tx1"/>
                </a:solidFill>
                <a:latin typeface="Meiryo UI" panose="020B0604030504040204" pitchFamily="50" charset="-128"/>
                <a:ea typeface="Meiryo UI" panose="020B0604030504040204" pitchFamily="50" charset="-128"/>
              </a:rPr>
              <a:t>月、生活保護の申請者が急増。大阪市では</a:t>
            </a:r>
            <a:r>
              <a:rPr kumimoji="1" lang="en-US" altLang="ja-JP" sz="1400" b="1" u="sng" dirty="0" smtClean="0">
                <a:solidFill>
                  <a:schemeClr val="tx1"/>
                </a:solidFill>
                <a:latin typeface="Meiryo UI" panose="020B0604030504040204" pitchFamily="50" charset="-128"/>
                <a:ea typeface="Meiryo UI" panose="020B0604030504040204" pitchFamily="50" charset="-128"/>
              </a:rPr>
              <a:t>1,618</a:t>
            </a:r>
            <a:r>
              <a:rPr kumimoji="1" lang="ja-JP" altLang="en-US" sz="1400" b="1" u="sng" dirty="0" smtClean="0">
                <a:solidFill>
                  <a:schemeClr val="tx1"/>
                </a:solidFill>
                <a:latin typeface="Meiryo UI" panose="020B0604030504040204" pitchFamily="50" charset="-128"/>
                <a:ea typeface="Meiryo UI" panose="020B0604030504040204" pitchFamily="50" charset="-128"/>
              </a:rPr>
              <a:t>件、前年</a:t>
            </a:r>
            <a:r>
              <a:rPr kumimoji="1" lang="ja-JP" altLang="en-US" sz="1400" b="1" u="sng" dirty="0">
                <a:solidFill>
                  <a:schemeClr val="tx1"/>
                </a:solidFill>
                <a:latin typeface="Meiryo UI" panose="020B0604030504040204" pitchFamily="50" charset="-128"/>
                <a:ea typeface="Meiryo UI" panose="020B0604030504040204" pitchFamily="50" charset="-128"/>
              </a:rPr>
              <a:t>同</a:t>
            </a:r>
            <a:r>
              <a:rPr kumimoji="1" lang="ja-JP" altLang="en-US" sz="1400" b="1" u="sng" dirty="0" smtClean="0">
                <a:solidFill>
                  <a:schemeClr val="tx1"/>
                </a:solidFill>
                <a:latin typeface="Meiryo UI" panose="020B0604030504040204" pitchFamily="50" charset="-128"/>
                <a:ea typeface="Meiryo UI" panose="020B0604030504040204" pitchFamily="50" charset="-128"/>
              </a:rPr>
              <a:t>月比</a:t>
            </a:r>
            <a:r>
              <a:rPr kumimoji="1" lang="en-US" altLang="ja-JP" sz="1400" b="1" u="sng" dirty="0" smtClean="0">
                <a:solidFill>
                  <a:schemeClr val="tx1"/>
                </a:solidFill>
                <a:latin typeface="Meiryo UI" panose="020B0604030504040204" pitchFamily="50" charset="-128"/>
                <a:ea typeface="Meiryo UI" panose="020B0604030504040204" pitchFamily="50" charset="-128"/>
              </a:rPr>
              <a:t>37</a:t>
            </a:r>
            <a:r>
              <a:rPr kumimoji="1" lang="ja-JP" altLang="en-US" sz="1400" b="1" u="sng" dirty="0" smtClean="0">
                <a:solidFill>
                  <a:schemeClr val="tx1"/>
                </a:solidFill>
                <a:latin typeface="Meiryo UI" panose="020B0604030504040204" pitchFamily="50" charset="-128"/>
                <a:ea typeface="Meiryo UI" panose="020B0604030504040204" pitchFamily="50" charset="-128"/>
              </a:rPr>
              <a:t>％増加。</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a:p>
            <a:pPr marL="180975" indent="-180975">
              <a:lnSpc>
                <a:spcPct val="150000"/>
              </a:lnSpc>
            </a:pPr>
            <a:r>
              <a:rPr kumimoji="1" lang="en-US" altLang="ja-JP" sz="1400" b="1" dirty="0" smtClean="0">
                <a:solidFill>
                  <a:schemeClr val="tx1"/>
                </a:solidFill>
                <a:latin typeface="Meiryo UI" panose="020B0604030504040204" pitchFamily="50" charset="-128"/>
                <a:ea typeface="Meiryo UI" panose="020B0604030504040204" pitchFamily="50" charset="-128"/>
              </a:rPr>
              <a:t> </a:t>
            </a:r>
            <a:r>
              <a:rPr kumimoji="1" lang="ja-JP" altLang="en-US" sz="1400" b="1"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宿泊業や飲食業が大きな打撃を受け、生活保護申請の増加につながっているとみられる。</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sp>
        <p:nvSpPr>
          <p:cNvPr id="12" name="スライド番号プレースホルダー 3"/>
          <p:cNvSpPr>
            <a:spLocks noGrp="1"/>
          </p:cNvSpPr>
          <p:nvPr>
            <p:ph type="sldNum" sz="quarter" idx="12"/>
          </p:nvPr>
        </p:nvSpPr>
        <p:spPr>
          <a:xfrm>
            <a:off x="9432757" y="5691873"/>
            <a:ext cx="454941" cy="394246"/>
          </a:xfrm>
          <a:ln>
            <a:solidFill>
              <a:schemeClr val="accent1"/>
            </a:solidFill>
          </a:ln>
        </p:spPr>
        <p:txBody>
          <a:bodyPr/>
          <a:lstStyle/>
          <a:p>
            <a:pPr algn="ctr"/>
            <a:r>
              <a:rPr kumimoji="1" lang="en-US" altLang="ja-JP" sz="1600" dirty="0" smtClean="0"/>
              <a:t>84</a:t>
            </a:r>
            <a:endParaRPr kumimoji="1" lang="ja-JP" altLang="en-US" sz="1600" dirty="0"/>
          </a:p>
        </p:txBody>
      </p:sp>
      <p:sp>
        <p:nvSpPr>
          <p:cNvPr id="2" name="Rectangle 2"/>
          <p:cNvSpPr>
            <a:spLocks noChangeArrowheads="1"/>
          </p:cNvSpPr>
          <p:nvPr/>
        </p:nvSpPr>
        <p:spPr bwMode="auto">
          <a:xfrm>
            <a:off x="1203598" y="2262053"/>
            <a:ext cx="108631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sp>
        <p:nvSpPr>
          <p:cNvPr id="3" name="Rectangle 2"/>
          <p:cNvSpPr>
            <a:spLocks noChangeArrowheads="1"/>
          </p:cNvSpPr>
          <p:nvPr/>
        </p:nvSpPr>
        <p:spPr bwMode="auto">
          <a:xfrm>
            <a:off x="568833" y="1687441"/>
            <a:ext cx="123444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pic>
        <p:nvPicPr>
          <p:cNvPr id="5" name="図 4"/>
          <p:cNvPicPr>
            <a:picLocks noChangeAspect="1"/>
          </p:cNvPicPr>
          <p:nvPr/>
        </p:nvPicPr>
        <p:blipFill>
          <a:blip r:embed="rId2"/>
          <a:stretch>
            <a:fillRect/>
          </a:stretch>
        </p:blipFill>
        <p:spPr>
          <a:xfrm>
            <a:off x="1972545" y="1733160"/>
            <a:ext cx="5589375" cy="3682517"/>
          </a:xfrm>
          <a:prstGeom prst="rect">
            <a:avLst/>
          </a:prstGeom>
        </p:spPr>
      </p:pic>
      <p:sp>
        <p:nvSpPr>
          <p:cNvPr id="10" name="テキスト ボックス 9"/>
          <p:cNvSpPr txBox="1"/>
          <p:nvPr/>
        </p:nvSpPr>
        <p:spPr>
          <a:xfrm>
            <a:off x="5791763" y="5430263"/>
            <a:ext cx="1898539" cy="261610"/>
          </a:xfrm>
          <a:prstGeom prst="rect">
            <a:avLst/>
          </a:prstGeom>
          <a:noFill/>
        </p:spPr>
        <p:txBody>
          <a:bodyPr wrap="square" rtlCol="0">
            <a:spAutoFit/>
          </a:bodyPr>
          <a:lstStyle/>
          <a:p>
            <a:r>
              <a:rPr kumimoji="1" lang="ja-JP" altLang="en-US" sz="1100" dirty="0" smtClean="0"/>
              <a:t>出典：</a:t>
            </a:r>
            <a:r>
              <a:rPr kumimoji="1" lang="en-US" altLang="ja-JP" sz="1100" dirty="0" smtClean="0"/>
              <a:t>5</a:t>
            </a:r>
            <a:r>
              <a:rPr kumimoji="1" lang="ja-JP" altLang="en-US" sz="1100" dirty="0" smtClean="0"/>
              <a:t>月</a:t>
            </a:r>
            <a:r>
              <a:rPr kumimoji="1" lang="en-US" altLang="ja-JP" sz="1100" dirty="0" smtClean="0"/>
              <a:t>31</a:t>
            </a:r>
            <a:r>
              <a:rPr kumimoji="1" lang="ja-JP" altLang="en-US" sz="1100" dirty="0" smtClean="0"/>
              <a:t>日付読売新聞</a:t>
            </a:r>
            <a:endParaRPr kumimoji="1" lang="en-US" altLang="zh-TW" sz="1100" dirty="0" smtClean="0"/>
          </a:p>
        </p:txBody>
      </p:sp>
    </p:spTree>
    <p:extLst>
      <p:ext uri="{BB962C8B-B14F-4D97-AF65-F5344CB8AC3E}">
        <p14:creationId xmlns:p14="http://schemas.microsoft.com/office/powerpoint/2010/main" val="40608230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8395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51162" y="1660970"/>
            <a:ext cx="8572500" cy="22190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kumimoji="1" lang="ja-JP" altLang="en-US" sz="4800" b="1" dirty="0" smtClean="0"/>
              <a:t>コロナが与えた影響</a:t>
            </a:r>
            <a:endParaRPr kumimoji="1" lang="en-US" altLang="ja-JP" sz="4800" b="1" dirty="0" smtClean="0"/>
          </a:p>
          <a:p>
            <a:pPr algn="ctr">
              <a:lnSpc>
                <a:spcPct val="150000"/>
              </a:lnSpc>
            </a:pPr>
            <a:r>
              <a:rPr kumimoji="1" lang="en-US" altLang="ja-JP" sz="4800" b="1" dirty="0" smtClean="0"/>
              <a:t>【</a:t>
            </a:r>
            <a:r>
              <a:rPr kumimoji="1" lang="ja-JP" altLang="en-US" sz="4800" b="1" dirty="0"/>
              <a:t>社会</a:t>
            </a:r>
            <a:r>
              <a:rPr kumimoji="1" lang="ja-JP" altLang="en-US" sz="4800" b="1" dirty="0" smtClean="0"/>
              <a:t>への影響・変容</a:t>
            </a:r>
            <a:r>
              <a:rPr kumimoji="1" lang="en-US" altLang="ja-JP" sz="4800" b="1" dirty="0" smtClean="0"/>
              <a:t>】</a:t>
            </a:r>
          </a:p>
        </p:txBody>
      </p:sp>
      <p:sp>
        <p:nvSpPr>
          <p:cNvPr id="4" name="スライド番号プレースホルダー 3"/>
          <p:cNvSpPr>
            <a:spLocks noGrp="1"/>
          </p:cNvSpPr>
          <p:nvPr>
            <p:ph type="sldNum" sz="quarter" idx="12"/>
          </p:nvPr>
        </p:nvSpPr>
        <p:spPr>
          <a:xfrm>
            <a:off x="9421361" y="5650838"/>
            <a:ext cx="410066" cy="398635"/>
          </a:xfrm>
          <a:ln>
            <a:solidFill>
              <a:schemeClr val="accent1"/>
            </a:solidFill>
          </a:ln>
        </p:spPr>
        <p:txBody>
          <a:bodyPr/>
          <a:lstStyle/>
          <a:p>
            <a:fld id="{9B28B6A2-4437-46C4-8AB6-08015A7ADF51}" type="slidenum">
              <a:rPr kumimoji="1" lang="ja-JP" altLang="en-US" sz="1600" b="1" smtClean="0"/>
              <a:t>86</a:t>
            </a:fld>
            <a:endParaRPr kumimoji="1" lang="ja-JP" altLang="en-US" sz="1600" b="1" dirty="0"/>
          </a:p>
        </p:txBody>
      </p:sp>
    </p:spTree>
    <p:extLst>
      <p:ext uri="{BB962C8B-B14F-4D97-AF65-F5344CB8AC3E}">
        <p14:creationId xmlns:p14="http://schemas.microsoft.com/office/powerpoint/2010/main" val="364001330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4CF59F8-A367-4EC1-83BF-5D400B8A4CCC}"/>
              </a:ext>
            </a:extLst>
          </p:cNvPr>
          <p:cNvSpPr txBox="1"/>
          <p:nvPr/>
        </p:nvSpPr>
        <p:spPr>
          <a:xfrm>
            <a:off x="257105" y="659867"/>
            <a:ext cx="9395222" cy="767711"/>
          </a:xfrm>
          <a:prstGeom prst="rect">
            <a:avLst/>
          </a:prstGeom>
          <a:solidFill>
            <a:schemeClr val="accent1">
              <a:lumMod val="20000"/>
              <a:lumOff val="80000"/>
            </a:schemeClr>
          </a:solidFill>
          <a:ln>
            <a:noFill/>
          </a:ln>
        </p:spPr>
        <p:txBody>
          <a:bodyPr wrap="square" rtlCol="0">
            <a:spAutoFit/>
          </a:bodyPr>
          <a:lstStyle/>
          <a:p>
            <a:pPr marL="217984" indent="-217984"/>
            <a:r>
              <a:rPr lang="ja-JP" altLang="en-US" sz="1400" dirty="0"/>
              <a:t>●</a:t>
            </a:r>
            <a:r>
              <a:rPr lang="ja-JP" altLang="en-US" sz="1400" dirty="0" smtClean="0"/>
              <a:t>大企業</a:t>
            </a:r>
            <a:r>
              <a:rPr lang="ja-JP" altLang="en-US" sz="1400" dirty="0"/>
              <a:t>では、緊急事態宣言後、休業・休店</a:t>
            </a:r>
            <a:r>
              <a:rPr lang="en-US" altLang="ja-JP" sz="1400" dirty="0"/>
              <a:t>/</a:t>
            </a:r>
            <a:r>
              <a:rPr lang="ja-JP" altLang="en-US" sz="1400" dirty="0"/>
              <a:t>テレワーク</a:t>
            </a:r>
            <a:r>
              <a:rPr lang="en-US" altLang="ja-JP" sz="1400" dirty="0"/>
              <a:t>/</a:t>
            </a:r>
            <a:r>
              <a:rPr lang="ja-JP" altLang="en-US" sz="1400" dirty="0"/>
              <a:t>時差出勤のすべてで、取り組む事業者が大きく増加している。また、中小企業でも約</a:t>
            </a:r>
            <a:r>
              <a:rPr lang="en-US" altLang="ja-JP" sz="1400" dirty="0"/>
              <a:t>5</a:t>
            </a:r>
            <a:r>
              <a:rPr lang="ja-JP" altLang="en-US" sz="1400" dirty="0"/>
              <a:t>割が時差出勤に取組み、テレワークの実施率も</a:t>
            </a:r>
            <a:r>
              <a:rPr lang="en-US" altLang="ja-JP" sz="1400" dirty="0"/>
              <a:t>5</a:t>
            </a:r>
            <a:r>
              <a:rPr lang="ja-JP" altLang="en-US" sz="1400" dirty="0"/>
              <a:t>割に近づいた。</a:t>
            </a:r>
          </a:p>
          <a:p>
            <a:pPr marL="217984" indent="-217984"/>
            <a:r>
              <a:rPr lang="ja-JP" altLang="en-US" sz="1400" dirty="0" smtClean="0"/>
              <a:t>●</a:t>
            </a:r>
            <a:r>
              <a:rPr lang="ja-JP" altLang="en-US" sz="1400" b="1" dirty="0" smtClean="0"/>
              <a:t>小規模事</a:t>
            </a:r>
            <a:r>
              <a:rPr lang="ja-JP" altLang="en-US" sz="1400" b="1" dirty="0"/>
              <a:t>業者でも取組みは増加傾向にあるが、</a:t>
            </a:r>
            <a:r>
              <a:rPr lang="ja-JP" altLang="en-US" sz="1400" b="1" u="sng" dirty="0"/>
              <a:t>大企業、中小企業に比べて、テレワークや時差出勤の実施割合は低い</a:t>
            </a:r>
            <a:r>
              <a:rPr lang="ja-JP" altLang="en-US" sz="1400" u="sng" dirty="0"/>
              <a:t>。</a:t>
            </a:r>
            <a:endParaRPr kumimoji="1" lang="ja-JP" altLang="en-US" sz="1400" u="sng" dirty="0"/>
          </a:p>
        </p:txBody>
      </p:sp>
      <p:pic>
        <p:nvPicPr>
          <p:cNvPr id="3" name="図 2"/>
          <p:cNvPicPr>
            <a:picLocks noChangeAspect="1"/>
          </p:cNvPicPr>
          <p:nvPr/>
        </p:nvPicPr>
        <p:blipFill>
          <a:blip r:embed="rId2"/>
          <a:stretch>
            <a:fillRect/>
          </a:stretch>
        </p:blipFill>
        <p:spPr>
          <a:xfrm>
            <a:off x="673308" y="1861310"/>
            <a:ext cx="8559384" cy="3663202"/>
          </a:xfrm>
          <a:prstGeom prst="rect">
            <a:avLst/>
          </a:prstGeom>
        </p:spPr>
      </p:pic>
      <p:sp>
        <p:nvSpPr>
          <p:cNvPr id="18" name="正方形/長方形 17">
            <a:extLst>
              <a:ext uri="{FF2B5EF4-FFF2-40B4-BE49-F238E27FC236}">
                <a16:creationId xmlns:a16="http://schemas.microsoft.com/office/drawing/2014/main" id="{5AC187B8-671A-4A53-BA6C-D91DE6BABB20}"/>
              </a:ext>
            </a:extLst>
          </p:cNvPr>
          <p:cNvSpPr/>
          <p:nvPr/>
        </p:nvSpPr>
        <p:spPr>
          <a:xfrm>
            <a:off x="673309" y="5465436"/>
            <a:ext cx="5161034" cy="492807"/>
          </a:xfrm>
          <a:prstGeom prst="rect">
            <a:avLst/>
          </a:prstGeom>
          <a:no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kumimoji="1" lang="ja-JP" altLang="en-US" sz="853" dirty="0" smtClean="0">
                <a:solidFill>
                  <a:schemeClr val="tx1"/>
                </a:solidFill>
                <a:latin typeface="+mn-ea"/>
              </a:rPr>
              <a:t>出典：新型</a:t>
            </a:r>
            <a:r>
              <a:rPr kumimoji="1" lang="ja-JP" altLang="en-US" sz="853" dirty="0">
                <a:solidFill>
                  <a:schemeClr val="tx1"/>
                </a:solidFill>
                <a:latin typeface="+mn-ea"/>
              </a:rPr>
              <a:t>コロナウイルス感染症による経済等への影響調査　（</a:t>
            </a:r>
            <a:r>
              <a:rPr kumimoji="1" lang="en-US" altLang="ja-JP" sz="853" dirty="0">
                <a:solidFill>
                  <a:schemeClr val="tx1"/>
                </a:solidFill>
                <a:latin typeface="+mn-ea"/>
              </a:rPr>
              <a:t>4/15</a:t>
            </a:r>
            <a:r>
              <a:rPr kumimoji="1" lang="ja-JP" altLang="en-US" sz="853" dirty="0">
                <a:solidFill>
                  <a:schemeClr val="tx1"/>
                </a:solidFill>
                <a:latin typeface="+mn-ea"/>
              </a:rPr>
              <a:t>～</a:t>
            </a:r>
            <a:r>
              <a:rPr kumimoji="1" lang="en-US" altLang="ja-JP" sz="853" dirty="0">
                <a:solidFill>
                  <a:schemeClr val="tx1"/>
                </a:solidFill>
                <a:latin typeface="+mn-ea"/>
              </a:rPr>
              <a:t>4/21</a:t>
            </a:r>
            <a:r>
              <a:rPr kumimoji="1" lang="ja-JP" altLang="en-US" sz="853" dirty="0">
                <a:solidFill>
                  <a:schemeClr val="tx1"/>
                </a:solidFill>
                <a:latin typeface="+mn-ea"/>
              </a:rPr>
              <a:t>中間集計値、</a:t>
            </a:r>
            <a:r>
              <a:rPr kumimoji="1" lang="en-US" altLang="ja-JP" sz="853" dirty="0">
                <a:solidFill>
                  <a:schemeClr val="tx1"/>
                </a:solidFill>
                <a:latin typeface="+mn-ea"/>
              </a:rPr>
              <a:t>N=1,267</a:t>
            </a:r>
            <a:r>
              <a:rPr kumimoji="1" lang="ja-JP" altLang="en-US" sz="853" dirty="0">
                <a:solidFill>
                  <a:schemeClr val="tx1"/>
                </a:solidFill>
                <a:latin typeface="+mn-ea"/>
              </a:rPr>
              <a:t>）</a:t>
            </a:r>
            <a:endParaRPr kumimoji="1" lang="en-US" altLang="ja-JP" sz="853" dirty="0">
              <a:solidFill>
                <a:schemeClr val="tx1"/>
              </a:solidFill>
              <a:latin typeface="+mn-ea"/>
            </a:endParaRPr>
          </a:p>
          <a:p>
            <a:r>
              <a:rPr kumimoji="1" lang="ja-JP" altLang="en-US" sz="853" dirty="0" smtClean="0">
                <a:solidFill>
                  <a:schemeClr val="tx1"/>
                </a:solidFill>
                <a:latin typeface="+mn-ea"/>
              </a:rPr>
              <a:t>対象：大阪府</a:t>
            </a:r>
            <a:r>
              <a:rPr kumimoji="1" lang="ja-JP" altLang="en-US" sz="853" dirty="0">
                <a:solidFill>
                  <a:schemeClr val="tx1"/>
                </a:solidFill>
                <a:latin typeface="+mn-ea"/>
              </a:rPr>
              <a:t>の支援先の事業者 等　約２万者</a:t>
            </a:r>
            <a:r>
              <a:rPr kumimoji="1" lang="en-US" altLang="ja-JP" sz="853" dirty="0">
                <a:solidFill>
                  <a:schemeClr val="tx1"/>
                </a:solidFill>
                <a:latin typeface="+mn-ea"/>
              </a:rPr>
              <a:t> </a:t>
            </a:r>
            <a:endParaRPr kumimoji="1" lang="en-US" altLang="ja-JP" sz="853" dirty="0" smtClean="0">
              <a:solidFill>
                <a:schemeClr val="tx1"/>
              </a:solidFill>
              <a:latin typeface="+mn-ea"/>
            </a:endParaRPr>
          </a:p>
          <a:p>
            <a:r>
              <a:rPr kumimoji="1" lang="ja-JP" altLang="en-US" sz="853" dirty="0" smtClean="0">
                <a:solidFill>
                  <a:schemeClr val="tx1"/>
                </a:solidFill>
                <a:latin typeface="+mn-ea"/>
              </a:rPr>
              <a:t>手法：インターネット</a:t>
            </a:r>
            <a:r>
              <a:rPr kumimoji="1" lang="ja-JP" altLang="en-US" sz="853" dirty="0">
                <a:solidFill>
                  <a:schemeClr val="tx1"/>
                </a:solidFill>
                <a:latin typeface="+mn-ea"/>
              </a:rPr>
              <a:t>調査　＜匿名回答＞　</a:t>
            </a:r>
            <a:endParaRPr kumimoji="1" lang="en-US" altLang="ja-JP" sz="853" dirty="0">
              <a:solidFill>
                <a:schemeClr val="tx1"/>
              </a:solidFill>
              <a:latin typeface="+mn-ea"/>
            </a:endParaRPr>
          </a:p>
        </p:txBody>
      </p:sp>
      <p:sp>
        <p:nvSpPr>
          <p:cNvPr id="7" name="タイトル 1">
            <a:extLst>
              <a:ext uri="{FF2B5EF4-FFF2-40B4-BE49-F238E27FC236}">
                <a16:creationId xmlns:a16="http://schemas.microsoft.com/office/drawing/2014/main" id="{1C5D5C96-FB63-4406-8B75-45E774D0FBBE}"/>
              </a:ext>
            </a:extLst>
          </p:cNvPr>
          <p:cNvSpPr txBox="1">
            <a:spLocks/>
          </p:cNvSpPr>
          <p:nvPr/>
        </p:nvSpPr>
        <p:spPr>
          <a:xfrm>
            <a:off x="0" y="0"/>
            <a:ext cx="9906000" cy="382137"/>
          </a:xfrm>
          <a:prstGeom prst="rect">
            <a:avLst/>
          </a:prstGeom>
          <a:solidFill>
            <a:srgbClr val="002060"/>
          </a:solidFill>
        </p:spPr>
        <p:txBody>
          <a:bodyPr vert="horz" lIns="74295" tIns="37148" rIns="74295" bIns="37148"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smtClean="0">
                <a:solidFill>
                  <a:schemeClr val="bg1"/>
                </a:solidFill>
                <a:latin typeface="+mn-ea"/>
                <a:ea typeface="+mn-ea"/>
              </a:rPr>
              <a:t>働き方の変化 </a:t>
            </a:r>
            <a:r>
              <a:rPr lang="en-US" altLang="ja-JP" sz="1800" b="1" dirty="0" smtClean="0">
                <a:solidFill>
                  <a:schemeClr val="bg1"/>
                </a:solidFill>
                <a:latin typeface="+mn-ea"/>
                <a:ea typeface="+mn-ea"/>
              </a:rPr>
              <a:t>【</a:t>
            </a:r>
            <a:r>
              <a:rPr lang="ja-JP" altLang="en-US" sz="1800" b="1" dirty="0" smtClean="0">
                <a:solidFill>
                  <a:schemeClr val="bg1"/>
                </a:solidFill>
                <a:latin typeface="+mn-ea"/>
                <a:ea typeface="+mn-ea"/>
              </a:rPr>
              <a:t>テレワーク</a:t>
            </a:r>
            <a:r>
              <a:rPr lang="en-US" altLang="ja-JP" sz="1800" b="1" dirty="0" smtClean="0">
                <a:solidFill>
                  <a:schemeClr val="bg1"/>
                </a:solidFill>
                <a:latin typeface="+mn-ea"/>
                <a:ea typeface="+mn-ea"/>
              </a:rPr>
              <a:t>】</a:t>
            </a:r>
            <a:endParaRPr lang="ja-JP" altLang="en-US" sz="1800" b="1" dirty="0">
              <a:solidFill>
                <a:schemeClr val="bg1"/>
              </a:solidFill>
              <a:latin typeface="+mn-ea"/>
              <a:ea typeface="+mn-ea"/>
            </a:endParaRPr>
          </a:p>
        </p:txBody>
      </p:sp>
      <p:sp>
        <p:nvSpPr>
          <p:cNvPr id="8" name="スライド番号プレースホルダー 3"/>
          <p:cNvSpPr>
            <a:spLocks noGrp="1"/>
          </p:cNvSpPr>
          <p:nvPr>
            <p:ph type="sldNum" sz="quarter" idx="12"/>
          </p:nvPr>
        </p:nvSpPr>
        <p:spPr>
          <a:xfrm>
            <a:off x="9467557" y="5691873"/>
            <a:ext cx="420142" cy="394246"/>
          </a:xfrm>
          <a:ln>
            <a:solidFill>
              <a:schemeClr val="accent1"/>
            </a:solidFill>
          </a:ln>
        </p:spPr>
        <p:txBody>
          <a:bodyPr/>
          <a:lstStyle/>
          <a:p>
            <a:fld id="{9B28B6A2-4437-46C4-8AB6-08015A7ADF51}" type="slidenum">
              <a:rPr kumimoji="1" lang="ja-JP" altLang="en-US" sz="1600" smtClean="0"/>
              <a:t>87</a:t>
            </a:fld>
            <a:endParaRPr kumimoji="1" lang="ja-JP" altLang="en-US" sz="1600" dirty="0"/>
          </a:p>
        </p:txBody>
      </p:sp>
    </p:spTree>
    <p:extLst>
      <p:ext uri="{BB962C8B-B14F-4D97-AF65-F5344CB8AC3E}">
        <p14:creationId xmlns:p14="http://schemas.microsoft.com/office/powerpoint/2010/main" val="21557661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4CF59F8-A367-4EC1-83BF-5D400B8A4CCC}"/>
              </a:ext>
            </a:extLst>
          </p:cNvPr>
          <p:cNvSpPr txBox="1"/>
          <p:nvPr/>
        </p:nvSpPr>
        <p:spPr>
          <a:xfrm>
            <a:off x="111010" y="434666"/>
            <a:ext cx="9683980" cy="738664"/>
          </a:xfrm>
          <a:prstGeom prst="rect">
            <a:avLst/>
          </a:prstGeom>
          <a:solidFill>
            <a:schemeClr val="accent1">
              <a:lumMod val="20000"/>
              <a:lumOff val="80000"/>
            </a:schemeClr>
          </a:solidFill>
          <a:ln>
            <a:noFill/>
          </a:ln>
        </p:spPr>
        <p:txBody>
          <a:bodyPr wrap="square" rtlCol="0">
            <a:spAutoFit/>
          </a:bodyPr>
          <a:lstStyle/>
          <a:p>
            <a:pPr marL="217984" indent="-217984"/>
            <a:r>
              <a:rPr lang="ja-JP" altLang="en-US" sz="1400" dirty="0" smtClean="0"/>
              <a:t>●緊急事態宣言解除後のテレワーク実施率は</a:t>
            </a:r>
            <a:r>
              <a:rPr lang="ja-JP" altLang="en-US" sz="1400" b="1" u="sng" dirty="0" smtClean="0"/>
              <a:t>全国平均で</a:t>
            </a:r>
            <a:r>
              <a:rPr lang="en-US" altLang="ja-JP" sz="1400" b="1" u="sng" dirty="0" smtClean="0"/>
              <a:t>25.7</a:t>
            </a:r>
            <a:r>
              <a:rPr lang="ja-JP" altLang="en-US" sz="1400" b="1" u="sng" dirty="0" smtClean="0"/>
              <a:t>％と、</a:t>
            </a:r>
            <a:r>
              <a:rPr lang="en-US" altLang="ja-JP" sz="1400" b="1" u="sng" dirty="0" smtClean="0"/>
              <a:t>4</a:t>
            </a:r>
            <a:r>
              <a:rPr lang="ja-JP" altLang="en-US" sz="1400" b="1" u="sng" dirty="0" smtClean="0"/>
              <a:t>月と比べて▲</a:t>
            </a:r>
            <a:r>
              <a:rPr lang="en-US" altLang="ja-JP" sz="1400" b="1" u="sng" dirty="0" smtClean="0"/>
              <a:t>2.2</a:t>
            </a:r>
            <a:r>
              <a:rPr lang="ja-JP" altLang="en-US" sz="1400" b="1" u="sng" dirty="0" smtClean="0"/>
              <a:t>％減少。</a:t>
            </a:r>
            <a:endParaRPr lang="en-US" altLang="ja-JP" sz="1400" b="1" u="sng" dirty="0" smtClean="0"/>
          </a:p>
          <a:p>
            <a:pPr marL="217984" indent="-217984"/>
            <a:r>
              <a:rPr kumimoji="1" lang="ja-JP" altLang="en-US" sz="1400" dirty="0" smtClean="0"/>
              <a:t>●業種別に実施率をみると、</a:t>
            </a:r>
            <a:r>
              <a:rPr kumimoji="1" lang="ja-JP" altLang="en-US" sz="1400" b="1" u="sng" dirty="0" smtClean="0"/>
              <a:t>「情報通信業」 </a:t>
            </a:r>
            <a:r>
              <a:rPr kumimoji="1" lang="en-US" altLang="ja-JP" sz="1400" b="1" u="sng" dirty="0" smtClean="0"/>
              <a:t>63.9%</a:t>
            </a:r>
            <a:r>
              <a:rPr kumimoji="1" lang="ja-JP" altLang="en-US" sz="1200" b="1" u="sng" dirty="0" smtClean="0"/>
              <a:t>（前月比</a:t>
            </a:r>
            <a:r>
              <a:rPr kumimoji="1" lang="en-US" altLang="ja-JP" sz="1200" b="1" u="sng" dirty="0" smtClean="0"/>
              <a:t>+10.5</a:t>
            </a:r>
            <a:r>
              <a:rPr kumimoji="1" lang="ja-JP" altLang="en-US" sz="1200" b="1" u="sng" dirty="0" smtClean="0"/>
              <a:t>％）</a:t>
            </a:r>
            <a:r>
              <a:rPr kumimoji="1" lang="ja-JP" altLang="en-US" sz="1400" b="1" u="sng" dirty="0" smtClean="0"/>
              <a:t>、「学術研究</a:t>
            </a:r>
            <a:r>
              <a:rPr kumimoji="1" lang="en-US" altLang="ja-JP" sz="1400" b="1" u="sng" dirty="0" smtClean="0"/>
              <a:t>,</a:t>
            </a:r>
            <a:r>
              <a:rPr kumimoji="1" lang="ja-JP" altLang="en-US" sz="1400" b="1" u="sng" dirty="0" smtClean="0"/>
              <a:t>専門・技術サービス業」 </a:t>
            </a:r>
            <a:r>
              <a:rPr kumimoji="1" lang="en-US" altLang="ja-JP" sz="1400" b="1" u="sng" dirty="0" smtClean="0"/>
              <a:t>52.0</a:t>
            </a:r>
            <a:r>
              <a:rPr kumimoji="1" lang="ja-JP" altLang="en-US" sz="1400" b="1" u="sng" dirty="0" smtClean="0"/>
              <a:t>％</a:t>
            </a:r>
            <a:r>
              <a:rPr kumimoji="1" lang="ja-JP" altLang="en-US" sz="1200" b="1" u="sng" dirty="0" smtClean="0"/>
              <a:t>（前月比</a:t>
            </a:r>
            <a:r>
              <a:rPr kumimoji="1" lang="en-US" altLang="ja-JP" sz="1200" b="1" u="sng" dirty="0" smtClean="0"/>
              <a:t>+7.5</a:t>
            </a:r>
            <a:r>
              <a:rPr kumimoji="1" lang="ja-JP" altLang="en-US" sz="1200" b="1" u="sng" dirty="0" smtClean="0"/>
              <a:t>％）</a:t>
            </a:r>
            <a:endParaRPr kumimoji="1" lang="en-US" altLang="ja-JP" sz="1200" b="1" u="sng" dirty="0" smtClean="0"/>
          </a:p>
          <a:p>
            <a:pPr marL="217984" indent="-217984"/>
            <a:r>
              <a:rPr kumimoji="1" lang="ja-JP" altLang="en-US" sz="1200" dirty="0"/>
              <a:t>　</a:t>
            </a:r>
            <a:r>
              <a:rPr kumimoji="1" lang="ja-JP" altLang="en-US" sz="1200" dirty="0" smtClean="0"/>
              <a:t>  </a:t>
            </a:r>
            <a:r>
              <a:rPr kumimoji="1" lang="ja-JP" altLang="en-US" sz="1400" dirty="0" smtClean="0"/>
              <a:t>が際立って高く、それ以外の業種との差が</a:t>
            </a:r>
            <a:r>
              <a:rPr kumimoji="1" lang="en-US" altLang="ja-JP" sz="1400" dirty="0" smtClean="0"/>
              <a:t>4</a:t>
            </a:r>
            <a:r>
              <a:rPr kumimoji="1" lang="ja-JP" altLang="en-US" sz="1400" dirty="0" smtClean="0"/>
              <a:t>月から拡がっている。</a:t>
            </a:r>
            <a:endParaRPr kumimoji="1" lang="ja-JP" altLang="en-US" sz="1600" dirty="0"/>
          </a:p>
        </p:txBody>
      </p:sp>
      <p:sp>
        <p:nvSpPr>
          <p:cNvPr id="9" name="タイトル 1">
            <a:extLst>
              <a:ext uri="{FF2B5EF4-FFF2-40B4-BE49-F238E27FC236}">
                <a16:creationId xmlns:a16="http://schemas.microsoft.com/office/drawing/2014/main" id="{1C5D5C96-FB63-4406-8B75-45E774D0FBBE}"/>
              </a:ext>
            </a:extLst>
          </p:cNvPr>
          <p:cNvSpPr txBox="1">
            <a:spLocks/>
          </p:cNvSpPr>
          <p:nvPr/>
        </p:nvSpPr>
        <p:spPr>
          <a:xfrm>
            <a:off x="0" y="0"/>
            <a:ext cx="9906000" cy="345108"/>
          </a:xfrm>
          <a:prstGeom prst="rect">
            <a:avLst/>
          </a:prstGeom>
          <a:solidFill>
            <a:srgbClr val="002060"/>
          </a:solidFill>
        </p:spPr>
        <p:txBody>
          <a:bodyPr vert="horz" lIns="74295" tIns="37148" rIns="74295" bIns="37148"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smtClean="0">
                <a:solidFill>
                  <a:schemeClr val="bg1"/>
                </a:solidFill>
                <a:latin typeface="+mn-ea"/>
                <a:ea typeface="+mn-ea"/>
              </a:rPr>
              <a:t>働き方の変化 </a:t>
            </a:r>
            <a:r>
              <a:rPr lang="en-US" altLang="ja-JP" sz="1800" b="1" dirty="0" smtClean="0">
                <a:solidFill>
                  <a:schemeClr val="bg1"/>
                </a:solidFill>
                <a:latin typeface="+mn-ea"/>
                <a:ea typeface="+mn-ea"/>
              </a:rPr>
              <a:t>【</a:t>
            </a:r>
            <a:r>
              <a:rPr lang="ja-JP" altLang="en-US" sz="1800" b="1" dirty="0" smtClean="0">
                <a:solidFill>
                  <a:schemeClr val="bg1"/>
                </a:solidFill>
                <a:latin typeface="+mn-ea"/>
                <a:ea typeface="+mn-ea"/>
              </a:rPr>
              <a:t>テレワーク</a:t>
            </a:r>
            <a:r>
              <a:rPr lang="en-US" altLang="ja-JP" sz="1800" b="1" dirty="0" smtClean="0">
                <a:solidFill>
                  <a:schemeClr val="bg1"/>
                </a:solidFill>
                <a:latin typeface="+mn-ea"/>
                <a:ea typeface="+mn-ea"/>
              </a:rPr>
              <a:t>】</a:t>
            </a:r>
            <a:endParaRPr lang="ja-JP" altLang="en-US" sz="1800" b="1" dirty="0">
              <a:solidFill>
                <a:schemeClr val="bg1"/>
              </a:solidFill>
              <a:latin typeface="+mn-ea"/>
              <a:ea typeface="+mn-ea"/>
            </a:endParaRPr>
          </a:p>
        </p:txBody>
      </p:sp>
      <p:sp>
        <p:nvSpPr>
          <p:cNvPr id="10" name="テキスト ボックス 9">
            <a:extLst>
              <a:ext uri="{FF2B5EF4-FFF2-40B4-BE49-F238E27FC236}">
                <a16:creationId xmlns:a16="http://schemas.microsoft.com/office/drawing/2014/main" id="{34CF59F8-A367-4EC1-83BF-5D400B8A4CCC}"/>
              </a:ext>
            </a:extLst>
          </p:cNvPr>
          <p:cNvSpPr txBox="1"/>
          <p:nvPr/>
        </p:nvSpPr>
        <p:spPr>
          <a:xfrm>
            <a:off x="4849886" y="1147506"/>
            <a:ext cx="5122838" cy="230832"/>
          </a:xfrm>
          <a:prstGeom prst="rect">
            <a:avLst/>
          </a:prstGeom>
          <a:noFill/>
          <a:ln>
            <a:noFill/>
          </a:ln>
        </p:spPr>
        <p:txBody>
          <a:bodyPr wrap="square" rtlCol="0">
            <a:spAutoFit/>
          </a:bodyPr>
          <a:lstStyle/>
          <a:p>
            <a:pPr marL="217984" indent="-217984"/>
            <a:r>
              <a:rPr lang="ja-JP" altLang="en-US" sz="900" dirty="0"/>
              <a:t>出典：パーソル総合</a:t>
            </a:r>
            <a:r>
              <a:rPr lang="ja-JP" altLang="en-US" sz="900" dirty="0" smtClean="0"/>
              <a:t>研究所 </a:t>
            </a:r>
            <a:r>
              <a:rPr lang="en-US" altLang="ja-JP" sz="900" dirty="0"/>
              <a:t>『</a:t>
            </a:r>
            <a:r>
              <a:rPr lang="ja-JP" altLang="en-US" sz="900" dirty="0" smtClean="0"/>
              <a:t>第三回</a:t>
            </a:r>
            <a:r>
              <a:rPr lang="ja-JP" altLang="en-US" sz="900" dirty="0"/>
              <a:t>・新型コロナウイルス対策によるテレワークへの影響に関する緊急</a:t>
            </a:r>
            <a:r>
              <a:rPr lang="ja-JP" altLang="en-US" sz="900" dirty="0" smtClean="0"/>
              <a:t>調査</a:t>
            </a:r>
            <a:r>
              <a:rPr lang="en-US" altLang="ja-JP" sz="900" dirty="0" smtClean="0"/>
              <a:t>』</a:t>
            </a:r>
            <a:endParaRPr lang="en-US" altLang="ja-JP" sz="900" dirty="0"/>
          </a:p>
        </p:txBody>
      </p:sp>
      <p:sp>
        <p:nvSpPr>
          <p:cNvPr id="7" name="スライド番号プレースホルダー 3"/>
          <p:cNvSpPr>
            <a:spLocks noGrp="1"/>
          </p:cNvSpPr>
          <p:nvPr>
            <p:ph type="sldNum" sz="quarter" idx="12"/>
          </p:nvPr>
        </p:nvSpPr>
        <p:spPr>
          <a:xfrm>
            <a:off x="9452919" y="5751095"/>
            <a:ext cx="434780" cy="335024"/>
          </a:xfrm>
          <a:ln>
            <a:solidFill>
              <a:schemeClr val="accent1"/>
            </a:solidFill>
          </a:ln>
        </p:spPr>
        <p:txBody>
          <a:bodyPr/>
          <a:lstStyle/>
          <a:p>
            <a:fld id="{9B28B6A2-4437-46C4-8AB6-08015A7ADF51}" type="slidenum">
              <a:rPr kumimoji="1" lang="ja-JP" altLang="en-US" sz="1600" smtClean="0"/>
              <a:t>88</a:t>
            </a:fld>
            <a:endParaRPr kumimoji="1" lang="ja-JP" altLang="en-US" sz="1600" dirty="0"/>
          </a:p>
        </p:txBody>
      </p:sp>
      <p:sp>
        <p:nvSpPr>
          <p:cNvPr id="16" name="テキスト ボックス 15"/>
          <p:cNvSpPr txBox="1"/>
          <p:nvPr/>
        </p:nvSpPr>
        <p:spPr>
          <a:xfrm>
            <a:off x="1489800" y="1262888"/>
            <a:ext cx="3360086" cy="307777"/>
          </a:xfrm>
          <a:prstGeom prst="rect">
            <a:avLst/>
          </a:prstGeom>
          <a:noFill/>
        </p:spPr>
        <p:txBody>
          <a:bodyPr wrap="square" rtlCol="0">
            <a:spAutoFit/>
          </a:bodyPr>
          <a:lstStyle/>
          <a:p>
            <a:r>
              <a:rPr kumimoji="1" lang="ja-JP" altLang="en-US" sz="1400" b="1" dirty="0" smtClean="0"/>
              <a:t>■ 業種別テレワーク実施率</a:t>
            </a:r>
            <a:r>
              <a:rPr kumimoji="1" lang="ja-JP" altLang="en-US" sz="1200" b="1" dirty="0" smtClean="0"/>
              <a:t>（</a:t>
            </a:r>
            <a:r>
              <a:rPr kumimoji="1" lang="en-US" altLang="ja-JP" sz="1200" b="1" dirty="0" smtClean="0"/>
              <a:t>5/29</a:t>
            </a:r>
            <a:r>
              <a:rPr kumimoji="1" lang="ja-JP" altLang="en-US" sz="1200" b="1" dirty="0" smtClean="0"/>
              <a:t>～</a:t>
            </a:r>
            <a:r>
              <a:rPr kumimoji="1" lang="en-US" altLang="ja-JP" sz="1200" b="1" dirty="0" smtClean="0"/>
              <a:t>6/2</a:t>
            </a:r>
            <a:r>
              <a:rPr kumimoji="1" lang="ja-JP" altLang="en-US" sz="1200" b="1" dirty="0" smtClean="0"/>
              <a:t>）</a:t>
            </a:r>
            <a:endParaRPr kumimoji="1" lang="ja-JP" altLang="en-US" sz="1400" b="1" dirty="0"/>
          </a:p>
        </p:txBody>
      </p:sp>
      <p:graphicFrame>
        <p:nvGraphicFramePr>
          <p:cNvPr id="2" name="オブジェクト 1"/>
          <p:cNvGraphicFramePr>
            <a:graphicFrameLocks noChangeAspect="1"/>
          </p:cNvGraphicFramePr>
          <p:nvPr>
            <p:extLst/>
          </p:nvPr>
        </p:nvGraphicFramePr>
        <p:xfrm>
          <a:off x="1594607" y="1478723"/>
          <a:ext cx="5671372" cy="4641089"/>
        </p:xfrm>
        <a:graphic>
          <a:graphicData uri="http://schemas.openxmlformats.org/presentationml/2006/ole">
            <mc:AlternateContent xmlns:mc="http://schemas.openxmlformats.org/markup-compatibility/2006">
              <mc:Choice xmlns:v="urn:schemas-microsoft-com:vml" Requires="v">
                <p:oleObj spid="_x0000_s22747" name="ワークシート" r:id="rId3" imgW="5610302" imgH="4591141" progId="Excel.Sheet.12">
                  <p:embed/>
                </p:oleObj>
              </mc:Choice>
              <mc:Fallback>
                <p:oleObj name="ワークシート" r:id="rId3" imgW="5610302" imgH="4591141" progId="Excel.Sheet.12">
                  <p:embed/>
                  <p:pic>
                    <p:nvPicPr>
                      <p:cNvPr id="2" name="オブジェクト 1"/>
                      <p:cNvPicPr/>
                      <p:nvPr/>
                    </p:nvPicPr>
                    <p:blipFill>
                      <a:blip r:embed="rId4"/>
                      <a:stretch>
                        <a:fillRect/>
                      </a:stretch>
                    </p:blipFill>
                    <p:spPr>
                      <a:xfrm>
                        <a:off x="1594607" y="1478723"/>
                        <a:ext cx="5671372" cy="4641089"/>
                      </a:xfrm>
                      <a:prstGeom prst="rect">
                        <a:avLst/>
                      </a:prstGeom>
                    </p:spPr>
                  </p:pic>
                </p:oleObj>
              </mc:Fallback>
            </mc:AlternateContent>
          </a:graphicData>
        </a:graphic>
      </p:graphicFrame>
      <p:sp>
        <p:nvSpPr>
          <p:cNvPr id="20" name="角丸四角形 19"/>
          <p:cNvSpPr/>
          <p:nvPr/>
        </p:nvSpPr>
        <p:spPr>
          <a:xfrm>
            <a:off x="1718973" y="3066774"/>
            <a:ext cx="3669455" cy="231597"/>
          </a:xfrm>
          <a:prstGeom prst="roundRect">
            <a:avLst>
              <a:gd name="adj" fmla="val 6141"/>
            </a:avLst>
          </a:prstGeom>
          <a:noFill/>
          <a:ln w="254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2" name="角丸四角形 21"/>
          <p:cNvSpPr/>
          <p:nvPr/>
        </p:nvSpPr>
        <p:spPr>
          <a:xfrm>
            <a:off x="1718972" y="4313191"/>
            <a:ext cx="3669455" cy="231597"/>
          </a:xfrm>
          <a:prstGeom prst="roundRect">
            <a:avLst>
              <a:gd name="adj" fmla="val 6141"/>
            </a:avLst>
          </a:prstGeom>
          <a:noFill/>
          <a:ln w="254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5963128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タイトル 1">
            <a:extLst>
              <a:ext uri="{FF2B5EF4-FFF2-40B4-BE49-F238E27FC236}">
                <a16:creationId xmlns:a16="http://schemas.microsoft.com/office/drawing/2014/main" id="{1C5D5C96-FB63-4406-8B75-45E774D0FBBE}"/>
              </a:ext>
            </a:extLst>
          </p:cNvPr>
          <p:cNvSpPr txBox="1">
            <a:spLocks/>
          </p:cNvSpPr>
          <p:nvPr/>
        </p:nvSpPr>
        <p:spPr>
          <a:xfrm>
            <a:off x="0" y="0"/>
            <a:ext cx="9906000" cy="353950"/>
          </a:xfrm>
          <a:prstGeom prst="rect">
            <a:avLst/>
          </a:prstGeom>
          <a:solidFill>
            <a:srgbClr val="002060"/>
          </a:solidFill>
        </p:spPr>
        <p:txBody>
          <a:bodyPr vert="horz" lIns="67646" tIns="33824" rIns="67646" bIns="33824"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832550"/>
            <a:r>
              <a:rPr lang="ja-JP" altLang="en-US" sz="1800" b="1" dirty="0">
                <a:solidFill>
                  <a:prstClr val="white"/>
                </a:solidFill>
                <a:latin typeface="+mn-ea"/>
                <a:ea typeface="+mn-ea"/>
              </a:rPr>
              <a:t>インバウンド・都市</a:t>
            </a:r>
            <a:r>
              <a:rPr lang="ja-JP" altLang="en-US" sz="1800" b="1" dirty="0" smtClean="0">
                <a:solidFill>
                  <a:prstClr val="white"/>
                </a:solidFill>
                <a:latin typeface="+mn-ea"/>
                <a:ea typeface="+mn-ea"/>
              </a:rPr>
              <a:t>魅力 </a:t>
            </a:r>
            <a:r>
              <a:rPr lang="en-US" altLang="ja-JP" sz="1800" b="1" dirty="0" smtClean="0">
                <a:solidFill>
                  <a:prstClr val="white"/>
                </a:solidFill>
                <a:latin typeface="+mn-ea"/>
                <a:ea typeface="+mn-ea"/>
              </a:rPr>
              <a:t>【</a:t>
            </a:r>
            <a:r>
              <a:rPr lang="ja-JP" altLang="en-US" sz="1800" b="1" dirty="0">
                <a:solidFill>
                  <a:prstClr val="white"/>
                </a:solidFill>
                <a:latin typeface="+mn-ea"/>
                <a:ea typeface="+mn-ea"/>
              </a:rPr>
              <a:t>雇用への高い波及効果</a:t>
            </a:r>
            <a:r>
              <a:rPr lang="en-US" altLang="ja-JP" sz="1800" b="1" dirty="0">
                <a:solidFill>
                  <a:prstClr val="white"/>
                </a:solidFill>
                <a:latin typeface="+mn-ea"/>
                <a:ea typeface="+mn-ea"/>
              </a:rPr>
              <a:t>】</a:t>
            </a:r>
            <a:endParaRPr lang="ja-JP" altLang="en-US" sz="1800" b="1" dirty="0">
              <a:solidFill>
                <a:prstClr val="white"/>
              </a:solidFill>
              <a:latin typeface="+mn-ea"/>
              <a:ea typeface="+mn-ea"/>
            </a:endParaRPr>
          </a:p>
        </p:txBody>
      </p:sp>
      <p:sp>
        <p:nvSpPr>
          <p:cNvPr id="29" name="スライド番号プレースホルダー 3"/>
          <p:cNvSpPr>
            <a:spLocks noGrp="1"/>
          </p:cNvSpPr>
          <p:nvPr>
            <p:ph type="sldNum" sz="quarter" idx="12"/>
          </p:nvPr>
        </p:nvSpPr>
        <p:spPr>
          <a:xfrm>
            <a:off x="9354892" y="5641679"/>
            <a:ext cx="428615" cy="358963"/>
          </a:xfrm>
          <a:ln>
            <a:solidFill>
              <a:schemeClr val="accent1"/>
            </a:solidFill>
          </a:ln>
        </p:spPr>
        <p:txBody>
          <a:bodyPr/>
          <a:lstStyle/>
          <a:p>
            <a:pPr algn="ctr" defTabSz="416275"/>
            <a:fld id="{9B28B6A2-4437-46C4-8AB6-08015A7ADF51}" type="slidenum">
              <a:rPr lang="ja-JP" altLang="en-US" sz="1600">
                <a:solidFill>
                  <a:prstClr val="black">
                    <a:tint val="75000"/>
                  </a:prstClr>
                </a:solidFill>
                <a:latin typeface="Arial"/>
                <a:ea typeface="Meiryo UI"/>
              </a:rPr>
              <a:pPr algn="ctr" defTabSz="416275"/>
              <a:t>8</a:t>
            </a:fld>
            <a:endParaRPr lang="ja-JP" altLang="en-US" sz="1600" dirty="0">
              <a:solidFill>
                <a:prstClr val="black">
                  <a:tint val="75000"/>
                </a:prstClr>
              </a:solidFill>
              <a:latin typeface="Arial"/>
              <a:ea typeface="Meiryo UI"/>
            </a:endParaRPr>
          </a:p>
        </p:txBody>
      </p:sp>
      <p:graphicFrame>
        <p:nvGraphicFramePr>
          <p:cNvPr id="2" name="表 1"/>
          <p:cNvGraphicFramePr>
            <a:graphicFrameLocks noGrp="1"/>
          </p:cNvGraphicFramePr>
          <p:nvPr>
            <p:extLst/>
          </p:nvPr>
        </p:nvGraphicFramePr>
        <p:xfrm>
          <a:off x="1533243" y="1822565"/>
          <a:ext cx="6021825" cy="2679596"/>
        </p:xfrm>
        <a:graphic>
          <a:graphicData uri="http://schemas.openxmlformats.org/drawingml/2006/table">
            <a:tbl>
              <a:tblPr firstRow="1" bandRow="1">
                <a:tableStyleId>{5940675A-B579-460E-94D1-54222C63F5DA}</a:tableStyleId>
              </a:tblPr>
              <a:tblGrid>
                <a:gridCol w="1029126">
                  <a:extLst>
                    <a:ext uri="{9D8B030D-6E8A-4147-A177-3AD203B41FA5}">
                      <a16:colId xmlns:a16="http://schemas.microsoft.com/office/drawing/2014/main" val="1583156133"/>
                    </a:ext>
                  </a:extLst>
                </a:gridCol>
                <a:gridCol w="1664233">
                  <a:extLst>
                    <a:ext uri="{9D8B030D-6E8A-4147-A177-3AD203B41FA5}">
                      <a16:colId xmlns:a16="http://schemas.microsoft.com/office/drawing/2014/main" val="1736305481"/>
                    </a:ext>
                  </a:extLst>
                </a:gridCol>
                <a:gridCol w="1664233">
                  <a:extLst>
                    <a:ext uri="{9D8B030D-6E8A-4147-A177-3AD203B41FA5}">
                      <a16:colId xmlns:a16="http://schemas.microsoft.com/office/drawing/2014/main" val="2185031879"/>
                    </a:ext>
                  </a:extLst>
                </a:gridCol>
                <a:gridCol w="1664233">
                  <a:extLst>
                    <a:ext uri="{9D8B030D-6E8A-4147-A177-3AD203B41FA5}">
                      <a16:colId xmlns:a16="http://schemas.microsoft.com/office/drawing/2014/main" val="382194143"/>
                    </a:ext>
                  </a:extLst>
                </a:gridCol>
              </a:tblGrid>
              <a:tr h="437916">
                <a:tc>
                  <a:txBody>
                    <a:bodyPr/>
                    <a:lstStyle/>
                    <a:p>
                      <a:endParaRPr kumimoji="1" lang="ja-JP" altLang="en-US" sz="1300" dirty="0"/>
                    </a:p>
                  </a:txBody>
                  <a:tcPr marL="74295" marR="74295" marT="37148" marB="37148" anchor="ctr">
                    <a:solidFill>
                      <a:schemeClr val="tx2">
                        <a:lumMod val="20000"/>
                        <a:lumOff val="80000"/>
                      </a:schemeClr>
                    </a:solidFill>
                  </a:tcPr>
                </a:tc>
                <a:tc>
                  <a:txBody>
                    <a:bodyPr/>
                    <a:lstStyle/>
                    <a:p>
                      <a:pPr algn="ctr"/>
                      <a:r>
                        <a:rPr kumimoji="1" lang="ja-JP" altLang="en-US" sz="1300" dirty="0" smtClean="0"/>
                        <a:t>生産波及</a:t>
                      </a:r>
                      <a:r>
                        <a:rPr kumimoji="1" lang="en-US" altLang="ja-JP" sz="1000" dirty="0" smtClean="0"/>
                        <a:t>(</a:t>
                      </a:r>
                      <a:r>
                        <a:rPr kumimoji="1" lang="ja-JP" altLang="en-US" sz="1000" dirty="0" smtClean="0"/>
                        <a:t>百万円</a:t>
                      </a:r>
                      <a:r>
                        <a:rPr kumimoji="1" lang="en-US" altLang="ja-JP" sz="1000" dirty="0" smtClean="0"/>
                        <a:t>)</a:t>
                      </a:r>
                      <a:endParaRPr kumimoji="1" lang="ja-JP" altLang="en-US" sz="1000" dirty="0"/>
                    </a:p>
                  </a:txBody>
                  <a:tcPr marL="74295" marR="74295" marT="37148" marB="37148" anchor="ctr">
                    <a:solidFill>
                      <a:schemeClr val="tx2">
                        <a:lumMod val="20000"/>
                        <a:lumOff val="80000"/>
                      </a:schemeClr>
                    </a:solidFill>
                  </a:tcPr>
                </a:tc>
                <a:tc>
                  <a:txBody>
                    <a:bodyPr/>
                    <a:lstStyle/>
                    <a:p>
                      <a:pPr marL="0" marR="0" lvl="0" indent="0" algn="ctr" defTabSz="832550" rtl="0" eaLnBrk="1" fontAlgn="auto" latinLnBrk="0" hangingPunct="1">
                        <a:lnSpc>
                          <a:spcPct val="100000"/>
                        </a:lnSpc>
                        <a:spcBef>
                          <a:spcPts val="0"/>
                        </a:spcBef>
                        <a:spcAft>
                          <a:spcPts val="0"/>
                        </a:spcAft>
                        <a:buClrTx/>
                        <a:buSzTx/>
                        <a:buFontTx/>
                        <a:buNone/>
                        <a:tabLst/>
                        <a:defRPr/>
                      </a:pPr>
                      <a:r>
                        <a:rPr kumimoji="1" lang="ja-JP" altLang="en-US" sz="1300" dirty="0" smtClean="0"/>
                        <a:t>付加価値波及</a:t>
                      </a:r>
                      <a:r>
                        <a:rPr kumimoji="1" lang="en-US" altLang="ja-JP" sz="1000" dirty="0" smtClean="0"/>
                        <a:t>(</a:t>
                      </a:r>
                      <a:r>
                        <a:rPr kumimoji="1" lang="ja-JP" altLang="en-US" sz="1000" dirty="0" smtClean="0"/>
                        <a:t>百万円</a:t>
                      </a:r>
                      <a:r>
                        <a:rPr kumimoji="1" lang="en-US" altLang="ja-JP" sz="1000" dirty="0" smtClean="0"/>
                        <a:t>)</a:t>
                      </a:r>
                      <a:endParaRPr kumimoji="1" lang="ja-JP" altLang="en-US" sz="1000" dirty="0" smtClean="0"/>
                    </a:p>
                  </a:txBody>
                  <a:tcPr marL="74295" marR="74295" marT="37148" marB="37148" anchor="ctr">
                    <a:solidFill>
                      <a:schemeClr val="tx2">
                        <a:lumMod val="20000"/>
                        <a:lumOff val="80000"/>
                      </a:schemeClr>
                    </a:solidFill>
                  </a:tcPr>
                </a:tc>
                <a:tc>
                  <a:txBody>
                    <a:bodyPr/>
                    <a:lstStyle/>
                    <a:p>
                      <a:pPr marL="0" marR="0" lvl="0" indent="0" algn="ctr" defTabSz="832550" rtl="0" eaLnBrk="1" fontAlgn="auto" latinLnBrk="0" hangingPunct="1">
                        <a:lnSpc>
                          <a:spcPct val="100000"/>
                        </a:lnSpc>
                        <a:spcBef>
                          <a:spcPts val="0"/>
                        </a:spcBef>
                        <a:spcAft>
                          <a:spcPts val="0"/>
                        </a:spcAft>
                        <a:buClrTx/>
                        <a:buSzTx/>
                        <a:buFontTx/>
                        <a:buNone/>
                        <a:tabLst/>
                        <a:defRPr/>
                      </a:pPr>
                      <a:r>
                        <a:rPr kumimoji="1" lang="ja-JP" altLang="en-US" sz="1300" dirty="0" smtClean="0"/>
                        <a:t>雇用波及</a:t>
                      </a:r>
                      <a:r>
                        <a:rPr kumimoji="1" lang="en-US" altLang="ja-JP" sz="1000" dirty="0" smtClean="0"/>
                        <a:t>(</a:t>
                      </a:r>
                      <a:r>
                        <a:rPr kumimoji="1" lang="ja-JP" altLang="en-US" sz="1000" dirty="0" smtClean="0"/>
                        <a:t>人</a:t>
                      </a:r>
                      <a:r>
                        <a:rPr kumimoji="1" lang="en-US" altLang="ja-JP" sz="1000" dirty="0" smtClean="0"/>
                        <a:t>)</a:t>
                      </a:r>
                      <a:endParaRPr kumimoji="1" lang="ja-JP" altLang="en-US" sz="1000" dirty="0" smtClean="0"/>
                    </a:p>
                  </a:txBody>
                  <a:tcPr marL="74295" marR="74295" marT="37148" marB="37148" anchor="ctr">
                    <a:solidFill>
                      <a:schemeClr val="tx2">
                        <a:lumMod val="20000"/>
                        <a:lumOff val="80000"/>
                      </a:schemeClr>
                    </a:solidFill>
                  </a:tcPr>
                </a:tc>
                <a:extLst>
                  <a:ext uri="{0D108BD9-81ED-4DB2-BD59-A6C34878D82A}">
                    <a16:rowId xmlns:a16="http://schemas.microsoft.com/office/drawing/2014/main" val="958561939"/>
                  </a:ext>
                </a:extLst>
              </a:tr>
              <a:tr h="320240">
                <a:tc>
                  <a:txBody>
                    <a:bodyPr/>
                    <a:lstStyle/>
                    <a:p>
                      <a:r>
                        <a:rPr kumimoji="1" lang="ja-JP" altLang="en-US" sz="1300" dirty="0" smtClean="0"/>
                        <a:t>滋賀県</a:t>
                      </a:r>
                      <a:endParaRPr kumimoji="1" lang="ja-JP" altLang="en-US" sz="1300" dirty="0"/>
                    </a:p>
                  </a:txBody>
                  <a:tcPr marL="74295" marR="74295" marT="37148" marB="37148" anchor="ctr"/>
                </a:tc>
                <a:tc>
                  <a:txBody>
                    <a:bodyPr/>
                    <a:lstStyle/>
                    <a:p>
                      <a:pPr algn="r"/>
                      <a:r>
                        <a:rPr kumimoji="1" lang="en-US" altLang="ja-JP" sz="1500" dirty="0" smtClean="0"/>
                        <a:t>66,838</a:t>
                      </a:r>
                      <a:endParaRPr kumimoji="1" lang="ja-JP" altLang="en-US" sz="1500" dirty="0"/>
                    </a:p>
                  </a:txBody>
                  <a:tcPr marL="74295" marR="74295" marT="37148" marB="37148" anchor="ctr"/>
                </a:tc>
                <a:tc>
                  <a:txBody>
                    <a:bodyPr/>
                    <a:lstStyle/>
                    <a:p>
                      <a:pPr algn="r"/>
                      <a:r>
                        <a:rPr kumimoji="1" lang="en-US" altLang="ja-JP" sz="1500" dirty="0" smtClean="0"/>
                        <a:t>37,060</a:t>
                      </a:r>
                      <a:endParaRPr kumimoji="1" lang="ja-JP" altLang="en-US" sz="1500" dirty="0"/>
                    </a:p>
                  </a:txBody>
                  <a:tcPr marL="74295" marR="74295" marT="37148" marB="37148" anchor="ctr"/>
                </a:tc>
                <a:tc>
                  <a:txBody>
                    <a:bodyPr/>
                    <a:lstStyle/>
                    <a:p>
                      <a:pPr algn="r"/>
                      <a:r>
                        <a:rPr kumimoji="1" lang="en-US" altLang="ja-JP" sz="1500" dirty="0" smtClean="0"/>
                        <a:t>5,126</a:t>
                      </a:r>
                      <a:endParaRPr kumimoji="1" lang="ja-JP" altLang="en-US" sz="1500" dirty="0"/>
                    </a:p>
                  </a:txBody>
                  <a:tcPr marL="74295" marR="74295" marT="37148" marB="37148" anchor="ctr"/>
                </a:tc>
                <a:extLst>
                  <a:ext uri="{0D108BD9-81ED-4DB2-BD59-A6C34878D82A}">
                    <a16:rowId xmlns:a16="http://schemas.microsoft.com/office/drawing/2014/main" val="1620028346"/>
                  </a:ext>
                </a:extLst>
              </a:tr>
              <a:tr h="320240">
                <a:tc>
                  <a:txBody>
                    <a:bodyPr/>
                    <a:lstStyle/>
                    <a:p>
                      <a:r>
                        <a:rPr kumimoji="1" lang="ja-JP" altLang="en-US" sz="1300" dirty="0" smtClean="0"/>
                        <a:t>京都府</a:t>
                      </a:r>
                      <a:endParaRPr kumimoji="1" lang="ja-JP" altLang="en-US" sz="1300" dirty="0"/>
                    </a:p>
                  </a:txBody>
                  <a:tcPr marL="74295" marR="74295" marT="37148" marB="37148" anchor="ctr"/>
                </a:tc>
                <a:tc>
                  <a:txBody>
                    <a:bodyPr/>
                    <a:lstStyle/>
                    <a:p>
                      <a:pPr algn="r"/>
                      <a:r>
                        <a:rPr kumimoji="1" lang="en-US" altLang="ja-JP" sz="1500" dirty="0" smtClean="0"/>
                        <a:t>344,579</a:t>
                      </a:r>
                      <a:endParaRPr kumimoji="1" lang="ja-JP" altLang="en-US" sz="1500" dirty="0"/>
                    </a:p>
                  </a:txBody>
                  <a:tcPr marL="74295" marR="74295" marT="37148" marB="37148" anchor="ctr"/>
                </a:tc>
                <a:tc>
                  <a:txBody>
                    <a:bodyPr/>
                    <a:lstStyle/>
                    <a:p>
                      <a:pPr algn="r"/>
                      <a:r>
                        <a:rPr kumimoji="1" lang="en-US" altLang="ja-JP" sz="1500" dirty="0" smtClean="0"/>
                        <a:t>184,673</a:t>
                      </a:r>
                      <a:endParaRPr kumimoji="1" lang="ja-JP" altLang="en-US" sz="1500" dirty="0"/>
                    </a:p>
                  </a:txBody>
                  <a:tcPr marL="74295" marR="74295" marT="37148" marB="37148" anchor="ctr"/>
                </a:tc>
                <a:tc>
                  <a:txBody>
                    <a:bodyPr/>
                    <a:lstStyle/>
                    <a:p>
                      <a:pPr algn="r"/>
                      <a:r>
                        <a:rPr kumimoji="1" lang="en-US" altLang="ja-JP" sz="1500" dirty="0" smtClean="0"/>
                        <a:t>34,976</a:t>
                      </a:r>
                      <a:endParaRPr kumimoji="1" lang="ja-JP" altLang="en-US" sz="1500" dirty="0"/>
                    </a:p>
                  </a:txBody>
                  <a:tcPr marL="74295" marR="74295" marT="37148" marB="37148" anchor="ctr"/>
                </a:tc>
                <a:extLst>
                  <a:ext uri="{0D108BD9-81ED-4DB2-BD59-A6C34878D82A}">
                    <a16:rowId xmlns:a16="http://schemas.microsoft.com/office/drawing/2014/main" val="1994916381"/>
                  </a:ext>
                </a:extLst>
              </a:tr>
              <a:tr h="320240">
                <a:tc>
                  <a:txBody>
                    <a:bodyPr/>
                    <a:lstStyle/>
                    <a:p>
                      <a:r>
                        <a:rPr kumimoji="1" lang="ja-JP" altLang="en-US" sz="1300" b="1" dirty="0" smtClean="0"/>
                        <a:t>大阪府</a:t>
                      </a:r>
                      <a:endParaRPr kumimoji="1" lang="ja-JP" altLang="en-US" sz="1300" b="1" dirty="0"/>
                    </a:p>
                  </a:txBody>
                  <a:tcPr marL="74295" marR="74295" marT="37148" marB="37148" anchor="ctr"/>
                </a:tc>
                <a:tc>
                  <a:txBody>
                    <a:bodyPr/>
                    <a:lstStyle/>
                    <a:p>
                      <a:pPr algn="r"/>
                      <a:r>
                        <a:rPr kumimoji="1" lang="en-US" altLang="ja-JP" sz="1500" b="1" dirty="0" smtClean="0"/>
                        <a:t>861,830</a:t>
                      </a:r>
                      <a:endParaRPr kumimoji="1" lang="ja-JP" altLang="en-US" sz="1500" b="1" dirty="0"/>
                    </a:p>
                  </a:txBody>
                  <a:tcPr marL="74295" marR="74295" marT="37148" marB="37148" anchor="ctr"/>
                </a:tc>
                <a:tc>
                  <a:txBody>
                    <a:bodyPr/>
                    <a:lstStyle/>
                    <a:p>
                      <a:pPr algn="r"/>
                      <a:r>
                        <a:rPr kumimoji="1" lang="en-US" altLang="ja-JP" sz="1500" b="1" dirty="0" smtClean="0"/>
                        <a:t>459,699</a:t>
                      </a:r>
                      <a:endParaRPr kumimoji="1" lang="ja-JP" altLang="en-US" sz="1500" b="1" dirty="0"/>
                    </a:p>
                  </a:txBody>
                  <a:tcPr marL="74295" marR="74295" marT="37148" marB="37148" anchor="ctr"/>
                </a:tc>
                <a:tc>
                  <a:txBody>
                    <a:bodyPr/>
                    <a:lstStyle/>
                    <a:p>
                      <a:pPr algn="r"/>
                      <a:r>
                        <a:rPr kumimoji="1" lang="en-US" altLang="ja-JP" sz="1500" b="1" dirty="0" smtClean="0"/>
                        <a:t>83,180</a:t>
                      </a:r>
                      <a:endParaRPr kumimoji="1" lang="ja-JP" altLang="en-US" sz="1500" b="1" dirty="0"/>
                    </a:p>
                  </a:txBody>
                  <a:tcPr marL="74295" marR="74295" marT="37148" marB="37148" anchor="ctr"/>
                </a:tc>
                <a:extLst>
                  <a:ext uri="{0D108BD9-81ED-4DB2-BD59-A6C34878D82A}">
                    <a16:rowId xmlns:a16="http://schemas.microsoft.com/office/drawing/2014/main" val="2638903379"/>
                  </a:ext>
                </a:extLst>
              </a:tr>
              <a:tr h="320240">
                <a:tc>
                  <a:txBody>
                    <a:bodyPr/>
                    <a:lstStyle/>
                    <a:p>
                      <a:r>
                        <a:rPr kumimoji="1" lang="ja-JP" altLang="en-US" sz="1300" dirty="0" smtClean="0"/>
                        <a:t>兵庫県</a:t>
                      </a:r>
                      <a:endParaRPr kumimoji="1" lang="ja-JP" altLang="en-US" sz="1300" dirty="0"/>
                    </a:p>
                  </a:txBody>
                  <a:tcPr marL="74295" marR="74295" marT="37148" marB="37148" anchor="ctr"/>
                </a:tc>
                <a:tc>
                  <a:txBody>
                    <a:bodyPr/>
                    <a:lstStyle/>
                    <a:p>
                      <a:pPr algn="r"/>
                      <a:r>
                        <a:rPr kumimoji="1" lang="en-US" altLang="ja-JP" sz="1500" dirty="0" smtClean="0"/>
                        <a:t>207,117</a:t>
                      </a:r>
                      <a:endParaRPr kumimoji="1" lang="ja-JP" altLang="en-US" sz="1500" dirty="0"/>
                    </a:p>
                  </a:txBody>
                  <a:tcPr marL="74295" marR="74295" marT="37148" marB="37148" anchor="ctr"/>
                </a:tc>
                <a:tc>
                  <a:txBody>
                    <a:bodyPr/>
                    <a:lstStyle/>
                    <a:p>
                      <a:pPr algn="r"/>
                      <a:r>
                        <a:rPr kumimoji="1" lang="en-US" altLang="ja-JP" sz="1500" dirty="0" smtClean="0"/>
                        <a:t>102,914</a:t>
                      </a:r>
                      <a:endParaRPr kumimoji="1" lang="ja-JP" altLang="en-US" sz="1500" dirty="0"/>
                    </a:p>
                  </a:txBody>
                  <a:tcPr marL="74295" marR="74295" marT="37148" marB="37148" anchor="ctr"/>
                </a:tc>
                <a:tc>
                  <a:txBody>
                    <a:bodyPr/>
                    <a:lstStyle/>
                    <a:p>
                      <a:pPr algn="r"/>
                      <a:r>
                        <a:rPr kumimoji="1" lang="en-US" altLang="ja-JP" sz="1500" dirty="0" smtClean="0"/>
                        <a:t>16,721</a:t>
                      </a:r>
                      <a:endParaRPr kumimoji="1" lang="ja-JP" altLang="en-US" sz="1500" dirty="0"/>
                    </a:p>
                  </a:txBody>
                  <a:tcPr marL="74295" marR="74295" marT="37148" marB="37148" anchor="ctr"/>
                </a:tc>
                <a:extLst>
                  <a:ext uri="{0D108BD9-81ED-4DB2-BD59-A6C34878D82A}">
                    <a16:rowId xmlns:a16="http://schemas.microsoft.com/office/drawing/2014/main" val="2330829317"/>
                  </a:ext>
                </a:extLst>
              </a:tr>
              <a:tr h="320240">
                <a:tc>
                  <a:txBody>
                    <a:bodyPr/>
                    <a:lstStyle/>
                    <a:p>
                      <a:r>
                        <a:rPr kumimoji="1" lang="ja-JP" altLang="en-US" sz="1300" dirty="0" smtClean="0"/>
                        <a:t>奈良県</a:t>
                      </a:r>
                      <a:endParaRPr kumimoji="1" lang="ja-JP" altLang="en-US" sz="1300" dirty="0"/>
                    </a:p>
                  </a:txBody>
                  <a:tcPr marL="74295" marR="74295" marT="37148" marB="37148" anchor="ctr"/>
                </a:tc>
                <a:tc>
                  <a:txBody>
                    <a:bodyPr/>
                    <a:lstStyle/>
                    <a:p>
                      <a:pPr algn="r"/>
                      <a:r>
                        <a:rPr kumimoji="1" lang="en-US" altLang="ja-JP" sz="1500" dirty="0" smtClean="0"/>
                        <a:t>37,121</a:t>
                      </a:r>
                      <a:endParaRPr kumimoji="1" lang="ja-JP" altLang="en-US" sz="1500" dirty="0"/>
                    </a:p>
                  </a:txBody>
                  <a:tcPr marL="74295" marR="74295" marT="37148" marB="37148" anchor="ctr"/>
                </a:tc>
                <a:tc>
                  <a:txBody>
                    <a:bodyPr/>
                    <a:lstStyle/>
                    <a:p>
                      <a:pPr algn="r"/>
                      <a:r>
                        <a:rPr kumimoji="1" lang="en-US" altLang="ja-JP" sz="1500" dirty="0" smtClean="0"/>
                        <a:t>18,630</a:t>
                      </a:r>
                      <a:endParaRPr kumimoji="1" lang="ja-JP" altLang="en-US" sz="1500" dirty="0"/>
                    </a:p>
                  </a:txBody>
                  <a:tcPr marL="74295" marR="74295" marT="37148" marB="37148" anchor="ctr"/>
                </a:tc>
                <a:tc>
                  <a:txBody>
                    <a:bodyPr/>
                    <a:lstStyle/>
                    <a:p>
                      <a:pPr algn="r"/>
                      <a:r>
                        <a:rPr kumimoji="1" lang="en-US" altLang="ja-JP" sz="1500" dirty="0" smtClean="0"/>
                        <a:t>3,505</a:t>
                      </a:r>
                      <a:endParaRPr kumimoji="1" lang="ja-JP" altLang="en-US" sz="1500" dirty="0"/>
                    </a:p>
                  </a:txBody>
                  <a:tcPr marL="74295" marR="74295" marT="37148" marB="37148" anchor="ctr"/>
                </a:tc>
                <a:extLst>
                  <a:ext uri="{0D108BD9-81ED-4DB2-BD59-A6C34878D82A}">
                    <a16:rowId xmlns:a16="http://schemas.microsoft.com/office/drawing/2014/main" val="1650107780"/>
                  </a:ext>
                </a:extLst>
              </a:tr>
              <a:tr h="320240">
                <a:tc>
                  <a:txBody>
                    <a:bodyPr/>
                    <a:lstStyle/>
                    <a:p>
                      <a:r>
                        <a:rPr kumimoji="1" lang="ja-JP" altLang="en-US" sz="1300" dirty="0" smtClean="0"/>
                        <a:t>和歌山県</a:t>
                      </a:r>
                      <a:endParaRPr kumimoji="1" lang="ja-JP" altLang="en-US" sz="1300" dirty="0"/>
                    </a:p>
                  </a:txBody>
                  <a:tcPr marL="74295" marR="74295" marT="37148" marB="37148" anchor="ctr"/>
                </a:tc>
                <a:tc>
                  <a:txBody>
                    <a:bodyPr/>
                    <a:lstStyle/>
                    <a:p>
                      <a:pPr algn="r"/>
                      <a:r>
                        <a:rPr kumimoji="1" lang="en-US" altLang="ja-JP" sz="1500" dirty="0" smtClean="0"/>
                        <a:t>56,969</a:t>
                      </a:r>
                      <a:endParaRPr kumimoji="1" lang="ja-JP" altLang="en-US" sz="1500" dirty="0"/>
                    </a:p>
                  </a:txBody>
                  <a:tcPr marL="74295" marR="74295" marT="37148" marB="37148" anchor="ctr"/>
                </a:tc>
                <a:tc>
                  <a:txBody>
                    <a:bodyPr/>
                    <a:lstStyle/>
                    <a:p>
                      <a:pPr algn="r"/>
                      <a:r>
                        <a:rPr kumimoji="1" lang="en-US" altLang="ja-JP" sz="1500" dirty="0" smtClean="0"/>
                        <a:t>28,433</a:t>
                      </a:r>
                      <a:endParaRPr kumimoji="1" lang="ja-JP" altLang="en-US" sz="1500" dirty="0"/>
                    </a:p>
                  </a:txBody>
                  <a:tcPr marL="74295" marR="74295" marT="37148" marB="37148" anchor="ctr"/>
                </a:tc>
                <a:tc>
                  <a:txBody>
                    <a:bodyPr/>
                    <a:lstStyle/>
                    <a:p>
                      <a:pPr algn="r"/>
                      <a:r>
                        <a:rPr kumimoji="1" lang="en-US" altLang="ja-JP" sz="1500" dirty="0" smtClean="0"/>
                        <a:t>4,609</a:t>
                      </a:r>
                      <a:endParaRPr kumimoji="1" lang="ja-JP" altLang="en-US" sz="1500" dirty="0"/>
                    </a:p>
                  </a:txBody>
                  <a:tcPr marL="74295" marR="74295" marT="37148" marB="37148" anchor="ctr"/>
                </a:tc>
                <a:extLst>
                  <a:ext uri="{0D108BD9-81ED-4DB2-BD59-A6C34878D82A}">
                    <a16:rowId xmlns:a16="http://schemas.microsoft.com/office/drawing/2014/main" val="1934183622"/>
                  </a:ext>
                </a:extLst>
              </a:tr>
              <a:tr h="320240">
                <a:tc>
                  <a:txBody>
                    <a:bodyPr/>
                    <a:lstStyle/>
                    <a:p>
                      <a:r>
                        <a:rPr kumimoji="1" lang="ja-JP" altLang="en-US" sz="1300" dirty="0" smtClean="0"/>
                        <a:t>関西計</a:t>
                      </a:r>
                      <a:endParaRPr kumimoji="1" lang="ja-JP" altLang="en-US" sz="1300" dirty="0"/>
                    </a:p>
                  </a:txBody>
                  <a:tcPr marL="74295" marR="74295" marT="37148" marB="37148" anchor="ctr"/>
                </a:tc>
                <a:tc>
                  <a:txBody>
                    <a:bodyPr/>
                    <a:lstStyle/>
                    <a:p>
                      <a:pPr algn="r"/>
                      <a:r>
                        <a:rPr kumimoji="1" lang="en-US" altLang="ja-JP" sz="1500" dirty="0" smtClean="0"/>
                        <a:t>1,574,454</a:t>
                      </a:r>
                      <a:endParaRPr kumimoji="1" lang="ja-JP" altLang="en-US" sz="1500" dirty="0"/>
                    </a:p>
                  </a:txBody>
                  <a:tcPr marL="74295" marR="74295" marT="37148" marB="37148" anchor="ctr"/>
                </a:tc>
                <a:tc>
                  <a:txBody>
                    <a:bodyPr/>
                    <a:lstStyle/>
                    <a:p>
                      <a:pPr algn="r"/>
                      <a:r>
                        <a:rPr kumimoji="1" lang="en-US" altLang="ja-JP" sz="1500" dirty="0" smtClean="0"/>
                        <a:t>831,408</a:t>
                      </a:r>
                      <a:endParaRPr kumimoji="1" lang="ja-JP" altLang="en-US" sz="1500" dirty="0"/>
                    </a:p>
                  </a:txBody>
                  <a:tcPr marL="74295" marR="74295" marT="37148" marB="37148" anchor="ctr"/>
                </a:tc>
                <a:tc>
                  <a:txBody>
                    <a:bodyPr/>
                    <a:lstStyle/>
                    <a:p>
                      <a:pPr algn="r"/>
                      <a:r>
                        <a:rPr kumimoji="1" lang="en-US" altLang="ja-JP" sz="1500" dirty="0" smtClean="0"/>
                        <a:t>148,117</a:t>
                      </a:r>
                      <a:endParaRPr kumimoji="1" lang="ja-JP" altLang="en-US" sz="1500" dirty="0"/>
                    </a:p>
                  </a:txBody>
                  <a:tcPr marL="74295" marR="74295" marT="37148" marB="37148" anchor="ctr"/>
                </a:tc>
                <a:extLst>
                  <a:ext uri="{0D108BD9-81ED-4DB2-BD59-A6C34878D82A}">
                    <a16:rowId xmlns:a16="http://schemas.microsoft.com/office/drawing/2014/main" val="1323465619"/>
                  </a:ext>
                </a:extLst>
              </a:tr>
            </a:tbl>
          </a:graphicData>
        </a:graphic>
      </p:graphicFrame>
      <p:sp>
        <p:nvSpPr>
          <p:cNvPr id="15" name="正方形/長方形 14"/>
          <p:cNvSpPr/>
          <p:nvPr/>
        </p:nvSpPr>
        <p:spPr>
          <a:xfrm>
            <a:off x="1192586" y="1455863"/>
            <a:ext cx="3490624" cy="2977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92795" indent="-292795"/>
            <a:r>
              <a:rPr kumimoji="1" lang="ja-JP" altLang="en-US" sz="1300" b="1" dirty="0">
                <a:solidFill>
                  <a:schemeClr val="tx1"/>
                </a:solidFill>
                <a:latin typeface="Meiryo UI" panose="020B0604030504040204" pitchFamily="50" charset="-128"/>
                <a:ea typeface="Meiryo UI" panose="020B0604030504040204" pitchFamily="50" charset="-128"/>
              </a:rPr>
              <a:t>　</a:t>
            </a:r>
            <a:r>
              <a:rPr kumimoji="1" lang="ja-JP" altLang="en-US" sz="1300" b="1" dirty="0" smtClean="0">
                <a:solidFill>
                  <a:schemeClr val="tx1"/>
                </a:solidFill>
                <a:latin typeface="Meiryo UI" panose="020B0604030504040204" pitchFamily="50" charset="-128"/>
                <a:ea typeface="Meiryo UI" panose="020B0604030504040204" pitchFamily="50" charset="-128"/>
              </a:rPr>
              <a:t>■ 雇用</a:t>
            </a:r>
            <a:r>
              <a:rPr kumimoji="1" lang="ja-JP" altLang="en-US" sz="1300" b="1" dirty="0">
                <a:solidFill>
                  <a:schemeClr val="tx1"/>
                </a:solidFill>
                <a:latin typeface="Meiryo UI" panose="020B0604030504040204" pitchFamily="50" charset="-128"/>
                <a:ea typeface="Meiryo UI" panose="020B0604030504040204" pitchFamily="50" charset="-128"/>
              </a:rPr>
              <a:t>波及効果（</a:t>
            </a:r>
            <a:r>
              <a:rPr kumimoji="1" lang="en-US" altLang="ja-JP" sz="1300" b="1" dirty="0">
                <a:solidFill>
                  <a:schemeClr val="tx1"/>
                </a:solidFill>
                <a:latin typeface="Meiryo UI" panose="020B0604030504040204" pitchFamily="50" charset="-128"/>
                <a:ea typeface="Meiryo UI" panose="020B0604030504040204" pitchFamily="50" charset="-128"/>
              </a:rPr>
              <a:t>2017</a:t>
            </a:r>
            <a:r>
              <a:rPr kumimoji="1" lang="ja-JP" altLang="en-US" sz="1300" b="1" dirty="0">
                <a:solidFill>
                  <a:schemeClr val="tx1"/>
                </a:solidFill>
                <a:latin typeface="Meiryo UI" panose="020B0604030504040204" pitchFamily="50" charset="-128"/>
                <a:ea typeface="Meiryo UI" panose="020B0604030504040204" pitchFamily="50" charset="-128"/>
              </a:rPr>
              <a:t>年ベース）（大阪）</a:t>
            </a:r>
            <a:endParaRPr kumimoji="1" lang="en-US" altLang="ja-JP" sz="1300" b="1" u="sng" dirty="0">
              <a:solidFill>
                <a:schemeClr val="tx1"/>
              </a:solidFill>
              <a:latin typeface="Meiryo UI" panose="020B0604030504040204" pitchFamily="50" charset="-128"/>
              <a:ea typeface="Meiryo UI" panose="020B0604030504040204" pitchFamily="50" charset="-128"/>
            </a:endParaRPr>
          </a:p>
        </p:txBody>
      </p:sp>
      <p:sp>
        <p:nvSpPr>
          <p:cNvPr id="16" name="角丸四角形 15"/>
          <p:cNvSpPr/>
          <p:nvPr/>
        </p:nvSpPr>
        <p:spPr>
          <a:xfrm>
            <a:off x="5922672" y="2906408"/>
            <a:ext cx="1632396" cy="308354"/>
          </a:xfrm>
          <a:prstGeom prst="roundRect">
            <a:avLst>
              <a:gd name="adj" fmla="val 4634"/>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05" dirty="0"/>
          </a:p>
        </p:txBody>
      </p:sp>
      <p:sp>
        <p:nvSpPr>
          <p:cNvPr id="19" name="テキスト ボックス 18"/>
          <p:cNvSpPr txBox="1"/>
          <p:nvPr/>
        </p:nvSpPr>
        <p:spPr>
          <a:xfrm>
            <a:off x="2562447" y="4560650"/>
            <a:ext cx="5215043" cy="230832"/>
          </a:xfrm>
          <a:prstGeom prst="rect">
            <a:avLst/>
          </a:prstGeom>
          <a:noFill/>
        </p:spPr>
        <p:txBody>
          <a:bodyPr wrap="square" rtlCol="0">
            <a:spAutoFit/>
          </a:bodyPr>
          <a:lstStyle/>
          <a:p>
            <a:r>
              <a:rPr kumimoji="1" lang="ja-JP" altLang="en-US" sz="900" dirty="0"/>
              <a:t>出典</a:t>
            </a:r>
            <a:r>
              <a:rPr kumimoji="1" lang="ja-JP" altLang="en-US" sz="900" dirty="0" smtClean="0"/>
              <a:t>：</a:t>
            </a:r>
            <a:r>
              <a:rPr lang="ja-JP" altLang="en-US" sz="900" dirty="0"/>
              <a:t>（一社）アジア太平洋</a:t>
            </a:r>
            <a:r>
              <a:rPr lang="ja-JP" altLang="en-US" sz="900" dirty="0" smtClean="0"/>
              <a:t>研究所 </a:t>
            </a:r>
            <a:r>
              <a:rPr kumimoji="1" lang="en-US" altLang="ja-JP" sz="900" dirty="0" smtClean="0"/>
              <a:t>『</a:t>
            </a:r>
            <a:r>
              <a:rPr kumimoji="1" lang="ja-JP" altLang="en-US" sz="900" dirty="0" smtClean="0"/>
              <a:t>インバウンド先進地域と</a:t>
            </a:r>
            <a:r>
              <a:rPr kumimoji="1" lang="ja-JP" altLang="en-US" sz="900" dirty="0"/>
              <a:t>しての</a:t>
            </a:r>
            <a:r>
              <a:rPr kumimoji="1" lang="ja-JP" altLang="en-US" sz="900" dirty="0" smtClean="0"/>
              <a:t>関西 研究会報告書</a:t>
            </a:r>
            <a:r>
              <a:rPr kumimoji="1" lang="en-US" altLang="ja-JP" sz="900" dirty="0" smtClean="0"/>
              <a:t>』</a:t>
            </a:r>
            <a:r>
              <a:rPr lang="ja-JP" altLang="en-US" sz="900" dirty="0" smtClean="0"/>
              <a:t>（</a:t>
            </a:r>
            <a:r>
              <a:rPr lang="en-US" altLang="ja-JP" sz="900" dirty="0"/>
              <a:t>2019</a:t>
            </a:r>
            <a:r>
              <a:rPr lang="ja-JP" altLang="en-US" sz="900" dirty="0"/>
              <a:t>年</a:t>
            </a:r>
            <a:r>
              <a:rPr lang="en-US" altLang="ja-JP" sz="900" dirty="0"/>
              <a:t>3</a:t>
            </a:r>
            <a:r>
              <a:rPr lang="ja-JP" altLang="en-US" sz="900" dirty="0" smtClean="0"/>
              <a:t>月）</a:t>
            </a:r>
            <a:endParaRPr kumimoji="1" lang="en-US" altLang="ja-JP" sz="900" dirty="0"/>
          </a:p>
        </p:txBody>
      </p:sp>
      <p:sp>
        <p:nvSpPr>
          <p:cNvPr id="17" name="正方形/長方形 16"/>
          <p:cNvSpPr/>
          <p:nvPr/>
        </p:nvSpPr>
        <p:spPr>
          <a:xfrm>
            <a:off x="408099" y="535166"/>
            <a:ext cx="8946793" cy="67579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92795" indent="-292795"/>
            <a:r>
              <a:rPr kumimoji="1" lang="ja-JP" altLang="en-US" sz="1300" dirty="0">
                <a:solidFill>
                  <a:schemeClr val="tx1"/>
                </a:solidFill>
                <a:latin typeface="Meiryo UI" panose="020B0604030504040204" pitchFamily="50" charset="-128"/>
                <a:ea typeface="Meiryo UI" panose="020B0604030504040204" pitchFamily="50" charset="-128"/>
              </a:rPr>
              <a:t>　</a:t>
            </a:r>
            <a:r>
              <a:rPr kumimoji="1" lang="ja-JP" altLang="en-US" sz="1300" dirty="0" smtClean="0">
                <a:solidFill>
                  <a:schemeClr val="tx1"/>
                </a:solidFill>
                <a:latin typeface="Meiryo UI" panose="020B0604030504040204" pitchFamily="50" charset="-128"/>
                <a:ea typeface="Meiryo UI" panose="020B0604030504040204" pitchFamily="50" charset="-128"/>
              </a:rPr>
              <a:t>●</a:t>
            </a:r>
            <a:r>
              <a:rPr kumimoji="1" lang="ja-JP" altLang="en-US" sz="1300" dirty="0">
                <a:solidFill>
                  <a:schemeClr val="tx1"/>
                </a:solidFill>
                <a:latin typeface="Meiryo UI" panose="020B0604030504040204" pitchFamily="50" charset="-128"/>
                <a:ea typeface="Meiryo UI" panose="020B0604030504040204" pitchFamily="50" charset="-128"/>
              </a:rPr>
              <a:t>観光消費による経済波及</a:t>
            </a:r>
            <a:r>
              <a:rPr kumimoji="1" lang="ja-JP" altLang="en-US" sz="1300" dirty="0" smtClean="0">
                <a:solidFill>
                  <a:schemeClr val="tx1"/>
                </a:solidFill>
                <a:latin typeface="Meiryo UI" panose="020B0604030504040204" pitchFamily="50" charset="-128"/>
                <a:ea typeface="Meiryo UI" panose="020B0604030504040204" pitchFamily="50" charset="-128"/>
              </a:rPr>
              <a:t>効果を関西地域産業連関表により推計。</a:t>
            </a:r>
            <a:endParaRPr kumimoji="1" lang="en-US" altLang="ja-JP" sz="1300" dirty="0" smtClean="0">
              <a:solidFill>
                <a:schemeClr val="tx1"/>
              </a:solidFill>
              <a:latin typeface="Meiryo UI" panose="020B0604030504040204" pitchFamily="50" charset="-128"/>
              <a:ea typeface="Meiryo UI" panose="020B0604030504040204" pitchFamily="50" charset="-128"/>
            </a:endParaRPr>
          </a:p>
          <a:p>
            <a:pPr marL="292795" indent="-292795"/>
            <a:r>
              <a:rPr kumimoji="1" lang="ja-JP" altLang="en-US" sz="1300" dirty="0">
                <a:solidFill>
                  <a:schemeClr val="tx1"/>
                </a:solidFill>
                <a:latin typeface="Meiryo UI" panose="020B0604030504040204" pitchFamily="50" charset="-128"/>
                <a:ea typeface="Meiryo UI" panose="020B0604030504040204" pitchFamily="50" charset="-128"/>
              </a:rPr>
              <a:t>　</a:t>
            </a:r>
            <a:r>
              <a:rPr kumimoji="1" lang="ja-JP" altLang="en-US" sz="1300" dirty="0" smtClean="0">
                <a:solidFill>
                  <a:schemeClr val="tx1"/>
                </a:solidFill>
                <a:latin typeface="Meiryo UI" panose="020B0604030504040204" pitchFamily="50" charset="-128"/>
                <a:ea typeface="Meiryo UI" panose="020B0604030504040204" pitchFamily="50" charset="-128"/>
              </a:rPr>
              <a:t>●波及効果として、</a:t>
            </a:r>
            <a:r>
              <a:rPr kumimoji="1" lang="ja-JP" altLang="en-US" sz="1300" b="1" u="sng" dirty="0" smtClean="0">
                <a:solidFill>
                  <a:schemeClr val="tx1"/>
                </a:solidFill>
                <a:latin typeface="Meiryo UI" panose="020B0604030504040204" pitchFamily="50" charset="-128"/>
                <a:ea typeface="Meiryo UI" panose="020B0604030504040204" pitchFamily="50" charset="-128"/>
              </a:rPr>
              <a:t>生産への波及が府内で約</a:t>
            </a:r>
            <a:r>
              <a:rPr kumimoji="1" lang="en-US" altLang="ja-JP" sz="1300" b="1" u="sng" dirty="0" smtClean="0">
                <a:solidFill>
                  <a:schemeClr val="tx1"/>
                </a:solidFill>
                <a:latin typeface="Meiryo UI" panose="020B0604030504040204" pitchFamily="50" charset="-128"/>
                <a:ea typeface="Meiryo UI" panose="020B0604030504040204" pitchFamily="50" charset="-128"/>
              </a:rPr>
              <a:t>8,600</a:t>
            </a:r>
            <a:r>
              <a:rPr kumimoji="1" lang="ja-JP" altLang="en-US" sz="1300" b="1" u="sng" dirty="0" smtClean="0">
                <a:solidFill>
                  <a:schemeClr val="tx1"/>
                </a:solidFill>
                <a:latin typeface="Meiryo UI" panose="020B0604030504040204" pitchFamily="50" charset="-128"/>
                <a:ea typeface="Meiryo UI" panose="020B0604030504040204" pitchFamily="50" charset="-128"/>
              </a:rPr>
              <a:t>億円、付加価値ベースで約</a:t>
            </a:r>
            <a:r>
              <a:rPr kumimoji="1" lang="en-US" altLang="ja-JP" sz="1300" b="1" u="sng" dirty="0" smtClean="0">
                <a:solidFill>
                  <a:schemeClr val="tx1"/>
                </a:solidFill>
                <a:latin typeface="Meiryo UI" panose="020B0604030504040204" pitchFamily="50" charset="-128"/>
                <a:ea typeface="Meiryo UI" panose="020B0604030504040204" pitchFamily="50" charset="-128"/>
              </a:rPr>
              <a:t>4,600</a:t>
            </a:r>
            <a:r>
              <a:rPr kumimoji="1" lang="ja-JP" altLang="en-US" sz="1300" b="1" u="sng" dirty="0" smtClean="0">
                <a:solidFill>
                  <a:schemeClr val="tx1"/>
                </a:solidFill>
                <a:latin typeface="Meiryo UI" panose="020B0604030504040204" pitchFamily="50" charset="-128"/>
                <a:ea typeface="Meiryo UI" panose="020B0604030504040204" pitchFamily="50" charset="-128"/>
              </a:rPr>
              <a:t>億円が見込まれる。また、雇用</a:t>
            </a:r>
            <a:r>
              <a:rPr kumimoji="1" lang="ja-JP" altLang="en-US" sz="1300" b="1" u="sng" dirty="0">
                <a:solidFill>
                  <a:schemeClr val="tx1"/>
                </a:solidFill>
                <a:latin typeface="Meiryo UI" panose="020B0604030504040204" pitchFamily="50" charset="-128"/>
                <a:ea typeface="Meiryo UI" panose="020B0604030504040204" pitchFamily="50" charset="-128"/>
              </a:rPr>
              <a:t>人数</a:t>
            </a:r>
            <a:r>
              <a:rPr kumimoji="1" lang="ja-JP" altLang="en-US" sz="1300" b="1" u="sng" dirty="0" smtClean="0">
                <a:solidFill>
                  <a:schemeClr val="tx1"/>
                </a:solidFill>
                <a:latin typeface="Meiryo UI" panose="020B0604030504040204" pitchFamily="50" charset="-128"/>
                <a:ea typeface="Meiryo UI" panose="020B0604030504040204" pitchFamily="50" charset="-128"/>
              </a:rPr>
              <a:t>では</a:t>
            </a:r>
            <a:endParaRPr kumimoji="1" lang="en-US" altLang="ja-JP" sz="1300" b="1" u="sng" dirty="0" smtClean="0">
              <a:solidFill>
                <a:schemeClr val="tx1"/>
              </a:solidFill>
              <a:latin typeface="Meiryo UI" panose="020B0604030504040204" pitchFamily="50" charset="-128"/>
              <a:ea typeface="Meiryo UI" panose="020B0604030504040204" pitchFamily="50" charset="-128"/>
            </a:endParaRPr>
          </a:p>
          <a:p>
            <a:pPr marL="292795" indent="-292795"/>
            <a:r>
              <a:rPr kumimoji="1" lang="ja-JP" altLang="en-US" sz="1300" dirty="0">
                <a:solidFill>
                  <a:schemeClr val="tx1"/>
                </a:solidFill>
                <a:latin typeface="Meiryo UI" panose="020B0604030504040204" pitchFamily="50" charset="-128"/>
                <a:ea typeface="Meiryo UI" panose="020B0604030504040204" pitchFamily="50" charset="-128"/>
              </a:rPr>
              <a:t>　</a:t>
            </a:r>
            <a:r>
              <a:rPr kumimoji="1" lang="ja-JP" altLang="en-US" sz="1300" dirty="0" smtClean="0">
                <a:solidFill>
                  <a:schemeClr val="tx1"/>
                </a:solidFill>
                <a:latin typeface="Meiryo UI" panose="020B0604030504040204" pitchFamily="50" charset="-128"/>
                <a:ea typeface="Meiryo UI" panose="020B0604030504040204" pitchFamily="50" charset="-128"/>
              </a:rPr>
              <a:t>　 </a:t>
            </a:r>
            <a:r>
              <a:rPr kumimoji="1" lang="ja-JP" altLang="en-US" sz="1300" b="1" u="sng" dirty="0" smtClean="0">
                <a:solidFill>
                  <a:schemeClr val="tx1"/>
                </a:solidFill>
                <a:latin typeface="Meiryo UI" panose="020B0604030504040204" pitchFamily="50" charset="-128"/>
                <a:ea typeface="Meiryo UI" panose="020B0604030504040204" pitchFamily="50" charset="-128"/>
              </a:rPr>
              <a:t>約</a:t>
            </a:r>
            <a:r>
              <a:rPr kumimoji="1" lang="en-US" altLang="ja-JP" sz="1300" b="1" u="sng" dirty="0" smtClean="0">
                <a:solidFill>
                  <a:schemeClr val="tx1"/>
                </a:solidFill>
                <a:latin typeface="Meiryo UI" panose="020B0604030504040204" pitchFamily="50" charset="-128"/>
                <a:ea typeface="Meiryo UI" panose="020B0604030504040204" pitchFamily="50" charset="-128"/>
              </a:rPr>
              <a:t>83,000</a:t>
            </a:r>
            <a:r>
              <a:rPr kumimoji="1" lang="ja-JP" altLang="en-US" sz="1300" b="1" u="sng" dirty="0" smtClean="0">
                <a:solidFill>
                  <a:schemeClr val="tx1"/>
                </a:solidFill>
                <a:latin typeface="Meiryo UI" panose="020B0604030504040204" pitchFamily="50" charset="-128"/>
                <a:ea typeface="Meiryo UI" panose="020B0604030504040204" pitchFamily="50" charset="-128"/>
              </a:rPr>
              <a:t>人が見込まれる。</a:t>
            </a:r>
            <a:endParaRPr kumimoji="1" lang="en-US" altLang="ja-JP" sz="1300" b="1" u="sng"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257109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1955229" y="3660161"/>
            <a:ext cx="5792758" cy="2459652"/>
          </a:xfrm>
          <a:prstGeom prst="rect">
            <a:avLst/>
          </a:prstGeom>
        </p:spPr>
      </p:pic>
      <p:sp>
        <p:nvSpPr>
          <p:cNvPr id="5" name="テキスト ボックス 4">
            <a:extLst>
              <a:ext uri="{FF2B5EF4-FFF2-40B4-BE49-F238E27FC236}">
                <a16:creationId xmlns:a16="http://schemas.microsoft.com/office/drawing/2014/main" id="{34CF59F8-A367-4EC1-83BF-5D400B8A4CCC}"/>
              </a:ext>
            </a:extLst>
          </p:cNvPr>
          <p:cNvSpPr txBox="1"/>
          <p:nvPr/>
        </p:nvSpPr>
        <p:spPr>
          <a:xfrm>
            <a:off x="111010" y="401221"/>
            <a:ext cx="9683980" cy="738664"/>
          </a:xfrm>
          <a:prstGeom prst="rect">
            <a:avLst/>
          </a:prstGeom>
          <a:solidFill>
            <a:schemeClr val="accent1">
              <a:lumMod val="20000"/>
              <a:lumOff val="80000"/>
            </a:schemeClr>
          </a:solidFill>
          <a:ln>
            <a:noFill/>
          </a:ln>
        </p:spPr>
        <p:txBody>
          <a:bodyPr wrap="square" rtlCol="0">
            <a:spAutoFit/>
          </a:bodyPr>
          <a:lstStyle/>
          <a:p>
            <a:pPr marL="217984" indent="-217984"/>
            <a:r>
              <a:rPr lang="ja-JP" altLang="en-US" sz="1400" dirty="0" smtClean="0"/>
              <a:t>●緊急事態宣言解除後のテレワークの</a:t>
            </a:r>
            <a:r>
              <a:rPr kumimoji="1" lang="ja-JP" altLang="en-US" sz="1400" dirty="0" smtClean="0"/>
              <a:t>都道府県別の実施率をみると、関東圏の都県が上位を占め、</a:t>
            </a:r>
            <a:r>
              <a:rPr kumimoji="1" lang="ja-JP" altLang="en-US" sz="1400" b="1" u="sng" dirty="0" smtClean="0"/>
              <a:t>大阪府は</a:t>
            </a:r>
            <a:r>
              <a:rPr kumimoji="1" lang="en-US" altLang="ja-JP" sz="1400" b="1" u="sng" dirty="0" smtClean="0"/>
              <a:t>5</a:t>
            </a:r>
            <a:r>
              <a:rPr kumimoji="1" lang="ja-JP" altLang="en-US" sz="1400" b="1" u="sng" dirty="0" smtClean="0"/>
              <a:t>位の</a:t>
            </a:r>
            <a:r>
              <a:rPr kumimoji="1" lang="en-US" altLang="ja-JP" sz="1400" b="1" u="sng" dirty="0" smtClean="0"/>
              <a:t>26.9</a:t>
            </a:r>
            <a:r>
              <a:rPr kumimoji="1" lang="ja-JP" altLang="en-US" sz="1400" b="1" u="sng" dirty="0" smtClean="0"/>
              <a:t>％。</a:t>
            </a:r>
            <a:endParaRPr kumimoji="1" lang="en-US" altLang="ja-JP" sz="1400" b="1" u="sng" dirty="0" smtClean="0"/>
          </a:p>
          <a:p>
            <a:pPr marL="217984" indent="-217984"/>
            <a:r>
              <a:rPr kumimoji="1" lang="ja-JP" altLang="en-US" sz="1400" dirty="0"/>
              <a:t>　 </a:t>
            </a:r>
            <a:r>
              <a:rPr kumimoji="1" lang="ja-JP" altLang="en-US" sz="1400" dirty="0" smtClean="0"/>
              <a:t>いずれの</a:t>
            </a:r>
            <a:r>
              <a:rPr kumimoji="1" lang="ja-JP" altLang="en-US" sz="1400" dirty="0"/>
              <a:t>都</a:t>
            </a:r>
            <a:r>
              <a:rPr kumimoji="1" lang="ja-JP" altLang="en-US" sz="1400" dirty="0" smtClean="0"/>
              <a:t>府県も</a:t>
            </a:r>
            <a:r>
              <a:rPr kumimoji="1" lang="en-US" altLang="ja-JP" sz="1400" dirty="0"/>
              <a:t>4</a:t>
            </a:r>
            <a:r>
              <a:rPr kumimoji="1" lang="ja-JP" altLang="en-US" sz="1400" dirty="0" smtClean="0"/>
              <a:t>月からは減少。</a:t>
            </a:r>
            <a:endParaRPr kumimoji="1" lang="en-US" altLang="ja-JP" sz="1200" dirty="0" smtClean="0"/>
          </a:p>
          <a:p>
            <a:pPr marL="217984" indent="-217984"/>
            <a:r>
              <a:rPr kumimoji="1" lang="ja-JP" altLang="en-US" sz="1400" dirty="0" smtClean="0"/>
              <a:t>●新型コロナ収束後もテレワークを</a:t>
            </a:r>
            <a:r>
              <a:rPr kumimoji="1" lang="ja-JP" altLang="en-US" sz="1400" b="1" u="sng" dirty="0" smtClean="0"/>
              <a:t>「続けたい」「やや続けたい」と回答した割合は</a:t>
            </a:r>
            <a:r>
              <a:rPr kumimoji="1" lang="en-US" altLang="ja-JP" sz="1400" b="1" u="sng" dirty="0" smtClean="0"/>
              <a:t>69.4</a:t>
            </a:r>
            <a:r>
              <a:rPr kumimoji="1" lang="ja-JP" altLang="en-US" sz="1400" b="1" u="sng" dirty="0" smtClean="0"/>
              <a:t>％</a:t>
            </a:r>
            <a:r>
              <a:rPr kumimoji="1" lang="ja-JP" altLang="en-US" sz="1400" dirty="0" smtClean="0"/>
              <a:t>となり、</a:t>
            </a:r>
            <a:r>
              <a:rPr kumimoji="1" lang="en-US" altLang="ja-JP" sz="1400" dirty="0" smtClean="0"/>
              <a:t>4</a:t>
            </a:r>
            <a:r>
              <a:rPr kumimoji="1" lang="ja-JP" altLang="en-US" sz="1400" dirty="0" smtClean="0"/>
              <a:t>月</a:t>
            </a:r>
            <a:r>
              <a:rPr kumimoji="1" lang="en-US" altLang="ja-JP" sz="1200" dirty="0" smtClean="0"/>
              <a:t>(53.2</a:t>
            </a:r>
            <a:r>
              <a:rPr kumimoji="1" lang="ja-JP" altLang="en-US" sz="1200" dirty="0" smtClean="0"/>
              <a:t>％</a:t>
            </a:r>
            <a:r>
              <a:rPr kumimoji="1" lang="en-US" altLang="ja-JP" sz="1200" dirty="0" smtClean="0"/>
              <a:t>)</a:t>
            </a:r>
            <a:r>
              <a:rPr kumimoji="1" lang="ja-JP" altLang="en-US" sz="1400" dirty="0" smtClean="0"/>
              <a:t>から大きく上昇。</a:t>
            </a:r>
            <a:endParaRPr kumimoji="1" lang="ja-JP" altLang="en-US" sz="1600" dirty="0"/>
          </a:p>
        </p:txBody>
      </p:sp>
      <p:sp>
        <p:nvSpPr>
          <p:cNvPr id="9" name="タイトル 1">
            <a:extLst>
              <a:ext uri="{FF2B5EF4-FFF2-40B4-BE49-F238E27FC236}">
                <a16:creationId xmlns:a16="http://schemas.microsoft.com/office/drawing/2014/main" id="{1C5D5C96-FB63-4406-8B75-45E774D0FBBE}"/>
              </a:ext>
            </a:extLst>
          </p:cNvPr>
          <p:cNvSpPr txBox="1">
            <a:spLocks/>
          </p:cNvSpPr>
          <p:nvPr/>
        </p:nvSpPr>
        <p:spPr>
          <a:xfrm>
            <a:off x="0" y="0"/>
            <a:ext cx="9906000" cy="345108"/>
          </a:xfrm>
          <a:prstGeom prst="rect">
            <a:avLst/>
          </a:prstGeom>
          <a:solidFill>
            <a:srgbClr val="002060"/>
          </a:solidFill>
        </p:spPr>
        <p:txBody>
          <a:bodyPr vert="horz" lIns="74295" tIns="37148" rIns="74295" bIns="37148"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smtClean="0">
                <a:solidFill>
                  <a:schemeClr val="bg1"/>
                </a:solidFill>
                <a:latin typeface="+mn-ea"/>
                <a:ea typeface="+mn-ea"/>
              </a:rPr>
              <a:t>働き方の変化 </a:t>
            </a:r>
            <a:r>
              <a:rPr lang="en-US" altLang="ja-JP" sz="1800" b="1" dirty="0" smtClean="0">
                <a:solidFill>
                  <a:schemeClr val="bg1"/>
                </a:solidFill>
                <a:latin typeface="+mn-ea"/>
                <a:ea typeface="+mn-ea"/>
              </a:rPr>
              <a:t>【</a:t>
            </a:r>
            <a:r>
              <a:rPr lang="ja-JP" altLang="en-US" sz="1800" b="1" dirty="0" smtClean="0">
                <a:solidFill>
                  <a:schemeClr val="bg1"/>
                </a:solidFill>
                <a:latin typeface="+mn-ea"/>
                <a:ea typeface="+mn-ea"/>
              </a:rPr>
              <a:t>テレワーク</a:t>
            </a:r>
            <a:r>
              <a:rPr lang="en-US" altLang="ja-JP" sz="1800" b="1" dirty="0" smtClean="0">
                <a:solidFill>
                  <a:schemeClr val="bg1"/>
                </a:solidFill>
                <a:latin typeface="+mn-ea"/>
                <a:ea typeface="+mn-ea"/>
              </a:rPr>
              <a:t>】</a:t>
            </a:r>
            <a:endParaRPr lang="ja-JP" altLang="en-US" sz="1800" b="1" dirty="0">
              <a:solidFill>
                <a:schemeClr val="bg1"/>
              </a:solidFill>
              <a:latin typeface="+mn-ea"/>
              <a:ea typeface="+mn-ea"/>
            </a:endParaRPr>
          </a:p>
        </p:txBody>
      </p:sp>
      <p:sp>
        <p:nvSpPr>
          <p:cNvPr id="10" name="テキスト ボックス 9">
            <a:extLst>
              <a:ext uri="{FF2B5EF4-FFF2-40B4-BE49-F238E27FC236}">
                <a16:creationId xmlns:a16="http://schemas.microsoft.com/office/drawing/2014/main" id="{34CF59F8-A367-4EC1-83BF-5D400B8A4CCC}"/>
              </a:ext>
            </a:extLst>
          </p:cNvPr>
          <p:cNvSpPr txBox="1"/>
          <p:nvPr/>
        </p:nvSpPr>
        <p:spPr>
          <a:xfrm>
            <a:off x="4884760" y="1115752"/>
            <a:ext cx="5122838" cy="230832"/>
          </a:xfrm>
          <a:prstGeom prst="rect">
            <a:avLst/>
          </a:prstGeom>
          <a:noFill/>
          <a:ln>
            <a:noFill/>
          </a:ln>
        </p:spPr>
        <p:txBody>
          <a:bodyPr wrap="square" rtlCol="0">
            <a:spAutoFit/>
          </a:bodyPr>
          <a:lstStyle/>
          <a:p>
            <a:pPr marL="217984" indent="-217984"/>
            <a:r>
              <a:rPr lang="ja-JP" altLang="en-US" sz="900" dirty="0"/>
              <a:t>出典：パーソル総合</a:t>
            </a:r>
            <a:r>
              <a:rPr lang="ja-JP" altLang="en-US" sz="900" dirty="0" smtClean="0"/>
              <a:t>研究所 </a:t>
            </a:r>
            <a:r>
              <a:rPr lang="en-US" altLang="ja-JP" sz="900" dirty="0"/>
              <a:t>『</a:t>
            </a:r>
            <a:r>
              <a:rPr lang="ja-JP" altLang="en-US" sz="900" dirty="0" smtClean="0"/>
              <a:t>第三回</a:t>
            </a:r>
            <a:r>
              <a:rPr lang="ja-JP" altLang="en-US" sz="900" dirty="0"/>
              <a:t>・新型コロナウイルス対策によるテレワークへの影響に関する緊急</a:t>
            </a:r>
            <a:r>
              <a:rPr lang="ja-JP" altLang="en-US" sz="900" dirty="0" smtClean="0"/>
              <a:t>調査</a:t>
            </a:r>
            <a:r>
              <a:rPr lang="en-US" altLang="ja-JP" sz="900" dirty="0" smtClean="0"/>
              <a:t>』</a:t>
            </a:r>
            <a:endParaRPr lang="en-US" altLang="ja-JP" sz="900" dirty="0"/>
          </a:p>
        </p:txBody>
      </p:sp>
      <p:sp>
        <p:nvSpPr>
          <p:cNvPr id="7" name="スライド番号プレースホルダー 3"/>
          <p:cNvSpPr>
            <a:spLocks noGrp="1"/>
          </p:cNvSpPr>
          <p:nvPr>
            <p:ph type="sldNum" sz="quarter" idx="12"/>
          </p:nvPr>
        </p:nvSpPr>
        <p:spPr>
          <a:xfrm>
            <a:off x="9477631" y="5751095"/>
            <a:ext cx="410067" cy="335024"/>
          </a:xfrm>
          <a:ln>
            <a:solidFill>
              <a:schemeClr val="accent1"/>
            </a:solidFill>
          </a:ln>
        </p:spPr>
        <p:txBody>
          <a:bodyPr/>
          <a:lstStyle/>
          <a:p>
            <a:fld id="{9B28B6A2-4437-46C4-8AB6-08015A7ADF51}" type="slidenum">
              <a:rPr kumimoji="1" lang="ja-JP" altLang="en-US" sz="1600" smtClean="0"/>
              <a:t>89</a:t>
            </a:fld>
            <a:endParaRPr kumimoji="1" lang="ja-JP" altLang="en-US" sz="1600" dirty="0"/>
          </a:p>
        </p:txBody>
      </p:sp>
      <p:graphicFrame>
        <p:nvGraphicFramePr>
          <p:cNvPr id="15" name="オブジェクト 14"/>
          <p:cNvGraphicFramePr>
            <a:graphicFrameLocks noChangeAspect="1"/>
          </p:cNvGraphicFramePr>
          <p:nvPr>
            <p:extLst/>
          </p:nvPr>
        </p:nvGraphicFramePr>
        <p:xfrm>
          <a:off x="1955229" y="1495760"/>
          <a:ext cx="4565264" cy="1963156"/>
        </p:xfrm>
        <a:graphic>
          <a:graphicData uri="http://schemas.openxmlformats.org/presentationml/2006/ole">
            <mc:AlternateContent xmlns:mc="http://schemas.openxmlformats.org/markup-compatibility/2006">
              <mc:Choice xmlns:v="urn:schemas-microsoft-com:vml" Requires="v">
                <p:oleObj spid="_x0000_s23772" name="ワークシート" r:id="rId4" imgW="4695739" imgH="2019450" progId="Excel.Sheet.12">
                  <p:embed/>
                </p:oleObj>
              </mc:Choice>
              <mc:Fallback>
                <p:oleObj name="ワークシート" r:id="rId4" imgW="4695739" imgH="2019450" progId="Excel.Sheet.12">
                  <p:embed/>
                  <p:pic>
                    <p:nvPicPr>
                      <p:cNvPr id="15" name="オブジェクト 14"/>
                      <p:cNvPicPr/>
                      <p:nvPr/>
                    </p:nvPicPr>
                    <p:blipFill>
                      <a:blip r:embed="rId5"/>
                      <a:stretch>
                        <a:fillRect/>
                      </a:stretch>
                    </p:blipFill>
                    <p:spPr>
                      <a:xfrm>
                        <a:off x="1955229" y="1495760"/>
                        <a:ext cx="4565264" cy="1963156"/>
                      </a:xfrm>
                      <a:prstGeom prst="rect">
                        <a:avLst/>
                      </a:prstGeom>
                    </p:spPr>
                  </p:pic>
                </p:oleObj>
              </mc:Fallback>
            </mc:AlternateContent>
          </a:graphicData>
        </a:graphic>
      </p:graphicFrame>
      <p:sp>
        <p:nvSpPr>
          <p:cNvPr id="17" name="テキスト ボックス 16"/>
          <p:cNvSpPr txBox="1"/>
          <p:nvPr/>
        </p:nvSpPr>
        <p:spPr>
          <a:xfrm>
            <a:off x="1872634" y="1226092"/>
            <a:ext cx="3866148" cy="307777"/>
          </a:xfrm>
          <a:prstGeom prst="rect">
            <a:avLst/>
          </a:prstGeom>
          <a:noFill/>
        </p:spPr>
        <p:txBody>
          <a:bodyPr wrap="square" rtlCol="0">
            <a:spAutoFit/>
          </a:bodyPr>
          <a:lstStyle/>
          <a:p>
            <a:r>
              <a:rPr kumimoji="1" lang="ja-JP" altLang="en-US" sz="1400" b="1" dirty="0" smtClean="0"/>
              <a:t>■ 都道府県別テレワーク実施率</a:t>
            </a:r>
            <a:r>
              <a:rPr kumimoji="1" lang="ja-JP" altLang="en-US" sz="1200" b="1" dirty="0" smtClean="0"/>
              <a:t>（</a:t>
            </a:r>
            <a:r>
              <a:rPr kumimoji="1" lang="en-US" altLang="ja-JP" sz="1200" b="1" dirty="0" smtClean="0"/>
              <a:t>5/29</a:t>
            </a:r>
            <a:r>
              <a:rPr kumimoji="1" lang="ja-JP" altLang="en-US" sz="1200" b="1" dirty="0" smtClean="0"/>
              <a:t>～</a:t>
            </a:r>
            <a:r>
              <a:rPr kumimoji="1" lang="en-US" altLang="ja-JP" sz="1200" b="1" dirty="0" smtClean="0"/>
              <a:t>6/2</a:t>
            </a:r>
            <a:r>
              <a:rPr kumimoji="1" lang="ja-JP" altLang="en-US" sz="1200" b="1" dirty="0" smtClean="0"/>
              <a:t>）</a:t>
            </a:r>
            <a:endParaRPr kumimoji="1" lang="ja-JP" altLang="en-US" sz="1400" b="1" dirty="0"/>
          </a:p>
        </p:txBody>
      </p:sp>
      <p:sp>
        <p:nvSpPr>
          <p:cNvPr id="18" name="テキスト ボックス 17"/>
          <p:cNvSpPr txBox="1"/>
          <p:nvPr/>
        </p:nvSpPr>
        <p:spPr>
          <a:xfrm>
            <a:off x="1872634" y="3472564"/>
            <a:ext cx="3523249" cy="307777"/>
          </a:xfrm>
          <a:prstGeom prst="rect">
            <a:avLst/>
          </a:prstGeom>
          <a:noFill/>
        </p:spPr>
        <p:txBody>
          <a:bodyPr wrap="square" rtlCol="0">
            <a:spAutoFit/>
          </a:bodyPr>
          <a:lstStyle/>
          <a:p>
            <a:r>
              <a:rPr kumimoji="1" lang="ja-JP" altLang="en-US" sz="1400" b="1" dirty="0" smtClean="0"/>
              <a:t>■ 新型コロナ収束後のテレワーク継続希望</a:t>
            </a:r>
            <a:endParaRPr kumimoji="1" lang="ja-JP" altLang="en-US" sz="1400" b="1" dirty="0"/>
          </a:p>
        </p:txBody>
      </p:sp>
      <p:sp>
        <p:nvSpPr>
          <p:cNvPr id="21" name="角丸四角形 20"/>
          <p:cNvSpPr/>
          <p:nvPr/>
        </p:nvSpPr>
        <p:spPr>
          <a:xfrm>
            <a:off x="2058738" y="3167147"/>
            <a:ext cx="4342061" cy="229196"/>
          </a:xfrm>
          <a:prstGeom prst="roundRect">
            <a:avLst>
              <a:gd name="adj" fmla="val 6141"/>
            </a:avLst>
          </a:prstGeom>
          <a:noFill/>
          <a:ln w="254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44559355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9477632" y="5691873"/>
            <a:ext cx="410067" cy="394246"/>
          </a:xfrm>
          <a:ln>
            <a:solidFill>
              <a:schemeClr val="accent1"/>
            </a:solidFill>
          </a:ln>
        </p:spPr>
        <p:txBody>
          <a:bodyPr/>
          <a:lstStyle/>
          <a:p>
            <a:fld id="{9B28B6A2-4437-46C4-8AB6-08015A7ADF51}" type="slidenum">
              <a:rPr kumimoji="1" lang="ja-JP" altLang="en-US" sz="1600" smtClean="0"/>
              <a:t>90</a:t>
            </a:fld>
            <a:endParaRPr kumimoji="1" lang="ja-JP" altLang="en-US" sz="1600" dirty="0"/>
          </a:p>
        </p:txBody>
      </p:sp>
      <p:sp>
        <p:nvSpPr>
          <p:cNvPr id="13" name="正方形/長方形 12"/>
          <p:cNvSpPr/>
          <p:nvPr/>
        </p:nvSpPr>
        <p:spPr>
          <a:xfrm>
            <a:off x="201827" y="449465"/>
            <a:ext cx="9502346" cy="3660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lstStyle/>
          <a:p>
            <a:pPr marL="180975" indent="-180975"/>
            <a:r>
              <a:rPr kumimoji="1" lang="ja-JP" altLang="en-US" sz="1400" b="1"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通常通り勤務していた人に比べ、</a:t>
            </a:r>
            <a:r>
              <a:rPr kumimoji="1" lang="ja-JP" altLang="en-US" sz="1400" b="1" u="sng" dirty="0" smtClean="0">
                <a:solidFill>
                  <a:schemeClr val="tx1"/>
                </a:solidFill>
                <a:latin typeface="Meiryo UI" panose="020B0604030504040204" pitchFamily="50" charset="-128"/>
                <a:ea typeface="Meiryo UI" panose="020B0604030504040204" pitchFamily="50" charset="-128"/>
              </a:rPr>
              <a:t>テレワーク経験者は、生活を重視するように意識が変化した割合が高い</a:t>
            </a:r>
            <a:r>
              <a:rPr kumimoji="1" lang="ja-JP" altLang="en-US" sz="1400" b="1" u="sng" dirty="0">
                <a:solidFill>
                  <a:schemeClr val="tx1"/>
                </a:solidFill>
                <a:latin typeface="Meiryo UI" panose="020B0604030504040204" pitchFamily="50" charset="-128"/>
                <a:ea typeface="Meiryo UI" panose="020B0604030504040204" pitchFamily="50" charset="-128"/>
              </a:rPr>
              <a:t>。</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5809569" y="5638469"/>
            <a:ext cx="3532146" cy="415498"/>
          </a:xfrm>
          <a:prstGeom prst="rect">
            <a:avLst/>
          </a:prstGeom>
          <a:noFill/>
        </p:spPr>
        <p:txBody>
          <a:bodyPr wrap="square" rtlCol="0">
            <a:spAutoFit/>
          </a:bodyPr>
          <a:lstStyle/>
          <a:p>
            <a:r>
              <a:rPr lang="ja-JP" altLang="en-US" sz="1050" dirty="0" smtClean="0"/>
              <a:t>出典：内閣府 </a:t>
            </a:r>
            <a:r>
              <a:rPr lang="en-US" altLang="ja-JP" sz="1050" dirty="0" smtClean="0"/>
              <a:t>『</a:t>
            </a:r>
            <a:r>
              <a:rPr lang="ja-JP" altLang="en-US" sz="1050" dirty="0" smtClean="0"/>
              <a:t>新型コロナウイルス感染症の影響下における</a:t>
            </a:r>
            <a:endParaRPr lang="en-US" altLang="ja-JP" sz="1050" dirty="0" smtClean="0"/>
          </a:p>
          <a:p>
            <a:r>
              <a:rPr lang="ja-JP" altLang="en-US" sz="1050" dirty="0"/>
              <a:t>　</a:t>
            </a:r>
            <a:r>
              <a:rPr lang="ja-JP" altLang="en-US" sz="1050" dirty="0" smtClean="0"/>
              <a:t>　　　 生活意識・行動の変化に関する調査</a:t>
            </a:r>
            <a:r>
              <a:rPr lang="en-US" altLang="ja-JP" sz="1050" dirty="0" smtClean="0"/>
              <a:t>』</a:t>
            </a:r>
            <a:endParaRPr kumimoji="1" lang="ja-JP" altLang="en-US" sz="1050" dirty="0"/>
          </a:p>
        </p:txBody>
      </p:sp>
      <p:sp>
        <p:nvSpPr>
          <p:cNvPr id="8" name="タイトル 1">
            <a:extLst>
              <a:ext uri="{FF2B5EF4-FFF2-40B4-BE49-F238E27FC236}">
                <a16:creationId xmlns:a16="http://schemas.microsoft.com/office/drawing/2014/main" id="{1C5D5C96-FB63-4406-8B75-45E774D0FBBE}"/>
              </a:ext>
            </a:extLst>
          </p:cNvPr>
          <p:cNvSpPr txBox="1">
            <a:spLocks/>
          </p:cNvSpPr>
          <p:nvPr/>
        </p:nvSpPr>
        <p:spPr>
          <a:xfrm>
            <a:off x="0" y="0"/>
            <a:ext cx="9906000" cy="345108"/>
          </a:xfrm>
          <a:prstGeom prst="rect">
            <a:avLst/>
          </a:prstGeom>
          <a:solidFill>
            <a:srgbClr val="002060"/>
          </a:solidFill>
        </p:spPr>
        <p:txBody>
          <a:bodyPr vert="horz" lIns="74295" tIns="37148" rIns="74295" bIns="37148"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smtClean="0">
                <a:solidFill>
                  <a:schemeClr val="bg1"/>
                </a:solidFill>
                <a:latin typeface="+mn-ea"/>
                <a:ea typeface="+mn-ea"/>
              </a:rPr>
              <a:t>働き方の変化 </a:t>
            </a:r>
            <a:r>
              <a:rPr lang="en-US" altLang="ja-JP" sz="1800" b="1" dirty="0" smtClean="0">
                <a:solidFill>
                  <a:schemeClr val="bg1"/>
                </a:solidFill>
                <a:latin typeface="+mn-ea"/>
                <a:ea typeface="+mn-ea"/>
              </a:rPr>
              <a:t>【</a:t>
            </a:r>
            <a:r>
              <a:rPr lang="ja-JP" altLang="en-US" sz="1800" b="1" dirty="0" smtClean="0">
                <a:solidFill>
                  <a:schemeClr val="bg1"/>
                </a:solidFill>
                <a:latin typeface="+mn-ea"/>
                <a:ea typeface="+mn-ea"/>
              </a:rPr>
              <a:t>テレワーク経験者の意識の変化</a:t>
            </a:r>
            <a:r>
              <a:rPr lang="en-US" altLang="ja-JP" sz="1800" b="1" dirty="0" smtClean="0">
                <a:solidFill>
                  <a:schemeClr val="bg1"/>
                </a:solidFill>
                <a:latin typeface="+mn-ea"/>
                <a:ea typeface="+mn-ea"/>
              </a:rPr>
              <a:t>】</a:t>
            </a:r>
            <a:endParaRPr lang="ja-JP" altLang="en-US" sz="1800" b="1" dirty="0">
              <a:solidFill>
                <a:schemeClr val="bg1"/>
              </a:solidFill>
              <a:latin typeface="+mn-ea"/>
              <a:ea typeface="+mn-ea"/>
            </a:endParaRPr>
          </a:p>
        </p:txBody>
      </p:sp>
      <p:pic>
        <p:nvPicPr>
          <p:cNvPr id="2" name="図 1"/>
          <p:cNvPicPr>
            <a:picLocks noChangeAspect="1"/>
          </p:cNvPicPr>
          <p:nvPr/>
        </p:nvPicPr>
        <p:blipFill>
          <a:blip r:embed="rId2"/>
          <a:stretch>
            <a:fillRect/>
          </a:stretch>
        </p:blipFill>
        <p:spPr>
          <a:xfrm>
            <a:off x="22272" y="1768003"/>
            <a:ext cx="9865427" cy="2216342"/>
          </a:xfrm>
          <a:prstGeom prst="rect">
            <a:avLst/>
          </a:prstGeom>
        </p:spPr>
      </p:pic>
    </p:spTree>
    <p:extLst>
      <p:ext uri="{BB962C8B-B14F-4D97-AF65-F5344CB8AC3E}">
        <p14:creationId xmlns:p14="http://schemas.microsoft.com/office/powerpoint/2010/main" val="41825869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334851" y="528491"/>
            <a:ext cx="9298389" cy="14008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dirty="0">
                <a:solidFill>
                  <a:schemeClr val="tx1"/>
                </a:solidFill>
                <a:latin typeface="Meiryo UI" panose="020B0604030504040204" pitchFamily="50" charset="-128"/>
                <a:ea typeface="Meiryo UI" panose="020B0604030504040204" pitchFamily="50" charset="-128"/>
              </a:rPr>
              <a:t>●自宅での勤務によって</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効率が上がった</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7.2</a:t>
            </a:r>
            <a:r>
              <a:rPr kumimoji="1" lang="ja-JP" altLang="en-US" sz="1400" dirty="0">
                <a:solidFill>
                  <a:schemeClr val="tx1"/>
                </a:solidFill>
                <a:latin typeface="Meiryo UI" panose="020B0604030504040204" pitchFamily="50" charset="-128"/>
                <a:ea typeface="Meiryo UI" panose="020B0604030504040204" pitchFamily="50" charset="-128"/>
              </a:rPr>
              <a:t>％、「やや上がった」</a:t>
            </a:r>
            <a:r>
              <a:rPr kumimoji="1" lang="en-US" altLang="ja-JP" sz="1400" dirty="0">
                <a:solidFill>
                  <a:schemeClr val="tx1"/>
                </a:solidFill>
                <a:latin typeface="Meiryo UI" panose="020B0604030504040204" pitchFamily="50" charset="-128"/>
                <a:ea typeface="Meiryo UI" panose="020B0604030504040204" pitchFamily="50" charset="-128"/>
              </a:rPr>
              <a:t>26.6</a:t>
            </a:r>
            <a:r>
              <a:rPr kumimoji="1" lang="ja-JP" altLang="en-US" sz="1400" dirty="0">
                <a:solidFill>
                  <a:schemeClr val="tx1"/>
                </a:solidFill>
                <a:latin typeface="Meiryo UI" panose="020B0604030504040204" pitchFamily="50" charset="-128"/>
                <a:ea typeface="Meiryo UI" panose="020B0604030504040204" pitchFamily="50" charset="-128"/>
              </a:rPr>
              <a:t>％と、</a:t>
            </a:r>
            <a:r>
              <a:rPr kumimoji="1" lang="ja-JP" altLang="en-US" sz="1400" b="1" u="sng" dirty="0" smtClean="0">
                <a:solidFill>
                  <a:schemeClr val="tx1"/>
                </a:solidFill>
                <a:latin typeface="Meiryo UI" panose="020B0604030504040204" pitchFamily="50" charset="-128"/>
                <a:ea typeface="Meiryo UI" panose="020B0604030504040204" pitchFamily="50" charset="-128"/>
              </a:rPr>
              <a:t>効率アップ</a:t>
            </a:r>
            <a:r>
              <a:rPr kumimoji="1" lang="ja-JP" altLang="en-US" sz="1400" b="1" u="sng" dirty="0">
                <a:solidFill>
                  <a:schemeClr val="tx1"/>
                </a:solidFill>
                <a:latin typeface="Meiryo UI" panose="020B0604030504040204" pitchFamily="50" charset="-128"/>
                <a:ea typeface="Meiryo UI" panose="020B0604030504040204" pitchFamily="50" charset="-128"/>
              </a:rPr>
              <a:t>を実感したのは</a:t>
            </a:r>
            <a:r>
              <a:rPr kumimoji="1" lang="en-US" altLang="ja-JP" sz="1400" b="1" u="sng" dirty="0" smtClean="0">
                <a:solidFill>
                  <a:schemeClr val="tx1"/>
                </a:solidFill>
                <a:latin typeface="Meiryo UI" panose="020B0604030504040204" pitchFamily="50" charset="-128"/>
                <a:ea typeface="Meiryo UI" panose="020B0604030504040204" pitchFamily="50" charset="-128"/>
              </a:rPr>
              <a:t>3</a:t>
            </a:r>
            <a:r>
              <a:rPr kumimoji="1" lang="ja-JP" altLang="en-US" sz="1400" b="1" u="sng" dirty="0" smtClean="0">
                <a:solidFill>
                  <a:schemeClr val="tx1"/>
                </a:solidFill>
                <a:latin typeface="Meiryo UI" panose="020B0604030504040204" pitchFamily="50" charset="-128"/>
                <a:ea typeface="Meiryo UI" panose="020B0604030504040204" pitchFamily="50" charset="-128"/>
              </a:rPr>
              <a:t>割強</a:t>
            </a:r>
            <a:r>
              <a:rPr kumimoji="1" lang="ja-JP" altLang="en-US" sz="1400" b="1" u="sng" dirty="0">
                <a:solidFill>
                  <a:schemeClr val="tx1"/>
                </a:solidFill>
                <a:latin typeface="Meiryo UI" panose="020B0604030504040204" pitchFamily="50" charset="-128"/>
                <a:ea typeface="Meiryo UI" panose="020B0604030504040204" pitchFamily="50" charset="-128"/>
              </a:rPr>
              <a:t>に</a:t>
            </a:r>
            <a:r>
              <a:rPr kumimoji="1" lang="ja-JP" altLang="en-US" sz="1400" b="1" u="sng" dirty="0" smtClean="0">
                <a:solidFill>
                  <a:schemeClr val="tx1"/>
                </a:solidFill>
                <a:latin typeface="Meiryo UI" panose="020B0604030504040204" pitchFamily="50" charset="-128"/>
                <a:ea typeface="Meiryo UI" panose="020B0604030504040204" pitchFamily="50" charset="-128"/>
              </a:rPr>
              <a:t>とどまる。</a:t>
            </a:r>
            <a:endParaRPr kumimoji="1" lang="en-US" altLang="ja-JP" sz="1400" b="1" u="sng" dirty="0" smtClean="0">
              <a:solidFill>
                <a:schemeClr val="tx1"/>
              </a:solidFill>
              <a:latin typeface="Meiryo UI" panose="020B0604030504040204" pitchFamily="50" charset="-128"/>
              <a:ea typeface="Meiryo UI" panose="020B0604030504040204" pitchFamily="50" charset="-128"/>
            </a:endParaRPr>
          </a:p>
          <a:p>
            <a:pPr marL="180975" indent="-180975"/>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逆</a:t>
            </a:r>
            <a:r>
              <a:rPr kumimoji="1" lang="ja-JP" altLang="en-US" sz="1400" dirty="0">
                <a:solidFill>
                  <a:schemeClr val="tx1"/>
                </a:solidFill>
                <a:latin typeface="Meiryo UI" panose="020B0604030504040204" pitchFamily="50" charset="-128"/>
                <a:ea typeface="Meiryo UI" panose="020B0604030504040204" pitchFamily="50" charset="-128"/>
              </a:rPr>
              <a:t>に「やや下がった」</a:t>
            </a:r>
            <a:r>
              <a:rPr kumimoji="1" lang="en-US" altLang="ja-JP" sz="1400" dirty="0">
                <a:solidFill>
                  <a:schemeClr val="tx1"/>
                </a:solidFill>
                <a:latin typeface="Meiryo UI" panose="020B0604030504040204" pitchFamily="50" charset="-128"/>
                <a:ea typeface="Meiryo UI" panose="020B0604030504040204" pitchFamily="50" charset="-128"/>
              </a:rPr>
              <a:t>41.4</a:t>
            </a: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効率</a:t>
            </a:r>
            <a:r>
              <a:rPr kumimoji="1" lang="ja-JP" altLang="en-US" sz="1400" dirty="0">
                <a:solidFill>
                  <a:schemeClr val="tx1"/>
                </a:solidFill>
                <a:latin typeface="Meiryo UI" panose="020B0604030504040204" pitchFamily="50" charset="-128"/>
                <a:ea typeface="Meiryo UI" panose="020B0604030504040204" pitchFamily="50" charset="-128"/>
              </a:rPr>
              <a:t>は下がった」</a:t>
            </a:r>
            <a:r>
              <a:rPr kumimoji="1" lang="en-US" altLang="ja-JP" sz="1400" dirty="0">
                <a:solidFill>
                  <a:schemeClr val="tx1"/>
                </a:solidFill>
                <a:latin typeface="Meiryo UI" panose="020B0604030504040204" pitchFamily="50" charset="-128"/>
                <a:ea typeface="Meiryo UI" panose="020B0604030504040204" pitchFamily="50" charset="-128"/>
              </a:rPr>
              <a:t>24.8</a:t>
            </a:r>
            <a:r>
              <a:rPr kumimoji="1" lang="ja-JP" altLang="en-US" sz="1400" dirty="0">
                <a:solidFill>
                  <a:schemeClr val="tx1"/>
                </a:solidFill>
                <a:latin typeface="Meiryo UI" panose="020B0604030504040204" pitchFamily="50" charset="-128"/>
                <a:ea typeface="Meiryo UI" panose="020B0604030504040204" pitchFamily="50" charset="-128"/>
              </a:rPr>
              <a:t>％と、自宅での</a:t>
            </a:r>
            <a:r>
              <a:rPr kumimoji="1" lang="ja-JP" altLang="en-US" sz="1400" dirty="0" smtClean="0">
                <a:solidFill>
                  <a:schemeClr val="tx1"/>
                </a:solidFill>
                <a:latin typeface="Meiryo UI" panose="020B0604030504040204" pitchFamily="50" charset="-128"/>
                <a:ea typeface="Meiryo UI" panose="020B0604030504040204" pitchFamily="50" charset="-128"/>
              </a:rPr>
              <a:t>勤務</a:t>
            </a:r>
            <a:r>
              <a:rPr kumimoji="1" lang="ja-JP" altLang="en-US" sz="1400" dirty="0">
                <a:solidFill>
                  <a:schemeClr val="tx1"/>
                </a:solidFill>
                <a:latin typeface="Meiryo UI" panose="020B0604030504040204" pitchFamily="50" charset="-128"/>
                <a:ea typeface="Meiryo UI" panose="020B0604030504040204" pitchFamily="50" charset="-128"/>
              </a:rPr>
              <a:t>は、期待通りの成果を挙げて</a:t>
            </a:r>
            <a:r>
              <a:rPr kumimoji="1" lang="ja-JP" altLang="en-US" sz="1400" dirty="0" smtClean="0">
                <a:solidFill>
                  <a:schemeClr val="tx1"/>
                </a:solidFill>
                <a:latin typeface="Meiryo UI" panose="020B0604030504040204" pitchFamily="50" charset="-128"/>
                <a:ea typeface="Meiryo UI" panose="020B0604030504040204" pitchFamily="50" charset="-128"/>
              </a:rPr>
              <a:t>いない。</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なお</a:t>
            </a: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効率性に</a:t>
            </a:r>
            <a:r>
              <a:rPr kumimoji="1" lang="ja-JP" altLang="en-US" sz="1400" dirty="0">
                <a:solidFill>
                  <a:schemeClr val="tx1"/>
                </a:solidFill>
                <a:latin typeface="Meiryo UI" panose="020B0604030504040204" pitchFamily="50" charset="-128"/>
                <a:ea typeface="Meiryo UI" panose="020B0604030504040204" pitchFamily="50" charset="-128"/>
              </a:rPr>
              <a:t>ついての傾向は、性別、年代等の</a:t>
            </a:r>
            <a:r>
              <a:rPr kumimoji="1" lang="ja-JP" altLang="en-US" sz="1400" dirty="0" smtClean="0">
                <a:solidFill>
                  <a:schemeClr val="tx1"/>
                </a:solidFill>
                <a:latin typeface="Meiryo UI" panose="020B0604030504040204" pitchFamily="50" charset="-128"/>
                <a:ea typeface="Meiryo UI" panose="020B0604030504040204" pitchFamily="50" charset="-128"/>
              </a:rPr>
              <a:t>諸属性</a:t>
            </a:r>
            <a:r>
              <a:rPr kumimoji="1" lang="ja-JP" altLang="en-US" sz="1400" dirty="0">
                <a:solidFill>
                  <a:schemeClr val="tx1"/>
                </a:solidFill>
                <a:latin typeface="Meiryo UI" panose="020B0604030504040204" pitchFamily="50" charset="-128"/>
                <a:ea typeface="Meiryo UI" panose="020B0604030504040204" pitchFamily="50" charset="-128"/>
              </a:rPr>
              <a:t>とは関連性が無く、また、子供</a:t>
            </a:r>
            <a:r>
              <a:rPr kumimoji="1" lang="ja-JP" altLang="en-US" sz="1400" dirty="0" smtClean="0">
                <a:solidFill>
                  <a:schemeClr val="tx1"/>
                </a:solidFill>
                <a:latin typeface="Meiryo UI" panose="020B0604030504040204" pitchFamily="50" charset="-128"/>
                <a:ea typeface="Meiryo UI" panose="020B0604030504040204" pitchFamily="50" charset="-128"/>
              </a:rPr>
              <a:t>の有無</a:t>
            </a:r>
            <a:r>
              <a:rPr kumimoji="1" lang="ja-JP" altLang="en-US" sz="1400" dirty="0">
                <a:solidFill>
                  <a:schemeClr val="tx1"/>
                </a:solidFill>
                <a:latin typeface="Meiryo UI" panose="020B0604030504040204" pitchFamily="50" charset="-128"/>
                <a:ea typeface="Meiryo UI" panose="020B0604030504040204" pitchFamily="50" charset="-128"/>
              </a:rPr>
              <a:t>などの世帯構成とも関連性</a:t>
            </a:r>
            <a:r>
              <a:rPr kumimoji="1" lang="ja-JP" altLang="en-US" sz="1400" dirty="0" smtClean="0">
                <a:solidFill>
                  <a:schemeClr val="tx1"/>
                </a:solidFill>
                <a:latin typeface="Meiryo UI" panose="020B0604030504040204" pitchFamily="50" charset="-128"/>
                <a:ea typeface="Meiryo UI" panose="020B0604030504040204" pitchFamily="50" charset="-128"/>
              </a:rPr>
              <a:t>が</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認められなかった。</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r>
              <a:rPr kumimoji="1" lang="en-US" altLang="ja-JP" sz="1400" dirty="0" smtClean="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●一方で、</a:t>
            </a:r>
            <a:r>
              <a:rPr kumimoji="1" lang="ja-JP" altLang="en-US" sz="1400" b="1" dirty="0" smtClean="0">
                <a:solidFill>
                  <a:schemeClr val="tx1"/>
                </a:solidFill>
                <a:latin typeface="Meiryo UI" panose="020B0604030504040204" pitchFamily="50" charset="-128"/>
                <a:ea typeface="Meiryo UI" panose="020B0604030504040204" pitchFamily="50" charset="-128"/>
              </a:rPr>
              <a:t>自宅での勤務に満足</a:t>
            </a:r>
            <a:r>
              <a:rPr kumimoji="1" lang="ja-JP" altLang="en-US" sz="1400" b="1" dirty="0">
                <a:solidFill>
                  <a:schemeClr val="tx1"/>
                </a:solidFill>
                <a:latin typeface="Meiryo UI" panose="020B0604030504040204" pitchFamily="50" charset="-128"/>
                <a:ea typeface="Meiryo UI" panose="020B0604030504040204" pitchFamily="50" charset="-128"/>
              </a:rPr>
              <a:t>を感じて</a:t>
            </a:r>
            <a:r>
              <a:rPr kumimoji="1" lang="ja-JP" altLang="en-US" sz="1400" b="1" dirty="0" smtClean="0">
                <a:solidFill>
                  <a:schemeClr val="tx1"/>
                </a:solidFill>
                <a:latin typeface="Meiryo UI" panose="020B0604030504040204" pitchFamily="50" charset="-128"/>
                <a:ea typeface="Meiryo UI" panose="020B0604030504040204" pitchFamily="50" charset="-128"/>
              </a:rPr>
              <a:t>いる</a:t>
            </a:r>
            <a:r>
              <a:rPr kumimoji="1" lang="ja-JP" altLang="en-US" sz="1400" b="1" dirty="0">
                <a:solidFill>
                  <a:schemeClr val="tx1"/>
                </a:solidFill>
                <a:latin typeface="Meiryo UI" panose="020B0604030504040204" pitchFamily="50" charset="-128"/>
                <a:ea typeface="Meiryo UI" panose="020B0604030504040204" pitchFamily="50" charset="-128"/>
              </a:rPr>
              <a:t>者は</a:t>
            </a:r>
            <a:r>
              <a:rPr kumimoji="1" lang="en-US" altLang="ja-JP" sz="1400" b="1" dirty="0">
                <a:solidFill>
                  <a:schemeClr val="tx1"/>
                </a:solidFill>
                <a:latin typeface="Meiryo UI" panose="020B0604030504040204" pitchFamily="50" charset="-128"/>
                <a:ea typeface="Meiryo UI" panose="020B0604030504040204" pitchFamily="50" charset="-128"/>
              </a:rPr>
              <a:t>6 </a:t>
            </a:r>
            <a:r>
              <a:rPr kumimoji="1" lang="ja-JP" altLang="en-US" sz="1400" b="1" dirty="0">
                <a:solidFill>
                  <a:schemeClr val="tx1"/>
                </a:solidFill>
                <a:latin typeface="Meiryo UI" panose="020B0604030504040204" pitchFamily="50" charset="-128"/>
                <a:ea typeface="Meiryo UI" panose="020B0604030504040204" pitchFamily="50" charset="-128"/>
              </a:rPr>
              <a:t>割弱に</a:t>
            </a:r>
            <a:r>
              <a:rPr kumimoji="1" lang="ja-JP" altLang="en-US" sz="1400" b="1" dirty="0" smtClean="0">
                <a:solidFill>
                  <a:schemeClr val="tx1"/>
                </a:solidFill>
                <a:latin typeface="Meiryo UI" panose="020B0604030504040204" pitchFamily="50" charset="-128"/>
                <a:ea typeface="Meiryo UI" panose="020B0604030504040204" pitchFamily="50" charset="-128"/>
              </a:rPr>
              <a:t>のぼる</a:t>
            </a:r>
            <a:r>
              <a:rPr kumimoji="1" lang="ja-JP" altLang="en-US" sz="1400" dirty="0" smtClean="0">
                <a:solidFill>
                  <a:schemeClr val="tx1"/>
                </a:solidFill>
                <a:latin typeface="Meiryo UI" panose="020B0604030504040204" pitchFamily="50" charset="-128"/>
                <a:ea typeface="Meiryo UI" panose="020B0604030504040204" pitchFamily="50" charset="-128"/>
              </a:rPr>
              <a:t>。自宅で</a:t>
            </a:r>
            <a:r>
              <a:rPr kumimoji="1" lang="ja-JP" altLang="en-US" sz="1400" dirty="0">
                <a:solidFill>
                  <a:schemeClr val="tx1"/>
                </a:solidFill>
                <a:latin typeface="Meiryo UI" panose="020B0604030504040204" pitchFamily="50" charset="-128"/>
                <a:ea typeface="Meiryo UI" panose="020B0604030504040204" pitchFamily="50" charset="-128"/>
              </a:rPr>
              <a:t>の勤務によって、通勤ラッシュ</a:t>
            </a:r>
            <a:r>
              <a:rPr kumimoji="1" lang="ja-JP" altLang="en-US" sz="1400" dirty="0" smtClean="0">
                <a:solidFill>
                  <a:schemeClr val="tx1"/>
                </a:solidFill>
                <a:latin typeface="Meiryo UI" panose="020B0604030504040204" pitchFamily="50" charset="-128"/>
                <a:ea typeface="Meiryo UI" panose="020B0604030504040204" pitchFamily="50" charset="-128"/>
              </a:rPr>
              <a:t>から解放</a:t>
            </a:r>
            <a:r>
              <a:rPr kumimoji="1" lang="ja-JP" altLang="en-US" sz="1400" dirty="0">
                <a:solidFill>
                  <a:schemeClr val="tx1"/>
                </a:solidFill>
                <a:latin typeface="Meiryo UI" panose="020B0604030504040204" pitchFamily="50" charset="-128"/>
                <a:ea typeface="Meiryo UI" panose="020B0604030504040204" pitchFamily="50" charset="-128"/>
              </a:rPr>
              <a:t>されたこと、</a:t>
            </a:r>
            <a:r>
              <a:rPr kumimoji="1" lang="ja-JP" altLang="en-US" sz="1400" dirty="0" smtClean="0">
                <a:solidFill>
                  <a:schemeClr val="tx1"/>
                </a:solidFill>
                <a:latin typeface="Meiryo UI" panose="020B0604030504040204" pitchFamily="50" charset="-128"/>
                <a:ea typeface="Meiryo UI" panose="020B0604030504040204" pitchFamily="50" charset="-128"/>
              </a:rPr>
              <a:t>感染</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リスク</a:t>
            </a:r>
            <a:r>
              <a:rPr kumimoji="1" lang="ja-JP" altLang="en-US" sz="1400" dirty="0">
                <a:solidFill>
                  <a:schemeClr val="tx1"/>
                </a:solidFill>
                <a:latin typeface="Meiryo UI" panose="020B0604030504040204" pitchFamily="50" charset="-128"/>
                <a:ea typeface="Meiryo UI" panose="020B0604030504040204" pitchFamily="50" charset="-128"/>
              </a:rPr>
              <a:t>が軽減</a:t>
            </a:r>
            <a:r>
              <a:rPr kumimoji="1" lang="ja-JP" altLang="en-US" sz="1400" dirty="0" smtClean="0">
                <a:solidFill>
                  <a:schemeClr val="tx1"/>
                </a:solidFill>
                <a:latin typeface="Meiryo UI" panose="020B0604030504040204" pitchFamily="50" charset="-128"/>
                <a:ea typeface="Meiryo UI" panose="020B0604030504040204" pitchFamily="50" charset="-128"/>
              </a:rPr>
              <a:t>された</a:t>
            </a:r>
            <a:r>
              <a:rPr kumimoji="1" lang="ja-JP" altLang="en-US" sz="1400" dirty="0">
                <a:solidFill>
                  <a:schemeClr val="tx1"/>
                </a:solidFill>
                <a:latin typeface="Meiryo UI" panose="020B0604030504040204" pitchFamily="50" charset="-128"/>
                <a:ea typeface="Meiryo UI" panose="020B0604030504040204" pitchFamily="50" charset="-128"/>
              </a:rPr>
              <a:t>ことなど、経済性だけでは評価できない部分で、満足を感じている可能性がある</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7" name="タイトル 3"/>
          <p:cNvSpPr txBox="1">
            <a:spLocks/>
          </p:cNvSpPr>
          <p:nvPr/>
        </p:nvSpPr>
        <p:spPr>
          <a:xfrm>
            <a:off x="0" y="0"/>
            <a:ext cx="9906000" cy="347730"/>
          </a:xfrm>
          <a:prstGeom prst="rect">
            <a:avLst/>
          </a:prstGeom>
          <a:solidFill>
            <a:srgbClr val="002060"/>
          </a:solidFill>
        </p:spPr>
        <p:txBody>
          <a:bodyP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a:solidFill>
                  <a:schemeClr val="bg1"/>
                </a:solidFill>
                <a:latin typeface="Meiryo UI" panose="020B0604030504040204" pitchFamily="50" charset="-128"/>
                <a:ea typeface="Meiryo UI" panose="020B0604030504040204" pitchFamily="50" charset="-128"/>
              </a:rPr>
              <a:t>働き方</a:t>
            </a:r>
            <a:r>
              <a:rPr lang="ja-JP" altLang="en-US" sz="1800" b="1" dirty="0" smtClean="0">
                <a:solidFill>
                  <a:schemeClr val="bg1"/>
                </a:solidFill>
                <a:latin typeface="Meiryo UI" panose="020B0604030504040204" pitchFamily="50" charset="-128"/>
                <a:ea typeface="Meiryo UI" panose="020B0604030504040204" pitchFamily="50" charset="-128"/>
              </a:rPr>
              <a:t>の</a:t>
            </a:r>
            <a:r>
              <a:rPr lang="ja-JP" altLang="en-US" sz="1800" b="1" dirty="0">
                <a:solidFill>
                  <a:schemeClr val="bg1"/>
                </a:solidFill>
                <a:latin typeface="Meiryo UI" panose="020B0604030504040204" pitchFamily="50" charset="-128"/>
                <a:ea typeface="Meiryo UI" panose="020B0604030504040204" pitchFamily="50" charset="-128"/>
              </a:rPr>
              <a:t>変化</a:t>
            </a:r>
            <a:r>
              <a:rPr lang="ja-JP" altLang="en-US" sz="1800" b="1" dirty="0" smtClean="0">
                <a:solidFill>
                  <a:schemeClr val="bg1"/>
                </a:solidFill>
                <a:latin typeface="Meiryo UI" panose="020B0604030504040204" pitchFamily="50" charset="-128"/>
                <a:ea typeface="Meiryo UI" panose="020B0604030504040204" pitchFamily="50" charset="-128"/>
              </a:rPr>
              <a:t> </a:t>
            </a:r>
            <a:r>
              <a:rPr lang="en-US" altLang="ja-JP" sz="1800" b="1" dirty="0" smtClean="0">
                <a:solidFill>
                  <a:schemeClr val="bg1"/>
                </a:solidFill>
                <a:latin typeface="Meiryo UI" panose="020B0604030504040204" pitchFamily="50" charset="-128"/>
                <a:ea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テレワークによる生産性</a:t>
            </a:r>
            <a:r>
              <a:rPr lang="en-US" altLang="ja-JP" sz="1800" b="1"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178AA22E-FCB1-45B3-87A6-15F3CBAFE844}"/>
              </a:ext>
            </a:extLst>
          </p:cNvPr>
          <p:cNvSpPr txBox="1"/>
          <p:nvPr/>
        </p:nvSpPr>
        <p:spPr>
          <a:xfrm>
            <a:off x="334851" y="5815186"/>
            <a:ext cx="6194738" cy="246221"/>
          </a:xfrm>
          <a:prstGeom prst="rect">
            <a:avLst/>
          </a:prstGeom>
          <a:noFill/>
        </p:spPr>
        <p:txBody>
          <a:bodyPr wrap="square" rtlCol="0">
            <a:spAutoFit/>
          </a:bodyPr>
          <a:lstStyle/>
          <a:p>
            <a:pPr lvl="0">
              <a:defRPr/>
            </a:pPr>
            <a:r>
              <a:rPr kumimoji="1" lang="ja-JP" altLang="en-US" sz="1000" dirty="0">
                <a:solidFill>
                  <a:prstClr val="black"/>
                </a:solidFill>
                <a:latin typeface="Meiryo UI" panose="020B0604030504040204" pitchFamily="50" charset="-128"/>
                <a:ea typeface="Meiryo UI" panose="020B0604030504040204" pitchFamily="50" charset="-128"/>
              </a:rPr>
              <a:t>出典</a:t>
            </a:r>
            <a:r>
              <a:rPr kumimoji="1" lang="ja-JP" altLang="en-US" sz="1000" dirty="0" smtClean="0">
                <a:solidFill>
                  <a:prstClr val="black"/>
                </a:solidFill>
                <a:latin typeface="Meiryo UI" panose="020B0604030504040204" pitchFamily="50" charset="-128"/>
                <a:ea typeface="Meiryo UI" panose="020B0604030504040204" pitchFamily="50" charset="-128"/>
              </a:rPr>
              <a:t>：</a:t>
            </a:r>
            <a:r>
              <a:rPr kumimoji="1" lang="zh-TW" altLang="en-US" sz="1000" dirty="0">
                <a:solidFill>
                  <a:prstClr val="black"/>
                </a:solidFill>
                <a:latin typeface="Meiryo UI" panose="020B0604030504040204" pitchFamily="50" charset="-128"/>
                <a:ea typeface="Meiryo UI" panose="020B0604030504040204" pitchFamily="50" charset="-128"/>
              </a:rPr>
              <a:t>公益財団法人 日本生産性</a:t>
            </a:r>
            <a:r>
              <a:rPr kumimoji="1" lang="zh-TW" altLang="en-US" sz="1000" dirty="0" smtClean="0">
                <a:solidFill>
                  <a:prstClr val="black"/>
                </a:solidFill>
                <a:latin typeface="Meiryo UI" panose="020B0604030504040204" pitchFamily="50" charset="-128"/>
                <a:ea typeface="Meiryo UI" panose="020B0604030504040204" pitchFamily="50" charset="-128"/>
              </a:rPr>
              <a:t>本部 </a:t>
            </a:r>
            <a:r>
              <a:rPr kumimoji="1" lang="en-US" altLang="ja-JP" sz="1000" dirty="0">
                <a:solidFill>
                  <a:prstClr val="black"/>
                </a:solidFill>
                <a:latin typeface="Meiryo UI" panose="020B0604030504040204" pitchFamily="50" charset="-128"/>
                <a:ea typeface="Meiryo UI" panose="020B0604030504040204" pitchFamily="50" charset="-128"/>
              </a:rPr>
              <a:t>『</a:t>
            </a:r>
            <a:r>
              <a:rPr kumimoji="1" lang="ja-JP" altLang="en-US" sz="1000" dirty="0" smtClean="0">
                <a:solidFill>
                  <a:prstClr val="black"/>
                </a:solidFill>
                <a:latin typeface="Meiryo UI" panose="020B0604030504040204" pitchFamily="50" charset="-128"/>
                <a:ea typeface="Meiryo UI" panose="020B0604030504040204" pitchFamily="50" charset="-128"/>
              </a:rPr>
              <a:t>新型</a:t>
            </a:r>
            <a:r>
              <a:rPr kumimoji="1" lang="ja-JP" altLang="en-US" sz="1000" dirty="0">
                <a:solidFill>
                  <a:prstClr val="black"/>
                </a:solidFill>
                <a:latin typeface="Meiryo UI" panose="020B0604030504040204" pitchFamily="50" charset="-128"/>
                <a:ea typeface="Meiryo UI" panose="020B0604030504040204" pitchFamily="50" charset="-128"/>
              </a:rPr>
              <a:t>コロナウイルスの感染拡大</a:t>
            </a:r>
            <a:r>
              <a:rPr kumimoji="1" lang="ja-JP" altLang="en-US" sz="1000" dirty="0" smtClean="0">
                <a:solidFill>
                  <a:prstClr val="black"/>
                </a:solidFill>
                <a:latin typeface="Meiryo UI" panose="020B0604030504040204" pitchFamily="50" charset="-128"/>
                <a:ea typeface="Meiryo UI" panose="020B0604030504040204" pitchFamily="50" charset="-128"/>
              </a:rPr>
              <a:t>が働く</a:t>
            </a:r>
            <a:r>
              <a:rPr kumimoji="1" lang="ja-JP" altLang="en-US" sz="1000" dirty="0">
                <a:solidFill>
                  <a:prstClr val="black"/>
                </a:solidFill>
                <a:latin typeface="Meiryo UI" panose="020B0604030504040204" pitchFamily="50" charset="-128"/>
                <a:ea typeface="Meiryo UI" panose="020B0604030504040204" pitchFamily="50" charset="-128"/>
              </a:rPr>
              <a:t>人の意識に及ぼす</a:t>
            </a:r>
            <a:r>
              <a:rPr kumimoji="1" lang="ja-JP" altLang="en-US" sz="1000" dirty="0" smtClean="0">
                <a:solidFill>
                  <a:prstClr val="black"/>
                </a:solidFill>
                <a:latin typeface="Meiryo UI" panose="020B0604030504040204" pitchFamily="50" charset="-128"/>
                <a:ea typeface="Meiryo UI" panose="020B0604030504040204" pitchFamily="50" charset="-128"/>
              </a:rPr>
              <a:t>調査</a:t>
            </a:r>
            <a:r>
              <a:rPr kumimoji="1" lang="en-US" altLang="ja-JP" sz="1000" dirty="0">
                <a:solidFill>
                  <a:prstClr val="black"/>
                </a:solidFill>
                <a:latin typeface="Meiryo UI" panose="020B0604030504040204" pitchFamily="50" charset="-128"/>
                <a:ea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4" name="図 3"/>
          <p:cNvPicPr>
            <a:picLocks noChangeAspect="1"/>
          </p:cNvPicPr>
          <p:nvPr/>
        </p:nvPicPr>
        <p:blipFill>
          <a:blip r:embed="rId2"/>
          <a:stretch>
            <a:fillRect/>
          </a:stretch>
        </p:blipFill>
        <p:spPr>
          <a:xfrm>
            <a:off x="154870" y="2228480"/>
            <a:ext cx="4829175" cy="3571875"/>
          </a:xfrm>
          <a:prstGeom prst="rect">
            <a:avLst/>
          </a:prstGeom>
        </p:spPr>
      </p:pic>
      <p:pic>
        <p:nvPicPr>
          <p:cNvPr id="5" name="図 4"/>
          <p:cNvPicPr>
            <a:picLocks noChangeAspect="1"/>
          </p:cNvPicPr>
          <p:nvPr/>
        </p:nvPicPr>
        <p:blipFill>
          <a:blip r:embed="rId3"/>
          <a:stretch>
            <a:fillRect/>
          </a:stretch>
        </p:blipFill>
        <p:spPr>
          <a:xfrm>
            <a:off x="4953000" y="2190380"/>
            <a:ext cx="4810125" cy="3609975"/>
          </a:xfrm>
          <a:prstGeom prst="rect">
            <a:avLst/>
          </a:prstGeom>
        </p:spPr>
      </p:pic>
      <p:sp>
        <p:nvSpPr>
          <p:cNvPr id="9" name="スライド番号プレースホルダー 3"/>
          <p:cNvSpPr>
            <a:spLocks noGrp="1"/>
          </p:cNvSpPr>
          <p:nvPr>
            <p:ph type="sldNum" sz="quarter" idx="12"/>
          </p:nvPr>
        </p:nvSpPr>
        <p:spPr>
          <a:xfrm>
            <a:off x="9354065" y="5667161"/>
            <a:ext cx="409060" cy="394246"/>
          </a:xfrm>
          <a:ln>
            <a:solidFill>
              <a:schemeClr val="accent1"/>
            </a:solidFill>
          </a:ln>
        </p:spPr>
        <p:txBody>
          <a:bodyPr/>
          <a:lstStyle/>
          <a:p>
            <a:pPr algn="ctr"/>
            <a:fld id="{9B28B6A2-4437-46C4-8AB6-08015A7ADF51}" type="slidenum">
              <a:rPr kumimoji="1" lang="ja-JP" altLang="en-US" sz="1600" smtClean="0"/>
              <a:pPr algn="ctr"/>
              <a:t>91</a:t>
            </a:fld>
            <a:endParaRPr kumimoji="1" lang="ja-JP" altLang="en-US" sz="1600" dirty="0"/>
          </a:p>
        </p:txBody>
      </p:sp>
    </p:spTree>
    <p:extLst>
      <p:ext uri="{BB962C8B-B14F-4D97-AF65-F5344CB8AC3E}">
        <p14:creationId xmlns:p14="http://schemas.microsoft.com/office/powerpoint/2010/main" val="29364759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5D5C96-FB63-4406-8B75-45E774D0FBBE}"/>
              </a:ext>
            </a:extLst>
          </p:cNvPr>
          <p:cNvSpPr>
            <a:spLocks noGrp="1"/>
          </p:cNvSpPr>
          <p:nvPr>
            <p:ph type="ctrTitle"/>
          </p:nvPr>
        </p:nvSpPr>
        <p:spPr>
          <a:xfrm>
            <a:off x="0" y="0"/>
            <a:ext cx="9906000" cy="372821"/>
          </a:xfrm>
          <a:solidFill>
            <a:srgbClr val="002060"/>
          </a:solidFill>
        </p:spPr>
        <p:txBody>
          <a:bodyPr anchor="ctr">
            <a:noAutofit/>
          </a:bodyPr>
          <a:lstStyle/>
          <a:p>
            <a:r>
              <a:rPr lang="ja-JP" altLang="en-US" sz="1800" b="1" dirty="0" smtClean="0">
                <a:solidFill>
                  <a:schemeClr val="bg1"/>
                </a:solidFill>
                <a:latin typeface="+mn-ea"/>
                <a:ea typeface="+mn-ea"/>
              </a:rPr>
              <a:t>働き方の変化 </a:t>
            </a:r>
            <a:r>
              <a:rPr lang="en-US" altLang="ja-JP" sz="1800" b="1" dirty="0" smtClean="0">
                <a:solidFill>
                  <a:schemeClr val="bg1"/>
                </a:solidFill>
                <a:latin typeface="+mn-ea"/>
                <a:ea typeface="+mn-ea"/>
              </a:rPr>
              <a:t>【</a:t>
            </a:r>
            <a:r>
              <a:rPr lang="ja-JP" altLang="en-US" sz="1800" b="1" dirty="0" smtClean="0">
                <a:solidFill>
                  <a:schemeClr val="bg1"/>
                </a:solidFill>
                <a:latin typeface="+mn-ea"/>
                <a:ea typeface="+mn-ea"/>
              </a:rPr>
              <a:t>テレワークの課題</a:t>
            </a:r>
            <a:r>
              <a:rPr lang="en-US" altLang="ja-JP" sz="1800" b="1" dirty="0" smtClean="0">
                <a:solidFill>
                  <a:schemeClr val="bg1"/>
                </a:solidFill>
                <a:latin typeface="+mn-ea"/>
                <a:ea typeface="+mn-ea"/>
              </a:rPr>
              <a:t>】</a:t>
            </a:r>
            <a:endParaRPr lang="ja-JP" altLang="en-US" sz="1800" b="1" dirty="0">
              <a:solidFill>
                <a:schemeClr val="bg1"/>
              </a:solidFill>
              <a:latin typeface="+mn-ea"/>
              <a:ea typeface="+mn-ea"/>
            </a:endParaRPr>
          </a:p>
        </p:txBody>
      </p:sp>
      <p:sp>
        <p:nvSpPr>
          <p:cNvPr id="10" name="テキスト ボックス 9">
            <a:extLst>
              <a:ext uri="{FF2B5EF4-FFF2-40B4-BE49-F238E27FC236}">
                <a16:creationId xmlns:a16="http://schemas.microsoft.com/office/drawing/2014/main" id="{34CF59F8-A367-4EC1-83BF-5D400B8A4CCC}"/>
              </a:ext>
            </a:extLst>
          </p:cNvPr>
          <p:cNvSpPr txBox="1"/>
          <p:nvPr/>
        </p:nvSpPr>
        <p:spPr>
          <a:xfrm>
            <a:off x="381694" y="633851"/>
            <a:ext cx="9308406" cy="553998"/>
          </a:xfrm>
          <a:prstGeom prst="rect">
            <a:avLst/>
          </a:prstGeom>
          <a:solidFill>
            <a:schemeClr val="accent1">
              <a:lumMod val="20000"/>
              <a:lumOff val="80000"/>
            </a:schemeClr>
          </a:solidFill>
          <a:ln>
            <a:noFill/>
          </a:ln>
        </p:spPr>
        <p:txBody>
          <a:bodyPr wrap="square" rtlCol="0">
            <a:spAutoFit/>
          </a:bodyPr>
          <a:lstStyle/>
          <a:p>
            <a:pPr marL="217984" indent="-217984">
              <a:lnSpc>
                <a:spcPts val="1800"/>
              </a:lnSpc>
            </a:pPr>
            <a:r>
              <a:rPr lang="ja-JP" altLang="en-US" sz="1400" dirty="0" smtClean="0"/>
              <a:t>●</a:t>
            </a:r>
            <a:r>
              <a:rPr lang="ja-JP" altLang="en-US" sz="1600" b="1" u="sng" dirty="0" smtClean="0"/>
              <a:t>テレワークを実施したうえでの課題や問題点は、「</a:t>
            </a:r>
            <a:r>
              <a:rPr lang="ja-JP" altLang="en-US" sz="1600" b="1" u="sng" dirty="0"/>
              <a:t>自宅で行える業務が限定的」</a:t>
            </a:r>
            <a:r>
              <a:rPr lang="ja-JP" altLang="en-US" sz="1600" b="1" u="sng" dirty="0" smtClean="0"/>
              <a:t>（</a:t>
            </a:r>
            <a:r>
              <a:rPr lang="en-US" altLang="ja-JP" sz="1600" b="1" u="sng" dirty="0"/>
              <a:t>57.0</a:t>
            </a:r>
            <a:r>
              <a:rPr lang="ja-JP" altLang="en-US" sz="1600" b="1" u="sng" dirty="0" smtClean="0"/>
              <a:t>％</a:t>
            </a:r>
            <a:r>
              <a:rPr lang="ja-JP" altLang="en-US" sz="1600" b="1" u="sng" dirty="0"/>
              <a:t>）、</a:t>
            </a:r>
            <a:r>
              <a:rPr lang="ja-JP" altLang="en-US" sz="1400" dirty="0"/>
              <a:t>「従業員の</a:t>
            </a:r>
            <a:r>
              <a:rPr lang="ja-JP" altLang="en-US" sz="1400" dirty="0" smtClean="0"/>
              <a:t>労働　</a:t>
            </a:r>
            <a:endParaRPr lang="en-US" altLang="ja-JP" sz="1400" dirty="0" smtClean="0"/>
          </a:p>
          <a:p>
            <a:pPr marL="217984" indent="-217984">
              <a:lnSpc>
                <a:spcPts val="1800"/>
              </a:lnSpc>
            </a:pPr>
            <a:r>
              <a:rPr lang="en-US" altLang="ja-JP" sz="1400" dirty="0">
                <a:latin typeface="+mn-ea"/>
              </a:rPr>
              <a:t> </a:t>
            </a:r>
            <a:r>
              <a:rPr lang="en-US" altLang="ja-JP" sz="1400" dirty="0" smtClean="0">
                <a:latin typeface="+mn-ea"/>
              </a:rPr>
              <a:t>  </a:t>
            </a:r>
            <a:r>
              <a:rPr lang="ja-JP" altLang="en-US" sz="1400" dirty="0" smtClean="0"/>
              <a:t>時間</a:t>
            </a:r>
            <a:r>
              <a:rPr lang="ja-JP" altLang="en-US" sz="1400" dirty="0"/>
              <a:t>管理</a:t>
            </a:r>
            <a:r>
              <a:rPr lang="ja-JP" altLang="en-US" sz="1400" dirty="0" smtClean="0"/>
              <a:t>」（</a:t>
            </a:r>
            <a:r>
              <a:rPr lang="en-US" altLang="ja-JP" sz="1400" dirty="0"/>
              <a:t>43.0</a:t>
            </a:r>
            <a:r>
              <a:rPr lang="ja-JP" altLang="en-US" sz="1400" dirty="0" smtClean="0"/>
              <a:t>％</a:t>
            </a:r>
            <a:r>
              <a:rPr lang="ja-JP" altLang="en-US" sz="1400" dirty="0"/>
              <a:t>）、「従業員</a:t>
            </a:r>
            <a:r>
              <a:rPr lang="ja-JP" altLang="en-US" sz="1400" dirty="0" smtClean="0"/>
              <a:t>・取引先</a:t>
            </a:r>
            <a:r>
              <a:rPr lang="ja-JP" altLang="en-US" sz="1400" dirty="0"/>
              <a:t>とのコミュニケーション（電話対応含む）」</a:t>
            </a:r>
            <a:r>
              <a:rPr lang="ja-JP" altLang="en-US" sz="1400" dirty="0" smtClean="0"/>
              <a:t>（</a:t>
            </a:r>
            <a:r>
              <a:rPr lang="en-US" altLang="ja-JP" sz="1400" dirty="0" smtClean="0"/>
              <a:t>41.9</a:t>
            </a:r>
            <a:r>
              <a:rPr lang="ja-JP" altLang="en-US" sz="1400" dirty="0" smtClean="0"/>
              <a:t>％</a:t>
            </a:r>
            <a:r>
              <a:rPr lang="ja-JP" altLang="en-US" sz="1400" dirty="0"/>
              <a:t>）が上位</a:t>
            </a:r>
            <a:r>
              <a:rPr lang="ja-JP" altLang="en-US" sz="1400" dirty="0" smtClean="0"/>
              <a:t>。</a:t>
            </a:r>
            <a:endParaRPr lang="en-US" altLang="ja-JP" sz="1400" dirty="0" smtClean="0"/>
          </a:p>
        </p:txBody>
      </p:sp>
      <p:sp>
        <p:nvSpPr>
          <p:cNvPr id="7" name="スライド番号プレースホルダー 3"/>
          <p:cNvSpPr>
            <a:spLocks noGrp="1"/>
          </p:cNvSpPr>
          <p:nvPr>
            <p:ph type="sldNum" sz="quarter" idx="12"/>
          </p:nvPr>
        </p:nvSpPr>
        <p:spPr>
          <a:xfrm>
            <a:off x="9461501" y="5691873"/>
            <a:ext cx="426198" cy="394246"/>
          </a:xfrm>
          <a:ln>
            <a:solidFill>
              <a:schemeClr val="accent1"/>
            </a:solidFill>
          </a:ln>
        </p:spPr>
        <p:txBody>
          <a:bodyPr/>
          <a:lstStyle/>
          <a:p>
            <a:fld id="{9B28B6A2-4437-46C4-8AB6-08015A7ADF51}" type="slidenum">
              <a:rPr kumimoji="1" lang="ja-JP" altLang="en-US" sz="1600" smtClean="0"/>
              <a:t>92</a:t>
            </a:fld>
            <a:endParaRPr kumimoji="1" lang="ja-JP" altLang="en-US" sz="1600" dirty="0"/>
          </a:p>
        </p:txBody>
      </p:sp>
      <p:pic>
        <p:nvPicPr>
          <p:cNvPr id="4" name="図 3"/>
          <p:cNvPicPr>
            <a:picLocks noChangeAspect="1"/>
          </p:cNvPicPr>
          <p:nvPr/>
        </p:nvPicPr>
        <p:blipFill>
          <a:blip r:embed="rId2"/>
          <a:stretch>
            <a:fillRect/>
          </a:stretch>
        </p:blipFill>
        <p:spPr>
          <a:xfrm>
            <a:off x="948283" y="1964679"/>
            <a:ext cx="7984032" cy="3725918"/>
          </a:xfrm>
          <a:prstGeom prst="rect">
            <a:avLst/>
          </a:prstGeom>
        </p:spPr>
      </p:pic>
      <p:sp>
        <p:nvSpPr>
          <p:cNvPr id="11" name="テキスト ボックス 10">
            <a:extLst>
              <a:ext uri="{FF2B5EF4-FFF2-40B4-BE49-F238E27FC236}">
                <a16:creationId xmlns:a16="http://schemas.microsoft.com/office/drawing/2014/main" id="{34CF59F8-A367-4EC1-83BF-5D400B8A4CCC}"/>
              </a:ext>
            </a:extLst>
          </p:cNvPr>
          <p:cNvSpPr txBox="1"/>
          <p:nvPr/>
        </p:nvSpPr>
        <p:spPr>
          <a:xfrm>
            <a:off x="3944896" y="1523721"/>
            <a:ext cx="5942804" cy="415498"/>
          </a:xfrm>
          <a:prstGeom prst="rect">
            <a:avLst/>
          </a:prstGeom>
          <a:noFill/>
          <a:ln>
            <a:noFill/>
          </a:ln>
        </p:spPr>
        <p:txBody>
          <a:bodyPr wrap="square" rtlCol="0">
            <a:spAutoFit/>
          </a:bodyPr>
          <a:lstStyle/>
          <a:p>
            <a:pPr marL="217984" indent="-217984"/>
            <a:r>
              <a:rPr lang="en-US" altLang="ja-JP" sz="1000" dirty="0" smtClean="0"/>
              <a:t>※</a:t>
            </a:r>
            <a:r>
              <a:rPr lang="ja-JP" altLang="en-US" sz="1000" dirty="0" smtClean="0"/>
              <a:t>調査期間：</a:t>
            </a:r>
            <a:r>
              <a:rPr lang="en-US" altLang="ja-JP" sz="1000" dirty="0" smtClean="0"/>
              <a:t>6</a:t>
            </a:r>
            <a:r>
              <a:rPr lang="ja-JP" altLang="en-US" sz="1000" dirty="0" smtClean="0"/>
              <a:t>月</a:t>
            </a:r>
            <a:r>
              <a:rPr lang="en-US" altLang="ja-JP" sz="1000" dirty="0" smtClean="0"/>
              <a:t>4</a:t>
            </a:r>
            <a:r>
              <a:rPr lang="ja-JP" altLang="en-US" sz="1000" dirty="0" smtClean="0"/>
              <a:t>日～</a:t>
            </a:r>
            <a:r>
              <a:rPr lang="en-US" altLang="ja-JP" sz="1000" dirty="0" smtClean="0"/>
              <a:t>6</a:t>
            </a:r>
            <a:r>
              <a:rPr lang="ja-JP" altLang="en-US" sz="1000" dirty="0" smtClean="0"/>
              <a:t>月</a:t>
            </a:r>
            <a:r>
              <a:rPr lang="en-US" altLang="ja-JP" sz="1000" dirty="0" smtClean="0"/>
              <a:t>19</a:t>
            </a:r>
            <a:r>
              <a:rPr lang="ja-JP" altLang="en-US" sz="1000" dirty="0" smtClean="0"/>
              <a:t>日</a:t>
            </a:r>
            <a:endParaRPr lang="en-US" altLang="ja-JP" sz="1000" dirty="0" smtClean="0"/>
          </a:p>
          <a:p>
            <a:pPr marL="217984" indent="-217984"/>
            <a:r>
              <a:rPr lang="en-US" altLang="ja-JP" sz="1000" dirty="0" smtClean="0"/>
              <a:t>※</a:t>
            </a:r>
            <a:r>
              <a:rPr lang="ja-JP" altLang="en-US" sz="1000" dirty="0" smtClean="0"/>
              <a:t>調査対象：大阪商工会議所会員の資本金</a:t>
            </a:r>
            <a:r>
              <a:rPr lang="en-US" altLang="ja-JP" sz="1000" dirty="0" smtClean="0"/>
              <a:t>10</a:t>
            </a:r>
            <a:r>
              <a:rPr lang="ja-JP" altLang="en-US" sz="1000" dirty="0" smtClean="0"/>
              <a:t>億円以下の中堅・中小・小規模企業 </a:t>
            </a:r>
            <a:r>
              <a:rPr lang="en-US" altLang="ja-JP" sz="1000" dirty="0" smtClean="0"/>
              <a:t>2,931</a:t>
            </a:r>
            <a:r>
              <a:rPr lang="ja-JP" altLang="en-US" sz="1000" dirty="0" smtClean="0"/>
              <a:t>社</a:t>
            </a:r>
            <a:endParaRPr lang="en-US" altLang="ja-JP" sz="1000" dirty="0"/>
          </a:p>
        </p:txBody>
      </p:sp>
      <p:sp>
        <p:nvSpPr>
          <p:cNvPr id="5" name="角丸四角形 4"/>
          <p:cNvSpPr/>
          <p:nvPr/>
        </p:nvSpPr>
        <p:spPr>
          <a:xfrm>
            <a:off x="1772255" y="2557639"/>
            <a:ext cx="7024194" cy="645319"/>
          </a:xfrm>
          <a:prstGeom prst="round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CF59F8-A367-4EC1-83BF-5D400B8A4CCC}"/>
              </a:ext>
            </a:extLst>
          </p:cNvPr>
          <p:cNvSpPr txBox="1"/>
          <p:nvPr/>
        </p:nvSpPr>
        <p:spPr>
          <a:xfrm>
            <a:off x="2890795" y="5916697"/>
            <a:ext cx="7241005" cy="253916"/>
          </a:xfrm>
          <a:prstGeom prst="rect">
            <a:avLst/>
          </a:prstGeom>
          <a:noFill/>
          <a:ln>
            <a:noFill/>
          </a:ln>
        </p:spPr>
        <p:txBody>
          <a:bodyPr wrap="square" rtlCol="0">
            <a:spAutoFit/>
          </a:bodyPr>
          <a:lstStyle/>
          <a:p>
            <a:pPr marL="217984" indent="-217984"/>
            <a:r>
              <a:rPr lang="ja-JP" altLang="en-US" sz="1050" dirty="0"/>
              <a:t>出典</a:t>
            </a:r>
            <a:r>
              <a:rPr lang="ja-JP" altLang="en-US" sz="1050" dirty="0" smtClean="0"/>
              <a:t>：大阪商工会議所 </a:t>
            </a:r>
            <a:r>
              <a:rPr lang="en-US" altLang="ja-JP" sz="1050" dirty="0" smtClean="0"/>
              <a:t>『</a:t>
            </a:r>
            <a:r>
              <a:rPr lang="ja-JP" altLang="en-US" sz="1050" dirty="0" smtClean="0"/>
              <a:t>中堅・中小企業の経営状況・課題に関するアンケート調査結果について</a:t>
            </a:r>
            <a:r>
              <a:rPr lang="en-US" altLang="ja-JP" sz="1050" dirty="0" smtClean="0"/>
              <a:t>』</a:t>
            </a:r>
            <a:r>
              <a:rPr lang="ja-JP" altLang="en-US" sz="1050" dirty="0" smtClean="0"/>
              <a:t>（</a:t>
            </a:r>
            <a:r>
              <a:rPr lang="en-US" altLang="ja-JP" sz="1050" dirty="0" smtClean="0"/>
              <a:t>6</a:t>
            </a:r>
            <a:r>
              <a:rPr lang="ja-JP" altLang="en-US" sz="1050" dirty="0" smtClean="0"/>
              <a:t>月</a:t>
            </a:r>
            <a:r>
              <a:rPr lang="en-US" altLang="ja-JP" sz="1050" dirty="0" smtClean="0"/>
              <a:t>26</a:t>
            </a:r>
            <a:r>
              <a:rPr lang="ja-JP" altLang="en-US" sz="1050" dirty="0"/>
              <a:t>日</a:t>
            </a:r>
            <a:r>
              <a:rPr lang="ja-JP" altLang="en-US" sz="1050" dirty="0" smtClean="0"/>
              <a:t>）</a:t>
            </a:r>
            <a:endParaRPr lang="en-US" altLang="ja-JP" sz="1050" dirty="0"/>
          </a:p>
        </p:txBody>
      </p:sp>
    </p:spTree>
    <p:extLst>
      <p:ext uri="{BB962C8B-B14F-4D97-AF65-F5344CB8AC3E}">
        <p14:creationId xmlns:p14="http://schemas.microsoft.com/office/powerpoint/2010/main" val="9988626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70456" y="591900"/>
            <a:ext cx="9306033" cy="6882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80975" indent="-180975">
              <a:lnSpc>
                <a:spcPct val="150000"/>
              </a:lnSpc>
            </a:pPr>
            <a:r>
              <a:rPr kumimoji="1" lang="ja-JP" altLang="en-US" sz="1400" dirty="0" smtClean="0">
                <a:solidFill>
                  <a:schemeClr val="tx1"/>
                </a:solidFill>
                <a:latin typeface="Meiryo UI" panose="020B0604030504040204" pitchFamily="50" charset="-128"/>
                <a:ea typeface="Meiryo UI" panose="020B0604030504040204" pitchFamily="50" charset="-128"/>
              </a:rPr>
              <a:t> ● 旅客数については、３月に入り全国的に大きく減少。（前年同期比：▲</a:t>
            </a:r>
            <a:r>
              <a:rPr kumimoji="1" lang="en-US" altLang="ja-JP" sz="1400" dirty="0" smtClean="0">
                <a:solidFill>
                  <a:schemeClr val="tx1"/>
                </a:solidFill>
                <a:latin typeface="Meiryo UI" panose="020B0604030504040204" pitchFamily="50" charset="-128"/>
                <a:ea typeface="Meiryo UI" panose="020B0604030504040204" pitchFamily="50" charset="-128"/>
              </a:rPr>
              <a:t>21.7</a:t>
            </a:r>
            <a:r>
              <a:rPr kumimoji="1" lang="ja-JP" altLang="en-US" sz="1400" dirty="0" smtClean="0">
                <a:solidFill>
                  <a:schemeClr val="tx1"/>
                </a:solidFill>
                <a:latin typeface="Meiryo UI" panose="020B0604030504040204" pitchFamily="50" charset="-128"/>
                <a:ea typeface="Meiryo UI" panose="020B0604030504040204" pitchFamily="50" charset="-128"/>
              </a:rPr>
              <a:t>）</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lnSpc>
                <a:spcPct val="150000"/>
              </a:lnSpc>
            </a:pPr>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b="1" u="sng" dirty="0" smtClean="0">
                <a:solidFill>
                  <a:schemeClr val="tx1"/>
                </a:solidFill>
                <a:latin typeface="Meiryo UI" panose="020B0604030504040204" pitchFamily="50" charset="-128"/>
                <a:ea typeface="Meiryo UI" panose="020B0604030504040204" pitchFamily="50" charset="-128"/>
              </a:rPr>
              <a:t>近畿においては、全国よりも大きく利用者数が減少。</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前年同期比：</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23.9</a:t>
            </a:r>
            <a:r>
              <a:rPr kumimoji="1" lang="ja-JP" altLang="en-US" sz="1400" dirty="0" smtClean="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ＭＳ 明朝" panose="02020609040205080304" pitchFamily="17" charset="-128"/>
              <a:ea typeface="ＭＳ 明朝" panose="02020609040205080304" pitchFamily="17" charset="-128"/>
            </a:endParaRPr>
          </a:p>
        </p:txBody>
      </p:sp>
      <p:sp>
        <p:nvSpPr>
          <p:cNvPr id="12" name="スライド番号プレースホルダー 3"/>
          <p:cNvSpPr>
            <a:spLocks noGrp="1"/>
          </p:cNvSpPr>
          <p:nvPr>
            <p:ph type="sldNum" sz="quarter" idx="12"/>
          </p:nvPr>
        </p:nvSpPr>
        <p:spPr>
          <a:xfrm>
            <a:off x="9392401" y="5691873"/>
            <a:ext cx="495298" cy="394246"/>
          </a:xfrm>
          <a:ln>
            <a:solidFill>
              <a:schemeClr val="accent1"/>
            </a:solidFill>
          </a:ln>
        </p:spPr>
        <p:txBody>
          <a:bodyPr/>
          <a:lstStyle/>
          <a:p>
            <a:pPr algn="ctr"/>
            <a:fld id="{9B28B6A2-4437-46C4-8AB6-08015A7ADF51}" type="slidenum">
              <a:rPr kumimoji="1" lang="ja-JP" altLang="en-US" sz="1600" smtClean="0"/>
              <a:pPr algn="ctr"/>
              <a:t>93</a:t>
            </a:fld>
            <a:endParaRPr kumimoji="1" lang="ja-JP" altLang="en-US" sz="1600" dirty="0"/>
          </a:p>
        </p:txBody>
      </p:sp>
      <p:sp>
        <p:nvSpPr>
          <p:cNvPr id="2" name="Rectangle 2"/>
          <p:cNvSpPr>
            <a:spLocks noChangeArrowheads="1"/>
          </p:cNvSpPr>
          <p:nvPr/>
        </p:nvSpPr>
        <p:spPr bwMode="auto">
          <a:xfrm>
            <a:off x="1203598" y="2262053"/>
            <a:ext cx="108631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sp>
        <p:nvSpPr>
          <p:cNvPr id="3" name="Rectangle 2"/>
          <p:cNvSpPr>
            <a:spLocks noChangeArrowheads="1"/>
          </p:cNvSpPr>
          <p:nvPr/>
        </p:nvSpPr>
        <p:spPr bwMode="auto">
          <a:xfrm>
            <a:off x="568833" y="1687441"/>
            <a:ext cx="123444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graphicFrame>
        <p:nvGraphicFramePr>
          <p:cNvPr id="9" name="グラフ 8">
            <a:extLst>
              <a:ext uri="{FF2B5EF4-FFF2-40B4-BE49-F238E27FC236}">
                <a16:creationId xmlns:a16="http://schemas.microsoft.com/office/drawing/2014/main" id="{00000000-0008-0000-0000-000010000000}"/>
              </a:ext>
            </a:extLst>
          </p:cNvPr>
          <p:cNvGraphicFramePr>
            <a:graphicFrameLocks/>
          </p:cNvGraphicFramePr>
          <p:nvPr>
            <p:extLst/>
          </p:nvPr>
        </p:nvGraphicFramePr>
        <p:xfrm>
          <a:off x="1203599" y="1364115"/>
          <a:ext cx="7554036" cy="4508651"/>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p:cNvSpPr txBox="1"/>
          <p:nvPr/>
        </p:nvSpPr>
        <p:spPr>
          <a:xfrm>
            <a:off x="6203092" y="5825916"/>
            <a:ext cx="2652699" cy="261610"/>
          </a:xfrm>
          <a:prstGeom prst="rect">
            <a:avLst/>
          </a:prstGeom>
          <a:noFill/>
        </p:spPr>
        <p:txBody>
          <a:bodyPr wrap="square" rtlCol="0">
            <a:spAutoFit/>
          </a:bodyPr>
          <a:lstStyle/>
          <a:p>
            <a:pPr algn="ctr"/>
            <a:r>
              <a:rPr kumimoji="1" lang="ja-JP" altLang="en-US" sz="1100" dirty="0" smtClean="0"/>
              <a:t>出典：国土</a:t>
            </a:r>
            <a:r>
              <a:rPr kumimoji="1" lang="ja-JP" altLang="en-US" sz="1100" dirty="0"/>
              <a:t>交通省</a:t>
            </a:r>
            <a:r>
              <a:rPr kumimoji="1" lang="ja-JP" altLang="en-US" sz="1100" dirty="0" smtClean="0"/>
              <a:t> </a:t>
            </a:r>
            <a:r>
              <a:rPr kumimoji="1" lang="en-US" altLang="ja-JP" sz="1100" dirty="0" smtClean="0"/>
              <a:t>『</a:t>
            </a:r>
            <a:r>
              <a:rPr kumimoji="1" lang="ja-JP" altLang="en-US" sz="1100" dirty="0" smtClean="0"/>
              <a:t>鉄道輸送統計</a:t>
            </a:r>
            <a:r>
              <a:rPr kumimoji="1" lang="en-US" altLang="ja-JP" sz="1100" dirty="0" smtClean="0"/>
              <a:t>』</a:t>
            </a:r>
          </a:p>
        </p:txBody>
      </p:sp>
      <p:sp>
        <p:nvSpPr>
          <p:cNvPr id="10" name="タイトル 1">
            <a:extLst>
              <a:ext uri="{FF2B5EF4-FFF2-40B4-BE49-F238E27FC236}">
                <a16:creationId xmlns:a16="http://schemas.microsoft.com/office/drawing/2014/main" id="{1C5D5C96-FB63-4406-8B75-45E774D0FBBE}"/>
              </a:ext>
            </a:extLst>
          </p:cNvPr>
          <p:cNvSpPr txBox="1">
            <a:spLocks/>
          </p:cNvSpPr>
          <p:nvPr/>
        </p:nvSpPr>
        <p:spPr>
          <a:xfrm>
            <a:off x="0" y="0"/>
            <a:ext cx="9906000" cy="372821"/>
          </a:xfrm>
          <a:prstGeom prst="rect">
            <a:avLst/>
          </a:prstGeom>
          <a:solidFill>
            <a:srgbClr val="002060"/>
          </a:solidFill>
        </p:spPr>
        <p:txBody>
          <a:bodyPr vert="horz" lIns="91440" tIns="45720" rIns="91440" bIns="45720" rtlCol="0" anchor="ct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smtClean="0">
                <a:solidFill>
                  <a:schemeClr val="bg1"/>
                </a:solidFill>
                <a:latin typeface="+mn-ea"/>
                <a:ea typeface="+mn-ea"/>
              </a:rPr>
              <a:t>働き方の変化 </a:t>
            </a:r>
            <a:r>
              <a:rPr lang="en-US" altLang="ja-JP" sz="1800" b="1" dirty="0" smtClean="0">
                <a:solidFill>
                  <a:schemeClr val="bg1"/>
                </a:solidFill>
                <a:latin typeface="+mn-ea"/>
                <a:ea typeface="+mn-ea"/>
              </a:rPr>
              <a:t>【</a:t>
            </a:r>
            <a:r>
              <a:rPr lang="ja-JP" altLang="en-US" sz="1800" b="1" dirty="0" smtClean="0">
                <a:solidFill>
                  <a:schemeClr val="bg1"/>
                </a:solidFill>
                <a:latin typeface="+mn-ea"/>
                <a:ea typeface="+mn-ea"/>
              </a:rPr>
              <a:t>通勤ラッシュの緩和</a:t>
            </a:r>
            <a:r>
              <a:rPr lang="en-US" altLang="ja-JP" sz="1800" b="1" dirty="0" smtClean="0">
                <a:solidFill>
                  <a:schemeClr val="bg1"/>
                </a:solidFill>
                <a:latin typeface="+mn-ea"/>
                <a:ea typeface="+mn-ea"/>
              </a:rPr>
              <a:t>】</a:t>
            </a:r>
            <a:endParaRPr lang="ja-JP" altLang="en-US" sz="1800" b="1" dirty="0">
              <a:solidFill>
                <a:schemeClr val="bg1"/>
              </a:solidFill>
              <a:latin typeface="+mn-ea"/>
              <a:ea typeface="+mn-ea"/>
            </a:endParaRPr>
          </a:p>
        </p:txBody>
      </p:sp>
    </p:spTree>
    <p:extLst>
      <p:ext uri="{BB962C8B-B14F-4D97-AF65-F5344CB8AC3E}">
        <p14:creationId xmlns:p14="http://schemas.microsoft.com/office/powerpoint/2010/main" val="41507078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67964" y="522024"/>
            <a:ext cx="9221204" cy="88373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●大手私鉄の定期外客の</a:t>
            </a:r>
            <a:r>
              <a:rPr kumimoji="1" lang="en-US" altLang="ja-JP" sz="1400" dirty="0" smtClean="0">
                <a:solidFill>
                  <a:schemeClr val="tx1"/>
                </a:solidFill>
                <a:latin typeface="Meiryo UI" panose="020B0604030504040204" pitchFamily="50" charset="-128"/>
                <a:ea typeface="Meiryo UI" panose="020B0604030504040204" pitchFamily="50" charset="-128"/>
              </a:rPr>
              <a:t>3</a:t>
            </a:r>
            <a:r>
              <a:rPr kumimoji="1" lang="ja-JP" altLang="en-US" sz="1400" dirty="0" smtClean="0">
                <a:solidFill>
                  <a:schemeClr val="tx1"/>
                </a:solidFill>
                <a:latin typeface="Meiryo UI" panose="020B0604030504040204" pitchFamily="50" charset="-128"/>
                <a:ea typeface="Meiryo UI" panose="020B0604030504040204" pitchFamily="50" charset="-128"/>
              </a:rPr>
              <a:t>月減少率を見ると、空港アクセス路線を抱える私鉄が上位に並び、</a:t>
            </a:r>
            <a:r>
              <a:rPr kumimoji="1" lang="ja-JP" altLang="en-US" sz="1400" b="1" u="sng" dirty="0" smtClean="0">
                <a:solidFill>
                  <a:schemeClr val="tx1"/>
                </a:solidFill>
                <a:latin typeface="Meiryo UI" panose="020B0604030504040204" pitchFamily="50" charset="-128"/>
                <a:ea typeface="Meiryo UI" panose="020B0604030504040204" pitchFamily="50" charset="-128"/>
              </a:rPr>
              <a:t>インバウンド減少の影響</a:t>
            </a:r>
            <a:r>
              <a:rPr kumimoji="1" lang="ja-JP" altLang="en-US" sz="1400" dirty="0" smtClean="0">
                <a:solidFill>
                  <a:schemeClr val="tx1"/>
                </a:solidFill>
                <a:latin typeface="Meiryo UI" panose="020B0604030504040204" pitchFamily="50" charset="-128"/>
                <a:ea typeface="Meiryo UI" panose="020B0604030504040204" pitchFamily="50" charset="-128"/>
              </a:rPr>
              <a:t>が色濃く</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出ている。</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r>
              <a:rPr kumimoji="1" lang="ja-JP" altLang="en-US" sz="1400" dirty="0" smtClean="0">
                <a:solidFill>
                  <a:schemeClr val="tx1"/>
                </a:solidFill>
                <a:latin typeface="Meiryo UI" panose="020B0604030504040204" pitchFamily="50" charset="-128"/>
                <a:ea typeface="Meiryo UI" panose="020B0604030504040204" pitchFamily="50" charset="-128"/>
              </a:rPr>
              <a:t> ●定期客の</a:t>
            </a:r>
            <a:r>
              <a:rPr kumimoji="1" lang="en-US" altLang="ja-JP" sz="1400" dirty="0" smtClean="0">
                <a:solidFill>
                  <a:schemeClr val="tx1"/>
                </a:solidFill>
                <a:latin typeface="Meiryo UI" panose="020B0604030504040204" pitchFamily="50" charset="-128"/>
                <a:ea typeface="Meiryo UI" panose="020B0604030504040204" pitchFamily="50" charset="-128"/>
              </a:rPr>
              <a:t>3</a:t>
            </a:r>
            <a:r>
              <a:rPr kumimoji="1" lang="ja-JP" altLang="en-US" sz="1400" dirty="0" smtClean="0">
                <a:solidFill>
                  <a:schemeClr val="tx1"/>
                </a:solidFill>
                <a:latin typeface="Meiryo UI" panose="020B0604030504040204" pitchFamily="50" charset="-128"/>
                <a:ea typeface="Meiryo UI" panose="020B0604030504040204" pitchFamily="50" charset="-128"/>
              </a:rPr>
              <a:t>月減少率を見ると、</a:t>
            </a:r>
            <a:r>
              <a:rPr kumimoji="1" lang="en-US" altLang="ja-JP" sz="1400" dirty="0">
                <a:solidFill>
                  <a:schemeClr val="tx1"/>
                </a:solidFill>
                <a:latin typeface="Meiryo UI" panose="020B0604030504040204" pitchFamily="50" charset="-128"/>
                <a:ea typeface="Meiryo UI" panose="020B0604030504040204" pitchFamily="50" charset="-128"/>
              </a:rPr>
              <a:t>10</a:t>
            </a:r>
            <a:r>
              <a:rPr kumimoji="1" lang="ja-JP" altLang="en-US" sz="1400" dirty="0">
                <a:solidFill>
                  <a:schemeClr val="tx1"/>
                </a:solidFill>
                <a:latin typeface="Meiryo UI" panose="020B0604030504040204" pitchFamily="50" charset="-128"/>
                <a:ea typeface="Meiryo UI" panose="020B0604030504040204" pitchFamily="50" charset="-128"/>
              </a:rPr>
              <a:t>月消費増税前の</a:t>
            </a:r>
            <a:r>
              <a:rPr kumimoji="1" lang="en-US" altLang="ja-JP" sz="1400" dirty="0">
                <a:solidFill>
                  <a:schemeClr val="tx1"/>
                </a:solidFill>
                <a:latin typeface="Meiryo UI" panose="020B0604030504040204" pitchFamily="50" charset="-128"/>
                <a:ea typeface="Meiryo UI" panose="020B0604030504040204" pitchFamily="50" charset="-128"/>
              </a:rPr>
              <a:t>6</a:t>
            </a:r>
            <a:r>
              <a:rPr kumimoji="1" lang="ja-JP" altLang="en-US" sz="1400" dirty="0">
                <a:solidFill>
                  <a:schemeClr val="tx1"/>
                </a:solidFill>
                <a:latin typeface="Meiryo UI" panose="020B0604030504040204" pitchFamily="50" charset="-128"/>
                <a:ea typeface="Meiryo UI" panose="020B0604030504040204" pitchFamily="50" charset="-128"/>
              </a:rPr>
              <a:t>カ月定期先買いの</a:t>
            </a:r>
            <a:r>
              <a:rPr kumimoji="1" lang="ja-JP" altLang="en-US" sz="1400" dirty="0" smtClean="0">
                <a:solidFill>
                  <a:schemeClr val="tx1"/>
                </a:solidFill>
                <a:latin typeface="Meiryo UI" panose="020B0604030504040204" pitchFamily="50" charset="-128"/>
                <a:ea typeface="Meiryo UI" panose="020B0604030504040204" pitchFamily="50" charset="-128"/>
              </a:rPr>
              <a:t>反動減の影響も含まれるものの、</a:t>
            </a:r>
            <a:r>
              <a:rPr kumimoji="1" lang="ja-JP" altLang="en-US" sz="1400" b="1" u="sng" dirty="0" smtClean="0">
                <a:solidFill>
                  <a:schemeClr val="tx1"/>
                </a:solidFill>
                <a:latin typeface="Meiryo UI" panose="020B0604030504040204" pitchFamily="50" charset="-128"/>
                <a:ea typeface="Meiryo UI" panose="020B0604030504040204" pitchFamily="50" charset="-128"/>
              </a:rPr>
              <a:t>外出自粛の影響</a:t>
            </a:r>
            <a:r>
              <a:rPr kumimoji="1" lang="ja-JP" altLang="en-US" sz="1400" dirty="0" smtClean="0">
                <a:solidFill>
                  <a:schemeClr val="tx1"/>
                </a:solidFill>
                <a:latin typeface="Meiryo UI" panose="020B0604030504040204" pitchFamily="50" charset="-128"/>
                <a:ea typeface="Meiryo UI" panose="020B0604030504040204" pitchFamily="50" charset="-128"/>
              </a:rPr>
              <a:t>が</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80975" indent="-180975"/>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出始めている。</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12" name="スライド番号プレースホルダー 3"/>
          <p:cNvSpPr>
            <a:spLocks noGrp="1"/>
          </p:cNvSpPr>
          <p:nvPr>
            <p:ph type="sldNum" sz="quarter" idx="12"/>
          </p:nvPr>
        </p:nvSpPr>
        <p:spPr>
          <a:xfrm>
            <a:off x="9392401" y="5691873"/>
            <a:ext cx="495297" cy="394246"/>
          </a:xfrm>
          <a:ln>
            <a:solidFill>
              <a:schemeClr val="accent1"/>
            </a:solidFill>
          </a:ln>
        </p:spPr>
        <p:txBody>
          <a:bodyPr/>
          <a:lstStyle/>
          <a:p>
            <a:pPr algn="ctr"/>
            <a:fld id="{9B28B6A2-4437-46C4-8AB6-08015A7ADF51}" type="slidenum">
              <a:rPr kumimoji="1" lang="ja-JP" altLang="en-US" sz="1600" smtClean="0"/>
              <a:pPr algn="ctr"/>
              <a:t>94</a:t>
            </a:fld>
            <a:endParaRPr kumimoji="1" lang="ja-JP" altLang="en-US" sz="1600" dirty="0"/>
          </a:p>
        </p:txBody>
      </p:sp>
      <p:sp>
        <p:nvSpPr>
          <p:cNvPr id="3" name="Rectangle 2"/>
          <p:cNvSpPr>
            <a:spLocks noChangeArrowheads="1"/>
          </p:cNvSpPr>
          <p:nvPr/>
        </p:nvSpPr>
        <p:spPr bwMode="auto">
          <a:xfrm>
            <a:off x="568833" y="1687441"/>
            <a:ext cx="123444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sp>
        <p:nvSpPr>
          <p:cNvPr id="8" name="テキスト ボックス 7"/>
          <p:cNvSpPr txBox="1"/>
          <p:nvPr/>
        </p:nvSpPr>
        <p:spPr>
          <a:xfrm>
            <a:off x="3724978" y="5824509"/>
            <a:ext cx="5667423" cy="261610"/>
          </a:xfrm>
          <a:prstGeom prst="rect">
            <a:avLst/>
          </a:prstGeom>
          <a:noFill/>
        </p:spPr>
        <p:txBody>
          <a:bodyPr wrap="square" rtlCol="0">
            <a:spAutoFit/>
          </a:bodyPr>
          <a:lstStyle/>
          <a:p>
            <a:pPr algn="ctr"/>
            <a:r>
              <a:rPr kumimoji="1" lang="ja-JP" altLang="en-US" sz="1100" dirty="0" smtClean="0"/>
              <a:t>出典：東洋経済</a:t>
            </a:r>
            <a:r>
              <a:rPr kumimoji="1" lang="en-US" altLang="ja-JP" sz="1100" dirty="0" smtClean="0"/>
              <a:t>ONLINE 5</a:t>
            </a:r>
            <a:r>
              <a:rPr kumimoji="1" lang="ja-JP" altLang="en-US" sz="1100" dirty="0" smtClean="0"/>
              <a:t>月</a:t>
            </a:r>
            <a:r>
              <a:rPr kumimoji="1" lang="en-US" altLang="ja-JP" sz="1100" dirty="0"/>
              <a:t>1</a:t>
            </a:r>
            <a:r>
              <a:rPr kumimoji="1" lang="en-US" altLang="ja-JP" sz="1100" dirty="0" smtClean="0"/>
              <a:t>8</a:t>
            </a:r>
            <a:r>
              <a:rPr kumimoji="1" lang="ja-JP" altLang="en-US" sz="1100" dirty="0" smtClean="0"/>
              <a:t>日 </a:t>
            </a:r>
            <a:r>
              <a:rPr kumimoji="1" lang="en-US" altLang="ja-JP" sz="1100" dirty="0" smtClean="0"/>
              <a:t>『</a:t>
            </a:r>
            <a:r>
              <a:rPr kumimoji="1" lang="ja-JP" altLang="en-US" sz="1100" dirty="0"/>
              <a:t>コロナ直撃で</a:t>
            </a:r>
            <a:r>
              <a:rPr kumimoji="1" lang="en-US" altLang="ja-JP" sz="1100" dirty="0"/>
              <a:t>1</a:t>
            </a:r>
            <a:r>
              <a:rPr kumimoji="1" lang="ja-JP" altLang="en-US" sz="1100" dirty="0"/>
              <a:t>位は</a:t>
            </a:r>
            <a:r>
              <a:rPr kumimoji="1" lang="en-US" altLang="ja-JP" sz="1100" dirty="0"/>
              <a:t>?</a:t>
            </a:r>
            <a:r>
              <a:rPr kumimoji="1" lang="ja-JP" altLang="en-US" sz="1100" dirty="0"/>
              <a:t>大手私鉄の</a:t>
            </a:r>
            <a:r>
              <a:rPr kumimoji="1" lang="en-US" altLang="ja-JP" sz="1100" dirty="0"/>
              <a:t>｢</a:t>
            </a:r>
            <a:r>
              <a:rPr kumimoji="1" lang="ja-JP" altLang="en-US" sz="1100" dirty="0"/>
              <a:t>利用客減少率</a:t>
            </a:r>
            <a:r>
              <a:rPr kumimoji="1" lang="en-US" altLang="ja-JP" sz="1100" dirty="0"/>
              <a:t>｣』</a:t>
            </a:r>
            <a:endParaRPr kumimoji="1" lang="en-US" altLang="ja-JP" sz="1100" dirty="0" smtClean="0"/>
          </a:p>
        </p:txBody>
      </p:sp>
      <p:sp>
        <p:nvSpPr>
          <p:cNvPr id="10" name="タイトル 1">
            <a:extLst>
              <a:ext uri="{FF2B5EF4-FFF2-40B4-BE49-F238E27FC236}">
                <a16:creationId xmlns:a16="http://schemas.microsoft.com/office/drawing/2014/main" id="{1C5D5C96-FB63-4406-8B75-45E774D0FBBE}"/>
              </a:ext>
            </a:extLst>
          </p:cNvPr>
          <p:cNvSpPr txBox="1">
            <a:spLocks/>
          </p:cNvSpPr>
          <p:nvPr/>
        </p:nvSpPr>
        <p:spPr>
          <a:xfrm>
            <a:off x="0" y="0"/>
            <a:ext cx="9906000" cy="372821"/>
          </a:xfrm>
          <a:prstGeom prst="rect">
            <a:avLst/>
          </a:prstGeom>
          <a:solidFill>
            <a:srgbClr val="002060"/>
          </a:solidFill>
        </p:spPr>
        <p:txBody>
          <a:bodyPr vert="horz" lIns="91440" tIns="45720" rIns="91440" bIns="45720" rtlCol="0" anchor="ct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1800" b="1" dirty="0" smtClean="0">
                <a:solidFill>
                  <a:schemeClr val="bg1"/>
                </a:solidFill>
                <a:latin typeface="+mn-ea"/>
                <a:ea typeface="+mn-ea"/>
              </a:rPr>
              <a:t>働き方の変化 </a:t>
            </a:r>
            <a:r>
              <a:rPr lang="en-US" altLang="ja-JP" sz="1800" b="1" dirty="0" smtClean="0">
                <a:solidFill>
                  <a:schemeClr val="bg1"/>
                </a:solidFill>
                <a:latin typeface="+mn-ea"/>
                <a:ea typeface="+mn-ea"/>
              </a:rPr>
              <a:t>【</a:t>
            </a:r>
            <a:r>
              <a:rPr lang="ja-JP" altLang="en-US" sz="1800" b="1" dirty="0" smtClean="0">
                <a:solidFill>
                  <a:schemeClr val="bg1"/>
                </a:solidFill>
                <a:latin typeface="+mn-ea"/>
                <a:ea typeface="+mn-ea"/>
              </a:rPr>
              <a:t>通勤ラッシュの緩和</a:t>
            </a:r>
            <a:r>
              <a:rPr lang="en-US" altLang="ja-JP" sz="1800" b="1" dirty="0" smtClean="0">
                <a:solidFill>
                  <a:schemeClr val="bg1"/>
                </a:solidFill>
                <a:latin typeface="+mn-ea"/>
                <a:ea typeface="+mn-ea"/>
              </a:rPr>
              <a:t>】</a:t>
            </a:r>
            <a:endParaRPr lang="ja-JP" altLang="en-US" sz="1800" b="1" dirty="0">
              <a:solidFill>
                <a:schemeClr val="bg1"/>
              </a:solidFill>
              <a:latin typeface="+mn-ea"/>
              <a:ea typeface="+mn-ea"/>
            </a:endParaRPr>
          </a:p>
        </p:txBody>
      </p:sp>
      <p:pic>
        <p:nvPicPr>
          <p:cNvPr id="5" name="図 4"/>
          <p:cNvPicPr>
            <a:picLocks noChangeAspect="1"/>
          </p:cNvPicPr>
          <p:nvPr/>
        </p:nvPicPr>
        <p:blipFill>
          <a:blip r:embed="rId2"/>
          <a:stretch>
            <a:fillRect/>
          </a:stretch>
        </p:blipFill>
        <p:spPr>
          <a:xfrm>
            <a:off x="5176694" y="1538393"/>
            <a:ext cx="2321916" cy="4198730"/>
          </a:xfrm>
          <a:prstGeom prst="rect">
            <a:avLst/>
          </a:prstGeom>
        </p:spPr>
      </p:pic>
      <p:pic>
        <p:nvPicPr>
          <p:cNvPr id="6" name="図 5"/>
          <p:cNvPicPr>
            <a:picLocks noChangeAspect="1"/>
          </p:cNvPicPr>
          <p:nvPr/>
        </p:nvPicPr>
        <p:blipFill>
          <a:blip r:embed="rId3"/>
          <a:stretch>
            <a:fillRect/>
          </a:stretch>
        </p:blipFill>
        <p:spPr>
          <a:xfrm>
            <a:off x="2253814" y="1624130"/>
            <a:ext cx="2390476" cy="4067743"/>
          </a:xfrm>
          <a:prstGeom prst="rect">
            <a:avLst/>
          </a:prstGeom>
        </p:spPr>
      </p:pic>
    </p:spTree>
    <p:extLst>
      <p:ext uri="{BB962C8B-B14F-4D97-AF65-F5344CB8AC3E}">
        <p14:creationId xmlns:p14="http://schemas.microsoft.com/office/powerpoint/2010/main" val="222243208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5D5C96-FB63-4406-8B75-45E774D0FBBE}"/>
              </a:ext>
            </a:extLst>
          </p:cNvPr>
          <p:cNvSpPr>
            <a:spLocks noGrp="1"/>
          </p:cNvSpPr>
          <p:nvPr>
            <p:ph type="ctrTitle"/>
          </p:nvPr>
        </p:nvSpPr>
        <p:spPr>
          <a:xfrm>
            <a:off x="0" y="-132"/>
            <a:ext cx="9906000" cy="409565"/>
          </a:xfrm>
          <a:solidFill>
            <a:srgbClr val="002060"/>
          </a:solidFill>
        </p:spPr>
        <p:txBody>
          <a:bodyPr anchor="ctr">
            <a:noAutofit/>
          </a:bodyPr>
          <a:lstStyle/>
          <a:p>
            <a:r>
              <a:rPr lang="ja-JP" altLang="en-US" sz="1800" b="1" dirty="0" smtClean="0">
                <a:solidFill>
                  <a:schemeClr val="bg1"/>
                </a:solidFill>
                <a:latin typeface="+mn-ea"/>
                <a:ea typeface="+mn-ea"/>
              </a:rPr>
              <a:t>非接触型サービスの増加 </a:t>
            </a:r>
            <a:r>
              <a:rPr lang="en-US" altLang="ja-JP" sz="1800" b="1" dirty="0" smtClean="0">
                <a:solidFill>
                  <a:schemeClr val="bg1"/>
                </a:solidFill>
                <a:latin typeface="+mn-ea"/>
                <a:ea typeface="+mn-ea"/>
              </a:rPr>
              <a:t>【</a:t>
            </a:r>
            <a:r>
              <a:rPr lang="ja-JP" altLang="en-US" sz="1800" b="1" dirty="0" smtClean="0">
                <a:solidFill>
                  <a:schemeClr val="bg1"/>
                </a:solidFill>
                <a:latin typeface="+mn-ea"/>
                <a:ea typeface="+mn-ea"/>
              </a:rPr>
              <a:t>巣ごもり消費・</a:t>
            </a:r>
            <a:r>
              <a:rPr lang="en-US" altLang="ja-JP" sz="1800" b="1" dirty="0" smtClean="0">
                <a:solidFill>
                  <a:schemeClr val="bg1"/>
                </a:solidFill>
                <a:latin typeface="+mn-ea"/>
                <a:ea typeface="+mn-ea"/>
              </a:rPr>
              <a:t>EC</a:t>
            </a:r>
            <a:r>
              <a:rPr lang="ja-JP" altLang="en-US" sz="1800" b="1" dirty="0" smtClean="0">
                <a:solidFill>
                  <a:schemeClr val="bg1"/>
                </a:solidFill>
                <a:latin typeface="+mn-ea"/>
                <a:ea typeface="+mn-ea"/>
              </a:rPr>
              <a:t>取引</a:t>
            </a:r>
            <a:r>
              <a:rPr lang="en-US" altLang="ja-JP" sz="1800" b="1" dirty="0" smtClean="0">
                <a:solidFill>
                  <a:schemeClr val="bg1"/>
                </a:solidFill>
                <a:latin typeface="+mn-ea"/>
                <a:ea typeface="+mn-ea"/>
              </a:rPr>
              <a:t>】</a:t>
            </a:r>
            <a:endParaRPr lang="ja-JP" altLang="en-US" sz="1800" b="1" dirty="0">
              <a:solidFill>
                <a:schemeClr val="bg1"/>
              </a:solidFill>
              <a:latin typeface="+mn-ea"/>
              <a:ea typeface="+mn-ea"/>
            </a:endParaRPr>
          </a:p>
        </p:txBody>
      </p:sp>
      <p:pic>
        <p:nvPicPr>
          <p:cNvPr id="9" name="図 8"/>
          <p:cNvPicPr>
            <a:picLocks noChangeAspect="1"/>
          </p:cNvPicPr>
          <p:nvPr/>
        </p:nvPicPr>
        <p:blipFill>
          <a:blip r:embed="rId2"/>
          <a:stretch>
            <a:fillRect/>
          </a:stretch>
        </p:blipFill>
        <p:spPr>
          <a:xfrm>
            <a:off x="1243371" y="1759636"/>
            <a:ext cx="7419258" cy="3852118"/>
          </a:xfrm>
          <a:prstGeom prst="rect">
            <a:avLst/>
          </a:prstGeom>
        </p:spPr>
      </p:pic>
      <p:sp>
        <p:nvSpPr>
          <p:cNvPr id="10" name="テキスト ボックス 9">
            <a:extLst>
              <a:ext uri="{FF2B5EF4-FFF2-40B4-BE49-F238E27FC236}">
                <a16:creationId xmlns:a16="http://schemas.microsoft.com/office/drawing/2014/main" id="{34CF59F8-A367-4EC1-83BF-5D400B8A4CCC}"/>
              </a:ext>
            </a:extLst>
          </p:cNvPr>
          <p:cNvSpPr txBox="1"/>
          <p:nvPr/>
        </p:nvSpPr>
        <p:spPr>
          <a:xfrm>
            <a:off x="241742" y="604723"/>
            <a:ext cx="9395222" cy="542584"/>
          </a:xfrm>
          <a:prstGeom prst="rect">
            <a:avLst/>
          </a:prstGeom>
          <a:solidFill>
            <a:schemeClr val="accent1">
              <a:lumMod val="20000"/>
              <a:lumOff val="80000"/>
            </a:schemeClr>
          </a:solidFill>
          <a:ln>
            <a:noFill/>
          </a:ln>
        </p:spPr>
        <p:txBody>
          <a:bodyPr wrap="square" rtlCol="0">
            <a:spAutoFit/>
          </a:bodyPr>
          <a:lstStyle/>
          <a:p>
            <a:pPr marL="217984" indent="-217984"/>
            <a:r>
              <a:rPr lang="ja-JP" altLang="en-US" sz="1400" dirty="0"/>
              <a:t>●</a:t>
            </a:r>
            <a:r>
              <a:rPr lang="ja-JP" altLang="en-US" sz="1400" dirty="0" smtClean="0"/>
              <a:t>日本</a:t>
            </a:r>
            <a:r>
              <a:rPr lang="ja-JP" altLang="en-US" sz="1400" dirty="0"/>
              <a:t>のクレジットカード購買額を見ると、</a:t>
            </a:r>
            <a:r>
              <a:rPr lang="en-US" altLang="ja-JP" sz="1400" dirty="0"/>
              <a:t>2020</a:t>
            </a:r>
            <a:r>
              <a:rPr lang="ja-JP" altLang="en-US" sz="1400" dirty="0"/>
              <a:t>年１月後半から４月前半にかけて、旅行（▲</a:t>
            </a:r>
            <a:r>
              <a:rPr lang="en-US" altLang="ja-JP" sz="1400" dirty="0"/>
              <a:t>92</a:t>
            </a:r>
            <a:r>
              <a:rPr lang="ja-JP" altLang="en-US" sz="1400" dirty="0"/>
              <a:t>％）、宿泊（▲</a:t>
            </a:r>
            <a:r>
              <a:rPr lang="en-US" altLang="ja-JP" sz="1400" dirty="0"/>
              <a:t>75</a:t>
            </a:r>
            <a:r>
              <a:rPr lang="ja-JP" altLang="en-US" sz="1400" dirty="0"/>
              <a:t>％）、</a:t>
            </a:r>
            <a:r>
              <a:rPr lang="ja-JP" altLang="en-US" sz="1400" dirty="0" smtClean="0"/>
              <a:t>外食</a:t>
            </a:r>
            <a:endParaRPr lang="en-US" altLang="ja-JP" sz="1400" dirty="0" smtClean="0"/>
          </a:p>
          <a:p>
            <a:pPr marL="217984" indent="-217984"/>
            <a:r>
              <a:rPr lang="ja-JP" altLang="en-US" sz="1400" dirty="0"/>
              <a:t>　</a:t>
            </a:r>
            <a:r>
              <a:rPr lang="ja-JP" altLang="en-US" sz="1400" dirty="0" smtClean="0"/>
              <a:t>（</a:t>
            </a:r>
            <a:r>
              <a:rPr lang="ja-JP" altLang="en-US" sz="1400" dirty="0"/>
              <a:t>▲</a:t>
            </a:r>
            <a:r>
              <a:rPr lang="en-US" altLang="ja-JP" sz="1400" dirty="0"/>
              <a:t>61%</a:t>
            </a:r>
            <a:r>
              <a:rPr lang="ja-JP" altLang="en-US" sz="1400" dirty="0"/>
              <a:t>）などで大きく減少したのに対し、</a:t>
            </a:r>
            <a:r>
              <a:rPr lang="ja-JP" altLang="en-US" sz="1400" b="1" u="sng" dirty="0"/>
              <a:t>ネットショッピング（＋</a:t>
            </a:r>
            <a:r>
              <a:rPr lang="en-US" altLang="ja-JP" sz="1400" b="1" u="sng" dirty="0"/>
              <a:t>12</a:t>
            </a:r>
            <a:r>
              <a:rPr lang="ja-JP" altLang="en-US" sz="1400" b="1" u="sng" dirty="0"/>
              <a:t>％）、コンテンツ配信（＋</a:t>
            </a:r>
            <a:r>
              <a:rPr lang="en-US" altLang="ja-JP" sz="1400" b="1" u="sng" dirty="0"/>
              <a:t>13</a:t>
            </a:r>
            <a:r>
              <a:rPr lang="ja-JP" altLang="en-US" sz="1400" b="1" u="sng" dirty="0"/>
              <a:t>％）が増加。</a:t>
            </a:r>
            <a:endParaRPr lang="en-US" altLang="ja-JP" sz="1400" b="1" u="sng" dirty="0"/>
          </a:p>
        </p:txBody>
      </p:sp>
      <p:sp>
        <p:nvSpPr>
          <p:cNvPr id="12" name="テキスト ボックス 11">
            <a:extLst>
              <a:ext uri="{FF2B5EF4-FFF2-40B4-BE49-F238E27FC236}">
                <a16:creationId xmlns:a16="http://schemas.microsoft.com/office/drawing/2014/main" id="{34CF59F8-A367-4EC1-83BF-5D400B8A4CCC}"/>
              </a:ext>
            </a:extLst>
          </p:cNvPr>
          <p:cNvSpPr txBox="1"/>
          <p:nvPr/>
        </p:nvSpPr>
        <p:spPr>
          <a:xfrm>
            <a:off x="5933129" y="5726471"/>
            <a:ext cx="3972871" cy="267446"/>
          </a:xfrm>
          <a:prstGeom prst="rect">
            <a:avLst/>
          </a:prstGeom>
          <a:noFill/>
          <a:ln>
            <a:noFill/>
          </a:ln>
        </p:spPr>
        <p:txBody>
          <a:bodyPr wrap="square" rtlCol="0">
            <a:spAutoFit/>
          </a:bodyPr>
          <a:lstStyle/>
          <a:p>
            <a:pPr marL="217984" indent="-217984"/>
            <a:r>
              <a:rPr lang="ja-JP" altLang="en-US" sz="1138" dirty="0"/>
              <a:t>出典：産業構造審議会成長戦略部会資料</a:t>
            </a:r>
            <a:endParaRPr lang="en-US" altLang="ja-JP" sz="1138" dirty="0"/>
          </a:p>
        </p:txBody>
      </p:sp>
      <p:sp>
        <p:nvSpPr>
          <p:cNvPr id="7" name="スライド番号プレースホルダー 3"/>
          <p:cNvSpPr>
            <a:spLocks noGrp="1"/>
          </p:cNvSpPr>
          <p:nvPr>
            <p:ph type="sldNum" sz="quarter" idx="12"/>
          </p:nvPr>
        </p:nvSpPr>
        <p:spPr>
          <a:xfrm>
            <a:off x="9452919" y="5745891"/>
            <a:ext cx="434780" cy="340227"/>
          </a:xfrm>
          <a:ln>
            <a:solidFill>
              <a:schemeClr val="accent1"/>
            </a:solidFill>
          </a:ln>
        </p:spPr>
        <p:txBody>
          <a:bodyPr/>
          <a:lstStyle/>
          <a:p>
            <a:fld id="{9B28B6A2-4437-46C4-8AB6-08015A7ADF51}" type="slidenum">
              <a:rPr kumimoji="1" lang="ja-JP" altLang="en-US" sz="1600" smtClean="0"/>
              <a:t>95</a:t>
            </a:fld>
            <a:endParaRPr kumimoji="1" lang="ja-JP" altLang="en-US" sz="1600" dirty="0"/>
          </a:p>
        </p:txBody>
      </p:sp>
    </p:spTree>
    <p:extLst>
      <p:ext uri="{BB962C8B-B14F-4D97-AF65-F5344CB8AC3E}">
        <p14:creationId xmlns:p14="http://schemas.microsoft.com/office/powerpoint/2010/main" val="115915239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1491426" y="1860738"/>
            <a:ext cx="6918940" cy="4062390"/>
          </a:xfrm>
          <a:prstGeom prst="rect">
            <a:avLst/>
          </a:prstGeom>
        </p:spPr>
      </p:pic>
      <p:sp>
        <p:nvSpPr>
          <p:cNvPr id="5" name="テキスト ボックス 4">
            <a:extLst>
              <a:ext uri="{FF2B5EF4-FFF2-40B4-BE49-F238E27FC236}">
                <a16:creationId xmlns:a16="http://schemas.microsoft.com/office/drawing/2014/main" id="{34CF59F8-A367-4EC1-83BF-5D400B8A4CCC}"/>
              </a:ext>
            </a:extLst>
          </p:cNvPr>
          <p:cNvSpPr txBox="1"/>
          <p:nvPr/>
        </p:nvSpPr>
        <p:spPr>
          <a:xfrm>
            <a:off x="257105" y="658032"/>
            <a:ext cx="9395222" cy="954107"/>
          </a:xfrm>
          <a:prstGeom prst="rect">
            <a:avLst/>
          </a:prstGeom>
          <a:solidFill>
            <a:schemeClr val="accent1">
              <a:lumMod val="20000"/>
              <a:lumOff val="80000"/>
            </a:schemeClr>
          </a:solidFill>
          <a:ln>
            <a:noFill/>
          </a:ln>
        </p:spPr>
        <p:txBody>
          <a:bodyPr wrap="square" rtlCol="0">
            <a:spAutoFit/>
          </a:bodyPr>
          <a:lstStyle/>
          <a:p>
            <a:pPr marL="217984" indent="-217984"/>
            <a:r>
              <a:rPr lang="ja-JP" altLang="en-US" sz="1400" dirty="0"/>
              <a:t>●</a:t>
            </a:r>
            <a:r>
              <a:rPr lang="ja-JP" altLang="en-US" sz="1400" dirty="0" smtClean="0"/>
              <a:t>サービス業</a:t>
            </a:r>
            <a:r>
              <a:rPr lang="ja-JP" altLang="en-US" sz="1400" dirty="0"/>
              <a:t>を中心に、人々の外出自粛を受けた消費の落ち込みが目立つ一方で、急速に消費額を伸ばしているのが</a:t>
            </a:r>
            <a:r>
              <a:rPr lang="ja-JP" altLang="en-US" sz="1400" dirty="0" smtClean="0"/>
              <a:t>インターネット</a:t>
            </a:r>
            <a:endParaRPr lang="en-US" altLang="ja-JP" sz="1400" dirty="0" smtClean="0"/>
          </a:p>
          <a:p>
            <a:pPr marL="217984" indent="-217984"/>
            <a:r>
              <a:rPr lang="en-US" altLang="ja-JP" sz="1400" dirty="0"/>
              <a:t> </a:t>
            </a:r>
            <a:r>
              <a:rPr lang="en-US" altLang="ja-JP" sz="1400" dirty="0" smtClean="0"/>
              <a:t>  </a:t>
            </a:r>
            <a:r>
              <a:rPr lang="ja-JP" altLang="en-US" sz="1400" dirty="0" smtClean="0"/>
              <a:t>消費</a:t>
            </a:r>
            <a:r>
              <a:rPr lang="ja-JP" altLang="en-US" sz="1400" dirty="0"/>
              <a:t>。</a:t>
            </a:r>
          </a:p>
          <a:p>
            <a:pPr marL="141883" indent="-141883"/>
            <a:r>
              <a:rPr lang="ja-JP" altLang="en-US" sz="1400" dirty="0"/>
              <a:t>●</a:t>
            </a:r>
            <a:r>
              <a:rPr lang="ja-JP" altLang="en-US" sz="1400" dirty="0" smtClean="0"/>
              <a:t>外出</a:t>
            </a:r>
            <a:r>
              <a:rPr lang="ja-JP" altLang="en-US" sz="1400" dirty="0"/>
              <a:t>を伴わずに消費を行うインターネット消費（</a:t>
            </a:r>
            <a:r>
              <a:rPr lang="en-US" altLang="ja-JP" sz="1400" dirty="0"/>
              <a:t>EC</a:t>
            </a:r>
            <a:r>
              <a:rPr lang="ja-JP" altLang="en-US" sz="1400" dirty="0"/>
              <a:t>消費）は、いわゆる巣ごもり消費を後押しするものであり、</a:t>
            </a:r>
            <a:r>
              <a:rPr lang="ja-JP" altLang="en-US" sz="1400" b="1" u="sng" dirty="0"/>
              <a:t>長期化する</a:t>
            </a:r>
            <a:r>
              <a:rPr lang="ja-JP" altLang="en-US" sz="1400" b="1" u="sng" dirty="0" smtClean="0"/>
              <a:t>外出</a:t>
            </a:r>
            <a:endParaRPr lang="en-US" altLang="ja-JP" sz="1400" b="1" u="sng" dirty="0" smtClean="0"/>
          </a:p>
          <a:p>
            <a:pPr marL="141883" indent="-141883"/>
            <a:r>
              <a:rPr lang="en-US" altLang="ja-JP" sz="1400" b="1" dirty="0"/>
              <a:t> </a:t>
            </a:r>
            <a:r>
              <a:rPr lang="en-US" altLang="ja-JP" sz="1400" b="1" dirty="0" smtClean="0"/>
              <a:t>  </a:t>
            </a:r>
            <a:r>
              <a:rPr lang="ja-JP" altLang="en-US" sz="1400" b="1" u="sng" dirty="0" smtClean="0"/>
              <a:t>自粛</a:t>
            </a:r>
            <a:r>
              <a:rPr lang="ja-JP" altLang="en-US" sz="1400" b="1" u="sng" dirty="0"/>
              <a:t>生活下において、引き続き堅調な推移が期待。</a:t>
            </a:r>
            <a:endParaRPr kumimoji="1" lang="ja-JP" altLang="en-US" sz="1400" b="1" u="sng" dirty="0"/>
          </a:p>
        </p:txBody>
      </p:sp>
      <p:sp>
        <p:nvSpPr>
          <p:cNvPr id="10" name="スライド番号プレースホルダー 3"/>
          <p:cNvSpPr>
            <a:spLocks noGrp="1"/>
          </p:cNvSpPr>
          <p:nvPr>
            <p:ph type="sldNum" sz="quarter" idx="12"/>
          </p:nvPr>
        </p:nvSpPr>
        <p:spPr>
          <a:xfrm>
            <a:off x="9477632" y="5691873"/>
            <a:ext cx="410067" cy="394246"/>
          </a:xfrm>
          <a:ln>
            <a:solidFill>
              <a:schemeClr val="accent1"/>
            </a:solidFill>
          </a:ln>
        </p:spPr>
        <p:txBody>
          <a:bodyPr/>
          <a:lstStyle/>
          <a:p>
            <a:fld id="{9B28B6A2-4437-46C4-8AB6-08015A7ADF51}" type="slidenum">
              <a:rPr kumimoji="1" lang="ja-JP" altLang="en-US" sz="1600" smtClean="0"/>
              <a:t>96</a:t>
            </a:fld>
            <a:endParaRPr kumimoji="1" lang="ja-JP" altLang="en-US" sz="1600" dirty="0"/>
          </a:p>
        </p:txBody>
      </p:sp>
      <p:sp>
        <p:nvSpPr>
          <p:cNvPr id="9" name="タイトル 1">
            <a:extLst>
              <a:ext uri="{FF2B5EF4-FFF2-40B4-BE49-F238E27FC236}">
                <a16:creationId xmlns:a16="http://schemas.microsoft.com/office/drawing/2014/main" id="{1C5D5C96-FB63-4406-8B75-45E774D0FBBE}"/>
              </a:ext>
            </a:extLst>
          </p:cNvPr>
          <p:cNvSpPr txBox="1">
            <a:spLocks/>
          </p:cNvSpPr>
          <p:nvPr/>
        </p:nvSpPr>
        <p:spPr>
          <a:xfrm>
            <a:off x="0" y="-132"/>
            <a:ext cx="9906000" cy="409565"/>
          </a:xfrm>
          <a:prstGeom prst="rect">
            <a:avLst/>
          </a:prstGeom>
          <a:solidFill>
            <a:srgbClr val="002060"/>
          </a:solidFill>
        </p:spPr>
        <p:txBody>
          <a:bodyPr vert="horz" lIns="91440" tIns="45720" rIns="91440" bIns="45720" rtlCol="0" anchor="ctr">
            <a:noAutofit/>
          </a:bodyPr>
          <a:lstStyle>
            <a:lvl1pPr algn="ctr" defTabSz="742950" rtl="0" eaLnBrk="1" latinLnBrk="0" hangingPunct="1">
              <a:lnSpc>
                <a:spcPct val="90000"/>
              </a:lnSpc>
              <a:spcBef>
                <a:spcPct val="0"/>
              </a:spcBef>
              <a:buNone/>
              <a:defRPr kumimoji="1" sz="4875" kern="1200">
                <a:solidFill>
                  <a:schemeClr val="tx1"/>
                </a:solidFill>
                <a:latin typeface="+mj-lt"/>
                <a:ea typeface="+mj-ea"/>
                <a:cs typeface="+mj-cs"/>
              </a:defRPr>
            </a:lvl1pPr>
          </a:lstStyle>
          <a:p>
            <a:r>
              <a:rPr lang="ja-JP" altLang="en-US" sz="1800" b="1" dirty="0" smtClean="0">
                <a:solidFill>
                  <a:schemeClr val="bg1"/>
                </a:solidFill>
                <a:latin typeface="+mn-ea"/>
                <a:ea typeface="+mn-ea"/>
              </a:rPr>
              <a:t>非接触型サービスの増加 </a:t>
            </a:r>
            <a:r>
              <a:rPr lang="en-US" altLang="ja-JP" sz="1800" b="1" dirty="0" smtClean="0">
                <a:solidFill>
                  <a:schemeClr val="bg1"/>
                </a:solidFill>
                <a:latin typeface="+mn-ea"/>
                <a:ea typeface="+mn-ea"/>
              </a:rPr>
              <a:t>【</a:t>
            </a:r>
            <a:r>
              <a:rPr lang="ja-JP" altLang="en-US" sz="1800" b="1" dirty="0" smtClean="0">
                <a:solidFill>
                  <a:schemeClr val="bg1"/>
                </a:solidFill>
                <a:latin typeface="+mn-ea"/>
                <a:ea typeface="+mn-ea"/>
              </a:rPr>
              <a:t>巣ごもり消費・</a:t>
            </a:r>
            <a:r>
              <a:rPr lang="en-US" altLang="ja-JP" sz="1800" b="1" dirty="0" smtClean="0">
                <a:solidFill>
                  <a:schemeClr val="bg1"/>
                </a:solidFill>
                <a:latin typeface="+mn-ea"/>
                <a:ea typeface="+mn-ea"/>
              </a:rPr>
              <a:t>EC</a:t>
            </a:r>
            <a:r>
              <a:rPr lang="ja-JP" altLang="en-US" sz="1800" b="1" dirty="0" smtClean="0">
                <a:solidFill>
                  <a:schemeClr val="bg1"/>
                </a:solidFill>
                <a:latin typeface="+mn-ea"/>
                <a:ea typeface="+mn-ea"/>
              </a:rPr>
              <a:t>取引</a:t>
            </a:r>
            <a:r>
              <a:rPr lang="en-US" altLang="ja-JP" sz="1800" b="1" dirty="0" smtClean="0">
                <a:solidFill>
                  <a:schemeClr val="bg1"/>
                </a:solidFill>
                <a:latin typeface="+mn-ea"/>
                <a:ea typeface="+mn-ea"/>
              </a:rPr>
              <a:t>】</a:t>
            </a:r>
            <a:endParaRPr lang="ja-JP" altLang="en-US" sz="1800" b="1" dirty="0">
              <a:solidFill>
                <a:schemeClr val="bg1"/>
              </a:solidFill>
              <a:latin typeface="+mn-ea"/>
              <a:ea typeface="+mn-ea"/>
            </a:endParaRPr>
          </a:p>
        </p:txBody>
      </p:sp>
      <p:sp>
        <p:nvSpPr>
          <p:cNvPr id="6" name="テキスト ボックス 5">
            <a:extLst>
              <a:ext uri="{FF2B5EF4-FFF2-40B4-BE49-F238E27FC236}">
                <a16:creationId xmlns:a16="http://schemas.microsoft.com/office/drawing/2014/main" id="{34CF59F8-A367-4EC1-83BF-5D400B8A4CCC}"/>
              </a:ext>
            </a:extLst>
          </p:cNvPr>
          <p:cNvSpPr txBox="1"/>
          <p:nvPr/>
        </p:nvSpPr>
        <p:spPr>
          <a:xfrm>
            <a:off x="4327451" y="5865897"/>
            <a:ext cx="5947623" cy="253916"/>
          </a:xfrm>
          <a:prstGeom prst="rect">
            <a:avLst/>
          </a:prstGeom>
          <a:noFill/>
          <a:ln>
            <a:noFill/>
          </a:ln>
        </p:spPr>
        <p:txBody>
          <a:bodyPr wrap="square" rtlCol="0">
            <a:spAutoFit/>
          </a:bodyPr>
          <a:lstStyle/>
          <a:p>
            <a:pPr marL="217984" indent="-217984"/>
            <a:r>
              <a:rPr lang="ja-JP" altLang="en-US" sz="1050" dirty="0"/>
              <a:t>出典</a:t>
            </a:r>
            <a:r>
              <a:rPr lang="ja-JP" altLang="en-US" sz="1050" dirty="0" smtClean="0"/>
              <a:t>：野村証券 </a:t>
            </a:r>
            <a:r>
              <a:rPr lang="en-US" altLang="ja-JP" sz="1050" dirty="0" smtClean="0"/>
              <a:t>『</a:t>
            </a:r>
            <a:r>
              <a:rPr lang="ja-JP" altLang="en-US" sz="1050" dirty="0" smtClean="0"/>
              <a:t>高頻度データを用いた緊急事態宣言下の消費動向の推計</a:t>
            </a:r>
            <a:r>
              <a:rPr lang="en-US" altLang="ja-JP" sz="1050" dirty="0" smtClean="0"/>
              <a:t>』</a:t>
            </a:r>
            <a:r>
              <a:rPr lang="ja-JP" altLang="en-US" sz="1050" dirty="0" smtClean="0"/>
              <a:t>（</a:t>
            </a:r>
            <a:r>
              <a:rPr lang="en-US" altLang="ja-JP" sz="1050" dirty="0" smtClean="0"/>
              <a:t>2020/5/11</a:t>
            </a:r>
            <a:r>
              <a:rPr lang="ja-JP" altLang="en-US" sz="1050" dirty="0" smtClean="0"/>
              <a:t>）</a:t>
            </a:r>
            <a:endParaRPr lang="en-US" altLang="ja-JP" sz="1050" dirty="0"/>
          </a:p>
        </p:txBody>
      </p:sp>
    </p:spTree>
    <p:extLst>
      <p:ext uri="{BB962C8B-B14F-4D97-AF65-F5344CB8AC3E}">
        <p14:creationId xmlns:p14="http://schemas.microsoft.com/office/powerpoint/2010/main" val="381281183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4CF59F8-A367-4EC1-83BF-5D400B8A4CCC}"/>
              </a:ext>
            </a:extLst>
          </p:cNvPr>
          <p:cNvSpPr txBox="1"/>
          <p:nvPr/>
        </p:nvSpPr>
        <p:spPr>
          <a:xfrm>
            <a:off x="147467" y="556663"/>
            <a:ext cx="9611065" cy="954107"/>
          </a:xfrm>
          <a:prstGeom prst="rect">
            <a:avLst/>
          </a:prstGeom>
          <a:solidFill>
            <a:schemeClr val="accent1">
              <a:lumMod val="20000"/>
              <a:lumOff val="80000"/>
            </a:schemeClr>
          </a:solidFill>
          <a:ln>
            <a:noFill/>
          </a:ln>
        </p:spPr>
        <p:txBody>
          <a:bodyPr wrap="square" rtlCol="0">
            <a:spAutoFit/>
          </a:bodyPr>
          <a:lstStyle/>
          <a:p>
            <a:pPr marL="217984" indent="-217984"/>
            <a:r>
              <a:rPr lang="ja-JP" altLang="en-US" sz="1400" dirty="0"/>
              <a:t>●</a:t>
            </a:r>
            <a:r>
              <a:rPr lang="ja-JP" altLang="en-US" sz="1400" dirty="0" smtClean="0"/>
              <a:t>新型コロナウイルス拡大を機に最もキャッシュレスでの支払いが増えたのは</a:t>
            </a:r>
            <a:r>
              <a:rPr lang="en-US" altLang="ja-JP" sz="1400" dirty="0" smtClean="0"/>
              <a:t>20</a:t>
            </a:r>
            <a:r>
              <a:rPr lang="ja-JP" altLang="en-US" sz="1400" dirty="0" smtClean="0"/>
              <a:t>代で、半数以上にのぼる。</a:t>
            </a:r>
            <a:endParaRPr lang="en-US" altLang="ja-JP" sz="1400" dirty="0" smtClean="0"/>
          </a:p>
          <a:p>
            <a:pPr marL="217984" indent="-217984"/>
            <a:r>
              <a:rPr lang="ja-JP" altLang="en-US" sz="1400" dirty="0" smtClean="0"/>
              <a:t>●</a:t>
            </a:r>
            <a:r>
              <a:rPr lang="en-US" altLang="ja-JP" sz="1400" dirty="0" smtClean="0"/>
              <a:t>20</a:t>
            </a:r>
            <a:r>
              <a:rPr lang="ja-JP" altLang="en-US" sz="1400" dirty="0" smtClean="0"/>
              <a:t>代以外にも、</a:t>
            </a:r>
            <a:r>
              <a:rPr lang="ja-JP" altLang="en-US" sz="1400" b="1" u="sng" dirty="0" smtClean="0"/>
              <a:t>すべての年代において</a:t>
            </a:r>
            <a:r>
              <a:rPr lang="en-US" altLang="ja-JP" sz="1400" b="1" u="sng" dirty="0" smtClean="0"/>
              <a:t>4</a:t>
            </a:r>
            <a:r>
              <a:rPr lang="ja-JP" altLang="en-US" sz="1400" b="1" u="sng" dirty="0" smtClean="0"/>
              <a:t>割以上がキャッシュレスでの支払いが増えたと回答</a:t>
            </a:r>
            <a:r>
              <a:rPr lang="ja-JP" altLang="en-US" sz="1400" dirty="0" smtClean="0"/>
              <a:t>。</a:t>
            </a:r>
            <a:endParaRPr lang="en-US" altLang="ja-JP" sz="1400" dirty="0" smtClean="0"/>
          </a:p>
          <a:p>
            <a:pPr marL="217984" indent="-217984"/>
            <a:r>
              <a:rPr lang="ja-JP" altLang="en-US" sz="1400" dirty="0" smtClean="0"/>
              <a:t>●また、外出自粛を背景に、</a:t>
            </a:r>
            <a:r>
              <a:rPr lang="en-US" altLang="ja-JP" sz="1400" dirty="0" smtClean="0"/>
              <a:t>EC</a:t>
            </a:r>
            <a:r>
              <a:rPr lang="ja-JP" altLang="en-US" sz="1400" dirty="0" smtClean="0"/>
              <a:t>（ネットショッピング）の利用も増加。</a:t>
            </a:r>
            <a:r>
              <a:rPr lang="en-US" altLang="ja-JP" sz="1400" b="1" u="sng" dirty="0" smtClean="0"/>
              <a:t>10</a:t>
            </a:r>
            <a:r>
              <a:rPr lang="ja-JP" altLang="en-US" sz="1400" b="1" u="sng" dirty="0" smtClean="0"/>
              <a:t>代・</a:t>
            </a:r>
            <a:r>
              <a:rPr lang="en-US" altLang="ja-JP" sz="1400" b="1" u="sng" dirty="0" smtClean="0"/>
              <a:t>20</a:t>
            </a:r>
            <a:r>
              <a:rPr lang="ja-JP" altLang="en-US" sz="1400" b="1" u="sng" dirty="0" smtClean="0"/>
              <a:t>代の若年層を中心に全体の</a:t>
            </a:r>
            <a:r>
              <a:rPr lang="en-US" altLang="ja-JP" sz="1400" b="1" u="sng" dirty="0" smtClean="0"/>
              <a:t>3</a:t>
            </a:r>
            <a:r>
              <a:rPr lang="ja-JP" altLang="en-US" sz="1400" b="1" u="sng" dirty="0" smtClean="0"/>
              <a:t>割強がネットショッピング</a:t>
            </a:r>
            <a:endParaRPr lang="en-US" altLang="ja-JP" sz="1400" b="1" u="sng" dirty="0" smtClean="0"/>
          </a:p>
          <a:p>
            <a:pPr marL="217984" indent="-217984"/>
            <a:r>
              <a:rPr lang="en-US" altLang="ja-JP" sz="1400" dirty="0">
                <a:latin typeface="+mn-ea"/>
              </a:rPr>
              <a:t> </a:t>
            </a:r>
            <a:r>
              <a:rPr lang="en-US" altLang="ja-JP" sz="1400" dirty="0" smtClean="0">
                <a:latin typeface="+mn-ea"/>
              </a:rPr>
              <a:t>  </a:t>
            </a:r>
            <a:r>
              <a:rPr lang="ja-JP" altLang="en-US" sz="1400" b="1" u="sng" dirty="0" smtClean="0"/>
              <a:t>の利用が増えたと回答。</a:t>
            </a:r>
            <a:endParaRPr kumimoji="1" lang="ja-JP" altLang="en-US" sz="1400" b="1" u="sng" dirty="0"/>
          </a:p>
        </p:txBody>
      </p:sp>
      <p:sp>
        <p:nvSpPr>
          <p:cNvPr id="10" name="テキスト ボックス 9">
            <a:extLst>
              <a:ext uri="{FF2B5EF4-FFF2-40B4-BE49-F238E27FC236}">
                <a16:creationId xmlns:a16="http://schemas.microsoft.com/office/drawing/2014/main" id="{34CF59F8-A367-4EC1-83BF-5D400B8A4CCC}"/>
              </a:ext>
            </a:extLst>
          </p:cNvPr>
          <p:cNvSpPr txBox="1"/>
          <p:nvPr/>
        </p:nvSpPr>
        <p:spPr>
          <a:xfrm>
            <a:off x="4275789" y="5765885"/>
            <a:ext cx="5269688" cy="246221"/>
          </a:xfrm>
          <a:prstGeom prst="rect">
            <a:avLst/>
          </a:prstGeom>
          <a:noFill/>
          <a:ln>
            <a:noFill/>
          </a:ln>
        </p:spPr>
        <p:txBody>
          <a:bodyPr wrap="square" rtlCol="0">
            <a:spAutoFit/>
          </a:bodyPr>
          <a:lstStyle/>
          <a:p>
            <a:pPr marL="217984" indent="-217984"/>
            <a:r>
              <a:rPr lang="ja-JP" altLang="en-US" sz="1000" dirty="0"/>
              <a:t>出典</a:t>
            </a:r>
            <a:r>
              <a:rPr lang="ja-JP" altLang="en-US" sz="1000" dirty="0" smtClean="0"/>
              <a:t>：野村総研 </a:t>
            </a:r>
            <a:r>
              <a:rPr lang="en-US" altLang="ja-JP" sz="1000" dirty="0" smtClean="0"/>
              <a:t>『</a:t>
            </a:r>
            <a:r>
              <a:rPr lang="ja-JP" altLang="en-US" sz="1000" dirty="0" smtClean="0"/>
              <a:t>新型コロナウイルス拡大による生活の変化に関するアンケート</a:t>
            </a:r>
            <a:r>
              <a:rPr lang="en-US" altLang="ja-JP" sz="1000" dirty="0" smtClean="0"/>
              <a:t>』</a:t>
            </a:r>
            <a:r>
              <a:rPr lang="ja-JP" altLang="en-US" sz="900" dirty="0" smtClean="0"/>
              <a:t>（</a:t>
            </a:r>
            <a:r>
              <a:rPr lang="en-US" altLang="ja-JP" sz="900" dirty="0" smtClean="0"/>
              <a:t>4/22</a:t>
            </a:r>
            <a:r>
              <a:rPr lang="ja-JP" altLang="en-US" sz="900" dirty="0" smtClean="0"/>
              <a:t>～</a:t>
            </a:r>
            <a:r>
              <a:rPr lang="en-US" altLang="ja-JP" sz="900" dirty="0" smtClean="0"/>
              <a:t>4/24</a:t>
            </a:r>
            <a:r>
              <a:rPr lang="ja-JP" altLang="en-US" sz="900" dirty="0" smtClean="0"/>
              <a:t>実施）</a:t>
            </a:r>
            <a:endParaRPr lang="en-US" altLang="ja-JP" sz="1050" dirty="0"/>
          </a:p>
        </p:txBody>
      </p:sp>
      <p:sp>
        <p:nvSpPr>
          <p:cNvPr id="11" name="スライド番号プレースホルダー 3"/>
          <p:cNvSpPr>
            <a:spLocks noGrp="1"/>
          </p:cNvSpPr>
          <p:nvPr>
            <p:ph type="sldNum" sz="quarter" idx="12"/>
          </p:nvPr>
        </p:nvSpPr>
        <p:spPr>
          <a:xfrm>
            <a:off x="9445444" y="5691873"/>
            <a:ext cx="442255" cy="394246"/>
          </a:xfrm>
          <a:ln>
            <a:solidFill>
              <a:schemeClr val="accent1"/>
            </a:solidFill>
          </a:ln>
        </p:spPr>
        <p:txBody>
          <a:bodyPr/>
          <a:lstStyle/>
          <a:p>
            <a:fld id="{9B28B6A2-4437-46C4-8AB6-08015A7ADF51}" type="slidenum">
              <a:rPr kumimoji="1" lang="ja-JP" altLang="en-US" sz="1600" smtClean="0"/>
              <a:t>97</a:t>
            </a:fld>
            <a:endParaRPr kumimoji="1" lang="ja-JP" altLang="en-US" sz="1600" dirty="0"/>
          </a:p>
        </p:txBody>
      </p:sp>
      <p:pic>
        <p:nvPicPr>
          <p:cNvPr id="6" name="図 5"/>
          <p:cNvPicPr>
            <a:picLocks noChangeAspect="1"/>
          </p:cNvPicPr>
          <p:nvPr/>
        </p:nvPicPr>
        <p:blipFill>
          <a:blip r:embed="rId2"/>
          <a:stretch>
            <a:fillRect/>
          </a:stretch>
        </p:blipFill>
        <p:spPr>
          <a:xfrm>
            <a:off x="288757" y="2423316"/>
            <a:ext cx="4379496" cy="2974513"/>
          </a:xfrm>
          <a:prstGeom prst="rect">
            <a:avLst/>
          </a:prstGeom>
        </p:spPr>
      </p:pic>
      <p:pic>
        <p:nvPicPr>
          <p:cNvPr id="7" name="図 6"/>
          <p:cNvPicPr>
            <a:picLocks noChangeAspect="1"/>
          </p:cNvPicPr>
          <p:nvPr/>
        </p:nvPicPr>
        <p:blipFill>
          <a:blip r:embed="rId3"/>
          <a:stretch>
            <a:fillRect/>
          </a:stretch>
        </p:blipFill>
        <p:spPr>
          <a:xfrm>
            <a:off x="5128094" y="2423316"/>
            <a:ext cx="4317350" cy="2974513"/>
          </a:xfrm>
          <a:prstGeom prst="rect">
            <a:avLst/>
          </a:prstGeom>
        </p:spPr>
      </p:pic>
      <p:sp>
        <p:nvSpPr>
          <p:cNvPr id="12" name="テキスト ボックス 11"/>
          <p:cNvSpPr txBox="1"/>
          <p:nvPr/>
        </p:nvSpPr>
        <p:spPr>
          <a:xfrm>
            <a:off x="175639" y="2040547"/>
            <a:ext cx="4576835" cy="284693"/>
          </a:xfrm>
          <a:prstGeom prst="rect">
            <a:avLst/>
          </a:prstGeom>
          <a:noFill/>
        </p:spPr>
        <p:txBody>
          <a:bodyPr wrap="square" rtlCol="0">
            <a:spAutoFit/>
          </a:bodyPr>
          <a:lstStyle/>
          <a:p>
            <a:r>
              <a:rPr kumimoji="1" lang="ja-JP" altLang="en-US" sz="1250" b="1" dirty="0" smtClean="0"/>
              <a:t>■ 支払い方法の変化 </a:t>
            </a:r>
            <a:r>
              <a:rPr kumimoji="1" lang="en-US" altLang="ja-JP" sz="1250" b="1" dirty="0" smtClean="0"/>
              <a:t>【Q</a:t>
            </a:r>
            <a:r>
              <a:rPr kumimoji="1" lang="ja-JP" altLang="en-US" sz="1250" b="1" dirty="0" smtClean="0"/>
              <a:t>：キャッシュレスでの支払いが増えたか？</a:t>
            </a:r>
            <a:r>
              <a:rPr kumimoji="1" lang="en-US" altLang="ja-JP" sz="1250" b="1" dirty="0" smtClean="0"/>
              <a:t>】</a:t>
            </a:r>
            <a:endParaRPr kumimoji="1" lang="ja-JP" altLang="en-US" sz="1250" b="1" dirty="0"/>
          </a:p>
        </p:txBody>
      </p:sp>
      <p:sp>
        <p:nvSpPr>
          <p:cNvPr id="13" name="テキスト ボックス 12"/>
          <p:cNvSpPr txBox="1"/>
          <p:nvPr/>
        </p:nvSpPr>
        <p:spPr>
          <a:xfrm>
            <a:off x="4884822" y="2040546"/>
            <a:ext cx="5149515" cy="284693"/>
          </a:xfrm>
          <a:prstGeom prst="rect">
            <a:avLst/>
          </a:prstGeom>
          <a:noFill/>
        </p:spPr>
        <p:txBody>
          <a:bodyPr wrap="square" rtlCol="0">
            <a:spAutoFit/>
          </a:bodyPr>
          <a:lstStyle/>
          <a:p>
            <a:r>
              <a:rPr kumimoji="1" lang="ja-JP" altLang="en-US" sz="1250" b="1" dirty="0" smtClean="0"/>
              <a:t>■ サービス利用の変化 </a:t>
            </a:r>
            <a:r>
              <a:rPr kumimoji="1" lang="en-US" altLang="ja-JP" sz="1250" b="1" dirty="0" smtClean="0"/>
              <a:t>【Q</a:t>
            </a:r>
            <a:r>
              <a:rPr kumimoji="1" lang="ja-JP" altLang="en-US" sz="1250" b="1" dirty="0" smtClean="0"/>
              <a:t>：</a:t>
            </a:r>
            <a:r>
              <a:rPr kumimoji="1" lang="en-US" altLang="ja-JP" sz="1250" b="1" dirty="0" smtClean="0"/>
              <a:t>EC</a:t>
            </a:r>
            <a:r>
              <a:rPr kumimoji="1" lang="ja-JP" altLang="en-US" sz="1250" b="1" dirty="0" smtClean="0"/>
              <a:t>（ネットショッピング）の利用が増えたか？</a:t>
            </a:r>
            <a:r>
              <a:rPr kumimoji="1" lang="en-US" altLang="ja-JP" sz="1250" b="1" dirty="0" smtClean="0"/>
              <a:t>】</a:t>
            </a:r>
            <a:endParaRPr kumimoji="1" lang="ja-JP" altLang="en-US" sz="1250" b="1" dirty="0"/>
          </a:p>
        </p:txBody>
      </p:sp>
      <p:sp>
        <p:nvSpPr>
          <p:cNvPr id="14" name="タイトル 1">
            <a:extLst>
              <a:ext uri="{FF2B5EF4-FFF2-40B4-BE49-F238E27FC236}">
                <a16:creationId xmlns:a16="http://schemas.microsoft.com/office/drawing/2014/main" id="{1C5D5C96-FB63-4406-8B75-45E774D0FBBE}"/>
              </a:ext>
            </a:extLst>
          </p:cNvPr>
          <p:cNvSpPr txBox="1">
            <a:spLocks/>
          </p:cNvSpPr>
          <p:nvPr/>
        </p:nvSpPr>
        <p:spPr>
          <a:xfrm>
            <a:off x="0" y="-132"/>
            <a:ext cx="9906000" cy="409565"/>
          </a:xfrm>
          <a:prstGeom prst="rect">
            <a:avLst/>
          </a:prstGeom>
          <a:solidFill>
            <a:srgbClr val="002060"/>
          </a:solidFill>
        </p:spPr>
        <p:txBody>
          <a:bodyPr vert="horz" lIns="91440" tIns="45720" rIns="91440" bIns="45720" rtlCol="0" anchor="ctr">
            <a:noAutofit/>
          </a:bodyPr>
          <a:lstStyle>
            <a:lvl1pPr algn="ctr" defTabSz="742950" rtl="0" eaLnBrk="1" latinLnBrk="0" hangingPunct="1">
              <a:lnSpc>
                <a:spcPct val="90000"/>
              </a:lnSpc>
              <a:spcBef>
                <a:spcPct val="0"/>
              </a:spcBef>
              <a:buNone/>
              <a:defRPr kumimoji="1" sz="4875" kern="1200">
                <a:solidFill>
                  <a:schemeClr val="tx1"/>
                </a:solidFill>
                <a:latin typeface="+mj-lt"/>
                <a:ea typeface="+mj-ea"/>
                <a:cs typeface="+mj-cs"/>
              </a:defRPr>
            </a:lvl1pPr>
          </a:lstStyle>
          <a:p>
            <a:r>
              <a:rPr lang="ja-JP" altLang="en-US" sz="1800" b="1" dirty="0" smtClean="0">
                <a:solidFill>
                  <a:schemeClr val="bg1"/>
                </a:solidFill>
                <a:latin typeface="+mn-ea"/>
                <a:ea typeface="+mn-ea"/>
              </a:rPr>
              <a:t>非接触型サービスの増加 </a:t>
            </a:r>
            <a:r>
              <a:rPr lang="en-US" altLang="ja-JP" sz="1800" b="1" dirty="0" smtClean="0">
                <a:solidFill>
                  <a:schemeClr val="bg1"/>
                </a:solidFill>
                <a:latin typeface="+mn-ea"/>
                <a:ea typeface="+mn-ea"/>
              </a:rPr>
              <a:t>【</a:t>
            </a:r>
            <a:r>
              <a:rPr lang="ja-JP" altLang="en-US" sz="1800" b="1" dirty="0" smtClean="0">
                <a:solidFill>
                  <a:schemeClr val="bg1"/>
                </a:solidFill>
                <a:latin typeface="+mn-ea"/>
                <a:ea typeface="+mn-ea"/>
              </a:rPr>
              <a:t>巣ごもり消費・</a:t>
            </a:r>
            <a:r>
              <a:rPr lang="en-US" altLang="ja-JP" sz="1800" b="1" dirty="0" smtClean="0">
                <a:solidFill>
                  <a:schemeClr val="bg1"/>
                </a:solidFill>
                <a:latin typeface="+mn-ea"/>
                <a:ea typeface="+mn-ea"/>
              </a:rPr>
              <a:t>EC</a:t>
            </a:r>
            <a:r>
              <a:rPr lang="ja-JP" altLang="en-US" sz="1800" b="1" dirty="0" smtClean="0">
                <a:solidFill>
                  <a:schemeClr val="bg1"/>
                </a:solidFill>
                <a:latin typeface="+mn-ea"/>
                <a:ea typeface="+mn-ea"/>
              </a:rPr>
              <a:t>取引</a:t>
            </a:r>
            <a:r>
              <a:rPr lang="en-US" altLang="ja-JP" sz="1800" b="1" dirty="0" smtClean="0">
                <a:solidFill>
                  <a:schemeClr val="bg1"/>
                </a:solidFill>
                <a:latin typeface="+mn-ea"/>
                <a:ea typeface="+mn-ea"/>
              </a:rPr>
              <a:t>】</a:t>
            </a:r>
            <a:endParaRPr lang="ja-JP" altLang="en-US" sz="1800" b="1" dirty="0">
              <a:solidFill>
                <a:schemeClr val="bg1"/>
              </a:solidFill>
              <a:latin typeface="+mn-ea"/>
              <a:ea typeface="+mn-ea"/>
            </a:endParaRPr>
          </a:p>
        </p:txBody>
      </p:sp>
    </p:spTree>
    <p:extLst>
      <p:ext uri="{BB962C8B-B14F-4D97-AF65-F5344CB8AC3E}">
        <p14:creationId xmlns:p14="http://schemas.microsoft.com/office/powerpoint/2010/main" val="243705045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4CF59F8-A367-4EC1-83BF-5D400B8A4CCC}"/>
              </a:ext>
            </a:extLst>
          </p:cNvPr>
          <p:cNvSpPr txBox="1"/>
          <p:nvPr/>
        </p:nvSpPr>
        <p:spPr>
          <a:xfrm>
            <a:off x="147467" y="556663"/>
            <a:ext cx="9611065" cy="738664"/>
          </a:xfrm>
          <a:prstGeom prst="rect">
            <a:avLst/>
          </a:prstGeom>
          <a:solidFill>
            <a:schemeClr val="accent1">
              <a:lumMod val="20000"/>
              <a:lumOff val="80000"/>
            </a:schemeClr>
          </a:solidFill>
          <a:ln>
            <a:noFill/>
          </a:ln>
        </p:spPr>
        <p:txBody>
          <a:bodyPr wrap="square" rtlCol="0">
            <a:spAutoFit/>
          </a:bodyPr>
          <a:lstStyle/>
          <a:p>
            <a:pPr marL="217984" indent="-217984"/>
            <a:r>
              <a:rPr lang="ja-JP" altLang="en-US" sz="1400" dirty="0" smtClean="0"/>
              <a:t>●インバウンドの蒸発により、甚大な打撃を受けた観光ビジネスであるが、</a:t>
            </a:r>
            <a:r>
              <a:rPr lang="ja-JP" altLang="en-US" sz="1400" b="1" u="sng" dirty="0" smtClean="0"/>
              <a:t>コロナ禍において、ネット経由でモノを外国人に売る越境ＥＣ</a:t>
            </a:r>
            <a:endParaRPr lang="en-US" altLang="ja-JP" sz="1400" b="1" u="sng" dirty="0" smtClean="0"/>
          </a:p>
          <a:p>
            <a:pPr marL="217984" indent="-217984"/>
            <a:r>
              <a:rPr kumimoji="1" lang="en-US" altLang="ja-JP" sz="1400" dirty="0"/>
              <a:t> </a:t>
            </a:r>
            <a:r>
              <a:rPr kumimoji="1" lang="en-US" altLang="ja-JP" sz="1400" dirty="0" smtClean="0"/>
              <a:t>   </a:t>
            </a:r>
            <a:r>
              <a:rPr kumimoji="1" lang="ja-JP" altLang="en-US" sz="1400" b="1" u="sng" dirty="0" smtClean="0"/>
              <a:t>が注目される。</a:t>
            </a:r>
            <a:endParaRPr kumimoji="1" lang="en-US" altLang="ja-JP" sz="1400" b="1" u="sng" dirty="0" smtClean="0"/>
          </a:p>
          <a:p>
            <a:pPr marL="217984" indent="-217984"/>
            <a:r>
              <a:rPr kumimoji="1" lang="ja-JP" altLang="en-US" sz="1400" dirty="0" smtClean="0"/>
              <a:t>●経済</a:t>
            </a:r>
            <a:r>
              <a:rPr kumimoji="1" lang="ja-JP" altLang="en-US" sz="1400" dirty="0"/>
              <a:t>産業</a:t>
            </a:r>
            <a:r>
              <a:rPr kumimoji="1" lang="ja-JP" altLang="en-US" sz="1400" dirty="0" smtClean="0"/>
              <a:t>省</a:t>
            </a:r>
            <a:r>
              <a:rPr kumimoji="1" lang="ja-JP" altLang="en-US" sz="1400" dirty="0"/>
              <a:t>の報告書によれば</a:t>
            </a:r>
            <a:r>
              <a:rPr kumimoji="1" lang="ja-JP" altLang="en-US" sz="1400" dirty="0" smtClean="0"/>
              <a:t>、</a:t>
            </a:r>
            <a:r>
              <a:rPr kumimoji="1" lang="ja-JP" altLang="en-US" sz="1400" b="1" u="sng" dirty="0" smtClean="0"/>
              <a:t>越境ＥＣ市場は、</a:t>
            </a:r>
            <a:r>
              <a:rPr kumimoji="1" lang="en-US" altLang="ja-JP" sz="1400" b="1" u="sng" dirty="0" smtClean="0"/>
              <a:t>2022</a:t>
            </a:r>
            <a:r>
              <a:rPr kumimoji="1" lang="ja-JP" altLang="en-US" sz="1400" b="1" u="sng" dirty="0"/>
              <a:t>年に</a:t>
            </a:r>
            <a:r>
              <a:rPr kumimoji="1" lang="ja-JP" altLang="en-US" sz="1400" b="1" u="sng" dirty="0" smtClean="0"/>
              <a:t>は</a:t>
            </a:r>
            <a:r>
              <a:rPr kumimoji="1" lang="en-US" altLang="ja-JP" sz="1400" b="1" u="sng" dirty="0" smtClean="0"/>
              <a:t>2018</a:t>
            </a:r>
            <a:r>
              <a:rPr kumimoji="1" lang="ja-JP" altLang="en-US" sz="1400" b="1" u="sng" dirty="0"/>
              <a:t>年の</a:t>
            </a:r>
            <a:r>
              <a:rPr kumimoji="1" lang="en-US" altLang="ja-JP" sz="1400" b="1" u="sng" dirty="0"/>
              <a:t>1.5</a:t>
            </a:r>
            <a:r>
              <a:rPr kumimoji="1" lang="ja-JP" altLang="en-US" sz="1400" b="1" u="sng" dirty="0"/>
              <a:t>倍以上の市場に</a:t>
            </a:r>
            <a:r>
              <a:rPr kumimoji="1" lang="ja-JP" altLang="en-US" sz="1400" b="1" u="sng" dirty="0" smtClean="0"/>
              <a:t>なると試算</a:t>
            </a:r>
            <a:r>
              <a:rPr kumimoji="1" lang="ja-JP" altLang="en-US" sz="1400" dirty="0" smtClean="0"/>
              <a:t>されている。</a:t>
            </a:r>
            <a:endParaRPr kumimoji="1" lang="ja-JP" altLang="en-US" sz="1400" dirty="0"/>
          </a:p>
        </p:txBody>
      </p:sp>
      <p:sp>
        <p:nvSpPr>
          <p:cNvPr id="10" name="テキスト ボックス 9">
            <a:extLst>
              <a:ext uri="{FF2B5EF4-FFF2-40B4-BE49-F238E27FC236}">
                <a16:creationId xmlns:a16="http://schemas.microsoft.com/office/drawing/2014/main" id="{34CF59F8-A367-4EC1-83BF-5D400B8A4CCC}"/>
              </a:ext>
            </a:extLst>
          </p:cNvPr>
          <p:cNvSpPr txBox="1"/>
          <p:nvPr/>
        </p:nvSpPr>
        <p:spPr>
          <a:xfrm>
            <a:off x="1679340" y="5568762"/>
            <a:ext cx="7197693" cy="246221"/>
          </a:xfrm>
          <a:prstGeom prst="rect">
            <a:avLst/>
          </a:prstGeom>
          <a:noFill/>
          <a:ln>
            <a:noFill/>
          </a:ln>
        </p:spPr>
        <p:txBody>
          <a:bodyPr wrap="square" rtlCol="0">
            <a:spAutoFit/>
          </a:bodyPr>
          <a:lstStyle/>
          <a:p>
            <a:pPr marL="217984" indent="-217984"/>
            <a:r>
              <a:rPr lang="ja-JP" altLang="en-US" sz="1000" dirty="0"/>
              <a:t>出典</a:t>
            </a:r>
            <a:r>
              <a:rPr lang="ja-JP" altLang="en-US" sz="1000" dirty="0" smtClean="0"/>
              <a:t>：経済</a:t>
            </a:r>
            <a:r>
              <a:rPr lang="ja-JP" altLang="en-US" sz="1000" dirty="0"/>
              <a:t>産業省</a:t>
            </a:r>
            <a:r>
              <a:rPr lang="ja-JP" altLang="en-US" sz="1000" dirty="0" smtClean="0"/>
              <a:t> </a:t>
            </a:r>
            <a:r>
              <a:rPr lang="en-US" altLang="ja-JP" sz="1000" dirty="0" smtClean="0"/>
              <a:t>『</a:t>
            </a:r>
            <a:r>
              <a:rPr lang="ja-JP" altLang="en-US" sz="1000" dirty="0" smtClean="0"/>
              <a:t>平成</a:t>
            </a:r>
            <a:r>
              <a:rPr lang="en-US" altLang="ja-JP" sz="1000" dirty="0" smtClean="0"/>
              <a:t>30</a:t>
            </a:r>
            <a:r>
              <a:rPr lang="ja-JP" altLang="en-US" sz="1000" dirty="0" smtClean="0"/>
              <a:t>年度 我が国</a:t>
            </a:r>
            <a:r>
              <a:rPr lang="ja-JP" altLang="en-US" sz="1000" dirty="0"/>
              <a:t>におけるデータ駆動型社会に係る基盤整備（電子商取引に関する市場調査</a:t>
            </a:r>
            <a:r>
              <a:rPr lang="ja-JP" altLang="en-US" sz="1000" dirty="0" smtClean="0"/>
              <a:t>）報告書</a:t>
            </a:r>
            <a:r>
              <a:rPr lang="en-US" altLang="ja-JP" sz="1000" dirty="0" smtClean="0"/>
              <a:t>』</a:t>
            </a:r>
            <a:endParaRPr lang="en-US" altLang="ja-JP" sz="1050" dirty="0"/>
          </a:p>
        </p:txBody>
      </p:sp>
      <p:sp>
        <p:nvSpPr>
          <p:cNvPr id="11" name="スライド番号プレースホルダー 3"/>
          <p:cNvSpPr>
            <a:spLocks noGrp="1"/>
          </p:cNvSpPr>
          <p:nvPr>
            <p:ph type="sldNum" sz="quarter" idx="12"/>
          </p:nvPr>
        </p:nvSpPr>
        <p:spPr>
          <a:xfrm>
            <a:off x="9445444" y="5691873"/>
            <a:ext cx="442255" cy="394246"/>
          </a:xfrm>
          <a:ln>
            <a:solidFill>
              <a:schemeClr val="accent1"/>
            </a:solidFill>
          </a:ln>
        </p:spPr>
        <p:txBody>
          <a:bodyPr/>
          <a:lstStyle/>
          <a:p>
            <a:fld id="{9B28B6A2-4437-46C4-8AB6-08015A7ADF51}" type="slidenum">
              <a:rPr kumimoji="1" lang="ja-JP" altLang="en-US" sz="1600" smtClean="0"/>
              <a:t>98</a:t>
            </a:fld>
            <a:endParaRPr kumimoji="1" lang="ja-JP" altLang="en-US" sz="1600" dirty="0"/>
          </a:p>
        </p:txBody>
      </p:sp>
      <p:sp>
        <p:nvSpPr>
          <p:cNvPr id="12" name="テキスト ボックス 11"/>
          <p:cNvSpPr txBox="1"/>
          <p:nvPr/>
        </p:nvSpPr>
        <p:spPr>
          <a:xfrm>
            <a:off x="376164" y="1596775"/>
            <a:ext cx="4576835" cy="338554"/>
          </a:xfrm>
          <a:prstGeom prst="rect">
            <a:avLst/>
          </a:prstGeom>
          <a:noFill/>
        </p:spPr>
        <p:txBody>
          <a:bodyPr wrap="square" rtlCol="0">
            <a:spAutoFit/>
          </a:bodyPr>
          <a:lstStyle/>
          <a:p>
            <a:r>
              <a:rPr kumimoji="1" lang="ja-JP" altLang="en-US" sz="1600" b="1" dirty="0" smtClean="0"/>
              <a:t>■越境ＥＣポテンシャル推計値（</a:t>
            </a:r>
            <a:r>
              <a:rPr kumimoji="1" lang="en-US" altLang="ja-JP" sz="1600" b="1" dirty="0" smtClean="0"/>
              <a:t>2018</a:t>
            </a:r>
            <a:r>
              <a:rPr kumimoji="1" lang="ja-JP" altLang="en-US" sz="1600" b="1" dirty="0" smtClean="0"/>
              <a:t>年時算出）</a:t>
            </a:r>
            <a:endParaRPr kumimoji="1" lang="ja-JP" altLang="en-US" sz="1600" b="1" dirty="0"/>
          </a:p>
        </p:txBody>
      </p:sp>
      <p:sp>
        <p:nvSpPr>
          <p:cNvPr id="14" name="タイトル 1">
            <a:extLst>
              <a:ext uri="{FF2B5EF4-FFF2-40B4-BE49-F238E27FC236}">
                <a16:creationId xmlns:a16="http://schemas.microsoft.com/office/drawing/2014/main" id="{1C5D5C96-FB63-4406-8B75-45E774D0FBBE}"/>
              </a:ext>
            </a:extLst>
          </p:cNvPr>
          <p:cNvSpPr txBox="1">
            <a:spLocks/>
          </p:cNvSpPr>
          <p:nvPr/>
        </p:nvSpPr>
        <p:spPr>
          <a:xfrm>
            <a:off x="0" y="-132"/>
            <a:ext cx="9906000" cy="409565"/>
          </a:xfrm>
          <a:prstGeom prst="rect">
            <a:avLst/>
          </a:prstGeom>
          <a:solidFill>
            <a:srgbClr val="002060"/>
          </a:solidFill>
        </p:spPr>
        <p:txBody>
          <a:bodyPr vert="horz" lIns="91440" tIns="45720" rIns="91440" bIns="45720" rtlCol="0" anchor="ctr">
            <a:noAutofit/>
          </a:bodyPr>
          <a:lstStyle>
            <a:lvl1pPr algn="ctr" defTabSz="742950" rtl="0" eaLnBrk="1" latinLnBrk="0" hangingPunct="1">
              <a:lnSpc>
                <a:spcPct val="90000"/>
              </a:lnSpc>
              <a:spcBef>
                <a:spcPct val="0"/>
              </a:spcBef>
              <a:buNone/>
              <a:defRPr kumimoji="1" sz="4875" kern="1200">
                <a:solidFill>
                  <a:schemeClr val="tx1"/>
                </a:solidFill>
                <a:latin typeface="+mj-lt"/>
                <a:ea typeface="+mj-ea"/>
                <a:cs typeface="+mj-cs"/>
              </a:defRPr>
            </a:lvl1pPr>
          </a:lstStyle>
          <a:p>
            <a:r>
              <a:rPr lang="ja-JP" altLang="en-US" sz="1800" b="1" dirty="0" smtClean="0">
                <a:solidFill>
                  <a:schemeClr val="bg1"/>
                </a:solidFill>
                <a:latin typeface="+mn-ea"/>
                <a:ea typeface="+mn-ea"/>
              </a:rPr>
              <a:t>非接触型サービスの増加 </a:t>
            </a:r>
            <a:r>
              <a:rPr lang="en-US" altLang="ja-JP" sz="1800" b="1" dirty="0" smtClean="0">
                <a:solidFill>
                  <a:schemeClr val="bg1"/>
                </a:solidFill>
                <a:latin typeface="+mn-ea"/>
                <a:ea typeface="+mn-ea"/>
              </a:rPr>
              <a:t>【</a:t>
            </a:r>
            <a:r>
              <a:rPr lang="ja-JP" altLang="en-US" sz="1800" b="1" dirty="0">
                <a:solidFill>
                  <a:schemeClr val="bg1"/>
                </a:solidFill>
                <a:latin typeface="+mn-ea"/>
                <a:ea typeface="+mn-ea"/>
              </a:rPr>
              <a:t>越境</a:t>
            </a:r>
            <a:r>
              <a:rPr lang="en-US" altLang="ja-JP" sz="1800" b="1" dirty="0" smtClean="0">
                <a:solidFill>
                  <a:schemeClr val="bg1"/>
                </a:solidFill>
                <a:latin typeface="+mn-ea"/>
                <a:ea typeface="+mn-ea"/>
              </a:rPr>
              <a:t>EC】</a:t>
            </a:r>
            <a:endParaRPr lang="ja-JP" altLang="en-US" sz="1800" b="1" dirty="0">
              <a:solidFill>
                <a:schemeClr val="bg1"/>
              </a:solidFill>
              <a:latin typeface="+mn-ea"/>
              <a:ea typeface="+mn-ea"/>
            </a:endParaRPr>
          </a:p>
        </p:txBody>
      </p:sp>
      <p:pic>
        <p:nvPicPr>
          <p:cNvPr id="2" name="図 1"/>
          <p:cNvPicPr>
            <a:picLocks noChangeAspect="1"/>
          </p:cNvPicPr>
          <p:nvPr/>
        </p:nvPicPr>
        <p:blipFill>
          <a:blip r:embed="rId2"/>
          <a:stretch>
            <a:fillRect/>
          </a:stretch>
        </p:blipFill>
        <p:spPr>
          <a:xfrm>
            <a:off x="554056" y="2167592"/>
            <a:ext cx="7857143" cy="3191320"/>
          </a:xfrm>
          <a:prstGeom prst="rect">
            <a:avLst/>
          </a:prstGeom>
        </p:spPr>
      </p:pic>
      <p:sp>
        <p:nvSpPr>
          <p:cNvPr id="15" name="角丸四角形 14"/>
          <p:cNvSpPr/>
          <p:nvPr/>
        </p:nvSpPr>
        <p:spPr>
          <a:xfrm>
            <a:off x="1463391" y="3615988"/>
            <a:ext cx="5790025" cy="251677"/>
          </a:xfrm>
          <a:prstGeom prst="roundRect">
            <a:avLst>
              <a:gd name="adj" fmla="val 2450"/>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6" name="角丸四角形 15"/>
          <p:cNvSpPr/>
          <p:nvPr/>
        </p:nvSpPr>
        <p:spPr>
          <a:xfrm>
            <a:off x="1463391" y="4468262"/>
            <a:ext cx="5790025" cy="251677"/>
          </a:xfrm>
          <a:prstGeom prst="roundRect">
            <a:avLst>
              <a:gd name="adj" fmla="val 2450"/>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9" name="楕円 8"/>
          <p:cNvSpPr/>
          <p:nvPr/>
        </p:nvSpPr>
        <p:spPr>
          <a:xfrm>
            <a:off x="7566637" y="4176859"/>
            <a:ext cx="556054" cy="266689"/>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7561572" y="5036786"/>
            <a:ext cx="556054" cy="266689"/>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p:cNvCxnSpPr/>
          <p:nvPr/>
        </p:nvCxnSpPr>
        <p:spPr>
          <a:xfrm>
            <a:off x="7253416" y="3734035"/>
            <a:ext cx="431723" cy="442824"/>
          </a:xfrm>
          <a:prstGeom prst="straightConnector1">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7253416" y="4605524"/>
            <a:ext cx="431723" cy="442824"/>
          </a:xfrm>
          <a:prstGeom prst="straightConnector1">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8117626" y="4171778"/>
            <a:ext cx="1735458" cy="291403"/>
          </a:xfrm>
          <a:prstGeom prst="rect">
            <a:avLst/>
          </a:prstGeom>
          <a:noFill/>
        </p:spPr>
        <p:txBody>
          <a:bodyPr wrap="square" lIns="0" rIns="0" rtlCol="0">
            <a:spAutoFit/>
          </a:bodyPr>
          <a:lstStyle/>
          <a:p>
            <a:r>
              <a:rPr kumimoji="1" lang="ja-JP" altLang="en-US" sz="1300" b="1" dirty="0" smtClean="0">
                <a:latin typeface="游ゴシック" panose="020B0400000000000000" pitchFamily="50" charset="-128"/>
                <a:ea typeface="游ゴシック" panose="020B0400000000000000" pitchFamily="50" charset="-128"/>
              </a:rPr>
              <a:t>倍</a:t>
            </a:r>
            <a:r>
              <a:rPr kumimoji="1" lang="ja-JP" altLang="en-US" sz="1000" b="1" dirty="0" smtClean="0">
                <a:latin typeface="游ゴシック" panose="020B0400000000000000" pitchFamily="50" charset="-128"/>
                <a:ea typeface="游ゴシック" panose="020B0400000000000000" pitchFamily="50" charset="-128"/>
              </a:rPr>
              <a:t>（米国向け、</a:t>
            </a:r>
            <a:r>
              <a:rPr kumimoji="1" lang="en-US" altLang="ja-JP" sz="1000" b="1" dirty="0" smtClean="0">
                <a:latin typeface="游ゴシック" panose="020B0400000000000000" pitchFamily="50" charset="-128"/>
                <a:ea typeface="游ゴシック" panose="020B0400000000000000" pitchFamily="50" charset="-128"/>
              </a:rPr>
              <a:t>2018</a:t>
            </a:r>
            <a:r>
              <a:rPr kumimoji="1" lang="ja-JP" altLang="en-US" sz="1000" b="1" dirty="0" smtClean="0">
                <a:latin typeface="游ゴシック" panose="020B0400000000000000" pitchFamily="50" charset="-128"/>
                <a:ea typeface="游ゴシック" panose="020B0400000000000000" pitchFamily="50" charset="-128"/>
              </a:rPr>
              <a:t>年対比）</a:t>
            </a:r>
            <a:endParaRPr kumimoji="1" lang="ja-JP" altLang="en-US" sz="1000" b="1" dirty="0">
              <a:latin typeface="游ゴシック" panose="020B0400000000000000" pitchFamily="50" charset="-128"/>
              <a:ea typeface="游ゴシック" panose="020B0400000000000000" pitchFamily="50" charset="-128"/>
            </a:endParaRPr>
          </a:p>
        </p:txBody>
      </p:sp>
      <p:sp>
        <p:nvSpPr>
          <p:cNvPr id="19" name="テキスト ボックス 18"/>
          <p:cNvSpPr txBox="1"/>
          <p:nvPr/>
        </p:nvSpPr>
        <p:spPr>
          <a:xfrm>
            <a:off x="8110554" y="5043058"/>
            <a:ext cx="1735458" cy="292388"/>
          </a:xfrm>
          <a:prstGeom prst="rect">
            <a:avLst/>
          </a:prstGeom>
          <a:noFill/>
        </p:spPr>
        <p:txBody>
          <a:bodyPr wrap="square" lIns="0" rIns="0" rtlCol="0">
            <a:spAutoFit/>
          </a:bodyPr>
          <a:lstStyle/>
          <a:p>
            <a:r>
              <a:rPr kumimoji="1" lang="ja-JP" altLang="en-US" sz="1300" b="1" dirty="0" smtClean="0">
                <a:latin typeface="游ゴシック" panose="020B0400000000000000" pitchFamily="50" charset="-128"/>
                <a:ea typeface="游ゴシック" panose="020B0400000000000000" pitchFamily="50" charset="-128"/>
              </a:rPr>
              <a:t>倍</a:t>
            </a:r>
            <a:r>
              <a:rPr kumimoji="1" lang="ja-JP" altLang="en-US" sz="1000" b="1" dirty="0" smtClean="0">
                <a:latin typeface="游ゴシック" panose="020B0400000000000000" pitchFamily="50" charset="-128"/>
                <a:ea typeface="游ゴシック" panose="020B0400000000000000" pitchFamily="50" charset="-128"/>
              </a:rPr>
              <a:t>（中国向け、</a:t>
            </a:r>
            <a:r>
              <a:rPr kumimoji="1" lang="en-US" altLang="ja-JP" sz="1000" b="1" dirty="0" smtClean="0">
                <a:latin typeface="游ゴシック" panose="020B0400000000000000" pitchFamily="50" charset="-128"/>
                <a:ea typeface="游ゴシック" panose="020B0400000000000000" pitchFamily="50" charset="-128"/>
              </a:rPr>
              <a:t>2018</a:t>
            </a:r>
            <a:r>
              <a:rPr kumimoji="1" lang="ja-JP" altLang="en-US" sz="1000" b="1" dirty="0" smtClean="0">
                <a:latin typeface="游ゴシック" panose="020B0400000000000000" pitchFamily="50" charset="-128"/>
                <a:ea typeface="游ゴシック" panose="020B0400000000000000" pitchFamily="50" charset="-128"/>
              </a:rPr>
              <a:t>年対比）</a:t>
            </a:r>
            <a:endParaRPr kumimoji="1" lang="ja-JP" altLang="en-US" sz="10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74430172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3">
      <a:majorFont>
        <a:latin typeface="Arial"/>
        <a:ea typeface="Meiryo UI"/>
        <a:cs typeface=""/>
      </a:majorFont>
      <a:minorFont>
        <a:latin typeface="Arial"/>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7447</TotalTime>
  <Words>20374</Words>
  <PresentationFormat>ユーザー設定</PresentationFormat>
  <Paragraphs>2325</Paragraphs>
  <Slides>126</Slides>
  <Notes>54</Notes>
  <HiddenSlides>0</HiddenSlides>
  <MMClips>0</MMClips>
  <ScaleCrop>false</ScaleCrop>
  <HeadingPairs>
    <vt:vector size="8" baseType="variant">
      <vt:variant>
        <vt:lpstr>使用されているフォント</vt:lpstr>
      </vt:variant>
      <vt:variant>
        <vt:i4>15</vt:i4>
      </vt:variant>
      <vt:variant>
        <vt:lpstr>テーマ</vt:lpstr>
      </vt:variant>
      <vt:variant>
        <vt:i4>1</vt:i4>
      </vt:variant>
      <vt:variant>
        <vt:lpstr>埋め込まれた OLE サーバー</vt:lpstr>
      </vt:variant>
      <vt:variant>
        <vt:i4>1</vt:i4>
      </vt:variant>
      <vt:variant>
        <vt:lpstr>スライド タイトル</vt:lpstr>
      </vt:variant>
      <vt:variant>
        <vt:i4>126</vt:i4>
      </vt:variant>
    </vt:vector>
  </HeadingPairs>
  <TitlesOfParts>
    <vt:vector size="143" baseType="lpstr">
      <vt:lpstr>HG丸ｺﾞｼｯｸM-PRO</vt:lpstr>
      <vt:lpstr>Malgun Gothic</vt:lpstr>
      <vt:lpstr>Meiryo UI</vt:lpstr>
      <vt:lpstr>ＭＳ</vt:lpstr>
      <vt:lpstr>ＭＳ Ｐゴシック</vt:lpstr>
      <vt:lpstr>ＭＳ ゴシック</vt:lpstr>
      <vt:lpstr>ＭＳ 明朝</vt:lpstr>
      <vt:lpstr>ヒラギノ角ゴ Pro W6</vt:lpstr>
      <vt:lpstr>メイリオ</vt:lpstr>
      <vt:lpstr>游ゴシック</vt:lpstr>
      <vt:lpstr>游明朝</vt:lpstr>
      <vt:lpstr>Arial</vt:lpstr>
      <vt:lpstr>Calibri</vt:lpstr>
      <vt:lpstr>Century</vt:lpstr>
      <vt:lpstr>Times New Roman</vt:lpstr>
      <vt:lpstr>Office テーマ</vt:lpstr>
      <vt:lpstr>ワークシート</vt:lpstr>
      <vt:lpstr>新型コロナウイルスによる大阪経済・社会への影響等に係るデータ集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災害 【高潮対策】</vt:lpstr>
      <vt:lpstr>災害 【国土強靭化】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企業業績の悪化・倒産の増加 【経済への影響】</vt:lpstr>
      <vt:lpstr>企業業績の悪化・倒産の増加 【経済への影響】　　　　　　　</vt:lpstr>
      <vt:lpstr> 　　　企業業績の悪化・倒産の増加 【大阪経済への影響】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雇用情勢の悪化 【リーマンショック時との比較】</vt:lpstr>
      <vt:lpstr>PowerPoint プレゼンテーション</vt:lpstr>
      <vt:lpstr>PowerPoint プレゼンテーション</vt:lpstr>
      <vt:lpstr>PowerPoint プレゼンテーション</vt:lpstr>
      <vt:lpstr>雇用情勢の悪化 【休業者の状況】</vt:lpstr>
      <vt:lpstr>PowerPoint プレゼンテーション</vt:lpstr>
      <vt:lpstr>PowerPoint プレゼンテーション</vt:lpstr>
      <vt:lpstr>PowerPoint プレゼンテーション</vt:lpstr>
      <vt:lpstr>所得の減少 【名目賃金指数】</vt:lpstr>
      <vt:lpstr>　　　　所得の減少 【府民の収入に関する影響①】 　    　　　　</vt:lpstr>
      <vt:lpstr>　　　　所得の減少 【府民の収入に関する影響②】 　    　　　　</vt:lpstr>
      <vt:lpstr>所得の減少 【生活保護】</vt:lpstr>
      <vt:lpstr>所得の減少 【生活保護】</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働き方の変化 【テレワークの課題】</vt:lpstr>
      <vt:lpstr>PowerPoint プレゼンテーション</vt:lpstr>
      <vt:lpstr>PowerPoint プレゼンテーション</vt:lpstr>
      <vt:lpstr>非接触型サービスの増加 【巣ごもり消費・EC取引】</vt:lpstr>
      <vt:lpstr>PowerPoint プレゼンテーション</vt:lpstr>
      <vt:lpstr>PowerPoint プレゼンテーション</vt:lpstr>
      <vt:lpstr>PowerPoint プレゼンテーション</vt:lpstr>
      <vt:lpstr>PowerPoint プレゼンテーション</vt:lpstr>
      <vt:lpstr>非接触型サービスの増加 【オンライン診療の規制緩和】</vt:lpstr>
      <vt:lpstr>生活習慣への影響等 【感染予防活動の習慣化】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地域社会への影響等 【介護サービスへの影響】</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長期間の休校 【オンライン授業の格差】</vt:lpstr>
      <vt:lpstr>長期間の休校 【オンライン授業の格差】</vt:lpstr>
      <vt:lpstr>長期間の休校 【休校に伴う児童・生徒へのストレスの増大】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オフィスや住宅のあり方 【郊外型スモールオフィス】</vt:lpstr>
      <vt:lpstr>オンラインファースト 【今後新規事業開発が増加する領域】</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2020-07-13T01:17:39Z</cp:lastPrinted>
  <dcterms:created xsi:type="dcterms:W3CDTF">2020-04-23T04:22:06Z</dcterms:created>
  <dcterms:modified xsi:type="dcterms:W3CDTF">2020-07-14T05:36:16Z</dcterms:modified>
</cp:coreProperties>
</file>