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7068800" cy="12801600"/>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5B6"/>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7" autoAdjust="0"/>
    <p:restoredTop sz="94660"/>
  </p:normalViewPr>
  <p:slideViewPr>
    <p:cSldViewPr snapToGrid="0">
      <p:cViewPr>
        <p:scale>
          <a:sx n="70" d="100"/>
          <a:sy n="70" d="100"/>
        </p:scale>
        <p:origin x="-73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78"/>
            <a:ext cx="14508480" cy="4456853"/>
          </a:xfrm>
        </p:spPr>
        <p:txBody>
          <a:bodyPr anchor="b"/>
          <a:lstStyle>
            <a:lvl1pPr algn="ctr">
              <a:defRPr sz="11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133600" y="6723804"/>
            <a:ext cx="12801600" cy="3090756"/>
          </a:xfrm>
        </p:spPr>
        <p:txBody>
          <a:bodyPr/>
          <a:lstStyle>
            <a:lvl1pPr marL="0" indent="0" algn="ctr">
              <a:buNone/>
              <a:defRPr sz="4480"/>
            </a:lvl1pPr>
            <a:lvl2pPr marL="853455" indent="0" algn="ctr">
              <a:buNone/>
              <a:defRPr sz="3733"/>
            </a:lvl2pPr>
            <a:lvl3pPr marL="1706910" indent="0" algn="ctr">
              <a:buNone/>
              <a:defRPr sz="3360"/>
            </a:lvl3pPr>
            <a:lvl4pPr marL="2560366" indent="0" algn="ctr">
              <a:buNone/>
              <a:defRPr sz="2987"/>
            </a:lvl4pPr>
            <a:lvl5pPr marL="3413821" indent="0" algn="ctr">
              <a:buNone/>
              <a:defRPr sz="2987"/>
            </a:lvl5pPr>
            <a:lvl6pPr marL="4267276" indent="0" algn="ctr">
              <a:buNone/>
              <a:defRPr sz="2987"/>
            </a:lvl6pPr>
            <a:lvl7pPr marL="5120731" indent="0" algn="ctr">
              <a:buNone/>
              <a:defRPr sz="2987"/>
            </a:lvl7pPr>
            <a:lvl8pPr marL="5974187" indent="0" algn="ctr">
              <a:buNone/>
              <a:defRPr sz="2987"/>
            </a:lvl8pPr>
            <a:lvl9pPr marL="6827642" indent="0" algn="ctr">
              <a:buNone/>
              <a:defRPr sz="298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6820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67049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1" y="681567"/>
            <a:ext cx="3680460"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73481" y="681567"/>
            <a:ext cx="10828020"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40486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956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1" y="3191514"/>
            <a:ext cx="14721840" cy="5325109"/>
          </a:xfrm>
        </p:spPr>
        <p:txBody>
          <a:bodyPr anchor="b"/>
          <a:lstStyle>
            <a:lvl1pPr>
              <a:defRPr sz="11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64591" y="8567000"/>
            <a:ext cx="14721840" cy="2800349"/>
          </a:xfrm>
        </p:spPr>
        <p:txBody>
          <a:bodyPr/>
          <a:lstStyle>
            <a:lvl1pPr marL="0" indent="0">
              <a:buNone/>
              <a:defRPr sz="4480">
                <a:solidFill>
                  <a:schemeClr val="tx1"/>
                </a:solidFill>
              </a:defRPr>
            </a:lvl1pPr>
            <a:lvl2pPr marL="853455" indent="0">
              <a:buNone/>
              <a:defRPr sz="3733">
                <a:solidFill>
                  <a:schemeClr val="tx1">
                    <a:tint val="75000"/>
                  </a:schemeClr>
                </a:solidFill>
              </a:defRPr>
            </a:lvl2pPr>
            <a:lvl3pPr marL="1706910" indent="0">
              <a:buNone/>
              <a:defRPr sz="3360">
                <a:solidFill>
                  <a:schemeClr val="tx1">
                    <a:tint val="75000"/>
                  </a:schemeClr>
                </a:solidFill>
              </a:defRPr>
            </a:lvl3pPr>
            <a:lvl4pPr marL="2560366" indent="0">
              <a:buNone/>
              <a:defRPr sz="2987">
                <a:solidFill>
                  <a:schemeClr val="tx1">
                    <a:tint val="75000"/>
                  </a:schemeClr>
                </a:solidFill>
              </a:defRPr>
            </a:lvl4pPr>
            <a:lvl5pPr marL="3413821" indent="0">
              <a:buNone/>
              <a:defRPr sz="2987">
                <a:solidFill>
                  <a:schemeClr val="tx1">
                    <a:tint val="75000"/>
                  </a:schemeClr>
                </a:solidFill>
              </a:defRPr>
            </a:lvl5pPr>
            <a:lvl6pPr marL="4267276" indent="0">
              <a:buNone/>
              <a:defRPr sz="2987">
                <a:solidFill>
                  <a:schemeClr val="tx1">
                    <a:tint val="75000"/>
                  </a:schemeClr>
                </a:solidFill>
              </a:defRPr>
            </a:lvl6pPr>
            <a:lvl7pPr marL="5120731" indent="0">
              <a:buNone/>
              <a:defRPr sz="2987">
                <a:solidFill>
                  <a:schemeClr val="tx1">
                    <a:tint val="75000"/>
                  </a:schemeClr>
                </a:solidFill>
              </a:defRPr>
            </a:lvl7pPr>
            <a:lvl8pPr marL="5974187" indent="0">
              <a:buNone/>
              <a:defRPr sz="2987">
                <a:solidFill>
                  <a:schemeClr val="tx1">
                    <a:tint val="75000"/>
                  </a:schemeClr>
                </a:solidFill>
              </a:defRPr>
            </a:lvl8pPr>
            <a:lvl9pPr marL="6827642" indent="0">
              <a:buNone/>
              <a:defRPr sz="298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440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73480" y="3407833"/>
            <a:ext cx="725424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8641080" y="3407833"/>
            <a:ext cx="725424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26735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3" y="681570"/>
            <a:ext cx="14721840"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5705" y="3138171"/>
            <a:ext cx="7220901" cy="1537969"/>
          </a:xfrm>
        </p:spPr>
        <p:txBody>
          <a:bodyPr anchor="b"/>
          <a:lstStyle>
            <a:lvl1pPr marL="0" indent="0">
              <a:buNone/>
              <a:defRPr sz="4480" b="1"/>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ja-JP" altLang="en-US" smtClean="0"/>
              <a:t>マスター テキストの書式設定</a:t>
            </a:r>
          </a:p>
        </p:txBody>
      </p:sp>
      <p:sp>
        <p:nvSpPr>
          <p:cNvPr id="4" name="Content Placeholder 3"/>
          <p:cNvSpPr>
            <a:spLocks noGrp="1"/>
          </p:cNvSpPr>
          <p:nvPr>
            <p:ph sz="half" idx="2"/>
          </p:nvPr>
        </p:nvSpPr>
        <p:spPr>
          <a:xfrm>
            <a:off x="1175705" y="4676140"/>
            <a:ext cx="722090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8641081" y="3138171"/>
            <a:ext cx="7256463" cy="1537969"/>
          </a:xfrm>
        </p:spPr>
        <p:txBody>
          <a:bodyPr anchor="b"/>
          <a:lstStyle>
            <a:lvl1pPr marL="0" indent="0">
              <a:buNone/>
              <a:defRPr sz="4480" b="1"/>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ja-JP" altLang="en-US" smtClean="0"/>
              <a:t>マスター テキストの書式設定</a:t>
            </a:r>
          </a:p>
        </p:txBody>
      </p:sp>
      <p:sp>
        <p:nvSpPr>
          <p:cNvPr id="6" name="Content Placeholder 5"/>
          <p:cNvSpPr>
            <a:spLocks noGrp="1"/>
          </p:cNvSpPr>
          <p:nvPr>
            <p:ph sz="quarter" idx="4"/>
          </p:nvPr>
        </p:nvSpPr>
        <p:spPr>
          <a:xfrm>
            <a:off x="8641081" y="4676140"/>
            <a:ext cx="7256463"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08195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24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445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2" cy="2987040"/>
          </a:xfrm>
        </p:spPr>
        <p:txBody>
          <a:bodyPr anchor="b"/>
          <a:lstStyle>
            <a:lvl1pPr>
              <a:defRPr sz="597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7256463" y="1843196"/>
            <a:ext cx="8641080" cy="9097433"/>
          </a:xfrm>
        </p:spPr>
        <p:txBody>
          <a:bodyPr/>
          <a:lstStyle>
            <a:lvl1pPr>
              <a:defRPr sz="5973"/>
            </a:lvl1pPr>
            <a:lvl2pPr>
              <a:defRPr sz="5227"/>
            </a:lvl2pPr>
            <a:lvl3pPr>
              <a:defRPr sz="4480"/>
            </a:lvl3pPr>
            <a:lvl4pPr>
              <a:defRPr sz="3733"/>
            </a:lvl4pPr>
            <a:lvl5pPr>
              <a:defRPr sz="3733"/>
            </a:lvl5pPr>
            <a:lvl6pPr>
              <a:defRPr sz="3733"/>
            </a:lvl6pPr>
            <a:lvl7pPr>
              <a:defRPr sz="3733"/>
            </a:lvl7pPr>
            <a:lvl8pPr>
              <a:defRPr sz="3733"/>
            </a:lvl8pPr>
            <a:lvl9pPr>
              <a:defRPr sz="37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75703" y="3840480"/>
            <a:ext cx="5505132" cy="7114964"/>
          </a:xfrm>
        </p:spPr>
        <p:txBody>
          <a:bodyPr/>
          <a:lstStyle>
            <a:lvl1pPr marL="0" indent="0">
              <a:buNone/>
              <a:defRPr sz="2987"/>
            </a:lvl1pPr>
            <a:lvl2pPr marL="853455" indent="0">
              <a:buNone/>
              <a:defRPr sz="2613"/>
            </a:lvl2pPr>
            <a:lvl3pPr marL="1706910" indent="0">
              <a:buNone/>
              <a:defRPr sz="2240"/>
            </a:lvl3pPr>
            <a:lvl4pPr marL="2560366" indent="0">
              <a:buNone/>
              <a:defRPr sz="1867"/>
            </a:lvl4pPr>
            <a:lvl5pPr marL="3413821" indent="0">
              <a:buNone/>
              <a:defRPr sz="1867"/>
            </a:lvl5pPr>
            <a:lvl6pPr marL="4267276" indent="0">
              <a:buNone/>
              <a:defRPr sz="1867"/>
            </a:lvl6pPr>
            <a:lvl7pPr marL="5120731" indent="0">
              <a:buNone/>
              <a:defRPr sz="1867"/>
            </a:lvl7pPr>
            <a:lvl8pPr marL="5974187" indent="0">
              <a:buNone/>
              <a:defRPr sz="1867"/>
            </a:lvl8pPr>
            <a:lvl9pPr marL="6827642"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41838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2" cy="2987040"/>
          </a:xfrm>
        </p:spPr>
        <p:txBody>
          <a:bodyPr anchor="b"/>
          <a:lstStyle>
            <a:lvl1pPr>
              <a:defRPr sz="5973"/>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256463" y="1843196"/>
            <a:ext cx="8641080" cy="9097433"/>
          </a:xfrm>
        </p:spPr>
        <p:txBody>
          <a:bodyPr anchor="t"/>
          <a:lstStyle>
            <a:lvl1pPr marL="0" indent="0">
              <a:buNone/>
              <a:defRPr sz="5973"/>
            </a:lvl1pPr>
            <a:lvl2pPr marL="853455" indent="0">
              <a:buNone/>
              <a:defRPr sz="5227"/>
            </a:lvl2pPr>
            <a:lvl3pPr marL="1706910" indent="0">
              <a:buNone/>
              <a:defRPr sz="4480"/>
            </a:lvl3pPr>
            <a:lvl4pPr marL="2560366" indent="0">
              <a:buNone/>
              <a:defRPr sz="3733"/>
            </a:lvl4pPr>
            <a:lvl5pPr marL="3413821" indent="0">
              <a:buNone/>
              <a:defRPr sz="3733"/>
            </a:lvl5pPr>
            <a:lvl6pPr marL="4267276" indent="0">
              <a:buNone/>
              <a:defRPr sz="3733"/>
            </a:lvl6pPr>
            <a:lvl7pPr marL="5120731" indent="0">
              <a:buNone/>
              <a:defRPr sz="3733"/>
            </a:lvl7pPr>
            <a:lvl8pPr marL="5974187" indent="0">
              <a:buNone/>
              <a:defRPr sz="3733"/>
            </a:lvl8pPr>
            <a:lvl9pPr marL="6827642" indent="0">
              <a:buNone/>
              <a:defRPr sz="3733"/>
            </a:lvl9pPr>
          </a:lstStyle>
          <a:p>
            <a:r>
              <a:rPr lang="ja-JP" altLang="en-US" smtClean="0"/>
              <a:t>図を追加</a:t>
            </a:r>
            <a:endParaRPr lang="en-US" dirty="0"/>
          </a:p>
        </p:txBody>
      </p:sp>
      <p:sp>
        <p:nvSpPr>
          <p:cNvPr id="4" name="Text Placeholder 3"/>
          <p:cNvSpPr>
            <a:spLocks noGrp="1"/>
          </p:cNvSpPr>
          <p:nvPr>
            <p:ph type="body" sz="half" idx="2"/>
          </p:nvPr>
        </p:nvSpPr>
        <p:spPr>
          <a:xfrm>
            <a:off x="1175703" y="3840480"/>
            <a:ext cx="5505132" cy="7114964"/>
          </a:xfrm>
        </p:spPr>
        <p:txBody>
          <a:bodyPr/>
          <a:lstStyle>
            <a:lvl1pPr marL="0" indent="0">
              <a:buNone/>
              <a:defRPr sz="2987"/>
            </a:lvl1pPr>
            <a:lvl2pPr marL="853455" indent="0">
              <a:buNone/>
              <a:defRPr sz="2613"/>
            </a:lvl2pPr>
            <a:lvl3pPr marL="1706910" indent="0">
              <a:buNone/>
              <a:defRPr sz="2240"/>
            </a:lvl3pPr>
            <a:lvl4pPr marL="2560366" indent="0">
              <a:buNone/>
              <a:defRPr sz="1867"/>
            </a:lvl4pPr>
            <a:lvl5pPr marL="3413821" indent="0">
              <a:buNone/>
              <a:defRPr sz="1867"/>
            </a:lvl5pPr>
            <a:lvl6pPr marL="4267276" indent="0">
              <a:buNone/>
              <a:defRPr sz="1867"/>
            </a:lvl6pPr>
            <a:lvl7pPr marL="5120731" indent="0">
              <a:buNone/>
              <a:defRPr sz="1867"/>
            </a:lvl7pPr>
            <a:lvl8pPr marL="5974187" indent="0">
              <a:buNone/>
              <a:defRPr sz="1867"/>
            </a:lvl8pPr>
            <a:lvl9pPr marL="6827642"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963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681570"/>
            <a:ext cx="14721840"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3480" y="3407833"/>
            <a:ext cx="14721840"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73480" y="11865189"/>
            <a:ext cx="3840480" cy="681567"/>
          </a:xfrm>
          <a:prstGeom prst="rect">
            <a:avLst/>
          </a:prstGeom>
        </p:spPr>
        <p:txBody>
          <a:bodyPr vert="horz" lIns="91440" tIns="45720" rIns="91440" bIns="45720" rtlCol="0" anchor="ctr"/>
          <a:lstStyle>
            <a:lvl1pPr algn="l">
              <a:defRPr sz="2240">
                <a:solidFill>
                  <a:schemeClr val="tx1">
                    <a:tint val="75000"/>
                  </a:schemeClr>
                </a:solidFill>
              </a:defRPr>
            </a:lvl1pPr>
          </a:lstStyle>
          <a:p>
            <a:fld id="{C3A3ACF3-3644-4B03-8835-7B30E3E6EDEF}" type="datetimeFigureOut">
              <a:rPr kumimoji="1" lang="ja-JP" altLang="en-US" smtClean="0"/>
              <a:t>2020/7/13</a:t>
            </a:fld>
            <a:endParaRPr kumimoji="1" lang="ja-JP" altLang="en-US"/>
          </a:p>
        </p:txBody>
      </p:sp>
      <p:sp>
        <p:nvSpPr>
          <p:cNvPr id="5" name="Footer Placeholder 4"/>
          <p:cNvSpPr>
            <a:spLocks noGrp="1"/>
          </p:cNvSpPr>
          <p:nvPr>
            <p:ph type="ftr" sz="quarter" idx="3"/>
          </p:nvPr>
        </p:nvSpPr>
        <p:spPr>
          <a:xfrm>
            <a:off x="5654040" y="11865189"/>
            <a:ext cx="5760720" cy="681567"/>
          </a:xfrm>
          <a:prstGeom prst="rect">
            <a:avLst/>
          </a:prstGeom>
        </p:spPr>
        <p:txBody>
          <a:bodyPr vert="horz" lIns="91440" tIns="45720" rIns="91440" bIns="45720" rtlCol="0" anchor="ctr"/>
          <a:lstStyle>
            <a:lvl1pPr algn="ctr">
              <a:defRPr sz="224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0" y="11865189"/>
            <a:ext cx="3840480" cy="681567"/>
          </a:xfrm>
          <a:prstGeom prst="rect">
            <a:avLst/>
          </a:prstGeom>
        </p:spPr>
        <p:txBody>
          <a:bodyPr vert="horz" lIns="91440" tIns="45720" rIns="91440" bIns="45720" rtlCol="0" anchor="ctr"/>
          <a:lstStyle>
            <a:lvl1pPr algn="r">
              <a:defRPr sz="224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848586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706910" rtl="0" eaLnBrk="1" latinLnBrk="0" hangingPunct="1">
        <a:lnSpc>
          <a:spcPct val="90000"/>
        </a:lnSpc>
        <a:spcBef>
          <a:spcPct val="0"/>
        </a:spcBef>
        <a:buNone/>
        <a:defRPr kumimoji="1" sz="8213" kern="1200">
          <a:solidFill>
            <a:schemeClr val="tx1"/>
          </a:solidFill>
          <a:latin typeface="+mj-lt"/>
          <a:ea typeface="+mj-ea"/>
          <a:cs typeface="+mj-cs"/>
        </a:defRPr>
      </a:lvl1pPr>
    </p:titleStyle>
    <p:bodyStyle>
      <a:lvl1pPr marL="426728" indent="-426728" algn="l" defTabSz="1706910" rtl="0" eaLnBrk="1" latinLnBrk="0" hangingPunct="1">
        <a:lnSpc>
          <a:spcPct val="90000"/>
        </a:lnSpc>
        <a:spcBef>
          <a:spcPts val="1867"/>
        </a:spcBef>
        <a:buFont typeface="Arial" panose="020B0604020202020204" pitchFamily="34" charset="0"/>
        <a:buChar char="•"/>
        <a:defRPr kumimoji="1" sz="5227" kern="1200">
          <a:solidFill>
            <a:schemeClr val="tx1"/>
          </a:solidFill>
          <a:latin typeface="+mn-lt"/>
          <a:ea typeface="+mn-ea"/>
          <a:cs typeface="+mn-cs"/>
        </a:defRPr>
      </a:lvl1pPr>
      <a:lvl2pPr marL="1280183" indent="-426728" algn="l" defTabSz="1706910" rtl="0" eaLnBrk="1" latinLnBrk="0" hangingPunct="1">
        <a:lnSpc>
          <a:spcPct val="90000"/>
        </a:lnSpc>
        <a:spcBef>
          <a:spcPts val="933"/>
        </a:spcBef>
        <a:buFont typeface="Arial" panose="020B0604020202020204" pitchFamily="34" charset="0"/>
        <a:buChar char="•"/>
        <a:defRPr kumimoji="1" sz="4480" kern="1200">
          <a:solidFill>
            <a:schemeClr val="tx1"/>
          </a:solidFill>
          <a:latin typeface="+mn-lt"/>
          <a:ea typeface="+mn-ea"/>
          <a:cs typeface="+mn-cs"/>
        </a:defRPr>
      </a:lvl2pPr>
      <a:lvl3pPr marL="2133638" indent="-426728" algn="l" defTabSz="1706910" rtl="0" eaLnBrk="1" latinLnBrk="0" hangingPunct="1">
        <a:lnSpc>
          <a:spcPct val="90000"/>
        </a:lnSpc>
        <a:spcBef>
          <a:spcPts val="933"/>
        </a:spcBef>
        <a:buFont typeface="Arial" panose="020B0604020202020204" pitchFamily="34" charset="0"/>
        <a:buChar char="•"/>
        <a:defRPr kumimoji="1" sz="3733" kern="1200">
          <a:solidFill>
            <a:schemeClr val="tx1"/>
          </a:solidFill>
          <a:latin typeface="+mn-lt"/>
          <a:ea typeface="+mn-ea"/>
          <a:cs typeface="+mn-cs"/>
        </a:defRPr>
      </a:lvl3pPr>
      <a:lvl4pPr marL="2987093"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4pPr>
      <a:lvl5pPr marL="3840549"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5pPr>
      <a:lvl6pPr marL="4694004"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6pPr>
      <a:lvl7pPr marL="5547459"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7pPr>
      <a:lvl8pPr marL="6400914"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8pPr>
      <a:lvl9pPr marL="7254370"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9pPr>
    </p:bodyStyle>
    <p:otherStyle>
      <a:defPPr>
        <a:defRPr lang="en-US"/>
      </a:defPPr>
      <a:lvl1pPr marL="0" algn="l" defTabSz="1706910" rtl="0" eaLnBrk="1" latinLnBrk="0" hangingPunct="1">
        <a:defRPr kumimoji="1" sz="3360" kern="1200">
          <a:solidFill>
            <a:schemeClr val="tx1"/>
          </a:solidFill>
          <a:latin typeface="+mn-lt"/>
          <a:ea typeface="+mn-ea"/>
          <a:cs typeface="+mn-cs"/>
        </a:defRPr>
      </a:lvl1pPr>
      <a:lvl2pPr marL="853455" algn="l" defTabSz="1706910" rtl="0" eaLnBrk="1" latinLnBrk="0" hangingPunct="1">
        <a:defRPr kumimoji="1" sz="3360" kern="1200">
          <a:solidFill>
            <a:schemeClr val="tx1"/>
          </a:solidFill>
          <a:latin typeface="+mn-lt"/>
          <a:ea typeface="+mn-ea"/>
          <a:cs typeface="+mn-cs"/>
        </a:defRPr>
      </a:lvl2pPr>
      <a:lvl3pPr marL="1706910" algn="l" defTabSz="1706910" rtl="0" eaLnBrk="1" latinLnBrk="0" hangingPunct="1">
        <a:defRPr kumimoji="1" sz="3360" kern="1200">
          <a:solidFill>
            <a:schemeClr val="tx1"/>
          </a:solidFill>
          <a:latin typeface="+mn-lt"/>
          <a:ea typeface="+mn-ea"/>
          <a:cs typeface="+mn-cs"/>
        </a:defRPr>
      </a:lvl3pPr>
      <a:lvl4pPr marL="2560366" algn="l" defTabSz="1706910" rtl="0" eaLnBrk="1" latinLnBrk="0" hangingPunct="1">
        <a:defRPr kumimoji="1" sz="3360" kern="1200">
          <a:solidFill>
            <a:schemeClr val="tx1"/>
          </a:solidFill>
          <a:latin typeface="+mn-lt"/>
          <a:ea typeface="+mn-ea"/>
          <a:cs typeface="+mn-cs"/>
        </a:defRPr>
      </a:lvl4pPr>
      <a:lvl5pPr marL="3413821" algn="l" defTabSz="1706910" rtl="0" eaLnBrk="1" latinLnBrk="0" hangingPunct="1">
        <a:defRPr kumimoji="1" sz="3360" kern="1200">
          <a:solidFill>
            <a:schemeClr val="tx1"/>
          </a:solidFill>
          <a:latin typeface="+mn-lt"/>
          <a:ea typeface="+mn-ea"/>
          <a:cs typeface="+mn-cs"/>
        </a:defRPr>
      </a:lvl5pPr>
      <a:lvl6pPr marL="4267276" algn="l" defTabSz="1706910" rtl="0" eaLnBrk="1" latinLnBrk="0" hangingPunct="1">
        <a:defRPr kumimoji="1" sz="3360" kern="1200">
          <a:solidFill>
            <a:schemeClr val="tx1"/>
          </a:solidFill>
          <a:latin typeface="+mn-lt"/>
          <a:ea typeface="+mn-ea"/>
          <a:cs typeface="+mn-cs"/>
        </a:defRPr>
      </a:lvl6pPr>
      <a:lvl7pPr marL="5120731" algn="l" defTabSz="1706910" rtl="0" eaLnBrk="1" latinLnBrk="0" hangingPunct="1">
        <a:defRPr kumimoji="1" sz="3360" kern="1200">
          <a:solidFill>
            <a:schemeClr val="tx1"/>
          </a:solidFill>
          <a:latin typeface="+mn-lt"/>
          <a:ea typeface="+mn-ea"/>
          <a:cs typeface="+mn-cs"/>
        </a:defRPr>
      </a:lvl7pPr>
      <a:lvl8pPr marL="5974187" algn="l" defTabSz="1706910" rtl="0" eaLnBrk="1" latinLnBrk="0" hangingPunct="1">
        <a:defRPr kumimoji="1" sz="3360" kern="1200">
          <a:solidFill>
            <a:schemeClr val="tx1"/>
          </a:solidFill>
          <a:latin typeface="+mn-lt"/>
          <a:ea typeface="+mn-ea"/>
          <a:cs typeface="+mn-cs"/>
        </a:defRPr>
      </a:lvl8pPr>
      <a:lvl9pPr marL="6827642" algn="l" defTabSz="1706910" rtl="0" eaLnBrk="1" latinLnBrk="0" hangingPunct="1">
        <a:defRPr kumimoji="1"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正方形/長方形 82"/>
          <p:cNvSpPr/>
          <p:nvPr/>
        </p:nvSpPr>
        <p:spPr>
          <a:xfrm>
            <a:off x="8003063" y="10154882"/>
            <a:ext cx="8820000" cy="79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rPr>
              <a:t>○感染症や自然災害などの危機事象に対し強靭</a:t>
            </a:r>
            <a:r>
              <a:rPr kumimoji="1" lang="ja-JP" altLang="en-US" sz="1300" b="1" spc="-70" dirty="0">
                <a:solidFill>
                  <a:schemeClr val="tx1"/>
                </a:solidFill>
              </a:rPr>
              <a:t>で持続可能な</a:t>
            </a:r>
            <a:r>
              <a:rPr kumimoji="1" lang="ja-JP" altLang="en-US" sz="1300" b="1" spc="-70" dirty="0" smtClean="0">
                <a:solidFill>
                  <a:schemeClr val="tx1"/>
                </a:solidFill>
              </a:rPr>
              <a:t>都市を構築していくことが必要</a:t>
            </a:r>
            <a:endParaRPr kumimoji="1" lang="en-US" altLang="ja-JP" sz="1300" b="1" spc="-70" dirty="0">
              <a:solidFill>
                <a:schemeClr val="tx1"/>
              </a:solidFill>
            </a:endParaRPr>
          </a:p>
          <a:p>
            <a:pPr marL="162000" indent="-457200">
              <a:lnSpc>
                <a:spcPts val="1400"/>
              </a:lnSpc>
            </a:pPr>
            <a:r>
              <a:rPr kumimoji="1" lang="ja-JP" altLang="en-US" sz="1300" b="1" spc="-70" dirty="0">
                <a:solidFill>
                  <a:schemeClr val="tx1"/>
                </a:solidFill>
                <a:latin typeface="+mn-ea"/>
              </a:rPr>
              <a:t>○災害に</a:t>
            </a:r>
            <a:r>
              <a:rPr kumimoji="1" lang="ja-JP" altLang="en-US" sz="1300" b="1" spc="-70" dirty="0" smtClean="0">
                <a:solidFill>
                  <a:schemeClr val="tx1"/>
                </a:solidFill>
                <a:latin typeface="+mn-ea"/>
              </a:rPr>
              <a:t>強い</a:t>
            </a:r>
            <a:r>
              <a:rPr kumimoji="1" lang="ja-JP" altLang="en-US" sz="1300" b="1" spc="-70" dirty="0">
                <a:solidFill>
                  <a:schemeClr val="tx1"/>
                </a:solidFill>
                <a:latin typeface="+mn-ea"/>
              </a:rPr>
              <a:t>経済</a:t>
            </a:r>
            <a:r>
              <a:rPr kumimoji="1" lang="ja-JP" altLang="en-US" sz="1300" b="1" spc="-70" dirty="0" smtClean="0">
                <a:solidFill>
                  <a:schemeClr val="tx1"/>
                </a:solidFill>
                <a:latin typeface="+mn-ea"/>
              </a:rPr>
              <a:t>の</a:t>
            </a:r>
            <a:r>
              <a:rPr kumimoji="1" lang="ja-JP" altLang="en-US" sz="1300" b="1" spc="-70" dirty="0">
                <a:solidFill>
                  <a:schemeClr val="tx1"/>
                </a:solidFill>
                <a:latin typeface="+mn-ea"/>
              </a:rPr>
              <a:t>実現に向けて、サプライチェーンの分散化やＢＣＰ策定などによる事業継続性の確保が必要</a:t>
            </a:r>
            <a:endParaRPr kumimoji="1" lang="en-US" altLang="ja-JP" sz="1300" b="1" spc="-70" dirty="0">
              <a:solidFill>
                <a:schemeClr val="tx1"/>
              </a:solidFill>
              <a:latin typeface="+mn-ea"/>
            </a:endParaRPr>
          </a:p>
          <a:p>
            <a:pPr marL="162000" indent="-457200">
              <a:lnSpc>
                <a:spcPts val="1400"/>
              </a:lnSpc>
              <a:spcBef>
                <a:spcPts val="300"/>
              </a:spcBef>
            </a:pPr>
            <a:r>
              <a:rPr kumimoji="1" lang="ja-JP" altLang="en-US" sz="1100" spc="-70" dirty="0">
                <a:solidFill>
                  <a:schemeClr val="tx1"/>
                </a:solidFill>
              </a:rPr>
              <a:t>　</a:t>
            </a:r>
            <a:r>
              <a:rPr kumimoji="1" lang="ja-JP" altLang="en-US" sz="1100" spc="-70" dirty="0" smtClean="0">
                <a:solidFill>
                  <a:schemeClr val="tx1"/>
                </a:solidFill>
              </a:rPr>
              <a:t>・高潮</a:t>
            </a:r>
            <a:r>
              <a:rPr kumimoji="1" lang="ja-JP" altLang="en-US" sz="1100" spc="-70" dirty="0">
                <a:solidFill>
                  <a:schemeClr val="tx1"/>
                </a:solidFill>
              </a:rPr>
              <a:t>対策など災害対応力の</a:t>
            </a:r>
            <a:r>
              <a:rPr kumimoji="1" lang="ja-JP" altLang="en-US" sz="1100" spc="-70" dirty="0" smtClean="0">
                <a:solidFill>
                  <a:schemeClr val="tx1"/>
                </a:solidFill>
              </a:rPr>
              <a:t>強化　　</a:t>
            </a:r>
            <a:r>
              <a:rPr kumimoji="1" lang="ja-JP" altLang="en-US" sz="1100" spc="-70" dirty="0">
                <a:solidFill>
                  <a:schemeClr val="tx1"/>
                </a:solidFill>
              </a:rPr>
              <a:t>　</a:t>
            </a:r>
            <a:r>
              <a:rPr kumimoji="1" lang="ja-JP" altLang="en-US" sz="1100" spc="-70" dirty="0" smtClean="0">
                <a:solidFill>
                  <a:schemeClr val="tx1"/>
                </a:solidFill>
              </a:rPr>
              <a:t>・</a:t>
            </a:r>
            <a:r>
              <a:rPr kumimoji="1" lang="ja-JP" altLang="en-US" sz="1100" spc="-70" dirty="0">
                <a:solidFill>
                  <a:schemeClr val="tx1"/>
                </a:solidFill>
              </a:rPr>
              <a:t>サプライチェーンの</a:t>
            </a:r>
            <a:r>
              <a:rPr kumimoji="1" lang="ja-JP" altLang="en-US" sz="1100" spc="-70" dirty="0" smtClean="0">
                <a:solidFill>
                  <a:schemeClr val="tx1"/>
                </a:solidFill>
              </a:rPr>
              <a:t>寸断</a:t>
            </a:r>
            <a:r>
              <a:rPr kumimoji="1" lang="ja-JP" altLang="en-US" sz="1100" spc="-70" dirty="0">
                <a:solidFill>
                  <a:schemeClr val="tx1"/>
                </a:solidFill>
              </a:rPr>
              <a:t>　</a:t>
            </a:r>
            <a:r>
              <a:rPr kumimoji="1" lang="ja-JP" altLang="en-US" sz="1100" spc="-70" dirty="0" smtClean="0">
                <a:solidFill>
                  <a:schemeClr val="tx1"/>
                </a:solidFill>
              </a:rPr>
              <a:t>　　・</a:t>
            </a:r>
            <a:r>
              <a:rPr kumimoji="1" lang="ja-JP" altLang="en-US" sz="1100" spc="-70" dirty="0">
                <a:solidFill>
                  <a:schemeClr val="tx1"/>
                </a:solidFill>
              </a:rPr>
              <a:t>ＢＣＰ策定の</a:t>
            </a:r>
            <a:r>
              <a:rPr kumimoji="1" lang="ja-JP" altLang="en-US" sz="1100" spc="-70" dirty="0" smtClean="0">
                <a:solidFill>
                  <a:schemeClr val="tx1"/>
                </a:solidFill>
              </a:rPr>
              <a:t>遅れ　</a:t>
            </a:r>
            <a:endParaRPr kumimoji="1" lang="ja-JP" altLang="en-US" sz="1100" b="1" spc="-70" dirty="0">
              <a:solidFill>
                <a:schemeClr val="tx1"/>
              </a:solidFill>
            </a:endParaRPr>
          </a:p>
        </p:txBody>
      </p:sp>
      <p:sp>
        <p:nvSpPr>
          <p:cNvPr id="85" name="大かっこ 84"/>
          <p:cNvSpPr/>
          <p:nvPr/>
        </p:nvSpPr>
        <p:spPr>
          <a:xfrm>
            <a:off x="8190333" y="10715786"/>
            <a:ext cx="8352000" cy="21628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正方形/長方形 72"/>
          <p:cNvSpPr/>
          <p:nvPr/>
        </p:nvSpPr>
        <p:spPr>
          <a:xfrm>
            <a:off x="7853101" y="874755"/>
            <a:ext cx="9160334" cy="11903685"/>
          </a:xfrm>
          <a:prstGeom prst="rect">
            <a:avLst/>
          </a:prstGeom>
          <a:noFill/>
          <a:ln w="1905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t"/>
          <a:lstStyle/>
          <a:p>
            <a:pPr>
              <a:lnSpc>
                <a:spcPts val="1200"/>
              </a:lnSpc>
            </a:pPr>
            <a:endParaRPr kumimoji="1" lang="ja-JP" altLang="en-US" sz="1100" dirty="0">
              <a:solidFill>
                <a:schemeClr val="tx1"/>
              </a:solidFill>
            </a:endParaRPr>
          </a:p>
        </p:txBody>
      </p:sp>
      <p:sp>
        <p:nvSpPr>
          <p:cNvPr id="84" name="テキスト ボックス 83"/>
          <p:cNvSpPr txBox="1"/>
          <p:nvPr/>
        </p:nvSpPr>
        <p:spPr>
          <a:xfrm>
            <a:off x="8236544" y="10010551"/>
            <a:ext cx="3456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smtClean="0"/>
              <a:t>感染症や自然災害な</a:t>
            </a:r>
            <a:r>
              <a:rPr lang="ja-JP" altLang="en-US" dirty="0"/>
              <a:t>ど</a:t>
            </a:r>
            <a:r>
              <a:rPr lang="ja-JP" altLang="en-US" dirty="0" smtClean="0"/>
              <a:t>に強い都市づくり</a:t>
            </a:r>
            <a:endParaRPr lang="en-US" altLang="ja-JP" dirty="0"/>
          </a:p>
        </p:txBody>
      </p:sp>
      <p:sp>
        <p:nvSpPr>
          <p:cNvPr id="57" name="テキスト ボックス 56"/>
          <p:cNvSpPr txBox="1"/>
          <p:nvPr/>
        </p:nvSpPr>
        <p:spPr>
          <a:xfrm>
            <a:off x="144470" y="881476"/>
            <a:ext cx="3382820" cy="7128000"/>
          </a:xfrm>
          <a:prstGeom prst="rect">
            <a:avLst/>
          </a:prstGeom>
          <a:noFill/>
          <a:ln>
            <a:solidFill>
              <a:schemeClr val="tx1"/>
            </a:solidFill>
          </a:ln>
        </p:spPr>
        <p:txBody>
          <a:bodyPr wrap="square" rtlCol="0">
            <a:noAutofit/>
          </a:bodyPr>
          <a:lstStyle/>
          <a:p>
            <a:endParaRPr kumimoji="1" lang="ja-JP" altLang="en-US" sz="1200" dirty="0">
              <a:latin typeface="+mn-ea"/>
            </a:endParaRPr>
          </a:p>
        </p:txBody>
      </p:sp>
      <p:sp>
        <p:nvSpPr>
          <p:cNvPr id="2" name="タイトル 1"/>
          <p:cNvSpPr>
            <a:spLocks noGrp="1"/>
          </p:cNvSpPr>
          <p:nvPr>
            <p:ph type="ctrTitle"/>
          </p:nvPr>
        </p:nvSpPr>
        <p:spPr>
          <a:xfrm>
            <a:off x="-6095" y="-17982"/>
            <a:ext cx="17056607" cy="468000"/>
          </a:xfrm>
          <a:solidFill>
            <a:srgbClr val="002060"/>
          </a:solidFill>
        </p:spPr>
        <p:txBody>
          <a:bodyPr anchor="ctr">
            <a:noAutofit/>
          </a:bodyPr>
          <a:lstStyle/>
          <a:p>
            <a:pPr>
              <a:lnSpc>
                <a:spcPct val="100000"/>
              </a:lnSpc>
            </a:pPr>
            <a:r>
              <a:rPr lang="ja-JP" altLang="en-US" sz="2400" b="1" dirty="0">
                <a:solidFill>
                  <a:schemeClr val="bg1"/>
                </a:solidFill>
                <a:latin typeface="+mn-ea"/>
                <a:ea typeface="+mn-ea"/>
              </a:rPr>
              <a:t>新型コロナウイルスに</a:t>
            </a:r>
            <a:r>
              <a:rPr lang="ja-JP" altLang="en-US" sz="2400" b="1" dirty="0" smtClean="0">
                <a:solidFill>
                  <a:schemeClr val="bg1"/>
                </a:solidFill>
                <a:latin typeface="+mn-ea"/>
                <a:ea typeface="+mn-ea"/>
              </a:rPr>
              <a:t>よる大阪の社会</a:t>
            </a:r>
            <a:r>
              <a:rPr lang="ja-JP" altLang="en-US" sz="2400" b="1" dirty="0">
                <a:solidFill>
                  <a:schemeClr val="bg1"/>
                </a:solidFill>
                <a:latin typeface="+mn-ea"/>
                <a:ea typeface="+mn-ea"/>
              </a:rPr>
              <a:t>・経済への</a:t>
            </a:r>
            <a:r>
              <a:rPr lang="ja-JP" altLang="en-US" sz="2400" b="1" dirty="0" smtClean="0">
                <a:solidFill>
                  <a:schemeClr val="bg1"/>
                </a:solidFill>
                <a:latin typeface="+mn-ea"/>
                <a:ea typeface="+mn-ea"/>
              </a:rPr>
              <a:t>影響と課題</a:t>
            </a:r>
            <a:endParaRPr lang="ja-JP" altLang="en-US" sz="2400" b="1" dirty="0">
              <a:solidFill>
                <a:schemeClr val="bg1"/>
              </a:solidFill>
              <a:latin typeface="+mn-ea"/>
              <a:ea typeface="+mn-ea"/>
            </a:endParaRPr>
          </a:p>
        </p:txBody>
      </p:sp>
      <p:sp>
        <p:nvSpPr>
          <p:cNvPr id="47" name="テキスト ボックス 46"/>
          <p:cNvSpPr txBox="1"/>
          <p:nvPr/>
        </p:nvSpPr>
        <p:spPr>
          <a:xfrm>
            <a:off x="3920825" y="2938802"/>
            <a:ext cx="2830686" cy="954107"/>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○インバウンド</a:t>
            </a:r>
            <a:r>
              <a:rPr kumimoji="1" lang="ja-JP" altLang="en-US" sz="1100" dirty="0" smtClean="0">
                <a:latin typeface="+mn-ea"/>
              </a:rPr>
              <a:t>の蒸発</a:t>
            </a:r>
            <a:endParaRPr kumimoji="1" lang="en-US" altLang="ja-JP" sz="1100" dirty="0">
              <a:latin typeface="+mn-ea"/>
            </a:endParaRPr>
          </a:p>
          <a:p>
            <a:r>
              <a:rPr kumimoji="1" lang="ja-JP" altLang="en-US" sz="1100" dirty="0">
                <a:latin typeface="+mn-ea"/>
              </a:rPr>
              <a:t>〇国内旅行消費</a:t>
            </a:r>
            <a:r>
              <a:rPr kumimoji="1" lang="ja-JP" altLang="en-US" sz="1100" dirty="0" smtClean="0">
                <a:latin typeface="+mn-ea"/>
              </a:rPr>
              <a:t>の減少・ニーズの高まり</a:t>
            </a:r>
            <a:endParaRPr kumimoji="1" lang="en-US" altLang="ja-JP" sz="1100" dirty="0">
              <a:latin typeface="+mn-ea"/>
            </a:endParaRPr>
          </a:p>
          <a:p>
            <a:r>
              <a:rPr kumimoji="1" lang="ja-JP" altLang="en-US" sz="1100" dirty="0" smtClean="0">
                <a:latin typeface="+mn-ea"/>
              </a:rPr>
              <a:t>〇大規模イベント等の開催自粛</a:t>
            </a:r>
            <a:endParaRPr kumimoji="1" lang="en-US" altLang="ja-JP" sz="1100" dirty="0">
              <a:latin typeface="+mn-ea"/>
            </a:endParaRPr>
          </a:p>
          <a:p>
            <a:r>
              <a:rPr kumimoji="1" lang="ja-JP" altLang="en-US" sz="1100" dirty="0">
                <a:latin typeface="+mn-ea"/>
              </a:rPr>
              <a:t>○輸出入の</a:t>
            </a:r>
            <a:r>
              <a:rPr kumimoji="1" lang="ja-JP" altLang="en-US" sz="1100" dirty="0" smtClean="0">
                <a:latin typeface="+mn-ea"/>
              </a:rPr>
              <a:t>減少・サプライチェーン寸断</a:t>
            </a:r>
            <a:endParaRPr kumimoji="1" lang="en-US" altLang="ja-JP" sz="1100" dirty="0">
              <a:latin typeface="+mn-ea"/>
            </a:endParaRPr>
          </a:p>
        </p:txBody>
      </p:sp>
      <p:sp>
        <p:nvSpPr>
          <p:cNvPr id="49" name="テキスト ボックス 48"/>
          <p:cNvSpPr txBox="1"/>
          <p:nvPr/>
        </p:nvSpPr>
        <p:spPr>
          <a:xfrm>
            <a:off x="3920825" y="1872934"/>
            <a:ext cx="2833256" cy="784830"/>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○消費支出額の</a:t>
            </a:r>
            <a:r>
              <a:rPr kumimoji="1" lang="ja-JP" altLang="en-US" sz="1100" dirty="0">
                <a:latin typeface="+mn-ea"/>
              </a:rPr>
              <a:t>減少</a:t>
            </a:r>
            <a:endParaRPr kumimoji="1" lang="en-US" altLang="ja-JP" sz="1100" dirty="0">
              <a:latin typeface="+mn-ea"/>
            </a:endParaRPr>
          </a:p>
          <a:p>
            <a:r>
              <a:rPr kumimoji="1" lang="ja-JP" altLang="en-US" sz="1100" dirty="0">
                <a:latin typeface="+mn-ea"/>
              </a:rPr>
              <a:t>〇百貨店売上の減少</a:t>
            </a:r>
          </a:p>
          <a:p>
            <a:r>
              <a:rPr kumimoji="1" lang="ja-JP" altLang="en-US" sz="1100" dirty="0" smtClean="0">
                <a:latin typeface="+mn-ea"/>
              </a:rPr>
              <a:t>○</a:t>
            </a:r>
            <a:r>
              <a:rPr kumimoji="1" lang="ja-JP" altLang="en-US" sz="1100" dirty="0">
                <a:latin typeface="+mn-ea"/>
              </a:rPr>
              <a:t>耐久消費財の新規購入の</a:t>
            </a:r>
            <a:r>
              <a:rPr kumimoji="1" lang="ja-JP" altLang="en-US" sz="1100" dirty="0" smtClean="0">
                <a:latin typeface="+mn-ea"/>
              </a:rPr>
              <a:t>減少</a:t>
            </a:r>
            <a:endParaRPr kumimoji="1" lang="en-US" altLang="ja-JP" sz="1100" dirty="0" smtClean="0">
              <a:latin typeface="+mn-ea"/>
            </a:endParaRPr>
          </a:p>
        </p:txBody>
      </p:sp>
      <p:sp>
        <p:nvSpPr>
          <p:cNvPr id="50" name="テキスト ボックス 49"/>
          <p:cNvSpPr txBox="1"/>
          <p:nvPr/>
        </p:nvSpPr>
        <p:spPr>
          <a:xfrm>
            <a:off x="454008" y="9701222"/>
            <a:ext cx="3092439"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○巣ごもり消費・ネット取引の増加</a:t>
            </a:r>
            <a:endParaRPr kumimoji="1" lang="en-US" altLang="ja-JP" sz="1100" dirty="0">
              <a:latin typeface="+mn-ea"/>
            </a:endParaRPr>
          </a:p>
          <a:p>
            <a:r>
              <a:rPr kumimoji="1" lang="ja-JP" altLang="en-US" sz="1100" dirty="0">
                <a:latin typeface="+mn-ea"/>
              </a:rPr>
              <a:t>○オンライン診察の規制</a:t>
            </a:r>
            <a:r>
              <a:rPr kumimoji="1" lang="ja-JP" altLang="en-US" sz="1100" dirty="0" smtClean="0">
                <a:latin typeface="+mn-ea"/>
              </a:rPr>
              <a:t>緩和</a:t>
            </a:r>
            <a:endParaRPr kumimoji="1" lang="en-US" altLang="ja-JP" sz="1100" dirty="0">
              <a:latin typeface="+mn-ea"/>
            </a:endParaRPr>
          </a:p>
        </p:txBody>
      </p:sp>
      <p:sp>
        <p:nvSpPr>
          <p:cNvPr id="51" name="テキスト ボックス 50"/>
          <p:cNvSpPr txBox="1"/>
          <p:nvPr/>
        </p:nvSpPr>
        <p:spPr>
          <a:xfrm>
            <a:off x="454008" y="8530997"/>
            <a:ext cx="3092439" cy="954107"/>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○テレワークの増加、生産性の課題</a:t>
            </a:r>
            <a:endParaRPr kumimoji="1" lang="en-US" altLang="ja-JP" sz="1100" dirty="0" smtClean="0">
              <a:latin typeface="+mn-ea"/>
            </a:endParaRPr>
          </a:p>
          <a:p>
            <a:r>
              <a:rPr kumimoji="1" lang="ja-JP" altLang="en-US" sz="1100" dirty="0">
                <a:latin typeface="+mn-ea"/>
              </a:rPr>
              <a:t>○テレワーク経験者</a:t>
            </a:r>
            <a:r>
              <a:rPr kumimoji="1" lang="ja-JP" altLang="en-US" sz="1100" dirty="0" smtClean="0">
                <a:latin typeface="+mn-ea"/>
              </a:rPr>
              <a:t>のＷＬＢへの意識変化</a:t>
            </a:r>
            <a:endParaRPr kumimoji="1" lang="en-US" altLang="ja-JP" sz="1100" dirty="0" smtClean="0">
              <a:latin typeface="+mn-ea"/>
            </a:endParaRPr>
          </a:p>
          <a:p>
            <a:r>
              <a:rPr kumimoji="1" lang="ja-JP" altLang="en-US" sz="1100" dirty="0" smtClean="0">
                <a:latin typeface="+mn-ea"/>
              </a:rPr>
              <a:t>○</a:t>
            </a:r>
            <a:r>
              <a:rPr kumimoji="1" lang="ja-JP" altLang="en-US" sz="1100" dirty="0">
                <a:latin typeface="+mn-ea"/>
              </a:rPr>
              <a:t>オンライン会議の増加・出張の</a:t>
            </a:r>
            <a:r>
              <a:rPr kumimoji="1" lang="ja-JP" altLang="en-US" sz="1100" dirty="0" smtClean="0">
                <a:latin typeface="+mn-ea"/>
              </a:rPr>
              <a:t>減少</a:t>
            </a:r>
            <a:endParaRPr kumimoji="1" lang="en-US" altLang="ja-JP" sz="1100" dirty="0" smtClean="0">
              <a:latin typeface="+mn-ea"/>
            </a:endParaRPr>
          </a:p>
          <a:p>
            <a:r>
              <a:rPr kumimoji="1" lang="ja-JP" altLang="en-US" sz="1100" dirty="0" smtClean="0">
                <a:latin typeface="+mn-ea"/>
              </a:rPr>
              <a:t>○通勤ラッシュの緩和</a:t>
            </a:r>
            <a:endParaRPr kumimoji="1" lang="en-US" altLang="ja-JP" sz="1100" dirty="0">
              <a:latin typeface="+mn-ea"/>
            </a:endParaRPr>
          </a:p>
        </p:txBody>
      </p:sp>
      <p:sp>
        <p:nvSpPr>
          <p:cNvPr id="52" name="テキスト ボックス 51"/>
          <p:cNvSpPr txBox="1"/>
          <p:nvPr/>
        </p:nvSpPr>
        <p:spPr>
          <a:xfrm>
            <a:off x="454008" y="10535670"/>
            <a:ext cx="3092439"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○手洗い等感染予防</a:t>
            </a:r>
            <a:r>
              <a:rPr kumimoji="1" lang="ja-JP" altLang="en-US" sz="1100" dirty="0" smtClean="0">
                <a:latin typeface="+mn-ea"/>
              </a:rPr>
              <a:t>活動が習慣化</a:t>
            </a:r>
            <a:endParaRPr kumimoji="1" lang="en-US" altLang="ja-JP" sz="1100" dirty="0">
              <a:latin typeface="+mn-ea"/>
            </a:endParaRPr>
          </a:p>
          <a:p>
            <a:r>
              <a:rPr kumimoji="1" lang="ja-JP" altLang="en-US" sz="1100" dirty="0">
                <a:latin typeface="+mn-ea"/>
              </a:rPr>
              <a:t>○外出自粛等に</a:t>
            </a:r>
            <a:r>
              <a:rPr kumimoji="1" lang="ja-JP" altLang="en-US" sz="1100" dirty="0" smtClean="0">
                <a:latin typeface="+mn-ea"/>
              </a:rPr>
              <a:t>よる健康への影響</a:t>
            </a:r>
            <a:r>
              <a:rPr kumimoji="1" lang="ja-JP" altLang="en-US" sz="1000" dirty="0" smtClean="0">
                <a:latin typeface="+mn-ea"/>
              </a:rPr>
              <a:t>（運動不足）</a:t>
            </a:r>
            <a:endParaRPr kumimoji="1" lang="en-US" altLang="ja-JP" sz="1000" dirty="0" smtClean="0">
              <a:latin typeface="+mn-ea"/>
            </a:endParaRPr>
          </a:p>
        </p:txBody>
      </p:sp>
      <p:sp>
        <p:nvSpPr>
          <p:cNvPr id="119" name="テキスト ボックス 118"/>
          <p:cNvSpPr txBox="1"/>
          <p:nvPr/>
        </p:nvSpPr>
        <p:spPr>
          <a:xfrm>
            <a:off x="3920825" y="4140160"/>
            <a:ext cx="2830686" cy="1292662"/>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〇世界経済の停滞</a:t>
            </a:r>
            <a:endParaRPr kumimoji="1" lang="en-US" altLang="ja-JP" sz="1100" dirty="0">
              <a:latin typeface="+mn-ea"/>
            </a:endParaRPr>
          </a:p>
          <a:p>
            <a:r>
              <a:rPr kumimoji="1" lang="ja-JP" altLang="en-US" sz="1100" dirty="0" smtClean="0">
                <a:latin typeface="+mn-ea"/>
              </a:rPr>
              <a:t>○府内ＧＤＰの大幅マイナス</a:t>
            </a:r>
            <a:endParaRPr kumimoji="1" lang="en-US" altLang="ja-JP" sz="1100" dirty="0" smtClean="0">
              <a:latin typeface="+mn-ea"/>
            </a:endParaRPr>
          </a:p>
          <a:p>
            <a:r>
              <a:rPr kumimoji="1" lang="ja-JP" altLang="en-US" sz="1100" dirty="0" smtClean="0">
                <a:latin typeface="+mn-ea"/>
              </a:rPr>
              <a:t>○</a:t>
            </a:r>
            <a:r>
              <a:rPr kumimoji="1" lang="ja-JP" altLang="en-US" sz="1100" dirty="0">
                <a:latin typeface="+mn-ea"/>
              </a:rPr>
              <a:t>旅館・ホテル・小売・飲食等</a:t>
            </a:r>
            <a:r>
              <a:rPr kumimoji="1" lang="ja-JP" altLang="en-US" sz="1100" dirty="0" smtClean="0">
                <a:latin typeface="+mn-ea"/>
              </a:rPr>
              <a:t>で業績見</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通しが大幅</a:t>
            </a:r>
            <a:r>
              <a:rPr kumimoji="1" lang="ja-JP" altLang="en-US" sz="1100" dirty="0">
                <a:latin typeface="+mn-ea"/>
              </a:rPr>
              <a:t>に悪化</a:t>
            </a:r>
            <a:endParaRPr kumimoji="1" lang="en-US" altLang="ja-JP" sz="1100" dirty="0">
              <a:latin typeface="+mn-ea"/>
            </a:endParaRPr>
          </a:p>
          <a:p>
            <a:r>
              <a:rPr kumimoji="1" lang="ja-JP" altLang="en-US" sz="1100" dirty="0" smtClean="0">
                <a:latin typeface="+mn-ea"/>
              </a:rPr>
              <a:t>○サービス業を中心とする新型コロナ</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関連</a:t>
            </a:r>
            <a:r>
              <a:rPr kumimoji="1" lang="ja-JP" altLang="en-US" sz="1100" dirty="0">
                <a:latin typeface="+mn-ea"/>
              </a:rPr>
              <a:t>倒産</a:t>
            </a:r>
            <a:r>
              <a:rPr kumimoji="1" lang="ja-JP" altLang="en-US" sz="1100" dirty="0" smtClean="0">
                <a:latin typeface="+mn-ea"/>
              </a:rPr>
              <a:t>の</a:t>
            </a:r>
            <a:r>
              <a:rPr kumimoji="1" lang="ja-JP" altLang="en-US" sz="1100" dirty="0">
                <a:latin typeface="+mn-ea"/>
              </a:rPr>
              <a:t>発生</a:t>
            </a:r>
            <a:endParaRPr kumimoji="1" lang="en-US" altLang="ja-JP" sz="1100" dirty="0" smtClean="0">
              <a:latin typeface="+mn-ea"/>
            </a:endParaRPr>
          </a:p>
        </p:txBody>
      </p:sp>
      <p:sp>
        <p:nvSpPr>
          <p:cNvPr id="120" name="テキスト ボックス 119"/>
          <p:cNvSpPr txBox="1"/>
          <p:nvPr/>
        </p:nvSpPr>
        <p:spPr>
          <a:xfrm>
            <a:off x="3920825" y="5718983"/>
            <a:ext cx="2830686" cy="1123384"/>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○有効求人倍率の低下</a:t>
            </a:r>
            <a:endParaRPr kumimoji="1" lang="en-US" altLang="ja-JP" sz="1100" dirty="0">
              <a:latin typeface="+mn-ea"/>
            </a:endParaRPr>
          </a:p>
          <a:p>
            <a:r>
              <a:rPr kumimoji="1" lang="ja-JP" altLang="en-US" sz="1100" dirty="0">
                <a:latin typeface="+mn-ea"/>
              </a:rPr>
              <a:t>〇新規求人数の減少</a:t>
            </a:r>
            <a:endParaRPr kumimoji="1" lang="en-US" altLang="ja-JP" sz="1100" dirty="0">
              <a:latin typeface="+mn-ea"/>
            </a:endParaRPr>
          </a:p>
          <a:p>
            <a:r>
              <a:rPr kumimoji="1" lang="ja-JP" altLang="en-US" sz="1100" dirty="0" smtClean="0">
                <a:latin typeface="+mn-ea"/>
              </a:rPr>
              <a:t>〇失業率の悪化</a:t>
            </a:r>
            <a:endParaRPr kumimoji="1" lang="en-US" altLang="ja-JP" sz="1100" dirty="0" smtClean="0">
              <a:latin typeface="+mn-ea"/>
            </a:endParaRPr>
          </a:p>
          <a:p>
            <a:r>
              <a:rPr kumimoji="1" lang="ja-JP" altLang="en-US" sz="1100" dirty="0" smtClean="0">
                <a:latin typeface="+mn-ea"/>
              </a:rPr>
              <a:t>○</a:t>
            </a:r>
            <a:r>
              <a:rPr kumimoji="1" lang="ja-JP" altLang="en-US" sz="1100" dirty="0">
                <a:latin typeface="+mn-ea"/>
              </a:rPr>
              <a:t>解雇等見込み労働者数の</a:t>
            </a:r>
            <a:r>
              <a:rPr kumimoji="1" lang="ja-JP" altLang="en-US" sz="1100" dirty="0" smtClean="0">
                <a:latin typeface="+mn-ea"/>
              </a:rPr>
              <a:t>増加</a:t>
            </a:r>
            <a:endParaRPr kumimoji="1" lang="en-US" altLang="ja-JP" sz="1100" dirty="0" smtClean="0">
              <a:latin typeface="+mn-ea"/>
            </a:endParaRPr>
          </a:p>
          <a:p>
            <a:r>
              <a:rPr kumimoji="1" lang="ja-JP" altLang="en-US" sz="1100" dirty="0" smtClean="0">
                <a:latin typeface="+mn-ea"/>
              </a:rPr>
              <a:t>○非正規雇用就業者数の減少</a:t>
            </a:r>
            <a:endParaRPr kumimoji="1" lang="ja-JP" altLang="en-US" sz="1100" dirty="0">
              <a:latin typeface="+mn-ea"/>
            </a:endParaRPr>
          </a:p>
        </p:txBody>
      </p:sp>
      <p:sp>
        <p:nvSpPr>
          <p:cNvPr id="121" name="テキスト ボックス 120"/>
          <p:cNvSpPr txBox="1"/>
          <p:nvPr/>
        </p:nvSpPr>
        <p:spPr>
          <a:xfrm>
            <a:off x="3920825" y="7127647"/>
            <a:ext cx="2833256"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○賃金指数の低下</a:t>
            </a:r>
            <a:endParaRPr kumimoji="1" lang="en-US" altLang="ja-JP" sz="1100" dirty="0">
              <a:latin typeface="+mn-ea"/>
            </a:endParaRPr>
          </a:p>
          <a:p>
            <a:r>
              <a:rPr kumimoji="1" lang="ja-JP" altLang="en-US" sz="1100" dirty="0">
                <a:latin typeface="+mn-ea"/>
              </a:rPr>
              <a:t>○生活保護申請件数の</a:t>
            </a:r>
            <a:r>
              <a:rPr kumimoji="1" lang="ja-JP" altLang="en-US" sz="1100" dirty="0" smtClean="0">
                <a:latin typeface="+mn-ea"/>
              </a:rPr>
              <a:t>増加</a:t>
            </a:r>
            <a:endParaRPr kumimoji="1" lang="en-US" altLang="ja-JP" sz="1100" dirty="0" smtClean="0">
              <a:latin typeface="+mn-ea"/>
            </a:endParaRPr>
          </a:p>
        </p:txBody>
      </p:sp>
      <p:sp>
        <p:nvSpPr>
          <p:cNvPr id="138" name="テキスト ボックス 137"/>
          <p:cNvSpPr txBox="1"/>
          <p:nvPr/>
        </p:nvSpPr>
        <p:spPr>
          <a:xfrm>
            <a:off x="3860735" y="7982418"/>
            <a:ext cx="2898792" cy="338554"/>
          </a:xfrm>
          <a:prstGeom prst="rect">
            <a:avLst/>
          </a:prstGeom>
          <a:solidFill>
            <a:schemeClr val="accent1">
              <a:lumMod val="20000"/>
              <a:lumOff val="80000"/>
            </a:schemeClr>
          </a:solidFill>
          <a:ln w="9525">
            <a:solidFill>
              <a:schemeClr val="tx1"/>
            </a:solidFill>
          </a:ln>
        </p:spPr>
        <p:txBody>
          <a:bodyPr vert="horz" wrap="square" lIns="36000" rIns="36000" rtlCol="0">
            <a:spAutoFit/>
          </a:bodyPr>
          <a:lstStyle>
            <a:defPPr>
              <a:defRPr lang="en-US"/>
            </a:defPPr>
            <a:lvl1pPr algn="ctr">
              <a:defRPr sz="1600" b="1">
                <a:latin typeface="+mn-ea"/>
              </a:defRPr>
            </a:lvl1pPr>
          </a:lstStyle>
          <a:p>
            <a:r>
              <a:rPr lang="ja-JP" altLang="en-US" dirty="0"/>
              <a:t>社会への</a:t>
            </a:r>
            <a:r>
              <a:rPr lang="ja-JP" altLang="en-US" dirty="0" smtClean="0"/>
              <a:t>影響・変容</a:t>
            </a:r>
            <a:endParaRPr lang="en-US" altLang="ja-JP" dirty="0"/>
          </a:p>
        </p:txBody>
      </p:sp>
      <p:sp>
        <p:nvSpPr>
          <p:cNvPr id="54" name="テキスト ボックス 53"/>
          <p:cNvSpPr txBox="1"/>
          <p:nvPr/>
        </p:nvSpPr>
        <p:spPr>
          <a:xfrm>
            <a:off x="564668" y="731334"/>
            <a:ext cx="2616435" cy="338554"/>
          </a:xfrm>
          <a:prstGeom prst="rect">
            <a:avLst/>
          </a:prstGeom>
          <a:solidFill>
            <a:schemeClr val="accent1">
              <a:lumMod val="50000"/>
            </a:schemeClr>
          </a:solidFill>
          <a:ln w="38100">
            <a:solidFill>
              <a:schemeClr val="tx1"/>
            </a:solidFill>
          </a:ln>
        </p:spPr>
        <p:txBody>
          <a:bodyPr wrap="square" rtlCol="0" anchor="ctr" anchorCtr="0">
            <a:spAutoFit/>
          </a:bodyPr>
          <a:lstStyle/>
          <a:p>
            <a:pPr algn="ctr"/>
            <a:r>
              <a:rPr lang="ja-JP" altLang="en-US" sz="1600" b="1" dirty="0">
                <a:solidFill>
                  <a:schemeClr val="bg1"/>
                </a:solidFill>
                <a:latin typeface="+mn-ea"/>
              </a:rPr>
              <a:t>コロナ以前の大阪</a:t>
            </a:r>
            <a:endParaRPr lang="en-US" altLang="ja-JP" sz="1600" b="1" dirty="0">
              <a:solidFill>
                <a:schemeClr val="bg1"/>
              </a:solidFill>
              <a:latin typeface="+mn-ea"/>
            </a:endParaRPr>
          </a:p>
        </p:txBody>
      </p:sp>
      <p:sp>
        <p:nvSpPr>
          <p:cNvPr id="39" name="テキスト ボックス 38"/>
          <p:cNvSpPr txBox="1"/>
          <p:nvPr/>
        </p:nvSpPr>
        <p:spPr>
          <a:xfrm>
            <a:off x="4118191" y="1728472"/>
            <a:ext cx="2419069" cy="307777"/>
          </a:xfrm>
          <a:prstGeom prst="rect">
            <a:avLst/>
          </a:prstGeom>
          <a:solidFill>
            <a:schemeClr val="accent1">
              <a:lumMod val="60000"/>
              <a:lumOff val="40000"/>
            </a:schemeClr>
          </a:solidFill>
          <a:ln w="9525">
            <a:solidFill>
              <a:schemeClr val="tx1"/>
            </a:solidFill>
          </a:ln>
        </p:spPr>
        <p:txBody>
          <a:bodyPr wrap="square" rtlCol="0" anchor="ctr" anchorCtr="0">
            <a:spAutoFit/>
          </a:bodyPr>
          <a:lstStyle/>
          <a:p>
            <a:pPr algn="ctr"/>
            <a:r>
              <a:rPr lang="ja-JP" altLang="en-US" sz="1400" dirty="0">
                <a:latin typeface="+mn-ea"/>
              </a:rPr>
              <a:t>不要不急の消費の減少</a:t>
            </a:r>
            <a:endParaRPr lang="en-US" altLang="ja-JP" sz="1400" dirty="0">
              <a:latin typeface="+mn-ea"/>
            </a:endParaRPr>
          </a:p>
        </p:txBody>
      </p:sp>
      <p:sp>
        <p:nvSpPr>
          <p:cNvPr id="40" name="テキスト ボックス 39"/>
          <p:cNvSpPr txBox="1"/>
          <p:nvPr/>
        </p:nvSpPr>
        <p:spPr>
          <a:xfrm>
            <a:off x="4118191" y="2765695"/>
            <a:ext cx="2419069" cy="307777"/>
          </a:xfrm>
          <a:prstGeom prst="rect">
            <a:avLst/>
          </a:prstGeom>
          <a:solidFill>
            <a:schemeClr val="accent1">
              <a:lumMod val="60000"/>
              <a:lumOff val="40000"/>
            </a:schemeClr>
          </a:solidFill>
          <a:ln w="9525">
            <a:solidFill>
              <a:schemeClr val="tx1"/>
            </a:solidFill>
          </a:ln>
        </p:spPr>
        <p:txBody>
          <a:bodyPr wrap="square" rtlCol="0" anchor="ctr" anchorCtr="0">
            <a:spAutoFit/>
          </a:bodyPr>
          <a:lstStyle/>
          <a:p>
            <a:pPr algn="ctr"/>
            <a:r>
              <a:rPr lang="ja-JP" altLang="en-US" sz="1400" dirty="0">
                <a:latin typeface="+mn-ea"/>
              </a:rPr>
              <a:t>国内外の移動の減少</a:t>
            </a:r>
            <a:endParaRPr lang="en-US" altLang="ja-JP" sz="1400" dirty="0">
              <a:latin typeface="+mn-ea"/>
            </a:endParaRPr>
          </a:p>
        </p:txBody>
      </p:sp>
      <p:sp>
        <p:nvSpPr>
          <p:cNvPr id="43" name="テキスト ボックス 42"/>
          <p:cNvSpPr txBox="1"/>
          <p:nvPr/>
        </p:nvSpPr>
        <p:spPr>
          <a:xfrm>
            <a:off x="765675" y="9546853"/>
            <a:ext cx="2437835"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非接触型サービスの増加</a:t>
            </a:r>
            <a:endParaRPr lang="en-US" altLang="ja-JP" sz="1400" dirty="0">
              <a:latin typeface="+mn-ea"/>
            </a:endParaRPr>
          </a:p>
        </p:txBody>
      </p:sp>
      <p:sp>
        <p:nvSpPr>
          <p:cNvPr id="44" name="テキスト ボックス 43"/>
          <p:cNvSpPr txBox="1"/>
          <p:nvPr/>
        </p:nvSpPr>
        <p:spPr>
          <a:xfrm>
            <a:off x="765675" y="8383919"/>
            <a:ext cx="2437835"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働き方の変化</a:t>
            </a:r>
            <a:endParaRPr lang="en-US" altLang="ja-JP" sz="1400" dirty="0">
              <a:latin typeface="+mn-ea"/>
            </a:endParaRPr>
          </a:p>
        </p:txBody>
      </p:sp>
      <p:sp>
        <p:nvSpPr>
          <p:cNvPr id="45" name="テキスト ボックス 44"/>
          <p:cNvSpPr txBox="1"/>
          <p:nvPr/>
        </p:nvSpPr>
        <p:spPr>
          <a:xfrm>
            <a:off x="765675" y="10378532"/>
            <a:ext cx="2437835"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生活</a:t>
            </a:r>
            <a:r>
              <a:rPr lang="ja-JP" altLang="en-US" sz="1400" dirty="0">
                <a:latin typeface="+mn-ea"/>
              </a:rPr>
              <a:t>習慣</a:t>
            </a:r>
            <a:r>
              <a:rPr lang="ja-JP" altLang="en-US" sz="1400" dirty="0" smtClean="0">
                <a:latin typeface="+mn-ea"/>
              </a:rPr>
              <a:t>への影響等</a:t>
            </a:r>
            <a:endParaRPr lang="en-US" altLang="ja-JP" sz="1400" dirty="0">
              <a:latin typeface="+mn-ea"/>
            </a:endParaRPr>
          </a:p>
        </p:txBody>
      </p:sp>
      <p:sp>
        <p:nvSpPr>
          <p:cNvPr id="108" name="テキスト ボックス 107"/>
          <p:cNvSpPr txBox="1"/>
          <p:nvPr/>
        </p:nvSpPr>
        <p:spPr>
          <a:xfrm>
            <a:off x="4118191" y="3993853"/>
            <a:ext cx="2419069" cy="307777"/>
          </a:xfrm>
          <a:prstGeom prst="rect">
            <a:avLst/>
          </a:prstGeom>
          <a:solidFill>
            <a:schemeClr val="bg1"/>
          </a:solidFill>
          <a:ln w="12700">
            <a:solidFill>
              <a:schemeClr val="tx1"/>
            </a:solidFill>
          </a:ln>
        </p:spPr>
        <p:txBody>
          <a:bodyPr wrap="square" lIns="36000" rIns="36000" rtlCol="0">
            <a:spAutoFit/>
          </a:bodyPr>
          <a:lstStyle/>
          <a:p>
            <a:pPr algn="ctr"/>
            <a:r>
              <a:rPr lang="ja-JP" altLang="en-US" sz="1400" spc="-20" dirty="0">
                <a:latin typeface="+mn-ea"/>
              </a:rPr>
              <a:t>企業業績の悪化・倒産の増加</a:t>
            </a:r>
            <a:endParaRPr lang="en-US" altLang="ja-JP" sz="1400" spc="-20" dirty="0">
              <a:latin typeface="+mn-ea"/>
            </a:endParaRPr>
          </a:p>
        </p:txBody>
      </p:sp>
      <p:sp>
        <p:nvSpPr>
          <p:cNvPr id="109" name="テキスト ボックス 108"/>
          <p:cNvSpPr txBox="1"/>
          <p:nvPr/>
        </p:nvSpPr>
        <p:spPr>
          <a:xfrm>
            <a:off x="4118191" y="5560472"/>
            <a:ext cx="2419069" cy="307777"/>
          </a:xfrm>
          <a:prstGeom prst="rect">
            <a:avLst/>
          </a:prstGeom>
          <a:solidFill>
            <a:schemeClr val="bg1"/>
          </a:solidFill>
          <a:ln w="12700">
            <a:solidFill>
              <a:schemeClr val="tx1"/>
            </a:solidFill>
          </a:ln>
        </p:spPr>
        <p:txBody>
          <a:bodyPr wrap="square" rtlCol="0">
            <a:spAutoFit/>
          </a:bodyPr>
          <a:lstStyle/>
          <a:p>
            <a:pPr algn="ctr"/>
            <a:r>
              <a:rPr lang="ja-JP" altLang="en-US" sz="1400" dirty="0">
                <a:latin typeface="+mn-ea"/>
              </a:rPr>
              <a:t>雇用情勢の悪化</a:t>
            </a:r>
            <a:endParaRPr lang="en-US" altLang="ja-JP" sz="1400" dirty="0">
              <a:latin typeface="+mn-ea"/>
            </a:endParaRPr>
          </a:p>
        </p:txBody>
      </p:sp>
      <p:sp>
        <p:nvSpPr>
          <p:cNvPr id="110" name="テキスト ボックス 109"/>
          <p:cNvSpPr txBox="1"/>
          <p:nvPr/>
        </p:nvSpPr>
        <p:spPr>
          <a:xfrm>
            <a:off x="4118191" y="6968786"/>
            <a:ext cx="2419069" cy="307777"/>
          </a:xfrm>
          <a:prstGeom prst="rect">
            <a:avLst/>
          </a:prstGeom>
          <a:solidFill>
            <a:schemeClr val="bg1"/>
          </a:solidFill>
          <a:ln w="12700">
            <a:solidFill>
              <a:schemeClr val="tx1"/>
            </a:solidFill>
          </a:ln>
        </p:spPr>
        <p:txBody>
          <a:bodyPr wrap="square" rtlCol="0">
            <a:spAutoFit/>
          </a:bodyPr>
          <a:lstStyle/>
          <a:p>
            <a:pPr algn="ctr"/>
            <a:r>
              <a:rPr lang="ja-JP" altLang="en-US" sz="1400" dirty="0">
                <a:latin typeface="+mn-ea"/>
              </a:rPr>
              <a:t>所得の減少</a:t>
            </a:r>
            <a:endParaRPr lang="en-US" altLang="ja-JP" sz="1400" dirty="0">
              <a:latin typeface="+mn-ea"/>
            </a:endParaRPr>
          </a:p>
        </p:txBody>
      </p:sp>
      <p:sp>
        <p:nvSpPr>
          <p:cNvPr id="30" name="テキスト ボックス 29"/>
          <p:cNvSpPr txBox="1"/>
          <p:nvPr/>
        </p:nvSpPr>
        <p:spPr>
          <a:xfrm>
            <a:off x="271721" y="2276182"/>
            <a:ext cx="3135943" cy="1292662"/>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○来阪外国人旅行者数が</a:t>
            </a:r>
            <a:r>
              <a:rPr kumimoji="1" lang="en-US" altLang="ja-JP" sz="1100" dirty="0" smtClean="0">
                <a:latin typeface="+mn-ea"/>
              </a:rPr>
              <a:t>10</a:t>
            </a:r>
            <a:r>
              <a:rPr kumimoji="1" lang="ja-JP" altLang="en-US" sz="1100" dirty="0" smtClean="0">
                <a:latin typeface="+mn-ea"/>
              </a:rPr>
              <a:t>年で約５倍に増加</a:t>
            </a:r>
            <a:endParaRPr kumimoji="1" lang="en-US" altLang="ja-JP" sz="1100" dirty="0" smtClean="0">
              <a:latin typeface="+mn-ea"/>
            </a:endParaRPr>
          </a:p>
          <a:p>
            <a:r>
              <a:rPr kumimoji="1" lang="ja-JP" altLang="en-US" sz="1100" dirty="0" smtClean="0">
                <a:latin typeface="+mn-ea"/>
              </a:rPr>
              <a:t>○インバウンド産業は１兆円</a:t>
            </a:r>
            <a:r>
              <a:rPr kumimoji="1" lang="ja-JP" altLang="en-US" sz="1100" dirty="0">
                <a:latin typeface="+mn-ea"/>
              </a:rPr>
              <a:t>規模まで成長</a:t>
            </a:r>
            <a:endParaRPr kumimoji="1" lang="en-US" altLang="ja-JP" sz="1100" dirty="0">
              <a:latin typeface="+mn-ea"/>
            </a:endParaRPr>
          </a:p>
          <a:p>
            <a:r>
              <a:rPr kumimoji="1" lang="ja-JP" altLang="en-US" sz="1100" dirty="0">
                <a:latin typeface="+mn-ea"/>
              </a:rPr>
              <a:t>○ホテル等の客室数の</a:t>
            </a:r>
            <a:r>
              <a:rPr kumimoji="1" lang="ja-JP" altLang="en-US" sz="1100" dirty="0" smtClean="0">
                <a:latin typeface="+mn-ea"/>
              </a:rPr>
              <a:t>増加等の受入環境の整備</a:t>
            </a:r>
            <a:endParaRPr kumimoji="1" lang="en-US" altLang="ja-JP" sz="1100" dirty="0">
              <a:latin typeface="+mn-ea"/>
            </a:endParaRPr>
          </a:p>
          <a:p>
            <a:r>
              <a:rPr kumimoji="1" lang="ja-JP" altLang="en-US" sz="1100" dirty="0" smtClean="0">
                <a:latin typeface="+mn-ea"/>
              </a:rPr>
              <a:t>○観光産業は雇用への高い波及効果</a:t>
            </a:r>
            <a:endParaRPr kumimoji="1" lang="en-US" altLang="ja-JP" sz="1100" dirty="0" smtClean="0">
              <a:latin typeface="+mn-ea"/>
            </a:endParaRPr>
          </a:p>
          <a:p>
            <a:pPr marL="144000" indent="-457200"/>
            <a:r>
              <a:rPr kumimoji="1" lang="ja-JP" altLang="en-US" sz="1100" dirty="0" smtClean="0">
                <a:latin typeface="+mn-ea"/>
              </a:rPr>
              <a:t>○中国・韓国等からの旅行者が中心</a:t>
            </a:r>
            <a:endParaRPr kumimoji="1" lang="en-US" altLang="ja-JP" sz="1100" dirty="0" smtClean="0">
              <a:latin typeface="+mn-ea"/>
            </a:endParaRPr>
          </a:p>
          <a:p>
            <a:pPr marL="144000" indent="-457200"/>
            <a:r>
              <a:rPr kumimoji="1" lang="ja-JP" altLang="en-US" sz="1100" dirty="0" smtClean="0">
                <a:latin typeface="+mn-ea"/>
              </a:rPr>
              <a:t>〇来阪外国人の来訪場所が市内に集中</a:t>
            </a:r>
            <a:endParaRPr kumimoji="1" lang="en-US" altLang="ja-JP" sz="1100" dirty="0" smtClean="0">
              <a:latin typeface="+mn-ea"/>
            </a:endParaRPr>
          </a:p>
        </p:txBody>
      </p:sp>
      <p:sp>
        <p:nvSpPr>
          <p:cNvPr id="31" name="テキスト ボックス 30"/>
          <p:cNvSpPr txBox="1"/>
          <p:nvPr/>
        </p:nvSpPr>
        <p:spPr>
          <a:xfrm>
            <a:off x="534542" y="2131721"/>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インバウンド・都市魅力</a:t>
            </a:r>
            <a:endParaRPr lang="en-US" altLang="ja-JP" sz="1400" dirty="0">
              <a:latin typeface="+mn-ea"/>
            </a:endParaRPr>
          </a:p>
        </p:txBody>
      </p:sp>
      <p:sp>
        <p:nvSpPr>
          <p:cNvPr id="32" name="テキスト ボックス 31"/>
          <p:cNvSpPr txBox="1"/>
          <p:nvPr/>
        </p:nvSpPr>
        <p:spPr>
          <a:xfrm>
            <a:off x="274519" y="3775900"/>
            <a:ext cx="3135943" cy="1123384"/>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a:t>
            </a:r>
            <a:r>
              <a:rPr kumimoji="1" lang="en-US" altLang="ja-JP" sz="1100" dirty="0" smtClean="0">
                <a:latin typeface="+mn-ea"/>
              </a:rPr>
              <a:t>2011</a:t>
            </a:r>
            <a:r>
              <a:rPr kumimoji="1" lang="ja-JP" altLang="en-US" sz="1100" dirty="0" smtClean="0">
                <a:latin typeface="+mn-ea"/>
              </a:rPr>
              <a:t>年以降、就業者数</a:t>
            </a:r>
            <a:r>
              <a:rPr kumimoji="1" lang="ja-JP" altLang="en-US" sz="1100" dirty="0">
                <a:latin typeface="+mn-ea"/>
              </a:rPr>
              <a:t>が</a:t>
            </a:r>
            <a:r>
              <a:rPr kumimoji="1" lang="ja-JP" altLang="en-US" sz="1100" dirty="0" smtClean="0">
                <a:latin typeface="+mn-ea"/>
              </a:rPr>
              <a:t>増加</a:t>
            </a:r>
            <a:endParaRPr kumimoji="1" lang="en-US" altLang="ja-JP" sz="1100" dirty="0" smtClean="0">
              <a:latin typeface="+mn-ea"/>
            </a:endParaRPr>
          </a:p>
          <a:p>
            <a:r>
              <a:rPr kumimoji="1" lang="ja-JP" altLang="en-US" sz="1100" dirty="0" smtClean="0">
                <a:latin typeface="+mn-ea"/>
              </a:rPr>
              <a:t>○非正規雇用の割合が全国平均より高い</a:t>
            </a:r>
            <a:endParaRPr kumimoji="1" lang="en-US" altLang="ja-JP" sz="1100" dirty="0" smtClean="0">
              <a:latin typeface="+mn-ea"/>
            </a:endParaRPr>
          </a:p>
          <a:p>
            <a:r>
              <a:rPr kumimoji="1" lang="ja-JP" altLang="en-US" sz="1100" dirty="0" smtClean="0">
                <a:latin typeface="+mn-ea"/>
              </a:rPr>
              <a:t>〇女性、高齢者の就業率が全国平均より低い</a:t>
            </a:r>
            <a:endParaRPr kumimoji="1" lang="en-US" altLang="ja-JP" sz="1100" dirty="0" smtClean="0">
              <a:latin typeface="+mn-ea"/>
            </a:endParaRPr>
          </a:p>
          <a:p>
            <a:r>
              <a:rPr kumimoji="1" lang="ja-JP" altLang="en-US" sz="1100" dirty="0" smtClean="0">
                <a:latin typeface="+mn-ea"/>
              </a:rPr>
              <a:t>○介護職、建設職などの人材不足</a:t>
            </a:r>
            <a:endParaRPr kumimoji="1" lang="en-US" altLang="ja-JP" sz="1100" dirty="0" smtClean="0">
              <a:latin typeface="+mn-ea"/>
            </a:endParaRPr>
          </a:p>
          <a:p>
            <a:r>
              <a:rPr kumimoji="1" lang="ja-JP" altLang="en-US" sz="1100" dirty="0" smtClean="0">
                <a:latin typeface="+mn-ea"/>
              </a:rPr>
              <a:t>○首都圏への</a:t>
            </a:r>
            <a:r>
              <a:rPr kumimoji="1" lang="ja-JP" altLang="en-US" sz="1100" dirty="0">
                <a:latin typeface="+mn-ea"/>
              </a:rPr>
              <a:t>人口</a:t>
            </a:r>
            <a:r>
              <a:rPr kumimoji="1" lang="ja-JP" altLang="en-US" sz="1100" dirty="0" smtClean="0">
                <a:latin typeface="+mn-ea"/>
              </a:rPr>
              <a:t>流出</a:t>
            </a:r>
            <a:endParaRPr kumimoji="1" lang="en-US" altLang="ja-JP" sz="1100" dirty="0" smtClean="0">
              <a:latin typeface="+mn-ea"/>
            </a:endParaRPr>
          </a:p>
        </p:txBody>
      </p:sp>
      <p:sp>
        <p:nvSpPr>
          <p:cNvPr id="33" name="テキスト ボックス 32"/>
          <p:cNvSpPr txBox="1"/>
          <p:nvPr/>
        </p:nvSpPr>
        <p:spPr>
          <a:xfrm>
            <a:off x="534542" y="3631437"/>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雇用・人材</a:t>
            </a:r>
            <a:endParaRPr lang="en-US" altLang="ja-JP" sz="1400" dirty="0">
              <a:latin typeface="+mn-ea"/>
            </a:endParaRPr>
          </a:p>
        </p:txBody>
      </p:sp>
      <p:sp>
        <p:nvSpPr>
          <p:cNvPr id="36" name="テキスト ボックス 35"/>
          <p:cNvSpPr txBox="1"/>
          <p:nvPr/>
        </p:nvSpPr>
        <p:spPr>
          <a:xfrm>
            <a:off x="272621" y="5100389"/>
            <a:ext cx="3135943" cy="1478610"/>
          </a:xfrm>
          <a:prstGeom prst="rect">
            <a:avLst/>
          </a:prstGeom>
          <a:noFill/>
          <a:ln>
            <a:solidFill>
              <a:schemeClr val="tx1"/>
            </a:solidFill>
          </a:ln>
        </p:spPr>
        <p:txBody>
          <a:bodyPr wrap="square" rtlCol="0">
            <a:spAutoFit/>
          </a:bodyPr>
          <a:lstStyle/>
          <a:p>
            <a:pPr>
              <a:lnSpc>
                <a:spcPts val="1200"/>
              </a:lnSpc>
            </a:pPr>
            <a:endParaRPr kumimoji="1" lang="en-US" altLang="ja-JP" sz="1200" dirty="0">
              <a:latin typeface="+mn-ea"/>
            </a:endParaRPr>
          </a:p>
          <a:p>
            <a:pPr>
              <a:lnSpc>
                <a:spcPts val="1200"/>
              </a:lnSpc>
            </a:pPr>
            <a:r>
              <a:rPr kumimoji="1" lang="ja-JP" altLang="en-US" sz="1100" dirty="0">
                <a:latin typeface="+mn-ea"/>
              </a:rPr>
              <a:t>○医薬品生産額等の高い全国</a:t>
            </a:r>
            <a:r>
              <a:rPr kumimoji="1" lang="ja-JP" altLang="en-US" sz="1100" dirty="0" smtClean="0">
                <a:latin typeface="+mn-ea"/>
              </a:rPr>
              <a:t>シェア</a:t>
            </a:r>
            <a:endParaRPr kumimoji="1" lang="en-US" altLang="ja-JP" sz="1100" dirty="0" smtClean="0">
              <a:latin typeface="+mn-ea"/>
            </a:endParaRPr>
          </a:p>
          <a:p>
            <a:pPr>
              <a:lnSpc>
                <a:spcPts val="1200"/>
              </a:lnSpc>
            </a:pPr>
            <a:r>
              <a:rPr kumimoji="1" lang="ja-JP" altLang="en-US" sz="1100" dirty="0" smtClean="0">
                <a:latin typeface="+mn-ea"/>
              </a:rPr>
              <a:t>○介護需要の高まり</a:t>
            </a:r>
            <a:endParaRPr kumimoji="1" lang="en-US" altLang="ja-JP" sz="1100" dirty="0">
              <a:latin typeface="+mn-ea"/>
            </a:endParaRPr>
          </a:p>
          <a:p>
            <a:pPr>
              <a:lnSpc>
                <a:spcPts val="1200"/>
              </a:lnSpc>
            </a:pPr>
            <a:r>
              <a:rPr kumimoji="1" lang="ja-JP" altLang="en-US" sz="1100" dirty="0">
                <a:latin typeface="+mn-ea"/>
              </a:rPr>
              <a:t>〇健都や中之島に</a:t>
            </a:r>
            <a:r>
              <a:rPr kumimoji="1" lang="ja-JP" altLang="en-US" sz="1100" dirty="0" smtClean="0">
                <a:latin typeface="+mn-ea"/>
              </a:rPr>
              <a:t>おけるライフサイエンス</a:t>
            </a:r>
            <a:endParaRPr kumimoji="1" lang="en-US" altLang="ja-JP" sz="1100" dirty="0" smtClean="0">
              <a:latin typeface="+mn-ea"/>
            </a:endParaRPr>
          </a:p>
          <a:p>
            <a:pPr>
              <a:lnSpc>
                <a:spcPts val="1200"/>
              </a:lnSpc>
            </a:pPr>
            <a:r>
              <a:rPr kumimoji="1" lang="ja-JP" altLang="en-US" sz="1100" dirty="0">
                <a:latin typeface="+mn-ea"/>
              </a:rPr>
              <a:t>　</a:t>
            </a:r>
            <a:r>
              <a:rPr kumimoji="1" lang="ja-JP" altLang="en-US" sz="1100" dirty="0" smtClean="0">
                <a:latin typeface="+mn-ea"/>
              </a:rPr>
              <a:t>拠点</a:t>
            </a:r>
            <a:r>
              <a:rPr kumimoji="1" lang="ja-JP" altLang="en-US" sz="1100" dirty="0">
                <a:latin typeface="+mn-ea"/>
              </a:rPr>
              <a:t>形成の動き</a:t>
            </a:r>
            <a:endParaRPr kumimoji="1" lang="en-US" altLang="ja-JP" sz="1100" dirty="0">
              <a:latin typeface="+mn-ea"/>
            </a:endParaRPr>
          </a:p>
          <a:p>
            <a:pPr>
              <a:lnSpc>
                <a:spcPts val="1200"/>
              </a:lnSpc>
            </a:pPr>
            <a:r>
              <a:rPr kumimoji="1" lang="ja-JP" altLang="en-US" sz="1100" dirty="0" smtClean="0">
                <a:latin typeface="+mn-ea"/>
              </a:rPr>
              <a:t>○大学、研究機関の集積</a:t>
            </a:r>
            <a:endParaRPr kumimoji="1" lang="en-US" altLang="ja-JP" sz="1100" dirty="0" smtClean="0">
              <a:latin typeface="+mn-ea"/>
            </a:endParaRPr>
          </a:p>
          <a:p>
            <a:pPr>
              <a:lnSpc>
                <a:spcPts val="1200"/>
              </a:lnSpc>
            </a:pPr>
            <a:r>
              <a:rPr kumimoji="1" lang="ja-JP" altLang="en-US" sz="1100" dirty="0" smtClean="0">
                <a:latin typeface="+mn-ea"/>
              </a:rPr>
              <a:t>○リーディング産業の乏しさ</a:t>
            </a:r>
            <a:endParaRPr kumimoji="1" lang="en-US" altLang="ja-JP" sz="1100" dirty="0" smtClean="0">
              <a:latin typeface="+mn-ea"/>
            </a:endParaRPr>
          </a:p>
          <a:p>
            <a:pPr>
              <a:lnSpc>
                <a:spcPts val="1200"/>
              </a:lnSpc>
            </a:pPr>
            <a:r>
              <a:rPr kumimoji="1" lang="ja-JP" altLang="en-US" sz="1100" dirty="0" smtClean="0">
                <a:latin typeface="+mn-ea"/>
              </a:rPr>
              <a:t>○首都圏等への企業の本社機能の移転</a:t>
            </a:r>
            <a:endParaRPr kumimoji="1" lang="en-US" altLang="ja-JP" sz="1100" dirty="0" smtClean="0">
              <a:latin typeface="+mn-ea"/>
            </a:endParaRPr>
          </a:p>
          <a:p>
            <a:pPr>
              <a:lnSpc>
                <a:spcPts val="1200"/>
              </a:lnSpc>
            </a:pPr>
            <a:r>
              <a:rPr kumimoji="1" lang="ja-JP" altLang="en-US" sz="1100" dirty="0" smtClean="0">
                <a:latin typeface="+mn-ea"/>
              </a:rPr>
              <a:t>〇ＢＣＰ策定の遅れ</a:t>
            </a:r>
            <a:endParaRPr kumimoji="1" lang="en-US" altLang="ja-JP" sz="1100" dirty="0" smtClean="0">
              <a:latin typeface="+mn-ea"/>
            </a:endParaRPr>
          </a:p>
        </p:txBody>
      </p:sp>
      <p:sp>
        <p:nvSpPr>
          <p:cNvPr id="37" name="テキスト ボックス 36"/>
          <p:cNvSpPr txBox="1"/>
          <p:nvPr/>
        </p:nvSpPr>
        <p:spPr>
          <a:xfrm>
            <a:off x="469988" y="4955927"/>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産業</a:t>
            </a:r>
            <a:endParaRPr lang="en-US" altLang="ja-JP" sz="1400" dirty="0">
              <a:latin typeface="+mn-ea"/>
            </a:endParaRPr>
          </a:p>
        </p:txBody>
      </p:sp>
      <p:sp>
        <p:nvSpPr>
          <p:cNvPr id="42" name="テキスト ボックス 41"/>
          <p:cNvSpPr txBox="1"/>
          <p:nvPr/>
        </p:nvSpPr>
        <p:spPr>
          <a:xfrm>
            <a:off x="3670340" y="9580400"/>
            <a:ext cx="3083741"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○コロナにより地方移住への関心増</a:t>
            </a:r>
            <a:endParaRPr kumimoji="1" lang="en-US" altLang="ja-JP" sz="1100" dirty="0">
              <a:latin typeface="+mn-ea"/>
            </a:endParaRPr>
          </a:p>
          <a:p>
            <a:r>
              <a:rPr kumimoji="1" lang="ja-JP" altLang="en-US" sz="1100" dirty="0">
                <a:latin typeface="+mn-ea"/>
              </a:rPr>
              <a:t>○テレワーク経験者の意識変化は</a:t>
            </a:r>
            <a:r>
              <a:rPr kumimoji="1" lang="ja-JP" altLang="en-US" sz="1100" dirty="0" smtClean="0">
                <a:latin typeface="+mn-ea"/>
              </a:rPr>
              <a:t>顕著</a:t>
            </a:r>
            <a:endParaRPr kumimoji="1" lang="en-US" altLang="ja-JP" sz="1100" dirty="0" smtClean="0">
              <a:latin typeface="+mn-ea"/>
            </a:endParaRPr>
          </a:p>
        </p:txBody>
      </p:sp>
      <p:sp>
        <p:nvSpPr>
          <p:cNvPr id="48" name="テキスト ボックス 47"/>
          <p:cNvSpPr txBox="1"/>
          <p:nvPr/>
        </p:nvSpPr>
        <p:spPr>
          <a:xfrm>
            <a:off x="3929182" y="9411873"/>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地方移住への関心の高まり</a:t>
            </a:r>
            <a:endParaRPr lang="en-US" altLang="ja-JP" sz="1400" dirty="0">
              <a:latin typeface="+mn-ea"/>
            </a:endParaRPr>
          </a:p>
        </p:txBody>
      </p:sp>
      <p:sp>
        <p:nvSpPr>
          <p:cNvPr id="55" name="テキスト ボックス 54"/>
          <p:cNvSpPr txBox="1"/>
          <p:nvPr/>
        </p:nvSpPr>
        <p:spPr>
          <a:xfrm>
            <a:off x="3670340" y="10593354"/>
            <a:ext cx="3083741"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a:latin typeface="+mn-ea"/>
              </a:rPr>
              <a:t>○職住融合の新しい</a:t>
            </a:r>
            <a:r>
              <a:rPr kumimoji="1" lang="ja-JP" altLang="en-US" sz="1100" dirty="0" smtClean="0">
                <a:latin typeface="+mn-ea"/>
              </a:rPr>
              <a:t>スタイル</a:t>
            </a:r>
          </a:p>
          <a:p>
            <a:r>
              <a:rPr kumimoji="1" lang="ja-JP" altLang="en-US" sz="1100" dirty="0" smtClean="0">
                <a:latin typeface="+mn-ea"/>
              </a:rPr>
              <a:t>○郊外型スモールオフィス</a:t>
            </a:r>
            <a:endParaRPr kumimoji="1" lang="ja-JP" altLang="en-US" sz="1100" dirty="0">
              <a:latin typeface="+mn-ea"/>
            </a:endParaRPr>
          </a:p>
        </p:txBody>
      </p:sp>
      <p:sp>
        <p:nvSpPr>
          <p:cNvPr id="56" name="テキスト ボックス 55"/>
          <p:cNvSpPr txBox="1"/>
          <p:nvPr/>
        </p:nvSpPr>
        <p:spPr>
          <a:xfrm>
            <a:off x="3917464" y="10424829"/>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オフィスや住宅の在り方</a:t>
            </a:r>
            <a:endParaRPr lang="en-US" altLang="ja-JP" sz="1400" dirty="0">
              <a:latin typeface="+mn-ea"/>
            </a:endParaRPr>
          </a:p>
        </p:txBody>
      </p:sp>
      <p:sp>
        <p:nvSpPr>
          <p:cNvPr id="58" name="テキスト ボックス 57"/>
          <p:cNvSpPr txBox="1"/>
          <p:nvPr/>
        </p:nvSpPr>
        <p:spPr>
          <a:xfrm>
            <a:off x="3670340" y="11535949"/>
            <a:ext cx="3083741" cy="1123384"/>
          </a:xfrm>
          <a:prstGeom prst="rect">
            <a:avLst/>
          </a:prstGeom>
          <a:noFill/>
          <a:ln>
            <a:solidFill>
              <a:schemeClr val="tx1"/>
            </a:solidFill>
          </a:ln>
        </p:spPr>
        <p:txBody>
          <a:bodyPr wrap="square" rIns="36000" rtlCol="0">
            <a:spAutoFit/>
          </a:bodyPr>
          <a:lstStyle/>
          <a:p>
            <a:endParaRPr kumimoji="1" lang="en-US" altLang="ja-JP" sz="1200" dirty="0">
              <a:latin typeface="+mn-ea"/>
            </a:endParaRPr>
          </a:p>
          <a:p>
            <a:r>
              <a:rPr kumimoji="1" lang="ja-JP" altLang="en-US" sz="1100" dirty="0">
                <a:latin typeface="+mn-ea"/>
              </a:rPr>
              <a:t>○ネット取引の</a:t>
            </a:r>
            <a:r>
              <a:rPr kumimoji="1" lang="ja-JP" altLang="en-US" sz="1100" dirty="0" smtClean="0">
                <a:latin typeface="+mn-ea"/>
              </a:rPr>
              <a:t>増加</a:t>
            </a:r>
            <a:endParaRPr kumimoji="1" lang="en-US" altLang="ja-JP" sz="1100" dirty="0" smtClean="0">
              <a:latin typeface="+mn-ea"/>
            </a:endParaRPr>
          </a:p>
          <a:p>
            <a:pPr marL="144000" indent="-457200"/>
            <a:r>
              <a:rPr kumimoji="1" lang="ja-JP" altLang="en-US" sz="1100" spc="-50" dirty="0">
                <a:latin typeface="+mn-ea"/>
              </a:rPr>
              <a:t>〇遠隔</a:t>
            </a:r>
            <a:r>
              <a:rPr kumimoji="1" lang="ja-JP" altLang="en-US" sz="1100" spc="-50" dirty="0" smtClean="0">
                <a:latin typeface="+mn-ea"/>
              </a:rPr>
              <a:t>対応や非接触</a:t>
            </a:r>
            <a:r>
              <a:rPr kumimoji="1" lang="ja-JP" altLang="en-US" sz="1100" spc="-50" dirty="0">
                <a:latin typeface="+mn-ea"/>
              </a:rPr>
              <a:t>対応の</a:t>
            </a:r>
            <a:r>
              <a:rPr kumimoji="1" lang="ja-JP" altLang="en-US" sz="1100" spc="-50" dirty="0" smtClean="0">
                <a:latin typeface="+mn-ea"/>
              </a:rPr>
              <a:t>デジタル化における新事業開発やスタートアップへの期待の高まり</a:t>
            </a:r>
            <a:endParaRPr kumimoji="1" lang="en-US" altLang="ja-JP" sz="1100" spc="-50" dirty="0">
              <a:latin typeface="+mn-ea"/>
            </a:endParaRPr>
          </a:p>
          <a:p>
            <a:r>
              <a:rPr kumimoji="1" lang="ja-JP" altLang="en-US" sz="1100" dirty="0">
                <a:latin typeface="+mn-ea"/>
              </a:rPr>
              <a:t>○オンライン</a:t>
            </a:r>
            <a:r>
              <a:rPr kumimoji="1" lang="ja-JP" altLang="en-US" sz="1100" dirty="0" smtClean="0">
                <a:latin typeface="+mn-ea"/>
              </a:rPr>
              <a:t>会議・診療・授業</a:t>
            </a:r>
            <a:endParaRPr kumimoji="1" lang="en-US" altLang="ja-JP" sz="1100" dirty="0" smtClean="0">
              <a:latin typeface="+mn-ea"/>
            </a:endParaRPr>
          </a:p>
          <a:p>
            <a:r>
              <a:rPr kumimoji="1" lang="ja-JP" altLang="en-US" sz="1100" dirty="0" smtClean="0">
                <a:latin typeface="+mn-ea"/>
              </a:rPr>
              <a:t>〇ＩＴ人材ニーズの増加</a:t>
            </a:r>
            <a:endParaRPr kumimoji="1" lang="ja-JP" altLang="en-US" sz="1100" dirty="0">
              <a:latin typeface="+mn-ea"/>
            </a:endParaRPr>
          </a:p>
        </p:txBody>
      </p:sp>
      <p:sp>
        <p:nvSpPr>
          <p:cNvPr id="59" name="テキスト ボックス 58"/>
          <p:cNvSpPr txBox="1"/>
          <p:nvPr/>
        </p:nvSpPr>
        <p:spPr>
          <a:xfrm>
            <a:off x="3948874" y="11367422"/>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オンラインファースト</a:t>
            </a:r>
            <a:endParaRPr lang="en-US" altLang="ja-JP" sz="1400" dirty="0">
              <a:latin typeface="+mn-ea"/>
            </a:endParaRPr>
          </a:p>
        </p:txBody>
      </p:sp>
      <p:sp>
        <p:nvSpPr>
          <p:cNvPr id="80" name="テキスト ボックス 79"/>
          <p:cNvSpPr txBox="1"/>
          <p:nvPr/>
        </p:nvSpPr>
        <p:spPr>
          <a:xfrm>
            <a:off x="8236544" y="611779"/>
            <a:ext cx="4161213" cy="363621"/>
          </a:xfrm>
          <a:prstGeom prst="rect">
            <a:avLst/>
          </a:prstGeom>
          <a:solidFill>
            <a:schemeClr val="accent1">
              <a:lumMod val="50000"/>
            </a:schemeClr>
          </a:solidFill>
          <a:ln w="38100">
            <a:solidFill>
              <a:schemeClr val="tx1"/>
            </a:solidFill>
          </a:ln>
        </p:spPr>
        <p:txBody>
          <a:bodyPr wrap="square" rtlCol="0" anchor="ctr" anchorCtr="0">
            <a:noAutofit/>
          </a:bodyPr>
          <a:lstStyle/>
          <a:p>
            <a:pPr algn="ctr"/>
            <a:r>
              <a:rPr lang="ja-JP" altLang="en-US" b="1" dirty="0" smtClean="0">
                <a:solidFill>
                  <a:schemeClr val="bg1"/>
                </a:solidFill>
                <a:latin typeface="+mn-ea"/>
              </a:rPr>
              <a:t>課　題　整　理　（案）</a:t>
            </a:r>
            <a:endParaRPr lang="en-US" altLang="ja-JP" b="1" dirty="0">
              <a:solidFill>
                <a:schemeClr val="bg1"/>
              </a:solidFill>
              <a:latin typeface="+mn-ea"/>
            </a:endParaRPr>
          </a:p>
        </p:txBody>
      </p:sp>
      <p:cxnSp>
        <p:nvCxnSpPr>
          <p:cNvPr id="7" name="直線コネクタ 6"/>
          <p:cNvCxnSpPr/>
          <p:nvPr/>
        </p:nvCxnSpPr>
        <p:spPr>
          <a:xfrm>
            <a:off x="3705265" y="874756"/>
            <a:ext cx="0" cy="7452000"/>
          </a:xfrm>
          <a:prstGeom prst="line">
            <a:avLst/>
          </a:prstGeom>
          <a:ln w="44450">
            <a:prstDash val="solid"/>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6964781" y="877728"/>
            <a:ext cx="0" cy="11880000"/>
          </a:xfrm>
          <a:prstGeom prst="line">
            <a:avLst/>
          </a:prstGeom>
          <a:ln w="44450">
            <a:prstDash val="solid"/>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168607" y="8296547"/>
            <a:ext cx="0" cy="4464000"/>
          </a:xfrm>
          <a:prstGeom prst="line">
            <a:avLst/>
          </a:prstGeom>
          <a:ln w="44450">
            <a:prstDash val="solid"/>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a:off x="146628" y="12772431"/>
            <a:ext cx="6840000" cy="0"/>
          </a:xfrm>
          <a:prstGeom prst="line">
            <a:avLst/>
          </a:prstGeom>
          <a:ln w="44450">
            <a:prstDash val="solid"/>
          </a:ln>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a:off x="3674587" y="884689"/>
            <a:ext cx="3312000" cy="0"/>
          </a:xfrm>
          <a:prstGeom prst="line">
            <a:avLst/>
          </a:prstGeom>
          <a:ln w="44450">
            <a:prstDash val="solid"/>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a:off x="151534" y="8314124"/>
            <a:ext cx="3564000" cy="0"/>
          </a:xfrm>
          <a:prstGeom prst="line">
            <a:avLst/>
          </a:prstGeom>
          <a:ln w="44450">
            <a:prstDash val="solid"/>
          </a:ln>
        </p:spPr>
        <p:style>
          <a:lnRef idx="1">
            <a:schemeClr val="dk1"/>
          </a:lnRef>
          <a:fillRef idx="0">
            <a:schemeClr val="dk1"/>
          </a:fillRef>
          <a:effectRef idx="0">
            <a:schemeClr val="dk1"/>
          </a:effectRef>
          <a:fontRef idx="minor">
            <a:schemeClr val="tx1"/>
          </a:fontRef>
        </p:style>
      </p:cxnSp>
      <p:sp>
        <p:nvSpPr>
          <p:cNvPr id="99" name="テキスト ボックス 98"/>
          <p:cNvSpPr txBox="1"/>
          <p:nvPr/>
        </p:nvSpPr>
        <p:spPr>
          <a:xfrm>
            <a:off x="3670340" y="8585329"/>
            <a:ext cx="3083741"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○オンライン授業の格差</a:t>
            </a:r>
            <a:endParaRPr kumimoji="1" lang="en-US" altLang="ja-JP" sz="1100" dirty="0">
              <a:latin typeface="+mn-ea"/>
            </a:endParaRPr>
          </a:p>
          <a:p>
            <a:r>
              <a:rPr kumimoji="1" lang="ja-JP" altLang="en-US" sz="1100" dirty="0" smtClean="0">
                <a:latin typeface="+mn-ea"/>
              </a:rPr>
              <a:t>○長期間の休校に伴う児童のストレス増加</a:t>
            </a:r>
            <a:endParaRPr kumimoji="1" lang="en-US" altLang="ja-JP" sz="1100" dirty="0" smtClean="0">
              <a:latin typeface="+mn-ea"/>
            </a:endParaRPr>
          </a:p>
        </p:txBody>
      </p:sp>
      <p:sp>
        <p:nvSpPr>
          <p:cNvPr id="100" name="テキスト ボックス 99"/>
          <p:cNvSpPr txBox="1"/>
          <p:nvPr/>
        </p:nvSpPr>
        <p:spPr>
          <a:xfrm>
            <a:off x="4009137" y="8435382"/>
            <a:ext cx="2429813"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長期間の休校</a:t>
            </a:r>
            <a:endParaRPr lang="en-US" altLang="ja-JP" sz="1400" dirty="0">
              <a:latin typeface="+mn-ea"/>
            </a:endParaRPr>
          </a:p>
        </p:txBody>
      </p:sp>
      <p:sp>
        <p:nvSpPr>
          <p:cNvPr id="104" name="正方形/長方形 103"/>
          <p:cNvSpPr/>
          <p:nvPr/>
        </p:nvSpPr>
        <p:spPr>
          <a:xfrm>
            <a:off x="7973646" y="1171964"/>
            <a:ext cx="8820000" cy="142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rtlCol="0" anchor="t">
            <a:noAutofit/>
          </a:bodyPr>
          <a:lstStyle/>
          <a:p>
            <a:pPr marL="144000" indent="-457200">
              <a:lnSpc>
                <a:spcPts val="1400"/>
              </a:lnSpc>
            </a:pPr>
            <a:endParaRPr kumimoji="1" lang="en-US" altLang="ja-JP" sz="1300" spc="70" dirty="0">
              <a:solidFill>
                <a:schemeClr val="tx1"/>
              </a:solidFill>
              <a:latin typeface="+mn-ea"/>
            </a:endParaRPr>
          </a:p>
          <a:p>
            <a:pPr marL="162000" indent="-457200">
              <a:lnSpc>
                <a:spcPts val="1100"/>
              </a:lnSpc>
            </a:pPr>
            <a:r>
              <a:rPr kumimoji="1" lang="ja-JP" altLang="en-US" sz="1300" b="1" spc="70" dirty="0" smtClean="0">
                <a:solidFill>
                  <a:schemeClr val="tx1"/>
                </a:solidFill>
                <a:latin typeface="+mn-ea"/>
              </a:rPr>
              <a:t>○</a:t>
            </a:r>
            <a:r>
              <a:rPr kumimoji="1" lang="ja-JP" altLang="en-US" sz="1300" b="1" spc="70" dirty="0">
                <a:solidFill>
                  <a:schemeClr val="tx1"/>
                </a:solidFill>
                <a:latin typeface="+mn-ea"/>
              </a:rPr>
              <a:t>観光</a:t>
            </a:r>
            <a:r>
              <a:rPr kumimoji="1" lang="ja-JP" altLang="en-US" sz="1300" b="1" spc="70" dirty="0" smtClean="0">
                <a:solidFill>
                  <a:schemeClr val="tx1"/>
                </a:solidFill>
                <a:latin typeface="+mn-ea"/>
              </a:rPr>
              <a:t>産業は、大阪</a:t>
            </a:r>
            <a:r>
              <a:rPr kumimoji="1" lang="ja-JP" altLang="en-US" sz="1300" b="1" spc="70" dirty="0">
                <a:solidFill>
                  <a:schemeClr val="tx1"/>
                </a:solidFill>
                <a:latin typeface="+mn-ea"/>
              </a:rPr>
              <a:t>経済・雇用を支えてきた分野であり</a:t>
            </a:r>
            <a:r>
              <a:rPr kumimoji="1" lang="ja-JP" altLang="en-US" sz="1300" b="1" spc="70" dirty="0" smtClean="0">
                <a:solidFill>
                  <a:schemeClr val="tx1"/>
                </a:solidFill>
                <a:latin typeface="+mn-ea"/>
              </a:rPr>
              <a:t>、大阪の成長には不可欠</a:t>
            </a:r>
            <a:endParaRPr kumimoji="1" lang="en-US" altLang="ja-JP" sz="1300" b="1" spc="70" dirty="0" smtClean="0">
              <a:solidFill>
                <a:schemeClr val="tx1"/>
              </a:solidFill>
              <a:latin typeface="+mn-ea"/>
            </a:endParaRPr>
          </a:p>
          <a:p>
            <a:pPr marL="162000" indent="-457200">
              <a:lnSpc>
                <a:spcPts val="1400"/>
              </a:lnSpc>
            </a:pPr>
            <a:r>
              <a:rPr kumimoji="1" lang="ja-JP" altLang="en-US" sz="1300" b="1" spc="70" dirty="0">
                <a:solidFill>
                  <a:schemeClr val="tx1"/>
                </a:solidFill>
                <a:latin typeface="+mn-ea"/>
              </a:rPr>
              <a:t>○</a:t>
            </a:r>
            <a:r>
              <a:rPr kumimoji="1" lang="ja-JP" altLang="en-US" sz="1300" b="1" spc="70" dirty="0" smtClean="0">
                <a:solidFill>
                  <a:schemeClr val="tx1"/>
                </a:solidFill>
                <a:latin typeface="+mn-ea"/>
              </a:rPr>
              <a:t>国内旅行消費額はインバウンド消費額の約４倍であり、国内の旅行需要の取り込みが</a:t>
            </a:r>
            <a:r>
              <a:rPr kumimoji="1" lang="ja-JP" altLang="en-US" sz="1300" b="1" spc="70" dirty="0">
                <a:solidFill>
                  <a:schemeClr val="tx1"/>
                </a:solidFill>
                <a:latin typeface="+mn-ea"/>
              </a:rPr>
              <a:t>課題</a:t>
            </a:r>
            <a:endParaRPr kumimoji="1" lang="en-US" altLang="ja-JP" sz="1300" b="1" spc="70" dirty="0" smtClean="0">
              <a:solidFill>
                <a:schemeClr val="tx1"/>
              </a:solidFill>
              <a:latin typeface="+mn-ea"/>
            </a:endParaRPr>
          </a:p>
          <a:p>
            <a:pPr marL="162000" indent="-457200">
              <a:lnSpc>
                <a:spcPts val="1400"/>
              </a:lnSpc>
            </a:pPr>
            <a:r>
              <a:rPr kumimoji="1" lang="ja-JP" altLang="en-US" sz="1300" b="1" spc="70" dirty="0">
                <a:solidFill>
                  <a:schemeClr val="tx1"/>
                </a:solidFill>
                <a:latin typeface="+mn-ea"/>
              </a:rPr>
              <a:t>○</a:t>
            </a:r>
            <a:r>
              <a:rPr kumimoji="1" lang="ja-JP" altLang="en-US" sz="1300" b="1" spc="70" dirty="0" smtClean="0">
                <a:solidFill>
                  <a:schemeClr val="tx1"/>
                </a:solidFill>
                <a:latin typeface="+mn-ea"/>
              </a:rPr>
              <a:t>マイクロツーリズムの展開を契機とした、地域魅力（地産地消など）の創出等による周遊性の向上が課題</a:t>
            </a:r>
            <a:endParaRPr kumimoji="1" lang="en-US" altLang="ja-JP" sz="1300" b="1" spc="70" dirty="0" smtClean="0">
              <a:solidFill>
                <a:schemeClr val="tx1"/>
              </a:solidFill>
              <a:latin typeface="+mn-ea"/>
            </a:endParaRPr>
          </a:p>
          <a:p>
            <a:pPr marL="162000" indent="-457200">
              <a:lnSpc>
                <a:spcPts val="1400"/>
              </a:lnSpc>
            </a:pPr>
            <a:r>
              <a:rPr kumimoji="1" lang="ja-JP" altLang="en-US" sz="1300" b="1" spc="70" dirty="0">
                <a:solidFill>
                  <a:schemeClr val="tx1"/>
                </a:solidFill>
                <a:latin typeface="+mn-ea"/>
              </a:rPr>
              <a:t>○</a:t>
            </a:r>
            <a:r>
              <a:rPr kumimoji="1" lang="ja-JP" altLang="en-US" sz="1300" b="1" spc="70" dirty="0" smtClean="0">
                <a:solidFill>
                  <a:schemeClr val="tx1"/>
                </a:solidFill>
                <a:latin typeface="+mn-ea"/>
              </a:rPr>
              <a:t>インバウンド回復には、感染</a:t>
            </a:r>
            <a:r>
              <a:rPr kumimoji="1" lang="ja-JP" altLang="en-US" sz="1300" b="1" spc="70" dirty="0">
                <a:solidFill>
                  <a:schemeClr val="tx1"/>
                </a:solidFill>
                <a:latin typeface="+mn-ea"/>
              </a:rPr>
              <a:t>防止対策の徹底による</a:t>
            </a:r>
            <a:r>
              <a:rPr kumimoji="1" lang="ja-JP" altLang="en-US" sz="1300" b="1" spc="70" dirty="0" smtClean="0">
                <a:solidFill>
                  <a:schemeClr val="tx1"/>
                </a:solidFill>
                <a:latin typeface="+mn-ea"/>
              </a:rPr>
              <a:t>安全・安心</a:t>
            </a:r>
            <a:r>
              <a:rPr kumimoji="1" lang="ja-JP" altLang="en-US" sz="1300" b="1" spc="70" dirty="0">
                <a:solidFill>
                  <a:schemeClr val="tx1"/>
                </a:solidFill>
                <a:latin typeface="+mn-ea"/>
              </a:rPr>
              <a:t>の</a:t>
            </a:r>
            <a:r>
              <a:rPr kumimoji="1" lang="ja-JP" altLang="en-US" sz="1300" b="1" spc="70" dirty="0" smtClean="0">
                <a:solidFill>
                  <a:schemeClr val="tx1"/>
                </a:solidFill>
                <a:latin typeface="+mn-ea"/>
              </a:rPr>
              <a:t>確保が不可欠</a:t>
            </a:r>
            <a:endParaRPr kumimoji="1" lang="en-US" altLang="ja-JP" sz="1300" b="1" spc="70" dirty="0" smtClean="0">
              <a:solidFill>
                <a:schemeClr val="tx1"/>
              </a:solidFill>
              <a:latin typeface="+mn-ea"/>
            </a:endParaRPr>
          </a:p>
          <a:p>
            <a:pPr marL="162000" indent="-457200">
              <a:lnSpc>
                <a:spcPts val="1200"/>
              </a:lnSpc>
              <a:spcBef>
                <a:spcPts val="300"/>
              </a:spcBef>
            </a:pPr>
            <a:r>
              <a:rPr kumimoji="1" lang="ja-JP" altLang="en-US" sz="1100" spc="70" dirty="0" smtClean="0">
                <a:solidFill>
                  <a:schemeClr val="tx1"/>
                </a:solidFill>
                <a:latin typeface="+mn-ea"/>
              </a:rPr>
              <a:t>　・来阪外国人旅行者数が</a:t>
            </a:r>
            <a:r>
              <a:rPr kumimoji="1" lang="en-US" altLang="ja-JP" sz="1100" spc="70" dirty="0" smtClean="0">
                <a:solidFill>
                  <a:schemeClr val="tx1"/>
                </a:solidFill>
                <a:latin typeface="+mn-ea"/>
              </a:rPr>
              <a:t>10</a:t>
            </a:r>
            <a:r>
              <a:rPr kumimoji="1" lang="ja-JP" altLang="en-US" sz="1100" spc="70" dirty="0" smtClean="0">
                <a:solidFill>
                  <a:schemeClr val="tx1"/>
                </a:solidFill>
                <a:latin typeface="+mn-ea"/>
              </a:rPr>
              <a:t>年で約５倍　・インバウンド産業は１兆円規模まで成長　・雇用への高い波及効果</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a:solidFill>
                  <a:schemeClr val="tx1"/>
                </a:solidFill>
                <a:latin typeface="+mn-ea"/>
              </a:rPr>
              <a:t>　</a:t>
            </a:r>
            <a:r>
              <a:rPr kumimoji="1" lang="ja-JP" altLang="en-US" sz="1100" spc="70" dirty="0" smtClean="0">
                <a:solidFill>
                  <a:schemeClr val="tx1"/>
                </a:solidFill>
                <a:latin typeface="+mn-ea"/>
              </a:rPr>
              <a:t>・旅館・ホテル・小売り飲食等で景況感が大幅に悪化　・非正規雇用就業者数の減少　</a:t>
            </a:r>
            <a:r>
              <a:rPr kumimoji="1" lang="ja-JP" altLang="en-US" sz="1100" spc="70" dirty="0">
                <a:solidFill>
                  <a:schemeClr val="tx1"/>
                </a:solidFill>
                <a:latin typeface="+mn-ea"/>
              </a:rPr>
              <a:t> ・国内</a:t>
            </a:r>
            <a:r>
              <a:rPr kumimoji="1" lang="ja-JP" altLang="en-US" sz="1100" spc="70" dirty="0" smtClean="0">
                <a:solidFill>
                  <a:schemeClr val="tx1"/>
                </a:solidFill>
                <a:latin typeface="+mn-ea"/>
              </a:rPr>
              <a:t>旅行へ</a:t>
            </a:r>
            <a:r>
              <a:rPr kumimoji="1" lang="ja-JP" altLang="en-US" sz="1100" spc="70" dirty="0">
                <a:solidFill>
                  <a:schemeClr val="tx1"/>
                </a:solidFill>
                <a:latin typeface="+mn-ea"/>
              </a:rPr>
              <a:t>のニーズの</a:t>
            </a:r>
            <a:r>
              <a:rPr kumimoji="1" lang="ja-JP" altLang="en-US" sz="1100" spc="70" dirty="0" smtClean="0">
                <a:solidFill>
                  <a:schemeClr val="tx1"/>
                </a:solidFill>
                <a:latin typeface="+mn-ea"/>
              </a:rPr>
              <a:t>高まり</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smtClean="0">
                <a:solidFill>
                  <a:schemeClr val="tx1"/>
                </a:solidFill>
                <a:latin typeface="+mn-ea"/>
              </a:rPr>
              <a:t>　・来阪外国人の来訪場所の集中</a:t>
            </a:r>
            <a:endParaRPr kumimoji="1" lang="en-US" altLang="ja-JP" sz="1300" spc="70" dirty="0">
              <a:solidFill>
                <a:schemeClr val="tx1"/>
              </a:solidFill>
              <a:latin typeface="+mn-ea"/>
            </a:endParaRPr>
          </a:p>
        </p:txBody>
      </p:sp>
      <p:sp>
        <p:nvSpPr>
          <p:cNvPr id="105" name="正方形/長方形 104"/>
          <p:cNvSpPr/>
          <p:nvPr/>
        </p:nvSpPr>
        <p:spPr>
          <a:xfrm>
            <a:off x="7968346" y="2756110"/>
            <a:ext cx="8820000" cy="10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36000" rIns="72000" rtlCol="0" anchor="t">
            <a:noAutofit/>
          </a:bodyPr>
          <a:lstStyle/>
          <a:p>
            <a:pPr marL="162000" indent="-457200">
              <a:lnSpc>
                <a:spcPts val="1400"/>
              </a:lnSpc>
            </a:pPr>
            <a:endParaRPr kumimoji="1" lang="en-US" altLang="ja-JP" sz="1300" spc="-70" dirty="0">
              <a:solidFill>
                <a:schemeClr val="tx1"/>
              </a:solidFill>
              <a:latin typeface="+mn-ea"/>
            </a:endParaRPr>
          </a:p>
          <a:p>
            <a:pPr marL="162000" indent="-457200">
              <a:lnSpc>
                <a:spcPts val="1100"/>
              </a:lnSpc>
            </a:pPr>
            <a:r>
              <a:rPr kumimoji="1" lang="ja-JP" altLang="en-US" sz="1300" b="1" spc="-70" dirty="0">
                <a:solidFill>
                  <a:schemeClr val="tx1"/>
                </a:solidFill>
                <a:latin typeface="+mn-ea"/>
              </a:rPr>
              <a:t>○インバウンド蒸発により失われた消費を</a:t>
            </a:r>
            <a:r>
              <a:rPr kumimoji="1" lang="ja-JP" altLang="en-US" sz="1300" b="1" spc="-70" dirty="0" smtClean="0">
                <a:solidFill>
                  <a:schemeClr val="tx1"/>
                </a:solidFill>
                <a:latin typeface="+mn-ea"/>
              </a:rPr>
              <a:t>取り戻すとともに、</a:t>
            </a:r>
            <a:r>
              <a:rPr kumimoji="1" lang="ja-JP" altLang="en-US" sz="1300" b="1" spc="-70" dirty="0">
                <a:solidFill>
                  <a:schemeClr val="tx1"/>
                </a:solidFill>
                <a:latin typeface="+mn-ea"/>
              </a:rPr>
              <a:t>大阪産業をけん引するリーディング産業の育成が重要</a:t>
            </a:r>
            <a:endParaRPr kumimoji="1" lang="en-US" altLang="ja-JP" sz="1300" b="1" spc="-70" dirty="0">
              <a:solidFill>
                <a:schemeClr val="tx1"/>
              </a:solidFill>
              <a:latin typeface="+mn-ea"/>
            </a:endParaRPr>
          </a:p>
          <a:p>
            <a:pPr marL="162000" indent="-457200">
              <a:lnSpc>
                <a:spcPts val="1400"/>
              </a:lnSpc>
            </a:pPr>
            <a:r>
              <a:rPr kumimoji="1" lang="ja-JP" altLang="en-US" sz="1300" b="1" spc="-70" dirty="0">
                <a:solidFill>
                  <a:schemeClr val="tx1"/>
                </a:solidFill>
                <a:latin typeface="+mn-ea"/>
              </a:rPr>
              <a:t>○健康・医療関連産業は、コロナ禍でも好調であり</a:t>
            </a:r>
            <a:r>
              <a:rPr kumimoji="1" lang="ja-JP" altLang="en-US" sz="1300" b="1" spc="-70" dirty="0" smtClean="0">
                <a:solidFill>
                  <a:schemeClr val="tx1"/>
                </a:solidFill>
                <a:latin typeface="+mn-ea"/>
              </a:rPr>
              <a:t>、世界的に高齢化等が進展する中、今後</a:t>
            </a:r>
            <a:r>
              <a:rPr kumimoji="1" lang="ja-JP" altLang="en-US" sz="1300" b="1" spc="-70" dirty="0">
                <a:solidFill>
                  <a:schemeClr val="tx1"/>
                </a:solidFill>
                <a:latin typeface="+mn-ea"/>
              </a:rPr>
              <a:t>も成長</a:t>
            </a:r>
            <a:r>
              <a:rPr kumimoji="1" lang="ja-JP" altLang="en-US" sz="1300" b="1" spc="-70" dirty="0" smtClean="0">
                <a:solidFill>
                  <a:schemeClr val="tx1"/>
                </a:solidFill>
                <a:latin typeface="+mn-ea"/>
              </a:rPr>
              <a:t>が期待される分野。大阪</a:t>
            </a:r>
            <a:r>
              <a:rPr kumimoji="1" lang="ja-JP" altLang="en-US" sz="1300" b="1" spc="-70" dirty="0">
                <a:solidFill>
                  <a:schemeClr val="tx1"/>
                </a:solidFill>
                <a:latin typeface="+mn-ea"/>
              </a:rPr>
              <a:t>・関西のポテンシャルを</a:t>
            </a:r>
            <a:r>
              <a:rPr kumimoji="1" lang="ja-JP" altLang="en-US" sz="1300" b="1" spc="-70" dirty="0" smtClean="0">
                <a:solidFill>
                  <a:schemeClr val="tx1"/>
                </a:solidFill>
                <a:latin typeface="+mn-ea"/>
              </a:rPr>
              <a:t>活かしながら</a:t>
            </a:r>
            <a:r>
              <a:rPr kumimoji="1" lang="ja-JP" altLang="en-US" sz="1300" b="1" spc="-70" dirty="0">
                <a:solidFill>
                  <a:schemeClr val="tx1"/>
                </a:solidFill>
                <a:latin typeface="+mn-ea"/>
              </a:rPr>
              <a:t>、介護分野</a:t>
            </a:r>
            <a:r>
              <a:rPr kumimoji="1" lang="ja-JP" altLang="en-US" sz="1300" b="1" spc="-70" dirty="0" smtClean="0">
                <a:solidFill>
                  <a:schemeClr val="tx1"/>
                </a:solidFill>
                <a:latin typeface="+mn-ea"/>
              </a:rPr>
              <a:t>などすそ野</a:t>
            </a:r>
            <a:r>
              <a:rPr kumimoji="1" lang="ja-JP" altLang="en-US" sz="1300" b="1" spc="-70" dirty="0">
                <a:solidFill>
                  <a:schemeClr val="tx1"/>
                </a:solidFill>
                <a:latin typeface="+mn-ea"/>
              </a:rPr>
              <a:t>の広い重層的な産業の創出が課題</a:t>
            </a:r>
            <a:endParaRPr kumimoji="1" lang="en-US" altLang="ja-JP" sz="1300" b="1" spc="-70" dirty="0">
              <a:solidFill>
                <a:schemeClr val="tx1"/>
              </a:solidFill>
              <a:latin typeface="+mn-ea"/>
            </a:endParaRPr>
          </a:p>
          <a:p>
            <a:pPr>
              <a:lnSpc>
                <a:spcPts val="1200"/>
              </a:lnSpc>
              <a:spcBef>
                <a:spcPts val="300"/>
              </a:spcBef>
            </a:pPr>
            <a:r>
              <a:rPr kumimoji="1" lang="ja-JP" altLang="en-US" sz="1100" spc="-70" dirty="0" smtClean="0">
                <a:solidFill>
                  <a:schemeClr val="tx1"/>
                </a:solidFill>
                <a:latin typeface="+mn-ea"/>
              </a:rPr>
              <a:t>　</a:t>
            </a:r>
            <a:r>
              <a:rPr kumimoji="1" lang="ja-JP" altLang="en-US" sz="1100" spc="-80" dirty="0" smtClean="0">
                <a:solidFill>
                  <a:schemeClr val="tx1"/>
                </a:solidFill>
                <a:latin typeface="+mn-ea"/>
              </a:rPr>
              <a:t>・インバウンドの</a:t>
            </a:r>
            <a:r>
              <a:rPr kumimoji="1" lang="ja-JP" altLang="en-US" sz="1100" spc="-80" dirty="0">
                <a:solidFill>
                  <a:schemeClr val="tx1"/>
                </a:solidFill>
                <a:latin typeface="+mn-ea"/>
              </a:rPr>
              <a:t>蒸発</a:t>
            </a:r>
            <a:r>
              <a:rPr kumimoji="1" lang="ja-JP" altLang="en-US" sz="1100" spc="-80" dirty="0" smtClean="0">
                <a:solidFill>
                  <a:schemeClr val="tx1"/>
                </a:solidFill>
                <a:latin typeface="+mn-ea"/>
              </a:rPr>
              <a:t>　　・医薬品生産額等の高い全国シェア　　・ライフサイエンス拠点形成の動き　　・大学・研究機関の集積</a:t>
            </a:r>
            <a:endParaRPr kumimoji="1" lang="en-US" altLang="ja-JP" sz="1100" spc="-80" dirty="0" smtClean="0">
              <a:solidFill>
                <a:schemeClr val="tx1"/>
              </a:solidFill>
              <a:latin typeface="+mn-ea"/>
            </a:endParaRPr>
          </a:p>
          <a:p>
            <a:pPr>
              <a:lnSpc>
                <a:spcPts val="1200"/>
              </a:lnSpc>
            </a:pPr>
            <a:r>
              <a:rPr kumimoji="1" lang="ja-JP" altLang="en-US" sz="1100" spc="-80" dirty="0">
                <a:solidFill>
                  <a:schemeClr val="tx1"/>
                </a:solidFill>
                <a:latin typeface="+mn-ea"/>
              </a:rPr>
              <a:t>　</a:t>
            </a:r>
            <a:r>
              <a:rPr kumimoji="1" lang="ja-JP" altLang="en-US" sz="1100" spc="-80" dirty="0" smtClean="0">
                <a:solidFill>
                  <a:schemeClr val="tx1"/>
                </a:solidFill>
                <a:latin typeface="+mn-ea"/>
              </a:rPr>
              <a:t>・リーディング産業の乏しさ　　・介護需要の高まり</a:t>
            </a:r>
            <a:endParaRPr kumimoji="1" lang="en-US" altLang="ja-JP" sz="1300" spc="-80" dirty="0">
              <a:solidFill>
                <a:schemeClr val="tx1"/>
              </a:solidFill>
              <a:latin typeface="+mn-ea"/>
            </a:endParaRPr>
          </a:p>
        </p:txBody>
      </p:sp>
      <p:sp>
        <p:nvSpPr>
          <p:cNvPr id="106" name="正方形/長方形 105"/>
          <p:cNvSpPr/>
          <p:nvPr/>
        </p:nvSpPr>
        <p:spPr>
          <a:xfrm>
            <a:off x="8003066" y="4001846"/>
            <a:ext cx="8820000" cy="10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latin typeface="+mn-ea"/>
              </a:rPr>
              <a:t>○ </a:t>
            </a:r>
            <a:r>
              <a:rPr kumimoji="1" lang="en-US" altLang="ja-JP" sz="1300" b="1" spc="-70" dirty="0">
                <a:solidFill>
                  <a:schemeClr val="tx1"/>
                </a:solidFill>
                <a:latin typeface="+mn-ea"/>
              </a:rPr>
              <a:t>AI</a:t>
            </a:r>
            <a:r>
              <a:rPr kumimoji="1" lang="ja-JP" altLang="en-US" sz="1300" b="1" spc="-70" dirty="0" err="1">
                <a:solidFill>
                  <a:schemeClr val="tx1"/>
                </a:solidFill>
                <a:latin typeface="+mn-ea"/>
              </a:rPr>
              <a:t>、</a:t>
            </a:r>
            <a:r>
              <a:rPr kumimoji="1" lang="en-US" altLang="ja-JP" sz="1300" b="1" spc="-70" dirty="0" err="1">
                <a:solidFill>
                  <a:schemeClr val="tx1"/>
                </a:solidFill>
                <a:latin typeface="+mn-ea"/>
              </a:rPr>
              <a:t>IoT</a:t>
            </a:r>
            <a:r>
              <a:rPr kumimoji="1" lang="ja-JP" altLang="en-US" sz="1300" b="1" spc="-70" dirty="0" err="1">
                <a:solidFill>
                  <a:schemeClr val="tx1"/>
                </a:solidFill>
                <a:latin typeface="+mn-ea"/>
              </a:rPr>
              <a:t>、</a:t>
            </a:r>
            <a:r>
              <a:rPr kumimoji="1" lang="en-US" altLang="ja-JP" sz="1300" b="1" spc="-70" dirty="0">
                <a:solidFill>
                  <a:schemeClr val="tx1"/>
                </a:solidFill>
                <a:latin typeface="+mn-ea"/>
              </a:rPr>
              <a:t>VR</a:t>
            </a:r>
            <a:r>
              <a:rPr kumimoji="1" lang="ja-JP" altLang="en-US" sz="1300" b="1" spc="-70" dirty="0">
                <a:solidFill>
                  <a:schemeClr val="tx1"/>
                </a:solidFill>
                <a:latin typeface="+mn-ea"/>
              </a:rPr>
              <a:t>などの活用により、新しい生活様式に対応したビジネスモデルへの転換を促進して</a:t>
            </a:r>
            <a:r>
              <a:rPr kumimoji="1" lang="ja-JP" altLang="en-US" sz="1300" b="1" spc="-70" dirty="0" smtClean="0">
                <a:solidFill>
                  <a:schemeClr val="tx1"/>
                </a:solidFill>
                <a:latin typeface="+mn-ea"/>
              </a:rPr>
              <a:t>いくことが必要</a:t>
            </a:r>
            <a:endParaRPr kumimoji="1" lang="en-US" altLang="ja-JP" sz="1300" b="1" spc="-70" dirty="0">
              <a:solidFill>
                <a:schemeClr val="tx1"/>
              </a:solidFill>
              <a:latin typeface="+mn-ea"/>
            </a:endParaRPr>
          </a:p>
          <a:p>
            <a:pPr marL="162000" indent="-457200">
              <a:lnSpc>
                <a:spcPts val="1400"/>
              </a:lnSpc>
            </a:pPr>
            <a:r>
              <a:rPr kumimoji="1" lang="ja-JP" altLang="en-US" sz="1300" b="1" spc="-70" dirty="0" smtClean="0">
                <a:solidFill>
                  <a:schemeClr val="tx1"/>
                </a:solidFill>
                <a:latin typeface="+mn-ea"/>
              </a:rPr>
              <a:t>○</a:t>
            </a:r>
            <a:r>
              <a:rPr kumimoji="1" lang="en-US" altLang="ja-JP" sz="1300" b="1" spc="-70" dirty="0" smtClean="0">
                <a:solidFill>
                  <a:schemeClr val="tx1"/>
                </a:solidFill>
                <a:latin typeface="+mn-ea"/>
              </a:rPr>
              <a:t>Society5.0</a:t>
            </a:r>
            <a:r>
              <a:rPr kumimoji="1" lang="ja-JP" altLang="en-US" sz="1300" b="1" spc="-70" dirty="0" smtClean="0">
                <a:solidFill>
                  <a:schemeClr val="tx1"/>
                </a:solidFill>
                <a:latin typeface="+mn-ea"/>
              </a:rPr>
              <a:t>の進展や万博</a:t>
            </a:r>
            <a:r>
              <a:rPr kumimoji="1" lang="ja-JP" altLang="en-US" sz="1300" b="1" spc="-70" dirty="0">
                <a:solidFill>
                  <a:schemeClr val="tx1"/>
                </a:solidFill>
                <a:latin typeface="+mn-ea"/>
              </a:rPr>
              <a:t>を契機に進むとみられた新技術の社会実装が前倒しされており、変化</a:t>
            </a:r>
            <a:r>
              <a:rPr kumimoji="1" lang="ja-JP" altLang="en-US" sz="1300" b="1" spc="-70" dirty="0" smtClean="0">
                <a:solidFill>
                  <a:schemeClr val="tx1"/>
                </a:solidFill>
                <a:latin typeface="+mn-ea"/>
              </a:rPr>
              <a:t>に柔軟に対応しイノベーション</a:t>
            </a:r>
            <a:r>
              <a:rPr kumimoji="1" lang="ja-JP" altLang="en-US" sz="1300" b="1" spc="-70" dirty="0">
                <a:solidFill>
                  <a:schemeClr val="tx1"/>
                </a:solidFill>
                <a:latin typeface="+mn-ea"/>
              </a:rPr>
              <a:t>を</a:t>
            </a:r>
            <a:r>
              <a:rPr kumimoji="1" lang="ja-JP" altLang="en-US" sz="1300" b="1" spc="-70" dirty="0" smtClean="0">
                <a:solidFill>
                  <a:schemeClr val="tx1"/>
                </a:solidFill>
                <a:latin typeface="+mn-ea"/>
              </a:rPr>
              <a:t>促進していくことが必要</a:t>
            </a:r>
            <a:endParaRPr kumimoji="1" lang="en-US" altLang="ja-JP" sz="1300" b="1" spc="-70" dirty="0" smtClean="0">
              <a:solidFill>
                <a:schemeClr val="tx1"/>
              </a:solidFill>
              <a:latin typeface="+mn-ea"/>
            </a:endParaRPr>
          </a:p>
          <a:p>
            <a:pPr>
              <a:lnSpc>
                <a:spcPts val="1200"/>
              </a:lnSpc>
            </a:pPr>
            <a:r>
              <a:rPr kumimoji="1" lang="ja-JP" altLang="en-US" sz="1100" spc="-70" dirty="0" smtClean="0">
                <a:solidFill>
                  <a:schemeClr val="tx1"/>
                </a:solidFill>
                <a:latin typeface="+mn-ea"/>
              </a:rPr>
              <a:t>　・</a:t>
            </a:r>
            <a:r>
              <a:rPr kumimoji="1" lang="ja-JP" altLang="en-US" sz="1100" u="sng" spc="-70" dirty="0" smtClean="0">
                <a:solidFill>
                  <a:schemeClr val="tx1"/>
                </a:solidFill>
                <a:latin typeface="+mn-ea"/>
              </a:rPr>
              <a:t>社会実装の前倒し</a:t>
            </a:r>
            <a:r>
              <a:rPr kumimoji="1" lang="ja-JP" altLang="en-US" sz="1100" spc="-70" dirty="0" smtClean="0">
                <a:solidFill>
                  <a:schemeClr val="tx1"/>
                </a:solidFill>
                <a:latin typeface="+mn-ea"/>
              </a:rPr>
              <a:t>　　　・ネット取引の増加　　　・</a:t>
            </a:r>
            <a:r>
              <a:rPr kumimoji="1" lang="ja-JP" altLang="en-US" sz="1100" u="sng" spc="-70" dirty="0" smtClean="0">
                <a:solidFill>
                  <a:schemeClr val="tx1"/>
                </a:solidFill>
                <a:latin typeface="+mn-ea"/>
              </a:rPr>
              <a:t>オンラインファースト</a:t>
            </a:r>
            <a:r>
              <a:rPr kumimoji="1" lang="en-US" altLang="ja-JP" sz="1100" spc="-70" dirty="0" smtClean="0">
                <a:solidFill>
                  <a:schemeClr val="tx1"/>
                </a:solidFill>
                <a:latin typeface="+mn-ea"/>
              </a:rPr>
              <a:t/>
            </a:r>
            <a:br>
              <a:rPr kumimoji="1" lang="en-US" altLang="ja-JP" sz="1100" spc="-70" dirty="0" smtClean="0">
                <a:solidFill>
                  <a:schemeClr val="tx1"/>
                </a:solidFill>
                <a:latin typeface="+mn-ea"/>
              </a:rPr>
            </a:br>
            <a:r>
              <a:rPr kumimoji="1" lang="ja-JP" altLang="en-US" sz="1100" spc="-70" dirty="0" smtClean="0">
                <a:solidFill>
                  <a:schemeClr val="tx1"/>
                </a:solidFill>
                <a:latin typeface="+mn-ea"/>
              </a:rPr>
              <a:t>　・</a:t>
            </a:r>
            <a:r>
              <a:rPr kumimoji="1" lang="ja-JP" altLang="en-US" sz="1100" spc="-70" dirty="0">
                <a:solidFill>
                  <a:schemeClr val="tx1"/>
                </a:solidFill>
                <a:latin typeface="+mn-ea"/>
              </a:rPr>
              <a:t>遠隔対応や非接触対応のデジタル化における新事業開発やスタートアップへの期待の</a:t>
            </a:r>
            <a:r>
              <a:rPr kumimoji="1" lang="ja-JP" altLang="en-US" sz="1100" spc="-70" dirty="0" smtClean="0">
                <a:solidFill>
                  <a:schemeClr val="tx1"/>
                </a:solidFill>
                <a:latin typeface="+mn-ea"/>
              </a:rPr>
              <a:t>高まり　　・</a:t>
            </a:r>
            <a:r>
              <a:rPr kumimoji="1" lang="ja-JP" altLang="en-US" sz="1100" u="sng" spc="-70" dirty="0">
                <a:solidFill>
                  <a:schemeClr val="tx1"/>
                </a:solidFill>
                <a:latin typeface="+mn-ea"/>
              </a:rPr>
              <a:t>ネット犯罪の</a:t>
            </a:r>
            <a:r>
              <a:rPr kumimoji="1" lang="ja-JP" altLang="en-US" sz="1100" u="sng" spc="-70" dirty="0" smtClean="0">
                <a:solidFill>
                  <a:schemeClr val="tx1"/>
                </a:solidFill>
                <a:latin typeface="+mn-ea"/>
              </a:rPr>
              <a:t>増加に留意</a:t>
            </a:r>
            <a:endParaRPr kumimoji="1" lang="en-US" altLang="ja-JP" sz="1100" u="sng" spc="-70" dirty="0">
              <a:solidFill>
                <a:schemeClr val="tx1"/>
              </a:solidFill>
              <a:latin typeface="+mn-ea"/>
            </a:endParaRPr>
          </a:p>
          <a:p>
            <a:pPr>
              <a:lnSpc>
                <a:spcPts val="1200"/>
              </a:lnSpc>
              <a:spcBef>
                <a:spcPts val="300"/>
              </a:spcBef>
            </a:pPr>
            <a:endParaRPr kumimoji="1" lang="ja-JP" altLang="en-US" sz="1100" spc="-70" dirty="0">
              <a:solidFill>
                <a:schemeClr val="tx1"/>
              </a:solidFill>
              <a:latin typeface="+mn-ea"/>
            </a:endParaRPr>
          </a:p>
        </p:txBody>
      </p:sp>
      <p:sp>
        <p:nvSpPr>
          <p:cNvPr id="107" name="正方形/長方形 106"/>
          <p:cNvSpPr/>
          <p:nvPr/>
        </p:nvSpPr>
        <p:spPr>
          <a:xfrm>
            <a:off x="8003063" y="5223171"/>
            <a:ext cx="8820000" cy="115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indent="-457200">
              <a:lnSpc>
                <a:spcPts val="1400"/>
              </a:lnSpc>
            </a:pPr>
            <a:r>
              <a:rPr kumimoji="1" lang="ja-JP" altLang="en-US" sz="1300" b="1" spc="-70" dirty="0" smtClean="0">
                <a:solidFill>
                  <a:schemeClr val="tx1"/>
                </a:solidFill>
                <a:latin typeface="+mn-ea"/>
              </a:rPr>
              <a:t>○介護職、建設職など</a:t>
            </a:r>
            <a:r>
              <a:rPr kumimoji="1" lang="ja-JP" altLang="en-US" sz="1300" b="1" spc="-70" dirty="0">
                <a:solidFill>
                  <a:schemeClr val="tx1"/>
                </a:solidFill>
                <a:latin typeface="+mn-ea"/>
              </a:rPr>
              <a:t>人材不足業種への労働</a:t>
            </a:r>
            <a:r>
              <a:rPr kumimoji="1" lang="ja-JP" altLang="en-US" sz="1300" b="1" spc="-70" dirty="0" smtClean="0">
                <a:solidFill>
                  <a:schemeClr val="tx1"/>
                </a:solidFill>
                <a:latin typeface="+mn-ea"/>
              </a:rPr>
              <a:t>移動（過剰業種との人材のマッチング等）や、外国人材の活用が課題</a:t>
            </a:r>
            <a:endParaRPr kumimoji="1" lang="en-US" altLang="ja-JP" sz="1300" b="1" spc="-70" dirty="0" smtClean="0">
              <a:solidFill>
                <a:schemeClr val="tx1"/>
              </a:solidFill>
              <a:latin typeface="+mn-ea"/>
            </a:endParaRPr>
          </a:p>
          <a:p>
            <a:pPr indent="-457200">
              <a:lnSpc>
                <a:spcPts val="1400"/>
              </a:lnSpc>
            </a:pPr>
            <a:r>
              <a:rPr kumimoji="1" lang="ja-JP" altLang="en-US" sz="1300" b="1" spc="-70" dirty="0" smtClean="0">
                <a:solidFill>
                  <a:schemeClr val="tx1"/>
                </a:solidFill>
                <a:latin typeface="+mn-ea"/>
              </a:rPr>
              <a:t>○非正規雇用者の不安定化に対する対応が課題</a:t>
            </a:r>
            <a:endParaRPr kumimoji="1" lang="en-US" altLang="ja-JP" sz="1300" b="1" spc="-70" dirty="0">
              <a:solidFill>
                <a:schemeClr val="tx1"/>
              </a:solidFill>
              <a:latin typeface="+mn-ea"/>
            </a:endParaRPr>
          </a:p>
          <a:p>
            <a:pPr indent="-457200">
              <a:lnSpc>
                <a:spcPts val="1400"/>
              </a:lnSpc>
            </a:pPr>
            <a:r>
              <a:rPr kumimoji="1" lang="ja-JP" altLang="en-US" sz="1300" b="1" spc="-70" dirty="0">
                <a:solidFill>
                  <a:schemeClr val="tx1"/>
                </a:solidFill>
                <a:latin typeface="+mn-ea"/>
              </a:rPr>
              <a:t>○ポストコロナの産業を支える、</a:t>
            </a:r>
            <a:r>
              <a:rPr kumimoji="1" lang="en-US" altLang="ja-JP" sz="1300" b="1" spc="-70" dirty="0">
                <a:solidFill>
                  <a:schemeClr val="tx1"/>
                </a:solidFill>
                <a:latin typeface="+mn-ea"/>
              </a:rPr>
              <a:t>IT</a:t>
            </a:r>
            <a:r>
              <a:rPr kumimoji="1" lang="ja-JP" altLang="en-US" sz="1300" b="1" spc="-70" dirty="0" smtClean="0">
                <a:solidFill>
                  <a:schemeClr val="tx1"/>
                </a:solidFill>
                <a:latin typeface="+mn-ea"/>
              </a:rPr>
              <a:t>人材などの</a:t>
            </a:r>
            <a:r>
              <a:rPr kumimoji="1" lang="ja-JP" altLang="en-US" sz="1300" b="1" spc="-70" dirty="0">
                <a:solidFill>
                  <a:schemeClr val="tx1"/>
                </a:solidFill>
                <a:latin typeface="+mn-ea"/>
              </a:rPr>
              <a:t>戦略的</a:t>
            </a:r>
            <a:r>
              <a:rPr kumimoji="1" lang="ja-JP" altLang="en-US" sz="1300" b="1" spc="-70" dirty="0" smtClean="0">
                <a:solidFill>
                  <a:schemeClr val="tx1"/>
                </a:solidFill>
                <a:latin typeface="+mn-ea"/>
              </a:rPr>
              <a:t>育成が課題</a:t>
            </a:r>
            <a:endParaRPr kumimoji="1" lang="en-US" altLang="ja-JP" sz="1300" b="1" spc="-70" dirty="0" smtClean="0">
              <a:solidFill>
                <a:schemeClr val="tx1"/>
              </a:solidFill>
              <a:latin typeface="+mn-ea"/>
            </a:endParaRPr>
          </a:p>
          <a:p>
            <a:pPr indent="-457200">
              <a:lnSpc>
                <a:spcPts val="1400"/>
              </a:lnSpc>
              <a:spcBef>
                <a:spcPts val="300"/>
              </a:spcBef>
            </a:pPr>
            <a:r>
              <a:rPr kumimoji="1" lang="ja-JP" altLang="en-US" sz="1100" spc="-70" dirty="0" smtClean="0">
                <a:solidFill>
                  <a:schemeClr val="tx1"/>
                </a:solidFill>
                <a:latin typeface="+mn-ea"/>
              </a:rPr>
              <a:t>　</a:t>
            </a:r>
            <a:r>
              <a:rPr kumimoji="1" lang="ja-JP" altLang="en-US" sz="1100" spc="-70" dirty="0">
                <a:solidFill>
                  <a:schemeClr val="tx1"/>
                </a:solidFill>
                <a:latin typeface="+mn-ea"/>
              </a:rPr>
              <a:t>・職種別有効求人</a:t>
            </a:r>
            <a:r>
              <a:rPr kumimoji="1" lang="ja-JP" altLang="en-US" sz="1100" spc="-70" dirty="0" smtClean="0">
                <a:solidFill>
                  <a:schemeClr val="tx1"/>
                </a:solidFill>
                <a:latin typeface="+mn-ea"/>
              </a:rPr>
              <a:t>倍率</a:t>
            </a:r>
            <a:r>
              <a:rPr kumimoji="1" lang="ja-JP" altLang="en-US" sz="1100" spc="-70" dirty="0">
                <a:solidFill>
                  <a:schemeClr val="tx1"/>
                </a:solidFill>
                <a:latin typeface="+mn-ea"/>
              </a:rPr>
              <a:t>　・男女別新規求職</a:t>
            </a:r>
            <a:r>
              <a:rPr kumimoji="1" lang="ja-JP" altLang="en-US" sz="1100" spc="-70" dirty="0" smtClean="0">
                <a:solidFill>
                  <a:schemeClr val="tx1"/>
                </a:solidFill>
                <a:latin typeface="+mn-ea"/>
              </a:rPr>
              <a:t>申込状況　　　・介護職、建設職などの人手不足　　</a:t>
            </a:r>
            <a:r>
              <a:rPr kumimoji="1" lang="ja-JP" altLang="en-US" sz="1100" spc="-70" dirty="0">
                <a:solidFill>
                  <a:schemeClr val="tx1"/>
                </a:solidFill>
                <a:latin typeface="+mn-ea"/>
              </a:rPr>
              <a:t>　・</a:t>
            </a:r>
            <a:r>
              <a:rPr kumimoji="1" lang="ja-JP" altLang="en-US" sz="1100" u="sng" spc="-70" dirty="0">
                <a:solidFill>
                  <a:schemeClr val="tx1"/>
                </a:solidFill>
                <a:latin typeface="+mn-ea"/>
              </a:rPr>
              <a:t>雇用の</a:t>
            </a:r>
            <a:r>
              <a:rPr kumimoji="1" lang="ja-JP" altLang="en-US" sz="1100" u="sng" spc="-70" dirty="0" smtClean="0">
                <a:solidFill>
                  <a:schemeClr val="tx1"/>
                </a:solidFill>
                <a:latin typeface="+mn-ea"/>
              </a:rPr>
              <a:t>流動性</a:t>
            </a:r>
            <a:r>
              <a:rPr kumimoji="1" lang="ja-JP" altLang="en-US" sz="1100" spc="-70" dirty="0" smtClean="0">
                <a:solidFill>
                  <a:schemeClr val="tx1"/>
                </a:solidFill>
                <a:latin typeface="+mn-ea"/>
              </a:rPr>
              <a:t>　</a:t>
            </a:r>
            <a:endParaRPr kumimoji="1" lang="en-US" altLang="ja-JP" sz="1100" spc="-70" dirty="0" smtClean="0">
              <a:solidFill>
                <a:schemeClr val="tx1"/>
              </a:solidFill>
              <a:latin typeface="+mn-ea"/>
            </a:endParaRPr>
          </a:p>
          <a:p>
            <a:pPr indent="-457200">
              <a:lnSpc>
                <a:spcPts val="1200"/>
              </a:lnSpc>
            </a:pPr>
            <a:r>
              <a:rPr kumimoji="1" lang="ja-JP" altLang="en-US" sz="1100" spc="-70" dirty="0">
                <a:solidFill>
                  <a:schemeClr val="tx1"/>
                </a:solidFill>
                <a:latin typeface="+mn-ea"/>
              </a:rPr>
              <a:t>　</a:t>
            </a:r>
            <a:r>
              <a:rPr kumimoji="1" lang="ja-JP" altLang="en-US" sz="1100" spc="-70" dirty="0" smtClean="0">
                <a:solidFill>
                  <a:schemeClr val="tx1"/>
                </a:solidFill>
                <a:latin typeface="+mn-ea"/>
              </a:rPr>
              <a:t>・</a:t>
            </a:r>
            <a:r>
              <a:rPr kumimoji="1" lang="ja-JP" altLang="en-US" sz="1100" spc="-70" dirty="0">
                <a:solidFill>
                  <a:schemeClr val="tx1"/>
                </a:solidFill>
                <a:latin typeface="+mn-ea"/>
              </a:rPr>
              <a:t>非正規雇用の割合</a:t>
            </a:r>
            <a:r>
              <a:rPr kumimoji="1" lang="ja-JP" altLang="en-US" sz="1100" spc="-70" dirty="0" smtClean="0">
                <a:solidFill>
                  <a:schemeClr val="tx1"/>
                </a:solidFill>
                <a:latin typeface="+mn-ea"/>
              </a:rPr>
              <a:t>が全国</a:t>
            </a:r>
            <a:r>
              <a:rPr kumimoji="1" lang="ja-JP" altLang="en-US" sz="1100" spc="-70" dirty="0">
                <a:solidFill>
                  <a:schemeClr val="tx1"/>
                </a:solidFill>
                <a:latin typeface="+mn-ea"/>
              </a:rPr>
              <a:t>より</a:t>
            </a:r>
            <a:r>
              <a:rPr kumimoji="1" lang="ja-JP" altLang="en-US" sz="1100" spc="-70" dirty="0" smtClean="0">
                <a:solidFill>
                  <a:schemeClr val="tx1"/>
                </a:solidFill>
                <a:latin typeface="+mn-ea"/>
              </a:rPr>
              <a:t>高い　</a:t>
            </a:r>
            <a:r>
              <a:rPr kumimoji="1" lang="ja-JP" altLang="en-US" sz="1100" spc="-70" dirty="0">
                <a:solidFill>
                  <a:schemeClr val="tx1"/>
                </a:solidFill>
                <a:latin typeface="+mn-ea"/>
              </a:rPr>
              <a:t>　</a:t>
            </a:r>
            <a:r>
              <a:rPr kumimoji="1" lang="ja-JP" altLang="en-US" sz="1100" spc="-70" dirty="0" smtClean="0">
                <a:solidFill>
                  <a:schemeClr val="tx1"/>
                </a:solidFill>
                <a:latin typeface="+mn-ea"/>
              </a:rPr>
              <a:t>・非正規雇用従業者数の減少　　・ＩＴ人材ニーズの増加</a:t>
            </a:r>
            <a:endParaRPr kumimoji="1" lang="en-US" altLang="ja-JP" sz="1100" spc="-70" dirty="0" smtClean="0">
              <a:solidFill>
                <a:schemeClr val="tx1"/>
              </a:solidFill>
              <a:latin typeface="+mn-ea"/>
            </a:endParaRPr>
          </a:p>
        </p:txBody>
      </p:sp>
      <p:sp>
        <p:nvSpPr>
          <p:cNvPr id="111" name="正方形/長方形 110"/>
          <p:cNvSpPr/>
          <p:nvPr/>
        </p:nvSpPr>
        <p:spPr>
          <a:xfrm>
            <a:off x="8003067" y="6532647"/>
            <a:ext cx="8820000" cy="9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latin typeface="+mn-ea"/>
              </a:rPr>
              <a:t>○更なるテレワーク導入など多様な働き方の進展を図り、女性や高齢者、障</a:t>
            </a:r>
            <a:r>
              <a:rPr kumimoji="1" lang="ja-JP" altLang="en-US" sz="1300" b="1" spc="-70" dirty="0">
                <a:solidFill>
                  <a:schemeClr val="tx1"/>
                </a:solidFill>
                <a:latin typeface="+mn-ea"/>
              </a:rPr>
              <a:t>がい者の</a:t>
            </a:r>
            <a:r>
              <a:rPr kumimoji="1" lang="ja-JP" altLang="en-US" sz="1300" b="1" spc="-70" dirty="0" smtClean="0">
                <a:solidFill>
                  <a:schemeClr val="tx1"/>
                </a:solidFill>
                <a:latin typeface="+mn-ea"/>
              </a:rPr>
              <a:t>就業等</a:t>
            </a:r>
            <a:r>
              <a:rPr kumimoji="1" lang="ja-JP" altLang="en-US" sz="1300" b="1" spc="-70" dirty="0">
                <a:solidFill>
                  <a:schemeClr val="tx1"/>
                </a:solidFill>
                <a:latin typeface="+mn-ea"/>
              </a:rPr>
              <a:t>につなげて</a:t>
            </a:r>
            <a:r>
              <a:rPr kumimoji="1" lang="ja-JP" altLang="en-US" sz="1300" b="1" spc="-70" dirty="0" smtClean="0">
                <a:solidFill>
                  <a:schemeClr val="tx1"/>
                </a:solidFill>
                <a:latin typeface="+mn-ea"/>
              </a:rPr>
              <a:t>いくことが必要</a:t>
            </a:r>
            <a:endParaRPr kumimoji="1" lang="en-US" altLang="ja-JP" sz="1300" b="1" spc="-70" dirty="0">
              <a:solidFill>
                <a:schemeClr val="tx1"/>
              </a:solidFill>
              <a:latin typeface="+mn-ea"/>
            </a:endParaRPr>
          </a:p>
          <a:p>
            <a:pPr marL="162000" indent="-457200">
              <a:lnSpc>
                <a:spcPts val="1400"/>
              </a:lnSpc>
            </a:pPr>
            <a:r>
              <a:rPr kumimoji="1" lang="ja-JP" altLang="en-US" sz="1300" b="1" spc="-70" dirty="0">
                <a:solidFill>
                  <a:schemeClr val="tx1"/>
                </a:solidFill>
                <a:latin typeface="+mn-ea"/>
              </a:rPr>
              <a:t>○中小企業へのテレワーク導入促進や、テレワークによる労働生産性の向上が</a:t>
            </a:r>
            <a:r>
              <a:rPr kumimoji="1" lang="ja-JP" altLang="en-US" sz="1300" b="1" spc="-70" dirty="0" smtClean="0">
                <a:solidFill>
                  <a:schemeClr val="tx1"/>
                </a:solidFill>
                <a:latin typeface="+mn-ea"/>
              </a:rPr>
              <a:t>課題</a:t>
            </a:r>
            <a:endParaRPr kumimoji="1" lang="en-US" altLang="ja-JP" sz="1300" b="1" spc="-70" dirty="0" smtClean="0">
              <a:solidFill>
                <a:schemeClr val="tx1"/>
              </a:solidFill>
              <a:latin typeface="+mn-ea"/>
            </a:endParaRPr>
          </a:p>
          <a:p>
            <a:pPr marL="162000" indent="-457200">
              <a:lnSpc>
                <a:spcPts val="1200"/>
              </a:lnSpc>
              <a:spcBef>
                <a:spcPts val="300"/>
              </a:spcBef>
            </a:pPr>
            <a:r>
              <a:rPr kumimoji="1" lang="ja-JP" altLang="en-US" sz="1100" spc="-70" dirty="0">
                <a:solidFill>
                  <a:schemeClr val="tx1"/>
                </a:solidFill>
                <a:latin typeface="+mn-ea"/>
              </a:rPr>
              <a:t>　</a:t>
            </a:r>
            <a:r>
              <a:rPr kumimoji="1" lang="ja-JP" altLang="en-US" sz="1100" spc="-70" dirty="0" smtClean="0">
                <a:solidFill>
                  <a:schemeClr val="tx1"/>
                </a:solidFill>
                <a:latin typeface="+mn-ea"/>
              </a:rPr>
              <a:t>・テレワークの増加、生産性　・オンライン会議の増加、出張の減少　・テレワーク経験者の</a:t>
            </a:r>
            <a:r>
              <a:rPr kumimoji="1" lang="en-US" altLang="ja-JP" sz="1100" spc="-70" dirty="0" smtClean="0">
                <a:solidFill>
                  <a:schemeClr val="tx1"/>
                </a:solidFill>
                <a:latin typeface="+mn-ea"/>
              </a:rPr>
              <a:t>WLB</a:t>
            </a:r>
            <a:r>
              <a:rPr kumimoji="1" lang="ja-JP" altLang="en-US" sz="1100" spc="-70" dirty="0" err="1" smtClean="0">
                <a:solidFill>
                  <a:schemeClr val="tx1"/>
                </a:solidFill>
                <a:latin typeface="+mn-ea"/>
              </a:rPr>
              <a:t>への</a:t>
            </a:r>
            <a:r>
              <a:rPr kumimoji="1" lang="ja-JP" altLang="en-US" sz="1100" spc="-70" dirty="0" smtClean="0">
                <a:solidFill>
                  <a:schemeClr val="tx1"/>
                </a:solidFill>
                <a:latin typeface="+mn-ea"/>
              </a:rPr>
              <a:t>意識変化</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smtClean="0">
                <a:solidFill>
                  <a:schemeClr val="tx1"/>
                </a:solidFill>
                <a:latin typeface="+mn-ea"/>
              </a:rPr>
              <a:t>　・女性・高齢者の就業率が全国平均より低い　　・</a:t>
            </a:r>
            <a:r>
              <a:rPr kumimoji="1" lang="ja-JP" altLang="en-US" sz="1100" u="sng" spc="-70" dirty="0" smtClean="0">
                <a:solidFill>
                  <a:schemeClr val="tx1"/>
                </a:solidFill>
                <a:latin typeface="+mn-ea"/>
              </a:rPr>
              <a:t>中長期で見たテレワークの生産性向上</a:t>
            </a:r>
            <a:endParaRPr kumimoji="1" lang="en-US" altLang="ja-JP" sz="1100" spc="-70" dirty="0">
              <a:solidFill>
                <a:schemeClr val="tx1"/>
              </a:solidFill>
              <a:latin typeface="+mn-ea"/>
            </a:endParaRPr>
          </a:p>
        </p:txBody>
      </p:sp>
      <p:sp>
        <p:nvSpPr>
          <p:cNvPr id="9" name="二等辺三角形 8"/>
          <p:cNvSpPr/>
          <p:nvPr/>
        </p:nvSpPr>
        <p:spPr>
          <a:xfrm rot="5400000">
            <a:off x="5878784" y="6505355"/>
            <a:ext cx="3168000" cy="54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8" name="正方形/長方形 67"/>
          <p:cNvSpPr/>
          <p:nvPr/>
        </p:nvSpPr>
        <p:spPr>
          <a:xfrm>
            <a:off x="8003067" y="7662557"/>
            <a:ext cx="8820000" cy="10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latin typeface="+mn-ea"/>
              </a:rPr>
              <a:t>○他人との距離の確保が常態化することにより</a:t>
            </a:r>
            <a:r>
              <a:rPr kumimoji="1" lang="ja-JP" altLang="en-US" sz="1300" b="1" spc="-70" dirty="0">
                <a:solidFill>
                  <a:schemeClr val="tx1"/>
                </a:solidFill>
                <a:latin typeface="+mn-ea"/>
              </a:rPr>
              <a:t>、高齢者等を中心</a:t>
            </a:r>
            <a:r>
              <a:rPr kumimoji="1" lang="ja-JP" altLang="en-US" sz="1300" b="1" spc="-70" dirty="0" smtClean="0">
                <a:solidFill>
                  <a:schemeClr val="tx1"/>
                </a:solidFill>
                <a:latin typeface="+mn-ea"/>
              </a:rPr>
              <a:t>に、社会</a:t>
            </a:r>
            <a:r>
              <a:rPr kumimoji="1" lang="ja-JP" altLang="en-US" sz="1300" b="1" spc="-70" dirty="0">
                <a:solidFill>
                  <a:schemeClr val="tx1"/>
                </a:solidFill>
                <a:latin typeface="+mn-ea"/>
              </a:rPr>
              <a:t>とのつながりの</a:t>
            </a:r>
            <a:r>
              <a:rPr kumimoji="1" lang="ja-JP" altLang="en-US" sz="1300" b="1" spc="-70" dirty="0" smtClean="0">
                <a:solidFill>
                  <a:schemeClr val="tx1"/>
                </a:solidFill>
                <a:latin typeface="+mn-ea"/>
              </a:rPr>
              <a:t>喪失や、心身</a:t>
            </a:r>
            <a:r>
              <a:rPr kumimoji="1" lang="ja-JP" altLang="en-US" sz="1300" b="1" spc="-70" dirty="0">
                <a:solidFill>
                  <a:schemeClr val="tx1"/>
                </a:solidFill>
                <a:latin typeface="+mn-ea"/>
              </a:rPr>
              <a:t>へ</a:t>
            </a:r>
            <a:r>
              <a:rPr kumimoji="1" lang="ja-JP" altLang="en-US" sz="1300" b="1" spc="-70" dirty="0" smtClean="0">
                <a:solidFill>
                  <a:schemeClr val="tx1"/>
                </a:solidFill>
                <a:latin typeface="+mn-ea"/>
              </a:rPr>
              <a:t>の悪影響</a:t>
            </a:r>
            <a:r>
              <a:rPr kumimoji="1" lang="ja-JP" altLang="en-US" sz="1300" b="1" spc="-70" dirty="0">
                <a:solidFill>
                  <a:schemeClr val="tx1"/>
                </a:solidFill>
                <a:latin typeface="+mn-ea"/>
              </a:rPr>
              <a:t>が</a:t>
            </a:r>
            <a:r>
              <a:rPr kumimoji="1" lang="ja-JP" altLang="en-US" sz="1300" b="1" spc="-70" dirty="0" smtClean="0">
                <a:solidFill>
                  <a:schemeClr val="tx1"/>
                </a:solidFill>
                <a:latin typeface="+mn-ea"/>
              </a:rPr>
              <a:t>懸念</a:t>
            </a:r>
            <a:endParaRPr kumimoji="1" lang="en-US" altLang="ja-JP" sz="1300" b="1" spc="-70" dirty="0">
              <a:solidFill>
                <a:schemeClr val="tx1"/>
              </a:solidFill>
              <a:latin typeface="+mn-ea"/>
            </a:endParaRPr>
          </a:p>
          <a:p>
            <a:pPr marL="162000" indent="-457200">
              <a:lnSpc>
                <a:spcPts val="1400"/>
              </a:lnSpc>
            </a:pPr>
            <a:r>
              <a:rPr kumimoji="1" lang="ja-JP" altLang="en-US" sz="1300" b="1" spc="-70" dirty="0">
                <a:solidFill>
                  <a:schemeClr val="tx1"/>
                </a:solidFill>
                <a:latin typeface="+mn-ea"/>
              </a:rPr>
              <a:t>○オンラインを活用した新たなつながりなど、ニューノーマルに対応した「誰一人取り残さない」社会の構築が</a:t>
            </a:r>
            <a:r>
              <a:rPr kumimoji="1" lang="ja-JP" altLang="en-US" sz="1300" b="1" spc="-70" dirty="0" smtClean="0">
                <a:solidFill>
                  <a:schemeClr val="tx1"/>
                </a:solidFill>
                <a:latin typeface="+mn-ea"/>
              </a:rPr>
              <a:t>必要</a:t>
            </a:r>
            <a:endParaRPr kumimoji="1" lang="en-US" altLang="ja-JP" sz="1300" b="1" spc="-70" dirty="0" smtClean="0">
              <a:solidFill>
                <a:schemeClr val="tx1"/>
              </a:solidFill>
              <a:latin typeface="+mn-ea"/>
            </a:endParaRPr>
          </a:p>
          <a:p>
            <a:pPr marL="162000" indent="-457200">
              <a:lnSpc>
                <a:spcPts val="1400"/>
              </a:lnSpc>
              <a:spcBef>
                <a:spcPts val="300"/>
              </a:spcBef>
            </a:pPr>
            <a:r>
              <a:rPr kumimoji="1" lang="ja-JP" altLang="en-US" sz="1100" spc="-70" dirty="0" smtClean="0">
                <a:solidFill>
                  <a:schemeClr val="tx1"/>
                </a:solidFill>
                <a:latin typeface="+mn-ea"/>
              </a:rPr>
              <a:t>　・</a:t>
            </a:r>
            <a:r>
              <a:rPr kumimoji="1" lang="ja-JP" altLang="en-US" sz="1100" u="sng" spc="-70" dirty="0" smtClean="0">
                <a:solidFill>
                  <a:schemeClr val="tx1"/>
                </a:solidFill>
                <a:latin typeface="+mn-ea"/>
              </a:rPr>
              <a:t>外出自粛等による引きこもりや高齢者等の社会的孤立などの社会課題が埋没</a:t>
            </a:r>
            <a:r>
              <a:rPr kumimoji="1" lang="ja-JP" altLang="en-US" sz="1100" spc="-70" dirty="0" smtClean="0">
                <a:solidFill>
                  <a:schemeClr val="tx1"/>
                </a:solidFill>
                <a:latin typeface="+mn-ea"/>
              </a:rPr>
              <a:t>　　　・</a:t>
            </a:r>
            <a:r>
              <a:rPr kumimoji="1" lang="ja-JP" altLang="en-US" sz="1100" u="sng" spc="-70" dirty="0">
                <a:solidFill>
                  <a:schemeClr val="tx1"/>
                </a:solidFill>
                <a:latin typeface="+mn-ea"/>
              </a:rPr>
              <a:t>外出自粛による社会的つながりの喪失</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smtClean="0">
                <a:solidFill>
                  <a:schemeClr val="tx1"/>
                </a:solidFill>
                <a:latin typeface="+mn-ea"/>
              </a:rPr>
              <a:t>　・地域社会への影響（児童虐待や自殺者数増加等へ</a:t>
            </a:r>
            <a:r>
              <a:rPr kumimoji="1" lang="ja-JP" altLang="en-US" sz="1100" spc="-70" dirty="0">
                <a:solidFill>
                  <a:schemeClr val="tx1"/>
                </a:solidFill>
                <a:latin typeface="+mn-ea"/>
              </a:rPr>
              <a:t>の</a:t>
            </a:r>
            <a:r>
              <a:rPr kumimoji="1" lang="ja-JP" altLang="en-US" sz="1100" spc="-70" dirty="0" smtClean="0">
                <a:solidFill>
                  <a:schemeClr val="tx1"/>
                </a:solidFill>
                <a:latin typeface="+mn-ea"/>
              </a:rPr>
              <a:t>懸念）　・</a:t>
            </a:r>
            <a:r>
              <a:rPr kumimoji="1" lang="ja-JP" altLang="en-US" sz="1100" u="sng" spc="-70" dirty="0" smtClean="0">
                <a:solidFill>
                  <a:schemeClr val="tx1"/>
                </a:solidFill>
                <a:latin typeface="+mn-ea"/>
              </a:rPr>
              <a:t>デジタルデバイド拡大の懸念</a:t>
            </a:r>
            <a:r>
              <a:rPr kumimoji="1" lang="ja-JP" altLang="en-US" sz="1100" spc="-70" dirty="0" smtClean="0">
                <a:solidFill>
                  <a:schemeClr val="tx1"/>
                </a:solidFill>
                <a:latin typeface="+mn-ea"/>
              </a:rPr>
              <a:t>　　</a:t>
            </a:r>
            <a:r>
              <a:rPr kumimoji="1" lang="ja-JP" altLang="en-US" sz="1100" spc="-70" dirty="0">
                <a:solidFill>
                  <a:schemeClr val="tx1"/>
                </a:solidFill>
                <a:latin typeface="+mn-ea"/>
              </a:rPr>
              <a:t>　</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a:solidFill>
                  <a:schemeClr val="tx1"/>
                </a:solidFill>
                <a:latin typeface="+mn-ea"/>
              </a:rPr>
              <a:t>　</a:t>
            </a:r>
            <a:r>
              <a:rPr kumimoji="1" lang="ja-JP" altLang="en-US" sz="1100" spc="-70" dirty="0" smtClean="0">
                <a:solidFill>
                  <a:schemeClr val="tx1"/>
                </a:solidFill>
                <a:latin typeface="+mn-ea"/>
              </a:rPr>
              <a:t>・</a:t>
            </a:r>
            <a:r>
              <a:rPr kumimoji="1" lang="ja-JP" altLang="en-US" sz="1100" u="sng" spc="-70" dirty="0">
                <a:solidFill>
                  <a:schemeClr val="tx1"/>
                </a:solidFill>
                <a:latin typeface="+mn-ea"/>
              </a:rPr>
              <a:t>感染拡大前に比べ家庭・生活を重要視</a:t>
            </a:r>
            <a:r>
              <a:rPr kumimoji="1" lang="ja-JP" altLang="en-US" sz="1100" spc="-70" dirty="0" smtClean="0">
                <a:solidFill>
                  <a:schemeClr val="tx1"/>
                </a:solidFill>
                <a:latin typeface="+mn-ea"/>
              </a:rPr>
              <a:t>・地域団体でのオンライン活用ニーズの高まり　・独居老人世帯の割合が多い</a:t>
            </a:r>
            <a:endParaRPr kumimoji="1" lang="en-US" altLang="ja-JP" sz="1100" spc="-70" dirty="0">
              <a:solidFill>
                <a:schemeClr val="tx1"/>
              </a:solidFill>
              <a:latin typeface="+mn-ea"/>
            </a:endParaRPr>
          </a:p>
        </p:txBody>
      </p:sp>
      <p:sp>
        <p:nvSpPr>
          <p:cNvPr id="72" name="正方形/長方形 71"/>
          <p:cNvSpPr/>
          <p:nvPr/>
        </p:nvSpPr>
        <p:spPr>
          <a:xfrm>
            <a:off x="8003067" y="11124086"/>
            <a:ext cx="8820000" cy="16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latin typeface="+mn-ea"/>
              </a:rPr>
              <a:t>○東京</a:t>
            </a:r>
            <a:r>
              <a:rPr kumimoji="1" lang="ja-JP" altLang="en-US" sz="1300" b="1" spc="-70" dirty="0">
                <a:solidFill>
                  <a:schemeClr val="tx1"/>
                </a:solidFill>
                <a:latin typeface="+mn-ea"/>
              </a:rPr>
              <a:t>に</a:t>
            </a:r>
            <a:r>
              <a:rPr kumimoji="1" lang="ja-JP" altLang="en-US" sz="1300" b="1" spc="-70" dirty="0" smtClean="0">
                <a:solidFill>
                  <a:schemeClr val="tx1"/>
                </a:solidFill>
                <a:latin typeface="+mn-ea"/>
              </a:rPr>
              <a:t>おいてロックダウン</a:t>
            </a:r>
            <a:r>
              <a:rPr kumimoji="1" lang="ja-JP" altLang="en-US" sz="1300" b="1" spc="-70" dirty="0">
                <a:solidFill>
                  <a:schemeClr val="tx1"/>
                </a:solidFill>
                <a:latin typeface="+mn-ea"/>
              </a:rPr>
              <a:t>や様々な危機事象が発生した場合に</a:t>
            </a:r>
            <a:r>
              <a:rPr kumimoji="1" lang="ja-JP" altLang="en-US" sz="1300" b="1" spc="-70" dirty="0" smtClean="0">
                <a:solidFill>
                  <a:schemeClr val="tx1"/>
                </a:solidFill>
                <a:latin typeface="+mn-ea"/>
              </a:rPr>
              <a:t>は日本</a:t>
            </a:r>
            <a:r>
              <a:rPr kumimoji="1" lang="ja-JP" altLang="en-US" sz="1300" b="1" spc="-70" dirty="0">
                <a:solidFill>
                  <a:schemeClr val="tx1"/>
                </a:solidFill>
                <a:latin typeface="+mn-ea"/>
              </a:rPr>
              <a:t>全体に甚大な</a:t>
            </a:r>
            <a:r>
              <a:rPr kumimoji="1" lang="ja-JP" altLang="en-US" sz="1300" b="1" spc="-70" dirty="0" smtClean="0">
                <a:solidFill>
                  <a:schemeClr val="tx1"/>
                </a:solidFill>
                <a:latin typeface="+mn-ea"/>
              </a:rPr>
              <a:t>影響。東京一極集中を是正し、東京</a:t>
            </a:r>
            <a:r>
              <a:rPr kumimoji="1" lang="ja-JP" altLang="en-US" sz="1300" b="1" spc="-70" dirty="0">
                <a:solidFill>
                  <a:schemeClr val="tx1"/>
                </a:solidFill>
                <a:latin typeface="+mn-ea"/>
              </a:rPr>
              <a:t>に並ぶ二極の一極を</a:t>
            </a:r>
            <a:r>
              <a:rPr kumimoji="1" lang="ja-JP" altLang="en-US" sz="1300" b="1" spc="-70" dirty="0" smtClean="0">
                <a:solidFill>
                  <a:schemeClr val="tx1"/>
                </a:solidFill>
                <a:latin typeface="+mn-ea"/>
              </a:rPr>
              <a:t>つくりあげていく</a:t>
            </a:r>
            <a:r>
              <a:rPr kumimoji="1" lang="ja-JP" altLang="en-US" sz="1300" b="1" spc="-70" dirty="0">
                <a:solidFill>
                  <a:schemeClr val="tx1"/>
                </a:solidFill>
                <a:latin typeface="+mn-ea"/>
              </a:rPr>
              <a:t>ことが</a:t>
            </a:r>
            <a:r>
              <a:rPr kumimoji="1" lang="ja-JP" altLang="en-US" sz="1300" b="1" spc="-70" dirty="0" smtClean="0">
                <a:solidFill>
                  <a:schemeClr val="tx1"/>
                </a:solidFill>
                <a:latin typeface="+mn-ea"/>
              </a:rPr>
              <a:t>必要</a:t>
            </a:r>
            <a:endParaRPr kumimoji="1" lang="en-US" altLang="ja-JP" sz="1300" b="1" spc="-70" dirty="0" smtClean="0">
              <a:solidFill>
                <a:schemeClr val="tx1"/>
              </a:solidFill>
              <a:latin typeface="+mn-ea"/>
            </a:endParaRPr>
          </a:p>
          <a:p>
            <a:pPr marL="162000" indent="-457200">
              <a:lnSpc>
                <a:spcPts val="1400"/>
              </a:lnSpc>
            </a:pPr>
            <a:r>
              <a:rPr kumimoji="1" lang="ja-JP" altLang="en-US" sz="1300" b="1" spc="-70" dirty="0" smtClean="0">
                <a:solidFill>
                  <a:schemeClr val="tx1"/>
                </a:solidFill>
                <a:latin typeface="+mn-ea"/>
              </a:rPr>
              <a:t>○</a:t>
            </a:r>
            <a:r>
              <a:rPr kumimoji="1" lang="ja-JP" altLang="en-US" sz="1300" b="1" spc="-70" dirty="0">
                <a:solidFill>
                  <a:schemeClr val="tx1"/>
                </a:solidFill>
                <a:latin typeface="+mn-ea"/>
              </a:rPr>
              <a:t>都市部でありながら暮らしやすさも兼ね備える大阪の特徴を活かし、働きやすく住みやすい</a:t>
            </a:r>
            <a:r>
              <a:rPr kumimoji="1" lang="en-US" altLang="ja-JP" sz="1300" b="1" spc="-70" dirty="0">
                <a:solidFill>
                  <a:schemeClr val="tx1"/>
                </a:solidFill>
                <a:latin typeface="+mn-ea"/>
              </a:rPr>
              <a:t>『</a:t>
            </a:r>
            <a:r>
              <a:rPr kumimoji="1" lang="ja-JP" altLang="en-US" sz="1300" b="1" spc="-70" dirty="0">
                <a:solidFill>
                  <a:schemeClr val="tx1"/>
                </a:solidFill>
                <a:latin typeface="+mn-ea"/>
              </a:rPr>
              <a:t>新しい都市型ライフスタイル</a:t>
            </a:r>
            <a:r>
              <a:rPr kumimoji="1" lang="en-US" altLang="ja-JP" sz="1300" b="1" spc="-70" dirty="0">
                <a:solidFill>
                  <a:schemeClr val="tx1"/>
                </a:solidFill>
                <a:latin typeface="+mn-ea"/>
              </a:rPr>
              <a:t>』</a:t>
            </a:r>
            <a:r>
              <a:rPr kumimoji="1" lang="ja-JP" altLang="en-US" sz="1300" b="1" spc="-70" dirty="0">
                <a:solidFill>
                  <a:schemeClr val="tx1"/>
                </a:solidFill>
                <a:latin typeface="+mn-ea"/>
              </a:rPr>
              <a:t>を大阪から提案していくことが必要</a:t>
            </a:r>
            <a:endParaRPr kumimoji="1" lang="en-US" altLang="ja-JP" sz="1300" b="1" spc="-70" dirty="0">
              <a:solidFill>
                <a:schemeClr val="tx1"/>
              </a:solidFill>
              <a:latin typeface="+mn-ea"/>
            </a:endParaRPr>
          </a:p>
          <a:p>
            <a:pPr marL="162000" indent="-457200">
              <a:lnSpc>
                <a:spcPts val="1400"/>
              </a:lnSpc>
            </a:pPr>
            <a:r>
              <a:rPr kumimoji="1" lang="ja-JP" altLang="en-US" sz="1300" b="1" spc="-70" dirty="0" smtClean="0">
                <a:solidFill>
                  <a:schemeClr val="tx1"/>
                </a:solidFill>
                <a:latin typeface="+mn-ea"/>
              </a:rPr>
              <a:t>○テレワークや郊外のサテライトオフィス等の新しい生活スタイルを契機に、</a:t>
            </a:r>
            <a:r>
              <a:rPr kumimoji="1" lang="ja-JP" altLang="en-US" sz="1300" b="1" spc="-70" dirty="0">
                <a:solidFill>
                  <a:schemeClr val="tx1"/>
                </a:solidFill>
                <a:latin typeface="+mn-ea"/>
              </a:rPr>
              <a:t>府内</a:t>
            </a:r>
            <a:r>
              <a:rPr kumimoji="1" lang="ja-JP" altLang="en-US" sz="1300" b="1" spc="-70" dirty="0" smtClean="0">
                <a:solidFill>
                  <a:schemeClr val="tx1"/>
                </a:solidFill>
                <a:latin typeface="+mn-ea"/>
              </a:rPr>
              <a:t>各地域の活性化を図っていくことが必要</a:t>
            </a:r>
            <a:endParaRPr kumimoji="1" lang="en-US" altLang="ja-JP" sz="1300" b="1" spc="-70" dirty="0" smtClean="0">
              <a:solidFill>
                <a:schemeClr val="tx1"/>
              </a:solidFill>
              <a:latin typeface="+mn-ea"/>
            </a:endParaRPr>
          </a:p>
          <a:p>
            <a:pPr marL="162000" indent="-457200">
              <a:lnSpc>
                <a:spcPts val="1400"/>
              </a:lnSpc>
              <a:spcBef>
                <a:spcPts val="300"/>
              </a:spcBef>
            </a:pPr>
            <a:r>
              <a:rPr kumimoji="1" lang="ja-JP" altLang="en-US" sz="1100" spc="-70" dirty="0">
                <a:solidFill>
                  <a:schemeClr val="tx1"/>
                </a:solidFill>
                <a:latin typeface="+mn-ea"/>
              </a:rPr>
              <a:t>　</a:t>
            </a:r>
            <a:r>
              <a:rPr kumimoji="1" lang="ja-JP" altLang="en-US" sz="1100" spc="-70" dirty="0" smtClean="0">
                <a:solidFill>
                  <a:schemeClr val="tx1"/>
                </a:solidFill>
                <a:latin typeface="+mn-ea"/>
              </a:rPr>
              <a:t>・</a:t>
            </a:r>
            <a:r>
              <a:rPr kumimoji="1" lang="ja-JP" altLang="en-US" sz="1100" u="sng" spc="-70" dirty="0" smtClean="0">
                <a:solidFill>
                  <a:schemeClr val="tx1"/>
                </a:solidFill>
                <a:latin typeface="+mn-ea"/>
              </a:rPr>
              <a:t>東西二極の一極としての大阪の在り方</a:t>
            </a:r>
            <a:r>
              <a:rPr kumimoji="1" lang="ja-JP" altLang="en-US" sz="1100" spc="-70" dirty="0" smtClean="0">
                <a:solidFill>
                  <a:schemeClr val="tx1"/>
                </a:solidFill>
                <a:latin typeface="+mn-ea"/>
              </a:rPr>
              <a:t>　　　　・首都圏への人材流出　　　　　　・首都圏等への企業の本社機能の移転</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a:solidFill>
                  <a:schemeClr val="tx1"/>
                </a:solidFill>
                <a:latin typeface="+mn-ea"/>
              </a:rPr>
              <a:t>　</a:t>
            </a:r>
            <a:r>
              <a:rPr kumimoji="1" lang="ja-JP" altLang="en-US" sz="1100" spc="-70" dirty="0" smtClean="0">
                <a:solidFill>
                  <a:schemeClr val="tx1"/>
                </a:solidFill>
                <a:latin typeface="+mn-ea"/>
              </a:rPr>
              <a:t>・コロナにより地方移住への関心増　　</a:t>
            </a:r>
            <a:r>
              <a:rPr kumimoji="1" lang="ja-JP" altLang="en-US" sz="1100" spc="-70" dirty="0">
                <a:solidFill>
                  <a:schemeClr val="tx1"/>
                </a:solidFill>
                <a:latin typeface="+mn-ea"/>
              </a:rPr>
              <a:t>　</a:t>
            </a:r>
            <a:r>
              <a:rPr kumimoji="1" lang="ja-JP" altLang="en-US" sz="1100" spc="-70" dirty="0" smtClean="0">
                <a:solidFill>
                  <a:schemeClr val="tx1"/>
                </a:solidFill>
                <a:latin typeface="+mn-ea"/>
              </a:rPr>
              <a:t>　　　・大阪の住みやすさ　　　　　　　・</a:t>
            </a:r>
            <a:r>
              <a:rPr kumimoji="1" lang="ja-JP" altLang="en-US" sz="1100" u="sng" spc="-70" dirty="0" smtClean="0">
                <a:solidFill>
                  <a:schemeClr val="tx1"/>
                </a:solidFill>
                <a:latin typeface="+mn-ea"/>
              </a:rPr>
              <a:t>職住融合の新しいスタイル</a:t>
            </a:r>
            <a:r>
              <a:rPr kumimoji="1" lang="ja-JP" altLang="en-US" sz="1100" spc="-70" dirty="0" smtClean="0">
                <a:solidFill>
                  <a:schemeClr val="tx1"/>
                </a:solidFill>
                <a:latin typeface="+mn-ea"/>
              </a:rPr>
              <a:t>　　</a:t>
            </a:r>
            <a:endParaRPr kumimoji="1" lang="en-US" altLang="ja-JP" sz="1100" spc="-70" dirty="0" smtClean="0">
              <a:solidFill>
                <a:schemeClr val="tx1"/>
              </a:solidFill>
              <a:latin typeface="+mn-ea"/>
            </a:endParaRPr>
          </a:p>
          <a:p>
            <a:pPr marL="162000" indent="-457200">
              <a:lnSpc>
                <a:spcPts val="1200"/>
              </a:lnSpc>
            </a:pPr>
            <a:r>
              <a:rPr kumimoji="1" lang="ja-JP" altLang="en-US" sz="1100" spc="-70" dirty="0" smtClean="0">
                <a:solidFill>
                  <a:schemeClr val="tx1"/>
                </a:solidFill>
                <a:latin typeface="+mn-ea"/>
              </a:rPr>
              <a:t>　・郊外型スモールオフィス　　　　　　　　　</a:t>
            </a:r>
            <a:r>
              <a:rPr kumimoji="1" lang="ja-JP" altLang="en-US" sz="1100" spc="-70" dirty="0">
                <a:solidFill>
                  <a:schemeClr val="tx1"/>
                </a:solidFill>
                <a:latin typeface="+mn-ea"/>
              </a:rPr>
              <a:t>　</a:t>
            </a:r>
            <a:r>
              <a:rPr kumimoji="1" lang="ja-JP" altLang="en-US" sz="1100" spc="-70" dirty="0" smtClean="0">
                <a:solidFill>
                  <a:schemeClr val="tx1"/>
                </a:solidFill>
                <a:latin typeface="+mn-ea"/>
              </a:rPr>
              <a:t>・</a:t>
            </a:r>
            <a:r>
              <a:rPr kumimoji="1" lang="ja-JP" altLang="en-US" sz="1100" u="sng" dirty="0">
                <a:solidFill>
                  <a:schemeClr val="tx1"/>
                </a:solidFill>
                <a:latin typeface="+mn-ea"/>
              </a:rPr>
              <a:t>生産年齢人口及び年少</a:t>
            </a:r>
            <a:r>
              <a:rPr kumimoji="1" lang="ja-JP" altLang="en-US" sz="1100" u="sng" dirty="0" smtClean="0">
                <a:solidFill>
                  <a:schemeClr val="tx1"/>
                </a:solidFill>
                <a:latin typeface="+mn-ea"/>
              </a:rPr>
              <a:t>人口の</a:t>
            </a:r>
            <a:r>
              <a:rPr kumimoji="1" lang="ja-JP" altLang="en-US" sz="1100" u="sng" dirty="0">
                <a:solidFill>
                  <a:schemeClr val="tx1"/>
                </a:solidFill>
                <a:latin typeface="+mn-ea"/>
              </a:rPr>
              <a:t>割合が減少</a:t>
            </a:r>
            <a:endParaRPr kumimoji="1" lang="en-US" altLang="ja-JP" sz="1100" u="sng" dirty="0">
              <a:solidFill>
                <a:schemeClr val="tx1"/>
              </a:solidFill>
              <a:latin typeface="+mn-ea"/>
            </a:endParaRPr>
          </a:p>
        </p:txBody>
      </p:sp>
      <p:sp>
        <p:nvSpPr>
          <p:cNvPr id="74" name="正方形/長方形 73"/>
          <p:cNvSpPr/>
          <p:nvPr/>
        </p:nvSpPr>
        <p:spPr>
          <a:xfrm>
            <a:off x="8003067" y="8950776"/>
            <a:ext cx="8820000" cy="9913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0000" tIns="180000" rtlCol="0" anchor="t">
            <a:noAutofit/>
          </a:bodyPr>
          <a:lstStyle/>
          <a:p>
            <a:pPr marL="162000" indent="-457200">
              <a:lnSpc>
                <a:spcPts val="1400"/>
              </a:lnSpc>
            </a:pPr>
            <a:r>
              <a:rPr kumimoji="1" lang="ja-JP" altLang="en-US" sz="1300" b="1" spc="-70" dirty="0" smtClean="0">
                <a:solidFill>
                  <a:schemeClr val="tx1"/>
                </a:solidFill>
              </a:rPr>
              <a:t>○</a:t>
            </a:r>
            <a:r>
              <a:rPr kumimoji="1" lang="ja-JP" altLang="en-US" sz="1300" b="1" spc="-70" dirty="0">
                <a:solidFill>
                  <a:schemeClr val="tx1"/>
                </a:solidFill>
              </a:rPr>
              <a:t>コロナ禍により、府民の健康意識が高まる中、個人情報に配慮しながら</a:t>
            </a:r>
            <a:r>
              <a:rPr kumimoji="1" lang="ja-JP" altLang="en-US" sz="1300" b="1" spc="-70" dirty="0" smtClean="0">
                <a:solidFill>
                  <a:schemeClr val="tx1"/>
                </a:solidFill>
              </a:rPr>
              <a:t>、感染症対策としての健康</a:t>
            </a:r>
            <a:r>
              <a:rPr kumimoji="1" lang="ja-JP" altLang="en-US" sz="1300" b="1" spc="-70" dirty="0">
                <a:solidFill>
                  <a:schemeClr val="tx1"/>
                </a:solidFill>
              </a:rPr>
              <a:t>情報の活用など様々な生活場面でのＤＸを進め、府民のＱＯＬを高めていく必要</a:t>
            </a:r>
            <a:endParaRPr kumimoji="1" lang="en-US" altLang="ja-JP" sz="1300" b="1" spc="-70" dirty="0">
              <a:solidFill>
                <a:schemeClr val="tx1"/>
              </a:solidFill>
            </a:endParaRPr>
          </a:p>
          <a:p>
            <a:pPr marL="162000" indent="-457200">
              <a:lnSpc>
                <a:spcPts val="1400"/>
              </a:lnSpc>
            </a:pPr>
            <a:r>
              <a:rPr kumimoji="1" lang="ja-JP" altLang="en-US" sz="1300" b="1" spc="-70" dirty="0">
                <a:solidFill>
                  <a:schemeClr val="tx1"/>
                </a:solidFill>
              </a:rPr>
              <a:t>○顕在化した行政手続きのＩＴ化の遅れに対応するため、行政ＤＸの加速化を図り、利便性の向上を図ることが</a:t>
            </a:r>
            <a:r>
              <a:rPr kumimoji="1" lang="ja-JP" altLang="en-US" sz="1300" b="1" spc="-70" dirty="0" smtClean="0">
                <a:solidFill>
                  <a:schemeClr val="tx1"/>
                </a:solidFill>
              </a:rPr>
              <a:t>必要</a:t>
            </a:r>
            <a:endParaRPr kumimoji="1" lang="en-US" altLang="ja-JP" sz="1300" b="1" spc="-70" dirty="0" smtClean="0">
              <a:solidFill>
                <a:schemeClr val="tx1"/>
              </a:solidFill>
            </a:endParaRPr>
          </a:p>
          <a:p>
            <a:pPr marL="162000" indent="-457200">
              <a:lnSpc>
                <a:spcPts val="1400"/>
              </a:lnSpc>
              <a:spcBef>
                <a:spcPts val="300"/>
              </a:spcBef>
            </a:pPr>
            <a:r>
              <a:rPr kumimoji="1" lang="ja-JP" altLang="en-US" sz="1100" spc="-70" dirty="0">
                <a:solidFill>
                  <a:schemeClr val="tx1"/>
                </a:solidFill>
              </a:rPr>
              <a:t>　</a:t>
            </a:r>
            <a:r>
              <a:rPr kumimoji="1" lang="ja-JP" altLang="en-US" sz="1100" spc="-70" dirty="0" smtClean="0">
                <a:solidFill>
                  <a:schemeClr val="tx1"/>
                </a:solidFill>
              </a:rPr>
              <a:t>・感染予防活動の増加、健康意識の高まり　　・オンライン授業の格差　　・</a:t>
            </a:r>
            <a:r>
              <a:rPr kumimoji="1" lang="ja-JP" altLang="en-US" sz="1100" u="sng" spc="-70" dirty="0" smtClean="0">
                <a:solidFill>
                  <a:schemeClr val="tx1"/>
                </a:solidFill>
              </a:rPr>
              <a:t>オンラインファースト</a:t>
            </a:r>
            <a:endParaRPr kumimoji="1" lang="en-US" altLang="ja-JP" sz="1300" spc="-70" dirty="0">
              <a:solidFill>
                <a:schemeClr val="tx1"/>
              </a:solidFill>
            </a:endParaRPr>
          </a:p>
        </p:txBody>
      </p:sp>
      <p:sp>
        <p:nvSpPr>
          <p:cNvPr id="87" name="テキスト ボックス 86"/>
          <p:cNvSpPr txBox="1"/>
          <p:nvPr/>
        </p:nvSpPr>
        <p:spPr>
          <a:xfrm>
            <a:off x="8236548" y="8806444"/>
            <a:ext cx="3096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ＤＸの加速に</a:t>
            </a:r>
            <a:r>
              <a:rPr lang="ja-JP" altLang="en-US" dirty="0" smtClean="0"/>
              <a:t>よる府民</a:t>
            </a:r>
            <a:r>
              <a:rPr lang="ja-JP" altLang="en-US" dirty="0"/>
              <a:t>の</a:t>
            </a:r>
            <a:r>
              <a:rPr lang="ja-JP" altLang="en-US" dirty="0" smtClean="0"/>
              <a:t>ＱＯＬ向上</a:t>
            </a:r>
            <a:endParaRPr lang="en-US" altLang="ja-JP" dirty="0"/>
          </a:p>
        </p:txBody>
      </p:sp>
      <p:sp>
        <p:nvSpPr>
          <p:cNvPr id="90" name="テキスト ボックス 89"/>
          <p:cNvSpPr txBox="1"/>
          <p:nvPr/>
        </p:nvSpPr>
        <p:spPr>
          <a:xfrm>
            <a:off x="8236548" y="11004679"/>
            <a:ext cx="3600000" cy="246555"/>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smtClean="0"/>
              <a:t>分散型社会と府内各地域の活性化</a:t>
            </a:r>
            <a:endParaRPr lang="ja-JP" altLang="en-US" dirty="0"/>
          </a:p>
        </p:txBody>
      </p:sp>
      <p:sp>
        <p:nvSpPr>
          <p:cNvPr id="93" name="テキスト ボックス 92"/>
          <p:cNvSpPr txBox="1"/>
          <p:nvPr/>
        </p:nvSpPr>
        <p:spPr>
          <a:xfrm>
            <a:off x="8236548" y="7553805"/>
            <a:ext cx="4644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ニューノーマルに対応</a:t>
            </a:r>
            <a:r>
              <a:rPr lang="ja-JP" altLang="en-US" dirty="0" smtClean="0"/>
              <a:t>した新た</a:t>
            </a:r>
            <a:r>
              <a:rPr lang="ja-JP" altLang="en-US" dirty="0"/>
              <a:t>な社会の</a:t>
            </a:r>
            <a:r>
              <a:rPr lang="ja-JP" altLang="en-US" dirty="0" smtClean="0"/>
              <a:t>つながりの構築</a:t>
            </a:r>
            <a:endParaRPr lang="ja-JP" altLang="en-US" dirty="0"/>
          </a:p>
        </p:txBody>
      </p:sp>
      <p:sp>
        <p:nvSpPr>
          <p:cNvPr id="94" name="テキスト ボックス 93"/>
          <p:cNvSpPr txBox="1"/>
          <p:nvPr/>
        </p:nvSpPr>
        <p:spPr>
          <a:xfrm>
            <a:off x="8236548" y="6417582"/>
            <a:ext cx="4177369"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リモートワークを</a:t>
            </a:r>
            <a:r>
              <a:rPr lang="ja-JP" altLang="en-US" dirty="0" smtClean="0"/>
              <a:t>契機とした多様</a:t>
            </a:r>
            <a:r>
              <a:rPr lang="ja-JP" altLang="en-US" dirty="0"/>
              <a:t>な</a:t>
            </a:r>
            <a:r>
              <a:rPr lang="ja-JP" altLang="en-US" dirty="0" smtClean="0"/>
              <a:t>働き方の実現</a:t>
            </a:r>
            <a:endParaRPr lang="ja-JP" altLang="en-US" dirty="0"/>
          </a:p>
        </p:txBody>
      </p:sp>
      <p:sp>
        <p:nvSpPr>
          <p:cNvPr id="95" name="テキスト ボックス 94"/>
          <p:cNvSpPr txBox="1"/>
          <p:nvPr/>
        </p:nvSpPr>
        <p:spPr>
          <a:xfrm>
            <a:off x="8236548" y="5109670"/>
            <a:ext cx="2304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雇用の確保・人材の強化</a:t>
            </a:r>
          </a:p>
        </p:txBody>
      </p:sp>
      <p:sp>
        <p:nvSpPr>
          <p:cNvPr id="96" name="テキスト ボックス 95"/>
          <p:cNvSpPr txBox="1"/>
          <p:nvPr/>
        </p:nvSpPr>
        <p:spPr>
          <a:xfrm>
            <a:off x="8236548" y="3877670"/>
            <a:ext cx="3456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ポストコロナのイノベーションの必要性</a:t>
            </a:r>
          </a:p>
        </p:txBody>
      </p:sp>
      <p:sp>
        <p:nvSpPr>
          <p:cNvPr id="97" name="テキスト ボックス 96"/>
          <p:cNvSpPr txBox="1"/>
          <p:nvPr/>
        </p:nvSpPr>
        <p:spPr>
          <a:xfrm>
            <a:off x="8236548" y="2653069"/>
            <a:ext cx="2592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defPPr>
              <a:defRPr lang="en-US"/>
            </a:defPPr>
            <a:lvl1pPr>
              <a:lnSpc>
                <a:spcPts val="1400"/>
              </a:lnSpc>
              <a:defRPr kumimoji="1" sz="1400" b="1"/>
            </a:lvl1pPr>
          </a:lstStyle>
          <a:p>
            <a:r>
              <a:rPr lang="ja-JP" altLang="en-US" dirty="0"/>
              <a:t>ポストコロナを見据えた</a:t>
            </a:r>
            <a:r>
              <a:rPr lang="ja-JP" altLang="en-US" dirty="0" smtClean="0"/>
              <a:t>産業</a:t>
            </a:r>
            <a:endParaRPr lang="ja-JP" altLang="en-US" dirty="0"/>
          </a:p>
        </p:txBody>
      </p:sp>
      <p:sp>
        <p:nvSpPr>
          <p:cNvPr id="98" name="テキスト ボックス 97"/>
          <p:cNvSpPr txBox="1"/>
          <p:nvPr/>
        </p:nvSpPr>
        <p:spPr>
          <a:xfrm>
            <a:off x="8236548" y="1048183"/>
            <a:ext cx="5796000" cy="225703"/>
          </a:xfrm>
          <a:prstGeom prst="rect">
            <a:avLst/>
          </a:prstGeom>
          <a:solidFill>
            <a:schemeClr val="accent1">
              <a:lumMod val="60000"/>
              <a:lumOff val="40000"/>
            </a:schemeClr>
          </a:solidFill>
          <a:ln w="19050">
            <a:solidFill>
              <a:schemeClr val="tx1"/>
            </a:solidFill>
          </a:ln>
        </p:spPr>
        <p:txBody>
          <a:bodyPr wrap="square" lIns="72000" rIns="72000" bIns="0" rtlCol="0" anchor="ctr" anchorCtr="1">
            <a:noAutofit/>
          </a:bodyPr>
          <a:lstStyle/>
          <a:p>
            <a:pPr>
              <a:lnSpc>
                <a:spcPts val="1400"/>
              </a:lnSpc>
            </a:pPr>
            <a:r>
              <a:rPr kumimoji="1" lang="ja-JP" altLang="en-US" sz="1400" b="1" dirty="0"/>
              <a:t>国内観光需要の取り込み</a:t>
            </a:r>
            <a:r>
              <a:rPr kumimoji="1" lang="ja-JP" altLang="en-US" sz="1400" b="1" dirty="0" smtClean="0"/>
              <a:t>とインバウンド</a:t>
            </a:r>
            <a:r>
              <a:rPr kumimoji="1" lang="ja-JP" altLang="en-US" sz="1400" b="1" dirty="0"/>
              <a:t>回復後を見据えた環境づくり</a:t>
            </a:r>
          </a:p>
        </p:txBody>
      </p:sp>
      <p:sp>
        <p:nvSpPr>
          <p:cNvPr id="53" name="テキスト ボックス 52"/>
          <p:cNvSpPr txBox="1"/>
          <p:nvPr/>
        </p:nvSpPr>
        <p:spPr>
          <a:xfrm>
            <a:off x="3984778" y="719944"/>
            <a:ext cx="2616435" cy="338554"/>
          </a:xfrm>
          <a:prstGeom prst="rect">
            <a:avLst/>
          </a:prstGeom>
          <a:solidFill>
            <a:schemeClr val="accent1">
              <a:lumMod val="50000"/>
            </a:schemeClr>
          </a:solidFill>
          <a:ln w="38100">
            <a:solidFill>
              <a:schemeClr val="tx1"/>
            </a:solidFill>
          </a:ln>
        </p:spPr>
        <p:txBody>
          <a:bodyPr wrap="square" rtlCol="0" anchor="ctr" anchorCtr="0">
            <a:spAutoFit/>
          </a:bodyPr>
          <a:lstStyle/>
          <a:p>
            <a:pPr algn="ctr"/>
            <a:r>
              <a:rPr lang="ja-JP" altLang="en-US" sz="1600" b="1" dirty="0">
                <a:solidFill>
                  <a:schemeClr val="bg1"/>
                </a:solidFill>
                <a:latin typeface="+mn-ea"/>
              </a:rPr>
              <a:t>コロナが与えた影響</a:t>
            </a:r>
            <a:endParaRPr lang="en-US" altLang="ja-JP" sz="1600" b="1" dirty="0">
              <a:solidFill>
                <a:schemeClr val="bg1"/>
              </a:solidFill>
              <a:latin typeface="+mn-ea"/>
            </a:endParaRPr>
          </a:p>
        </p:txBody>
      </p:sp>
      <p:sp>
        <p:nvSpPr>
          <p:cNvPr id="79" name="二等辺三角形 78"/>
          <p:cNvSpPr/>
          <p:nvPr/>
        </p:nvSpPr>
        <p:spPr>
          <a:xfrm rot="10800000">
            <a:off x="1312324" y="8059637"/>
            <a:ext cx="1107026" cy="1875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1" name="テキスト ボックス 80"/>
          <p:cNvSpPr txBox="1"/>
          <p:nvPr/>
        </p:nvSpPr>
        <p:spPr>
          <a:xfrm>
            <a:off x="3871788" y="1226684"/>
            <a:ext cx="2880000" cy="338554"/>
          </a:xfrm>
          <a:prstGeom prst="rect">
            <a:avLst/>
          </a:prstGeom>
          <a:solidFill>
            <a:schemeClr val="accent1">
              <a:lumMod val="20000"/>
              <a:lumOff val="80000"/>
            </a:schemeClr>
          </a:solidFill>
          <a:ln w="9525">
            <a:solidFill>
              <a:schemeClr val="tx1"/>
            </a:solidFill>
          </a:ln>
        </p:spPr>
        <p:txBody>
          <a:bodyPr wrap="square" rtlCol="0" anchor="ctr" anchorCtr="0">
            <a:spAutoFit/>
          </a:bodyPr>
          <a:lstStyle/>
          <a:p>
            <a:pPr algn="ctr"/>
            <a:r>
              <a:rPr lang="ja-JP" altLang="en-US" sz="1600" b="1" dirty="0" smtClean="0">
                <a:latin typeface="+mn-ea"/>
              </a:rPr>
              <a:t>経済への影響</a:t>
            </a:r>
            <a:endParaRPr lang="en-US" altLang="ja-JP" sz="1600" b="1" dirty="0">
              <a:latin typeface="+mn-ea"/>
            </a:endParaRPr>
          </a:p>
        </p:txBody>
      </p:sp>
      <p:sp>
        <p:nvSpPr>
          <p:cNvPr id="82" name="正方形/長方形 81"/>
          <p:cNvSpPr/>
          <p:nvPr/>
        </p:nvSpPr>
        <p:spPr>
          <a:xfrm>
            <a:off x="7256607" y="1223893"/>
            <a:ext cx="288000" cy="1141200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vert="eaVert" wrap="square" lIns="0" rIns="0" rtlCol="0" anchor="ctr">
            <a:noAutofit/>
          </a:bodyPr>
          <a:lstStyle/>
          <a:p>
            <a:pPr algn="ctr">
              <a:lnSpc>
                <a:spcPts val="1400"/>
              </a:lnSpc>
            </a:pPr>
            <a:r>
              <a:rPr kumimoji="1" lang="ja-JP" altLang="en-US" b="1" spc="70" dirty="0" smtClean="0">
                <a:solidFill>
                  <a:schemeClr val="tx1"/>
                </a:solidFill>
              </a:rPr>
              <a:t>大阪の特色（強み・弱み）を前提に、コロナの影響を踏まえて、今後の大阪の成長に向けた課題を整理</a:t>
            </a:r>
            <a:endParaRPr kumimoji="1" lang="en-US" altLang="ja-JP" spc="70" dirty="0" smtClean="0">
              <a:solidFill>
                <a:schemeClr val="tx1"/>
              </a:solidFill>
            </a:endParaRPr>
          </a:p>
        </p:txBody>
      </p:sp>
      <p:sp>
        <p:nvSpPr>
          <p:cNvPr id="3" name="大かっこ 2"/>
          <p:cNvSpPr/>
          <p:nvPr/>
        </p:nvSpPr>
        <p:spPr>
          <a:xfrm>
            <a:off x="8188854" y="2053259"/>
            <a:ext cx="8502357" cy="504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3" name="大かっこ 102"/>
          <p:cNvSpPr/>
          <p:nvPr/>
        </p:nvSpPr>
        <p:spPr>
          <a:xfrm>
            <a:off x="8134202" y="3473651"/>
            <a:ext cx="8604000" cy="288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2" name="大かっこ 111"/>
          <p:cNvSpPr/>
          <p:nvPr/>
        </p:nvSpPr>
        <p:spPr>
          <a:xfrm>
            <a:off x="8142223" y="4719067"/>
            <a:ext cx="8548987" cy="288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5" name="大かっこ 114"/>
          <p:cNvSpPr/>
          <p:nvPr/>
        </p:nvSpPr>
        <p:spPr>
          <a:xfrm>
            <a:off x="8171972" y="5962478"/>
            <a:ext cx="8519237" cy="360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6" name="大かっこ 115"/>
          <p:cNvSpPr/>
          <p:nvPr/>
        </p:nvSpPr>
        <p:spPr>
          <a:xfrm>
            <a:off x="8179989" y="7080509"/>
            <a:ext cx="8511219" cy="396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7" name="大かっこ 116"/>
          <p:cNvSpPr/>
          <p:nvPr/>
        </p:nvSpPr>
        <p:spPr>
          <a:xfrm>
            <a:off x="8162272" y="8208949"/>
            <a:ext cx="8528936" cy="504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8" name="大かっこ 117"/>
          <p:cNvSpPr/>
          <p:nvPr/>
        </p:nvSpPr>
        <p:spPr>
          <a:xfrm>
            <a:off x="8183014" y="12250056"/>
            <a:ext cx="8316000" cy="456451"/>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2" name="大かっこ 121"/>
          <p:cNvSpPr/>
          <p:nvPr/>
        </p:nvSpPr>
        <p:spPr>
          <a:xfrm>
            <a:off x="8190337" y="9683129"/>
            <a:ext cx="8316000" cy="21628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3" name="テキスト ボックス 122"/>
          <p:cNvSpPr txBox="1"/>
          <p:nvPr/>
        </p:nvSpPr>
        <p:spPr>
          <a:xfrm>
            <a:off x="252671" y="1280570"/>
            <a:ext cx="3135943" cy="784830"/>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○府内すべて</a:t>
            </a:r>
            <a:r>
              <a:rPr kumimoji="1" lang="ja-JP" altLang="en-US" sz="1100" dirty="0">
                <a:latin typeface="+mn-ea"/>
              </a:rPr>
              <a:t>の地域で</a:t>
            </a:r>
            <a:r>
              <a:rPr kumimoji="1" lang="ja-JP" altLang="en-US" sz="1100" dirty="0" smtClean="0">
                <a:latin typeface="+mn-ea"/>
              </a:rPr>
              <a:t>、生産</a:t>
            </a:r>
            <a:r>
              <a:rPr kumimoji="1" lang="ja-JP" altLang="en-US" sz="1100" dirty="0">
                <a:latin typeface="+mn-ea"/>
              </a:rPr>
              <a:t>年齢人口及び</a:t>
            </a:r>
            <a:r>
              <a:rPr kumimoji="1" lang="ja-JP" altLang="en-US" sz="1100" dirty="0" smtClean="0">
                <a:latin typeface="+mn-ea"/>
              </a:rPr>
              <a:t>年少</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人口の</a:t>
            </a:r>
            <a:r>
              <a:rPr kumimoji="1" lang="ja-JP" altLang="en-US" sz="1100" dirty="0">
                <a:latin typeface="+mn-ea"/>
              </a:rPr>
              <a:t>割合が</a:t>
            </a:r>
            <a:r>
              <a:rPr kumimoji="1" lang="ja-JP" altLang="en-US" sz="1100" dirty="0" smtClean="0">
                <a:latin typeface="+mn-ea"/>
              </a:rPr>
              <a:t>減少</a:t>
            </a:r>
            <a:endParaRPr kumimoji="1" lang="en-US" altLang="ja-JP" sz="1100" dirty="0" smtClean="0">
              <a:latin typeface="+mn-ea"/>
            </a:endParaRPr>
          </a:p>
          <a:p>
            <a:r>
              <a:rPr kumimoji="1" lang="ja-JP" altLang="en-US" sz="1100" dirty="0" smtClean="0">
                <a:latin typeface="+mn-ea"/>
              </a:rPr>
              <a:t>〇独居老人世帯割合が全国に比べ高い</a:t>
            </a:r>
            <a:endParaRPr kumimoji="1" lang="en-US" altLang="ja-JP" sz="1100" dirty="0" smtClean="0">
              <a:latin typeface="+mn-ea"/>
            </a:endParaRPr>
          </a:p>
        </p:txBody>
      </p:sp>
      <p:sp>
        <p:nvSpPr>
          <p:cNvPr id="124" name="テキスト ボックス 123"/>
          <p:cNvSpPr txBox="1"/>
          <p:nvPr/>
        </p:nvSpPr>
        <p:spPr>
          <a:xfrm>
            <a:off x="515492" y="1136109"/>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人口動態</a:t>
            </a:r>
            <a:endParaRPr lang="en-US" altLang="ja-JP" sz="1400" dirty="0">
              <a:latin typeface="+mn-ea"/>
            </a:endParaRPr>
          </a:p>
        </p:txBody>
      </p:sp>
      <p:sp>
        <p:nvSpPr>
          <p:cNvPr id="125" name="テキスト ボックス 124"/>
          <p:cNvSpPr txBox="1"/>
          <p:nvPr/>
        </p:nvSpPr>
        <p:spPr>
          <a:xfrm>
            <a:off x="454008" y="11449279"/>
            <a:ext cx="3092439" cy="1265467"/>
          </a:xfrm>
          <a:prstGeom prst="rect">
            <a:avLst/>
          </a:prstGeom>
          <a:noFill/>
          <a:ln>
            <a:solidFill>
              <a:schemeClr val="tx1"/>
            </a:solidFill>
          </a:ln>
        </p:spPr>
        <p:txBody>
          <a:bodyPr wrap="square" rtlCol="0">
            <a:noAutofit/>
          </a:bodyPr>
          <a:lstStyle/>
          <a:p>
            <a:endParaRPr kumimoji="1" lang="en-US" altLang="ja-JP" sz="1200" dirty="0">
              <a:latin typeface="+mn-ea"/>
            </a:endParaRPr>
          </a:p>
          <a:p>
            <a:r>
              <a:rPr kumimoji="1" lang="ja-JP" altLang="en-US" sz="1100" dirty="0" smtClean="0">
                <a:latin typeface="+mn-ea"/>
              </a:rPr>
              <a:t>○</a:t>
            </a:r>
            <a:r>
              <a:rPr kumimoji="1" lang="ja-JP" altLang="en-US" sz="1100" dirty="0">
                <a:latin typeface="+mn-ea"/>
              </a:rPr>
              <a:t>外出自粛による社会的つながりの</a:t>
            </a:r>
            <a:r>
              <a:rPr kumimoji="1" lang="ja-JP" altLang="en-US" sz="1100" dirty="0" smtClean="0">
                <a:latin typeface="+mn-ea"/>
              </a:rPr>
              <a:t>喪失</a:t>
            </a:r>
            <a:endParaRPr kumimoji="1" lang="en-US" altLang="ja-JP" sz="1100" dirty="0" smtClean="0">
              <a:latin typeface="+mn-ea"/>
            </a:endParaRPr>
          </a:p>
          <a:p>
            <a:r>
              <a:rPr kumimoji="1" lang="ja-JP" altLang="en-US" sz="1100" dirty="0" smtClean="0">
                <a:latin typeface="+mn-ea"/>
              </a:rPr>
              <a:t>〇地域団体でのオンライン活用ニーズ高まり</a:t>
            </a:r>
            <a:endParaRPr kumimoji="1" lang="en-US" altLang="ja-JP" sz="1100" dirty="0" smtClean="0">
              <a:latin typeface="+mn-ea"/>
            </a:endParaRPr>
          </a:p>
          <a:p>
            <a:r>
              <a:rPr kumimoji="1" lang="ja-JP" altLang="en-US" sz="1100" dirty="0">
                <a:latin typeface="+mn-ea"/>
              </a:rPr>
              <a:t>〇感染拡大前に比べ家庭・生活を重要視</a:t>
            </a:r>
            <a:endParaRPr kumimoji="1" lang="en-US" altLang="ja-JP" sz="1100" dirty="0">
              <a:latin typeface="+mn-ea"/>
            </a:endParaRPr>
          </a:p>
          <a:p>
            <a:r>
              <a:rPr kumimoji="1" lang="ja-JP" altLang="en-US" sz="1100" dirty="0" smtClean="0">
                <a:latin typeface="+mn-ea"/>
              </a:rPr>
              <a:t>〇社会・地域への帰属意識の変化</a:t>
            </a:r>
            <a:endParaRPr kumimoji="1" lang="en-US" altLang="ja-JP" sz="1100" dirty="0">
              <a:latin typeface="+mn-ea"/>
            </a:endParaRPr>
          </a:p>
          <a:p>
            <a:r>
              <a:rPr kumimoji="1" lang="ja-JP" altLang="en-US" sz="1100" dirty="0" smtClean="0">
                <a:latin typeface="+mn-ea"/>
              </a:rPr>
              <a:t>○地域社会への影響（児童虐待や自殺者増加</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等への懸念）</a:t>
            </a:r>
            <a:endParaRPr kumimoji="1" lang="en-US" altLang="ja-JP" sz="1100" dirty="0" smtClean="0">
              <a:latin typeface="+mn-ea"/>
            </a:endParaRPr>
          </a:p>
        </p:txBody>
      </p:sp>
      <p:sp>
        <p:nvSpPr>
          <p:cNvPr id="126" name="テキスト ボックス 125"/>
          <p:cNvSpPr txBox="1"/>
          <p:nvPr/>
        </p:nvSpPr>
        <p:spPr>
          <a:xfrm>
            <a:off x="750086" y="11251234"/>
            <a:ext cx="2437835"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地域社会への影響等</a:t>
            </a:r>
            <a:endParaRPr lang="en-US" altLang="ja-JP" sz="1400" dirty="0">
              <a:latin typeface="+mn-ea"/>
            </a:endParaRPr>
          </a:p>
        </p:txBody>
      </p:sp>
      <p:sp>
        <p:nvSpPr>
          <p:cNvPr id="127" name="テキスト ボックス 126"/>
          <p:cNvSpPr txBox="1"/>
          <p:nvPr/>
        </p:nvSpPr>
        <p:spPr>
          <a:xfrm>
            <a:off x="271721" y="6707810"/>
            <a:ext cx="3135943" cy="615553"/>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○東京との一人当たり府民所得の格差</a:t>
            </a:r>
            <a:endParaRPr kumimoji="1" lang="en-US" altLang="ja-JP" sz="1100" dirty="0" smtClean="0">
              <a:latin typeface="+mn-ea"/>
            </a:endParaRPr>
          </a:p>
          <a:p>
            <a:r>
              <a:rPr kumimoji="1" lang="ja-JP" altLang="en-US" sz="1100" dirty="0" smtClean="0">
                <a:latin typeface="+mn-ea"/>
              </a:rPr>
              <a:t>○全国平均より低い可処分所得</a:t>
            </a:r>
            <a:endParaRPr kumimoji="1" lang="en-US" altLang="ja-JP" sz="1100" dirty="0" smtClean="0">
              <a:latin typeface="+mn-ea"/>
            </a:endParaRPr>
          </a:p>
        </p:txBody>
      </p:sp>
      <p:sp>
        <p:nvSpPr>
          <p:cNvPr id="128" name="テキスト ボックス 127"/>
          <p:cNvSpPr txBox="1"/>
          <p:nvPr/>
        </p:nvSpPr>
        <p:spPr>
          <a:xfrm>
            <a:off x="515492" y="6599445"/>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a:latin typeface="+mn-ea"/>
              </a:rPr>
              <a:t>所得</a:t>
            </a:r>
            <a:endParaRPr lang="en-US" altLang="ja-JP" sz="1400" dirty="0">
              <a:latin typeface="+mn-ea"/>
            </a:endParaRPr>
          </a:p>
        </p:txBody>
      </p:sp>
      <p:sp>
        <p:nvSpPr>
          <p:cNvPr id="131" name="テキスト ボックス 130"/>
          <p:cNvSpPr txBox="1"/>
          <p:nvPr/>
        </p:nvSpPr>
        <p:spPr>
          <a:xfrm>
            <a:off x="271721" y="7472820"/>
            <a:ext cx="3135943" cy="446276"/>
          </a:xfrm>
          <a:prstGeom prst="rect">
            <a:avLst/>
          </a:prstGeom>
          <a:noFill/>
          <a:ln>
            <a:solidFill>
              <a:schemeClr val="tx1"/>
            </a:solidFill>
          </a:ln>
        </p:spPr>
        <p:txBody>
          <a:bodyPr wrap="square" rtlCol="0">
            <a:spAutoFit/>
          </a:bodyPr>
          <a:lstStyle/>
          <a:p>
            <a:endParaRPr kumimoji="1" lang="en-US" altLang="ja-JP" sz="1200" dirty="0">
              <a:latin typeface="+mn-ea"/>
            </a:endParaRPr>
          </a:p>
          <a:p>
            <a:r>
              <a:rPr kumimoji="1" lang="ja-JP" altLang="en-US" sz="1100" dirty="0" smtClean="0">
                <a:latin typeface="+mn-ea"/>
              </a:rPr>
              <a:t>○高潮対策など災害対応力の強化</a:t>
            </a:r>
            <a:endParaRPr kumimoji="1" lang="en-US" altLang="ja-JP" sz="1100" dirty="0" smtClean="0">
              <a:latin typeface="+mn-ea"/>
            </a:endParaRPr>
          </a:p>
        </p:txBody>
      </p:sp>
      <p:sp>
        <p:nvSpPr>
          <p:cNvPr id="132" name="テキスト ボックス 131"/>
          <p:cNvSpPr txBox="1"/>
          <p:nvPr/>
        </p:nvSpPr>
        <p:spPr>
          <a:xfrm>
            <a:off x="515492" y="7352423"/>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災害</a:t>
            </a:r>
            <a:endParaRPr lang="en-US" altLang="ja-JP" sz="1400" dirty="0">
              <a:latin typeface="+mn-ea"/>
            </a:endParaRPr>
          </a:p>
        </p:txBody>
      </p:sp>
      <p:sp>
        <p:nvSpPr>
          <p:cNvPr id="102" name="テキスト ボックス 101"/>
          <p:cNvSpPr txBox="1"/>
          <p:nvPr/>
        </p:nvSpPr>
        <p:spPr>
          <a:xfrm>
            <a:off x="12516785" y="648843"/>
            <a:ext cx="4464000" cy="271869"/>
          </a:xfrm>
          <a:prstGeom prst="rect">
            <a:avLst/>
          </a:prstGeom>
          <a:noFill/>
          <a:ln w="9525">
            <a:noFill/>
          </a:ln>
        </p:spPr>
        <p:txBody>
          <a:bodyPr wrap="square" rtlCol="0" anchor="ctr" anchorCtr="0">
            <a:spAutoFit/>
          </a:bodyPr>
          <a:lstStyle/>
          <a:p>
            <a:pPr marL="162000" indent="-457200">
              <a:lnSpc>
                <a:spcPts val="1400"/>
              </a:lnSpc>
              <a:spcBef>
                <a:spcPts val="300"/>
              </a:spcBef>
            </a:pPr>
            <a:r>
              <a:rPr kumimoji="1" lang="en-US" altLang="ja-JP" sz="1400" b="1" spc="-70" dirty="0" smtClean="0"/>
              <a:t>※</a:t>
            </a:r>
            <a:r>
              <a:rPr kumimoji="1" lang="ja-JP" altLang="en-US" sz="1400" b="1" spc="-70" dirty="0"/>
              <a:t>感染症対策については、コロナ対策本部会議等で議論</a:t>
            </a:r>
          </a:p>
        </p:txBody>
      </p:sp>
      <p:sp>
        <p:nvSpPr>
          <p:cNvPr id="113" name="正方形/長方形 112"/>
          <p:cNvSpPr/>
          <p:nvPr/>
        </p:nvSpPr>
        <p:spPr>
          <a:xfrm>
            <a:off x="15635863" y="33346"/>
            <a:ext cx="1187200" cy="569813"/>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100" dirty="0">
                <a:effectLst/>
                <a:latin typeface="游明朝" panose="02020400000000000000" pitchFamily="18" charset="-128"/>
                <a:ea typeface="ＭＳ ゴシック" panose="020B0609070205080204" pitchFamily="49" charset="-128"/>
                <a:cs typeface="Times New Roman" panose="02020603050405020304" pitchFamily="18" charset="0"/>
              </a:rPr>
              <a:t>資 料 </a:t>
            </a:r>
            <a:r>
              <a:rPr lang="ja-JP" altLang="en-US"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２</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451067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4531</TotalTime>
  <Words>1912</Words>
  <PresentationFormat>ユーザー設定</PresentationFormat>
  <Paragraphs>167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游ゴシック</vt:lpstr>
      <vt:lpstr>游ゴシック Light</vt:lpstr>
      <vt:lpstr>游明朝</vt:lpstr>
      <vt:lpstr>Arial</vt:lpstr>
      <vt:lpstr>Calibri</vt:lpstr>
      <vt:lpstr>Calibri Light</vt:lpstr>
      <vt:lpstr>Times New Roman</vt:lpstr>
      <vt:lpstr>Office テーマ</vt:lpstr>
      <vt:lpstr>新型コロナウイルスによる大阪の社会・経済への影響と課題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2020-07-13T01:53:11Z</cp:lastPrinted>
  <dcterms:created xsi:type="dcterms:W3CDTF">2020-05-26T08:16:06Z</dcterms:created>
  <dcterms:modified xsi:type="dcterms:W3CDTF">2020-07-13T02:08:03Z</dcterms:modified>
</cp:coreProperties>
</file>