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144"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70559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563238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07715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99676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76726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706742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307720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50738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929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561393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A3ACF3-3644-4B03-8835-7B30E3E6EDEF}" type="datetimeFigureOut">
              <a:rPr kumimoji="1" lang="ja-JP" altLang="en-US" smtClean="0"/>
              <a:t>2020/6/25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61593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3A3ACF3-3644-4B03-8835-7B30E3E6EDEF}" type="datetimeFigureOut">
              <a:rPr kumimoji="1" lang="ja-JP" altLang="en-US" smtClean="0"/>
              <a:t>2020/6/25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957679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45016" y="7822483"/>
            <a:ext cx="12708000" cy="17651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5016" y="2187497"/>
            <a:ext cx="12708000" cy="535642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0" y="-297"/>
            <a:ext cx="12801599" cy="504000"/>
          </a:xfrm>
          <a:solidFill>
            <a:srgbClr val="002060"/>
          </a:solidFill>
        </p:spPr>
        <p:txBody>
          <a:bodyPr anchor="ctr" anchorCtr="0">
            <a:noAutofit/>
          </a:bodyPr>
          <a:lstStyle/>
          <a:p>
            <a:r>
              <a:rPr lang="ja-JP" altLang="en-US" sz="2400" b="1" dirty="0">
                <a:solidFill>
                  <a:schemeClr val="bg1"/>
                </a:solidFill>
                <a:latin typeface="ＭＳ ゴシック" panose="020B0609070205080204" pitchFamily="49" charset="-128"/>
                <a:ea typeface="ＭＳ ゴシック" panose="020B0609070205080204" pitchFamily="49" charset="-128"/>
              </a:rPr>
              <a:t>大阪の再生・成長に向けた「新たな戦略」策定の考え方</a:t>
            </a:r>
          </a:p>
        </p:txBody>
      </p:sp>
      <p:sp>
        <p:nvSpPr>
          <p:cNvPr id="4" name="正方形/長方形 3"/>
          <p:cNvSpPr/>
          <p:nvPr/>
        </p:nvSpPr>
        <p:spPr>
          <a:xfrm>
            <a:off x="45016" y="812032"/>
            <a:ext cx="12708000" cy="926783"/>
          </a:xfrm>
          <a:prstGeom prst="rect">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wrap="square" bIns="72000" rtlCol="0" anchor="t">
            <a:spAutoFit/>
          </a:bodyPr>
          <a:lstStyle/>
          <a:p>
            <a:endParaRPr lang="en-US" altLang="ja-JP" sz="1050" dirty="0">
              <a:latin typeface="+mn-ea"/>
            </a:endParaRPr>
          </a:p>
          <a:p>
            <a:r>
              <a:rPr lang="ja-JP" altLang="en-US" sz="1050" dirty="0">
                <a:latin typeface="+mn-ea"/>
              </a:rPr>
              <a:t>　○新型コロナウイルスにより</a:t>
            </a:r>
            <a:r>
              <a:rPr lang="ja-JP" altLang="en-US" sz="1050" b="1" dirty="0">
                <a:latin typeface="+mn-ea"/>
              </a:rPr>
              <a:t>大阪経済や府民のくらしは、大きな影響</a:t>
            </a:r>
            <a:r>
              <a:rPr lang="ja-JP" altLang="en-US" sz="1050" dirty="0">
                <a:latin typeface="+mn-ea"/>
              </a:rPr>
              <a:t>を受けており、ワクチンや有効な治療薬が開発されるまでの間、</a:t>
            </a:r>
            <a:r>
              <a:rPr lang="ja-JP" altLang="en-US" sz="1050" b="1" dirty="0">
                <a:latin typeface="+mn-ea"/>
              </a:rPr>
              <a:t>その影響は今後も続くと想定</a:t>
            </a:r>
            <a:r>
              <a:rPr lang="ja-JP" altLang="en-US" sz="1050" dirty="0">
                <a:latin typeface="+mn-ea"/>
              </a:rPr>
              <a:t>。</a:t>
            </a:r>
            <a:endParaRPr lang="en-US" altLang="ja-JP" sz="1050" dirty="0">
              <a:latin typeface="+mn-ea"/>
            </a:endParaRPr>
          </a:p>
          <a:p>
            <a:r>
              <a:rPr lang="ja-JP" altLang="en-US" sz="1050" dirty="0">
                <a:latin typeface="+mn-ea"/>
              </a:rPr>
              <a:t>　○</a:t>
            </a:r>
            <a:r>
              <a:rPr lang="ja-JP" altLang="en-US" sz="1050" b="1" dirty="0">
                <a:latin typeface="+mn-ea"/>
              </a:rPr>
              <a:t>新型コロナウイルスとの共存を前提</a:t>
            </a:r>
            <a:r>
              <a:rPr lang="ja-JP" altLang="en-US" sz="1050" dirty="0">
                <a:latin typeface="+mn-ea"/>
              </a:rPr>
              <a:t>に、「新しい生活様式」を社会に取り入れ、</a:t>
            </a:r>
            <a:r>
              <a:rPr lang="ja-JP" altLang="en-US" sz="1050" b="1" dirty="0">
                <a:latin typeface="+mn-ea"/>
              </a:rPr>
              <a:t>府民のいのちやくらしを守り、あわせて経済活動を支えていく</a:t>
            </a:r>
            <a:r>
              <a:rPr lang="ja-JP" altLang="en-US" sz="1050" dirty="0">
                <a:latin typeface="+mn-ea"/>
              </a:rPr>
              <a:t>ことが必要。</a:t>
            </a:r>
            <a:endParaRPr lang="en-US" altLang="ja-JP" sz="1050" dirty="0">
              <a:latin typeface="+mn-ea"/>
            </a:endParaRPr>
          </a:p>
          <a:p>
            <a:pPr marL="273050" indent="-273050"/>
            <a:r>
              <a:rPr lang="ja-JP" altLang="en-US" sz="1050" dirty="0">
                <a:latin typeface="+mn-ea"/>
              </a:rPr>
              <a:t>　○また、</a:t>
            </a:r>
            <a:r>
              <a:rPr lang="ja-JP" altLang="en-US" sz="1050" b="1" dirty="0">
                <a:latin typeface="+mn-ea"/>
              </a:rPr>
              <a:t>コロナ後の社会変容</a:t>
            </a:r>
            <a:r>
              <a:rPr lang="ja-JP" altLang="en-US" sz="1050" dirty="0">
                <a:latin typeface="+mn-ea"/>
              </a:rPr>
              <a:t>を見据え、 「新しい生活様式」に加え、ＤＸ（デジタル・トランスフォーメーション）の加速など、</a:t>
            </a:r>
            <a:r>
              <a:rPr lang="ja-JP" altLang="en-US" sz="1050" b="1" dirty="0">
                <a:latin typeface="+mn-ea"/>
              </a:rPr>
              <a:t>大阪の再生・成長に向けた取組みを戦略的に展開</a:t>
            </a:r>
            <a:r>
              <a:rPr lang="ja-JP" altLang="en-US" sz="1050" dirty="0">
                <a:latin typeface="+mn-ea"/>
              </a:rPr>
              <a:t>していくため、</a:t>
            </a:r>
            <a:r>
              <a:rPr lang="ja-JP" altLang="en-US" sz="1050" b="1" dirty="0">
                <a:latin typeface="+mn-ea"/>
              </a:rPr>
              <a:t>大阪府・市で新たな戦略を策定</a:t>
            </a:r>
            <a:r>
              <a:rPr lang="ja-JP" altLang="en-US" sz="1050" dirty="0">
                <a:latin typeface="+mn-ea"/>
              </a:rPr>
              <a:t>。この戦略に基づき取組を進めていくことで、</a:t>
            </a:r>
            <a:r>
              <a:rPr lang="en-US" altLang="ja-JP" sz="1050" b="1" dirty="0">
                <a:latin typeface="+mn-ea"/>
              </a:rPr>
              <a:t>2025</a:t>
            </a:r>
            <a:r>
              <a:rPr lang="ja-JP" altLang="en-US" sz="1050" b="1" dirty="0">
                <a:latin typeface="+mn-ea"/>
              </a:rPr>
              <a:t>年の大阪・関西万博につなげていく</a:t>
            </a:r>
            <a:r>
              <a:rPr lang="ja-JP" altLang="en-US" sz="1050" dirty="0">
                <a:latin typeface="+mn-ea"/>
              </a:rPr>
              <a:t>。</a:t>
            </a:r>
            <a:endParaRPr lang="en-US" altLang="ja-JP" sz="1050" dirty="0">
              <a:latin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2309592356"/>
              </p:ext>
            </p:extLst>
          </p:nvPr>
        </p:nvGraphicFramePr>
        <p:xfrm>
          <a:off x="629211" y="4942092"/>
          <a:ext cx="9056210" cy="1813560"/>
        </p:xfrm>
        <a:graphic>
          <a:graphicData uri="http://schemas.openxmlformats.org/drawingml/2006/table">
            <a:tbl>
              <a:tblPr>
                <a:tableStyleId>{5C22544A-7EE6-4342-B048-85BDC9FD1C3A}</a:tableStyleId>
              </a:tblPr>
              <a:tblGrid>
                <a:gridCol w="836813">
                  <a:extLst>
                    <a:ext uri="{9D8B030D-6E8A-4147-A177-3AD203B41FA5}">
                      <a16:colId xmlns:a16="http://schemas.microsoft.com/office/drawing/2014/main" val="1389988055"/>
                    </a:ext>
                  </a:extLst>
                </a:gridCol>
                <a:gridCol w="3837682">
                  <a:extLst>
                    <a:ext uri="{9D8B030D-6E8A-4147-A177-3AD203B41FA5}">
                      <a16:colId xmlns:a16="http://schemas.microsoft.com/office/drawing/2014/main" val="3068524967"/>
                    </a:ext>
                  </a:extLst>
                </a:gridCol>
                <a:gridCol w="4381715">
                  <a:extLst>
                    <a:ext uri="{9D8B030D-6E8A-4147-A177-3AD203B41FA5}">
                      <a16:colId xmlns:a16="http://schemas.microsoft.com/office/drawing/2014/main" val="1482255698"/>
                    </a:ext>
                  </a:extLst>
                </a:gridCol>
              </a:tblGrid>
              <a:tr h="17132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en-US" altLang="ja-JP" sz="1100" b="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感染防止・経済活動両立期（</a:t>
                      </a:r>
                      <a:r>
                        <a:rPr kumimoji="1" lang="en-US" altLang="ja-JP" sz="1100" b="1" dirty="0">
                          <a:latin typeface="+mn-ea"/>
                          <a:ea typeface="+mn-ea"/>
                        </a:rPr>
                        <a:t>With</a:t>
                      </a:r>
                      <a:r>
                        <a:rPr kumimoji="1" lang="ja-JP" altLang="en-US" sz="1100" b="1" dirty="0">
                          <a:latin typeface="+mn-ea"/>
                          <a:ea typeface="+mn-ea"/>
                        </a:rPr>
                        <a:t>コロナ）</a:t>
                      </a:r>
                      <a:endParaRPr kumimoji="1" lang="en-US" altLang="ja-JP" sz="1100" b="1"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100" b="1" dirty="0">
                          <a:latin typeface="+mn-ea"/>
                          <a:ea typeface="+mn-ea"/>
                        </a:rPr>
                        <a:t>反転攻勢期（</a:t>
                      </a:r>
                      <a:r>
                        <a:rPr kumimoji="1" lang="en-US" altLang="ja-JP" sz="1100" b="1" dirty="0">
                          <a:latin typeface="+mn-ea"/>
                          <a:ea typeface="+mn-ea"/>
                        </a:rPr>
                        <a:t>After</a:t>
                      </a:r>
                      <a:r>
                        <a:rPr kumimoji="1" lang="ja-JP" altLang="en-US" sz="1100" b="1" dirty="0">
                          <a:latin typeface="+mn-ea"/>
                          <a:ea typeface="+mn-ea"/>
                        </a:rPr>
                        <a:t>コロナ）</a:t>
                      </a:r>
                      <a:endParaRPr kumimoji="1" lang="en-US" altLang="ja-JP" sz="1100" b="1"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504147183"/>
                  </a:ext>
                </a:extLst>
              </a:tr>
              <a:tr h="145751">
                <a:tc>
                  <a:txBody>
                    <a:bodyPr/>
                    <a:lstStyle/>
                    <a:p>
                      <a:pPr marL="72000" marR="0" lvl="0" indent="-457200" algn="ctr"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経済・雇用</a:t>
                      </a:r>
                      <a:endParaRPr kumimoji="1" lang="en-US" altLang="ja-JP" sz="1050" b="0" dirty="0">
                        <a:latin typeface="+mn-ea"/>
                        <a:ea typeface="+mn-ea"/>
                      </a:endParaRPr>
                    </a:p>
                  </a:txBody>
                  <a:tcPr marL="72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➢事業の継続、雇用の維持</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➢国内需要喚起とインバウンド復活に向けた受入環境整備</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a:t>
                      </a:r>
                      <a:r>
                        <a:rPr kumimoji="1" lang="en-US" altLang="ja-JP" sz="1050" b="0" dirty="0">
                          <a:latin typeface="+mn-ea"/>
                          <a:ea typeface="+mn-ea"/>
                        </a:rPr>
                        <a:t>With</a:t>
                      </a:r>
                      <a:r>
                        <a:rPr kumimoji="1" lang="ja-JP" altLang="en-US" sz="1050" b="0" dirty="0">
                          <a:latin typeface="+mn-ea"/>
                          <a:ea typeface="+mn-ea"/>
                        </a:rPr>
                        <a:t>コロナに対応した産業育成（バイオ、情報通信等）</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➢アフターコロナを見据えたイノベーションを促進　など</a:t>
                      </a:r>
                      <a:endParaRPr kumimoji="1" lang="en-US" altLang="ja-JP" sz="1050" b="0" dirty="0">
                        <a:latin typeface="+mn-ea"/>
                        <a:ea typeface="+mn-ea"/>
                      </a:endParaRPr>
                    </a:p>
                  </a:txBody>
                  <a:tcPr marL="72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1438"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➢新たな雇用の創出、雇用の流動化など労働市場の効率化</a:t>
                      </a:r>
                      <a:endParaRPr kumimoji="1" lang="en-US" altLang="ja-JP" sz="1050" b="0" dirty="0">
                        <a:latin typeface="+mn-ea"/>
                        <a:ea typeface="+mn-ea"/>
                      </a:endParaRPr>
                    </a:p>
                    <a:p>
                      <a:pPr marL="71438"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➢内外の需要喚起（</a:t>
                      </a:r>
                      <a:r>
                        <a:rPr kumimoji="1" lang="ja-JP" altLang="en-US" sz="1050" b="0" dirty="0" smtClean="0">
                          <a:latin typeface="+mn-ea"/>
                          <a:ea typeface="+mn-ea"/>
                        </a:rPr>
                        <a:t>インバウンドの量から質への転換、地域の拡大）</a:t>
                      </a:r>
                      <a:endParaRPr kumimoji="1" lang="en-US" altLang="ja-JP" sz="1050" b="0" dirty="0">
                        <a:latin typeface="+mn-ea"/>
                        <a:ea typeface="+mn-ea"/>
                      </a:endParaRPr>
                    </a:p>
                    <a:p>
                      <a:pPr marL="71438"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➢社会変容を踏まえた成長</a:t>
                      </a:r>
                      <a:r>
                        <a:rPr kumimoji="1" lang="ja-JP" altLang="en-US" sz="1050" b="0" dirty="0" smtClean="0">
                          <a:latin typeface="+mn-ea"/>
                          <a:ea typeface="+mn-ea"/>
                        </a:rPr>
                        <a:t>産業（ニューノーマルへの対応）の</a:t>
                      </a:r>
                      <a:r>
                        <a:rPr kumimoji="1" lang="ja-JP" altLang="en-US" sz="1050" b="0" dirty="0">
                          <a:latin typeface="+mn-ea"/>
                          <a:ea typeface="+mn-ea"/>
                        </a:rPr>
                        <a:t>育成</a:t>
                      </a:r>
                      <a:endParaRPr kumimoji="1" lang="en-US" altLang="ja-JP" sz="1050" b="0" dirty="0">
                        <a:latin typeface="+mn-ea"/>
                        <a:ea typeface="+mn-ea"/>
                      </a:endParaRPr>
                    </a:p>
                    <a:p>
                      <a:pPr marL="71438"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➢海外から人材、企業等の呼び込み　など</a:t>
                      </a:r>
                      <a:endParaRPr kumimoji="1" lang="en-US" altLang="ja-JP" sz="1050" b="0" dirty="0">
                        <a:latin typeface="+mn-ea"/>
                        <a:ea typeface="+mn-ea"/>
                      </a:endParaRPr>
                    </a:p>
                  </a:txBody>
                  <a:tcPr marL="72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4102750"/>
                  </a:ext>
                </a:extLst>
              </a:tr>
              <a:tr h="346341">
                <a:tc>
                  <a:txBody>
                    <a:bodyPr/>
                    <a:lstStyle/>
                    <a:p>
                      <a:pPr marL="72000" marR="0" lvl="0" indent="-457200" algn="ctr"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府民生活</a:t>
                      </a:r>
                      <a:endParaRPr kumimoji="1" lang="en-US" altLang="ja-JP" sz="1050" b="0" dirty="0">
                        <a:latin typeface="+mn-ea"/>
                        <a:ea typeface="+mn-ea"/>
                      </a:endParaRPr>
                    </a:p>
                  </a:txBody>
                  <a:tcPr marL="72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➢セーフティーネット機能を強化し、府民の生活を守る</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　など</a:t>
                      </a:r>
                      <a:endParaRPr kumimoji="1" lang="en-US" altLang="ja-JP" sz="1050" b="0" dirty="0">
                        <a:latin typeface="+mn-ea"/>
                        <a:ea typeface="+mn-ea"/>
                      </a:endParaRPr>
                    </a:p>
                  </a:txBody>
                  <a:tcPr marL="72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mn-ea"/>
                          <a:ea typeface="+mn-ea"/>
                        </a:rPr>
                        <a:t>➢バーチャルとリアルの両面からの地域コミュニティの活性化</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a:t>
                      </a:r>
                      <a:r>
                        <a:rPr kumimoji="1" lang="en-US" altLang="ja-JP" sz="1050" b="0" dirty="0">
                          <a:latin typeface="+mn-ea"/>
                          <a:ea typeface="+mn-ea"/>
                        </a:rPr>
                        <a:t>10</a:t>
                      </a:r>
                      <a:r>
                        <a:rPr kumimoji="1" lang="ja-JP" altLang="en-US" sz="1050" b="0" dirty="0">
                          <a:latin typeface="+mn-ea"/>
                          <a:ea typeface="+mn-ea"/>
                        </a:rPr>
                        <a:t>歳若返り」をめざした取組み　➢教育環境の充実（</a:t>
                      </a:r>
                      <a:r>
                        <a:rPr kumimoji="1" lang="en-US" altLang="ja-JP" sz="1050" b="0" dirty="0">
                          <a:latin typeface="+mn-ea"/>
                          <a:ea typeface="+mn-ea"/>
                        </a:rPr>
                        <a:t>ICT</a:t>
                      </a:r>
                      <a:r>
                        <a:rPr kumimoji="1" lang="ja-JP" altLang="en-US" sz="1050" b="0" dirty="0">
                          <a:latin typeface="+mn-ea"/>
                          <a:ea typeface="+mn-ea"/>
                        </a:rPr>
                        <a:t>化）など</a:t>
                      </a:r>
                      <a:endParaRPr kumimoji="1" lang="en-US" altLang="ja-JP" sz="1050" b="0" dirty="0">
                        <a:latin typeface="+mn-ea"/>
                        <a:ea typeface="+mn-ea"/>
                      </a:endParaRPr>
                    </a:p>
                  </a:txBody>
                  <a:tcPr marL="72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3677468"/>
                  </a:ext>
                </a:extLst>
              </a:tr>
              <a:tr h="346341">
                <a:tc>
                  <a:txBody>
                    <a:bodyPr/>
                    <a:lstStyle/>
                    <a:p>
                      <a:pPr marL="72000" marR="0" lvl="0" indent="-457200" algn="ctr" defTabSz="128016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mn-ea"/>
                          <a:ea typeface="+mn-ea"/>
                        </a:rPr>
                        <a:t>社会全般</a:t>
                      </a:r>
                      <a:endParaRPr kumimoji="1" lang="en-US" altLang="ja-JP" sz="1050" b="0" dirty="0">
                        <a:latin typeface="+mn-ea"/>
                        <a:ea typeface="+mn-ea"/>
                      </a:endParaRPr>
                    </a:p>
                  </a:txBody>
                  <a:tcPr marL="72000" marR="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➢東京一極集中から地方分散の</a:t>
                      </a:r>
                      <a:r>
                        <a:rPr kumimoji="1" lang="ja-JP" altLang="en-US" sz="1050" b="0" dirty="0" smtClean="0">
                          <a:latin typeface="+mn-ea"/>
                          <a:ea typeface="+mn-ea"/>
                        </a:rPr>
                        <a:t>流れの加速</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➢リモート化を契機とした地域活性化　など</a:t>
                      </a:r>
                      <a:endParaRPr kumimoji="1" lang="en-US" altLang="ja-JP" sz="1050" b="0" dirty="0">
                        <a:latin typeface="+mn-ea"/>
                        <a:ea typeface="+mn-ea"/>
                      </a:endParaRPr>
                    </a:p>
                  </a:txBody>
                  <a:tcPr marL="72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mn-ea"/>
                          <a:ea typeface="+mn-ea"/>
                        </a:rPr>
                        <a:t>➢アフターコロナに対応した都市のあり方（職住融合、データ活用等）</a:t>
                      </a:r>
                      <a:endParaRPr kumimoji="1" lang="en-US" altLang="ja-JP" sz="1050" b="0" dirty="0">
                        <a:latin typeface="+mn-ea"/>
                        <a:ea typeface="+mn-ea"/>
                      </a:endParaRPr>
                    </a:p>
                    <a:p>
                      <a:pPr marL="72000" marR="0" lvl="0" indent="-457200" algn="l" defTabSz="1280160" rtl="0" eaLnBrk="1" fontAlgn="auto" latinLnBrk="0" hangingPunct="1">
                        <a:lnSpc>
                          <a:spcPct val="100000"/>
                        </a:lnSpc>
                        <a:spcBef>
                          <a:spcPts val="0"/>
                        </a:spcBef>
                        <a:spcAft>
                          <a:spcPts val="0"/>
                        </a:spcAft>
                        <a:buClrTx/>
                        <a:buSzTx/>
                        <a:buFontTx/>
                        <a:buNone/>
                        <a:tabLst/>
                        <a:defRPr/>
                      </a:pPr>
                      <a:r>
                        <a:rPr kumimoji="1" lang="ja-JP" altLang="en-US" sz="1050" b="0" dirty="0">
                          <a:latin typeface="+mn-ea"/>
                          <a:ea typeface="+mn-ea"/>
                        </a:rPr>
                        <a:t>➢府域全体の</a:t>
                      </a:r>
                      <a:r>
                        <a:rPr kumimoji="1" lang="ja-JP" altLang="en-US" sz="1050" b="0" dirty="0" smtClean="0">
                          <a:latin typeface="+mn-ea"/>
                          <a:ea typeface="+mn-ea"/>
                        </a:rPr>
                        <a:t>活性化</a:t>
                      </a:r>
                      <a:r>
                        <a:rPr kumimoji="1" lang="ja-JP" altLang="en-US" sz="1050" b="0" dirty="0">
                          <a:latin typeface="+mn-ea"/>
                          <a:ea typeface="+mn-ea"/>
                        </a:rPr>
                        <a:t>　など</a:t>
                      </a:r>
                      <a:endParaRPr kumimoji="1" lang="en-US" altLang="ja-JP" sz="1050" b="0" dirty="0">
                        <a:latin typeface="+mn-ea"/>
                        <a:ea typeface="+mn-ea"/>
                      </a:endParaRPr>
                    </a:p>
                  </a:txBody>
                  <a:tcPr marL="72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0155150"/>
                  </a:ext>
                </a:extLst>
              </a:tr>
            </a:tbl>
          </a:graphicData>
        </a:graphic>
      </p:graphicFrame>
      <p:sp>
        <p:nvSpPr>
          <p:cNvPr id="13" name="正方形/長方形 12"/>
          <p:cNvSpPr/>
          <p:nvPr/>
        </p:nvSpPr>
        <p:spPr>
          <a:xfrm>
            <a:off x="155264" y="2393610"/>
            <a:ext cx="12319832" cy="7335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t">
            <a:spAutoFit/>
          </a:bodyPr>
          <a:lstStyle/>
          <a:p>
            <a:pPr>
              <a:lnSpc>
                <a:spcPts val="1800"/>
              </a:lnSpc>
            </a:pPr>
            <a:r>
              <a:rPr lang="ja-JP" altLang="en-US" sz="1200" b="1" u="sng" dirty="0">
                <a:latin typeface="+mn-ea"/>
              </a:rPr>
              <a:t>◎戦略策定にあたっての現状分析</a:t>
            </a:r>
            <a:endParaRPr lang="en-US" altLang="ja-JP" sz="1200" b="1" u="sng" dirty="0">
              <a:latin typeface="+mn-ea"/>
            </a:endParaRPr>
          </a:p>
          <a:p>
            <a:pPr marL="273050" indent="-273050">
              <a:lnSpc>
                <a:spcPts val="1600"/>
              </a:lnSpc>
            </a:pPr>
            <a:r>
              <a:rPr lang="ja-JP" altLang="en-US" sz="1200" dirty="0">
                <a:latin typeface="+mn-ea"/>
              </a:rPr>
              <a:t>　</a:t>
            </a:r>
            <a:r>
              <a:rPr lang="ja-JP" altLang="en-US" sz="1050" dirty="0">
                <a:latin typeface="+mn-ea"/>
              </a:rPr>
              <a:t>⇒新たな戦略の策定にあたっては、</a:t>
            </a:r>
            <a:r>
              <a:rPr lang="ja-JP" altLang="en-US" sz="1050" b="1" dirty="0">
                <a:latin typeface="+mn-ea"/>
              </a:rPr>
              <a:t>新型コロナウイルスによる大阪経済・雇用への影響から課題等を分析</a:t>
            </a:r>
            <a:r>
              <a:rPr lang="ja-JP" altLang="en-US" sz="1050" dirty="0">
                <a:latin typeface="+mn-ea"/>
              </a:rPr>
              <a:t>するとともに、</a:t>
            </a:r>
            <a:r>
              <a:rPr lang="ja-JP" altLang="en-US" sz="1050" b="1" dirty="0">
                <a:latin typeface="+mn-ea"/>
              </a:rPr>
              <a:t>コロナによる社会変容（</a:t>
            </a:r>
            <a:r>
              <a:rPr lang="ja-JP" altLang="en-US" sz="1050" b="1" dirty="0" smtClean="0">
                <a:latin typeface="+mn-ea"/>
              </a:rPr>
              <a:t>ニューノーマル</a:t>
            </a:r>
            <a:r>
              <a:rPr lang="ja-JP" altLang="en-US" sz="1050" b="1" dirty="0">
                <a:latin typeface="+mn-ea"/>
              </a:rPr>
              <a:t>）</a:t>
            </a:r>
            <a:r>
              <a:rPr lang="ja-JP" altLang="en-US" sz="1050" dirty="0">
                <a:latin typeface="+mn-ea"/>
              </a:rPr>
              <a:t>を踏まえ、コロナとの共存</a:t>
            </a:r>
            <a:r>
              <a:rPr lang="ja-JP" altLang="en-US" sz="1050" dirty="0" smtClean="0">
                <a:latin typeface="+mn-ea"/>
              </a:rPr>
              <a:t>、さらに、アフターコロナ</a:t>
            </a:r>
            <a:r>
              <a:rPr lang="ja-JP" altLang="en-US" sz="1050" dirty="0">
                <a:latin typeface="+mn-ea"/>
              </a:rPr>
              <a:t>を見据えた</a:t>
            </a:r>
            <a:r>
              <a:rPr lang="ja-JP" altLang="en-US" sz="1050" b="1" dirty="0">
                <a:latin typeface="+mn-ea"/>
              </a:rPr>
              <a:t>大阪の再生・成長に向けた取組の方向性等を検討</a:t>
            </a:r>
            <a:r>
              <a:rPr lang="ja-JP" altLang="en-US" sz="1050" dirty="0">
                <a:latin typeface="+mn-ea"/>
              </a:rPr>
              <a:t>。</a:t>
            </a:r>
            <a:endParaRPr lang="en-US" altLang="ja-JP" sz="1050" dirty="0">
              <a:latin typeface="+mn-ea"/>
            </a:endParaRPr>
          </a:p>
        </p:txBody>
      </p:sp>
      <p:sp>
        <p:nvSpPr>
          <p:cNvPr id="15" name="正方形/長方形 14"/>
          <p:cNvSpPr/>
          <p:nvPr/>
        </p:nvSpPr>
        <p:spPr>
          <a:xfrm>
            <a:off x="45019" y="2047362"/>
            <a:ext cx="2459758" cy="299174"/>
          </a:xfrm>
          <a:prstGeom prst="rect">
            <a:avLst/>
          </a:prstGeom>
          <a:solidFill>
            <a:schemeClr val="accent1">
              <a:lumMod val="60000"/>
              <a:lumOff val="40000"/>
            </a:schemeClr>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500" b="1" dirty="0">
                <a:latin typeface="Meiryo UI" panose="020B0604030504040204" pitchFamily="50" charset="-128"/>
                <a:ea typeface="Meiryo UI" panose="020B0604030504040204" pitchFamily="50" charset="-128"/>
              </a:rPr>
              <a:t>■戦略策定の考え方</a:t>
            </a:r>
            <a:endParaRPr lang="en-US" altLang="ja-JP" sz="1500" b="1" dirty="0">
              <a:latin typeface="Meiryo UI" panose="020B0604030504040204" pitchFamily="50" charset="-128"/>
              <a:ea typeface="Meiryo UI" panose="020B0604030504040204" pitchFamily="50" charset="-128"/>
            </a:endParaRPr>
          </a:p>
        </p:txBody>
      </p:sp>
      <p:sp>
        <p:nvSpPr>
          <p:cNvPr id="11" name="二等辺三角形 10"/>
          <p:cNvSpPr/>
          <p:nvPr/>
        </p:nvSpPr>
        <p:spPr>
          <a:xfrm rot="5400000">
            <a:off x="9455107" y="5956846"/>
            <a:ext cx="900000" cy="189142"/>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5016" y="7677985"/>
            <a:ext cx="2459761" cy="323165"/>
          </a:xfrm>
          <a:prstGeom prst="rect">
            <a:avLst/>
          </a:prstGeom>
          <a:solidFill>
            <a:schemeClr val="accent1">
              <a:lumMod val="60000"/>
              <a:lumOff val="40000"/>
            </a:schemeClr>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nchorCtr="0">
            <a:spAutoFit/>
          </a:bodyPr>
          <a:lstStyle/>
          <a:p>
            <a:r>
              <a:rPr lang="ja-JP" altLang="en-US" sz="1500" b="1" dirty="0">
                <a:latin typeface="Meiryo UI" panose="020B0604030504040204" pitchFamily="50" charset="-128"/>
                <a:ea typeface="Meiryo UI" panose="020B0604030504040204" pitchFamily="50" charset="-128"/>
              </a:rPr>
              <a:t>■今後の進め方</a:t>
            </a:r>
            <a:endParaRPr lang="en-US" altLang="ja-JP" sz="1500" b="1"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5016" y="588540"/>
            <a:ext cx="2450534" cy="323165"/>
          </a:xfrm>
          <a:prstGeom prst="rect">
            <a:avLst/>
          </a:prstGeom>
          <a:solidFill>
            <a:schemeClr val="accent1">
              <a:lumMod val="60000"/>
              <a:lumOff val="40000"/>
            </a:schemeClr>
          </a:solidFill>
          <a:ln w="28575">
            <a:solidFill>
              <a:schemeClr val="tx1"/>
            </a:solidFill>
          </a:ln>
        </p:spPr>
        <p:txBody>
          <a:bodyPr wrap="square" rtlCol="0">
            <a:spAutoFit/>
          </a:bodyPr>
          <a:lstStyle/>
          <a:p>
            <a:r>
              <a:rPr lang="ja-JP" altLang="en-US" sz="1500" b="1" dirty="0">
                <a:latin typeface="+mn-ea"/>
              </a:rPr>
              <a:t>■戦略の目的</a:t>
            </a:r>
            <a:endParaRPr lang="en-US" altLang="ja-JP" sz="1500" dirty="0">
              <a:latin typeface="+mn-ea"/>
            </a:endParaRPr>
          </a:p>
        </p:txBody>
      </p:sp>
      <p:sp>
        <p:nvSpPr>
          <p:cNvPr id="7" name="テキスト ボックス 6"/>
          <p:cNvSpPr txBox="1"/>
          <p:nvPr/>
        </p:nvSpPr>
        <p:spPr>
          <a:xfrm>
            <a:off x="2194096" y="7902679"/>
            <a:ext cx="1611086" cy="2769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200" b="1" dirty="0">
                <a:solidFill>
                  <a:schemeClr val="tx1"/>
                </a:solidFill>
                <a:latin typeface="+mn-ea"/>
              </a:rPr>
              <a:t>【</a:t>
            </a:r>
            <a:r>
              <a:rPr kumimoji="1" lang="ja-JP" altLang="en-US" sz="1200" b="1" dirty="0">
                <a:solidFill>
                  <a:schemeClr val="tx1"/>
                </a:solidFill>
                <a:latin typeface="+mn-ea"/>
              </a:rPr>
              <a:t>６月</a:t>
            </a:r>
            <a:r>
              <a:rPr kumimoji="1" lang="en-US" altLang="ja-JP" sz="1200" b="1" dirty="0">
                <a:solidFill>
                  <a:schemeClr val="tx1"/>
                </a:solidFill>
                <a:latin typeface="+mn-ea"/>
              </a:rPr>
              <a:t>】</a:t>
            </a:r>
            <a:endParaRPr kumimoji="1" lang="ja-JP" altLang="en-US" sz="1200" b="1" dirty="0">
              <a:solidFill>
                <a:schemeClr val="tx1"/>
              </a:solidFill>
              <a:latin typeface="+mn-ea"/>
            </a:endParaRPr>
          </a:p>
        </p:txBody>
      </p:sp>
      <p:sp>
        <p:nvSpPr>
          <p:cNvPr id="35" name="テキスト ボックス 11"/>
          <p:cNvSpPr txBox="1"/>
          <p:nvPr/>
        </p:nvSpPr>
        <p:spPr>
          <a:xfrm>
            <a:off x="10062399" y="5342471"/>
            <a:ext cx="2438754" cy="1163078"/>
          </a:xfrm>
          <a:prstGeom prst="roundRect">
            <a:avLst/>
          </a:prstGeom>
          <a:solidFill>
            <a:schemeClr val="accent1">
              <a:lumMod val="40000"/>
              <a:lumOff val="60000"/>
            </a:schemeClr>
          </a:solidFill>
        </p:spPr>
        <p:txBody>
          <a:bodyPr vert="horz" wrap="square" lIns="36000" tIns="36000" rIns="36000" bIns="36000" rtlCol="0" anchor="ctr" anchorCtr="1">
            <a:noAutofit/>
          </a:bodyPr>
          <a:lstStyle/>
          <a:p>
            <a:pPr>
              <a:lnSpc>
                <a:spcPts val="1600"/>
              </a:lnSpc>
              <a:spcAft>
                <a:spcPts val="0"/>
              </a:spcAft>
            </a:pPr>
            <a:r>
              <a:rPr lang="ja-JP" sz="1100" b="1" kern="1200" dirty="0">
                <a:solidFill>
                  <a:srgbClr val="000000"/>
                </a:solidFill>
                <a:effectLst/>
                <a:latin typeface="+mn-ea"/>
                <a:cs typeface="Times New Roman" panose="02020603050405020304" pitchFamily="18" charset="0"/>
              </a:rPr>
              <a:t>➢</a:t>
            </a:r>
            <a:r>
              <a:rPr lang="en-US" altLang="ja-JP" sz="1100" b="1" kern="1200" dirty="0">
                <a:solidFill>
                  <a:srgbClr val="000000"/>
                </a:solidFill>
                <a:effectLst/>
                <a:latin typeface="+mn-ea"/>
                <a:cs typeface="Times New Roman" panose="02020603050405020304" pitchFamily="18" charset="0"/>
              </a:rPr>
              <a:t>2025</a:t>
            </a:r>
            <a:r>
              <a:rPr lang="ja-JP" altLang="en-US" sz="1100" b="1" kern="1200" dirty="0">
                <a:solidFill>
                  <a:srgbClr val="000000"/>
                </a:solidFill>
                <a:effectLst/>
                <a:latin typeface="+mn-ea"/>
                <a:cs typeface="Times New Roman" panose="02020603050405020304" pitchFamily="18" charset="0"/>
              </a:rPr>
              <a:t>年</a:t>
            </a:r>
            <a:r>
              <a:rPr lang="ja-JP" sz="1100" b="1" kern="1200" dirty="0">
                <a:solidFill>
                  <a:srgbClr val="000000"/>
                </a:solidFill>
                <a:effectLst/>
                <a:latin typeface="+mn-ea"/>
                <a:cs typeface="Times New Roman" panose="02020603050405020304" pitchFamily="18" charset="0"/>
              </a:rPr>
              <a:t>大阪・関西万博の成功へ</a:t>
            </a:r>
            <a:endParaRPr lang="ja-JP" sz="1100" b="1" dirty="0">
              <a:effectLst/>
              <a:latin typeface="+mn-ea"/>
              <a:cs typeface="ＭＳ Ｐゴシック" panose="020B0600070205080204" pitchFamily="50" charset="-128"/>
            </a:endParaRPr>
          </a:p>
          <a:p>
            <a:pPr>
              <a:lnSpc>
                <a:spcPts val="1600"/>
              </a:lnSpc>
              <a:spcAft>
                <a:spcPts val="0"/>
              </a:spcAft>
            </a:pPr>
            <a:r>
              <a:rPr lang="ja-JP" altLang="en-US" sz="1100" b="1" kern="1200" dirty="0">
                <a:solidFill>
                  <a:srgbClr val="000000"/>
                </a:solidFill>
                <a:effectLst/>
                <a:latin typeface="+mn-ea"/>
                <a:cs typeface="Times New Roman" panose="02020603050405020304" pitchFamily="18" charset="0"/>
              </a:rPr>
              <a:t>　（</a:t>
            </a:r>
            <a:r>
              <a:rPr lang="en-US" altLang="ja-JP" sz="1100" b="1" kern="1200" dirty="0">
                <a:solidFill>
                  <a:srgbClr val="000000"/>
                </a:solidFill>
                <a:effectLst/>
                <a:latin typeface="+mn-ea"/>
                <a:cs typeface="Times New Roman" panose="02020603050405020304" pitchFamily="18" charset="0"/>
              </a:rPr>
              <a:t>SDG</a:t>
            </a:r>
            <a:r>
              <a:rPr lang="ja-JP" altLang="en-US" sz="1100" b="1" kern="1200" dirty="0" err="1">
                <a:solidFill>
                  <a:srgbClr val="000000"/>
                </a:solidFill>
                <a:effectLst/>
                <a:latin typeface="+mn-ea"/>
                <a:cs typeface="Times New Roman" panose="02020603050405020304" pitchFamily="18" charset="0"/>
              </a:rPr>
              <a:t>ｓ</a:t>
            </a:r>
            <a:r>
              <a:rPr lang="ja-JP" altLang="en-US" sz="1100" b="1" kern="1200" dirty="0">
                <a:solidFill>
                  <a:srgbClr val="000000"/>
                </a:solidFill>
                <a:effectLst/>
                <a:latin typeface="+mn-ea"/>
                <a:cs typeface="Times New Roman" panose="02020603050405020304" pitchFamily="18" charset="0"/>
              </a:rPr>
              <a:t>先進都市に向けて）</a:t>
            </a:r>
            <a:endParaRPr lang="en-US" altLang="ja-JP" sz="1100" b="1" kern="1200" dirty="0">
              <a:solidFill>
                <a:srgbClr val="000000"/>
              </a:solidFill>
              <a:effectLst/>
              <a:latin typeface="+mn-ea"/>
              <a:cs typeface="Times New Roman" panose="02020603050405020304" pitchFamily="18" charset="0"/>
            </a:endParaRPr>
          </a:p>
          <a:p>
            <a:pPr>
              <a:lnSpc>
                <a:spcPts val="1600"/>
              </a:lnSpc>
              <a:spcAft>
                <a:spcPts val="0"/>
              </a:spcAft>
            </a:pPr>
            <a:endParaRPr lang="en-US" altLang="ja-JP" sz="1100" b="1" kern="1200" dirty="0">
              <a:solidFill>
                <a:srgbClr val="000000"/>
              </a:solidFill>
              <a:effectLst/>
              <a:latin typeface="+mn-ea"/>
              <a:cs typeface="Times New Roman" panose="02020603050405020304" pitchFamily="18" charset="0"/>
            </a:endParaRPr>
          </a:p>
          <a:p>
            <a:pPr>
              <a:lnSpc>
                <a:spcPts val="1600"/>
              </a:lnSpc>
              <a:spcAft>
                <a:spcPts val="0"/>
              </a:spcAft>
            </a:pPr>
            <a:r>
              <a:rPr lang="ja-JP" sz="1100" b="1" kern="1200" dirty="0">
                <a:solidFill>
                  <a:srgbClr val="000000"/>
                </a:solidFill>
                <a:effectLst/>
                <a:latin typeface="+mn-ea"/>
                <a:cs typeface="Times New Roman" panose="02020603050405020304" pitchFamily="18" charset="0"/>
              </a:rPr>
              <a:t>➢次なる大阪の成長へ</a:t>
            </a:r>
            <a:endParaRPr lang="ja-JP" sz="1100" b="1" dirty="0">
              <a:effectLst/>
              <a:latin typeface="+mn-ea"/>
              <a:cs typeface="ＭＳ Ｐゴシック" panose="020B0600070205080204" pitchFamily="50" charset="-128"/>
            </a:endParaRPr>
          </a:p>
        </p:txBody>
      </p:sp>
      <p:sp>
        <p:nvSpPr>
          <p:cNvPr id="36" name="テキスト ボックス 11"/>
          <p:cNvSpPr txBox="1"/>
          <p:nvPr/>
        </p:nvSpPr>
        <p:spPr>
          <a:xfrm>
            <a:off x="222462" y="8136020"/>
            <a:ext cx="1353531" cy="421127"/>
          </a:xfrm>
          <a:prstGeom prst="roundRect">
            <a:avLst/>
          </a:prstGeom>
          <a:solidFill>
            <a:schemeClr val="accent1">
              <a:lumMod val="40000"/>
              <a:lumOff val="60000"/>
            </a:schemeClr>
          </a:solidFill>
        </p:spPr>
        <p:txBody>
          <a:bodyPr vert="horz" wrap="square" lIns="36000" tIns="36000" rIns="36000" bIns="36000" rtlCol="0" anchor="ctr" anchorCtr="1">
            <a:noAutofit/>
          </a:bodyPr>
          <a:lstStyle/>
          <a:p>
            <a:pPr>
              <a:lnSpc>
                <a:spcPts val="1600"/>
              </a:lnSpc>
              <a:spcAft>
                <a:spcPts val="0"/>
              </a:spcAft>
            </a:pPr>
            <a:r>
              <a:rPr lang="ja-JP" altLang="en-US" sz="1200" b="1" dirty="0">
                <a:solidFill>
                  <a:srgbClr val="000000"/>
                </a:solidFill>
                <a:latin typeface="+mn-ea"/>
                <a:cs typeface="Times New Roman" panose="02020603050405020304" pitchFamily="18" charset="0"/>
              </a:rPr>
              <a:t>有識者懇話会</a:t>
            </a:r>
            <a:endParaRPr lang="ja-JP" sz="1200" b="1" dirty="0">
              <a:effectLst/>
              <a:latin typeface="+mn-ea"/>
              <a:cs typeface="ＭＳ Ｐゴシック" panose="020B0600070205080204" pitchFamily="50" charset="-128"/>
            </a:endParaRPr>
          </a:p>
        </p:txBody>
      </p:sp>
      <p:sp>
        <p:nvSpPr>
          <p:cNvPr id="37" name="テキスト ボックス 11"/>
          <p:cNvSpPr txBox="1"/>
          <p:nvPr/>
        </p:nvSpPr>
        <p:spPr>
          <a:xfrm>
            <a:off x="222462" y="8617177"/>
            <a:ext cx="1353531" cy="421127"/>
          </a:xfrm>
          <a:prstGeom prst="roundRect">
            <a:avLst/>
          </a:prstGeom>
          <a:solidFill>
            <a:schemeClr val="accent1">
              <a:lumMod val="40000"/>
              <a:lumOff val="60000"/>
            </a:schemeClr>
          </a:solidFill>
        </p:spPr>
        <p:txBody>
          <a:bodyPr vert="horz" wrap="square" lIns="36000" tIns="36000" rIns="36000" bIns="36000" rtlCol="0" anchor="ctr" anchorCtr="1">
            <a:noAutofit/>
          </a:bodyPr>
          <a:lstStyle/>
          <a:p>
            <a:pPr>
              <a:lnSpc>
                <a:spcPts val="1600"/>
              </a:lnSpc>
              <a:spcAft>
                <a:spcPts val="0"/>
              </a:spcAft>
            </a:pPr>
            <a:r>
              <a:rPr lang="ja-JP" altLang="en-US" sz="1200" b="1" dirty="0">
                <a:solidFill>
                  <a:srgbClr val="000000"/>
                </a:solidFill>
                <a:latin typeface="+mn-ea"/>
                <a:cs typeface="Times New Roman" panose="02020603050405020304" pitchFamily="18" charset="0"/>
              </a:rPr>
              <a:t>府民・企業</a:t>
            </a:r>
            <a:endParaRPr lang="en-US" altLang="ja-JP" sz="1200" b="1" dirty="0">
              <a:solidFill>
                <a:srgbClr val="000000"/>
              </a:solidFill>
              <a:latin typeface="+mn-ea"/>
              <a:cs typeface="Times New Roman" panose="02020603050405020304" pitchFamily="18" charset="0"/>
            </a:endParaRPr>
          </a:p>
          <a:p>
            <a:pPr>
              <a:lnSpc>
                <a:spcPts val="1600"/>
              </a:lnSpc>
              <a:spcAft>
                <a:spcPts val="0"/>
              </a:spcAft>
            </a:pPr>
            <a:r>
              <a:rPr lang="ja-JP" altLang="en-US" sz="1200" b="1" dirty="0">
                <a:solidFill>
                  <a:srgbClr val="000000"/>
                </a:solidFill>
                <a:latin typeface="+mn-ea"/>
                <a:cs typeface="Times New Roman" panose="02020603050405020304" pitchFamily="18" charset="0"/>
              </a:rPr>
              <a:t>アンケート</a:t>
            </a:r>
            <a:endParaRPr lang="ja-JP" sz="1200" b="1" dirty="0">
              <a:effectLst/>
              <a:latin typeface="+mn-ea"/>
              <a:cs typeface="ＭＳ Ｐゴシック" panose="020B0600070205080204" pitchFamily="50" charset="-128"/>
            </a:endParaRPr>
          </a:p>
        </p:txBody>
      </p:sp>
      <p:sp>
        <p:nvSpPr>
          <p:cNvPr id="38" name="テキスト ボックス 11"/>
          <p:cNvSpPr txBox="1"/>
          <p:nvPr/>
        </p:nvSpPr>
        <p:spPr>
          <a:xfrm>
            <a:off x="230401" y="9129680"/>
            <a:ext cx="1353531" cy="421127"/>
          </a:xfrm>
          <a:prstGeom prst="roundRect">
            <a:avLst/>
          </a:prstGeom>
          <a:solidFill>
            <a:schemeClr val="accent1">
              <a:lumMod val="40000"/>
              <a:lumOff val="60000"/>
            </a:schemeClr>
          </a:solidFill>
        </p:spPr>
        <p:txBody>
          <a:bodyPr vert="horz" wrap="square" lIns="36000" tIns="36000" rIns="36000" bIns="36000" rtlCol="0" anchor="ctr" anchorCtr="1">
            <a:noAutofit/>
          </a:bodyPr>
          <a:lstStyle/>
          <a:p>
            <a:pPr>
              <a:lnSpc>
                <a:spcPts val="1600"/>
              </a:lnSpc>
              <a:spcAft>
                <a:spcPts val="0"/>
              </a:spcAft>
            </a:pPr>
            <a:r>
              <a:rPr lang="ja-JP" altLang="en-US" sz="1200" b="1" dirty="0">
                <a:effectLst/>
                <a:latin typeface="+mn-ea"/>
                <a:cs typeface="ＭＳ Ｐゴシック" panose="020B0600070205080204" pitchFamily="50" charset="-128"/>
              </a:rPr>
              <a:t>経済等の</a:t>
            </a:r>
            <a:endParaRPr lang="en-US" altLang="ja-JP" sz="1200" b="1" dirty="0">
              <a:effectLst/>
              <a:latin typeface="+mn-ea"/>
              <a:cs typeface="ＭＳ Ｐゴシック" panose="020B0600070205080204" pitchFamily="50" charset="-128"/>
            </a:endParaRPr>
          </a:p>
          <a:p>
            <a:pPr>
              <a:lnSpc>
                <a:spcPts val="1600"/>
              </a:lnSpc>
              <a:spcAft>
                <a:spcPts val="0"/>
              </a:spcAft>
            </a:pPr>
            <a:r>
              <a:rPr lang="ja-JP" altLang="en-US" sz="1200" b="1" dirty="0">
                <a:effectLst/>
                <a:latin typeface="+mn-ea"/>
                <a:cs typeface="ＭＳ Ｐゴシック" panose="020B0600070205080204" pitchFamily="50" charset="-128"/>
              </a:rPr>
              <a:t>影響分析</a:t>
            </a:r>
            <a:endParaRPr lang="ja-JP" sz="1200" b="1" dirty="0">
              <a:effectLst/>
              <a:latin typeface="+mn-ea"/>
              <a:cs typeface="ＭＳ Ｐゴシック" panose="020B0600070205080204" pitchFamily="50" charset="-128"/>
            </a:endParaRPr>
          </a:p>
        </p:txBody>
      </p:sp>
      <p:sp>
        <p:nvSpPr>
          <p:cNvPr id="39" name="テキスト ボックス 38"/>
          <p:cNvSpPr txBox="1"/>
          <p:nvPr/>
        </p:nvSpPr>
        <p:spPr>
          <a:xfrm>
            <a:off x="4892068" y="7879236"/>
            <a:ext cx="1611086" cy="2769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200" b="1" dirty="0">
                <a:solidFill>
                  <a:schemeClr val="tx1"/>
                </a:solidFill>
                <a:latin typeface="+mn-ea"/>
              </a:rPr>
              <a:t>【</a:t>
            </a:r>
            <a:r>
              <a:rPr kumimoji="1" lang="ja-JP" altLang="en-US" sz="1200" b="1" dirty="0">
                <a:solidFill>
                  <a:schemeClr val="tx1"/>
                </a:solidFill>
                <a:latin typeface="+mn-ea"/>
              </a:rPr>
              <a:t>７月</a:t>
            </a:r>
            <a:r>
              <a:rPr kumimoji="1" lang="en-US" altLang="ja-JP" sz="1200" b="1" dirty="0">
                <a:solidFill>
                  <a:schemeClr val="tx1"/>
                </a:solidFill>
                <a:latin typeface="+mn-ea"/>
              </a:rPr>
              <a:t>】</a:t>
            </a:r>
            <a:endParaRPr kumimoji="1" lang="ja-JP" altLang="en-US" sz="1200" b="1" dirty="0">
              <a:solidFill>
                <a:schemeClr val="tx1"/>
              </a:solidFill>
              <a:latin typeface="+mn-ea"/>
            </a:endParaRPr>
          </a:p>
        </p:txBody>
      </p:sp>
      <p:sp>
        <p:nvSpPr>
          <p:cNvPr id="40" name="テキスト ボックス 39"/>
          <p:cNvSpPr txBox="1"/>
          <p:nvPr/>
        </p:nvSpPr>
        <p:spPr>
          <a:xfrm>
            <a:off x="7750037" y="7879237"/>
            <a:ext cx="1611086" cy="2769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200" b="1" dirty="0">
                <a:solidFill>
                  <a:schemeClr val="tx1"/>
                </a:solidFill>
                <a:latin typeface="+mn-ea"/>
              </a:rPr>
              <a:t>【</a:t>
            </a:r>
            <a:r>
              <a:rPr kumimoji="1" lang="ja-JP" altLang="en-US" sz="1200" b="1" dirty="0">
                <a:solidFill>
                  <a:schemeClr val="tx1"/>
                </a:solidFill>
                <a:latin typeface="+mn-ea"/>
              </a:rPr>
              <a:t>８月</a:t>
            </a:r>
            <a:r>
              <a:rPr kumimoji="1" lang="en-US" altLang="ja-JP" sz="1200" b="1" dirty="0">
                <a:solidFill>
                  <a:schemeClr val="tx1"/>
                </a:solidFill>
                <a:latin typeface="+mn-ea"/>
              </a:rPr>
              <a:t>】</a:t>
            </a:r>
            <a:endParaRPr kumimoji="1" lang="ja-JP" altLang="en-US" sz="1200" b="1" dirty="0">
              <a:solidFill>
                <a:schemeClr val="tx1"/>
              </a:solidFill>
              <a:latin typeface="+mn-ea"/>
            </a:endParaRPr>
          </a:p>
        </p:txBody>
      </p:sp>
      <p:sp>
        <p:nvSpPr>
          <p:cNvPr id="41" name="テキスト ボックス 40"/>
          <p:cNvSpPr txBox="1"/>
          <p:nvPr/>
        </p:nvSpPr>
        <p:spPr>
          <a:xfrm>
            <a:off x="10554863" y="7938198"/>
            <a:ext cx="1611086" cy="2769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en-US" altLang="ja-JP" sz="1200" b="1" dirty="0">
                <a:solidFill>
                  <a:schemeClr val="tx1"/>
                </a:solidFill>
                <a:latin typeface="+mn-ea"/>
              </a:rPr>
              <a:t>【</a:t>
            </a:r>
            <a:r>
              <a:rPr kumimoji="1" lang="ja-JP" altLang="en-US" sz="1200" b="1" dirty="0">
                <a:solidFill>
                  <a:schemeClr val="tx1"/>
                </a:solidFill>
                <a:latin typeface="+mn-ea"/>
              </a:rPr>
              <a:t>９月</a:t>
            </a:r>
            <a:r>
              <a:rPr kumimoji="1" lang="en-US" altLang="ja-JP" sz="1200" b="1" dirty="0">
                <a:solidFill>
                  <a:schemeClr val="tx1"/>
                </a:solidFill>
                <a:latin typeface="+mn-ea"/>
              </a:rPr>
              <a:t>】</a:t>
            </a:r>
            <a:endParaRPr kumimoji="1" lang="ja-JP" altLang="en-US" sz="1200" b="1" dirty="0">
              <a:solidFill>
                <a:schemeClr val="tx1"/>
              </a:solidFill>
              <a:latin typeface="+mn-ea"/>
            </a:endParaRPr>
          </a:p>
        </p:txBody>
      </p:sp>
      <p:sp>
        <p:nvSpPr>
          <p:cNvPr id="20" name="メモ 19"/>
          <p:cNvSpPr/>
          <p:nvPr/>
        </p:nvSpPr>
        <p:spPr>
          <a:xfrm>
            <a:off x="10554863" y="8291038"/>
            <a:ext cx="1733966" cy="859920"/>
          </a:xfrm>
          <a:prstGeom prst="foldedCorner">
            <a:avLst>
              <a:gd name="adj" fmla="val 2524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32" name="テキスト ボックス 31"/>
          <p:cNvSpPr txBox="1"/>
          <p:nvPr/>
        </p:nvSpPr>
        <p:spPr>
          <a:xfrm>
            <a:off x="10649466" y="8442719"/>
            <a:ext cx="1423480" cy="565500"/>
          </a:xfrm>
          <a:prstGeom prst="rect">
            <a:avLst/>
          </a:prstGeom>
          <a:noFill/>
          <a:ln w="28575">
            <a:noFill/>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algn="ctr">
              <a:spcAft>
                <a:spcPts val="300"/>
              </a:spcAft>
            </a:pPr>
            <a:r>
              <a:rPr lang="ja-JP" altLang="en-US" sz="1300" b="1" dirty="0">
                <a:latin typeface="Meiryo UI" panose="020B0604030504040204" pitchFamily="50" charset="-128"/>
                <a:ea typeface="Meiryo UI" panose="020B0604030504040204" pitchFamily="50" charset="-128"/>
              </a:rPr>
              <a:t>新たな戦略素案</a:t>
            </a:r>
            <a:endParaRPr lang="en-US" altLang="ja-JP" sz="1300" b="1" dirty="0">
              <a:latin typeface="Meiryo UI" panose="020B0604030504040204" pitchFamily="50" charset="-128"/>
              <a:ea typeface="Meiryo UI" panose="020B0604030504040204" pitchFamily="50" charset="-128"/>
            </a:endParaRPr>
          </a:p>
          <a:p>
            <a:pPr algn="ctr">
              <a:spcAft>
                <a:spcPts val="300"/>
              </a:spcAft>
            </a:pPr>
            <a:r>
              <a:rPr lang="ja-JP" altLang="en-US" sz="1300" b="1" dirty="0">
                <a:latin typeface="Meiryo UI" panose="020B0604030504040204" pitchFamily="50" charset="-128"/>
                <a:ea typeface="Meiryo UI" panose="020B0604030504040204" pitchFamily="50" charset="-128"/>
              </a:rPr>
              <a:t>の策定</a:t>
            </a:r>
            <a:endParaRPr lang="en-US" altLang="ja-JP" sz="1300" b="1" dirty="0">
              <a:latin typeface="Meiryo UI" panose="020B0604030504040204" pitchFamily="50" charset="-128"/>
              <a:ea typeface="Meiryo UI" panose="020B0604030504040204" pitchFamily="50" charset="-128"/>
            </a:endParaRPr>
          </a:p>
        </p:txBody>
      </p:sp>
      <p:sp>
        <p:nvSpPr>
          <p:cNvPr id="42" name="山形 41"/>
          <p:cNvSpPr/>
          <p:nvPr/>
        </p:nvSpPr>
        <p:spPr>
          <a:xfrm>
            <a:off x="4253759" y="8153944"/>
            <a:ext cx="2921244" cy="388607"/>
          </a:xfrm>
          <a:prstGeom prst="chevr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懇話会開催</a:t>
            </a:r>
            <a:endParaRPr kumimoji="1" lang="en-US" altLang="ja-JP" sz="1100" b="1" dirty="0">
              <a:solidFill>
                <a:schemeClr val="tx1"/>
              </a:solidFill>
            </a:endParaRPr>
          </a:p>
          <a:p>
            <a:pPr algn="ctr"/>
            <a:r>
              <a:rPr kumimoji="1" lang="ja-JP" altLang="en-US" sz="1100" dirty="0">
                <a:solidFill>
                  <a:schemeClr val="tx1"/>
                </a:solidFill>
              </a:rPr>
              <a:t>（課題整理、取組の方向性）</a:t>
            </a:r>
          </a:p>
        </p:txBody>
      </p:sp>
      <p:sp>
        <p:nvSpPr>
          <p:cNvPr id="43" name="山形 42"/>
          <p:cNvSpPr/>
          <p:nvPr/>
        </p:nvSpPr>
        <p:spPr>
          <a:xfrm>
            <a:off x="7090221" y="8128338"/>
            <a:ext cx="2972178" cy="414214"/>
          </a:xfrm>
          <a:prstGeom prst="chevr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懇話会開催</a:t>
            </a:r>
            <a:endParaRPr kumimoji="1" lang="en-US" altLang="ja-JP" sz="1100" b="1" dirty="0">
              <a:solidFill>
                <a:schemeClr val="tx1"/>
              </a:solidFill>
            </a:endParaRPr>
          </a:p>
          <a:p>
            <a:pPr algn="ctr"/>
            <a:r>
              <a:rPr kumimoji="1" lang="ja-JP" altLang="en-US" sz="1100" dirty="0">
                <a:solidFill>
                  <a:schemeClr val="tx1"/>
                </a:solidFill>
              </a:rPr>
              <a:t>（取組の方向性、戦略の到達点）</a:t>
            </a:r>
          </a:p>
        </p:txBody>
      </p:sp>
      <p:sp>
        <p:nvSpPr>
          <p:cNvPr id="44" name="二等辺三角形 43"/>
          <p:cNvSpPr/>
          <p:nvPr/>
        </p:nvSpPr>
        <p:spPr>
          <a:xfrm rot="5400000">
            <a:off x="9628534" y="8688766"/>
            <a:ext cx="1360194" cy="254701"/>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ホームベース 44"/>
          <p:cNvSpPr/>
          <p:nvPr/>
        </p:nvSpPr>
        <p:spPr>
          <a:xfrm>
            <a:off x="1784869" y="9102155"/>
            <a:ext cx="4304118" cy="420519"/>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産業別の影響分析、大阪経済全体へ波及</a:t>
            </a:r>
            <a:endParaRPr kumimoji="1" lang="en-US" altLang="ja-JP" sz="1100" dirty="0">
              <a:solidFill>
                <a:schemeClr val="tx1"/>
              </a:solidFill>
            </a:endParaRPr>
          </a:p>
          <a:p>
            <a:r>
              <a:rPr kumimoji="1" lang="ja-JP" altLang="en-US" sz="1100" dirty="0">
                <a:solidFill>
                  <a:schemeClr val="tx1"/>
                </a:solidFill>
              </a:rPr>
              <a:t>　新しい生活様式など社会変容に伴う市場への影響</a:t>
            </a:r>
          </a:p>
        </p:txBody>
      </p:sp>
      <p:sp>
        <p:nvSpPr>
          <p:cNvPr id="56" name="ホームベース 55"/>
          <p:cNvSpPr/>
          <p:nvPr/>
        </p:nvSpPr>
        <p:spPr>
          <a:xfrm>
            <a:off x="1804474" y="8130917"/>
            <a:ext cx="2500527" cy="420519"/>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懇話会</a:t>
            </a:r>
            <a:r>
              <a:rPr kumimoji="1" lang="ja-JP" altLang="en-US" sz="1100" b="1" dirty="0" smtClean="0">
                <a:solidFill>
                  <a:schemeClr val="tx1"/>
                </a:solidFill>
              </a:rPr>
              <a:t>設置</a:t>
            </a:r>
            <a:endParaRPr kumimoji="1" lang="en-US" altLang="ja-JP" sz="1100" b="1" dirty="0">
              <a:solidFill>
                <a:schemeClr val="tx1"/>
              </a:solidFill>
            </a:endParaRPr>
          </a:p>
          <a:p>
            <a:pPr algn="ctr"/>
            <a:r>
              <a:rPr kumimoji="1" lang="ja-JP" altLang="en-US" sz="1100" dirty="0">
                <a:solidFill>
                  <a:schemeClr val="tx1"/>
                </a:solidFill>
              </a:rPr>
              <a:t>（現状認識、分析の視点等）</a:t>
            </a:r>
          </a:p>
        </p:txBody>
      </p:sp>
      <p:sp>
        <p:nvSpPr>
          <p:cNvPr id="3" name="屈折矢印 2"/>
          <p:cNvSpPr/>
          <p:nvPr/>
        </p:nvSpPr>
        <p:spPr>
          <a:xfrm>
            <a:off x="6088827" y="8487696"/>
            <a:ext cx="252410" cy="86959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ホームベース 46"/>
          <p:cNvSpPr/>
          <p:nvPr/>
        </p:nvSpPr>
        <p:spPr>
          <a:xfrm>
            <a:off x="1784868" y="8644552"/>
            <a:ext cx="4957125" cy="420519"/>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府民アンケート：所得等への影響、生活の変化等</a:t>
            </a:r>
            <a:endParaRPr kumimoji="1" lang="en-US" altLang="ja-JP" sz="1100" dirty="0">
              <a:solidFill>
                <a:schemeClr val="tx1"/>
              </a:solidFill>
            </a:endParaRPr>
          </a:p>
          <a:p>
            <a:r>
              <a:rPr kumimoji="1" lang="ja-JP" altLang="en-US" sz="1100" dirty="0">
                <a:solidFill>
                  <a:schemeClr val="tx1"/>
                </a:solidFill>
              </a:rPr>
              <a:t>　企業アンケート：業績への影響、新たなビジネス展開等</a:t>
            </a:r>
          </a:p>
        </p:txBody>
      </p:sp>
      <p:sp>
        <p:nvSpPr>
          <p:cNvPr id="55" name="屈折矢印 54"/>
          <p:cNvSpPr/>
          <p:nvPr/>
        </p:nvSpPr>
        <p:spPr>
          <a:xfrm>
            <a:off x="6772275" y="8487696"/>
            <a:ext cx="828478" cy="439555"/>
          </a:xfrm>
          <a:prstGeom prst="bentUpArrow">
            <a:avLst>
              <a:gd name="adj1" fmla="val 20666"/>
              <a:gd name="adj2" fmla="val 2174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上矢印 5"/>
          <p:cNvSpPr/>
          <p:nvPr/>
        </p:nvSpPr>
        <p:spPr>
          <a:xfrm>
            <a:off x="6666929" y="8487696"/>
            <a:ext cx="122885" cy="4416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66677384-BEBA-4697-92E0-3DCFD70D1A22}"/>
              </a:ext>
            </a:extLst>
          </p:cNvPr>
          <p:cNvSpPr/>
          <p:nvPr/>
        </p:nvSpPr>
        <p:spPr>
          <a:xfrm>
            <a:off x="155264" y="3128099"/>
            <a:ext cx="12319832" cy="114390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t">
            <a:spAutoFit/>
          </a:bodyPr>
          <a:lstStyle/>
          <a:p>
            <a:pPr>
              <a:lnSpc>
                <a:spcPts val="1800"/>
              </a:lnSpc>
            </a:pPr>
            <a:r>
              <a:rPr lang="ja-JP" altLang="en-US" sz="1200" b="1" u="sng" dirty="0">
                <a:latin typeface="+mn-ea"/>
              </a:rPr>
              <a:t>◎新たな戦略の検討の視点（案）</a:t>
            </a:r>
            <a:endParaRPr lang="en-US" altLang="ja-JP" sz="1200" b="1" u="sng" dirty="0">
              <a:latin typeface="+mn-ea"/>
            </a:endParaRPr>
          </a:p>
          <a:p>
            <a:pPr marL="273050" indent="-273050">
              <a:lnSpc>
                <a:spcPts val="1600"/>
              </a:lnSpc>
            </a:pPr>
            <a:r>
              <a:rPr lang="ja-JP" altLang="en-US" sz="1050" dirty="0" smtClean="0">
                <a:latin typeface="+mn-ea"/>
              </a:rPr>
              <a:t>　　☛新型</a:t>
            </a:r>
            <a:r>
              <a:rPr lang="ja-JP" altLang="en-US" sz="1050" dirty="0">
                <a:latin typeface="+mn-ea"/>
              </a:rPr>
              <a:t>コロナウイルス感染症から</a:t>
            </a:r>
            <a:r>
              <a:rPr lang="ja-JP" altLang="en-US" sz="1050" b="1" dirty="0">
                <a:latin typeface="+mn-ea"/>
              </a:rPr>
              <a:t>「府民のいのち」と「経済・雇用」を守る生命線となる医療体制の充実・確保</a:t>
            </a:r>
            <a:r>
              <a:rPr lang="ja-JP" altLang="en-US" sz="1050" dirty="0">
                <a:latin typeface="+mn-ea"/>
              </a:rPr>
              <a:t>を図る。</a:t>
            </a:r>
            <a:endParaRPr lang="en-US" altLang="ja-JP" sz="1050" dirty="0">
              <a:latin typeface="+mn-ea"/>
            </a:endParaRPr>
          </a:p>
          <a:p>
            <a:pPr marL="273050" indent="-273050">
              <a:lnSpc>
                <a:spcPts val="1600"/>
              </a:lnSpc>
            </a:pPr>
            <a:r>
              <a:rPr lang="ja-JP" altLang="en-US" sz="1050" dirty="0">
                <a:latin typeface="+mn-ea"/>
              </a:rPr>
              <a:t>　　☛</a:t>
            </a:r>
            <a:r>
              <a:rPr lang="ja-JP" altLang="en-US" sz="1050" b="1" dirty="0">
                <a:latin typeface="+mn-ea"/>
              </a:rPr>
              <a:t>コロナとの共存を前提</a:t>
            </a:r>
            <a:r>
              <a:rPr lang="ja-JP" altLang="en-US" sz="1050" dirty="0">
                <a:latin typeface="+mn-ea"/>
              </a:rPr>
              <a:t>に、事業の</a:t>
            </a:r>
            <a:r>
              <a:rPr lang="ja-JP" altLang="en-US" sz="1050" dirty="0" smtClean="0">
                <a:latin typeface="+mn-ea"/>
              </a:rPr>
              <a:t>継続・</a:t>
            </a:r>
            <a:r>
              <a:rPr lang="ja-JP" altLang="en-US" sz="1050" dirty="0">
                <a:latin typeface="+mn-ea"/>
              </a:rPr>
              <a:t>雇用の維持を図り、</a:t>
            </a:r>
            <a:r>
              <a:rPr lang="ja-JP" altLang="en-US" sz="1050" b="1" dirty="0">
                <a:latin typeface="+mn-ea"/>
              </a:rPr>
              <a:t>最大限経済活動を再開させることで、その減速を止め、大阪経済の立て直し</a:t>
            </a:r>
            <a:r>
              <a:rPr lang="ja-JP" altLang="en-US" sz="1050" dirty="0">
                <a:latin typeface="+mn-ea"/>
              </a:rPr>
              <a:t>を図る。</a:t>
            </a:r>
            <a:endParaRPr lang="en-US" altLang="ja-JP" sz="1050" dirty="0">
              <a:latin typeface="+mn-ea"/>
            </a:endParaRPr>
          </a:p>
          <a:p>
            <a:pPr marL="273050" indent="-273050">
              <a:lnSpc>
                <a:spcPts val="1600"/>
              </a:lnSpc>
            </a:pPr>
            <a:r>
              <a:rPr lang="ja-JP" altLang="en-US" sz="1050" dirty="0">
                <a:latin typeface="+mn-ea"/>
              </a:rPr>
              <a:t>　　☛経済の立て直しにあわせ、</a:t>
            </a:r>
            <a:r>
              <a:rPr lang="ja-JP" altLang="en-US" sz="1050" b="1" dirty="0">
                <a:latin typeface="+mn-ea"/>
              </a:rPr>
              <a:t>アフターコロナ、その先にある</a:t>
            </a:r>
            <a:r>
              <a:rPr lang="en-US" altLang="ja-JP" sz="1050" b="1" dirty="0">
                <a:latin typeface="+mn-ea"/>
              </a:rPr>
              <a:t>2025</a:t>
            </a:r>
            <a:r>
              <a:rPr lang="ja-JP" altLang="en-US" sz="1050" b="1" dirty="0">
                <a:latin typeface="+mn-ea"/>
              </a:rPr>
              <a:t>年の大阪・関西万博を見据え、成長産業の育成、イノベーションの促進</a:t>
            </a:r>
            <a:r>
              <a:rPr lang="ja-JP" altLang="en-US" sz="1050" dirty="0">
                <a:latin typeface="+mn-ea"/>
              </a:rPr>
              <a:t>を図る。</a:t>
            </a:r>
            <a:endParaRPr lang="en-US" altLang="ja-JP" sz="1050" dirty="0">
              <a:latin typeface="+mn-ea"/>
            </a:endParaRPr>
          </a:p>
          <a:p>
            <a:pPr marL="273050" indent="-273050">
              <a:lnSpc>
                <a:spcPts val="1600"/>
              </a:lnSpc>
            </a:pPr>
            <a:r>
              <a:rPr lang="ja-JP" altLang="en-US" sz="1050" dirty="0">
                <a:latin typeface="+mn-ea"/>
              </a:rPr>
              <a:t>　　☛コロナがもたらした</a:t>
            </a:r>
            <a:r>
              <a:rPr lang="ja-JP" altLang="en-US" sz="1050" b="1" dirty="0" smtClean="0">
                <a:latin typeface="+mn-ea"/>
              </a:rPr>
              <a:t>ニューノーマル</a:t>
            </a:r>
            <a:r>
              <a:rPr lang="ja-JP" altLang="en-US" sz="1050" b="1" dirty="0">
                <a:latin typeface="+mn-ea"/>
              </a:rPr>
              <a:t>に備え</a:t>
            </a:r>
            <a:r>
              <a:rPr lang="ja-JP" altLang="en-US" sz="1050" dirty="0">
                <a:latin typeface="+mn-ea"/>
              </a:rPr>
              <a:t>、府民生活をはじめ、社会経済活動全般に</a:t>
            </a:r>
            <a:r>
              <a:rPr lang="ja-JP" altLang="en-US" sz="1050" b="1" dirty="0">
                <a:latin typeface="+mn-ea"/>
              </a:rPr>
              <a:t>新しい生活様式を取り入れるともに、</a:t>
            </a:r>
            <a:r>
              <a:rPr lang="en-US" altLang="ja-JP" sz="1050" b="1" dirty="0">
                <a:latin typeface="+mn-ea"/>
              </a:rPr>
              <a:t>DX</a:t>
            </a:r>
            <a:r>
              <a:rPr lang="ja-JP" altLang="en-US" sz="1050" b="1" dirty="0">
                <a:latin typeface="+mn-ea"/>
              </a:rPr>
              <a:t>（デジタル・トランスフォーメーション）の加速</a:t>
            </a:r>
            <a:r>
              <a:rPr lang="ja-JP" altLang="en-US" sz="1050" dirty="0">
                <a:latin typeface="+mn-ea"/>
              </a:rPr>
              <a:t>を図る。</a:t>
            </a:r>
            <a:endParaRPr lang="en-US" altLang="ja-JP" sz="1050" dirty="0">
              <a:latin typeface="+mn-ea"/>
            </a:endParaRPr>
          </a:p>
        </p:txBody>
      </p:sp>
      <p:sp>
        <p:nvSpPr>
          <p:cNvPr id="48" name="正方形/長方形 47">
            <a:extLst>
              <a:ext uri="{FF2B5EF4-FFF2-40B4-BE49-F238E27FC236}">
                <a16:creationId xmlns:a16="http://schemas.microsoft.com/office/drawing/2014/main" id="{FA6883B7-F442-408C-89DA-4B8F74E55BB3}"/>
              </a:ext>
            </a:extLst>
          </p:cNvPr>
          <p:cNvSpPr/>
          <p:nvPr/>
        </p:nvSpPr>
        <p:spPr>
          <a:xfrm>
            <a:off x="181321" y="4222991"/>
            <a:ext cx="12319832" cy="7335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nchor="t">
            <a:spAutoFit/>
          </a:bodyPr>
          <a:lstStyle/>
          <a:p>
            <a:pPr>
              <a:lnSpc>
                <a:spcPts val="1800"/>
              </a:lnSpc>
            </a:pPr>
            <a:r>
              <a:rPr lang="ja-JP" altLang="en-US" sz="1200" b="1" u="sng" dirty="0">
                <a:latin typeface="+mn-ea"/>
              </a:rPr>
              <a:t>◎取組の方向性（案）</a:t>
            </a:r>
            <a:endParaRPr lang="en-US" altLang="ja-JP" sz="1200" b="1" u="sng" dirty="0">
              <a:latin typeface="+mn-ea"/>
            </a:endParaRPr>
          </a:p>
          <a:p>
            <a:pPr marL="273050" indent="-273050">
              <a:lnSpc>
                <a:spcPts val="1600"/>
              </a:lnSpc>
            </a:pPr>
            <a:r>
              <a:rPr lang="ja-JP" altLang="en-US" sz="1050" dirty="0">
                <a:latin typeface="+mn-ea"/>
              </a:rPr>
              <a:t>　⇒感染拡大を抑制しながら社会経済活動を維持・再開する「</a:t>
            </a:r>
            <a:r>
              <a:rPr lang="ja-JP" altLang="en-US" sz="1050" b="1" u="sng" dirty="0">
                <a:latin typeface="+mn-ea"/>
              </a:rPr>
              <a:t>感染防止・経済活動両立期</a:t>
            </a:r>
            <a:r>
              <a:rPr lang="ja-JP" altLang="en-US" sz="1050" dirty="0">
                <a:latin typeface="+mn-ea"/>
              </a:rPr>
              <a:t>」と、ワクチン実用化等を契機として、次の成長軌道に乗せていく「</a:t>
            </a:r>
            <a:r>
              <a:rPr lang="ja-JP" altLang="en-US" sz="1050" b="1" u="sng" dirty="0">
                <a:latin typeface="+mn-ea"/>
              </a:rPr>
              <a:t>反転攻勢期</a:t>
            </a:r>
            <a:r>
              <a:rPr lang="ja-JP" altLang="en-US" sz="1050" dirty="0">
                <a:latin typeface="+mn-ea"/>
              </a:rPr>
              <a:t>」にフェーズを分け、取組の方向性を検討 。</a:t>
            </a:r>
            <a:r>
              <a:rPr lang="en-US" altLang="ja-JP" sz="1050" b="1" dirty="0">
                <a:latin typeface="+mn-ea"/>
              </a:rPr>
              <a:t>※</a:t>
            </a:r>
            <a:r>
              <a:rPr lang="ja-JP" altLang="en-US" sz="1050" b="1" dirty="0">
                <a:latin typeface="+mn-ea"/>
              </a:rPr>
              <a:t>以下は各フェーズの</a:t>
            </a:r>
            <a:r>
              <a:rPr lang="ja-JP" altLang="en-US" sz="1050" b="1" dirty="0" smtClean="0">
                <a:latin typeface="+mn-ea"/>
              </a:rPr>
              <a:t>取組の方向性（案）の</a:t>
            </a:r>
            <a:r>
              <a:rPr lang="ja-JP" altLang="en-US" sz="1050" b="1" dirty="0">
                <a:latin typeface="+mn-ea"/>
              </a:rPr>
              <a:t>例</a:t>
            </a:r>
            <a:endParaRPr lang="en-US" altLang="ja-JP" sz="1050" b="1" dirty="0">
              <a:latin typeface="+mn-ea"/>
            </a:endParaRPr>
          </a:p>
        </p:txBody>
      </p:sp>
      <p:sp>
        <p:nvSpPr>
          <p:cNvPr id="59" name="台形 58">
            <a:extLst>
              <a:ext uri="{FF2B5EF4-FFF2-40B4-BE49-F238E27FC236}">
                <a16:creationId xmlns:a16="http://schemas.microsoft.com/office/drawing/2014/main" id="{5062D1FF-68FB-4A3E-B5C4-A8575D45F193}"/>
              </a:ext>
            </a:extLst>
          </p:cNvPr>
          <p:cNvSpPr/>
          <p:nvPr/>
        </p:nvSpPr>
        <p:spPr>
          <a:xfrm>
            <a:off x="1193243" y="6845009"/>
            <a:ext cx="8340370" cy="281974"/>
          </a:xfrm>
          <a:prstGeom prst="trapezoid">
            <a:avLst>
              <a:gd name="adj" fmla="val 10632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6154EAA6-34AA-4F54-A4F5-2E0C1C8E62EA}"/>
              </a:ext>
            </a:extLst>
          </p:cNvPr>
          <p:cNvSpPr txBox="1"/>
          <p:nvPr/>
        </p:nvSpPr>
        <p:spPr>
          <a:xfrm>
            <a:off x="1552067" y="6782502"/>
            <a:ext cx="7622723" cy="402775"/>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tIns="108000" rIns="36000" bIns="108000" rtlCol="0" anchor="t" anchorCtr="0">
            <a:spAutoFit/>
          </a:bodyPr>
          <a:lstStyle/>
          <a:p>
            <a:pPr algn="ctr"/>
            <a:r>
              <a:rPr lang="ja-JP" altLang="en-US" sz="1100" b="1" u="sng" dirty="0">
                <a:solidFill>
                  <a:schemeClr val="tx1"/>
                </a:solidFill>
                <a:latin typeface="+mn-ea"/>
              </a:rPr>
              <a:t>「新しい生活様式」の取り入れ、スマートシティなど</a:t>
            </a:r>
            <a:r>
              <a:rPr lang="en-US" altLang="ja-JP" sz="1100" b="1" u="sng" dirty="0">
                <a:solidFill>
                  <a:schemeClr val="tx1"/>
                </a:solidFill>
                <a:latin typeface="+mn-ea"/>
              </a:rPr>
              <a:t>DX</a:t>
            </a:r>
            <a:r>
              <a:rPr lang="ja-JP" altLang="en-US" sz="1100" b="1" u="sng" dirty="0">
                <a:solidFill>
                  <a:schemeClr val="tx1"/>
                </a:solidFill>
                <a:latin typeface="+mn-ea"/>
              </a:rPr>
              <a:t>（デジタル・トランスフォーメーション）の加速</a:t>
            </a:r>
            <a:endParaRPr lang="en-US" altLang="ja-JP" sz="1100" b="1" u="sng" dirty="0">
              <a:solidFill>
                <a:schemeClr val="tx1"/>
              </a:solidFill>
              <a:latin typeface="+mn-ea"/>
            </a:endParaRPr>
          </a:p>
        </p:txBody>
      </p:sp>
      <p:sp>
        <p:nvSpPr>
          <p:cNvPr id="49" name="正方形/長方形 48"/>
          <p:cNvSpPr/>
          <p:nvPr/>
        </p:nvSpPr>
        <p:spPr>
          <a:xfrm>
            <a:off x="11807816" y="17859"/>
            <a:ext cx="962025" cy="457200"/>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 料 </a:t>
            </a:r>
            <a:r>
              <a:rPr lang="ja-JP" altLang="en-US" sz="14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３</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49">
            <a:extLst>
              <a:ext uri="{FF2B5EF4-FFF2-40B4-BE49-F238E27FC236}">
                <a16:creationId xmlns:a16="http://schemas.microsoft.com/office/drawing/2014/main" id="{6154EAA6-34AA-4F54-A4F5-2E0C1C8E62EA}"/>
              </a:ext>
            </a:extLst>
          </p:cNvPr>
          <p:cNvSpPr txBox="1"/>
          <p:nvPr/>
        </p:nvSpPr>
        <p:spPr>
          <a:xfrm>
            <a:off x="629211" y="7163022"/>
            <a:ext cx="8394473" cy="387386"/>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tIns="108000" rIns="36000" bIns="108000" rtlCol="0" anchor="t" anchorCtr="0">
            <a:spAutoFit/>
          </a:bodyPr>
          <a:lstStyle/>
          <a:p>
            <a:r>
              <a:rPr lang="en-US" altLang="ja-JP" sz="1100" b="1" u="sng" dirty="0" smtClean="0">
                <a:solidFill>
                  <a:schemeClr val="tx1"/>
                </a:solidFill>
                <a:latin typeface="+mn-ea"/>
              </a:rPr>
              <a:t>※</a:t>
            </a:r>
            <a:r>
              <a:rPr lang="ja-JP" altLang="en-US" sz="1100" b="1" u="sng" dirty="0" smtClean="0">
                <a:solidFill>
                  <a:schemeClr val="tx1"/>
                </a:solidFill>
                <a:latin typeface="+mn-ea"/>
              </a:rPr>
              <a:t>医療に関する取組みについては別途、新型コロナウイルス対策本部や新型コロナウイルス感染症対策協議会に</a:t>
            </a:r>
            <a:r>
              <a:rPr lang="ja-JP" altLang="en-US" sz="1100" b="1" u="sng" smtClean="0">
                <a:solidFill>
                  <a:schemeClr val="tx1"/>
                </a:solidFill>
                <a:latin typeface="+mn-ea"/>
              </a:rPr>
              <a:t>おいて議論。</a:t>
            </a:r>
            <a:endParaRPr lang="en-US" altLang="ja-JP" sz="1100" b="1" u="sng" dirty="0">
              <a:solidFill>
                <a:schemeClr val="tx1"/>
              </a:solidFill>
              <a:latin typeface="+mn-ea"/>
            </a:endParaRPr>
          </a:p>
        </p:txBody>
      </p:sp>
    </p:spTree>
    <p:extLst>
      <p:ext uri="{BB962C8B-B14F-4D97-AF65-F5344CB8AC3E}">
        <p14:creationId xmlns:p14="http://schemas.microsoft.com/office/powerpoint/2010/main" val="31077530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1898</TotalTime>
  <Words>897</Words>
  <PresentationFormat>A3 297x420 mm</PresentationFormat>
  <Paragraphs>66</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Office テーマ</vt:lpstr>
      <vt:lpstr>大阪の再生・成長に向けた「新たな戦略」策定の考え方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2020-06-23T03:23:16Z</cp:lastPrinted>
  <dcterms:created xsi:type="dcterms:W3CDTF">2020-05-26T08:16:06Z</dcterms:created>
  <dcterms:modified xsi:type="dcterms:W3CDTF">2020-06-25T06:57:21Z</dcterms:modified>
</cp:coreProperties>
</file>