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1"/>
  </p:sldMasterIdLst>
  <p:notesMasterIdLst>
    <p:notesMasterId r:id="rId98"/>
  </p:notesMasterIdLst>
  <p:sldIdLst>
    <p:sldId id="660" r:id="rId2"/>
    <p:sldId id="650" r:id="rId3"/>
    <p:sldId id="537" r:id="rId4"/>
    <p:sldId id="543" r:id="rId5"/>
    <p:sldId id="841" r:id="rId6"/>
    <p:sldId id="827" r:id="rId7"/>
    <p:sldId id="710" r:id="rId8"/>
    <p:sldId id="818" r:id="rId9"/>
    <p:sldId id="811" r:id="rId10"/>
    <p:sldId id="812" r:id="rId11"/>
    <p:sldId id="823" r:id="rId12"/>
    <p:sldId id="784" r:id="rId13"/>
    <p:sldId id="833" r:id="rId14"/>
    <p:sldId id="635" r:id="rId15"/>
    <p:sldId id="790" r:id="rId16"/>
    <p:sldId id="781" r:id="rId17"/>
    <p:sldId id="825" r:id="rId18"/>
    <p:sldId id="826" r:id="rId19"/>
    <p:sldId id="782" r:id="rId20"/>
    <p:sldId id="783" r:id="rId21"/>
    <p:sldId id="711" r:id="rId22"/>
    <p:sldId id="819" r:id="rId23"/>
    <p:sldId id="791" r:id="rId24"/>
    <p:sldId id="836" r:id="rId25"/>
    <p:sldId id="706" r:id="rId26"/>
    <p:sldId id="707" r:id="rId27"/>
    <p:sldId id="644" r:id="rId28"/>
    <p:sldId id="828" r:id="rId29"/>
    <p:sldId id="645" r:id="rId30"/>
    <p:sldId id="571" r:id="rId31"/>
    <p:sldId id="646" r:id="rId32"/>
    <p:sldId id="573" r:id="rId33"/>
    <p:sldId id="693" r:id="rId34"/>
    <p:sldId id="814" r:id="rId35"/>
    <p:sldId id="843" r:id="rId36"/>
    <p:sldId id="844" r:id="rId37"/>
    <p:sldId id="770" r:id="rId38"/>
    <p:sldId id="830" r:id="rId39"/>
    <p:sldId id="580" r:id="rId40"/>
    <p:sldId id="845" r:id="rId41"/>
    <p:sldId id="793" r:id="rId42"/>
    <p:sldId id="720" r:id="rId43"/>
    <p:sldId id="794" r:id="rId44"/>
    <p:sldId id="815" r:id="rId45"/>
    <p:sldId id="785" r:id="rId46"/>
    <p:sldId id="778" r:id="rId47"/>
    <p:sldId id="820" r:id="rId48"/>
    <p:sldId id="795" r:id="rId49"/>
    <p:sldId id="721" r:id="rId50"/>
    <p:sldId id="722" r:id="rId51"/>
    <p:sldId id="801" r:id="rId52"/>
    <p:sldId id="724" r:id="rId53"/>
    <p:sldId id="810" r:id="rId54"/>
    <p:sldId id="726" r:id="rId55"/>
    <p:sldId id="846" r:id="rId56"/>
    <p:sldId id="847" r:id="rId57"/>
    <p:sldId id="729" r:id="rId58"/>
    <p:sldId id="730" r:id="rId59"/>
    <p:sldId id="842" r:id="rId60"/>
    <p:sldId id="802" r:id="rId61"/>
    <p:sldId id="733" r:id="rId62"/>
    <p:sldId id="803" r:id="rId63"/>
    <p:sldId id="798" r:id="rId64"/>
    <p:sldId id="799" r:id="rId65"/>
    <p:sldId id="737" r:id="rId66"/>
    <p:sldId id="800" r:id="rId67"/>
    <p:sldId id="739" r:id="rId68"/>
    <p:sldId id="773" r:id="rId69"/>
    <p:sldId id="741" r:id="rId70"/>
    <p:sldId id="796" r:id="rId71"/>
    <p:sldId id="786" r:id="rId72"/>
    <p:sldId id="787" r:id="rId73"/>
    <p:sldId id="745" r:id="rId74"/>
    <p:sldId id="788" r:id="rId75"/>
    <p:sldId id="789" r:id="rId76"/>
    <p:sldId id="832" r:id="rId77"/>
    <p:sldId id="840" r:id="rId78"/>
    <p:sldId id="822" r:id="rId79"/>
    <p:sldId id="750" r:id="rId80"/>
    <p:sldId id="751" r:id="rId81"/>
    <p:sldId id="804" r:id="rId82"/>
    <p:sldId id="837" r:id="rId83"/>
    <p:sldId id="755" r:id="rId84"/>
    <p:sldId id="813" r:id="rId85"/>
    <p:sldId id="757" r:id="rId86"/>
    <p:sldId id="816" r:id="rId87"/>
    <p:sldId id="759" r:id="rId88"/>
    <p:sldId id="775" r:id="rId89"/>
    <p:sldId id="834" r:id="rId90"/>
    <p:sldId id="807" r:id="rId91"/>
    <p:sldId id="763" r:id="rId92"/>
    <p:sldId id="797" r:id="rId93"/>
    <p:sldId id="765" r:id="rId94"/>
    <p:sldId id="835" r:id="rId95"/>
    <p:sldId id="767" r:id="rId96"/>
    <p:sldId id="809" r:id="rId97"/>
  </p:sldIdLst>
  <p:sldSz cx="17068800" cy="12801600"/>
  <p:notesSz cx="6807200" cy="9939338"/>
  <p:defaultTextStyle>
    <a:defPPr>
      <a:defRPr lang="en-US"/>
    </a:defPPr>
    <a:lvl1pPr marL="0" algn="l" defTabSz="457124" rtl="0" eaLnBrk="1" latinLnBrk="0" hangingPunct="1">
      <a:defRPr sz="1800" kern="1200">
        <a:solidFill>
          <a:schemeClr val="tx1"/>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9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74FB"/>
    <a:srgbClr val="9DC3E6"/>
    <a:srgbClr val="2E75B6"/>
    <a:srgbClr val="5B9BD5"/>
    <a:srgbClr val="FFFF00"/>
    <a:srgbClr val="FFFF99"/>
    <a:srgbClr val="002060"/>
    <a:srgbClr val="DEEBF7"/>
    <a:srgbClr val="99FF66"/>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98" autoAdjust="0"/>
    <p:restoredTop sz="88710" autoAdjust="0"/>
  </p:normalViewPr>
  <p:slideViewPr>
    <p:cSldViewPr snapToGrid="0">
      <p:cViewPr varScale="1">
        <p:scale>
          <a:sx n="38" d="100"/>
          <a:sy n="38" d="100"/>
        </p:scale>
        <p:origin x="187" y="62"/>
      </p:cViewPr>
      <p:guideLst/>
    </p:cSldViewPr>
  </p:slideViewPr>
  <p:outlineViewPr>
    <p:cViewPr>
      <p:scale>
        <a:sx n="33" d="100"/>
        <a:sy n="33" d="100"/>
      </p:scale>
      <p:origin x="0" y="-11347"/>
    </p:cViewPr>
  </p:outlineViewPr>
  <p:notesTextViewPr>
    <p:cViewPr>
      <p:scale>
        <a:sx n="125" d="100"/>
        <a:sy n="125" d="100"/>
      </p:scale>
      <p:origin x="0" y="0"/>
    </p:cViewPr>
  </p:notesTextViewPr>
  <p:sorterViewPr>
    <p:cViewPr>
      <p:scale>
        <a:sx n="150" d="100"/>
        <a:sy n="150" d="100"/>
      </p:scale>
      <p:origin x="0" y="0"/>
    </p:cViewPr>
  </p:sorterViewPr>
  <p:notesViewPr>
    <p:cSldViewPr snapToGrid="0">
      <p:cViewPr varScale="1">
        <p:scale>
          <a:sx n="61" d="100"/>
          <a:sy n="61" d="100"/>
        </p:scale>
        <p:origin x="3254" y="3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commentAuthors" Target="commentAuthors.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02" tIns="45703" rIns="91402"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02" tIns="45703" rIns="91402" bIns="45703" rtlCol="0"/>
          <a:lstStyle>
            <a:lvl1pPr algn="r">
              <a:defRPr sz="1200"/>
            </a:lvl1pPr>
          </a:lstStyle>
          <a:p>
            <a:fld id="{E4D37FB2-447F-4B55-9B4B-E503434F240D}" type="datetimeFigureOut">
              <a:rPr kumimoji="1" lang="ja-JP" altLang="en-US" smtClean="0"/>
              <a:t>2024/8/16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02" tIns="45703" rIns="91402" bIns="45703" rtlCol="0" anchor="ctr"/>
          <a:lstStyle/>
          <a:p>
            <a:endParaRPr lang="ja-JP" altLang="en-US"/>
          </a:p>
        </p:txBody>
      </p:sp>
      <p:sp>
        <p:nvSpPr>
          <p:cNvPr id="5" name="ノート プレースホルダー 4"/>
          <p:cNvSpPr>
            <a:spLocks noGrp="1"/>
          </p:cNvSpPr>
          <p:nvPr>
            <p:ph type="body" sz="quarter" idx="3"/>
          </p:nvPr>
        </p:nvSpPr>
        <p:spPr>
          <a:xfrm>
            <a:off x="681039" y="4783142"/>
            <a:ext cx="5445125" cy="3913187"/>
          </a:xfrm>
          <a:prstGeom prst="rect">
            <a:avLst/>
          </a:prstGeom>
        </p:spPr>
        <p:txBody>
          <a:bodyPr vert="horz" lIns="91402" tIns="45703" rIns="91402"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4"/>
            <a:ext cx="2949575" cy="498475"/>
          </a:xfrm>
          <a:prstGeom prst="rect">
            <a:avLst/>
          </a:prstGeom>
        </p:spPr>
        <p:txBody>
          <a:bodyPr vert="horz" lIns="91402" tIns="45703" rIns="91402"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4"/>
            <a:ext cx="2949575" cy="498475"/>
          </a:xfrm>
          <a:prstGeom prst="rect">
            <a:avLst/>
          </a:prstGeom>
        </p:spPr>
        <p:txBody>
          <a:bodyPr vert="horz" lIns="91402" tIns="45703" rIns="91402" bIns="45703" rtlCol="0" anchor="b"/>
          <a:lstStyle>
            <a:lvl1pPr algn="r">
              <a:defRPr sz="1200"/>
            </a:lvl1pPr>
          </a:lstStyle>
          <a:p>
            <a:fld id="{E8A05757-696C-438C-BD5A-166A092F0A6D}" type="slidenum">
              <a:rPr kumimoji="1" lang="ja-JP" altLang="en-US" smtClean="0"/>
              <a:t>‹#›</a:t>
            </a:fld>
            <a:endParaRPr kumimoji="1" lang="ja-JP" altLang="en-US"/>
          </a:p>
        </p:txBody>
      </p:sp>
    </p:spTree>
    <p:extLst>
      <p:ext uri="{BB962C8B-B14F-4D97-AF65-F5344CB8AC3E}">
        <p14:creationId xmlns:p14="http://schemas.microsoft.com/office/powerpoint/2010/main" val="2897824441"/>
      </p:ext>
    </p:extLst>
  </p:cSld>
  <p:clrMap bg1="lt1" tx1="dk1" bg2="lt2" tx2="dk2" accent1="accent1" accent2="accent2" accent3="accent3" accent4="accent4" accent5="accent5" accent6="accent6" hlink="hlink" folHlink="folHlink"/>
  <p:notesStyle>
    <a:lvl1pPr marL="0" algn="l" defTabSz="914247" rtl="0" eaLnBrk="1" latinLnBrk="0" hangingPunct="1">
      <a:defRPr kumimoji="1" sz="1199" kern="1200">
        <a:solidFill>
          <a:schemeClr val="tx1"/>
        </a:solidFill>
        <a:latin typeface="+mn-lt"/>
        <a:ea typeface="+mn-ea"/>
        <a:cs typeface="+mn-cs"/>
      </a:defRPr>
    </a:lvl1pPr>
    <a:lvl2pPr marL="457124" algn="l" defTabSz="914247" rtl="0" eaLnBrk="1" latinLnBrk="0" hangingPunct="1">
      <a:defRPr kumimoji="1" sz="1199" kern="1200">
        <a:solidFill>
          <a:schemeClr val="tx1"/>
        </a:solidFill>
        <a:latin typeface="+mn-lt"/>
        <a:ea typeface="+mn-ea"/>
        <a:cs typeface="+mn-cs"/>
      </a:defRPr>
    </a:lvl2pPr>
    <a:lvl3pPr marL="914247" algn="l" defTabSz="914247" rtl="0" eaLnBrk="1" latinLnBrk="0" hangingPunct="1">
      <a:defRPr kumimoji="1" sz="1199" kern="1200">
        <a:solidFill>
          <a:schemeClr val="tx1"/>
        </a:solidFill>
        <a:latin typeface="+mn-lt"/>
        <a:ea typeface="+mn-ea"/>
        <a:cs typeface="+mn-cs"/>
      </a:defRPr>
    </a:lvl3pPr>
    <a:lvl4pPr marL="1371373" algn="l" defTabSz="914247" rtl="0" eaLnBrk="1" latinLnBrk="0" hangingPunct="1">
      <a:defRPr kumimoji="1" sz="1199" kern="1200">
        <a:solidFill>
          <a:schemeClr val="tx1"/>
        </a:solidFill>
        <a:latin typeface="+mn-lt"/>
        <a:ea typeface="+mn-ea"/>
        <a:cs typeface="+mn-cs"/>
      </a:defRPr>
    </a:lvl4pPr>
    <a:lvl5pPr marL="1828496" algn="l" defTabSz="914247" rtl="0" eaLnBrk="1" latinLnBrk="0" hangingPunct="1">
      <a:defRPr kumimoji="1" sz="1199" kern="1200">
        <a:solidFill>
          <a:schemeClr val="tx1"/>
        </a:solidFill>
        <a:latin typeface="+mn-lt"/>
        <a:ea typeface="+mn-ea"/>
        <a:cs typeface="+mn-cs"/>
      </a:defRPr>
    </a:lvl5pPr>
    <a:lvl6pPr marL="2285620" algn="l" defTabSz="914247" rtl="0" eaLnBrk="1" latinLnBrk="0" hangingPunct="1">
      <a:defRPr kumimoji="1" sz="1199" kern="1200">
        <a:solidFill>
          <a:schemeClr val="tx1"/>
        </a:solidFill>
        <a:latin typeface="+mn-lt"/>
        <a:ea typeface="+mn-ea"/>
        <a:cs typeface="+mn-cs"/>
      </a:defRPr>
    </a:lvl6pPr>
    <a:lvl7pPr marL="2742743" algn="l" defTabSz="914247" rtl="0" eaLnBrk="1" latinLnBrk="0" hangingPunct="1">
      <a:defRPr kumimoji="1" sz="1199" kern="1200">
        <a:solidFill>
          <a:schemeClr val="tx1"/>
        </a:solidFill>
        <a:latin typeface="+mn-lt"/>
        <a:ea typeface="+mn-ea"/>
        <a:cs typeface="+mn-cs"/>
      </a:defRPr>
    </a:lvl7pPr>
    <a:lvl8pPr marL="3199869" algn="l" defTabSz="914247" rtl="0" eaLnBrk="1" latinLnBrk="0" hangingPunct="1">
      <a:defRPr kumimoji="1" sz="1199" kern="1200">
        <a:solidFill>
          <a:schemeClr val="tx1"/>
        </a:solidFill>
        <a:latin typeface="+mn-lt"/>
        <a:ea typeface="+mn-ea"/>
        <a:cs typeface="+mn-cs"/>
      </a:defRPr>
    </a:lvl8pPr>
    <a:lvl9pPr marL="3656993" algn="l" defTabSz="914247" rtl="0" eaLnBrk="1" latinLnBrk="0" hangingPunct="1">
      <a:defRPr kumimoji="1" sz="119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0</a:t>
            </a:fld>
            <a:endParaRPr kumimoji="1" lang="ja-JP" altLang="en-US"/>
          </a:p>
        </p:txBody>
      </p:sp>
    </p:spTree>
    <p:extLst>
      <p:ext uri="{BB962C8B-B14F-4D97-AF65-F5344CB8AC3E}">
        <p14:creationId xmlns:p14="http://schemas.microsoft.com/office/powerpoint/2010/main" val="2361313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14</a:t>
            </a:fld>
            <a:endParaRPr kumimoji="1" lang="ja-JP" altLang="en-US"/>
          </a:p>
        </p:txBody>
      </p:sp>
    </p:spTree>
    <p:extLst>
      <p:ext uri="{BB962C8B-B14F-4D97-AF65-F5344CB8AC3E}">
        <p14:creationId xmlns:p14="http://schemas.microsoft.com/office/powerpoint/2010/main" val="3920540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17</a:t>
            </a:fld>
            <a:endParaRPr kumimoji="1" lang="ja-JP" altLang="en-US"/>
          </a:p>
        </p:txBody>
      </p:sp>
    </p:spTree>
    <p:extLst>
      <p:ext uri="{BB962C8B-B14F-4D97-AF65-F5344CB8AC3E}">
        <p14:creationId xmlns:p14="http://schemas.microsoft.com/office/powerpoint/2010/main" val="1103476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18</a:t>
            </a:fld>
            <a:endParaRPr kumimoji="1" lang="ja-JP" altLang="en-US"/>
          </a:p>
        </p:txBody>
      </p:sp>
    </p:spTree>
    <p:extLst>
      <p:ext uri="{BB962C8B-B14F-4D97-AF65-F5344CB8AC3E}">
        <p14:creationId xmlns:p14="http://schemas.microsoft.com/office/powerpoint/2010/main" val="136895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19</a:t>
            </a:fld>
            <a:endParaRPr kumimoji="1" lang="ja-JP" altLang="en-US"/>
          </a:p>
        </p:txBody>
      </p:sp>
    </p:spTree>
    <p:extLst>
      <p:ext uri="{BB962C8B-B14F-4D97-AF65-F5344CB8AC3E}">
        <p14:creationId xmlns:p14="http://schemas.microsoft.com/office/powerpoint/2010/main" val="3773203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20</a:t>
            </a:fld>
            <a:endParaRPr kumimoji="1" lang="ja-JP" altLang="en-US"/>
          </a:p>
        </p:txBody>
      </p:sp>
    </p:spTree>
    <p:extLst>
      <p:ext uri="{BB962C8B-B14F-4D97-AF65-F5344CB8AC3E}">
        <p14:creationId xmlns:p14="http://schemas.microsoft.com/office/powerpoint/2010/main" val="174750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21</a:t>
            </a:fld>
            <a:endParaRPr kumimoji="1" lang="ja-JP" altLang="en-US"/>
          </a:p>
        </p:txBody>
      </p:sp>
    </p:spTree>
    <p:extLst>
      <p:ext uri="{BB962C8B-B14F-4D97-AF65-F5344CB8AC3E}">
        <p14:creationId xmlns:p14="http://schemas.microsoft.com/office/powerpoint/2010/main" val="563933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24</a:t>
            </a:fld>
            <a:endParaRPr kumimoji="1" lang="ja-JP" altLang="en-US"/>
          </a:p>
        </p:txBody>
      </p:sp>
    </p:spTree>
    <p:extLst>
      <p:ext uri="{BB962C8B-B14F-4D97-AF65-F5344CB8AC3E}">
        <p14:creationId xmlns:p14="http://schemas.microsoft.com/office/powerpoint/2010/main" val="3164856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25</a:t>
            </a:fld>
            <a:endParaRPr kumimoji="1" lang="ja-JP" altLang="en-US"/>
          </a:p>
        </p:txBody>
      </p:sp>
    </p:spTree>
    <p:extLst>
      <p:ext uri="{BB962C8B-B14F-4D97-AF65-F5344CB8AC3E}">
        <p14:creationId xmlns:p14="http://schemas.microsoft.com/office/powerpoint/2010/main" val="4075687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26</a:t>
            </a:fld>
            <a:endParaRPr kumimoji="1" lang="ja-JP" altLang="en-US"/>
          </a:p>
        </p:txBody>
      </p:sp>
    </p:spTree>
    <p:extLst>
      <p:ext uri="{BB962C8B-B14F-4D97-AF65-F5344CB8AC3E}">
        <p14:creationId xmlns:p14="http://schemas.microsoft.com/office/powerpoint/2010/main" val="3573777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44</a:t>
            </a:fld>
            <a:endParaRPr kumimoji="1" lang="ja-JP" altLang="en-US"/>
          </a:p>
        </p:txBody>
      </p:sp>
    </p:spTree>
    <p:extLst>
      <p:ext uri="{BB962C8B-B14F-4D97-AF65-F5344CB8AC3E}">
        <p14:creationId xmlns:p14="http://schemas.microsoft.com/office/powerpoint/2010/main" val="282090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23">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23">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23">
                <a:defRPr/>
              </a:pPr>
              <a:t>1</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2850925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47</a:t>
            </a:fld>
            <a:endParaRPr kumimoji="1" lang="ja-JP" altLang="en-US"/>
          </a:p>
        </p:txBody>
      </p:sp>
    </p:spTree>
    <p:extLst>
      <p:ext uri="{BB962C8B-B14F-4D97-AF65-F5344CB8AC3E}">
        <p14:creationId xmlns:p14="http://schemas.microsoft.com/office/powerpoint/2010/main" val="22080619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23">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23">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23">
                <a:defRPr/>
              </a:pPr>
              <a:t>48</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049187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49</a:t>
            </a:fld>
            <a:endParaRPr kumimoji="1" lang="ja-JP" altLang="en-US"/>
          </a:p>
        </p:txBody>
      </p:sp>
    </p:spTree>
    <p:extLst>
      <p:ext uri="{BB962C8B-B14F-4D97-AF65-F5344CB8AC3E}">
        <p14:creationId xmlns:p14="http://schemas.microsoft.com/office/powerpoint/2010/main" val="20137081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50</a:t>
            </a:fld>
            <a:endParaRPr kumimoji="1" lang="ja-JP" altLang="en-US"/>
          </a:p>
        </p:txBody>
      </p:sp>
    </p:spTree>
    <p:extLst>
      <p:ext uri="{BB962C8B-B14F-4D97-AF65-F5344CB8AC3E}">
        <p14:creationId xmlns:p14="http://schemas.microsoft.com/office/powerpoint/2010/main" val="13959056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53</a:t>
            </a:fld>
            <a:endParaRPr kumimoji="1" lang="ja-JP" altLang="en-US"/>
          </a:p>
        </p:txBody>
      </p:sp>
    </p:spTree>
    <p:extLst>
      <p:ext uri="{BB962C8B-B14F-4D97-AF65-F5344CB8AC3E}">
        <p14:creationId xmlns:p14="http://schemas.microsoft.com/office/powerpoint/2010/main" val="19954835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65</a:t>
            </a:fld>
            <a:endParaRPr kumimoji="1" lang="ja-JP" altLang="en-US"/>
          </a:p>
        </p:txBody>
      </p:sp>
    </p:spTree>
    <p:extLst>
      <p:ext uri="{BB962C8B-B14F-4D97-AF65-F5344CB8AC3E}">
        <p14:creationId xmlns:p14="http://schemas.microsoft.com/office/powerpoint/2010/main" val="25680535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71</a:t>
            </a:fld>
            <a:endParaRPr kumimoji="1" lang="ja-JP" altLang="en-US"/>
          </a:p>
        </p:txBody>
      </p:sp>
    </p:spTree>
    <p:extLst>
      <p:ext uri="{BB962C8B-B14F-4D97-AF65-F5344CB8AC3E}">
        <p14:creationId xmlns:p14="http://schemas.microsoft.com/office/powerpoint/2010/main" val="11032647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77</a:t>
            </a:fld>
            <a:endParaRPr kumimoji="1" lang="ja-JP" altLang="en-US"/>
          </a:p>
        </p:txBody>
      </p:sp>
    </p:spTree>
    <p:extLst>
      <p:ext uri="{BB962C8B-B14F-4D97-AF65-F5344CB8AC3E}">
        <p14:creationId xmlns:p14="http://schemas.microsoft.com/office/powerpoint/2010/main" val="501371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23">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23">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23">
                <a:defRPr/>
              </a:pPr>
              <a:t>78</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942397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79</a:t>
            </a:fld>
            <a:endParaRPr kumimoji="1" lang="ja-JP" altLang="en-US"/>
          </a:p>
        </p:txBody>
      </p:sp>
    </p:spTree>
    <p:extLst>
      <p:ext uri="{BB962C8B-B14F-4D97-AF65-F5344CB8AC3E}">
        <p14:creationId xmlns:p14="http://schemas.microsoft.com/office/powerpoint/2010/main" val="2081369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23">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23">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23">
                <a:defRPr/>
              </a:pPr>
              <a:t>2</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3930259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80</a:t>
            </a:fld>
            <a:endParaRPr kumimoji="1" lang="ja-JP" altLang="en-US"/>
          </a:p>
        </p:txBody>
      </p:sp>
    </p:spTree>
    <p:extLst>
      <p:ext uri="{BB962C8B-B14F-4D97-AF65-F5344CB8AC3E}">
        <p14:creationId xmlns:p14="http://schemas.microsoft.com/office/powerpoint/2010/main" val="38746927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81</a:t>
            </a:fld>
            <a:endParaRPr kumimoji="1" lang="ja-JP" altLang="en-US"/>
          </a:p>
        </p:txBody>
      </p:sp>
    </p:spTree>
    <p:extLst>
      <p:ext uri="{BB962C8B-B14F-4D97-AF65-F5344CB8AC3E}">
        <p14:creationId xmlns:p14="http://schemas.microsoft.com/office/powerpoint/2010/main" val="37330031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84</a:t>
            </a:fld>
            <a:endParaRPr kumimoji="1" lang="ja-JP" altLang="en-US"/>
          </a:p>
        </p:txBody>
      </p:sp>
    </p:spTree>
    <p:extLst>
      <p:ext uri="{BB962C8B-B14F-4D97-AF65-F5344CB8AC3E}">
        <p14:creationId xmlns:p14="http://schemas.microsoft.com/office/powerpoint/2010/main" val="9102511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91</a:t>
            </a:fld>
            <a:endParaRPr kumimoji="1" lang="ja-JP" altLang="en-US"/>
          </a:p>
        </p:txBody>
      </p:sp>
    </p:spTree>
    <p:extLst>
      <p:ext uri="{BB962C8B-B14F-4D97-AF65-F5344CB8AC3E}">
        <p14:creationId xmlns:p14="http://schemas.microsoft.com/office/powerpoint/2010/main" val="3110429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3</a:t>
            </a:fld>
            <a:endParaRPr kumimoji="1" lang="ja-JP" altLang="en-US"/>
          </a:p>
        </p:txBody>
      </p:sp>
    </p:spTree>
    <p:extLst>
      <p:ext uri="{BB962C8B-B14F-4D97-AF65-F5344CB8AC3E}">
        <p14:creationId xmlns:p14="http://schemas.microsoft.com/office/powerpoint/2010/main" val="4179722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4</a:t>
            </a:fld>
            <a:endParaRPr kumimoji="1" lang="ja-JP" altLang="en-US"/>
          </a:p>
        </p:txBody>
      </p:sp>
    </p:spTree>
    <p:extLst>
      <p:ext uri="{BB962C8B-B14F-4D97-AF65-F5344CB8AC3E}">
        <p14:creationId xmlns:p14="http://schemas.microsoft.com/office/powerpoint/2010/main" val="2649337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8</a:t>
            </a:fld>
            <a:endParaRPr kumimoji="1" lang="ja-JP" altLang="en-US"/>
          </a:p>
        </p:txBody>
      </p:sp>
    </p:spTree>
    <p:extLst>
      <p:ext uri="{BB962C8B-B14F-4D97-AF65-F5344CB8AC3E}">
        <p14:creationId xmlns:p14="http://schemas.microsoft.com/office/powerpoint/2010/main" val="303848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9</a:t>
            </a:fld>
            <a:endParaRPr kumimoji="1" lang="ja-JP" altLang="en-US"/>
          </a:p>
        </p:txBody>
      </p:sp>
    </p:spTree>
    <p:extLst>
      <p:ext uri="{BB962C8B-B14F-4D97-AF65-F5344CB8AC3E}">
        <p14:creationId xmlns:p14="http://schemas.microsoft.com/office/powerpoint/2010/main" val="2925849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10</a:t>
            </a:fld>
            <a:endParaRPr kumimoji="1" lang="ja-JP" altLang="en-US"/>
          </a:p>
        </p:txBody>
      </p:sp>
    </p:spTree>
    <p:extLst>
      <p:ext uri="{BB962C8B-B14F-4D97-AF65-F5344CB8AC3E}">
        <p14:creationId xmlns:p14="http://schemas.microsoft.com/office/powerpoint/2010/main" val="2961038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11</a:t>
            </a:fld>
            <a:endParaRPr kumimoji="1" lang="ja-JP" altLang="en-US"/>
          </a:p>
        </p:txBody>
      </p:sp>
    </p:spTree>
    <p:extLst>
      <p:ext uri="{BB962C8B-B14F-4D97-AF65-F5344CB8AC3E}">
        <p14:creationId xmlns:p14="http://schemas.microsoft.com/office/powerpoint/2010/main" val="1409075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80160" y="2095080"/>
            <a:ext cx="14508480" cy="4456853"/>
          </a:xfrm>
        </p:spPr>
        <p:txBody>
          <a:bodyPr anchor="b"/>
          <a:lstStyle>
            <a:lvl1pPr algn="ctr">
              <a:defRPr sz="11200"/>
            </a:lvl1pPr>
          </a:lstStyle>
          <a:p>
            <a:r>
              <a:rPr lang="ja-JP" altLang="en-US"/>
              <a:t>マスター タイトルの書式設定</a:t>
            </a:r>
            <a:endParaRPr lang="en-US" dirty="0"/>
          </a:p>
        </p:txBody>
      </p:sp>
      <p:sp>
        <p:nvSpPr>
          <p:cNvPr id="3" name="Subtitle 2"/>
          <p:cNvSpPr>
            <a:spLocks noGrp="1"/>
          </p:cNvSpPr>
          <p:nvPr>
            <p:ph type="subTitle" idx="1"/>
          </p:nvPr>
        </p:nvSpPr>
        <p:spPr>
          <a:xfrm>
            <a:off x="2133600" y="6723806"/>
            <a:ext cx="12801600" cy="3090756"/>
          </a:xfrm>
        </p:spPr>
        <p:txBody>
          <a:bodyPr/>
          <a:lstStyle>
            <a:lvl1pPr marL="0" indent="0" algn="ctr">
              <a:buNone/>
              <a:defRPr sz="4480"/>
            </a:lvl1pPr>
            <a:lvl2pPr marL="853397" indent="0" algn="ctr">
              <a:buNone/>
              <a:defRPr sz="3733"/>
            </a:lvl2pPr>
            <a:lvl3pPr marL="1706795" indent="0" algn="ctr">
              <a:buNone/>
              <a:defRPr sz="3360"/>
            </a:lvl3pPr>
            <a:lvl4pPr marL="2560194" indent="0" algn="ctr">
              <a:buNone/>
              <a:defRPr sz="2987"/>
            </a:lvl4pPr>
            <a:lvl5pPr marL="3413591" indent="0" algn="ctr">
              <a:buNone/>
              <a:defRPr sz="2987"/>
            </a:lvl5pPr>
            <a:lvl6pPr marL="4266989" indent="0" algn="ctr">
              <a:buNone/>
              <a:defRPr sz="2987"/>
            </a:lvl6pPr>
            <a:lvl7pPr marL="5120384" indent="0" algn="ctr">
              <a:buNone/>
              <a:defRPr sz="2987"/>
            </a:lvl7pPr>
            <a:lvl8pPr marL="5973783" indent="0" algn="ctr">
              <a:buNone/>
              <a:defRPr sz="2987"/>
            </a:lvl8pPr>
            <a:lvl9pPr marL="6827181" indent="0" algn="ctr">
              <a:buNone/>
              <a:defRPr sz="298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6A37F3C-719E-404E-8685-3501C4D2DBC9}" type="datetime1">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76820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954589-1F58-4476-AD38-195D0E1EF415}" type="datetime1">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670492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5" y="681567"/>
            <a:ext cx="3680460"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73485" y="681567"/>
            <a:ext cx="10828020"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C2E3BA3-EF1C-4E0E-B4E2-FCF74F1713DB}" type="datetime1">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404869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3CE7D5-3F2A-4542-B54A-7226507E3A2A}" type="datetime1">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39569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64592" y="3191519"/>
            <a:ext cx="14721840" cy="5325109"/>
          </a:xfrm>
        </p:spPr>
        <p:txBody>
          <a:bodyPr anchor="b"/>
          <a:lstStyle>
            <a:lvl1pPr>
              <a:defRPr sz="11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64592" y="8567004"/>
            <a:ext cx="14721840" cy="2800349"/>
          </a:xfrm>
        </p:spPr>
        <p:txBody>
          <a:bodyPr/>
          <a:lstStyle>
            <a:lvl1pPr marL="0" indent="0">
              <a:buNone/>
              <a:defRPr sz="4480">
                <a:solidFill>
                  <a:schemeClr val="tx1"/>
                </a:solidFill>
              </a:defRPr>
            </a:lvl1pPr>
            <a:lvl2pPr marL="853397" indent="0">
              <a:buNone/>
              <a:defRPr sz="3733">
                <a:solidFill>
                  <a:schemeClr val="tx1">
                    <a:tint val="75000"/>
                  </a:schemeClr>
                </a:solidFill>
              </a:defRPr>
            </a:lvl2pPr>
            <a:lvl3pPr marL="1706795" indent="0">
              <a:buNone/>
              <a:defRPr sz="3360">
                <a:solidFill>
                  <a:schemeClr val="tx1">
                    <a:tint val="75000"/>
                  </a:schemeClr>
                </a:solidFill>
              </a:defRPr>
            </a:lvl3pPr>
            <a:lvl4pPr marL="2560194" indent="0">
              <a:buNone/>
              <a:defRPr sz="2987">
                <a:solidFill>
                  <a:schemeClr val="tx1">
                    <a:tint val="75000"/>
                  </a:schemeClr>
                </a:solidFill>
              </a:defRPr>
            </a:lvl4pPr>
            <a:lvl5pPr marL="3413591" indent="0">
              <a:buNone/>
              <a:defRPr sz="2987">
                <a:solidFill>
                  <a:schemeClr val="tx1">
                    <a:tint val="75000"/>
                  </a:schemeClr>
                </a:solidFill>
              </a:defRPr>
            </a:lvl5pPr>
            <a:lvl6pPr marL="4266989" indent="0">
              <a:buNone/>
              <a:defRPr sz="2987">
                <a:solidFill>
                  <a:schemeClr val="tx1">
                    <a:tint val="75000"/>
                  </a:schemeClr>
                </a:solidFill>
              </a:defRPr>
            </a:lvl6pPr>
            <a:lvl7pPr marL="5120384" indent="0">
              <a:buNone/>
              <a:defRPr sz="2987">
                <a:solidFill>
                  <a:schemeClr val="tx1">
                    <a:tint val="75000"/>
                  </a:schemeClr>
                </a:solidFill>
              </a:defRPr>
            </a:lvl7pPr>
            <a:lvl8pPr marL="5973783" indent="0">
              <a:buNone/>
              <a:defRPr sz="2987">
                <a:solidFill>
                  <a:schemeClr val="tx1">
                    <a:tint val="75000"/>
                  </a:schemeClr>
                </a:solidFill>
              </a:defRPr>
            </a:lvl8pPr>
            <a:lvl9pPr marL="6827181" indent="0">
              <a:buNone/>
              <a:defRPr sz="298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99118D7-F0BD-4C68-B66A-DAD09560BE33}" type="datetime1">
              <a:rPr kumimoji="1" lang="ja-JP" altLang="en-US" smtClean="0"/>
              <a:t>2024/8/16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144071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73481" y="3407834"/>
            <a:ext cx="7254240" cy="81224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8641081" y="3407834"/>
            <a:ext cx="7254240" cy="81224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D26F44E-0945-48DE-8CED-179555E55F70}" type="datetime1">
              <a:rPr kumimoji="1" lang="ja-JP" altLang="en-US" smtClean="0"/>
              <a:t>2024/8/16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267354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75704" y="681571"/>
            <a:ext cx="14721840"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5708" y="3138175"/>
            <a:ext cx="7220900" cy="1537969"/>
          </a:xfrm>
        </p:spPr>
        <p:txBody>
          <a:bodyPr anchor="b"/>
          <a:lstStyle>
            <a:lvl1pPr marL="0" indent="0">
              <a:buNone/>
              <a:defRPr sz="4480" b="1"/>
            </a:lvl1pPr>
            <a:lvl2pPr marL="853397" indent="0">
              <a:buNone/>
              <a:defRPr sz="3733" b="1"/>
            </a:lvl2pPr>
            <a:lvl3pPr marL="1706795" indent="0">
              <a:buNone/>
              <a:defRPr sz="3360" b="1"/>
            </a:lvl3pPr>
            <a:lvl4pPr marL="2560194" indent="0">
              <a:buNone/>
              <a:defRPr sz="2987" b="1"/>
            </a:lvl4pPr>
            <a:lvl5pPr marL="3413591" indent="0">
              <a:buNone/>
              <a:defRPr sz="2987" b="1"/>
            </a:lvl5pPr>
            <a:lvl6pPr marL="4266989" indent="0">
              <a:buNone/>
              <a:defRPr sz="2987" b="1"/>
            </a:lvl6pPr>
            <a:lvl7pPr marL="5120384" indent="0">
              <a:buNone/>
              <a:defRPr sz="2987" b="1"/>
            </a:lvl7pPr>
            <a:lvl8pPr marL="5973783" indent="0">
              <a:buNone/>
              <a:defRPr sz="2987" b="1"/>
            </a:lvl8pPr>
            <a:lvl9pPr marL="6827181" indent="0">
              <a:buNone/>
              <a:defRPr sz="2987" b="1"/>
            </a:lvl9pPr>
          </a:lstStyle>
          <a:p>
            <a:pPr lvl="0"/>
            <a:r>
              <a:rPr lang="ja-JP" altLang="en-US"/>
              <a:t>マスター テキストの書式設定</a:t>
            </a:r>
          </a:p>
        </p:txBody>
      </p:sp>
      <p:sp>
        <p:nvSpPr>
          <p:cNvPr id="4" name="Content Placeholder 3"/>
          <p:cNvSpPr>
            <a:spLocks noGrp="1"/>
          </p:cNvSpPr>
          <p:nvPr>
            <p:ph sz="half" idx="2"/>
          </p:nvPr>
        </p:nvSpPr>
        <p:spPr>
          <a:xfrm>
            <a:off x="1175708" y="4676145"/>
            <a:ext cx="7220900" cy="68778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8641086" y="3138175"/>
            <a:ext cx="7256463" cy="1537969"/>
          </a:xfrm>
        </p:spPr>
        <p:txBody>
          <a:bodyPr anchor="b"/>
          <a:lstStyle>
            <a:lvl1pPr marL="0" indent="0">
              <a:buNone/>
              <a:defRPr sz="4480" b="1"/>
            </a:lvl1pPr>
            <a:lvl2pPr marL="853397" indent="0">
              <a:buNone/>
              <a:defRPr sz="3733" b="1"/>
            </a:lvl2pPr>
            <a:lvl3pPr marL="1706795" indent="0">
              <a:buNone/>
              <a:defRPr sz="3360" b="1"/>
            </a:lvl3pPr>
            <a:lvl4pPr marL="2560194" indent="0">
              <a:buNone/>
              <a:defRPr sz="2987" b="1"/>
            </a:lvl4pPr>
            <a:lvl5pPr marL="3413591" indent="0">
              <a:buNone/>
              <a:defRPr sz="2987" b="1"/>
            </a:lvl5pPr>
            <a:lvl6pPr marL="4266989" indent="0">
              <a:buNone/>
              <a:defRPr sz="2987" b="1"/>
            </a:lvl6pPr>
            <a:lvl7pPr marL="5120384" indent="0">
              <a:buNone/>
              <a:defRPr sz="2987" b="1"/>
            </a:lvl7pPr>
            <a:lvl8pPr marL="5973783" indent="0">
              <a:buNone/>
              <a:defRPr sz="2987" b="1"/>
            </a:lvl8pPr>
            <a:lvl9pPr marL="6827181" indent="0">
              <a:buNone/>
              <a:defRPr sz="2987" b="1"/>
            </a:lvl9pPr>
          </a:lstStyle>
          <a:p>
            <a:pPr lvl="0"/>
            <a:r>
              <a:rPr lang="ja-JP" altLang="en-US"/>
              <a:t>マスター テキストの書式設定</a:t>
            </a:r>
          </a:p>
        </p:txBody>
      </p:sp>
      <p:sp>
        <p:nvSpPr>
          <p:cNvPr id="6" name="Content Placeholder 5"/>
          <p:cNvSpPr>
            <a:spLocks noGrp="1"/>
          </p:cNvSpPr>
          <p:nvPr>
            <p:ph sz="quarter" idx="4"/>
          </p:nvPr>
        </p:nvSpPr>
        <p:spPr>
          <a:xfrm>
            <a:off x="8641086" y="4676145"/>
            <a:ext cx="7256463" cy="68778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A2E811A-E916-49DD-9BC4-61ECA39E0A0A}" type="datetime1">
              <a:rPr kumimoji="1" lang="ja-JP" altLang="en-US" smtClean="0"/>
              <a:t>2024/8/16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081956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0C53188-3FC3-4334-B84A-4E9771759994}" type="datetime1">
              <a:rPr kumimoji="1" lang="ja-JP" altLang="en-US" smtClean="0"/>
              <a:t>2024/8/16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24185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AD628-F871-42B6-A3C6-D801BD4403C2}" type="datetime1">
              <a:rPr kumimoji="1" lang="ja-JP" altLang="en-US" smtClean="0"/>
              <a:t>2024/8/16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4452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3" cy="2987040"/>
          </a:xfrm>
        </p:spPr>
        <p:txBody>
          <a:bodyPr anchor="b"/>
          <a:lstStyle>
            <a:lvl1pPr>
              <a:defRPr sz="5973"/>
            </a:lvl1pPr>
          </a:lstStyle>
          <a:p>
            <a:r>
              <a:rPr lang="ja-JP" altLang="en-US"/>
              <a:t>マスター タイトルの書式設定</a:t>
            </a:r>
            <a:endParaRPr lang="en-US" dirty="0"/>
          </a:p>
        </p:txBody>
      </p:sp>
      <p:sp>
        <p:nvSpPr>
          <p:cNvPr id="3" name="Content Placeholder 2"/>
          <p:cNvSpPr>
            <a:spLocks noGrp="1"/>
          </p:cNvSpPr>
          <p:nvPr>
            <p:ph idx="1"/>
          </p:nvPr>
        </p:nvSpPr>
        <p:spPr>
          <a:xfrm>
            <a:off x="7256464" y="1843202"/>
            <a:ext cx="8641081" cy="9097433"/>
          </a:xfrm>
        </p:spPr>
        <p:txBody>
          <a:bodyPr/>
          <a:lstStyle>
            <a:lvl1pPr>
              <a:defRPr sz="5973"/>
            </a:lvl1pPr>
            <a:lvl2pPr>
              <a:defRPr sz="5227"/>
            </a:lvl2pPr>
            <a:lvl3pPr>
              <a:defRPr sz="4480"/>
            </a:lvl3pPr>
            <a:lvl4pPr>
              <a:defRPr sz="3733"/>
            </a:lvl4pPr>
            <a:lvl5pPr>
              <a:defRPr sz="3733"/>
            </a:lvl5pPr>
            <a:lvl6pPr>
              <a:defRPr sz="3733"/>
            </a:lvl6pPr>
            <a:lvl7pPr>
              <a:defRPr sz="3733"/>
            </a:lvl7pPr>
            <a:lvl8pPr>
              <a:defRPr sz="3733"/>
            </a:lvl8pPr>
            <a:lvl9pPr>
              <a:defRPr sz="3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75703" y="3840482"/>
            <a:ext cx="5505133" cy="7114964"/>
          </a:xfrm>
        </p:spPr>
        <p:txBody>
          <a:bodyPr/>
          <a:lstStyle>
            <a:lvl1pPr marL="0" indent="0">
              <a:buNone/>
              <a:defRPr sz="2987"/>
            </a:lvl1pPr>
            <a:lvl2pPr marL="853397" indent="0">
              <a:buNone/>
              <a:defRPr sz="2613"/>
            </a:lvl2pPr>
            <a:lvl3pPr marL="1706795" indent="0">
              <a:buNone/>
              <a:defRPr sz="2240"/>
            </a:lvl3pPr>
            <a:lvl4pPr marL="2560194" indent="0">
              <a:buNone/>
              <a:defRPr sz="1867"/>
            </a:lvl4pPr>
            <a:lvl5pPr marL="3413591" indent="0">
              <a:buNone/>
              <a:defRPr sz="1867"/>
            </a:lvl5pPr>
            <a:lvl6pPr marL="4266989" indent="0">
              <a:buNone/>
              <a:defRPr sz="1867"/>
            </a:lvl6pPr>
            <a:lvl7pPr marL="5120384" indent="0">
              <a:buNone/>
              <a:defRPr sz="1867"/>
            </a:lvl7pPr>
            <a:lvl8pPr marL="5973783" indent="0">
              <a:buNone/>
              <a:defRPr sz="1867"/>
            </a:lvl8pPr>
            <a:lvl9pPr marL="6827181" indent="0">
              <a:buNone/>
              <a:defRPr sz="186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1944F4-5E03-4C21-A825-9B1B5915030F}" type="datetime1">
              <a:rPr kumimoji="1" lang="ja-JP" altLang="en-US" smtClean="0"/>
              <a:t>2024/8/16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41838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3" cy="2987040"/>
          </a:xfrm>
        </p:spPr>
        <p:txBody>
          <a:bodyPr anchor="b"/>
          <a:lstStyle>
            <a:lvl1pPr>
              <a:defRPr sz="597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256464" y="1843202"/>
            <a:ext cx="8641081" cy="9097433"/>
          </a:xfrm>
        </p:spPr>
        <p:txBody>
          <a:bodyPr anchor="t"/>
          <a:lstStyle>
            <a:lvl1pPr marL="0" indent="0">
              <a:buNone/>
              <a:defRPr sz="5973"/>
            </a:lvl1pPr>
            <a:lvl2pPr marL="853397" indent="0">
              <a:buNone/>
              <a:defRPr sz="5227"/>
            </a:lvl2pPr>
            <a:lvl3pPr marL="1706795" indent="0">
              <a:buNone/>
              <a:defRPr sz="4480"/>
            </a:lvl3pPr>
            <a:lvl4pPr marL="2560194" indent="0">
              <a:buNone/>
              <a:defRPr sz="3733"/>
            </a:lvl4pPr>
            <a:lvl5pPr marL="3413591" indent="0">
              <a:buNone/>
              <a:defRPr sz="3733"/>
            </a:lvl5pPr>
            <a:lvl6pPr marL="4266989" indent="0">
              <a:buNone/>
              <a:defRPr sz="3733"/>
            </a:lvl6pPr>
            <a:lvl7pPr marL="5120384" indent="0">
              <a:buNone/>
              <a:defRPr sz="3733"/>
            </a:lvl7pPr>
            <a:lvl8pPr marL="5973783" indent="0">
              <a:buNone/>
              <a:defRPr sz="3733"/>
            </a:lvl8pPr>
            <a:lvl9pPr marL="6827181" indent="0">
              <a:buNone/>
              <a:defRPr sz="3733"/>
            </a:lvl9pPr>
          </a:lstStyle>
          <a:p>
            <a:r>
              <a:rPr lang="ja-JP" altLang="en-US"/>
              <a:t>図を追加</a:t>
            </a:r>
            <a:endParaRPr lang="en-US" dirty="0"/>
          </a:p>
        </p:txBody>
      </p:sp>
      <p:sp>
        <p:nvSpPr>
          <p:cNvPr id="4" name="Text Placeholder 3"/>
          <p:cNvSpPr>
            <a:spLocks noGrp="1"/>
          </p:cNvSpPr>
          <p:nvPr>
            <p:ph type="body" sz="half" idx="2"/>
          </p:nvPr>
        </p:nvSpPr>
        <p:spPr>
          <a:xfrm>
            <a:off x="1175703" y="3840482"/>
            <a:ext cx="5505133" cy="7114964"/>
          </a:xfrm>
        </p:spPr>
        <p:txBody>
          <a:bodyPr/>
          <a:lstStyle>
            <a:lvl1pPr marL="0" indent="0">
              <a:buNone/>
              <a:defRPr sz="2987"/>
            </a:lvl1pPr>
            <a:lvl2pPr marL="853397" indent="0">
              <a:buNone/>
              <a:defRPr sz="2613"/>
            </a:lvl2pPr>
            <a:lvl3pPr marL="1706795" indent="0">
              <a:buNone/>
              <a:defRPr sz="2240"/>
            </a:lvl3pPr>
            <a:lvl4pPr marL="2560194" indent="0">
              <a:buNone/>
              <a:defRPr sz="1867"/>
            </a:lvl4pPr>
            <a:lvl5pPr marL="3413591" indent="0">
              <a:buNone/>
              <a:defRPr sz="1867"/>
            </a:lvl5pPr>
            <a:lvl6pPr marL="4266989" indent="0">
              <a:buNone/>
              <a:defRPr sz="1867"/>
            </a:lvl6pPr>
            <a:lvl7pPr marL="5120384" indent="0">
              <a:buNone/>
              <a:defRPr sz="1867"/>
            </a:lvl7pPr>
            <a:lvl8pPr marL="5973783" indent="0">
              <a:buNone/>
              <a:defRPr sz="1867"/>
            </a:lvl8pPr>
            <a:lvl9pPr marL="6827181" indent="0">
              <a:buNone/>
              <a:defRPr sz="186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CF52D57-981E-4F74-83D0-253D1306E475}" type="datetime1">
              <a:rPr kumimoji="1" lang="ja-JP" altLang="en-US" smtClean="0"/>
              <a:t>2024/8/16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963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2" y="681571"/>
            <a:ext cx="14721840"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3482" y="3407834"/>
            <a:ext cx="14721840" cy="812249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73481" y="11865195"/>
            <a:ext cx="3840480" cy="681567"/>
          </a:xfrm>
          <a:prstGeom prst="rect">
            <a:avLst/>
          </a:prstGeom>
        </p:spPr>
        <p:txBody>
          <a:bodyPr vert="horz" lIns="91440" tIns="45720" rIns="91440" bIns="45720" rtlCol="0" anchor="ctr"/>
          <a:lstStyle>
            <a:lvl1pPr algn="l">
              <a:defRPr sz="2240">
                <a:solidFill>
                  <a:schemeClr val="tx1">
                    <a:tint val="75000"/>
                  </a:schemeClr>
                </a:solidFill>
              </a:defRPr>
            </a:lvl1pPr>
          </a:lstStyle>
          <a:p>
            <a:fld id="{D8874719-07EA-4B2F-9DCE-F0BADC033763}" type="datetime1">
              <a:rPr kumimoji="1" lang="ja-JP" altLang="en-US" smtClean="0"/>
              <a:t>2024/8/16</a:t>
            </a:fld>
            <a:endParaRPr kumimoji="1" lang="ja-JP" altLang="en-US"/>
          </a:p>
        </p:txBody>
      </p:sp>
      <p:sp>
        <p:nvSpPr>
          <p:cNvPr id="5" name="Footer Placeholder 4"/>
          <p:cNvSpPr>
            <a:spLocks noGrp="1"/>
          </p:cNvSpPr>
          <p:nvPr>
            <p:ph type="ftr" sz="quarter" idx="3"/>
          </p:nvPr>
        </p:nvSpPr>
        <p:spPr>
          <a:xfrm>
            <a:off x="5654042" y="11865195"/>
            <a:ext cx="5760720" cy="681567"/>
          </a:xfrm>
          <a:prstGeom prst="rect">
            <a:avLst/>
          </a:prstGeom>
        </p:spPr>
        <p:txBody>
          <a:bodyPr vert="horz" lIns="91440" tIns="45720" rIns="91440" bIns="45720" rtlCol="0" anchor="ctr"/>
          <a:lstStyle>
            <a:lvl1pPr algn="ctr">
              <a:defRPr sz="224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054841" y="11865195"/>
            <a:ext cx="3840480" cy="681567"/>
          </a:xfrm>
          <a:prstGeom prst="rect">
            <a:avLst/>
          </a:prstGeom>
        </p:spPr>
        <p:txBody>
          <a:bodyPr vert="horz" lIns="91440" tIns="45720" rIns="91440" bIns="45720" rtlCol="0" anchor="ctr"/>
          <a:lstStyle>
            <a:lvl1pPr algn="r">
              <a:defRPr sz="2240">
                <a:solidFill>
                  <a:schemeClr val="tx1">
                    <a:tint val="75000"/>
                  </a:schemeClr>
                </a:solidFill>
              </a:defRPr>
            </a:lvl1p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8485860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706795" rtl="0" eaLnBrk="1" latinLnBrk="0" hangingPunct="1">
        <a:lnSpc>
          <a:spcPct val="90000"/>
        </a:lnSpc>
        <a:spcBef>
          <a:spcPct val="0"/>
        </a:spcBef>
        <a:buNone/>
        <a:defRPr kumimoji="1" sz="8213" kern="1200">
          <a:solidFill>
            <a:schemeClr val="tx1"/>
          </a:solidFill>
          <a:latin typeface="+mj-lt"/>
          <a:ea typeface="+mj-ea"/>
          <a:cs typeface="+mj-cs"/>
        </a:defRPr>
      </a:lvl1pPr>
    </p:titleStyle>
    <p:bodyStyle>
      <a:lvl1pPr marL="426700" indent="-426700" algn="l" defTabSz="1706795" rtl="0" eaLnBrk="1" latinLnBrk="0" hangingPunct="1">
        <a:lnSpc>
          <a:spcPct val="90000"/>
        </a:lnSpc>
        <a:spcBef>
          <a:spcPts val="1867"/>
        </a:spcBef>
        <a:buFont typeface="Arial" panose="020B0604020202020204" pitchFamily="34" charset="0"/>
        <a:buChar char="•"/>
        <a:defRPr kumimoji="1" sz="5227" kern="1200">
          <a:solidFill>
            <a:schemeClr val="tx1"/>
          </a:solidFill>
          <a:latin typeface="+mn-lt"/>
          <a:ea typeface="+mn-ea"/>
          <a:cs typeface="+mn-cs"/>
        </a:defRPr>
      </a:lvl1pPr>
      <a:lvl2pPr marL="1280097" indent="-426700" algn="l" defTabSz="1706795" rtl="0" eaLnBrk="1" latinLnBrk="0" hangingPunct="1">
        <a:lnSpc>
          <a:spcPct val="90000"/>
        </a:lnSpc>
        <a:spcBef>
          <a:spcPts val="933"/>
        </a:spcBef>
        <a:buFont typeface="Arial" panose="020B0604020202020204" pitchFamily="34" charset="0"/>
        <a:buChar char="•"/>
        <a:defRPr kumimoji="1" sz="4480" kern="1200">
          <a:solidFill>
            <a:schemeClr val="tx1"/>
          </a:solidFill>
          <a:latin typeface="+mn-lt"/>
          <a:ea typeface="+mn-ea"/>
          <a:cs typeface="+mn-cs"/>
        </a:defRPr>
      </a:lvl2pPr>
      <a:lvl3pPr marL="2133494" indent="-426700" algn="l" defTabSz="1706795" rtl="0" eaLnBrk="1" latinLnBrk="0" hangingPunct="1">
        <a:lnSpc>
          <a:spcPct val="90000"/>
        </a:lnSpc>
        <a:spcBef>
          <a:spcPts val="933"/>
        </a:spcBef>
        <a:buFont typeface="Arial" panose="020B0604020202020204" pitchFamily="34" charset="0"/>
        <a:buChar char="•"/>
        <a:defRPr kumimoji="1" sz="3733" kern="1200">
          <a:solidFill>
            <a:schemeClr val="tx1"/>
          </a:solidFill>
          <a:latin typeface="+mn-lt"/>
          <a:ea typeface="+mn-ea"/>
          <a:cs typeface="+mn-cs"/>
        </a:defRPr>
      </a:lvl3pPr>
      <a:lvl4pPr marL="2986892"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4pPr>
      <a:lvl5pPr marL="3840289"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5pPr>
      <a:lvl6pPr marL="4693686"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6pPr>
      <a:lvl7pPr marL="5547084"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7pPr>
      <a:lvl8pPr marL="6400483"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8pPr>
      <a:lvl9pPr marL="7253880"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9pPr>
    </p:bodyStyle>
    <p:otherStyle>
      <a:defPPr>
        <a:defRPr lang="en-US"/>
      </a:defPPr>
      <a:lvl1pPr marL="0" algn="l" defTabSz="1706795" rtl="0" eaLnBrk="1" latinLnBrk="0" hangingPunct="1">
        <a:defRPr kumimoji="1" sz="3360" kern="1200">
          <a:solidFill>
            <a:schemeClr val="tx1"/>
          </a:solidFill>
          <a:latin typeface="+mn-lt"/>
          <a:ea typeface="+mn-ea"/>
          <a:cs typeface="+mn-cs"/>
        </a:defRPr>
      </a:lvl1pPr>
      <a:lvl2pPr marL="853397" algn="l" defTabSz="1706795" rtl="0" eaLnBrk="1" latinLnBrk="0" hangingPunct="1">
        <a:defRPr kumimoji="1" sz="3360" kern="1200">
          <a:solidFill>
            <a:schemeClr val="tx1"/>
          </a:solidFill>
          <a:latin typeface="+mn-lt"/>
          <a:ea typeface="+mn-ea"/>
          <a:cs typeface="+mn-cs"/>
        </a:defRPr>
      </a:lvl2pPr>
      <a:lvl3pPr marL="1706795" algn="l" defTabSz="1706795" rtl="0" eaLnBrk="1" latinLnBrk="0" hangingPunct="1">
        <a:defRPr kumimoji="1" sz="3360" kern="1200">
          <a:solidFill>
            <a:schemeClr val="tx1"/>
          </a:solidFill>
          <a:latin typeface="+mn-lt"/>
          <a:ea typeface="+mn-ea"/>
          <a:cs typeface="+mn-cs"/>
        </a:defRPr>
      </a:lvl3pPr>
      <a:lvl4pPr marL="2560194" algn="l" defTabSz="1706795" rtl="0" eaLnBrk="1" latinLnBrk="0" hangingPunct="1">
        <a:defRPr kumimoji="1" sz="3360" kern="1200">
          <a:solidFill>
            <a:schemeClr val="tx1"/>
          </a:solidFill>
          <a:latin typeface="+mn-lt"/>
          <a:ea typeface="+mn-ea"/>
          <a:cs typeface="+mn-cs"/>
        </a:defRPr>
      </a:lvl4pPr>
      <a:lvl5pPr marL="3413591" algn="l" defTabSz="1706795" rtl="0" eaLnBrk="1" latinLnBrk="0" hangingPunct="1">
        <a:defRPr kumimoji="1" sz="3360" kern="1200">
          <a:solidFill>
            <a:schemeClr val="tx1"/>
          </a:solidFill>
          <a:latin typeface="+mn-lt"/>
          <a:ea typeface="+mn-ea"/>
          <a:cs typeface="+mn-cs"/>
        </a:defRPr>
      </a:lvl5pPr>
      <a:lvl6pPr marL="4266989" algn="l" defTabSz="1706795" rtl="0" eaLnBrk="1" latinLnBrk="0" hangingPunct="1">
        <a:defRPr kumimoji="1" sz="3360" kern="1200">
          <a:solidFill>
            <a:schemeClr val="tx1"/>
          </a:solidFill>
          <a:latin typeface="+mn-lt"/>
          <a:ea typeface="+mn-ea"/>
          <a:cs typeface="+mn-cs"/>
        </a:defRPr>
      </a:lvl6pPr>
      <a:lvl7pPr marL="5120384" algn="l" defTabSz="1706795" rtl="0" eaLnBrk="1" latinLnBrk="0" hangingPunct="1">
        <a:defRPr kumimoji="1" sz="3360" kern="1200">
          <a:solidFill>
            <a:schemeClr val="tx1"/>
          </a:solidFill>
          <a:latin typeface="+mn-lt"/>
          <a:ea typeface="+mn-ea"/>
          <a:cs typeface="+mn-cs"/>
        </a:defRPr>
      </a:lvl7pPr>
      <a:lvl8pPr marL="5973783" algn="l" defTabSz="1706795" rtl="0" eaLnBrk="1" latinLnBrk="0" hangingPunct="1">
        <a:defRPr kumimoji="1" sz="3360" kern="1200">
          <a:solidFill>
            <a:schemeClr val="tx1"/>
          </a:solidFill>
          <a:latin typeface="+mn-lt"/>
          <a:ea typeface="+mn-ea"/>
          <a:cs typeface="+mn-cs"/>
        </a:defRPr>
      </a:lvl8pPr>
      <a:lvl9pPr marL="6827181" algn="l" defTabSz="1706795" rtl="0" eaLnBrk="1" latinLnBrk="0" hangingPunct="1">
        <a:defRPr kumimoji="1" sz="33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6053" y="3953180"/>
            <a:ext cx="16876694" cy="4196020"/>
          </a:xfrm>
          <a:prstGeom prst="rect">
            <a:avLst/>
          </a:prstGeom>
          <a:noFill/>
        </p:spPr>
        <p:txBody>
          <a:bodyPr wrap="square" rtlCol="0">
            <a:spAutoFit/>
          </a:bodyPr>
          <a:lstStyle/>
          <a:p>
            <a:pPr algn="ctr">
              <a:lnSpc>
                <a:spcPts val="8000"/>
              </a:lnSpc>
            </a:pPr>
            <a:r>
              <a:rPr kumimoji="1" lang="ja-JP" altLang="en-US" sz="6600" b="1" dirty="0">
                <a:latin typeface="+mn-ea"/>
              </a:rPr>
              <a:t>「大阪の再生・成長に向けた新戦略」</a:t>
            </a:r>
            <a:endParaRPr kumimoji="1" lang="en-US" altLang="ja-JP" sz="6600" b="1" dirty="0">
              <a:latin typeface="+mn-ea"/>
            </a:endParaRPr>
          </a:p>
          <a:p>
            <a:pPr algn="ctr">
              <a:lnSpc>
                <a:spcPts val="8000"/>
              </a:lnSpc>
            </a:pPr>
            <a:r>
              <a:rPr kumimoji="1" lang="ja-JP" altLang="en-US" sz="6600" b="1" dirty="0">
                <a:latin typeface="+mn-ea"/>
              </a:rPr>
              <a:t>進捗状況資料</a:t>
            </a:r>
            <a:endParaRPr kumimoji="1" lang="en-US" altLang="ja-JP" sz="6600" b="1" dirty="0">
              <a:latin typeface="+mn-ea"/>
            </a:endParaRPr>
          </a:p>
          <a:p>
            <a:pPr algn="ctr">
              <a:lnSpc>
                <a:spcPts val="8000"/>
              </a:lnSpc>
            </a:pPr>
            <a:r>
              <a:rPr kumimoji="1" lang="ja-JP" altLang="en-US" sz="6600" b="1" dirty="0">
                <a:latin typeface="+mn-ea"/>
              </a:rPr>
              <a:t>（具体的な取組み集）</a:t>
            </a:r>
            <a:endParaRPr kumimoji="1" lang="en-US" altLang="ja-JP" sz="6600" b="1" dirty="0">
              <a:latin typeface="+mn-ea"/>
            </a:endParaRPr>
          </a:p>
          <a:p>
            <a:pPr algn="ctr">
              <a:lnSpc>
                <a:spcPts val="8000"/>
              </a:lnSpc>
            </a:pPr>
            <a:endParaRPr kumimoji="1" lang="ja-JP" altLang="en-US" sz="3200" b="1" dirty="0">
              <a:latin typeface="+mn-ea"/>
            </a:endParaRPr>
          </a:p>
        </p:txBody>
      </p:sp>
      <p:sp>
        <p:nvSpPr>
          <p:cNvPr id="4" name="テキスト ボックス 3"/>
          <p:cNvSpPr txBox="1"/>
          <p:nvPr/>
        </p:nvSpPr>
        <p:spPr>
          <a:xfrm>
            <a:off x="3439787" y="9475187"/>
            <a:ext cx="10189226" cy="1754326"/>
          </a:xfrm>
          <a:prstGeom prst="rect">
            <a:avLst/>
          </a:prstGeom>
          <a:noFill/>
        </p:spPr>
        <p:txBody>
          <a:bodyPr wrap="square" rtlCol="0">
            <a:spAutoFit/>
          </a:bodyPr>
          <a:lstStyle/>
          <a:p>
            <a:pPr algn="ctr"/>
            <a:r>
              <a:rPr kumimoji="1" lang="en-US" altLang="ja-JP" sz="5400" b="1" dirty="0">
                <a:latin typeface="+mn-ea"/>
              </a:rPr>
              <a:t>2024</a:t>
            </a:r>
            <a:r>
              <a:rPr kumimoji="1" lang="ja-JP" altLang="en-US" sz="5400" b="1" dirty="0">
                <a:latin typeface="+mn-ea"/>
              </a:rPr>
              <a:t>年（令和</a:t>
            </a:r>
            <a:r>
              <a:rPr kumimoji="1" lang="en-US" altLang="ja-JP" sz="5400" b="1" dirty="0">
                <a:latin typeface="+mn-ea"/>
              </a:rPr>
              <a:t>6</a:t>
            </a:r>
            <a:r>
              <a:rPr kumimoji="1" lang="ja-JP" altLang="en-US" sz="5400" b="1" dirty="0">
                <a:latin typeface="+mn-ea"/>
              </a:rPr>
              <a:t>年）７月版　</a:t>
            </a:r>
            <a:endParaRPr kumimoji="1" lang="en-US" altLang="ja-JP" sz="5400" b="1" dirty="0">
              <a:latin typeface="+mn-ea"/>
            </a:endParaRPr>
          </a:p>
          <a:p>
            <a:pPr algn="ctr"/>
            <a:r>
              <a:rPr lang="ja-JP" altLang="en-US" sz="5400" b="1" dirty="0">
                <a:latin typeface="+mn-ea"/>
              </a:rPr>
              <a:t>大阪府・大阪市</a:t>
            </a:r>
            <a:endParaRPr kumimoji="1" lang="ja-JP" altLang="en-US" sz="5400" b="1" dirty="0">
              <a:latin typeface="+mn-ea"/>
            </a:endParaRPr>
          </a:p>
        </p:txBody>
      </p:sp>
      <p:sp>
        <p:nvSpPr>
          <p:cNvPr id="9" name="テキスト ボックス 8"/>
          <p:cNvSpPr txBox="1"/>
          <p:nvPr/>
        </p:nvSpPr>
        <p:spPr>
          <a:xfrm>
            <a:off x="5343871" y="7048171"/>
            <a:ext cx="6381059" cy="646331"/>
          </a:xfrm>
          <a:prstGeom prst="rect">
            <a:avLst/>
          </a:prstGeom>
          <a:noFill/>
          <a:ln w="38100">
            <a:noFill/>
          </a:ln>
        </p:spPr>
        <p:txBody>
          <a:bodyPr wrap="square" rtlCol="0">
            <a:spAutoFit/>
          </a:bodyPr>
          <a:lstStyle/>
          <a:p>
            <a:pPr algn="ctr"/>
            <a:r>
              <a:rPr kumimoji="1" lang="en-US" altLang="ja-JP" sz="3600" b="1" dirty="0"/>
              <a:t>2024</a:t>
            </a:r>
            <a:r>
              <a:rPr kumimoji="1" lang="ja-JP" altLang="en-US" sz="3600" b="1" dirty="0"/>
              <a:t>年（令和</a:t>
            </a:r>
            <a:r>
              <a:rPr kumimoji="1" lang="en-US" altLang="ja-JP" sz="3600" b="1" dirty="0"/>
              <a:t>6</a:t>
            </a:r>
            <a:r>
              <a:rPr kumimoji="1" lang="ja-JP" altLang="en-US" sz="3600" b="1" dirty="0"/>
              <a:t>年）</a:t>
            </a:r>
            <a:r>
              <a:rPr kumimoji="1" lang="en-US" altLang="ja-JP" sz="3600" b="1" dirty="0"/>
              <a:t>3</a:t>
            </a:r>
            <a:r>
              <a:rPr kumimoji="1" lang="ja-JP" altLang="en-US" sz="3600" b="1" dirty="0"/>
              <a:t>月末時点</a:t>
            </a:r>
          </a:p>
        </p:txBody>
      </p:sp>
    </p:spTree>
    <p:extLst>
      <p:ext uri="{BB962C8B-B14F-4D97-AF65-F5344CB8AC3E}">
        <p14:creationId xmlns:p14="http://schemas.microsoft.com/office/powerpoint/2010/main" val="114382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3481522857"/>
              </p:ext>
            </p:extLst>
          </p:nvPr>
        </p:nvGraphicFramePr>
        <p:xfrm>
          <a:off x="218419" y="2531224"/>
          <a:ext cx="16554148" cy="60948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6094820">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◆多言語化表記の促進など、外国人旅行者にやさしい受入環境整備</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○大阪・梅田駅周辺において、エリア内の案内サイン改修を行う事業者に対し、補助金を交付</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災害時等に必要な情報を多言語（</a:t>
                      </a:r>
                      <a:r>
                        <a:rPr kumimoji="1" lang="en-US" altLang="ja-JP" sz="1600" b="0" dirty="0">
                          <a:solidFill>
                            <a:schemeClr val="tx1"/>
                          </a:solidFill>
                          <a:latin typeface="游ゴシック" panose="020B0400000000000000" pitchFamily="50" charset="-128"/>
                          <a:ea typeface="+mn-ea"/>
                        </a:rPr>
                        <a:t>12</a:t>
                      </a:r>
                      <a:r>
                        <a:rPr kumimoji="1" lang="ja-JP" altLang="en-US" sz="1600" b="0" dirty="0">
                          <a:solidFill>
                            <a:schemeClr val="tx1"/>
                          </a:solidFill>
                          <a:latin typeface="游ゴシック" panose="020B0400000000000000" pitchFamily="50" charset="-128"/>
                          <a:ea typeface="+mn-ea"/>
                        </a:rPr>
                        <a:t>言語）で一元的に提供するウェブサイト・アプリ「</a:t>
                      </a:r>
                      <a:r>
                        <a:rPr kumimoji="1" lang="en-US" altLang="ja-JP" sz="1600" b="0" dirty="0">
                          <a:solidFill>
                            <a:schemeClr val="tx1"/>
                          </a:solidFill>
                          <a:latin typeface="游ゴシック" panose="020B0400000000000000" pitchFamily="50" charset="-128"/>
                          <a:ea typeface="+mn-ea"/>
                        </a:rPr>
                        <a:t>Osaka Safe Travels</a:t>
                      </a:r>
                      <a:r>
                        <a:rPr kumimoji="1" lang="ja-JP" altLang="en-US" sz="1600" b="0" dirty="0">
                          <a:solidFill>
                            <a:schemeClr val="tx1"/>
                          </a:solidFill>
                          <a:latin typeface="游ゴシック" panose="020B0400000000000000" pitchFamily="50" charset="-128"/>
                          <a:ea typeface="+mn-ea"/>
                        </a:rPr>
                        <a:t>」の運用による情報発信</a:t>
                      </a:r>
                      <a:endParaRPr kumimoji="1" lang="en-US" altLang="ja-JP" sz="1600" b="1"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○民間活力を導入した多機能型の観光案内板の整備</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◆関西国際空港の第１ターミナルビルリノベーション工事等による旅客ターミナルのキャパシティ拡大や発着容量の拡大に関する検討など、国際拠点空港としての一層の機能強化</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国際線キャパシティの拡大や旅客体験の向上に向けた「関西国際空港第１</a:t>
                      </a:r>
                      <a:r>
                        <a:rPr kumimoji="1" lang="ja-JP" altLang="en-US" sz="1600" b="0" u="none" dirty="0">
                          <a:solidFill>
                            <a:schemeClr val="tx1"/>
                          </a:solidFill>
                          <a:latin typeface="游ゴシック" panose="020B0400000000000000" pitchFamily="50" charset="-128"/>
                          <a:ea typeface="+mn-ea"/>
                        </a:rPr>
                        <a:t>ターミナルビルリノベーション工事」を実施（関西エアポート）</a:t>
                      </a:r>
                      <a:endParaRPr kumimoji="1" lang="en-US" altLang="ja-JP" sz="1600" b="0" u="none" strike="sngStrike"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〇関空の容量拡張の実現に向けて国から示された新たな飛行経路案について兵庫県・和歌山県と共同で有識者会議を設置し、環境面への影響など必要な検討を行い、住民の生活環　</a:t>
                      </a:r>
                      <a:endParaRPr kumimoji="1" lang="en-US" altLang="ja-JP" sz="1600" b="0" u="none" strike="noStrike"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　境への負担を軽減できるよう国に対して要請。また、国からは、すべての項目に対応する旨の回答が示された。</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○引き続き、空港施設の機能強化や必要となる容量拡張の実現に向け、国の積極的な関与と支援を要望</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sng" dirty="0">
                          <a:solidFill>
                            <a:schemeClr val="tx1"/>
                          </a:solidFill>
                          <a:latin typeface="游ゴシック" panose="020B0400000000000000" pitchFamily="50" charset="-128"/>
                          <a:ea typeface="+mn-ea"/>
                        </a:rPr>
                        <a:t>◆国や関係機関等と連携した万全な受入体制の整備・運用</a:t>
                      </a:r>
                      <a:endParaRPr kumimoji="1" lang="en-US" altLang="ja-JP" sz="1600" b="1"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〇コロナ禍において事業縮小した空港関連事業者による人材確保の支援</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u="sng" dirty="0">
                          <a:solidFill>
                            <a:schemeClr val="tx1"/>
                          </a:solidFill>
                          <a:latin typeface="游ゴシック" panose="020B0400000000000000" pitchFamily="50" charset="-128"/>
                          <a:ea typeface="+mn-ea"/>
                        </a:rPr>
                        <a:t>◆</a:t>
                      </a:r>
                      <a:r>
                        <a:rPr kumimoji="1" lang="en-US" altLang="ja-JP" sz="1600" b="1" u="sng" dirty="0" err="1">
                          <a:solidFill>
                            <a:schemeClr val="tx1"/>
                          </a:solidFill>
                          <a:latin typeface="游ゴシック" panose="020B0400000000000000" pitchFamily="50" charset="-128"/>
                          <a:ea typeface="+mn-ea"/>
                        </a:rPr>
                        <a:t>MaaS</a:t>
                      </a:r>
                      <a:r>
                        <a:rPr kumimoji="1" lang="ja-JP" altLang="en-US" sz="1600" b="1" u="sng" dirty="0">
                          <a:solidFill>
                            <a:schemeClr val="tx1"/>
                          </a:solidFill>
                          <a:latin typeface="游ゴシック" panose="020B0400000000000000" pitchFamily="50" charset="-128"/>
                          <a:ea typeface="+mn-ea"/>
                        </a:rPr>
                        <a:t>やチケットのデジタル化等によるストレスフリーな受入環境の整備</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a:t>
                      </a:r>
                      <a:r>
                        <a:rPr kumimoji="1" lang="ja-JP" altLang="en-US" sz="1600" b="0" strike="noStrike" dirty="0">
                          <a:solidFill>
                            <a:schemeClr val="tx1"/>
                          </a:solidFill>
                          <a:latin typeface="游ゴシック" panose="020B0400000000000000" pitchFamily="50" charset="-128"/>
                          <a:ea typeface="+mn-ea"/>
                        </a:rPr>
                        <a:t>関西</a:t>
                      </a:r>
                      <a:r>
                        <a:rPr kumimoji="1" lang="en-US" altLang="ja-JP" sz="1600" b="0" strike="noStrike" dirty="0" err="1">
                          <a:solidFill>
                            <a:schemeClr val="tx1"/>
                          </a:solidFill>
                          <a:latin typeface="游ゴシック" panose="020B0400000000000000" pitchFamily="50" charset="-128"/>
                          <a:ea typeface="+mn-ea"/>
                        </a:rPr>
                        <a:t>MaaS</a:t>
                      </a:r>
                      <a:r>
                        <a:rPr kumimoji="1" lang="ja-JP" altLang="en-US" sz="1600" b="0" strike="noStrike" dirty="0">
                          <a:solidFill>
                            <a:schemeClr val="tx1"/>
                          </a:solidFill>
                          <a:latin typeface="游ゴシック" panose="020B0400000000000000" pitchFamily="50" charset="-128"/>
                          <a:ea typeface="+mn-ea"/>
                        </a:rPr>
                        <a:t>推進連絡会議（事務局：近畿運輸局）を開催し、</a:t>
                      </a:r>
                      <a:r>
                        <a:rPr kumimoji="1" lang="en-US" altLang="ja-JP" sz="1600" b="0" strike="noStrike" dirty="0">
                          <a:solidFill>
                            <a:schemeClr val="tx1"/>
                          </a:solidFill>
                          <a:latin typeface="游ゴシック" panose="020B0400000000000000" pitchFamily="50" charset="-128"/>
                          <a:ea typeface="+mn-ea"/>
                        </a:rPr>
                        <a:t>KANSAI</a:t>
                      </a:r>
                      <a:r>
                        <a:rPr kumimoji="1" lang="ja-JP" altLang="en-US" sz="1600" b="0" strike="noStrike" dirty="0">
                          <a:solidFill>
                            <a:schemeClr val="tx1"/>
                          </a:solidFill>
                          <a:latin typeface="游ゴシック" panose="020B0400000000000000" pitchFamily="50" charset="-128"/>
                          <a:ea typeface="+mn-ea"/>
                        </a:rPr>
                        <a:t> </a:t>
                      </a:r>
                      <a:r>
                        <a:rPr kumimoji="1" lang="en-US" altLang="ja-JP" sz="1600" b="0" strike="noStrike" dirty="0" err="1">
                          <a:solidFill>
                            <a:schemeClr val="tx1"/>
                          </a:solidFill>
                          <a:latin typeface="游ゴシック" panose="020B0400000000000000" pitchFamily="50" charset="-128"/>
                          <a:ea typeface="+mn-ea"/>
                        </a:rPr>
                        <a:t>MaaS</a:t>
                      </a:r>
                      <a:r>
                        <a:rPr kumimoji="1" lang="en-US" altLang="ja-JP" sz="1600" b="0" strike="noStrike" dirty="0">
                          <a:solidFill>
                            <a:schemeClr val="tx1"/>
                          </a:solidFill>
                          <a:latin typeface="游ゴシック" panose="020B0400000000000000" pitchFamily="50" charset="-128"/>
                          <a:ea typeface="+mn-ea"/>
                        </a:rPr>
                        <a:t> </a:t>
                      </a:r>
                      <a:r>
                        <a:rPr kumimoji="1" lang="ja-JP" altLang="en-US" sz="1600" b="0" strike="noStrike" dirty="0">
                          <a:solidFill>
                            <a:schemeClr val="tx1"/>
                          </a:solidFill>
                          <a:latin typeface="游ゴシック" panose="020B0400000000000000" pitchFamily="50" charset="-128"/>
                          <a:ea typeface="+mn-ea"/>
                        </a:rPr>
                        <a:t>のサービス構築・運営等に係る意見交換を実施</a:t>
                      </a:r>
                      <a:endParaRPr kumimoji="1" lang="en-US" altLang="ja-JP" sz="1600" b="0"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4" name="ホームベース 3"/>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①　受入環境の整備</a:t>
            </a:r>
          </a:p>
        </p:txBody>
      </p:sp>
      <p:sp>
        <p:nvSpPr>
          <p:cNvPr id="6" name="テキスト ボックス 5">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フローチャート: 結合子 6"/>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9</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40595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340579" y="1918453"/>
            <a:ext cx="10224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国内旅行需要喚起やインバウンド再生に向けた魅力発信・プロモーション</a:t>
            </a:r>
            <a:endParaRPr lang="en-US" altLang="ja-JP" sz="2000" b="1" spc="-150" dirty="0">
              <a:solidFill>
                <a:schemeClr val="tx1"/>
              </a:solidFill>
              <a:latin typeface="+mn-ea"/>
              <a:cs typeface="Meiryo UI" pitchFamily="50" charset="-128"/>
            </a:endParaRPr>
          </a:p>
        </p:txBody>
      </p:sp>
      <p:sp>
        <p:nvSpPr>
          <p:cNvPr id="16" name="テキスト ボックス 15"/>
          <p:cNvSpPr txBox="1"/>
          <p:nvPr/>
        </p:nvSpPr>
        <p:spPr>
          <a:xfrm>
            <a:off x="11852580" y="1918453"/>
            <a:ext cx="5040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万博開催に向けた魅力発信・プロモーションの強化</a:t>
            </a:r>
            <a:endParaRPr lang="en-US" altLang="ja-JP" sz="2000" b="1" spc="-150" dirty="0">
              <a:latin typeface="+mn-ea"/>
              <a:cs typeface="Meiryo UI" pitchFamily="50" charset="-128"/>
            </a:endParaRPr>
          </a:p>
        </p:txBody>
      </p:sp>
      <p:graphicFrame>
        <p:nvGraphicFramePr>
          <p:cNvPr id="17" name="Group 2"/>
          <p:cNvGraphicFramePr>
            <a:graphicFrameLocks/>
          </p:cNvGraphicFramePr>
          <p:nvPr/>
        </p:nvGraphicFramePr>
        <p:xfrm>
          <a:off x="242963" y="2612092"/>
          <a:ext cx="16668000" cy="216631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◆エンタメ・食（大阪産</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）など、大阪の強みを活かした魅力の発信</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◆府内各地域の観光コンテンツの発信</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◆国内外からの来阪を促すプロモーションの展開</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◆多様な魅力あるコンテンツで全国からの誘客を促進するプロモーションの展開</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◆渡航制限の解除状況等を踏まえた海外プロモーションの展開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◆大阪産</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などの需要創出や消費拡大を図るコンテンツの発掘と強化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rgbClr val="FF0000"/>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◆全世界に向けたプロモーションの展開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◆国内外における大阪の食の魅力発信の強化と消費拡大</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2" name="二等辺三角形 21"/>
          <p:cNvSpPr/>
          <p:nvPr/>
        </p:nvSpPr>
        <p:spPr>
          <a:xfrm rot="5400000">
            <a:off x="11554843" y="2095376"/>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a:extLst>
              <a:ext uri="{FF2B5EF4-FFF2-40B4-BE49-F238E27FC236}">
                <a16:creationId xmlns:a16="http://schemas.microsoft.com/office/drawing/2014/main" id="{0E2390CC-EE52-463A-98B9-F1F954305B20}"/>
              </a:ext>
            </a:extLst>
          </p:cNvPr>
          <p:cNvGraphicFramePr>
            <a:graphicFrameLocks noGrp="1"/>
          </p:cNvGraphicFramePr>
          <p:nvPr/>
        </p:nvGraphicFramePr>
        <p:xfrm>
          <a:off x="210180" y="6284538"/>
          <a:ext cx="16682400" cy="4484379"/>
        </p:xfrm>
        <a:graphic>
          <a:graphicData uri="http://schemas.openxmlformats.org/drawingml/2006/table">
            <a:tbl>
              <a:tblPr firstRow="1" firstCol="1" bandRow="1"/>
              <a:tblGrid>
                <a:gridCol w="21744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68379">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816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1901780"/>
                  </a:ext>
                </a:extLst>
              </a:tr>
            </a:tbl>
          </a:graphicData>
        </a:graphic>
      </p:graphicFrame>
      <p:sp>
        <p:nvSpPr>
          <p:cNvPr id="58" name="ホームベース 57"/>
          <p:cNvSpPr/>
          <p:nvPr/>
        </p:nvSpPr>
        <p:spPr>
          <a:xfrm>
            <a:off x="10936781" y="9182242"/>
            <a:ext cx="5862993" cy="61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effectLst>
                  <a:outerShdw blurRad="38100" dist="38100" dir="2700000" algn="tl">
                    <a:srgbClr val="000000">
                      <a:alpha val="43137"/>
                    </a:srgbClr>
                  </a:outerShdw>
                </a:effectLst>
              </a:rPr>
              <a:t>    　欧米豪をはじめ幅広い国・地域からの誘客、</a:t>
            </a:r>
            <a:endParaRPr kumimoji="1" lang="en-US" altLang="ja-JP" sz="1600" b="1" dirty="0">
              <a:effectLst>
                <a:outerShdw blurRad="38100" dist="38100" dir="2700000" algn="tl">
                  <a:srgbClr val="000000">
                    <a:alpha val="43137"/>
                  </a:srgbClr>
                </a:outerShdw>
              </a:effectLst>
            </a:endParaRPr>
          </a:p>
          <a:p>
            <a:r>
              <a:rPr kumimoji="1" lang="ja-JP" altLang="en-US" sz="1600" b="1" dirty="0">
                <a:effectLst>
                  <a:outerShdw blurRad="38100" dist="38100" dir="2700000" algn="tl">
                    <a:srgbClr val="000000">
                      <a:alpha val="43137"/>
                    </a:srgbClr>
                  </a:outerShdw>
                </a:effectLst>
              </a:rPr>
              <a:t>　　プロモーション展開</a:t>
            </a:r>
          </a:p>
        </p:txBody>
      </p:sp>
      <p:sp>
        <p:nvSpPr>
          <p:cNvPr id="64" name="ホームベース 63"/>
          <p:cNvSpPr/>
          <p:nvPr/>
        </p:nvSpPr>
        <p:spPr>
          <a:xfrm>
            <a:off x="5769241" y="9182242"/>
            <a:ext cx="4441559" cy="61199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effectLst>
                  <a:outerShdw blurRad="38100" dist="38100" dir="2700000" algn="tl">
                    <a:srgbClr val="000000">
                      <a:alpha val="43137"/>
                    </a:srgbClr>
                  </a:outerShdw>
                </a:effectLst>
              </a:rPr>
              <a:t>　渡航制限の解除状況等を踏まえた</a:t>
            </a:r>
            <a:endParaRPr kumimoji="1" lang="en-US" altLang="ja-JP" sz="1600" b="1" dirty="0">
              <a:effectLst>
                <a:outerShdw blurRad="38100" dist="38100" dir="2700000" algn="tl">
                  <a:srgbClr val="000000">
                    <a:alpha val="43137"/>
                  </a:srgbClr>
                </a:outerShdw>
              </a:effectLst>
            </a:endParaRPr>
          </a:p>
          <a:p>
            <a:r>
              <a:rPr kumimoji="1" lang="ja-JP" altLang="en-US" sz="1600" b="1" dirty="0">
                <a:effectLst>
                  <a:outerShdw blurRad="38100" dist="38100" dir="2700000" algn="tl">
                    <a:srgbClr val="000000">
                      <a:alpha val="43137"/>
                    </a:srgbClr>
                  </a:outerShdw>
                </a:effectLst>
              </a:rPr>
              <a:t>　海外プロモーションの展開</a:t>
            </a:r>
          </a:p>
        </p:txBody>
      </p:sp>
      <p:sp>
        <p:nvSpPr>
          <p:cNvPr id="70" name="角丸四角形 63">
            <a:extLst>
              <a:ext uri="{FF2B5EF4-FFF2-40B4-BE49-F238E27FC236}">
                <a16:creationId xmlns:a16="http://schemas.microsoft.com/office/drawing/2014/main" id="{FD48ADB9-998D-4B85-A390-B32537E67455}"/>
              </a:ext>
            </a:extLst>
          </p:cNvPr>
          <p:cNvSpPr/>
          <p:nvPr/>
        </p:nvSpPr>
        <p:spPr>
          <a:xfrm>
            <a:off x="313343" y="8643296"/>
            <a:ext cx="1909463" cy="1944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国内外の需要喚起・プロモーション</a:t>
            </a:r>
            <a:endParaRPr lang="en-US" altLang="ja-JP" sz="1600" b="1" dirty="0"/>
          </a:p>
        </p:txBody>
      </p:sp>
      <p:sp>
        <p:nvSpPr>
          <p:cNvPr id="72" name="角丸四角形 63">
            <a:extLst>
              <a:ext uri="{FF2B5EF4-FFF2-40B4-BE49-F238E27FC236}">
                <a16:creationId xmlns:a16="http://schemas.microsoft.com/office/drawing/2014/main" id="{7AD0DA97-91D7-43D4-80EF-A716E6F4A0E6}"/>
              </a:ext>
            </a:extLst>
          </p:cNvPr>
          <p:cNvSpPr/>
          <p:nvPr/>
        </p:nvSpPr>
        <p:spPr>
          <a:xfrm>
            <a:off x="318342" y="7182772"/>
            <a:ext cx="1909463" cy="128936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大阪の魅力や観光コンテンツの発信</a:t>
            </a:r>
            <a:endParaRPr lang="en-US" altLang="ja-JP" sz="1600" b="1" dirty="0"/>
          </a:p>
        </p:txBody>
      </p:sp>
      <p:sp>
        <p:nvSpPr>
          <p:cNvPr id="36" name="ホームベース 35"/>
          <p:cNvSpPr/>
          <p:nvPr/>
        </p:nvSpPr>
        <p:spPr>
          <a:xfrm>
            <a:off x="2508400" y="7248453"/>
            <a:ext cx="14312179" cy="467023"/>
          </a:xfrm>
          <a:prstGeom prst="homePlate">
            <a:avLst>
              <a:gd name="adj" fmla="val 16596"/>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エンタメ・食・文化など、大阪の強みを活かした魅力の発信</a:t>
            </a:r>
            <a:endPar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
        <p:nvSpPr>
          <p:cNvPr id="38" name="ホームベース 37"/>
          <p:cNvSpPr/>
          <p:nvPr/>
        </p:nvSpPr>
        <p:spPr>
          <a:xfrm>
            <a:off x="8252277" y="9909512"/>
            <a:ext cx="6120000" cy="67778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万博と連動した観光プロモーションの実施</a:t>
            </a:r>
          </a:p>
        </p:txBody>
      </p:sp>
      <p:sp>
        <p:nvSpPr>
          <p:cNvPr id="39" name="ホームベース 38"/>
          <p:cNvSpPr/>
          <p:nvPr/>
        </p:nvSpPr>
        <p:spPr>
          <a:xfrm>
            <a:off x="14425264" y="9909512"/>
            <a:ext cx="2395315" cy="67778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万博に関連した観光</a:t>
            </a:r>
            <a:endParaRPr kumimoji="1" lang="en-US" altLang="ja-JP" sz="1600" b="1" dirty="0">
              <a:effectLst>
                <a:outerShdw blurRad="38100" dist="38100" dir="2700000" algn="tl">
                  <a:srgbClr val="000000">
                    <a:alpha val="43137"/>
                  </a:srgbClr>
                </a:outerShdw>
              </a:effectLst>
            </a:endParaRPr>
          </a:p>
          <a:p>
            <a:pPr algn="ctr"/>
            <a:r>
              <a:rPr kumimoji="1" lang="ja-JP" altLang="en-US" sz="1600" b="1" dirty="0">
                <a:effectLst>
                  <a:outerShdw blurRad="38100" dist="38100" dir="2700000" algn="tl">
                    <a:srgbClr val="000000">
                      <a:alpha val="43137"/>
                    </a:srgbClr>
                  </a:outerShdw>
                </a:effectLst>
              </a:rPr>
              <a:t>プロモーションの実施</a:t>
            </a:r>
          </a:p>
        </p:txBody>
      </p:sp>
      <p:sp>
        <p:nvSpPr>
          <p:cNvPr id="34" name="ホームベース 33"/>
          <p:cNvSpPr/>
          <p:nvPr/>
        </p:nvSpPr>
        <p:spPr>
          <a:xfrm>
            <a:off x="2483048" y="9909512"/>
            <a:ext cx="5697228" cy="67778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rPr>
              <a:t>ＳＮＳ等を</a:t>
            </a:r>
            <a:r>
              <a:rPr kumimoji="1" lang="ja-JP" altLang="en-US" sz="1600" b="1" dirty="0">
                <a:effectLst>
                  <a:outerShdw blurRad="38100" dist="38100" dir="2700000" algn="tl">
                    <a:srgbClr val="000000">
                      <a:alpha val="43137"/>
                    </a:srgbClr>
                  </a:outerShdw>
                </a:effectLst>
              </a:rPr>
              <a:t>活用した海外向け</a:t>
            </a:r>
            <a:endParaRPr kumimoji="1" lang="en-US" altLang="ja-JP" sz="1600" b="1" dirty="0">
              <a:effectLst>
                <a:outerShdw blurRad="38100" dist="38100" dir="2700000" algn="tl">
                  <a:srgbClr val="000000">
                    <a:alpha val="43137"/>
                  </a:srgbClr>
                </a:outerShdw>
              </a:effectLst>
            </a:endParaRPr>
          </a:p>
          <a:p>
            <a:pPr algn="ctr"/>
            <a:r>
              <a:rPr kumimoji="1" lang="ja-JP" altLang="en-US" sz="1600" b="1" dirty="0">
                <a:effectLst>
                  <a:outerShdw blurRad="38100" dist="38100" dir="2700000" algn="tl">
                    <a:srgbClr val="000000">
                      <a:alpha val="43137"/>
                    </a:srgbClr>
                  </a:outerShdw>
                </a:effectLst>
              </a:rPr>
              <a:t>プロモーション</a:t>
            </a:r>
          </a:p>
        </p:txBody>
      </p:sp>
      <p:grpSp>
        <p:nvGrpSpPr>
          <p:cNvPr id="40" name="グループ化 39"/>
          <p:cNvGrpSpPr/>
          <p:nvPr/>
        </p:nvGrpSpPr>
        <p:grpSpPr>
          <a:xfrm>
            <a:off x="10041431" y="9197456"/>
            <a:ext cx="895350" cy="576000"/>
            <a:chOff x="6411385" y="8325936"/>
            <a:chExt cx="586379" cy="617375"/>
          </a:xfrm>
        </p:grpSpPr>
        <p:sp>
          <p:nvSpPr>
            <p:cNvPr id="41" name="山形 40"/>
            <p:cNvSpPr/>
            <p:nvPr/>
          </p:nvSpPr>
          <p:spPr>
            <a:xfrm>
              <a:off x="6411385" y="8325936"/>
              <a:ext cx="345017" cy="617375"/>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山形 41"/>
            <p:cNvSpPr/>
            <p:nvPr/>
          </p:nvSpPr>
          <p:spPr>
            <a:xfrm>
              <a:off x="6652747" y="8325936"/>
              <a:ext cx="345017" cy="617375"/>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pic>
        <p:nvPicPr>
          <p:cNvPr id="31" name="図 3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353544" y="6323396"/>
            <a:ext cx="411386" cy="612000"/>
          </a:xfrm>
          <a:prstGeom prst="rect">
            <a:avLst/>
          </a:prstGeom>
        </p:spPr>
      </p:pic>
      <p:sp>
        <p:nvSpPr>
          <p:cNvPr id="4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44" name="ホームベース 43"/>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魅力発信・プロモーション</a:t>
            </a:r>
          </a:p>
        </p:txBody>
      </p:sp>
      <p:cxnSp>
        <p:nvCxnSpPr>
          <p:cNvPr id="45" name="直線コネクタ 44"/>
          <p:cNvCxnSpPr/>
          <p:nvPr/>
        </p:nvCxnSpPr>
        <p:spPr>
          <a:xfrm>
            <a:off x="332209" y="526468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E37A114D-C9FC-4AEC-A456-F2810BC313A6}"/>
              </a:ext>
            </a:extLst>
          </p:cNvPr>
          <p:cNvSpPr txBox="1"/>
          <p:nvPr/>
        </p:nvSpPr>
        <p:spPr>
          <a:xfrm>
            <a:off x="177800" y="546542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7" name="フローチャート: 結合子 46"/>
          <p:cNvSpPr/>
          <p:nvPr/>
        </p:nvSpPr>
        <p:spPr>
          <a:xfrm>
            <a:off x="509764" y="565918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2" name="ホームベース 31"/>
          <p:cNvSpPr/>
          <p:nvPr/>
        </p:nvSpPr>
        <p:spPr>
          <a:xfrm>
            <a:off x="2513399" y="7881527"/>
            <a:ext cx="14307180" cy="468000"/>
          </a:xfrm>
          <a:prstGeom prst="homePlate">
            <a:avLst>
              <a:gd name="adj" fmla="val 33253"/>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大阪産</a:t>
            </a:r>
            <a:r>
              <a:rPr kumimoji="1" lang="en-US" altLang="ja-JP" sz="1600" b="1" dirty="0">
                <a:solidFill>
                  <a:schemeClr val="bg1"/>
                </a:solidFill>
                <a:effectLst>
                  <a:outerShdw blurRad="38100" dist="38100" dir="2700000" algn="tl">
                    <a:srgbClr val="000000">
                      <a:alpha val="43137"/>
                    </a:srgbClr>
                  </a:outerShdw>
                </a:effectLst>
                <a:latin typeface="游ゴシック" panose="020B0400000000000000" pitchFamily="50" charset="-128"/>
              </a:rPr>
              <a:t>(</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もん</a:t>
            </a:r>
            <a:r>
              <a:rPr kumimoji="1" lang="en-US" altLang="ja-JP" sz="1600" b="1" dirty="0">
                <a:solidFill>
                  <a:schemeClr val="bg1"/>
                </a:solidFill>
                <a:effectLst>
                  <a:outerShdw blurRad="38100" dist="38100" dir="2700000" algn="tl">
                    <a:srgbClr val="000000">
                      <a:alpha val="43137"/>
                    </a:srgbClr>
                  </a:outerShdw>
                </a:effectLst>
                <a:latin typeface="游ゴシック" panose="020B0400000000000000" pitchFamily="50" charset="-128"/>
              </a:rPr>
              <a:t>)</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などの需要創出や消費拡大を図るコンテンツの発掘と強化</a:t>
            </a:r>
          </a:p>
        </p:txBody>
      </p:sp>
      <p:sp>
        <p:nvSpPr>
          <p:cNvPr id="30" name="ホームベース 19">
            <a:extLst>
              <a:ext uri="{FF2B5EF4-FFF2-40B4-BE49-F238E27FC236}">
                <a16:creationId xmlns:a16="http://schemas.microsoft.com/office/drawing/2014/main" id="{6B557297-E01C-478E-BC9F-C191A15BB66F}"/>
              </a:ext>
            </a:extLst>
          </p:cNvPr>
          <p:cNvSpPr/>
          <p:nvPr/>
        </p:nvSpPr>
        <p:spPr>
          <a:xfrm>
            <a:off x="2951541" y="8613407"/>
            <a:ext cx="5625422" cy="387214"/>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latin typeface="游ゴシック" panose="020B0400000000000000" pitchFamily="50" charset="-128"/>
                <a:ea typeface="游ゴシック" panose="020B0400000000000000" pitchFamily="50" charset="-128"/>
              </a:rPr>
              <a:t>国内旅行需要喚起</a:t>
            </a:r>
            <a:endParaRPr kumimoji="1" lang="en-US" altLang="ja-JP" sz="1600" b="1" dirty="0">
              <a:solidFill>
                <a:schemeClr val="bg1"/>
              </a:solidFill>
              <a:latin typeface="游ゴシック" panose="020B0400000000000000" pitchFamily="50" charset="-128"/>
              <a:ea typeface="游ゴシック" panose="020B0400000000000000" pitchFamily="50" charset="-128"/>
            </a:endParaRPr>
          </a:p>
        </p:txBody>
      </p:sp>
      <p:grpSp>
        <p:nvGrpSpPr>
          <p:cNvPr id="33" name="グループ化 32">
            <a:extLst>
              <a:ext uri="{FF2B5EF4-FFF2-40B4-BE49-F238E27FC236}">
                <a16:creationId xmlns:a16="http://schemas.microsoft.com/office/drawing/2014/main" id="{D3DCE217-8BAC-4466-8598-B3249658468F}"/>
              </a:ext>
            </a:extLst>
          </p:cNvPr>
          <p:cNvGrpSpPr/>
          <p:nvPr/>
        </p:nvGrpSpPr>
        <p:grpSpPr>
          <a:xfrm>
            <a:off x="8504209" y="8596243"/>
            <a:ext cx="667735" cy="404378"/>
            <a:chOff x="8551712" y="10201495"/>
            <a:chExt cx="566155" cy="360006"/>
          </a:xfrm>
        </p:grpSpPr>
        <p:sp>
          <p:nvSpPr>
            <p:cNvPr id="35" name="山形 73">
              <a:extLst>
                <a:ext uri="{FF2B5EF4-FFF2-40B4-BE49-F238E27FC236}">
                  <a16:creationId xmlns:a16="http://schemas.microsoft.com/office/drawing/2014/main" id="{E0E71EE9-CFA2-4992-BC6F-5FE7C8562A59}"/>
                </a:ext>
              </a:extLst>
            </p:cNvPr>
            <p:cNvSpPr/>
            <p:nvPr/>
          </p:nvSpPr>
          <p:spPr>
            <a:xfrm>
              <a:off x="8551712"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山形 74">
              <a:extLst>
                <a:ext uri="{FF2B5EF4-FFF2-40B4-BE49-F238E27FC236}">
                  <a16:creationId xmlns:a16="http://schemas.microsoft.com/office/drawing/2014/main" id="{C5735EEF-F305-4373-9D98-0E896778F98D}"/>
                </a:ext>
              </a:extLst>
            </p:cNvPr>
            <p:cNvSpPr/>
            <p:nvPr/>
          </p:nvSpPr>
          <p:spPr>
            <a:xfrm>
              <a:off x="8793074" y="10201501"/>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4278793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421078828"/>
              </p:ext>
            </p:extLst>
          </p:nvPr>
        </p:nvGraphicFramePr>
        <p:xfrm>
          <a:off x="180000" y="2432598"/>
          <a:ext cx="16554148" cy="716280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035002">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◆エンタメ・食（大阪産</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）など、大阪の強みを活かした魅力の発信</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〇国内・海外向けの</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動画により、大阪産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名品の魅力を発信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やメディア等を通じて大阪産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名品のイベントや旬の情報を発信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◆府内各地域の観光コンテンツの発信</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○府内の魅力的なスポットを巡る周遊ルート等をエリアごとに紹介する観光ガイドブック「</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DISCOVER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」（日本語・多言語版）を活用するとともに、民間事業者と連携したイベントや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HP</a:t>
                      </a:r>
                      <a:r>
                        <a:rPr kumimoji="1" lang="ja-JP" altLang="en-US" sz="1600" b="0" i="0" u="none" strike="noStrike" cap="none" spc="-150" normalizeH="0" baseline="0" dirty="0" err="1">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等での発信により、大阪への誘客を促進する。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○百舌鳥・古市古墳群の</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映像（高精細・ノンバーバル）を製作し、</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等を通じて発信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○大阪の特色を活かした新たなコンテンツを造成。兵庫県と連携し、「広域周遊モデルコース」として</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HP</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で発信</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◆国内外からの来阪を促すプロモーションの展開</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a:t>
                      </a:r>
                      <a:r>
                        <a:rPr kumimoji="1" lang="ja-JP" altLang="en-US" sz="1600" b="0" i="0" u="none" strike="noStrike" cap="none" spc="-150" normalizeH="0" baseline="0" dirty="0">
                          <a:ln>
                            <a:noFill/>
                          </a:ln>
                          <a:solidFill>
                            <a:schemeClr val="tx1"/>
                          </a:solidFill>
                          <a:effectLst/>
                          <a:latin typeface="游ゴシック 本文"/>
                          <a:ea typeface="+mn-ea"/>
                          <a:cs typeface="Meiryo UI" panose="020B0604030504040204" pitchFamily="50" charset="-128"/>
                        </a:rPr>
                        <a:t>府内での宿泊を伴うプラン等の利用者に対し、旅行代金の割引や観光施設等で使用可能なクーポン券を配布するキャンペーンを実施（令和５年６月末まで）</a:t>
                      </a:r>
                      <a:endParaRPr kumimoji="1" lang="en-US" altLang="ja-JP" sz="1600" b="0" i="0" u="none" strike="noStrike" cap="none" spc="-150" normalizeH="0" baseline="0" dirty="0">
                        <a:ln>
                          <a:noFill/>
                        </a:ln>
                        <a:solidFill>
                          <a:schemeClr val="tx1"/>
                        </a:solidFill>
                        <a:effectLst/>
                        <a:latin typeface="游ゴシック 本文"/>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○全国からの誘客を図るため、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JR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６社や観光関連事業者等と協力し、全国規模の大型観光キャンペーン（大阪デスティネーションキャンペーン）の実施に向けた取組みを推進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令和６年３月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日（日）には、「大阪デスティネーションキャンペーン プレキャンペーン」のオープニングイベントを</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JR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大阪駅で開催し、府内への誘客促進に向けた取組みを実施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○国内外から誘客を図るため、世界最大級の国際観光イベント「ツーリズム</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EXPO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ジャパン</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大阪・関西」において、多彩な観光資源の魅力を発信するプロモーションやイベントを実施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○令和４年度に制作した動画を活用し、戦略的な海外プロモーションを実施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◆多様な魅力あるコンテンツで全国からの誘客を促進するプロモーションの展開</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○大阪国際文化芸術プロジェクト・大阪文化資源魅力向上事業の実施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a:t>
                      </a:r>
                      <a:r>
                        <a:rPr kumimoji="1" lang="ja-JP" altLang="en-US" sz="1600" b="0" u="none" dirty="0">
                          <a:solidFill>
                            <a:schemeClr val="tx1"/>
                          </a:solidFill>
                          <a:latin typeface="游ゴシック" panose="020B0400000000000000" pitchFamily="50" charset="-128"/>
                          <a:ea typeface="+mn-ea"/>
                        </a:rPr>
                        <a:t>大阪の食の魅力を発信する「あじわい大阪」を実施</a:t>
                      </a:r>
                      <a:endParaRPr kumimoji="1" lang="en-US" altLang="ja-JP" sz="1600" u="none"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◆大阪産</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などの需要創出や消費拡大を図るコンテンツの発掘と強化</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〇企業と連携したイベントの開催や新商品の開発や飲食店・ホテルと連携した大阪産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メニューの提供等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〇スーパーや百貨店などと連携した大阪産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の消費拡大</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魅力発信・プロモーション</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06444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1319629" y="1848385"/>
            <a:ext cx="10224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府内各地域の魅力創出</a:t>
            </a:r>
            <a:endParaRPr lang="en-US" altLang="ja-JP" sz="2000" b="1" spc="-150" dirty="0">
              <a:solidFill>
                <a:schemeClr val="tx1"/>
              </a:solidFill>
              <a:latin typeface="+mn-ea"/>
              <a:cs typeface="Meiryo UI" pitchFamily="50" charset="-128"/>
            </a:endParaRPr>
          </a:p>
        </p:txBody>
      </p:sp>
      <p:sp>
        <p:nvSpPr>
          <p:cNvPr id="38" name="テキスト ボックス 37"/>
          <p:cNvSpPr txBox="1"/>
          <p:nvPr/>
        </p:nvSpPr>
        <p:spPr>
          <a:xfrm>
            <a:off x="11831629" y="1848385"/>
            <a:ext cx="5040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インバウンドの「量」から「質」への転換</a:t>
            </a:r>
            <a:endParaRPr lang="en-US" altLang="ja-JP" sz="2000" b="1" spc="-150" dirty="0">
              <a:latin typeface="+mn-ea"/>
              <a:cs typeface="Meiryo UI" pitchFamily="50" charset="-128"/>
            </a:endParaRPr>
          </a:p>
        </p:txBody>
      </p:sp>
      <p:graphicFrame>
        <p:nvGraphicFramePr>
          <p:cNvPr id="17" name="Group 2"/>
          <p:cNvGraphicFramePr>
            <a:graphicFrameLocks/>
          </p:cNvGraphicFramePr>
          <p:nvPr/>
        </p:nvGraphicFramePr>
        <p:xfrm>
          <a:off x="203200" y="2571631"/>
          <a:ext cx="16668000" cy="216631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4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◆世界遺産をはじめ、府内各地域の観光資源の魅力向上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◆府内の周遊性向上に向けた広域周遊コースによる誘客促進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◆人々の動きを活性化し、賑わいを創出するプロジェクトを通じた、市民生活や企業・団体の活動支援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◆スポーツツーリズムの推進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VR</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等を活用したバーチャルツーリズムの創出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◆多様な文化芸術の交流や新たな文化芸術の創造を通じた大阪の魅力向上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◆ベイエリアやうめきた２期など新たな集客拠点の形成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◆府内各地域の新たな魅力創出による周遊性の向上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◆大規模アリーナの開館など、大阪を代表する新たな観光魅力の創出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4" name="二等辺三角形 13"/>
          <p:cNvSpPr/>
          <p:nvPr/>
        </p:nvSpPr>
        <p:spPr>
          <a:xfrm rot="5400000">
            <a:off x="11533892" y="2003941"/>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6" name="表 35">
            <a:extLst>
              <a:ext uri="{FF2B5EF4-FFF2-40B4-BE49-F238E27FC236}">
                <a16:creationId xmlns:a16="http://schemas.microsoft.com/office/drawing/2014/main" id="{0E2390CC-EE52-463A-98B9-F1F954305B20}"/>
              </a:ext>
            </a:extLst>
          </p:cNvPr>
          <p:cNvGraphicFramePr>
            <a:graphicFrameLocks noGrp="1"/>
          </p:cNvGraphicFramePr>
          <p:nvPr/>
        </p:nvGraphicFramePr>
        <p:xfrm>
          <a:off x="203200" y="6228104"/>
          <a:ext cx="16560000" cy="5601600"/>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69600">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932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2" name="ホームベース 19">
            <a:extLst>
              <a:ext uri="{FF2B5EF4-FFF2-40B4-BE49-F238E27FC236}">
                <a16:creationId xmlns:a16="http://schemas.microsoft.com/office/drawing/2014/main" id="{B8892F28-F245-456F-B524-2B18EDE38201}"/>
              </a:ext>
            </a:extLst>
          </p:cNvPr>
          <p:cNvSpPr/>
          <p:nvPr/>
        </p:nvSpPr>
        <p:spPr>
          <a:xfrm>
            <a:off x="2424214" y="8869152"/>
            <a:ext cx="5544000" cy="534863"/>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国内向けスポーツツーリズムの展開</a:t>
            </a:r>
            <a:endParaRPr kumimoji="1" lang="en-US" altLang="ja-JP" sz="1600" b="1" dirty="0">
              <a:latin typeface="游ゴシック" panose="020B0400000000000000" pitchFamily="50" charset="-128"/>
              <a:ea typeface="游ゴシック" panose="020B0400000000000000" pitchFamily="50" charset="-128"/>
            </a:endParaRPr>
          </a:p>
          <a:p>
            <a:pPr algn="ctr"/>
            <a:r>
              <a:rPr kumimoji="1" lang="ja-JP" altLang="en-US" sz="1600" b="1" dirty="0">
                <a:latin typeface="游ゴシック" panose="020B0400000000000000" pitchFamily="50" charset="-128"/>
                <a:ea typeface="游ゴシック" panose="020B0400000000000000" pitchFamily="50" charset="-128"/>
              </a:rPr>
              <a:t>インバウンド向けニーズ把握・企画</a:t>
            </a:r>
          </a:p>
        </p:txBody>
      </p:sp>
      <p:sp>
        <p:nvSpPr>
          <p:cNvPr id="67" name="ホームベース 66"/>
          <p:cNvSpPr/>
          <p:nvPr/>
        </p:nvSpPr>
        <p:spPr>
          <a:xfrm>
            <a:off x="2370239" y="7179804"/>
            <a:ext cx="14256000" cy="58397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府内各地域の観光資源の魅力向上、新たな集客拠点の形成</a:t>
            </a:r>
          </a:p>
        </p:txBody>
      </p:sp>
      <p:sp>
        <p:nvSpPr>
          <p:cNvPr id="69" name="四角形吹き出し 68"/>
          <p:cNvSpPr/>
          <p:nvPr/>
        </p:nvSpPr>
        <p:spPr>
          <a:xfrm>
            <a:off x="4752955" y="6915920"/>
            <a:ext cx="1836000" cy="489005"/>
          </a:xfrm>
          <a:prstGeom prst="wedgeRectCallout">
            <a:avLst>
              <a:gd name="adj1" fmla="val -38472"/>
              <a:gd name="adj2" fmla="val 75497"/>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大阪中之島美術館開館</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en-US" altLang="ja-JP" sz="1300" b="1" dirty="0">
                <a:solidFill>
                  <a:schemeClr val="bg1"/>
                </a:solidFill>
                <a:effectLst>
                  <a:outerShdw blurRad="38100" dist="38100" dir="2700000" algn="tl">
                    <a:srgbClr val="000000">
                      <a:alpha val="43137"/>
                    </a:srgbClr>
                  </a:outerShdw>
                </a:effectLst>
              </a:rPr>
              <a:t>(2022</a:t>
            </a:r>
            <a:r>
              <a:rPr kumimoji="1" lang="ja-JP" altLang="en-US" sz="1300" b="1" dirty="0">
                <a:solidFill>
                  <a:schemeClr val="bg1"/>
                </a:solidFill>
                <a:effectLst>
                  <a:outerShdw blurRad="38100" dist="38100" dir="2700000" algn="tl">
                    <a:srgbClr val="000000">
                      <a:alpha val="43137"/>
                    </a:srgbClr>
                  </a:outerShdw>
                </a:effectLst>
              </a:rPr>
              <a:t>年</a:t>
            </a:r>
            <a:r>
              <a:rPr kumimoji="1" lang="en-US" altLang="ja-JP" sz="1300" b="1" dirty="0">
                <a:solidFill>
                  <a:schemeClr val="bg1"/>
                </a:solidFill>
                <a:effectLst>
                  <a:outerShdw blurRad="38100" dist="38100" dir="2700000" algn="tl">
                    <a:srgbClr val="000000">
                      <a:alpha val="43137"/>
                    </a:srgbClr>
                  </a:outerShdw>
                </a:effectLst>
              </a:rPr>
              <a:t>2</a:t>
            </a:r>
            <a:r>
              <a:rPr kumimoji="1" lang="ja-JP" altLang="en-US" sz="1300" b="1" dirty="0">
                <a:solidFill>
                  <a:schemeClr val="bg1"/>
                </a:solidFill>
                <a:effectLst>
                  <a:outerShdw blurRad="38100" dist="38100" dir="2700000" algn="tl">
                    <a:srgbClr val="000000">
                      <a:alpha val="43137"/>
                    </a:srgbClr>
                  </a:outerShdw>
                </a:effectLst>
              </a:rPr>
              <a:t>月</a:t>
            </a:r>
            <a:r>
              <a:rPr kumimoji="1" lang="en-US" altLang="ja-JP" sz="1300" b="1" dirty="0">
                <a:solidFill>
                  <a:schemeClr val="bg1"/>
                </a:solidFill>
                <a:effectLst>
                  <a:outerShdw blurRad="38100" dist="38100" dir="2700000" algn="tl">
                    <a:srgbClr val="000000">
                      <a:alpha val="43137"/>
                    </a:srgbClr>
                  </a:outerShdw>
                </a:effectLst>
              </a:rPr>
              <a:t>)</a:t>
            </a:r>
            <a:endParaRPr kumimoji="1" lang="ja-JP" altLang="en-US" sz="1300" b="1" dirty="0">
              <a:solidFill>
                <a:schemeClr val="bg1"/>
              </a:solidFill>
              <a:effectLst>
                <a:outerShdw blurRad="38100" dist="38100" dir="2700000" algn="tl">
                  <a:srgbClr val="000000">
                    <a:alpha val="43137"/>
                  </a:srgbClr>
                </a:outerShdw>
              </a:effectLst>
            </a:endParaRPr>
          </a:p>
        </p:txBody>
      </p:sp>
      <p:sp>
        <p:nvSpPr>
          <p:cNvPr id="72" name="角丸四角形 71"/>
          <p:cNvSpPr/>
          <p:nvPr/>
        </p:nvSpPr>
        <p:spPr>
          <a:xfrm>
            <a:off x="265132" y="6997447"/>
            <a:ext cx="1909463" cy="81495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観光資源の</a:t>
            </a:r>
            <a:endParaRPr lang="en-US" altLang="ja-JP" sz="1600" b="1" dirty="0"/>
          </a:p>
          <a:p>
            <a:pPr algn="ctr"/>
            <a:r>
              <a:rPr lang="ja-JP" altLang="en-US" sz="1600" b="1" dirty="0"/>
              <a:t>魅力向上</a:t>
            </a:r>
            <a:endParaRPr lang="en-US" altLang="ja-JP" sz="1600" b="1" dirty="0"/>
          </a:p>
        </p:txBody>
      </p:sp>
      <p:sp>
        <p:nvSpPr>
          <p:cNvPr id="84" name="角丸四角形 83"/>
          <p:cNvSpPr/>
          <p:nvPr/>
        </p:nvSpPr>
        <p:spPr>
          <a:xfrm>
            <a:off x="265132" y="8783010"/>
            <a:ext cx="1909463" cy="70714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スポーツ</a:t>
            </a:r>
            <a:endParaRPr lang="en-US" altLang="ja-JP" sz="1600" b="1" dirty="0"/>
          </a:p>
          <a:p>
            <a:pPr algn="ctr"/>
            <a:r>
              <a:rPr lang="ja-JP" altLang="en-US" sz="1600" b="1" dirty="0"/>
              <a:t>ツーリズム</a:t>
            </a:r>
          </a:p>
        </p:txBody>
      </p:sp>
      <p:sp>
        <p:nvSpPr>
          <p:cNvPr id="86" name="ホームベース 85"/>
          <p:cNvSpPr/>
          <p:nvPr/>
        </p:nvSpPr>
        <p:spPr>
          <a:xfrm>
            <a:off x="8172855" y="8914648"/>
            <a:ext cx="8496000" cy="4824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　　インバウンド含めたスポーツツーリズムの展開</a:t>
            </a:r>
          </a:p>
        </p:txBody>
      </p:sp>
      <p:sp>
        <p:nvSpPr>
          <p:cNvPr id="88" name="角丸四角形 87"/>
          <p:cNvSpPr/>
          <p:nvPr/>
        </p:nvSpPr>
        <p:spPr>
          <a:xfrm>
            <a:off x="265132" y="10515529"/>
            <a:ext cx="1909463" cy="115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文化芸術</a:t>
            </a:r>
          </a:p>
        </p:txBody>
      </p:sp>
      <p:sp>
        <p:nvSpPr>
          <p:cNvPr id="103" name="角丸四角形 63">
            <a:extLst>
              <a:ext uri="{FF2B5EF4-FFF2-40B4-BE49-F238E27FC236}">
                <a16:creationId xmlns:a16="http://schemas.microsoft.com/office/drawing/2014/main" id="{E86E3580-C415-4DA3-92E9-3CC03B140BCC}"/>
              </a:ext>
            </a:extLst>
          </p:cNvPr>
          <p:cNvSpPr/>
          <p:nvPr/>
        </p:nvSpPr>
        <p:spPr>
          <a:xfrm>
            <a:off x="265132" y="8026057"/>
            <a:ext cx="1909463" cy="61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府域周遊の促進</a:t>
            </a:r>
            <a:endParaRPr lang="en-US" altLang="ja-JP" sz="1600" b="1" dirty="0"/>
          </a:p>
        </p:txBody>
      </p:sp>
      <p:sp>
        <p:nvSpPr>
          <p:cNvPr id="111" name="ホームベース 60">
            <a:extLst>
              <a:ext uri="{FF2B5EF4-FFF2-40B4-BE49-F238E27FC236}">
                <a16:creationId xmlns:a16="http://schemas.microsoft.com/office/drawing/2014/main" id="{603E24E7-CC88-4AD7-A3CF-1BDCE8B37BBD}"/>
              </a:ext>
            </a:extLst>
          </p:cNvPr>
          <p:cNvSpPr/>
          <p:nvPr/>
        </p:nvSpPr>
        <p:spPr>
          <a:xfrm>
            <a:off x="2428524" y="11107268"/>
            <a:ext cx="11304000" cy="5292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文化芸術を通じた賑わい創出、担い手や支える人材の育成、鑑賞機会の創出</a:t>
            </a:r>
          </a:p>
        </p:txBody>
      </p:sp>
      <p:sp>
        <p:nvSpPr>
          <p:cNvPr id="47" name="ホームベース 46"/>
          <p:cNvSpPr/>
          <p:nvPr/>
        </p:nvSpPr>
        <p:spPr>
          <a:xfrm>
            <a:off x="8172856" y="8042346"/>
            <a:ext cx="5580000" cy="54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府内各地域の新たな魅力創出による周遊性向上</a:t>
            </a:r>
          </a:p>
        </p:txBody>
      </p:sp>
      <p:sp>
        <p:nvSpPr>
          <p:cNvPr id="49" name="ホームベース 48"/>
          <p:cNvSpPr/>
          <p:nvPr/>
        </p:nvSpPr>
        <p:spPr>
          <a:xfrm>
            <a:off x="13975709" y="8039858"/>
            <a:ext cx="2628000" cy="54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万博を活用した府域周遊</a:t>
            </a:r>
          </a:p>
        </p:txBody>
      </p:sp>
      <p:sp>
        <p:nvSpPr>
          <p:cNvPr id="51" name="ホームベース 50"/>
          <p:cNvSpPr/>
          <p:nvPr/>
        </p:nvSpPr>
        <p:spPr>
          <a:xfrm>
            <a:off x="14002549" y="11050281"/>
            <a:ext cx="2700000" cy="58310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万博との連動による文化交流のさらなる促進</a:t>
            </a:r>
          </a:p>
        </p:txBody>
      </p:sp>
      <p:sp>
        <p:nvSpPr>
          <p:cNvPr id="52" name="角丸四角形 51"/>
          <p:cNvSpPr/>
          <p:nvPr/>
        </p:nvSpPr>
        <p:spPr>
          <a:xfrm>
            <a:off x="265131" y="9681423"/>
            <a:ext cx="1909463" cy="70714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バーチャル</a:t>
            </a:r>
            <a:endParaRPr lang="en-US" altLang="ja-JP" sz="1600" b="1" dirty="0"/>
          </a:p>
          <a:p>
            <a:pPr algn="ctr"/>
            <a:r>
              <a:rPr lang="ja-JP" altLang="en-US" sz="1600" b="1" dirty="0"/>
              <a:t>ツーリズム</a:t>
            </a:r>
          </a:p>
        </p:txBody>
      </p:sp>
      <p:sp>
        <p:nvSpPr>
          <p:cNvPr id="54" name="ホームベース 19">
            <a:extLst>
              <a:ext uri="{FF2B5EF4-FFF2-40B4-BE49-F238E27FC236}">
                <a16:creationId xmlns:a16="http://schemas.microsoft.com/office/drawing/2014/main" id="{B8892F28-F245-456F-B524-2B18EDE38201}"/>
              </a:ext>
            </a:extLst>
          </p:cNvPr>
          <p:cNvSpPr/>
          <p:nvPr/>
        </p:nvSpPr>
        <p:spPr>
          <a:xfrm>
            <a:off x="4752955" y="9755411"/>
            <a:ext cx="11897901" cy="532646"/>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VR</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等を活用したバーチャルツーリズムの創出</a:t>
            </a:r>
          </a:p>
        </p:txBody>
      </p:sp>
      <p:sp>
        <p:nvSpPr>
          <p:cNvPr id="59" name="四角形吹き出し 57">
            <a:extLst>
              <a:ext uri="{FF2B5EF4-FFF2-40B4-BE49-F238E27FC236}">
                <a16:creationId xmlns:a16="http://schemas.microsoft.com/office/drawing/2014/main" id="{D83ED198-8E06-4C9A-B9E4-FE6D95C09A1A}"/>
              </a:ext>
            </a:extLst>
          </p:cNvPr>
          <p:cNvSpPr/>
          <p:nvPr/>
        </p:nvSpPr>
        <p:spPr>
          <a:xfrm>
            <a:off x="14656800" y="6915919"/>
            <a:ext cx="2196000" cy="706479"/>
          </a:xfrm>
          <a:prstGeom prst="wedgeRectCallout">
            <a:avLst>
              <a:gd name="adj1" fmla="val 63313"/>
              <a:gd name="adj2" fmla="val 83798"/>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万博記念公園駅前　</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ja-JP" altLang="en-US" sz="1300" b="1" dirty="0">
                <a:solidFill>
                  <a:schemeClr val="bg1"/>
                </a:solidFill>
                <a:effectLst>
                  <a:outerShdw blurRad="38100" dist="38100" dir="2700000" algn="tl">
                    <a:srgbClr val="000000">
                      <a:alpha val="43137"/>
                    </a:srgbClr>
                  </a:outerShdw>
                </a:effectLst>
              </a:rPr>
              <a:t>大規模アリーナ等開業</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en-US" altLang="ja-JP" sz="1300" b="1" dirty="0">
                <a:solidFill>
                  <a:schemeClr val="bg1"/>
                </a:solidFill>
                <a:effectLst>
                  <a:outerShdw blurRad="38100" dist="38100" dir="2700000" algn="tl">
                    <a:srgbClr val="000000">
                      <a:alpha val="43137"/>
                    </a:srgbClr>
                  </a:outerShdw>
                </a:effectLst>
              </a:rPr>
              <a:t>(2029</a:t>
            </a:r>
            <a:r>
              <a:rPr kumimoji="1" lang="ja-JP" altLang="en-US" sz="1300" b="1" dirty="0">
                <a:solidFill>
                  <a:schemeClr val="bg1"/>
                </a:solidFill>
                <a:effectLst>
                  <a:outerShdw blurRad="38100" dist="38100" dir="2700000" algn="tl">
                    <a:srgbClr val="000000">
                      <a:alpha val="43137"/>
                    </a:srgbClr>
                  </a:outerShdw>
                </a:effectLst>
              </a:rPr>
              <a:t>年</a:t>
            </a:r>
            <a:r>
              <a:rPr kumimoji="1" lang="en-US" altLang="ja-JP" sz="1300" b="1" dirty="0">
                <a:solidFill>
                  <a:schemeClr val="bg1"/>
                </a:solidFill>
                <a:effectLst>
                  <a:outerShdw blurRad="38100" dist="38100" dir="2700000" algn="tl">
                    <a:srgbClr val="000000">
                      <a:alpha val="43137"/>
                    </a:srgbClr>
                  </a:outerShdw>
                </a:effectLst>
              </a:rPr>
              <a:t>1</a:t>
            </a:r>
            <a:r>
              <a:rPr kumimoji="1" lang="ja-JP" altLang="en-US" sz="1300" b="1" dirty="0">
                <a:solidFill>
                  <a:schemeClr val="bg1"/>
                </a:solidFill>
                <a:effectLst>
                  <a:outerShdw blurRad="38100" dist="38100" dir="2700000" algn="tl">
                    <a:srgbClr val="000000">
                      <a:alpha val="43137"/>
                    </a:srgbClr>
                  </a:outerShdw>
                </a:effectLst>
              </a:rPr>
              <a:t>月頃予定</a:t>
            </a:r>
            <a:r>
              <a:rPr kumimoji="1" lang="en-US" altLang="ja-JP" sz="1300" b="1" dirty="0">
                <a:solidFill>
                  <a:schemeClr val="bg1"/>
                </a:solidFill>
                <a:effectLst>
                  <a:outerShdw blurRad="38100" dist="38100" dir="2700000" algn="tl">
                    <a:srgbClr val="000000">
                      <a:alpha val="43137"/>
                    </a:srgbClr>
                  </a:outerShdw>
                </a:effectLst>
              </a:rPr>
              <a:t>)</a:t>
            </a:r>
            <a:endParaRPr kumimoji="1" lang="ja-JP" altLang="en-US" sz="1300" b="1" dirty="0">
              <a:solidFill>
                <a:schemeClr val="bg1"/>
              </a:solidFill>
              <a:effectLst>
                <a:outerShdw blurRad="38100" dist="38100" dir="2700000" algn="tl">
                  <a:srgbClr val="000000">
                    <a:alpha val="43137"/>
                  </a:srgbClr>
                </a:outerShdw>
              </a:effectLst>
            </a:endParaRPr>
          </a:p>
        </p:txBody>
      </p:sp>
      <p:pic>
        <p:nvPicPr>
          <p:cNvPr id="48" name="図 4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8020" y="6260308"/>
            <a:ext cx="411386" cy="612000"/>
          </a:xfrm>
          <a:prstGeom prst="rect">
            <a:avLst/>
          </a:prstGeom>
        </p:spPr>
      </p:pic>
      <p:sp>
        <p:nvSpPr>
          <p:cNvPr id="50"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55" name="ホームベース 54"/>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府内各地域の魅力創出</a:t>
            </a:r>
          </a:p>
        </p:txBody>
      </p:sp>
      <p:cxnSp>
        <p:nvCxnSpPr>
          <p:cNvPr id="58" name="直線コネクタ 57"/>
          <p:cNvCxnSpPr/>
          <p:nvPr/>
        </p:nvCxnSpPr>
        <p:spPr>
          <a:xfrm>
            <a:off x="324855" y="5208250"/>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E37A114D-C9FC-4AEC-A456-F2810BC313A6}"/>
              </a:ext>
            </a:extLst>
          </p:cNvPr>
          <p:cNvSpPr txBox="1"/>
          <p:nvPr/>
        </p:nvSpPr>
        <p:spPr>
          <a:xfrm>
            <a:off x="170446" y="5408991"/>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64" name="フローチャート: 結合子 63"/>
          <p:cNvSpPr/>
          <p:nvPr/>
        </p:nvSpPr>
        <p:spPr>
          <a:xfrm>
            <a:off x="502410" y="5602753"/>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5" name="四角形吹き出し 57">
            <a:extLst>
              <a:ext uri="{FF2B5EF4-FFF2-40B4-BE49-F238E27FC236}">
                <a16:creationId xmlns:a16="http://schemas.microsoft.com/office/drawing/2014/main" id="{D83ED198-8E06-4C9A-B9E4-FE6D95C09A1A}"/>
              </a:ext>
            </a:extLst>
          </p:cNvPr>
          <p:cNvSpPr/>
          <p:nvPr/>
        </p:nvSpPr>
        <p:spPr>
          <a:xfrm>
            <a:off x="12306724" y="6859113"/>
            <a:ext cx="2044905" cy="706479"/>
          </a:xfrm>
          <a:prstGeom prst="wedgeRectCallout">
            <a:avLst>
              <a:gd name="adj1" fmla="val -58400"/>
              <a:gd name="adj2" fmla="val 32372"/>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うめきた</a:t>
            </a:r>
            <a:r>
              <a:rPr kumimoji="1" lang="en-US" altLang="ja-JP" sz="1300" b="1" dirty="0">
                <a:solidFill>
                  <a:schemeClr val="bg1"/>
                </a:solidFill>
                <a:effectLst>
                  <a:outerShdw blurRad="38100" dist="38100" dir="2700000" algn="tl">
                    <a:srgbClr val="000000">
                      <a:alpha val="43137"/>
                    </a:srgbClr>
                  </a:outerShdw>
                </a:effectLst>
              </a:rPr>
              <a:t>2</a:t>
            </a:r>
            <a:r>
              <a:rPr kumimoji="1" lang="ja-JP" altLang="en-US" sz="1300" b="1" dirty="0">
                <a:solidFill>
                  <a:schemeClr val="bg1"/>
                </a:solidFill>
                <a:effectLst>
                  <a:outerShdw blurRad="38100" dist="38100" dir="2700000" algn="tl">
                    <a:srgbClr val="000000">
                      <a:alpha val="43137"/>
                    </a:srgbClr>
                  </a:outerShdw>
                </a:effectLst>
              </a:rPr>
              <a:t>期</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ja-JP" altLang="en-US" sz="1300" b="1" dirty="0">
                <a:solidFill>
                  <a:schemeClr val="bg1"/>
                </a:solidFill>
                <a:effectLst>
                  <a:outerShdw blurRad="38100" dist="38100" dir="2700000" algn="tl">
                    <a:srgbClr val="000000">
                      <a:alpha val="43137"/>
                    </a:srgbClr>
                  </a:outerShdw>
                </a:effectLst>
              </a:rPr>
              <a:t>先行まちびらき</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en-US" altLang="ja-JP" sz="1300" b="1" dirty="0">
                <a:solidFill>
                  <a:schemeClr val="bg1"/>
                </a:solidFill>
                <a:effectLst>
                  <a:outerShdw blurRad="38100" dist="38100" dir="2700000" algn="tl">
                    <a:srgbClr val="000000">
                      <a:alpha val="43137"/>
                    </a:srgbClr>
                  </a:outerShdw>
                </a:effectLst>
              </a:rPr>
              <a:t>(2024</a:t>
            </a:r>
            <a:r>
              <a:rPr kumimoji="1" lang="ja-JP" altLang="en-US" sz="1300" b="1" dirty="0">
                <a:solidFill>
                  <a:schemeClr val="bg1"/>
                </a:solidFill>
                <a:effectLst>
                  <a:outerShdw blurRad="38100" dist="38100" dir="2700000" algn="tl">
                    <a:srgbClr val="000000">
                      <a:alpha val="43137"/>
                    </a:srgbClr>
                  </a:outerShdw>
                </a:effectLst>
              </a:rPr>
              <a:t>年</a:t>
            </a:r>
            <a:r>
              <a:rPr kumimoji="1" lang="en-US" altLang="ja-JP" sz="1300" b="1" dirty="0">
                <a:solidFill>
                  <a:schemeClr val="bg1"/>
                </a:solidFill>
                <a:effectLst>
                  <a:outerShdw blurRad="38100" dist="38100" dir="2700000" algn="tl">
                    <a:srgbClr val="000000">
                      <a:alpha val="43137"/>
                    </a:srgbClr>
                  </a:outerShdw>
                </a:effectLst>
              </a:rPr>
              <a:t>9</a:t>
            </a:r>
            <a:r>
              <a:rPr kumimoji="1" lang="ja-JP" altLang="en-US" sz="1300" b="1" dirty="0">
                <a:solidFill>
                  <a:schemeClr val="bg1"/>
                </a:solidFill>
                <a:effectLst>
                  <a:outerShdw blurRad="38100" dist="38100" dir="2700000" algn="tl">
                    <a:srgbClr val="000000">
                      <a:alpha val="43137"/>
                    </a:srgbClr>
                  </a:outerShdw>
                </a:effectLst>
              </a:rPr>
              <a:t>月</a:t>
            </a:r>
            <a:r>
              <a:rPr kumimoji="1" lang="en-US" altLang="ja-JP" sz="1300" b="1" dirty="0">
                <a:solidFill>
                  <a:schemeClr val="bg1"/>
                </a:solidFill>
                <a:effectLst>
                  <a:outerShdw blurRad="38100" dist="38100" dir="2700000" algn="tl">
                    <a:srgbClr val="000000">
                      <a:alpha val="43137"/>
                    </a:srgbClr>
                  </a:outerShdw>
                </a:effectLst>
              </a:rPr>
              <a:t>)</a:t>
            </a:r>
            <a:endParaRPr kumimoji="1" lang="ja-JP" altLang="en-US" sz="1300" b="1" dirty="0">
              <a:solidFill>
                <a:schemeClr val="bg1"/>
              </a:solidFill>
              <a:effectLst>
                <a:outerShdw blurRad="38100" dist="38100" dir="2700000" algn="tl">
                  <a:srgbClr val="000000">
                    <a:alpha val="43137"/>
                  </a:srgbClr>
                </a:outerShdw>
              </a:effectLst>
            </a:endParaRPr>
          </a:p>
        </p:txBody>
      </p:sp>
      <p:sp>
        <p:nvSpPr>
          <p:cNvPr id="43" name="ホームベース 42"/>
          <p:cNvSpPr/>
          <p:nvPr/>
        </p:nvSpPr>
        <p:spPr>
          <a:xfrm>
            <a:off x="5196214" y="8014115"/>
            <a:ext cx="2817151" cy="58588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effectLst>
                  <a:outerShdw blurRad="38100" dist="38100" dir="2700000" algn="tl">
                    <a:srgbClr val="000000">
                      <a:alpha val="43137"/>
                    </a:srgbClr>
                  </a:outerShdw>
                </a:effectLst>
              </a:rPr>
              <a:t>府域イベントの開催による周遊機会の創出</a:t>
            </a:r>
            <a:endParaRPr lang="en-US" altLang="ja-JP" sz="1600" b="1" dirty="0">
              <a:effectLst>
                <a:outerShdw blurRad="38100" dist="38100" dir="2700000" algn="tl">
                  <a:srgbClr val="000000">
                    <a:alpha val="43137"/>
                  </a:srgbClr>
                </a:outerShdw>
              </a:effectLst>
            </a:endParaRPr>
          </a:p>
        </p:txBody>
      </p:sp>
      <p:sp>
        <p:nvSpPr>
          <p:cNvPr id="32" name="ホームベース 31"/>
          <p:cNvSpPr/>
          <p:nvPr/>
        </p:nvSpPr>
        <p:spPr>
          <a:xfrm>
            <a:off x="8217833" y="10438412"/>
            <a:ext cx="8484716" cy="5328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　　文化芸術の活性化・万博を契機とした文化芸術の魅力発信の強化</a:t>
            </a:r>
          </a:p>
        </p:txBody>
      </p:sp>
      <p:sp>
        <p:nvSpPr>
          <p:cNvPr id="33" name="ホームベース 19">
            <a:extLst>
              <a:ext uri="{FF2B5EF4-FFF2-40B4-BE49-F238E27FC236}">
                <a16:creationId xmlns:a16="http://schemas.microsoft.com/office/drawing/2014/main" id="{350F2F43-53EB-4E4C-9DE3-C94CA7376703}"/>
              </a:ext>
            </a:extLst>
          </p:cNvPr>
          <p:cNvSpPr/>
          <p:nvPr/>
        </p:nvSpPr>
        <p:spPr>
          <a:xfrm>
            <a:off x="2424214" y="10438412"/>
            <a:ext cx="5544000" cy="5328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244881"/>
            <a:r>
              <a:rPr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文化芸術活動の</a:t>
            </a:r>
            <a:r>
              <a:rPr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継続・</a:t>
            </a:r>
            <a:r>
              <a:rPr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回復に向けた支援</a:t>
            </a:r>
            <a:endParaRPr lang="en-US" altLang="ja-JP"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13760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1994587192"/>
              </p:ext>
            </p:extLst>
          </p:nvPr>
        </p:nvGraphicFramePr>
        <p:xfrm>
          <a:off x="218419" y="2483398"/>
          <a:ext cx="16554148" cy="8768802"/>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76880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◆世界遺産をはじめ、府内各地域の観光資源の魅力向上</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○水辺を活用した魅力づくりを推進する水都大阪コンソーシアム事業の実施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○大阪城エリアでの公共船着場の整備完了</a:t>
                      </a:r>
                      <a:endParaRPr kumimoji="1" lang="ja-JP" altLang="en-US" sz="1600" b="0" i="0" u="none" strike="sng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○中之島</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GATE</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ターミナルの公共船着場の工事に着手、にぎわい施設を整備・管理運営する民間事業者を決定し、施設等の設計業務を実施中</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〇中之島を中心としたエリアに</a:t>
                      </a:r>
                      <a:r>
                        <a:rPr kumimoji="1" lang="ja-JP" altLang="en-US" sz="1600" b="0" u="none" strike="noStrike" dirty="0">
                          <a:solidFill>
                            <a:schemeClr val="tx1"/>
                          </a:solidFill>
                          <a:latin typeface="游ゴシック" panose="020B0400000000000000" pitchFamily="50" charset="-128"/>
                          <a:ea typeface="+mn-ea"/>
                        </a:rPr>
                        <a:t>おける</a:t>
                      </a:r>
                      <a:r>
                        <a:rPr kumimoji="1" lang="ja-JP" altLang="en-US" sz="1600" b="0" u="none" dirty="0">
                          <a:solidFill>
                            <a:schemeClr val="tx1"/>
                          </a:solidFill>
                          <a:latin typeface="游ゴシック" panose="020B0400000000000000" pitchFamily="50" charset="-128"/>
                          <a:ea typeface="+mn-ea"/>
                        </a:rPr>
                        <a:t>みどり空間</a:t>
                      </a:r>
                      <a:r>
                        <a:rPr kumimoji="1" lang="ja-JP" altLang="en-US" sz="1600" b="0" u="none" strike="noStrike" dirty="0">
                          <a:solidFill>
                            <a:schemeClr val="tx1"/>
                          </a:solidFill>
                          <a:latin typeface="游ゴシック" panose="020B0400000000000000" pitchFamily="50" charset="-128"/>
                          <a:ea typeface="+mn-ea"/>
                        </a:rPr>
                        <a:t>の</a:t>
                      </a:r>
                      <a:r>
                        <a:rPr kumimoji="1" lang="ja-JP" altLang="en-US" sz="1600" b="0" u="none" dirty="0">
                          <a:solidFill>
                            <a:schemeClr val="tx1"/>
                          </a:solidFill>
                          <a:latin typeface="游ゴシック" panose="020B0400000000000000" pitchFamily="50" charset="-128"/>
                          <a:ea typeface="+mn-ea"/>
                        </a:rPr>
                        <a:t>整備</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○大阪・光の饗宴（御堂筋イルミネーション・</a:t>
                      </a:r>
                      <a:r>
                        <a:rPr kumimoji="1" lang="en-US" altLang="ja-JP" sz="1600" b="0" u="none" dirty="0">
                          <a:solidFill>
                            <a:schemeClr val="tx1"/>
                          </a:solidFill>
                          <a:latin typeface="游ゴシック" panose="020B0400000000000000" pitchFamily="50" charset="-128"/>
                          <a:ea typeface="+mn-ea"/>
                        </a:rPr>
                        <a:t>OSAKA</a:t>
                      </a:r>
                      <a:r>
                        <a:rPr kumimoji="1" lang="ja-JP" altLang="en-US" sz="1600" b="0" u="none" dirty="0">
                          <a:solidFill>
                            <a:schemeClr val="tx1"/>
                          </a:solidFill>
                          <a:latin typeface="游ゴシック" panose="020B0400000000000000" pitchFamily="50" charset="-128"/>
                          <a:ea typeface="+mn-ea"/>
                        </a:rPr>
                        <a:t>光のルネサンス</a:t>
                      </a:r>
                      <a:r>
                        <a:rPr kumimoji="1" lang="ja-JP" altLang="en-US" sz="1600" b="0" u="none" strike="noStrike" dirty="0">
                          <a:solidFill>
                            <a:schemeClr val="tx1"/>
                          </a:solidFill>
                          <a:latin typeface="游ゴシック" panose="020B0400000000000000" pitchFamily="50" charset="-128"/>
                          <a:ea typeface="+mn-ea"/>
                        </a:rPr>
                        <a:t>）を</a:t>
                      </a:r>
                      <a:r>
                        <a:rPr kumimoji="1" lang="ja-JP" altLang="en-US" sz="1600" b="0" u="none" dirty="0">
                          <a:solidFill>
                            <a:schemeClr val="tx1"/>
                          </a:solidFill>
                          <a:latin typeface="游ゴシック" panose="020B0400000000000000" pitchFamily="50" charset="-128"/>
                          <a:ea typeface="+mn-ea"/>
                        </a:rPr>
                        <a:t>実施</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kern="1200" dirty="0">
                          <a:solidFill>
                            <a:schemeClr val="tx1"/>
                          </a:solidFill>
                          <a:effectLst/>
                          <a:latin typeface="游ゴシック" panose="020B0400000000000000" pitchFamily="50" charset="-128"/>
                          <a:ea typeface="+mn-ea"/>
                          <a:cs typeface="+mn-cs"/>
                        </a:rPr>
                        <a:t>○</a:t>
                      </a:r>
                      <a:r>
                        <a:rPr kumimoji="1" lang="ja-JP" altLang="ja-JP" sz="1600" b="0" u="none" kern="1200" dirty="0">
                          <a:solidFill>
                            <a:schemeClr val="tx1"/>
                          </a:solidFill>
                          <a:effectLst/>
                          <a:latin typeface="+mn-lt"/>
                          <a:ea typeface="+mn-ea"/>
                          <a:cs typeface="+mn-cs"/>
                        </a:rPr>
                        <a:t>豊臣石垣公開施設の整備工事を実施</a:t>
                      </a:r>
                      <a:endParaRPr kumimoji="1" lang="en-US" altLang="ja-JP" sz="1600" b="0" u="none" kern="1200" dirty="0">
                        <a:solidFill>
                          <a:schemeClr val="tx1"/>
                        </a:solidFill>
                        <a:effectLst/>
                        <a:latin typeface="+mn-lt"/>
                        <a:ea typeface="+mn-ea"/>
                        <a:cs typeface="+mn-cs"/>
                      </a:endParaRPr>
                    </a:p>
                    <a:p>
                      <a:r>
                        <a:rPr kumimoji="1" lang="ja-JP" altLang="en-US" sz="1600" b="0" u="none" kern="1200" dirty="0">
                          <a:solidFill>
                            <a:schemeClr val="tx1"/>
                          </a:solidFill>
                          <a:effectLst/>
                          <a:latin typeface="游ゴシック" panose="020B0400000000000000" pitchFamily="50" charset="-128"/>
                          <a:ea typeface="+mn-ea"/>
                          <a:cs typeface="+mn-cs"/>
                        </a:rPr>
                        <a:t>○</a:t>
                      </a:r>
                      <a:r>
                        <a:rPr kumimoji="1" lang="ja-JP" altLang="ja-JP" sz="1600" b="0" u="none" kern="1200" dirty="0">
                          <a:solidFill>
                            <a:schemeClr val="tx1"/>
                          </a:solidFill>
                          <a:effectLst/>
                          <a:latin typeface="+mn-lt"/>
                          <a:ea typeface="+mn-ea"/>
                          <a:cs typeface="+mn-cs"/>
                        </a:rPr>
                        <a:t>天王寺公園への民間活力導入等により、魅力向上・活性化を図り、公園を核に、天王寺・阿倍野地区全体の集客力・ブランド力の向上を実施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○新今宮駅北側のにぎわい創出に向け、南北道路の一部の歩道整備を実施中、東西道路は歩道整備済</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◆府内の周遊性向上に向けた広域周遊コースによる誘客促進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○観光誘客と周遊促進を目的とした「大阪来てな！キャンペーン」内で、府域の観光資源を活用した集客イベントや、</a:t>
                      </a:r>
                      <a:r>
                        <a:rPr kumimoji="1" lang="en-US" altLang="ja-JP" sz="1600" b="0" u="none" strike="noStrike" dirty="0">
                          <a:solidFill>
                            <a:schemeClr val="tx1"/>
                          </a:solidFill>
                          <a:latin typeface="游ゴシック" panose="020B0400000000000000" pitchFamily="50" charset="-128"/>
                          <a:ea typeface="+mn-ea"/>
                        </a:rPr>
                        <a:t>SNS</a:t>
                      </a:r>
                      <a:r>
                        <a:rPr kumimoji="1" lang="ja-JP" altLang="en-US" sz="1600" b="0" u="none" strike="noStrike" dirty="0">
                          <a:solidFill>
                            <a:schemeClr val="tx1"/>
                          </a:solidFill>
                          <a:latin typeface="游ゴシック" panose="020B0400000000000000" pitchFamily="50" charset="-128"/>
                          <a:ea typeface="+mn-ea"/>
                        </a:rPr>
                        <a:t>を活用して府域の観光スポットを巡る企画等を実施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○大阪スマートシティパートナーズフォーラム</a:t>
                      </a:r>
                      <a:r>
                        <a:rPr kumimoji="1" lang="ja-JP" altLang="en-US" sz="1600" b="0" u="none" strike="noStrike" baseline="0" dirty="0">
                          <a:solidFill>
                            <a:schemeClr val="tx1"/>
                          </a:solidFill>
                          <a:latin typeface="游ゴシック" panose="020B0400000000000000" pitchFamily="50" charset="-128"/>
                          <a:ea typeface="+mn-ea"/>
                        </a:rPr>
                        <a:t>を活用した</a:t>
                      </a:r>
                      <a:r>
                        <a:rPr kumimoji="1" lang="ja-JP" altLang="en-US" sz="1600" b="0" u="none" strike="noStrike" kern="1200" baseline="0" dirty="0">
                          <a:solidFill>
                            <a:schemeClr val="tx1"/>
                          </a:solidFill>
                          <a:latin typeface="游ゴシック" panose="020B0400000000000000" pitchFamily="50" charset="-128"/>
                          <a:ea typeface="+mn-ea"/>
                          <a:cs typeface="+mn-cs"/>
                        </a:rPr>
                        <a:t>、インバウンド・観光の再生事業を実施（</a:t>
                      </a:r>
                      <a:r>
                        <a:rPr kumimoji="1" lang="ja-JP" altLang="en-US" sz="1600" b="0" u="none" dirty="0">
                          <a:solidFill>
                            <a:schemeClr val="tx1"/>
                          </a:solidFill>
                          <a:latin typeface="游ゴシック" panose="020B0400000000000000" pitchFamily="50" charset="-128"/>
                          <a:ea typeface="+mn-ea"/>
                        </a:rPr>
                        <a:t>泉佐野市等に</a:t>
                      </a:r>
                      <a:r>
                        <a:rPr kumimoji="1" lang="ja-JP" altLang="en-US" sz="1600" b="0" u="none" strike="noStrike" dirty="0">
                          <a:solidFill>
                            <a:schemeClr val="tx1"/>
                          </a:solidFill>
                          <a:latin typeface="游ゴシック" panose="020B0400000000000000" pitchFamily="50" charset="-128"/>
                          <a:ea typeface="+mn-ea"/>
                        </a:rPr>
                        <a:t>おける</a:t>
                      </a:r>
                      <a:r>
                        <a:rPr kumimoji="1" lang="ja-JP" altLang="en-US" sz="1600" b="0" u="none" dirty="0">
                          <a:solidFill>
                            <a:schemeClr val="tx1"/>
                          </a:solidFill>
                          <a:latin typeface="游ゴシック" panose="020B0400000000000000" pitchFamily="50" charset="-128"/>
                          <a:ea typeface="+mn-ea"/>
                        </a:rPr>
                        <a:t>りんくうエリアの</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観光シェアサイクル</a:t>
                      </a:r>
                      <a:r>
                        <a:rPr kumimoji="1" lang="ja-JP" altLang="en-US" sz="1600" b="0" u="none" strike="noStrike" dirty="0">
                          <a:solidFill>
                            <a:schemeClr val="tx1"/>
                          </a:solidFill>
                          <a:latin typeface="游ゴシック" panose="020B0400000000000000" pitchFamily="50" charset="-128"/>
                          <a:ea typeface="+mn-ea"/>
                        </a:rPr>
                        <a:t>の実証実験、</a:t>
                      </a:r>
                      <a:r>
                        <a:rPr kumimoji="1" lang="ja-JP" altLang="en-US" sz="1600" b="0" u="none" dirty="0">
                          <a:solidFill>
                            <a:schemeClr val="tx1"/>
                          </a:solidFill>
                          <a:latin typeface="游ゴシック" panose="020B0400000000000000" pitchFamily="50" charset="-128"/>
                          <a:ea typeface="+mn-ea"/>
                        </a:rPr>
                        <a:t>泉州地域の魅力をお得に体験・周遊できる「大阪泉州リゾートパスポート」の実証実験）</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〇大阪府と大阪市の大規模公園を回遊し魅力を再発見する「みっけプロジェクト（スタンプラリー）」を実施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◆人々の動きを活性化し、賑わいを創出するプロジェクトを通じた、市民生活や企業・団体の活動支援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○大阪の食の魅力を発信する「あじわい大阪」を実施（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◆スポーツツーリズムの推進</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u="none" strike="noStrike" baseline="0" dirty="0">
                          <a:solidFill>
                            <a:schemeClr val="tx1"/>
                          </a:solidFill>
                          <a:latin typeface="游ゴシック" panose="020B0400000000000000" pitchFamily="50" charset="-128"/>
                          <a:ea typeface="+mn-ea"/>
                        </a:rPr>
                        <a:t>ワールドマスターズゲームズ関西の開催に向け、大会の認知度向上、機運醸成を図るため、大会組織委員会や競技開催市と連携し、広報啓発や府内開催競技の準備を推進</a:t>
                      </a:r>
                      <a:endParaRPr kumimoji="1" lang="en-US" altLang="ja-JP" sz="1600" u="none" strike="noStrike" dirty="0">
                        <a:solidFill>
                          <a:schemeClr val="tx1"/>
                        </a:solidFill>
                        <a:latin typeface="游ゴシック" panose="020B0400000000000000" pitchFamily="50" charset="-128"/>
                        <a:ea typeface="+mn-ea"/>
                      </a:endParaRPr>
                    </a:p>
                    <a:p>
                      <a:pPr marL="176213" marR="0" lvl="0" indent="-176213"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〇府内</a:t>
                      </a:r>
                      <a:r>
                        <a:rPr kumimoji="1" lang="en-US" altLang="ja-JP" sz="1600" b="0" u="none" dirty="0">
                          <a:solidFill>
                            <a:schemeClr val="tx1"/>
                          </a:solidFill>
                          <a:latin typeface="游ゴシック" panose="020B0400000000000000" pitchFamily="50" charset="-128"/>
                          <a:ea typeface="+mn-ea"/>
                        </a:rPr>
                        <a:t>16</a:t>
                      </a:r>
                      <a:r>
                        <a:rPr kumimoji="1" lang="ja-JP" altLang="en-US" sz="1600" b="0" u="none" dirty="0">
                          <a:solidFill>
                            <a:schemeClr val="tx1"/>
                          </a:solidFill>
                          <a:latin typeface="游ゴシック" panose="020B0400000000000000" pitchFamily="50" charset="-128"/>
                          <a:ea typeface="+mn-ea"/>
                        </a:rPr>
                        <a:t>のトップスポーツチーム、スポーツ団体、経済団体等が一体となって設立した</a:t>
                      </a:r>
                      <a:r>
                        <a:rPr kumimoji="1" lang="ja-JP" altLang="en-US" sz="1600" b="0" u="none" strike="noStrike" dirty="0">
                          <a:solidFill>
                            <a:schemeClr val="tx1"/>
                          </a:solidFill>
                          <a:latin typeface="游ゴシック" panose="020B0400000000000000" pitchFamily="50" charset="-128"/>
                          <a:ea typeface="+mn-ea"/>
                        </a:rPr>
                        <a:t>大阪</a:t>
                      </a:r>
                      <a:r>
                        <a:rPr kumimoji="1" lang="ja-JP" altLang="en-US" sz="1600" b="0" u="none" dirty="0">
                          <a:solidFill>
                            <a:schemeClr val="tx1"/>
                          </a:solidFill>
                          <a:latin typeface="游ゴシック" panose="020B0400000000000000" pitchFamily="50" charset="-128"/>
                          <a:ea typeface="+mn-ea"/>
                        </a:rPr>
                        <a:t>スポーツコミッション（</a:t>
                      </a:r>
                      <a:r>
                        <a:rPr kumimoji="1" lang="en-US" altLang="ja-JP" sz="1600" b="0" u="none" dirty="0">
                          <a:solidFill>
                            <a:schemeClr val="tx1"/>
                          </a:solidFill>
                          <a:latin typeface="游ゴシック" panose="020B0400000000000000" pitchFamily="50" charset="-128"/>
                          <a:ea typeface="+mn-ea"/>
                        </a:rPr>
                        <a:t>OSAKA SPORTS PROJECT</a:t>
                      </a:r>
                      <a:r>
                        <a:rPr kumimoji="1" lang="ja-JP" altLang="en-US" sz="1600" b="0" u="none" dirty="0">
                          <a:solidFill>
                            <a:schemeClr val="tx1"/>
                          </a:solidFill>
                          <a:latin typeface="游ゴシック" panose="020B0400000000000000" pitchFamily="50" charset="-128"/>
                          <a:ea typeface="+mn-ea"/>
                        </a:rPr>
                        <a:t>）において、スポーツツーリズムの推進に向けた取組みを実施</a:t>
                      </a:r>
                      <a:endParaRPr kumimoji="1" lang="en-US" altLang="ja-JP" sz="1600" b="0" u="none" dirty="0">
                        <a:solidFill>
                          <a:schemeClr val="tx1"/>
                        </a:solidFill>
                        <a:latin typeface="游ゴシック" panose="020B0400000000000000" pitchFamily="50" charset="-128"/>
                        <a:ea typeface="+mn-ea"/>
                      </a:endParaRPr>
                    </a:p>
                    <a:p>
                      <a:pPr marL="176213" marR="0" lvl="0" indent="-176213"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○スポーツ資源を活用し、万博の機運醸成及びスポーツツーリズムの展開により、スポーツを核とした大阪の都市魅力の向上・地域活性化を図るイベントを実施</a:t>
                      </a:r>
                      <a:endParaRPr kumimoji="1" lang="en-US" altLang="ja-JP" sz="1600" b="0" u="none" dirty="0">
                        <a:solidFill>
                          <a:schemeClr val="tx1"/>
                        </a:solidFill>
                        <a:latin typeface="游ゴシック" panose="020B0400000000000000" pitchFamily="50" charset="-128"/>
                        <a:ea typeface="+mn-ea"/>
                      </a:endParaRPr>
                    </a:p>
                    <a:p>
                      <a:pPr marL="176213" marR="0" lvl="0" indent="-176213" algn="l" defTabSz="1706795" rtl="0" eaLnBrk="1" fontAlgn="auto" latinLnBrk="0" hangingPunct="1">
                        <a:lnSpc>
                          <a:spcPct val="100000"/>
                        </a:lnSpc>
                        <a:spcBef>
                          <a:spcPts val="0"/>
                        </a:spcBef>
                        <a:spcAft>
                          <a:spcPts val="0"/>
                        </a:spcAft>
                        <a:buClrTx/>
                        <a:buSzTx/>
                        <a:buFontTx/>
                        <a:buNone/>
                        <a:tabLst/>
                        <a:defRPr/>
                      </a:pPr>
                      <a:endParaRPr kumimoji="1" lang="en-US" altLang="ja-JP" sz="1600" b="1"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府内各地域の魅力創出</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09173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3552042925"/>
              </p:ext>
            </p:extLst>
          </p:nvPr>
        </p:nvGraphicFramePr>
        <p:xfrm>
          <a:off x="218419" y="2483398"/>
          <a:ext cx="16554148" cy="8768802"/>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76880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◆多様な文化芸術の交流や新たな文化芸術の創造を通じた大阪の魅力向上</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○新型コロナにより影響を受けた文化芸術活動を行う個人又は団体に対して、公演・作品展示の実施にかかる施設使用料を補助</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○大阪国際文化芸術プロジェクト・大阪文化資源魅力向上事業の実施（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○舞台芸術、文芸、美術などの優れた芸術文化の鑑賞機会等を提供する芸術文化活動に対して、補助を実施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○府内の子どもが参加し、文化活動を発表・体験する機会の提供により、文化を通じた次世代育成に資する事業に対して、補助を実施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◆ベイエリアやうめきた２期など新たな集客拠点の形成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大阪広域ベイエリア</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○「大阪広域ベイエリアまちづくりビジョン（案）」のとりまとめ</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うめきた２期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○鉄道地下化、公園整備、土地区画整理等の基盤整備事業の推進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○「一般社団法人うめきた未来イノベーション機構（</a:t>
                      </a:r>
                      <a:r>
                        <a:rPr kumimoji="1" lang="en-US" altLang="ja-JP" sz="1600" b="0" i="0" u="none" strike="noStrike" cap="none" spc="-150" normalizeH="0" baseline="0" dirty="0">
                          <a:ln>
                            <a:noFill/>
                          </a:ln>
                          <a:solidFill>
                            <a:schemeClr val="tx1"/>
                          </a:solidFill>
                          <a:effectLst/>
                          <a:latin typeface="+mn-ea"/>
                          <a:ea typeface="+mn-ea"/>
                        </a:rPr>
                        <a:t>U-FINO</a:t>
                      </a:r>
                      <a:r>
                        <a:rPr kumimoji="1" lang="ja-JP" altLang="en-US" sz="1600" b="0" i="0" u="none" strike="noStrike" cap="none" spc="-150" normalizeH="0" baseline="0" dirty="0">
                          <a:ln>
                            <a:noFill/>
                          </a:ln>
                          <a:solidFill>
                            <a:schemeClr val="tx1"/>
                          </a:solidFill>
                          <a:effectLst/>
                          <a:latin typeface="+mn-ea"/>
                          <a:ea typeface="+mn-ea"/>
                        </a:rPr>
                        <a:t>）」による中核機能の実現に向けた企画立案・推進活動の実施</a:t>
                      </a:r>
                      <a:endParaRPr kumimoji="1" lang="en-US" altLang="ja-JP" sz="1600" b="1" i="0" u="none" strike="noStrike" cap="none" spc="0" normalizeH="0" baseline="0" dirty="0">
                        <a:ln>
                          <a:noFill/>
                        </a:ln>
                        <a:solidFill>
                          <a:schemeClr val="tx1"/>
                        </a:solidFill>
                        <a:effectLst/>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◆大規模アリーナの開館など、大阪を代表する新たな観光魅力の創出</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○万博記念公園駅前周辺地区活性化事業の事業予定者を決定</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府内各地域の魅力創出</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57836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15979801" y="11890595"/>
            <a:ext cx="860400" cy="680400"/>
          </a:xfrm>
          <a:prstGeom prst="rect">
            <a:avLst/>
          </a:prstGeo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chor="ctr"/>
          <a:lstStyle>
            <a:defPPr>
              <a:defRPr lang="en-US"/>
            </a:defPPr>
            <a:lvl1pPr marL="0" algn="r" defTabSz="457124" rtl="0" eaLnBrk="1" latinLnBrk="0" hangingPunct="1">
              <a:defRPr sz="2240" kern="1200">
                <a:solidFill>
                  <a:schemeClr val="tx1">
                    <a:tint val="75000"/>
                  </a:schemeClr>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71962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1860521" y="1893299"/>
            <a:ext cx="5040000" cy="612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本格的な</a:t>
            </a:r>
            <a:r>
              <a:rPr lang="en-US" altLang="ja-JP" sz="2000" b="1" spc="-150" dirty="0">
                <a:solidFill>
                  <a:schemeClr val="tx1"/>
                </a:solidFill>
                <a:latin typeface="+mn-ea"/>
                <a:cs typeface="Meiryo UI" pitchFamily="50" charset="-128"/>
              </a:rPr>
              <a:t>MICE</a:t>
            </a:r>
            <a:r>
              <a:rPr lang="ja-JP" altLang="en-US" sz="2000" b="1" spc="-150" dirty="0">
                <a:solidFill>
                  <a:schemeClr val="tx1"/>
                </a:solidFill>
                <a:latin typeface="+mn-ea"/>
                <a:cs typeface="Meiryo UI" pitchFamily="50" charset="-128"/>
              </a:rPr>
              <a:t>再開に向けた取組みの推進</a:t>
            </a:r>
            <a:endParaRPr lang="en-US" altLang="ja-JP" sz="2000" b="1" spc="-150" dirty="0">
              <a:solidFill>
                <a:schemeClr val="tx1"/>
              </a:solidFill>
              <a:latin typeface="+mn-ea"/>
              <a:cs typeface="Meiryo UI" pitchFamily="50" charset="-128"/>
            </a:endParaRPr>
          </a:p>
        </p:txBody>
      </p:sp>
      <p:sp>
        <p:nvSpPr>
          <p:cNvPr id="15" name="テキスト ボックス 14"/>
          <p:cNvSpPr txBox="1"/>
          <p:nvPr/>
        </p:nvSpPr>
        <p:spPr>
          <a:xfrm>
            <a:off x="1348521" y="1893299"/>
            <a:ext cx="10224000" cy="612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コロナ禍における</a:t>
            </a:r>
            <a:r>
              <a:rPr lang="en-US" altLang="ja-JP" sz="2000" b="1" spc="-150" dirty="0">
                <a:solidFill>
                  <a:schemeClr val="tx1"/>
                </a:solidFill>
                <a:latin typeface="+mn-ea"/>
                <a:cs typeface="Meiryo UI" pitchFamily="50" charset="-128"/>
              </a:rPr>
              <a:t>MICE</a:t>
            </a:r>
            <a:r>
              <a:rPr lang="ja-JP" altLang="en-US" sz="2000" b="1" spc="-150" dirty="0">
                <a:solidFill>
                  <a:schemeClr val="tx1"/>
                </a:solidFill>
                <a:latin typeface="+mn-ea"/>
                <a:cs typeface="Meiryo UI" pitchFamily="50" charset="-128"/>
              </a:rPr>
              <a:t>開催支援及び開催可能な国際会議等の誘致推進</a:t>
            </a:r>
            <a:endParaRPr lang="en-US" altLang="ja-JP" sz="2000" b="1" spc="-150" dirty="0">
              <a:solidFill>
                <a:schemeClr val="tx1"/>
              </a:solidFill>
              <a:latin typeface="+mn-ea"/>
              <a:cs typeface="Meiryo UI" pitchFamily="50" charset="-128"/>
            </a:endParaRPr>
          </a:p>
        </p:txBody>
      </p:sp>
      <p:graphicFrame>
        <p:nvGraphicFramePr>
          <p:cNvPr id="16" name="Group 2"/>
          <p:cNvGraphicFramePr>
            <a:graphicFrameLocks/>
          </p:cNvGraphicFramePr>
          <p:nvPr/>
        </p:nvGraphicFramePr>
        <p:xfrm>
          <a:off x="232521" y="2811489"/>
          <a:ext cx="16668000" cy="298911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4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○国内向け展示会や国内会議を中心に誘致を進めるとともに、オンラインを活用した開催支援など、ニューノーマルに対応したＭ</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の開催を支援する。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○外国との往来再開状況を見据えつつ、開催可能な国際会議の誘致を推進する。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○新たなＭＩＣＥ戦略に基づき、ターゲット等を明確にした誘致活動を本格的に展開する。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○ＩＲ開業を見据え、会議と展示会が一体となった大規模</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などの誘致を推進する。</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29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◆国内向け展示会や国内会議を中心とした誘致・開催支援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WEB</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などオンラインを活用した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開催支援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戦略の策定</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推進体制による誘致活動開始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◆オンラインでは実現できない付加価値の創出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◆官民が一体となった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誘致の推進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◆万博を契機とした国際会議誘致・開催支援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0" name="二等辺三角形 19"/>
          <p:cNvSpPr/>
          <p:nvPr/>
        </p:nvSpPr>
        <p:spPr>
          <a:xfrm rot="5400000">
            <a:off x="11562784" y="2174164"/>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33" name="ホームベース 32"/>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ＭＩＣＥの推進</a:t>
            </a:r>
          </a:p>
        </p:txBody>
      </p:sp>
      <p:cxnSp>
        <p:nvCxnSpPr>
          <p:cNvPr id="34" name="直線コネクタ 33"/>
          <p:cNvCxnSpPr/>
          <p:nvPr/>
        </p:nvCxnSpPr>
        <p:spPr>
          <a:xfrm>
            <a:off x="309517" y="6259516"/>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E37A114D-C9FC-4AEC-A456-F2810BC313A6}"/>
              </a:ext>
            </a:extLst>
          </p:cNvPr>
          <p:cNvSpPr txBox="1"/>
          <p:nvPr/>
        </p:nvSpPr>
        <p:spPr>
          <a:xfrm>
            <a:off x="155108" y="6460257"/>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6" name="フローチャート: 結合子 35"/>
          <p:cNvSpPr/>
          <p:nvPr/>
        </p:nvSpPr>
        <p:spPr>
          <a:xfrm>
            <a:off x="487072" y="665401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スライド番号プレースホルダー 1"/>
          <p:cNvSpPr>
            <a:spLocks noGrp="1"/>
          </p:cNvSpPr>
          <p:nvPr>
            <p:ph type="sldNum" sz="quarter" idx="12"/>
          </p:nvPr>
        </p:nvSpPr>
        <p:spPr>
          <a:xfrm>
            <a:off x="15979801" y="11839803"/>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38" name="表 37">
            <a:extLst>
              <a:ext uri="{FF2B5EF4-FFF2-40B4-BE49-F238E27FC236}">
                <a16:creationId xmlns:a16="http://schemas.microsoft.com/office/drawing/2014/main" id="{0E2390CC-EE52-463A-98B9-F1F954305B20}"/>
              </a:ext>
            </a:extLst>
          </p:cNvPr>
          <p:cNvGraphicFramePr>
            <a:graphicFrameLocks noGrp="1"/>
          </p:cNvGraphicFramePr>
          <p:nvPr/>
        </p:nvGraphicFramePr>
        <p:xfrm>
          <a:off x="232521" y="7382944"/>
          <a:ext cx="16560000" cy="4296229"/>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1347438">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948791">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5626670"/>
                  </a:ext>
                </a:extLst>
              </a:tr>
            </a:tbl>
          </a:graphicData>
        </a:graphic>
      </p:graphicFrame>
      <p:sp>
        <p:nvSpPr>
          <p:cNvPr id="39" name="角丸四角形 38"/>
          <p:cNvSpPr/>
          <p:nvPr/>
        </p:nvSpPr>
        <p:spPr>
          <a:xfrm>
            <a:off x="309517" y="9050387"/>
            <a:ext cx="1874247" cy="139112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t>戦略的な</a:t>
            </a:r>
            <a:r>
              <a:rPr lang="en-US" altLang="ja-JP" sz="1400" b="1" dirty="0"/>
              <a:t>MICE</a:t>
            </a:r>
            <a:r>
              <a:rPr lang="ja-JP" altLang="en-US" sz="1400" b="1" dirty="0"/>
              <a:t>誘致・受入体制整備</a:t>
            </a:r>
          </a:p>
        </p:txBody>
      </p:sp>
      <p:sp>
        <p:nvSpPr>
          <p:cNvPr id="40" name="ホームベース 39"/>
          <p:cNvSpPr/>
          <p:nvPr/>
        </p:nvSpPr>
        <p:spPr>
          <a:xfrm>
            <a:off x="8159297" y="9464849"/>
            <a:ext cx="5651953" cy="87929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万博開催やＩＲ開業を見据えた</a:t>
            </a:r>
            <a:endParaRPr kumimoji="1" lang="en-US" altLang="ja-JP" b="1" dirty="0">
              <a:effectLst>
                <a:outerShdw blurRad="38100" dist="38100" dir="2700000" algn="tl">
                  <a:srgbClr val="000000">
                    <a:alpha val="43137"/>
                  </a:srgbClr>
                </a:outerShdw>
              </a:effectLst>
            </a:endParaRPr>
          </a:p>
          <a:p>
            <a:pPr algn="ctr"/>
            <a:r>
              <a:rPr kumimoji="1" lang="ja-JP" altLang="en-US" b="1" dirty="0">
                <a:effectLst>
                  <a:outerShdw blurRad="38100" dist="38100" dir="2700000" algn="tl">
                    <a:srgbClr val="000000">
                      <a:alpha val="43137"/>
                    </a:srgbClr>
                  </a:outerShdw>
                </a:effectLst>
              </a:rPr>
              <a:t>大規模</a:t>
            </a:r>
            <a:r>
              <a:rPr kumimoji="1" lang="en-US" altLang="ja-JP" b="1" dirty="0">
                <a:effectLst>
                  <a:outerShdw blurRad="38100" dist="38100" dir="2700000" algn="tl">
                    <a:srgbClr val="000000">
                      <a:alpha val="43137"/>
                    </a:srgbClr>
                  </a:outerShdw>
                </a:effectLst>
              </a:rPr>
              <a:t>MICE</a:t>
            </a:r>
            <a:r>
              <a:rPr kumimoji="1" lang="ja-JP" altLang="en-US" b="1" dirty="0">
                <a:effectLst>
                  <a:outerShdw blurRad="38100" dist="38100" dir="2700000" algn="tl">
                    <a:srgbClr val="000000">
                      <a:alpha val="43137"/>
                    </a:srgbClr>
                  </a:outerShdw>
                </a:effectLst>
              </a:rPr>
              <a:t>等誘致の推進</a:t>
            </a:r>
            <a:endParaRPr kumimoji="1" lang="en-US" altLang="ja-JP" b="1" dirty="0">
              <a:effectLst>
                <a:outerShdw blurRad="38100" dist="38100" dir="2700000" algn="tl">
                  <a:srgbClr val="000000">
                    <a:alpha val="43137"/>
                  </a:srgbClr>
                </a:outerShdw>
              </a:effectLst>
            </a:endParaRPr>
          </a:p>
        </p:txBody>
      </p:sp>
      <p:sp>
        <p:nvSpPr>
          <p:cNvPr id="41" name="ホームベース 40"/>
          <p:cNvSpPr/>
          <p:nvPr/>
        </p:nvSpPr>
        <p:spPr>
          <a:xfrm>
            <a:off x="2444177" y="9480218"/>
            <a:ext cx="5076000" cy="396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国内向け展示会や国内会議を中心とした誘致</a:t>
            </a:r>
          </a:p>
        </p:txBody>
      </p:sp>
      <p:grpSp>
        <p:nvGrpSpPr>
          <p:cNvPr id="42" name="グループ化 41"/>
          <p:cNvGrpSpPr/>
          <p:nvPr/>
        </p:nvGrpSpPr>
        <p:grpSpPr>
          <a:xfrm>
            <a:off x="7435978" y="9480218"/>
            <a:ext cx="566155" cy="396000"/>
            <a:chOff x="8551712" y="10201495"/>
            <a:chExt cx="566155" cy="360000"/>
          </a:xfrm>
        </p:grpSpPr>
        <p:sp>
          <p:nvSpPr>
            <p:cNvPr id="44" name="山形 43"/>
            <p:cNvSpPr/>
            <p:nvPr/>
          </p:nvSpPr>
          <p:spPr>
            <a:xfrm>
              <a:off x="8551712"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3" name="山形 52"/>
            <p:cNvSpPr/>
            <p:nvPr/>
          </p:nvSpPr>
          <p:spPr>
            <a:xfrm>
              <a:off x="8793074"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54" name="ホームベース 53"/>
          <p:cNvSpPr/>
          <p:nvPr/>
        </p:nvSpPr>
        <p:spPr>
          <a:xfrm>
            <a:off x="2444177" y="9984402"/>
            <a:ext cx="5076000" cy="396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ニューノーマルに対応した開催支援</a:t>
            </a:r>
          </a:p>
        </p:txBody>
      </p:sp>
      <p:grpSp>
        <p:nvGrpSpPr>
          <p:cNvPr id="55" name="グループ化 54"/>
          <p:cNvGrpSpPr/>
          <p:nvPr/>
        </p:nvGrpSpPr>
        <p:grpSpPr>
          <a:xfrm>
            <a:off x="7435978" y="9971195"/>
            <a:ext cx="566155" cy="396000"/>
            <a:chOff x="8551712" y="10201495"/>
            <a:chExt cx="566155" cy="360000"/>
          </a:xfrm>
        </p:grpSpPr>
        <p:sp>
          <p:nvSpPr>
            <p:cNvPr id="56" name="山形 55"/>
            <p:cNvSpPr/>
            <p:nvPr/>
          </p:nvSpPr>
          <p:spPr>
            <a:xfrm>
              <a:off x="8551712"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7" name="山形 56"/>
            <p:cNvSpPr/>
            <p:nvPr/>
          </p:nvSpPr>
          <p:spPr>
            <a:xfrm>
              <a:off x="8793074"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59" name="ホームベース 58"/>
          <p:cNvSpPr/>
          <p:nvPr/>
        </p:nvSpPr>
        <p:spPr>
          <a:xfrm>
            <a:off x="14020521" y="9447920"/>
            <a:ext cx="2700000" cy="87929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万博との連動による</a:t>
            </a:r>
            <a:endParaRPr kumimoji="1" lang="en-US" altLang="ja-JP" b="1" dirty="0">
              <a:effectLst>
                <a:outerShdw blurRad="38100" dist="38100" dir="2700000" algn="tl">
                  <a:srgbClr val="000000">
                    <a:alpha val="43137"/>
                  </a:srgbClr>
                </a:outerShdw>
              </a:effectLst>
            </a:endParaRPr>
          </a:p>
          <a:p>
            <a:pPr algn="ctr"/>
            <a:r>
              <a:rPr kumimoji="1" lang="en-US" altLang="ja-JP" b="1" dirty="0">
                <a:effectLst>
                  <a:outerShdw blurRad="38100" dist="38100" dir="2700000" algn="tl">
                    <a:srgbClr val="000000">
                      <a:alpha val="43137"/>
                    </a:srgbClr>
                  </a:outerShdw>
                </a:effectLst>
              </a:rPr>
              <a:t>MICE</a:t>
            </a:r>
            <a:r>
              <a:rPr kumimoji="1" lang="ja-JP" altLang="en-US" b="1" dirty="0">
                <a:effectLst>
                  <a:outerShdw blurRad="38100" dist="38100" dir="2700000" algn="tl">
                    <a:srgbClr val="000000">
                      <a:alpha val="43137"/>
                    </a:srgbClr>
                  </a:outerShdw>
                </a:effectLst>
              </a:rPr>
              <a:t>の推進</a:t>
            </a:r>
            <a:endParaRPr kumimoji="1" lang="en-US" altLang="ja-JP" b="1" dirty="0">
              <a:effectLst>
                <a:outerShdw blurRad="38100" dist="38100" dir="2700000" algn="tl">
                  <a:srgbClr val="000000">
                    <a:alpha val="43137"/>
                  </a:srgbClr>
                </a:outerShdw>
              </a:effectLst>
            </a:endParaRPr>
          </a:p>
        </p:txBody>
      </p:sp>
      <p:pic>
        <p:nvPicPr>
          <p:cNvPr id="60" name="図 5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42131" y="7498285"/>
            <a:ext cx="411386" cy="612000"/>
          </a:xfrm>
          <a:prstGeom prst="rect">
            <a:avLst/>
          </a:prstGeom>
        </p:spPr>
      </p:pic>
      <p:sp>
        <p:nvSpPr>
          <p:cNvPr id="61" name="ホームベース 60"/>
          <p:cNvSpPr/>
          <p:nvPr/>
        </p:nvSpPr>
        <p:spPr>
          <a:xfrm>
            <a:off x="5276850" y="10427111"/>
            <a:ext cx="5651953" cy="602185"/>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gn="ctr" defTabSz="912813" fontAlgn="base">
              <a:spcAft>
                <a:spcPct val="0"/>
              </a:spcAft>
              <a:defRPr/>
            </a:pPr>
            <a:r>
              <a:rPr kumimoji="1" lang="en-US" altLang="ja-JP" sz="1600" b="1" spc="-150" dirty="0">
                <a:solidFill>
                  <a:schemeClr val="bg1"/>
                </a:solidFill>
                <a:latin typeface="+mn-ea"/>
                <a:cs typeface="Meiryo UI" panose="020B0604030504040204" pitchFamily="50" charset="-128"/>
              </a:rPr>
              <a:t>WEB</a:t>
            </a:r>
            <a:r>
              <a:rPr kumimoji="1" lang="ja-JP" altLang="en-US" sz="1600" b="1" spc="-150" dirty="0">
                <a:solidFill>
                  <a:schemeClr val="bg1"/>
                </a:solidFill>
                <a:latin typeface="+mn-ea"/>
                <a:cs typeface="Meiryo UI" panose="020B0604030504040204" pitchFamily="50" charset="-128"/>
              </a:rPr>
              <a:t>などオンラインを活用した</a:t>
            </a:r>
            <a:r>
              <a:rPr kumimoji="1" lang="en-US" altLang="ja-JP" sz="1600" b="1" spc="-150" dirty="0">
                <a:solidFill>
                  <a:schemeClr val="bg1"/>
                </a:solidFill>
                <a:latin typeface="+mn-ea"/>
                <a:cs typeface="Meiryo UI" panose="020B0604030504040204" pitchFamily="50" charset="-128"/>
              </a:rPr>
              <a:t>MICE</a:t>
            </a:r>
            <a:r>
              <a:rPr kumimoji="1" lang="ja-JP" altLang="en-US" sz="1600" b="1" spc="-150" dirty="0">
                <a:solidFill>
                  <a:schemeClr val="bg1"/>
                </a:solidFill>
                <a:latin typeface="+mn-ea"/>
                <a:cs typeface="Meiryo UI" panose="020B0604030504040204" pitchFamily="50" charset="-128"/>
              </a:rPr>
              <a:t>開催支援</a:t>
            </a:r>
            <a:endParaRPr kumimoji="1" lang="en-US" altLang="ja-JP" sz="1600" b="1" spc="-150" dirty="0">
              <a:solidFill>
                <a:schemeClr val="bg1"/>
              </a:solidFill>
              <a:latin typeface="+mn-ea"/>
              <a:cs typeface="Meiryo UI" panose="020B0604030504040204" pitchFamily="50" charset="-128"/>
            </a:endParaRPr>
          </a:p>
        </p:txBody>
      </p:sp>
      <p:sp>
        <p:nvSpPr>
          <p:cNvPr id="28" name="ホームベース 27"/>
          <p:cNvSpPr/>
          <p:nvPr/>
        </p:nvSpPr>
        <p:spPr>
          <a:xfrm>
            <a:off x="7206230" y="8806850"/>
            <a:ext cx="795903" cy="558164"/>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en-US" altLang="ja-JP" sz="1200" b="1" dirty="0">
                <a:solidFill>
                  <a:schemeClr val="bg1"/>
                </a:solidFill>
                <a:latin typeface="游ゴシック" panose="020B0400000000000000" pitchFamily="50" charset="-128"/>
                <a:ea typeface="游ゴシック" panose="020B0400000000000000" pitchFamily="50" charset="-128"/>
              </a:rPr>
              <a:t>MICE</a:t>
            </a:r>
          </a:p>
          <a:p>
            <a:pPr algn="ctr"/>
            <a:r>
              <a:rPr kumimoji="1" lang="ja-JP" altLang="en-US" sz="1200" b="1" dirty="0">
                <a:solidFill>
                  <a:schemeClr val="bg1"/>
                </a:solidFill>
                <a:latin typeface="游ゴシック" panose="020B0400000000000000" pitchFamily="50" charset="-128"/>
                <a:ea typeface="游ゴシック" panose="020B0400000000000000" pitchFamily="50" charset="-128"/>
              </a:rPr>
              <a:t>戦略策定</a:t>
            </a:r>
            <a:endParaRPr kumimoji="1" lang="en-US" altLang="ja-JP" sz="1200" b="1" dirty="0">
              <a:solidFill>
                <a:schemeClr val="bg1"/>
              </a:solidFill>
              <a:latin typeface="游ゴシック" panose="020B0400000000000000" pitchFamily="50" charset="-128"/>
              <a:ea typeface="游ゴシック" panose="020B0400000000000000" pitchFamily="50" charset="-128"/>
            </a:endParaRPr>
          </a:p>
        </p:txBody>
      </p:sp>
      <p:sp>
        <p:nvSpPr>
          <p:cNvPr id="30" name="ホームベース 29"/>
          <p:cNvSpPr/>
          <p:nvPr/>
        </p:nvSpPr>
        <p:spPr>
          <a:xfrm>
            <a:off x="8186121" y="11129884"/>
            <a:ext cx="8534400" cy="36665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gn="ctr" defTabSz="912813" fontAlgn="base">
              <a:spcAft>
                <a:spcPct val="0"/>
              </a:spcAft>
              <a:defRPr/>
            </a:pPr>
            <a:r>
              <a:rPr kumimoji="1" lang="ja-JP" altLang="en-US" sz="1600" b="1" spc="-150" dirty="0">
                <a:solidFill>
                  <a:schemeClr val="bg1"/>
                </a:solidFill>
                <a:latin typeface="+mn-ea"/>
                <a:cs typeface="Meiryo UI" panose="020B0604030504040204" pitchFamily="50" charset="-128"/>
              </a:rPr>
              <a:t>万博を契機とした国際会議誘致・開催支援</a:t>
            </a:r>
            <a:endParaRPr kumimoji="1" lang="en-US" altLang="ja-JP" sz="1600" b="1" spc="-150" dirty="0">
              <a:solidFill>
                <a:schemeClr val="bg1"/>
              </a:solidFill>
              <a:latin typeface="+mn-ea"/>
              <a:cs typeface="Meiryo UI" panose="020B0604030504040204" pitchFamily="50" charset="-128"/>
            </a:endParaRPr>
          </a:p>
        </p:txBody>
      </p:sp>
    </p:spTree>
    <p:extLst>
      <p:ext uri="{BB962C8B-B14F-4D97-AF65-F5344CB8AC3E}">
        <p14:creationId xmlns:p14="http://schemas.microsoft.com/office/powerpoint/2010/main" val="537239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2554850948"/>
              </p:ext>
            </p:extLst>
          </p:nvPr>
        </p:nvGraphicFramePr>
        <p:xfrm>
          <a:off x="245134" y="2534198"/>
          <a:ext cx="16554148" cy="61874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03500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◆国内向け展示会や国内会議を中心とした誘致・開催支援</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〇関係者等と新たな展示会等（「</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art stage OSAKA 2023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IEEE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関連会議」等）の誘致・創出（大阪観光局）</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○大阪府立国際会議場において、多様な国際会議（「</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G</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７大阪・堺貿易大臣会合」等）を開催（大阪府立国際会議場）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○インテックス大阪において、複数の新規展示会（</a:t>
                      </a: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未来モノづくり国際</a:t>
                      </a:r>
                      <a:r>
                        <a:rPr kumimoji="1" lang="en-US"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EXPO2023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等）を誘致・開催支援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WEB</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などオンラインを活用した</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開催支援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○大阪府内の施設でハイブリッドＭＩＣＥを開催する主催者に対して、オンライン配信等にかかる費用の一部を助成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ハイブリッドＭＩＣＥ：会場・オンラインいずれでも参加できる会議やイベント等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◆オンラインでは実現できない付加価値の創出</a:t>
                      </a: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〇ユニークベニューの開発（大阪観光局）</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ユニークベニュー：「博物館・美術館」「歴史的建造物」「神社仏閣」「城郭」「屋外空間（庭園・公園、商店街、公道等）」などで、会議・レセプションを開催することで</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特別感や地域特性を演出できる会場</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◆官民が一体となった</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誘致の推進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関連事業者及び大阪観光局による「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Team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」を発足し、東京・大阪を中心に</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誘致・創出に向けた取組みを推進（大阪観光局）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◆万博を契機とした国際会議誘致・開催支援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誘致戦略」に基づき、大阪府・大阪市・大阪観光局等の連携のもと、誘致に向けた取組みを推進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ＭＩＣＥの推進</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178879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1390438" y="1881965"/>
            <a:ext cx="15552000" cy="612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ＩＲの推進</a:t>
            </a:r>
            <a:endParaRPr lang="en-US" altLang="ja-JP" sz="2000" b="1" spc="-150" dirty="0">
              <a:solidFill>
                <a:schemeClr val="tx1"/>
              </a:solidFill>
              <a:latin typeface="+mn-ea"/>
              <a:cs typeface="Meiryo UI" pitchFamily="50" charset="-128"/>
            </a:endParaRPr>
          </a:p>
        </p:txBody>
      </p:sp>
      <p:graphicFrame>
        <p:nvGraphicFramePr>
          <p:cNvPr id="28" name="Group 2"/>
          <p:cNvGraphicFramePr>
            <a:graphicFrameLocks/>
          </p:cNvGraphicFramePr>
          <p:nvPr/>
        </p:nvGraphicFramePr>
        <p:xfrm>
          <a:off x="274438" y="2773719"/>
          <a:ext cx="16668000" cy="117654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490022">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86524">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◆ＩＲ事業者の公募・選定</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◆区域整備計画の認定の申請</a:t>
                      </a:r>
                    </a:p>
                  </a:txBody>
                  <a:tcPr marL="91424" marR="91424" marT="45639" marB="4563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u="none" dirty="0">
                          <a:solidFill>
                            <a:schemeClr val="tx1"/>
                          </a:solidFill>
                          <a:effectLst/>
                          <a:latin typeface="游ゴシック" panose="020B0400000000000000" pitchFamily="50" charset="-128"/>
                          <a:ea typeface="+mn-ea"/>
                        </a:rPr>
                        <a:t>ＩＲ整備</a:t>
                      </a:r>
                      <a:endParaRPr kumimoji="1" lang="en-US" altLang="ja-JP" sz="1600" b="1" u="none" dirty="0">
                        <a:solidFill>
                          <a:schemeClr val="tx1"/>
                        </a:solidFill>
                        <a:effectLst/>
                        <a:latin typeface="游ゴシック" panose="020B0400000000000000" pitchFamily="50" charset="-128"/>
                        <a:ea typeface="+mn-ea"/>
                      </a:endParaRPr>
                    </a:p>
                  </a:txBody>
                  <a:tcPr marL="91424" marR="91424" marT="45639" marB="4563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30" name="表 29">
            <a:extLst>
              <a:ext uri="{FF2B5EF4-FFF2-40B4-BE49-F238E27FC236}">
                <a16:creationId xmlns:a16="http://schemas.microsoft.com/office/drawing/2014/main" id="{0E2390CC-EE52-463A-98B9-F1F954305B20}"/>
              </a:ext>
            </a:extLst>
          </p:cNvPr>
          <p:cNvGraphicFramePr>
            <a:graphicFrameLocks noGrp="1"/>
          </p:cNvGraphicFramePr>
          <p:nvPr/>
        </p:nvGraphicFramePr>
        <p:xfrm>
          <a:off x="274438" y="6045795"/>
          <a:ext cx="16560000" cy="20660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060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2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31" name="角丸四角形 30"/>
          <p:cNvSpPr/>
          <p:nvPr/>
        </p:nvSpPr>
        <p:spPr>
          <a:xfrm>
            <a:off x="420637" y="7114146"/>
            <a:ext cx="17352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ＩＲ開業に向けた取組み</a:t>
            </a:r>
          </a:p>
        </p:txBody>
      </p:sp>
      <p:sp>
        <p:nvSpPr>
          <p:cNvPr id="32" name="ホームベース 31"/>
          <p:cNvSpPr/>
          <p:nvPr/>
        </p:nvSpPr>
        <p:spPr>
          <a:xfrm>
            <a:off x="2506438" y="7059466"/>
            <a:ext cx="14184000" cy="930961"/>
          </a:xfrm>
          <a:prstGeom prst="homePlate">
            <a:avLst>
              <a:gd name="adj" fmla="val 2656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endParaRPr kumimoji="1" lang="en-US" altLang="ja-JP"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a:p>
            <a:r>
              <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事業者選定　　　　　　　　　　　　　　　　区域認定／</a:t>
            </a:r>
            <a:r>
              <a:rPr kumimoji="1" lang="en-US" altLang="ja-JP"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IR</a:t>
            </a:r>
            <a:r>
              <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整備　　　　　　</a:t>
            </a: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endParaRPr kumimoji="1" lang="en-US" altLang="ja-JP"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a:p>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endPar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pic>
        <p:nvPicPr>
          <p:cNvPr id="11" name="図 1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305442" y="6158130"/>
            <a:ext cx="411386" cy="612000"/>
          </a:xfrm>
          <a:prstGeom prst="rect">
            <a:avLst/>
          </a:prstGeom>
        </p:spPr>
      </p:pic>
      <p:sp>
        <p:nvSpPr>
          <p:cNvPr id="12"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13" name="ホームベース 12"/>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⑤　ＩＲの推進</a:t>
            </a:r>
          </a:p>
        </p:txBody>
      </p:sp>
      <p:cxnSp>
        <p:nvCxnSpPr>
          <p:cNvPr id="14" name="直線コネクタ 13"/>
          <p:cNvCxnSpPr/>
          <p:nvPr/>
        </p:nvCxnSpPr>
        <p:spPr>
          <a:xfrm>
            <a:off x="372828" y="4969699"/>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E37A114D-C9FC-4AEC-A456-F2810BC313A6}"/>
              </a:ext>
            </a:extLst>
          </p:cNvPr>
          <p:cNvSpPr txBox="1"/>
          <p:nvPr/>
        </p:nvSpPr>
        <p:spPr>
          <a:xfrm>
            <a:off x="218419" y="5170440"/>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6" name="フローチャート: 結合子 15"/>
          <p:cNvSpPr/>
          <p:nvPr/>
        </p:nvSpPr>
        <p:spPr>
          <a:xfrm>
            <a:off x="550383" y="5364202"/>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4442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88870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1791808106"/>
              </p:ext>
            </p:extLst>
          </p:nvPr>
        </p:nvGraphicFramePr>
        <p:xfrm>
          <a:off x="218419" y="2531224"/>
          <a:ext cx="16554148" cy="5035002"/>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03500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◆ＩＲ事業者の公募・選定</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大阪・夢洲地区特定複合観光施設設置運営事業の事業者を選定</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◆区域整備計画の認定の申請</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事業者</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と共同で区域整備計画を作成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〇府議会・大阪市会で議決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○国へ区域整備計画の認定の申請（国による区域整備計画の認定（令和５年４月））</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◆ＩＲ整備</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○事業者と実施協定等を締結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○液状化対策工事に着手</a:t>
                      </a: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⑤　ＩＲの推進</a:t>
            </a:r>
          </a:p>
        </p:txBody>
      </p:sp>
      <p:sp>
        <p:nvSpPr>
          <p:cNvPr id="8" name="テキスト ボックス 7">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フローチャート: 結合子 8"/>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19</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50701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（３）スタートアップ、イノベーションの創出</a:t>
            </a:r>
          </a:p>
        </p:txBody>
      </p:sp>
      <p:graphicFrame>
        <p:nvGraphicFramePr>
          <p:cNvPr id="27" name="Group 2"/>
          <p:cNvGraphicFramePr>
            <a:graphicFrameLocks/>
          </p:cNvGraphicFramePr>
          <p:nvPr/>
        </p:nvGraphicFramePr>
        <p:xfrm>
          <a:off x="239246" y="2527795"/>
          <a:ext cx="16668000" cy="241015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7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◆スタートアップ企業に対する伴走支援の強化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◆資金調達しやすい環境の整備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◆大学と産業界による「産学融合」の取組みの推進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◆社会課題とスタートアップのコーディネート</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スタートアップの創出、活躍しやすい環境の整備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◆エコシステムのグローバル化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◆スタートアップの呼び込みに向けた機運の醸成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rgbClr val="0070C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◆万博を契機に、国内外の起業家やＶＣなどがビジネスしやすい環境を整備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16" name="表 15">
            <a:extLst>
              <a:ext uri="{FF2B5EF4-FFF2-40B4-BE49-F238E27FC236}">
                <a16:creationId xmlns:a16="http://schemas.microsoft.com/office/drawing/2014/main" id="{7A48B36E-21C1-4BAC-8A2F-FBB1DE6CB7A1}"/>
              </a:ext>
            </a:extLst>
          </p:cNvPr>
          <p:cNvGraphicFramePr>
            <a:graphicFrameLocks noGrp="1"/>
          </p:cNvGraphicFramePr>
          <p:nvPr/>
        </p:nvGraphicFramePr>
        <p:xfrm>
          <a:off x="239246" y="5969359"/>
          <a:ext cx="16560000" cy="5015439"/>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1055439">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960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7" name="角丸四角形 16"/>
          <p:cNvSpPr/>
          <p:nvPr/>
        </p:nvSpPr>
        <p:spPr>
          <a:xfrm>
            <a:off x="429123" y="7330847"/>
            <a:ext cx="1733341" cy="298262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スタートアップ・エコシステムの整備</a:t>
            </a:r>
          </a:p>
        </p:txBody>
      </p:sp>
      <p:sp>
        <p:nvSpPr>
          <p:cNvPr id="21" name="ホームベース 20"/>
          <p:cNvSpPr/>
          <p:nvPr/>
        </p:nvSpPr>
        <p:spPr>
          <a:xfrm>
            <a:off x="2352341" y="7165801"/>
            <a:ext cx="11484000" cy="39704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グローバル拠点都市選定</a:t>
            </a:r>
          </a:p>
        </p:txBody>
      </p:sp>
      <p:sp>
        <p:nvSpPr>
          <p:cNvPr id="30" name="ホームベース 29"/>
          <p:cNvSpPr/>
          <p:nvPr/>
        </p:nvSpPr>
        <p:spPr>
          <a:xfrm>
            <a:off x="2352341" y="7651351"/>
            <a:ext cx="11484000" cy="42000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ピッチイベント等起業家の掘り起こしと伴走支援</a:t>
            </a:r>
          </a:p>
        </p:txBody>
      </p:sp>
      <p:sp>
        <p:nvSpPr>
          <p:cNvPr id="33" name="ホームベース 32"/>
          <p:cNvSpPr/>
          <p:nvPr/>
        </p:nvSpPr>
        <p:spPr>
          <a:xfrm>
            <a:off x="2352341" y="8196566"/>
            <a:ext cx="11484000" cy="38833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海外アクセラレーターの</a:t>
            </a:r>
            <a:r>
              <a:rPr kumimoji="1" lang="ja-JP" altLang="en-US" b="1" dirty="0" err="1">
                <a:effectLst>
                  <a:outerShdw blurRad="38100" dist="38100" dir="2700000" algn="tl">
                    <a:srgbClr val="000000">
                      <a:alpha val="43137"/>
                    </a:srgbClr>
                  </a:outerShdw>
                </a:effectLst>
              </a:rPr>
              <a:t>招へい</a:t>
            </a:r>
            <a:r>
              <a:rPr kumimoji="1" lang="ja-JP" altLang="en-US" b="1" dirty="0">
                <a:effectLst>
                  <a:outerShdw blurRad="38100" dist="38100" dir="2700000" algn="tl">
                    <a:srgbClr val="000000">
                      <a:alpha val="43137"/>
                    </a:srgbClr>
                  </a:outerShdw>
                </a:effectLst>
              </a:rPr>
              <a:t>・支援ノウハウ蓄積</a:t>
            </a:r>
          </a:p>
        </p:txBody>
      </p:sp>
      <p:sp>
        <p:nvSpPr>
          <p:cNvPr id="34" name="ホームベース 33"/>
          <p:cNvSpPr/>
          <p:nvPr/>
        </p:nvSpPr>
        <p:spPr>
          <a:xfrm>
            <a:off x="2351825" y="8710112"/>
            <a:ext cx="11506625" cy="40486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国内外への情報発信</a:t>
            </a:r>
          </a:p>
        </p:txBody>
      </p:sp>
      <p:sp>
        <p:nvSpPr>
          <p:cNvPr id="26" name="テキスト ボックス 25"/>
          <p:cNvSpPr txBox="1"/>
          <p:nvPr/>
        </p:nvSpPr>
        <p:spPr>
          <a:xfrm>
            <a:off x="1355246" y="1862823"/>
            <a:ext cx="10224000" cy="504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オール大阪でのスタートアップ・エコシステムの整備</a:t>
            </a:r>
            <a:endParaRPr lang="en-US" altLang="ja-JP" sz="2000" b="1" spc="-150" dirty="0">
              <a:solidFill>
                <a:schemeClr val="tx1"/>
              </a:solidFill>
              <a:latin typeface="+mn-ea"/>
              <a:cs typeface="Meiryo UI" pitchFamily="50" charset="-128"/>
            </a:endParaRPr>
          </a:p>
        </p:txBody>
      </p:sp>
      <p:sp>
        <p:nvSpPr>
          <p:cNvPr id="28" name="テキスト ボックス 27"/>
          <p:cNvSpPr txBox="1"/>
          <p:nvPr/>
        </p:nvSpPr>
        <p:spPr>
          <a:xfrm>
            <a:off x="11867246" y="1862823"/>
            <a:ext cx="5040000" cy="54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b="1" spc="-150" dirty="0">
                <a:solidFill>
                  <a:schemeClr val="tx1"/>
                </a:solidFill>
                <a:latin typeface="+mn-ea"/>
                <a:cs typeface="Meiryo UI" pitchFamily="50" charset="-128"/>
              </a:rPr>
              <a:t>国内外のスタートアップを呼び込む「世界的なスタートアップ・エコシステム拠点都市」の形成</a:t>
            </a:r>
            <a:endParaRPr lang="en-US" altLang="ja-JP" b="1" spc="-150" dirty="0">
              <a:solidFill>
                <a:schemeClr val="tx1"/>
              </a:solidFill>
              <a:latin typeface="+mn-ea"/>
              <a:cs typeface="Meiryo UI" pitchFamily="50" charset="-128"/>
            </a:endParaRPr>
          </a:p>
        </p:txBody>
      </p:sp>
      <p:sp>
        <p:nvSpPr>
          <p:cNvPr id="36" name="二等辺三角形 35"/>
          <p:cNvSpPr/>
          <p:nvPr/>
        </p:nvSpPr>
        <p:spPr>
          <a:xfrm rot="5400000">
            <a:off x="11569509" y="2028549"/>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ホームベース 43"/>
          <p:cNvSpPr/>
          <p:nvPr/>
        </p:nvSpPr>
        <p:spPr>
          <a:xfrm>
            <a:off x="13953178" y="7165802"/>
            <a:ext cx="2819174" cy="2238099"/>
          </a:xfrm>
          <a:prstGeom prst="homePlate">
            <a:avLst>
              <a:gd name="adj" fmla="val 11717"/>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b="1" dirty="0">
                <a:solidFill>
                  <a:schemeClr val="bg1"/>
                </a:solidFill>
                <a:effectLst>
                  <a:outerShdw blurRad="38100" dist="38100" dir="2700000" algn="tl">
                    <a:srgbClr val="000000">
                      <a:alpha val="43137"/>
                    </a:srgbClr>
                  </a:outerShdw>
                </a:effectLst>
              </a:rPr>
              <a:t>万博で活躍する</a:t>
            </a:r>
            <a:endParaRPr kumimoji="1" lang="en-US" altLang="ja-JP" b="1" dirty="0">
              <a:solidFill>
                <a:schemeClr val="bg1"/>
              </a:solidFill>
              <a:effectLst>
                <a:outerShdw blurRad="38100" dist="38100" dir="2700000" algn="tl">
                  <a:srgbClr val="000000">
                    <a:alpha val="43137"/>
                  </a:srgbClr>
                </a:outerShdw>
              </a:effectLst>
            </a:endParaRPr>
          </a:p>
          <a:p>
            <a:pPr algn="ctr"/>
            <a:r>
              <a:rPr kumimoji="1" lang="ja-JP" altLang="en-US" b="1" dirty="0">
                <a:solidFill>
                  <a:schemeClr val="bg1"/>
                </a:solidFill>
                <a:effectLst>
                  <a:outerShdw blurRad="38100" dist="38100" dir="2700000" algn="tl">
                    <a:srgbClr val="000000">
                      <a:alpha val="43137"/>
                    </a:srgbClr>
                  </a:outerShdw>
                </a:effectLst>
              </a:rPr>
              <a:t>スタートアップ創出・</a:t>
            </a:r>
            <a:endParaRPr kumimoji="1" lang="en-US" altLang="ja-JP" b="1" dirty="0">
              <a:solidFill>
                <a:schemeClr val="bg1"/>
              </a:solidFill>
              <a:effectLst>
                <a:outerShdw blurRad="38100" dist="38100" dir="2700000" algn="tl">
                  <a:srgbClr val="000000">
                    <a:alpha val="43137"/>
                  </a:srgbClr>
                </a:outerShdw>
              </a:effectLst>
            </a:endParaRPr>
          </a:p>
          <a:p>
            <a:pPr algn="ctr"/>
            <a:r>
              <a:rPr kumimoji="1" lang="en-US" altLang="ja-JP" sz="1800" b="1" i="0" u="none" strike="noStrike" kern="1200" cap="none" spc="0" normalizeH="0" baseline="0" noProof="0" dirty="0" err="1">
                <a:ln>
                  <a:noFill/>
                </a:ln>
                <a:solidFill>
                  <a:schemeClr val="bg1"/>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GrobalStartupExpo</a:t>
            </a:r>
            <a:r>
              <a:rPr kumimoji="1" lang="ja-JP" altLang="en-US" sz="18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の開催</a:t>
            </a:r>
            <a:endParaRPr kumimoji="1" lang="ja-JP" altLang="en-US" b="1" dirty="0">
              <a:solidFill>
                <a:schemeClr val="bg1"/>
              </a:solidFill>
              <a:effectLst>
                <a:outerShdw blurRad="38100" dist="38100" dir="2700000" algn="tl">
                  <a:srgbClr val="000000">
                    <a:alpha val="43137"/>
                  </a:srgbClr>
                </a:outerShdw>
              </a:effectLst>
            </a:endParaRPr>
          </a:p>
        </p:txBody>
      </p:sp>
      <p:pic>
        <p:nvPicPr>
          <p:cNvPr id="22" name="図 21"/>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61899" y="6035052"/>
            <a:ext cx="411386" cy="612000"/>
          </a:xfrm>
          <a:prstGeom prst="rect">
            <a:avLst/>
          </a:prstGeom>
        </p:spPr>
      </p:pic>
      <p:sp>
        <p:nvSpPr>
          <p:cNvPr id="23" name="ホームベース 22"/>
          <p:cNvSpPr/>
          <p:nvPr/>
        </p:nvSpPr>
        <p:spPr>
          <a:xfrm>
            <a:off x="14025702" y="9471301"/>
            <a:ext cx="2746649" cy="934306"/>
          </a:xfrm>
          <a:prstGeom prst="homePlate">
            <a:avLst>
              <a:gd name="adj" fmla="val 2585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b="1" dirty="0">
                <a:solidFill>
                  <a:schemeClr val="bg1"/>
                </a:solidFill>
                <a:effectLst>
                  <a:outerShdw blurRad="38100" dist="38100" dir="2700000" algn="tl">
                    <a:srgbClr val="000000">
                      <a:alpha val="43137"/>
                    </a:srgbClr>
                  </a:outerShdw>
                </a:effectLst>
              </a:rPr>
              <a:t>国内外のスタートアップの呼び込み</a:t>
            </a:r>
          </a:p>
        </p:txBody>
      </p:sp>
      <p:sp>
        <p:nvSpPr>
          <p:cNvPr id="25" name="ホームベース 24"/>
          <p:cNvSpPr/>
          <p:nvPr/>
        </p:nvSpPr>
        <p:spPr>
          <a:xfrm>
            <a:off x="218419" y="862531"/>
            <a:ext cx="66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スタートアップ・エコシステム拠点都市の形成</a:t>
            </a:r>
          </a:p>
        </p:txBody>
      </p:sp>
      <p:cxnSp>
        <p:nvCxnSpPr>
          <p:cNvPr id="29" name="直線コネクタ 28"/>
          <p:cNvCxnSpPr/>
          <p:nvPr/>
        </p:nvCxnSpPr>
        <p:spPr>
          <a:xfrm>
            <a:off x="271228" y="529852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E37A114D-C9FC-4AEC-A456-F2810BC313A6}"/>
              </a:ext>
            </a:extLst>
          </p:cNvPr>
          <p:cNvSpPr txBox="1"/>
          <p:nvPr/>
        </p:nvSpPr>
        <p:spPr>
          <a:xfrm>
            <a:off x="116819" y="549926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5" name="フローチャート: 結合子 34"/>
          <p:cNvSpPr/>
          <p:nvPr/>
        </p:nvSpPr>
        <p:spPr>
          <a:xfrm>
            <a:off x="448783" y="569302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1" name="ホームベース 40"/>
          <p:cNvSpPr/>
          <p:nvPr/>
        </p:nvSpPr>
        <p:spPr>
          <a:xfrm>
            <a:off x="2334395" y="9194718"/>
            <a:ext cx="11496355" cy="39316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アントレプレナーシップ教育の取組み</a:t>
            </a:r>
          </a:p>
        </p:txBody>
      </p:sp>
      <p:sp>
        <p:nvSpPr>
          <p:cNvPr id="46" name="ホームベース 45"/>
          <p:cNvSpPr/>
          <p:nvPr/>
        </p:nvSpPr>
        <p:spPr>
          <a:xfrm>
            <a:off x="2352340" y="9734623"/>
            <a:ext cx="11497459" cy="47403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大学発スタートアップの創出・伴走支援</a:t>
            </a:r>
          </a:p>
        </p:txBody>
      </p:sp>
      <p:sp>
        <p:nvSpPr>
          <p:cNvPr id="31" name="ホームベース 30"/>
          <p:cNvSpPr/>
          <p:nvPr/>
        </p:nvSpPr>
        <p:spPr>
          <a:xfrm>
            <a:off x="2352340" y="10313474"/>
            <a:ext cx="11497010" cy="47057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産学融合の取組促進</a:t>
            </a:r>
          </a:p>
        </p:txBody>
      </p:sp>
    </p:spTree>
    <p:extLst>
      <p:ext uri="{BB962C8B-B14F-4D97-AF65-F5344CB8AC3E}">
        <p14:creationId xmlns:p14="http://schemas.microsoft.com/office/powerpoint/2010/main" val="1596338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3596491869"/>
              </p:ext>
            </p:extLst>
          </p:nvPr>
        </p:nvGraphicFramePr>
        <p:xfrm>
          <a:off x="218419" y="2153999"/>
          <a:ext cx="16554148" cy="1057656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035002">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◆スタートアップ企業に対する伴走支援の強化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〇スタートアップの成長段階に応じ、様々な支援ニーズに対応する各種アクセラレーションプログラムを実施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〇国が実施する海外トップアクセラレーターによる支援プログラムに対し、大阪スタートアップの参加を促進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○グローイングアップ事業により、ビジネスプランコンテストの開催を通じた有望起業家の発掘及び伴走ハンズオン支援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○起業前から起業間もない者に対し、初期段階の専門的支援を行う、スタートアップ・イニシャルプログラム</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SIO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○成長期にあるスタートアップに対し、先輩経営者や首都圏の支援者等とつなぎ、必要な情報やネットワークを提供することでさらなる発展を支援する、スタートアップ発展支援プロジェクト「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RISING!</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◆資金調達しやすい環境の整備</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〇ＶＣ等の投資家や大企業・メディア等に向けたスタートアップピッチイベント等の開催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◆大学と産業界による「産学融合」の取組みの推進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〇文科省・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JST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事業の大学、自治体、金融機関、経済団体等の連携により、大学から生まれる優れた技術・研究シーズの事業化等に取り組むプラットフォーム「関西スタートアップ　アカデミア・コアリション（</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KSAC</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）」を構築し、運営</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〇関西圏の大学や自治体、企業・法人が参加し、産学融合によるイノベーションエコシステムの構築を目指す「関西イノベーションイニシアティブ（</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KSII)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◆社会課題とスタートアップのコーディネート</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dirty="0">
                          <a:solidFill>
                            <a:schemeClr val="tx1"/>
                          </a:solidFill>
                          <a:latin typeface="游ゴシック" panose="020B0400000000000000" pitchFamily="50" charset="-128"/>
                          <a:ea typeface="+mn-ea"/>
                        </a:rPr>
                        <a:t>デジタル活用により高齢者の生活をサポートするスマートシニアライフ事業を通じた</a:t>
                      </a:r>
                      <a:r>
                        <a:rPr kumimoji="1" lang="ja-JP" altLang="en-US" sz="1600" b="0" u="none" dirty="0">
                          <a:solidFill>
                            <a:schemeClr val="tx1"/>
                          </a:solidFill>
                          <a:latin typeface="游ゴシック" panose="020B0400000000000000" pitchFamily="50" charset="-128"/>
                          <a:ea typeface="+mn-ea"/>
                        </a:rPr>
                        <a:t>、新サービスの創出やスタートアップ企業への実証の場の提供</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スマートシティパートナーズフォーラムにて、「子育てしやすいまちづくり」「インバウンド・観光の再生」等の８つの分野で市町村の抱える地域課題について公民連携で実証・実装に向けたプロジェクト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○地域課題解決とスタートアップ・ベンチャー企業支援を目的に、大阪スマートシティパートナーズフォーラムにおいて「</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Smart City OSAKA Pitch 2023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◆スタートアップの創出、活躍しやすい環境の整備</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〇関西スタートアップ　アカデミア・コアリション（</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KSAC</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）において、</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GAP</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ファンドにより大学研究シーズの事業化・成長を支援するとともに、製品の試作やピッチ動画撮影機材等を提供する場を整備</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〇オープンイノベーションの促進など、スタートアップと大企業等との連携の促進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○公設試などによるスタートアップへの技術開発の支援の強化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○若手後継者の新規事業展開等を支援するイベント・セミナーなどのベンチャー型事業承継の実施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○大阪イノベーションハブにおいて、スタートアップの創出・成長を支援する取組みを実施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○外国人起業活動促進事業（スタートアップ</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VISA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ja-JP" altLang="en-US" sz="1600" b="0" dirty="0">
                          <a:solidFill>
                            <a:schemeClr val="tx1"/>
                          </a:solidFill>
                          <a:latin typeface="游ゴシック" panose="020B0400000000000000" pitchFamily="50" charset="-128"/>
                          <a:ea typeface="+mn-ea"/>
                        </a:rPr>
                        <a:t>デジタル技術の活用により高齢者の生活をサポートするスマートシニアライフ事業を通じた</a:t>
                      </a:r>
                      <a:r>
                        <a:rPr kumimoji="1" lang="ja-JP" altLang="en-US" sz="1600" b="0" u="none" dirty="0">
                          <a:solidFill>
                            <a:schemeClr val="tx1"/>
                          </a:solidFill>
                          <a:latin typeface="游ゴシック" panose="020B0400000000000000" pitchFamily="50" charset="-128"/>
                          <a:ea typeface="+mn-ea"/>
                        </a:rPr>
                        <a:t>、新サービスの創出やスタートアップ企業への実証の場の提供</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〇最先端のデジタル技術が府民の健康づくり等に活かされる次世代スマートヘルス分野のスタートアップの支援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◆エコシステムのグローバル化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○関西広域連合事業における情報発信戦略に基づく、ポータルサイトの運営、情報発信イベントの開催、関西エコシステムのグローバル化に向けた情報発信を推進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〇海外イノベーションイベントへの出展支援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○国際イベントの開催、海外アクセラレーターの活用、スタートアップのグローバル化促進、外国人起業家の誘致・育成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〇国が開催する「</a:t>
                      </a:r>
                      <a:r>
                        <a:rPr kumimoji="1" lang="en-US" altLang="ja-JP" sz="1600" b="0" i="0" u="none" strike="noStrike" cap="none" spc="-150" normalizeH="0" baseline="0" dirty="0" err="1">
                          <a:ln>
                            <a:noFill/>
                          </a:ln>
                          <a:solidFill>
                            <a:schemeClr val="tx1"/>
                          </a:solidFill>
                          <a:effectLst/>
                          <a:latin typeface="+mn-ea"/>
                          <a:ea typeface="+mn-ea"/>
                          <a:cs typeface="Meiryo UI" panose="020B0604030504040204" pitchFamily="50" charset="-128"/>
                        </a:rPr>
                        <a:t>GrobalStartupExpo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」を契機とした機運醸成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◆スタートアップの呼び込みに向けた機運の醸成</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〇大阪イノベーションハブによる大阪エコシステムの総合的な情報発信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○大阪産業局</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HP</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を活用した効果的な情報発信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heavy" strike="sng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（３）スタートアップ、イノベーションの創出</a:t>
            </a:r>
          </a:p>
        </p:txBody>
      </p:sp>
      <p:sp>
        <p:nvSpPr>
          <p:cNvPr id="6" name="ホームベース 5"/>
          <p:cNvSpPr/>
          <p:nvPr/>
        </p:nvSpPr>
        <p:spPr>
          <a:xfrm>
            <a:off x="218419" y="862531"/>
            <a:ext cx="66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スタートアップ・エコシステム拠点都市の形成</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39784" y="12049296"/>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97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a:extLst>
              <a:ext uri="{FF2B5EF4-FFF2-40B4-BE49-F238E27FC236}">
                <a16:creationId xmlns:a16="http://schemas.microsoft.com/office/drawing/2014/main" id="{7A48B36E-21C1-4BAC-8A2F-FBB1DE6CB7A1}"/>
              </a:ext>
            </a:extLst>
          </p:cNvPr>
          <p:cNvGraphicFramePr>
            <a:graphicFrameLocks noGrp="1"/>
          </p:cNvGraphicFramePr>
          <p:nvPr>
            <p:extLst>
              <p:ext uri="{D42A27DB-BD31-4B8C-83A1-F6EECF244321}">
                <p14:modId xmlns:p14="http://schemas.microsoft.com/office/powerpoint/2010/main" val="1897054918"/>
              </p:ext>
            </p:extLst>
          </p:nvPr>
        </p:nvGraphicFramePr>
        <p:xfrm>
          <a:off x="242208" y="6173691"/>
          <a:ext cx="16560000" cy="6079268"/>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17188">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362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35" name="角丸四角形 34"/>
          <p:cNvSpPr/>
          <p:nvPr/>
        </p:nvSpPr>
        <p:spPr>
          <a:xfrm>
            <a:off x="361258" y="7114981"/>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スーパーシティ</a:t>
            </a:r>
          </a:p>
        </p:txBody>
      </p:sp>
      <p:sp>
        <p:nvSpPr>
          <p:cNvPr id="38" name="ホームベース 37"/>
          <p:cNvSpPr/>
          <p:nvPr/>
        </p:nvSpPr>
        <p:spPr>
          <a:xfrm>
            <a:off x="2427401" y="7209493"/>
            <a:ext cx="2665209" cy="54694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区域指定に向けた取組み</a:t>
            </a:r>
          </a:p>
        </p:txBody>
      </p:sp>
      <p:sp>
        <p:nvSpPr>
          <p:cNvPr id="39" name="角丸四角形 38"/>
          <p:cNvSpPr/>
          <p:nvPr/>
        </p:nvSpPr>
        <p:spPr>
          <a:xfrm>
            <a:off x="362622" y="7974777"/>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うめきた</a:t>
            </a:r>
            <a:r>
              <a:rPr lang="en-US" altLang="ja-JP" sz="1600" b="1" dirty="0"/>
              <a:t>2</a:t>
            </a:r>
            <a:r>
              <a:rPr lang="ja-JP" altLang="en-US" sz="1600" b="1" dirty="0"/>
              <a:t>期</a:t>
            </a:r>
          </a:p>
        </p:txBody>
      </p:sp>
      <p:sp>
        <p:nvSpPr>
          <p:cNvPr id="24" name="テキスト ボックス 23"/>
          <p:cNvSpPr txBox="1"/>
          <p:nvPr/>
        </p:nvSpPr>
        <p:spPr>
          <a:xfrm>
            <a:off x="1339347" y="1878967"/>
            <a:ext cx="15552000" cy="54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万博に向けたイノベーションの促進</a:t>
            </a:r>
            <a:endParaRPr lang="en-US" altLang="ja-JP" sz="2000" b="1" spc="-150" dirty="0">
              <a:latin typeface="+mn-ea"/>
              <a:cs typeface="Meiryo UI" pitchFamily="50" charset="-128"/>
            </a:endParaRPr>
          </a:p>
        </p:txBody>
      </p:sp>
      <p:sp>
        <p:nvSpPr>
          <p:cNvPr id="27" name="角丸四角形 26"/>
          <p:cNvSpPr/>
          <p:nvPr/>
        </p:nvSpPr>
        <p:spPr>
          <a:xfrm>
            <a:off x="362622" y="8804093"/>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バーチャル大阪</a:t>
            </a:r>
            <a:endParaRPr lang="ja-JP" altLang="en-US" sz="1600" b="1" strike="sngStrike" dirty="0">
              <a:solidFill>
                <a:srgbClr val="FF0000"/>
              </a:solidFill>
            </a:endParaRPr>
          </a:p>
        </p:txBody>
      </p:sp>
      <p:sp>
        <p:nvSpPr>
          <p:cNvPr id="50" name="ホームベース 49"/>
          <p:cNvSpPr/>
          <p:nvPr/>
        </p:nvSpPr>
        <p:spPr>
          <a:xfrm>
            <a:off x="2427402" y="10470523"/>
            <a:ext cx="11304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万博会場等における実証に必要な規制緩和等の国への要望・働きかけ</a:t>
            </a:r>
          </a:p>
        </p:txBody>
      </p:sp>
      <p:sp>
        <p:nvSpPr>
          <p:cNvPr id="42" name="角丸四角形 41"/>
          <p:cNvSpPr/>
          <p:nvPr/>
        </p:nvSpPr>
        <p:spPr>
          <a:xfrm>
            <a:off x="362622" y="9633409"/>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空飛ぶクルマ</a:t>
            </a:r>
          </a:p>
        </p:txBody>
      </p:sp>
      <p:sp>
        <p:nvSpPr>
          <p:cNvPr id="51" name="角丸四角形 50"/>
          <p:cNvSpPr/>
          <p:nvPr/>
        </p:nvSpPr>
        <p:spPr>
          <a:xfrm>
            <a:off x="362622" y="10462726"/>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実証都市の実現</a:t>
            </a:r>
          </a:p>
        </p:txBody>
      </p:sp>
      <p:pic>
        <p:nvPicPr>
          <p:cNvPr id="52" name="図 5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71153" y="6245535"/>
            <a:ext cx="411386" cy="612000"/>
          </a:xfrm>
          <a:prstGeom prst="rect">
            <a:avLst/>
          </a:prstGeom>
        </p:spPr>
      </p:pic>
      <p:sp>
        <p:nvSpPr>
          <p:cNvPr id="56" name="ホームベース 55"/>
          <p:cNvSpPr/>
          <p:nvPr/>
        </p:nvSpPr>
        <p:spPr>
          <a:xfrm>
            <a:off x="11030539" y="9174072"/>
            <a:ext cx="5652000" cy="51647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effectLst>
                  <a:outerShdw blurRad="38100" dist="38100" dir="2700000" algn="tl">
                    <a:srgbClr val="000000">
                      <a:alpha val="43137"/>
                    </a:srgbClr>
                  </a:outerShdw>
                </a:effectLst>
              </a:rPr>
              <a:t>バーチャル大阪上における</a:t>
            </a:r>
            <a:endParaRPr lang="en-US" altLang="ja-JP" sz="1600" b="1" dirty="0">
              <a:effectLst>
                <a:outerShdw blurRad="38100" dist="38100" dir="2700000" algn="tl">
                  <a:srgbClr val="000000">
                    <a:alpha val="43137"/>
                  </a:srgbClr>
                </a:outerShdw>
              </a:effectLst>
            </a:endParaRPr>
          </a:p>
          <a:p>
            <a:pPr algn="ctr"/>
            <a:r>
              <a:rPr lang="ja-JP" altLang="en-US" sz="1600" b="1" dirty="0">
                <a:effectLst>
                  <a:outerShdw blurRad="38100" dist="38100" dir="2700000" algn="tl">
                    <a:srgbClr val="000000">
                      <a:alpha val="43137"/>
                    </a:srgbClr>
                  </a:outerShdw>
                </a:effectLst>
              </a:rPr>
              <a:t>交流・体験・ビジネス活動の促進</a:t>
            </a:r>
            <a:endParaRPr kumimoji="1" lang="ja-JP" altLang="en-US" sz="1600" b="1" dirty="0">
              <a:effectLst>
                <a:outerShdw blurRad="38100" dist="38100" dir="2700000" algn="tl">
                  <a:srgbClr val="000000">
                    <a:alpha val="43137"/>
                  </a:srgbClr>
                </a:outerShdw>
              </a:effectLst>
            </a:endParaRPr>
          </a:p>
        </p:txBody>
      </p:sp>
      <p:sp>
        <p:nvSpPr>
          <p:cNvPr id="60" name="ホームベース 59"/>
          <p:cNvSpPr/>
          <p:nvPr/>
        </p:nvSpPr>
        <p:spPr>
          <a:xfrm>
            <a:off x="2427402" y="10860972"/>
            <a:ext cx="11304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実証フィールドの拡大・各地での実証事業の推進</a:t>
            </a:r>
          </a:p>
        </p:txBody>
      </p:sp>
      <p:sp>
        <p:nvSpPr>
          <p:cNvPr id="61" name="ホームベース 60"/>
          <p:cNvSpPr/>
          <p:nvPr/>
        </p:nvSpPr>
        <p:spPr>
          <a:xfrm>
            <a:off x="13983608" y="10493945"/>
            <a:ext cx="2736000" cy="56877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万博会場等での</a:t>
            </a:r>
            <a:endParaRPr kumimoji="1" lang="en-US" altLang="ja-JP" sz="1600" b="1" dirty="0">
              <a:effectLst>
                <a:outerShdw blurRad="38100" dist="38100" dir="2700000" algn="tl">
                  <a:srgbClr val="000000">
                    <a:alpha val="43137"/>
                  </a:srgbClr>
                </a:outerShdw>
              </a:effectLst>
            </a:endParaRPr>
          </a:p>
          <a:p>
            <a:pPr algn="ctr"/>
            <a:r>
              <a:rPr kumimoji="1" lang="ja-JP" altLang="en-US" sz="1600" b="1" dirty="0">
                <a:effectLst>
                  <a:outerShdw blurRad="38100" dist="38100" dir="2700000" algn="tl">
                    <a:srgbClr val="000000">
                      <a:alpha val="43137"/>
                    </a:srgbClr>
                  </a:outerShdw>
                </a:effectLst>
              </a:rPr>
              <a:t>様々な実証</a:t>
            </a:r>
          </a:p>
        </p:txBody>
      </p:sp>
      <p:sp>
        <p:nvSpPr>
          <p:cNvPr id="32"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（３）スタートアップ、イノベーションの創出</a:t>
            </a:r>
          </a:p>
        </p:txBody>
      </p:sp>
      <p:sp>
        <p:nvSpPr>
          <p:cNvPr id="33" name="ホームベース 32"/>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万博に向けたイノベーションの促進</a:t>
            </a:r>
          </a:p>
        </p:txBody>
      </p:sp>
      <p:cxnSp>
        <p:nvCxnSpPr>
          <p:cNvPr id="34" name="直線コネクタ 33"/>
          <p:cNvCxnSpPr/>
          <p:nvPr/>
        </p:nvCxnSpPr>
        <p:spPr>
          <a:xfrm>
            <a:off x="235406" y="520952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E37A114D-C9FC-4AEC-A456-F2810BC313A6}"/>
              </a:ext>
            </a:extLst>
          </p:cNvPr>
          <p:cNvSpPr txBox="1"/>
          <p:nvPr/>
        </p:nvSpPr>
        <p:spPr>
          <a:xfrm>
            <a:off x="80997" y="548646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7" name="フローチャート: 結合子 36"/>
          <p:cNvSpPr/>
          <p:nvPr/>
        </p:nvSpPr>
        <p:spPr>
          <a:xfrm>
            <a:off x="412961" y="568022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スライド番号プレースホルダー 1"/>
          <p:cNvSpPr>
            <a:spLocks noGrp="1"/>
          </p:cNvSpPr>
          <p:nvPr>
            <p:ph type="sldNum" sz="quarter" idx="12"/>
          </p:nvPr>
        </p:nvSpPr>
        <p:spPr>
          <a:xfrm>
            <a:off x="16030947" y="11965602"/>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0" name="ホームベース 39"/>
          <p:cNvSpPr/>
          <p:nvPr/>
        </p:nvSpPr>
        <p:spPr>
          <a:xfrm>
            <a:off x="2427401" y="8021129"/>
            <a:ext cx="4330422" cy="67885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effectLst>
                  <a:outerShdw blurRad="38100" dist="38100" dir="2700000" algn="tl">
                    <a:srgbClr val="000000">
                      <a:alpha val="43137"/>
                    </a:srgbClr>
                  </a:outerShdw>
                </a:effectLst>
              </a:rPr>
              <a:t>官民連携した協議会によるイノベーション創出に向けた企画立案・推進活動の実施</a:t>
            </a:r>
            <a:endParaRPr kumimoji="1" lang="ja-JP" altLang="en-US" sz="1400" b="1" dirty="0">
              <a:solidFill>
                <a:schemeClr val="bg1"/>
              </a:solidFill>
              <a:effectLst>
                <a:outerShdw blurRad="38100" dist="38100" dir="2700000" algn="tl">
                  <a:srgbClr val="000000">
                    <a:alpha val="43137"/>
                  </a:srgbClr>
                </a:outerShdw>
              </a:effectLst>
            </a:endParaRPr>
          </a:p>
        </p:txBody>
      </p:sp>
      <p:sp>
        <p:nvSpPr>
          <p:cNvPr id="45" name="ホームベース 44"/>
          <p:cNvSpPr/>
          <p:nvPr/>
        </p:nvSpPr>
        <p:spPr>
          <a:xfrm>
            <a:off x="6884893" y="8060283"/>
            <a:ext cx="9761645" cy="56861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effectLst>
                  <a:outerShdw blurRad="38100" dist="38100" dir="2700000" algn="tl">
                    <a:srgbClr val="000000">
                      <a:alpha val="43137"/>
                    </a:srgbClr>
                  </a:outerShdw>
                </a:effectLst>
              </a:rPr>
              <a:t>「一般社団法人うめきた未来イノベーション機構（</a:t>
            </a:r>
            <a:r>
              <a:rPr lang="en-US" altLang="ja-JP" sz="1600" b="1" dirty="0">
                <a:solidFill>
                  <a:schemeClr val="bg1"/>
                </a:solidFill>
                <a:effectLst>
                  <a:outerShdw blurRad="38100" dist="38100" dir="2700000" algn="tl">
                    <a:srgbClr val="000000">
                      <a:alpha val="43137"/>
                    </a:srgbClr>
                  </a:outerShdw>
                </a:effectLst>
              </a:rPr>
              <a:t>U-FINO</a:t>
            </a:r>
            <a:r>
              <a:rPr lang="ja-JP" altLang="en-US" sz="1600" b="1" dirty="0">
                <a:solidFill>
                  <a:schemeClr val="bg1"/>
                </a:solidFill>
                <a:effectLst>
                  <a:outerShdw blurRad="38100" dist="38100" dir="2700000" algn="tl">
                    <a:srgbClr val="000000">
                      <a:alpha val="43137"/>
                    </a:srgbClr>
                  </a:outerShdw>
                </a:effectLst>
              </a:rPr>
              <a:t>）」</a:t>
            </a:r>
            <a:endParaRPr lang="en-US" altLang="ja-JP" sz="1600" b="1" dirty="0">
              <a:solidFill>
                <a:schemeClr val="bg1"/>
              </a:solidFill>
              <a:effectLst>
                <a:outerShdw blurRad="38100" dist="38100" dir="2700000" algn="tl">
                  <a:srgbClr val="000000">
                    <a:alpha val="43137"/>
                  </a:srgbClr>
                </a:outerShdw>
              </a:effectLst>
            </a:endParaRPr>
          </a:p>
          <a:p>
            <a:pPr algn="ctr"/>
            <a:r>
              <a:rPr lang="ja-JP" altLang="en-US" sz="1600" b="1" dirty="0">
                <a:solidFill>
                  <a:schemeClr val="bg1"/>
                </a:solidFill>
                <a:effectLst>
                  <a:outerShdw blurRad="38100" dist="38100" dir="2700000" algn="tl">
                    <a:srgbClr val="000000">
                      <a:alpha val="43137"/>
                    </a:srgbClr>
                  </a:outerShdw>
                </a:effectLst>
              </a:rPr>
              <a:t>によるイノベーションの創出に向けた企画立案・推進活動の実施</a:t>
            </a:r>
            <a:endParaRPr kumimoji="1" lang="ja-JP" altLang="en-US" sz="1600" b="1" dirty="0">
              <a:solidFill>
                <a:schemeClr val="bg1"/>
              </a:solidFill>
              <a:effectLst>
                <a:outerShdw blurRad="38100" dist="38100" dir="2700000" algn="tl">
                  <a:srgbClr val="000000">
                    <a:alpha val="43137"/>
                  </a:srgbClr>
                </a:outerShdw>
              </a:effectLst>
            </a:endParaRPr>
          </a:p>
        </p:txBody>
      </p:sp>
      <p:sp>
        <p:nvSpPr>
          <p:cNvPr id="47" name="四角形吹き出し 46"/>
          <p:cNvSpPr/>
          <p:nvPr/>
        </p:nvSpPr>
        <p:spPr>
          <a:xfrm>
            <a:off x="11111696" y="7718780"/>
            <a:ext cx="2754912" cy="246197"/>
          </a:xfrm>
          <a:prstGeom prst="wedgeRectCallout">
            <a:avLst>
              <a:gd name="adj1" fmla="val -38588"/>
              <a:gd name="adj2" fmla="val 78899"/>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b="1" dirty="0">
                <a:solidFill>
                  <a:schemeClr val="bg1"/>
                </a:solidFill>
                <a:effectLst>
                  <a:outerShdw blurRad="38100" dist="38100" dir="2700000" algn="tl">
                    <a:srgbClr val="000000">
                      <a:alpha val="43137"/>
                    </a:srgbClr>
                  </a:outerShdw>
                </a:effectLst>
              </a:rPr>
              <a:t>９月先行まちびらき</a:t>
            </a:r>
          </a:p>
        </p:txBody>
      </p:sp>
      <p:sp>
        <p:nvSpPr>
          <p:cNvPr id="41" name="角丸四角形 40"/>
          <p:cNvSpPr/>
          <p:nvPr/>
        </p:nvSpPr>
        <p:spPr>
          <a:xfrm>
            <a:off x="375608" y="11292788"/>
            <a:ext cx="1733341" cy="720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effectLst>
                  <a:outerShdw blurRad="38100" dist="38100" dir="2700000" algn="tl">
                    <a:srgbClr val="000000">
                      <a:alpha val="43137"/>
                    </a:srgbClr>
                  </a:outerShdw>
                </a:effectLst>
              </a:rPr>
              <a:t>ＭａａＳ</a:t>
            </a:r>
          </a:p>
        </p:txBody>
      </p:sp>
      <p:sp>
        <p:nvSpPr>
          <p:cNvPr id="53" name="ホームベース 52"/>
          <p:cNvSpPr/>
          <p:nvPr/>
        </p:nvSpPr>
        <p:spPr>
          <a:xfrm>
            <a:off x="2427400" y="11439987"/>
            <a:ext cx="14220000" cy="35872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「関西</a:t>
            </a:r>
            <a:r>
              <a:rPr kumimoji="1" lang="en-US" altLang="ja-JP" b="1" dirty="0" err="1">
                <a:solidFill>
                  <a:schemeClr val="bg1"/>
                </a:solidFill>
                <a:effectLst>
                  <a:outerShdw blurRad="38100" dist="38100" dir="2700000" algn="tl">
                    <a:srgbClr val="000000">
                      <a:alpha val="43137"/>
                    </a:srgbClr>
                  </a:outerShdw>
                </a:effectLst>
              </a:rPr>
              <a:t>MaaS</a:t>
            </a:r>
            <a:r>
              <a:rPr kumimoji="1" lang="ja-JP" altLang="en-US" b="1" dirty="0">
                <a:solidFill>
                  <a:schemeClr val="bg1"/>
                </a:solidFill>
                <a:effectLst>
                  <a:outerShdw blurRad="38100" dist="38100" dir="2700000" algn="tl">
                    <a:srgbClr val="000000">
                      <a:alpha val="43137"/>
                    </a:srgbClr>
                  </a:outerShdw>
                </a:effectLst>
              </a:rPr>
              <a:t>協議会」等との連携による</a:t>
            </a:r>
            <a:r>
              <a:rPr kumimoji="1" lang="en-US" altLang="ja-JP" b="1" dirty="0" err="1">
                <a:solidFill>
                  <a:schemeClr val="bg1"/>
                </a:solidFill>
                <a:effectLst>
                  <a:outerShdw blurRad="38100" dist="38100" dir="2700000" algn="tl">
                    <a:srgbClr val="000000">
                      <a:alpha val="43137"/>
                    </a:srgbClr>
                  </a:outerShdw>
                </a:effectLst>
              </a:rPr>
              <a:t>MaaS</a:t>
            </a:r>
            <a:r>
              <a:rPr kumimoji="1" lang="ja-JP" altLang="en-US" b="1" dirty="0">
                <a:solidFill>
                  <a:schemeClr val="bg1"/>
                </a:solidFill>
                <a:effectLst>
                  <a:outerShdw blurRad="38100" dist="38100" dir="2700000" algn="tl">
                    <a:srgbClr val="000000">
                      <a:alpha val="43137"/>
                    </a:srgbClr>
                  </a:outerShdw>
                </a:effectLst>
              </a:rPr>
              <a:t>実現に向けた取組み</a:t>
            </a:r>
          </a:p>
        </p:txBody>
      </p:sp>
      <p:sp>
        <p:nvSpPr>
          <p:cNvPr id="62" name="ホームベース 61"/>
          <p:cNvSpPr/>
          <p:nvPr/>
        </p:nvSpPr>
        <p:spPr>
          <a:xfrm>
            <a:off x="2433627" y="8916612"/>
            <a:ext cx="2700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effectLst>
                  <a:outerShdw blurRad="38100" dist="38100" dir="2700000" algn="tl">
                    <a:srgbClr val="000000">
                      <a:alpha val="43137"/>
                    </a:srgbClr>
                  </a:outerShdw>
                </a:effectLst>
              </a:rPr>
              <a:t>バーチャル大阪オープン</a:t>
            </a:r>
            <a:endParaRPr kumimoji="1" lang="ja-JP" altLang="en-US" sz="1600" b="1" dirty="0">
              <a:solidFill>
                <a:schemeClr val="bg1"/>
              </a:solidFill>
              <a:effectLst>
                <a:outerShdw blurRad="38100" dist="38100" dir="2700000" algn="tl">
                  <a:srgbClr val="000000">
                    <a:alpha val="43137"/>
                  </a:srgbClr>
                </a:outerShdw>
              </a:effectLst>
            </a:endParaRPr>
          </a:p>
        </p:txBody>
      </p:sp>
      <p:sp>
        <p:nvSpPr>
          <p:cNvPr id="63" name="ホームベース 62"/>
          <p:cNvSpPr/>
          <p:nvPr/>
        </p:nvSpPr>
        <p:spPr>
          <a:xfrm>
            <a:off x="5290644" y="9250627"/>
            <a:ext cx="5614091" cy="32192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エリアの拡張・コンテンツの拡充による集客促進</a:t>
            </a:r>
          </a:p>
        </p:txBody>
      </p:sp>
      <p:sp>
        <p:nvSpPr>
          <p:cNvPr id="64" name="ホームベース 63"/>
          <p:cNvSpPr/>
          <p:nvPr/>
        </p:nvSpPr>
        <p:spPr>
          <a:xfrm>
            <a:off x="13983608" y="9753490"/>
            <a:ext cx="2736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事業立ち上げ</a:t>
            </a:r>
          </a:p>
        </p:txBody>
      </p:sp>
      <p:sp>
        <p:nvSpPr>
          <p:cNvPr id="66" name="ホームベース 65"/>
          <p:cNvSpPr/>
          <p:nvPr/>
        </p:nvSpPr>
        <p:spPr>
          <a:xfrm>
            <a:off x="2427402" y="9738250"/>
            <a:ext cx="2706225"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大阪版ロードマップ策定</a:t>
            </a:r>
            <a:endParaRPr kumimoji="1"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endParaRPr>
          </a:p>
        </p:txBody>
      </p:sp>
      <p:sp>
        <p:nvSpPr>
          <p:cNvPr id="67" name="ホームベース 66"/>
          <p:cNvSpPr/>
          <p:nvPr/>
        </p:nvSpPr>
        <p:spPr>
          <a:xfrm>
            <a:off x="5224785" y="9750005"/>
            <a:ext cx="2815000" cy="504000"/>
          </a:xfrm>
          <a:prstGeom prst="homePlate">
            <a:avLst>
              <a:gd name="adj" fmla="val 437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地固め・下準備</a:t>
            </a:r>
          </a:p>
        </p:txBody>
      </p:sp>
      <p:sp>
        <p:nvSpPr>
          <p:cNvPr id="68" name="ホームベース 67"/>
          <p:cNvSpPr/>
          <p:nvPr/>
        </p:nvSpPr>
        <p:spPr>
          <a:xfrm>
            <a:off x="8106608" y="9758104"/>
            <a:ext cx="5760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ビジネス開発・実証期間</a:t>
            </a:r>
            <a:endParaRPr kumimoji="1"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endParaRPr>
          </a:p>
        </p:txBody>
      </p:sp>
      <p:sp>
        <p:nvSpPr>
          <p:cNvPr id="44" name="四角形吹き出し 43"/>
          <p:cNvSpPr/>
          <p:nvPr/>
        </p:nvSpPr>
        <p:spPr>
          <a:xfrm>
            <a:off x="6871765" y="5368016"/>
            <a:ext cx="3002018" cy="780136"/>
          </a:xfrm>
          <a:prstGeom prst="wedgeRectCallout">
            <a:avLst>
              <a:gd name="adj1" fmla="val -71689"/>
              <a:gd name="adj2" fmla="val 297236"/>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a:solidFill>
                  <a:schemeClr val="bg1"/>
                </a:solidFill>
                <a:effectLst>
                  <a:outerShdw blurRad="38100" dist="38100" dir="2700000" algn="tl">
                    <a:srgbClr val="000000">
                      <a:alpha val="43137"/>
                    </a:srgbClr>
                  </a:outerShdw>
                </a:effectLst>
              </a:rPr>
              <a:t>「</a:t>
            </a:r>
            <a:r>
              <a:rPr kumimoji="1" lang="ja-JP" altLang="en-US" sz="1200" b="1" dirty="0">
                <a:solidFill>
                  <a:schemeClr val="bg1"/>
                </a:solidFill>
              </a:rPr>
              <a:t>一般社団法人うめきた未来イノベーション機構（</a:t>
            </a:r>
            <a:r>
              <a:rPr kumimoji="1" lang="en-US" altLang="ja-JP" sz="1200" b="1" dirty="0">
                <a:solidFill>
                  <a:schemeClr val="bg1"/>
                </a:solidFill>
              </a:rPr>
              <a:t>U-FINO</a:t>
            </a:r>
            <a:r>
              <a:rPr kumimoji="1" lang="ja-JP" altLang="en-US" sz="1200" b="1" dirty="0">
                <a:solidFill>
                  <a:schemeClr val="bg1"/>
                </a:solidFill>
              </a:rPr>
              <a:t>）」</a:t>
            </a:r>
            <a:r>
              <a:rPr kumimoji="1" lang="ja-JP" altLang="en-US" sz="1200" b="1" dirty="0">
                <a:solidFill>
                  <a:schemeClr val="bg1"/>
                </a:solidFill>
                <a:effectLst>
                  <a:outerShdw blurRad="38100" dist="38100" dir="2700000" algn="tl">
                    <a:srgbClr val="000000">
                      <a:alpha val="43137"/>
                    </a:srgbClr>
                  </a:outerShdw>
                </a:effectLst>
              </a:rPr>
              <a:t>設立</a:t>
            </a:r>
          </a:p>
        </p:txBody>
      </p:sp>
      <p:graphicFrame>
        <p:nvGraphicFramePr>
          <p:cNvPr id="46" name="Group 2"/>
          <p:cNvGraphicFramePr>
            <a:graphicFrameLocks/>
          </p:cNvGraphicFramePr>
          <p:nvPr/>
        </p:nvGraphicFramePr>
        <p:xfrm>
          <a:off x="223347" y="2555570"/>
          <a:ext cx="16668000" cy="2248383"/>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94067">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4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◆スーパーシティの実現に向けた取組み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◆バーチャル大阪の運用</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VR</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・ロボット・５</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G</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などに関する開発・導入促進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◆実証事業都市・大阪における実証事業の拡大</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◆うめきた２期における「みどりとイノベーションの融合拠点」形成に向けた企画立案・推進活動の実施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◆成長分野の産業集積を促進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◆バーチャル大阪の取組みによるバーチャル空間での交流・体験・ビジネスの推進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◆自動運転、空飛ぶクルマ、</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の導入など、次世代モビリティの実現に向けた取組みの推進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◆イノベーションの創出に資するデータ利活用の促進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4896665"/>
                  </a:ext>
                </a:extLst>
              </a:tr>
            </a:tbl>
          </a:graphicData>
        </a:graphic>
      </p:graphicFrame>
      <p:sp>
        <p:nvSpPr>
          <p:cNvPr id="49" name="ホームベース 48"/>
          <p:cNvSpPr/>
          <p:nvPr/>
        </p:nvSpPr>
        <p:spPr>
          <a:xfrm>
            <a:off x="5286531" y="8791106"/>
            <a:ext cx="8444871" cy="33756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effectLst>
                  <a:outerShdw blurRad="38100" dist="38100" dir="2700000" algn="tl">
                    <a:srgbClr val="000000">
                      <a:alpha val="43137"/>
                    </a:srgbClr>
                  </a:outerShdw>
                </a:effectLst>
              </a:rPr>
              <a:t>バーチャル大阪パビリオンとの連携に向けた取組み　</a:t>
            </a:r>
            <a:endParaRPr kumimoji="1" lang="ja-JP" altLang="en-US" sz="1600" b="1" u="sng" dirty="0">
              <a:effectLst>
                <a:outerShdw blurRad="38100" dist="38100" dir="2700000" algn="tl">
                  <a:srgbClr val="000000">
                    <a:alpha val="43137"/>
                  </a:srgbClr>
                </a:outerShdw>
              </a:effectLst>
            </a:endParaRPr>
          </a:p>
        </p:txBody>
      </p:sp>
      <p:sp>
        <p:nvSpPr>
          <p:cNvPr id="55" name="ホームベース 54"/>
          <p:cNvSpPr/>
          <p:nvPr/>
        </p:nvSpPr>
        <p:spPr>
          <a:xfrm>
            <a:off x="9743974" y="7372363"/>
            <a:ext cx="6892071" cy="32928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rPr>
              <a:t>区域計画案の作成・</a:t>
            </a:r>
            <a:r>
              <a:rPr kumimoji="1" lang="ja-JP" altLang="en-US" sz="1600" b="1" dirty="0">
                <a:solidFill>
                  <a:schemeClr val="bg1"/>
                </a:solidFill>
                <a:effectLst>
                  <a:outerShdw blurRad="38100" dist="38100" dir="2700000" algn="tl">
                    <a:srgbClr val="000000">
                      <a:alpha val="43137"/>
                    </a:srgbClr>
                  </a:outerShdw>
                </a:effectLst>
              </a:rPr>
              <a:t>規制改革の実現</a:t>
            </a:r>
            <a:endParaRPr kumimoji="1" lang="en-US" altLang="ja-JP" sz="1600" b="1" strike="sngStrike" dirty="0">
              <a:solidFill>
                <a:schemeClr val="bg1"/>
              </a:solidFill>
              <a:effectLst>
                <a:outerShdw blurRad="38100" dist="38100" dir="2700000" algn="tl">
                  <a:srgbClr val="000000">
                    <a:alpha val="43137"/>
                  </a:srgbClr>
                </a:outerShdw>
              </a:effectLst>
            </a:endParaRPr>
          </a:p>
        </p:txBody>
      </p:sp>
      <p:sp>
        <p:nvSpPr>
          <p:cNvPr id="57" name="正方形/長方形 56"/>
          <p:cNvSpPr/>
          <p:nvPr/>
        </p:nvSpPr>
        <p:spPr>
          <a:xfrm>
            <a:off x="5209186" y="7124377"/>
            <a:ext cx="690579" cy="64167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rPr>
              <a:t>区域指定</a:t>
            </a:r>
          </a:p>
        </p:txBody>
      </p:sp>
      <p:sp>
        <p:nvSpPr>
          <p:cNvPr id="59" name="ホームベース 58"/>
          <p:cNvSpPr/>
          <p:nvPr/>
        </p:nvSpPr>
        <p:spPr>
          <a:xfrm>
            <a:off x="5975965" y="7036715"/>
            <a:ext cx="1944000" cy="288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rPr>
              <a:t>全体計画の策定</a:t>
            </a:r>
          </a:p>
        </p:txBody>
      </p:sp>
      <p:sp>
        <p:nvSpPr>
          <p:cNvPr id="69" name="ホームベース 68"/>
          <p:cNvSpPr/>
          <p:nvPr/>
        </p:nvSpPr>
        <p:spPr>
          <a:xfrm>
            <a:off x="7944856" y="7017178"/>
            <a:ext cx="8691188" cy="30410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rPr>
              <a:t>全体計画の推進</a:t>
            </a:r>
            <a:endParaRPr kumimoji="1" lang="en-US" altLang="ja-JP" sz="1600" b="1" strike="sngStrike" dirty="0">
              <a:solidFill>
                <a:schemeClr val="bg1"/>
              </a:solidFill>
              <a:effectLst>
                <a:outerShdw blurRad="38100" dist="38100" dir="2700000" algn="tl">
                  <a:srgbClr val="000000">
                    <a:alpha val="43137"/>
                  </a:srgbClr>
                </a:outerShdw>
              </a:effectLst>
            </a:endParaRPr>
          </a:p>
        </p:txBody>
      </p:sp>
      <p:sp>
        <p:nvSpPr>
          <p:cNvPr id="70" name="正方形/長方形 69"/>
          <p:cNvSpPr/>
          <p:nvPr/>
        </p:nvSpPr>
        <p:spPr>
          <a:xfrm>
            <a:off x="6950625" y="7364957"/>
            <a:ext cx="900000" cy="43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400" b="1" dirty="0">
                <a:solidFill>
                  <a:schemeClr val="bg1"/>
                </a:solidFill>
                <a:effectLst>
                  <a:outerShdw blurRad="38100" dist="38100" dir="2700000" algn="tl">
                    <a:srgbClr val="000000">
                      <a:alpha val="43137"/>
                    </a:srgbClr>
                  </a:outerShdw>
                </a:effectLst>
              </a:rPr>
              <a:t>区域方針</a:t>
            </a:r>
            <a:endParaRPr kumimoji="1" lang="en-US" altLang="ja-JP" sz="1400" b="1" dirty="0">
              <a:solidFill>
                <a:schemeClr val="bg1"/>
              </a:solidFill>
              <a:effectLst>
                <a:outerShdw blurRad="38100" dist="38100" dir="2700000" algn="tl">
                  <a:srgbClr val="000000">
                    <a:alpha val="43137"/>
                  </a:srgbClr>
                </a:outerShdw>
              </a:effectLst>
            </a:endParaRPr>
          </a:p>
          <a:p>
            <a:pPr algn="ctr"/>
            <a:r>
              <a:rPr kumimoji="1" lang="ja-JP" altLang="en-US" sz="1400" b="1" dirty="0">
                <a:solidFill>
                  <a:schemeClr val="bg1"/>
                </a:solidFill>
                <a:effectLst>
                  <a:outerShdw blurRad="38100" dist="38100" dir="2700000" algn="tl">
                    <a:srgbClr val="000000">
                      <a:alpha val="43137"/>
                    </a:srgbClr>
                  </a:outerShdw>
                </a:effectLst>
              </a:rPr>
              <a:t>の決定</a:t>
            </a:r>
          </a:p>
        </p:txBody>
      </p:sp>
    </p:spTree>
    <p:extLst>
      <p:ext uri="{BB962C8B-B14F-4D97-AF65-F5344CB8AC3E}">
        <p14:creationId xmlns:p14="http://schemas.microsoft.com/office/powerpoint/2010/main" val="3678163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303686379"/>
              </p:ext>
            </p:extLst>
          </p:nvPr>
        </p:nvGraphicFramePr>
        <p:xfrm>
          <a:off x="218419" y="2531224"/>
          <a:ext cx="16554148" cy="838200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7806576">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◆スーパーシティの実現に向けた取組み</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大阪のスーパーシティがめざす姿、指定区域で実施をめざす先端的サービス及び規制改革の内容などを示した大阪スーパーシティ全体計画の推進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○第１回大阪府・大阪市スーパーシティ型国家戦略特別区域会議にて「大阪府・大阪市スーパーシティ型国家戦略特別区域　区域計画」（以下「区域計画」）案の作成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〇第</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60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回国家戦略特別区域諮問会議にて、区域計画が了承され、内閣総理大臣より認定</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◆バーチャル大阪の運用</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○「新市街」「今昔街」に次ぐ新たな</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つのエリア「紅ノ渓谷」「大祭ノ塔」の公開、各種イベントの開催</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VR</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・ロボット・５</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G</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などに関する開発・導入促進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○公設試などによる技術支援の強化</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○ものづくり中小企業を対象とするセミナー</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や新たな技術開発を支援する補助金</a:t>
                      </a:r>
                      <a:r>
                        <a:rPr kumimoji="1" lang="ja-JP" altLang="en-US" sz="1600" b="0" i="0" u="none" strike="noStrike" cap="none" spc="-150" normalizeH="0" baseline="0" dirty="0" err="1">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err="1">
                          <a:ln>
                            <a:noFill/>
                          </a:ln>
                          <a:solidFill>
                            <a:schemeClr val="tx1"/>
                          </a:solidFill>
                          <a:effectLst/>
                          <a:latin typeface="+mn-ea"/>
                          <a:ea typeface="+mn-ea"/>
                          <a:cs typeface="Meiryo UI" panose="020B0604030504040204" pitchFamily="50" charset="-128"/>
                        </a:rPr>
                        <a:t>IoT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診断とマッチングによる</a:t>
                      </a:r>
                      <a:r>
                        <a:rPr kumimoji="1" lang="en-US" altLang="ja-JP" sz="1600" b="0" i="0" u="none" strike="noStrike" cap="none" spc="-150" normalizeH="0" baseline="0" dirty="0" err="1">
                          <a:ln>
                            <a:noFill/>
                          </a:ln>
                          <a:solidFill>
                            <a:schemeClr val="tx1"/>
                          </a:solidFill>
                          <a:effectLst/>
                          <a:latin typeface="+mn-ea"/>
                          <a:ea typeface="+mn-ea"/>
                          <a:cs typeface="Meiryo UI" panose="020B0604030504040204" pitchFamily="50" charset="-128"/>
                        </a:rPr>
                        <a:t>IoT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導入促進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○開発補助金などによる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5G</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ビジネス創出の支援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◆実証事業都市・大阪における実証事業の拡大</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○実証フィールドの確保、</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「技術革新に関連する先端技術等の実証実験」に対して、必要な経費の一部を補助</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◆うめきた２期における「みどりとイノベーションの融合拠点」形成に向けた企画立案・推進活動の実施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○「一般社団法人うめきた未来イノベーション機構（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U-FINO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）」による中核機能の実現に向けた企画立案・推進活動の実施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○展示会・シンポジウム等「イノベーションストリーム</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KANSAI 8.0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◆成長分野の産業集積を促進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r>
                        <a:rPr kumimoji="1" lang="ja-JP" altLang="en-US" sz="1600" b="0" dirty="0">
                          <a:solidFill>
                            <a:schemeClr val="tx1"/>
                          </a:solidFill>
                          <a:latin typeface="游ゴシック" panose="020B0400000000000000" pitchFamily="50" charset="-128"/>
                          <a:ea typeface="+mn-ea"/>
                        </a:rPr>
                        <a:t>○国内外に向けた投資魅力等の情報発信</a:t>
                      </a:r>
                      <a:endParaRPr kumimoji="1" lang="en-US" altLang="ja-JP" sz="1600" b="0" dirty="0">
                        <a:solidFill>
                          <a:schemeClr val="tx1"/>
                        </a:solidFill>
                        <a:latin typeface="游ゴシック" panose="020B0400000000000000" pitchFamily="50" charset="-128"/>
                        <a:ea typeface="+mn-ea"/>
                      </a:endParaRPr>
                    </a:p>
                    <a:p>
                      <a:endParaRPr kumimoji="1" lang="en-US" altLang="ja-JP" sz="16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◆自動運転、空飛ぶクルマ、</a:t>
                      </a:r>
                      <a:r>
                        <a:rPr kumimoji="1" lang="en-US" altLang="ja-JP" sz="1600" b="1" i="0" u="sng"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の導入など、次世代モビリティの実現に向けた取組みの推進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○関西</a:t>
                      </a:r>
                      <a:r>
                        <a:rPr kumimoji="1" lang="en-US" altLang="ja-JP" sz="1600" b="0" u="none" strike="noStrike" dirty="0" err="1">
                          <a:solidFill>
                            <a:schemeClr val="tx1"/>
                          </a:solidFill>
                          <a:latin typeface="游ゴシック" panose="020B0400000000000000" pitchFamily="50" charset="-128"/>
                          <a:ea typeface="+mn-ea"/>
                        </a:rPr>
                        <a:t>MaaS</a:t>
                      </a:r>
                      <a:r>
                        <a:rPr kumimoji="1" lang="ja-JP" altLang="en-US" sz="1600" b="0" u="none" strike="noStrike" dirty="0">
                          <a:solidFill>
                            <a:schemeClr val="tx1"/>
                          </a:solidFill>
                          <a:latin typeface="游ゴシック" panose="020B0400000000000000" pitchFamily="50" charset="-128"/>
                          <a:ea typeface="+mn-ea"/>
                        </a:rPr>
                        <a:t>推進連絡会議（事務局：近畿運輸局）を開催し、</a:t>
                      </a:r>
                      <a:r>
                        <a:rPr kumimoji="1" lang="en-US" altLang="ja-JP" sz="1600" b="0" u="none" strike="noStrike" dirty="0">
                          <a:solidFill>
                            <a:schemeClr val="tx1"/>
                          </a:solidFill>
                          <a:latin typeface="游ゴシック" panose="020B0400000000000000" pitchFamily="50" charset="-128"/>
                          <a:ea typeface="+mn-ea"/>
                        </a:rPr>
                        <a:t>KANSAI</a:t>
                      </a:r>
                      <a:r>
                        <a:rPr kumimoji="1" lang="ja-JP" altLang="en-US" sz="1600" b="0" u="none" strike="noStrike" dirty="0">
                          <a:solidFill>
                            <a:schemeClr val="tx1"/>
                          </a:solidFill>
                          <a:latin typeface="游ゴシック" panose="020B0400000000000000" pitchFamily="50" charset="-128"/>
                          <a:ea typeface="+mn-ea"/>
                        </a:rPr>
                        <a:t> </a:t>
                      </a:r>
                      <a:r>
                        <a:rPr kumimoji="1" lang="en-US" altLang="ja-JP" sz="1600" b="0" u="none" strike="noStrike" dirty="0" err="1">
                          <a:solidFill>
                            <a:schemeClr val="tx1"/>
                          </a:solidFill>
                          <a:latin typeface="游ゴシック" panose="020B0400000000000000" pitchFamily="50" charset="-128"/>
                          <a:ea typeface="+mn-ea"/>
                        </a:rPr>
                        <a:t>MaaS</a:t>
                      </a:r>
                      <a:r>
                        <a:rPr kumimoji="1" lang="en-US" altLang="ja-JP" sz="1600" b="0" u="none" strike="noStrike" dirty="0">
                          <a:solidFill>
                            <a:schemeClr val="tx1"/>
                          </a:solidFill>
                          <a:latin typeface="游ゴシック" panose="020B0400000000000000" pitchFamily="50" charset="-128"/>
                          <a:ea typeface="+mn-ea"/>
                        </a:rPr>
                        <a:t> </a:t>
                      </a:r>
                      <a:r>
                        <a:rPr kumimoji="1" lang="ja-JP" altLang="en-US" sz="1600" b="0" u="none" strike="noStrike" dirty="0">
                          <a:solidFill>
                            <a:schemeClr val="tx1"/>
                          </a:solidFill>
                          <a:latin typeface="游ゴシック" panose="020B0400000000000000" pitchFamily="50" charset="-128"/>
                          <a:ea typeface="+mn-ea"/>
                        </a:rPr>
                        <a:t>のサービス構築・運営等に係る意見交換を実施</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u="none" strike="noStrik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〇</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河内長野市南花台や四條畷市田原地域にて、実装モデルの検討などのための自動運転の実証を実施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○大阪市にて「自動運転バス実装協議会」を発足。自動運転バスの実装に向けて、バス事業者や関係行政機関等との協議等を実施。</a:t>
                      </a:r>
                      <a:endParaRPr kumimoji="1" lang="en-US" altLang="ja-JP" sz="1600" b="0" i="0" u="none" strike="noStrike" cap="none" spc="0" normalizeH="0" baseline="0" dirty="0">
                        <a:ln>
                          <a:noFill/>
                        </a:ln>
                        <a:solidFill>
                          <a:schemeClr val="tx1"/>
                        </a:solidFill>
                        <a:effectLst/>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○大阪市にて交通事業者による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オンデマンド交通の社会実験</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及び社会実装</a:t>
                      </a:r>
                      <a:endParaRPr kumimoji="1" lang="en-US" altLang="ja-JP" sz="1600" b="0" u="none" strike="noStrike" baseline="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○府域への横展開に向けた先行モデル構築をめざし、「</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オンデマンド交通モデル事業費補助金」にて、豊能町、堺市及び東大阪市での</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オンデマンド交通の実証を実施</a:t>
                      </a:r>
                      <a:endParaRPr kumimoji="1" lang="en-US" altLang="ja-JP" sz="1600" b="0" i="0" u="none" strike="dbl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〇府内各地での普及に向けて、「</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オンデマンド交通導入に関するワーキンググループ」を実施・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25</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市町村が参画</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○「空の移動革命社会実装大阪ラウンドテーブル」の運営、空飛ぶクルマの実用化に向けた「アクションプラン」・「大阪版ロードマップ」の進捗管理</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〇事業環境整備に向けた調査・検討や社会受容性向上に向けた情報発信、事業者による離着陸場等の整備や実証実験等への支援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u="sng"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（３）スタートアップ、イノベーションの創出</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万博に向けたイノベーションの促進</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945650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graphicFrame>
        <p:nvGraphicFramePr>
          <p:cNvPr id="27" name="表 26">
            <a:extLst>
              <a:ext uri="{FF2B5EF4-FFF2-40B4-BE49-F238E27FC236}">
                <a16:creationId xmlns:a16="http://schemas.microsoft.com/office/drawing/2014/main" id="{84F08085-7DEB-488D-9FA3-C33C1D1EAFB0}"/>
              </a:ext>
            </a:extLst>
          </p:cNvPr>
          <p:cNvGraphicFramePr>
            <a:graphicFrameLocks noGrp="1"/>
          </p:cNvGraphicFramePr>
          <p:nvPr/>
        </p:nvGraphicFramePr>
        <p:xfrm>
          <a:off x="198208" y="5991267"/>
          <a:ext cx="16560000" cy="3889224"/>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75906">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013318">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9" name="テキスト ボックス 28"/>
          <p:cNvSpPr txBox="1"/>
          <p:nvPr/>
        </p:nvSpPr>
        <p:spPr>
          <a:xfrm>
            <a:off x="1314208" y="1819187"/>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雇用の維持と新たな働き方の促進</a:t>
            </a:r>
            <a:endParaRPr lang="en-US" altLang="ja-JP" sz="2000" b="1" spc="-150" dirty="0">
              <a:latin typeface="+mn-ea"/>
              <a:cs typeface="Meiryo UI" pitchFamily="50" charset="-128"/>
            </a:endParaRPr>
          </a:p>
        </p:txBody>
      </p:sp>
      <p:sp>
        <p:nvSpPr>
          <p:cNvPr id="39" name="テキスト ボックス 38"/>
          <p:cNvSpPr txBox="1"/>
          <p:nvPr/>
        </p:nvSpPr>
        <p:spPr>
          <a:xfrm>
            <a:off x="11826208" y="1819187"/>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多様な働き方とダイバーシティ経営の実現</a:t>
            </a:r>
            <a:endParaRPr lang="en-US" altLang="ja-JP" sz="2000" b="1" spc="-150" dirty="0">
              <a:latin typeface="+mn-ea"/>
              <a:cs typeface="Meiryo UI" pitchFamily="50" charset="-128"/>
            </a:endParaRPr>
          </a:p>
        </p:txBody>
      </p:sp>
      <p:sp>
        <p:nvSpPr>
          <p:cNvPr id="40" name="テキスト ボックス 39"/>
          <p:cNvSpPr txBox="1"/>
          <p:nvPr/>
        </p:nvSpPr>
        <p:spPr>
          <a:xfrm>
            <a:off x="6642208" y="1819187"/>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多様な働き方の促進</a:t>
            </a:r>
            <a:endParaRPr lang="en-US" altLang="ja-JP" sz="2000" b="1" spc="-150" dirty="0">
              <a:latin typeface="+mn-ea"/>
              <a:cs typeface="Meiryo UI" pitchFamily="50" charset="-128"/>
            </a:endParaRPr>
          </a:p>
        </p:txBody>
      </p:sp>
      <p:sp>
        <p:nvSpPr>
          <p:cNvPr id="49" name="二等辺三角形 48"/>
          <p:cNvSpPr/>
          <p:nvPr/>
        </p:nvSpPr>
        <p:spPr>
          <a:xfrm rot="5400000">
            <a:off x="6344471" y="2100052"/>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二等辺三角形 49"/>
          <p:cNvSpPr/>
          <p:nvPr/>
        </p:nvSpPr>
        <p:spPr>
          <a:xfrm rot="5400000">
            <a:off x="11528471" y="2100052"/>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3" name="Group 2"/>
          <p:cNvGraphicFramePr>
            <a:graphicFrameLocks/>
          </p:cNvGraphicFramePr>
          <p:nvPr/>
        </p:nvGraphicFramePr>
        <p:xfrm>
          <a:off x="198208" y="2651028"/>
          <a:ext cx="16668000" cy="1692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8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◆マッチングの強化等による失業者に対する再就職支援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◆公的部門の採用拡大による雇用創出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◆企業に対するテレワークの導入促進等を通じた多様な働き方の創出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◆多様な働き方を通じた女性、高齢者、</a:t>
                      </a:r>
                      <a:r>
                        <a:rPr kumimoji="1" lang="ja-JP" altLang="en-US" sz="1600" b="1" i="0" u="none" strike="noStrike" cap="none" spc="-150" normalizeH="0" baseline="0" dirty="0" err="1">
                          <a:ln>
                            <a:noFill/>
                          </a:ln>
                          <a:solidFill>
                            <a:schemeClr val="tx1"/>
                          </a:solidFill>
                          <a:effectLst/>
                          <a:latin typeface="+mn-ea"/>
                          <a:ea typeface="+mn-ea"/>
                          <a:cs typeface="Meiryo UI" panose="020B0604030504040204" pitchFamily="50" charset="-128"/>
                        </a:rPr>
                        <a:t>障がい</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者等の就業機会の拡充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◆テレワークなど多様な働き方の定着支援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◆多様な働き方を通じた女性、高齢者、</a:t>
                      </a:r>
                      <a:r>
                        <a:rPr kumimoji="1" lang="ja-JP" altLang="en-US" sz="1600" b="1" i="0" u="none" strike="noStrike" cap="none" spc="-150" normalizeH="0" baseline="0" dirty="0" err="1">
                          <a:ln>
                            <a:noFill/>
                          </a:ln>
                          <a:solidFill>
                            <a:schemeClr val="tx1"/>
                          </a:solidFill>
                          <a:effectLst/>
                          <a:latin typeface="+mn-ea"/>
                          <a:ea typeface="+mn-ea"/>
                          <a:cs typeface="Meiryo UI" panose="020B0604030504040204" pitchFamily="50" charset="-128"/>
                        </a:rPr>
                        <a:t>障がい</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者等の就業機会の拡充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◆企業におけるダイバーシティ経営の促進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6" name="角丸四角形 15"/>
          <p:cNvSpPr/>
          <p:nvPr/>
        </p:nvSpPr>
        <p:spPr>
          <a:xfrm>
            <a:off x="350608" y="8712589"/>
            <a:ext cx="1733341" cy="88124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多様な働き方</a:t>
            </a:r>
            <a:endParaRPr lang="en-US" altLang="ja-JP" sz="1600" b="1" dirty="0">
              <a:solidFill>
                <a:schemeClr val="tx1"/>
              </a:solidFill>
            </a:endParaRPr>
          </a:p>
          <a:p>
            <a:pPr algn="ctr"/>
            <a:r>
              <a:rPr lang="ja-JP" altLang="en-US" sz="1600" b="1" dirty="0">
                <a:solidFill>
                  <a:schemeClr val="tx1"/>
                </a:solidFill>
              </a:rPr>
              <a:t>の促進</a:t>
            </a:r>
          </a:p>
        </p:txBody>
      </p:sp>
      <p:sp>
        <p:nvSpPr>
          <p:cNvPr id="19" name="ホームベース 18"/>
          <p:cNvSpPr/>
          <p:nvPr/>
        </p:nvSpPr>
        <p:spPr>
          <a:xfrm>
            <a:off x="2394033" y="6922825"/>
            <a:ext cx="14256000" cy="33009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女性、高齢者、</a:t>
            </a:r>
            <a:r>
              <a:rPr kumimoji="1" lang="ja-JP" altLang="en-US" b="1" dirty="0" err="1">
                <a:solidFill>
                  <a:schemeClr val="bg1"/>
                </a:solidFill>
                <a:effectLst>
                  <a:outerShdw blurRad="38100" dist="38100" dir="2700000" algn="tl">
                    <a:srgbClr val="000000">
                      <a:alpha val="43137"/>
                    </a:srgbClr>
                  </a:outerShdw>
                </a:effectLst>
              </a:rPr>
              <a:t>障がい</a:t>
            </a:r>
            <a:r>
              <a:rPr kumimoji="1" lang="ja-JP" altLang="en-US" b="1" dirty="0">
                <a:solidFill>
                  <a:schemeClr val="bg1"/>
                </a:solidFill>
                <a:effectLst>
                  <a:outerShdw blurRad="38100" dist="38100" dir="2700000" algn="tl">
                    <a:srgbClr val="000000">
                      <a:alpha val="43137"/>
                    </a:srgbClr>
                  </a:outerShdw>
                </a:effectLst>
              </a:rPr>
              <a:t>者等の就業機会の確保・拡充</a:t>
            </a:r>
          </a:p>
        </p:txBody>
      </p:sp>
      <p:sp>
        <p:nvSpPr>
          <p:cNvPr id="23" name="ホームベース 22"/>
          <p:cNvSpPr/>
          <p:nvPr/>
        </p:nvSpPr>
        <p:spPr>
          <a:xfrm>
            <a:off x="8135307" y="9233833"/>
            <a:ext cx="8532000" cy="360000"/>
          </a:xfrm>
          <a:prstGeom prst="homePlate">
            <a:avLst>
              <a:gd name="adj" fmla="val 29641"/>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ダイバーシティ経営の促進</a:t>
            </a:r>
          </a:p>
        </p:txBody>
      </p:sp>
      <p:pic>
        <p:nvPicPr>
          <p:cNvPr id="30" name="図 29"/>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04308" y="6094800"/>
            <a:ext cx="411386" cy="612000"/>
          </a:xfrm>
          <a:prstGeom prst="rect">
            <a:avLst/>
          </a:prstGeom>
        </p:spPr>
      </p:pic>
      <p:sp>
        <p:nvSpPr>
          <p:cNvPr id="32" name="角丸四角形 31"/>
          <p:cNvSpPr/>
          <p:nvPr/>
        </p:nvSpPr>
        <p:spPr>
          <a:xfrm>
            <a:off x="350608" y="6928810"/>
            <a:ext cx="1733341" cy="151166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雇用の</a:t>
            </a:r>
            <a:endParaRPr lang="en-US" altLang="ja-JP" sz="1600" b="1" dirty="0">
              <a:solidFill>
                <a:schemeClr val="tx1"/>
              </a:solidFill>
            </a:endParaRPr>
          </a:p>
          <a:p>
            <a:pPr algn="ctr"/>
            <a:r>
              <a:rPr lang="ja-JP" altLang="en-US" sz="1600" b="1" dirty="0">
                <a:solidFill>
                  <a:schemeClr val="tx1"/>
                </a:solidFill>
              </a:rPr>
              <a:t>維持・確保</a:t>
            </a:r>
          </a:p>
        </p:txBody>
      </p:sp>
      <p:sp>
        <p:nvSpPr>
          <p:cNvPr id="33" name="ホームベース 32"/>
          <p:cNvSpPr/>
          <p:nvPr/>
        </p:nvSpPr>
        <p:spPr>
          <a:xfrm>
            <a:off x="8135307" y="8712591"/>
            <a:ext cx="8532000" cy="360000"/>
          </a:xfrm>
          <a:prstGeom prst="homePlate">
            <a:avLst>
              <a:gd name="adj" fmla="val 29641"/>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テレワークなど多様な働き方の定着支援</a:t>
            </a:r>
          </a:p>
        </p:txBody>
      </p:sp>
      <p:sp>
        <p:nvSpPr>
          <p:cNvPr id="34" name="ホームベース 33"/>
          <p:cNvSpPr/>
          <p:nvPr/>
        </p:nvSpPr>
        <p:spPr>
          <a:xfrm>
            <a:off x="2394033" y="8712591"/>
            <a:ext cx="5256000" cy="360000"/>
          </a:xfrm>
          <a:prstGeom prst="homePlate">
            <a:avLst>
              <a:gd name="adj" fmla="val 36736"/>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感染症対策の観点も取り入れたテレワーク促進</a:t>
            </a:r>
          </a:p>
        </p:txBody>
      </p:sp>
      <p:sp>
        <p:nvSpPr>
          <p:cNvPr id="38" name="ホームベース 37"/>
          <p:cNvSpPr/>
          <p:nvPr/>
        </p:nvSpPr>
        <p:spPr>
          <a:xfrm>
            <a:off x="2743235" y="8077968"/>
            <a:ext cx="2311317" cy="360000"/>
          </a:xfrm>
          <a:prstGeom prst="homePlate">
            <a:avLst>
              <a:gd name="adj" fmla="val 34221"/>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公的部門の採用拡大</a:t>
            </a:r>
          </a:p>
        </p:txBody>
      </p:sp>
      <p:grpSp>
        <p:nvGrpSpPr>
          <p:cNvPr id="3" name="グループ化 2"/>
          <p:cNvGrpSpPr/>
          <p:nvPr/>
        </p:nvGrpSpPr>
        <p:grpSpPr>
          <a:xfrm>
            <a:off x="7601217" y="8712590"/>
            <a:ext cx="453293" cy="360001"/>
            <a:chOff x="7597382" y="8148159"/>
            <a:chExt cx="453293" cy="360001"/>
          </a:xfrm>
        </p:grpSpPr>
        <p:sp>
          <p:nvSpPr>
            <p:cNvPr id="48" name="山形 47"/>
            <p:cNvSpPr/>
            <p:nvPr/>
          </p:nvSpPr>
          <p:spPr>
            <a:xfrm>
              <a:off x="7597382" y="8148159"/>
              <a:ext cx="253540" cy="360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1" name="山形 50"/>
            <p:cNvSpPr/>
            <p:nvPr/>
          </p:nvSpPr>
          <p:spPr>
            <a:xfrm>
              <a:off x="7797135" y="8148159"/>
              <a:ext cx="253540" cy="360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sp>
        <p:nvSpPr>
          <p:cNvPr id="31" name="ホームベース 30"/>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雇用促進</a:t>
            </a:r>
          </a:p>
        </p:txBody>
      </p:sp>
      <p:cxnSp>
        <p:nvCxnSpPr>
          <p:cNvPr id="35" name="直線コネクタ 34"/>
          <p:cNvCxnSpPr/>
          <p:nvPr/>
        </p:nvCxnSpPr>
        <p:spPr>
          <a:xfrm>
            <a:off x="235406" y="4895213"/>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E37A114D-C9FC-4AEC-A456-F2810BC313A6}"/>
              </a:ext>
            </a:extLst>
          </p:cNvPr>
          <p:cNvSpPr txBox="1"/>
          <p:nvPr/>
        </p:nvSpPr>
        <p:spPr>
          <a:xfrm>
            <a:off x="80997" y="5172154"/>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2" name="フローチャート: 結合子 41"/>
          <p:cNvSpPr/>
          <p:nvPr/>
        </p:nvSpPr>
        <p:spPr>
          <a:xfrm>
            <a:off x="412961" y="5365916"/>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3" name="正方形/長方形 42"/>
          <p:cNvSpPr/>
          <p:nvPr/>
        </p:nvSpPr>
        <p:spPr>
          <a:xfrm>
            <a:off x="5162748" y="7911092"/>
            <a:ext cx="576000" cy="7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a:solidFill>
                  <a:schemeClr val="bg1"/>
                </a:solidFill>
                <a:effectLst>
                  <a:outerShdw blurRad="38100" dist="38100" dir="2700000" algn="tl">
                    <a:srgbClr val="000000">
                      <a:alpha val="43137"/>
                    </a:srgbClr>
                  </a:outerShdw>
                </a:effectLst>
              </a:rPr>
              <a:t>採用</a:t>
            </a:r>
          </a:p>
        </p:txBody>
      </p:sp>
      <p:sp>
        <p:nvSpPr>
          <p:cNvPr id="52" name="正方形/長方形 51"/>
          <p:cNvSpPr/>
          <p:nvPr/>
        </p:nvSpPr>
        <p:spPr>
          <a:xfrm>
            <a:off x="2059040" y="7915400"/>
            <a:ext cx="576000" cy="7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a:solidFill>
                  <a:schemeClr val="bg1"/>
                </a:solidFill>
                <a:effectLst>
                  <a:outerShdw blurRad="38100" dist="38100" dir="2700000" algn="tl">
                    <a:srgbClr val="000000">
                      <a:alpha val="43137"/>
                    </a:srgbClr>
                  </a:outerShdw>
                </a:effectLst>
              </a:rPr>
              <a:t>採用</a:t>
            </a:r>
          </a:p>
        </p:txBody>
      </p:sp>
      <p:sp>
        <p:nvSpPr>
          <p:cNvPr id="46" name="ホームベース 45"/>
          <p:cNvSpPr/>
          <p:nvPr/>
        </p:nvSpPr>
        <p:spPr>
          <a:xfrm>
            <a:off x="2394033" y="7399850"/>
            <a:ext cx="5256000" cy="360000"/>
          </a:xfrm>
          <a:prstGeom prst="homePlate">
            <a:avLst>
              <a:gd name="adj" fmla="val 3422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　コロナ禍における雇用対策</a:t>
            </a:r>
          </a:p>
        </p:txBody>
      </p:sp>
      <p:grpSp>
        <p:nvGrpSpPr>
          <p:cNvPr id="37" name="グループ化 36"/>
          <p:cNvGrpSpPr/>
          <p:nvPr/>
        </p:nvGrpSpPr>
        <p:grpSpPr>
          <a:xfrm>
            <a:off x="7628110" y="7378908"/>
            <a:ext cx="453293" cy="360001"/>
            <a:chOff x="7597382" y="8148159"/>
            <a:chExt cx="453293" cy="360001"/>
          </a:xfrm>
        </p:grpSpPr>
        <p:sp>
          <p:nvSpPr>
            <p:cNvPr id="41" name="山形 40"/>
            <p:cNvSpPr/>
            <p:nvPr/>
          </p:nvSpPr>
          <p:spPr>
            <a:xfrm>
              <a:off x="7597382" y="8148159"/>
              <a:ext cx="253540" cy="360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5" name="山形 44"/>
            <p:cNvSpPr/>
            <p:nvPr/>
          </p:nvSpPr>
          <p:spPr>
            <a:xfrm>
              <a:off x="7797135" y="8148159"/>
              <a:ext cx="253540" cy="360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spTree>
    <p:extLst>
      <p:ext uri="{BB962C8B-B14F-4D97-AF65-F5344CB8AC3E}">
        <p14:creationId xmlns:p14="http://schemas.microsoft.com/office/powerpoint/2010/main" val="3352460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686118143"/>
              </p:ext>
            </p:extLst>
          </p:nvPr>
        </p:nvGraphicFramePr>
        <p:xfrm>
          <a:off x="218419" y="2481642"/>
          <a:ext cx="16554148" cy="80847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0847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◆マッチングの強化等による失業者に対する再就職支援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求職者支援コンソーシアム」を設置運営し、民間人材サービス事業者と連携して雇用対策を実施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○大阪府と連携する民間人材サービス事業者の求人特集をはじめ、求人企業とのマッチング支援を</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WEB</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サイト「にであう」において実施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a:t>
                      </a:r>
                      <a:r>
                        <a:rPr kumimoji="1" lang="en-US" altLang="ja-JP" sz="1600" b="0" i="0" u="none" strike="noStrike" cap="none" spc="-150" normalizeH="0" baseline="0" dirty="0">
                          <a:ln>
                            <a:noFill/>
                          </a:ln>
                          <a:solidFill>
                            <a:schemeClr val="tx1"/>
                          </a:solidFill>
                          <a:effectLst/>
                          <a:latin typeface="+mn-ea"/>
                          <a:ea typeface="+mn-ea"/>
                        </a:rPr>
                        <a:t>NEXT</a:t>
                      </a:r>
                      <a:r>
                        <a:rPr kumimoji="1" lang="ja-JP" altLang="en-US" sz="1600" b="0" i="0" u="none" strike="noStrike" cap="none" spc="-150" normalizeH="0" baseline="0" dirty="0">
                          <a:ln>
                            <a:noFill/>
                          </a:ln>
                          <a:solidFill>
                            <a:schemeClr val="tx1"/>
                          </a:solidFill>
                          <a:effectLst/>
                          <a:latin typeface="+mn-ea"/>
                          <a:ea typeface="+mn-ea"/>
                        </a:rPr>
                        <a:t>ステージ総合支援事業における長期求職者等の正規雇用・職場定着支援</a:t>
                      </a:r>
                      <a:endParaRPr kumimoji="1" lang="en-US" altLang="ja-JP" sz="1600" b="0" i="0" u="none" strike="sng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しごとフィールドにおける就職支援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○大阪市しごと情報ひろば・大阪市地域就労支援センターにおける就職支援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◆企業に対するテレワークの導入促進等を通じた多様な働き方の創出</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○テレワークの導入から定着までのサポートを総合的に行う「大阪府テレワークサポートデスク」の運営</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○事業者及び労働者へのサポートを実施するため、企業の労務管理等（ソフト面）と導入時に必要な環境整備等（ハード面）に関するテレワークセミナーを、１回実施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◆多様な働き方を通じた女性、高齢者、</a:t>
                      </a:r>
                      <a:r>
                        <a:rPr kumimoji="1" lang="ja-JP" altLang="en-US" sz="1600" b="1" i="0" u="sng" strike="noStrike" cap="none" spc="-150" normalizeH="0" baseline="0" dirty="0" err="1">
                          <a:ln>
                            <a:noFill/>
                          </a:ln>
                          <a:solidFill>
                            <a:schemeClr val="tx1"/>
                          </a:solidFill>
                          <a:effectLst/>
                          <a:latin typeface="+mn-ea"/>
                          <a:ea typeface="+mn-ea"/>
                          <a:cs typeface="Meiryo UI" panose="020B0604030504040204" pitchFamily="50" charset="-128"/>
                        </a:rPr>
                        <a:t>障がい</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者等の就業機会の拡充</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しごとフィールドにおける相談対応</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○「大阪市女性活躍リーディングカンパニー」認証事業による女性活躍推進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◆テレワークなど多様な働き方の定着支援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○テレワークサポートデスクによるテレワーク定着に向けた総合的支援</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雇用促進</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83449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282119" y="1816155"/>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cs typeface="Meiryo UI" panose="020B0604030504040204" pitchFamily="50" charset="-128"/>
              </a:rPr>
              <a:t>人手</a:t>
            </a:r>
            <a:r>
              <a:rPr lang="ja-JP" altLang="en-US" sz="2000" b="1" spc="-150" dirty="0">
                <a:solidFill>
                  <a:schemeClr val="tx1"/>
                </a:solidFill>
                <a:latin typeface="+mn-ea"/>
                <a:cs typeface="Meiryo UI" pitchFamily="50" charset="-128"/>
              </a:rPr>
              <a:t>不足分野へのマッチング強化</a:t>
            </a:r>
            <a:endParaRPr lang="en-US" altLang="ja-JP" sz="2000" b="1" spc="-150" dirty="0">
              <a:solidFill>
                <a:schemeClr val="tx1"/>
              </a:solidFill>
              <a:latin typeface="+mn-ea"/>
              <a:cs typeface="Meiryo UI" pitchFamily="50" charset="-128"/>
            </a:endParaRPr>
          </a:p>
        </p:txBody>
      </p:sp>
      <p:sp>
        <p:nvSpPr>
          <p:cNvPr id="17" name="テキスト ボックス 16"/>
          <p:cNvSpPr txBox="1"/>
          <p:nvPr/>
        </p:nvSpPr>
        <p:spPr>
          <a:xfrm>
            <a:off x="11794119" y="1816155"/>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外国人材の活躍促進も含めた人手不足解消</a:t>
            </a:r>
            <a:endParaRPr lang="en-US" altLang="ja-JP" sz="2000" b="1" spc="-150" dirty="0">
              <a:solidFill>
                <a:schemeClr val="tx1"/>
              </a:solidFill>
              <a:latin typeface="+mn-ea"/>
              <a:cs typeface="Meiryo UI" pitchFamily="50" charset="-128"/>
            </a:endParaRPr>
          </a:p>
        </p:txBody>
      </p:sp>
      <p:sp>
        <p:nvSpPr>
          <p:cNvPr id="19" name="テキスト ボックス 18"/>
          <p:cNvSpPr txBox="1"/>
          <p:nvPr/>
        </p:nvSpPr>
        <p:spPr>
          <a:xfrm>
            <a:off x="6610119" y="1816155"/>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人手不足分野における人材確保支援</a:t>
            </a:r>
            <a:endParaRPr lang="en-US" altLang="ja-JP" sz="2000" b="1" spc="-150" dirty="0">
              <a:solidFill>
                <a:schemeClr val="tx1"/>
              </a:solidFill>
              <a:latin typeface="+mn-ea"/>
              <a:cs typeface="Meiryo UI" pitchFamily="50" charset="-128"/>
            </a:endParaRPr>
          </a:p>
        </p:txBody>
      </p:sp>
      <p:sp>
        <p:nvSpPr>
          <p:cNvPr id="21" name="二等辺三角形 20"/>
          <p:cNvSpPr/>
          <p:nvPr/>
        </p:nvSpPr>
        <p:spPr>
          <a:xfrm rot="5400000">
            <a:off x="6312382" y="2097020"/>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二等辺三角形 21"/>
          <p:cNvSpPr/>
          <p:nvPr/>
        </p:nvSpPr>
        <p:spPr>
          <a:xfrm rot="5400000">
            <a:off x="11496382" y="2097020"/>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3" name="Group 2"/>
          <p:cNvGraphicFramePr>
            <a:graphicFrameLocks/>
          </p:cNvGraphicFramePr>
          <p:nvPr>
            <p:extLst>
              <p:ext uri="{D42A27DB-BD31-4B8C-83A1-F6EECF244321}">
                <p14:modId xmlns:p14="http://schemas.microsoft.com/office/powerpoint/2010/main" val="718969801"/>
              </p:ext>
            </p:extLst>
          </p:nvPr>
        </p:nvGraphicFramePr>
        <p:xfrm>
          <a:off x="202032" y="2688040"/>
          <a:ext cx="16668000" cy="216631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◆失業者に対する再就職支援等を通じた人手不足分野への労働移動・休業者や離職を余儀なくされた方へ</a:t>
                      </a:r>
                      <a:r>
                        <a:rPr lang="ja-JP" altLang="en-US" sz="1600" b="1" dirty="0">
                          <a:solidFill>
                            <a:schemeClr val="tx1"/>
                          </a:solidFill>
                          <a:effectLst/>
                        </a:rPr>
                        <a:t>早期の再就職支援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◆高等職業技術専門校や民間教育訓練機関等における再就職支援等を目的とした職業訓練の実施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◆運輸・情報通信・製造等コロナ禍においても人手</a:t>
                      </a:r>
                      <a:r>
                        <a:rPr lang="ja-JP" altLang="en-US" sz="1600" b="1" spc="-150" dirty="0">
                          <a:solidFill>
                            <a:schemeClr val="tx1"/>
                          </a:solidFill>
                          <a:latin typeface="+mn-ea"/>
                          <a:cs typeface="Meiryo UI" pitchFamily="50" charset="-128"/>
                        </a:rPr>
                        <a:t>不足</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が続く分野への転職・就職を支援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◆労働環境の改善につながるＩＣＴの導入促進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◆高等職業技術専門校や民間教育訓練機関等における人手不足分野への就職を促す職業訓練の拡充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web</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を活用した面接等の採用支援の拡充</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◆外国人材の活躍促進による人手不足の解消</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◆外国人材が働き暮らしやすい労働環境や生活環境の整備による共生社会の実現</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5" name="表 24">
            <a:extLst>
              <a:ext uri="{FF2B5EF4-FFF2-40B4-BE49-F238E27FC236}">
                <a16:creationId xmlns:a16="http://schemas.microsoft.com/office/drawing/2014/main" id="{84F08085-7DEB-488D-9FA3-C33C1D1EAFB0}"/>
              </a:ext>
            </a:extLst>
          </p:cNvPr>
          <p:cNvGraphicFramePr>
            <a:graphicFrameLocks noGrp="1"/>
          </p:cNvGraphicFramePr>
          <p:nvPr/>
        </p:nvGraphicFramePr>
        <p:xfrm>
          <a:off x="329145" y="6444289"/>
          <a:ext cx="16560000" cy="4290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60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24" name="角丸四角形 23"/>
          <p:cNvSpPr/>
          <p:nvPr/>
        </p:nvSpPr>
        <p:spPr>
          <a:xfrm>
            <a:off x="506870" y="7210429"/>
            <a:ext cx="172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職業訓練</a:t>
            </a:r>
          </a:p>
        </p:txBody>
      </p:sp>
      <p:sp>
        <p:nvSpPr>
          <p:cNvPr id="32" name="ホームベース 31"/>
          <p:cNvSpPr/>
          <p:nvPr/>
        </p:nvSpPr>
        <p:spPr>
          <a:xfrm>
            <a:off x="2620671" y="10304130"/>
            <a:ext cx="14162553"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外国人材が働き暮らしやすい環境づくり</a:t>
            </a:r>
          </a:p>
        </p:txBody>
      </p:sp>
      <p:sp>
        <p:nvSpPr>
          <p:cNvPr id="34" name="ホームベース 33"/>
          <p:cNvSpPr/>
          <p:nvPr/>
        </p:nvSpPr>
        <p:spPr>
          <a:xfrm>
            <a:off x="2620673" y="7405010"/>
            <a:ext cx="5148000" cy="360000"/>
          </a:xfrm>
          <a:prstGeom prst="homePlate">
            <a:avLst>
              <a:gd name="adj" fmla="val 3475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公共職業訓練を通じた</a:t>
            </a:r>
            <a:r>
              <a:rPr kumimoji="1" lang="ja-JP" altLang="en-US" sz="1600" b="1">
                <a:solidFill>
                  <a:schemeClr val="bg1"/>
                </a:solidFill>
                <a:effectLst>
                  <a:outerShdw blurRad="38100" dist="38100" dir="2700000" algn="tl">
                    <a:srgbClr val="000000">
                      <a:alpha val="43137"/>
                    </a:srgbClr>
                  </a:outerShdw>
                </a:effectLst>
              </a:rPr>
              <a:t>就職支援</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36" name="ホームベース 35"/>
          <p:cNvSpPr/>
          <p:nvPr/>
        </p:nvSpPr>
        <p:spPr>
          <a:xfrm>
            <a:off x="2620670" y="8332570"/>
            <a:ext cx="14162553"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人手不足分野における求職者と企業のマッチング</a:t>
            </a:r>
          </a:p>
        </p:txBody>
      </p:sp>
      <p:pic>
        <p:nvPicPr>
          <p:cNvPr id="31" name="図 3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371837" y="6510736"/>
            <a:ext cx="411386" cy="612000"/>
          </a:xfrm>
          <a:prstGeom prst="rect">
            <a:avLst/>
          </a:prstGeom>
        </p:spPr>
      </p:pic>
      <p:sp>
        <p:nvSpPr>
          <p:cNvPr id="37" name="角丸四角形 36"/>
          <p:cNvSpPr/>
          <p:nvPr/>
        </p:nvSpPr>
        <p:spPr>
          <a:xfrm>
            <a:off x="506870" y="8109663"/>
            <a:ext cx="172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マッチング</a:t>
            </a:r>
          </a:p>
        </p:txBody>
      </p:sp>
      <p:sp>
        <p:nvSpPr>
          <p:cNvPr id="38" name="角丸四角形 37"/>
          <p:cNvSpPr/>
          <p:nvPr/>
        </p:nvSpPr>
        <p:spPr>
          <a:xfrm>
            <a:off x="506870" y="9008897"/>
            <a:ext cx="172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労働環境づくり</a:t>
            </a:r>
          </a:p>
        </p:txBody>
      </p:sp>
      <p:sp>
        <p:nvSpPr>
          <p:cNvPr id="39" name="角丸四角形 38"/>
          <p:cNvSpPr/>
          <p:nvPr/>
        </p:nvSpPr>
        <p:spPr>
          <a:xfrm>
            <a:off x="506870" y="9908130"/>
            <a:ext cx="172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外国人材</a:t>
            </a:r>
          </a:p>
        </p:txBody>
      </p:sp>
      <p:sp>
        <p:nvSpPr>
          <p:cNvPr id="40" name="山形 39"/>
          <p:cNvSpPr/>
          <p:nvPr/>
        </p:nvSpPr>
        <p:spPr>
          <a:xfrm>
            <a:off x="7729226" y="7405010"/>
            <a:ext cx="271876"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2" name="山形 41"/>
          <p:cNvSpPr/>
          <p:nvPr/>
        </p:nvSpPr>
        <p:spPr>
          <a:xfrm>
            <a:off x="7924253" y="7405010"/>
            <a:ext cx="271876"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6" name="ホームベース 45"/>
          <p:cNvSpPr/>
          <p:nvPr/>
        </p:nvSpPr>
        <p:spPr>
          <a:xfrm>
            <a:off x="8323226" y="7384296"/>
            <a:ext cx="8460000" cy="380714"/>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人材不足分野への就職促進に向けた職業訓練の拡充</a:t>
            </a:r>
          </a:p>
        </p:txBody>
      </p:sp>
      <p:sp>
        <p:nvSpPr>
          <p:cNvPr id="51" name="ホームベース 50"/>
          <p:cNvSpPr/>
          <p:nvPr/>
        </p:nvSpPr>
        <p:spPr>
          <a:xfrm>
            <a:off x="2620673" y="9185297"/>
            <a:ext cx="11196000" cy="360000"/>
          </a:xfrm>
          <a:prstGeom prst="homePlate">
            <a:avLst>
              <a:gd name="adj" fmla="val 3475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人手不足分野の労働環境改善・職域の魅力づくり</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54" name="ホームベース 53"/>
          <p:cNvSpPr/>
          <p:nvPr/>
        </p:nvSpPr>
        <p:spPr>
          <a:xfrm>
            <a:off x="5457856" y="9877589"/>
            <a:ext cx="11325368"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外国人材と府内企業のマッチング促進</a:t>
            </a:r>
          </a:p>
        </p:txBody>
      </p:sp>
      <p:sp>
        <p:nvSpPr>
          <p:cNvPr id="3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35" name="ホームベース 34"/>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人手不足解消</a:t>
            </a:r>
          </a:p>
        </p:txBody>
      </p:sp>
      <p:cxnSp>
        <p:nvCxnSpPr>
          <p:cNvPr id="57" name="直線コネクタ 56"/>
          <p:cNvCxnSpPr/>
          <p:nvPr/>
        </p:nvCxnSpPr>
        <p:spPr>
          <a:xfrm>
            <a:off x="235406" y="534823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E37A114D-C9FC-4AEC-A456-F2810BC313A6}"/>
              </a:ext>
            </a:extLst>
          </p:cNvPr>
          <p:cNvSpPr txBox="1"/>
          <p:nvPr/>
        </p:nvSpPr>
        <p:spPr>
          <a:xfrm>
            <a:off x="80997" y="562517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9" name="フローチャート: 結合子 58"/>
          <p:cNvSpPr/>
          <p:nvPr/>
        </p:nvSpPr>
        <p:spPr>
          <a:xfrm>
            <a:off x="412961" y="581893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85052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523273626"/>
              </p:ext>
            </p:extLst>
          </p:nvPr>
        </p:nvGraphicFramePr>
        <p:xfrm>
          <a:off x="218419" y="2531224"/>
          <a:ext cx="16554148" cy="78943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6841376">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◆失業者に対する再就職支援等を通じた人手不足分野への労働移動・休業者や離職を余儀なくされた方へ</a:t>
                      </a:r>
                      <a:r>
                        <a:rPr lang="ja-JP" altLang="en-US" sz="1600" b="1" u="sng" dirty="0">
                          <a:solidFill>
                            <a:schemeClr val="tx1"/>
                          </a:solidFill>
                          <a:effectLst/>
                        </a:rPr>
                        <a:t>早期の再就職支援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OSAKA</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求職者支援コンソーシアム」を設置運営し、民間人材サービス事業者と連携して雇用対策を実施（</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○大阪府と連携する民間人材サービス事業者の求人特集をはじめ、求人企業とのマッチング支援を</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WEB</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サイト「にであう」において実施（</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a:t>
                      </a:r>
                      <a:r>
                        <a:rPr kumimoji="1" lang="en-US" altLang="ja-JP" sz="1600" b="0" i="0" u="none" strike="noStrike" cap="none" spc="-150" normalizeH="0" baseline="0" dirty="0">
                          <a:ln>
                            <a:noFill/>
                          </a:ln>
                          <a:solidFill>
                            <a:schemeClr val="tx1"/>
                          </a:solidFill>
                          <a:effectLst/>
                          <a:latin typeface="+mn-ea"/>
                          <a:ea typeface="+mn-ea"/>
                        </a:rPr>
                        <a:t>NEXT</a:t>
                      </a:r>
                      <a:r>
                        <a:rPr kumimoji="1" lang="ja-JP" altLang="en-US" sz="1600" b="0" i="0" u="none" strike="noStrike" cap="none" spc="-150" normalizeH="0" baseline="0" dirty="0">
                          <a:ln>
                            <a:noFill/>
                          </a:ln>
                          <a:solidFill>
                            <a:schemeClr val="tx1"/>
                          </a:solidFill>
                          <a:effectLst/>
                          <a:latin typeface="+mn-ea"/>
                          <a:ea typeface="+mn-ea"/>
                        </a:rPr>
                        <a:t>ステージ総合支援事業における長期求職者等の正規雇用・職場定着支援（</a:t>
                      </a:r>
                      <a:r>
                        <a:rPr kumimoji="1" lang="en-US" altLang="ja-JP" sz="1600" b="0" i="0" u="none" strike="noStrike" cap="none" spc="-150" normalizeH="0" baseline="0" dirty="0">
                          <a:ln>
                            <a:noFill/>
                          </a:ln>
                          <a:solidFill>
                            <a:schemeClr val="tx1"/>
                          </a:solidFill>
                          <a:effectLst/>
                          <a:latin typeface="+mn-ea"/>
                          <a:ea typeface="+mn-ea"/>
                        </a:rPr>
                        <a:t>※</a:t>
                      </a:r>
                      <a:r>
                        <a:rPr kumimoji="1" lang="ja-JP" altLang="en-US" sz="1600" b="0" i="0" u="none" strike="noStrike" cap="none" spc="-150" normalizeH="0" baseline="0" dirty="0">
                          <a:ln>
                            <a:noFill/>
                          </a:ln>
                          <a:solidFill>
                            <a:schemeClr val="tx1"/>
                          </a:solidFill>
                          <a:effectLst/>
                          <a:latin typeface="+mn-ea"/>
                          <a:ea typeface="+mn-ea"/>
                        </a:rPr>
                        <a:t>再掲）</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n-cs"/>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しごとフィールドにおける再就職支援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◆運輸・情報通信・製造等コロナ禍においても人手</a:t>
                      </a:r>
                      <a:r>
                        <a:rPr lang="ja-JP" altLang="en-US" sz="1600" b="1" u="sng" spc="-150" dirty="0">
                          <a:solidFill>
                            <a:schemeClr val="tx1"/>
                          </a:solidFill>
                          <a:latin typeface="+mn-ea"/>
                          <a:cs typeface="Meiryo UI" pitchFamily="50" charset="-128"/>
                        </a:rPr>
                        <a:t>不足</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が続く分野への転職・就職を支援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しごとフィールドにおける就職支援</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○労働環境の改善や魅力向上に取り組む企業を支援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a:t>
                      </a:r>
                      <a:r>
                        <a:rPr kumimoji="1" lang="en-US" altLang="ja-JP" sz="1600" b="0" i="0" u="none" strike="noStrike" cap="none" spc="-150" normalizeH="0" baseline="0" dirty="0">
                          <a:ln>
                            <a:noFill/>
                          </a:ln>
                          <a:solidFill>
                            <a:schemeClr val="tx1"/>
                          </a:solidFill>
                          <a:effectLst/>
                          <a:latin typeface="+mn-ea"/>
                          <a:ea typeface="+mn-ea"/>
                        </a:rPr>
                        <a:t>NEXT</a:t>
                      </a:r>
                      <a:r>
                        <a:rPr kumimoji="1" lang="ja-JP" altLang="en-US" sz="1600" b="0" i="0" u="none" strike="noStrike" cap="none" spc="-150" normalizeH="0" baseline="0" dirty="0">
                          <a:ln>
                            <a:noFill/>
                          </a:ln>
                          <a:solidFill>
                            <a:schemeClr val="tx1"/>
                          </a:solidFill>
                          <a:effectLst/>
                          <a:latin typeface="+mn-ea"/>
                          <a:ea typeface="+mn-ea"/>
                        </a:rPr>
                        <a:t>ステージ総合支援事業における長期求職者等の正規雇用・職場定着支援</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n-cs"/>
                        </a:rPr>
                        <a:t>（</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n-cs"/>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◆労働環境の改善につながるＩＣＴの導入促進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○コーディネータによる職場訪問、専門機関の紹介などを実施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○テレワークの導入から定着までのサポートを総合的に行う「大阪府テレワークサポートデスク」の運営</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○事業者及び労働者へのサポートを実施するため、企業の労務管理等（ソフト面）と導入時に必要な環境整備等（ハード面）に関する公民連携のテレワークセミナーを、</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５回</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◆高等職業技術専門校や民間教育訓練機関等における人手不足分野への就職を促す職業訓練の拡充</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○高等職業技術専門校において、企業の生産性向上を進めるための</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DX</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人材やものづくりの高い技術・技能を持つ人材を育成</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○民間教育訓練機関において、デジタル分野や介護・保育分野等の多様な人材を育成</a:t>
                      </a:r>
                      <a:endParaRPr kumimoji="1" lang="en-US" altLang="ja-JP" sz="1600" b="0" i="0" u="none" strike="dbl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web</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を活用した面接等の採用支援の拡充</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○採用活動のオンライン化に役立つ企業向けセミナーの実施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◆外国人材の活躍促進による人手不足の解消</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○中小企業等の外国人材採用について、相談からマッチングまでをワンストップで支援する「大阪外国人材採用支援センター」を設置</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◆外国人材が働き暮らしやすい労働環境や生活環境の整備による共生社会の実現</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○外国人からの様々な生活相談をワンストップで、</a:t>
                      </a:r>
                      <a:r>
                        <a:rPr kumimoji="1" lang="en-US" altLang="ja-JP" sz="1600" b="0" i="0" dirty="0">
                          <a:solidFill>
                            <a:schemeClr val="tx1"/>
                          </a:solidFill>
                          <a:latin typeface="游ゴシック" panose="020B0400000000000000" pitchFamily="50" charset="-128"/>
                          <a:ea typeface="+mn-ea"/>
                        </a:rPr>
                        <a:t>11</a:t>
                      </a:r>
                      <a:r>
                        <a:rPr kumimoji="1" lang="ja-JP" altLang="en-US" sz="1600" b="0" i="0" dirty="0">
                          <a:solidFill>
                            <a:schemeClr val="tx1"/>
                          </a:solidFill>
                          <a:latin typeface="游ゴシック" panose="020B0400000000000000" pitchFamily="50" charset="-128"/>
                          <a:ea typeface="+mn-ea"/>
                        </a:rPr>
                        <a:t>言語で対応する「大阪府外国人情報コーナー」を、大阪府国際交流財団（</a:t>
                      </a:r>
                      <a:r>
                        <a:rPr kumimoji="1" lang="en-US" altLang="ja-JP" sz="1600" b="0" i="0" dirty="0">
                          <a:solidFill>
                            <a:schemeClr val="tx1"/>
                          </a:solidFill>
                          <a:latin typeface="游ゴシック" panose="020B0400000000000000" pitchFamily="50" charset="-128"/>
                          <a:ea typeface="+mn-ea"/>
                        </a:rPr>
                        <a:t>OFIX</a:t>
                      </a:r>
                      <a:r>
                        <a:rPr kumimoji="1" lang="ja-JP" altLang="en-US" sz="1600" b="0" i="0" dirty="0">
                          <a:solidFill>
                            <a:schemeClr val="tx1"/>
                          </a:solidFill>
                          <a:latin typeface="游ゴシック" panose="020B0400000000000000" pitchFamily="50" charset="-128"/>
                          <a:ea typeface="+mn-ea"/>
                        </a:rPr>
                        <a:t>）において実施</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〇外国人からの労働相談を、大阪府国際交流財団（</a:t>
                      </a:r>
                      <a:r>
                        <a:rPr kumimoji="1" lang="en-US" altLang="ja-JP" sz="1600" b="0" i="0" u="none" dirty="0">
                          <a:solidFill>
                            <a:schemeClr val="tx1"/>
                          </a:solidFill>
                          <a:latin typeface="游ゴシック" panose="020B0400000000000000" pitchFamily="50" charset="-128"/>
                          <a:ea typeface="+mn-ea"/>
                        </a:rPr>
                        <a:t>OFIX)</a:t>
                      </a:r>
                      <a:r>
                        <a:rPr kumimoji="1" lang="ja-JP" altLang="en-US" sz="1600" b="0" i="0" u="none" dirty="0">
                          <a:solidFill>
                            <a:schemeClr val="tx1"/>
                          </a:solidFill>
                          <a:latin typeface="游ゴシック" panose="020B0400000000000000" pitchFamily="50" charset="-128"/>
                          <a:ea typeface="+mn-ea"/>
                        </a:rPr>
                        <a:t>が開設する「大阪府外国人情報コーナー」と連携して</a:t>
                      </a:r>
                      <a:r>
                        <a:rPr kumimoji="1" lang="en-US" altLang="ja-JP" sz="1600" b="0" i="0" u="none" dirty="0">
                          <a:solidFill>
                            <a:schemeClr val="tx1"/>
                          </a:solidFill>
                          <a:latin typeface="游ゴシック" panose="020B0400000000000000" pitchFamily="50" charset="-128"/>
                          <a:ea typeface="+mn-ea"/>
                        </a:rPr>
                        <a:t>12</a:t>
                      </a:r>
                      <a:r>
                        <a:rPr kumimoji="1" lang="ja-JP" altLang="en-US" sz="1600" b="0" i="0" u="none" dirty="0">
                          <a:solidFill>
                            <a:schemeClr val="tx1"/>
                          </a:solidFill>
                          <a:latin typeface="游ゴシック" panose="020B0400000000000000" pitchFamily="50" charset="-128"/>
                          <a:ea typeface="+mn-ea"/>
                        </a:rPr>
                        <a:t>言語で実施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○労働相談チャットボットシステムと多言語化（５言語）したホームページの運用</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○外国人労働者向けセミナーの実施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人手不足解消</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27</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29457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11846419" y="1744694"/>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高度人材の育成と国内外からの呼び込み</a:t>
            </a:r>
            <a:endParaRPr lang="en-US" altLang="ja-JP" sz="2000" b="1" spc="-150" dirty="0">
              <a:latin typeface="+mn-ea"/>
              <a:cs typeface="Meiryo UI" pitchFamily="50" charset="-128"/>
            </a:endParaRPr>
          </a:p>
        </p:txBody>
      </p:sp>
      <p:sp>
        <p:nvSpPr>
          <p:cNvPr id="26" name="テキスト ボックス 25"/>
          <p:cNvSpPr txBox="1"/>
          <p:nvPr/>
        </p:nvSpPr>
        <p:spPr>
          <a:xfrm>
            <a:off x="6518419" y="1744694"/>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高度人材の育成</a:t>
            </a:r>
            <a:endParaRPr lang="en-US" altLang="ja-JP" sz="2000" b="1" spc="-150" dirty="0">
              <a:latin typeface="+mn-ea"/>
              <a:cs typeface="Meiryo UI" pitchFamily="50" charset="-128"/>
            </a:endParaRPr>
          </a:p>
        </p:txBody>
      </p:sp>
      <p:sp>
        <p:nvSpPr>
          <p:cNvPr id="28" name="二等辺三角形 27"/>
          <p:cNvSpPr/>
          <p:nvPr/>
        </p:nvSpPr>
        <p:spPr>
          <a:xfrm rot="5400000">
            <a:off x="11548682" y="2025559"/>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 name="Group 2"/>
          <p:cNvGraphicFramePr>
            <a:graphicFrameLocks/>
          </p:cNvGraphicFramePr>
          <p:nvPr/>
        </p:nvGraphicFramePr>
        <p:xfrm>
          <a:off x="218419" y="2629521"/>
          <a:ext cx="16668000" cy="192247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29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大学、研究機関等の集積の強みを活かしたＩＴ人材や医療人材などの高度人材の育成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◆海外進学支援等によるグローバル人材の育成、大学等と連携した外国人留学生の就職支援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◆外国人留学生の地域での活躍機会の創出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◆大学、研究機関等の集積の強みを活かした国内外からの高度人材の呼び込み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◆グローバル人材の育成・活躍促進、高度外国人材の育成・起業促進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30" name="表 29">
            <a:extLst>
              <a:ext uri="{FF2B5EF4-FFF2-40B4-BE49-F238E27FC236}">
                <a16:creationId xmlns:a16="http://schemas.microsoft.com/office/drawing/2014/main" id="{84F08085-7DEB-488D-9FA3-C33C1D1EAFB0}"/>
              </a:ext>
            </a:extLst>
          </p:cNvPr>
          <p:cNvGraphicFramePr>
            <a:graphicFrameLocks noGrp="1"/>
          </p:cNvGraphicFramePr>
          <p:nvPr/>
        </p:nvGraphicFramePr>
        <p:xfrm>
          <a:off x="218419" y="6316295"/>
          <a:ext cx="16560000" cy="2886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19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7804971"/>
                  </a:ext>
                </a:extLst>
              </a:tr>
            </a:tbl>
          </a:graphicData>
        </a:graphic>
      </p:graphicFrame>
      <p:sp>
        <p:nvSpPr>
          <p:cNvPr id="14" name="角丸四角形 13"/>
          <p:cNvSpPr/>
          <p:nvPr/>
        </p:nvSpPr>
        <p:spPr>
          <a:xfrm>
            <a:off x="364362" y="7311300"/>
            <a:ext cx="1733341" cy="14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高度人材の育成</a:t>
            </a:r>
          </a:p>
        </p:txBody>
      </p:sp>
      <p:sp>
        <p:nvSpPr>
          <p:cNvPr id="15" name="ホームベース 14"/>
          <p:cNvSpPr/>
          <p:nvPr/>
        </p:nvSpPr>
        <p:spPr>
          <a:xfrm>
            <a:off x="5275279" y="8112218"/>
            <a:ext cx="11304000"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大学、研究機関等と連携したＩＴや医療などの高度人材の育成</a:t>
            </a:r>
          </a:p>
        </p:txBody>
      </p:sp>
      <p:sp>
        <p:nvSpPr>
          <p:cNvPr id="16" name="ホームベース 15"/>
          <p:cNvSpPr/>
          <p:nvPr/>
        </p:nvSpPr>
        <p:spPr>
          <a:xfrm>
            <a:off x="2458221" y="7701623"/>
            <a:ext cx="14121058" cy="361232"/>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グローバル人材の育成</a:t>
            </a:r>
          </a:p>
        </p:txBody>
      </p:sp>
      <p:sp>
        <p:nvSpPr>
          <p:cNvPr id="17" name="ホームベース 16"/>
          <p:cNvSpPr/>
          <p:nvPr/>
        </p:nvSpPr>
        <p:spPr>
          <a:xfrm>
            <a:off x="2458221" y="7311300"/>
            <a:ext cx="14148000"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外国人留学生の就職支援・活躍機会の創出</a:t>
            </a:r>
          </a:p>
        </p:txBody>
      </p:sp>
      <p:sp>
        <p:nvSpPr>
          <p:cNvPr id="18" name="ホームベース 17"/>
          <p:cNvSpPr/>
          <p:nvPr/>
        </p:nvSpPr>
        <p:spPr>
          <a:xfrm>
            <a:off x="8134756" y="8570351"/>
            <a:ext cx="8460000"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国内外からの高度人材の呼び込み・育成等</a:t>
            </a:r>
          </a:p>
        </p:txBody>
      </p:sp>
      <p:pic>
        <p:nvPicPr>
          <p:cNvPr id="22" name="図 2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04308" y="6373387"/>
            <a:ext cx="411386" cy="612000"/>
          </a:xfrm>
          <a:prstGeom prst="rect">
            <a:avLst/>
          </a:prstGeom>
        </p:spPr>
      </p:pic>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27" name="ホームベース 26"/>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高度人材育成</a:t>
            </a:r>
          </a:p>
        </p:txBody>
      </p:sp>
      <p:cxnSp>
        <p:nvCxnSpPr>
          <p:cNvPr id="34" name="直線コネクタ 33"/>
          <p:cNvCxnSpPr/>
          <p:nvPr/>
        </p:nvCxnSpPr>
        <p:spPr>
          <a:xfrm>
            <a:off x="235406" y="5220241"/>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E37A114D-C9FC-4AEC-A456-F2810BC313A6}"/>
              </a:ext>
            </a:extLst>
          </p:cNvPr>
          <p:cNvSpPr txBox="1"/>
          <p:nvPr/>
        </p:nvSpPr>
        <p:spPr>
          <a:xfrm>
            <a:off x="80997" y="5497182"/>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6" name="フローチャート: 結合子 35"/>
          <p:cNvSpPr/>
          <p:nvPr/>
        </p:nvSpPr>
        <p:spPr>
          <a:xfrm>
            <a:off x="412961" y="5690944"/>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1697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 y="4671299"/>
            <a:ext cx="17068798" cy="1536996"/>
          </a:xfrm>
          <a:prstGeom prst="rect">
            <a:avLst/>
          </a:prstGeom>
          <a:solidFill>
            <a:srgbClr val="002060"/>
          </a:solidFill>
        </p:spPr>
        <p:txBody>
          <a:bodyPr vert="horz" lIns="128018" tIns="64009" rIns="128018" bIns="64009" rtlCol="0" anchor="ctr">
            <a:noAutofit/>
          </a:bodyPr>
          <a:lstStyle/>
          <a:p>
            <a:pPr algn="ctr" defTabSz="1434567">
              <a:lnSpc>
                <a:spcPct val="90000"/>
              </a:lnSpc>
              <a:spcBef>
                <a:spcPts val="1200"/>
              </a:spcBef>
            </a:pPr>
            <a:r>
              <a:rPr kumimoji="1" lang="ja-JP" altLang="en-US" sz="5514" b="1" dirty="0">
                <a:solidFill>
                  <a:schemeClr val="bg1"/>
                </a:solidFill>
                <a:latin typeface="+mn-ea"/>
                <a:cs typeface="+mj-cs"/>
              </a:rPr>
              <a:t>１　経済</a:t>
            </a:r>
          </a:p>
        </p:txBody>
      </p:sp>
      <p:sp>
        <p:nvSpPr>
          <p:cNvPr id="5"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74108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123123033"/>
              </p:ext>
            </p:extLst>
          </p:nvPr>
        </p:nvGraphicFramePr>
        <p:xfrm>
          <a:off x="245134"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◆大学、研究機関等の集積の強みを活かしたＩＴ人材や医療人材などの高度人材の育成</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○外国人の児童・生徒を対象とするインターナショナルスクールの充実</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○離職者を対象とした高等職業技術専門校や民間教育訓練機関等を活用した</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人材育成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◆海外進学支援等によるグローバル人材の育成、大学等と連携した外国人留学生の就職支援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海外の大学で学位取得をめざす府内の高校生を対象とした英語力やコミュニケーション能力等の強化を図る講座を中心に、総合的な海外進学支援を実施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府内の高校生や中学３年生を対象とした実践的な英語体験プログラムの実施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大学や経済団体と連携し、外国人留学生向けに就職活動やインターンシップ、ビジネス日本語等に関するセミナーを実施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高度人材育成</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29</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33464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1851000" y="1836814"/>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リカレント教育の充実による労働の流動化の促進</a:t>
            </a:r>
            <a:endParaRPr lang="en-US" altLang="ja-JP" sz="2000" b="1" spc="-150" dirty="0">
              <a:latin typeface="+mn-ea"/>
              <a:cs typeface="Meiryo UI" pitchFamily="50" charset="-128"/>
            </a:endParaRPr>
          </a:p>
        </p:txBody>
      </p:sp>
      <p:sp>
        <p:nvSpPr>
          <p:cNvPr id="16" name="二等辺三角形 15"/>
          <p:cNvSpPr/>
          <p:nvPr/>
        </p:nvSpPr>
        <p:spPr>
          <a:xfrm rot="5400000">
            <a:off x="11553263" y="2117679"/>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6667000" y="1836814"/>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リカレント教育の推進</a:t>
            </a:r>
            <a:endParaRPr lang="en-US" altLang="ja-JP" sz="2000" b="1" spc="-150" dirty="0">
              <a:latin typeface="+mn-ea"/>
              <a:cs typeface="Meiryo UI" pitchFamily="50" charset="-128"/>
            </a:endParaRPr>
          </a:p>
        </p:txBody>
      </p:sp>
      <p:sp>
        <p:nvSpPr>
          <p:cNvPr id="20" name="テキスト ボックス 19"/>
          <p:cNvSpPr txBox="1"/>
          <p:nvPr/>
        </p:nvSpPr>
        <p:spPr>
          <a:xfrm>
            <a:off x="1339000" y="1836814"/>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失業者の就職支援としての職業教育の強化</a:t>
            </a:r>
            <a:endParaRPr lang="en-US" altLang="ja-JP" sz="2000" b="1" spc="-150" dirty="0">
              <a:solidFill>
                <a:schemeClr val="tx1"/>
              </a:solidFill>
              <a:latin typeface="+mn-ea"/>
              <a:cs typeface="Meiryo UI" pitchFamily="50" charset="-128"/>
            </a:endParaRPr>
          </a:p>
        </p:txBody>
      </p:sp>
      <p:sp>
        <p:nvSpPr>
          <p:cNvPr id="21" name="二等辺三角形 20"/>
          <p:cNvSpPr/>
          <p:nvPr/>
        </p:nvSpPr>
        <p:spPr>
          <a:xfrm rot="5400000">
            <a:off x="6369263" y="2117679"/>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2" name="Group 2"/>
          <p:cNvGraphicFramePr>
            <a:graphicFrameLocks/>
          </p:cNvGraphicFramePr>
          <p:nvPr/>
        </p:nvGraphicFramePr>
        <p:xfrm>
          <a:off x="163312" y="2711317"/>
          <a:ext cx="16668000" cy="14347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9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◆高等職業技術専門校や民間教育訓練機関等における再就職支援等を目的した職業訓練の実施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◆人手不足分野への就職を促すリカレント教育の推進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◆在職者向け職業訓練の拡充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◆大学等の教育機関におけるリカレント教育の推進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◆人手不足分野への就職を促すリカレント教育の推進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3" name="表 22">
            <a:extLst>
              <a:ext uri="{FF2B5EF4-FFF2-40B4-BE49-F238E27FC236}">
                <a16:creationId xmlns:a16="http://schemas.microsoft.com/office/drawing/2014/main" id="{84F08085-7DEB-488D-9FA3-C33C1D1EAFB0}"/>
              </a:ext>
            </a:extLst>
          </p:cNvPr>
          <p:cNvGraphicFramePr>
            <a:graphicFrameLocks noGrp="1"/>
          </p:cNvGraphicFramePr>
          <p:nvPr/>
        </p:nvGraphicFramePr>
        <p:xfrm>
          <a:off x="317721" y="6030537"/>
          <a:ext cx="16560000" cy="2994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304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0377722"/>
                  </a:ext>
                </a:extLst>
              </a:tr>
            </a:tbl>
          </a:graphicData>
        </a:graphic>
      </p:graphicFrame>
      <p:sp>
        <p:nvSpPr>
          <p:cNvPr id="18" name="角丸四角形 17"/>
          <p:cNvSpPr/>
          <p:nvPr/>
        </p:nvSpPr>
        <p:spPr>
          <a:xfrm>
            <a:off x="459050" y="8025850"/>
            <a:ext cx="1733341" cy="864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リカレント</a:t>
            </a:r>
            <a:endParaRPr lang="en-US" altLang="ja-JP" sz="1600" b="1" dirty="0">
              <a:solidFill>
                <a:schemeClr val="tx1"/>
              </a:solidFill>
            </a:endParaRPr>
          </a:p>
          <a:p>
            <a:pPr algn="ctr"/>
            <a:r>
              <a:rPr lang="ja-JP" altLang="en-US" sz="1600" b="1" dirty="0">
                <a:solidFill>
                  <a:schemeClr val="tx1"/>
                </a:solidFill>
              </a:rPr>
              <a:t>教育の推進</a:t>
            </a:r>
          </a:p>
        </p:txBody>
      </p:sp>
      <p:sp>
        <p:nvSpPr>
          <p:cNvPr id="29" name="ホームベース 28"/>
          <p:cNvSpPr/>
          <p:nvPr/>
        </p:nvSpPr>
        <p:spPr>
          <a:xfrm>
            <a:off x="2525507" y="7033245"/>
            <a:ext cx="5544000"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職業訓練の実施</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33" name="ホームベース 32"/>
          <p:cNvSpPr/>
          <p:nvPr/>
        </p:nvSpPr>
        <p:spPr>
          <a:xfrm>
            <a:off x="5300133" y="8229600"/>
            <a:ext cx="11464723" cy="383295"/>
          </a:xfrm>
          <a:prstGeom prst="homePlate">
            <a:avLst>
              <a:gd name="adj" fmla="val 3149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大学等の教育機関におけるリカレント教育の推進</a:t>
            </a:r>
          </a:p>
        </p:txBody>
      </p:sp>
      <p:pic>
        <p:nvPicPr>
          <p:cNvPr id="25" name="図 2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54741" y="6073360"/>
            <a:ext cx="411386" cy="612000"/>
          </a:xfrm>
          <a:prstGeom prst="rect">
            <a:avLst/>
          </a:prstGeom>
        </p:spPr>
      </p:pic>
      <p:sp>
        <p:nvSpPr>
          <p:cNvPr id="31" name="ホームベース 30"/>
          <p:cNvSpPr/>
          <p:nvPr/>
        </p:nvSpPr>
        <p:spPr>
          <a:xfrm>
            <a:off x="8288094" y="7033245"/>
            <a:ext cx="8476764"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職業訓練の充実</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32" name="ホームベース 31"/>
          <p:cNvSpPr/>
          <p:nvPr/>
        </p:nvSpPr>
        <p:spPr>
          <a:xfrm>
            <a:off x="2525506" y="7451152"/>
            <a:ext cx="14239351"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企業ニーズを踏まえた在職者向け職業訓練の充実</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2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26" name="ホームベース 2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職業教育・リカレント教育</a:t>
            </a:r>
          </a:p>
        </p:txBody>
      </p:sp>
      <p:cxnSp>
        <p:nvCxnSpPr>
          <p:cNvPr id="39" name="直線コネクタ 38"/>
          <p:cNvCxnSpPr/>
          <p:nvPr/>
        </p:nvCxnSpPr>
        <p:spPr>
          <a:xfrm>
            <a:off x="386721" y="4878856"/>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E37A114D-C9FC-4AEC-A456-F2810BC313A6}"/>
              </a:ext>
            </a:extLst>
          </p:cNvPr>
          <p:cNvSpPr txBox="1"/>
          <p:nvPr/>
        </p:nvSpPr>
        <p:spPr>
          <a:xfrm>
            <a:off x="163312" y="5206597"/>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1" name="フローチャート: 結合子 40"/>
          <p:cNvSpPr/>
          <p:nvPr/>
        </p:nvSpPr>
        <p:spPr>
          <a:xfrm>
            <a:off x="495276" y="540035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7" name="角丸四角形 26"/>
          <p:cNvSpPr/>
          <p:nvPr/>
        </p:nvSpPr>
        <p:spPr>
          <a:xfrm>
            <a:off x="459050" y="6873376"/>
            <a:ext cx="1733341" cy="1008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職業教育の推進</a:t>
            </a:r>
          </a:p>
        </p:txBody>
      </p:sp>
    </p:spTree>
    <p:extLst>
      <p:ext uri="{BB962C8B-B14F-4D97-AF65-F5344CB8AC3E}">
        <p14:creationId xmlns:p14="http://schemas.microsoft.com/office/powerpoint/2010/main" val="28560626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667472124"/>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◆人手不足分野への就職を促すリカレント教育の推進</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○高等職業技術専門校において、企業の生産性向上を進めるための</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DX</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人材やものづくりの高い技術・技能を持つ人材を育成（</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○民間教育訓練機関において、デジタル分野や介護・保育分野等の多様な人材を育成（</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◆在職者向け職業訓練の拡充</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○高等職業技術専門校において、施設・設備や人材を有効活用し労働者の自律的・主体的な学び等の支援拠点とするため、「テクノ講座」をはじめとする在職者訓練を強化</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◆大学等の教育機関におけるリカレント教育の推進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kern="1200" dirty="0">
                          <a:solidFill>
                            <a:schemeClr val="tx1"/>
                          </a:solidFill>
                          <a:effectLst/>
                          <a:latin typeface="+mn-lt"/>
                          <a:ea typeface="+mn-ea"/>
                          <a:cs typeface="+mn-cs"/>
                        </a:rPr>
                        <a:t>○</a:t>
                      </a:r>
                      <a:r>
                        <a:rPr kumimoji="1" lang="ja-JP" altLang="en-US" sz="1600" b="0" u="none" kern="1200" dirty="0">
                          <a:solidFill>
                            <a:schemeClr val="tx1"/>
                          </a:solidFill>
                          <a:effectLst/>
                          <a:latin typeface="+mn-lt"/>
                          <a:ea typeface="+mn-ea"/>
                          <a:cs typeface="+mn-cs"/>
                        </a:rPr>
                        <a:t>大阪公立大学等</a:t>
                      </a:r>
                      <a:r>
                        <a:rPr kumimoji="1" lang="ja-JP" altLang="ja-JP" sz="1600" b="0" kern="1200" dirty="0">
                          <a:solidFill>
                            <a:schemeClr val="tx1"/>
                          </a:solidFill>
                          <a:effectLst/>
                          <a:latin typeface="+mn-lt"/>
                          <a:ea typeface="+mn-ea"/>
                          <a:cs typeface="+mn-cs"/>
                        </a:rPr>
                        <a:t>において、社会人教育の実施</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職業教育・リカレント教育</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27673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（５）国際金融都市の実現に向けた挑戦</a:t>
            </a:r>
          </a:p>
        </p:txBody>
      </p:sp>
      <p:sp>
        <p:nvSpPr>
          <p:cNvPr id="24" name="テキスト ボックス 23"/>
          <p:cNvSpPr txBox="1"/>
          <p:nvPr/>
        </p:nvSpPr>
        <p:spPr>
          <a:xfrm>
            <a:off x="1307256" y="1852430"/>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国際金融都市の実現に向けた取組み</a:t>
            </a:r>
            <a:endParaRPr lang="en-US" altLang="ja-JP" sz="2000" b="1" spc="-150" dirty="0">
              <a:solidFill>
                <a:schemeClr val="tx1"/>
              </a:solidFill>
              <a:latin typeface="+mn-ea"/>
              <a:cs typeface="Meiryo UI" pitchFamily="50" charset="-128"/>
            </a:endParaRPr>
          </a:p>
        </p:txBody>
      </p:sp>
      <p:graphicFrame>
        <p:nvGraphicFramePr>
          <p:cNvPr id="27" name="Group 2"/>
          <p:cNvGraphicFramePr>
            <a:graphicFrameLocks/>
          </p:cNvGraphicFramePr>
          <p:nvPr>
            <p:extLst>
              <p:ext uri="{D42A27DB-BD31-4B8C-83A1-F6EECF244321}">
                <p14:modId xmlns:p14="http://schemas.microsoft.com/office/powerpoint/2010/main" val="2618113765"/>
              </p:ext>
            </p:extLst>
          </p:nvPr>
        </p:nvGraphicFramePr>
        <p:xfrm>
          <a:off x="221377" y="2637630"/>
          <a:ext cx="16668000" cy="167863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4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◆官民一体の推進組織の設置</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◆調査検討の実施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◆海外事業者に対するワンストップ窓口の設置、プロモーションの実施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◆世界に向けた情報発信</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◆生活面での環境整備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◆ビジネス環境の整備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◆ＥＳＧ投資の推進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5388205"/>
                  </a:ext>
                </a:extLst>
              </a:tr>
            </a:tbl>
          </a:graphicData>
        </a:graphic>
      </p:graphicFrame>
      <p:sp>
        <p:nvSpPr>
          <p:cNvPr id="10" name="ホームベース 9"/>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国際金融都市</a:t>
            </a:r>
          </a:p>
        </p:txBody>
      </p:sp>
      <p:cxnSp>
        <p:nvCxnSpPr>
          <p:cNvPr id="14" name="直線コネクタ 13"/>
          <p:cNvCxnSpPr/>
          <p:nvPr/>
        </p:nvCxnSpPr>
        <p:spPr>
          <a:xfrm>
            <a:off x="408568" y="4804672"/>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E37A114D-C9FC-4AEC-A456-F2810BC313A6}"/>
              </a:ext>
            </a:extLst>
          </p:cNvPr>
          <p:cNvSpPr txBox="1"/>
          <p:nvPr/>
        </p:nvSpPr>
        <p:spPr>
          <a:xfrm>
            <a:off x="185159" y="5132413"/>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7" name="フローチャート: 結合子 16"/>
          <p:cNvSpPr/>
          <p:nvPr/>
        </p:nvSpPr>
        <p:spPr>
          <a:xfrm>
            <a:off x="517123" y="532617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11" name="表 10">
            <a:extLst>
              <a:ext uri="{FF2B5EF4-FFF2-40B4-BE49-F238E27FC236}">
                <a16:creationId xmlns:a16="http://schemas.microsoft.com/office/drawing/2014/main" id="{0E2390CC-EE52-463A-98B9-F1F954305B20}"/>
              </a:ext>
            </a:extLst>
          </p:cNvPr>
          <p:cNvGraphicFramePr>
            <a:graphicFrameLocks noGrp="1"/>
          </p:cNvGraphicFramePr>
          <p:nvPr/>
        </p:nvGraphicFramePr>
        <p:xfrm>
          <a:off x="218419" y="5868440"/>
          <a:ext cx="16560000" cy="5024150"/>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1390460">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63369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5626670"/>
                  </a:ext>
                </a:extLst>
              </a:tr>
            </a:tbl>
          </a:graphicData>
        </a:graphic>
      </p:graphicFrame>
      <p:pic>
        <p:nvPicPr>
          <p:cNvPr id="32" name="図 3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53918" y="5968697"/>
            <a:ext cx="411386" cy="612000"/>
          </a:xfrm>
          <a:prstGeom prst="rect">
            <a:avLst/>
          </a:prstGeom>
        </p:spPr>
      </p:pic>
      <p:sp>
        <p:nvSpPr>
          <p:cNvPr id="34" name="角丸四角形 33"/>
          <p:cNvSpPr/>
          <p:nvPr/>
        </p:nvSpPr>
        <p:spPr>
          <a:xfrm>
            <a:off x="408568" y="7704210"/>
            <a:ext cx="1733341" cy="254669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国際金融都市</a:t>
            </a:r>
          </a:p>
        </p:txBody>
      </p:sp>
      <p:sp>
        <p:nvSpPr>
          <p:cNvPr id="35" name="ホームベース 34"/>
          <p:cNvSpPr/>
          <p:nvPr/>
        </p:nvSpPr>
        <p:spPr>
          <a:xfrm>
            <a:off x="4057650" y="8462555"/>
            <a:ext cx="12566408" cy="222148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dirty="0">
                <a:solidFill>
                  <a:schemeClr val="bg1"/>
                </a:solidFill>
                <a:effectLst>
                  <a:outerShdw blurRad="38100" dist="38100" dir="2700000" algn="tl">
                    <a:srgbClr val="000000">
                      <a:alpha val="43137"/>
                    </a:srgbClr>
                  </a:outerShdw>
                </a:effectLst>
              </a:rPr>
              <a:t>　</a:t>
            </a:r>
            <a:r>
              <a:rPr kumimoji="1" lang="ja-JP" altLang="en-US" sz="2000" b="1" dirty="0">
                <a:solidFill>
                  <a:schemeClr val="bg1"/>
                </a:solidFill>
                <a:effectLst>
                  <a:outerShdw blurRad="38100" dist="38100" dir="2700000" algn="tl">
                    <a:srgbClr val="000000">
                      <a:alpha val="43137"/>
                    </a:srgbClr>
                  </a:outerShdw>
                </a:effectLst>
              </a:rPr>
              <a:t>　</a:t>
            </a:r>
            <a:endParaRPr kumimoji="1" lang="en-US" altLang="ja-JP" sz="2000" b="1" dirty="0">
              <a:solidFill>
                <a:schemeClr val="bg1"/>
              </a:solidFill>
              <a:effectLst>
                <a:outerShdw blurRad="38100" dist="38100" dir="2700000" algn="tl">
                  <a:srgbClr val="000000">
                    <a:alpha val="43137"/>
                  </a:srgbClr>
                </a:outerShdw>
              </a:effectLst>
            </a:endParaRPr>
          </a:p>
          <a:p>
            <a:r>
              <a:rPr kumimoji="1" lang="ja-JP" altLang="en-US" sz="2000" b="1" dirty="0">
                <a:solidFill>
                  <a:schemeClr val="bg1"/>
                </a:solidFill>
              </a:rPr>
              <a:t>＜始動期・第一期活動期（～</a:t>
            </a:r>
            <a:r>
              <a:rPr kumimoji="1" lang="en-US" altLang="ja-JP" sz="2000" b="1" dirty="0">
                <a:solidFill>
                  <a:schemeClr val="bg1"/>
                </a:solidFill>
              </a:rPr>
              <a:t>2025</a:t>
            </a:r>
            <a:r>
              <a:rPr kumimoji="1" lang="ja-JP" altLang="en-US" sz="2000" b="1" dirty="0">
                <a:solidFill>
                  <a:schemeClr val="bg1"/>
                </a:solidFill>
              </a:rPr>
              <a:t>年）＞</a:t>
            </a:r>
            <a:endParaRPr kumimoji="1" lang="en-US" altLang="ja-JP" sz="2000" b="1" dirty="0">
              <a:solidFill>
                <a:schemeClr val="bg1"/>
              </a:solidFill>
            </a:endParaRPr>
          </a:p>
          <a:p>
            <a:r>
              <a:rPr kumimoji="1" lang="ja-JP" altLang="en-US" sz="2000" b="1" dirty="0">
                <a:solidFill>
                  <a:schemeClr val="bg1"/>
                </a:solidFill>
              </a:rPr>
              <a:t>     ・アジア・世界に大阪・関西のビジネス魅力や生活環境等を発信</a:t>
            </a:r>
            <a:endParaRPr kumimoji="1" lang="en-US" altLang="ja-JP" sz="2000" b="1" dirty="0">
              <a:solidFill>
                <a:schemeClr val="bg1"/>
              </a:solidFill>
            </a:endParaRPr>
          </a:p>
          <a:p>
            <a:r>
              <a:rPr kumimoji="1" lang="en-US" altLang="ja-JP" sz="2000" b="1" dirty="0">
                <a:solidFill>
                  <a:schemeClr val="bg1"/>
                </a:solidFill>
              </a:rPr>
              <a:t>     </a:t>
            </a:r>
            <a:r>
              <a:rPr kumimoji="1" lang="ja-JP" altLang="en-US" sz="2000" b="1" dirty="0">
                <a:solidFill>
                  <a:schemeClr val="bg1"/>
                </a:solidFill>
              </a:rPr>
              <a:t>・「人材・企業・資金」を呼び込むとともに、投資対象となるスタートアップを集積</a:t>
            </a:r>
            <a:endParaRPr kumimoji="1" lang="en-US" altLang="ja-JP" sz="2000" b="1" dirty="0">
              <a:solidFill>
                <a:schemeClr val="bg1"/>
              </a:solidFill>
            </a:endParaRPr>
          </a:p>
        </p:txBody>
      </p:sp>
      <p:sp>
        <p:nvSpPr>
          <p:cNvPr id="15" name="正方形/長方形 14"/>
          <p:cNvSpPr/>
          <p:nvPr/>
        </p:nvSpPr>
        <p:spPr>
          <a:xfrm>
            <a:off x="4401409" y="7527294"/>
            <a:ext cx="648000" cy="64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戦略策定</a:t>
            </a:r>
            <a:endParaRPr kumimoji="1" lang="en-US" altLang="ja-JP" b="1" dirty="0">
              <a:effectLst>
                <a:outerShdw blurRad="38100" dist="38100" dir="2700000" algn="tl">
                  <a:srgbClr val="000000">
                    <a:alpha val="43137"/>
                  </a:srgbClr>
                </a:outerShdw>
              </a:effectLst>
            </a:endParaRPr>
          </a:p>
        </p:txBody>
      </p:sp>
      <p:sp>
        <p:nvSpPr>
          <p:cNvPr id="19" name="ホームベース 18"/>
          <p:cNvSpPr/>
          <p:nvPr/>
        </p:nvSpPr>
        <p:spPr>
          <a:xfrm>
            <a:off x="2443659" y="7527294"/>
            <a:ext cx="1944000" cy="61088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戦略策定に</a:t>
            </a:r>
            <a:endParaRPr kumimoji="1" lang="en-US" altLang="ja-JP" b="1" dirty="0">
              <a:effectLst>
                <a:outerShdw blurRad="38100" dist="38100" dir="2700000" algn="tl">
                  <a:srgbClr val="000000">
                    <a:alpha val="43137"/>
                  </a:srgbClr>
                </a:outerShdw>
              </a:effectLst>
            </a:endParaRPr>
          </a:p>
          <a:p>
            <a:pPr algn="ctr"/>
            <a:r>
              <a:rPr kumimoji="1" lang="ja-JP" altLang="en-US" b="1" dirty="0">
                <a:effectLst>
                  <a:outerShdw blurRad="38100" dist="38100" dir="2700000" algn="tl">
                    <a:srgbClr val="000000">
                      <a:alpha val="43137"/>
                    </a:srgbClr>
                  </a:outerShdw>
                </a:effectLst>
              </a:rPr>
              <a:t>向けた検討</a:t>
            </a:r>
          </a:p>
        </p:txBody>
      </p:sp>
      <p:sp>
        <p:nvSpPr>
          <p:cNvPr id="20" name="ホームベース 19"/>
          <p:cNvSpPr/>
          <p:nvPr/>
        </p:nvSpPr>
        <p:spPr>
          <a:xfrm>
            <a:off x="4604084" y="9874265"/>
            <a:ext cx="10844463" cy="633314"/>
          </a:xfrm>
          <a:prstGeom prst="homePlat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dirty="0">
                <a:solidFill>
                  <a:schemeClr val="bg1"/>
                </a:solidFill>
              </a:rPr>
              <a:t>戦略目標の最終年度</a:t>
            </a:r>
            <a:r>
              <a:rPr kumimoji="1" lang="en-US" altLang="ja-JP" b="1" dirty="0">
                <a:solidFill>
                  <a:schemeClr val="bg1"/>
                </a:solidFill>
              </a:rPr>
              <a:t>(2050</a:t>
            </a:r>
            <a:r>
              <a:rPr kumimoji="1" lang="ja-JP" altLang="en-US" b="1" dirty="0">
                <a:solidFill>
                  <a:schemeClr val="bg1"/>
                </a:solidFill>
              </a:rPr>
              <a:t>年</a:t>
            </a:r>
            <a:r>
              <a:rPr kumimoji="1" lang="en-US" altLang="ja-JP" b="1" dirty="0">
                <a:solidFill>
                  <a:schemeClr val="bg1"/>
                </a:solidFill>
              </a:rPr>
              <a:t>)</a:t>
            </a:r>
            <a:r>
              <a:rPr kumimoji="1" lang="ja-JP" altLang="en-US" b="1" dirty="0">
                <a:solidFill>
                  <a:schemeClr val="bg1"/>
                </a:solidFill>
              </a:rPr>
              <a:t>を見据えて、短期（～</a:t>
            </a:r>
            <a:r>
              <a:rPr kumimoji="1" lang="en-US" altLang="ja-JP" b="1" dirty="0">
                <a:solidFill>
                  <a:schemeClr val="bg1"/>
                </a:solidFill>
              </a:rPr>
              <a:t>2025</a:t>
            </a:r>
            <a:r>
              <a:rPr kumimoji="1" lang="ja-JP" altLang="en-US" b="1" dirty="0">
                <a:solidFill>
                  <a:schemeClr val="bg1"/>
                </a:solidFill>
              </a:rPr>
              <a:t>年）、中期（～</a:t>
            </a:r>
            <a:r>
              <a:rPr kumimoji="1" lang="en-US" altLang="ja-JP" b="1" dirty="0">
                <a:solidFill>
                  <a:schemeClr val="bg1"/>
                </a:solidFill>
              </a:rPr>
              <a:t>2030</a:t>
            </a:r>
            <a:r>
              <a:rPr kumimoji="1" lang="ja-JP" altLang="en-US" b="1" dirty="0">
                <a:solidFill>
                  <a:schemeClr val="bg1"/>
                </a:solidFill>
              </a:rPr>
              <a:t>年）の期間を設定し、</a:t>
            </a:r>
            <a:endParaRPr kumimoji="1" lang="en-US" altLang="ja-JP" b="1" dirty="0">
              <a:solidFill>
                <a:schemeClr val="bg1"/>
              </a:solidFill>
            </a:endParaRPr>
          </a:p>
          <a:p>
            <a:r>
              <a:rPr kumimoji="1" lang="ja-JP" altLang="en-US" b="1" dirty="0">
                <a:solidFill>
                  <a:schemeClr val="bg1"/>
                </a:solidFill>
              </a:rPr>
              <a:t>具体的取組みを進めていく</a:t>
            </a:r>
            <a:r>
              <a:rPr kumimoji="1" lang="ja-JP" altLang="en-US" b="1" dirty="0">
                <a:solidFill>
                  <a:srgbClr val="FFFF00"/>
                </a:solidFill>
              </a:rPr>
              <a:t>　　</a:t>
            </a:r>
            <a:endParaRPr kumimoji="1" lang="en-US" altLang="ja-JP" b="1" dirty="0">
              <a:solidFill>
                <a:srgbClr val="FFFF00"/>
              </a:solidFill>
            </a:endParaRPr>
          </a:p>
        </p:txBody>
      </p:sp>
    </p:spTree>
    <p:extLst>
      <p:ext uri="{BB962C8B-B14F-4D97-AF65-F5344CB8AC3E}">
        <p14:creationId xmlns:p14="http://schemas.microsoft.com/office/powerpoint/2010/main" val="3518873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369997216"/>
              </p:ext>
            </p:extLst>
          </p:nvPr>
        </p:nvGraphicFramePr>
        <p:xfrm>
          <a:off x="218419" y="2262284"/>
          <a:ext cx="16554148" cy="98450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◆官民一体の推進組織の設置</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○世界の金融・投資・ビジネスに関する知識・経験・企業等とのネットワークを有する特任顧問の下、企業の誘致活動や事業の連携等を実施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○国際金融都市</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推進委員会を開催（幹事会（１回）、総会（２回））</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◆調査検討の実施</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○大阪・東京・シンガポールにおける生活コストの比較調査を実施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○海外在住の高度外国人材を対象に、インターナショナルスクールに係るニーズ調査を実施</a:t>
                      </a: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◆海外事業者に対するワンストップ窓口の設置、プロモーションの実施</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○ビジネス・生活面等での支援含め、金融分野の専門的な相談等に金融庁と連携して対応するワンストップ窓口である「国際金融ワンストップサポートセンター大阪」を運営（相談社数、</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91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社）</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○市長による米国・豪州トッププロモーションを実施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〇シンガポールや香港の金融関係イベント（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SFF</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AFF</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）等、各種イベントに参加するとともに、府市主催のビジネスマッチングイベント（「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Global Finance &amp; Innovation Forum in Osaka 2023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 Fintech Workshop 2024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○経済界によるプロモーション活動を実施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JETRO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より金融系外国企業とのオンライン面談機会の提供を受けるとともに、個別招聘での連携を実施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○金融・資産運用特区にかかる提案書を提出（金融面での相談窓口手続きの連携）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◆世界に向けた情報発信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○国際金融都市</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ホームページに加え、新たに</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X</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及び</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LinkedIn</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を活用し、大阪の魅力や大阪に進出する際に必要となる情報を国内外へ発信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○国内外で活躍する方に情報の拡散等をいただく「アンバサダー」制度を創設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◆生活面での環境整備</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○事業連携協定に基づき、りそな銀行や大阪取引所と共に、親子向けに金融や経済の知識を身につけるための金融リテラシー教室を開催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○金融・資産運用特区にかかる提案書を提出（行政等の手続きの簡素化・デジタル化・英語化の対応等）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◆ビジネス環境の整備</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○金融系外国企業等拠点設立補助金制度を創設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○金融系外国企業等に係る地方税軽減制度を創設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○堂島取引所による米先物取引の本上場認可申請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○大阪デジタルエクスチェンジによるセキュリティトークン（</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）二次流通市場（</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START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）の大阪での開業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○関西大学と事業連携協定を締結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○大阪商工会議所と共に、海外投資ファンドを活用した企業を対象としたセミナーを開催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○事業連携協定に基づき、スタートアップの成長を支援する講座を実施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○金融・資産運用特区にかかる提案書を提出（投資家ビザの創設、進出企業等の銀行口座開設の促進、コンプライアンス人材の要件緩和等）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ESG</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投資の推進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○府市によるグリーンボンド発行</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○企業・投資家を対象とした府市主催のグリーンボンドパネルディスカッションを開催</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a:ln>
                          <a:noFill/>
                        </a:ln>
                        <a:solidFill>
                          <a:srgbClr val="FF0000"/>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（５）国際金融都市の実現に向けた挑戦</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国際金融都市</a:t>
            </a:r>
          </a:p>
        </p:txBody>
      </p:sp>
      <p:sp>
        <p:nvSpPr>
          <p:cNvPr id="8" name="テキスト ボックス 7">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フローチャート: 結合子 8"/>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989124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（６）大阪産業を支える中小企業等への支援</a:t>
            </a:r>
          </a:p>
        </p:txBody>
      </p:sp>
      <p:graphicFrame>
        <p:nvGraphicFramePr>
          <p:cNvPr id="9" name="Group 2"/>
          <p:cNvGraphicFramePr>
            <a:graphicFrameLocks/>
          </p:cNvGraphicFramePr>
          <p:nvPr/>
        </p:nvGraphicFramePr>
        <p:xfrm>
          <a:off x="205889" y="2686747"/>
          <a:ext cx="16668000" cy="17395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115404">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◆資金調達支援などによる事業継続の支援</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◆テレワークなどの</a:t>
                      </a:r>
                      <a:r>
                        <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化や感染症対策の促進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◆技術開発の支援</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◆非接触・非対面ビジネスモデルなど、新たな生活様式や事業環境への適応促進等</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◆生産性の向上に向けたＩＣＴ化やデータ利活用の促進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ロボット技術やＩＣＴを活用したスマート農業の実証</a:t>
                      </a:r>
                      <a:endParaRPr kumimoji="1" lang="en-US" altLang="ja-JP" sz="17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◆データ利活用を含めた中小企業のビジネス拡大</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◆スマート農業の普及促進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endPar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10" name="表 9">
            <a:extLst>
              <a:ext uri="{FF2B5EF4-FFF2-40B4-BE49-F238E27FC236}">
                <a16:creationId xmlns:a16="http://schemas.microsoft.com/office/drawing/2014/main" id="{713ECF63-BEFA-4E8F-B2F8-0A436545BCD8}"/>
              </a:ext>
            </a:extLst>
          </p:cNvPr>
          <p:cNvGraphicFramePr>
            <a:graphicFrameLocks noGrp="1"/>
          </p:cNvGraphicFramePr>
          <p:nvPr/>
        </p:nvGraphicFramePr>
        <p:xfrm>
          <a:off x="218419" y="5926127"/>
          <a:ext cx="16560006" cy="4182651"/>
        </p:xfrm>
        <a:graphic>
          <a:graphicData uri="http://schemas.openxmlformats.org/drawingml/2006/table">
            <a:tbl>
              <a:tblPr firstRow="1" firstCol="1" bandRow="1"/>
              <a:tblGrid>
                <a:gridCol w="2052001">
                  <a:extLst>
                    <a:ext uri="{9D8B030D-6E8A-4147-A177-3AD203B41FA5}">
                      <a16:colId xmlns:a16="http://schemas.microsoft.com/office/drawing/2014/main" val="3141500421"/>
                    </a:ext>
                  </a:extLst>
                </a:gridCol>
                <a:gridCol w="2901601">
                  <a:extLst>
                    <a:ext uri="{9D8B030D-6E8A-4147-A177-3AD203B41FA5}">
                      <a16:colId xmlns:a16="http://schemas.microsoft.com/office/drawing/2014/main" val="20005"/>
                    </a:ext>
                  </a:extLst>
                </a:gridCol>
                <a:gridCol w="2901601">
                  <a:extLst>
                    <a:ext uri="{9D8B030D-6E8A-4147-A177-3AD203B41FA5}">
                      <a16:colId xmlns:a16="http://schemas.microsoft.com/office/drawing/2014/main" val="20006"/>
                    </a:ext>
                  </a:extLst>
                </a:gridCol>
                <a:gridCol w="2901601">
                  <a:extLst>
                    <a:ext uri="{9D8B030D-6E8A-4147-A177-3AD203B41FA5}">
                      <a16:colId xmlns:a16="http://schemas.microsoft.com/office/drawing/2014/main" val="20007"/>
                    </a:ext>
                  </a:extLst>
                </a:gridCol>
                <a:gridCol w="2901601">
                  <a:extLst>
                    <a:ext uri="{9D8B030D-6E8A-4147-A177-3AD203B41FA5}">
                      <a16:colId xmlns:a16="http://schemas.microsoft.com/office/drawing/2014/main" val="616029863"/>
                    </a:ext>
                  </a:extLst>
                </a:gridCol>
                <a:gridCol w="2901601">
                  <a:extLst>
                    <a:ext uri="{9D8B030D-6E8A-4147-A177-3AD203B41FA5}">
                      <a16:colId xmlns:a16="http://schemas.microsoft.com/office/drawing/2014/main" val="4256810457"/>
                    </a:ext>
                  </a:extLst>
                </a:gridCol>
              </a:tblGrid>
              <a:tr h="690652">
                <a:tc>
                  <a:txBody>
                    <a:bodyPr/>
                    <a:lstStyle/>
                    <a:p>
                      <a:pPr algn="l">
                        <a:spcAft>
                          <a:spcPts val="0"/>
                        </a:spcAft>
                      </a:pPr>
                      <a:r>
                        <a:rPr lang="en-US" sz="1700" kern="100" dirty="0">
                          <a:solidFill>
                            <a:schemeClr val="tx1"/>
                          </a:solidFill>
                          <a:effectLst/>
                          <a:latin typeface="+mn-ea"/>
                          <a:ea typeface="+mn-ea"/>
                          <a:cs typeface="Meiryo UI" panose="020B0604030504040204" pitchFamily="50" charset="-128"/>
                        </a:rPr>
                        <a:t> </a:t>
                      </a:r>
                      <a:endParaRPr lang="ja-JP" sz="1700" kern="100" dirty="0">
                        <a:solidFill>
                          <a:schemeClr val="tx1"/>
                        </a:solidFill>
                        <a:effectLst/>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900" b="1" kern="100" dirty="0">
                          <a:solidFill>
                            <a:schemeClr val="tx1"/>
                          </a:solidFill>
                          <a:effectLst/>
                          <a:latin typeface="+mn-ea"/>
                          <a:ea typeface="+mn-ea"/>
                          <a:cs typeface="Meiryo UI" panose="020B0604030504040204" pitchFamily="50" charset="-128"/>
                        </a:rPr>
                        <a:t>（Ｒ３年度）</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900" b="1" kern="100" dirty="0">
                          <a:solidFill>
                            <a:schemeClr val="tx1"/>
                          </a:solidFill>
                          <a:effectLst/>
                          <a:latin typeface="+mn-ea"/>
                          <a:ea typeface="+mn-ea"/>
                          <a:cs typeface="Meiryo UI" panose="020B0604030504040204" pitchFamily="50" charset="-128"/>
                        </a:rPr>
                        <a:t>（Ｒ４年度）</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Ｒ５年度</a:t>
                      </a:r>
                      <a:r>
                        <a:rPr lang="en-US" altLang="ja-JP" sz="1900" b="1" kern="100" dirty="0">
                          <a:solidFill>
                            <a:schemeClr val="tx1"/>
                          </a:solidFill>
                          <a:effectLst/>
                          <a:latin typeface="+mn-ea"/>
                          <a:ea typeface="+mn-ea"/>
                          <a:cs typeface="Meiryo UI" panose="020B0604030504040204" pitchFamily="50" charset="-128"/>
                        </a:rPr>
                        <a:t>)</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Ｒ６年度</a:t>
                      </a:r>
                      <a:r>
                        <a:rPr lang="en-US" altLang="ja-JP" sz="1900" b="1" kern="100" dirty="0">
                          <a:solidFill>
                            <a:schemeClr val="tx1"/>
                          </a:solidFill>
                          <a:effectLst/>
                          <a:latin typeface="+mn-ea"/>
                          <a:ea typeface="+mn-ea"/>
                          <a:cs typeface="Meiryo UI" panose="020B0604030504040204" pitchFamily="50" charset="-128"/>
                        </a:rPr>
                        <a:t>)</a:t>
                      </a:r>
                      <a:endParaRPr lang="ja-JP" alt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Ｒ７年度</a:t>
                      </a:r>
                      <a:r>
                        <a:rPr lang="en-US" altLang="ja-JP" sz="1900" b="1" kern="100" dirty="0">
                          <a:solidFill>
                            <a:schemeClr val="tx1"/>
                          </a:solidFill>
                          <a:effectLst/>
                          <a:latin typeface="+mn-ea"/>
                          <a:ea typeface="+mn-ea"/>
                          <a:cs typeface="Meiryo UI" panose="020B0604030504040204" pitchFamily="50" charset="-128"/>
                        </a:rPr>
                        <a:t>)</a:t>
                      </a:r>
                      <a:endParaRPr lang="ja-JP" alt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491999">
                <a:tc>
                  <a:txBody>
                    <a:bodyPr/>
                    <a:lstStyle/>
                    <a:p>
                      <a:pPr algn="ctr"/>
                      <a:endParaRPr lang="ja-JP" altLang="en-US" sz="1700" dirty="0">
                        <a:solidFill>
                          <a:schemeClr val="tx1"/>
                        </a:solidFill>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700" dirty="0">
                        <a:solidFill>
                          <a:schemeClr val="tx1"/>
                        </a:solidFill>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700" dirty="0">
                        <a:solidFill>
                          <a:schemeClr val="tx1"/>
                        </a:solidFill>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700" dirty="0">
                        <a:latin typeface="+mn-ea"/>
                        <a:ea typeface="+mn-ea"/>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9" name="テキスト ボックス 28"/>
          <p:cNvSpPr txBox="1"/>
          <p:nvPr/>
        </p:nvSpPr>
        <p:spPr>
          <a:xfrm>
            <a:off x="1321889" y="1826414"/>
            <a:ext cx="5040000" cy="719999"/>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68">
              <a:spcBef>
                <a:spcPct val="20000"/>
              </a:spcBef>
            </a:pPr>
            <a:r>
              <a:rPr lang="ja-JP" altLang="en-US" sz="1999" b="1" spc="-149" dirty="0">
                <a:solidFill>
                  <a:schemeClr val="tx1"/>
                </a:solidFill>
                <a:latin typeface="+mn-ea"/>
                <a:cs typeface="Meiryo UI" pitchFamily="50" charset="-128"/>
              </a:rPr>
              <a:t>感染拡大防止と経済活動の維持の両立</a:t>
            </a:r>
            <a:endParaRPr lang="en-US" altLang="ja-JP" sz="1999" b="1" spc="-149" dirty="0">
              <a:solidFill>
                <a:schemeClr val="tx1"/>
              </a:solidFill>
              <a:latin typeface="+mn-ea"/>
              <a:cs typeface="Meiryo UI" pitchFamily="50" charset="-128"/>
            </a:endParaRPr>
          </a:p>
        </p:txBody>
      </p:sp>
      <p:sp>
        <p:nvSpPr>
          <p:cNvPr id="30" name="テキスト ボックス 29"/>
          <p:cNvSpPr txBox="1"/>
          <p:nvPr/>
        </p:nvSpPr>
        <p:spPr>
          <a:xfrm>
            <a:off x="6649891" y="1826414"/>
            <a:ext cx="4896000" cy="719999"/>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68">
              <a:spcBef>
                <a:spcPct val="20000"/>
              </a:spcBef>
            </a:pPr>
            <a:r>
              <a:rPr lang="en-US" altLang="ja-JP" sz="1999" b="1" spc="-149" dirty="0">
                <a:solidFill>
                  <a:schemeClr val="tx1"/>
                </a:solidFill>
                <a:latin typeface="+mn-ea"/>
                <a:cs typeface="Meiryo UI" pitchFamily="50" charset="-128"/>
              </a:rPr>
              <a:t>ICT</a:t>
            </a:r>
            <a:r>
              <a:rPr lang="ja-JP" altLang="en-US" sz="1999" b="1" spc="-149" dirty="0">
                <a:solidFill>
                  <a:schemeClr val="tx1"/>
                </a:solidFill>
                <a:latin typeface="+mn-ea"/>
                <a:cs typeface="Meiryo UI" pitchFamily="50" charset="-128"/>
              </a:rPr>
              <a:t>化など新たな生活様式や事業環境への適応促進</a:t>
            </a:r>
          </a:p>
        </p:txBody>
      </p:sp>
      <p:sp>
        <p:nvSpPr>
          <p:cNvPr id="31" name="テキスト ボックス 30"/>
          <p:cNvSpPr txBox="1"/>
          <p:nvPr/>
        </p:nvSpPr>
        <p:spPr>
          <a:xfrm>
            <a:off x="11833890" y="1826414"/>
            <a:ext cx="5040000" cy="719999"/>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68">
              <a:spcBef>
                <a:spcPct val="20000"/>
              </a:spcBef>
            </a:pPr>
            <a:r>
              <a:rPr lang="ja-JP" altLang="en-US" sz="1999" b="1" spc="-149" dirty="0">
                <a:solidFill>
                  <a:schemeClr val="tx1"/>
                </a:solidFill>
                <a:latin typeface="+mn-ea"/>
                <a:cs typeface="Meiryo UI" pitchFamily="50" charset="-128"/>
              </a:rPr>
              <a:t>デジタル化の加速等によるビジネス拡大や生産性向上</a:t>
            </a:r>
            <a:endParaRPr lang="en-US" altLang="ja-JP" sz="1999" b="1" spc="-149" dirty="0">
              <a:solidFill>
                <a:schemeClr val="tx1"/>
              </a:solidFill>
              <a:latin typeface="+mn-ea"/>
              <a:cs typeface="Meiryo UI" pitchFamily="50" charset="-128"/>
            </a:endParaRPr>
          </a:p>
        </p:txBody>
      </p:sp>
      <p:sp>
        <p:nvSpPr>
          <p:cNvPr id="33" name="二等辺三角形 32"/>
          <p:cNvSpPr/>
          <p:nvPr/>
        </p:nvSpPr>
        <p:spPr>
          <a:xfrm rot="5400000">
            <a:off x="6352153" y="2107278"/>
            <a:ext cx="307474" cy="1582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p>
        </p:txBody>
      </p:sp>
      <p:sp>
        <p:nvSpPr>
          <p:cNvPr id="34" name="二等辺三角形 33"/>
          <p:cNvSpPr/>
          <p:nvPr/>
        </p:nvSpPr>
        <p:spPr>
          <a:xfrm rot="5400000">
            <a:off x="11536153" y="2107278"/>
            <a:ext cx="307474" cy="1582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p>
        </p:txBody>
      </p:sp>
      <p:sp>
        <p:nvSpPr>
          <p:cNvPr id="19" name="角丸四角形 18"/>
          <p:cNvSpPr/>
          <p:nvPr/>
        </p:nvSpPr>
        <p:spPr>
          <a:xfrm>
            <a:off x="366148" y="6871746"/>
            <a:ext cx="1733342" cy="234050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新たな生活様式や事業環境への適応促進、生産性向上に向けた支援</a:t>
            </a:r>
          </a:p>
        </p:txBody>
      </p:sp>
      <p:sp>
        <p:nvSpPr>
          <p:cNvPr id="20" name="ホームベース 19"/>
          <p:cNvSpPr/>
          <p:nvPr/>
        </p:nvSpPr>
        <p:spPr>
          <a:xfrm>
            <a:off x="2531047" y="6744745"/>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資金調達支援など事業継続の支援</a:t>
            </a:r>
          </a:p>
        </p:txBody>
      </p:sp>
      <p:sp>
        <p:nvSpPr>
          <p:cNvPr id="22" name="ホームベース 21"/>
          <p:cNvSpPr/>
          <p:nvPr/>
        </p:nvSpPr>
        <p:spPr>
          <a:xfrm>
            <a:off x="2531047" y="7260783"/>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ＩＣＴ化や感染症対策の促進</a:t>
            </a:r>
          </a:p>
        </p:txBody>
      </p:sp>
      <p:sp>
        <p:nvSpPr>
          <p:cNvPr id="24" name="ホームベース 23"/>
          <p:cNvSpPr/>
          <p:nvPr/>
        </p:nvSpPr>
        <p:spPr>
          <a:xfrm>
            <a:off x="2531046" y="8801176"/>
            <a:ext cx="11196000" cy="323999"/>
          </a:xfrm>
          <a:prstGeom prst="homePlate">
            <a:avLst>
              <a:gd name="adj" fmla="val 3267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大阪産業技術研究所による技術開発支援</a:t>
            </a:r>
          </a:p>
        </p:txBody>
      </p:sp>
      <p:sp>
        <p:nvSpPr>
          <p:cNvPr id="28" name="ホームベース 27"/>
          <p:cNvSpPr/>
          <p:nvPr/>
        </p:nvSpPr>
        <p:spPr>
          <a:xfrm>
            <a:off x="2540210" y="9207105"/>
            <a:ext cx="8327801" cy="360000"/>
          </a:xfrm>
          <a:prstGeom prst="homePlate">
            <a:avLst>
              <a:gd name="adj" fmla="val 40707"/>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スマート農業の実証支援</a:t>
            </a:r>
          </a:p>
        </p:txBody>
      </p:sp>
      <p:sp>
        <p:nvSpPr>
          <p:cNvPr id="36" name="ホームベース 35"/>
          <p:cNvSpPr/>
          <p:nvPr/>
        </p:nvSpPr>
        <p:spPr>
          <a:xfrm>
            <a:off x="5298972" y="9630127"/>
            <a:ext cx="11213462"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スマート農業の普及促進</a:t>
            </a:r>
          </a:p>
        </p:txBody>
      </p:sp>
      <p:sp>
        <p:nvSpPr>
          <p:cNvPr id="39" name="ホームベース 38"/>
          <p:cNvSpPr/>
          <p:nvPr/>
        </p:nvSpPr>
        <p:spPr>
          <a:xfrm>
            <a:off x="14090851" y="7461811"/>
            <a:ext cx="2421584" cy="1044001"/>
          </a:xfrm>
          <a:prstGeom prst="homePlate">
            <a:avLst>
              <a:gd name="adj" fmla="val 3267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万博を契機とした</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ビジネスチャンス</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err="1">
                <a:solidFill>
                  <a:schemeClr val="bg1"/>
                </a:solidFill>
                <a:effectLst>
                  <a:outerShdw blurRad="38100" dist="38100" dir="2700000" algn="tl">
                    <a:srgbClr val="000000">
                      <a:alpha val="43137"/>
                    </a:srgbClr>
                  </a:outerShdw>
                </a:effectLst>
              </a:rPr>
              <a:t>の拡</a:t>
            </a:r>
            <a:r>
              <a:rPr kumimoji="1" lang="ja-JP" altLang="en-US" sz="1600" b="1" dirty="0">
                <a:solidFill>
                  <a:schemeClr val="bg1"/>
                </a:solidFill>
                <a:effectLst>
                  <a:outerShdw blurRad="38100" dist="38100" dir="2700000" algn="tl">
                    <a:srgbClr val="000000">
                      <a:alpha val="43137"/>
                    </a:srgbClr>
                  </a:outerShdw>
                </a:effectLst>
              </a:rPr>
              <a:t>大</a:t>
            </a:r>
          </a:p>
        </p:txBody>
      </p:sp>
      <p:pic>
        <p:nvPicPr>
          <p:cNvPr id="32" name="図 3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80550" y="5966610"/>
            <a:ext cx="411385" cy="612000"/>
          </a:xfrm>
          <a:prstGeom prst="rect">
            <a:avLst/>
          </a:prstGeom>
        </p:spPr>
      </p:pic>
      <p:sp>
        <p:nvSpPr>
          <p:cNvPr id="44" name="山形 43"/>
          <p:cNvSpPr/>
          <p:nvPr/>
        </p:nvSpPr>
        <p:spPr>
          <a:xfrm>
            <a:off x="7628584" y="67396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47" name="山形 46"/>
          <p:cNvSpPr/>
          <p:nvPr/>
        </p:nvSpPr>
        <p:spPr>
          <a:xfrm>
            <a:off x="7810398" y="67396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48" name="山形 47"/>
          <p:cNvSpPr/>
          <p:nvPr/>
        </p:nvSpPr>
        <p:spPr>
          <a:xfrm>
            <a:off x="7628584" y="72515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49" name="山形 48"/>
          <p:cNvSpPr/>
          <p:nvPr/>
        </p:nvSpPr>
        <p:spPr>
          <a:xfrm>
            <a:off x="7810398" y="72515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37" name="ホームベース 36"/>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999" b="1" dirty="0">
                <a:solidFill>
                  <a:schemeClr val="bg1"/>
                </a:solidFill>
                <a:latin typeface="BIZ UDPゴシック" panose="020B0400000000000000" pitchFamily="50" charset="-128"/>
                <a:ea typeface="BIZ UDPゴシック" panose="020B0400000000000000" pitchFamily="50" charset="-128"/>
              </a:rPr>
              <a:t>　</a:t>
            </a:r>
            <a:r>
              <a:rPr kumimoji="1" lang="en-US" altLang="ja-JP" sz="1999" b="1" dirty="0">
                <a:solidFill>
                  <a:schemeClr val="bg1"/>
                </a:solidFill>
                <a:latin typeface="BIZ UDPゴシック" panose="020B0400000000000000" pitchFamily="50" charset="-128"/>
                <a:ea typeface="BIZ UDPゴシック" panose="020B0400000000000000" pitchFamily="50" charset="-128"/>
              </a:rPr>
              <a:t>(6)-</a:t>
            </a:r>
            <a:r>
              <a:rPr kumimoji="1" lang="ja-JP" altLang="en-US" sz="1999" b="1" dirty="0">
                <a:solidFill>
                  <a:schemeClr val="bg1"/>
                </a:solidFill>
                <a:latin typeface="BIZ UDPゴシック" panose="020B0400000000000000" pitchFamily="50" charset="-128"/>
                <a:ea typeface="BIZ UDPゴシック" panose="020B0400000000000000" pitchFamily="50" charset="-128"/>
              </a:rPr>
              <a:t>➀　中小企業の事業継続・生産性向上</a:t>
            </a:r>
          </a:p>
        </p:txBody>
      </p:sp>
      <p:cxnSp>
        <p:nvCxnSpPr>
          <p:cNvPr id="38" name="直線コネクタ 37"/>
          <p:cNvCxnSpPr/>
          <p:nvPr/>
        </p:nvCxnSpPr>
        <p:spPr>
          <a:xfrm>
            <a:off x="408569" y="4779271"/>
            <a:ext cx="16343999"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E37A114D-C9FC-4AEC-A456-F2810BC313A6}"/>
              </a:ext>
            </a:extLst>
          </p:cNvPr>
          <p:cNvSpPr txBox="1"/>
          <p:nvPr/>
        </p:nvSpPr>
        <p:spPr>
          <a:xfrm>
            <a:off x="185160" y="5107013"/>
            <a:ext cx="4362450" cy="54700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89999" rtlCol="0" anchor="ctr" anchorCtr="0">
            <a:noAutofit/>
          </a:bodyPr>
          <a:lstStyle/>
          <a:p>
            <a:pPr defTabSz="912768">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6" name="フローチャート: 結合子 45"/>
          <p:cNvSpPr/>
          <p:nvPr/>
        </p:nvSpPr>
        <p:spPr>
          <a:xfrm>
            <a:off x="517123" y="530077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p>
        </p:txBody>
      </p:sp>
      <p:sp>
        <p:nvSpPr>
          <p:cNvPr id="41"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799" b="1" dirty="0">
                <a:solidFill>
                  <a:schemeClr val="tx1"/>
                </a:solidFill>
                <a:latin typeface="BIZ UDPゴシック" panose="020B0400000000000000" pitchFamily="50" charset="-128"/>
                <a:ea typeface="BIZ UDPゴシック" panose="020B0400000000000000" pitchFamily="50" charset="-128"/>
              </a:rPr>
              <a:t>34</a:t>
            </a:r>
          </a:p>
        </p:txBody>
      </p:sp>
      <p:sp>
        <p:nvSpPr>
          <p:cNvPr id="42" name="ホームベース 41"/>
          <p:cNvSpPr/>
          <p:nvPr/>
        </p:nvSpPr>
        <p:spPr>
          <a:xfrm>
            <a:off x="2546967" y="8322342"/>
            <a:ext cx="11196000" cy="323999"/>
          </a:xfrm>
          <a:prstGeom prst="homePlate">
            <a:avLst>
              <a:gd name="adj" fmla="val 3267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大阪産業局による経営力強化支援</a:t>
            </a:r>
          </a:p>
        </p:txBody>
      </p:sp>
      <p:sp>
        <p:nvSpPr>
          <p:cNvPr id="43" name="ホームベース 42"/>
          <p:cNvSpPr/>
          <p:nvPr/>
        </p:nvSpPr>
        <p:spPr>
          <a:xfrm>
            <a:off x="2531048" y="7840773"/>
            <a:ext cx="11237171" cy="34382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生産性向上に向けたＩＣＴ化やデータ利活用の促進</a:t>
            </a:r>
          </a:p>
        </p:txBody>
      </p:sp>
      <p:sp>
        <p:nvSpPr>
          <p:cNvPr id="40" name="ホームベース 39"/>
          <p:cNvSpPr/>
          <p:nvPr/>
        </p:nvSpPr>
        <p:spPr>
          <a:xfrm>
            <a:off x="8129044" y="6732458"/>
            <a:ext cx="8113706" cy="374427"/>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資金調達支援などによる事業継続及び成長支援</a:t>
            </a:r>
          </a:p>
        </p:txBody>
      </p:sp>
      <p:sp>
        <p:nvSpPr>
          <p:cNvPr id="57" name="山形 49">
            <a:extLst>
              <a:ext uri="{FF2B5EF4-FFF2-40B4-BE49-F238E27FC236}">
                <a16:creationId xmlns:a16="http://schemas.microsoft.com/office/drawing/2014/main" id="{6F3E2048-F638-42D9-A91C-E587645A0ADD}"/>
              </a:ext>
            </a:extLst>
          </p:cNvPr>
          <p:cNvSpPr/>
          <p:nvPr/>
        </p:nvSpPr>
        <p:spPr>
          <a:xfrm>
            <a:off x="16368200" y="67396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58" name="山形 49">
            <a:extLst>
              <a:ext uri="{FF2B5EF4-FFF2-40B4-BE49-F238E27FC236}">
                <a16:creationId xmlns:a16="http://schemas.microsoft.com/office/drawing/2014/main" id="{3E6CF04F-D321-4482-8E95-BE71D4484AD8}"/>
              </a:ext>
            </a:extLst>
          </p:cNvPr>
          <p:cNvSpPr/>
          <p:nvPr/>
        </p:nvSpPr>
        <p:spPr>
          <a:xfrm>
            <a:off x="16172904" y="6732458"/>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Tree>
    <p:extLst>
      <p:ext uri="{BB962C8B-B14F-4D97-AF65-F5344CB8AC3E}">
        <p14:creationId xmlns:p14="http://schemas.microsoft.com/office/powerpoint/2010/main" val="2811644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512367427"/>
              </p:ext>
            </p:extLst>
          </p:nvPr>
        </p:nvGraphicFramePr>
        <p:xfrm>
          <a:off x="256226" y="2130703"/>
          <a:ext cx="16556348" cy="10454640"/>
        </p:xfrm>
        <a:graphic>
          <a:graphicData uri="http://schemas.openxmlformats.org/drawingml/2006/table">
            <a:tbl>
              <a:tblPr firstRow="1" bandRow="1">
                <a:tableStyleId>{5C22544A-7EE6-4342-B048-85BDC9FD1C3A}</a:tableStyleId>
              </a:tblPr>
              <a:tblGrid>
                <a:gridCol w="16556348">
                  <a:extLst>
                    <a:ext uri="{9D8B030D-6E8A-4147-A177-3AD203B41FA5}">
                      <a16:colId xmlns:a16="http://schemas.microsoft.com/office/drawing/2014/main" val="2028024693"/>
                    </a:ext>
                  </a:extLst>
                </a:gridCol>
              </a:tblGrid>
              <a:tr h="10440293">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◆資金調達支援などによる事業継続の支援</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○新型コロナ関連融資の実施や金融相談の拡充などによる資金調達支援</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○セーフティネット保証等の認定を通じた資金繰り支援</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○地域コミュニティ機能の推進に資する「地域ニーズ対応」や「デジタル対応力向上」の「モデル創出」に取組む「商店街等モデル創出普及事業」の実施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○キャッシュレス決済事業者と連携した飲食店支援（おおきにアプリ）</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○中小企業の経営改善やビジネスモデル転換を促進する「新事業展開テイクオフ支援事業」の実施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◆テレワークなどの</a:t>
                      </a:r>
                      <a:r>
                        <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化や感染症対策の促進</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推進相談窓口を設置</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〇中小企業の</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推進のため、人材育成講座の開催や専門家派遣等による伴走支援を実施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◆技術開発の支援</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○大阪産業技術研究所での技術開発支援の強化</a:t>
                      </a:r>
                      <a:endParaRPr kumimoji="1" lang="en-US" altLang="ja-JP" sz="1700" b="0" i="0" u="none" strike="sngStrike" cap="none" spc="-150" normalizeH="0" baseline="0" dirty="0">
                        <a:ln>
                          <a:noFill/>
                        </a:ln>
                        <a:solidFill>
                          <a:srgbClr val="0070C0"/>
                        </a:solidFill>
                        <a:effectLst/>
                        <a:highlight>
                          <a:srgbClr val="00FFFF"/>
                        </a:highligh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◆非接触・非対面ビジネスモデルなど、新たな生活様式や事業環境への適応促進等</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○大阪産業技術研究所での技術開発支援の強化（</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○大阪産業技術研究所での分析装置リモート使用サービスの実施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　</a:t>
                      </a:r>
                      <a:r>
                        <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分析装置リモート使用サービス：インターネットを介したリモート操作により、会社等に居ながら</a:t>
                      </a:r>
                      <a:r>
                        <a:rPr kumimoji="1" lang="zh-TW" altLang="en-US" sz="1700" b="0" i="0" u="none" strike="noStrike" kern="1200" cap="none" spc="-150" normalizeH="0" baseline="0" noProof="0" dirty="0">
                          <a:ln>
                            <a:noFill/>
                          </a:ln>
                          <a:solidFill>
                            <a:schemeClr val="tx1"/>
                          </a:solidFill>
                          <a:effectLst/>
                          <a:uLnTx/>
                          <a:uFillTx/>
                          <a:latin typeface="游ゴシック 本文"/>
                          <a:ea typeface="游ゴシック" panose="020B0400000000000000" pitchFamily="50" charset="-128"/>
                          <a:cs typeface="Meiryo UI" panose="020B0604030504040204" pitchFamily="50" charset="-128"/>
                        </a:rPr>
                        <a:t>大阪産業技術研究所</a:t>
                      </a:r>
                      <a:r>
                        <a:rPr kumimoji="1" lang="ja-JP" altLang="en-US" sz="1700" b="0" i="0" u="none" strike="noStrike" kern="1200" cap="none" spc="-150" normalizeH="0" baseline="0" noProof="0" dirty="0">
                          <a:ln>
                            <a:noFill/>
                          </a:ln>
                          <a:solidFill>
                            <a:schemeClr val="tx1"/>
                          </a:solidFill>
                          <a:effectLst/>
                          <a:uLnTx/>
                          <a:uFillTx/>
                          <a:latin typeface="游ゴシック 本文"/>
                          <a:ea typeface="+mn-ea"/>
                          <a:cs typeface="Meiryo UI" panose="020B0604030504040204" pitchFamily="50" charset="-128"/>
                        </a:rPr>
                        <a:t>の装置を使用できるサービス</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○大阪産業局において、経営相談及び各種セミナー、展示会を通じ、経営力強化を支援</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◆生産性の向上に向けたＩＣＴ化やデータ利活用の促進</a:t>
                      </a:r>
                      <a:endParaRPr kumimoji="1" lang="en-US" altLang="ja-JP" sz="17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○セミナーやワークショップ開催により、</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を推進する社内人材育成を支援（</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○テレワークの導入から定着までのサポートを総合的に行う「大阪府テレワークサポートデスク」の運営</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○事業者及び労働者へのサポートを実施するため、企業の労務管理等（ソフト面）と導入時に必要な環境整備等（ハード面）に関するテレワークセミナーを、１回実施（</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○ものづくり中小企業を対象とするセミナー、</a:t>
                      </a:r>
                      <a:r>
                        <a:rPr kumimoji="1" lang="en-US" altLang="ja-JP" sz="1700" b="0" i="0" u="none" strike="noStrike" cap="none" spc="-150" normalizeH="0" baseline="0" dirty="0" err="1">
                          <a:ln>
                            <a:noFill/>
                          </a:ln>
                          <a:solidFill>
                            <a:schemeClr val="tx1"/>
                          </a:solidFill>
                          <a:effectLst/>
                          <a:latin typeface="+mn-ea"/>
                          <a:ea typeface="+mn-ea"/>
                          <a:cs typeface="Meiryo UI" panose="020B0604030504040204" pitchFamily="50" charset="-128"/>
                        </a:rPr>
                        <a:t>IoT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診断とマッチングによる</a:t>
                      </a:r>
                      <a:r>
                        <a:rPr kumimoji="1" lang="en-US" altLang="ja-JP" sz="1700" b="0" i="0" u="none" strike="noStrike" cap="none" spc="-150" normalizeH="0" baseline="0" dirty="0" err="1">
                          <a:ln>
                            <a:noFill/>
                          </a:ln>
                          <a:solidFill>
                            <a:schemeClr val="tx1"/>
                          </a:solidFill>
                          <a:effectLst/>
                          <a:latin typeface="+mn-ea"/>
                          <a:ea typeface="+mn-ea"/>
                          <a:cs typeface="Meiryo UI" panose="020B0604030504040204" pitchFamily="50" charset="-128"/>
                        </a:rPr>
                        <a:t>IoT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導入促進（</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○海外ビジネスサポートデスク等を活用した、オンラインによる専門相談や現地企業との商談会の実施</a:t>
                      </a:r>
                      <a:endParaRPr kumimoji="1" lang="en-US" altLang="ja-JP" sz="17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　専門相談（オンライン含む）</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相談件数：</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839</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件</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　現地企業との商談会（オンライン）</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実施回数：６回</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商談件数：</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180</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件</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a:t>
                      </a:r>
                      <a:r>
                        <a:rPr kumimoji="1" lang="zh-TW" altLang="en-US" sz="1700" b="0" i="0" u="none" strike="noStrike" cap="none" spc="-150" normalizeH="0" baseline="0" dirty="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高等職業技術専門校</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や民間教育訓練機関等を活用した</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IT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人材の育成</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推進相談窓口を設置（</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〇中小企業の</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推進のため、人材育成講座の開催や専門家派遣等による伴走支援を実施（</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○大阪スマートシティパートナーズフォーラムを通じて、基幹システム共有による中小製造業のデータ経営と生産性向上の支援を実施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○地域コミュニティ機能の推進に資する「地域ニーズ対応」や「デジタル対応力向上」の「モデル創出」に取り組む「商店街等モデル創出普及事業」の実施（</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○府内商店街・店舗の魅力向上や来街者数等を増やすため、魅力発信ポータルサイトを活用した情報発信の支援やデジタルスタンプラリーの実施</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ロボット技術やＩＣＴを活用したスマート農業の実証</a:t>
                      </a:r>
                      <a:endParaRPr kumimoji="1" lang="en-US" altLang="ja-JP" sz="1700" b="0"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DIY</a:t>
                      </a: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（手作り）のスマート機器（環境制御センサー等）の製作支援</a:t>
                      </a:r>
                      <a:endPar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施設園芸３品目（水なす、いちご、ブドウ）でのスマート技術の普及を促進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○水稲栽培やブドウ栽培におけるスマート機器（ドローン、アシストスーツ等）導入に向けた実証を実施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ICT</a:t>
                      </a: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技術等保有企業と生産者のマッチング会」の実施</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41" marR="91441">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6" name="ホームベース 5"/>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999" b="1" dirty="0">
                <a:solidFill>
                  <a:schemeClr val="bg1"/>
                </a:solidFill>
                <a:latin typeface="BIZ UDPゴシック" panose="020B0400000000000000" pitchFamily="50" charset="-128"/>
                <a:ea typeface="BIZ UDPゴシック" panose="020B0400000000000000" pitchFamily="50" charset="-128"/>
              </a:rPr>
              <a:t>　</a:t>
            </a:r>
            <a:r>
              <a:rPr kumimoji="1" lang="en-US" altLang="ja-JP" sz="1999" b="1" dirty="0">
                <a:solidFill>
                  <a:schemeClr val="bg1"/>
                </a:solidFill>
                <a:latin typeface="BIZ UDPゴシック" panose="020B0400000000000000" pitchFamily="50" charset="-128"/>
                <a:ea typeface="BIZ UDPゴシック" panose="020B0400000000000000" pitchFamily="50" charset="-128"/>
              </a:rPr>
              <a:t>(6)-</a:t>
            </a:r>
            <a:r>
              <a:rPr kumimoji="1" lang="ja-JP" altLang="en-US" sz="1999" b="1" dirty="0">
                <a:solidFill>
                  <a:schemeClr val="bg1"/>
                </a:solidFill>
                <a:latin typeface="BIZ UDPゴシック" panose="020B0400000000000000" pitchFamily="50" charset="-128"/>
                <a:ea typeface="BIZ UDPゴシック" panose="020B0400000000000000" pitchFamily="50" charset="-128"/>
              </a:rPr>
              <a:t>➀　中小企業の事業継続・生産性向上</a:t>
            </a:r>
          </a:p>
        </p:txBody>
      </p:sp>
      <p:sp>
        <p:nvSpPr>
          <p:cNvPr id="8"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799" b="1" dirty="0">
                <a:solidFill>
                  <a:schemeClr val="tx1"/>
                </a:solidFill>
                <a:latin typeface="BIZ UDPゴシック" panose="020B0400000000000000" pitchFamily="50" charset="-128"/>
                <a:ea typeface="BIZ UDPゴシック" panose="020B0400000000000000" pitchFamily="50" charset="-128"/>
              </a:rPr>
              <a:t>35</a:t>
            </a:r>
            <a:endParaRPr kumimoji="1" lang="ja-JP" altLang="en-US" sz="1799" b="1" dirty="0">
              <a:solidFill>
                <a:schemeClr val="tx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21" y="1620112"/>
            <a:ext cx="2487710"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89999" rtlCol="0" anchor="ctr" anchorCtr="0">
            <a:noAutofit/>
          </a:bodyPr>
          <a:lstStyle/>
          <a:p>
            <a:pPr defTabSz="912768">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フローチャート: 結合子 8"/>
          <p:cNvSpPr/>
          <p:nvPr/>
        </p:nvSpPr>
        <p:spPr>
          <a:xfrm>
            <a:off x="559091" y="175856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p>
        </p:txBody>
      </p:sp>
    </p:spTree>
    <p:extLst>
      <p:ext uri="{BB962C8B-B14F-4D97-AF65-F5344CB8AC3E}">
        <p14:creationId xmlns:p14="http://schemas.microsoft.com/office/powerpoint/2010/main" val="2827852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319261" y="1882719"/>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事業承継の支援強化</a:t>
            </a:r>
            <a:endParaRPr lang="en-US" altLang="ja-JP" sz="2000" b="1" spc="-150" dirty="0">
              <a:latin typeface="+mn-ea"/>
              <a:cs typeface="Meiryo UI" pitchFamily="50" charset="-128"/>
            </a:endParaRPr>
          </a:p>
        </p:txBody>
      </p:sp>
      <p:sp>
        <p:nvSpPr>
          <p:cNvPr id="20" name="テキスト ボックス 19"/>
          <p:cNvSpPr txBox="1"/>
          <p:nvPr/>
        </p:nvSpPr>
        <p:spPr>
          <a:xfrm>
            <a:off x="11831262" y="1882719"/>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事業承継の円滑化</a:t>
            </a:r>
            <a:endParaRPr lang="en-US" altLang="ja-JP" sz="2000" b="1" spc="-150" dirty="0">
              <a:latin typeface="+mn-ea"/>
              <a:cs typeface="Meiryo UI" pitchFamily="50" charset="-128"/>
            </a:endParaRPr>
          </a:p>
        </p:txBody>
      </p:sp>
      <p:sp>
        <p:nvSpPr>
          <p:cNvPr id="22" name="二等辺三角形 21"/>
          <p:cNvSpPr/>
          <p:nvPr/>
        </p:nvSpPr>
        <p:spPr>
          <a:xfrm rot="5400000">
            <a:off x="11533525" y="2163584"/>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4" name="Group 2"/>
          <p:cNvGraphicFramePr>
            <a:graphicFrameLocks/>
          </p:cNvGraphicFramePr>
          <p:nvPr>
            <p:extLst>
              <p:ext uri="{D42A27DB-BD31-4B8C-83A1-F6EECF244321}">
                <p14:modId xmlns:p14="http://schemas.microsoft.com/office/powerpoint/2010/main" val="2293310087"/>
              </p:ext>
            </p:extLst>
          </p:nvPr>
        </p:nvGraphicFramePr>
        <p:xfrm>
          <a:off x="205890" y="2854511"/>
          <a:ext cx="16668000" cy="1404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9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◆後継者育成の取組みやＭ＆Ａなどを通じた事業承継支援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◆第三者承継に向けた支援の強化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5" name="表 24">
            <a:extLst>
              <a:ext uri="{FF2B5EF4-FFF2-40B4-BE49-F238E27FC236}">
                <a16:creationId xmlns:a16="http://schemas.microsoft.com/office/drawing/2014/main" id="{713ECF63-BEFA-4E8F-B2F8-0A436545BCD8}"/>
              </a:ext>
            </a:extLst>
          </p:cNvPr>
          <p:cNvGraphicFramePr>
            <a:graphicFrameLocks noGrp="1"/>
          </p:cNvGraphicFramePr>
          <p:nvPr/>
        </p:nvGraphicFramePr>
        <p:xfrm>
          <a:off x="205890" y="5561436"/>
          <a:ext cx="16560000" cy="3213444"/>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91081">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3223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37" name="ホームベース 36"/>
          <p:cNvSpPr/>
          <p:nvPr/>
        </p:nvSpPr>
        <p:spPr>
          <a:xfrm>
            <a:off x="2499806" y="6682783"/>
            <a:ext cx="14079584" cy="30946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rPr>
              <a:t>　大阪府事業承継・引継ぎ支援センターによる継続的支援</a:t>
            </a:r>
            <a:endParaRPr kumimoji="1" lang="en-US" altLang="ja-JP" sz="1600" b="1" dirty="0">
              <a:solidFill>
                <a:schemeClr val="bg1"/>
              </a:solidFill>
            </a:endParaRPr>
          </a:p>
        </p:txBody>
      </p:sp>
      <p:sp>
        <p:nvSpPr>
          <p:cNvPr id="38" name="ホームベース 37"/>
          <p:cNvSpPr/>
          <p:nvPr/>
        </p:nvSpPr>
        <p:spPr>
          <a:xfrm>
            <a:off x="2499806" y="7198768"/>
            <a:ext cx="140796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商工会・商工会議所、よろず支援拠点での継続的支援</a:t>
            </a:r>
          </a:p>
        </p:txBody>
      </p:sp>
      <p:sp>
        <p:nvSpPr>
          <p:cNvPr id="44" name="角丸四角形 43"/>
          <p:cNvSpPr/>
          <p:nvPr/>
        </p:nvSpPr>
        <p:spPr>
          <a:xfrm>
            <a:off x="354254" y="6665674"/>
            <a:ext cx="1733341" cy="14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事業承継支援</a:t>
            </a:r>
          </a:p>
        </p:txBody>
      </p:sp>
      <p:sp>
        <p:nvSpPr>
          <p:cNvPr id="14" name="ホームベース 13"/>
          <p:cNvSpPr/>
          <p:nvPr/>
        </p:nvSpPr>
        <p:spPr>
          <a:xfrm>
            <a:off x="5229002" y="8252337"/>
            <a:ext cx="11350388" cy="29468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rPr>
              <a:t>第三者承継支援の強化</a:t>
            </a:r>
          </a:p>
        </p:txBody>
      </p:sp>
      <p:sp>
        <p:nvSpPr>
          <p:cNvPr id="15" name="ホームベース 14"/>
          <p:cNvSpPr/>
          <p:nvPr/>
        </p:nvSpPr>
        <p:spPr>
          <a:xfrm>
            <a:off x="2499806" y="7725553"/>
            <a:ext cx="14079584" cy="31221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rPr>
              <a:t>後継者育成や事業引継ぎなどの事業承継支援の促進</a:t>
            </a:r>
          </a:p>
        </p:txBody>
      </p:sp>
      <p:pic>
        <p:nvPicPr>
          <p:cNvPr id="21" name="図 20"/>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8020" y="5599777"/>
            <a:ext cx="411386" cy="612000"/>
          </a:xfrm>
          <a:prstGeom prst="rect">
            <a:avLst/>
          </a:prstGeom>
        </p:spPr>
      </p:pic>
      <p:sp>
        <p:nvSpPr>
          <p:cNvPr id="26"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27" name="ホームベース 26"/>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事業承継</a:t>
            </a:r>
          </a:p>
        </p:txBody>
      </p:sp>
      <p:cxnSp>
        <p:nvCxnSpPr>
          <p:cNvPr id="16" name="直線コネクタ 15"/>
          <p:cNvCxnSpPr/>
          <p:nvPr/>
        </p:nvCxnSpPr>
        <p:spPr>
          <a:xfrm>
            <a:off x="354254" y="459024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E37A114D-C9FC-4AEC-A456-F2810BC313A6}"/>
              </a:ext>
            </a:extLst>
          </p:cNvPr>
          <p:cNvSpPr txBox="1"/>
          <p:nvPr/>
        </p:nvSpPr>
        <p:spPr>
          <a:xfrm>
            <a:off x="166080" y="4742323"/>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8" name="フローチャート: 結合子 17"/>
          <p:cNvSpPr/>
          <p:nvPr/>
        </p:nvSpPr>
        <p:spPr>
          <a:xfrm>
            <a:off x="498044" y="493608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262486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093847836"/>
              </p:ext>
            </p:extLst>
          </p:nvPr>
        </p:nvGraphicFramePr>
        <p:xfrm>
          <a:off x="245134" y="25070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◆後継者育成の取組みやＭ＆Ａなどを通じた事業承継支援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○大阪府事業承継・引継ぎ支援センターによるワンストップ支援</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○家業を持つ「アトツギ」を対象とした勉強会や講座などの開催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○事業承継時の経営者保証解除スキームや、事業承継税制の特例措置（非上場株式や個人事業主の事業用資産に係る相続税・贈与税の納税猶予制度）を活用した支援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M&amp;A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に関する相談対応や、</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「後継者不在の中小企業者等」と「創業希望者」を引き合わせて支援を行う</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後継者バンクの活用</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○大阪産業局及び府内商工会・商工会議所において事業承継支援を実施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〇民間プラットフォーマーと連携し、研修等で支援人材を育成するとともに、譲渡を希望する事業者へのハンズオン支援を実施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事業承継</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37</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471565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321890" y="1930109"/>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中小企業の危機対応力の強化</a:t>
            </a:r>
            <a:endParaRPr lang="en-US" altLang="ja-JP" sz="2000" b="1" spc="-150" dirty="0">
              <a:latin typeface="+mn-ea"/>
              <a:cs typeface="Meiryo UI" pitchFamily="50" charset="-128"/>
            </a:endParaRPr>
          </a:p>
        </p:txBody>
      </p:sp>
      <p:sp>
        <p:nvSpPr>
          <p:cNvPr id="16" name="テキスト ボックス 15"/>
          <p:cNvSpPr txBox="1"/>
          <p:nvPr/>
        </p:nvSpPr>
        <p:spPr>
          <a:xfrm>
            <a:off x="11833890" y="1930109"/>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中小企業の事業継続力の強化</a:t>
            </a:r>
            <a:endParaRPr lang="en-US" altLang="ja-JP" sz="2000" b="1" spc="-150" dirty="0">
              <a:solidFill>
                <a:schemeClr val="tx1"/>
              </a:solidFill>
              <a:latin typeface="+mn-ea"/>
              <a:cs typeface="Meiryo UI" pitchFamily="50" charset="-128"/>
            </a:endParaRPr>
          </a:p>
        </p:txBody>
      </p:sp>
      <p:sp>
        <p:nvSpPr>
          <p:cNvPr id="17" name="二等辺三角形 16"/>
          <p:cNvSpPr/>
          <p:nvPr/>
        </p:nvSpPr>
        <p:spPr>
          <a:xfrm rot="5400000">
            <a:off x="11536153" y="2210974"/>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6" name="Group 2"/>
          <p:cNvGraphicFramePr>
            <a:graphicFrameLocks/>
          </p:cNvGraphicFramePr>
          <p:nvPr>
            <p:extLst>
              <p:ext uri="{D42A27DB-BD31-4B8C-83A1-F6EECF244321}">
                <p14:modId xmlns:p14="http://schemas.microsoft.com/office/powerpoint/2010/main" val="4119470961"/>
              </p:ext>
            </p:extLst>
          </p:nvPr>
        </p:nvGraphicFramePr>
        <p:xfrm>
          <a:off x="205890" y="2768120"/>
          <a:ext cx="16668000" cy="1440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◆ＢＣＰの策定支援などレジリエンスの強化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◆サイバーセキュリティの確保</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◆府内の生産拠点等の立地促進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◆グローバルサプライチェーンの複線化などレジリエンスの強化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◆継続的な生産拠点等の整備支援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7" name="表 26">
            <a:extLst>
              <a:ext uri="{FF2B5EF4-FFF2-40B4-BE49-F238E27FC236}">
                <a16:creationId xmlns:a16="http://schemas.microsoft.com/office/drawing/2014/main" id="{713ECF63-BEFA-4E8F-B2F8-0A436545BCD8}"/>
              </a:ext>
            </a:extLst>
          </p:cNvPr>
          <p:cNvGraphicFramePr>
            <a:graphicFrameLocks noGrp="1"/>
          </p:cNvGraphicFramePr>
          <p:nvPr>
            <p:extLst>
              <p:ext uri="{D42A27DB-BD31-4B8C-83A1-F6EECF244321}">
                <p14:modId xmlns:p14="http://schemas.microsoft.com/office/powerpoint/2010/main" val="2741637901"/>
              </p:ext>
            </p:extLst>
          </p:nvPr>
        </p:nvGraphicFramePr>
        <p:xfrm>
          <a:off x="218419" y="5573644"/>
          <a:ext cx="16560000" cy="3354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664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0370905"/>
                  </a:ext>
                </a:extLst>
              </a:tr>
            </a:tbl>
          </a:graphicData>
        </a:graphic>
      </p:graphicFrame>
      <p:sp>
        <p:nvSpPr>
          <p:cNvPr id="36" name="ホームベース 35"/>
          <p:cNvSpPr/>
          <p:nvPr/>
        </p:nvSpPr>
        <p:spPr>
          <a:xfrm>
            <a:off x="2455272" y="6383198"/>
            <a:ext cx="14040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商工会連合会、商工会・商工会議所と連携した</a:t>
            </a:r>
            <a:r>
              <a:rPr kumimoji="1" lang="en-US" altLang="ja-JP" sz="1600" b="1" dirty="0">
                <a:effectLst>
                  <a:outerShdw blurRad="38100" dist="38100" dir="2700000" algn="tl">
                    <a:srgbClr val="000000">
                      <a:alpha val="43137"/>
                    </a:srgbClr>
                  </a:outerShdw>
                </a:effectLst>
              </a:rPr>
              <a:t>BCP</a:t>
            </a:r>
            <a:r>
              <a:rPr kumimoji="1" lang="ja-JP" altLang="en-US" sz="1600" b="1" dirty="0">
                <a:effectLst>
                  <a:outerShdw blurRad="38100" dist="38100" dir="2700000" algn="tl">
                    <a:srgbClr val="000000">
                      <a:alpha val="43137"/>
                    </a:srgbClr>
                  </a:outerShdw>
                </a:effectLst>
              </a:rPr>
              <a:t>策定支援</a:t>
            </a:r>
          </a:p>
        </p:txBody>
      </p:sp>
      <p:sp>
        <p:nvSpPr>
          <p:cNvPr id="40" name="ホームベース 39"/>
          <p:cNvSpPr/>
          <p:nvPr/>
        </p:nvSpPr>
        <p:spPr>
          <a:xfrm>
            <a:off x="2450419" y="6867466"/>
            <a:ext cx="14040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中小企業におけるサイバーセキュリティ対策の支援</a:t>
            </a:r>
          </a:p>
        </p:txBody>
      </p:sp>
      <p:sp>
        <p:nvSpPr>
          <p:cNvPr id="13" name="ホームベース 12"/>
          <p:cNvSpPr/>
          <p:nvPr/>
        </p:nvSpPr>
        <p:spPr>
          <a:xfrm>
            <a:off x="8123050" y="8276845"/>
            <a:ext cx="8367369"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海外展開支援等、グローバルサプライチェーン複線化の促進</a:t>
            </a:r>
          </a:p>
        </p:txBody>
      </p:sp>
      <p:sp>
        <p:nvSpPr>
          <p:cNvPr id="14" name="ホームベース 13"/>
          <p:cNvSpPr/>
          <p:nvPr/>
        </p:nvSpPr>
        <p:spPr>
          <a:xfrm>
            <a:off x="2450419" y="7351734"/>
            <a:ext cx="14040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情報発信や税制・補助金による立地促進</a:t>
            </a:r>
          </a:p>
        </p:txBody>
      </p:sp>
      <p:sp>
        <p:nvSpPr>
          <p:cNvPr id="18" name="ホームベース 17"/>
          <p:cNvSpPr/>
          <p:nvPr/>
        </p:nvSpPr>
        <p:spPr>
          <a:xfrm>
            <a:off x="2450419" y="7785731"/>
            <a:ext cx="14040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市町村と連携した産業用地確保に向けた取組み</a:t>
            </a:r>
          </a:p>
        </p:txBody>
      </p:sp>
      <p:sp>
        <p:nvSpPr>
          <p:cNvPr id="19" name="角丸四角形 18"/>
          <p:cNvSpPr/>
          <p:nvPr/>
        </p:nvSpPr>
        <p:spPr>
          <a:xfrm>
            <a:off x="370819" y="6481327"/>
            <a:ext cx="1733341" cy="211951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危機対応力の強化</a:t>
            </a:r>
          </a:p>
        </p:txBody>
      </p:sp>
      <p:pic>
        <p:nvPicPr>
          <p:cNvPr id="23" name="図 2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80549" y="5604084"/>
            <a:ext cx="411386" cy="612000"/>
          </a:xfrm>
          <a:prstGeom prst="rect">
            <a:avLst/>
          </a:prstGeom>
        </p:spPr>
      </p:pic>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28" name="ホームベース 27"/>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中小企業の事業継続力の強化</a:t>
            </a:r>
          </a:p>
        </p:txBody>
      </p:sp>
      <p:cxnSp>
        <p:nvCxnSpPr>
          <p:cNvPr id="20" name="直線コネクタ 19"/>
          <p:cNvCxnSpPr/>
          <p:nvPr/>
        </p:nvCxnSpPr>
        <p:spPr>
          <a:xfrm>
            <a:off x="358290" y="4602453"/>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E37A114D-C9FC-4AEC-A456-F2810BC313A6}"/>
              </a:ext>
            </a:extLst>
          </p:cNvPr>
          <p:cNvSpPr txBox="1"/>
          <p:nvPr/>
        </p:nvSpPr>
        <p:spPr>
          <a:xfrm>
            <a:off x="170116" y="4754531"/>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2" name="フローチャート: 結合子 21"/>
          <p:cNvSpPr/>
          <p:nvPr/>
        </p:nvSpPr>
        <p:spPr>
          <a:xfrm>
            <a:off x="502080" y="4948293"/>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6868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370386" y="1598934"/>
          <a:ext cx="15837805" cy="10874552"/>
        </p:xfrm>
        <a:graphic>
          <a:graphicData uri="http://schemas.openxmlformats.org/drawingml/2006/table">
            <a:tbl>
              <a:tblPr firstRow="1" bandRow="1">
                <a:tableStyleId>{5940675A-B579-460E-94D1-54222C63F5DA}</a:tableStyleId>
              </a:tblPr>
              <a:tblGrid>
                <a:gridCol w="870521">
                  <a:extLst>
                    <a:ext uri="{9D8B030D-6E8A-4147-A177-3AD203B41FA5}">
                      <a16:colId xmlns:a16="http://schemas.microsoft.com/office/drawing/2014/main" val="3673610042"/>
                    </a:ext>
                  </a:extLst>
                </a:gridCol>
                <a:gridCol w="5245502">
                  <a:extLst>
                    <a:ext uri="{9D8B030D-6E8A-4147-A177-3AD203B41FA5}">
                      <a16:colId xmlns:a16="http://schemas.microsoft.com/office/drawing/2014/main" val="2604818833"/>
                    </a:ext>
                  </a:extLst>
                </a:gridCol>
                <a:gridCol w="4860891">
                  <a:extLst>
                    <a:ext uri="{9D8B030D-6E8A-4147-A177-3AD203B41FA5}">
                      <a16:colId xmlns:a16="http://schemas.microsoft.com/office/drawing/2014/main" val="2379892516"/>
                    </a:ext>
                  </a:extLst>
                </a:gridCol>
                <a:gridCol w="4860891">
                  <a:extLst>
                    <a:ext uri="{9D8B030D-6E8A-4147-A177-3AD203B41FA5}">
                      <a16:colId xmlns:a16="http://schemas.microsoft.com/office/drawing/2014/main" val="3224995655"/>
                    </a:ext>
                  </a:extLst>
                </a:gridCol>
              </a:tblGrid>
              <a:tr h="689386">
                <a:tc>
                  <a:txBody>
                    <a:bodyPr/>
                    <a:lstStyle/>
                    <a:p>
                      <a:pPr algn="ct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緊急対策期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ウィズコロナ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ポストコロナ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89187017"/>
                  </a:ext>
                </a:extLst>
              </a:tr>
              <a:tr h="402744">
                <a:tc>
                  <a:txBody>
                    <a:bodyPr/>
                    <a:lstStyle/>
                    <a:p>
                      <a:pPr algn="l"/>
                      <a:r>
                        <a:rPr kumimoji="1" lang="ja-JP" altLang="en-US" sz="1600" b="1" dirty="0">
                          <a:solidFill>
                            <a:schemeClr val="bg1"/>
                          </a:solidFill>
                        </a:rPr>
                        <a:t>（１）</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健康・医療関連産業のリーディング産業化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74015690"/>
                  </a:ext>
                </a:extLst>
              </a:tr>
              <a:tr h="402744">
                <a:tc>
                  <a:txBody>
                    <a:bodyPr/>
                    <a:lstStyle/>
                    <a:p>
                      <a:pPr algn="r"/>
                      <a:r>
                        <a:rPr kumimoji="1" lang="ja-JP" altLang="en-US" sz="1600" b="1"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健康・医療関連産業の成長促進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健康・医療関連産業のリーディング産業化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72561980"/>
                  </a:ext>
                </a:extLst>
              </a:tr>
              <a:tr h="402744">
                <a:tc>
                  <a:txBody>
                    <a:bodyPr/>
                    <a:lstStyle/>
                    <a:p>
                      <a:pPr algn="r"/>
                      <a:r>
                        <a:rPr kumimoji="1" lang="ja-JP" altLang="en-US" sz="1600" b="1"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ja-JP" altLang="en-US" sz="1600" b="0" dirty="0" err="1"/>
                        <a:t>ー</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介護関連産業分野における事業化促進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介護関連産業分野のイノベーションの促進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7313527"/>
                  </a:ext>
                </a:extLst>
              </a:tr>
              <a:tr h="402744">
                <a:tc>
                  <a:txBody>
                    <a:bodyPr/>
                    <a:lstStyle/>
                    <a:p>
                      <a:pPr algn="l"/>
                      <a:r>
                        <a:rPr kumimoji="1" lang="ja-JP" altLang="en-US" sz="1600" b="1" dirty="0">
                          <a:solidFill>
                            <a:schemeClr val="bg1"/>
                          </a:solidFill>
                        </a:rPr>
                        <a:t>（２）</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国内外の観光需要の取り込みの強化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564551"/>
                  </a:ext>
                </a:extLst>
              </a:tr>
              <a:tr h="402744">
                <a:tc>
                  <a:txBody>
                    <a:bodyPr/>
                    <a:lstStyle/>
                    <a:p>
                      <a:pPr algn="r"/>
                      <a:r>
                        <a:rPr kumimoji="1" lang="ja-JP" altLang="en-US" sz="1600" b="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安全・安心な受入環境の整備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インバウンド再生に向けた受入環境の整備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万博開催に向けた受入環境整備の強化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926982"/>
                  </a:ext>
                </a:extLst>
              </a:tr>
              <a:tr h="553998">
                <a:tc>
                  <a:txBody>
                    <a:bodyPr/>
                    <a:lstStyle/>
                    <a:p>
                      <a:pPr algn="r"/>
                      <a:r>
                        <a:rPr kumimoji="1" lang="ja-JP" altLang="en-US" sz="1600" dirty="0"/>
                        <a:t>　　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国内旅行需要喚起やインバウンド再生に向けた魅力発信・プロモーション</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万博開催に向けた魅力発信・プロモーションの強化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18893875"/>
                  </a:ext>
                </a:extLst>
              </a:tr>
              <a:tr h="364385">
                <a:tc>
                  <a:txBody>
                    <a:bodyPr/>
                    <a:lstStyle/>
                    <a:p>
                      <a:pPr algn="r"/>
                      <a:r>
                        <a:rPr kumimoji="1" lang="ja-JP" altLang="en-US" sz="1600" dirty="0"/>
                        <a:t>　　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府内各地域の魅力創出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インバウンドの「量」から「質」への転換</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13927974"/>
                  </a:ext>
                </a:extLst>
              </a:tr>
              <a:tr h="364385">
                <a:tc>
                  <a:txBody>
                    <a:bodyPr/>
                    <a:lstStyle/>
                    <a:p>
                      <a:pPr algn="r"/>
                      <a:r>
                        <a:rPr kumimoji="1" lang="ja-JP" altLang="en-US" sz="1600" dirty="0"/>
                        <a:t>　　④</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algn="l"/>
                      <a:r>
                        <a:rPr kumimoji="1" lang="ja-JP" altLang="en-US" sz="1600" dirty="0"/>
                        <a:t>コロナ禍におけるＭＩＣＥ開催支援及び開催可能な国際会議等の誘致推進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本格的な</a:t>
                      </a:r>
                      <a:r>
                        <a:rPr kumimoji="1" lang="en-US" altLang="ja-JP" sz="1600" dirty="0"/>
                        <a:t>MICE</a:t>
                      </a:r>
                      <a:r>
                        <a:rPr kumimoji="1" lang="ja-JP" altLang="en-US" sz="1600" dirty="0"/>
                        <a:t>再開に向けた取組みの推進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97553240"/>
                  </a:ext>
                </a:extLst>
              </a:tr>
              <a:tr h="364385">
                <a:tc>
                  <a:txBody>
                    <a:bodyPr/>
                    <a:lstStyle/>
                    <a:p>
                      <a:pPr algn="r"/>
                      <a:r>
                        <a:rPr kumimoji="1" lang="ja-JP" altLang="en-US" sz="1600" dirty="0"/>
                        <a:t>⑤</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algn="l"/>
                      <a:r>
                        <a:rPr kumimoji="1" lang="ja-JP" altLang="en-US" sz="1600" dirty="0"/>
                        <a:t>ＩＲの推進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115613"/>
                  </a:ext>
                </a:extLst>
              </a:tr>
              <a:tr h="364385">
                <a:tc>
                  <a:txBody>
                    <a:bodyPr/>
                    <a:lstStyle/>
                    <a:p>
                      <a:pPr algn="l"/>
                      <a:r>
                        <a:rPr kumimoji="1" lang="ja-JP" altLang="en-US" sz="1600" b="1" dirty="0">
                          <a:solidFill>
                            <a:schemeClr val="bg1"/>
                          </a:solidFill>
                        </a:rPr>
                        <a:t>（３）</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スタートアップ、イノベーションの創出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39237724"/>
                  </a:ext>
                </a:extLst>
              </a:tr>
              <a:tr h="569492">
                <a:tc>
                  <a:txBody>
                    <a:bodyPr/>
                    <a:lstStyle/>
                    <a:p>
                      <a:pPr algn="r"/>
                      <a:r>
                        <a:rPr kumimoji="1" lang="ja-JP" altLang="en-US" sz="1600" dirty="0"/>
                        <a:t>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オール大阪でのスタートアップ・エコシステムの整備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国内外のスタートアップを呼び込む「世界的なスタートアップ・エコシステム拠点都市」の形成</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39467032"/>
                  </a:ext>
                </a:extLst>
              </a:tr>
              <a:tr h="357262">
                <a:tc>
                  <a:txBody>
                    <a:bodyPr/>
                    <a:lstStyle/>
                    <a:p>
                      <a:pPr algn="r"/>
                      <a:r>
                        <a:rPr kumimoji="1" lang="ja-JP" altLang="en-US" sz="160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dirty="0"/>
                        <a:t>万博に向けたイノベーションの促進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204176722"/>
                  </a:ext>
                </a:extLst>
              </a:tr>
              <a:tr h="357262">
                <a:tc>
                  <a:txBody>
                    <a:bodyPr/>
                    <a:lstStyle/>
                    <a:p>
                      <a:pPr algn="l"/>
                      <a:r>
                        <a:rPr kumimoji="1" lang="ja-JP" altLang="en-US" sz="1600" b="1" dirty="0">
                          <a:solidFill>
                            <a:schemeClr val="bg1"/>
                          </a:solidFill>
                        </a:rPr>
                        <a:t>（４）</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新たな働き方等を通じた多様な人材の活躍促進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8913405"/>
                  </a:ext>
                </a:extLst>
              </a:tr>
              <a:tr h="357262">
                <a:tc>
                  <a:txBody>
                    <a:bodyPr/>
                    <a:lstStyle/>
                    <a:p>
                      <a:pPr algn="r"/>
                      <a:r>
                        <a:rPr kumimoji="1" lang="ja-JP" altLang="en-US" sz="1600" dirty="0">
                          <a:solidFill>
                            <a:schemeClr val="tx1"/>
                          </a:solidFill>
                        </a:rPr>
                        <a:t>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雇用の維持と新たな働き方の促進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多様な働き方の促進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多様な働き方とダイバーシティ経営の実現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57581934"/>
                  </a:ext>
                </a:extLst>
              </a:tr>
              <a:tr h="357262">
                <a:tc>
                  <a:txBody>
                    <a:bodyPr/>
                    <a:lstStyle/>
                    <a:p>
                      <a:pPr algn="r"/>
                      <a:r>
                        <a:rPr kumimoji="1" lang="ja-JP" altLang="en-US" sz="1600" dirty="0">
                          <a:solidFill>
                            <a:schemeClr val="tx1"/>
                          </a:solidFill>
                        </a:rPr>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人手不足分野へのマッチング強化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人手不足分野における人材確保支援</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外国人材の活躍促進も含めた人手不足解消</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2961212"/>
                  </a:ext>
                </a:extLst>
              </a:tr>
              <a:tr h="357262">
                <a:tc>
                  <a:txBody>
                    <a:bodyPr/>
                    <a:lstStyle/>
                    <a:p>
                      <a:pPr algn="r"/>
                      <a:r>
                        <a:rPr kumimoji="1" lang="ja-JP" altLang="en-US" sz="1600" dirty="0">
                          <a:solidFill>
                            <a:schemeClr val="tx1"/>
                          </a:solidFill>
                        </a:rPr>
                        <a:t>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ja-JP" altLang="en-US" sz="1600" dirty="0" err="1">
                          <a:solidFill>
                            <a:schemeClr val="tx1"/>
                          </a:solidFill>
                        </a:rPr>
                        <a:t>ー</a:t>
                      </a: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高度人材の育成</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高度人材の育成と国内外からの呼び込み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73277366"/>
                  </a:ext>
                </a:extLst>
              </a:tr>
              <a:tr h="357262">
                <a:tc>
                  <a:txBody>
                    <a:bodyPr/>
                    <a:lstStyle/>
                    <a:p>
                      <a:pPr algn="r"/>
                      <a:r>
                        <a:rPr kumimoji="1" lang="ja-JP" altLang="en-US" sz="1600" dirty="0">
                          <a:solidFill>
                            <a:schemeClr val="tx1"/>
                          </a:solidFill>
                        </a:rPr>
                        <a:t>④</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1600" dirty="0">
                          <a:solidFill>
                            <a:schemeClr val="tx1"/>
                          </a:solidFill>
                        </a:rPr>
                        <a:t>失業者の就職支援としての職業教育の強化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リカレント教育の推進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リカレント教育の充実による労働の流動化の促進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41789569"/>
                  </a:ext>
                </a:extLst>
              </a:tr>
              <a:tr h="357262">
                <a:tc>
                  <a:txBody>
                    <a:bodyPr/>
                    <a:lstStyle/>
                    <a:p>
                      <a:pPr algn="ctr"/>
                      <a:r>
                        <a:rPr kumimoji="1" lang="ja-JP" altLang="en-US" sz="1600" b="1" dirty="0">
                          <a:solidFill>
                            <a:schemeClr val="bg1"/>
                          </a:solidFill>
                        </a:rPr>
                        <a:t>（５）</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pPr algn="l"/>
                      <a:r>
                        <a:rPr kumimoji="1" lang="ja-JP" altLang="en-US" sz="1600" b="1" dirty="0">
                          <a:solidFill>
                            <a:schemeClr val="bg1"/>
                          </a:solidFill>
                        </a:rPr>
                        <a:t>国際金融都市の実現に向けた挑戦</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56385174"/>
                  </a:ext>
                </a:extLst>
              </a:tr>
              <a:tr h="357262">
                <a:tc>
                  <a:txBody>
                    <a:bodyPr/>
                    <a:lstStyle/>
                    <a:p>
                      <a:pPr algn="r"/>
                      <a:r>
                        <a:rPr kumimoji="1" lang="ja-JP" altLang="en-US" sz="1600" dirty="0">
                          <a:solidFill>
                            <a:schemeClr val="tx1"/>
                          </a:solidFill>
                        </a:rPr>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国際金融都市の実現に向けた取組み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80864656"/>
                  </a:ext>
                </a:extLst>
              </a:tr>
              <a:tr h="357262">
                <a:tc>
                  <a:txBody>
                    <a:bodyPr/>
                    <a:lstStyle/>
                    <a:p>
                      <a:pPr algn="l"/>
                      <a:r>
                        <a:rPr kumimoji="1" lang="ja-JP" altLang="en-US" sz="1600" b="1" dirty="0">
                          <a:solidFill>
                            <a:schemeClr val="bg1"/>
                          </a:solidFill>
                        </a:rPr>
                        <a:t>（６）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大阪産業を支える中小企業等への支援</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926404"/>
                  </a:ext>
                </a:extLst>
              </a:tr>
              <a:tr h="357262">
                <a:tc>
                  <a:txBody>
                    <a:bodyPr/>
                    <a:lstStyle/>
                    <a:p>
                      <a:pPr algn="r"/>
                      <a:r>
                        <a:rPr kumimoji="1" lang="ja-JP" altLang="en-US" sz="1600" dirty="0"/>
                        <a:t>　　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感染拡大防止と経済活動の維持の両立</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en-US" altLang="ja-JP" sz="1600" dirty="0"/>
                        <a:t>ICT</a:t>
                      </a:r>
                      <a:r>
                        <a:rPr kumimoji="1" lang="ja-JP" altLang="en-US" sz="1600" dirty="0"/>
                        <a:t>化など新たな生活様式や事業環境への適応促進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spc="-100" baseline="0" dirty="0"/>
                        <a:t>デジタル化の加速等によるビジネス拡大や生産性向上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18046886"/>
                  </a:ext>
                </a:extLst>
              </a:tr>
              <a:tr h="357262">
                <a:tc>
                  <a:txBody>
                    <a:bodyPr/>
                    <a:lstStyle/>
                    <a:p>
                      <a:pPr algn="r"/>
                      <a:r>
                        <a:rPr kumimoji="1" lang="ja-JP" altLang="en-US" sz="1600" dirty="0"/>
                        <a:t>　　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事業承継の支援強化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事業承継の円滑化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959398"/>
                  </a:ext>
                </a:extLst>
              </a:tr>
              <a:tr h="357262">
                <a:tc>
                  <a:txBody>
                    <a:bodyPr/>
                    <a:lstStyle/>
                    <a:p>
                      <a:pPr algn="r"/>
                      <a:r>
                        <a:rPr kumimoji="1" lang="ja-JP" altLang="en-US" sz="1600" dirty="0"/>
                        <a:t>　　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中小企業の危機対応力の強化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中小企業の事業継続力の強化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03858847"/>
                  </a:ext>
                </a:extLst>
              </a:tr>
              <a:tr h="357262">
                <a:tc>
                  <a:txBody>
                    <a:bodyPr/>
                    <a:lstStyle/>
                    <a:p>
                      <a:pPr algn="l"/>
                      <a:r>
                        <a:rPr kumimoji="1" lang="ja-JP" altLang="en-US" sz="1600" b="1" dirty="0">
                          <a:solidFill>
                            <a:schemeClr val="bg1"/>
                          </a:solidFill>
                        </a:rPr>
                        <a:t>（７）</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成長を支える都市インフラの整備・スマートシティの推進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8866519"/>
                  </a:ext>
                </a:extLst>
              </a:tr>
              <a:tr h="357262">
                <a:tc>
                  <a:txBody>
                    <a:bodyPr/>
                    <a:lstStyle/>
                    <a:p>
                      <a:pPr algn="r"/>
                      <a:r>
                        <a:rPr kumimoji="1" lang="ja-JP" altLang="en-US" sz="160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dirty="0"/>
                        <a:t>大阪・関西の成長を支える都市インフラの整備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89730258"/>
                  </a:ext>
                </a:extLst>
              </a:tr>
              <a:tr h="569492">
                <a:tc>
                  <a:txBody>
                    <a:bodyPr/>
                    <a:lstStyle/>
                    <a:p>
                      <a:pPr algn="r"/>
                      <a:r>
                        <a:rPr kumimoji="1" lang="ja-JP" altLang="en-US" sz="160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府内各エリアでのスマートシティの推進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a:txBody>
                    <a:bodyPr/>
                    <a:lstStyle/>
                    <a:p>
                      <a:r>
                        <a:rPr kumimoji="1" lang="ja-JP" altLang="en-US" sz="1600" dirty="0"/>
                        <a:t>先行事例の横展開を通じた府域全体でのスマートシティの展開</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76628301"/>
                  </a:ext>
                </a:extLst>
              </a:tr>
            </a:tbl>
          </a:graphicData>
        </a:graphic>
      </p:graphicFrame>
      <p:sp>
        <p:nvSpPr>
          <p:cNvPr id="6" name="二等辺三角形 5"/>
          <p:cNvSpPr/>
          <p:nvPr/>
        </p:nvSpPr>
        <p:spPr>
          <a:xfrm rot="5400000">
            <a:off x="6348199" y="1790351"/>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6095" y="7417"/>
            <a:ext cx="17056607" cy="651167"/>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　経済（全体構成）</a:t>
            </a:r>
            <a:endParaRPr lang="zh-TW" altLang="en-US" sz="3200" b="1" dirty="0">
              <a:solidFill>
                <a:schemeClr val="bg1"/>
              </a:solidFill>
              <a:latin typeface="+mn-ea"/>
              <a:ea typeface="+mn-ea"/>
            </a:endParaRPr>
          </a:p>
        </p:txBody>
      </p:sp>
      <p:sp>
        <p:nvSpPr>
          <p:cNvPr id="12" name="二等辺三角形 11"/>
          <p:cNvSpPr/>
          <p:nvPr/>
        </p:nvSpPr>
        <p:spPr>
          <a:xfrm rot="5400000">
            <a:off x="11184226" y="1790351"/>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p:nvSpPr>
        <p:spPr>
          <a:xfrm rot="10800000" flipV="1">
            <a:off x="370386" y="778437"/>
            <a:ext cx="2132181" cy="789778"/>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20294" y="911716"/>
            <a:ext cx="1232364" cy="523220"/>
          </a:xfrm>
          <a:prstGeom prst="rect">
            <a:avLst/>
          </a:prstGeom>
          <a:noFill/>
        </p:spPr>
        <p:txBody>
          <a:bodyPr wrap="square" rtlCol="0">
            <a:spAutoFit/>
          </a:bodyPr>
          <a:lstStyle/>
          <a:p>
            <a:pPr algn="ctr"/>
            <a:r>
              <a:rPr kumimoji="1" lang="ja-JP" altLang="en-US" sz="2800" b="1" dirty="0">
                <a:latin typeface="+mn-ea"/>
              </a:rPr>
              <a:t>経済</a:t>
            </a:r>
          </a:p>
        </p:txBody>
      </p:sp>
      <p:sp>
        <p:nvSpPr>
          <p:cNvPr id="10" name="スライド番号プレースホルダー 1"/>
          <p:cNvSpPr>
            <a:spLocks noGrp="1"/>
          </p:cNvSpPr>
          <p:nvPr>
            <p:ph type="sldNum" sz="quarter" idx="12"/>
          </p:nvPr>
        </p:nvSpPr>
        <p:spPr>
          <a:xfrm>
            <a:off x="16208400" y="12012300"/>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33029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461547778"/>
              </p:ext>
            </p:extLst>
          </p:nvPr>
        </p:nvGraphicFramePr>
        <p:xfrm>
          <a:off x="218419" y="2507042"/>
          <a:ext cx="16554149" cy="5316158"/>
        </p:xfrm>
        <a:graphic>
          <a:graphicData uri="http://schemas.openxmlformats.org/drawingml/2006/table">
            <a:tbl>
              <a:tblPr firstRow="1" bandRow="1">
                <a:tableStyleId>{5C22544A-7EE6-4342-B048-85BDC9FD1C3A}</a:tableStyleId>
              </a:tblPr>
              <a:tblGrid>
                <a:gridCol w="16554149">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◆ＢＣＰの策定支援などレジリエンスの強化</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○商工会・商工会議所等と連携した専門家による策定支援、経営者への意識啓発</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○小規模事業者が取り組みやすい超簡易版</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BCP</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策定ツールの提供</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BCP</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作成を支援</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◆サイバーセキュリティの確保</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BCP</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作成を支援（</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〇商工会・商工会議所や民間企業と連携したセミナーの開催</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◆府内の生産拠点等の立地促進</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○税制や補助金による立地企業への支援</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○大阪の投資魅力や立地優遇施策の発信</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○産業用地の確保に向けた取組み</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41" marR="91441">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6" name="ホームベース 5"/>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999" b="1" dirty="0">
                <a:solidFill>
                  <a:schemeClr val="bg1"/>
                </a:solidFill>
                <a:latin typeface="BIZ UDPゴシック" panose="020B0400000000000000" pitchFamily="50" charset="-128"/>
                <a:ea typeface="BIZ UDPゴシック" panose="020B0400000000000000" pitchFamily="50" charset="-128"/>
              </a:rPr>
              <a:t>　</a:t>
            </a:r>
            <a:r>
              <a:rPr kumimoji="1" lang="en-US" altLang="ja-JP" sz="1999" b="1" dirty="0">
                <a:solidFill>
                  <a:schemeClr val="bg1"/>
                </a:solidFill>
                <a:latin typeface="BIZ UDPゴシック" panose="020B0400000000000000" pitchFamily="50" charset="-128"/>
                <a:ea typeface="BIZ UDPゴシック" panose="020B0400000000000000" pitchFamily="50" charset="-128"/>
              </a:rPr>
              <a:t>(6)-</a:t>
            </a:r>
            <a:r>
              <a:rPr kumimoji="1" lang="ja-JP" altLang="en-US" sz="1999" b="1" dirty="0">
                <a:solidFill>
                  <a:schemeClr val="bg1"/>
                </a:solidFill>
                <a:latin typeface="BIZ UDPゴシック" panose="020B0400000000000000" pitchFamily="50" charset="-128"/>
                <a:ea typeface="BIZ UDPゴシック" panose="020B0400000000000000" pitchFamily="50" charset="-128"/>
              </a:rPr>
              <a:t>③　中小企業の事業継続力の強化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21" y="1763544"/>
            <a:ext cx="2487710"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89999" rtlCol="0" anchor="ctr" anchorCtr="0">
            <a:noAutofit/>
          </a:bodyPr>
          <a:lstStyle/>
          <a:p>
            <a:pPr defTabSz="912768">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p>
        </p:txBody>
      </p:sp>
      <p:sp>
        <p:nvSpPr>
          <p:cNvPr id="10"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799" b="1" dirty="0">
                <a:solidFill>
                  <a:schemeClr val="tx1"/>
                </a:solidFill>
                <a:latin typeface="BIZ UDPゴシック" panose="020B0400000000000000" pitchFamily="50" charset="-128"/>
                <a:ea typeface="BIZ UDPゴシック" panose="020B0400000000000000" pitchFamily="50" charset="-128"/>
              </a:rPr>
              <a:t>39</a:t>
            </a:r>
            <a:endParaRPr kumimoji="1" lang="ja-JP" altLang="en-US" sz="1799"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236160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19" name="テキスト ボックス 18">
            <a:extLst>
              <a:ext uri="{FF2B5EF4-FFF2-40B4-BE49-F238E27FC236}">
                <a16:creationId xmlns:a16="http://schemas.microsoft.com/office/drawing/2014/main" id="{ABDA9201-BD5C-4DA5-A21F-46FF0DFEEB14}"/>
              </a:ext>
            </a:extLst>
          </p:cNvPr>
          <p:cNvSpPr txBox="1"/>
          <p:nvPr/>
        </p:nvSpPr>
        <p:spPr>
          <a:xfrm>
            <a:off x="1336097" y="1713141"/>
            <a:ext cx="15552000" cy="468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rPr>
              <a:t>大阪・関西の成長を支える都市インフラの整備</a:t>
            </a:r>
          </a:p>
        </p:txBody>
      </p:sp>
      <p:graphicFrame>
        <p:nvGraphicFramePr>
          <p:cNvPr id="21" name="Group 2"/>
          <p:cNvGraphicFramePr>
            <a:graphicFrameLocks/>
          </p:cNvGraphicFramePr>
          <p:nvPr>
            <p:extLst>
              <p:ext uri="{D42A27DB-BD31-4B8C-83A1-F6EECF244321}">
                <p14:modId xmlns:p14="http://schemas.microsoft.com/office/powerpoint/2010/main" val="2257960220"/>
              </p:ext>
            </p:extLst>
          </p:nvPr>
        </p:nvGraphicFramePr>
        <p:xfrm>
          <a:off x="220097" y="2471309"/>
          <a:ext cx="16668000" cy="192247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29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◆大阪・関西だけでなく、日本の経済成長を牽引するスーパー・メガリージョン（</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）の形成に向けた取組み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◆世界的な地域間競争に勝ち抜くため、西日本のゲートウェイとしての空・海の機能強化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◆将来の大阪の成長・発展に向けたまちづくりの推進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◆国内外の人・モノの活発な交流を支える広域的ネットワークの形成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◆道路・川・海・みどりを活用した魅力ある都市空間の創出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a:ln>
                          <a:noFill/>
                        </a:ln>
                        <a:solidFill>
                          <a:srgbClr val="FF000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2" name="表 21">
            <a:extLst>
              <a:ext uri="{FF2B5EF4-FFF2-40B4-BE49-F238E27FC236}">
                <a16:creationId xmlns:a16="http://schemas.microsoft.com/office/drawing/2014/main" id="{76CC23B6-DF2C-4F89-B8EB-602CCC671852}"/>
              </a:ext>
            </a:extLst>
          </p:cNvPr>
          <p:cNvGraphicFramePr>
            <a:graphicFrameLocks noGrp="1"/>
          </p:cNvGraphicFramePr>
          <p:nvPr/>
        </p:nvGraphicFramePr>
        <p:xfrm>
          <a:off x="229511" y="5508343"/>
          <a:ext cx="16560000" cy="6632857"/>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3566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9971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4803856"/>
                  </a:ext>
                </a:extLst>
              </a:tr>
            </a:tbl>
          </a:graphicData>
        </a:graphic>
      </p:graphicFrame>
      <p:pic>
        <p:nvPicPr>
          <p:cNvPr id="30" name="図 2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33533" y="5536063"/>
            <a:ext cx="411386" cy="612000"/>
          </a:xfrm>
          <a:prstGeom prst="rect">
            <a:avLst/>
          </a:prstGeom>
        </p:spPr>
      </p:pic>
      <p:sp>
        <p:nvSpPr>
          <p:cNvPr id="31" name="ホームベース 30"/>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cxnSp>
        <p:nvCxnSpPr>
          <p:cNvPr id="26" name="直線コネクタ 25"/>
          <p:cNvCxnSpPr/>
          <p:nvPr/>
        </p:nvCxnSpPr>
        <p:spPr>
          <a:xfrm>
            <a:off x="358353" y="4812758"/>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E37A114D-C9FC-4AEC-A456-F2810BC313A6}"/>
              </a:ext>
            </a:extLst>
          </p:cNvPr>
          <p:cNvSpPr txBox="1"/>
          <p:nvPr/>
        </p:nvSpPr>
        <p:spPr>
          <a:xfrm>
            <a:off x="101130" y="488545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8" name="フローチャート: 結合子 27"/>
          <p:cNvSpPr/>
          <p:nvPr/>
        </p:nvSpPr>
        <p:spPr>
          <a:xfrm>
            <a:off x="433094" y="507921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スライド番号プレースホルダー 1"/>
          <p:cNvSpPr>
            <a:spLocks noGrp="1"/>
          </p:cNvSpPr>
          <p:nvPr>
            <p:ph type="sldNum" sz="quarter" idx="12"/>
          </p:nvPr>
        </p:nvSpPr>
        <p:spPr>
          <a:xfrm>
            <a:off x="15860648" y="12017586"/>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67" name="角丸四角形 66"/>
          <p:cNvSpPr/>
          <p:nvPr/>
        </p:nvSpPr>
        <p:spPr>
          <a:xfrm>
            <a:off x="405720" y="10204119"/>
            <a:ext cx="1733341" cy="181346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各拠点のまちづくりの推進</a:t>
            </a:r>
          </a:p>
        </p:txBody>
      </p:sp>
      <p:sp>
        <p:nvSpPr>
          <p:cNvPr id="70" name="ホームベース 69"/>
          <p:cNvSpPr/>
          <p:nvPr/>
        </p:nvSpPr>
        <p:spPr>
          <a:xfrm>
            <a:off x="2482353" y="11598411"/>
            <a:ext cx="14220000"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泉北ニュータウン：ニュータウン</a:t>
            </a:r>
            <a:r>
              <a:rPr kumimoji="1" lang="en-US" altLang="ja-JP" b="1" dirty="0">
                <a:effectLst>
                  <a:outerShdw blurRad="38100" dist="38100" dir="2700000" algn="tl">
                    <a:srgbClr val="000000">
                      <a:alpha val="43137"/>
                    </a:srgbClr>
                  </a:outerShdw>
                </a:effectLst>
              </a:rPr>
              <a:t>×</a:t>
            </a:r>
            <a:r>
              <a:rPr kumimoji="1" lang="ja-JP" altLang="en-US" b="1" dirty="0">
                <a:effectLst>
                  <a:outerShdw blurRad="38100" dist="38100" dir="2700000" algn="tl">
                    <a:srgbClr val="000000">
                      <a:alpha val="43137"/>
                    </a:srgbClr>
                  </a:outerShdw>
                </a:effectLst>
              </a:rPr>
              <a:t>ＩＣＴによる次世代都市モデルの検討・実装</a:t>
            </a:r>
          </a:p>
        </p:txBody>
      </p:sp>
      <p:sp>
        <p:nvSpPr>
          <p:cNvPr id="71" name="ホームベース 70"/>
          <p:cNvSpPr/>
          <p:nvPr/>
        </p:nvSpPr>
        <p:spPr>
          <a:xfrm>
            <a:off x="2482353" y="11126116"/>
            <a:ext cx="5652000"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夢洲（万博）：各種検討・計画策定・設計等</a:t>
            </a:r>
          </a:p>
        </p:txBody>
      </p:sp>
      <p:sp>
        <p:nvSpPr>
          <p:cNvPr id="72" name="ホームベース 71"/>
          <p:cNvSpPr/>
          <p:nvPr/>
        </p:nvSpPr>
        <p:spPr>
          <a:xfrm>
            <a:off x="8190778" y="11126116"/>
            <a:ext cx="5652000"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建設</a:t>
            </a:r>
          </a:p>
        </p:txBody>
      </p:sp>
      <p:sp>
        <p:nvSpPr>
          <p:cNvPr id="73" name="正方形/長方形 72"/>
          <p:cNvSpPr/>
          <p:nvPr/>
        </p:nvSpPr>
        <p:spPr>
          <a:xfrm>
            <a:off x="14056124" y="11097731"/>
            <a:ext cx="1404000" cy="36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万博開催</a:t>
            </a:r>
            <a:endParaRPr kumimoji="1" lang="en-US" altLang="ja-JP" b="1" dirty="0">
              <a:effectLst>
                <a:outerShdw blurRad="38100" dist="38100" dir="2700000" algn="tl">
                  <a:srgbClr val="000000">
                    <a:alpha val="43137"/>
                  </a:srgbClr>
                </a:outerShdw>
              </a:effectLst>
            </a:endParaRPr>
          </a:p>
        </p:txBody>
      </p:sp>
      <p:sp>
        <p:nvSpPr>
          <p:cNvPr id="74" name="ホームベース 73"/>
          <p:cNvSpPr/>
          <p:nvPr/>
        </p:nvSpPr>
        <p:spPr>
          <a:xfrm>
            <a:off x="15535040" y="11114691"/>
            <a:ext cx="1224000"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跡地活用</a:t>
            </a:r>
          </a:p>
        </p:txBody>
      </p:sp>
      <p:sp>
        <p:nvSpPr>
          <p:cNvPr id="76" name="ホームベース 75"/>
          <p:cNvSpPr/>
          <p:nvPr/>
        </p:nvSpPr>
        <p:spPr>
          <a:xfrm>
            <a:off x="2482353" y="10169521"/>
            <a:ext cx="14276687" cy="38838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うめきた２期：基盤整備事業の推進</a:t>
            </a:r>
          </a:p>
        </p:txBody>
      </p:sp>
      <p:sp>
        <p:nvSpPr>
          <p:cNvPr id="43" name="ホームベース 42"/>
          <p:cNvSpPr/>
          <p:nvPr/>
        </p:nvSpPr>
        <p:spPr>
          <a:xfrm>
            <a:off x="2482353" y="10635427"/>
            <a:ext cx="12844733" cy="38478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大阪城東部地区：</a:t>
            </a:r>
            <a:r>
              <a:rPr kumimoji="1" lang="ja-JP" altLang="en-US" b="1" dirty="0">
                <a:solidFill>
                  <a:schemeClr val="bg1"/>
                </a:solidFill>
                <a:effectLst>
                  <a:outerShdw blurRad="38100" dist="38100" dir="2700000" algn="tl">
                    <a:srgbClr val="000000">
                      <a:alpha val="43137"/>
                    </a:srgbClr>
                  </a:outerShdw>
                </a:effectLst>
              </a:rPr>
              <a:t>大阪公立大学森之宮キャンパス（１期）整備</a:t>
            </a:r>
          </a:p>
        </p:txBody>
      </p:sp>
      <p:sp>
        <p:nvSpPr>
          <p:cNvPr id="44" name="ホームベース 43"/>
          <p:cNvSpPr/>
          <p:nvPr/>
        </p:nvSpPr>
        <p:spPr>
          <a:xfrm>
            <a:off x="15327086" y="10635427"/>
            <a:ext cx="1393962" cy="38478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effectLst>
                  <a:outerShdw blurRad="38100" dist="38100" dir="2700000" algn="tl">
                    <a:srgbClr val="000000">
                      <a:alpha val="43137"/>
                    </a:srgbClr>
                  </a:outerShdw>
                </a:effectLst>
              </a:rPr>
              <a:t>1.5</a:t>
            </a:r>
            <a:r>
              <a:rPr kumimoji="1" lang="ja-JP" altLang="en-US" sz="1600" b="1" dirty="0">
                <a:effectLst>
                  <a:outerShdw blurRad="38100" dist="38100" dir="2700000" algn="tl">
                    <a:srgbClr val="000000">
                      <a:alpha val="43137"/>
                    </a:srgbClr>
                  </a:outerShdw>
                </a:effectLst>
              </a:rPr>
              <a:t>期</a:t>
            </a:r>
            <a:r>
              <a:rPr kumimoji="1" lang="ja-JP" altLang="en-US" sz="1600" b="1" dirty="0">
                <a:solidFill>
                  <a:schemeClr val="bg1"/>
                </a:solidFill>
                <a:effectLst>
                  <a:outerShdw blurRad="38100" dist="38100" dir="2700000" algn="tl">
                    <a:srgbClr val="000000">
                      <a:alpha val="43137"/>
                    </a:srgbClr>
                  </a:outerShdw>
                </a:effectLst>
              </a:rPr>
              <a:t>開発</a:t>
            </a:r>
          </a:p>
        </p:txBody>
      </p:sp>
      <p:sp>
        <p:nvSpPr>
          <p:cNvPr id="85" name="角丸四角形 84"/>
          <p:cNvSpPr/>
          <p:nvPr/>
        </p:nvSpPr>
        <p:spPr>
          <a:xfrm>
            <a:off x="405720" y="6330062"/>
            <a:ext cx="1733341" cy="162596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スーパー・メガリージョンの形成</a:t>
            </a:r>
          </a:p>
        </p:txBody>
      </p:sp>
      <p:sp>
        <p:nvSpPr>
          <p:cNvPr id="86" name="ホームベース 85"/>
          <p:cNvSpPr/>
          <p:nvPr/>
        </p:nvSpPr>
        <p:spPr>
          <a:xfrm>
            <a:off x="2460647" y="6335702"/>
            <a:ext cx="14148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リニア中央新幹線の早期全線開業の実現に向けた取組みの推進</a:t>
            </a:r>
          </a:p>
        </p:txBody>
      </p:sp>
      <p:sp>
        <p:nvSpPr>
          <p:cNvPr id="87" name="ホームベース 86"/>
          <p:cNvSpPr/>
          <p:nvPr/>
        </p:nvSpPr>
        <p:spPr>
          <a:xfrm>
            <a:off x="2460647" y="6742994"/>
            <a:ext cx="14145346" cy="29467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北陸新幹線の早期全線開業の実現に向けた取組みの推進</a:t>
            </a:r>
          </a:p>
        </p:txBody>
      </p:sp>
      <p:sp>
        <p:nvSpPr>
          <p:cNvPr id="88" name="ホームベース 87"/>
          <p:cNvSpPr/>
          <p:nvPr/>
        </p:nvSpPr>
        <p:spPr>
          <a:xfrm>
            <a:off x="2446452" y="7139511"/>
            <a:ext cx="3005104" cy="784106"/>
          </a:xfrm>
          <a:prstGeom prst="homePlate">
            <a:avLst>
              <a:gd name="adj" fmla="val 26677"/>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新大阪駅周辺地域の</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まちづくり方針の検討・策定</a:t>
            </a:r>
          </a:p>
        </p:txBody>
      </p:sp>
      <p:sp>
        <p:nvSpPr>
          <p:cNvPr id="89" name="ホームベース 88"/>
          <p:cNvSpPr/>
          <p:nvPr/>
        </p:nvSpPr>
        <p:spPr>
          <a:xfrm>
            <a:off x="6210300" y="7139511"/>
            <a:ext cx="10401300" cy="78410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都市再生緊急整備地域の指定・民間都市開発の誘導・まちづくり方針の更新</a:t>
            </a:r>
          </a:p>
        </p:txBody>
      </p:sp>
      <p:sp>
        <p:nvSpPr>
          <p:cNvPr id="90" name="山形 89"/>
          <p:cNvSpPr/>
          <p:nvPr/>
        </p:nvSpPr>
        <p:spPr>
          <a:xfrm>
            <a:off x="5519733" y="7133238"/>
            <a:ext cx="434364" cy="79037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91" name="山形 90"/>
          <p:cNvSpPr/>
          <p:nvPr/>
        </p:nvSpPr>
        <p:spPr>
          <a:xfrm>
            <a:off x="5769179" y="7133238"/>
            <a:ext cx="434364" cy="79037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92" name="山形 91"/>
          <p:cNvSpPr/>
          <p:nvPr/>
        </p:nvSpPr>
        <p:spPr>
          <a:xfrm>
            <a:off x="5284536" y="7133238"/>
            <a:ext cx="434364" cy="79037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93" name="角丸四角形 92"/>
          <p:cNvSpPr/>
          <p:nvPr/>
        </p:nvSpPr>
        <p:spPr>
          <a:xfrm>
            <a:off x="401363" y="9192047"/>
            <a:ext cx="1737698" cy="89448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80000" lvl="0" indent="-457200" defTabSz="912813" fontAlgn="base">
              <a:spcAft>
                <a:spcPct val="0"/>
              </a:spcAft>
              <a:defRPr/>
            </a:pPr>
            <a:r>
              <a:rPr kumimoji="1" lang="ja-JP" altLang="en-US" sz="1300" b="1" spc="-150" dirty="0">
                <a:solidFill>
                  <a:schemeClr val="tx1"/>
                </a:solidFill>
                <a:latin typeface="+mn-ea"/>
                <a:cs typeface="Meiryo UI" panose="020B0604030504040204" pitchFamily="50" charset="-128"/>
              </a:rPr>
              <a:t>　大阪のまちづくりグランドデザインの推進</a:t>
            </a:r>
          </a:p>
        </p:txBody>
      </p:sp>
      <p:sp>
        <p:nvSpPr>
          <p:cNvPr id="94" name="ホームベース 93"/>
          <p:cNvSpPr/>
          <p:nvPr/>
        </p:nvSpPr>
        <p:spPr>
          <a:xfrm>
            <a:off x="2421720" y="9268372"/>
            <a:ext cx="4755984" cy="39514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新しいまちづくりのグランドデザインの検討</a:t>
            </a:r>
          </a:p>
        </p:txBody>
      </p:sp>
      <p:sp>
        <p:nvSpPr>
          <p:cNvPr id="95" name="正方形/長方形 94"/>
          <p:cNvSpPr/>
          <p:nvPr/>
        </p:nvSpPr>
        <p:spPr>
          <a:xfrm>
            <a:off x="7301198" y="9196676"/>
            <a:ext cx="648000" cy="55755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計画策定</a:t>
            </a:r>
            <a:endParaRPr kumimoji="1" lang="en-US" altLang="ja-JP" b="1" dirty="0">
              <a:solidFill>
                <a:schemeClr val="bg1"/>
              </a:solidFill>
              <a:effectLst>
                <a:outerShdw blurRad="38100" dist="38100" dir="2700000" algn="tl">
                  <a:srgbClr val="000000">
                    <a:alpha val="43137"/>
                  </a:srgbClr>
                </a:outerShdw>
              </a:effectLst>
            </a:endParaRPr>
          </a:p>
        </p:txBody>
      </p:sp>
      <p:sp>
        <p:nvSpPr>
          <p:cNvPr id="96" name="角丸四角形 95"/>
          <p:cNvSpPr/>
          <p:nvPr/>
        </p:nvSpPr>
        <p:spPr>
          <a:xfrm>
            <a:off x="401363" y="8072785"/>
            <a:ext cx="1737698" cy="89448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80000" lvl="0" indent="-457200" algn="ctr" defTabSz="912813" fontAlgn="base">
              <a:spcAft>
                <a:spcPct val="0"/>
              </a:spcAft>
              <a:defRPr/>
            </a:pPr>
            <a:r>
              <a:rPr kumimoji="1" lang="ja-JP" altLang="en-US" sz="1300" b="1" spc="-150" dirty="0">
                <a:solidFill>
                  <a:schemeClr val="tx1"/>
                </a:solidFill>
                <a:latin typeface="+mn-ea"/>
                <a:cs typeface="Meiryo UI" panose="020B0604030504040204" pitchFamily="50" charset="-128"/>
              </a:rPr>
              <a:t>西日本のゲートウェイとしての空・海の機能強化</a:t>
            </a:r>
          </a:p>
        </p:txBody>
      </p:sp>
      <p:sp>
        <p:nvSpPr>
          <p:cNvPr id="97" name="ホームベース 96"/>
          <p:cNvSpPr/>
          <p:nvPr/>
        </p:nvSpPr>
        <p:spPr>
          <a:xfrm>
            <a:off x="2446452" y="8025285"/>
            <a:ext cx="14225211" cy="33955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国際コンテナ戦略港湾としての阪神港の「集貨」「創貨」「競争力強化」の取組み推進</a:t>
            </a:r>
            <a:endParaRPr kumimoji="1" lang="en-US" altLang="ja-JP" b="1" dirty="0">
              <a:solidFill>
                <a:schemeClr val="bg1"/>
              </a:solidFill>
              <a:effectLst>
                <a:outerShdw blurRad="38100" dist="38100" dir="2700000" algn="tl">
                  <a:srgbClr val="000000">
                    <a:alpha val="43137"/>
                  </a:srgbClr>
                </a:outerShdw>
              </a:effectLst>
            </a:endParaRPr>
          </a:p>
        </p:txBody>
      </p:sp>
      <p:sp>
        <p:nvSpPr>
          <p:cNvPr id="98" name="ホームベース 97"/>
          <p:cNvSpPr/>
          <p:nvPr/>
        </p:nvSpPr>
        <p:spPr>
          <a:xfrm>
            <a:off x="2421720" y="8411177"/>
            <a:ext cx="14223199"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rPr>
              <a:t>関西国際空港第１ターミナルビルリノベーション工事</a:t>
            </a:r>
          </a:p>
        </p:txBody>
      </p:sp>
      <p:sp>
        <p:nvSpPr>
          <p:cNvPr id="99" name="ホームベース 98"/>
          <p:cNvSpPr/>
          <p:nvPr/>
        </p:nvSpPr>
        <p:spPr>
          <a:xfrm>
            <a:off x="2421720" y="8777888"/>
            <a:ext cx="11326796" cy="384577"/>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受入能力の向上など関空の機能強化</a:t>
            </a:r>
          </a:p>
        </p:txBody>
      </p:sp>
      <p:sp>
        <p:nvSpPr>
          <p:cNvPr id="100" name="四角形吹き出し 99">
            <a:extLst>
              <a:ext uri="{FF2B5EF4-FFF2-40B4-BE49-F238E27FC236}">
                <a16:creationId xmlns:a16="http://schemas.microsoft.com/office/drawing/2014/main" id="{F503BE2E-9F5C-43D5-919C-B024A792D1C8}"/>
              </a:ext>
            </a:extLst>
          </p:cNvPr>
          <p:cNvSpPr/>
          <p:nvPr/>
        </p:nvSpPr>
        <p:spPr>
          <a:xfrm>
            <a:off x="14031175" y="8854304"/>
            <a:ext cx="1684422" cy="275252"/>
          </a:xfrm>
          <a:prstGeom prst="wedgeRectCallout">
            <a:avLst>
              <a:gd name="adj1" fmla="val -37995"/>
              <a:gd name="adj2" fmla="val -135414"/>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空港主要機能完成</a:t>
            </a:r>
          </a:p>
        </p:txBody>
      </p:sp>
      <p:sp>
        <p:nvSpPr>
          <p:cNvPr id="41" name="四角形吹き出し 40"/>
          <p:cNvSpPr/>
          <p:nvPr/>
        </p:nvSpPr>
        <p:spPr>
          <a:xfrm>
            <a:off x="5986361" y="9768919"/>
            <a:ext cx="4065101" cy="310276"/>
          </a:xfrm>
          <a:prstGeom prst="wedgeRectCallout">
            <a:avLst>
              <a:gd name="adj1" fmla="val -1840"/>
              <a:gd name="adj2" fmla="val 90591"/>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a:solidFill>
                  <a:schemeClr val="bg1"/>
                </a:solidFill>
                <a:effectLst>
                  <a:outerShdw blurRad="38100" dist="38100" dir="2700000" algn="tl">
                    <a:srgbClr val="000000">
                      <a:alpha val="43137"/>
                    </a:srgbClr>
                  </a:outerShdw>
                </a:effectLst>
              </a:rPr>
              <a:t>大阪駅（うめきたエリア）開業</a:t>
            </a:r>
            <a:endParaRPr kumimoji="1" lang="ja-JP" altLang="en-US" sz="1200" b="1" strike="sngStrike" dirty="0">
              <a:solidFill>
                <a:schemeClr val="bg1"/>
              </a:solidFill>
              <a:effectLst>
                <a:outerShdw blurRad="38100" dist="38100" dir="2700000" algn="tl">
                  <a:srgbClr val="000000">
                    <a:alpha val="43137"/>
                  </a:srgbClr>
                </a:outerShdw>
              </a:effectLst>
            </a:endParaRPr>
          </a:p>
        </p:txBody>
      </p:sp>
      <p:sp>
        <p:nvSpPr>
          <p:cNvPr id="42" name="四角形吹き出し 41"/>
          <p:cNvSpPr/>
          <p:nvPr/>
        </p:nvSpPr>
        <p:spPr>
          <a:xfrm>
            <a:off x="10175048" y="9768920"/>
            <a:ext cx="3245438" cy="317300"/>
          </a:xfrm>
          <a:prstGeom prst="wedgeRectCallout">
            <a:avLst>
              <a:gd name="adj1" fmla="val 599"/>
              <a:gd name="adj2" fmla="val 140881"/>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９月先行まちびらき</a:t>
            </a:r>
          </a:p>
        </p:txBody>
      </p:sp>
      <p:sp>
        <p:nvSpPr>
          <p:cNvPr id="40" name="ホームベース 39"/>
          <p:cNvSpPr/>
          <p:nvPr/>
        </p:nvSpPr>
        <p:spPr>
          <a:xfrm>
            <a:off x="8113249" y="9271154"/>
            <a:ext cx="8531670" cy="39514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大阪のまちづくりグランドデザインの推進</a:t>
            </a:r>
          </a:p>
        </p:txBody>
      </p:sp>
      <p:sp>
        <p:nvSpPr>
          <p:cNvPr id="46" name="四角形吹き出し 45"/>
          <p:cNvSpPr/>
          <p:nvPr/>
        </p:nvSpPr>
        <p:spPr>
          <a:xfrm>
            <a:off x="12997849" y="10192127"/>
            <a:ext cx="1760275" cy="324000"/>
          </a:xfrm>
          <a:prstGeom prst="wedgeRectCallout">
            <a:avLst>
              <a:gd name="adj1" fmla="val 77036"/>
              <a:gd name="adj2" fmla="val 129254"/>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新キャンパス開設</a:t>
            </a:r>
          </a:p>
        </p:txBody>
      </p:sp>
      <p:sp>
        <p:nvSpPr>
          <p:cNvPr id="45" name="テキスト ボックス 44">
            <a:extLst>
              <a:ext uri="{FF2B5EF4-FFF2-40B4-BE49-F238E27FC236}">
                <a16:creationId xmlns:a16="http://schemas.microsoft.com/office/drawing/2014/main" id="{AB4C3106-356A-4348-B945-79A342435521}"/>
              </a:ext>
            </a:extLst>
          </p:cNvPr>
          <p:cNvSpPr txBox="1"/>
          <p:nvPr/>
        </p:nvSpPr>
        <p:spPr>
          <a:xfrm>
            <a:off x="11587990" y="3090769"/>
            <a:ext cx="5260713" cy="29619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1200" spc="-150" dirty="0">
                <a:solidFill>
                  <a:schemeClr val="tx1"/>
                </a:solidFill>
                <a:latin typeface="+mn-ea"/>
                <a:cs typeface="Meiryo UI" pitchFamily="50" charset="-128"/>
              </a:rPr>
              <a:t>（</a:t>
            </a:r>
            <a:r>
              <a:rPr lang="en-US" altLang="ja-JP" sz="1200" spc="-150" dirty="0">
                <a:solidFill>
                  <a:schemeClr val="tx1"/>
                </a:solidFill>
                <a:latin typeface="+mn-ea"/>
                <a:cs typeface="Meiryo UI" pitchFamily="50" charset="-128"/>
              </a:rPr>
              <a:t>※</a:t>
            </a:r>
            <a:r>
              <a:rPr lang="ja-JP" altLang="en-US" sz="1200" spc="-150" dirty="0">
                <a:solidFill>
                  <a:schemeClr val="tx1"/>
                </a:solidFill>
                <a:latin typeface="+mn-ea"/>
                <a:cs typeface="Meiryo UI" pitchFamily="50" charset="-128"/>
              </a:rPr>
              <a:t>）国土形成計画（令和５（</a:t>
            </a:r>
            <a:r>
              <a:rPr lang="en-US" altLang="ja-JP" sz="1200" spc="-150" dirty="0">
                <a:solidFill>
                  <a:schemeClr val="tx1"/>
                </a:solidFill>
                <a:latin typeface="+mn-ea"/>
                <a:cs typeface="Meiryo UI" pitchFamily="50" charset="-128"/>
              </a:rPr>
              <a:t>2023</a:t>
            </a:r>
            <a:r>
              <a:rPr lang="ja-JP" altLang="en-US" sz="1200" spc="-150" dirty="0">
                <a:solidFill>
                  <a:schemeClr val="tx1"/>
                </a:solidFill>
                <a:latin typeface="+mn-ea"/>
                <a:cs typeface="Meiryo UI" pitchFamily="50" charset="-128"/>
              </a:rPr>
              <a:t>）年７月閣議決定）では「日本中央回廊」と表現</a:t>
            </a:r>
            <a:endParaRPr lang="en-US" altLang="ja-JP" sz="1200" spc="-150" dirty="0">
              <a:solidFill>
                <a:schemeClr val="tx1"/>
              </a:solidFill>
              <a:latin typeface="+mn-ea"/>
              <a:cs typeface="Meiryo UI" pitchFamily="50" charset="-128"/>
            </a:endParaRPr>
          </a:p>
        </p:txBody>
      </p:sp>
    </p:spTree>
    <p:extLst>
      <p:ext uri="{BB962C8B-B14F-4D97-AF65-F5344CB8AC3E}">
        <p14:creationId xmlns:p14="http://schemas.microsoft.com/office/powerpoint/2010/main" val="41221001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graphicFrame>
        <p:nvGraphicFramePr>
          <p:cNvPr id="22" name="表 21">
            <a:extLst>
              <a:ext uri="{FF2B5EF4-FFF2-40B4-BE49-F238E27FC236}">
                <a16:creationId xmlns:a16="http://schemas.microsoft.com/office/drawing/2014/main" id="{76CC23B6-DF2C-4F89-B8EB-602CCC671852}"/>
              </a:ext>
            </a:extLst>
          </p:cNvPr>
          <p:cNvGraphicFramePr>
            <a:graphicFrameLocks noGrp="1"/>
          </p:cNvGraphicFramePr>
          <p:nvPr>
            <p:extLst>
              <p:ext uri="{D42A27DB-BD31-4B8C-83A1-F6EECF244321}">
                <p14:modId xmlns:p14="http://schemas.microsoft.com/office/powerpoint/2010/main" val="2373384297"/>
              </p:ext>
            </p:extLst>
          </p:nvPr>
        </p:nvGraphicFramePr>
        <p:xfrm>
          <a:off x="376212" y="2197336"/>
          <a:ext cx="16560000" cy="6043855"/>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51855">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2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4803856"/>
                  </a:ext>
                </a:extLst>
              </a:tr>
            </a:tbl>
          </a:graphicData>
        </a:graphic>
      </p:graphicFrame>
      <p:pic>
        <p:nvPicPr>
          <p:cNvPr id="30" name="図 2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379176" y="2253904"/>
            <a:ext cx="411386" cy="612000"/>
          </a:xfrm>
          <a:prstGeom prst="rect">
            <a:avLst/>
          </a:prstGeom>
        </p:spPr>
      </p:pic>
      <p:sp>
        <p:nvSpPr>
          <p:cNvPr id="31" name="ホームベース 30"/>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sp>
        <p:nvSpPr>
          <p:cNvPr id="27" name="テキスト ボックス 26">
            <a:extLst>
              <a:ext uri="{FF2B5EF4-FFF2-40B4-BE49-F238E27FC236}">
                <a16:creationId xmlns:a16="http://schemas.microsoft.com/office/drawing/2014/main" id="{E37A114D-C9FC-4AEC-A456-F2810BC313A6}"/>
              </a:ext>
            </a:extLst>
          </p:cNvPr>
          <p:cNvSpPr txBox="1"/>
          <p:nvPr/>
        </p:nvSpPr>
        <p:spPr>
          <a:xfrm>
            <a:off x="218419" y="1681644"/>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8" name="フローチャート: 結合子 27"/>
          <p:cNvSpPr/>
          <p:nvPr/>
        </p:nvSpPr>
        <p:spPr>
          <a:xfrm>
            <a:off x="550383" y="1875406"/>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p:cNvSpPr/>
          <p:nvPr/>
        </p:nvSpPr>
        <p:spPr>
          <a:xfrm>
            <a:off x="550383" y="3171941"/>
            <a:ext cx="1733341" cy="2502086"/>
          </a:xfrm>
          <a:prstGeom prst="roundRect">
            <a:avLst>
              <a:gd name="adj" fmla="val 12271"/>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広域的ネットワークの形成</a:t>
            </a:r>
          </a:p>
        </p:txBody>
      </p:sp>
      <p:sp>
        <p:nvSpPr>
          <p:cNvPr id="52" name="ホームベース 51"/>
          <p:cNvSpPr/>
          <p:nvPr/>
        </p:nvSpPr>
        <p:spPr>
          <a:xfrm>
            <a:off x="2627016" y="3171941"/>
            <a:ext cx="14223199"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淀川左岸線（２期）（此花区高見～北区豊崎）の整備</a:t>
            </a:r>
          </a:p>
        </p:txBody>
      </p:sp>
      <p:sp>
        <p:nvSpPr>
          <p:cNvPr id="53" name="ホームベース 52"/>
          <p:cNvSpPr/>
          <p:nvPr/>
        </p:nvSpPr>
        <p:spPr>
          <a:xfrm>
            <a:off x="2627016" y="4523473"/>
            <a:ext cx="8496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北大阪急行延伸</a:t>
            </a:r>
          </a:p>
        </p:txBody>
      </p:sp>
      <p:sp>
        <p:nvSpPr>
          <p:cNvPr id="54" name="ホームベース 53"/>
          <p:cNvSpPr/>
          <p:nvPr/>
        </p:nvSpPr>
        <p:spPr>
          <a:xfrm>
            <a:off x="2627016" y="3586327"/>
            <a:ext cx="14223199"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淀川左岸線延伸部（北区豊崎～門真市ひえ島）の整備</a:t>
            </a:r>
          </a:p>
        </p:txBody>
      </p:sp>
      <p:sp>
        <p:nvSpPr>
          <p:cNvPr id="55" name="ホームベース 54"/>
          <p:cNvSpPr/>
          <p:nvPr/>
        </p:nvSpPr>
        <p:spPr>
          <a:xfrm>
            <a:off x="2627016" y="4000713"/>
            <a:ext cx="14218842" cy="35662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新名神高速</a:t>
            </a:r>
            <a:r>
              <a:rPr kumimoji="1" lang="ja-JP" altLang="en-US" b="1" dirty="0">
                <a:solidFill>
                  <a:schemeClr val="bg1"/>
                </a:solidFill>
                <a:effectLst>
                  <a:outerShdw blurRad="38100" dist="38100" dir="2700000" algn="tl">
                    <a:srgbClr val="000000">
                      <a:alpha val="43137"/>
                    </a:srgbClr>
                  </a:outerShdw>
                </a:effectLst>
                <a:latin typeface="+mn-ea"/>
              </a:rPr>
              <a:t>道路（</a:t>
            </a:r>
            <a:r>
              <a:rPr lang="ja-JP" altLang="en-US" b="1" dirty="0">
                <a:solidFill>
                  <a:schemeClr val="bg1"/>
                </a:solidFill>
                <a:latin typeface="+mn-ea"/>
                <a:cs typeface="Meiryo UI" panose="020B0604030504040204" pitchFamily="50" charset="-128"/>
              </a:rPr>
              <a:t>高槻～八幡</a:t>
            </a:r>
            <a:r>
              <a:rPr kumimoji="1" lang="ja-JP" altLang="en-US" b="1" dirty="0">
                <a:solidFill>
                  <a:schemeClr val="bg1"/>
                </a:solidFill>
                <a:effectLst>
                  <a:outerShdw blurRad="38100" dist="38100" dir="2700000" algn="tl">
                    <a:srgbClr val="000000">
                      <a:alpha val="43137"/>
                    </a:srgbClr>
                  </a:outerShdw>
                </a:effectLst>
                <a:latin typeface="+mn-ea"/>
              </a:rPr>
              <a:t>）の整備</a:t>
            </a:r>
          </a:p>
        </p:txBody>
      </p:sp>
      <p:sp>
        <p:nvSpPr>
          <p:cNvPr id="56" name="ホームベース 55"/>
          <p:cNvSpPr/>
          <p:nvPr/>
        </p:nvSpPr>
        <p:spPr>
          <a:xfrm>
            <a:off x="2627016" y="4936750"/>
            <a:ext cx="14223199"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大阪モノレール延伸</a:t>
            </a:r>
          </a:p>
        </p:txBody>
      </p:sp>
      <p:sp>
        <p:nvSpPr>
          <p:cNvPr id="59" name="ホームベース 58"/>
          <p:cNvSpPr/>
          <p:nvPr/>
        </p:nvSpPr>
        <p:spPr>
          <a:xfrm>
            <a:off x="2627016" y="5350026"/>
            <a:ext cx="14223199"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なにわ筋線の整備</a:t>
            </a:r>
          </a:p>
        </p:txBody>
      </p:sp>
      <p:sp>
        <p:nvSpPr>
          <p:cNvPr id="25" name="角丸四角形 24"/>
          <p:cNvSpPr/>
          <p:nvPr/>
        </p:nvSpPr>
        <p:spPr>
          <a:xfrm>
            <a:off x="550383" y="5991866"/>
            <a:ext cx="1733341" cy="1625965"/>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道路・川・海・みどりを活用した魅力ある都市空間の創出</a:t>
            </a:r>
          </a:p>
        </p:txBody>
      </p:sp>
      <p:sp>
        <p:nvSpPr>
          <p:cNvPr id="36" name="ホームベース 35"/>
          <p:cNvSpPr/>
          <p:nvPr/>
        </p:nvSpPr>
        <p:spPr>
          <a:xfrm>
            <a:off x="2622659" y="7324759"/>
            <a:ext cx="14313553" cy="56283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なんば駅前の空間再編の推進：駅周辺道路の工事、地域と連携したエリアマネジメントの推進</a:t>
            </a:r>
          </a:p>
        </p:txBody>
      </p:sp>
      <p:sp>
        <p:nvSpPr>
          <p:cNvPr id="37" name="ホームベース 36"/>
          <p:cNvSpPr/>
          <p:nvPr/>
        </p:nvSpPr>
        <p:spPr>
          <a:xfrm>
            <a:off x="2622659" y="6003803"/>
            <a:ext cx="11340991" cy="56283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御堂筋の道路空間再編（側道歩行者空間化）：調査・検証、詳細設計、工事</a:t>
            </a:r>
          </a:p>
        </p:txBody>
      </p:sp>
      <p:sp>
        <p:nvSpPr>
          <p:cNvPr id="2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0" name="ホームベース 19"/>
          <p:cNvSpPr/>
          <p:nvPr/>
        </p:nvSpPr>
        <p:spPr>
          <a:xfrm>
            <a:off x="2622659" y="6651140"/>
            <a:ext cx="7759591" cy="56283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中之島通の歩行者空間整備：調査・検証、工事</a:t>
            </a:r>
          </a:p>
        </p:txBody>
      </p:sp>
      <p:sp>
        <p:nvSpPr>
          <p:cNvPr id="21" name="ホームベース 20"/>
          <p:cNvSpPr/>
          <p:nvPr/>
        </p:nvSpPr>
        <p:spPr>
          <a:xfrm>
            <a:off x="10391910" y="6656756"/>
            <a:ext cx="6544302" cy="55918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調査・検証</a:t>
            </a:r>
          </a:p>
        </p:txBody>
      </p:sp>
      <p:sp>
        <p:nvSpPr>
          <p:cNvPr id="24" name="ホームベース 23"/>
          <p:cNvSpPr/>
          <p:nvPr/>
        </p:nvSpPr>
        <p:spPr>
          <a:xfrm>
            <a:off x="14051001" y="5991866"/>
            <a:ext cx="2885211" cy="55579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調査・検証</a:t>
            </a:r>
          </a:p>
        </p:txBody>
      </p:sp>
    </p:spTree>
    <p:extLst>
      <p:ext uri="{BB962C8B-B14F-4D97-AF65-F5344CB8AC3E}">
        <p14:creationId xmlns:p14="http://schemas.microsoft.com/office/powerpoint/2010/main" val="5592195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421132435"/>
              </p:ext>
            </p:extLst>
          </p:nvPr>
        </p:nvGraphicFramePr>
        <p:xfrm>
          <a:off x="286053" y="2293585"/>
          <a:ext cx="16554148" cy="91135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663173">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◆大阪・関西だけでなく、日本の経済成長を牽引するスーパー・メガリージョンの形成に向けた取組み</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新大阪駅周辺のまちづくり</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○「新大阪駅周辺地域都市再生緊急整備地域まちづくり方針</a:t>
                      </a:r>
                      <a:r>
                        <a:rPr kumimoji="1" lang="en-US" altLang="ja-JP" sz="1600" b="0" u="none" strike="noStrike" dirty="0">
                          <a:solidFill>
                            <a:schemeClr val="tx1"/>
                          </a:solidFill>
                          <a:latin typeface="游ゴシック" panose="020B0400000000000000" pitchFamily="50" charset="-128"/>
                          <a:ea typeface="+mn-ea"/>
                        </a:rPr>
                        <a:t>2022</a:t>
                      </a:r>
                      <a:r>
                        <a:rPr kumimoji="1" lang="ja-JP" altLang="en-US" sz="1600" b="0" u="none" strike="noStrike" dirty="0">
                          <a:solidFill>
                            <a:schemeClr val="tx1"/>
                          </a:solidFill>
                          <a:latin typeface="游ゴシック" panose="020B0400000000000000" pitchFamily="50" charset="-128"/>
                          <a:ea typeface="+mn-ea"/>
                        </a:rPr>
                        <a:t>（令和４年６月策定）」を踏まえ、駅とまちが一体となった世界有数の広域交通ターミナルのまちづくりの実現に</a:t>
                      </a:r>
                      <a:endParaRPr kumimoji="1" lang="en-US" altLang="ja-JP" sz="1600" b="0" u="none" strike="noStrike" dirty="0">
                        <a:solidFill>
                          <a:schemeClr val="tx1"/>
                        </a:solidFill>
                        <a:latin typeface="游ゴシック" panose="020B0400000000000000" pitchFamily="50" charset="-128"/>
                        <a:ea typeface="+mn-ea"/>
                      </a:endParaRPr>
                    </a:p>
                    <a:p>
                      <a:pPr marL="21600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向け取組みを推進</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○都市再生緊急整備地域に指定（令和４年</a:t>
                      </a:r>
                      <a:r>
                        <a:rPr kumimoji="1" lang="en-US" altLang="ja-JP" sz="1600" b="0" u="none" strike="noStrike" dirty="0">
                          <a:solidFill>
                            <a:schemeClr val="tx1"/>
                          </a:solidFill>
                          <a:latin typeface="游ゴシック" panose="020B0400000000000000" pitchFamily="50" charset="-128"/>
                          <a:ea typeface="+mn-ea"/>
                        </a:rPr>
                        <a:t>10</a:t>
                      </a:r>
                      <a:r>
                        <a:rPr kumimoji="1" lang="ja-JP" altLang="en-US" sz="1600" b="0" u="none" strike="noStrike" dirty="0">
                          <a:solidFill>
                            <a:schemeClr val="tx1"/>
                          </a:solidFill>
                          <a:latin typeface="游ゴシック" panose="020B0400000000000000" pitchFamily="50" charset="-128"/>
                          <a:ea typeface="+mn-ea"/>
                        </a:rPr>
                        <a:t>月）された新大阪駅エリアにおいて、民間都市開発の機運醸成に向けたプロモーション等を実施</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dirty="0">
                          <a:solidFill>
                            <a:schemeClr val="tx1"/>
                          </a:solidFill>
                          <a:latin typeface="游ゴシック" panose="020B0400000000000000" pitchFamily="50" charset="-128"/>
                          <a:ea typeface="+mn-ea"/>
                        </a:rPr>
                        <a:t>【</a:t>
                      </a:r>
                      <a:r>
                        <a:rPr kumimoji="1" lang="ja-JP" altLang="en-US" sz="1600" b="1" dirty="0">
                          <a:solidFill>
                            <a:schemeClr val="tx1"/>
                          </a:solidFill>
                          <a:latin typeface="游ゴシック" panose="020B0400000000000000" pitchFamily="50" charset="-128"/>
                          <a:ea typeface="+mn-ea"/>
                        </a:rPr>
                        <a:t>リニア中央新幹線・北陸新幹線</a:t>
                      </a:r>
                      <a:r>
                        <a:rPr kumimoji="1" lang="en-US" altLang="ja-JP" sz="1600" b="1" dirty="0">
                          <a:solidFill>
                            <a:schemeClr val="tx1"/>
                          </a:solidFill>
                          <a:latin typeface="游ゴシック" panose="020B0400000000000000" pitchFamily="50" charset="-128"/>
                          <a:ea typeface="+mn-ea"/>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○早期全線開業の実現に向けた国等への要望活動や、機運醸成にかかる広報・啓発活動を実施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◆世界的な地域間競争に勝ち抜くため、西日本のゲートウェイとしての空・海の機能強化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関西国際空港</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u="none" dirty="0">
                          <a:solidFill>
                            <a:schemeClr val="tx1"/>
                          </a:solidFill>
                          <a:latin typeface="游ゴシック" panose="020B0400000000000000" pitchFamily="50" charset="-128"/>
                          <a:ea typeface="+mn-ea"/>
                        </a:rPr>
                        <a:t>国際線キャパシティの拡大や旅客体験の向上に向けた「関西国際空港第１ターミナルビルリノベーション工事」を実施（関西エアポート）（</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〇関空の容量拡張の実現に向けて国から示された新たな飛行経路案について兵庫県・和歌山県と共同で有識者会議を設置し、環境面への影響など必要な検討を行い、住民の生活環境への負担を軽減できるよう国に対して要請。また、国からは、すべての項目に対応する旨の回答が示された。（</a:t>
                      </a:r>
                      <a:r>
                        <a:rPr kumimoji="1" lang="en-US" altLang="ja-JP" sz="1600" b="0" u="none" strike="noStrik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再掲）</a:t>
                      </a:r>
                      <a:endParaRPr kumimoji="1" lang="en-US" altLang="ja-JP" sz="1600" b="0" u="none" strike="noStrik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○引き続き、空港施設の機能強化や必要となる容量拡張の実現に向け、国の</a:t>
                      </a:r>
                      <a:r>
                        <a:rPr kumimoji="1" lang="ja-JP" altLang="en-US" sz="1600" b="0" i="0" u="none" dirty="0">
                          <a:solidFill>
                            <a:schemeClr val="tx1"/>
                          </a:solidFill>
                          <a:latin typeface="游ゴシック" panose="020B0400000000000000" pitchFamily="50" charset="-128"/>
                          <a:ea typeface="+mn-ea"/>
                        </a:rPr>
                        <a:t>積極的な</a:t>
                      </a:r>
                      <a:r>
                        <a:rPr kumimoji="1" lang="ja-JP" altLang="en-US" sz="1600" b="0" u="none" dirty="0">
                          <a:solidFill>
                            <a:schemeClr val="tx1"/>
                          </a:solidFill>
                          <a:latin typeface="游ゴシック" panose="020B0400000000000000" pitchFamily="50" charset="-128"/>
                          <a:ea typeface="+mn-ea"/>
                        </a:rPr>
                        <a:t>関与と支援を国に要望（</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○コロナ禍において事業縮小した空港関連事業者による人材確保の支援（</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阪神港</a:t>
                      </a:r>
                      <a:r>
                        <a:rPr kumimoji="1" lang="en-US" altLang="ja-JP" sz="1600" b="1"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国際コンテナ戦略港湾としての阪神港の「集貨」「創貨」「競争力強化」の取組み推進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◆将来の大阪の成長・発展に向けたまちづくりの推進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strike="noStrike" dirty="0">
                          <a:solidFill>
                            <a:schemeClr val="tx1"/>
                          </a:solidFill>
                          <a:latin typeface="游ゴシック" panose="020B0400000000000000" pitchFamily="50" charset="-128"/>
                          <a:ea typeface="+mn-ea"/>
                        </a:rPr>
                        <a:t>【</a:t>
                      </a:r>
                      <a:r>
                        <a:rPr kumimoji="1" lang="ja-JP" altLang="en-US" sz="1600" b="1" u="none" strike="noStrike" dirty="0">
                          <a:solidFill>
                            <a:schemeClr val="tx1"/>
                          </a:solidFill>
                          <a:latin typeface="游ゴシック" panose="020B0400000000000000" pitchFamily="50" charset="-128"/>
                          <a:ea typeface="+mn-ea"/>
                        </a:rPr>
                        <a:t>大阪のまちづくりグランドデザインの推進</a:t>
                      </a:r>
                      <a:r>
                        <a:rPr kumimoji="1" lang="en-US" altLang="ja-JP" sz="1600" b="1" u="none" strike="noStrike" dirty="0">
                          <a:solidFill>
                            <a:schemeClr val="tx1"/>
                          </a:solidFill>
                          <a:latin typeface="游ゴシック" panose="020B0400000000000000" pitchFamily="50" charset="-128"/>
                          <a:ea typeface="+mn-ea"/>
                        </a:rPr>
                        <a:t>】</a:t>
                      </a:r>
                      <a:endParaRPr kumimoji="1" lang="en-US" altLang="ja-JP" sz="1600" b="1"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en-US" altLang="ja-JP" sz="1600" b="0" u="none" dirty="0">
                          <a:solidFill>
                            <a:schemeClr val="tx1"/>
                          </a:solidFill>
                          <a:latin typeface="游ゴシック" panose="020B0400000000000000" pitchFamily="50" charset="-128"/>
                          <a:ea typeface="+mn-ea"/>
                        </a:rPr>
                        <a:t>2050</a:t>
                      </a:r>
                      <a:r>
                        <a:rPr kumimoji="1" lang="ja-JP" altLang="en-US" sz="1600" b="0" u="none" dirty="0">
                          <a:solidFill>
                            <a:schemeClr val="tx1"/>
                          </a:solidFill>
                          <a:latin typeface="游ゴシック" panose="020B0400000000000000" pitchFamily="50" charset="-128"/>
                          <a:ea typeface="+mn-ea"/>
                        </a:rPr>
                        <a:t>年に向けた大阪全体のまちづくりの方向性を示す、「大阪のまちづくりグランドデザイン」の推進</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〇うめきた２期・夢洲地区において、第</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53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回国家戦略特別区域諮問会議が開催され、審議の結果、大阪市をスーパーシティ型国家戦略特別区域に指定することが了承</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dirty="0">
                          <a:solidFill>
                            <a:schemeClr val="tx1"/>
                          </a:solidFill>
                          <a:latin typeface="游ゴシック" panose="020B0400000000000000" pitchFamily="50" charset="-128"/>
                          <a:ea typeface="+mn-ea"/>
                        </a:rPr>
                        <a:t>【</a:t>
                      </a:r>
                      <a:r>
                        <a:rPr kumimoji="1" lang="ja-JP" altLang="en-US" sz="1600" b="1" dirty="0">
                          <a:solidFill>
                            <a:schemeClr val="tx1"/>
                          </a:solidFill>
                          <a:latin typeface="游ゴシック" panose="020B0400000000000000" pitchFamily="50" charset="-128"/>
                          <a:ea typeface="+mn-ea"/>
                        </a:rPr>
                        <a:t>うめきた２期</a:t>
                      </a:r>
                      <a:r>
                        <a:rPr kumimoji="1" lang="en-US" altLang="ja-JP" sz="1600" b="1" dirty="0">
                          <a:solidFill>
                            <a:schemeClr val="tx1"/>
                          </a:solidFill>
                          <a:latin typeface="游ゴシック" panose="020B0400000000000000" pitchFamily="50" charset="-128"/>
                          <a:ea typeface="+mn-ea"/>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○鉄道地下化、公園整備、土地区画整理等の基盤整備事業の推進（</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○「一般社団法人うめきた未来イノベーション機構（</a:t>
                      </a:r>
                      <a:r>
                        <a:rPr kumimoji="1" lang="en-US" altLang="ja-JP" sz="1600" b="0" u="none" dirty="0">
                          <a:solidFill>
                            <a:schemeClr val="tx1"/>
                          </a:solidFill>
                          <a:latin typeface="游ゴシック" panose="020B0400000000000000" pitchFamily="50" charset="-128"/>
                          <a:ea typeface="+mn-ea"/>
                        </a:rPr>
                        <a:t>U-FINO</a:t>
                      </a:r>
                      <a:r>
                        <a:rPr kumimoji="1" lang="ja-JP" altLang="en-US" sz="1600" b="0" u="none" dirty="0">
                          <a:solidFill>
                            <a:schemeClr val="tx1"/>
                          </a:solidFill>
                          <a:latin typeface="游ゴシック" panose="020B0400000000000000" pitchFamily="50" charset="-128"/>
                          <a:ea typeface="+mn-ea"/>
                        </a:rPr>
                        <a:t>）」によるイノベーションの創出に向けた企画立案・推進活動の実施（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大阪城東部地区</a:t>
                      </a:r>
                      <a:r>
                        <a:rPr kumimoji="1" lang="en-US" altLang="ja-JP" sz="1600" b="1" u="none" dirty="0">
                          <a:solidFill>
                            <a:schemeClr val="tx1"/>
                          </a:solidFill>
                          <a:latin typeface="游ゴシック" panose="020B0400000000000000" pitchFamily="50" charset="-128"/>
                          <a:ea typeface="+mn-ea"/>
                        </a:rPr>
                        <a:t>】</a:t>
                      </a:r>
                      <a:endParaRPr kumimoji="1" lang="en-US" altLang="ja-JP" sz="1600" b="1" u="none" strike="sngStrike" kern="1200" baseline="0" dirty="0">
                        <a:solidFill>
                          <a:schemeClr val="tx1"/>
                        </a:solidFill>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○「大阪城東部地区のまちづくりの方向性（令和２年９月策定）」を踏まえ、大阪公立大学森之宮キャンパスを先導役としたまちづくりの実現に向けた検討を、地権者等の関係者</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とともに実施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en-US" altLang="ja-JP" sz="1600" b="0" u="none" dirty="0">
                          <a:solidFill>
                            <a:schemeClr val="tx1"/>
                          </a:solidFill>
                          <a:latin typeface="游ゴシック" panose="020B0400000000000000" pitchFamily="50" charset="-128"/>
                          <a:ea typeface="+mn-ea"/>
                        </a:rPr>
                        <a:t>1.5</a:t>
                      </a:r>
                      <a:r>
                        <a:rPr kumimoji="1" lang="ja-JP" altLang="en-US" sz="1600" b="0" u="none" dirty="0">
                          <a:solidFill>
                            <a:schemeClr val="tx1"/>
                          </a:solidFill>
                          <a:latin typeface="游ゴシック" panose="020B0400000000000000" pitchFamily="50" charset="-128"/>
                          <a:ea typeface="+mn-ea"/>
                        </a:rPr>
                        <a:t>期開発の具体的な土地利用・基盤整備の方針を示すものとして「大阪城東部地区　</a:t>
                      </a:r>
                      <a:r>
                        <a:rPr kumimoji="1" lang="en-US" altLang="ja-JP" sz="1600" b="0" u="none" dirty="0">
                          <a:solidFill>
                            <a:schemeClr val="tx1"/>
                          </a:solidFill>
                          <a:latin typeface="游ゴシック" panose="020B0400000000000000" pitchFamily="50" charset="-128"/>
                          <a:ea typeface="+mn-ea"/>
                        </a:rPr>
                        <a:t>1.5</a:t>
                      </a:r>
                      <a:r>
                        <a:rPr kumimoji="1" lang="ja-JP" altLang="en-US" sz="1600" b="0" u="none" dirty="0">
                          <a:solidFill>
                            <a:schemeClr val="tx1"/>
                          </a:solidFill>
                          <a:latin typeface="游ゴシック" panose="020B0400000000000000" pitchFamily="50" charset="-128"/>
                          <a:ea typeface="+mn-ea"/>
                        </a:rPr>
                        <a:t>期開発の開発方針」を検討（令和６年５月策定予定）</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夢洲</a:t>
                      </a:r>
                      <a:r>
                        <a:rPr kumimoji="1" lang="en-US" altLang="ja-JP" sz="1600" b="1" u="none" dirty="0">
                          <a:solidFill>
                            <a:schemeClr val="tx1"/>
                          </a:solidFill>
                          <a:latin typeface="游ゴシック" panose="020B0400000000000000" pitchFamily="50" charset="-128"/>
                          <a:ea typeface="+mn-ea"/>
                        </a:rPr>
                        <a:t>】</a:t>
                      </a: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a:t>
                      </a:r>
                      <a:r>
                        <a:rPr kumimoji="1" lang="ja-JP" altLang="en-US" sz="1600" b="0" u="none" strike="noStrike" baseline="0" dirty="0">
                          <a:solidFill>
                            <a:schemeClr val="tx1"/>
                          </a:solidFill>
                          <a:latin typeface="游ゴシック" panose="020B0400000000000000" pitchFamily="50" charset="-128"/>
                          <a:ea typeface="+mn-ea"/>
                        </a:rPr>
                        <a:t>万博跡地（夢洲第２期）の開発事業者募集の方針を公表（令和６年１月）</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186494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031628352"/>
              </p:ext>
            </p:extLst>
          </p:nvPr>
        </p:nvGraphicFramePr>
        <p:xfrm>
          <a:off x="180000" y="2405442"/>
          <a:ext cx="16554148" cy="691000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691000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◆国内外の人・モノの活発な交流を支える広域的ネットワークの形成</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道路ネットワークの充実</a:t>
                      </a:r>
                      <a:r>
                        <a:rPr kumimoji="1" lang="en-US" altLang="ja-JP" sz="1600" b="1" u="none" dirty="0">
                          <a:solidFill>
                            <a:schemeClr val="tx1"/>
                          </a:solidFill>
                          <a:latin typeface="游ゴシック" panose="020B0400000000000000" pitchFamily="50" charset="-128"/>
                          <a:ea typeface="+mn-ea"/>
                        </a:rPr>
                        <a:t>】</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〇淀川左岸線（２期）（此花区高見～北区豊崎）：</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2032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年度の事業完了に向けて、トンネル本体工事等を実施（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2025</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年大阪・関西万博会場までのシャトルバス等のルートとして暫定利用）</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・大阪府、大阪市、兵庫県、神戸市、奈良県及び経済団体で構成する関西高速道路ネットワーク推進協議会において、淀川左岸線（２期）及び淀川左岸線延伸部の早期整備や予算確保に向けた国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等</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への要望活動を実施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〇淀川左岸線延伸部（北区豊崎～門真市ひえ島）：</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年度に工事着手し、</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豊崎付近ではランプ部の橋梁工事や、花博通では</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トンネル工事に必要となる土留工事等を促進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〇新名神高速道路（高槻～八幡）：</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2027</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年度の供用開始（暫定４車線）に向けて、</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橋梁工事やトンネル本体工事等を促進</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高速道路料金体系の一元化</a:t>
                      </a:r>
                      <a:r>
                        <a:rPr kumimoji="1" lang="en-US" altLang="ja-JP" sz="1600" b="1" u="none" dirty="0">
                          <a:solidFill>
                            <a:schemeClr val="tx1"/>
                          </a:solidFill>
                          <a:latin typeface="游ゴシック" panose="020B0400000000000000" pitchFamily="50" charset="-128"/>
                          <a:ea typeface="+mn-ea"/>
                        </a:rPr>
                        <a:t>】</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〇淀川左岸線延伸部等の大阪都市再生環状道路の整備の進展にあわせ、高速道路ネットワーク全体を有効に活用し、渋滞緩和を図るため、公平で利⽤しやすい料⾦体系の実現に向けて関係団体と連</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ja-JP" altLang="en-US" sz="1600" b="0" i="0" u="none" strike="noStrike" cap="none" spc="-150" normalizeH="0" baseline="0" dirty="0" err="1">
                          <a:ln>
                            <a:noFill/>
                          </a:ln>
                          <a:solidFill>
                            <a:schemeClr val="tx1"/>
                          </a:solidFill>
                          <a:effectLst/>
                          <a:latin typeface="+mn-ea"/>
                          <a:ea typeface="+mn-ea"/>
                          <a:cs typeface="Meiryo UI" panose="020B0604030504040204" pitchFamily="50" charset="-128"/>
                        </a:rPr>
                        <a:t>携して</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国などに対して働きかけ</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公共交通戦略の推進</a:t>
                      </a:r>
                      <a:r>
                        <a:rPr kumimoji="1" lang="en-US" altLang="ja-JP" sz="1600" b="1" u="none" dirty="0">
                          <a:solidFill>
                            <a:schemeClr val="tx1"/>
                          </a:solidFill>
                          <a:latin typeface="游ゴシック" panose="020B0400000000000000" pitchFamily="50" charset="-128"/>
                          <a:ea typeface="+mn-ea"/>
                        </a:rPr>
                        <a:t>】</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〇北大阪急行延伸：</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年３月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日に延伸部開業</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〇大阪モノレール延伸：用地取得を進めるとともに、支柱建設工事や鋼軌道桁建設工事、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PC</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軌道桁製作ヤードの整備工事を実施し、</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2033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年度開業を目指し、事業を推進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〇なにわ筋線の整備：</a:t>
                      </a:r>
                      <a:r>
                        <a:rPr lang="ja-JP" altLang="en-US" sz="1600" b="0" i="0" u="none" strike="noStrike" baseline="0" dirty="0">
                          <a:solidFill>
                            <a:schemeClr val="tx1"/>
                          </a:solidFill>
                          <a:latin typeface="+mn-ea"/>
                          <a:ea typeface="+mn-ea"/>
                        </a:rPr>
                        <a:t>なにわ筋線の整備主体である関西高速鉄道㈱が駅部工事等を実施</a:t>
                      </a:r>
                      <a:endParaRPr lang="en-US" altLang="ja-JP" sz="1600" b="0" i="0" u="none" strike="sngStrike" baseline="0" dirty="0">
                        <a:solidFill>
                          <a:schemeClr val="tx1"/>
                        </a:solidFill>
                        <a:latin typeface="+mn-ea"/>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鉄道の高架化・地下化</a:t>
                      </a:r>
                      <a:r>
                        <a:rPr kumimoji="1" lang="en-US" altLang="ja-JP" sz="1600" b="1" u="none" dirty="0">
                          <a:solidFill>
                            <a:schemeClr val="tx1"/>
                          </a:solidFill>
                          <a:latin typeface="游ゴシック" panose="020B0400000000000000" pitchFamily="50" charset="-128"/>
                          <a:ea typeface="+mn-ea"/>
                        </a:rPr>
                        <a:t>】</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〇京阪本線（寝屋川市・枚方市）：</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年度より鉄道高架工事に着手及び用地取得や文化財調査の推進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〇近鉄奈良線（東大阪市）：全線高架化が完了しており、事業完了に向け、側道整備の推進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〇南海本線・高師浜線（高石市）：南海本線の高架化が完了しており、引き続き、高師浜線の鉄道高架工事の推進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〇阪急京都線（摂津市）：用地取得の推進及び鉄道施設設計の実施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○阪急京都線・千里線（大阪市）：</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2031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年度の事業完了に向けて事業を推進</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9659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067764750"/>
              </p:ext>
            </p:extLst>
          </p:nvPr>
        </p:nvGraphicFramePr>
        <p:xfrm>
          <a:off x="180000" y="2405442"/>
          <a:ext cx="16554148" cy="54559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◆道路・川・海・みどりを活用した魅力ある都市空間の創出</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大阪都心部まちなかの道路空間を再編し、人々が集い多様な活動を広げられる都市空間の創出（御堂筋・中之島通・なんば駅前の空間再編の推進等）</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○御堂筋：側道歩行者空間化（長堀通～千日前通）</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○中之島通：中之島通の歩行者空間化（堺筋（難波橋）～中央公会堂前）</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○なんば駅前：</a:t>
                      </a:r>
                      <a:r>
                        <a:rPr kumimoji="1" lang="ja-JP" altLang="en-US" sz="1600" b="0" u="none" strike="noStrike" dirty="0">
                          <a:solidFill>
                            <a:schemeClr val="tx1"/>
                          </a:solidFill>
                          <a:latin typeface="游ゴシック" panose="020B0400000000000000" pitchFamily="50" charset="-128"/>
                          <a:ea typeface="+mn-ea"/>
                        </a:rPr>
                        <a:t>なんば駅周辺の歩行者空間化、地域と連携したエリアマネジメントの推進</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水都大阪として魅力ある都市空間・水辺空間の創出</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〇大阪城エリアでの公共船着場の整備完了（</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再掲）</a:t>
                      </a:r>
                      <a:endParaRPr kumimoji="1" lang="ja-JP" altLang="en-US" sz="1600" b="0" i="0" u="none" strike="sng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〇中之島</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GATE</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ターミナルの公共船着場の工事に着手、にぎわい施設を整備・管理運営する民間事業者を決定し、施設等の設計業務を実施中（</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再掲）</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〇中之島を中心としたエリアに</a:t>
                      </a:r>
                      <a:r>
                        <a:rPr kumimoji="1" lang="ja-JP" altLang="en-US" sz="1600" b="0" u="none" strike="noStrike" dirty="0">
                          <a:solidFill>
                            <a:schemeClr val="tx1"/>
                          </a:solidFill>
                          <a:latin typeface="游ゴシック" panose="020B0400000000000000" pitchFamily="50" charset="-128"/>
                          <a:ea typeface="+mn-ea"/>
                        </a:rPr>
                        <a:t>おける</a:t>
                      </a:r>
                      <a:r>
                        <a:rPr kumimoji="1" lang="ja-JP" altLang="en-US" sz="1600" b="0" u="none" dirty="0">
                          <a:solidFill>
                            <a:schemeClr val="tx1"/>
                          </a:solidFill>
                          <a:latin typeface="游ゴシック" panose="020B0400000000000000" pitchFamily="50" charset="-128"/>
                          <a:ea typeface="+mn-ea"/>
                        </a:rPr>
                        <a:t>みどり空間</a:t>
                      </a:r>
                      <a:r>
                        <a:rPr kumimoji="1" lang="ja-JP" altLang="en-US" sz="1600" b="0" u="none" strike="noStrike" dirty="0">
                          <a:solidFill>
                            <a:schemeClr val="tx1"/>
                          </a:solidFill>
                          <a:latin typeface="游ゴシック" panose="020B0400000000000000" pitchFamily="50" charset="-128"/>
                          <a:ea typeface="+mn-ea"/>
                        </a:rPr>
                        <a:t>の</a:t>
                      </a:r>
                      <a:r>
                        <a:rPr kumimoji="1" lang="ja-JP" altLang="en-US" sz="1600" b="0" u="none" dirty="0">
                          <a:solidFill>
                            <a:schemeClr val="tx1"/>
                          </a:solidFill>
                          <a:latin typeface="游ゴシック" panose="020B0400000000000000" pitchFamily="50" charset="-128"/>
                          <a:ea typeface="+mn-ea"/>
                        </a:rPr>
                        <a:t>整備</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〇東横掘川（本町橋～農人橋間）において水辺空間を整備</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みどり豊かで魅力ある都市空間の創出</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地域の緑化活動に対し緑化樹の配付や助成を行い、みどりづくりを通じた地域交流を促進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○建築物敷地等緑化促進制度を運用するとともに、優良な民間施設の緑化を顕彰</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〇民活の導入による、安全・安心で快適な府民生活に寄与する公園緑地の整備・管理運営の実施</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○寄附を活用したみどり空間づくりの推進</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○天王寺動物園の魅力向上（獣舎更新）</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都市緑化を活用した猛暑対策</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○市町村や鉄軌道・バス事業者などが行う植樹等による緑化及び微細ミスト発生器などの暑熱環境改善設備の設置に対して、助成を実施</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47266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15979801" y="11890595"/>
            <a:ext cx="860400" cy="680400"/>
          </a:xfrm>
          <a:prstGeom prst="rect">
            <a:avLst/>
          </a:prstGeo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chor="ctr"/>
          <a:lstStyle>
            <a:defPPr>
              <a:defRPr lang="en-US"/>
            </a:defPPr>
            <a:lvl1pPr marL="0" algn="r" defTabSz="457124" rtl="0" eaLnBrk="1" latinLnBrk="0" hangingPunct="1">
              <a:defRPr sz="2240" kern="1200">
                <a:solidFill>
                  <a:schemeClr val="tx1">
                    <a:tint val="75000"/>
                  </a:schemeClr>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486312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11924845" y="1906561"/>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先行事例の横展開を通じた府域全体でのスマートシティの展開</a:t>
            </a:r>
            <a:endParaRPr lang="en-US" altLang="ja-JP" sz="2000" b="1" spc="-150" dirty="0">
              <a:latin typeface="+mn-ea"/>
              <a:cs typeface="Meiryo UI" pitchFamily="50" charset="-128"/>
            </a:endParaRPr>
          </a:p>
        </p:txBody>
      </p:sp>
      <p:sp>
        <p:nvSpPr>
          <p:cNvPr id="27" name="テキスト ボックス 26"/>
          <p:cNvSpPr txBox="1"/>
          <p:nvPr/>
        </p:nvSpPr>
        <p:spPr>
          <a:xfrm>
            <a:off x="1412845" y="1906561"/>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府内各エリアでのスマートシティの推進</a:t>
            </a:r>
            <a:endParaRPr lang="en-US" altLang="ja-JP" sz="2000" b="1" spc="-150" dirty="0">
              <a:latin typeface="+mn-ea"/>
              <a:cs typeface="Meiryo UI" pitchFamily="50" charset="-128"/>
            </a:endParaRPr>
          </a:p>
        </p:txBody>
      </p:sp>
      <p:sp>
        <p:nvSpPr>
          <p:cNvPr id="29" name="二等辺三角形 28"/>
          <p:cNvSpPr/>
          <p:nvPr/>
        </p:nvSpPr>
        <p:spPr>
          <a:xfrm rot="5400000">
            <a:off x="11627108" y="2187426"/>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0" name="Group 2"/>
          <p:cNvGraphicFramePr>
            <a:graphicFrameLocks/>
          </p:cNvGraphicFramePr>
          <p:nvPr>
            <p:extLst>
              <p:ext uri="{D42A27DB-BD31-4B8C-83A1-F6EECF244321}">
                <p14:modId xmlns:p14="http://schemas.microsoft.com/office/powerpoint/2010/main" val="1705850018"/>
              </p:ext>
            </p:extLst>
          </p:nvPr>
        </p:nvGraphicFramePr>
        <p:xfrm>
          <a:off x="255489" y="2758097"/>
          <a:ext cx="16668000" cy="28825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23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◆スーパーシティの実現に向けた取組み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◆国家戦略特区の推進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◆各拠点におけるスマートシティの推進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◆まちづくりのデジタル化：国等と連携して、まちづくりのデジタル基盤となる３</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D</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都市モデルの構築検討</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◆「大阪スマートシティパートナーズフォーラム」の取組みを通じた府内各地域におけるスマートシティの促進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オンデマンド交通の先行事例をつくり、それを府域に横展開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◆スーパーシティの</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区域指定</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を受けることにより規制緩和の中でのスマートモビリティの実証</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◆民間事業者による５</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G</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基地局の設置の促進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◆大阪・関西万博をインパクトとして、府域全体での最先端技術の体感・共有</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◆各拠点におけるスマートシティの実装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500" b="1" i="0" u="none" strike="noStrike" cap="none" spc="-150" normalizeH="0" baseline="0" dirty="0">
                          <a:ln>
                            <a:noFill/>
                          </a:ln>
                          <a:solidFill>
                            <a:schemeClr val="tx1"/>
                          </a:solidFill>
                          <a:effectLst/>
                          <a:latin typeface="+mn-ea"/>
                          <a:ea typeface="+mn-ea"/>
                          <a:cs typeface="Meiryo UI" panose="020B0604030504040204" pitchFamily="50" charset="-128"/>
                        </a:rPr>
                        <a:t>◆３</a:t>
                      </a:r>
                      <a:r>
                        <a:rPr kumimoji="1" lang="en-US" altLang="ja-JP" sz="1500" b="1" i="0" u="none" strike="noStrike" cap="none" spc="-150" normalizeH="0" baseline="0" dirty="0">
                          <a:ln>
                            <a:noFill/>
                          </a:ln>
                          <a:solidFill>
                            <a:schemeClr val="tx1"/>
                          </a:solidFill>
                          <a:effectLst/>
                          <a:latin typeface="+mn-ea"/>
                          <a:ea typeface="+mn-ea"/>
                          <a:cs typeface="Meiryo UI" panose="020B0604030504040204" pitchFamily="50" charset="-128"/>
                        </a:rPr>
                        <a:t>D</a:t>
                      </a:r>
                      <a:r>
                        <a:rPr kumimoji="1" lang="ja-JP" altLang="en-US" sz="1500" b="1" i="0" u="none" strike="noStrike" cap="none" spc="-150" normalizeH="0" baseline="0" dirty="0">
                          <a:ln>
                            <a:noFill/>
                          </a:ln>
                          <a:solidFill>
                            <a:schemeClr val="tx1"/>
                          </a:solidFill>
                          <a:effectLst/>
                          <a:latin typeface="+mn-ea"/>
                          <a:ea typeface="+mn-ea"/>
                          <a:cs typeface="Meiryo UI" panose="020B0604030504040204" pitchFamily="50" charset="-128"/>
                        </a:rPr>
                        <a:t>都市モデルの活用により都市課題へ機動的・弾力的に対応</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協議会」との連携により府域の円滑な移動につながるＭ</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aaS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を実現</a:t>
                      </a:r>
                      <a:endParaRPr kumimoji="1" lang="en-US" altLang="ja-JP" sz="1600" b="1" i="0" u="none" strike="sngStrike" cap="none" spc="-150" normalizeH="0" baseline="0" dirty="0">
                        <a:ln>
                          <a:noFill/>
                        </a:ln>
                        <a:solidFill>
                          <a:srgbClr val="0070C0"/>
                        </a:solidFill>
                        <a:effectLst/>
                        <a:highlight>
                          <a:srgbClr val="00FFFF"/>
                        </a:highligh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◆市町村のまちづくりと連携したテレワーク拠点づくりやスマートモビリティ促進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◆国や民間の動きを踏まえた情報通信基盤の整備促進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31" name="表 30">
            <a:extLst>
              <a:ext uri="{FF2B5EF4-FFF2-40B4-BE49-F238E27FC236}">
                <a16:creationId xmlns:a16="http://schemas.microsoft.com/office/drawing/2014/main" id="{76CC23B6-DF2C-4F89-B8EB-602CCC671852}"/>
              </a:ext>
            </a:extLst>
          </p:cNvPr>
          <p:cNvGraphicFramePr>
            <a:graphicFrameLocks noGrp="1"/>
          </p:cNvGraphicFramePr>
          <p:nvPr/>
        </p:nvGraphicFramePr>
        <p:xfrm>
          <a:off x="255489" y="6899234"/>
          <a:ext cx="16398712" cy="4542652"/>
        </p:xfrm>
        <a:graphic>
          <a:graphicData uri="http://schemas.openxmlformats.org/drawingml/2006/table">
            <a:tbl>
              <a:tblPr firstRow="1" firstCol="1" bandRow="1"/>
              <a:tblGrid>
                <a:gridCol w="1746712">
                  <a:extLst>
                    <a:ext uri="{9D8B030D-6E8A-4147-A177-3AD203B41FA5}">
                      <a16:colId xmlns:a16="http://schemas.microsoft.com/office/drawing/2014/main" val="20000"/>
                    </a:ext>
                  </a:extLst>
                </a:gridCol>
                <a:gridCol w="2052000">
                  <a:extLst>
                    <a:ext uri="{9D8B030D-6E8A-4147-A177-3AD203B41FA5}">
                      <a16:colId xmlns:a16="http://schemas.microsoft.com/office/drawing/2014/main" val="3141500421"/>
                    </a:ext>
                  </a:extLst>
                </a:gridCol>
                <a:gridCol w="2520000">
                  <a:extLst>
                    <a:ext uri="{9D8B030D-6E8A-4147-A177-3AD203B41FA5}">
                      <a16:colId xmlns:a16="http://schemas.microsoft.com/office/drawing/2014/main" val="20005"/>
                    </a:ext>
                  </a:extLst>
                </a:gridCol>
                <a:gridCol w="2520000">
                  <a:extLst>
                    <a:ext uri="{9D8B030D-6E8A-4147-A177-3AD203B41FA5}">
                      <a16:colId xmlns:a16="http://schemas.microsoft.com/office/drawing/2014/main" val="20006"/>
                    </a:ext>
                  </a:extLst>
                </a:gridCol>
                <a:gridCol w="2520000">
                  <a:extLst>
                    <a:ext uri="{9D8B030D-6E8A-4147-A177-3AD203B41FA5}">
                      <a16:colId xmlns:a16="http://schemas.microsoft.com/office/drawing/2014/main" val="20007"/>
                    </a:ext>
                  </a:extLst>
                </a:gridCol>
                <a:gridCol w="2520000">
                  <a:extLst>
                    <a:ext uri="{9D8B030D-6E8A-4147-A177-3AD203B41FA5}">
                      <a16:colId xmlns:a16="http://schemas.microsoft.com/office/drawing/2014/main" val="616029863"/>
                    </a:ext>
                  </a:extLst>
                </a:gridCol>
                <a:gridCol w="2520000">
                  <a:extLst>
                    <a:ext uri="{9D8B030D-6E8A-4147-A177-3AD203B41FA5}">
                      <a16:colId xmlns:a16="http://schemas.microsoft.com/office/drawing/2014/main" val="4256810457"/>
                    </a:ext>
                  </a:extLst>
                </a:gridCol>
              </a:tblGrid>
              <a:tr h="690652">
                <a:tc gridSpan="2">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algn="ctr">
                        <a:spcAft>
                          <a:spcPts val="0"/>
                        </a:spcAft>
                      </a:pP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852000">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lang="ja-JP" altLang="en-US" sz="1600" b="1" kern="100" baseline="0" dirty="0">
                          <a:solidFill>
                            <a:schemeClr val="tx1"/>
                          </a:solidFill>
                          <a:effectLst/>
                          <a:latin typeface="+mn-ea"/>
                          <a:ea typeface="+mn-ea"/>
                          <a:cs typeface="Meiryo UI" panose="020B0604030504040204" pitchFamily="50" charset="-128"/>
                        </a:rPr>
                        <a:t>スマートシティの推進</a:t>
                      </a:r>
                      <a:endParaRPr lang="en-US" altLang="ja-JP" sz="1600" b="1" kern="100" baseline="300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0" name="角丸四角形 59"/>
          <p:cNvSpPr/>
          <p:nvPr/>
        </p:nvSpPr>
        <p:spPr>
          <a:xfrm>
            <a:off x="2179008" y="7666948"/>
            <a:ext cx="1733341" cy="115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スーパーシティ</a:t>
            </a:r>
          </a:p>
        </p:txBody>
      </p:sp>
      <p:sp>
        <p:nvSpPr>
          <p:cNvPr id="25" name="角丸四角形 24"/>
          <p:cNvSpPr/>
          <p:nvPr/>
        </p:nvSpPr>
        <p:spPr>
          <a:xfrm>
            <a:off x="2179008" y="8951402"/>
            <a:ext cx="1733341" cy="97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大阪スマートシティパートナーズフォーラム</a:t>
            </a:r>
          </a:p>
        </p:txBody>
      </p:sp>
      <p:sp>
        <p:nvSpPr>
          <p:cNvPr id="34" name="ホームベース 33"/>
          <p:cNvSpPr/>
          <p:nvPr/>
        </p:nvSpPr>
        <p:spPr>
          <a:xfrm>
            <a:off x="4153092" y="9374611"/>
            <a:ext cx="12420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参画企業と市町村による実証事業</a:t>
            </a:r>
          </a:p>
        </p:txBody>
      </p:sp>
      <p:sp>
        <p:nvSpPr>
          <p:cNvPr id="43" name="ホームベース 42"/>
          <p:cNvSpPr/>
          <p:nvPr/>
        </p:nvSpPr>
        <p:spPr>
          <a:xfrm>
            <a:off x="4153095" y="10411029"/>
            <a:ext cx="7323748" cy="28795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effectLst>
                  <a:outerShdw blurRad="38100" dist="38100" dir="2700000" algn="tl">
                    <a:srgbClr val="000000">
                      <a:alpha val="43137"/>
                    </a:srgbClr>
                  </a:outerShdw>
                </a:effectLst>
              </a:rPr>
              <a:t>AI</a:t>
            </a:r>
            <a:r>
              <a:rPr kumimoji="1" lang="ja-JP" altLang="en-US" b="1" dirty="0">
                <a:effectLst>
                  <a:outerShdw blurRad="38100" dist="38100" dir="2700000" algn="tl">
                    <a:srgbClr val="000000">
                      <a:alpha val="43137"/>
                    </a:srgbClr>
                  </a:outerShdw>
                </a:effectLst>
              </a:rPr>
              <a:t>オンデマンド交通の実証事業</a:t>
            </a:r>
          </a:p>
        </p:txBody>
      </p:sp>
      <p:sp>
        <p:nvSpPr>
          <p:cNvPr id="44" name="ホームベース 43"/>
          <p:cNvSpPr/>
          <p:nvPr/>
        </p:nvSpPr>
        <p:spPr>
          <a:xfrm>
            <a:off x="11636845" y="10411029"/>
            <a:ext cx="4932000" cy="31318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先行事例の府域展開</a:t>
            </a:r>
          </a:p>
        </p:txBody>
      </p:sp>
      <p:sp>
        <p:nvSpPr>
          <p:cNvPr id="45" name="ホームベース 44"/>
          <p:cNvSpPr/>
          <p:nvPr/>
        </p:nvSpPr>
        <p:spPr>
          <a:xfrm>
            <a:off x="4153093" y="10798159"/>
            <a:ext cx="12420000" cy="35319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「関西</a:t>
            </a:r>
            <a:r>
              <a:rPr kumimoji="1" lang="en-US" altLang="ja-JP" b="1" dirty="0" err="1">
                <a:effectLst>
                  <a:outerShdw blurRad="38100" dist="38100" dir="2700000" algn="tl">
                    <a:srgbClr val="000000">
                      <a:alpha val="43137"/>
                    </a:srgbClr>
                  </a:outerShdw>
                </a:effectLst>
              </a:rPr>
              <a:t>MaaS</a:t>
            </a:r>
            <a:r>
              <a:rPr kumimoji="1" lang="ja-JP" altLang="en-US" b="1" dirty="0">
                <a:solidFill>
                  <a:schemeClr val="bg1"/>
                </a:solidFill>
                <a:effectLst>
                  <a:outerShdw blurRad="38100" dist="38100" dir="2700000" algn="tl">
                    <a:srgbClr val="000000">
                      <a:alpha val="43137"/>
                    </a:srgbClr>
                  </a:outerShdw>
                </a:effectLst>
              </a:rPr>
              <a:t>協議会」等</a:t>
            </a:r>
            <a:r>
              <a:rPr kumimoji="1" lang="ja-JP" altLang="en-US" b="1" dirty="0">
                <a:effectLst>
                  <a:outerShdw blurRad="38100" dist="38100" dir="2700000" algn="tl">
                    <a:srgbClr val="000000">
                      <a:alpha val="43137"/>
                    </a:srgbClr>
                  </a:outerShdw>
                </a:effectLst>
              </a:rPr>
              <a:t>との連携による</a:t>
            </a:r>
            <a:r>
              <a:rPr kumimoji="1" lang="en-US" altLang="ja-JP" b="1" dirty="0" err="1">
                <a:effectLst>
                  <a:outerShdw blurRad="38100" dist="38100" dir="2700000" algn="tl">
                    <a:srgbClr val="000000">
                      <a:alpha val="43137"/>
                    </a:srgbClr>
                  </a:outerShdw>
                </a:effectLst>
              </a:rPr>
              <a:t>MaaS</a:t>
            </a:r>
            <a:r>
              <a:rPr kumimoji="1" lang="ja-JP" altLang="en-US" b="1" dirty="0">
                <a:effectLst>
                  <a:outerShdw blurRad="38100" dist="38100" dir="2700000" algn="tl">
                    <a:srgbClr val="000000">
                      <a:alpha val="43137"/>
                    </a:srgbClr>
                  </a:outerShdw>
                </a:effectLst>
              </a:rPr>
              <a:t>実現に向けた取組み</a:t>
            </a:r>
          </a:p>
        </p:txBody>
      </p:sp>
      <p:pic>
        <p:nvPicPr>
          <p:cNvPr id="40" name="図 3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8020" y="6929857"/>
            <a:ext cx="411386" cy="612000"/>
          </a:xfrm>
          <a:prstGeom prst="rect">
            <a:avLst/>
          </a:prstGeom>
        </p:spPr>
      </p:pic>
      <p:sp>
        <p:nvSpPr>
          <p:cNvPr id="36"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46" name="ホームベース 4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スマートシティの推進</a:t>
            </a:r>
          </a:p>
        </p:txBody>
      </p:sp>
      <p:cxnSp>
        <p:nvCxnSpPr>
          <p:cNvPr id="47" name="直線コネクタ 46"/>
          <p:cNvCxnSpPr/>
          <p:nvPr/>
        </p:nvCxnSpPr>
        <p:spPr>
          <a:xfrm>
            <a:off x="310201" y="600639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37A114D-C9FC-4AEC-A456-F2810BC313A6}"/>
              </a:ext>
            </a:extLst>
          </p:cNvPr>
          <p:cNvSpPr txBox="1"/>
          <p:nvPr/>
        </p:nvSpPr>
        <p:spPr>
          <a:xfrm>
            <a:off x="122027" y="6158472"/>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9" name="フローチャート: 結合子 48"/>
          <p:cNvSpPr/>
          <p:nvPr/>
        </p:nvSpPr>
        <p:spPr>
          <a:xfrm>
            <a:off x="453991" y="6352234"/>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50" name="ホームベース 49"/>
          <p:cNvSpPr/>
          <p:nvPr/>
        </p:nvSpPr>
        <p:spPr>
          <a:xfrm>
            <a:off x="4080904" y="8017504"/>
            <a:ext cx="2374759" cy="5482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区域指定に向けた取組み</a:t>
            </a:r>
          </a:p>
        </p:txBody>
      </p:sp>
      <p:sp>
        <p:nvSpPr>
          <p:cNvPr id="41" name="角丸四角形 40"/>
          <p:cNvSpPr/>
          <p:nvPr/>
        </p:nvSpPr>
        <p:spPr>
          <a:xfrm>
            <a:off x="2179008" y="10410559"/>
            <a:ext cx="1733341" cy="720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スマート</a:t>
            </a:r>
            <a:endParaRPr lang="en-US" altLang="ja-JP" sz="1600" b="1" dirty="0">
              <a:solidFill>
                <a:schemeClr val="tx1"/>
              </a:solidFill>
            </a:endParaRPr>
          </a:p>
          <a:p>
            <a:pPr algn="ctr"/>
            <a:r>
              <a:rPr lang="ja-JP" altLang="en-US" sz="1600" b="1" dirty="0">
                <a:solidFill>
                  <a:schemeClr val="tx1"/>
                </a:solidFill>
              </a:rPr>
              <a:t>モビリティ</a:t>
            </a:r>
          </a:p>
        </p:txBody>
      </p:sp>
      <p:sp>
        <p:nvSpPr>
          <p:cNvPr id="32" name="ホームベース 31"/>
          <p:cNvSpPr/>
          <p:nvPr/>
        </p:nvSpPr>
        <p:spPr>
          <a:xfrm>
            <a:off x="10462254" y="8301834"/>
            <a:ext cx="6156000" cy="32928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rPr>
              <a:t>区域計画案の作成・規制改革の実現</a:t>
            </a:r>
            <a:endParaRPr kumimoji="1" lang="en-US" altLang="ja-JP" b="1" strike="sngStrike" dirty="0">
              <a:solidFill>
                <a:schemeClr val="bg1"/>
              </a:solidFill>
              <a:effectLst>
                <a:outerShdw blurRad="38100" dist="38100" dir="2700000" algn="tl">
                  <a:srgbClr val="000000">
                    <a:alpha val="43137"/>
                  </a:srgbClr>
                </a:outerShdw>
              </a:effectLst>
            </a:endParaRPr>
          </a:p>
        </p:txBody>
      </p:sp>
      <p:sp>
        <p:nvSpPr>
          <p:cNvPr id="33" name="正方形/長方形 32"/>
          <p:cNvSpPr/>
          <p:nvPr/>
        </p:nvSpPr>
        <p:spPr>
          <a:xfrm>
            <a:off x="6636903" y="7989960"/>
            <a:ext cx="690579" cy="64167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rPr>
              <a:t>区域指定</a:t>
            </a:r>
          </a:p>
        </p:txBody>
      </p:sp>
      <p:sp>
        <p:nvSpPr>
          <p:cNvPr id="35" name="ホームベース 34"/>
          <p:cNvSpPr/>
          <p:nvPr/>
        </p:nvSpPr>
        <p:spPr>
          <a:xfrm>
            <a:off x="7369788" y="7631336"/>
            <a:ext cx="1584000" cy="61131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rPr>
              <a:t>全体計画</a:t>
            </a:r>
            <a:endParaRPr kumimoji="1" lang="en-US" altLang="ja-JP" b="1" dirty="0">
              <a:solidFill>
                <a:schemeClr val="bg1"/>
              </a:solidFill>
              <a:effectLst>
                <a:outerShdw blurRad="38100" dist="38100" dir="2700000" algn="tl">
                  <a:srgbClr val="000000">
                    <a:alpha val="43137"/>
                  </a:srgbClr>
                </a:outerShdw>
              </a:effectLst>
            </a:endParaRPr>
          </a:p>
          <a:p>
            <a:pPr algn="ctr"/>
            <a:r>
              <a:rPr kumimoji="1" lang="ja-JP" altLang="en-US" b="1" dirty="0">
                <a:solidFill>
                  <a:schemeClr val="bg1"/>
                </a:solidFill>
                <a:effectLst>
                  <a:outerShdw blurRad="38100" dist="38100" dir="2700000" algn="tl">
                    <a:srgbClr val="000000">
                      <a:alpha val="43137"/>
                    </a:srgbClr>
                  </a:outerShdw>
                </a:effectLst>
              </a:rPr>
              <a:t>の策定</a:t>
            </a:r>
          </a:p>
        </p:txBody>
      </p:sp>
      <p:sp>
        <p:nvSpPr>
          <p:cNvPr id="37" name="ホームベース 36"/>
          <p:cNvSpPr/>
          <p:nvPr/>
        </p:nvSpPr>
        <p:spPr>
          <a:xfrm>
            <a:off x="9000615" y="7806561"/>
            <a:ext cx="7596000" cy="30410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rPr>
              <a:t>全体計画の推進</a:t>
            </a:r>
            <a:endParaRPr kumimoji="1" lang="en-US" altLang="ja-JP" b="1" strike="sngStrike" dirty="0">
              <a:solidFill>
                <a:schemeClr val="bg1"/>
              </a:solidFill>
              <a:effectLst>
                <a:outerShdw blurRad="38100" dist="38100" dir="2700000" algn="tl">
                  <a:srgbClr val="000000">
                    <a:alpha val="43137"/>
                  </a:srgbClr>
                </a:outerShdw>
              </a:effectLst>
            </a:endParaRPr>
          </a:p>
        </p:txBody>
      </p:sp>
      <p:sp>
        <p:nvSpPr>
          <p:cNvPr id="39" name="正方形/長方形 38"/>
          <p:cNvSpPr/>
          <p:nvPr/>
        </p:nvSpPr>
        <p:spPr>
          <a:xfrm>
            <a:off x="7814969" y="8270002"/>
            <a:ext cx="1080000" cy="607001"/>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rPr>
              <a:t>区域方針</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の決定</a:t>
            </a:r>
          </a:p>
        </p:txBody>
      </p:sp>
    </p:spTree>
    <p:extLst>
      <p:ext uri="{BB962C8B-B14F-4D97-AF65-F5344CB8AC3E}">
        <p14:creationId xmlns:p14="http://schemas.microsoft.com/office/powerpoint/2010/main" val="30488346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390122382"/>
              </p:ext>
            </p:extLst>
          </p:nvPr>
        </p:nvGraphicFramePr>
        <p:xfrm>
          <a:off x="218419" y="2392742"/>
          <a:ext cx="16554148" cy="813816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◆スーパーシティの実現に向けた取組み</a:t>
                      </a:r>
                      <a:r>
                        <a:rPr kumimoji="1" lang="ja-JP" altLang="en-US" sz="16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en-US" altLang="ja-JP" sz="16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大阪のスーパーシティがめざす姿、指定区域で実施をめざす先端的サービス及び規制改革の内容などを示した大阪スーパーシティ全体計画の推進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○第１回大阪府・大阪市スーパーシティ型国家戦略特別区域会議にて「大阪府・大阪市スーパーシティ型国家戦略特別区域　区域計画」（以下「区域計画」）案の作成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〇第</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60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回国家戦略特別区域諮問会議にて、区域計画が了承され、内閣総理大臣より認定</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◆各拠点におけるスマートシティの推進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○大阪のスマートシティ・スーパーシティの実現に不可欠な社会インフラである「大阪広域データ連携基盤（ＯＲＤＥＮ）」の運用及び活用を促進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うめきた２期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ja-JP" altLang="en-US" sz="1600" b="0"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年度国土交通省スマートシティモデルプロジェクト及び令和</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年度国土交通省スマートシティ実装化支援事業に採択された「うめきた２期地区等スマートシティモデル事業」の実施結果等を踏まえた検討を実施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大阪城東部地区</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○「大阪城東部地区のまちづくりの方向性（令和２年</a:t>
                      </a:r>
                      <a:r>
                        <a:rPr kumimoji="1" lang="ja-JP" altLang="en-US" sz="1600" b="0" u="none" strike="noStrike" dirty="0">
                          <a:solidFill>
                            <a:schemeClr val="tx1"/>
                          </a:solidFill>
                          <a:latin typeface="游ゴシック" panose="020B0400000000000000" pitchFamily="50" charset="-128"/>
                          <a:ea typeface="+mn-ea"/>
                        </a:rPr>
                        <a:t>９月策定</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）」を踏まえ、スマートモビリティ、スマートエイジングシティ等について検討を実施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夢洲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〇「夢洲まちづくり基本方針」がめざす、夢洲のスマートなまちづくりの実現に向けた検討を実施（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◆まちづくりのデジタル化：国等と連携して、まちづくりのデジタル基盤となる３</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D</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都市モデルの構築検討</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○新大阪・十三・淡路の３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D</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都市モデル化を実施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◆「大阪スマートシティパートナーズフォーラム」の取組みを通じた府内各地域におけるスマートシティの促進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○市町村が抱える地域・社会課題解決に向け、参画企業等が有する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技術を活用したサービスの実証・実装の促進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○市町村と会員企業の連携を図るイベント等を実施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オンデマンド交通の先行事例をつくり、それを府域に横展開</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○大阪市にて交通事業者による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オンデマンド交通の社会実験</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及び社会実装</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○府域への横展開に向けた先行モデル構築をめざし、「</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オンデマンド交通モデル事業費補助金」にて、豊能町、堺市及び東大阪市での</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オンデマンド交通の実証を実施（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〇府内各地での普及に向けて、「</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オンデマンド交通導入に関するワーキンググループ」を実施・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25</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市町村が参画（</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「関西</a:t>
                      </a:r>
                      <a:r>
                        <a:rPr kumimoji="1" lang="en-US" altLang="ja-JP" sz="1600" b="1" i="0" u="sng"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協議会」との連携により府域の円滑な移動につながるＭ</a:t>
                      </a:r>
                      <a:r>
                        <a:rPr kumimoji="1" lang="en-US" altLang="ja-JP" sz="1600" b="1" i="0" u="sng" strike="noStrike" cap="none" spc="-150" normalizeH="0" baseline="0" dirty="0" err="1">
                          <a:ln>
                            <a:noFill/>
                          </a:ln>
                          <a:solidFill>
                            <a:schemeClr val="tx1"/>
                          </a:solidFill>
                          <a:effectLst/>
                          <a:latin typeface="+mn-ea"/>
                          <a:ea typeface="+mn-ea"/>
                          <a:cs typeface="Meiryo UI" panose="020B0604030504040204" pitchFamily="50" charset="-128"/>
                        </a:rPr>
                        <a:t>aaS</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を実現</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○関西</a:t>
                      </a:r>
                      <a:r>
                        <a:rPr kumimoji="1" lang="en-US" altLang="ja-JP" sz="1600" b="0" u="none" strike="noStrike" dirty="0" err="1">
                          <a:solidFill>
                            <a:schemeClr val="tx1"/>
                          </a:solidFill>
                          <a:latin typeface="游ゴシック" panose="020B0400000000000000" pitchFamily="50" charset="-128"/>
                          <a:ea typeface="+mn-ea"/>
                        </a:rPr>
                        <a:t>MaaS</a:t>
                      </a:r>
                      <a:r>
                        <a:rPr kumimoji="1" lang="ja-JP" altLang="en-US" sz="1600" b="0" u="none" strike="noStrike" dirty="0">
                          <a:solidFill>
                            <a:schemeClr val="tx1"/>
                          </a:solidFill>
                          <a:latin typeface="游ゴシック" panose="020B0400000000000000" pitchFamily="50" charset="-128"/>
                          <a:ea typeface="+mn-ea"/>
                        </a:rPr>
                        <a:t>推進連絡会議（事務局：近畿運輸局）を開催し、</a:t>
                      </a:r>
                      <a:r>
                        <a:rPr kumimoji="1" lang="en-US" altLang="ja-JP" sz="1600" b="0" strike="noStrike" dirty="0">
                          <a:solidFill>
                            <a:schemeClr val="tx1"/>
                          </a:solidFill>
                          <a:latin typeface="游ゴシック" panose="020B0400000000000000" pitchFamily="50" charset="-128"/>
                          <a:ea typeface="+mn-ea"/>
                        </a:rPr>
                        <a:t>KANSAI</a:t>
                      </a:r>
                      <a:r>
                        <a:rPr kumimoji="1" lang="ja-JP" altLang="en-US" sz="1600" b="0" u="none" strike="noStrike" dirty="0">
                          <a:solidFill>
                            <a:schemeClr val="tx1"/>
                          </a:solidFill>
                          <a:latin typeface="游ゴシック" panose="020B0400000000000000" pitchFamily="50" charset="-128"/>
                          <a:ea typeface="+mn-ea"/>
                        </a:rPr>
                        <a:t> </a:t>
                      </a:r>
                      <a:r>
                        <a:rPr kumimoji="1" lang="en-US" altLang="ja-JP" sz="1600" b="0" u="none" strike="noStrike" dirty="0" err="1">
                          <a:solidFill>
                            <a:schemeClr val="tx1"/>
                          </a:solidFill>
                          <a:latin typeface="游ゴシック" panose="020B0400000000000000" pitchFamily="50" charset="-128"/>
                          <a:ea typeface="+mn-ea"/>
                        </a:rPr>
                        <a:t>MaaS</a:t>
                      </a:r>
                      <a:r>
                        <a:rPr kumimoji="1" lang="en-US" altLang="ja-JP" sz="1600" b="0" u="none" strike="noStrike" dirty="0">
                          <a:solidFill>
                            <a:schemeClr val="tx1"/>
                          </a:solidFill>
                          <a:latin typeface="游ゴシック" panose="020B0400000000000000" pitchFamily="50" charset="-128"/>
                          <a:ea typeface="+mn-ea"/>
                        </a:rPr>
                        <a:t> </a:t>
                      </a:r>
                      <a:r>
                        <a:rPr kumimoji="1" lang="ja-JP" altLang="en-US" sz="1600" b="0" u="none" strike="noStrike" dirty="0">
                          <a:solidFill>
                            <a:schemeClr val="tx1"/>
                          </a:solidFill>
                          <a:latin typeface="游ゴシック" panose="020B0400000000000000" pitchFamily="50" charset="-128"/>
                          <a:ea typeface="+mn-ea"/>
                        </a:rPr>
                        <a:t>のサービス構築・運営等に係る意見交換を実施</a:t>
                      </a:r>
                      <a:r>
                        <a:rPr kumimoji="1" lang="ja-JP" altLang="en-US" sz="1600" b="0" u="none" dirty="0">
                          <a:solidFill>
                            <a:schemeClr val="tx1"/>
                          </a:solidFill>
                          <a:latin typeface="游ゴシック" panose="020B0400000000000000" pitchFamily="50" charset="-128"/>
                          <a:ea typeface="+mn-ea"/>
                        </a:rPr>
                        <a:t>（</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r>
                        <a:rPr kumimoji="1" lang="ja-JP" altLang="en-US" sz="1600" b="1" u="none" dirty="0">
                          <a:solidFill>
                            <a:schemeClr val="tx1"/>
                          </a:solidFill>
                          <a:latin typeface="游ゴシック" panose="020B0400000000000000" pitchFamily="50" charset="-128"/>
                          <a:ea typeface="+mn-ea"/>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◆民間事業者による５</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G</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基地局の設置の促進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○公有施設情報の提供や施設所管部局との調整等、公有施設等への通信事業者による基地局設置にかかる協力</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スマートシティの推進</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40234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 y="4671299"/>
            <a:ext cx="17068798" cy="1536996"/>
          </a:xfrm>
          <a:prstGeom prst="rect">
            <a:avLst/>
          </a:prstGeom>
          <a:solidFill>
            <a:srgbClr val="002060"/>
          </a:solidFill>
        </p:spPr>
        <p:txBody>
          <a:bodyPr vert="horz" lIns="128018" tIns="64009" rIns="128018" bIns="64009" rtlCol="0" anchor="ctr">
            <a:noAutofit/>
          </a:bodyPr>
          <a:lstStyle/>
          <a:p>
            <a:pPr algn="ctr" defTabSz="1434567">
              <a:lnSpc>
                <a:spcPct val="90000"/>
              </a:lnSpc>
              <a:spcBef>
                <a:spcPts val="1200"/>
              </a:spcBef>
            </a:pPr>
            <a:r>
              <a:rPr kumimoji="1" lang="ja-JP" altLang="en-US" sz="5514" b="1" dirty="0">
                <a:solidFill>
                  <a:schemeClr val="bg1"/>
                </a:solidFill>
                <a:latin typeface="+mn-ea"/>
                <a:cs typeface="+mj-cs"/>
              </a:rPr>
              <a:t>２　くらし</a:t>
            </a:r>
          </a:p>
        </p:txBody>
      </p:sp>
      <p:sp>
        <p:nvSpPr>
          <p:cNvPr id="6"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29688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Group 2"/>
          <p:cNvGraphicFramePr>
            <a:graphicFrameLocks/>
          </p:cNvGraphicFramePr>
          <p:nvPr/>
        </p:nvGraphicFramePr>
        <p:xfrm>
          <a:off x="180000" y="2314099"/>
          <a:ext cx="16668000" cy="1440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sng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彩都（創薬等）・健都（健康医療）・</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Nakanoshima</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Qross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（再生医療等）における拠点形成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◆海外から人材や投資の呼び込みをめざす、グローバルバイオコミュニティの形成に向けた取組みの検討</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◆医療現場のニーズとものづくり中小企業の技術のマッチング</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◆グローバルバイオコミュニティの形成を活かした、国内外からの投資の呼び込みや、産学医が連携したライフサイエンス分野のスタートアップエコシステムの構築</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（１）健康・医療関連産業のリーディング産業化</a:t>
            </a:r>
          </a:p>
        </p:txBody>
      </p:sp>
      <p:sp>
        <p:nvSpPr>
          <p:cNvPr id="31" name="テキスト ボックス 30"/>
          <p:cNvSpPr txBox="1"/>
          <p:nvPr/>
        </p:nvSpPr>
        <p:spPr>
          <a:xfrm>
            <a:off x="11808000" y="1772907"/>
            <a:ext cx="5040000" cy="468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健康・医療関連産業のリーディング産業化</a:t>
            </a:r>
            <a:endParaRPr lang="en-US" altLang="ja-JP" sz="2000" b="1" spc="-150" dirty="0">
              <a:latin typeface="+mn-ea"/>
              <a:cs typeface="Meiryo UI" pitchFamily="50" charset="-128"/>
            </a:endParaRPr>
          </a:p>
        </p:txBody>
      </p:sp>
      <p:sp>
        <p:nvSpPr>
          <p:cNvPr id="35" name="テキスト ボックス 34"/>
          <p:cNvSpPr txBox="1"/>
          <p:nvPr/>
        </p:nvSpPr>
        <p:spPr>
          <a:xfrm>
            <a:off x="1296000" y="1772907"/>
            <a:ext cx="10224000" cy="468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健康・医療関連産業の成長促進</a:t>
            </a:r>
            <a:endParaRPr lang="en-US" altLang="ja-JP" sz="2000" b="1" spc="-150" dirty="0">
              <a:solidFill>
                <a:schemeClr val="tx1"/>
              </a:solidFill>
              <a:latin typeface="+mn-ea"/>
              <a:cs typeface="Meiryo UI" pitchFamily="50" charset="-128"/>
            </a:endParaRPr>
          </a:p>
        </p:txBody>
      </p:sp>
      <p:sp>
        <p:nvSpPr>
          <p:cNvPr id="20" name="二等辺三角形 19"/>
          <p:cNvSpPr/>
          <p:nvPr/>
        </p:nvSpPr>
        <p:spPr>
          <a:xfrm rot="5400000">
            <a:off x="11520442" y="1959371"/>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1" name="表 60">
            <a:extLst>
              <a:ext uri="{FF2B5EF4-FFF2-40B4-BE49-F238E27FC236}">
                <a16:creationId xmlns:a16="http://schemas.microsoft.com/office/drawing/2014/main" id="{0E2390CC-EE52-463A-98B9-F1F954305B20}"/>
              </a:ext>
            </a:extLst>
          </p:cNvPr>
          <p:cNvGraphicFramePr>
            <a:graphicFrameLocks noGrp="1"/>
          </p:cNvGraphicFramePr>
          <p:nvPr/>
        </p:nvGraphicFramePr>
        <p:xfrm>
          <a:off x="218419" y="5195556"/>
          <a:ext cx="16560000" cy="6732000"/>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20000">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6012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2" name="ホームベース 61"/>
          <p:cNvSpPr/>
          <p:nvPr/>
        </p:nvSpPr>
        <p:spPr>
          <a:xfrm>
            <a:off x="2418289" y="6057277"/>
            <a:ext cx="14244584" cy="288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ea typeface="游ゴシック" panose="020B0400000000000000" pitchFamily="50" charset="-128"/>
              </a:rPr>
              <a:t>創薬ベンチャーの成功創出</a:t>
            </a:r>
          </a:p>
        </p:txBody>
      </p:sp>
      <p:sp>
        <p:nvSpPr>
          <p:cNvPr id="63" name="ホームベース 62"/>
          <p:cNvSpPr/>
          <p:nvPr/>
        </p:nvSpPr>
        <p:spPr>
          <a:xfrm>
            <a:off x="2418289" y="6485022"/>
            <a:ext cx="6840000" cy="345572"/>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64" name="ホームベース 63"/>
          <p:cNvSpPr/>
          <p:nvPr/>
        </p:nvSpPr>
        <p:spPr>
          <a:xfrm>
            <a:off x="8176947" y="6485022"/>
            <a:ext cx="4459011" cy="1241894"/>
          </a:xfrm>
          <a:prstGeom prst="homePlate">
            <a:avLst>
              <a:gd name="adj" fmla="val 16596"/>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600" b="1" dirty="0">
                <a:solidFill>
                  <a:schemeClr val="bg1"/>
                </a:solidFill>
                <a:latin typeface="游ゴシック" panose="020B0400000000000000" pitchFamily="50" charset="-128"/>
                <a:ea typeface="游ゴシック" panose="020B0400000000000000" pitchFamily="50" charset="-128"/>
              </a:rPr>
              <a:t>拠点間連携</a:t>
            </a:r>
            <a:endParaRPr kumimoji="1" lang="en-US" altLang="ja-JP" sz="1600" b="1" dirty="0">
              <a:solidFill>
                <a:schemeClr val="bg1"/>
              </a:solidFill>
              <a:latin typeface="游ゴシック" panose="020B0400000000000000" pitchFamily="50" charset="-128"/>
              <a:ea typeface="游ゴシック" panose="020B0400000000000000" pitchFamily="50" charset="-128"/>
            </a:endParaRPr>
          </a:p>
          <a:p>
            <a:r>
              <a:rPr kumimoji="1" lang="ja-JP" altLang="en-US" sz="1600" b="1" dirty="0">
                <a:solidFill>
                  <a:schemeClr val="bg1"/>
                </a:solidFill>
                <a:latin typeface="游ゴシック" panose="020B0400000000000000" pitchFamily="50" charset="-128"/>
                <a:ea typeface="游ゴシック" panose="020B0400000000000000" pitchFamily="50" charset="-128"/>
              </a:rPr>
              <a:t>イノベーション促進</a:t>
            </a:r>
          </a:p>
        </p:txBody>
      </p:sp>
      <p:sp>
        <p:nvSpPr>
          <p:cNvPr id="65" name="ホームベース 64"/>
          <p:cNvSpPr/>
          <p:nvPr/>
        </p:nvSpPr>
        <p:spPr>
          <a:xfrm>
            <a:off x="2418289" y="6957292"/>
            <a:ext cx="4838854" cy="352955"/>
          </a:xfrm>
          <a:prstGeom prst="homePlate">
            <a:avLst>
              <a:gd name="adj" fmla="val 33253"/>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rPr>
              <a:t>国立健康・栄養研究所（健</a:t>
            </a:r>
            <a:r>
              <a:rPr kumimoji="1" lang="ja-JP" altLang="en-US" sz="1400" b="1" dirty="0">
                <a:latin typeface="游ゴシック" panose="020B0400000000000000" pitchFamily="50" charset="-128"/>
                <a:ea typeface="游ゴシック" panose="020B0400000000000000" pitchFamily="50" charset="-128"/>
              </a:rPr>
              <a:t>栄研）移転準備</a:t>
            </a:r>
          </a:p>
        </p:txBody>
      </p:sp>
      <p:sp>
        <p:nvSpPr>
          <p:cNvPr id="66" name="ホームベース 65"/>
          <p:cNvSpPr/>
          <p:nvPr/>
        </p:nvSpPr>
        <p:spPr>
          <a:xfrm>
            <a:off x="2418289" y="7419772"/>
            <a:ext cx="5538298" cy="304324"/>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rPr>
              <a:t>産学官連携のコーディネート機能構築</a:t>
            </a:r>
          </a:p>
        </p:txBody>
      </p:sp>
      <p:sp>
        <p:nvSpPr>
          <p:cNvPr id="67" name="ホームベース 66"/>
          <p:cNvSpPr/>
          <p:nvPr/>
        </p:nvSpPr>
        <p:spPr>
          <a:xfrm>
            <a:off x="2418288" y="7826248"/>
            <a:ext cx="9634032" cy="363669"/>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a:latin typeface="游ゴシック" panose="020B0400000000000000" pitchFamily="50" charset="-128"/>
              </a:rPr>
              <a:t>企業集積</a:t>
            </a:r>
          </a:p>
        </p:txBody>
      </p:sp>
      <p:sp>
        <p:nvSpPr>
          <p:cNvPr id="73" name="ホームベース 72"/>
          <p:cNvSpPr/>
          <p:nvPr/>
        </p:nvSpPr>
        <p:spPr>
          <a:xfrm>
            <a:off x="2385768" y="8407626"/>
            <a:ext cx="8164342" cy="342438"/>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ea typeface="游ゴシック" panose="020B0400000000000000" pitchFamily="50" charset="-128"/>
              </a:rPr>
              <a:t>拠点機能の具体化・施設整備</a:t>
            </a:r>
          </a:p>
        </p:txBody>
      </p:sp>
      <p:sp>
        <p:nvSpPr>
          <p:cNvPr id="76" name="ホームベース 75"/>
          <p:cNvSpPr/>
          <p:nvPr/>
        </p:nvSpPr>
        <p:spPr>
          <a:xfrm>
            <a:off x="10655300" y="8226867"/>
            <a:ext cx="1207744" cy="612000"/>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en-US" altLang="ja-JP" sz="1200" b="1" dirty="0" err="1">
                <a:solidFill>
                  <a:schemeClr val="bg1"/>
                </a:solidFill>
                <a:latin typeface="游ゴシック" panose="020B0400000000000000" pitchFamily="50" charset="-128"/>
                <a:ea typeface="游ゴシック" panose="020B0400000000000000" pitchFamily="50" charset="-128"/>
              </a:rPr>
              <a:t>Nakanoshima</a:t>
            </a:r>
            <a:endParaRPr kumimoji="1" lang="en-US" altLang="ja-JP" sz="1200" b="1" dirty="0">
              <a:solidFill>
                <a:schemeClr val="bg1"/>
              </a:solidFill>
              <a:latin typeface="游ゴシック" panose="020B0400000000000000" pitchFamily="50" charset="-128"/>
              <a:ea typeface="游ゴシック" panose="020B0400000000000000" pitchFamily="50" charset="-128"/>
            </a:endParaRPr>
          </a:p>
          <a:p>
            <a:pPr algn="ctr"/>
            <a:r>
              <a:rPr kumimoji="1" lang="en-US" altLang="ja-JP" sz="1200" b="1" dirty="0" err="1">
                <a:solidFill>
                  <a:schemeClr val="bg1"/>
                </a:solidFill>
                <a:latin typeface="游ゴシック" panose="020B0400000000000000" pitchFamily="50" charset="-128"/>
                <a:ea typeface="游ゴシック" panose="020B0400000000000000" pitchFamily="50" charset="-128"/>
              </a:rPr>
              <a:t>Qross</a:t>
            </a:r>
            <a:endParaRPr kumimoji="1" lang="en-US" altLang="ja-JP" sz="1200" b="1" dirty="0">
              <a:solidFill>
                <a:schemeClr val="bg1"/>
              </a:solidFill>
              <a:latin typeface="游ゴシック" panose="020B0400000000000000" pitchFamily="50" charset="-128"/>
              <a:ea typeface="游ゴシック" panose="020B0400000000000000" pitchFamily="50" charset="-128"/>
            </a:endParaRPr>
          </a:p>
          <a:p>
            <a:pPr algn="ctr"/>
            <a:r>
              <a:rPr kumimoji="1" lang="ja-JP" altLang="en-US" sz="1000" b="1" dirty="0">
                <a:solidFill>
                  <a:schemeClr val="bg1"/>
                </a:solidFill>
                <a:latin typeface="游ゴシック" panose="020B0400000000000000" pitchFamily="50" charset="-128"/>
              </a:rPr>
              <a:t>グランドオープン</a:t>
            </a:r>
          </a:p>
        </p:txBody>
      </p:sp>
      <p:sp>
        <p:nvSpPr>
          <p:cNvPr id="77" name="ホームベース 76"/>
          <p:cNvSpPr/>
          <p:nvPr/>
        </p:nvSpPr>
        <p:spPr>
          <a:xfrm>
            <a:off x="5239691" y="8908068"/>
            <a:ext cx="11412000" cy="288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b="1" dirty="0">
                <a:latin typeface="游ゴシック" panose="020B0400000000000000" pitchFamily="50" charset="-128"/>
                <a:ea typeface="游ゴシック" panose="020B0400000000000000" pitchFamily="50" charset="-128"/>
              </a:rPr>
              <a:t>未来医療に対する府民・社会の理解促進</a:t>
            </a:r>
          </a:p>
        </p:txBody>
      </p:sp>
      <p:sp>
        <p:nvSpPr>
          <p:cNvPr id="78" name="ホームベース 77"/>
          <p:cNvSpPr/>
          <p:nvPr/>
        </p:nvSpPr>
        <p:spPr>
          <a:xfrm>
            <a:off x="2385768" y="9327288"/>
            <a:ext cx="11412000" cy="32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ea typeface="游ゴシック" panose="020B0400000000000000" pitchFamily="50" charset="-128"/>
              </a:rPr>
              <a:t>企業集積</a:t>
            </a:r>
          </a:p>
        </p:txBody>
      </p:sp>
      <p:sp>
        <p:nvSpPr>
          <p:cNvPr id="79" name="ホームベース 78"/>
          <p:cNvSpPr/>
          <p:nvPr/>
        </p:nvSpPr>
        <p:spPr>
          <a:xfrm>
            <a:off x="2385768" y="9993335"/>
            <a:ext cx="14265923" cy="32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産学官連携、海外展開支援、スタートアップエコシステム構築</a:t>
            </a:r>
          </a:p>
        </p:txBody>
      </p:sp>
      <p:sp>
        <p:nvSpPr>
          <p:cNvPr id="80" name="角丸四角形 79"/>
          <p:cNvSpPr/>
          <p:nvPr/>
        </p:nvSpPr>
        <p:spPr>
          <a:xfrm>
            <a:off x="779512" y="6050265"/>
            <a:ext cx="136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彩都</a:t>
            </a:r>
            <a:endParaRPr lang="en-US" altLang="ja-JP" sz="1600" b="1" dirty="0"/>
          </a:p>
          <a:p>
            <a:pPr algn="ctr"/>
            <a:r>
              <a:rPr lang="ja-JP" altLang="en-US" sz="1600" b="1" dirty="0"/>
              <a:t>（創薬等）</a:t>
            </a:r>
          </a:p>
        </p:txBody>
      </p:sp>
      <p:sp>
        <p:nvSpPr>
          <p:cNvPr id="81" name="角丸四角形 80"/>
          <p:cNvSpPr/>
          <p:nvPr/>
        </p:nvSpPr>
        <p:spPr>
          <a:xfrm>
            <a:off x="777256" y="6891965"/>
            <a:ext cx="1368000" cy="1188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健都</a:t>
            </a:r>
            <a:endParaRPr lang="en-US" altLang="ja-JP" sz="1600" b="1" dirty="0"/>
          </a:p>
          <a:p>
            <a:pPr algn="ctr"/>
            <a:r>
              <a:rPr lang="ja-JP" altLang="en-US" sz="1200" b="1" dirty="0"/>
              <a:t>（健康・医療）</a:t>
            </a:r>
          </a:p>
        </p:txBody>
      </p:sp>
      <p:sp>
        <p:nvSpPr>
          <p:cNvPr id="82" name="角丸四角形 81"/>
          <p:cNvSpPr/>
          <p:nvPr/>
        </p:nvSpPr>
        <p:spPr>
          <a:xfrm>
            <a:off x="777255" y="8190777"/>
            <a:ext cx="1441083" cy="158559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b="1" i="0" u="none" strike="noStrike" cap="none" spc="-150" normalizeH="0" baseline="0" dirty="0" err="1">
                <a:ln>
                  <a:noFill/>
                </a:ln>
                <a:solidFill>
                  <a:schemeClr val="tx1"/>
                </a:solidFill>
                <a:effectLst/>
                <a:latin typeface="+mn-ea"/>
                <a:ea typeface="+mn-ea"/>
                <a:cs typeface="Meiryo UI" panose="020B0604030504040204" pitchFamily="50" charset="-128"/>
              </a:rPr>
              <a:t>Nakanoshima</a:t>
            </a:r>
            <a:r>
              <a:rPr kumimoji="1" lang="en-US" altLang="ja-JP" sz="1400" b="1"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400" b="1" i="0" u="none" strike="noStrike" cap="none" spc="-150" normalizeH="0" baseline="0" dirty="0" err="1">
                <a:ln>
                  <a:noFill/>
                </a:ln>
                <a:solidFill>
                  <a:schemeClr val="tx1"/>
                </a:solidFill>
                <a:effectLst/>
                <a:latin typeface="+mn-ea"/>
                <a:ea typeface="+mn-ea"/>
                <a:cs typeface="Meiryo UI" panose="020B0604030504040204" pitchFamily="50" charset="-128"/>
              </a:rPr>
              <a:t>Qross</a:t>
            </a:r>
            <a:endParaRPr kumimoji="1" lang="en-US" altLang="ja-JP" sz="1400" b="1" i="0" u="none" strike="noStrike" cap="none" spc="-150" normalizeH="0" baseline="0" dirty="0">
              <a:ln>
                <a:noFill/>
              </a:ln>
              <a:solidFill>
                <a:schemeClr val="tx1"/>
              </a:solidFill>
              <a:effectLst/>
              <a:latin typeface="+mn-ea"/>
              <a:ea typeface="+mn-ea"/>
              <a:cs typeface="Meiryo UI" panose="020B0604030504040204" pitchFamily="50" charset="-128"/>
            </a:endParaRPr>
          </a:p>
          <a:p>
            <a:pPr algn="ctr"/>
            <a:r>
              <a:rPr lang="ja-JP" altLang="en-US" sz="1200" b="1" dirty="0">
                <a:solidFill>
                  <a:schemeClr val="tx1"/>
                </a:solidFill>
              </a:rPr>
              <a:t>（再生医療等）</a:t>
            </a:r>
          </a:p>
        </p:txBody>
      </p:sp>
      <p:sp>
        <p:nvSpPr>
          <p:cNvPr id="83" name="角丸四角形 82"/>
          <p:cNvSpPr/>
          <p:nvPr/>
        </p:nvSpPr>
        <p:spPr>
          <a:xfrm>
            <a:off x="366009" y="9898074"/>
            <a:ext cx="1764000" cy="45024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00" b="1" dirty="0"/>
              <a:t>ライフサイエンス・スタートアップエコシステム</a:t>
            </a:r>
          </a:p>
        </p:txBody>
      </p:sp>
      <p:sp>
        <p:nvSpPr>
          <p:cNvPr id="84" name="角丸四角形 83"/>
          <p:cNvSpPr/>
          <p:nvPr/>
        </p:nvSpPr>
        <p:spPr>
          <a:xfrm>
            <a:off x="366009" y="10501617"/>
            <a:ext cx="1764000" cy="52592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t>グローバルバイオコミュニティ</a:t>
            </a:r>
          </a:p>
        </p:txBody>
      </p:sp>
      <p:sp>
        <p:nvSpPr>
          <p:cNvPr id="86" name="ホームベース 85"/>
          <p:cNvSpPr/>
          <p:nvPr/>
        </p:nvSpPr>
        <p:spPr>
          <a:xfrm>
            <a:off x="5193552" y="10519616"/>
            <a:ext cx="459626" cy="507923"/>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200" b="1" dirty="0">
                <a:latin typeface="游ゴシック" panose="020B0400000000000000" pitchFamily="50" charset="-128"/>
                <a:ea typeface="游ゴシック" panose="020B0400000000000000" pitchFamily="50" charset="-128"/>
              </a:rPr>
              <a:t>認定</a:t>
            </a:r>
          </a:p>
        </p:txBody>
      </p:sp>
      <p:sp>
        <p:nvSpPr>
          <p:cNvPr id="91" name="角丸四角形 90"/>
          <p:cNvSpPr/>
          <p:nvPr/>
        </p:nvSpPr>
        <p:spPr>
          <a:xfrm>
            <a:off x="349456" y="11109529"/>
            <a:ext cx="17958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solidFill>
                  <a:schemeClr val="tx1"/>
                </a:solidFill>
              </a:rPr>
              <a:t>ものづくり中小企業とのマッチング</a:t>
            </a:r>
          </a:p>
        </p:txBody>
      </p:sp>
      <p:sp>
        <p:nvSpPr>
          <p:cNvPr id="95" name="ホームベース 94"/>
          <p:cNvSpPr/>
          <p:nvPr/>
        </p:nvSpPr>
        <p:spPr>
          <a:xfrm>
            <a:off x="2416319" y="11550949"/>
            <a:ext cx="14220000" cy="324000"/>
          </a:xfrm>
          <a:prstGeom prst="homePlate">
            <a:avLst>
              <a:gd name="adj" fmla="val 2656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大規模展示会への共同出展</a:t>
            </a:r>
            <a:endParaRPr kumimoji="1" lang="en-US" altLang="ja-JP" sz="14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pic>
        <p:nvPicPr>
          <p:cNvPr id="46" name="図 4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51487" y="5223127"/>
            <a:ext cx="411386" cy="612000"/>
          </a:xfrm>
          <a:prstGeom prst="rect">
            <a:avLst/>
          </a:prstGeom>
        </p:spPr>
      </p:pic>
      <p:sp>
        <p:nvSpPr>
          <p:cNvPr id="47" name="角丸四角形 46"/>
          <p:cNvSpPr/>
          <p:nvPr/>
        </p:nvSpPr>
        <p:spPr>
          <a:xfrm>
            <a:off x="349456" y="6052812"/>
            <a:ext cx="324000" cy="3708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sz="1600" b="1" dirty="0">
                <a:solidFill>
                  <a:schemeClr val="tx1"/>
                </a:solidFill>
              </a:rPr>
              <a:t>拠点形成</a:t>
            </a:r>
            <a:endParaRPr lang="en-US" altLang="ja-JP" sz="1600" b="1" dirty="0">
              <a:solidFill>
                <a:schemeClr val="tx1"/>
              </a:solidFill>
            </a:endParaRPr>
          </a:p>
        </p:txBody>
      </p:sp>
      <p:sp>
        <p:nvSpPr>
          <p:cNvPr id="52" name="ホームベース 51"/>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①　健康医療関連産業</a:t>
            </a:r>
          </a:p>
        </p:txBody>
      </p:sp>
      <p:cxnSp>
        <p:nvCxnSpPr>
          <p:cNvPr id="53" name="直線コネクタ 52"/>
          <p:cNvCxnSpPr/>
          <p:nvPr/>
        </p:nvCxnSpPr>
        <p:spPr>
          <a:xfrm>
            <a:off x="350208" y="422436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E37A114D-C9FC-4AEC-A456-F2810BC313A6}"/>
              </a:ext>
            </a:extLst>
          </p:cNvPr>
          <p:cNvSpPr txBox="1"/>
          <p:nvPr/>
        </p:nvSpPr>
        <p:spPr>
          <a:xfrm>
            <a:off x="162034" y="4376443"/>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7" name="フローチャート: 結合子 56"/>
          <p:cNvSpPr/>
          <p:nvPr/>
        </p:nvSpPr>
        <p:spPr>
          <a:xfrm>
            <a:off x="493998" y="457020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4" name="ホームベース 43"/>
          <p:cNvSpPr/>
          <p:nvPr/>
        </p:nvSpPr>
        <p:spPr>
          <a:xfrm>
            <a:off x="2394070" y="10589448"/>
            <a:ext cx="2730379" cy="383352"/>
          </a:xfrm>
          <a:prstGeom prst="homePlate">
            <a:avLst>
              <a:gd name="adj" fmla="val 2443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基本方針・基本計画の策定</a:t>
            </a:r>
          </a:p>
        </p:txBody>
      </p:sp>
      <p:sp>
        <p:nvSpPr>
          <p:cNvPr id="45" name="ホームベース 44"/>
          <p:cNvSpPr/>
          <p:nvPr/>
        </p:nvSpPr>
        <p:spPr>
          <a:xfrm>
            <a:off x="5684181" y="10589477"/>
            <a:ext cx="10967510" cy="349509"/>
          </a:xfrm>
          <a:prstGeom prst="homePlate">
            <a:avLst>
              <a:gd name="adj" fmla="val 2656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rPr>
              <a:t>国内外への発信、イノベーションの促進、ネットワークの強化</a:t>
            </a:r>
            <a:endParaRPr kumimoji="1" lang="en-US" altLang="ja-JP" sz="1400" b="1" dirty="0">
              <a:solidFill>
                <a:schemeClr val="bg1"/>
              </a:solidFill>
              <a:effectLst>
                <a:outerShdw blurRad="38100" dist="38100" dir="2700000" algn="tl">
                  <a:srgbClr val="000000">
                    <a:alpha val="43137"/>
                  </a:srgbClr>
                </a:outerShdw>
              </a:effectLst>
              <a:latin typeface="游ゴシック" panose="020B0400000000000000" pitchFamily="50" charset="-128"/>
            </a:endParaRPr>
          </a:p>
        </p:txBody>
      </p:sp>
      <p:sp>
        <p:nvSpPr>
          <p:cNvPr id="54" name="ホームベース 53"/>
          <p:cNvSpPr/>
          <p:nvPr/>
        </p:nvSpPr>
        <p:spPr>
          <a:xfrm>
            <a:off x="6035741" y="11156694"/>
            <a:ext cx="10600577" cy="313693"/>
          </a:xfrm>
          <a:prstGeom prst="homePlate">
            <a:avLst>
              <a:gd name="adj" fmla="val 2656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国循・健栄研等と連携した産学官連携イノベーション促進</a:t>
            </a:r>
            <a:endParaRPr kumimoji="1" lang="en-US" altLang="ja-JP"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
        <p:nvSpPr>
          <p:cNvPr id="41" name="ホームベース 63">
            <a:extLst>
              <a:ext uri="{FF2B5EF4-FFF2-40B4-BE49-F238E27FC236}">
                <a16:creationId xmlns:a16="http://schemas.microsoft.com/office/drawing/2014/main" id="{0E148A01-B240-4E4F-BBEE-AC21B0D3DECD}"/>
              </a:ext>
            </a:extLst>
          </p:cNvPr>
          <p:cNvSpPr/>
          <p:nvPr/>
        </p:nvSpPr>
        <p:spPr>
          <a:xfrm>
            <a:off x="12052320" y="6484690"/>
            <a:ext cx="4595579" cy="2342816"/>
          </a:xfrm>
          <a:prstGeom prst="homePlate">
            <a:avLst>
              <a:gd name="adj" fmla="val 16596"/>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endParaRPr kumimoji="1" lang="ja-JP" altLang="en-US" sz="1600" b="1" dirty="0">
              <a:solidFill>
                <a:schemeClr val="bg1"/>
              </a:solidFill>
              <a:latin typeface="游ゴシック" panose="020B0400000000000000" pitchFamily="50" charset="-128"/>
              <a:ea typeface="游ゴシック" panose="020B0400000000000000" pitchFamily="50" charset="-128"/>
            </a:endParaRPr>
          </a:p>
        </p:txBody>
      </p:sp>
      <p:sp>
        <p:nvSpPr>
          <p:cNvPr id="89" name="ホームベース 88"/>
          <p:cNvSpPr/>
          <p:nvPr/>
        </p:nvSpPr>
        <p:spPr>
          <a:xfrm>
            <a:off x="15342651" y="5987543"/>
            <a:ext cx="766880" cy="5861409"/>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lang="ja-JP" altLang="en-US" sz="2000" b="1" dirty="0">
                <a:latin typeface="游ゴシック" panose="020B0400000000000000" pitchFamily="50" charset="-128"/>
                <a:ea typeface="游ゴシック" panose="020B0400000000000000" pitchFamily="50" charset="-128"/>
              </a:rPr>
              <a:t>万博における最先端医療・産業の発信</a:t>
            </a:r>
            <a:endParaRPr kumimoji="1" lang="ja-JP" altLang="en-US" sz="2000" b="1" dirty="0">
              <a:latin typeface="游ゴシック" panose="020B0400000000000000" pitchFamily="50" charset="-128"/>
              <a:ea typeface="游ゴシック" panose="020B0400000000000000" pitchFamily="50" charset="-128"/>
            </a:endParaRPr>
          </a:p>
        </p:txBody>
      </p:sp>
      <p:sp>
        <p:nvSpPr>
          <p:cNvPr id="90" name="ホームベース 89"/>
          <p:cNvSpPr/>
          <p:nvPr/>
        </p:nvSpPr>
        <p:spPr>
          <a:xfrm>
            <a:off x="7257143" y="6833051"/>
            <a:ext cx="750244" cy="584263"/>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ja-JP" altLang="en-US" sz="1200" b="1" dirty="0">
                <a:latin typeface="游ゴシック" panose="020B0400000000000000" pitchFamily="50" charset="-128"/>
                <a:ea typeface="游ゴシック" panose="020B0400000000000000" pitchFamily="50" charset="-128"/>
              </a:rPr>
              <a:t>健栄研</a:t>
            </a:r>
            <a:endParaRPr kumimoji="1" lang="en-US" altLang="ja-JP" sz="1200" b="1" dirty="0">
              <a:latin typeface="游ゴシック" panose="020B0400000000000000" pitchFamily="50" charset="-128"/>
              <a:ea typeface="游ゴシック" panose="020B0400000000000000" pitchFamily="50" charset="-128"/>
            </a:endParaRPr>
          </a:p>
          <a:p>
            <a:pPr algn="ctr"/>
            <a:r>
              <a:rPr kumimoji="1" lang="ja-JP" altLang="en-US" sz="1200" b="1" dirty="0">
                <a:latin typeface="游ゴシック" panose="020B0400000000000000" pitchFamily="50" charset="-128"/>
                <a:ea typeface="游ゴシック" panose="020B0400000000000000" pitchFamily="50" charset="-128"/>
              </a:rPr>
              <a:t>移転</a:t>
            </a:r>
          </a:p>
        </p:txBody>
      </p:sp>
      <p:sp>
        <p:nvSpPr>
          <p:cNvPr id="42" name="ホームベース 47">
            <a:extLst>
              <a:ext uri="{FF2B5EF4-FFF2-40B4-BE49-F238E27FC236}">
                <a16:creationId xmlns:a16="http://schemas.microsoft.com/office/drawing/2014/main" id="{2D1BD32E-A19C-4E21-B43C-C17736292D76}"/>
              </a:ext>
            </a:extLst>
          </p:cNvPr>
          <p:cNvSpPr/>
          <p:nvPr/>
        </p:nvSpPr>
        <p:spPr>
          <a:xfrm>
            <a:off x="14328000" y="6909558"/>
            <a:ext cx="1100028" cy="696479"/>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ja-JP" altLang="en-US" sz="1600" b="1" dirty="0">
                <a:solidFill>
                  <a:schemeClr val="bg1"/>
                </a:solidFill>
                <a:latin typeface="游ゴシック" panose="020B0400000000000000" pitchFamily="50" charset="-128"/>
                <a:ea typeface="游ゴシック" panose="020B0400000000000000" pitchFamily="50" charset="-128"/>
              </a:rPr>
              <a:t>健都</a:t>
            </a:r>
            <a:endParaRPr kumimoji="1" lang="en-US" altLang="ja-JP" sz="1600" b="1" dirty="0">
              <a:solidFill>
                <a:schemeClr val="bg1"/>
              </a:solidFill>
              <a:latin typeface="游ゴシック" panose="020B0400000000000000" pitchFamily="50" charset="-128"/>
              <a:ea typeface="游ゴシック" panose="020B0400000000000000" pitchFamily="50" charset="-128"/>
            </a:endParaRPr>
          </a:p>
          <a:p>
            <a:pPr algn="ctr"/>
            <a:r>
              <a:rPr kumimoji="1" lang="ja-JP" altLang="en-US" sz="1600" b="1" dirty="0">
                <a:solidFill>
                  <a:schemeClr val="bg1"/>
                </a:solidFill>
                <a:latin typeface="游ゴシック" panose="020B0400000000000000" pitchFamily="50" charset="-128"/>
                <a:ea typeface="游ゴシック" panose="020B0400000000000000" pitchFamily="50" charset="-128"/>
              </a:rPr>
              <a:t>万博</a:t>
            </a:r>
          </a:p>
        </p:txBody>
      </p:sp>
      <p:sp>
        <p:nvSpPr>
          <p:cNvPr id="49" name="ホームベース 47">
            <a:extLst>
              <a:ext uri="{FF2B5EF4-FFF2-40B4-BE49-F238E27FC236}">
                <a16:creationId xmlns:a16="http://schemas.microsoft.com/office/drawing/2014/main" id="{D766A8F8-8861-4B7C-A30F-8AB8A9CB34A0}"/>
              </a:ext>
            </a:extLst>
          </p:cNvPr>
          <p:cNvSpPr/>
          <p:nvPr/>
        </p:nvSpPr>
        <p:spPr>
          <a:xfrm>
            <a:off x="14354831" y="8383114"/>
            <a:ext cx="1100028" cy="696479"/>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ja-JP" altLang="en-US" sz="1400" b="1" dirty="0">
                <a:solidFill>
                  <a:schemeClr val="bg1"/>
                </a:solidFill>
                <a:latin typeface="游ゴシック" panose="020B0400000000000000" pitchFamily="50" charset="-128"/>
                <a:ea typeface="游ゴシック" panose="020B0400000000000000" pitchFamily="50" charset="-128"/>
              </a:rPr>
              <a:t>未来の医療</a:t>
            </a:r>
            <a:r>
              <a:rPr kumimoji="1" lang="en-US" altLang="ja-JP" sz="1400" b="1" dirty="0">
                <a:solidFill>
                  <a:schemeClr val="bg1"/>
                </a:solidFill>
                <a:latin typeface="游ゴシック" panose="020B0400000000000000" pitchFamily="50" charset="-128"/>
                <a:ea typeface="游ゴシック" panose="020B0400000000000000" pitchFamily="50" charset="-128"/>
              </a:rPr>
              <a:t>EXPO</a:t>
            </a:r>
            <a:endParaRPr kumimoji="1" lang="ja-JP" altLang="en-US" sz="1400" b="1" dirty="0">
              <a:solidFill>
                <a:schemeClr val="bg1"/>
              </a:solidFill>
              <a:latin typeface="游ゴシック" panose="020B0400000000000000" pitchFamily="50" charset="-128"/>
              <a:ea typeface="游ゴシック" panose="020B0400000000000000" pitchFamily="50" charset="-128"/>
            </a:endParaRPr>
          </a:p>
        </p:txBody>
      </p:sp>
      <p:sp>
        <p:nvSpPr>
          <p:cNvPr id="50" name="ホームベース 47">
            <a:extLst>
              <a:ext uri="{FF2B5EF4-FFF2-40B4-BE49-F238E27FC236}">
                <a16:creationId xmlns:a16="http://schemas.microsoft.com/office/drawing/2014/main" id="{45A1F150-9733-423C-BF38-43CC81887A48}"/>
              </a:ext>
            </a:extLst>
          </p:cNvPr>
          <p:cNvSpPr/>
          <p:nvPr/>
        </p:nvSpPr>
        <p:spPr>
          <a:xfrm>
            <a:off x="13905464" y="10396486"/>
            <a:ext cx="1100028" cy="696479"/>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en-US" altLang="ja-JP" sz="1200" b="1" dirty="0">
                <a:solidFill>
                  <a:schemeClr val="bg1"/>
                </a:solidFill>
                <a:latin typeface="游ゴシック" panose="020B0400000000000000" pitchFamily="50" charset="-128"/>
                <a:ea typeface="游ゴシック" panose="020B0400000000000000" pitchFamily="50" charset="-128"/>
              </a:rPr>
              <a:t>Bioeconomy</a:t>
            </a:r>
          </a:p>
          <a:p>
            <a:pPr algn="ctr"/>
            <a:r>
              <a:rPr kumimoji="1" lang="en-US" altLang="ja-JP" sz="1200" b="1" dirty="0">
                <a:solidFill>
                  <a:schemeClr val="bg1"/>
                </a:solidFill>
                <a:latin typeface="游ゴシック" panose="020B0400000000000000" pitchFamily="50" charset="-128"/>
                <a:ea typeface="游ゴシック" panose="020B0400000000000000" pitchFamily="50" charset="-128"/>
              </a:rPr>
              <a:t>Hub Japan</a:t>
            </a:r>
            <a:endParaRPr kumimoji="1" lang="ja-JP" altLang="en-US" sz="12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179174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534190874"/>
              </p:ext>
            </p:extLst>
          </p:nvPr>
        </p:nvGraphicFramePr>
        <p:xfrm>
          <a:off x="645458" y="1677533"/>
          <a:ext cx="15837805" cy="10963033"/>
        </p:xfrm>
        <a:graphic>
          <a:graphicData uri="http://schemas.openxmlformats.org/drawingml/2006/table">
            <a:tbl>
              <a:tblPr firstRow="1" bandRow="1">
                <a:tableStyleId>{5940675A-B579-460E-94D1-54222C63F5DA}</a:tableStyleId>
              </a:tblPr>
              <a:tblGrid>
                <a:gridCol w="870521">
                  <a:extLst>
                    <a:ext uri="{9D8B030D-6E8A-4147-A177-3AD203B41FA5}">
                      <a16:colId xmlns:a16="http://schemas.microsoft.com/office/drawing/2014/main" val="3673610042"/>
                    </a:ext>
                  </a:extLst>
                </a:gridCol>
                <a:gridCol w="5245502">
                  <a:extLst>
                    <a:ext uri="{9D8B030D-6E8A-4147-A177-3AD203B41FA5}">
                      <a16:colId xmlns:a16="http://schemas.microsoft.com/office/drawing/2014/main" val="2604818833"/>
                    </a:ext>
                  </a:extLst>
                </a:gridCol>
                <a:gridCol w="4860891">
                  <a:extLst>
                    <a:ext uri="{9D8B030D-6E8A-4147-A177-3AD203B41FA5}">
                      <a16:colId xmlns:a16="http://schemas.microsoft.com/office/drawing/2014/main" val="2379892516"/>
                    </a:ext>
                  </a:extLst>
                </a:gridCol>
                <a:gridCol w="4860891">
                  <a:extLst>
                    <a:ext uri="{9D8B030D-6E8A-4147-A177-3AD203B41FA5}">
                      <a16:colId xmlns:a16="http://schemas.microsoft.com/office/drawing/2014/main" val="3224995655"/>
                    </a:ext>
                  </a:extLst>
                </a:gridCol>
              </a:tblGrid>
              <a:tr h="691513">
                <a:tc>
                  <a:txBody>
                    <a:bodyPr/>
                    <a:lstStyle/>
                    <a:p>
                      <a:pPr algn="ct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緊急対策期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ウィズコロナ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ポストコロナ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89187017"/>
                  </a:ext>
                </a:extLst>
              </a:tr>
              <a:tr h="518140">
                <a:tc>
                  <a:txBody>
                    <a:bodyPr/>
                    <a:lstStyle/>
                    <a:p>
                      <a:r>
                        <a:rPr kumimoji="1" lang="ja-JP" altLang="en-US" sz="1600" b="1" dirty="0">
                          <a:solidFill>
                            <a:schemeClr val="bg1"/>
                          </a:solidFill>
                        </a:rPr>
                        <a:t>（１）</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府民生活の支援</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2490190"/>
                  </a:ext>
                </a:extLst>
              </a:tr>
              <a:tr h="518140">
                <a:tc>
                  <a:txBody>
                    <a:bodyPr/>
                    <a:lstStyle/>
                    <a:p>
                      <a:pPr algn="r"/>
                      <a:r>
                        <a:rPr kumimoji="1" lang="ja-JP" altLang="en-US" sz="1600" b="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府民生活を支えるセーフティネットの強化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ニューノーマルに対応した新たなつながりの構築</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持続可能な地域共生社会の実現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72561980"/>
                  </a:ext>
                </a:extLst>
              </a:tr>
              <a:tr h="564311">
                <a:tc>
                  <a:txBody>
                    <a:bodyPr/>
                    <a:lstStyle/>
                    <a:p>
                      <a:pPr algn="r"/>
                      <a:r>
                        <a:rPr kumimoji="1" lang="ja-JP" altLang="en-US" sz="1600" b="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1600" b="0" dirty="0"/>
                        <a:t>社会福祉施設における感染防止対策など福祉サービスの維持</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b="0" dirty="0"/>
                        <a:t>介護や子育てなど福祉サービスの向上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7313527"/>
                  </a:ext>
                </a:extLst>
              </a:tr>
              <a:tr h="518140">
                <a:tc>
                  <a:txBody>
                    <a:bodyPr/>
                    <a:lstStyle/>
                    <a:p>
                      <a:pPr algn="r"/>
                      <a:r>
                        <a:rPr kumimoji="1" lang="ja-JP" altLang="en-US" sz="1600" b="0" dirty="0"/>
                        <a:t>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algn="l"/>
                      <a:r>
                        <a:rPr kumimoji="1" lang="ja-JP" altLang="en-US" sz="1600" b="0" dirty="0"/>
                        <a:t>総合的な自殺対策の推進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980769784"/>
                  </a:ext>
                </a:extLst>
              </a:tr>
              <a:tr h="518140">
                <a:tc>
                  <a:txBody>
                    <a:bodyPr/>
                    <a:lstStyle/>
                    <a:p>
                      <a:pPr algn="r"/>
                      <a:r>
                        <a:rPr kumimoji="1" lang="ja-JP" altLang="en-US" sz="1600" b="0" dirty="0"/>
                        <a:t>④</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algn="l"/>
                      <a:r>
                        <a:rPr kumimoji="1" lang="ja-JP" altLang="en-US" sz="1600" b="0" dirty="0"/>
                        <a:t>こころのケアに関する普及啓発と相談体制の充実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56947438"/>
                  </a:ext>
                </a:extLst>
              </a:tr>
              <a:tr h="518140">
                <a:tc>
                  <a:txBody>
                    <a:bodyPr/>
                    <a:lstStyle/>
                    <a:p>
                      <a:pPr algn="r"/>
                      <a:r>
                        <a:rPr kumimoji="1" lang="ja-JP" altLang="en-US" sz="1600" b="1" dirty="0">
                          <a:solidFill>
                            <a:schemeClr val="bg1"/>
                          </a:solidFill>
                        </a:rPr>
                        <a:t>（２）</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健康寿命の延伸等</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564551"/>
                  </a:ext>
                </a:extLst>
              </a:tr>
              <a:tr h="564311">
                <a:tc>
                  <a:txBody>
                    <a:bodyPr/>
                    <a:lstStyle/>
                    <a:p>
                      <a:pPr algn="r"/>
                      <a:r>
                        <a:rPr kumimoji="1" lang="ja-JP" altLang="en-US" sz="1600" b="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府民の健康の確保</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ニューノーマルに対応した健康づくりや「</a:t>
                      </a:r>
                      <a:r>
                        <a:rPr kumimoji="1" lang="en-US" altLang="ja-JP" sz="1600" b="0" dirty="0"/>
                        <a:t>10</a:t>
                      </a:r>
                      <a:r>
                        <a:rPr kumimoji="1" lang="ja-JP" altLang="en-US" sz="1600" b="0" dirty="0"/>
                        <a:t>歳若返り」の推進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健康寿命の延伸に向けた健康づくりや「</a:t>
                      </a:r>
                      <a:r>
                        <a:rPr kumimoji="1" lang="en-US" altLang="ja-JP" sz="1600" b="0" dirty="0"/>
                        <a:t>10</a:t>
                      </a:r>
                      <a:r>
                        <a:rPr kumimoji="1" lang="ja-JP" altLang="en-US" sz="1600" b="0" dirty="0"/>
                        <a:t>歳若返り」の推進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926982"/>
                  </a:ext>
                </a:extLst>
              </a:tr>
              <a:tr h="518140">
                <a:tc>
                  <a:txBody>
                    <a:bodyPr/>
                    <a:lstStyle/>
                    <a:p>
                      <a:pPr algn="r"/>
                      <a:r>
                        <a:rPr kumimoji="1" lang="ja-JP" altLang="en-US" sz="1600" dirty="0"/>
                        <a:t>　　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dirty="0"/>
                        <a:t>切れ目のない依存症対策の推進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18893875"/>
                  </a:ext>
                </a:extLst>
              </a:tr>
              <a:tr h="518140">
                <a:tc>
                  <a:txBody>
                    <a:bodyPr/>
                    <a:lstStyle/>
                    <a:p>
                      <a:pPr algn="r"/>
                      <a:r>
                        <a:rPr kumimoji="1" lang="ja-JP" altLang="en-US" sz="1600" b="1" dirty="0">
                          <a:solidFill>
                            <a:schemeClr val="bg1"/>
                          </a:solidFill>
                        </a:rPr>
                        <a:t>（３）</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教育の質の向上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39237724"/>
                  </a:ext>
                </a:extLst>
              </a:tr>
              <a:tr h="564311">
                <a:tc>
                  <a:txBody>
                    <a:bodyPr/>
                    <a:lstStyle/>
                    <a:p>
                      <a:pPr algn="r"/>
                      <a:r>
                        <a:rPr kumimoji="1" lang="ja-JP" altLang="en-US" sz="1600" dirty="0"/>
                        <a:t>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コロナ禍における学習支援の取組み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ＩＣＴ環境の有効活用による教育環境の充実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個々の児童生徒の状況に応じた公平で質の高い教育の提供</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39467032"/>
                  </a:ext>
                </a:extLst>
              </a:tr>
              <a:tr h="564311">
                <a:tc>
                  <a:txBody>
                    <a:bodyPr/>
                    <a:lstStyle/>
                    <a:p>
                      <a:pPr algn="r"/>
                      <a:r>
                        <a:rPr kumimoji="1" lang="ja-JP" altLang="en-US" sz="160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a:t>児童生徒に</a:t>
                      </a:r>
                      <a:r>
                        <a:rPr kumimoji="1" lang="ja-JP" altLang="en-US" sz="1600" dirty="0"/>
                        <a:t>対する相談体制の拡充、教員に対するサポート体制の拡充</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児童生徒の安心安全と学びの保障の確立</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外部人材を活用した学びの保障体制の充実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00365512"/>
                  </a:ext>
                </a:extLst>
              </a:tr>
              <a:tr h="518140">
                <a:tc>
                  <a:txBody>
                    <a:bodyPr/>
                    <a:lstStyle/>
                    <a:p>
                      <a:pPr algn="ctr"/>
                      <a:r>
                        <a:rPr kumimoji="1" lang="ja-JP" altLang="en-US" sz="1600" b="1" dirty="0">
                          <a:solidFill>
                            <a:schemeClr val="bg1"/>
                          </a:solidFill>
                        </a:rPr>
                        <a:t>（４）</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新しい生活様式に対応した住環境等</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8913405"/>
                  </a:ext>
                </a:extLst>
              </a:tr>
              <a:tr h="564311">
                <a:tc>
                  <a:txBody>
                    <a:bodyPr/>
                    <a:lstStyle/>
                    <a:p>
                      <a:pPr algn="r"/>
                      <a:r>
                        <a:rPr kumimoji="1" lang="ja-JP" altLang="en-US" sz="1600" dirty="0">
                          <a:solidFill>
                            <a:schemeClr val="tx1"/>
                          </a:solidFill>
                        </a:rPr>
                        <a:t>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「新しい生活様式」に対応したまちづくりや住環境の整備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新しい生活スタイルに対応したまちづくりの推進や住環境の整備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多様な人々を惹きつけ快適に暮らすことができる都市・住まいの実現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57581934"/>
                  </a:ext>
                </a:extLst>
              </a:tr>
              <a:tr h="564311">
                <a:tc>
                  <a:txBody>
                    <a:bodyPr/>
                    <a:lstStyle/>
                    <a:p>
                      <a:pPr algn="r"/>
                      <a:r>
                        <a:rPr kumimoji="1" lang="ja-JP" altLang="en-US" sz="1600" dirty="0">
                          <a:solidFill>
                            <a:schemeClr val="tx1"/>
                          </a:solidFill>
                        </a:rPr>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solidFill>
                            <a:schemeClr val="tx1"/>
                          </a:solidFill>
                        </a:rPr>
                        <a:t>インフラの充実・有効活用による安全・快適でゆとりある憩いの場の創出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インフラの充実・有効活用による上質な都市空間の創出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2961212"/>
                  </a:ext>
                </a:extLst>
              </a:tr>
              <a:tr h="518140">
                <a:tc>
                  <a:txBody>
                    <a:bodyPr/>
                    <a:lstStyle/>
                    <a:p>
                      <a:r>
                        <a:rPr kumimoji="1" lang="ja-JP" altLang="en-US" sz="1600" b="1" dirty="0">
                          <a:solidFill>
                            <a:schemeClr val="bg1"/>
                          </a:solidFill>
                        </a:rPr>
                        <a:t>（５）</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環境に配慮した持続可能なくらし</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926404"/>
                  </a:ext>
                </a:extLst>
              </a:tr>
              <a:tr h="564311">
                <a:tc>
                  <a:txBody>
                    <a:bodyPr/>
                    <a:lstStyle/>
                    <a:p>
                      <a:pPr algn="r"/>
                      <a:r>
                        <a:rPr kumimoji="1" lang="ja-JP" altLang="en-US" sz="1600" dirty="0"/>
                        <a:t>　　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エネルギー・環境関連技術のイノベーションの促進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グリーンリカバリーによる持続可能な社会経済システムへの変革の促進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18046886"/>
                  </a:ext>
                </a:extLst>
              </a:tr>
              <a:tr h="518140">
                <a:tc>
                  <a:txBody>
                    <a:bodyPr/>
                    <a:lstStyle/>
                    <a:p>
                      <a:pPr algn="r"/>
                      <a:r>
                        <a:rPr kumimoji="1" lang="ja-JP" altLang="en-US" sz="1600" dirty="0"/>
                        <a:t>　　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新しい生活様式に対応した脱炭素社会や大阪ブルー・オーシャン・ビジョンの実現に向けた取組み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暮らしやすい環境・エネルギー先進都市の実現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959398"/>
                  </a:ext>
                </a:extLst>
              </a:tr>
              <a:tr h="518140">
                <a:tc>
                  <a:txBody>
                    <a:bodyPr/>
                    <a:lstStyle/>
                    <a:p>
                      <a:pPr algn="r"/>
                      <a:r>
                        <a:rPr kumimoji="1" lang="ja-JP" altLang="en-US" sz="1600" b="1" dirty="0">
                          <a:solidFill>
                            <a:schemeClr val="bg1"/>
                          </a:solidFill>
                        </a:rPr>
                        <a:t>（６）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行政ＤＸの推進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8866519"/>
                  </a:ext>
                </a:extLst>
              </a:tr>
              <a:tr h="518140">
                <a:tc>
                  <a:txBody>
                    <a:bodyPr/>
                    <a:lstStyle/>
                    <a:p>
                      <a:pPr algn="r"/>
                      <a:r>
                        <a:rPr kumimoji="1" lang="ja-JP" altLang="en-US" sz="160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行政手続きのオンライン化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a:txBody>
                    <a:bodyPr/>
                    <a:lstStyle/>
                    <a:p>
                      <a:r>
                        <a:rPr kumimoji="1" lang="ja-JP" altLang="en-US" sz="1600" dirty="0"/>
                        <a:t>行政ＤＸの推進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76628301"/>
                  </a:ext>
                </a:extLst>
              </a:tr>
            </a:tbl>
          </a:graphicData>
        </a:graphic>
      </p:graphicFrame>
      <p:sp>
        <p:nvSpPr>
          <p:cNvPr id="6" name="二等辺三角形 5"/>
          <p:cNvSpPr/>
          <p:nvPr/>
        </p:nvSpPr>
        <p:spPr>
          <a:xfrm rot="5400000">
            <a:off x="6617139" y="1871033"/>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6095" y="7417"/>
            <a:ext cx="17056607" cy="651167"/>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　くらし（全体構成）</a:t>
            </a:r>
            <a:endParaRPr lang="zh-TW" altLang="en-US" sz="3200" b="1" dirty="0">
              <a:solidFill>
                <a:schemeClr val="bg1"/>
              </a:solidFill>
              <a:latin typeface="+mn-ea"/>
              <a:ea typeface="+mn-ea"/>
            </a:endParaRPr>
          </a:p>
        </p:txBody>
      </p:sp>
      <p:sp>
        <p:nvSpPr>
          <p:cNvPr id="12" name="二等辺三角形 11"/>
          <p:cNvSpPr/>
          <p:nvPr/>
        </p:nvSpPr>
        <p:spPr>
          <a:xfrm rot="5400000">
            <a:off x="11453166" y="1871033"/>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rot="10800000" flipV="1">
            <a:off x="418520" y="783240"/>
            <a:ext cx="2132181" cy="789778"/>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732876" y="911716"/>
            <a:ext cx="1407200" cy="523220"/>
          </a:xfrm>
          <a:prstGeom prst="rect">
            <a:avLst/>
          </a:prstGeom>
          <a:noFill/>
        </p:spPr>
        <p:txBody>
          <a:bodyPr wrap="square" rtlCol="0">
            <a:spAutoFit/>
          </a:bodyPr>
          <a:lstStyle/>
          <a:p>
            <a:pPr algn="ctr"/>
            <a:r>
              <a:rPr kumimoji="1" lang="ja-JP" altLang="en-US" sz="2800" b="1" dirty="0">
                <a:latin typeface="+mn-ea"/>
              </a:rPr>
              <a:t>くらし</a:t>
            </a:r>
          </a:p>
        </p:txBody>
      </p:sp>
      <p:sp>
        <p:nvSpPr>
          <p:cNvPr id="1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49</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26035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19" name="テキスト ボックス 18"/>
          <p:cNvSpPr txBox="1"/>
          <p:nvPr/>
        </p:nvSpPr>
        <p:spPr>
          <a:xfrm>
            <a:off x="1301870" y="1772297"/>
            <a:ext cx="5040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府民生活を支えるセーフティネットの強化</a:t>
            </a:r>
            <a:endParaRPr lang="en-US" altLang="ja-JP" sz="2000" b="1" spc="-150" dirty="0">
              <a:latin typeface="+mn-ea"/>
              <a:cs typeface="Meiryo UI" pitchFamily="50" charset="-128"/>
            </a:endParaRPr>
          </a:p>
        </p:txBody>
      </p:sp>
      <p:sp>
        <p:nvSpPr>
          <p:cNvPr id="20" name="テキスト ボックス 19"/>
          <p:cNvSpPr txBox="1"/>
          <p:nvPr/>
        </p:nvSpPr>
        <p:spPr>
          <a:xfrm>
            <a:off x="6629870" y="1772297"/>
            <a:ext cx="4896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ニューノーマルに対応した新たなつながりの構築</a:t>
            </a:r>
            <a:endParaRPr lang="en-US" altLang="ja-JP" sz="2000" b="1" spc="-150" dirty="0">
              <a:latin typeface="+mn-ea"/>
              <a:cs typeface="Meiryo UI" pitchFamily="50" charset="-128"/>
            </a:endParaRPr>
          </a:p>
        </p:txBody>
      </p:sp>
      <p:sp>
        <p:nvSpPr>
          <p:cNvPr id="21" name="テキスト ボックス 20"/>
          <p:cNvSpPr txBox="1"/>
          <p:nvPr/>
        </p:nvSpPr>
        <p:spPr>
          <a:xfrm>
            <a:off x="11813870" y="1772297"/>
            <a:ext cx="5040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持続可能な地域共生社会の実現</a:t>
            </a:r>
            <a:endParaRPr lang="en-US" altLang="ja-JP" sz="2000" b="1" spc="-150" dirty="0">
              <a:solidFill>
                <a:schemeClr val="tx1"/>
              </a:solidFill>
              <a:latin typeface="+mn-ea"/>
              <a:cs typeface="Meiryo UI" pitchFamily="50" charset="-128"/>
            </a:endParaRPr>
          </a:p>
        </p:txBody>
      </p:sp>
      <p:sp>
        <p:nvSpPr>
          <p:cNvPr id="24" name="二等辺三角形 23"/>
          <p:cNvSpPr/>
          <p:nvPr/>
        </p:nvSpPr>
        <p:spPr>
          <a:xfrm rot="5400000">
            <a:off x="6332133" y="1967657"/>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二等辺三角形 24"/>
          <p:cNvSpPr/>
          <p:nvPr/>
        </p:nvSpPr>
        <p:spPr>
          <a:xfrm rot="5400000">
            <a:off x="11516133" y="1967658"/>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6" name="Group 2"/>
          <p:cNvGraphicFramePr>
            <a:graphicFrameLocks/>
          </p:cNvGraphicFramePr>
          <p:nvPr>
            <p:extLst>
              <p:ext uri="{D42A27DB-BD31-4B8C-83A1-F6EECF244321}">
                <p14:modId xmlns:p14="http://schemas.microsoft.com/office/powerpoint/2010/main" val="1314442193"/>
              </p:ext>
            </p:extLst>
          </p:nvPr>
        </p:nvGraphicFramePr>
        <p:xfrm>
          <a:off x="185870" y="2451163"/>
          <a:ext cx="16668000" cy="3554961"/>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32297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437994">
                <a:tc rowSpan="2">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row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◆コロナの影響による生活困窮者への支援の強化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◆ＤＶや児童虐待等に対する相談体制等の強化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◆コロナ禍による人権侵害事象の防止</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◆コロナ等を理由とする偏見や差別に関する相談の実施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◆民間資金提供者と連携し、社会課題の解決をめざす</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の活動を支援するモデル事業を実施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◆離職等退去者への府営住宅等の一時提供、家賃の減免及び猶予、居住支援体制の強化など</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◆外国人住民への相談体制の強化</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◆市町村等における様々な地域課題に寄り添い対応する相談・支援体制の整備促進</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◆ＩＣＴを活用した新たな地域のつながりの構築支援</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◆公民連携の枠組みを活用したデジタルデバイドの解消の推進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◆民間資金提供者と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との協働による社会課題解決の取組みに参画する企業・</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を拡大</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◆さらなる協働の推進やＩＣＴ技術の活用なども含めた、セーフティネットの充実</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◆民間資金提供者と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との協働による社会課題解決の取組みを府域へ展開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r h="781851">
                <a:tc vMerge="1">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◆地域活動への多様な主体の参加や住民主体型サービスの創出を促進</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a:ln>
                          <a:noFill/>
                        </a:ln>
                        <a:solidFill>
                          <a:srgbClr val="0070C0"/>
                        </a:solidFill>
                        <a:effectLst/>
                        <a:highlight>
                          <a:srgbClr val="00FFFF"/>
                        </a:highligh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38901188"/>
                  </a:ext>
                </a:extLst>
              </a:tr>
            </a:tbl>
          </a:graphicData>
        </a:graphic>
      </p:graphicFrame>
      <p:graphicFrame>
        <p:nvGraphicFramePr>
          <p:cNvPr id="13" name="表 12">
            <a:extLst>
              <a:ext uri="{FF2B5EF4-FFF2-40B4-BE49-F238E27FC236}">
                <a16:creationId xmlns:a16="http://schemas.microsoft.com/office/drawing/2014/main" id="{2A681DBD-8FCE-40B1-9D40-373D7A2EB651}"/>
              </a:ext>
            </a:extLst>
          </p:cNvPr>
          <p:cNvGraphicFramePr>
            <a:graphicFrameLocks noGrp="1"/>
          </p:cNvGraphicFramePr>
          <p:nvPr>
            <p:extLst>
              <p:ext uri="{D42A27DB-BD31-4B8C-83A1-F6EECF244321}">
                <p14:modId xmlns:p14="http://schemas.microsoft.com/office/powerpoint/2010/main" val="1132998451"/>
              </p:ext>
            </p:extLst>
          </p:nvPr>
        </p:nvGraphicFramePr>
        <p:xfrm>
          <a:off x="235406" y="7639778"/>
          <a:ext cx="16560000" cy="4285101"/>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64748">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620353">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4" name="角丸四角形 13"/>
          <p:cNvSpPr/>
          <p:nvPr/>
        </p:nvSpPr>
        <p:spPr>
          <a:xfrm>
            <a:off x="393788" y="9108438"/>
            <a:ext cx="1733341" cy="2556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セーフティネットの強化・持続可能な地域社会の実現</a:t>
            </a:r>
            <a:endParaRPr lang="en-US" altLang="ja-JP" sz="1600" b="1" dirty="0">
              <a:solidFill>
                <a:schemeClr val="tx1"/>
              </a:solidFill>
            </a:endParaRPr>
          </a:p>
        </p:txBody>
      </p:sp>
      <p:sp>
        <p:nvSpPr>
          <p:cNvPr id="15" name="ホームベース 14"/>
          <p:cNvSpPr/>
          <p:nvPr/>
        </p:nvSpPr>
        <p:spPr>
          <a:xfrm>
            <a:off x="2389235" y="9035326"/>
            <a:ext cx="5239392" cy="27720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コロナの影響による生活困窮者への支援</a:t>
            </a:r>
          </a:p>
        </p:txBody>
      </p:sp>
      <p:sp>
        <p:nvSpPr>
          <p:cNvPr id="16" name="ホームベース 15"/>
          <p:cNvSpPr/>
          <p:nvPr/>
        </p:nvSpPr>
        <p:spPr>
          <a:xfrm>
            <a:off x="2389236" y="9423402"/>
            <a:ext cx="5230764" cy="24401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コロナ禍による人権侵害事象の防止</a:t>
            </a:r>
          </a:p>
        </p:txBody>
      </p:sp>
      <p:sp>
        <p:nvSpPr>
          <p:cNvPr id="28" name="山形 27"/>
          <p:cNvSpPr/>
          <p:nvPr/>
        </p:nvSpPr>
        <p:spPr>
          <a:xfrm>
            <a:off x="7582712" y="9397275"/>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4" name="ホームベース 33"/>
          <p:cNvSpPr/>
          <p:nvPr/>
        </p:nvSpPr>
        <p:spPr>
          <a:xfrm>
            <a:off x="8109680" y="10612757"/>
            <a:ext cx="8496536" cy="292347"/>
          </a:xfrm>
          <a:prstGeom prst="homePlate">
            <a:avLst>
              <a:gd name="adj" fmla="val 3222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協働の推進、ＩＣＴ技術活用によるセーフティネット充実</a:t>
            </a:r>
          </a:p>
        </p:txBody>
      </p:sp>
      <p:pic>
        <p:nvPicPr>
          <p:cNvPr id="40" name="図 39"/>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98157" y="7688520"/>
            <a:ext cx="411386" cy="612000"/>
          </a:xfrm>
          <a:prstGeom prst="rect">
            <a:avLst/>
          </a:prstGeom>
        </p:spPr>
      </p:pic>
      <p:sp>
        <p:nvSpPr>
          <p:cNvPr id="41" name="ホームベース 40"/>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地域共生社会の実現</a:t>
            </a:r>
          </a:p>
        </p:txBody>
      </p:sp>
      <p:cxnSp>
        <p:nvCxnSpPr>
          <p:cNvPr id="29" name="直線コネクタ 28"/>
          <p:cNvCxnSpPr/>
          <p:nvPr/>
        </p:nvCxnSpPr>
        <p:spPr>
          <a:xfrm>
            <a:off x="185870" y="670401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E37A114D-C9FC-4AEC-A456-F2810BC313A6}"/>
              </a:ext>
            </a:extLst>
          </p:cNvPr>
          <p:cNvSpPr txBox="1"/>
          <p:nvPr/>
        </p:nvSpPr>
        <p:spPr>
          <a:xfrm>
            <a:off x="47232" y="692644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3" name="フローチャート: 結合子 42"/>
          <p:cNvSpPr/>
          <p:nvPr/>
        </p:nvSpPr>
        <p:spPr>
          <a:xfrm>
            <a:off x="379196" y="712020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5" name="ホームベース 34"/>
          <p:cNvSpPr/>
          <p:nvPr/>
        </p:nvSpPr>
        <p:spPr>
          <a:xfrm>
            <a:off x="2389235" y="10169894"/>
            <a:ext cx="14174049" cy="291354"/>
          </a:xfrm>
          <a:prstGeom prst="homePlate">
            <a:avLst>
              <a:gd name="adj" fmla="val 3222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市町村等における相談・支援体制の整備促進</a:t>
            </a:r>
          </a:p>
        </p:txBody>
      </p:sp>
      <p:sp>
        <p:nvSpPr>
          <p:cNvPr id="36" name="ホームベース 35"/>
          <p:cNvSpPr/>
          <p:nvPr/>
        </p:nvSpPr>
        <p:spPr>
          <a:xfrm>
            <a:off x="2389235" y="11022091"/>
            <a:ext cx="5677515" cy="298501"/>
          </a:xfrm>
          <a:prstGeom prst="homePlate">
            <a:avLst>
              <a:gd name="adj" fmla="val 3222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ＩＣＴを活用した新たな地域のつながりの構築支援</a:t>
            </a:r>
          </a:p>
        </p:txBody>
      </p:sp>
      <p:sp>
        <p:nvSpPr>
          <p:cNvPr id="46" name="ホームベース 45"/>
          <p:cNvSpPr/>
          <p:nvPr/>
        </p:nvSpPr>
        <p:spPr>
          <a:xfrm>
            <a:off x="2389234" y="11514090"/>
            <a:ext cx="5625929" cy="31661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bg1"/>
                </a:solidFill>
                <a:effectLst>
                  <a:outerShdw blurRad="38100" dist="38100" dir="2700000" algn="tl">
                    <a:srgbClr val="000000">
                      <a:alpha val="43137"/>
                    </a:srgbClr>
                  </a:outerShdw>
                </a:effectLst>
              </a:rPr>
              <a:t>NPO</a:t>
            </a:r>
            <a:r>
              <a:rPr kumimoji="1" lang="ja-JP" altLang="en-US" sz="1600" b="1" dirty="0">
                <a:solidFill>
                  <a:schemeClr val="bg1"/>
                </a:solidFill>
                <a:effectLst>
                  <a:outerShdw blurRad="38100" dist="38100" dir="2700000" algn="tl">
                    <a:srgbClr val="000000">
                      <a:alpha val="43137"/>
                    </a:srgbClr>
                  </a:outerShdw>
                </a:effectLst>
              </a:rPr>
              <a:t>との協働による社会課題解決の取組み拡充</a:t>
            </a:r>
          </a:p>
        </p:txBody>
      </p:sp>
      <p:sp>
        <p:nvSpPr>
          <p:cNvPr id="47" name="ホームベース 46"/>
          <p:cNvSpPr/>
          <p:nvPr/>
        </p:nvSpPr>
        <p:spPr>
          <a:xfrm>
            <a:off x="8247285" y="11578705"/>
            <a:ext cx="8316000" cy="25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bg1"/>
                </a:solidFill>
                <a:effectLst>
                  <a:outerShdw blurRad="38100" dist="38100" dir="2700000" algn="tl">
                    <a:srgbClr val="000000">
                      <a:alpha val="43137"/>
                    </a:srgbClr>
                  </a:outerShdw>
                </a:effectLst>
              </a:rPr>
              <a:t>NPO</a:t>
            </a:r>
            <a:r>
              <a:rPr kumimoji="1" lang="ja-JP" altLang="en-US" sz="1600" b="1" dirty="0">
                <a:solidFill>
                  <a:schemeClr val="bg1"/>
                </a:solidFill>
                <a:effectLst>
                  <a:outerShdw blurRad="38100" dist="38100" dir="2700000" algn="tl">
                    <a:srgbClr val="000000">
                      <a:alpha val="43137"/>
                    </a:srgbClr>
                  </a:outerShdw>
                </a:effectLst>
              </a:rPr>
              <a:t>との協働による社会課題解決の取組みの府域展開</a:t>
            </a:r>
          </a:p>
        </p:txBody>
      </p:sp>
      <p:sp>
        <p:nvSpPr>
          <p:cNvPr id="44" name="山形 43"/>
          <p:cNvSpPr/>
          <p:nvPr/>
        </p:nvSpPr>
        <p:spPr>
          <a:xfrm>
            <a:off x="7793487" y="9022144"/>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8" name="山形 47"/>
          <p:cNvSpPr/>
          <p:nvPr/>
        </p:nvSpPr>
        <p:spPr>
          <a:xfrm>
            <a:off x="7558803" y="9013373"/>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9" name="山形 48"/>
          <p:cNvSpPr/>
          <p:nvPr/>
        </p:nvSpPr>
        <p:spPr>
          <a:xfrm>
            <a:off x="7790210" y="9398887"/>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3" name="ホームベース 36">
            <a:extLst>
              <a:ext uri="{FF2B5EF4-FFF2-40B4-BE49-F238E27FC236}">
                <a16:creationId xmlns:a16="http://schemas.microsoft.com/office/drawing/2014/main" id="{46C3960D-9777-4EC9-9AA7-E39BEDAF4591}"/>
              </a:ext>
            </a:extLst>
          </p:cNvPr>
          <p:cNvSpPr/>
          <p:nvPr/>
        </p:nvSpPr>
        <p:spPr>
          <a:xfrm>
            <a:off x="2389236" y="9782374"/>
            <a:ext cx="11060546" cy="244019"/>
          </a:xfrm>
          <a:prstGeom prst="homePlate">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府営住宅等の一時提供など、居住支援</a:t>
            </a:r>
          </a:p>
        </p:txBody>
      </p:sp>
      <p:sp>
        <p:nvSpPr>
          <p:cNvPr id="38" name="山形 50">
            <a:extLst>
              <a:ext uri="{FF2B5EF4-FFF2-40B4-BE49-F238E27FC236}">
                <a16:creationId xmlns:a16="http://schemas.microsoft.com/office/drawing/2014/main" id="{2D817081-7FBE-457E-8991-8AA04BF051AA}"/>
              </a:ext>
            </a:extLst>
          </p:cNvPr>
          <p:cNvSpPr/>
          <p:nvPr/>
        </p:nvSpPr>
        <p:spPr>
          <a:xfrm>
            <a:off x="13371288" y="9768229"/>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9" name="山形 51">
            <a:extLst>
              <a:ext uri="{FF2B5EF4-FFF2-40B4-BE49-F238E27FC236}">
                <a16:creationId xmlns:a16="http://schemas.microsoft.com/office/drawing/2014/main" id="{6760CF2F-5C45-4D6E-ADD4-A7906DE0499B}"/>
              </a:ext>
            </a:extLst>
          </p:cNvPr>
          <p:cNvSpPr/>
          <p:nvPr/>
        </p:nvSpPr>
        <p:spPr>
          <a:xfrm>
            <a:off x="13573619" y="9764327"/>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Tree>
    <p:extLst>
      <p:ext uri="{BB962C8B-B14F-4D97-AF65-F5344CB8AC3E}">
        <p14:creationId xmlns:p14="http://schemas.microsoft.com/office/powerpoint/2010/main" val="14943327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704358091"/>
              </p:ext>
            </p:extLst>
          </p:nvPr>
        </p:nvGraphicFramePr>
        <p:xfrm>
          <a:off x="245134" y="2108436"/>
          <a:ext cx="16554148" cy="10561447"/>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7604832">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◆生活困窮者への支援の強化</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○低所得の子育て世帯に対する子育て世帯生活支援特別給付金（ひとり親世帯分）</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実施主体は各市町（ただし、島本町を除く８町１村は大阪府）</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〇低所得の子育て世帯に対する子育て世帯生活支援特別給付金（ひとり親世帯以外分）</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実施主体は市町村</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○生活の安心を支えるセーフティネットの確立のため、生活困窮者自立支援事業、住居確保給付金支給事業、総合就職サポート事業、生活保護相談窓口等体制強化事業（令和６年３月まで）を実施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◆ＤＶや児童虐待等に対する相談体制等の強化</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○男女共同参画の視点と</a:t>
                      </a:r>
                      <a:r>
                        <a:rPr kumimoji="1" lang="en-US" altLang="ja-JP" sz="1600" b="0" dirty="0">
                          <a:solidFill>
                            <a:schemeClr val="tx1"/>
                          </a:solidFill>
                          <a:latin typeface="游ゴシック" panose="020B0400000000000000" pitchFamily="50" charset="-128"/>
                          <a:ea typeface="+mn-ea"/>
                        </a:rPr>
                        <a:t>SNS</a:t>
                      </a:r>
                      <a:r>
                        <a:rPr kumimoji="1" lang="ja-JP" altLang="en-US" sz="1600" b="0" dirty="0">
                          <a:solidFill>
                            <a:schemeClr val="tx1"/>
                          </a:solidFill>
                          <a:latin typeface="游ゴシック" panose="020B0400000000000000" pitchFamily="50" charset="-128"/>
                          <a:ea typeface="+mn-ea"/>
                        </a:rPr>
                        <a:t>相談の技術及び知識を兼ね備えた相談員を育成</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　課題を抱える女性への相談体制の充実を図るため、</a:t>
                      </a:r>
                      <a:r>
                        <a:rPr kumimoji="1" lang="en-US" altLang="ja-JP" sz="1600" b="0" dirty="0">
                          <a:solidFill>
                            <a:schemeClr val="tx1"/>
                          </a:solidFill>
                          <a:latin typeface="游ゴシック" panose="020B0400000000000000" pitchFamily="50" charset="-128"/>
                          <a:ea typeface="+mn-ea"/>
                        </a:rPr>
                        <a:t>SNS</a:t>
                      </a:r>
                      <a:r>
                        <a:rPr kumimoji="1" lang="ja-JP" altLang="en-US" sz="1600" b="0" dirty="0">
                          <a:solidFill>
                            <a:schemeClr val="tx1"/>
                          </a:solidFill>
                          <a:latin typeface="游ゴシック" panose="020B0400000000000000" pitchFamily="50" charset="-128"/>
                          <a:ea typeface="+mn-ea"/>
                        </a:rPr>
                        <a:t>相談を実施</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○大阪府・大阪市・堺市が共同で、児童や保護者等に気軽に相談してもらい、児童虐待の未然防止・早期発見・早期対応するため、ＳＮＳ相談を実施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○地域の民間団体と連携したこどもの見守り強化事業を実施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○府立高校におけるヤングケアラーに関する調査を実施</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○ヤングケアラー支援のため、大阪市内に拠点を構えた寄り添い型相談支援事業（オンラインサロン・ピアサポート・関係機関への同行支援、外国語対応が必要な家庭に対する通訳派遣）を開設</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○子育てに対して不安や負担を抱えている要保護家庭やヤングケアラーのいる家庭の居宅に訪問支援員を派遣する家事・育児訪問支援事業を実施</a:t>
                      </a: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◆コロナ等を理由とする偏見や差別など、コロナ禍による人権侵害事象の防止</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○ＨＰ等での普及啓発</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○専門相談窓口の設置</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◆民間資金提供者と</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との協働による社会課題解決の取組みに参画する企業・</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sng" strike="noStrike" cap="none" spc="-150" normalizeH="0" baseline="0" dirty="0" err="1">
                          <a:ln>
                            <a:noFill/>
                          </a:ln>
                          <a:solidFill>
                            <a:schemeClr val="tx1"/>
                          </a:solidFill>
                          <a:effectLst/>
                          <a:latin typeface="+mn-ea"/>
                          <a:ea typeface="+mn-ea"/>
                          <a:cs typeface="Meiryo UI" panose="020B0604030504040204" pitchFamily="50" charset="-128"/>
                        </a:rPr>
                        <a:t>を拡</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en-US" altLang="ja-JP" sz="1600" b="0" dirty="0">
                          <a:solidFill>
                            <a:schemeClr val="tx1"/>
                          </a:solidFill>
                          <a:latin typeface="游ゴシック" panose="020B0400000000000000" pitchFamily="50" charset="-128"/>
                          <a:ea typeface="+mn-ea"/>
                        </a:rPr>
                        <a:t>NPO</a:t>
                      </a:r>
                      <a:r>
                        <a:rPr kumimoji="1" lang="ja-JP" altLang="en-US" sz="1600" b="0" dirty="0">
                          <a:solidFill>
                            <a:schemeClr val="tx1"/>
                          </a:solidFill>
                          <a:latin typeface="游ゴシック" panose="020B0400000000000000" pitchFamily="50" charset="-128"/>
                          <a:ea typeface="+mn-ea"/>
                        </a:rPr>
                        <a:t>によるクラウドファンディングや事業実施を支援</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◆離職等退去者への府営住宅等の一時提供、家賃の減免及び猶予、居住支援体制の強化など</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○住居確保給付金等の給付やひとり親家庭住宅支援資金の貸付、府営住宅等の提供</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◆外国人住民への相談体制の強化</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○外国人からの様々な生活相談をワンストップで、</a:t>
                      </a:r>
                      <a:r>
                        <a:rPr kumimoji="1" lang="en-US" altLang="ja-JP" sz="1600" b="0" i="0" dirty="0">
                          <a:solidFill>
                            <a:schemeClr val="tx1"/>
                          </a:solidFill>
                          <a:latin typeface="游ゴシック" panose="020B0400000000000000" pitchFamily="50" charset="-128"/>
                          <a:ea typeface="+mn-ea"/>
                        </a:rPr>
                        <a:t>11</a:t>
                      </a:r>
                      <a:r>
                        <a:rPr kumimoji="1" lang="ja-JP" altLang="en-US" sz="1600" b="0" i="0" dirty="0">
                          <a:solidFill>
                            <a:schemeClr val="tx1"/>
                          </a:solidFill>
                          <a:latin typeface="游ゴシック" panose="020B0400000000000000" pitchFamily="50" charset="-128"/>
                          <a:ea typeface="+mn-ea"/>
                        </a:rPr>
                        <a:t>言語で対応する「大阪府外国人情報コーナー」を、大阪府国際交流財団（</a:t>
                      </a:r>
                      <a:r>
                        <a:rPr kumimoji="1" lang="en-US" altLang="ja-JP" sz="1600" b="0" i="0" dirty="0">
                          <a:solidFill>
                            <a:schemeClr val="tx1"/>
                          </a:solidFill>
                          <a:latin typeface="游ゴシック" panose="020B0400000000000000" pitchFamily="50" charset="-128"/>
                          <a:ea typeface="+mn-ea"/>
                        </a:rPr>
                        <a:t>OFIX</a:t>
                      </a:r>
                      <a:r>
                        <a:rPr kumimoji="1" lang="ja-JP" altLang="en-US" sz="1600" b="0" i="0" dirty="0">
                          <a:solidFill>
                            <a:schemeClr val="tx1"/>
                          </a:solidFill>
                          <a:latin typeface="游ゴシック" panose="020B0400000000000000" pitchFamily="50" charset="-128"/>
                          <a:ea typeface="+mn-ea"/>
                        </a:rPr>
                        <a:t>）において実施</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○外国人の方が安心して暮らせるよう、市政・生活全般に関する情報提供・相談対応を６言語で行う「外国人のための相談窓口」を（公財）大阪国際交流センターにおいて実施</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◆市町村等における様々な地域課題に寄り添い対応する相談・支援体制の整備促進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〇包括的な支援体制の整備に向けた市町村の取組みを促進するため、好事例の提供や関係者間のネットワーク構築を支援</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◆さらなる協働の推進やＩＣＴ技術の活用なども含めた、セーフティネットの充実</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○多様な主体が参画するプラットフォームの整備に対し助成金を交付</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○ＩＣＴの活用等、多様なニーズや社会環境の変化に対応した地域福祉活動について好事例の提供</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◆地域活動への多様な主体の参加や住民主体型サービスの創出を促進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○地域活動の担い手の創出や市町村における生活支援体制整備の取組みを支援</a:t>
                      </a:r>
                      <a:endParaRPr kumimoji="1" lang="en-US" altLang="ja-JP" sz="1600" b="0" i="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◆公民連携の枠組みを活用したデジタルデバイドの解消の推進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○大阪スマートシティパートナーズフォーラムに参画する通信事業者等と協力し、スマホ教室の開催を通して情報弱者の支援を実施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sng"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◆ＩＣＴを活用した新たな地域のつながりの構築支援</a:t>
                      </a:r>
                    </a:p>
                    <a:p>
                      <a:pPr marL="0" marR="0" lvl="0" indent="0" algn="l" defTabSz="1706795" rtl="0" eaLnBrk="1" fontAlgn="auto" latinLnBrk="0" hangingPunct="1">
                        <a:lnSpc>
                          <a:spcPts val="18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デジタル活用により高齢者の生活をサポートするスマートシニアライフ事業を実施</a:t>
                      </a:r>
                      <a:endParaRPr kumimoji="1" lang="en-US" altLang="ja-JP" sz="1600" b="0" i="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6" name="ホームベース 5"/>
          <p:cNvSpPr/>
          <p:nvPr/>
        </p:nvSpPr>
        <p:spPr>
          <a:xfrm>
            <a:off x="218419" y="779403"/>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地域共生社会の実現</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57429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70666" y="166125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892093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1304208" y="1940837"/>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社会福祉施設における感染防止対策など福祉サービスの維持</a:t>
            </a:r>
            <a:endParaRPr lang="en-US" altLang="ja-JP" sz="2000" b="1" spc="-150" dirty="0">
              <a:latin typeface="+mn-ea"/>
              <a:cs typeface="Meiryo UI" pitchFamily="50" charset="-128"/>
            </a:endParaRPr>
          </a:p>
        </p:txBody>
      </p:sp>
      <p:sp>
        <p:nvSpPr>
          <p:cNvPr id="27" name="二等辺三角形 26"/>
          <p:cNvSpPr/>
          <p:nvPr/>
        </p:nvSpPr>
        <p:spPr>
          <a:xfrm rot="5400000">
            <a:off x="6334471" y="2221702"/>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6632208" y="1940837"/>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介護や子育てなど福祉サービスの向上</a:t>
            </a:r>
            <a:endParaRPr lang="en-US" altLang="ja-JP" sz="2000" b="1" spc="-150" dirty="0">
              <a:solidFill>
                <a:schemeClr val="tx1"/>
              </a:solidFill>
              <a:latin typeface="+mn-ea"/>
              <a:cs typeface="Meiryo UI" pitchFamily="50" charset="-128"/>
            </a:endParaRPr>
          </a:p>
        </p:txBody>
      </p:sp>
      <p:graphicFrame>
        <p:nvGraphicFramePr>
          <p:cNvPr id="31" name="Group 2"/>
          <p:cNvGraphicFramePr>
            <a:graphicFrameLocks/>
          </p:cNvGraphicFramePr>
          <p:nvPr>
            <p:extLst>
              <p:ext uri="{D42A27DB-BD31-4B8C-83A1-F6EECF244321}">
                <p14:modId xmlns:p14="http://schemas.microsoft.com/office/powerpoint/2010/main" val="4265365631"/>
              </p:ext>
            </p:extLst>
          </p:nvPr>
        </p:nvGraphicFramePr>
        <p:xfrm>
          <a:off x="188208" y="2871436"/>
          <a:ext cx="16668000" cy="1512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90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◆社会福祉施設等におけるクラスター対策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◆クラスター発生施設への応援体制</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◆介護ロボットや</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等の導入支援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◆介護・福祉人材の確保など、介護や子育てがしやすい環境づくり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◆介護ロボットや</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等の導入支援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◆保育環境の充実、子どもの居場所づくり支援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32" name="表 31">
            <a:extLst>
              <a:ext uri="{FF2B5EF4-FFF2-40B4-BE49-F238E27FC236}">
                <a16:creationId xmlns:a16="http://schemas.microsoft.com/office/drawing/2014/main" id="{2A681DBD-8FCE-40B1-9D40-373D7A2EB651}"/>
              </a:ext>
            </a:extLst>
          </p:cNvPr>
          <p:cNvGraphicFramePr>
            <a:graphicFrameLocks noGrp="1"/>
          </p:cNvGraphicFramePr>
          <p:nvPr>
            <p:extLst>
              <p:ext uri="{D42A27DB-BD31-4B8C-83A1-F6EECF244321}">
                <p14:modId xmlns:p14="http://schemas.microsoft.com/office/powerpoint/2010/main" val="1206489140"/>
              </p:ext>
            </p:extLst>
          </p:nvPr>
        </p:nvGraphicFramePr>
        <p:xfrm>
          <a:off x="188208" y="5706430"/>
          <a:ext cx="16560000" cy="3959786"/>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16193">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2435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6" name="角丸四角形 15"/>
          <p:cNvSpPr/>
          <p:nvPr/>
        </p:nvSpPr>
        <p:spPr>
          <a:xfrm>
            <a:off x="290098" y="6549793"/>
            <a:ext cx="1733341" cy="267646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福祉サービスの維持・向上</a:t>
            </a:r>
          </a:p>
        </p:txBody>
      </p:sp>
      <p:sp>
        <p:nvSpPr>
          <p:cNvPr id="17" name="ホームベース 16"/>
          <p:cNvSpPr/>
          <p:nvPr/>
        </p:nvSpPr>
        <p:spPr>
          <a:xfrm>
            <a:off x="2323069" y="8612823"/>
            <a:ext cx="14308206" cy="334095"/>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介護・福祉人材の確保、介護や子育てがしやすい環境づくりの取組み</a:t>
            </a:r>
          </a:p>
        </p:txBody>
      </p:sp>
      <p:sp>
        <p:nvSpPr>
          <p:cNvPr id="19" name="ホームベース 18"/>
          <p:cNvSpPr/>
          <p:nvPr/>
        </p:nvSpPr>
        <p:spPr>
          <a:xfrm>
            <a:off x="2324513" y="6549793"/>
            <a:ext cx="8028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社会福祉施設等におけるクラスター対策</a:t>
            </a:r>
          </a:p>
        </p:txBody>
      </p:sp>
      <p:sp>
        <p:nvSpPr>
          <p:cNvPr id="20" name="ホームベース 19"/>
          <p:cNvSpPr/>
          <p:nvPr/>
        </p:nvSpPr>
        <p:spPr>
          <a:xfrm>
            <a:off x="2324513" y="7081902"/>
            <a:ext cx="5112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クラスター発生施設への応援</a:t>
            </a:r>
          </a:p>
        </p:txBody>
      </p:sp>
      <p:sp>
        <p:nvSpPr>
          <p:cNvPr id="21" name="山形 20"/>
          <p:cNvSpPr/>
          <p:nvPr/>
        </p:nvSpPr>
        <p:spPr>
          <a:xfrm>
            <a:off x="10286631" y="6560712"/>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2" name="山形 21"/>
          <p:cNvSpPr/>
          <p:nvPr/>
        </p:nvSpPr>
        <p:spPr>
          <a:xfrm>
            <a:off x="10548739" y="6560712"/>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4" name="山形 23"/>
          <p:cNvSpPr/>
          <p:nvPr/>
        </p:nvSpPr>
        <p:spPr>
          <a:xfrm>
            <a:off x="7380574" y="7085434"/>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5" name="山形 24"/>
          <p:cNvSpPr/>
          <p:nvPr/>
        </p:nvSpPr>
        <p:spPr>
          <a:xfrm>
            <a:off x="7642681" y="7089916"/>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5" name="ホームベース 34"/>
          <p:cNvSpPr/>
          <p:nvPr/>
        </p:nvSpPr>
        <p:spPr>
          <a:xfrm>
            <a:off x="2323069" y="9137135"/>
            <a:ext cx="14292000" cy="324000"/>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保育環境の充実、子どもの居場所づくり支援</a:t>
            </a:r>
          </a:p>
        </p:txBody>
      </p:sp>
      <p:pic>
        <p:nvPicPr>
          <p:cNvPr id="29" name="図 28"/>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8020" y="5754455"/>
            <a:ext cx="411386" cy="612000"/>
          </a:xfrm>
          <a:prstGeom prst="rect">
            <a:avLst/>
          </a:prstGeom>
        </p:spPr>
      </p:pic>
      <p:sp>
        <p:nvSpPr>
          <p:cNvPr id="3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36" name="ホームベース 3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福祉サービスの向上</a:t>
            </a:r>
          </a:p>
        </p:txBody>
      </p:sp>
      <p:cxnSp>
        <p:nvCxnSpPr>
          <p:cNvPr id="37" name="直線コネクタ 36"/>
          <p:cNvCxnSpPr/>
          <p:nvPr/>
        </p:nvCxnSpPr>
        <p:spPr>
          <a:xfrm>
            <a:off x="290098" y="4735239"/>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E37A114D-C9FC-4AEC-A456-F2810BC313A6}"/>
              </a:ext>
            </a:extLst>
          </p:cNvPr>
          <p:cNvSpPr txBox="1"/>
          <p:nvPr/>
        </p:nvSpPr>
        <p:spPr>
          <a:xfrm>
            <a:off x="101924" y="4887317"/>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9" name="フローチャート: 結合子 38"/>
          <p:cNvSpPr/>
          <p:nvPr/>
        </p:nvSpPr>
        <p:spPr>
          <a:xfrm>
            <a:off x="433888" y="508107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0" name="ホームベース 39"/>
          <p:cNvSpPr/>
          <p:nvPr/>
        </p:nvSpPr>
        <p:spPr>
          <a:xfrm>
            <a:off x="2323069" y="7587117"/>
            <a:ext cx="14292000" cy="296800"/>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介護施設等へのロボットやＩＣＴ等導入支援</a:t>
            </a:r>
          </a:p>
        </p:txBody>
      </p:sp>
      <p:sp>
        <p:nvSpPr>
          <p:cNvPr id="28" name="ホームベース 39">
            <a:extLst>
              <a:ext uri="{FF2B5EF4-FFF2-40B4-BE49-F238E27FC236}">
                <a16:creationId xmlns:a16="http://schemas.microsoft.com/office/drawing/2014/main" id="{B83EE528-5F0F-4D05-9720-FE7949DD8A17}"/>
              </a:ext>
            </a:extLst>
          </p:cNvPr>
          <p:cNvSpPr/>
          <p:nvPr/>
        </p:nvSpPr>
        <p:spPr>
          <a:xfrm>
            <a:off x="10951652" y="8101147"/>
            <a:ext cx="5679623" cy="296800"/>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介護現場の生産性向上の支援</a:t>
            </a:r>
          </a:p>
        </p:txBody>
      </p:sp>
    </p:spTree>
    <p:extLst>
      <p:ext uri="{BB962C8B-B14F-4D97-AF65-F5344CB8AC3E}">
        <p14:creationId xmlns:p14="http://schemas.microsoft.com/office/powerpoint/2010/main" val="18629146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132804944"/>
              </p:ext>
            </p:extLst>
          </p:nvPr>
        </p:nvGraphicFramePr>
        <p:xfrm>
          <a:off x="218419" y="2512514"/>
          <a:ext cx="16554148" cy="838200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◆社会福祉施設等におけるクラスター対策</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○高齢者施設等職員及び入所者に少しでも症状が出た場合にスマートフォンやパソコンでインターネットから検査申込みいただけるよう高齢者施設等「スマホ検査センター」を設置</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（令和５年９月まで）</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○施設等の従事者を対象に、２週間に１回の頻度で定期的に検査を実施（令和６年３月まで）</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社会福祉施設等の感染予防対策の強化のため、感染管理認定看護師（</a:t>
                      </a:r>
                      <a:r>
                        <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ICN</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）等の専門家が施設等を訪問し、個別具体的にゾーニング等のアドバイスや感染予防対策の電話相談を実施</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（令和６年３月まで）</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○府管の入所系・居住系の高齢・障がい・児童・救護施設を対象に、オンライン形式での感染予防・感染拡大防止に向けた実践的な研修を実施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○感染者が発生又は濃厚接触者に対応した介護・障がい・救護に関する事業所・施設等に対して、サービスを継続して提供するために必要なかかり増し経費等を補助（令和６年３月まで）</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○感染者が発生又は濃厚接触者に対応した児童福祉施設等に対して、サービスを継続して提供するために必要なかかり増し経費等を補助</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介護施設・障がい者支援施設等に対し、新型コロナウィルス感染症の感染拡大防止のための施設改修に対する支援を実施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新型コロナウィルス感染症に対する感染予防・抑制のために、施設近隣の宿泊施設等を確保（大阪婦人ホーム生活ケアセンター事業）</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（令和５年９月まで）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あいりんシェルターにおいて、新型コロナウィルス感染症に対する感染対策のため職員を増員（令和５年９月まで）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dbl"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◆クラスター発生施設への応援体制</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○新型コロナウイルス感染症に係る社会福祉施設等への応援職員派遣の実施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◆介護ロボットや</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等の導入支援</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○介護ロボットをはじめとする福祉機器の普及促進を図ることにより、介護従事者の負担軽減等による雇用環境の改善、離職防止及び定着促進に資することを目的に「介護ロボット導入支援事業」、「</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導入支援事業」、「障がい分野のロボット等導入支援事業」、「障がい分野の</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導入支援事業」を実施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介護・福祉人材の確保など、介護や子育てがしやすい環境づくり</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○他分野から介護・</a:t>
                      </a:r>
                      <a:r>
                        <a:rPr kumimoji="1" lang="ja-JP" altLang="en-US" sz="1600" b="0" i="0" u="none" strike="noStrike" cap="none" spc="-150" normalizeH="0" baseline="0" dirty="0" err="1">
                          <a:ln>
                            <a:noFill/>
                          </a:ln>
                          <a:solidFill>
                            <a:schemeClr val="tx1"/>
                          </a:solidFill>
                          <a:effectLst/>
                          <a:latin typeface="+mn-ea"/>
                          <a:ea typeface="+mn-ea"/>
                          <a:cs typeface="Meiryo UI" panose="020B0604030504040204" pitchFamily="50" charset="-128"/>
                        </a:rPr>
                        <a:t>障がい</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福祉分野に就職した方を対象に、返済免除付の就職支援金貸付事業を実施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保育士の確保・離職防止を図るため、新規採用保育士特別給付に係る補助事業、保育士ウェルカム事業、保育士働き方改革推進事業などを実施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妊娠期から子育て期までの切れ目のない支援の充実を図るため、不妊治療費等助成事業、出産・子育て応援交付金事業、妊産婦健康診査事業、こども医療費助成事業などを実施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ひとり親家庭の支援を充実するため、ひとり親家庭専門学校等受験対策事業、ひとり親家庭自立支援給付金事業などを実施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◆保育環境の充実、子どもの居場所づくり支援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○待機児童解消に向け特区制度を活用した地域限定保育士試験の実施による保育人材確保や、市町村が取組む保育の受け皿づくりを支援</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保育ニーズにきめ細やかに対応するため、民間保育所等の創設に加えて、整備以外の手法も含め取組みを推進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○新子育て支援交付金により、市町村における子どもの居場所づくり事業への支援を実施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安全・安心な保育環境の向上を図るため、看護師等の専門職を配置する等の保育所等の事故防止の取組強化事業などを実施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○こどもの居場所開設支援事業と共に、</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こども支援ネットワーク事業によるこどもの居場所への支援を実施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福祉サービスの向上</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103968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304209" y="1910955"/>
            <a:ext cx="15552001" cy="719999"/>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68">
              <a:spcBef>
                <a:spcPct val="20000"/>
              </a:spcBef>
            </a:pPr>
            <a:r>
              <a:rPr lang="ja-JP" altLang="en-US" sz="1999" b="1" spc="-149" dirty="0">
                <a:latin typeface="+mn-ea"/>
                <a:cs typeface="Meiryo UI" pitchFamily="50" charset="-128"/>
              </a:rPr>
              <a:t>総合的な自殺対策の推進</a:t>
            </a:r>
            <a:endParaRPr lang="en-US" altLang="ja-JP" sz="1999" b="1" spc="-149" dirty="0">
              <a:latin typeface="+mn-ea"/>
              <a:cs typeface="Meiryo UI" pitchFamily="50" charset="-128"/>
            </a:endParaRPr>
          </a:p>
        </p:txBody>
      </p:sp>
      <p:graphicFrame>
        <p:nvGraphicFramePr>
          <p:cNvPr id="18" name="Group 2"/>
          <p:cNvGraphicFramePr>
            <a:graphicFrameLocks/>
          </p:cNvGraphicFramePr>
          <p:nvPr/>
        </p:nvGraphicFramePr>
        <p:xfrm>
          <a:off x="188208" y="2812620"/>
          <a:ext cx="16668000" cy="1296001"/>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84001">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◆関係機関と連携した相談体制の強化</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◆失業者への再就職支援等による雇用の確保</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総合的な自殺対策の継続的な実施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3574610612"/>
                  </a:ext>
                </a:extLst>
              </a:tr>
            </a:tbl>
          </a:graphicData>
        </a:graphic>
      </p:graphicFrame>
      <p:graphicFrame>
        <p:nvGraphicFramePr>
          <p:cNvPr id="19" name="表 18">
            <a:extLst>
              <a:ext uri="{FF2B5EF4-FFF2-40B4-BE49-F238E27FC236}">
                <a16:creationId xmlns:a16="http://schemas.microsoft.com/office/drawing/2014/main" id="{2A681DBD-8FCE-40B1-9D40-373D7A2EB651}"/>
              </a:ext>
            </a:extLst>
          </p:cNvPr>
          <p:cNvGraphicFramePr>
            <a:graphicFrameLocks noGrp="1"/>
          </p:cNvGraphicFramePr>
          <p:nvPr/>
        </p:nvGraphicFramePr>
        <p:xfrm>
          <a:off x="218419" y="5493190"/>
          <a:ext cx="16560006" cy="2274651"/>
        </p:xfrm>
        <a:graphic>
          <a:graphicData uri="http://schemas.openxmlformats.org/drawingml/2006/table">
            <a:tbl>
              <a:tblPr firstRow="1" firstCol="1" bandRow="1"/>
              <a:tblGrid>
                <a:gridCol w="2052001">
                  <a:extLst>
                    <a:ext uri="{9D8B030D-6E8A-4147-A177-3AD203B41FA5}">
                      <a16:colId xmlns:a16="http://schemas.microsoft.com/office/drawing/2014/main" val="3141500421"/>
                    </a:ext>
                  </a:extLst>
                </a:gridCol>
                <a:gridCol w="2901601">
                  <a:extLst>
                    <a:ext uri="{9D8B030D-6E8A-4147-A177-3AD203B41FA5}">
                      <a16:colId xmlns:a16="http://schemas.microsoft.com/office/drawing/2014/main" val="20005"/>
                    </a:ext>
                  </a:extLst>
                </a:gridCol>
                <a:gridCol w="2901601">
                  <a:extLst>
                    <a:ext uri="{9D8B030D-6E8A-4147-A177-3AD203B41FA5}">
                      <a16:colId xmlns:a16="http://schemas.microsoft.com/office/drawing/2014/main" val="20006"/>
                    </a:ext>
                  </a:extLst>
                </a:gridCol>
                <a:gridCol w="2901601">
                  <a:extLst>
                    <a:ext uri="{9D8B030D-6E8A-4147-A177-3AD203B41FA5}">
                      <a16:colId xmlns:a16="http://schemas.microsoft.com/office/drawing/2014/main" val="20007"/>
                    </a:ext>
                  </a:extLst>
                </a:gridCol>
                <a:gridCol w="2901601">
                  <a:extLst>
                    <a:ext uri="{9D8B030D-6E8A-4147-A177-3AD203B41FA5}">
                      <a16:colId xmlns:a16="http://schemas.microsoft.com/office/drawing/2014/main" val="616029863"/>
                    </a:ext>
                  </a:extLst>
                </a:gridCol>
                <a:gridCol w="2901601">
                  <a:extLst>
                    <a:ext uri="{9D8B030D-6E8A-4147-A177-3AD203B41FA5}">
                      <a16:colId xmlns:a16="http://schemas.microsoft.com/office/drawing/2014/main" val="4256810457"/>
                    </a:ext>
                  </a:extLst>
                </a:gridCol>
              </a:tblGrid>
              <a:tr h="690652">
                <a:tc>
                  <a:txBody>
                    <a:bodyPr/>
                    <a:lstStyle/>
                    <a:p>
                      <a:pPr algn="l">
                        <a:spcAft>
                          <a:spcPts val="0"/>
                        </a:spcAft>
                      </a:pPr>
                      <a:r>
                        <a:rPr lang="en-US" sz="1700" kern="100" dirty="0">
                          <a:solidFill>
                            <a:schemeClr val="tx1"/>
                          </a:solidFill>
                          <a:effectLst/>
                          <a:latin typeface="+mn-ea"/>
                          <a:ea typeface="+mn-ea"/>
                          <a:cs typeface="Meiryo UI" panose="020B0604030504040204" pitchFamily="50" charset="-128"/>
                        </a:rPr>
                        <a:t> </a:t>
                      </a:r>
                      <a:endParaRPr lang="ja-JP" sz="1700" kern="100" dirty="0">
                        <a:solidFill>
                          <a:schemeClr val="tx1"/>
                        </a:solidFill>
                        <a:effectLst/>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900" b="1" kern="100" dirty="0">
                          <a:solidFill>
                            <a:schemeClr val="tx1"/>
                          </a:solidFill>
                          <a:effectLst/>
                          <a:latin typeface="+mn-ea"/>
                          <a:ea typeface="+mn-ea"/>
                          <a:cs typeface="Meiryo UI" panose="020B0604030504040204" pitchFamily="50" charset="-128"/>
                        </a:rPr>
                        <a:t>（Ｒ３年度）</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900" b="1" kern="100" dirty="0">
                          <a:solidFill>
                            <a:schemeClr val="tx1"/>
                          </a:solidFill>
                          <a:effectLst/>
                          <a:latin typeface="+mn-ea"/>
                          <a:ea typeface="+mn-ea"/>
                          <a:cs typeface="Meiryo UI" panose="020B0604030504040204" pitchFamily="50" charset="-128"/>
                        </a:rPr>
                        <a:t>（Ｒ４年度）</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Ｒ５年度</a:t>
                      </a:r>
                      <a:r>
                        <a:rPr lang="en-US" altLang="ja-JP" sz="1900" b="1" kern="100" dirty="0">
                          <a:solidFill>
                            <a:schemeClr val="tx1"/>
                          </a:solidFill>
                          <a:effectLst/>
                          <a:latin typeface="+mn-ea"/>
                          <a:ea typeface="+mn-ea"/>
                          <a:cs typeface="Meiryo UI" panose="020B0604030504040204" pitchFamily="50" charset="-128"/>
                        </a:rPr>
                        <a:t>)</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Ｒ６年度</a:t>
                      </a:r>
                      <a:r>
                        <a:rPr lang="en-US" altLang="ja-JP" sz="1900" b="1" kern="100" dirty="0">
                          <a:solidFill>
                            <a:schemeClr val="tx1"/>
                          </a:solidFill>
                          <a:effectLst/>
                          <a:latin typeface="+mn-ea"/>
                          <a:ea typeface="+mn-ea"/>
                          <a:cs typeface="Meiryo UI" panose="020B0604030504040204" pitchFamily="50" charset="-128"/>
                        </a:rPr>
                        <a:t>)</a:t>
                      </a:r>
                      <a:endParaRPr lang="ja-JP" alt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Ｒ７年度</a:t>
                      </a:r>
                      <a:r>
                        <a:rPr lang="en-US" altLang="ja-JP" sz="1900" b="1" kern="100" dirty="0">
                          <a:solidFill>
                            <a:schemeClr val="tx1"/>
                          </a:solidFill>
                          <a:effectLst/>
                          <a:latin typeface="+mn-ea"/>
                          <a:ea typeface="+mn-ea"/>
                          <a:cs typeface="Meiryo UI" panose="020B0604030504040204" pitchFamily="50" charset="-128"/>
                        </a:rPr>
                        <a:t>)</a:t>
                      </a:r>
                      <a:endParaRPr lang="ja-JP" alt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5839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700" kern="100" dirty="0">
                        <a:solidFill>
                          <a:schemeClr val="tx1"/>
                        </a:solidFill>
                        <a:effectLst/>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700" dirty="0">
                        <a:latin typeface="+mn-ea"/>
                        <a:ea typeface="+mn-ea"/>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410293"/>
                  </a:ext>
                </a:extLst>
              </a:tr>
            </a:tbl>
          </a:graphicData>
        </a:graphic>
      </p:graphicFrame>
      <p:sp>
        <p:nvSpPr>
          <p:cNvPr id="45" name="角丸四角形 44"/>
          <p:cNvSpPr/>
          <p:nvPr/>
        </p:nvSpPr>
        <p:spPr>
          <a:xfrm>
            <a:off x="357941" y="6394028"/>
            <a:ext cx="1733342" cy="1008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自殺対策の推進</a:t>
            </a:r>
          </a:p>
        </p:txBody>
      </p:sp>
      <p:sp>
        <p:nvSpPr>
          <p:cNvPr id="21" name="ホームベース 20"/>
          <p:cNvSpPr/>
          <p:nvPr/>
        </p:nvSpPr>
        <p:spPr>
          <a:xfrm>
            <a:off x="2372724" y="7293475"/>
            <a:ext cx="14215077" cy="325390"/>
          </a:xfrm>
          <a:prstGeom prst="homePlate">
            <a:avLst>
              <a:gd name="adj" fmla="val 2724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99" b="1" dirty="0">
                <a:solidFill>
                  <a:schemeClr val="bg1"/>
                </a:solidFill>
                <a:effectLst>
                  <a:outerShdw blurRad="38100" dist="38100" dir="2700000" algn="tl">
                    <a:srgbClr val="000000">
                      <a:alpha val="43137"/>
                    </a:srgbClr>
                  </a:outerShdw>
                </a:effectLst>
              </a:rPr>
              <a:t>総合的な自殺対策の継続的な実施</a:t>
            </a:r>
          </a:p>
        </p:txBody>
      </p:sp>
      <p:sp>
        <p:nvSpPr>
          <p:cNvPr id="22" name="山形 21"/>
          <p:cNvSpPr/>
          <p:nvPr/>
        </p:nvSpPr>
        <p:spPr>
          <a:xfrm>
            <a:off x="7463513" y="6376195"/>
            <a:ext cx="325071" cy="32399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schemeClr val="bg1"/>
              </a:solidFill>
            </a:endParaRPr>
          </a:p>
        </p:txBody>
      </p:sp>
      <p:sp>
        <p:nvSpPr>
          <p:cNvPr id="23" name="山形 22"/>
          <p:cNvSpPr/>
          <p:nvPr/>
        </p:nvSpPr>
        <p:spPr>
          <a:xfrm>
            <a:off x="7749044" y="6376195"/>
            <a:ext cx="325071" cy="32399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schemeClr val="bg1"/>
              </a:solidFill>
            </a:endParaRPr>
          </a:p>
        </p:txBody>
      </p:sp>
      <p:pic>
        <p:nvPicPr>
          <p:cNvPr id="17" name="図 16"/>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98233" y="5540101"/>
            <a:ext cx="411385" cy="612000"/>
          </a:xfrm>
          <a:prstGeom prst="rect">
            <a:avLst/>
          </a:prstGeom>
        </p:spPr>
      </p:pic>
      <p:sp>
        <p:nvSpPr>
          <p:cNvPr id="31"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（１）府民生活の支援</a:t>
            </a:r>
          </a:p>
        </p:txBody>
      </p:sp>
      <p:sp>
        <p:nvSpPr>
          <p:cNvPr id="32" name="ホームベース 31"/>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99" b="1" dirty="0">
                <a:solidFill>
                  <a:schemeClr val="bg1"/>
                </a:solidFill>
                <a:latin typeface="BIZ UDPゴシック" panose="020B0400000000000000" pitchFamily="50" charset="-128"/>
                <a:ea typeface="BIZ UDPゴシック" panose="020B0400000000000000" pitchFamily="50" charset="-128"/>
              </a:rPr>
              <a:t>　</a:t>
            </a:r>
            <a:r>
              <a:rPr lang="en-US" altLang="ja-JP" sz="1999" b="1" dirty="0">
                <a:solidFill>
                  <a:schemeClr val="bg1"/>
                </a:solidFill>
                <a:latin typeface="BIZ UDPゴシック" panose="020B0400000000000000" pitchFamily="50" charset="-128"/>
                <a:ea typeface="BIZ UDPゴシック" panose="020B0400000000000000" pitchFamily="50" charset="-128"/>
              </a:rPr>
              <a:t>(1)-</a:t>
            </a:r>
            <a:r>
              <a:rPr lang="ja-JP" altLang="en-US" sz="1999" b="1" dirty="0">
                <a:solidFill>
                  <a:schemeClr val="bg1"/>
                </a:solidFill>
                <a:latin typeface="BIZ UDPゴシック" panose="020B0400000000000000" pitchFamily="50" charset="-128"/>
                <a:ea typeface="BIZ UDPゴシック" panose="020B0400000000000000" pitchFamily="50" charset="-128"/>
              </a:rPr>
              <a:t>③　自殺対策</a:t>
            </a:r>
          </a:p>
        </p:txBody>
      </p:sp>
      <p:cxnSp>
        <p:nvCxnSpPr>
          <p:cNvPr id="27" name="直線コネクタ 26"/>
          <p:cNvCxnSpPr/>
          <p:nvPr/>
        </p:nvCxnSpPr>
        <p:spPr>
          <a:xfrm>
            <a:off x="327729" y="4502900"/>
            <a:ext cx="16343999"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37A114D-C9FC-4AEC-A456-F2810BC313A6}"/>
              </a:ext>
            </a:extLst>
          </p:cNvPr>
          <p:cNvSpPr txBox="1"/>
          <p:nvPr/>
        </p:nvSpPr>
        <p:spPr>
          <a:xfrm>
            <a:off x="139557" y="4654979"/>
            <a:ext cx="4362450" cy="54700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89999" rtlCol="0" anchor="ctr" anchorCtr="0">
            <a:noAutofit/>
          </a:bodyPr>
          <a:lstStyle/>
          <a:p>
            <a:pPr defTabSz="912768">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9" name="フローチャート: 結合子 28"/>
          <p:cNvSpPr/>
          <p:nvPr/>
        </p:nvSpPr>
        <p:spPr>
          <a:xfrm>
            <a:off x="471518" y="4848741"/>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30"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lang="en-US" altLang="ja-JP" sz="1799" b="1" dirty="0">
                <a:solidFill>
                  <a:schemeClr val="tx1"/>
                </a:solidFill>
                <a:latin typeface="BIZ UDPゴシック" panose="020B0400000000000000" pitchFamily="50" charset="-128"/>
                <a:ea typeface="BIZ UDPゴシック" panose="020B0400000000000000" pitchFamily="50" charset="-128"/>
              </a:rPr>
              <a:t>54</a:t>
            </a:r>
            <a:endParaRPr lang="ja-JP" altLang="en-US" sz="1799" b="1" dirty="0">
              <a:solidFill>
                <a:schemeClr val="tx1"/>
              </a:solidFill>
              <a:latin typeface="BIZ UDPゴシック" panose="020B0400000000000000" pitchFamily="50" charset="-128"/>
              <a:ea typeface="BIZ UDPゴシック" panose="020B0400000000000000" pitchFamily="50" charset="-128"/>
            </a:endParaRPr>
          </a:p>
        </p:txBody>
      </p:sp>
      <p:sp>
        <p:nvSpPr>
          <p:cNvPr id="33" name="ホームベース 32"/>
          <p:cNvSpPr/>
          <p:nvPr/>
        </p:nvSpPr>
        <p:spPr>
          <a:xfrm>
            <a:off x="2372725" y="6376195"/>
            <a:ext cx="5111999" cy="32399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99" b="1" dirty="0">
                <a:solidFill>
                  <a:schemeClr val="bg1"/>
                </a:solidFill>
                <a:effectLst>
                  <a:outerShdw blurRad="38100" dist="38100" dir="2700000" algn="tl">
                    <a:srgbClr val="000000">
                      <a:alpha val="43137"/>
                    </a:srgbClr>
                  </a:outerShdw>
                </a:effectLst>
              </a:rPr>
              <a:t>関係機関と連携した相談体制の強化</a:t>
            </a:r>
          </a:p>
        </p:txBody>
      </p:sp>
      <p:sp>
        <p:nvSpPr>
          <p:cNvPr id="20" name="ホームベース 33">
            <a:extLst>
              <a:ext uri="{FF2B5EF4-FFF2-40B4-BE49-F238E27FC236}">
                <a16:creationId xmlns:a16="http://schemas.microsoft.com/office/drawing/2014/main" id="{2288CA02-2E3D-436B-9712-094A73454151}"/>
              </a:ext>
            </a:extLst>
          </p:cNvPr>
          <p:cNvSpPr/>
          <p:nvPr/>
        </p:nvSpPr>
        <p:spPr>
          <a:xfrm>
            <a:off x="2372724" y="6817001"/>
            <a:ext cx="14215077" cy="32399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99" b="1" dirty="0">
                <a:solidFill>
                  <a:schemeClr val="bg1"/>
                </a:solidFill>
                <a:effectLst>
                  <a:outerShdw blurRad="38100" dist="38100" dir="2700000" algn="tl">
                    <a:srgbClr val="000000">
                      <a:alpha val="43137"/>
                    </a:srgbClr>
                  </a:outerShdw>
                </a:effectLst>
              </a:rPr>
              <a:t>失業者への再就職支援等による雇用確保</a:t>
            </a:r>
          </a:p>
        </p:txBody>
      </p:sp>
    </p:spTree>
    <p:extLst>
      <p:ext uri="{BB962C8B-B14F-4D97-AF65-F5344CB8AC3E}">
        <p14:creationId xmlns:p14="http://schemas.microsoft.com/office/powerpoint/2010/main" val="36995857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067799127"/>
              </p:ext>
            </p:extLst>
          </p:nvPr>
        </p:nvGraphicFramePr>
        <p:xfrm>
          <a:off x="218419" y="2380041"/>
          <a:ext cx="16554149" cy="5316158"/>
        </p:xfrm>
        <a:graphic>
          <a:graphicData uri="http://schemas.openxmlformats.org/drawingml/2006/table">
            <a:tbl>
              <a:tblPr firstRow="1" bandRow="1">
                <a:tableStyleId>{5C22544A-7EE6-4342-B048-85BDC9FD1C3A}</a:tableStyleId>
              </a:tblPr>
              <a:tblGrid>
                <a:gridCol w="16554149">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◆総合的な自殺対策の継続的な実施</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rPr>
                        <a:t>〇自殺対策推進本部実務担当者会議を開催し、庁内関連部局の連携強化、他部局が実施する関連施策における自殺対策の取組みの推進</a:t>
                      </a:r>
                      <a:endParaRPr kumimoji="1" lang="en-US" altLang="ja-JP" sz="1700" b="0" i="0" u="none" strike="noStrike" cap="none" spc="-150" normalizeH="0" baseline="0" dirty="0">
                        <a:ln>
                          <a:noFill/>
                        </a:ln>
                        <a:solidFill>
                          <a:schemeClr val="tx1"/>
                        </a:solidFill>
                        <a:effectLst/>
                        <a:latin typeface="+mn-ea"/>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rPr>
                        <a:t>〇自殺対策に取り組む民間団体への支援と協働</a:t>
                      </a:r>
                      <a:endParaRPr kumimoji="1" lang="en-US" altLang="ja-JP" sz="17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dirty="0">
                          <a:solidFill>
                            <a:schemeClr val="tx1"/>
                          </a:solidFill>
                          <a:latin typeface="游ゴシック" panose="020B0400000000000000" pitchFamily="50" charset="-128"/>
                          <a:ea typeface="+mn-ea"/>
                        </a:rPr>
                        <a:t>○若年者層（大学生・妊産婦）を対象に、</a:t>
                      </a:r>
                      <a:r>
                        <a:rPr kumimoji="1" lang="en-US" altLang="ja-JP" sz="1700" b="0" u="none" dirty="0">
                          <a:solidFill>
                            <a:schemeClr val="tx1"/>
                          </a:solidFill>
                          <a:latin typeface="游ゴシック" panose="020B0400000000000000" pitchFamily="50" charset="-128"/>
                          <a:ea typeface="+mn-ea"/>
                        </a:rPr>
                        <a:t>SNS</a:t>
                      </a:r>
                      <a:r>
                        <a:rPr kumimoji="1" lang="ja-JP" altLang="en-US" sz="1700" b="0" dirty="0">
                          <a:solidFill>
                            <a:schemeClr val="tx1"/>
                          </a:solidFill>
                          <a:latin typeface="游ゴシック" panose="020B0400000000000000" pitchFamily="50" charset="-128"/>
                          <a:ea typeface="+mn-ea"/>
                        </a:rPr>
                        <a:t>を活用したこころの相談「大阪府こころのホットライン」を実施</a:t>
                      </a:r>
                      <a:endParaRPr kumimoji="1" lang="en-US" altLang="ja-JP" sz="17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7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◆失業者への再就職支援等による雇用の確保</a:t>
                      </a:r>
                      <a:endParaRPr kumimoji="1" lang="ja-JP" altLang="en-US" sz="17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361950" marR="0" lvl="0" indent="-36195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○ＯＳＡＫＡしごとフィールドにおける就職支援（</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p>
                  </a:txBody>
                  <a:tcPr marL="91441" marR="91441">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（１）府民生活の支援</a:t>
            </a:r>
          </a:p>
        </p:txBody>
      </p:sp>
      <p:sp>
        <p:nvSpPr>
          <p:cNvPr id="6" name="ホームベース 5"/>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99" b="1" dirty="0">
                <a:solidFill>
                  <a:schemeClr val="bg1"/>
                </a:solidFill>
                <a:latin typeface="BIZ UDPゴシック" panose="020B0400000000000000" pitchFamily="50" charset="-128"/>
                <a:ea typeface="BIZ UDPゴシック" panose="020B0400000000000000" pitchFamily="50" charset="-128"/>
              </a:rPr>
              <a:t>　</a:t>
            </a:r>
            <a:r>
              <a:rPr lang="en-US" altLang="ja-JP" sz="1999" b="1" dirty="0">
                <a:solidFill>
                  <a:schemeClr val="bg1"/>
                </a:solidFill>
                <a:latin typeface="BIZ UDPゴシック" panose="020B0400000000000000" pitchFamily="50" charset="-128"/>
                <a:ea typeface="BIZ UDPゴシック" panose="020B0400000000000000" pitchFamily="50" charset="-128"/>
              </a:rPr>
              <a:t>(1)-</a:t>
            </a:r>
            <a:r>
              <a:rPr lang="ja-JP" altLang="en-US" sz="1999" b="1" dirty="0">
                <a:solidFill>
                  <a:schemeClr val="bg1"/>
                </a:solidFill>
                <a:latin typeface="BIZ UDPゴシック" panose="020B0400000000000000" pitchFamily="50" charset="-128"/>
                <a:ea typeface="BIZ UDPゴシック" panose="020B0400000000000000" pitchFamily="50" charset="-128"/>
              </a:rPr>
              <a:t>③　自殺対策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21" y="1763544"/>
            <a:ext cx="2487710"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89999" rtlCol="0" anchor="ctr" anchorCtr="0">
            <a:noAutofit/>
          </a:bodyPr>
          <a:lstStyle/>
          <a:p>
            <a:pPr defTabSz="912768">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9"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lang="en-US" altLang="ja-JP" sz="1799" b="1" dirty="0">
                <a:solidFill>
                  <a:schemeClr val="tx1"/>
                </a:solidFill>
                <a:latin typeface="BIZ UDPゴシック" panose="020B0400000000000000" pitchFamily="50" charset="-128"/>
                <a:ea typeface="BIZ UDPゴシック" panose="020B0400000000000000" pitchFamily="50" charset="-128"/>
              </a:rPr>
              <a:t>55</a:t>
            </a:r>
            <a:endParaRPr lang="ja-JP" altLang="en-US" sz="1799"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432906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293596" y="1940515"/>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こころのケアに関する普及啓発と相談体制の充実</a:t>
            </a:r>
            <a:endParaRPr lang="en-US" altLang="ja-JP" sz="2000" b="1" spc="-150" dirty="0">
              <a:solidFill>
                <a:schemeClr val="tx1"/>
              </a:solidFill>
              <a:latin typeface="+mn-ea"/>
              <a:cs typeface="Meiryo UI" pitchFamily="50" charset="-128"/>
            </a:endParaRPr>
          </a:p>
        </p:txBody>
      </p:sp>
      <p:graphicFrame>
        <p:nvGraphicFramePr>
          <p:cNvPr id="22" name="Group 2"/>
          <p:cNvGraphicFramePr>
            <a:graphicFrameLocks/>
          </p:cNvGraphicFramePr>
          <p:nvPr>
            <p:extLst>
              <p:ext uri="{D42A27DB-BD31-4B8C-83A1-F6EECF244321}">
                <p14:modId xmlns:p14="http://schemas.microsoft.com/office/powerpoint/2010/main" val="2757054032"/>
              </p:ext>
            </p:extLst>
          </p:nvPr>
        </p:nvGraphicFramePr>
        <p:xfrm>
          <a:off x="177596" y="2957884"/>
          <a:ext cx="16668000" cy="1221437"/>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09437">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◆普及啓発の充実</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◆相談体制の充実</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◆こころケアに関する普及啓発の継続的な実施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◆こころの健康をサポートするための相談対応の継続的な実施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3574610612"/>
                  </a:ext>
                </a:extLst>
              </a:tr>
            </a:tbl>
          </a:graphicData>
        </a:graphic>
      </p:graphicFrame>
      <p:graphicFrame>
        <p:nvGraphicFramePr>
          <p:cNvPr id="23" name="表 22">
            <a:extLst>
              <a:ext uri="{FF2B5EF4-FFF2-40B4-BE49-F238E27FC236}">
                <a16:creationId xmlns:a16="http://schemas.microsoft.com/office/drawing/2014/main" id="{2A681DBD-8FCE-40B1-9D40-373D7A2EB651}"/>
              </a:ext>
            </a:extLst>
          </p:cNvPr>
          <p:cNvGraphicFramePr>
            <a:graphicFrameLocks noGrp="1"/>
          </p:cNvGraphicFramePr>
          <p:nvPr/>
        </p:nvGraphicFramePr>
        <p:xfrm>
          <a:off x="218419" y="5571945"/>
          <a:ext cx="16560000" cy="2346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65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3608356"/>
                  </a:ext>
                </a:extLst>
              </a:tr>
            </a:tbl>
          </a:graphicData>
        </a:graphic>
      </p:graphicFrame>
      <p:sp>
        <p:nvSpPr>
          <p:cNvPr id="31" name="角丸四角形 30"/>
          <p:cNvSpPr/>
          <p:nvPr/>
        </p:nvSpPr>
        <p:spPr>
          <a:xfrm>
            <a:off x="384869" y="6512169"/>
            <a:ext cx="1733341" cy="112133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こころのケアに関する普及啓発・相談体制充実</a:t>
            </a:r>
          </a:p>
        </p:txBody>
      </p:sp>
      <p:sp>
        <p:nvSpPr>
          <p:cNvPr id="32" name="ホームベース 31"/>
          <p:cNvSpPr/>
          <p:nvPr/>
        </p:nvSpPr>
        <p:spPr>
          <a:xfrm>
            <a:off x="2389292" y="7329122"/>
            <a:ext cx="14256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こころのケアに関する普及啓発・こころの健康をサポートする相談対応の継続的な実施</a:t>
            </a:r>
          </a:p>
        </p:txBody>
      </p:sp>
      <p:sp>
        <p:nvSpPr>
          <p:cNvPr id="33" name="ホームベース 32"/>
          <p:cNvSpPr/>
          <p:nvPr/>
        </p:nvSpPr>
        <p:spPr>
          <a:xfrm>
            <a:off x="2390736" y="6444268"/>
            <a:ext cx="5172114" cy="35658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普及啓発の充実</a:t>
            </a:r>
          </a:p>
        </p:txBody>
      </p:sp>
      <p:sp>
        <p:nvSpPr>
          <p:cNvPr id="34" name="ホームベース 33"/>
          <p:cNvSpPr/>
          <p:nvPr/>
        </p:nvSpPr>
        <p:spPr>
          <a:xfrm>
            <a:off x="2390736" y="6895696"/>
            <a:ext cx="5172114" cy="32989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専用の相談窓口設置</a:t>
            </a:r>
          </a:p>
        </p:txBody>
      </p:sp>
      <p:sp>
        <p:nvSpPr>
          <p:cNvPr id="35" name="山形 34"/>
          <p:cNvSpPr/>
          <p:nvPr/>
        </p:nvSpPr>
        <p:spPr>
          <a:xfrm>
            <a:off x="7496943" y="6444269"/>
            <a:ext cx="325070" cy="342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7" name="山形 36"/>
          <p:cNvSpPr/>
          <p:nvPr/>
        </p:nvSpPr>
        <p:spPr>
          <a:xfrm>
            <a:off x="7510306" y="6901590"/>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9" name="山形 38"/>
          <p:cNvSpPr/>
          <p:nvPr/>
        </p:nvSpPr>
        <p:spPr>
          <a:xfrm>
            <a:off x="7763643" y="6901590"/>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17" name="図 16"/>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08843" y="5596074"/>
            <a:ext cx="411386" cy="612000"/>
          </a:xfrm>
          <a:prstGeom prst="rect">
            <a:avLst/>
          </a:prstGeom>
        </p:spPr>
      </p:pic>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19" name="ホームベース 18"/>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こころのケア</a:t>
            </a:r>
          </a:p>
        </p:txBody>
      </p:sp>
      <p:cxnSp>
        <p:nvCxnSpPr>
          <p:cNvPr id="21" name="直線コネクタ 20"/>
          <p:cNvCxnSpPr/>
          <p:nvPr/>
        </p:nvCxnSpPr>
        <p:spPr>
          <a:xfrm>
            <a:off x="354466" y="4588096"/>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37A114D-C9FC-4AEC-A456-F2810BC313A6}"/>
              </a:ext>
            </a:extLst>
          </p:cNvPr>
          <p:cNvSpPr txBox="1"/>
          <p:nvPr/>
        </p:nvSpPr>
        <p:spPr>
          <a:xfrm>
            <a:off x="166292" y="4740174"/>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5" name="フローチャート: 結合子 24"/>
          <p:cNvSpPr/>
          <p:nvPr/>
        </p:nvSpPr>
        <p:spPr>
          <a:xfrm>
            <a:off x="498256" y="4933936"/>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7" name="山形 26"/>
          <p:cNvSpPr/>
          <p:nvPr/>
        </p:nvSpPr>
        <p:spPr>
          <a:xfrm>
            <a:off x="7763643" y="6444269"/>
            <a:ext cx="325070" cy="342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Tree>
    <p:extLst>
      <p:ext uri="{BB962C8B-B14F-4D97-AF65-F5344CB8AC3E}">
        <p14:creationId xmlns:p14="http://schemas.microsoft.com/office/powerpoint/2010/main" val="5809299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871349690"/>
              </p:ext>
            </p:extLst>
          </p:nvPr>
        </p:nvGraphicFramePr>
        <p:xfrm>
          <a:off x="218419" y="26340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◆普及啓発の充実</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○ＨＰやチラシによるこころのケアに関する普及啓発・情報発信</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◆相談体制の充実</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ja-JP" altLang="en-US" sz="1600" b="0" strike="noStrike" baseline="0" dirty="0">
                          <a:solidFill>
                            <a:schemeClr val="tx1"/>
                          </a:solidFill>
                          <a:latin typeface="游ゴシック" panose="020B0400000000000000" pitchFamily="50" charset="-128"/>
                          <a:ea typeface="+mn-ea"/>
                        </a:rPr>
                        <a:t>こころの病やこころの健康に不安をお持ちの方、医療機関や障がい福祉サービスの情報などを知りたい方のために電話相談を実施</a:t>
                      </a:r>
                      <a:endParaRPr kumimoji="1" lang="en-US" altLang="ja-JP" sz="1600" b="0" strike="noStrike" baseline="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こころのケア</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910847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 name="表 51">
            <a:extLst>
              <a:ext uri="{FF2B5EF4-FFF2-40B4-BE49-F238E27FC236}">
                <a16:creationId xmlns:a16="http://schemas.microsoft.com/office/drawing/2014/main" id="{CEA79E3E-9347-468B-A4C5-B0D3078157AE}"/>
              </a:ext>
            </a:extLst>
          </p:cNvPr>
          <p:cNvGraphicFramePr>
            <a:graphicFrameLocks noGrp="1"/>
          </p:cNvGraphicFramePr>
          <p:nvPr/>
        </p:nvGraphicFramePr>
        <p:xfrm>
          <a:off x="289236" y="6156948"/>
          <a:ext cx="16560007" cy="5226652"/>
        </p:xfrm>
        <a:graphic>
          <a:graphicData uri="http://schemas.openxmlformats.org/drawingml/2006/table">
            <a:tbl>
              <a:tblPr firstRow="1" firstCol="1" bandRow="1"/>
              <a:tblGrid>
                <a:gridCol w="2052002">
                  <a:extLst>
                    <a:ext uri="{9D8B030D-6E8A-4147-A177-3AD203B41FA5}">
                      <a16:colId xmlns:a16="http://schemas.microsoft.com/office/drawing/2014/main" val="3141500421"/>
                    </a:ext>
                  </a:extLst>
                </a:gridCol>
                <a:gridCol w="2901601">
                  <a:extLst>
                    <a:ext uri="{9D8B030D-6E8A-4147-A177-3AD203B41FA5}">
                      <a16:colId xmlns:a16="http://schemas.microsoft.com/office/drawing/2014/main" val="20005"/>
                    </a:ext>
                  </a:extLst>
                </a:gridCol>
                <a:gridCol w="2901601">
                  <a:extLst>
                    <a:ext uri="{9D8B030D-6E8A-4147-A177-3AD203B41FA5}">
                      <a16:colId xmlns:a16="http://schemas.microsoft.com/office/drawing/2014/main" val="20006"/>
                    </a:ext>
                  </a:extLst>
                </a:gridCol>
                <a:gridCol w="2901601">
                  <a:extLst>
                    <a:ext uri="{9D8B030D-6E8A-4147-A177-3AD203B41FA5}">
                      <a16:colId xmlns:a16="http://schemas.microsoft.com/office/drawing/2014/main" val="20007"/>
                    </a:ext>
                  </a:extLst>
                </a:gridCol>
                <a:gridCol w="2901601">
                  <a:extLst>
                    <a:ext uri="{9D8B030D-6E8A-4147-A177-3AD203B41FA5}">
                      <a16:colId xmlns:a16="http://schemas.microsoft.com/office/drawing/2014/main" val="616029863"/>
                    </a:ext>
                  </a:extLst>
                </a:gridCol>
                <a:gridCol w="2901601">
                  <a:extLst>
                    <a:ext uri="{9D8B030D-6E8A-4147-A177-3AD203B41FA5}">
                      <a16:colId xmlns:a16="http://schemas.microsoft.com/office/drawing/2014/main" val="4256810457"/>
                    </a:ext>
                  </a:extLst>
                </a:gridCol>
              </a:tblGrid>
              <a:tr h="690652">
                <a:tc>
                  <a:txBody>
                    <a:bodyPr/>
                    <a:lstStyle/>
                    <a:p>
                      <a:pPr algn="l">
                        <a:spcAft>
                          <a:spcPts val="0"/>
                        </a:spcAft>
                      </a:pPr>
                      <a:r>
                        <a:rPr lang="en-US" sz="1700" kern="100" dirty="0">
                          <a:solidFill>
                            <a:schemeClr val="tx1"/>
                          </a:solidFill>
                          <a:effectLst/>
                          <a:latin typeface="+mn-ea"/>
                          <a:ea typeface="+mn-ea"/>
                          <a:cs typeface="Meiryo UI" panose="020B0604030504040204" pitchFamily="50" charset="-128"/>
                        </a:rPr>
                        <a:t> </a:t>
                      </a:r>
                      <a:endParaRPr lang="ja-JP" sz="1700" kern="100" dirty="0">
                        <a:solidFill>
                          <a:schemeClr val="tx1"/>
                        </a:solidFill>
                        <a:effectLst/>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2100" b="1" kern="100" dirty="0">
                          <a:solidFill>
                            <a:schemeClr val="tx1"/>
                          </a:solidFill>
                          <a:effectLst/>
                          <a:latin typeface="+mn-ea"/>
                          <a:ea typeface="+mn-ea"/>
                          <a:cs typeface="Meiryo UI" panose="020B0604030504040204" pitchFamily="50" charset="-128"/>
                        </a:rPr>
                        <a:t>（Ｒ３年度）</a:t>
                      </a:r>
                      <a:endParaRPr 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2100" b="1" kern="100" dirty="0">
                          <a:solidFill>
                            <a:schemeClr val="tx1"/>
                          </a:solidFill>
                          <a:effectLst/>
                          <a:latin typeface="+mn-ea"/>
                          <a:ea typeface="+mn-ea"/>
                          <a:cs typeface="Meiryo UI" panose="020B0604030504040204" pitchFamily="50" charset="-128"/>
                        </a:rPr>
                        <a:t>（Ｒ４年度）</a:t>
                      </a:r>
                      <a:endParaRPr 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2100" b="1" kern="100" dirty="0">
                          <a:solidFill>
                            <a:schemeClr val="tx1"/>
                          </a:solidFill>
                          <a:effectLst/>
                          <a:latin typeface="+mn-ea"/>
                          <a:ea typeface="+mn-ea"/>
                          <a:cs typeface="Meiryo UI" panose="020B0604030504040204" pitchFamily="50" charset="-128"/>
                        </a:rPr>
                        <a:t>(</a:t>
                      </a:r>
                      <a:r>
                        <a:rPr lang="ja-JP" altLang="en-US" sz="2100" b="1" kern="100" dirty="0">
                          <a:solidFill>
                            <a:schemeClr val="tx1"/>
                          </a:solidFill>
                          <a:effectLst/>
                          <a:latin typeface="+mn-ea"/>
                          <a:ea typeface="+mn-ea"/>
                          <a:cs typeface="Meiryo UI" panose="020B0604030504040204" pitchFamily="50" charset="-128"/>
                        </a:rPr>
                        <a:t>Ｒ５年度</a:t>
                      </a:r>
                      <a:r>
                        <a:rPr lang="en-US" altLang="ja-JP" sz="2100" b="1" kern="100" dirty="0">
                          <a:solidFill>
                            <a:schemeClr val="tx1"/>
                          </a:solidFill>
                          <a:effectLst/>
                          <a:latin typeface="+mn-ea"/>
                          <a:ea typeface="+mn-ea"/>
                          <a:cs typeface="Meiryo UI" panose="020B0604030504040204" pitchFamily="50" charset="-128"/>
                        </a:rPr>
                        <a:t>)</a:t>
                      </a:r>
                      <a:endParaRPr 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2100" b="1" kern="100" dirty="0">
                          <a:solidFill>
                            <a:schemeClr val="tx1"/>
                          </a:solidFill>
                          <a:effectLst/>
                          <a:latin typeface="+mn-ea"/>
                          <a:ea typeface="+mn-ea"/>
                          <a:cs typeface="Meiryo UI" panose="020B0604030504040204" pitchFamily="50" charset="-128"/>
                        </a:rPr>
                        <a:t>(</a:t>
                      </a:r>
                      <a:r>
                        <a:rPr lang="ja-JP" altLang="en-US" sz="2100" b="1" kern="100" dirty="0">
                          <a:solidFill>
                            <a:schemeClr val="tx1"/>
                          </a:solidFill>
                          <a:effectLst/>
                          <a:latin typeface="+mn-ea"/>
                          <a:ea typeface="+mn-ea"/>
                          <a:cs typeface="Meiryo UI" panose="020B0604030504040204" pitchFamily="50" charset="-128"/>
                        </a:rPr>
                        <a:t>Ｒ６年度</a:t>
                      </a:r>
                      <a:r>
                        <a:rPr lang="en-US" altLang="ja-JP" sz="2100" b="1" kern="100" dirty="0">
                          <a:solidFill>
                            <a:schemeClr val="tx1"/>
                          </a:solidFill>
                          <a:effectLst/>
                          <a:latin typeface="+mn-ea"/>
                          <a:ea typeface="+mn-ea"/>
                          <a:cs typeface="Meiryo UI" panose="020B0604030504040204" pitchFamily="50" charset="-128"/>
                        </a:rPr>
                        <a:t>)</a:t>
                      </a:r>
                      <a:endParaRPr lang="ja-JP" alt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2100" b="1" kern="100" dirty="0">
                          <a:solidFill>
                            <a:schemeClr val="tx1"/>
                          </a:solidFill>
                          <a:effectLst/>
                          <a:latin typeface="+mn-ea"/>
                          <a:ea typeface="+mn-ea"/>
                          <a:cs typeface="Meiryo UI" panose="020B0604030504040204" pitchFamily="50" charset="-128"/>
                        </a:rPr>
                        <a:t>(</a:t>
                      </a:r>
                      <a:r>
                        <a:rPr lang="ja-JP" altLang="en-US" sz="2100" b="1" kern="100" dirty="0">
                          <a:solidFill>
                            <a:schemeClr val="tx1"/>
                          </a:solidFill>
                          <a:effectLst/>
                          <a:latin typeface="+mn-ea"/>
                          <a:ea typeface="+mn-ea"/>
                          <a:cs typeface="Meiryo UI" panose="020B0604030504040204" pitchFamily="50" charset="-128"/>
                        </a:rPr>
                        <a:t>Ｒ７年度</a:t>
                      </a:r>
                      <a:r>
                        <a:rPr lang="en-US" altLang="ja-JP" sz="2100" b="1" kern="100" dirty="0">
                          <a:solidFill>
                            <a:schemeClr val="tx1"/>
                          </a:solidFill>
                          <a:effectLst/>
                          <a:latin typeface="+mn-ea"/>
                          <a:ea typeface="+mn-ea"/>
                          <a:cs typeface="Meiryo UI" panose="020B0604030504040204" pitchFamily="50" charset="-128"/>
                        </a:rPr>
                        <a:t>)</a:t>
                      </a:r>
                      <a:endParaRPr lang="ja-JP" alt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536000">
                <a:tc>
                  <a:txBody>
                    <a:bodyPr/>
                    <a:lstStyle/>
                    <a:p>
                      <a:pPr algn="ctr"/>
                      <a:endParaRPr lang="ja-JP" altLang="en-US" sz="1700" dirty="0">
                        <a:solidFill>
                          <a:schemeClr val="tx1"/>
                        </a:solidFill>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700" dirty="0">
                        <a:solidFill>
                          <a:schemeClr val="tx1"/>
                        </a:solidFill>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700" dirty="0">
                        <a:solidFill>
                          <a:schemeClr val="tx1"/>
                        </a:solidFill>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700" dirty="0">
                        <a:latin typeface="+mn-ea"/>
                        <a:ea typeface="+mn-ea"/>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8" name="タイトル 1"/>
          <p:cNvSpPr txBox="1">
            <a:spLocks/>
          </p:cNvSpPr>
          <p:nvPr/>
        </p:nvSpPr>
        <p:spPr>
          <a:xfrm>
            <a:off x="-6095" y="7429"/>
            <a:ext cx="17056607" cy="648000"/>
          </a:xfrm>
          <a:prstGeom prst="rect">
            <a:avLst/>
          </a:prstGeom>
          <a:solidFill>
            <a:srgbClr val="002060"/>
          </a:solidFill>
        </p:spPr>
        <p:txBody>
          <a:bodyPr vert="horz" lIns="91442" tIns="45720" rIns="91442"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42">
              <a:lnSpc>
                <a:spcPct val="100000"/>
              </a:lnSpc>
              <a:spcBef>
                <a:spcPts val="0"/>
              </a:spcBef>
            </a:pPr>
            <a:r>
              <a:rPr lang="ja-JP" altLang="en-US" sz="3201" b="1" dirty="0">
                <a:solidFill>
                  <a:schemeClr val="bg1"/>
                </a:solidFill>
                <a:latin typeface="+mn-ea"/>
                <a:ea typeface="+mn-ea"/>
              </a:rPr>
              <a:t>（２）健康寿命の延伸等</a:t>
            </a:r>
          </a:p>
        </p:txBody>
      </p:sp>
      <p:sp>
        <p:nvSpPr>
          <p:cNvPr id="23" name="テキスト ボックス 22"/>
          <p:cNvSpPr txBox="1"/>
          <p:nvPr/>
        </p:nvSpPr>
        <p:spPr>
          <a:xfrm>
            <a:off x="1248249" y="1875788"/>
            <a:ext cx="5040000" cy="720001"/>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14">
              <a:spcBef>
                <a:spcPct val="20000"/>
              </a:spcBef>
            </a:pPr>
            <a:r>
              <a:rPr lang="ja-JP" altLang="en-US" sz="1999" b="1" spc="-149" dirty="0">
                <a:solidFill>
                  <a:schemeClr val="tx1"/>
                </a:solidFill>
                <a:latin typeface="+mn-ea"/>
                <a:cs typeface="Meiryo UI" pitchFamily="50" charset="-128"/>
              </a:rPr>
              <a:t>府民の健康の確保</a:t>
            </a:r>
            <a:endParaRPr lang="en-US" altLang="ja-JP" sz="1999" b="1" spc="-149" dirty="0">
              <a:solidFill>
                <a:schemeClr val="tx1"/>
              </a:solidFill>
              <a:latin typeface="+mn-ea"/>
              <a:cs typeface="Meiryo UI" pitchFamily="50" charset="-128"/>
            </a:endParaRPr>
          </a:p>
        </p:txBody>
      </p:sp>
      <p:sp>
        <p:nvSpPr>
          <p:cNvPr id="27" name="テキスト ボックス 26"/>
          <p:cNvSpPr txBox="1"/>
          <p:nvPr/>
        </p:nvSpPr>
        <p:spPr>
          <a:xfrm>
            <a:off x="11760252" y="1875788"/>
            <a:ext cx="5040000" cy="720001"/>
          </a:xfrm>
          <a:prstGeom prst="rect">
            <a:avLst/>
          </a:prstGeom>
          <a:ln w="19050"/>
        </p:spPr>
        <p:style>
          <a:lnRef idx="2">
            <a:schemeClr val="dk1"/>
          </a:lnRef>
          <a:fillRef idx="1">
            <a:schemeClr val="lt1"/>
          </a:fillRef>
          <a:effectRef idx="0">
            <a:schemeClr val="dk1"/>
          </a:effectRef>
          <a:fontRef idx="minor">
            <a:schemeClr val="dk1"/>
          </a:fontRef>
        </p:style>
        <p:txBody>
          <a:bodyPr wrap="square" tIns="46799" bIns="46799" rtlCol="0" anchor="ctr" anchorCtr="0">
            <a:noAutofit/>
          </a:bodyPr>
          <a:lstStyle/>
          <a:p>
            <a:pPr defTabSz="912714">
              <a:spcBef>
                <a:spcPct val="20000"/>
              </a:spcBef>
            </a:pPr>
            <a:r>
              <a:rPr lang="ja-JP" altLang="en-US" sz="1999" b="1" spc="-149" dirty="0">
                <a:solidFill>
                  <a:schemeClr val="tx1"/>
                </a:solidFill>
                <a:latin typeface="+mn-ea"/>
                <a:cs typeface="Meiryo UI" pitchFamily="50" charset="-128"/>
              </a:rPr>
              <a:t>健康寿命の延伸に向けた健康づくりや「</a:t>
            </a:r>
            <a:r>
              <a:rPr lang="en-US" altLang="ja-JP" sz="1999" b="1" spc="-149" dirty="0">
                <a:solidFill>
                  <a:schemeClr val="tx1"/>
                </a:solidFill>
                <a:latin typeface="+mn-ea"/>
                <a:cs typeface="Meiryo UI" pitchFamily="50" charset="-128"/>
              </a:rPr>
              <a:t>10</a:t>
            </a:r>
            <a:r>
              <a:rPr lang="ja-JP" altLang="en-US" sz="1999" b="1" spc="-149" dirty="0">
                <a:solidFill>
                  <a:schemeClr val="tx1"/>
                </a:solidFill>
                <a:latin typeface="+mn-ea"/>
                <a:cs typeface="Meiryo UI" pitchFamily="50" charset="-128"/>
              </a:rPr>
              <a:t>歳若返り」の推進</a:t>
            </a:r>
            <a:endParaRPr lang="en-US" altLang="ja-JP" sz="1999" b="1" spc="-149" dirty="0">
              <a:solidFill>
                <a:schemeClr val="tx1"/>
              </a:solidFill>
              <a:latin typeface="+mn-ea"/>
              <a:cs typeface="Meiryo UI" pitchFamily="50" charset="-128"/>
            </a:endParaRPr>
          </a:p>
        </p:txBody>
      </p:sp>
      <p:sp>
        <p:nvSpPr>
          <p:cNvPr id="29" name="テキスト ボックス 28"/>
          <p:cNvSpPr txBox="1"/>
          <p:nvPr/>
        </p:nvSpPr>
        <p:spPr>
          <a:xfrm>
            <a:off x="6576262" y="1875788"/>
            <a:ext cx="4896000" cy="720001"/>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14">
              <a:spcBef>
                <a:spcPct val="20000"/>
              </a:spcBef>
            </a:pPr>
            <a:r>
              <a:rPr lang="ja-JP" altLang="en-US" sz="1999" b="1" spc="-149" dirty="0">
                <a:solidFill>
                  <a:schemeClr val="tx1"/>
                </a:solidFill>
                <a:latin typeface="+mn-ea"/>
                <a:cs typeface="Meiryo UI" pitchFamily="50" charset="-128"/>
              </a:rPr>
              <a:t>ニューノーマルに対応した健康づくりや「</a:t>
            </a:r>
            <a:r>
              <a:rPr lang="en-US" altLang="ja-JP" sz="1999" b="1" spc="-149" dirty="0">
                <a:solidFill>
                  <a:schemeClr val="tx1"/>
                </a:solidFill>
                <a:latin typeface="+mn-ea"/>
                <a:cs typeface="Meiryo UI" pitchFamily="50" charset="-128"/>
              </a:rPr>
              <a:t>10</a:t>
            </a:r>
            <a:r>
              <a:rPr lang="ja-JP" altLang="en-US" sz="1999" b="1" spc="-149" dirty="0">
                <a:solidFill>
                  <a:schemeClr val="tx1"/>
                </a:solidFill>
                <a:latin typeface="+mn-ea"/>
                <a:cs typeface="Meiryo UI" pitchFamily="50" charset="-128"/>
              </a:rPr>
              <a:t>歳若返り」の推進</a:t>
            </a:r>
            <a:endParaRPr lang="en-US" altLang="ja-JP" sz="1999" b="1" spc="-149" dirty="0">
              <a:solidFill>
                <a:schemeClr val="tx1"/>
              </a:solidFill>
              <a:latin typeface="+mn-ea"/>
              <a:cs typeface="Meiryo UI" pitchFamily="50" charset="-128"/>
            </a:endParaRPr>
          </a:p>
        </p:txBody>
      </p:sp>
      <p:sp>
        <p:nvSpPr>
          <p:cNvPr id="31" name="二等辺三角形 30"/>
          <p:cNvSpPr/>
          <p:nvPr/>
        </p:nvSpPr>
        <p:spPr>
          <a:xfrm rot="5400000">
            <a:off x="6278525" y="2156648"/>
            <a:ext cx="307475" cy="1582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32" name="二等辺三角形 31"/>
          <p:cNvSpPr/>
          <p:nvPr/>
        </p:nvSpPr>
        <p:spPr>
          <a:xfrm rot="5400000">
            <a:off x="11462525" y="2156648"/>
            <a:ext cx="307475" cy="1582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graphicFrame>
        <p:nvGraphicFramePr>
          <p:cNvPr id="33" name="Group 2"/>
          <p:cNvGraphicFramePr>
            <a:graphicFrameLocks/>
          </p:cNvGraphicFramePr>
          <p:nvPr/>
        </p:nvGraphicFramePr>
        <p:xfrm>
          <a:off x="177874" y="2681799"/>
          <a:ext cx="16670130" cy="2041158"/>
        </p:xfrm>
        <a:graphic>
          <a:graphicData uri="http://schemas.openxmlformats.org/drawingml/2006/table">
            <a:tbl>
              <a:tblPr/>
              <a:tblGrid>
                <a:gridCol w="1116000">
                  <a:extLst>
                    <a:ext uri="{9D8B030D-6E8A-4147-A177-3AD203B41FA5}">
                      <a16:colId xmlns:a16="http://schemas.microsoft.com/office/drawing/2014/main" val="20000"/>
                    </a:ext>
                  </a:extLst>
                </a:gridCol>
                <a:gridCol w="5184710">
                  <a:extLst>
                    <a:ext uri="{9D8B030D-6E8A-4147-A177-3AD203B41FA5}">
                      <a16:colId xmlns:a16="http://schemas.microsoft.com/office/drawing/2014/main" val="365252358"/>
                    </a:ext>
                  </a:extLst>
                </a:gridCol>
                <a:gridCol w="5184710">
                  <a:extLst>
                    <a:ext uri="{9D8B030D-6E8A-4147-A177-3AD203B41FA5}">
                      <a16:colId xmlns:a16="http://schemas.microsoft.com/office/drawing/2014/main" val="20001"/>
                    </a:ext>
                  </a:extLst>
                </a:gridCol>
                <a:gridCol w="5184710">
                  <a:extLst>
                    <a:ext uri="{9D8B030D-6E8A-4147-A177-3AD203B41FA5}">
                      <a16:colId xmlns:a16="http://schemas.microsoft.com/office/drawing/2014/main" val="4136399720"/>
                    </a:ext>
                  </a:extLst>
                </a:gridCol>
              </a:tblGrid>
              <a:tr h="622307">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418851">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◆健康寿命の延伸に向けた健康づくりの推進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◆受動喫煙防止対策の推進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◆健康寿命の延伸に向けた健康づくりの推進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歳若返り」に向けた取組みの推進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◆受動喫煙防止対策の推進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◆健康寿命の延伸に向けた健康づくりの取組みの加速</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歳若返り」モデル事業等を通じた市町村、民間等における自主的な取組みの促進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◆受動喫煙防止対策の強化</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39" name="角丸四角形 38"/>
          <p:cNvSpPr/>
          <p:nvPr/>
        </p:nvSpPr>
        <p:spPr>
          <a:xfrm>
            <a:off x="423044" y="9864248"/>
            <a:ext cx="1735199" cy="109534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受動喫煙防止</a:t>
            </a:r>
            <a:endParaRPr lang="en-US" altLang="ja-JP" sz="1600" b="1" dirty="0"/>
          </a:p>
        </p:txBody>
      </p:sp>
      <p:sp>
        <p:nvSpPr>
          <p:cNvPr id="55" name="角丸四角形 54"/>
          <p:cNvSpPr/>
          <p:nvPr/>
        </p:nvSpPr>
        <p:spPr>
          <a:xfrm>
            <a:off x="423044" y="8157223"/>
            <a:ext cx="1735199" cy="151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b="1" dirty="0"/>
              <a:t>10</a:t>
            </a:r>
            <a:r>
              <a:rPr lang="ja-JP" altLang="en-US" sz="1600" b="1" dirty="0"/>
              <a:t>歳若返り</a:t>
            </a:r>
            <a:endParaRPr lang="en-US" altLang="ja-JP" sz="1600" b="1" dirty="0"/>
          </a:p>
        </p:txBody>
      </p:sp>
      <p:sp>
        <p:nvSpPr>
          <p:cNvPr id="36" name="ホームベース 35"/>
          <p:cNvSpPr/>
          <p:nvPr/>
        </p:nvSpPr>
        <p:spPr>
          <a:xfrm>
            <a:off x="218429" y="862541"/>
            <a:ext cx="583200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99" b="1" dirty="0">
                <a:solidFill>
                  <a:schemeClr val="bg1"/>
                </a:solidFill>
                <a:latin typeface="BIZ UDPゴシック" panose="020B0400000000000000" pitchFamily="50" charset="-128"/>
                <a:ea typeface="BIZ UDPゴシック" panose="020B0400000000000000" pitchFamily="50" charset="-128"/>
              </a:rPr>
              <a:t>　</a:t>
            </a:r>
            <a:r>
              <a:rPr lang="en-US" altLang="ja-JP" sz="1999" b="1" dirty="0">
                <a:solidFill>
                  <a:schemeClr val="bg1"/>
                </a:solidFill>
                <a:latin typeface="BIZ UDPゴシック" panose="020B0400000000000000" pitchFamily="50" charset="-128"/>
                <a:ea typeface="BIZ UDPゴシック" panose="020B0400000000000000" pitchFamily="50" charset="-128"/>
              </a:rPr>
              <a:t>(2)-</a:t>
            </a:r>
            <a:r>
              <a:rPr lang="ja-JP" altLang="en-US" sz="1999" b="1" dirty="0">
                <a:solidFill>
                  <a:schemeClr val="bg1"/>
                </a:solidFill>
                <a:latin typeface="BIZ UDPゴシック" panose="020B0400000000000000" pitchFamily="50" charset="-128"/>
                <a:ea typeface="BIZ UDPゴシック" panose="020B0400000000000000" pitchFamily="50" charset="-128"/>
              </a:rPr>
              <a:t>➀　健康増進</a:t>
            </a:r>
          </a:p>
        </p:txBody>
      </p:sp>
      <p:cxnSp>
        <p:nvCxnSpPr>
          <p:cNvPr id="40" name="直線コネクタ 39"/>
          <p:cNvCxnSpPr/>
          <p:nvPr/>
        </p:nvCxnSpPr>
        <p:spPr>
          <a:xfrm>
            <a:off x="366056" y="5093609"/>
            <a:ext cx="16344001"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E37A114D-C9FC-4AEC-A456-F2810BC313A6}"/>
              </a:ext>
            </a:extLst>
          </p:cNvPr>
          <p:cNvSpPr txBox="1"/>
          <p:nvPr/>
        </p:nvSpPr>
        <p:spPr>
          <a:xfrm>
            <a:off x="177881" y="5245688"/>
            <a:ext cx="4362450" cy="54700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1" rtlCol="0" anchor="ctr" anchorCtr="0">
            <a:noAutofit/>
          </a:bodyPr>
          <a:lstStyle/>
          <a:p>
            <a:pPr defTabSz="912714">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2" name="フローチャート: 結合子 41"/>
          <p:cNvSpPr/>
          <p:nvPr/>
        </p:nvSpPr>
        <p:spPr>
          <a:xfrm>
            <a:off x="509837" y="5439446"/>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22" name="スライド番号プレースホルダー 1"/>
          <p:cNvSpPr>
            <a:spLocks noGrp="1"/>
          </p:cNvSpPr>
          <p:nvPr>
            <p:ph type="sldNum" sz="quarter" idx="12"/>
          </p:nvPr>
        </p:nvSpPr>
        <p:spPr>
          <a:xfrm>
            <a:off x="15979814" y="11890598"/>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lang="ja-JP" altLang="en-US" sz="1799" b="1">
                <a:solidFill>
                  <a:schemeClr val="tx1"/>
                </a:solidFill>
                <a:latin typeface="BIZ UDPゴシック" panose="020B0400000000000000" pitchFamily="50" charset="-128"/>
                <a:ea typeface="BIZ UDPゴシック" panose="020B0400000000000000" pitchFamily="50" charset="-128"/>
              </a:rPr>
              <a:pPr algn="ctr"/>
              <a:t>58</a:t>
            </a:fld>
            <a:endParaRPr lang="ja-JP" altLang="en-US" sz="1799" b="1" dirty="0">
              <a:solidFill>
                <a:schemeClr val="tx1"/>
              </a:solidFill>
              <a:latin typeface="BIZ UDPゴシック" panose="020B0400000000000000" pitchFamily="50" charset="-128"/>
              <a:ea typeface="BIZ UDPゴシック" panose="020B0400000000000000" pitchFamily="50" charset="-128"/>
            </a:endParaRPr>
          </a:p>
        </p:txBody>
      </p:sp>
      <p:pic>
        <p:nvPicPr>
          <p:cNvPr id="63" name="図 6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74655" y="6194590"/>
            <a:ext cx="411385" cy="612000"/>
          </a:xfrm>
          <a:prstGeom prst="rect">
            <a:avLst/>
          </a:prstGeom>
        </p:spPr>
      </p:pic>
      <p:sp>
        <p:nvSpPr>
          <p:cNvPr id="64" name="テキスト ボックス 63"/>
          <p:cNvSpPr txBox="1"/>
          <p:nvPr/>
        </p:nvSpPr>
        <p:spPr>
          <a:xfrm>
            <a:off x="14174773" y="8478426"/>
            <a:ext cx="2350214" cy="955390"/>
          </a:xfrm>
          <a:prstGeom prst="rect">
            <a:avLst/>
          </a:prstGeom>
          <a:solidFill>
            <a:schemeClr val="tx1">
              <a:lumMod val="65000"/>
              <a:lumOff val="35000"/>
            </a:schemeClr>
          </a:solidFill>
        </p:spPr>
        <p:txBody>
          <a:bodyPr wrap="square" rtlCol="0" anchor="ctr">
            <a:spAutoFit/>
          </a:bodyPr>
          <a:lstStyle/>
          <a:p>
            <a:pPr algn="ctr"/>
            <a:endParaRPr lang="en-US" altLang="ja-JP" sz="1402" b="1" dirty="0">
              <a:solidFill>
                <a:schemeClr val="bg1"/>
              </a:solidFill>
              <a:effectLst>
                <a:outerShdw blurRad="38100" dist="38100" dir="2700000" algn="tl">
                  <a:srgbClr val="000000">
                    <a:alpha val="43137"/>
                  </a:srgbClr>
                </a:outerShdw>
              </a:effectLst>
              <a:latin typeface="+mn-ea"/>
            </a:endParaRPr>
          </a:p>
          <a:p>
            <a:pPr algn="ctr"/>
            <a:r>
              <a:rPr lang="ja-JP" altLang="en-US" sz="1402" b="1" dirty="0">
                <a:solidFill>
                  <a:schemeClr val="bg1"/>
                </a:solidFill>
                <a:effectLst>
                  <a:outerShdw blurRad="38100" dist="38100" dir="2700000" algn="tl">
                    <a:srgbClr val="000000">
                      <a:alpha val="43137"/>
                    </a:srgbClr>
                  </a:outerShdw>
                </a:effectLst>
                <a:latin typeface="+mn-ea"/>
              </a:rPr>
              <a:t>万博における「</a:t>
            </a:r>
            <a:r>
              <a:rPr lang="en-US" altLang="ja-JP" sz="1402" b="1" dirty="0">
                <a:solidFill>
                  <a:schemeClr val="bg1"/>
                </a:solidFill>
                <a:effectLst>
                  <a:outerShdw blurRad="38100" dist="38100" dir="2700000" algn="tl">
                    <a:srgbClr val="000000">
                      <a:alpha val="43137"/>
                    </a:srgbClr>
                  </a:outerShdw>
                </a:effectLst>
                <a:latin typeface="+mn-ea"/>
              </a:rPr>
              <a:t>10</a:t>
            </a:r>
            <a:r>
              <a:rPr lang="ja-JP" altLang="en-US" sz="1402" b="1" dirty="0">
                <a:solidFill>
                  <a:schemeClr val="bg1"/>
                </a:solidFill>
                <a:effectLst>
                  <a:outerShdw blurRad="38100" dist="38100" dir="2700000" algn="tl">
                    <a:srgbClr val="000000">
                      <a:alpha val="43137"/>
                    </a:srgbClr>
                  </a:outerShdw>
                </a:effectLst>
                <a:latin typeface="+mn-ea"/>
              </a:rPr>
              <a:t>歳若返り」の取組成果の発信</a:t>
            </a:r>
            <a:endParaRPr lang="en-US" altLang="ja-JP" sz="1402" b="1" dirty="0">
              <a:solidFill>
                <a:schemeClr val="bg1"/>
              </a:solidFill>
              <a:effectLst>
                <a:outerShdw blurRad="38100" dist="38100" dir="2700000" algn="tl">
                  <a:srgbClr val="000000">
                    <a:alpha val="43137"/>
                  </a:srgbClr>
                </a:outerShdw>
              </a:effectLst>
              <a:latin typeface="+mn-ea"/>
            </a:endParaRPr>
          </a:p>
          <a:p>
            <a:pPr algn="ctr"/>
            <a:endParaRPr lang="en-US" altLang="ja-JP" sz="1402" b="1" dirty="0">
              <a:solidFill>
                <a:schemeClr val="bg1"/>
              </a:solidFill>
              <a:effectLst>
                <a:outerShdw blurRad="38100" dist="38100" dir="2700000" algn="tl">
                  <a:srgbClr val="000000">
                    <a:alpha val="43137"/>
                  </a:srgbClr>
                </a:outerShdw>
              </a:effectLst>
              <a:latin typeface="+mn-ea"/>
            </a:endParaRPr>
          </a:p>
        </p:txBody>
      </p:sp>
      <p:sp>
        <p:nvSpPr>
          <p:cNvPr id="65" name="ホームベース 64"/>
          <p:cNvSpPr/>
          <p:nvPr/>
        </p:nvSpPr>
        <p:spPr>
          <a:xfrm>
            <a:off x="5227326" y="8296018"/>
            <a:ext cx="8700849" cy="696653"/>
          </a:xfrm>
          <a:prstGeom prst="homePlate">
            <a:avLst>
              <a:gd name="adj" fmla="val 12296"/>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ＰＲ動画やＳＮＳ等による「</a:t>
            </a:r>
            <a:r>
              <a:rPr lang="en-US" altLang="ja-JP" sz="1402" b="1" dirty="0">
                <a:solidFill>
                  <a:schemeClr val="bg1"/>
                </a:solidFill>
                <a:latin typeface="游ゴシック" panose="020B0400000000000000" pitchFamily="50" charset="-128"/>
                <a:ea typeface="游ゴシック" panose="020B0400000000000000" pitchFamily="50" charset="-128"/>
              </a:rPr>
              <a:t>10</a:t>
            </a:r>
            <a:r>
              <a:rPr lang="ja-JP" altLang="en-US" sz="1402" b="1" dirty="0">
                <a:solidFill>
                  <a:schemeClr val="bg1"/>
                </a:solidFill>
                <a:latin typeface="游ゴシック" panose="020B0400000000000000" pitchFamily="50" charset="-128"/>
                <a:ea typeface="游ゴシック" panose="020B0400000000000000" pitchFamily="50" charset="-128"/>
              </a:rPr>
              <a:t>歳若返り」に関する情報発信</a:t>
            </a:r>
          </a:p>
        </p:txBody>
      </p:sp>
      <p:sp>
        <p:nvSpPr>
          <p:cNvPr id="66" name="ホームベース 65"/>
          <p:cNvSpPr/>
          <p:nvPr/>
        </p:nvSpPr>
        <p:spPr>
          <a:xfrm>
            <a:off x="2406388" y="8678846"/>
            <a:ext cx="2820935" cy="353526"/>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モデル事業の実施</a:t>
            </a:r>
          </a:p>
        </p:txBody>
      </p:sp>
      <p:sp>
        <p:nvSpPr>
          <p:cNvPr id="67" name="ホームベース 66"/>
          <p:cNvSpPr/>
          <p:nvPr/>
        </p:nvSpPr>
        <p:spPr>
          <a:xfrm>
            <a:off x="5227327" y="9047081"/>
            <a:ext cx="5848705" cy="601005"/>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402" b="1" dirty="0">
                <a:solidFill>
                  <a:schemeClr val="bg1"/>
                </a:solidFill>
                <a:latin typeface="游ゴシック" panose="020B0400000000000000" pitchFamily="50" charset="-128"/>
                <a:ea typeface="游ゴシック" panose="020B0400000000000000" pitchFamily="50" charset="-128"/>
              </a:rPr>
              <a:t>市町村・民間・庁内部局等と連携した「</a:t>
            </a:r>
            <a:r>
              <a:rPr lang="en-US" altLang="ja-JP" sz="1402" b="1" dirty="0">
                <a:solidFill>
                  <a:schemeClr val="bg1"/>
                </a:solidFill>
                <a:latin typeface="游ゴシック" panose="020B0400000000000000" pitchFamily="50" charset="-128"/>
                <a:ea typeface="游ゴシック" panose="020B0400000000000000" pitchFamily="50" charset="-128"/>
              </a:rPr>
              <a:t>10</a:t>
            </a:r>
            <a:r>
              <a:rPr lang="ja-JP" altLang="en-US" sz="1402" b="1" dirty="0">
                <a:solidFill>
                  <a:schemeClr val="bg1"/>
                </a:solidFill>
                <a:latin typeface="游ゴシック" panose="020B0400000000000000" pitchFamily="50" charset="-128"/>
                <a:ea typeface="游ゴシック" panose="020B0400000000000000" pitchFamily="50" charset="-128"/>
              </a:rPr>
              <a:t>歳若返り」の取組み拡大</a:t>
            </a:r>
          </a:p>
        </p:txBody>
      </p:sp>
      <p:sp>
        <p:nvSpPr>
          <p:cNvPr id="69" name="角丸四角形 68"/>
          <p:cNvSpPr/>
          <p:nvPr/>
        </p:nvSpPr>
        <p:spPr>
          <a:xfrm>
            <a:off x="423044" y="6976070"/>
            <a:ext cx="1735199" cy="94643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健康寿命の</a:t>
            </a:r>
            <a:endParaRPr lang="en-US" altLang="ja-JP" sz="1600" b="1" dirty="0"/>
          </a:p>
          <a:p>
            <a:pPr algn="ctr"/>
            <a:r>
              <a:rPr lang="ja-JP" altLang="en-US" sz="1600" b="1" dirty="0"/>
              <a:t>延伸</a:t>
            </a:r>
            <a:endParaRPr lang="en-US" altLang="ja-JP" sz="1600" b="1" dirty="0"/>
          </a:p>
        </p:txBody>
      </p:sp>
      <p:sp>
        <p:nvSpPr>
          <p:cNvPr id="24" name="ホームベース 23"/>
          <p:cNvSpPr/>
          <p:nvPr/>
        </p:nvSpPr>
        <p:spPr>
          <a:xfrm>
            <a:off x="2406392" y="6978486"/>
            <a:ext cx="8490218" cy="360000"/>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「健活</a:t>
            </a:r>
            <a:r>
              <a:rPr lang="en-US" altLang="ja-JP" sz="1402" b="1" dirty="0">
                <a:solidFill>
                  <a:schemeClr val="bg1"/>
                </a:solidFill>
                <a:latin typeface="游ゴシック" panose="020B0400000000000000" pitchFamily="50" charset="-128"/>
                <a:ea typeface="游ゴシック" panose="020B0400000000000000" pitchFamily="50" charset="-128"/>
              </a:rPr>
              <a:t>10</a:t>
            </a:r>
            <a:r>
              <a:rPr lang="ja-JP" altLang="en-US" sz="1402" b="1" dirty="0">
                <a:solidFill>
                  <a:schemeClr val="bg1"/>
                </a:solidFill>
                <a:latin typeface="游ゴシック" panose="020B0400000000000000" pitchFamily="50" charset="-128"/>
                <a:ea typeface="游ゴシック" panose="020B0400000000000000" pitchFamily="50" charset="-128"/>
              </a:rPr>
              <a:t>」の展開などを通じた、府民のライフステージに応じた健康づくりの推進</a:t>
            </a:r>
          </a:p>
        </p:txBody>
      </p:sp>
      <p:sp>
        <p:nvSpPr>
          <p:cNvPr id="26" name="ホームベース 25"/>
          <p:cNvSpPr/>
          <p:nvPr/>
        </p:nvSpPr>
        <p:spPr>
          <a:xfrm>
            <a:off x="11177848" y="6934487"/>
            <a:ext cx="5508001" cy="54000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2" b="1" dirty="0">
                <a:effectLst>
                  <a:outerShdw blurRad="38100" dist="38100" dir="2700000" algn="tl">
                    <a:srgbClr val="000000">
                      <a:alpha val="43137"/>
                    </a:srgbClr>
                  </a:outerShdw>
                </a:effectLst>
              </a:rPr>
              <a:t>万博の開催に向け、ＰＨＲの活用などによる</a:t>
            </a:r>
            <a:endParaRPr lang="en-US" altLang="ja-JP" sz="1402" b="1" dirty="0">
              <a:effectLst>
                <a:outerShdw blurRad="38100" dist="38100" dir="2700000" algn="tl">
                  <a:srgbClr val="000000">
                    <a:alpha val="43137"/>
                  </a:srgbClr>
                </a:outerShdw>
              </a:effectLst>
            </a:endParaRPr>
          </a:p>
          <a:p>
            <a:pPr algn="ctr"/>
            <a:r>
              <a:rPr lang="ja-JP" altLang="en-US" sz="1402" b="1" dirty="0">
                <a:effectLst>
                  <a:outerShdw blurRad="38100" dist="38100" dir="2700000" algn="tl">
                    <a:srgbClr val="000000">
                      <a:alpha val="43137"/>
                    </a:srgbClr>
                  </a:outerShdw>
                </a:effectLst>
              </a:rPr>
              <a:t>健康づくりの取組みの加速</a:t>
            </a:r>
            <a:endParaRPr lang="en-US" altLang="ja-JP" sz="1402" b="1" dirty="0">
              <a:effectLst>
                <a:outerShdw blurRad="38100" dist="38100" dir="2700000" algn="tl">
                  <a:srgbClr val="000000">
                    <a:alpha val="43137"/>
                  </a:srgbClr>
                </a:outerShdw>
              </a:effectLst>
            </a:endParaRPr>
          </a:p>
        </p:txBody>
      </p:sp>
      <p:sp>
        <p:nvSpPr>
          <p:cNvPr id="34" name="ホームベース 33"/>
          <p:cNvSpPr/>
          <p:nvPr/>
        </p:nvSpPr>
        <p:spPr>
          <a:xfrm>
            <a:off x="2406397" y="10099767"/>
            <a:ext cx="11448000" cy="360000"/>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市町村や関係機関との連携による周知啓発</a:t>
            </a:r>
          </a:p>
        </p:txBody>
      </p:sp>
      <p:sp>
        <p:nvSpPr>
          <p:cNvPr id="35" name="ホームベース 34"/>
          <p:cNvSpPr/>
          <p:nvPr/>
        </p:nvSpPr>
        <p:spPr>
          <a:xfrm>
            <a:off x="2406397" y="10596173"/>
            <a:ext cx="11448000" cy="360000"/>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小規模事業者へのきめ細やかな支援や「屋外分煙所」モデル整備の促進</a:t>
            </a:r>
          </a:p>
        </p:txBody>
      </p:sp>
      <p:sp>
        <p:nvSpPr>
          <p:cNvPr id="30" name="テキスト ボックス 29"/>
          <p:cNvSpPr txBox="1"/>
          <p:nvPr/>
        </p:nvSpPr>
        <p:spPr>
          <a:xfrm>
            <a:off x="14174775" y="10179697"/>
            <a:ext cx="1116000" cy="647293"/>
          </a:xfrm>
          <a:prstGeom prst="rect">
            <a:avLst/>
          </a:prstGeom>
          <a:solidFill>
            <a:schemeClr val="tx1">
              <a:lumMod val="65000"/>
              <a:lumOff val="35000"/>
            </a:schemeClr>
          </a:solidFill>
        </p:spPr>
        <p:txBody>
          <a:bodyPr wrap="square" lIns="0" tIns="0" rIns="0" bIns="0" rtlCol="0" anchor="ctr">
            <a:spAutoFit/>
          </a:bodyPr>
          <a:lstStyle/>
          <a:p>
            <a:pPr algn="ctr"/>
            <a:r>
              <a:rPr lang="ja-JP" altLang="en-US" sz="1402" b="1" dirty="0">
                <a:solidFill>
                  <a:schemeClr val="bg1"/>
                </a:solidFill>
                <a:effectLst>
                  <a:outerShdw blurRad="38100" dist="38100" dir="2700000" algn="tl">
                    <a:srgbClr val="000000">
                      <a:alpha val="43137"/>
                    </a:srgbClr>
                  </a:outerShdw>
                </a:effectLst>
                <a:latin typeface="+mn-ea"/>
              </a:rPr>
              <a:t>条例</a:t>
            </a:r>
            <a:endParaRPr lang="en-US" altLang="ja-JP" sz="1402" b="1" dirty="0">
              <a:solidFill>
                <a:schemeClr val="bg1"/>
              </a:solidFill>
              <a:effectLst>
                <a:outerShdw blurRad="38100" dist="38100" dir="2700000" algn="tl">
                  <a:srgbClr val="000000">
                    <a:alpha val="43137"/>
                  </a:srgbClr>
                </a:outerShdw>
              </a:effectLst>
              <a:latin typeface="+mn-ea"/>
            </a:endParaRPr>
          </a:p>
          <a:p>
            <a:pPr algn="ctr"/>
            <a:r>
              <a:rPr lang="ja-JP" altLang="en-US" sz="1402" b="1" dirty="0">
                <a:solidFill>
                  <a:schemeClr val="bg1"/>
                </a:solidFill>
                <a:effectLst>
                  <a:outerShdw blurRad="38100" dist="38100" dir="2700000" algn="tl">
                    <a:srgbClr val="000000">
                      <a:alpha val="43137"/>
                    </a:srgbClr>
                  </a:outerShdw>
                </a:effectLst>
                <a:latin typeface="+mn-ea"/>
              </a:rPr>
              <a:t>全面施行</a:t>
            </a:r>
            <a:endParaRPr lang="en-US" altLang="ja-JP" sz="1402" b="1" dirty="0">
              <a:solidFill>
                <a:schemeClr val="bg1"/>
              </a:solidFill>
              <a:effectLst>
                <a:outerShdw blurRad="38100" dist="38100" dir="2700000" algn="tl">
                  <a:srgbClr val="000000">
                    <a:alpha val="43137"/>
                  </a:srgbClr>
                </a:outerShdw>
              </a:effectLst>
              <a:latin typeface="+mn-ea"/>
            </a:endParaRPr>
          </a:p>
          <a:p>
            <a:pPr algn="ctr"/>
            <a:r>
              <a:rPr lang="en-US" altLang="ja-JP" sz="1402" b="1" dirty="0">
                <a:solidFill>
                  <a:schemeClr val="bg1"/>
                </a:solidFill>
                <a:effectLst>
                  <a:outerShdw blurRad="38100" dist="38100" dir="2700000" algn="tl">
                    <a:srgbClr val="000000">
                      <a:alpha val="43137"/>
                    </a:srgbClr>
                  </a:outerShdw>
                </a:effectLst>
                <a:latin typeface="+mn-ea"/>
              </a:rPr>
              <a:t>(2025</a:t>
            </a:r>
            <a:r>
              <a:rPr lang="ja-JP" altLang="en-US" sz="1402" b="1" dirty="0">
                <a:solidFill>
                  <a:schemeClr val="bg1"/>
                </a:solidFill>
                <a:effectLst>
                  <a:outerShdw blurRad="38100" dist="38100" dir="2700000" algn="tl">
                    <a:srgbClr val="000000">
                      <a:alpha val="43137"/>
                    </a:srgbClr>
                  </a:outerShdw>
                </a:effectLst>
                <a:latin typeface="+mn-ea"/>
              </a:rPr>
              <a:t>年</a:t>
            </a:r>
            <a:r>
              <a:rPr lang="en-US" altLang="ja-JP" sz="1402" b="1" dirty="0">
                <a:solidFill>
                  <a:schemeClr val="bg1"/>
                </a:solidFill>
                <a:effectLst>
                  <a:outerShdw blurRad="38100" dist="38100" dir="2700000" algn="tl">
                    <a:srgbClr val="000000">
                      <a:alpha val="43137"/>
                    </a:srgbClr>
                  </a:outerShdw>
                </a:effectLst>
                <a:latin typeface="+mn-ea"/>
              </a:rPr>
              <a:t>4</a:t>
            </a:r>
            <a:r>
              <a:rPr lang="ja-JP" altLang="en-US" sz="1402" b="1" dirty="0">
                <a:solidFill>
                  <a:schemeClr val="bg1"/>
                </a:solidFill>
                <a:effectLst>
                  <a:outerShdw blurRad="38100" dist="38100" dir="2700000" algn="tl">
                    <a:srgbClr val="000000">
                      <a:alpha val="43137"/>
                    </a:srgbClr>
                  </a:outerShdw>
                </a:effectLst>
                <a:latin typeface="+mn-ea"/>
              </a:rPr>
              <a:t>月</a:t>
            </a:r>
            <a:r>
              <a:rPr lang="en-US" altLang="ja-JP" sz="1402" b="1" dirty="0">
                <a:solidFill>
                  <a:schemeClr val="bg1"/>
                </a:solidFill>
                <a:effectLst>
                  <a:outerShdw blurRad="38100" dist="38100" dir="2700000" algn="tl">
                    <a:srgbClr val="000000">
                      <a:alpha val="43137"/>
                    </a:srgbClr>
                  </a:outerShdw>
                </a:effectLst>
                <a:latin typeface="+mn-ea"/>
              </a:rPr>
              <a:t>)</a:t>
            </a:r>
          </a:p>
        </p:txBody>
      </p:sp>
      <p:sp>
        <p:nvSpPr>
          <p:cNvPr id="37" name="四角形吹き出し 57">
            <a:extLst>
              <a:ext uri="{FF2B5EF4-FFF2-40B4-BE49-F238E27FC236}">
                <a16:creationId xmlns:a16="http://schemas.microsoft.com/office/drawing/2014/main" id="{D83ED198-8E06-4C9A-B9E4-FE6D95C09A1A}"/>
              </a:ext>
            </a:extLst>
          </p:cNvPr>
          <p:cNvSpPr/>
          <p:nvPr/>
        </p:nvSpPr>
        <p:spPr>
          <a:xfrm>
            <a:off x="3524262" y="9864248"/>
            <a:ext cx="2656000" cy="503072"/>
          </a:xfrm>
          <a:prstGeom prst="wedgeRectCallout">
            <a:avLst>
              <a:gd name="adj1" fmla="val 31030"/>
              <a:gd name="adj2" fmla="val 79388"/>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effectLst>
                  <a:outerShdw blurRad="38100" dist="38100" dir="2700000" algn="tl">
                    <a:srgbClr val="000000">
                      <a:alpha val="43137"/>
                    </a:srgbClr>
                  </a:outerShdw>
                </a:effectLst>
              </a:rPr>
              <a:t>条例一部施行</a:t>
            </a:r>
            <a:r>
              <a:rPr lang="en-US" altLang="ja-JP" sz="1200" b="1" dirty="0">
                <a:effectLst>
                  <a:outerShdw blurRad="38100" dist="38100" dir="2700000" algn="tl">
                    <a:srgbClr val="000000">
                      <a:alpha val="43137"/>
                    </a:srgbClr>
                  </a:outerShdw>
                </a:effectLst>
              </a:rPr>
              <a:t>(2022</a:t>
            </a:r>
            <a:r>
              <a:rPr lang="ja-JP" altLang="en-US" sz="1200" b="1" dirty="0">
                <a:effectLst>
                  <a:outerShdw blurRad="38100" dist="38100" dir="2700000" algn="tl">
                    <a:srgbClr val="000000">
                      <a:alpha val="43137"/>
                    </a:srgbClr>
                  </a:outerShdw>
                </a:effectLst>
              </a:rPr>
              <a:t>年</a:t>
            </a:r>
            <a:r>
              <a:rPr lang="en-US" altLang="ja-JP" sz="1200" b="1" dirty="0">
                <a:effectLst>
                  <a:outerShdw blurRad="38100" dist="38100" dir="2700000" algn="tl">
                    <a:srgbClr val="000000">
                      <a:alpha val="43137"/>
                    </a:srgbClr>
                  </a:outerShdw>
                </a:effectLst>
              </a:rPr>
              <a:t>4</a:t>
            </a:r>
            <a:r>
              <a:rPr lang="ja-JP" altLang="en-US" sz="1200" b="1" dirty="0">
                <a:effectLst>
                  <a:outerShdw blurRad="38100" dist="38100" dir="2700000" algn="tl">
                    <a:srgbClr val="000000">
                      <a:alpha val="43137"/>
                    </a:srgbClr>
                  </a:outerShdw>
                </a:effectLst>
              </a:rPr>
              <a:t>月</a:t>
            </a:r>
            <a:r>
              <a:rPr lang="en-US" altLang="ja-JP" sz="1200" b="1" dirty="0">
                <a:effectLst>
                  <a:outerShdw blurRad="38100" dist="38100" dir="2700000" algn="tl">
                    <a:srgbClr val="000000">
                      <a:alpha val="43137"/>
                    </a:srgbClr>
                  </a:outerShdw>
                </a:effectLst>
              </a:rPr>
              <a:t>)</a:t>
            </a:r>
          </a:p>
          <a:p>
            <a:pPr algn="ctr"/>
            <a:r>
              <a:rPr lang="ja-JP" altLang="en-US" sz="1200" b="1" dirty="0">
                <a:effectLst>
                  <a:outerShdw blurRad="38100" dist="38100" dir="2700000" algn="tl">
                    <a:srgbClr val="000000">
                      <a:alpha val="43137"/>
                    </a:srgbClr>
                  </a:outerShdw>
                </a:effectLst>
              </a:rPr>
              <a:t>従業員を雇用する飲食店に係る部分</a:t>
            </a:r>
          </a:p>
        </p:txBody>
      </p:sp>
      <p:pic>
        <p:nvPicPr>
          <p:cNvPr id="2" name="図 1"/>
          <p:cNvPicPr>
            <a:picLocks noChangeAspect="1"/>
          </p:cNvPicPr>
          <p:nvPr/>
        </p:nvPicPr>
        <p:blipFill>
          <a:blip r:embed="rId3"/>
          <a:stretch>
            <a:fillRect/>
          </a:stretch>
        </p:blipFill>
        <p:spPr>
          <a:xfrm>
            <a:off x="2406392" y="7575274"/>
            <a:ext cx="14278072" cy="408470"/>
          </a:xfrm>
          <a:prstGeom prst="rect">
            <a:avLst/>
          </a:prstGeom>
        </p:spPr>
      </p:pic>
      <p:sp>
        <p:nvSpPr>
          <p:cNvPr id="38" name="ホームベース 37"/>
          <p:cNvSpPr/>
          <p:nvPr/>
        </p:nvSpPr>
        <p:spPr>
          <a:xfrm>
            <a:off x="2406388" y="8296024"/>
            <a:ext cx="2820935" cy="348725"/>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402" b="1" dirty="0">
              <a:solidFill>
                <a:schemeClr val="bg1"/>
              </a:solidFill>
              <a:latin typeface="游ゴシック" panose="020B0400000000000000" pitchFamily="50" charset="-128"/>
              <a:ea typeface="游ゴシック" panose="020B0400000000000000" pitchFamily="50" charset="-128"/>
            </a:endParaRPr>
          </a:p>
        </p:txBody>
      </p:sp>
      <p:sp>
        <p:nvSpPr>
          <p:cNvPr id="3" name="四角形吹き出し 2"/>
          <p:cNvSpPr/>
          <p:nvPr/>
        </p:nvSpPr>
        <p:spPr>
          <a:xfrm>
            <a:off x="2068482" y="7811687"/>
            <a:ext cx="2783781" cy="696653"/>
          </a:xfrm>
          <a:prstGeom prst="wedgeRectCallout">
            <a:avLst>
              <a:gd name="adj1" fmla="val 46935"/>
              <a:gd name="adj2" fmla="val 83189"/>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20" b="1" dirty="0">
                <a:solidFill>
                  <a:schemeClr val="bg1"/>
                </a:solidFill>
                <a:latin typeface="+mn-ea"/>
              </a:rPr>
              <a:t>モデル事業の成果については、継続した情報発信により、市町村や府民への取組みの展開をめざす</a:t>
            </a:r>
            <a:endParaRPr lang="en-US" altLang="ja-JP" sz="1120" b="1" dirty="0">
              <a:solidFill>
                <a:schemeClr val="bg1"/>
              </a:solidFill>
              <a:latin typeface="+mn-ea"/>
            </a:endParaRPr>
          </a:p>
        </p:txBody>
      </p:sp>
      <p:sp>
        <p:nvSpPr>
          <p:cNvPr id="45" name="ホームベース 66">
            <a:extLst>
              <a:ext uri="{FF2B5EF4-FFF2-40B4-BE49-F238E27FC236}">
                <a16:creationId xmlns:a16="http://schemas.microsoft.com/office/drawing/2014/main" id="{B8C2A956-11BC-4C88-B444-FF3D1E3A3A9C}"/>
              </a:ext>
            </a:extLst>
          </p:cNvPr>
          <p:cNvSpPr/>
          <p:nvPr/>
        </p:nvSpPr>
        <p:spPr>
          <a:xfrm>
            <a:off x="11076032" y="9047074"/>
            <a:ext cx="2890345" cy="617486"/>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lIns="67200" rIns="0" rtlCol="0" anchor="ctr"/>
          <a:lstStyle/>
          <a:p>
            <a:r>
              <a:rPr lang="ja-JP" altLang="en-US" sz="1307" b="1" dirty="0">
                <a:solidFill>
                  <a:schemeClr val="bg1"/>
                </a:solidFill>
                <a:latin typeface="游ゴシック" panose="020B0400000000000000" pitchFamily="50" charset="-128"/>
                <a:ea typeface="游ゴシック" panose="020B0400000000000000" pitchFamily="50" charset="-128"/>
              </a:rPr>
              <a:t>先端技術の活用や市町村等とのさらなる連携による取組みの加速</a:t>
            </a:r>
            <a:endParaRPr lang="en-US" altLang="ja-JP" sz="1307"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519244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3353754449"/>
              </p:ext>
            </p:extLst>
          </p:nvPr>
        </p:nvGraphicFramePr>
        <p:xfrm>
          <a:off x="218419" y="2531225"/>
          <a:ext cx="16554148" cy="521208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3971176">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◆彩都（創薬等）・健都（健康医療）・</a:t>
                      </a:r>
                      <a:r>
                        <a:rPr kumimoji="1" lang="en-US" altLang="ja-JP" sz="1600" u="sng" dirty="0" err="1">
                          <a:solidFill>
                            <a:schemeClr val="tx1"/>
                          </a:solidFill>
                          <a:latin typeface="游ゴシック" panose="020B0400000000000000" pitchFamily="50" charset="-128"/>
                          <a:ea typeface="+mn-ea"/>
                        </a:rPr>
                        <a:t>Nakanoshima</a:t>
                      </a:r>
                      <a:r>
                        <a:rPr kumimoji="1" lang="en-US" altLang="ja-JP" sz="1600" u="sng" dirty="0">
                          <a:solidFill>
                            <a:schemeClr val="tx1"/>
                          </a:solidFill>
                          <a:latin typeface="游ゴシック" panose="020B0400000000000000" pitchFamily="50" charset="-128"/>
                          <a:ea typeface="+mn-ea"/>
                        </a:rPr>
                        <a:t> </a:t>
                      </a:r>
                      <a:r>
                        <a:rPr kumimoji="1" lang="en-US" altLang="ja-JP" sz="1600" u="sng" dirty="0" err="1">
                          <a:solidFill>
                            <a:schemeClr val="tx1"/>
                          </a:solidFill>
                          <a:latin typeface="游ゴシック" panose="020B0400000000000000" pitchFamily="50" charset="-128"/>
                          <a:ea typeface="+mn-ea"/>
                        </a:rPr>
                        <a:t>Qross</a:t>
                      </a:r>
                      <a:r>
                        <a:rPr kumimoji="1" lang="ja-JP" altLang="en-US" sz="1600" u="sng" dirty="0">
                          <a:solidFill>
                            <a:schemeClr val="tx1"/>
                          </a:solidFill>
                          <a:latin typeface="游ゴシック" panose="020B0400000000000000" pitchFamily="50" charset="-128"/>
                          <a:ea typeface="+mn-ea"/>
                        </a:rPr>
                        <a:t>（再生医療等）における拠点形成</a:t>
                      </a:r>
                      <a:endParaRPr kumimoji="1" lang="en-US" altLang="ja-JP" sz="1600" b="0" u="sng" dirty="0">
                        <a:solidFill>
                          <a:schemeClr val="tx1"/>
                        </a:solidFill>
                        <a:latin typeface="游ゴシック" panose="020B0400000000000000" pitchFamily="50" charset="-128"/>
                        <a:ea typeface="+mn-ea"/>
                      </a:endParaRPr>
                    </a:p>
                    <a:p>
                      <a:r>
                        <a:rPr kumimoji="1" lang="ja-JP" altLang="en-US" sz="1600" b="0" dirty="0">
                          <a:solidFill>
                            <a:schemeClr val="tx1"/>
                          </a:solidFill>
                          <a:latin typeface="游ゴシック" panose="020B0400000000000000" pitchFamily="50" charset="-128"/>
                          <a:ea typeface="+mn-ea"/>
                        </a:rPr>
                        <a:t>○健都クラスター推進協議会の運営を通じた諸課題の検討・調整、関係機関が一体となった企業誘致活動等を実施</a:t>
                      </a:r>
                      <a:endParaRPr kumimoji="1" lang="en-US" altLang="ja-JP" sz="1600" b="0" dirty="0">
                        <a:solidFill>
                          <a:schemeClr val="tx1"/>
                        </a:solidFill>
                        <a:latin typeface="游ゴシック" panose="020B0400000000000000" pitchFamily="50" charset="-128"/>
                        <a:ea typeface="+mn-ea"/>
                      </a:endParaRPr>
                    </a:p>
                    <a:p>
                      <a:r>
                        <a:rPr kumimoji="1" lang="ja-JP" altLang="en-US" sz="1600" b="0"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ネットワークの構築、ワンストップ窓口などを担う健都コーディネート機能を構築</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〇中之島（未来医療国際拠点）の名称が、「</a:t>
                      </a:r>
                      <a:r>
                        <a:rPr kumimoji="1" lang="en-US" altLang="ja-JP" sz="1600" b="0" u="none" strike="noStrike" baseline="0" dirty="0" err="1">
                          <a:solidFill>
                            <a:schemeClr val="tx1"/>
                          </a:solidFill>
                          <a:latin typeface="游ゴシック" panose="020B0400000000000000" pitchFamily="50" charset="-128"/>
                          <a:ea typeface="+mn-ea"/>
                        </a:rPr>
                        <a:t>Nakanoshima</a:t>
                      </a:r>
                      <a:r>
                        <a:rPr kumimoji="1" lang="en-US" altLang="ja-JP" sz="1600" b="0" u="none" strike="noStrike" baseline="0" dirty="0">
                          <a:solidFill>
                            <a:schemeClr val="tx1"/>
                          </a:solidFill>
                          <a:latin typeface="游ゴシック" panose="020B0400000000000000" pitchFamily="50" charset="-128"/>
                          <a:ea typeface="+mn-ea"/>
                        </a:rPr>
                        <a:t> </a:t>
                      </a:r>
                      <a:r>
                        <a:rPr kumimoji="1" lang="en-US" altLang="ja-JP" sz="1600" b="0" u="none" strike="noStrike" baseline="0" dirty="0" err="1">
                          <a:solidFill>
                            <a:schemeClr val="tx1"/>
                          </a:solidFill>
                          <a:latin typeface="游ゴシック" panose="020B0400000000000000" pitchFamily="50" charset="-128"/>
                          <a:ea typeface="+mn-ea"/>
                        </a:rPr>
                        <a:t>Qross</a:t>
                      </a:r>
                      <a:r>
                        <a:rPr kumimoji="1" lang="ja-JP" altLang="en-US" sz="1600" b="0" u="none" strike="noStrike" baseline="0" dirty="0">
                          <a:solidFill>
                            <a:schemeClr val="tx1"/>
                          </a:solidFill>
                          <a:latin typeface="游ゴシック" panose="020B0400000000000000" pitchFamily="50" charset="-128"/>
                          <a:ea typeface="+mn-ea"/>
                        </a:rPr>
                        <a:t>」に決定（令和６年６月グランドオープン）</a:t>
                      </a:r>
                      <a:endParaRPr kumimoji="1" lang="en-US" altLang="ja-JP" sz="1600" b="0" u="none" strike="sngStrike" dirty="0">
                        <a:solidFill>
                          <a:schemeClr val="tx1"/>
                        </a:solidFill>
                        <a:latin typeface="游ゴシック" panose="020B0400000000000000" pitchFamily="50" charset="-128"/>
                        <a:ea typeface="+mn-ea"/>
                      </a:endParaRPr>
                    </a:p>
                    <a:p>
                      <a:r>
                        <a:rPr kumimoji="1" lang="ja-JP" altLang="en-US" sz="1600" b="0" u="none" dirty="0">
                          <a:solidFill>
                            <a:schemeClr val="tx1"/>
                          </a:solidFill>
                          <a:latin typeface="游ゴシック" panose="020B0400000000000000" pitchFamily="50" charset="-128"/>
                          <a:ea typeface="+mn-ea"/>
                        </a:rPr>
                        <a:t>〇</a:t>
                      </a:r>
                      <a:r>
                        <a:rPr kumimoji="1" lang="en-US" altLang="ja-JP" sz="1600" b="0" u="none" dirty="0" err="1">
                          <a:solidFill>
                            <a:schemeClr val="tx1"/>
                          </a:solidFill>
                          <a:latin typeface="游ゴシック" panose="020B0400000000000000" pitchFamily="50" charset="-128"/>
                          <a:ea typeface="+mn-ea"/>
                        </a:rPr>
                        <a:t>Nakanoshima</a:t>
                      </a:r>
                      <a:r>
                        <a:rPr kumimoji="1" lang="en-US" altLang="ja-JP" sz="1600" b="0" u="none" dirty="0">
                          <a:solidFill>
                            <a:schemeClr val="tx1"/>
                          </a:solidFill>
                          <a:latin typeface="游ゴシック" panose="020B0400000000000000" pitchFamily="50" charset="-128"/>
                          <a:ea typeface="+mn-ea"/>
                        </a:rPr>
                        <a:t> </a:t>
                      </a:r>
                      <a:r>
                        <a:rPr kumimoji="1" lang="en-US" altLang="ja-JP" sz="1600" b="0" u="none" dirty="0" err="1">
                          <a:solidFill>
                            <a:schemeClr val="tx1"/>
                          </a:solidFill>
                          <a:latin typeface="游ゴシック" panose="020B0400000000000000" pitchFamily="50" charset="-128"/>
                          <a:ea typeface="+mn-ea"/>
                        </a:rPr>
                        <a:t>Qross</a:t>
                      </a:r>
                      <a:r>
                        <a:rPr kumimoji="1" lang="ja-JP" altLang="en-US" sz="1600" b="0" u="none" dirty="0">
                          <a:solidFill>
                            <a:schemeClr val="tx1"/>
                          </a:solidFill>
                          <a:latin typeface="游ゴシック" panose="020B0400000000000000" pitchFamily="50" charset="-128"/>
                          <a:ea typeface="+mn-ea"/>
                        </a:rPr>
                        <a:t>について、（一財）未来医療推進機構により入居者誘致を進めており、</a:t>
                      </a:r>
                      <a:r>
                        <a:rPr kumimoji="1" lang="ja-JP" altLang="en-US" sz="1600" b="0" u="none" baseline="0" dirty="0">
                          <a:solidFill>
                            <a:schemeClr val="tx1"/>
                          </a:solidFill>
                          <a:uFill>
                            <a:solidFill>
                              <a:srgbClr val="FF0000"/>
                            </a:solidFill>
                          </a:uFill>
                          <a:latin typeface="游ゴシック" panose="020B0400000000000000" pitchFamily="50" charset="-128"/>
                          <a:ea typeface="+mn-ea"/>
                        </a:rPr>
                        <a:t>順次、入居事業者が決定</a:t>
                      </a:r>
                      <a:endParaRPr kumimoji="1" lang="en-US" altLang="ja-JP" sz="1600" b="0" u="none" strike="sngStrike" dirty="0">
                        <a:solidFill>
                          <a:schemeClr val="tx1"/>
                        </a:solidFill>
                        <a:uFill>
                          <a:solidFill>
                            <a:srgbClr val="FF0000"/>
                          </a:solidFill>
                        </a:uFill>
                        <a:latin typeface="游ゴシック" panose="020B0400000000000000" pitchFamily="50" charset="-128"/>
                        <a:ea typeface="+mn-ea"/>
                      </a:endParaRPr>
                    </a:p>
                    <a:p>
                      <a:r>
                        <a:rPr kumimoji="1" lang="ja-JP" altLang="en-US" sz="1600" b="0" u="none" dirty="0">
                          <a:solidFill>
                            <a:schemeClr val="tx1"/>
                          </a:solidFill>
                          <a:latin typeface="游ゴシック" panose="020B0400000000000000" pitchFamily="50" charset="-128"/>
                          <a:ea typeface="+mn-ea"/>
                        </a:rPr>
                        <a:t>○海外ビジネス展開等支援事業による、有望な創薬シーズなどを有する中小・ベンチャー企業等を対象にした商談機会の提供やセミナー実施などにより</a:t>
                      </a:r>
                      <a:r>
                        <a:rPr kumimoji="1" lang="ja-JP" altLang="en-US" sz="1600" b="0" dirty="0">
                          <a:solidFill>
                            <a:schemeClr val="tx1"/>
                          </a:solidFill>
                          <a:latin typeface="游ゴシック" panose="020B0400000000000000" pitchFamily="50" charset="-128"/>
                          <a:ea typeface="+mn-ea"/>
                        </a:rPr>
                        <a:t>海外ビジネス展開を支援</a:t>
                      </a:r>
                      <a:endParaRPr kumimoji="1" lang="en-US" altLang="ja-JP" sz="1600" b="0" dirty="0">
                        <a:solidFill>
                          <a:schemeClr val="tx1"/>
                        </a:solidFill>
                        <a:latin typeface="游ゴシック" panose="020B0400000000000000" pitchFamily="50" charset="-128"/>
                        <a:ea typeface="+mn-ea"/>
                      </a:endParaRPr>
                    </a:p>
                    <a:p>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r>
                        <a:rPr kumimoji="1" lang="ja-JP" altLang="en-US" sz="1600" u="sng" dirty="0">
                          <a:solidFill>
                            <a:schemeClr val="tx1"/>
                          </a:solidFill>
                          <a:latin typeface="游ゴシック" panose="020B0400000000000000" pitchFamily="50" charset="-128"/>
                          <a:ea typeface="+mn-ea"/>
                        </a:rPr>
                        <a:t>◆海外から人材や投資の呼び込みをめざす、グローバルバイオコミュニティの形成に向けた取組みの検討</a:t>
                      </a:r>
                      <a:endParaRPr kumimoji="1" lang="en-US" altLang="ja-JP" sz="1600" b="0" u="sng" dirty="0">
                        <a:solidFill>
                          <a:schemeClr val="tx1"/>
                        </a:solidFill>
                        <a:latin typeface="游ゴシック" panose="020B0400000000000000" pitchFamily="50" charset="-128"/>
                        <a:ea typeface="游ゴシック" panose="020B0400000000000000" pitchFamily="50" charset="-128"/>
                      </a:endParaRPr>
                    </a:p>
                    <a:p>
                      <a:r>
                        <a:rPr kumimoji="1" lang="ja-JP" altLang="en-US" sz="1600" b="0" u="none" dirty="0">
                          <a:solidFill>
                            <a:schemeClr val="tx1"/>
                          </a:solidFill>
                          <a:latin typeface="游ゴシック" panose="020B0400000000000000" pitchFamily="50" charset="-128"/>
                          <a:ea typeface="游ゴシック" panose="020B0400000000000000" pitchFamily="50" charset="-128"/>
                        </a:rPr>
                        <a:t>○バイオエコノミー社会の実現に向けたイノベーションの促進や、国内外への情報発信</a:t>
                      </a:r>
                      <a:endParaRPr kumimoji="1" lang="en-US" altLang="ja-JP" sz="1600" b="0" u="none"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○⽇本のバイオエコノミー社会発展のための国際連携強化を目的としたシンポジウムイベント「</a:t>
                      </a:r>
                      <a:r>
                        <a:rPr kumimoji="1" lang="en-US" altLang="ja-JP" sz="1600" b="0" u="none" dirty="0">
                          <a:solidFill>
                            <a:schemeClr val="tx1"/>
                          </a:solidFill>
                          <a:latin typeface="游ゴシック" panose="020B0400000000000000" pitchFamily="50" charset="-128"/>
                          <a:ea typeface="+mn-ea"/>
                        </a:rPr>
                        <a:t>Bioeconomy Hub Japan</a:t>
                      </a:r>
                      <a:r>
                        <a:rPr kumimoji="1" lang="ja-JP" altLang="en-US" sz="1600" b="0" u="none" dirty="0">
                          <a:solidFill>
                            <a:schemeClr val="tx1"/>
                          </a:solidFill>
                          <a:latin typeface="游ゴシック" panose="020B0400000000000000" pitchFamily="50" charset="-128"/>
                          <a:ea typeface="+mn-ea"/>
                        </a:rPr>
                        <a:t>」（令和７年４月）の開催決定</a:t>
                      </a:r>
                      <a:endParaRPr kumimoji="1" lang="en-US" altLang="ja-JP" sz="1600" b="0" u="none" dirty="0">
                        <a:solidFill>
                          <a:schemeClr val="tx1"/>
                        </a:solidFill>
                        <a:latin typeface="游ゴシック" panose="020B0400000000000000" pitchFamily="50" charset="-128"/>
                        <a:ea typeface="+mn-ea"/>
                      </a:endParaRPr>
                    </a:p>
                    <a:p>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r>
                        <a:rPr kumimoji="1" lang="ja-JP" altLang="en-US" sz="1600" u="sng" dirty="0">
                          <a:solidFill>
                            <a:schemeClr val="tx1"/>
                          </a:solidFill>
                          <a:latin typeface="游ゴシック" panose="020B0400000000000000" pitchFamily="50" charset="-128"/>
                          <a:ea typeface="游ゴシック" panose="020B0400000000000000" pitchFamily="50" charset="-128"/>
                        </a:rPr>
                        <a:t>◆医療現場のニーズとものづくり中小企業の技術のマッチング</a:t>
                      </a:r>
                      <a:endParaRPr kumimoji="1" lang="en-US" altLang="ja-JP" sz="1600" u="sng" dirty="0">
                        <a:solidFill>
                          <a:schemeClr val="tx1"/>
                        </a:solidFill>
                        <a:latin typeface="游ゴシック" panose="020B0400000000000000" pitchFamily="50" charset="-128"/>
                        <a:ea typeface="游ゴシック" panose="020B0400000000000000" pitchFamily="50" charset="-128"/>
                      </a:endParaRPr>
                    </a:p>
                    <a:p>
                      <a:r>
                        <a:rPr kumimoji="1" lang="ja-JP" altLang="en-US" sz="1600" b="0" dirty="0">
                          <a:solidFill>
                            <a:schemeClr val="tx1"/>
                          </a:solidFill>
                          <a:latin typeface="游ゴシック" panose="020B0400000000000000" pitchFamily="50" charset="-128"/>
                          <a:ea typeface="+mn-ea"/>
                        </a:rPr>
                        <a:t>〇健都における産学官連携の推進（国循</a:t>
                      </a:r>
                      <a:r>
                        <a:rPr kumimoji="1" lang="ja-JP" altLang="en-US" sz="1600" b="0" strike="noStrike" dirty="0">
                          <a:solidFill>
                            <a:schemeClr val="tx1"/>
                          </a:solidFill>
                          <a:latin typeface="游ゴシック" panose="020B0400000000000000" pitchFamily="50" charset="-128"/>
                          <a:ea typeface="+mn-ea"/>
                        </a:rPr>
                        <a:t>オープンイノベーションセンター</a:t>
                      </a:r>
                      <a:r>
                        <a:rPr kumimoji="1" lang="ja-JP" altLang="en-US" sz="1600" b="0" dirty="0">
                          <a:solidFill>
                            <a:schemeClr val="tx1"/>
                          </a:solidFill>
                          <a:latin typeface="游ゴシック" panose="020B0400000000000000" pitchFamily="50" charset="-128"/>
                          <a:ea typeface="+mn-ea"/>
                        </a:rPr>
                        <a:t>において多様な企業との</a:t>
                      </a:r>
                      <a:r>
                        <a:rPr kumimoji="1" lang="ja-JP" altLang="en-US" sz="1600" b="0" strike="noStrike" dirty="0">
                          <a:solidFill>
                            <a:schemeClr val="tx1"/>
                          </a:solidFill>
                          <a:latin typeface="游ゴシック" panose="020B0400000000000000" pitchFamily="50" charset="-128"/>
                          <a:ea typeface="+mn-ea"/>
                        </a:rPr>
                        <a:t>マッチング機会</a:t>
                      </a:r>
                      <a:r>
                        <a:rPr kumimoji="1" lang="ja-JP" altLang="en-US" sz="1600" b="0" dirty="0">
                          <a:solidFill>
                            <a:schemeClr val="tx1"/>
                          </a:solidFill>
                          <a:latin typeface="游ゴシック" panose="020B0400000000000000" pitchFamily="50" charset="-128"/>
                          <a:ea typeface="+mn-ea"/>
                        </a:rPr>
                        <a:t>を提供し、オープンイノベーションを実践）</a:t>
                      </a:r>
                      <a:endParaRPr kumimoji="1" lang="en-US" altLang="ja-JP" sz="1600" b="0" dirty="0">
                        <a:solidFill>
                          <a:schemeClr val="tx1"/>
                        </a:solidFill>
                        <a:latin typeface="游ゴシック" panose="020B0400000000000000" pitchFamily="50" charset="-128"/>
                        <a:ea typeface="+mn-ea"/>
                      </a:endParaRPr>
                    </a:p>
                    <a:p>
                      <a:r>
                        <a:rPr kumimoji="1" lang="ja-JP" altLang="en-US" sz="1600" b="0" dirty="0">
                          <a:solidFill>
                            <a:schemeClr val="tx1"/>
                          </a:solidFill>
                          <a:latin typeface="游ゴシック" panose="020B0400000000000000" pitchFamily="50" charset="-128"/>
                          <a:ea typeface="+mn-ea"/>
                        </a:rPr>
                        <a:t>〇大阪商工会議所と連携し「次世代医療システム産業化フォーラム」における医療機器産業振興の促進や医工連携を推進</a:t>
                      </a:r>
                    </a:p>
                    <a:p>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r>
                        <a:rPr kumimoji="1" lang="ja-JP" altLang="en-US" sz="1600" u="sng" dirty="0">
                          <a:solidFill>
                            <a:schemeClr val="tx1"/>
                          </a:solidFill>
                          <a:latin typeface="游ゴシック" panose="020B0400000000000000" pitchFamily="50" charset="-128"/>
                          <a:ea typeface="+mn-ea"/>
                        </a:rPr>
                        <a:t>◆ライフサイエンス分野のスタートアップエコシステムの構築</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○彩都・健都・</a:t>
                      </a:r>
                      <a:r>
                        <a:rPr kumimoji="1" lang="en-US" altLang="ja-JP" sz="1600" b="0" u="none" strike="noStrike" baseline="0" dirty="0" err="1">
                          <a:solidFill>
                            <a:schemeClr val="tx1"/>
                          </a:solidFill>
                          <a:latin typeface="游ゴシック" panose="020B0400000000000000" pitchFamily="50" charset="-128"/>
                          <a:ea typeface="+mn-ea"/>
                        </a:rPr>
                        <a:t>Nakanoshima</a:t>
                      </a:r>
                      <a:r>
                        <a:rPr kumimoji="1" lang="en-US" altLang="ja-JP" sz="1600" b="0" u="none" strike="noStrike" baseline="0" dirty="0">
                          <a:solidFill>
                            <a:schemeClr val="tx1"/>
                          </a:solidFill>
                          <a:latin typeface="游ゴシック" panose="020B0400000000000000" pitchFamily="50" charset="-128"/>
                          <a:ea typeface="+mn-ea"/>
                        </a:rPr>
                        <a:t> </a:t>
                      </a:r>
                      <a:r>
                        <a:rPr kumimoji="1" lang="en-US" altLang="ja-JP" sz="1600" b="0" u="none" strike="noStrike" baseline="0" dirty="0" err="1">
                          <a:solidFill>
                            <a:schemeClr val="tx1"/>
                          </a:solidFill>
                          <a:latin typeface="游ゴシック" panose="020B0400000000000000" pitchFamily="50" charset="-128"/>
                          <a:ea typeface="+mn-ea"/>
                        </a:rPr>
                        <a:t>Qross</a:t>
                      </a:r>
                      <a:r>
                        <a:rPr kumimoji="1" lang="ja-JP" altLang="en-US" sz="1600" b="0" u="none" dirty="0">
                          <a:solidFill>
                            <a:schemeClr val="tx1"/>
                          </a:solidFill>
                          <a:latin typeface="游ゴシック" panose="020B0400000000000000" pitchFamily="50" charset="-128"/>
                          <a:ea typeface="+mn-ea"/>
                        </a:rPr>
                        <a:t>が連携したライフサイエンススタートアップ・エコシステム構築に向け、府内産学官と協議</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○産学官連携セミナー、海外ビジネス展開等支援事業による、有望な創薬シーズなどを有する中小・ベンチャー企業等を対象にした商談機会の提供</a:t>
                      </a:r>
                      <a:r>
                        <a:rPr kumimoji="1" lang="ja-JP" altLang="en-US" sz="1600" b="0" strike="noStrike" dirty="0">
                          <a:solidFill>
                            <a:schemeClr val="tx1"/>
                          </a:solidFill>
                          <a:latin typeface="游ゴシック" panose="020B0400000000000000" pitchFamily="50" charset="-128"/>
                          <a:ea typeface="+mn-ea"/>
                        </a:rPr>
                        <a:t>、関西広域連合・国立循環器病</a:t>
                      </a:r>
                      <a:endParaRPr kumimoji="1" lang="en-US" altLang="ja-JP" sz="1600" b="0"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strike="noStrike" dirty="0">
                          <a:solidFill>
                            <a:schemeClr val="tx1"/>
                          </a:solidFill>
                          <a:latin typeface="游ゴシック" panose="020B0400000000000000" pitchFamily="50" charset="-128"/>
                          <a:ea typeface="+mn-ea"/>
                        </a:rPr>
                        <a:t>　研究</a:t>
                      </a:r>
                      <a:r>
                        <a:rPr kumimoji="1" lang="ja-JP" altLang="en-US" sz="1600" b="0" u="none" strike="noStrike" dirty="0">
                          <a:solidFill>
                            <a:schemeClr val="tx1"/>
                          </a:solidFill>
                          <a:latin typeface="游ゴシック" panose="020B0400000000000000" pitchFamily="50" charset="-128"/>
                          <a:ea typeface="+mn-ea"/>
                        </a:rPr>
                        <a:t>センターなどとの連携によるバイオジャパンでの情報発信や企業マッチングの促進等</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○優れた基礎研究シーズを有する研究者の起業を促進するため、兵庫県、神戸市、理化学研究所生命機能科学研究センター等と連携</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marL="0" marR="0" lvl="0" indent="0" algn="l" defTabSz="45717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j-cs"/>
              </a:rPr>
              <a:t>（１）健康・医療関連産業のリーディング産業化</a:t>
            </a:r>
          </a:p>
        </p:txBody>
      </p:sp>
      <p:sp>
        <p:nvSpPr>
          <p:cNvPr id="5" name="ホームベース 4"/>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124"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2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2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①　健康医療関連産業</a:t>
            </a:r>
          </a:p>
        </p:txBody>
      </p:sp>
      <p:sp>
        <p:nvSpPr>
          <p:cNvPr id="6" name="テキスト ボックス 5">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marL="0" marR="0" lvl="0" indent="0" algn="l" defTabSz="912775" rtl="0" eaLnBrk="1" fontAlgn="auto" latinLnBrk="0" hangingPunct="1">
              <a:lnSpc>
                <a:spcPct val="100000"/>
              </a:lnSpc>
              <a:spcBef>
                <a:spcPct val="20000"/>
              </a:spcBef>
              <a:spcAft>
                <a:spcPts val="0"/>
              </a:spcAft>
              <a:buClrTx/>
              <a:buSzTx/>
              <a:buFontTx/>
              <a:buNone/>
              <a:tabLst/>
              <a:defRPr/>
            </a:pPr>
            <a:r>
              <a:rPr kumimoji="0" lang="ja-JP" altLang="en-US" sz="2000" b="1"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　　主な取組状況＞</a:t>
            </a:r>
            <a:endParaRPr kumimoji="0" lang="en-US" altLang="ja-JP" sz="2000" b="1"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7" name="フローチャート: 結合子 6"/>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en-US" altLang="ja-JP" sz="1800" b="1" dirty="0">
                <a:solidFill>
                  <a:prstClr val="black"/>
                </a:solidFill>
                <a:latin typeface="BIZ UDPゴシック" panose="020B0400000000000000" pitchFamily="50" charset="-128"/>
                <a:ea typeface="BIZ UDPゴシック" panose="020B0400000000000000" pitchFamily="50" charset="-128"/>
              </a:rPr>
              <a:t>5</a:t>
            </a:r>
            <a:endPar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3184469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921824185"/>
              </p:ext>
            </p:extLst>
          </p:nvPr>
        </p:nvGraphicFramePr>
        <p:xfrm>
          <a:off x="218421" y="2278212"/>
          <a:ext cx="16554151" cy="9649970"/>
        </p:xfrm>
        <a:graphic>
          <a:graphicData uri="http://schemas.openxmlformats.org/drawingml/2006/table">
            <a:tbl>
              <a:tblPr firstRow="1" bandRow="1">
                <a:tableStyleId>{5C22544A-7EE6-4342-B048-85BDC9FD1C3A}</a:tableStyleId>
              </a:tblPr>
              <a:tblGrid>
                <a:gridCol w="16554151">
                  <a:extLst>
                    <a:ext uri="{9D8B030D-6E8A-4147-A177-3AD203B41FA5}">
                      <a16:colId xmlns:a16="http://schemas.microsoft.com/office/drawing/2014/main" val="2028024693"/>
                    </a:ext>
                  </a:extLst>
                </a:gridCol>
              </a:tblGrid>
              <a:tr h="9649970">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◆健康寿命の延伸に向けた健康づくりの推進</a:t>
                      </a:r>
                      <a:endParaRPr kumimoji="1" lang="en-US" altLang="ja-JP" sz="17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○「健活</a:t>
                      </a:r>
                      <a:r>
                        <a:rPr kumimoji="1" lang="en-US" altLang="ja-JP" sz="1600" b="0" u="none" dirty="0">
                          <a:solidFill>
                            <a:schemeClr val="tx1"/>
                          </a:solidFill>
                          <a:latin typeface="游ゴシック" panose="020B0400000000000000" pitchFamily="50" charset="-128"/>
                          <a:ea typeface="+mn-ea"/>
                        </a:rPr>
                        <a:t>10</a:t>
                      </a:r>
                      <a:r>
                        <a:rPr kumimoji="1" lang="ja-JP" altLang="en-US" sz="1600" b="0" u="none" dirty="0">
                          <a:solidFill>
                            <a:schemeClr val="tx1"/>
                          </a:solidFill>
                          <a:latin typeface="游ゴシック" panose="020B0400000000000000" pitchFamily="50" charset="-128"/>
                          <a:ea typeface="+mn-ea"/>
                        </a:rPr>
                        <a:t>」＜ケンカツ テン＞の普及啓発を図り、若い世代から働く世代、高齢者までライフステージに応じた取組みを実施し、府民の主体的な健康づくり活動を促進</a:t>
                      </a:r>
                      <a:r>
                        <a:rPr kumimoji="1" lang="ja-JP" altLang="en-US" sz="1600" b="0" u="none" dirty="0" err="1">
                          <a:solidFill>
                            <a:schemeClr val="tx1"/>
                          </a:solidFill>
                          <a:latin typeface="游ゴシック" panose="020B0400000000000000" pitchFamily="50" charset="-128"/>
                          <a:ea typeface="+mn-ea"/>
                        </a:rPr>
                        <a:t>するととも</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に、健活おおさか推進府民会議や公民連携を通じて健康づくりの気運醸成を推進</a:t>
                      </a:r>
                      <a:br>
                        <a:rPr kumimoji="1" lang="en-US" altLang="ja-JP" sz="1600" b="0" u="none" dirty="0">
                          <a:solidFill>
                            <a:schemeClr val="tx1"/>
                          </a:solidFill>
                          <a:latin typeface="游ゴシック" panose="020B0400000000000000" pitchFamily="50" charset="-128"/>
                          <a:ea typeface="+mn-ea"/>
                        </a:rPr>
                      </a:br>
                      <a:r>
                        <a:rPr kumimoji="1" lang="ja-JP" altLang="en-US" sz="1600" b="0" u="none" dirty="0">
                          <a:solidFill>
                            <a:schemeClr val="tx1"/>
                          </a:solidFill>
                          <a:latin typeface="游ゴシック" panose="020B0400000000000000" pitchFamily="50" charset="-128"/>
                          <a:ea typeface="+mn-ea"/>
                        </a:rPr>
                        <a:t>○府民の健康づくりに対する意識の高揚と実践を促すことを目的に、インセンティブを活用した健康づくり事業を実施するための「おおさか健活マイレージ　アスマイル」を展開</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○市町村国保保健事業の質の向上を図り、被保険者の</a:t>
                      </a:r>
                      <a:r>
                        <a:rPr kumimoji="1" lang="en-US" altLang="ja-JP" sz="1600" b="0" u="none" dirty="0">
                          <a:solidFill>
                            <a:schemeClr val="tx1"/>
                          </a:solidFill>
                          <a:latin typeface="游ゴシック" panose="020B0400000000000000" pitchFamily="50" charset="-128"/>
                          <a:ea typeface="+mn-ea"/>
                        </a:rPr>
                        <a:t>QOL</a:t>
                      </a:r>
                      <a:r>
                        <a:rPr kumimoji="1" lang="ja-JP" altLang="en-US" sz="1600" b="0" u="none" dirty="0">
                          <a:solidFill>
                            <a:schemeClr val="tx1"/>
                          </a:solidFill>
                          <a:latin typeface="游ゴシック" panose="020B0400000000000000" pitchFamily="50" charset="-128"/>
                          <a:ea typeface="+mn-ea"/>
                        </a:rPr>
                        <a:t>の維持・向上をめざすための支援を実施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○市町村国保加入者に対する健康予測</a:t>
                      </a:r>
                      <a:r>
                        <a:rPr kumimoji="1" lang="en-US" altLang="ja-JP" sz="1600" b="0" u="none" dirty="0">
                          <a:solidFill>
                            <a:schemeClr val="tx1"/>
                          </a:solidFill>
                          <a:latin typeface="游ゴシック" panose="020B0400000000000000" pitchFamily="50" charset="-128"/>
                          <a:ea typeface="+mn-ea"/>
                        </a:rPr>
                        <a:t>AI</a:t>
                      </a:r>
                      <a:r>
                        <a:rPr kumimoji="1" lang="ja-JP" altLang="en-US" sz="1600" b="0" u="none" dirty="0">
                          <a:solidFill>
                            <a:schemeClr val="tx1"/>
                          </a:solidFill>
                          <a:latin typeface="游ゴシック" panose="020B0400000000000000" pitchFamily="50" charset="-128"/>
                          <a:ea typeface="+mn-ea"/>
                        </a:rPr>
                        <a:t>の提供や効果的なプロモーションを実施するとともに、特定健診受診率向上のための地域と医師会の連携強化事業を実施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デジタル技術の活用により高齢者の生活をサポートするスマートシニアライフ事業を実施</a:t>
                      </a:r>
                      <a:endParaRPr kumimoji="1" lang="en-US" altLang="ja-JP" sz="1600" b="1"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7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歳若返り」に向けた取組みの推進</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○ＰＲ動画・ＳＮＳ・</a:t>
                      </a:r>
                      <a:r>
                        <a:rPr kumimoji="1" lang="en-US" altLang="ja-JP" sz="1700" b="0" u="none" dirty="0">
                          <a:solidFill>
                            <a:schemeClr val="tx1"/>
                          </a:solidFill>
                          <a:latin typeface="游ゴシック" panose="020B0400000000000000" pitchFamily="50" charset="-128"/>
                          <a:ea typeface="+mn-ea"/>
                        </a:rPr>
                        <a:t>Web</a:t>
                      </a:r>
                      <a:r>
                        <a:rPr kumimoji="1" lang="ja-JP" altLang="en-US" sz="1700" b="0" u="none" dirty="0">
                          <a:solidFill>
                            <a:schemeClr val="tx1"/>
                          </a:solidFill>
                          <a:latin typeface="游ゴシック" panose="020B0400000000000000" pitchFamily="50" charset="-128"/>
                          <a:ea typeface="+mn-ea"/>
                        </a:rPr>
                        <a:t>イベント等を活用した効果的な情報発信</a:t>
                      </a:r>
                      <a:endParaRPr kumimoji="1" lang="en-US" altLang="ja-JP" sz="17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○府立中央図書館や市町村立図書館、大阪モノレール・万博記念公園駅において、展示「</a:t>
                      </a:r>
                      <a:r>
                        <a:rPr kumimoji="1" lang="en-US" altLang="ja-JP" sz="1700" b="0" u="none" dirty="0">
                          <a:solidFill>
                            <a:schemeClr val="tx1"/>
                          </a:solidFill>
                          <a:latin typeface="游ゴシック" panose="020B0400000000000000" pitchFamily="50" charset="-128"/>
                          <a:ea typeface="+mn-ea"/>
                        </a:rPr>
                        <a:t>2025</a:t>
                      </a:r>
                      <a:r>
                        <a:rPr kumimoji="1" lang="ja-JP" altLang="en-US" sz="1700" b="0" u="none" dirty="0">
                          <a:solidFill>
                            <a:schemeClr val="tx1"/>
                          </a:solidFill>
                          <a:latin typeface="游ゴシック" panose="020B0400000000000000" pitchFamily="50" charset="-128"/>
                          <a:ea typeface="+mn-ea"/>
                        </a:rPr>
                        <a:t>年大阪・関西万博に向かって　めざそう！</a:t>
                      </a:r>
                      <a:r>
                        <a:rPr kumimoji="1" lang="en-US" altLang="ja-JP" sz="1700" b="0" u="none" dirty="0">
                          <a:solidFill>
                            <a:schemeClr val="tx1"/>
                          </a:solidFill>
                          <a:latin typeface="游ゴシック" panose="020B0400000000000000" pitchFamily="50" charset="-128"/>
                          <a:ea typeface="+mn-ea"/>
                        </a:rPr>
                        <a:t>10</a:t>
                      </a:r>
                      <a:r>
                        <a:rPr kumimoji="1" lang="ja-JP" altLang="en-US" sz="1700" b="0" u="none" dirty="0">
                          <a:solidFill>
                            <a:schemeClr val="tx1"/>
                          </a:solidFill>
                          <a:latin typeface="游ゴシック" panose="020B0400000000000000" pitchFamily="50" charset="-128"/>
                          <a:ea typeface="+mn-ea"/>
                        </a:rPr>
                        <a:t>歳若返り」の開催</a:t>
                      </a:r>
                      <a:endParaRPr kumimoji="1" lang="en-US" altLang="ja-JP" sz="17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〇市町村や企業、プロスポーツチームと連携した「</a:t>
                      </a:r>
                      <a:r>
                        <a:rPr kumimoji="1" lang="en-US" altLang="ja-JP" sz="1700" b="0" u="none" dirty="0">
                          <a:solidFill>
                            <a:schemeClr val="tx1"/>
                          </a:solidFill>
                          <a:latin typeface="游ゴシック" panose="020B0400000000000000" pitchFamily="50" charset="-128"/>
                          <a:ea typeface="+mn-ea"/>
                        </a:rPr>
                        <a:t>10</a:t>
                      </a:r>
                      <a:r>
                        <a:rPr kumimoji="1" lang="ja-JP" altLang="en-US" sz="1700" b="0" u="none" dirty="0">
                          <a:solidFill>
                            <a:schemeClr val="tx1"/>
                          </a:solidFill>
                          <a:latin typeface="游ゴシック" panose="020B0400000000000000" pitchFamily="50" charset="-128"/>
                          <a:ea typeface="+mn-ea"/>
                        </a:rPr>
                        <a:t>歳若返り」ブース出展、</a:t>
                      </a:r>
                      <a:r>
                        <a:rPr kumimoji="1" lang="en-US" altLang="ja-JP" sz="1700" b="0" u="none" dirty="0">
                          <a:solidFill>
                            <a:schemeClr val="tx1"/>
                          </a:solidFill>
                          <a:latin typeface="游ゴシック" panose="020B0400000000000000" pitchFamily="50" charset="-128"/>
                          <a:ea typeface="+mn-ea"/>
                        </a:rPr>
                        <a:t>PR</a:t>
                      </a:r>
                      <a:r>
                        <a:rPr kumimoji="1" lang="ja-JP" altLang="en-US" sz="1700" b="0" u="none" dirty="0">
                          <a:solidFill>
                            <a:schemeClr val="tx1"/>
                          </a:solidFill>
                          <a:latin typeface="游ゴシック" panose="020B0400000000000000" pitchFamily="50" charset="-128"/>
                          <a:ea typeface="+mn-ea"/>
                        </a:rPr>
                        <a:t>動画の放映、イベント実施</a:t>
                      </a:r>
                      <a:endParaRPr kumimoji="1" lang="en-US" altLang="ja-JP" sz="17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○府民に「</a:t>
                      </a:r>
                      <a:r>
                        <a:rPr kumimoji="1" lang="en-US" altLang="ja-JP" sz="1700" b="0" u="none" dirty="0">
                          <a:solidFill>
                            <a:schemeClr val="tx1"/>
                          </a:solidFill>
                          <a:latin typeface="游ゴシック" panose="020B0400000000000000" pitchFamily="50" charset="-128"/>
                          <a:ea typeface="+mn-ea"/>
                        </a:rPr>
                        <a:t>10</a:t>
                      </a:r>
                      <a:r>
                        <a:rPr kumimoji="1" lang="ja-JP" altLang="en-US" sz="1700" b="0" u="none" dirty="0">
                          <a:solidFill>
                            <a:schemeClr val="tx1"/>
                          </a:solidFill>
                          <a:latin typeface="游ゴシック" panose="020B0400000000000000" pitchFamily="50" charset="-128"/>
                          <a:ea typeface="+mn-ea"/>
                        </a:rPr>
                        <a:t>歳若返り」につながる多様な体験機会を提供する「プロジェクト推進事業」の実施</a:t>
                      </a:r>
                      <a:endParaRPr kumimoji="1" lang="en-US" altLang="ja-JP" sz="17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7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◆受動喫煙防止対策の推進</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〇改正健康増進法や大阪府受動喫煙防止条例の制度内容を取りまとめたリーフレットや啓発ポスター、事業所（施設管理者）向けガイドブックを作成し、市町村、各保</a:t>
                      </a:r>
                      <a:endParaRPr kumimoji="1" lang="en-US" altLang="ja-JP" sz="17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　健所、関係団体と連携し、配布・掲示を行い、</a:t>
                      </a:r>
                      <a:r>
                        <a:rPr kumimoji="1" lang="ja-JP" altLang="en-US" sz="1700" b="0" u="none" strike="noStrike" dirty="0">
                          <a:solidFill>
                            <a:schemeClr val="tx1"/>
                          </a:solidFill>
                          <a:latin typeface="游ゴシック" panose="020B0400000000000000" pitchFamily="50" charset="-128"/>
                          <a:ea typeface="+mn-ea"/>
                        </a:rPr>
                        <a:t>さらに、</a:t>
                      </a:r>
                      <a:r>
                        <a:rPr kumimoji="1" lang="ja-JP" altLang="en-US" sz="1700" b="0" u="none" dirty="0">
                          <a:solidFill>
                            <a:schemeClr val="tx1"/>
                          </a:solidFill>
                          <a:latin typeface="游ゴシック" panose="020B0400000000000000" pitchFamily="50" charset="-128"/>
                          <a:ea typeface="+mn-ea"/>
                        </a:rPr>
                        <a:t>親しみやすい動画のインターネット配信、大阪シティバス窓ステッカーや主要駅のデジタルサイネージ等を活　</a:t>
                      </a:r>
                      <a:endParaRPr kumimoji="1" lang="en-US" altLang="ja-JP" sz="17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　</a:t>
                      </a:r>
                      <a:r>
                        <a:rPr kumimoji="1" lang="ja-JP" altLang="en-US" sz="1700" b="0" u="none" dirty="0" err="1">
                          <a:solidFill>
                            <a:schemeClr val="tx1"/>
                          </a:solidFill>
                          <a:latin typeface="游ゴシック" panose="020B0400000000000000" pitchFamily="50" charset="-128"/>
                          <a:ea typeface="+mn-ea"/>
                        </a:rPr>
                        <a:t>用した</a:t>
                      </a:r>
                      <a:r>
                        <a:rPr kumimoji="1" lang="ja-JP" altLang="en-US" sz="1700" b="0" u="none" dirty="0">
                          <a:solidFill>
                            <a:schemeClr val="tx1"/>
                          </a:solidFill>
                          <a:latin typeface="游ゴシック" panose="020B0400000000000000" pitchFamily="50" charset="-128"/>
                          <a:ea typeface="+mn-ea"/>
                        </a:rPr>
                        <a:t>広報の他、多様な媒体（</a:t>
                      </a:r>
                      <a:r>
                        <a:rPr kumimoji="1" lang="en-US" altLang="ja-JP" sz="1700" b="0" u="none" strike="noStrike" dirty="0">
                          <a:solidFill>
                            <a:schemeClr val="tx1"/>
                          </a:solidFill>
                          <a:latin typeface="游ゴシック" panose="020B0400000000000000" pitchFamily="50" charset="-128"/>
                          <a:ea typeface="+mn-ea"/>
                        </a:rPr>
                        <a:t>Google</a:t>
                      </a:r>
                      <a:r>
                        <a:rPr kumimoji="1" lang="ja-JP" altLang="en-US" sz="1700" b="0" u="none" strike="noStrike" dirty="0">
                          <a:solidFill>
                            <a:schemeClr val="tx1"/>
                          </a:solidFill>
                          <a:latin typeface="游ゴシック" panose="020B0400000000000000" pitchFamily="50" charset="-128"/>
                          <a:ea typeface="+mn-ea"/>
                        </a:rPr>
                        <a:t>広告・</a:t>
                      </a:r>
                      <a:r>
                        <a:rPr kumimoji="1" lang="en-US" altLang="ja-JP" sz="1700" b="0" u="none" strike="noStrike" dirty="0">
                          <a:solidFill>
                            <a:schemeClr val="tx1"/>
                          </a:solidFill>
                          <a:latin typeface="游ゴシック" panose="020B0400000000000000" pitchFamily="50" charset="-128"/>
                          <a:ea typeface="+mn-ea"/>
                        </a:rPr>
                        <a:t>Instagram</a:t>
                      </a:r>
                      <a:r>
                        <a:rPr kumimoji="1" lang="ja-JP" altLang="en-US" sz="1700" b="0" u="none" strike="noStrike" dirty="0">
                          <a:solidFill>
                            <a:schemeClr val="tx1"/>
                          </a:solidFill>
                          <a:latin typeface="游ゴシック" panose="020B0400000000000000" pitchFamily="50" charset="-128"/>
                          <a:ea typeface="+mn-ea"/>
                        </a:rPr>
                        <a:t>広告</a:t>
                      </a:r>
                      <a:r>
                        <a:rPr kumimoji="1" lang="ja-JP" altLang="en-US" sz="1700" b="0" u="none" dirty="0">
                          <a:solidFill>
                            <a:schemeClr val="tx1"/>
                          </a:solidFill>
                          <a:latin typeface="游ゴシック" panose="020B0400000000000000" pitchFamily="50" charset="-128"/>
                          <a:ea typeface="+mn-ea"/>
                        </a:rPr>
                        <a:t>等）を活用し、府民や事業者に向けた幅広い周知広報を実施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○府内の喫煙可能室設置施設（約２万店）に条例の内容や補助金に関するリーフレットの発送及び電話でのフォローアップを実施</a:t>
                      </a:r>
                      <a:endParaRPr kumimoji="1" lang="en-US" altLang="ja-JP" sz="17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○大阪府受動喫煙防止条例により、府独自の規制対象となる飲食店への支援として、技術的助言をはじめとする幅広い相談に対応する相談窓口を設置するとともに、補</a:t>
                      </a:r>
                      <a:endParaRPr kumimoji="1" lang="en-US" altLang="ja-JP" sz="1700" b="0" u="none" dirty="0">
                        <a:solidFill>
                          <a:schemeClr val="tx1"/>
                        </a:solidFill>
                        <a:latin typeface="游ゴシック" panose="020B0400000000000000" pitchFamily="50" charset="-128"/>
                        <a:ea typeface="+mn-ea"/>
                      </a:endParaRPr>
                    </a:p>
                    <a:p>
                      <a:pPr marL="21600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助制度を拡充し（補助対象・補助対象経費）、喫煙室整備や、店内を全面禁煙化することに伴う改装などに係る経費の一部を助成</a:t>
                      </a:r>
                      <a:endParaRPr kumimoji="1" lang="en-US" altLang="ja-JP" sz="17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○「屋外分煙所整備の基本的考え方」に基づき、市町村や民間事業者と連携した屋外分煙所のモデル整備を府がコーディネート役となって実施</a:t>
                      </a:r>
                      <a:endParaRPr kumimoji="1" lang="en-US" altLang="ja-JP" sz="17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700" b="1" u="sng" dirty="0">
                        <a:solidFill>
                          <a:schemeClr val="tx1"/>
                        </a:solidFill>
                        <a:latin typeface="游ゴシック" panose="020B0400000000000000" pitchFamily="50" charset="-128"/>
                        <a:ea typeface="+mn-ea"/>
                      </a:endParaRPr>
                    </a:p>
                  </a:txBody>
                  <a:tcPr marL="91442" marR="91442">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23"/>
            <a:ext cx="17056607" cy="648000"/>
          </a:xfrm>
          <a:prstGeom prst="rect">
            <a:avLst/>
          </a:prstGeom>
          <a:solidFill>
            <a:srgbClr val="002060"/>
          </a:solidFill>
        </p:spPr>
        <p:txBody>
          <a:bodyPr vert="horz" lIns="91442" tIns="45720" rIns="91442"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57">
              <a:lnSpc>
                <a:spcPct val="100000"/>
              </a:lnSpc>
              <a:spcBef>
                <a:spcPts val="0"/>
              </a:spcBef>
            </a:pPr>
            <a:r>
              <a:rPr lang="ja-JP" altLang="en-US" sz="3201" b="1" dirty="0">
                <a:solidFill>
                  <a:schemeClr val="bg1"/>
                </a:solidFill>
                <a:latin typeface="+mn-ea"/>
                <a:ea typeface="+mn-ea"/>
              </a:rPr>
              <a:t>（２）健康寿命の延伸等</a:t>
            </a:r>
          </a:p>
        </p:txBody>
      </p:sp>
      <p:sp>
        <p:nvSpPr>
          <p:cNvPr id="6" name="ホームベース 5"/>
          <p:cNvSpPr/>
          <p:nvPr/>
        </p:nvSpPr>
        <p:spPr>
          <a:xfrm>
            <a:off x="218422" y="862537"/>
            <a:ext cx="583200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99" b="1" dirty="0">
                <a:solidFill>
                  <a:schemeClr val="bg1"/>
                </a:solidFill>
                <a:latin typeface="BIZ UDPゴシック" panose="020B0400000000000000" pitchFamily="50" charset="-128"/>
                <a:ea typeface="BIZ UDPゴシック" panose="020B0400000000000000" pitchFamily="50" charset="-128"/>
              </a:rPr>
              <a:t>　</a:t>
            </a:r>
            <a:r>
              <a:rPr lang="en-US" altLang="ja-JP" sz="1999" b="1" dirty="0">
                <a:solidFill>
                  <a:schemeClr val="bg1"/>
                </a:solidFill>
                <a:latin typeface="BIZ UDPゴシック" panose="020B0400000000000000" pitchFamily="50" charset="-128"/>
                <a:ea typeface="BIZ UDPゴシック" panose="020B0400000000000000" pitchFamily="50" charset="-128"/>
              </a:rPr>
              <a:t>(2)-</a:t>
            </a:r>
            <a:r>
              <a:rPr lang="ja-JP" altLang="en-US" sz="1999" b="1" dirty="0">
                <a:solidFill>
                  <a:schemeClr val="bg1"/>
                </a:solidFill>
                <a:latin typeface="BIZ UDPゴシック" panose="020B0400000000000000" pitchFamily="50" charset="-128"/>
                <a:ea typeface="BIZ UDPゴシック" panose="020B0400000000000000" pitchFamily="50" charset="-128"/>
              </a:rPr>
              <a:t>➀　健康増進</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23" y="1661086"/>
            <a:ext cx="2487712"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1" rtlCol="0" anchor="ctr" anchorCtr="0">
            <a:noAutofit/>
          </a:bodyPr>
          <a:lstStyle/>
          <a:p>
            <a:pPr defTabSz="912745">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799536"/>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9" name="スライド番号プレースホルダー 1"/>
          <p:cNvSpPr>
            <a:spLocks noGrp="1"/>
          </p:cNvSpPr>
          <p:nvPr>
            <p:ph type="sldNum" sz="quarter" idx="12"/>
          </p:nvPr>
        </p:nvSpPr>
        <p:spPr>
          <a:xfrm>
            <a:off x="15979806" y="11890598"/>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lang="ja-JP" altLang="en-US" sz="1799" b="1" dirty="0">
                <a:solidFill>
                  <a:schemeClr val="tx1"/>
                </a:solidFill>
                <a:latin typeface="BIZ UDPゴシック" panose="020B0400000000000000" pitchFamily="50" charset="-128"/>
                <a:ea typeface="BIZ UDPゴシック" panose="020B0400000000000000" pitchFamily="50" charset="-128"/>
              </a:rPr>
              <a:t>５９</a:t>
            </a:r>
          </a:p>
        </p:txBody>
      </p:sp>
    </p:spTree>
    <p:extLst>
      <p:ext uri="{BB962C8B-B14F-4D97-AF65-F5344CB8AC3E}">
        <p14:creationId xmlns:p14="http://schemas.microsoft.com/office/powerpoint/2010/main" val="37093674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1392767" y="1888903"/>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切れ目のない依存症対策の推進</a:t>
            </a:r>
            <a:endParaRPr lang="en-US" altLang="ja-JP" sz="2000" b="1" spc="-150" dirty="0">
              <a:solidFill>
                <a:schemeClr val="tx1"/>
              </a:solidFill>
              <a:latin typeface="+mn-ea"/>
              <a:cs typeface="Meiryo UI" pitchFamily="50" charset="-128"/>
            </a:endParaRPr>
          </a:p>
        </p:txBody>
      </p:sp>
      <p:graphicFrame>
        <p:nvGraphicFramePr>
          <p:cNvPr id="26" name="Group 2"/>
          <p:cNvGraphicFramePr>
            <a:graphicFrameLocks/>
          </p:cNvGraphicFramePr>
          <p:nvPr>
            <p:extLst>
              <p:ext uri="{D42A27DB-BD31-4B8C-83A1-F6EECF244321}">
                <p14:modId xmlns:p14="http://schemas.microsoft.com/office/powerpoint/2010/main" val="1557332988"/>
              </p:ext>
            </p:extLst>
          </p:nvPr>
        </p:nvGraphicFramePr>
        <p:xfrm>
          <a:off x="274640" y="2708633"/>
          <a:ext cx="16670127" cy="1332000"/>
        </p:xfrm>
        <a:graphic>
          <a:graphicData uri="http://schemas.openxmlformats.org/drawingml/2006/table">
            <a:tbl>
              <a:tblPr/>
              <a:tblGrid>
                <a:gridCol w="1116000">
                  <a:extLst>
                    <a:ext uri="{9D8B030D-6E8A-4147-A177-3AD203B41FA5}">
                      <a16:colId xmlns:a16="http://schemas.microsoft.com/office/drawing/2014/main" val="20000"/>
                    </a:ext>
                  </a:extLst>
                </a:gridCol>
                <a:gridCol w="5184709">
                  <a:extLst>
                    <a:ext uri="{9D8B030D-6E8A-4147-A177-3AD203B41FA5}">
                      <a16:colId xmlns:a16="http://schemas.microsoft.com/office/drawing/2014/main" val="365252358"/>
                    </a:ext>
                  </a:extLst>
                </a:gridCol>
                <a:gridCol w="5184709">
                  <a:extLst>
                    <a:ext uri="{9D8B030D-6E8A-4147-A177-3AD203B41FA5}">
                      <a16:colId xmlns:a16="http://schemas.microsoft.com/office/drawing/2014/main" val="20001"/>
                    </a:ext>
                  </a:extLst>
                </a:gridCol>
                <a:gridCol w="5184709">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2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◆依存症対策の推進</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◆切れ目のない依存症対策の継続的な実施</a:t>
                      </a:r>
                      <a:endParaRPr kumimoji="1" lang="en-US" altLang="ja-JP" sz="1600" b="1" i="0" u="none" strike="dbl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8" name="表 27">
            <a:extLst>
              <a:ext uri="{FF2B5EF4-FFF2-40B4-BE49-F238E27FC236}">
                <a16:creationId xmlns:a16="http://schemas.microsoft.com/office/drawing/2014/main" id="{8A3C0A6A-9933-4A16-8739-B1B433F4B0B4}"/>
              </a:ext>
            </a:extLst>
          </p:cNvPr>
          <p:cNvGraphicFramePr>
            <a:graphicFrameLocks noGrp="1"/>
          </p:cNvGraphicFramePr>
          <p:nvPr/>
        </p:nvGraphicFramePr>
        <p:xfrm>
          <a:off x="297916" y="5497331"/>
          <a:ext cx="16560000" cy="2490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80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7" name="角丸四角形 46"/>
          <p:cNvSpPr/>
          <p:nvPr/>
        </p:nvSpPr>
        <p:spPr>
          <a:xfrm>
            <a:off x="481220" y="6605423"/>
            <a:ext cx="17352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依存症対策</a:t>
            </a:r>
            <a:endParaRPr lang="en-US" altLang="ja-JP" sz="1600" b="1" dirty="0"/>
          </a:p>
        </p:txBody>
      </p:sp>
      <p:pic>
        <p:nvPicPr>
          <p:cNvPr id="17" name="図 16"/>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99534" y="5549840"/>
            <a:ext cx="411386" cy="612000"/>
          </a:xfrm>
          <a:prstGeom prst="rect">
            <a:avLst/>
          </a:prstGeom>
        </p:spPr>
      </p:pic>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（２）健康寿命の延伸等</a:t>
            </a:r>
          </a:p>
        </p:txBody>
      </p:sp>
      <p:sp>
        <p:nvSpPr>
          <p:cNvPr id="19" name="ホームベース 18"/>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依存症対策</a:t>
            </a:r>
          </a:p>
        </p:txBody>
      </p:sp>
      <p:cxnSp>
        <p:nvCxnSpPr>
          <p:cNvPr id="14" name="直線コネクタ 13"/>
          <p:cNvCxnSpPr/>
          <p:nvPr/>
        </p:nvCxnSpPr>
        <p:spPr>
          <a:xfrm>
            <a:off x="366920" y="4450690"/>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E37A114D-C9FC-4AEC-A456-F2810BC313A6}"/>
              </a:ext>
            </a:extLst>
          </p:cNvPr>
          <p:cNvSpPr txBox="1"/>
          <p:nvPr/>
        </p:nvSpPr>
        <p:spPr>
          <a:xfrm>
            <a:off x="178746" y="4602768"/>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0" name="フローチャート: 結合子 19"/>
          <p:cNvSpPr/>
          <p:nvPr/>
        </p:nvSpPr>
        <p:spPr>
          <a:xfrm>
            <a:off x="510710" y="4796530"/>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1" name="ホームベース 13">
            <a:extLst>
              <a:ext uri="{FF2B5EF4-FFF2-40B4-BE49-F238E27FC236}">
                <a16:creationId xmlns:a16="http://schemas.microsoft.com/office/drawing/2014/main" id="{1E2C2B8E-0A7E-46DF-8CFF-2E3B08D72CEA}"/>
              </a:ext>
            </a:extLst>
          </p:cNvPr>
          <p:cNvSpPr/>
          <p:nvPr/>
        </p:nvSpPr>
        <p:spPr>
          <a:xfrm>
            <a:off x="2476201" y="6742657"/>
            <a:ext cx="14364000" cy="468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ＯＡＴＩＳを中心とした、切れ目のない依存症対策の推進</a:t>
            </a:r>
          </a:p>
        </p:txBody>
      </p:sp>
    </p:spTree>
    <p:extLst>
      <p:ext uri="{BB962C8B-B14F-4D97-AF65-F5344CB8AC3E}">
        <p14:creationId xmlns:p14="http://schemas.microsoft.com/office/powerpoint/2010/main" val="35564481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38608507"/>
              </p:ext>
            </p:extLst>
          </p:nvPr>
        </p:nvGraphicFramePr>
        <p:xfrm>
          <a:off x="218419" y="24816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◆依存症対策の推進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○第２期大阪府ギャンブル等依存症対策推進計画</a:t>
                      </a:r>
                      <a:r>
                        <a:rPr kumimoji="1" lang="ja-JP" altLang="en-US" sz="1600" b="0" strike="noStrike" dirty="0">
                          <a:solidFill>
                            <a:schemeClr val="tx1"/>
                          </a:solidFill>
                          <a:latin typeface="游ゴシック" panose="020B0400000000000000" pitchFamily="50" charset="-128"/>
                          <a:ea typeface="+mn-ea"/>
                        </a:rPr>
                        <a:t>を策定（令和５年３月）し、や</a:t>
                      </a:r>
                      <a:r>
                        <a:rPr kumimoji="1" lang="ja-JP" altLang="en-US" sz="1600" b="0" dirty="0">
                          <a:solidFill>
                            <a:schemeClr val="tx1"/>
                          </a:solidFill>
                          <a:latin typeface="游ゴシック" panose="020B0400000000000000" pitchFamily="50" charset="-128"/>
                          <a:ea typeface="+mn-ea"/>
                        </a:rPr>
                        <a:t>議員提案により制定された「大阪府ギャンブル等依存症対策基本条例」などに基づき、「普及啓発</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　の強化」「相談支援体制の強化」「治療体制の強化」「切れ目のない回復支援体制の強化」「大阪独自の支援体制の推進」「調査・分析の推進」「人材の育成」を７本の柱とし</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　た総合的な依存症対策を推進</a:t>
                      </a: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（２）健康寿命の延伸等</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依存症対策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519308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（３）教育の質の向上</a:t>
            </a:r>
          </a:p>
        </p:txBody>
      </p:sp>
      <p:sp>
        <p:nvSpPr>
          <p:cNvPr id="43" name="テキスト ボックス 42"/>
          <p:cNvSpPr txBox="1"/>
          <p:nvPr/>
        </p:nvSpPr>
        <p:spPr>
          <a:xfrm>
            <a:off x="11804027" y="18839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lvl="0" defTabSz="912813" fontAlgn="base">
              <a:spcAft>
                <a:spcPct val="0"/>
              </a:spcAft>
              <a:defRPr/>
            </a:pPr>
            <a:r>
              <a:rPr kumimoji="1" lang="ja-JP" altLang="en-US" sz="2000" b="1" spc="-150" dirty="0">
                <a:solidFill>
                  <a:schemeClr val="tx1"/>
                </a:solidFill>
                <a:latin typeface="+mn-ea"/>
                <a:cs typeface="Meiryo UI" panose="020B0604030504040204" pitchFamily="50" charset="-128"/>
              </a:rPr>
              <a:t>個々の児童生徒の状況に応じた公平で質の高い教育の提供</a:t>
            </a:r>
            <a:endParaRPr kumimoji="1" lang="en-US" altLang="ja-JP" sz="2000" spc="-150" dirty="0">
              <a:solidFill>
                <a:schemeClr val="tx1"/>
              </a:solidFill>
              <a:latin typeface="+mn-ea"/>
              <a:cs typeface="Meiryo UI" panose="020B0604030504040204" pitchFamily="50" charset="-128"/>
            </a:endParaRPr>
          </a:p>
        </p:txBody>
      </p:sp>
      <p:sp>
        <p:nvSpPr>
          <p:cNvPr id="44" name="テキスト ボックス 43"/>
          <p:cNvSpPr txBox="1"/>
          <p:nvPr/>
        </p:nvSpPr>
        <p:spPr>
          <a:xfrm>
            <a:off x="6620027" y="18839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marL="180000" lvl="0" indent="-457200" defTabSz="912813" fontAlgn="base">
              <a:spcAft>
                <a:spcPct val="0"/>
              </a:spcAft>
              <a:defRPr/>
            </a:pPr>
            <a:r>
              <a:rPr kumimoji="1" lang="en-US" altLang="ja-JP" sz="2000" b="1" spc="-150" dirty="0">
                <a:solidFill>
                  <a:schemeClr val="tx1"/>
                </a:solidFill>
                <a:latin typeface="+mn-ea"/>
                <a:cs typeface="Meiryo UI" panose="020B0604030504040204" pitchFamily="50" charset="-128"/>
              </a:rPr>
              <a:t>ICT</a:t>
            </a:r>
            <a:r>
              <a:rPr kumimoji="1" lang="ja-JP" altLang="en-US" sz="2000" b="1" spc="-150" dirty="0">
                <a:solidFill>
                  <a:schemeClr val="tx1"/>
                </a:solidFill>
                <a:latin typeface="+mn-ea"/>
                <a:cs typeface="Meiryo UI" panose="020B0604030504040204" pitchFamily="50" charset="-128"/>
              </a:rPr>
              <a:t>環境の有効活用による教育環境の充実</a:t>
            </a:r>
            <a:endParaRPr kumimoji="1" lang="en-US" altLang="ja-JP" sz="2000" spc="-150" dirty="0">
              <a:solidFill>
                <a:schemeClr val="tx1"/>
              </a:solidFill>
              <a:latin typeface="+mn-ea"/>
              <a:cs typeface="Meiryo UI" panose="020B0604030504040204" pitchFamily="50" charset="-128"/>
            </a:endParaRPr>
          </a:p>
        </p:txBody>
      </p:sp>
      <p:sp>
        <p:nvSpPr>
          <p:cNvPr id="45" name="テキスト ボックス 44"/>
          <p:cNvSpPr txBox="1"/>
          <p:nvPr/>
        </p:nvSpPr>
        <p:spPr>
          <a:xfrm>
            <a:off x="1292027" y="18839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cs typeface="Meiryo UI" panose="020B0604030504040204" pitchFamily="50" charset="-128"/>
              </a:rPr>
              <a:t>コロナ禍における学習支援の取組み</a:t>
            </a:r>
            <a:endParaRPr lang="en-US" altLang="ja-JP" sz="2000" b="1" spc="-150" dirty="0">
              <a:solidFill>
                <a:schemeClr val="tx1"/>
              </a:solidFill>
              <a:latin typeface="+mn-ea"/>
              <a:cs typeface="Meiryo UI" pitchFamily="50" charset="-128"/>
            </a:endParaRPr>
          </a:p>
        </p:txBody>
      </p:sp>
      <p:sp>
        <p:nvSpPr>
          <p:cNvPr id="47" name="二等辺三角形 46"/>
          <p:cNvSpPr/>
          <p:nvPr/>
        </p:nvSpPr>
        <p:spPr>
          <a:xfrm rot="5400000">
            <a:off x="6322290" y="21647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二等辺三角形 48"/>
          <p:cNvSpPr/>
          <p:nvPr/>
        </p:nvSpPr>
        <p:spPr>
          <a:xfrm rot="5400000">
            <a:off x="11506290" y="21647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0" name="Group 2"/>
          <p:cNvGraphicFramePr>
            <a:graphicFrameLocks/>
          </p:cNvGraphicFramePr>
          <p:nvPr>
            <p:extLst>
              <p:ext uri="{D42A27DB-BD31-4B8C-83A1-F6EECF244321}">
                <p14:modId xmlns:p14="http://schemas.microsoft.com/office/powerpoint/2010/main" val="3415947350"/>
              </p:ext>
            </p:extLst>
          </p:nvPr>
        </p:nvGraphicFramePr>
        <p:xfrm>
          <a:off x="173900" y="2781943"/>
          <a:ext cx="16670127" cy="1476000"/>
        </p:xfrm>
        <a:graphic>
          <a:graphicData uri="http://schemas.openxmlformats.org/drawingml/2006/table">
            <a:tbl>
              <a:tblPr/>
              <a:tblGrid>
                <a:gridCol w="1116000">
                  <a:extLst>
                    <a:ext uri="{9D8B030D-6E8A-4147-A177-3AD203B41FA5}">
                      <a16:colId xmlns:a16="http://schemas.microsoft.com/office/drawing/2014/main" val="20000"/>
                    </a:ext>
                  </a:extLst>
                </a:gridCol>
                <a:gridCol w="5184709">
                  <a:extLst>
                    <a:ext uri="{9D8B030D-6E8A-4147-A177-3AD203B41FA5}">
                      <a16:colId xmlns:a16="http://schemas.microsoft.com/office/drawing/2014/main" val="365252358"/>
                    </a:ext>
                  </a:extLst>
                </a:gridCol>
                <a:gridCol w="5184709">
                  <a:extLst>
                    <a:ext uri="{9D8B030D-6E8A-4147-A177-3AD203B41FA5}">
                      <a16:colId xmlns:a16="http://schemas.microsoft.com/office/drawing/2014/main" val="20001"/>
                    </a:ext>
                  </a:extLst>
                </a:gridCol>
                <a:gridCol w="5184709">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◆オンライン学習等の学習支援の取組み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◆発達段階に応じた学習支援環境の整備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◆１人１台端末による教育環境の充実</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環境の有効活用による教育課題の解決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個々の児童生徒の状況に応じた公平で質の高い教育の提供</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52" name="表 51">
            <a:extLst>
              <a:ext uri="{FF2B5EF4-FFF2-40B4-BE49-F238E27FC236}">
                <a16:creationId xmlns:a16="http://schemas.microsoft.com/office/drawing/2014/main" id="{BA2DD825-D3D5-4764-B07C-9B0FE95A7F40}"/>
              </a:ext>
            </a:extLst>
          </p:cNvPr>
          <p:cNvGraphicFramePr>
            <a:graphicFrameLocks noGrp="1"/>
          </p:cNvGraphicFramePr>
          <p:nvPr/>
        </p:nvGraphicFramePr>
        <p:xfrm>
          <a:off x="218419" y="5701615"/>
          <a:ext cx="16560000" cy="5696640"/>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485867">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148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1" name="角丸四角形 11">
            <a:extLst>
              <a:ext uri="{FF2B5EF4-FFF2-40B4-BE49-F238E27FC236}">
                <a16:creationId xmlns:a16="http://schemas.microsoft.com/office/drawing/2014/main" id="{57E22184-AC67-4897-82D5-B54A94FAA2C3}"/>
              </a:ext>
            </a:extLst>
          </p:cNvPr>
          <p:cNvSpPr/>
          <p:nvPr/>
        </p:nvSpPr>
        <p:spPr>
          <a:xfrm>
            <a:off x="290381" y="7598425"/>
            <a:ext cx="1908000" cy="154669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kern="100" baseline="0" dirty="0">
                <a:solidFill>
                  <a:schemeClr val="tx1"/>
                </a:solidFill>
                <a:effectLst/>
                <a:latin typeface="+mn-ea"/>
                <a:ea typeface="+mn-ea"/>
                <a:cs typeface="Meiryo UI" panose="020B0604030504040204" pitchFamily="50" charset="-128"/>
              </a:rPr>
              <a:t>府立高校等における１</a:t>
            </a:r>
            <a:r>
              <a:rPr lang="ja-JP" altLang="en-US" sz="1600" b="1" kern="100" dirty="0">
                <a:solidFill>
                  <a:schemeClr val="tx1"/>
                </a:solidFill>
                <a:latin typeface="+mn-ea"/>
                <a:cs typeface="Meiryo UI" panose="020B0604030504040204" pitchFamily="50" charset="-128"/>
              </a:rPr>
              <a:t>人１台端末</a:t>
            </a:r>
            <a:r>
              <a:rPr lang="ja-JP" altLang="en-US" sz="1600" b="1" kern="100" baseline="0" dirty="0">
                <a:solidFill>
                  <a:schemeClr val="tx1"/>
                </a:solidFill>
                <a:effectLst/>
                <a:latin typeface="+mn-ea"/>
                <a:ea typeface="+mn-ea"/>
                <a:cs typeface="Meiryo UI" panose="020B0604030504040204" pitchFamily="50" charset="-128"/>
              </a:rPr>
              <a:t>の効果的な活用</a:t>
            </a:r>
            <a:endParaRPr lang="en-US" altLang="ja-JP" sz="1600" b="1" kern="100" baseline="0" dirty="0">
              <a:solidFill>
                <a:schemeClr val="tx1"/>
              </a:solidFill>
              <a:effectLst/>
              <a:latin typeface="+mn-ea"/>
              <a:ea typeface="+mn-ea"/>
              <a:cs typeface="Meiryo UI" panose="020B0604030504040204" pitchFamily="50" charset="-128"/>
            </a:endParaRPr>
          </a:p>
        </p:txBody>
      </p:sp>
      <p:sp>
        <p:nvSpPr>
          <p:cNvPr id="63" name="ホームベース 62">
            <a:extLst>
              <a:ext uri="{FF2B5EF4-FFF2-40B4-BE49-F238E27FC236}">
                <a16:creationId xmlns:a16="http://schemas.microsoft.com/office/drawing/2014/main" id="{25A9E63D-1FD0-4EE2-9A6E-ED9BE4F43D1E}"/>
              </a:ext>
            </a:extLst>
          </p:cNvPr>
          <p:cNvSpPr/>
          <p:nvPr/>
        </p:nvSpPr>
        <p:spPr>
          <a:xfrm>
            <a:off x="11472085" y="7868102"/>
            <a:ext cx="5112000" cy="1277022"/>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これまでの取組みを基礎とした</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学校個別の状況に応じたさらなる活用</a:t>
            </a:r>
            <a:endParaRPr kumimoji="1" lang="en-US" altLang="ja-JP" sz="1600" b="1" dirty="0">
              <a:solidFill>
                <a:schemeClr val="bg1"/>
              </a:solidFill>
              <a:effectLst>
                <a:outerShdw blurRad="38100" dist="38100" dir="2700000" algn="tl">
                  <a:srgbClr val="000000">
                    <a:alpha val="43137"/>
                  </a:srgbClr>
                </a:outerShdw>
              </a:effectLst>
            </a:endParaRPr>
          </a:p>
        </p:txBody>
      </p:sp>
      <p:pic>
        <p:nvPicPr>
          <p:cNvPr id="25" name="図 2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99173" y="5772468"/>
            <a:ext cx="411386" cy="612000"/>
          </a:xfrm>
          <a:prstGeom prst="rect">
            <a:avLst/>
          </a:prstGeom>
        </p:spPr>
      </p:pic>
      <p:sp>
        <p:nvSpPr>
          <p:cNvPr id="26" name="ホームベース 25"/>
          <p:cNvSpPr/>
          <p:nvPr/>
        </p:nvSpPr>
        <p:spPr>
          <a:xfrm>
            <a:off x="218419" y="862531"/>
            <a:ext cx="597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教育現場における</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ICT</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環境の有効活用</a:t>
            </a:r>
          </a:p>
        </p:txBody>
      </p:sp>
      <p:cxnSp>
        <p:nvCxnSpPr>
          <p:cNvPr id="27" name="直線コネクタ 26"/>
          <p:cNvCxnSpPr/>
          <p:nvPr/>
        </p:nvCxnSpPr>
        <p:spPr>
          <a:xfrm>
            <a:off x="257884" y="473042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37A114D-C9FC-4AEC-A456-F2810BC313A6}"/>
              </a:ext>
            </a:extLst>
          </p:cNvPr>
          <p:cNvSpPr txBox="1"/>
          <p:nvPr/>
        </p:nvSpPr>
        <p:spPr>
          <a:xfrm>
            <a:off x="69710" y="4882503"/>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9" name="フローチャート: 結合子 28"/>
          <p:cNvSpPr/>
          <p:nvPr/>
        </p:nvSpPr>
        <p:spPr>
          <a:xfrm>
            <a:off x="401674" y="507626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1" name="ホームベース 22">
            <a:extLst>
              <a:ext uri="{FF2B5EF4-FFF2-40B4-BE49-F238E27FC236}">
                <a16:creationId xmlns:a16="http://schemas.microsoft.com/office/drawing/2014/main" id="{688B1224-2D20-476A-9CE6-7485751FEC21}"/>
              </a:ext>
            </a:extLst>
          </p:cNvPr>
          <p:cNvSpPr/>
          <p:nvPr/>
        </p:nvSpPr>
        <p:spPr>
          <a:xfrm>
            <a:off x="4432160" y="8534475"/>
            <a:ext cx="4428000" cy="7812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bg1"/>
                </a:solidFill>
                <a:effectLst>
                  <a:outerShdw blurRad="38100" dist="38100" dir="2700000" algn="tl">
                    <a:srgbClr val="000000">
                      <a:alpha val="43137"/>
                    </a:srgbClr>
                  </a:outerShdw>
                </a:effectLst>
              </a:rPr>
              <a:t>“</a:t>
            </a:r>
            <a:r>
              <a:rPr kumimoji="1" lang="ja-JP" altLang="en-US" sz="1600" b="1" dirty="0">
                <a:solidFill>
                  <a:schemeClr val="bg1"/>
                </a:solidFill>
                <a:effectLst>
                  <a:outerShdw blurRad="38100" dist="38100" dir="2700000" algn="tl">
                    <a:srgbClr val="000000">
                      <a:alpha val="43137"/>
                    </a:srgbClr>
                  </a:outerShdw>
                </a:effectLst>
              </a:rPr>
              <a:t>１人１台</a:t>
            </a:r>
            <a:r>
              <a:rPr kumimoji="1" lang="en-US" altLang="ja-JP" sz="1600" b="1" dirty="0">
                <a:solidFill>
                  <a:schemeClr val="bg1"/>
                </a:solidFill>
                <a:effectLst>
                  <a:outerShdw blurRad="38100" dist="38100" dir="2700000" algn="tl">
                    <a:srgbClr val="000000">
                      <a:alpha val="43137"/>
                    </a:srgbClr>
                  </a:outerShdw>
                </a:effectLst>
              </a:rPr>
              <a:t>”</a:t>
            </a:r>
            <a:r>
              <a:rPr kumimoji="1" lang="ja-JP" altLang="en-US" sz="1600" b="1" dirty="0">
                <a:solidFill>
                  <a:schemeClr val="bg1"/>
                </a:solidFill>
                <a:effectLst>
                  <a:outerShdw blurRad="38100" dist="38100" dir="2700000" algn="tl">
                    <a:srgbClr val="000000">
                      <a:alpha val="43137"/>
                    </a:srgbClr>
                  </a:outerShdw>
                </a:effectLst>
              </a:rPr>
              <a:t>を活用した協働的な学びの</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支援</a:t>
            </a:r>
          </a:p>
        </p:txBody>
      </p:sp>
      <p:sp>
        <p:nvSpPr>
          <p:cNvPr id="22" name="ホームベース 22">
            <a:extLst>
              <a:ext uri="{FF2B5EF4-FFF2-40B4-BE49-F238E27FC236}">
                <a16:creationId xmlns:a16="http://schemas.microsoft.com/office/drawing/2014/main" id="{50724969-CB9E-4C83-AAFD-585008CD9510}"/>
              </a:ext>
            </a:extLst>
          </p:cNvPr>
          <p:cNvSpPr/>
          <p:nvPr/>
        </p:nvSpPr>
        <p:spPr>
          <a:xfrm>
            <a:off x="6849750" y="7625051"/>
            <a:ext cx="4428001" cy="78093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個別最適な学びの実現に向けた</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en-US" altLang="ja-JP" sz="1600" b="1" dirty="0">
                <a:solidFill>
                  <a:schemeClr val="bg1"/>
                </a:solidFill>
                <a:effectLst>
                  <a:outerShdw blurRad="38100" dist="38100" dir="2700000" algn="tl">
                    <a:srgbClr val="000000">
                      <a:alpha val="43137"/>
                    </a:srgbClr>
                  </a:outerShdw>
                </a:effectLst>
              </a:rPr>
              <a:t>“</a:t>
            </a:r>
            <a:r>
              <a:rPr kumimoji="1" lang="ja-JP" altLang="en-US" sz="1600" b="1" dirty="0">
                <a:solidFill>
                  <a:schemeClr val="bg1"/>
                </a:solidFill>
                <a:effectLst>
                  <a:outerShdw blurRad="38100" dist="38100" dir="2700000" algn="tl">
                    <a:srgbClr val="000000">
                      <a:alpha val="43137"/>
                    </a:srgbClr>
                  </a:outerShdw>
                </a:effectLst>
              </a:rPr>
              <a:t>１人１台</a:t>
            </a:r>
            <a:r>
              <a:rPr kumimoji="1" lang="en-US" altLang="ja-JP" sz="1600" b="1" dirty="0">
                <a:solidFill>
                  <a:schemeClr val="bg1"/>
                </a:solidFill>
                <a:effectLst>
                  <a:outerShdw blurRad="38100" dist="38100" dir="2700000" algn="tl">
                    <a:srgbClr val="000000">
                      <a:alpha val="43137"/>
                    </a:srgbClr>
                  </a:outerShdw>
                </a:effectLst>
              </a:rPr>
              <a:t>”</a:t>
            </a:r>
            <a:r>
              <a:rPr kumimoji="1" lang="ja-JP" altLang="en-US" sz="1600" b="1" dirty="0">
                <a:solidFill>
                  <a:schemeClr val="bg1"/>
                </a:solidFill>
                <a:effectLst>
                  <a:outerShdw blurRad="38100" dist="38100" dir="2700000" algn="tl">
                    <a:srgbClr val="000000">
                      <a:alpha val="43137"/>
                    </a:srgbClr>
                  </a:outerShdw>
                </a:effectLst>
              </a:rPr>
              <a:t>の活用</a:t>
            </a:r>
          </a:p>
        </p:txBody>
      </p:sp>
      <p:sp>
        <p:nvSpPr>
          <p:cNvPr id="23" name="角丸四角形 11">
            <a:extLst>
              <a:ext uri="{FF2B5EF4-FFF2-40B4-BE49-F238E27FC236}">
                <a16:creationId xmlns:a16="http://schemas.microsoft.com/office/drawing/2014/main" id="{4C786D74-0EC9-4B5F-9316-5D3925553E99}"/>
              </a:ext>
            </a:extLst>
          </p:cNvPr>
          <p:cNvSpPr/>
          <p:nvPr/>
        </p:nvSpPr>
        <p:spPr>
          <a:xfrm>
            <a:off x="290381" y="6598566"/>
            <a:ext cx="1908000" cy="72774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kern="100" baseline="0" dirty="0">
                <a:solidFill>
                  <a:schemeClr val="tx1"/>
                </a:solidFill>
                <a:effectLst/>
                <a:latin typeface="+mn-ea"/>
                <a:ea typeface="+mn-ea"/>
                <a:cs typeface="Meiryo UI" panose="020B0604030504040204" pitchFamily="50" charset="-128"/>
              </a:rPr>
              <a:t>コロナ禍における</a:t>
            </a:r>
            <a:endParaRPr lang="en-US" altLang="ja-JP" sz="1600" b="1" kern="100" baseline="0" dirty="0">
              <a:solidFill>
                <a:schemeClr val="tx1"/>
              </a:solidFill>
              <a:effectLst/>
              <a:latin typeface="+mn-ea"/>
              <a:ea typeface="+mn-ea"/>
              <a:cs typeface="Meiryo UI" panose="020B0604030504040204" pitchFamily="50" charset="-128"/>
            </a:endParaRPr>
          </a:p>
          <a:p>
            <a:pPr algn="ctr"/>
            <a:r>
              <a:rPr lang="ja-JP" altLang="en-US" sz="1600" b="1" kern="100" dirty="0">
                <a:solidFill>
                  <a:schemeClr val="tx1"/>
                </a:solidFill>
                <a:latin typeface="+mn-ea"/>
                <a:cs typeface="Meiryo UI" panose="020B0604030504040204" pitchFamily="50" charset="-128"/>
              </a:rPr>
              <a:t>学習支援</a:t>
            </a:r>
            <a:endParaRPr lang="en-US" altLang="ja-JP" sz="1600" b="1" kern="100" baseline="0" dirty="0">
              <a:solidFill>
                <a:schemeClr val="tx1"/>
              </a:solidFill>
              <a:effectLst/>
              <a:latin typeface="+mn-ea"/>
              <a:ea typeface="+mn-ea"/>
              <a:cs typeface="Meiryo UI" panose="020B0604030504040204" pitchFamily="50" charset="-128"/>
            </a:endParaRPr>
          </a:p>
        </p:txBody>
      </p:sp>
      <p:sp>
        <p:nvSpPr>
          <p:cNvPr id="24" name="ホームベース 22">
            <a:extLst>
              <a:ext uri="{FF2B5EF4-FFF2-40B4-BE49-F238E27FC236}">
                <a16:creationId xmlns:a16="http://schemas.microsoft.com/office/drawing/2014/main" id="{8E05FEAF-291F-4208-AC6E-11D5416FB61C}"/>
              </a:ext>
            </a:extLst>
          </p:cNvPr>
          <p:cNvSpPr/>
          <p:nvPr/>
        </p:nvSpPr>
        <p:spPr>
          <a:xfrm>
            <a:off x="2378661" y="6683831"/>
            <a:ext cx="3060000" cy="61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オンライン学習等の学習支援</a:t>
            </a:r>
          </a:p>
        </p:txBody>
      </p:sp>
      <p:sp>
        <p:nvSpPr>
          <p:cNvPr id="32" name="山形 34">
            <a:extLst>
              <a:ext uri="{FF2B5EF4-FFF2-40B4-BE49-F238E27FC236}">
                <a16:creationId xmlns:a16="http://schemas.microsoft.com/office/drawing/2014/main" id="{A00CDEE5-DA2C-423D-A213-A7572830674D}"/>
              </a:ext>
            </a:extLst>
          </p:cNvPr>
          <p:cNvSpPr/>
          <p:nvPr/>
        </p:nvSpPr>
        <p:spPr>
          <a:xfrm>
            <a:off x="5778603" y="6696803"/>
            <a:ext cx="553424" cy="576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3" name="山形 35">
            <a:extLst>
              <a:ext uri="{FF2B5EF4-FFF2-40B4-BE49-F238E27FC236}">
                <a16:creationId xmlns:a16="http://schemas.microsoft.com/office/drawing/2014/main" id="{CB4218E6-1125-41E4-A120-228F570D61D3}"/>
              </a:ext>
            </a:extLst>
          </p:cNvPr>
          <p:cNvSpPr/>
          <p:nvPr/>
        </p:nvSpPr>
        <p:spPr>
          <a:xfrm>
            <a:off x="5331201" y="6683830"/>
            <a:ext cx="575479" cy="588973"/>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0" name="ホームベース 22">
            <a:extLst>
              <a:ext uri="{FF2B5EF4-FFF2-40B4-BE49-F238E27FC236}">
                <a16:creationId xmlns:a16="http://schemas.microsoft.com/office/drawing/2014/main" id="{4E45C8DA-7C12-4174-AD92-53ACD4868278}"/>
              </a:ext>
            </a:extLst>
          </p:cNvPr>
          <p:cNvSpPr/>
          <p:nvPr/>
        </p:nvSpPr>
        <p:spPr>
          <a:xfrm>
            <a:off x="2886075" y="7625051"/>
            <a:ext cx="2732866" cy="78093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rPr>
              <a:t>「すぐにでも」「誰にでも」</a:t>
            </a:r>
            <a:endParaRPr kumimoji="1" lang="en-US" altLang="ja-JP" sz="1400" b="1" dirty="0">
              <a:solidFill>
                <a:schemeClr val="bg1"/>
              </a:solidFill>
              <a:effectLst>
                <a:outerShdw blurRad="38100" dist="38100" dir="2700000" algn="tl">
                  <a:srgbClr val="000000">
                    <a:alpha val="43137"/>
                  </a:srgbClr>
                </a:outerShdw>
              </a:effectLst>
            </a:endParaRPr>
          </a:p>
          <a:p>
            <a:pPr algn="ctr"/>
            <a:r>
              <a:rPr kumimoji="1" lang="ja-JP" altLang="en-US" sz="1400" b="1" dirty="0">
                <a:solidFill>
                  <a:schemeClr val="bg1"/>
                </a:solidFill>
                <a:effectLst>
                  <a:outerShdw blurRad="38100" dist="38100" dir="2700000" algn="tl">
                    <a:srgbClr val="000000">
                      <a:alpha val="43137"/>
                    </a:srgbClr>
                  </a:outerShdw>
                </a:effectLst>
              </a:rPr>
              <a:t>「どの教科でも」使える“１人１台”</a:t>
            </a:r>
            <a:endParaRPr kumimoji="1" lang="en-US" altLang="ja-JP" sz="1400" b="1" dirty="0">
              <a:solidFill>
                <a:schemeClr val="bg1"/>
              </a:solidFill>
              <a:effectLst>
                <a:outerShdw blurRad="38100" dist="38100" dir="2700000" algn="tl">
                  <a:srgbClr val="000000">
                    <a:alpha val="43137"/>
                  </a:srgbClr>
                </a:outerShdw>
              </a:effectLst>
            </a:endParaRPr>
          </a:p>
        </p:txBody>
      </p:sp>
      <p:sp>
        <p:nvSpPr>
          <p:cNvPr id="31" name="角丸四角形 11">
            <a:extLst>
              <a:ext uri="{FF2B5EF4-FFF2-40B4-BE49-F238E27FC236}">
                <a16:creationId xmlns:a16="http://schemas.microsoft.com/office/drawing/2014/main" id="{57E22184-AC67-4897-82D5-B54A94FAA2C3}"/>
              </a:ext>
            </a:extLst>
          </p:cNvPr>
          <p:cNvSpPr/>
          <p:nvPr/>
        </p:nvSpPr>
        <p:spPr>
          <a:xfrm>
            <a:off x="290381" y="9656588"/>
            <a:ext cx="1908000" cy="1546699"/>
          </a:xfrm>
          <a:prstGeom prst="round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kern="100" dirty="0">
                <a:solidFill>
                  <a:schemeClr val="tx1"/>
                </a:solidFill>
                <a:latin typeface="+mn-ea"/>
                <a:cs typeface="Meiryo UI" panose="020B0604030504040204" pitchFamily="50" charset="-128"/>
              </a:rPr>
              <a:t>大阪市立小中学校におけるＩＣＴを活用した教育の推進</a:t>
            </a:r>
            <a:endParaRPr lang="en-US" altLang="ja-JP" sz="1600" b="1" kern="100" baseline="0" dirty="0">
              <a:solidFill>
                <a:schemeClr val="tx1"/>
              </a:solidFill>
              <a:effectLst/>
              <a:latin typeface="+mn-ea"/>
              <a:cs typeface="Meiryo UI" panose="020B0604030504040204" pitchFamily="50" charset="-128"/>
            </a:endParaRPr>
          </a:p>
        </p:txBody>
      </p:sp>
      <p:sp>
        <p:nvSpPr>
          <p:cNvPr id="34" name="ホームベース 22">
            <a:extLst>
              <a:ext uri="{FF2B5EF4-FFF2-40B4-BE49-F238E27FC236}">
                <a16:creationId xmlns:a16="http://schemas.microsoft.com/office/drawing/2014/main" id="{4E45C8DA-7C12-4174-AD92-53ACD4868278}"/>
              </a:ext>
            </a:extLst>
          </p:cNvPr>
          <p:cNvSpPr/>
          <p:nvPr/>
        </p:nvSpPr>
        <p:spPr>
          <a:xfrm>
            <a:off x="2385310" y="9938950"/>
            <a:ext cx="14024691" cy="78093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いつでも、どこでも主体的に学べる環境を整備し、デジタルドリルや協働学習支援ツール等を効果的に活用し、個別最適な学びを推進</a:t>
            </a:r>
            <a:endParaRPr kumimoji="1" lang="en-US" altLang="ja-JP" sz="1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77842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906169259"/>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◆オンライン学習等の学習支援の取組み</a:t>
                      </a:r>
                      <a:endParaRPr kumimoji="1" lang="en-US" altLang="ja-JP" sz="160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○府立高校等において、配備された１人１台端末等を活用し、感染症や災害の発生等の非常時にオンラインを活用した学びの保障（</a:t>
                      </a:r>
                      <a:r>
                        <a:rPr kumimoji="1" lang="ja-JP" altLang="en-US" sz="1600" b="0" i="0" u="none" strike="noStrike" dirty="0">
                          <a:solidFill>
                            <a:schemeClr val="tx1"/>
                          </a:solidFill>
                          <a:latin typeface="游ゴシック" panose="020B0400000000000000" pitchFamily="50" charset="-128"/>
                          <a:ea typeface="+mn-ea"/>
                        </a:rPr>
                        <a:t>同時双方向型、オンデマンド型等</a:t>
                      </a:r>
                      <a:r>
                        <a:rPr kumimoji="1" lang="ja-JP" altLang="en-US" sz="1600" b="0" i="0" u="none" dirty="0">
                          <a:solidFill>
                            <a:schemeClr val="tx1"/>
                          </a:solidFill>
                          <a:latin typeface="游ゴシック" panose="020B0400000000000000" pitchFamily="50" charset="-128"/>
                          <a:ea typeface="+mn-ea"/>
                        </a:rPr>
                        <a:t>）を実施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◆発達段階に応じた学習支援環境の整備</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○小中学校において、</a:t>
                      </a:r>
                      <a:r>
                        <a:rPr kumimoji="1" lang="en-US" altLang="ja-JP" sz="1600" b="0" i="0" u="none" dirty="0">
                          <a:solidFill>
                            <a:schemeClr val="tx1"/>
                          </a:solidFill>
                          <a:latin typeface="游ゴシック" panose="020B0400000000000000" pitchFamily="50" charset="-128"/>
                          <a:ea typeface="+mn-ea"/>
                        </a:rPr>
                        <a:t>ICT</a:t>
                      </a:r>
                      <a:r>
                        <a:rPr kumimoji="1" lang="ja-JP" altLang="en-US" sz="1600" b="0" i="0" u="none" dirty="0">
                          <a:solidFill>
                            <a:schemeClr val="tx1"/>
                          </a:solidFill>
                          <a:latin typeface="游ゴシック" panose="020B0400000000000000" pitchFamily="50" charset="-128"/>
                          <a:ea typeface="+mn-ea"/>
                        </a:rPr>
                        <a:t>やアナログ教材を組み合わせた学習保障の実施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○大阪市立小中学校において、ネットワーク構成をセンター集約型から学校ごとの分散型接続へ切り替えを実施</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○大阪市立小中学校において、</a:t>
                      </a:r>
                      <a:r>
                        <a:rPr kumimoji="1" lang="ja-JP" altLang="en-US" sz="1600" b="0" u="none" strike="noStrike" dirty="0">
                          <a:solidFill>
                            <a:schemeClr val="tx1"/>
                          </a:solidFill>
                          <a:latin typeface="游ゴシック" panose="020B0400000000000000" pitchFamily="50" charset="-128"/>
                          <a:ea typeface="+mn-ea"/>
                        </a:rPr>
                        <a:t>通信</a:t>
                      </a:r>
                      <a:r>
                        <a:rPr kumimoji="1" lang="ja-JP" altLang="en-US" sz="1600" b="0" u="none" dirty="0">
                          <a:solidFill>
                            <a:schemeClr val="tx1"/>
                          </a:solidFill>
                          <a:latin typeface="游ゴシック" panose="020B0400000000000000" pitchFamily="50" charset="-128"/>
                          <a:ea typeface="+mn-ea"/>
                        </a:rPr>
                        <a:t>環境がない家庭</a:t>
                      </a:r>
                      <a:r>
                        <a:rPr kumimoji="1" lang="ja-JP" altLang="en-US" sz="1600" b="0" u="none" strike="noStrike" dirty="0">
                          <a:solidFill>
                            <a:schemeClr val="tx1"/>
                          </a:solidFill>
                          <a:latin typeface="游ゴシック" panose="020B0400000000000000" pitchFamily="50" charset="-128"/>
                          <a:ea typeface="+mn-ea"/>
                        </a:rPr>
                        <a:t>等</a:t>
                      </a:r>
                      <a:r>
                        <a:rPr kumimoji="1" lang="ja-JP" altLang="en-US" sz="1600" b="0" u="none" dirty="0">
                          <a:solidFill>
                            <a:schemeClr val="tx1"/>
                          </a:solidFill>
                          <a:latin typeface="游ゴシック" panose="020B0400000000000000" pitchFamily="50" charset="-128"/>
                          <a:ea typeface="+mn-ea"/>
                        </a:rPr>
                        <a:t>へのモバイルルータ貸出し実施（通信料は市負担）</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◆１人１台端末による教育環境の充実</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○児童生徒１人１台端末の活用促進を図るため、府立学校における教職員向けヘルプデスクを開設するとともに、実践事例の収集及び普及を実施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○府立高校において、普通教室等へ電子黒板機能付きプロジェクタを整備</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○大阪市立小中学校において、</a:t>
                      </a:r>
                      <a:r>
                        <a:rPr kumimoji="1" lang="ja-JP" altLang="en-US" sz="1600" b="0" u="none" strike="noStrike" dirty="0">
                          <a:solidFill>
                            <a:schemeClr val="tx1"/>
                          </a:solidFill>
                          <a:latin typeface="游ゴシック" panose="020B0400000000000000" pitchFamily="50" charset="-128"/>
                          <a:ea typeface="+mn-ea"/>
                        </a:rPr>
                        <a:t>いつでも、どこでも主体的に学べる環境を整備し、</a:t>
                      </a:r>
                      <a:r>
                        <a:rPr kumimoji="1" lang="ja-JP" altLang="en-US" sz="1600" b="0" i="0" u="none" dirty="0">
                          <a:solidFill>
                            <a:schemeClr val="tx1"/>
                          </a:solidFill>
                          <a:latin typeface="游ゴシック" panose="020B0400000000000000" pitchFamily="50" charset="-128"/>
                          <a:ea typeface="+mn-ea"/>
                        </a:rPr>
                        <a:t>１人１台</a:t>
                      </a:r>
                      <a:r>
                        <a:rPr kumimoji="1" lang="ja-JP" altLang="en-US" sz="1600" b="0" u="none" dirty="0">
                          <a:solidFill>
                            <a:schemeClr val="tx1"/>
                          </a:solidFill>
                          <a:latin typeface="游ゴシック" panose="020B0400000000000000" pitchFamily="50" charset="-128"/>
                          <a:ea typeface="+mn-ea"/>
                        </a:rPr>
                        <a:t>端末を用いてデジタルドリルや協働学習支援ツール等を活用した、個別最適な学び</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を推進</a:t>
                      </a:r>
                      <a:endParaRPr kumimoji="1" lang="ja-JP" altLang="en-US"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a:t>
                      </a:r>
                      <a:r>
                        <a:rPr kumimoji="1" lang="en-US" altLang="ja-JP" sz="1600" i="0" u="sng" dirty="0">
                          <a:solidFill>
                            <a:schemeClr val="tx1"/>
                          </a:solidFill>
                          <a:latin typeface="游ゴシック" panose="020B0400000000000000" pitchFamily="50" charset="-128"/>
                          <a:ea typeface="+mn-ea"/>
                        </a:rPr>
                        <a:t>ICT</a:t>
                      </a:r>
                      <a:r>
                        <a:rPr kumimoji="1" lang="ja-JP" altLang="en-US" sz="1600" i="0" u="sng" dirty="0">
                          <a:solidFill>
                            <a:schemeClr val="tx1"/>
                          </a:solidFill>
                          <a:latin typeface="游ゴシック" panose="020B0400000000000000" pitchFamily="50" charset="-128"/>
                          <a:ea typeface="+mn-ea"/>
                        </a:rPr>
                        <a:t>環境の有効活用による教育課題の解決</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○日本語指導の資格を持つ府立高校の教員が、他の府立高校に通う日本語指導が必要な生徒に対して、</a:t>
                      </a:r>
                      <a:r>
                        <a:rPr kumimoji="1" lang="en-US" altLang="ja-JP" sz="1600" b="0" i="0" u="none" dirty="0">
                          <a:solidFill>
                            <a:schemeClr val="tx1"/>
                          </a:solidFill>
                          <a:latin typeface="游ゴシック" panose="020B0400000000000000" pitchFamily="50" charset="-128"/>
                          <a:ea typeface="+mn-ea"/>
                        </a:rPr>
                        <a:t>ICT</a:t>
                      </a:r>
                      <a:r>
                        <a:rPr kumimoji="1" lang="ja-JP" altLang="en-US" sz="1600" b="0" i="0" u="none" dirty="0">
                          <a:solidFill>
                            <a:schemeClr val="tx1"/>
                          </a:solidFill>
                          <a:latin typeface="游ゴシック" panose="020B0400000000000000" pitchFamily="50" charset="-128"/>
                          <a:ea typeface="+mn-ea"/>
                        </a:rPr>
                        <a:t>を活用して遠隔により放課後に日本語指導を実施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危機管理対応の必要性が生じた場合、</a:t>
                      </a:r>
                      <a:r>
                        <a:rPr kumimoji="1" lang="ja-JP" altLang="en-US" sz="1600" b="0" u="none" dirty="0">
                          <a:solidFill>
                            <a:schemeClr val="tx1"/>
                          </a:solidFill>
                          <a:latin typeface="游ゴシック" panose="020B0400000000000000" pitchFamily="50" charset="-128"/>
                          <a:ea typeface="+mn-ea"/>
                        </a:rPr>
                        <a:t>学年・教科の状況に応じて各家庭でオンライン学習等を実施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○大阪市立小中学校において、児童生徒の気持ちや生活指導状況を可視化し、いじめ・不登校などの未然防止・早期発見・迅速な対応</a:t>
                      </a:r>
                      <a:r>
                        <a:rPr kumimoji="1" lang="ja-JP" altLang="en-US" sz="1600" b="0" u="none" strike="noStrike" dirty="0">
                          <a:solidFill>
                            <a:schemeClr val="tx1"/>
                          </a:solidFill>
                          <a:latin typeface="游ゴシック" panose="020B0400000000000000" pitchFamily="50" charset="-128"/>
                          <a:ea typeface="+mn-ea"/>
                        </a:rPr>
                        <a:t>の</a:t>
                      </a:r>
                      <a:r>
                        <a:rPr kumimoji="1" lang="ja-JP" altLang="en-US" sz="1600" b="0" u="none" dirty="0">
                          <a:solidFill>
                            <a:schemeClr val="tx1"/>
                          </a:solidFill>
                          <a:latin typeface="游ゴシック" panose="020B0400000000000000" pitchFamily="50" charset="-128"/>
                          <a:ea typeface="+mn-ea"/>
                        </a:rPr>
                        <a:t>実現</a:t>
                      </a:r>
                      <a:r>
                        <a:rPr kumimoji="1" lang="ja-JP" altLang="en-US" sz="1600" b="0" u="none" strike="noStrike" dirty="0">
                          <a:solidFill>
                            <a:schemeClr val="tx1"/>
                          </a:solidFill>
                          <a:latin typeface="游ゴシック" panose="020B0400000000000000" pitchFamily="50" charset="-128"/>
                          <a:ea typeface="+mn-ea"/>
                        </a:rPr>
                        <a:t>に向けた取組みの推進</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i="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（３）教育の質の向上</a:t>
            </a:r>
          </a:p>
        </p:txBody>
      </p:sp>
      <p:sp>
        <p:nvSpPr>
          <p:cNvPr id="6" name="ホームベース 5"/>
          <p:cNvSpPr/>
          <p:nvPr/>
        </p:nvSpPr>
        <p:spPr>
          <a:xfrm>
            <a:off x="218419" y="862531"/>
            <a:ext cx="597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教育現場における</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ICT</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環境の有効活用</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13044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1318794" y="185168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児童生徒に対する相談体制の拡充、教員に対するサポート体制の拡充</a:t>
            </a:r>
            <a:endParaRPr lang="en-US" altLang="ja-JP" sz="2000" b="1" spc="-150" dirty="0">
              <a:latin typeface="+mn-ea"/>
              <a:cs typeface="Meiryo UI" pitchFamily="50" charset="-128"/>
            </a:endParaRPr>
          </a:p>
        </p:txBody>
      </p:sp>
      <p:sp>
        <p:nvSpPr>
          <p:cNvPr id="22" name="テキスト ボックス 21"/>
          <p:cNvSpPr txBox="1"/>
          <p:nvPr/>
        </p:nvSpPr>
        <p:spPr>
          <a:xfrm>
            <a:off x="11830794" y="185168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外部人材を活用した学びの保障体制の充実</a:t>
            </a:r>
            <a:endParaRPr lang="en-US" altLang="ja-JP" sz="2000" b="1" spc="-150" dirty="0">
              <a:solidFill>
                <a:schemeClr val="tx1"/>
              </a:solidFill>
              <a:latin typeface="+mn-ea"/>
              <a:cs typeface="Meiryo UI" pitchFamily="50" charset="-128"/>
            </a:endParaRPr>
          </a:p>
        </p:txBody>
      </p:sp>
      <p:sp>
        <p:nvSpPr>
          <p:cNvPr id="23" name="テキスト ボックス 22"/>
          <p:cNvSpPr txBox="1"/>
          <p:nvPr/>
        </p:nvSpPr>
        <p:spPr>
          <a:xfrm>
            <a:off x="6646794" y="185168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児童生徒の安心安全と学びの保障の確立</a:t>
            </a:r>
            <a:endParaRPr lang="en-US" altLang="ja-JP" sz="2000" b="1" spc="-150" dirty="0">
              <a:solidFill>
                <a:schemeClr val="tx1"/>
              </a:solidFill>
              <a:latin typeface="+mn-ea"/>
              <a:cs typeface="Meiryo UI" pitchFamily="50" charset="-128"/>
            </a:endParaRPr>
          </a:p>
        </p:txBody>
      </p:sp>
      <p:sp>
        <p:nvSpPr>
          <p:cNvPr id="25" name="二等辺三角形 24"/>
          <p:cNvSpPr/>
          <p:nvPr/>
        </p:nvSpPr>
        <p:spPr>
          <a:xfrm rot="5400000">
            <a:off x="6349057" y="213254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rot="5400000">
            <a:off x="11533057" y="213254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Group 2"/>
          <p:cNvGraphicFramePr>
            <a:graphicFrameLocks/>
          </p:cNvGraphicFramePr>
          <p:nvPr>
            <p:extLst>
              <p:ext uri="{D42A27DB-BD31-4B8C-83A1-F6EECF244321}">
                <p14:modId xmlns:p14="http://schemas.microsoft.com/office/powerpoint/2010/main" val="2204951227"/>
              </p:ext>
            </p:extLst>
          </p:nvPr>
        </p:nvGraphicFramePr>
        <p:xfrm>
          <a:off x="202794" y="2766698"/>
          <a:ext cx="16668000" cy="14347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57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◆スクールカウンセラー等外部人材の配置</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◆スクールサポートスタッフの配置</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◆スクールカウンセラー等外部人材の配置</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◆スクールサポートスタッフの配置</a:t>
                      </a: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◆スクールカウンセラー等外部人材の配置</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◆スクールサポートスタッフの配置</a:t>
                      </a: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8" name="表 27">
            <a:extLst>
              <a:ext uri="{FF2B5EF4-FFF2-40B4-BE49-F238E27FC236}">
                <a16:creationId xmlns:a16="http://schemas.microsoft.com/office/drawing/2014/main" id="{BA2DD825-D3D5-4764-B07C-9B0FE95A7F40}"/>
              </a:ext>
            </a:extLst>
          </p:cNvPr>
          <p:cNvGraphicFramePr>
            <a:graphicFrameLocks noGrp="1"/>
          </p:cNvGraphicFramePr>
          <p:nvPr/>
        </p:nvGraphicFramePr>
        <p:xfrm>
          <a:off x="218419" y="5323493"/>
          <a:ext cx="16560000" cy="3021026"/>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37723">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1833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29" name="ホームベース 13">
            <a:extLst>
              <a:ext uri="{FF2B5EF4-FFF2-40B4-BE49-F238E27FC236}">
                <a16:creationId xmlns:a16="http://schemas.microsoft.com/office/drawing/2014/main" id="{1E2C2B8E-0A7E-46DF-8CFF-2E3B08D72CEA}"/>
              </a:ext>
            </a:extLst>
          </p:cNvPr>
          <p:cNvSpPr/>
          <p:nvPr/>
        </p:nvSpPr>
        <p:spPr>
          <a:xfrm>
            <a:off x="2354031" y="6514064"/>
            <a:ext cx="14364000" cy="576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スクールカウンセラー等外部人材の配置</a:t>
            </a:r>
          </a:p>
        </p:txBody>
      </p:sp>
      <p:sp>
        <p:nvSpPr>
          <p:cNvPr id="30" name="角丸四角形 29">
            <a:extLst>
              <a:ext uri="{FF2B5EF4-FFF2-40B4-BE49-F238E27FC236}">
                <a16:creationId xmlns:a16="http://schemas.microsoft.com/office/drawing/2014/main" id="{0FC247DB-FE67-413E-976C-B0DDA2761A80}"/>
              </a:ext>
            </a:extLst>
          </p:cNvPr>
          <p:cNvSpPr/>
          <p:nvPr/>
        </p:nvSpPr>
        <p:spPr>
          <a:xfrm>
            <a:off x="332225" y="6367174"/>
            <a:ext cx="1830404" cy="147204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kern="100" baseline="0" dirty="0">
                <a:solidFill>
                  <a:schemeClr val="tx1"/>
                </a:solidFill>
                <a:effectLst/>
                <a:latin typeface="+mn-ea"/>
                <a:ea typeface="+mn-ea"/>
                <a:cs typeface="Meiryo UI" panose="020B0604030504040204" pitchFamily="50" charset="-128"/>
              </a:rPr>
              <a:t>児童生徒の安心安全と学びの保障</a:t>
            </a:r>
            <a:endParaRPr lang="ja-JP" altLang="en-US" sz="1600" b="1" dirty="0"/>
          </a:p>
        </p:txBody>
      </p:sp>
      <p:pic>
        <p:nvPicPr>
          <p:cNvPr id="18" name="図 1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41909" y="5468870"/>
            <a:ext cx="411386" cy="612000"/>
          </a:xfrm>
          <a:prstGeom prst="rect">
            <a:avLst/>
          </a:prstGeom>
        </p:spPr>
      </p:pic>
      <p:sp>
        <p:nvSpPr>
          <p:cNvPr id="19"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（３）教育の質の向上</a:t>
            </a:r>
          </a:p>
        </p:txBody>
      </p:sp>
      <p:sp>
        <p:nvSpPr>
          <p:cNvPr id="20" name="ホームベース 19"/>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学びの保障</a:t>
            </a:r>
          </a:p>
        </p:txBody>
      </p:sp>
      <p:cxnSp>
        <p:nvCxnSpPr>
          <p:cNvPr id="15" name="直線コネクタ 14"/>
          <p:cNvCxnSpPr/>
          <p:nvPr/>
        </p:nvCxnSpPr>
        <p:spPr>
          <a:xfrm>
            <a:off x="350208" y="4613831"/>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E37A114D-C9FC-4AEC-A456-F2810BC313A6}"/>
              </a:ext>
            </a:extLst>
          </p:cNvPr>
          <p:cNvSpPr txBox="1"/>
          <p:nvPr/>
        </p:nvSpPr>
        <p:spPr>
          <a:xfrm>
            <a:off x="162034" y="469817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4" name="フローチャート: 結合子 23"/>
          <p:cNvSpPr/>
          <p:nvPr/>
        </p:nvSpPr>
        <p:spPr>
          <a:xfrm>
            <a:off x="493998" y="489193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1" name="ホームベース 13">
            <a:extLst>
              <a:ext uri="{FF2B5EF4-FFF2-40B4-BE49-F238E27FC236}">
                <a16:creationId xmlns:a16="http://schemas.microsoft.com/office/drawing/2014/main" id="{1E2C2B8E-0A7E-46DF-8CFF-2E3B08D72CEA}"/>
              </a:ext>
            </a:extLst>
          </p:cNvPr>
          <p:cNvSpPr/>
          <p:nvPr/>
        </p:nvSpPr>
        <p:spPr>
          <a:xfrm>
            <a:off x="2377385" y="7263220"/>
            <a:ext cx="13567465" cy="576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　スクールサポートスタッフの配置</a:t>
            </a:r>
          </a:p>
        </p:txBody>
      </p:sp>
      <p:grpSp>
        <p:nvGrpSpPr>
          <p:cNvPr id="35" name="グループ化 34"/>
          <p:cNvGrpSpPr/>
          <p:nvPr/>
        </p:nvGrpSpPr>
        <p:grpSpPr>
          <a:xfrm>
            <a:off x="15834477" y="7263220"/>
            <a:ext cx="859731" cy="576000"/>
            <a:chOff x="8551712" y="10201495"/>
            <a:chExt cx="566155" cy="360000"/>
          </a:xfrm>
          <a:solidFill>
            <a:schemeClr val="tx1">
              <a:lumMod val="65000"/>
              <a:lumOff val="35000"/>
            </a:schemeClr>
          </a:solidFill>
        </p:grpSpPr>
        <p:sp>
          <p:nvSpPr>
            <p:cNvPr id="36" name="山形 35"/>
            <p:cNvSpPr/>
            <p:nvPr/>
          </p:nvSpPr>
          <p:spPr>
            <a:xfrm>
              <a:off x="8551712"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山形 36"/>
            <p:cNvSpPr/>
            <p:nvPr/>
          </p:nvSpPr>
          <p:spPr>
            <a:xfrm>
              <a:off x="8793074"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3022088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119117660"/>
              </p:ext>
            </p:extLst>
          </p:nvPr>
        </p:nvGraphicFramePr>
        <p:xfrm>
          <a:off x="218419" y="25324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◆スクールカウンセラー等外部人材の配置</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○スクールカウンセラーを全府立高等学校・府立中学校に１名、政令市を除く府内全中学校区に１名の配置に加え、昨今増加し続ける小学校での支援要請に対応するため、令和３</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　年度から小学校での活動に向けて一定時間を確保し、児童生徒の心のケア、教職員・保護者への助言・援助等を実施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○大阪市では、スクールカウンセラーを市内全小中学校に配置し、児童生徒の</a:t>
                      </a:r>
                      <a:r>
                        <a:rPr kumimoji="1" lang="ja-JP" altLang="en-US" sz="1600" b="0" i="0" u="none" strike="noStrike" dirty="0">
                          <a:solidFill>
                            <a:schemeClr val="tx1"/>
                          </a:solidFill>
                          <a:latin typeface="游ゴシック" panose="020B0400000000000000" pitchFamily="50" charset="-128"/>
                          <a:ea typeface="+mn-ea"/>
                        </a:rPr>
                        <a:t>心のケア、教職員への助言・援助等を実施</a:t>
                      </a:r>
                      <a:endParaRPr kumimoji="1" lang="en-US" altLang="ja-JP" sz="1600" b="0" i="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○スクールソーシャルワーカーを、府立学校</a:t>
                      </a:r>
                      <a:r>
                        <a:rPr kumimoji="1" lang="en-US" altLang="ja-JP" sz="1600" b="0" i="0" u="none" dirty="0">
                          <a:solidFill>
                            <a:schemeClr val="tx1"/>
                          </a:solidFill>
                          <a:latin typeface="游ゴシック" panose="020B0400000000000000" pitchFamily="50" charset="-128"/>
                          <a:ea typeface="+mn-ea"/>
                        </a:rPr>
                        <a:t>110</a:t>
                      </a:r>
                      <a:r>
                        <a:rPr kumimoji="1" lang="ja-JP" altLang="en-US" sz="1600" b="0" i="0" u="none" dirty="0">
                          <a:solidFill>
                            <a:schemeClr val="tx1"/>
                          </a:solidFill>
                          <a:latin typeface="游ゴシック" panose="020B0400000000000000" pitchFamily="50" charset="-128"/>
                          <a:ea typeface="+mn-ea"/>
                        </a:rPr>
                        <a:t>校に配置し、政令市・中核市を除く府内全中学校区に１名配置できるよう補助を行い、児童生徒への支援、教職員への助言・援助</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　等を実施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○学習支援員を府立学校に配置し、児童生徒の学習サポートや重症化リスクの高い児童生徒への支援、介助等を実施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lang="ja-JP" altLang="en-US" sz="1600" b="0" u="none" dirty="0">
                          <a:solidFill>
                            <a:schemeClr val="tx1"/>
                          </a:solidFill>
                          <a:effectLst/>
                          <a:latin typeface="+mn-ea"/>
                          <a:ea typeface="+mn-ea"/>
                          <a:cs typeface="Times New Roman" panose="02020603050405020304" pitchFamily="18" charset="0"/>
                        </a:rPr>
                        <a:t>〇</a:t>
                      </a:r>
                      <a:r>
                        <a:rPr lang="ja-JP" altLang="ja-JP" sz="1600" b="0" u="none" dirty="0">
                          <a:solidFill>
                            <a:schemeClr val="tx1"/>
                          </a:solidFill>
                          <a:effectLst/>
                          <a:latin typeface="+mn-ea"/>
                          <a:ea typeface="+mn-ea"/>
                          <a:cs typeface="Times New Roman" panose="02020603050405020304" pitchFamily="18" charset="0"/>
                        </a:rPr>
                        <a:t>大阪市においては、</a:t>
                      </a:r>
                      <a:r>
                        <a:rPr kumimoji="1" lang="ja-JP" altLang="en-US" sz="1600" b="0" i="0" u="none" dirty="0">
                          <a:solidFill>
                            <a:schemeClr val="tx1"/>
                          </a:solidFill>
                          <a:latin typeface="游ゴシック" panose="020B0400000000000000" pitchFamily="50" charset="-128"/>
                          <a:ea typeface="+mn-ea"/>
                        </a:rPr>
                        <a:t>スクールソーシャルワーカー</a:t>
                      </a:r>
                      <a:r>
                        <a:rPr kumimoji="1" lang="ja-JP" altLang="en-US" sz="1600" b="0" i="0" u="none" dirty="0">
                          <a:solidFill>
                            <a:schemeClr val="tx1"/>
                          </a:solidFill>
                          <a:effectLst/>
                          <a:latin typeface="+mn-ea"/>
                          <a:ea typeface="+mn-ea"/>
                          <a:cs typeface="Times New Roman" panose="02020603050405020304" pitchFamily="18" charset="0"/>
                        </a:rPr>
                        <a:t>を</a:t>
                      </a:r>
                      <a:r>
                        <a:rPr lang="ja-JP" altLang="ja-JP" sz="1600" b="0" u="none" dirty="0">
                          <a:solidFill>
                            <a:schemeClr val="tx1"/>
                          </a:solidFill>
                          <a:effectLst/>
                          <a:latin typeface="+mn-ea"/>
                          <a:ea typeface="+mn-ea"/>
                          <a:cs typeface="Times New Roman" panose="02020603050405020304" pitchFamily="18" charset="0"/>
                        </a:rPr>
                        <a:t>各区</a:t>
                      </a:r>
                      <a:r>
                        <a:rPr lang="ja-JP" altLang="en-US" sz="1600" b="0" u="none" dirty="0">
                          <a:solidFill>
                            <a:schemeClr val="tx1"/>
                          </a:solidFill>
                          <a:effectLst/>
                          <a:latin typeface="+mn-ea"/>
                          <a:ea typeface="+mn-ea"/>
                          <a:cs typeface="Times New Roman" panose="02020603050405020304" pitchFamily="18" charset="0"/>
                        </a:rPr>
                        <a:t>とモデル校</a:t>
                      </a:r>
                      <a:r>
                        <a:rPr lang="ja-JP" altLang="ja-JP" sz="1600" b="0" u="none" dirty="0">
                          <a:solidFill>
                            <a:schemeClr val="tx1"/>
                          </a:solidFill>
                          <a:effectLst/>
                          <a:latin typeface="+mn-ea"/>
                          <a:ea typeface="+mn-ea"/>
                          <a:cs typeface="Times New Roman" panose="02020603050405020304" pitchFamily="18" charset="0"/>
                        </a:rPr>
                        <a:t>に配置し、すべての小中学校</a:t>
                      </a:r>
                      <a:r>
                        <a:rPr lang="ja-JP" altLang="en-US" sz="1600" b="0" u="none" dirty="0">
                          <a:solidFill>
                            <a:schemeClr val="tx1"/>
                          </a:solidFill>
                          <a:effectLst/>
                          <a:latin typeface="+mn-ea"/>
                          <a:ea typeface="+mn-ea"/>
                          <a:cs typeface="Times New Roman" panose="02020603050405020304" pitchFamily="18" charset="0"/>
                        </a:rPr>
                        <a:t>等</a:t>
                      </a:r>
                      <a:r>
                        <a:rPr lang="ja-JP" altLang="ja-JP" sz="1600" b="0" u="none" dirty="0">
                          <a:solidFill>
                            <a:schemeClr val="tx1"/>
                          </a:solidFill>
                          <a:effectLst/>
                          <a:latin typeface="+mn-ea"/>
                          <a:ea typeface="+mn-ea"/>
                          <a:cs typeface="Times New Roman" panose="02020603050405020304" pitchFamily="18" charset="0"/>
                        </a:rPr>
                        <a:t>において、教職員への助言・援助、児童生徒への支援等を実施</a:t>
                      </a:r>
                      <a:endParaRPr lang="ja-JP" altLang="ja-JP" sz="1600" b="0" u="none" dirty="0">
                        <a:solidFill>
                          <a:schemeClr val="tx1"/>
                        </a:solidFill>
                        <a:effectLst/>
                        <a:latin typeface="+mn-ea"/>
                        <a:ea typeface="+mn-ea"/>
                        <a:cs typeface="ＭＳ Ｐゴシック" panose="020B060007020508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◆スクールサポートスタッフの配置</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○スクールサポートスタッフを</a:t>
                      </a:r>
                      <a:r>
                        <a:rPr kumimoji="1" lang="ja-JP" altLang="en-US" sz="1600" b="0" i="0" u="none" dirty="0">
                          <a:solidFill>
                            <a:schemeClr val="tx1"/>
                          </a:solidFill>
                          <a:latin typeface="游ゴシック" panose="020B0400000000000000" pitchFamily="50" charset="-128"/>
                          <a:ea typeface="+mn-ea"/>
                        </a:rPr>
                        <a:t>市立小中学校等や</a:t>
                      </a:r>
                      <a:r>
                        <a:rPr kumimoji="1" lang="ja-JP" altLang="en-US" sz="1600" b="0" i="0" dirty="0">
                          <a:solidFill>
                            <a:schemeClr val="tx1"/>
                          </a:solidFill>
                          <a:latin typeface="游ゴシック" panose="020B0400000000000000" pitchFamily="50" charset="-128"/>
                          <a:ea typeface="+mn-ea"/>
                        </a:rPr>
                        <a:t>府立</a:t>
                      </a:r>
                      <a:r>
                        <a:rPr kumimoji="1" lang="ja-JP" altLang="en-US" sz="1600" b="0" i="0" u="none" dirty="0">
                          <a:solidFill>
                            <a:schemeClr val="tx1"/>
                          </a:solidFill>
                          <a:latin typeface="游ゴシック" panose="020B0400000000000000" pitchFamily="50" charset="-128"/>
                          <a:ea typeface="+mn-ea"/>
                        </a:rPr>
                        <a:t>支援</a:t>
                      </a:r>
                      <a:r>
                        <a:rPr kumimoji="1" lang="ja-JP" altLang="en-US" sz="1600" b="0" i="0" dirty="0">
                          <a:solidFill>
                            <a:schemeClr val="tx1"/>
                          </a:solidFill>
                          <a:latin typeface="游ゴシック" panose="020B0400000000000000" pitchFamily="50" charset="-128"/>
                          <a:ea typeface="+mn-ea"/>
                        </a:rPr>
                        <a:t>学校等に配置し、校内の清掃・消毒作業等の感染症対策を実施</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a:t>
                      </a:r>
                      <a:r>
                        <a:rPr kumimoji="1" lang="ja-JP" altLang="en-US" sz="1600" b="0" i="0" u="none" dirty="0">
                          <a:solidFill>
                            <a:schemeClr val="tx1"/>
                          </a:solidFill>
                          <a:latin typeface="游ゴシック" panose="020B0400000000000000" pitchFamily="50" charset="-128"/>
                          <a:ea typeface="+mn-ea"/>
                        </a:rPr>
                        <a:t>教員の感染症予防業務による負担を軽減し、</a:t>
                      </a:r>
                      <a:r>
                        <a:rPr kumimoji="1" lang="ja-JP" altLang="en-US" sz="1600" b="0" i="0" dirty="0">
                          <a:solidFill>
                            <a:schemeClr val="tx1"/>
                          </a:solidFill>
                          <a:latin typeface="游ゴシック" panose="020B0400000000000000" pitchFamily="50" charset="-128"/>
                          <a:ea typeface="+mn-ea"/>
                        </a:rPr>
                        <a:t>児童生徒への指導等の時間を確保するためにスクールサポートスタッフを配置する市町村に対し、その経費を一部補助</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○大阪市においては、ポストコロナにおいても、全小中学校等に対して、事務作業等の負担を軽減するスクールサポートスタッフを配置し、教員の長時間勤務の解消をめざすとと</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　もに、教員がより児童生徒への指導や教材研究等に注力できる体制を整備</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i="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（３）教育の質の向上</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学びの保障</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008331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（４）新しい生活様式に対応した住環境等</a:t>
            </a:r>
          </a:p>
        </p:txBody>
      </p:sp>
      <p:sp>
        <p:nvSpPr>
          <p:cNvPr id="21" name="テキスト ボックス 20"/>
          <p:cNvSpPr txBox="1"/>
          <p:nvPr/>
        </p:nvSpPr>
        <p:spPr>
          <a:xfrm>
            <a:off x="11808000" y="1913651"/>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多様な人々を惹きつけ快適に暮らすことができる都市・住まいの実現</a:t>
            </a:r>
            <a:endParaRPr lang="en-US" altLang="ja-JP" sz="2000" b="1" spc="-150" dirty="0">
              <a:solidFill>
                <a:schemeClr val="tx1"/>
              </a:solidFill>
              <a:latin typeface="+mn-ea"/>
              <a:cs typeface="Meiryo UI" pitchFamily="50" charset="-128"/>
            </a:endParaRPr>
          </a:p>
        </p:txBody>
      </p:sp>
      <p:sp>
        <p:nvSpPr>
          <p:cNvPr id="22" name="テキスト ボックス 21"/>
          <p:cNvSpPr txBox="1"/>
          <p:nvPr/>
        </p:nvSpPr>
        <p:spPr>
          <a:xfrm>
            <a:off x="1296000" y="1913651"/>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「新しい生活様式」に対応したまちづくりや住環境の整備</a:t>
            </a:r>
            <a:endParaRPr lang="en-US" altLang="ja-JP" sz="2000" b="1" spc="-150" dirty="0">
              <a:solidFill>
                <a:schemeClr val="tx1"/>
              </a:solidFill>
              <a:latin typeface="+mn-ea"/>
              <a:cs typeface="Meiryo UI" pitchFamily="50" charset="-128"/>
            </a:endParaRPr>
          </a:p>
        </p:txBody>
      </p:sp>
      <p:sp>
        <p:nvSpPr>
          <p:cNvPr id="23" name="テキスト ボックス 22"/>
          <p:cNvSpPr txBox="1"/>
          <p:nvPr/>
        </p:nvSpPr>
        <p:spPr>
          <a:xfrm>
            <a:off x="6624000" y="1913651"/>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新しい生活スタイルに対応したまちづくりの推進や住環境の整備</a:t>
            </a:r>
            <a:endParaRPr lang="en-US" altLang="ja-JP" sz="2000" b="1" spc="-150" dirty="0">
              <a:solidFill>
                <a:schemeClr val="tx1"/>
              </a:solidFill>
              <a:latin typeface="+mn-ea"/>
              <a:cs typeface="Meiryo UI" pitchFamily="50" charset="-128"/>
            </a:endParaRPr>
          </a:p>
        </p:txBody>
      </p:sp>
      <p:sp>
        <p:nvSpPr>
          <p:cNvPr id="25" name="二等辺三角形 24"/>
          <p:cNvSpPr/>
          <p:nvPr/>
        </p:nvSpPr>
        <p:spPr>
          <a:xfrm rot="5400000">
            <a:off x="6326263" y="2194516"/>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rot="5400000">
            <a:off x="11510263" y="2194516"/>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Group 2"/>
          <p:cNvGraphicFramePr>
            <a:graphicFrameLocks/>
          </p:cNvGraphicFramePr>
          <p:nvPr>
            <p:extLst>
              <p:ext uri="{D42A27DB-BD31-4B8C-83A1-F6EECF244321}">
                <p14:modId xmlns:p14="http://schemas.microsoft.com/office/powerpoint/2010/main" val="4176865641"/>
              </p:ext>
            </p:extLst>
          </p:nvPr>
        </p:nvGraphicFramePr>
        <p:xfrm>
          <a:off x="180000" y="2855381"/>
          <a:ext cx="16668000" cy="14347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9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◆生活スタイルの変化に対応する住まい・まちづくりに向けた検討</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◆くらしの質を高める住まい・まちづくりの推進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◆安心のくらしをつくる住まい・まちづくりの推進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◆農空間の多面的な機能を活かした都市づくり・都市農業の推進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8" name="表 27">
            <a:extLst>
              <a:ext uri="{FF2B5EF4-FFF2-40B4-BE49-F238E27FC236}">
                <a16:creationId xmlns:a16="http://schemas.microsoft.com/office/drawing/2014/main" id="{C0902652-2C90-4D1E-B7FE-AC100B34E81E}"/>
              </a:ext>
            </a:extLst>
          </p:cNvPr>
          <p:cNvGraphicFramePr>
            <a:graphicFrameLocks noGrp="1"/>
          </p:cNvGraphicFramePr>
          <p:nvPr/>
        </p:nvGraphicFramePr>
        <p:xfrm>
          <a:off x="180000" y="5757192"/>
          <a:ext cx="16560000" cy="3217567"/>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92224">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325343">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24" name="図 2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8020" y="5811061"/>
            <a:ext cx="411386" cy="612000"/>
          </a:xfrm>
          <a:prstGeom prst="rect">
            <a:avLst/>
          </a:prstGeom>
        </p:spPr>
      </p:pic>
      <p:sp>
        <p:nvSpPr>
          <p:cNvPr id="31" name="ホームベース 30"/>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まちづくりの推進・住環境の整備</a:t>
            </a:r>
          </a:p>
        </p:txBody>
      </p:sp>
      <p:cxnSp>
        <p:nvCxnSpPr>
          <p:cNvPr id="32" name="直線コネクタ 31"/>
          <p:cNvCxnSpPr/>
          <p:nvPr/>
        </p:nvCxnSpPr>
        <p:spPr>
          <a:xfrm>
            <a:off x="313887" y="4786002"/>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E37A114D-C9FC-4AEC-A456-F2810BC313A6}"/>
              </a:ext>
            </a:extLst>
          </p:cNvPr>
          <p:cNvSpPr txBox="1"/>
          <p:nvPr/>
        </p:nvSpPr>
        <p:spPr>
          <a:xfrm>
            <a:off x="125713" y="4938080"/>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4" name="フローチャート: 結合子 33"/>
          <p:cNvSpPr/>
          <p:nvPr/>
        </p:nvSpPr>
        <p:spPr>
          <a:xfrm>
            <a:off x="457677" y="5131842"/>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5" name="ホームベース 29">
            <a:extLst>
              <a:ext uri="{FF2B5EF4-FFF2-40B4-BE49-F238E27FC236}">
                <a16:creationId xmlns:a16="http://schemas.microsoft.com/office/drawing/2014/main" id="{C33D46F4-8599-47E4-B845-94E85F2F00A6}"/>
              </a:ext>
            </a:extLst>
          </p:cNvPr>
          <p:cNvSpPr/>
          <p:nvPr/>
        </p:nvSpPr>
        <p:spPr>
          <a:xfrm>
            <a:off x="2396727" y="8240350"/>
            <a:ext cx="14343272" cy="40157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農空間の多面的な機能を活かした都市づくり・都市農業の推進</a:t>
            </a:r>
            <a:endParaRPr kumimoji="1" lang="en-US" altLang="ja-JP" b="1" dirty="0">
              <a:solidFill>
                <a:schemeClr val="bg1"/>
              </a:solidFill>
              <a:effectLst>
                <a:outerShdw blurRad="38100" dist="38100" dir="2700000" algn="tl">
                  <a:srgbClr val="000000">
                    <a:alpha val="43137"/>
                  </a:srgbClr>
                </a:outerShdw>
              </a:effectLst>
            </a:endParaRPr>
          </a:p>
        </p:txBody>
      </p:sp>
      <p:sp>
        <p:nvSpPr>
          <p:cNvPr id="36" name="ホームベース 35"/>
          <p:cNvSpPr/>
          <p:nvPr/>
        </p:nvSpPr>
        <p:spPr>
          <a:xfrm>
            <a:off x="2396728" y="6774115"/>
            <a:ext cx="2204300" cy="1084862"/>
          </a:xfrm>
          <a:prstGeom prst="homePlate">
            <a:avLst>
              <a:gd name="adj" fmla="val 20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新たな</a:t>
            </a:r>
            <a:endParaRPr kumimoji="1" lang="en-US" altLang="ja-JP" sz="1600" b="1" dirty="0">
              <a:effectLst>
                <a:outerShdw blurRad="38100" dist="38100" dir="2700000" algn="tl">
                  <a:srgbClr val="000000">
                    <a:alpha val="43137"/>
                  </a:srgbClr>
                </a:outerShdw>
              </a:effectLst>
            </a:endParaRPr>
          </a:p>
          <a:p>
            <a:pPr algn="ctr"/>
            <a:r>
              <a:rPr kumimoji="1" lang="ja-JP" altLang="en-US" sz="1600" b="1" dirty="0">
                <a:effectLst>
                  <a:outerShdw blurRad="38100" dist="38100" dir="2700000" algn="tl">
                    <a:srgbClr val="000000">
                      <a:alpha val="43137"/>
                    </a:srgbClr>
                  </a:outerShdw>
                </a:effectLst>
              </a:rPr>
              <a:t>「住まうビジョン・大阪」の策定</a:t>
            </a:r>
          </a:p>
        </p:txBody>
      </p:sp>
      <p:sp>
        <p:nvSpPr>
          <p:cNvPr id="37" name="角丸四角形 36"/>
          <p:cNvSpPr/>
          <p:nvPr/>
        </p:nvSpPr>
        <p:spPr>
          <a:xfrm>
            <a:off x="286760" y="6680435"/>
            <a:ext cx="1733341" cy="208619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まちづくりの推進・住環境の整備</a:t>
            </a:r>
          </a:p>
        </p:txBody>
      </p:sp>
      <p:sp>
        <p:nvSpPr>
          <p:cNvPr id="41" name="ホームベース 40"/>
          <p:cNvSpPr/>
          <p:nvPr/>
        </p:nvSpPr>
        <p:spPr>
          <a:xfrm>
            <a:off x="4601028" y="6804433"/>
            <a:ext cx="12138971" cy="40157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くらしの質を高める住まい・まちづくりの推進</a:t>
            </a:r>
            <a:endParaRPr kumimoji="1" lang="en-US" altLang="ja-JP" b="1" dirty="0">
              <a:effectLst>
                <a:outerShdw blurRad="38100" dist="38100" dir="2700000" algn="tl">
                  <a:srgbClr val="000000">
                    <a:alpha val="43137"/>
                  </a:srgbClr>
                </a:outerShdw>
              </a:effectLst>
            </a:endParaRPr>
          </a:p>
        </p:txBody>
      </p:sp>
      <p:sp>
        <p:nvSpPr>
          <p:cNvPr id="42" name="ホームベース 29">
            <a:extLst>
              <a:ext uri="{FF2B5EF4-FFF2-40B4-BE49-F238E27FC236}">
                <a16:creationId xmlns:a16="http://schemas.microsoft.com/office/drawing/2014/main" id="{9DC2028A-1480-4052-AE9C-8D8996E2DD97}"/>
              </a:ext>
            </a:extLst>
          </p:cNvPr>
          <p:cNvSpPr/>
          <p:nvPr/>
        </p:nvSpPr>
        <p:spPr>
          <a:xfrm>
            <a:off x="4601028" y="7406143"/>
            <a:ext cx="12138971" cy="45283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安心のくらしをつくる住まい・まちづくりの推進</a:t>
            </a:r>
            <a:endParaRPr kumimoji="1" lang="en-US" altLang="ja-JP"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0882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569168832"/>
              </p:ext>
            </p:extLst>
          </p:nvPr>
        </p:nvGraphicFramePr>
        <p:xfrm>
          <a:off x="245134" y="2497048"/>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◆生活スタイルの変化に対応する住まい・まちづくりに向けた検討</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○新型コロナウイルス感染症を契機とする「新たな日常」などを踏まえ、新たな「住まうビジョン・大阪」を策定</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◆くらしの質を高める住まい・まちづくりの推進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○既存住宅の利活用を促進するため、「用途変更による住宅の利活用ガイドブック」を活用した普及啓発を実施</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○民間賃貸住宅等においてテレワークスペースを設置する場合に補助を実施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◆安心のくらしをつくる住まい・まちづくりの推進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○既存駅舎のエレベーター整備に対する補助を実施し１ルート以上のバリアフリールートを確保する等、鉄道駅のバリアフリー化を推進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○「大阪府居住安定確保計画」を新たに策定し、市区町村単位の居住支援協議会の設立を促進、居住支援法人の活動を支援</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○「大阪府営住宅ストック総合活用計画」（令和３年</a:t>
                      </a:r>
                      <a:r>
                        <a:rPr kumimoji="1" lang="en-US" altLang="ja-JP" sz="1600" b="0" u="none" dirty="0">
                          <a:solidFill>
                            <a:schemeClr val="tx1"/>
                          </a:solidFill>
                          <a:latin typeface="游ゴシック" panose="020B0400000000000000" pitchFamily="50" charset="-128"/>
                          <a:ea typeface="+mn-ea"/>
                        </a:rPr>
                        <a:t>12</a:t>
                      </a:r>
                      <a:r>
                        <a:rPr kumimoji="1" lang="ja-JP" altLang="en-US" sz="1600" b="0" u="none" dirty="0">
                          <a:solidFill>
                            <a:schemeClr val="tx1"/>
                          </a:solidFill>
                          <a:latin typeface="游ゴシック" panose="020B0400000000000000" pitchFamily="50" charset="-128"/>
                          <a:ea typeface="+mn-ea"/>
                        </a:rPr>
                        <a:t>月）に基づき、今後、更新時期を迎える昭和</a:t>
                      </a:r>
                      <a:r>
                        <a:rPr kumimoji="1" lang="en-US" altLang="ja-JP" sz="1600" b="0" u="none" dirty="0">
                          <a:solidFill>
                            <a:schemeClr val="tx1"/>
                          </a:solidFill>
                          <a:latin typeface="游ゴシック" panose="020B0400000000000000" pitchFamily="50" charset="-128"/>
                          <a:ea typeface="+mn-ea"/>
                        </a:rPr>
                        <a:t>50</a:t>
                      </a:r>
                      <a:r>
                        <a:rPr kumimoji="1" lang="ja-JP" altLang="en-US" sz="1600" b="0" u="none" dirty="0">
                          <a:solidFill>
                            <a:schemeClr val="tx1"/>
                          </a:solidFill>
                          <a:latin typeface="游ゴシック" panose="020B0400000000000000" pitchFamily="50" charset="-128"/>
                          <a:ea typeface="+mn-ea"/>
                        </a:rPr>
                        <a:t>年代以前の団地の再編・整備を通じた、良質なストック形成、まちづくり、</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将来の管理戸数の適正化に向けた取組みの推進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○「大阪市営住宅ストック総合活用計画」（令和３年３月）に基づき、住宅の耐震性の確保や長寿命化を進めるとともに、コミュニティの再生や地域のまちづくりへの貢献を図る</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など、市営住宅ストックの有効活用を推進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◆農空間の多面的な機能を活かした都市づくり・都市農業の推進</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○大阪農業つなぐセンターを設置し、ライフスタイルに応じたサポートを実施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・副業等に農業を取り入れる企業をアグリパートナーとして登録し、農家とのマッチングを実施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○農空間での活動やイベント情報などを</a:t>
                      </a:r>
                      <a:r>
                        <a:rPr kumimoji="1" lang="ja-JP" altLang="en-US" sz="1600" b="0" u="none" strike="noStrike" dirty="0">
                          <a:solidFill>
                            <a:schemeClr val="tx1"/>
                          </a:solidFill>
                          <a:latin typeface="游ゴシック" panose="020B0400000000000000" pitchFamily="50" charset="-128"/>
                          <a:ea typeface="+mn-ea"/>
                        </a:rPr>
                        <a:t>ポータルサイトや</a:t>
                      </a:r>
                      <a:r>
                        <a:rPr kumimoji="1" lang="en-US" altLang="ja-JP" sz="1600" b="0" u="none" strike="noStrike" dirty="0">
                          <a:solidFill>
                            <a:schemeClr val="tx1"/>
                          </a:solidFill>
                          <a:latin typeface="游ゴシック" panose="020B0400000000000000" pitchFamily="50" charset="-128"/>
                          <a:ea typeface="+mn-ea"/>
                        </a:rPr>
                        <a:t>SNS</a:t>
                      </a:r>
                      <a:r>
                        <a:rPr kumimoji="1" lang="ja-JP" altLang="en-US" sz="1600" b="0" u="none" dirty="0">
                          <a:solidFill>
                            <a:schemeClr val="tx1"/>
                          </a:solidFill>
                          <a:latin typeface="游ゴシック" panose="020B0400000000000000" pitchFamily="50" charset="-128"/>
                          <a:ea typeface="+mn-ea"/>
                        </a:rPr>
                        <a:t>で発信し、府民が農に触れる活動への参加を促進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effectLst/>
                          <a:latin typeface="游ゴシック" panose="020B0400000000000000" pitchFamily="50" charset="-128"/>
                          <a:ea typeface="+mn-ea"/>
                        </a:rPr>
                        <a:t>○大規模災害時における住民の安全確保及び復旧活動の円滑化を図る用地を確保する</a:t>
                      </a:r>
                      <a:r>
                        <a:rPr kumimoji="1" lang="ja-JP" altLang="en-US" sz="1600" b="0" u="none" strike="noStrike" dirty="0">
                          <a:solidFill>
                            <a:schemeClr val="tx1"/>
                          </a:solidFill>
                          <a:effectLst/>
                          <a:latin typeface="+mn-ea"/>
                          <a:ea typeface="+mn-ea"/>
                        </a:rPr>
                        <a:t>ため、</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防災協力農地登録制度</a:t>
                      </a:r>
                      <a:r>
                        <a:rPr lang="ja-JP" altLang="en-US" sz="1600" b="0" u="none" strike="noStrike" dirty="0">
                          <a:solidFill>
                            <a:schemeClr val="tx1"/>
                          </a:solidFill>
                          <a:effectLst/>
                          <a:latin typeface="游ゴシック" panose="020B0400000000000000" pitchFamily="50" charset="-128"/>
                          <a:ea typeface="+mn-ea"/>
                        </a:rPr>
                        <a:t>を推進</a:t>
                      </a:r>
                      <a:endParaRPr kumimoji="1" lang="en-US" altLang="ja-JP" sz="1600" b="0" u="none" strike="noStrike" dirty="0">
                        <a:solidFill>
                          <a:schemeClr val="tx1"/>
                        </a:solidFill>
                        <a:effectLst/>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（４）新しい生活様式に対応した住環境等</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まちづくりの推進・住環境の整備</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974311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261594" y="1844598"/>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インフラの充実・有効活用による安全・快適でゆとりのある憩いの場の創出</a:t>
            </a:r>
            <a:endParaRPr lang="en-US" altLang="ja-JP" sz="2000" b="1" spc="-150" dirty="0">
              <a:solidFill>
                <a:schemeClr val="tx1"/>
              </a:solidFill>
              <a:latin typeface="+mn-ea"/>
              <a:cs typeface="Meiryo UI" pitchFamily="50" charset="-128"/>
            </a:endParaRPr>
          </a:p>
        </p:txBody>
      </p:sp>
      <p:sp>
        <p:nvSpPr>
          <p:cNvPr id="17" name="テキスト ボックス 16"/>
          <p:cNvSpPr txBox="1"/>
          <p:nvPr/>
        </p:nvSpPr>
        <p:spPr>
          <a:xfrm>
            <a:off x="11773594" y="1844598"/>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インフラの充実・有効活用による上質な都市空間の創出</a:t>
            </a:r>
            <a:endParaRPr lang="en-US" altLang="ja-JP" sz="2000" b="1" spc="-150" dirty="0">
              <a:solidFill>
                <a:schemeClr val="tx1"/>
              </a:solidFill>
              <a:latin typeface="+mn-ea"/>
              <a:cs typeface="Meiryo UI" pitchFamily="50" charset="-128"/>
            </a:endParaRPr>
          </a:p>
        </p:txBody>
      </p:sp>
      <p:sp>
        <p:nvSpPr>
          <p:cNvPr id="20" name="二等辺三角形 19"/>
          <p:cNvSpPr/>
          <p:nvPr/>
        </p:nvSpPr>
        <p:spPr>
          <a:xfrm rot="5400000">
            <a:off x="11475857" y="2125463"/>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Group 2"/>
          <p:cNvGraphicFramePr>
            <a:graphicFrameLocks/>
          </p:cNvGraphicFramePr>
          <p:nvPr>
            <p:extLst>
              <p:ext uri="{D42A27DB-BD31-4B8C-83A1-F6EECF244321}">
                <p14:modId xmlns:p14="http://schemas.microsoft.com/office/powerpoint/2010/main" val="3246609480"/>
              </p:ext>
            </p:extLst>
          </p:nvPr>
        </p:nvGraphicFramePr>
        <p:xfrm>
          <a:off x="199594" y="2747456"/>
          <a:ext cx="16668000" cy="1224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◆インフラの充実・有効活用による安全・快適でゆとりある都市空間の創出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◆多様な人々を惹きつける安全・安心で上質な賑わい・憩いの空間の創出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（４）新しい生活様式に対応した住環境等</a:t>
            </a:r>
          </a:p>
        </p:txBody>
      </p:sp>
      <p:sp>
        <p:nvSpPr>
          <p:cNvPr id="25" name="ホームベース 24"/>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インフラの充実・有効活用</a:t>
            </a:r>
          </a:p>
        </p:txBody>
      </p:sp>
      <p:cxnSp>
        <p:nvCxnSpPr>
          <p:cNvPr id="26" name="直線コネクタ 25"/>
          <p:cNvCxnSpPr/>
          <p:nvPr/>
        </p:nvCxnSpPr>
        <p:spPr>
          <a:xfrm>
            <a:off x="387768" y="4453210"/>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E37A114D-C9FC-4AEC-A456-F2810BC313A6}"/>
              </a:ext>
            </a:extLst>
          </p:cNvPr>
          <p:cNvSpPr txBox="1"/>
          <p:nvPr/>
        </p:nvSpPr>
        <p:spPr>
          <a:xfrm>
            <a:off x="199594" y="4605288"/>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8" name="フローチャート: 結合子 27"/>
          <p:cNvSpPr/>
          <p:nvPr/>
        </p:nvSpPr>
        <p:spPr>
          <a:xfrm>
            <a:off x="531558" y="4799050"/>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0" name="フローチャート: 結合子 29"/>
          <p:cNvSpPr/>
          <p:nvPr/>
        </p:nvSpPr>
        <p:spPr>
          <a:xfrm>
            <a:off x="531558" y="4799050"/>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4" name="表 33">
            <a:extLst>
              <a:ext uri="{FF2B5EF4-FFF2-40B4-BE49-F238E27FC236}">
                <a16:creationId xmlns:a16="http://schemas.microsoft.com/office/drawing/2014/main" id="{C0902652-2C90-4D1E-B7FE-AC100B34E81E}"/>
              </a:ext>
            </a:extLst>
          </p:cNvPr>
          <p:cNvGraphicFramePr>
            <a:graphicFrameLocks noGrp="1"/>
          </p:cNvGraphicFramePr>
          <p:nvPr/>
        </p:nvGraphicFramePr>
        <p:xfrm>
          <a:off x="253594" y="5346049"/>
          <a:ext cx="16560000" cy="5137687"/>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937069">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2006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0" name="角丸四角形 39"/>
          <p:cNvSpPr/>
          <p:nvPr/>
        </p:nvSpPr>
        <p:spPr>
          <a:xfrm>
            <a:off x="387768" y="6414816"/>
            <a:ext cx="1733341" cy="345308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インフラの充実・有効活用による安全・快適でゆとりある都市空間の創出</a:t>
            </a:r>
          </a:p>
        </p:txBody>
      </p:sp>
      <p:sp>
        <p:nvSpPr>
          <p:cNvPr id="41" name="ホームベース 40"/>
          <p:cNvSpPr/>
          <p:nvPr/>
        </p:nvSpPr>
        <p:spPr>
          <a:xfrm>
            <a:off x="2517750" y="6327846"/>
            <a:ext cx="14004000" cy="648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道路の無電柱化の推進</a:t>
            </a:r>
          </a:p>
        </p:txBody>
      </p:sp>
      <p:sp>
        <p:nvSpPr>
          <p:cNvPr id="42" name="ホームベース 41"/>
          <p:cNvSpPr/>
          <p:nvPr/>
        </p:nvSpPr>
        <p:spPr>
          <a:xfrm>
            <a:off x="2517749" y="7168712"/>
            <a:ext cx="14004000" cy="648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歩行者と自転車の分離（自転車通行空間の整備）</a:t>
            </a:r>
            <a:endParaRPr kumimoji="1" lang="en-US" altLang="ja-JP" b="1" dirty="0">
              <a:effectLst>
                <a:outerShdw blurRad="38100" dist="38100" dir="2700000" algn="tl">
                  <a:srgbClr val="000000">
                    <a:alpha val="43137"/>
                  </a:srgbClr>
                </a:outerShdw>
              </a:effectLst>
            </a:endParaRPr>
          </a:p>
          <a:p>
            <a:pPr algn="ctr"/>
            <a:r>
              <a:rPr kumimoji="1" lang="ja-JP" altLang="en-US" sz="1200" b="1" dirty="0">
                <a:solidFill>
                  <a:schemeClr val="bg1"/>
                </a:solidFill>
                <a:effectLst>
                  <a:outerShdw blurRad="38100" dist="38100" dir="2700000" algn="tl">
                    <a:srgbClr val="000000">
                      <a:alpha val="43137"/>
                    </a:srgbClr>
                  </a:outerShdw>
                </a:effectLst>
              </a:rPr>
              <a:t>（大阪市：令和６年度末完了予定）</a:t>
            </a:r>
            <a:endParaRPr kumimoji="1" lang="ja-JP" altLang="en-US" b="1" dirty="0">
              <a:solidFill>
                <a:schemeClr val="bg1"/>
              </a:solidFill>
              <a:effectLst>
                <a:outerShdw blurRad="38100" dist="38100" dir="2700000" algn="tl">
                  <a:srgbClr val="000000">
                    <a:alpha val="43137"/>
                  </a:srgbClr>
                </a:outerShdw>
              </a:effectLst>
            </a:endParaRPr>
          </a:p>
        </p:txBody>
      </p:sp>
      <p:pic>
        <p:nvPicPr>
          <p:cNvPr id="43" name="図 4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316056" y="5436883"/>
            <a:ext cx="411386" cy="612000"/>
          </a:xfrm>
          <a:prstGeom prst="rect">
            <a:avLst/>
          </a:prstGeom>
        </p:spPr>
      </p:pic>
      <p:sp>
        <p:nvSpPr>
          <p:cNvPr id="48" name="ホームベース 47"/>
          <p:cNvSpPr/>
          <p:nvPr/>
        </p:nvSpPr>
        <p:spPr>
          <a:xfrm>
            <a:off x="8100000" y="7902242"/>
            <a:ext cx="8460000" cy="960012"/>
          </a:xfrm>
          <a:prstGeom prst="homePlate">
            <a:avLst>
              <a:gd name="adj" fmla="val 366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民間活力導入による公園・緑地の活性化</a:t>
            </a:r>
          </a:p>
        </p:txBody>
      </p:sp>
      <p:sp>
        <p:nvSpPr>
          <p:cNvPr id="49" name="ホームベース 48"/>
          <p:cNvSpPr/>
          <p:nvPr/>
        </p:nvSpPr>
        <p:spPr>
          <a:xfrm>
            <a:off x="2519999" y="8441386"/>
            <a:ext cx="5580000" cy="420868"/>
          </a:xfrm>
          <a:prstGeom prst="homePlate">
            <a:avLst/>
          </a:prstGeom>
          <a:solidFill>
            <a:schemeClr val="tx1">
              <a:lumMod val="65000"/>
              <a:lumOff val="3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新たな管理運営制度の導入</a:t>
            </a:r>
          </a:p>
        </p:txBody>
      </p:sp>
      <p:sp>
        <p:nvSpPr>
          <p:cNvPr id="50" name="ホームベース 49"/>
          <p:cNvSpPr/>
          <p:nvPr/>
        </p:nvSpPr>
        <p:spPr>
          <a:xfrm>
            <a:off x="2520000" y="7902242"/>
            <a:ext cx="7236000" cy="468000"/>
          </a:xfrm>
          <a:prstGeom prst="homePlate">
            <a:avLst>
              <a:gd name="adj" fmla="val 366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bg1"/>
              </a:solidFill>
              <a:effectLst>
                <a:outerShdw blurRad="38100" dist="38100" dir="2700000" algn="tl">
                  <a:srgbClr val="000000">
                    <a:alpha val="43137"/>
                  </a:srgbClr>
                </a:outerShdw>
              </a:effectLst>
            </a:endParaRPr>
          </a:p>
        </p:txBody>
      </p:sp>
      <p:sp>
        <p:nvSpPr>
          <p:cNvPr id="22" name="ホームベース 21"/>
          <p:cNvSpPr/>
          <p:nvPr/>
        </p:nvSpPr>
        <p:spPr>
          <a:xfrm>
            <a:off x="2517750" y="9377541"/>
            <a:ext cx="11447632" cy="648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超高度処理水の河川への送水事業</a:t>
            </a:r>
          </a:p>
        </p:txBody>
      </p:sp>
    </p:spTree>
    <p:extLst>
      <p:ext uri="{BB962C8B-B14F-4D97-AF65-F5344CB8AC3E}">
        <p14:creationId xmlns:p14="http://schemas.microsoft.com/office/powerpoint/2010/main" val="3958594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Group 2"/>
          <p:cNvGraphicFramePr>
            <a:graphicFrameLocks/>
          </p:cNvGraphicFramePr>
          <p:nvPr/>
        </p:nvGraphicFramePr>
        <p:xfrm>
          <a:off x="180000" y="2477658"/>
          <a:ext cx="16668000" cy="172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11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◆公民連携の枠組みを活用し、介護分野の社会課題に対する新サービスの創出支援・スタートアップの育成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◆介護関連産業分野の実証支援</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◆介護関連産業分野における機器・サービスの開発促進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4" name="テキスト ボックス 23"/>
          <p:cNvSpPr txBox="1"/>
          <p:nvPr/>
        </p:nvSpPr>
        <p:spPr>
          <a:xfrm>
            <a:off x="11807999" y="1785346"/>
            <a:ext cx="5040000" cy="54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介護関連産業分野のイノベーション促進</a:t>
            </a:r>
            <a:endParaRPr lang="en-US" altLang="ja-JP" sz="2000" b="1" spc="-150" dirty="0">
              <a:solidFill>
                <a:schemeClr val="tx1"/>
              </a:solidFill>
              <a:latin typeface="+mn-ea"/>
              <a:cs typeface="Meiryo UI" pitchFamily="50" charset="-128"/>
            </a:endParaRPr>
          </a:p>
        </p:txBody>
      </p:sp>
      <p:sp>
        <p:nvSpPr>
          <p:cNvPr id="36" name="二等辺三角形 35"/>
          <p:cNvSpPr/>
          <p:nvPr/>
        </p:nvSpPr>
        <p:spPr>
          <a:xfrm rot="5400000">
            <a:off x="11510262" y="1976211"/>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6479999" y="1785346"/>
            <a:ext cx="5040000" cy="54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介護関連産業分野における事業化促進</a:t>
            </a:r>
            <a:endParaRPr lang="en-US" altLang="ja-JP" sz="2000" b="1" spc="-150" dirty="0">
              <a:solidFill>
                <a:schemeClr val="tx1"/>
              </a:solidFill>
              <a:latin typeface="+mn-ea"/>
              <a:cs typeface="Meiryo UI" pitchFamily="50" charset="-128"/>
            </a:endParaRPr>
          </a:p>
        </p:txBody>
      </p:sp>
      <p:graphicFrame>
        <p:nvGraphicFramePr>
          <p:cNvPr id="15" name="表 14">
            <a:extLst>
              <a:ext uri="{FF2B5EF4-FFF2-40B4-BE49-F238E27FC236}">
                <a16:creationId xmlns:a16="http://schemas.microsoft.com/office/drawing/2014/main" id="{0E2390CC-EE52-463A-98B9-F1F954305B20}"/>
              </a:ext>
            </a:extLst>
          </p:cNvPr>
          <p:cNvGraphicFramePr>
            <a:graphicFrameLocks noGrp="1"/>
          </p:cNvGraphicFramePr>
          <p:nvPr/>
        </p:nvGraphicFramePr>
        <p:xfrm>
          <a:off x="218419" y="5767254"/>
          <a:ext cx="16560000" cy="3790908"/>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30908">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0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6" name="角丸四角形 15"/>
          <p:cNvSpPr/>
          <p:nvPr/>
        </p:nvSpPr>
        <p:spPr>
          <a:xfrm>
            <a:off x="331117" y="6611288"/>
            <a:ext cx="1800000" cy="276892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介護関連産業分野の成長促進</a:t>
            </a:r>
          </a:p>
        </p:txBody>
      </p:sp>
      <p:sp>
        <p:nvSpPr>
          <p:cNvPr id="18" name="ホームベース 17"/>
          <p:cNvSpPr/>
          <p:nvPr/>
        </p:nvSpPr>
        <p:spPr>
          <a:xfrm>
            <a:off x="2330455" y="6538237"/>
            <a:ext cx="4032000" cy="50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介護関連産業分野に関する調査・検討</a:t>
            </a:r>
          </a:p>
        </p:txBody>
      </p:sp>
      <p:sp>
        <p:nvSpPr>
          <p:cNvPr id="20" name="ホームベース 19"/>
          <p:cNvSpPr/>
          <p:nvPr/>
        </p:nvSpPr>
        <p:spPr>
          <a:xfrm>
            <a:off x="2330455" y="7089839"/>
            <a:ext cx="14364000" cy="504000"/>
          </a:xfrm>
          <a:prstGeom prst="homePlate">
            <a:avLst>
              <a:gd name="adj" fmla="val 365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介護関連産業分野に関する新サービスの</a:t>
            </a:r>
            <a:r>
              <a:rPr kumimoji="1" lang="ja-JP" altLang="en-US" sz="1600" b="1">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創出・スタートアップ</a:t>
            </a:r>
            <a:r>
              <a:rPr kumimoji="1" lang="ja-JP" altLang="en-US"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創出支援</a:t>
            </a:r>
          </a:p>
        </p:txBody>
      </p:sp>
      <p:sp>
        <p:nvSpPr>
          <p:cNvPr id="27" name="ホームベース 26"/>
          <p:cNvSpPr/>
          <p:nvPr/>
        </p:nvSpPr>
        <p:spPr>
          <a:xfrm>
            <a:off x="2330455" y="8876213"/>
            <a:ext cx="10152000" cy="504000"/>
          </a:xfrm>
          <a:prstGeom prst="homePlate">
            <a:avLst>
              <a:gd name="adj" fmla="val 365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latin typeface="游ゴシック" panose="020B0400000000000000" pitchFamily="50" charset="-128"/>
              </a:rPr>
              <a:t>企業と介護分野の課題を有する市町村・事業者とのマッチング</a:t>
            </a:r>
            <a:endParaRPr kumimoji="1" lang="ja-JP" altLang="en-US"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pic>
        <p:nvPicPr>
          <p:cNvPr id="28" name="図 2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06439" y="5823040"/>
            <a:ext cx="411386" cy="612000"/>
          </a:xfrm>
          <a:prstGeom prst="rect">
            <a:avLst/>
          </a:prstGeom>
        </p:spPr>
      </p:pic>
      <p:sp>
        <p:nvSpPr>
          <p:cNvPr id="31"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（１）健康・医療関連産業のリーディング産業化</a:t>
            </a:r>
          </a:p>
        </p:txBody>
      </p:sp>
      <p:sp>
        <p:nvSpPr>
          <p:cNvPr id="32" name="ホームベース 31"/>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介護関連産業</a:t>
            </a:r>
          </a:p>
        </p:txBody>
      </p:sp>
      <p:cxnSp>
        <p:nvCxnSpPr>
          <p:cNvPr id="33" name="直線コネクタ 32"/>
          <p:cNvCxnSpPr/>
          <p:nvPr/>
        </p:nvCxnSpPr>
        <p:spPr>
          <a:xfrm>
            <a:off x="370338" y="460536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E37A114D-C9FC-4AEC-A456-F2810BC313A6}"/>
              </a:ext>
            </a:extLst>
          </p:cNvPr>
          <p:cNvSpPr txBox="1"/>
          <p:nvPr/>
        </p:nvSpPr>
        <p:spPr>
          <a:xfrm>
            <a:off x="180000" y="493528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5" name="フローチャート: 結合子 34"/>
          <p:cNvSpPr/>
          <p:nvPr/>
        </p:nvSpPr>
        <p:spPr>
          <a:xfrm>
            <a:off x="511964" y="512904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6" name="ホームベース 25"/>
          <p:cNvSpPr/>
          <p:nvPr/>
        </p:nvSpPr>
        <p:spPr>
          <a:xfrm>
            <a:off x="2330455" y="8227669"/>
            <a:ext cx="8598676" cy="504000"/>
          </a:xfrm>
          <a:prstGeom prst="homePlate">
            <a:avLst>
              <a:gd name="adj" fmla="val 2648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介護関連産業分野に関する実証支援</a:t>
            </a:r>
          </a:p>
        </p:txBody>
      </p:sp>
      <p:sp>
        <p:nvSpPr>
          <p:cNvPr id="23" name="ホームベース 22"/>
          <p:cNvSpPr/>
          <p:nvPr/>
        </p:nvSpPr>
        <p:spPr>
          <a:xfrm>
            <a:off x="11085931" y="8227668"/>
            <a:ext cx="5608524" cy="1152543"/>
          </a:xfrm>
          <a:prstGeom prst="homePlate">
            <a:avLst>
              <a:gd name="adj" fmla="val 3320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介護機器・サービスの開発促進、ビジネスマッチング</a:t>
            </a:r>
            <a:endParaRPr kumimoji="1" lang="en-US" altLang="ja-JP"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2875661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061468253"/>
              </p:ext>
            </p:extLst>
          </p:nvPr>
        </p:nvGraphicFramePr>
        <p:xfrm>
          <a:off x="218419" y="2532442"/>
          <a:ext cx="16554148" cy="74066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◆インフラの充実・有効活用による安全・快適でゆとりある都市空間の創出</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安心・安全に通行できる歩行空間の確保</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176</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号や国道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308</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号など、</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箇所において事業を実施中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○無電柱化について、</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築港深江線ほか</a:t>
                      </a:r>
                      <a:r>
                        <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4</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路線で事業中（緊急交通路のみは３路線）</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自転車活用推進の取組みの充実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○大阪府自転車通行空間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か年整備計画（案）に基づく整備延長約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㎞のうち、令和５年度は約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27㎞</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の整備を実施し、約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146㎞</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の整備が完了</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〇大阪市自転車活用推進計画に基づく自転車通行環境の整備延長約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65km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のうち、令和５年度は約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14.6km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の整備を実施し、約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33km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の整備が完了</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〇安全で楽しいサイクルネットワークを形成するため、淀川左岸サイクルロード整備延長約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13km</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〇広域的な自転車通行環境の充実を図る</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「広域的な自転車通行環境整備事業計画」を一部更新（令和６年３月）</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安心して人が集うとともに身近な自然を楽しみ憩える公園、河川、ベイエリアの環境の充実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○府営公園（</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19</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公園）の開設面積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1,009.7ha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（令和５年度に</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1.0ha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を追加開設）</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○府営公園の適切な維持管理による魅力向上を図るため、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PMO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型指定管理や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P-PFI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型施設整備など、新たな管理運営制度による施設整備・管理運営を実施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〇大阪府と大阪市の大規模公園を回遊し魅力を再発見する「みっけプロジェクト（スタンプラリー）」を実施（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○新たな公園活用の推進（パークファン）</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○自転車と連携した都市公園の整備</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都市再生による広場空間等の充実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○なんば駅前：</a:t>
                      </a:r>
                      <a:r>
                        <a:rPr kumimoji="1" lang="ja-JP" altLang="en-US" sz="1600" b="0" u="none" strike="noStrike" dirty="0">
                          <a:solidFill>
                            <a:schemeClr val="tx1"/>
                          </a:solidFill>
                          <a:latin typeface="游ゴシック" panose="020B0400000000000000" pitchFamily="50" charset="-128"/>
                          <a:ea typeface="+mn-ea"/>
                        </a:rPr>
                        <a:t>なんば駅周辺の歩行者空間化、地域と連携したエリアマネジメントの推進</a:t>
                      </a:r>
                      <a:endParaRPr kumimoji="1" lang="en-US" altLang="ja-JP" sz="1600" b="0" u="none" strike="sngStrik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下水道施設の整備による水質保全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○下水道普及率：</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97.0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〇東横堀川・道頓堀川の水質改善による水辺魅力向上を図るため、中浜下水処理場で処理した超高度処理水を河川に送水するための送水管を整備中（一部送水開始）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サイクルルートや舟運を活用した広域連携によるまちづくりを推進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○近隣府県政令市、府内市町村及び民間団体等と自転車に関する取組みの情報共有や発信、広域連携を目的とした連携会議を開催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○淀川沿川で活動する民間団体や企業、地元市町等で設置した淀川沿川まちづくりプラットフォームにて情報発信やイベント等を実施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○海上交通による交流機能の充実によってベイエリアの活性化を図るため、社会実験を実施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（４）新しい生活様式に対応した住環境等</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インフラの充実・有効活用</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69</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2182635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16" name="テキスト ボックス 15">
            <a:extLst>
              <a:ext uri="{FF2B5EF4-FFF2-40B4-BE49-F238E27FC236}">
                <a16:creationId xmlns:a16="http://schemas.microsoft.com/office/drawing/2014/main" id="{ABDA9201-BD5C-4DA5-A21F-46FF0DFEEB14}"/>
              </a:ext>
            </a:extLst>
          </p:cNvPr>
          <p:cNvSpPr txBox="1"/>
          <p:nvPr/>
        </p:nvSpPr>
        <p:spPr>
          <a:xfrm>
            <a:off x="1398611" y="1829193"/>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エネルギー・環境関連技術のイノベーションの促進</a:t>
            </a:r>
            <a:endParaRPr lang="en-US" altLang="ja-JP" sz="2000" b="1" spc="-150" dirty="0">
              <a:solidFill>
                <a:schemeClr val="tx1"/>
              </a:solidFill>
              <a:latin typeface="+mn-ea"/>
              <a:cs typeface="Meiryo UI" pitchFamily="50" charset="-128"/>
            </a:endParaRPr>
          </a:p>
        </p:txBody>
      </p:sp>
      <p:sp>
        <p:nvSpPr>
          <p:cNvPr id="17" name="テキスト ボックス 16">
            <a:extLst>
              <a:ext uri="{FF2B5EF4-FFF2-40B4-BE49-F238E27FC236}">
                <a16:creationId xmlns:a16="http://schemas.microsoft.com/office/drawing/2014/main" id="{617D328A-28F6-4A3D-9DE1-2C51805545B9}"/>
              </a:ext>
            </a:extLst>
          </p:cNvPr>
          <p:cNvSpPr txBox="1"/>
          <p:nvPr/>
        </p:nvSpPr>
        <p:spPr>
          <a:xfrm>
            <a:off x="11910611" y="1829193"/>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グリーンリカバリーによる持続可能な社会経済システムへの変革の促進</a:t>
            </a:r>
            <a:endParaRPr lang="en-US" altLang="ja-JP" sz="2000" b="1" spc="-150" dirty="0">
              <a:solidFill>
                <a:schemeClr val="tx1"/>
              </a:solidFill>
              <a:latin typeface="+mn-ea"/>
              <a:cs typeface="Meiryo UI" pitchFamily="50" charset="-128"/>
            </a:endParaRPr>
          </a:p>
        </p:txBody>
      </p:sp>
      <p:sp>
        <p:nvSpPr>
          <p:cNvPr id="20" name="二等辺三角形 19"/>
          <p:cNvSpPr/>
          <p:nvPr/>
        </p:nvSpPr>
        <p:spPr>
          <a:xfrm rot="5400000">
            <a:off x="11612874" y="2110058"/>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Group 2"/>
          <p:cNvGraphicFramePr>
            <a:graphicFrameLocks/>
          </p:cNvGraphicFramePr>
          <p:nvPr>
            <p:extLst>
              <p:ext uri="{D42A27DB-BD31-4B8C-83A1-F6EECF244321}">
                <p14:modId xmlns:p14="http://schemas.microsoft.com/office/powerpoint/2010/main" val="3988247348"/>
              </p:ext>
            </p:extLst>
          </p:nvPr>
        </p:nvGraphicFramePr>
        <p:xfrm>
          <a:off x="282611" y="2698048"/>
          <a:ext cx="16668000" cy="1476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◆経済活動と感染防止対策の両立を図る</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環境配慮型</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設備への投資の促進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◆脱炭素化に向けた事業活動及び消費・行動変容の促進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◆家庭や業務における省エネ・再エネのさらなる普及促進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◆ＥＳＧ投資のさらなる活性化の促進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◆府域における環境技術のイノベーション・海外展開の促進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mn-ea"/>
                          <a:ea typeface="+mn-ea"/>
                          <a:cs typeface="Meiryo UI" panose="020B0604030504040204" pitchFamily="50" charset="-128"/>
                        </a:rPr>
                        <a:t>◆最先端の水素利活用プロジェクト等の創出支援</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32" name="表 31">
            <a:extLst>
              <a:ext uri="{FF2B5EF4-FFF2-40B4-BE49-F238E27FC236}">
                <a16:creationId xmlns:a16="http://schemas.microsoft.com/office/drawing/2014/main" id="{CEA79E3E-9347-468B-A4C5-B0D3078157AE}"/>
              </a:ext>
            </a:extLst>
          </p:cNvPr>
          <p:cNvGraphicFramePr>
            <a:graphicFrameLocks noGrp="1"/>
          </p:cNvGraphicFramePr>
          <p:nvPr/>
        </p:nvGraphicFramePr>
        <p:xfrm>
          <a:off x="282611" y="5588118"/>
          <a:ext cx="16560000" cy="4259846"/>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84416">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47543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36" name="角丸四角形 35"/>
          <p:cNvSpPr/>
          <p:nvPr/>
        </p:nvSpPr>
        <p:spPr>
          <a:xfrm>
            <a:off x="429879" y="6603733"/>
            <a:ext cx="1733341" cy="2722416"/>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エネルギー・環境関連技術のイノベーションの促進</a:t>
            </a:r>
          </a:p>
        </p:txBody>
      </p:sp>
      <p:sp>
        <p:nvSpPr>
          <p:cNvPr id="41" name="ホームベース 18">
            <a:extLst>
              <a:ext uri="{FF2B5EF4-FFF2-40B4-BE49-F238E27FC236}">
                <a16:creationId xmlns:a16="http://schemas.microsoft.com/office/drawing/2014/main" id="{FE0ED97B-6DCF-40F8-A168-DE9EB7B59A4C}"/>
              </a:ext>
            </a:extLst>
          </p:cNvPr>
          <p:cNvSpPr/>
          <p:nvPr/>
        </p:nvSpPr>
        <p:spPr>
          <a:xfrm>
            <a:off x="2593843" y="6440429"/>
            <a:ext cx="14076460" cy="415077"/>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b="1" dirty="0">
                <a:solidFill>
                  <a:schemeClr val="bg1"/>
                </a:solidFill>
                <a:latin typeface="游ゴシック" panose="020B0400000000000000" pitchFamily="50" charset="-128"/>
              </a:rPr>
              <a:t>脱炭素化に向けた事業活動及び消費・行動変容の促進</a:t>
            </a:r>
          </a:p>
        </p:txBody>
      </p:sp>
      <p:sp>
        <p:nvSpPr>
          <p:cNvPr id="25" name="ホームベース 18">
            <a:extLst>
              <a:ext uri="{FF2B5EF4-FFF2-40B4-BE49-F238E27FC236}">
                <a16:creationId xmlns:a16="http://schemas.microsoft.com/office/drawing/2014/main" id="{2862A07C-713E-432B-AC88-14C23F713042}"/>
              </a:ext>
            </a:extLst>
          </p:cNvPr>
          <p:cNvSpPr/>
          <p:nvPr/>
        </p:nvSpPr>
        <p:spPr>
          <a:xfrm>
            <a:off x="2630303" y="8063513"/>
            <a:ext cx="11232000" cy="432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b="1" dirty="0">
                <a:solidFill>
                  <a:schemeClr val="bg1"/>
                </a:solidFill>
                <a:latin typeface="游ゴシック" panose="020B0400000000000000" pitchFamily="50" charset="-128"/>
              </a:rPr>
              <a:t>実証実験や補助金等による技術開発支援</a:t>
            </a:r>
          </a:p>
        </p:txBody>
      </p:sp>
      <p:sp>
        <p:nvSpPr>
          <p:cNvPr id="28" name="ホームベース 18">
            <a:extLst>
              <a:ext uri="{FF2B5EF4-FFF2-40B4-BE49-F238E27FC236}">
                <a16:creationId xmlns:a16="http://schemas.microsoft.com/office/drawing/2014/main" id="{2862A07C-713E-432B-AC88-14C23F713042}"/>
              </a:ext>
            </a:extLst>
          </p:cNvPr>
          <p:cNvSpPr/>
          <p:nvPr/>
        </p:nvSpPr>
        <p:spPr>
          <a:xfrm>
            <a:off x="2630303" y="8596498"/>
            <a:ext cx="11232000" cy="531709"/>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b="1" dirty="0">
                <a:solidFill>
                  <a:schemeClr val="bg1"/>
                </a:solidFill>
              </a:rPr>
              <a:t>カーボンニュートラルビジネス分野の企業等が参画するプラットフォームによる企業間マッチングの推進</a:t>
            </a:r>
            <a:endParaRPr kumimoji="1" lang="ja-JP" altLang="en-US" b="1" dirty="0">
              <a:solidFill>
                <a:schemeClr val="bg1"/>
              </a:solidFill>
              <a:latin typeface="游ゴシック" panose="020B0400000000000000" pitchFamily="50" charset="-128"/>
            </a:endParaRPr>
          </a:p>
        </p:txBody>
      </p:sp>
      <p:sp>
        <p:nvSpPr>
          <p:cNvPr id="29" name="ホームベース 18">
            <a:extLst>
              <a:ext uri="{FF2B5EF4-FFF2-40B4-BE49-F238E27FC236}">
                <a16:creationId xmlns:a16="http://schemas.microsoft.com/office/drawing/2014/main" id="{2862A07C-713E-432B-AC88-14C23F713042}"/>
              </a:ext>
            </a:extLst>
          </p:cNvPr>
          <p:cNvSpPr/>
          <p:nvPr/>
        </p:nvSpPr>
        <p:spPr>
          <a:xfrm>
            <a:off x="8360979" y="9182226"/>
            <a:ext cx="5520621" cy="432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b="1" dirty="0">
                <a:solidFill>
                  <a:schemeClr val="bg1"/>
                </a:solidFill>
              </a:rPr>
              <a:t>水素利活用プロジェクト等の創出支援</a:t>
            </a:r>
            <a:endParaRPr kumimoji="1" lang="ja-JP" altLang="en-US" b="1" dirty="0">
              <a:solidFill>
                <a:schemeClr val="bg1"/>
              </a:solidFill>
              <a:latin typeface="游ゴシック" panose="020B0400000000000000" pitchFamily="50" charset="-128"/>
            </a:endParaRPr>
          </a:p>
        </p:txBody>
      </p:sp>
      <p:sp>
        <p:nvSpPr>
          <p:cNvPr id="30" name="ホームベース 29"/>
          <p:cNvSpPr/>
          <p:nvPr/>
        </p:nvSpPr>
        <p:spPr>
          <a:xfrm>
            <a:off x="14206201" y="8117192"/>
            <a:ext cx="2448000" cy="1518961"/>
          </a:xfrm>
          <a:prstGeom prst="homePlate">
            <a:avLst>
              <a:gd name="adj" fmla="val 1149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大阪・関西万博</a:t>
            </a:r>
            <a:endParaRPr kumimoji="1" lang="en-US" altLang="ja-JP" b="1" dirty="0">
              <a:solidFill>
                <a:schemeClr val="bg1"/>
              </a:solidFill>
              <a:effectLst>
                <a:outerShdw blurRad="38100" dist="38100" dir="2700000" algn="tl">
                  <a:srgbClr val="000000">
                    <a:alpha val="43137"/>
                  </a:srgbClr>
                </a:outerShdw>
              </a:effectLst>
            </a:endParaRPr>
          </a:p>
          <a:p>
            <a:pPr algn="ctr"/>
            <a:r>
              <a:rPr kumimoji="1" lang="ja-JP" altLang="en-US" b="1" dirty="0">
                <a:solidFill>
                  <a:schemeClr val="bg1"/>
                </a:solidFill>
                <a:effectLst>
                  <a:outerShdw blurRad="38100" dist="38100" dir="2700000" algn="tl">
                    <a:srgbClr val="000000">
                      <a:alpha val="43137"/>
                    </a:srgbClr>
                  </a:outerShdw>
                </a:effectLst>
              </a:rPr>
              <a:t>における実証・社会実装に向けた推進</a:t>
            </a:r>
          </a:p>
        </p:txBody>
      </p:sp>
      <p:sp>
        <p:nvSpPr>
          <p:cNvPr id="38" name="ホームベース 18">
            <a:extLst>
              <a:ext uri="{FF2B5EF4-FFF2-40B4-BE49-F238E27FC236}">
                <a16:creationId xmlns:a16="http://schemas.microsoft.com/office/drawing/2014/main" id="{2862A07C-713E-432B-AC88-14C23F713042}"/>
              </a:ext>
            </a:extLst>
          </p:cNvPr>
          <p:cNvSpPr/>
          <p:nvPr/>
        </p:nvSpPr>
        <p:spPr>
          <a:xfrm>
            <a:off x="8389741" y="7527874"/>
            <a:ext cx="8264460" cy="415307"/>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b="1" dirty="0">
                <a:solidFill>
                  <a:schemeClr val="bg1"/>
                </a:solidFill>
              </a:rPr>
              <a:t>ＥＳＧ投資のさらなる活性化</a:t>
            </a:r>
            <a:endParaRPr kumimoji="1" lang="ja-JP" altLang="en-US" b="1" dirty="0">
              <a:solidFill>
                <a:schemeClr val="bg1"/>
              </a:solidFill>
              <a:latin typeface="游ゴシック" panose="020B0400000000000000" pitchFamily="50" charset="-128"/>
            </a:endParaRPr>
          </a:p>
        </p:txBody>
      </p:sp>
      <p:sp>
        <p:nvSpPr>
          <p:cNvPr id="43" name="ホームベース 18">
            <a:extLst>
              <a:ext uri="{FF2B5EF4-FFF2-40B4-BE49-F238E27FC236}">
                <a16:creationId xmlns:a16="http://schemas.microsoft.com/office/drawing/2014/main" id="{2862A07C-713E-432B-AC88-14C23F713042}"/>
              </a:ext>
            </a:extLst>
          </p:cNvPr>
          <p:cNvSpPr/>
          <p:nvPr/>
        </p:nvSpPr>
        <p:spPr>
          <a:xfrm>
            <a:off x="2656680" y="9222001"/>
            <a:ext cx="2484000" cy="432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b="1" dirty="0">
                <a:solidFill>
                  <a:schemeClr val="bg1"/>
                </a:solidFill>
              </a:rPr>
              <a:t>水素バスの導入</a:t>
            </a:r>
            <a:endParaRPr kumimoji="1" lang="ja-JP" altLang="en-US" b="1" dirty="0">
              <a:solidFill>
                <a:schemeClr val="bg1"/>
              </a:solidFill>
              <a:latin typeface="游ゴシック" panose="020B0400000000000000" pitchFamily="50" charset="-128"/>
            </a:endParaRPr>
          </a:p>
        </p:txBody>
      </p:sp>
      <p:sp>
        <p:nvSpPr>
          <p:cNvPr id="44" name="ホームベース 18">
            <a:extLst>
              <a:ext uri="{FF2B5EF4-FFF2-40B4-BE49-F238E27FC236}">
                <a16:creationId xmlns:a16="http://schemas.microsoft.com/office/drawing/2014/main" id="{2862A07C-713E-432B-AC88-14C23F713042}"/>
              </a:ext>
            </a:extLst>
          </p:cNvPr>
          <p:cNvSpPr/>
          <p:nvPr/>
        </p:nvSpPr>
        <p:spPr>
          <a:xfrm>
            <a:off x="5300379" y="9200136"/>
            <a:ext cx="2844000" cy="432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latin typeface="游ゴシック" panose="020B0400000000000000" pitchFamily="50" charset="-128"/>
              </a:rPr>
              <a:t>水素バスに関する情報発信</a:t>
            </a:r>
          </a:p>
        </p:txBody>
      </p:sp>
      <p:pic>
        <p:nvPicPr>
          <p:cNvPr id="3" name="図 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44692" y="5676829"/>
            <a:ext cx="389151" cy="612000"/>
          </a:xfrm>
          <a:prstGeom prst="rect">
            <a:avLst/>
          </a:prstGeom>
        </p:spPr>
      </p:pic>
      <p:sp>
        <p:nvSpPr>
          <p:cNvPr id="26" name="ホームベース 2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エネルギー・環境関連技術</a:t>
            </a:r>
          </a:p>
        </p:txBody>
      </p:sp>
      <p:cxnSp>
        <p:nvCxnSpPr>
          <p:cNvPr id="27" name="直線コネクタ 26"/>
          <p:cNvCxnSpPr/>
          <p:nvPr/>
        </p:nvCxnSpPr>
        <p:spPr>
          <a:xfrm>
            <a:off x="326303" y="4591823"/>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E37A114D-C9FC-4AEC-A456-F2810BC313A6}"/>
              </a:ext>
            </a:extLst>
          </p:cNvPr>
          <p:cNvSpPr txBox="1"/>
          <p:nvPr/>
        </p:nvSpPr>
        <p:spPr>
          <a:xfrm>
            <a:off x="138129" y="4743901"/>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4" name="フローチャート: 結合子 33"/>
          <p:cNvSpPr/>
          <p:nvPr/>
        </p:nvSpPr>
        <p:spPr>
          <a:xfrm>
            <a:off x="470093" y="4937663"/>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4" name="ホームベース 18">
            <a:extLst>
              <a:ext uri="{FF2B5EF4-FFF2-40B4-BE49-F238E27FC236}">
                <a16:creationId xmlns:a16="http://schemas.microsoft.com/office/drawing/2014/main" id="{FE0ED97B-6DCF-40F8-A168-DE9EB7B59A4C}"/>
              </a:ext>
            </a:extLst>
          </p:cNvPr>
          <p:cNvSpPr/>
          <p:nvPr/>
        </p:nvSpPr>
        <p:spPr>
          <a:xfrm>
            <a:off x="2593843" y="6998570"/>
            <a:ext cx="14040000" cy="413198"/>
          </a:xfrm>
          <a:prstGeom prst="homePlate">
            <a:avLst>
              <a:gd name="adj" fmla="val 3898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b="1" dirty="0">
                <a:solidFill>
                  <a:schemeClr val="bg1"/>
                </a:solidFill>
                <a:latin typeface="游ゴシック" panose="020B0400000000000000" pitchFamily="50" charset="-128"/>
              </a:rPr>
              <a:t>家庭や業務における省エネ・再エネのさらなる普及促進</a:t>
            </a:r>
          </a:p>
        </p:txBody>
      </p:sp>
    </p:spTree>
    <p:extLst>
      <p:ext uri="{BB962C8B-B14F-4D97-AF65-F5344CB8AC3E}">
        <p14:creationId xmlns:p14="http://schemas.microsoft.com/office/powerpoint/2010/main" val="6674864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038278943"/>
              </p:ext>
            </p:extLst>
          </p:nvPr>
        </p:nvGraphicFramePr>
        <p:xfrm>
          <a:off x="218419" y="2088769"/>
          <a:ext cx="16554148" cy="103327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◆おおさかカーボンニュートラル推進本部の運営による部局連携での脱炭素施策の推進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◆経済活動と感染防止対策の両立を図る環境配慮型設備への投資の促進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○おおさかスマートエネルギーセンターの運営</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・事業者等からの相談に対するワンストップ対応</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・中小事業者向けに省エネの現状把握から取組みの実施・効果検証まで一貫したサポートなどを実施</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・中小事業者の省エネ設備への更新や再エネ設備の導入、</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LED</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照明への更新に対して、必要な経費の一部を補助</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大阪府気候変動対策推進条例に基づき、中小事業者等による意欲的な排出削減を促進する取組み等を展開</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○大阪産業局において、省エネなどの経営相談を実施</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◆脱炭素化に向けた事業活動及び消費・行動変容の促進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○市町村と連携して脱炭素化に向けた取組みを推進するゼロカーボンシティ連絡会</a:t>
                      </a:r>
                      <a:r>
                        <a:rPr kumimoji="1" lang="ja-JP" altLang="en-US" sz="1600" b="0" strike="noStrike" dirty="0">
                          <a:solidFill>
                            <a:schemeClr val="tx1"/>
                          </a:solidFill>
                          <a:latin typeface="游ゴシック" panose="020B0400000000000000" pitchFamily="50" charset="-128"/>
                          <a:ea typeface="+mn-ea"/>
                        </a:rPr>
                        <a:t>を開催して情報共有・意見交換を実施</a:t>
                      </a:r>
                      <a:endParaRPr kumimoji="1" lang="en-US" altLang="ja-JP" sz="1600" b="0"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○消費活動における脱炭素化に向けた行動変容を促進するために脱炭素ポイント制度の取組みを実施するとともに、カーボンフットプリント（</a:t>
                      </a:r>
                      <a:r>
                        <a:rPr kumimoji="1" lang="en-US" altLang="ja-JP" sz="1600" b="0" u="none" dirty="0">
                          <a:solidFill>
                            <a:schemeClr val="tx1"/>
                          </a:solidFill>
                          <a:latin typeface="游ゴシック" panose="020B0400000000000000" pitchFamily="50" charset="-128"/>
                          <a:ea typeface="+mn-ea"/>
                        </a:rPr>
                        <a:t>CFP</a:t>
                      </a:r>
                      <a:r>
                        <a:rPr kumimoji="1" lang="ja-JP" altLang="en-US" sz="1600" b="0" u="none" dirty="0">
                          <a:solidFill>
                            <a:schemeClr val="tx1"/>
                          </a:solidFill>
                          <a:latin typeface="游ゴシック" panose="020B0400000000000000" pitchFamily="50" charset="-128"/>
                          <a:ea typeface="+mn-ea"/>
                        </a:rPr>
                        <a:t>）を活用した大阪産農産物等の　</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en-US" altLang="ja-JP" sz="1600" b="0" u="none" dirty="0">
                          <a:solidFill>
                            <a:schemeClr val="tx1"/>
                          </a:solidFill>
                          <a:latin typeface="游ゴシック" panose="020B0400000000000000" pitchFamily="50" charset="-128"/>
                          <a:ea typeface="+mn-ea"/>
                        </a:rPr>
                        <a:t>CO</a:t>
                      </a:r>
                      <a:r>
                        <a:rPr kumimoji="1" lang="en-US" altLang="ja-JP" sz="1600" b="0" u="none" baseline="-25000" dirty="0">
                          <a:solidFill>
                            <a:schemeClr val="tx1"/>
                          </a:solidFill>
                          <a:latin typeface="游ゴシック" panose="020B0400000000000000" pitchFamily="50" charset="-128"/>
                          <a:ea typeface="+mn-ea"/>
                        </a:rPr>
                        <a:t>2</a:t>
                      </a:r>
                      <a:r>
                        <a:rPr kumimoji="1" lang="ja-JP" altLang="en-US" sz="1600" b="0" u="none" dirty="0">
                          <a:solidFill>
                            <a:schemeClr val="tx1"/>
                          </a:solidFill>
                          <a:latin typeface="游ゴシック" panose="020B0400000000000000" pitchFamily="50" charset="-128"/>
                          <a:ea typeface="+mn-ea"/>
                        </a:rPr>
                        <a:t>削減量の見える化を実施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○オンライン講演・対話イベント「ゼロカーボン・ダイアローグ」の開催など、オンラインを活用した環境イベント、環境啓発を実施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○大阪府大手前庁舎及び大阪市役所本庁舎で再エネ</a:t>
                      </a:r>
                      <a:r>
                        <a:rPr kumimoji="1" lang="en-US" altLang="ja-JP" sz="1600" b="0" u="none" dirty="0">
                          <a:solidFill>
                            <a:schemeClr val="tx1"/>
                          </a:solidFill>
                          <a:latin typeface="游ゴシック" panose="020B0400000000000000" pitchFamily="50" charset="-128"/>
                          <a:ea typeface="+mn-ea"/>
                        </a:rPr>
                        <a:t>100</a:t>
                      </a:r>
                      <a:r>
                        <a:rPr kumimoji="1" lang="ja-JP" altLang="en-US" sz="1600" b="0" u="none" dirty="0">
                          <a:solidFill>
                            <a:schemeClr val="tx1"/>
                          </a:solidFill>
                          <a:latin typeface="游ゴシック" panose="020B0400000000000000" pitchFamily="50" charset="-128"/>
                          <a:ea typeface="+mn-ea"/>
                        </a:rPr>
                        <a:t>％電気を調達（大阪市は令和４年</a:t>
                      </a:r>
                      <a:r>
                        <a:rPr kumimoji="1" lang="en-US" altLang="ja-JP" sz="1600" b="0" u="none" dirty="0">
                          <a:solidFill>
                            <a:schemeClr val="tx1"/>
                          </a:solidFill>
                          <a:latin typeface="游ゴシック" panose="020B0400000000000000" pitchFamily="50" charset="-128"/>
                          <a:ea typeface="+mn-ea"/>
                        </a:rPr>
                        <a:t>11</a:t>
                      </a:r>
                      <a:r>
                        <a:rPr kumimoji="1" lang="ja-JP" altLang="en-US" sz="1600" b="0" u="none" dirty="0">
                          <a:solidFill>
                            <a:schemeClr val="tx1"/>
                          </a:solidFill>
                          <a:latin typeface="游ゴシック" panose="020B0400000000000000" pitchFamily="50" charset="-128"/>
                          <a:ea typeface="+mn-ea"/>
                        </a:rPr>
                        <a:t>月まで）</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en-US" altLang="ja-JP" sz="1600" b="0" u="none" dirty="0">
                          <a:solidFill>
                            <a:schemeClr val="tx1"/>
                          </a:solidFill>
                          <a:latin typeface="游ゴシック" panose="020B0400000000000000" pitchFamily="50" charset="-128"/>
                          <a:ea typeface="+mn-ea"/>
                        </a:rPr>
                        <a:t>ZEH</a:t>
                      </a:r>
                      <a:r>
                        <a:rPr kumimoji="1" lang="ja-JP" altLang="en-US" sz="1600" b="0" u="none" dirty="0">
                          <a:solidFill>
                            <a:schemeClr val="tx1"/>
                          </a:solidFill>
                          <a:latin typeface="游ゴシック" panose="020B0400000000000000" pitchFamily="50" charset="-128"/>
                          <a:ea typeface="+mn-ea"/>
                        </a:rPr>
                        <a:t>の普及に向けた</a:t>
                      </a:r>
                      <a:r>
                        <a:rPr kumimoji="1" lang="ja-JP" altLang="en-US" sz="1600" b="0" u="none" strike="noStrike" dirty="0">
                          <a:solidFill>
                            <a:schemeClr val="tx1"/>
                          </a:solidFill>
                          <a:latin typeface="游ゴシック" panose="020B0400000000000000" pitchFamily="50" charset="-128"/>
                          <a:ea typeface="+mn-ea"/>
                        </a:rPr>
                        <a:t>イベントやデジタルサイネージによる広報、</a:t>
                      </a:r>
                      <a:r>
                        <a:rPr kumimoji="1" lang="ja-JP" altLang="en-US" sz="1600" b="0" u="none" dirty="0">
                          <a:solidFill>
                            <a:schemeClr val="tx1"/>
                          </a:solidFill>
                          <a:latin typeface="游ゴシック" panose="020B0400000000000000" pitchFamily="50" charset="-128"/>
                          <a:ea typeface="+mn-ea"/>
                        </a:rPr>
                        <a:t>宿泊体験事業を</a:t>
                      </a:r>
                      <a:r>
                        <a:rPr kumimoji="1" lang="ja-JP" altLang="en-US" sz="1600" b="0" u="none" strike="noStrike" baseline="0" dirty="0">
                          <a:solidFill>
                            <a:schemeClr val="tx1"/>
                          </a:solidFill>
                          <a:latin typeface="游ゴシック" panose="020B0400000000000000" pitchFamily="50" charset="-128"/>
                          <a:ea typeface="+mn-ea"/>
                        </a:rPr>
                        <a:t>実施</a:t>
                      </a:r>
                      <a:endParaRPr kumimoji="1" lang="en-US" altLang="ja-JP" sz="1600" b="0" u="none" strike="noStrike" baseline="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〇大阪港・堺泉北港・阪南港港湾脱炭素化推進計画を策定（大阪港、堺泉北港、阪南港で３港連携して策定）</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◆家庭や業務における省エネ・再エネのさらなる普及促進</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○おおさかスマートエネルギーセンターの運営（</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・創エネ、蓄エネ、省エネに関する府民・事業者等からの相談に対するワンストップ対応</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・家庭向けに</a:t>
                      </a:r>
                      <a:r>
                        <a:rPr kumimoji="1" lang="en-US" altLang="ja-JP" sz="1600" b="0" u="none" dirty="0">
                          <a:solidFill>
                            <a:schemeClr val="tx1"/>
                          </a:solidFill>
                          <a:latin typeface="游ゴシック" panose="020B0400000000000000" pitchFamily="50" charset="-128"/>
                          <a:ea typeface="+mn-ea"/>
                        </a:rPr>
                        <a:t>ZEH</a:t>
                      </a:r>
                      <a:r>
                        <a:rPr kumimoji="1" lang="ja-JP" altLang="en-US" sz="1600" b="0" u="none" dirty="0">
                          <a:solidFill>
                            <a:schemeClr val="tx1"/>
                          </a:solidFill>
                          <a:latin typeface="游ゴシック" panose="020B0400000000000000" pitchFamily="50" charset="-128"/>
                          <a:ea typeface="+mn-ea"/>
                        </a:rPr>
                        <a:t>の普及啓発、中小事業者向けに省エネの現状把握から取組みの実施・効果検証まで一貫したサポートなどを実施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・中小事業者の省エネ設備への更新や再エネ設備の導入、</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LED</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照明への更新に対して、必要な経費の一部を補助</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○おおさかスマートエネルギー協議会を開催し、市町村、府民、事業者及びエネルギー供給事業者とエネルギー利用の効率化、再エネの利用等に関して情報及び意見交換を実施</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本文"/>
                          <a:ea typeface="+mn-ea"/>
                        </a:rPr>
                        <a:t>○</a:t>
                      </a:r>
                      <a:r>
                        <a:rPr kumimoji="1" lang="ja-JP" altLang="en-US" sz="1600" b="0" i="0" u="none" strike="noStrike" kern="1200" baseline="0" dirty="0">
                          <a:solidFill>
                            <a:schemeClr val="tx1"/>
                          </a:solidFill>
                          <a:latin typeface="游ゴシック 本文"/>
                          <a:ea typeface="+mn-ea"/>
                          <a:cs typeface="+mn-cs"/>
                        </a:rPr>
                        <a:t>地球温暖化防止活動推進員制度を運営し、環境啓発を実施</a:t>
                      </a:r>
                      <a:endParaRPr kumimoji="1" lang="en-US" altLang="ja-JP" sz="1600" b="0" i="0" u="none" strike="noStrike" kern="1200" baseline="0" dirty="0">
                        <a:solidFill>
                          <a:schemeClr val="tx1"/>
                        </a:solidFill>
                        <a:latin typeface="游ゴシック 本文"/>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sng" dirty="0">
                          <a:solidFill>
                            <a:schemeClr val="tx1"/>
                          </a:solidFill>
                          <a:latin typeface="游ゴシック" panose="020B0400000000000000" pitchFamily="50" charset="-128"/>
                          <a:ea typeface="+mn-ea"/>
                        </a:rPr>
                        <a:t>◆</a:t>
                      </a:r>
                      <a:r>
                        <a:rPr kumimoji="1" lang="ja-JP" altLang="en-US" sz="16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ＥＳＧ投資のさらなる活性化の促進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○事業者の脱炭素経営を促進するための脱炭素経営宣言登録制度を開始し、率先して</a:t>
                      </a:r>
                      <a:r>
                        <a:rPr kumimoji="1" lang="en-US" altLang="ja-JP" sz="1600" b="0" u="none" dirty="0">
                          <a:solidFill>
                            <a:schemeClr val="tx1"/>
                          </a:solidFill>
                          <a:latin typeface="游ゴシック" panose="020B0400000000000000" pitchFamily="50" charset="-128"/>
                          <a:ea typeface="+mn-ea"/>
                        </a:rPr>
                        <a:t>CO</a:t>
                      </a:r>
                      <a:r>
                        <a:rPr kumimoji="1" lang="en-US" altLang="ja-JP" sz="1600" b="0" u="none" baseline="-25000" dirty="0">
                          <a:solidFill>
                            <a:schemeClr val="tx1"/>
                          </a:solidFill>
                          <a:latin typeface="游ゴシック" panose="020B0400000000000000" pitchFamily="50" charset="-128"/>
                          <a:ea typeface="+mn-ea"/>
                        </a:rPr>
                        <a:t>2</a:t>
                      </a:r>
                      <a:r>
                        <a:rPr kumimoji="1" lang="ja-JP" altLang="en-US" sz="1600" b="0" u="none" dirty="0">
                          <a:solidFill>
                            <a:schemeClr val="tx1"/>
                          </a:solidFill>
                          <a:latin typeface="游ゴシック" panose="020B0400000000000000" pitchFamily="50" charset="-128"/>
                          <a:ea typeface="+mn-ea"/>
                        </a:rPr>
                        <a:t>排出削減に取り組む事業者に対する最適な金融サービス活用等の情報発信を実施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sng" dirty="0">
                          <a:solidFill>
                            <a:schemeClr val="tx1"/>
                          </a:solidFill>
                          <a:latin typeface="游ゴシック" panose="020B0400000000000000" pitchFamily="50" charset="-128"/>
                          <a:ea typeface="+mn-ea"/>
                        </a:rPr>
                        <a:t>◆府域における環境技術のイノベーション・海外展開の促進</a:t>
                      </a:r>
                      <a:endParaRPr kumimoji="1" lang="en-US" altLang="ja-JP" sz="1600" b="1"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○万博の機会を活かした、カーボンニュートラルに資する最先端技術の開発・実証に対して、必要な経費の一部を補助</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○蓄電池や水素・燃料電池等に関する研究開発や実証実験等、及び「</a:t>
                      </a:r>
                      <a:r>
                        <a:rPr kumimoji="1" lang="ja-JP" altLang="en-US" sz="1600" b="0" u="none" dirty="0">
                          <a:solidFill>
                            <a:schemeClr val="tx1"/>
                          </a:solidFill>
                          <a:latin typeface="游ゴシック" panose="020B0400000000000000" pitchFamily="50" charset="-128"/>
                          <a:ea typeface="+mn-ea"/>
                        </a:rPr>
                        <a:t>技術革新</a:t>
                      </a:r>
                      <a:r>
                        <a:rPr kumimoji="1" lang="ja-JP" altLang="en-US" sz="1600" b="0" dirty="0">
                          <a:solidFill>
                            <a:schemeClr val="tx1"/>
                          </a:solidFill>
                          <a:latin typeface="游ゴシック" panose="020B0400000000000000" pitchFamily="50" charset="-128"/>
                          <a:ea typeface="+mn-ea"/>
                        </a:rPr>
                        <a:t>に関連する先端技術等の実証実験」に対して、必要な経費の一部を補助</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ja-JP" altLang="en-US" sz="1600" b="0" strike="noStrike" dirty="0">
                          <a:solidFill>
                            <a:schemeClr val="tx1"/>
                          </a:solidFill>
                          <a:latin typeface="游ゴシック" panose="020B0400000000000000" pitchFamily="50" charset="-128"/>
                          <a:ea typeface="+mn-ea"/>
                        </a:rPr>
                        <a:t>カーボンニュートラル技術を有する府内外の大手・中堅企業や、大阪での技術実装・ビジネス展開に意欲を有する中小企業</a:t>
                      </a:r>
                      <a:r>
                        <a:rPr kumimoji="1" lang="ja-JP" altLang="en-US" sz="1600" b="0" dirty="0">
                          <a:solidFill>
                            <a:schemeClr val="tx1"/>
                          </a:solidFill>
                          <a:latin typeface="游ゴシック" panose="020B0400000000000000" pitchFamily="50" charset="-128"/>
                          <a:ea typeface="+mn-ea"/>
                        </a:rPr>
                        <a:t>への支援を強化するためのプラットフォーム「おお</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　さかカーボンニュートラルビジネスネットワーク」の運営</a:t>
                      </a:r>
                      <a:endParaRPr kumimoji="1" lang="en-US" altLang="ja-JP" sz="1600" b="0" dirty="0">
                        <a:solidFill>
                          <a:schemeClr val="tx1"/>
                        </a:solidFill>
                        <a:latin typeface="游ゴシック" panose="020B0400000000000000" pitchFamily="50" charset="-128"/>
                        <a:ea typeface="+mn-ea"/>
                      </a:endParaRPr>
                    </a:p>
                    <a:p>
                      <a:pPr marL="0" marR="0" lvl="0" indent="0" algn="l" rtl="0" eaLnBrk="1" fontAlgn="auto" latinLnBrk="0" hangingPunct="1">
                        <a:lnSpc>
                          <a:spcPct val="100000"/>
                        </a:lnSpc>
                        <a:spcBef>
                          <a:spcPts val="0"/>
                        </a:spcBef>
                        <a:spcAft>
                          <a:spcPts val="0"/>
                        </a:spcAft>
                        <a:buClrTx/>
                        <a:buSzTx/>
                        <a:buFontTx/>
                        <a:buNone/>
                      </a:pPr>
                      <a:r>
                        <a:rPr kumimoji="1" lang="ja-JP" altLang="en-US" sz="1600" b="0" u="none" dirty="0">
                          <a:solidFill>
                            <a:schemeClr val="tx1"/>
                          </a:solidFill>
                          <a:latin typeface="游ゴシック"/>
                          <a:ea typeface="+mn-ea"/>
                        </a:rPr>
                        <a:t>○</a:t>
                      </a:r>
                      <a:r>
                        <a:rPr lang="ja-JP" altLang="en-US" sz="1600" b="0" u="none" dirty="0">
                          <a:solidFill>
                            <a:schemeClr val="tx1"/>
                          </a:solidFill>
                          <a:latin typeface="游ゴシック"/>
                          <a:ea typeface="+mn-ea"/>
                        </a:rPr>
                        <a:t>環境・エネルギー先進技術の普及を促進するため、先進技術が普及した未来社会の姿を見せる動画等のコンテンツを作成</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◆最先端の水素利活用プロジェクト等の創出支援</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○地域の特徴を活かした水素エネルギーの利活用の拡大等をめざし、事業者間の交流やアイデア創出を図る産学官プラットフォーム「</a:t>
                      </a:r>
                      <a:r>
                        <a:rPr kumimoji="1" lang="en-US" altLang="ja-JP" sz="1600" b="0" u="none" dirty="0">
                          <a:solidFill>
                            <a:schemeClr val="tx1"/>
                          </a:solidFill>
                          <a:latin typeface="游ゴシック" panose="020B0400000000000000" pitchFamily="50" charset="-128"/>
                          <a:ea typeface="+mn-ea"/>
                        </a:rPr>
                        <a:t>H</a:t>
                      </a:r>
                      <a:r>
                        <a:rPr kumimoji="1" lang="ja-JP" altLang="en-US" sz="1100" b="0" u="none" dirty="0">
                          <a:solidFill>
                            <a:schemeClr val="tx1"/>
                          </a:solidFill>
                          <a:latin typeface="游ゴシック" panose="020B0400000000000000" pitchFamily="50" charset="-128"/>
                          <a:ea typeface="+mn-ea"/>
                        </a:rPr>
                        <a:t>２</a:t>
                      </a:r>
                      <a:r>
                        <a:rPr kumimoji="1" lang="en-US" altLang="ja-JP" sz="1600" b="0" u="none" dirty="0">
                          <a:solidFill>
                            <a:schemeClr val="tx1"/>
                          </a:solidFill>
                          <a:latin typeface="游ゴシック" panose="020B0400000000000000" pitchFamily="50" charset="-128"/>
                          <a:ea typeface="+mn-ea"/>
                        </a:rPr>
                        <a:t>Osaka</a:t>
                      </a:r>
                      <a:r>
                        <a:rPr kumimoji="1" lang="ja-JP" altLang="en-US" sz="1600" b="0" u="none" dirty="0">
                          <a:solidFill>
                            <a:schemeClr val="tx1"/>
                          </a:solidFill>
                          <a:latin typeface="游ゴシック" panose="020B0400000000000000" pitchFamily="50" charset="-128"/>
                          <a:ea typeface="+mn-ea"/>
                        </a:rPr>
                        <a:t>ビジョン推進会議」を</a:t>
                      </a:r>
                      <a:r>
                        <a:rPr kumimoji="1" lang="ja-JP" altLang="en-US" sz="1600" b="0" u="none" strike="noStrike" dirty="0">
                          <a:solidFill>
                            <a:schemeClr val="tx1"/>
                          </a:solidFill>
                          <a:latin typeface="游ゴシック" panose="020B0400000000000000" pitchFamily="50" charset="-128"/>
                          <a:ea typeface="+mn-ea"/>
                        </a:rPr>
                        <a:t>大阪府・大阪</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　市・堺市共同で運営</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○エネルギー戦略関連事業の推進（水素エネルギー社会の構築）</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　・国の補助事業を活用して民間企業と連携した実証事業（継続事業２件）を実施</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エネルギー・環境関連技術</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586560"/>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72501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858784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oup 2"/>
          <p:cNvGraphicFramePr>
            <a:graphicFrameLocks/>
          </p:cNvGraphicFramePr>
          <p:nvPr>
            <p:extLst>
              <p:ext uri="{D42A27DB-BD31-4B8C-83A1-F6EECF244321}">
                <p14:modId xmlns:p14="http://schemas.microsoft.com/office/powerpoint/2010/main" val="1899560956"/>
              </p:ext>
            </p:extLst>
          </p:nvPr>
        </p:nvGraphicFramePr>
        <p:xfrm>
          <a:off x="181231" y="2709771"/>
          <a:ext cx="16668000" cy="216631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4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◆プラスチックごみ対策の推進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◆資源循環、食品ロス削減対策等の推進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◆分散型社会に対応したエネルギーの効率的な利用</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◆省エネ型ライフスタイル・ビジネススタイルへの転換・再生可能エネルギーの普及促進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◆コロナ対応も踏まえた気候変動適応策の推進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mn-ea"/>
                          <a:ea typeface="+mn-ea"/>
                          <a:cs typeface="Meiryo UI" panose="020B0604030504040204" pitchFamily="50" charset="-128"/>
                        </a:rPr>
                        <a:t>◆人と自然が共生する都市環境の保全・創出</a:t>
                      </a:r>
                      <a:endParaRPr kumimoji="1" lang="en-US" altLang="ja-JP" sz="1600" b="1" i="0" u="none" strike="noStrike" kern="1200" cap="none" spc="-150" normalizeH="0" baseline="0" noProof="0" dirty="0">
                        <a:ln>
                          <a:noFill/>
                        </a:ln>
                        <a:solidFill>
                          <a:schemeClr val="tx1"/>
                        </a:solidFill>
                        <a:effectLst/>
                        <a:uLnTx/>
                        <a:uFillTx/>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◆プラスチックごみ対策のさらなる推進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◆資源循環、食品ロス削減対策等のさらなる推進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◆家庭や業務における省エネ・再エネのさらなる普及促進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◆気候変動適応策のさらなる推進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◆地域における団体・事業者等の環境保全活動の支援</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◆生物多様性保全のさらなる推進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2" name="テキスト ボックス 21"/>
          <p:cNvSpPr txBox="1"/>
          <p:nvPr/>
        </p:nvSpPr>
        <p:spPr>
          <a:xfrm>
            <a:off x="1297231" y="1811163"/>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cs typeface="Meiryo UI" pitchFamily="50" charset="-128"/>
              </a:rPr>
              <a:t>新しい生活様式に対応した脱炭素社会や大阪ブルー・オーシャン・ビジョンの実現に向けた取組み</a:t>
            </a:r>
            <a:endParaRPr lang="en-US" altLang="ja-JP" sz="2000" b="1" spc="-150" dirty="0">
              <a:solidFill>
                <a:schemeClr val="tx1"/>
              </a:solidFill>
              <a:latin typeface="+mn-ea"/>
              <a:cs typeface="Meiryo UI" pitchFamily="50" charset="-128"/>
            </a:endParaRPr>
          </a:p>
        </p:txBody>
      </p:sp>
      <p:sp>
        <p:nvSpPr>
          <p:cNvPr id="23" name="テキスト ボックス 22"/>
          <p:cNvSpPr txBox="1"/>
          <p:nvPr/>
        </p:nvSpPr>
        <p:spPr>
          <a:xfrm>
            <a:off x="11809231" y="1811163"/>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暮らしやすい環境・エネルギー先進都市の実現</a:t>
            </a:r>
            <a:endParaRPr lang="en-US" altLang="ja-JP" sz="2000" b="1" spc="-150" dirty="0">
              <a:solidFill>
                <a:schemeClr val="tx1"/>
              </a:solidFill>
              <a:latin typeface="+mn-ea"/>
              <a:cs typeface="Meiryo UI" pitchFamily="50" charset="-128"/>
            </a:endParaRPr>
          </a:p>
        </p:txBody>
      </p:sp>
      <p:sp>
        <p:nvSpPr>
          <p:cNvPr id="25" name="二等辺三角形 24"/>
          <p:cNvSpPr/>
          <p:nvPr/>
        </p:nvSpPr>
        <p:spPr>
          <a:xfrm rot="5400000">
            <a:off x="11511494" y="2092028"/>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5" name="表 44">
            <a:extLst>
              <a:ext uri="{FF2B5EF4-FFF2-40B4-BE49-F238E27FC236}">
                <a16:creationId xmlns:a16="http://schemas.microsoft.com/office/drawing/2014/main" id="{CEA79E3E-9347-468B-A4C5-B0D3078157AE}"/>
              </a:ext>
            </a:extLst>
          </p:cNvPr>
          <p:cNvGraphicFramePr>
            <a:graphicFrameLocks noGrp="1"/>
          </p:cNvGraphicFramePr>
          <p:nvPr/>
        </p:nvGraphicFramePr>
        <p:xfrm>
          <a:off x="289231" y="6156948"/>
          <a:ext cx="16560000" cy="5946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256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8" name="角丸四角形 47"/>
          <p:cNvSpPr/>
          <p:nvPr/>
        </p:nvSpPr>
        <p:spPr>
          <a:xfrm>
            <a:off x="436499" y="6993186"/>
            <a:ext cx="1733341" cy="98851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プラスチック</a:t>
            </a:r>
            <a:endParaRPr lang="en-US" altLang="ja-JP" sz="1600" b="1" dirty="0"/>
          </a:p>
          <a:p>
            <a:pPr algn="ctr"/>
            <a:r>
              <a:rPr lang="ja-JP" altLang="en-US" sz="1600" b="1" dirty="0"/>
              <a:t>ごみ対策</a:t>
            </a:r>
            <a:endParaRPr lang="en-US" altLang="ja-JP" sz="1600" b="1" dirty="0"/>
          </a:p>
        </p:txBody>
      </p:sp>
      <p:sp>
        <p:nvSpPr>
          <p:cNvPr id="49" name="角丸四角形 48"/>
          <p:cNvSpPr/>
          <p:nvPr/>
        </p:nvSpPr>
        <p:spPr>
          <a:xfrm>
            <a:off x="396366" y="9262560"/>
            <a:ext cx="1733341" cy="133881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tIns="0" bIns="0" rtlCol="0" anchor="ctr"/>
          <a:lstStyle/>
          <a:p>
            <a:pPr algn="ctr"/>
            <a:r>
              <a:rPr lang="ja-JP" altLang="en-US" sz="1600" b="1" dirty="0"/>
              <a:t>省エネ・</a:t>
            </a:r>
            <a:endParaRPr lang="en-US" altLang="ja-JP" sz="1600" b="1" dirty="0"/>
          </a:p>
          <a:p>
            <a:pPr algn="ctr"/>
            <a:r>
              <a:rPr lang="ja-JP" altLang="en-US" sz="1600" b="1" dirty="0"/>
              <a:t>再エネの普及促進</a:t>
            </a:r>
          </a:p>
        </p:txBody>
      </p:sp>
      <p:sp>
        <p:nvSpPr>
          <p:cNvPr id="52" name="ホームベース 18">
            <a:extLst>
              <a:ext uri="{FF2B5EF4-FFF2-40B4-BE49-F238E27FC236}">
                <a16:creationId xmlns:a16="http://schemas.microsoft.com/office/drawing/2014/main" id="{D1A8ECE3-AFCC-4A3C-AC63-CE64A9B61F7C}"/>
              </a:ext>
            </a:extLst>
          </p:cNvPr>
          <p:cNvSpPr/>
          <p:nvPr/>
        </p:nvSpPr>
        <p:spPr>
          <a:xfrm>
            <a:off x="2450149" y="7020056"/>
            <a:ext cx="14040000" cy="360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使い捨てプラスチックごみの削減とプラスチックごみの流出防止</a:t>
            </a:r>
          </a:p>
        </p:txBody>
      </p:sp>
      <p:sp>
        <p:nvSpPr>
          <p:cNvPr id="53" name="ホームベース 18">
            <a:extLst>
              <a:ext uri="{FF2B5EF4-FFF2-40B4-BE49-F238E27FC236}">
                <a16:creationId xmlns:a16="http://schemas.microsoft.com/office/drawing/2014/main" id="{A249E17E-82EE-4094-80C3-A95C14E51C5F}"/>
              </a:ext>
            </a:extLst>
          </p:cNvPr>
          <p:cNvSpPr/>
          <p:nvPr/>
        </p:nvSpPr>
        <p:spPr>
          <a:xfrm>
            <a:off x="2450149" y="7553643"/>
            <a:ext cx="14040000" cy="360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プラスチックの代替や循環経済などの新たな手法・システムの検討と普及</a:t>
            </a:r>
          </a:p>
        </p:txBody>
      </p:sp>
      <p:pic>
        <p:nvPicPr>
          <p:cNvPr id="20" name="図 1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74640" y="6194579"/>
            <a:ext cx="411386" cy="612000"/>
          </a:xfrm>
          <a:prstGeom prst="rect">
            <a:avLst/>
          </a:prstGeom>
        </p:spPr>
      </p:pic>
      <p:sp>
        <p:nvSpPr>
          <p:cNvPr id="2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26" name="ホームベース 25"/>
          <p:cNvSpPr/>
          <p:nvPr/>
        </p:nvSpPr>
        <p:spPr>
          <a:xfrm>
            <a:off x="218419" y="862531"/>
            <a:ext cx="717092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あらゆる主体の意識改革・行動変容</a:t>
            </a:r>
          </a:p>
        </p:txBody>
      </p:sp>
      <p:cxnSp>
        <p:nvCxnSpPr>
          <p:cNvPr id="27" name="直線コネクタ 26"/>
          <p:cNvCxnSpPr/>
          <p:nvPr/>
        </p:nvCxnSpPr>
        <p:spPr>
          <a:xfrm>
            <a:off x="348611" y="5261967"/>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37A114D-C9FC-4AEC-A456-F2810BC313A6}"/>
              </a:ext>
            </a:extLst>
          </p:cNvPr>
          <p:cNvSpPr txBox="1"/>
          <p:nvPr/>
        </p:nvSpPr>
        <p:spPr>
          <a:xfrm>
            <a:off x="160437" y="541404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9" name="フローチャート: 結合子 28"/>
          <p:cNvSpPr/>
          <p:nvPr/>
        </p:nvSpPr>
        <p:spPr>
          <a:xfrm>
            <a:off x="492401" y="560780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4" name="角丸四角形 48">
            <a:extLst>
              <a:ext uri="{FF2B5EF4-FFF2-40B4-BE49-F238E27FC236}">
                <a16:creationId xmlns:a16="http://schemas.microsoft.com/office/drawing/2014/main" id="{09F3F802-91A2-4522-96D5-C6D354049C9F}"/>
              </a:ext>
            </a:extLst>
          </p:cNvPr>
          <p:cNvSpPr/>
          <p:nvPr/>
        </p:nvSpPr>
        <p:spPr>
          <a:xfrm>
            <a:off x="453602" y="10773765"/>
            <a:ext cx="1733341" cy="5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tIns="0" bIns="0" rtlCol="0" anchor="ctr"/>
          <a:lstStyle/>
          <a:p>
            <a:pPr algn="ctr"/>
            <a:r>
              <a:rPr lang="ja-JP" altLang="en-US" sz="1600" b="1" dirty="0"/>
              <a:t>気候変動適応</a:t>
            </a:r>
            <a:endParaRPr lang="en-US" altLang="ja-JP" sz="1600" b="1" dirty="0"/>
          </a:p>
        </p:txBody>
      </p:sp>
      <p:sp>
        <p:nvSpPr>
          <p:cNvPr id="36" name="ホームベース 33">
            <a:extLst>
              <a:ext uri="{FF2B5EF4-FFF2-40B4-BE49-F238E27FC236}">
                <a16:creationId xmlns:a16="http://schemas.microsoft.com/office/drawing/2014/main" id="{8941780C-977B-4A11-BAE0-FD63142DFF5B}"/>
              </a:ext>
            </a:extLst>
          </p:cNvPr>
          <p:cNvSpPr/>
          <p:nvPr/>
        </p:nvSpPr>
        <p:spPr>
          <a:xfrm>
            <a:off x="8368573" y="10868761"/>
            <a:ext cx="8172000"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effectLst>
                  <a:outerShdw blurRad="38100" dist="38100" dir="2700000" algn="tl">
                    <a:srgbClr val="000000">
                      <a:alpha val="43137"/>
                    </a:srgbClr>
                  </a:outerShdw>
                </a:effectLst>
              </a:rPr>
              <a:t>気候変動適応策のさらなる推進</a:t>
            </a:r>
            <a:endParaRPr kumimoji="1" lang="en-US" altLang="ja-JP" sz="1600" b="1" dirty="0">
              <a:effectLst>
                <a:outerShdw blurRad="38100" dist="38100" dir="2700000" algn="tl">
                  <a:srgbClr val="000000">
                    <a:alpha val="43137"/>
                  </a:srgbClr>
                </a:outerShdw>
              </a:effectLst>
            </a:endParaRPr>
          </a:p>
        </p:txBody>
      </p:sp>
      <p:sp>
        <p:nvSpPr>
          <p:cNvPr id="37" name="角丸四角形 48">
            <a:extLst>
              <a:ext uri="{FF2B5EF4-FFF2-40B4-BE49-F238E27FC236}">
                <a16:creationId xmlns:a16="http://schemas.microsoft.com/office/drawing/2014/main" id="{841BDCEC-E1C6-4D81-BC9A-727807D00DAF}"/>
              </a:ext>
            </a:extLst>
          </p:cNvPr>
          <p:cNvSpPr/>
          <p:nvPr/>
        </p:nvSpPr>
        <p:spPr>
          <a:xfrm>
            <a:off x="430559" y="11471169"/>
            <a:ext cx="1733341" cy="5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tIns="0" bIns="0" rtlCol="0" anchor="ctr"/>
          <a:lstStyle/>
          <a:p>
            <a:pPr algn="ctr"/>
            <a:r>
              <a:rPr lang="ja-JP" altLang="en-US" sz="1600" b="1" dirty="0"/>
              <a:t>生物多様性保全</a:t>
            </a:r>
            <a:endParaRPr lang="en-US" altLang="ja-JP" sz="1600" b="1" dirty="0"/>
          </a:p>
        </p:txBody>
      </p:sp>
      <p:sp>
        <p:nvSpPr>
          <p:cNvPr id="38" name="ホームベース 33">
            <a:extLst>
              <a:ext uri="{FF2B5EF4-FFF2-40B4-BE49-F238E27FC236}">
                <a16:creationId xmlns:a16="http://schemas.microsoft.com/office/drawing/2014/main" id="{3A2A26DB-07DF-40A1-B65F-7881BE3126E3}"/>
              </a:ext>
            </a:extLst>
          </p:cNvPr>
          <p:cNvSpPr/>
          <p:nvPr/>
        </p:nvSpPr>
        <p:spPr>
          <a:xfrm>
            <a:off x="2450149" y="11506712"/>
            <a:ext cx="14135876"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effectLst>
                  <a:outerShdw blurRad="38100" dist="38100" dir="2700000" algn="tl">
                    <a:srgbClr val="000000">
                      <a:alpha val="43137"/>
                    </a:srgbClr>
                  </a:outerShdw>
                </a:effectLst>
              </a:rPr>
              <a:t>生物多様性保全の推進</a:t>
            </a:r>
            <a:endParaRPr kumimoji="1" lang="en-US" altLang="ja-JP" sz="1600" b="1" dirty="0">
              <a:effectLst>
                <a:outerShdw blurRad="38100" dist="38100" dir="2700000" algn="tl">
                  <a:srgbClr val="000000">
                    <a:alpha val="43137"/>
                  </a:srgbClr>
                </a:outerShdw>
              </a:effectLst>
            </a:endParaRPr>
          </a:p>
        </p:txBody>
      </p:sp>
      <p:sp>
        <p:nvSpPr>
          <p:cNvPr id="39" name="角丸四角形 47">
            <a:extLst>
              <a:ext uri="{FF2B5EF4-FFF2-40B4-BE49-F238E27FC236}">
                <a16:creationId xmlns:a16="http://schemas.microsoft.com/office/drawing/2014/main" id="{AEF59AE2-1282-47B5-990E-F1EB86242327}"/>
              </a:ext>
            </a:extLst>
          </p:cNvPr>
          <p:cNvSpPr/>
          <p:nvPr/>
        </p:nvSpPr>
        <p:spPr>
          <a:xfrm>
            <a:off x="430559" y="8139104"/>
            <a:ext cx="1733341" cy="98851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資源循環・</a:t>
            </a:r>
            <a:endParaRPr lang="en-US" altLang="ja-JP" sz="1600" b="1" dirty="0"/>
          </a:p>
          <a:p>
            <a:pPr algn="ctr"/>
            <a:r>
              <a:rPr lang="ja-JP" altLang="en-US" sz="1600" b="1" dirty="0"/>
              <a:t>食品ロス削減</a:t>
            </a:r>
            <a:endParaRPr lang="en-US" altLang="ja-JP" sz="1600" b="1" dirty="0"/>
          </a:p>
          <a:p>
            <a:pPr algn="ctr"/>
            <a:r>
              <a:rPr lang="ja-JP" altLang="en-US" sz="1600" b="1" dirty="0"/>
              <a:t>対策</a:t>
            </a:r>
            <a:endParaRPr lang="en-US" altLang="ja-JP" sz="1600" b="1" dirty="0"/>
          </a:p>
        </p:txBody>
      </p:sp>
      <p:sp>
        <p:nvSpPr>
          <p:cNvPr id="40" name="ホームベース 33">
            <a:extLst>
              <a:ext uri="{FF2B5EF4-FFF2-40B4-BE49-F238E27FC236}">
                <a16:creationId xmlns:a16="http://schemas.microsoft.com/office/drawing/2014/main" id="{63DBBFB7-57C3-4A09-86A6-55C2FDC8E5F5}"/>
              </a:ext>
            </a:extLst>
          </p:cNvPr>
          <p:cNvSpPr/>
          <p:nvPr/>
        </p:nvSpPr>
        <p:spPr>
          <a:xfrm>
            <a:off x="2449403" y="10868761"/>
            <a:ext cx="5610512"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effectLst>
                  <a:outerShdw blurRad="38100" dist="38100" dir="2700000" algn="tl">
                    <a:srgbClr val="000000">
                      <a:alpha val="43137"/>
                    </a:srgbClr>
                  </a:outerShdw>
                </a:effectLst>
              </a:rPr>
              <a:t>コロナ対応も踏まえた気候変動適応策の推進</a:t>
            </a:r>
            <a:endParaRPr kumimoji="1" lang="en-US" altLang="ja-JP" sz="1600" b="1" dirty="0">
              <a:effectLst>
                <a:outerShdw blurRad="38100" dist="38100" dir="2700000" algn="tl">
                  <a:srgbClr val="000000">
                    <a:alpha val="43137"/>
                  </a:srgbClr>
                </a:outerShdw>
              </a:effectLst>
            </a:endParaRPr>
          </a:p>
        </p:txBody>
      </p:sp>
      <p:sp>
        <p:nvSpPr>
          <p:cNvPr id="41" name="ホームベース 18">
            <a:extLst>
              <a:ext uri="{FF2B5EF4-FFF2-40B4-BE49-F238E27FC236}">
                <a16:creationId xmlns:a16="http://schemas.microsoft.com/office/drawing/2014/main" id="{1C66D39E-6BF9-417C-86A3-FD5F7A819207}"/>
              </a:ext>
            </a:extLst>
          </p:cNvPr>
          <p:cNvSpPr/>
          <p:nvPr/>
        </p:nvSpPr>
        <p:spPr>
          <a:xfrm>
            <a:off x="2450149" y="8172904"/>
            <a:ext cx="14040000" cy="360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600" b="1" dirty="0">
                <a:latin typeface="游ゴシック" panose="020B0400000000000000" pitchFamily="50" charset="-128"/>
              </a:rPr>
              <a:t>3R</a:t>
            </a:r>
            <a:r>
              <a:rPr kumimoji="1" lang="ja-JP" altLang="en-US" sz="1600" b="1" dirty="0">
                <a:latin typeface="游ゴシック" panose="020B0400000000000000" pitchFamily="50" charset="-128"/>
              </a:rPr>
              <a:t>の推進</a:t>
            </a:r>
          </a:p>
        </p:txBody>
      </p:sp>
      <p:sp>
        <p:nvSpPr>
          <p:cNvPr id="42" name="ホームベース 18">
            <a:extLst>
              <a:ext uri="{FF2B5EF4-FFF2-40B4-BE49-F238E27FC236}">
                <a16:creationId xmlns:a16="http://schemas.microsoft.com/office/drawing/2014/main" id="{64FEA001-0D66-4EFF-92F1-56509B199092}"/>
              </a:ext>
            </a:extLst>
          </p:cNvPr>
          <p:cNvSpPr/>
          <p:nvPr/>
        </p:nvSpPr>
        <p:spPr>
          <a:xfrm>
            <a:off x="2450149" y="8751436"/>
            <a:ext cx="14040000" cy="360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rPr>
              <a:t>事業者、消費者、行政等によるネットワーク会議を活用した食品ロス削減対策の推進</a:t>
            </a:r>
          </a:p>
        </p:txBody>
      </p:sp>
      <p:sp>
        <p:nvSpPr>
          <p:cNvPr id="35" name="ホームベース 33">
            <a:extLst>
              <a:ext uri="{FF2B5EF4-FFF2-40B4-BE49-F238E27FC236}">
                <a16:creationId xmlns:a16="http://schemas.microsoft.com/office/drawing/2014/main" id="{29C6E11E-2BE9-482F-8782-3E650D0754A1}"/>
              </a:ext>
            </a:extLst>
          </p:cNvPr>
          <p:cNvSpPr/>
          <p:nvPr/>
        </p:nvSpPr>
        <p:spPr>
          <a:xfrm>
            <a:off x="2449403" y="9535913"/>
            <a:ext cx="14080132"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solidFill>
                  <a:schemeClr val="bg1"/>
                </a:solidFill>
                <a:effectLst>
                  <a:outerShdw blurRad="38100" dist="38100" dir="2700000" algn="tl">
                    <a:srgbClr val="000000">
                      <a:alpha val="43137"/>
                    </a:srgbClr>
                  </a:outerShdw>
                </a:effectLst>
              </a:rPr>
              <a:t>省エネ型ライフスタイル・ビジネススタイルへの転換の推進</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43" name="ホームベース 33">
            <a:extLst>
              <a:ext uri="{FF2B5EF4-FFF2-40B4-BE49-F238E27FC236}">
                <a16:creationId xmlns:a16="http://schemas.microsoft.com/office/drawing/2014/main" id="{4F0FAA8B-0901-4B5A-AC2C-7209B9DEA4E5}"/>
              </a:ext>
            </a:extLst>
          </p:cNvPr>
          <p:cNvSpPr/>
          <p:nvPr/>
        </p:nvSpPr>
        <p:spPr>
          <a:xfrm>
            <a:off x="2449403" y="10041366"/>
            <a:ext cx="14080132"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solidFill>
                  <a:schemeClr val="bg1"/>
                </a:solidFill>
                <a:effectLst>
                  <a:outerShdw blurRad="38100" dist="38100" dir="2700000" algn="tl">
                    <a:srgbClr val="000000">
                      <a:alpha val="43137"/>
                    </a:srgbClr>
                  </a:outerShdw>
                </a:effectLst>
              </a:rPr>
              <a:t>家庭や業務における再生可能エネルギーの普及促進</a:t>
            </a:r>
            <a:endParaRPr kumimoji="1" lang="en-US" altLang="ja-JP" sz="1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314510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714464532"/>
              </p:ext>
            </p:extLst>
          </p:nvPr>
        </p:nvGraphicFramePr>
        <p:xfrm>
          <a:off x="218419" y="2532442"/>
          <a:ext cx="16554148" cy="826890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26890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◆プラスチックごみ対策の推進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業種を超えた幅広い関係者と連携し、プラスチックごみの排出抑制や流出対策等に関する検討・効果検証等を行う</a:t>
                      </a:r>
                      <a:r>
                        <a:rPr kumimoji="1" lang="en-US" altLang="ja-JP" sz="1600" b="0" u="none" strike="noStrik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おおさかプラスチック対策推進プラットフォーム</a:t>
                      </a:r>
                      <a:r>
                        <a:rPr kumimoji="1" lang="en-US" altLang="ja-JP" sz="1600" b="0" u="none" strike="noStrik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を運営</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lang="ja-JP" altLang="en-US" sz="1600" b="0" u="none" dirty="0">
                          <a:solidFill>
                            <a:schemeClr val="tx1"/>
                          </a:solidFill>
                          <a:latin typeface="游ゴシック"/>
                          <a:ea typeface="+mn-ea"/>
                        </a:rPr>
                        <a:t>○環境・エネルギー先進技術の普及を促進するため、先進技術が普及した未来社会の姿を見せる動画等のコンテンツを作成（</a:t>
                      </a:r>
                      <a:r>
                        <a:rPr lang="en-US" altLang="ja-JP" sz="1600" b="0" u="none" dirty="0">
                          <a:solidFill>
                            <a:schemeClr val="tx1"/>
                          </a:solidFill>
                          <a:latin typeface="游ゴシック"/>
                          <a:ea typeface="+mn-ea"/>
                        </a:rPr>
                        <a:t>※</a:t>
                      </a:r>
                      <a:r>
                        <a:rPr lang="ja-JP" altLang="en-US" sz="1600" b="0" u="none" dirty="0">
                          <a:solidFill>
                            <a:schemeClr val="tx1"/>
                          </a:solidFill>
                          <a:latin typeface="游ゴシック"/>
                          <a:ea typeface="+mn-ea"/>
                        </a:rPr>
                        <a:t>再掲）</a:t>
                      </a:r>
                      <a:endParaRPr lang="ja-JP" altLang="ja-JP" sz="1600" dirty="0">
                        <a:solidFill>
                          <a:schemeClr val="tx1"/>
                        </a:solidFill>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○事業者</a:t>
                      </a:r>
                      <a:r>
                        <a:rPr kumimoji="1" lang="ja-JP" altLang="en-US" sz="1600" b="0" u="none" dirty="0">
                          <a:solidFill>
                            <a:schemeClr val="tx1"/>
                          </a:solidFill>
                          <a:latin typeface="游ゴシック"/>
                          <a:ea typeface="+mn-ea"/>
                        </a:rPr>
                        <a:t>、</a:t>
                      </a:r>
                      <a:r>
                        <a:rPr lang="ja-JP" altLang="en-US" sz="1600" b="0" u="none" dirty="0">
                          <a:solidFill>
                            <a:schemeClr val="tx1"/>
                          </a:solidFill>
                          <a:latin typeface="游ゴシック"/>
                          <a:ea typeface="+mn-ea"/>
                        </a:rPr>
                        <a:t>行政、</a:t>
                      </a:r>
                      <a:r>
                        <a:rPr kumimoji="1" lang="en-US" altLang="ja-JP" sz="1600" b="0" u="none" dirty="0">
                          <a:solidFill>
                            <a:schemeClr val="tx1"/>
                          </a:solidFill>
                          <a:latin typeface="游ゴシック" panose="020B0400000000000000" pitchFamily="50" charset="-128"/>
                          <a:ea typeface="+mn-ea"/>
                        </a:rPr>
                        <a:t>NPO</a:t>
                      </a:r>
                      <a:r>
                        <a:rPr kumimoji="1" lang="ja-JP" altLang="en-US" sz="1600" b="0" u="none" dirty="0">
                          <a:solidFill>
                            <a:schemeClr val="tx1"/>
                          </a:solidFill>
                          <a:latin typeface="游ゴシック" panose="020B0400000000000000" pitchFamily="50" charset="-128"/>
                          <a:ea typeface="+mn-ea"/>
                        </a:rPr>
                        <a:t>等で構成する「おおさかマイボトルパートナーズ」において、マイボトルの利用啓発、マイボトルスポットの普及、情報発信等の取組みを推進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baseline="0" dirty="0">
                          <a:solidFill>
                            <a:schemeClr val="tx1"/>
                          </a:solidFill>
                          <a:uFill>
                            <a:solidFill>
                              <a:srgbClr val="00B0F0"/>
                            </a:solidFill>
                          </a:uFill>
                          <a:latin typeface="游ゴシック" panose="020B0400000000000000" pitchFamily="50" charset="-128"/>
                          <a:ea typeface="+mn-ea"/>
                        </a:rPr>
                        <a:t>○咲洲こども</a:t>
                      </a:r>
                      <a:r>
                        <a:rPr kumimoji="1" lang="en-US" altLang="ja-JP" sz="1600" b="0" u="none" baseline="0" dirty="0">
                          <a:solidFill>
                            <a:schemeClr val="tx1"/>
                          </a:solidFill>
                          <a:uFill>
                            <a:solidFill>
                              <a:srgbClr val="00B0F0"/>
                            </a:solidFill>
                          </a:uFill>
                          <a:latin typeface="游ゴシック" panose="020B0400000000000000" pitchFamily="50" charset="-128"/>
                          <a:ea typeface="+mn-ea"/>
                        </a:rPr>
                        <a:t>EXPO</a:t>
                      </a:r>
                      <a:r>
                        <a:rPr kumimoji="1" lang="ja-JP" altLang="en-US" sz="1600" b="0" u="none" baseline="0" dirty="0">
                          <a:solidFill>
                            <a:schemeClr val="tx1"/>
                          </a:solidFill>
                          <a:uFill>
                            <a:solidFill>
                              <a:srgbClr val="00B0F0"/>
                            </a:solidFill>
                          </a:uFill>
                          <a:latin typeface="游ゴシック" panose="020B0400000000000000" pitchFamily="50" charset="-128"/>
                          <a:ea typeface="+mn-ea"/>
                        </a:rPr>
                        <a:t>やロハスフェスタ等のイベントに出展し、</a:t>
                      </a:r>
                      <a:r>
                        <a:rPr kumimoji="1" lang="ja-JP" altLang="en-US" sz="1600" b="0" u="none" baseline="0" dirty="0">
                          <a:solidFill>
                            <a:schemeClr val="tx1"/>
                          </a:solidFill>
                          <a:uFill>
                            <a:solidFill>
                              <a:srgbClr val="FF0000"/>
                            </a:solidFill>
                          </a:uFill>
                          <a:latin typeface="游ゴシック" panose="020B0400000000000000" pitchFamily="50" charset="-128"/>
                          <a:ea typeface="+mn-ea"/>
                        </a:rPr>
                        <a:t>ハンドブックや３</a:t>
                      </a:r>
                      <a:r>
                        <a:rPr kumimoji="1" lang="en-US" altLang="ja-JP" sz="1600" b="0" u="none" baseline="0" dirty="0">
                          <a:solidFill>
                            <a:schemeClr val="tx1"/>
                          </a:solidFill>
                          <a:uFill>
                            <a:solidFill>
                              <a:srgbClr val="FF0000"/>
                            </a:solidFill>
                          </a:uFill>
                          <a:latin typeface="游ゴシック" panose="020B0400000000000000" pitchFamily="50" charset="-128"/>
                          <a:ea typeface="+mn-ea"/>
                        </a:rPr>
                        <a:t>R</a:t>
                      </a:r>
                      <a:r>
                        <a:rPr kumimoji="1" lang="ja-JP" altLang="en-US" sz="1600" b="0" u="none" baseline="0" dirty="0">
                          <a:solidFill>
                            <a:schemeClr val="tx1"/>
                          </a:solidFill>
                          <a:uFill>
                            <a:solidFill>
                              <a:srgbClr val="FF0000"/>
                            </a:solidFill>
                          </a:uFill>
                          <a:latin typeface="游ゴシック" panose="020B0400000000000000" pitchFamily="50" charset="-128"/>
                          <a:ea typeface="+mn-ea"/>
                        </a:rPr>
                        <a:t>カードゲームを用いて</a:t>
                      </a:r>
                      <a:r>
                        <a:rPr kumimoji="1" lang="ja-JP" altLang="en-US" sz="1600" b="0" u="none" baseline="0" dirty="0">
                          <a:solidFill>
                            <a:schemeClr val="tx1"/>
                          </a:solidFill>
                          <a:uFill>
                            <a:solidFill>
                              <a:srgbClr val="00B0F0"/>
                            </a:solidFill>
                          </a:uFill>
                          <a:latin typeface="游ゴシック" panose="020B0400000000000000" pitchFamily="50" charset="-128"/>
                          <a:ea typeface="+mn-ea"/>
                        </a:rPr>
                        <a:t>プラスチックごみ問題や３</a:t>
                      </a:r>
                      <a:r>
                        <a:rPr kumimoji="1" lang="en-US" altLang="ja-JP" sz="1600" b="0" u="none" baseline="0" dirty="0">
                          <a:solidFill>
                            <a:schemeClr val="tx1"/>
                          </a:solidFill>
                          <a:uFill>
                            <a:solidFill>
                              <a:srgbClr val="00B0F0"/>
                            </a:solidFill>
                          </a:uFill>
                          <a:latin typeface="游ゴシック" panose="020B0400000000000000" pitchFamily="50" charset="-128"/>
                          <a:ea typeface="+mn-ea"/>
                        </a:rPr>
                        <a:t>R</a:t>
                      </a:r>
                      <a:r>
                        <a:rPr kumimoji="1" lang="ja-JP" altLang="en-US" sz="1600" b="0" u="none" baseline="0" dirty="0">
                          <a:solidFill>
                            <a:schemeClr val="tx1"/>
                          </a:solidFill>
                          <a:uFill>
                            <a:solidFill>
                              <a:srgbClr val="00B0F0"/>
                            </a:solidFill>
                          </a:uFill>
                          <a:latin typeface="游ゴシック" panose="020B0400000000000000" pitchFamily="50" charset="-128"/>
                          <a:ea typeface="+mn-ea"/>
                        </a:rPr>
                        <a:t>に関する啓発を実施</a:t>
                      </a:r>
                      <a:endParaRPr kumimoji="1" lang="en-US" altLang="ja-JP" sz="1600" b="0" u="none" baseline="0" dirty="0">
                        <a:solidFill>
                          <a:schemeClr val="tx1"/>
                        </a:solidFill>
                        <a:uFill>
                          <a:solidFill>
                            <a:srgbClr val="00B0F0"/>
                          </a:solidFill>
                        </a:u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〇</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Osaka</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ほかさんマップ公式</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SNS</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でプラスチックごみ削減に関する情報発信</a:t>
                      </a:r>
                      <a:endPar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○道頓堀商店街においてプラスチックごみ削減に関する３Ｒの実証事業を行い、観光客や府民に対する啓発を実施</a:t>
                      </a:r>
                      <a:endPar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○陸域に散乱しているプラスチックごみの住民参加型回収活動の活性化に向け、企業や団体と連携した取組みを推進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・企業と連携して開発した、ごみ拾いをしながらストレッチ等ができる運動メニューを環境イベント等において実施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・トラックからのポイ捨てごみ対策として、府内中高生が考案した啓発看板を設置するとともに清掃活動を実施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○大阪府内の海域・河川のごみ組成調査やマイクロプラスチック実態把握調査、大阪湾に流入するプラスチックごみを大阪大学と連携してＡＩを用いて推計し、</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2050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年ゼロに向けた取組みを的確に</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進行管理</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○「大阪ブルー・オーシャン・ビジョン」推進事業（みんなでつなげるペットボトル循環プロジェクト（新たなペットボトル回収・リサイクルシステム）の取組推進</a:t>
                      </a:r>
                      <a:r>
                        <a:rPr kumimoji="1" lang="en-US" altLang="ja-JP" sz="1600" b="0" u="none" dirty="0">
                          <a:solidFill>
                            <a:schemeClr val="tx1"/>
                          </a:solidFill>
                          <a:latin typeface="游ゴシック" panose="020B0400000000000000" pitchFamily="50" charset="-128"/>
                          <a:ea typeface="+mn-ea"/>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en-US" altLang="ja-JP" sz="1600" b="0" u="none" strike="noStrike" baseline="0" dirty="0">
                          <a:solidFill>
                            <a:schemeClr val="tx1"/>
                          </a:solidFill>
                          <a:latin typeface="游ゴシック" panose="020B0400000000000000" pitchFamily="50" charset="-128"/>
                          <a:ea typeface="+mn-ea"/>
                        </a:rPr>
                        <a:t>154</a:t>
                      </a:r>
                      <a:r>
                        <a:rPr kumimoji="1" lang="ja-JP" altLang="en-US" sz="1600" b="0" u="none" dirty="0">
                          <a:solidFill>
                            <a:schemeClr val="tx1"/>
                          </a:solidFill>
                          <a:latin typeface="游ゴシック" panose="020B0400000000000000" pitchFamily="50" charset="-128"/>
                          <a:ea typeface="+mn-ea"/>
                        </a:rPr>
                        <a:t>地域で実施</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◆資源循環、食品ロス削減対策等の推進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○食品関連事業者、消費者、行政等を構成員とした「食品ロス削減ネットワーク懇話会」において、流通全体で具体的な食品ロス削減の取組みを展開するための情報共有及び意見交換を実施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0">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〇未利用食品の有効活用促進のため、フードバンクの活動支援を行うとともに、特定のエリア内の飲食店や小売店等と市町村と連携し、一体的に食品ロス削減の取組みを実践するなど、府域全体で</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0">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の食品ロス削減の啓発を推進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〇大阪府リサイクル製品認定制度の運用</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〇市町村・事業者と連携し、おおさか３Ｒキャンペーンを実施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○ごみ減量・</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ja-JP" altLang="en-US" sz="1600" b="0" u="none" dirty="0">
                          <a:solidFill>
                            <a:schemeClr val="tx1"/>
                          </a:solidFill>
                          <a:latin typeface="游ゴシック" panose="020B0400000000000000" pitchFamily="50" charset="-128"/>
                          <a:ea typeface="+mn-ea"/>
                        </a:rPr>
                        <a:t>啓発推進事業</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・環境事業センターや区役所等に、「ごみ減量・</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ja-JP" altLang="en-US" sz="1600" b="0" u="none" dirty="0">
                          <a:solidFill>
                            <a:schemeClr val="tx1"/>
                          </a:solidFill>
                          <a:latin typeface="游ゴシック" panose="020B0400000000000000" pitchFamily="50" charset="-128"/>
                          <a:ea typeface="+mn-ea"/>
                        </a:rPr>
                        <a:t>啓発コーナー」を設置　</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・区民センターや図書館等の施設を利用し、リサイクル教室や調理の工夫で食品ロスを減らす料理教室を開催</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・フードドライブについて連携事業者及び回収事業者と協定を締結し食品ロス削減に向けた取組みを推進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・大阪市ホームページ、大阪市環境局</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ja-JP" altLang="en-US" sz="1600" b="0" u="none" dirty="0">
                          <a:solidFill>
                            <a:schemeClr val="tx1"/>
                          </a:solidFill>
                          <a:latin typeface="游ゴシック" panose="020B0400000000000000" pitchFamily="50" charset="-128"/>
                          <a:ea typeface="+mn-ea"/>
                        </a:rPr>
                        <a:t>フェイスブック、大阪市環境局</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en-US" altLang="ja-JP" sz="1600" b="0" u="none" dirty="0">
                          <a:solidFill>
                            <a:schemeClr val="tx1"/>
                          </a:solidFill>
                          <a:latin typeface="游ゴシック" panose="020B0400000000000000" pitchFamily="50" charset="-128"/>
                          <a:ea typeface="+mn-ea"/>
                        </a:rPr>
                        <a:t>X</a:t>
                      </a:r>
                      <a:r>
                        <a:rPr kumimoji="1" lang="ja-JP" altLang="en-US" sz="1600" b="0" u="none" dirty="0">
                          <a:solidFill>
                            <a:schemeClr val="tx1"/>
                          </a:solidFill>
                          <a:latin typeface="游ゴシック" panose="020B0400000000000000" pitchFamily="50" charset="-128"/>
                          <a:ea typeface="+mn-ea"/>
                        </a:rPr>
                        <a:t>（旧ツイッター）、大阪市環境局</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en-US" altLang="ja-JP" sz="1600" b="0" u="none" dirty="0">
                          <a:solidFill>
                            <a:schemeClr val="tx1"/>
                          </a:solidFill>
                          <a:latin typeface="游ゴシック" panose="020B0400000000000000" pitchFamily="50" charset="-128"/>
                          <a:ea typeface="+mn-ea"/>
                        </a:rPr>
                        <a:t>LINE</a:t>
                      </a:r>
                      <a:r>
                        <a:rPr kumimoji="1" lang="ja-JP" altLang="en-US" sz="1600" b="0" u="none" dirty="0">
                          <a:solidFill>
                            <a:schemeClr val="tx1"/>
                          </a:solidFill>
                          <a:latin typeface="游ゴシック" panose="020B0400000000000000" pitchFamily="50" charset="-128"/>
                          <a:ea typeface="+mn-ea"/>
                        </a:rPr>
                        <a:t>公式アカウント、大阪市環境局</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ja-JP" altLang="en-US" sz="1600" b="0" u="none" dirty="0">
                          <a:solidFill>
                            <a:schemeClr val="tx1"/>
                          </a:solidFill>
                          <a:latin typeface="游ゴシック" panose="020B0400000000000000" pitchFamily="50" charset="-128"/>
                          <a:ea typeface="+mn-ea"/>
                        </a:rPr>
                        <a:t>インスタグラムで</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情報発信</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○地域との連携によるごみ減量・リサイクルの取組推進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・廃棄物減量等推進員に対し研修会や学習会を重ねて育成を図りつつ、ごみ減量アクションプランの取組みを推進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・「ごみ減量フェスティバルガレージセール・イン・</a:t>
                      </a:r>
                      <a:r>
                        <a:rPr kumimoji="1" lang="en-US" altLang="ja-JP" sz="1600" b="0" u="none" dirty="0">
                          <a:solidFill>
                            <a:schemeClr val="tx1"/>
                          </a:solidFill>
                          <a:latin typeface="游ゴシック" panose="020B0400000000000000" pitchFamily="50" charset="-128"/>
                          <a:ea typeface="+mn-ea"/>
                        </a:rPr>
                        <a:t>OSAKA TOWN</a:t>
                      </a:r>
                      <a:r>
                        <a:rPr kumimoji="1" lang="ja-JP" altLang="en-US" sz="1600" b="0" u="none" dirty="0">
                          <a:solidFill>
                            <a:schemeClr val="tx1"/>
                          </a:solidFill>
                          <a:latin typeface="游ゴシック" panose="020B0400000000000000" pitchFamily="50" charset="-128"/>
                          <a:ea typeface="+mn-ea"/>
                        </a:rPr>
                        <a:t>」の開催による取組推進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・大阪市ホームページ、大阪市環境局</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ja-JP" altLang="en-US" sz="1600" b="0" u="none" dirty="0">
                          <a:solidFill>
                            <a:schemeClr val="tx1"/>
                          </a:solidFill>
                          <a:latin typeface="游ゴシック" panose="020B0400000000000000" pitchFamily="50" charset="-128"/>
                          <a:ea typeface="+mn-ea"/>
                        </a:rPr>
                        <a:t>フェイスブック、大阪市環境局</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en-US" altLang="ja-JP" sz="1600" b="0" u="none" dirty="0">
                          <a:solidFill>
                            <a:schemeClr val="tx1"/>
                          </a:solidFill>
                          <a:latin typeface="游ゴシック" panose="020B0400000000000000" pitchFamily="50" charset="-128"/>
                          <a:ea typeface="+mn-ea"/>
                        </a:rPr>
                        <a:t>X</a:t>
                      </a:r>
                      <a:r>
                        <a:rPr kumimoji="1" lang="ja-JP" altLang="en-US" sz="1600" b="0" u="none" dirty="0">
                          <a:solidFill>
                            <a:schemeClr val="tx1"/>
                          </a:solidFill>
                          <a:latin typeface="游ゴシック" panose="020B0400000000000000" pitchFamily="50" charset="-128"/>
                          <a:ea typeface="+mn-ea"/>
                        </a:rPr>
                        <a:t>（旧ツイッター）、大阪市環境局</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en-US" altLang="ja-JP" sz="1600" b="0" u="none" dirty="0">
                          <a:solidFill>
                            <a:schemeClr val="tx1"/>
                          </a:solidFill>
                          <a:latin typeface="游ゴシック" panose="020B0400000000000000" pitchFamily="50" charset="-128"/>
                          <a:ea typeface="+mn-ea"/>
                        </a:rPr>
                        <a:t>LINE</a:t>
                      </a:r>
                      <a:r>
                        <a:rPr kumimoji="1" lang="ja-JP" altLang="en-US" sz="1600" b="0" u="none" dirty="0">
                          <a:solidFill>
                            <a:schemeClr val="tx1"/>
                          </a:solidFill>
                          <a:latin typeface="游ゴシック" panose="020B0400000000000000" pitchFamily="50" charset="-128"/>
                          <a:ea typeface="+mn-ea"/>
                        </a:rPr>
                        <a:t>公式アカウント、大阪市環境局</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３Ｒ</a:t>
                      </a:r>
                      <a:r>
                        <a:rPr kumimoji="1" lang="ja-JP" altLang="en-US" sz="1600" b="0" u="none" dirty="0">
                          <a:solidFill>
                            <a:schemeClr val="tx1"/>
                          </a:solidFill>
                          <a:latin typeface="游ゴシック" panose="020B0400000000000000" pitchFamily="50" charset="-128"/>
                          <a:ea typeface="+mn-ea"/>
                        </a:rPr>
                        <a:t>インスタグラムで</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情報発信</a:t>
                      </a: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10" name="ホームベース 25">
            <a:extLst>
              <a:ext uri="{FF2B5EF4-FFF2-40B4-BE49-F238E27FC236}">
                <a16:creationId xmlns:a16="http://schemas.microsoft.com/office/drawing/2014/main" id="{2C57997B-FE96-4422-AC90-B736860AC68C}"/>
              </a:ext>
            </a:extLst>
          </p:cNvPr>
          <p:cNvSpPr/>
          <p:nvPr/>
        </p:nvSpPr>
        <p:spPr>
          <a:xfrm>
            <a:off x="218419" y="862531"/>
            <a:ext cx="717092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あらゆる主体の意識改革・行動変容</a:t>
            </a:r>
          </a:p>
        </p:txBody>
      </p:sp>
    </p:spTree>
    <p:extLst>
      <p:ext uri="{BB962C8B-B14F-4D97-AF65-F5344CB8AC3E}">
        <p14:creationId xmlns:p14="http://schemas.microsoft.com/office/powerpoint/2010/main" val="93252740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069675088"/>
              </p:ext>
            </p:extLst>
          </p:nvPr>
        </p:nvGraphicFramePr>
        <p:xfrm>
          <a:off x="286053" y="2385755"/>
          <a:ext cx="16554148" cy="10039327"/>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10039327">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◆おおさかカーボンニュートラル推進本部の運営による部局連携での脱炭素施策の推進（再掲）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◆分散型社会に対応したエネルギーの効率的な利用</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◆省エネ型ライフスタイル・ビジネススタイルへの転換・再生可能エネルギーの普及促進</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○大阪府大手前庁舎及び大阪市役所本庁舎で再エネ</a:t>
                      </a:r>
                      <a:r>
                        <a:rPr kumimoji="1" lang="en-US" altLang="ja-JP" sz="1600" b="0" u="none" dirty="0">
                          <a:solidFill>
                            <a:schemeClr val="tx1"/>
                          </a:solidFill>
                          <a:latin typeface="游ゴシック" panose="020B0400000000000000" pitchFamily="50" charset="-128"/>
                          <a:ea typeface="+mn-ea"/>
                        </a:rPr>
                        <a:t>100</a:t>
                      </a:r>
                      <a:r>
                        <a:rPr kumimoji="1" lang="ja-JP" altLang="en-US" sz="1600" b="0" u="none" dirty="0">
                          <a:solidFill>
                            <a:schemeClr val="tx1"/>
                          </a:solidFill>
                          <a:latin typeface="游ゴシック" panose="020B0400000000000000" pitchFamily="50" charset="-128"/>
                          <a:ea typeface="+mn-ea"/>
                        </a:rPr>
                        <a:t>％電気を調達（大阪市は令和４年</a:t>
                      </a:r>
                      <a:r>
                        <a:rPr kumimoji="1" lang="en-US" altLang="ja-JP" sz="1600" b="0" u="none" dirty="0">
                          <a:solidFill>
                            <a:schemeClr val="tx1"/>
                          </a:solidFill>
                          <a:latin typeface="游ゴシック" panose="020B0400000000000000" pitchFamily="50" charset="-128"/>
                          <a:ea typeface="+mn-ea"/>
                        </a:rPr>
                        <a:t>11</a:t>
                      </a:r>
                      <a:r>
                        <a:rPr kumimoji="1" lang="ja-JP" altLang="en-US" sz="1600" b="0" u="none" dirty="0">
                          <a:solidFill>
                            <a:schemeClr val="tx1"/>
                          </a:solidFill>
                          <a:latin typeface="游ゴシック" panose="020B0400000000000000" pitchFamily="50" charset="-128"/>
                          <a:ea typeface="+mn-ea"/>
                        </a:rPr>
                        <a:t>月まで）（</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○おおさかスマートエネルギーセンターの運営（</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・創エネ、蓄エネ、省エネに関する府民・事業者等からの相談に対するワンストップ対応</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・家庭向けに</a:t>
                      </a:r>
                      <a:r>
                        <a:rPr kumimoji="1" lang="en-US" altLang="ja-JP" sz="1600" b="0" u="none" dirty="0">
                          <a:solidFill>
                            <a:schemeClr val="tx1"/>
                          </a:solidFill>
                          <a:latin typeface="游ゴシック" panose="020B0400000000000000" pitchFamily="50" charset="-128"/>
                          <a:ea typeface="+mn-ea"/>
                        </a:rPr>
                        <a:t>ZEH</a:t>
                      </a:r>
                      <a:r>
                        <a:rPr kumimoji="1" lang="ja-JP" altLang="en-US" sz="1600" b="0" u="none" dirty="0">
                          <a:solidFill>
                            <a:schemeClr val="tx1"/>
                          </a:solidFill>
                          <a:latin typeface="游ゴシック" panose="020B0400000000000000" pitchFamily="50" charset="-128"/>
                          <a:ea typeface="+mn-ea"/>
                        </a:rPr>
                        <a:t>の普及啓発、太陽光発電及び蓄電池の共同購入を支援</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r>
                        <a:rPr kumimoji="1" lang="ja-JP" altLang="en-US" sz="1600" b="0" u="none" dirty="0">
                          <a:solidFill>
                            <a:schemeClr val="tx1"/>
                          </a:solidFill>
                          <a:latin typeface="游ゴシック" panose="020B0400000000000000" pitchFamily="50" charset="-128"/>
                          <a:ea typeface="+mn-ea"/>
                        </a:rPr>
                        <a:t>中小事業者向けに省エネの現状把握から取組みの実施・効果検証まで一貫したサポートなどを実施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・中小事業者の省エネ設備への更新や再エネ設備の導入、</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LED</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照明への更新に対して、必要な経費の一部を補助</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府内事業者の再エネ</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100</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％電力利用を支援</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○おおさかスマートエネルギー協議会を開催し、市町村、府民、事業者及びエネルギー供給事業者とエネルギー利用の効率化、再エネの利用等に関して情報及び意見交換を実施　</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再掲）</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大阪府気候変動対策推進条例に基づき、中小事業者等による意欲的な排出削減を促進する取組み等を展開</a:t>
                      </a:r>
                      <a:r>
                        <a:rPr kumimoji="1" lang="ja-JP" altLang="en-US" sz="1600" b="0" i="0" u="none" strike="noStrike" kern="1200" baseline="0" dirty="0">
                          <a:solidFill>
                            <a:schemeClr val="tx1"/>
                          </a:solidFill>
                          <a:latin typeface="游ゴシック 本文"/>
                          <a:ea typeface="+mn-ea"/>
                          <a:cs typeface="+mn-cs"/>
                        </a:rPr>
                        <a:t>（</a:t>
                      </a:r>
                      <a:r>
                        <a:rPr kumimoji="1" lang="en-US" altLang="ja-JP" sz="1600" b="0" i="0" u="none" strike="noStrike" kern="1200" baseline="0" dirty="0">
                          <a:solidFill>
                            <a:schemeClr val="tx1"/>
                          </a:solidFill>
                          <a:latin typeface="游ゴシック 本文"/>
                          <a:ea typeface="+mn-ea"/>
                          <a:cs typeface="+mn-cs"/>
                        </a:rPr>
                        <a:t>※</a:t>
                      </a:r>
                      <a:r>
                        <a:rPr kumimoji="1" lang="ja-JP" altLang="en-US" sz="1600" b="0" i="0" u="none" strike="noStrike" kern="1200" baseline="0" dirty="0">
                          <a:solidFill>
                            <a:schemeClr val="tx1"/>
                          </a:solidFill>
                          <a:latin typeface="游ゴシック 本文"/>
                          <a:ea typeface="+mn-ea"/>
                          <a:cs typeface="+mn-cs"/>
                        </a:rPr>
                        <a:t>再掲）</a:t>
                      </a:r>
                      <a:endParaRPr kumimoji="1" lang="en-US" altLang="ja-JP" sz="1600" b="0" u="none" dirty="0">
                        <a:solidFill>
                          <a:schemeClr val="tx1"/>
                        </a:solidFill>
                        <a:latin typeface="游ゴシック 本文"/>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本文"/>
                          <a:ea typeface="+mn-ea"/>
                        </a:rPr>
                        <a:t>○</a:t>
                      </a:r>
                      <a:r>
                        <a:rPr kumimoji="1" lang="ja-JP" altLang="en-US" sz="1600" b="0" i="0" u="none" strike="noStrike" kern="1200" baseline="0" dirty="0">
                          <a:solidFill>
                            <a:schemeClr val="tx1"/>
                          </a:solidFill>
                          <a:latin typeface="游ゴシック 本文"/>
                          <a:ea typeface="+mn-ea"/>
                          <a:cs typeface="+mn-cs"/>
                        </a:rPr>
                        <a:t>地球温暖化防止活動推進員制度を運営し、環境啓発を実施（</a:t>
                      </a:r>
                      <a:r>
                        <a:rPr kumimoji="1" lang="en-US" altLang="ja-JP" sz="1600" b="0" i="0" u="none" strike="noStrike" kern="1200" baseline="0" dirty="0">
                          <a:solidFill>
                            <a:schemeClr val="tx1"/>
                          </a:solidFill>
                          <a:latin typeface="游ゴシック 本文"/>
                          <a:ea typeface="+mn-ea"/>
                          <a:cs typeface="+mn-cs"/>
                        </a:rPr>
                        <a:t>※</a:t>
                      </a:r>
                      <a:r>
                        <a:rPr kumimoji="1" lang="ja-JP" altLang="en-US" sz="1600" b="0" i="0" u="none" strike="noStrike" kern="1200" baseline="0" dirty="0">
                          <a:solidFill>
                            <a:schemeClr val="tx1"/>
                          </a:solidFill>
                          <a:latin typeface="游ゴシック 本文"/>
                          <a:ea typeface="+mn-ea"/>
                          <a:cs typeface="+mn-cs"/>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○消費活動における脱炭素化に向けた行動変容を促進するために脱炭素ポイント制度の取組みを実施するとともに、カーボンフットプリント（</a:t>
                      </a:r>
                      <a:r>
                        <a:rPr kumimoji="1" lang="en-US" altLang="ja-JP" sz="1600" b="0" u="none" dirty="0">
                          <a:solidFill>
                            <a:schemeClr val="tx1"/>
                          </a:solidFill>
                          <a:latin typeface="游ゴシック" panose="020B0400000000000000" pitchFamily="50" charset="-128"/>
                          <a:ea typeface="+mn-ea"/>
                        </a:rPr>
                        <a:t>CFP</a:t>
                      </a:r>
                      <a:r>
                        <a:rPr kumimoji="1" lang="ja-JP" altLang="en-US" sz="1600" b="0" u="none" dirty="0">
                          <a:solidFill>
                            <a:schemeClr val="tx1"/>
                          </a:solidFill>
                          <a:latin typeface="游ゴシック" panose="020B0400000000000000" pitchFamily="50" charset="-128"/>
                          <a:ea typeface="+mn-ea"/>
                        </a:rPr>
                        <a:t>）を活用した大阪産農産物等の　</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en-US" altLang="ja-JP" sz="1600" b="0" u="none" dirty="0">
                          <a:solidFill>
                            <a:schemeClr val="tx1"/>
                          </a:solidFill>
                          <a:latin typeface="游ゴシック" panose="020B0400000000000000" pitchFamily="50" charset="-128"/>
                          <a:ea typeface="+mn-ea"/>
                        </a:rPr>
                        <a:t>CO</a:t>
                      </a:r>
                      <a:r>
                        <a:rPr kumimoji="1" lang="en-US" altLang="ja-JP" sz="1600" b="0" u="none" baseline="-25000" dirty="0">
                          <a:solidFill>
                            <a:schemeClr val="tx1"/>
                          </a:solidFill>
                          <a:latin typeface="游ゴシック" panose="020B0400000000000000" pitchFamily="50" charset="-128"/>
                          <a:ea typeface="+mn-ea"/>
                        </a:rPr>
                        <a:t>2</a:t>
                      </a:r>
                      <a:r>
                        <a:rPr kumimoji="1" lang="ja-JP" altLang="en-US" sz="1600" b="0" u="none" dirty="0">
                          <a:solidFill>
                            <a:schemeClr val="tx1"/>
                          </a:solidFill>
                          <a:latin typeface="游ゴシック" panose="020B0400000000000000" pitchFamily="50" charset="-128"/>
                          <a:ea typeface="+mn-ea"/>
                        </a:rPr>
                        <a:t>削減量の見える化を実施</a:t>
                      </a:r>
                      <a:r>
                        <a:rPr kumimoji="1" lang="ja-JP" altLang="en-US" sz="1600" b="0" i="0" u="none" strike="noStrike" kern="1200" baseline="0" dirty="0">
                          <a:solidFill>
                            <a:schemeClr val="tx1"/>
                          </a:solidFill>
                          <a:latin typeface="游ゴシック 本文"/>
                          <a:ea typeface="+mn-ea"/>
                          <a:cs typeface="+mn-cs"/>
                        </a:rPr>
                        <a:t>（</a:t>
                      </a:r>
                      <a:r>
                        <a:rPr kumimoji="1" lang="en-US" altLang="ja-JP" sz="1600" b="0" i="0" u="none" strike="noStrike" kern="1200" baseline="0" dirty="0">
                          <a:solidFill>
                            <a:schemeClr val="tx1"/>
                          </a:solidFill>
                          <a:latin typeface="游ゴシック 本文"/>
                          <a:ea typeface="+mn-ea"/>
                          <a:cs typeface="+mn-cs"/>
                        </a:rPr>
                        <a:t>※</a:t>
                      </a:r>
                      <a:r>
                        <a:rPr kumimoji="1" lang="ja-JP" altLang="en-US" sz="1600" b="0" i="0" u="none" strike="noStrike" kern="1200" baseline="0" dirty="0">
                          <a:solidFill>
                            <a:schemeClr val="tx1"/>
                          </a:solidFill>
                          <a:latin typeface="游ゴシック 本文"/>
                          <a:ea typeface="+mn-ea"/>
                          <a:cs typeface="+mn-cs"/>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○エネルギー戦略関連事業の推進（地中熱等導入促進事業、</a:t>
                      </a:r>
                      <a:r>
                        <a:rPr kumimoji="1" lang="en-US" altLang="ja-JP" sz="1600" b="0" u="none" dirty="0">
                          <a:solidFill>
                            <a:schemeClr val="tx1"/>
                          </a:solidFill>
                          <a:latin typeface="游ゴシック" panose="020B0400000000000000" pitchFamily="50" charset="-128"/>
                          <a:ea typeface="+mn-ea"/>
                        </a:rPr>
                        <a:t>V2X</a:t>
                      </a:r>
                      <a:r>
                        <a:rPr kumimoji="1" lang="ja-JP" altLang="en-US" sz="1600" b="0" u="none" dirty="0">
                          <a:solidFill>
                            <a:schemeClr val="tx1"/>
                          </a:solidFill>
                          <a:latin typeface="游ゴシック" panose="020B0400000000000000" pitchFamily="50" charset="-128"/>
                          <a:ea typeface="+mn-ea"/>
                        </a:rPr>
                        <a:t>による電力需給調整力の強化等に係る普及促進事業）</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・アミティ舞洲において実証設備を継続運用、効果検証、市域での帯水層蓄熱の導入拡大に向けた検討を実施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en-US" altLang="ja-JP" sz="1600" b="0" u="none" dirty="0">
                          <a:solidFill>
                            <a:schemeClr val="tx1"/>
                          </a:solidFill>
                          <a:latin typeface="游ゴシック" panose="020B0400000000000000" pitchFamily="50" charset="-128"/>
                          <a:ea typeface="+mn-ea"/>
                        </a:rPr>
                        <a:t>V2X</a:t>
                      </a:r>
                      <a:r>
                        <a:rPr kumimoji="1" lang="ja-JP" altLang="en-US" sz="1600" b="0" u="none" dirty="0">
                          <a:solidFill>
                            <a:schemeClr val="tx1"/>
                          </a:solidFill>
                          <a:latin typeface="游ゴシック" panose="020B0400000000000000" pitchFamily="50" charset="-128"/>
                          <a:ea typeface="+mn-ea"/>
                        </a:rPr>
                        <a:t>の普及啓発に効果的なモデル事例として、生野区役所に</a:t>
                      </a:r>
                      <a:r>
                        <a:rPr kumimoji="1" lang="en-US" altLang="ja-JP" sz="1600" b="0" u="none" dirty="0">
                          <a:solidFill>
                            <a:schemeClr val="tx1"/>
                          </a:solidFill>
                          <a:latin typeface="游ゴシック" panose="020B0400000000000000" pitchFamily="50" charset="-128"/>
                          <a:ea typeface="+mn-ea"/>
                        </a:rPr>
                        <a:t>V2X</a:t>
                      </a:r>
                      <a:r>
                        <a:rPr kumimoji="1" lang="ja-JP" altLang="en-US" sz="1600" b="0" u="none" dirty="0">
                          <a:solidFill>
                            <a:schemeClr val="tx1"/>
                          </a:solidFill>
                          <a:latin typeface="游ゴシック" panose="020B0400000000000000" pitchFamily="50" charset="-128"/>
                          <a:ea typeface="+mn-ea"/>
                        </a:rPr>
                        <a:t>システムを構築　</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○地球環境保全推進事業（地域循環共生圏構想の検討）</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　・地域循環共生圏の形成に向けた大阪市のポテンシャル分析（エコロジカル・フットプリント算定）により、大阪市民の消費行動環境負荷の定量化を実施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○環境イベント、環境教育を実施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・区における環境学習講座・イベント、ＵＮＥＰ－ＩＥＴＣと連携したワークショップ等を実施</a:t>
                      </a: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◆気候変動適応策のさらなる推進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○おおさか気候変動適応センターによる情報発信</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・子どもに関わる教育・保育関係者や 高齢者に関わる福祉関係者、民生委員等を対象とした暑さ対策セミナーを開催</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・激甚化する災害について、要配慮者利用施設の職員等を対象とした防災セミナーを開催</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・市町村環境部局等の職員を対象とした気候変動適応策についてのセミナーやワークショップを開催</a:t>
                      </a:r>
                      <a:endParaRPr kumimoji="1" lang="en-US" altLang="ja-JP" sz="1600" b="0" i="0" u="none" strike="sng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○ヒートアイランド対策事業</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・「おおさかヒートアイランド対策推進計画」（平成</a:t>
                      </a:r>
                      <a:r>
                        <a:rPr kumimoji="1" lang="en-US" altLang="ja-JP" sz="1600" b="0" u="none" dirty="0">
                          <a:solidFill>
                            <a:schemeClr val="tx1"/>
                          </a:solidFill>
                          <a:latin typeface="游ゴシック" panose="020B0400000000000000" pitchFamily="50" charset="-128"/>
                          <a:ea typeface="+mn-ea"/>
                        </a:rPr>
                        <a:t>27</a:t>
                      </a:r>
                      <a:r>
                        <a:rPr kumimoji="1" lang="ja-JP" altLang="en-US" sz="1600" b="0" u="none" dirty="0">
                          <a:solidFill>
                            <a:schemeClr val="tx1"/>
                          </a:solidFill>
                          <a:latin typeface="游ゴシック" panose="020B0400000000000000" pitchFamily="50" charset="-128"/>
                          <a:ea typeface="+mn-ea"/>
                        </a:rPr>
                        <a:t>年３月）に基づく施策の推進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・熱中症などの人の健康への影響等を軽減する取組みである「適応策」として、「大阪打ち水大作戦」・「緑のカーテン</a:t>
                      </a:r>
                      <a:r>
                        <a:rPr kumimoji="1" lang="ja-JP" altLang="en-US" sz="1600" b="0" u="none" dirty="0">
                          <a:solidFill>
                            <a:schemeClr val="tx1"/>
                          </a:solidFill>
                          <a:latin typeface="游ゴシック"/>
                          <a:ea typeface="+mn-ea"/>
                        </a:rPr>
                        <a:t>＆</a:t>
                      </a:r>
                      <a:r>
                        <a:rPr lang="ja-JP" altLang="en-US" sz="1600" b="0" u="none" dirty="0">
                          <a:solidFill>
                            <a:schemeClr val="tx1"/>
                          </a:solidFill>
                          <a:latin typeface="游ゴシック"/>
                          <a:ea typeface="+mn-ea"/>
                        </a:rPr>
                        <a:t>カーペット</a:t>
                      </a:r>
                      <a:r>
                        <a:rPr kumimoji="1" lang="ja-JP" altLang="en-US" sz="1600" b="0" u="none" dirty="0">
                          <a:solidFill>
                            <a:schemeClr val="tx1"/>
                          </a:solidFill>
                          <a:latin typeface="游ゴシック" panose="020B0400000000000000" pitchFamily="50" charset="-128"/>
                          <a:ea typeface="+mn-ea"/>
                        </a:rPr>
                        <a:t>づくり」を実施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◆人と自然が共生する都市環境の保全・創出</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u="none" strike="noStrike" dirty="0">
                          <a:solidFill>
                            <a:schemeClr val="tx1"/>
                          </a:solidFill>
                          <a:latin typeface="游ゴシック" panose="020B0400000000000000" pitchFamily="50" charset="-128"/>
                          <a:ea typeface="+mn-ea"/>
                        </a:rPr>
                        <a:t>「大阪府</a:t>
                      </a:r>
                      <a:r>
                        <a:rPr kumimoji="1" lang="ja-JP" altLang="en-US" sz="1600" b="0" u="none" dirty="0">
                          <a:solidFill>
                            <a:schemeClr val="tx1"/>
                          </a:solidFill>
                          <a:latin typeface="游ゴシック" panose="020B0400000000000000" pitchFamily="50" charset="-128"/>
                          <a:ea typeface="+mn-ea"/>
                        </a:rPr>
                        <a:t>生物多様性地域戦略」</a:t>
                      </a:r>
                      <a:r>
                        <a:rPr kumimoji="1" lang="ja-JP" altLang="en-US" sz="1600" b="0" u="none" strike="noStrike" dirty="0">
                          <a:solidFill>
                            <a:schemeClr val="tx1"/>
                          </a:solidFill>
                          <a:latin typeface="游ゴシック" panose="020B0400000000000000" pitchFamily="50" charset="-128"/>
                          <a:ea typeface="+mn-ea"/>
                        </a:rPr>
                        <a:t>（令和４年３月）に基づく府内の生物多様性関連施設等と連携した取組みの推進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zh-TW"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地球環境保全推進事業（大阪市生物多様性地域戦略推進事業）</a:t>
                      </a:r>
                      <a:endParaRPr kumimoji="1" lang="en-US" altLang="zh-TW"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・「大阪市生物多様性戦略」（令和３年３月）に基づき、「生物多様性の保全に向けたネットワーク会議</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※1</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」開催や「小学校での生き物調査</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※2</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」をはじめとする、多様な主体</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と連携・協働した取組みの推進</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※1</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生物多様性に関連する様々な主体が集い、情報共有を行い、つながりを拡大・強化することを目的とする会議</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※2 </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体験型の出前授業の実施</a:t>
                      </a:r>
                      <a:endParaRPr kumimoji="1" lang="ja-JP" altLang="en-US" sz="1600" b="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10" name="ホームベース 25">
            <a:extLst>
              <a:ext uri="{FF2B5EF4-FFF2-40B4-BE49-F238E27FC236}">
                <a16:creationId xmlns:a16="http://schemas.microsoft.com/office/drawing/2014/main" id="{23A75E06-CF9F-40DA-BF78-4FFD5C29A3F8}"/>
              </a:ext>
            </a:extLst>
          </p:cNvPr>
          <p:cNvSpPr/>
          <p:nvPr/>
        </p:nvSpPr>
        <p:spPr>
          <a:xfrm>
            <a:off x="218419" y="862531"/>
            <a:ext cx="717092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あらゆる主体の意識改革・行動変容</a:t>
            </a:r>
          </a:p>
        </p:txBody>
      </p:sp>
    </p:spTree>
    <p:extLst>
      <p:ext uri="{BB962C8B-B14F-4D97-AF65-F5344CB8AC3E}">
        <p14:creationId xmlns:p14="http://schemas.microsoft.com/office/powerpoint/2010/main" val="33861325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026725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（６）行政</a:t>
            </a:r>
            <a:r>
              <a:rPr lang="en-US" altLang="ja-JP" sz="3200" b="1" dirty="0">
                <a:solidFill>
                  <a:schemeClr val="bg1"/>
                </a:solidFill>
                <a:latin typeface="+mn-ea"/>
                <a:ea typeface="+mn-ea"/>
              </a:rPr>
              <a:t>DX</a:t>
            </a:r>
            <a:r>
              <a:rPr lang="ja-JP" altLang="en-US" sz="3200" b="1" dirty="0">
                <a:solidFill>
                  <a:schemeClr val="bg1"/>
                </a:solidFill>
                <a:latin typeface="+mn-ea"/>
                <a:ea typeface="+mn-ea"/>
              </a:rPr>
              <a:t>の推進</a:t>
            </a:r>
          </a:p>
        </p:txBody>
      </p:sp>
      <p:sp>
        <p:nvSpPr>
          <p:cNvPr id="21" name="テキスト ボックス 20"/>
          <p:cNvSpPr txBox="1"/>
          <p:nvPr/>
        </p:nvSpPr>
        <p:spPr>
          <a:xfrm>
            <a:off x="11794212" y="183036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行政ＤＸの推進</a:t>
            </a:r>
            <a:endParaRPr lang="en-US" altLang="ja-JP" sz="2000" b="1" spc="-150" dirty="0">
              <a:latin typeface="+mn-ea"/>
              <a:cs typeface="Meiryo UI" pitchFamily="50" charset="-128"/>
            </a:endParaRPr>
          </a:p>
        </p:txBody>
      </p:sp>
      <p:sp>
        <p:nvSpPr>
          <p:cNvPr id="22" name="テキスト ボックス 21"/>
          <p:cNvSpPr txBox="1"/>
          <p:nvPr/>
        </p:nvSpPr>
        <p:spPr>
          <a:xfrm>
            <a:off x="1282211" y="183036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行政手続きのオンライン化</a:t>
            </a:r>
            <a:endParaRPr lang="en-US" altLang="ja-JP" sz="2000" b="1" spc="-150" dirty="0">
              <a:latin typeface="+mn-ea"/>
              <a:cs typeface="Meiryo UI" pitchFamily="50" charset="-128"/>
            </a:endParaRPr>
          </a:p>
        </p:txBody>
      </p:sp>
      <p:sp>
        <p:nvSpPr>
          <p:cNvPr id="24" name="二等辺三角形 23"/>
          <p:cNvSpPr/>
          <p:nvPr/>
        </p:nvSpPr>
        <p:spPr>
          <a:xfrm rot="5400000">
            <a:off x="11496475" y="211122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5" name="Group 2"/>
          <p:cNvGraphicFramePr>
            <a:graphicFrameLocks/>
          </p:cNvGraphicFramePr>
          <p:nvPr>
            <p:extLst>
              <p:ext uri="{D42A27DB-BD31-4B8C-83A1-F6EECF244321}">
                <p14:modId xmlns:p14="http://schemas.microsoft.com/office/powerpoint/2010/main" val="1959531235"/>
              </p:ext>
            </p:extLst>
          </p:nvPr>
        </p:nvGraphicFramePr>
        <p:xfrm>
          <a:off x="180339" y="2627690"/>
          <a:ext cx="16668000" cy="298913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55267">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333863">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◆申請・届出に係る行政手続きに係る押印義務の見直し</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◆窓口等におけるキャッシュレス化のさらなる充実に向けた検討</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◆府の行政手続きに係るオンライン化の促進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◆市町村のＩＣＴ化推進（</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GovTech</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ＲＰＡなどを活用した内部管理業務の効率化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◆大阪府によるＡＩチャットボット等を活用したコールセンター業務等の省力化</a:t>
                      </a: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◆大阪市による行政オンラインシステムの運用</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600" b="1" u="none" dirty="0">
                          <a:solidFill>
                            <a:schemeClr val="tx1"/>
                          </a:solidFill>
                        </a:rPr>
                        <a:t>◆オンライン化する手続きの拡大</a:t>
                      </a:r>
                      <a:endParaRPr kumimoji="1" lang="en-US" altLang="ja-JP" sz="1600" b="1" u="none" dirty="0">
                        <a:solidFill>
                          <a:schemeClr val="tx1"/>
                        </a:solidFill>
                      </a:endParaRPr>
                    </a:p>
                    <a:p>
                      <a:r>
                        <a:rPr kumimoji="1" lang="ja-JP" altLang="en-US" sz="1600" b="1" u="none" dirty="0">
                          <a:solidFill>
                            <a:schemeClr val="tx1"/>
                          </a:solidFill>
                        </a:rPr>
                        <a:t>◆ワンストップ・ワンスオンリーの実現</a:t>
                      </a:r>
                      <a:endParaRPr kumimoji="1" lang="en-US" altLang="ja-JP" sz="1600" b="1" u="none" dirty="0">
                        <a:solidFill>
                          <a:schemeClr val="tx1"/>
                        </a:solidFill>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none" dirty="0">
                          <a:solidFill>
                            <a:schemeClr val="tx1"/>
                          </a:solidFill>
                        </a:rPr>
                        <a:t>◆府内市町村のシステム共同化の促進</a:t>
                      </a:r>
                      <a:endParaRPr kumimoji="1" lang="en-US" altLang="ja-JP" sz="1600" b="1" u="none" strike="noStrike" kern="1200" baseline="0" dirty="0">
                        <a:solidFill>
                          <a:schemeClr val="tx1"/>
                        </a:solidFill>
                        <a:latin typeface="+mn-lt"/>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u="none" dirty="0">
                        <a:solidFill>
                          <a:schemeClr val="tx1"/>
                        </a:solidFill>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6" name="表 25">
            <a:extLst>
              <a:ext uri="{FF2B5EF4-FFF2-40B4-BE49-F238E27FC236}">
                <a16:creationId xmlns:a16="http://schemas.microsoft.com/office/drawing/2014/main" id="{BBB9F9C6-705D-4F0D-ADA4-41D564FE8F5E}"/>
              </a:ext>
            </a:extLst>
          </p:cNvPr>
          <p:cNvGraphicFramePr>
            <a:graphicFrameLocks noGrp="1"/>
          </p:cNvGraphicFramePr>
          <p:nvPr/>
        </p:nvGraphicFramePr>
        <p:xfrm>
          <a:off x="274212" y="6482441"/>
          <a:ext cx="16560000" cy="5825829"/>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60543">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065286">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23" name="図 2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5617" y="6530567"/>
            <a:ext cx="411386" cy="612000"/>
          </a:xfrm>
          <a:prstGeom prst="rect">
            <a:avLst/>
          </a:prstGeom>
        </p:spPr>
      </p:pic>
      <p:sp>
        <p:nvSpPr>
          <p:cNvPr id="35" name="ホームベース 34"/>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行政ＤＸ</a:t>
            </a:r>
          </a:p>
        </p:txBody>
      </p:sp>
      <p:cxnSp>
        <p:nvCxnSpPr>
          <p:cNvPr id="36" name="直線コネクタ 35"/>
          <p:cNvCxnSpPr/>
          <p:nvPr/>
        </p:nvCxnSpPr>
        <p:spPr>
          <a:xfrm>
            <a:off x="368513" y="5589601"/>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E37A114D-C9FC-4AEC-A456-F2810BC313A6}"/>
              </a:ext>
            </a:extLst>
          </p:cNvPr>
          <p:cNvSpPr txBox="1"/>
          <p:nvPr/>
        </p:nvSpPr>
        <p:spPr>
          <a:xfrm>
            <a:off x="180339" y="5741679"/>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9" name="フローチャート: 結合子 38"/>
          <p:cNvSpPr/>
          <p:nvPr/>
        </p:nvSpPr>
        <p:spPr>
          <a:xfrm>
            <a:off x="512303" y="5935441"/>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65" name="ホームベース 64"/>
          <p:cNvSpPr/>
          <p:nvPr/>
        </p:nvSpPr>
        <p:spPr>
          <a:xfrm>
            <a:off x="2516449" y="7443195"/>
            <a:ext cx="2736000" cy="405884"/>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次期電子申請システム試行導入</a:t>
            </a:r>
          </a:p>
        </p:txBody>
      </p:sp>
      <p:sp>
        <p:nvSpPr>
          <p:cNvPr id="66" name="角丸四角形 65"/>
          <p:cNvSpPr/>
          <p:nvPr/>
        </p:nvSpPr>
        <p:spPr>
          <a:xfrm>
            <a:off x="414226" y="7477761"/>
            <a:ext cx="1735200" cy="720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effectLst>
                  <a:outerShdw blurRad="38100" dist="38100" dir="2700000" algn="tl">
                    <a:srgbClr val="000000">
                      <a:alpha val="43137"/>
                    </a:srgbClr>
                  </a:outerShdw>
                </a:effectLst>
              </a:rPr>
              <a:t>行政</a:t>
            </a:r>
            <a:r>
              <a:rPr lang="en-US" altLang="ja-JP" sz="1600" b="1" dirty="0">
                <a:solidFill>
                  <a:schemeClr val="tx1"/>
                </a:solidFill>
                <a:effectLst>
                  <a:outerShdw blurRad="38100" dist="38100" dir="2700000" algn="tl">
                    <a:srgbClr val="000000">
                      <a:alpha val="43137"/>
                    </a:srgbClr>
                  </a:outerShdw>
                </a:effectLst>
              </a:rPr>
              <a:t>DX</a:t>
            </a:r>
          </a:p>
        </p:txBody>
      </p:sp>
      <p:sp>
        <p:nvSpPr>
          <p:cNvPr id="67" name="ホームベース 66"/>
          <p:cNvSpPr/>
          <p:nvPr/>
        </p:nvSpPr>
        <p:spPr>
          <a:xfrm>
            <a:off x="2523921" y="7956464"/>
            <a:ext cx="14256000" cy="39600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RPA</a:t>
            </a: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やクラウドサービスを活用した庁内業務のデジタル化</a:t>
            </a:r>
          </a:p>
        </p:txBody>
      </p:sp>
      <p:sp>
        <p:nvSpPr>
          <p:cNvPr id="68" name="ホームベース 67"/>
          <p:cNvSpPr/>
          <p:nvPr/>
        </p:nvSpPr>
        <p:spPr>
          <a:xfrm>
            <a:off x="8151109" y="7438667"/>
            <a:ext cx="8640000" cy="39600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適用手続きの更なる拡大</a:t>
            </a:r>
          </a:p>
        </p:txBody>
      </p:sp>
      <p:sp>
        <p:nvSpPr>
          <p:cNvPr id="69" name="ホームベース 68"/>
          <p:cNvSpPr/>
          <p:nvPr/>
        </p:nvSpPr>
        <p:spPr>
          <a:xfrm>
            <a:off x="5268492" y="7438667"/>
            <a:ext cx="2882617" cy="39600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本格導入、手続き移行</a:t>
            </a:r>
          </a:p>
        </p:txBody>
      </p:sp>
      <p:sp>
        <p:nvSpPr>
          <p:cNvPr id="70" name="角丸四角形 69"/>
          <p:cNvSpPr/>
          <p:nvPr/>
        </p:nvSpPr>
        <p:spPr>
          <a:xfrm>
            <a:off x="414226" y="8813015"/>
            <a:ext cx="1735200" cy="1585176"/>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effectLst>
                  <a:outerShdw blurRad="38100" dist="38100" dir="2700000" algn="tl">
                    <a:srgbClr val="000000">
                      <a:alpha val="43137"/>
                    </a:srgbClr>
                  </a:outerShdw>
                </a:effectLst>
              </a:rPr>
              <a:t>府内市町村のシステム共同化</a:t>
            </a:r>
            <a:endParaRPr lang="en-US" altLang="ja-JP" sz="1600" b="1" dirty="0">
              <a:solidFill>
                <a:schemeClr val="tx1"/>
              </a:solidFill>
              <a:effectLst>
                <a:outerShdw blurRad="38100" dist="38100" dir="2700000" algn="tl">
                  <a:srgbClr val="000000">
                    <a:alpha val="43137"/>
                  </a:srgbClr>
                </a:outerShdw>
              </a:effectLst>
            </a:endParaRPr>
          </a:p>
        </p:txBody>
      </p:sp>
      <p:sp>
        <p:nvSpPr>
          <p:cNvPr id="48" name="ホームベース 70">
            <a:extLst>
              <a:ext uri="{FF2B5EF4-FFF2-40B4-BE49-F238E27FC236}">
                <a16:creationId xmlns:a16="http://schemas.microsoft.com/office/drawing/2014/main" id="{59345798-B9B3-43AB-9521-17A4B169C09B}"/>
              </a:ext>
            </a:extLst>
          </p:cNvPr>
          <p:cNvSpPr/>
          <p:nvPr/>
        </p:nvSpPr>
        <p:spPr>
          <a:xfrm>
            <a:off x="5123544" y="9410385"/>
            <a:ext cx="11656378" cy="265953"/>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参加団体の拡充・好事例の横展開</a:t>
            </a:r>
          </a:p>
        </p:txBody>
      </p:sp>
      <p:sp>
        <p:nvSpPr>
          <p:cNvPr id="49" name="ホームベース 71">
            <a:extLst>
              <a:ext uri="{FF2B5EF4-FFF2-40B4-BE49-F238E27FC236}">
                <a16:creationId xmlns:a16="http://schemas.microsoft.com/office/drawing/2014/main" id="{B1402BD9-5F46-472C-AB17-A4C5A0A59D86}"/>
              </a:ext>
            </a:extLst>
          </p:cNvPr>
          <p:cNvSpPr/>
          <p:nvPr/>
        </p:nvSpPr>
        <p:spPr>
          <a:xfrm>
            <a:off x="2378700" y="9410385"/>
            <a:ext cx="1177661" cy="254517"/>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事業者決定</a:t>
            </a:r>
          </a:p>
        </p:txBody>
      </p:sp>
      <p:sp>
        <p:nvSpPr>
          <p:cNvPr id="50" name="ホームベース 72">
            <a:extLst>
              <a:ext uri="{FF2B5EF4-FFF2-40B4-BE49-F238E27FC236}">
                <a16:creationId xmlns:a16="http://schemas.microsoft.com/office/drawing/2014/main" id="{296190AF-D8CC-4D27-A50C-6035A24E3D2A}"/>
              </a:ext>
            </a:extLst>
          </p:cNvPr>
          <p:cNvSpPr/>
          <p:nvPr/>
        </p:nvSpPr>
        <p:spPr>
          <a:xfrm>
            <a:off x="3562350" y="9410386"/>
            <a:ext cx="1561193" cy="261495"/>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導入支援</a:t>
            </a:r>
          </a:p>
        </p:txBody>
      </p:sp>
      <p:sp>
        <p:nvSpPr>
          <p:cNvPr id="51" name="ホームベース 82">
            <a:extLst>
              <a:ext uri="{FF2B5EF4-FFF2-40B4-BE49-F238E27FC236}">
                <a16:creationId xmlns:a16="http://schemas.microsoft.com/office/drawing/2014/main" id="{ED791BF5-35FB-493A-AFDF-92E32B0B66FD}"/>
              </a:ext>
            </a:extLst>
          </p:cNvPr>
          <p:cNvSpPr/>
          <p:nvPr/>
        </p:nvSpPr>
        <p:spPr>
          <a:xfrm>
            <a:off x="2383459" y="8871952"/>
            <a:ext cx="2832308" cy="449984"/>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行政手続きのオンライン化</a:t>
            </a:r>
            <a:endPar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チャットツール</a:t>
            </a:r>
          </a:p>
        </p:txBody>
      </p:sp>
      <p:sp>
        <p:nvSpPr>
          <p:cNvPr id="52" name="ホームベース 61">
            <a:extLst>
              <a:ext uri="{FF2B5EF4-FFF2-40B4-BE49-F238E27FC236}">
                <a16:creationId xmlns:a16="http://schemas.microsoft.com/office/drawing/2014/main" id="{BE984B8E-4789-4E49-909E-13FCB4E0D435}"/>
              </a:ext>
            </a:extLst>
          </p:cNvPr>
          <p:cNvSpPr/>
          <p:nvPr/>
        </p:nvSpPr>
        <p:spPr>
          <a:xfrm>
            <a:off x="8142620" y="11878632"/>
            <a:ext cx="2929644" cy="302827"/>
          </a:xfrm>
          <a:prstGeom prst="homePlate">
            <a:avLst>
              <a:gd name="adj" fmla="val 54075"/>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新規調達に向けた調査・支援等</a:t>
            </a:r>
          </a:p>
        </p:txBody>
      </p:sp>
      <p:sp>
        <p:nvSpPr>
          <p:cNvPr id="53" name="山形 34">
            <a:extLst>
              <a:ext uri="{FF2B5EF4-FFF2-40B4-BE49-F238E27FC236}">
                <a16:creationId xmlns:a16="http://schemas.microsoft.com/office/drawing/2014/main" id="{CDEAF23D-B0ED-452D-87E1-56D8105DFA1D}"/>
              </a:ext>
            </a:extLst>
          </p:cNvPr>
          <p:cNvSpPr/>
          <p:nvPr/>
        </p:nvSpPr>
        <p:spPr>
          <a:xfrm>
            <a:off x="10998005" y="11870271"/>
            <a:ext cx="325070" cy="305462"/>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4" name="山形 35">
            <a:extLst>
              <a:ext uri="{FF2B5EF4-FFF2-40B4-BE49-F238E27FC236}">
                <a16:creationId xmlns:a16="http://schemas.microsoft.com/office/drawing/2014/main" id="{8EB0A0E9-C24A-4969-B052-02BED6366439}"/>
              </a:ext>
            </a:extLst>
          </p:cNvPr>
          <p:cNvSpPr/>
          <p:nvPr/>
        </p:nvSpPr>
        <p:spPr>
          <a:xfrm>
            <a:off x="11236046" y="11870265"/>
            <a:ext cx="325070" cy="305462"/>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5" name="ホームベース 88">
            <a:extLst>
              <a:ext uri="{FF2B5EF4-FFF2-40B4-BE49-F238E27FC236}">
                <a16:creationId xmlns:a16="http://schemas.microsoft.com/office/drawing/2014/main" id="{4AEB468C-BB40-4330-BA1E-1A730F61B5C9}"/>
              </a:ext>
            </a:extLst>
          </p:cNvPr>
          <p:cNvSpPr/>
          <p:nvPr/>
        </p:nvSpPr>
        <p:spPr>
          <a:xfrm>
            <a:off x="5237850" y="11345725"/>
            <a:ext cx="1385275" cy="42132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希望調査</a:t>
            </a:r>
          </a:p>
        </p:txBody>
      </p:sp>
      <p:sp>
        <p:nvSpPr>
          <p:cNvPr id="56" name="ホームベース 89">
            <a:extLst>
              <a:ext uri="{FF2B5EF4-FFF2-40B4-BE49-F238E27FC236}">
                <a16:creationId xmlns:a16="http://schemas.microsoft.com/office/drawing/2014/main" id="{71C34485-7240-47CD-96BB-919BCE360542}"/>
              </a:ext>
            </a:extLst>
          </p:cNvPr>
          <p:cNvSpPr/>
          <p:nvPr/>
        </p:nvSpPr>
        <p:spPr>
          <a:xfrm>
            <a:off x="6654445" y="11341753"/>
            <a:ext cx="1528196" cy="438766"/>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市町村の予算</a:t>
            </a:r>
            <a:endPar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要求支援等</a:t>
            </a:r>
          </a:p>
        </p:txBody>
      </p:sp>
      <p:sp>
        <p:nvSpPr>
          <p:cNvPr id="57" name="ホームベース 90">
            <a:extLst>
              <a:ext uri="{FF2B5EF4-FFF2-40B4-BE49-F238E27FC236}">
                <a16:creationId xmlns:a16="http://schemas.microsoft.com/office/drawing/2014/main" id="{6B062573-17F8-48A9-BCEF-017848322D10}"/>
              </a:ext>
            </a:extLst>
          </p:cNvPr>
          <p:cNvSpPr/>
          <p:nvPr/>
        </p:nvSpPr>
        <p:spPr>
          <a:xfrm>
            <a:off x="8225993" y="11352939"/>
            <a:ext cx="1132595" cy="42758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事業者決定</a:t>
            </a:r>
          </a:p>
        </p:txBody>
      </p:sp>
      <p:sp>
        <p:nvSpPr>
          <p:cNvPr id="58" name="ホームベース 91">
            <a:extLst>
              <a:ext uri="{FF2B5EF4-FFF2-40B4-BE49-F238E27FC236}">
                <a16:creationId xmlns:a16="http://schemas.microsoft.com/office/drawing/2014/main" id="{FA3387E0-3202-442A-8BAE-591A507B1454}"/>
              </a:ext>
            </a:extLst>
          </p:cNvPr>
          <p:cNvSpPr/>
          <p:nvPr/>
        </p:nvSpPr>
        <p:spPr>
          <a:xfrm>
            <a:off x="9401940" y="11341753"/>
            <a:ext cx="1319783" cy="42758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導入支援</a:t>
            </a:r>
          </a:p>
        </p:txBody>
      </p:sp>
      <p:sp>
        <p:nvSpPr>
          <p:cNvPr id="59" name="ホームベース 92">
            <a:extLst>
              <a:ext uri="{FF2B5EF4-FFF2-40B4-BE49-F238E27FC236}">
                <a16:creationId xmlns:a16="http://schemas.microsoft.com/office/drawing/2014/main" id="{CB95AED5-8249-43EF-9594-8CCF1300155B}"/>
              </a:ext>
            </a:extLst>
          </p:cNvPr>
          <p:cNvSpPr/>
          <p:nvPr/>
        </p:nvSpPr>
        <p:spPr>
          <a:xfrm>
            <a:off x="10765075" y="11341754"/>
            <a:ext cx="6091220" cy="40404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参加団体の拡充・好事例の横展開</a:t>
            </a:r>
          </a:p>
        </p:txBody>
      </p:sp>
      <p:sp>
        <p:nvSpPr>
          <p:cNvPr id="60" name="ホームベース 93">
            <a:extLst>
              <a:ext uri="{FF2B5EF4-FFF2-40B4-BE49-F238E27FC236}">
                <a16:creationId xmlns:a16="http://schemas.microsoft.com/office/drawing/2014/main" id="{A86D376A-D1B4-4126-B208-D5B12E7AAC90}"/>
              </a:ext>
            </a:extLst>
          </p:cNvPr>
          <p:cNvSpPr/>
          <p:nvPr/>
        </p:nvSpPr>
        <p:spPr>
          <a:xfrm>
            <a:off x="6654445" y="10555148"/>
            <a:ext cx="4365935" cy="720966"/>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電子契約システム</a:t>
            </a:r>
            <a:endPar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デジタル人材シェアリング事業</a:t>
            </a:r>
            <a:endParaRPr kumimoji="1" lang="en-US" altLang="ja-JP"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デジタルサービス（</a:t>
            </a:r>
            <a:r>
              <a:rPr kumimoji="1" lang="en-US" altLang="ja-JP"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LINE</a:t>
            </a:r>
            <a:r>
              <a:rPr kumimoji="1" lang="ja-JP" altLang="en-US"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拡張版機能）</a:t>
            </a:r>
            <a:endParaRPr kumimoji="1" lang="en-US" altLang="ja-JP"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p:txBody>
      </p:sp>
      <p:sp>
        <p:nvSpPr>
          <p:cNvPr id="61" name="ホームベース 82">
            <a:extLst>
              <a:ext uri="{FF2B5EF4-FFF2-40B4-BE49-F238E27FC236}">
                <a16:creationId xmlns:a16="http://schemas.microsoft.com/office/drawing/2014/main" id="{66E3AF9C-978F-4BD3-AAA5-5A563ED01192}"/>
              </a:ext>
            </a:extLst>
          </p:cNvPr>
          <p:cNvSpPr/>
          <p:nvPr/>
        </p:nvSpPr>
        <p:spPr>
          <a:xfrm>
            <a:off x="5268492" y="9719863"/>
            <a:ext cx="2832308" cy="449984"/>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内部事務の効率化</a:t>
            </a:r>
            <a:endPar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文書管理・電子決裁システム</a:t>
            </a:r>
            <a:r>
              <a:rPr kumimoji="1" lang="en-US" altLang="ja-JP" sz="14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endParaRPr kumimoji="1" lang="ja-JP" altLang="en-US" sz="14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p:txBody>
      </p:sp>
      <p:sp>
        <p:nvSpPr>
          <p:cNvPr id="62" name="ホームベース 71">
            <a:extLst>
              <a:ext uri="{FF2B5EF4-FFF2-40B4-BE49-F238E27FC236}">
                <a16:creationId xmlns:a16="http://schemas.microsoft.com/office/drawing/2014/main" id="{CBA65ED1-89C7-41D3-AF9D-83D492EE7799}"/>
              </a:ext>
            </a:extLst>
          </p:cNvPr>
          <p:cNvSpPr/>
          <p:nvPr/>
        </p:nvSpPr>
        <p:spPr>
          <a:xfrm>
            <a:off x="5265562" y="10225587"/>
            <a:ext cx="1177661" cy="254517"/>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事業者決定</a:t>
            </a:r>
          </a:p>
        </p:txBody>
      </p:sp>
      <p:sp>
        <p:nvSpPr>
          <p:cNvPr id="63" name="ホームベース 72">
            <a:extLst>
              <a:ext uri="{FF2B5EF4-FFF2-40B4-BE49-F238E27FC236}">
                <a16:creationId xmlns:a16="http://schemas.microsoft.com/office/drawing/2014/main" id="{D183340F-BCBD-41F2-8C6B-53EBE2EB6CA2}"/>
              </a:ext>
            </a:extLst>
          </p:cNvPr>
          <p:cNvSpPr/>
          <p:nvPr/>
        </p:nvSpPr>
        <p:spPr>
          <a:xfrm>
            <a:off x="6449212" y="10225588"/>
            <a:ext cx="1561193" cy="261495"/>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導入支援</a:t>
            </a:r>
          </a:p>
        </p:txBody>
      </p:sp>
      <p:sp>
        <p:nvSpPr>
          <p:cNvPr id="64" name="ホームベース 70">
            <a:extLst>
              <a:ext uri="{FF2B5EF4-FFF2-40B4-BE49-F238E27FC236}">
                <a16:creationId xmlns:a16="http://schemas.microsoft.com/office/drawing/2014/main" id="{D12AE6CE-0166-4E07-BA09-8B7AB5BB0927}"/>
              </a:ext>
            </a:extLst>
          </p:cNvPr>
          <p:cNvSpPr/>
          <p:nvPr/>
        </p:nvSpPr>
        <p:spPr>
          <a:xfrm>
            <a:off x="8010406" y="10223556"/>
            <a:ext cx="8769516" cy="265953"/>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参加団体の拡充・好事例の横展開</a:t>
            </a:r>
          </a:p>
        </p:txBody>
      </p:sp>
    </p:spTree>
    <p:extLst>
      <p:ext uri="{BB962C8B-B14F-4D97-AF65-F5344CB8AC3E}">
        <p14:creationId xmlns:p14="http://schemas.microsoft.com/office/powerpoint/2010/main" val="10817459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663774511"/>
              </p:ext>
            </p:extLst>
          </p:nvPr>
        </p:nvGraphicFramePr>
        <p:xfrm>
          <a:off x="218419" y="2532442"/>
          <a:ext cx="16554148" cy="61874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◆申請・届出に係る行政手続きに係る押印義務の見直し</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○「大阪府規則で定める申請等の押印等に係る規定の暫定措置に関する規則」により、府の裁量で見直し可能な認印の押印や署名の義務を廃止</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○「大阪市押印見直し方針」により、押印や署名の義務を原則廃止</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rgbClr val="FF0000"/>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◆窓口等におけるキャッシュレス化のさらなる充実に向けた検討</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○公の施設へのキャッシュレス導入調整・協定締結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〇庁内におけるキャッシュレス化の導入状況や課題に係る情報共有等を実施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rgbClr val="FF0000"/>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◆府の行政手続きに係るオンライン化の促進</a:t>
                      </a: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179705"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○申請から審査、交付までの一連の手続をオンラインで完結できる電子申請システムを</a:t>
                      </a:r>
                      <a:r>
                        <a:rPr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運用</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79705"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○国等における手続きオンライン化導入状況も踏まえ、府の行政手続きを順次オンライン化</a:t>
                      </a:r>
                      <a:endPar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◆市町村のＩＣＴ化推進（</a:t>
                      </a:r>
                      <a:r>
                        <a:rPr kumimoji="1" lang="en-US" altLang="ja-JP" sz="1600" b="1" i="0" u="sng" strike="noStrike" cap="none" spc="-150" normalizeH="0" baseline="0" dirty="0" err="1">
                          <a:ln>
                            <a:noFill/>
                          </a:ln>
                          <a:solidFill>
                            <a:schemeClr val="tx1"/>
                          </a:solidFill>
                          <a:effectLst/>
                          <a:latin typeface="+mn-ea"/>
                          <a:ea typeface="+mn-ea"/>
                          <a:cs typeface="Meiryo UI" panose="020B0604030504040204" pitchFamily="50" charset="-128"/>
                        </a:rPr>
                        <a:t>GovTech</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大阪）</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○共同調達による電子契約システム及びデジタルサービス拡張版機能の導入</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〇外部デジタル人材を共同で確保し、希望市町村への専門的な支援を行う大阪版デジタル人材シェアリング事業の実施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○大阪府スマートシティ戦略推進補助金事業を通じた市町村支援を実施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ＲＰＡなどを活用した内部管理業務の効率化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79705"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RPA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やクラウドサービスを活用し、部局の事務効率化を支援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○人が話した言葉をテキスト化するＡＩ技術の導入による議事録作成等の省力化</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◆大阪市による行政オンラインシステムの運用</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○窓口申請支援を目的としたスマート申請を全区で実施（令和５年９月から）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○窓口の混雑緩和に向け、リモート面談、面談予約など積極的な</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活用を推進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（６）行政</a:t>
            </a:r>
            <a:r>
              <a:rPr lang="en-US" altLang="ja-JP" sz="3200" b="1" dirty="0">
                <a:solidFill>
                  <a:schemeClr val="bg1"/>
                </a:solidFill>
                <a:latin typeface="+mn-ea"/>
                <a:ea typeface="+mn-ea"/>
              </a:rPr>
              <a:t>DX</a:t>
            </a:r>
            <a:r>
              <a:rPr lang="ja-JP" altLang="en-US" sz="3200" b="1" dirty="0">
                <a:solidFill>
                  <a:schemeClr val="bg1"/>
                </a:solidFill>
                <a:latin typeface="+mn-ea"/>
                <a:ea typeface="+mn-ea"/>
              </a:rPr>
              <a:t>の推進</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行政ＤＸ</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242853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 y="4671299"/>
            <a:ext cx="17068798" cy="1536996"/>
          </a:xfrm>
          <a:prstGeom prst="rect">
            <a:avLst/>
          </a:prstGeom>
          <a:solidFill>
            <a:srgbClr val="002060"/>
          </a:solidFill>
        </p:spPr>
        <p:txBody>
          <a:bodyPr vert="horz" lIns="128018" tIns="64009" rIns="128018" bIns="64009" rtlCol="0" anchor="ctr">
            <a:noAutofit/>
          </a:bodyPr>
          <a:lstStyle/>
          <a:p>
            <a:pPr algn="ctr" defTabSz="1434567">
              <a:lnSpc>
                <a:spcPct val="90000"/>
              </a:lnSpc>
              <a:spcBef>
                <a:spcPts val="1200"/>
              </a:spcBef>
            </a:pPr>
            <a:r>
              <a:rPr kumimoji="1" lang="ja-JP" altLang="en-US" sz="5514" b="1" dirty="0">
                <a:solidFill>
                  <a:schemeClr val="bg1"/>
                </a:solidFill>
                <a:latin typeface="+mn-ea"/>
                <a:cs typeface="+mj-cs"/>
              </a:rPr>
              <a:t>３　安全・安心</a:t>
            </a:r>
          </a:p>
        </p:txBody>
      </p:sp>
      <p:sp>
        <p:nvSpPr>
          <p:cNvPr id="4"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132995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表 2">
            <a:extLst>
              <a:ext uri="{FF2B5EF4-FFF2-40B4-BE49-F238E27FC236}">
                <a16:creationId xmlns:a16="http://schemas.microsoft.com/office/drawing/2014/main" id="{DB382646-37CA-441D-895D-FD47B33A8582}"/>
              </a:ext>
            </a:extLst>
          </p:cNvPr>
          <p:cNvGraphicFramePr>
            <a:graphicFrameLocks noGrp="1"/>
          </p:cNvGraphicFramePr>
          <p:nvPr/>
        </p:nvGraphicFramePr>
        <p:xfrm>
          <a:off x="218419" y="2531224"/>
          <a:ext cx="16554148" cy="393852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393852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◆介護分野の社会課題に対する新サービスの創出支援・スタートアップの育成</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〇介護関連産業に関する調査・検討</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sng"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ホームベース 4"/>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介護関連産業</a:t>
            </a:r>
          </a:p>
        </p:txBody>
      </p:sp>
      <p:sp>
        <p:nvSpPr>
          <p:cNvPr id="6" name="テキスト ボックス 5">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フローチャート: 結合子 6"/>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（１）健康・医療関連産業のリーディング産業化</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198100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55045539"/>
              </p:ext>
            </p:extLst>
          </p:nvPr>
        </p:nvGraphicFramePr>
        <p:xfrm>
          <a:off x="553703" y="1990354"/>
          <a:ext cx="15837805" cy="5143277"/>
        </p:xfrm>
        <a:graphic>
          <a:graphicData uri="http://schemas.openxmlformats.org/drawingml/2006/table">
            <a:tbl>
              <a:tblPr firstRow="1" bandRow="1">
                <a:tableStyleId>{5940675A-B579-460E-94D1-54222C63F5DA}</a:tableStyleId>
              </a:tblPr>
              <a:tblGrid>
                <a:gridCol w="870521">
                  <a:extLst>
                    <a:ext uri="{9D8B030D-6E8A-4147-A177-3AD203B41FA5}">
                      <a16:colId xmlns:a16="http://schemas.microsoft.com/office/drawing/2014/main" val="3673610042"/>
                    </a:ext>
                  </a:extLst>
                </a:gridCol>
                <a:gridCol w="5245502">
                  <a:extLst>
                    <a:ext uri="{9D8B030D-6E8A-4147-A177-3AD203B41FA5}">
                      <a16:colId xmlns:a16="http://schemas.microsoft.com/office/drawing/2014/main" val="2604818833"/>
                    </a:ext>
                  </a:extLst>
                </a:gridCol>
                <a:gridCol w="4860891">
                  <a:extLst>
                    <a:ext uri="{9D8B030D-6E8A-4147-A177-3AD203B41FA5}">
                      <a16:colId xmlns:a16="http://schemas.microsoft.com/office/drawing/2014/main" val="2379892516"/>
                    </a:ext>
                  </a:extLst>
                </a:gridCol>
                <a:gridCol w="4860891">
                  <a:extLst>
                    <a:ext uri="{9D8B030D-6E8A-4147-A177-3AD203B41FA5}">
                      <a16:colId xmlns:a16="http://schemas.microsoft.com/office/drawing/2014/main" val="3224995655"/>
                    </a:ext>
                  </a:extLst>
                </a:gridCol>
              </a:tblGrid>
              <a:tr h="691513">
                <a:tc>
                  <a:txBody>
                    <a:bodyPr/>
                    <a:lstStyle/>
                    <a:p>
                      <a:pPr algn="ct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緊急対策期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ウィズコロナ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ポストコロナ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89187017"/>
                  </a:ext>
                </a:extLst>
              </a:tr>
              <a:tr h="518140">
                <a:tc>
                  <a:txBody>
                    <a:bodyPr/>
                    <a:lstStyle/>
                    <a:p>
                      <a:r>
                        <a:rPr kumimoji="1" lang="ja-JP" altLang="en-US" sz="1600" b="1" dirty="0">
                          <a:solidFill>
                            <a:schemeClr val="bg1"/>
                          </a:solidFill>
                        </a:rPr>
                        <a:t>（１）</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感染症対策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2490190"/>
                  </a:ext>
                </a:extLst>
              </a:tr>
              <a:tr h="518140">
                <a:tc>
                  <a:txBody>
                    <a:bodyPr/>
                    <a:lstStyle/>
                    <a:p>
                      <a:pPr algn="r"/>
                      <a:r>
                        <a:rPr kumimoji="1" lang="ja-JP" altLang="en-US" sz="1600" b="1"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新型コロナの検査・医療提供体制の充実と院内感染やクラスター対策の強化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新たな感染症に備えた検査体制や医療提供体制等の確保・充実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72561980"/>
                  </a:ext>
                </a:extLst>
              </a:tr>
              <a:tr h="518140">
                <a:tc>
                  <a:txBody>
                    <a:bodyPr/>
                    <a:lstStyle/>
                    <a:p>
                      <a:pPr algn="r"/>
                      <a:r>
                        <a:rPr kumimoji="1" lang="ja-JP" altLang="en-US" sz="1600" b="1"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関西国際空港における新型コロナの水際対策の強化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万博開催に向けた関西国際空港における受入体制の整備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20285117"/>
                  </a:ext>
                </a:extLst>
              </a:tr>
              <a:tr h="518140">
                <a:tc>
                  <a:txBody>
                    <a:bodyPr/>
                    <a:lstStyle/>
                    <a:p>
                      <a:pPr algn="r"/>
                      <a:r>
                        <a:rPr kumimoji="1" lang="ja-JP" altLang="en-US" sz="1600" b="1" dirty="0">
                          <a:solidFill>
                            <a:schemeClr val="bg1"/>
                          </a:solidFill>
                        </a:rPr>
                        <a:t>（２）</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災害対応力の強化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564551"/>
                  </a:ext>
                </a:extLst>
              </a:tr>
              <a:tr h="564311">
                <a:tc>
                  <a:txBody>
                    <a:bodyPr/>
                    <a:lstStyle/>
                    <a:p>
                      <a:pPr algn="r"/>
                      <a:r>
                        <a:rPr kumimoji="1" lang="ja-JP" altLang="en-US" sz="1600" b="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b="0" dirty="0"/>
                        <a:t>自然災害（風水害、地震・津波等）対策の充実強化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926982"/>
                  </a:ext>
                </a:extLst>
              </a:tr>
              <a:tr h="564311">
                <a:tc>
                  <a:txBody>
                    <a:bodyPr/>
                    <a:lstStyle/>
                    <a:p>
                      <a:pPr algn="r"/>
                      <a:r>
                        <a:rPr kumimoji="1" lang="ja-JP" altLang="en-US" sz="1600" b="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b="0" dirty="0"/>
                        <a:t>都市インフラの計画的・効率的な維持管理</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27417562"/>
                  </a:ext>
                </a:extLst>
              </a:tr>
              <a:tr h="564311">
                <a:tc>
                  <a:txBody>
                    <a:bodyPr/>
                    <a:lstStyle/>
                    <a:p>
                      <a:pPr algn="r"/>
                      <a:r>
                        <a:rPr kumimoji="1" lang="ja-JP" altLang="en-US" sz="1600" b="0" dirty="0"/>
                        <a:t>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b="0" dirty="0"/>
                        <a:t>感染症に対応した防災・減災対策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ja-JP" altLang="en-US" sz="1600" b="0" dirty="0" err="1"/>
                        <a:t>ー</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42170128"/>
                  </a:ext>
                </a:extLst>
              </a:tr>
              <a:tr h="564311">
                <a:tc>
                  <a:txBody>
                    <a:bodyPr/>
                    <a:lstStyle/>
                    <a:p>
                      <a:pPr algn="r"/>
                      <a:r>
                        <a:rPr kumimoji="1" lang="ja-JP" altLang="en-US" sz="1600" b="0" dirty="0"/>
                        <a:t>④</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b="0" dirty="0"/>
                        <a:t>先端技術等を活用した災害対応力の強化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49193586"/>
                  </a:ext>
                </a:extLst>
              </a:tr>
            </a:tbl>
          </a:graphicData>
        </a:graphic>
      </p:graphicFrame>
      <p:sp>
        <p:nvSpPr>
          <p:cNvPr id="6" name="二等辺三角形 5"/>
          <p:cNvSpPr/>
          <p:nvPr/>
        </p:nvSpPr>
        <p:spPr>
          <a:xfrm rot="5400000">
            <a:off x="6525384" y="2183854"/>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6095" y="7417"/>
            <a:ext cx="17056607" cy="651167"/>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　安全・安心（全体構成）</a:t>
            </a:r>
            <a:endParaRPr lang="zh-TW" altLang="en-US" sz="3200" b="1" dirty="0">
              <a:solidFill>
                <a:schemeClr val="bg1"/>
              </a:solidFill>
              <a:latin typeface="+mn-ea"/>
              <a:ea typeface="+mn-ea"/>
            </a:endParaRPr>
          </a:p>
        </p:txBody>
      </p:sp>
      <p:sp>
        <p:nvSpPr>
          <p:cNvPr id="12" name="二等辺三角形 11"/>
          <p:cNvSpPr/>
          <p:nvPr/>
        </p:nvSpPr>
        <p:spPr>
          <a:xfrm rot="5400000">
            <a:off x="11361411" y="2183854"/>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rot="10800000" flipV="1">
            <a:off x="660441" y="894615"/>
            <a:ext cx="2132181" cy="900000"/>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7306" y="1083005"/>
            <a:ext cx="2058450" cy="523220"/>
          </a:xfrm>
          <a:prstGeom prst="rect">
            <a:avLst/>
          </a:prstGeom>
          <a:noFill/>
        </p:spPr>
        <p:txBody>
          <a:bodyPr wrap="square" rtlCol="0">
            <a:spAutoFit/>
          </a:bodyPr>
          <a:lstStyle/>
          <a:p>
            <a:pPr algn="ctr"/>
            <a:r>
              <a:rPr kumimoji="1" lang="ja-JP" altLang="en-US" sz="2800" b="1" dirty="0">
                <a:latin typeface="+mn-ea"/>
              </a:rPr>
              <a:t>安全・安心</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79</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078315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（１）感染症対策</a:t>
            </a:r>
          </a:p>
        </p:txBody>
      </p:sp>
      <p:sp>
        <p:nvSpPr>
          <p:cNvPr id="31" name="テキスト ボックス 30"/>
          <p:cNvSpPr txBox="1"/>
          <p:nvPr/>
        </p:nvSpPr>
        <p:spPr>
          <a:xfrm>
            <a:off x="11798610" y="1857512"/>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新たな感染症に備えた検査体制や医療提供体制等の確保・充実</a:t>
            </a:r>
            <a:endParaRPr lang="en-US" altLang="ja-JP" sz="2000" b="1" spc="-150" dirty="0">
              <a:latin typeface="+mn-ea"/>
              <a:cs typeface="Meiryo UI" pitchFamily="50" charset="-128"/>
            </a:endParaRPr>
          </a:p>
        </p:txBody>
      </p:sp>
      <p:sp>
        <p:nvSpPr>
          <p:cNvPr id="32" name="テキスト ボックス 31"/>
          <p:cNvSpPr txBox="1"/>
          <p:nvPr/>
        </p:nvSpPr>
        <p:spPr>
          <a:xfrm>
            <a:off x="1286610" y="1857512"/>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新型コロナの検査・医療提供体制の充実と院内感染やクラスター対策の強化</a:t>
            </a:r>
            <a:endParaRPr lang="en-US" altLang="ja-JP" sz="2000" b="1" spc="-150" dirty="0">
              <a:latin typeface="+mn-ea"/>
              <a:cs typeface="Meiryo UI" pitchFamily="50" charset="-128"/>
            </a:endParaRPr>
          </a:p>
        </p:txBody>
      </p:sp>
      <p:sp>
        <p:nvSpPr>
          <p:cNvPr id="34" name="二等辺三角形 33"/>
          <p:cNvSpPr/>
          <p:nvPr/>
        </p:nvSpPr>
        <p:spPr>
          <a:xfrm rot="5400000">
            <a:off x="11500873" y="2138377"/>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7" name="Group 2"/>
          <p:cNvGraphicFramePr>
            <a:graphicFrameLocks/>
          </p:cNvGraphicFramePr>
          <p:nvPr>
            <p:extLst>
              <p:ext uri="{D42A27DB-BD31-4B8C-83A1-F6EECF244321}">
                <p14:modId xmlns:p14="http://schemas.microsoft.com/office/powerpoint/2010/main" val="3758287903"/>
              </p:ext>
            </p:extLst>
          </p:nvPr>
        </p:nvGraphicFramePr>
        <p:xfrm>
          <a:off x="170610" y="2777135"/>
          <a:ext cx="16668000" cy="192247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29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◆検査体制と検体採取体制の充実</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◆必要病床の確保</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◆院内・施設内感染防止対策の強化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◆早期対応によるクラスター対策の強化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◆大阪コロナ追跡システム</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◆ワクチン接種体制の整備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◆医療・療養体制の強化</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◆新たな感染症に備えた体制づくり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◆万博に向けて関係機関との連携等による感染症対策の強化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◆外国人患者受入れ体制の整備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6" name="ホームベース 15"/>
          <p:cNvSpPr/>
          <p:nvPr/>
        </p:nvSpPr>
        <p:spPr>
          <a:xfrm>
            <a:off x="218419" y="862531"/>
            <a:ext cx="655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検査体制や医療提供体制等の確保・充実　</a:t>
            </a:r>
          </a:p>
        </p:txBody>
      </p:sp>
      <p:cxnSp>
        <p:nvCxnSpPr>
          <p:cNvPr id="17" name="直線コネクタ 16"/>
          <p:cNvCxnSpPr/>
          <p:nvPr/>
        </p:nvCxnSpPr>
        <p:spPr>
          <a:xfrm>
            <a:off x="352687" y="5303137"/>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E37A114D-C9FC-4AEC-A456-F2810BC313A6}"/>
              </a:ext>
            </a:extLst>
          </p:cNvPr>
          <p:cNvSpPr txBox="1"/>
          <p:nvPr/>
        </p:nvSpPr>
        <p:spPr>
          <a:xfrm>
            <a:off x="164513" y="545521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0" name="フローチャート: 結合子 19"/>
          <p:cNvSpPr/>
          <p:nvPr/>
        </p:nvSpPr>
        <p:spPr>
          <a:xfrm>
            <a:off x="496477" y="564897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a:extLst>
              <a:ext uri="{FF2B5EF4-FFF2-40B4-BE49-F238E27FC236}">
                <a16:creationId xmlns:a16="http://schemas.microsoft.com/office/drawing/2014/main" id="{405A65AD-41C7-4DC5-BDA5-9F3D826C7EDE}"/>
              </a:ext>
            </a:extLst>
          </p:cNvPr>
          <p:cNvGraphicFramePr>
            <a:graphicFrameLocks noGrp="1"/>
          </p:cNvGraphicFramePr>
          <p:nvPr/>
        </p:nvGraphicFramePr>
        <p:xfrm>
          <a:off x="278610" y="6226012"/>
          <a:ext cx="16560000" cy="4261013"/>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63106">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497907">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1" name="角丸四角形 18">
            <a:extLst>
              <a:ext uri="{FF2B5EF4-FFF2-40B4-BE49-F238E27FC236}">
                <a16:creationId xmlns:a16="http://schemas.microsoft.com/office/drawing/2014/main" id="{268E1F5E-A323-473E-8148-6D7E02AF1527}"/>
              </a:ext>
            </a:extLst>
          </p:cNvPr>
          <p:cNvSpPr/>
          <p:nvPr/>
        </p:nvSpPr>
        <p:spPr>
          <a:xfrm>
            <a:off x="426339" y="7171631"/>
            <a:ext cx="1733341" cy="296565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感染症対策</a:t>
            </a:r>
          </a:p>
        </p:txBody>
      </p:sp>
      <p:sp>
        <p:nvSpPr>
          <p:cNvPr id="22" name="ホームベース 19">
            <a:extLst>
              <a:ext uri="{FF2B5EF4-FFF2-40B4-BE49-F238E27FC236}">
                <a16:creationId xmlns:a16="http://schemas.microsoft.com/office/drawing/2014/main" id="{4324ABE8-ADE6-4473-AC81-65B3B8CA9CDC}"/>
              </a:ext>
            </a:extLst>
          </p:cNvPr>
          <p:cNvSpPr/>
          <p:nvPr/>
        </p:nvSpPr>
        <p:spPr>
          <a:xfrm>
            <a:off x="2537901" y="7044918"/>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検査体制と検体採取体制の充実</a:t>
            </a:r>
          </a:p>
        </p:txBody>
      </p:sp>
      <p:sp>
        <p:nvSpPr>
          <p:cNvPr id="28" name="ホームベース 35">
            <a:extLst>
              <a:ext uri="{FF2B5EF4-FFF2-40B4-BE49-F238E27FC236}">
                <a16:creationId xmlns:a16="http://schemas.microsoft.com/office/drawing/2014/main" id="{D0E7731D-CB7E-4658-BAF8-5292D243A540}"/>
              </a:ext>
            </a:extLst>
          </p:cNvPr>
          <p:cNvSpPr/>
          <p:nvPr/>
        </p:nvSpPr>
        <p:spPr>
          <a:xfrm>
            <a:off x="8192804" y="8170008"/>
            <a:ext cx="5746194" cy="43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万博に向けた関係機関との連携等による感染症対策の強化</a:t>
            </a:r>
          </a:p>
        </p:txBody>
      </p:sp>
      <p:pic>
        <p:nvPicPr>
          <p:cNvPr id="30" name="図 29">
            <a:extLst>
              <a:ext uri="{FF2B5EF4-FFF2-40B4-BE49-F238E27FC236}">
                <a16:creationId xmlns:a16="http://schemas.microsoft.com/office/drawing/2014/main" id="{01095B89-2713-4DFA-A280-B9186821C8A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40740" y="6266497"/>
            <a:ext cx="411386" cy="612000"/>
          </a:xfrm>
          <a:prstGeom prst="rect">
            <a:avLst/>
          </a:prstGeom>
        </p:spPr>
      </p:pic>
      <p:sp>
        <p:nvSpPr>
          <p:cNvPr id="33" name="山形 43">
            <a:extLst>
              <a:ext uri="{FF2B5EF4-FFF2-40B4-BE49-F238E27FC236}">
                <a16:creationId xmlns:a16="http://schemas.microsoft.com/office/drawing/2014/main" id="{65C8F92D-9C98-42B7-927B-DBA0463E0387}"/>
              </a:ext>
            </a:extLst>
          </p:cNvPr>
          <p:cNvSpPr/>
          <p:nvPr/>
        </p:nvSpPr>
        <p:spPr>
          <a:xfrm>
            <a:off x="7635437" y="7039782"/>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5" name="山形 46">
            <a:extLst>
              <a:ext uri="{FF2B5EF4-FFF2-40B4-BE49-F238E27FC236}">
                <a16:creationId xmlns:a16="http://schemas.microsoft.com/office/drawing/2014/main" id="{E02A4181-EAF0-4421-B2B1-AC7E0E09CAE4}"/>
              </a:ext>
            </a:extLst>
          </p:cNvPr>
          <p:cNvSpPr/>
          <p:nvPr/>
        </p:nvSpPr>
        <p:spPr>
          <a:xfrm>
            <a:off x="7817250" y="7039782"/>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1" name="ホームベース 19">
            <a:extLst>
              <a:ext uri="{FF2B5EF4-FFF2-40B4-BE49-F238E27FC236}">
                <a16:creationId xmlns:a16="http://schemas.microsoft.com/office/drawing/2014/main" id="{AE02F04C-4A5F-410A-A990-8F5DC22325FB}"/>
              </a:ext>
            </a:extLst>
          </p:cNvPr>
          <p:cNvSpPr/>
          <p:nvPr/>
        </p:nvSpPr>
        <p:spPr>
          <a:xfrm>
            <a:off x="2537901" y="8105560"/>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院内・施設内感染防止対策の強化</a:t>
            </a:r>
          </a:p>
        </p:txBody>
      </p:sp>
      <p:sp>
        <p:nvSpPr>
          <p:cNvPr id="42" name="山形 43">
            <a:extLst>
              <a:ext uri="{FF2B5EF4-FFF2-40B4-BE49-F238E27FC236}">
                <a16:creationId xmlns:a16="http://schemas.microsoft.com/office/drawing/2014/main" id="{6DD8580B-A55C-4176-A221-47A56897C868}"/>
              </a:ext>
            </a:extLst>
          </p:cNvPr>
          <p:cNvSpPr/>
          <p:nvPr/>
        </p:nvSpPr>
        <p:spPr>
          <a:xfrm>
            <a:off x="7635437" y="8100424"/>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3" name="山形 46">
            <a:extLst>
              <a:ext uri="{FF2B5EF4-FFF2-40B4-BE49-F238E27FC236}">
                <a16:creationId xmlns:a16="http://schemas.microsoft.com/office/drawing/2014/main" id="{9DC73F02-7C1E-4E07-BF41-B7282B63D9DE}"/>
              </a:ext>
            </a:extLst>
          </p:cNvPr>
          <p:cNvSpPr/>
          <p:nvPr/>
        </p:nvSpPr>
        <p:spPr>
          <a:xfrm>
            <a:off x="7817250" y="8100424"/>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4" name="ホームベース 19">
            <a:extLst>
              <a:ext uri="{FF2B5EF4-FFF2-40B4-BE49-F238E27FC236}">
                <a16:creationId xmlns:a16="http://schemas.microsoft.com/office/drawing/2014/main" id="{0B856029-1FE9-414C-ADAD-319A0B4B8E6F}"/>
              </a:ext>
            </a:extLst>
          </p:cNvPr>
          <p:cNvSpPr/>
          <p:nvPr/>
        </p:nvSpPr>
        <p:spPr>
          <a:xfrm>
            <a:off x="2537901" y="8674413"/>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早期対応によるクラスター対策の強化</a:t>
            </a:r>
          </a:p>
        </p:txBody>
      </p:sp>
      <p:sp>
        <p:nvSpPr>
          <p:cNvPr id="45" name="山形 43">
            <a:extLst>
              <a:ext uri="{FF2B5EF4-FFF2-40B4-BE49-F238E27FC236}">
                <a16:creationId xmlns:a16="http://schemas.microsoft.com/office/drawing/2014/main" id="{ED5F7171-2315-4EE0-BA36-67762C7828AC}"/>
              </a:ext>
            </a:extLst>
          </p:cNvPr>
          <p:cNvSpPr/>
          <p:nvPr/>
        </p:nvSpPr>
        <p:spPr>
          <a:xfrm>
            <a:off x="7635437" y="8669277"/>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6" name="山形 46">
            <a:extLst>
              <a:ext uri="{FF2B5EF4-FFF2-40B4-BE49-F238E27FC236}">
                <a16:creationId xmlns:a16="http://schemas.microsoft.com/office/drawing/2014/main" id="{7583AFEA-8220-4A49-A499-6D16DE9BA0A9}"/>
              </a:ext>
            </a:extLst>
          </p:cNvPr>
          <p:cNvSpPr/>
          <p:nvPr/>
        </p:nvSpPr>
        <p:spPr>
          <a:xfrm>
            <a:off x="7817250" y="8669277"/>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9" name="山形 46">
            <a:extLst>
              <a:ext uri="{FF2B5EF4-FFF2-40B4-BE49-F238E27FC236}">
                <a16:creationId xmlns:a16="http://schemas.microsoft.com/office/drawing/2014/main" id="{E1FDB992-4D0D-4888-8C6B-C57E85DDFEF9}"/>
              </a:ext>
            </a:extLst>
          </p:cNvPr>
          <p:cNvSpPr/>
          <p:nvPr/>
        </p:nvSpPr>
        <p:spPr>
          <a:xfrm>
            <a:off x="10545417" y="9336273"/>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1" name="ホームベース 35">
            <a:extLst>
              <a:ext uri="{FF2B5EF4-FFF2-40B4-BE49-F238E27FC236}">
                <a16:creationId xmlns:a16="http://schemas.microsoft.com/office/drawing/2014/main" id="{211EC997-4A37-4A5F-B6A2-6565CFA0E44A}"/>
              </a:ext>
            </a:extLst>
          </p:cNvPr>
          <p:cNvSpPr/>
          <p:nvPr/>
        </p:nvSpPr>
        <p:spPr>
          <a:xfrm>
            <a:off x="8202089" y="8786170"/>
            <a:ext cx="5746194" cy="43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外国人患者受入れ体制の整備</a:t>
            </a:r>
          </a:p>
        </p:txBody>
      </p:sp>
      <p:sp>
        <p:nvSpPr>
          <p:cNvPr id="52" name="ホームベース 35">
            <a:extLst>
              <a:ext uri="{FF2B5EF4-FFF2-40B4-BE49-F238E27FC236}">
                <a16:creationId xmlns:a16="http://schemas.microsoft.com/office/drawing/2014/main" id="{7E8135BA-75B3-481B-A769-BA1E8D579A93}"/>
              </a:ext>
            </a:extLst>
          </p:cNvPr>
          <p:cNvSpPr/>
          <p:nvPr/>
        </p:nvSpPr>
        <p:spPr>
          <a:xfrm>
            <a:off x="8192804" y="7048704"/>
            <a:ext cx="8424000" cy="43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新型コロナの教訓を踏まえた、新たな感染症に備えた対策の推進</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53" name="スライド番号プレースホルダー 1"/>
          <p:cNvSpPr txBox="1">
            <a:spLocks/>
          </p:cNvSpPr>
          <p:nvPr/>
        </p:nvSpPr>
        <p:spPr>
          <a:xfrm>
            <a:off x="15869620" y="11852675"/>
            <a:ext cx="860400" cy="680400"/>
          </a:xfrm>
          <a:prstGeom prst="rect">
            <a:avLst/>
          </a:prstGeo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chor="ctr"/>
          <a:lstStyle>
            <a:defPPr>
              <a:defRPr lang="en-US"/>
            </a:defPPr>
            <a:lvl1pPr marL="0" algn="r" defTabSz="457124" rtl="0" eaLnBrk="1" latinLnBrk="0" hangingPunct="1">
              <a:defRPr sz="2240" kern="1200">
                <a:solidFill>
                  <a:schemeClr val="tx1">
                    <a:tint val="75000"/>
                  </a:schemeClr>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54" name="ホームベース 19">
            <a:extLst>
              <a:ext uri="{FF2B5EF4-FFF2-40B4-BE49-F238E27FC236}">
                <a16:creationId xmlns:a16="http://schemas.microsoft.com/office/drawing/2014/main" id="{7CD5DCB3-3705-4B5F-8167-56539F670636}"/>
              </a:ext>
            </a:extLst>
          </p:cNvPr>
          <p:cNvSpPr/>
          <p:nvPr/>
        </p:nvSpPr>
        <p:spPr>
          <a:xfrm>
            <a:off x="2536143" y="9344881"/>
            <a:ext cx="8114562"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ワクチン接種体制の整備・確保</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56" name="山形 43">
            <a:extLst>
              <a:ext uri="{FF2B5EF4-FFF2-40B4-BE49-F238E27FC236}">
                <a16:creationId xmlns:a16="http://schemas.microsoft.com/office/drawing/2014/main" id="{ED5F7171-2315-4EE0-BA36-67762C7828AC}"/>
              </a:ext>
            </a:extLst>
          </p:cNvPr>
          <p:cNvSpPr/>
          <p:nvPr/>
        </p:nvSpPr>
        <p:spPr>
          <a:xfrm>
            <a:off x="10742395" y="9336273"/>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 name="二等辺三角形 3"/>
          <p:cNvSpPr/>
          <p:nvPr/>
        </p:nvSpPr>
        <p:spPr>
          <a:xfrm rot="5553309">
            <a:off x="10318806" y="9991634"/>
            <a:ext cx="369829" cy="14290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ホームベース 19">
            <a:extLst>
              <a:ext uri="{FF2B5EF4-FFF2-40B4-BE49-F238E27FC236}">
                <a16:creationId xmlns:a16="http://schemas.microsoft.com/office/drawing/2014/main" id="{7CD5DCB3-3705-4B5F-8167-56539F670636}"/>
              </a:ext>
            </a:extLst>
          </p:cNvPr>
          <p:cNvSpPr/>
          <p:nvPr/>
        </p:nvSpPr>
        <p:spPr>
          <a:xfrm>
            <a:off x="2536144" y="9882490"/>
            <a:ext cx="70387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医療・療養体制の強化</a:t>
            </a:r>
          </a:p>
        </p:txBody>
      </p:sp>
      <p:sp>
        <p:nvSpPr>
          <p:cNvPr id="48" name="山形 43">
            <a:extLst>
              <a:ext uri="{FF2B5EF4-FFF2-40B4-BE49-F238E27FC236}">
                <a16:creationId xmlns:a16="http://schemas.microsoft.com/office/drawing/2014/main" id="{E2C10882-FEF4-40A4-BD2D-4FBECC3C7E07}"/>
              </a:ext>
            </a:extLst>
          </p:cNvPr>
          <p:cNvSpPr/>
          <p:nvPr/>
        </p:nvSpPr>
        <p:spPr>
          <a:xfrm>
            <a:off x="10253477" y="9876547"/>
            <a:ext cx="417441" cy="365943"/>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0" name="山形 43">
            <a:extLst>
              <a:ext uri="{FF2B5EF4-FFF2-40B4-BE49-F238E27FC236}">
                <a16:creationId xmlns:a16="http://schemas.microsoft.com/office/drawing/2014/main" id="{E2C10882-FEF4-40A4-BD2D-4FBECC3C7E07}"/>
              </a:ext>
            </a:extLst>
          </p:cNvPr>
          <p:cNvSpPr/>
          <p:nvPr/>
        </p:nvSpPr>
        <p:spPr>
          <a:xfrm>
            <a:off x="10607059" y="9876547"/>
            <a:ext cx="407101"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7" name="山形 43">
            <a:extLst>
              <a:ext uri="{FF2B5EF4-FFF2-40B4-BE49-F238E27FC236}">
                <a16:creationId xmlns:a16="http://schemas.microsoft.com/office/drawing/2014/main" id="{ED5F7171-2315-4EE0-BA36-67762C7828AC}"/>
              </a:ext>
            </a:extLst>
          </p:cNvPr>
          <p:cNvSpPr/>
          <p:nvPr/>
        </p:nvSpPr>
        <p:spPr>
          <a:xfrm>
            <a:off x="9885394" y="9882490"/>
            <a:ext cx="412191"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8" name="山形 43">
            <a:extLst>
              <a:ext uri="{FF2B5EF4-FFF2-40B4-BE49-F238E27FC236}">
                <a16:creationId xmlns:a16="http://schemas.microsoft.com/office/drawing/2014/main" id="{ED5F7171-2315-4EE0-BA36-67762C7828AC}"/>
              </a:ext>
            </a:extLst>
          </p:cNvPr>
          <p:cNvSpPr/>
          <p:nvPr/>
        </p:nvSpPr>
        <p:spPr>
          <a:xfrm>
            <a:off x="9529794" y="9882490"/>
            <a:ext cx="412191"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0" name="ホームベース 21">
            <a:extLst>
              <a:ext uri="{FF2B5EF4-FFF2-40B4-BE49-F238E27FC236}">
                <a16:creationId xmlns:a16="http://schemas.microsoft.com/office/drawing/2014/main" id="{993186C9-865A-489C-8F71-87A614080C0E}"/>
              </a:ext>
            </a:extLst>
          </p:cNvPr>
          <p:cNvSpPr/>
          <p:nvPr/>
        </p:nvSpPr>
        <p:spPr>
          <a:xfrm>
            <a:off x="2537899" y="7596432"/>
            <a:ext cx="8496000" cy="373275"/>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必要病床の確保</a:t>
            </a:r>
          </a:p>
        </p:txBody>
      </p:sp>
      <p:sp>
        <p:nvSpPr>
          <p:cNvPr id="59" name="ホームベース 38">
            <a:extLst>
              <a:ext uri="{FF2B5EF4-FFF2-40B4-BE49-F238E27FC236}">
                <a16:creationId xmlns:a16="http://schemas.microsoft.com/office/drawing/2014/main" id="{BAE1CA46-FE24-48A0-B859-D7DFCE958EEA}"/>
              </a:ext>
            </a:extLst>
          </p:cNvPr>
          <p:cNvSpPr/>
          <p:nvPr/>
        </p:nvSpPr>
        <p:spPr>
          <a:xfrm>
            <a:off x="14135147" y="8170008"/>
            <a:ext cx="2561540" cy="1044000"/>
          </a:xfrm>
          <a:prstGeom prst="homePlate">
            <a:avLst>
              <a:gd name="adj" fmla="val 3267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万博の開催期間中の</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感染症対策の徹底</a:t>
            </a:r>
            <a:endParaRPr kumimoji="1" lang="en-US" altLang="ja-JP" sz="1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73200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821206389"/>
              </p:ext>
            </p:extLst>
          </p:nvPr>
        </p:nvGraphicFramePr>
        <p:xfrm>
          <a:off x="284202" y="2049710"/>
          <a:ext cx="16555999" cy="9949784"/>
        </p:xfrm>
        <a:graphic>
          <a:graphicData uri="http://schemas.openxmlformats.org/drawingml/2006/table">
            <a:tbl>
              <a:tblPr firstRow="1" bandRow="1">
                <a:tableStyleId>{5C22544A-7EE6-4342-B048-85BDC9FD1C3A}</a:tableStyleId>
              </a:tblPr>
              <a:tblGrid>
                <a:gridCol w="16555999">
                  <a:extLst>
                    <a:ext uri="{9D8B030D-6E8A-4147-A177-3AD203B41FA5}">
                      <a16:colId xmlns:a16="http://schemas.microsoft.com/office/drawing/2014/main" val="2028024693"/>
                    </a:ext>
                  </a:extLst>
                </a:gridCol>
              </a:tblGrid>
              <a:tr h="9949784">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◆新型コロナウイルス感染症に係る取組み</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○感染症法上の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5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類感染症へと位置づけが変更（</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R5.5.8</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）され、国の方針に基づき、幅広い医療機関で患者が受診できる医療体制に向け、必要となる感染対策や準備を講じつつ国民の安心を確保しながら段階的に移行（移行期間　令和６年３月末まで）</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移行期間における対応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・定点報告（週次）による感染動向等の把握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・「大阪府コロナ府民相談センター」の設置・運営</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・外来対応医療機関の指定・公表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・受入医療機関の確保病床外の病床や確保病床を有しない病院での受入を推進（段階的に確保病床を縮小）</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・原則医療機関間による入院調整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・後遺症対策（後遺症受診可能医療機関の公表等）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・高齢者施設対策（保健所による感染拡大防止の相談対応等）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・新型コロナワクチンの巡回接種</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・大阪市保健所においても「受診相談センター・一般相談センター」、「高齢者施設等対策（陽性者の早期把握、初期感染制御の取組み等）」を実施　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○「保健・医療分野における新型コロナウイルス感染症への対応についての検証報告書」の改定や「新型コロナウイルス感染症対応の記録」の作成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〇「大阪市保健所における新型コロナウイルス対策の振り返り（報告書）」の作成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◆新たな感染症に備えた体制づくり</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○大阪府感染症予防計画（第６版）改定</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・保健・医療提供体制に関する記載事項の充実により、平時からの対策と有事の対応を明確化</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・医療提供体制、検査体制、宿泊療養体制、個人防護具の備蓄、人材の養成及び資質の向上、保健所の体制整備について数値目標を設定</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（医療提供体制、検査体制、宿泊療養体制、個人防護具の備蓄については、協定締結により実効性を担保）</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○感染症法に基づく医療機関等との協定締結の推進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〇大阪市感染症予防計画（初版）策定</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ja-JP" altLang="ja-JP" sz="1600" b="0" i="0" u="none" strike="noStrike" kern="1200" cap="none" spc="-150" normalizeH="0" baseline="0" dirty="0">
                          <a:ln>
                            <a:noFill/>
                          </a:ln>
                          <a:solidFill>
                            <a:schemeClr val="tx1"/>
                          </a:solidFill>
                          <a:effectLst/>
                          <a:latin typeface="+mn-ea"/>
                          <a:ea typeface="+mn-ea"/>
                          <a:cs typeface="+mn-cs"/>
                        </a:rPr>
                        <a:t>感染症の発生</a:t>
                      </a:r>
                      <a:r>
                        <a:rPr kumimoji="1" lang="ja-JP" altLang="en-US" sz="1600" b="0" i="0" u="none" strike="noStrike" kern="1200" cap="none" spc="-150" normalizeH="0" baseline="0" dirty="0">
                          <a:ln>
                            <a:noFill/>
                          </a:ln>
                          <a:solidFill>
                            <a:schemeClr val="tx1"/>
                          </a:solidFill>
                          <a:effectLst/>
                          <a:latin typeface="+mn-ea"/>
                          <a:ea typeface="+mn-ea"/>
                          <a:cs typeface="+mn-cs"/>
                        </a:rPr>
                        <a:t>の予防</a:t>
                      </a:r>
                      <a:r>
                        <a:rPr kumimoji="1" lang="ja-JP" altLang="ja-JP" sz="1600" b="0" i="0" u="none" strike="noStrike" kern="1200" cap="none" spc="-150" normalizeH="0" baseline="0" dirty="0">
                          <a:ln>
                            <a:noFill/>
                          </a:ln>
                          <a:solidFill>
                            <a:schemeClr val="tx1"/>
                          </a:solidFill>
                          <a:effectLst/>
                          <a:latin typeface="+mn-ea"/>
                          <a:ea typeface="+mn-ea"/>
                          <a:cs typeface="+mn-cs"/>
                        </a:rPr>
                        <a:t>及びまん延防止に向けた、平時からの取組みと有事における対応</a:t>
                      </a:r>
                      <a:r>
                        <a:rPr kumimoji="1" lang="ja-JP" altLang="en-US" sz="1600" b="0" i="0" u="none" strike="noStrike" kern="1200" cap="none" spc="-150" normalizeH="0" baseline="0" dirty="0">
                          <a:ln>
                            <a:noFill/>
                          </a:ln>
                          <a:solidFill>
                            <a:schemeClr val="tx1"/>
                          </a:solidFill>
                          <a:effectLst/>
                          <a:latin typeface="+mn-ea"/>
                          <a:ea typeface="+mn-ea"/>
                          <a:cs typeface="+mn-cs"/>
                        </a:rPr>
                        <a:t>を明記</a:t>
                      </a:r>
                      <a:endParaRPr kumimoji="1" lang="en-US" altLang="ja-JP" sz="1600" b="0" i="0" u="none" strike="noStrike" kern="1200"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・検査体制、人材の養成及び資質の向上、保健所の体制整備について数値目標を設定</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〇大阪市保健所の体制・機能の更なる強化を図るための、新保健所庁舎整備にかかる実施設計の完了、改修工事に着手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◆万博に向けて関係機関との連携等による感染症対策の強化</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○大阪・関西万博感染症情報解析センター設置要綱の制定</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○保健所職員等の疫学調査に係る知識・技術力向上を目的とした疫学専門家による研修の実施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◆外国人患者受入れ体制の整備</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○外国人患者受入れ医療機関に対する体制整備に必要な経費の補助を実施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sng" strike="noStrike" cap="none" spc="-150" normalizeH="0" baseline="0" dirty="0">
                        <a:ln>
                          <a:noFill/>
                        </a:ln>
                        <a:solidFill>
                          <a:schemeClr val="tx1"/>
                        </a:solidFill>
                        <a:effectLst/>
                        <a:highlight>
                          <a:srgbClr val="FFFF00"/>
                        </a:highligh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rgbClr val="FF0000"/>
                        </a:solidFill>
                        <a:effectLst/>
                        <a:highlight>
                          <a:srgbClr val="FFFF00"/>
                        </a:highligh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（１）感染症対策</a:t>
            </a:r>
          </a:p>
        </p:txBody>
      </p:sp>
      <p:sp>
        <p:nvSpPr>
          <p:cNvPr id="6" name="ホームベース 5"/>
          <p:cNvSpPr/>
          <p:nvPr/>
        </p:nvSpPr>
        <p:spPr>
          <a:xfrm>
            <a:off x="216569" y="802106"/>
            <a:ext cx="655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検査体制や医療提供体制等の確保・充実　</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6569" y="1414361"/>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7241" y="155785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3066406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1792513" y="1888217"/>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万博開催に向けた関西国際空港における受入体制の整備</a:t>
            </a:r>
            <a:endParaRPr lang="en-US" altLang="ja-JP" sz="2000" b="1" spc="-150" dirty="0">
              <a:solidFill>
                <a:schemeClr val="tx1"/>
              </a:solidFill>
              <a:latin typeface="+mn-ea"/>
              <a:cs typeface="Meiryo UI" pitchFamily="50" charset="-128"/>
            </a:endParaRPr>
          </a:p>
        </p:txBody>
      </p:sp>
      <p:sp>
        <p:nvSpPr>
          <p:cNvPr id="12" name="二等辺三角形 11"/>
          <p:cNvSpPr/>
          <p:nvPr/>
        </p:nvSpPr>
        <p:spPr>
          <a:xfrm rot="5400000">
            <a:off x="11494776" y="2169082"/>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p:nvPr/>
        </p:nvSpPr>
        <p:spPr>
          <a:xfrm>
            <a:off x="1280513" y="1888217"/>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関西国際空港における新型コロナの水際対策の強化</a:t>
            </a:r>
            <a:endParaRPr lang="en-US" altLang="ja-JP" sz="2000" b="1" spc="-150" dirty="0">
              <a:solidFill>
                <a:schemeClr val="tx1"/>
              </a:solidFill>
              <a:latin typeface="+mn-ea"/>
              <a:cs typeface="Meiryo UI" pitchFamily="50" charset="-128"/>
            </a:endParaRPr>
          </a:p>
        </p:txBody>
      </p:sp>
      <p:graphicFrame>
        <p:nvGraphicFramePr>
          <p:cNvPr id="15" name="Group 2"/>
          <p:cNvGraphicFramePr>
            <a:graphicFrameLocks/>
          </p:cNvGraphicFramePr>
          <p:nvPr>
            <p:extLst>
              <p:ext uri="{D42A27DB-BD31-4B8C-83A1-F6EECF244321}">
                <p14:modId xmlns:p14="http://schemas.microsoft.com/office/powerpoint/2010/main" val="3964258991"/>
              </p:ext>
            </p:extLst>
          </p:nvPr>
        </p:nvGraphicFramePr>
        <p:xfrm>
          <a:off x="164513" y="2843980"/>
          <a:ext cx="16668000" cy="14347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8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◆関西国際空港における検疫体制強化にかかる国への要望</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再掲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rgbClr val="FF000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◆国や関係機関等と連携した万全な受入体制の整備</a:t>
                      </a:r>
                      <a:r>
                        <a:rPr kumimoji="1" lang="ja-JP" altLang="en-US" sz="1600" b="1" dirty="0">
                          <a:solidFill>
                            <a:schemeClr val="tx1"/>
                          </a:solidFill>
                          <a:latin typeface="游ゴシック" panose="020B0400000000000000" pitchFamily="50" charset="-128"/>
                          <a:ea typeface="+mn-ea"/>
                        </a:rPr>
                        <a:t>・運用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再掲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9"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（１）感染症対策</a:t>
            </a:r>
          </a:p>
        </p:txBody>
      </p:sp>
      <p:sp>
        <p:nvSpPr>
          <p:cNvPr id="20" name="ホームベース 19"/>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水際対策</a:t>
            </a:r>
          </a:p>
        </p:txBody>
      </p:sp>
      <p:cxnSp>
        <p:nvCxnSpPr>
          <p:cNvPr id="21" name="直線コネクタ 20"/>
          <p:cNvCxnSpPr/>
          <p:nvPr/>
        </p:nvCxnSpPr>
        <p:spPr>
          <a:xfrm>
            <a:off x="352687" y="473590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E37A114D-C9FC-4AEC-A456-F2810BC313A6}"/>
              </a:ext>
            </a:extLst>
          </p:cNvPr>
          <p:cNvSpPr txBox="1"/>
          <p:nvPr/>
        </p:nvSpPr>
        <p:spPr>
          <a:xfrm>
            <a:off x="164513" y="4887982"/>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3" name="フローチャート: 結合子 22"/>
          <p:cNvSpPr/>
          <p:nvPr/>
        </p:nvSpPr>
        <p:spPr>
          <a:xfrm>
            <a:off x="496477" y="5081744"/>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27" name="表 26">
            <a:extLst>
              <a:ext uri="{FF2B5EF4-FFF2-40B4-BE49-F238E27FC236}">
                <a16:creationId xmlns:a16="http://schemas.microsoft.com/office/drawing/2014/main" id="{7A48B36E-21C1-4BAC-8A2F-FBB1DE6CB7A1}"/>
              </a:ext>
            </a:extLst>
          </p:cNvPr>
          <p:cNvGraphicFramePr>
            <a:graphicFrameLocks noGrp="1"/>
          </p:cNvGraphicFramePr>
          <p:nvPr/>
        </p:nvGraphicFramePr>
        <p:xfrm>
          <a:off x="164513" y="5628744"/>
          <a:ext cx="16674097" cy="2797527"/>
        </p:xfrm>
        <a:graphic>
          <a:graphicData uri="http://schemas.openxmlformats.org/drawingml/2006/table">
            <a:tbl>
              <a:tblPr firstRow="1" firstCol="1" bandRow="1"/>
              <a:tblGrid>
                <a:gridCol w="2174882">
                  <a:extLst>
                    <a:ext uri="{9D8B030D-6E8A-4147-A177-3AD203B41FA5}">
                      <a16:colId xmlns:a16="http://schemas.microsoft.com/office/drawing/2014/main" val="3141500421"/>
                    </a:ext>
                  </a:extLst>
                </a:gridCol>
                <a:gridCol w="2899843">
                  <a:extLst>
                    <a:ext uri="{9D8B030D-6E8A-4147-A177-3AD203B41FA5}">
                      <a16:colId xmlns:a16="http://schemas.microsoft.com/office/drawing/2014/main" val="20005"/>
                    </a:ext>
                  </a:extLst>
                </a:gridCol>
                <a:gridCol w="2899843">
                  <a:extLst>
                    <a:ext uri="{9D8B030D-6E8A-4147-A177-3AD203B41FA5}">
                      <a16:colId xmlns:a16="http://schemas.microsoft.com/office/drawing/2014/main" val="20006"/>
                    </a:ext>
                  </a:extLst>
                </a:gridCol>
                <a:gridCol w="2899843">
                  <a:extLst>
                    <a:ext uri="{9D8B030D-6E8A-4147-A177-3AD203B41FA5}">
                      <a16:colId xmlns:a16="http://schemas.microsoft.com/office/drawing/2014/main" val="20007"/>
                    </a:ext>
                  </a:extLst>
                </a:gridCol>
                <a:gridCol w="2899843">
                  <a:extLst>
                    <a:ext uri="{9D8B030D-6E8A-4147-A177-3AD203B41FA5}">
                      <a16:colId xmlns:a16="http://schemas.microsoft.com/office/drawing/2014/main" val="616029863"/>
                    </a:ext>
                  </a:extLst>
                </a:gridCol>
                <a:gridCol w="2899843">
                  <a:extLst>
                    <a:ext uri="{9D8B030D-6E8A-4147-A177-3AD203B41FA5}">
                      <a16:colId xmlns:a16="http://schemas.microsoft.com/office/drawing/2014/main" val="4256810457"/>
                    </a:ext>
                  </a:extLst>
                </a:gridCol>
              </a:tblGrid>
              <a:tr h="673527">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124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28" name="図 2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85301" y="5680671"/>
            <a:ext cx="411386" cy="612000"/>
          </a:xfrm>
          <a:prstGeom prst="rect">
            <a:avLst/>
          </a:prstGeom>
        </p:spPr>
      </p:pic>
      <p:sp>
        <p:nvSpPr>
          <p:cNvPr id="29" name="角丸四角形 28"/>
          <p:cNvSpPr/>
          <p:nvPr/>
        </p:nvSpPr>
        <p:spPr>
          <a:xfrm>
            <a:off x="274372" y="6498563"/>
            <a:ext cx="1909463" cy="1656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t>関西国際空港の</a:t>
            </a:r>
            <a:endParaRPr lang="en-US" altLang="ja-JP" sz="1400" b="1" dirty="0"/>
          </a:p>
          <a:p>
            <a:pPr algn="ctr"/>
            <a:r>
              <a:rPr lang="ja-JP" altLang="en-US" sz="1400" b="1" dirty="0"/>
              <a:t>機能強化</a:t>
            </a:r>
          </a:p>
        </p:txBody>
      </p:sp>
      <p:sp>
        <p:nvSpPr>
          <p:cNvPr id="30" name="ホームベース 29"/>
          <p:cNvSpPr/>
          <p:nvPr/>
        </p:nvSpPr>
        <p:spPr>
          <a:xfrm>
            <a:off x="2467458" y="6923746"/>
            <a:ext cx="5895492" cy="511085"/>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検疫体制強化にかかる国への要望</a:t>
            </a:r>
          </a:p>
        </p:txBody>
      </p:sp>
      <p:sp>
        <p:nvSpPr>
          <p:cNvPr id="31" name="ホームベース 30"/>
          <p:cNvSpPr/>
          <p:nvPr/>
        </p:nvSpPr>
        <p:spPr>
          <a:xfrm>
            <a:off x="2467458" y="7605919"/>
            <a:ext cx="14111948" cy="414131"/>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latin typeface="游ゴシック" panose="020B0400000000000000" pitchFamily="50" charset="-128"/>
                <a:ea typeface="游ゴシック" panose="020B0400000000000000" pitchFamily="50" charset="-128"/>
              </a:rPr>
              <a:t>国や関係機関等と連携した万全な受入体制の整備・運用</a:t>
            </a:r>
          </a:p>
        </p:txBody>
      </p:sp>
      <p:sp>
        <p:nvSpPr>
          <p:cNvPr id="32" name="正方形/長方形 31"/>
          <p:cNvSpPr/>
          <p:nvPr/>
        </p:nvSpPr>
        <p:spPr>
          <a:xfrm>
            <a:off x="8362950" y="6923746"/>
            <a:ext cx="1027793" cy="53431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rPr>
              <a:t>水際措置</a:t>
            </a:r>
            <a:endParaRPr kumimoji="1" lang="en-US" altLang="ja-JP" sz="1400" b="1" dirty="0">
              <a:solidFill>
                <a:schemeClr val="bg1"/>
              </a:solidFill>
              <a:effectLst>
                <a:outerShdw blurRad="38100" dist="38100" dir="2700000" algn="tl">
                  <a:srgbClr val="000000">
                    <a:alpha val="43137"/>
                  </a:srgbClr>
                </a:outerShdw>
              </a:effectLst>
            </a:endParaRPr>
          </a:p>
          <a:p>
            <a:pPr algn="ctr"/>
            <a:r>
              <a:rPr kumimoji="1" lang="ja-JP" altLang="en-US" sz="1400" b="1" dirty="0">
                <a:solidFill>
                  <a:schemeClr val="bg1"/>
                </a:solidFill>
                <a:effectLst>
                  <a:outerShdw blurRad="38100" dist="38100" dir="2700000" algn="tl">
                    <a:srgbClr val="000000">
                      <a:alpha val="43137"/>
                    </a:srgbClr>
                  </a:outerShdw>
                </a:effectLst>
              </a:rPr>
              <a:t>終了</a:t>
            </a:r>
            <a:endParaRPr kumimoji="1" lang="en-US" altLang="ja-JP" sz="14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66565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760287522"/>
              </p:ext>
            </p:extLst>
          </p:nvPr>
        </p:nvGraphicFramePr>
        <p:xfrm>
          <a:off x="218419" y="2684842"/>
          <a:ext cx="16554148" cy="4052842"/>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405284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sng" dirty="0">
                          <a:solidFill>
                            <a:schemeClr val="tx1"/>
                          </a:solidFill>
                          <a:latin typeface="游ゴシック" panose="020B0400000000000000" pitchFamily="50" charset="-128"/>
                          <a:ea typeface="+mn-ea"/>
                        </a:rPr>
                        <a:t>◆国や関係機関等と連携した万全な受入体制の整備・運用</a:t>
                      </a:r>
                      <a:endParaRPr kumimoji="1" lang="en-US" altLang="ja-JP" sz="1600" b="1"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〇コロナ禍において事業縮小した空港関連事業者による人材確保の支援（</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（１）感染症対策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水際対策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txBox="1">
            <a:spLocks/>
          </p:cNvSpPr>
          <p:nvPr/>
        </p:nvSpPr>
        <p:spPr>
          <a:xfrm>
            <a:off x="15992103" y="12008220"/>
            <a:ext cx="860400" cy="680400"/>
          </a:xfrm>
          <a:prstGeom prst="rect">
            <a:avLst/>
          </a:prstGeo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chor="ctr"/>
          <a:lstStyle>
            <a:defPPr>
              <a:defRPr lang="en-US"/>
            </a:defPPr>
            <a:lvl1pPr marL="0" algn="r" defTabSz="457124" rtl="0" eaLnBrk="1" latinLnBrk="0" hangingPunct="1">
              <a:defRPr sz="2240" kern="1200">
                <a:solidFill>
                  <a:schemeClr val="tx1">
                    <a:tint val="75000"/>
                  </a:schemeClr>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488869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31" name="テキスト ボックス 30"/>
          <p:cNvSpPr txBox="1"/>
          <p:nvPr/>
        </p:nvSpPr>
        <p:spPr>
          <a:xfrm>
            <a:off x="1356816" y="1909702"/>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自然災害（風水害、地震・津波等）対策の充実強化</a:t>
            </a:r>
            <a:endParaRPr lang="en-US" altLang="ja-JP" sz="2000" b="1" spc="-150" dirty="0">
              <a:latin typeface="+mn-ea"/>
              <a:cs typeface="Meiryo UI" pitchFamily="50" charset="-128"/>
            </a:endParaRPr>
          </a:p>
        </p:txBody>
      </p:sp>
      <p:graphicFrame>
        <p:nvGraphicFramePr>
          <p:cNvPr id="33" name="Group 2"/>
          <p:cNvGraphicFramePr>
            <a:graphicFrameLocks/>
          </p:cNvGraphicFramePr>
          <p:nvPr>
            <p:extLst>
              <p:ext uri="{D42A27DB-BD31-4B8C-83A1-F6EECF244321}">
                <p14:modId xmlns:p14="http://schemas.microsoft.com/office/powerpoint/2010/main" val="3002308244"/>
              </p:ext>
            </p:extLst>
          </p:nvPr>
        </p:nvGraphicFramePr>
        <p:xfrm>
          <a:off x="240816" y="2857808"/>
          <a:ext cx="16668000" cy="154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93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800" b="1" i="0" u="none" strike="noStrike" cap="none" spc="-150" normalizeH="0" baseline="0" dirty="0">
                          <a:ln>
                            <a:noFill/>
                          </a:ln>
                          <a:solidFill>
                            <a:schemeClr val="tx1"/>
                          </a:solidFill>
                          <a:effectLst/>
                          <a:latin typeface="+mn-ea"/>
                          <a:ea typeface="+mn-ea"/>
                          <a:cs typeface="Meiryo UI" panose="020B0604030504040204" pitchFamily="50" charset="-128"/>
                        </a:rPr>
                        <a:t>◆ハード対策（地震・津波）</a:t>
                      </a:r>
                      <a:endParaRPr kumimoji="1" lang="en-US" altLang="ja-JP" sz="1600" b="1" u="none" spc="-150" dirty="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800" b="1" u="none" spc="-150" dirty="0">
                          <a:solidFill>
                            <a:schemeClr val="tx1"/>
                          </a:solidFill>
                          <a:latin typeface="+mn-ea"/>
                          <a:cs typeface="Meiryo UI" panose="020B0604030504040204" pitchFamily="50" charset="-128"/>
                        </a:rPr>
                        <a:t>◆ハード対策（風水害）</a:t>
                      </a:r>
                      <a:endParaRPr kumimoji="1" lang="en-US" altLang="ja-JP" sz="1800" b="1" u="none" spc="-150" dirty="0">
                        <a:solidFill>
                          <a:schemeClr val="tx1"/>
                        </a:solidFill>
                        <a:latin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800" b="1" u="none" spc="-150" dirty="0">
                          <a:solidFill>
                            <a:schemeClr val="tx1"/>
                          </a:solidFill>
                          <a:latin typeface="+mn-ea"/>
                          <a:cs typeface="Meiryo UI" panose="020B0604030504040204" pitchFamily="50" charset="-128"/>
                        </a:rPr>
                        <a:t>◆ソフト対策</a:t>
                      </a:r>
                      <a:endParaRPr kumimoji="1" lang="en-US" altLang="ja-JP" sz="1800" b="1" u="none" spc="-150" dirty="0">
                        <a:solidFill>
                          <a:schemeClr val="tx1"/>
                        </a:solidFill>
                        <a:latin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ja-JP" altLang="en-US" dirty="0"/>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ja-JP" altLang="en-US" dirty="0"/>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3" name="ホームベース 22"/>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cxnSp>
        <p:nvCxnSpPr>
          <p:cNvPr id="24" name="直線コネクタ 23"/>
          <p:cNvCxnSpPr/>
          <p:nvPr/>
        </p:nvCxnSpPr>
        <p:spPr>
          <a:xfrm>
            <a:off x="376382" y="4963181"/>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E37A114D-C9FC-4AEC-A456-F2810BC313A6}"/>
              </a:ext>
            </a:extLst>
          </p:cNvPr>
          <p:cNvSpPr txBox="1"/>
          <p:nvPr/>
        </p:nvSpPr>
        <p:spPr>
          <a:xfrm>
            <a:off x="188208" y="5115259"/>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6" name="フローチャート: 結合子 25"/>
          <p:cNvSpPr/>
          <p:nvPr/>
        </p:nvSpPr>
        <p:spPr>
          <a:xfrm>
            <a:off x="520172" y="5309021"/>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1"/>
          <p:cNvSpPr>
            <a:spLocks noGrp="1"/>
          </p:cNvSpPr>
          <p:nvPr>
            <p:ph type="sldNum" sz="quarter" idx="12"/>
          </p:nvPr>
        </p:nvSpPr>
        <p:spPr>
          <a:xfrm>
            <a:off x="15964394" y="12063638"/>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27" name="表 26">
            <a:extLst>
              <a:ext uri="{FF2B5EF4-FFF2-40B4-BE49-F238E27FC236}">
                <a16:creationId xmlns:a16="http://schemas.microsoft.com/office/drawing/2014/main" id="{CB9F2AB5-586A-4D3E-BB0C-696772C5D901}"/>
              </a:ext>
            </a:extLst>
          </p:cNvPr>
          <p:cNvGraphicFramePr>
            <a:graphicFrameLocks noGrp="1"/>
          </p:cNvGraphicFramePr>
          <p:nvPr/>
        </p:nvGraphicFramePr>
        <p:xfrm>
          <a:off x="160382" y="5879884"/>
          <a:ext cx="16560000" cy="6342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652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8" name="角丸四角形 27"/>
          <p:cNvSpPr/>
          <p:nvPr/>
        </p:nvSpPr>
        <p:spPr>
          <a:xfrm>
            <a:off x="338181" y="6873176"/>
            <a:ext cx="1733341" cy="2136304"/>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ハード対策</a:t>
            </a:r>
            <a:endParaRPr lang="en-US" altLang="ja-JP" sz="1600" b="1" dirty="0"/>
          </a:p>
          <a:p>
            <a:pPr algn="ctr"/>
            <a:r>
              <a:rPr lang="ja-JP" altLang="en-US" sz="1600" b="1" dirty="0"/>
              <a:t>（地震・津波）</a:t>
            </a:r>
          </a:p>
        </p:txBody>
      </p:sp>
      <p:sp>
        <p:nvSpPr>
          <p:cNvPr id="29" name="ホームベース 28"/>
          <p:cNvSpPr/>
          <p:nvPr/>
        </p:nvSpPr>
        <p:spPr>
          <a:xfrm>
            <a:off x="2517239" y="6791171"/>
            <a:ext cx="1132966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南海トラフ対策防潮堤整備</a:t>
            </a:r>
            <a:endParaRPr lang="ja-JP" altLang="en-US" sz="1400" u="sng" dirty="0">
              <a:solidFill>
                <a:schemeClr val="bg1"/>
              </a:solidFill>
              <a:effectLst>
                <a:outerShdw blurRad="38100" dist="38100" dir="2700000" algn="tl">
                  <a:srgbClr val="000000">
                    <a:alpha val="43137"/>
                  </a:srgbClr>
                </a:outerShdw>
              </a:effectLst>
            </a:endParaRPr>
          </a:p>
        </p:txBody>
      </p:sp>
      <p:sp>
        <p:nvSpPr>
          <p:cNvPr id="30" name="角丸四角形 29"/>
          <p:cNvSpPr/>
          <p:nvPr/>
        </p:nvSpPr>
        <p:spPr>
          <a:xfrm>
            <a:off x="376382" y="11090287"/>
            <a:ext cx="1733341" cy="727200"/>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ソフト対策</a:t>
            </a:r>
            <a:endParaRPr lang="en-US" altLang="ja-JP" sz="1600" b="1" dirty="0"/>
          </a:p>
        </p:txBody>
      </p:sp>
      <p:sp>
        <p:nvSpPr>
          <p:cNvPr id="32" name="ホームベース 31"/>
          <p:cNvSpPr/>
          <p:nvPr/>
        </p:nvSpPr>
        <p:spPr>
          <a:xfrm>
            <a:off x="2449887" y="11513908"/>
            <a:ext cx="14076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ソフト対策の推進</a:t>
            </a:r>
            <a:endParaRPr kumimoji="1" lang="ja-JP" altLang="en-US" sz="1400" b="1" dirty="0">
              <a:effectLst>
                <a:outerShdw blurRad="38100" dist="38100" dir="2700000" algn="tl">
                  <a:srgbClr val="000000">
                    <a:alpha val="43137"/>
                  </a:srgbClr>
                </a:outerShdw>
              </a:effectLst>
            </a:endParaRPr>
          </a:p>
        </p:txBody>
      </p:sp>
      <p:pic>
        <p:nvPicPr>
          <p:cNvPr id="37" name="図 3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140194" y="5918174"/>
            <a:ext cx="411386" cy="612000"/>
          </a:xfrm>
          <a:prstGeom prst="rect">
            <a:avLst/>
          </a:prstGeom>
        </p:spPr>
      </p:pic>
      <p:sp>
        <p:nvSpPr>
          <p:cNvPr id="39" name="角丸四角形 38"/>
          <p:cNvSpPr/>
          <p:nvPr/>
        </p:nvSpPr>
        <p:spPr>
          <a:xfrm>
            <a:off x="338180" y="9900784"/>
            <a:ext cx="1733341" cy="726127"/>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ハード対策</a:t>
            </a:r>
            <a:endParaRPr lang="en-US" altLang="ja-JP" sz="1600" b="1" dirty="0"/>
          </a:p>
          <a:p>
            <a:pPr algn="ctr"/>
            <a:r>
              <a:rPr lang="ja-JP" altLang="en-US" sz="1600" b="1" dirty="0"/>
              <a:t>（風水害）</a:t>
            </a:r>
          </a:p>
        </p:txBody>
      </p:sp>
      <p:sp>
        <p:nvSpPr>
          <p:cNvPr id="43" name="ホームベース 42"/>
          <p:cNvSpPr/>
          <p:nvPr/>
        </p:nvSpPr>
        <p:spPr>
          <a:xfrm>
            <a:off x="2449887" y="8556760"/>
            <a:ext cx="14076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密集市街地対策の推進</a:t>
            </a:r>
          </a:p>
        </p:txBody>
      </p:sp>
      <p:sp>
        <p:nvSpPr>
          <p:cNvPr id="44" name="ホームベース 43"/>
          <p:cNvSpPr/>
          <p:nvPr/>
        </p:nvSpPr>
        <p:spPr>
          <a:xfrm>
            <a:off x="2449887" y="9140546"/>
            <a:ext cx="14076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住宅・建築物の耐震化の推進</a:t>
            </a:r>
          </a:p>
        </p:txBody>
      </p:sp>
      <p:sp>
        <p:nvSpPr>
          <p:cNvPr id="21" name="ホームベース 20"/>
          <p:cNvSpPr/>
          <p:nvPr/>
        </p:nvSpPr>
        <p:spPr>
          <a:xfrm>
            <a:off x="2449887" y="7988364"/>
            <a:ext cx="14076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水道施設の耐震化</a:t>
            </a:r>
          </a:p>
        </p:txBody>
      </p:sp>
      <p:sp>
        <p:nvSpPr>
          <p:cNvPr id="22" name="ホームベース 21"/>
          <p:cNvSpPr/>
          <p:nvPr/>
        </p:nvSpPr>
        <p:spPr>
          <a:xfrm>
            <a:off x="2449887" y="9724332"/>
            <a:ext cx="14076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下水道の地震・津波対策</a:t>
            </a:r>
            <a:endParaRPr kumimoji="1" lang="ja-JP" altLang="en-US" sz="1400" b="1" dirty="0">
              <a:solidFill>
                <a:schemeClr val="bg1"/>
              </a:solidFill>
              <a:effectLst>
                <a:outerShdw blurRad="38100" dist="38100" dir="2700000" algn="tl">
                  <a:srgbClr val="000000">
                    <a:alpha val="43137"/>
                  </a:srgbClr>
                </a:outerShdw>
              </a:effectLst>
            </a:endParaRPr>
          </a:p>
        </p:txBody>
      </p:sp>
      <p:sp>
        <p:nvSpPr>
          <p:cNvPr id="34" name="ホームベース 33"/>
          <p:cNvSpPr/>
          <p:nvPr/>
        </p:nvSpPr>
        <p:spPr>
          <a:xfrm>
            <a:off x="2449887" y="10931008"/>
            <a:ext cx="14076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浸水対策</a:t>
            </a:r>
          </a:p>
        </p:txBody>
      </p:sp>
      <p:sp>
        <p:nvSpPr>
          <p:cNvPr id="36" name="ホームベース 35"/>
          <p:cNvSpPr/>
          <p:nvPr/>
        </p:nvSpPr>
        <p:spPr>
          <a:xfrm>
            <a:off x="2449887" y="10327670"/>
            <a:ext cx="14111432"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河川の整備</a:t>
            </a:r>
            <a:endParaRPr kumimoji="1" lang="ja-JP" altLang="en-US" sz="1400" b="1" dirty="0">
              <a:effectLst>
                <a:outerShdw blurRad="38100" dist="38100" dir="2700000" algn="tl">
                  <a:srgbClr val="000000">
                    <a:alpha val="43137"/>
                  </a:srgbClr>
                </a:outerShdw>
              </a:effectLst>
            </a:endParaRPr>
          </a:p>
        </p:txBody>
      </p:sp>
      <p:sp>
        <p:nvSpPr>
          <p:cNvPr id="41" name="ホームベース 40"/>
          <p:cNvSpPr/>
          <p:nvPr/>
        </p:nvSpPr>
        <p:spPr>
          <a:xfrm>
            <a:off x="2449887" y="7401691"/>
            <a:ext cx="14076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三大水門更新事業の推進</a:t>
            </a:r>
            <a:endParaRPr kumimoji="1" lang="ja-JP" altLang="en-US" sz="1400" b="1" dirty="0">
              <a:solidFill>
                <a:schemeClr val="bg1"/>
              </a:solidFill>
              <a:effectLst>
                <a:outerShdw blurRad="38100" dist="38100" dir="2700000" algn="tl">
                  <a:srgbClr val="000000">
                    <a:alpha val="43137"/>
                  </a:srgbClr>
                </a:outerShdw>
              </a:effectLst>
            </a:endParaRPr>
          </a:p>
        </p:txBody>
      </p:sp>
      <p:grpSp>
        <p:nvGrpSpPr>
          <p:cNvPr id="35" name="グループ化 34">
            <a:extLst>
              <a:ext uri="{FF2B5EF4-FFF2-40B4-BE49-F238E27FC236}">
                <a16:creationId xmlns:a16="http://schemas.microsoft.com/office/drawing/2014/main" id="{60374352-0FAA-4E7F-A556-EBF8444D4F7E}"/>
              </a:ext>
            </a:extLst>
          </p:cNvPr>
          <p:cNvGrpSpPr/>
          <p:nvPr/>
        </p:nvGrpSpPr>
        <p:grpSpPr>
          <a:xfrm>
            <a:off x="15709706" y="6817276"/>
            <a:ext cx="830703" cy="499122"/>
            <a:chOff x="8570828" y="10201495"/>
            <a:chExt cx="547039" cy="360000"/>
          </a:xfrm>
          <a:solidFill>
            <a:schemeClr val="tx1">
              <a:lumMod val="65000"/>
              <a:lumOff val="35000"/>
            </a:schemeClr>
          </a:solidFill>
        </p:grpSpPr>
        <p:sp>
          <p:nvSpPr>
            <p:cNvPr id="45" name="山形 39">
              <a:extLst>
                <a:ext uri="{FF2B5EF4-FFF2-40B4-BE49-F238E27FC236}">
                  <a16:creationId xmlns:a16="http://schemas.microsoft.com/office/drawing/2014/main" id="{79390795-A34A-448E-849C-73D28E1143C2}"/>
                </a:ext>
              </a:extLst>
            </p:cNvPr>
            <p:cNvSpPr/>
            <p:nvPr/>
          </p:nvSpPr>
          <p:spPr>
            <a:xfrm>
              <a:off x="8570828"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山形 41">
              <a:extLst>
                <a:ext uri="{FF2B5EF4-FFF2-40B4-BE49-F238E27FC236}">
                  <a16:creationId xmlns:a16="http://schemas.microsoft.com/office/drawing/2014/main" id="{BF957C0D-8641-4745-BF78-0E4CDD23F78D}"/>
                </a:ext>
              </a:extLst>
            </p:cNvPr>
            <p:cNvSpPr/>
            <p:nvPr/>
          </p:nvSpPr>
          <p:spPr>
            <a:xfrm>
              <a:off x="8793074"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51" name="グループ化 50">
            <a:extLst>
              <a:ext uri="{FF2B5EF4-FFF2-40B4-BE49-F238E27FC236}">
                <a16:creationId xmlns:a16="http://schemas.microsoft.com/office/drawing/2014/main" id="{60374352-0FAA-4E7F-A556-EBF8444D4F7E}"/>
              </a:ext>
            </a:extLst>
          </p:cNvPr>
          <p:cNvGrpSpPr/>
          <p:nvPr/>
        </p:nvGrpSpPr>
        <p:grpSpPr>
          <a:xfrm>
            <a:off x="14947042" y="6817276"/>
            <a:ext cx="859731" cy="499122"/>
            <a:chOff x="8551712" y="10201495"/>
            <a:chExt cx="566155" cy="360000"/>
          </a:xfrm>
          <a:solidFill>
            <a:schemeClr val="tx1">
              <a:lumMod val="65000"/>
              <a:lumOff val="35000"/>
            </a:schemeClr>
          </a:solidFill>
        </p:grpSpPr>
        <p:sp>
          <p:nvSpPr>
            <p:cNvPr id="52" name="山形 39">
              <a:extLst>
                <a:ext uri="{FF2B5EF4-FFF2-40B4-BE49-F238E27FC236}">
                  <a16:creationId xmlns:a16="http://schemas.microsoft.com/office/drawing/2014/main" id="{79390795-A34A-448E-849C-73D28E1143C2}"/>
                </a:ext>
              </a:extLst>
            </p:cNvPr>
            <p:cNvSpPr/>
            <p:nvPr/>
          </p:nvSpPr>
          <p:spPr>
            <a:xfrm>
              <a:off x="8551712"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3" name="山形 41">
              <a:extLst>
                <a:ext uri="{FF2B5EF4-FFF2-40B4-BE49-F238E27FC236}">
                  <a16:creationId xmlns:a16="http://schemas.microsoft.com/office/drawing/2014/main" id="{BF957C0D-8641-4745-BF78-0E4CDD23F78D}"/>
                </a:ext>
              </a:extLst>
            </p:cNvPr>
            <p:cNvSpPr/>
            <p:nvPr/>
          </p:nvSpPr>
          <p:spPr>
            <a:xfrm>
              <a:off x="8793074"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54" name="グループ化 53">
            <a:extLst>
              <a:ext uri="{FF2B5EF4-FFF2-40B4-BE49-F238E27FC236}">
                <a16:creationId xmlns:a16="http://schemas.microsoft.com/office/drawing/2014/main" id="{60374352-0FAA-4E7F-A556-EBF8444D4F7E}"/>
              </a:ext>
            </a:extLst>
          </p:cNvPr>
          <p:cNvGrpSpPr/>
          <p:nvPr/>
        </p:nvGrpSpPr>
        <p:grpSpPr>
          <a:xfrm>
            <a:off x="14184389" y="6817276"/>
            <a:ext cx="859731" cy="499122"/>
            <a:chOff x="8551712" y="10201495"/>
            <a:chExt cx="566155" cy="360000"/>
          </a:xfrm>
          <a:solidFill>
            <a:schemeClr val="tx1">
              <a:lumMod val="65000"/>
              <a:lumOff val="35000"/>
            </a:schemeClr>
          </a:solidFill>
        </p:grpSpPr>
        <p:sp>
          <p:nvSpPr>
            <p:cNvPr id="55" name="山形 39">
              <a:extLst>
                <a:ext uri="{FF2B5EF4-FFF2-40B4-BE49-F238E27FC236}">
                  <a16:creationId xmlns:a16="http://schemas.microsoft.com/office/drawing/2014/main" id="{79390795-A34A-448E-849C-73D28E1143C2}"/>
                </a:ext>
              </a:extLst>
            </p:cNvPr>
            <p:cNvSpPr/>
            <p:nvPr/>
          </p:nvSpPr>
          <p:spPr>
            <a:xfrm>
              <a:off x="8551712"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4" name="山形 41">
              <a:extLst>
                <a:ext uri="{FF2B5EF4-FFF2-40B4-BE49-F238E27FC236}">
                  <a16:creationId xmlns:a16="http://schemas.microsoft.com/office/drawing/2014/main" id="{BF957C0D-8641-4745-BF78-0E4CDD23F78D}"/>
                </a:ext>
              </a:extLst>
            </p:cNvPr>
            <p:cNvSpPr/>
            <p:nvPr/>
          </p:nvSpPr>
          <p:spPr>
            <a:xfrm>
              <a:off x="8793074"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77" name="山形 41">
            <a:extLst>
              <a:ext uri="{FF2B5EF4-FFF2-40B4-BE49-F238E27FC236}">
                <a16:creationId xmlns:a16="http://schemas.microsoft.com/office/drawing/2014/main" id="{BF957C0D-8641-4745-BF78-0E4CDD23F78D}"/>
              </a:ext>
            </a:extLst>
          </p:cNvPr>
          <p:cNvSpPr/>
          <p:nvPr/>
        </p:nvSpPr>
        <p:spPr>
          <a:xfrm>
            <a:off x="13792786" y="6798488"/>
            <a:ext cx="493212" cy="499122"/>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11638502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894159784"/>
              </p:ext>
            </p:extLst>
          </p:nvPr>
        </p:nvGraphicFramePr>
        <p:xfrm>
          <a:off x="218419" y="2531223"/>
          <a:ext cx="16554148" cy="9359372"/>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9359372">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◆ハード対策（地震・津波）</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防潮堤等の津波浸水対策（南海トラフ対策）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○防潮堤等の津波浸水対策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45.7</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㎞対策済（全体対策延長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48.1km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・此花地区の一部海岸防潮堤については、国に直轄事業化を要望中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○水門の耐震化　５水門対策済（全体５水門）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○水門の自動化　７水門対策済（全体７水門）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三大水門更新事業</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○木津川水門については更新工事を推進。安治川水門については詳細設計が完了</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密集市街地対策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2880" marR="0" lvl="0" indent="-457200" algn="l" defTabSz="1706795" rtl="0" eaLnBrk="1" fontAlgn="base" latinLnBrk="0" hangingPunct="1">
                        <a:lnSpc>
                          <a:spcPct val="100000"/>
                        </a:lnSpc>
                        <a:spcBef>
                          <a:spcPts val="0"/>
                        </a:spcBef>
                        <a:spcAft>
                          <a:spcPts val="0"/>
                        </a:spcAft>
                        <a:buClrTx/>
                        <a:buSzTx/>
                        <a:buFontTx/>
                        <a:buNone/>
                        <a:tabLst/>
                        <a:defRPr/>
                      </a:pP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〇地震時等に著しく危険な密集市街地</a:t>
                      </a:r>
                      <a:r>
                        <a:rPr kumimoji="1" lang="en-US" altLang="ja-JP" sz="1600" b="0" kern="1200" spc="-150" dirty="0">
                          <a:solidFill>
                            <a:schemeClr val="tx1"/>
                          </a:solidFill>
                          <a:effectLst/>
                          <a:latin typeface="游ゴシック" panose="020B0400000000000000" pitchFamily="50" charset="-128"/>
                          <a:ea typeface="ＭＳ Ｐゴシック" panose="020B0600070205080204" pitchFamily="50" charset="-128"/>
                          <a:cs typeface="Meiryo UI" panose="020B0604030504040204" pitchFamily="50" charset="-128"/>
                        </a:rPr>
                        <a:t>2,248ha</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を、</a:t>
                      </a:r>
                      <a:r>
                        <a:rPr kumimoji="1" lang="en-US" altLang="ja-JP" sz="1600" b="0" kern="1200" spc="-150" dirty="0">
                          <a:solidFill>
                            <a:schemeClr val="tx1"/>
                          </a:solidFill>
                          <a:effectLst/>
                          <a:latin typeface="游ゴシック" panose="020B0400000000000000" pitchFamily="50" charset="-128"/>
                          <a:ea typeface="ＭＳ Ｐゴシック" panose="020B0600070205080204" pitchFamily="50" charset="-128"/>
                          <a:cs typeface="Meiryo UI" panose="020B0604030504040204" pitchFamily="50" charset="-128"/>
                        </a:rPr>
                        <a:t>2025</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（令和７）年度末まで</a:t>
                      </a:r>
                      <a:r>
                        <a:rPr kumimoji="1" lang="ja-JP" altLang="en-US" sz="1600" b="0" kern="1200" spc="-150" dirty="0">
                          <a:solidFill>
                            <a:schemeClr val="tx1"/>
                          </a:solidFill>
                          <a:effectLst/>
                          <a:latin typeface="ＭＳ Ｐゴシック" panose="020B0600070205080204" pitchFamily="50" charset="-128"/>
                          <a:ea typeface="+mn-ea"/>
                          <a:cs typeface="Meiryo UI" panose="020B0604030504040204" pitchFamily="50" charset="-128"/>
                        </a:rPr>
                        <a:t>に９</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割以上解消を目標に取組みを推進</a:t>
                      </a:r>
                      <a:r>
                        <a:rPr kumimoji="1" lang="ja-JP" altLang="ja-JP" sz="1600" b="0" kern="1200" spc="-150" dirty="0">
                          <a:solidFill>
                            <a:schemeClr val="tx1"/>
                          </a:solidFill>
                          <a:effectLst/>
                          <a:latin typeface="+mn-ea"/>
                          <a:ea typeface="+mn-ea"/>
                          <a:cs typeface="Meiryo UI" panose="020B0604030504040204" pitchFamily="50" charset="-128"/>
                        </a:rPr>
                        <a:t>（</a:t>
                      </a:r>
                      <a:r>
                        <a:rPr kumimoji="1" lang="en-US" altLang="ja-JP" sz="1600" b="0" kern="1200" spc="-150" dirty="0">
                          <a:solidFill>
                            <a:schemeClr val="tx1"/>
                          </a:solidFill>
                          <a:effectLst/>
                          <a:latin typeface="+mn-ea"/>
                          <a:ea typeface="+mn-ea"/>
                          <a:cs typeface="Meiryo UI" panose="020B0604030504040204" pitchFamily="50" charset="-128"/>
                        </a:rPr>
                        <a:t>R</a:t>
                      </a:r>
                      <a:r>
                        <a:rPr kumimoji="1" lang="ja-JP" altLang="en-US" sz="1600" b="0" kern="1200" spc="-150" dirty="0">
                          <a:solidFill>
                            <a:schemeClr val="tx1"/>
                          </a:solidFill>
                          <a:effectLst/>
                          <a:latin typeface="+mn-ea"/>
                          <a:ea typeface="+mn-ea"/>
                          <a:cs typeface="Meiryo UI" panose="020B0604030504040204" pitchFamily="50" charset="-128"/>
                        </a:rPr>
                        <a:t>５</a:t>
                      </a:r>
                      <a:r>
                        <a:rPr kumimoji="1" lang="ja-JP" altLang="ja-JP" sz="1600" b="0" u="none" kern="1200" spc="-150" dirty="0">
                          <a:solidFill>
                            <a:schemeClr val="tx1"/>
                          </a:solidFill>
                          <a:effectLst/>
                          <a:latin typeface="+mn-ea"/>
                          <a:ea typeface="+mn-ea"/>
                          <a:cs typeface="Meiryo UI" panose="020B0604030504040204" pitchFamily="50" charset="-128"/>
                        </a:rPr>
                        <a:t>年度末　</a:t>
                      </a:r>
                      <a:r>
                        <a:rPr kumimoji="1" lang="en-US" altLang="ja-JP" sz="1600" b="0" u="none" kern="1200" spc="-150" dirty="0">
                          <a:solidFill>
                            <a:schemeClr val="tx1"/>
                          </a:solidFill>
                          <a:effectLst/>
                          <a:latin typeface="+mn-ea"/>
                          <a:ea typeface="+mn-ea"/>
                          <a:cs typeface="Meiryo UI" panose="020B0604030504040204" pitchFamily="50" charset="-128"/>
                        </a:rPr>
                        <a:t>1,530ha</a:t>
                      </a:r>
                      <a:r>
                        <a:rPr kumimoji="1" lang="ja-JP" altLang="ja-JP" sz="1600" b="0" u="none" kern="1200" spc="-150" dirty="0">
                          <a:solidFill>
                            <a:schemeClr val="tx1"/>
                          </a:solidFill>
                          <a:effectLst/>
                          <a:latin typeface="+mn-ea"/>
                          <a:ea typeface="+mn-ea"/>
                          <a:cs typeface="Meiryo UI" panose="020B0604030504040204" pitchFamily="50" charset="-128"/>
                        </a:rPr>
                        <a:t>【</a:t>
                      </a:r>
                      <a:r>
                        <a:rPr kumimoji="1" lang="en-US" altLang="ja-JP" sz="1600" b="0" u="none" kern="1200" spc="-150" dirty="0">
                          <a:solidFill>
                            <a:schemeClr val="tx1"/>
                          </a:solidFill>
                          <a:effectLst/>
                          <a:latin typeface="+mn-ea"/>
                          <a:ea typeface="+mn-ea"/>
                          <a:cs typeface="Meiryo UI" panose="020B0604030504040204" pitchFamily="50" charset="-128"/>
                        </a:rPr>
                        <a:t>68</a:t>
                      </a:r>
                      <a:r>
                        <a:rPr kumimoji="1" lang="ja-JP" altLang="ja-JP" sz="1600" b="0" u="none" kern="1200" spc="-150" dirty="0">
                          <a:solidFill>
                            <a:schemeClr val="tx1"/>
                          </a:solidFill>
                          <a:effectLst/>
                          <a:latin typeface="+mn-ea"/>
                          <a:ea typeface="+mn-ea"/>
                          <a:cs typeface="Meiryo UI" panose="020B0604030504040204" pitchFamily="50" charset="-128"/>
                        </a:rPr>
                        <a:t>％</a:t>
                      </a:r>
                      <a:r>
                        <a:rPr kumimoji="1" lang="ja-JP" altLang="ja-JP" sz="1600" b="0" kern="1200" spc="-150" dirty="0">
                          <a:solidFill>
                            <a:schemeClr val="tx1"/>
                          </a:solidFill>
                          <a:effectLst/>
                          <a:latin typeface="+mn-ea"/>
                          <a:ea typeface="+mn-ea"/>
                          <a:cs typeface="Meiryo UI" panose="020B0604030504040204" pitchFamily="50" charset="-128"/>
                        </a:rPr>
                        <a:t>】解消）</a:t>
                      </a:r>
                      <a:endParaRPr kumimoji="1" lang="en-US" altLang="ja-JP" sz="1600" b="0" strike="sngStrike" kern="1200" spc="-150" dirty="0">
                        <a:solidFill>
                          <a:schemeClr val="tx1"/>
                        </a:solidFill>
                        <a:effectLst/>
                        <a:latin typeface="+mn-ea"/>
                        <a:ea typeface="+mn-ea"/>
                        <a:cs typeface="Meiryo UI" panose="020B0604030504040204" pitchFamily="50" charset="-128"/>
                      </a:endParaRPr>
                    </a:p>
                    <a:p>
                      <a:pPr marL="182880" indent="-457200" fontAlgn="base">
                        <a:spcAft>
                          <a:spcPts val="0"/>
                        </a:spcAft>
                      </a:pP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　・事業主体における道路などの地区公共施設の整備、老朽建築物の除却等を実施</a:t>
                      </a:r>
                      <a:endParaRPr lang="ja-JP" altLang="ja-JP" sz="1200" b="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・防災・減災対策に資する都市計画道路を整備</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住宅・建築物の耐震化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○建築物の耐震改修の促進に関する法律に基づく耐震改修促進計画を策定し、リフォーム等の他施策、関係団体等と連携して住宅・建築物の耐震化を促進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○「新・府有建築物耐震化実施⽅針」に基づき府有建築物の耐震化を促進（耐震化率：</a:t>
                      </a:r>
                      <a:r>
                        <a:rPr kumimoji="1" lang="en-US"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98.3</a:t>
                      </a: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「大阪市耐震改修促進計画」に基づき市設建築物の耐震化を推進（耐震化率：</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99</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％（災害対策施設等））</a:t>
                      </a: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広域緊急交通路等の通行機能確保</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2880" indent="-457200" fontAlgn="base">
                        <a:spcAft>
                          <a:spcPts val="0"/>
                        </a:spcAft>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橋梁の耐震化　広域緊急交通路（重点</a:t>
                      </a:r>
                      <a:r>
                        <a:rPr kumimoji="1" lang="en-US"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14</a:t>
                      </a:r>
                      <a:r>
                        <a:rPr kumimoji="1" lang="ja-JP"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路線）※橋長</a:t>
                      </a:r>
                      <a:r>
                        <a:rPr kumimoji="1" lang="en-US"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15</a:t>
                      </a:r>
                      <a:r>
                        <a:rPr kumimoji="1" lang="ja-JP"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ｍ未満　 </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24</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 </a:t>
                      </a:r>
                      <a:r>
                        <a:rPr kumimoji="1" lang="ja-JP"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橋完了</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○広域緊急交通路沿道建築物の耐震化</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・広域緊急交通路の中でも、重点</a:t>
                      </a:r>
                      <a:r>
                        <a:rPr kumimoji="1" lang="en-US" altLang="ja-JP" sz="1600" b="0" u="none" dirty="0">
                          <a:solidFill>
                            <a:schemeClr val="tx1"/>
                          </a:solidFill>
                          <a:latin typeface="游ゴシック" panose="020B0400000000000000" pitchFamily="50" charset="-128"/>
                          <a:ea typeface="+mn-ea"/>
                        </a:rPr>
                        <a:t>14</a:t>
                      </a:r>
                      <a:r>
                        <a:rPr kumimoji="1" lang="ja-JP" altLang="en-US" sz="1600" b="0" u="none" dirty="0">
                          <a:solidFill>
                            <a:schemeClr val="tx1"/>
                          </a:solidFill>
                          <a:latin typeface="游ゴシック" panose="020B0400000000000000" pitchFamily="50" charset="-128"/>
                          <a:ea typeface="+mn-ea"/>
                        </a:rPr>
                        <a:t>路線中の倒壊する危険性が高く、倒壊した際に道路を閉塞し通行可能な幅員が残らない高さの建物</a:t>
                      </a:r>
                      <a:r>
                        <a:rPr kumimoji="1" lang="en-US" altLang="ja-JP" sz="1600" b="0" u="none" dirty="0">
                          <a:solidFill>
                            <a:schemeClr val="tx1"/>
                          </a:solidFill>
                          <a:latin typeface="游ゴシック" panose="020B0400000000000000" pitchFamily="50" charset="-128"/>
                          <a:ea typeface="+mn-ea"/>
                        </a:rPr>
                        <a:t>30</a:t>
                      </a:r>
                      <a:r>
                        <a:rPr kumimoji="1" lang="ja-JP" altLang="en-US" sz="1600" b="0" u="none" dirty="0">
                          <a:solidFill>
                            <a:schemeClr val="tx1"/>
                          </a:solidFill>
                          <a:latin typeface="游ゴシック" panose="020B0400000000000000" pitchFamily="50" charset="-128"/>
                          <a:ea typeface="+mn-ea"/>
                        </a:rPr>
                        <a:t>棟を優先化</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・特に「重点環状</a:t>
                      </a:r>
                      <a:r>
                        <a:rPr kumimoji="1" lang="en-US" altLang="ja-JP" sz="1600" b="0" u="none" dirty="0">
                          <a:solidFill>
                            <a:schemeClr val="tx1"/>
                          </a:solidFill>
                          <a:latin typeface="游ゴシック" panose="020B0400000000000000" pitchFamily="50" charset="-128"/>
                          <a:ea typeface="+mn-ea"/>
                        </a:rPr>
                        <a:t>Line</a:t>
                      </a:r>
                      <a:r>
                        <a:rPr kumimoji="1" lang="ja-JP" altLang="en-US" sz="1600" b="0" u="none" dirty="0">
                          <a:solidFill>
                            <a:schemeClr val="tx1"/>
                          </a:solidFill>
                          <a:latin typeface="游ゴシック" panose="020B0400000000000000" pitchFamily="50" charset="-128"/>
                          <a:ea typeface="+mn-ea"/>
                        </a:rPr>
                        <a:t>」沿道の建物５棟を最優先化し、所有者への働きかけなど取組みを強化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〇緊急交通路（代替路含む）に架かる橋梁の耐震性強化のため、２橋（中津高架橋、十三バイパス）で耐震対策を実施中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○無電柱化について、</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築港深江線ほか３路線で事業中（緊急交通路）</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鉄道施設の耐震対策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○鉄道施設の耐震化を実施する鉄道事業者に対し、費用の一部を補助</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○高架橋等の耐震性確保（</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５年度補助箇所：近鉄大阪線、阪神本線等の一部）</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○高架駅の耐震性確保（</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５年度補助箇所：近鉄鶴橋駅、阪神西九条駅等の一部）</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後方支援活動拠点の整備充実と広域避難場所等の確保</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○久宝寺緑地：</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0.7ha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を追加開設</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蜻蛉池公園：警察・消防等のアクセス路整備の設計を実施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1519346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727517751"/>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緊急交通路等における下水道施設の耐震化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○下水道管渠の耐震・液状化対策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5.6</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ｋｍ</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大阪駅前地下道東広場の防災・減災対策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老朽化した構造物の大規模改築の実施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水道施設の耐震化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管路及び浄・配水施設の耐震化等を実施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下水道の地震・津波対策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港湾地区などの吐口施設の耐震化を実施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○津波逆流の恐れがある排流渠の逆流防止措置を実施</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○津波湛水の排水機能の確保を目的とした下水道施設の耐震化を実施</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○緊急交通路に敷設されている管渠の耐震化を実施</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○広域避難場所におけるマンホールトイレを整備</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5173199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132706647"/>
              </p:ext>
            </p:extLst>
          </p:nvPr>
        </p:nvGraphicFramePr>
        <p:xfrm>
          <a:off x="218419" y="2507042"/>
          <a:ext cx="16554148" cy="643128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◆ハード対策（風水害）</a:t>
                      </a:r>
                      <a:endParaRPr kumimoji="1" lang="ja-JP" altLang="en-US" sz="1600" u="sng"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治水施設の整備・機能保全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○令和６年３月安威川ダム建設事業完了</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○寝屋川流域総合治水対策の推進（寝屋川北部地下河川の城北立坑の掘削推進、布施公園調節池等の建設推進等）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○中小河川の整備推進（田尻川、女瀬川、穂谷川、梅川、石津川、松尾川、牛滝川などにおいて改修工事を推進）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○適切な河川の維持管理（老朽化護岸対策、堆積土砂対策の推進等）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○下水道増補幹線の整備推進　整備延長：</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43.8</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ｋｍ</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・水門等の長寿命化対策</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浸水対策事業の推進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○下水道幹線の建設やポンプ場の新増設を継続して実施</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○集中豪雨により浸水被害が発生した地区等において雨水貯留浸透施設等を整備</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土砂災害対策施設の整備・機能保全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○土砂災害対策施設の整備推進（砂防事業</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30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渓流、急傾斜地崩壊対策事業</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地区）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○砂防施設の計画的な維持管理の推進（砂溜工の堆積土砂撤去等）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森林防災・減災対策事業</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○治山ダムの整備や危険木の除去、森林整備による土石流・流木対策を実施（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46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か所）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ため池防災・減災対策の拡充強化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○令和４年３月に改定した大阪府ため池防災・減災アクションプランに基づき、ハード対策とソフト対策を組み合わせ、ため池防災・減災対策を推進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・ため池サポートセンターと連携し、ため池相談窓口の運営、管理技術向上のための研修開催、現地調査・調査結果を受けての改善指導等を実施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・テレメータの運用により、ため池の水位をリアルタイムに把握し、監視体制を強化</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4391523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572817035"/>
              </p:ext>
            </p:extLst>
          </p:nvPr>
        </p:nvGraphicFramePr>
        <p:xfrm>
          <a:off x="245134" y="2557842"/>
          <a:ext cx="16554148" cy="8694876"/>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694876">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◆ソフト対策</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府民の防災意識啓発</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○防災講演動画集を府ＨＰにて配信し、企業や府民の方々に災害への備えの方法や重要性について発信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○自治会・自主防災組織・企業等の団体向けに地震防災・消防啓発用映像教材を貸出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○防災イベントにおいて南海トラフ巨大地震の被害想定や一斉帰宅の抑制等のパネル展示による啓発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dirty="0">
                          <a:solidFill>
                            <a:schemeClr val="tx1"/>
                          </a:solidFill>
                          <a:latin typeface="游ゴシック" panose="020B0400000000000000" pitchFamily="50" charset="-128"/>
                          <a:ea typeface="+mn-ea"/>
                        </a:rPr>
                        <a:t>○府政だより、府ＨＰ、府ＳＮＳ等により積極的に情報発信</a:t>
                      </a:r>
                      <a:endParaRPr kumimoji="1" lang="en-US" altLang="ja-JP" sz="16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dirty="0">
                          <a:solidFill>
                            <a:schemeClr val="tx1"/>
                          </a:solidFill>
                          <a:latin typeface="游ゴシック" panose="020B0400000000000000" pitchFamily="50" charset="-128"/>
                          <a:ea typeface="+mn-ea"/>
                        </a:rPr>
                        <a:t>○民間企業と連携した防災情報紙の発行</a:t>
                      </a:r>
                      <a:endParaRPr kumimoji="1" lang="en-US" altLang="ja-JP"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○防災啓発コンテンツ</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市民防災マニュアル、家具類の転倒・落下・移動防止対策リーフレットなど</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をスマートフォン向けアプリやホームページにて公開</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○防災啓発コンテンツ</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水害ハザードマップ、マイタイムライン、避難行動判定フローなど</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をスマートフォン向けアプリやホームページにて公開</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○防災啓発コンテンツ</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マップナビおおさか</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浸水想定図</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をホームページにて公開</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○水害ハザードマップの全戸配布</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○避難行動判定フローなどのチラシ作成</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災害リスク情報の充実・周知</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大阪府管理の全</a:t>
                      </a:r>
                      <a:r>
                        <a:rPr kumimoji="1" lang="en-US" altLang="ja-JP" sz="1600" b="0" dirty="0">
                          <a:solidFill>
                            <a:schemeClr val="tx1"/>
                          </a:solidFill>
                          <a:latin typeface="游ゴシック" panose="020B0400000000000000" pitchFamily="50" charset="-128"/>
                          <a:ea typeface="+mn-ea"/>
                        </a:rPr>
                        <a:t>154</a:t>
                      </a:r>
                      <a:r>
                        <a:rPr kumimoji="1" lang="ja-JP" altLang="en-US" sz="1600" b="0" dirty="0">
                          <a:solidFill>
                            <a:schemeClr val="tx1"/>
                          </a:solidFill>
                          <a:latin typeface="游ゴシック" panose="020B0400000000000000" pitchFamily="50" charset="-128"/>
                          <a:ea typeface="+mn-ea"/>
                        </a:rPr>
                        <a:t>河川について多段型洪水リスク情報を公表</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防災啓発コンテンツ</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市民防災マニュアル、水害ハザードマップ</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をスマートフォン向けアプリやホームページにて公開</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防災啓発コンテンツ</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マップナビおおさか</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をホームページにて公開</a:t>
                      </a: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浸水想定区域図の公表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○大阪府管理河川の全</a:t>
                      </a:r>
                      <a:r>
                        <a:rPr kumimoji="1" lang="en-US" altLang="ja-JP" sz="1600" b="0" dirty="0">
                          <a:solidFill>
                            <a:schemeClr val="tx1"/>
                          </a:solidFill>
                          <a:latin typeface="游ゴシック" panose="020B0400000000000000" pitchFamily="50" charset="-128"/>
                          <a:ea typeface="+mn-ea"/>
                        </a:rPr>
                        <a:t>154</a:t>
                      </a:r>
                      <a:r>
                        <a:rPr kumimoji="1" lang="ja-JP" altLang="en-US" sz="1600" b="0" dirty="0">
                          <a:solidFill>
                            <a:schemeClr val="tx1"/>
                          </a:solidFill>
                          <a:latin typeface="游ゴシック" panose="020B0400000000000000" pitchFamily="50" charset="-128"/>
                          <a:ea typeface="+mn-ea"/>
                        </a:rPr>
                        <a:t>河川について想定最大規模降雨に対する洪水浸水想定区域図を公表</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施設管理者</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河川・下水道など</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が実施した浸水想定結果を基に水害ハザードマップを作成し、スマートフォン向けアプリやホームページにて公開</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土砂災害特別警戒区域等の指定</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○土砂災害警戒区域の指定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8,350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箇所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○土砂災害特別警戒区域の指定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7,750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箇所</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避難行動を支援するためのわかりやすい情報発信</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スマートフォン向けアプリ、</a:t>
                      </a:r>
                      <a:r>
                        <a:rPr kumimoji="1" lang="ja-JP" altLang="en-US" sz="1600" b="0" dirty="0">
                          <a:solidFill>
                            <a:schemeClr val="tx1"/>
                          </a:solidFill>
                          <a:latin typeface="游ゴシック" panose="020B0400000000000000" pitchFamily="50" charset="-128"/>
                          <a:ea typeface="+mn-ea"/>
                        </a:rPr>
                        <a:t>ホームページや防災情報メール等により河川の水位や雨量、土砂災害防災情報などの防災情報を提供</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防災啓発コンテンツ</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市民防災マニュアル</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をスマートフォン向けアプリやホームページにて公開</a:t>
                      </a: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洪水・土砂災害・高潮タイムラインの策定・運用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dirty="0">
                          <a:solidFill>
                            <a:schemeClr val="tx1"/>
                          </a:solidFill>
                          <a:latin typeface="游ゴシック" panose="020B0400000000000000" pitchFamily="50" charset="-128"/>
                          <a:ea typeface="+mn-ea"/>
                        </a:rPr>
                        <a:t>○おおさかタイムラインプロジェクトの推進</a:t>
                      </a:r>
                      <a:endParaRPr kumimoji="1" lang="en-US" altLang="ja-JP" sz="16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dirty="0">
                          <a:solidFill>
                            <a:schemeClr val="tx1"/>
                          </a:solidFill>
                          <a:latin typeface="游ゴシック" panose="020B0400000000000000" pitchFamily="50" charset="-128"/>
                          <a:ea typeface="+mn-ea"/>
                        </a:rPr>
                        <a:t>　（策定状況：広域タイムライン</a:t>
                      </a:r>
                      <a:r>
                        <a:rPr kumimoji="1" lang="en-US" altLang="ja-JP" sz="1600" b="0" dirty="0">
                          <a:solidFill>
                            <a:schemeClr val="tx1"/>
                          </a:solidFill>
                          <a:latin typeface="游ゴシック" panose="020B0400000000000000" pitchFamily="50" charset="-128"/>
                          <a:ea typeface="+mn-ea"/>
                        </a:rPr>
                        <a:t>5/5</a:t>
                      </a:r>
                      <a:r>
                        <a:rPr kumimoji="1" lang="ja-JP" altLang="en-US" sz="1600" b="0" dirty="0">
                          <a:solidFill>
                            <a:schemeClr val="tx1"/>
                          </a:solidFill>
                          <a:latin typeface="游ゴシック" panose="020B0400000000000000" pitchFamily="50" charset="-128"/>
                          <a:ea typeface="+mn-ea"/>
                        </a:rPr>
                        <a:t>地域［寝屋川流域、神崎川・安威川流域、南河内地域、大津川流域、泉州高潮］、市町村タイムライン（</a:t>
                      </a:r>
                      <a:r>
                        <a:rPr kumimoji="1" lang="en-US" altLang="ja-JP" sz="1600" b="0" u="none" strike="noStrike" dirty="0">
                          <a:solidFill>
                            <a:schemeClr val="tx1"/>
                          </a:solidFill>
                          <a:latin typeface="游ゴシック" panose="020B0400000000000000" pitchFamily="50" charset="-128"/>
                          <a:ea typeface="+mn-ea"/>
                        </a:rPr>
                        <a:t>41</a:t>
                      </a:r>
                      <a:r>
                        <a:rPr kumimoji="1" lang="en-US" altLang="ja-JP" sz="1600" b="0" u="none" dirty="0">
                          <a:solidFill>
                            <a:schemeClr val="tx1"/>
                          </a:solidFill>
                          <a:latin typeface="游ゴシック" panose="020B0400000000000000" pitchFamily="50" charset="-128"/>
                          <a:ea typeface="+mn-ea"/>
                        </a:rPr>
                        <a:t>/43</a:t>
                      </a:r>
                      <a:r>
                        <a:rPr kumimoji="1" lang="ja-JP" altLang="en-US" sz="1600" b="0" u="none" dirty="0">
                          <a:solidFill>
                            <a:schemeClr val="tx1"/>
                          </a:solidFill>
                          <a:latin typeface="游ゴシック" panose="020B0400000000000000" pitchFamily="50" charset="-128"/>
                          <a:ea typeface="+mn-ea"/>
                        </a:rPr>
                        <a:t>市町村）等）</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○台風時における広域タイムラインの運用（令和</a:t>
                      </a:r>
                      <a:r>
                        <a:rPr kumimoji="1" lang="ja-JP" altLang="en-US" sz="1600" b="0" u="none" strike="noStrike" dirty="0">
                          <a:solidFill>
                            <a:schemeClr val="tx1"/>
                          </a:solidFill>
                          <a:latin typeface="游ゴシック" panose="020B0400000000000000" pitchFamily="50" charset="-128"/>
                          <a:ea typeface="+mn-ea"/>
                        </a:rPr>
                        <a:t>５</a:t>
                      </a:r>
                      <a:r>
                        <a:rPr kumimoji="1" lang="ja-JP" altLang="en-US" sz="1600" b="0" u="none" dirty="0">
                          <a:solidFill>
                            <a:schemeClr val="tx1"/>
                          </a:solidFill>
                          <a:latin typeface="游ゴシック" panose="020B0400000000000000" pitchFamily="50" charset="-128"/>
                          <a:ea typeface="+mn-ea"/>
                        </a:rPr>
                        <a:t>年度の運用実績：</a:t>
                      </a:r>
                      <a:r>
                        <a:rPr kumimoji="1" lang="en-US" altLang="ja-JP" sz="1600" b="0" u="none" dirty="0">
                          <a:solidFill>
                            <a:schemeClr val="tx1"/>
                          </a:solidFill>
                          <a:latin typeface="游ゴシック" panose="020B0400000000000000" pitchFamily="50" charset="-128"/>
                          <a:ea typeface="+mn-ea"/>
                        </a:rPr>
                        <a:t>3</a:t>
                      </a:r>
                      <a:r>
                        <a:rPr kumimoji="1" lang="ja-JP" altLang="en-US" sz="1600" b="0" u="none" dirty="0">
                          <a:solidFill>
                            <a:schemeClr val="tx1"/>
                          </a:solidFill>
                          <a:latin typeface="游ゴシック" panose="020B0400000000000000" pitchFamily="50" charset="-128"/>
                          <a:ea typeface="+mn-ea"/>
                        </a:rPr>
                        <a:t>回（台風第</a:t>
                      </a:r>
                      <a:r>
                        <a:rPr kumimoji="1" lang="ja-JP" altLang="en-US" sz="1600" b="0" u="none" strike="noStrike" dirty="0">
                          <a:solidFill>
                            <a:schemeClr val="tx1"/>
                          </a:solidFill>
                          <a:latin typeface="游ゴシック" panose="020B0400000000000000" pitchFamily="50" charset="-128"/>
                          <a:ea typeface="+mn-ea"/>
                        </a:rPr>
                        <a:t>７</a:t>
                      </a:r>
                      <a:r>
                        <a:rPr kumimoji="1" lang="ja-JP" altLang="en-US" sz="1600" b="0" u="none" dirty="0">
                          <a:solidFill>
                            <a:schemeClr val="tx1"/>
                          </a:solidFill>
                          <a:latin typeface="游ゴシック" panose="020B0400000000000000" pitchFamily="50" charset="-128"/>
                          <a:ea typeface="+mn-ea"/>
                        </a:rPr>
                        <a:t>号 他２回）</a:t>
                      </a:r>
                      <a:endParaRPr kumimoji="1" lang="en-US" altLang="ja-JP" sz="1600" b="0" u="none" strike="sngStrik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13422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25" name="テキスト ボックス 24"/>
          <p:cNvSpPr txBox="1"/>
          <p:nvPr/>
        </p:nvSpPr>
        <p:spPr>
          <a:xfrm>
            <a:off x="1334419" y="1885354"/>
            <a:ext cx="5040000" cy="504000"/>
          </a:xfrm>
          <a:prstGeom prst="rect">
            <a:avLst/>
          </a:prstGeom>
          <a:ln w="19050"/>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安全・安心な受入環境の整備</a:t>
            </a:r>
            <a:endParaRPr lang="en-US" altLang="ja-JP" sz="2000" b="1" spc="-150" dirty="0">
              <a:solidFill>
                <a:schemeClr val="tx1"/>
              </a:solidFill>
              <a:latin typeface="+mn-ea"/>
              <a:cs typeface="Meiryo UI" pitchFamily="50" charset="-128"/>
            </a:endParaRPr>
          </a:p>
        </p:txBody>
      </p:sp>
      <p:sp>
        <p:nvSpPr>
          <p:cNvPr id="26" name="テキスト ボックス 25"/>
          <p:cNvSpPr txBox="1"/>
          <p:nvPr/>
        </p:nvSpPr>
        <p:spPr>
          <a:xfrm>
            <a:off x="6662419" y="1885354"/>
            <a:ext cx="4896000" cy="504000"/>
          </a:xfrm>
          <a:prstGeom prst="rect">
            <a:avLst/>
          </a:prstGeom>
          <a:ln w="19050"/>
        </p:spPr>
        <p:style>
          <a:lnRef idx="2">
            <a:schemeClr val="dk1"/>
          </a:lnRef>
          <a:fillRef idx="1">
            <a:schemeClr val="lt1"/>
          </a:fillRef>
          <a:effectRef idx="0">
            <a:schemeClr val="dk1"/>
          </a:effectRef>
          <a:fontRef idx="minor">
            <a:schemeClr val="dk1"/>
          </a:fontRef>
        </p:style>
        <p:txBody>
          <a:bodyPr wrap="square" lIns="90000" rIns="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インバウンド再生に向けた受入環境の整備</a:t>
            </a:r>
            <a:endParaRPr lang="en-US" altLang="ja-JP" sz="2000" b="1" spc="-150" dirty="0">
              <a:solidFill>
                <a:schemeClr val="tx1"/>
              </a:solidFill>
              <a:latin typeface="+mn-ea"/>
              <a:cs typeface="Meiryo UI" pitchFamily="50" charset="-128"/>
            </a:endParaRPr>
          </a:p>
        </p:txBody>
      </p:sp>
      <p:sp>
        <p:nvSpPr>
          <p:cNvPr id="27" name="テキスト ボックス 26"/>
          <p:cNvSpPr txBox="1"/>
          <p:nvPr/>
        </p:nvSpPr>
        <p:spPr>
          <a:xfrm>
            <a:off x="11846419" y="1885354"/>
            <a:ext cx="5040000" cy="504000"/>
          </a:xfrm>
          <a:prstGeom prst="rect">
            <a:avLst/>
          </a:prstGeom>
          <a:ln w="19050"/>
        </p:spPr>
        <p:style>
          <a:lnRef idx="2">
            <a:schemeClr val="dk1"/>
          </a:lnRef>
          <a:fillRef idx="1">
            <a:schemeClr val="lt1"/>
          </a:fillRef>
          <a:effectRef idx="0">
            <a:schemeClr val="dk1"/>
          </a:effectRef>
          <a:fontRef idx="minor">
            <a:schemeClr val="dk1"/>
          </a:fontRef>
        </p:style>
        <p:txBody>
          <a:bodyPr wrap="square" lIns="90000" rtlCol="0" anchor="ctr" anchorCtr="0">
            <a:spAutoFit/>
          </a:bodyPr>
          <a:lstStyle/>
          <a:p>
            <a:pPr defTabSz="912775">
              <a:spcBef>
                <a:spcPct val="20000"/>
              </a:spcBef>
            </a:pPr>
            <a:r>
              <a:rPr lang="ja-JP" altLang="en-US" sz="2000" b="1" spc="-150" dirty="0">
                <a:latin typeface="+mn-ea"/>
                <a:cs typeface="Meiryo UI" pitchFamily="50" charset="-128"/>
              </a:rPr>
              <a:t>万博開催に向けた受入環境整備の強化</a:t>
            </a:r>
            <a:endParaRPr lang="en-US" altLang="ja-JP" sz="2000" b="1" spc="-150" dirty="0">
              <a:latin typeface="+mn-ea"/>
              <a:cs typeface="Meiryo UI" pitchFamily="50" charset="-128"/>
            </a:endParaRPr>
          </a:p>
        </p:txBody>
      </p:sp>
      <p:sp>
        <p:nvSpPr>
          <p:cNvPr id="28" name="二等辺三角形 27"/>
          <p:cNvSpPr/>
          <p:nvPr/>
        </p:nvSpPr>
        <p:spPr>
          <a:xfrm rot="5400000">
            <a:off x="6392945" y="2072563"/>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二等辺三角形 28"/>
          <p:cNvSpPr/>
          <p:nvPr/>
        </p:nvSpPr>
        <p:spPr>
          <a:xfrm rot="5400000">
            <a:off x="11548682" y="2079751"/>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9" name="Group 2"/>
          <p:cNvGraphicFramePr>
            <a:graphicFrameLocks/>
          </p:cNvGraphicFramePr>
          <p:nvPr/>
        </p:nvGraphicFramePr>
        <p:xfrm>
          <a:off x="218419" y="2568822"/>
          <a:ext cx="16668000" cy="353767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493557">
                <a:tc rowSpan="2">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◆感染症対策など安全・安心な受入環境整備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◆キャッシュレスや</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Wi-Fi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環境など、ＩＣＴを活用した受入環境整備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◆多言語化表記の促進など、外国人旅行者にやさしい受入環境整備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◆宿泊施設等の受入環境整備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◆オーバーツーリズムへの対応など、持続可能な観光都市の推進</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◆宿泊施設等の整備促進や観光人材の育成等による受入環境整備の強化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やチケットのデジタル化等によるストレスフリーな受入環境の整備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◆関西国際空港の第１ターミナルビルリノベーション工事等による旅客ターミナルのキャパシティ拡大や発着容量の拡大に関する検討など、国際拠点空港としての一層の機能強化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r h="396000">
                <a:tc vMerge="1">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◆関西国際空港における検疫体制強化にかかる国への要望</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◆国や関係機関等と連携した万全な受入体制の整備・運用</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5633049"/>
                  </a:ext>
                </a:extLst>
              </a:tr>
            </a:tbl>
          </a:graphicData>
        </a:graphic>
      </p:graphicFrame>
      <p:graphicFrame>
        <p:nvGraphicFramePr>
          <p:cNvPr id="18" name="表 17">
            <a:extLst>
              <a:ext uri="{FF2B5EF4-FFF2-40B4-BE49-F238E27FC236}">
                <a16:creationId xmlns:a16="http://schemas.microsoft.com/office/drawing/2014/main" id="{0E2390CC-EE52-463A-98B9-F1F954305B20}"/>
              </a:ext>
            </a:extLst>
          </p:cNvPr>
          <p:cNvGraphicFramePr>
            <a:graphicFrameLocks noGrp="1"/>
          </p:cNvGraphicFramePr>
          <p:nvPr/>
        </p:nvGraphicFramePr>
        <p:xfrm>
          <a:off x="294619" y="6597503"/>
          <a:ext cx="16682400" cy="5715733"/>
        </p:xfrm>
        <a:graphic>
          <a:graphicData uri="http://schemas.openxmlformats.org/drawingml/2006/table">
            <a:tbl>
              <a:tblPr firstRow="1" firstCol="1" bandRow="1"/>
              <a:tblGrid>
                <a:gridCol w="21744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56896">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958837">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1" name="角丸四角形 20"/>
          <p:cNvSpPr/>
          <p:nvPr/>
        </p:nvSpPr>
        <p:spPr>
          <a:xfrm>
            <a:off x="434283" y="7390421"/>
            <a:ext cx="1909463" cy="64115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宿泊施設等の</a:t>
            </a:r>
            <a:endParaRPr lang="en-US" altLang="ja-JP" sz="1600" b="1" dirty="0"/>
          </a:p>
          <a:p>
            <a:pPr algn="ctr"/>
            <a:r>
              <a:rPr lang="ja-JP" altLang="en-US" sz="1600" b="1" dirty="0"/>
              <a:t>環境整備</a:t>
            </a:r>
          </a:p>
        </p:txBody>
      </p:sp>
      <p:sp>
        <p:nvSpPr>
          <p:cNvPr id="23" name="ホームベース 22"/>
          <p:cNvSpPr/>
          <p:nvPr/>
        </p:nvSpPr>
        <p:spPr>
          <a:xfrm>
            <a:off x="2593755" y="7507025"/>
            <a:ext cx="5004000" cy="32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宿泊施設等における感染症対策の促進</a:t>
            </a:r>
          </a:p>
        </p:txBody>
      </p:sp>
      <p:sp>
        <p:nvSpPr>
          <p:cNvPr id="30" name="ホームベース 29"/>
          <p:cNvSpPr/>
          <p:nvPr/>
        </p:nvSpPr>
        <p:spPr>
          <a:xfrm>
            <a:off x="8413919" y="7476454"/>
            <a:ext cx="8424000" cy="32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　インバウンド回復・万博開催に向けた、宿泊施設等の環境整備</a:t>
            </a:r>
          </a:p>
        </p:txBody>
      </p:sp>
      <p:sp>
        <p:nvSpPr>
          <p:cNvPr id="32" name="角丸四角形 31"/>
          <p:cNvSpPr/>
          <p:nvPr/>
        </p:nvSpPr>
        <p:spPr>
          <a:xfrm>
            <a:off x="449028" y="8169454"/>
            <a:ext cx="1909463" cy="66619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b="1" dirty="0"/>
              <a:t>ICT</a:t>
            </a:r>
            <a:r>
              <a:rPr lang="ja-JP" altLang="en-US" sz="1600" b="1" dirty="0"/>
              <a:t>等を活用した</a:t>
            </a:r>
            <a:endParaRPr lang="en-US" altLang="ja-JP" sz="1600" b="1" dirty="0"/>
          </a:p>
          <a:p>
            <a:pPr algn="ctr"/>
            <a:r>
              <a:rPr lang="ja-JP" altLang="en-US" sz="1600" b="1" dirty="0"/>
              <a:t>受入環境整備</a:t>
            </a:r>
          </a:p>
        </p:txBody>
      </p:sp>
      <p:sp>
        <p:nvSpPr>
          <p:cNvPr id="51" name="ホームベース 19">
            <a:extLst>
              <a:ext uri="{FF2B5EF4-FFF2-40B4-BE49-F238E27FC236}">
                <a16:creationId xmlns:a16="http://schemas.microsoft.com/office/drawing/2014/main" id="{A4B8DC4D-AEB0-4540-93A7-9D8421A6C60A}"/>
              </a:ext>
            </a:extLst>
          </p:cNvPr>
          <p:cNvSpPr/>
          <p:nvPr/>
        </p:nvSpPr>
        <p:spPr>
          <a:xfrm>
            <a:off x="2593755" y="8240065"/>
            <a:ext cx="14244164" cy="32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キャッシュレスや</a:t>
            </a:r>
            <a:r>
              <a:rPr kumimoji="1" lang="en-US" altLang="ja-JP" sz="1600" b="1" dirty="0">
                <a:latin typeface="游ゴシック" panose="020B0400000000000000" pitchFamily="50" charset="-128"/>
                <a:ea typeface="游ゴシック" panose="020B0400000000000000" pitchFamily="50" charset="-128"/>
              </a:rPr>
              <a:t>Wi-Fi</a:t>
            </a:r>
            <a:r>
              <a:rPr kumimoji="1" lang="ja-JP" altLang="en-US" sz="1600" b="1" dirty="0">
                <a:latin typeface="游ゴシック" panose="020B0400000000000000" pitchFamily="50" charset="-128"/>
                <a:ea typeface="游ゴシック" panose="020B0400000000000000" pitchFamily="50" charset="-128"/>
              </a:rPr>
              <a:t>環境、多言語化</a:t>
            </a:r>
            <a:r>
              <a:rPr kumimoji="1" lang="ja-JP" altLang="en-US" sz="1600" b="1" dirty="0">
                <a:solidFill>
                  <a:schemeClr val="bg1"/>
                </a:solidFill>
                <a:latin typeface="游ゴシック" panose="020B0400000000000000" pitchFamily="50" charset="-128"/>
                <a:ea typeface="游ゴシック" panose="020B0400000000000000" pitchFamily="50" charset="-128"/>
              </a:rPr>
              <a:t>表記の促</a:t>
            </a:r>
            <a:r>
              <a:rPr kumimoji="1" lang="ja-JP" altLang="en-US" sz="1600" b="1" dirty="0">
                <a:latin typeface="游ゴシック" panose="020B0400000000000000" pitchFamily="50" charset="-128"/>
                <a:ea typeface="游ゴシック" panose="020B0400000000000000" pitchFamily="50" charset="-128"/>
              </a:rPr>
              <a:t>進など</a:t>
            </a:r>
          </a:p>
        </p:txBody>
      </p:sp>
      <p:sp>
        <p:nvSpPr>
          <p:cNvPr id="52" name="ホームベース 26">
            <a:extLst>
              <a:ext uri="{FF2B5EF4-FFF2-40B4-BE49-F238E27FC236}">
                <a16:creationId xmlns:a16="http://schemas.microsoft.com/office/drawing/2014/main" id="{9CB141F7-BE60-4F0E-8AE9-16FA4F186BFF}"/>
              </a:ext>
            </a:extLst>
          </p:cNvPr>
          <p:cNvSpPr/>
          <p:nvPr/>
        </p:nvSpPr>
        <p:spPr>
          <a:xfrm>
            <a:off x="5440835" y="8594031"/>
            <a:ext cx="11397084" cy="307885"/>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チケットデジタル化等の取組み</a:t>
            </a:r>
          </a:p>
        </p:txBody>
      </p:sp>
      <p:sp>
        <p:nvSpPr>
          <p:cNvPr id="53" name="ホームベース 52"/>
          <p:cNvSpPr/>
          <p:nvPr/>
        </p:nvSpPr>
        <p:spPr>
          <a:xfrm>
            <a:off x="11257919" y="7882834"/>
            <a:ext cx="5580000" cy="32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　観光人材の育成</a:t>
            </a:r>
          </a:p>
        </p:txBody>
      </p:sp>
      <p:pic>
        <p:nvPicPr>
          <p:cNvPr id="56" name="図 5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443006" y="6678044"/>
            <a:ext cx="411386" cy="612000"/>
          </a:xfrm>
          <a:prstGeom prst="rect">
            <a:avLst/>
          </a:prstGeom>
        </p:spPr>
      </p:pic>
      <p:sp>
        <p:nvSpPr>
          <p:cNvPr id="57" name="ホームベース 56"/>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①　受入環境の整備</a:t>
            </a:r>
          </a:p>
        </p:txBody>
      </p:sp>
      <p:cxnSp>
        <p:nvCxnSpPr>
          <p:cNvPr id="66" name="直線コネクタ 65"/>
          <p:cNvCxnSpPr/>
          <p:nvPr/>
        </p:nvCxnSpPr>
        <p:spPr>
          <a:xfrm>
            <a:off x="304699" y="6208100"/>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E37A114D-C9FC-4AEC-A456-F2810BC313A6}"/>
              </a:ext>
            </a:extLst>
          </p:cNvPr>
          <p:cNvSpPr txBox="1"/>
          <p:nvPr/>
        </p:nvSpPr>
        <p:spPr>
          <a:xfrm>
            <a:off x="294619" y="6096387"/>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68" name="フローチャート: 結合子 67"/>
          <p:cNvSpPr/>
          <p:nvPr/>
        </p:nvSpPr>
        <p:spPr>
          <a:xfrm>
            <a:off x="628271" y="628596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a:extLst>
              <a:ext uri="{FF2B5EF4-FFF2-40B4-BE49-F238E27FC236}">
                <a16:creationId xmlns:a16="http://schemas.microsoft.com/office/drawing/2014/main" id="{141205BA-9CB9-4BBB-80AC-B6017E4C0B60}"/>
              </a:ext>
            </a:extLst>
          </p:cNvPr>
          <p:cNvGrpSpPr/>
          <p:nvPr/>
        </p:nvGrpSpPr>
        <p:grpSpPr>
          <a:xfrm>
            <a:off x="7597755" y="7482273"/>
            <a:ext cx="566155" cy="360000"/>
            <a:chOff x="8551712" y="10201495"/>
            <a:chExt cx="566155" cy="360006"/>
          </a:xfrm>
        </p:grpSpPr>
        <p:sp>
          <p:nvSpPr>
            <p:cNvPr id="55" name="山形 73">
              <a:extLst>
                <a:ext uri="{FF2B5EF4-FFF2-40B4-BE49-F238E27FC236}">
                  <a16:creationId xmlns:a16="http://schemas.microsoft.com/office/drawing/2014/main" id="{B850F557-7E7C-4688-A960-48B0F34D2CCF}"/>
                </a:ext>
              </a:extLst>
            </p:cNvPr>
            <p:cNvSpPr/>
            <p:nvPr/>
          </p:nvSpPr>
          <p:spPr>
            <a:xfrm>
              <a:off x="8551712"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8" name="山形 74">
              <a:extLst>
                <a:ext uri="{FF2B5EF4-FFF2-40B4-BE49-F238E27FC236}">
                  <a16:creationId xmlns:a16="http://schemas.microsoft.com/office/drawing/2014/main" id="{4FB9D0B9-DFD4-41C4-8DD7-38D8DCD9EBBA}"/>
                </a:ext>
              </a:extLst>
            </p:cNvPr>
            <p:cNvSpPr/>
            <p:nvPr/>
          </p:nvSpPr>
          <p:spPr>
            <a:xfrm>
              <a:off x="8793074" y="10201501"/>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sp>
        <p:nvSpPr>
          <p:cNvPr id="45" name="角丸四角形 44"/>
          <p:cNvSpPr/>
          <p:nvPr/>
        </p:nvSpPr>
        <p:spPr>
          <a:xfrm>
            <a:off x="449028" y="8934447"/>
            <a:ext cx="1909463" cy="23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t>関西国際空港の</a:t>
            </a:r>
            <a:endParaRPr lang="en-US" altLang="ja-JP" sz="1400" b="1" dirty="0"/>
          </a:p>
          <a:p>
            <a:pPr algn="ctr"/>
            <a:r>
              <a:rPr lang="ja-JP" altLang="en-US" sz="1400" b="1" dirty="0"/>
              <a:t>機能強化</a:t>
            </a:r>
          </a:p>
        </p:txBody>
      </p:sp>
      <p:sp>
        <p:nvSpPr>
          <p:cNvPr id="63" name="ホームベース 62"/>
          <p:cNvSpPr/>
          <p:nvPr/>
        </p:nvSpPr>
        <p:spPr>
          <a:xfrm>
            <a:off x="2620925" y="9886461"/>
            <a:ext cx="14148000" cy="384434"/>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mn-ea"/>
              </a:rPr>
              <a:t>関西国際空港第１ターミナルビルリノベーション工事</a:t>
            </a:r>
            <a:endParaRPr kumimoji="1" lang="ja-JP" altLang="en-US" sz="1600" b="1" strike="sngStrike" dirty="0">
              <a:solidFill>
                <a:schemeClr val="bg1"/>
              </a:solidFill>
              <a:effectLst>
                <a:outerShdw blurRad="38100" dist="38100" dir="2700000" algn="tl">
                  <a:srgbClr val="000000">
                    <a:alpha val="43137"/>
                  </a:srgbClr>
                </a:outerShdw>
              </a:effectLst>
              <a:latin typeface="游ゴシック" panose="020B0400000000000000" pitchFamily="50" charset="-128"/>
            </a:endParaRPr>
          </a:p>
        </p:txBody>
      </p:sp>
      <p:sp>
        <p:nvSpPr>
          <p:cNvPr id="71" name="ホームベース 70"/>
          <p:cNvSpPr/>
          <p:nvPr/>
        </p:nvSpPr>
        <p:spPr>
          <a:xfrm>
            <a:off x="2620925" y="9056475"/>
            <a:ext cx="5792994" cy="298298"/>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検疫体制強化にかかる国への要望</a:t>
            </a:r>
          </a:p>
        </p:txBody>
      </p:sp>
      <p:sp>
        <p:nvSpPr>
          <p:cNvPr id="75" name="ホームベース 74"/>
          <p:cNvSpPr/>
          <p:nvPr/>
        </p:nvSpPr>
        <p:spPr>
          <a:xfrm>
            <a:off x="2620925" y="9432858"/>
            <a:ext cx="14148000" cy="376356"/>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国や関係機関等と連携した万全な受入体制の整備・運用</a:t>
            </a:r>
          </a:p>
        </p:txBody>
      </p:sp>
      <p:sp>
        <p:nvSpPr>
          <p:cNvPr id="76" name="ホームベース 75"/>
          <p:cNvSpPr/>
          <p:nvPr/>
        </p:nvSpPr>
        <p:spPr>
          <a:xfrm>
            <a:off x="2586274" y="11000004"/>
            <a:ext cx="11520151" cy="373406"/>
          </a:xfrm>
          <a:prstGeom prst="homePlate">
            <a:avLst/>
          </a:prstGeom>
          <a:solidFill>
            <a:schemeClr val="tx1">
              <a:lumMod val="65000"/>
              <a:lumOff val="35000"/>
            </a:schemeClr>
          </a:solidFill>
          <a:ln w="57150">
            <a:noFill/>
            <a:prstDash val="soli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受入能力の向上など関空の機能強化</a:t>
            </a:r>
          </a:p>
        </p:txBody>
      </p:sp>
      <p:sp>
        <p:nvSpPr>
          <p:cNvPr id="44" name="角丸四角形 43"/>
          <p:cNvSpPr/>
          <p:nvPr/>
        </p:nvSpPr>
        <p:spPr>
          <a:xfrm>
            <a:off x="537088" y="11373247"/>
            <a:ext cx="1733341" cy="720000"/>
          </a:xfrm>
          <a:prstGeom prst="round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ＭａａＳ</a:t>
            </a:r>
          </a:p>
        </p:txBody>
      </p:sp>
      <p:sp>
        <p:nvSpPr>
          <p:cNvPr id="46" name="ホームベース 45"/>
          <p:cNvSpPr/>
          <p:nvPr/>
        </p:nvSpPr>
        <p:spPr>
          <a:xfrm>
            <a:off x="2593755" y="11543245"/>
            <a:ext cx="14076000" cy="39360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「関西</a:t>
            </a:r>
            <a:r>
              <a:rPr kumimoji="1" lang="en-US" altLang="ja-JP" sz="1600" b="1" dirty="0" err="1">
                <a:solidFill>
                  <a:schemeClr val="bg1"/>
                </a:solidFill>
                <a:effectLst>
                  <a:outerShdw blurRad="38100" dist="38100" dir="2700000" algn="tl">
                    <a:srgbClr val="000000">
                      <a:alpha val="43137"/>
                    </a:srgbClr>
                  </a:outerShdw>
                </a:effectLst>
              </a:rPr>
              <a:t>MaaS</a:t>
            </a:r>
            <a:r>
              <a:rPr kumimoji="1" lang="ja-JP" altLang="en-US" sz="1600" b="1" dirty="0">
                <a:solidFill>
                  <a:schemeClr val="bg1"/>
                </a:solidFill>
                <a:effectLst>
                  <a:outerShdw blurRad="38100" dist="38100" dir="2700000" algn="tl">
                    <a:srgbClr val="000000">
                      <a:alpha val="43137"/>
                    </a:srgbClr>
                  </a:outerShdw>
                </a:effectLst>
              </a:rPr>
              <a:t>協議会」等との連携による</a:t>
            </a:r>
            <a:r>
              <a:rPr kumimoji="1" lang="en-US" altLang="ja-JP" sz="1600" b="1" dirty="0" err="1">
                <a:solidFill>
                  <a:schemeClr val="bg1"/>
                </a:solidFill>
                <a:effectLst>
                  <a:outerShdw blurRad="38100" dist="38100" dir="2700000" algn="tl">
                    <a:srgbClr val="000000">
                      <a:alpha val="43137"/>
                    </a:srgbClr>
                  </a:outerShdw>
                </a:effectLst>
              </a:rPr>
              <a:t>MaaS</a:t>
            </a:r>
            <a:r>
              <a:rPr kumimoji="1" lang="ja-JP" altLang="en-US" sz="1600" b="1" dirty="0">
                <a:solidFill>
                  <a:schemeClr val="bg1"/>
                </a:solidFill>
                <a:effectLst>
                  <a:outerShdw blurRad="38100" dist="38100" dir="2700000" algn="tl">
                    <a:srgbClr val="000000">
                      <a:alpha val="43137"/>
                    </a:srgbClr>
                  </a:outerShdw>
                </a:effectLst>
              </a:rPr>
              <a:t>実現に向けた取組み</a:t>
            </a:r>
          </a:p>
        </p:txBody>
      </p:sp>
      <p:sp>
        <p:nvSpPr>
          <p:cNvPr id="37" name="スライド番号プレースホルダー 1"/>
          <p:cNvSpPr>
            <a:spLocks noGrp="1"/>
          </p:cNvSpPr>
          <p:nvPr>
            <p:ph type="sldNum" sz="quarter" idx="12"/>
          </p:nvPr>
        </p:nvSpPr>
        <p:spPr>
          <a:xfrm>
            <a:off x="15982444" y="11986253"/>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8</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0" name="正方形/長方形 39"/>
          <p:cNvSpPr/>
          <p:nvPr/>
        </p:nvSpPr>
        <p:spPr>
          <a:xfrm>
            <a:off x="6772481" y="10323392"/>
            <a:ext cx="1281546" cy="6142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新国内線エリアオープン</a:t>
            </a:r>
          </a:p>
          <a:p>
            <a:pPr algn="ctr"/>
            <a:r>
              <a:rPr kumimoji="1" lang="ja-JP" altLang="en-US" sz="1100" b="1" dirty="0">
                <a:solidFill>
                  <a:schemeClr val="bg1"/>
                </a:solidFill>
                <a:effectLst>
                  <a:outerShdw blurRad="38100" dist="38100" dir="2700000" algn="tl">
                    <a:srgbClr val="000000">
                      <a:alpha val="43137"/>
                    </a:srgbClr>
                  </a:outerShdw>
                </a:effectLst>
              </a:rPr>
              <a:t>（</a:t>
            </a:r>
            <a:r>
              <a:rPr kumimoji="1" lang="en-US" altLang="ja-JP" sz="1100" b="1" dirty="0">
                <a:solidFill>
                  <a:schemeClr val="bg1"/>
                </a:solidFill>
                <a:effectLst>
                  <a:outerShdw blurRad="38100" dist="38100" dir="2700000" algn="tl">
                    <a:srgbClr val="000000">
                      <a:alpha val="43137"/>
                    </a:srgbClr>
                  </a:outerShdw>
                </a:effectLst>
              </a:rPr>
              <a:t>R4.10</a:t>
            </a:r>
            <a:r>
              <a:rPr kumimoji="1" lang="ja-JP" altLang="en-US" sz="1100" b="1" dirty="0">
                <a:solidFill>
                  <a:schemeClr val="bg1"/>
                </a:solidFill>
                <a:effectLst>
                  <a:outerShdw blurRad="38100" dist="38100" dir="2700000" algn="tl">
                    <a:srgbClr val="000000">
                      <a:alpha val="43137"/>
                    </a:srgbClr>
                  </a:outerShdw>
                </a:effectLst>
              </a:rPr>
              <a:t>）</a:t>
            </a:r>
            <a:endParaRPr kumimoji="1" lang="en-US" altLang="ja-JP" sz="1100" b="1" dirty="0">
              <a:solidFill>
                <a:schemeClr val="bg1"/>
              </a:solidFill>
              <a:effectLst>
                <a:outerShdw blurRad="38100" dist="38100" dir="2700000" algn="tl">
                  <a:srgbClr val="000000">
                    <a:alpha val="43137"/>
                  </a:srgbClr>
                </a:outerShdw>
              </a:effectLst>
            </a:endParaRPr>
          </a:p>
        </p:txBody>
      </p:sp>
      <p:sp>
        <p:nvSpPr>
          <p:cNvPr id="41" name="正方形/長方形 40"/>
          <p:cNvSpPr/>
          <p:nvPr/>
        </p:nvSpPr>
        <p:spPr>
          <a:xfrm>
            <a:off x="9854040" y="10330430"/>
            <a:ext cx="1281546" cy="6142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新国際線出発</a:t>
            </a:r>
            <a:endParaRPr kumimoji="1" lang="en-US" altLang="ja-JP" sz="1200" b="1" dirty="0">
              <a:solidFill>
                <a:schemeClr val="bg1"/>
              </a:solidFill>
              <a:effectLst>
                <a:outerShdw blurRad="38100" dist="38100" dir="2700000" algn="tl">
                  <a:srgbClr val="000000">
                    <a:alpha val="43137"/>
                  </a:srgbClr>
                </a:outerShdw>
              </a:effectLst>
              <a:latin typeface="游ゴシック" panose="020B0400000000000000" pitchFamily="50" charset="-128"/>
            </a:endParaRPr>
          </a:p>
          <a:p>
            <a:pPr algn="ctr">
              <a:lnSpc>
                <a:spcPts val="1000"/>
              </a:lnSpc>
            </a:pP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エリア中央</a:t>
            </a:r>
            <a:endParaRPr kumimoji="1" lang="en-US" altLang="ja-JP" sz="1200" b="1" dirty="0">
              <a:solidFill>
                <a:schemeClr val="bg1"/>
              </a:solidFill>
              <a:effectLst>
                <a:outerShdw blurRad="38100" dist="38100" dir="2700000" algn="tl">
                  <a:srgbClr val="000000">
                    <a:alpha val="43137"/>
                  </a:srgbClr>
                </a:outerShdw>
              </a:effectLst>
              <a:latin typeface="游ゴシック" panose="020B0400000000000000" pitchFamily="50" charset="-128"/>
            </a:endParaRPr>
          </a:p>
          <a:p>
            <a:pPr algn="ctr">
              <a:lnSpc>
                <a:spcPts val="1000"/>
              </a:lnSpc>
            </a:pP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オープン</a:t>
            </a:r>
            <a:r>
              <a:rPr kumimoji="1" lang="ja-JP" altLang="en-US" sz="1100" b="1" dirty="0">
                <a:solidFill>
                  <a:schemeClr val="bg1"/>
                </a:solidFill>
                <a:effectLst>
                  <a:outerShdw blurRad="38100" dist="38100" dir="2700000" algn="tl">
                    <a:srgbClr val="000000">
                      <a:alpha val="43137"/>
                    </a:srgbClr>
                  </a:outerShdw>
                </a:effectLst>
                <a:latin typeface="游ゴシック" panose="020B0400000000000000" pitchFamily="50" charset="-128"/>
              </a:rPr>
              <a:t>（</a:t>
            </a:r>
            <a:r>
              <a:rPr kumimoji="1" lang="en-US" altLang="ja-JP" sz="1100" b="1" dirty="0">
                <a:solidFill>
                  <a:schemeClr val="bg1"/>
                </a:solidFill>
                <a:effectLst>
                  <a:outerShdw blurRad="38100" dist="38100" dir="2700000" algn="tl">
                    <a:srgbClr val="000000">
                      <a:alpha val="43137"/>
                    </a:srgbClr>
                  </a:outerShdw>
                </a:effectLst>
                <a:latin typeface="游ゴシック" panose="020B0400000000000000" pitchFamily="50" charset="-128"/>
              </a:rPr>
              <a:t>R5.12</a:t>
            </a:r>
            <a:r>
              <a:rPr kumimoji="1" lang="ja-JP" altLang="en-US" sz="1100" b="1" dirty="0">
                <a:solidFill>
                  <a:schemeClr val="bg1"/>
                </a:solidFill>
                <a:effectLst>
                  <a:outerShdw blurRad="38100" dist="38100" dir="2700000" algn="tl">
                    <a:srgbClr val="000000">
                      <a:alpha val="43137"/>
                    </a:srgbClr>
                  </a:outerShdw>
                </a:effectLst>
                <a:latin typeface="游ゴシック" panose="020B0400000000000000" pitchFamily="50" charset="-128"/>
              </a:rPr>
              <a:t>）</a:t>
            </a:r>
            <a:endParaRPr kumimoji="1" lang="en-US" altLang="ja-JP" sz="1200" b="1" dirty="0">
              <a:solidFill>
                <a:schemeClr val="bg1"/>
              </a:solidFill>
              <a:effectLst>
                <a:outerShdw blurRad="38100" dist="38100" dir="2700000" algn="tl">
                  <a:srgbClr val="000000">
                    <a:alpha val="43137"/>
                  </a:srgbClr>
                </a:outerShdw>
              </a:effectLst>
            </a:endParaRPr>
          </a:p>
        </p:txBody>
      </p:sp>
      <p:sp>
        <p:nvSpPr>
          <p:cNvPr id="42" name="正方形/長方形 41"/>
          <p:cNvSpPr/>
          <p:nvPr/>
        </p:nvSpPr>
        <p:spPr>
          <a:xfrm>
            <a:off x="13848876" y="10323123"/>
            <a:ext cx="1281546" cy="62887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新保安検査場等オープン</a:t>
            </a:r>
            <a:r>
              <a:rPr kumimoji="1" lang="en-US" altLang="ja-JP" sz="1200" b="1" dirty="0">
                <a:solidFill>
                  <a:schemeClr val="bg1"/>
                </a:solidFill>
                <a:effectLst>
                  <a:outerShdw blurRad="38100" dist="38100" dir="2700000" algn="tl">
                    <a:srgbClr val="000000">
                      <a:alpha val="43137"/>
                    </a:srgbClr>
                  </a:outerShdw>
                </a:effectLst>
                <a:latin typeface="游ゴシック" panose="020B0400000000000000" pitchFamily="50" charset="-128"/>
              </a:rPr>
              <a:t>(</a:t>
            </a: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春</a:t>
            </a:r>
            <a:r>
              <a:rPr kumimoji="1" lang="en-US" altLang="ja-JP" sz="1200" b="1" dirty="0">
                <a:solidFill>
                  <a:schemeClr val="bg1"/>
                </a:solidFill>
                <a:effectLst>
                  <a:outerShdw blurRad="38100" dist="38100" dir="2700000" algn="tl">
                    <a:srgbClr val="000000">
                      <a:alpha val="43137"/>
                    </a:srgbClr>
                  </a:outerShdw>
                </a:effectLst>
                <a:latin typeface="游ゴシック" panose="020B0400000000000000" pitchFamily="50" charset="-128"/>
              </a:rPr>
              <a:t>)</a:t>
            </a:r>
          </a:p>
        </p:txBody>
      </p:sp>
      <p:sp>
        <p:nvSpPr>
          <p:cNvPr id="47" name="正方形/長方形 46"/>
          <p:cNvSpPr/>
          <p:nvPr/>
        </p:nvSpPr>
        <p:spPr>
          <a:xfrm>
            <a:off x="8413919" y="8931662"/>
            <a:ext cx="894335" cy="4714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rPr>
              <a:t>水際措置</a:t>
            </a:r>
            <a:endParaRPr kumimoji="1" lang="en-US" altLang="ja-JP" sz="1400" b="1" dirty="0">
              <a:solidFill>
                <a:schemeClr val="bg1"/>
              </a:solidFill>
              <a:effectLst>
                <a:outerShdw blurRad="38100" dist="38100" dir="2700000" algn="tl">
                  <a:srgbClr val="000000">
                    <a:alpha val="43137"/>
                  </a:srgbClr>
                </a:outerShdw>
              </a:effectLst>
            </a:endParaRPr>
          </a:p>
          <a:p>
            <a:pPr algn="ctr"/>
            <a:r>
              <a:rPr kumimoji="1" lang="ja-JP" altLang="en-US" sz="1400" b="1" dirty="0">
                <a:solidFill>
                  <a:schemeClr val="bg1"/>
                </a:solidFill>
                <a:effectLst>
                  <a:outerShdw blurRad="38100" dist="38100" dir="2700000" algn="tl">
                    <a:srgbClr val="000000">
                      <a:alpha val="43137"/>
                    </a:srgbClr>
                  </a:outerShdw>
                </a:effectLst>
              </a:rPr>
              <a:t>終了</a:t>
            </a:r>
            <a:endParaRPr kumimoji="1" lang="en-US" altLang="ja-JP" sz="1400" b="1" dirty="0">
              <a:solidFill>
                <a:schemeClr val="bg1"/>
              </a:solidFill>
              <a:effectLst>
                <a:outerShdw blurRad="38100" dist="38100" dir="2700000" algn="tl">
                  <a:srgbClr val="000000">
                    <a:alpha val="43137"/>
                  </a:srgbClr>
                </a:outerShdw>
              </a:effectLst>
            </a:endParaRPr>
          </a:p>
        </p:txBody>
      </p:sp>
      <p:sp>
        <p:nvSpPr>
          <p:cNvPr id="64" name="四角形吹き出し 63"/>
          <p:cNvSpPr/>
          <p:nvPr/>
        </p:nvSpPr>
        <p:spPr>
          <a:xfrm>
            <a:off x="12526996" y="9780241"/>
            <a:ext cx="1625219" cy="380339"/>
          </a:xfrm>
          <a:prstGeom prst="wedgeRectCallout">
            <a:avLst>
              <a:gd name="adj1" fmla="val 35894"/>
              <a:gd name="adj2" fmla="val 95284"/>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空港主要機能完成</a:t>
            </a:r>
          </a:p>
        </p:txBody>
      </p:sp>
    </p:spTree>
    <p:extLst>
      <p:ext uri="{BB962C8B-B14F-4D97-AF65-F5344CB8AC3E}">
        <p14:creationId xmlns:p14="http://schemas.microsoft.com/office/powerpoint/2010/main" val="9174301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825601273"/>
              </p:ext>
            </p:extLst>
          </p:nvPr>
        </p:nvGraphicFramePr>
        <p:xfrm>
          <a:off x="245134" y="25578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土砂災害特別警戒区域からの移転・補強補助</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○移転補助制度の活用促進（対象</a:t>
                      </a:r>
                      <a:r>
                        <a:rPr kumimoji="1" lang="en-US" altLang="ja-JP" sz="1600" b="0" u="none" dirty="0">
                          <a:solidFill>
                            <a:schemeClr val="tx1"/>
                          </a:solidFill>
                          <a:latin typeface="游ゴシック" panose="020B0400000000000000" pitchFamily="50" charset="-128"/>
                          <a:ea typeface="+mn-ea"/>
                        </a:rPr>
                        <a:t>33</a:t>
                      </a:r>
                      <a:r>
                        <a:rPr kumimoji="1" lang="ja-JP" altLang="en-US" sz="1600" b="0" u="none" dirty="0">
                          <a:solidFill>
                            <a:schemeClr val="tx1"/>
                          </a:solidFill>
                          <a:latin typeface="游ゴシック" panose="020B0400000000000000" pitchFamily="50" charset="-128"/>
                          <a:ea typeface="+mn-ea"/>
                        </a:rPr>
                        <a:t>市町村）</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流域全体で行う雨水貯留対策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○ため池等を活用した流出抑制対策を推進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市町村の取組み支援</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○市町村タイムラインの作成やコミュニティタイムライン、地区単位のハザードマップの作成を支援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○災害時に市町村が他の自治体等からの応援を円滑に受け入れ災害対応を行うため、市町村受援計画策定の研修を実施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○個別避難計画の作成にあたり、指揮命令を行う市町村の幹部職員を対象とした研修会の実施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森林防災・減災対策事業</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〇防災教室の開催や地域との協働による森林危険情報マップ作成を実施（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46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か所）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89</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7027203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304208" y="2042115"/>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都市インフラの計画的・効率的な維持管理</a:t>
            </a:r>
            <a:endParaRPr lang="en-US" altLang="ja-JP" sz="2000" b="1" spc="-150" dirty="0">
              <a:solidFill>
                <a:schemeClr val="tx1"/>
              </a:solidFill>
              <a:latin typeface="+mn-ea"/>
              <a:cs typeface="Meiryo UI" pitchFamily="50" charset="-128"/>
            </a:endParaRPr>
          </a:p>
        </p:txBody>
      </p:sp>
      <p:graphicFrame>
        <p:nvGraphicFramePr>
          <p:cNvPr id="20" name="Group 2"/>
          <p:cNvGraphicFramePr>
            <a:graphicFrameLocks/>
          </p:cNvGraphicFramePr>
          <p:nvPr>
            <p:extLst>
              <p:ext uri="{D42A27DB-BD31-4B8C-83A1-F6EECF244321}">
                <p14:modId xmlns:p14="http://schemas.microsoft.com/office/powerpoint/2010/main" val="942546709"/>
              </p:ext>
            </p:extLst>
          </p:nvPr>
        </p:nvGraphicFramePr>
        <p:xfrm>
          <a:off x="188208" y="2931017"/>
          <a:ext cx="16668000" cy="1682559"/>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70559">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◆河川、道路、公園や上下水道などの都市インフラにおける老朽化施設の着実な維持管理の実施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や</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等の新技術を活用した都市インフラの維持管理の効率化、生産性の向上</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PPP</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PFI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等の官民連携による効率的・効果的な都市インフラの管理運営と良好な公共サービスの維持</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22" name="ホームベース 21"/>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都市インフラの維持管理</a:t>
            </a:r>
          </a:p>
        </p:txBody>
      </p:sp>
      <p:cxnSp>
        <p:nvCxnSpPr>
          <p:cNvPr id="23" name="直線コネクタ 22"/>
          <p:cNvCxnSpPr/>
          <p:nvPr/>
        </p:nvCxnSpPr>
        <p:spPr>
          <a:xfrm>
            <a:off x="376382" y="5053392"/>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90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cxnSp>
        <p:nvCxnSpPr>
          <p:cNvPr id="28" name="直線コネクタ 27"/>
          <p:cNvCxnSpPr/>
          <p:nvPr/>
        </p:nvCxnSpPr>
        <p:spPr>
          <a:xfrm>
            <a:off x="376382" y="5053392"/>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graphicFrame>
        <p:nvGraphicFramePr>
          <p:cNvPr id="44" name="表 43">
            <a:extLst>
              <a:ext uri="{FF2B5EF4-FFF2-40B4-BE49-F238E27FC236}">
                <a16:creationId xmlns:a16="http://schemas.microsoft.com/office/drawing/2014/main" id="{CB9F2AB5-586A-4D3E-BB0C-696772C5D901}"/>
              </a:ext>
            </a:extLst>
          </p:cNvPr>
          <p:cNvGraphicFramePr>
            <a:graphicFrameLocks noGrp="1"/>
          </p:cNvGraphicFramePr>
          <p:nvPr/>
        </p:nvGraphicFramePr>
        <p:xfrm>
          <a:off x="376382" y="6039848"/>
          <a:ext cx="16560000" cy="590916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2516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184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8789044"/>
                  </a:ext>
                </a:extLst>
              </a:tr>
            </a:tbl>
          </a:graphicData>
        </a:graphic>
      </p:graphicFrame>
      <p:sp>
        <p:nvSpPr>
          <p:cNvPr id="45" name="角丸四角形 44"/>
          <p:cNvSpPr/>
          <p:nvPr/>
        </p:nvSpPr>
        <p:spPr>
          <a:xfrm>
            <a:off x="562529" y="6898428"/>
            <a:ext cx="1733341" cy="540000"/>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計画的・効率的な維持管理</a:t>
            </a:r>
            <a:endParaRPr lang="en-US" altLang="ja-JP" sz="1600" b="1" dirty="0">
              <a:solidFill>
                <a:schemeClr val="tx1"/>
              </a:solidFill>
            </a:endParaRPr>
          </a:p>
        </p:txBody>
      </p:sp>
      <p:sp>
        <p:nvSpPr>
          <p:cNvPr id="46" name="ホームベース 45"/>
          <p:cNvSpPr/>
          <p:nvPr/>
        </p:nvSpPr>
        <p:spPr>
          <a:xfrm>
            <a:off x="2553240" y="6898428"/>
            <a:ext cx="14188979" cy="53479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計画的・効率的な維持管理</a:t>
            </a:r>
          </a:p>
        </p:txBody>
      </p:sp>
      <p:pic>
        <p:nvPicPr>
          <p:cNvPr id="47" name="図 46"/>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75820" y="6078139"/>
            <a:ext cx="411386" cy="612000"/>
          </a:xfrm>
          <a:prstGeom prst="rect">
            <a:avLst/>
          </a:prstGeom>
        </p:spPr>
      </p:pic>
      <p:sp>
        <p:nvSpPr>
          <p:cNvPr id="48" name="テキスト ボックス 47">
            <a:extLst>
              <a:ext uri="{FF2B5EF4-FFF2-40B4-BE49-F238E27FC236}">
                <a16:creationId xmlns:a16="http://schemas.microsoft.com/office/drawing/2014/main" id="{E37A114D-C9FC-4AEC-A456-F2810BC313A6}"/>
              </a:ext>
            </a:extLst>
          </p:cNvPr>
          <p:cNvSpPr txBox="1"/>
          <p:nvPr/>
        </p:nvSpPr>
        <p:spPr>
          <a:xfrm>
            <a:off x="188208" y="5205470"/>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9" name="フローチャート: 結合子 48"/>
          <p:cNvSpPr/>
          <p:nvPr/>
        </p:nvSpPr>
        <p:spPr>
          <a:xfrm>
            <a:off x="520172" y="5399232"/>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562528" y="7881210"/>
            <a:ext cx="1733341" cy="840073"/>
          </a:xfrm>
          <a:prstGeom prst="roundRect">
            <a:avLst>
              <a:gd name="adj" fmla="val 10048"/>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b="1" dirty="0">
                <a:solidFill>
                  <a:schemeClr val="tx1"/>
                </a:solidFill>
              </a:rPr>
              <a:t>新技術の活用による維持管理の効率化</a:t>
            </a:r>
            <a:endParaRPr lang="en-US" altLang="ja-JP" sz="1600" b="1" dirty="0">
              <a:solidFill>
                <a:schemeClr val="tx1"/>
              </a:solidFill>
            </a:endParaRPr>
          </a:p>
        </p:txBody>
      </p:sp>
      <p:sp>
        <p:nvSpPr>
          <p:cNvPr id="51" name="ホームベース 50"/>
          <p:cNvSpPr/>
          <p:nvPr/>
        </p:nvSpPr>
        <p:spPr>
          <a:xfrm>
            <a:off x="2553240" y="8014088"/>
            <a:ext cx="14188979" cy="59337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　管路のアセットマネジメントへの</a:t>
            </a:r>
            <a:r>
              <a:rPr kumimoji="1" lang="en-US" altLang="ja-JP" b="1" dirty="0">
                <a:solidFill>
                  <a:schemeClr val="bg1"/>
                </a:solidFill>
                <a:effectLst>
                  <a:outerShdw blurRad="38100" dist="38100" dir="2700000" algn="tl">
                    <a:srgbClr val="000000">
                      <a:alpha val="43137"/>
                    </a:srgbClr>
                  </a:outerShdw>
                </a:effectLst>
              </a:rPr>
              <a:t>ICT</a:t>
            </a:r>
            <a:r>
              <a:rPr kumimoji="1" lang="ja-JP" altLang="en-US" b="1" dirty="0">
                <a:solidFill>
                  <a:schemeClr val="bg1"/>
                </a:solidFill>
                <a:effectLst>
                  <a:outerShdw blurRad="38100" dist="38100" dir="2700000" algn="tl">
                    <a:srgbClr val="000000">
                      <a:alpha val="43137"/>
                    </a:srgbClr>
                  </a:outerShdw>
                </a:effectLst>
              </a:rPr>
              <a:t>・</a:t>
            </a:r>
            <a:r>
              <a:rPr kumimoji="1" lang="en-US" altLang="ja-JP" b="1" dirty="0">
                <a:solidFill>
                  <a:schemeClr val="bg1"/>
                </a:solidFill>
                <a:effectLst>
                  <a:outerShdw blurRad="38100" dist="38100" dir="2700000" algn="tl">
                    <a:srgbClr val="000000">
                      <a:alpha val="43137"/>
                    </a:srgbClr>
                  </a:outerShdw>
                </a:effectLst>
              </a:rPr>
              <a:t>AI</a:t>
            </a:r>
            <a:r>
              <a:rPr kumimoji="1" lang="ja-JP" altLang="en-US" b="1" dirty="0">
                <a:solidFill>
                  <a:schemeClr val="bg1"/>
                </a:solidFill>
                <a:effectLst>
                  <a:outerShdw blurRad="38100" dist="38100" dir="2700000" algn="tl">
                    <a:srgbClr val="000000">
                      <a:alpha val="43137"/>
                    </a:srgbClr>
                  </a:outerShdw>
                </a:effectLst>
              </a:rPr>
              <a:t>等の活用の検討</a:t>
            </a:r>
          </a:p>
        </p:txBody>
      </p:sp>
      <p:sp>
        <p:nvSpPr>
          <p:cNvPr id="52" name="角丸四角形 51"/>
          <p:cNvSpPr/>
          <p:nvPr/>
        </p:nvSpPr>
        <p:spPr>
          <a:xfrm>
            <a:off x="562528" y="8928964"/>
            <a:ext cx="1733341" cy="1008000"/>
          </a:xfrm>
          <a:prstGeom prst="roundRect">
            <a:avLst>
              <a:gd name="adj" fmla="val 10048"/>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府営公園の</a:t>
            </a:r>
            <a:endParaRPr lang="en-US" altLang="ja-JP" sz="1600" b="1" dirty="0">
              <a:solidFill>
                <a:schemeClr val="tx1"/>
              </a:solidFill>
            </a:endParaRPr>
          </a:p>
          <a:p>
            <a:pPr algn="ctr"/>
            <a:r>
              <a:rPr lang="ja-JP" altLang="en-US" sz="1600" b="1" dirty="0">
                <a:solidFill>
                  <a:schemeClr val="tx1"/>
                </a:solidFill>
              </a:rPr>
              <a:t>民活導入</a:t>
            </a:r>
            <a:endParaRPr lang="en-US" altLang="ja-JP" sz="1600" b="1" dirty="0">
              <a:solidFill>
                <a:schemeClr val="tx1"/>
              </a:solidFill>
            </a:endParaRPr>
          </a:p>
        </p:txBody>
      </p:sp>
      <p:sp>
        <p:nvSpPr>
          <p:cNvPr id="53" name="ホームベース 52"/>
          <p:cNvSpPr/>
          <p:nvPr/>
        </p:nvSpPr>
        <p:spPr>
          <a:xfrm>
            <a:off x="2553241" y="9491917"/>
            <a:ext cx="5645496" cy="393358"/>
          </a:xfrm>
          <a:prstGeom prst="homePlate">
            <a:avLst/>
          </a:prstGeom>
          <a:solidFill>
            <a:schemeClr val="tx1">
              <a:lumMod val="65000"/>
              <a:lumOff val="3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新たな管理運営制度の導入</a:t>
            </a:r>
          </a:p>
        </p:txBody>
      </p:sp>
      <p:sp>
        <p:nvSpPr>
          <p:cNvPr id="54" name="ホームベース 53"/>
          <p:cNvSpPr/>
          <p:nvPr/>
        </p:nvSpPr>
        <p:spPr>
          <a:xfrm>
            <a:off x="2553240" y="8970540"/>
            <a:ext cx="7498115" cy="468000"/>
          </a:xfrm>
          <a:prstGeom prst="homePlate">
            <a:avLst>
              <a:gd name="adj" fmla="val 366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bg1"/>
              </a:solidFill>
              <a:effectLst>
                <a:outerShdw blurRad="38100" dist="38100" dir="2700000" algn="tl">
                  <a:srgbClr val="000000">
                    <a:alpha val="43137"/>
                  </a:srgbClr>
                </a:outerShdw>
              </a:effectLst>
            </a:endParaRPr>
          </a:p>
        </p:txBody>
      </p:sp>
      <p:sp>
        <p:nvSpPr>
          <p:cNvPr id="56" name="ホームベース 55"/>
          <p:cNvSpPr/>
          <p:nvPr/>
        </p:nvSpPr>
        <p:spPr>
          <a:xfrm>
            <a:off x="8255886" y="8976952"/>
            <a:ext cx="8488470" cy="960012"/>
          </a:xfrm>
          <a:prstGeom prst="homePlate">
            <a:avLst>
              <a:gd name="adj" fmla="val 366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民間活力導入による公園・緑地の活性化</a:t>
            </a:r>
          </a:p>
        </p:txBody>
      </p:sp>
      <p:sp>
        <p:nvSpPr>
          <p:cNvPr id="24" name="角丸四角形 23"/>
          <p:cNvSpPr/>
          <p:nvPr/>
        </p:nvSpPr>
        <p:spPr>
          <a:xfrm>
            <a:off x="562528" y="10224342"/>
            <a:ext cx="1743575" cy="1503165"/>
          </a:xfrm>
          <a:prstGeom prst="roundRect">
            <a:avLst>
              <a:gd name="adj" fmla="val 10048"/>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indent="-609600">
              <a:spcAft>
                <a:spcPts val="0"/>
              </a:spcAft>
            </a:pPr>
            <a:r>
              <a:rPr lang="ja-JP" altLang="ja-JP" sz="1600" b="1" dirty="0">
                <a:solidFill>
                  <a:schemeClr val="tx1"/>
                </a:solidFill>
                <a:latin typeface="Calibri" panose="020F0502020204030204" pitchFamily="34" charset="0"/>
              </a:rPr>
              <a:t>ウェアラブルカメラや画像認識技術</a:t>
            </a:r>
            <a:r>
              <a:rPr lang="ja-JP" altLang="en-US" sz="1600" b="1" dirty="0">
                <a:solidFill>
                  <a:schemeClr val="tx1"/>
                </a:solidFill>
              </a:rPr>
              <a:t>を用いた維持管理の検討</a:t>
            </a:r>
            <a:endParaRPr lang="en-US" altLang="ja-JP" sz="1600" b="1" dirty="0">
              <a:solidFill>
                <a:schemeClr val="tx1"/>
              </a:solidFill>
            </a:endParaRPr>
          </a:p>
        </p:txBody>
      </p:sp>
      <p:sp>
        <p:nvSpPr>
          <p:cNvPr id="26" name="ホームベース 25"/>
          <p:cNvSpPr/>
          <p:nvPr/>
        </p:nvSpPr>
        <p:spPr>
          <a:xfrm>
            <a:off x="2553240" y="10769726"/>
            <a:ext cx="14167142" cy="54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施設管理システムの機能拡充及び画像認識技術等の有効性の検討</a:t>
            </a:r>
          </a:p>
        </p:txBody>
      </p:sp>
    </p:spTree>
    <p:extLst>
      <p:ext uri="{BB962C8B-B14F-4D97-AF65-F5344CB8AC3E}">
        <p14:creationId xmlns:p14="http://schemas.microsoft.com/office/powerpoint/2010/main" val="1234437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561495493"/>
              </p:ext>
            </p:extLst>
          </p:nvPr>
        </p:nvGraphicFramePr>
        <p:xfrm>
          <a:off x="218419" y="2532442"/>
          <a:ext cx="16554148" cy="61874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◆河川、道路、公園や上下水道などの都市インフラにおける老朽化施設の着実な維持管理の実施</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大阪府都市基盤施設長寿命化計画</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に基づく計画的・効率的な維持管理を継続して実施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大阪市公共施設マネジメント基本方針及び各インフラ施設の個別施設計画に基づく維持管理の着実な実施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〇港湾・海岸保全施設における老朽化対策の実施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大阪港</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 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岸壁補修、天保山運河（千舟橋～静波橋）（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A-24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）堤防補修など</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府営港湾・泉州海岸</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汐見第３号岸壁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err="1">
                          <a:ln>
                            <a:noFill/>
                          </a:ln>
                          <a:solidFill>
                            <a:schemeClr val="tx1"/>
                          </a:solidFill>
                          <a:effectLst/>
                          <a:latin typeface="+mn-ea"/>
                          <a:ea typeface="+mn-ea"/>
                          <a:cs typeface="Meiryo UI" panose="020B0604030504040204" pitchFamily="50" charset="-128"/>
                        </a:rPr>
                        <a:t>ｍ</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改修、排水機場等機械設備の更新（新川排水機場、谷川港排水施設、北境川水門）など</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老朽化した管路及び設備の計画的な更新等を実施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や</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等の新技術を活用した都市インフラの維持管理の効率化、生産性の向上</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〇維持管理分野の課題解消が見込める新技術について効果検証を行い有効性等が評価・確認できた新技術について活用を推進</a:t>
                      </a:r>
                      <a:endParaRPr kumimoji="1" lang="en-US" altLang="ja-JP" sz="1600" b="0" i="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ja-JP" altLang="ja-JP" sz="1600" kern="1200" dirty="0">
                          <a:solidFill>
                            <a:schemeClr val="tx1"/>
                          </a:solidFill>
                          <a:effectLst/>
                          <a:latin typeface="+mn-ea"/>
                          <a:ea typeface="+mn-ea"/>
                          <a:cs typeface="Times New Roman" panose="02020603050405020304" pitchFamily="18" charset="0"/>
                        </a:rPr>
                        <a:t>・</a:t>
                      </a:r>
                      <a:r>
                        <a:rPr kumimoji="1" lang="ja-JP" altLang="ja-JP" sz="1600" b="0" kern="1200" dirty="0">
                          <a:solidFill>
                            <a:schemeClr val="tx1"/>
                          </a:solidFill>
                          <a:effectLst/>
                          <a:latin typeface="+mn-ea"/>
                          <a:ea typeface="+mn-ea"/>
                          <a:cs typeface="Times New Roman" panose="02020603050405020304" pitchFamily="18" charset="0"/>
                        </a:rPr>
                        <a:t>音センサーによる中大口径管路の漏水調査、近接点検機器（ドローン等）による水管橋等の劣化診断</a:t>
                      </a:r>
                      <a:endParaRPr kumimoji="1" lang="en-US" altLang="ja-JP" sz="1600" b="0" i="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ja-JP" sz="1600" b="0" kern="1200" spc="-150" dirty="0">
                          <a:solidFill>
                            <a:schemeClr val="tx1"/>
                          </a:solidFill>
                          <a:effectLst/>
                          <a:latin typeface="游明朝" panose="02020400000000000000" pitchFamily="18" charset="-128"/>
                          <a:ea typeface="+mn-ea"/>
                          <a:cs typeface="Meiryo UI" panose="020B0604030504040204" pitchFamily="50" charset="-128"/>
                        </a:rPr>
                        <a:t>ウェアラブルカメラや画像認識技術</a:t>
                      </a:r>
                      <a:r>
                        <a:rPr kumimoji="1" lang="ja-JP" altLang="en-US" sz="1600" b="0" strike="sngStrike" kern="1200" spc="-150" dirty="0">
                          <a:solidFill>
                            <a:schemeClr val="tx1"/>
                          </a:solidFill>
                          <a:effectLst/>
                          <a:latin typeface="游明朝" panose="02020400000000000000" pitchFamily="18" charset="-128"/>
                          <a:ea typeface="+mn-ea"/>
                          <a:cs typeface="Meiryo UI" panose="020B0604030504040204" pitchFamily="50" charset="-128"/>
                        </a:rPr>
                        <a:t>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を用いた維持管理の検討・実施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・改正水道法を踏まえ、適切な資産管理の推進を図るため、施設台帳管理を行っている施設管理システムの機能</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及び画像認識技術等の有効性の検討</a:t>
                      </a:r>
                      <a:endParaRPr kumimoji="1" lang="en-US" altLang="ja-JP" sz="1600" b="0" strike="sngStrike" kern="1200" spc="-150" baseline="0" dirty="0">
                        <a:solidFill>
                          <a:schemeClr val="tx1"/>
                        </a:solidFill>
                        <a:effectLst/>
                        <a:latin typeface="ＭＳ Ｐゴシック" panose="020B0600070205080204"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○下水道施設の維持管理の効率化に資する新技術の開発に向け、民間企業との共同研究を推進</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PPP</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PFI</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等の官民連携による効率的・効果的な都市インフラの管理運営と良好な公共サービスの維持</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○府営公園の適切な維持管理による魅力向上を図るため、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PMO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型指定管理や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P-PFI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型施設整備など、新たな管理運営制度による施設整備・管理運営を実施（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2880" indent="-457200" fontAlgn="base">
                        <a:spcAft>
                          <a:spcPts val="0"/>
                        </a:spcAft>
                      </a:pPr>
                      <a:r>
                        <a:rPr kumimoji="1" lang="ja-JP" altLang="ja-JP" sz="1600" b="0" kern="1200" dirty="0">
                          <a:solidFill>
                            <a:schemeClr val="tx1"/>
                          </a:solidFill>
                          <a:effectLst/>
                          <a:latin typeface="ＭＳ Ｐゴシック" panose="020B0600070205080204" pitchFamily="50" charset="-128"/>
                          <a:ea typeface="+mn-ea"/>
                          <a:cs typeface="+mn-cs"/>
                        </a:rPr>
                        <a:t>○</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南海トラフ巨大地震等への対策を前倒しすることを目的とした「大阪市水道基幹管路耐震化</a:t>
                      </a:r>
                      <a:r>
                        <a:rPr kumimoji="1" lang="en-US" altLang="ja-JP" sz="1600" b="0" kern="1200" spc="-150" dirty="0">
                          <a:solidFill>
                            <a:schemeClr val="tx1"/>
                          </a:solidFill>
                          <a:effectLst/>
                          <a:latin typeface="游ゴシック" panose="020B0400000000000000" pitchFamily="50" charset="-128"/>
                          <a:ea typeface="ＭＳ Ｐゴシック" panose="020B0600070205080204" pitchFamily="50" charset="-128"/>
                          <a:cs typeface="Meiryo UI" panose="020B0604030504040204" pitchFamily="50" charset="-128"/>
                        </a:rPr>
                        <a:t>PFI</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事業」について、令和６年４月からＳＰＣ（特別目的会社）による事業を開始予定</a:t>
                      </a:r>
                      <a:endParaRPr lang="ja-JP" altLang="ja-JP" sz="1200" b="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82880" indent="-457200" fontAlgn="base">
                        <a:spcAft>
                          <a:spcPts val="0"/>
                        </a:spcAft>
                      </a:pPr>
                      <a:r>
                        <a:rPr kumimoji="1" lang="ja-JP" altLang="ja-JP" sz="1600" b="0" kern="1200" dirty="0">
                          <a:solidFill>
                            <a:schemeClr val="tx1"/>
                          </a:solidFill>
                          <a:effectLst/>
                          <a:latin typeface="ＭＳ Ｐゴシック" panose="020B0600070205080204" pitchFamily="50" charset="-128"/>
                          <a:ea typeface="+mn-ea"/>
                          <a:cs typeface="+mn-cs"/>
                        </a:rPr>
                        <a:t>○</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施設の状態監視等、民間ノウハウの導入により工業用水の安定供給と持続可能な事業経営を目的とした「大阪市工業用水道特定運営事業等」について、令和４年度から運営権者による事業を開始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lang="ja-JP" altLang="ja-JP" sz="1600" b="0" u="none" dirty="0">
                          <a:solidFill>
                            <a:schemeClr val="tx1"/>
                          </a:solidFill>
                          <a:latin typeface="+mn-ea"/>
                          <a:ea typeface="+mn-ea"/>
                        </a:rPr>
                        <a:t>下水道処理施設における事業運営の効率化を目指し、民間活力を活用した</a:t>
                      </a:r>
                      <a:r>
                        <a:rPr lang="en-US" altLang="ja-JP" sz="1600" b="0" u="none" dirty="0">
                          <a:solidFill>
                            <a:schemeClr val="tx1"/>
                          </a:solidFill>
                          <a:latin typeface="+mn-ea"/>
                          <a:ea typeface="+mn-ea"/>
                        </a:rPr>
                        <a:t>PPP</a:t>
                      </a:r>
                      <a:r>
                        <a:rPr lang="ja-JP" altLang="ja-JP" sz="1600" b="0" u="none" dirty="0">
                          <a:solidFill>
                            <a:schemeClr val="tx1"/>
                          </a:solidFill>
                          <a:latin typeface="+mn-ea"/>
                          <a:ea typeface="+mn-ea"/>
                        </a:rPr>
                        <a:t>事業の導入を推進</a:t>
                      </a:r>
                      <a:endParaRPr lang="en-US" altLang="ja-JP" sz="1600" b="0" u="none" dirty="0">
                        <a:solidFill>
                          <a:schemeClr val="tx1"/>
                        </a:solidFill>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lang="ja-JP" altLang="en-US" sz="1600" b="0" u="none" dirty="0">
                          <a:solidFill>
                            <a:schemeClr val="tx1"/>
                          </a:solidFill>
                        </a:rPr>
                        <a:t>下水道事業の更なる効率化を図るため、令和４年４月から施設の運転維持管理にかかる新たな包括委託（</a:t>
                      </a:r>
                      <a:r>
                        <a:rPr lang="en-US" altLang="ja-JP" sz="1600" b="0" u="none" dirty="0">
                          <a:solidFill>
                            <a:schemeClr val="tx1"/>
                          </a:solidFill>
                          <a:latin typeface="+mn-ea"/>
                          <a:ea typeface="+mn-ea"/>
                        </a:rPr>
                        <a:t>20</a:t>
                      </a:r>
                      <a:r>
                        <a:rPr lang="ja-JP" altLang="en-US" sz="1600" b="0" u="none" dirty="0">
                          <a:solidFill>
                            <a:schemeClr val="tx1"/>
                          </a:solidFill>
                        </a:rPr>
                        <a:t>年間）</a:t>
                      </a:r>
                      <a:r>
                        <a:rPr lang="ja-JP" altLang="en-US" sz="1600" b="0" u="none" strike="noStrike" dirty="0">
                          <a:solidFill>
                            <a:schemeClr val="tx1"/>
                          </a:solidFill>
                        </a:rPr>
                        <a:t>を開始</a:t>
                      </a:r>
                      <a:endParaRPr lang="ja-JP" altLang="en-US" sz="1600" b="0" u="none" dirty="0">
                        <a:solidFill>
                          <a:schemeClr val="tx1"/>
                        </a:solidFill>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lang="ja-JP" altLang="en-US" sz="1600" b="0" u="none" dirty="0">
                          <a:solidFill>
                            <a:schemeClr val="tx1"/>
                          </a:solidFill>
                        </a:rPr>
                        <a:t>汚泥処理施設での民間活用を拡大するため、</a:t>
                      </a:r>
                      <a:r>
                        <a:rPr lang="en-US" altLang="ja-JP" sz="1600" b="0" u="none" dirty="0">
                          <a:solidFill>
                            <a:schemeClr val="tx1"/>
                          </a:solidFill>
                          <a:latin typeface="+mn-ea"/>
                          <a:ea typeface="+mn-ea"/>
                        </a:rPr>
                        <a:t>PPP/PFI</a:t>
                      </a:r>
                      <a:r>
                        <a:rPr lang="ja-JP" altLang="en-US" sz="1600" b="0" u="none" dirty="0">
                          <a:solidFill>
                            <a:schemeClr val="tx1"/>
                          </a:solidFill>
                          <a:latin typeface="+mn-ea"/>
                          <a:ea typeface="+mn-ea"/>
                        </a:rPr>
                        <a:t>事業</a:t>
                      </a:r>
                      <a:r>
                        <a:rPr lang="ja-JP" altLang="en-US" sz="1600" b="0" u="none" dirty="0">
                          <a:solidFill>
                            <a:schemeClr val="tx1"/>
                          </a:solidFill>
                        </a:rPr>
                        <a:t>にかかる特定事業の選定に向けた取組みを実施</a:t>
                      </a:r>
                      <a:endParaRPr lang="en-US" altLang="ja-JP" sz="1600" b="0" u="none" dirty="0">
                        <a:solidFill>
                          <a:schemeClr val="tx1"/>
                        </a:solidFill>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lang="ja-JP" altLang="en-US" sz="1600" b="0" u="none" dirty="0">
                          <a:solidFill>
                            <a:schemeClr val="tx1"/>
                          </a:solidFill>
                        </a:rPr>
                        <a:t>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・特別目的会社と事業契約を締結し、令和５年３月から</a:t>
                      </a:r>
                      <a:r>
                        <a:rPr kumimoji="1" lang="zh-TW" altLang="en-US" sz="1600" b="0" i="0" u="none" strike="noStrike" cap="none" spc="-150" normalizeH="0" baseline="0" dirty="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大阪市汚泥処理施設整備運営事業</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を開始</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rPr>
                        <a:t>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特別目的会社と事業契約を締結し、</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中央水みらいセンター 汚泥処理施設包括管理事業（設計・建設・維持管理）を開始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都市インフラの維持管理</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ja-JP" altLang="en-US" sz="1800" b="1" dirty="0">
                <a:solidFill>
                  <a:schemeClr val="tx1"/>
                </a:solidFill>
                <a:latin typeface="BIZ UDPゴシック" panose="020B0400000000000000" pitchFamily="50" charset="-128"/>
                <a:ea typeface="BIZ UDPゴシック" panose="020B0400000000000000" pitchFamily="50" charset="-128"/>
              </a:rPr>
              <a:t>９</a:t>
            </a:r>
            <a:r>
              <a:rPr kumimoji="1" lang="en-US" altLang="ja-JP" sz="1800" b="1" dirty="0">
                <a:solidFill>
                  <a:schemeClr val="tx1"/>
                </a:solidFill>
                <a:latin typeface="BIZ UDPゴシック" panose="020B0400000000000000" pitchFamily="50" charset="-128"/>
                <a:ea typeface="BIZ UDPゴシック" panose="020B0400000000000000" pitchFamily="50" charset="-128"/>
              </a:rPr>
              <a:t>1</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811467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57208" y="1830049"/>
            <a:ext cx="10368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感染症に対応した防災・減災対策</a:t>
            </a:r>
            <a:endParaRPr lang="en-US" altLang="ja-JP" sz="2000" b="1" spc="-150" dirty="0">
              <a:latin typeface="+mn-ea"/>
              <a:cs typeface="Meiryo UI" pitchFamily="50" charset="-128"/>
            </a:endParaRPr>
          </a:p>
        </p:txBody>
      </p:sp>
      <p:graphicFrame>
        <p:nvGraphicFramePr>
          <p:cNvPr id="14" name="Group 2"/>
          <p:cNvGraphicFramePr>
            <a:graphicFrameLocks/>
          </p:cNvGraphicFramePr>
          <p:nvPr>
            <p:extLst>
              <p:ext uri="{D42A27DB-BD31-4B8C-83A1-F6EECF244321}">
                <p14:modId xmlns:p14="http://schemas.microsoft.com/office/powerpoint/2010/main" val="496461902"/>
              </p:ext>
            </p:extLst>
          </p:nvPr>
        </p:nvGraphicFramePr>
        <p:xfrm>
          <a:off x="188208" y="2757051"/>
          <a:ext cx="16668000" cy="136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5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◆適切な避難所運営</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◆「自らの命は自らが守る」意識の醸成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a:endParaRPr lang="ja-JP" altLang="en-US" sz="1600" dirty="0">
                        <a:solidFill>
                          <a:schemeClr val="tx1"/>
                        </a:solidFill>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ja-JP" altLang="en-US" sz="1600" dirty="0">
                          <a:solidFill>
                            <a:schemeClr val="tx1"/>
                          </a:solidFill>
                        </a:rPr>
                        <a:t>－</a:t>
                      </a: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15" name="表 14">
            <a:extLst>
              <a:ext uri="{FF2B5EF4-FFF2-40B4-BE49-F238E27FC236}">
                <a16:creationId xmlns:a16="http://schemas.microsoft.com/office/drawing/2014/main" id="{CB9F2AB5-586A-4D3E-BB0C-696772C5D901}"/>
              </a:ext>
            </a:extLst>
          </p:cNvPr>
          <p:cNvGraphicFramePr>
            <a:graphicFrameLocks noGrp="1"/>
          </p:cNvGraphicFramePr>
          <p:nvPr/>
        </p:nvGraphicFramePr>
        <p:xfrm>
          <a:off x="160382" y="5488058"/>
          <a:ext cx="16560000" cy="2958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268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4059389"/>
                  </a:ext>
                </a:extLst>
              </a:tr>
            </a:tbl>
          </a:graphicData>
        </a:graphic>
      </p:graphicFrame>
      <p:sp>
        <p:nvSpPr>
          <p:cNvPr id="33" name="角丸四角形 32"/>
          <p:cNvSpPr/>
          <p:nvPr/>
        </p:nvSpPr>
        <p:spPr>
          <a:xfrm>
            <a:off x="236583" y="6289958"/>
            <a:ext cx="1733341" cy="740916"/>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適切な避難所運営</a:t>
            </a:r>
          </a:p>
        </p:txBody>
      </p:sp>
      <p:sp>
        <p:nvSpPr>
          <p:cNvPr id="34" name="ホームベース 33"/>
          <p:cNvSpPr/>
          <p:nvPr/>
        </p:nvSpPr>
        <p:spPr>
          <a:xfrm>
            <a:off x="2374445" y="6315050"/>
            <a:ext cx="9612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ホテル・旅館等の新たな避難所等、多様な避難所の確保</a:t>
            </a:r>
          </a:p>
        </p:txBody>
      </p:sp>
      <p:sp>
        <p:nvSpPr>
          <p:cNvPr id="36" name="角丸四角形 35"/>
          <p:cNvSpPr/>
          <p:nvPr/>
        </p:nvSpPr>
        <p:spPr>
          <a:xfrm>
            <a:off x="236582" y="7284905"/>
            <a:ext cx="1733341" cy="1042322"/>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「自らの命は自らが守る」意識の醸成</a:t>
            </a:r>
          </a:p>
        </p:txBody>
      </p:sp>
      <p:sp>
        <p:nvSpPr>
          <p:cNvPr id="37" name="ホームベース 36"/>
          <p:cNvSpPr/>
          <p:nvPr/>
        </p:nvSpPr>
        <p:spPr>
          <a:xfrm>
            <a:off x="2374445" y="7284905"/>
            <a:ext cx="14328000" cy="63364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地域における水害・土砂災害に関するリスクを確認するための「ハザードマップ」や府民の避難判断のための「避難行動判定フロー」、「避難情報のポイント」の周知</a:t>
            </a:r>
          </a:p>
        </p:txBody>
      </p:sp>
      <p:sp>
        <p:nvSpPr>
          <p:cNvPr id="39" name="ホームベース 38"/>
          <p:cNvSpPr/>
          <p:nvPr/>
        </p:nvSpPr>
        <p:spPr>
          <a:xfrm>
            <a:off x="2374445" y="8003227"/>
            <a:ext cx="14328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「安全な場所にいる人は避難場所に行く必要がない」等について、府民の理解を促進</a:t>
            </a:r>
          </a:p>
        </p:txBody>
      </p:sp>
      <p:pic>
        <p:nvPicPr>
          <p:cNvPr id="20" name="図 1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40194" y="5498274"/>
            <a:ext cx="411386" cy="612000"/>
          </a:xfrm>
          <a:prstGeom prst="rect">
            <a:avLst/>
          </a:prstGeom>
        </p:spPr>
      </p:pic>
      <p:sp>
        <p:nvSpPr>
          <p:cNvPr id="21"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22" name="ホームベース 21"/>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感染症に対応した防災・減災対策</a:t>
            </a:r>
          </a:p>
        </p:txBody>
      </p:sp>
      <p:cxnSp>
        <p:nvCxnSpPr>
          <p:cNvPr id="23" name="直線コネクタ 22"/>
          <p:cNvCxnSpPr/>
          <p:nvPr/>
        </p:nvCxnSpPr>
        <p:spPr>
          <a:xfrm>
            <a:off x="376382" y="4595218"/>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37A114D-C9FC-4AEC-A456-F2810BC313A6}"/>
              </a:ext>
            </a:extLst>
          </p:cNvPr>
          <p:cNvSpPr txBox="1"/>
          <p:nvPr/>
        </p:nvSpPr>
        <p:spPr>
          <a:xfrm>
            <a:off x="188208" y="474729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5" name="フローチャート: 結合子 24"/>
          <p:cNvSpPr/>
          <p:nvPr/>
        </p:nvSpPr>
        <p:spPr>
          <a:xfrm>
            <a:off x="520172" y="494105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92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5201387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153337089"/>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◆適切な避難所運営</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〇従来の避難所に加え、新たな避難所として、ホテル・旅館等の宿泊施設と防災協定を締結（</a:t>
                      </a:r>
                      <a:r>
                        <a:rPr kumimoji="1" lang="en-US" altLang="ja-JP" sz="1600" b="0" i="0" u="none" strike="noStrike" cap="none" spc="-150" normalizeH="0" baseline="0" dirty="0">
                          <a:ln>
                            <a:noFill/>
                          </a:ln>
                          <a:solidFill>
                            <a:schemeClr val="tx1"/>
                          </a:solidFill>
                          <a:effectLst/>
                          <a:latin typeface="+mn-ea"/>
                          <a:ea typeface="+mn-ea"/>
                        </a:rPr>
                        <a:t>R6.1</a:t>
                      </a:r>
                      <a:r>
                        <a:rPr kumimoji="1" lang="ja-JP" altLang="en-US" sz="1600" b="0" i="0" u="none" strike="noStrike" cap="none" spc="-150" normalizeH="0" baseline="0" dirty="0">
                          <a:ln>
                            <a:noFill/>
                          </a:ln>
                          <a:solidFill>
                            <a:schemeClr val="tx1"/>
                          </a:solidFill>
                          <a:effectLst/>
                          <a:latin typeface="+mn-ea"/>
                          <a:ea typeface="+mn-ea"/>
                        </a:rPr>
                        <a:t>月現在　</a:t>
                      </a:r>
                      <a:r>
                        <a:rPr kumimoji="1" lang="en-US" altLang="ja-JP" sz="1600" b="0" i="0" u="none" strike="noStrike" cap="none" spc="-150" normalizeH="0" baseline="0" dirty="0">
                          <a:ln>
                            <a:noFill/>
                          </a:ln>
                          <a:solidFill>
                            <a:schemeClr val="tx1"/>
                          </a:solidFill>
                          <a:effectLst/>
                          <a:latin typeface="+mn-ea"/>
                          <a:ea typeface="+mn-ea"/>
                        </a:rPr>
                        <a:t>147</a:t>
                      </a:r>
                      <a:r>
                        <a:rPr kumimoji="1" lang="ja-JP" altLang="en-US" sz="1600" b="0" i="0" u="none" strike="noStrike" cap="none" spc="-150" normalizeH="0" baseline="0" dirty="0">
                          <a:ln>
                            <a:noFill/>
                          </a:ln>
                          <a:solidFill>
                            <a:schemeClr val="tx1"/>
                          </a:solidFill>
                          <a:effectLst/>
                          <a:latin typeface="+mn-ea"/>
                          <a:ea typeface="+mn-ea"/>
                        </a:rPr>
                        <a:t>施設）</a:t>
                      </a:r>
                      <a:endParaRPr kumimoji="1" lang="en-US" altLang="ja-JP" sz="1600" b="0" i="0" u="none" strike="sng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〇確保したホテル等の活用方法について、市町村の意見を聞きながら方針を検討</a:t>
                      </a:r>
                      <a:endParaRPr kumimoji="1" lang="en-US" altLang="ja-JP" sz="1600" b="0" i="0" u="none" strike="no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○避難所運営マニュアル作成指針を改正し、市町村へ情報提供及びホームページへ掲載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◆自らの命は自らが守る」意識の醸成</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○府政だより、府ＨＰ、府ＳＮＳ、ラジオ出演等等により新たな避難情報やハザードマップの重要性等を情報発信</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防災イベントにおいて避難行動判定フローや避難情報のポイント等のパネル展示による啓発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○大阪市転入者に対して、市民防災マニュアルを配布</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○防災啓発コンテンツ</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市民防災マニュアル</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をホームページにて公開</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感染症に対応した防災・減災対策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93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1605588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231354" y="1938715"/>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先端技術等を活用した災害対応力の強化</a:t>
            </a:r>
            <a:endParaRPr lang="en-US" altLang="ja-JP" sz="2000" b="1" spc="-150" dirty="0">
              <a:latin typeface="+mn-ea"/>
              <a:cs typeface="Meiryo UI" pitchFamily="50" charset="-128"/>
            </a:endParaRPr>
          </a:p>
        </p:txBody>
      </p:sp>
      <p:graphicFrame>
        <p:nvGraphicFramePr>
          <p:cNvPr id="18" name="Group 2"/>
          <p:cNvGraphicFramePr>
            <a:graphicFrameLocks/>
          </p:cNvGraphicFramePr>
          <p:nvPr>
            <p:extLst>
              <p:ext uri="{D42A27DB-BD31-4B8C-83A1-F6EECF244321}">
                <p14:modId xmlns:p14="http://schemas.microsoft.com/office/powerpoint/2010/main" val="254326286"/>
              </p:ext>
            </p:extLst>
          </p:nvPr>
        </p:nvGraphicFramePr>
        <p:xfrm>
          <a:off x="115354" y="2873859"/>
          <a:ext cx="16668000" cy="1476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◆府災害対策本部や同事務局における人員・設備の点検・強化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◆先端技術を活用した災害対応に向けた検討</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◆先端技術を活用した施策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◆先端技術を活用した災害対応体制の構築に向けた取組み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◆新たな災害対応体制の構築</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◆災害対応力の継続した充実強化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19" name="表 18">
            <a:extLst>
              <a:ext uri="{FF2B5EF4-FFF2-40B4-BE49-F238E27FC236}">
                <a16:creationId xmlns:a16="http://schemas.microsoft.com/office/drawing/2014/main" id="{CB9F2AB5-586A-4D3E-BB0C-696772C5D901}"/>
              </a:ext>
            </a:extLst>
          </p:cNvPr>
          <p:cNvGraphicFramePr>
            <a:graphicFrameLocks noGrp="1"/>
          </p:cNvGraphicFramePr>
          <p:nvPr/>
        </p:nvGraphicFramePr>
        <p:xfrm>
          <a:off x="315208" y="5749186"/>
          <a:ext cx="16560000" cy="3044601"/>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25713">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3188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4" name="角丸四角形 43"/>
          <p:cNvSpPr/>
          <p:nvPr/>
        </p:nvSpPr>
        <p:spPr>
          <a:xfrm>
            <a:off x="442208" y="6543234"/>
            <a:ext cx="1733341" cy="755716"/>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災害対策本部</a:t>
            </a:r>
          </a:p>
        </p:txBody>
      </p:sp>
      <p:sp>
        <p:nvSpPr>
          <p:cNvPr id="45" name="ホームベース 44"/>
          <p:cNvSpPr/>
          <p:nvPr/>
        </p:nvSpPr>
        <p:spPr>
          <a:xfrm>
            <a:off x="2602146" y="6541751"/>
            <a:ext cx="13860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災害対策本部会議のスマート化（タブレットによる情報共有化など）</a:t>
            </a:r>
          </a:p>
        </p:txBody>
      </p:sp>
      <p:sp>
        <p:nvSpPr>
          <p:cNvPr id="47" name="ホームベース 46"/>
          <p:cNvSpPr/>
          <p:nvPr/>
        </p:nvSpPr>
        <p:spPr>
          <a:xfrm>
            <a:off x="2602146" y="6955751"/>
            <a:ext cx="13860000" cy="33539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人員・設備の点検・強化</a:t>
            </a:r>
          </a:p>
        </p:txBody>
      </p:sp>
      <p:sp>
        <p:nvSpPr>
          <p:cNvPr id="48" name="ホームベース 47"/>
          <p:cNvSpPr/>
          <p:nvPr/>
        </p:nvSpPr>
        <p:spPr>
          <a:xfrm>
            <a:off x="8384780" y="7417981"/>
            <a:ext cx="8100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先端技術を活用した災害対応体制の構築に向けた取組み</a:t>
            </a:r>
          </a:p>
        </p:txBody>
      </p:sp>
      <p:sp>
        <p:nvSpPr>
          <p:cNvPr id="49" name="角丸四角形 48"/>
          <p:cNvSpPr/>
          <p:nvPr/>
        </p:nvSpPr>
        <p:spPr>
          <a:xfrm>
            <a:off x="442208" y="7441823"/>
            <a:ext cx="1733341" cy="1153609"/>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先端技術を活用した施策</a:t>
            </a:r>
          </a:p>
        </p:txBody>
      </p:sp>
      <p:sp>
        <p:nvSpPr>
          <p:cNvPr id="50" name="ホームベース 49"/>
          <p:cNvSpPr/>
          <p:nvPr/>
        </p:nvSpPr>
        <p:spPr>
          <a:xfrm>
            <a:off x="8384780" y="7852771"/>
            <a:ext cx="8100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err="1">
                <a:effectLst>
                  <a:outerShdw blurRad="38100" dist="38100" dir="2700000" algn="tl">
                    <a:srgbClr val="000000">
                      <a:alpha val="43137"/>
                    </a:srgbClr>
                  </a:outerShdw>
                </a:effectLst>
              </a:rPr>
              <a:t>IoT</a:t>
            </a:r>
            <a:r>
              <a:rPr kumimoji="1" lang="ja-JP" altLang="en-US" b="1" dirty="0" err="1">
                <a:effectLst>
                  <a:outerShdw blurRad="38100" dist="38100" dir="2700000" algn="tl">
                    <a:srgbClr val="000000">
                      <a:alpha val="43137"/>
                    </a:srgbClr>
                  </a:outerShdw>
                </a:effectLst>
              </a:rPr>
              <a:t>、</a:t>
            </a:r>
            <a:r>
              <a:rPr kumimoji="1" lang="en-US" altLang="ja-JP" b="1" dirty="0">
                <a:effectLst>
                  <a:outerShdw blurRad="38100" dist="38100" dir="2700000" algn="tl">
                    <a:srgbClr val="000000">
                      <a:alpha val="43137"/>
                    </a:srgbClr>
                  </a:outerShdw>
                </a:effectLst>
              </a:rPr>
              <a:t>AI</a:t>
            </a:r>
            <a:r>
              <a:rPr kumimoji="1" lang="ja-JP" altLang="en-US" b="1" dirty="0">
                <a:effectLst>
                  <a:outerShdw blurRad="38100" dist="38100" dir="2700000" algn="tl">
                    <a:srgbClr val="000000">
                      <a:alpha val="43137"/>
                    </a:srgbClr>
                  </a:outerShdw>
                </a:effectLst>
              </a:rPr>
              <a:t>等の先端技術を活用した事例収集、効果・実現可能性の検討</a:t>
            </a:r>
          </a:p>
        </p:txBody>
      </p:sp>
      <p:sp>
        <p:nvSpPr>
          <p:cNvPr id="52" name="ホームベース 51"/>
          <p:cNvSpPr/>
          <p:nvPr/>
        </p:nvSpPr>
        <p:spPr>
          <a:xfrm>
            <a:off x="8384780" y="8289288"/>
            <a:ext cx="8100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民間事業者等の関係機関との調整、連携</a:t>
            </a:r>
          </a:p>
        </p:txBody>
      </p:sp>
      <p:sp>
        <p:nvSpPr>
          <p:cNvPr id="53" name="ホームベース 52"/>
          <p:cNvSpPr/>
          <p:nvPr/>
        </p:nvSpPr>
        <p:spPr>
          <a:xfrm>
            <a:off x="2602146" y="7417981"/>
            <a:ext cx="5580000" cy="117745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effectLst>
                  <a:outerShdw blurRad="38100" dist="38100" dir="2700000" algn="tl">
                    <a:srgbClr val="000000">
                      <a:alpha val="43137"/>
                    </a:srgbClr>
                  </a:outerShdw>
                </a:effectLst>
              </a:rPr>
              <a:t>先端技術を活用した災害対応に向けた検討</a:t>
            </a:r>
            <a:endParaRPr kumimoji="1" lang="ja-JP" altLang="en-US" b="1" dirty="0">
              <a:effectLst>
                <a:outerShdw blurRad="38100" dist="38100" dir="2700000" algn="tl">
                  <a:srgbClr val="000000">
                    <a:alpha val="43137"/>
                  </a:srgbClr>
                </a:outerShdw>
              </a:effectLst>
            </a:endParaRPr>
          </a:p>
        </p:txBody>
      </p:sp>
      <p:pic>
        <p:nvPicPr>
          <p:cNvPr id="24" name="図 2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95020" y="5778108"/>
            <a:ext cx="411386" cy="612000"/>
          </a:xfrm>
          <a:prstGeom prst="rect">
            <a:avLst/>
          </a:prstGeom>
        </p:spPr>
      </p:pic>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26" name="ホームベース 25"/>
          <p:cNvSpPr/>
          <p:nvPr/>
        </p:nvSpPr>
        <p:spPr>
          <a:xfrm>
            <a:off x="218419" y="862531"/>
            <a:ext cx="6300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先端技術等を活用した災害対応力の強化</a:t>
            </a:r>
          </a:p>
        </p:txBody>
      </p:sp>
      <p:cxnSp>
        <p:nvCxnSpPr>
          <p:cNvPr id="27" name="直線コネクタ 26"/>
          <p:cNvCxnSpPr/>
          <p:nvPr/>
        </p:nvCxnSpPr>
        <p:spPr>
          <a:xfrm>
            <a:off x="315208" y="4817403"/>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37A114D-C9FC-4AEC-A456-F2810BC313A6}"/>
              </a:ext>
            </a:extLst>
          </p:cNvPr>
          <p:cNvSpPr txBox="1"/>
          <p:nvPr/>
        </p:nvSpPr>
        <p:spPr>
          <a:xfrm>
            <a:off x="127034" y="4969481"/>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9" name="フローチャート: 結合子 28"/>
          <p:cNvSpPr/>
          <p:nvPr/>
        </p:nvSpPr>
        <p:spPr>
          <a:xfrm>
            <a:off x="458998" y="5163243"/>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94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9458362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303652452"/>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◆府災害対策本部や同事務局における人員・設備の点検・強化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○災害対策本部会議室に庁内</a:t>
                      </a:r>
                      <a:r>
                        <a:rPr kumimoji="1" lang="en-US" altLang="ja-JP" sz="1600" b="0" u="none" dirty="0">
                          <a:solidFill>
                            <a:schemeClr val="tx1"/>
                          </a:solidFill>
                          <a:latin typeface="游ゴシック" panose="020B0400000000000000" pitchFamily="50" charset="-128"/>
                          <a:ea typeface="+mn-ea"/>
                        </a:rPr>
                        <a:t>LAN</a:t>
                      </a:r>
                      <a:r>
                        <a:rPr kumimoji="1" lang="ja-JP" altLang="en-US" sz="1600" b="0" u="none" dirty="0">
                          <a:solidFill>
                            <a:schemeClr val="tx1"/>
                          </a:solidFill>
                          <a:latin typeface="游ゴシック" panose="020B0400000000000000" pitchFamily="50" charset="-128"/>
                          <a:ea typeface="+mn-ea"/>
                        </a:rPr>
                        <a:t>へ接続するための設備、タブレットを導入</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◆先端技術を活用した災害対応に向けた検討</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○内閣府が「防災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テクノロジー官民連携プラットフォーム」の一環として「マッチングサイト」が開設されたことに伴い、登録されている企業の取組みや、内閣府主催の「マッ</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チングセミナー」に参加</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他自治体と企業との協業事案について確認し大阪府としての活用事例の検討</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○災害や健康危機事象等の情報をより効果的に提供するため、スマートフォン向けのアプリの導入を検討</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◆先端技術を活用した災害対応体制の構築に向けた取組み</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○次期防災情報システムにおいて、災害発生時に</a:t>
                      </a:r>
                      <a:r>
                        <a:rPr kumimoji="1" lang="en-US" altLang="ja-JP" sz="1600" b="0" u="none" dirty="0">
                          <a:solidFill>
                            <a:schemeClr val="tx1"/>
                          </a:solidFill>
                          <a:latin typeface="游ゴシック" panose="020B0400000000000000" pitchFamily="50" charset="-128"/>
                          <a:ea typeface="+mn-ea"/>
                        </a:rPr>
                        <a:t>SNS</a:t>
                      </a:r>
                      <a:r>
                        <a:rPr kumimoji="1" lang="ja-JP" altLang="en-US" sz="1600" b="0" u="none" dirty="0">
                          <a:solidFill>
                            <a:schemeClr val="tx1"/>
                          </a:solidFill>
                          <a:latin typeface="游ゴシック" panose="020B0400000000000000" pitchFamily="50" charset="-128"/>
                          <a:ea typeface="+mn-ea"/>
                        </a:rPr>
                        <a:t>に発信された情報を取り込むことで、より迅速な災害対応が出来るよう民間企業のサービスを導入</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また、災害発生時の情報共有を促進し、効果的な判断が出来るよう「電子指揮台」を導入</a:t>
                      </a:r>
                      <a:endParaRPr kumimoji="1" lang="en-US" altLang="ja-JP" sz="1600" b="0" u="none" strike="sngStrik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6300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先端技術等を活用した災害対応力の強化</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63542"/>
            <a:ext cx="2487711" cy="47867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95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195841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30128</Words>
  <Application>Microsoft Office PowerPoint</Application>
  <PresentationFormat>ユーザー設定</PresentationFormat>
  <Paragraphs>3033</Paragraphs>
  <Slides>96</Slides>
  <Notes>33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96</vt:i4>
      </vt:variant>
    </vt:vector>
  </HeadingPairs>
  <TitlesOfParts>
    <vt:vector size="107" baseType="lpstr">
      <vt:lpstr>BIZ UDPゴシック</vt:lpstr>
      <vt:lpstr>Meiryo UI</vt:lpstr>
      <vt:lpstr>ＭＳ Ｐゴシック</vt:lpstr>
      <vt:lpstr>新細明體</vt:lpstr>
      <vt:lpstr>游ゴシック</vt:lpstr>
      <vt:lpstr>游ゴシック 本文</vt:lpstr>
      <vt:lpstr>游明朝</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2024-07-30T08:45:58Z</dcterms:created>
  <dcterms:modified xsi:type="dcterms:W3CDTF">2024-08-16T04:58:11Z</dcterms:modified>
</cp:coreProperties>
</file>