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12.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notesSlides/notesSlide13.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6.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8.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21.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2.xml" ContentType="application/vnd.openxmlformats-officedocument.drawingml.chart+xml"/>
  <Override PartName="/ppt/notesSlides/notesSlide28.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5.xml" ContentType="application/vnd.openxmlformats-officedocument.drawingml.chart+xml"/>
  <Override PartName="/ppt/drawings/drawing4.xml" ContentType="application/vnd.openxmlformats-officedocument.drawingml.chartshapes+xml"/>
  <Override PartName="/ppt/charts/chart26.xml" ContentType="application/vnd.openxmlformats-officedocument.drawingml.chart+xml"/>
  <Override PartName="/ppt/notesSlides/notesSlide36.xml" ContentType="application/vnd.openxmlformats-officedocument.presentationml.notesSlide+xml"/>
  <Override PartName="/ppt/charts/chart27.xml" ContentType="application/vnd.openxmlformats-officedocument.drawingml.chart+xml"/>
  <Override PartName="/ppt/drawings/drawing5.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8.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notesSlides/notesSlide39.xml" ContentType="application/vnd.openxmlformats-officedocument.presentationml.notesSlide+xml"/>
  <Override PartName="/ppt/charts/chart29.xml" ContentType="application/vnd.openxmlformats-officedocument.drawingml.chart+xml"/>
  <Override PartName="/ppt/drawings/drawing6.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0.xml" ContentType="application/vnd.openxmlformats-officedocument.drawingml.chart+xml"/>
  <Override PartName="/ppt/notesSlides/notesSlide43.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notesSlides/notesSlide44.xml" ContentType="application/vnd.openxmlformats-officedocument.presentationml.notesSlide+xml"/>
  <Override PartName="/ppt/charts/chart33.xml" ContentType="application/vnd.openxmlformats-officedocument.drawingml.chart+xml"/>
  <Override PartName="/ppt/notesSlides/notesSlide45.xml" ContentType="application/vnd.openxmlformats-officedocument.presentationml.notesSlide+xml"/>
  <Override PartName="/ppt/charts/chart3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5.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4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43.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5.xml" ContentType="application/vnd.openxmlformats-officedocument.themeOverride+xml"/>
  <Override PartName="/ppt/notesSlides/notesSlide51.xml" ContentType="application/vnd.openxmlformats-officedocument.presentationml.notesSlide+xml"/>
  <Override PartName="/ppt/charts/chart44.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6.xml" ContentType="application/vnd.openxmlformats-officedocument.themeOverride+xml"/>
  <Override PartName="/ppt/notesSlides/notesSlide52.xml" ContentType="application/vnd.openxmlformats-officedocument.presentationml.notesSlide+xml"/>
  <Override PartName="/ppt/charts/chart45.xml" ContentType="application/vnd.openxmlformats-officedocument.drawingml.chart+xml"/>
  <Override PartName="/ppt/theme/themeOverride7.xml" ContentType="application/vnd.openxmlformats-officedocument.themeOverride+xml"/>
  <Override PartName="/ppt/notesSlides/notesSlide53.xml" ContentType="application/vnd.openxmlformats-officedocument.presentationml.notesSlide+xml"/>
  <Override PartName="/ppt/charts/chart46.xml" ContentType="application/vnd.openxmlformats-officedocument.drawingml.chart+xml"/>
  <Override PartName="/ppt/drawings/drawing7.xml" ContentType="application/vnd.openxmlformats-officedocument.drawingml.chartshape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47.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64.xml" ContentType="application/vnd.openxmlformats-officedocument.presentationml.notesSlide+xml"/>
  <Override PartName="/ppt/charts/chart50.xml" ContentType="application/vnd.openxmlformats-officedocument.drawingml.chart+xml"/>
  <Override PartName="/ppt/notesSlides/notesSlide65.xml" ContentType="application/vnd.openxmlformats-officedocument.presentationml.notesSlide+xml"/>
  <Override PartName="/ppt/charts/chart51.xml" ContentType="application/vnd.openxmlformats-officedocument.drawingml.chart+xml"/>
  <Override PartName="/ppt/drawings/drawing8.xml" ContentType="application/vnd.openxmlformats-officedocument.drawingml.chartshapes+xml"/>
  <Override PartName="/ppt/notesSlides/notesSlide66.xml" ContentType="application/vnd.openxmlformats-officedocument.presentationml.notesSlide+xml"/>
  <Override PartName="/ppt/charts/chart52.xml" ContentType="application/vnd.openxmlformats-officedocument.drawingml.chart+xml"/>
  <Override PartName="/ppt/charts/chart53.xml" ContentType="application/vnd.openxmlformats-officedocument.drawingml.chart+xml"/>
  <Override PartName="/ppt/notesSlides/notesSlide67.xml" ContentType="application/vnd.openxmlformats-officedocument.presentationml.notesSlide+xml"/>
  <Override PartName="/ppt/charts/chart54.xml" ContentType="application/vnd.openxmlformats-officedocument.drawingml.chart+xml"/>
  <Override PartName="/ppt/drawings/drawing9.xml" ContentType="application/vnd.openxmlformats-officedocument.drawingml.chartshapes+xml"/>
  <Override PartName="/ppt/notesSlides/notesSlide68.xml" ContentType="application/vnd.openxmlformats-officedocument.presentationml.notesSlide+xml"/>
  <Override PartName="/ppt/charts/chart55.xml" ContentType="application/vnd.openxmlformats-officedocument.drawingml.chart+xml"/>
  <Override PartName="/ppt/notesSlides/notesSlide69.xml" ContentType="application/vnd.openxmlformats-officedocument.presentationml.notesSlide+xml"/>
  <Override PartName="/ppt/charts/chart56.xml" ContentType="application/vnd.openxmlformats-officedocument.drawingml.chart+xml"/>
  <Override PartName="/ppt/notesSlides/notesSlide70.xml" ContentType="application/vnd.openxmlformats-officedocument.presentationml.notesSlide+xml"/>
  <Override PartName="/ppt/charts/chart57.xml" ContentType="application/vnd.openxmlformats-officedocument.drawingml.chart+xml"/>
  <Override PartName="/ppt/drawings/drawing10.xml" ContentType="application/vnd.openxmlformats-officedocument.drawingml.chartshapes+xml"/>
  <Override PartName="/ppt/notesSlides/notesSlide71.xml" ContentType="application/vnd.openxmlformats-officedocument.presentationml.notesSlide+xml"/>
  <Override PartName="/ppt/charts/chart58.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5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0.xml" ContentType="application/vnd.openxmlformats-officedocument.drawingml.chart+xml"/>
  <Override PartName="/ppt/drawings/drawing11.xml" ContentType="application/vnd.openxmlformats-officedocument.drawingml.chartshapes+xml"/>
  <Override PartName="/ppt/notesSlides/notesSlide74.xml" ContentType="application/vnd.openxmlformats-officedocument.presentationml.notesSlide+xml"/>
  <Override PartName="/ppt/charts/chart61.xml" ContentType="application/vnd.openxmlformats-officedocument.drawingml.chart+xml"/>
  <Override PartName="/ppt/drawings/drawing12.xml" ContentType="application/vnd.openxmlformats-officedocument.drawingml.chartshape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7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7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7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81.xml" ContentType="application/vnd.openxmlformats-officedocument.presentationml.notesSlide+xml"/>
  <Override PartName="/ppt/charts/chart75.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13.xml" ContentType="application/vnd.openxmlformats-officedocument.drawingml.chartshape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76.xml" ContentType="application/vnd.openxmlformats-officedocument.drawingml.chart+xml"/>
  <Override PartName="/ppt/drawings/drawing14.xml" ContentType="application/vnd.openxmlformats-officedocument.drawingml.chartshapes+xml"/>
  <Override PartName="/ppt/notesSlides/notesSlide84.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85.xml" ContentType="application/vnd.openxmlformats-officedocument.presentationml.notesSlide+xml"/>
  <Override PartName="/ppt/charts/chart79.xml" ContentType="application/vnd.openxmlformats-officedocument.drawingml.chart+xml"/>
  <Override PartName="/ppt/notesSlides/notesSlide86.xml" ContentType="application/vnd.openxmlformats-officedocument.presentationml.notesSlide+xml"/>
  <Override PartName="/ppt/charts/chart80.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87.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88.xml" ContentType="application/vnd.openxmlformats-officedocument.presentationml.notesSlide+xml"/>
  <Override PartName="/ppt/charts/chart83.xml" ContentType="application/vnd.openxmlformats-officedocument.drawingml.chart+xml"/>
  <Override PartName="/ppt/drawings/drawing15.xml" ContentType="application/vnd.openxmlformats-officedocument.drawingml.chartshapes+xml"/>
  <Override PartName="/ppt/charts/chart84.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16.xml" ContentType="application/vnd.openxmlformats-officedocument.drawingml.chartshape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91.xml" ContentType="application/vnd.openxmlformats-officedocument.presentationml.notesSlide+xml"/>
  <Override PartName="/ppt/charts/chart87.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88.xml" ContentType="application/vnd.openxmlformats-officedocument.drawingml.chart+xml"/>
  <Override PartName="/ppt/notesSlides/notesSlide92.xml" ContentType="application/vnd.openxmlformats-officedocument.presentationml.notesSlide+xml"/>
  <Override PartName="/ppt/charts/chart8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93.xml" ContentType="application/vnd.openxmlformats-officedocument.presentationml.notesSlide+xml"/>
  <Override PartName="/ppt/charts/chart9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91.xml" ContentType="application/vnd.openxmlformats-officedocument.drawingml.chart+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rts/chart92.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4"/>
  </p:sldMasterIdLst>
  <p:notesMasterIdLst>
    <p:notesMasterId r:id="rId131"/>
  </p:notesMasterIdLst>
  <p:handoutMasterIdLst>
    <p:handoutMasterId r:id="rId132"/>
  </p:handoutMasterIdLst>
  <p:sldIdLst>
    <p:sldId id="1754" r:id="rId5"/>
    <p:sldId id="1650" r:id="rId6"/>
    <p:sldId id="1652" r:id="rId7"/>
    <p:sldId id="1760" r:id="rId8"/>
    <p:sldId id="1686" r:id="rId9"/>
    <p:sldId id="1832" r:id="rId10"/>
    <p:sldId id="1851" r:id="rId11"/>
    <p:sldId id="1773" r:id="rId12"/>
    <p:sldId id="1774" r:id="rId13"/>
    <p:sldId id="1815" r:id="rId14"/>
    <p:sldId id="1788" r:id="rId15"/>
    <p:sldId id="1833" r:id="rId16"/>
    <p:sldId id="1777" r:id="rId17"/>
    <p:sldId id="1789" r:id="rId18"/>
    <p:sldId id="1779" r:id="rId19"/>
    <p:sldId id="1780" r:id="rId20"/>
    <p:sldId id="1834" r:id="rId21"/>
    <p:sldId id="1816" r:id="rId22"/>
    <p:sldId id="1835" r:id="rId23"/>
    <p:sldId id="1817" r:id="rId24"/>
    <p:sldId id="1822" r:id="rId25"/>
    <p:sldId id="1818" r:id="rId26"/>
    <p:sldId id="1823" r:id="rId27"/>
    <p:sldId id="1711" r:id="rId28"/>
    <p:sldId id="1836" r:id="rId29"/>
    <p:sldId id="1820" r:id="rId30"/>
    <p:sldId id="1687" r:id="rId31"/>
    <p:sldId id="1723" r:id="rId32"/>
    <p:sldId id="1831" r:id="rId33"/>
    <p:sldId id="1814" r:id="rId34"/>
    <p:sldId id="1798" r:id="rId35"/>
    <p:sldId id="1799" r:id="rId36"/>
    <p:sldId id="1689" r:id="rId37"/>
    <p:sldId id="1837" r:id="rId38"/>
    <p:sldId id="1861" r:id="rId39"/>
    <p:sldId id="1692" r:id="rId40"/>
    <p:sldId id="1693" r:id="rId41"/>
    <p:sldId id="1724" r:id="rId42"/>
    <p:sldId id="1800" r:id="rId43"/>
    <p:sldId id="1801" r:id="rId44"/>
    <p:sldId id="1802" r:id="rId45"/>
    <p:sldId id="1821" r:id="rId46"/>
    <p:sldId id="1809" r:id="rId47"/>
    <p:sldId id="1810" r:id="rId48"/>
    <p:sldId id="1811" r:id="rId49"/>
    <p:sldId id="1812" r:id="rId50"/>
    <p:sldId id="1813" r:id="rId51"/>
    <p:sldId id="1839" r:id="rId52"/>
    <p:sldId id="1709" r:id="rId53"/>
    <p:sldId id="1680" r:id="rId54"/>
    <p:sldId id="1681" r:id="rId55"/>
    <p:sldId id="1731" r:id="rId56"/>
    <p:sldId id="1803" r:id="rId57"/>
    <p:sldId id="1804" r:id="rId58"/>
    <p:sldId id="1859" r:id="rId59"/>
    <p:sldId id="1806" r:id="rId60"/>
    <p:sldId id="1807" r:id="rId61"/>
    <p:sldId id="1808" r:id="rId62"/>
    <p:sldId id="1700" r:id="rId63"/>
    <p:sldId id="1701" r:id="rId64"/>
    <p:sldId id="1702" r:id="rId65"/>
    <p:sldId id="1703" r:id="rId66"/>
    <p:sldId id="1758" r:id="rId67"/>
    <p:sldId id="1840" r:id="rId68"/>
    <p:sldId id="1853" r:id="rId69"/>
    <p:sldId id="1708" r:id="rId70"/>
    <p:sldId id="1854" r:id="rId71"/>
    <p:sldId id="1707" r:id="rId72"/>
    <p:sldId id="1855" r:id="rId73"/>
    <p:sldId id="1746" r:id="rId74"/>
    <p:sldId id="1726" r:id="rId75"/>
    <p:sldId id="1797" r:id="rId76"/>
    <p:sldId id="1792" r:id="rId77"/>
    <p:sldId id="1529" r:id="rId78"/>
    <p:sldId id="1530" r:id="rId79"/>
    <p:sldId id="1531" r:id="rId80"/>
    <p:sldId id="1532" r:id="rId81"/>
    <p:sldId id="1841" r:id="rId82"/>
    <p:sldId id="1842" r:id="rId83"/>
    <p:sldId id="1536" r:id="rId84"/>
    <p:sldId id="1537" r:id="rId85"/>
    <p:sldId id="1540" r:id="rId86"/>
    <p:sldId id="1541" r:id="rId87"/>
    <p:sldId id="1542" r:id="rId88"/>
    <p:sldId id="1544" r:id="rId89"/>
    <p:sldId id="1546" r:id="rId90"/>
    <p:sldId id="1548" r:id="rId91"/>
    <p:sldId id="1729" r:id="rId92"/>
    <p:sldId id="1730" r:id="rId93"/>
    <p:sldId id="1727" r:id="rId94"/>
    <p:sldId id="1667" r:id="rId95"/>
    <p:sldId id="1668" r:id="rId96"/>
    <p:sldId id="1669" r:id="rId97"/>
    <p:sldId id="1670" r:id="rId98"/>
    <p:sldId id="1671" r:id="rId99"/>
    <p:sldId id="1793" r:id="rId100"/>
    <p:sldId id="1673" r:id="rId101"/>
    <p:sldId id="1794" r:id="rId102"/>
    <p:sldId id="1795" r:id="rId103"/>
    <p:sldId id="1796" r:id="rId104"/>
    <p:sldId id="1728" r:id="rId105"/>
    <p:sldId id="1824" r:id="rId106"/>
    <p:sldId id="1825" r:id="rId107"/>
    <p:sldId id="1826" r:id="rId108"/>
    <p:sldId id="1827" r:id="rId109"/>
    <p:sldId id="1721" r:id="rId110"/>
    <p:sldId id="1719" r:id="rId111"/>
    <p:sldId id="1843" r:id="rId112"/>
    <p:sldId id="1844" r:id="rId113"/>
    <p:sldId id="1828" r:id="rId114"/>
    <p:sldId id="1856" r:id="rId115"/>
    <p:sldId id="1848" r:id="rId116"/>
    <p:sldId id="1735" r:id="rId117"/>
    <p:sldId id="1846" r:id="rId118"/>
    <p:sldId id="1737" r:id="rId119"/>
    <p:sldId id="1755" r:id="rId120"/>
    <p:sldId id="1756" r:id="rId121"/>
    <p:sldId id="1857" r:id="rId122"/>
    <p:sldId id="1759" r:id="rId123"/>
    <p:sldId id="1858" r:id="rId124"/>
    <p:sldId id="1849" r:id="rId125"/>
    <p:sldId id="1748" r:id="rId126"/>
    <p:sldId id="1749" r:id="rId127"/>
    <p:sldId id="1850" r:id="rId128"/>
    <p:sldId id="1745" r:id="rId129"/>
    <p:sldId id="1620" r:id="rId13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222"/>
    <a:srgbClr val="DAE3F3"/>
    <a:srgbClr val="0078D2"/>
    <a:srgbClr val="070A97"/>
    <a:srgbClr val="4D4D4D"/>
    <a:srgbClr val="333333"/>
    <a:srgbClr val="DBEEF4"/>
    <a:srgbClr val="C96009"/>
    <a:srgbClr val="FFFD73"/>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7" autoAdjust="0"/>
    <p:restoredTop sz="94434" autoAdjust="0"/>
  </p:normalViewPr>
  <p:slideViewPr>
    <p:cSldViewPr>
      <p:cViewPr>
        <p:scale>
          <a:sx n="100" d="100"/>
          <a:sy n="100" d="100"/>
        </p:scale>
        <p:origin x="402"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4626"/>
    </p:cViewPr>
  </p:sorterViewPr>
  <p:notesViewPr>
    <p:cSldViewPr>
      <p:cViewPr varScale="1">
        <p:scale>
          <a:sx n="49" d="100"/>
          <a:sy n="49" d="100"/>
        </p:scale>
        <p:origin x="-2916" y="-102"/>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___8.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_____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______13.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______14.xlsx"/><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15.xlsx"/><Relationship Id="rId2" Type="http://schemas.microsoft.com/office/2011/relationships/chartColorStyle" Target="colors9.xml"/><Relationship Id="rId1" Type="http://schemas.microsoft.com/office/2011/relationships/chartStyle" Target="style9.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______16.xlsx"/><Relationship Id="rId1" Type="http://schemas.openxmlformats.org/officeDocument/2006/relationships/themeOverride" Target="../theme/themeOverride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1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______19.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______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______21.xlsx"/></Relationships>
</file>

<file path=ppt/charts/_rels/chart24.xml.rels><?xml version="1.0" encoding="UTF-8" standalone="yes"?>
<Relationships xmlns="http://schemas.openxmlformats.org/package/2006/relationships"><Relationship Id="rId2" Type="http://schemas.openxmlformats.org/officeDocument/2006/relationships/oleObject" Target="Microsoft%20PowerPoint%20&#20869;&#12398;&#12464;&#12521;&#12501;" TargetMode="External"/><Relationship Id="rId1" Type="http://schemas.openxmlformats.org/officeDocument/2006/relationships/themeOverride" Target="../theme/themeOverride3.xml"/></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______22.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______23.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______24.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______25.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26.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4\&#20107;&#26989;&#25152;&#25968;&#12289;&#38283;&#26989;&#29575;&#12289;&#24259;&#26989;&#29575;.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4\&#20107;&#26989;&#25152;&#25968;&#12289;&#38283;&#26989;&#29575;&#12289;&#24259;&#26989;&#29575;.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4\&#20107;&#26989;&#25152;&#25968;&#12289;&#38283;&#26989;&#29575;&#12289;&#24259;&#26989;&#29575;.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4\&#20107;&#26989;&#25152;&#25968;&#12289;&#38283;&#26989;&#29575;&#12289;&#24259;&#26989;&#29575;.xlsx" TargetMode="Externa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______27.xlsx"/><Relationship Id="rId2" Type="http://schemas.microsoft.com/office/2011/relationships/chartColorStyle" Target="colors14.xml"/><Relationship Id="rId1" Type="http://schemas.microsoft.com/office/2011/relationships/chartStyle" Target="style14.xml"/></Relationships>
</file>

<file path=ppt/charts/_rels/chart35.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5~58,64\&#65308;&#65360;47&#65310;&#30740;&#31350;&#38283;&#30330;&#36027;&#65288;&#20462;&#27491;&#28168;&#65289;.xlsx" TargetMode="Externa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______28.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______29.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______30.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______3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5~58,64\&#65308;&#65360;53&#65310;&#20225;&#26989;&#12398;&#28023;&#22806;&#36914;&#20986;&#29366;&#27841;.xlsx"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5~58,64\&#65308;&#65360;53&#65310;&#20225;&#26989;&#12398;&#28023;&#22806;&#36914;&#20986;&#29366;&#27841;.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5~58,64\&#65308;&#65360;53&#65310;&#20225;&#26989;&#12398;&#28023;&#22806;&#36914;&#20986;&#29366;&#27841;.xlsx"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______3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______33.xlsx"/></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______34.xlsx"/><Relationship Id="rId1" Type="http://schemas.openxmlformats.org/officeDocument/2006/relationships/themeOverride" Target="../theme/themeOverride7.xml"/></Relationships>
</file>

<file path=ppt/charts/_rels/chart46.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45~58,64\&#65308;p58&#65310;&#27861;&#20154;&#25152;&#24471;&#35506;&#31246;&#12398;&#23455;&#21177;&#31246;&#29575;&#12398;&#22269;&#38555;&#27604;&#36611;.xlsx" TargetMode="Externa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______35.xlsx"/></Relationships>
</file>

<file path=ppt/charts/_rels/chart4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9733;&#26032;&#25126;&#30053;&#38306;&#20418;\R3&#24180;&#24230;\03%20&#36914;&#25431;&#31649;&#29702;&#38306;&#20418;\&#12487;&#12540;&#12479;&#38306;&#20418;\&#12487;&#12540;&#12479;&#38598;&#9313;&#26356;&#26032;&#29992;&#12510;&#12473;&#12479;&#12540;\&#12496;&#12483;&#12463;&#12487;&#12540;&#12479;&#12539;&#21442;&#32771;&#12394;&#12393;\p68\&#24615;&#21029;&#12289;&#26032;&#35215;&#27714;&#32887;&#30003;&#36796;&#29366;&#27841;.xlsx" TargetMode="External"/></Relationships>
</file>

<file path=ppt/charts/_rels/chart4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9733;&#26032;&#25126;&#30053;&#38306;&#20418;\R3&#24180;&#24230;\03%20&#36914;&#25431;&#31649;&#29702;&#38306;&#20418;\&#12487;&#12540;&#12479;&#38306;&#20418;\&#12487;&#12540;&#12479;&#38598;&#9313;&#26356;&#26032;&#29992;&#12510;&#12473;&#12479;&#12540;\&#12496;&#12483;&#12463;&#12487;&#12540;&#12479;&#12539;&#21442;&#32771;&#12394;&#12393;\p68\&#24615;&#21029;&#12289;&#26032;&#35215;&#27714;&#32887;&#30003;&#36796;&#29366;&#27841;.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69~71\&#39640;&#40802;&#32773;&#38599;&#29992;.xlsx" TargetMode="External"/></Relationships>
</file>

<file path=ppt/charts/_rels/chart51.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69~71\&#39640;&#40802;&#32773;&#38599;&#29992;.xlsx" TargetMode="External"/></Relationships>
</file>

<file path=ppt/charts/_rels/chart52.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69~71\&#39640;&#40802;&#32773;&#38599;&#29992;.xlsx"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69~71\&#39640;&#40802;&#32773;&#38599;&#29992;.xlsx" TargetMode="External"/></Relationships>
</file>

<file path=ppt/charts/_rels/chart5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10.19.135.21\kikaku\10&#35336;&#30011;&#12464;&#12523;&#12540;&#12503;&#65288;23.7.12&#65374;&#65289;\&#9733;&#26032;&#25126;&#30053;&#38306;&#20418;\R3&#24180;&#24230;\03%20&#36914;&#25431;&#31649;&#29702;&#38306;&#20418;\04%20&#12487;&#12540;&#12479;&#38598;\&#12487;&#12540;&#12479;&#38598;&#9313;&#26356;&#26032;&#29992;&#12510;&#12473;&#12479;&#12540;\&#12496;&#12483;&#12463;&#12487;&#12540;&#12479;&#12539;&#21442;&#32771;&#12394;&#12393;\P72~73\&#38556;&#12364;&#12356;&#32773;&#38599;&#29992;.xlsx" TargetMode="External"/></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______36.xlsx"/></Relationships>
</file>

<file path=ppt/charts/_rels/chart56.xml.rels><?xml version="1.0" encoding="UTF-8" standalone="yes"?>
<Relationships xmlns="http://schemas.openxmlformats.org/package/2006/relationships"><Relationship Id="rId1" Type="http://schemas.openxmlformats.org/officeDocument/2006/relationships/oleObject" Target="Microsoft%20PowerPoint%20&#20869;&#12398;&#12464;&#12521;&#12501;" TargetMode="External"/></Relationships>
</file>

<file path=ppt/charts/_rels/chart5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______37.xlsx"/></Relationships>
</file>

<file path=ppt/charts/_rels/chart58.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76\&#21463;&#20837;&#30041;&#23398;&#29983;&#25968;.xlsx" TargetMode="Externa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______38.xlsx"/><Relationship Id="rId2" Type="http://schemas.microsoft.com/office/2011/relationships/chartColorStyle" Target="colors17.xml"/><Relationship Id="rId1" Type="http://schemas.microsoft.com/office/2011/relationships/chartStyle" Target="style17.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60.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78\&#37117;&#36947;&#24220;&#30476;&#21029;&#22806;&#22269;&#20154;&#21172;&#20685;&#32773;&#25968;&#12392;&#12300;&#23554;&#38272;&#12539;&#25216;&#34899;&#20998;&#37326;&#12398;&#22312;&#30041;&#36039;&#26684;&#12301;&#20154;&#25968;&#12539;&#21106;&#21512;.xlsx" TargetMode="External"/></Relationships>
</file>

<file path=ppt/charts/_rels/chart61.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______39.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______40.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______41.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______42.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______43.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______44.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______45.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______46.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______47.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6.xml"/><Relationship Id="rId1" Type="http://schemas.microsoft.com/office/2011/relationships/chartStyle" Target="style6.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______48.xlsx"/><Relationship Id="rId2" Type="http://schemas.microsoft.com/office/2011/relationships/chartColorStyle" Target="colors18.xml"/><Relationship Id="rId1" Type="http://schemas.microsoft.com/office/2011/relationships/chartStyle" Target="style18.xml"/></Relationships>
</file>

<file path=ppt/charts/_rels/chart7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9.xml"/><Relationship Id="rId1" Type="http://schemas.microsoft.com/office/2011/relationships/chartStyle" Target="style19.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______49.xlsx"/><Relationship Id="rId2" Type="http://schemas.microsoft.com/office/2011/relationships/chartColorStyle" Target="colors20.xml"/><Relationship Id="rId1" Type="http://schemas.microsoft.com/office/2011/relationships/chartStyle" Target="style20.xml"/></Relationships>
</file>

<file path=ppt/charts/_rels/chart73.xml.rels><?xml version="1.0" encoding="UTF-8" standalone="yes"?>
<Relationships xmlns="http://schemas.openxmlformats.org/package/2006/relationships"><Relationship Id="rId3"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0\&#20154;&#26448;&#38754;&#12391;&#12398;&#12473;&#12467;&#12450;&#12539;&#12521;&#12531;&#12461;&#12531;&#12464;.xlsx" TargetMode="External"/><Relationship Id="rId2" Type="http://schemas.microsoft.com/office/2011/relationships/chartColorStyle" Target="colors21.xml"/><Relationship Id="rId1" Type="http://schemas.microsoft.com/office/2011/relationships/chartStyle" Target="style21.xml"/></Relationships>
</file>

<file path=ppt/charts/_rels/chart74.xml.rels><?xml version="1.0" encoding="UTF-8" standalone="yes"?>
<Relationships xmlns="http://schemas.openxmlformats.org/package/2006/relationships"><Relationship Id="rId3"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3\&#22269;&#38555;&#12496;&#12459;&#12525;&#12524;&#12450;&#35469;&#23450;&#26657;&#25968;&#65288;&#25991;&#37096;&#31185;&#23398;&#30465;IB&#25945;&#32946;&#25512;&#36914;&#12467;&#12531;&#12477;&#12540;&#12471;&#12450;&#12512;&#65289;.xlsx" TargetMode="External"/><Relationship Id="rId2" Type="http://schemas.microsoft.com/office/2011/relationships/chartColorStyle" Target="colors22.xml"/><Relationship Id="rId1" Type="http://schemas.microsoft.com/office/2011/relationships/chartStyle" Target="style22.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______50.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13.xml"/></Relationships>
</file>

<file path=ppt/charts/_rels/chart76.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6&#65374;103\R4&#12493;&#12479;\&#9734;&#65308;&#65360;96&#65310;&#36664;&#20986;&#20837;&#12395;&#21344;&#12417;&#12427;&#12450;&#12472;&#12450;&#12398;&#21106;&#21512;.xlsx" TargetMode="External"/></Relationships>
</file>

<file path=ppt/charts/_rels/chart77.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6&#65374;103\R4&#12493;&#12479;\&#9733;&#65308;p97&#65310;&#36664;&#20986;&#20837;&#36031;&#26131;&#38989;.xlsx" TargetMode="External"/></Relationships>
</file>

<file path=ppt/charts/_rels/chart78.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6&#65374;103\R4&#12493;&#12479;\&#65308;p97&#65310;&#22806;&#22269;&#36008;&#29289;&#21462;&#25201;&#37327;.xlsx" TargetMode="External"/></Relationships>
</file>

<file path=ppt/charts/_rels/chart79.xml.rels><?xml version="1.0" encoding="UTF-8" standalone="yes"?>
<Relationships xmlns="http://schemas.openxmlformats.org/package/2006/relationships"><Relationship Id="rId1"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6&#65374;103\R4&#12493;&#12479;\&#65308;p97&#65374;99&#65310;&#38306;&#31354;2021.xls"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7.xml"/><Relationship Id="rId1" Type="http://schemas.microsoft.com/office/2011/relationships/chartStyle" Target="style7.xml"/></Relationships>
</file>

<file path=ppt/charts/_rels/chart80.xml.rels><?xml version="1.0" encoding="UTF-8" standalone="yes"?>
<Relationships xmlns="http://schemas.openxmlformats.org/package/2006/relationships"><Relationship Id="rId3"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6&#65374;103\R4&#12493;&#12479;\&#65308;p97&#65374;99&#65310;&#38306;&#31354;2021.xls" TargetMode="External"/><Relationship Id="rId2" Type="http://schemas.microsoft.com/office/2011/relationships/chartColorStyle" Target="colors24.xml"/><Relationship Id="rId1" Type="http://schemas.microsoft.com/office/2011/relationships/chartStyle" Target="style24.xml"/></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______51.xlsx"/></Relationships>
</file>

<file path=ppt/charts/_rels/chart82.xml.rels><?xml version="1.0" encoding="UTF-8" standalone="yes"?>
<Relationships xmlns="http://schemas.openxmlformats.org/package/2006/relationships"><Relationship Id="rId3" Type="http://schemas.openxmlformats.org/officeDocument/2006/relationships/oleObject" Target="file:///\\G0000sv0ns101\d11837$\doc\05&#26032;&#25126;&#30053;&#38306;&#20418;\00%20&#36914;&#25431;&#31649;&#29702;&#38306;&#20418;\04%20&#12487;&#12540;&#12479;&#38598;\&#12304;&#26356;&#26032;&#20998;&#12305;&#20196;&#21644;&#65300;&#24180;&#24230;\02%20&#12487;&#12540;&#12479;&#38598;&#9313;\02%20&#12496;&#12483;&#12463;&#12487;&#12540;&#12479;&#12539;&#21442;&#32771;&#12394;&#12393;\P96&#65374;103\R4&#12493;&#12479;\&#65308;&#65360;100&#65310;&#22269;&#38555;&#32218;&#26053;&#23458;&#20415;&#25968;.xlsx" TargetMode="External"/><Relationship Id="rId2" Type="http://schemas.microsoft.com/office/2011/relationships/chartColorStyle" Target="colors25.xml"/><Relationship Id="rId1" Type="http://schemas.microsoft.com/office/2011/relationships/chartStyle" Target="style25.xml"/></Relationships>
</file>

<file path=ppt/charts/_rels/chart83.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______52.xlsx"/></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______53.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16.xml"/></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______54.xlsx"/></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______55.xlsx"/><Relationship Id="rId2" Type="http://schemas.microsoft.com/office/2011/relationships/chartColorStyle" Target="colors27.xml"/><Relationship Id="rId1" Type="http://schemas.microsoft.com/office/2011/relationships/chartStyle" Target="style27.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______56.xlsx"/><Relationship Id="rId2" Type="http://schemas.microsoft.com/office/2011/relationships/chartColorStyle" Target="colors28.xml"/><Relationship Id="rId1" Type="http://schemas.microsoft.com/office/2011/relationships/chartStyle" Target="style28.xml"/></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______5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______58.xlsx"/><Relationship Id="rId2" Type="http://schemas.microsoft.com/office/2011/relationships/chartColorStyle" Target="colors29.xml"/><Relationship Id="rId1" Type="http://schemas.microsoft.com/office/2011/relationships/chartStyle" Target="style29.xml"/></Relationships>
</file>

<file path=ppt/charts/_rels/chart9.xml.rels><?xml version="1.0" encoding="UTF-8" standalone="yes"?>
<Relationships xmlns="http://schemas.openxmlformats.org/package/2006/relationships"><Relationship Id="rId3" Type="http://schemas.openxmlformats.org/officeDocument/2006/relationships/oleObject" Target="Microsoft%20PowerPoint%20&#20869;&#12398;&#12464;&#12521;&#12501;" TargetMode="External"/><Relationship Id="rId2" Type="http://schemas.microsoft.com/office/2011/relationships/chartColorStyle" Target="colors8.xml"/><Relationship Id="rId1" Type="http://schemas.microsoft.com/office/2011/relationships/chartStyle" Target="style8.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______59.xlsx"/><Relationship Id="rId2" Type="http://schemas.microsoft.com/office/2011/relationships/chartColorStyle" Target="colors30.xml"/><Relationship Id="rId1" Type="http://schemas.microsoft.com/office/2011/relationships/chartStyle" Target="style30.xml"/></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______60.xlsx"/></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______61.xlsx"/><Relationship Id="rId2" Type="http://schemas.microsoft.com/office/2011/relationships/chartColorStyle" Target="colors31.xml"/><Relationship Id="rId1" Type="http://schemas.microsoft.com/office/2011/relationships/chartStyle" Target="style3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経済活動別!$C$1</c:f>
              <c:strCache>
                <c:ptCount val="1"/>
                <c:pt idx="0">
                  <c:v>寄与度</c:v>
                </c:pt>
              </c:strCache>
            </c:strRef>
          </c:tx>
          <c:spPr>
            <a:solidFill>
              <a:schemeClr val="accent1"/>
            </a:solidFill>
            <a:ln>
              <a:solidFill>
                <a:schemeClr val="accent1"/>
              </a:solidFill>
            </a:ln>
            <a:effectLst/>
          </c:spPr>
          <c:invertIfNegative val="0"/>
          <c:dLbls>
            <c:dLbl>
              <c:idx val="0"/>
              <c:layout>
                <c:manualLayout>
                  <c:x val="0"/>
                  <c:y val="5.76133803025318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6F-4A7C-98C4-582543FA217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経済活動別!$B$2:$B$15</c:f>
              <c:strCache>
                <c:ptCount val="14"/>
                <c:pt idx="0">
                  <c:v>製造業</c:v>
                </c:pt>
                <c:pt idx="1">
                  <c:v>電気・ガス・水道・廃棄物処理業</c:v>
                </c:pt>
                <c:pt idx="2">
                  <c:v>建設業</c:v>
                </c:pt>
                <c:pt idx="3">
                  <c:v>卸売・小売業</c:v>
                </c:pt>
                <c:pt idx="4">
                  <c:v>運輸・郵便業</c:v>
                </c:pt>
                <c:pt idx="5">
                  <c:v>宿泊・飲食サービス業</c:v>
                </c:pt>
                <c:pt idx="6">
                  <c:v>情報通信業</c:v>
                </c:pt>
                <c:pt idx="7">
                  <c:v>金融・保険業</c:v>
                </c:pt>
                <c:pt idx="8">
                  <c:v>不動産業</c:v>
                </c:pt>
                <c:pt idx="9">
                  <c:v>専門・科学委技術、業務支援サービス業</c:v>
                </c:pt>
                <c:pt idx="10">
                  <c:v>公務</c:v>
                </c:pt>
                <c:pt idx="11">
                  <c:v>教育</c:v>
                </c:pt>
                <c:pt idx="12">
                  <c:v>保健衛生・社会事業</c:v>
                </c:pt>
                <c:pt idx="13">
                  <c:v>その他のサービス</c:v>
                </c:pt>
              </c:strCache>
            </c:strRef>
          </c:cat>
          <c:val>
            <c:numRef>
              <c:f>経済活動別!$C$2:$C$15</c:f>
              <c:numCache>
                <c:formatCode>0.00;"▲ "0.00</c:formatCode>
                <c:ptCount val="14"/>
                <c:pt idx="0">
                  <c:v>-0.88</c:v>
                </c:pt>
                <c:pt idx="1">
                  <c:v>0.03</c:v>
                </c:pt>
                <c:pt idx="2">
                  <c:v>0.05</c:v>
                </c:pt>
                <c:pt idx="3">
                  <c:v>-0.51</c:v>
                </c:pt>
                <c:pt idx="4">
                  <c:v>-0.25</c:v>
                </c:pt>
                <c:pt idx="5">
                  <c:v>-0.26</c:v>
                </c:pt>
                <c:pt idx="6">
                  <c:v>-0.18</c:v>
                </c:pt>
                <c:pt idx="7">
                  <c:v>-0.05</c:v>
                </c:pt>
                <c:pt idx="8">
                  <c:v>0.4</c:v>
                </c:pt>
                <c:pt idx="9">
                  <c:v>-0.11</c:v>
                </c:pt>
                <c:pt idx="10">
                  <c:v>0.01</c:v>
                </c:pt>
                <c:pt idx="11">
                  <c:v>0</c:v>
                </c:pt>
                <c:pt idx="12">
                  <c:v>0.37</c:v>
                </c:pt>
                <c:pt idx="13">
                  <c:v>-0.14000000000000001</c:v>
                </c:pt>
              </c:numCache>
            </c:numRef>
          </c:val>
          <c:extLst>
            <c:ext xmlns:c16="http://schemas.microsoft.com/office/drawing/2014/chart" uri="{C3380CC4-5D6E-409C-BE32-E72D297353CC}">
              <c16:uniqueId val="{00000002-2C42-4A7A-88C0-CFE485DADC79}"/>
            </c:ext>
          </c:extLst>
        </c:ser>
        <c:dLbls>
          <c:showLegendKey val="0"/>
          <c:showVal val="0"/>
          <c:showCatName val="0"/>
          <c:showSerName val="0"/>
          <c:showPercent val="0"/>
          <c:showBubbleSize val="0"/>
        </c:dLbls>
        <c:gapWidth val="219"/>
        <c:overlap val="-27"/>
        <c:axId val="1943850559"/>
        <c:axId val="1943842239"/>
      </c:barChart>
      <c:catAx>
        <c:axId val="1943850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943842239"/>
        <c:crosses val="autoZero"/>
        <c:auto val="1"/>
        <c:lblAlgn val="ctr"/>
        <c:lblOffset val="100"/>
        <c:noMultiLvlLbl val="0"/>
      </c:catAx>
      <c:valAx>
        <c:axId val="1943842239"/>
        <c:scaling>
          <c:orientation val="minMax"/>
          <c:min val="-0.9"/>
        </c:scaling>
        <c:delete val="0"/>
        <c:axPos val="l"/>
        <c:majorGridlines>
          <c:spPr>
            <a:ln w="3175" cap="flat" cmpd="sng" algn="ctr">
              <a:solidFill>
                <a:schemeClr val="tx1">
                  <a:lumMod val="15000"/>
                  <a:lumOff val="85000"/>
                </a:schemeClr>
              </a:solidFill>
              <a:round/>
            </a:ln>
            <a:effectLst/>
          </c:spPr>
        </c:majorGridlines>
        <c:numFmt formatCode="0.00;&quot;▲ &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43850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2365908249199"/>
          <c:y val="3.8425335726389329E-2"/>
          <c:w val="0.80310555045649967"/>
          <c:h val="0.6089609882093121"/>
        </c:manualLayout>
      </c:layout>
      <c:barChart>
        <c:barDir val="col"/>
        <c:grouping val="stacked"/>
        <c:varyColors val="0"/>
        <c:ser>
          <c:idx val="8"/>
          <c:order val="6"/>
          <c:tx>
            <c:strRef>
              <c:f>'グラフデータ '!$A$10:$B$10</c:f>
              <c:strCache>
                <c:ptCount val="2"/>
                <c:pt idx="0">
                  <c:v>全国</c:v>
                </c:pt>
                <c:pt idx="1">
                  <c:v>　外国人延べ宿泊者数</c:v>
                </c:pt>
              </c:strCache>
            </c:strRef>
          </c:tx>
          <c:spPr>
            <a:pattFill prst="ltDnDiag">
              <a:fgClr>
                <a:schemeClr val="tx1"/>
              </a:fgClr>
              <a:bgClr>
                <a:schemeClr val="bg1"/>
              </a:bgClr>
            </a:pattFill>
            <a:ln>
              <a:solidFill>
                <a:srgbClr val="002060"/>
              </a:solidFill>
            </a:ln>
          </c:spPr>
          <c:invertIfNegative val="0"/>
          <c:cat>
            <c:numRef>
              <c:f>'グラフデータ '!$C$3:$M$3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'グラフデータ '!$C$10:$M$10</c:f>
              <c:numCache>
                <c:formatCode>#,##0_);[Red]\(#,##0\)</c:formatCode>
                <c:ptCount val="11"/>
                <c:pt idx="0">
                  <c:v>18415.689999999999</c:v>
                </c:pt>
                <c:pt idx="1">
                  <c:v>26314.34</c:v>
                </c:pt>
                <c:pt idx="2">
                  <c:v>33495.730000000003</c:v>
                </c:pt>
                <c:pt idx="3">
                  <c:v>44824.6</c:v>
                </c:pt>
                <c:pt idx="4">
                  <c:v>65614.600000000006</c:v>
                </c:pt>
                <c:pt idx="5">
                  <c:v>69388.94</c:v>
                </c:pt>
                <c:pt idx="6">
                  <c:v>79690.59</c:v>
                </c:pt>
                <c:pt idx="7">
                  <c:v>94275.24</c:v>
                </c:pt>
                <c:pt idx="8" formatCode="General">
                  <c:v>115656</c:v>
                </c:pt>
                <c:pt idx="9" formatCode="General">
                  <c:v>20345</c:v>
                </c:pt>
                <c:pt idx="10" formatCode="#,##0">
                  <c:v>4317</c:v>
                </c:pt>
              </c:numCache>
            </c:numRef>
          </c:val>
          <c:extLst>
            <c:ext xmlns:c16="http://schemas.microsoft.com/office/drawing/2014/chart" uri="{C3380CC4-5D6E-409C-BE32-E72D297353CC}">
              <c16:uniqueId val="{00000000-1899-4DF3-AE4E-952A883767FB}"/>
            </c:ext>
          </c:extLst>
        </c:ser>
        <c:ser>
          <c:idx val="9"/>
          <c:order val="7"/>
          <c:tx>
            <c:strRef>
              <c:f>'グラフデータ '!$A$11:$B$11</c:f>
              <c:strCache>
                <c:ptCount val="2"/>
                <c:pt idx="0">
                  <c:v>全国</c:v>
                </c:pt>
                <c:pt idx="1">
                  <c:v>　日本人延べ宿泊者数</c:v>
                </c:pt>
              </c:strCache>
            </c:strRef>
          </c:tx>
          <c:spPr>
            <a:pattFill prst="pct10">
              <a:fgClr>
                <a:schemeClr val="tx1"/>
              </a:fgClr>
              <a:bgClr>
                <a:schemeClr val="bg1"/>
              </a:bgClr>
            </a:pattFill>
            <a:ln>
              <a:solidFill>
                <a:srgbClr val="002060"/>
              </a:solidFill>
            </a:ln>
          </c:spPr>
          <c:invertIfNegative val="0"/>
          <c:cat>
            <c:numRef>
              <c:f>'グラフデータ '!$C$3:$M$3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'グラフデータ '!$C$11:$M$11</c:f>
              <c:numCache>
                <c:formatCode>#,##0_);[Red]\(#,##0\)</c:formatCode>
                <c:ptCount val="11"/>
                <c:pt idx="0">
                  <c:v>398818.76</c:v>
                </c:pt>
                <c:pt idx="1">
                  <c:v>413180.78</c:v>
                </c:pt>
                <c:pt idx="2">
                  <c:v>432397.64</c:v>
                </c:pt>
                <c:pt idx="3">
                  <c:v>428677.35</c:v>
                </c:pt>
                <c:pt idx="4">
                  <c:v>438463.77</c:v>
                </c:pt>
                <c:pt idx="5">
                  <c:v>423096.22</c:v>
                </c:pt>
                <c:pt idx="6">
                  <c:v>429906.27</c:v>
                </c:pt>
                <c:pt idx="7">
                  <c:v>443726.26</c:v>
                </c:pt>
                <c:pt idx="8" formatCode="General">
                  <c:v>480265</c:v>
                </c:pt>
                <c:pt idx="9" formatCode="General">
                  <c:v>311309</c:v>
                </c:pt>
                <c:pt idx="10" formatCode="General">
                  <c:v>313457</c:v>
                </c:pt>
              </c:numCache>
            </c:numRef>
          </c:val>
          <c:extLst>
            <c:ext xmlns:c16="http://schemas.microsoft.com/office/drawing/2014/chart" uri="{C3380CC4-5D6E-409C-BE32-E72D297353CC}">
              <c16:uniqueId val="{00000001-1899-4DF3-AE4E-952A883767FB}"/>
            </c:ext>
          </c:extLst>
        </c:ser>
        <c:dLbls>
          <c:showLegendKey val="0"/>
          <c:showVal val="0"/>
          <c:showCatName val="0"/>
          <c:showSerName val="0"/>
          <c:showPercent val="0"/>
          <c:showBubbleSize val="0"/>
        </c:dLbls>
        <c:gapWidth val="150"/>
        <c:overlap val="100"/>
        <c:axId val="139089792"/>
        <c:axId val="139100160"/>
      </c:barChart>
      <c:lineChart>
        <c:grouping val="standard"/>
        <c:varyColors val="0"/>
        <c:ser>
          <c:idx val="0"/>
          <c:order val="0"/>
          <c:tx>
            <c:strRef>
              <c:f>'グラフデータ '!$A$4:$B$4</c:f>
              <c:strCache>
                <c:ptCount val="2"/>
                <c:pt idx="0">
                  <c:v>大阪府</c:v>
                </c:pt>
                <c:pt idx="1">
                  <c:v>　外国人延べ宿泊者数の全国シェア</c:v>
                </c:pt>
              </c:strCache>
            </c:strRef>
          </c:tx>
          <c:cat>
            <c:numRef>
              <c:f>'グラフデータ '!$C$3:$M$3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'グラフデータ '!$C$4:$M$4</c:f>
              <c:numCache>
                <c:formatCode>0.0%</c:formatCode>
                <c:ptCount val="11"/>
                <c:pt idx="0">
                  <c:v>0.12844427767843616</c:v>
                </c:pt>
                <c:pt idx="1">
                  <c:v>0.11631870683437243</c:v>
                </c:pt>
                <c:pt idx="2">
                  <c:v>0.12880746292139325</c:v>
                </c:pt>
                <c:pt idx="3">
                  <c:v>0.13832047581015783</c:v>
                </c:pt>
                <c:pt idx="4">
                  <c:v>0.13664138773992374</c:v>
                </c:pt>
                <c:pt idx="5">
                  <c:v>0.14424243978939583</c:v>
                </c:pt>
                <c:pt idx="6">
                  <c:v>0.14646697935101247</c:v>
                </c:pt>
                <c:pt idx="7">
                  <c:v>0.16042536725443499</c:v>
                </c:pt>
                <c:pt idx="8">
                  <c:v>0.15499512132278082</c:v>
                </c:pt>
                <c:pt idx="9">
                  <c:v>0.15850191544139694</c:v>
                </c:pt>
                <c:pt idx="10">
                  <c:v>7.3979532746216242E-2</c:v>
                </c:pt>
              </c:numCache>
            </c:numRef>
          </c:val>
          <c:smooth val="0"/>
          <c:extLst>
            <c:ext xmlns:c16="http://schemas.microsoft.com/office/drawing/2014/chart" uri="{C3380CC4-5D6E-409C-BE32-E72D297353CC}">
              <c16:uniqueId val="{00000002-1899-4DF3-AE4E-952A883767FB}"/>
            </c:ext>
          </c:extLst>
        </c:ser>
        <c:ser>
          <c:idx val="1"/>
          <c:order val="1"/>
          <c:tx>
            <c:strRef>
              <c:f>'グラフデータ '!$A$5:$B$5</c:f>
              <c:strCache>
                <c:ptCount val="2"/>
                <c:pt idx="0">
                  <c:v>大阪府</c:v>
                </c:pt>
                <c:pt idx="1">
                  <c:v>　日本人延べ宿泊者数の全国シェア</c:v>
                </c:pt>
              </c:strCache>
            </c:strRef>
          </c:tx>
          <c:cat>
            <c:numRef>
              <c:f>'グラフデータ '!$C$3:$M$3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'グラフデータ '!$C$5:$M$5</c:f>
              <c:numCache>
                <c:formatCode>0.0%</c:formatCode>
                <c:ptCount val="11"/>
                <c:pt idx="0">
                  <c:v>4.8641743934011529E-2</c:v>
                </c:pt>
                <c:pt idx="1">
                  <c:v>4.9089335665613486E-2</c:v>
                </c:pt>
                <c:pt idx="2">
                  <c:v>4.5252166501186269E-2</c:v>
                </c:pt>
                <c:pt idx="3">
                  <c:v>5.1715095280868005E-2</c:v>
                </c:pt>
                <c:pt idx="4">
                  <c:v>4.8807704226052698E-2</c:v>
                </c:pt>
                <c:pt idx="5">
                  <c:v>4.9637975966790725E-2</c:v>
                </c:pt>
                <c:pt idx="6">
                  <c:v>5.0104968229470109E-2</c:v>
                </c:pt>
                <c:pt idx="7">
                  <c:v>5.5831336193625326E-2</c:v>
                </c:pt>
                <c:pt idx="8">
                  <c:v>6.1427195432656123E-2</c:v>
                </c:pt>
                <c:pt idx="9">
                  <c:v>5.2977191013632505E-2</c:v>
                </c:pt>
                <c:pt idx="10">
                  <c:v>5.595464841062104E-2</c:v>
                </c:pt>
              </c:numCache>
            </c:numRef>
          </c:val>
          <c:smooth val="0"/>
          <c:extLst>
            <c:ext xmlns:c16="http://schemas.microsoft.com/office/drawing/2014/chart" uri="{C3380CC4-5D6E-409C-BE32-E72D297353CC}">
              <c16:uniqueId val="{00000003-1899-4DF3-AE4E-952A883767FB}"/>
            </c:ext>
          </c:extLst>
        </c:ser>
        <c:ser>
          <c:idx val="2"/>
          <c:order val="2"/>
          <c:tx>
            <c:strRef>
              <c:f>'グラフデータ '!$A$6:$B$6</c:f>
              <c:strCache>
                <c:ptCount val="2"/>
                <c:pt idx="0">
                  <c:v>東京都</c:v>
                </c:pt>
                <c:pt idx="1">
                  <c:v>　外国人延べ宿泊者数の全国シェア</c:v>
                </c:pt>
              </c:strCache>
            </c:strRef>
          </c:tx>
          <c:spPr>
            <a:ln>
              <a:solidFill>
                <a:srgbClr val="FFC000"/>
              </a:solidFill>
              <a:prstDash val="sysDash"/>
            </a:ln>
          </c:spPr>
          <c:marker>
            <c:spPr>
              <a:solidFill>
                <a:srgbClr val="FFC000"/>
              </a:solidFill>
              <a:ln>
                <a:solidFill>
                  <a:srgbClr val="FFC000"/>
                </a:solidFill>
              </a:ln>
            </c:spPr>
          </c:marker>
          <c:cat>
            <c:numRef>
              <c:f>'グラフデータ '!$C$3:$M$3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'グラフデータ '!$C$6:$M$6</c:f>
              <c:numCache>
                <c:formatCode>0.0%</c:formatCode>
                <c:ptCount val="11"/>
                <c:pt idx="0">
                  <c:v>0.30690188638058097</c:v>
                </c:pt>
                <c:pt idx="1">
                  <c:v>0.31510347589945253</c:v>
                </c:pt>
                <c:pt idx="2">
                  <c:v>0.29349860415043949</c:v>
                </c:pt>
                <c:pt idx="3">
                  <c:v>0.29437540993115391</c:v>
                </c:pt>
                <c:pt idx="4">
                  <c:v>0.2676323562134037</c:v>
                </c:pt>
                <c:pt idx="5">
                  <c:v>0.26027144959989301</c:v>
                </c:pt>
                <c:pt idx="6">
                  <c:v>0.24815840866531419</c:v>
                </c:pt>
                <c:pt idx="7">
                  <c:v>0.24602992259685574</c:v>
                </c:pt>
                <c:pt idx="8">
                  <c:v>0.25377465223483192</c:v>
                </c:pt>
                <c:pt idx="9">
                  <c:v>0.24591770630685009</c:v>
                </c:pt>
                <c:pt idx="10">
                  <c:v>0.3559046035106575</c:v>
                </c:pt>
              </c:numCache>
            </c:numRef>
          </c:val>
          <c:smooth val="0"/>
          <c:extLst>
            <c:ext xmlns:c16="http://schemas.microsoft.com/office/drawing/2014/chart" uri="{C3380CC4-5D6E-409C-BE32-E72D297353CC}">
              <c16:uniqueId val="{00000004-1899-4DF3-AE4E-952A883767FB}"/>
            </c:ext>
          </c:extLst>
        </c:ser>
        <c:ser>
          <c:idx val="3"/>
          <c:order val="3"/>
          <c:tx>
            <c:strRef>
              <c:f>'グラフデータ '!$A$7:$B$7</c:f>
              <c:strCache>
                <c:ptCount val="2"/>
                <c:pt idx="0">
                  <c:v>東京都</c:v>
                </c:pt>
                <c:pt idx="1">
                  <c:v>　日本人延べ宿泊者数の全国シェア</c:v>
                </c:pt>
              </c:strCache>
            </c:strRef>
          </c:tx>
          <c:spPr>
            <a:ln>
              <a:prstDash val="sysDash"/>
            </a:ln>
          </c:spPr>
          <c:cat>
            <c:numRef>
              <c:f>'グラフデータ '!$C$3:$M$3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'グラフデータ '!$C$7:$M$7</c:f>
              <c:numCache>
                <c:formatCode>0.0%</c:formatCode>
                <c:ptCount val="11"/>
                <c:pt idx="0">
                  <c:v>8.9956926800534659E-2</c:v>
                </c:pt>
                <c:pt idx="1">
                  <c:v>9.8983621648615877E-2</c:v>
                </c:pt>
                <c:pt idx="2">
                  <c:v>9.9429566729365121E-2</c:v>
                </c:pt>
                <c:pt idx="3">
                  <c:v>9.579120520363392E-2</c:v>
                </c:pt>
                <c:pt idx="4">
                  <c:v>9.4710972356963491E-2</c:v>
                </c:pt>
                <c:pt idx="5">
                  <c:v>9.3252995736998079E-2</c:v>
                </c:pt>
                <c:pt idx="6">
                  <c:v>9.3447764788357229E-2</c:v>
                </c:pt>
                <c:pt idx="7">
                  <c:v>9.6713974061395411E-2</c:v>
                </c:pt>
                <c:pt idx="8">
                  <c:v>0.10334098167818263</c:v>
                </c:pt>
                <c:pt idx="9">
                  <c:v>0.10523300845128478</c:v>
                </c:pt>
                <c:pt idx="10">
                  <c:v>0.11709055454579358</c:v>
                </c:pt>
              </c:numCache>
            </c:numRef>
          </c:val>
          <c:smooth val="0"/>
          <c:extLst>
            <c:ext xmlns:c16="http://schemas.microsoft.com/office/drawing/2014/chart" uri="{C3380CC4-5D6E-409C-BE32-E72D297353CC}">
              <c16:uniqueId val="{00000005-1899-4DF3-AE4E-952A883767FB}"/>
            </c:ext>
          </c:extLst>
        </c:ser>
        <c:ser>
          <c:idx val="4"/>
          <c:order val="4"/>
          <c:tx>
            <c:strRef>
              <c:f>'グラフデータ '!$A$8:$B$8</c:f>
              <c:strCache>
                <c:ptCount val="2"/>
                <c:pt idx="0">
                  <c:v>京都府</c:v>
                </c:pt>
                <c:pt idx="1">
                  <c:v>　外国人延べ宿泊者数の全国シェア</c:v>
                </c:pt>
              </c:strCache>
            </c:strRef>
          </c:tx>
          <c:spPr>
            <a:ln cmpd="dbl"/>
          </c:spPr>
          <c:cat>
            <c:numRef>
              <c:f>'グラフデータ '!$C$3:$M$3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'グラフデータ '!$C$8:$M$8</c:f>
              <c:numCache>
                <c:formatCode>0.0%</c:formatCode>
                <c:ptCount val="11"/>
                <c:pt idx="0">
                  <c:v>5.7165384517224173E-2</c:v>
                </c:pt>
                <c:pt idx="1">
                  <c:v>8.7601285078782148E-2</c:v>
                </c:pt>
                <c:pt idx="2">
                  <c:v>7.8394469981696177E-2</c:v>
                </c:pt>
                <c:pt idx="3">
                  <c:v>7.3419729345047147E-2</c:v>
                </c:pt>
                <c:pt idx="4">
                  <c:v>6.9781268193359405E-2</c:v>
                </c:pt>
                <c:pt idx="5">
                  <c:v>6.6333481964128582E-2</c:v>
                </c:pt>
                <c:pt idx="6">
                  <c:v>6.9724417901787406E-2</c:v>
                </c:pt>
                <c:pt idx="7">
                  <c:v>6.6483522078543633E-2</c:v>
                </c:pt>
                <c:pt idx="8">
                  <c:v>0.10397224190457334</c:v>
                </c:pt>
                <c:pt idx="9">
                  <c:v>8.3971240362582189E-2</c:v>
                </c:pt>
                <c:pt idx="10">
                  <c:v>2.4456005596297549E-2</c:v>
                </c:pt>
              </c:numCache>
            </c:numRef>
          </c:val>
          <c:smooth val="0"/>
          <c:extLst>
            <c:ext xmlns:c16="http://schemas.microsoft.com/office/drawing/2014/chart" uri="{C3380CC4-5D6E-409C-BE32-E72D297353CC}">
              <c16:uniqueId val="{00000006-1899-4DF3-AE4E-952A883767FB}"/>
            </c:ext>
          </c:extLst>
        </c:ser>
        <c:ser>
          <c:idx val="5"/>
          <c:order val="5"/>
          <c:tx>
            <c:strRef>
              <c:f>'グラフデータ '!$A$9:$B$9</c:f>
              <c:strCache>
                <c:ptCount val="2"/>
                <c:pt idx="0">
                  <c:v>京都府</c:v>
                </c:pt>
                <c:pt idx="1">
                  <c:v>　日本人延べ宿泊者数の全国シェア</c:v>
                </c:pt>
              </c:strCache>
            </c:strRef>
          </c:tx>
          <c:spPr>
            <a:ln cmpd="dbl">
              <a:solidFill>
                <a:srgbClr val="002060"/>
              </a:solidFill>
            </a:ln>
          </c:spPr>
          <c:marker>
            <c:spPr>
              <a:solidFill>
                <a:srgbClr val="002060"/>
              </a:solidFill>
              <a:ln>
                <a:solidFill>
                  <a:srgbClr val="002060"/>
                </a:solidFill>
              </a:ln>
            </c:spPr>
          </c:marker>
          <c:cat>
            <c:numRef>
              <c:f>'グラフデータ '!$C$3:$M$3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'グラフデータ '!$C$9:$M$9</c:f>
              <c:numCache>
                <c:formatCode>0.0%</c:formatCode>
                <c:ptCount val="11"/>
                <c:pt idx="0">
                  <c:v>3.3479794180193534E-2</c:v>
                </c:pt>
                <c:pt idx="1">
                  <c:v>3.3727561093233813E-2</c:v>
                </c:pt>
                <c:pt idx="2">
                  <c:v>4.038326851182629E-2</c:v>
                </c:pt>
                <c:pt idx="3">
                  <c:v>3.1948853840773256E-2</c:v>
                </c:pt>
                <c:pt idx="4">
                  <c:v>3.1191539497094595E-2</c:v>
                </c:pt>
                <c:pt idx="5">
                  <c:v>3.0836224440861232E-2</c:v>
                </c:pt>
                <c:pt idx="6">
                  <c:v>3.1088962717384885E-2</c:v>
                </c:pt>
                <c:pt idx="7">
                  <c:v>3.196337760131663E-2</c:v>
                </c:pt>
                <c:pt idx="8">
                  <c:v>3.8987860726011903E-2</c:v>
                </c:pt>
                <c:pt idx="9">
                  <c:v>3.9156962050038532E-2</c:v>
                </c:pt>
                <c:pt idx="10">
                  <c:v>3.7689574423211421E-2</c:v>
                </c:pt>
              </c:numCache>
            </c:numRef>
          </c:val>
          <c:smooth val="0"/>
          <c:extLst>
            <c:ext xmlns:c16="http://schemas.microsoft.com/office/drawing/2014/chart" uri="{C3380CC4-5D6E-409C-BE32-E72D297353CC}">
              <c16:uniqueId val="{00000007-1899-4DF3-AE4E-952A883767FB}"/>
            </c:ext>
          </c:extLst>
        </c:ser>
        <c:dLbls>
          <c:showLegendKey val="0"/>
          <c:showVal val="0"/>
          <c:showCatName val="0"/>
          <c:showSerName val="0"/>
          <c:showPercent val="0"/>
          <c:showBubbleSize val="0"/>
        </c:dLbls>
        <c:marker val="1"/>
        <c:smooth val="0"/>
        <c:axId val="1016805903"/>
        <c:axId val="1016785519"/>
        <c:extLst/>
      </c:lineChart>
      <c:catAx>
        <c:axId val="139089792"/>
        <c:scaling>
          <c:orientation val="minMax"/>
        </c:scaling>
        <c:delete val="0"/>
        <c:axPos val="b"/>
        <c:numFmt formatCode="General" sourceLinked="1"/>
        <c:majorTickMark val="out"/>
        <c:minorTickMark val="none"/>
        <c:tickLblPos val="nextTo"/>
        <c:crossAx val="139100160"/>
        <c:crosses val="autoZero"/>
        <c:auto val="1"/>
        <c:lblAlgn val="ctr"/>
        <c:lblOffset val="100"/>
        <c:noMultiLvlLbl val="0"/>
      </c:catAx>
      <c:valAx>
        <c:axId val="139100160"/>
        <c:scaling>
          <c:orientation val="minMax"/>
        </c:scaling>
        <c:delete val="0"/>
        <c:axPos val="l"/>
        <c:majorGridlines/>
        <c:numFmt formatCode="#,##0_);[Red]\(#,##0\)" sourceLinked="1"/>
        <c:majorTickMark val="out"/>
        <c:minorTickMark val="none"/>
        <c:tickLblPos val="high"/>
        <c:crossAx val="139089792"/>
        <c:crosses val="autoZero"/>
        <c:crossBetween val="between"/>
        <c:majorUnit val="200000"/>
      </c:valAx>
      <c:valAx>
        <c:axId val="1016785519"/>
        <c:scaling>
          <c:orientation val="minMax"/>
          <c:max val="0.4"/>
        </c:scaling>
        <c:delete val="0"/>
        <c:axPos val="r"/>
        <c:numFmt formatCode="0.0%" sourceLinked="1"/>
        <c:majorTickMark val="out"/>
        <c:minorTickMark val="none"/>
        <c:tickLblPos val="low"/>
        <c:crossAx val="1016805903"/>
        <c:crosses val="max"/>
        <c:crossBetween val="between"/>
        <c:majorUnit val="0.1"/>
      </c:valAx>
      <c:catAx>
        <c:axId val="1016805903"/>
        <c:scaling>
          <c:orientation val="minMax"/>
        </c:scaling>
        <c:delete val="1"/>
        <c:axPos val="b"/>
        <c:numFmt formatCode="General" sourceLinked="1"/>
        <c:majorTickMark val="out"/>
        <c:minorTickMark val="none"/>
        <c:tickLblPos val="nextTo"/>
        <c:crossAx val="1016785519"/>
        <c:crosses val="autoZero"/>
        <c:auto val="1"/>
        <c:lblAlgn val="ctr"/>
        <c:lblOffset val="100"/>
        <c:noMultiLvlLbl val="0"/>
      </c:catAx>
    </c:plotArea>
    <c:legend>
      <c:legendPos val="b"/>
      <c:layout>
        <c:manualLayout>
          <c:xMode val="edge"/>
          <c:yMode val="edge"/>
          <c:x val="6.9716914161400178E-3"/>
          <c:y val="0.73716458091765291"/>
          <c:w val="0.94501443639061933"/>
          <c:h val="0.24093261121136325"/>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8285214348207"/>
          <c:y val="6.5800343922526927E-2"/>
          <c:w val="0.75103696412948395"/>
          <c:h val="0.676782701797221"/>
        </c:manualLayout>
      </c:layout>
      <c:barChart>
        <c:barDir val="col"/>
        <c:grouping val="clustered"/>
        <c:varyColors val="0"/>
        <c:ser>
          <c:idx val="4"/>
          <c:order val="4"/>
          <c:tx>
            <c:strRef>
              <c:f>グラフ!$A$15</c:f>
              <c:strCache>
                <c:ptCount val="1"/>
                <c:pt idx="0">
                  <c:v>[実績]訪日外国人数（万人）</c:v>
                </c:pt>
              </c:strCache>
            </c:strRef>
          </c:tx>
          <c:invertIfNegative val="0"/>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グラフ!$B$15:$K$15</c:f>
              <c:numCache>
                <c:formatCode>#,##0_);[Red]\(#,##0\)</c:formatCode>
                <c:ptCount val="10"/>
                <c:pt idx="0">
                  <c:v>861.11749999999995</c:v>
                </c:pt>
                <c:pt idx="1">
                  <c:v>621.87519999999995</c:v>
                </c:pt>
                <c:pt idx="2">
                  <c:v>835.81050000000005</c:v>
                </c:pt>
                <c:pt idx="3">
                  <c:v>1036.3904</c:v>
                </c:pt>
                <c:pt idx="4">
                  <c:v>1341.3467000000001</c:v>
                </c:pt>
                <c:pt idx="5">
                  <c:v>1973.7409</c:v>
                </c:pt>
                <c:pt idx="6">
                  <c:v>2403.9052999999999</c:v>
                </c:pt>
                <c:pt idx="7">
                  <c:v>2869.1</c:v>
                </c:pt>
                <c:pt idx="8">
                  <c:v>3119.2</c:v>
                </c:pt>
                <c:pt idx="9">
                  <c:v>3188</c:v>
                </c:pt>
              </c:numCache>
            </c:numRef>
          </c:val>
          <c:extLst>
            <c:ext xmlns:c16="http://schemas.microsoft.com/office/drawing/2014/chart" uri="{C3380CC4-5D6E-409C-BE32-E72D297353CC}">
              <c16:uniqueId val="{00000000-F8E1-4B4A-96E0-EFEC4D8D2412}"/>
            </c:ext>
          </c:extLst>
        </c:ser>
        <c:ser>
          <c:idx val="5"/>
          <c:order val="5"/>
          <c:tx>
            <c:strRef>
              <c:f>グラフ!$A$16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グラフ!$B$16:$K$16</c:f>
              <c:numCache>
                <c:formatCode>0</c:formatCode>
                <c:ptCount val="10"/>
                <c:pt idx="0">
                  <c:v>234.9</c:v>
                </c:pt>
                <c:pt idx="1">
                  <c:v>158.30000000000001</c:v>
                </c:pt>
                <c:pt idx="2">
                  <c:v>202.8</c:v>
                </c:pt>
                <c:pt idx="3">
                  <c:v>262.5</c:v>
                </c:pt>
                <c:pt idx="4">
                  <c:v>375.8</c:v>
                </c:pt>
                <c:pt idx="5">
                  <c:v>716.4</c:v>
                </c:pt>
                <c:pt idx="6">
                  <c:v>940</c:v>
                </c:pt>
                <c:pt idx="7">
                  <c:v>1110</c:v>
                </c:pt>
                <c:pt idx="8">
                  <c:v>1142</c:v>
                </c:pt>
                <c:pt idx="9">
                  <c:v>1231</c:v>
                </c:pt>
              </c:numCache>
            </c:numRef>
          </c:val>
          <c:extLst>
            <c:ext xmlns:c16="http://schemas.microsoft.com/office/drawing/2014/chart" uri="{C3380CC4-5D6E-409C-BE32-E72D297353CC}">
              <c16:uniqueId val="{00000001-F8E1-4B4A-96E0-EFEC4D8D2412}"/>
            </c:ext>
          </c:extLst>
        </c:ser>
        <c:dLbls>
          <c:showLegendKey val="0"/>
          <c:showVal val="0"/>
          <c:showCatName val="0"/>
          <c:showSerName val="0"/>
          <c:showPercent val="0"/>
          <c:showBubbleSize val="0"/>
        </c:dLbls>
        <c:gapWidth val="150"/>
        <c:axId val="103047168"/>
        <c:axId val="103048704"/>
      </c:barChart>
      <c:lineChart>
        <c:grouping val="standard"/>
        <c:varyColors val="0"/>
        <c:ser>
          <c:idx val="0"/>
          <c:order val="0"/>
          <c:tx>
            <c:strRef>
              <c:f>グラフ!$A$11</c:f>
              <c:strCache>
                <c:ptCount val="1"/>
                <c:pt idx="0">
                  <c:v>訪問率（大阪）</c:v>
                </c:pt>
              </c:strCache>
            </c:strRef>
          </c:tx>
          <c:marker>
            <c:symbol val="square"/>
            <c:size val="7"/>
            <c:spPr>
              <a:ln>
                <a:solidFill>
                  <a:schemeClr val="tx1"/>
                </a:solidFill>
              </a:ln>
            </c:spPr>
          </c:marker>
          <c:dLbls>
            <c:dLbl>
              <c:idx val="0"/>
              <c:layout>
                <c:manualLayout>
                  <c:x val="-3.0758854446196939E-2"/>
                  <c:y val="-3.2379870785382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E1-4B4A-96E0-EFEC4D8D2412}"/>
                </c:ext>
              </c:extLst>
            </c:dLbl>
            <c:dLbl>
              <c:idx val="5"/>
              <c:layout>
                <c:manualLayout>
                  <c:x val="-7.530753727543929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E1-4B4A-96E0-EFEC4D8D2412}"/>
                </c:ext>
              </c:extLst>
            </c:dLbl>
            <c:dLbl>
              <c:idx val="6"/>
              <c:layout>
                <c:manualLayout>
                  <c:x val="-6.9370208353494542E-2"/>
                  <c:y val="-2.2030110243358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E1-4B4A-96E0-EFEC4D8D2412}"/>
                </c:ext>
              </c:extLst>
            </c:dLbl>
            <c:dLbl>
              <c:idx val="7"/>
              <c:layout>
                <c:manualLayout>
                  <c:x val="-5.749555050960526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E1-4B4A-96E0-EFEC4D8D2412}"/>
                </c:ext>
              </c:extLst>
            </c:dLbl>
            <c:dLbl>
              <c:idx val="8"/>
              <c:layout>
                <c:manualLayout>
                  <c:x val="-4.5620892665715868E-2"/>
                  <c:y val="-3.1335305253136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E1-4B4A-96E0-EFEC4D8D2412}"/>
                </c:ext>
              </c:extLst>
            </c:dLbl>
            <c:dLbl>
              <c:idx val="9"/>
              <c:layout>
                <c:manualLayout>
                  <c:x val="-4.8589557126688214E-2"/>
                  <c:y val="-2.2030110243358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グラフ!$B$11:$K$11</c:f>
              <c:numCache>
                <c:formatCode>General</c:formatCode>
                <c:ptCount val="10"/>
                <c:pt idx="0">
                  <c:v>26.1</c:v>
                </c:pt>
                <c:pt idx="1">
                  <c:v>25.2</c:v>
                </c:pt>
                <c:pt idx="2">
                  <c:v>24</c:v>
                </c:pt>
                <c:pt idx="3">
                  <c:v>25.1</c:v>
                </c:pt>
                <c:pt idx="4">
                  <c:v>27.9</c:v>
                </c:pt>
                <c:pt idx="5">
                  <c:v>36.299999999999997</c:v>
                </c:pt>
                <c:pt idx="6" formatCode="0.0">
                  <c:v>39.123545316947954</c:v>
                </c:pt>
                <c:pt idx="7">
                  <c:v>38.700000000000003</c:v>
                </c:pt>
                <c:pt idx="8" formatCode="0.0">
                  <c:v>36.625700000000002</c:v>
                </c:pt>
                <c:pt idx="9" formatCode="0.0">
                  <c:v>38.603900000000003</c:v>
                </c:pt>
              </c:numCache>
            </c:numRef>
          </c:val>
          <c:smooth val="0"/>
          <c:extLst>
            <c:ext xmlns:c16="http://schemas.microsoft.com/office/drawing/2014/chart" uri="{C3380CC4-5D6E-409C-BE32-E72D297353CC}">
              <c16:uniqueId val="{00000008-F8E1-4B4A-96E0-EFEC4D8D2412}"/>
            </c:ext>
          </c:extLst>
        </c:ser>
        <c:ser>
          <c:idx val="1"/>
          <c:order val="1"/>
          <c:tx>
            <c:strRef>
              <c:f>グラフ!$A$12</c:f>
              <c:strCache>
                <c:ptCount val="1"/>
                <c:pt idx="0">
                  <c:v>訪問率（東京）</c:v>
                </c:pt>
              </c:strCache>
            </c:strRef>
          </c:tx>
          <c:marker>
            <c:symbol val="diamond"/>
            <c:size val="7"/>
            <c:spPr>
              <a:ln>
                <a:solidFill>
                  <a:schemeClr val="tx1"/>
                </a:solidFill>
              </a:ln>
            </c:spPr>
          </c:marker>
          <c:dLbls>
            <c:dLbl>
              <c:idx val="7"/>
              <c:layout>
                <c:manualLayout>
                  <c:x val="-5.749555050960526E-2"/>
                  <c:y val="-1.89283785734330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E1-4B4A-96E0-EFEC4D8D2412}"/>
                </c:ext>
              </c:extLst>
            </c:dLbl>
            <c:dLbl>
              <c:idx val="8"/>
              <c:layout>
                <c:manualLayout>
                  <c:x val="-4.5620892665715868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E1-4B4A-96E0-EFEC4D8D2412}"/>
                </c:ext>
              </c:extLst>
            </c:dLbl>
            <c:dLbl>
              <c:idx val="9"/>
              <c:layout>
                <c:manualLayout>
                  <c:x val="-4.2652228204743521E-2"/>
                  <c:y val="-3.1335305253136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グラフ!$B$12:$K$12</c:f>
              <c:numCache>
                <c:formatCode>General</c:formatCode>
                <c:ptCount val="10"/>
                <c:pt idx="0">
                  <c:v>60.3</c:v>
                </c:pt>
                <c:pt idx="1">
                  <c:v>50.6</c:v>
                </c:pt>
                <c:pt idx="2">
                  <c:v>51.3</c:v>
                </c:pt>
                <c:pt idx="3">
                  <c:v>47.3</c:v>
                </c:pt>
                <c:pt idx="4">
                  <c:v>51.4</c:v>
                </c:pt>
                <c:pt idx="5">
                  <c:v>52.1</c:v>
                </c:pt>
                <c:pt idx="6" formatCode="0.0">
                  <c:v>48.179941574991723</c:v>
                </c:pt>
                <c:pt idx="7">
                  <c:v>46.2</c:v>
                </c:pt>
                <c:pt idx="8" formatCode="0.0">
                  <c:v>45.618199999999995</c:v>
                </c:pt>
                <c:pt idx="9" formatCode="0.0">
                  <c:v>47.237299999999998</c:v>
                </c:pt>
              </c:numCache>
            </c:numRef>
          </c:val>
          <c:smooth val="0"/>
          <c:extLst>
            <c:ext xmlns:c16="http://schemas.microsoft.com/office/drawing/2014/chart" uri="{C3380CC4-5D6E-409C-BE32-E72D297353CC}">
              <c16:uniqueId val="{0000000C-F8E1-4B4A-96E0-EFEC4D8D2412}"/>
            </c:ext>
          </c:extLst>
        </c:ser>
        <c:ser>
          <c:idx val="2"/>
          <c:order val="2"/>
          <c:tx>
            <c:strRef>
              <c:f>グラフ!$A$13</c:f>
              <c:strCache>
                <c:ptCount val="1"/>
                <c:pt idx="0">
                  <c:v>訪問率（京都）</c:v>
                </c:pt>
              </c:strCache>
            </c:strRef>
          </c:tx>
          <c:marker>
            <c:spPr>
              <a:ln>
                <a:solidFill>
                  <a:schemeClr val="tx1"/>
                </a:solidFill>
              </a:ln>
            </c:spPr>
          </c:marker>
          <c:dLbls>
            <c:dLbl>
              <c:idx val="0"/>
              <c:layout>
                <c:manualLayout>
                  <c:x val="-3.4897807617029264E-2"/>
                  <c:y val="3.4927821522309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E1-4B4A-96E0-EFEC4D8D2412}"/>
                </c:ext>
              </c:extLst>
            </c:dLbl>
            <c:dLbl>
              <c:idx val="1"/>
              <c:layout>
                <c:manualLayout>
                  <c:x val="-4.858955712668811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8E1-4B4A-96E0-EFEC4D8D2412}"/>
                </c:ext>
              </c:extLst>
            </c:dLbl>
            <c:dLbl>
              <c:idx val="2"/>
              <c:layout>
                <c:manualLayout>
                  <c:x val="-5.4526886048632803E-2"/>
                  <c:y val="-2.82335735832109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8E1-4B4A-96E0-EFEC4D8D2412}"/>
                </c:ext>
              </c:extLst>
            </c:dLbl>
            <c:dLbl>
              <c:idx val="3"/>
              <c:layout>
                <c:manualLayout>
                  <c:x val="-6.0464214970577496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8E1-4B4A-96E0-EFEC4D8D2412}"/>
                </c:ext>
              </c:extLst>
            </c:dLbl>
            <c:dLbl>
              <c:idx val="4"/>
              <c:layout>
                <c:manualLayout>
                  <c:x val="-5.4526886048632803E-2"/>
                  <c:y val="-3.1335305253136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8E1-4B4A-96E0-EFEC4D8D2412}"/>
                </c:ext>
              </c:extLst>
            </c:dLbl>
            <c:dLbl>
              <c:idx val="5"/>
              <c:layout>
                <c:manualLayout>
                  <c:x val="-4.265222820474341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8E1-4B4A-96E0-EFEC4D8D2412}"/>
                </c:ext>
              </c:extLst>
            </c:dLbl>
            <c:dLbl>
              <c:idx val="6"/>
              <c:layout>
                <c:manualLayout>
                  <c:x val="-5.1558221587660456E-2"/>
                  <c:y val="-3.1335305253136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8E1-4B4A-96E0-EFEC4D8D2412}"/>
                </c:ext>
              </c:extLst>
            </c:dLbl>
            <c:dLbl>
              <c:idx val="7"/>
              <c:layout>
                <c:manualLayout>
                  <c:x val="-5.749555050960526E-2"/>
                  <c:y val="-3.44370369230627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8E1-4B4A-96E0-EFEC4D8D2412}"/>
                </c:ext>
              </c:extLst>
            </c:dLbl>
            <c:dLbl>
              <c:idx val="8"/>
              <c:layout>
                <c:manualLayout>
                  <c:x val="-4.5620892665715868E-2"/>
                  <c:y val="-2.8233573583210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8E1-4B4A-96E0-EFEC4D8D2412}"/>
                </c:ext>
              </c:extLst>
            </c:dLbl>
            <c:dLbl>
              <c:idx val="9"/>
              <c:layout>
                <c:manualLayout>
                  <c:x val="-4.8589557126688214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グラフ!$B$13:$K$13</c:f>
              <c:numCache>
                <c:formatCode>General</c:formatCode>
                <c:ptCount val="10"/>
                <c:pt idx="0">
                  <c:v>24</c:v>
                </c:pt>
                <c:pt idx="1">
                  <c:v>16.7</c:v>
                </c:pt>
                <c:pt idx="2">
                  <c:v>17.3</c:v>
                </c:pt>
                <c:pt idx="3">
                  <c:v>18.899999999999999</c:v>
                </c:pt>
                <c:pt idx="4">
                  <c:v>21.9</c:v>
                </c:pt>
                <c:pt idx="5">
                  <c:v>24.4</c:v>
                </c:pt>
                <c:pt idx="6" formatCode="0.0">
                  <c:v>27.472710329657847</c:v>
                </c:pt>
                <c:pt idx="7">
                  <c:v>25.9</c:v>
                </c:pt>
                <c:pt idx="8" formatCode="0.0">
                  <c:v>25.7666</c:v>
                </c:pt>
                <c:pt idx="9" formatCode="0.0">
                  <c:v>27.803899999999999</c:v>
                </c:pt>
              </c:numCache>
            </c:numRef>
          </c:val>
          <c:smooth val="0"/>
          <c:extLst>
            <c:ext xmlns:c16="http://schemas.microsoft.com/office/drawing/2014/chart" uri="{C3380CC4-5D6E-409C-BE32-E72D297353CC}">
              <c16:uniqueId val="{00000017-F8E1-4B4A-96E0-EFEC4D8D2412}"/>
            </c:ext>
          </c:extLst>
        </c:ser>
        <c:ser>
          <c:idx val="3"/>
          <c:order val="3"/>
          <c:tx>
            <c:strRef>
              <c:f>グラフ!$A$14</c:f>
              <c:strCache>
                <c:ptCount val="1"/>
                <c:pt idx="0">
                  <c:v>訪問率（福岡）</c:v>
                </c:pt>
              </c:strCache>
            </c:strRef>
          </c:tx>
          <c:marker>
            <c:symbol val="circle"/>
            <c:size val="7"/>
            <c:spPr>
              <a:ln>
                <a:solidFill>
                  <a:schemeClr val="tx1"/>
                </a:solidFill>
              </a:ln>
            </c:spPr>
          </c:marker>
          <c:dLbls>
            <c:dLbl>
              <c:idx val="0"/>
              <c:layout>
                <c:manualLayout>
                  <c:x val="-2.9753377816980762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8E1-4B4A-96E0-EFEC4D8D2412}"/>
                </c:ext>
              </c:extLst>
            </c:dLbl>
            <c:dLbl>
              <c:idx val="1"/>
              <c:layout>
                <c:manualLayout>
                  <c:x val="-3.7270406921348941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8E1-4B4A-96E0-EFEC4D8D2412}"/>
                </c:ext>
              </c:extLst>
            </c:dLbl>
            <c:dLbl>
              <c:idx val="2"/>
              <c:layout>
                <c:manualLayout>
                  <c:x val="-4.1028921473533028E-2"/>
                  <c:y val="-3.8790127195639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8E1-4B4A-96E0-EFEC4D8D2412}"/>
                </c:ext>
              </c:extLst>
            </c:dLbl>
            <c:dLbl>
              <c:idx val="3"/>
              <c:layout>
                <c:manualLayout>
                  <c:x val="-3.3018550340937154E-2"/>
                  <c:y val="-3.5584998990510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8E1-4B4A-96E0-EFEC4D8D241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グラフ!$B$14:$K$14</c:f>
              <c:numCache>
                <c:formatCode>General</c:formatCode>
                <c:ptCount val="10"/>
                <c:pt idx="0">
                  <c:v>9.1</c:v>
                </c:pt>
                <c:pt idx="1">
                  <c:v>9.6999999999999993</c:v>
                </c:pt>
                <c:pt idx="2">
                  <c:v>9.4</c:v>
                </c:pt>
                <c:pt idx="3">
                  <c:v>11</c:v>
                </c:pt>
                <c:pt idx="4">
                  <c:v>8.9</c:v>
                </c:pt>
                <c:pt idx="5">
                  <c:v>9.5</c:v>
                </c:pt>
                <c:pt idx="6" formatCode="0.0">
                  <c:v>9.9392549891739392</c:v>
                </c:pt>
                <c:pt idx="7">
                  <c:v>9.8000000000000007</c:v>
                </c:pt>
                <c:pt idx="8" formatCode="0.0">
                  <c:v>10.376199999999999</c:v>
                </c:pt>
                <c:pt idx="9" formatCode="0.0">
                  <c:v>8.6906999999999996</c:v>
                </c:pt>
              </c:numCache>
            </c:numRef>
          </c:val>
          <c:smooth val="0"/>
          <c:extLst>
            <c:ext xmlns:c16="http://schemas.microsoft.com/office/drawing/2014/chart" uri="{C3380CC4-5D6E-409C-BE32-E72D297353CC}">
              <c16:uniqueId val="{0000001C-F8E1-4B4A-96E0-EFEC4D8D2412}"/>
            </c:ext>
          </c:extLst>
        </c:ser>
        <c:dLbls>
          <c:showLegendKey val="0"/>
          <c:showVal val="0"/>
          <c:showCatName val="0"/>
          <c:showSerName val="0"/>
          <c:showPercent val="0"/>
          <c:showBubbleSize val="0"/>
        </c:dLbls>
        <c:marker val="1"/>
        <c:smooth val="0"/>
        <c:axId val="103068416"/>
        <c:axId val="103050240"/>
      </c:lineChart>
      <c:catAx>
        <c:axId val="103047168"/>
        <c:scaling>
          <c:orientation val="minMax"/>
        </c:scaling>
        <c:delete val="0"/>
        <c:axPos val="b"/>
        <c:numFmt formatCode="General" sourceLinked="1"/>
        <c:majorTickMark val="out"/>
        <c:minorTickMark val="none"/>
        <c:tickLblPos val="nextTo"/>
        <c:txPr>
          <a:bodyPr/>
          <a:lstStyle/>
          <a:p>
            <a:pPr>
              <a:defRPr sz="1100"/>
            </a:pPr>
            <a:endParaRPr lang="ja-JP"/>
          </a:p>
        </c:txPr>
        <c:crossAx val="103048704"/>
        <c:crosses val="autoZero"/>
        <c:auto val="1"/>
        <c:lblAlgn val="ctr"/>
        <c:lblOffset val="100"/>
        <c:noMultiLvlLbl val="0"/>
      </c:catAx>
      <c:valAx>
        <c:axId val="103048704"/>
        <c:scaling>
          <c:orientation val="minMax"/>
          <c:max val="3500"/>
          <c:min val="0"/>
        </c:scaling>
        <c:delete val="0"/>
        <c:axPos val="l"/>
        <c:majorGridlines/>
        <c:numFmt formatCode="#,##0_);[Red]\(#,##0\)" sourceLinked="1"/>
        <c:majorTickMark val="out"/>
        <c:minorTickMark val="none"/>
        <c:tickLblPos val="nextTo"/>
        <c:txPr>
          <a:bodyPr/>
          <a:lstStyle/>
          <a:p>
            <a:pPr>
              <a:defRPr sz="1100"/>
            </a:pPr>
            <a:endParaRPr lang="ja-JP"/>
          </a:p>
        </c:txPr>
        <c:crossAx val="103047168"/>
        <c:crosses val="autoZero"/>
        <c:crossBetween val="between"/>
      </c:valAx>
      <c:valAx>
        <c:axId val="103050240"/>
        <c:scaling>
          <c:orientation val="minMax"/>
          <c:max val="70"/>
          <c:min val="5"/>
        </c:scaling>
        <c:delete val="0"/>
        <c:axPos val="r"/>
        <c:majorGridlines>
          <c:spPr>
            <a:ln>
              <a:noFill/>
            </a:ln>
          </c:spPr>
        </c:majorGridlines>
        <c:numFmt formatCode="General" sourceLinked="1"/>
        <c:majorTickMark val="out"/>
        <c:minorTickMark val="none"/>
        <c:tickLblPos val="nextTo"/>
        <c:txPr>
          <a:bodyPr/>
          <a:lstStyle/>
          <a:p>
            <a:pPr>
              <a:defRPr sz="1100" baseline="0"/>
            </a:pPr>
            <a:endParaRPr lang="ja-JP"/>
          </a:p>
        </c:txPr>
        <c:crossAx val="103068416"/>
        <c:crosses val="max"/>
        <c:crossBetween val="between"/>
      </c:valAx>
      <c:catAx>
        <c:axId val="103068416"/>
        <c:scaling>
          <c:orientation val="minMax"/>
        </c:scaling>
        <c:delete val="1"/>
        <c:axPos val="b"/>
        <c:numFmt formatCode="General" sourceLinked="1"/>
        <c:majorTickMark val="out"/>
        <c:minorTickMark val="none"/>
        <c:tickLblPos val="nextTo"/>
        <c:crossAx val="103050240"/>
        <c:crosses val="autoZero"/>
        <c:auto val="1"/>
        <c:lblAlgn val="ctr"/>
        <c:lblOffset val="100"/>
        <c:noMultiLvlLbl val="0"/>
      </c:catAx>
    </c:plotArea>
    <c:legend>
      <c:legendPos val="b"/>
      <c:layout>
        <c:manualLayout>
          <c:xMode val="edge"/>
          <c:yMode val="edge"/>
          <c:x val="8.5129640080067279E-2"/>
          <c:y val="0.88092521917088407"/>
          <c:w val="0.83972764284364765"/>
          <c:h val="0.10456236325518183"/>
        </c:manualLayout>
      </c:layout>
      <c:overlay val="0"/>
      <c:spPr>
        <a:solidFill>
          <a:schemeClr val="bg1"/>
        </a:solidFill>
        <a:ln>
          <a:solidFill>
            <a:schemeClr val="accent1"/>
          </a:solidFill>
        </a:ln>
      </c:spPr>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Sheet2!$W$1</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Sheet2!$W$2:$W$11</c:f>
              <c:numCache>
                <c:formatCode>#,##0_);[Red]\(#,##0\)</c:formatCode>
                <c:ptCount val="10"/>
                <c:pt idx="0">
                  <c:v>732</c:v>
                </c:pt>
                <c:pt idx="1">
                  <c:v>502</c:v>
                </c:pt>
                <c:pt idx="2">
                  <c:v>615</c:v>
                </c:pt>
                <c:pt idx="3">
                  <c:v>529</c:v>
                </c:pt>
                <c:pt idx="4">
                  <c:v>1009</c:v>
                </c:pt>
                <c:pt idx="5">
                  <c:v>2716</c:v>
                </c:pt>
                <c:pt idx="6">
                  <c:v>3729</c:v>
                </c:pt>
                <c:pt idx="7">
                  <c:v>4024</c:v>
                </c:pt>
                <c:pt idx="8">
                  <c:v>4550</c:v>
                </c:pt>
                <c:pt idx="9">
                  <c:v>5642</c:v>
                </c:pt>
              </c:numCache>
            </c:numRef>
          </c:val>
          <c:smooth val="0"/>
          <c:extLst>
            <c:ext xmlns:c16="http://schemas.microsoft.com/office/drawing/2014/chart" uri="{C3380CC4-5D6E-409C-BE32-E72D297353CC}">
              <c16:uniqueId val="{00000000-21EA-4A79-8996-CCF128EE41D5}"/>
            </c:ext>
          </c:extLst>
        </c:ser>
        <c:ser>
          <c:idx val="1"/>
          <c:order val="1"/>
          <c:tx>
            <c:strRef>
              <c:f>Sheet2!$X$1</c:f>
              <c:strCache>
                <c:ptCount val="1"/>
                <c:pt idx="0">
                  <c:v>韓国</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Sheet2!$X$2:$X$11</c:f>
              <c:numCache>
                <c:formatCode>#,##0_);[Red]\(#,##0\)</c:formatCode>
                <c:ptCount val="10"/>
                <c:pt idx="0">
                  <c:v>589</c:v>
                </c:pt>
                <c:pt idx="1">
                  <c:v>370</c:v>
                </c:pt>
                <c:pt idx="2">
                  <c:v>448</c:v>
                </c:pt>
                <c:pt idx="3">
                  <c:v>578</c:v>
                </c:pt>
                <c:pt idx="4">
                  <c:v>721</c:v>
                </c:pt>
                <c:pt idx="5">
                  <c:v>1080</c:v>
                </c:pt>
                <c:pt idx="6">
                  <c:v>1578</c:v>
                </c:pt>
                <c:pt idx="7">
                  <c:v>2413</c:v>
                </c:pt>
                <c:pt idx="8">
                  <c:v>2390</c:v>
                </c:pt>
                <c:pt idx="9">
                  <c:v>1608</c:v>
                </c:pt>
              </c:numCache>
            </c:numRef>
          </c:val>
          <c:smooth val="0"/>
          <c:extLst>
            <c:ext xmlns:c16="http://schemas.microsoft.com/office/drawing/2014/chart" uri="{C3380CC4-5D6E-409C-BE32-E72D297353CC}">
              <c16:uniqueId val="{00000001-21EA-4A79-8996-CCF128EE41D5}"/>
            </c:ext>
          </c:extLst>
        </c:ser>
        <c:ser>
          <c:idx val="2"/>
          <c:order val="2"/>
          <c:tx>
            <c:strRef>
              <c:f>Sheet2!$Y$1</c:f>
              <c:strCache>
                <c:ptCount val="1"/>
                <c:pt idx="0">
                  <c:v>台湾</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Sheet2!$Y$2:$Y$11</c:f>
              <c:numCache>
                <c:formatCode>#,##0_);[Red]\(#,##0\)</c:formatCode>
                <c:ptCount val="10"/>
                <c:pt idx="0">
                  <c:v>301</c:v>
                </c:pt>
                <c:pt idx="1">
                  <c:v>241</c:v>
                </c:pt>
                <c:pt idx="2">
                  <c:v>305</c:v>
                </c:pt>
                <c:pt idx="3">
                  <c:v>531</c:v>
                </c:pt>
                <c:pt idx="4">
                  <c:v>679</c:v>
                </c:pt>
                <c:pt idx="5">
                  <c:v>1054</c:v>
                </c:pt>
                <c:pt idx="6">
                  <c:v>1254</c:v>
                </c:pt>
                <c:pt idx="7">
                  <c:v>1401</c:v>
                </c:pt>
                <c:pt idx="8">
                  <c:v>1223</c:v>
                </c:pt>
                <c:pt idx="9">
                  <c:v>1276</c:v>
                </c:pt>
              </c:numCache>
            </c:numRef>
          </c:val>
          <c:smooth val="0"/>
          <c:extLst>
            <c:ext xmlns:c16="http://schemas.microsoft.com/office/drawing/2014/chart" uri="{C3380CC4-5D6E-409C-BE32-E72D297353CC}">
              <c16:uniqueId val="{00000002-21EA-4A79-8996-CCF128EE41D5}"/>
            </c:ext>
          </c:extLst>
        </c:ser>
        <c:ser>
          <c:idx val="3"/>
          <c:order val="3"/>
          <c:tx>
            <c:strRef>
              <c:f>Sheet2!$Z$1</c:f>
              <c:strCache>
                <c:ptCount val="1"/>
                <c:pt idx="0">
                  <c:v>香港</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Sheet2!$Z$2:$Z$11</c:f>
              <c:numCache>
                <c:formatCode>#,##0_);[Red]\(#,##0\)</c:formatCode>
                <c:ptCount val="10"/>
                <c:pt idx="0">
                  <c:v>106</c:v>
                </c:pt>
                <c:pt idx="1">
                  <c:v>97</c:v>
                </c:pt>
                <c:pt idx="2">
                  <c:v>94</c:v>
                </c:pt>
                <c:pt idx="3">
                  <c:v>175</c:v>
                </c:pt>
                <c:pt idx="4">
                  <c:v>266</c:v>
                </c:pt>
                <c:pt idx="5">
                  <c:v>538</c:v>
                </c:pt>
                <c:pt idx="6">
                  <c:v>627</c:v>
                </c:pt>
                <c:pt idx="7">
                  <c:v>741</c:v>
                </c:pt>
                <c:pt idx="8">
                  <c:v>718</c:v>
                </c:pt>
                <c:pt idx="9">
                  <c:v>719</c:v>
                </c:pt>
              </c:numCache>
            </c:numRef>
          </c:val>
          <c:smooth val="0"/>
          <c:extLst>
            <c:ext xmlns:c16="http://schemas.microsoft.com/office/drawing/2014/chart" uri="{C3380CC4-5D6E-409C-BE32-E72D297353CC}">
              <c16:uniqueId val="{00000003-21EA-4A79-8996-CCF128EE41D5}"/>
            </c:ext>
          </c:extLst>
        </c:ser>
        <c:ser>
          <c:idx val="4"/>
          <c:order val="4"/>
          <c:tx>
            <c:strRef>
              <c:f>Sheet2!$AA$1</c:f>
              <c:strCache>
                <c:ptCount val="1"/>
                <c:pt idx="0">
                  <c:v>アメリカ</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Sheet2!$AA$2:$AA$11</c:f>
              <c:numCache>
                <c:formatCode>#,##0_);[Red]\(#,##0\)</c:formatCode>
                <c:ptCount val="10"/>
                <c:pt idx="0">
                  <c:v>118</c:v>
                </c:pt>
                <c:pt idx="1">
                  <c:v>89</c:v>
                </c:pt>
                <c:pt idx="2">
                  <c:v>94</c:v>
                </c:pt>
                <c:pt idx="3">
                  <c:v>120</c:v>
                </c:pt>
                <c:pt idx="4">
                  <c:v>156</c:v>
                </c:pt>
                <c:pt idx="5">
                  <c:v>238</c:v>
                </c:pt>
                <c:pt idx="6">
                  <c:v>319</c:v>
                </c:pt>
                <c:pt idx="7">
                  <c:v>359</c:v>
                </c:pt>
                <c:pt idx="8">
                  <c:v>415</c:v>
                </c:pt>
                <c:pt idx="9">
                  <c:v>488</c:v>
                </c:pt>
              </c:numCache>
            </c:numRef>
          </c:val>
          <c:smooth val="0"/>
          <c:extLst>
            <c:ext xmlns:c16="http://schemas.microsoft.com/office/drawing/2014/chart" uri="{C3380CC4-5D6E-409C-BE32-E72D297353CC}">
              <c16:uniqueId val="{00000004-21EA-4A79-8996-CCF128EE41D5}"/>
            </c:ext>
          </c:extLst>
        </c:ser>
        <c:dLbls>
          <c:showLegendKey val="0"/>
          <c:showVal val="0"/>
          <c:showCatName val="0"/>
          <c:showSerName val="0"/>
          <c:showPercent val="0"/>
          <c:showBubbleSize val="0"/>
        </c:dLbls>
        <c:marker val="1"/>
        <c:smooth val="0"/>
        <c:axId val="111659264"/>
        <c:axId val="111669248"/>
      </c:lineChart>
      <c:catAx>
        <c:axId val="111659264"/>
        <c:scaling>
          <c:orientation val="minMax"/>
        </c:scaling>
        <c:delete val="0"/>
        <c:axPos val="b"/>
        <c:numFmt formatCode="General" sourceLinked="1"/>
        <c:majorTickMark val="out"/>
        <c:minorTickMark val="none"/>
        <c:tickLblPos val="nextTo"/>
        <c:crossAx val="111669248"/>
        <c:crosses val="autoZero"/>
        <c:auto val="1"/>
        <c:lblAlgn val="ctr"/>
        <c:lblOffset val="100"/>
        <c:noMultiLvlLbl val="0"/>
      </c:catAx>
      <c:valAx>
        <c:axId val="111669248"/>
        <c:scaling>
          <c:orientation val="minMax"/>
        </c:scaling>
        <c:delete val="0"/>
        <c:axPos val="l"/>
        <c:majorGridlines/>
        <c:numFmt formatCode="#,##0_);[Red]\(#,##0\)" sourceLinked="1"/>
        <c:majorTickMark val="out"/>
        <c:minorTickMark val="none"/>
        <c:tickLblPos val="nextTo"/>
        <c:crossAx val="111659264"/>
        <c:crosses val="autoZero"/>
        <c:crossBetween val="between"/>
        <c:majorUnit val="1000"/>
      </c:valAx>
    </c:plotArea>
    <c:legend>
      <c:legendPos val="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Sheet2!$AD$2</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Sheet2!$AD$3:$AD$11</c:f>
              <c:numCache>
                <c:formatCode>0.0%</c:formatCode>
                <c:ptCount val="9"/>
                <c:pt idx="0">
                  <c:v>0.48299999999999998</c:v>
                </c:pt>
                <c:pt idx="1">
                  <c:v>0.42899999999999999</c:v>
                </c:pt>
                <c:pt idx="2">
                  <c:v>0.4</c:v>
                </c:pt>
                <c:pt idx="3">
                  <c:v>0.41799999999999998</c:v>
                </c:pt>
                <c:pt idx="4">
                  <c:v>0.54400000000000004</c:v>
                </c:pt>
                <c:pt idx="5">
                  <c:v>0.58499999999999996</c:v>
                </c:pt>
                <c:pt idx="6">
                  <c:v>0.54700000000000004</c:v>
                </c:pt>
                <c:pt idx="7">
                  <c:v>0.54295942720763724</c:v>
                </c:pt>
                <c:pt idx="8">
                  <c:v>0.58807588075880757</c:v>
                </c:pt>
              </c:numCache>
            </c:numRef>
          </c:val>
          <c:smooth val="0"/>
          <c:extLst>
            <c:ext xmlns:c16="http://schemas.microsoft.com/office/drawing/2014/chart" uri="{C3380CC4-5D6E-409C-BE32-E72D297353CC}">
              <c16:uniqueId val="{00000000-ACD3-46B6-9B7F-44DE6E01F1F7}"/>
            </c:ext>
          </c:extLst>
        </c:ser>
        <c:ser>
          <c:idx val="1"/>
          <c:order val="1"/>
          <c:tx>
            <c:strRef>
              <c:f>Sheet2!$AE$2</c:f>
              <c:strCache>
                <c:ptCount val="1"/>
                <c:pt idx="0">
                  <c:v>韓国</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Sheet2!$AE$3:$AE$11</c:f>
              <c:numCache>
                <c:formatCode>0.0%</c:formatCode>
                <c:ptCount val="9"/>
                <c:pt idx="0">
                  <c:v>0.20699999999999999</c:v>
                </c:pt>
                <c:pt idx="1">
                  <c:v>0.21</c:v>
                </c:pt>
                <c:pt idx="2">
                  <c:v>0.22700000000000001</c:v>
                </c:pt>
                <c:pt idx="3">
                  <c:v>0.25700000000000001</c:v>
                </c:pt>
                <c:pt idx="4">
                  <c:v>0.27</c:v>
                </c:pt>
                <c:pt idx="5">
                  <c:v>0.31</c:v>
                </c:pt>
                <c:pt idx="6">
                  <c:v>0.33800000000000002</c:v>
                </c:pt>
                <c:pt idx="7">
                  <c:v>0.31701817217137551</c:v>
                </c:pt>
                <c:pt idx="8">
                  <c:v>0.28791405550581917</c:v>
                </c:pt>
              </c:numCache>
            </c:numRef>
          </c:val>
          <c:smooth val="0"/>
          <c:extLst>
            <c:ext xmlns:c16="http://schemas.microsoft.com/office/drawing/2014/chart" uri="{C3380CC4-5D6E-409C-BE32-E72D297353CC}">
              <c16:uniqueId val="{00000001-ACD3-46B6-9B7F-44DE6E01F1F7}"/>
            </c:ext>
          </c:extLst>
        </c:ser>
        <c:ser>
          <c:idx val="2"/>
          <c:order val="2"/>
          <c:tx>
            <c:strRef>
              <c:f>Sheet2!$AF$2</c:f>
              <c:strCache>
                <c:ptCount val="1"/>
                <c:pt idx="0">
                  <c:v>台湾</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Sheet2!$AF$3:$AF$11</c:f>
              <c:numCache>
                <c:formatCode>0.0%</c:formatCode>
                <c:ptCount val="9"/>
                <c:pt idx="0">
                  <c:v>0.24</c:v>
                </c:pt>
                <c:pt idx="1">
                  <c:v>0.20799999999999999</c:v>
                </c:pt>
                <c:pt idx="2">
                  <c:v>0.24</c:v>
                </c:pt>
                <c:pt idx="3">
                  <c:v>0.24</c:v>
                </c:pt>
                <c:pt idx="4">
                  <c:v>0.28699999999999998</c:v>
                </c:pt>
                <c:pt idx="5">
                  <c:v>0.30099999999999999</c:v>
                </c:pt>
                <c:pt idx="6">
                  <c:v>0.307</c:v>
                </c:pt>
                <c:pt idx="7">
                  <c:v>0.25709480765188142</c:v>
                </c:pt>
                <c:pt idx="8">
                  <c:v>0.26088734410141073</c:v>
                </c:pt>
              </c:numCache>
            </c:numRef>
          </c:val>
          <c:smooth val="0"/>
          <c:extLst>
            <c:ext xmlns:c16="http://schemas.microsoft.com/office/drawing/2014/chart" uri="{C3380CC4-5D6E-409C-BE32-E72D297353CC}">
              <c16:uniqueId val="{00000002-ACD3-46B6-9B7F-44DE6E01F1F7}"/>
            </c:ext>
          </c:extLst>
        </c:ser>
        <c:ser>
          <c:idx val="3"/>
          <c:order val="3"/>
          <c:tx>
            <c:strRef>
              <c:f>Sheet2!$AG$2</c:f>
              <c:strCache>
                <c:ptCount val="1"/>
                <c:pt idx="0">
                  <c:v>香港</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Sheet2!$AG$3:$AG$11</c:f>
              <c:numCache>
                <c:formatCode>0.0%</c:formatCode>
                <c:ptCount val="9"/>
                <c:pt idx="0">
                  <c:v>0.25800000000000001</c:v>
                </c:pt>
                <c:pt idx="1">
                  <c:v>0.19500000000000001</c:v>
                </c:pt>
                <c:pt idx="2">
                  <c:v>0.23499999999999999</c:v>
                </c:pt>
                <c:pt idx="3">
                  <c:v>0.28699999999999998</c:v>
                </c:pt>
                <c:pt idx="4">
                  <c:v>0.35299999999999998</c:v>
                </c:pt>
                <c:pt idx="5">
                  <c:v>0.34100000000000003</c:v>
                </c:pt>
                <c:pt idx="6">
                  <c:v>0.33200000000000002</c:v>
                </c:pt>
                <c:pt idx="7">
                  <c:v>0.32518115942028986</c:v>
                </c:pt>
                <c:pt idx="8">
                  <c:v>0.31383675250982102</c:v>
                </c:pt>
              </c:numCache>
            </c:numRef>
          </c:val>
          <c:smooth val="0"/>
          <c:extLst>
            <c:ext xmlns:c16="http://schemas.microsoft.com/office/drawing/2014/chart" uri="{C3380CC4-5D6E-409C-BE32-E72D297353CC}">
              <c16:uniqueId val="{00000003-ACD3-46B6-9B7F-44DE6E01F1F7}"/>
            </c:ext>
          </c:extLst>
        </c:ser>
        <c:ser>
          <c:idx val="4"/>
          <c:order val="4"/>
          <c:tx>
            <c:strRef>
              <c:f>Sheet2!$AH$2</c:f>
              <c:strCache>
                <c:ptCount val="1"/>
                <c:pt idx="0">
                  <c:v>アメリカ</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Sheet2!$AH$3:$AH$11</c:f>
              <c:numCache>
                <c:formatCode>0.0%</c:formatCode>
                <c:ptCount val="9"/>
                <c:pt idx="0">
                  <c:v>0.156</c:v>
                </c:pt>
                <c:pt idx="1">
                  <c:v>0.13100000000000001</c:v>
                </c:pt>
                <c:pt idx="2">
                  <c:v>0.15</c:v>
                </c:pt>
                <c:pt idx="3">
                  <c:v>0.17499999999999999</c:v>
                </c:pt>
                <c:pt idx="4">
                  <c:v>0.23</c:v>
                </c:pt>
                <c:pt idx="5">
                  <c:v>0.25700000000000001</c:v>
                </c:pt>
                <c:pt idx="6">
                  <c:v>0.26100000000000001</c:v>
                </c:pt>
                <c:pt idx="7">
                  <c:v>0.27195281782437747</c:v>
                </c:pt>
                <c:pt idx="8">
                  <c:v>0.28306264501160094</c:v>
                </c:pt>
              </c:numCache>
            </c:numRef>
          </c:val>
          <c:smooth val="0"/>
          <c:extLst>
            <c:ext xmlns:c16="http://schemas.microsoft.com/office/drawing/2014/chart" uri="{C3380CC4-5D6E-409C-BE32-E72D297353CC}">
              <c16:uniqueId val="{00000004-ACD3-46B6-9B7F-44DE6E01F1F7}"/>
            </c:ext>
          </c:extLst>
        </c:ser>
        <c:dLbls>
          <c:showLegendKey val="0"/>
          <c:showVal val="0"/>
          <c:showCatName val="0"/>
          <c:showSerName val="0"/>
          <c:showPercent val="0"/>
          <c:showBubbleSize val="0"/>
        </c:dLbls>
        <c:marker val="1"/>
        <c:smooth val="0"/>
        <c:axId val="116108288"/>
        <c:axId val="114325760"/>
      </c:lineChart>
      <c:catAx>
        <c:axId val="116108288"/>
        <c:scaling>
          <c:orientation val="minMax"/>
        </c:scaling>
        <c:delete val="0"/>
        <c:axPos val="b"/>
        <c:numFmt formatCode="General" sourceLinked="1"/>
        <c:majorTickMark val="out"/>
        <c:minorTickMark val="none"/>
        <c:tickLblPos val="nextTo"/>
        <c:crossAx val="114325760"/>
        <c:crosses val="autoZero"/>
        <c:auto val="1"/>
        <c:lblAlgn val="ctr"/>
        <c:lblOffset val="100"/>
        <c:noMultiLvlLbl val="0"/>
      </c:catAx>
      <c:valAx>
        <c:axId val="114325760"/>
        <c:scaling>
          <c:orientation val="minMax"/>
          <c:max val="0.8"/>
        </c:scaling>
        <c:delete val="0"/>
        <c:axPos val="l"/>
        <c:majorGridlines/>
        <c:numFmt formatCode="0.0%" sourceLinked="1"/>
        <c:majorTickMark val="out"/>
        <c:minorTickMark val="none"/>
        <c:tickLblPos val="nextTo"/>
        <c:crossAx val="116108288"/>
        <c:crosses val="autoZero"/>
        <c:crossBetween val="between"/>
        <c:majorUnit val="0.2"/>
      </c:valAx>
    </c:plotArea>
    <c:legend>
      <c:legendPos val="t"/>
      <c:layout>
        <c:manualLayout>
          <c:xMode val="edge"/>
          <c:yMode val="edge"/>
          <c:x val="0.11421911421911421"/>
          <c:y val="8.771929824561403E-2"/>
          <c:w val="0.86480186480186483"/>
          <c:h val="0.1211585486487556"/>
        </c:manualLayout>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094652580642459"/>
          <c:y val="5.328386685772879E-2"/>
          <c:w val="0.80225640614164284"/>
          <c:h val="0.75405023742857247"/>
        </c:manualLayout>
      </c:layout>
      <c:barChart>
        <c:barDir val="col"/>
        <c:grouping val="clustered"/>
        <c:varyColors val="0"/>
        <c:ser>
          <c:idx val="0"/>
          <c:order val="0"/>
          <c:tx>
            <c:strRef>
              <c:f>新!$A$4</c:f>
              <c:strCache>
                <c:ptCount val="1"/>
                <c:pt idx="0">
                  <c:v>観光・レジャー</c:v>
                </c:pt>
              </c:strCache>
            </c:strRef>
          </c:tx>
          <c:spPr>
            <a:pattFill prst="pct70">
              <a:fgClr>
                <a:srgbClr val="FF0000"/>
              </a:fgClr>
              <a:bgClr>
                <a:schemeClr val="bg1"/>
              </a:bgClr>
            </a:pattFill>
            <a:ln w="12700">
              <a:solidFill>
                <a:srgbClr val="FF0000"/>
              </a:solidFill>
            </a:ln>
          </c:spPr>
          <c:invertIfNegative val="0"/>
          <c:cat>
            <c:numRef>
              <c:f>新!$B$3:$K$3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新!$B$4:$K$4</c:f>
              <c:numCache>
                <c:formatCode>#,##0</c:formatCode>
                <c:ptCount val="10"/>
                <c:pt idx="0">
                  <c:v>96610</c:v>
                </c:pt>
                <c:pt idx="1">
                  <c:v>91331</c:v>
                </c:pt>
                <c:pt idx="2">
                  <c:v>96056</c:v>
                </c:pt>
                <c:pt idx="3">
                  <c:v>96380</c:v>
                </c:pt>
                <c:pt idx="4">
                  <c:v>109897</c:v>
                </c:pt>
                <c:pt idx="5">
                  <c:v>134521</c:v>
                </c:pt>
                <c:pt idx="6">
                  <c:v>155017</c:v>
                </c:pt>
                <c:pt idx="7">
                  <c:v>150341</c:v>
                </c:pt>
                <c:pt idx="8">
                  <c:v>147907</c:v>
                </c:pt>
                <c:pt idx="9">
                  <c:v>155281</c:v>
                </c:pt>
              </c:numCache>
            </c:numRef>
          </c:val>
          <c:extLst>
            <c:ext xmlns:c16="http://schemas.microsoft.com/office/drawing/2014/chart" uri="{C3380CC4-5D6E-409C-BE32-E72D297353CC}">
              <c16:uniqueId val="{00000000-74CD-49E5-9046-AF78590BAC67}"/>
            </c:ext>
          </c:extLst>
        </c:ser>
        <c:ser>
          <c:idx val="1"/>
          <c:order val="1"/>
          <c:tx>
            <c:strRef>
              <c:f>新!$A$5</c:f>
              <c:strCache>
                <c:ptCount val="1"/>
                <c:pt idx="0">
                  <c:v>ビジネス</c:v>
                </c:pt>
              </c:strCache>
            </c:strRef>
          </c:tx>
          <c:spPr>
            <a:pattFill prst="wdDnDiag">
              <a:fgClr>
                <a:schemeClr val="accent1"/>
              </a:fgClr>
              <a:bgClr>
                <a:schemeClr val="bg1"/>
              </a:bgClr>
            </a:pattFill>
            <a:ln w="12700">
              <a:solidFill>
                <a:schemeClr val="tx2"/>
              </a:solidFill>
            </a:ln>
          </c:spPr>
          <c:invertIfNegative val="0"/>
          <c:cat>
            <c:numRef>
              <c:f>新!$B$3:$K$3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新!$B$5:$K$5</c:f>
              <c:numCache>
                <c:formatCode>#,##0</c:formatCode>
                <c:ptCount val="10"/>
                <c:pt idx="0">
                  <c:v>132271</c:v>
                </c:pt>
                <c:pt idx="1">
                  <c:v>126594</c:v>
                </c:pt>
                <c:pt idx="2">
                  <c:v>124760</c:v>
                </c:pt>
                <c:pt idx="3">
                  <c:v>134962</c:v>
                </c:pt>
                <c:pt idx="4">
                  <c:v>135983</c:v>
                </c:pt>
                <c:pt idx="5">
                  <c:v>149952</c:v>
                </c:pt>
                <c:pt idx="6">
                  <c:v>140961</c:v>
                </c:pt>
                <c:pt idx="7">
                  <c:v>149742</c:v>
                </c:pt>
                <c:pt idx="8">
                  <c:v>161265</c:v>
                </c:pt>
                <c:pt idx="9">
                  <c:v>164005</c:v>
                </c:pt>
              </c:numCache>
            </c:numRef>
          </c:val>
          <c:extLst>
            <c:ext xmlns:c16="http://schemas.microsoft.com/office/drawing/2014/chart" uri="{C3380CC4-5D6E-409C-BE32-E72D297353CC}">
              <c16:uniqueId val="{00000001-74CD-49E5-9046-AF78590BAC67}"/>
            </c:ext>
          </c:extLst>
        </c:ser>
        <c:dLbls>
          <c:showLegendKey val="0"/>
          <c:showVal val="0"/>
          <c:showCatName val="0"/>
          <c:showSerName val="0"/>
          <c:showPercent val="0"/>
          <c:showBubbleSize val="0"/>
        </c:dLbls>
        <c:gapWidth val="150"/>
        <c:axId val="87397504"/>
        <c:axId val="87399040"/>
      </c:barChart>
      <c:catAx>
        <c:axId val="87397504"/>
        <c:scaling>
          <c:orientation val="minMax"/>
        </c:scaling>
        <c:delete val="0"/>
        <c:axPos val="b"/>
        <c:numFmt formatCode="General" sourceLinked="1"/>
        <c:majorTickMark val="out"/>
        <c:minorTickMark val="none"/>
        <c:tickLblPos val="nextTo"/>
        <c:crossAx val="87399040"/>
        <c:crosses val="autoZero"/>
        <c:auto val="1"/>
        <c:lblAlgn val="ctr"/>
        <c:lblOffset val="100"/>
        <c:noMultiLvlLbl val="0"/>
      </c:catAx>
      <c:valAx>
        <c:axId val="87399040"/>
        <c:scaling>
          <c:orientation val="minMax"/>
        </c:scaling>
        <c:delete val="0"/>
        <c:axPos val="l"/>
        <c:majorGridlines>
          <c:spPr>
            <a:ln>
              <a:noFill/>
            </a:ln>
          </c:spPr>
        </c:majorGridlines>
        <c:numFmt formatCode="#,##0" sourceLinked="1"/>
        <c:majorTickMark val="out"/>
        <c:minorTickMark val="none"/>
        <c:tickLblPos val="nextTo"/>
        <c:txPr>
          <a:bodyPr/>
          <a:lstStyle/>
          <a:p>
            <a:pPr>
              <a:defRPr sz="900"/>
            </a:pPr>
            <a:endParaRPr lang="ja-JP"/>
          </a:p>
        </c:txPr>
        <c:crossAx val="87397504"/>
        <c:crosses val="autoZero"/>
        <c:crossBetween val="between"/>
      </c:valAx>
      <c:dTable>
        <c:showHorzBorder val="1"/>
        <c:showVertBorder val="1"/>
        <c:showOutline val="1"/>
        <c:showKeys val="0"/>
        <c:txPr>
          <a:bodyPr/>
          <a:lstStyle/>
          <a:p>
            <a:pPr rtl="0">
              <a:defRPr sz="800"/>
            </a:pPr>
            <a:endParaRPr lang="ja-JP"/>
          </a:p>
        </c:txPr>
      </c:dTable>
    </c:plotArea>
    <c:legend>
      <c:legendPos val="r"/>
      <c:layout>
        <c:manualLayout>
          <c:xMode val="edge"/>
          <c:yMode val="edge"/>
          <c:x val="0.27793235657161314"/>
          <c:y val="6.0638563472248892E-2"/>
          <c:w val="0.28147592330270432"/>
          <c:h val="0.14701555598233149"/>
        </c:manualLayout>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473164992307"/>
          <c:y val="4.5973166397678553E-2"/>
          <c:w val="0.85305774278215218"/>
          <c:h val="0.85029327855757164"/>
        </c:manualLayout>
      </c:layout>
      <c:barChart>
        <c:barDir val="col"/>
        <c:grouping val="clustered"/>
        <c:varyColors val="0"/>
        <c:ser>
          <c:idx val="2"/>
          <c:order val="2"/>
          <c:tx>
            <c:strRef>
              <c:f>新!$A$6</c:f>
              <c:strCache>
                <c:ptCount val="1"/>
                <c:pt idx="0">
                  <c:v>旅行消費額</c:v>
                </c:pt>
              </c:strCache>
            </c:strRef>
          </c:tx>
          <c:invertIfNegative val="0"/>
          <c:dLbls>
            <c:dLbl>
              <c:idx val="7"/>
              <c:layout>
                <c:manualLayout>
                  <c:x val="-1.137866656811128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F2-464E-8E26-75ABDC63FE23}"/>
                </c:ext>
              </c:extLst>
            </c:dLbl>
            <c:dLbl>
              <c:idx val="8"/>
              <c:layout>
                <c:manualLayout>
                  <c:x val="1.137866656811128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F2-464E-8E26-75ABDC63FE23}"/>
                </c:ext>
              </c:extLst>
            </c:dLbl>
            <c:dLbl>
              <c:idx val="10"/>
              <c:tx>
                <c:rich>
                  <a:bodyPr/>
                  <a:lstStyle/>
                  <a:p>
                    <a:fld id="{F335D515-CC8C-4BD5-93A2-0A7A9B9CC76D}" type="VALUE">
                      <a:rPr lang="en-US" altLang="ja-JP" smtClean="0"/>
                      <a:pPr/>
                      <a:t>[値]</a:t>
                    </a:fld>
                    <a:endParaRPr lang="ja-JP" altLang="en-US" sz="500" dirty="0"/>
                  </a:p>
                  <a:p>
                    <a:r>
                      <a:rPr lang="ja-JP" altLang="en-US" sz="500" dirty="0"/>
                      <a:t>（試算値）</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100-4320-A3FD-8CBC3659E8DA}"/>
                </c:ext>
              </c:extLst>
            </c:dLbl>
            <c:dLbl>
              <c:idx val="11"/>
              <c:tx>
                <c:rich>
                  <a:bodyPr/>
                  <a:lstStyle/>
                  <a:p>
                    <a:fld id="{7D665DC6-A66A-40AB-B184-D64423126048}" type="VALUE">
                      <a:rPr lang="en-US" altLang="ja-JP" smtClean="0"/>
                      <a:pPr/>
                      <a:t>[値]</a:t>
                    </a:fld>
                    <a:endParaRPr lang="ja-JP" altLang="en-US" sz="500"/>
                  </a:p>
                  <a:p>
                    <a:r>
                      <a:rPr lang="ja-JP" altLang="en-US" sz="500"/>
                      <a:t>（試算値）</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100-4320-A3FD-8CBC3659E8DA}"/>
                </c:ext>
              </c:extLst>
            </c:dLbl>
            <c:spPr>
              <a:noFill/>
              <a:ln>
                <a:noFill/>
              </a:ln>
              <a:effectLst/>
            </c:spPr>
            <c:txPr>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新!$B$3:$M$3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新!$B$6:$M$6</c:f>
              <c:numCache>
                <c:formatCode>#,##0_);[Red]\(#,##0\)</c:formatCode>
                <c:ptCount val="12"/>
                <c:pt idx="0">
                  <c:v>11490</c:v>
                </c:pt>
                <c:pt idx="1">
                  <c:v>8135</c:v>
                </c:pt>
                <c:pt idx="2">
                  <c:v>10846</c:v>
                </c:pt>
                <c:pt idx="3">
                  <c:v>14167</c:v>
                </c:pt>
                <c:pt idx="4">
                  <c:v>20278</c:v>
                </c:pt>
                <c:pt idx="5">
                  <c:v>34771</c:v>
                </c:pt>
                <c:pt idx="6">
                  <c:v>37476</c:v>
                </c:pt>
                <c:pt idx="7">
                  <c:v>44162</c:v>
                </c:pt>
                <c:pt idx="8">
                  <c:v>44155</c:v>
                </c:pt>
                <c:pt idx="9">
                  <c:v>47331</c:v>
                </c:pt>
                <c:pt idx="10">
                  <c:v>7446</c:v>
                </c:pt>
                <c:pt idx="11">
                  <c:v>1208</c:v>
                </c:pt>
              </c:numCache>
            </c:numRef>
          </c:val>
          <c:extLst>
            <c:ext xmlns:c16="http://schemas.microsoft.com/office/drawing/2014/chart" uri="{C3380CC4-5D6E-409C-BE32-E72D297353CC}">
              <c16:uniqueId val="{00000002-A100-4320-A3FD-8CBC3659E8DA}"/>
            </c:ext>
          </c:extLst>
        </c:ser>
        <c:dLbls>
          <c:showLegendKey val="0"/>
          <c:showVal val="0"/>
          <c:showCatName val="0"/>
          <c:showSerName val="0"/>
          <c:showPercent val="0"/>
          <c:showBubbleSize val="0"/>
        </c:dLbls>
        <c:gapWidth val="150"/>
        <c:axId val="92609536"/>
        <c:axId val="92611328"/>
      </c:barChart>
      <c:lineChart>
        <c:grouping val="standard"/>
        <c:varyColors val="0"/>
        <c:dLbls>
          <c:showLegendKey val="0"/>
          <c:showVal val="0"/>
          <c:showCatName val="0"/>
          <c:showSerName val="0"/>
          <c:showPercent val="0"/>
          <c:showBubbleSize val="0"/>
        </c:dLbls>
        <c:marker val="1"/>
        <c:smooth val="0"/>
        <c:axId val="92609536"/>
        <c:axId val="92611328"/>
        <c:extLst>
          <c:ext xmlns:c15="http://schemas.microsoft.com/office/drawing/2012/chart" uri="{02D57815-91ED-43cb-92C2-25804820EDAC}">
            <c15:filteredLineSeries>
              <c15:ser>
                <c:idx val="0"/>
                <c:order val="0"/>
                <c:tx>
                  <c:strRef>
                    <c:extLst>
                      <c:ext uri="{02D57815-91ED-43cb-92C2-25804820EDAC}">
                        <c15:formulaRef>
                          <c15:sqref>新!$A$4</c15:sqref>
                        </c15:formulaRef>
                      </c:ext>
                    </c:extLst>
                    <c:strCache>
                      <c:ptCount val="1"/>
                      <c:pt idx="0">
                        <c:v>観光・レジャー</c:v>
                      </c:pt>
                    </c:strCache>
                  </c:strRef>
                </c:tx>
                <c:dLbls>
                  <c:dLbl>
                    <c:idx val="7"/>
                    <c:layout>
                      <c:manualLayout>
                        <c:x val="-5.3384660250801984E-2"/>
                        <c:y val="-3.769159289871371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3-A100-4320-A3FD-8CBC3659E8DA}"/>
                      </c:ext>
                    </c:extLst>
                  </c:dLbl>
                  <c:spPr>
                    <a:noFill/>
                    <a:ln>
                      <a:noFill/>
                    </a:ln>
                    <a:effectLst/>
                  </c:spPr>
                  <c:dLblPos val="t"/>
                  <c:showLegendKey val="0"/>
                  <c:showVal val="1"/>
                  <c:showCatName val="0"/>
                  <c:showSerName val="0"/>
                  <c:showPercent val="0"/>
                  <c:showBubbleSize val="0"/>
                  <c:showLeaderLines val="0"/>
                  <c:extLst>
                    <c:ext uri="{CE6537A1-D6FC-4f65-9D91-7224C49458BB}">
                      <c15:showLeaderLines val="0"/>
                    </c:ext>
                  </c:extLst>
                </c:dLbls>
                <c:cat>
                  <c:numRef>
                    <c:extLst>
                      <c:ext uri="{02D57815-91ED-43cb-92C2-25804820EDAC}">
                        <c15:formulaRef>
                          <c15:sqref>新!$B$3:$M$3</c15:sqref>
                        </c15:formulaRef>
                      </c:ext>
                    </c:extLst>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extLst>
                      <c:ext uri="{02D57815-91ED-43cb-92C2-25804820EDAC}">
                        <c15:formulaRef>
                          <c15:sqref>新!$B$4:$M$4</c15:sqref>
                        </c15:formulaRef>
                      </c:ext>
                    </c:extLst>
                    <c:numCache>
                      <c:formatCode>#,##0</c:formatCode>
                      <c:ptCount val="12"/>
                      <c:pt idx="0">
                        <c:v>96610</c:v>
                      </c:pt>
                      <c:pt idx="1">
                        <c:v>91331</c:v>
                      </c:pt>
                      <c:pt idx="2">
                        <c:v>96056</c:v>
                      </c:pt>
                      <c:pt idx="3">
                        <c:v>96380</c:v>
                      </c:pt>
                      <c:pt idx="4">
                        <c:v>109897</c:v>
                      </c:pt>
                      <c:pt idx="5">
                        <c:v>134521</c:v>
                      </c:pt>
                      <c:pt idx="6">
                        <c:v>155017</c:v>
                      </c:pt>
                      <c:pt idx="7">
                        <c:v>150341</c:v>
                      </c:pt>
                      <c:pt idx="8">
                        <c:v>147907</c:v>
                      </c:pt>
                      <c:pt idx="9">
                        <c:v>155281</c:v>
                      </c:pt>
                    </c:numCache>
                  </c:numRef>
                </c:val>
                <c:smooth val="0"/>
                <c:extLst>
                  <c:ext xmlns:c16="http://schemas.microsoft.com/office/drawing/2014/chart" uri="{C3380CC4-5D6E-409C-BE32-E72D297353CC}">
                    <c16:uniqueId val="{00000004-A100-4320-A3FD-8CBC3659E8D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新!$A$5</c15:sqref>
                        </c15:formulaRef>
                      </c:ext>
                    </c:extLst>
                    <c:strCache>
                      <c:ptCount val="1"/>
                      <c:pt idx="0">
                        <c:v>ビジネス</c:v>
                      </c:pt>
                    </c:strCache>
                  </c:strRef>
                </c:tx>
                <c:dLbls>
                  <c:dLbl>
                    <c:idx val="0"/>
                    <c:layout>
                      <c:manualLayout>
                        <c:x val="-4.7606792740651008E-2"/>
                        <c:y val="2.5269232650266541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5-A100-4320-A3FD-8CBC3659E8DA}"/>
                      </c:ext>
                    </c:extLst>
                  </c:dLbl>
                  <c:dLbl>
                    <c:idx val="1"/>
                    <c:layout>
                      <c:manualLayout>
                        <c:x val="-4.3048388182246447E-2"/>
                        <c:y val="2.1128445900784141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6-A100-4320-A3FD-8CBC3659E8DA}"/>
                      </c:ext>
                    </c:extLst>
                  </c:dLbl>
                  <c:dLbl>
                    <c:idx val="2"/>
                    <c:layout>
                      <c:manualLayout>
                        <c:x val="-4.7606792740651008E-2"/>
                        <c:y val="3.35508061492313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A100-4320-A3FD-8CBC3659E8DA}"/>
                      </c:ext>
                    </c:extLst>
                  </c:dLbl>
                  <c:dLbl>
                    <c:idx val="3"/>
                    <c:layout>
                      <c:manualLayout>
                        <c:x val="-4.7606792740651008E-2"/>
                        <c:y val="3.76915928987137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A100-4320-A3FD-8CBC3659E8DA}"/>
                      </c:ext>
                    </c:extLst>
                  </c:dLbl>
                  <c:dLbl>
                    <c:idx val="4"/>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A100-4320-A3FD-8CBC3659E8DA}"/>
                      </c:ext>
                    </c:extLst>
                  </c:dLbl>
                  <c:dLbl>
                    <c:idx val="5"/>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A-A100-4320-A3FD-8CBC3659E8DA}"/>
                      </c:ext>
                    </c:extLst>
                  </c:dLbl>
                  <c:dLbl>
                    <c:idx val="6"/>
                    <c:layout>
                      <c:manualLayout>
                        <c:x val="-4.7606792740651008E-2"/>
                        <c:y val="4.1832379648196152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B-A100-4320-A3FD-8CBC3659E8DA}"/>
                      </c:ext>
                    </c:extLst>
                  </c:dLbl>
                  <c:dLbl>
                    <c:idx val="7"/>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C-A100-4320-A3FD-8CBC3659E8DA}"/>
                      </c:ext>
                    </c:extLst>
                  </c:dLbl>
                  <c:spPr>
                    <a:noFill/>
                    <a:ln>
                      <a:noFill/>
                    </a:ln>
                    <a:effectLst/>
                  </c:sp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extLst xmlns:c15="http://schemas.microsoft.com/office/drawing/2012/chart">
                      <c:ext xmlns:c15="http://schemas.microsoft.com/office/drawing/2012/chart" uri="{02D57815-91ED-43cb-92C2-25804820EDAC}">
                        <c15:formulaRef>
                          <c15:sqref>新!$B$3:$M$3</c15:sqref>
                        </c15:formulaRef>
                      </c:ext>
                    </c:extLst>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extLst xmlns:c15="http://schemas.microsoft.com/office/drawing/2012/chart">
                      <c:ext xmlns:c15="http://schemas.microsoft.com/office/drawing/2012/chart" uri="{02D57815-91ED-43cb-92C2-25804820EDAC}">
                        <c15:formulaRef>
                          <c15:sqref>新!$B$5:$M$5</c15:sqref>
                        </c15:formulaRef>
                      </c:ext>
                    </c:extLst>
                    <c:numCache>
                      <c:formatCode>#,##0</c:formatCode>
                      <c:ptCount val="12"/>
                      <c:pt idx="0">
                        <c:v>132271</c:v>
                      </c:pt>
                      <c:pt idx="1">
                        <c:v>126594</c:v>
                      </c:pt>
                      <c:pt idx="2">
                        <c:v>124760</c:v>
                      </c:pt>
                      <c:pt idx="3">
                        <c:v>134962</c:v>
                      </c:pt>
                      <c:pt idx="4">
                        <c:v>135983</c:v>
                      </c:pt>
                      <c:pt idx="5">
                        <c:v>149952</c:v>
                      </c:pt>
                      <c:pt idx="6">
                        <c:v>140961</c:v>
                      </c:pt>
                      <c:pt idx="7">
                        <c:v>149742</c:v>
                      </c:pt>
                      <c:pt idx="8">
                        <c:v>161265</c:v>
                      </c:pt>
                      <c:pt idx="9">
                        <c:v>164005</c:v>
                      </c:pt>
                    </c:numCache>
                  </c:numRef>
                </c:val>
                <c:smooth val="0"/>
                <c:extLst xmlns:c15="http://schemas.microsoft.com/office/drawing/2012/chart">
                  <c:ext xmlns:c16="http://schemas.microsoft.com/office/drawing/2014/chart" uri="{C3380CC4-5D6E-409C-BE32-E72D297353CC}">
                    <c16:uniqueId val="{0000000D-A100-4320-A3FD-8CBC3659E8DA}"/>
                  </c:ext>
                </c:extLst>
              </c15:ser>
            </c15:filteredLineSeries>
          </c:ext>
        </c:extLst>
      </c:lineChart>
      <c:catAx>
        <c:axId val="92609536"/>
        <c:scaling>
          <c:orientation val="minMax"/>
        </c:scaling>
        <c:delete val="0"/>
        <c:axPos val="b"/>
        <c:numFmt formatCode="General" sourceLinked="1"/>
        <c:majorTickMark val="out"/>
        <c:minorTickMark val="none"/>
        <c:tickLblPos val="nextTo"/>
        <c:crossAx val="92611328"/>
        <c:crosses val="autoZero"/>
        <c:auto val="1"/>
        <c:lblAlgn val="ctr"/>
        <c:lblOffset val="100"/>
        <c:noMultiLvlLbl val="0"/>
      </c:catAx>
      <c:valAx>
        <c:axId val="92611328"/>
        <c:scaling>
          <c:orientation val="minMax"/>
        </c:scaling>
        <c:delete val="0"/>
        <c:axPos val="l"/>
        <c:majorGridlines>
          <c:spPr>
            <a:ln>
              <a:noFill/>
            </a:ln>
          </c:spPr>
        </c:majorGridlines>
        <c:numFmt formatCode="#,##0_);[Red]\(#,##0\)" sourceLinked="1"/>
        <c:majorTickMark val="out"/>
        <c:minorTickMark val="none"/>
        <c:tickLblPos val="nextTo"/>
        <c:crossAx val="92609536"/>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110202984118557E-2"/>
          <c:y val="2.7737524706246658E-2"/>
          <c:w val="0.63278783700424546"/>
          <c:h val="0.83126827871514408"/>
        </c:manualLayout>
      </c:layout>
      <c:barChart>
        <c:barDir val="col"/>
        <c:grouping val="clustered"/>
        <c:varyColors val="0"/>
        <c:ser>
          <c:idx val="4"/>
          <c:order val="4"/>
          <c:tx>
            <c:strRef>
              <c:f>完全失業率・完全失業者の推移!$F$2</c:f>
              <c:strCache>
                <c:ptCount val="1"/>
                <c:pt idx="0">
                  <c:v>完全失業者数</c:v>
                </c:pt>
              </c:strCache>
            </c:strRef>
          </c:tx>
          <c:spPr>
            <a:solidFill>
              <a:schemeClr val="accent4">
                <a:lumMod val="60000"/>
                <a:lumOff val="40000"/>
              </a:schemeClr>
            </a:solidFill>
            <a:ln>
              <a:solidFill>
                <a:schemeClr val="accent4">
                  <a:lumMod val="60000"/>
                  <a:lumOff val="40000"/>
                </a:schemeClr>
              </a:solidFill>
            </a:ln>
          </c:spPr>
          <c:invertIfNegative val="0"/>
          <c:cat>
            <c:strRef>
              <c:f>完全失業率・完全失業者の推移!$A$11:$A$22</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完全失業率・完全失業者の推移!$F$11:$F$22</c:f>
              <c:numCache>
                <c:formatCode>#,##0;"▲ "#,##0</c:formatCode>
                <c:ptCount val="12"/>
                <c:pt idx="0">
                  <c:v>301</c:v>
                </c:pt>
                <c:pt idx="1">
                  <c:v>221</c:v>
                </c:pt>
                <c:pt idx="2">
                  <c:v>238</c:v>
                </c:pt>
                <c:pt idx="3">
                  <c:v>211</c:v>
                </c:pt>
                <c:pt idx="4" formatCode="General">
                  <c:v>201</c:v>
                </c:pt>
                <c:pt idx="5" formatCode="General">
                  <c:v>185</c:v>
                </c:pt>
                <c:pt idx="6" formatCode="General">
                  <c:v>178</c:v>
                </c:pt>
                <c:pt idx="7" formatCode="General">
                  <c:v>151</c:v>
                </c:pt>
                <c:pt idx="8" formatCode="General">
                  <c:v>147</c:v>
                </c:pt>
                <c:pt idx="9" formatCode="General">
                  <c:v>138</c:v>
                </c:pt>
                <c:pt idx="10" formatCode="General">
                  <c:v>160</c:v>
                </c:pt>
                <c:pt idx="11" formatCode="General">
                  <c:v>167</c:v>
                </c:pt>
              </c:numCache>
            </c:numRef>
          </c:val>
          <c:extLst>
            <c:ext xmlns:c16="http://schemas.microsoft.com/office/drawing/2014/chart" uri="{C3380CC4-5D6E-409C-BE32-E72D297353CC}">
              <c16:uniqueId val="{00000000-7DB5-4034-807F-2918FA6C5475}"/>
            </c:ext>
          </c:extLst>
        </c:ser>
        <c:ser>
          <c:idx val="5"/>
          <c:order val="5"/>
          <c:tx>
            <c:strRef>
              <c:f>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完全失業率・完全失業者の推移!$A$11:$A$22</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完全失業率・完全失業者の推移!$G$11:$G$22</c:f>
              <c:numCache>
                <c:formatCode>#,##0;"▲ "#,##0</c:formatCode>
                <c:ptCount val="12"/>
                <c:pt idx="0">
                  <c:v>191</c:v>
                </c:pt>
                <c:pt idx="1">
                  <c:v>143</c:v>
                </c:pt>
                <c:pt idx="2">
                  <c:v>144</c:v>
                </c:pt>
                <c:pt idx="3">
                  <c:v>131</c:v>
                </c:pt>
                <c:pt idx="4" formatCode="General">
                  <c:v>127</c:v>
                </c:pt>
                <c:pt idx="5" formatCode="General">
                  <c:v>109</c:v>
                </c:pt>
                <c:pt idx="6" formatCode="General">
                  <c:v>113</c:v>
                </c:pt>
                <c:pt idx="7" formatCode="General">
                  <c:v>89</c:v>
                </c:pt>
                <c:pt idx="8" formatCode="General">
                  <c:v>90</c:v>
                </c:pt>
                <c:pt idx="9" formatCode="General">
                  <c:v>79</c:v>
                </c:pt>
                <c:pt idx="10" formatCode="General">
                  <c:v>93</c:v>
                </c:pt>
                <c:pt idx="11" formatCode="General">
                  <c:v>93</c:v>
                </c:pt>
              </c:numCache>
            </c:numRef>
          </c:val>
          <c:extLst>
            <c:ext xmlns:c16="http://schemas.microsoft.com/office/drawing/2014/chart" uri="{C3380CC4-5D6E-409C-BE32-E72D297353CC}">
              <c16:uniqueId val="{00000001-7DB5-4034-807F-2918FA6C5475}"/>
            </c:ext>
          </c:extLst>
        </c:ser>
        <c:ser>
          <c:idx val="6"/>
          <c:order val="6"/>
          <c:tx>
            <c:strRef>
              <c:f>完全失業率・完全失業者の推移!$H$2</c:f>
              <c:strCache>
                <c:ptCount val="1"/>
                <c:pt idx="0">
                  <c:v>完全失業者数（女）</c:v>
                </c:pt>
              </c:strCache>
            </c:strRef>
          </c:tx>
          <c:spPr>
            <a:pattFill prst="lgConfetti">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完全失業率・完全失業者の推移!$A$11:$A$22</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完全失業率・完全失業者の推移!$H$11:$H$22</c:f>
              <c:numCache>
                <c:formatCode>#,##0;"▲ "#,##0</c:formatCode>
                <c:ptCount val="12"/>
                <c:pt idx="0">
                  <c:v>110</c:v>
                </c:pt>
                <c:pt idx="1">
                  <c:v>78</c:v>
                </c:pt>
                <c:pt idx="2">
                  <c:v>94</c:v>
                </c:pt>
                <c:pt idx="3">
                  <c:v>80</c:v>
                </c:pt>
                <c:pt idx="4" formatCode="General">
                  <c:v>73</c:v>
                </c:pt>
                <c:pt idx="5" formatCode="General">
                  <c:v>76</c:v>
                </c:pt>
                <c:pt idx="6" formatCode="General">
                  <c:v>65</c:v>
                </c:pt>
                <c:pt idx="7" formatCode="General">
                  <c:v>62</c:v>
                </c:pt>
                <c:pt idx="8" formatCode="General">
                  <c:v>57</c:v>
                </c:pt>
                <c:pt idx="9" formatCode="General">
                  <c:v>59</c:v>
                </c:pt>
                <c:pt idx="10" formatCode="General">
                  <c:v>68</c:v>
                </c:pt>
                <c:pt idx="11" formatCode="General">
                  <c:v>74</c:v>
                </c:pt>
              </c:numCache>
            </c:numRef>
          </c:val>
          <c:extLst>
            <c:ext xmlns:c16="http://schemas.microsoft.com/office/drawing/2014/chart" uri="{C3380CC4-5D6E-409C-BE32-E72D297353CC}">
              <c16:uniqueId val="{00000002-7DB5-4034-807F-2918FA6C5475}"/>
            </c:ext>
          </c:extLst>
        </c:ser>
        <c:dLbls>
          <c:showLegendKey val="0"/>
          <c:showVal val="0"/>
          <c:showCatName val="0"/>
          <c:showSerName val="0"/>
          <c:showPercent val="0"/>
          <c:showBubbleSize val="0"/>
        </c:dLbls>
        <c:gapWidth val="100"/>
        <c:overlap val="50"/>
        <c:axId val="119157504"/>
        <c:axId val="119159424"/>
      </c:barChart>
      <c:lineChart>
        <c:grouping val="standard"/>
        <c:varyColors val="0"/>
        <c:ser>
          <c:idx val="0"/>
          <c:order val="0"/>
          <c:tx>
            <c:strRef>
              <c:f>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extLst>
              <c:ext xmlns:c16="http://schemas.microsoft.com/office/drawing/2014/chart" uri="{C3380CC4-5D6E-409C-BE32-E72D297353CC}">
                <c16:uniqueId val="{00000003-7DB5-4034-807F-2918FA6C5475}"/>
              </c:ext>
            </c:extLst>
          </c:dPt>
          <c:cat>
            <c:strRef>
              <c:f>完全失業率・完全失業者の推移!$A$11:$A$22</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完全失業率・完全失業者の推移!$B$11:$B$22</c:f>
              <c:numCache>
                <c:formatCode>#,##0.0;"▲ "#,##0.0</c:formatCode>
                <c:ptCount val="12"/>
                <c:pt idx="0">
                  <c:v>6.9</c:v>
                </c:pt>
                <c:pt idx="1">
                  <c:v>5.0999999999999996</c:v>
                </c:pt>
                <c:pt idx="2">
                  <c:v>5.4</c:v>
                </c:pt>
                <c:pt idx="3">
                  <c:v>4.8</c:v>
                </c:pt>
                <c:pt idx="4">
                  <c:v>4.5999999999999996</c:v>
                </c:pt>
                <c:pt idx="5">
                  <c:v>4.2</c:v>
                </c:pt>
                <c:pt idx="6">
                  <c:v>4</c:v>
                </c:pt>
                <c:pt idx="7">
                  <c:v>3.4</c:v>
                </c:pt>
                <c:pt idx="8">
                  <c:v>3.2</c:v>
                </c:pt>
                <c:pt idx="9">
                  <c:v>2.9</c:v>
                </c:pt>
                <c:pt idx="10">
                  <c:v>3.4</c:v>
                </c:pt>
                <c:pt idx="11">
                  <c:v>3.5</c:v>
                </c:pt>
              </c:numCache>
            </c:numRef>
          </c:val>
          <c:smooth val="0"/>
          <c:extLst>
            <c:ext xmlns:c16="http://schemas.microsoft.com/office/drawing/2014/chart" uri="{C3380CC4-5D6E-409C-BE32-E72D297353CC}">
              <c16:uniqueId val="{00000004-7DB5-4034-807F-2918FA6C5475}"/>
            </c:ext>
          </c:extLst>
        </c:ser>
        <c:ser>
          <c:idx val="1"/>
          <c:order val="1"/>
          <c:tx>
            <c:strRef>
              <c:f>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extLst>
              <c:ext xmlns:c16="http://schemas.microsoft.com/office/drawing/2014/chart" uri="{C3380CC4-5D6E-409C-BE32-E72D297353CC}">
                <c16:uniqueId val="{00000005-7DB5-4034-807F-2918FA6C5475}"/>
              </c:ext>
            </c:extLst>
          </c:dPt>
          <c:cat>
            <c:strRef>
              <c:f>完全失業率・完全失業者の推移!$A$11:$A$22</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完全失業率・完全失業者の推移!$C$11:$C$22</c:f>
              <c:numCache>
                <c:formatCode>#,##0.0;"▲ "#,##0.0</c:formatCode>
                <c:ptCount val="12"/>
                <c:pt idx="0">
                  <c:v>7.5</c:v>
                </c:pt>
                <c:pt idx="1">
                  <c:v>5.7</c:v>
                </c:pt>
                <c:pt idx="2">
                  <c:v>5.7</c:v>
                </c:pt>
                <c:pt idx="3">
                  <c:v>5.2</c:v>
                </c:pt>
                <c:pt idx="4">
                  <c:v>5</c:v>
                </c:pt>
                <c:pt idx="5">
                  <c:v>4.4000000000000004</c:v>
                </c:pt>
                <c:pt idx="6">
                  <c:v>4.5</c:v>
                </c:pt>
                <c:pt idx="7">
                  <c:v>3.6</c:v>
                </c:pt>
                <c:pt idx="8">
                  <c:v>3.6</c:v>
                </c:pt>
                <c:pt idx="9">
                  <c:v>3.1</c:v>
                </c:pt>
                <c:pt idx="10">
                  <c:v>3.6</c:v>
                </c:pt>
                <c:pt idx="11">
                  <c:v>3.6</c:v>
                </c:pt>
              </c:numCache>
            </c:numRef>
          </c:val>
          <c:smooth val="0"/>
          <c:extLst>
            <c:ext xmlns:c16="http://schemas.microsoft.com/office/drawing/2014/chart" uri="{C3380CC4-5D6E-409C-BE32-E72D297353CC}">
              <c16:uniqueId val="{00000006-7DB5-4034-807F-2918FA6C5475}"/>
            </c:ext>
          </c:extLst>
        </c:ser>
        <c:ser>
          <c:idx val="2"/>
          <c:order val="2"/>
          <c:tx>
            <c:strRef>
              <c:f>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extLst>
              <c:ext xmlns:c16="http://schemas.microsoft.com/office/drawing/2014/chart" uri="{C3380CC4-5D6E-409C-BE32-E72D297353CC}">
                <c16:uniqueId val="{00000007-7DB5-4034-807F-2918FA6C5475}"/>
              </c:ext>
            </c:extLst>
          </c:dPt>
          <c:cat>
            <c:strRef>
              <c:f>完全失業率・完全失業者の推移!$A$11:$A$22</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完全失業率・完全失業者の推移!$D$11:$D$22</c:f>
              <c:numCache>
                <c:formatCode>#,##0.0;"▲ "#,##0.0</c:formatCode>
                <c:ptCount val="12"/>
                <c:pt idx="0">
                  <c:v>6.1</c:v>
                </c:pt>
                <c:pt idx="1">
                  <c:v>4.3</c:v>
                </c:pt>
                <c:pt idx="2">
                  <c:v>5.0999999999999996</c:v>
                </c:pt>
                <c:pt idx="3">
                  <c:v>4.3</c:v>
                </c:pt>
                <c:pt idx="4">
                  <c:v>3.9</c:v>
                </c:pt>
                <c:pt idx="5">
                  <c:v>4</c:v>
                </c:pt>
                <c:pt idx="6">
                  <c:v>3.4</c:v>
                </c:pt>
                <c:pt idx="7">
                  <c:v>3.1</c:v>
                </c:pt>
                <c:pt idx="8">
                  <c:v>2.8</c:v>
                </c:pt>
                <c:pt idx="9">
                  <c:v>2.8</c:v>
                </c:pt>
                <c:pt idx="10">
                  <c:v>3.2</c:v>
                </c:pt>
                <c:pt idx="11">
                  <c:v>3.4</c:v>
                </c:pt>
              </c:numCache>
            </c:numRef>
          </c:val>
          <c:smooth val="0"/>
          <c:extLst>
            <c:ext xmlns:c16="http://schemas.microsoft.com/office/drawing/2014/chart" uri="{C3380CC4-5D6E-409C-BE32-E72D297353CC}">
              <c16:uniqueId val="{00000008-7DB5-4034-807F-2918FA6C5475}"/>
            </c:ext>
          </c:extLst>
        </c:ser>
        <c:ser>
          <c:idx val="3"/>
          <c:order val="3"/>
          <c:tx>
            <c:strRef>
              <c:f>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完全失業率・完全失業者の推移!$A$11:$A$22</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完全失業率・完全失業者の推移!$E$11:$E$22</c:f>
              <c:numCache>
                <c:formatCode>#,##0.0;"▲ "#,##0.0</c:formatCode>
                <c:ptCount val="12"/>
                <c:pt idx="0">
                  <c:v>5.0999999999999996</c:v>
                </c:pt>
                <c:pt idx="1">
                  <c:v>4.5999999999999996</c:v>
                </c:pt>
                <c:pt idx="2">
                  <c:v>4.3</c:v>
                </c:pt>
                <c:pt idx="3">
                  <c:v>4</c:v>
                </c:pt>
                <c:pt idx="4">
                  <c:v>3.6</c:v>
                </c:pt>
                <c:pt idx="5">
                  <c:v>3.4</c:v>
                </c:pt>
                <c:pt idx="6">
                  <c:v>3.1</c:v>
                </c:pt>
                <c:pt idx="7">
                  <c:v>2.8</c:v>
                </c:pt>
                <c:pt idx="8">
                  <c:v>2.4</c:v>
                </c:pt>
                <c:pt idx="9">
                  <c:v>2.4</c:v>
                </c:pt>
                <c:pt idx="10">
                  <c:v>2.8</c:v>
                </c:pt>
                <c:pt idx="11">
                  <c:v>2.8</c:v>
                </c:pt>
              </c:numCache>
            </c:numRef>
          </c:val>
          <c:smooth val="0"/>
          <c:extLst>
            <c:ext xmlns:c16="http://schemas.microsoft.com/office/drawing/2014/chart" uri="{C3380CC4-5D6E-409C-BE32-E72D297353CC}">
              <c16:uniqueId val="{00000009-7DB5-4034-807F-2918FA6C5475}"/>
            </c:ext>
          </c:extLst>
        </c:ser>
        <c:dLbls>
          <c:showLegendKey val="0"/>
          <c:showVal val="0"/>
          <c:showCatName val="0"/>
          <c:showSerName val="0"/>
          <c:showPercent val="0"/>
          <c:showBubbleSize val="0"/>
        </c:dLbls>
        <c:marker val="1"/>
        <c:smooth val="0"/>
        <c:axId val="119175808"/>
        <c:axId val="119173888"/>
      </c:lineChart>
      <c:catAx>
        <c:axId val="119157504"/>
        <c:scaling>
          <c:orientation val="minMax"/>
        </c:scaling>
        <c:delete val="0"/>
        <c:axPos val="b"/>
        <c:numFmt formatCode="General" sourceLinked="1"/>
        <c:majorTickMark val="none"/>
        <c:minorTickMark val="none"/>
        <c:tickLblPos val="nextTo"/>
        <c:txPr>
          <a:bodyPr rot="-2700000"/>
          <a:lstStyle/>
          <a:p>
            <a:pPr>
              <a:defRPr/>
            </a:pPr>
            <a:endParaRPr lang="ja-JP"/>
          </a:p>
        </c:txPr>
        <c:crossAx val="119159424"/>
        <c:crosses val="autoZero"/>
        <c:auto val="1"/>
        <c:lblAlgn val="ctr"/>
        <c:lblOffset val="100"/>
        <c:noMultiLvlLbl val="0"/>
      </c:catAx>
      <c:valAx>
        <c:axId val="119159424"/>
        <c:scaling>
          <c:orientation val="minMax"/>
        </c:scaling>
        <c:delete val="0"/>
        <c:axPos val="l"/>
        <c:majorGridlines/>
        <c:title>
          <c:tx>
            <c:rich>
              <a:bodyPr rot="0" vert="wordArtVertRtl"/>
              <a:lstStyle/>
              <a:p>
                <a:pPr>
                  <a:defRPr b="0"/>
                </a:pPr>
                <a:r>
                  <a:rPr lang="ja-JP" altLang="en-US" b="0">
                    <a:latin typeface="Meiryo UI" panose="020B0604030504040204" pitchFamily="50" charset="-128"/>
                    <a:ea typeface="Meiryo UI" panose="020B0604030504040204" pitchFamily="50" charset="-128"/>
                  </a:rPr>
                  <a:t>完全失業者数・千人</a:t>
                </a:r>
              </a:p>
            </c:rich>
          </c:tx>
          <c:layout>
            <c:manualLayout>
              <c:xMode val="edge"/>
              <c:yMode val="edge"/>
              <c:x val="1.2375858027688947E-2"/>
              <c:y val="1.4313091750391685E-2"/>
            </c:manualLayout>
          </c:layout>
          <c:overlay val="0"/>
        </c:title>
        <c:numFmt formatCode="General" sourceLinked="0"/>
        <c:majorTickMark val="none"/>
        <c:minorTickMark val="none"/>
        <c:tickLblPos val="nextTo"/>
        <c:spPr>
          <a:noFill/>
        </c:spPr>
        <c:crossAx val="119157504"/>
        <c:crosses val="autoZero"/>
        <c:crossBetween val="between"/>
      </c:valAx>
      <c:valAx>
        <c:axId val="119173888"/>
        <c:scaling>
          <c:orientation val="minMax"/>
          <c:max val="8"/>
        </c:scaling>
        <c:delete val="0"/>
        <c:axPos val="r"/>
        <c:title>
          <c:tx>
            <c:rich>
              <a:bodyPr rot="0" vert="wordArtVertRtl"/>
              <a:lstStyle/>
              <a:p>
                <a:pPr>
                  <a:defRPr b="0"/>
                </a:pPr>
                <a:r>
                  <a:rPr lang="ja-JP" altLang="en-US" b="0">
                    <a:latin typeface="Meiryo UI" panose="020B0604030504040204" pitchFamily="50" charset="-128"/>
                    <a:ea typeface="Meiryo UI" panose="020B0604030504040204" pitchFamily="50" charset="-128"/>
                  </a:rPr>
                  <a:t>完全失業率・％</a:t>
                </a:r>
              </a:p>
            </c:rich>
          </c:tx>
          <c:layout>
            <c:manualLayout>
              <c:xMode val="edge"/>
              <c:yMode val="edge"/>
              <c:x val="0.74794021171589564"/>
              <c:y val="2.3696833426641181E-2"/>
            </c:manualLayout>
          </c:layout>
          <c:overlay val="0"/>
        </c:title>
        <c:numFmt formatCode="#,##0.0;&quot;▲ &quot;#,##0.0" sourceLinked="1"/>
        <c:majorTickMark val="none"/>
        <c:minorTickMark val="none"/>
        <c:tickLblPos val="nextTo"/>
        <c:crossAx val="119175808"/>
        <c:crosses val="max"/>
        <c:crossBetween val="between"/>
      </c:valAx>
      <c:catAx>
        <c:axId val="119175808"/>
        <c:scaling>
          <c:orientation val="minMax"/>
        </c:scaling>
        <c:delete val="1"/>
        <c:axPos val="b"/>
        <c:numFmt formatCode="General" sourceLinked="1"/>
        <c:majorTickMark val="out"/>
        <c:minorTickMark val="none"/>
        <c:tickLblPos val="nextTo"/>
        <c:crossAx val="119173888"/>
        <c:crosses val="autoZero"/>
        <c:auto val="1"/>
        <c:lblAlgn val="ctr"/>
        <c:lblOffset val="100"/>
        <c:noMultiLvlLbl val="0"/>
      </c:catAx>
      <c:spPr>
        <a:noFill/>
        <a:ln>
          <a:noFill/>
        </a:ln>
      </c:spPr>
    </c:plotArea>
    <c:legend>
      <c:legendPos val="r"/>
      <c:layout>
        <c:manualLayout>
          <c:xMode val="edge"/>
          <c:yMode val="edge"/>
          <c:x val="0.73938157261229653"/>
          <c:y val="0.62609823489577932"/>
          <c:w val="0.24210333462445482"/>
          <c:h val="0.3703869315520909"/>
        </c:manualLayout>
      </c:layout>
      <c:overlay val="1"/>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spPr>
    <a:solidFill>
      <a:schemeClr val="bg1"/>
    </a:solidFill>
    <a:ln>
      <a:no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'完全失業率（コロナの影響）'!$B$2</c:f>
              <c:strCache>
                <c:ptCount val="1"/>
                <c:pt idx="0">
                  <c:v>全国</c:v>
                </c:pt>
              </c:strCache>
            </c:strRef>
          </c:tx>
          <c:spPr>
            <a:ln w="28575" cap="rnd">
              <a:solidFill>
                <a:schemeClr val="accent1"/>
              </a:solidFill>
              <a:round/>
            </a:ln>
            <a:effectLst/>
          </c:spPr>
          <c:marker>
            <c:symbol val="circle"/>
            <c:size val="7"/>
            <c:spPr>
              <a:solidFill>
                <a:schemeClr val="accent1"/>
              </a:solidFill>
              <a:ln>
                <a:solidFill>
                  <a:schemeClr val="bg1"/>
                </a:solidFill>
              </a:ln>
              <a:effectLst/>
            </c:spPr>
          </c:marker>
          <c:dLbls>
            <c:numFmt formatCode="#,##0.0_);[Red]\(#,##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'完全失業率（コロナの影響）'!$A$3:$A$35</c:f>
              <c:strCache>
                <c:ptCount val="33"/>
                <c:pt idx="0">
                  <c:v>19/4</c:v>
                </c:pt>
                <c:pt idx="1">
                  <c:v>19/5</c:v>
                </c:pt>
                <c:pt idx="2">
                  <c:v>19/6</c:v>
                </c:pt>
                <c:pt idx="3">
                  <c:v>19/7</c:v>
                </c:pt>
                <c:pt idx="4">
                  <c:v>19/8</c:v>
                </c:pt>
                <c:pt idx="5">
                  <c:v>19/9</c:v>
                </c:pt>
                <c:pt idx="6">
                  <c:v>19/10</c:v>
                </c:pt>
                <c:pt idx="7">
                  <c:v>19/11</c:v>
                </c:pt>
                <c:pt idx="8">
                  <c:v>19/12</c:v>
                </c:pt>
                <c:pt idx="9">
                  <c:v>20/1</c:v>
                </c:pt>
                <c:pt idx="10">
                  <c:v>20/2</c:v>
                </c:pt>
                <c:pt idx="11">
                  <c:v>20/3</c:v>
                </c:pt>
                <c:pt idx="12">
                  <c:v>20/4</c:v>
                </c:pt>
                <c:pt idx="13">
                  <c:v>20/5</c:v>
                </c:pt>
                <c:pt idx="14">
                  <c:v>20/6</c:v>
                </c:pt>
                <c:pt idx="15">
                  <c:v>20/7</c:v>
                </c:pt>
                <c:pt idx="16">
                  <c:v>20/8</c:v>
                </c:pt>
                <c:pt idx="17">
                  <c:v>20/9</c:v>
                </c:pt>
                <c:pt idx="18">
                  <c:v>20/10</c:v>
                </c:pt>
                <c:pt idx="19">
                  <c:v>20/11</c:v>
                </c:pt>
                <c:pt idx="20">
                  <c:v>20/12</c:v>
                </c:pt>
                <c:pt idx="21">
                  <c:v>21/1</c:v>
                </c:pt>
                <c:pt idx="22">
                  <c:v>21/2</c:v>
                </c:pt>
                <c:pt idx="23">
                  <c:v>21/3</c:v>
                </c:pt>
                <c:pt idx="24">
                  <c:v>21/4</c:v>
                </c:pt>
                <c:pt idx="25">
                  <c:v>21/5</c:v>
                </c:pt>
                <c:pt idx="26">
                  <c:v>21/6</c:v>
                </c:pt>
                <c:pt idx="27">
                  <c:v>21/7</c:v>
                </c:pt>
                <c:pt idx="28">
                  <c:v>21/8</c:v>
                </c:pt>
                <c:pt idx="29">
                  <c:v>21/9</c:v>
                </c:pt>
                <c:pt idx="30">
                  <c:v>21/10</c:v>
                </c:pt>
                <c:pt idx="31">
                  <c:v>21/11</c:v>
                </c:pt>
                <c:pt idx="32">
                  <c:v>21/12</c:v>
                </c:pt>
              </c:strCache>
            </c:strRef>
          </c:cat>
          <c:val>
            <c:numRef>
              <c:f>'完全失業率（コロナの影響）'!$B$3:$B$35</c:f>
              <c:numCache>
                <c:formatCode>General</c:formatCode>
                <c:ptCount val="33"/>
                <c:pt idx="0">
                  <c:v>2.4</c:v>
                </c:pt>
                <c:pt idx="1">
                  <c:v>2.2999999999999998</c:v>
                </c:pt>
                <c:pt idx="2">
                  <c:v>2.2999999999999998</c:v>
                </c:pt>
                <c:pt idx="3">
                  <c:v>2.2999999999999998</c:v>
                </c:pt>
                <c:pt idx="4">
                  <c:v>2.2999999999999998</c:v>
                </c:pt>
                <c:pt idx="5">
                  <c:v>2.4</c:v>
                </c:pt>
                <c:pt idx="6">
                  <c:v>2.4</c:v>
                </c:pt>
                <c:pt idx="7">
                  <c:v>2.2999999999999998</c:v>
                </c:pt>
                <c:pt idx="8">
                  <c:v>2.2000000000000002</c:v>
                </c:pt>
                <c:pt idx="9">
                  <c:v>2.4</c:v>
                </c:pt>
                <c:pt idx="10">
                  <c:v>2.4</c:v>
                </c:pt>
                <c:pt idx="11">
                  <c:v>2.5</c:v>
                </c:pt>
                <c:pt idx="12">
                  <c:v>2.6</c:v>
                </c:pt>
                <c:pt idx="13">
                  <c:v>2.8</c:v>
                </c:pt>
                <c:pt idx="14">
                  <c:v>2.8</c:v>
                </c:pt>
                <c:pt idx="15">
                  <c:v>2.9</c:v>
                </c:pt>
                <c:pt idx="16">
                  <c:v>3</c:v>
                </c:pt>
                <c:pt idx="17">
                  <c:v>3</c:v>
                </c:pt>
                <c:pt idx="18">
                  <c:v>3.1</c:v>
                </c:pt>
                <c:pt idx="19">
                  <c:v>2.9</c:v>
                </c:pt>
                <c:pt idx="20">
                  <c:v>3</c:v>
                </c:pt>
                <c:pt idx="21">
                  <c:v>3</c:v>
                </c:pt>
                <c:pt idx="22">
                  <c:v>2.9</c:v>
                </c:pt>
                <c:pt idx="23">
                  <c:v>2.7</c:v>
                </c:pt>
                <c:pt idx="24">
                  <c:v>2.8</c:v>
                </c:pt>
                <c:pt idx="25">
                  <c:v>2.9</c:v>
                </c:pt>
                <c:pt idx="26">
                  <c:v>2.9</c:v>
                </c:pt>
                <c:pt idx="27">
                  <c:v>2.8</c:v>
                </c:pt>
                <c:pt idx="28">
                  <c:v>2.8</c:v>
                </c:pt>
                <c:pt idx="29">
                  <c:v>2.8</c:v>
                </c:pt>
                <c:pt idx="30">
                  <c:v>2.7</c:v>
                </c:pt>
                <c:pt idx="31">
                  <c:v>2.8</c:v>
                </c:pt>
                <c:pt idx="32">
                  <c:v>2.7</c:v>
                </c:pt>
              </c:numCache>
            </c:numRef>
          </c:val>
          <c:smooth val="0"/>
          <c:extLst>
            <c:ext xmlns:c16="http://schemas.microsoft.com/office/drawing/2014/chart" uri="{C3380CC4-5D6E-409C-BE32-E72D297353CC}">
              <c16:uniqueId val="{00000000-15FC-435D-838D-4C46239D8EBB}"/>
            </c:ext>
          </c:extLst>
        </c:ser>
        <c:dLbls>
          <c:showLegendKey val="0"/>
          <c:showVal val="0"/>
          <c:showCatName val="0"/>
          <c:showSerName val="0"/>
          <c:showPercent val="0"/>
          <c:showBubbleSize val="0"/>
        </c:dLbls>
        <c:marker val="1"/>
        <c:smooth val="0"/>
        <c:axId val="1109992399"/>
        <c:axId val="1110001135"/>
      </c:lineChart>
      <c:lineChart>
        <c:grouping val="standard"/>
        <c:varyColors val="0"/>
        <c:ser>
          <c:idx val="1"/>
          <c:order val="1"/>
          <c:tx>
            <c:strRef>
              <c:f>'完全失業率（コロナの影響）'!$C$2</c:f>
              <c:strCache>
                <c:ptCount val="1"/>
                <c:pt idx="0">
                  <c:v>大阪</c:v>
                </c:pt>
              </c:strCache>
            </c:strRef>
          </c:tx>
          <c:spPr>
            <a:ln w="28575" cap="rnd">
              <a:solidFill>
                <a:schemeClr val="accent2"/>
              </a:solidFill>
              <a:round/>
            </a:ln>
            <a:effectLst/>
          </c:spPr>
          <c:marker>
            <c:symbol val="diamond"/>
            <c:size val="8"/>
            <c:spPr>
              <a:solidFill>
                <a:schemeClr val="accent2"/>
              </a:solidFill>
              <a:ln>
                <a:noFill/>
              </a:ln>
              <a:effectLst/>
            </c:spPr>
          </c:marker>
          <c:dLbls>
            <c:numFmt formatCode="#,##0.0_);[Red]\(#,##0.0\)" sourceLinked="0"/>
            <c:spPr>
              <a:noFill/>
              <a:ln>
                <a:solidFill>
                  <a:schemeClr val="tx1"/>
                </a:solid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'完全失業率（コロナの影響）'!$A$3:$A$35</c:f>
              <c:strCache>
                <c:ptCount val="33"/>
                <c:pt idx="0">
                  <c:v>19/4</c:v>
                </c:pt>
                <c:pt idx="1">
                  <c:v>19/5</c:v>
                </c:pt>
                <c:pt idx="2">
                  <c:v>19/6</c:v>
                </c:pt>
                <c:pt idx="3">
                  <c:v>19/7</c:v>
                </c:pt>
                <c:pt idx="4">
                  <c:v>19/8</c:v>
                </c:pt>
                <c:pt idx="5">
                  <c:v>19/9</c:v>
                </c:pt>
                <c:pt idx="6">
                  <c:v>19/10</c:v>
                </c:pt>
                <c:pt idx="7">
                  <c:v>19/11</c:v>
                </c:pt>
                <c:pt idx="8">
                  <c:v>19/12</c:v>
                </c:pt>
                <c:pt idx="9">
                  <c:v>20/1</c:v>
                </c:pt>
                <c:pt idx="10">
                  <c:v>20/2</c:v>
                </c:pt>
                <c:pt idx="11">
                  <c:v>20/3</c:v>
                </c:pt>
                <c:pt idx="12">
                  <c:v>20/4</c:v>
                </c:pt>
                <c:pt idx="13">
                  <c:v>20/5</c:v>
                </c:pt>
                <c:pt idx="14">
                  <c:v>20/6</c:v>
                </c:pt>
                <c:pt idx="15">
                  <c:v>20/7</c:v>
                </c:pt>
                <c:pt idx="16">
                  <c:v>20/8</c:v>
                </c:pt>
                <c:pt idx="17">
                  <c:v>20/9</c:v>
                </c:pt>
                <c:pt idx="18">
                  <c:v>20/10</c:v>
                </c:pt>
                <c:pt idx="19">
                  <c:v>20/11</c:v>
                </c:pt>
                <c:pt idx="20">
                  <c:v>20/12</c:v>
                </c:pt>
                <c:pt idx="21">
                  <c:v>21/1</c:v>
                </c:pt>
                <c:pt idx="22">
                  <c:v>21/2</c:v>
                </c:pt>
                <c:pt idx="23">
                  <c:v>21/3</c:v>
                </c:pt>
                <c:pt idx="24">
                  <c:v>21/4</c:v>
                </c:pt>
                <c:pt idx="25">
                  <c:v>21/5</c:v>
                </c:pt>
                <c:pt idx="26">
                  <c:v>21/6</c:v>
                </c:pt>
                <c:pt idx="27">
                  <c:v>21/7</c:v>
                </c:pt>
                <c:pt idx="28">
                  <c:v>21/8</c:v>
                </c:pt>
                <c:pt idx="29">
                  <c:v>21/9</c:v>
                </c:pt>
                <c:pt idx="30">
                  <c:v>21/10</c:v>
                </c:pt>
                <c:pt idx="31">
                  <c:v>21/11</c:v>
                </c:pt>
                <c:pt idx="32">
                  <c:v>21/12</c:v>
                </c:pt>
              </c:strCache>
            </c:strRef>
          </c:cat>
          <c:val>
            <c:numRef>
              <c:f>'完全失業率（コロナの影響）'!$C$3:$C$35</c:f>
              <c:numCache>
                <c:formatCode>General</c:formatCode>
                <c:ptCount val="33"/>
                <c:pt idx="1">
                  <c:v>3</c:v>
                </c:pt>
                <c:pt idx="4">
                  <c:v>2.9</c:v>
                </c:pt>
                <c:pt idx="7">
                  <c:v>2.8</c:v>
                </c:pt>
                <c:pt idx="10">
                  <c:v>2.9</c:v>
                </c:pt>
                <c:pt idx="13">
                  <c:v>3.3</c:v>
                </c:pt>
                <c:pt idx="16">
                  <c:v>3.9</c:v>
                </c:pt>
                <c:pt idx="19">
                  <c:v>3.3</c:v>
                </c:pt>
                <c:pt idx="22">
                  <c:v>3.9</c:v>
                </c:pt>
                <c:pt idx="25">
                  <c:v>3.6</c:v>
                </c:pt>
                <c:pt idx="28">
                  <c:v>3.6</c:v>
                </c:pt>
                <c:pt idx="31">
                  <c:v>2.9</c:v>
                </c:pt>
              </c:numCache>
            </c:numRef>
          </c:val>
          <c:smooth val="0"/>
          <c:extLst>
            <c:ext xmlns:c16="http://schemas.microsoft.com/office/drawing/2014/chart" uri="{C3380CC4-5D6E-409C-BE32-E72D297353CC}">
              <c16:uniqueId val="{00000001-15FC-435D-838D-4C46239D8EBB}"/>
            </c:ext>
          </c:extLst>
        </c:ser>
        <c:ser>
          <c:idx val="2"/>
          <c:order val="2"/>
          <c:tx>
            <c:strRef>
              <c:f>'完全失業率（コロナの影響）'!$D$2</c:f>
              <c:strCache>
                <c:ptCount val="1"/>
                <c:pt idx="0">
                  <c:v>東京</c:v>
                </c:pt>
              </c:strCache>
            </c:strRef>
          </c:tx>
          <c:spPr>
            <a:ln w="28575" cap="rnd">
              <a:solidFill>
                <a:schemeClr val="accent3"/>
              </a:solidFill>
              <a:prstDash val="sysDot"/>
              <a:round/>
            </a:ln>
            <a:effectLst/>
          </c:spPr>
          <c:marker>
            <c:symbol val="square"/>
            <c:size val="7"/>
            <c:spPr>
              <a:solidFill>
                <a:schemeClr val="accent3"/>
              </a:solidFill>
              <a:ln>
                <a:noFill/>
              </a:ln>
              <a:effectLst/>
            </c:spPr>
          </c:marker>
          <c:dLbls>
            <c:numFmt formatCode="#,##0.0_);[Red]\(#,##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'完全失業率（コロナの影響）'!$A$3:$A$35</c:f>
              <c:strCache>
                <c:ptCount val="33"/>
                <c:pt idx="0">
                  <c:v>19/4</c:v>
                </c:pt>
                <c:pt idx="1">
                  <c:v>19/5</c:v>
                </c:pt>
                <c:pt idx="2">
                  <c:v>19/6</c:v>
                </c:pt>
                <c:pt idx="3">
                  <c:v>19/7</c:v>
                </c:pt>
                <c:pt idx="4">
                  <c:v>19/8</c:v>
                </c:pt>
                <c:pt idx="5">
                  <c:v>19/9</c:v>
                </c:pt>
                <c:pt idx="6">
                  <c:v>19/10</c:v>
                </c:pt>
                <c:pt idx="7">
                  <c:v>19/11</c:v>
                </c:pt>
                <c:pt idx="8">
                  <c:v>19/12</c:v>
                </c:pt>
                <c:pt idx="9">
                  <c:v>20/1</c:v>
                </c:pt>
                <c:pt idx="10">
                  <c:v>20/2</c:v>
                </c:pt>
                <c:pt idx="11">
                  <c:v>20/3</c:v>
                </c:pt>
                <c:pt idx="12">
                  <c:v>20/4</c:v>
                </c:pt>
                <c:pt idx="13">
                  <c:v>20/5</c:v>
                </c:pt>
                <c:pt idx="14">
                  <c:v>20/6</c:v>
                </c:pt>
                <c:pt idx="15">
                  <c:v>20/7</c:v>
                </c:pt>
                <c:pt idx="16">
                  <c:v>20/8</c:v>
                </c:pt>
                <c:pt idx="17">
                  <c:v>20/9</c:v>
                </c:pt>
                <c:pt idx="18">
                  <c:v>20/10</c:v>
                </c:pt>
                <c:pt idx="19">
                  <c:v>20/11</c:v>
                </c:pt>
                <c:pt idx="20">
                  <c:v>20/12</c:v>
                </c:pt>
                <c:pt idx="21">
                  <c:v>21/1</c:v>
                </c:pt>
                <c:pt idx="22">
                  <c:v>21/2</c:v>
                </c:pt>
                <c:pt idx="23">
                  <c:v>21/3</c:v>
                </c:pt>
                <c:pt idx="24">
                  <c:v>21/4</c:v>
                </c:pt>
                <c:pt idx="25">
                  <c:v>21/5</c:v>
                </c:pt>
                <c:pt idx="26">
                  <c:v>21/6</c:v>
                </c:pt>
                <c:pt idx="27">
                  <c:v>21/7</c:v>
                </c:pt>
                <c:pt idx="28">
                  <c:v>21/8</c:v>
                </c:pt>
                <c:pt idx="29">
                  <c:v>21/9</c:v>
                </c:pt>
                <c:pt idx="30">
                  <c:v>21/10</c:v>
                </c:pt>
                <c:pt idx="31">
                  <c:v>21/11</c:v>
                </c:pt>
                <c:pt idx="32">
                  <c:v>21/12</c:v>
                </c:pt>
              </c:strCache>
            </c:strRef>
          </c:cat>
          <c:val>
            <c:numRef>
              <c:f>'完全失業率（コロナの影響）'!$D$3:$D$35</c:f>
              <c:numCache>
                <c:formatCode>General</c:formatCode>
                <c:ptCount val="33"/>
                <c:pt idx="1">
                  <c:v>2.4</c:v>
                </c:pt>
                <c:pt idx="4">
                  <c:v>2.2000000000000002</c:v>
                </c:pt>
                <c:pt idx="7">
                  <c:v>2.4</c:v>
                </c:pt>
                <c:pt idx="10">
                  <c:v>2.6</c:v>
                </c:pt>
                <c:pt idx="13">
                  <c:v>3.2</c:v>
                </c:pt>
                <c:pt idx="16">
                  <c:v>3.5</c:v>
                </c:pt>
                <c:pt idx="19">
                  <c:v>3</c:v>
                </c:pt>
                <c:pt idx="22">
                  <c:v>2.7</c:v>
                </c:pt>
                <c:pt idx="25">
                  <c:v>3.8</c:v>
                </c:pt>
                <c:pt idx="28">
                  <c:v>3.1</c:v>
                </c:pt>
                <c:pt idx="31">
                  <c:v>2.4</c:v>
                </c:pt>
              </c:numCache>
            </c:numRef>
          </c:val>
          <c:smooth val="0"/>
          <c:extLst>
            <c:ext xmlns:c16="http://schemas.microsoft.com/office/drawing/2014/chart" uri="{C3380CC4-5D6E-409C-BE32-E72D297353CC}">
              <c16:uniqueId val="{00000002-15FC-435D-838D-4C46239D8EBB}"/>
            </c:ext>
          </c:extLst>
        </c:ser>
        <c:dLbls>
          <c:showLegendKey val="0"/>
          <c:showVal val="0"/>
          <c:showCatName val="0"/>
          <c:showSerName val="0"/>
          <c:showPercent val="0"/>
          <c:showBubbleSize val="0"/>
        </c:dLbls>
        <c:marker val="1"/>
        <c:smooth val="0"/>
        <c:axId val="1110005711"/>
        <c:axId val="1110000303"/>
      </c:lineChart>
      <c:catAx>
        <c:axId val="1109992399"/>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0001135"/>
        <c:crosses val="autoZero"/>
        <c:auto val="1"/>
        <c:lblAlgn val="ctr"/>
        <c:lblOffset val="100"/>
        <c:noMultiLvlLbl val="0"/>
      </c:catAx>
      <c:valAx>
        <c:axId val="1110001135"/>
        <c:scaling>
          <c:orientation val="minMax"/>
          <c:max val="4"/>
          <c:min val="2"/>
        </c:scaling>
        <c:delete val="0"/>
        <c:axPos val="l"/>
        <c:majorGridlines>
          <c:spPr>
            <a:ln>
              <a:solidFill>
                <a:schemeClr val="tx1">
                  <a:lumMod val="15000"/>
                  <a:lumOff val="85000"/>
                </a:schemeClr>
              </a:solidFill>
            </a:ln>
            <a:effectLst/>
          </c:spPr>
        </c:majorGridlines>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09992399"/>
        <c:crosses val="autoZero"/>
        <c:crossBetween val="between"/>
      </c:valAx>
      <c:valAx>
        <c:axId val="1110000303"/>
        <c:scaling>
          <c:orientation val="minMax"/>
          <c:max val="4"/>
          <c:min val="2"/>
        </c:scaling>
        <c:delete val="1"/>
        <c:axPos val="r"/>
        <c:numFmt formatCode="General" sourceLinked="1"/>
        <c:majorTickMark val="none"/>
        <c:minorTickMark val="none"/>
        <c:tickLblPos val="nextTo"/>
        <c:crossAx val="1110005711"/>
        <c:crosses val="max"/>
        <c:crossBetween val="between"/>
      </c:valAx>
      <c:catAx>
        <c:axId val="1110005711"/>
        <c:scaling>
          <c:orientation val="minMax"/>
        </c:scaling>
        <c:delete val="1"/>
        <c:axPos val="b"/>
        <c:numFmt formatCode="General" sourceLinked="1"/>
        <c:majorTickMark val="none"/>
        <c:minorTickMark val="none"/>
        <c:tickLblPos val="nextTo"/>
        <c:crossAx val="1110000303"/>
        <c:crosses val="autoZero"/>
        <c:auto val="1"/>
        <c:lblAlgn val="ctr"/>
        <c:lblOffset val="100"/>
        <c:noMultiLvlLbl val="0"/>
      </c:catAx>
      <c:spPr>
        <a:noFill/>
        <a:ln>
          <a:noFill/>
        </a:ln>
        <a:effectLst/>
      </c:spPr>
    </c:plotArea>
    <c:plotVisOnly val="1"/>
    <c:dispBlanksAs val="span"/>
    <c:showDLblsOverMax val="0"/>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21640338766302E-2"/>
          <c:y val="8.492818370255803E-2"/>
          <c:w val="0.8875083878875426"/>
          <c:h val="0.7110129618182911"/>
        </c:manualLayout>
      </c:layout>
      <c:lineChart>
        <c:grouping val="standard"/>
        <c:varyColors val="0"/>
        <c:ser>
          <c:idx val="0"/>
          <c:order val="0"/>
          <c:tx>
            <c:strRef>
              <c:f>まとめ!$B$1</c:f>
              <c:strCache>
                <c:ptCount val="1"/>
                <c:pt idx="0">
                  <c:v>新規求人倍率（全国）</c:v>
                </c:pt>
              </c:strCache>
            </c:strRef>
          </c:tx>
          <c:spPr>
            <a:ln>
              <a:solidFill>
                <a:schemeClr val="accent2"/>
              </a:solidFill>
              <a:prstDash val="sysDash"/>
            </a:ln>
          </c:spPr>
          <c:marker>
            <c:symbol val="none"/>
          </c:marker>
          <c:dLbls>
            <c:dLbl>
              <c:idx val="116"/>
              <c:layout>
                <c:manualLayout>
                  <c:x val="-7.55741552503907E-3"/>
                  <c:y val="-0.16360494728106187"/>
                </c:manualLayout>
              </c:layout>
              <c:tx>
                <c:rich>
                  <a:bodyPr wrap="square" lIns="38100" tIns="19050" rIns="38100" bIns="19050" anchor="ctr">
                    <a:spAutoFit/>
                  </a:bodyPr>
                  <a:lstStyle/>
                  <a:p>
                    <a:pPr>
                      <a:defRPr/>
                    </a:pPr>
                    <a:r>
                      <a:rPr lang="zh-TW" altLang="en-US"/>
                      <a:t>新規求人倍率（大阪府）</a:t>
                    </a: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36729"/>
                        <a:gd name="adj2" fmla="val 138201"/>
                      </a:avLst>
                    </a:prstGeom>
                  </c15:spPr>
                </c:ext>
                <c:ext xmlns:c16="http://schemas.microsoft.com/office/drawing/2014/chart" uri="{C3380CC4-5D6E-409C-BE32-E72D297353CC}">
                  <c16:uniqueId val="{00000000-F5C1-4F8B-9654-B240F3C383CB}"/>
                </c:ext>
              </c:extLst>
            </c:dLbl>
            <c:dLbl>
              <c:idx val="129"/>
              <c:layout>
                <c:manualLayout>
                  <c:x val="9.41887197221766E-2"/>
                  <c:y val="-0.13103777749337478"/>
                </c:manualLayout>
              </c:layout>
              <c:tx>
                <c:rich>
                  <a:bodyPr/>
                  <a:lstStyle/>
                  <a:p>
                    <a:r>
                      <a:rPr lang="en-US" altLang="ja-JP"/>
                      <a:t>2.42</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C1-4F8B-9654-B240F3C383C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まとめ!$A$2:$A$148</c:f>
              <c:numCache>
                <c:formatCode>yyyy"年"m"月"</c:formatCode>
                <c:ptCount val="147"/>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numCache>
            </c:numRef>
          </c:cat>
          <c:val>
            <c:numRef>
              <c:f>まとめ!$B$2:$B$148</c:f>
              <c:numCache>
                <c:formatCode>General</c:formatCode>
                <c:ptCount val="147"/>
                <c:pt idx="0">
                  <c:v>0.82</c:v>
                </c:pt>
                <c:pt idx="1">
                  <c:v>0.82</c:v>
                </c:pt>
                <c:pt idx="2">
                  <c:v>0.82</c:v>
                </c:pt>
                <c:pt idx="3">
                  <c:v>0.85</c:v>
                </c:pt>
                <c:pt idx="4">
                  <c:v>0.86</c:v>
                </c:pt>
                <c:pt idx="5">
                  <c:v>0.88</c:v>
                </c:pt>
                <c:pt idx="6">
                  <c:v>0.89</c:v>
                </c:pt>
                <c:pt idx="7">
                  <c:v>0.91</c:v>
                </c:pt>
                <c:pt idx="8">
                  <c:v>0.94</c:v>
                </c:pt>
                <c:pt idx="9">
                  <c:v>0.96</c:v>
                </c:pt>
                <c:pt idx="10">
                  <c:v>0.96</c:v>
                </c:pt>
                <c:pt idx="11">
                  <c:v>0.98</c:v>
                </c:pt>
                <c:pt idx="12">
                  <c:v>1.01</c:v>
                </c:pt>
                <c:pt idx="13">
                  <c:v>0.99</c:v>
                </c:pt>
                <c:pt idx="14">
                  <c:v>0.98</c:v>
                </c:pt>
                <c:pt idx="15">
                  <c:v>0.95</c:v>
                </c:pt>
                <c:pt idx="16">
                  <c:v>0.98</c:v>
                </c:pt>
                <c:pt idx="17">
                  <c:v>1</c:v>
                </c:pt>
                <c:pt idx="18">
                  <c:v>1.07</c:v>
                </c:pt>
                <c:pt idx="19">
                  <c:v>1.05</c:v>
                </c:pt>
                <c:pt idx="20">
                  <c:v>1.1399999999999999</c:v>
                </c:pt>
                <c:pt idx="21">
                  <c:v>1.1499999999999999</c:v>
                </c:pt>
                <c:pt idx="22">
                  <c:v>1.17</c:v>
                </c:pt>
                <c:pt idx="23">
                  <c:v>1.19</c:v>
                </c:pt>
                <c:pt idx="24">
                  <c:v>1.21</c:v>
                </c:pt>
                <c:pt idx="25">
                  <c:v>1.23</c:v>
                </c:pt>
                <c:pt idx="26">
                  <c:v>1.23</c:v>
                </c:pt>
                <c:pt idx="27">
                  <c:v>1.25</c:v>
                </c:pt>
                <c:pt idx="28">
                  <c:v>1.29</c:v>
                </c:pt>
                <c:pt idx="29">
                  <c:v>1.29</c:v>
                </c:pt>
                <c:pt idx="30">
                  <c:v>1.3</c:v>
                </c:pt>
                <c:pt idx="31">
                  <c:v>1.32</c:v>
                </c:pt>
                <c:pt idx="32">
                  <c:v>1.27</c:v>
                </c:pt>
                <c:pt idx="33">
                  <c:v>1.3</c:v>
                </c:pt>
                <c:pt idx="34">
                  <c:v>1.32</c:v>
                </c:pt>
                <c:pt idx="35">
                  <c:v>1.32</c:v>
                </c:pt>
                <c:pt idx="36">
                  <c:v>1.34</c:v>
                </c:pt>
                <c:pt idx="37">
                  <c:v>1.38</c:v>
                </c:pt>
                <c:pt idx="38">
                  <c:v>1.38</c:v>
                </c:pt>
                <c:pt idx="39">
                  <c:v>1.41</c:v>
                </c:pt>
                <c:pt idx="40">
                  <c:v>1.43</c:v>
                </c:pt>
                <c:pt idx="41">
                  <c:v>1.47</c:v>
                </c:pt>
                <c:pt idx="42">
                  <c:v>1.47</c:v>
                </c:pt>
                <c:pt idx="43">
                  <c:v>1.5</c:v>
                </c:pt>
                <c:pt idx="44">
                  <c:v>1.5</c:v>
                </c:pt>
                <c:pt idx="45">
                  <c:v>1.57</c:v>
                </c:pt>
                <c:pt idx="46">
                  <c:v>1.57</c:v>
                </c:pt>
                <c:pt idx="47">
                  <c:v>1.59</c:v>
                </c:pt>
                <c:pt idx="48">
                  <c:v>1.64</c:v>
                </c:pt>
                <c:pt idx="49">
                  <c:v>1.69</c:v>
                </c:pt>
                <c:pt idx="50">
                  <c:v>1.63</c:v>
                </c:pt>
                <c:pt idx="51">
                  <c:v>1.63</c:v>
                </c:pt>
                <c:pt idx="52">
                  <c:v>1.63</c:v>
                </c:pt>
                <c:pt idx="53">
                  <c:v>1.65</c:v>
                </c:pt>
                <c:pt idx="54">
                  <c:v>1.67</c:v>
                </c:pt>
                <c:pt idx="55">
                  <c:v>1.65</c:v>
                </c:pt>
                <c:pt idx="56">
                  <c:v>1.66</c:v>
                </c:pt>
                <c:pt idx="57">
                  <c:v>1.69</c:v>
                </c:pt>
                <c:pt idx="58">
                  <c:v>1.69</c:v>
                </c:pt>
                <c:pt idx="59">
                  <c:v>1.75</c:v>
                </c:pt>
                <c:pt idx="60">
                  <c:v>1.77</c:v>
                </c:pt>
                <c:pt idx="61">
                  <c:v>1.72</c:v>
                </c:pt>
                <c:pt idx="62">
                  <c:v>1.76</c:v>
                </c:pt>
                <c:pt idx="63">
                  <c:v>1.76</c:v>
                </c:pt>
                <c:pt idx="64">
                  <c:v>1.76</c:v>
                </c:pt>
                <c:pt idx="65">
                  <c:v>1.79</c:v>
                </c:pt>
                <c:pt idx="66">
                  <c:v>1.83</c:v>
                </c:pt>
                <c:pt idx="67">
                  <c:v>1.84</c:v>
                </c:pt>
                <c:pt idx="68">
                  <c:v>1.86</c:v>
                </c:pt>
                <c:pt idx="69">
                  <c:v>1.84</c:v>
                </c:pt>
                <c:pt idx="70">
                  <c:v>1.89</c:v>
                </c:pt>
                <c:pt idx="71">
                  <c:v>1.89</c:v>
                </c:pt>
                <c:pt idx="72">
                  <c:v>2.0299999999999998</c:v>
                </c:pt>
                <c:pt idx="73">
                  <c:v>1.95</c:v>
                </c:pt>
                <c:pt idx="74">
                  <c:v>1.95</c:v>
                </c:pt>
                <c:pt idx="75">
                  <c:v>2.0299999999999998</c:v>
                </c:pt>
                <c:pt idx="76">
                  <c:v>2.0499999999999998</c:v>
                </c:pt>
                <c:pt idx="77">
                  <c:v>2.0099999999999998</c:v>
                </c:pt>
                <c:pt idx="78">
                  <c:v>2.0299999999999998</c:v>
                </c:pt>
                <c:pt idx="79">
                  <c:v>2.08</c:v>
                </c:pt>
                <c:pt idx="80">
                  <c:v>2.1</c:v>
                </c:pt>
                <c:pt idx="81">
                  <c:v>2.09</c:v>
                </c:pt>
                <c:pt idx="82">
                  <c:v>2.14</c:v>
                </c:pt>
                <c:pt idx="83">
                  <c:v>2.16</c:v>
                </c:pt>
                <c:pt idx="84">
                  <c:v>2.13</c:v>
                </c:pt>
                <c:pt idx="85">
                  <c:v>2.16</c:v>
                </c:pt>
                <c:pt idx="86">
                  <c:v>2.14</c:v>
                </c:pt>
                <c:pt idx="87">
                  <c:v>2.1800000000000002</c:v>
                </c:pt>
                <c:pt idx="88">
                  <c:v>2.2799999999999998</c:v>
                </c:pt>
                <c:pt idx="89">
                  <c:v>2.2400000000000002</c:v>
                </c:pt>
                <c:pt idx="90">
                  <c:v>2.25</c:v>
                </c:pt>
                <c:pt idx="91">
                  <c:v>2.2200000000000002</c:v>
                </c:pt>
                <c:pt idx="92">
                  <c:v>2.2599999999999998</c:v>
                </c:pt>
                <c:pt idx="93">
                  <c:v>2.36</c:v>
                </c:pt>
                <c:pt idx="94">
                  <c:v>2.31</c:v>
                </c:pt>
                <c:pt idx="95">
                  <c:v>2.4</c:v>
                </c:pt>
                <c:pt idx="96">
                  <c:v>2.34</c:v>
                </c:pt>
                <c:pt idx="97">
                  <c:v>2.33</c:v>
                </c:pt>
                <c:pt idx="98">
                  <c:v>2.37</c:v>
                </c:pt>
                <c:pt idx="99">
                  <c:v>2.38</c:v>
                </c:pt>
                <c:pt idx="100">
                  <c:v>2.37</c:v>
                </c:pt>
                <c:pt idx="101">
                  <c:v>2.4500000000000002</c:v>
                </c:pt>
                <c:pt idx="102">
                  <c:v>2.4500000000000002</c:v>
                </c:pt>
                <c:pt idx="103">
                  <c:v>2.38</c:v>
                </c:pt>
                <c:pt idx="104">
                  <c:v>2.4700000000000002</c:v>
                </c:pt>
                <c:pt idx="105">
                  <c:v>2.39</c:v>
                </c:pt>
                <c:pt idx="106">
                  <c:v>2.41</c:v>
                </c:pt>
                <c:pt idx="107">
                  <c:v>2.41</c:v>
                </c:pt>
                <c:pt idx="108">
                  <c:v>2.4500000000000002</c:v>
                </c:pt>
                <c:pt idx="109">
                  <c:v>2.4700000000000002</c:v>
                </c:pt>
                <c:pt idx="110">
                  <c:v>2.4300000000000002</c:v>
                </c:pt>
                <c:pt idx="111">
                  <c:v>2.48</c:v>
                </c:pt>
                <c:pt idx="112">
                  <c:v>2.46</c:v>
                </c:pt>
                <c:pt idx="113">
                  <c:v>2.39</c:v>
                </c:pt>
                <c:pt idx="114">
                  <c:v>2.38</c:v>
                </c:pt>
                <c:pt idx="115">
                  <c:v>2.44</c:v>
                </c:pt>
                <c:pt idx="116">
                  <c:v>2.31</c:v>
                </c:pt>
                <c:pt idx="117">
                  <c:v>2.41</c:v>
                </c:pt>
                <c:pt idx="118">
                  <c:v>2.36</c:v>
                </c:pt>
                <c:pt idx="119">
                  <c:v>2.41</c:v>
                </c:pt>
                <c:pt idx="120">
                  <c:v>2.0699999999999998</c:v>
                </c:pt>
                <c:pt idx="121">
                  <c:v>2.2400000000000002</c:v>
                </c:pt>
                <c:pt idx="122">
                  <c:v>2.23</c:v>
                </c:pt>
                <c:pt idx="123">
                  <c:v>1.87</c:v>
                </c:pt>
                <c:pt idx="124">
                  <c:v>1.95</c:v>
                </c:pt>
                <c:pt idx="125">
                  <c:v>1.73</c:v>
                </c:pt>
                <c:pt idx="126">
                  <c:v>1.73</c:v>
                </c:pt>
                <c:pt idx="127">
                  <c:v>1.85</c:v>
                </c:pt>
                <c:pt idx="128">
                  <c:v>1.93</c:v>
                </c:pt>
                <c:pt idx="129">
                  <c:v>1.8</c:v>
                </c:pt>
                <c:pt idx="130">
                  <c:v>1.99</c:v>
                </c:pt>
                <c:pt idx="131">
                  <c:v>2.02</c:v>
                </c:pt>
                <c:pt idx="132">
                  <c:v>1.99</c:v>
                </c:pt>
                <c:pt idx="133">
                  <c:v>1.93</c:v>
                </c:pt>
                <c:pt idx="134">
                  <c:v>1.97</c:v>
                </c:pt>
                <c:pt idx="135">
                  <c:v>1.9</c:v>
                </c:pt>
                <c:pt idx="136">
                  <c:v>2.15</c:v>
                </c:pt>
                <c:pt idx="137">
                  <c:v>2.1</c:v>
                </c:pt>
                <c:pt idx="138">
                  <c:v>2.0299999999999998</c:v>
                </c:pt>
                <c:pt idx="139">
                  <c:v>2</c:v>
                </c:pt>
                <c:pt idx="140">
                  <c:v>2.0499999999999998</c:v>
                </c:pt>
                <c:pt idx="141">
                  <c:v>2.0299999999999998</c:v>
                </c:pt>
                <c:pt idx="142">
                  <c:v>2.08</c:v>
                </c:pt>
                <c:pt idx="143">
                  <c:v>2.19</c:v>
                </c:pt>
                <c:pt idx="144">
                  <c:v>2.16</c:v>
                </c:pt>
                <c:pt idx="145">
                  <c:v>2.21</c:v>
                </c:pt>
                <c:pt idx="146">
                  <c:v>2.16</c:v>
                </c:pt>
              </c:numCache>
            </c:numRef>
          </c:val>
          <c:smooth val="0"/>
          <c:extLst>
            <c:ext xmlns:c16="http://schemas.microsoft.com/office/drawing/2014/chart" uri="{C3380CC4-5D6E-409C-BE32-E72D297353CC}">
              <c16:uniqueId val="{00000002-F5C1-4F8B-9654-B240F3C383CB}"/>
            </c:ext>
          </c:extLst>
        </c:ser>
        <c:ser>
          <c:idx val="1"/>
          <c:order val="1"/>
          <c:tx>
            <c:strRef>
              <c:f>まとめ!$C$1</c:f>
              <c:strCache>
                <c:ptCount val="1"/>
                <c:pt idx="0">
                  <c:v>新規求人倍率（大阪府）</c:v>
                </c:pt>
              </c:strCache>
            </c:strRef>
          </c:tx>
          <c:spPr>
            <a:ln cmpd="sng">
              <a:solidFill>
                <a:schemeClr val="accent1"/>
              </a:solidFill>
              <a:prstDash val="solid"/>
            </a:ln>
          </c:spPr>
          <c:marker>
            <c:symbol val="none"/>
          </c:marker>
          <c:dLbls>
            <c:dLbl>
              <c:idx val="94"/>
              <c:layout>
                <c:manualLayout>
                  <c:x val="-0.21259501792683674"/>
                  <c:y val="-2.1433699759376902E-2"/>
                </c:manualLayout>
              </c:layout>
              <c:tx>
                <c:rich>
                  <a:bodyPr wrap="square" lIns="38100" tIns="19050" rIns="38100" bIns="19050" anchor="ctr">
                    <a:spAutoFit/>
                  </a:bodyPr>
                  <a:lstStyle/>
                  <a:p>
                    <a:pPr>
                      <a:defRPr/>
                    </a:pPr>
                    <a:r>
                      <a:rPr lang="ja-JP" altLang="en-US"/>
                      <a:t>新規求人倍率（全国）</a:t>
                    </a: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55316"/>
                        <a:gd name="adj2" fmla="val 187718"/>
                      </a:avLst>
                    </a:prstGeom>
                  </c15:spPr>
                </c:ext>
                <c:ext xmlns:c16="http://schemas.microsoft.com/office/drawing/2014/chart" uri="{C3380CC4-5D6E-409C-BE32-E72D297353CC}">
                  <c16:uniqueId val="{00000003-F5C1-4F8B-9654-B240F3C383CB}"/>
                </c:ext>
              </c:extLst>
            </c:dLbl>
            <c:dLbl>
              <c:idx val="129"/>
              <c:layout>
                <c:manualLayout>
                  <c:x val="9.2582293003379182E-2"/>
                  <c:y val="3.4485377298406729E-3"/>
                </c:manualLayout>
              </c:layout>
              <c:tx>
                <c:rich>
                  <a:bodyPr/>
                  <a:lstStyle/>
                  <a:p>
                    <a:r>
                      <a:rPr lang="en-US" altLang="ja-JP"/>
                      <a:t>2.16</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C1-4F8B-9654-B240F3C383C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まとめ!$A$2:$A$148</c:f>
              <c:numCache>
                <c:formatCode>yyyy"年"m"月"</c:formatCode>
                <c:ptCount val="147"/>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numCache>
            </c:numRef>
          </c:cat>
          <c:val>
            <c:numRef>
              <c:f>まとめ!$C$2:$C$148</c:f>
              <c:numCache>
                <c:formatCode>General</c:formatCode>
                <c:ptCount val="147"/>
                <c:pt idx="0">
                  <c:v>0.79</c:v>
                </c:pt>
                <c:pt idx="1">
                  <c:v>0.8</c:v>
                </c:pt>
                <c:pt idx="2">
                  <c:v>0.84</c:v>
                </c:pt>
                <c:pt idx="3">
                  <c:v>0.85</c:v>
                </c:pt>
                <c:pt idx="4">
                  <c:v>0.83</c:v>
                </c:pt>
                <c:pt idx="5">
                  <c:v>0.85</c:v>
                </c:pt>
                <c:pt idx="6">
                  <c:v>0.86</c:v>
                </c:pt>
                <c:pt idx="7">
                  <c:v>0.89</c:v>
                </c:pt>
                <c:pt idx="8">
                  <c:v>0.9</c:v>
                </c:pt>
                <c:pt idx="9">
                  <c:v>0.95</c:v>
                </c:pt>
                <c:pt idx="10">
                  <c:v>0.95</c:v>
                </c:pt>
                <c:pt idx="11">
                  <c:v>0.95</c:v>
                </c:pt>
                <c:pt idx="12">
                  <c:v>0.99</c:v>
                </c:pt>
                <c:pt idx="13">
                  <c:v>1.03</c:v>
                </c:pt>
                <c:pt idx="14">
                  <c:v>0.98</c:v>
                </c:pt>
                <c:pt idx="15">
                  <c:v>1.02</c:v>
                </c:pt>
                <c:pt idx="16">
                  <c:v>1.03</c:v>
                </c:pt>
                <c:pt idx="17">
                  <c:v>0.98</c:v>
                </c:pt>
                <c:pt idx="18">
                  <c:v>1.04</c:v>
                </c:pt>
                <c:pt idx="19">
                  <c:v>1.05</c:v>
                </c:pt>
                <c:pt idx="20">
                  <c:v>1.1299999999999999</c:v>
                </c:pt>
                <c:pt idx="21">
                  <c:v>1.1000000000000001</c:v>
                </c:pt>
                <c:pt idx="22">
                  <c:v>1.1299999999999999</c:v>
                </c:pt>
                <c:pt idx="23">
                  <c:v>1.1399999999999999</c:v>
                </c:pt>
                <c:pt idx="24">
                  <c:v>1.1499999999999999</c:v>
                </c:pt>
                <c:pt idx="25">
                  <c:v>1.1599999999999999</c:v>
                </c:pt>
                <c:pt idx="26">
                  <c:v>1.19</c:v>
                </c:pt>
                <c:pt idx="27">
                  <c:v>1.21</c:v>
                </c:pt>
                <c:pt idx="28">
                  <c:v>1.3</c:v>
                </c:pt>
                <c:pt idx="29">
                  <c:v>1.28</c:v>
                </c:pt>
                <c:pt idx="30">
                  <c:v>1.32</c:v>
                </c:pt>
                <c:pt idx="31">
                  <c:v>1.34</c:v>
                </c:pt>
                <c:pt idx="32">
                  <c:v>1.3</c:v>
                </c:pt>
                <c:pt idx="33">
                  <c:v>1.34</c:v>
                </c:pt>
                <c:pt idx="34">
                  <c:v>1.37</c:v>
                </c:pt>
                <c:pt idx="35">
                  <c:v>1.35</c:v>
                </c:pt>
                <c:pt idx="36">
                  <c:v>1.38</c:v>
                </c:pt>
                <c:pt idx="37">
                  <c:v>1.48</c:v>
                </c:pt>
                <c:pt idx="38">
                  <c:v>1.51</c:v>
                </c:pt>
                <c:pt idx="39">
                  <c:v>1.46</c:v>
                </c:pt>
                <c:pt idx="40">
                  <c:v>1.51</c:v>
                </c:pt>
                <c:pt idx="41">
                  <c:v>1.63</c:v>
                </c:pt>
                <c:pt idx="42">
                  <c:v>1.57</c:v>
                </c:pt>
                <c:pt idx="43">
                  <c:v>1.56</c:v>
                </c:pt>
                <c:pt idx="44">
                  <c:v>1.63</c:v>
                </c:pt>
                <c:pt idx="45">
                  <c:v>1.68</c:v>
                </c:pt>
                <c:pt idx="46">
                  <c:v>1.68</c:v>
                </c:pt>
                <c:pt idx="47">
                  <c:v>1.75</c:v>
                </c:pt>
                <c:pt idx="48">
                  <c:v>1.74</c:v>
                </c:pt>
                <c:pt idx="49">
                  <c:v>1.78</c:v>
                </c:pt>
                <c:pt idx="50">
                  <c:v>1.81</c:v>
                </c:pt>
                <c:pt idx="51">
                  <c:v>1.66</c:v>
                </c:pt>
                <c:pt idx="52">
                  <c:v>1.72</c:v>
                </c:pt>
                <c:pt idx="53">
                  <c:v>1.79</c:v>
                </c:pt>
                <c:pt idx="54">
                  <c:v>1.75</c:v>
                </c:pt>
                <c:pt idx="55">
                  <c:v>1.75</c:v>
                </c:pt>
                <c:pt idx="56">
                  <c:v>1.72</c:v>
                </c:pt>
                <c:pt idx="57">
                  <c:v>1.77</c:v>
                </c:pt>
                <c:pt idx="58">
                  <c:v>1.75</c:v>
                </c:pt>
                <c:pt idx="59">
                  <c:v>1.8</c:v>
                </c:pt>
                <c:pt idx="60">
                  <c:v>1.88</c:v>
                </c:pt>
                <c:pt idx="61">
                  <c:v>1.75</c:v>
                </c:pt>
                <c:pt idx="62">
                  <c:v>1.87</c:v>
                </c:pt>
                <c:pt idx="63">
                  <c:v>1.82</c:v>
                </c:pt>
                <c:pt idx="64">
                  <c:v>1.85</c:v>
                </c:pt>
                <c:pt idx="65">
                  <c:v>1.84</c:v>
                </c:pt>
                <c:pt idx="66">
                  <c:v>1.89</c:v>
                </c:pt>
                <c:pt idx="67">
                  <c:v>1.89</c:v>
                </c:pt>
                <c:pt idx="68">
                  <c:v>1.9</c:v>
                </c:pt>
                <c:pt idx="69">
                  <c:v>1.91</c:v>
                </c:pt>
                <c:pt idx="70">
                  <c:v>1.99</c:v>
                </c:pt>
                <c:pt idx="71">
                  <c:v>1.98</c:v>
                </c:pt>
                <c:pt idx="72">
                  <c:v>2.14</c:v>
                </c:pt>
                <c:pt idx="73">
                  <c:v>2.1</c:v>
                </c:pt>
                <c:pt idx="74">
                  <c:v>2.0699999999999998</c:v>
                </c:pt>
                <c:pt idx="75">
                  <c:v>2.14</c:v>
                </c:pt>
                <c:pt idx="76">
                  <c:v>2.1</c:v>
                </c:pt>
                <c:pt idx="77">
                  <c:v>2.1800000000000002</c:v>
                </c:pt>
                <c:pt idx="78">
                  <c:v>2.14</c:v>
                </c:pt>
                <c:pt idx="79">
                  <c:v>2.17</c:v>
                </c:pt>
                <c:pt idx="80">
                  <c:v>2.27</c:v>
                </c:pt>
                <c:pt idx="81">
                  <c:v>2.12</c:v>
                </c:pt>
                <c:pt idx="82">
                  <c:v>2.2999999999999998</c:v>
                </c:pt>
                <c:pt idx="83">
                  <c:v>2.3199999999999998</c:v>
                </c:pt>
                <c:pt idx="84">
                  <c:v>2.2400000000000002</c:v>
                </c:pt>
                <c:pt idx="85">
                  <c:v>2.3199999999999998</c:v>
                </c:pt>
                <c:pt idx="86">
                  <c:v>2.35</c:v>
                </c:pt>
                <c:pt idx="87">
                  <c:v>2.35</c:v>
                </c:pt>
                <c:pt idx="88">
                  <c:v>2.5299999999999998</c:v>
                </c:pt>
                <c:pt idx="89">
                  <c:v>2.48</c:v>
                </c:pt>
                <c:pt idx="90">
                  <c:v>2.44</c:v>
                </c:pt>
                <c:pt idx="91">
                  <c:v>2.4500000000000002</c:v>
                </c:pt>
                <c:pt idx="92">
                  <c:v>2.54</c:v>
                </c:pt>
                <c:pt idx="93">
                  <c:v>2.69</c:v>
                </c:pt>
                <c:pt idx="94">
                  <c:v>2.65</c:v>
                </c:pt>
                <c:pt idx="95">
                  <c:v>2.7</c:v>
                </c:pt>
                <c:pt idx="96">
                  <c:v>2.68</c:v>
                </c:pt>
                <c:pt idx="97">
                  <c:v>2.68</c:v>
                </c:pt>
                <c:pt idx="98">
                  <c:v>2.76</c:v>
                </c:pt>
                <c:pt idx="99">
                  <c:v>2.7</c:v>
                </c:pt>
                <c:pt idx="100">
                  <c:v>2.71</c:v>
                </c:pt>
                <c:pt idx="101">
                  <c:v>2.94</c:v>
                </c:pt>
                <c:pt idx="102">
                  <c:v>2.91</c:v>
                </c:pt>
                <c:pt idx="103">
                  <c:v>2.83</c:v>
                </c:pt>
                <c:pt idx="104">
                  <c:v>2.94</c:v>
                </c:pt>
                <c:pt idx="105">
                  <c:v>2.88</c:v>
                </c:pt>
                <c:pt idx="106">
                  <c:v>2.85</c:v>
                </c:pt>
                <c:pt idx="107">
                  <c:v>2.76</c:v>
                </c:pt>
                <c:pt idx="108">
                  <c:v>2.97</c:v>
                </c:pt>
                <c:pt idx="109">
                  <c:v>2.98</c:v>
                </c:pt>
                <c:pt idx="110">
                  <c:v>2.85</c:v>
                </c:pt>
                <c:pt idx="111">
                  <c:v>3.01</c:v>
                </c:pt>
                <c:pt idx="112">
                  <c:v>2.93</c:v>
                </c:pt>
                <c:pt idx="113">
                  <c:v>2.81</c:v>
                </c:pt>
                <c:pt idx="114">
                  <c:v>2.93</c:v>
                </c:pt>
                <c:pt idx="115">
                  <c:v>2.94</c:v>
                </c:pt>
                <c:pt idx="116">
                  <c:v>2.8</c:v>
                </c:pt>
                <c:pt idx="117">
                  <c:v>2.94</c:v>
                </c:pt>
                <c:pt idx="118">
                  <c:v>2.81</c:v>
                </c:pt>
                <c:pt idx="119">
                  <c:v>2.76</c:v>
                </c:pt>
                <c:pt idx="120">
                  <c:v>2.54</c:v>
                </c:pt>
                <c:pt idx="121">
                  <c:v>2.75</c:v>
                </c:pt>
                <c:pt idx="122">
                  <c:v>2.75</c:v>
                </c:pt>
                <c:pt idx="123">
                  <c:v>2.2799999999999998</c:v>
                </c:pt>
                <c:pt idx="124">
                  <c:v>2.2599999999999998</c:v>
                </c:pt>
                <c:pt idx="125">
                  <c:v>2.08</c:v>
                </c:pt>
                <c:pt idx="126">
                  <c:v>2.0099999999999998</c:v>
                </c:pt>
                <c:pt idx="127">
                  <c:v>2.14</c:v>
                </c:pt>
                <c:pt idx="128">
                  <c:v>2.34</c:v>
                </c:pt>
                <c:pt idx="129">
                  <c:v>2.08</c:v>
                </c:pt>
                <c:pt idx="130">
                  <c:v>2.36</c:v>
                </c:pt>
                <c:pt idx="131">
                  <c:v>2.34</c:v>
                </c:pt>
                <c:pt idx="132">
                  <c:v>2.44</c:v>
                </c:pt>
                <c:pt idx="133">
                  <c:v>2.2999999999999998</c:v>
                </c:pt>
                <c:pt idx="134">
                  <c:v>2.25</c:v>
                </c:pt>
                <c:pt idx="135">
                  <c:v>2.2200000000000002</c:v>
                </c:pt>
                <c:pt idx="136">
                  <c:v>2.64</c:v>
                </c:pt>
                <c:pt idx="137">
                  <c:v>2.38</c:v>
                </c:pt>
                <c:pt idx="138">
                  <c:v>1.94</c:v>
                </c:pt>
                <c:pt idx="139">
                  <c:v>2.14</c:v>
                </c:pt>
                <c:pt idx="140">
                  <c:v>2.3199999999999998</c:v>
                </c:pt>
                <c:pt idx="141">
                  <c:v>2.19</c:v>
                </c:pt>
                <c:pt idx="142">
                  <c:v>2.2599999999999998</c:v>
                </c:pt>
                <c:pt idx="143">
                  <c:v>2.38</c:v>
                </c:pt>
                <c:pt idx="144">
                  <c:v>2.29</c:v>
                </c:pt>
                <c:pt idx="145">
                  <c:v>2.37</c:v>
                </c:pt>
                <c:pt idx="146">
                  <c:v>2.42</c:v>
                </c:pt>
              </c:numCache>
            </c:numRef>
          </c:val>
          <c:smooth val="0"/>
          <c:extLst>
            <c:ext xmlns:c16="http://schemas.microsoft.com/office/drawing/2014/chart" uri="{C3380CC4-5D6E-409C-BE32-E72D297353CC}">
              <c16:uniqueId val="{00000005-F5C1-4F8B-9654-B240F3C383CB}"/>
            </c:ext>
          </c:extLst>
        </c:ser>
        <c:ser>
          <c:idx val="2"/>
          <c:order val="2"/>
          <c:tx>
            <c:strRef>
              <c:f>まとめ!$D$1</c:f>
              <c:strCache>
                <c:ptCount val="1"/>
                <c:pt idx="0">
                  <c:v>有効求人倍率（全国）</c:v>
                </c:pt>
              </c:strCache>
            </c:strRef>
          </c:tx>
          <c:spPr>
            <a:ln cmpd="sng">
              <a:solidFill>
                <a:schemeClr val="accent4"/>
              </a:solidFill>
              <a:prstDash val="sysDash"/>
            </a:ln>
          </c:spPr>
          <c:marker>
            <c:symbol val="none"/>
          </c:marker>
          <c:dLbls>
            <c:dLbl>
              <c:idx val="116"/>
              <c:layout>
                <c:manualLayout>
                  <c:x val="-0.16177438052960222"/>
                  <c:y val="-9.4440556594836758E-2"/>
                </c:manualLayout>
              </c:layout>
              <c:tx>
                <c:rich>
                  <a:bodyPr wrap="square" lIns="38100" tIns="19050" rIns="38100" bIns="19050" anchor="ctr">
                    <a:spAutoFit/>
                  </a:bodyPr>
                  <a:lstStyle/>
                  <a:p>
                    <a:pPr>
                      <a:defRPr/>
                    </a:pPr>
                    <a:r>
                      <a:rPr lang="ja-JP" altLang="en-US" baseline="0"/>
                      <a:t>有効求人倍率（大阪府）</a:t>
                    </a:r>
                    <a:endParaRPr lang="ja-JP" altLang="en-US"/>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1271"/>
                        <a:gd name="adj2" fmla="val 91780"/>
                      </a:avLst>
                    </a:prstGeom>
                  </c15:spPr>
                </c:ext>
                <c:ext xmlns:c16="http://schemas.microsoft.com/office/drawing/2014/chart" uri="{C3380CC4-5D6E-409C-BE32-E72D297353CC}">
                  <c16:uniqueId val="{00000006-F5C1-4F8B-9654-B240F3C383CB}"/>
                </c:ext>
              </c:extLst>
            </c:dLbl>
            <c:dLbl>
              <c:idx val="129"/>
              <c:layout>
                <c:manualLayout>
                  <c:x val="9.579514644097413E-2"/>
                  <c:y val="3.4485377298406729E-3"/>
                </c:manualLayout>
              </c:layout>
              <c:tx>
                <c:rich>
                  <a:bodyPr/>
                  <a:lstStyle/>
                  <a:p>
                    <a:r>
                      <a:rPr lang="en-US" altLang="ja-JP"/>
                      <a:t>1.16</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C1-4F8B-9654-B240F3C383C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まとめ!$A$2:$A$148</c:f>
              <c:numCache>
                <c:formatCode>yyyy"年"m"月"</c:formatCode>
                <c:ptCount val="147"/>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numCache>
            </c:numRef>
          </c:cat>
          <c:val>
            <c:numRef>
              <c:f>まとめ!$D$2:$D$148</c:f>
              <c:numCache>
                <c:formatCode>General</c:formatCode>
                <c:ptCount val="147"/>
                <c:pt idx="0">
                  <c:v>0.45</c:v>
                </c:pt>
                <c:pt idx="1">
                  <c:v>0.46</c:v>
                </c:pt>
                <c:pt idx="2">
                  <c:v>0.48</c:v>
                </c:pt>
                <c:pt idx="3">
                  <c:v>0.49</c:v>
                </c:pt>
                <c:pt idx="4">
                  <c:v>0.5</c:v>
                </c:pt>
                <c:pt idx="5">
                  <c:v>0.51</c:v>
                </c:pt>
                <c:pt idx="6">
                  <c:v>0.53</c:v>
                </c:pt>
                <c:pt idx="7">
                  <c:v>0.54</c:v>
                </c:pt>
                <c:pt idx="8">
                  <c:v>0.55000000000000004</c:v>
                </c:pt>
                <c:pt idx="9">
                  <c:v>0.56000000000000005</c:v>
                </c:pt>
                <c:pt idx="10">
                  <c:v>0.57999999999999996</c:v>
                </c:pt>
                <c:pt idx="11">
                  <c:v>0.59</c:v>
                </c:pt>
                <c:pt idx="12">
                  <c:v>0.6</c:v>
                </c:pt>
                <c:pt idx="13">
                  <c:v>0.62</c:v>
                </c:pt>
                <c:pt idx="14">
                  <c:v>0.62</c:v>
                </c:pt>
                <c:pt idx="15">
                  <c:v>0.62</c:v>
                </c:pt>
                <c:pt idx="16">
                  <c:v>0.61</c:v>
                </c:pt>
                <c:pt idx="17">
                  <c:v>0.62</c:v>
                </c:pt>
                <c:pt idx="18">
                  <c:v>0.64</c:v>
                </c:pt>
                <c:pt idx="19">
                  <c:v>0.65</c:v>
                </c:pt>
                <c:pt idx="20">
                  <c:v>0.67</c:v>
                </c:pt>
                <c:pt idx="21">
                  <c:v>0.69</c:v>
                </c:pt>
                <c:pt idx="22">
                  <c:v>0.71</c:v>
                </c:pt>
                <c:pt idx="23">
                  <c:v>0.72</c:v>
                </c:pt>
                <c:pt idx="24">
                  <c:v>0.74</c:v>
                </c:pt>
                <c:pt idx="25">
                  <c:v>0.75</c:v>
                </c:pt>
                <c:pt idx="26">
                  <c:v>0.77</c:v>
                </c:pt>
                <c:pt idx="27">
                  <c:v>0.78</c:v>
                </c:pt>
                <c:pt idx="28">
                  <c:v>0.79</c:v>
                </c:pt>
                <c:pt idx="29">
                  <c:v>0.8</c:v>
                </c:pt>
                <c:pt idx="30">
                  <c:v>0.81</c:v>
                </c:pt>
                <c:pt idx="31">
                  <c:v>0.82</c:v>
                </c:pt>
                <c:pt idx="32">
                  <c:v>0.81</c:v>
                </c:pt>
                <c:pt idx="33">
                  <c:v>0.82</c:v>
                </c:pt>
                <c:pt idx="34">
                  <c:v>0.82</c:v>
                </c:pt>
                <c:pt idx="35">
                  <c:v>0.83</c:v>
                </c:pt>
                <c:pt idx="36">
                  <c:v>0.84</c:v>
                </c:pt>
                <c:pt idx="37">
                  <c:v>0.85</c:v>
                </c:pt>
                <c:pt idx="38">
                  <c:v>0.87</c:v>
                </c:pt>
                <c:pt idx="39">
                  <c:v>0.88</c:v>
                </c:pt>
                <c:pt idx="40">
                  <c:v>0.9</c:v>
                </c:pt>
                <c:pt idx="41">
                  <c:v>0.92</c:v>
                </c:pt>
                <c:pt idx="42">
                  <c:v>0.93</c:v>
                </c:pt>
                <c:pt idx="43">
                  <c:v>0.95</c:v>
                </c:pt>
                <c:pt idx="44">
                  <c:v>0.96</c:v>
                </c:pt>
                <c:pt idx="45">
                  <c:v>0.99</c:v>
                </c:pt>
                <c:pt idx="46">
                  <c:v>1.01</c:v>
                </c:pt>
                <c:pt idx="47">
                  <c:v>1.03</c:v>
                </c:pt>
                <c:pt idx="48">
                  <c:v>1.04</c:v>
                </c:pt>
                <c:pt idx="49">
                  <c:v>1.06</c:v>
                </c:pt>
                <c:pt idx="50">
                  <c:v>1.07</c:v>
                </c:pt>
                <c:pt idx="51">
                  <c:v>1.08</c:v>
                </c:pt>
                <c:pt idx="52">
                  <c:v>1.0900000000000001</c:v>
                </c:pt>
                <c:pt idx="53">
                  <c:v>1.0900000000000001</c:v>
                </c:pt>
                <c:pt idx="54">
                  <c:v>1.1000000000000001</c:v>
                </c:pt>
                <c:pt idx="55">
                  <c:v>1.1000000000000001</c:v>
                </c:pt>
                <c:pt idx="56">
                  <c:v>1.1000000000000001</c:v>
                </c:pt>
                <c:pt idx="57">
                  <c:v>1.1100000000000001</c:v>
                </c:pt>
                <c:pt idx="58">
                  <c:v>1.1200000000000001</c:v>
                </c:pt>
                <c:pt idx="59">
                  <c:v>1.1399999999999999</c:v>
                </c:pt>
                <c:pt idx="60">
                  <c:v>1.1499999999999999</c:v>
                </c:pt>
                <c:pt idx="61">
                  <c:v>1.1599999999999999</c:v>
                </c:pt>
                <c:pt idx="62">
                  <c:v>1.1599999999999999</c:v>
                </c:pt>
                <c:pt idx="63">
                  <c:v>1.1599999999999999</c:v>
                </c:pt>
                <c:pt idx="64">
                  <c:v>1.18</c:v>
                </c:pt>
                <c:pt idx="65">
                  <c:v>1.19</c:v>
                </c:pt>
                <c:pt idx="66">
                  <c:v>1.2</c:v>
                </c:pt>
                <c:pt idx="67">
                  <c:v>1.22</c:v>
                </c:pt>
                <c:pt idx="68">
                  <c:v>1.23</c:v>
                </c:pt>
                <c:pt idx="69">
                  <c:v>1.24</c:v>
                </c:pt>
                <c:pt idx="70">
                  <c:v>1.26</c:v>
                </c:pt>
                <c:pt idx="71">
                  <c:v>1.27</c:v>
                </c:pt>
                <c:pt idx="72">
                  <c:v>1.29</c:v>
                </c:pt>
                <c:pt idx="73">
                  <c:v>1.3</c:v>
                </c:pt>
                <c:pt idx="74">
                  <c:v>1.31</c:v>
                </c:pt>
                <c:pt idx="75">
                  <c:v>1.33</c:v>
                </c:pt>
                <c:pt idx="76">
                  <c:v>1.35</c:v>
                </c:pt>
                <c:pt idx="77">
                  <c:v>1.36</c:v>
                </c:pt>
                <c:pt idx="78">
                  <c:v>1.36</c:v>
                </c:pt>
                <c:pt idx="79">
                  <c:v>1.38</c:v>
                </c:pt>
                <c:pt idx="80">
                  <c:v>1.38</c:v>
                </c:pt>
                <c:pt idx="81">
                  <c:v>1.4</c:v>
                </c:pt>
                <c:pt idx="82">
                  <c:v>1.41</c:v>
                </c:pt>
                <c:pt idx="83">
                  <c:v>1.42</c:v>
                </c:pt>
                <c:pt idx="84">
                  <c:v>1.43</c:v>
                </c:pt>
                <c:pt idx="85">
                  <c:v>1.45</c:v>
                </c:pt>
                <c:pt idx="86">
                  <c:v>1.45</c:v>
                </c:pt>
                <c:pt idx="87">
                  <c:v>1.48</c:v>
                </c:pt>
                <c:pt idx="88">
                  <c:v>1.49</c:v>
                </c:pt>
                <c:pt idx="89">
                  <c:v>1.5</c:v>
                </c:pt>
                <c:pt idx="90">
                  <c:v>1.51</c:v>
                </c:pt>
                <c:pt idx="91">
                  <c:v>1.52</c:v>
                </c:pt>
                <c:pt idx="92">
                  <c:v>1.53</c:v>
                </c:pt>
                <c:pt idx="93">
                  <c:v>1.55</c:v>
                </c:pt>
                <c:pt idx="94">
                  <c:v>1.56</c:v>
                </c:pt>
                <c:pt idx="95">
                  <c:v>1.58</c:v>
                </c:pt>
                <c:pt idx="96">
                  <c:v>1.6</c:v>
                </c:pt>
                <c:pt idx="97">
                  <c:v>1.59</c:v>
                </c:pt>
                <c:pt idx="98">
                  <c:v>1.59</c:v>
                </c:pt>
                <c:pt idx="99">
                  <c:v>1.59</c:v>
                </c:pt>
                <c:pt idx="100">
                  <c:v>1.6</c:v>
                </c:pt>
                <c:pt idx="101">
                  <c:v>1.61</c:v>
                </c:pt>
                <c:pt idx="102">
                  <c:v>1.63</c:v>
                </c:pt>
                <c:pt idx="103">
                  <c:v>1.63</c:v>
                </c:pt>
                <c:pt idx="104">
                  <c:v>1.64</c:v>
                </c:pt>
                <c:pt idx="105">
                  <c:v>1.63</c:v>
                </c:pt>
                <c:pt idx="106">
                  <c:v>1.63</c:v>
                </c:pt>
                <c:pt idx="107">
                  <c:v>1.63</c:v>
                </c:pt>
                <c:pt idx="108">
                  <c:v>1.63</c:v>
                </c:pt>
                <c:pt idx="109">
                  <c:v>1.63</c:v>
                </c:pt>
                <c:pt idx="110">
                  <c:v>1.62</c:v>
                </c:pt>
                <c:pt idx="111">
                  <c:v>1.62</c:v>
                </c:pt>
                <c:pt idx="112">
                  <c:v>1.62</c:v>
                </c:pt>
                <c:pt idx="113">
                  <c:v>1.6</c:v>
                </c:pt>
                <c:pt idx="114">
                  <c:v>1.59</c:v>
                </c:pt>
                <c:pt idx="115">
                  <c:v>1.6</c:v>
                </c:pt>
                <c:pt idx="116">
                  <c:v>1.59</c:v>
                </c:pt>
                <c:pt idx="117">
                  <c:v>1.59</c:v>
                </c:pt>
                <c:pt idx="118">
                  <c:v>1.57</c:v>
                </c:pt>
                <c:pt idx="119">
                  <c:v>1.57</c:v>
                </c:pt>
                <c:pt idx="120">
                  <c:v>1.49</c:v>
                </c:pt>
                <c:pt idx="121">
                  <c:v>1.45</c:v>
                </c:pt>
                <c:pt idx="122">
                  <c:v>1.39</c:v>
                </c:pt>
                <c:pt idx="123">
                  <c:v>1.31</c:v>
                </c:pt>
                <c:pt idx="124">
                  <c:v>1.18</c:v>
                </c:pt>
                <c:pt idx="125">
                  <c:v>1.1200000000000001</c:v>
                </c:pt>
                <c:pt idx="126">
                  <c:v>1.08</c:v>
                </c:pt>
                <c:pt idx="127">
                  <c:v>1.05</c:v>
                </c:pt>
                <c:pt idx="128">
                  <c:v>1.04</c:v>
                </c:pt>
                <c:pt idx="129">
                  <c:v>1.05</c:v>
                </c:pt>
                <c:pt idx="130">
                  <c:v>1.05</c:v>
                </c:pt>
                <c:pt idx="131">
                  <c:v>1.06</c:v>
                </c:pt>
                <c:pt idx="132">
                  <c:v>1.08</c:v>
                </c:pt>
                <c:pt idx="133">
                  <c:v>1.0900000000000001</c:v>
                </c:pt>
                <c:pt idx="134">
                  <c:v>1.1000000000000001</c:v>
                </c:pt>
                <c:pt idx="135">
                  <c:v>1.0900000000000001</c:v>
                </c:pt>
                <c:pt idx="136">
                  <c:v>1.1000000000000001</c:v>
                </c:pt>
                <c:pt idx="137">
                  <c:v>1.1299999999999999</c:v>
                </c:pt>
                <c:pt idx="138">
                  <c:v>1.1399999999999999</c:v>
                </c:pt>
                <c:pt idx="139">
                  <c:v>1.1499999999999999</c:v>
                </c:pt>
                <c:pt idx="140">
                  <c:v>1.1499999999999999</c:v>
                </c:pt>
                <c:pt idx="141">
                  <c:v>1.1599999999999999</c:v>
                </c:pt>
                <c:pt idx="142">
                  <c:v>1.17</c:v>
                </c:pt>
                <c:pt idx="143">
                  <c:v>1.17</c:v>
                </c:pt>
                <c:pt idx="144">
                  <c:v>1.2</c:v>
                </c:pt>
                <c:pt idx="145">
                  <c:v>1.21</c:v>
                </c:pt>
                <c:pt idx="146">
                  <c:v>1.22</c:v>
                </c:pt>
              </c:numCache>
            </c:numRef>
          </c:val>
          <c:smooth val="0"/>
          <c:extLst>
            <c:ext xmlns:c16="http://schemas.microsoft.com/office/drawing/2014/chart" uri="{C3380CC4-5D6E-409C-BE32-E72D297353CC}">
              <c16:uniqueId val="{00000008-F5C1-4F8B-9654-B240F3C383CB}"/>
            </c:ext>
          </c:extLst>
        </c:ser>
        <c:ser>
          <c:idx val="3"/>
          <c:order val="3"/>
          <c:tx>
            <c:strRef>
              <c:f>まとめ!$E$1</c:f>
              <c:strCache>
                <c:ptCount val="1"/>
                <c:pt idx="0">
                  <c:v>有効求人倍率（大阪府）</c:v>
                </c:pt>
              </c:strCache>
            </c:strRef>
          </c:tx>
          <c:spPr>
            <a:ln cmpd="dbl">
              <a:solidFill>
                <a:schemeClr val="accent3"/>
              </a:solidFill>
              <a:prstDash val="solid"/>
            </a:ln>
          </c:spPr>
          <c:marker>
            <c:symbol val="none"/>
          </c:marker>
          <c:dLbls>
            <c:dLbl>
              <c:idx val="100"/>
              <c:layout>
                <c:manualLayout>
                  <c:x val="-9.3122533044007874E-2"/>
                  <c:y val="0.13286521808718404"/>
                </c:manualLayout>
              </c:layout>
              <c:tx>
                <c:rich>
                  <a:bodyPr wrap="square" lIns="38100" tIns="19050" rIns="38100" bIns="19050" anchor="ctr">
                    <a:spAutoFit/>
                  </a:bodyPr>
                  <a:lstStyle/>
                  <a:p>
                    <a:pPr>
                      <a:defRPr/>
                    </a:pPr>
                    <a:r>
                      <a:rPr lang="zh-CN" altLang="en-US"/>
                      <a:t>有効求人倍率（全国）</a:t>
                    </a:r>
                  </a:p>
                </c:rich>
              </c:tx>
              <c:spPr>
                <a:solidFill>
                  <a:sysClr val="window" lastClr="FFFFFF"/>
                </a:solidFill>
                <a:ln w="9525" cap="flat" cmpd="sng" algn="ctr">
                  <a:solidFill>
                    <a:sysClr val="windowText" lastClr="000000">
                      <a:lumMod val="65000"/>
                      <a:lumOff val="35000"/>
                    </a:sysClr>
                  </a:solidFill>
                  <a:prstDash val="solid"/>
                  <a:round/>
                  <a:headEnd type="none" w="med" len="med"/>
                  <a:tailEnd type="none" w="med" len="med"/>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8768"/>
                        <a:gd name="adj2" fmla="val -162960"/>
                      </a:avLst>
                    </a:prstGeom>
                  </c15:spPr>
                </c:ext>
                <c:ext xmlns:c16="http://schemas.microsoft.com/office/drawing/2014/chart" uri="{C3380CC4-5D6E-409C-BE32-E72D297353CC}">
                  <c16:uniqueId val="{00000009-F5C1-4F8B-9654-B240F3C383CB}"/>
                </c:ext>
              </c:extLst>
            </c:dLbl>
            <c:dLbl>
              <c:idx val="129"/>
              <c:layout>
                <c:manualLayout>
                  <c:x val="9.579514644097413E-2"/>
                  <c:y val="-5.4188454508680192E-2"/>
                </c:manualLayout>
              </c:layout>
              <c:tx>
                <c:rich>
                  <a:bodyPr wrap="square" lIns="38100" tIns="19050" rIns="38100" bIns="19050" anchor="ctr">
                    <a:noAutofit/>
                  </a:bodyPr>
                  <a:lstStyle/>
                  <a:p>
                    <a:pPr>
                      <a:defRPr/>
                    </a:pPr>
                    <a:r>
                      <a:rPr lang="en-US" altLang="ja-JP"/>
                      <a:t>1.22</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3.8128601415805846E-2"/>
                      <c:h val="7.3794713674247836E-2"/>
                    </c:manualLayout>
                  </c15:layout>
                </c:ext>
                <c:ext xmlns:c16="http://schemas.microsoft.com/office/drawing/2014/chart" uri="{C3380CC4-5D6E-409C-BE32-E72D297353CC}">
                  <c16:uniqueId val="{0000000A-F5C1-4F8B-9654-B240F3C383C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まとめ!$A$2:$A$148</c:f>
              <c:numCache>
                <c:formatCode>yyyy"年"m"月"</c:formatCode>
                <c:ptCount val="147"/>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numCache>
            </c:numRef>
          </c:cat>
          <c:val>
            <c:numRef>
              <c:f>まとめ!$E$2:$E$148</c:f>
              <c:numCache>
                <c:formatCode>General</c:formatCode>
                <c:ptCount val="147"/>
                <c:pt idx="0">
                  <c:v>0.45</c:v>
                </c:pt>
                <c:pt idx="1">
                  <c:v>0.46</c:v>
                </c:pt>
                <c:pt idx="2">
                  <c:v>0.47</c:v>
                </c:pt>
                <c:pt idx="3">
                  <c:v>0.49</c:v>
                </c:pt>
                <c:pt idx="4">
                  <c:v>0.5</c:v>
                </c:pt>
                <c:pt idx="5">
                  <c:v>0.51</c:v>
                </c:pt>
                <c:pt idx="6">
                  <c:v>0.52</c:v>
                </c:pt>
                <c:pt idx="7">
                  <c:v>0.54</c:v>
                </c:pt>
                <c:pt idx="8">
                  <c:v>0.54</c:v>
                </c:pt>
                <c:pt idx="9">
                  <c:v>0.56000000000000005</c:v>
                </c:pt>
                <c:pt idx="10">
                  <c:v>0.57999999999999996</c:v>
                </c:pt>
                <c:pt idx="11">
                  <c:v>0.59</c:v>
                </c:pt>
                <c:pt idx="12">
                  <c:v>0.6</c:v>
                </c:pt>
                <c:pt idx="13">
                  <c:v>0.63</c:v>
                </c:pt>
                <c:pt idx="14">
                  <c:v>0.63</c:v>
                </c:pt>
                <c:pt idx="15">
                  <c:v>0.64</c:v>
                </c:pt>
                <c:pt idx="16">
                  <c:v>0.63</c:v>
                </c:pt>
                <c:pt idx="17">
                  <c:v>0.64</c:v>
                </c:pt>
                <c:pt idx="18">
                  <c:v>0.64</c:v>
                </c:pt>
                <c:pt idx="19">
                  <c:v>0.65</c:v>
                </c:pt>
                <c:pt idx="20">
                  <c:v>0.67</c:v>
                </c:pt>
                <c:pt idx="21">
                  <c:v>0.69</c:v>
                </c:pt>
                <c:pt idx="22">
                  <c:v>0.7</c:v>
                </c:pt>
                <c:pt idx="23">
                  <c:v>0.7</c:v>
                </c:pt>
                <c:pt idx="24">
                  <c:v>0.71</c:v>
                </c:pt>
                <c:pt idx="25">
                  <c:v>0.71</c:v>
                </c:pt>
                <c:pt idx="26">
                  <c:v>0.72</c:v>
                </c:pt>
                <c:pt idx="27">
                  <c:v>0.74</c:v>
                </c:pt>
                <c:pt idx="28">
                  <c:v>0.75</c:v>
                </c:pt>
                <c:pt idx="29">
                  <c:v>0.77</c:v>
                </c:pt>
                <c:pt idx="30">
                  <c:v>0.79</c:v>
                </c:pt>
                <c:pt idx="31">
                  <c:v>0.8</c:v>
                </c:pt>
                <c:pt idx="32">
                  <c:v>0.81</c:v>
                </c:pt>
                <c:pt idx="33">
                  <c:v>0.82</c:v>
                </c:pt>
                <c:pt idx="34">
                  <c:v>0.82</c:v>
                </c:pt>
                <c:pt idx="35">
                  <c:v>0.83</c:v>
                </c:pt>
                <c:pt idx="36">
                  <c:v>0.85</c:v>
                </c:pt>
                <c:pt idx="37">
                  <c:v>0.88</c:v>
                </c:pt>
                <c:pt idx="38">
                  <c:v>0.91</c:v>
                </c:pt>
                <c:pt idx="39">
                  <c:v>0.92</c:v>
                </c:pt>
                <c:pt idx="40">
                  <c:v>0.93</c:v>
                </c:pt>
                <c:pt idx="41">
                  <c:v>0.94</c:v>
                </c:pt>
                <c:pt idx="42">
                  <c:v>0.96</c:v>
                </c:pt>
                <c:pt idx="43">
                  <c:v>0.97</c:v>
                </c:pt>
                <c:pt idx="44">
                  <c:v>1</c:v>
                </c:pt>
                <c:pt idx="45">
                  <c:v>1.02</c:v>
                </c:pt>
                <c:pt idx="46">
                  <c:v>1.05</c:v>
                </c:pt>
                <c:pt idx="47">
                  <c:v>1.06</c:v>
                </c:pt>
                <c:pt idx="48">
                  <c:v>1.08</c:v>
                </c:pt>
                <c:pt idx="49">
                  <c:v>1.1000000000000001</c:v>
                </c:pt>
                <c:pt idx="50">
                  <c:v>1.1100000000000001</c:v>
                </c:pt>
                <c:pt idx="51">
                  <c:v>1.1000000000000001</c:v>
                </c:pt>
                <c:pt idx="52">
                  <c:v>1.1000000000000001</c:v>
                </c:pt>
                <c:pt idx="53">
                  <c:v>1.1100000000000001</c:v>
                </c:pt>
                <c:pt idx="54">
                  <c:v>1.1200000000000001</c:v>
                </c:pt>
                <c:pt idx="55">
                  <c:v>1.1200000000000001</c:v>
                </c:pt>
                <c:pt idx="56">
                  <c:v>1.1000000000000001</c:v>
                </c:pt>
                <c:pt idx="57">
                  <c:v>1.1100000000000001</c:v>
                </c:pt>
                <c:pt idx="58">
                  <c:v>1.1200000000000001</c:v>
                </c:pt>
                <c:pt idx="59">
                  <c:v>1.1200000000000001</c:v>
                </c:pt>
                <c:pt idx="60">
                  <c:v>1.1499999999999999</c:v>
                </c:pt>
                <c:pt idx="61">
                  <c:v>1.1599999999999999</c:v>
                </c:pt>
                <c:pt idx="62">
                  <c:v>1.1599999999999999</c:v>
                </c:pt>
                <c:pt idx="63">
                  <c:v>1.1599999999999999</c:v>
                </c:pt>
                <c:pt idx="64">
                  <c:v>1.18</c:v>
                </c:pt>
                <c:pt idx="65">
                  <c:v>1.19</c:v>
                </c:pt>
                <c:pt idx="66">
                  <c:v>1.2</c:v>
                </c:pt>
                <c:pt idx="67">
                  <c:v>1.21</c:v>
                </c:pt>
                <c:pt idx="68">
                  <c:v>1.22</c:v>
                </c:pt>
                <c:pt idx="69">
                  <c:v>1.23</c:v>
                </c:pt>
                <c:pt idx="70">
                  <c:v>1.25</c:v>
                </c:pt>
                <c:pt idx="71">
                  <c:v>1.27</c:v>
                </c:pt>
                <c:pt idx="72">
                  <c:v>1.29</c:v>
                </c:pt>
                <c:pt idx="73">
                  <c:v>1.32</c:v>
                </c:pt>
                <c:pt idx="74">
                  <c:v>1.33</c:v>
                </c:pt>
                <c:pt idx="75">
                  <c:v>1.35</c:v>
                </c:pt>
                <c:pt idx="76">
                  <c:v>1.35</c:v>
                </c:pt>
                <c:pt idx="77">
                  <c:v>1.38</c:v>
                </c:pt>
                <c:pt idx="78">
                  <c:v>1.39</c:v>
                </c:pt>
                <c:pt idx="79">
                  <c:v>1.4</c:v>
                </c:pt>
                <c:pt idx="80">
                  <c:v>1.41</c:v>
                </c:pt>
                <c:pt idx="81">
                  <c:v>1.4</c:v>
                </c:pt>
                <c:pt idx="82">
                  <c:v>1.43</c:v>
                </c:pt>
                <c:pt idx="83">
                  <c:v>1.46</c:v>
                </c:pt>
                <c:pt idx="84">
                  <c:v>1.46</c:v>
                </c:pt>
                <c:pt idx="85">
                  <c:v>1.48</c:v>
                </c:pt>
                <c:pt idx="86">
                  <c:v>1.48</c:v>
                </c:pt>
                <c:pt idx="87">
                  <c:v>1.52</c:v>
                </c:pt>
                <c:pt idx="88">
                  <c:v>1.55</c:v>
                </c:pt>
                <c:pt idx="89">
                  <c:v>1.58</c:v>
                </c:pt>
                <c:pt idx="90">
                  <c:v>1.59</c:v>
                </c:pt>
                <c:pt idx="91">
                  <c:v>1.59</c:v>
                </c:pt>
                <c:pt idx="92">
                  <c:v>1.6</c:v>
                </c:pt>
                <c:pt idx="93">
                  <c:v>1.63</c:v>
                </c:pt>
                <c:pt idx="94">
                  <c:v>1.67</c:v>
                </c:pt>
                <c:pt idx="95">
                  <c:v>1.7</c:v>
                </c:pt>
                <c:pt idx="96">
                  <c:v>1.71</c:v>
                </c:pt>
                <c:pt idx="97">
                  <c:v>1.7</c:v>
                </c:pt>
                <c:pt idx="98">
                  <c:v>1.71</c:v>
                </c:pt>
                <c:pt idx="99">
                  <c:v>1.71</c:v>
                </c:pt>
                <c:pt idx="100">
                  <c:v>1.72</c:v>
                </c:pt>
                <c:pt idx="101">
                  <c:v>1.75</c:v>
                </c:pt>
                <c:pt idx="102">
                  <c:v>1.78</c:v>
                </c:pt>
                <c:pt idx="103">
                  <c:v>1.81</c:v>
                </c:pt>
                <c:pt idx="104">
                  <c:v>1.82</c:v>
                </c:pt>
                <c:pt idx="105">
                  <c:v>1.82</c:v>
                </c:pt>
                <c:pt idx="106">
                  <c:v>1.81</c:v>
                </c:pt>
                <c:pt idx="107">
                  <c:v>1.8</c:v>
                </c:pt>
                <c:pt idx="108">
                  <c:v>1.79</c:v>
                </c:pt>
                <c:pt idx="109">
                  <c:v>1.78</c:v>
                </c:pt>
                <c:pt idx="110">
                  <c:v>1.76</c:v>
                </c:pt>
                <c:pt idx="111">
                  <c:v>1.78</c:v>
                </c:pt>
                <c:pt idx="112">
                  <c:v>1.79</c:v>
                </c:pt>
                <c:pt idx="113">
                  <c:v>1.79</c:v>
                </c:pt>
                <c:pt idx="114">
                  <c:v>1.78</c:v>
                </c:pt>
                <c:pt idx="115">
                  <c:v>1.79</c:v>
                </c:pt>
                <c:pt idx="116">
                  <c:v>1.8</c:v>
                </c:pt>
                <c:pt idx="117">
                  <c:v>1.8</c:v>
                </c:pt>
                <c:pt idx="118">
                  <c:v>1.77</c:v>
                </c:pt>
                <c:pt idx="119">
                  <c:v>1.77</c:v>
                </c:pt>
                <c:pt idx="120">
                  <c:v>1.66</c:v>
                </c:pt>
                <c:pt idx="121">
                  <c:v>1.62</c:v>
                </c:pt>
                <c:pt idx="122">
                  <c:v>1.57</c:v>
                </c:pt>
                <c:pt idx="123">
                  <c:v>1.46</c:v>
                </c:pt>
                <c:pt idx="124">
                  <c:v>1.3</c:v>
                </c:pt>
                <c:pt idx="125">
                  <c:v>1.23</c:v>
                </c:pt>
                <c:pt idx="126">
                  <c:v>1.18</c:v>
                </c:pt>
                <c:pt idx="127">
                  <c:v>1.1599999999999999</c:v>
                </c:pt>
                <c:pt idx="128">
                  <c:v>1.1399999999999999</c:v>
                </c:pt>
                <c:pt idx="129">
                  <c:v>1.1299999999999999</c:v>
                </c:pt>
                <c:pt idx="130">
                  <c:v>1.1200000000000001</c:v>
                </c:pt>
                <c:pt idx="131">
                  <c:v>1.1200000000000001</c:v>
                </c:pt>
                <c:pt idx="132">
                  <c:v>1.1299999999999999</c:v>
                </c:pt>
                <c:pt idx="133">
                  <c:v>1.1399999999999999</c:v>
                </c:pt>
                <c:pt idx="134">
                  <c:v>1.1299999999999999</c:v>
                </c:pt>
                <c:pt idx="135">
                  <c:v>1.1200000000000001</c:v>
                </c:pt>
                <c:pt idx="136">
                  <c:v>1.1200000000000001</c:v>
                </c:pt>
                <c:pt idx="137">
                  <c:v>1.1499999999999999</c:v>
                </c:pt>
                <c:pt idx="138">
                  <c:v>1.1399999999999999</c:v>
                </c:pt>
                <c:pt idx="139">
                  <c:v>1.1200000000000001</c:v>
                </c:pt>
                <c:pt idx="140">
                  <c:v>1.1299999999999999</c:v>
                </c:pt>
                <c:pt idx="141">
                  <c:v>1.1299999999999999</c:v>
                </c:pt>
                <c:pt idx="142">
                  <c:v>1.1399999999999999</c:v>
                </c:pt>
                <c:pt idx="143">
                  <c:v>1.1499999999999999</c:v>
                </c:pt>
                <c:pt idx="144">
                  <c:v>1.1499999999999999</c:v>
                </c:pt>
                <c:pt idx="145">
                  <c:v>1.1599999999999999</c:v>
                </c:pt>
                <c:pt idx="146">
                  <c:v>1.1599999999999999</c:v>
                </c:pt>
              </c:numCache>
            </c:numRef>
          </c:val>
          <c:smooth val="0"/>
          <c:extLst>
            <c:ext xmlns:c16="http://schemas.microsoft.com/office/drawing/2014/chart" uri="{C3380CC4-5D6E-409C-BE32-E72D297353CC}">
              <c16:uniqueId val="{0000000B-F5C1-4F8B-9654-B240F3C383CB}"/>
            </c:ext>
          </c:extLst>
        </c:ser>
        <c:dLbls>
          <c:showLegendKey val="0"/>
          <c:showVal val="0"/>
          <c:showCatName val="0"/>
          <c:showSerName val="0"/>
          <c:showPercent val="0"/>
          <c:showBubbleSize val="0"/>
        </c:dLbls>
        <c:smooth val="0"/>
        <c:axId val="71874048"/>
        <c:axId val="71875584"/>
      </c:lineChart>
      <c:dateAx>
        <c:axId val="71874048"/>
        <c:scaling>
          <c:orientation val="minMax"/>
          <c:max val="44621"/>
        </c:scaling>
        <c:delete val="0"/>
        <c:axPos val="b"/>
        <c:numFmt formatCode="yyyy&quot;年&quot;m&quot;月&quot;" sourceLinked="1"/>
        <c:majorTickMark val="none"/>
        <c:minorTickMark val="none"/>
        <c:tickLblPos val="nextTo"/>
        <c:crossAx val="71875584"/>
        <c:crosses val="autoZero"/>
        <c:auto val="1"/>
        <c:lblOffset val="100"/>
        <c:baseTimeUnit val="months"/>
        <c:majorUnit val="6"/>
        <c:majorTimeUnit val="months"/>
      </c:dateAx>
      <c:valAx>
        <c:axId val="71875584"/>
        <c:scaling>
          <c:orientation val="minMax"/>
        </c:scaling>
        <c:delete val="0"/>
        <c:axPos val="l"/>
        <c:majorGridlines/>
        <c:title>
          <c:tx>
            <c:rich>
              <a:bodyPr rot="0" vert="horz"/>
              <a:lstStyle/>
              <a:p>
                <a:pPr>
                  <a:defRPr/>
                </a:pPr>
                <a:r>
                  <a:rPr lang="ja-JP" altLang="en-US" sz="800"/>
                  <a:t>（季節調整済、倍）</a:t>
                </a:r>
              </a:p>
            </c:rich>
          </c:tx>
          <c:layout>
            <c:manualLayout>
              <c:xMode val="edge"/>
              <c:yMode val="edge"/>
              <c:x val="0"/>
              <c:y val="6.8217389186452987E-3"/>
            </c:manualLayout>
          </c:layout>
          <c:overlay val="0"/>
        </c:title>
        <c:numFmt formatCode="#,##0.00_);[Red]\(#,##0.00\)" sourceLinked="0"/>
        <c:majorTickMark val="none"/>
        <c:minorTickMark val="none"/>
        <c:tickLblPos val="nextTo"/>
        <c:crossAx val="71874048"/>
        <c:crosses val="autoZero"/>
        <c:crossBetween val="between"/>
      </c:valAx>
    </c:plotArea>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就業率!$B$2</c:f>
              <c:strCache>
                <c:ptCount val="1"/>
                <c:pt idx="0">
                  <c:v>全国</c:v>
                </c:pt>
              </c:strCache>
            </c:strRef>
          </c:tx>
          <c:spPr>
            <a:ln w="28575" cap="rnd">
              <a:solidFill>
                <a:schemeClr val="accent2">
                  <a:lumMod val="50000"/>
                </a:schemeClr>
              </a:solidFill>
              <a:round/>
            </a:ln>
            <a:effectLst/>
          </c:spPr>
          <c:marker>
            <c:symbol val="square"/>
            <c:size val="6"/>
            <c:spPr>
              <a:solidFill>
                <a:schemeClr val="accent2">
                  <a:lumMod val="50000"/>
                </a:schemeClr>
              </a:solidFill>
              <a:ln w="9525">
                <a:noFill/>
              </a:ln>
              <a:effectLst/>
            </c:spPr>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D2-4ED4-B3E0-C51F24625FB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就業率!$B$3:$B$14</c:f>
              <c:numCache>
                <c:formatCode>0.0%</c:formatCode>
                <c:ptCount val="12"/>
                <c:pt idx="0">
                  <c:v>0.56600000000000006</c:v>
                </c:pt>
                <c:pt idx="1">
                  <c:v>0.56499999999999995</c:v>
                </c:pt>
                <c:pt idx="2">
                  <c:v>0.56499999999999995</c:v>
                </c:pt>
                <c:pt idx="3">
                  <c:v>0.56899999999999995</c:v>
                </c:pt>
                <c:pt idx="4">
                  <c:v>0.57299999999999995</c:v>
                </c:pt>
                <c:pt idx="5">
                  <c:v>0.57600000000000007</c:v>
                </c:pt>
                <c:pt idx="6">
                  <c:v>0.58099999999999996</c:v>
                </c:pt>
                <c:pt idx="7">
                  <c:v>0.58799999999999997</c:v>
                </c:pt>
                <c:pt idx="8">
                  <c:v>0.6</c:v>
                </c:pt>
                <c:pt idx="9">
                  <c:v>0.60599999999999998</c:v>
                </c:pt>
                <c:pt idx="10">
                  <c:v>0.60299999999999998</c:v>
                </c:pt>
                <c:pt idx="11">
                  <c:v>0.60399999999999998</c:v>
                </c:pt>
              </c:numCache>
            </c:numRef>
          </c:val>
          <c:smooth val="0"/>
          <c:extLst>
            <c:ext xmlns:c16="http://schemas.microsoft.com/office/drawing/2014/chart" uri="{C3380CC4-5D6E-409C-BE32-E72D297353CC}">
              <c16:uniqueId val="{00000001-6DD2-4ED4-B3E0-C51F24625FB0}"/>
            </c:ext>
          </c:extLst>
        </c:ser>
        <c:ser>
          <c:idx val="1"/>
          <c:order val="1"/>
          <c:tx>
            <c:strRef>
              <c:f>就業率!$C$2</c:f>
              <c:strCache>
                <c:ptCount val="1"/>
                <c:pt idx="0">
                  <c:v>東京</c:v>
                </c:pt>
              </c:strCache>
            </c:strRef>
          </c:tx>
          <c:spPr>
            <a:ln w="28575" cap="rnd">
              <a:solidFill>
                <a:srgbClr val="0070C0"/>
              </a:solidFill>
              <a:round/>
              <a:headEnd type="none"/>
            </a:ln>
            <a:effectLst/>
          </c:spPr>
          <c:marker>
            <c:symbol val="diamond"/>
            <c:size val="9"/>
            <c:spPr>
              <a:solidFill>
                <a:srgbClr val="0070C0"/>
              </a:solidFill>
              <a:ln w="9525">
                <a:noFill/>
              </a:ln>
              <a:effectLst/>
            </c:spPr>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D2-4ED4-B3E0-C51F24625FB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就業率!$C$3:$C$14</c:f>
              <c:numCache>
                <c:formatCode>0.0%</c:formatCode>
                <c:ptCount val="12"/>
                <c:pt idx="0">
                  <c:v>0.59899999999999998</c:v>
                </c:pt>
                <c:pt idx="1">
                  <c:v>0.60399999999999998</c:v>
                </c:pt>
                <c:pt idx="2">
                  <c:v>0.60299999999999998</c:v>
                </c:pt>
                <c:pt idx="3">
                  <c:v>0.60799999999999998</c:v>
                </c:pt>
                <c:pt idx="4">
                  <c:v>0.61699999999999999</c:v>
                </c:pt>
                <c:pt idx="5">
                  <c:v>0.62</c:v>
                </c:pt>
                <c:pt idx="6">
                  <c:v>0.623</c:v>
                </c:pt>
                <c:pt idx="7">
                  <c:v>0.63200000000000001</c:v>
                </c:pt>
                <c:pt idx="8">
                  <c:v>0.64700000000000002</c:v>
                </c:pt>
                <c:pt idx="9">
                  <c:v>0.65300000000000002</c:v>
                </c:pt>
                <c:pt idx="10">
                  <c:v>0.65300000000000002</c:v>
                </c:pt>
                <c:pt idx="11">
                  <c:v>0.65800000000000003</c:v>
                </c:pt>
              </c:numCache>
            </c:numRef>
          </c:val>
          <c:smooth val="0"/>
          <c:extLst>
            <c:ext xmlns:c16="http://schemas.microsoft.com/office/drawing/2014/chart" uri="{C3380CC4-5D6E-409C-BE32-E72D297353CC}">
              <c16:uniqueId val="{00000003-6DD2-4ED4-B3E0-C51F24625FB0}"/>
            </c:ext>
          </c:extLst>
        </c:ser>
        <c:ser>
          <c:idx val="2"/>
          <c:order val="2"/>
          <c:tx>
            <c:strRef>
              <c:f>就業率!$D$2</c:f>
              <c:strCache>
                <c:ptCount val="1"/>
                <c:pt idx="0">
                  <c:v>神奈川</c:v>
                </c:pt>
              </c:strCache>
            </c:strRef>
          </c:tx>
          <c:spPr>
            <a:ln w="28575" cap="rnd">
              <a:solidFill>
                <a:schemeClr val="accent1"/>
              </a:solidFill>
              <a:round/>
            </a:ln>
            <a:effectLst/>
          </c:spPr>
          <c:marker>
            <c:symbol val="star"/>
            <c:size val="7"/>
            <c:spPr>
              <a:noFill/>
              <a:ln w="9525">
                <a:solidFill>
                  <a:schemeClr val="accent1">
                    <a:alpha val="95000"/>
                  </a:schemeClr>
                </a:solidFill>
              </a:ln>
              <a:effectLst/>
            </c:spPr>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D2-4ED4-B3E0-C51F24625FB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就業率!$D$3:$D$14</c:f>
              <c:numCache>
                <c:formatCode>0.0%</c:formatCode>
                <c:ptCount val="12"/>
                <c:pt idx="0">
                  <c:v>0.57899999999999996</c:v>
                </c:pt>
                <c:pt idx="1">
                  <c:v>0.57799999999999996</c:v>
                </c:pt>
                <c:pt idx="2">
                  <c:v>0.57499999999999996</c:v>
                </c:pt>
                <c:pt idx="3">
                  <c:v>0.58299999999999996</c:v>
                </c:pt>
                <c:pt idx="4">
                  <c:v>0.58599999999999997</c:v>
                </c:pt>
                <c:pt idx="5">
                  <c:v>0.58399999999999996</c:v>
                </c:pt>
                <c:pt idx="6">
                  <c:v>0.59699999999999998</c:v>
                </c:pt>
                <c:pt idx="7">
                  <c:v>0.60399999999999998</c:v>
                </c:pt>
                <c:pt idx="8">
                  <c:v>0.61599999999999999</c:v>
                </c:pt>
                <c:pt idx="9">
                  <c:v>0.629</c:v>
                </c:pt>
                <c:pt idx="10">
                  <c:v>0.621</c:v>
                </c:pt>
                <c:pt idx="11">
                  <c:v>0.61199999999999999</c:v>
                </c:pt>
              </c:numCache>
            </c:numRef>
          </c:val>
          <c:smooth val="0"/>
          <c:extLst>
            <c:ext xmlns:c16="http://schemas.microsoft.com/office/drawing/2014/chart" uri="{C3380CC4-5D6E-409C-BE32-E72D297353CC}">
              <c16:uniqueId val="{00000005-6DD2-4ED4-B3E0-C51F24625FB0}"/>
            </c:ext>
          </c:extLst>
        </c:ser>
        <c:ser>
          <c:idx val="3"/>
          <c:order val="3"/>
          <c:tx>
            <c:strRef>
              <c:f>就業率!$E$2</c:f>
              <c:strCache>
                <c:ptCount val="1"/>
                <c:pt idx="0">
                  <c:v>愛知</c:v>
                </c:pt>
              </c:strCache>
            </c:strRef>
          </c:tx>
          <c:spPr>
            <a:ln w="28575" cap="rnd">
              <a:solidFill>
                <a:schemeClr val="accent6"/>
              </a:solidFill>
              <a:round/>
            </a:ln>
            <a:effectLst/>
          </c:spPr>
          <c:marker>
            <c:symbol val="triangle"/>
            <c:size val="7"/>
            <c:spPr>
              <a:solidFill>
                <a:schemeClr val="accent6"/>
              </a:solidFill>
              <a:ln w="9525">
                <a:noFill/>
              </a:ln>
              <a:effectLst/>
            </c:spPr>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D2-4ED4-B3E0-C51F24625FB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就業率!$E$3:$E$14</c:f>
              <c:numCache>
                <c:formatCode>0.0%</c:formatCode>
                <c:ptCount val="12"/>
                <c:pt idx="0">
                  <c:v>0.59899999999999998</c:v>
                </c:pt>
                <c:pt idx="1">
                  <c:v>0.6</c:v>
                </c:pt>
                <c:pt idx="2">
                  <c:v>0.59399999999999997</c:v>
                </c:pt>
                <c:pt idx="3">
                  <c:v>0.60399999999999998</c:v>
                </c:pt>
                <c:pt idx="4">
                  <c:v>0.61</c:v>
                </c:pt>
                <c:pt idx="5">
                  <c:v>0.60399999999999998</c:v>
                </c:pt>
                <c:pt idx="6">
                  <c:v>0.60499999999999998</c:v>
                </c:pt>
                <c:pt idx="7">
                  <c:v>0.60899999999999999</c:v>
                </c:pt>
                <c:pt idx="8">
                  <c:v>0.625</c:v>
                </c:pt>
                <c:pt idx="9">
                  <c:v>0.63300000000000001</c:v>
                </c:pt>
                <c:pt idx="10">
                  <c:v>0.63200000000000001</c:v>
                </c:pt>
                <c:pt idx="11">
                  <c:v>0.63500000000000001</c:v>
                </c:pt>
              </c:numCache>
            </c:numRef>
          </c:val>
          <c:smooth val="0"/>
          <c:extLst>
            <c:ext xmlns:c16="http://schemas.microsoft.com/office/drawing/2014/chart" uri="{C3380CC4-5D6E-409C-BE32-E72D297353CC}">
              <c16:uniqueId val="{00000007-6DD2-4ED4-B3E0-C51F24625FB0}"/>
            </c:ext>
          </c:extLst>
        </c:ser>
        <c:ser>
          <c:idx val="4"/>
          <c:order val="4"/>
          <c:tx>
            <c:strRef>
              <c:f>就業率!$F$2</c:f>
              <c:strCache>
                <c:ptCount val="1"/>
                <c:pt idx="0">
                  <c:v>大阪</c:v>
                </c:pt>
              </c:strCache>
            </c:strRef>
          </c:tx>
          <c:spPr>
            <a:ln w="28575" cap="rnd">
              <a:solidFill>
                <a:srgbClr val="7030A0"/>
              </a:solidFill>
              <a:round/>
            </a:ln>
            <a:effectLst/>
          </c:spPr>
          <c:marker>
            <c:symbol val="circle"/>
            <c:size val="6"/>
            <c:spPr>
              <a:solidFill>
                <a:srgbClr val="7030A0"/>
              </a:solidFill>
              <a:ln w="9525">
                <a:noFill/>
              </a:ln>
              <a:effectLst/>
            </c:spPr>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D2-4ED4-B3E0-C51F24625FB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就業率!$A$3:$A$14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就業率!$F$3:$F$14</c:f>
              <c:numCache>
                <c:formatCode>0.0%</c:formatCode>
                <c:ptCount val="12"/>
                <c:pt idx="0">
                  <c:v>0.53500000000000003</c:v>
                </c:pt>
                <c:pt idx="1">
                  <c:v>0.54</c:v>
                </c:pt>
                <c:pt idx="2">
                  <c:v>0.53600000000000003</c:v>
                </c:pt>
                <c:pt idx="3">
                  <c:v>0.54600000000000004</c:v>
                </c:pt>
                <c:pt idx="4">
                  <c:v>0.54700000000000004</c:v>
                </c:pt>
                <c:pt idx="5">
                  <c:v>0.54800000000000004</c:v>
                </c:pt>
                <c:pt idx="6">
                  <c:v>0.55400000000000005</c:v>
                </c:pt>
                <c:pt idx="7">
                  <c:v>0.56000000000000005</c:v>
                </c:pt>
                <c:pt idx="8">
                  <c:v>0.56999999999999995</c:v>
                </c:pt>
                <c:pt idx="9">
                  <c:v>0.59</c:v>
                </c:pt>
                <c:pt idx="10">
                  <c:v>0.59299999999999997</c:v>
                </c:pt>
                <c:pt idx="11">
                  <c:v>0.59199999999999997</c:v>
                </c:pt>
              </c:numCache>
            </c:numRef>
          </c:val>
          <c:smooth val="0"/>
          <c:extLst>
            <c:ext xmlns:c16="http://schemas.microsoft.com/office/drawing/2014/chart" uri="{C3380CC4-5D6E-409C-BE32-E72D297353CC}">
              <c16:uniqueId val="{00000009-6DD2-4ED4-B3E0-C51F24625FB0}"/>
            </c:ext>
          </c:extLst>
        </c:ser>
        <c:dLbls>
          <c:showLegendKey val="0"/>
          <c:showVal val="0"/>
          <c:showCatName val="0"/>
          <c:showSerName val="0"/>
          <c:showPercent val="0"/>
          <c:showBubbleSize val="0"/>
        </c:dLbls>
        <c:marker val="1"/>
        <c:smooth val="0"/>
        <c:axId val="303233120"/>
        <c:axId val="303234368"/>
      </c:lineChart>
      <c:catAx>
        <c:axId val="30323312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3234368"/>
        <c:crosses val="autoZero"/>
        <c:auto val="1"/>
        <c:lblAlgn val="ctr"/>
        <c:lblOffset val="100"/>
        <c:noMultiLvlLbl val="0"/>
      </c:catAx>
      <c:valAx>
        <c:axId val="303234368"/>
        <c:scaling>
          <c:orientation val="minMax"/>
          <c:max val="0.68000000000000016"/>
          <c:min val="0.52"/>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303233120"/>
        <c:crosses val="autoZero"/>
        <c:crossBetween val="between"/>
      </c:valAx>
      <c:spPr>
        <a:noFill/>
        <a:ln>
          <a:noFill/>
        </a:ln>
        <a:effectLst/>
      </c:spPr>
    </c:plotArea>
    <c:legend>
      <c:legendPos val="r"/>
      <c:layout>
        <c:manualLayout>
          <c:xMode val="edge"/>
          <c:yMode val="edge"/>
          <c:x val="0.88432267884322679"/>
          <c:y val="0.30801895496851284"/>
          <c:w val="0.11567732115677321"/>
          <c:h val="0.383961731745989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製造業中分類別!$C$1</c:f>
              <c:strCache>
                <c:ptCount val="1"/>
                <c:pt idx="0">
                  <c:v>寄与度</c:v>
                </c:pt>
              </c:strCache>
            </c:strRef>
          </c:tx>
          <c:spPr>
            <a:solidFill>
              <a:schemeClr val="accent1"/>
            </a:solidFill>
            <a:ln>
              <a:solidFill>
                <a:schemeClr val="accent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0-033B-4FD6-B7F4-5F50124816AA}"/>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D-033B-4FD6-B7F4-5F50124816AA}"/>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033B-4FD6-B7F4-5F50124816AA}"/>
                </c:ext>
              </c:extLst>
            </c:dLbl>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E-033B-4FD6-B7F4-5F50124816AA}"/>
                </c:ext>
              </c:extLst>
            </c:dLbl>
            <c:dLbl>
              <c:idx val="4"/>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033B-4FD6-B7F4-5F50124816AA}"/>
                </c:ext>
              </c:extLst>
            </c:dLbl>
            <c:dLbl>
              <c:idx val="5"/>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033B-4FD6-B7F4-5F50124816AA}"/>
                </c:ext>
              </c:extLst>
            </c:dLbl>
            <c:dLbl>
              <c:idx val="6"/>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4-033B-4FD6-B7F4-5F50124816AA}"/>
                </c:ext>
              </c:extLst>
            </c:dLbl>
            <c:dLbl>
              <c:idx val="7"/>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5-033B-4FD6-B7F4-5F50124816AA}"/>
                </c:ext>
              </c:extLst>
            </c:dLbl>
            <c:dLbl>
              <c:idx val="8"/>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6-033B-4FD6-B7F4-5F50124816AA}"/>
                </c:ext>
              </c:extLst>
            </c:dLbl>
            <c:dLbl>
              <c:idx val="9"/>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7-033B-4FD6-B7F4-5F50124816AA}"/>
                </c:ext>
              </c:extLst>
            </c:dLbl>
            <c:dLbl>
              <c:idx val="1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8-033B-4FD6-B7F4-5F50124816AA}"/>
                </c:ext>
              </c:extLst>
            </c:dLbl>
            <c:dLbl>
              <c:idx val="1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9-033B-4FD6-B7F4-5F50124816AA}"/>
                </c:ext>
              </c:extLst>
            </c:dLbl>
            <c:dLbl>
              <c:idx val="1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A-033B-4FD6-B7F4-5F50124816AA}"/>
                </c:ext>
              </c:extLst>
            </c:dLbl>
            <c:dLbl>
              <c:idx val="1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F-033B-4FD6-B7F4-5F50124816AA}"/>
                </c:ext>
              </c:extLst>
            </c:dLbl>
            <c:dLbl>
              <c:idx val="14"/>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B-033B-4FD6-B7F4-5F50124816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製造業中分類別!$B$2:$B$16</c:f>
              <c:strCache>
                <c:ptCount val="15"/>
                <c:pt idx="0">
                  <c:v>食料品</c:v>
                </c:pt>
                <c:pt idx="1">
                  <c:v>繊維製品</c:v>
                </c:pt>
                <c:pt idx="2">
                  <c:v>パルプ・紙・紙加工品</c:v>
                </c:pt>
                <c:pt idx="3">
                  <c:v>化学</c:v>
                </c:pt>
                <c:pt idx="4">
                  <c:v>石油・石炭製品</c:v>
                </c:pt>
                <c:pt idx="5">
                  <c:v>窯業・土石製品</c:v>
                </c:pt>
                <c:pt idx="6">
                  <c:v>一次金属</c:v>
                </c:pt>
                <c:pt idx="7">
                  <c:v>金属製品</c:v>
                </c:pt>
                <c:pt idx="8">
                  <c:v>はん用・生産用・業務用機械</c:v>
                </c:pt>
                <c:pt idx="9">
                  <c:v>電子部品・デバイス</c:v>
                </c:pt>
                <c:pt idx="10">
                  <c:v>電気機械</c:v>
                </c:pt>
                <c:pt idx="11">
                  <c:v>情報・通信機器</c:v>
                </c:pt>
                <c:pt idx="12">
                  <c:v>輸送用機械</c:v>
                </c:pt>
                <c:pt idx="13">
                  <c:v>印刷業</c:v>
                </c:pt>
                <c:pt idx="14">
                  <c:v>その他の製造業</c:v>
                </c:pt>
              </c:strCache>
            </c:strRef>
          </c:cat>
          <c:val>
            <c:numRef>
              <c:f>製造業中分類別!$C$2:$C$16</c:f>
              <c:numCache>
                <c:formatCode>0.00;"▲ "0.00</c:formatCode>
                <c:ptCount val="15"/>
                <c:pt idx="0">
                  <c:v>0.02</c:v>
                </c:pt>
                <c:pt idx="1">
                  <c:v>-0.02</c:v>
                </c:pt>
                <c:pt idx="2">
                  <c:v>-0.04</c:v>
                </c:pt>
                <c:pt idx="3">
                  <c:v>-0.53</c:v>
                </c:pt>
                <c:pt idx="4">
                  <c:v>-0.13</c:v>
                </c:pt>
                <c:pt idx="5">
                  <c:v>0</c:v>
                </c:pt>
                <c:pt idx="6">
                  <c:v>-0.06</c:v>
                </c:pt>
                <c:pt idx="7">
                  <c:v>-0.08</c:v>
                </c:pt>
                <c:pt idx="8">
                  <c:v>-0.14000000000000001</c:v>
                </c:pt>
                <c:pt idx="9">
                  <c:v>0.1</c:v>
                </c:pt>
                <c:pt idx="10">
                  <c:v>-0.03</c:v>
                </c:pt>
                <c:pt idx="11">
                  <c:v>0.06</c:v>
                </c:pt>
                <c:pt idx="12">
                  <c:v>-0.01</c:v>
                </c:pt>
                <c:pt idx="13">
                  <c:v>-0.01</c:v>
                </c:pt>
                <c:pt idx="14">
                  <c:v>0.02</c:v>
                </c:pt>
              </c:numCache>
            </c:numRef>
          </c:val>
          <c:extLst>
            <c:ext xmlns:c16="http://schemas.microsoft.com/office/drawing/2014/chart" uri="{C3380CC4-5D6E-409C-BE32-E72D297353CC}">
              <c16:uniqueId val="{0000000C-033B-4FD6-B7F4-5F50124816AA}"/>
            </c:ext>
          </c:extLst>
        </c:ser>
        <c:dLbls>
          <c:showLegendKey val="0"/>
          <c:showVal val="0"/>
          <c:showCatName val="0"/>
          <c:showSerName val="0"/>
          <c:showPercent val="0"/>
          <c:showBubbleSize val="0"/>
        </c:dLbls>
        <c:gapWidth val="219"/>
        <c:overlap val="-27"/>
        <c:axId val="1943850559"/>
        <c:axId val="1943842239"/>
      </c:barChart>
      <c:catAx>
        <c:axId val="1943850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1943842239"/>
        <c:crosses val="autoZero"/>
        <c:auto val="1"/>
        <c:lblAlgn val="ctr"/>
        <c:lblOffset val="100"/>
        <c:noMultiLvlLbl val="0"/>
      </c:catAx>
      <c:valAx>
        <c:axId val="1943842239"/>
        <c:scaling>
          <c:orientation val="minMax"/>
          <c:max val="0.4"/>
          <c:min val="-0.60000000000000009"/>
        </c:scaling>
        <c:delete val="0"/>
        <c:axPos val="l"/>
        <c:majorGridlines>
          <c:spPr>
            <a:ln w="3175" cap="flat" cmpd="sng" algn="ctr">
              <a:solidFill>
                <a:schemeClr val="tx1">
                  <a:lumMod val="15000"/>
                  <a:lumOff val="85000"/>
                </a:schemeClr>
              </a:solidFill>
              <a:round/>
            </a:ln>
            <a:effectLst/>
          </c:spPr>
        </c:majorGridlines>
        <c:numFmt formatCode="0.00;&quot;▲ &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43850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月別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正規・非正規別就業者数前年同期比増減</a:t>
            </a:r>
            <a:r>
              <a:rPr lang="ja-JP" altLang="en-US" sz="1100" b="1" dirty="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4807218494166116"/>
          <c:y val="2.7252077401652237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1749932852692554"/>
          <c:y val="0.12326639516854464"/>
          <c:w val="0.86101353309040463"/>
          <c:h val="0.74492894446256719"/>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dLbl>
              <c:idx val="3"/>
              <c:layout>
                <c:manualLayout>
                  <c:x val="0"/>
                  <c:y val="9.54983673789608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EC-4E18-8CC0-83373E99480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21/1月</c:v>
                </c:pt>
                <c:pt idx="1">
                  <c:v>21/2月</c:v>
                </c:pt>
                <c:pt idx="2">
                  <c:v>21/3月</c:v>
                </c:pt>
                <c:pt idx="3">
                  <c:v>21/4月</c:v>
                </c:pt>
                <c:pt idx="4">
                  <c:v>21/5月</c:v>
                </c:pt>
                <c:pt idx="5">
                  <c:v>21/6月</c:v>
                </c:pt>
                <c:pt idx="6">
                  <c:v>21/7月</c:v>
                </c:pt>
                <c:pt idx="7">
                  <c:v>21/8月</c:v>
                </c:pt>
                <c:pt idx="8">
                  <c:v>21/9月</c:v>
                </c:pt>
                <c:pt idx="9">
                  <c:v>21/10月</c:v>
                </c:pt>
                <c:pt idx="10">
                  <c:v>21/11月</c:v>
                </c:pt>
                <c:pt idx="11">
                  <c:v>21/12月</c:v>
                </c:pt>
                <c:pt idx="12">
                  <c:v>22/1月</c:v>
                </c:pt>
                <c:pt idx="13">
                  <c:v>22/2月</c:v>
                </c:pt>
                <c:pt idx="14">
                  <c:v>22/3月</c:v>
                </c:pt>
              </c:strCache>
            </c:strRef>
          </c:cat>
          <c:val>
            <c:numRef>
              <c:f>Sheet1!$B$2:$B$16</c:f>
              <c:numCache>
                <c:formatCode>0</c:formatCode>
                <c:ptCount val="15"/>
                <c:pt idx="0">
                  <c:v>45</c:v>
                </c:pt>
                <c:pt idx="1">
                  <c:v>38</c:v>
                </c:pt>
                <c:pt idx="2">
                  <c:v>64</c:v>
                </c:pt>
                <c:pt idx="3">
                  <c:v>15</c:v>
                </c:pt>
                <c:pt idx="4">
                  <c:v>30</c:v>
                </c:pt>
                <c:pt idx="5">
                  <c:v>24</c:v>
                </c:pt>
                <c:pt idx="6">
                  <c:v>24</c:v>
                </c:pt>
                <c:pt idx="7">
                  <c:v>55</c:v>
                </c:pt>
                <c:pt idx="8">
                  <c:v>58</c:v>
                </c:pt>
                <c:pt idx="9">
                  <c:v>34</c:v>
                </c:pt>
                <c:pt idx="10">
                  <c:v>1</c:v>
                </c:pt>
                <c:pt idx="11">
                  <c:v>13</c:v>
                </c:pt>
                <c:pt idx="12">
                  <c:v>-28</c:v>
                </c:pt>
                <c:pt idx="13">
                  <c:v>-12</c:v>
                </c:pt>
                <c:pt idx="14">
                  <c:v>8</c:v>
                </c:pt>
              </c:numCache>
            </c:numRef>
          </c:val>
          <c:extLst>
            <c:ext xmlns:c16="http://schemas.microsoft.com/office/drawing/2014/chart" uri="{C3380CC4-5D6E-409C-BE32-E72D297353CC}">
              <c16:uniqueId val="{00000000-8BE7-413E-B2BC-4BB35F990E2F}"/>
            </c:ext>
          </c:extLst>
        </c:ser>
        <c:ser>
          <c:idx val="1"/>
          <c:order val="1"/>
          <c:tx>
            <c:strRef>
              <c:f>Sheet1!$C$1</c:f>
              <c:strCache>
                <c:ptCount val="1"/>
                <c:pt idx="0">
                  <c:v>非正規雇用増減</c:v>
                </c:pt>
              </c:strCache>
            </c:strRef>
          </c:tx>
          <c:spPr>
            <a:solidFill>
              <a:schemeClr val="accent2"/>
            </a:solidFill>
            <a:ln>
              <a:noFill/>
            </a:ln>
            <a:effectLst/>
          </c:spPr>
          <c:invertIfNegative val="0"/>
          <c:dLbls>
            <c:dLbl>
              <c:idx val="6"/>
              <c:layout>
                <c:manualLayout>
                  <c:x val="-5.6320746929101717E-17"/>
                  <c:y val="1.90996734757921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EC-4E18-8CC0-83373E99480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21/1月</c:v>
                </c:pt>
                <c:pt idx="1">
                  <c:v>21/2月</c:v>
                </c:pt>
                <c:pt idx="2">
                  <c:v>21/3月</c:v>
                </c:pt>
                <c:pt idx="3">
                  <c:v>21/4月</c:v>
                </c:pt>
                <c:pt idx="4">
                  <c:v>21/5月</c:v>
                </c:pt>
                <c:pt idx="5">
                  <c:v>21/6月</c:v>
                </c:pt>
                <c:pt idx="6">
                  <c:v>21/7月</c:v>
                </c:pt>
                <c:pt idx="7">
                  <c:v>21/8月</c:v>
                </c:pt>
                <c:pt idx="8">
                  <c:v>21/9月</c:v>
                </c:pt>
                <c:pt idx="9">
                  <c:v>21/10月</c:v>
                </c:pt>
                <c:pt idx="10">
                  <c:v>21/11月</c:v>
                </c:pt>
                <c:pt idx="11">
                  <c:v>21/12月</c:v>
                </c:pt>
                <c:pt idx="12">
                  <c:v>22/1月</c:v>
                </c:pt>
                <c:pt idx="13">
                  <c:v>22/2月</c:v>
                </c:pt>
                <c:pt idx="14">
                  <c:v>22/3月</c:v>
                </c:pt>
              </c:strCache>
            </c:strRef>
          </c:cat>
          <c:val>
            <c:numRef>
              <c:f>Sheet1!$C$2:$C$16</c:f>
              <c:numCache>
                <c:formatCode>General</c:formatCode>
                <c:ptCount val="15"/>
                <c:pt idx="0" formatCode="0">
                  <c:v>-88</c:v>
                </c:pt>
                <c:pt idx="1">
                  <c:v>-102</c:v>
                </c:pt>
                <c:pt idx="2">
                  <c:v>-92</c:v>
                </c:pt>
                <c:pt idx="3">
                  <c:v>23</c:v>
                </c:pt>
                <c:pt idx="4">
                  <c:v>19</c:v>
                </c:pt>
                <c:pt idx="5">
                  <c:v>35</c:v>
                </c:pt>
                <c:pt idx="6">
                  <c:v>22</c:v>
                </c:pt>
                <c:pt idx="7">
                  <c:v>-6</c:v>
                </c:pt>
                <c:pt idx="8">
                  <c:v>-16</c:v>
                </c:pt>
                <c:pt idx="9">
                  <c:v>-37</c:v>
                </c:pt>
                <c:pt idx="10">
                  <c:v>-37</c:v>
                </c:pt>
                <c:pt idx="11">
                  <c:v>6</c:v>
                </c:pt>
                <c:pt idx="12">
                  <c:v>-1</c:v>
                </c:pt>
                <c:pt idx="13">
                  <c:v>10</c:v>
                </c:pt>
                <c:pt idx="14">
                  <c:v>14</c:v>
                </c:pt>
              </c:numCache>
            </c:numRef>
          </c:val>
          <c:extLst>
            <c:ext xmlns:c16="http://schemas.microsoft.com/office/drawing/2014/chart" uri="{C3380CC4-5D6E-409C-BE32-E72D297353CC}">
              <c16:uniqueId val="{00000002-8BE7-413E-B2BC-4BB35F990E2F}"/>
            </c:ext>
          </c:extLst>
        </c:ser>
        <c:dLbls>
          <c:showLegendKey val="0"/>
          <c:showVal val="0"/>
          <c:showCatName val="0"/>
          <c:showSerName val="0"/>
          <c:showPercent val="0"/>
          <c:showBubbleSize val="0"/>
        </c:dLbls>
        <c:gapWidth val="219"/>
        <c:overlap val="-27"/>
        <c:axId val="1155447584"/>
        <c:axId val="1155449248"/>
      </c:barChart>
      <c:catAx>
        <c:axId val="11554475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55449248"/>
        <c:crosses val="autoZero"/>
        <c:auto val="1"/>
        <c:lblAlgn val="ctr"/>
        <c:lblOffset val="100"/>
        <c:noMultiLvlLbl val="0"/>
      </c:catAx>
      <c:valAx>
        <c:axId val="1155449248"/>
        <c:scaling>
          <c:orientation val="minMax"/>
          <c:min val="-14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155447584"/>
        <c:crosses val="autoZero"/>
        <c:crossBetween val="between"/>
      </c:valAx>
      <c:spPr>
        <a:noFill/>
        <a:ln>
          <a:noFill/>
        </a:ln>
        <a:effectLst/>
      </c:spPr>
    </c:plotArea>
    <c:legend>
      <c:legendPos val="b"/>
      <c:layout>
        <c:manualLayout>
          <c:xMode val="edge"/>
          <c:yMode val="edge"/>
          <c:x val="0.10307880093236306"/>
          <c:y val="0.13039487446977729"/>
          <c:w val="0.59169276721983388"/>
          <c:h val="6.1123968160192631E-2"/>
        </c:manualLayout>
      </c:layout>
      <c:overlay val="1"/>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業種別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正規・非正規別就業者数前年同期比増減</a:t>
            </a:r>
            <a:endParaRPr lang="en-US" altLang="ja-JP" sz="1200" b="1" dirty="0">
              <a:latin typeface="Meiryo UI" panose="020B0604030504040204" pitchFamily="50" charset="-128"/>
              <a:ea typeface="Meiryo UI" panose="020B0604030504040204" pitchFamily="50" charset="-128"/>
            </a:endParaRPr>
          </a:p>
          <a:p>
            <a:pPr>
              <a:defRPr sz="1200" b="1">
                <a:latin typeface="Meiryo UI" panose="020B0604030504040204" pitchFamily="50" charset="-128"/>
                <a:ea typeface="Meiryo UI" panose="020B0604030504040204" pitchFamily="50" charset="-128"/>
              </a:defRPr>
            </a:pPr>
            <a:r>
              <a:rPr lang="ja-JP" altLang="en-US" sz="1050" b="1" dirty="0">
                <a:latin typeface="Meiryo UI" panose="020B0604030504040204" pitchFamily="50" charset="-128"/>
                <a:ea typeface="Meiryo UI" panose="020B0604030504040204" pitchFamily="50" charset="-128"/>
              </a:rPr>
              <a:t>（</a:t>
            </a:r>
            <a:r>
              <a:rPr lang="en-US" altLang="ja-JP" sz="1050" b="1" dirty="0">
                <a:latin typeface="Meiryo UI" panose="020B0604030504040204" pitchFamily="50" charset="-128"/>
                <a:ea typeface="Meiryo UI" panose="020B0604030504040204" pitchFamily="50" charset="-128"/>
              </a:rPr>
              <a:t>2022</a:t>
            </a:r>
            <a:r>
              <a:rPr lang="ja-JP" altLang="en-US" sz="1050" b="1" dirty="0">
                <a:latin typeface="Meiryo UI" panose="020B0604030504040204" pitchFamily="50" charset="-128"/>
                <a:ea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rPr>
              <a:t>3</a:t>
            </a:r>
            <a:r>
              <a:rPr lang="ja-JP" altLang="en-US" sz="1050" b="1" dirty="0">
                <a:latin typeface="Meiryo UI" panose="020B0604030504040204" pitchFamily="50" charset="-128"/>
                <a:ea typeface="Meiryo UI" panose="020B0604030504040204" pitchFamily="50" charset="-128"/>
              </a:rPr>
              <a:t>月）</a:t>
            </a:r>
            <a:r>
              <a:rPr lang="ja-JP" altLang="en-US" sz="1100" b="1" dirty="0">
                <a:latin typeface="Meiryo UI" panose="020B0604030504040204" pitchFamily="50" charset="-128"/>
                <a:ea typeface="Meiryo UI" panose="020B0604030504040204" pitchFamily="50" charset="-128"/>
              </a:rPr>
              <a:t>（全国）</a:t>
            </a:r>
            <a:endParaRPr lang="ja-JP" altLang="en-US" sz="1200" b="1" dirty="0">
              <a:latin typeface="Meiryo UI" panose="020B0604030504040204" pitchFamily="50" charset="-128"/>
              <a:ea typeface="Meiryo UI" panose="020B0604030504040204" pitchFamily="50" charset="-128"/>
            </a:endParaRPr>
          </a:p>
        </c:rich>
      </c:tx>
      <c:layout>
        <c:manualLayout>
          <c:xMode val="edge"/>
          <c:yMode val="edge"/>
          <c:x val="0.17574945787591503"/>
          <c:y val="2.6320853547023206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0093883265217199"/>
          <c:y val="0.10700763326188009"/>
          <c:w val="0.87088004970527833"/>
          <c:h val="0.68295702917430778"/>
        </c:manualLayout>
      </c:layout>
      <c:barChart>
        <c:barDir val="col"/>
        <c:grouping val="clustered"/>
        <c:varyColors val="0"/>
        <c:ser>
          <c:idx val="0"/>
          <c:order val="0"/>
          <c:tx>
            <c:strRef>
              <c:f>Sheet1!$B$1</c:f>
              <c:strCache>
                <c:ptCount val="1"/>
                <c:pt idx="0">
                  <c:v>正規雇用増減</c:v>
                </c:pt>
              </c:strCache>
            </c:strRef>
          </c:tx>
          <c:spPr>
            <a:pattFill prst="dkUpDiag">
              <a:fgClr>
                <a:schemeClr val="accent5"/>
              </a:fgClr>
              <a:bgClr>
                <a:schemeClr val="bg1"/>
              </a:bgClr>
            </a:patt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Sheet1!$B$2:$B$10</c:f>
              <c:numCache>
                <c:formatCode>General</c:formatCode>
                <c:ptCount val="9"/>
                <c:pt idx="0">
                  <c:v>-8</c:v>
                </c:pt>
                <c:pt idx="1">
                  <c:v>-21</c:v>
                </c:pt>
                <c:pt idx="2">
                  <c:v>7</c:v>
                </c:pt>
                <c:pt idx="3">
                  <c:v>10</c:v>
                </c:pt>
                <c:pt idx="4">
                  <c:v>-6</c:v>
                </c:pt>
                <c:pt idx="5">
                  <c:v>9</c:v>
                </c:pt>
                <c:pt idx="6">
                  <c:v>-1</c:v>
                </c:pt>
                <c:pt idx="7">
                  <c:v>14</c:v>
                </c:pt>
                <c:pt idx="8">
                  <c:v>2</c:v>
                </c:pt>
              </c:numCache>
            </c:numRef>
          </c:val>
          <c:extLst>
            <c:ext xmlns:c16="http://schemas.microsoft.com/office/drawing/2014/chart" uri="{C3380CC4-5D6E-409C-BE32-E72D297353CC}">
              <c16:uniqueId val="{00000000-D571-4E75-BD1A-886D4DEA23DE}"/>
            </c:ext>
          </c:extLst>
        </c:ser>
        <c:ser>
          <c:idx val="1"/>
          <c:order val="1"/>
          <c:tx>
            <c:strRef>
              <c:f>Sheet1!$C$1</c:f>
              <c:strCache>
                <c:ptCount val="1"/>
                <c:pt idx="0">
                  <c:v>非正規雇用増減</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宿泊・飲食サービス</c:v>
                </c:pt>
                <c:pt idx="1">
                  <c:v>卸売・小売</c:v>
                </c:pt>
                <c:pt idx="2">
                  <c:v>建設</c:v>
                </c:pt>
                <c:pt idx="3">
                  <c:v>製造</c:v>
                </c:pt>
                <c:pt idx="4">
                  <c:v>生活関連サービス・娯楽</c:v>
                </c:pt>
                <c:pt idx="5">
                  <c:v>運輸・郵便</c:v>
                </c:pt>
                <c:pt idx="6">
                  <c:v>不動産・物品賃貸</c:v>
                </c:pt>
                <c:pt idx="7">
                  <c:v>医療・福祉</c:v>
                </c:pt>
                <c:pt idx="8">
                  <c:v>情報通信</c:v>
                </c:pt>
              </c:strCache>
            </c:strRef>
          </c:cat>
          <c:val>
            <c:numRef>
              <c:f>Sheet1!$C$2:$C$10</c:f>
              <c:numCache>
                <c:formatCode>General</c:formatCode>
                <c:ptCount val="9"/>
                <c:pt idx="0">
                  <c:v>12</c:v>
                </c:pt>
                <c:pt idx="1">
                  <c:v>-11</c:v>
                </c:pt>
                <c:pt idx="2">
                  <c:v>-4</c:v>
                </c:pt>
                <c:pt idx="3">
                  <c:v>9</c:v>
                </c:pt>
                <c:pt idx="4">
                  <c:v>-4</c:v>
                </c:pt>
                <c:pt idx="5">
                  <c:v>-2</c:v>
                </c:pt>
                <c:pt idx="6">
                  <c:v>4</c:v>
                </c:pt>
                <c:pt idx="7">
                  <c:v>-17</c:v>
                </c:pt>
                <c:pt idx="8">
                  <c:v>8</c:v>
                </c:pt>
              </c:numCache>
            </c:numRef>
          </c:val>
          <c:extLst>
            <c:ext xmlns:c16="http://schemas.microsoft.com/office/drawing/2014/chart" uri="{C3380CC4-5D6E-409C-BE32-E72D297353CC}">
              <c16:uniqueId val="{00000001-D571-4E75-BD1A-886D4DEA23DE}"/>
            </c:ext>
          </c:extLst>
        </c:ser>
        <c:dLbls>
          <c:showLegendKey val="0"/>
          <c:showVal val="0"/>
          <c:showCatName val="0"/>
          <c:showSerName val="0"/>
          <c:showPercent val="0"/>
          <c:showBubbleSize val="0"/>
        </c:dLbls>
        <c:gapWidth val="219"/>
        <c:overlap val="-27"/>
        <c:axId val="1372456880"/>
        <c:axId val="1372463952"/>
      </c:barChart>
      <c:catAx>
        <c:axId val="13724568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372463952"/>
        <c:crosses val="autoZero"/>
        <c:auto val="1"/>
        <c:lblAlgn val="ctr"/>
        <c:lblOffset val="100"/>
        <c:noMultiLvlLbl val="0"/>
      </c:catAx>
      <c:valAx>
        <c:axId val="1372463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372456880"/>
        <c:crosses val="autoZero"/>
        <c:crossBetween val="between"/>
      </c:valAx>
      <c:spPr>
        <a:noFill/>
        <a:ln>
          <a:noFill/>
        </a:ln>
        <a:effectLst/>
      </c:spPr>
    </c:plotArea>
    <c:legend>
      <c:legendPos val="b"/>
      <c:layout>
        <c:manualLayout>
          <c:xMode val="edge"/>
          <c:yMode val="edge"/>
          <c:x val="0.12970579617126288"/>
          <c:y val="0.11679230040402118"/>
          <c:w val="0.52912901829976167"/>
          <c:h val="5.9559025811521386E-2"/>
        </c:manualLayout>
      </c:layout>
      <c:overlay val="1"/>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'計算表H22～H29の推移'!$C$3</c:f>
              <c:strCache>
                <c:ptCount val="1"/>
                <c:pt idx="0">
                  <c:v>大阪府の医療機器生産額</c:v>
                </c:pt>
              </c:strCache>
            </c:strRef>
          </c:tx>
          <c:spPr>
            <a:solidFill>
              <a:srgbClr val="4F81BD"/>
            </a:solidFill>
            <a:ln w="25400">
              <a:noFill/>
            </a:ln>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'計算表H22～H29の推移'!$B$4:$B$14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'計算表H22～H29の推移'!$C$4:$C$14</c:f>
              <c:numCache>
                <c:formatCode>#,##0_);[Red]\(#,##0\)</c:formatCode>
                <c:ptCount val="11"/>
                <c:pt idx="0">
                  <c:v>203.49906999999999</c:v>
                </c:pt>
                <c:pt idx="1">
                  <c:v>213.26994999999999</c:v>
                </c:pt>
                <c:pt idx="2">
                  <c:v>221.71596</c:v>
                </c:pt>
                <c:pt idx="3">
                  <c:v>281.34505999999999</c:v>
                </c:pt>
                <c:pt idx="4">
                  <c:v>424.50265999999999</c:v>
                </c:pt>
                <c:pt idx="5">
                  <c:v>594.79024000000004</c:v>
                </c:pt>
                <c:pt idx="6">
                  <c:v>517.02666999999997</c:v>
                </c:pt>
                <c:pt idx="7">
                  <c:v>540.46660999999995</c:v>
                </c:pt>
                <c:pt idx="8">
                  <c:v>650.73992999999996</c:v>
                </c:pt>
                <c:pt idx="9">
                  <c:v>823.65869999999995</c:v>
                </c:pt>
                <c:pt idx="10">
                  <c:v>828.93832999999995</c:v>
                </c:pt>
              </c:numCache>
            </c:numRef>
          </c:val>
          <c:extLst>
            <c:ext xmlns:c16="http://schemas.microsoft.com/office/drawing/2014/chart" uri="{C3380CC4-5D6E-409C-BE32-E72D297353CC}">
              <c16:uniqueId val="{00000000-AE87-4DCC-9312-48368E61683B}"/>
            </c:ext>
          </c:extLst>
        </c:ser>
        <c:dLbls>
          <c:showLegendKey val="0"/>
          <c:showVal val="0"/>
          <c:showCatName val="0"/>
          <c:showSerName val="0"/>
          <c:showPercent val="0"/>
          <c:showBubbleSize val="0"/>
        </c:dLbls>
        <c:gapWidth val="219"/>
        <c:overlap val="-27"/>
        <c:axId val="2071869696"/>
        <c:axId val="1"/>
      </c:barChart>
      <c:lineChart>
        <c:grouping val="standard"/>
        <c:varyColors val="0"/>
        <c:ser>
          <c:idx val="1"/>
          <c:order val="1"/>
          <c:tx>
            <c:strRef>
              <c:f>'計算表H22～H29の推移'!$D$3</c:f>
              <c:strCache>
                <c:ptCount val="1"/>
                <c:pt idx="0">
                  <c:v>大阪府の医療機器生産額全国シェア</c:v>
                </c:pt>
              </c:strCache>
            </c:strRef>
          </c:tx>
          <c:spPr>
            <a:ln w="28575" cap="rnd">
              <a:solidFill>
                <a:schemeClr val="accent2"/>
              </a:solidFill>
              <a:round/>
            </a:ln>
            <a:effectLst/>
          </c:spPr>
          <c:marker>
            <c:symbol val="none"/>
          </c:marker>
          <c:dLbls>
            <c:dLbl>
              <c:idx val="0"/>
              <c:layout>
                <c:manualLayout>
                  <c:x val="-4.7222222222222221E-2"/>
                  <c:y val="-3.4858387799564274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87-4DCC-9312-48368E61683B}"/>
                </c:ext>
              </c:extLst>
            </c:dLbl>
            <c:dLbl>
              <c:idx val="1"/>
              <c:layout>
                <c:manualLayout>
                  <c:x val="-0.05"/>
                  <c:y val="-3.9215686274509803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87-4DCC-9312-48368E61683B}"/>
                </c:ext>
              </c:extLst>
            </c:dLbl>
            <c:dLbl>
              <c:idx val="2"/>
              <c:layout>
                <c:manualLayout>
                  <c:x val="-5.2777777777777778E-2"/>
                  <c:y val="-4.35729847494555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87-4DCC-9312-48368E61683B}"/>
                </c:ext>
              </c:extLst>
            </c:dLbl>
            <c:dLbl>
              <c:idx val="3"/>
              <c:layout>
                <c:manualLayout>
                  <c:x val="-4.4444444444444446E-2"/>
                  <c:y val="-5.664488017429186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87-4DCC-9312-48368E61683B}"/>
                </c:ext>
              </c:extLst>
            </c:dLbl>
            <c:dLbl>
              <c:idx val="4"/>
              <c:layout>
                <c:manualLayout>
                  <c:x val="-5.5555555555555552E-2"/>
                  <c:y val="-5.2287581699346483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87-4DCC-9312-48368E61683B}"/>
                </c:ext>
              </c:extLst>
            </c:dLbl>
            <c:dLbl>
              <c:idx val="5"/>
              <c:layout>
                <c:manualLayout>
                  <c:x val="-0.05"/>
                  <c:y val="-4.357298474945534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87-4DCC-9312-48368E61683B}"/>
                </c:ext>
              </c:extLst>
            </c:dLbl>
            <c:dLbl>
              <c:idx val="6"/>
              <c:layout>
                <c:manualLayout>
                  <c:x val="-5.2777777777777882E-2"/>
                  <c:y val="-4.7930283224400953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87-4DCC-9312-48368E61683B}"/>
                </c:ext>
              </c:extLst>
            </c:dLbl>
            <c:dLbl>
              <c:idx val="7"/>
              <c:layout>
                <c:manualLayout>
                  <c:x val="-5.00000000000001E-2"/>
                  <c:y val="-5.2287581699346483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E87-4DCC-9312-48368E61683B}"/>
                </c:ext>
              </c:extLst>
            </c:dLbl>
            <c:dLbl>
              <c:idx val="8"/>
              <c:layout>
                <c:manualLayout>
                  <c:x val="-4.4545685524559425E-2"/>
                  <c:y val="-4.3137253569947479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E87-4DCC-9312-48368E61683B}"/>
                </c:ext>
              </c:extLst>
            </c:dLbl>
            <c:dLbl>
              <c:idx val="9"/>
              <c:layout>
                <c:manualLayout>
                  <c:x val="-2.8855727271116143E-3"/>
                  <c:y val="-4.39579348769870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E87-4DCC-9312-48368E61683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'計算表H22～H29の推移'!$B$4:$B$14</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'計算表H22～H29の推移'!$D$4:$D$14</c:f>
              <c:numCache>
                <c:formatCode>0.0%</c:formatCode>
                <c:ptCount val="11"/>
                <c:pt idx="0">
                  <c:v>1.1876645059279595E-2</c:v>
                </c:pt>
                <c:pt idx="1">
                  <c:v>1.1792800655139967E-2</c:v>
                </c:pt>
                <c:pt idx="2">
                  <c:v>1.1698577182164119E-2</c:v>
                </c:pt>
                <c:pt idx="3">
                  <c:v>1.4764953414022208E-2</c:v>
                </c:pt>
                <c:pt idx="4">
                  <c:v>2.133718522822603E-2</c:v>
                </c:pt>
                <c:pt idx="5">
                  <c:v>3.0571054684143586E-2</c:v>
                </c:pt>
                <c:pt idx="6">
                  <c:v>2.700510988775023E-2</c:v>
                </c:pt>
                <c:pt idx="7">
                  <c:v>2.7154037723243585E-2</c:v>
                </c:pt>
                <c:pt idx="8">
                  <c:v>3.3375057733268279E-2</c:v>
                </c:pt>
                <c:pt idx="9">
                  <c:v>3.2076412970149175E-2</c:v>
                </c:pt>
                <c:pt idx="10">
                  <c:v>3.4164126562750897E-2</c:v>
                </c:pt>
              </c:numCache>
            </c:numRef>
          </c:val>
          <c:smooth val="0"/>
          <c:extLst>
            <c:ext xmlns:c16="http://schemas.microsoft.com/office/drawing/2014/chart" uri="{C3380CC4-5D6E-409C-BE32-E72D297353CC}">
              <c16:uniqueId val="{0000000A-AE87-4DCC-9312-48368E61683B}"/>
            </c:ext>
          </c:extLst>
        </c:ser>
        <c:dLbls>
          <c:showLegendKey val="0"/>
          <c:showVal val="0"/>
          <c:showCatName val="0"/>
          <c:showSerName val="0"/>
          <c:showPercent val="0"/>
          <c:showBubbleSize val="0"/>
        </c:dLbls>
        <c:marker val="1"/>
        <c:smooth val="0"/>
        <c:axId val="3"/>
        <c:axId val="4"/>
      </c:lineChart>
      <c:catAx>
        <c:axId val="207186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7186969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0.15000000000000002"/>
        </c:scaling>
        <c:delete val="0"/>
        <c:axPos val="r"/>
        <c:numFmt formatCode="0.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
        <c:crosses val="max"/>
        <c:crossBetween val="between"/>
        <c:majorUnit val="3.0000000000000006E-2"/>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79079945224347"/>
          <c:y val="0.17595683338177615"/>
          <c:w val="0.70743250517297462"/>
          <c:h val="0.70713001656915786"/>
        </c:manualLayout>
      </c:layout>
      <c:barChart>
        <c:barDir val="col"/>
        <c:grouping val="clustered"/>
        <c:varyColors val="0"/>
        <c:ser>
          <c:idx val="0"/>
          <c:order val="0"/>
          <c:tx>
            <c:strRef>
              <c:f>栄養補助食品!$A$18</c:f>
              <c:strCache>
                <c:ptCount val="1"/>
                <c:pt idx="0">
                  <c:v>出荷額（左目盛）</c:v>
                </c:pt>
              </c:strCache>
            </c:strRef>
          </c:tx>
          <c:spPr>
            <a:pattFill prst="trellis">
              <a:fgClr>
                <a:srgbClr val="92D050"/>
              </a:fgClr>
              <a:bgClr>
                <a:schemeClr val="bg1"/>
              </a:bgClr>
            </a:pattFill>
          </c:spPr>
          <c:invertIfNegative val="0"/>
          <c:dLbls>
            <c:dLbl>
              <c:idx val="0"/>
              <c:layout>
                <c:manualLayout>
                  <c:x val="3.1782290807460087E-3"/>
                  <c:y val="6.3853535742896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8C-4D32-B3D1-4059463506C2}"/>
                </c:ext>
              </c:extLst>
            </c:dLbl>
            <c:dLbl>
              <c:idx val="1"/>
              <c:layout>
                <c:manualLayout>
                  <c:x val="6.3564581614920764E-3"/>
                  <c:y val="0.1337883606041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8C-4D32-B3D1-4059463506C2}"/>
                </c:ext>
              </c:extLst>
            </c:dLbl>
            <c:dLbl>
              <c:idx val="2"/>
              <c:layout>
                <c:manualLayout>
                  <c:x val="6.3564581614920764E-3"/>
                  <c:y val="0.1337883606041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8C-4D32-B3D1-4059463506C2}"/>
                </c:ext>
              </c:extLst>
            </c:dLbl>
            <c:dLbl>
              <c:idx val="3"/>
              <c:layout>
                <c:manualLayout>
                  <c:x val="3.1782290807460382E-3"/>
                  <c:y val="0.197641896347060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8C-4D32-B3D1-4059463506C2}"/>
                </c:ext>
              </c:extLst>
            </c:dLbl>
            <c:dLbl>
              <c:idx val="4"/>
              <c:layout>
                <c:manualLayout>
                  <c:x val="6.3564581614920174E-3"/>
                  <c:y val="0.16723545075520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8C-4D32-B3D1-4059463506C2}"/>
                </c:ext>
              </c:extLst>
            </c:dLbl>
            <c:dLbl>
              <c:idx val="5"/>
              <c:layout>
                <c:manualLayout>
                  <c:x val="-3.1782290807460963E-3"/>
                  <c:y val="0.334470901510410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8C-4D32-B3D1-4059463506C2}"/>
                </c:ext>
              </c:extLst>
            </c:dLbl>
            <c:dLbl>
              <c:idx val="6"/>
              <c:layout>
                <c:manualLayout>
                  <c:x val="-3.1782290807460382E-3"/>
                  <c:y val="0.30406445591855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78C-4D32-B3D1-4059463506C2}"/>
                </c:ext>
              </c:extLst>
            </c:dLbl>
            <c:dLbl>
              <c:idx val="7"/>
              <c:layout>
                <c:manualLayout>
                  <c:x val="-1.1653372008654274E-16"/>
                  <c:y val="0.395283792694121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78C-4D32-B3D1-4059463506C2}"/>
                </c:ext>
              </c:extLst>
            </c:dLbl>
            <c:dLbl>
              <c:idx val="8"/>
              <c:layout>
                <c:manualLayout>
                  <c:x val="3.1782290807459215E-3"/>
                  <c:y val="0.358796057983894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8C-4D32-B3D1-4059463506C2}"/>
                </c:ext>
              </c:extLst>
            </c:dLbl>
            <c:dLbl>
              <c:idx val="9"/>
              <c:layout>
                <c:manualLayout>
                  <c:x val="9.5346872422381133E-3"/>
                  <c:y val="0.383121214457379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A-4339-8071-66FC319A2B3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栄養補助食品!$B$17:$L$17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栄養補助食品!$B$18:$L$18</c:f>
              <c:numCache>
                <c:formatCode>#,##0_);[Red]\(#,##0\)</c:formatCode>
                <c:ptCount val="10"/>
                <c:pt idx="0">
                  <c:v>149422</c:v>
                </c:pt>
                <c:pt idx="1">
                  <c:v>156303</c:v>
                </c:pt>
                <c:pt idx="2">
                  <c:v>191181</c:v>
                </c:pt>
                <c:pt idx="3">
                  <c:v>193173</c:v>
                </c:pt>
                <c:pt idx="4">
                  <c:v>212169</c:v>
                </c:pt>
                <c:pt idx="5">
                  <c:v>273301</c:v>
                </c:pt>
                <c:pt idx="6">
                  <c:v>288672</c:v>
                </c:pt>
                <c:pt idx="7" formatCode="#,##0;&quot;▲ &quot;#,##0">
                  <c:v>306974</c:v>
                </c:pt>
                <c:pt idx="8">
                  <c:v>318732</c:v>
                </c:pt>
                <c:pt idx="9" formatCode="#,##0">
                  <c:v>305628</c:v>
                </c:pt>
              </c:numCache>
            </c:numRef>
          </c:val>
          <c:extLst>
            <c:ext xmlns:c16="http://schemas.microsoft.com/office/drawing/2014/chart" uri="{C3380CC4-5D6E-409C-BE32-E72D297353CC}">
              <c16:uniqueId val="{00000009-D951-4DB4-84E9-DD2717C3D8E3}"/>
            </c:ext>
          </c:extLst>
        </c:ser>
        <c:dLbls>
          <c:showLegendKey val="0"/>
          <c:showVal val="0"/>
          <c:showCatName val="0"/>
          <c:showSerName val="0"/>
          <c:showPercent val="0"/>
          <c:showBubbleSize val="0"/>
        </c:dLbls>
        <c:gapWidth val="150"/>
        <c:axId val="107383424"/>
        <c:axId val="112075520"/>
      </c:barChart>
      <c:lineChart>
        <c:grouping val="standard"/>
        <c:varyColors val="0"/>
        <c:ser>
          <c:idx val="1"/>
          <c:order val="1"/>
          <c:tx>
            <c:strRef>
              <c:f>栄養補助食品!$A$19</c:f>
              <c:strCache>
                <c:ptCount val="1"/>
                <c:pt idx="0">
                  <c:v>産出事業所数（右目盛）</c:v>
                </c:pt>
              </c:strCache>
            </c:strRef>
          </c:tx>
          <c:spPr>
            <a:ln>
              <a:solidFill>
                <a:srgbClr val="FF0000"/>
              </a:solidFill>
            </a:ln>
          </c:spPr>
          <c:marker>
            <c:spPr>
              <a:solidFill>
                <a:srgbClr val="FF0000"/>
              </a:solidFill>
              <a:ln>
                <a:solidFill>
                  <a:srgbClr val="FF0000"/>
                </a:solidFill>
              </a:ln>
            </c:spPr>
          </c:marker>
          <c:dLbls>
            <c:dLbl>
              <c:idx val="0"/>
              <c:layout>
                <c:manualLayout>
                  <c:x val="-6.3564581614920762E-2"/>
                  <c:y val="-4.2569023828597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8C-4D32-B3D1-4059463506C2}"/>
                </c:ext>
              </c:extLst>
            </c:dLbl>
            <c:dLbl>
              <c:idx val="1"/>
              <c:layout>
                <c:manualLayout>
                  <c:x val="-6.6742810695666802E-2"/>
                  <c:y val="-5.1690957506154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78C-4D32-B3D1-4059463506C2}"/>
                </c:ext>
              </c:extLst>
            </c:dLbl>
            <c:dLbl>
              <c:idx val="2"/>
              <c:layout>
                <c:manualLayout>
                  <c:x val="-5.4029894372682644E-2"/>
                  <c:y val="-3.9528379269412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8C-4D32-B3D1-4059463506C2}"/>
                </c:ext>
              </c:extLst>
            </c:dLbl>
            <c:dLbl>
              <c:idx val="3"/>
              <c:layout>
                <c:manualLayout>
                  <c:x val="-5.4029894372682644E-2"/>
                  <c:y val="-4.2569023828597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8C-4D32-B3D1-4059463506C2}"/>
                </c:ext>
              </c:extLst>
            </c:dLbl>
            <c:dLbl>
              <c:idx val="4"/>
              <c:layout>
                <c:manualLayout>
                  <c:x val="-1.589114540373025E-2"/>
                  <c:y val="-1.5203222795927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78C-4D32-B3D1-4059463506C2}"/>
                </c:ext>
              </c:extLst>
            </c:dLbl>
            <c:dLbl>
              <c:idx val="5"/>
              <c:layout>
                <c:manualLayout>
                  <c:x val="-4.4495207130444532E-2"/>
                  <c:y val="-3.0406445591855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78C-4D32-B3D1-4059463506C2}"/>
                </c:ext>
              </c:extLst>
            </c:dLbl>
            <c:dLbl>
              <c:idx val="6"/>
              <c:layout>
                <c:manualLayout>
                  <c:x val="-4.1316978049698493E-2"/>
                  <c:y val="-3.6487734710226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8C-4D32-B3D1-4059463506C2}"/>
                </c:ext>
              </c:extLst>
            </c:dLbl>
            <c:dLbl>
              <c:idx val="7"/>
              <c:layout>
                <c:manualLayout>
                  <c:x val="-5.4029894372682644E-2"/>
                  <c:y val="-3.6487734710226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78C-4D32-B3D1-4059463506C2}"/>
                </c:ext>
              </c:extLst>
            </c:dLbl>
            <c:dLbl>
              <c:idx val="8"/>
              <c:layout>
                <c:manualLayout>
                  <c:x val="-5.4029894372682762E-2"/>
                  <c:y val="-4.56096683877832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78C-4D32-B3D1-4059463506C2}"/>
                </c:ext>
              </c:extLst>
            </c:dLbl>
            <c:dLbl>
              <c:idx val="9"/>
              <c:layout>
                <c:manualLayout>
                  <c:x val="-5.4029894372682644E-2"/>
                  <c:y val="-3.6487734710226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CA-4339-8071-66FC319A2B3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a:noFill/>
                    </a:ln>
                  </c:spPr>
                </c15:leaderLines>
              </c:ext>
            </c:extLst>
          </c:dLbls>
          <c:cat>
            <c:strRef>
              <c:f>栄養補助食品!$B$17:$L$17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栄養補助食品!$B$19:$L$19</c:f>
              <c:numCache>
                <c:formatCode>General</c:formatCode>
                <c:ptCount val="10"/>
                <c:pt idx="0">
                  <c:v>207</c:v>
                </c:pt>
                <c:pt idx="1">
                  <c:v>252</c:v>
                </c:pt>
                <c:pt idx="2">
                  <c:v>241</c:v>
                </c:pt>
                <c:pt idx="3">
                  <c:v>239</c:v>
                </c:pt>
                <c:pt idx="4">
                  <c:v>244</c:v>
                </c:pt>
                <c:pt idx="5">
                  <c:v>307</c:v>
                </c:pt>
                <c:pt idx="6">
                  <c:v>263</c:v>
                </c:pt>
                <c:pt idx="7" formatCode="#,##0;&quot;▲ &quot;#,##0">
                  <c:v>266</c:v>
                </c:pt>
                <c:pt idx="8">
                  <c:v>265</c:v>
                </c:pt>
                <c:pt idx="9">
                  <c:v>260</c:v>
                </c:pt>
              </c:numCache>
            </c:numRef>
          </c:val>
          <c:smooth val="0"/>
          <c:extLst>
            <c:ext xmlns:c16="http://schemas.microsoft.com/office/drawing/2014/chart" uri="{C3380CC4-5D6E-409C-BE32-E72D297353CC}">
              <c16:uniqueId val="{0000000A-D951-4DB4-84E9-DD2717C3D8E3}"/>
            </c:ext>
          </c:extLst>
        </c:ser>
        <c:dLbls>
          <c:showLegendKey val="0"/>
          <c:showVal val="0"/>
          <c:showCatName val="0"/>
          <c:showSerName val="0"/>
          <c:showPercent val="0"/>
          <c:showBubbleSize val="0"/>
        </c:dLbls>
        <c:marker val="1"/>
        <c:smooth val="0"/>
        <c:axId val="112078848"/>
        <c:axId val="112077056"/>
      </c:lineChart>
      <c:catAx>
        <c:axId val="107383424"/>
        <c:scaling>
          <c:orientation val="minMax"/>
        </c:scaling>
        <c:delete val="0"/>
        <c:axPos val="b"/>
        <c:numFmt formatCode="General" sourceLinked="0"/>
        <c:majorTickMark val="out"/>
        <c:minorTickMark val="none"/>
        <c:tickLblPos val="nextTo"/>
        <c:crossAx val="112075520"/>
        <c:crosses val="autoZero"/>
        <c:auto val="1"/>
        <c:lblAlgn val="ctr"/>
        <c:lblOffset val="100"/>
        <c:noMultiLvlLbl val="0"/>
      </c:catAx>
      <c:valAx>
        <c:axId val="112075520"/>
        <c:scaling>
          <c:orientation val="minMax"/>
          <c:max val="400000"/>
        </c:scaling>
        <c:delete val="0"/>
        <c:axPos val="l"/>
        <c:majorGridlines/>
        <c:numFmt formatCode="#,##0_);[Red]\(#,##0\)" sourceLinked="1"/>
        <c:majorTickMark val="out"/>
        <c:minorTickMark val="none"/>
        <c:tickLblPos val="nextTo"/>
        <c:crossAx val="107383424"/>
        <c:crosses val="autoZero"/>
        <c:crossBetween val="between"/>
        <c:majorUnit val="100000"/>
      </c:valAx>
      <c:valAx>
        <c:axId val="112077056"/>
        <c:scaling>
          <c:orientation val="minMax"/>
        </c:scaling>
        <c:delete val="0"/>
        <c:axPos val="r"/>
        <c:numFmt formatCode="General" sourceLinked="1"/>
        <c:majorTickMark val="out"/>
        <c:minorTickMark val="none"/>
        <c:tickLblPos val="nextTo"/>
        <c:crossAx val="112078848"/>
        <c:crosses val="max"/>
        <c:crossBetween val="between"/>
      </c:valAx>
      <c:catAx>
        <c:axId val="112078848"/>
        <c:scaling>
          <c:orientation val="minMax"/>
        </c:scaling>
        <c:delete val="1"/>
        <c:axPos val="b"/>
        <c:numFmt formatCode="General" sourceLinked="1"/>
        <c:majorTickMark val="out"/>
        <c:minorTickMark val="none"/>
        <c:tickLblPos val="nextTo"/>
        <c:crossAx val="112077056"/>
        <c:crosses val="autoZero"/>
        <c:auto val="1"/>
        <c:lblAlgn val="ctr"/>
        <c:lblOffset val="100"/>
        <c:noMultiLvlLbl val="0"/>
      </c:catAx>
    </c:plotArea>
    <c:legend>
      <c:legendPos val="t"/>
      <c:layout>
        <c:manualLayout>
          <c:xMode val="edge"/>
          <c:yMode val="edge"/>
          <c:x val="7.7427666509173321E-2"/>
          <c:y val="1.755074404811784E-2"/>
          <c:w val="0.89999973308429104"/>
          <c:h val="5.1850647701295403E-2"/>
        </c:manualLayout>
      </c:layout>
      <c:overlay val="0"/>
    </c:legend>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00370326051652"/>
          <c:y val="0.14573352890190097"/>
          <c:w val="0.76799259347896698"/>
          <c:h val="0.75035975562746193"/>
        </c:manualLayout>
      </c:layout>
      <c:barChart>
        <c:barDir val="col"/>
        <c:grouping val="clustered"/>
        <c:varyColors val="0"/>
        <c:ser>
          <c:idx val="0"/>
          <c:order val="0"/>
          <c:tx>
            <c:strRef>
              <c:f>'[Microsoft PowerPoint 内のグラフ]フィットネス'!$C$2</c:f>
              <c:strCache>
                <c:ptCount val="1"/>
                <c:pt idx="0">
                  <c:v>売上高（左目盛）</c:v>
                </c:pt>
              </c:strCache>
            </c:strRef>
          </c:tx>
          <c:spPr>
            <a:pattFill prst="trellis">
              <a:fgClr>
                <a:srgbClr val="92D050"/>
              </a:fgClr>
              <a:bgClr>
                <a:schemeClr val="bg1"/>
              </a:bgClr>
            </a:pattFill>
          </c:spPr>
          <c:invertIfNegative val="0"/>
          <c:dLbls>
            <c:dLbl>
              <c:idx val="0"/>
              <c:layout>
                <c:manualLayout>
                  <c:x val="0"/>
                  <c:y val="0.2499918548938862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43-4368-BEAD-25444F4CC77B}"/>
                </c:ext>
              </c:extLst>
            </c:dLbl>
            <c:dLbl>
              <c:idx val="1"/>
              <c:layout>
                <c:manualLayout>
                  <c:x val="0"/>
                  <c:y val="0.2750020080509131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43-4368-BEAD-25444F4CC77B}"/>
                </c:ext>
              </c:extLst>
            </c:dLbl>
            <c:dLbl>
              <c:idx val="2"/>
              <c:layout>
                <c:manualLayout>
                  <c:x val="0"/>
                  <c:y val="0.2378264534337024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F43-4368-BEAD-25444F4CC77B}"/>
                </c:ext>
              </c:extLst>
            </c:dLbl>
            <c:dLbl>
              <c:idx val="3"/>
              <c:layout>
                <c:manualLayout>
                  <c:x val="0"/>
                  <c:y val="0.3081666220970761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43-4368-BEAD-25444F4CC77B}"/>
                </c:ext>
              </c:extLst>
            </c:dLbl>
            <c:dLbl>
              <c:idx val="5"/>
              <c:layout>
                <c:manualLayout>
                  <c:x val="0"/>
                  <c:y val="0.3675778325372633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43-4368-BEAD-25444F4CC77B}"/>
                </c:ext>
              </c:extLst>
            </c:dLbl>
            <c:dLbl>
              <c:idx val="6"/>
              <c:layout>
                <c:manualLayout>
                  <c:x val="0"/>
                  <c:y val="0.3871802803916488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43-4368-BEAD-25444F4CC77B}"/>
                </c:ext>
              </c:extLst>
            </c:dLbl>
            <c:dLbl>
              <c:idx val="7"/>
              <c:layout>
                <c:manualLayout>
                  <c:x val="0"/>
                  <c:y val="0.4556985259132115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F43-4368-BEAD-25444F4CC77B}"/>
                </c:ext>
              </c:extLst>
            </c:dLbl>
            <c:dLbl>
              <c:idx val="8"/>
              <c:layout>
                <c:manualLayout>
                  <c:x val="2.4670273059129401E-3"/>
                  <c:y val="0.4042295197355114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F43-4368-BEAD-25444F4CC77B}"/>
                </c:ext>
              </c:extLst>
            </c:dLbl>
            <c:dLbl>
              <c:idx val="9"/>
              <c:layout>
                <c:manualLayout>
                  <c:x val="9.0456622920847517E-17"/>
                  <c:y val="0.4598584977327572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F43-4368-BEAD-25444F4CC77B}"/>
                </c:ext>
              </c:extLst>
            </c:dLbl>
            <c:dLbl>
              <c:idx val="10"/>
              <c:layout>
                <c:manualLayout>
                  <c:x val="-9.0456622920847517E-17"/>
                  <c:y val="1.46069978235629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F43-4368-BEAD-25444F4CC77B}"/>
                </c:ext>
              </c:extLst>
            </c:dLbl>
            <c:spPr>
              <a:noFill/>
              <a:ln>
                <a:noFill/>
              </a:ln>
              <a:effectLst/>
            </c:spPr>
            <c:txPr>
              <a:bodyPr anchor="t" anchorCtr="0"/>
              <a:lstStyle/>
              <a:p>
                <a:pPr>
                  <a:defRPr sz="80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PowerPoint 内のグラフ]フィットネス'!$B$3:$B$14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'[Microsoft PowerPoint 内のグラフ]フィットネス'!$C$3:$C$14</c:f>
              <c:numCache>
                <c:formatCode>#,##0_);[Red]\(#,##0\)</c:formatCode>
                <c:ptCount val="12"/>
                <c:pt idx="0">
                  <c:v>295946</c:v>
                </c:pt>
                <c:pt idx="1">
                  <c:v>292635</c:v>
                </c:pt>
                <c:pt idx="2">
                  <c:v>292505</c:v>
                </c:pt>
                <c:pt idx="3">
                  <c:v>299790</c:v>
                </c:pt>
                <c:pt idx="4">
                  <c:v>310144</c:v>
                </c:pt>
                <c:pt idx="5">
                  <c:v>314644</c:v>
                </c:pt>
                <c:pt idx="6">
                  <c:v>328245</c:v>
                </c:pt>
                <c:pt idx="7">
                  <c:v>333006</c:v>
                </c:pt>
                <c:pt idx="8">
                  <c:v>337263</c:v>
                </c:pt>
                <c:pt idx="9">
                  <c:v>334780</c:v>
                </c:pt>
                <c:pt idx="10">
                  <c:v>223517</c:v>
                </c:pt>
                <c:pt idx="11">
                  <c:v>245031</c:v>
                </c:pt>
              </c:numCache>
            </c:numRef>
          </c:val>
          <c:extLst>
            <c:ext xmlns:c16="http://schemas.microsoft.com/office/drawing/2014/chart" uri="{C3380CC4-5D6E-409C-BE32-E72D297353CC}">
              <c16:uniqueId val="{0000000A-2F43-4368-BEAD-25444F4CC77B}"/>
            </c:ext>
          </c:extLst>
        </c:ser>
        <c:dLbls>
          <c:showLegendKey val="0"/>
          <c:showVal val="0"/>
          <c:showCatName val="0"/>
          <c:showSerName val="0"/>
          <c:showPercent val="0"/>
          <c:showBubbleSize val="0"/>
        </c:dLbls>
        <c:gapWidth val="150"/>
        <c:axId val="112117632"/>
        <c:axId val="112119168"/>
      </c:barChart>
      <c:lineChart>
        <c:grouping val="standard"/>
        <c:varyColors val="0"/>
        <c:ser>
          <c:idx val="1"/>
          <c:order val="1"/>
          <c:tx>
            <c:strRef>
              <c:f>'[Microsoft PowerPoint 内のグラフ]フィットネス'!$D$2</c:f>
              <c:strCache>
                <c:ptCount val="1"/>
                <c:pt idx="0">
                  <c:v>延べ利用者数（右目盛）</c:v>
                </c:pt>
              </c:strCache>
            </c:strRef>
          </c:tx>
          <c:spPr>
            <a:ln>
              <a:solidFill>
                <a:srgbClr val="FF0000">
                  <a:alpha val="98000"/>
                </a:srgbClr>
              </a:solidFill>
            </a:ln>
          </c:spPr>
          <c:marker>
            <c:spPr>
              <a:solidFill>
                <a:srgbClr val="FF0000"/>
              </a:solidFill>
              <a:ln>
                <a:solidFill>
                  <a:srgbClr val="FF0000"/>
                </a:solidFill>
              </a:ln>
            </c:spPr>
          </c:marker>
          <c:dLbls>
            <c:dLbl>
              <c:idx val="0"/>
              <c:layout>
                <c:manualLayout>
                  <c:x val="-5.6543567532721828E-2"/>
                  <c:y val="-5.39699596653762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F43-4368-BEAD-25444F4CC77B}"/>
                </c:ext>
              </c:extLst>
            </c:dLbl>
            <c:dLbl>
              <c:idx val="1"/>
              <c:layout>
                <c:manualLayout>
                  <c:x val="-6.3794085371241857E-2"/>
                  <c:y val="3.81497926036614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F43-4368-BEAD-25444F4CC77B}"/>
                </c:ext>
              </c:extLst>
            </c:dLbl>
            <c:dLbl>
              <c:idx val="3"/>
              <c:layout>
                <c:manualLayout>
                  <c:x val="-6.3794085371241899E-2"/>
                  <c:y val="4.6093496139641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F43-4368-BEAD-25444F4CC77B}"/>
                </c:ext>
              </c:extLst>
            </c:dLbl>
            <c:dLbl>
              <c:idx val="5"/>
              <c:layout>
                <c:manualLayout>
                  <c:x val="-6.3794085371241857E-2"/>
                  <c:y val="3.81497926036613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F43-4368-BEAD-25444F4CC77B}"/>
                </c:ext>
              </c:extLst>
            </c:dLbl>
            <c:dLbl>
              <c:idx val="7"/>
              <c:layout>
                <c:manualLayout>
                  <c:x val="-6.3959254163861584E-2"/>
                  <c:y val="4.6051743532058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F43-4368-BEAD-25444F4CC77B}"/>
                </c:ext>
              </c:extLst>
            </c:dLbl>
            <c:dLbl>
              <c:idx val="9"/>
              <c:layout>
                <c:manualLayout>
                  <c:x val="-6.6437568909834321E-2"/>
                  <c:y val="3.3816875609581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F43-4368-BEAD-25444F4CC77B}"/>
                </c:ext>
              </c:extLst>
            </c:dLbl>
            <c:dLbl>
              <c:idx val="10"/>
              <c:layout>
                <c:manualLayout>
                  <c:x val="-7.6153696730561646E-2"/>
                  <c:y val="3.3343851964393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F43-4368-BEAD-25444F4CC77B}"/>
                </c:ext>
              </c:extLst>
            </c:dLbl>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PowerPoint 内のグラフ]フィットネス'!$B$3:$B$14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'[Microsoft PowerPoint 内のグラフ]フィットネス'!$D$3:$D$14</c:f>
              <c:numCache>
                <c:formatCode>#,##0_);[Red]\(#,##0\)</c:formatCode>
                <c:ptCount val="12"/>
                <c:pt idx="0">
                  <c:v>204931.997</c:v>
                </c:pt>
                <c:pt idx="1">
                  <c:v>205629.476</c:v>
                </c:pt>
                <c:pt idx="2">
                  <c:v>223597.28200000001</c:v>
                </c:pt>
                <c:pt idx="3">
                  <c:v>230466.201</c:v>
                </c:pt>
                <c:pt idx="4">
                  <c:v>223877.951</c:v>
                </c:pt>
                <c:pt idx="5">
                  <c:v>227133.15100000001</c:v>
                </c:pt>
                <c:pt idx="6">
                  <c:v>248177.42499999999</c:v>
                </c:pt>
                <c:pt idx="7">
                  <c:v>252046.54199999999</c:v>
                </c:pt>
                <c:pt idx="8">
                  <c:v>256243</c:v>
                </c:pt>
                <c:pt idx="9">
                  <c:v>254507</c:v>
                </c:pt>
                <c:pt idx="10" formatCode="#,##0">
                  <c:v>171582</c:v>
                </c:pt>
                <c:pt idx="11" formatCode="#,##0">
                  <c:v>198192</c:v>
                </c:pt>
              </c:numCache>
            </c:numRef>
          </c:val>
          <c:smooth val="0"/>
          <c:extLst>
            <c:ext xmlns:c16="http://schemas.microsoft.com/office/drawing/2014/chart" uri="{C3380CC4-5D6E-409C-BE32-E72D297353CC}">
              <c16:uniqueId val="{00000012-2F43-4368-BEAD-25444F4CC77B}"/>
            </c:ext>
          </c:extLst>
        </c:ser>
        <c:dLbls>
          <c:showLegendKey val="0"/>
          <c:showVal val="0"/>
          <c:showCatName val="0"/>
          <c:showSerName val="0"/>
          <c:showPercent val="0"/>
          <c:showBubbleSize val="0"/>
        </c:dLbls>
        <c:marker val="1"/>
        <c:smooth val="0"/>
        <c:axId val="113642112"/>
        <c:axId val="113640576"/>
      </c:lineChart>
      <c:catAx>
        <c:axId val="112117632"/>
        <c:scaling>
          <c:orientation val="minMax"/>
        </c:scaling>
        <c:delete val="0"/>
        <c:axPos val="b"/>
        <c:numFmt formatCode="General" sourceLinked="0"/>
        <c:majorTickMark val="out"/>
        <c:minorTickMark val="none"/>
        <c:tickLblPos val="nextTo"/>
        <c:txPr>
          <a:bodyPr/>
          <a:lstStyle/>
          <a:p>
            <a:pPr>
              <a:defRPr sz="700"/>
            </a:pPr>
            <a:endParaRPr lang="ja-JP"/>
          </a:p>
        </c:txPr>
        <c:crossAx val="112119168"/>
        <c:crosses val="autoZero"/>
        <c:auto val="1"/>
        <c:lblAlgn val="ctr"/>
        <c:lblOffset val="100"/>
        <c:noMultiLvlLbl val="0"/>
      </c:catAx>
      <c:valAx>
        <c:axId val="112119168"/>
        <c:scaling>
          <c:orientation val="minMax"/>
          <c:max val="360000"/>
          <c:min val="200000"/>
        </c:scaling>
        <c:delete val="0"/>
        <c:axPos val="l"/>
        <c:majorGridlines/>
        <c:numFmt formatCode="#,##0_);[Red]\(#,##0\)" sourceLinked="1"/>
        <c:majorTickMark val="out"/>
        <c:minorTickMark val="none"/>
        <c:tickLblPos val="nextTo"/>
        <c:txPr>
          <a:bodyPr/>
          <a:lstStyle/>
          <a:p>
            <a:pPr>
              <a:defRPr sz="800"/>
            </a:pPr>
            <a:endParaRPr lang="ja-JP"/>
          </a:p>
        </c:txPr>
        <c:crossAx val="112117632"/>
        <c:crosses val="autoZero"/>
        <c:crossBetween val="between"/>
        <c:majorUnit val="20000"/>
      </c:valAx>
      <c:valAx>
        <c:axId val="113640576"/>
        <c:scaling>
          <c:orientation val="minMax"/>
          <c:max val="300000"/>
        </c:scaling>
        <c:delete val="0"/>
        <c:axPos val="r"/>
        <c:numFmt formatCode="#,##0_);[Red]\(#,##0\)" sourceLinked="1"/>
        <c:majorTickMark val="out"/>
        <c:minorTickMark val="none"/>
        <c:tickLblPos val="nextTo"/>
        <c:txPr>
          <a:bodyPr/>
          <a:lstStyle/>
          <a:p>
            <a:pPr>
              <a:defRPr sz="800"/>
            </a:pPr>
            <a:endParaRPr lang="ja-JP"/>
          </a:p>
        </c:txPr>
        <c:crossAx val="113642112"/>
        <c:crosses val="max"/>
        <c:crossBetween val="between"/>
      </c:valAx>
      <c:catAx>
        <c:axId val="113642112"/>
        <c:scaling>
          <c:orientation val="minMax"/>
        </c:scaling>
        <c:delete val="1"/>
        <c:axPos val="b"/>
        <c:numFmt formatCode="General" sourceLinked="1"/>
        <c:majorTickMark val="out"/>
        <c:minorTickMark val="none"/>
        <c:tickLblPos val="nextTo"/>
        <c:crossAx val="113640576"/>
        <c:crosses val="autoZero"/>
        <c:auto val="1"/>
        <c:lblAlgn val="ctr"/>
        <c:lblOffset val="100"/>
        <c:noMultiLvlLbl val="0"/>
      </c:catAx>
    </c:plotArea>
    <c:legend>
      <c:legendPos val="t"/>
      <c:overlay val="0"/>
    </c:legend>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80904718724534"/>
          <c:y val="9.7332792140957219E-2"/>
          <c:w val="0.8419975940507437"/>
          <c:h val="0.7627912656751239"/>
        </c:manualLayout>
      </c:layout>
      <c:lineChart>
        <c:grouping val="standard"/>
        <c:varyColors val="0"/>
        <c:ser>
          <c:idx val="0"/>
          <c:order val="0"/>
          <c:tx>
            <c:strRef>
              <c:f>訪問地別_1人当たり旅行支出!$A$5</c:f>
              <c:strCache>
                <c:ptCount val="1"/>
                <c:pt idx="0">
                  <c:v>大阪</c:v>
                </c:pt>
              </c:strCache>
            </c:strRef>
          </c:tx>
          <c:marker>
            <c:symbol val="circle"/>
            <c:size val="6"/>
          </c:marker>
          <c:dLbls>
            <c:dLbl>
              <c:idx val="9"/>
              <c:layout>
                <c:manualLayout>
                  <c:x val="-1.7627896833140116E-2"/>
                  <c:y val="-3.04866814510272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2F-4191-BA40-02BA587BC054}"/>
                </c:ext>
              </c:extLst>
            </c:dLbl>
            <c:spPr>
              <a:noFill/>
              <a:ln>
                <a:noFill/>
              </a:ln>
              <a:effectLst/>
            </c:spPr>
            <c:txPr>
              <a:bodyPr wrap="square" lIns="38100" tIns="19050" rIns="38100" bIns="19050" anchor="ctr">
                <a:spAutoFit/>
              </a:bodyPr>
              <a:lstStyle/>
              <a:p>
                <a:pPr>
                  <a:defRPr>
                    <a:solidFill>
                      <a:schemeClr val="accent1"/>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訪問地別_1人当たり旅行支出!$B$5:$K$5</c:f>
              <c:numCache>
                <c:formatCode>#,##0_ </c:formatCode>
                <c:ptCount val="10"/>
                <c:pt idx="0">
                  <c:v>24174</c:v>
                </c:pt>
                <c:pt idx="1">
                  <c:v>20209</c:v>
                </c:pt>
                <c:pt idx="2">
                  <c:v>21801</c:v>
                </c:pt>
                <c:pt idx="3">
                  <c:v>21065</c:v>
                </c:pt>
                <c:pt idx="4">
                  <c:v>21391</c:v>
                </c:pt>
                <c:pt idx="5">
                  <c:v>35156</c:v>
                </c:pt>
                <c:pt idx="6">
                  <c:v>36720</c:v>
                </c:pt>
                <c:pt idx="7">
                  <c:v>42171</c:v>
                </c:pt>
                <c:pt idx="8">
                  <c:v>62744</c:v>
                </c:pt>
                <c:pt idx="9">
                  <c:v>63889</c:v>
                </c:pt>
              </c:numCache>
            </c:numRef>
          </c:val>
          <c:smooth val="0"/>
          <c:extLst>
            <c:ext xmlns:c16="http://schemas.microsoft.com/office/drawing/2014/chart" uri="{C3380CC4-5D6E-409C-BE32-E72D297353CC}">
              <c16:uniqueId val="{00000001-572F-4191-BA40-02BA587BC054}"/>
            </c:ext>
          </c:extLst>
        </c:ser>
        <c:ser>
          <c:idx val="1"/>
          <c:order val="1"/>
          <c:tx>
            <c:strRef>
              <c:f>訪問地別_1人当たり旅行支出!$A$6</c:f>
              <c:strCache>
                <c:ptCount val="1"/>
                <c:pt idx="0">
                  <c:v>東京</c:v>
                </c:pt>
              </c:strCache>
            </c:strRef>
          </c:tx>
          <c:marker>
            <c:symbol val="square"/>
            <c:size val="6"/>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2F-4191-BA40-02BA587BC054}"/>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訪問地別_1人当たり旅行支出!$B$6:$K$6</c:f>
              <c:numCache>
                <c:formatCode>#,##0_ </c:formatCode>
                <c:ptCount val="10"/>
                <c:pt idx="0">
                  <c:v>21266</c:v>
                </c:pt>
                <c:pt idx="1">
                  <c:v>22169</c:v>
                </c:pt>
                <c:pt idx="2">
                  <c:v>24194</c:v>
                </c:pt>
                <c:pt idx="3">
                  <c:v>27851</c:v>
                </c:pt>
                <c:pt idx="4">
                  <c:v>33939</c:v>
                </c:pt>
                <c:pt idx="5">
                  <c:v>81858</c:v>
                </c:pt>
                <c:pt idx="6">
                  <c:v>64952</c:v>
                </c:pt>
                <c:pt idx="7">
                  <c:v>67926</c:v>
                </c:pt>
                <c:pt idx="8">
                  <c:v>98561</c:v>
                </c:pt>
                <c:pt idx="9">
                  <c:v>99959</c:v>
                </c:pt>
              </c:numCache>
            </c:numRef>
          </c:val>
          <c:smooth val="0"/>
          <c:extLst>
            <c:ext xmlns:c16="http://schemas.microsoft.com/office/drawing/2014/chart" uri="{C3380CC4-5D6E-409C-BE32-E72D297353CC}">
              <c16:uniqueId val="{00000003-572F-4191-BA40-02BA587BC054}"/>
            </c:ext>
          </c:extLst>
        </c:ser>
        <c:ser>
          <c:idx val="2"/>
          <c:order val="2"/>
          <c:tx>
            <c:strRef>
              <c:f>訪問地別_1人当たり旅行支出!$A$7</c:f>
              <c:strCache>
                <c:ptCount val="1"/>
                <c:pt idx="0">
                  <c:v>愛知</c:v>
                </c:pt>
              </c:strCache>
            </c:strRef>
          </c:tx>
          <c:marker>
            <c:symbol val="triangle"/>
            <c:size val="6"/>
          </c:marker>
          <c:dLbls>
            <c:dLbl>
              <c:idx val="9"/>
              <c:layout>
                <c:manualLayout>
                  <c:x val="-2.0440700726363828E-3"/>
                  <c:y val="-4.44561096529600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2F-4191-BA40-02BA587BC054}"/>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訪問地別_1人当たり旅行支出!$B$7:$K$7</c:f>
              <c:numCache>
                <c:formatCode>#,##0_ </c:formatCode>
                <c:ptCount val="10"/>
                <c:pt idx="0">
                  <c:v>21103</c:v>
                </c:pt>
                <c:pt idx="1">
                  <c:v>15874</c:v>
                </c:pt>
                <c:pt idx="2">
                  <c:v>15855</c:v>
                </c:pt>
                <c:pt idx="3">
                  <c:v>16908</c:v>
                </c:pt>
                <c:pt idx="4">
                  <c:v>19306</c:v>
                </c:pt>
                <c:pt idx="5">
                  <c:v>31143</c:v>
                </c:pt>
                <c:pt idx="6">
                  <c:v>28946</c:v>
                </c:pt>
                <c:pt idx="7">
                  <c:v>34490</c:v>
                </c:pt>
                <c:pt idx="8">
                  <c:v>52535</c:v>
                </c:pt>
                <c:pt idx="9">
                  <c:v>50776</c:v>
                </c:pt>
              </c:numCache>
            </c:numRef>
          </c:val>
          <c:smooth val="0"/>
          <c:extLst>
            <c:ext xmlns:c16="http://schemas.microsoft.com/office/drawing/2014/chart" uri="{C3380CC4-5D6E-409C-BE32-E72D297353CC}">
              <c16:uniqueId val="{00000005-572F-4191-BA40-02BA587BC054}"/>
            </c:ext>
          </c:extLst>
        </c:ser>
        <c:ser>
          <c:idx val="3"/>
          <c:order val="3"/>
          <c:tx>
            <c:strRef>
              <c:f>訪問地別_1人当たり旅行支出!$A$8</c:f>
              <c:strCache>
                <c:ptCount val="1"/>
                <c:pt idx="0">
                  <c:v>京都</c:v>
                </c:pt>
              </c:strCache>
            </c:strRef>
          </c:tx>
          <c:marker>
            <c:symbol val="x"/>
            <c:size val="6"/>
          </c:marker>
          <c:dLbls>
            <c:dLbl>
              <c:idx val="9"/>
              <c:layout>
                <c:manualLayout>
                  <c:x val="-2.0440700726363828E-3"/>
                  <c:y val="-4.9085739282589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2F-4191-BA40-02BA587BC054}"/>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訪問地別_1人当たり旅行支出!$B$8:$K$8</c:f>
              <c:numCache>
                <c:formatCode>#,##0_ </c:formatCode>
                <c:ptCount val="10"/>
                <c:pt idx="0">
                  <c:v>16600</c:v>
                </c:pt>
                <c:pt idx="1">
                  <c:v>16169</c:v>
                </c:pt>
                <c:pt idx="2">
                  <c:v>16586</c:v>
                </c:pt>
                <c:pt idx="3">
                  <c:v>16190</c:v>
                </c:pt>
                <c:pt idx="4">
                  <c:v>17706</c:v>
                </c:pt>
                <c:pt idx="5">
                  <c:v>21727</c:v>
                </c:pt>
                <c:pt idx="6">
                  <c:v>16303</c:v>
                </c:pt>
                <c:pt idx="7">
                  <c:v>16967</c:v>
                </c:pt>
                <c:pt idx="8">
                  <c:v>29659</c:v>
                </c:pt>
                <c:pt idx="9">
                  <c:v>28825</c:v>
                </c:pt>
              </c:numCache>
            </c:numRef>
          </c:val>
          <c:smooth val="0"/>
          <c:extLst>
            <c:ext xmlns:c16="http://schemas.microsoft.com/office/drawing/2014/chart" uri="{C3380CC4-5D6E-409C-BE32-E72D297353CC}">
              <c16:uniqueId val="{00000007-572F-4191-BA40-02BA587BC054}"/>
            </c:ext>
          </c:extLst>
        </c:ser>
        <c:dLbls>
          <c:showLegendKey val="0"/>
          <c:showVal val="0"/>
          <c:showCatName val="0"/>
          <c:showSerName val="0"/>
          <c:showPercent val="0"/>
          <c:showBubbleSize val="0"/>
        </c:dLbls>
        <c:marker val="1"/>
        <c:smooth val="0"/>
        <c:axId val="142609024"/>
        <c:axId val="142619008"/>
      </c:lineChart>
      <c:catAx>
        <c:axId val="142609024"/>
        <c:scaling>
          <c:orientation val="minMax"/>
        </c:scaling>
        <c:delete val="0"/>
        <c:axPos val="b"/>
        <c:numFmt formatCode="General" sourceLinked="1"/>
        <c:majorTickMark val="out"/>
        <c:minorTickMark val="none"/>
        <c:tickLblPos val="nextTo"/>
        <c:crossAx val="142619008"/>
        <c:crosses val="autoZero"/>
        <c:auto val="1"/>
        <c:lblAlgn val="ctr"/>
        <c:lblOffset val="100"/>
        <c:noMultiLvlLbl val="0"/>
      </c:catAx>
      <c:valAx>
        <c:axId val="142619008"/>
        <c:scaling>
          <c:orientation val="minMax"/>
          <c:max val="100000"/>
        </c:scaling>
        <c:delete val="0"/>
        <c:axPos val="l"/>
        <c:majorGridlines/>
        <c:numFmt formatCode="#,##0_ " sourceLinked="1"/>
        <c:majorTickMark val="out"/>
        <c:minorTickMark val="none"/>
        <c:tickLblPos val="nextTo"/>
        <c:crossAx val="142609024"/>
        <c:crosses val="autoZero"/>
        <c:crossBetween val="between"/>
      </c:valAx>
    </c:plotArea>
    <c:legend>
      <c:legendPos val="t"/>
      <c:layout>
        <c:manualLayout>
          <c:xMode val="edge"/>
          <c:yMode val="edge"/>
          <c:x val="0.12888888888888886"/>
          <c:y val="1.8518518518518517E-2"/>
          <c:w val="0.72213172190685482"/>
          <c:h val="6.9828302712160978E-2"/>
        </c:manualLayout>
      </c:layout>
      <c:overlay val="0"/>
    </c:legend>
    <c:plotVisOnly val="1"/>
    <c:dispBlanksAs val="gap"/>
    <c:showDLblsOverMax val="0"/>
  </c:chart>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5240594925633"/>
          <c:y val="8.6765557882394831E-2"/>
          <c:w val="0.83419203849518808"/>
          <c:h val="0.76184712567587909"/>
        </c:manualLayout>
      </c:layout>
      <c:lineChart>
        <c:grouping val="standard"/>
        <c:varyColors val="0"/>
        <c:ser>
          <c:idx val="0"/>
          <c:order val="0"/>
          <c:tx>
            <c:strRef>
              <c:f>国地域別_1人当たり旅行支出!$C$3</c:f>
              <c:strCache>
                <c:ptCount val="1"/>
                <c:pt idx="0">
                  <c:v>中国</c:v>
                </c:pt>
              </c:strCache>
            </c:strRef>
          </c:tx>
          <c:dLbls>
            <c:dLbl>
              <c:idx val="9"/>
              <c:layout>
                <c:manualLayout>
                  <c:x val="0"/>
                  <c:y val="-0.1002573184778471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D9-4DB7-9D53-0D55C9F29642}"/>
                </c:ext>
              </c:extLst>
            </c:dLbl>
            <c:spPr>
              <a:noFill/>
              <a:ln>
                <a:noFill/>
              </a:ln>
              <a:effectLst/>
            </c:spPr>
            <c:txPr>
              <a:bodyPr wrap="square" lIns="38100" tIns="19050" rIns="38100" bIns="19050" anchor="ctr">
                <a:spAutoFit/>
              </a:bodyPr>
              <a:lstStyle/>
              <a:p>
                <a:pPr>
                  <a:defRPr>
                    <a:solidFill>
                      <a:srgbClr val="0070C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国地域別_1人当たり旅行支出!$C$4:$C$13</c:f>
              <c:numCache>
                <c:formatCode>#,##0_);[Red]\(#,##0\)</c:formatCode>
                <c:ptCount val="10"/>
                <c:pt idx="0">
                  <c:v>145498</c:v>
                </c:pt>
                <c:pt idx="1">
                  <c:v>164358</c:v>
                </c:pt>
                <c:pt idx="2">
                  <c:v>160154</c:v>
                </c:pt>
                <c:pt idx="3">
                  <c:v>189111</c:v>
                </c:pt>
                <c:pt idx="4">
                  <c:v>197777</c:v>
                </c:pt>
                <c:pt idx="5">
                  <c:v>229317</c:v>
                </c:pt>
                <c:pt idx="6">
                  <c:v>190406</c:v>
                </c:pt>
                <c:pt idx="7">
                  <c:v>195044</c:v>
                </c:pt>
                <c:pt idx="8" formatCode="#,##0">
                  <c:v>192931</c:v>
                </c:pt>
                <c:pt idx="9">
                  <c:v>185836</c:v>
                </c:pt>
              </c:numCache>
            </c:numRef>
          </c:val>
          <c:smooth val="0"/>
          <c:extLst>
            <c:ext xmlns:c16="http://schemas.microsoft.com/office/drawing/2014/chart" uri="{C3380CC4-5D6E-409C-BE32-E72D297353CC}">
              <c16:uniqueId val="{00000001-EAD9-4DB7-9D53-0D55C9F29642}"/>
            </c:ext>
          </c:extLst>
        </c:ser>
        <c:ser>
          <c:idx val="1"/>
          <c:order val="1"/>
          <c:tx>
            <c:strRef>
              <c:f>国地域別_1人当たり旅行支出!$D$3</c:f>
              <c:strCache>
                <c:ptCount val="1"/>
                <c:pt idx="0">
                  <c:v>韓国</c:v>
                </c:pt>
              </c:strCache>
            </c:strRef>
          </c:tx>
          <c:spPr>
            <a:ln>
              <a:solidFill>
                <a:schemeClr val="accent2"/>
              </a:solidFill>
            </a:ln>
          </c:spPr>
          <c:dLbls>
            <c:dLbl>
              <c:idx val="9"/>
              <c:layout>
                <c:manualLayout>
                  <c:x val="-1.9738829451759695E-2"/>
                  <c:y val="-2.5304459104952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AD9-4DB7-9D53-0D55C9F29642}"/>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国地域別_1人当たり旅行支出!$D$4:$D$13</c:f>
              <c:numCache>
                <c:formatCode>#,##0_);[Red]\(#,##0\)</c:formatCode>
                <c:ptCount val="10"/>
                <c:pt idx="0">
                  <c:v>68489</c:v>
                </c:pt>
                <c:pt idx="1">
                  <c:v>63614</c:v>
                </c:pt>
                <c:pt idx="2">
                  <c:v>61983</c:v>
                </c:pt>
                <c:pt idx="3">
                  <c:v>66204</c:v>
                </c:pt>
                <c:pt idx="4">
                  <c:v>64020</c:v>
                </c:pt>
                <c:pt idx="5">
                  <c:v>63469</c:v>
                </c:pt>
                <c:pt idx="6">
                  <c:v>51569</c:v>
                </c:pt>
                <c:pt idx="7">
                  <c:v>62621</c:v>
                </c:pt>
                <c:pt idx="8" formatCode="#,##0">
                  <c:v>69457</c:v>
                </c:pt>
                <c:pt idx="9">
                  <c:v>68533</c:v>
                </c:pt>
              </c:numCache>
            </c:numRef>
          </c:val>
          <c:smooth val="0"/>
          <c:extLst>
            <c:ext xmlns:c16="http://schemas.microsoft.com/office/drawing/2014/chart" uri="{C3380CC4-5D6E-409C-BE32-E72D297353CC}">
              <c16:uniqueId val="{00000003-EAD9-4DB7-9D53-0D55C9F29642}"/>
            </c:ext>
          </c:extLst>
        </c:ser>
        <c:ser>
          <c:idx val="2"/>
          <c:order val="2"/>
          <c:tx>
            <c:strRef>
              <c:f>国地域別_1人当たり旅行支出!$E$3</c:f>
              <c:strCache>
                <c:ptCount val="1"/>
                <c:pt idx="0">
                  <c:v>台湾</c:v>
                </c:pt>
              </c:strCache>
            </c:strRef>
          </c:tx>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AD9-4DB7-9D53-0D55C9F29642}"/>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国地域別_1人当たり旅行支出!$E$4:$E$13</c:f>
              <c:numCache>
                <c:formatCode>#,##0_);[Red]\(#,##0\)</c:formatCode>
                <c:ptCount val="10"/>
                <c:pt idx="0">
                  <c:v>77555</c:v>
                </c:pt>
                <c:pt idx="1">
                  <c:v>82508</c:v>
                </c:pt>
                <c:pt idx="2">
                  <c:v>85266</c:v>
                </c:pt>
                <c:pt idx="3">
                  <c:v>80009</c:v>
                </c:pt>
                <c:pt idx="4">
                  <c:v>88915</c:v>
                </c:pt>
                <c:pt idx="5">
                  <c:v>101740</c:v>
                </c:pt>
                <c:pt idx="6">
                  <c:v>92900</c:v>
                </c:pt>
                <c:pt idx="7">
                  <c:v>93376</c:v>
                </c:pt>
                <c:pt idx="8" formatCode="#,##0">
                  <c:v>99398</c:v>
                </c:pt>
                <c:pt idx="9">
                  <c:v>93993</c:v>
                </c:pt>
              </c:numCache>
            </c:numRef>
          </c:val>
          <c:smooth val="0"/>
          <c:extLst>
            <c:ext xmlns:c16="http://schemas.microsoft.com/office/drawing/2014/chart" uri="{C3380CC4-5D6E-409C-BE32-E72D297353CC}">
              <c16:uniqueId val="{00000005-EAD9-4DB7-9D53-0D55C9F29642}"/>
            </c:ext>
          </c:extLst>
        </c:ser>
        <c:ser>
          <c:idx val="3"/>
          <c:order val="3"/>
          <c:tx>
            <c:strRef>
              <c:f>国地域別_1人当たり旅行支出!$F$3</c:f>
              <c:strCache>
                <c:ptCount val="1"/>
                <c:pt idx="0">
                  <c:v>香港</c:v>
                </c:pt>
              </c:strCache>
            </c:strRef>
          </c:tx>
          <c:dLbls>
            <c:dLbl>
              <c:idx val="9"/>
              <c:layout>
                <c:manualLayout>
                  <c:x val="0"/>
                  <c:y val="-2.84274949121566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D9-4DB7-9D53-0D55C9F29642}"/>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国地域別_1人当たり旅行支出!$F$4:$F$13</c:f>
              <c:numCache>
                <c:formatCode>#,##0_);[Red]\(#,##0\)</c:formatCode>
                <c:ptCount val="10"/>
                <c:pt idx="0">
                  <c:v>91053</c:v>
                </c:pt>
                <c:pt idx="1">
                  <c:v>95381</c:v>
                </c:pt>
                <c:pt idx="2">
                  <c:v>109934</c:v>
                </c:pt>
                <c:pt idx="3">
                  <c:v>113198</c:v>
                </c:pt>
                <c:pt idx="4">
                  <c:v>110821</c:v>
                </c:pt>
                <c:pt idx="5">
                  <c:v>141135</c:v>
                </c:pt>
                <c:pt idx="6">
                  <c:v>134868</c:v>
                </c:pt>
                <c:pt idx="7">
                  <c:v>133120</c:v>
                </c:pt>
                <c:pt idx="8" formatCode="#,##0">
                  <c:v>136039</c:v>
                </c:pt>
                <c:pt idx="9">
                  <c:v>138521</c:v>
                </c:pt>
              </c:numCache>
            </c:numRef>
          </c:val>
          <c:smooth val="0"/>
          <c:extLst>
            <c:ext xmlns:c16="http://schemas.microsoft.com/office/drawing/2014/chart" uri="{C3380CC4-5D6E-409C-BE32-E72D297353CC}">
              <c16:uniqueId val="{00000007-EAD9-4DB7-9D53-0D55C9F29642}"/>
            </c:ext>
          </c:extLst>
        </c:ser>
        <c:ser>
          <c:idx val="4"/>
          <c:order val="4"/>
          <c:tx>
            <c:strRef>
              <c:f>国地域別_1人当たり旅行支出!$G$3</c:f>
              <c:strCache>
                <c:ptCount val="1"/>
                <c:pt idx="0">
                  <c:v>アメリカ</c:v>
                </c:pt>
              </c:strCache>
            </c:strRef>
          </c:tx>
          <c:dLbls>
            <c:dLbl>
              <c:idx val="9"/>
              <c:layout>
                <c:manualLayout>
                  <c:x val="-3.5169201010676067E-3"/>
                  <c:y val="-1.9058387490544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D9-4DB7-9D53-0D55C9F29642}"/>
                </c:ext>
              </c:extLst>
            </c:dLbl>
            <c:spPr>
              <a:noFill/>
              <a:ln>
                <a:noFill/>
              </a:ln>
              <a:effectLst/>
            </c:spPr>
            <c:txPr>
              <a:bodyPr wrap="square" lIns="38100" tIns="19050" rIns="38100" bIns="19050" anchor="ctr">
                <a:spAutoFit/>
              </a:bodyPr>
              <a:lstStyle/>
              <a:p>
                <a:pPr>
                  <a:defRPr>
                    <a:solidFill>
                      <a:schemeClr val="accent5"/>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国地域別_1人当たり旅行支出!$G$4:$G$13</c:f>
              <c:numCache>
                <c:formatCode>#,##0_);[Red]\(#,##0\)</c:formatCode>
                <c:ptCount val="10"/>
                <c:pt idx="0">
                  <c:v>145675</c:v>
                </c:pt>
                <c:pt idx="1">
                  <c:v>134405</c:v>
                </c:pt>
                <c:pt idx="2">
                  <c:v>130244</c:v>
                </c:pt>
                <c:pt idx="3">
                  <c:v>156943</c:v>
                </c:pt>
                <c:pt idx="4">
                  <c:v>146558</c:v>
                </c:pt>
                <c:pt idx="5">
                  <c:v>158839</c:v>
                </c:pt>
                <c:pt idx="6">
                  <c:v>152690</c:v>
                </c:pt>
                <c:pt idx="7">
                  <c:v>163390</c:v>
                </c:pt>
                <c:pt idx="8" formatCode="#,##0">
                  <c:v>168307</c:v>
                </c:pt>
                <c:pt idx="9">
                  <c:v>171349</c:v>
                </c:pt>
              </c:numCache>
            </c:numRef>
          </c:val>
          <c:smooth val="0"/>
          <c:extLst>
            <c:ext xmlns:c16="http://schemas.microsoft.com/office/drawing/2014/chart" uri="{C3380CC4-5D6E-409C-BE32-E72D297353CC}">
              <c16:uniqueId val="{00000009-EAD9-4DB7-9D53-0D55C9F29642}"/>
            </c:ext>
          </c:extLst>
        </c:ser>
        <c:dLbls>
          <c:showLegendKey val="0"/>
          <c:showVal val="0"/>
          <c:showCatName val="0"/>
          <c:showSerName val="0"/>
          <c:showPercent val="0"/>
          <c:showBubbleSize val="0"/>
        </c:dLbls>
        <c:marker val="1"/>
        <c:smooth val="0"/>
        <c:axId val="138759552"/>
        <c:axId val="138761344"/>
      </c:lineChart>
      <c:catAx>
        <c:axId val="138759552"/>
        <c:scaling>
          <c:orientation val="minMax"/>
        </c:scaling>
        <c:delete val="0"/>
        <c:axPos val="b"/>
        <c:numFmt formatCode="General" sourceLinked="1"/>
        <c:majorTickMark val="out"/>
        <c:minorTickMark val="none"/>
        <c:tickLblPos val="nextTo"/>
        <c:crossAx val="138761344"/>
        <c:crosses val="autoZero"/>
        <c:auto val="1"/>
        <c:lblAlgn val="ctr"/>
        <c:lblOffset val="100"/>
        <c:noMultiLvlLbl val="0"/>
      </c:catAx>
      <c:valAx>
        <c:axId val="138761344"/>
        <c:scaling>
          <c:orientation val="minMax"/>
        </c:scaling>
        <c:delete val="0"/>
        <c:axPos val="l"/>
        <c:majorGridlines/>
        <c:numFmt formatCode="#,##0_);[Red]\(#,##0\)" sourceLinked="1"/>
        <c:majorTickMark val="out"/>
        <c:minorTickMark val="none"/>
        <c:tickLblPos val="nextTo"/>
        <c:crossAx val="138759552"/>
        <c:crosses val="autoZero"/>
        <c:crossBetween val="between"/>
      </c:valAx>
      <c:spPr>
        <a:noFill/>
        <a:ln w="25400">
          <a:noFill/>
        </a:ln>
      </c:spPr>
    </c:plotArea>
    <c:legend>
      <c:legendPos val="t"/>
      <c:layout>
        <c:manualLayout>
          <c:xMode val="edge"/>
          <c:yMode val="edge"/>
          <c:x val="9.5187842533364E-2"/>
          <c:y val="1.5615179036019668E-2"/>
          <c:w val="0.81548584843505134"/>
          <c:h val="5.6473586002504329E-2"/>
        </c:manualLayout>
      </c:layout>
      <c:overlay val="0"/>
    </c:legend>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5631105721125E-2"/>
          <c:y val="9.7999566744693067E-2"/>
          <c:w val="0.88957101287350304"/>
          <c:h val="0.71576738829489772"/>
        </c:manualLayout>
      </c:layout>
      <c:barChart>
        <c:barDir val="col"/>
        <c:grouping val="clustered"/>
        <c:varyColors val="0"/>
        <c:ser>
          <c:idx val="2"/>
          <c:order val="5"/>
          <c:tx>
            <c:strRef>
              <c:f>n2009_8_7!$T$26</c:f>
              <c:strCache>
                <c:ptCount val="1"/>
                <c:pt idx="0">
                  <c:v>全国</c:v>
                </c:pt>
              </c:strCache>
            </c:strRef>
          </c:tx>
          <c:spPr>
            <a:solidFill>
              <a:schemeClr val="accent1">
                <a:lumMod val="40000"/>
                <a:lumOff val="60000"/>
              </a:schemeClr>
            </a:solidFill>
          </c:spPr>
          <c:invertIfNegative val="0"/>
          <c:dLbls>
            <c:dLbl>
              <c:idx val="0"/>
              <c:layout>
                <c:manualLayout>
                  <c:x val="4.3316906258804074E-3"/>
                  <c:y val="4.92330060602211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9B-4702-8E17-2038FC7A8931}"/>
                </c:ext>
              </c:extLst>
            </c:dLbl>
            <c:dLbl>
              <c:idx val="1"/>
              <c:layout>
                <c:manualLayout>
                  <c:x val="0"/>
                  <c:y val="7.47384155455904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9B-4702-8E17-2038FC7A8931}"/>
                </c:ext>
              </c:extLst>
            </c:dLbl>
            <c:dLbl>
              <c:idx val="2"/>
              <c:layout>
                <c:manualLayout>
                  <c:x val="0"/>
                  <c:y val="6.87593423019431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9B-4702-8E17-2038FC7A8931}"/>
                </c:ext>
              </c:extLst>
            </c:dLbl>
            <c:dLbl>
              <c:idx val="3"/>
              <c:layout>
                <c:manualLayout>
                  <c:x val="0"/>
                  <c:y val="8.07174887892376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9B-4702-8E17-2038FC7A8931}"/>
                </c:ext>
              </c:extLst>
            </c:dLbl>
            <c:dLbl>
              <c:idx val="4"/>
              <c:layout>
                <c:manualLayout>
                  <c:x val="0"/>
                  <c:y val="-4.66384677121971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9B-4702-8E17-2038FC7A8931}"/>
                </c:ext>
              </c:extLst>
            </c:dLbl>
            <c:dLbl>
              <c:idx val="5"/>
              <c:layout>
                <c:manualLayout>
                  <c:x val="-4.3316906258804074E-3"/>
                  <c:y val="-2.85256150601543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9B-4702-8E17-2038FC7A8931}"/>
                </c:ext>
              </c:extLst>
            </c:dLbl>
            <c:dLbl>
              <c:idx val="10"/>
              <c:layout>
                <c:manualLayout>
                  <c:x val="2.8877937505869386E-3"/>
                  <c:y val="-0.1631666608970669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A9-4995-B67C-6F91B58288AF}"/>
                </c:ext>
              </c:extLst>
            </c:dLbl>
            <c:spPr>
              <a:solidFill>
                <a:schemeClr val="bg1"/>
              </a:solidFill>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n2009_8_7!$N$27:$N$37</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n2009_8_7!$T$27:$T$37</c:f>
              <c:numCache>
                <c:formatCode>#,##0_);[Red]\(#,##0\)</c:formatCode>
                <c:ptCount val="11"/>
                <c:pt idx="0">
                  <c:v>2159</c:v>
                </c:pt>
                <c:pt idx="1">
                  <c:v>1892</c:v>
                </c:pt>
                <c:pt idx="2">
                  <c:v>2337</c:v>
                </c:pt>
                <c:pt idx="3">
                  <c:v>2427</c:v>
                </c:pt>
                <c:pt idx="4">
                  <c:v>2590</c:v>
                </c:pt>
                <c:pt idx="5">
                  <c:v>2847</c:v>
                </c:pt>
                <c:pt idx="6">
                  <c:v>3121</c:v>
                </c:pt>
                <c:pt idx="7">
                  <c:v>3313</c:v>
                </c:pt>
                <c:pt idx="8">
                  <c:v>3433</c:v>
                </c:pt>
                <c:pt idx="9">
                  <c:v>3621</c:v>
                </c:pt>
                <c:pt idx="10" formatCode="General">
                  <c:v>222</c:v>
                </c:pt>
              </c:numCache>
            </c:numRef>
          </c:val>
          <c:extLst>
            <c:ext xmlns:c16="http://schemas.microsoft.com/office/drawing/2014/chart" uri="{C3380CC4-5D6E-409C-BE32-E72D297353CC}">
              <c16:uniqueId val="{00000006-7F9B-4702-8E17-2038FC7A8931}"/>
            </c:ext>
          </c:extLst>
        </c:ser>
        <c:dLbls>
          <c:showLegendKey val="0"/>
          <c:showVal val="0"/>
          <c:showCatName val="0"/>
          <c:showSerName val="0"/>
          <c:showPercent val="0"/>
          <c:showBubbleSize val="0"/>
        </c:dLbls>
        <c:gapWidth val="150"/>
        <c:axId val="116065408"/>
        <c:axId val="116067328"/>
      </c:barChart>
      <c:lineChart>
        <c:grouping val="standard"/>
        <c:varyColors val="0"/>
        <c:ser>
          <c:idx val="0"/>
          <c:order val="0"/>
          <c:tx>
            <c:strRef>
              <c:f>n2009_8_7!$O$26</c:f>
              <c:strCache>
                <c:ptCount val="1"/>
                <c:pt idx="0">
                  <c:v>東京</c:v>
                </c:pt>
              </c:strCache>
            </c:strRef>
          </c:tx>
          <c:spPr>
            <a:ln w="25400">
              <a:solidFill>
                <a:srgbClr val="00B0F0"/>
              </a:solidFill>
              <a:prstDash val="solid"/>
            </a:ln>
          </c:spPr>
          <c:marker>
            <c:symbol val="diamond"/>
            <c:size val="5"/>
            <c:spPr>
              <a:solidFill>
                <a:srgbClr val="00B0F0"/>
              </a:solidFill>
              <a:ln>
                <a:solidFill>
                  <a:srgbClr val="00B0F0"/>
                </a:solidFill>
                <a:prstDash val="solid"/>
              </a:ln>
            </c:spPr>
          </c:marker>
          <c:cat>
            <c:numRef>
              <c:f>n2009_8_7!$N$27:$N$37</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n2009_8_7!$O$27:$O$37</c:f>
              <c:numCache>
                <c:formatCode>#,##0_);[Red]\(#,##0\)</c:formatCode>
                <c:ptCount val="11"/>
                <c:pt idx="0">
                  <c:v>510</c:v>
                </c:pt>
                <c:pt idx="1">
                  <c:v>484</c:v>
                </c:pt>
                <c:pt idx="2">
                  <c:v>517</c:v>
                </c:pt>
                <c:pt idx="3">
                  <c:v>537</c:v>
                </c:pt>
                <c:pt idx="4">
                  <c:v>565</c:v>
                </c:pt>
                <c:pt idx="5">
                  <c:v>583</c:v>
                </c:pt>
                <c:pt idx="6">
                  <c:v>593</c:v>
                </c:pt>
                <c:pt idx="7">
                  <c:v>631</c:v>
                </c:pt>
                <c:pt idx="8" formatCode="General">
                  <c:v>670</c:v>
                </c:pt>
                <c:pt idx="9" formatCode="General">
                  <c:v>581</c:v>
                </c:pt>
                <c:pt idx="10" formatCode="General">
                  <c:v>64</c:v>
                </c:pt>
              </c:numCache>
            </c:numRef>
          </c:val>
          <c:smooth val="0"/>
          <c:extLst>
            <c:ext xmlns:c16="http://schemas.microsoft.com/office/drawing/2014/chart" uri="{C3380CC4-5D6E-409C-BE32-E72D297353CC}">
              <c16:uniqueId val="{00000007-7F9B-4702-8E17-2038FC7A8931}"/>
            </c:ext>
          </c:extLst>
        </c:ser>
        <c:ser>
          <c:idx val="1"/>
          <c:order val="1"/>
          <c:tx>
            <c:strRef>
              <c:f>n2009_8_7!$P$26</c:f>
              <c:strCache>
                <c:ptCount val="1"/>
                <c:pt idx="0">
                  <c:v>愛知</c:v>
                </c:pt>
              </c:strCache>
            </c:strRef>
          </c:tx>
          <c:spPr>
            <a:ln w="12700">
              <a:solidFill>
                <a:schemeClr val="tx1"/>
              </a:solidFill>
              <a:prstDash val="dash"/>
            </a:ln>
          </c:spPr>
          <c:marker>
            <c:symbol val="diamond"/>
            <c:size val="5"/>
            <c:spPr>
              <a:solidFill>
                <a:schemeClr val="tx1"/>
              </a:solidFill>
              <a:ln>
                <a:solidFill>
                  <a:schemeClr val="tx1"/>
                </a:solidFill>
                <a:prstDash val="solid"/>
              </a:ln>
            </c:spPr>
          </c:marker>
          <c:cat>
            <c:numRef>
              <c:f>n2009_8_7!$N$27:$N$37</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n2009_8_7!$P$27:$P$37</c:f>
              <c:numCache>
                <c:formatCode>#,##0_);[Red]\(#,##0\)</c:formatCode>
                <c:ptCount val="11"/>
                <c:pt idx="0">
                  <c:v>139</c:v>
                </c:pt>
                <c:pt idx="1">
                  <c:v>125</c:v>
                </c:pt>
                <c:pt idx="2">
                  <c:v>144</c:v>
                </c:pt>
                <c:pt idx="3">
                  <c:v>154</c:v>
                </c:pt>
                <c:pt idx="4">
                  <c:v>179</c:v>
                </c:pt>
                <c:pt idx="5">
                  <c:v>187</c:v>
                </c:pt>
                <c:pt idx="6">
                  <c:v>210</c:v>
                </c:pt>
                <c:pt idx="7">
                  <c:v>192</c:v>
                </c:pt>
                <c:pt idx="8" formatCode="General">
                  <c:v>216</c:v>
                </c:pt>
                <c:pt idx="9" formatCode="General">
                  <c:v>259</c:v>
                </c:pt>
                <c:pt idx="10" formatCode="General">
                  <c:v>11</c:v>
                </c:pt>
              </c:numCache>
            </c:numRef>
          </c:val>
          <c:smooth val="0"/>
          <c:extLst>
            <c:ext xmlns:c16="http://schemas.microsoft.com/office/drawing/2014/chart" uri="{C3380CC4-5D6E-409C-BE32-E72D297353CC}">
              <c16:uniqueId val="{00000008-7F9B-4702-8E17-2038FC7A8931}"/>
            </c:ext>
          </c:extLst>
        </c:ser>
        <c:ser>
          <c:idx val="3"/>
          <c:order val="2"/>
          <c:tx>
            <c:strRef>
              <c:f>n2009_8_7!$Q$26</c:f>
              <c:strCache>
                <c:ptCount val="1"/>
                <c:pt idx="0">
                  <c:v>大阪</c:v>
                </c:pt>
              </c:strCache>
            </c:strRef>
          </c:tx>
          <c:spPr>
            <a:ln w="34925">
              <a:solidFill>
                <a:srgbClr val="FF0000"/>
              </a:solidFill>
              <a:prstDash val="solid"/>
            </a:ln>
          </c:spPr>
          <c:marker>
            <c:symbol val="square"/>
            <c:size val="6"/>
            <c:spPr>
              <a:solidFill>
                <a:srgbClr val="FF0000"/>
              </a:solidFill>
              <a:ln>
                <a:solidFill>
                  <a:srgbClr val="FF0000"/>
                </a:solidFill>
                <a:prstDash val="solid"/>
              </a:ln>
            </c:spPr>
          </c:marker>
          <c:dLbls>
            <c:spPr>
              <a:noFill/>
              <a:ln>
                <a:noFill/>
              </a:ln>
              <a:effectLst/>
            </c:spPr>
            <c:txPr>
              <a:bodyPr wrap="square" lIns="38100" tIns="19050" rIns="38100" bIns="19050" anchor="ctr">
                <a:spAutoFit/>
              </a:bodyPr>
              <a:lstStyle/>
              <a:p>
                <a:pPr>
                  <a:defRPr sz="12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n2009_8_7!$N$27:$N$37</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n2009_8_7!$Q$27:$Q$37</c:f>
              <c:numCache>
                <c:formatCode>#,##0_);[Red]\(#,##0\)</c:formatCode>
                <c:ptCount val="11"/>
                <c:pt idx="0">
                  <c:v>152</c:v>
                </c:pt>
                <c:pt idx="1">
                  <c:v>135</c:v>
                </c:pt>
                <c:pt idx="2">
                  <c:v>281</c:v>
                </c:pt>
                <c:pt idx="3">
                  <c:v>314</c:v>
                </c:pt>
                <c:pt idx="4">
                  <c:v>253</c:v>
                </c:pt>
                <c:pt idx="5">
                  <c:v>242</c:v>
                </c:pt>
                <c:pt idx="6">
                  <c:v>280</c:v>
                </c:pt>
                <c:pt idx="7">
                  <c:v>251</c:v>
                </c:pt>
                <c:pt idx="8" formatCode="General">
                  <c:v>240</c:v>
                </c:pt>
                <c:pt idx="9" formatCode="General">
                  <c:v>300</c:v>
                </c:pt>
                <c:pt idx="10" formatCode="General">
                  <c:v>23</c:v>
                </c:pt>
              </c:numCache>
            </c:numRef>
          </c:val>
          <c:smooth val="0"/>
          <c:extLst>
            <c:ext xmlns:c16="http://schemas.microsoft.com/office/drawing/2014/chart" uri="{C3380CC4-5D6E-409C-BE32-E72D297353CC}">
              <c16:uniqueId val="{0000000B-7F9B-4702-8E17-2038FC7A8931}"/>
            </c:ext>
          </c:extLst>
        </c:ser>
        <c:ser>
          <c:idx val="4"/>
          <c:order val="3"/>
          <c:tx>
            <c:strRef>
              <c:f>n2009_8_7!$R$26</c:f>
              <c:strCache>
                <c:ptCount val="1"/>
                <c:pt idx="0">
                  <c:v>京都</c:v>
                </c:pt>
              </c:strCache>
            </c:strRef>
          </c:tx>
          <c:spPr>
            <a:ln w="12700">
              <a:solidFill>
                <a:srgbClr val="FFC000"/>
              </a:solidFill>
              <a:prstDash val="solid"/>
            </a:ln>
          </c:spPr>
          <c:marker>
            <c:symbol val="triangle"/>
            <c:size val="5"/>
            <c:spPr>
              <a:solidFill>
                <a:srgbClr val="FFC000"/>
              </a:solidFill>
              <a:ln>
                <a:solidFill>
                  <a:srgbClr val="FFC000"/>
                </a:solidFill>
                <a:prstDash val="solid"/>
              </a:ln>
            </c:spPr>
          </c:marker>
          <c:cat>
            <c:numRef>
              <c:f>n2009_8_7!$N$27:$N$37</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n2009_8_7!$R$27:$R$37</c:f>
              <c:numCache>
                <c:formatCode>#,##0_);[Red]\(#,##0\)</c:formatCode>
                <c:ptCount val="11"/>
                <c:pt idx="0">
                  <c:v>160</c:v>
                </c:pt>
                <c:pt idx="1">
                  <c:v>145</c:v>
                </c:pt>
                <c:pt idx="2">
                  <c:v>202</c:v>
                </c:pt>
                <c:pt idx="3">
                  <c:v>179</c:v>
                </c:pt>
                <c:pt idx="4">
                  <c:v>211</c:v>
                </c:pt>
                <c:pt idx="5">
                  <c:v>230</c:v>
                </c:pt>
                <c:pt idx="6">
                  <c:v>290</c:v>
                </c:pt>
                <c:pt idx="7">
                  <c:v>334</c:v>
                </c:pt>
                <c:pt idx="8" formatCode="General">
                  <c:v>367</c:v>
                </c:pt>
                <c:pt idx="9" formatCode="General">
                  <c:v>398</c:v>
                </c:pt>
                <c:pt idx="10" formatCode="General">
                  <c:v>29</c:v>
                </c:pt>
              </c:numCache>
            </c:numRef>
          </c:val>
          <c:smooth val="0"/>
          <c:extLst>
            <c:ext xmlns:c16="http://schemas.microsoft.com/office/drawing/2014/chart" uri="{C3380CC4-5D6E-409C-BE32-E72D297353CC}">
              <c16:uniqueId val="{0000000C-7F9B-4702-8E17-2038FC7A8931}"/>
            </c:ext>
          </c:extLst>
        </c:ser>
        <c:ser>
          <c:idx val="5"/>
          <c:order val="4"/>
          <c:tx>
            <c:strRef>
              <c:f>n2009_8_7!$S$26</c:f>
              <c:strCache>
                <c:ptCount val="1"/>
                <c:pt idx="0">
                  <c:v>福岡</c:v>
                </c:pt>
              </c:strCache>
            </c:strRef>
          </c:tx>
          <c:spPr>
            <a:ln w="19050">
              <a:solidFill>
                <a:srgbClr val="7030A0"/>
              </a:solidFill>
              <a:prstDash val="solid"/>
            </a:ln>
          </c:spPr>
          <c:marker>
            <c:symbol val="circle"/>
            <c:size val="5"/>
            <c:spPr>
              <a:solidFill>
                <a:srgbClr val="800000"/>
              </a:solidFill>
              <a:ln>
                <a:solidFill>
                  <a:srgbClr val="7030A0"/>
                </a:solidFill>
                <a:prstDash val="solid"/>
              </a:ln>
            </c:spPr>
          </c:marker>
          <c:cat>
            <c:numRef>
              <c:f>n2009_8_7!$N$27:$N$37</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n2009_8_7!$S$27:$S$37</c:f>
              <c:numCache>
                <c:formatCode>#,##0_);[Red]\(#,##0\)</c:formatCode>
                <c:ptCount val="11"/>
                <c:pt idx="0">
                  <c:v>269</c:v>
                </c:pt>
                <c:pt idx="1">
                  <c:v>268</c:v>
                </c:pt>
                <c:pt idx="2">
                  <c:v>301</c:v>
                </c:pt>
                <c:pt idx="3">
                  <c:v>312</c:v>
                </c:pt>
                <c:pt idx="4">
                  <c:v>411</c:v>
                </c:pt>
                <c:pt idx="5">
                  <c:v>450</c:v>
                </c:pt>
                <c:pt idx="6">
                  <c:v>488</c:v>
                </c:pt>
                <c:pt idx="7">
                  <c:v>436</c:v>
                </c:pt>
                <c:pt idx="8" formatCode="General">
                  <c:v>427</c:v>
                </c:pt>
                <c:pt idx="9" formatCode="General">
                  <c:v>464</c:v>
                </c:pt>
                <c:pt idx="10" formatCode="General">
                  <c:v>21</c:v>
                </c:pt>
              </c:numCache>
            </c:numRef>
          </c:val>
          <c:smooth val="0"/>
          <c:extLst>
            <c:ext xmlns:c16="http://schemas.microsoft.com/office/drawing/2014/chart" uri="{C3380CC4-5D6E-409C-BE32-E72D297353CC}">
              <c16:uniqueId val="{0000000D-7F9B-4702-8E17-2038FC7A8931}"/>
            </c:ext>
          </c:extLst>
        </c:ser>
        <c:dLbls>
          <c:showLegendKey val="0"/>
          <c:showVal val="0"/>
          <c:showCatName val="0"/>
          <c:showSerName val="0"/>
          <c:showPercent val="0"/>
          <c:showBubbleSize val="0"/>
        </c:dLbls>
        <c:marker val="1"/>
        <c:smooth val="0"/>
        <c:axId val="116087424"/>
        <c:axId val="116085888"/>
      </c:lineChart>
      <c:catAx>
        <c:axId val="1160654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7328"/>
        <c:crosses val="autoZero"/>
        <c:auto val="1"/>
        <c:lblAlgn val="ctr"/>
        <c:lblOffset val="100"/>
        <c:tickLblSkip val="1"/>
        <c:tickMarkSkip val="1"/>
        <c:noMultiLvlLbl val="0"/>
      </c:catAx>
      <c:valAx>
        <c:axId val="116067328"/>
        <c:scaling>
          <c:orientation val="minMax"/>
        </c:scaling>
        <c:delete val="0"/>
        <c:axPos val="l"/>
        <c:title>
          <c:tx>
            <c:rich>
              <a:bodyPr rot="0" vert="horz"/>
              <a:lstStyle/>
              <a:p>
                <a:pPr algn="ctr">
                  <a:defRPr sz="10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r>
                  <a:rPr lang="ja-JP" altLang="en-US">
                    <a:latin typeface="Meiryo UI" panose="020B0604030504040204" pitchFamily="50" charset="-128"/>
                    <a:ea typeface="Meiryo UI" panose="020B0604030504040204" pitchFamily="50" charset="-128"/>
                    <a:cs typeface="Meiryo UI" panose="020B0604030504040204" pitchFamily="50" charset="-128"/>
                  </a:rPr>
                  <a:t>（件）</a:t>
                </a:r>
              </a:p>
            </c:rich>
          </c:tx>
          <c:layout>
            <c:manualLayout>
              <c:xMode val="edge"/>
              <c:yMode val="edge"/>
              <c:x val="0"/>
              <c:y val="0"/>
            </c:manualLayout>
          </c:layout>
          <c:overlay val="0"/>
          <c:spPr>
            <a:noFill/>
            <a:ln w="25400">
              <a:noFill/>
            </a:ln>
          </c:spPr>
        </c:title>
        <c:numFmt formatCode="#,##0_);[Red]\(#,##0\)" sourceLinked="1"/>
        <c:majorTickMark val="in"/>
        <c:minorTickMark val="none"/>
        <c:tickLblPos val="high"/>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5408"/>
        <c:crosses val="autoZero"/>
        <c:crossBetween val="between"/>
      </c:valAx>
      <c:valAx>
        <c:axId val="116085888"/>
        <c:scaling>
          <c:orientation val="minMax"/>
        </c:scaling>
        <c:delete val="0"/>
        <c:axPos val="r"/>
        <c:numFmt formatCode="#,##0_);[Red]\(#,##0\)" sourceLinked="1"/>
        <c:majorTickMark val="out"/>
        <c:minorTickMark val="none"/>
        <c:tickLblPos val="low"/>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87424"/>
        <c:crosses val="max"/>
        <c:crossBetween val="between"/>
      </c:valAx>
      <c:catAx>
        <c:axId val="116087424"/>
        <c:scaling>
          <c:orientation val="minMax"/>
        </c:scaling>
        <c:delete val="1"/>
        <c:axPos val="b"/>
        <c:numFmt formatCode="General" sourceLinked="1"/>
        <c:majorTickMark val="out"/>
        <c:minorTickMark val="none"/>
        <c:tickLblPos val="nextTo"/>
        <c:crossAx val="116085888"/>
        <c:crosses val="autoZero"/>
        <c:auto val="1"/>
        <c:lblAlgn val="ctr"/>
        <c:lblOffset val="100"/>
        <c:noMultiLvlLbl val="0"/>
      </c:catAx>
      <c:spPr>
        <a:noFill/>
        <a:ln w="25400">
          <a:noFill/>
        </a:ln>
      </c:spPr>
    </c:plotArea>
    <c:legend>
      <c:legendPos val="b"/>
      <c:legendEntry>
        <c:idx val="0"/>
        <c:delete val="1"/>
      </c:legendEntry>
      <c:layout>
        <c:manualLayout>
          <c:xMode val="edge"/>
          <c:yMode val="edge"/>
          <c:x val="0.27258624214127858"/>
          <c:y val="0.90756173263579465"/>
          <c:w val="0.45482751571744279"/>
          <c:h val="7.4308638375642347E-2"/>
        </c:manualLayout>
      </c:layout>
      <c:overlay val="0"/>
      <c:txPr>
        <a:bodyPr/>
        <a:lstStyle/>
        <a:p>
          <a:pPr>
            <a:defRPr sz="1050"/>
          </a:pPr>
          <a:endParaRPr lang="ja-JP"/>
        </a:p>
      </c:txPr>
    </c:legend>
    <c:plotVisOnly val="1"/>
    <c:dispBlanksAs val="gap"/>
    <c:showDLblsOverMax val="0"/>
  </c:chart>
  <c:spPr>
    <a:solidFill>
      <a:srgbClr val="FFFFFF"/>
    </a:solidFill>
    <a:ln w="3175">
      <a:noFill/>
      <a:prstDash val="solid"/>
    </a:ln>
  </c:spPr>
  <c:txPr>
    <a:bodyPr/>
    <a:lstStyle/>
    <a:p>
      <a:pPr>
        <a:defRPr sz="17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3648293963254"/>
          <c:y val="0.12037037037037036"/>
          <c:w val="0.84730796150481191"/>
          <c:h val="0.7142592592592592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Sheet2!$I$4:$I$8</c:f>
              <c:strCache>
                <c:ptCount val="5"/>
                <c:pt idx="0">
                  <c:v>大阪府</c:v>
                </c:pt>
                <c:pt idx="1">
                  <c:v>東京都</c:v>
                </c:pt>
                <c:pt idx="2">
                  <c:v>神奈川県</c:v>
                </c:pt>
                <c:pt idx="3">
                  <c:v>愛知県</c:v>
                </c:pt>
                <c:pt idx="4">
                  <c:v>その他</c:v>
                </c:pt>
              </c:strCache>
            </c:strRef>
          </c:cat>
          <c:val>
            <c:numRef>
              <c:f>Sheet2!$J$4:$J$8</c:f>
              <c:numCache>
                <c:formatCode>General</c:formatCode>
                <c:ptCount val="5"/>
                <c:pt idx="0">
                  <c:v>11</c:v>
                </c:pt>
                <c:pt idx="1">
                  <c:v>98</c:v>
                </c:pt>
                <c:pt idx="2">
                  <c:v>4</c:v>
                </c:pt>
                <c:pt idx="3">
                  <c:v>7</c:v>
                </c:pt>
                <c:pt idx="4">
                  <c:v>26</c:v>
                </c:pt>
              </c:numCache>
            </c:numRef>
          </c:val>
          <c:extLst>
            <c:ext xmlns:c16="http://schemas.microsoft.com/office/drawing/2014/chart" uri="{C3380CC4-5D6E-409C-BE32-E72D297353CC}">
              <c16:uniqueId val="{00000000-B16F-4950-A3FE-5E3266846247}"/>
            </c:ext>
          </c:extLst>
        </c:ser>
        <c:dLbls>
          <c:showLegendKey val="0"/>
          <c:showVal val="0"/>
          <c:showCatName val="0"/>
          <c:showSerName val="0"/>
          <c:showPercent val="0"/>
          <c:showBubbleSize val="0"/>
        </c:dLbls>
        <c:gapWidth val="219"/>
        <c:overlap val="-27"/>
        <c:axId val="409080688"/>
        <c:axId val="409079440"/>
      </c:barChart>
      <c:catAx>
        <c:axId val="409080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09079440"/>
        <c:crosses val="autoZero"/>
        <c:auto val="1"/>
        <c:lblAlgn val="ctr"/>
        <c:lblOffset val="100"/>
        <c:noMultiLvlLbl val="0"/>
      </c:catAx>
      <c:valAx>
        <c:axId val="409079440"/>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900">
                    <a:latin typeface="Meiryo UI" panose="020B0604030504040204" pitchFamily="50" charset="-128"/>
                    <a:ea typeface="Meiryo UI" panose="020B0604030504040204" pitchFamily="50" charset="-128"/>
                  </a:rPr>
                  <a:t>（社）</a:t>
                </a:r>
              </a:p>
            </c:rich>
          </c:tx>
          <c:layout>
            <c:manualLayout>
              <c:xMode val="edge"/>
              <c:yMode val="edge"/>
              <c:x val="5.5555555555555552E-2"/>
              <c:y val="1.6851851851851851E-2"/>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90806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025676750191752E-2"/>
          <c:y val="0.10894339221110874"/>
          <c:w val="0.86665470435498515"/>
          <c:h val="0.77463041781939423"/>
        </c:manualLayout>
      </c:layout>
      <c:barChart>
        <c:barDir val="col"/>
        <c:grouping val="clustered"/>
        <c:varyColors val="0"/>
        <c:ser>
          <c:idx val="2"/>
          <c:order val="1"/>
          <c:tx>
            <c:strRef>
              <c:f>提案型融資!$B$5</c:f>
              <c:strCache>
                <c:ptCount val="1"/>
                <c:pt idx="0">
                  <c:v>融資実績</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提案型融資!$C$2:$M$2</c:f>
              <c:strCache>
                <c:ptCount val="11"/>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strCache>
            </c:strRef>
          </c:cat>
          <c:val>
            <c:numRef>
              <c:f>提案型融資!$C$5:$M$5</c:f>
              <c:numCache>
                <c:formatCode>#,##0</c:formatCode>
                <c:ptCount val="11"/>
                <c:pt idx="0">
                  <c:v>18654</c:v>
                </c:pt>
                <c:pt idx="1">
                  <c:v>77931</c:v>
                </c:pt>
                <c:pt idx="2">
                  <c:v>83154</c:v>
                </c:pt>
                <c:pt idx="3">
                  <c:v>97305</c:v>
                </c:pt>
                <c:pt idx="4">
                  <c:v>126339</c:v>
                </c:pt>
                <c:pt idx="5">
                  <c:v>127271</c:v>
                </c:pt>
                <c:pt idx="6">
                  <c:v>133244</c:v>
                </c:pt>
                <c:pt idx="7">
                  <c:v>105192</c:v>
                </c:pt>
                <c:pt idx="8">
                  <c:v>60351</c:v>
                </c:pt>
                <c:pt idx="9">
                  <c:v>24306</c:v>
                </c:pt>
                <c:pt idx="10">
                  <c:v>15421</c:v>
                </c:pt>
              </c:numCache>
            </c:numRef>
          </c:val>
          <c:extLst>
            <c:ext xmlns:c16="http://schemas.microsoft.com/office/drawing/2014/chart" uri="{C3380CC4-5D6E-409C-BE32-E72D297353CC}">
              <c16:uniqueId val="{00000005-7512-47A0-B49D-D141099C2427}"/>
            </c:ext>
          </c:extLst>
        </c:ser>
        <c:dLbls>
          <c:showLegendKey val="0"/>
          <c:showVal val="0"/>
          <c:showCatName val="0"/>
          <c:showSerName val="0"/>
          <c:showPercent val="0"/>
          <c:showBubbleSize val="0"/>
        </c:dLbls>
        <c:gapWidth val="150"/>
        <c:axId val="109378176"/>
        <c:axId val="109355392"/>
      </c:barChart>
      <c:lineChart>
        <c:grouping val="standard"/>
        <c:varyColors val="0"/>
        <c:ser>
          <c:idx val="0"/>
          <c:order val="0"/>
          <c:tx>
            <c:strRef>
              <c:f>提案型融資!$B$3</c:f>
              <c:strCache>
                <c:ptCount val="1"/>
                <c:pt idx="0">
                  <c:v>金融機関数</c:v>
                </c:pt>
              </c:strCache>
            </c:strRef>
          </c:tx>
          <c:spPr>
            <a:ln>
              <a:solidFill>
                <a:srgbClr val="FF0000"/>
              </a:solidFill>
            </a:ln>
          </c:spPr>
          <c:marker>
            <c:symbol val="diamond"/>
            <c:size val="7"/>
            <c:spPr>
              <a:solidFill>
                <a:srgbClr val="FF0000"/>
              </a:solidFill>
              <a:ln>
                <a:solidFill>
                  <a:srgbClr val="FF000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提案型融資!$C$2:$M$2</c:f>
              <c:strCache>
                <c:ptCount val="11"/>
                <c:pt idx="0">
                  <c:v>2011年度</c:v>
                </c:pt>
                <c:pt idx="1">
                  <c:v>2012年度</c:v>
                </c:pt>
                <c:pt idx="2">
                  <c:v>2013年度</c:v>
                </c:pt>
                <c:pt idx="3">
                  <c:v>2014年度</c:v>
                </c:pt>
                <c:pt idx="4">
                  <c:v>2015年度</c:v>
                </c:pt>
                <c:pt idx="5">
                  <c:v>2016年度</c:v>
                </c:pt>
                <c:pt idx="6">
                  <c:v>2017年度</c:v>
                </c:pt>
                <c:pt idx="7">
                  <c:v>2018年度</c:v>
                </c:pt>
                <c:pt idx="8">
                  <c:v>2019年度</c:v>
                </c:pt>
                <c:pt idx="9">
                  <c:v>2020年度</c:v>
                </c:pt>
                <c:pt idx="10">
                  <c:v>2021年度</c:v>
                </c:pt>
              </c:strCache>
            </c:strRef>
          </c:cat>
          <c:val>
            <c:numRef>
              <c:f>提案型融資!$C$3:$M$3</c:f>
              <c:numCache>
                <c:formatCode>General</c:formatCode>
                <c:ptCount val="11"/>
                <c:pt idx="0">
                  <c:v>17</c:v>
                </c:pt>
                <c:pt idx="1">
                  <c:v>20</c:v>
                </c:pt>
                <c:pt idx="2">
                  <c:v>18</c:v>
                </c:pt>
                <c:pt idx="3">
                  <c:v>19</c:v>
                </c:pt>
                <c:pt idx="4">
                  <c:v>19</c:v>
                </c:pt>
                <c:pt idx="5">
                  <c:v>19</c:v>
                </c:pt>
                <c:pt idx="6">
                  <c:v>19</c:v>
                </c:pt>
                <c:pt idx="7">
                  <c:v>19</c:v>
                </c:pt>
                <c:pt idx="8">
                  <c:v>18</c:v>
                </c:pt>
                <c:pt idx="9">
                  <c:v>16</c:v>
                </c:pt>
                <c:pt idx="10">
                  <c:v>16</c:v>
                </c:pt>
              </c:numCache>
            </c:numRef>
          </c:val>
          <c:smooth val="0"/>
          <c:extLst>
            <c:ext xmlns:c16="http://schemas.microsoft.com/office/drawing/2014/chart" uri="{C3380CC4-5D6E-409C-BE32-E72D297353CC}">
              <c16:uniqueId val="{00000007-7512-47A0-B49D-D141099C2427}"/>
            </c:ext>
          </c:extLst>
        </c:ser>
        <c:dLbls>
          <c:showLegendKey val="0"/>
          <c:showVal val="0"/>
          <c:showCatName val="0"/>
          <c:showSerName val="0"/>
          <c:showPercent val="0"/>
          <c:showBubbleSize val="0"/>
        </c:dLbls>
        <c:marker val="1"/>
        <c:smooth val="0"/>
        <c:axId val="107014016"/>
        <c:axId val="107102976"/>
      </c:lineChart>
      <c:catAx>
        <c:axId val="107014016"/>
        <c:scaling>
          <c:orientation val="minMax"/>
        </c:scaling>
        <c:delete val="0"/>
        <c:axPos val="b"/>
        <c:numFmt formatCode="General" sourceLinked="0"/>
        <c:majorTickMark val="out"/>
        <c:minorTickMark val="none"/>
        <c:tickLblPos val="nextTo"/>
        <c:crossAx val="107102976"/>
        <c:crosses val="autoZero"/>
        <c:auto val="1"/>
        <c:lblAlgn val="ctr"/>
        <c:lblOffset val="100"/>
        <c:noMultiLvlLbl val="0"/>
      </c:catAx>
      <c:valAx>
        <c:axId val="107102976"/>
        <c:scaling>
          <c:orientation val="minMax"/>
          <c:max val="21"/>
          <c:min val="15"/>
        </c:scaling>
        <c:delete val="0"/>
        <c:axPos val="l"/>
        <c:majorGridlines/>
        <c:numFmt formatCode="General" sourceLinked="1"/>
        <c:majorTickMark val="out"/>
        <c:minorTickMark val="none"/>
        <c:tickLblPos val="high"/>
        <c:crossAx val="107014016"/>
        <c:crosses val="autoZero"/>
        <c:crossBetween val="between"/>
      </c:valAx>
      <c:valAx>
        <c:axId val="109355392"/>
        <c:scaling>
          <c:orientation val="minMax"/>
          <c:max val="160000"/>
        </c:scaling>
        <c:delete val="0"/>
        <c:axPos val="r"/>
        <c:numFmt formatCode="#,##0" sourceLinked="1"/>
        <c:majorTickMark val="out"/>
        <c:minorTickMark val="none"/>
        <c:tickLblPos val="low"/>
        <c:crossAx val="109378176"/>
        <c:crosses val="max"/>
        <c:crossBetween val="between"/>
      </c:valAx>
      <c:catAx>
        <c:axId val="109378176"/>
        <c:scaling>
          <c:orientation val="minMax"/>
        </c:scaling>
        <c:delete val="1"/>
        <c:axPos val="b"/>
        <c:numFmt formatCode="General" sourceLinked="1"/>
        <c:majorTickMark val="out"/>
        <c:minorTickMark val="none"/>
        <c:tickLblPos val="nextTo"/>
        <c:crossAx val="109355392"/>
        <c:crosses val="autoZero"/>
        <c:auto val="1"/>
        <c:lblAlgn val="ctr"/>
        <c:lblOffset val="100"/>
        <c:noMultiLvlLbl val="0"/>
      </c:catAx>
    </c:plotArea>
    <c:legend>
      <c:legendPos val="t"/>
      <c:layout>
        <c:manualLayout>
          <c:xMode val="edge"/>
          <c:yMode val="edge"/>
          <c:x val="0.35201072386058979"/>
          <c:y val="2.7027027027027029E-2"/>
          <c:w val="0.35853440571939232"/>
          <c:h val="8.1454564801021492E-2"/>
        </c:manualLayout>
      </c:layou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まとめ!$C$2</c:f>
              <c:strCache>
                <c:ptCount val="1"/>
                <c:pt idx="0">
                  <c:v>景気動向指数（大阪府）</c:v>
                </c:pt>
              </c:strCache>
            </c:strRef>
          </c:tx>
          <c:spPr>
            <a:ln w="28575" cap="rnd">
              <a:solidFill>
                <a:srgbClr val="0070C0"/>
              </a:solidFill>
              <a:round/>
            </a:ln>
            <a:effectLst/>
          </c:spPr>
          <c:marker>
            <c:symbol val="none"/>
          </c:marker>
          <c:cat>
            <c:numRef>
              <c:f>まとめ!$B$3:$B$147</c:f>
              <c:numCache>
                <c:formatCode>yyyy"年"m"月"</c:formatCode>
                <c:ptCount val="14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numCache>
            </c:numRef>
          </c:cat>
          <c:val>
            <c:numRef>
              <c:f>まとめ!$C$3:$C$147</c:f>
              <c:numCache>
                <c:formatCode>0.0</c:formatCode>
                <c:ptCount val="145"/>
                <c:pt idx="0">
                  <c:v>73.900000000000006</c:v>
                </c:pt>
                <c:pt idx="1">
                  <c:v>74.8</c:v>
                </c:pt>
                <c:pt idx="2">
                  <c:v>75.3</c:v>
                </c:pt>
                <c:pt idx="3">
                  <c:v>75.900000000000006</c:v>
                </c:pt>
                <c:pt idx="4">
                  <c:v>77.7</c:v>
                </c:pt>
                <c:pt idx="5">
                  <c:v>77.599999999999994</c:v>
                </c:pt>
                <c:pt idx="6">
                  <c:v>78.599999999999994</c:v>
                </c:pt>
                <c:pt idx="7">
                  <c:v>79.5</c:v>
                </c:pt>
                <c:pt idx="8">
                  <c:v>78.599999999999994</c:v>
                </c:pt>
                <c:pt idx="9">
                  <c:v>79</c:v>
                </c:pt>
                <c:pt idx="10">
                  <c:v>80.900000000000006</c:v>
                </c:pt>
                <c:pt idx="11">
                  <c:v>80.7</c:v>
                </c:pt>
                <c:pt idx="12">
                  <c:v>82.7</c:v>
                </c:pt>
                <c:pt idx="13">
                  <c:v>84.5</c:v>
                </c:pt>
                <c:pt idx="14">
                  <c:v>85</c:v>
                </c:pt>
                <c:pt idx="15">
                  <c:v>85.1</c:v>
                </c:pt>
                <c:pt idx="16">
                  <c:v>83.2</c:v>
                </c:pt>
                <c:pt idx="17">
                  <c:v>85.6</c:v>
                </c:pt>
                <c:pt idx="18">
                  <c:v>86.7</c:v>
                </c:pt>
                <c:pt idx="19">
                  <c:v>87.5</c:v>
                </c:pt>
                <c:pt idx="20">
                  <c:v>85.4</c:v>
                </c:pt>
                <c:pt idx="21">
                  <c:v>87.7</c:v>
                </c:pt>
                <c:pt idx="22">
                  <c:v>87.4</c:v>
                </c:pt>
                <c:pt idx="23">
                  <c:v>88.5</c:v>
                </c:pt>
                <c:pt idx="24">
                  <c:v>87.2</c:v>
                </c:pt>
                <c:pt idx="25">
                  <c:v>86.9</c:v>
                </c:pt>
                <c:pt idx="26">
                  <c:v>87.9</c:v>
                </c:pt>
                <c:pt idx="27">
                  <c:v>87.9</c:v>
                </c:pt>
                <c:pt idx="28">
                  <c:v>88.4</c:v>
                </c:pt>
                <c:pt idx="29">
                  <c:v>88.3</c:v>
                </c:pt>
                <c:pt idx="30">
                  <c:v>86.9</c:v>
                </c:pt>
                <c:pt idx="31">
                  <c:v>87.7</c:v>
                </c:pt>
                <c:pt idx="32">
                  <c:v>89.2</c:v>
                </c:pt>
                <c:pt idx="33">
                  <c:v>90.8</c:v>
                </c:pt>
                <c:pt idx="34">
                  <c:v>90.8</c:v>
                </c:pt>
                <c:pt idx="35">
                  <c:v>90.6</c:v>
                </c:pt>
                <c:pt idx="36">
                  <c:v>90.7</c:v>
                </c:pt>
                <c:pt idx="37">
                  <c:v>93</c:v>
                </c:pt>
                <c:pt idx="38">
                  <c:v>94</c:v>
                </c:pt>
                <c:pt idx="39">
                  <c:v>96.1</c:v>
                </c:pt>
                <c:pt idx="40">
                  <c:v>96.4</c:v>
                </c:pt>
                <c:pt idx="41">
                  <c:v>96.4</c:v>
                </c:pt>
                <c:pt idx="42">
                  <c:v>98.1</c:v>
                </c:pt>
                <c:pt idx="43">
                  <c:v>98.1</c:v>
                </c:pt>
                <c:pt idx="44">
                  <c:v>98.2</c:v>
                </c:pt>
                <c:pt idx="45">
                  <c:v>99.3</c:v>
                </c:pt>
                <c:pt idx="46">
                  <c:v>99.9</c:v>
                </c:pt>
                <c:pt idx="47">
                  <c:v>101.3</c:v>
                </c:pt>
                <c:pt idx="48">
                  <c:v>104.9</c:v>
                </c:pt>
                <c:pt idx="49">
                  <c:v>103.1</c:v>
                </c:pt>
                <c:pt idx="50">
                  <c:v>105</c:v>
                </c:pt>
                <c:pt idx="51">
                  <c:v>102.1</c:v>
                </c:pt>
                <c:pt idx="52">
                  <c:v>103.9</c:v>
                </c:pt>
                <c:pt idx="53">
                  <c:v>103.2</c:v>
                </c:pt>
                <c:pt idx="54">
                  <c:v>102.2</c:v>
                </c:pt>
                <c:pt idx="55">
                  <c:v>101.3</c:v>
                </c:pt>
                <c:pt idx="56">
                  <c:v>104.7</c:v>
                </c:pt>
                <c:pt idx="57">
                  <c:v>102.8</c:v>
                </c:pt>
                <c:pt idx="58">
                  <c:v>102.6</c:v>
                </c:pt>
                <c:pt idx="59">
                  <c:v>101.2</c:v>
                </c:pt>
                <c:pt idx="60">
                  <c:v>103.3</c:v>
                </c:pt>
                <c:pt idx="61">
                  <c:v>103.5</c:v>
                </c:pt>
                <c:pt idx="62">
                  <c:v>98.7</c:v>
                </c:pt>
                <c:pt idx="63">
                  <c:v>99.8</c:v>
                </c:pt>
                <c:pt idx="64">
                  <c:v>99.6</c:v>
                </c:pt>
                <c:pt idx="65">
                  <c:v>99.2</c:v>
                </c:pt>
                <c:pt idx="66">
                  <c:v>100.9</c:v>
                </c:pt>
                <c:pt idx="67">
                  <c:v>99.7</c:v>
                </c:pt>
                <c:pt idx="68">
                  <c:v>99.5</c:v>
                </c:pt>
                <c:pt idx="69">
                  <c:v>100.2</c:v>
                </c:pt>
                <c:pt idx="70">
                  <c:v>98.9</c:v>
                </c:pt>
                <c:pt idx="71">
                  <c:v>96.7</c:v>
                </c:pt>
                <c:pt idx="72">
                  <c:v>98.4</c:v>
                </c:pt>
                <c:pt idx="73">
                  <c:v>99.4</c:v>
                </c:pt>
                <c:pt idx="74">
                  <c:v>98.9</c:v>
                </c:pt>
                <c:pt idx="75">
                  <c:v>100.3</c:v>
                </c:pt>
                <c:pt idx="76">
                  <c:v>98</c:v>
                </c:pt>
                <c:pt idx="77">
                  <c:v>98.1</c:v>
                </c:pt>
                <c:pt idx="78">
                  <c:v>98.6</c:v>
                </c:pt>
                <c:pt idx="79">
                  <c:v>99</c:v>
                </c:pt>
                <c:pt idx="80">
                  <c:v>98.5</c:v>
                </c:pt>
                <c:pt idx="81">
                  <c:v>98.1</c:v>
                </c:pt>
                <c:pt idx="82">
                  <c:v>100.4</c:v>
                </c:pt>
                <c:pt idx="83">
                  <c:v>101.8</c:v>
                </c:pt>
                <c:pt idx="84">
                  <c:v>100.9</c:v>
                </c:pt>
                <c:pt idx="85">
                  <c:v>100.6</c:v>
                </c:pt>
                <c:pt idx="86">
                  <c:v>101.4</c:v>
                </c:pt>
                <c:pt idx="87">
                  <c:v>103.2</c:v>
                </c:pt>
                <c:pt idx="88">
                  <c:v>102.3</c:v>
                </c:pt>
                <c:pt idx="89">
                  <c:v>104.7</c:v>
                </c:pt>
                <c:pt idx="90">
                  <c:v>104.3</c:v>
                </c:pt>
                <c:pt idx="91">
                  <c:v>103.7</c:v>
                </c:pt>
                <c:pt idx="92">
                  <c:v>104.5</c:v>
                </c:pt>
                <c:pt idx="93">
                  <c:v>103.6</c:v>
                </c:pt>
                <c:pt idx="94">
                  <c:v>103.9</c:v>
                </c:pt>
                <c:pt idx="95">
                  <c:v>106.1</c:v>
                </c:pt>
                <c:pt idx="96">
                  <c:v>102.4</c:v>
                </c:pt>
                <c:pt idx="97">
                  <c:v>105.2</c:v>
                </c:pt>
                <c:pt idx="98">
                  <c:v>104.5</c:v>
                </c:pt>
                <c:pt idx="99">
                  <c:v>104</c:v>
                </c:pt>
                <c:pt idx="100">
                  <c:v>104.6</c:v>
                </c:pt>
                <c:pt idx="101">
                  <c:v>103.2</c:v>
                </c:pt>
                <c:pt idx="102">
                  <c:v>102.1</c:v>
                </c:pt>
                <c:pt idx="103">
                  <c:v>104.1</c:v>
                </c:pt>
                <c:pt idx="104">
                  <c:v>101.2</c:v>
                </c:pt>
                <c:pt idx="105">
                  <c:v>107.1</c:v>
                </c:pt>
                <c:pt idx="106">
                  <c:v>105.8</c:v>
                </c:pt>
                <c:pt idx="107">
                  <c:v>102.9</c:v>
                </c:pt>
                <c:pt idx="108">
                  <c:v>102.6</c:v>
                </c:pt>
                <c:pt idx="109">
                  <c:v>102.1</c:v>
                </c:pt>
                <c:pt idx="110">
                  <c:v>100.7</c:v>
                </c:pt>
                <c:pt idx="111">
                  <c:v>101</c:v>
                </c:pt>
                <c:pt idx="112">
                  <c:v>101.9</c:v>
                </c:pt>
                <c:pt idx="113">
                  <c:v>101.3</c:v>
                </c:pt>
                <c:pt idx="114">
                  <c:v>100.4</c:v>
                </c:pt>
                <c:pt idx="115">
                  <c:v>99.5</c:v>
                </c:pt>
                <c:pt idx="116">
                  <c:v>101.7</c:v>
                </c:pt>
                <c:pt idx="117">
                  <c:v>99</c:v>
                </c:pt>
                <c:pt idx="118">
                  <c:v>96.3</c:v>
                </c:pt>
                <c:pt idx="119">
                  <c:v>98.6</c:v>
                </c:pt>
                <c:pt idx="120">
                  <c:v>95.5</c:v>
                </c:pt>
                <c:pt idx="121">
                  <c:v>92.9</c:v>
                </c:pt>
                <c:pt idx="122">
                  <c:v>88.3</c:v>
                </c:pt>
                <c:pt idx="123">
                  <c:v>79.7</c:v>
                </c:pt>
                <c:pt idx="124">
                  <c:v>69.099999999999994</c:v>
                </c:pt>
                <c:pt idx="125">
                  <c:v>73</c:v>
                </c:pt>
                <c:pt idx="126">
                  <c:v>72.900000000000006</c:v>
                </c:pt>
                <c:pt idx="127">
                  <c:v>72.099999999999994</c:v>
                </c:pt>
                <c:pt idx="128">
                  <c:v>73.099999999999994</c:v>
                </c:pt>
                <c:pt idx="129">
                  <c:v>74.8</c:v>
                </c:pt>
                <c:pt idx="130">
                  <c:v>73.2</c:v>
                </c:pt>
                <c:pt idx="131">
                  <c:v>74</c:v>
                </c:pt>
                <c:pt idx="132" formatCode="General">
                  <c:v>75.400000000000006</c:v>
                </c:pt>
                <c:pt idx="133" formatCode="General">
                  <c:v>75.2</c:v>
                </c:pt>
                <c:pt idx="134" formatCode="General">
                  <c:v>78.3</c:v>
                </c:pt>
                <c:pt idx="135" formatCode="General">
                  <c:v>81.2</c:v>
                </c:pt>
                <c:pt idx="136" formatCode="General">
                  <c:v>76.7</c:v>
                </c:pt>
                <c:pt idx="137" formatCode="General">
                  <c:v>82.1</c:v>
                </c:pt>
                <c:pt idx="138" formatCode="General">
                  <c:v>81.8</c:v>
                </c:pt>
                <c:pt idx="139" formatCode="General">
                  <c:v>79.8</c:v>
                </c:pt>
                <c:pt idx="140" formatCode="General">
                  <c:v>81.400000000000006</c:v>
                </c:pt>
                <c:pt idx="141" formatCode="General">
                  <c:v>80.900000000000006</c:v>
                </c:pt>
                <c:pt idx="142" formatCode="General">
                  <c:v>84.6</c:v>
                </c:pt>
                <c:pt idx="143" formatCode="General">
                  <c:v>83.2</c:v>
                </c:pt>
                <c:pt idx="144" formatCode="General">
                  <c:v>85.2</c:v>
                </c:pt>
              </c:numCache>
            </c:numRef>
          </c:val>
          <c:smooth val="0"/>
          <c:extLst>
            <c:ext xmlns:c16="http://schemas.microsoft.com/office/drawing/2014/chart" uri="{C3380CC4-5D6E-409C-BE32-E72D297353CC}">
              <c16:uniqueId val="{00000000-3F6D-4B58-9DCA-7FDD12EF5109}"/>
            </c:ext>
          </c:extLst>
        </c:ser>
        <c:ser>
          <c:idx val="1"/>
          <c:order val="1"/>
          <c:tx>
            <c:strRef>
              <c:f>まとめ!$D$2</c:f>
              <c:strCache>
                <c:ptCount val="1"/>
                <c:pt idx="0">
                  <c:v>景気動向指数（全国）</c:v>
                </c:pt>
              </c:strCache>
            </c:strRef>
          </c:tx>
          <c:spPr>
            <a:ln w="28575" cap="rnd">
              <a:solidFill>
                <a:srgbClr val="FF0000"/>
              </a:solidFill>
              <a:prstDash val="sysDash"/>
              <a:round/>
            </a:ln>
            <a:effectLst/>
          </c:spPr>
          <c:marker>
            <c:symbol val="none"/>
          </c:marker>
          <c:cat>
            <c:numRef>
              <c:f>まとめ!$B$3:$B$147</c:f>
              <c:numCache>
                <c:formatCode>yyyy"年"m"月"</c:formatCode>
                <c:ptCount val="14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numCache>
            </c:numRef>
          </c:cat>
          <c:val>
            <c:numRef>
              <c:f>まとめ!$D$3:$D$147</c:f>
              <c:numCache>
                <c:formatCode>0.0_ ;[Red]\-0.0\ </c:formatCode>
                <c:ptCount val="145"/>
                <c:pt idx="0">
                  <c:v>87.7</c:v>
                </c:pt>
                <c:pt idx="1">
                  <c:v>88.5</c:v>
                </c:pt>
                <c:pt idx="2">
                  <c:v>89.7</c:v>
                </c:pt>
                <c:pt idx="3">
                  <c:v>90.7</c:v>
                </c:pt>
                <c:pt idx="4">
                  <c:v>90.2</c:v>
                </c:pt>
                <c:pt idx="5">
                  <c:v>90.8</c:v>
                </c:pt>
                <c:pt idx="6">
                  <c:v>91.5</c:v>
                </c:pt>
                <c:pt idx="7">
                  <c:v>91.6</c:v>
                </c:pt>
                <c:pt idx="8">
                  <c:v>92.4</c:v>
                </c:pt>
                <c:pt idx="9">
                  <c:v>91.9</c:v>
                </c:pt>
                <c:pt idx="10">
                  <c:v>93.8</c:v>
                </c:pt>
                <c:pt idx="11">
                  <c:v>94.1</c:v>
                </c:pt>
                <c:pt idx="12">
                  <c:v>93.9</c:v>
                </c:pt>
                <c:pt idx="13">
                  <c:v>95.2</c:v>
                </c:pt>
                <c:pt idx="14">
                  <c:v>88</c:v>
                </c:pt>
                <c:pt idx="15">
                  <c:v>86.5</c:v>
                </c:pt>
                <c:pt idx="16">
                  <c:v>88.7</c:v>
                </c:pt>
                <c:pt idx="17">
                  <c:v>90.9</c:v>
                </c:pt>
                <c:pt idx="18">
                  <c:v>91.9</c:v>
                </c:pt>
                <c:pt idx="19">
                  <c:v>93.1</c:v>
                </c:pt>
                <c:pt idx="20">
                  <c:v>93.8</c:v>
                </c:pt>
                <c:pt idx="21">
                  <c:v>95.1</c:v>
                </c:pt>
                <c:pt idx="22">
                  <c:v>93.7</c:v>
                </c:pt>
                <c:pt idx="23">
                  <c:v>95.5</c:v>
                </c:pt>
                <c:pt idx="24">
                  <c:v>95.5</c:v>
                </c:pt>
                <c:pt idx="25">
                  <c:v>96.8</c:v>
                </c:pt>
                <c:pt idx="26">
                  <c:v>97.6</c:v>
                </c:pt>
                <c:pt idx="27">
                  <c:v>96.2</c:v>
                </c:pt>
                <c:pt idx="28">
                  <c:v>96.2</c:v>
                </c:pt>
                <c:pt idx="29">
                  <c:v>94.1</c:v>
                </c:pt>
                <c:pt idx="30">
                  <c:v>93.5</c:v>
                </c:pt>
                <c:pt idx="31">
                  <c:v>93.5</c:v>
                </c:pt>
                <c:pt idx="32">
                  <c:v>92.1</c:v>
                </c:pt>
                <c:pt idx="33">
                  <c:v>92</c:v>
                </c:pt>
                <c:pt idx="34">
                  <c:v>91.8</c:v>
                </c:pt>
                <c:pt idx="35">
                  <c:v>92.8</c:v>
                </c:pt>
                <c:pt idx="36">
                  <c:v>93.1</c:v>
                </c:pt>
                <c:pt idx="37">
                  <c:v>94</c:v>
                </c:pt>
                <c:pt idx="38">
                  <c:v>95.5</c:v>
                </c:pt>
                <c:pt idx="39">
                  <c:v>96</c:v>
                </c:pt>
                <c:pt idx="40">
                  <c:v>97.4</c:v>
                </c:pt>
                <c:pt idx="41">
                  <c:v>96.9</c:v>
                </c:pt>
                <c:pt idx="42">
                  <c:v>97.9</c:v>
                </c:pt>
                <c:pt idx="43">
                  <c:v>98.9</c:v>
                </c:pt>
                <c:pt idx="44">
                  <c:v>99.5</c:v>
                </c:pt>
                <c:pt idx="45">
                  <c:v>100.2</c:v>
                </c:pt>
                <c:pt idx="46">
                  <c:v>101.3</c:v>
                </c:pt>
                <c:pt idx="47">
                  <c:v>101</c:v>
                </c:pt>
                <c:pt idx="48">
                  <c:v>102.6</c:v>
                </c:pt>
                <c:pt idx="49">
                  <c:v>102.2</c:v>
                </c:pt>
                <c:pt idx="50">
                  <c:v>103.8</c:v>
                </c:pt>
                <c:pt idx="51">
                  <c:v>100.1</c:v>
                </c:pt>
                <c:pt idx="52">
                  <c:v>100.7</c:v>
                </c:pt>
                <c:pt idx="53">
                  <c:v>99.5</c:v>
                </c:pt>
                <c:pt idx="54">
                  <c:v>100</c:v>
                </c:pt>
                <c:pt idx="55">
                  <c:v>99.2</c:v>
                </c:pt>
                <c:pt idx="56">
                  <c:v>100.6</c:v>
                </c:pt>
                <c:pt idx="57">
                  <c:v>100.5</c:v>
                </c:pt>
                <c:pt idx="58">
                  <c:v>99.7</c:v>
                </c:pt>
                <c:pt idx="59">
                  <c:v>100.1</c:v>
                </c:pt>
                <c:pt idx="60">
                  <c:v>101.7</c:v>
                </c:pt>
                <c:pt idx="61">
                  <c:v>100</c:v>
                </c:pt>
                <c:pt idx="62">
                  <c:v>99.5</c:v>
                </c:pt>
                <c:pt idx="63">
                  <c:v>100.5</c:v>
                </c:pt>
                <c:pt idx="64">
                  <c:v>99.7</c:v>
                </c:pt>
                <c:pt idx="65">
                  <c:v>100.5</c:v>
                </c:pt>
                <c:pt idx="66">
                  <c:v>100.5</c:v>
                </c:pt>
                <c:pt idx="67">
                  <c:v>99.5</c:v>
                </c:pt>
                <c:pt idx="68">
                  <c:v>100</c:v>
                </c:pt>
                <c:pt idx="69">
                  <c:v>100.2</c:v>
                </c:pt>
                <c:pt idx="70">
                  <c:v>99.3</c:v>
                </c:pt>
                <c:pt idx="71">
                  <c:v>98.5</c:v>
                </c:pt>
                <c:pt idx="72">
                  <c:v>99.5</c:v>
                </c:pt>
                <c:pt idx="73">
                  <c:v>98.9</c:v>
                </c:pt>
                <c:pt idx="74">
                  <c:v>98.9</c:v>
                </c:pt>
                <c:pt idx="75">
                  <c:v>98.8</c:v>
                </c:pt>
                <c:pt idx="76">
                  <c:v>98.5</c:v>
                </c:pt>
                <c:pt idx="77">
                  <c:v>98.9</c:v>
                </c:pt>
                <c:pt idx="78">
                  <c:v>99.2</c:v>
                </c:pt>
                <c:pt idx="79">
                  <c:v>99.5</c:v>
                </c:pt>
                <c:pt idx="80">
                  <c:v>100.1</c:v>
                </c:pt>
                <c:pt idx="81">
                  <c:v>100.5</c:v>
                </c:pt>
                <c:pt idx="82">
                  <c:v>102.1</c:v>
                </c:pt>
                <c:pt idx="83">
                  <c:v>102</c:v>
                </c:pt>
                <c:pt idx="84">
                  <c:v>101.5</c:v>
                </c:pt>
                <c:pt idx="85">
                  <c:v>102.3</c:v>
                </c:pt>
                <c:pt idx="86">
                  <c:v>102.4</c:v>
                </c:pt>
                <c:pt idx="87">
                  <c:v>103.5</c:v>
                </c:pt>
                <c:pt idx="88">
                  <c:v>103.3</c:v>
                </c:pt>
                <c:pt idx="89">
                  <c:v>104</c:v>
                </c:pt>
                <c:pt idx="90">
                  <c:v>103.1</c:v>
                </c:pt>
                <c:pt idx="91">
                  <c:v>104.6</c:v>
                </c:pt>
                <c:pt idx="92">
                  <c:v>103.8</c:v>
                </c:pt>
                <c:pt idx="93">
                  <c:v>103.9</c:v>
                </c:pt>
                <c:pt idx="94">
                  <c:v>105.2</c:v>
                </c:pt>
                <c:pt idx="95">
                  <c:v>106.4</c:v>
                </c:pt>
                <c:pt idx="96">
                  <c:v>104.8</c:v>
                </c:pt>
                <c:pt idx="97">
                  <c:v>104.6</c:v>
                </c:pt>
                <c:pt idx="98">
                  <c:v>104.9</c:v>
                </c:pt>
                <c:pt idx="99">
                  <c:v>105.8</c:v>
                </c:pt>
                <c:pt idx="100">
                  <c:v>105.4</c:v>
                </c:pt>
                <c:pt idx="101">
                  <c:v>105</c:v>
                </c:pt>
                <c:pt idx="102">
                  <c:v>104.5</c:v>
                </c:pt>
                <c:pt idx="103">
                  <c:v>104.8</c:v>
                </c:pt>
                <c:pt idx="104">
                  <c:v>103.2</c:v>
                </c:pt>
                <c:pt idx="105">
                  <c:v>105.3</c:v>
                </c:pt>
                <c:pt idx="106">
                  <c:v>103.6</c:v>
                </c:pt>
                <c:pt idx="107">
                  <c:v>102.5</c:v>
                </c:pt>
                <c:pt idx="108">
                  <c:v>101.1</c:v>
                </c:pt>
                <c:pt idx="109">
                  <c:v>102.6</c:v>
                </c:pt>
                <c:pt idx="110">
                  <c:v>102.3</c:v>
                </c:pt>
                <c:pt idx="111">
                  <c:v>102.2</c:v>
                </c:pt>
                <c:pt idx="112">
                  <c:v>101.9</c:v>
                </c:pt>
                <c:pt idx="113">
                  <c:v>99.9</c:v>
                </c:pt>
                <c:pt idx="114">
                  <c:v>100.3</c:v>
                </c:pt>
                <c:pt idx="115">
                  <c:v>99.3</c:v>
                </c:pt>
                <c:pt idx="116">
                  <c:v>100.7</c:v>
                </c:pt>
                <c:pt idx="117">
                  <c:v>96.7</c:v>
                </c:pt>
                <c:pt idx="118">
                  <c:v>95.7</c:v>
                </c:pt>
                <c:pt idx="119">
                  <c:v>95.5</c:v>
                </c:pt>
                <c:pt idx="120">
                  <c:v>95.2</c:v>
                </c:pt>
                <c:pt idx="121">
                  <c:v>94.6</c:v>
                </c:pt>
                <c:pt idx="122">
                  <c:v>91.1</c:v>
                </c:pt>
                <c:pt idx="123">
                  <c:v>81.2</c:v>
                </c:pt>
                <c:pt idx="124">
                  <c:v>74.599999999999994</c:v>
                </c:pt>
                <c:pt idx="125">
                  <c:v>78.599999999999994</c:v>
                </c:pt>
                <c:pt idx="126">
                  <c:v>81.7</c:v>
                </c:pt>
                <c:pt idx="127">
                  <c:v>83.1</c:v>
                </c:pt>
                <c:pt idx="128">
                  <c:v>85.6</c:v>
                </c:pt>
                <c:pt idx="129">
                  <c:v>89.6</c:v>
                </c:pt>
                <c:pt idx="130">
                  <c:v>89.6</c:v>
                </c:pt>
                <c:pt idx="131">
                  <c:v>90</c:v>
                </c:pt>
                <c:pt idx="132" formatCode="General">
                  <c:v>91.7</c:v>
                </c:pt>
                <c:pt idx="133" formatCode="General">
                  <c:v>91.3</c:v>
                </c:pt>
                <c:pt idx="134" formatCode="General">
                  <c:v>93.9</c:v>
                </c:pt>
                <c:pt idx="135" formatCode="General">
                  <c:v>95.6</c:v>
                </c:pt>
                <c:pt idx="136" formatCode="General">
                  <c:v>93.9</c:v>
                </c:pt>
                <c:pt idx="137" formatCode="General">
                  <c:v>95.3</c:v>
                </c:pt>
                <c:pt idx="138" formatCode="General">
                  <c:v>94.7</c:v>
                </c:pt>
                <c:pt idx="139" formatCode="General">
                  <c:v>92.8</c:v>
                </c:pt>
                <c:pt idx="140" formatCode="General">
                  <c:v>90.9</c:v>
                </c:pt>
                <c:pt idx="141" formatCode="General">
                  <c:v>92.8</c:v>
                </c:pt>
                <c:pt idx="142" formatCode="General">
                  <c:v>96.3</c:v>
                </c:pt>
                <c:pt idx="143" formatCode="General">
                  <c:v>96.9</c:v>
                </c:pt>
                <c:pt idx="144" formatCode="General">
                  <c:v>96.3</c:v>
                </c:pt>
              </c:numCache>
            </c:numRef>
          </c:val>
          <c:smooth val="0"/>
          <c:extLst>
            <c:ext xmlns:c16="http://schemas.microsoft.com/office/drawing/2014/chart" uri="{C3380CC4-5D6E-409C-BE32-E72D297353CC}">
              <c16:uniqueId val="{00000001-3F6D-4B58-9DCA-7FDD12EF5109}"/>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ax val="110"/>
          <c:min val="6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5.1400554097404488E-2"/>
          <c:w val="0.8728957607326101"/>
          <c:h val="0.8326195683872849"/>
        </c:manualLayout>
      </c:layout>
      <c:barChart>
        <c:barDir val="col"/>
        <c:grouping val="clustered"/>
        <c:varyColors val="0"/>
        <c:ser>
          <c:idx val="0"/>
          <c:order val="0"/>
          <c:tx>
            <c:strRef>
              <c:f>開廃業率!$C$2</c:f>
              <c:strCache>
                <c:ptCount val="1"/>
                <c:pt idx="0">
                  <c:v>開業数</c:v>
                </c:pt>
              </c:strCache>
            </c:strRef>
          </c:tx>
          <c:spPr>
            <a:solidFill>
              <a:schemeClr val="accent4">
                <a:lumMod val="60000"/>
                <a:lumOff val="40000"/>
              </a:schemeClr>
            </a:solidFill>
          </c:spPr>
          <c:invertIfNegative val="0"/>
          <c:dLbls>
            <c:spPr>
              <a:noFill/>
              <a:ln w="25400">
                <a:noFill/>
              </a:ln>
            </c:spPr>
            <c:txPr>
              <a:bodyPr wrap="square" lIns="38100" tIns="19050" rIns="38100" bIns="19050" anchor="ctr">
                <a:spAutoFit/>
              </a:bodyPr>
              <a:lstStyle/>
              <a:p>
                <a:pPr>
                  <a:defRPr b="1"/>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開廃業率!$B$3:$B$17</c:f>
              <c:strCache>
                <c:ptCount val="15"/>
                <c:pt idx="0">
                  <c:v>1990</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pt idx="12">
                  <c:v>2018年度</c:v>
                </c:pt>
                <c:pt idx="13">
                  <c:v>2019年度</c:v>
                </c:pt>
                <c:pt idx="14">
                  <c:v>2020年度</c:v>
                </c:pt>
              </c:strCache>
            </c:strRef>
          </c:cat>
          <c:val>
            <c:numRef>
              <c:f>開廃業率!$C$3:$C$17</c:f>
              <c:numCache>
                <c:formatCode>#,##0_);[Red]\(#,##0\)</c:formatCode>
                <c:ptCount val="15"/>
                <c:pt idx="0">
                  <c:v>10149</c:v>
                </c:pt>
                <c:pt idx="1">
                  <c:v>8460</c:v>
                </c:pt>
                <c:pt idx="2">
                  <c:v>7246</c:v>
                </c:pt>
                <c:pt idx="3">
                  <c:v>7770</c:v>
                </c:pt>
                <c:pt idx="4">
                  <c:v>7477</c:v>
                </c:pt>
                <c:pt idx="5">
                  <c:v>7564</c:v>
                </c:pt>
                <c:pt idx="6">
                  <c:v>7854</c:v>
                </c:pt>
                <c:pt idx="7">
                  <c:v>8276</c:v>
                </c:pt>
                <c:pt idx="8">
                  <c:v>8383</c:v>
                </c:pt>
                <c:pt idx="9">
                  <c:v>10119</c:v>
                </c:pt>
                <c:pt idx="10">
                  <c:v>11700</c:v>
                </c:pt>
                <c:pt idx="11">
                  <c:v>11629</c:v>
                </c:pt>
                <c:pt idx="12">
                  <c:v>8463</c:v>
                </c:pt>
                <c:pt idx="13">
                  <c:v>8460</c:v>
                </c:pt>
                <c:pt idx="14">
                  <c:v>10209</c:v>
                </c:pt>
              </c:numCache>
            </c:numRef>
          </c:val>
          <c:extLst>
            <c:ext xmlns:c16="http://schemas.microsoft.com/office/drawing/2014/chart" uri="{C3380CC4-5D6E-409C-BE32-E72D297353CC}">
              <c16:uniqueId val="{00000000-FB19-473F-B430-5DD2FDCE2CD8}"/>
            </c:ext>
          </c:extLst>
        </c:ser>
        <c:dLbls>
          <c:showLegendKey val="0"/>
          <c:showVal val="0"/>
          <c:showCatName val="0"/>
          <c:showSerName val="0"/>
          <c:showPercent val="0"/>
          <c:showBubbleSize val="0"/>
        </c:dLbls>
        <c:gapWidth val="150"/>
        <c:axId val="595878816"/>
        <c:axId val="1"/>
      </c:barChart>
      <c:lineChart>
        <c:grouping val="standard"/>
        <c:varyColors val="0"/>
        <c:ser>
          <c:idx val="1"/>
          <c:order val="1"/>
          <c:tx>
            <c:strRef>
              <c:f>開廃業率!$D$2</c:f>
              <c:strCache>
                <c:ptCount val="1"/>
                <c:pt idx="0">
                  <c:v>開業率</c:v>
                </c:pt>
              </c:strCache>
            </c:strRef>
          </c:tx>
          <c:marker>
            <c:symbol val="none"/>
          </c:marker>
          <c:dLbls>
            <c:dLbl>
              <c:idx val="0"/>
              <c:layout>
                <c:manualLayout>
                  <c:x val="-3.3378890348756754E-2"/>
                  <c:y val="5.9999295983905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19-473F-B430-5DD2FDCE2CD8}"/>
                </c:ext>
              </c:extLst>
            </c:dLbl>
            <c:dLbl>
              <c:idx val="2"/>
              <c:layout>
                <c:manualLayout>
                  <c:x val="-3.6456844532258621E-2"/>
                  <c:y val="-4.37599913995871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19-473F-B430-5DD2FDCE2CD8}"/>
                </c:ext>
              </c:extLst>
            </c:dLbl>
            <c:dLbl>
              <c:idx val="3"/>
              <c:layout>
                <c:manualLayout>
                  <c:x val="-3.4643511594907701E-2"/>
                  <c:y val="-4.216041609253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19-473F-B430-5DD2FDCE2CD8}"/>
                </c:ext>
              </c:extLst>
            </c:dLbl>
            <c:dLbl>
              <c:idx val="9"/>
              <c:layout>
                <c:manualLayout>
                  <c:x val="-3.4088067353737761E-2"/>
                  <c:y val="-0.1534571154304153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19-473F-B430-5DD2FDCE2CD8}"/>
                </c:ext>
              </c:extLst>
            </c:dLbl>
            <c:spPr>
              <a:noFill/>
              <a:ln w="25400">
                <a:noFill/>
              </a:ln>
            </c:spPr>
            <c:txPr>
              <a:bodyPr/>
              <a:lstStyle/>
              <a:p>
                <a:pPr>
                  <a:defRPr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開廃業率!$B$3:$B$17</c:f>
              <c:strCache>
                <c:ptCount val="15"/>
                <c:pt idx="0">
                  <c:v>1990</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pt idx="12">
                  <c:v>2018年度</c:v>
                </c:pt>
                <c:pt idx="13">
                  <c:v>2019年度</c:v>
                </c:pt>
                <c:pt idx="14">
                  <c:v>2020年度</c:v>
                </c:pt>
              </c:strCache>
            </c:strRef>
          </c:cat>
          <c:val>
            <c:numRef>
              <c:f>開廃業率!$D$3:$D$17</c:f>
              <c:numCache>
                <c:formatCode>0.0%</c:formatCode>
                <c:ptCount val="15"/>
                <c:pt idx="1">
                  <c:v>5.1999999999999998E-2</c:v>
                </c:pt>
                <c:pt idx="2">
                  <c:v>4.3999999999999997E-2</c:v>
                </c:pt>
                <c:pt idx="3">
                  <c:v>4.7E-2</c:v>
                </c:pt>
                <c:pt idx="4">
                  <c:v>4.5601751614693556E-2</c:v>
                </c:pt>
                <c:pt idx="5">
                  <c:v>4.6083173914632812E-2</c:v>
                </c:pt>
                <c:pt idx="6">
                  <c:v>4.7634354473832644E-2</c:v>
                </c:pt>
                <c:pt idx="7">
                  <c:v>4.9906831736306674E-2</c:v>
                </c:pt>
                <c:pt idx="8">
                  <c:v>0.05</c:v>
                </c:pt>
                <c:pt idx="9">
                  <c:v>5.9000000000000004E-2</c:v>
                </c:pt>
                <c:pt idx="10">
                  <c:v>6.8000000000000005E-2</c:v>
                </c:pt>
                <c:pt idx="11">
                  <c:v>6.5000000000000002E-2</c:v>
                </c:pt>
                <c:pt idx="12">
                  <c:v>4.5999999999999999E-2</c:v>
                </c:pt>
                <c:pt idx="13">
                  <c:v>4.4999999999999998E-2</c:v>
                </c:pt>
                <c:pt idx="14">
                  <c:v>5.3999999999999999E-2</c:v>
                </c:pt>
              </c:numCache>
            </c:numRef>
          </c:val>
          <c:smooth val="0"/>
          <c:extLst>
            <c:ext xmlns:c16="http://schemas.microsoft.com/office/drawing/2014/chart" uri="{C3380CC4-5D6E-409C-BE32-E72D297353CC}">
              <c16:uniqueId val="{00000005-FB19-473F-B430-5DD2FDCE2CD8}"/>
            </c:ext>
          </c:extLst>
        </c:ser>
        <c:ser>
          <c:idx val="2"/>
          <c:order val="2"/>
          <c:tx>
            <c:strRef>
              <c:f>開廃業率!$E$2</c:f>
              <c:strCache>
                <c:ptCount val="1"/>
                <c:pt idx="0">
                  <c:v>廃業率</c:v>
                </c:pt>
              </c:strCache>
            </c:strRef>
          </c:tx>
          <c:spPr>
            <a:ln>
              <a:solidFill>
                <a:schemeClr val="accent1"/>
              </a:solidFill>
              <a:prstDash val="sysDash"/>
            </a:ln>
          </c:spPr>
          <c:marker>
            <c:symbol val="none"/>
          </c:marker>
          <c:dLbls>
            <c:dLbl>
              <c:idx val="0"/>
              <c:layout>
                <c:manualLayout>
                  <c:x val="-3.3378890348756754E-2"/>
                  <c:y val="-2.3751980838077176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19-473F-B430-5DD2FDCE2CD8}"/>
                </c:ext>
              </c:extLst>
            </c:dLbl>
            <c:spPr>
              <a:noFill/>
              <a:ln w="25400">
                <a:noFill/>
              </a:ln>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開廃業率!$B$3:$B$17</c:f>
              <c:strCache>
                <c:ptCount val="15"/>
                <c:pt idx="0">
                  <c:v>1990</c:v>
                </c:pt>
                <c:pt idx="1">
                  <c:v>2007年度</c:v>
                </c:pt>
                <c:pt idx="2">
                  <c:v>2008年度</c:v>
                </c:pt>
                <c:pt idx="3">
                  <c:v>2009年度</c:v>
                </c:pt>
                <c:pt idx="4">
                  <c:v>2010年度</c:v>
                </c:pt>
                <c:pt idx="5">
                  <c:v>2011年度</c:v>
                </c:pt>
                <c:pt idx="6">
                  <c:v>2012年度</c:v>
                </c:pt>
                <c:pt idx="7">
                  <c:v>2013年度</c:v>
                </c:pt>
                <c:pt idx="8">
                  <c:v>2014年度</c:v>
                </c:pt>
                <c:pt idx="9">
                  <c:v>2015年度</c:v>
                </c:pt>
                <c:pt idx="10">
                  <c:v>2016年度</c:v>
                </c:pt>
                <c:pt idx="11">
                  <c:v>2017年度</c:v>
                </c:pt>
                <c:pt idx="12">
                  <c:v>2018年度</c:v>
                </c:pt>
                <c:pt idx="13">
                  <c:v>2019年度</c:v>
                </c:pt>
                <c:pt idx="14">
                  <c:v>2020年度</c:v>
                </c:pt>
              </c:strCache>
            </c:strRef>
          </c:cat>
          <c:val>
            <c:numRef>
              <c:f>開廃業率!$E$3:$E$17</c:f>
              <c:numCache>
                <c:formatCode>0.0%</c:formatCode>
                <c:ptCount val="15"/>
                <c:pt idx="1">
                  <c:v>4.4999999999999998E-2</c:v>
                </c:pt>
                <c:pt idx="2">
                  <c:v>4.7E-2</c:v>
                </c:pt>
                <c:pt idx="3">
                  <c:v>0.05</c:v>
                </c:pt>
                <c:pt idx="4">
                  <c:v>4.2999999999999997E-2</c:v>
                </c:pt>
                <c:pt idx="5">
                  <c:v>4.2000000000000003E-2</c:v>
                </c:pt>
                <c:pt idx="6">
                  <c:v>4.1000000000000002E-2</c:v>
                </c:pt>
                <c:pt idx="7">
                  <c:v>3.5999999999999997E-2</c:v>
                </c:pt>
                <c:pt idx="8">
                  <c:v>3.7999999999999999E-2</c:v>
                </c:pt>
                <c:pt idx="9">
                  <c:v>3.7000000000000005E-2</c:v>
                </c:pt>
                <c:pt idx="10">
                  <c:v>3.6999999999999998E-2</c:v>
                </c:pt>
                <c:pt idx="11">
                  <c:v>4.2999999999999997E-2</c:v>
                </c:pt>
                <c:pt idx="12">
                  <c:v>3.7999999999999999E-2</c:v>
                </c:pt>
                <c:pt idx="13">
                  <c:v>3.5999999999999997E-2</c:v>
                </c:pt>
                <c:pt idx="14">
                  <c:v>0.03</c:v>
                </c:pt>
              </c:numCache>
            </c:numRef>
          </c:val>
          <c:smooth val="0"/>
          <c:extLst>
            <c:ext xmlns:c16="http://schemas.microsoft.com/office/drawing/2014/chart" uri="{C3380CC4-5D6E-409C-BE32-E72D297353CC}">
              <c16:uniqueId val="{00000007-FB19-473F-B430-5DD2FDCE2CD8}"/>
            </c:ext>
          </c:extLst>
        </c:ser>
        <c:dLbls>
          <c:showLegendKey val="0"/>
          <c:showVal val="0"/>
          <c:showCatName val="0"/>
          <c:showSerName val="0"/>
          <c:showPercent val="0"/>
          <c:showBubbleSize val="0"/>
        </c:dLbls>
        <c:marker val="1"/>
        <c:smooth val="0"/>
        <c:axId val="3"/>
        <c:axId val="4"/>
      </c:lineChart>
      <c:catAx>
        <c:axId val="595878816"/>
        <c:scaling>
          <c:orientation val="minMax"/>
        </c:scaling>
        <c:delete val="0"/>
        <c:axPos val="b"/>
        <c:numFmt formatCode="General" sourceLinked="1"/>
        <c:majorTickMark val="out"/>
        <c:minorTickMark val="none"/>
        <c:tickLblPos val="nextTo"/>
        <c:txPr>
          <a:bodyPr/>
          <a:lstStyle/>
          <a:p>
            <a:pPr>
              <a:defRPr sz="700"/>
            </a:pPr>
            <a:endParaRPr lang="ja-JP"/>
          </a:p>
        </c:txPr>
        <c:crossAx val="1"/>
        <c:crosses val="autoZero"/>
        <c:auto val="1"/>
        <c:lblAlgn val="ctr"/>
        <c:lblOffset val="100"/>
        <c:noMultiLvlLbl val="0"/>
      </c:catAx>
      <c:valAx>
        <c:axId val="1"/>
        <c:scaling>
          <c:orientation val="minMax"/>
        </c:scaling>
        <c:delete val="0"/>
        <c:axPos val="l"/>
        <c:numFmt formatCode="#,##0_);[Red]\(#,##0\)" sourceLinked="1"/>
        <c:majorTickMark val="none"/>
        <c:minorTickMark val="none"/>
        <c:tickLblPos val="none"/>
        <c:crossAx val="595878816"/>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8.0000000000000016E-2"/>
          <c:min val="2.0000000000000004E-2"/>
        </c:scaling>
        <c:delete val="0"/>
        <c:axPos val="r"/>
        <c:numFmt formatCode="0.0%" sourceLinked="0"/>
        <c:majorTickMark val="out"/>
        <c:minorTickMark val="none"/>
        <c:tickLblPos val="nextTo"/>
        <c:crossAx val="3"/>
        <c:crosses val="max"/>
        <c:crossBetween val="between"/>
        <c:majorUnit val="1.0000000000000002E-2"/>
      </c:valAx>
    </c:plotArea>
    <c:legend>
      <c:legendPos val="r"/>
      <c:legendEntry>
        <c:idx val="1"/>
        <c:txPr>
          <a:bodyPr/>
          <a:lstStyle/>
          <a:p>
            <a:pPr>
              <a:defRPr u="sng"/>
            </a:pPr>
            <a:endParaRPr lang="ja-JP"/>
          </a:p>
        </c:txPr>
      </c:legendEntry>
      <c:layout>
        <c:manualLayout>
          <c:xMode val="edge"/>
          <c:yMode val="edge"/>
          <c:x val="6.25E-2"/>
          <c:y val="3.6461212741156601E-2"/>
          <c:w val="0.46342592592592591"/>
          <c:h val="8.2185059193884746E-2"/>
        </c:manualLayout>
      </c:layout>
      <c:overlay val="0"/>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61684726713238E-2"/>
          <c:y val="0.11190356013190661"/>
          <c:w val="0.81657202600712253"/>
          <c:h val="0.76666999232772315"/>
        </c:manualLayout>
      </c:layout>
      <c:lineChart>
        <c:grouping val="standard"/>
        <c:varyColors val="0"/>
        <c:ser>
          <c:idx val="0"/>
          <c:order val="0"/>
          <c:tx>
            <c:strRef>
              <c:f>開業数!$B$4</c:f>
              <c:strCache>
                <c:ptCount val="1"/>
                <c:pt idx="0">
                  <c:v>大阪</c:v>
                </c:pt>
              </c:strCache>
            </c:strRef>
          </c:tx>
          <c:spPr>
            <a:ln>
              <a:solidFill>
                <a:schemeClr val="accent2"/>
              </a:solidFill>
              <a:prstDash val="solid"/>
            </a:ln>
          </c:spPr>
          <c:marker>
            <c:symbol val="square"/>
            <c:size val="7"/>
            <c:spPr>
              <a:solidFill>
                <a:schemeClr val="accent2">
                  <a:alpha val="97000"/>
                </a:schemeClr>
              </a:solidFill>
              <a:ln>
                <a:solidFill>
                  <a:schemeClr val="accent2"/>
                </a:solidFill>
              </a:ln>
            </c:spPr>
          </c:marker>
          <c:dLbls>
            <c:dLbl>
              <c:idx val="10"/>
              <c:layout>
                <c:manualLayout>
                  <c:x val="-6.6081958764503235E-2"/>
                  <c:y val="-6.9987546103203416E-2"/>
                </c:manualLayout>
              </c:layout>
              <c:spPr>
                <a:noFill/>
                <a:ln w="9525">
                  <a:solidFill>
                    <a:sysClr val="windowText" lastClr="000000"/>
                  </a:solidFill>
                </a:ln>
                <a:effectLst/>
              </c:spPr>
              <c:txPr>
                <a:bodyPr wrap="square" lIns="38100" tIns="19050" rIns="38100" bIns="19050" anchor="ctr" anchorCtr="0">
                  <a:spAutoFit/>
                </a:bodyPr>
                <a:lstStyle/>
                <a:p>
                  <a:pPr algn="r">
                    <a:defRPr sz="9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51-467E-A808-9AF0E62F34C9}"/>
                </c:ext>
              </c:extLst>
            </c:dLbl>
            <c:dLbl>
              <c:idx val="11"/>
              <c:layout>
                <c:manualLayout>
                  <c:x val="-9.769136878320683E-3"/>
                  <c:y val="-0.10113312016543646"/>
                </c:manualLayout>
              </c:layout>
              <c:tx>
                <c:rich>
                  <a:bodyPr wrap="square" lIns="38100" tIns="19050" rIns="3810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fld id="{73309B6E-B8EE-4378-92B1-991175795E58}" type="VALUE">
                      <a:rPr lang="en-US" altLang="ja-JP" sz="90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t>[値]</a:t>
                    </a:fld>
                    <a:endParaRPr lang="en-US" altLang="ja-JP" sz="900"/>
                  </a:p>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r>
                      <a:rPr lang="en-US" altLang="ja-JP" sz="900" b="0" i="0" u="none" strike="noStrike" kern="1200" baseline="0">
                        <a:solidFill>
                          <a:sysClr val="windowText" lastClr="000000"/>
                        </a:solidFill>
                      </a:rPr>
                      <a:t>(</a:t>
                    </a:r>
                    <a:r>
                      <a:rPr lang="ja-JP" altLang="en-US" sz="900" b="0" i="0" u="none" strike="noStrike" kern="1200" baseline="0">
                        <a:solidFill>
                          <a:sysClr val="windowText" lastClr="000000"/>
                        </a:solidFill>
                      </a:rPr>
                      <a:t>伸率</a:t>
                    </a:r>
                    <a:r>
                      <a:rPr lang="en-US" altLang="ja-JP" sz="900" b="0" i="0" u="none" strike="noStrike" kern="1200" baseline="0">
                        <a:solidFill>
                          <a:sysClr val="windowText" lastClr="000000"/>
                        </a:solidFill>
                      </a:rPr>
                      <a:t>20.7</a:t>
                    </a:r>
                    <a:r>
                      <a:rPr lang="ja-JP" altLang="en-US" sz="900" b="0" i="0" u="none" strike="noStrike" kern="1200" baseline="0">
                        <a:solidFill>
                          <a:sysClr val="windowText" lastClr="000000"/>
                        </a:solidFill>
                      </a:rPr>
                      <a:t>％</a:t>
                    </a:r>
                    <a:r>
                      <a:rPr lang="en-US" altLang="ja-JP" sz="900" b="0" i="0" u="none" strike="noStrike" kern="1200" baseline="0">
                        <a:solidFill>
                          <a:sysClr val="windowText" lastClr="000000"/>
                        </a:solidFill>
                      </a:rPr>
                      <a:t>)</a:t>
                    </a:r>
                  </a:p>
                </c:rich>
              </c:tx>
              <c:spPr>
                <a:noFill/>
                <a:ln>
                  <a:solidFill>
                    <a:sysClr val="windowText" lastClr="000000"/>
                  </a:solid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751-467E-A808-9AF0E62F34C9}"/>
                </c:ext>
              </c:extLst>
            </c:dLbl>
            <c:spPr>
              <a:noFill/>
              <a:ln>
                <a:solidFill>
                  <a:sysClr val="windowText" lastClr="000000"/>
                </a:solidFill>
              </a:ln>
              <a:effectLst/>
            </c:spPr>
            <c:txPr>
              <a:bodyPr wrap="square" lIns="38100" tIns="19050" rIns="38100" bIns="19050" anchor="ctr" anchorCtr="0">
                <a:spAutoFit/>
              </a:bodyPr>
              <a:lstStyle/>
              <a:p>
                <a:pPr algn="r">
                  <a:defRPr sz="900"/>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開業数!$C$3:$N$3</c:f>
              <c:strCache>
                <c:ptCount val="12"/>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strCache>
            </c:strRef>
          </c:cat>
          <c:val>
            <c:numRef>
              <c:f>開業数!$C$4:$N$4</c:f>
              <c:numCache>
                <c:formatCode>#,##0</c:formatCode>
                <c:ptCount val="12"/>
                <c:pt idx="0">
                  <c:v>7770</c:v>
                </c:pt>
                <c:pt idx="1">
                  <c:v>7477</c:v>
                </c:pt>
                <c:pt idx="2">
                  <c:v>7564</c:v>
                </c:pt>
                <c:pt idx="3">
                  <c:v>7854</c:v>
                </c:pt>
                <c:pt idx="4">
                  <c:v>8276</c:v>
                </c:pt>
                <c:pt idx="5">
                  <c:v>8383</c:v>
                </c:pt>
                <c:pt idx="6">
                  <c:v>10119</c:v>
                </c:pt>
                <c:pt idx="7">
                  <c:v>11700</c:v>
                </c:pt>
                <c:pt idx="8">
                  <c:v>11629</c:v>
                </c:pt>
                <c:pt idx="9" formatCode="#,##0_ ">
                  <c:v>8463</c:v>
                </c:pt>
                <c:pt idx="10">
                  <c:v>8460</c:v>
                </c:pt>
                <c:pt idx="11">
                  <c:v>10209</c:v>
                </c:pt>
              </c:numCache>
            </c:numRef>
          </c:val>
          <c:smooth val="0"/>
          <c:extLst>
            <c:ext xmlns:c16="http://schemas.microsoft.com/office/drawing/2014/chart" uri="{C3380CC4-5D6E-409C-BE32-E72D297353CC}">
              <c16:uniqueId val="{00000002-B751-467E-A808-9AF0E62F34C9}"/>
            </c:ext>
          </c:extLst>
        </c:ser>
        <c:ser>
          <c:idx val="1"/>
          <c:order val="1"/>
          <c:tx>
            <c:strRef>
              <c:f>開業数!$B$5</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alpha val="92000"/>
                  </a:schemeClr>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3-B751-467E-A808-9AF0E62F34C9}"/>
                </c:ext>
              </c:extLst>
            </c:dLbl>
            <c:dLbl>
              <c:idx val="1"/>
              <c:delete val="1"/>
              <c:extLst>
                <c:ext xmlns:c15="http://schemas.microsoft.com/office/drawing/2012/chart" uri="{CE6537A1-D6FC-4f65-9D91-7224C49458BB}"/>
                <c:ext xmlns:c16="http://schemas.microsoft.com/office/drawing/2014/chart" uri="{C3380CC4-5D6E-409C-BE32-E72D297353CC}">
                  <c16:uniqueId val="{00000004-B751-467E-A808-9AF0E62F34C9}"/>
                </c:ext>
              </c:extLst>
            </c:dLbl>
            <c:dLbl>
              <c:idx val="2"/>
              <c:delete val="1"/>
              <c:extLst>
                <c:ext xmlns:c15="http://schemas.microsoft.com/office/drawing/2012/chart" uri="{CE6537A1-D6FC-4f65-9D91-7224C49458BB}"/>
                <c:ext xmlns:c16="http://schemas.microsoft.com/office/drawing/2014/chart" uri="{C3380CC4-5D6E-409C-BE32-E72D297353CC}">
                  <c16:uniqueId val="{00000005-B751-467E-A808-9AF0E62F34C9}"/>
                </c:ext>
              </c:extLst>
            </c:dLbl>
            <c:dLbl>
              <c:idx val="3"/>
              <c:delete val="1"/>
              <c:extLst>
                <c:ext xmlns:c15="http://schemas.microsoft.com/office/drawing/2012/chart" uri="{CE6537A1-D6FC-4f65-9D91-7224C49458BB}"/>
                <c:ext xmlns:c16="http://schemas.microsoft.com/office/drawing/2014/chart" uri="{C3380CC4-5D6E-409C-BE32-E72D297353CC}">
                  <c16:uniqueId val="{00000006-B751-467E-A808-9AF0E62F34C9}"/>
                </c:ext>
              </c:extLst>
            </c:dLbl>
            <c:dLbl>
              <c:idx val="4"/>
              <c:delete val="1"/>
              <c:extLst>
                <c:ext xmlns:c15="http://schemas.microsoft.com/office/drawing/2012/chart" uri="{CE6537A1-D6FC-4f65-9D91-7224C49458BB}"/>
                <c:ext xmlns:c16="http://schemas.microsoft.com/office/drawing/2014/chart" uri="{C3380CC4-5D6E-409C-BE32-E72D297353CC}">
                  <c16:uniqueId val="{00000007-B751-467E-A808-9AF0E62F34C9}"/>
                </c:ext>
              </c:extLst>
            </c:dLbl>
            <c:dLbl>
              <c:idx val="5"/>
              <c:delete val="1"/>
              <c:extLst>
                <c:ext xmlns:c15="http://schemas.microsoft.com/office/drawing/2012/chart" uri="{CE6537A1-D6FC-4f65-9D91-7224C49458BB}"/>
                <c:ext xmlns:c16="http://schemas.microsoft.com/office/drawing/2014/chart" uri="{C3380CC4-5D6E-409C-BE32-E72D297353CC}">
                  <c16:uniqueId val="{00000008-B751-467E-A808-9AF0E62F34C9}"/>
                </c:ext>
              </c:extLst>
            </c:dLbl>
            <c:dLbl>
              <c:idx val="6"/>
              <c:delete val="1"/>
              <c:extLst>
                <c:ext xmlns:c15="http://schemas.microsoft.com/office/drawing/2012/chart" uri="{CE6537A1-D6FC-4f65-9D91-7224C49458BB}"/>
                <c:ext xmlns:c16="http://schemas.microsoft.com/office/drawing/2014/chart" uri="{C3380CC4-5D6E-409C-BE32-E72D297353CC}">
                  <c16:uniqueId val="{00000009-B751-467E-A808-9AF0E62F34C9}"/>
                </c:ext>
              </c:extLst>
            </c:dLbl>
            <c:dLbl>
              <c:idx val="7"/>
              <c:delete val="1"/>
              <c:extLst>
                <c:ext xmlns:c15="http://schemas.microsoft.com/office/drawing/2012/chart" uri="{CE6537A1-D6FC-4f65-9D91-7224C49458BB}"/>
                <c:ext xmlns:c16="http://schemas.microsoft.com/office/drawing/2014/chart" uri="{C3380CC4-5D6E-409C-BE32-E72D297353CC}">
                  <c16:uniqueId val="{0000000A-B751-467E-A808-9AF0E62F34C9}"/>
                </c:ext>
              </c:extLst>
            </c:dLbl>
            <c:dLbl>
              <c:idx val="8"/>
              <c:delete val="1"/>
              <c:extLst>
                <c:ext xmlns:c15="http://schemas.microsoft.com/office/drawing/2012/chart" uri="{CE6537A1-D6FC-4f65-9D91-7224C49458BB}"/>
                <c:ext xmlns:c16="http://schemas.microsoft.com/office/drawing/2014/chart" uri="{C3380CC4-5D6E-409C-BE32-E72D297353CC}">
                  <c16:uniqueId val="{0000000B-B751-467E-A808-9AF0E62F34C9}"/>
                </c:ext>
              </c:extLst>
            </c:dLbl>
            <c:dLbl>
              <c:idx val="9"/>
              <c:delete val="1"/>
              <c:extLst>
                <c:ext xmlns:c15="http://schemas.microsoft.com/office/drawing/2012/chart" uri="{CE6537A1-D6FC-4f65-9D91-7224C49458BB}"/>
                <c:ext xmlns:c16="http://schemas.microsoft.com/office/drawing/2014/chart" uri="{C3380CC4-5D6E-409C-BE32-E72D297353CC}">
                  <c16:uniqueId val="{0000000C-B751-467E-A808-9AF0E62F34C9}"/>
                </c:ext>
              </c:extLst>
            </c:dLbl>
            <c:dLbl>
              <c:idx val="10"/>
              <c:layout>
                <c:manualLayout>
                  <c:x val="-0.20498253412953715"/>
                  <c:y val="-0.12330820980869203"/>
                </c:manualLayout>
              </c:layout>
              <c:spPr>
                <a:noFill/>
                <a:ln w="25400">
                  <a:noFill/>
                </a:ln>
                <a:effectLst/>
              </c:spPr>
              <c:txPr>
                <a:bodyPr wrap="square" lIns="38100" tIns="19050" rIns="3810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751-467E-A808-9AF0E62F34C9}"/>
                </c:ext>
              </c:extLst>
            </c:dLbl>
            <c:dLbl>
              <c:idx val="11"/>
              <c:layout>
                <c:manualLayout>
                  <c:x val="-2.9097925388337994E-2"/>
                  <c:y val="-5.3059177929145759E-2"/>
                </c:manualLayout>
              </c:layout>
              <c:tx>
                <c:rich>
                  <a:bodyPr wrap="square" lIns="38100" tIns="19050" rIns="3810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fld id="{CE9A4591-B918-42C2-AAA9-5F30843F8AFE}" type="VALUE">
                      <a:rPr lang="en-US" altLang="ja-JP" sz="90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t>[値]</a:t>
                    </a:fld>
                    <a:endParaRPr lang="en-US" altLang="ja-JP" sz="900"/>
                  </a:p>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r>
                      <a:rPr lang="en-US" altLang="ja-JP" sz="900" b="0" i="0" u="none" strike="noStrike" kern="1200" baseline="0">
                        <a:solidFill>
                          <a:sysClr val="windowText" lastClr="000000"/>
                        </a:solidFill>
                      </a:rPr>
                      <a:t>(</a:t>
                    </a:r>
                    <a:r>
                      <a:rPr lang="ja-JP" altLang="en-US" sz="900" b="0" i="0" u="none" strike="noStrike" kern="1200" baseline="0">
                        <a:solidFill>
                          <a:sysClr val="windowText" lastClr="000000"/>
                        </a:solidFill>
                      </a:rPr>
                      <a:t>伸率</a:t>
                    </a:r>
                    <a:r>
                      <a:rPr lang="en-US" altLang="ja-JP" sz="900" b="0" i="0" u="none" strike="noStrike" kern="1200" baseline="0">
                        <a:solidFill>
                          <a:sysClr val="windowText" lastClr="000000"/>
                        </a:solidFill>
                      </a:rPr>
                      <a:t>26.8</a:t>
                    </a:r>
                    <a:r>
                      <a:rPr lang="ja-JP" altLang="en-US" sz="900" b="0" i="0" u="none" strike="noStrike" kern="1200" baseline="0">
                        <a:solidFill>
                          <a:sysClr val="windowText" lastClr="000000"/>
                        </a:solidFill>
                      </a:rPr>
                      <a:t>％</a:t>
                    </a:r>
                    <a:r>
                      <a:rPr lang="en-US" altLang="ja-JP" sz="900" b="0" i="0" u="none" strike="noStrike" kern="1200" baseline="0">
                        <a:solidFill>
                          <a:sysClr val="windowText" lastClr="000000"/>
                        </a:solidFill>
                      </a:rPr>
                      <a:t>)</a:t>
                    </a:r>
                  </a:p>
                </c:rich>
              </c:tx>
              <c:spPr>
                <a:noFill/>
                <a:ln w="25400">
                  <a:noFill/>
                </a:ln>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751-467E-A808-9AF0E62F34C9}"/>
                </c:ext>
              </c:extLst>
            </c:dLbl>
            <c:spPr>
              <a:noFill/>
              <a:ln w="25400">
                <a:noFill/>
              </a:ln>
            </c:spPr>
            <c:txPr>
              <a:bodyPr wrap="square" lIns="38100" tIns="19050" rIns="38100" bIns="19050" anchor="ctr" anchorCtr="0">
                <a:spAutoFit/>
              </a:bodyPr>
              <a:lstStyle/>
              <a:p>
                <a:pPr algn="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開業数!$C$3:$N$3</c:f>
              <c:strCache>
                <c:ptCount val="12"/>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strCache>
            </c:strRef>
          </c:cat>
          <c:val>
            <c:numRef>
              <c:f>開業数!$C$5:$N$5</c:f>
              <c:numCache>
                <c:formatCode>#,##0</c:formatCode>
                <c:ptCount val="12"/>
                <c:pt idx="0">
                  <c:v>15516</c:v>
                </c:pt>
                <c:pt idx="1">
                  <c:v>15065</c:v>
                </c:pt>
                <c:pt idx="2">
                  <c:v>14727</c:v>
                </c:pt>
                <c:pt idx="3">
                  <c:v>14931</c:v>
                </c:pt>
                <c:pt idx="4">
                  <c:v>15757</c:v>
                </c:pt>
                <c:pt idx="5">
                  <c:v>16995</c:v>
                </c:pt>
                <c:pt idx="6">
                  <c:v>18930</c:v>
                </c:pt>
                <c:pt idx="7">
                  <c:v>20557</c:v>
                </c:pt>
                <c:pt idx="8">
                  <c:v>20811</c:v>
                </c:pt>
                <c:pt idx="9" formatCode="#,##0_ ">
                  <c:v>18179</c:v>
                </c:pt>
                <c:pt idx="10">
                  <c:v>17644</c:v>
                </c:pt>
                <c:pt idx="11">
                  <c:v>22381</c:v>
                </c:pt>
              </c:numCache>
            </c:numRef>
          </c:val>
          <c:smooth val="0"/>
          <c:extLst>
            <c:ext xmlns:c16="http://schemas.microsoft.com/office/drawing/2014/chart" uri="{C3380CC4-5D6E-409C-BE32-E72D297353CC}">
              <c16:uniqueId val="{0000000F-B751-467E-A808-9AF0E62F34C9}"/>
            </c:ext>
          </c:extLst>
        </c:ser>
        <c:ser>
          <c:idx val="2"/>
          <c:order val="2"/>
          <c:tx>
            <c:strRef>
              <c:f>開業数!$B$6</c:f>
              <c:strCache>
                <c:ptCount val="1"/>
                <c:pt idx="0">
                  <c:v>愛知</c:v>
                </c:pt>
              </c:strCache>
            </c:strRef>
          </c:tx>
          <c:spPr>
            <a:ln>
              <a:solidFill>
                <a:schemeClr val="accent3"/>
              </a:solidFill>
              <a:prstDash val="sysDash"/>
            </a:ln>
          </c:spPr>
          <c:dLbls>
            <c:dLbl>
              <c:idx val="10"/>
              <c:layout>
                <c:manualLayout>
                  <c:x val="-0.11387608025481845"/>
                  <c:y val="-4.39093120856187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751-467E-A808-9AF0E62F34C9}"/>
                </c:ext>
              </c:extLst>
            </c:dLbl>
            <c:dLbl>
              <c:idx val="11"/>
              <c:layout>
                <c:manualLayout>
                  <c:x val="-2.6601900464904866E-3"/>
                  <c:y val="2.1551797072435236E-2"/>
                </c:manualLayout>
              </c:layout>
              <c:tx>
                <c:rich>
                  <a:bodyPr wrap="square" lIns="38100" tIns="19050" rIns="3810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fld id="{E7EF3DA3-A81D-4594-A2BC-C5F50C9BC8AC}" type="VALUE">
                      <a:rPr lang="en-US" altLang="ja-JP" sz="90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t>[値]</a:t>
                    </a:fld>
                    <a:endParaRPr lang="en-US" altLang="ja-JP" sz="900"/>
                  </a:p>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r>
                      <a:rPr lang="en-US" altLang="ja-JP" sz="900" b="0" i="0" u="none" strike="noStrike" kern="1200" baseline="0">
                        <a:solidFill>
                          <a:sysClr val="windowText" lastClr="000000"/>
                        </a:solidFill>
                      </a:rPr>
                      <a:t>(</a:t>
                    </a:r>
                    <a:r>
                      <a:rPr lang="ja-JP" altLang="en-US" sz="900" b="0" i="0" u="none" strike="noStrike" kern="1200" baseline="0">
                        <a:solidFill>
                          <a:sysClr val="windowText" lastClr="000000"/>
                        </a:solidFill>
                      </a:rPr>
                      <a:t>伸率</a:t>
                    </a:r>
                    <a:r>
                      <a:rPr lang="en-US" altLang="ja-JP" sz="900" b="0" i="0" u="none" strike="noStrike" kern="1200" baseline="0">
                        <a:solidFill>
                          <a:sysClr val="windowText" lastClr="000000"/>
                        </a:solidFill>
                      </a:rPr>
                      <a:t>21.4</a:t>
                    </a:r>
                    <a:r>
                      <a:rPr lang="ja-JP" altLang="en-US" sz="900" b="0" i="0" u="none" strike="noStrike" kern="1200" baseline="0">
                        <a:solidFill>
                          <a:sysClr val="windowText" lastClr="000000"/>
                        </a:solidFill>
                      </a:rPr>
                      <a:t>％</a:t>
                    </a:r>
                    <a:r>
                      <a:rPr lang="en-US" altLang="ja-JP" sz="9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751-467E-A808-9AF0E62F34C9}"/>
                </c:ext>
              </c:extLst>
            </c:dLbl>
            <c:spPr>
              <a:noFill/>
              <a:ln>
                <a:noFill/>
              </a:ln>
              <a:effectLst/>
            </c:spPr>
            <c:txPr>
              <a:bodyPr wrap="square" lIns="38100" tIns="19050" rIns="38100" bIns="19050" anchor="ctr">
                <a:spAutoFit/>
              </a:bodyPr>
              <a:lstStyle/>
              <a:p>
                <a:pPr>
                  <a:defRPr sz="900"/>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開業数!$C$3:$N$3</c:f>
              <c:strCache>
                <c:ptCount val="12"/>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strCache>
            </c:strRef>
          </c:cat>
          <c:val>
            <c:numRef>
              <c:f>開業数!$C$6:$N$6</c:f>
              <c:numCache>
                <c:formatCode>#,##0</c:formatCode>
                <c:ptCount val="12"/>
                <c:pt idx="0">
                  <c:v>5568</c:v>
                </c:pt>
                <c:pt idx="1">
                  <c:v>5424</c:v>
                </c:pt>
                <c:pt idx="2">
                  <c:v>5233</c:v>
                </c:pt>
                <c:pt idx="3">
                  <c:v>5480</c:v>
                </c:pt>
                <c:pt idx="4">
                  <c:v>5660</c:v>
                </c:pt>
                <c:pt idx="5">
                  <c:v>6196</c:v>
                </c:pt>
                <c:pt idx="6">
                  <c:v>6613</c:v>
                </c:pt>
                <c:pt idx="7">
                  <c:v>7149</c:v>
                </c:pt>
                <c:pt idx="8">
                  <c:v>7040</c:v>
                </c:pt>
                <c:pt idx="9" formatCode="#,##0_ ">
                  <c:v>5987</c:v>
                </c:pt>
                <c:pt idx="10">
                  <c:v>5789</c:v>
                </c:pt>
                <c:pt idx="11">
                  <c:v>7025</c:v>
                </c:pt>
              </c:numCache>
            </c:numRef>
          </c:val>
          <c:smooth val="0"/>
          <c:extLst>
            <c:ext xmlns:c16="http://schemas.microsoft.com/office/drawing/2014/chart" uri="{C3380CC4-5D6E-409C-BE32-E72D297353CC}">
              <c16:uniqueId val="{00000012-B751-467E-A808-9AF0E62F34C9}"/>
            </c:ext>
          </c:extLst>
        </c:ser>
        <c:ser>
          <c:idx val="3"/>
          <c:order val="3"/>
          <c:tx>
            <c:strRef>
              <c:f>開業数!$B$7</c:f>
              <c:strCache>
                <c:ptCount val="1"/>
                <c:pt idx="0">
                  <c:v>全国平均</c:v>
                </c:pt>
              </c:strCache>
            </c:strRef>
          </c:tx>
          <c:dLbls>
            <c:dLbl>
              <c:idx val="10"/>
              <c:layout>
                <c:manualLayout>
                  <c:x val="-8.2013332594608218E-2"/>
                  <c:y val="-6.12948014306752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751-467E-A808-9AF0E62F34C9}"/>
                </c:ext>
              </c:extLst>
            </c:dLbl>
            <c:dLbl>
              <c:idx val="11"/>
              <c:layout>
                <c:manualLayout>
                  <c:x val="-2.3564675608674594E-3"/>
                  <c:y val="3.4989238699805345E-2"/>
                </c:manualLayout>
              </c:layout>
              <c:tx>
                <c:rich>
                  <a:bodyPr wrap="square" lIns="38100" tIns="19050" rIns="3810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fld id="{4FEE2285-00EF-4801-A802-E50F198AC2AD}" type="VALUE">
                      <a:rPr lang="en-US" altLang="ja-JP" sz="90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t>[値]</a:t>
                    </a:fld>
                    <a:endParaRPr lang="en-US" altLang="ja-JP" sz="900"/>
                  </a:p>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solidFill>
                        <a:latin typeface="+mn-lt"/>
                        <a:ea typeface="+mn-ea"/>
                        <a:cs typeface="+mn-cs"/>
                      </a:defRPr>
                    </a:pPr>
                    <a:r>
                      <a:rPr lang="en-US" altLang="ja-JP" sz="900" b="0" i="0" u="none" strike="noStrike" kern="1200" baseline="0">
                        <a:solidFill>
                          <a:sysClr val="windowText" lastClr="000000"/>
                        </a:solidFill>
                      </a:rPr>
                      <a:t>(</a:t>
                    </a:r>
                    <a:r>
                      <a:rPr lang="ja-JP" altLang="en-US" sz="900" b="0" i="0" u="none" strike="noStrike" kern="1200" baseline="0">
                        <a:solidFill>
                          <a:sysClr val="windowText" lastClr="000000"/>
                        </a:solidFill>
                      </a:rPr>
                      <a:t>伸率</a:t>
                    </a:r>
                    <a:r>
                      <a:rPr lang="en-US" altLang="ja-JP" sz="900" b="0" i="0" u="none" strike="noStrike" kern="1200" baseline="0">
                        <a:solidFill>
                          <a:sysClr val="windowText" lastClr="000000"/>
                        </a:solidFill>
                      </a:rPr>
                      <a:t>21.3</a:t>
                    </a:r>
                    <a:r>
                      <a:rPr lang="ja-JP" altLang="en-US" sz="900" b="0" i="0" u="none" strike="noStrike" kern="1200" baseline="0">
                        <a:solidFill>
                          <a:sysClr val="windowText" lastClr="000000"/>
                        </a:solidFill>
                      </a:rPr>
                      <a:t>％</a:t>
                    </a:r>
                    <a:r>
                      <a:rPr lang="en-US" altLang="ja-JP" sz="9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B751-467E-A808-9AF0E62F34C9}"/>
                </c:ext>
              </c:extLst>
            </c:dLbl>
            <c:spPr>
              <a:noFill/>
              <a:ln>
                <a:noFill/>
              </a:ln>
              <a:effectLst/>
            </c:spPr>
            <c:txPr>
              <a:bodyPr wrap="square" lIns="38100" tIns="19050" rIns="38100" bIns="19050" anchor="ctr">
                <a:spAutoFit/>
              </a:bodyPr>
              <a:lstStyle/>
              <a:p>
                <a:pPr>
                  <a:defRPr sz="900"/>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開業数!$C$3:$N$3</c:f>
              <c:strCache>
                <c:ptCount val="12"/>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strCache>
            </c:strRef>
          </c:cat>
          <c:val>
            <c:numRef>
              <c:f>開業数!$C$7:$N$7</c:f>
              <c:numCache>
                <c:formatCode>#,##0</c:formatCode>
                <c:ptCount val="12"/>
                <c:pt idx="0">
                  <c:v>2040.4042553191489</c:v>
                </c:pt>
                <c:pt idx="1">
                  <c:v>1942.5531914893618</c:v>
                </c:pt>
                <c:pt idx="2">
                  <c:v>1941.1702127659576</c:v>
                </c:pt>
                <c:pt idx="3">
                  <c:v>1993.6382978723404</c:v>
                </c:pt>
                <c:pt idx="4">
                  <c:v>2106.744680851064</c:v>
                </c:pt>
                <c:pt idx="5">
                  <c:v>2152.1489361702129</c:v>
                </c:pt>
                <c:pt idx="6">
                  <c:v>2323.4468085106382</c:v>
                </c:pt>
                <c:pt idx="7">
                  <c:v>2548.5106382978724</c:v>
                </c:pt>
                <c:pt idx="8">
                  <c:v>2582.1914893617022</c:v>
                </c:pt>
                <c:pt idx="9" formatCode="#,##0_ ">
                  <c:v>2095.9148936170213</c:v>
                </c:pt>
                <c:pt idx="10" formatCode="#,##0_ ">
                  <c:v>2039.2765957446809</c:v>
                </c:pt>
                <c:pt idx="11" formatCode="#,##0_ ">
                  <c:v>2474.5744680851062</c:v>
                </c:pt>
              </c:numCache>
            </c:numRef>
          </c:val>
          <c:smooth val="0"/>
          <c:extLst>
            <c:ext xmlns:c16="http://schemas.microsoft.com/office/drawing/2014/chart" uri="{C3380CC4-5D6E-409C-BE32-E72D297353CC}">
              <c16:uniqueId val="{00000015-B751-467E-A808-9AF0E62F34C9}"/>
            </c:ext>
          </c:extLst>
        </c:ser>
        <c:dLbls>
          <c:showLegendKey val="0"/>
          <c:showVal val="0"/>
          <c:showCatName val="0"/>
          <c:showSerName val="0"/>
          <c:showPercent val="0"/>
          <c:showBubbleSize val="0"/>
        </c:dLbls>
        <c:marker val="1"/>
        <c:smooth val="0"/>
        <c:axId val="590384176"/>
        <c:axId val="1"/>
      </c:lineChart>
      <c:catAx>
        <c:axId val="590384176"/>
        <c:scaling>
          <c:orientation val="minMax"/>
        </c:scaling>
        <c:delete val="0"/>
        <c:axPos val="b"/>
        <c:numFmt formatCode="General" sourceLinked="1"/>
        <c:majorTickMark val="out"/>
        <c:minorTickMark val="none"/>
        <c:tickLblPos val="nextTo"/>
        <c:txPr>
          <a:bodyPr/>
          <a:lstStyle/>
          <a:p>
            <a:pPr>
              <a:defRPr sz="900"/>
            </a:pPr>
            <a:endParaRPr lang="ja-JP"/>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590384176"/>
        <c:crosses val="autoZero"/>
        <c:crossBetween val="between"/>
      </c:valAx>
    </c:plotArea>
    <c:legend>
      <c:legendPos val="t"/>
      <c:layout>
        <c:manualLayout>
          <c:xMode val="edge"/>
          <c:yMode val="edge"/>
          <c:x val="0.12838278215223098"/>
          <c:y val="2.564102564102564E-2"/>
          <c:w val="0.87161711263986397"/>
          <c:h val="7.619438488063035E-2"/>
        </c:manualLayout>
      </c:layout>
      <c:overlay val="0"/>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74371348742696E-2"/>
          <c:y val="0.11028108796926871"/>
          <c:w val="0.83402875586029301"/>
          <c:h val="0.75625753161547093"/>
        </c:manualLayout>
      </c:layout>
      <c:lineChart>
        <c:grouping val="standard"/>
        <c:varyColors val="0"/>
        <c:ser>
          <c:idx val="0"/>
          <c:order val="0"/>
          <c:tx>
            <c:strRef>
              <c:f>開業率!$B$9</c:f>
              <c:strCache>
                <c:ptCount val="1"/>
                <c:pt idx="0">
                  <c:v>大阪</c:v>
                </c:pt>
              </c:strCache>
            </c:strRef>
          </c:tx>
          <c:spPr>
            <a:ln w="38100">
              <a:solidFill>
                <a:schemeClr val="accent2"/>
              </a:solidFill>
            </a:ln>
          </c:spPr>
          <c:marker>
            <c:symbol val="x"/>
            <c:size val="7"/>
            <c:spPr>
              <a:solidFill>
                <a:schemeClr val="accent2"/>
              </a:solidFill>
              <a:ln>
                <a:solidFill>
                  <a:schemeClr val="accent2"/>
                </a:solidFill>
              </a:ln>
            </c:spPr>
          </c:marker>
          <c:dLbls>
            <c:dLbl>
              <c:idx val="10"/>
              <c:layout>
                <c:manualLayout>
                  <c:x val="-9.9063550966774827E-2"/>
                  <c:y val="-4.87692213915723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19-4752-B418-DB0847E7AFA6}"/>
                </c:ext>
              </c:extLst>
            </c:dLbl>
            <c:dLbl>
              <c:idx val="11"/>
              <c:layout>
                <c:manualLayout>
                  <c:x val="-1.6695115933918772E-2"/>
                  <c:y val="-6.72092507860583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19-4752-B418-DB0847E7AFA6}"/>
                </c:ext>
              </c:extLst>
            </c:dLbl>
            <c:spPr>
              <a:noFill/>
              <a:ln>
                <a:solidFill>
                  <a:sysClr val="windowText" lastClr="000000"/>
                </a:solid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開業率!$C$8:$N$8</c:f>
              <c:strCache>
                <c:ptCount val="12"/>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strCache>
            </c:strRef>
          </c:cat>
          <c:val>
            <c:numRef>
              <c:f>開業率!$C$9:$N$9</c:f>
              <c:numCache>
                <c:formatCode>0.0%</c:formatCode>
                <c:ptCount val="12"/>
                <c:pt idx="0">
                  <c:v>4.732725855179807E-2</c:v>
                </c:pt>
                <c:pt idx="1">
                  <c:v>4.5653541095514019E-2</c:v>
                </c:pt>
                <c:pt idx="2">
                  <c:v>4.6017289944212246E-2</c:v>
                </c:pt>
                <c:pt idx="3">
                  <c:v>4.7543236257317024E-2</c:v>
                </c:pt>
                <c:pt idx="4">
                  <c:v>4.9730496283432582E-2</c:v>
                </c:pt>
                <c:pt idx="5">
                  <c:v>4.9590052411769579E-2</c:v>
                </c:pt>
                <c:pt idx="6">
                  <c:v>5.9106308411214954E-2</c:v>
                </c:pt>
                <c:pt idx="7">
                  <c:v>6.6740823136818686E-2</c:v>
                </c:pt>
                <c:pt idx="8">
                  <c:v>6.4277028520893217E-2</c:v>
                </c:pt>
                <c:pt idx="9">
                  <c:v>4.5710859772498946E-2</c:v>
                </c:pt>
                <c:pt idx="10">
                  <c:v>4.5286654889995184E-2</c:v>
                </c:pt>
                <c:pt idx="11">
                  <c:v>5.407395244627828E-2</c:v>
                </c:pt>
              </c:numCache>
            </c:numRef>
          </c:val>
          <c:smooth val="0"/>
          <c:extLst>
            <c:ext xmlns:c16="http://schemas.microsoft.com/office/drawing/2014/chart" uri="{C3380CC4-5D6E-409C-BE32-E72D297353CC}">
              <c16:uniqueId val="{00000002-7919-4752-B418-DB0847E7AFA6}"/>
            </c:ext>
          </c:extLst>
        </c:ser>
        <c:ser>
          <c:idx val="1"/>
          <c:order val="1"/>
          <c:tx>
            <c:strRef>
              <c:f>開業率!$B$10</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solidFill>
              </a:ln>
            </c:spPr>
          </c:marker>
          <c:dLbls>
            <c:dLbl>
              <c:idx val="10"/>
              <c:layout>
                <c:manualLayout>
                  <c:x val="-8.5773921108710141E-2"/>
                  <c:y val="-0.1060270309053435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919-4752-B418-DB0847E7AFA6}"/>
                </c:ext>
              </c:extLst>
            </c:dLbl>
            <c:dLbl>
              <c:idx val="11"/>
              <c:layout>
                <c:manualLayout>
                  <c:x val="-5.4216999084330898E-2"/>
                  <c:y val="-9.0420477683332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19-4752-B418-DB0847E7AFA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開業率!$C$8:$N$8</c:f>
              <c:strCache>
                <c:ptCount val="12"/>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strCache>
            </c:strRef>
          </c:cat>
          <c:val>
            <c:numRef>
              <c:f>開業率!$C$10:$N$10</c:f>
              <c:numCache>
                <c:formatCode>0.0%</c:formatCode>
                <c:ptCount val="12"/>
                <c:pt idx="0">
                  <c:v>4.8561860348658885E-2</c:v>
                </c:pt>
                <c:pt idx="1">
                  <c:v>4.702551520486456E-2</c:v>
                </c:pt>
                <c:pt idx="2">
                  <c:v>4.5578622892371683E-2</c:v>
                </c:pt>
                <c:pt idx="3">
                  <c:v>4.5792045046785725E-2</c:v>
                </c:pt>
                <c:pt idx="4">
                  <c:v>4.7985504156896182E-2</c:v>
                </c:pt>
                <c:pt idx="5">
                  <c:v>5.1284914178113608E-2</c:v>
                </c:pt>
                <c:pt idx="6">
                  <c:v>5.6347838511202591E-2</c:v>
                </c:pt>
                <c:pt idx="7">
                  <c:v>5.9929450177832196E-2</c:v>
                </c:pt>
                <c:pt idx="8">
                  <c:v>5.9147363933494387E-2</c:v>
                </c:pt>
                <c:pt idx="9">
                  <c:v>5.0375341881170835E-2</c:v>
                </c:pt>
                <c:pt idx="10">
                  <c:v>4.800644294133332E-2</c:v>
                </c:pt>
                <c:pt idx="11">
                  <c:v>5.9949963570908156E-2</c:v>
                </c:pt>
              </c:numCache>
            </c:numRef>
          </c:val>
          <c:smooth val="0"/>
          <c:extLst>
            <c:ext xmlns:c16="http://schemas.microsoft.com/office/drawing/2014/chart" uri="{C3380CC4-5D6E-409C-BE32-E72D297353CC}">
              <c16:uniqueId val="{00000005-7919-4752-B418-DB0847E7AFA6}"/>
            </c:ext>
          </c:extLst>
        </c:ser>
        <c:ser>
          <c:idx val="2"/>
          <c:order val="2"/>
          <c:tx>
            <c:strRef>
              <c:f>開業率!$B$11</c:f>
              <c:strCache>
                <c:ptCount val="1"/>
                <c:pt idx="0">
                  <c:v>愛知</c:v>
                </c:pt>
              </c:strCache>
            </c:strRef>
          </c:tx>
          <c:spPr>
            <a:ln>
              <a:solidFill>
                <a:schemeClr val="accent3"/>
              </a:solidFill>
              <a:prstDash val="sysDash"/>
            </a:ln>
          </c:spPr>
          <c:marker>
            <c:symbol val="triangle"/>
            <c:size val="7"/>
            <c:spPr>
              <a:solidFill>
                <a:schemeClr val="accent3"/>
              </a:solidFill>
              <a:ln>
                <a:solidFill>
                  <a:schemeClr val="accent3">
                    <a:alpha val="98000"/>
                  </a:schemeClr>
                </a:solidFill>
              </a:ln>
            </c:spPr>
          </c:marker>
          <c:dLbls>
            <c:dLbl>
              <c:idx val="10"/>
              <c:layout>
                <c:manualLayout>
                  <c:x val="-9.966728456074167E-2"/>
                  <c:y val="-0.1669561735326864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919-4752-B418-DB0847E7AFA6}"/>
                </c:ext>
              </c:extLst>
            </c:dLbl>
            <c:dLbl>
              <c:idx val="11"/>
              <c:layout>
                <c:manualLayout>
                  <c:x val="-0.14032017917954934"/>
                  <c:y val="-4.510427680331744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19-4752-B418-DB0847E7AFA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開業率!$C$8:$N$8</c:f>
              <c:strCache>
                <c:ptCount val="12"/>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strCache>
            </c:strRef>
          </c:cat>
          <c:val>
            <c:numRef>
              <c:f>開業率!$C$11:$N$11</c:f>
              <c:numCache>
                <c:formatCode>0.0%</c:formatCode>
                <c:ptCount val="12"/>
                <c:pt idx="0">
                  <c:v>5.3283826329942489E-2</c:v>
                </c:pt>
                <c:pt idx="1">
                  <c:v>5.171772647959038E-2</c:v>
                </c:pt>
                <c:pt idx="2">
                  <c:v>4.9610830386515106E-2</c:v>
                </c:pt>
                <c:pt idx="3">
                  <c:v>5.1446220862005843E-2</c:v>
                </c:pt>
                <c:pt idx="4">
                  <c:v>5.2614944131481586E-2</c:v>
                </c:pt>
                <c:pt idx="5">
                  <c:v>5.7321010611232917E-2</c:v>
                </c:pt>
                <c:pt idx="6">
                  <c:v>6.0533108763707592E-2</c:v>
                </c:pt>
                <c:pt idx="7">
                  <c:v>6.4082108282538547E-2</c:v>
                </c:pt>
                <c:pt idx="8">
                  <c:v>6.1795040596883913E-2</c:v>
                </c:pt>
                <c:pt idx="9">
                  <c:v>5.1385265037077729E-2</c:v>
                </c:pt>
                <c:pt idx="10">
                  <c:v>4.9026084010840111E-2</c:v>
                </c:pt>
                <c:pt idx="11">
                  <c:v>5.8801864918932946E-2</c:v>
                </c:pt>
              </c:numCache>
            </c:numRef>
          </c:val>
          <c:smooth val="0"/>
          <c:extLst>
            <c:ext xmlns:c16="http://schemas.microsoft.com/office/drawing/2014/chart" uri="{C3380CC4-5D6E-409C-BE32-E72D297353CC}">
              <c16:uniqueId val="{00000008-7919-4752-B418-DB0847E7AFA6}"/>
            </c:ext>
          </c:extLst>
        </c:ser>
        <c:ser>
          <c:idx val="3"/>
          <c:order val="3"/>
          <c:tx>
            <c:strRef>
              <c:f>開業率!$B$12</c:f>
              <c:strCache>
                <c:ptCount val="1"/>
                <c:pt idx="0">
                  <c:v>全国平均</c:v>
                </c:pt>
              </c:strCache>
            </c:strRef>
          </c:tx>
          <c:spPr>
            <a:ln>
              <a:prstDash val="solid"/>
            </a:ln>
          </c:spPr>
          <c:marker>
            <c:symbol val="x"/>
            <c:size val="7"/>
          </c:marker>
          <c:dLbls>
            <c:dLbl>
              <c:idx val="10"/>
              <c:layout>
                <c:manualLayout>
                  <c:x val="-0.11287904114474445"/>
                  <c:y val="1.583141685577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919-4752-B418-DB0847E7AFA6}"/>
                </c:ext>
              </c:extLst>
            </c:dLbl>
            <c:dLbl>
              <c:idx val="11"/>
              <c:layout>
                <c:manualLayout>
                  <c:x val="-1.7378460771701808E-2"/>
                  <c:y val="7.9905534496530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919-4752-B418-DB0847E7AFA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開業率!$C$8:$N$8</c:f>
              <c:strCache>
                <c:ptCount val="12"/>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pt idx="11">
                  <c:v>2020年度</c:v>
                </c:pt>
              </c:strCache>
            </c:strRef>
          </c:cat>
          <c:val>
            <c:numRef>
              <c:f>開業率!$C$12:$N$12</c:f>
              <c:numCache>
                <c:formatCode>0.0%</c:formatCode>
                <c:ptCount val="12"/>
                <c:pt idx="0">
                  <c:v>4.7458635334732859E-2</c:v>
                </c:pt>
                <c:pt idx="1">
                  <c:v>4.5122138660875742E-2</c:v>
                </c:pt>
                <c:pt idx="2">
                  <c:v>4.4861758811068735E-2</c:v>
                </c:pt>
                <c:pt idx="3">
                  <c:v>4.5764664683389557E-2</c:v>
                </c:pt>
                <c:pt idx="4">
                  <c:v>4.7956275260505589E-2</c:v>
                </c:pt>
                <c:pt idx="5">
                  <c:v>4.8573681440475136E-2</c:v>
                </c:pt>
                <c:pt idx="6">
                  <c:v>5.1802401177581739E-2</c:v>
                </c:pt>
                <c:pt idx="7">
                  <c:v>5.598818349241369E-2</c:v>
                </c:pt>
                <c:pt idx="8">
                  <c:v>5.5514057251801897E-2</c:v>
                </c:pt>
                <c:pt idx="9">
                  <c:v>4.4107829287458947E-2</c:v>
                </c:pt>
                <c:pt idx="10">
                  <c:v>4.2475251649225311E-2</c:v>
                </c:pt>
                <c:pt idx="11">
                  <c:v>5.1071018157754798E-2</c:v>
                </c:pt>
              </c:numCache>
            </c:numRef>
          </c:val>
          <c:smooth val="0"/>
          <c:extLst>
            <c:ext xmlns:c16="http://schemas.microsoft.com/office/drawing/2014/chart" uri="{C3380CC4-5D6E-409C-BE32-E72D297353CC}">
              <c16:uniqueId val="{0000000B-7919-4752-B418-DB0847E7AFA6}"/>
            </c:ext>
          </c:extLst>
        </c:ser>
        <c:dLbls>
          <c:showLegendKey val="0"/>
          <c:showVal val="0"/>
          <c:showCatName val="0"/>
          <c:showSerName val="0"/>
          <c:showPercent val="0"/>
          <c:showBubbleSize val="0"/>
        </c:dLbls>
        <c:marker val="1"/>
        <c:smooth val="0"/>
        <c:axId val="590387088"/>
        <c:axId val="1"/>
      </c:lineChart>
      <c:catAx>
        <c:axId val="59038708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7.0000000000000007E-2"/>
          <c:min val="4.0000000000000008E-2"/>
        </c:scaling>
        <c:delete val="0"/>
        <c:axPos val="l"/>
        <c:majorGridlines/>
        <c:numFmt formatCode="0.0%" sourceLinked="1"/>
        <c:majorTickMark val="out"/>
        <c:minorTickMark val="none"/>
        <c:tickLblPos val="nextTo"/>
        <c:crossAx val="590387088"/>
        <c:crosses val="autoZero"/>
        <c:crossBetween val="between"/>
      </c:valAx>
    </c:plotArea>
    <c:legend>
      <c:legendPos val="t"/>
      <c:overlay val="0"/>
    </c:legend>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060502384980899E-2"/>
          <c:y val="3.0405235664188641E-2"/>
          <c:w val="0.71443951582793164"/>
          <c:h val="0.90098858741650811"/>
        </c:manualLayout>
      </c:layout>
      <c:lineChart>
        <c:grouping val="standard"/>
        <c:varyColors val="0"/>
        <c:ser>
          <c:idx val="0"/>
          <c:order val="0"/>
          <c:tx>
            <c:strRef>
              <c:f>業種別!$A$3</c:f>
              <c:strCache>
                <c:ptCount val="1"/>
                <c:pt idx="0">
                  <c:v>製造業</c:v>
                </c:pt>
              </c:strCache>
            </c:strRef>
          </c:tx>
          <c:dLbls>
            <c:dLbl>
              <c:idx val="1"/>
              <c:delete val="1"/>
              <c:extLst>
                <c:ext xmlns:c15="http://schemas.microsoft.com/office/drawing/2012/chart" uri="{CE6537A1-D6FC-4f65-9D91-7224C49458BB}"/>
                <c:ext xmlns:c16="http://schemas.microsoft.com/office/drawing/2014/chart" uri="{C3380CC4-5D6E-409C-BE32-E72D297353CC}">
                  <c16:uniqueId val="{00000000-3E64-4266-BB66-ACF8AFD027F8}"/>
                </c:ext>
              </c:extLst>
            </c:dLbl>
            <c:dLbl>
              <c:idx val="2"/>
              <c:delete val="1"/>
              <c:extLst>
                <c:ext xmlns:c15="http://schemas.microsoft.com/office/drawing/2012/chart" uri="{CE6537A1-D6FC-4f65-9D91-7224C49458BB}"/>
                <c:ext xmlns:c16="http://schemas.microsoft.com/office/drawing/2014/chart" uri="{C3380CC4-5D6E-409C-BE32-E72D297353CC}">
                  <c16:uniqueId val="{00000001-3E64-4266-BB66-ACF8AFD027F8}"/>
                </c:ext>
              </c:extLst>
            </c:dLbl>
            <c:dLbl>
              <c:idx val="3"/>
              <c:delete val="1"/>
              <c:extLst>
                <c:ext xmlns:c15="http://schemas.microsoft.com/office/drawing/2012/chart" uri="{CE6537A1-D6FC-4f65-9D91-7224C49458BB}"/>
                <c:ext xmlns:c16="http://schemas.microsoft.com/office/drawing/2014/chart" uri="{C3380CC4-5D6E-409C-BE32-E72D297353CC}">
                  <c16:uniqueId val="{00000002-3E64-4266-BB66-ACF8AFD027F8}"/>
                </c:ext>
              </c:extLst>
            </c:dLbl>
            <c:dLbl>
              <c:idx val="4"/>
              <c:layout>
                <c:manualLayout>
                  <c:x val="2.4324320873331792E-2"/>
                  <c:y val="-3.7202380952380952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3E64-4266-BB66-ACF8AFD027F8}"/>
                </c:ext>
              </c:extLst>
            </c:dLbl>
            <c:dLbl>
              <c:idx val="5"/>
              <c:delete val="1"/>
              <c:extLst>
                <c:ext xmlns:c15="http://schemas.microsoft.com/office/drawing/2012/chart" uri="{CE6537A1-D6FC-4f65-9D91-7224C49458BB}"/>
                <c:ext xmlns:c16="http://schemas.microsoft.com/office/drawing/2014/chart" uri="{C3380CC4-5D6E-409C-BE32-E72D297353CC}">
                  <c16:uniqueId val="{00000004-3E64-4266-BB66-ACF8AFD027F8}"/>
                </c:ext>
              </c:extLst>
            </c:dLbl>
            <c:dLbl>
              <c:idx val="6"/>
              <c:delete val="1"/>
              <c:extLst>
                <c:ext xmlns:c15="http://schemas.microsoft.com/office/drawing/2012/chart" uri="{CE6537A1-D6FC-4f65-9D91-7224C49458BB}"/>
                <c:ext xmlns:c16="http://schemas.microsoft.com/office/drawing/2014/chart" uri="{C3380CC4-5D6E-409C-BE32-E72D297353CC}">
                  <c16:uniqueId val="{00000005-3E64-4266-BB66-ACF8AFD027F8}"/>
                </c:ext>
              </c:extLst>
            </c:dLbl>
            <c:dLbl>
              <c:idx val="7"/>
              <c:delete val="1"/>
              <c:extLst>
                <c:ext xmlns:c15="http://schemas.microsoft.com/office/drawing/2012/chart" uri="{CE6537A1-D6FC-4f65-9D91-7224C49458BB}"/>
                <c:ext xmlns:c16="http://schemas.microsoft.com/office/drawing/2014/chart" uri="{C3380CC4-5D6E-409C-BE32-E72D297353CC}">
                  <c16:uniqueId val="{00000006-3E64-4266-BB66-ACF8AFD027F8}"/>
                </c:ext>
              </c:extLst>
            </c:dLbl>
            <c:dLbl>
              <c:idx val="8"/>
              <c:delete val="1"/>
              <c:extLst>
                <c:ext xmlns:c15="http://schemas.microsoft.com/office/drawing/2012/chart" uri="{CE6537A1-D6FC-4f65-9D91-7224C49458BB}"/>
                <c:ext xmlns:c16="http://schemas.microsoft.com/office/drawing/2014/chart" uri="{C3380CC4-5D6E-409C-BE32-E72D297353CC}">
                  <c16:uniqueId val="{00000007-3E64-4266-BB66-ACF8AFD027F8}"/>
                </c:ext>
              </c:extLst>
            </c:dLbl>
            <c:dLbl>
              <c:idx val="9"/>
              <c:delete val="1"/>
              <c:extLst>
                <c:ext xmlns:c15="http://schemas.microsoft.com/office/drawing/2012/chart" uri="{CE6537A1-D6FC-4f65-9D91-7224C49458BB}"/>
                <c:ext xmlns:c16="http://schemas.microsoft.com/office/drawing/2014/chart" uri="{C3380CC4-5D6E-409C-BE32-E72D297353CC}">
                  <c16:uniqueId val="{00000008-3E64-4266-BB66-ACF8AFD027F8}"/>
                </c:ext>
              </c:extLst>
            </c:dLbl>
            <c:dLbl>
              <c:idx val="10"/>
              <c:layout>
                <c:manualLayout>
                  <c:x val="-5.638271057932067E-2"/>
                  <c:y val="6.32814567720490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64-4266-BB66-ACF8AFD027F8}"/>
                </c:ext>
              </c:extLst>
            </c:dLbl>
            <c:dLbl>
              <c:idx val="11"/>
              <c:layout>
                <c:manualLayout>
                  <c:x val="-5.0999688039008687E-2"/>
                  <c:y val="6.6309642745587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E64-4266-BB66-ACF8AFD027F8}"/>
                </c:ext>
              </c:extLst>
            </c:dLbl>
            <c:spPr>
              <a:noFill/>
              <a:ln w="25400">
                <a:no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業種別!$B$2:$M$2</c:f>
              <c:numCache>
                <c:formatCode>General</c:formatCode>
                <c:ptCount val="12"/>
                <c:pt idx="0">
                  <c:v>2010.3</c:v>
                </c:pt>
                <c:pt idx="1">
                  <c:v>2011.3</c:v>
                </c:pt>
                <c:pt idx="2">
                  <c:v>2012.3</c:v>
                </c:pt>
                <c:pt idx="3">
                  <c:v>2013.3</c:v>
                </c:pt>
                <c:pt idx="4">
                  <c:v>2014.3</c:v>
                </c:pt>
                <c:pt idx="5">
                  <c:v>2015.3</c:v>
                </c:pt>
                <c:pt idx="6">
                  <c:v>2016.3</c:v>
                </c:pt>
                <c:pt idx="7">
                  <c:v>2017.3</c:v>
                </c:pt>
                <c:pt idx="8">
                  <c:v>2018.3</c:v>
                </c:pt>
                <c:pt idx="9">
                  <c:v>2019.3</c:v>
                </c:pt>
                <c:pt idx="10">
                  <c:v>2020.3</c:v>
                </c:pt>
                <c:pt idx="11">
                  <c:v>2021.3</c:v>
                </c:pt>
              </c:numCache>
            </c:numRef>
          </c:cat>
          <c:val>
            <c:numRef>
              <c:f>業種別!$B$3:$M$3</c:f>
              <c:numCache>
                <c:formatCode>#,##0</c:formatCode>
                <c:ptCount val="12"/>
                <c:pt idx="0">
                  <c:v>30741</c:v>
                </c:pt>
                <c:pt idx="1">
                  <c:v>29924</c:v>
                </c:pt>
                <c:pt idx="2">
                  <c:v>29386</c:v>
                </c:pt>
                <c:pt idx="3">
                  <c:v>28853</c:v>
                </c:pt>
                <c:pt idx="4">
                  <c:v>28472</c:v>
                </c:pt>
                <c:pt idx="5">
                  <c:v>27907</c:v>
                </c:pt>
                <c:pt idx="6">
                  <c:v>27584</c:v>
                </c:pt>
                <c:pt idx="7">
                  <c:v>27344</c:v>
                </c:pt>
                <c:pt idx="8">
                  <c:v>27020</c:v>
                </c:pt>
                <c:pt idx="9" formatCode="#,##0_);[Red]\(#,##0\)">
                  <c:v>26752</c:v>
                </c:pt>
                <c:pt idx="10">
                  <c:v>26425</c:v>
                </c:pt>
                <c:pt idx="11">
                  <c:v>26316</c:v>
                </c:pt>
              </c:numCache>
            </c:numRef>
          </c:val>
          <c:smooth val="0"/>
          <c:extLst>
            <c:ext xmlns:c16="http://schemas.microsoft.com/office/drawing/2014/chart" uri="{C3380CC4-5D6E-409C-BE32-E72D297353CC}">
              <c16:uniqueId val="{0000000B-3E64-4266-BB66-ACF8AFD027F8}"/>
            </c:ext>
          </c:extLst>
        </c:ser>
        <c:ser>
          <c:idx val="1"/>
          <c:order val="1"/>
          <c:tx>
            <c:strRef>
              <c:f>業種別!$A$4</c:f>
              <c:strCache>
                <c:ptCount val="1"/>
                <c:pt idx="0">
                  <c:v>建設業</c:v>
                </c:pt>
              </c:strCache>
            </c:strRef>
          </c:tx>
          <c:dLbls>
            <c:dLbl>
              <c:idx val="0"/>
              <c:layout>
                <c:manualLayout>
                  <c:x val="-7.470288624787777E-2"/>
                  <c:y val="0"/>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E64-4266-BB66-ACF8AFD027F8}"/>
                </c:ext>
              </c:extLst>
            </c:dLbl>
            <c:dLbl>
              <c:idx val="6"/>
              <c:layout>
                <c:manualLayout>
                  <c:x val="-9.6504490813011226E-2"/>
                  <c:y val="-5.8035714285714343E-2"/>
                </c:manualLayout>
              </c:layout>
              <c:tx>
                <c:rich>
                  <a:bodyPr wrap="square" lIns="38100" tIns="19050" rIns="38100" bIns="19050" anchor="ctr">
                    <a:spAutoFit/>
                  </a:bodyPr>
                  <a:lstStyle/>
                  <a:p>
                    <a:pPr>
                      <a:defRPr/>
                    </a:pPr>
                    <a:r>
                      <a:rPr lang="ja-JP" altLang="en-US" b="1"/>
                      <a:t>建設業</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E64-4266-BB66-ACF8AFD027F8}"/>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E64-4266-BB66-ACF8AFD027F8}"/>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E64-4266-BB66-ACF8AFD027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業種別!$B$2:$M$2</c:f>
              <c:numCache>
                <c:formatCode>General</c:formatCode>
                <c:ptCount val="12"/>
                <c:pt idx="0">
                  <c:v>2010.3</c:v>
                </c:pt>
                <c:pt idx="1">
                  <c:v>2011.3</c:v>
                </c:pt>
                <c:pt idx="2">
                  <c:v>2012.3</c:v>
                </c:pt>
                <c:pt idx="3">
                  <c:v>2013.3</c:v>
                </c:pt>
                <c:pt idx="4">
                  <c:v>2014.3</c:v>
                </c:pt>
                <c:pt idx="5">
                  <c:v>2015.3</c:v>
                </c:pt>
                <c:pt idx="6">
                  <c:v>2016.3</c:v>
                </c:pt>
                <c:pt idx="7">
                  <c:v>2017.3</c:v>
                </c:pt>
                <c:pt idx="8">
                  <c:v>2018.3</c:v>
                </c:pt>
                <c:pt idx="9">
                  <c:v>2019.3</c:v>
                </c:pt>
                <c:pt idx="10">
                  <c:v>2020.3</c:v>
                </c:pt>
                <c:pt idx="11">
                  <c:v>2021.3</c:v>
                </c:pt>
              </c:numCache>
            </c:numRef>
          </c:cat>
          <c:val>
            <c:numRef>
              <c:f>業種別!$B$4:$M$4</c:f>
              <c:numCache>
                <c:formatCode>#,##0</c:formatCode>
                <c:ptCount val="12"/>
                <c:pt idx="0" formatCode="#,##0_);[Red]\(#,##0\)">
                  <c:v>17716</c:v>
                </c:pt>
                <c:pt idx="1">
                  <c:v>17641</c:v>
                </c:pt>
                <c:pt idx="2">
                  <c:v>17640</c:v>
                </c:pt>
                <c:pt idx="3">
                  <c:v>17984</c:v>
                </c:pt>
                <c:pt idx="4">
                  <c:v>18743</c:v>
                </c:pt>
                <c:pt idx="5">
                  <c:v>19574</c:v>
                </c:pt>
                <c:pt idx="6">
                  <c:v>20885</c:v>
                </c:pt>
                <c:pt idx="7">
                  <c:v>23669</c:v>
                </c:pt>
                <c:pt idx="8">
                  <c:v>26527</c:v>
                </c:pt>
                <c:pt idx="9" formatCode="#,##0_);[Red]\(#,##0\)">
                  <c:v>27233</c:v>
                </c:pt>
                <c:pt idx="10">
                  <c:v>27994</c:v>
                </c:pt>
                <c:pt idx="11">
                  <c:v>29035</c:v>
                </c:pt>
              </c:numCache>
            </c:numRef>
          </c:val>
          <c:smooth val="0"/>
          <c:extLst>
            <c:ext xmlns:c16="http://schemas.microsoft.com/office/drawing/2014/chart" uri="{C3380CC4-5D6E-409C-BE32-E72D297353CC}">
              <c16:uniqueId val="{00000010-3E64-4266-BB66-ACF8AFD027F8}"/>
            </c:ext>
          </c:extLst>
        </c:ser>
        <c:ser>
          <c:idx val="2"/>
          <c:order val="2"/>
          <c:tx>
            <c:strRef>
              <c:f>業種別!$A$5</c:f>
              <c:strCache>
                <c:ptCount val="1"/>
                <c:pt idx="0">
                  <c:v>卸売業</c:v>
                </c:pt>
              </c:strCache>
            </c:strRef>
          </c:tx>
          <c:dLbls>
            <c:dLbl>
              <c:idx val="1"/>
              <c:layout>
                <c:manualLayout>
                  <c:x val="2.0500697391056664E-2"/>
                  <c:y val="-4.9263101673132359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1-3E64-4266-BB66-ACF8AFD027F8}"/>
                </c:ext>
              </c:extLst>
            </c:dLbl>
            <c:dLbl>
              <c:idx val="2"/>
              <c:delete val="1"/>
              <c:extLst>
                <c:ext xmlns:c15="http://schemas.microsoft.com/office/drawing/2012/chart" uri="{CE6537A1-D6FC-4f65-9D91-7224C49458BB}"/>
                <c:ext xmlns:c16="http://schemas.microsoft.com/office/drawing/2014/chart" uri="{C3380CC4-5D6E-409C-BE32-E72D297353CC}">
                  <c16:uniqueId val="{00000012-3E64-4266-BB66-ACF8AFD027F8}"/>
                </c:ext>
              </c:extLst>
            </c:dLbl>
            <c:dLbl>
              <c:idx val="3"/>
              <c:delete val="1"/>
              <c:extLst>
                <c:ext xmlns:c15="http://schemas.microsoft.com/office/drawing/2012/chart" uri="{CE6537A1-D6FC-4f65-9D91-7224C49458BB}"/>
                <c:ext xmlns:c16="http://schemas.microsoft.com/office/drawing/2014/chart" uri="{C3380CC4-5D6E-409C-BE32-E72D297353CC}">
                  <c16:uniqueId val="{00000013-3E64-4266-BB66-ACF8AFD027F8}"/>
                </c:ext>
              </c:extLst>
            </c:dLbl>
            <c:dLbl>
              <c:idx val="4"/>
              <c:delete val="1"/>
              <c:extLst>
                <c:ext xmlns:c15="http://schemas.microsoft.com/office/drawing/2012/chart" uri="{CE6537A1-D6FC-4f65-9D91-7224C49458BB}"/>
                <c:ext xmlns:c16="http://schemas.microsoft.com/office/drawing/2014/chart" uri="{C3380CC4-5D6E-409C-BE32-E72D297353CC}">
                  <c16:uniqueId val="{00000014-3E64-4266-BB66-ACF8AFD027F8}"/>
                </c:ext>
              </c:extLst>
            </c:dLbl>
            <c:dLbl>
              <c:idx val="5"/>
              <c:delete val="1"/>
              <c:extLst>
                <c:ext xmlns:c15="http://schemas.microsoft.com/office/drawing/2012/chart" uri="{CE6537A1-D6FC-4f65-9D91-7224C49458BB}"/>
                <c:ext xmlns:c16="http://schemas.microsoft.com/office/drawing/2014/chart" uri="{C3380CC4-5D6E-409C-BE32-E72D297353CC}">
                  <c16:uniqueId val="{00000015-3E64-4266-BB66-ACF8AFD027F8}"/>
                </c:ext>
              </c:extLst>
            </c:dLbl>
            <c:dLbl>
              <c:idx val="6"/>
              <c:delete val="1"/>
              <c:extLst>
                <c:ext xmlns:c15="http://schemas.microsoft.com/office/drawing/2012/chart" uri="{CE6537A1-D6FC-4f65-9D91-7224C49458BB}"/>
                <c:ext xmlns:c16="http://schemas.microsoft.com/office/drawing/2014/chart" uri="{C3380CC4-5D6E-409C-BE32-E72D297353CC}">
                  <c16:uniqueId val="{00000016-3E64-4266-BB66-ACF8AFD027F8}"/>
                </c:ext>
              </c:extLst>
            </c:dLbl>
            <c:dLbl>
              <c:idx val="7"/>
              <c:delete val="1"/>
              <c:extLst>
                <c:ext xmlns:c15="http://schemas.microsoft.com/office/drawing/2012/chart" uri="{CE6537A1-D6FC-4f65-9D91-7224C49458BB}"/>
                <c:ext xmlns:c16="http://schemas.microsoft.com/office/drawing/2014/chart" uri="{C3380CC4-5D6E-409C-BE32-E72D297353CC}">
                  <c16:uniqueId val="{00000017-3E64-4266-BB66-ACF8AFD027F8}"/>
                </c:ext>
              </c:extLst>
            </c:dLbl>
            <c:dLbl>
              <c:idx val="8"/>
              <c:delete val="1"/>
              <c:extLst>
                <c:ext xmlns:c15="http://schemas.microsoft.com/office/drawing/2012/chart" uri="{CE6537A1-D6FC-4f65-9D91-7224C49458BB}"/>
                <c:ext xmlns:c16="http://schemas.microsoft.com/office/drawing/2014/chart" uri="{C3380CC4-5D6E-409C-BE32-E72D297353CC}">
                  <c16:uniqueId val="{00000018-3E64-4266-BB66-ACF8AFD027F8}"/>
                </c:ext>
              </c:extLst>
            </c:dLbl>
            <c:dLbl>
              <c:idx val="9"/>
              <c:delete val="1"/>
              <c:extLst>
                <c:ext xmlns:c15="http://schemas.microsoft.com/office/drawing/2012/chart" uri="{CE6537A1-D6FC-4f65-9D91-7224C49458BB}"/>
                <c:ext xmlns:c16="http://schemas.microsoft.com/office/drawing/2014/chart" uri="{C3380CC4-5D6E-409C-BE32-E72D297353CC}">
                  <c16:uniqueId val="{00000019-3E64-4266-BB66-ACF8AFD027F8}"/>
                </c:ext>
              </c:extLst>
            </c:dLbl>
            <c:spPr>
              <a:noFill/>
              <a:ln w="25400">
                <a:no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業種別!$B$2:$M$2</c:f>
              <c:numCache>
                <c:formatCode>General</c:formatCode>
                <c:ptCount val="12"/>
                <c:pt idx="0">
                  <c:v>2010.3</c:v>
                </c:pt>
                <c:pt idx="1">
                  <c:v>2011.3</c:v>
                </c:pt>
                <c:pt idx="2">
                  <c:v>2012.3</c:v>
                </c:pt>
                <c:pt idx="3">
                  <c:v>2013.3</c:v>
                </c:pt>
                <c:pt idx="4">
                  <c:v>2014.3</c:v>
                </c:pt>
                <c:pt idx="5">
                  <c:v>2015.3</c:v>
                </c:pt>
                <c:pt idx="6">
                  <c:v>2016.3</c:v>
                </c:pt>
                <c:pt idx="7">
                  <c:v>2017.3</c:v>
                </c:pt>
                <c:pt idx="8">
                  <c:v>2018.3</c:v>
                </c:pt>
                <c:pt idx="9">
                  <c:v>2019.3</c:v>
                </c:pt>
                <c:pt idx="10">
                  <c:v>2020.3</c:v>
                </c:pt>
                <c:pt idx="11">
                  <c:v>2021.3</c:v>
                </c:pt>
              </c:numCache>
            </c:numRef>
          </c:cat>
          <c:val>
            <c:numRef>
              <c:f>業種別!$B$5:$M$5</c:f>
              <c:numCache>
                <c:formatCode>#,##0</c:formatCode>
                <c:ptCount val="12"/>
                <c:pt idx="0">
                  <c:v>19552</c:v>
                </c:pt>
                <c:pt idx="1">
                  <c:v>19353</c:v>
                </c:pt>
                <c:pt idx="2">
                  <c:v>19039</c:v>
                </c:pt>
                <c:pt idx="3">
                  <c:v>18788</c:v>
                </c:pt>
                <c:pt idx="4">
                  <c:v>18640</c:v>
                </c:pt>
                <c:pt idx="5">
                  <c:v>18357</c:v>
                </c:pt>
                <c:pt idx="6">
                  <c:v>18175</c:v>
                </c:pt>
                <c:pt idx="7">
                  <c:v>18048</c:v>
                </c:pt>
                <c:pt idx="8">
                  <c:v>17805</c:v>
                </c:pt>
                <c:pt idx="9" formatCode="#,##0_);[Red]\(#,##0\)">
                  <c:v>17619</c:v>
                </c:pt>
                <c:pt idx="10">
                  <c:v>17477</c:v>
                </c:pt>
                <c:pt idx="11">
                  <c:v>17469</c:v>
                </c:pt>
              </c:numCache>
            </c:numRef>
          </c:val>
          <c:smooth val="0"/>
          <c:extLst>
            <c:ext xmlns:c16="http://schemas.microsoft.com/office/drawing/2014/chart" uri="{C3380CC4-5D6E-409C-BE32-E72D297353CC}">
              <c16:uniqueId val="{0000001A-3E64-4266-BB66-ACF8AFD027F8}"/>
            </c:ext>
          </c:extLst>
        </c:ser>
        <c:ser>
          <c:idx val="3"/>
          <c:order val="3"/>
          <c:tx>
            <c:strRef>
              <c:f>業種別!$A$6</c:f>
              <c:strCache>
                <c:ptCount val="1"/>
                <c:pt idx="0">
                  <c:v>小売業</c:v>
                </c:pt>
              </c:strCache>
            </c:strRef>
          </c:tx>
          <c:dLbls>
            <c:dLbl>
              <c:idx val="1"/>
              <c:layout>
                <c:manualLayout>
                  <c:x val="-1.5423421235238528E-2"/>
                  <c:y val="4.9107142857142856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B-3E64-4266-BB66-ACF8AFD027F8}"/>
                </c:ext>
              </c:extLst>
            </c:dLbl>
            <c:dLbl>
              <c:idx val="2"/>
              <c:delete val="1"/>
              <c:extLst>
                <c:ext xmlns:c15="http://schemas.microsoft.com/office/drawing/2012/chart" uri="{CE6537A1-D6FC-4f65-9D91-7224C49458BB}"/>
                <c:ext xmlns:c16="http://schemas.microsoft.com/office/drawing/2014/chart" uri="{C3380CC4-5D6E-409C-BE32-E72D297353CC}">
                  <c16:uniqueId val="{0000001C-3E64-4266-BB66-ACF8AFD027F8}"/>
                </c:ext>
              </c:extLst>
            </c:dLbl>
            <c:dLbl>
              <c:idx val="3"/>
              <c:delete val="1"/>
              <c:extLst>
                <c:ext xmlns:c15="http://schemas.microsoft.com/office/drawing/2012/chart" uri="{CE6537A1-D6FC-4f65-9D91-7224C49458BB}"/>
                <c:ext xmlns:c16="http://schemas.microsoft.com/office/drawing/2014/chart" uri="{C3380CC4-5D6E-409C-BE32-E72D297353CC}">
                  <c16:uniqueId val="{0000001D-3E64-4266-BB66-ACF8AFD027F8}"/>
                </c:ext>
              </c:extLst>
            </c:dLbl>
            <c:dLbl>
              <c:idx val="4"/>
              <c:delete val="1"/>
              <c:extLst>
                <c:ext xmlns:c15="http://schemas.microsoft.com/office/drawing/2012/chart" uri="{CE6537A1-D6FC-4f65-9D91-7224C49458BB}"/>
                <c:ext xmlns:c16="http://schemas.microsoft.com/office/drawing/2014/chart" uri="{C3380CC4-5D6E-409C-BE32-E72D297353CC}">
                  <c16:uniqueId val="{0000001E-3E64-4266-BB66-ACF8AFD027F8}"/>
                </c:ext>
              </c:extLst>
            </c:dLbl>
            <c:dLbl>
              <c:idx val="5"/>
              <c:delete val="1"/>
              <c:extLst>
                <c:ext xmlns:c15="http://schemas.microsoft.com/office/drawing/2012/chart" uri="{CE6537A1-D6FC-4f65-9D91-7224C49458BB}"/>
                <c:ext xmlns:c16="http://schemas.microsoft.com/office/drawing/2014/chart" uri="{C3380CC4-5D6E-409C-BE32-E72D297353CC}">
                  <c16:uniqueId val="{0000001F-3E64-4266-BB66-ACF8AFD027F8}"/>
                </c:ext>
              </c:extLst>
            </c:dLbl>
            <c:dLbl>
              <c:idx val="6"/>
              <c:delete val="1"/>
              <c:extLst>
                <c:ext xmlns:c15="http://schemas.microsoft.com/office/drawing/2012/chart" uri="{CE6537A1-D6FC-4f65-9D91-7224C49458BB}"/>
                <c:ext xmlns:c16="http://schemas.microsoft.com/office/drawing/2014/chart" uri="{C3380CC4-5D6E-409C-BE32-E72D297353CC}">
                  <c16:uniqueId val="{00000020-3E64-4266-BB66-ACF8AFD027F8}"/>
                </c:ext>
              </c:extLst>
            </c:dLbl>
            <c:dLbl>
              <c:idx val="7"/>
              <c:delete val="1"/>
              <c:extLst>
                <c:ext xmlns:c15="http://schemas.microsoft.com/office/drawing/2012/chart" uri="{CE6537A1-D6FC-4f65-9D91-7224C49458BB}"/>
                <c:ext xmlns:c16="http://schemas.microsoft.com/office/drawing/2014/chart" uri="{C3380CC4-5D6E-409C-BE32-E72D297353CC}">
                  <c16:uniqueId val="{00000021-3E64-4266-BB66-ACF8AFD027F8}"/>
                </c:ext>
              </c:extLst>
            </c:dLbl>
            <c:dLbl>
              <c:idx val="8"/>
              <c:delete val="1"/>
              <c:extLst>
                <c:ext xmlns:c15="http://schemas.microsoft.com/office/drawing/2012/chart" uri="{CE6537A1-D6FC-4f65-9D91-7224C49458BB}"/>
                <c:ext xmlns:c16="http://schemas.microsoft.com/office/drawing/2014/chart" uri="{C3380CC4-5D6E-409C-BE32-E72D297353CC}">
                  <c16:uniqueId val="{00000022-3E64-4266-BB66-ACF8AFD027F8}"/>
                </c:ext>
              </c:extLst>
            </c:dLbl>
            <c:dLbl>
              <c:idx val="9"/>
              <c:delete val="1"/>
              <c:extLst>
                <c:ext xmlns:c15="http://schemas.microsoft.com/office/drawing/2012/chart" uri="{CE6537A1-D6FC-4f65-9D91-7224C49458BB}"/>
                <c:ext xmlns:c16="http://schemas.microsoft.com/office/drawing/2014/chart" uri="{C3380CC4-5D6E-409C-BE32-E72D297353CC}">
                  <c16:uniqueId val="{00000023-3E64-4266-BB66-ACF8AFD027F8}"/>
                </c:ext>
              </c:extLst>
            </c:dLbl>
            <c:spPr>
              <a:noFill/>
              <a:ln w="25400">
                <a:noFill/>
              </a:ln>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業種別!$B$2:$M$2</c:f>
              <c:numCache>
                <c:formatCode>General</c:formatCode>
                <c:ptCount val="12"/>
                <c:pt idx="0">
                  <c:v>2010.3</c:v>
                </c:pt>
                <c:pt idx="1">
                  <c:v>2011.3</c:v>
                </c:pt>
                <c:pt idx="2">
                  <c:v>2012.3</c:v>
                </c:pt>
                <c:pt idx="3">
                  <c:v>2013.3</c:v>
                </c:pt>
                <c:pt idx="4">
                  <c:v>2014.3</c:v>
                </c:pt>
                <c:pt idx="5">
                  <c:v>2015.3</c:v>
                </c:pt>
                <c:pt idx="6">
                  <c:v>2016.3</c:v>
                </c:pt>
                <c:pt idx="7">
                  <c:v>2017.3</c:v>
                </c:pt>
                <c:pt idx="8">
                  <c:v>2018.3</c:v>
                </c:pt>
                <c:pt idx="9">
                  <c:v>2019.3</c:v>
                </c:pt>
                <c:pt idx="10">
                  <c:v>2020.3</c:v>
                </c:pt>
                <c:pt idx="11">
                  <c:v>2021.3</c:v>
                </c:pt>
              </c:numCache>
            </c:numRef>
          </c:cat>
          <c:val>
            <c:numRef>
              <c:f>業種別!$B$6:$M$6</c:f>
              <c:numCache>
                <c:formatCode>#,##0</c:formatCode>
                <c:ptCount val="12"/>
                <c:pt idx="0">
                  <c:v>16674</c:v>
                </c:pt>
                <c:pt idx="1">
                  <c:v>16827</c:v>
                </c:pt>
                <c:pt idx="2">
                  <c:v>16950</c:v>
                </c:pt>
                <c:pt idx="3">
                  <c:v>17028</c:v>
                </c:pt>
                <c:pt idx="4">
                  <c:v>17209</c:v>
                </c:pt>
                <c:pt idx="5">
                  <c:v>17267</c:v>
                </c:pt>
                <c:pt idx="6">
                  <c:v>17617</c:v>
                </c:pt>
                <c:pt idx="7">
                  <c:v>17974</c:v>
                </c:pt>
                <c:pt idx="8">
                  <c:v>18146</c:v>
                </c:pt>
                <c:pt idx="9" formatCode="#,##0_);[Red]\(#,##0\)">
                  <c:v>18111</c:v>
                </c:pt>
                <c:pt idx="10">
                  <c:v>18103</c:v>
                </c:pt>
                <c:pt idx="11">
                  <c:v>18444</c:v>
                </c:pt>
              </c:numCache>
            </c:numRef>
          </c:val>
          <c:smooth val="0"/>
          <c:extLst>
            <c:ext xmlns:c16="http://schemas.microsoft.com/office/drawing/2014/chart" uri="{C3380CC4-5D6E-409C-BE32-E72D297353CC}">
              <c16:uniqueId val="{00000024-3E64-4266-BB66-ACF8AFD027F8}"/>
            </c:ext>
          </c:extLst>
        </c:ser>
        <c:ser>
          <c:idx val="4"/>
          <c:order val="4"/>
          <c:tx>
            <c:strRef>
              <c:f>業種別!$A$7</c:f>
              <c:strCache>
                <c:ptCount val="1"/>
                <c:pt idx="0">
                  <c:v>宿泊業、飲食サービス業</c:v>
                </c:pt>
              </c:strCache>
            </c:strRef>
          </c:tx>
          <c:dLbls>
            <c:dLbl>
              <c:idx val="0"/>
              <c:layout>
                <c:manualLayout>
                  <c:x val="-2.6824426924249568E-2"/>
                  <c:y val="-3.3043213348331567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E64-4266-BB66-ACF8AFD027F8}"/>
                </c:ext>
              </c:extLst>
            </c:dLbl>
            <c:dLbl>
              <c:idx val="1"/>
              <c:delete val="1"/>
              <c:extLst>
                <c:ext xmlns:c15="http://schemas.microsoft.com/office/drawing/2012/chart" uri="{CE6537A1-D6FC-4f65-9D91-7224C49458BB}"/>
                <c:ext xmlns:c16="http://schemas.microsoft.com/office/drawing/2014/chart" uri="{C3380CC4-5D6E-409C-BE32-E72D297353CC}">
                  <c16:uniqueId val="{00000026-3E64-4266-BB66-ACF8AFD027F8}"/>
                </c:ext>
              </c:extLst>
            </c:dLbl>
            <c:dLbl>
              <c:idx val="2"/>
              <c:delete val="1"/>
              <c:extLst>
                <c:ext xmlns:c15="http://schemas.microsoft.com/office/drawing/2012/chart" uri="{CE6537A1-D6FC-4f65-9D91-7224C49458BB}"/>
                <c:ext xmlns:c16="http://schemas.microsoft.com/office/drawing/2014/chart" uri="{C3380CC4-5D6E-409C-BE32-E72D297353CC}">
                  <c16:uniqueId val="{00000027-3E64-4266-BB66-ACF8AFD027F8}"/>
                </c:ext>
              </c:extLst>
            </c:dLbl>
            <c:dLbl>
              <c:idx val="3"/>
              <c:delete val="1"/>
              <c:extLst>
                <c:ext xmlns:c15="http://schemas.microsoft.com/office/drawing/2012/chart" uri="{CE6537A1-D6FC-4f65-9D91-7224C49458BB}"/>
                <c:ext xmlns:c16="http://schemas.microsoft.com/office/drawing/2014/chart" uri="{C3380CC4-5D6E-409C-BE32-E72D297353CC}">
                  <c16:uniqueId val="{00000028-3E64-4266-BB66-ACF8AFD027F8}"/>
                </c:ext>
              </c:extLst>
            </c:dLbl>
            <c:dLbl>
              <c:idx val="4"/>
              <c:delete val="1"/>
              <c:extLst>
                <c:ext xmlns:c15="http://schemas.microsoft.com/office/drawing/2012/chart" uri="{CE6537A1-D6FC-4f65-9D91-7224C49458BB}"/>
                <c:ext xmlns:c16="http://schemas.microsoft.com/office/drawing/2014/chart" uri="{C3380CC4-5D6E-409C-BE32-E72D297353CC}">
                  <c16:uniqueId val="{00000029-3E64-4266-BB66-ACF8AFD027F8}"/>
                </c:ext>
              </c:extLst>
            </c:dLbl>
            <c:dLbl>
              <c:idx val="5"/>
              <c:delete val="1"/>
              <c:extLst>
                <c:ext xmlns:c15="http://schemas.microsoft.com/office/drawing/2012/chart" uri="{CE6537A1-D6FC-4f65-9D91-7224C49458BB}"/>
                <c:ext xmlns:c16="http://schemas.microsoft.com/office/drawing/2014/chart" uri="{C3380CC4-5D6E-409C-BE32-E72D297353CC}">
                  <c16:uniqueId val="{0000002A-3E64-4266-BB66-ACF8AFD027F8}"/>
                </c:ext>
              </c:extLst>
            </c:dLbl>
            <c:dLbl>
              <c:idx val="6"/>
              <c:layout>
                <c:manualLayout>
                  <c:x val="-0.12913965678659903"/>
                  <c:y val="-9.4360236220472446E-2"/>
                </c:manualLayout>
              </c:layout>
              <c:tx>
                <c:rich>
                  <a:bodyPr wrap="square" lIns="38100" tIns="19050" rIns="38100" bIns="19050" anchor="ctr">
                    <a:spAutoFit/>
                  </a:bodyPr>
                  <a:lstStyle/>
                  <a:p>
                    <a:pPr>
                      <a:defRPr/>
                    </a:pPr>
                    <a:r>
                      <a:rPr lang="ja-JP" altLang="en-US" b="1"/>
                      <a:t>宿泊業、飲食サービス業</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3E64-4266-BB66-ACF8AFD027F8}"/>
                </c:ext>
              </c:extLst>
            </c:dLbl>
            <c:dLbl>
              <c:idx val="7"/>
              <c:delete val="1"/>
              <c:extLst>
                <c:ext xmlns:c15="http://schemas.microsoft.com/office/drawing/2012/chart" uri="{CE6537A1-D6FC-4f65-9D91-7224C49458BB}"/>
                <c:ext xmlns:c16="http://schemas.microsoft.com/office/drawing/2014/chart" uri="{C3380CC4-5D6E-409C-BE32-E72D297353CC}">
                  <c16:uniqueId val="{0000002C-3E64-4266-BB66-ACF8AFD027F8}"/>
                </c:ext>
              </c:extLst>
            </c:dLbl>
            <c:dLbl>
              <c:idx val="8"/>
              <c:delete val="1"/>
              <c:extLst>
                <c:ext xmlns:c15="http://schemas.microsoft.com/office/drawing/2012/chart" uri="{CE6537A1-D6FC-4f65-9D91-7224C49458BB}"/>
                <c:ext xmlns:c16="http://schemas.microsoft.com/office/drawing/2014/chart" uri="{C3380CC4-5D6E-409C-BE32-E72D297353CC}">
                  <c16:uniqueId val="{0000002D-3E64-4266-BB66-ACF8AFD027F8}"/>
                </c:ext>
              </c:extLst>
            </c:dLbl>
            <c:dLbl>
              <c:idx val="9"/>
              <c:delete val="1"/>
              <c:extLst>
                <c:ext xmlns:c15="http://schemas.microsoft.com/office/drawing/2012/chart" uri="{CE6537A1-D6FC-4f65-9D91-7224C49458BB}"/>
                <c:ext xmlns:c16="http://schemas.microsoft.com/office/drawing/2014/chart" uri="{C3380CC4-5D6E-409C-BE32-E72D297353CC}">
                  <c16:uniqueId val="{0000002E-3E64-4266-BB66-ACF8AFD027F8}"/>
                </c:ext>
              </c:extLst>
            </c:dLbl>
            <c:spPr>
              <a:noFill/>
              <a:ln w="25400">
                <a:no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業種別!$B$2:$M$2</c:f>
              <c:numCache>
                <c:formatCode>General</c:formatCode>
                <c:ptCount val="12"/>
                <c:pt idx="0">
                  <c:v>2010.3</c:v>
                </c:pt>
                <c:pt idx="1">
                  <c:v>2011.3</c:v>
                </c:pt>
                <c:pt idx="2">
                  <c:v>2012.3</c:v>
                </c:pt>
                <c:pt idx="3">
                  <c:v>2013.3</c:v>
                </c:pt>
                <c:pt idx="4">
                  <c:v>2014.3</c:v>
                </c:pt>
                <c:pt idx="5">
                  <c:v>2015.3</c:v>
                </c:pt>
                <c:pt idx="6">
                  <c:v>2016.3</c:v>
                </c:pt>
                <c:pt idx="7">
                  <c:v>2017.3</c:v>
                </c:pt>
                <c:pt idx="8">
                  <c:v>2018.3</c:v>
                </c:pt>
                <c:pt idx="9">
                  <c:v>2019.3</c:v>
                </c:pt>
                <c:pt idx="10">
                  <c:v>2020.3</c:v>
                </c:pt>
                <c:pt idx="11">
                  <c:v>2021.3</c:v>
                </c:pt>
              </c:numCache>
            </c:numRef>
          </c:cat>
          <c:val>
            <c:numRef>
              <c:f>業種別!$B$7:$M$7</c:f>
              <c:numCache>
                <c:formatCode>#,##0_);[Red]\(#,##0\)</c:formatCode>
                <c:ptCount val="12"/>
                <c:pt idx="0">
                  <c:v>6329</c:v>
                </c:pt>
                <c:pt idx="1">
                  <c:v>6589</c:v>
                </c:pt>
                <c:pt idx="2">
                  <c:v>6917</c:v>
                </c:pt>
                <c:pt idx="3">
                  <c:v>7169</c:v>
                </c:pt>
                <c:pt idx="4">
                  <c:v>7590</c:v>
                </c:pt>
                <c:pt idx="5">
                  <c:v>8039</c:v>
                </c:pt>
                <c:pt idx="6">
                  <c:v>8650</c:v>
                </c:pt>
                <c:pt idx="7">
                  <c:v>9305</c:v>
                </c:pt>
                <c:pt idx="8">
                  <c:v>9669</c:v>
                </c:pt>
                <c:pt idx="9">
                  <c:v>9940</c:v>
                </c:pt>
                <c:pt idx="10" formatCode="#,##0">
                  <c:v>10252</c:v>
                </c:pt>
                <c:pt idx="11" formatCode="#,##0">
                  <c:v>11392</c:v>
                </c:pt>
              </c:numCache>
            </c:numRef>
          </c:val>
          <c:smooth val="0"/>
          <c:extLst>
            <c:ext xmlns:c16="http://schemas.microsoft.com/office/drawing/2014/chart" uri="{C3380CC4-5D6E-409C-BE32-E72D297353CC}">
              <c16:uniqueId val="{0000002F-3E64-4266-BB66-ACF8AFD027F8}"/>
            </c:ext>
          </c:extLst>
        </c:ser>
        <c:ser>
          <c:idx val="5"/>
          <c:order val="5"/>
          <c:tx>
            <c:strRef>
              <c:f>業種別!$A$8</c:f>
              <c:strCache>
                <c:ptCount val="1"/>
                <c:pt idx="0">
                  <c:v>生活関連、娯楽サービス業</c:v>
                </c:pt>
              </c:strCache>
            </c:strRef>
          </c:tx>
          <c:dLbls>
            <c:dLbl>
              <c:idx val="0"/>
              <c:layout>
                <c:manualLayout>
                  <c:x val="-4.1315309453740609E-2"/>
                  <c:y val="-1.8162260967379079E-2"/>
                </c:manualLayout>
              </c:layout>
              <c:spPr/>
              <c:txPr>
                <a:bodyPr/>
                <a:lstStyle/>
                <a:p>
                  <a:pPr>
                    <a:defRPr b="1"/>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3E64-4266-BB66-ACF8AFD027F8}"/>
                </c:ext>
              </c:extLst>
            </c:dLbl>
            <c:dLbl>
              <c:idx val="1"/>
              <c:delete val="1"/>
              <c:extLst>
                <c:ext xmlns:c15="http://schemas.microsoft.com/office/drawing/2012/chart" uri="{CE6537A1-D6FC-4f65-9D91-7224C49458BB}"/>
                <c:ext xmlns:c16="http://schemas.microsoft.com/office/drawing/2014/chart" uri="{C3380CC4-5D6E-409C-BE32-E72D297353CC}">
                  <c16:uniqueId val="{00000031-3E64-4266-BB66-ACF8AFD027F8}"/>
                </c:ext>
              </c:extLst>
            </c:dLbl>
            <c:dLbl>
              <c:idx val="2"/>
              <c:delete val="1"/>
              <c:extLst>
                <c:ext xmlns:c15="http://schemas.microsoft.com/office/drawing/2012/chart" uri="{CE6537A1-D6FC-4f65-9D91-7224C49458BB}"/>
                <c:ext xmlns:c16="http://schemas.microsoft.com/office/drawing/2014/chart" uri="{C3380CC4-5D6E-409C-BE32-E72D297353CC}">
                  <c16:uniqueId val="{00000032-3E64-4266-BB66-ACF8AFD027F8}"/>
                </c:ext>
              </c:extLst>
            </c:dLbl>
            <c:dLbl>
              <c:idx val="3"/>
              <c:delete val="1"/>
              <c:extLst>
                <c:ext xmlns:c15="http://schemas.microsoft.com/office/drawing/2012/chart" uri="{CE6537A1-D6FC-4f65-9D91-7224C49458BB}"/>
                <c:ext xmlns:c16="http://schemas.microsoft.com/office/drawing/2014/chart" uri="{C3380CC4-5D6E-409C-BE32-E72D297353CC}">
                  <c16:uniqueId val="{00000033-3E64-4266-BB66-ACF8AFD027F8}"/>
                </c:ext>
              </c:extLst>
            </c:dLbl>
            <c:dLbl>
              <c:idx val="4"/>
              <c:layout>
                <c:manualLayout>
                  <c:x val="-0.23878847801466216"/>
                  <c:y val="-0.10273061305267374"/>
                </c:manualLayout>
              </c:layout>
              <c:tx>
                <c:rich>
                  <a:bodyPr wrap="square" lIns="38100" tIns="19050" rIns="38100" bIns="19050" anchor="ctr">
                    <a:noAutofit/>
                  </a:bodyPr>
                  <a:lstStyle/>
                  <a:p>
                    <a:pPr>
                      <a:defRPr/>
                    </a:pPr>
                    <a:r>
                      <a:rPr lang="ja-JP" altLang="en-US" b="1"/>
                      <a:t>生活関連、娯楽サービス業</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11724194835464"/>
                      <c:h val="8.7817393232600446E-2"/>
                    </c:manualLayout>
                  </c15:layout>
                </c:ext>
                <c:ext xmlns:c16="http://schemas.microsoft.com/office/drawing/2014/chart" uri="{C3380CC4-5D6E-409C-BE32-E72D297353CC}">
                  <c16:uniqueId val="{00000034-3E64-4266-BB66-ACF8AFD027F8}"/>
                </c:ext>
              </c:extLst>
            </c:dLbl>
            <c:dLbl>
              <c:idx val="5"/>
              <c:delete val="1"/>
              <c:extLst>
                <c:ext xmlns:c15="http://schemas.microsoft.com/office/drawing/2012/chart" uri="{CE6537A1-D6FC-4f65-9D91-7224C49458BB}"/>
                <c:ext xmlns:c16="http://schemas.microsoft.com/office/drawing/2014/chart" uri="{C3380CC4-5D6E-409C-BE32-E72D297353CC}">
                  <c16:uniqueId val="{00000035-3E64-4266-BB66-ACF8AFD027F8}"/>
                </c:ext>
              </c:extLst>
            </c:dLbl>
            <c:dLbl>
              <c:idx val="6"/>
              <c:delete val="1"/>
              <c:extLst>
                <c:ext xmlns:c15="http://schemas.microsoft.com/office/drawing/2012/chart" uri="{CE6537A1-D6FC-4f65-9D91-7224C49458BB}"/>
                <c:ext xmlns:c16="http://schemas.microsoft.com/office/drawing/2014/chart" uri="{C3380CC4-5D6E-409C-BE32-E72D297353CC}">
                  <c16:uniqueId val="{00000036-3E64-4266-BB66-ACF8AFD027F8}"/>
                </c:ext>
              </c:extLst>
            </c:dLbl>
            <c:dLbl>
              <c:idx val="7"/>
              <c:delete val="1"/>
              <c:extLst>
                <c:ext xmlns:c15="http://schemas.microsoft.com/office/drawing/2012/chart" uri="{CE6537A1-D6FC-4f65-9D91-7224C49458BB}"/>
                <c:ext xmlns:c16="http://schemas.microsoft.com/office/drawing/2014/chart" uri="{C3380CC4-5D6E-409C-BE32-E72D297353CC}">
                  <c16:uniqueId val="{00000037-3E64-4266-BB66-ACF8AFD027F8}"/>
                </c:ext>
              </c:extLst>
            </c:dLbl>
            <c:dLbl>
              <c:idx val="8"/>
              <c:delete val="1"/>
              <c:extLst>
                <c:ext xmlns:c15="http://schemas.microsoft.com/office/drawing/2012/chart" uri="{CE6537A1-D6FC-4f65-9D91-7224C49458BB}"/>
                <c:ext xmlns:c16="http://schemas.microsoft.com/office/drawing/2014/chart" uri="{C3380CC4-5D6E-409C-BE32-E72D297353CC}">
                  <c16:uniqueId val="{00000038-3E64-4266-BB66-ACF8AFD027F8}"/>
                </c:ext>
              </c:extLst>
            </c:dLbl>
            <c:dLbl>
              <c:idx val="9"/>
              <c:delete val="1"/>
              <c:extLst>
                <c:ext xmlns:c15="http://schemas.microsoft.com/office/drawing/2012/chart" uri="{CE6537A1-D6FC-4f65-9D91-7224C49458BB}"/>
                <c:ext xmlns:c16="http://schemas.microsoft.com/office/drawing/2014/chart" uri="{C3380CC4-5D6E-409C-BE32-E72D297353CC}">
                  <c16:uniqueId val="{00000039-3E64-4266-BB66-ACF8AFD027F8}"/>
                </c:ext>
              </c:extLst>
            </c:dLbl>
            <c:spPr>
              <a:noFill/>
              <a:ln w="25400">
                <a:no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業種別!$B$2:$M$2</c:f>
              <c:numCache>
                <c:formatCode>General</c:formatCode>
                <c:ptCount val="12"/>
                <c:pt idx="0">
                  <c:v>2010.3</c:v>
                </c:pt>
                <c:pt idx="1">
                  <c:v>2011.3</c:v>
                </c:pt>
                <c:pt idx="2">
                  <c:v>2012.3</c:v>
                </c:pt>
                <c:pt idx="3">
                  <c:v>2013.3</c:v>
                </c:pt>
                <c:pt idx="4">
                  <c:v>2014.3</c:v>
                </c:pt>
                <c:pt idx="5">
                  <c:v>2015.3</c:v>
                </c:pt>
                <c:pt idx="6">
                  <c:v>2016.3</c:v>
                </c:pt>
                <c:pt idx="7">
                  <c:v>2017.3</c:v>
                </c:pt>
                <c:pt idx="8">
                  <c:v>2018.3</c:v>
                </c:pt>
                <c:pt idx="9">
                  <c:v>2019.3</c:v>
                </c:pt>
                <c:pt idx="10">
                  <c:v>2020.3</c:v>
                </c:pt>
                <c:pt idx="11">
                  <c:v>2021.3</c:v>
                </c:pt>
              </c:numCache>
            </c:numRef>
          </c:cat>
          <c:val>
            <c:numRef>
              <c:f>業種別!$B$8:$M$8</c:f>
              <c:numCache>
                <c:formatCode>#,##0</c:formatCode>
                <c:ptCount val="12"/>
                <c:pt idx="0">
                  <c:v>5298</c:v>
                </c:pt>
                <c:pt idx="1">
                  <c:v>5516</c:v>
                </c:pt>
                <c:pt idx="2">
                  <c:v>5705</c:v>
                </c:pt>
                <c:pt idx="3">
                  <c:v>5967</c:v>
                </c:pt>
                <c:pt idx="4">
                  <c:v>6266</c:v>
                </c:pt>
                <c:pt idx="5">
                  <c:v>6590</c:v>
                </c:pt>
                <c:pt idx="6">
                  <c:v>6999</c:v>
                </c:pt>
                <c:pt idx="7">
                  <c:v>7327</c:v>
                </c:pt>
                <c:pt idx="8">
                  <c:v>7577</c:v>
                </c:pt>
                <c:pt idx="9" formatCode="#,##0_);[Red]\(#,##0\)">
                  <c:v>7659</c:v>
                </c:pt>
                <c:pt idx="10">
                  <c:v>7820</c:v>
                </c:pt>
                <c:pt idx="11">
                  <c:v>8165</c:v>
                </c:pt>
              </c:numCache>
            </c:numRef>
          </c:val>
          <c:smooth val="0"/>
          <c:extLst>
            <c:ext xmlns:c16="http://schemas.microsoft.com/office/drawing/2014/chart" uri="{C3380CC4-5D6E-409C-BE32-E72D297353CC}">
              <c16:uniqueId val="{0000003A-3E64-4266-BB66-ACF8AFD027F8}"/>
            </c:ext>
          </c:extLst>
        </c:ser>
        <c:ser>
          <c:idx val="6"/>
          <c:order val="6"/>
          <c:tx>
            <c:strRef>
              <c:f>業種別!$A$9</c:f>
              <c:strCache>
                <c:ptCount val="1"/>
                <c:pt idx="0">
                  <c:v>情報通信業</c:v>
                </c:pt>
              </c:strCache>
            </c:strRef>
          </c:tx>
          <c:dLbls>
            <c:dLbl>
              <c:idx val="0"/>
              <c:layout>
                <c:manualLayout>
                  <c:x val="-3.7635236201285921E-2"/>
                  <c:y val="3.6019403824521824E-2"/>
                </c:manualLayout>
              </c:layout>
              <c:spPr>
                <a:noFill/>
                <a:ln w="25400">
                  <a:noFill/>
                </a:ln>
              </c:spPr>
              <c:txPr>
                <a:bodyPr wrap="square" lIns="38100" tIns="19050" rIns="38100" bIns="19050" anchor="ctr">
                  <a:sp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3E64-4266-BB66-ACF8AFD027F8}"/>
                </c:ext>
              </c:extLst>
            </c:dLbl>
            <c:dLbl>
              <c:idx val="1"/>
              <c:delete val="1"/>
              <c:extLst>
                <c:ext xmlns:c15="http://schemas.microsoft.com/office/drawing/2012/chart" uri="{CE6537A1-D6FC-4f65-9D91-7224C49458BB}"/>
                <c:ext xmlns:c16="http://schemas.microsoft.com/office/drawing/2014/chart" uri="{C3380CC4-5D6E-409C-BE32-E72D297353CC}">
                  <c16:uniqueId val="{0000003C-3E64-4266-BB66-ACF8AFD027F8}"/>
                </c:ext>
              </c:extLst>
            </c:dLbl>
            <c:dLbl>
              <c:idx val="2"/>
              <c:delete val="1"/>
              <c:extLst>
                <c:ext xmlns:c15="http://schemas.microsoft.com/office/drawing/2012/chart" uri="{CE6537A1-D6FC-4f65-9D91-7224C49458BB}"/>
                <c:ext xmlns:c16="http://schemas.microsoft.com/office/drawing/2014/chart" uri="{C3380CC4-5D6E-409C-BE32-E72D297353CC}">
                  <c16:uniqueId val="{0000003D-3E64-4266-BB66-ACF8AFD027F8}"/>
                </c:ext>
              </c:extLst>
            </c:dLbl>
            <c:dLbl>
              <c:idx val="3"/>
              <c:delete val="1"/>
              <c:extLst>
                <c:ext xmlns:c15="http://schemas.microsoft.com/office/drawing/2012/chart" uri="{CE6537A1-D6FC-4f65-9D91-7224C49458BB}"/>
                <c:ext xmlns:c16="http://schemas.microsoft.com/office/drawing/2014/chart" uri="{C3380CC4-5D6E-409C-BE32-E72D297353CC}">
                  <c16:uniqueId val="{0000003E-3E64-4266-BB66-ACF8AFD027F8}"/>
                </c:ext>
              </c:extLst>
            </c:dLbl>
            <c:dLbl>
              <c:idx val="4"/>
              <c:delete val="1"/>
              <c:extLst>
                <c:ext xmlns:c15="http://schemas.microsoft.com/office/drawing/2012/chart" uri="{CE6537A1-D6FC-4f65-9D91-7224C49458BB}"/>
                <c:ext xmlns:c16="http://schemas.microsoft.com/office/drawing/2014/chart" uri="{C3380CC4-5D6E-409C-BE32-E72D297353CC}">
                  <c16:uniqueId val="{0000003F-3E64-4266-BB66-ACF8AFD027F8}"/>
                </c:ext>
              </c:extLst>
            </c:dLbl>
            <c:dLbl>
              <c:idx val="5"/>
              <c:layout>
                <c:manualLayout>
                  <c:x val="-2.8764272780499277E-2"/>
                  <c:y val="6.1212991156266321E-2"/>
                </c:manualLayout>
              </c:layout>
              <c:tx>
                <c:rich>
                  <a:bodyPr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ja-JP" altLang="en-US" sz="1000" b="1" i="0" u="none" strike="noStrike" kern="1200" baseline="0">
                        <a:solidFill>
                          <a:sysClr val="windowText" lastClr="000000"/>
                        </a:solidFill>
                      </a:rPr>
                      <a:t>情報通信業</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211000637485504"/>
                      <c:h val="4.6043686947564694E-2"/>
                    </c:manualLayout>
                  </c15:layout>
                </c:ext>
                <c:ext xmlns:c16="http://schemas.microsoft.com/office/drawing/2014/chart" uri="{C3380CC4-5D6E-409C-BE32-E72D297353CC}">
                  <c16:uniqueId val="{00000040-3E64-4266-BB66-ACF8AFD027F8}"/>
                </c:ext>
              </c:extLst>
            </c:dLbl>
            <c:dLbl>
              <c:idx val="6"/>
              <c:delete val="1"/>
              <c:extLst>
                <c:ext xmlns:c15="http://schemas.microsoft.com/office/drawing/2012/chart" uri="{CE6537A1-D6FC-4f65-9D91-7224C49458BB}"/>
                <c:ext xmlns:c16="http://schemas.microsoft.com/office/drawing/2014/chart" uri="{C3380CC4-5D6E-409C-BE32-E72D297353CC}">
                  <c16:uniqueId val="{00000041-3E64-4266-BB66-ACF8AFD027F8}"/>
                </c:ext>
              </c:extLst>
            </c:dLbl>
            <c:dLbl>
              <c:idx val="7"/>
              <c:delete val="1"/>
              <c:extLst>
                <c:ext xmlns:c15="http://schemas.microsoft.com/office/drawing/2012/chart" uri="{CE6537A1-D6FC-4f65-9D91-7224C49458BB}"/>
                <c:ext xmlns:c16="http://schemas.microsoft.com/office/drawing/2014/chart" uri="{C3380CC4-5D6E-409C-BE32-E72D297353CC}">
                  <c16:uniqueId val="{00000042-3E64-4266-BB66-ACF8AFD027F8}"/>
                </c:ext>
              </c:extLst>
            </c:dLbl>
            <c:dLbl>
              <c:idx val="8"/>
              <c:delete val="1"/>
              <c:extLst>
                <c:ext xmlns:c15="http://schemas.microsoft.com/office/drawing/2012/chart" uri="{CE6537A1-D6FC-4f65-9D91-7224C49458BB}"/>
                <c:ext xmlns:c16="http://schemas.microsoft.com/office/drawing/2014/chart" uri="{C3380CC4-5D6E-409C-BE32-E72D297353CC}">
                  <c16:uniqueId val="{00000043-3E64-4266-BB66-ACF8AFD027F8}"/>
                </c:ext>
              </c:extLst>
            </c:dLbl>
            <c:dLbl>
              <c:idx val="9"/>
              <c:delete val="1"/>
              <c:extLst>
                <c:ext xmlns:c15="http://schemas.microsoft.com/office/drawing/2012/chart" uri="{CE6537A1-D6FC-4f65-9D91-7224C49458BB}"/>
                <c:ext xmlns:c16="http://schemas.microsoft.com/office/drawing/2014/chart" uri="{C3380CC4-5D6E-409C-BE32-E72D297353CC}">
                  <c16:uniqueId val="{00000044-3E64-4266-BB66-ACF8AFD027F8}"/>
                </c:ext>
              </c:extLst>
            </c:dLbl>
            <c:spPr>
              <a:noFill/>
              <a:ln w="25400">
                <a:noFill/>
              </a:ln>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業種別!$B$2:$M$2</c:f>
              <c:numCache>
                <c:formatCode>General</c:formatCode>
                <c:ptCount val="12"/>
                <c:pt idx="0">
                  <c:v>2010.3</c:v>
                </c:pt>
                <c:pt idx="1">
                  <c:v>2011.3</c:v>
                </c:pt>
                <c:pt idx="2">
                  <c:v>2012.3</c:v>
                </c:pt>
                <c:pt idx="3">
                  <c:v>2013.3</c:v>
                </c:pt>
                <c:pt idx="4">
                  <c:v>2014.3</c:v>
                </c:pt>
                <c:pt idx="5">
                  <c:v>2015.3</c:v>
                </c:pt>
                <c:pt idx="6">
                  <c:v>2016.3</c:v>
                </c:pt>
                <c:pt idx="7">
                  <c:v>2017.3</c:v>
                </c:pt>
                <c:pt idx="8">
                  <c:v>2018.3</c:v>
                </c:pt>
                <c:pt idx="9">
                  <c:v>2019.3</c:v>
                </c:pt>
                <c:pt idx="10">
                  <c:v>2020.3</c:v>
                </c:pt>
                <c:pt idx="11">
                  <c:v>2021.3</c:v>
                </c:pt>
              </c:numCache>
            </c:numRef>
          </c:cat>
          <c:val>
            <c:numRef>
              <c:f>業種別!$B$9:$M$9</c:f>
              <c:numCache>
                <c:formatCode>#,##0</c:formatCode>
                <c:ptCount val="12"/>
                <c:pt idx="0">
                  <c:v>5068</c:v>
                </c:pt>
                <c:pt idx="1">
                  <c:v>5115</c:v>
                </c:pt>
                <c:pt idx="2">
                  <c:v>5136</c:v>
                </c:pt>
                <c:pt idx="3">
                  <c:v>5132</c:v>
                </c:pt>
                <c:pt idx="4">
                  <c:v>5182</c:v>
                </c:pt>
                <c:pt idx="5">
                  <c:v>5260</c:v>
                </c:pt>
                <c:pt idx="6">
                  <c:v>5349</c:v>
                </c:pt>
                <c:pt idx="7">
                  <c:v>5416</c:v>
                </c:pt>
                <c:pt idx="8">
                  <c:v>5438</c:v>
                </c:pt>
                <c:pt idx="9" formatCode="#,##0_);[Red]\(#,##0\)">
                  <c:v>5434</c:v>
                </c:pt>
                <c:pt idx="10">
                  <c:v>5471</c:v>
                </c:pt>
                <c:pt idx="11">
                  <c:v>5538</c:v>
                </c:pt>
              </c:numCache>
            </c:numRef>
          </c:val>
          <c:smooth val="0"/>
          <c:extLst>
            <c:ext xmlns:c16="http://schemas.microsoft.com/office/drawing/2014/chart" uri="{C3380CC4-5D6E-409C-BE32-E72D297353CC}">
              <c16:uniqueId val="{00000045-3E64-4266-BB66-ACF8AFD027F8}"/>
            </c:ext>
          </c:extLst>
        </c:ser>
        <c:dLbls>
          <c:showLegendKey val="0"/>
          <c:showVal val="0"/>
          <c:showCatName val="0"/>
          <c:showSerName val="0"/>
          <c:showPercent val="0"/>
          <c:showBubbleSize val="0"/>
        </c:dLbls>
        <c:marker val="1"/>
        <c:smooth val="0"/>
        <c:axId val="595877568"/>
        <c:axId val="1"/>
      </c:lineChart>
      <c:catAx>
        <c:axId val="59587756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595877568"/>
        <c:crosses val="autoZero"/>
        <c:crossBetween val="between"/>
      </c:valAx>
      <c:spPr>
        <a:noFill/>
        <a:ln w="25400">
          <a:noFill/>
        </a:ln>
      </c:spPr>
    </c:plotArea>
    <c:legend>
      <c:legendPos val="r"/>
      <c:overlay val="0"/>
    </c:legend>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'3-1_3'!$A$61</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'3-1_3'!$B$61:$L$61</c:f>
              <c:numCache>
                <c:formatCode>#,##0</c:formatCode>
                <c:ptCount val="11"/>
                <c:pt idx="0">
                  <c:v>6767</c:v>
                </c:pt>
                <c:pt idx="1">
                  <c:v>7761</c:v>
                </c:pt>
                <c:pt idx="2">
                  <c:v>8748</c:v>
                </c:pt>
                <c:pt idx="3">
                  <c:v>6933</c:v>
                </c:pt>
                <c:pt idx="4">
                  <c:v>6151</c:v>
                </c:pt>
                <c:pt idx="5">
                  <c:v>6187</c:v>
                </c:pt>
                <c:pt idx="6">
                  <c:v>6192</c:v>
                </c:pt>
                <c:pt idx="7">
                  <c:v>6504</c:v>
                </c:pt>
                <c:pt idx="8">
                  <c:v>6778</c:v>
                </c:pt>
                <c:pt idx="9">
                  <c:v>6484</c:v>
                </c:pt>
                <c:pt idx="10" formatCode="General">
                  <c:v>6512</c:v>
                </c:pt>
              </c:numCache>
            </c:numRef>
          </c:val>
          <c:smooth val="0"/>
          <c:extLst>
            <c:ext xmlns:c16="http://schemas.microsoft.com/office/drawing/2014/chart" uri="{C3380CC4-5D6E-409C-BE32-E72D297353CC}">
              <c16:uniqueId val="{00000000-0A92-440C-97E6-2A9FBC66185E}"/>
            </c:ext>
          </c:extLst>
        </c:ser>
        <c:ser>
          <c:idx val="1"/>
          <c:order val="1"/>
          <c:tx>
            <c:strRef>
              <c:f>'3-1_3'!$A$62</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9"/>
              <c:layout>
                <c:manualLayout>
                  <c:x val="-2.9588229113649524E-2"/>
                  <c:y val="-2.6214565593101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92-440C-97E6-2A9FBC66185E}"/>
                </c:ext>
              </c:extLst>
            </c:dLbl>
            <c:dLbl>
              <c:idx val="10"/>
              <c:layout>
                <c:manualLayout>
                  <c:x val="-4.5636336594078808E-3"/>
                  <c:y val="-3.47750720283960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01-4319-8881-D26622ED417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'3-1_3'!$B$62:$L$62</c:f>
              <c:numCache>
                <c:formatCode>#,##0</c:formatCode>
                <c:ptCount val="11"/>
                <c:pt idx="0">
                  <c:v>15365</c:v>
                </c:pt>
                <c:pt idx="1">
                  <c:v>18394</c:v>
                </c:pt>
                <c:pt idx="2">
                  <c:v>21412</c:v>
                </c:pt>
                <c:pt idx="3">
                  <c:v>22861</c:v>
                </c:pt>
                <c:pt idx="4">
                  <c:v>22117</c:v>
                </c:pt>
                <c:pt idx="5">
                  <c:v>23822</c:v>
                </c:pt>
                <c:pt idx="6">
                  <c:v>24269</c:v>
                </c:pt>
                <c:pt idx="7">
                  <c:v>25124</c:v>
                </c:pt>
                <c:pt idx="8">
                  <c:v>25331</c:v>
                </c:pt>
                <c:pt idx="9">
                  <c:v>28323</c:v>
                </c:pt>
                <c:pt idx="10" formatCode="General">
                  <c:v>26795</c:v>
                </c:pt>
              </c:numCache>
            </c:numRef>
          </c:val>
          <c:smooth val="0"/>
          <c:extLst>
            <c:ext xmlns:c16="http://schemas.microsoft.com/office/drawing/2014/chart" uri="{C3380CC4-5D6E-409C-BE32-E72D297353CC}">
              <c16:uniqueId val="{00000002-0A92-440C-97E6-2A9FBC66185E}"/>
            </c:ext>
          </c:extLst>
        </c:ser>
        <c:ser>
          <c:idx val="2"/>
          <c:order val="2"/>
          <c:tx>
            <c:strRef>
              <c:f>'3-1_3'!$A$63</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'3-1_3'!$B$60:$L$60</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'3-1_3'!$B$63:$L$63</c:f>
              <c:numCache>
                <c:formatCode>#,##0</c:formatCode>
                <c:ptCount val="11"/>
                <c:pt idx="0">
                  <c:v>2286</c:v>
                </c:pt>
                <c:pt idx="1">
                  <c:v>2922</c:v>
                </c:pt>
                <c:pt idx="2">
                  <c:v>2782</c:v>
                </c:pt>
                <c:pt idx="3">
                  <c:v>2750</c:v>
                </c:pt>
                <c:pt idx="4">
                  <c:v>2772</c:v>
                </c:pt>
                <c:pt idx="5">
                  <c:v>2845</c:v>
                </c:pt>
                <c:pt idx="6">
                  <c:v>2890</c:v>
                </c:pt>
                <c:pt idx="7">
                  <c:v>3094</c:v>
                </c:pt>
                <c:pt idx="8">
                  <c:v>2952</c:v>
                </c:pt>
                <c:pt idx="9">
                  <c:v>2831</c:v>
                </c:pt>
                <c:pt idx="10" formatCode="General">
                  <c:v>2791</c:v>
                </c:pt>
              </c:numCache>
            </c:numRef>
          </c:val>
          <c:smooth val="0"/>
          <c:extLst>
            <c:ext xmlns:c16="http://schemas.microsoft.com/office/drawing/2014/chart" uri="{C3380CC4-5D6E-409C-BE32-E72D297353CC}">
              <c16:uniqueId val="{00000003-0A92-440C-97E6-2A9FBC66185E}"/>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5.1400554097404488E-2"/>
          <c:w val="0.83040105735001657"/>
          <c:h val="0.7929324976603952"/>
        </c:manualLayout>
      </c:layout>
      <c:lineChart>
        <c:grouping val="standard"/>
        <c:varyColors val="0"/>
        <c:ser>
          <c:idx val="0"/>
          <c:order val="0"/>
          <c:tx>
            <c:strRef>
              <c:f>Sheet1!$J$4</c:f>
              <c:strCache>
                <c:ptCount val="1"/>
                <c:pt idx="0">
                  <c:v>大阪</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Sheet1!$K$3:$T$3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Sheet1!$K$4:$T$4</c:f>
              <c:numCache>
                <c:formatCode>#,##0_);[Red]\(#,##0\)</c:formatCode>
                <c:ptCount val="10"/>
                <c:pt idx="0">
                  <c:v>1471.5419999999999</c:v>
                </c:pt>
                <c:pt idx="1">
                  <c:v>1428.4749999999999</c:v>
                </c:pt>
                <c:pt idx="2">
                  <c:v>1394.771</c:v>
                </c:pt>
                <c:pt idx="3">
                  <c:v>1399.117</c:v>
                </c:pt>
                <c:pt idx="4">
                  <c:v>1569.268</c:v>
                </c:pt>
                <c:pt idx="5">
                  <c:v>1456.0640000000001</c:v>
                </c:pt>
                <c:pt idx="6">
                  <c:v>1508.021</c:v>
                </c:pt>
                <c:pt idx="7" formatCode="#,##0_ ">
                  <c:v>1622</c:v>
                </c:pt>
                <c:pt idx="8">
                  <c:v>1639</c:v>
                </c:pt>
                <c:pt idx="9">
                  <c:v>1490</c:v>
                </c:pt>
              </c:numCache>
            </c:numRef>
          </c:val>
          <c:smooth val="0"/>
          <c:extLst>
            <c:ext xmlns:c16="http://schemas.microsoft.com/office/drawing/2014/chart" uri="{C3380CC4-5D6E-409C-BE32-E72D297353CC}">
              <c16:uniqueId val="{00000008-87E0-4AC6-8304-6C1D8179A8BA}"/>
            </c:ext>
          </c:extLst>
        </c:ser>
        <c:ser>
          <c:idx val="1"/>
          <c:order val="1"/>
          <c:tx>
            <c:strRef>
              <c:f>Sheet1!$J$5</c:f>
              <c:strCache>
                <c:ptCount val="1"/>
                <c:pt idx="0">
                  <c:v>東京</c:v>
                </c:pt>
              </c:strCache>
            </c:strRef>
          </c:tx>
          <c:dLbls>
            <c:spPr>
              <a:noFill/>
              <a:ln>
                <a:noFill/>
              </a:ln>
              <a:effectLst/>
            </c:spPr>
            <c:txPr>
              <a:bodyPr wrap="square" lIns="38100" tIns="19050" rIns="38100" bIns="19050" anchor="ctr">
                <a:spAutoFit/>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Sheet1!$K$3:$T$3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Sheet1!$K$5:$T$5</c:f>
              <c:numCache>
                <c:formatCode>#,##0_);[Red]\(#,##0\)</c:formatCode>
                <c:ptCount val="10"/>
                <c:pt idx="0">
                  <c:v>5845.1130000000003</c:v>
                </c:pt>
                <c:pt idx="1">
                  <c:v>6232.4549999999999</c:v>
                </c:pt>
                <c:pt idx="2">
                  <c:v>6272.5969999999998</c:v>
                </c:pt>
                <c:pt idx="3">
                  <c:v>6479.6639999999998</c:v>
                </c:pt>
                <c:pt idx="4">
                  <c:v>6905.6760000000004</c:v>
                </c:pt>
                <c:pt idx="5">
                  <c:v>7206.1719999999996</c:v>
                </c:pt>
                <c:pt idx="6">
                  <c:v>6682.3559999999998</c:v>
                </c:pt>
                <c:pt idx="7" formatCode="#,##0_ ">
                  <c:v>7171</c:v>
                </c:pt>
                <c:pt idx="8">
                  <c:v>6947</c:v>
                </c:pt>
                <c:pt idx="9">
                  <c:v>7145</c:v>
                </c:pt>
              </c:numCache>
            </c:numRef>
          </c:val>
          <c:smooth val="0"/>
          <c:extLst>
            <c:ext xmlns:c16="http://schemas.microsoft.com/office/drawing/2014/chart" uri="{C3380CC4-5D6E-409C-BE32-E72D297353CC}">
              <c16:uniqueId val="{00000011-87E0-4AC6-8304-6C1D8179A8BA}"/>
            </c:ext>
          </c:extLst>
        </c:ser>
        <c:ser>
          <c:idx val="2"/>
          <c:order val="2"/>
          <c:tx>
            <c:strRef>
              <c:f>Sheet1!$J$6</c:f>
              <c:strCache>
                <c:ptCount val="1"/>
                <c:pt idx="0">
                  <c:v>愛知</c:v>
                </c:pt>
              </c:strCache>
            </c:strRef>
          </c:tx>
          <c:spPr>
            <a:ln>
              <a:prstDash val="sysDash"/>
            </a:ln>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Sheet1!$K$3:$T$3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Sheet1!$K$6:$T$6</c:f>
              <c:numCache>
                <c:formatCode>#,##0_);[Red]\(#,##0\)</c:formatCode>
                <c:ptCount val="10"/>
                <c:pt idx="0">
                  <c:v>1434.3679999999999</c:v>
                </c:pt>
                <c:pt idx="1">
                  <c:v>1499.5540000000001</c:v>
                </c:pt>
                <c:pt idx="2">
                  <c:v>1678.819</c:v>
                </c:pt>
                <c:pt idx="3">
                  <c:v>1765.5609999999999</c:v>
                </c:pt>
                <c:pt idx="4">
                  <c:v>1948.6410000000001</c:v>
                </c:pt>
                <c:pt idx="5">
                  <c:v>2037.2739999999999</c:v>
                </c:pt>
                <c:pt idx="6">
                  <c:v>2026.0250000000001</c:v>
                </c:pt>
                <c:pt idx="7" formatCode="#,##0_ ">
                  <c:v>2020</c:v>
                </c:pt>
                <c:pt idx="8">
                  <c:v>2129</c:v>
                </c:pt>
                <c:pt idx="9">
                  <c:v>2265</c:v>
                </c:pt>
              </c:numCache>
            </c:numRef>
          </c:val>
          <c:smooth val="0"/>
          <c:extLst>
            <c:ext xmlns:c16="http://schemas.microsoft.com/office/drawing/2014/chart" uri="{C3380CC4-5D6E-409C-BE32-E72D297353CC}">
              <c16:uniqueId val="{0000001A-87E0-4AC6-8304-6C1D8179A8BA}"/>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txPr>
          <a:bodyPr/>
          <a:lstStyle/>
          <a:p>
            <a:pPr>
              <a:defRPr sz="900"/>
            </a:pPr>
            <a:endParaRPr lang="ja-JP"/>
          </a:p>
        </c:txPr>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crossAx val="123929728"/>
        <c:crosses val="autoZero"/>
        <c:crossBetween val="between"/>
      </c:valAx>
    </c:plotArea>
    <c:legend>
      <c:legendPos val="r"/>
      <c:layout>
        <c:manualLayout>
          <c:xMode val="edge"/>
          <c:yMode val="edge"/>
          <c:x val="0.2330937823645812"/>
          <c:y val="0.90374521353758241"/>
          <c:w val="0.56644235385066166"/>
          <c:h val="9.0123924230723934E-2"/>
        </c:manualLayout>
      </c:layout>
      <c:overlay val="0"/>
    </c:legend>
    <c:plotVisOnly val="1"/>
    <c:dispBlanksAs val="gap"/>
    <c:showDLblsOverMax val="0"/>
  </c:chart>
  <c:spPr>
    <a:ln>
      <a:noFill/>
    </a:ln>
  </c:sp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'グラフ (2020)'!$A$10</c:f>
              <c:strCache>
                <c:ptCount val="1"/>
                <c:pt idx="0">
                  <c:v>事業所数（左目盛）</c:v>
                </c:pt>
              </c:strCache>
            </c:strRef>
          </c:tx>
          <c:spPr>
            <a:pattFill prst="pct80">
              <a:fgClr>
                <a:srgbClr val="0070C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(2019)'!$B$9:$D$9</c:f>
              <c:strCache>
                <c:ptCount val="3"/>
                <c:pt idx="0">
                  <c:v>大阪府</c:v>
                </c:pt>
                <c:pt idx="1">
                  <c:v>東京都</c:v>
                </c:pt>
                <c:pt idx="2">
                  <c:v>愛知県</c:v>
                </c:pt>
              </c:strCache>
            </c:strRef>
          </c:cat>
          <c:val>
            <c:numRef>
              <c:f>'グラフ (2020)'!$B$10:$D$10</c:f>
              <c:numCache>
                <c:formatCode>#,##0_);[Red]\(#,##0\)</c:formatCode>
                <c:ptCount val="3"/>
                <c:pt idx="0">
                  <c:v>15378</c:v>
                </c:pt>
                <c:pt idx="1">
                  <c:v>9812</c:v>
                </c:pt>
                <c:pt idx="2">
                  <c:v>14692</c:v>
                </c:pt>
              </c:numCache>
            </c:numRef>
          </c:val>
          <c:extLst>
            <c:ext xmlns:c16="http://schemas.microsoft.com/office/drawing/2014/chart" uri="{C3380CC4-5D6E-409C-BE32-E72D297353CC}">
              <c16:uniqueId val="{00000000-6F58-40F2-A1E5-C681234DDB40}"/>
            </c:ext>
          </c:extLst>
        </c:ser>
        <c:ser>
          <c:idx val="1"/>
          <c:order val="1"/>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1-6F58-40F2-A1E5-C681234DDB40}"/>
            </c:ext>
          </c:extLst>
        </c:ser>
        <c:ser>
          <c:idx val="2"/>
          <c:order val="2"/>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2-6F58-40F2-A1E5-C681234DDB40}"/>
            </c:ext>
          </c:extLst>
        </c:ser>
        <c:dLbls>
          <c:showLegendKey val="0"/>
          <c:showVal val="0"/>
          <c:showCatName val="0"/>
          <c:showSerName val="0"/>
          <c:showPercent val="0"/>
          <c:showBubbleSize val="0"/>
        </c:dLbls>
        <c:gapWidth val="117"/>
        <c:axId val="1361077760"/>
        <c:axId val="1"/>
      </c:barChart>
      <c:barChart>
        <c:barDir val="col"/>
        <c:grouping val="clustered"/>
        <c:varyColors val="0"/>
        <c:ser>
          <c:idx val="3"/>
          <c:order val="3"/>
          <c:tx>
            <c:strRef>
              <c:f>'グラフ (2020)'!$A$11</c:f>
              <c:strCache>
                <c:ptCount val="1"/>
                <c:pt idx="0">
                  <c:v>付加価値額（右目盛）</c:v>
                </c:pt>
              </c:strCache>
            </c:strRef>
          </c:tx>
          <c:spPr>
            <a:pattFill prst="narHorz">
              <a:fgClr>
                <a:srgbClr val="FF0000"/>
              </a:fgClr>
              <a:bgClr>
                <a:schemeClr val="bg1"/>
              </a:bgClr>
            </a:pattFill>
          </c:spPr>
          <c:invertIfNegative val="0"/>
          <c:dLbls>
            <c:dLbl>
              <c:idx val="0"/>
              <c:layout>
                <c:manualLayout>
                  <c:x val="1.2093726379440665E-2"/>
                  <c:y val="1.9801990489847193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58-40F2-A1E5-C681234DDB40}"/>
                </c:ext>
              </c:extLst>
            </c:dLbl>
            <c:dLbl>
              <c:idx val="1"/>
              <c:layout>
                <c:manualLayout>
                  <c:x val="2.7210884353741551E-2"/>
                  <c:y val="2.640265398646286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58-40F2-A1E5-C681234DDB40}"/>
                </c:ext>
              </c:extLst>
            </c:dLbl>
            <c:dLbl>
              <c:idx val="2"/>
              <c:layout>
                <c:manualLayout>
                  <c:x val="1.2093726379440665E-2"/>
                  <c:y val="1.3201326993231462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58-40F2-A1E5-C681234DDB40}"/>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(2020)'!$B$9:$D$9</c:f>
              <c:strCache>
                <c:ptCount val="3"/>
                <c:pt idx="0">
                  <c:v>大阪府</c:v>
                </c:pt>
                <c:pt idx="1">
                  <c:v>東京都</c:v>
                </c:pt>
                <c:pt idx="2">
                  <c:v>愛知県</c:v>
                </c:pt>
              </c:strCache>
            </c:strRef>
          </c:cat>
          <c:val>
            <c:numRef>
              <c:f>'グラフ (2020)'!$B$11:$D$11</c:f>
              <c:numCache>
                <c:formatCode>#,##0_);[Red]\(#,##0\)</c:formatCode>
                <c:ptCount val="3"/>
                <c:pt idx="0">
                  <c:v>3561</c:v>
                </c:pt>
                <c:pt idx="1">
                  <c:v>1614</c:v>
                </c:pt>
                <c:pt idx="2">
                  <c:v>4519</c:v>
                </c:pt>
              </c:numCache>
            </c:numRef>
          </c:val>
          <c:extLst>
            <c:ext xmlns:c16="http://schemas.microsoft.com/office/drawing/2014/chart" uri="{C3380CC4-5D6E-409C-BE32-E72D297353CC}">
              <c16:uniqueId val="{00000006-6F58-40F2-A1E5-C681234DDB40}"/>
            </c:ext>
          </c:extLst>
        </c:ser>
        <c:dLbls>
          <c:showLegendKey val="0"/>
          <c:showVal val="0"/>
          <c:showCatName val="0"/>
          <c:showSerName val="0"/>
          <c:showPercent val="0"/>
          <c:showBubbleSize val="0"/>
        </c:dLbls>
        <c:gapWidth val="294"/>
        <c:axId val="3"/>
        <c:axId val="4"/>
      </c:barChart>
      <c:catAx>
        <c:axId val="136107776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36107776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_);[Red]\(#,##0\)" sourceLinked="1"/>
        <c:majorTickMark val="out"/>
        <c:minorTickMark val="none"/>
        <c:tickLblPos val="nextTo"/>
        <c:crossAx val="3"/>
        <c:crosses val="max"/>
        <c:crossBetween val="between"/>
      </c:valAx>
    </c:plotArea>
    <c:legend>
      <c:legendPos val="t"/>
      <c:legendEntry>
        <c:idx val="1"/>
        <c:delete val="1"/>
      </c:legendEntry>
      <c:legendEntry>
        <c:idx val="2"/>
        <c:delete val="1"/>
      </c:legendEntry>
      <c:layout>
        <c:manualLayout>
          <c:xMode val="edge"/>
          <c:yMode val="edge"/>
          <c:x val="0.17521450537245717"/>
          <c:y val="9.2760345255350554E-2"/>
          <c:w val="0.61235555136446274"/>
          <c:h val="0.1198130084485708"/>
        </c:manualLayout>
      </c:layout>
      <c:overlay val="0"/>
    </c:legend>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174328835386"/>
          <c:y val="0.10435363919535783"/>
          <c:w val="0.86212215358107824"/>
          <c:h val="0.70572251170671962"/>
        </c:manualLayout>
      </c:layout>
      <c:barChart>
        <c:barDir val="col"/>
        <c:grouping val="clustered"/>
        <c:varyColors val="0"/>
        <c:ser>
          <c:idx val="0"/>
          <c:order val="0"/>
          <c:tx>
            <c:strRef>
              <c:f>'グラフ (2020)'!$A$31</c:f>
              <c:strCache>
                <c:ptCount val="1"/>
                <c:pt idx="0">
                  <c:v>1人当たりの付加価値額</c:v>
                </c:pt>
              </c:strCache>
            </c:strRef>
          </c:tx>
          <c:spPr>
            <a:pattFill prst="pct90">
              <a:fgClr>
                <a:srgbClr val="FF0000"/>
              </a:fgClr>
              <a:bgClr>
                <a:schemeClr val="bg1"/>
              </a:bgClr>
            </a:pattFill>
          </c:spPr>
          <c:invertIfNegative val="0"/>
          <c:dLbls>
            <c:spPr>
              <a:noFill/>
              <a:ln w="25400">
                <a:noFill/>
              </a:ln>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(2020)'!$B$30:$D$30</c:f>
              <c:strCache>
                <c:ptCount val="3"/>
                <c:pt idx="0">
                  <c:v>大阪府</c:v>
                </c:pt>
                <c:pt idx="1">
                  <c:v>東京都</c:v>
                </c:pt>
                <c:pt idx="2">
                  <c:v>愛知県</c:v>
                </c:pt>
              </c:strCache>
            </c:strRef>
          </c:cat>
          <c:val>
            <c:numRef>
              <c:f>'グラフ (2020)'!$B$31:$D$31</c:f>
              <c:numCache>
                <c:formatCode>#,##0_);[Red]\(#,##0\)</c:formatCode>
                <c:ptCount val="3"/>
                <c:pt idx="0">
                  <c:v>1044.3630038950678</c:v>
                </c:pt>
                <c:pt idx="1">
                  <c:v>902.92682926829275</c:v>
                </c:pt>
                <c:pt idx="2">
                  <c:v>1075.9892272633106</c:v>
                </c:pt>
              </c:numCache>
            </c:numRef>
          </c:val>
          <c:extLst>
            <c:ext xmlns:c16="http://schemas.microsoft.com/office/drawing/2014/chart" uri="{C3380CC4-5D6E-409C-BE32-E72D297353CC}">
              <c16:uniqueId val="{00000000-D704-4817-A464-66593B7F2D17}"/>
            </c:ext>
          </c:extLst>
        </c:ser>
        <c:dLbls>
          <c:showLegendKey val="0"/>
          <c:showVal val="0"/>
          <c:showCatName val="0"/>
          <c:showSerName val="0"/>
          <c:showPercent val="0"/>
          <c:showBubbleSize val="0"/>
        </c:dLbls>
        <c:gapWidth val="150"/>
        <c:axId val="1361074432"/>
        <c:axId val="1"/>
      </c:barChart>
      <c:catAx>
        <c:axId val="1361074432"/>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361074432"/>
        <c:crosses val="autoZero"/>
        <c:crossBetween val="between"/>
      </c:valAx>
    </c:plotArea>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9.2044907999065576E-2"/>
          <c:w val="0.86235870516185475"/>
          <c:h val="0.72752497560841545"/>
        </c:manualLayout>
      </c:layout>
      <c:barChart>
        <c:barDir val="col"/>
        <c:grouping val="clustered"/>
        <c:varyColors val="0"/>
        <c:ser>
          <c:idx val="0"/>
          <c:order val="0"/>
          <c:tx>
            <c:strRef>
              <c:f>'グラフ (2020)'!$G$10</c:f>
              <c:strCache>
                <c:ptCount val="1"/>
                <c:pt idx="0">
                  <c:v>大阪府</c:v>
                </c:pt>
              </c:strCache>
            </c:strRef>
          </c:tx>
          <c:spPr>
            <a:solidFill>
              <a:srgbClr val="002060"/>
            </a:solid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(2020)'!$H$9:$L$9</c:f>
              <c:strCache>
                <c:ptCount val="5"/>
                <c:pt idx="0">
                  <c:v>4～9人</c:v>
                </c:pt>
                <c:pt idx="1">
                  <c:v>10～19人</c:v>
                </c:pt>
                <c:pt idx="2">
                  <c:v>20～29人</c:v>
                </c:pt>
                <c:pt idx="3">
                  <c:v>30～99人</c:v>
                </c:pt>
                <c:pt idx="4">
                  <c:v>100～299人</c:v>
                </c:pt>
              </c:strCache>
            </c:strRef>
          </c:cat>
          <c:val>
            <c:numRef>
              <c:f>'グラフ (2020)'!$H$10:$L$10</c:f>
              <c:numCache>
                <c:formatCode>#,##0;"▲ "#,##0</c:formatCode>
                <c:ptCount val="5"/>
                <c:pt idx="0">
                  <c:v>287.58600000000001</c:v>
                </c:pt>
                <c:pt idx="1">
                  <c:v>480.73</c:v>
                </c:pt>
                <c:pt idx="2">
                  <c:v>454.65</c:v>
                </c:pt>
                <c:pt idx="3">
                  <c:v>1250.6600000000001</c:v>
                </c:pt>
                <c:pt idx="4">
                  <c:v>1087</c:v>
                </c:pt>
              </c:numCache>
            </c:numRef>
          </c:val>
          <c:extLst>
            <c:ext xmlns:c16="http://schemas.microsoft.com/office/drawing/2014/chart" uri="{C3380CC4-5D6E-409C-BE32-E72D297353CC}">
              <c16:uniqueId val="{00000000-C130-4037-B541-FABDEBE0FA49}"/>
            </c:ext>
          </c:extLst>
        </c:ser>
        <c:ser>
          <c:idx val="1"/>
          <c:order val="1"/>
          <c:tx>
            <c:strRef>
              <c:f>'グラフ (2020)'!$G$11</c:f>
              <c:strCache>
                <c:ptCount val="1"/>
                <c:pt idx="0">
                  <c:v>東京都</c:v>
                </c:pt>
              </c:strCache>
            </c:strRef>
          </c:tx>
          <c:spPr>
            <a:pattFill prst="pct80">
              <a:fgClr>
                <a:srgbClr val="FF000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(2020)'!$H$9:$L$9</c:f>
              <c:strCache>
                <c:ptCount val="5"/>
                <c:pt idx="0">
                  <c:v>4～9人</c:v>
                </c:pt>
                <c:pt idx="1">
                  <c:v>10～19人</c:v>
                </c:pt>
                <c:pt idx="2">
                  <c:v>20～29人</c:v>
                </c:pt>
                <c:pt idx="3">
                  <c:v>30～99人</c:v>
                </c:pt>
                <c:pt idx="4">
                  <c:v>100～299人</c:v>
                </c:pt>
              </c:strCache>
            </c:strRef>
          </c:cat>
          <c:val>
            <c:numRef>
              <c:f>'グラフ (2020)'!$H$11:$L$11</c:f>
              <c:numCache>
                <c:formatCode>#,##0;"▲ "#,##0</c:formatCode>
                <c:ptCount val="5"/>
                <c:pt idx="0">
                  <c:v>189.13300000000001</c:v>
                </c:pt>
                <c:pt idx="1">
                  <c:v>276.78300000000002</c:v>
                </c:pt>
                <c:pt idx="2">
                  <c:v>243</c:v>
                </c:pt>
                <c:pt idx="3">
                  <c:v>531</c:v>
                </c:pt>
                <c:pt idx="4">
                  <c:v>374</c:v>
                </c:pt>
              </c:numCache>
            </c:numRef>
          </c:val>
          <c:extLst>
            <c:ext xmlns:c16="http://schemas.microsoft.com/office/drawing/2014/chart" uri="{C3380CC4-5D6E-409C-BE32-E72D297353CC}">
              <c16:uniqueId val="{00000001-C130-4037-B541-FABDEBE0FA49}"/>
            </c:ext>
          </c:extLst>
        </c:ser>
        <c:ser>
          <c:idx val="2"/>
          <c:order val="2"/>
          <c:tx>
            <c:strRef>
              <c:f>'グラフ (2020)'!$G$12</c:f>
              <c:strCache>
                <c:ptCount val="1"/>
                <c:pt idx="0">
                  <c:v>愛知県</c:v>
                </c:pt>
              </c:strCache>
            </c:strRef>
          </c:tx>
          <c:spPr>
            <a:pattFill prst="dkUpDiag">
              <a:fgClr>
                <a:srgbClr val="00B05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(2020)'!$H$9:$L$9</c:f>
              <c:strCache>
                <c:ptCount val="5"/>
                <c:pt idx="0">
                  <c:v>4～9人</c:v>
                </c:pt>
                <c:pt idx="1">
                  <c:v>10～19人</c:v>
                </c:pt>
                <c:pt idx="2">
                  <c:v>20～29人</c:v>
                </c:pt>
                <c:pt idx="3">
                  <c:v>30～99人</c:v>
                </c:pt>
                <c:pt idx="4">
                  <c:v>100～299人</c:v>
                </c:pt>
              </c:strCache>
            </c:strRef>
          </c:cat>
          <c:val>
            <c:numRef>
              <c:f>'グラフ (2020)'!$H$12:$L$12</c:f>
              <c:numCache>
                <c:formatCode>#,##0;"▲ "#,##0</c:formatCode>
                <c:ptCount val="5"/>
                <c:pt idx="0">
                  <c:v>238.399</c:v>
                </c:pt>
                <c:pt idx="1">
                  <c:v>433.51400000000001</c:v>
                </c:pt>
                <c:pt idx="2">
                  <c:v>445.28699999999998</c:v>
                </c:pt>
                <c:pt idx="3">
                  <c:v>1363.979</c:v>
                </c:pt>
                <c:pt idx="4">
                  <c:v>2037.4269999999999</c:v>
                </c:pt>
              </c:numCache>
            </c:numRef>
          </c:val>
          <c:extLst>
            <c:ext xmlns:c16="http://schemas.microsoft.com/office/drawing/2014/chart" uri="{C3380CC4-5D6E-409C-BE32-E72D297353CC}">
              <c16:uniqueId val="{00000002-C130-4037-B541-FABDEBE0FA49}"/>
            </c:ext>
          </c:extLst>
        </c:ser>
        <c:dLbls>
          <c:showLegendKey val="0"/>
          <c:showVal val="0"/>
          <c:showCatName val="0"/>
          <c:showSerName val="0"/>
          <c:showPercent val="0"/>
          <c:showBubbleSize val="0"/>
        </c:dLbls>
        <c:gapWidth val="150"/>
        <c:axId val="1361076928"/>
        <c:axId val="1"/>
      </c:barChart>
      <c:catAx>
        <c:axId val="136107692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2100"/>
          <c:min val="0"/>
        </c:scaling>
        <c:delete val="0"/>
        <c:axPos val="l"/>
        <c:majorGridlines/>
        <c:numFmt formatCode="#,##0;&quot;▲ &quot;#,##0" sourceLinked="1"/>
        <c:majorTickMark val="out"/>
        <c:minorTickMark val="none"/>
        <c:tickLblPos val="nextTo"/>
        <c:crossAx val="1361076928"/>
        <c:crosses val="autoZero"/>
        <c:crossBetween val="between"/>
      </c:valAx>
    </c:plotArea>
    <c:legend>
      <c:legendPos val="t"/>
      <c:layout>
        <c:manualLayout>
          <c:xMode val="edge"/>
          <c:yMode val="edge"/>
          <c:x val="0.1034110358417932"/>
          <c:y val="0.1188688163882148"/>
          <c:w val="0.39576189150992297"/>
          <c:h val="0.12741074032412614"/>
        </c:manualLayout>
      </c:layout>
      <c:overlay val="0"/>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6.8244107677495072E-2"/>
          <c:w val="0.86235870516185475"/>
          <c:h val="0.75857924794576559"/>
        </c:manualLayout>
      </c:layout>
      <c:barChart>
        <c:barDir val="col"/>
        <c:grouping val="clustered"/>
        <c:varyColors val="0"/>
        <c:ser>
          <c:idx val="0"/>
          <c:order val="0"/>
          <c:tx>
            <c:strRef>
              <c:f>'グラフ (2020)'!$G$27</c:f>
              <c:strCache>
                <c:ptCount val="1"/>
                <c:pt idx="0">
                  <c:v>大阪府</c:v>
                </c:pt>
              </c:strCache>
            </c:strRef>
          </c:tx>
          <c:spPr>
            <a:solidFill>
              <a:srgbClr val="002060"/>
            </a:solidFill>
          </c:spPr>
          <c:invertIfNegative val="0"/>
          <c:dLbls>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(2020)'!$H$26:$L$26</c:f>
              <c:strCache>
                <c:ptCount val="5"/>
                <c:pt idx="0">
                  <c:v>4～9人</c:v>
                </c:pt>
                <c:pt idx="1">
                  <c:v>10～19人</c:v>
                </c:pt>
                <c:pt idx="2">
                  <c:v>20～29人</c:v>
                </c:pt>
                <c:pt idx="3">
                  <c:v>30～99人</c:v>
                </c:pt>
                <c:pt idx="4">
                  <c:v>100～299人</c:v>
                </c:pt>
              </c:strCache>
            </c:strRef>
          </c:cat>
          <c:val>
            <c:numRef>
              <c:f>'グラフ (2020)'!$H$27:$L$27</c:f>
              <c:numCache>
                <c:formatCode>#,##0;"▲ "#,##0</c:formatCode>
                <c:ptCount val="5"/>
                <c:pt idx="0">
                  <c:v>6546</c:v>
                </c:pt>
                <c:pt idx="1">
                  <c:v>4213</c:v>
                </c:pt>
                <c:pt idx="2">
                  <c:v>1968</c:v>
                </c:pt>
                <c:pt idx="3">
                  <c:v>2127</c:v>
                </c:pt>
                <c:pt idx="4">
                  <c:v>524</c:v>
                </c:pt>
              </c:numCache>
            </c:numRef>
          </c:val>
          <c:extLst>
            <c:ext xmlns:c16="http://schemas.microsoft.com/office/drawing/2014/chart" uri="{C3380CC4-5D6E-409C-BE32-E72D297353CC}">
              <c16:uniqueId val="{00000000-B5AC-47CE-B7DA-E073EA3BE358}"/>
            </c:ext>
          </c:extLst>
        </c:ser>
        <c:ser>
          <c:idx val="1"/>
          <c:order val="1"/>
          <c:tx>
            <c:strRef>
              <c:f>'グラフ (2020)'!$G$28</c:f>
              <c:strCache>
                <c:ptCount val="1"/>
                <c:pt idx="0">
                  <c:v>東京都</c:v>
                </c:pt>
              </c:strCache>
            </c:strRef>
          </c:tx>
          <c:spPr>
            <a:pattFill prst="pct80">
              <a:fgClr>
                <a:srgbClr val="FF0000"/>
              </a:fgClr>
              <a:bgClr>
                <a:schemeClr val="bg1"/>
              </a:bgClr>
            </a:pattFill>
          </c:spPr>
          <c:invertIfNegative val="0"/>
          <c:dLbls>
            <c:dLbl>
              <c:idx val="0"/>
              <c:layout>
                <c:manualLayout>
                  <c:x val="1.9444444444444445E-2"/>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AC-47CE-B7DA-E073EA3BE358}"/>
                </c:ext>
              </c:extLst>
            </c:dLbl>
            <c:dLbl>
              <c:idx val="1"/>
              <c:layout>
                <c:manualLayout>
                  <c:x val="1.9444444444444445E-2"/>
                  <c:y val="4.020100502512569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AC-47CE-B7DA-E073EA3BE358}"/>
                </c:ext>
              </c:extLst>
            </c:dLbl>
            <c:dLbl>
              <c:idx val="2"/>
              <c:layout>
                <c:manualLayout>
                  <c:x val="1.6666666666666666E-2"/>
                  <c:y val="2.010050251256281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AC-47CE-B7DA-E073EA3BE358}"/>
                </c:ext>
              </c:extLst>
            </c:dLbl>
            <c:dLbl>
              <c:idx val="3"/>
              <c:layout>
                <c:manualLayout>
                  <c:x val="1.3888888888888888E-2"/>
                  <c:y val="2.680067001675041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AC-47CE-B7DA-E073EA3BE358}"/>
                </c:ext>
              </c:extLst>
            </c:dLbl>
            <c:dLbl>
              <c:idx val="4"/>
              <c:layout>
                <c:manualLayout>
                  <c:x val="5.5555555555556572E-3"/>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AC-47CE-B7DA-E073EA3BE358}"/>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(2020)'!$H$26:$L$26</c:f>
              <c:strCache>
                <c:ptCount val="5"/>
                <c:pt idx="0">
                  <c:v>4～9人</c:v>
                </c:pt>
                <c:pt idx="1">
                  <c:v>10～19人</c:v>
                </c:pt>
                <c:pt idx="2">
                  <c:v>20～29人</c:v>
                </c:pt>
                <c:pt idx="3">
                  <c:v>30～99人</c:v>
                </c:pt>
                <c:pt idx="4">
                  <c:v>100～299人</c:v>
                </c:pt>
              </c:strCache>
            </c:strRef>
          </c:cat>
          <c:val>
            <c:numRef>
              <c:f>'グラフ (2020)'!$H$28:$L$28</c:f>
              <c:numCache>
                <c:formatCode>#,##0;"▲ "#,##0</c:formatCode>
                <c:ptCount val="5"/>
                <c:pt idx="0">
                  <c:v>4888</c:v>
                </c:pt>
                <c:pt idx="1">
                  <c:v>2542</c:v>
                </c:pt>
                <c:pt idx="2">
                  <c:v>1104</c:v>
                </c:pt>
                <c:pt idx="3">
                  <c:v>1057</c:v>
                </c:pt>
                <c:pt idx="4">
                  <c:v>221</c:v>
                </c:pt>
              </c:numCache>
            </c:numRef>
          </c:val>
          <c:extLst>
            <c:ext xmlns:c16="http://schemas.microsoft.com/office/drawing/2014/chart" uri="{C3380CC4-5D6E-409C-BE32-E72D297353CC}">
              <c16:uniqueId val="{00000006-B5AC-47CE-B7DA-E073EA3BE358}"/>
            </c:ext>
          </c:extLst>
        </c:ser>
        <c:ser>
          <c:idx val="2"/>
          <c:order val="2"/>
          <c:tx>
            <c:strRef>
              <c:f>'グラフ (2020)'!$G$29</c:f>
              <c:strCache>
                <c:ptCount val="1"/>
                <c:pt idx="0">
                  <c:v>愛知県</c:v>
                </c:pt>
              </c:strCache>
            </c:strRef>
          </c:tx>
          <c:spPr>
            <a:pattFill prst="dkUpDiag">
              <a:fgClr>
                <a:srgbClr val="00B050"/>
              </a:fgClr>
              <a:bgClr>
                <a:schemeClr val="bg1"/>
              </a:bgClr>
            </a:pattFill>
          </c:spPr>
          <c:invertIfNegative val="0"/>
          <c:dLbls>
            <c:dLbl>
              <c:idx val="0"/>
              <c:layout>
                <c:manualLayout>
                  <c:x val="2.2222222222222223E-2"/>
                  <c:y val="6.7001675041875736E-3"/>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AC-47CE-B7DA-E073EA3BE358}"/>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(2020)'!$H$26:$L$26</c:f>
              <c:strCache>
                <c:ptCount val="5"/>
                <c:pt idx="0">
                  <c:v>4～9人</c:v>
                </c:pt>
                <c:pt idx="1">
                  <c:v>10～19人</c:v>
                </c:pt>
                <c:pt idx="2">
                  <c:v>20～29人</c:v>
                </c:pt>
                <c:pt idx="3">
                  <c:v>30～99人</c:v>
                </c:pt>
                <c:pt idx="4">
                  <c:v>100～299人</c:v>
                </c:pt>
              </c:strCache>
            </c:strRef>
          </c:cat>
          <c:val>
            <c:numRef>
              <c:f>'グラフ (2020)'!$H$29:$L$29</c:f>
              <c:numCache>
                <c:formatCode>#,##0;"▲ "#,##0</c:formatCode>
                <c:ptCount val="5"/>
                <c:pt idx="0">
                  <c:v>5504</c:v>
                </c:pt>
                <c:pt idx="1">
                  <c:v>3790</c:v>
                </c:pt>
                <c:pt idx="2">
                  <c:v>1973</c:v>
                </c:pt>
                <c:pt idx="3">
                  <c:v>2498</c:v>
                </c:pt>
                <c:pt idx="4">
                  <c:v>927</c:v>
                </c:pt>
              </c:numCache>
            </c:numRef>
          </c:val>
          <c:extLst>
            <c:ext xmlns:c16="http://schemas.microsoft.com/office/drawing/2014/chart" uri="{C3380CC4-5D6E-409C-BE32-E72D297353CC}">
              <c16:uniqueId val="{00000008-B5AC-47CE-B7DA-E073EA3BE358}"/>
            </c:ext>
          </c:extLst>
        </c:ser>
        <c:dLbls>
          <c:showLegendKey val="0"/>
          <c:showVal val="0"/>
          <c:showCatName val="0"/>
          <c:showSerName val="0"/>
          <c:showPercent val="0"/>
          <c:showBubbleSize val="0"/>
        </c:dLbls>
        <c:gapWidth val="150"/>
        <c:axId val="1361077344"/>
        <c:axId val="1"/>
      </c:barChart>
      <c:catAx>
        <c:axId val="1361077344"/>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10000"/>
        </c:scaling>
        <c:delete val="0"/>
        <c:axPos val="l"/>
        <c:majorGridlines/>
        <c:numFmt formatCode="#,##0;&quot;▲ &quot;#,##0" sourceLinked="1"/>
        <c:majorTickMark val="out"/>
        <c:minorTickMark val="none"/>
        <c:tickLblPos val="nextTo"/>
        <c:crossAx val="1361077344"/>
        <c:crosses val="autoZero"/>
        <c:crossBetween val="between"/>
        <c:majorUnit val="2000"/>
      </c:valAx>
    </c:plotArea>
    <c:legend>
      <c:legendPos val="t"/>
      <c:layout>
        <c:manualLayout>
          <c:xMode val="edge"/>
          <c:yMode val="edge"/>
          <c:x val="8.9522156923731722E-2"/>
          <c:y val="6.0301172030915486E-2"/>
          <c:w val="0.40954354718134245"/>
          <c:h val="0.11098854578661541"/>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2"/>
          <c:tx>
            <c:strRef>
              <c:f>まとめ!$E$2</c:f>
              <c:strCache>
                <c:ptCount val="1"/>
                <c:pt idx="0">
                  <c:v>製造工業生産指数（大阪府）</c:v>
                </c:pt>
              </c:strCache>
            </c:strRef>
          </c:tx>
          <c:spPr>
            <a:ln w="28575" cap="rnd">
              <a:solidFill>
                <a:srgbClr val="0070C0"/>
              </a:solidFill>
              <a:round/>
            </a:ln>
            <a:effectLst/>
          </c:spPr>
          <c:marker>
            <c:symbol val="none"/>
          </c:marker>
          <c:cat>
            <c:numRef>
              <c:f>まとめ!$B$3:$B$147</c:f>
              <c:numCache>
                <c:formatCode>yyyy"年"m"月"</c:formatCode>
                <c:ptCount val="14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numCache>
            </c:numRef>
          </c:cat>
          <c:val>
            <c:numRef>
              <c:f>まとめ!$E$3:$E$147</c:f>
              <c:numCache>
                <c:formatCode>0.0_);[Red]\(0.0\)</c:formatCode>
                <c:ptCount val="145"/>
                <c:pt idx="0">
                  <c:v>92.5</c:v>
                </c:pt>
                <c:pt idx="1">
                  <c:v>94.1</c:v>
                </c:pt>
                <c:pt idx="2">
                  <c:v>94.3</c:v>
                </c:pt>
                <c:pt idx="3">
                  <c:v>92.9</c:v>
                </c:pt>
                <c:pt idx="4">
                  <c:v>96.2</c:v>
                </c:pt>
                <c:pt idx="5">
                  <c:v>96.2</c:v>
                </c:pt>
                <c:pt idx="6">
                  <c:v>97.1</c:v>
                </c:pt>
                <c:pt idx="7">
                  <c:v>98.8</c:v>
                </c:pt>
                <c:pt idx="8">
                  <c:v>96.4</c:v>
                </c:pt>
                <c:pt idx="9">
                  <c:v>96.6</c:v>
                </c:pt>
                <c:pt idx="10">
                  <c:v>96.4</c:v>
                </c:pt>
                <c:pt idx="11">
                  <c:v>96.4</c:v>
                </c:pt>
                <c:pt idx="12">
                  <c:v>102.4</c:v>
                </c:pt>
                <c:pt idx="13">
                  <c:v>107.2</c:v>
                </c:pt>
                <c:pt idx="14">
                  <c:v>107.1</c:v>
                </c:pt>
                <c:pt idx="15">
                  <c:v>101</c:v>
                </c:pt>
                <c:pt idx="16">
                  <c:v>95.6</c:v>
                </c:pt>
                <c:pt idx="17">
                  <c:v>105</c:v>
                </c:pt>
                <c:pt idx="18">
                  <c:v>105.5</c:v>
                </c:pt>
                <c:pt idx="19">
                  <c:v>107.9</c:v>
                </c:pt>
                <c:pt idx="20">
                  <c:v>104.4</c:v>
                </c:pt>
                <c:pt idx="21">
                  <c:v>103.8</c:v>
                </c:pt>
                <c:pt idx="22">
                  <c:v>104.2</c:v>
                </c:pt>
                <c:pt idx="23">
                  <c:v>102.9</c:v>
                </c:pt>
                <c:pt idx="24">
                  <c:v>100.6</c:v>
                </c:pt>
                <c:pt idx="25">
                  <c:v>99.1</c:v>
                </c:pt>
                <c:pt idx="26">
                  <c:v>99.3</c:v>
                </c:pt>
                <c:pt idx="27">
                  <c:v>99.9</c:v>
                </c:pt>
                <c:pt idx="28">
                  <c:v>98.5</c:v>
                </c:pt>
                <c:pt idx="29">
                  <c:v>98.6</c:v>
                </c:pt>
                <c:pt idx="30">
                  <c:v>95.6</c:v>
                </c:pt>
                <c:pt idx="31">
                  <c:v>95.9</c:v>
                </c:pt>
                <c:pt idx="32">
                  <c:v>97.1</c:v>
                </c:pt>
                <c:pt idx="33">
                  <c:v>102.1</c:v>
                </c:pt>
                <c:pt idx="34">
                  <c:v>98.4</c:v>
                </c:pt>
                <c:pt idx="35">
                  <c:v>98.7</c:v>
                </c:pt>
                <c:pt idx="36">
                  <c:v>97.4</c:v>
                </c:pt>
                <c:pt idx="37">
                  <c:v>98.9</c:v>
                </c:pt>
                <c:pt idx="38">
                  <c:v>100.3</c:v>
                </c:pt>
                <c:pt idx="39">
                  <c:v>100.9</c:v>
                </c:pt>
                <c:pt idx="40">
                  <c:v>101.6</c:v>
                </c:pt>
                <c:pt idx="41">
                  <c:v>100.1</c:v>
                </c:pt>
                <c:pt idx="42">
                  <c:v>103.1</c:v>
                </c:pt>
                <c:pt idx="43">
                  <c:v>102.4</c:v>
                </c:pt>
                <c:pt idx="44">
                  <c:v>100.6</c:v>
                </c:pt>
                <c:pt idx="45">
                  <c:v>100.3</c:v>
                </c:pt>
                <c:pt idx="46">
                  <c:v>100.4</c:v>
                </c:pt>
                <c:pt idx="47">
                  <c:v>101.8</c:v>
                </c:pt>
                <c:pt idx="48">
                  <c:v>104.8</c:v>
                </c:pt>
                <c:pt idx="49">
                  <c:v>101.9</c:v>
                </c:pt>
                <c:pt idx="50">
                  <c:v>103</c:v>
                </c:pt>
                <c:pt idx="51">
                  <c:v>100.7</c:v>
                </c:pt>
                <c:pt idx="52">
                  <c:v>101.6</c:v>
                </c:pt>
                <c:pt idx="53">
                  <c:v>101.6</c:v>
                </c:pt>
                <c:pt idx="54">
                  <c:v>99.2</c:v>
                </c:pt>
                <c:pt idx="55">
                  <c:v>99.5</c:v>
                </c:pt>
                <c:pt idx="56">
                  <c:v>104.6</c:v>
                </c:pt>
                <c:pt idx="57">
                  <c:v>102.2</c:v>
                </c:pt>
                <c:pt idx="58">
                  <c:v>100.5</c:v>
                </c:pt>
                <c:pt idx="59">
                  <c:v>99.8</c:v>
                </c:pt>
                <c:pt idx="60">
                  <c:v>104.3</c:v>
                </c:pt>
                <c:pt idx="61">
                  <c:v>100.8</c:v>
                </c:pt>
                <c:pt idx="62">
                  <c:v>98.6</c:v>
                </c:pt>
                <c:pt idx="63">
                  <c:v>99.3</c:v>
                </c:pt>
                <c:pt idx="64">
                  <c:v>101.2</c:v>
                </c:pt>
                <c:pt idx="65">
                  <c:v>99.3</c:v>
                </c:pt>
                <c:pt idx="66">
                  <c:v>100.4</c:v>
                </c:pt>
                <c:pt idx="67">
                  <c:v>98.4</c:v>
                </c:pt>
                <c:pt idx="68">
                  <c:v>100</c:v>
                </c:pt>
                <c:pt idx="69">
                  <c:v>101.9</c:v>
                </c:pt>
                <c:pt idx="70">
                  <c:v>100.6</c:v>
                </c:pt>
                <c:pt idx="71">
                  <c:v>95.6</c:v>
                </c:pt>
                <c:pt idx="72">
                  <c:v>100.5</c:v>
                </c:pt>
                <c:pt idx="73">
                  <c:v>101.1</c:v>
                </c:pt>
                <c:pt idx="74">
                  <c:v>101.9</c:v>
                </c:pt>
                <c:pt idx="75">
                  <c:v>104.9</c:v>
                </c:pt>
                <c:pt idx="76">
                  <c:v>99.6</c:v>
                </c:pt>
                <c:pt idx="77">
                  <c:v>98</c:v>
                </c:pt>
                <c:pt idx="78">
                  <c:v>99.2</c:v>
                </c:pt>
                <c:pt idx="79">
                  <c:v>100.7</c:v>
                </c:pt>
                <c:pt idx="80">
                  <c:v>100.3</c:v>
                </c:pt>
                <c:pt idx="81">
                  <c:v>99</c:v>
                </c:pt>
                <c:pt idx="82">
                  <c:v>102.2</c:v>
                </c:pt>
                <c:pt idx="83">
                  <c:v>102.4</c:v>
                </c:pt>
                <c:pt idx="84">
                  <c:v>100.9</c:v>
                </c:pt>
                <c:pt idx="85">
                  <c:v>101.9</c:v>
                </c:pt>
                <c:pt idx="86">
                  <c:v>102</c:v>
                </c:pt>
                <c:pt idx="87">
                  <c:v>104.4</c:v>
                </c:pt>
                <c:pt idx="88">
                  <c:v>101.7</c:v>
                </c:pt>
                <c:pt idx="89">
                  <c:v>105.9</c:v>
                </c:pt>
                <c:pt idx="90">
                  <c:v>104.4</c:v>
                </c:pt>
                <c:pt idx="91">
                  <c:v>104</c:v>
                </c:pt>
                <c:pt idx="92">
                  <c:v>103.7</c:v>
                </c:pt>
                <c:pt idx="93">
                  <c:v>102.3</c:v>
                </c:pt>
                <c:pt idx="94">
                  <c:v>100.2</c:v>
                </c:pt>
                <c:pt idx="95">
                  <c:v>104</c:v>
                </c:pt>
                <c:pt idx="96">
                  <c:v>97.7</c:v>
                </c:pt>
                <c:pt idx="97">
                  <c:v>102.7</c:v>
                </c:pt>
                <c:pt idx="98">
                  <c:v>103.9</c:v>
                </c:pt>
                <c:pt idx="99">
                  <c:v>103.6</c:v>
                </c:pt>
                <c:pt idx="100">
                  <c:v>103.7</c:v>
                </c:pt>
                <c:pt idx="101">
                  <c:v>100.1</c:v>
                </c:pt>
                <c:pt idx="102">
                  <c:v>99.8</c:v>
                </c:pt>
                <c:pt idx="103">
                  <c:v>102.6</c:v>
                </c:pt>
                <c:pt idx="104">
                  <c:v>101.3</c:v>
                </c:pt>
                <c:pt idx="105">
                  <c:v>108.3</c:v>
                </c:pt>
                <c:pt idx="106">
                  <c:v>106.6</c:v>
                </c:pt>
                <c:pt idx="107">
                  <c:v>102.5</c:v>
                </c:pt>
                <c:pt idx="108">
                  <c:v>107</c:v>
                </c:pt>
                <c:pt idx="109">
                  <c:v>106</c:v>
                </c:pt>
                <c:pt idx="110">
                  <c:v>104.9</c:v>
                </c:pt>
                <c:pt idx="111">
                  <c:v>105.2</c:v>
                </c:pt>
                <c:pt idx="112">
                  <c:v>107</c:v>
                </c:pt>
                <c:pt idx="113">
                  <c:v>107</c:v>
                </c:pt>
                <c:pt idx="114">
                  <c:v>107.3</c:v>
                </c:pt>
                <c:pt idx="115">
                  <c:v>104.9</c:v>
                </c:pt>
                <c:pt idx="116">
                  <c:v>106</c:v>
                </c:pt>
                <c:pt idx="117">
                  <c:v>106.5</c:v>
                </c:pt>
                <c:pt idx="118">
                  <c:v>102.2</c:v>
                </c:pt>
                <c:pt idx="119">
                  <c:v>106.7</c:v>
                </c:pt>
                <c:pt idx="120">
                  <c:v>103.1</c:v>
                </c:pt>
                <c:pt idx="121">
                  <c:v>104.3</c:v>
                </c:pt>
                <c:pt idx="122">
                  <c:v>101.1</c:v>
                </c:pt>
                <c:pt idx="123">
                  <c:v>95.3</c:v>
                </c:pt>
                <c:pt idx="124">
                  <c:v>84.6</c:v>
                </c:pt>
                <c:pt idx="125">
                  <c:v>90.5</c:v>
                </c:pt>
                <c:pt idx="126">
                  <c:v>92.1</c:v>
                </c:pt>
                <c:pt idx="127">
                  <c:v>90.9</c:v>
                </c:pt>
                <c:pt idx="128">
                  <c:v>95.9</c:v>
                </c:pt>
                <c:pt idx="129" formatCode="General">
                  <c:v>96</c:v>
                </c:pt>
                <c:pt idx="130" formatCode="General">
                  <c:v>95</c:v>
                </c:pt>
                <c:pt idx="131" formatCode="General">
                  <c:v>94.9</c:v>
                </c:pt>
                <c:pt idx="132" formatCode="General">
                  <c:v>102</c:v>
                </c:pt>
                <c:pt idx="133" formatCode="General">
                  <c:v>96.5</c:v>
                </c:pt>
                <c:pt idx="134" formatCode="General">
                  <c:v>102.1</c:v>
                </c:pt>
                <c:pt idx="135" formatCode="General">
                  <c:v>109.3</c:v>
                </c:pt>
                <c:pt idx="136" formatCode="General">
                  <c:v>97.5</c:v>
                </c:pt>
                <c:pt idx="137" formatCode="General">
                  <c:v>107.1</c:v>
                </c:pt>
                <c:pt idx="138" formatCode="General">
                  <c:v>99.1</c:v>
                </c:pt>
                <c:pt idx="139" formatCode="General">
                  <c:v>96.7</c:v>
                </c:pt>
                <c:pt idx="140" formatCode="General">
                  <c:v>100.6</c:v>
                </c:pt>
                <c:pt idx="141" formatCode="General">
                  <c:v>93.3</c:v>
                </c:pt>
                <c:pt idx="142" formatCode="General">
                  <c:v>98.6</c:v>
                </c:pt>
                <c:pt idx="143" formatCode="General">
                  <c:v>92.9</c:v>
                </c:pt>
                <c:pt idx="144" formatCode="General">
                  <c:v>93.7</c:v>
                </c:pt>
              </c:numCache>
            </c:numRef>
          </c:val>
          <c:smooth val="0"/>
          <c:extLst>
            <c:ext xmlns:c16="http://schemas.microsoft.com/office/drawing/2014/chart" uri="{C3380CC4-5D6E-409C-BE32-E72D297353CC}">
              <c16:uniqueId val="{00000000-AA7D-424F-A752-C744588176F8}"/>
            </c:ext>
          </c:extLst>
        </c:ser>
        <c:ser>
          <c:idx val="3"/>
          <c:order val="3"/>
          <c:tx>
            <c:strRef>
              <c:f>まとめ!$F$2</c:f>
              <c:strCache>
                <c:ptCount val="1"/>
                <c:pt idx="0">
                  <c:v>鉱工業生産指数（全国）</c:v>
                </c:pt>
              </c:strCache>
            </c:strRef>
          </c:tx>
          <c:spPr>
            <a:ln w="28575" cap="rnd">
              <a:solidFill>
                <a:srgbClr val="FF0000"/>
              </a:solidFill>
              <a:prstDash val="sysDash"/>
              <a:round/>
            </a:ln>
            <a:effectLst/>
          </c:spPr>
          <c:marker>
            <c:symbol val="none"/>
          </c:marker>
          <c:cat>
            <c:numRef>
              <c:f>まとめ!$B$3:$B$147</c:f>
              <c:numCache>
                <c:formatCode>yyyy"年"m"月"</c:formatCode>
                <c:ptCount val="14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numCache>
            </c:numRef>
          </c:cat>
          <c:val>
            <c:numRef>
              <c:f>まとめ!$F$3:$F$147</c:f>
              <c:numCache>
                <c:formatCode>General</c:formatCode>
                <c:ptCount val="145"/>
                <c:pt idx="0">
                  <c:v>100.3</c:v>
                </c:pt>
                <c:pt idx="1">
                  <c:v>100.7</c:v>
                </c:pt>
                <c:pt idx="2">
                  <c:v>100.9</c:v>
                </c:pt>
                <c:pt idx="3">
                  <c:v>102</c:v>
                </c:pt>
                <c:pt idx="4">
                  <c:v>101.8</c:v>
                </c:pt>
                <c:pt idx="5">
                  <c:v>101</c:v>
                </c:pt>
                <c:pt idx="6">
                  <c:v>102.1</c:v>
                </c:pt>
                <c:pt idx="7">
                  <c:v>102.5</c:v>
                </c:pt>
                <c:pt idx="8">
                  <c:v>104.1</c:v>
                </c:pt>
                <c:pt idx="9">
                  <c:v>101.2</c:v>
                </c:pt>
                <c:pt idx="10">
                  <c:v>102.8</c:v>
                </c:pt>
                <c:pt idx="11">
                  <c:v>103.4</c:v>
                </c:pt>
                <c:pt idx="12">
                  <c:v>103.9</c:v>
                </c:pt>
                <c:pt idx="13">
                  <c:v>104.5</c:v>
                </c:pt>
                <c:pt idx="14">
                  <c:v>87.3</c:v>
                </c:pt>
                <c:pt idx="15">
                  <c:v>89.2</c:v>
                </c:pt>
                <c:pt idx="16">
                  <c:v>95.3</c:v>
                </c:pt>
                <c:pt idx="17">
                  <c:v>99.3</c:v>
                </c:pt>
                <c:pt idx="18">
                  <c:v>100.5</c:v>
                </c:pt>
                <c:pt idx="19">
                  <c:v>102.2</c:v>
                </c:pt>
                <c:pt idx="20">
                  <c:v>101.3</c:v>
                </c:pt>
                <c:pt idx="21">
                  <c:v>103.1</c:v>
                </c:pt>
                <c:pt idx="22">
                  <c:v>100.9</c:v>
                </c:pt>
                <c:pt idx="23">
                  <c:v>102.9</c:v>
                </c:pt>
                <c:pt idx="24">
                  <c:v>103.3</c:v>
                </c:pt>
                <c:pt idx="25">
                  <c:v>103.1</c:v>
                </c:pt>
                <c:pt idx="26">
                  <c:v>102.9</c:v>
                </c:pt>
                <c:pt idx="27">
                  <c:v>102.4</c:v>
                </c:pt>
                <c:pt idx="28">
                  <c:v>100.6</c:v>
                </c:pt>
                <c:pt idx="29">
                  <c:v>99.8</c:v>
                </c:pt>
                <c:pt idx="30">
                  <c:v>99.3</c:v>
                </c:pt>
                <c:pt idx="31">
                  <c:v>97.8</c:v>
                </c:pt>
                <c:pt idx="32">
                  <c:v>95.7</c:v>
                </c:pt>
                <c:pt idx="33">
                  <c:v>96</c:v>
                </c:pt>
                <c:pt idx="34">
                  <c:v>95.1</c:v>
                </c:pt>
                <c:pt idx="35">
                  <c:v>96.4</c:v>
                </c:pt>
                <c:pt idx="36">
                  <c:v>94.8</c:v>
                </c:pt>
                <c:pt idx="37">
                  <c:v>96.5</c:v>
                </c:pt>
                <c:pt idx="38">
                  <c:v>97.7</c:v>
                </c:pt>
                <c:pt idx="39">
                  <c:v>97.7</c:v>
                </c:pt>
                <c:pt idx="40">
                  <c:v>99.3</c:v>
                </c:pt>
                <c:pt idx="41">
                  <c:v>98.2</c:v>
                </c:pt>
                <c:pt idx="42">
                  <c:v>99.8</c:v>
                </c:pt>
                <c:pt idx="43">
                  <c:v>100</c:v>
                </c:pt>
                <c:pt idx="44">
                  <c:v>101</c:v>
                </c:pt>
                <c:pt idx="45">
                  <c:v>101.2</c:v>
                </c:pt>
                <c:pt idx="46">
                  <c:v>101.8</c:v>
                </c:pt>
                <c:pt idx="47">
                  <c:v>101.8</c:v>
                </c:pt>
                <c:pt idx="48">
                  <c:v>103.8</c:v>
                </c:pt>
                <c:pt idx="49">
                  <c:v>102.7</c:v>
                </c:pt>
                <c:pt idx="50">
                  <c:v>104.2</c:v>
                </c:pt>
                <c:pt idx="51">
                  <c:v>99.6</c:v>
                </c:pt>
                <c:pt idx="52">
                  <c:v>101.9</c:v>
                </c:pt>
                <c:pt idx="53">
                  <c:v>100.3</c:v>
                </c:pt>
                <c:pt idx="54">
                  <c:v>100.1</c:v>
                </c:pt>
                <c:pt idx="55">
                  <c:v>99.5</c:v>
                </c:pt>
                <c:pt idx="56">
                  <c:v>100.7</c:v>
                </c:pt>
                <c:pt idx="57">
                  <c:v>100.4</c:v>
                </c:pt>
                <c:pt idx="58">
                  <c:v>100.4</c:v>
                </c:pt>
                <c:pt idx="59">
                  <c:v>99.9</c:v>
                </c:pt>
                <c:pt idx="60">
                  <c:v>102.9</c:v>
                </c:pt>
                <c:pt idx="61">
                  <c:v>99.8</c:v>
                </c:pt>
                <c:pt idx="62">
                  <c:v>99.3</c:v>
                </c:pt>
                <c:pt idx="63">
                  <c:v>99.5</c:v>
                </c:pt>
                <c:pt idx="64">
                  <c:v>99.5</c:v>
                </c:pt>
                <c:pt idx="65">
                  <c:v>100.4</c:v>
                </c:pt>
                <c:pt idx="66">
                  <c:v>100.3</c:v>
                </c:pt>
                <c:pt idx="67">
                  <c:v>98.6</c:v>
                </c:pt>
                <c:pt idx="68">
                  <c:v>100.6</c:v>
                </c:pt>
                <c:pt idx="69">
                  <c:v>100.7</c:v>
                </c:pt>
                <c:pt idx="70">
                  <c:v>99.9</c:v>
                </c:pt>
                <c:pt idx="71">
                  <c:v>98.5</c:v>
                </c:pt>
                <c:pt idx="72">
                  <c:v>100.1</c:v>
                </c:pt>
                <c:pt idx="73">
                  <c:v>99.2</c:v>
                </c:pt>
                <c:pt idx="74">
                  <c:v>99.7</c:v>
                </c:pt>
                <c:pt idx="75">
                  <c:v>99.3</c:v>
                </c:pt>
                <c:pt idx="76">
                  <c:v>98.5</c:v>
                </c:pt>
                <c:pt idx="77">
                  <c:v>99.2</c:v>
                </c:pt>
                <c:pt idx="78">
                  <c:v>99.8</c:v>
                </c:pt>
                <c:pt idx="79">
                  <c:v>100.5</c:v>
                </c:pt>
                <c:pt idx="80">
                  <c:v>100.7</c:v>
                </c:pt>
                <c:pt idx="81">
                  <c:v>101</c:v>
                </c:pt>
                <c:pt idx="82">
                  <c:v>102</c:v>
                </c:pt>
                <c:pt idx="83">
                  <c:v>102</c:v>
                </c:pt>
                <c:pt idx="84">
                  <c:v>100.9</c:v>
                </c:pt>
                <c:pt idx="85">
                  <c:v>101.6</c:v>
                </c:pt>
                <c:pt idx="86">
                  <c:v>101.5</c:v>
                </c:pt>
                <c:pt idx="87">
                  <c:v>104.1</c:v>
                </c:pt>
                <c:pt idx="88">
                  <c:v>102.3</c:v>
                </c:pt>
                <c:pt idx="89">
                  <c:v>103.3</c:v>
                </c:pt>
                <c:pt idx="90">
                  <c:v>102.5</c:v>
                </c:pt>
                <c:pt idx="91">
                  <c:v>104</c:v>
                </c:pt>
                <c:pt idx="92">
                  <c:v>103</c:v>
                </c:pt>
                <c:pt idx="93">
                  <c:v>103.3</c:v>
                </c:pt>
                <c:pt idx="94">
                  <c:v>104.2</c:v>
                </c:pt>
                <c:pt idx="95">
                  <c:v>105.8</c:v>
                </c:pt>
                <c:pt idx="96">
                  <c:v>101.4</c:v>
                </c:pt>
                <c:pt idx="97">
                  <c:v>104</c:v>
                </c:pt>
                <c:pt idx="98">
                  <c:v>105.1</c:v>
                </c:pt>
                <c:pt idx="99">
                  <c:v>104.5</c:v>
                </c:pt>
                <c:pt idx="100">
                  <c:v>104.8</c:v>
                </c:pt>
                <c:pt idx="101">
                  <c:v>103.7</c:v>
                </c:pt>
                <c:pt idx="102">
                  <c:v>103.8</c:v>
                </c:pt>
                <c:pt idx="103">
                  <c:v>103.6</c:v>
                </c:pt>
                <c:pt idx="104">
                  <c:v>103.5</c:v>
                </c:pt>
                <c:pt idx="105">
                  <c:v>105.6</c:v>
                </c:pt>
                <c:pt idx="106">
                  <c:v>104.6</c:v>
                </c:pt>
                <c:pt idx="107">
                  <c:v>104.7</c:v>
                </c:pt>
                <c:pt idx="108">
                  <c:v>102.3</c:v>
                </c:pt>
                <c:pt idx="109">
                  <c:v>103.3</c:v>
                </c:pt>
                <c:pt idx="110">
                  <c:v>102.8</c:v>
                </c:pt>
                <c:pt idx="111">
                  <c:v>102.7</c:v>
                </c:pt>
                <c:pt idx="112">
                  <c:v>104.2</c:v>
                </c:pt>
                <c:pt idx="113">
                  <c:v>101.5</c:v>
                </c:pt>
                <c:pt idx="114">
                  <c:v>102.2</c:v>
                </c:pt>
                <c:pt idx="115">
                  <c:v>100.5</c:v>
                </c:pt>
                <c:pt idx="116">
                  <c:v>102.4</c:v>
                </c:pt>
                <c:pt idx="117">
                  <c:v>98.3</c:v>
                </c:pt>
                <c:pt idx="118">
                  <c:v>97.7</c:v>
                </c:pt>
                <c:pt idx="119">
                  <c:v>97.9</c:v>
                </c:pt>
                <c:pt idx="120">
                  <c:v>99.1</c:v>
                </c:pt>
                <c:pt idx="121">
                  <c:v>98.7</c:v>
                </c:pt>
                <c:pt idx="122">
                  <c:v>96.2</c:v>
                </c:pt>
                <c:pt idx="123">
                  <c:v>86.3</c:v>
                </c:pt>
                <c:pt idx="124">
                  <c:v>77.2</c:v>
                </c:pt>
                <c:pt idx="125">
                  <c:v>81</c:v>
                </c:pt>
                <c:pt idx="126">
                  <c:v>86.6</c:v>
                </c:pt>
                <c:pt idx="127">
                  <c:v>88.3</c:v>
                </c:pt>
                <c:pt idx="128">
                  <c:v>91.6</c:v>
                </c:pt>
                <c:pt idx="129">
                  <c:v>93.5</c:v>
                </c:pt>
                <c:pt idx="130">
                  <c:v>94.2</c:v>
                </c:pt>
                <c:pt idx="131">
                  <c:v>94</c:v>
                </c:pt>
                <c:pt idx="132">
                  <c:v>95.8</c:v>
                </c:pt>
                <c:pt idx="133">
                  <c:v>95.7</c:v>
                </c:pt>
                <c:pt idx="134">
                  <c:v>97.3</c:v>
                </c:pt>
                <c:pt idx="135">
                  <c:v>98.4</c:v>
                </c:pt>
                <c:pt idx="136">
                  <c:v>92.3</c:v>
                </c:pt>
                <c:pt idx="137">
                  <c:v>98.9</c:v>
                </c:pt>
                <c:pt idx="138">
                  <c:v>98.1</c:v>
                </c:pt>
                <c:pt idx="139">
                  <c:v>96.2</c:v>
                </c:pt>
                <c:pt idx="140">
                  <c:v>89.9</c:v>
                </c:pt>
                <c:pt idx="141">
                  <c:v>91.8</c:v>
                </c:pt>
                <c:pt idx="142">
                  <c:v>96.4</c:v>
                </c:pt>
                <c:pt idx="143">
                  <c:v>96.6</c:v>
                </c:pt>
                <c:pt idx="144">
                  <c:v>94.3</c:v>
                </c:pt>
              </c:numCache>
            </c:numRef>
          </c:val>
          <c:smooth val="0"/>
          <c:extLst>
            <c:ext xmlns:c16="http://schemas.microsoft.com/office/drawing/2014/chart" uri="{C3380CC4-5D6E-409C-BE32-E72D297353CC}">
              <c16:uniqueId val="{00000001-AA7D-424F-A752-C744588176F8}"/>
            </c:ext>
          </c:extLst>
        </c:ser>
        <c:dLbls>
          <c:showLegendKey val="0"/>
          <c:showVal val="0"/>
          <c:showCatName val="0"/>
          <c:showSerName val="0"/>
          <c:showPercent val="0"/>
          <c:showBubbleSize val="0"/>
        </c:dLbls>
        <c:smooth val="0"/>
        <c:axId val="522544607"/>
        <c:axId val="522541279"/>
        <c:extLst>
          <c:ext xmlns:c15="http://schemas.microsoft.com/office/drawing/2012/chart" uri="{02D57815-91ED-43cb-92C2-25804820EDAC}">
            <c15:filteredLineSeries>
              <c15:ser>
                <c:idx val="0"/>
                <c:order val="0"/>
                <c:tx>
                  <c:strRef>
                    <c:extLst>
                      <c:ext uri="{02D57815-91ED-43cb-92C2-25804820EDAC}">
                        <c15:formulaRef>
                          <c15:sqref>まとめ!$C$2</c15:sqref>
                        </c15:formulaRef>
                      </c:ext>
                    </c:extLst>
                    <c:strCache>
                      <c:ptCount val="1"/>
                      <c:pt idx="0">
                        <c:v>景気動向指数（大阪府）</c:v>
                      </c:pt>
                    </c:strCache>
                  </c:strRef>
                </c:tx>
                <c:spPr>
                  <a:ln w="28575" cap="rnd">
                    <a:solidFill>
                      <a:srgbClr val="0070C0"/>
                    </a:solidFill>
                    <a:round/>
                  </a:ln>
                  <a:effectLst/>
                </c:spPr>
                <c:marker>
                  <c:symbol val="none"/>
                </c:marker>
                <c:cat>
                  <c:numRef>
                    <c:extLst>
                      <c:ext uri="{02D57815-91ED-43cb-92C2-25804820EDAC}">
                        <c15:formulaRef>
                          <c15:sqref>まとめ!$B$3:$B$147</c15:sqref>
                        </c15:formulaRef>
                      </c:ext>
                    </c:extLst>
                    <c:numCache>
                      <c:formatCode>yyyy"年"m"月"</c:formatCode>
                      <c:ptCount val="14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numCache>
                  </c:numRef>
                </c:cat>
                <c:val>
                  <c:numRef>
                    <c:extLst>
                      <c:ext uri="{02D57815-91ED-43cb-92C2-25804820EDAC}">
                        <c15:formulaRef>
                          <c15:sqref>まとめ!$C$3:$C$147</c15:sqref>
                        </c15:formulaRef>
                      </c:ext>
                    </c:extLst>
                    <c:numCache>
                      <c:formatCode>0.0</c:formatCode>
                      <c:ptCount val="145"/>
                      <c:pt idx="0">
                        <c:v>73.900000000000006</c:v>
                      </c:pt>
                      <c:pt idx="1">
                        <c:v>74.8</c:v>
                      </c:pt>
                      <c:pt idx="2">
                        <c:v>75.3</c:v>
                      </c:pt>
                      <c:pt idx="3">
                        <c:v>75.900000000000006</c:v>
                      </c:pt>
                      <c:pt idx="4">
                        <c:v>77.7</c:v>
                      </c:pt>
                      <c:pt idx="5">
                        <c:v>77.599999999999994</c:v>
                      </c:pt>
                      <c:pt idx="6">
                        <c:v>78.599999999999994</c:v>
                      </c:pt>
                      <c:pt idx="7">
                        <c:v>79.5</c:v>
                      </c:pt>
                      <c:pt idx="8">
                        <c:v>78.599999999999994</c:v>
                      </c:pt>
                      <c:pt idx="9">
                        <c:v>79</c:v>
                      </c:pt>
                      <c:pt idx="10">
                        <c:v>80.900000000000006</c:v>
                      </c:pt>
                      <c:pt idx="11">
                        <c:v>80.7</c:v>
                      </c:pt>
                      <c:pt idx="12">
                        <c:v>82.7</c:v>
                      </c:pt>
                      <c:pt idx="13">
                        <c:v>84.5</c:v>
                      </c:pt>
                      <c:pt idx="14">
                        <c:v>85</c:v>
                      </c:pt>
                      <c:pt idx="15">
                        <c:v>85.1</c:v>
                      </c:pt>
                      <c:pt idx="16">
                        <c:v>83.2</c:v>
                      </c:pt>
                      <c:pt idx="17">
                        <c:v>85.6</c:v>
                      </c:pt>
                      <c:pt idx="18">
                        <c:v>86.7</c:v>
                      </c:pt>
                      <c:pt idx="19">
                        <c:v>87.5</c:v>
                      </c:pt>
                      <c:pt idx="20">
                        <c:v>85.4</c:v>
                      </c:pt>
                      <c:pt idx="21">
                        <c:v>87.7</c:v>
                      </c:pt>
                      <c:pt idx="22">
                        <c:v>87.4</c:v>
                      </c:pt>
                      <c:pt idx="23">
                        <c:v>88.5</c:v>
                      </c:pt>
                      <c:pt idx="24">
                        <c:v>87.2</c:v>
                      </c:pt>
                      <c:pt idx="25">
                        <c:v>86.9</c:v>
                      </c:pt>
                      <c:pt idx="26">
                        <c:v>87.9</c:v>
                      </c:pt>
                      <c:pt idx="27">
                        <c:v>87.9</c:v>
                      </c:pt>
                      <c:pt idx="28">
                        <c:v>88.4</c:v>
                      </c:pt>
                      <c:pt idx="29">
                        <c:v>88.3</c:v>
                      </c:pt>
                      <c:pt idx="30">
                        <c:v>86.9</c:v>
                      </c:pt>
                      <c:pt idx="31">
                        <c:v>87.7</c:v>
                      </c:pt>
                      <c:pt idx="32">
                        <c:v>89.2</c:v>
                      </c:pt>
                      <c:pt idx="33">
                        <c:v>90.8</c:v>
                      </c:pt>
                      <c:pt idx="34">
                        <c:v>90.8</c:v>
                      </c:pt>
                      <c:pt idx="35">
                        <c:v>90.6</c:v>
                      </c:pt>
                      <c:pt idx="36">
                        <c:v>90.7</c:v>
                      </c:pt>
                      <c:pt idx="37">
                        <c:v>93</c:v>
                      </c:pt>
                      <c:pt idx="38">
                        <c:v>94</c:v>
                      </c:pt>
                      <c:pt idx="39">
                        <c:v>96.1</c:v>
                      </c:pt>
                      <c:pt idx="40">
                        <c:v>96.4</c:v>
                      </c:pt>
                      <c:pt idx="41">
                        <c:v>96.4</c:v>
                      </c:pt>
                      <c:pt idx="42">
                        <c:v>98.1</c:v>
                      </c:pt>
                      <c:pt idx="43">
                        <c:v>98.1</c:v>
                      </c:pt>
                      <c:pt idx="44">
                        <c:v>98.2</c:v>
                      </c:pt>
                      <c:pt idx="45">
                        <c:v>99.3</c:v>
                      </c:pt>
                      <c:pt idx="46">
                        <c:v>99.9</c:v>
                      </c:pt>
                      <c:pt idx="47">
                        <c:v>101.3</c:v>
                      </c:pt>
                      <c:pt idx="48">
                        <c:v>104.9</c:v>
                      </c:pt>
                      <c:pt idx="49">
                        <c:v>103.1</c:v>
                      </c:pt>
                      <c:pt idx="50">
                        <c:v>105</c:v>
                      </c:pt>
                      <c:pt idx="51">
                        <c:v>102.1</c:v>
                      </c:pt>
                      <c:pt idx="52">
                        <c:v>103.9</c:v>
                      </c:pt>
                      <c:pt idx="53">
                        <c:v>103.2</c:v>
                      </c:pt>
                      <c:pt idx="54">
                        <c:v>102.2</c:v>
                      </c:pt>
                      <c:pt idx="55">
                        <c:v>101.3</c:v>
                      </c:pt>
                      <c:pt idx="56">
                        <c:v>104.7</c:v>
                      </c:pt>
                      <c:pt idx="57">
                        <c:v>102.8</c:v>
                      </c:pt>
                      <c:pt idx="58">
                        <c:v>102.6</c:v>
                      </c:pt>
                      <c:pt idx="59">
                        <c:v>101.2</c:v>
                      </c:pt>
                      <c:pt idx="60">
                        <c:v>103.3</c:v>
                      </c:pt>
                      <c:pt idx="61">
                        <c:v>103.5</c:v>
                      </c:pt>
                      <c:pt idx="62">
                        <c:v>98.7</c:v>
                      </c:pt>
                      <c:pt idx="63">
                        <c:v>99.8</c:v>
                      </c:pt>
                      <c:pt idx="64">
                        <c:v>99.6</c:v>
                      </c:pt>
                      <c:pt idx="65">
                        <c:v>99.2</c:v>
                      </c:pt>
                      <c:pt idx="66">
                        <c:v>100.9</c:v>
                      </c:pt>
                      <c:pt idx="67">
                        <c:v>99.7</c:v>
                      </c:pt>
                      <c:pt idx="68">
                        <c:v>99.5</c:v>
                      </c:pt>
                      <c:pt idx="69">
                        <c:v>100.2</c:v>
                      </c:pt>
                      <c:pt idx="70">
                        <c:v>98.9</c:v>
                      </c:pt>
                      <c:pt idx="71">
                        <c:v>96.7</c:v>
                      </c:pt>
                      <c:pt idx="72">
                        <c:v>98.4</c:v>
                      </c:pt>
                      <c:pt idx="73">
                        <c:v>99.4</c:v>
                      </c:pt>
                      <c:pt idx="74">
                        <c:v>98.9</c:v>
                      </c:pt>
                      <c:pt idx="75">
                        <c:v>100.3</c:v>
                      </c:pt>
                      <c:pt idx="76">
                        <c:v>98</c:v>
                      </c:pt>
                      <c:pt idx="77">
                        <c:v>98.1</c:v>
                      </c:pt>
                      <c:pt idx="78">
                        <c:v>98.6</c:v>
                      </c:pt>
                      <c:pt idx="79">
                        <c:v>99</c:v>
                      </c:pt>
                      <c:pt idx="80">
                        <c:v>98.5</c:v>
                      </c:pt>
                      <c:pt idx="81">
                        <c:v>98.1</c:v>
                      </c:pt>
                      <c:pt idx="82">
                        <c:v>100.4</c:v>
                      </c:pt>
                      <c:pt idx="83">
                        <c:v>101.8</c:v>
                      </c:pt>
                      <c:pt idx="84">
                        <c:v>100.9</c:v>
                      </c:pt>
                      <c:pt idx="85">
                        <c:v>100.6</c:v>
                      </c:pt>
                      <c:pt idx="86">
                        <c:v>101.4</c:v>
                      </c:pt>
                      <c:pt idx="87">
                        <c:v>103.2</c:v>
                      </c:pt>
                      <c:pt idx="88">
                        <c:v>102.3</c:v>
                      </c:pt>
                      <c:pt idx="89">
                        <c:v>104.7</c:v>
                      </c:pt>
                      <c:pt idx="90">
                        <c:v>104.3</c:v>
                      </c:pt>
                      <c:pt idx="91">
                        <c:v>103.7</c:v>
                      </c:pt>
                      <c:pt idx="92">
                        <c:v>104.5</c:v>
                      </c:pt>
                      <c:pt idx="93">
                        <c:v>103.6</c:v>
                      </c:pt>
                      <c:pt idx="94">
                        <c:v>103.9</c:v>
                      </c:pt>
                      <c:pt idx="95">
                        <c:v>106.1</c:v>
                      </c:pt>
                      <c:pt idx="96">
                        <c:v>102.4</c:v>
                      </c:pt>
                      <c:pt idx="97">
                        <c:v>105.2</c:v>
                      </c:pt>
                      <c:pt idx="98">
                        <c:v>104.5</c:v>
                      </c:pt>
                      <c:pt idx="99">
                        <c:v>104</c:v>
                      </c:pt>
                      <c:pt idx="100">
                        <c:v>104.6</c:v>
                      </c:pt>
                      <c:pt idx="101">
                        <c:v>103.2</c:v>
                      </c:pt>
                      <c:pt idx="102">
                        <c:v>102.1</c:v>
                      </c:pt>
                      <c:pt idx="103">
                        <c:v>104.1</c:v>
                      </c:pt>
                      <c:pt idx="104">
                        <c:v>101.2</c:v>
                      </c:pt>
                      <c:pt idx="105">
                        <c:v>107.1</c:v>
                      </c:pt>
                      <c:pt idx="106">
                        <c:v>105.8</c:v>
                      </c:pt>
                      <c:pt idx="107">
                        <c:v>102.9</c:v>
                      </c:pt>
                      <c:pt idx="108">
                        <c:v>102.6</c:v>
                      </c:pt>
                      <c:pt idx="109">
                        <c:v>102.1</c:v>
                      </c:pt>
                      <c:pt idx="110">
                        <c:v>100.7</c:v>
                      </c:pt>
                      <c:pt idx="111">
                        <c:v>101</c:v>
                      </c:pt>
                      <c:pt idx="112">
                        <c:v>101.9</c:v>
                      </c:pt>
                      <c:pt idx="113">
                        <c:v>101.3</c:v>
                      </c:pt>
                      <c:pt idx="114">
                        <c:v>100.4</c:v>
                      </c:pt>
                      <c:pt idx="115">
                        <c:v>99.5</c:v>
                      </c:pt>
                      <c:pt idx="116">
                        <c:v>101.7</c:v>
                      </c:pt>
                      <c:pt idx="117">
                        <c:v>99</c:v>
                      </c:pt>
                      <c:pt idx="118">
                        <c:v>96.3</c:v>
                      </c:pt>
                      <c:pt idx="119">
                        <c:v>98.6</c:v>
                      </c:pt>
                      <c:pt idx="120">
                        <c:v>95.5</c:v>
                      </c:pt>
                      <c:pt idx="121">
                        <c:v>92.9</c:v>
                      </c:pt>
                      <c:pt idx="122">
                        <c:v>88.3</c:v>
                      </c:pt>
                      <c:pt idx="123">
                        <c:v>79.7</c:v>
                      </c:pt>
                      <c:pt idx="124">
                        <c:v>69.099999999999994</c:v>
                      </c:pt>
                      <c:pt idx="125">
                        <c:v>73</c:v>
                      </c:pt>
                      <c:pt idx="126">
                        <c:v>72.900000000000006</c:v>
                      </c:pt>
                      <c:pt idx="127">
                        <c:v>72.099999999999994</c:v>
                      </c:pt>
                      <c:pt idx="128">
                        <c:v>73.099999999999994</c:v>
                      </c:pt>
                      <c:pt idx="129">
                        <c:v>74.8</c:v>
                      </c:pt>
                      <c:pt idx="130">
                        <c:v>73.2</c:v>
                      </c:pt>
                      <c:pt idx="131">
                        <c:v>74</c:v>
                      </c:pt>
                      <c:pt idx="132" formatCode="General">
                        <c:v>75.400000000000006</c:v>
                      </c:pt>
                      <c:pt idx="133" formatCode="General">
                        <c:v>75.2</c:v>
                      </c:pt>
                      <c:pt idx="134" formatCode="General">
                        <c:v>78.3</c:v>
                      </c:pt>
                      <c:pt idx="135" formatCode="General">
                        <c:v>81.2</c:v>
                      </c:pt>
                      <c:pt idx="136" formatCode="General">
                        <c:v>76.7</c:v>
                      </c:pt>
                      <c:pt idx="137" formatCode="General">
                        <c:v>82.1</c:v>
                      </c:pt>
                      <c:pt idx="138" formatCode="General">
                        <c:v>81.8</c:v>
                      </c:pt>
                      <c:pt idx="139" formatCode="General">
                        <c:v>79.8</c:v>
                      </c:pt>
                      <c:pt idx="140" formatCode="General">
                        <c:v>81.400000000000006</c:v>
                      </c:pt>
                      <c:pt idx="141" formatCode="General">
                        <c:v>80.900000000000006</c:v>
                      </c:pt>
                      <c:pt idx="142" formatCode="General">
                        <c:v>84.6</c:v>
                      </c:pt>
                      <c:pt idx="143" formatCode="General">
                        <c:v>83.2</c:v>
                      </c:pt>
                      <c:pt idx="144" formatCode="General">
                        <c:v>85.2</c:v>
                      </c:pt>
                    </c:numCache>
                  </c:numRef>
                </c:val>
                <c:smooth val="0"/>
                <c:extLst>
                  <c:ext xmlns:c16="http://schemas.microsoft.com/office/drawing/2014/chart" uri="{C3380CC4-5D6E-409C-BE32-E72D297353CC}">
                    <c16:uniqueId val="{00000000-639D-4335-872A-F4549B0CBDBB}"/>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まとめ!$D$2</c15:sqref>
                        </c15:formulaRef>
                      </c:ext>
                    </c:extLst>
                    <c:strCache>
                      <c:ptCount val="1"/>
                      <c:pt idx="0">
                        <c:v>景気動向指数（全国）</c:v>
                      </c:pt>
                    </c:strCache>
                  </c:strRef>
                </c:tx>
                <c:spPr>
                  <a:ln w="28575" cap="rnd">
                    <a:solidFill>
                      <a:srgbClr val="FF0000"/>
                    </a:solidFill>
                    <a:prstDash val="sysDash"/>
                    <a:round/>
                  </a:ln>
                  <a:effectLst/>
                </c:spPr>
                <c:marker>
                  <c:symbol val="none"/>
                </c:marker>
                <c:cat>
                  <c:numRef>
                    <c:extLst xmlns:c15="http://schemas.microsoft.com/office/drawing/2012/chart">
                      <c:ext xmlns:c15="http://schemas.microsoft.com/office/drawing/2012/chart" uri="{02D57815-91ED-43cb-92C2-25804820EDAC}">
                        <c15:formulaRef>
                          <c15:sqref>まとめ!$B$3:$B$147</c15:sqref>
                        </c15:formulaRef>
                      </c:ext>
                    </c:extLst>
                    <c:numCache>
                      <c:formatCode>yyyy"年"m"月"</c:formatCode>
                      <c:ptCount val="14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numCache>
                  </c:numRef>
                </c:cat>
                <c:val>
                  <c:numRef>
                    <c:extLst xmlns:c15="http://schemas.microsoft.com/office/drawing/2012/chart">
                      <c:ext xmlns:c15="http://schemas.microsoft.com/office/drawing/2012/chart" uri="{02D57815-91ED-43cb-92C2-25804820EDAC}">
                        <c15:formulaRef>
                          <c15:sqref>まとめ!$D$3:$D$147</c15:sqref>
                        </c15:formulaRef>
                      </c:ext>
                    </c:extLst>
                    <c:numCache>
                      <c:formatCode>0.0_ ;[Red]\-0.0\ </c:formatCode>
                      <c:ptCount val="145"/>
                      <c:pt idx="0">
                        <c:v>87.7</c:v>
                      </c:pt>
                      <c:pt idx="1">
                        <c:v>88.5</c:v>
                      </c:pt>
                      <c:pt idx="2">
                        <c:v>89.7</c:v>
                      </c:pt>
                      <c:pt idx="3">
                        <c:v>90.7</c:v>
                      </c:pt>
                      <c:pt idx="4">
                        <c:v>90.2</c:v>
                      </c:pt>
                      <c:pt idx="5">
                        <c:v>90.8</c:v>
                      </c:pt>
                      <c:pt idx="6">
                        <c:v>91.5</c:v>
                      </c:pt>
                      <c:pt idx="7">
                        <c:v>91.6</c:v>
                      </c:pt>
                      <c:pt idx="8">
                        <c:v>92.4</c:v>
                      </c:pt>
                      <c:pt idx="9">
                        <c:v>91.9</c:v>
                      </c:pt>
                      <c:pt idx="10">
                        <c:v>93.8</c:v>
                      </c:pt>
                      <c:pt idx="11">
                        <c:v>94.1</c:v>
                      </c:pt>
                      <c:pt idx="12">
                        <c:v>93.9</c:v>
                      </c:pt>
                      <c:pt idx="13">
                        <c:v>95.2</c:v>
                      </c:pt>
                      <c:pt idx="14">
                        <c:v>88</c:v>
                      </c:pt>
                      <c:pt idx="15">
                        <c:v>86.5</c:v>
                      </c:pt>
                      <c:pt idx="16">
                        <c:v>88.7</c:v>
                      </c:pt>
                      <c:pt idx="17">
                        <c:v>90.9</c:v>
                      </c:pt>
                      <c:pt idx="18">
                        <c:v>91.9</c:v>
                      </c:pt>
                      <c:pt idx="19">
                        <c:v>93.1</c:v>
                      </c:pt>
                      <c:pt idx="20">
                        <c:v>93.8</c:v>
                      </c:pt>
                      <c:pt idx="21">
                        <c:v>95.1</c:v>
                      </c:pt>
                      <c:pt idx="22">
                        <c:v>93.7</c:v>
                      </c:pt>
                      <c:pt idx="23">
                        <c:v>95.5</c:v>
                      </c:pt>
                      <c:pt idx="24">
                        <c:v>95.5</c:v>
                      </c:pt>
                      <c:pt idx="25">
                        <c:v>96.8</c:v>
                      </c:pt>
                      <c:pt idx="26">
                        <c:v>97.6</c:v>
                      </c:pt>
                      <c:pt idx="27">
                        <c:v>96.2</c:v>
                      </c:pt>
                      <c:pt idx="28">
                        <c:v>96.2</c:v>
                      </c:pt>
                      <c:pt idx="29">
                        <c:v>94.1</c:v>
                      </c:pt>
                      <c:pt idx="30">
                        <c:v>93.5</c:v>
                      </c:pt>
                      <c:pt idx="31">
                        <c:v>93.5</c:v>
                      </c:pt>
                      <c:pt idx="32">
                        <c:v>92.1</c:v>
                      </c:pt>
                      <c:pt idx="33">
                        <c:v>92</c:v>
                      </c:pt>
                      <c:pt idx="34">
                        <c:v>91.8</c:v>
                      </c:pt>
                      <c:pt idx="35">
                        <c:v>92.8</c:v>
                      </c:pt>
                      <c:pt idx="36">
                        <c:v>93.1</c:v>
                      </c:pt>
                      <c:pt idx="37">
                        <c:v>94</c:v>
                      </c:pt>
                      <c:pt idx="38">
                        <c:v>95.5</c:v>
                      </c:pt>
                      <c:pt idx="39">
                        <c:v>96</c:v>
                      </c:pt>
                      <c:pt idx="40">
                        <c:v>97.4</c:v>
                      </c:pt>
                      <c:pt idx="41">
                        <c:v>96.9</c:v>
                      </c:pt>
                      <c:pt idx="42">
                        <c:v>97.9</c:v>
                      </c:pt>
                      <c:pt idx="43">
                        <c:v>98.9</c:v>
                      </c:pt>
                      <c:pt idx="44">
                        <c:v>99.5</c:v>
                      </c:pt>
                      <c:pt idx="45">
                        <c:v>100.2</c:v>
                      </c:pt>
                      <c:pt idx="46">
                        <c:v>101.3</c:v>
                      </c:pt>
                      <c:pt idx="47">
                        <c:v>101</c:v>
                      </c:pt>
                      <c:pt idx="48">
                        <c:v>102.6</c:v>
                      </c:pt>
                      <c:pt idx="49">
                        <c:v>102.2</c:v>
                      </c:pt>
                      <c:pt idx="50">
                        <c:v>103.8</c:v>
                      </c:pt>
                      <c:pt idx="51">
                        <c:v>100.1</c:v>
                      </c:pt>
                      <c:pt idx="52">
                        <c:v>100.7</c:v>
                      </c:pt>
                      <c:pt idx="53">
                        <c:v>99.5</c:v>
                      </c:pt>
                      <c:pt idx="54">
                        <c:v>100</c:v>
                      </c:pt>
                      <c:pt idx="55">
                        <c:v>99.2</c:v>
                      </c:pt>
                      <c:pt idx="56">
                        <c:v>100.6</c:v>
                      </c:pt>
                      <c:pt idx="57">
                        <c:v>100.5</c:v>
                      </c:pt>
                      <c:pt idx="58">
                        <c:v>99.7</c:v>
                      </c:pt>
                      <c:pt idx="59">
                        <c:v>100.1</c:v>
                      </c:pt>
                      <c:pt idx="60">
                        <c:v>101.7</c:v>
                      </c:pt>
                      <c:pt idx="61">
                        <c:v>100</c:v>
                      </c:pt>
                      <c:pt idx="62">
                        <c:v>99.5</c:v>
                      </c:pt>
                      <c:pt idx="63">
                        <c:v>100.5</c:v>
                      </c:pt>
                      <c:pt idx="64">
                        <c:v>99.7</c:v>
                      </c:pt>
                      <c:pt idx="65">
                        <c:v>100.5</c:v>
                      </c:pt>
                      <c:pt idx="66">
                        <c:v>100.5</c:v>
                      </c:pt>
                      <c:pt idx="67">
                        <c:v>99.5</c:v>
                      </c:pt>
                      <c:pt idx="68">
                        <c:v>100</c:v>
                      </c:pt>
                      <c:pt idx="69">
                        <c:v>100.2</c:v>
                      </c:pt>
                      <c:pt idx="70">
                        <c:v>99.3</c:v>
                      </c:pt>
                      <c:pt idx="71">
                        <c:v>98.5</c:v>
                      </c:pt>
                      <c:pt idx="72">
                        <c:v>99.5</c:v>
                      </c:pt>
                      <c:pt idx="73">
                        <c:v>98.9</c:v>
                      </c:pt>
                      <c:pt idx="74">
                        <c:v>98.9</c:v>
                      </c:pt>
                      <c:pt idx="75">
                        <c:v>98.8</c:v>
                      </c:pt>
                      <c:pt idx="76">
                        <c:v>98.5</c:v>
                      </c:pt>
                      <c:pt idx="77">
                        <c:v>98.9</c:v>
                      </c:pt>
                      <c:pt idx="78">
                        <c:v>99.2</c:v>
                      </c:pt>
                      <c:pt idx="79">
                        <c:v>99.5</c:v>
                      </c:pt>
                      <c:pt idx="80">
                        <c:v>100.1</c:v>
                      </c:pt>
                      <c:pt idx="81">
                        <c:v>100.5</c:v>
                      </c:pt>
                      <c:pt idx="82">
                        <c:v>102.1</c:v>
                      </c:pt>
                      <c:pt idx="83">
                        <c:v>102</c:v>
                      </c:pt>
                      <c:pt idx="84">
                        <c:v>101.5</c:v>
                      </c:pt>
                      <c:pt idx="85">
                        <c:v>102.3</c:v>
                      </c:pt>
                      <c:pt idx="86">
                        <c:v>102.4</c:v>
                      </c:pt>
                      <c:pt idx="87">
                        <c:v>103.5</c:v>
                      </c:pt>
                      <c:pt idx="88">
                        <c:v>103.3</c:v>
                      </c:pt>
                      <c:pt idx="89">
                        <c:v>104</c:v>
                      </c:pt>
                      <c:pt idx="90">
                        <c:v>103.1</c:v>
                      </c:pt>
                      <c:pt idx="91">
                        <c:v>104.6</c:v>
                      </c:pt>
                      <c:pt idx="92">
                        <c:v>103.8</c:v>
                      </c:pt>
                      <c:pt idx="93">
                        <c:v>103.9</c:v>
                      </c:pt>
                      <c:pt idx="94">
                        <c:v>105.2</c:v>
                      </c:pt>
                      <c:pt idx="95">
                        <c:v>106.4</c:v>
                      </c:pt>
                      <c:pt idx="96">
                        <c:v>104.8</c:v>
                      </c:pt>
                      <c:pt idx="97">
                        <c:v>104.6</c:v>
                      </c:pt>
                      <c:pt idx="98">
                        <c:v>104.9</c:v>
                      </c:pt>
                      <c:pt idx="99">
                        <c:v>105.8</c:v>
                      </c:pt>
                      <c:pt idx="100">
                        <c:v>105.4</c:v>
                      </c:pt>
                      <c:pt idx="101">
                        <c:v>105</c:v>
                      </c:pt>
                      <c:pt idx="102">
                        <c:v>104.5</c:v>
                      </c:pt>
                      <c:pt idx="103">
                        <c:v>104.8</c:v>
                      </c:pt>
                      <c:pt idx="104">
                        <c:v>103.2</c:v>
                      </c:pt>
                      <c:pt idx="105">
                        <c:v>105.3</c:v>
                      </c:pt>
                      <c:pt idx="106">
                        <c:v>103.6</c:v>
                      </c:pt>
                      <c:pt idx="107">
                        <c:v>102.5</c:v>
                      </c:pt>
                      <c:pt idx="108">
                        <c:v>101.1</c:v>
                      </c:pt>
                      <c:pt idx="109">
                        <c:v>102.6</c:v>
                      </c:pt>
                      <c:pt idx="110">
                        <c:v>102.3</c:v>
                      </c:pt>
                      <c:pt idx="111">
                        <c:v>102.2</c:v>
                      </c:pt>
                      <c:pt idx="112">
                        <c:v>101.9</c:v>
                      </c:pt>
                      <c:pt idx="113">
                        <c:v>99.9</c:v>
                      </c:pt>
                      <c:pt idx="114">
                        <c:v>100.3</c:v>
                      </c:pt>
                      <c:pt idx="115">
                        <c:v>99.3</c:v>
                      </c:pt>
                      <c:pt idx="116">
                        <c:v>100.7</c:v>
                      </c:pt>
                      <c:pt idx="117">
                        <c:v>96.7</c:v>
                      </c:pt>
                      <c:pt idx="118">
                        <c:v>95.7</c:v>
                      </c:pt>
                      <c:pt idx="119">
                        <c:v>95.5</c:v>
                      </c:pt>
                      <c:pt idx="120">
                        <c:v>95.2</c:v>
                      </c:pt>
                      <c:pt idx="121">
                        <c:v>94.6</c:v>
                      </c:pt>
                      <c:pt idx="122">
                        <c:v>91.1</c:v>
                      </c:pt>
                      <c:pt idx="123">
                        <c:v>81.2</c:v>
                      </c:pt>
                      <c:pt idx="124">
                        <c:v>74.599999999999994</c:v>
                      </c:pt>
                      <c:pt idx="125">
                        <c:v>78.599999999999994</c:v>
                      </c:pt>
                      <c:pt idx="126">
                        <c:v>81.7</c:v>
                      </c:pt>
                      <c:pt idx="127">
                        <c:v>83.1</c:v>
                      </c:pt>
                      <c:pt idx="128">
                        <c:v>85.6</c:v>
                      </c:pt>
                      <c:pt idx="129">
                        <c:v>89.6</c:v>
                      </c:pt>
                      <c:pt idx="130">
                        <c:v>89.6</c:v>
                      </c:pt>
                      <c:pt idx="131">
                        <c:v>90</c:v>
                      </c:pt>
                      <c:pt idx="132" formatCode="General">
                        <c:v>91.7</c:v>
                      </c:pt>
                      <c:pt idx="133" formatCode="General">
                        <c:v>91.3</c:v>
                      </c:pt>
                      <c:pt idx="134" formatCode="General">
                        <c:v>93.9</c:v>
                      </c:pt>
                      <c:pt idx="135" formatCode="General">
                        <c:v>95.6</c:v>
                      </c:pt>
                      <c:pt idx="136" formatCode="General">
                        <c:v>93.9</c:v>
                      </c:pt>
                      <c:pt idx="137" formatCode="General">
                        <c:v>95.3</c:v>
                      </c:pt>
                      <c:pt idx="138" formatCode="General">
                        <c:v>94.7</c:v>
                      </c:pt>
                      <c:pt idx="139" formatCode="General">
                        <c:v>92.8</c:v>
                      </c:pt>
                      <c:pt idx="140" formatCode="General">
                        <c:v>90.9</c:v>
                      </c:pt>
                      <c:pt idx="141" formatCode="General">
                        <c:v>92.8</c:v>
                      </c:pt>
                      <c:pt idx="142" formatCode="General">
                        <c:v>96.3</c:v>
                      </c:pt>
                      <c:pt idx="143" formatCode="General">
                        <c:v>96.9</c:v>
                      </c:pt>
                      <c:pt idx="144" formatCode="General">
                        <c:v>96.3</c:v>
                      </c:pt>
                    </c:numCache>
                  </c:numRef>
                </c:val>
                <c:smooth val="0"/>
                <c:extLst xmlns:c15="http://schemas.microsoft.com/office/drawing/2012/chart">
                  <c:ext xmlns:c16="http://schemas.microsoft.com/office/drawing/2014/chart" uri="{C3380CC4-5D6E-409C-BE32-E72D297353CC}">
                    <c16:uniqueId val="{00000001-639D-4335-872A-F4549B0CBDBB}"/>
                  </c:ext>
                </c:extLst>
              </c15:ser>
            </c15:filteredLineSeries>
          </c:ext>
        </c:extLst>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ax val="110"/>
          <c:min val="75"/>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8629614025655801"/>
          <c:h val="5.683434044383580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都道府県別!$A$5</c:f>
              <c:strCache>
                <c:ptCount val="1"/>
                <c:pt idx="0">
                  <c:v>東京都</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都道府県別!$B$5:$K$5</c:f>
              <c:numCache>
                <c:formatCode>#,##0_);[Red]\(#,##0\)</c:formatCode>
                <c:ptCount val="10"/>
                <c:pt idx="0">
                  <c:v>10051</c:v>
                </c:pt>
                <c:pt idx="1">
                  <c:v>10364</c:v>
                </c:pt>
                <c:pt idx="2">
                  <c:v>11976</c:v>
                </c:pt>
                <c:pt idx="3">
                  <c:v>12121</c:v>
                </c:pt>
                <c:pt idx="4">
                  <c:v>12101</c:v>
                </c:pt>
                <c:pt idx="5">
                  <c:v>12502</c:v>
                </c:pt>
                <c:pt idx="6">
                  <c:v>12444</c:v>
                </c:pt>
                <c:pt idx="7">
                  <c:v>12350</c:v>
                </c:pt>
                <c:pt idx="8">
                  <c:v>12570</c:v>
                </c:pt>
                <c:pt idx="9">
                  <c:v>12055</c:v>
                </c:pt>
              </c:numCache>
            </c:numRef>
          </c:val>
          <c:smooth val="0"/>
          <c:extLst>
            <c:ext xmlns:c16="http://schemas.microsoft.com/office/drawing/2014/chart" uri="{C3380CC4-5D6E-409C-BE32-E72D297353CC}">
              <c16:uniqueId val="{00000000-573B-4668-B0E9-2D7D7B6F4EAE}"/>
            </c:ext>
          </c:extLst>
        </c:ser>
        <c:ser>
          <c:idx val="1"/>
          <c:order val="1"/>
          <c:tx>
            <c:strRef>
              <c:f>都道府県別!$A$6</c:f>
              <c:strCache>
                <c:ptCount val="1"/>
                <c:pt idx="0">
                  <c:v>大阪府</c:v>
                </c:pt>
              </c:strCache>
            </c:strRef>
          </c:tx>
          <c:dLbls>
            <c:spPr>
              <a:noFill/>
              <a:ln>
                <a:noFill/>
              </a:ln>
              <a:effectLst/>
            </c:spPr>
            <c:txPr>
              <a:bodyPr wrap="square" lIns="38100" tIns="19050" rIns="38100" bIns="19050" anchor="ctr">
                <a:spAutoFit/>
              </a:bodyPr>
              <a:lstStyle/>
              <a:p>
                <a:pPr>
                  <a:defRPr b="1"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都道府県別!$B$6:$K$6</c:f>
              <c:numCache>
                <c:formatCode>#,##0_);[Red]\(#,##0\)</c:formatCode>
                <c:ptCount val="10"/>
                <c:pt idx="0">
                  <c:v>2316</c:v>
                </c:pt>
                <c:pt idx="1">
                  <c:v>2418</c:v>
                </c:pt>
                <c:pt idx="2">
                  <c:v>2967</c:v>
                </c:pt>
                <c:pt idx="3">
                  <c:v>3105</c:v>
                </c:pt>
                <c:pt idx="4">
                  <c:v>3055</c:v>
                </c:pt>
                <c:pt idx="5">
                  <c:v>3202</c:v>
                </c:pt>
                <c:pt idx="6">
                  <c:v>3139</c:v>
                </c:pt>
                <c:pt idx="7">
                  <c:v>3012</c:v>
                </c:pt>
                <c:pt idx="8">
                  <c:v>3198</c:v>
                </c:pt>
                <c:pt idx="9">
                  <c:v>3161</c:v>
                </c:pt>
              </c:numCache>
            </c:numRef>
          </c:val>
          <c:smooth val="0"/>
          <c:extLst>
            <c:ext xmlns:c16="http://schemas.microsoft.com/office/drawing/2014/chart" uri="{C3380CC4-5D6E-409C-BE32-E72D297353CC}">
              <c16:uniqueId val="{00000001-573B-4668-B0E9-2D7D7B6F4EAE}"/>
            </c:ext>
          </c:extLst>
        </c:ser>
        <c:ser>
          <c:idx val="2"/>
          <c:order val="2"/>
          <c:tx>
            <c:strRef>
              <c:f>都道府県別!$A$7</c:f>
              <c:strCache>
                <c:ptCount val="1"/>
                <c:pt idx="0">
                  <c:v>愛知県</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都道府県別!$B$4:$K$4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都道府県別!$B$7:$K$7</c:f>
              <c:numCache>
                <c:formatCode>#,##0_);[Red]\(#,##0\)</c:formatCode>
                <c:ptCount val="10"/>
                <c:pt idx="0">
                  <c:v>1589</c:v>
                </c:pt>
                <c:pt idx="1">
                  <c:v>1610</c:v>
                </c:pt>
                <c:pt idx="2">
                  <c:v>1990</c:v>
                </c:pt>
                <c:pt idx="3">
                  <c:v>2218</c:v>
                </c:pt>
                <c:pt idx="4">
                  <c:v>2212</c:v>
                </c:pt>
                <c:pt idx="5">
                  <c:v>2292</c:v>
                </c:pt>
                <c:pt idx="6">
                  <c:v>2267</c:v>
                </c:pt>
                <c:pt idx="7">
                  <c:v>2261</c:v>
                </c:pt>
                <c:pt idx="8">
                  <c:v>2458</c:v>
                </c:pt>
                <c:pt idx="9">
                  <c:v>2446</c:v>
                </c:pt>
              </c:numCache>
            </c:numRef>
          </c:val>
          <c:smooth val="0"/>
          <c:extLst>
            <c:ext xmlns:c16="http://schemas.microsoft.com/office/drawing/2014/chart" uri="{C3380CC4-5D6E-409C-BE32-E72D297353CC}">
              <c16:uniqueId val="{00000002-573B-4668-B0E9-2D7D7B6F4EAE}"/>
            </c:ext>
          </c:extLst>
        </c:ser>
        <c:dLbls>
          <c:showLegendKey val="0"/>
          <c:showVal val="0"/>
          <c:showCatName val="0"/>
          <c:showSerName val="0"/>
          <c:showPercent val="0"/>
          <c:showBubbleSize val="0"/>
        </c:dLbls>
        <c:marker val="1"/>
        <c:smooth val="0"/>
        <c:axId val="105943040"/>
        <c:axId val="106169088"/>
      </c:lineChart>
      <c:catAx>
        <c:axId val="105943040"/>
        <c:scaling>
          <c:orientation val="minMax"/>
        </c:scaling>
        <c:delete val="0"/>
        <c:axPos val="b"/>
        <c:numFmt formatCode="General" sourceLinked="1"/>
        <c:majorTickMark val="out"/>
        <c:minorTickMark val="none"/>
        <c:tickLblPos val="nextTo"/>
        <c:crossAx val="106169088"/>
        <c:crosses val="autoZero"/>
        <c:auto val="1"/>
        <c:lblAlgn val="ctr"/>
        <c:lblOffset val="100"/>
        <c:noMultiLvlLbl val="0"/>
      </c:catAx>
      <c:valAx>
        <c:axId val="106169088"/>
        <c:scaling>
          <c:orientation val="minMax"/>
        </c:scaling>
        <c:delete val="0"/>
        <c:axPos val="l"/>
        <c:majorGridlines/>
        <c:numFmt formatCode="#,##0_);[Red]\(#,##0\)" sourceLinked="1"/>
        <c:majorTickMark val="out"/>
        <c:minorTickMark val="none"/>
        <c:tickLblPos val="nextTo"/>
        <c:crossAx val="105943040"/>
        <c:crosses val="autoZero"/>
        <c:crossBetween val="between"/>
      </c:valAx>
    </c:plotArea>
    <c:legend>
      <c:legendPos val="t"/>
      <c:layout>
        <c:manualLayout>
          <c:xMode val="edge"/>
          <c:yMode val="edge"/>
          <c:x val="0.25464777800249777"/>
          <c:y val="2.2442734231444144E-2"/>
          <c:w val="0.48"/>
          <c:h val="7.4343832020997369E-2"/>
        </c:manualLayout>
      </c:layout>
      <c:overlay val="0"/>
      <c:txPr>
        <a:bodyPr/>
        <a:lstStyle/>
        <a:p>
          <a:pPr>
            <a:defRPr sz="8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0.17093494895301101"/>
          <c:w val="0.86791426071741029"/>
          <c:h val="0.7029726604061618"/>
        </c:manualLayout>
      </c:layout>
      <c:lineChart>
        <c:grouping val="standard"/>
        <c:varyColors val="0"/>
        <c:ser>
          <c:idx val="0"/>
          <c:order val="0"/>
          <c:tx>
            <c:strRef>
              <c:f>国・地域別!$A$4</c:f>
              <c:strCache>
                <c:ptCount val="1"/>
                <c:pt idx="0">
                  <c:v>中国</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国・地域別!$B$3:$K$3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国・地域別!$B$4:$K$4</c:f>
              <c:numCache>
                <c:formatCode>#,##0_);[Red]\(#,##0\)</c:formatCode>
                <c:ptCount val="10"/>
                <c:pt idx="0">
                  <c:v>709</c:v>
                </c:pt>
                <c:pt idx="1">
                  <c:v>753</c:v>
                </c:pt>
                <c:pt idx="2">
                  <c:v>1042</c:v>
                </c:pt>
                <c:pt idx="3">
                  <c:v>1060</c:v>
                </c:pt>
                <c:pt idx="4">
                  <c:v>1030</c:v>
                </c:pt>
                <c:pt idx="5">
                  <c:v>1051</c:v>
                </c:pt>
                <c:pt idx="6">
                  <c:v>998</c:v>
                </c:pt>
                <c:pt idx="7">
                  <c:v>963</c:v>
                </c:pt>
                <c:pt idx="8">
                  <c:v>1015</c:v>
                </c:pt>
                <c:pt idx="9">
                  <c:v>1006</c:v>
                </c:pt>
              </c:numCache>
            </c:numRef>
          </c:val>
          <c:smooth val="0"/>
          <c:extLst>
            <c:ext xmlns:c16="http://schemas.microsoft.com/office/drawing/2014/chart" uri="{C3380CC4-5D6E-409C-BE32-E72D297353CC}">
              <c16:uniqueId val="{00000000-AB8D-4DA8-B872-579A467B8773}"/>
            </c:ext>
          </c:extLst>
        </c:ser>
        <c:ser>
          <c:idx val="1"/>
          <c:order val="1"/>
          <c:tx>
            <c:strRef>
              <c:f>国・地域別!$A$5</c:f>
              <c:strCache>
                <c:ptCount val="1"/>
                <c:pt idx="0">
                  <c:v>アメリカ</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国・地域別!$B$3:$K$3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国・地域別!$B$5:$K$5</c:f>
              <c:numCache>
                <c:formatCode>#,##0_);[Red]\(#,##0\)</c:formatCode>
                <c:ptCount val="10"/>
                <c:pt idx="0">
                  <c:v>284</c:v>
                </c:pt>
                <c:pt idx="1">
                  <c:v>294</c:v>
                </c:pt>
                <c:pt idx="2">
                  <c:v>329</c:v>
                </c:pt>
                <c:pt idx="3">
                  <c:v>321</c:v>
                </c:pt>
                <c:pt idx="4">
                  <c:v>316</c:v>
                </c:pt>
                <c:pt idx="5">
                  <c:v>324</c:v>
                </c:pt>
                <c:pt idx="6">
                  <c:v>334</c:v>
                </c:pt>
                <c:pt idx="7">
                  <c:v>309</c:v>
                </c:pt>
                <c:pt idx="8">
                  <c:v>318</c:v>
                </c:pt>
                <c:pt idx="9">
                  <c:v>312</c:v>
                </c:pt>
              </c:numCache>
            </c:numRef>
          </c:val>
          <c:smooth val="0"/>
          <c:extLst>
            <c:ext xmlns:c16="http://schemas.microsoft.com/office/drawing/2014/chart" uri="{C3380CC4-5D6E-409C-BE32-E72D297353CC}">
              <c16:uniqueId val="{00000001-AB8D-4DA8-B872-579A467B8773}"/>
            </c:ext>
          </c:extLst>
        </c:ser>
        <c:ser>
          <c:idx val="2"/>
          <c:order val="2"/>
          <c:tx>
            <c:strRef>
              <c:f>国・地域別!$A$6</c:f>
              <c:strCache>
                <c:ptCount val="1"/>
                <c:pt idx="0">
                  <c:v>タイ</c:v>
                </c:pt>
              </c:strCache>
            </c:strRef>
          </c:tx>
          <c:spPr>
            <a:ln>
              <a:prstDash val="sysDash"/>
            </a:ln>
          </c:spPr>
          <c:cat>
            <c:strRef>
              <c:f>国・地域別!$B$3:$K$3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国・地域別!$B$6:$K$6</c:f>
              <c:numCache>
                <c:formatCode>#,##0_);[Red]\(#,##0\)</c:formatCode>
                <c:ptCount val="10"/>
                <c:pt idx="0">
                  <c:v>190</c:v>
                </c:pt>
                <c:pt idx="1">
                  <c:v>186</c:v>
                </c:pt>
                <c:pt idx="2">
                  <c:v>241</c:v>
                </c:pt>
                <c:pt idx="3">
                  <c:v>274</c:v>
                </c:pt>
                <c:pt idx="4">
                  <c:v>271</c:v>
                </c:pt>
                <c:pt idx="5">
                  <c:v>307</c:v>
                </c:pt>
                <c:pt idx="6">
                  <c:v>302</c:v>
                </c:pt>
                <c:pt idx="7">
                  <c:v>290</c:v>
                </c:pt>
                <c:pt idx="8">
                  <c:v>316</c:v>
                </c:pt>
                <c:pt idx="9">
                  <c:v>293</c:v>
                </c:pt>
              </c:numCache>
            </c:numRef>
          </c:val>
          <c:smooth val="0"/>
          <c:extLst>
            <c:ext xmlns:c16="http://schemas.microsoft.com/office/drawing/2014/chart" uri="{C3380CC4-5D6E-409C-BE32-E72D297353CC}">
              <c16:uniqueId val="{00000002-AB8D-4DA8-B872-579A467B8773}"/>
            </c:ext>
          </c:extLst>
        </c:ser>
        <c:ser>
          <c:idx val="3"/>
          <c:order val="3"/>
          <c:tx>
            <c:strRef>
              <c:f>国・地域別!$A$7</c:f>
              <c:strCache>
                <c:ptCount val="1"/>
                <c:pt idx="0">
                  <c:v>香港</c:v>
                </c:pt>
              </c:strCache>
            </c:strRef>
          </c:tx>
          <c:cat>
            <c:strRef>
              <c:f>国・地域別!$B$3:$K$3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国・地域別!$B$7:$K$7</c:f>
              <c:numCache>
                <c:formatCode>#,##0_);[Red]\(#,##0\)</c:formatCode>
                <c:ptCount val="10"/>
                <c:pt idx="0">
                  <c:v>130</c:v>
                </c:pt>
                <c:pt idx="1">
                  <c:v>131</c:v>
                </c:pt>
                <c:pt idx="2">
                  <c:v>167</c:v>
                </c:pt>
                <c:pt idx="3">
                  <c:v>168</c:v>
                </c:pt>
                <c:pt idx="4">
                  <c:v>159</c:v>
                </c:pt>
                <c:pt idx="5">
                  <c:v>168</c:v>
                </c:pt>
                <c:pt idx="6">
                  <c:v>168</c:v>
                </c:pt>
                <c:pt idx="7">
                  <c:v>157</c:v>
                </c:pt>
                <c:pt idx="8">
                  <c:v>172</c:v>
                </c:pt>
                <c:pt idx="9">
                  <c:v>180</c:v>
                </c:pt>
              </c:numCache>
            </c:numRef>
          </c:val>
          <c:smooth val="0"/>
          <c:extLst>
            <c:ext xmlns:c16="http://schemas.microsoft.com/office/drawing/2014/chart" uri="{C3380CC4-5D6E-409C-BE32-E72D297353CC}">
              <c16:uniqueId val="{00000003-AB8D-4DA8-B872-579A467B8773}"/>
            </c:ext>
          </c:extLst>
        </c:ser>
        <c:ser>
          <c:idx val="4"/>
          <c:order val="4"/>
          <c:tx>
            <c:strRef>
              <c:f>国・地域別!$A$8</c:f>
              <c:strCache>
                <c:ptCount val="1"/>
                <c:pt idx="0">
                  <c:v>ベトナム</c:v>
                </c:pt>
              </c:strCache>
            </c:strRef>
          </c:tx>
          <c:spPr>
            <a:ln>
              <a:prstDash val="sysDot"/>
            </a:ln>
          </c:spPr>
          <c:cat>
            <c:strRef>
              <c:f>国・地域別!$B$3:$K$3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国・地域別!$B$8:$K$8</c:f>
              <c:numCache>
                <c:formatCode>#,##0_);[Red]\(#,##0\)</c:formatCode>
                <c:ptCount val="10"/>
                <c:pt idx="0">
                  <c:v>45</c:v>
                </c:pt>
                <c:pt idx="1">
                  <c:v>50</c:v>
                </c:pt>
                <c:pt idx="2">
                  <c:v>74</c:v>
                </c:pt>
                <c:pt idx="3">
                  <c:v>79</c:v>
                </c:pt>
                <c:pt idx="4">
                  <c:v>93</c:v>
                </c:pt>
                <c:pt idx="5">
                  <c:v>119</c:v>
                </c:pt>
                <c:pt idx="6">
                  <c:v>127</c:v>
                </c:pt>
                <c:pt idx="7">
                  <c:v>136</c:v>
                </c:pt>
                <c:pt idx="8">
                  <c:v>161</c:v>
                </c:pt>
                <c:pt idx="9">
                  <c:v>162</c:v>
                </c:pt>
              </c:numCache>
            </c:numRef>
          </c:val>
          <c:smooth val="0"/>
          <c:extLst>
            <c:ext xmlns:c16="http://schemas.microsoft.com/office/drawing/2014/chart" uri="{C3380CC4-5D6E-409C-BE32-E72D297353CC}">
              <c16:uniqueId val="{00000004-AB8D-4DA8-B872-579A467B8773}"/>
            </c:ext>
          </c:extLst>
        </c:ser>
        <c:dLbls>
          <c:showLegendKey val="0"/>
          <c:showVal val="0"/>
          <c:showCatName val="0"/>
          <c:showSerName val="0"/>
          <c:showPercent val="0"/>
          <c:showBubbleSize val="0"/>
        </c:dLbls>
        <c:marker val="1"/>
        <c:smooth val="0"/>
        <c:axId val="112884736"/>
        <c:axId val="114481408"/>
      </c:lineChart>
      <c:catAx>
        <c:axId val="112884736"/>
        <c:scaling>
          <c:orientation val="minMax"/>
        </c:scaling>
        <c:delete val="0"/>
        <c:axPos val="b"/>
        <c:numFmt formatCode="General" sourceLinked="1"/>
        <c:majorTickMark val="out"/>
        <c:minorTickMark val="none"/>
        <c:tickLblPos val="nextTo"/>
        <c:txPr>
          <a:bodyPr/>
          <a:lstStyle/>
          <a:p>
            <a:pPr>
              <a:defRPr sz="900"/>
            </a:pPr>
            <a:endParaRPr lang="ja-JP"/>
          </a:p>
        </c:txPr>
        <c:crossAx val="114481408"/>
        <c:crosses val="autoZero"/>
        <c:auto val="1"/>
        <c:lblAlgn val="ctr"/>
        <c:lblOffset val="100"/>
        <c:noMultiLvlLbl val="0"/>
      </c:catAx>
      <c:valAx>
        <c:axId val="114481408"/>
        <c:scaling>
          <c:orientation val="minMax"/>
        </c:scaling>
        <c:delete val="0"/>
        <c:axPos val="l"/>
        <c:majorGridlines/>
        <c:numFmt formatCode="#,##0_);[Red]\(#,##0\)" sourceLinked="1"/>
        <c:majorTickMark val="out"/>
        <c:minorTickMark val="none"/>
        <c:tickLblPos val="nextTo"/>
        <c:crossAx val="112884736"/>
        <c:crosses val="autoZero"/>
        <c:crossBetween val="between"/>
      </c:valAx>
    </c:plotArea>
    <c:legend>
      <c:legendPos val="t"/>
      <c:layout>
        <c:manualLayout>
          <c:xMode val="edge"/>
          <c:yMode val="edge"/>
          <c:x val="0.12294444444444444"/>
          <c:y val="6.6165006147614738E-2"/>
          <c:w val="0.82633333333333336"/>
          <c:h val="9.6590489289510029E-2"/>
        </c:manualLayout>
      </c:layout>
      <c:overlay val="0"/>
      <c:txPr>
        <a:bodyPr/>
        <a:lstStyle/>
        <a:p>
          <a:pPr>
            <a:defRPr sz="8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65155233716"/>
          <c:y val="0.26024967086724071"/>
          <c:w val="0.86238516260762643"/>
          <c:h val="0.59280917104204711"/>
        </c:manualLayout>
      </c:layout>
      <c:lineChart>
        <c:grouping val="standard"/>
        <c:varyColors val="0"/>
        <c:ser>
          <c:idx val="0"/>
          <c:order val="0"/>
          <c:tx>
            <c:strRef>
              <c:f>産業別!$A$4</c:f>
              <c:strCache>
                <c:ptCount val="1"/>
                <c:pt idx="0">
                  <c:v>製造業</c:v>
                </c:pt>
              </c:strCache>
            </c:strRef>
          </c:tx>
          <c:dLbls>
            <c:spPr>
              <a:noFill/>
              <a:ln>
                <a:noFill/>
              </a:ln>
              <a:effectLst/>
            </c:spPr>
            <c:txPr>
              <a:bodyPr wrap="square" lIns="38100" tIns="19050" rIns="38100" bIns="19050" anchor="ctr">
                <a:spAutoFit/>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産業別!$B$3:$K$3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産業別!$B$4:$K$4</c:f>
              <c:numCache>
                <c:formatCode>#,##0_);[Red]\(#,##0\)</c:formatCode>
                <c:ptCount val="10"/>
                <c:pt idx="0">
                  <c:v>1208</c:v>
                </c:pt>
                <c:pt idx="1">
                  <c:v>1262</c:v>
                </c:pt>
                <c:pt idx="2">
                  <c:v>1514</c:v>
                </c:pt>
                <c:pt idx="3">
                  <c:v>1541</c:v>
                </c:pt>
                <c:pt idx="4">
                  <c:v>1499</c:v>
                </c:pt>
                <c:pt idx="5">
                  <c:v>1504</c:v>
                </c:pt>
                <c:pt idx="6">
                  <c:v>1489</c:v>
                </c:pt>
                <c:pt idx="7">
                  <c:v>1418</c:v>
                </c:pt>
                <c:pt idx="8">
                  <c:v>1475</c:v>
                </c:pt>
                <c:pt idx="9">
                  <c:v>1397</c:v>
                </c:pt>
              </c:numCache>
            </c:numRef>
          </c:val>
          <c:smooth val="0"/>
          <c:extLst>
            <c:ext xmlns:c16="http://schemas.microsoft.com/office/drawing/2014/chart" uri="{C3380CC4-5D6E-409C-BE32-E72D297353CC}">
              <c16:uniqueId val="{00000000-3F13-4751-8376-8510D73B43DE}"/>
            </c:ext>
          </c:extLst>
        </c:ser>
        <c:ser>
          <c:idx val="1"/>
          <c:order val="1"/>
          <c:tx>
            <c:strRef>
              <c:f>産業別!$A$5</c:f>
              <c:strCache>
                <c:ptCount val="1"/>
                <c:pt idx="0">
                  <c:v>卸売業、小売業</c:v>
                </c:pt>
              </c:strCache>
            </c:strRef>
          </c:tx>
          <c:dLbls>
            <c:spPr>
              <a:noFill/>
              <a:ln>
                <a:noFill/>
              </a:ln>
              <a:effectLst/>
            </c:spPr>
            <c:txPr>
              <a:bodyPr wrap="square" lIns="38100" tIns="19050" rIns="38100" bIns="19050" anchor="ctr">
                <a:spAutoFit/>
              </a:bodyPr>
              <a:lstStyle/>
              <a:p>
                <a:pPr>
                  <a:defRPr sz="8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産業別!$B$3:$K$3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産業別!$B$5:$K$5</c:f>
              <c:numCache>
                <c:formatCode>#,##0_);[Red]\(#,##0\)</c:formatCode>
                <c:ptCount val="10"/>
                <c:pt idx="0">
                  <c:v>796</c:v>
                </c:pt>
                <c:pt idx="1">
                  <c:v>825</c:v>
                </c:pt>
                <c:pt idx="2">
                  <c:v>1034</c:v>
                </c:pt>
                <c:pt idx="3">
                  <c:v>1108</c:v>
                </c:pt>
                <c:pt idx="4">
                  <c:v>1110</c:v>
                </c:pt>
                <c:pt idx="5">
                  <c:v>1180</c:v>
                </c:pt>
                <c:pt idx="6">
                  <c:v>1128</c:v>
                </c:pt>
                <c:pt idx="7">
                  <c:v>1081</c:v>
                </c:pt>
                <c:pt idx="8">
                  <c:v>1169</c:v>
                </c:pt>
                <c:pt idx="9">
                  <c:v>1181</c:v>
                </c:pt>
              </c:numCache>
            </c:numRef>
          </c:val>
          <c:smooth val="0"/>
          <c:extLst>
            <c:ext xmlns:c16="http://schemas.microsoft.com/office/drawing/2014/chart" uri="{C3380CC4-5D6E-409C-BE32-E72D297353CC}">
              <c16:uniqueId val="{00000001-3F13-4751-8376-8510D73B43DE}"/>
            </c:ext>
          </c:extLst>
        </c:ser>
        <c:ser>
          <c:idx val="2"/>
          <c:order val="2"/>
          <c:tx>
            <c:strRef>
              <c:f>産業別!$A$6</c:f>
              <c:strCache>
                <c:ptCount val="1"/>
                <c:pt idx="0">
                  <c:v>学術研究、専門・サービス業</c:v>
                </c:pt>
              </c:strCache>
            </c:strRef>
          </c:tx>
          <c:spPr>
            <a:ln>
              <a:prstDash val="sysDash"/>
            </a:ln>
          </c:spPr>
          <c:cat>
            <c:strRef>
              <c:f>産業別!$B$3:$K$3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産業別!$B$6:$K$6</c:f>
              <c:numCache>
                <c:formatCode>#,##0_);[Red]\(#,##0\)</c:formatCode>
                <c:ptCount val="10"/>
                <c:pt idx="0">
                  <c:v>64</c:v>
                </c:pt>
                <c:pt idx="1">
                  <c:v>77</c:v>
                </c:pt>
                <c:pt idx="2">
                  <c:v>98</c:v>
                </c:pt>
                <c:pt idx="3">
                  <c:v>113</c:v>
                </c:pt>
                <c:pt idx="4">
                  <c:v>116</c:v>
                </c:pt>
                <c:pt idx="5">
                  <c:v>132</c:v>
                </c:pt>
                <c:pt idx="6">
                  <c:v>135</c:v>
                </c:pt>
                <c:pt idx="7">
                  <c:v>134</c:v>
                </c:pt>
                <c:pt idx="8">
                  <c:v>150</c:v>
                </c:pt>
                <c:pt idx="9">
                  <c:v>149</c:v>
                </c:pt>
              </c:numCache>
            </c:numRef>
          </c:val>
          <c:smooth val="0"/>
          <c:extLst>
            <c:ext xmlns:c16="http://schemas.microsoft.com/office/drawing/2014/chart" uri="{C3380CC4-5D6E-409C-BE32-E72D297353CC}">
              <c16:uniqueId val="{00000002-3F13-4751-8376-8510D73B43DE}"/>
            </c:ext>
          </c:extLst>
        </c:ser>
        <c:ser>
          <c:idx val="3"/>
          <c:order val="3"/>
          <c:tx>
            <c:strRef>
              <c:f>産業別!$A$7</c:f>
              <c:strCache>
                <c:ptCount val="1"/>
                <c:pt idx="0">
                  <c:v>運輸業、郵便業</c:v>
                </c:pt>
              </c:strCache>
            </c:strRef>
          </c:tx>
          <c:cat>
            <c:strRef>
              <c:f>産業別!$B$3:$K$3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産業別!$B$7:$K$7</c:f>
              <c:numCache>
                <c:formatCode>#,##0_);[Red]\(#,##0\)</c:formatCode>
                <c:ptCount val="10"/>
                <c:pt idx="0">
                  <c:v>79</c:v>
                </c:pt>
                <c:pt idx="1">
                  <c:v>80</c:v>
                </c:pt>
                <c:pt idx="2">
                  <c:v>105</c:v>
                </c:pt>
                <c:pt idx="3">
                  <c:v>111</c:v>
                </c:pt>
                <c:pt idx="4">
                  <c:v>111</c:v>
                </c:pt>
                <c:pt idx="5">
                  <c:v>120</c:v>
                </c:pt>
                <c:pt idx="6">
                  <c:v>123</c:v>
                </c:pt>
                <c:pt idx="7">
                  <c:v>110</c:v>
                </c:pt>
                <c:pt idx="8">
                  <c:v>118</c:v>
                </c:pt>
                <c:pt idx="9">
                  <c:v>132</c:v>
                </c:pt>
              </c:numCache>
            </c:numRef>
          </c:val>
          <c:smooth val="0"/>
          <c:extLst>
            <c:ext xmlns:c16="http://schemas.microsoft.com/office/drawing/2014/chart" uri="{C3380CC4-5D6E-409C-BE32-E72D297353CC}">
              <c16:uniqueId val="{00000003-3F13-4751-8376-8510D73B43DE}"/>
            </c:ext>
          </c:extLst>
        </c:ser>
        <c:ser>
          <c:idx val="4"/>
          <c:order val="4"/>
          <c:tx>
            <c:strRef>
              <c:f>産業別!$A$8</c:f>
              <c:strCache>
                <c:ptCount val="1"/>
                <c:pt idx="0">
                  <c:v>建設業</c:v>
                </c:pt>
              </c:strCache>
            </c:strRef>
          </c:tx>
          <c:spPr>
            <a:ln>
              <a:prstDash val="sysDot"/>
            </a:ln>
          </c:spPr>
          <c:cat>
            <c:strRef>
              <c:f>産業別!$B$3:$K$3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産業別!$B$8:$K$8</c:f>
              <c:numCache>
                <c:formatCode>#,##0_);[Red]\(#,##0\)</c:formatCode>
                <c:ptCount val="10"/>
                <c:pt idx="0">
                  <c:v>32</c:v>
                </c:pt>
                <c:pt idx="1">
                  <c:v>28</c:v>
                </c:pt>
                <c:pt idx="2">
                  <c:v>52</c:v>
                </c:pt>
                <c:pt idx="3">
                  <c:v>52</c:v>
                </c:pt>
                <c:pt idx="4">
                  <c:v>52</c:v>
                </c:pt>
                <c:pt idx="5">
                  <c:v>58</c:v>
                </c:pt>
                <c:pt idx="6">
                  <c:v>57</c:v>
                </c:pt>
                <c:pt idx="7">
                  <c:v>56</c:v>
                </c:pt>
                <c:pt idx="8">
                  <c:v>52</c:v>
                </c:pt>
                <c:pt idx="9">
                  <c:v>60</c:v>
                </c:pt>
              </c:numCache>
            </c:numRef>
          </c:val>
          <c:smooth val="0"/>
          <c:extLst>
            <c:ext xmlns:c16="http://schemas.microsoft.com/office/drawing/2014/chart" uri="{C3380CC4-5D6E-409C-BE32-E72D297353CC}">
              <c16:uniqueId val="{00000004-3F13-4751-8376-8510D73B43DE}"/>
            </c:ext>
          </c:extLst>
        </c:ser>
        <c:dLbls>
          <c:showLegendKey val="0"/>
          <c:showVal val="0"/>
          <c:showCatName val="0"/>
          <c:showSerName val="0"/>
          <c:showPercent val="0"/>
          <c:showBubbleSize val="0"/>
        </c:dLbls>
        <c:marker val="1"/>
        <c:smooth val="0"/>
        <c:axId val="69765760"/>
        <c:axId val="69767552"/>
      </c:lineChart>
      <c:catAx>
        <c:axId val="69765760"/>
        <c:scaling>
          <c:orientation val="minMax"/>
        </c:scaling>
        <c:delete val="0"/>
        <c:axPos val="b"/>
        <c:numFmt formatCode="General" sourceLinked="1"/>
        <c:majorTickMark val="out"/>
        <c:minorTickMark val="none"/>
        <c:tickLblPos val="nextTo"/>
        <c:crossAx val="69767552"/>
        <c:crosses val="autoZero"/>
        <c:auto val="1"/>
        <c:lblAlgn val="ctr"/>
        <c:lblOffset val="100"/>
        <c:noMultiLvlLbl val="0"/>
      </c:catAx>
      <c:valAx>
        <c:axId val="69767552"/>
        <c:scaling>
          <c:orientation val="minMax"/>
        </c:scaling>
        <c:delete val="0"/>
        <c:axPos val="l"/>
        <c:majorGridlines/>
        <c:numFmt formatCode="#,##0_);[Red]\(#,##0\)" sourceLinked="1"/>
        <c:majorTickMark val="out"/>
        <c:minorTickMark val="none"/>
        <c:tickLblPos val="nextTo"/>
        <c:crossAx val="69765760"/>
        <c:crosses val="autoZero"/>
        <c:crossBetween val="between"/>
      </c:valAx>
    </c:plotArea>
    <c:legend>
      <c:legendPos val="t"/>
      <c:layout>
        <c:manualLayout>
          <c:xMode val="edge"/>
          <c:yMode val="edge"/>
          <c:x val="0.11156989710974073"/>
          <c:y val="9.3116235798338956E-2"/>
          <c:w val="0.83972975523572158"/>
          <c:h val="0.13246223571481033"/>
        </c:manualLayout>
      </c:layout>
      <c:overlay val="0"/>
      <c:txPr>
        <a:bodyPr/>
        <a:lstStyle/>
        <a:p>
          <a:pPr>
            <a:defRPr sz="8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Sheet1!$A$10</c:f>
              <c:strCache>
                <c:ptCount val="1"/>
                <c:pt idx="0">
                  <c:v>その他</c:v>
                </c:pt>
              </c:strCache>
            </c:strRef>
          </c:tx>
          <c:spPr>
            <a:pattFill prst="narVert">
              <a:fgClr>
                <a:srgbClr val="92D050"/>
              </a:fgClr>
              <a:bgClr>
                <a:schemeClr val="bg1"/>
              </a:bgClr>
            </a:pattFill>
            <a:ln>
              <a:noFill/>
            </a:ln>
            <a:effectLst/>
          </c:spPr>
          <c:invertIfNegative val="0"/>
          <c:dLbls>
            <c:dLbl>
              <c:idx val="9"/>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514BA651-4272-4E1F-ABBF-81D3A14717A6}" type="VALUE">
                      <a:rPr lang="en-US" altLang="ja-JP">
                        <a:solidFill>
                          <a:schemeClr val="tx1"/>
                        </a:solidFill>
                      </a:rPr>
                      <a:pPr>
                        <a:defRPr>
                          <a:solidFill>
                            <a:schemeClr val="tx1"/>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372-4CBB-A5B9-9C949CF21C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Sheet1!$B$5:$K$5</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Sheet1!$B$10:$K$10</c:f>
              <c:numCache>
                <c:formatCode>#,##0_);[Red]\(#,##0\)</c:formatCode>
                <c:ptCount val="10"/>
                <c:pt idx="0">
                  <c:v>328</c:v>
                </c:pt>
                <c:pt idx="1">
                  <c:v>319</c:v>
                </c:pt>
                <c:pt idx="2">
                  <c:v>313</c:v>
                </c:pt>
                <c:pt idx="3">
                  <c:v>319</c:v>
                </c:pt>
                <c:pt idx="4">
                  <c:v>324</c:v>
                </c:pt>
                <c:pt idx="5">
                  <c:v>313</c:v>
                </c:pt>
                <c:pt idx="6">
                  <c:v>309</c:v>
                </c:pt>
                <c:pt idx="7">
                  <c:v>311</c:v>
                </c:pt>
                <c:pt idx="8">
                  <c:v>274</c:v>
                </c:pt>
                <c:pt idx="9">
                  <c:v>288</c:v>
                </c:pt>
              </c:numCache>
            </c:numRef>
          </c:val>
          <c:extLst>
            <c:ext xmlns:c16="http://schemas.microsoft.com/office/drawing/2014/chart" uri="{C3380CC4-5D6E-409C-BE32-E72D297353CC}">
              <c16:uniqueId val="{00000000-9372-4CBB-A5B9-9C949CF21CE5}"/>
            </c:ext>
          </c:extLst>
        </c:ser>
        <c:ser>
          <c:idx val="1"/>
          <c:order val="1"/>
          <c:tx>
            <c:strRef>
              <c:f>Sheet1!$A$9</c:f>
              <c:strCache>
                <c:ptCount val="1"/>
                <c:pt idx="0">
                  <c:v>愛知県</c:v>
                </c:pt>
              </c:strCache>
            </c:strRef>
          </c:tx>
          <c:spPr>
            <a:pattFill prst="pct20">
              <a:fgClr>
                <a:srgbClr val="FFC000"/>
              </a:fgClr>
              <a:bgClr>
                <a:schemeClr val="bg1"/>
              </a:bgClr>
            </a:pattFill>
            <a:ln>
              <a:noFill/>
            </a:ln>
            <a:effectLst/>
          </c:spPr>
          <c:invertIfNegative val="0"/>
          <c:dLbls>
            <c:dLbl>
              <c:idx val="9"/>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6334C4CD-4441-4965-9DC8-967916EB1651}" type="VALUE">
                      <a:rPr lang="en-US" altLang="ja-JP">
                        <a:solidFill>
                          <a:schemeClr val="tx1"/>
                        </a:solidFill>
                      </a:rPr>
                      <a:pPr>
                        <a:defRPr>
                          <a:solidFill>
                            <a:schemeClr val="tx1"/>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372-4CBB-A5B9-9C949CF21C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Sheet1!$B$5:$K$5</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Sheet1!$B$9:$K$9</c:f>
              <c:numCache>
                <c:formatCode>#,##0_);[Red]\(#,##0\)</c:formatCode>
                <c:ptCount val="10"/>
                <c:pt idx="0">
                  <c:v>37</c:v>
                </c:pt>
                <c:pt idx="1">
                  <c:v>36</c:v>
                </c:pt>
                <c:pt idx="2">
                  <c:v>33</c:v>
                </c:pt>
                <c:pt idx="3">
                  <c:v>30</c:v>
                </c:pt>
                <c:pt idx="4">
                  <c:v>33</c:v>
                </c:pt>
                <c:pt idx="5">
                  <c:v>35</c:v>
                </c:pt>
                <c:pt idx="6">
                  <c:v>38</c:v>
                </c:pt>
                <c:pt idx="7">
                  <c:v>46</c:v>
                </c:pt>
                <c:pt idx="8">
                  <c:v>49</c:v>
                </c:pt>
                <c:pt idx="9">
                  <c:v>48</c:v>
                </c:pt>
              </c:numCache>
            </c:numRef>
          </c:val>
          <c:extLst>
            <c:ext xmlns:c16="http://schemas.microsoft.com/office/drawing/2014/chart" uri="{C3380CC4-5D6E-409C-BE32-E72D297353CC}">
              <c16:uniqueId val="{00000001-9372-4CBB-A5B9-9C949CF21CE5}"/>
            </c:ext>
          </c:extLst>
        </c:ser>
        <c:ser>
          <c:idx val="2"/>
          <c:order val="2"/>
          <c:tx>
            <c:strRef>
              <c:f>Sheet1!$A$8</c:f>
              <c:strCache>
                <c:ptCount val="1"/>
                <c:pt idx="0">
                  <c:v>神奈川県</c:v>
                </c:pt>
              </c:strCache>
            </c:strRef>
          </c:tx>
          <c:spPr>
            <a:solidFill>
              <a:schemeClr val="accent1">
                <a:lumMod val="20000"/>
                <a:lumOff val="80000"/>
              </a:schemeClr>
            </a:solidFill>
            <a:ln>
              <a:noFill/>
            </a:ln>
            <a:effectLst/>
          </c:spPr>
          <c:invertIfNegative val="0"/>
          <c:dLbls>
            <c:dLbl>
              <c:idx val="9"/>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295AF9D3-38DA-49B6-81A7-2A1CFF7F6A09}" type="VALUE">
                      <a:rPr lang="en-US" altLang="ja-JP">
                        <a:solidFill>
                          <a:schemeClr val="tx1"/>
                        </a:solidFill>
                      </a:rPr>
                      <a:pPr>
                        <a:defRPr>
                          <a:solidFill>
                            <a:schemeClr val="tx1"/>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372-4CBB-A5B9-9C949CF21C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Sheet1!$B$5:$K$5</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Sheet1!$B$8:$K$8</c:f>
              <c:numCache>
                <c:formatCode>#,##0_);[Red]\(#,##0\)</c:formatCode>
                <c:ptCount val="10"/>
                <c:pt idx="0">
                  <c:v>267</c:v>
                </c:pt>
                <c:pt idx="1">
                  <c:v>277</c:v>
                </c:pt>
                <c:pt idx="2">
                  <c:v>267</c:v>
                </c:pt>
                <c:pt idx="3">
                  <c:v>263</c:v>
                </c:pt>
                <c:pt idx="4">
                  <c:v>267</c:v>
                </c:pt>
                <c:pt idx="5">
                  <c:v>268</c:v>
                </c:pt>
                <c:pt idx="6">
                  <c:v>278</c:v>
                </c:pt>
                <c:pt idx="7">
                  <c:v>288</c:v>
                </c:pt>
                <c:pt idx="8">
                  <c:v>299</c:v>
                </c:pt>
                <c:pt idx="9">
                  <c:v>305</c:v>
                </c:pt>
              </c:numCache>
            </c:numRef>
          </c:val>
          <c:extLst>
            <c:ext xmlns:c16="http://schemas.microsoft.com/office/drawing/2014/chart" uri="{C3380CC4-5D6E-409C-BE32-E72D297353CC}">
              <c16:uniqueId val="{00000002-9372-4CBB-A5B9-9C949CF21CE5}"/>
            </c:ext>
          </c:extLst>
        </c:ser>
        <c:ser>
          <c:idx val="3"/>
          <c:order val="3"/>
          <c:tx>
            <c:strRef>
              <c:f>Sheet1!$A$7</c:f>
              <c:strCache>
                <c:ptCount val="1"/>
                <c:pt idx="0">
                  <c:v>東京都</c:v>
                </c:pt>
              </c:strCache>
            </c:strRef>
          </c:tx>
          <c:spPr>
            <a:pattFill prst="ltUpDiag">
              <a:fgClr>
                <a:srgbClr val="FF0000"/>
              </a:fgClr>
              <a:bgClr>
                <a:schemeClr val="bg1"/>
              </a:bgClr>
            </a:pattFill>
            <a:ln>
              <a:noFill/>
            </a:ln>
            <a:effectLst/>
          </c:spPr>
          <c:invertIfNegative val="0"/>
          <c:dLbls>
            <c:dLbl>
              <c:idx val="9"/>
              <c:tx>
                <c:rich>
                  <a:bodyPr/>
                  <a:lstStyle/>
                  <a:p>
                    <a:fld id="{B9F2389D-8BCF-4A41-90BB-17F676AF03AB}" type="VALUE">
                      <a:rPr lang="en-US" altLang="ja-JP">
                        <a:solidFill>
                          <a:schemeClr val="tx1"/>
                        </a:solidFill>
                      </a:rPr>
                      <a:pPr/>
                      <a:t>[値]</a:t>
                    </a:fld>
                    <a:endParaRPr lang="ja-JP"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372-4CBB-A5B9-9C949CF21C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Sheet1!$B$5:$K$5</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Sheet1!$B$7:$K$7</c:f>
              <c:numCache>
                <c:formatCode>#,##0_);[Red]\(#,##0\)</c:formatCode>
                <c:ptCount val="10"/>
                <c:pt idx="0">
                  <c:v>2346</c:v>
                </c:pt>
                <c:pt idx="1">
                  <c:v>2331</c:v>
                </c:pt>
                <c:pt idx="2">
                  <c:v>2371</c:v>
                </c:pt>
                <c:pt idx="3">
                  <c:v>2376</c:v>
                </c:pt>
                <c:pt idx="4">
                  <c:v>2378</c:v>
                </c:pt>
                <c:pt idx="5">
                  <c:v>2419</c:v>
                </c:pt>
                <c:pt idx="6">
                  <c:v>2422</c:v>
                </c:pt>
                <c:pt idx="7">
                  <c:v>2434</c:v>
                </c:pt>
                <c:pt idx="8">
                  <c:v>2428</c:v>
                </c:pt>
                <c:pt idx="9">
                  <c:v>2408</c:v>
                </c:pt>
              </c:numCache>
            </c:numRef>
          </c:val>
          <c:extLst>
            <c:ext xmlns:c16="http://schemas.microsoft.com/office/drawing/2014/chart" uri="{C3380CC4-5D6E-409C-BE32-E72D297353CC}">
              <c16:uniqueId val="{00000003-9372-4CBB-A5B9-9C949CF21CE5}"/>
            </c:ext>
          </c:extLst>
        </c:ser>
        <c:ser>
          <c:idx val="4"/>
          <c:order val="4"/>
          <c:tx>
            <c:strRef>
              <c:f>Sheet1!$A$6</c:f>
              <c:strCache>
                <c:ptCount val="1"/>
                <c:pt idx="0">
                  <c:v>大阪府</c:v>
                </c:pt>
              </c:strCache>
            </c:strRef>
          </c:tx>
          <c:spPr>
            <a:solidFill>
              <a:schemeClr val="accent5"/>
            </a:solidFill>
            <a:ln>
              <a:noFill/>
            </a:ln>
            <a:effectLst/>
          </c:spPr>
          <c:invertIfNegative val="0"/>
          <c:dLbls>
            <c:dLbl>
              <c:idx val="9"/>
              <c:tx>
                <c:rich>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fld id="{41663602-F8FE-4730-BDE3-27FA1D195CD2}" type="VALUE">
                      <a:rPr lang="en-US" altLang="ja-JP">
                        <a:solidFill>
                          <a:schemeClr val="tx1"/>
                        </a:solidFill>
                      </a:rPr>
                      <a:pPr>
                        <a:defRPr>
                          <a:solidFill>
                            <a:schemeClr val="tx1"/>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372-4CBB-A5B9-9C949CF21C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Sheet1!$B$5:$K$5</c:f>
              <c:strCache>
                <c:ptCount val="10"/>
                <c:pt idx="0">
                  <c:v>2011年</c:v>
                </c:pt>
                <c:pt idx="1">
                  <c:v>2012年</c:v>
                </c:pt>
                <c:pt idx="2">
                  <c:v>2013年</c:v>
                </c:pt>
                <c:pt idx="3">
                  <c:v>2014年</c:v>
                </c:pt>
                <c:pt idx="4">
                  <c:v>2015年</c:v>
                </c:pt>
                <c:pt idx="5">
                  <c:v>2016年</c:v>
                </c:pt>
                <c:pt idx="6">
                  <c:v>2017年</c:v>
                </c:pt>
                <c:pt idx="7">
                  <c:v>2018年</c:v>
                </c:pt>
                <c:pt idx="8">
                  <c:v>2019年</c:v>
                </c:pt>
                <c:pt idx="9">
                  <c:v>2020年</c:v>
                </c:pt>
              </c:strCache>
            </c:strRef>
          </c:cat>
          <c:val>
            <c:numRef>
              <c:f>Sheet1!$B$6:$K$6</c:f>
              <c:numCache>
                <c:formatCode>#,##0_);[Red]\(#,##0\)</c:formatCode>
                <c:ptCount val="10"/>
                <c:pt idx="0">
                  <c:v>120</c:v>
                </c:pt>
                <c:pt idx="1">
                  <c:v>123</c:v>
                </c:pt>
                <c:pt idx="2">
                  <c:v>119</c:v>
                </c:pt>
                <c:pt idx="3">
                  <c:v>119</c:v>
                </c:pt>
                <c:pt idx="4">
                  <c:v>115</c:v>
                </c:pt>
                <c:pt idx="5">
                  <c:v>123</c:v>
                </c:pt>
                <c:pt idx="6">
                  <c:v>128</c:v>
                </c:pt>
                <c:pt idx="7">
                  <c:v>125</c:v>
                </c:pt>
                <c:pt idx="8">
                  <c:v>122</c:v>
                </c:pt>
                <c:pt idx="9">
                  <c:v>125</c:v>
                </c:pt>
              </c:numCache>
            </c:numRef>
          </c:val>
          <c:extLst>
            <c:ext xmlns:c16="http://schemas.microsoft.com/office/drawing/2014/chart" uri="{C3380CC4-5D6E-409C-BE32-E72D297353CC}">
              <c16:uniqueId val="{00000004-9372-4CBB-A5B9-9C949CF21CE5}"/>
            </c:ext>
          </c:extLst>
        </c:ser>
        <c:dLbls>
          <c:dLblPos val="ctr"/>
          <c:showLegendKey val="0"/>
          <c:showVal val="1"/>
          <c:showCatName val="0"/>
          <c:showSerName val="0"/>
          <c:showPercent val="0"/>
          <c:showBubbleSize val="0"/>
        </c:dLbls>
        <c:gapWidth val="150"/>
        <c:overlap val="100"/>
        <c:axId val="1204520512"/>
        <c:axId val="1204518016"/>
      </c:barChart>
      <c:catAx>
        <c:axId val="12045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4518016"/>
        <c:crosses val="autoZero"/>
        <c:auto val="1"/>
        <c:lblAlgn val="ctr"/>
        <c:lblOffset val="100"/>
        <c:noMultiLvlLbl val="0"/>
      </c:catAx>
      <c:valAx>
        <c:axId val="12045180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4520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(3)'!$B$5</c:f>
              <c:strCache>
                <c:ptCount val="1"/>
                <c:pt idx="0">
                  <c:v>新規誘致件数(左目盛）</c:v>
                </c:pt>
              </c:strCache>
            </c:strRef>
          </c:tx>
          <c:spPr>
            <a:solidFill>
              <a:srgbClr val="FFC000"/>
            </a:solidFill>
            <a:ln>
              <a:solidFill>
                <a:schemeClr val="accent1"/>
              </a:solidFill>
            </a:ln>
            <a:effectLst/>
          </c:spPr>
          <c:invertIfNegative val="0"/>
          <c:dLbls>
            <c:dLbl>
              <c:idx val="0"/>
              <c:layout>
                <c:manualLayout>
                  <c:x val="1.4223330024262602E-3"/>
                  <c:y val="4.7446163548046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C0F-46B8-AEEA-409F9CF7CC5C}"/>
                </c:ext>
              </c:extLst>
            </c:dLbl>
            <c:dLbl>
              <c:idx val="1"/>
              <c:layout>
                <c:manualLayout>
                  <c:x val="1.422333002426240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C0F-46B8-AEEA-409F9CF7CC5C}"/>
                </c:ext>
              </c:extLst>
            </c:dLbl>
            <c:dLbl>
              <c:idx val="2"/>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C0F-46B8-AEEA-409F9CF7CC5C}"/>
                </c:ext>
              </c:extLst>
            </c:dLbl>
            <c:dLbl>
              <c:idx val="3"/>
              <c:layout>
                <c:manualLayout>
                  <c:x val="1.422333002426227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C0F-46B8-AEEA-409F9CF7CC5C}"/>
                </c:ext>
              </c:extLst>
            </c:dLbl>
            <c:dLbl>
              <c:idx val="4"/>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C0F-46B8-AEEA-409F9CF7CC5C}"/>
                </c:ext>
              </c:extLst>
            </c:dLbl>
            <c:dLbl>
              <c:idx val="5"/>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0F-46B8-AEEA-409F9CF7CC5C}"/>
                </c:ext>
              </c:extLst>
            </c:dLbl>
            <c:dLbl>
              <c:idx val="6"/>
              <c:layout>
                <c:manualLayout>
                  <c:x val="1.4223330024262537E-3"/>
                  <c:y val="9.48923270960930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0F-46B8-AEEA-409F9CF7CC5C}"/>
                </c:ext>
              </c:extLst>
            </c:dLbl>
            <c:dLbl>
              <c:idx val="7"/>
              <c:layout>
                <c:manualLayout>
                  <c:x val="0"/>
                  <c:y val="1.0437051532941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16-40BC-9133-FF2B71DEF0DC}"/>
                </c:ext>
              </c:extLst>
            </c:dLbl>
            <c:dLbl>
              <c:idx val="8"/>
              <c:layout>
                <c:manualLayout>
                  <c:x val="1.4223330024262016E-3"/>
                  <c:y val="1.8978465419218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0F-46B8-AEEA-409F9CF7CC5C}"/>
                </c:ext>
              </c:extLst>
            </c:dLbl>
            <c:dLbl>
              <c:idx val="9"/>
              <c:layout>
                <c:manualLayout>
                  <c:x val="0"/>
                  <c:y val="6.64246289672650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0F-46B8-AEEA-409F9CF7CC5C}"/>
                </c:ext>
              </c:extLst>
            </c:dLbl>
            <c:dLbl>
              <c:idx val="10"/>
              <c:layout>
                <c:manualLayout>
                  <c:x val="1.4223330024261494E-3"/>
                  <c:y val="2.846769812882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0F-46B8-AEEA-409F9CF7CC5C}"/>
                </c:ext>
              </c:extLst>
            </c:dLbl>
            <c:dLbl>
              <c:idx val="11"/>
              <c:layout>
                <c:manualLayout>
                  <c:x val="1.4223330024262537E-3"/>
                  <c:y val="1.8978465419218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0F-46B8-AEEA-409F9CF7CC5C}"/>
                </c:ext>
              </c:extLst>
            </c:dLbl>
            <c:dLbl>
              <c:idx val="12"/>
              <c:layout>
                <c:manualLayout>
                  <c:x val="1.4223330024262537E-3"/>
                  <c:y val="2.3723081774023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0F-46B8-AEEA-409F9CF7CC5C}"/>
                </c:ext>
              </c:extLst>
            </c:dLbl>
            <c:dLbl>
              <c:idx val="13"/>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0F-46B8-AEEA-409F9CF7CC5C}"/>
                </c:ext>
              </c:extLst>
            </c:dLbl>
            <c:dLbl>
              <c:idx val="14"/>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0F-46B8-AEEA-409F9CF7CC5C}"/>
                </c:ext>
              </c:extLst>
            </c:dLbl>
            <c:dLbl>
              <c:idx val="15"/>
              <c:layout>
                <c:manualLayout>
                  <c:x val="1.0430321525828207E-16"/>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0F-46B8-AEEA-409F9CF7CC5C}"/>
                </c:ext>
              </c:extLst>
            </c:dLbl>
            <c:dLbl>
              <c:idx val="16"/>
              <c:layout>
                <c:manualLayout>
                  <c:x val="2.8446660048524032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C0F-46B8-AEEA-409F9CF7CC5C}"/>
                </c:ext>
              </c:extLst>
            </c:dLbl>
            <c:dLbl>
              <c:idx val="17"/>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C0F-46B8-AEEA-409F9CF7CC5C}"/>
                </c:ext>
              </c:extLst>
            </c:dLbl>
            <c:dLbl>
              <c:idx val="18"/>
              <c:layout>
                <c:manualLayout>
                  <c:x val="-1.4223330024264623E-3"/>
                  <c:y val="9.48923270960926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C0F-46B8-AEEA-409F9CF7CC5C}"/>
                </c:ext>
              </c:extLst>
            </c:dLbl>
            <c:dLbl>
              <c:idx val="2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1-E3BB-4322-8826-2A691577B39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(3)'!$C$4:$W$4</c:f>
              <c:strCache>
                <c:ptCount val="21"/>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pt idx="19">
                  <c:v>2020年度</c:v>
                </c:pt>
                <c:pt idx="20">
                  <c:v>2021年度</c:v>
                </c:pt>
              </c:strCache>
            </c:strRef>
          </c:cat>
          <c:val>
            <c:numRef>
              <c:f>'Sheet1 (3)'!$C$5:$W$5</c:f>
              <c:numCache>
                <c:formatCode>General</c:formatCode>
                <c:ptCount val="21"/>
                <c:pt idx="0">
                  <c:v>13</c:v>
                </c:pt>
                <c:pt idx="1">
                  <c:v>14</c:v>
                </c:pt>
                <c:pt idx="2">
                  <c:v>33</c:v>
                </c:pt>
                <c:pt idx="3">
                  <c:v>24</c:v>
                </c:pt>
                <c:pt idx="4">
                  <c:v>25</c:v>
                </c:pt>
                <c:pt idx="5">
                  <c:v>24</c:v>
                </c:pt>
                <c:pt idx="6">
                  <c:v>36</c:v>
                </c:pt>
                <c:pt idx="7">
                  <c:v>28</c:v>
                </c:pt>
                <c:pt idx="8">
                  <c:v>19</c:v>
                </c:pt>
                <c:pt idx="9">
                  <c:v>32</c:v>
                </c:pt>
                <c:pt idx="10">
                  <c:v>32</c:v>
                </c:pt>
                <c:pt idx="11">
                  <c:v>32</c:v>
                </c:pt>
                <c:pt idx="12">
                  <c:v>30</c:v>
                </c:pt>
                <c:pt idx="13">
                  <c:v>38</c:v>
                </c:pt>
                <c:pt idx="14">
                  <c:v>46</c:v>
                </c:pt>
                <c:pt idx="15">
                  <c:v>38</c:v>
                </c:pt>
                <c:pt idx="16">
                  <c:v>42</c:v>
                </c:pt>
                <c:pt idx="17">
                  <c:v>42</c:v>
                </c:pt>
                <c:pt idx="18">
                  <c:v>35</c:v>
                </c:pt>
                <c:pt idx="19">
                  <c:v>20</c:v>
                </c:pt>
                <c:pt idx="20">
                  <c:v>18</c:v>
                </c:pt>
              </c:numCache>
            </c:numRef>
          </c:val>
          <c:extLst>
            <c:ext xmlns:c16="http://schemas.microsoft.com/office/drawing/2014/chart" uri="{C3380CC4-5D6E-409C-BE32-E72D297353CC}">
              <c16:uniqueId val="{00000001-E516-40BC-9133-FF2B71DEF0DC}"/>
            </c:ext>
          </c:extLst>
        </c:ser>
        <c:dLbls>
          <c:showLegendKey val="0"/>
          <c:showVal val="0"/>
          <c:showCatName val="0"/>
          <c:showSerName val="0"/>
          <c:showPercent val="0"/>
          <c:showBubbleSize val="0"/>
        </c:dLbls>
        <c:gapWidth val="100"/>
        <c:overlap val="-15"/>
        <c:axId val="1349265232"/>
        <c:axId val="1349263152"/>
      </c:barChart>
      <c:lineChart>
        <c:grouping val="standard"/>
        <c:varyColors val="0"/>
        <c:ser>
          <c:idx val="1"/>
          <c:order val="1"/>
          <c:tx>
            <c:strRef>
              <c:f>'Sheet1 (3)'!$B$6</c:f>
              <c:strCache>
                <c:ptCount val="1"/>
                <c:pt idx="0">
                  <c:v>累計誘致件数（右目盛）</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1447724198028928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16-40BC-9133-FF2B71DEF0DC}"/>
                </c:ext>
              </c:extLst>
            </c:dLbl>
            <c:dLbl>
              <c:idx val="1"/>
              <c:layout>
                <c:manualLayout>
                  <c:x val="-2.3235034547864679E-2"/>
                  <c:y val="-2.3483365949119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16-40BC-9133-FF2B71DEF0DC}"/>
                </c:ext>
              </c:extLst>
            </c:dLbl>
            <c:dLbl>
              <c:idx val="2"/>
              <c:layout>
                <c:manualLayout>
                  <c:x val="-2.3235034547864665E-2"/>
                  <c:y val="-2.6092628832354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16-40BC-9133-FF2B71DEF0DC}"/>
                </c:ext>
              </c:extLst>
            </c:dLbl>
            <c:dLbl>
              <c:idx val="3"/>
              <c:layout>
                <c:manualLayout>
                  <c:x val="-2.502234489770044E-2"/>
                  <c:y val="-2.8701891715590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16-40BC-9133-FF2B71DEF0DC}"/>
                </c:ext>
              </c:extLst>
            </c:dLbl>
            <c:dLbl>
              <c:idx val="4"/>
              <c:layout>
                <c:manualLayout>
                  <c:x val="-2.680965524753615E-2"/>
                  <c:y val="-2.34833659491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16-40BC-9133-FF2B71DEF0DC}"/>
                </c:ext>
              </c:extLst>
            </c:dLbl>
            <c:dLbl>
              <c:idx val="5"/>
              <c:layout>
                <c:manualLayout>
                  <c:x val="-2.5022344897700406E-2"/>
                  <c:y val="2.870189171559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16-40BC-9133-FF2B71DEF0DC}"/>
                </c:ext>
              </c:extLst>
            </c:dLbl>
            <c:dLbl>
              <c:idx val="6"/>
              <c:layout>
                <c:manualLayout>
                  <c:x val="-2.6809655247536215E-2"/>
                  <c:y val="-2.0874103065883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516-40BC-9133-FF2B71DEF0DC}"/>
                </c:ext>
              </c:extLst>
            </c:dLbl>
            <c:dLbl>
              <c:idx val="7"/>
              <c:layout>
                <c:manualLayout>
                  <c:x val="-2.4329957961660174E-2"/>
                  <c:y val="3.0842621449102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16-40BC-9133-FF2B71DEF0DC}"/>
                </c:ext>
              </c:extLst>
            </c:dLbl>
            <c:dLbl>
              <c:idx val="8"/>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516-40BC-9133-FF2B71DEF0DC}"/>
                </c:ext>
              </c:extLst>
            </c:dLbl>
            <c:dLbl>
              <c:idx val="9"/>
              <c:layout>
                <c:manualLayout>
                  <c:x val="-2.2542634151760915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516-40BC-9133-FF2B71DEF0DC}"/>
                </c:ext>
              </c:extLst>
            </c:dLbl>
            <c:dLbl>
              <c:idx val="10"/>
              <c:layout>
                <c:manualLayout>
                  <c:x val="-2.396496715418717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516-40BC-9133-FF2B71DEF0DC}"/>
                </c:ext>
              </c:extLst>
            </c:dLbl>
            <c:dLbl>
              <c:idx val="11"/>
              <c:layout>
                <c:manualLayout>
                  <c:x val="-2.6809655247536281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516-40BC-9133-FF2B71DEF0DC}"/>
                </c:ext>
              </c:extLst>
            </c:dLbl>
            <c:dLbl>
              <c:idx val="12"/>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516-40BC-9133-FF2B71DEF0DC}"/>
                </c:ext>
              </c:extLst>
            </c:dLbl>
            <c:dLbl>
              <c:idx val="13"/>
              <c:layout>
                <c:manualLayout>
                  <c:x val="-3.0384275947207769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516-40BC-9133-FF2B71DEF0DC}"/>
                </c:ext>
              </c:extLst>
            </c:dLbl>
            <c:dLbl>
              <c:idx val="14"/>
              <c:layout>
                <c:manualLayout>
                  <c:x val="-3.0384275947207637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516-40BC-9133-FF2B71DEF0DC}"/>
                </c:ext>
              </c:extLst>
            </c:dLbl>
            <c:dLbl>
              <c:idx val="15"/>
              <c:layout>
                <c:manualLayout>
                  <c:x val="-2.8596965597372025E-2"/>
                  <c:y val="-1.5655577299412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516-40BC-9133-FF2B71DEF0DC}"/>
                </c:ext>
              </c:extLst>
            </c:dLbl>
            <c:dLbl>
              <c:idx val="16"/>
              <c:layout>
                <c:manualLayout>
                  <c:x val="-3.3958896646879122E-2"/>
                  <c:y val="-1.8264840182648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516-40BC-9133-FF2B71DEF0DC}"/>
                </c:ext>
              </c:extLst>
            </c:dLbl>
            <c:dLbl>
              <c:idx val="17"/>
              <c:layout>
                <c:manualLayout>
                  <c:x val="-3.7533464023710626E-2"/>
                  <c:y val="-1.8264905006803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516-40BC-9133-FF2B71DEF0DC}"/>
                </c:ext>
              </c:extLst>
            </c:dLbl>
            <c:dLbl>
              <c:idx val="18"/>
              <c:layout>
                <c:manualLayout>
                  <c:x val="-3.4135992058230195E-2"/>
                  <c:y val="-2.846769812882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F9-4C79-966A-DA6BC0C6D886}"/>
                </c:ext>
              </c:extLst>
            </c:dLbl>
            <c:dLbl>
              <c:idx val="19"/>
              <c:layout>
                <c:manualLayout>
                  <c:x val="-4.124765707036146E-2"/>
                  <c:y val="-2.3723081774023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45-4A9B-B9CC-8855074F2BCB}"/>
                </c:ext>
              </c:extLst>
            </c:dLbl>
            <c:dLbl>
              <c:idx val="20"/>
              <c:layout>
                <c:manualLayout>
                  <c:x val="-4.409232307521397E-2"/>
                  <c:y val="-5.2190779902851189E-2"/>
                </c:manualLayout>
              </c:layout>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BB-4322-8826-2A691577B395}"/>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(3)'!$C$4:$W$4</c:f>
              <c:strCache>
                <c:ptCount val="21"/>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pt idx="19">
                  <c:v>2020年度</c:v>
                </c:pt>
                <c:pt idx="20">
                  <c:v>2021年度</c:v>
                </c:pt>
              </c:strCache>
            </c:strRef>
          </c:cat>
          <c:val>
            <c:numRef>
              <c:f>'Sheet1 (3)'!$C$6:$W$6</c:f>
              <c:numCache>
                <c:formatCode>General</c:formatCode>
                <c:ptCount val="21"/>
                <c:pt idx="0">
                  <c:v>13</c:v>
                </c:pt>
                <c:pt idx="1">
                  <c:v>27</c:v>
                </c:pt>
                <c:pt idx="2">
                  <c:v>60</c:v>
                </c:pt>
                <c:pt idx="3">
                  <c:v>84</c:v>
                </c:pt>
                <c:pt idx="4">
                  <c:v>109</c:v>
                </c:pt>
                <c:pt idx="5">
                  <c:v>133</c:v>
                </c:pt>
                <c:pt idx="6">
                  <c:v>169</c:v>
                </c:pt>
                <c:pt idx="7">
                  <c:v>197</c:v>
                </c:pt>
                <c:pt idx="8">
                  <c:v>216</c:v>
                </c:pt>
                <c:pt idx="9">
                  <c:v>248</c:v>
                </c:pt>
                <c:pt idx="10">
                  <c:v>280</c:v>
                </c:pt>
                <c:pt idx="11">
                  <c:v>312</c:v>
                </c:pt>
                <c:pt idx="12">
                  <c:v>342</c:v>
                </c:pt>
                <c:pt idx="13">
                  <c:v>380</c:v>
                </c:pt>
                <c:pt idx="14">
                  <c:v>426</c:v>
                </c:pt>
                <c:pt idx="15">
                  <c:v>464</c:v>
                </c:pt>
                <c:pt idx="16">
                  <c:v>506</c:v>
                </c:pt>
                <c:pt idx="17">
                  <c:v>548</c:v>
                </c:pt>
                <c:pt idx="18">
                  <c:v>583</c:v>
                </c:pt>
                <c:pt idx="19">
                  <c:v>603</c:v>
                </c:pt>
                <c:pt idx="20">
                  <c:v>621</c:v>
                </c:pt>
              </c:numCache>
            </c:numRef>
          </c:val>
          <c:smooth val="0"/>
          <c:extLst>
            <c:ext xmlns:c16="http://schemas.microsoft.com/office/drawing/2014/chart" uri="{C3380CC4-5D6E-409C-BE32-E72D297353CC}">
              <c16:uniqueId val="{00000014-E516-40BC-9133-FF2B71DEF0DC}"/>
            </c:ext>
          </c:extLst>
        </c:ser>
        <c:dLbls>
          <c:showLegendKey val="0"/>
          <c:showVal val="0"/>
          <c:showCatName val="0"/>
          <c:showSerName val="0"/>
          <c:showPercent val="0"/>
          <c:showBubbleSize val="0"/>
        </c:dLbls>
        <c:marker val="1"/>
        <c:smooth val="0"/>
        <c:axId val="1508306208"/>
        <c:axId val="1508305376"/>
      </c:lineChart>
      <c:valAx>
        <c:axId val="150830537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6208"/>
        <c:crosses val="max"/>
        <c:crossBetween val="between"/>
      </c:valAx>
      <c:catAx>
        <c:axId val="15083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5376"/>
        <c:crosses val="autoZero"/>
        <c:auto val="1"/>
        <c:lblAlgn val="ctr"/>
        <c:lblOffset val="100"/>
        <c:noMultiLvlLbl val="0"/>
      </c:catAx>
      <c:valAx>
        <c:axId val="134926315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9265232"/>
        <c:crosses val="autoZero"/>
        <c:crossBetween val="between"/>
        <c:majorUnit val="20"/>
      </c:valAx>
      <c:catAx>
        <c:axId val="1349265232"/>
        <c:scaling>
          <c:orientation val="minMax"/>
        </c:scaling>
        <c:delete val="1"/>
        <c:axPos val="b"/>
        <c:numFmt formatCode="General" sourceLinked="1"/>
        <c:majorTickMark val="none"/>
        <c:minorTickMark val="none"/>
        <c:tickLblPos val="nextTo"/>
        <c:crossAx val="1349263152"/>
        <c:crosses val="autoZero"/>
        <c:auto val="1"/>
        <c:lblAlgn val="ctr"/>
        <c:lblOffset val="100"/>
        <c:noMultiLvlLbl val="0"/>
      </c:catAx>
      <c:spPr>
        <a:noFill/>
        <a:ln>
          <a:noFill/>
        </a:ln>
        <a:effectLst/>
      </c:spPr>
    </c:plotArea>
    <c:legend>
      <c:legendPos val="b"/>
      <c:layout>
        <c:manualLayout>
          <c:xMode val="edge"/>
          <c:yMode val="edge"/>
          <c:x val="6.8185749113135199E-2"/>
          <c:y val="0.12100425802939016"/>
          <c:w val="0.37440978780135542"/>
          <c:h val="0.119700242949083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Sheet1!$B$32</c:f>
              <c:strCache>
                <c:ptCount val="1"/>
                <c:pt idx="0">
                  <c:v>実績値</c:v>
                </c:pt>
              </c:strCache>
            </c:strRef>
          </c:tx>
          <c:dLbls>
            <c:dLbl>
              <c:idx val="0"/>
              <c:layout>
                <c:manualLayout>
                  <c:x val="-4.4444444444444446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8D-4DDC-8266-2888AD008FCD}"/>
                </c:ext>
              </c:extLst>
            </c:dLbl>
            <c:dLbl>
              <c:idx val="1"/>
              <c:layout>
                <c:manualLayout>
                  <c:x val="-4.722222222222227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D-4DDC-8266-2888AD008FCD}"/>
                </c:ext>
              </c:extLst>
            </c:dLbl>
            <c:dLbl>
              <c:idx val="2"/>
              <c:layout>
                <c:manualLayout>
                  <c:x val="-5.555555555555555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8D-4DDC-8266-2888AD008FCD}"/>
                </c:ext>
              </c:extLst>
            </c:dLbl>
            <c:dLbl>
              <c:idx val="3"/>
              <c:layout>
                <c:manualLayout>
                  <c:x val="-3.3333333333333333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8D-4DDC-8266-2888AD008FCD}"/>
                </c:ext>
              </c:extLst>
            </c:dLbl>
            <c:dLbl>
              <c:idx val="4"/>
              <c:layout>
                <c:manualLayout>
                  <c:x val="-5.277777777777788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8D-4DDC-8266-2888AD008FC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Sheet1!$F$31:$J$31</c:f>
              <c:strCache>
                <c:ptCount val="5"/>
                <c:pt idx="0">
                  <c:v>2016年</c:v>
                </c:pt>
                <c:pt idx="1">
                  <c:v>2017年</c:v>
                </c:pt>
                <c:pt idx="2">
                  <c:v>2018年</c:v>
                </c:pt>
                <c:pt idx="3">
                  <c:v>2019年</c:v>
                </c:pt>
                <c:pt idx="4">
                  <c:v>2020年</c:v>
                </c:pt>
              </c:strCache>
            </c:strRef>
          </c:cat>
          <c:val>
            <c:numRef>
              <c:f>Sheet1!$F$32:$J$32</c:f>
              <c:numCache>
                <c:formatCode>#,##0_);[Red]\(#,##0\)</c:formatCode>
                <c:ptCount val="5"/>
                <c:pt idx="0">
                  <c:v>4652</c:v>
                </c:pt>
                <c:pt idx="1">
                  <c:v>4573</c:v>
                </c:pt>
                <c:pt idx="2">
                  <c:v>4468</c:v>
                </c:pt>
                <c:pt idx="3">
                  <c:v>4531</c:v>
                </c:pt>
                <c:pt idx="4">
                  <c:v>4585</c:v>
                </c:pt>
              </c:numCache>
            </c:numRef>
          </c:val>
          <c:smooth val="0"/>
          <c:extLst>
            <c:ext xmlns:c16="http://schemas.microsoft.com/office/drawing/2014/chart" uri="{C3380CC4-5D6E-409C-BE32-E72D297353CC}">
              <c16:uniqueId val="{00000005-7F8D-4DDC-8266-2888AD008FCD}"/>
            </c:ext>
          </c:extLst>
        </c:ser>
        <c:dLbls>
          <c:showLegendKey val="0"/>
          <c:showVal val="0"/>
          <c:showCatName val="0"/>
          <c:showSerName val="0"/>
          <c:showPercent val="0"/>
          <c:showBubbleSize val="0"/>
        </c:dLbls>
        <c:marker val="1"/>
        <c:smooth val="0"/>
        <c:axId val="155967872"/>
        <c:axId val="155969408"/>
      </c:lineChart>
      <c:catAx>
        <c:axId val="155967872"/>
        <c:scaling>
          <c:orientation val="minMax"/>
        </c:scaling>
        <c:delete val="0"/>
        <c:axPos val="b"/>
        <c:numFmt formatCode="General" sourceLinked="1"/>
        <c:majorTickMark val="out"/>
        <c:minorTickMark val="none"/>
        <c:tickLblPos val="nextTo"/>
        <c:crossAx val="155969408"/>
        <c:crosses val="autoZero"/>
        <c:auto val="1"/>
        <c:lblAlgn val="ctr"/>
        <c:lblOffset val="100"/>
        <c:noMultiLvlLbl val="0"/>
      </c:catAx>
      <c:valAx>
        <c:axId val="155969408"/>
        <c:scaling>
          <c:orientation val="minMax"/>
          <c:max val="5500"/>
          <c:min val="3500"/>
        </c:scaling>
        <c:delete val="0"/>
        <c:axPos val="l"/>
        <c:majorGridlines/>
        <c:numFmt formatCode="#,##0_);[Red]\(#,##0\)" sourceLinked="1"/>
        <c:majorTickMark val="out"/>
        <c:minorTickMark val="none"/>
        <c:tickLblPos val="nextTo"/>
        <c:crossAx val="155967872"/>
        <c:crosses val="autoZero"/>
        <c:crossBetween val="between"/>
        <c:majorUnit val="500"/>
      </c:valAx>
    </c:plotArea>
    <c:plotVisOnly val="1"/>
    <c:dispBlanksAs val="gap"/>
    <c:showDLblsOverMax val="0"/>
  </c:chart>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1200" dirty="0">
                <a:latin typeface="Meiryo UI" panose="020B0604030504040204" pitchFamily="50" charset="-128"/>
                <a:ea typeface="Meiryo UI" panose="020B0604030504040204" pitchFamily="50" charset="-128"/>
                <a:cs typeface="Meiryo UI" panose="020B0604030504040204" pitchFamily="50" charset="-128"/>
              </a:rPr>
              <a:t>法人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実効</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税率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zh-CN" altLang="en-US" sz="120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8.4790267955400494E-3"/>
          <c:y val="0"/>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4.8651128927386933E-2"/>
          <c:y val="6.2418675469527223E-2"/>
          <c:w val="0.93538343189554518"/>
          <c:h val="0.71620030016351111"/>
        </c:manualLayout>
      </c:layout>
      <c:bar3DChart>
        <c:barDir val="col"/>
        <c:grouping val="clustered"/>
        <c:varyColors val="0"/>
        <c:ser>
          <c:idx val="0"/>
          <c:order val="0"/>
          <c:tx>
            <c:strRef>
              <c:f>Sheet1!$B$1</c:f>
              <c:strCache>
                <c:ptCount val="1"/>
                <c:pt idx="0">
                  <c:v>法人実行税率</c:v>
                </c:pt>
              </c:strCache>
            </c:strRef>
          </c:tx>
          <c:spPr>
            <a:solidFill>
              <a:srgbClr val="00B0F0"/>
            </a:solidFill>
            <a:ln>
              <a:solidFill>
                <a:schemeClr val="tx1"/>
              </a:solidFill>
            </a:ln>
          </c:spPr>
          <c:invertIfNegative val="0"/>
          <c:dPt>
            <c:idx val="0"/>
            <c:invertIfNegative val="0"/>
            <c:bubble3D val="0"/>
            <c:extLst>
              <c:ext xmlns:c16="http://schemas.microsoft.com/office/drawing/2014/chart" uri="{C3380CC4-5D6E-409C-BE32-E72D297353CC}">
                <c16:uniqueId val="{00000000-3815-4C09-809C-5E782C0886FC}"/>
              </c:ext>
            </c:extLst>
          </c:dPt>
          <c:dPt>
            <c:idx val="1"/>
            <c:invertIfNegative val="0"/>
            <c:bubble3D val="0"/>
            <c:spPr>
              <a:pattFill prst="ltUpDiag">
                <a:fgClr>
                  <a:srgbClr val="FF0000"/>
                </a:fgClr>
                <a:bgClr>
                  <a:schemeClr val="bg1"/>
                </a:bgClr>
              </a:pattFill>
              <a:ln w="19050">
                <a:solidFill>
                  <a:schemeClr val="tx1"/>
                </a:solidFill>
              </a:ln>
            </c:spPr>
            <c:extLst>
              <c:ext xmlns:c16="http://schemas.microsoft.com/office/drawing/2014/chart" uri="{C3380CC4-5D6E-409C-BE32-E72D297353CC}">
                <c16:uniqueId val="{00000002-3815-4C09-809C-5E782C0886FC}"/>
              </c:ext>
            </c:extLst>
          </c:dPt>
          <c:dPt>
            <c:idx val="2"/>
            <c:invertIfNegative val="0"/>
            <c:bubble3D val="0"/>
            <c:spPr>
              <a:solidFill>
                <a:srgbClr val="00B0F0"/>
              </a:solidFill>
              <a:ln w="12700">
                <a:solidFill>
                  <a:schemeClr val="tx1"/>
                </a:solidFill>
              </a:ln>
            </c:spPr>
            <c:extLst>
              <c:ext xmlns:c16="http://schemas.microsoft.com/office/drawing/2014/chart" uri="{C3380CC4-5D6E-409C-BE32-E72D297353CC}">
                <c16:uniqueId val="{00000004-3815-4C09-809C-5E782C0886FC}"/>
              </c:ext>
            </c:extLst>
          </c:dPt>
          <c:dPt>
            <c:idx val="4"/>
            <c:invertIfNegative val="0"/>
            <c:bubble3D val="0"/>
            <c:extLst>
              <c:ext xmlns:c16="http://schemas.microsoft.com/office/drawing/2014/chart" uri="{C3380CC4-5D6E-409C-BE32-E72D297353CC}">
                <c16:uniqueId val="{00000005-3815-4C09-809C-5E782C0886FC}"/>
              </c:ext>
            </c:extLst>
          </c:dPt>
          <c:dPt>
            <c:idx val="5"/>
            <c:invertIfNegative val="0"/>
            <c:bubble3D val="0"/>
            <c:spPr>
              <a:pattFill prst="ltDnDiag">
                <a:fgClr>
                  <a:srgbClr val="00B050"/>
                </a:fgClr>
                <a:bgClr>
                  <a:schemeClr val="bg1"/>
                </a:bgClr>
              </a:pattFill>
              <a:ln>
                <a:solidFill>
                  <a:schemeClr val="tx1"/>
                </a:solidFill>
              </a:ln>
            </c:spPr>
            <c:extLst>
              <c:ext xmlns:c16="http://schemas.microsoft.com/office/drawing/2014/chart" uri="{C3380CC4-5D6E-409C-BE32-E72D297353CC}">
                <c16:uniqueId val="{00000007-3815-4C09-809C-5E782C0886FC}"/>
              </c:ext>
            </c:extLst>
          </c:dPt>
          <c:dPt>
            <c:idx val="7"/>
            <c:invertIfNegative val="0"/>
            <c:bubble3D val="0"/>
            <c:spPr>
              <a:pattFill prst="sphere">
                <a:fgClr>
                  <a:srgbClr val="FFFF00"/>
                </a:fgClr>
                <a:bgClr>
                  <a:schemeClr val="bg1"/>
                </a:bgClr>
              </a:pattFill>
              <a:ln w="19050">
                <a:solidFill>
                  <a:schemeClr val="tx1"/>
                </a:solidFill>
              </a:ln>
            </c:spPr>
            <c:extLst>
              <c:ext xmlns:c16="http://schemas.microsoft.com/office/drawing/2014/chart" uri="{C3380CC4-5D6E-409C-BE32-E72D297353CC}">
                <c16:uniqueId val="{00000009-3815-4C09-809C-5E782C0886FC}"/>
              </c:ext>
            </c:extLst>
          </c:dPt>
          <c:dLbls>
            <c:dLbl>
              <c:idx val="1"/>
              <c:layout>
                <c:manualLayout>
                  <c:x val="6.2281799149534961E-3"/>
                  <c:y val="-1.6738466339998596E-2"/>
                </c:manualLayout>
              </c:layout>
              <c:spPr>
                <a:noFill/>
                <a:ln>
                  <a:noFill/>
                </a:ln>
                <a:effectLst/>
              </c:spPr>
              <c:txPr>
                <a:bodyPr wrap="square" lIns="38100" tIns="19050" rIns="38100" bIns="19050" anchor="b" anchorCtr="0">
                  <a:spAutoFit/>
                </a:bodyPr>
                <a:lstStyle/>
                <a:p>
                  <a:pPr>
                    <a:defRPr sz="1600" b="1"/>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15-4C09-809C-5E782C0886FC}"/>
                </c:ext>
              </c:extLst>
            </c:dLbl>
            <c:dLbl>
              <c:idx val="5"/>
              <c:layout>
                <c:manualLayout>
                  <c:x val="3.1140899574767338E-3"/>
                  <c:y val="-0.11047387784399064"/>
                </c:manualLayout>
              </c:layout>
              <c:spPr>
                <a:noFill/>
                <a:ln>
                  <a:noFill/>
                </a:ln>
                <a:effectLst/>
              </c:spPr>
              <c:txPr>
                <a:bodyPr wrap="square" lIns="38100" tIns="19050" rIns="38100" bIns="19050" anchor="b" anchorCtr="0">
                  <a:spAutoFit/>
                </a:bodyPr>
                <a:lstStyle/>
                <a:p>
                  <a:pPr>
                    <a:defRPr sz="1600" b="1"/>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15-4C09-809C-5E782C0886FC}"/>
                </c:ext>
              </c:extLst>
            </c:dLbl>
            <c:dLbl>
              <c:idx val="6"/>
              <c:layout>
                <c:manualLayout>
                  <c:x val="6.2281799149533539E-3"/>
                  <c:y val="-5.0215399019995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815-4C09-809C-5E782C0886FC}"/>
                </c:ext>
              </c:extLst>
            </c:dLbl>
            <c:dLbl>
              <c:idx val="7"/>
              <c:layout>
                <c:manualLayout>
                  <c:x val="0"/>
                  <c:y val="-7.3649251895993723E-2"/>
                </c:manualLayout>
              </c:layout>
              <c:tx>
                <c:rich>
                  <a:bodyPr wrap="square" lIns="38100" tIns="19050" rIns="38100" bIns="19050" anchor="b" anchorCtr="0">
                    <a:spAutoFit/>
                  </a:bodyPr>
                  <a:lstStyle/>
                  <a:p>
                    <a:pPr>
                      <a:defRPr sz="1400" b="1"/>
                    </a:pPr>
                    <a:fld id="{C97EFD8D-BBEB-4CBC-8D12-F25355FF1CEE}" type="VALUE">
                      <a:rPr lang="en-US" altLang="ja-JP" b="1" smtClean="0"/>
                      <a:pPr>
                        <a:defRPr sz="1400" b="1"/>
                      </a:pPr>
                      <a:t>[値]</a:t>
                    </a:fld>
                    <a:r>
                      <a:rPr lang="en-US" altLang="ja-JP" sz="800" b="0" dirty="0"/>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815-4C09-809C-5E782C0886FC}"/>
                </c:ext>
              </c:extLst>
            </c:dLbl>
            <c:spPr>
              <a:noFill/>
              <a:ln>
                <a:noFill/>
              </a:ln>
              <a:effectLst/>
            </c:spPr>
            <c:txPr>
              <a:bodyPr wrap="square" lIns="38100" tIns="19050" rIns="38100" bIns="19050" anchor="b" anchorCtr="0">
                <a:spAutoFit/>
              </a:bodyPr>
              <a:lstStyle/>
              <a:p>
                <a:pPr>
                  <a:defRPr sz="14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ドイツ</c:v>
                </c:pt>
                <c:pt idx="1">
                  <c:v>日本</c:v>
                </c:pt>
                <c:pt idx="2">
                  <c:v>アメリカ</c:v>
                </c:pt>
                <c:pt idx="3">
                  <c:v>カナダ</c:v>
                </c:pt>
                <c:pt idx="4">
                  <c:v>フランス</c:v>
                </c:pt>
                <c:pt idx="5">
                  <c:v>国家戦略特区</c:v>
                </c:pt>
                <c:pt idx="6">
                  <c:v>イタリア</c:v>
                </c:pt>
                <c:pt idx="7">
                  <c:v>大阪</c:v>
                </c:pt>
                <c:pt idx="8">
                  <c:v>イギリス</c:v>
                </c:pt>
              </c:strCache>
            </c:strRef>
          </c:cat>
          <c:val>
            <c:numRef>
              <c:f>Sheet1!$B$2:$B$10</c:f>
              <c:numCache>
                <c:formatCode>0.00</c:formatCode>
                <c:ptCount val="9"/>
                <c:pt idx="0">
                  <c:v>29.83</c:v>
                </c:pt>
                <c:pt idx="1">
                  <c:v>29.74</c:v>
                </c:pt>
                <c:pt idx="2">
                  <c:v>27.98</c:v>
                </c:pt>
                <c:pt idx="3">
                  <c:v>26.5</c:v>
                </c:pt>
                <c:pt idx="4">
                  <c:v>25</c:v>
                </c:pt>
                <c:pt idx="5">
                  <c:v>24.49</c:v>
                </c:pt>
                <c:pt idx="6">
                  <c:v>24</c:v>
                </c:pt>
                <c:pt idx="7">
                  <c:v>22.49</c:v>
                </c:pt>
                <c:pt idx="8">
                  <c:v>19</c:v>
                </c:pt>
              </c:numCache>
            </c:numRef>
          </c:val>
          <c:extLst>
            <c:ext xmlns:c16="http://schemas.microsoft.com/office/drawing/2014/chart" uri="{C3380CC4-5D6E-409C-BE32-E72D297353CC}">
              <c16:uniqueId val="{0000000A-3815-4C09-809C-5E782C0886FC}"/>
            </c:ext>
          </c:extLst>
        </c:ser>
        <c:dLbls>
          <c:showLegendKey val="0"/>
          <c:showVal val="1"/>
          <c:showCatName val="0"/>
          <c:showSerName val="0"/>
          <c:showPercent val="0"/>
          <c:showBubbleSize val="0"/>
        </c:dLbls>
        <c:gapWidth val="150"/>
        <c:shape val="box"/>
        <c:axId val="223541248"/>
        <c:axId val="144236544"/>
        <c:axId val="0"/>
      </c:bar3DChart>
      <c:catAx>
        <c:axId val="223541248"/>
        <c:scaling>
          <c:orientation val="minMax"/>
        </c:scaling>
        <c:delete val="0"/>
        <c:axPos val="b"/>
        <c:numFmt formatCode="General" sourceLinked="0"/>
        <c:majorTickMark val="out"/>
        <c:minorTickMark val="none"/>
        <c:tickLblPos val="nextTo"/>
        <c:txPr>
          <a:bodyPr/>
          <a:lstStyle/>
          <a:p>
            <a:pPr>
              <a:defRPr sz="1200" b="1" kern="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44236544"/>
        <c:crosses val="autoZero"/>
        <c:auto val="1"/>
        <c:lblAlgn val="ctr"/>
        <c:lblOffset val="100"/>
        <c:noMultiLvlLbl val="0"/>
      </c:catAx>
      <c:valAx>
        <c:axId val="144236544"/>
        <c:scaling>
          <c:orientation val="minMax"/>
          <c:max val="35"/>
        </c:scaling>
        <c:delete val="0"/>
        <c:axPos val="l"/>
        <c:majorGridlines/>
        <c:numFmt formatCode="0.00" sourceLinked="1"/>
        <c:majorTickMark val="out"/>
        <c:minorTickMark val="none"/>
        <c:tickLblPos val="nextTo"/>
        <c:crossAx val="223541248"/>
        <c:crosses val="autoZero"/>
        <c:crossBetween val="between"/>
      </c:valAx>
      <c:spPr>
        <a:noFill/>
        <a:ln w="25400">
          <a:noFill/>
        </a:ln>
      </c:spPr>
    </c:plotArea>
    <c:plotVisOnly val="1"/>
    <c:dispBlanksAs val="gap"/>
    <c:showDLblsOverMax val="0"/>
  </c:chart>
  <c:txPr>
    <a:bodyPr/>
    <a:lstStyle/>
    <a:p>
      <a:pPr>
        <a:defRPr sz="1800"/>
      </a:pPr>
      <a:endParaRPr lang="ja-JP"/>
    </a:p>
  </c:txPr>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85739282589688E-2"/>
          <c:y val="9.1682406768640312E-2"/>
          <c:w val="0.87080314960629912"/>
          <c:h val="0.77615909793753124"/>
        </c:manualLayout>
      </c:layout>
      <c:lineChart>
        <c:grouping val="standard"/>
        <c:varyColors val="0"/>
        <c:ser>
          <c:idx val="0"/>
          <c:order val="0"/>
          <c:tx>
            <c:strRef>
              <c:f>グラフ!$A$4</c:f>
              <c:strCache>
                <c:ptCount val="1"/>
                <c:pt idx="0">
                  <c:v>全国　女性</c:v>
                </c:pt>
              </c:strCache>
            </c:strRef>
          </c:tx>
          <c:spPr>
            <a:ln>
              <a:solidFill>
                <a:srgbClr val="C00000"/>
              </a:solidFill>
              <a:prstDash val="sysDash"/>
            </a:ln>
          </c:spPr>
          <c:marker>
            <c:symbol val="circle"/>
            <c:size val="7"/>
            <c:spPr>
              <a:solidFill>
                <a:srgbClr val="C00000"/>
              </a:solidFill>
              <a:ln>
                <a:solidFill>
                  <a:srgbClr val="C00000"/>
                </a:solidFill>
              </a:ln>
            </c:spPr>
          </c:marker>
          <c:dLbls>
            <c:dLbl>
              <c:idx val="0"/>
              <c:layout>
                <c:manualLayout>
                  <c:x val="-2.5285272962502374E-2"/>
                  <c:y val="-3.8841529421980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6-49B3-B084-FAADE8273184}"/>
                </c:ext>
              </c:extLst>
            </c:dLbl>
            <c:dLbl>
              <c:idx val="1"/>
              <c:layout>
                <c:manualLayout>
                  <c:x val="-3.2664493371704219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E6-49B3-B084-FAADE8273184}"/>
                </c:ext>
              </c:extLst>
            </c:dLbl>
            <c:dLbl>
              <c:idx val="2"/>
              <c:layout>
                <c:manualLayout>
                  <c:x val="-3.1108326673380378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E6-49B3-B084-FAADE8273184}"/>
                </c:ext>
              </c:extLst>
            </c:dLbl>
            <c:dLbl>
              <c:idx val="3"/>
              <c:layout>
                <c:manualLayout>
                  <c:x val="-2.6841327666101669E-2"/>
                  <c:y val="-3.5900778604301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E6-49B3-B084-FAADE8273184}"/>
                </c:ext>
              </c:extLst>
            </c:dLbl>
            <c:dLbl>
              <c:idx val="7"/>
              <c:layout>
                <c:manualLayout>
                  <c:x val="-4.546544181977253E-2"/>
                  <c:y val="-4.8751338106905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E6-49B3-B084-FAADE8273184}"/>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グラフ!$B$4:$M$4</c:f>
              <c:numCache>
                <c:formatCode>General</c:formatCode>
                <c:ptCount val="12"/>
                <c:pt idx="0" formatCode="0.0">
                  <c:v>46.3</c:v>
                </c:pt>
                <c:pt idx="1">
                  <c:v>46.2</c:v>
                </c:pt>
                <c:pt idx="2" formatCode="0.0">
                  <c:v>46.2</c:v>
                </c:pt>
                <c:pt idx="3" formatCode="0.0">
                  <c:v>47.1</c:v>
                </c:pt>
                <c:pt idx="4" formatCode="0.0">
                  <c:v>47.6</c:v>
                </c:pt>
                <c:pt idx="5" formatCode="0.0">
                  <c:v>48</c:v>
                </c:pt>
                <c:pt idx="6" formatCode="0.0">
                  <c:v>48.9</c:v>
                </c:pt>
                <c:pt idx="7">
                  <c:v>49.8</c:v>
                </c:pt>
                <c:pt idx="8">
                  <c:v>51.3</c:v>
                </c:pt>
                <c:pt idx="9">
                  <c:v>52.2</c:v>
                </c:pt>
                <c:pt idx="10">
                  <c:v>51.8</c:v>
                </c:pt>
                <c:pt idx="11">
                  <c:v>52.2</c:v>
                </c:pt>
              </c:numCache>
            </c:numRef>
          </c:val>
          <c:smooth val="0"/>
          <c:extLst>
            <c:ext xmlns:c16="http://schemas.microsoft.com/office/drawing/2014/chart" uri="{C3380CC4-5D6E-409C-BE32-E72D297353CC}">
              <c16:uniqueId val="{00000005-3BE6-49B3-B084-FAADE8273184}"/>
            </c:ext>
          </c:extLst>
        </c:ser>
        <c:ser>
          <c:idx val="1"/>
          <c:order val="1"/>
          <c:tx>
            <c:strRef>
              <c:f>グラフ!$A$5</c:f>
              <c:strCache>
                <c:ptCount val="1"/>
                <c:pt idx="0">
                  <c:v>大阪府　女性</c:v>
                </c:pt>
              </c:strCache>
            </c:strRef>
          </c:tx>
          <c:spPr>
            <a:ln>
              <a:solidFill>
                <a:srgbClr val="002060"/>
              </a:solidFill>
            </a:ln>
          </c:spPr>
          <c:marker>
            <c:symbol val="square"/>
            <c:size val="7"/>
            <c:spPr>
              <a:solidFill>
                <a:srgbClr val="002060"/>
              </a:solidFill>
              <a:ln>
                <a:solidFill>
                  <a:srgbClr val="002060"/>
                </a:solidFill>
              </a:ln>
            </c:spPr>
          </c:marker>
          <c:dLbls>
            <c:dLbl>
              <c:idx val="5"/>
              <c:layout>
                <c:manualLayout>
                  <c:x val="-5.1020997375328184E-2"/>
                  <c:y val="-6.486412763359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E6-49B3-B084-FAADE8273184}"/>
                </c:ext>
              </c:extLst>
            </c:dLbl>
            <c:dLbl>
              <c:idx val="9"/>
              <c:layout>
                <c:manualLayout>
                  <c:x val="-2.7785667183933074E-2"/>
                  <c:y val="-3.18726446496281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E6-49B3-B084-FAADE8273184}"/>
                </c:ext>
              </c:extLst>
            </c:dLbl>
            <c:dLbl>
              <c:idx val="10"/>
              <c:layout>
                <c:manualLayout>
                  <c:x val="-5.9730010393409128E-3"/>
                  <c:y val="-1.65578135290888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F8-459C-9426-C92765BC38D2}"/>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グラフ!$B$3:$M$3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グラフ!$B$5:$M$5</c:f>
              <c:numCache>
                <c:formatCode>0.0</c:formatCode>
                <c:ptCount val="12"/>
                <c:pt idx="0">
                  <c:v>42.8</c:v>
                </c:pt>
                <c:pt idx="1">
                  <c:v>43.5</c:v>
                </c:pt>
                <c:pt idx="2" formatCode="General">
                  <c:v>43.9</c:v>
                </c:pt>
                <c:pt idx="3">
                  <c:v>44.6</c:v>
                </c:pt>
                <c:pt idx="4">
                  <c:v>44.8</c:v>
                </c:pt>
                <c:pt idx="5">
                  <c:v>45.3</c:v>
                </c:pt>
                <c:pt idx="6">
                  <c:v>46.8</c:v>
                </c:pt>
                <c:pt idx="7" formatCode="General">
                  <c:v>47.7</c:v>
                </c:pt>
                <c:pt idx="8" formatCode="General">
                  <c:v>48.6</c:v>
                </c:pt>
                <c:pt idx="9">
                  <c:v>51</c:v>
                </c:pt>
                <c:pt idx="10" formatCode="General">
                  <c:v>51.2</c:v>
                </c:pt>
                <c:pt idx="11" formatCode="General">
                  <c:v>51.1</c:v>
                </c:pt>
              </c:numCache>
            </c:numRef>
          </c:val>
          <c:smooth val="0"/>
          <c:extLst>
            <c:ext xmlns:c16="http://schemas.microsoft.com/office/drawing/2014/chart" uri="{C3380CC4-5D6E-409C-BE32-E72D297353CC}">
              <c16:uniqueId val="{00000008-3BE6-49B3-B084-FAADE8273184}"/>
            </c:ext>
          </c:extLst>
        </c:ser>
        <c:dLbls>
          <c:showLegendKey val="0"/>
          <c:showVal val="0"/>
          <c:showCatName val="0"/>
          <c:showSerName val="0"/>
          <c:showPercent val="0"/>
          <c:showBubbleSize val="0"/>
        </c:dLbls>
        <c:marker val="1"/>
        <c:smooth val="0"/>
        <c:axId val="112446848"/>
        <c:axId val="118424704"/>
      </c:lineChart>
      <c:catAx>
        <c:axId val="112446848"/>
        <c:scaling>
          <c:orientation val="minMax"/>
        </c:scaling>
        <c:delete val="0"/>
        <c:axPos val="b"/>
        <c:numFmt formatCode="General" sourceLinked="0"/>
        <c:majorTickMark val="out"/>
        <c:minorTickMark val="none"/>
        <c:tickLblPos val="nextTo"/>
        <c:crossAx val="118424704"/>
        <c:crosses val="autoZero"/>
        <c:auto val="1"/>
        <c:lblAlgn val="ctr"/>
        <c:lblOffset val="100"/>
        <c:noMultiLvlLbl val="0"/>
      </c:catAx>
      <c:valAx>
        <c:axId val="118424704"/>
        <c:scaling>
          <c:orientation val="minMax"/>
          <c:max val="55"/>
          <c:min val="42"/>
        </c:scaling>
        <c:delete val="0"/>
        <c:axPos val="l"/>
        <c:majorGridlines/>
        <c:title>
          <c:tx>
            <c:rich>
              <a:bodyPr rot="0" vert="horz"/>
              <a:lstStyle/>
              <a:p>
                <a:pPr>
                  <a:defRPr/>
                </a:pPr>
                <a:r>
                  <a:rPr lang="ja-JP" altLang="en-US"/>
                  <a:t>（％）</a:t>
                </a:r>
              </a:p>
            </c:rich>
          </c:tx>
          <c:layout>
            <c:manualLayout>
              <c:xMode val="edge"/>
              <c:yMode val="edge"/>
              <c:x val="4.336946533258023E-2"/>
              <c:y val="2.6094183343679116E-2"/>
            </c:manualLayout>
          </c:layout>
          <c:overlay val="0"/>
        </c:title>
        <c:numFmt formatCode="#,##0.0_);[Red]\(#,##0.0\)" sourceLinked="0"/>
        <c:majorTickMark val="out"/>
        <c:minorTickMark val="none"/>
        <c:tickLblPos val="nextTo"/>
        <c:crossAx val="112446848"/>
        <c:crosses val="autoZero"/>
        <c:crossBetween val="between"/>
      </c:valAx>
    </c:plotArea>
    <c:legend>
      <c:legendPos val="t"/>
      <c:layout>
        <c:manualLayout>
          <c:xMode val="edge"/>
          <c:yMode val="edge"/>
          <c:x val="0.2228665791776028"/>
          <c:y val="2.4169184290030211E-2"/>
          <c:w val="0.55426662292213469"/>
          <c:h val="5.6728754827096765E-2"/>
        </c:manualLayout>
      </c:layout>
      <c:overlay val="0"/>
    </c:legend>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8.0042619083112387E-2"/>
          <c:w val="0.88239298862259286"/>
          <c:h val="0.46253639554231618"/>
        </c:manualLayout>
      </c:layout>
      <c:barChart>
        <c:barDir val="col"/>
        <c:grouping val="stacked"/>
        <c:varyColors val="0"/>
        <c:ser>
          <c:idx val="0"/>
          <c:order val="0"/>
          <c:tx>
            <c:strRef>
              <c:f>'2021.4月度'!$B$6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83A0-4376-8454-A5A7CC1CF61B}"/>
                </c:ext>
              </c:extLst>
            </c:dLbl>
            <c:dLbl>
              <c:idx val="3"/>
              <c:delete val="1"/>
              <c:extLst>
                <c:ext xmlns:c15="http://schemas.microsoft.com/office/drawing/2012/chart" uri="{CE6537A1-D6FC-4f65-9D91-7224C49458BB}"/>
                <c:ext xmlns:c16="http://schemas.microsoft.com/office/drawing/2014/chart" uri="{C3380CC4-5D6E-409C-BE32-E72D297353CC}">
                  <c16:uniqueId val="{00000001-83A0-4376-8454-A5A7CC1CF61B}"/>
                </c:ext>
              </c:extLst>
            </c:dLbl>
            <c:dLbl>
              <c:idx val="5"/>
              <c:delete val="1"/>
              <c:extLst>
                <c:ext xmlns:c15="http://schemas.microsoft.com/office/drawing/2012/chart" uri="{CE6537A1-D6FC-4f65-9D91-7224C49458BB}"/>
                <c:ext xmlns:c16="http://schemas.microsoft.com/office/drawing/2014/chart" uri="{C3380CC4-5D6E-409C-BE32-E72D297353CC}">
                  <c16:uniqueId val="{00000002-83A0-4376-8454-A5A7CC1CF61B}"/>
                </c:ext>
              </c:extLst>
            </c:dLbl>
            <c:dLbl>
              <c:idx val="7"/>
              <c:delete val="1"/>
              <c:extLst>
                <c:ext xmlns:c15="http://schemas.microsoft.com/office/drawing/2012/chart" uri="{CE6537A1-D6FC-4f65-9D91-7224C49458BB}"/>
                <c:ext xmlns:c16="http://schemas.microsoft.com/office/drawing/2014/chart" uri="{C3380CC4-5D6E-409C-BE32-E72D297353CC}">
                  <c16:uniqueId val="{00000003-83A0-4376-8454-A5A7CC1CF61B}"/>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'2021.4月度'!$E$4:$L$5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'2021.4月度'!$E$6:$L$6</c:f>
              <c:numCache>
                <c:formatCode>General</c:formatCode>
                <c:ptCount val="8"/>
                <c:pt idx="0">
                  <c:v>9655</c:v>
                </c:pt>
                <c:pt idx="1">
                  <c:v>0</c:v>
                </c:pt>
                <c:pt idx="2">
                  <c:v>3049</c:v>
                </c:pt>
                <c:pt idx="3">
                  <c:v>0</c:v>
                </c:pt>
                <c:pt idx="4">
                  <c:v>3716</c:v>
                </c:pt>
                <c:pt idx="5">
                  <c:v>0</c:v>
                </c:pt>
                <c:pt idx="6">
                  <c:v>6261</c:v>
                </c:pt>
                <c:pt idx="7">
                  <c:v>0</c:v>
                </c:pt>
              </c:numCache>
            </c:numRef>
          </c:val>
          <c:extLst>
            <c:ext xmlns:c16="http://schemas.microsoft.com/office/drawing/2014/chart" uri="{C3380CC4-5D6E-409C-BE32-E72D297353CC}">
              <c16:uniqueId val="{00000004-83A0-4376-8454-A5A7CC1CF61B}"/>
            </c:ext>
          </c:extLst>
        </c:ser>
        <c:ser>
          <c:idx val="1"/>
          <c:order val="1"/>
          <c:tx>
            <c:strRef>
              <c:f>'2021.4月度'!$B$7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'2021.4月度'!$E$4:$L$5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'2021.4月度'!$E$7:$L$7</c:f>
              <c:numCache>
                <c:formatCode>General</c:formatCode>
                <c:ptCount val="8"/>
                <c:pt idx="1">
                  <c:v>1991</c:v>
                </c:pt>
                <c:pt idx="3">
                  <c:v>1482</c:v>
                </c:pt>
                <c:pt idx="5">
                  <c:v>1244</c:v>
                </c:pt>
                <c:pt idx="7">
                  <c:v>979</c:v>
                </c:pt>
              </c:numCache>
            </c:numRef>
          </c:val>
          <c:extLst>
            <c:ext xmlns:c16="http://schemas.microsoft.com/office/drawing/2014/chart" uri="{C3380CC4-5D6E-409C-BE32-E72D297353CC}">
              <c16:uniqueId val="{00000005-83A0-4376-8454-A5A7CC1CF61B}"/>
            </c:ext>
          </c:extLst>
        </c:ser>
        <c:ser>
          <c:idx val="2"/>
          <c:order val="2"/>
          <c:tx>
            <c:strRef>
              <c:f>'2021.4月度'!$B$8</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'2021.4月度'!$E$4:$L$5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'2021.4月度'!$E$8:$L$8</c:f>
              <c:numCache>
                <c:formatCode>General</c:formatCode>
                <c:ptCount val="8"/>
                <c:pt idx="1">
                  <c:v>2182</c:v>
                </c:pt>
                <c:pt idx="3">
                  <c:v>4574</c:v>
                </c:pt>
                <c:pt idx="5">
                  <c:v>601</c:v>
                </c:pt>
                <c:pt idx="7">
                  <c:v>1038</c:v>
                </c:pt>
              </c:numCache>
            </c:numRef>
          </c:val>
          <c:extLst>
            <c:ext xmlns:c16="http://schemas.microsoft.com/office/drawing/2014/chart" uri="{C3380CC4-5D6E-409C-BE32-E72D297353CC}">
              <c16:uniqueId val="{00000006-83A0-4376-8454-A5A7CC1CF61B}"/>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a:t>（件）</a:t>
                </a:r>
              </a:p>
            </c:rich>
          </c:tx>
          <c:layout>
            <c:manualLayout>
              <c:xMode val="edge"/>
              <c:yMode val="edge"/>
              <c:x val="3.5926338372628867E-3"/>
              <c:y val="1.9948074687659801E-4"/>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61253082225931654"/>
          <c:y val="9.5647355953789436E-3"/>
          <c:w val="0.35355617199928785"/>
          <c:h val="8.3717191601049873E-2"/>
        </c:manualLayout>
      </c:layout>
      <c:overlay val="0"/>
    </c:legend>
    <c:plotVisOnly val="1"/>
    <c:dispBlanksAs val="gap"/>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9.9006771740439911E-2"/>
          <c:w val="0.88239298862259286"/>
          <c:h val="0.46479715240945174"/>
        </c:manualLayout>
      </c:layout>
      <c:barChart>
        <c:barDir val="col"/>
        <c:grouping val="stacked"/>
        <c:varyColors val="0"/>
        <c:ser>
          <c:idx val="0"/>
          <c:order val="0"/>
          <c:tx>
            <c:strRef>
              <c:f>'2021.4月度'!$B$15</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1506-4936-A25F-788400D64B45}"/>
                </c:ext>
              </c:extLst>
            </c:dLbl>
            <c:dLbl>
              <c:idx val="3"/>
              <c:delete val="1"/>
              <c:extLst>
                <c:ext xmlns:c15="http://schemas.microsoft.com/office/drawing/2012/chart" uri="{CE6537A1-D6FC-4f65-9D91-7224C49458BB}"/>
                <c:ext xmlns:c16="http://schemas.microsoft.com/office/drawing/2014/chart" uri="{C3380CC4-5D6E-409C-BE32-E72D297353CC}">
                  <c16:uniqueId val="{00000001-1506-4936-A25F-788400D64B45}"/>
                </c:ext>
              </c:extLst>
            </c:dLbl>
            <c:dLbl>
              <c:idx val="5"/>
              <c:delete val="1"/>
              <c:extLst>
                <c:ext xmlns:c15="http://schemas.microsoft.com/office/drawing/2012/chart" uri="{CE6537A1-D6FC-4f65-9D91-7224C49458BB}"/>
                <c:ext xmlns:c16="http://schemas.microsoft.com/office/drawing/2014/chart" uri="{C3380CC4-5D6E-409C-BE32-E72D297353CC}">
                  <c16:uniqueId val="{00000002-1506-4936-A25F-788400D64B45}"/>
                </c:ext>
              </c:extLst>
            </c:dLbl>
            <c:dLbl>
              <c:idx val="7"/>
              <c:delete val="1"/>
              <c:extLst>
                <c:ext xmlns:c15="http://schemas.microsoft.com/office/drawing/2012/chart" uri="{CE6537A1-D6FC-4f65-9D91-7224C49458BB}"/>
                <c:ext xmlns:c16="http://schemas.microsoft.com/office/drawing/2014/chart" uri="{C3380CC4-5D6E-409C-BE32-E72D297353CC}">
                  <c16:uniqueId val="{00000003-1506-4936-A25F-788400D64B45}"/>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'2021.4月度'!$E$13:$L$14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'2021.4月度'!$E$15:$L$15</c:f>
              <c:numCache>
                <c:formatCode>General</c:formatCode>
                <c:ptCount val="8"/>
                <c:pt idx="0">
                  <c:v>4200</c:v>
                </c:pt>
                <c:pt idx="1">
                  <c:v>0</c:v>
                </c:pt>
                <c:pt idx="2">
                  <c:v>2124</c:v>
                </c:pt>
                <c:pt idx="3">
                  <c:v>0</c:v>
                </c:pt>
                <c:pt idx="4">
                  <c:v>1164</c:v>
                </c:pt>
                <c:pt idx="5">
                  <c:v>0</c:v>
                </c:pt>
                <c:pt idx="6">
                  <c:v>7820</c:v>
                </c:pt>
                <c:pt idx="7">
                  <c:v>0</c:v>
                </c:pt>
              </c:numCache>
            </c:numRef>
          </c:val>
          <c:extLst>
            <c:ext xmlns:c16="http://schemas.microsoft.com/office/drawing/2014/chart" uri="{C3380CC4-5D6E-409C-BE32-E72D297353CC}">
              <c16:uniqueId val="{00000004-1506-4936-A25F-788400D64B45}"/>
            </c:ext>
          </c:extLst>
        </c:ser>
        <c:ser>
          <c:idx val="1"/>
          <c:order val="1"/>
          <c:tx>
            <c:strRef>
              <c:f>'2021.4月度'!$B$16</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'2021.4月度'!$E$13:$L$14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'2021.4月度'!$E$16:$L$16</c:f>
              <c:numCache>
                <c:formatCode>General</c:formatCode>
                <c:ptCount val="8"/>
                <c:pt idx="1">
                  <c:v>469</c:v>
                </c:pt>
                <c:pt idx="3">
                  <c:v>681</c:v>
                </c:pt>
                <c:pt idx="5">
                  <c:v>140</c:v>
                </c:pt>
                <c:pt idx="7">
                  <c:v>471</c:v>
                </c:pt>
              </c:numCache>
            </c:numRef>
          </c:val>
          <c:extLst>
            <c:ext xmlns:c16="http://schemas.microsoft.com/office/drawing/2014/chart" uri="{C3380CC4-5D6E-409C-BE32-E72D297353CC}">
              <c16:uniqueId val="{00000005-1506-4936-A25F-788400D64B45}"/>
            </c:ext>
          </c:extLst>
        </c:ser>
        <c:ser>
          <c:idx val="2"/>
          <c:order val="2"/>
          <c:tx>
            <c:strRef>
              <c:f>'2021.4月度'!$B$17</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'2021.4月度'!$E$13:$L$14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'2021.4月度'!$E$17:$L$17</c:f>
              <c:numCache>
                <c:formatCode>General</c:formatCode>
                <c:ptCount val="8"/>
                <c:pt idx="1">
                  <c:v>1400</c:v>
                </c:pt>
                <c:pt idx="3">
                  <c:v>2340</c:v>
                </c:pt>
                <c:pt idx="5">
                  <c:v>446</c:v>
                </c:pt>
                <c:pt idx="7">
                  <c:v>1274</c:v>
                </c:pt>
              </c:numCache>
            </c:numRef>
          </c:val>
          <c:extLst>
            <c:ext xmlns:c16="http://schemas.microsoft.com/office/drawing/2014/chart" uri="{C3380CC4-5D6E-409C-BE32-E72D297353CC}">
              <c16:uniqueId val="{00000006-1506-4936-A25F-788400D64B45}"/>
            </c:ext>
          </c:extLst>
        </c:ser>
        <c:dLbls>
          <c:showLegendKey val="0"/>
          <c:showVal val="0"/>
          <c:showCatName val="0"/>
          <c:showSerName val="0"/>
          <c:showPercent val="0"/>
          <c:showBubbleSize val="0"/>
        </c:dLbls>
        <c:gapWidth val="66"/>
        <c:overlap val="100"/>
        <c:axId val="94362240"/>
        <c:axId val="94364032"/>
      </c:barChart>
      <c:catAx>
        <c:axId val="94362240"/>
        <c:scaling>
          <c:orientation val="minMax"/>
        </c:scaling>
        <c:delete val="0"/>
        <c:axPos val="b"/>
        <c:numFmt formatCode="General" sourceLinked="1"/>
        <c:majorTickMark val="out"/>
        <c:minorTickMark val="none"/>
        <c:tickLblPos val="nextTo"/>
        <c:txPr>
          <a:bodyPr rot="0" vert="wordArtVertRtl"/>
          <a:lstStyle/>
          <a:p>
            <a:pPr>
              <a:defRPr/>
            </a:pPr>
            <a:endParaRPr lang="ja-JP"/>
          </a:p>
        </c:txPr>
        <c:crossAx val="94364032"/>
        <c:crosses val="autoZero"/>
        <c:auto val="1"/>
        <c:lblAlgn val="ctr"/>
        <c:lblOffset val="100"/>
        <c:noMultiLvlLbl val="0"/>
      </c:catAx>
      <c:valAx>
        <c:axId val="94364032"/>
        <c:scaling>
          <c:orientation val="minMax"/>
          <c:max val="12000"/>
        </c:scaling>
        <c:delete val="0"/>
        <c:axPos val="l"/>
        <c:majorGridlines/>
        <c:title>
          <c:tx>
            <c:rich>
              <a:bodyPr rot="0" vert="horz"/>
              <a:lstStyle/>
              <a:p>
                <a:pPr>
                  <a:defRPr/>
                </a:pPr>
                <a:r>
                  <a:rPr lang="ja-JP" altLang="en-US"/>
                  <a:t>（件）</a:t>
                </a:r>
              </a:p>
            </c:rich>
          </c:tx>
          <c:layout>
            <c:manualLayout>
              <c:xMode val="edge"/>
              <c:yMode val="edge"/>
              <c:x val="1.5119752178928065E-2"/>
              <c:y val="4.1949690118137338E-3"/>
            </c:manualLayout>
          </c:layout>
          <c:overlay val="0"/>
        </c:title>
        <c:numFmt formatCode="General" sourceLinked="1"/>
        <c:majorTickMark val="out"/>
        <c:minorTickMark val="none"/>
        <c:tickLblPos val="nextTo"/>
        <c:crossAx val="9436224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Sheet1!$G$4</c:f>
              <c:strCache>
                <c:ptCount val="1"/>
                <c:pt idx="0">
                  <c:v>2019年</c:v>
                </c:pt>
              </c:strCache>
            </c:strRef>
          </c:tx>
          <c:spPr>
            <a:solidFill>
              <a:schemeClr val="tx2"/>
            </a:solidFill>
            <a:ln>
              <a:solidFill>
                <a:schemeClr val="accent1"/>
              </a:solidFill>
            </a:ln>
            <a:effectLst/>
          </c:spPr>
          <c:invertIfNegative val="0"/>
          <c:dLbls>
            <c:dLbl>
              <c:idx val="0"/>
              <c:layout>
                <c:manualLayout>
                  <c:x val="-8.3333333333333332E-3"/>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20-4046-B3D8-B4A95BAD14F4}"/>
                </c:ext>
              </c:extLst>
            </c:dLbl>
            <c:dLbl>
              <c:idx val="1"/>
              <c:layout>
                <c:manualLayout>
                  <c:x val="-5.5555555555555558E-3"/>
                  <c:y val="1.38888888888888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20-4046-B3D8-B4A95BAD14F4}"/>
                </c:ext>
              </c:extLst>
            </c:dLbl>
            <c:dLbl>
              <c:idx val="2"/>
              <c:layout>
                <c:manualLayout>
                  <c:x val="-1.1111111111111112E-2"/>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20-4046-B3D8-B4A95BAD14F4}"/>
                </c:ext>
              </c:extLst>
            </c:dLbl>
            <c:dLbl>
              <c:idx val="3"/>
              <c:layout>
                <c:manualLayout>
                  <c:x val="-8.3333333333333332E-3"/>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20-4046-B3D8-B4A95BAD14F4}"/>
                </c:ext>
              </c:extLst>
            </c:dLbl>
            <c:dLbl>
              <c:idx val="4"/>
              <c:layout>
                <c:manualLayout>
                  <c:x val="-8.3333333333334356E-3"/>
                  <c:y val="1.388888888888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20-4046-B3D8-B4A95BAD14F4}"/>
                </c:ext>
              </c:extLst>
            </c:dLbl>
            <c:dLbl>
              <c:idx val="5"/>
              <c:layout>
                <c:manualLayout>
                  <c:x val="-8.3333333333333332E-3"/>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20-4046-B3D8-B4A95BAD14F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維持更新</c:v>
                </c:pt>
                <c:pt idx="5">
                  <c:v>その他</c:v>
                </c:pt>
              </c:strCache>
            </c:strRef>
          </c:cat>
          <c:val>
            <c:numRef>
              <c:f>Sheet1!$H$4:$M$4</c:f>
              <c:numCache>
                <c:formatCode>General</c:formatCode>
                <c:ptCount val="6"/>
                <c:pt idx="0">
                  <c:v>25.5</c:v>
                </c:pt>
                <c:pt idx="1">
                  <c:v>10.7</c:v>
                </c:pt>
                <c:pt idx="2">
                  <c:v>31.9</c:v>
                </c:pt>
                <c:pt idx="3">
                  <c:v>4.5999999999999996</c:v>
                </c:pt>
                <c:pt idx="4">
                  <c:v>58.2</c:v>
                </c:pt>
                <c:pt idx="5">
                  <c:v>9.8000000000000007</c:v>
                </c:pt>
              </c:numCache>
            </c:numRef>
          </c:val>
          <c:extLst>
            <c:ext xmlns:c16="http://schemas.microsoft.com/office/drawing/2014/chart" uri="{C3380CC4-5D6E-409C-BE32-E72D297353CC}">
              <c16:uniqueId val="{00000006-8720-4046-B3D8-B4A95BAD14F4}"/>
            </c:ext>
          </c:extLst>
        </c:ser>
        <c:ser>
          <c:idx val="1"/>
          <c:order val="1"/>
          <c:tx>
            <c:strRef>
              <c:f>Sheet1!$G$5</c:f>
              <c:strCache>
                <c:ptCount val="1"/>
                <c:pt idx="0">
                  <c:v>2020年</c:v>
                </c:pt>
              </c:strCache>
            </c:strRef>
          </c:tx>
          <c:spPr>
            <a:pattFill prst="dkUpDiag">
              <a:fgClr>
                <a:srgbClr val="FF0000"/>
              </a:fgClr>
              <a:bgClr>
                <a:schemeClr val="bg1"/>
              </a:bgClr>
            </a:pattFill>
            <a:ln>
              <a:solidFill>
                <a:srgbClr val="FF0000"/>
              </a:solidFill>
            </a:ln>
            <a:effectLst/>
          </c:spPr>
          <c:invertIfNegative val="0"/>
          <c:dLbls>
            <c:dLbl>
              <c:idx val="0"/>
              <c:layout>
                <c:manualLayout>
                  <c:x val="1.3888888888888888E-2"/>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20-4046-B3D8-B4A95BAD14F4}"/>
                </c:ext>
              </c:extLst>
            </c:dLbl>
            <c:dLbl>
              <c:idx val="1"/>
              <c:layout>
                <c:manualLayout>
                  <c:x val="1.3888888888888888E-2"/>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20-4046-B3D8-B4A95BAD14F4}"/>
                </c:ext>
              </c:extLst>
            </c:dLbl>
            <c:dLbl>
              <c:idx val="2"/>
              <c:layout>
                <c:manualLayout>
                  <c:x val="1.3888888888888838E-2"/>
                  <c:y val="4.62962962962958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720-4046-B3D8-B4A95BAD14F4}"/>
                </c:ext>
              </c:extLst>
            </c:dLbl>
            <c:dLbl>
              <c:idx val="3"/>
              <c:layout>
                <c:manualLayout>
                  <c:x val="5.5555555555555558E-3"/>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720-4046-B3D8-B4A95BAD14F4}"/>
                </c:ext>
              </c:extLst>
            </c:dLbl>
            <c:dLbl>
              <c:idx val="4"/>
              <c:layout>
                <c:manualLayout>
                  <c:x val="1.6666666666666666E-2"/>
                  <c:y val="4.62962962962960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720-4046-B3D8-B4A95BAD14F4}"/>
                </c:ext>
              </c:extLst>
            </c:dLbl>
            <c:dLbl>
              <c:idx val="5"/>
              <c:layout>
                <c:manualLayout>
                  <c:x val="1.1111111111111009E-2"/>
                  <c:y val="1.38888888888888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720-4046-B3D8-B4A95BAD14F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維持更新</c:v>
                </c:pt>
                <c:pt idx="5">
                  <c:v>その他</c:v>
                </c:pt>
              </c:strCache>
            </c:strRef>
          </c:cat>
          <c:val>
            <c:numRef>
              <c:f>Sheet1!$H$5:$M$5</c:f>
              <c:numCache>
                <c:formatCode>General</c:formatCode>
                <c:ptCount val="6"/>
                <c:pt idx="0">
                  <c:v>22.5</c:v>
                </c:pt>
                <c:pt idx="1">
                  <c:v>10.6</c:v>
                </c:pt>
                <c:pt idx="2">
                  <c:v>28.2</c:v>
                </c:pt>
                <c:pt idx="3">
                  <c:v>3.7</c:v>
                </c:pt>
                <c:pt idx="4">
                  <c:v>63.2</c:v>
                </c:pt>
                <c:pt idx="5">
                  <c:v>9.1</c:v>
                </c:pt>
              </c:numCache>
            </c:numRef>
          </c:val>
          <c:extLst>
            <c:ext xmlns:c16="http://schemas.microsoft.com/office/drawing/2014/chart" uri="{C3380CC4-5D6E-409C-BE32-E72D297353CC}">
              <c16:uniqueId val="{0000000D-8720-4046-B3D8-B4A95BAD14F4}"/>
            </c:ext>
          </c:extLst>
        </c:ser>
        <c:dLbls>
          <c:dLblPos val="outEnd"/>
          <c:showLegendKey val="0"/>
          <c:showVal val="1"/>
          <c:showCatName val="0"/>
          <c:showSerName val="0"/>
          <c:showPercent val="0"/>
          <c:showBubbleSize val="0"/>
        </c:dLbls>
        <c:gapWidth val="219"/>
        <c:overlap val="-27"/>
        <c:axId val="1502211327"/>
        <c:axId val="1502208831"/>
      </c:barChart>
      <c:catAx>
        <c:axId val="15022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208831"/>
        <c:crosses val="autoZero"/>
        <c:auto val="1"/>
        <c:lblAlgn val="ctr"/>
        <c:lblOffset val="100"/>
        <c:noMultiLvlLbl val="0"/>
      </c:catAx>
      <c:valAx>
        <c:axId val="1502208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211327"/>
        <c:crosses val="autoZero"/>
        <c:crossBetween val="between"/>
      </c:valAx>
      <c:spPr>
        <a:noFill/>
        <a:ln>
          <a:noFill/>
        </a:ln>
        <a:effectLst/>
      </c:spPr>
    </c:plotArea>
    <c:legend>
      <c:legendPos val="b"/>
      <c:layout>
        <c:manualLayout>
          <c:xMode val="edge"/>
          <c:yMode val="edge"/>
          <c:x val="0.27902274715660541"/>
          <c:y val="0.17187445319335079"/>
          <c:w val="0.32395664761377374"/>
          <c:h val="9.7613650515817538E-2"/>
        </c:manualLayout>
      </c:layout>
      <c:overlay val="1"/>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6.1297372789493092E-2"/>
          <c:y val="0.12931078059686985"/>
          <c:w val="0.87241012291406761"/>
          <c:h val="0.74305161854768154"/>
        </c:manualLayout>
      </c:layout>
      <c:barChart>
        <c:barDir val="col"/>
        <c:grouping val="clustered"/>
        <c:varyColors val="0"/>
        <c:ser>
          <c:idx val="0"/>
          <c:order val="0"/>
          <c:tx>
            <c:strRef>
              <c:f>就業状況!$B$4</c:f>
              <c:strCache>
                <c:ptCount val="1"/>
                <c:pt idx="0">
                  <c:v>労働力人口（実数）[左目盛]</c:v>
                </c:pt>
              </c:strCache>
            </c:strRef>
          </c:tx>
          <c:invertIfNegative val="0"/>
          <c:dLbls>
            <c:dLbl>
              <c:idx val="0"/>
              <c:layout>
                <c:manualLayout>
                  <c:x val="0"/>
                  <c:y val="1.48148148148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E9-4CF6-A284-DDEA04796C12}"/>
                </c:ext>
              </c:extLst>
            </c:dLbl>
            <c:dLbl>
              <c:idx val="1"/>
              <c:layout>
                <c:manualLayout>
                  <c:x val="0"/>
                  <c:y val="2.4691358024691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E9-4CF6-A284-DDEA04796C12}"/>
                </c:ext>
              </c:extLst>
            </c:dLbl>
            <c:dLbl>
              <c:idx val="2"/>
              <c:layout>
                <c:manualLayout>
                  <c:x val="1.9782390588192777E-3"/>
                  <c:y val="3.4567901234567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E9-4CF6-A284-DDEA04796C12}"/>
                </c:ext>
              </c:extLst>
            </c:dLbl>
            <c:dLbl>
              <c:idx val="3"/>
              <c:layout>
                <c:manualLayout>
                  <c:x val="-7.2534594230884681E-17"/>
                  <c:y val="1.48148148148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E9-4CF6-A284-DDEA04796C12}"/>
                </c:ext>
              </c:extLst>
            </c:dLbl>
            <c:dLbl>
              <c:idx val="4"/>
              <c:layout>
                <c:manualLayout>
                  <c:x val="0"/>
                  <c:y val="2.9629629629629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E9-4CF6-A284-DDEA04796C12}"/>
                </c:ext>
              </c:extLst>
            </c:dLbl>
            <c:dLbl>
              <c:idx val="5"/>
              <c:layout>
                <c:manualLayout>
                  <c:x val="-7.2534594230884681E-17"/>
                  <c:y val="1.48148148148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E9-4CF6-A284-DDEA04796C12}"/>
                </c:ext>
              </c:extLst>
            </c:dLbl>
            <c:dLbl>
              <c:idx val="6"/>
              <c:layout>
                <c:manualLayout>
                  <c:x val="0"/>
                  <c:y val="2.46913580246913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E9-4CF6-A284-DDEA04796C12}"/>
                </c:ext>
              </c:extLst>
            </c:dLbl>
            <c:dLbl>
              <c:idx val="7"/>
              <c:layout>
                <c:manualLayout>
                  <c:x val="0"/>
                  <c:y val="1.48148148148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E9-4CF6-A284-DDEA04796C12}"/>
                </c:ext>
              </c:extLst>
            </c:dLbl>
            <c:dLbl>
              <c:idx val="8"/>
              <c:layout>
                <c:manualLayout>
                  <c:x val="2.3738868705831334E-2"/>
                  <c:y val="3.4567901234567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E9-4CF6-A284-DDEA04796C12}"/>
                </c:ext>
              </c:extLst>
            </c:dLbl>
            <c:dLbl>
              <c:idx val="9"/>
              <c:layout>
                <c:manualLayout>
                  <c:x val="-1.448892237444981E-16"/>
                  <c:y val="1.4795702799766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E9-4CF6-A284-DDEA04796C12}"/>
                </c:ext>
              </c:extLst>
            </c:dLbl>
            <c:dLbl>
              <c:idx val="10"/>
              <c:layout>
                <c:manualLayout>
                  <c:x val="-1.448892237444981E-16"/>
                  <c:y val="1.9727603733021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E9-4CF6-A284-DDEA04796C12}"/>
                </c:ext>
              </c:extLst>
            </c:dLbl>
            <c:dLbl>
              <c:idx val="11"/>
              <c:layout>
                <c:manualLayout>
                  <c:x val="0"/>
                  <c:y val="1.4795702799766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E9-4CF6-A284-DDEA04796C1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就業状況!$C$3:$N$3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就業状況!$C$4:$N$4</c:f>
              <c:numCache>
                <c:formatCode>General</c:formatCode>
                <c:ptCount val="12"/>
                <c:pt idx="0">
                  <c:v>347</c:v>
                </c:pt>
                <c:pt idx="1">
                  <c:v>360</c:v>
                </c:pt>
                <c:pt idx="2">
                  <c:v>372</c:v>
                </c:pt>
                <c:pt idx="3">
                  <c:v>397</c:v>
                </c:pt>
                <c:pt idx="4">
                  <c:v>417</c:v>
                </c:pt>
                <c:pt idx="5">
                  <c:v>450</c:v>
                </c:pt>
                <c:pt idx="6">
                  <c:v>459</c:v>
                </c:pt>
                <c:pt idx="7">
                  <c:v>447</c:v>
                </c:pt>
                <c:pt idx="8">
                  <c:v>502</c:v>
                </c:pt>
                <c:pt idx="9">
                  <c:v>549</c:v>
                </c:pt>
                <c:pt idx="10">
                  <c:v>571</c:v>
                </c:pt>
                <c:pt idx="11">
                  <c:v>570</c:v>
                </c:pt>
              </c:numCache>
            </c:numRef>
          </c:val>
          <c:extLst>
            <c:ext xmlns:c16="http://schemas.microsoft.com/office/drawing/2014/chart" uri="{C3380CC4-5D6E-409C-BE32-E72D297353CC}">
              <c16:uniqueId val="{0000000C-D3E9-4CF6-A284-DDEA04796C12}"/>
            </c:ext>
          </c:extLst>
        </c:ser>
        <c:dLbls>
          <c:showLegendKey val="0"/>
          <c:showVal val="0"/>
          <c:showCatName val="0"/>
          <c:showSerName val="0"/>
          <c:showPercent val="0"/>
          <c:showBubbleSize val="0"/>
        </c:dLbls>
        <c:gapWidth val="150"/>
        <c:axId val="178665344"/>
        <c:axId val="178666880"/>
      </c:barChart>
      <c:lineChart>
        <c:grouping val="standard"/>
        <c:varyColors val="0"/>
        <c:ser>
          <c:idx val="1"/>
          <c:order val="1"/>
          <c:tx>
            <c:strRef>
              <c:f>就業状況!$B$5</c:f>
              <c:strCache>
                <c:ptCount val="1"/>
                <c:pt idx="0">
                  <c:v>労働力人口比率[右目盛]</c:v>
                </c:pt>
              </c:strCache>
            </c:strRef>
          </c:tx>
          <c:spPr>
            <a:ln w="28575">
              <a:prstDash val="sysDash"/>
            </a:ln>
          </c:spPr>
          <c:marker>
            <c:symbol val="circle"/>
            <c:size val="5"/>
          </c:marker>
          <c:dLbls>
            <c:dLbl>
              <c:idx val="0"/>
              <c:layout>
                <c:manualLayout>
                  <c:x val="-3.5352845416505775E-2"/>
                  <c:y val="-5.43209876543210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3E9-4CF6-A284-DDEA04796C12}"/>
                </c:ext>
              </c:extLst>
            </c:dLbl>
            <c:dLbl>
              <c:idx val="1"/>
              <c:layout>
                <c:manualLayout>
                  <c:x val="-2.9797264765179167E-2"/>
                  <c:y val="-4.4444444444444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3E9-4CF6-A284-DDEA04796C12}"/>
                </c:ext>
              </c:extLst>
            </c:dLbl>
            <c:dLbl>
              <c:idx val="2"/>
              <c:layout>
                <c:manualLayout>
                  <c:x val="-3.535284541650581E-2"/>
                  <c:y val="-5.9259259259259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3E9-4CF6-A284-DDEA04796C12}"/>
                </c:ext>
              </c:extLst>
            </c:dLbl>
            <c:dLbl>
              <c:idx val="3"/>
              <c:layout>
                <c:manualLayout>
                  <c:x val="-3.4174157624530535E-2"/>
                  <c:y val="-5.4320987654320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3E9-4CF6-A284-DDEA04796C12}"/>
                </c:ext>
              </c:extLst>
            </c:dLbl>
            <c:dLbl>
              <c:idx val="4"/>
              <c:layout>
                <c:manualLayout>
                  <c:x val="-3.3374606357686569E-2"/>
                  <c:y val="-5.4320987654320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3E9-4CF6-A284-DDEA04796C12}"/>
                </c:ext>
              </c:extLst>
            </c:dLbl>
            <c:dLbl>
              <c:idx val="5"/>
              <c:layout>
                <c:manualLayout>
                  <c:x val="-3.5352845416505845E-2"/>
                  <c:y val="-4.4444444444444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3E9-4CF6-A284-DDEA04796C12}"/>
                </c:ext>
              </c:extLst>
            </c:dLbl>
            <c:dLbl>
              <c:idx val="6"/>
              <c:layout>
                <c:manualLayout>
                  <c:x val="-3.5352845416505775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3E9-4CF6-A284-DDEA04796C12}"/>
                </c:ext>
              </c:extLst>
            </c:dLbl>
            <c:dLbl>
              <c:idx val="7"/>
              <c:layout>
                <c:manualLayout>
                  <c:x val="-3.6572655658207644E-2"/>
                  <c:y val="-6.9135802469135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3E9-4CF6-A284-DDEA04796C12}"/>
                </c:ext>
              </c:extLst>
            </c:dLbl>
            <c:dLbl>
              <c:idx val="8"/>
              <c:layout>
                <c:manualLayout>
                  <c:x val="-4.1666666666666768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3E9-4CF6-A284-DDEA04796C12}"/>
                </c:ext>
              </c:extLst>
            </c:dLbl>
            <c:dLbl>
              <c:idx val="9"/>
              <c:layout>
                <c:manualLayout>
                  <c:x val="-3.3588344424436097E-2"/>
                  <c:y val="-4.4387108399299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3E9-4CF6-A284-DDEA04796C12}"/>
                </c:ext>
              </c:extLst>
            </c:dLbl>
            <c:dLbl>
              <c:idx val="10"/>
              <c:layout>
                <c:manualLayout>
                  <c:x val="1.4054120092566852E-3"/>
                  <c:y val="3.5869346716400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3E9-4CF6-A284-DDEA04796C12}"/>
                </c:ext>
              </c:extLst>
            </c:dLbl>
            <c:dLbl>
              <c:idx val="11"/>
              <c:layout>
                <c:manualLayout>
                  <c:x val="-8.8704736880312919E-3"/>
                  <c:y val="7.5477338758034394E-3"/>
                </c:manualLayout>
              </c:layout>
              <c:showLegendKey val="0"/>
              <c:showVal val="1"/>
              <c:showCatName val="0"/>
              <c:showSerName val="0"/>
              <c:showPercent val="0"/>
              <c:showBubbleSize val="0"/>
              <c:extLst>
                <c:ext xmlns:c15="http://schemas.microsoft.com/office/drawing/2012/chart" uri="{CE6537A1-D6FC-4f65-9D91-7224C49458BB}">
                  <c15:layout>
                    <c:manualLayout>
                      <c:w val="3.4762810717782637E-2"/>
                      <c:h val="4.1472160321908355E-2"/>
                    </c:manualLayout>
                  </c15:layout>
                </c:ext>
                <c:ext xmlns:c16="http://schemas.microsoft.com/office/drawing/2014/chart" uri="{C3380CC4-5D6E-409C-BE32-E72D297353CC}">
                  <c16:uniqueId val="{00000018-D3E9-4CF6-A284-DDEA04796C1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就業状況!$C$3:$N$3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就業状況!$C$5:$N$5</c:f>
              <c:numCache>
                <c:formatCode>General</c:formatCode>
                <c:ptCount val="12"/>
                <c:pt idx="0">
                  <c:v>17.600000000000001</c:v>
                </c:pt>
                <c:pt idx="1">
                  <c:v>18</c:v>
                </c:pt>
                <c:pt idx="2">
                  <c:v>17.899999999999999</c:v>
                </c:pt>
                <c:pt idx="3">
                  <c:v>18.3</c:v>
                </c:pt>
                <c:pt idx="4">
                  <c:v>18.5</c:v>
                </c:pt>
                <c:pt idx="5">
                  <c:v>19.399999999999999</c:v>
                </c:pt>
                <c:pt idx="6">
                  <c:v>19.399999999999999</c:v>
                </c:pt>
                <c:pt idx="7">
                  <c:v>18.7</c:v>
                </c:pt>
                <c:pt idx="8">
                  <c:v>20.8</c:v>
                </c:pt>
                <c:pt idx="9">
                  <c:v>22.6</c:v>
                </c:pt>
                <c:pt idx="10">
                  <c:v>23.4</c:v>
                </c:pt>
                <c:pt idx="11">
                  <c:v>23.3</c:v>
                </c:pt>
              </c:numCache>
            </c:numRef>
          </c:val>
          <c:smooth val="0"/>
          <c:extLst>
            <c:ext xmlns:c16="http://schemas.microsoft.com/office/drawing/2014/chart" uri="{C3380CC4-5D6E-409C-BE32-E72D297353CC}">
              <c16:uniqueId val="{00000019-D3E9-4CF6-A284-DDEA04796C12}"/>
            </c:ext>
          </c:extLst>
        </c:ser>
        <c:ser>
          <c:idx val="2"/>
          <c:order val="2"/>
          <c:tx>
            <c:strRef>
              <c:f>就業状況!$B$6</c:f>
              <c:strCache>
                <c:ptCount val="1"/>
                <c:pt idx="0">
                  <c:v>就業率[右目盛]</c:v>
                </c:pt>
              </c:strCache>
            </c:strRef>
          </c:tx>
          <c:spPr>
            <a:ln w="28575"/>
          </c:spPr>
          <c:marker>
            <c:symbol val="square"/>
            <c:size val="5"/>
          </c:marker>
          <c:dLbls>
            <c:dLbl>
              <c:idx val="0"/>
              <c:layout>
                <c:manualLayout>
                  <c:x val="-2.7019474439515807E-2"/>
                  <c:y val="4.9382716049382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3E9-4CF6-A284-DDEA04796C12}"/>
                </c:ext>
              </c:extLst>
            </c:dLbl>
            <c:dLbl>
              <c:idx val="1"/>
              <c:layout>
                <c:manualLayout>
                  <c:x val="-3.5731981941636966E-2"/>
                  <c:y val="5.9259259259259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3E9-4CF6-A284-DDEA04796C12}"/>
                </c:ext>
              </c:extLst>
            </c:dLbl>
            <c:dLbl>
              <c:idx val="2"/>
              <c:layout>
                <c:manualLayout>
                  <c:x val="-3.7710221000456241E-2"/>
                  <c:y val="5.9259259259259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3E9-4CF6-A284-DDEA04796C12}"/>
                </c:ext>
              </c:extLst>
            </c:dLbl>
            <c:dLbl>
              <c:idx val="3"/>
              <c:layout>
                <c:manualLayout>
                  <c:x val="-3.6531533208481008E-2"/>
                  <c:y val="5.43209876543208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3E9-4CF6-A284-DDEA04796C12}"/>
                </c:ext>
              </c:extLst>
            </c:dLbl>
            <c:dLbl>
              <c:idx val="4"/>
              <c:layout>
                <c:manualLayout>
                  <c:x val="-2.9376850023466277E-2"/>
                  <c:y val="5.9259259259259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3E9-4CF6-A284-DDEA04796C12}"/>
                </c:ext>
              </c:extLst>
            </c:dLbl>
            <c:dLbl>
              <c:idx val="5"/>
              <c:layout>
                <c:manualLayout>
                  <c:x val="-3.5731981941636889E-2"/>
                  <c:y val="5.9259259259259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3E9-4CF6-A284-DDEA04796C12}"/>
                </c:ext>
              </c:extLst>
            </c:dLbl>
            <c:dLbl>
              <c:idx val="6"/>
              <c:layout>
                <c:manualLayout>
                  <c:x val="-3.5352845416505775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D3E9-4CF6-A284-DDEA04796C12}"/>
                </c:ext>
              </c:extLst>
            </c:dLbl>
            <c:dLbl>
              <c:idx val="7"/>
              <c:layout>
                <c:manualLayout>
                  <c:x val="-3.8509772267300284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D3E9-4CF6-A284-DDEA04796C12}"/>
                </c:ext>
              </c:extLst>
            </c:dLbl>
            <c:dLbl>
              <c:idx val="8"/>
              <c:layout>
                <c:manualLayout>
                  <c:x val="-3.5731981941637111E-2"/>
                  <c:y val="8.3950617283950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D3E9-4CF6-A284-DDEA04796C12}"/>
                </c:ext>
              </c:extLst>
            </c:dLbl>
            <c:dLbl>
              <c:idx val="9"/>
              <c:layout>
                <c:manualLayout>
                  <c:x val="-2.3709419593719493E-2"/>
                  <c:y val="5.9182811199065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D3E9-4CF6-A284-DDEA04796C12}"/>
                </c:ext>
              </c:extLst>
            </c:dLbl>
            <c:dLbl>
              <c:idx val="10"/>
              <c:layout>
                <c:manualLayout>
                  <c:x val="-1.9757849661433055E-2"/>
                  <c:y val="4.93190093325545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D3E9-4CF6-A284-DDEA04796C12}"/>
                </c:ext>
              </c:extLst>
            </c:dLbl>
            <c:dLbl>
              <c:idx val="11"/>
              <c:layout>
                <c:manualLayout>
                  <c:x val="-2.7660989526006076E-2"/>
                  <c:y val="4.4387108399299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D3E9-4CF6-A284-DDEA04796C1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就業状況!$C$3:$N$3</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就業状況!$C$6:$N$6</c:f>
              <c:numCache>
                <c:formatCode>General</c:formatCode>
                <c:ptCount val="12"/>
                <c:pt idx="0">
                  <c:v>17</c:v>
                </c:pt>
                <c:pt idx="1">
                  <c:v>17.600000000000001</c:v>
                </c:pt>
                <c:pt idx="2">
                  <c:v>17.5</c:v>
                </c:pt>
                <c:pt idx="3">
                  <c:v>17.8</c:v>
                </c:pt>
                <c:pt idx="4">
                  <c:v>18</c:v>
                </c:pt>
                <c:pt idx="5">
                  <c:v>18.899999999999999</c:v>
                </c:pt>
                <c:pt idx="6">
                  <c:v>18.899999999999999</c:v>
                </c:pt>
                <c:pt idx="7">
                  <c:v>18.3</c:v>
                </c:pt>
                <c:pt idx="8">
                  <c:v>20.399999999999999</c:v>
                </c:pt>
                <c:pt idx="9">
                  <c:v>22.2</c:v>
                </c:pt>
                <c:pt idx="10">
                  <c:v>22.8</c:v>
                </c:pt>
                <c:pt idx="11">
                  <c:v>22.8</c:v>
                </c:pt>
              </c:numCache>
            </c:numRef>
          </c:val>
          <c:smooth val="0"/>
          <c:extLst>
            <c:ext xmlns:c16="http://schemas.microsoft.com/office/drawing/2014/chart" uri="{C3380CC4-5D6E-409C-BE32-E72D297353CC}">
              <c16:uniqueId val="{00000026-D3E9-4CF6-A284-DDEA04796C12}"/>
            </c:ext>
          </c:extLst>
        </c:ser>
        <c:dLbls>
          <c:showLegendKey val="0"/>
          <c:showVal val="0"/>
          <c:showCatName val="0"/>
          <c:showSerName val="0"/>
          <c:showPercent val="0"/>
          <c:showBubbleSize val="0"/>
        </c:dLbls>
        <c:marker val="1"/>
        <c:smooth val="0"/>
        <c:axId val="101296768"/>
        <c:axId val="101294464"/>
      </c:lineChart>
      <c:catAx>
        <c:axId val="178665344"/>
        <c:scaling>
          <c:orientation val="minMax"/>
        </c:scaling>
        <c:delete val="0"/>
        <c:axPos val="b"/>
        <c:numFmt formatCode="General" sourceLinked="0"/>
        <c:majorTickMark val="out"/>
        <c:minorTickMark val="none"/>
        <c:tickLblPos val="nextTo"/>
        <c:crossAx val="178666880"/>
        <c:crosses val="autoZero"/>
        <c:auto val="1"/>
        <c:lblAlgn val="ctr"/>
        <c:lblOffset val="100"/>
        <c:noMultiLvlLbl val="0"/>
      </c:catAx>
      <c:valAx>
        <c:axId val="178666880"/>
        <c:scaling>
          <c:orientation val="minMax"/>
          <c:max val="600"/>
        </c:scaling>
        <c:delete val="0"/>
        <c:axPos val="l"/>
        <c:majorGridlines/>
        <c:title>
          <c:tx>
            <c:rich>
              <a:bodyPr rot="0" vert="horz"/>
              <a:lstStyle/>
              <a:p>
                <a:pPr>
                  <a:defRPr b="0"/>
                </a:pPr>
                <a:r>
                  <a:rPr lang="ja-JP" altLang="en-US" b="0"/>
                  <a:t>（千人）</a:t>
                </a:r>
              </a:p>
            </c:rich>
          </c:tx>
          <c:layout>
            <c:manualLayout>
              <c:xMode val="edge"/>
              <c:yMode val="edge"/>
              <c:x val="0"/>
              <c:y val="1.688577816661806E-2"/>
            </c:manualLayout>
          </c:layout>
          <c:overlay val="0"/>
        </c:title>
        <c:numFmt formatCode="General" sourceLinked="1"/>
        <c:majorTickMark val="out"/>
        <c:minorTickMark val="none"/>
        <c:tickLblPos val="nextTo"/>
        <c:crossAx val="178665344"/>
        <c:crosses val="autoZero"/>
        <c:crossBetween val="between"/>
        <c:majorUnit val="50"/>
      </c:valAx>
      <c:valAx>
        <c:axId val="101294464"/>
        <c:scaling>
          <c:orientation val="minMax"/>
          <c:max val="24"/>
          <c:min val="16"/>
        </c:scaling>
        <c:delete val="0"/>
        <c:axPos val="r"/>
        <c:title>
          <c:tx>
            <c:rich>
              <a:bodyPr rot="0" vert="horz"/>
              <a:lstStyle/>
              <a:p>
                <a:pPr>
                  <a:defRPr b="0"/>
                </a:pPr>
                <a:r>
                  <a:rPr lang="ja-JP" altLang="en-US" b="0"/>
                  <a:t>（％）</a:t>
                </a:r>
              </a:p>
            </c:rich>
          </c:tx>
          <c:layout>
            <c:manualLayout>
              <c:xMode val="edge"/>
              <c:yMode val="edge"/>
              <c:x val="0.93729963514729553"/>
              <c:y val="2.1824049771556334E-2"/>
            </c:manualLayout>
          </c:layout>
          <c:overlay val="0"/>
        </c:title>
        <c:numFmt formatCode="General" sourceLinked="1"/>
        <c:majorTickMark val="out"/>
        <c:minorTickMark val="none"/>
        <c:tickLblPos val="nextTo"/>
        <c:crossAx val="101296768"/>
        <c:crosses val="max"/>
        <c:crossBetween val="between"/>
        <c:majorUnit val="0.5"/>
      </c:valAx>
      <c:catAx>
        <c:axId val="101296768"/>
        <c:scaling>
          <c:orientation val="minMax"/>
        </c:scaling>
        <c:delete val="1"/>
        <c:axPos val="b"/>
        <c:numFmt formatCode="General" sourceLinked="1"/>
        <c:majorTickMark val="out"/>
        <c:minorTickMark val="none"/>
        <c:tickLblPos val="nextTo"/>
        <c:crossAx val="101294464"/>
        <c:crosses val="autoZero"/>
        <c:auto val="1"/>
        <c:lblAlgn val="ctr"/>
        <c:lblOffset val="100"/>
        <c:noMultiLvlLbl val="0"/>
      </c:catAx>
    </c:plotArea>
    <c:legend>
      <c:legendPos val="t"/>
      <c:layout>
        <c:manualLayout>
          <c:xMode val="edge"/>
          <c:yMode val="edge"/>
          <c:x val="5.000007009508476E-2"/>
          <c:y val="1.9753086419753086E-2"/>
          <c:w val="0.89999985980983044"/>
          <c:h val="8.9298337707786529E-2"/>
        </c:manualLayout>
      </c:layout>
      <c:overlay val="0"/>
    </c:legend>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4.203702639359861E-2"/>
          <c:y val="0.10271033829104693"/>
          <c:w val="0.94012031342797475"/>
          <c:h val="0.43768372703412073"/>
        </c:manualLayout>
      </c:layout>
      <c:barChart>
        <c:barDir val="col"/>
        <c:grouping val="clustered"/>
        <c:varyColors val="0"/>
        <c:ser>
          <c:idx val="0"/>
          <c:order val="0"/>
          <c:tx>
            <c:strRef>
              <c:f>就業状況!$E$16</c:f>
              <c:strCache>
                <c:ptCount val="1"/>
                <c:pt idx="0">
                  <c:v>2017年</c:v>
                </c:pt>
              </c:strCache>
            </c:strRef>
          </c:tx>
          <c:spPr>
            <a:pattFill prst="pct90">
              <a:fgClr>
                <a:schemeClr val="accent1"/>
              </a:fgClr>
              <a:bgClr>
                <a:schemeClr val="bg1"/>
              </a:bgClr>
            </a:pattFill>
          </c:spPr>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就業状況!$E$17:$E$29</c:f>
              <c:numCache>
                <c:formatCode>General</c:formatCode>
                <c:ptCount val="13"/>
                <c:pt idx="0">
                  <c:v>30</c:v>
                </c:pt>
                <c:pt idx="1">
                  <c:v>70</c:v>
                </c:pt>
                <c:pt idx="2">
                  <c:v>21</c:v>
                </c:pt>
                <c:pt idx="3">
                  <c:v>74</c:v>
                </c:pt>
                <c:pt idx="4">
                  <c:v>3</c:v>
                </c:pt>
                <c:pt idx="5">
                  <c:v>27</c:v>
                </c:pt>
                <c:pt idx="6">
                  <c:v>16</c:v>
                </c:pt>
                <c:pt idx="7">
                  <c:v>33</c:v>
                </c:pt>
                <c:pt idx="8">
                  <c:v>21</c:v>
                </c:pt>
                <c:pt idx="9">
                  <c:v>16</c:v>
                </c:pt>
                <c:pt idx="10">
                  <c:v>48</c:v>
                </c:pt>
                <c:pt idx="11">
                  <c:v>58</c:v>
                </c:pt>
                <c:pt idx="12">
                  <c:v>6</c:v>
                </c:pt>
              </c:numCache>
            </c:numRef>
          </c:val>
          <c:extLst>
            <c:ext xmlns:c16="http://schemas.microsoft.com/office/drawing/2014/chart" uri="{C3380CC4-5D6E-409C-BE32-E72D297353CC}">
              <c16:uniqueId val="{00000000-5DE5-49B5-8F05-EE22A7F5AEFE}"/>
            </c:ext>
          </c:extLst>
        </c:ser>
        <c:ser>
          <c:idx val="1"/>
          <c:order val="1"/>
          <c:tx>
            <c:strRef>
              <c:f>就業状況!$F$16</c:f>
              <c:strCache>
                <c:ptCount val="1"/>
                <c:pt idx="0">
                  <c:v>2018年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就業状況!$F$17:$F$29</c:f>
              <c:numCache>
                <c:formatCode>General</c:formatCode>
                <c:ptCount val="13"/>
                <c:pt idx="0">
                  <c:v>41</c:v>
                </c:pt>
                <c:pt idx="1">
                  <c:v>66</c:v>
                </c:pt>
                <c:pt idx="2">
                  <c:v>23</c:v>
                </c:pt>
                <c:pt idx="3">
                  <c:v>79</c:v>
                </c:pt>
                <c:pt idx="4">
                  <c:v>3</c:v>
                </c:pt>
                <c:pt idx="5">
                  <c:v>31</c:v>
                </c:pt>
                <c:pt idx="6">
                  <c:v>16</c:v>
                </c:pt>
                <c:pt idx="7">
                  <c:v>36</c:v>
                </c:pt>
                <c:pt idx="8">
                  <c:v>22</c:v>
                </c:pt>
                <c:pt idx="9">
                  <c:v>18</c:v>
                </c:pt>
                <c:pt idx="10">
                  <c:v>55</c:v>
                </c:pt>
                <c:pt idx="11">
                  <c:v>66</c:v>
                </c:pt>
                <c:pt idx="12">
                  <c:v>12</c:v>
                </c:pt>
              </c:numCache>
            </c:numRef>
          </c:val>
          <c:extLst>
            <c:ext xmlns:c16="http://schemas.microsoft.com/office/drawing/2014/chart" uri="{C3380CC4-5D6E-409C-BE32-E72D297353CC}">
              <c16:uniqueId val="{00000001-5DE5-49B5-8F05-EE22A7F5AEFE}"/>
            </c:ext>
          </c:extLst>
        </c:ser>
        <c:ser>
          <c:idx val="2"/>
          <c:order val="2"/>
          <c:tx>
            <c:strRef>
              <c:f>就業状況!$G$16</c:f>
              <c:strCache>
                <c:ptCount val="1"/>
                <c:pt idx="0">
                  <c:v>2019年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就業状況!$G$17:$G$29</c:f>
              <c:numCache>
                <c:formatCode>General</c:formatCode>
                <c:ptCount val="13"/>
                <c:pt idx="0">
                  <c:v>44</c:v>
                </c:pt>
                <c:pt idx="1">
                  <c:v>67</c:v>
                </c:pt>
                <c:pt idx="2">
                  <c:v>31</c:v>
                </c:pt>
                <c:pt idx="3">
                  <c:v>84</c:v>
                </c:pt>
                <c:pt idx="4">
                  <c:v>4</c:v>
                </c:pt>
                <c:pt idx="5">
                  <c:v>30</c:v>
                </c:pt>
                <c:pt idx="6">
                  <c:v>22</c:v>
                </c:pt>
                <c:pt idx="7">
                  <c:v>38</c:v>
                </c:pt>
                <c:pt idx="8">
                  <c:v>22</c:v>
                </c:pt>
                <c:pt idx="9">
                  <c:v>20</c:v>
                </c:pt>
                <c:pt idx="10">
                  <c:v>63</c:v>
                </c:pt>
                <c:pt idx="11">
                  <c:v>75</c:v>
                </c:pt>
                <c:pt idx="12">
                  <c:v>18</c:v>
                </c:pt>
              </c:numCache>
            </c:numRef>
          </c:val>
          <c:extLst>
            <c:ext xmlns:c16="http://schemas.microsoft.com/office/drawing/2014/chart" uri="{C3380CC4-5D6E-409C-BE32-E72D297353CC}">
              <c16:uniqueId val="{00000002-5DE5-49B5-8F05-EE22A7F5AEFE}"/>
            </c:ext>
          </c:extLst>
        </c:ser>
        <c:ser>
          <c:idx val="3"/>
          <c:order val="3"/>
          <c:tx>
            <c:strRef>
              <c:f>就業状況!$H$16</c:f>
              <c:strCache>
                <c:ptCount val="1"/>
                <c:pt idx="0">
                  <c:v>2020年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就業状況!$H$17:$H$29</c:f>
              <c:numCache>
                <c:formatCode>General</c:formatCode>
                <c:ptCount val="13"/>
                <c:pt idx="0">
                  <c:v>47</c:v>
                </c:pt>
                <c:pt idx="1">
                  <c:v>68</c:v>
                </c:pt>
                <c:pt idx="2">
                  <c:v>28</c:v>
                </c:pt>
                <c:pt idx="3">
                  <c:v>88</c:v>
                </c:pt>
                <c:pt idx="4">
                  <c:v>4</c:v>
                </c:pt>
                <c:pt idx="5">
                  <c:v>29</c:v>
                </c:pt>
                <c:pt idx="6">
                  <c:v>27</c:v>
                </c:pt>
                <c:pt idx="7">
                  <c:v>36</c:v>
                </c:pt>
                <c:pt idx="8">
                  <c:v>29</c:v>
                </c:pt>
                <c:pt idx="9">
                  <c:v>21</c:v>
                </c:pt>
                <c:pt idx="10">
                  <c:v>67</c:v>
                </c:pt>
                <c:pt idx="11">
                  <c:v>78</c:v>
                </c:pt>
                <c:pt idx="12">
                  <c:v>15</c:v>
                </c:pt>
              </c:numCache>
            </c:numRef>
          </c:val>
          <c:extLst>
            <c:ext xmlns:c16="http://schemas.microsoft.com/office/drawing/2014/chart" uri="{C3380CC4-5D6E-409C-BE32-E72D297353CC}">
              <c16:uniqueId val="{00000003-5DE5-49B5-8F05-EE22A7F5AEFE}"/>
            </c:ext>
          </c:extLst>
        </c:ser>
        <c:ser>
          <c:idx val="4"/>
          <c:order val="4"/>
          <c:tx>
            <c:strRef>
              <c:f>就業状況!$I$16</c:f>
              <c:strCache>
                <c:ptCount val="1"/>
                <c:pt idx="0">
                  <c:v>2021年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就業状況!$I$17:$I$29</c:f>
              <c:numCache>
                <c:formatCode>General</c:formatCode>
                <c:ptCount val="13"/>
                <c:pt idx="0">
                  <c:v>52</c:v>
                </c:pt>
                <c:pt idx="1">
                  <c:v>63</c:v>
                </c:pt>
                <c:pt idx="2">
                  <c:v>29</c:v>
                </c:pt>
                <c:pt idx="3">
                  <c:v>89</c:v>
                </c:pt>
                <c:pt idx="4">
                  <c:v>4</c:v>
                </c:pt>
                <c:pt idx="5">
                  <c:v>28</c:v>
                </c:pt>
                <c:pt idx="6">
                  <c:v>20</c:v>
                </c:pt>
                <c:pt idx="7">
                  <c:v>33</c:v>
                </c:pt>
                <c:pt idx="8">
                  <c:v>31</c:v>
                </c:pt>
                <c:pt idx="9">
                  <c:v>20</c:v>
                </c:pt>
                <c:pt idx="10">
                  <c:v>76</c:v>
                </c:pt>
                <c:pt idx="11">
                  <c:v>79</c:v>
                </c:pt>
                <c:pt idx="12">
                  <c:v>15</c:v>
                </c:pt>
              </c:numCache>
            </c:numRef>
          </c:val>
          <c:extLst>
            <c:ext xmlns:c16="http://schemas.microsoft.com/office/drawing/2014/chart" uri="{C3380CC4-5D6E-409C-BE32-E72D297353CC}">
              <c16:uniqueId val="{00000004-5DE5-49B5-8F05-EE22A7F5AEFE}"/>
            </c:ext>
          </c:extLst>
        </c:ser>
        <c:dLbls>
          <c:showLegendKey val="0"/>
          <c:showVal val="0"/>
          <c:showCatName val="0"/>
          <c:showSerName val="0"/>
          <c:showPercent val="0"/>
          <c:showBubbleSize val="0"/>
        </c:dLbls>
        <c:gapWidth val="150"/>
        <c:overlap val="-25"/>
        <c:axId val="100847616"/>
        <c:axId val="100849152"/>
      </c:barChart>
      <c:catAx>
        <c:axId val="100847616"/>
        <c:scaling>
          <c:orientation val="minMax"/>
        </c:scaling>
        <c:delete val="0"/>
        <c:axPos val="b"/>
        <c:numFmt formatCode="General" sourceLinked="0"/>
        <c:majorTickMark val="out"/>
        <c:minorTickMark val="none"/>
        <c:tickLblPos val="nextTo"/>
        <c:txPr>
          <a:bodyPr/>
          <a:lstStyle/>
          <a:p>
            <a:pPr>
              <a:defRPr sz="800"/>
            </a:pPr>
            <a:endParaRPr lang="ja-JP"/>
          </a:p>
        </c:txPr>
        <c:crossAx val="100849152"/>
        <c:crosses val="autoZero"/>
        <c:auto val="1"/>
        <c:lblAlgn val="ctr"/>
        <c:lblOffset val="100"/>
        <c:noMultiLvlLbl val="0"/>
      </c:catAx>
      <c:valAx>
        <c:axId val="100849152"/>
        <c:scaling>
          <c:orientation val="minMax"/>
        </c:scaling>
        <c:delete val="0"/>
        <c:axPos val="l"/>
        <c:majorGridlines/>
        <c:title>
          <c:tx>
            <c:rich>
              <a:bodyPr rot="0" vert="horz"/>
              <a:lstStyle/>
              <a:p>
                <a:pPr>
                  <a:defRPr/>
                </a:pPr>
                <a:r>
                  <a:rPr lang="ja-JP" altLang="en-US" b="0"/>
                  <a:t>（千人）</a:t>
                </a:r>
              </a:p>
            </c:rich>
          </c:tx>
          <c:layout>
            <c:manualLayout>
              <c:xMode val="edge"/>
              <c:yMode val="edge"/>
              <c:x val="0"/>
              <c:y val="2.0931166668231176E-2"/>
            </c:manualLayout>
          </c:layout>
          <c:overlay val="0"/>
        </c:title>
        <c:numFmt formatCode="General" sourceLinked="1"/>
        <c:majorTickMark val="out"/>
        <c:minorTickMark val="none"/>
        <c:tickLblPos val="nextTo"/>
        <c:crossAx val="100847616"/>
        <c:crosses val="autoZero"/>
        <c:crossBetween val="between"/>
      </c:valAx>
    </c:plotArea>
    <c:legend>
      <c:legendPos val="t"/>
      <c:layout>
        <c:manualLayout>
          <c:xMode val="edge"/>
          <c:yMode val="edge"/>
          <c:x val="0.38438594810685162"/>
          <c:y val="1.3888888888888888E-2"/>
          <c:w val="0.39853203613761495"/>
          <c:h val="5.804237126211001E-2"/>
        </c:manualLayout>
      </c:layout>
      <c:overlay val="0"/>
    </c:legend>
    <c:plotVisOnly val="1"/>
    <c:dispBlanksAs val="gap"/>
    <c:showDLblsOverMax val="0"/>
  </c:chart>
  <c:externalData r:id="rId1">
    <c:autoUpdate val="0"/>
  </c:externalData>
  <c:userShapes r:id="rId2"/>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5654395764631991E-2"/>
          <c:y val="0.10493930446194227"/>
          <c:w val="0.88927437916414298"/>
          <c:h val="0.66375492125984248"/>
        </c:manualLayout>
      </c:layout>
      <c:barChart>
        <c:barDir val="col"/>
        <c:grouping val="clustered"/>
        <c:varyColors val="0"/>
        <c:ser>
          <c:idx val="0"/>
          <c:order val="0"/>
          <c:tx>
            <c:strRef>
              <c:f>'賃金（2020）'!$B$16</c:f>
              <c:strCache>
                <c:ptCount val="1"/>
                <c:pt idx="0">
                  <c:v>決まって支給する給与額（月）</c:v>
                </c:pt>
              </c:strCache>
            </c:strRef>
          </c:tx>
          <c:spPr>
            <a:pattFill prst="pct80">
              <a:fgClr>
                <a:srgbClr val="0070C0"/>
              </a:fgClr>
              <a:bgClr>
                <a:schemeClr val="bg1"/>
              </a:bgClr>
            </a:pattFill>
          </c:spPr>
          <c:invertIfNegative val="0"/>
          <c:dLbls>
            <c:dLbl>
              <c:idx val="1"/>
              <c:layout>
                <c:manualLayout>
                  <c:x val="-2.2792022792022791E-3"/>
                  <c:y val="1.2499999999999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AC-48B5-9109-0EAE74FCB95F}"/>
                </c:ext>
              </c:extLst>
            </c:dLbl>
            <c:dLbl>
              <c:idx val="3"/>
              <c:layout>
                <c:manualLayout>
                  <c:x val="-4.55840455840460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AC-48B5-9109-0EAE74FCB95F}"/>
                </c:ext>
              </c:extLst>
            </c:dLbl>
            <c:dLbl>
              <c:idx val="6"/>
              <c:layout>
                <c:manualLayout>
                  <c:x val="-2.279202279202279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AC-48B5-9109-0EAE74FCB95F}"/>
                </c:ext>
              </c:extLst>
            </c:dLbl>
            <c:dLbl>
              <c:idx val="10"/>
              <c:layout>
                <c:manualLayout>
                  <c:x val="-4.558404558404558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AC-48B5-9109-0EAE74FCB95F}"/>
                </c:ext>
              </c:extLst>
            </c:dLbl>
            <c:dLbl>
              <c:idx val="11"/>
              <c:layout>
                <c:manualLayout>
                  <c:x val="-2.2792022792022791E-3"/>
                  <c:y val="1.66666666666666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AC-48B5-9109-0EAE74FCB95F}"/>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'賃金（2020）'!$A$17:$A$28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'賃金（2020）'!$B$17:$B$28</c:f>
              <c:numCache>
                <c:formatCode>0.0</c:formatCode>
                <c:ptCount val="12"/>
                <c:pt idx="0">
                  <c:v>20.190000000000001</c:v>
                </c:pt>
                <c:pt idx="1">
                  <c:v>23.77</c:v>
                </c:pt>
                <c:pt idx="2">
                  <c:v>27.49</c:v>
                </c:pt>
                <c:pt idx="3">
                  <c:v>31.1</c:v>
                </c:pt>
                <c:pt idx="4">
                  <c:v>34.04</c:v>
                </c:pt>
                <c:pt idx="5">
                  <c:v>36.46</c:v>
                </c:pt>
                <c:pt idx="6">
                  <c:v>38.339999999999996</c:v>
                </c:pt>
                <c:pt idx="7">
                  <c:v>40.200000000000003</c:v>
                </c:pt>
                <c:pt idx="8">
                  <c:v>40.049999999999997</c:v>
                </c:pt>
                <c:pt idx="9">
                  <c:v>32.53</c:v>
                </c:pt>
                <c:pt idx="10">
                  <c:v>29.22</c:v>
                </c:pt>
                <c:pt idx="11">
                  <c:v>27.01</c:v>
                </c:pt>
              </c:numCache>
            </c:numRef>
          </c:val>
          <c:extLst>
            <c:ext xmlns:c16="http://schemas.microsoft.com/office/drawing/2014/chart" uri="{C3380CC4-5D6E-409C-BE32-E72D297353CC}">
              <c16:uniqueId val="{00000005-A6AC-48B5-9109-0EAE74FCB95F}"/>
            </c:ext>
          </c:extLst>
        </c:ser>
        <c:ser>
          <c:idx val="1"/>
          <c:order val="1"/>
          <c:tx>
            <c:strRef>
              <c:f>'賃金（2020）'!$C$16</c:f>
              <c:strCache>
                <c:ptCount val="1"/>
                <c:pt idx="0">
                  <c:v>賞与支給額（年）</c:v>
                </c:pt>
              </c:strCache>
            </c:strRef>
          </c:tx>
          <c:invertIfNegative val="0"/>
          <c:dLbls>
            <c:dLbl>
              <c:idx val="0"/>
              <c:layout>
                <c:manualLayout>
                  <c:x val="4.5584045584045581E-3"/>
                  <c:y val="1.25000000000000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AC-48B5-9109-0EAE74FCB95F}"/>
                </c:ext>
              </c:extLst>
            </c:dLbl>
            <c:dLbl>
              <c:idx val="7"/>
              <c:layout>
                <c:manualLayout>
                  <c:x val="-8.3569784832131234E-17"/>
                  <c:y val="8.3333333333333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AC-48B5-9109-0EAE74FCB95F}"/>
                </c:ext>
              </c:extLst>
            </c:dLbl>
            <c:dLbl>
              <c:idx val="11"/>
              <c:layout>
                <c:manualLayout>
                  <c:x val="1.5951423966591232E-3"/>
                  <c:y val="-6.972420592224045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AC-48B5-9109-0EAE74FCB95F}"/>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'賃金（2020）'!$A$17:$A$28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'賃金（2020）'!$C$17:$C$28</c:f>
              <c:numCache>
                <c:formatCode>0.0</c:formatCode>
                <c:ptCount val="12"/>
                <c:pt idx="0">
                  <c:v>14.7</c:v>
                </c:pt>
                <c:pt idx="1">
                  <c:v>33.43</c:v>
                </c:pt>
                <c:pt idx="2">
                  <c:v>69.88</c:v>
                </c:pt>
                <c:pt idx="3">
                  <c:v>80.97999999999999</c:v>
                </c:pt>
                <c:pt idx="4">
                  <c:v>97.13</c:v>
                </c:pt>
                <c:pt idx="5">
                  <c:v>110.24000000000001</c:v>
                </c:pt>
                <c:pt idx="6">
                  <c:v>118</c:v>
                </c:pt>
                <c:pt idx="7">
                  <c:v>129.07999999999998</c:v>
                </c:pt>
                <c:pt idx="8">
                  <c:v>124.25</c:v>
                </c:pt>
                <c:pt idx="9">
                  <c:v>74.960000000000008</c:v>
                </c:pt>
                <c:pt idx="10">
                  <c:v>39.380000000000003</c:v>
                </c:pt>
                <c:pt idx="11">
                  <c:v>29.96</c:v>
                </c:pt>
              </c:numCache>
            </c:numRef>
          </c:val>
          <c:extLst>
            <c:ext xmlns:c16="http://schemas.microsoft.com/office/drawing/2014/chart" uri="{C3380CC4-5D6E-409C-BE32-E72D297353CC}">
              <c16:uniqueId val="{00000009-A6AC-48B5-9109-0EAE74FCB95F}"/>
            </c:ext>
          </c:extLst>
        </c:ser>
        <c:dLbls>
          <c:showLegendKey val="0"/>
          <c:showVal val="0"/>
          <c:showCatName val="0"/>
          <c:showSerName val="0"/>
          <c:showPercent val="0"/>
          <c:showBubbleSize val="0"/>
        </c:dLbls>
        <c:gapWidth val="150"/>
        <c:overlap val="-21"/>
        <c:axId val="177372160"/>
        <c:axId val="177468544"/>
      </c:barChart>
      <c:catAx>
        <c:axId val="177372160"/>
        <c:scaling>
          <c:orientation val="minMax"/>
        </c:scaling>
        <c:delete val="0"/>
        <c:axPos val="b"/>
        <c:numFmt formatCode="General" sourceLinked="0"/>
        <c:majorTickMark val="out"/>
        <c:minorTickMark val="none"/>
        <c:tickLblPos val="low"/>
        <c:crossAx val="177468544"/>
        <c:crosses val="autoZero"/>
        <c:auto val="1"/>
        <c:lblAlgn val="ctr"/>
        <c:lblOffset val="100"/>
        <c:noMultiLvlLbl val="0"/>
      </c:catAx>
      <c:valAx>
        <c:axId val="177468544"/>
        <c:scaling>
          <c:orientation val="minMax"/>
          <c:min val="0"/>
        </c:scaling>
        <c:delete val="0"/>
        <c:axPos val="l"/>
        <c:majorGridlines/>
        <c:title>
          <c:tx>
            <c:rich>
              <a:bodyPr rot="0" vert="horz"/>
              <a:lstStyle/>
              <a:p>
                <a:pPr>
                  <a:defRPr b="0"/>
                </a:pPr>
                <a:r>
                  <a:rPr lang="ja-JP" altLang="en-US" b="0"/>
                  <a:t>（万円）</a:t>
                </a:r>
              </a:p>
            </c:rich>
          </c:tx>
          <c:layout>
            <c:manualLayout>
              <c:xMode val="edge"/>
              <c:yMode val="edge"/>
              <c:x val="2.2792022792022793E-2"/>
              <c:y val="1.2452099737532809E-2"/>
            </c:manualLayout>
          </c:layout>
          <c:overlay val="0"/>
        </c:title>
        <c:numFmt formatCode="0.0" sourceLinked="1"/>
        <c:majorTickMark val="out"/>
        <c:minorTickMark val="none"/>
        <c:tickLblPos val="nextTo"/>
        <c:crossAx val="177372160"/>
        <c:crosses val="autoZero"/>
        <c:crossBetween val="between"/>
      </c:valAx>
    </c:plotArea>
    <c:legend>
      <c:legendPos val="t"/>
      <c:overlay val="0"/>
    </c:legend>
    <c:plotVisOnly val="1"/>
    <c:dispBlanksAs val="gap"/>
    <c:showDLblsOverMax val="0"/>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9.6335739282589677E-2"/>
          <c:y val="9.3951443569553802E-2"/>
          <c:w val="0.87310870516185479"/>
          <c:h val="0.81989317585301835"/>
        </c:manualLayout>
      </c:layout>
      <c:barChart>
        <c:barDir val="col"/>
        <c:grouping val="clustered"/>
        <c:varyColors val="0"/>
        <c:ser>
          <c:idx val="0"/>
          <c:order val="0"/>
          <c:tx>
            <c:strRef>
              <c:f>就業状況!$B$11</c:f>
              <c:strCache>
                <c:ptCount val="1"/>
                <c:pt idx="0">
                  <c:v>正規の職員・従業員</c:v>
                </c:pt>
              </c:strCache>
            </c:strRef>
          </c:tx>
          <c:spPr>
            <a:pattFill prst="pct80">
              <a:fgClr>
                <a:schemeClr val="accent1"/>
              </a:fgClr>
              <a:bgClr>
                <a:schemeClr val="bg1"/>
              </a:bgClr>
            </a:patt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就業状況!$E$10:$J$10</c:f>
              <c:strCache>
                <c:ptCount val="6"/>
                <c:pt idx="0">
                  <c:v>2016年</c:v>
                </c:pt>
                <c:pt idx="1">
                  <c:v>2017年</c:v>
                </c:pt>
                <c:pt idx="2">
                  <c:v>2018年</c:v>
                </c:pt>
                <c:pt idx="3">
                  <c:v>2019年</c:v>
                </c:pt>
                <c:pt idx="4">
                  <c:v>2020年</c:v>
                </c:pt>
                <c:pt idx="5">
                  <c:v>2021年</c:v>
                </c:pt>
              </c:strCache>
            </c:strRef>
          </c:cat>
          <c:val>
            <c:numRef>
              <c:f>就業状況!$E$11:$J$11</c:f>
              <c:numCache>
                <c:formatCode>General</c:formatCode>
                <c:ptCount val="6"/>
                <c:pt idx="0">
                  <c:v>60</c:v>
                </c:pt>
                <c:pt idx="1">
                  <c:v>58</c:v>
                </c:pt>
                <c:pt idx="2">
                  <c:v>64</c:v>
                </c:pt>
                <c:pt idx="3">
                  <c:v>68</c:v>
                </c:pt>
                <c:pt idx="4">
                  <c:v>79</c:v>
                </c:pt>
                <c:pt idx="5">
                  <c:v>77</c:v>
                </c:pt>
              </c:numCache>
            </c:numRef>
          </c:val>
          <c:extLst>
            <c:ext xmlns:c16="http://schemas.microsoft.com/office/drawing/2014/chart" uri="{C3380CC4-5D6E-409C-BE32-E72D297353CC}">
              <c16:uniqueId val="{00000000-844A-4F4C-9994-231C39E188F9}"/>
            </c:ext>
          </c:extLst>
        </c:ser>
        <c:ser>
          <c:idx val="1"/>
          <c:order val="1"/>
          <c:tx>
            <c:strRef>
              <c:f>就業状況!$B$12</c:f>
              <c:strCache>
                <c:ptCount val="1"/>
                <c:pt idx="0">
                  <c:v>非正規の職員・従業員</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就業状況!$E$10:$J$10</c:f>
              <c:strCache>
                <c:ptCount val="6"/>
                <c:pt idx="0">
                  <c:v>2016年</c:v>
                </c:pt>
                <c:pt idx="1">
                  <c:v>2017年</c:v>
                </c:pt>
                <c:pt idx="2">
                  <c:v>2018年</c:v>
                </c:pt>
                <c:pt idx="3">
                  <c:v>2019年</c:v>
                </c:pt>
                <c:pt idx="4">
                  <c:v>2020年</c:v>
                </c:pt>
                <c:pt idx="5">
                  <c:v>2021年</c:v>
                </c:pt>
              </c:strCache>
            </c:strRef>
          </c:cat>
          <c:val>
            <c:numRef>
              <c:f>就業状況!$E$12:$J$12</c:f>
              <c:numCache>
                <c:formatCode>General</c:formatCode>
                <c:ptCount val="6"/>
                <c:pt idx="0">
                  <c:v>186</c:v>
                </c:pt>
                <c:pt idx="1">
                  <c:v>190</c:v>
                </c:pt>
                <c:pt idx="2">
                  <c:v>227</c:v>
                </c:pt>
                <c:pt idx="3">
                  <c:v>256</c:v>
                </c:pt>
                <c:pt idx="4">
                  <c:v>267</c:v>
                </c:pt>
                <c:pt idx="5">
                  <c:v>268</c:v>
                </c:pt>
              </c:numCache>
            </c:numRef>
          </c:val>
          <c:extLst>
            <c:ext xmlns:c16="http://schemas.microsoft.com/office/drawing/2014/chart" uri="{C3380CC4-5D6E-409C-BE32-E72D297353CC}">
              <c16:uniqueId val="{00000001-844A-4F4C-9994-231C39E188F9}"/>
            </c:ext>
          </c:extLst>
        </c:ser>
        <c:dLbls>
          <c:showLegendKey val="0"/>
          <c:showVal val="0"/>
          <c:showCatName val="0"/>
          <c:showSerName val="0"/>
          <c:showPercent val="0"/>
          <c:showBubbleSize val="0"/>
        </c:dLbls>
        <c:gapWidth val="150"/>
        <c:overlap val="-25"/>
        <c:axId val="99349632"/>
        <c:axId val="99351168"/>
      </c:barChart>
      <c:catAx>
        <c:axId val="99349632"/>
        <c:scaling>
          <c:orientation val="minMax"/>
        </c:scaling>
        <c:delete val="0"/>
        <c:axPos val="b"/>
        <c:numFmt formatCode="General" sourceLinked="0"/>
        <c:majorTickMark val="out"/>
        <c:minorTickMark val="none"/>
        <c:tickLblPos val="nextTo"/>
        <c:crossAx val="99351168"/>
        <c:crosses val="autoZero"/>
        <c:auto val="1"/>
        <c:lblAlgn val="ctr"/>
        <c:lblOffset val="100"/>
        <c:noMultiLvlLbl val="0"/>
      </c:catAx>
      <c:valAx>
        <c:axId val="99351168"/>
        <c:scaling>
          <c:orientation val="minMax"/>
        </c:scaling>
        <c:delete val="0"/>
        <c:axPos val="l"/>
        <c:majorGridlines/>
        <c:title>
          <c:tx>
            <c:rich>
              <a:bodyPr rot="0" vert="horz"/>
              <a:lstStyle/>
              <a:p>
                <a:pPr>
                  <a:defRPr/>
                </a:pPr>
                <a:r>
                  <a:rPr lang="ja-JP" altLang="en-US" b="0"/>
                  <a:t>（千人）</a:t>
                </a:r>
              </a:p>
            </c:rich>
          </c:tx>
          <c:layout>
            <c:manualLayout>
              <c:xMode val="edge"/>
              <c:yMode val="edge"/>
              <c:x val="2.7777777777777779E-3"/>
              <c:y val="1.8897900262467193E-2"/>
            </c:manualLayout>
          </c:layout>
          <c:overlay val="0"/>
        </c:title>
        <c:numFmt formatCode="General" sourceLinked="1"/>
        <c:majorTickMark val="out"/>
        <c:minorTickMark val="none"/>
        <c:tickLblPos val="nextTo"/>
        <c:crossAx val="99349632"/>
        <c:crosses val="autoZero"/>
        <c:crossBetween val="between"/>
        <c:majorUnit val="20"/>
      </c:valAx>
    </c:plotArea>
    <c:legend>
      <c:legendPos val="t"/>
      <c:layout>
        <c:manualLayout>
          <c:xMode val="edge"/>
          <c:yMode val="edge"/>
          <c:x val="8.5704556161249071E-2"/>
          <c:y val="2.1052631578947368E-2"/>
          <c:w val="0.8798726697624335"/>
          <c:h val="6.3448818897637801E-2"/>
        </c:manualLayout>
      </c:layout>
      <c:overlay val="0"/>
    </c:legend>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016790271125066E-2"/>
          <c:y val="0.12973242583876221"/>
          <c:w val="0.88202984317328781"/>
          <c:h val="0.75508749417842591"/>
        </c:manualLayout>
      </c:layout>
      <c:lineChart>
        <c:grouping val="standard"/>
        <c:varyColors val="0"/>
        <c:ser>
          <c:idx val="2"/>
          <c:order val="2"/>
          <c:tx>
            <c:strRef>
              <c:f>大阪経年!$B$6</c:f>
              <c:strCache>
                <c:ptCount val="1"/>
                <c:pt idx="0">
                  <c:v>実雇用率（全国）
＜左目盛＞</c:v>
                </c:pt>
              </c:strCache>
            </c:strRef>
          </c:tx>
          <c:spPr>
            <a:ln cmpd="sng">
              <a:prstDash val="dash"/>
            </a:ln>
          </c:spPr>
          <c:marker>
            <c:symbol val="triangle"/>
            <c:size val="7"/>
          </c:marke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21-4F78-89CF-CC482153251F}"/>
                </c:ext>
              </c:extLst>
            </c:dLbl>
            <c:dLbl>
              <c:idx val="11"/>
              <c:layout>
                <c:manualLayout>
                  <c:x val="-7.6261912182955345E-3"/>
                  <c:y val="5.1060342230153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B21-4F78-89CF-CC482153251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大阪経年!$C$3:$N$3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大阪経年!$C$6:$N$6</c:f>
              <c:numCache>
                <c:formatCode>0.00_);[Red]\(0.00\)</c:formatCode>
                <c:ptCount val="12"/>
                <c:pt idx="0">
                  <c:v>1.68</c:v>
                </c:pt>
                <c:pt idx="1">
                  <c:v>1.65</c:v>
                </c:pt>
                <c:pt idx="2">
                  <c:v>1.69</c:v>
                </c:pt>
                <c:pt idx="3">
                  <c:v>1.76</c:v>
                </c:pt>
                <c:pt idx="4">
                  <c:v>1.82</c:v>
                </c:pt>
                <c:pt idx="5">
                  <c:v>1.88</c:v>
                </c:pt>
                <c:pt idx="6">
                  <c:v>1.92</c:v>
                </c:pt>
                <c:pt idx="7">
                  <c:v>1.97</c:v>
                </c:pt>
                <c:pt idx="8">
                  <c:v>2.0499999999999998</c:v>
                </c:pt>
                <c:pt idx="9">
                  <c:v>2.11</c:v>
                </c:pt>
                <c:pt idx="10" formatCode="General">
                  <c:v>2.15</c:v>
                </c:pt>
                <c:pt idx="11">
                  <c:v>2.2000000000000002</c:v>
                </c:pt>
              </c:numCache>
            </c:numRef>
          </c:val>
          <c:smooth val="0"/>
          <c:extLst>
            <c:ext xmlns:c16="http://schemas.microsoft.com/office/drawing/2014/chart" uri="{C3380CC4-5D6E-409C-BE32-E72D297353CC}">
              <c16:uniqueId val="{00000001-6B21-4F78-89CF-CC482153251F}"/>
            </c:ext>
          </c:extLst>
        </c:ser>
        <c:ser>
          <c:idx val="3"/>
          <c:order val="3"/>
          <c:tx>
            <c:strRef>
              <c:f>大阪経年!$B$7</c:f>
              <c:strCache>
                <c:ptCount val="1"/>
                <c:pt idx="0">
                  <c:v>実雇用率（大阪府）
＜左目盛＞</c:v>
                </c:pt>
              </c:strCache>
            </c:strRef>
          </c:tx>
          <c:spPr>
            <a:ln cmpd="sng"/>
          </c:spPr>
          <c:marker>
            <c:symbol val="triangle"/>
            <c:size val="7"/>
          </c:marker>
          <c:dLbls>
            <c:dLbl>
              <c:idx val="11"/>
              <c:layout>
                <c:manualLayout>
                  <c:x val="-1.6151075265328625E-2"/>
                  <c:y val="-2.39427195257817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21-4F78-89CF-CC482153251F}"/>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大阪経年!$C$3:$N$3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大阪経年!$C$7:$N$7</c:f>
              <c:numCache>
                <c:formatCode>0.00_);[Red]\(0.00\)</c:formatCode>
                <c:ptCount val="12"/>
                <c:pt idx="0">
                  <c:v>1.67</c:v>
                </c:pt>
                <c:pt idx="1">
                  <c:v>1.63</c:v>
                </c:pt>
                <c:pt idx="2">
                  <c:v>1.69</c:v>
                </c:pt>
                <c:pt idx="3">
                  <c:v>1.76</c:v>
                </c:pt>
                <c:pt idx="4">
                  <c:v>1.81</c:v>
                </c:pt>
                <c:pt idx="5">
                  <c:v>1.84</c:v>
                </c:pt>
                <c:pt idx="6">
                  <c:v>1.88</c:v>
                </c:pt>
                <c:pt idx="7">
                  <c:v>1.92</c:v>
                </c:pt>
                <c:pt idx="8">
                  <c:v>2.0099999999999998</c:v>
                </c:pt>
                <c:pt idx="9">
                  <c:v>2.08</c:v>
                </c:pt>
                <c:pt idx="10" formatCode="General">
                  <c:v>2.12</c:v>
                </c:pt>
                <c:pt idx="11">
                  <c:v>2.21</c:v>
                </c:pt>
              </c:numCache>
            </c:numRef>
          </c:val>
          <c:smooth val="0"/>
          <c:extLst>
            <c:ext xmlns:c16="http://schemas.microsoft.com/office/drawing/2014/chart" uri="{C3380CC4-5D6E-409C-BE32-E72D297353CC}">
              <c16:uniqueId val="{00000002-6B21-4F78-89CF-CC482153251F}"/>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
＜右目盛り＞</c:v>
                </c:pt>
              </c:strCache>
            </c:strRef>
          </c:tx>
          <c:spPr>
            <a:ln>
              <a:prstDash val="sysDash"/>
            </a:ln>
          </c:spPr>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大阪経年!$C$3:$N$3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大阪経年!$C$4:$N$4</c:f>
              <c:numCache>
                <c:formatCode>0.0_);[Red]\(0.0\)</c:formatCode>
                <c:ptCount val="12"/>
                <c:pt idx="0">
                  <c:v>47</c:v>
                </c:pt>
                <c:pt idx="1">
                  <c:v>45.3</c:v>
                </c:pt>
                <c:pt idx="2">
                  <c:v>46.8</c:v>
                </c:pt>
                <c:pt idx="3">
                  <c:v>42.7</c:v>
                </c:pt>
                <c:pt idx="4">
                  <c:v>44.7</c:v>
                </c:pt>
                <c:pt idx="5">
                  <c:v>47.2</c:v>
                </c:pt>
                <c:pt idx="6">
                  <c:v>48.8</c:v>
                </c:pt>
                <c:pt idx="7">
                  <c:v>50</c:v>
                </c:pt>
                <c:pt idx="8">
                  <c:v>45.9</c:v>
                </c:pt>
                <c:pt idx="9">
                  <c:v>48</c:v>
                </c:pt>
                <c:pt idx="10" formatCode="General">
                  <c:v>48.6</c:v>
                </c:pt>
                <c:pt idx="11">
                  <c:v>47</c:v>
                </c:pt>
              </c:numCache>
            </c:numRef>
          </c:val>
          <c:smooth val="0"/>
          <c:extLst>
            <c:ext xmlns:c16="http://schemas.microsoft.com/office/drawing/2014/chart" uri="{C3380CC4-5D6E-409C-BE32-E72D297353CC}">
              <c16:uniqueId val="{00000003-6B21-4F78-89CF-CC482153251F}"/>
            </c:ext>
          </c:extLst>
        </c:ser>
        <c:ser>
          <c:idx val="1"/>
          <c:order val="1"/>
          <c:tx>
            <c:strRef>
              <c:f>大阪経年!$B$5</c:f>
              <c:strCache>
                <c:ptCount val="1"/>
                <c:pt idx="0">
                  <c:v>法定雇用率達成企業の割合（大阪府）
＜右目盛り＞</c:v>
                </c:pt>
              </c:strCache>
            </c:strRef>
          </c:tx>
          <c:dLbls>
            <c:dLbl>
              <c:idx val="8"/>
              <c:layout>
                <c:manualLayout>
                  <c:x val="-3.8028072577884285E-2"/>
                  <c:y val="3.7252964069146528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9140868261032589E-2"/>
                      <c:h val="9.7494433885419493E-2"/>
                    </c:manualLayout>
                  </c15:layout>
                </c:ext>
                <c:ext xmlns:c16="http://schemas.microsoft.com/office/drawing/2014/chart" uri="{C3380CC4-5D6E-409C-BE32-E72D297353CC}">
                  <c16:uniqueId val="{00000004-6B21-4F78-89CF-CC482153251F}"/>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大阪経年!$C$3:$N$3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大阪経年!$C$5:$N$5</c:f>
              <c:numCache>
                <c:formatCode>0.0_);[Red]\(0.0\)</c:formatCode>
                <c:ptCount val="12"/>
                <c:pt idx="0">
                  <c:v>44.5</c:v>
                </c:pt>
                <c:pt idx="1">
                  <c:v>43.8</c:v>
                </c:pt>
                <c:pt idx="2">
                  <c:v>44.9</c:v>
                </c:pt>
                <c:pt idx="3">
                  <c:v>40.700000000000003</c:v>
                </c:pt>
                <c:pt idx="4">
                  <c:v>42.6</c:v>
                </c:pt>
                <c:pt idx="5">
                  <c:v>44</c:v>
                </c:pt>
                <c:pt idx="6">
                  <c:v>45.3</c:v>
                </c:pt>
                <c:pt idx="7">
                  <c:v>45.5</c:v>
                </c:pt>
                <c:pt idx="8">
                  <c:v>41</c:v>
                </c:pt>
                <c:pt idx="9">
                  <c:v>43.1</c:v>
                </c:pt>
                <c:pt idx="10" formatCode="General">
                  <c:v>43.8</c:v>
                </c:pt>
                <c:pt idx="11">
                  <c:v>43</c:v>
                </c:pt>
              </c:numCache>
            </c:numRef>
          </c:val>
          <c:smooth val="0"/>
          <c:extLst>
            <c:ext xmlns:c16="http://schemas.microsoft.com/office/drawing/2014/chart" uri="{C3380CC4-5D6E-409C-BE32-E72D297353CC}">
              <c16:uniqueId val="{00000005-6B21-4F78-89CF-CC482153251F}"/>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2.5"/>
          <c:min val="1.6"/>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max val="50"/>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1">
    <c:autoUpdate val="0"/>
  </c:externalData>
  <c:userShapes r:id="rId2"/>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436715184161346E-2"/>
          <c:y val="2.9751952417807703E-2"/>
          <c:w val="0.80203558758845339"/>
          <c:h val="0.90098564077200372"/>
        </c:manualLayout>
      </c:layout>
      <c:lineChart>
        <c:grouping val="standard"/>
        <c:varyColors val="0"/>
        <c:ser>
          <c:idx val="0"/>
          <c:order val="0"/>
          <c:tx>
            <c:strRef>
              <c:f>'産業 (並換)'!$L$5</c:f>
              <c:strCache>
                <c:ptCount val="1"/>
                <c:pt idx="0">
                  <c:v>医療福祉</c:v>
                </c:pt>
              </c:strCache>
            </c:strRef>
          </c:tx>
          <c:dLbls>
            <c:dLbl>
              <c:idx val="11"/>
              <c:layout>
                <c:manualLayout>
                  <c:x val="-8.9781105610899983E-3"/>
                  <c:y val="-1.07373484254477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(並換)'!$M$5:$X$5</c:f>
              <c:numCache>
                <c:formatCode>0.00_);[Red]\(0.00\)</c:formatCode>
                <c:ptCount val="12"/>
                <c:pt idx="0">
                  <c:v>2.02</c:v>
                </c:pt>
                <c:pt idx="1">
                  <c:v>1.9</c:v>
                </c:pt>
                <c:pt idx="2">
                  <c:v>1.98</c:v>
                </c:pt>
                <c:pt idx="3">
                  <c:v>2.0499999999999998</c:v>
                </c:pt>
                <c:pt idx="4">
                  <c:v>2.17</c:v>
                </c:pt>
                <c:pt idx="5">
                  <c:v>2.2999999999999998</c:v>
                </c:pt>
                <c:pt idx="6">
                  <c:v>2.4300000000000002</c:v>
                </c:pt>
                <c:pt idx="7">
                  <c:v>2.5</c:v>
                </c:pt>
                <c:pt idx="8">
                  <c:v>2.68</c:v>
                </c:pt>
                <c:pt idx="9">
                  <c:v>2.73</c:v>
                </c:pt>
                <c:pt idx="10">
                  <c:v>2.78</c:v>
                </c:pt>
                <c:pt idx="11">
                  <c:v>2.85</c:v>
                </c:pt>
              </c:numCache>
            </c:numRef>
          </c:val>
          <c:smooth val="0"/>
          <c:extLst>
            <c:ext xmlns:c16="http://schemas.microsoft.com/office/drawing/2014/chart" uri="{C3380CC4-5D6E-409C-BE32-E72D297353CC}">
              <c16:uniqueId val="{00000001-B5D3-44EF-9646-DDB7048265F5}"/>
            </c:ext>
          </c:extLst>
        </c:ser>
        <c:ser>
          <c:idx val="1"/>
          <c:order val="1"/>
          <c:tx>
            <c:strRef>
              <c:f>'産業 (並換)'!$L$6</c:f>
              <c:strCache>
                <c:ptCount val="1"/>
                <c:pt idx="0">
                  <c:v>生活関連サービス業、娯楽業</c:v>
                </c:pt>
              </c:strCache>
            </c:strRef>
          </c:tx>
          <c:dLbls>
            <c:dLbl>
              <c:idx val="11"/>
              <c:layout>
                <c:manualLayout>
                  <c:x val="-8.9781105610899983E-3"/>
                  <c:y val="-3.51114479668943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(並換)'!$M$6:$X$6</c:f>
              <c:numCache>
                <c:formatCode>0.00_);[Red]\(0.00\)</c:formatCode>
                <c:ptCount val="12"/>
                <c:pt idx="0">
                  <c:v>1.9</c:v>
                </c:pt>
                <c:pt idx="1">
                  <c:v>1.87</c:v>
                </c:pt>
                <c:pt idx="2">
                  <c:v>1.94</c:v>
                </c:pt>
                <c:pt idx="3">
                  <c:v>1.98</c:v>
                </c:pt>
                <c:pt idx="4">
                  <c:v>2.02</c:v>
                </c:pt>
                <c:pt idx="5">
                  <c:v>2.04</c:v>
                </c:pt>
                <c:pt idx="6">
                  <c:v>2.11</c:v>
                </c:pt>
                <c:pt idx="7">
                  <c:v>2.15</c:v>
                </c:pt>
                <c:pt idx="8">
                  <c:v>2.2599999999999998</c:v>
                </c:pt>
                <c:pt idx="9">
                  <c:v>2.3199999999999998</c:v>
                </c:pt>
                <c:pt idx="10">
                  <c:v>2.33</c:v>
                </c:pt>
                <c:pt idx="11">
                  <c:v>2.34</c:v>
                </c:pt>
              </c:numCache>
            </c:numRef>
          </c:val>
          <c:smooth val="0"/>
          <c:extLst>
            <c:ext xmlns:c16="http://schemas.microsoft.com/office/drawing/2014/chart" uri="{C3380CC4-5D6E-409C-BE32-E72D297353CC}">
              <c16:uniqueId val="{00000003-B5D3-44EF-9646-DDB7048265F5}"/>
            </c:ext>
          </c:extLst>
        </c:ser>
        <c:ser>
          <c:idx val="2"/>
          <c:order val="2"/>
          <c:tx>
            <c:strRef>
              <c:f>'産業 (並換)'!$L$7</c:f>
              <c:strCache>
                <c:ptCount val="1"/>
                <c:pt idx="0">
                  <c:v>運輸業、郵便業</c:v>
                </c:pt>
              </c:strCache>
            </c:strRef>
          </c:tx>
          <c:dLbls>
            <c:dLbl>
              <c:idx val="11"/>
              <c:layout>
                <c:manualLayout>
                  <c:x val="-8.9781105610899983E-3"/>
                  <c:y val="-1.36734657705477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(並換)'!$M$7:$X$7</c:f>
              <c:numCache>
                <c:formatCode>0.00_);[Red]\(0.00\)</c:formatCode>
                <c:ptCount val="12"/>
                <c:pt idx="0">
                  <c:v>1.88</c:v>
                </c:pt>
                <c:pt idx="1">
                  <c:v>1.69</c:v>
                </c:pt>
                <c:pt idx="2">
                  <c:v>1.74</c:v>
                </c:pt>
                <c:pt idx="3">
                  <c:v>1.82</c:v>
                </c:pt>
                <c:pt idx="4">
                  <c:v>1.88</c:v>
                </c:pt>
                <c:pt idx="5">
                  <c:v>1.94</c:v>
                </c:pt>
                <c:pt idx="6">
                  <c:v>2</c:v>
                </c:pt>
                <c:pt idx="7">
                  <c:v>2.04</c:v>
                </c:pt>
                <c:pt idx="8">
                  <c:v>2.13</c:v>
                </c:pt>
                <c:pt idx="9">
                  <c:v>2.19</c:v>
                </c:pt>
                <c:pt idx="10">
                  <c:v>2.23</c:v>
                </c:pt>
                <c:pt idx="11">
                  <c:v>2.27</c:v>
                </c:pt>
              </c:numCache>
            </c:numRef>
          </c:val>
          <c:smooth val="0"/>
          <c:extLst>
            <c:ext xmlns:c16="http://schemas.microsoft.com/office/drawing/2014/chart" uri="{C3380CC4-5D6E-409C-BE32-E72D297353CC}">
              <c16:uniqueId val="{00000005-B5D3-44EF-9646-DDB7048265F5}"/>
            </c:ext>
          </c:extLst>
        </c:ser>
        <c:ser>
          <c:idx val="3"/>
          <c:order val="3"/>
          <c:tx>
            <c:strRef>
              <c:f>'産業 (並換)'!$L$8</c:f>
              <c:strCache>
                <c:ptCount val="1"/>
                <c:pt idx="0">
                  <c:v>製造業</c:v>
                </c:pt>
              </c:strCache>
            </c:strRef>
          </c:tx>
          <c:dLbls>
            <c:dLbl>
              <c:idx val="11"/>
              <c:layout>
                <c:manualLayout>
                  <c:x val="-8.9781105610899983E-3"/>
                  <c:y val="-8.313970221461108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(並換)'!$M$8:$X$8</c:f>
              <c:numCache>
                <c:formatCode>0.00_);[Red]\(0.00\)</c:formatCode>
                <c:ptCount val="12"/>
                <c:pt idx="0">
                  <c:v>1.78</c:v>
                </c:pt>
                <c:pt idx="1">
                  <c:v>1.77</c:v>
                </c:pt>
                <c:pt idx="2">
                  <c:v>1.81</c:v>
                </c:pt>
                <c:pt idx="3">
                  <c:v>1.86</c:v>
                </c:pt>
                <c:pt idx="4">
                  <c:v>1.91</c:v>
                </c:pt>
                <c:pt idx="5">
                  <c:v>1.95</c:v>
                </c:pt>
                <c:pt idx="6">
                  <c:v>1.98</c:v>
                </c:pt>
                <c:pt idx="7">
                  <c:v>2.02</c:v>
                </c:pt>
                <c:pt idx="8">
                  <c:v>2.0699999999999998</c:v>
                </c:pt>
                <c:pt idx="9">
                  <c:v>2.12</c:v>
                </c:pt>
                <c:pt idx="10">
                  <c:v>2.16</c:v>
                </c:pt>
                <c:pt idx="11">
                  <c:v>2.2200000000000002</c:v>
                </c:pt>
              </c:numCache>
            </c:numRef>
          </c:val>
          <c:smooth val="0"/>
          <c:extLst>
            <c:ext xmlns:c16="http://schemas.microsoft.com/office/drawing/2014/chart" uri="{C3380CC4-5D6E-409C-BE32-E72D297353CC}">
              <c16:uniqueId val="{00000006-B5D3-44EF-9646-DDB7048265F5}"/>
            </c:ext>
          </c:extLst>
        </c:ser>
        <c:ser>
          <c:idx val="4"/>
          <c:order val="4"/>
          <c:tx>
            <c:strRef>
              <c:f>'産業 (並換)'!$L$9</c:f>
              <c:strCache>
                <c:ptCount val="1"/>
                <c:pt idx="0">
                  <c:v>金融業、保険業</c:v>
                </c:pt>
              </c:strCache>
            </c:strRef>
          </c:tx>
          <c:dLbls>
            <c:dLbl>
              <c:idx val="11"/>
              <c:layout>
                <c:manualLayout>
                  <c:x val="-8.9781105610899983E-3"/>
                  <c:y val="5.084768651255514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(並換)'!$M$9:$X$9</c:f>
              <c:numCache>
                <c:formatCode>0.00_);[Red]\(0.00\)</c:formatCode>
                <c:ptCount val="12"/>
                <c:pt idx="0">
                  <c:v>1.73</c:v>
                </c:pt>
                <c:pt idx="1">
                  <c:v>1.73</c:v>
                </c:pt>
                <c:pt idx="2">
                  <c:v>1.76</c:v>
                </c:pt>
                <c:pt idx="3">
                  <c:v>1.83</c:v>
                </c:pt>
                <c:pt idx="4">
                  <c:v>1.89</c:v>
                </c:pt>
                <c:pt idx="5">
                  <c:v>1.91</c:v>
                </c:pt>
                <c:pt idx="6">
                  <c:v>1.94</c:v>
                </c:pt>
                <c:pt idx="7">
                  <c:v>1.97</c:v>
                </c:pt>
                <c:pt idx="8">
                  <c:v>2.0299999999999998</c:v>
                </c:pt>
                <c:pt idx="9">
                  <c:v>2.1</c:v>
                </c:pt>
                <c:pt idx="10">
                  <c:v>2.15</c:v>
                </c:pt>
                <c:pt idx="11">
                  <c:v>2.2000000000000002</c:v>
                </c:pt>
              </c:numCache>
            </c:numRef>
          </c:val>
          <c:smooth val="0"/>
          <c:extLst>
            <c:ext xmlns:c16="http://schemas.microsoft.com/office/drawing/2014/chart" uri="{C3380CC4-5D6E-409C-BE32-E72D297353CC}">
              <c16:uniqueId val="{00000008-B5D3-44EF-9646-DDB7048265F5}"/>
            </c:ext>
          </c:extLst>
        </c:ser>
        <c:ser>
          <c:idx val="5"/>
          <c:order val="5"/>
          <c:tx>
            <c:strRef>
              <c:f>'産業 (並換)'!$L$10</c:f>
              <c:strCache>
                <c:ptCount val="1"/>
                <c:pt idx="0">
                  <c:v>宿泊業、飲食サービス業</c:v>
                </c:pt>
              </c:strCache>
            </c:strRef>
          </c:tx>
          <c:dLbls>
            <c:dLbl>
              <c:idx val="11"/>
              <c:layout>
                <c:manualLayout>
                  <c:x val="-8.9781105610899983E-3"/>
                  <c:y val="5.084768651255465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(並換)'!$M$10:$X$10</c:f>
              <c:numCache>
                <c:formatCode>0.00_);[Red]\(0.00\)</c:formatCode>
                <c:ptCount val="12"/>
                <c:pt idx="0">
                  <c:v>1.58</c:v>
                </c:pt>
                <c:pt idx="1">
                  <c:v>1.49</c:v>
                </c:pt>
                <c:pt idx="2">
                  <c:v>1.58</c:v>
                </c:pt>
                <c:pt idx="3">
                  <c:v>1.68</c:v>
                </c:pt>
                <c:pt idx="4">
                  <c:v>1.7</c:v>
                </c:pt>
                <c:pt idx="5">
                  <c:v>1.78</c:v>
                </c:pt>
                <c:pt idx="6">
                  <c:v>1.83</c:v>
                </c:pt>
                <c:pt idx="7">
                  <c:v>1.88</c:v>
                </c:pt>
                <c:pt idx="8">
                  <c:v>1.98</c:v>
                </c:pt>
                <c:pt idx="9">
                  <c:v>2.06</c:v>
                </c:pt>
                <c:pt idx="10">
                  <c:v>2.11</c:v>
                </c:pt>
                <c:pt idx="11">
                  <c:v>2.14</c:v>
                </c:pt>
              </c:numCache>
            </c:numRef>
          </c:val>
          <c:smooth val="0"/>
          <c:extLst>
            <c:ext xmlns:c16="http://schemas.microsoft.com/office/drawing/2014/chart" uri="{C3380CC4-5D6E-409C-BE32-E72D297353CC}">
              <c16:uniqueId val="{0000000A-B5D3-44EF-9646-DDB7048265F5}"/>
            </c:ext>
          </c:extLst>
        </c:ser>
        <c:ser>
          <c:idx val="6"/>
          <c:order val="6"/>
          <c:tx>
            <c:strRef>
              <c:f>'産業 (並換)'!$L$11</c:f>
              <c:strCache>
                <c:ptCount val="1"/>
                <c:pt idx="0">
                  <c:v>卸売業、小売業</c:v>
                </c:pt>
              </c:strCache>
            </c:strRef>
          </c:tx>
          <c:dLbls>
            <c:dLbl>
              <c:idx val="11"/>
              <c:layout>
                <c:manualLayout>
                  <c:x val="-8.9781105610899983E-3"/>
                  <c:y val="-5.634222446917881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(並換)'!$M$11:$X$11</c:f>
              <c:numCache>
                <c:formatCode>0.00_);[Red]\(0.00\)</c:formatCode>
                <c:ptCount val="12"/>
                <c:pt idx="0">
                  <c:v>1.48</c:v>
                </c:pt>
                <c:pt idx="1">
                  <c:v>1.41</c:v>
                </c:pt>
                <c:pt idx="2">
                  <c:v>1.48</c:v>
                </c:pt>
                <c:pt idx="3">
                  <c:v>1.56</c:v>
                </c:pt>
                <c:pt idx="4">
                  <c:v>1.63</c:v>
                </c:pt>
                <c:pt idx="5">
                  <c:v>1.68</c:v>
                </c:pt>
                <c:pt idx="6">
                  <c:v>1.74</c:v>
                </c:pt>
                <c:pt idx="7">
                  <c:v>1.78</c:v>
                </c:pt>
                <c:pt idx="8">
                  <c:v>1.87</c:v>
                </c:pt>
                <c:pt idx="9">
                  <c:v>1.94</c:v>
                </c:pt>
                <c:pt idx="10">
                  <c:v>2</c:v>
                </c:pt>
                <c:pt idx="11">
                  <c:v>2.04</c:v>
                </c:pt>
              </c:numCache>
            </c:numRef>
          </c:val>
          <c:smooth val="0"/>
          <c:extLst>
            <c:ext xmlns:c16="http://schemas.microsoft.com/office/drawing/2014/chart" uri="{C3380CC4-5D6E-409C-BE32-E72D297353CC}">
              <c16:uniqueId val="{0000000C-B5D3-44EF-9646-DDB7048265F5}"/>
            </c:ext>
          </c:extLst>
        </c:ser>
        <c:ser>
          <c:idx val="7"/>
          <c:order val="7"/>
          <c:tx>
            <c:strRef>
              <c:f>'産業 (並換)'!$L$12</c:f>
              <c:strCache>
                <c:ptCount val="1"/>
                <c:pt idx="0">
                  <c:v>建設業</c:v>
                </c:pt>
              </c:strCache>
            </c:strRef>
          </c:tx>
          <c:marker>
            <c:symbol val="triangle"/>
            <c:size val="7"/>
          </c:marker>
          <c:dLbls>
            <c:dLbl>
              <c:idx val="11"/>
              <c:layout>
                <c:manualLayout>
                  <c:x val="-8.9781105610899983E-3"/>
                  <c:y val="-2.7472689783123279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(並換)'!$M$12:$X$12</c:f>
              <c:numCache>
                <c:formatCode>0.00_);[Red]\(0.00\)</c:formatCode>
                <c:ptCount val="12"/>
                <c:pt idx="0">
                  <c:v>1.56</c:v>
                </c:pt>
                <c:pt idx="1">
                  <c:v>1.46</c:v>
                </c:pt>
                <c:pt idx="2">
                  <c:v>1.52</c:v>
                </c:pt>
                <c:pt idx="3">
                  <c:v>1.58</c:v>
                </c:pt>
                <c:pt idx="4">
                  <c:v>1.66</c:v>
                </c:pt>
                <c:pt idx="5">
                  <c:v>1.69</c:v>
                </c:pt>
                <c:pt idx="6">
                  <c:v>1.72</c:v>
                </c:pt>
                <c:pt idx="7">
                  <c:v>1.76</c:v>
                </c:pt>
                <c:pt idx="8">
                  <c:v>1.83</c:v>
                </c:pt>
                <c:pt idx="9">
                  <c:v>1.88</c:v>
                </c:pt>
                <c:pt idx="10">
                  <c:v>1.93</c:v>
                </c:pt>
                <c:pt idx="11">
                  <c:v>1.97</c:v>
                </c:pt>
              </c:numCache>
            </c:numRef>
          </c:val>
          <c:smooth val="0"/>
          <c:extLst>
            <c:ext xmlns:c16="http://schemas.microsoft.com/office/drawing/2014/chart" uri="{C3380CC4-5D6E-409C-BE32-E72D297353CC}">
              <c16:uniqueId val="{0000000E-B5D3-44EF-9646-DDB7048265F5}"/>
            </c:ext>
          </c:extLst>
        </c:ser>
        <c:ser>
          <c:idx val="8"/>
          <c:order val="8"/>
          <c:tx>
            <c:strRef>
              <c:f>'産業 (並換)'!$L$13</c:f>
              <c:strCache>
                <c:ptCount val="1"/>
                <c:pt idx="0">
                  <c:v>情報通信業</c:v>
                </c:pt>
              </c:strCache>
            </c:strRef>
          </c:tx>
          <c:spPr>
            <a:ln>
              <a:solidFill>
                <a:srgbClr val="00B050"/>
              </a:solidFill>
              <a:prstDash val="sysDash"/>
              <a:miter lim="800000"/>
              <a:headEnd type="none"/>
              <a:tailEnd type="none"/>
            </a:ln>
          </c:spPr>
          <c:marker>
            <c:symbol val="circle"/>
            <c:size val="7"/>
            <c:spPr>
              <a:solidFill>
                <a:srgbClr val="00B050"/>
              </a:solidFill>
              <a:ln>
                <a:solidFill>
                  <a:srgbClr val="00B050"/>
                </a:solidFill>
              </a:ln>
            </c:spPr>
          </c:marker>
          <c:dLbls>
            <c:dLbl>
              <c:idx val="1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0D9-4446-83C4-CF262D6B09B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(並換)'!$M$4:$X$4</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'産業 (並換)'!$M$13:$X$13</c:f>
              <c:numCache>
                <c:formatCode>0.00_);[Red]\(0.00\)</c:formatCode>
                <c:ptCount val="12"/>
                <c:pt idx="0">
                  <c:v>1.35</c:v>
                </c:pt>
                <c:pt idx="1">
                  <c:v>1.39</c:v>
                </c:pt>
                <c:pt idx="2">
                  <c:v>1.42</c:v>
                </c:pt>
                <c:pt idx="3">
                  <c:v>1.48</c:v>
                </c:pt>
                <c:pt idx="4">
                  <c:v>1.54</c:v>
                </c:pt>
                <c:pt idx="5">
                  <c:v>1.59</c:v>
                </c:pt>
                <c:pt idx="6">
                  <c:v>1.63</c:v>
                </c:pt>
                <c:pt idx="7">
                  <c:v>1.66</c:v>
                </c:pt>
                <c:pt idx="8">
                  <c:v>1.7</c:v>
                </c:pt>
                <c:pt idx="9">
                  <c:v>1.74</c:v>
                </c:pt>
                <c:pt idx="10">
                  <c:v>1.77</c:v>
                </c:pt>
                <c:pt idx="11">
                  <c:v>1.8</c:v>
                </c:pt>
              </c:numCache>
            </c:numRef>
          </c:val>
          <c:smooth val="0"/>
          <c:extLst>
            <c:ext xmlns:c16="http://schemas.microsoft.com/office/drawing/2014/chart" uri="{C3380CC4-5D6E-409C-BE32-E72D297353CC}">
              <c16:uniqueId val="{00000010-B5D3-44EF-9646-DDB7048265F5}"/>
            </c:ext>
          </c:extLst>
        </c:ser>
        <c:dLbls>
          <c:showLegendKey val="0"/>
          <c:showVal val="0"/>
          <c:showCatName val="0"/>
          <c:showSerName val="0"/>
          <c:showPercent val="0"/>
          <c:showBubbleSize val="0"/>
        </c:dLbls>
        <c:marker val="1"/>
        <c:smooth val="0"/>
        <c:axId val="43332352"/>
        <c:axId val="43333888"/>
      </c:lineChart>
      <c:catAx>
        <c:axId val="43332352"/>
        <c:scaling>
          <c:orientation val="minMax"/>
        </c:scaling>
        <c:delete val="0"/>
        <c:axPos val="b"/>
        <c:numFmt formatCode="General" sourceLinked="1"/>
        <c:majorTickMark val="out"/>
        <c:minorTickMark val="none"/>
        <c:tickLblPos val="nextTo"/>
        <c:crossAx val="43333888"/>
        <c:crosses val="autoZero"/>
        <c:auto val="1"/>
        <c:lblAlgn val="ctr"/>
        <c:lblOffset val="100"/>
        <c:noMultiLvlLbl val="0"/>
      </c:catAx>
      <c:valAx>
        <c:axId val="43333888"/>
        <c:scaling>
          <c:orientation val="minMax"/>
          <c:max val="2.9"/>
          <c:min val="1.3"/>
        </c:scaling>
        <c:delete val="0"/>
        <c:axPos val="l"/>
        <c:majorGridlines/>
        <c:numFmt formatCode="0.00_);[Red]\(0.00\)" sourceLinked="1"/>
        <c:majorTickMark val="out"/>
        <c:minorTickMark val="none"/>
        <c:tickLblPos val="nextTo"/>
        <c:crossAx val="43332352"/>
        <c:crosses val="autoZero"/>
        <c:crossBetween val="between"/>
      </c:valAx>
    </c:plotArea>
    <c:legend>
      <c:legendPos val="r"/>
      <c:layout>
        <c:manualLayout>
          <c:xMode val="edge"/>
          <c:yMode val="edge"/>
          <c:x val="0.8514482250670552"/>
          <c:y val="7.1747625947017182E-2"/>
          <c:w val="0.13597307199663733"/>
          <c:h val="0.81101017187531865"/>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46639335199087E-2"/>
          <c:y val="4.8219428802800383E-2"/>
          <c:w val="0.84846722102526284"/>
          <c:h val="0.84952083548591428"/>
        </c:manualLayout>
      </c:layout>
      <c:lineChart>
        <c:grouping val="standard"/>
        <c:varyColors val="0"/>
        <c:ser>
          <c:idx val="0"/>
          <c:order val="0"/>
          <c:tx>
            <c:strRef>
              <c:f>'[Microsoft PowerPoint 内のグラフ]Sheet1'!$B$22</c:f>
              <c:strCache>
                <c:ptCount val="1"/>
                <c:pt idx="0">
                  <c:v>医療・福祉</c:v>
                </c:pt>
              </c:strCache>
            </c:strRef>
          </c:tx>
          <c:spPr>
            <a:ln w="34925"/>
          </c:spPr>
          <c:dLbls>
            <c:dLbl>
              <c:idx val="6"/>
              <c:layout>
                <c:manualLayout>
                  <c:x val="-9.5336742788990556E-2"/>
                  <c:y val="-0.10020788316314848"/>
                </c:manualLayout>
              </c:layout>
              <c:tx>
                <c:rich>
                  <a:bodyPr/>
                  <a:lstStyle/>
                  <a:p>
                    <a:r>
                      <a:rPr lang="ja-JP" altLang="en-US"/>
                      <a:t>医療・福祉</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97-4BBC-B8B1-5B8F61B6B3E0}"/>
                </c:ext>
              </c:extLst>
            </c:dLbl>
            <c:dLbl>
              <c:idx val="8"/>
              <c:delete val="1"/>
              <c:extLst>
                <c:ext xmlns:c15="http://schemas.microsoft.com/office/drawing/2012/chart" uri="{CE6537A1-D6FC-4f65-9D91-7224C49458BB}"/>
                <c:ext xmlns:c16="http://schemas.microsoft.com/office/drawing/2014/chart" uri="{C3380CC4-5D6E-409C-BE32-E72D297353CC}">
                  <c16:uniqueId val="{00000001-AD97-4BBC-B8B1-5B8F61B6B3E0}"/>
                </c:ext>
              </c:extLst>
            </c:dLbl>
            <c:dLbl>
              <c:idx val="10"/>
              <c:layout>
                <c:manualLayout>
                  <c:x val="-2.5562866132704688E-2"/>
                  <c:y val="-2.1394782593070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97-4BBC-B8B1-5B8F61B6B3E0}"/>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'[Microsoft PowerPoint 内のグラフ]Sheet1'!$C$21:$M$21</c:f>
              <c:strCache>
                <c:ptCount val="11"/>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strCache>
            </c:strRef>
          </c:cat>
          <c:val>
            <c:numRef>
              <c:f>'[Microsoft PowerPoint 内のグラフ]Sheet1'!$C$22:$M$22</c:f>
              <c:numCache>
                <c:formatCode>0.0%</c:formatCode>
                <c:ptCount val="11"/>
                <c:pt idx="0">
                  <c:v>0.2485685015458354</c:v>
                </c:pt>
                <c:pt idx="1">
                  <c:v>0.23363574285435568</c:v>
                </c:pt>
                <c:pt idx="2">
                  <c:v>0.21577572672679016</c:v>
                </c:pt>
                <c:pt idx="3">
                  <c:v>0.2042902117729877</c:v>
                </c:pt>
                <c:pt idx="4">
                  <c:v>0.17778189417137963</c:v>
                </c:pt>
                <c:pt idx="5">
                  <c:v>0.15320632664307823</c:v>
                </c:pt>
                <c:pt idx="6">
                  <c:v>0.13538814474950048</c:v>
                </c:pt>
                <c:pt idx="7">
                  <c:v>0.12426253531148221</c:v>
                </c:pt>
                <c:pt idx="8">
                  <c:v>0.11344836419829603</c:v>
                </c:pt>
                <c:pt idx="9">
                  <c:v>0.10221867095027345</c:v>
                </c:pt>
                <c:pt idx="10">
                  <c:v>9.6662651456104295E-2</c:v>
                </c:pt>
              </c:numCache>
            </c:numRef>
          </c:val>
          <c:smooth val="0"/>
          <c:extLst>
            <c:ext xmlns:c16="http://schemas.microsoft.com/office/drawing/2014/chart" uri="{C3380CC4-5D6E-409C-BE32-E72D297353CC}">
              <c16:uniqueId val="{00000003-AD97-4BBC-B8B1-5B8F61B6B3E0}"/>
            </c:ext>
          </c:extLst>
        </c:ser>
        <c:ser>
          <c:idx val="2"/>
          <c:order val="2"/>
          <c:tx>
            <c:strRef>
              <c:f>'[Microsoft PowerPoint 内のグラフ]Sheet1'!$B$24</c:f>
              <c:strCache>
                <c:ptCount val="1"/>
                <c:pt idx="0">
                  <c:v>卸売業・小売業</c:v>
                </c:pt>
              </c:strCache>
            </c:strRef>
          </c:tx>
          <c:spPr>
            <a:ln w="19050"/>
          </c:spPr>
          <c:dLbls>
            <c:dLbl>
              <c:idx val="7"/>
              <c:layout>
                <c:manualLayout>
                  <c:x val="-8.009704764327831E-2"/>
                  <c:y val="-7.739576641614368E-2"/>
                </c:manualLayout>
              </c:layout>
              <c:tx>
                <c:rich>
                  <a:bodyPr/>
                  <a:lstStyle/>
                  <a:p>
                    <a:r>
                      <a:rPr lang="ja-JP" altLang="en-US"/>
                      <a:t>卸売業・小売業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97-4BBC-B8B1-5B8F61B6B3E0}"/>
                </c:ext>
              </c:extLst>
            </c:dLbl>
            <c:dLbl>
              <c:idx val="8"/>
              <c:delete val="1"/>
              <c:extLst>
                <c:ext xmlns:c15="http://schemas.microsoft.com/office/drawing/2012/chart" uri="{CE6537A1-D6FC-4f65-9D91-7224C49458BB}"/>
                <c:ext xmlns:c16="http://schemas.microsoft.com/office/drawing/2014/chart" uri="{C3380CC4-5D6E-409C-BE32-E72D297353CC}">
                  <c16:uniqueId val="{00000005-AD97-4BBC-B8B1-5B8F61B6B3E0}"/>
                </c:ext>
              </c:extLst>
            </c:dLbl>
            <c:dLbl>
              <c:idx val="10"/>
              <c:layout>
                <c:manualLayout>
                  <c:x val="-3.5788012585786566E-2"/>
                  <c:y val="-2.4960579691915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D97-4BBC-B8B1-5B8F61B6B3E0}"/>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'[Microsoft PowerPoint 内のグラフ]Sheet1'!$C$21:$M$21</c:f>
              <c:strCache>
                <c:ptCount val="11"/>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strCache>
            </c:strRef>
          </c:cat>
          <c:val>
            <c:numRef>
              <c:f>'[Microsoft PowerPoint 内のグラフ]Sheet1'!$C$24:$M$24</c:f>
              <c:numCache>
                <c:formatCode>0.0%</c:formatCode>
                <c:ptCount val="11"/>
                <c:pt idx="0">
                  <c:v>0.29725371892229274</c:v>
                </c:pt>
                <c:pt idx="1">
                  <c:v>0.2783193392822369</c:v>
                </c:pt>
                <c:pt idx="2">
                  <c:v>0.24437538723667906</c:v>
                </c:pt>
                <c:pt idx="3">
                  <c:v>0.21614369029303374</c:v>
                </c:pt>
                <c:pt idx="4">
                  <c:v>0.18681681554548918</c:v>
                </c:pt>
                <c:pt idx="5">
                  <c:v>0.15661465845024256</c:v>
                </c:pt>
                <c:pt idx="6">
                  <c:v>0.14768393286177522</c:v>
                </c:pt>
                <c:pt idx="7">
                  <c:v>0.13383121974087275</c:v>
                </c:pt>
                <c:pt idx="8">
                  <c:v>0.1233776742078519</c:v>
                </c:pt>
                <c:pt idx="9">
                  <c:v>0.1107007257793734</c:v>
                </c:pt>
                <c:pt idx="10">
                  <c:v>0.12375053898318372</c:v>
                </c:pt>
              </c:numCache>
            </c:numRef>
          </c:val>
          <c:smooth val="0"/>
          <c:extLst>
            <c:ext xmlns:c16="http://schemas.microsoft.com/office/drawing/2014/chart" uri="{C3380CC4-5D6E-409C-BE32-E72D297353CC}">
              <c16:uniqueId val="{00000007-AD97-4BBC-B8B1-5B8F61B6B3E0}"/>
            </c:ext>
          </c:extLst>
        </c:ser>
        <c:ser>
          <c:idx val="3"/>
          <c:order val="3"/>
          <c:tx>
            <c:strRef>
              <c:f>'[Microsoft PowerPoint 内のグラフ]Sheet1'!$B$25</c:f>
              <c:strCache>
                <c:ptCount val="1"/>
                <c:pt idx="0">
                  <c:v>宿泊業・飲食サービス業</c:v>
                </c:pt>
              </c:strCache>
            </c:strRef>
          </c:tx>
          <c:spPr>
            <a:ln w="19050"/>
          </c:spPr>
          <c:dLbls>
            <c:dLbl>
              <c:idx val="5"/>
              <c:layout>
                <c:manualLayout>
                  <c:x val="-0.11015045725996134"/>
                  <c:y val="5.8835652130942807E-2"/>
                </c:manualLayout>
              </c:layout>
              <c:tx>
                <c:rich>
                  <a:bodyPr/>
                  <a:lstStyle/>
                  <a:p>
                    <a:r>
                      <a:rPr lang="ja-JP" altLang="en-US"/>
                      <a:t>宿泊業・飲食サービス業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D97-4BBC-B8B1-5B8F61B6B3E0}"/>
                </c:ext>
              </c:extLst>
            </c:dLbl>
            <c:dLbl>
              <c:idx val="8"/>
              <c:delete val="1"/>
              <c:extLst>
                <c:ext xmlns:c15="http://schemas.microsoft.com/office/drawing/2012/chart" uri="{CE6537A1-D6FC-4f65-9D91-7224C49458BB}"/>
                <c:ext xmlns:c16="http://schemas.microsoft.com/office/drawing/2014/chart" uri="{C3380CC4-5D6E-409C-BE32-E72D297353CC}">
                  <c16:uniqueId val="{00000009-AD97-4BBC-B8B1-5B8F61B6B3E0}"/>
                </c:ext>
              </c:extLst>
            </c:dLbl>
            <c:dLbl>
              <c:idx val="10"/>
              <c:layout>
                <c:manualLayout>
                  <c:x val="-3.4083821510272915E-3"/>
                  <c:y val="-1.0697391296535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D97-4BBC-B8B1-5B8F61B6B3E0}"/>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'[Microsoft PowerPoint 内のグラフ]Sheet1'!$C$21:$M$21</c:f>
              <c:strCache>
                <c:ptCount val="11"/>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strCache>
            </c:strRef>
          </c:cat>
          <c:val>
            <c:numRef>
              <c:f>'[Microsoft PowerPoint 内のグラフ]Sheet1'!$C$25:$M$25</c:f>
              <c:numCache>
                <c:formatCode>0.0%</c:formatCode>
                <c:ptCount val="11"/>
                <c:pt idx="0">
                  <c:v>0.19674273650346838</c:v>
                </c:pt>
                <c:pt idx="1">
                  <c:v>0.1792090547732938</c:v>
                </c:pt>
                <c:pt idx="2">
                  <c:v>0.12926844763508147</c:v>
                </c:pt>
                <c:pt idx="3">
                  <c:v>0.11390052510472594</c:v>
                </c:pt>
                <c:pt idx="4">
                  <c:v>0.11914983575633395</c:v>
                </c:pt>
                <c:pt idx="5">
                  <c:v>8.9936930623686059E-2</c:v>
                </c:pt>
                <c:pt idx="6">
                  <c:v>7.7461560382104055E-2</c:v>
                </c:pt>
                <c:pt idx="7">
                  <c:v>6.6088691643444455E-2</c:v>
                </c:pt>
                <c:pt idx="8">
                  <c:v>5.7469996470172958E-2</c:v>
                </c:pt>
                <c:pt idx="9">
                  <c:v>5.2316426543838036E-2</c:v>
                </c:pt>
                <c:pt idx="10">
                  <c:v>5.2151341146857551E-2</c:v>
                </c:pt>
              </c:numCache>
            </c:numRef>
          </c:val>
          <c:smooth val="0"/>
          <c:extLst>
            <c:ext xmlns:c16="http://schemas.microsoft.com/office/drawing/2014/chart" uri="{C3380CC4-5D6E-409C-BE32-E72D297353CC}">
              <c16:uniqueId val="{0000000B-AD97-4BBC-B8B1-5B8F61B6B3E0}"/>
            </c:ext>
          </c:extLst>
        </c:ser>
        <c:ser>
          <c:idx val="4"/>
          <c:order val="4"/>
          <c:tx>
            <c:strRef>
              <c:f>'[Microsoft PowerPoint 内のグラフ]Sheet1'!$B$26</c:f>
              <c:strCache>
                <c:ptCount val="1"/>
                <c:pt idx="0">
                  <c:v>建設業</c:v>
                </c:pt>
              </c:strCache>
            </c:strRef>
          </c:tx>
          <c:spPr>
            <a:ln w="19050"/>
          </c:spPr>
          <c:marker>
            <c:symbol val="circle"/>
            <c:size val="5"/>
          </c:marker>
          <c:dLbls>
            <c:dLbl>
              <c:idx val="6"/>
              <c:layout>
                <c:manualLayout>
                  <c:x val="-8.4357458237925467E-2"/>
                  <c:y val="2.6743478241337638E-2"/>
                </c:manualLayout>
              </c:layout>
              <c:tx>
                <c:rich>
                  <a:bodyPr/>
                  <a:lstStyle/>
                  <a:p>
                    <a:r>
                      <a:rPr lang="ja-JP" altLang="en-US"/>
                      <a:t>建設業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D97-4BBC-B8B1-5B8F61B6B3E0}"/>
                </c:ext>
              </c:extLst>
            </c:dLbl>
            <c:dLbl>
              <c:idx val="8"/>
              <c:delete val="1"/>
              <c:extLst>
                <c:ext xmlns:c15="http://schemas.microsoft.com/office/drawing/2012/chart" uri="{CE6537A1-D6FC-4f65-9D91-7224C49458BB}"/>
                <c:ext xmlns:c16="http://schemas.microsoft.com/office/drawing/2014/chart" uri="{C3380CC4-5D6E-409C-BE32-E72D297353CC}">
                  <c16:uniqueId val="{0000000D-AD97-4BBC-B8B1-5B8F61B6B3E0}"/>
                </c:ext>
              </c:extLst>
            </c:dLbl>
            <c:dLbl>
              <c:idx val="10"/>
              <c:layout>
                <c:manualLayout>
                  <c:x val="-2.7267057208218332E-2"/>
                  <c:y val="-2.8526376790760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D97-4BBC-B8B1-5B8F61B6B3E0}"/>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'[Microsoft PowerPoint 内のグラフ]Sheet1'!$C$21:$M$21</c:f>
              <c:strCache>
                <c:ptCount val="11"/>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strCache>
            </c:strRef>
          </c:cat>
          <c:val>
            <c:numRef>
              <c:f>'[Microsoft PowerPoint 内のグラフ]Sheet1'!$C$26:$M$26</c:f>
              <c:numCache>
                <c:formatCode>0.0%</c:formatCode>
                <c:ptCount val="11"/>
                <c:pt idx="0">
                  <c:v>0.27096300645918969</c:v>
                </c:pt>
                <c:pt idx="1">
                  <c:v>0.23294692469821804</c:v>
                </c:pt>
                <c:pt idx="2">
                  <c:v>0.19546676260819876</c:v>
                </c:pt>
                <c:pt idx="3">
                  <c:v>0.15330761537362481</c:v>
                </c:pt>
                <c:pt idx="4">
                  <c:v>0.14730219256434698</c:v>
                </c:pt>
                <c:pt idx="5">
                  <c:v>0.12120803299541302</c:v>
                </c:pt>
                <c:pt idx="6">
                  <c:v>0.10991126430038134</c:v>
                </c:pt>
                <c:pt idx="7">
                  <c:v>9.4965213591906697E-2</c:v>
                </c:pt>
                <c:pt idx="8">
                  <c:v>7.857142857142857E-2</c:v>
                </c:pt>
                <c:pt idx="9">
                  <c:v>6.3844272772744959E-2</c:v>
                </c:pt>
                <c:pt idx="10">
                  <c:v>5.7510864592863677E-2</c:v>
                </c:pt>
              </c:numCache>
            </c:numRef>
          </c:val>
          <c:smooth val="0"/>
          <c:extLst>
            <c:ext xmlns:c16="http://schemas.microsoft.com/office/drawing/2014/chart" uri="{C3380CC4-5D6E-409C-BE32-E72D297353CC}">
              <c16:uniqueId val="{0000000F-AD97-4BBC-B8B1-5B8F61B6B3E0}"/>
            </c:ext>
          </c:extLst>
        </c:ser>
        <c:dLbls>
          <c:showLegendKey val="0"/>
          <c:showVal val="0"/>
          <c:showCatName val="0"/>
          <c:showSerName val="0"/>
          <c:showPercent val="0"/>
          <c:showBubbleSize val="0"/>
        </c:dLbls>
        <c:marker val="1"/>
        <c:smooth val="0"/>
        <c:axId val="112285568"/>
        <c:axId val="112287104"/>
      </c:lineChart>
      <c:lineChart>
        <c:grouping val="standard"/>
        <c:varyColors val="0"/>
        <c:ser>
          <c:idx val="1"/>
          <c:order val="1"/>
          <c:tx>
            <c:strRef>
              <c:f>'[Microsoft PowerPoint 内のグラフ]Sheet1'!$B$23</c:f>
              <c:strCache>
                <c:ptCount val="1"/>
                <c:pt idx="0">
                  <c:v>製造業</c:v>
                </c:pt>
              </c:strCache>
            </c:strRef>
          </c:tx>
          <c:dLbls>
            <c:dLbl>
              <c:idx val="7"/>
              <c:layout>
                <c:manualLayout>
                  <c:x val="-7.3280216247086902E-2"/>
                  <c:y val="-9.9842318767660518E-2"/>
                </c:manualLayout>
              </c:layout>
              <c:tx>
                <c:rich>
                  <a:bodyPr/>
                  <a:lstStyle/>
                  <a:p>
                    <a:r>
                      <a:rPr lang="zh-TW" altLang="en-US"/>
                      <a:t>製造業</a:t>
                    </a:r>
                  </a:p>
                  <a:p>
                    <a:r>
                      <a:rPr lang="zh-TW" altLang="en-US"/>
                      <a:t>（右目盛）</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D97-4BBC-B8B1-5B8F61B6B3E0}"/>
                </c:ext>
              </c:extLst>
            </c:dLbl>
            <c:dLbl>
              <c:idx val="8"/>
              <c:delete val="1"/>
              <c:extLst>
                <c:ext xmlns:c15="http://schemas.microsoft.com/office/drawing/2012/chart" uri="{CE6537A1-D6FC-4f65-9D91-7224C49458BB}"/>
                <c:ext xmlns:c16="http://schemas.microsoft.com/office/drawing/2014/chart" uri="{C3380CC4-5D6E-409C-BE32-E72D297353CC}">
                  <c16:uniqueId val="{00000011-AD97-4BBC-B8B1-5B8F61B6B3E0}"/>
                </c:ext>
              </c:extLst>
            </c:dLbl>
            <c:dLbl>
              <c:idx val="10"/>
              <c:layout>
                <c:manualLayout>
                  <c:x val="-3.7492203661300211E-2"/>
                  <c:y val="-2.8526376790760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D97-4BBC-B8B1-5B8F61B6B3E0}"/>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'[Microsoft PowerPoint 内のグラフ]Sheet1'!$C$21:$M$21</c:f>
              <c:strCache>
                <c:ptCount val="11"/>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strCache>
            </c:strRef>
          </c:cat>
          <c:val>
            <c:numRef>
              <c:f>'[Microsoft PowerPoint 内のグラフ]Sheet1'!$C$23:$M$23</c:f>
              <c:numCache>
                <c:formatCode>0.0%</c:formatCode>
                <c:ptCount val="11"/>
                <c:pt idx="0">
                  <c:v>0.52413821354689383</c:v>
                </c:pt>
                <c:pt idx="1">
                  <c:v>0.4991430061852597</c:v>
                </c:pt>
                <c:pt idx="2">
                  <c:v>0.46755201892574871</c:v>
                </c:pt>
                <c:pt idx="3">
                  <c:v>0.43514597548698447</c:v>
                </c:pt>
                <c:pt idx="4">
                  <c:v>0.397089270490805</c:v>
                </c:pt>
                <c:pt idx="5">
                  <c:v>0.33913491406896334</c:v>
                </c:pt>
                <c:pt idx="6">
                  <c:v>0.31064406779661019</c:v>
                </c:pt>
                <c:pt idx="7">
                  <c:v>0.27893934444081453</c:v>
                </c:pt>
                <c:pt idx="8">
                  <c:v>0.24251376218425061</c:v>
                </c:pt>
                <c:pt idx="9">
                  <c:v>0.23017899017483451</c:v>
                </c:pt>
                <c:pt idx="10">
                  <c:v>0.23012570627655382</c:v>
                </c:pt>
              </c:numCache>
            </c:numRef>
          </c:val>
          <c:smooth val="0"/>
          <c:extLst>
            <c:ext xmlns:c16="http://schemas.microsoft.com/office/drawing/2014/chart" uri="{C3380CC4-5D6E-409C-BE32-E72D297353CC}">
              <c16:uniqueId val="{00000013-AD97-4BBC-B8B1-5B8F61B6B3E0}"/>
            </c:ext>
          </c:extLst>
        </c:ser>
        <c:ser>
          <c:idx val="5"/>
          <c:order val="5"/>
          <c:tx>
            <c:strRef>
              <c:f>'[Microsoft PowerPoint 内のグラフ]Sheet1'!$B$27</c:f>
              <c:strCache>
                <c:ptCount val="1"/>
                <c:pt idx="0">
                  <c:v>全産業</c:v>
                </c:pt>
              </c:strCache>
            </c:strRef>
          </c:tx>
          <c:dLbls>
            <c:dLbl>
              <c:idx val="7"/>
              <c:layout>
                <c:manualLayout>
                  <c:x val="-5.1977827803166322E-2"/>
                  <c:y val="-6.9533043427477861E-2"/>
                </c:manualLayout>
              </c:layout>
              <c:tx>
                <c:rich>
                  <a:bodyPr/>
                  <a:lstStyle/>
                  <a:p>
                    <a:r>
                      <a:rPr lang="ja-JP" altLang="en-US"/>
                      <a:t>全産業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D97-4BBC-B8B1-5B8F61B6B3E0}"/>
                </c:ext>
              </c:extLst>
            </c:dLbl>
            <c:dLbl>
              <c:idx val="8"/>
              <c:delete val="1"/>
              <c:extLst>
                <c:ext xmlns:c15="http://schemas.microsoft.com/office/drawing/2012/chart" uri="{CE6537A1-D6FC-4f65-9D91-7224C49458BB}"/>
                <c:ext xmlns:c16="http://schemas.microsoft.com/office/drawing/2014/chart" uri="{C3380CC4-5D6E-409C-BE32-E72D297353CC}">
                  <c16:uniqueId val="{00000015-AD97-4BBC-B8B1-5B8F61B6B3E0}"/>
                </c:ext>
              </c:extLst>
            </c:dLbl>
            <c:dLbl>
              <c:idx val="10"/>
              <c:layout>
                <c:manualLayout>
                  <c:x val="-3.237963043475927E-2"/>
                  <c:y val="-2.4960579691915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D97-4BBC-B8B1-5B8F61B6B3E0}"/>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'[Microsoft PowerPoint 内のグラフ]Sheet1'!$C$21:$M$21</c:f>
              <c:strCache>
                <c:ptCount val="11"/>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strCache>
            </c:strRef>
          </c:cat>
          <c:val>
            <c:numRef>
              <c:f>'[Microsoft PowerPoint 内のグラフ]Sheet1'!$C$27:$M$27</c:f>
              <c:numCache>
                <c:formatCode>0.0%</c:formatCode>
                <c:ptCount val="11"/>
                <c:pt idx="0">
                  <c:v>0.28782068955509765</c:v>
                </c:pt>
                <c:pt idx="1">
                  <c:v>0.27018224543418057</c:v>
                </c:pt>
                <c:pt idx="2">
                  <c:v>0.23786359013385802</c:v>
                </c:pt>
                <c:pt idx="3">
                  <c:v>0.21146462680949069</c:v>
                </c:pt>
                <c:pt idx="4">
                  <c:v>0.19503754904267429</c:v>
                </c:pt>
                <c:pt idx="5">
                  <c:v>0.16677553065053188</c:v>
                </c:pt>
                <c:pt idx="6">
                  <c:v>0.1487427110966876</c:v>
                </c:pt>
                <c:pt idx="7">
                  <c:v>0.13319571706491232</c:v>
                </c:pt>
                <c:pt idx="8">
                  <c:v>0.11856779953758569</c:v>
                </c:pt>
                <c:pt idx="9">
                  <c:v>0.10740344350606179</c:v>
                </c:pt>
                <c:pt idx="10">
                  <c:v>0.10705424233467382</c:v>
                </c:pt>
              </c:numCache>
            </c:numRef>
          </c:val>
          <c:smooth val="0"/>
          <c:extLst>
            <c:ext xmlns:c16="http://schemas.microsoft.com/office/drawing/2014/chart" uri="{C3380CC4-5D6E-409C-BE32-E72D297353CC}">
              <c16:uniqueId val="{00000017-AD97-4BBC-B8B1-5B8F61B6B3E0}"/>
            </c:ext>
          </c:extLst>
        </c:ser>
        <c:dLbls>
          <c:showLegendKey val="0"/>
          <c:showVal val="0"/>
          <c:showCatName val="0"/>
          <c:showSerName val="0"/>
          <c:showPercent val="0"/>
          <c:showBubbleSize val="0"/>
        </c:dLbls>
        <c:marker val="1"/>
        <c:smooth val="0"/>
        <c:axId val="118356992"/>
        <c:axId val="118354688"/>
      </c:lineChart>
      <c:catAx>
        <c:axId val="112285568"/>
        <c:scaling>
          <c:orientation val="minMax"/>
        </c:scaling>
        <c:delete val="0"/>
        <c:axPos val="b"/>
        <c:numFmt formatCode="General" sourceLinked="1"/>
        <c:majorTickMark val="none"/>
        <c:minorTickMark val="none"/>
        <c:tickLblPos val="nextTo"/>
        <c:crossAx val="112287104"/>
        <c:crosses val="autoZero"/>
        <c:auto val="1"/>
        <c:lblAlgn val="ctr"/>
        <c:lblOffset val="100"/>
        <c:noMultiLvlLbl val="0"/>
      </c:catAx>
      <c:valAx>
        <c:axId val="112287104"/>
        <c:scaling>
          <c:orientation val="minMax"/>
          <c:max val="0.4"/>
          <c:min val="5.000000000000001E-2"/>
        </c:scaling>
        <c:delete val="0"/>
        <c:axPos val="l"/>
        <c:majorGridlines/>
        <c:numFmt formatCode="0%" sourceLinked="0"/>
        <c:majorTickMark val="none"/>
        <c:minorTickMark val="none"/>
        <c:tickLblPos val="nextTo"/>
        <c:spPr>
          <a:ln w="9525">
            <a:noFill/>
          </a:ln>
        </c:spPr>
        <c:crossAx val="112285568"/>
        <c:crosses val="autoZero"/>
        <c:crossBetween val="between"/>
      </c:valAx>
      <c:valAx>
        <c:axId val="118354688"/>
        <c:scaling>
          <c:orientation val="minMax"/>
          <c:min val="-0.2"/>
        </c:scaling>
        <c:delete val="0"/>
        <c:axPos val="r"/>
        <c:numFmt formatCode="0%" sourceLinked="0"/>
        <c:majorTickMark val="out"/>
        <c:minorTickMark val="none"/>
        <c:tickLblPos val="nextTo"/>
        <c:crossAx val="118356992"/>
        <c:crosses val="max"/>
        <c:crossBetween val="between"/>
      </c:valAx>
      <c:catAx>
        <c:axId val="118356992"/>
        <c:scaling>
          <c:orientation val="minMax"/>
        </c:scaling>
        <c:delete val="1"/>
        <c:axPos val="b"/>
        <c:numFmt formatCode="General" sourceLinked="1"/>
        <c:majorTickMark val="out"/>
        <c:minorTickMark val="none"/>
        <c:tickLblPos val="nextTo"/>
        <c:crossAx val="118354688"/>
        <c:crosses val="autoZero"/>
        <c:auto val="1"/>
        <c:lblAlgn val="ctr"/>
        <c:lblOffset val="100"/>
        <c:noMultiLvlLbl val="0"/>
      </c:catAx>
    </c:plotArea>
    <c:plotVisOnly val="1"/>
    <c:dispBlanksAs val="gap"/>
    <c:showDLblsOverMax val="0"/>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4"/>
          <c:order val="0"/>
          <c:tx>
            <c:strRef>
              <c:f>'201106更新版29（業種別雇用者と非正規割合）'!$L$8</c:f>
              <c:strCache>
                <c:ptCount val="1"/>
                <c:pt idx="0">
                  <c:v>非正規割合（全国）</c:v>
                </c:pt>
              </c:strCache>
            </c:strRef>
          </c:tx>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'201106更新版29（業種別雇用者と非正規割合）'!$L$9:$L$29</c:f>
              <c:numCache>
                <c:formatCode>0.0%</c:formatCode>
                <c:ptCount val="21"/>
                <c:pt idx="0">
                  <c:v>0.38191133858888171</c:v>
                </c:pt>
                <c:pt idx="1">
                  <c:v>0.51146016989902232</c:v>
                </c:pt>
                <c:pt idx="2">
                  <c:v>0.38907284768211919</c:v>
                </c:pt>
                <c:pt idx="3">
                  <c:v>0.15178571428571427</c:v>
                </c:pt>
                <c:pt idx="4">
                  <c:v>0.18362416107382551</c:v>
                </c:pt>
                <c:pt idx="5">
                  <c:v>0.26646475195822455</c:v>
                </c:pt>
                <c:pt idx="6">
                  <c:v>0.14418350628072091</c:v>
                </c:pt>
                <c:pt idx="7">
                  <c:v>0.18256379100850548</c:v>
                </c:pt>
                <c:pt idx="8">
                  <c:v>0.31799280912927935</c:v>
                </c:pt>
                <c:pt idx="9">
                  <c:v>0.50067221436684362</c:v>
                </c:pt>
                <c:pt idx="10">
                  <c:v>0.22840343735866123</c:v>
                </c:pt>
                <c:pt idx="11">
                  <c:v>0.39777993318245503</c:v>
                </c:pt>
                <c:pt idx="12">
                  <c:v>0.2468114844796459</c:v>
                </c:pt>
                <c:pt idx="13">
                  <c:v>0.74353806781829812</c:v>
                </c:pt>
                <c:pt idx="14">
                  <c:v>0.57160314227524001</c:v>
                </c:pt>
                <c:pt idx="15">
                  <c:v>0.39411623356561737</c:v>
                </c:pt>
                <c:pt idx="16">
                  <c:v>0.39131962519521085</c:v>
                </c:pt>
                <c:pt idx="17">
                  <c:v>0.32998885172798215</c:v>
                </c:pt>
                <c:pt idx="18">
                  <c:v>0.51350843269953805</c:v>
                </c:pt>
                <c:pt idx="19">
                  <c:v>0.16449497530233351</c:v>
                </c:pt>
                <c:pt idx="20">
                  <c:v>0.54575382211806722</c:v>
                </c:pt>
              </c:numCache>
            </c:numRef>
          </c:val>
          <c:extLst>
            <c:ext xmlns:c16="http://schemas.microsoft.com/office/drawing/2014/chart" uri="{C3380CC4-5D6E-409C-BE32-E72D297353CC}">
              <c16:uniqueId val="{00000000-AB1B-4553-B451-40E444DC8EC6}"/>
            </c:ext>
          </c:extLst>
        </c:ser>
        <c:ser>
          <c:idx val="2"/>
          <c:order val="1"/>
          <c:tx>
            <c:strRef>
              <c:f>'201106更新版29（業種別雇用者と非正規割合）'!$K$8</c:f>
              <c:strCache>
                <c:ptCount val="1"/>
                <c:pt idx="0">
                  <c:v>非正規割合（大阪）</c:v>
                </c:pt>
              </c:strCache>
            </c:strRef>
          </c:tx>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'201106更新版29（業種別雇用者と非正規割合）'!$K$9:$K$29</c:f>
              <c:numCache>
                <c:formatCode>0.0%</c:formatCode>
                <c:ptCount val="21"/>
                <c:pt idx="0">
                  <c:v>0.4030387320247717</c:v>
                </c:pt>
                <c:pt idx="1">
                  <c:v>0.5</c:v>
                </c:pt>
                <c:pt idx="2">
                  <c:v>0</c:v>
                </c:pt>
                <c:pt idx="3">
                  <c:v>1</c:v>
                </c:pt>
                <c:pt idx="4">
                  <c:v>0.16796267496111975</c:v>
                </c:pt>
                <c:pt idx="5">
                  <c:v>0.25023255813953488</c:v>
                </c:pt>
                <c:pt idx="6">
                  <c:v>0.14723926380368099</c:v>
                </c:pt>
                <c:pt idx="7">
                  <c:v>0.20476973684210525</c:v>
                </c:pt>
                <c:pt idx="8">
                  <c:v>0.34694686756542426</c:v>
                </c:pt>
                <c:pt idx="9">
                  <c:v>0.49290157919923433</c:v>
                </c:pt>
                <c:pt idx="10">
                  <c:v>0.27392449517120282</c:v>
                </c:pt>
                <c:pt idx="11">
                  <c:v>0.42401215805471126</c:v>
                </c:pt>
                <c:pt idx="12">
                  <c:v>0.31818181818181818</c:v>
                </c:pt>
                <c:pt idx="13">
                  <c:v>0.75097783572359844</c:v>
                </c:pt>
                <c:pt idx="14">
                  <c:v>0.66035950804162724</c:v>
                </c:pt>
                <c:pt idx="15">
                  <c:v>0.43297926150733435</c:v>
                </c:pt>
                <c:pt idx="16">
                  <c:v>0.42156314120499905</c:v>
                </c:pt>
                <c:pt idx="17">
                  <c:v>0.31677018633540371</c:v>
                </c:pt>
                <c:pt idx="18">
                  <c:v>0.55350938151494089</c:v>
                </c:pt>
                <c:pt idx="19">
                  <c:v>0.14722004698512137</c:v>
                </c:pt>
                <c:pt idx="20">
                  <c:v>0.51713770294648231</c:v>
                </c:pt>
              </c:numCache>
            </c:numRef>
          </c:val>
          <c:extLst>
            <c:ext xmlns:c16="http://schemas.microsoft.com/office/drawing/2014/chart" uri="{C3380CC4-5D6E-409C-BE32-E72D297353CC}">
              <c16:uniqueId val="{00000001-AB1B-4553-B451-40E444DC8EC6}"/>
            </c:ext>
          </c:extLst>
        </c:ser>
        <c:ser>
          <c:idx val="1"/>
          <c:order val="2"/>
          <c:tx>
            <c:strRef>
              <c:f>'201106更新版29（業種別雇用者と非正規割合）'!$I$8</c:f>
              <c:strCache>
                <c:ptCount val="1"/>
                <c:pt idx="0">
                  <c:v>非正規総数(人)</c:v>
                </c:pt>
              </c:strCache>
            </c:strRef>
          </c:tx>
          <c:spPr>
            <a:pattFill prst="openDmnd">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'201106更新版29（業種別雇用者と非正規割合）'!$I$9:$I$29</c:f>
              <c:numCache>
                <c:formatCode>#,##0_);\(#,##0\)</c:formatCode>
                <c:ptCount val="21"/>
                <c:pt idx="0">
                  <c:v>1535900</c:v>
                </c:pt>
                <c:pt idx="1">
                  <c:v>3400</c:v>
                </c:pt>
                <c:pt idx="3">
                  <c:v>300</c:v>
                </c:pt>
                <c:pt idx="4">
                  <c:v>32400</c:v>
                </c:pt>
                <c:pt idx="5">
                  <c:v>161400</c:v>
                </c:pt>
                <c:pt idx="6">
                  <c:v>2400</c:v>
                </c:pt>
                <c:pt idx="7">
                  <c:v>24900</c:v>
                </c:pt>
                <c:pt idx="8">
                  <c:v>87500</c:v>
                </c:pt>
                <c:pt idx="9">
                  <c:v>309000</c:v>
                </c:pt>
                <c:pt idx="10">
                  <c:v>31200</c:v>
                </c:pt>
                <c:pt idx="11">
                  <c:v>27900</c:v>
                </c:pt>
                <c:pt idx="12">
                  <c:v>32200</c:v>
                </c:pt>
                <c:pt idx="13">
                  <c:v>172800</c:v>
                </c:pt>
                <c:pt idx="14">
                  <c:v>69800</c:v>
                </c:pt>
                <c:pt idx="15">
                  <c:v>85600</c:v>
                </c:pt>
                <c:pt idx="16">
                  <c:v>226000</c:v>
                </c:pt>
                <c:pt idx="17">
                  <c:v>5100</c:v>
                </c:pt>
                <c:pt idx="18">
                  <c:v>159300</c:v>
                </c:pt>
                <c:pt idx="19">
                  <c:v>18800</c:v>
                </c:pt>
                <c:pt idx="20">
                  <c:v>86000</c:v>
                </c:pt>
              </c:numCache>
            </c:numRef>
          </c:val>
          <c:extLst>
            <c:ext xmlns:c16="http://schemas.microsoft.com/office/drawing/2014/chart" uri="{C3380CC4-5D6E-409C-BE32-E72D297353CC}">
              <c16:uniqueId val="{00000002-AB1B-4553-B451-40E444DC8EC6}"/>
            </c:ext>
          </c:extLst>
        </c:ser>
        <c:ser>
          <c:idx val="0"/>
          <c:order val="3"/>
          <c:tx>
            <c:strRef>
              <c:f>'201106更新版29（業種別雇用者と非正規割合）'!$H$8</c:f>
              <c:strCache>
                <c:ptCount val="1"/>
                <c:pt idx="0">
                  <c:v>正規総数(人)</c:v>
                </c:pt>
              </c:strCache>
            </c:strRef>
          </c:tx>
          <c:spPr>
            <a:pattFill prst="pct90">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'201106更新版29（業種別雇用者と非正規割合）'!$H$9:$H$29</c:f>
              <c:numCache>
                <c:formatCode>#,##0_);\(#,##0\)</c:formatCode>
                <c:ptCount val="21"/>
                <c:pt idx="0">
                  <c:v>2274900</c:v>
                </c:pt>
                <c:pt idx="1">
                  <c:v>3400</c:v>
                </c:pt>
                <c:pt idx="2">
                  <c:v>600</c:v>
                </c:pt>
                <c:pt idx="4">
                  <c:v>160500</c:v>
                </c:pt>
                <c:pt idx="5">
                  <c:v>483600</c:v>
                </c:pt>
                <c:pt idx="6">
                  <c:v>13900</c:v>
                </c:pt>
                <c:pt idx="7">
                  <c:v>96700</c:v>
                </c:pt>
                <c:pt idx="8">
                  <c:v>164700</c:v>
                </c:pt>
                <c:pt idx="9">
                  <c:v>317900</c:v>
                </c:pt>
                <c:pt idx="10">
                  <c:v>82700</c:v>
                </c:pt>
                <c:pt idx="11">
                  <c:v>37900</c:v>
                </c:pt>
                <c:pt idx="12">
                  <c:v>69000</c:v>
                </c:pt>
                <c:pt idx="13">
                  <c:v>57300</c:v>
                </c:pt>
                <c:pt idx="14">
                  <c:v>35900</c:v>
                </c:pt>
                <c:pt idx="15">
                  <c:v>112100</c:v>
                </c:pt>
                <c:pt idx="16">
                  <c:v>310100</c:v>
                </c:pt>
                <c:pt idx="17">
                  <c:v>11000</c:v>
                </c:pt>
                <c:pt idx="18">
                  <c:v>128500</c:v>
                </c:pt>
                <c:pt idx="19">
                  <c:v>108900</c:v>
                </c:pt>
                <c:pt idx="20">
                  <c:v>80300</c:v>
                </c:pt>
              </c:numCache>
            </c:numRef>
          </c:val>
          <c:extLst>
            <c:ext xmlns:c16="http://schemas.microsoft.com/office/drawing/2014/chart" uri="{C3380CC4-5D6E-409C-BE32-E72D297353CC}">
              <c16:uniqueId val="{00000003-AB1B-4553-B451-40E444DC8EC6}"/>
            </c:ext>
          </c:extLst>
        </c:ser>
        <c:dLbls>
          <c:showLegendKey val="0"/>
          <c:showVal val="0"/>
          <c:showCatName val="0"/>
          <c:showSerName val="0"/>
          <c:showPercent val="0"/>
          <c:showBubbleSize val="0"/>
        </c:dLbls>
        <c:gapWidth val="150"/>
        <c:overlap val="100"/>
        <c:axId val="1177474415"/>
        <c:axId val="1"/>
      </c:barChart>
      <c:catAx>
        <c:axId val="1177474415"/>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a:lstStyle/>
          <a:p>
            <a:pPr>
              <a:defRPr sz="1100"/>
            </a:pPr>
            <a:endParaRPr lang="ja-JP"/>
          </a:p>
        </c:txPr>
        <c:crossAx val="1177474415"/>
        <c:crosses val="autoZero"/>
        <c:crossBetween val="between"/>
      </c:valAx>
      <c:dTable>
        <c:showHorzBorder val="1"/>
        <c:showVertBorder val="1"/>
        <c:showOutline val="1"/>
        <c:showKeys val="1"/>
        <c:txPr>
          <a:bodyPr/>
          <a:lstStyle/>
          <a:p>
            <a:pPr rtl="0">
              <a:defRPr sz="700"/>
            </a:pPr>
            <a:endParaRPr lang="ja-JP"/>
          </a:p>
        </c:txPr>
      </c:dTable>
    </c:plotArea>
    <c:plotVisOnly val="1"/>
    <c:dispBlanksAs val="gap"/>
    <c:showDLblsOverMax val="0"/>
  </c:chart>
  <c:txPr>
    <a:bodyPr/>
    <a:lstStyle/>
    <a:p>
      <a:pPr>
        <a:defRPr sz="900"/>
      </a:pPr>
      <a:endParaRPr lang="ja-JP"/>
    </a:p>
  </c:txPr>
  <c:externalData r:id="rId1">
    <c:autoUpdate val="0"/>
  </c:externalData>
  <c:userShapes r:id="rId2"/>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16907261592301"/>
          <c:y val="5.1400554097404488E-2"/>
          <c:w val="0.86611217889102432"/>
          <c:h val="0.63731338892372968"/>
        </c:manualLayout>
      </c:layout>
      <c:lineChart>
        <c:grouping val="standard"/>
        <c:varyColors val="0"/>
        <c:ser>
          <c:idx val="0"/>
          <c:order val="0"/>
          <c:tx>
            <c:strRef>
              <c:f>グラフ!$A$27</c:f>
              <c:strCache>
                <c:ptCount val="1"/>
                <c:pt idx="0">
                  <c:v>大阪府</c:v>
                </c:pt>
              </c:strCache>
            </c:strRef>
          </c:tx>
          <c:dLbls>
            <c:dLbl>
              <c:idx val="6"/>
              <c:layout>
                <c:manualLayout>
                  <c:x val="-6.062600289777257E-2"/>
                  <c:y val="-5.23769685216657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EE7-460D-864A-3E7F944E762F}"/>
                </c:ext>
              </c:extLst>
            </c:dLbl>
            <c:dLbl>
              <c:idx val="7"/>
              <c:layout>
                <c:manualLayout>
                  <c:x val="-7.0386004209352912E-2"/>
                  <c:y val="-5.23769685216658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EE7-460D-864A-3E7F944E762F}"/>
                </c:ext>
              </c:extLst>
            </c:dLbl>
            <c:dLbl>
              <c:idx val="8"/>
              <c:layout>
                <c:manualLayout>
                  <c:x val="-6.3879336668299314E-2"/>
                  <c:y val="-5.237696852166589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EE7-460D-864A-3E7F944E762F}"/>
                </c:ext>
              </c:extLst>
            </c:dLbl>
            <c:dLbl>
              <c:idx val="9"/>
              <c:layout>
                <c:manualLayout>
                  <c:x val="-6.062600289777257E-2"/>
                  <c:y val="-5.589633013718028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EE7-460D-864A-3E7F944E762F}"/>
                </c:ext>
              </c:extLst>
            </c:dLbl>
            <c:dLbl>
              <c:idx val="10"/>
              <c:layout>
                <c:manualLayout>
                  <c:x val="-5.9157647844807391E-2"/>
                  <c:y val="-7.302619929174926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EE7-460D-864A-3E7F944E762F}"/>
                </c:ext>
              </c:extLst>
            </c:dLbl>
            <c:dLbl>
              <c:idx val="11"/>
              <c:layout>
                <c:manualLayout>
                  <c:x val="-1.1667857786825005E-16"/>
                  <c:y val="-3.886930062945678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EE7-460D-864A-3E7F944E762F}"/>
                </c:ext>
              </c:extLst>
            </c:dLbl>
            <c:spPr>
              <a:noFill/>
              <a:ln>
                <a:noFill/>
              </a:ln>
              <a:effectLst/>
            </c:spPr>
            <c:txPr>
              <a:bodyPr/>
              <a:lstStyle/>
              <a:p>
                <a:pPr>
                  <a:defRPr sz="800"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グラフ!$B$26:$M$26</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グラフ!$B$27:$M$27</c:f>
              <c:numCache>
                <c:formatCode>#,##0_);[Red]\(#,##0\)</c:formatCode>
                <c:ptCount val="12"/>
                <c:pt idx="0">
                  <c:v>10791</c:v>
                </c:pt>
                <c:pt idx="1">
                  <c:v>10325</c:v>
                </c:pt>
                <c:pt idx="2">
                  <c:v>10521</c:v>
                </c:pt>
                <c:pt idx="3">
                  <c:v>10533</c:v>
                </c:pt>
                <c:pt idx="4">
                  <c:v>10853</c:v>
                </c:pt>
                <c:pt idx="5">
                  <c:v>11916</c:v>
                </c:pt>
                <c:pt idx="6">
                  <c:v>13365</c:v>
                </c:pt>
                <c:pt idx="7">
                  <c:v>15600</c:v>
                </c:pt>
                <c:pt idx="8">
                  <c:v>17376</c:v>
                </c:pt>
                <c:pt idx="9">
                  <c:v>18334</c:v>
                </c:pt>
                <c:pt idx="10">
                  <c:v>18232</c:v>
                </c:pt>
                <c:pt idx="11">
                  <c:v>17860</c:v>
                </c:pt>
              </c:numCache>
            </c:numRef>
          </c:val>
          <c:smooth val="0"/>
          <c:extLst>
            <c:ext xmlns:c16="http://schemas.microsoft.com/office/drawing/2014/chart" uri="{C3380CC4-5D6E-409C-BE32-E72D297353CC}">
              <c16:uniqueId val="{00000002-3EE7-460D-864A-3E7F944E762F}"/>
            </c:ext>
          </c:extLst>
        </c:ser>
        <c:ser>
          <c:idx val="1"/>
          <c:order val="1"/>
          <c:tx>
            <c:strRef>
              <c:f>グラフ!$A$28</c:f>
              <c:strCache>
                <c:ptCount val="1"/>
                <c:pt idx="0">
                  <c:v>東京都</c:v>
                </c:pt>
              </c:strCache>
            </c:strRef>
          </c:tx>
          <c:dLbls>
            <c:dLbl>
              <c:idx val="9"/>
              <c:layout>
                <c:manualLayout>
                  <c:x val="-7.9626156515638521E-2"/>
                  <c:y val="-6.09341973846189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EE7-460D-864A-3E7F944E762F}"/>
                </c:ext>
              </c:extLst>
            </c:dLbl>
            <c:spPr>
              <a:noFill/>
              <a:ln>
                <a:noFill/>
              </a:ln>
              <a:effectLst/>
            </c:spPr>
            <c:txPr>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グラフ!$B$26:$M$26</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グラフ!$B$28:$M$28</c:f>
              <c:numCache>
                <c:formatCode>#,##0_);[Red]\(#,##0\)</c:formatCode>
                <c:ptCount val="12"/>
                <c:pt idx="0">
                  <c:v>45617</c:v>
                </c:pt>
                <c:pt idx="1">
                  <c:v>43188</c:v>
                </c:pt>
                <c:pt idx="2">
                  <c:v>43500</c:v>
                </c:pt>
                <c:pt idx="3">
                  <c:v>42791</c:v>
                </c:pt>
                <c:pt idx="4">
                  <c:v>45280</c:v>
                </c:pt>
                <c:pt idx="5">
                  <c:v>50557</c:v>
                </c:pt>
                <c:pt idx="6">
                  <c:v>55441</c:v>
                </c:pt>
                <c:pt idx="7">
                  <c:v>60768</c:v>
                </c:pt>
                <c:pt idx="8">
                  <c:v>67297</c:v>
                </c:pt>
                <c:pt idx="9">
                  <c:v>72421</c:v>
                </c:pt>
                <c:pt idx="10">
                  <c:v>70171</c:v>
                </c:pt>
                <c:pt idx="11">
                  <c:v>63860</c:v>
                </c:pt>
              </c:numCache>
            </c:numRef>
          </c:val>
          <c:smooth val="0"/>
          <c:extLst>
            <c:ext xmlns:c16="http://schemas.microsoft.com/office/drawing/2014/chart" uri="{C3380CC4-5D6E-409C-BE32-E72D297353CC}">
              <c16:uniqueId val="{00000004-3EE7-460D-864A-3E7F944E762F}"/>
            </c:ext>
          </c:extLst>
        </c:ser>
        <c:ser>
          <c:idx val="2"/>
          <c:order val="2"/>
          <c:tx>
            <c:strRef>
              <c:f>グラフ!$A$29</c:f>
              <c:strCache>
                <c:ptCount val="1"/>
                <c:pt idx="0">
                  <c:v>京都府</c:v>
                </c:pt>
              </c:strCache>
            </c:strRef>
          </c:tx>
          <c:spPr>
            <a:ln cmpd="dbl"/>
          </c:spPr>
          <c:cat>
            <c:strRef>
              <c:f>グラフ!$B$26:$M$26</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グラフ!$B$29:$M$29</c:f>
              <c:numCache>
                <c:formatCode>#,##0_);[Red]\(#,##0\)</c:formatCode>
                <c:ptCount val="12"/>
                <c:pt idx="0">
                  <c:v>5896</c:v>
                </c:pt>
                <c:pt idx="1">
                  <c:v>6246</c:v>
                </c:pt>
                <c:pt idx="2">
                  <c:v>6900</c:v>
                </c:pt>
                <c:pt idx="3">
                  <c:v>7243</c:v>
                </c:pt>
                <c:pt idx="4">
                  <c:v>7470</c:v>
                </c:pt>
                <c:pt idx="5">
                  <c:v>7667</c:v>
                </c:pt>
                <c:pt idx="6">
                  <c:v>8368</c:v>
                </c:pt>
                <c:pt idx="7">
                  <c:v>9031</c:v>
                </c:pt>
                <c:pt idx="8">
                  <c:v>10299</c:v>
                </c:pt>
                <c:pt idx="9">
                  <c:v>11946</c:v>
                </c:pt>
                <c:pt idx="10">
                  <c:v>11953</c:v>
                </c:pt>
                <c:pt idx="11">
                  <c:v>12047</c:v>
                </c:pt>
              </c:numCache>
            </c:numRef>
          </c:val>
          <c:smooth val="0"/>
          <c:extLst>
            <c:ext xmlns:c16="http://schemas.microsoft.com/office/drawing/2014/chart" uri="{C3380CC4-5D6E-409C-BE32-E72D297353CC}">
              <c16:uniqueId val="{00000005-3EE7-460D-864A-3E7F944E762F}"/>
            </c:ext>
          </c:extLst>
        </c:ser>
        <c:ser>
          <c:idx val="3"/>
          <c:order val="3"/>
          <c:tx>
            <c:strRef>
              <c:f>グラフ!$A$30</c:f>
              <c:strCache>
                <c:ptCount val="1"/>
                <c:pt idx="0">
                  <c:v>福岡県</c:v>
                </c:pt>
              </c:strCache>
            </c:strRef>
          </c:tx>
          <c:spPr>
            <a:ln>
              <a:prstDash val="sysDash"/>
            </a:ln>
          </c:spPr>
          <c:cat>
            <c:strRef>
              <c:f>グラフ!$B$26:$M$26</c:f>
              <c:strCache>
                <c:ptCount val="12"/>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strCache>
            </c:strRef>
          </c:cat>
          <c:val>
            <c:numRef>
              <c:f>グラフ!$B$30:$M$30</c:f>
              <c:numCache>
                <c:formatCode>#,##0_);[Red]\(#,##0\)</c:formatCode>
                <c:ptCount val="12"/>
                <c:pt idx="0">
                  <c:v>9665</c:v>
                </c:pt>
                <c:pt idx="1">
                  <c:v>10635</c:v>
                </c:pt>
                <c:pt idx="2">
                  <c:v>10434</c:v>
                </c:pt>
                <c:pt idx="3">
                  <c:v>10779</c:v>
                </c:pt>
                <c:pt idx="4">
                  <c:v>10627</c:v>
                </c:pt>
                <c:pt idx="5">
                  <c:v>9948</c:v>
                </c:pt>
                <c:pt idx="6">
                  <c:v>11717</c:v>
                </c:pt>
                <c:pt idx="7">
                  <c:v>12813</c:v>
                </c:pt>
                <c:pt idx="8">
                  <c:v>13669</c:v>
                </c:pt>
                <c:pt idx="9">
                  <c:v>14910</c:v>
                </c:pt>
                <c:pt idx="10">
                  <c:v>15386</c:v>
                </c:pt>
                <c:pt idx="11">
                  <c:v>14039</c:v>
                </c:pt>
              </c:numCache>
            </c:numRef>
          </c:val>
          <c:smooth val="0"/>
          <c:extLst>
            <c:ext xmlns:c16="http://schemas.microsoft.com/office/drawing/2014/chart" uri="{C3380CC4-5D6E-409C-BE32-E72D297353CC}">
              <c16:uniqueId val="{00000006-3EE7-460D-864A-3E7F944E762F}"/>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b"/>
      <c:layout>
        <c:manualLayout>
          <c:xMode val="edge"/>
          <c:yMode val="edge"/>
          <c:x val="0.1125984251968504"/>
          <c:y val="0.84234842326125159"/>
          <c:w val="0.55695538057742777"/>
          <c:h val="0.13405275667975131"/>
        </c:manualLayout>
      </c:layout>
      <c:overlay val="0"/>
    </c:legend>
    <c:plotVisOnly val="1"/>
    <c:dispBlanksAs val="gap"/>
    <c:showDLblsOverMax val="0"/>
  </c:chart>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5625546806648"/>
          <c:y val="6.4961175587926759E-2"/>
          <c:w val="0.76842082239720033"/>
          <c:h val="0.5580212496846243"/>
        </c:manualLayout>
      </c:layout>
      <c:lineChart>
        <c:grouping val="standard"/>
        <c:varyColors val="0"/>
        <c:ser>
          <c:idx val="1"/>
          <c:order val="0"/>
          <c:tx>
            <c:strRef>
              <c:f>まとめ!$B$4</c:f>
              <c:strCache>
                <c:ptCount val="1"/>
                <c:pt idx="0">
                  <c:v>大阪府</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0-C212-4B3B-B4F7-B0418112CFAE}"/>
                </c:ext>
              </c:extLst>
            </c:dLbl>
            <c:dLbl>
              <c:idx val="1"/>
              <c:delete val="1"/>
              <c:extLst>
                <c:ext xmlns:c15="http://schemas.microsoft.com/office/drawing/2012/chart" uri="{CE6537A1-D6FC-4f65-9D91-7224C49458BB}"/>
                <c:ext xmlns:c16="http://schemas.microsoft.com/office/drawing/2014/chart" uri="{C3380CC4-5D6E-409C-BE32-E72D297353CC}">
                  <c16:uniqueId val="{00000001-C212-4B3B-B4F7-B0418112CFAE}"/>
                </c:ext>
              </c:extLst>
            </c:dLbl>
            <c:dLbl>
              <c:idx val="2"/>
              <c:delete val="1"/>
              <c:extLst>
                <c:ext xmlns:c15="http://schemas.microsoft.com/office/drawing/2012/chart" uri="{CE6537A1-D6FC-4f65-9D91-7224C49458BB}"/>
                <c:ext xmlns:c16="http://schemas.microsoft.com/office/drawing/2014/chart" uri="{C3380CC4-5D6E-409C-BE32-E72D297353CC}">
                  <c16:uniqueId val="{00000002-C212-4B3B-B4F7-B0418112CFAE}"/>
                </c:ext>
              </c:extLst>
            </c:dLbl>
            <c:dLbl>
              <c:idx val="3"/>
              <c:delete val="1"/>
              <c:extLst>
                <c:ext xmlns:c15="http://schemas.microsoft.com/office/drawing/2012/chart" uri="{CE6537A1-D6FC-4f65-9D91-7224C49458BB}"/>
                <c:ext xmlns:c16="http://schemas.microsoft.com/office/drawing/2014/chart" uri="{C3380CC4-5D6E-409C-BE32-E72D297353CC}">
                  <c16:uniqueId val="{00000003-C212-4B3B-B4F7-B0418112CFAE}"/>
                </c:ext>
              </c:extLst>
            </c:dLbl>
            <c:dLbl>
              <c:idx val="4"/>
              <c:delete val="1"/>
              <c:extLst>
                <c:ext xmlns:c15="http://schemas.microsoft.com/office/drawing/2012/chart" uri="{CE6537A1-D6FC-4f65-9D91-7224C49458BB}"/>
                <c:ext xmlns:c16="http://schemas.microsoft.com/office/drawing/2014/chart" uri="{C3380CC4-5D6E-409C-BE32-E72D297353CC}">
                  <c16:uniqueId val="{00000004-C212-4B3B-B4F7-B0418112CFAE}"/>
                </c:ext>
              </c:extLst>
            </c:dLbl>
            <c:dLbl>
              <c:idx val="5"/>
              <c:delete val="1"/>
              <c:extLst>
                <c:ext xmlns:c15="http://schemas.microsoft.com/office/drawing/2012/chart" uri="{CE6537A1-D6FC-4f65-9D91-7224C49458BB}"/>
                <c:ext xmlns:c16="http://schemas.microsoft.com/office/drawing/2014/chart" uri="{C3380CC4-5D6E-409C-BE32-E72D297353CC}">
                  <c16:uniqueId val="{00000005-C212-4B3B-B4F7-B0418112CFAE}"/>
                </c:ext>
              </c:extLst>
            </c:dLbl>
            <c:dLbl>
              <c:idx val="6"/>
              <c:delete val="1"/>
              <c:extLst>
                <c:ext xmlns:c15="http://schemas.microsoft.com/office/drawing/2012/chart" uri="{CE6537A1-D6FC-4f65-9D91-7224C49458BB}"/>
                <c:ext xmlns:c16="http://schemas.microsoft.com/office/drawing/2014/chart" uri="{C3380CC4-5D6E-409C-BE32-E72D297353CC}">
                  <c16:uniqueId val="{00000006-C212-4B3B-B4F7-B0418112CFAE}"/>
                </c:ext>
              </c:extLst>
            </c:dLbl>
            <c:dLbl>
              <c:idx val="7"/>
              <c:delete val="1"/>
              <c:extLst>
                <c:ext xmlns:c15="http://schemas.microsoft.com/office/drawing/2012/chart" uri="{CE6537A1-D6FC-4f65-9D91-7224C49458BB}"/>
                <c:ext xmlns:c16="http://schemas.microsoft.com/office/drawing/2014/chart" uri="{C3380CC4-5D6E-409C-BE32-E72D297353CC}">
                  <c16:uniqueId val="{00000007-C212-4B3B-B4F7-B0418112CFAE}"/>
                </c:ext>
              </c:extLst>
            </c:dLbl>
            <c:dLbl>
              <c:idx val="8"/>
              <c:layout>
                <c:manualLayout>
                  <c:x val="-7.6959533892494089E-2"/>
                  <c:y val="7.3518861640231442E-2"/>
                </c:manualLayout>
              </c:layout>
              <c:spPr>
                <a:noFill/>
                <a:ln>
                  <a:noFill/>
                </a:ln>
                <a:effectLst/>
              </c:spPr>
              <c:txPr>
                <a:bodyPr rot="0" spcFirstLastPara="1" vertOverflow="ellipsis" vert="horz" wrap="square" lIns="38100" tIns="19050" rIns="38100" bIns="19050" anchor="ctr" anchorCtr="1">
                  <a:spAutoFit/>
                </a:bodyPr>
                <a:lstStyle/>
                <a:p>
                  <a:pPr>
                    <a:defRPr sz="900" b="1" i="0" u="sng"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212-4B3B-B4F7-B0418112CF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まとめ!$C$2:$K$2</c:f>
              <c:strCache>
                <c:ptCount val="9"/>
                <c:pt idx="0">
                  <c:v>2012年12月</c:v>
                </c:pt>
                <c:pt idx="1">
                  <c:v>2013年12月</c:v>
                </c:pt>
                <c:pt idx="2">
                  <c:v>2014年12月</c:v>
                </c:pt>
                <c:pt idx="3">
                  <c:v>2015年12月</c:v>
                </c:pt>
                <c:pt idx="4">
                  <c:v>2016年12月</c:v>
                </c:pt>
                <c:pt idx="5">
                  <c:v>2017年12月</c:v>
                </c:pt>
                <c:pt idx="6">
                  <c:v>2018年12月</c:v>
                </c:pt>
                <c:pt idx="7">
                  <c:v>2019年12月</c:v>
                </c:pt>
                <c:pt idx="8">
                  <c:v>2020年12月</c:v>
                </c:pt>
              </c:strCache>
            </c:strRef>
          </c:cat>
          <c:val>
            <c:numRef>
              <c:f>まとめ!$C$4:$K$4</c:f>
              <c:numCache>
                <c:formatCode>_(* #,##0_);_(* \(#,##0\);_(* "-"_);_(@_)</c:formatCode>
                <c:ptCount val="9"/>
                <c:pt idx="0">
                  <c:v>816</c:v>
                </c:pt>
                <c:pt idx="1">
                  <c:v>869</c:v>
                </c:pt>
                <c:pt idx="2">
                  <c:v>1021</c:v>
                </c:pt>
                <c:pt idx="3">
                  <c:v>1292</c:v>
                </c:pt>
                <c:pt idx="4">
                  <c:v>1681</c:v>
                </c:pt>
                <c:pt idx="5">
                  <c:v>2031</c:v>
                </c:pt>
                <c:pt idx="6">
                  <c:v>2310</c:v>
                </c:pt>
                <c:pt idx="7">
                  <c:v>2831</c:v>
                </c:pt>
                <c:pt idx="8">
                  <c:v>2845</c:v>
                </c:pt>
              </c:numCache>
            </c:numRef>
          </c:val>
          <c:smooth val="0"/>
          <c:extLst>
            <c:ext xmlns:c16="http://schemas.microsoft.com/office/drawing/2014/chart" uri="{C3380CC4-5D6E-409C-BE32-E72D297353CC}">
              <c16:uniqueId val="{00000009-C212-4B3B-B4F7-B0418112CFAE}"/>
            </c:ext>
          </c:extLst>
        </c:ser>
        <c:ser>
          <c:idx val="3"/>
          <c:order val="2"/>
          <c:tx>
            <c:strRef>
              <c:f>まとめ!$B$6</c:f>
              <c:strCache>
                <c:ptCount val="1"/>
                <c:pt idx="0">
                  <c:v>埼玉県</c:v>
                </c:pt>
              </c:strCache>
            </c:strRef>
          </c:tx>
          <c:spPr>
            <a:ln w="28575" cap="rnd">
              <a:solidFill>
                <a:schemeClr val="accent4"/>
              </a:solidFill>
              <a:round/>
            </a:ln>
            <a:effectLst/>
          </c:spPr>
          <c:marker>
            <c:symbol val="x"/>
            <c:size val="6"/>
            <c:spPr>
              <a:noFill/>
              <a:ln w="9525">
                <a:solidFill>
                  <a:schemeClr val="accent4"/>
                </a:solidFill>
              </a:ln>
              <a:effectLst/>
            </c:spPr>
          </c:marker>
          <c:dLbls>
            <c:dLbl>
              <c:idx val="8"/>
              <c:layout>
                <c:manualLayout>
                  <c:x val="-7.6884180179812758E-2"/>
                  <c:y val="-7.37813217894751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212-4B3B-B4F7-B0418112CF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まとめ!$C$2:$K$2</c:f>
              <c:strCache>
                <c:ptCount val="9"/>
                <c:pt idx="0">
                  <c:v>2012年12月</c:v>
                </c:pt>
                <c:pt idx="1">
                  <c:v>2013年12月</c:v>
                </c:pt>
                <c:pt idx="2">
                  <c:v>2014年12月</c:v>
                </c:pt>
                <c:pt idx="3">
                  <c:v>2015年12月</c:v>
                </c:pt>
                <c:pt idx="4">
                  <c:v>2016年12月</c:v>
                </c:pt>
                <c:pt idx="5">
                  <c:v>2017年12月</c:v>
                </c:pt>
                <c:pt idx="6">
                  <c:v>2018年12月</c:v>
                </c:pt>
                <c:pt idx="7">
                  <c:v>2019年12月</c:v>
                </c:pt>
                <c:pt idx="8">
                  <c:v>2020年12月</c:v>
                </c:pt>
              </c:strCache>
            </c:strRef>
          </c:cat>
          <c:val>
            <c:numRef>
              <c:f>まとめ!$C$6:$K$6</c:f>
              <c:numCache>
                <c:formatCode>_(* #,##0_);_(* \(#,##0\);_(* "-"_);_(@_)</c:formatCode>
                <c:ptCount val="9"/>
                <c:pt idx="0">
                  <c:v>951</c:v>
                </c:pt>
                <c:pt idx="1">
                  <c:v>1062</c:v>
                </c:pt>
                <c:pt idx="2">
                  <c:v>1343</c:v>
                </c:pt>
                <c:pt idx="3">
                  <c:v>1764</c:v>
                </c:pt>
                <c:pt idx="4">
                  <c:v>2175</c:v>
                </c:pt>
                <c:pt idx="5">
                  <c:v>2433</c:v>
                </c:pt>
                <c:pt idx="6">
                  <c:v>2646</c:v>
                </c:pt>
                <c:pt idx="7">
                  <c:v>2767</c:v>
                </c:pt>
                <c:pt idx="8" formatCode="#,##0_);[Red]\(#,##0\)">
                  <c:v>2858</c:v>
                </c:pt>
              </c:numCache>
            </c:numRef>
          </c:val>
          <c:smooth val="0"/>
          <c:extLst>
            <c:ext xmlns:c16="http://schemas.microsoft.com/office/drawing/2014/chart" uri="{C3380CC4-5D6E-409C-BE32-E72D297353CC}">
              <c16:uniqueId val="{0000000B-C212-4B3B-B4F7-B0418112CFAE}"/>
            </c:ext>
          </c:extLst>
        </c:ser>
        <c:ser>
          <c:idx val="4"/>
          <c:order val="3"/>
          <c:tx>
            <c:strRef>
              <c:f>まとめ!$B$7</c:f>
              <c:strCache>
                <c:ptCount val="1"/>
                <c:pt idx="0">
                  <c:v>愛知県</c:v>
                </c:pt>
              </c:strCache>
            </c:strRef>
          </c:tx>
          <c:spPr>
            <a:ln w="28575" cap="rnd">
              <a:solidFill>
                <a:schemeClr val="accent5"/>
              </a:solidFill>
              <a:round/>
            </a:ln>
            <a:effectLst/>
          </c:spPr>
          <c:marker>
            <c:symbol val="star"/>
            <c:size val="6"/>
            <c:spPr>
              <a:noFill/>
              <a:ln w="9525">
                <a:solidFill>
                  <a:schemeClr val="accent5"/>
                </a:solidFill>
              </a:ln>
              <a:effectLst/>
            </c:spPr>
          </c:marker>
          <c:dLbls>
            <c:dLbl>
              <c:idx val="8"/>
              <c:layout>
                <c:manualLayout>
                  <c:x val="-7.2909032108678468E-2"/>
                  <c:y val="-4.7262125340148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212-4B3B-B4F7-B0418112CF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まとめ!$C$2:$K$2</c:f>
              <c:strCache>
                <c:ptCount val="9"/>
                <c:pt idx="0">
                  <c:v>2012年12月</c:v>
                </c:pt>
                <c:pt idx="1">
                  <c:v>2013年12月</c:v>
                </c:pt>
                <c:pt idx="2">
                  <c:v>2014年12月</c:v>
                </c:pt>
                <c:pt idx="3">
                  <c:v>2015年12月</c:v>
                </c:pt>
                <c:pt idx="4">
                  <c:v>2016年12月</c:v>
                </c:pt>
                <c:pt idx="5">
                  <c:v>2017年12月</c:v>
                </c:pt>
                <c:pt idx="6">
                  <c:v>2018年12月</c:v>
                </c:pt>
                <c:pt idx="7">
                  <c:v>2019年12月</c:v>
                </c:pt>
                <c:pt idx="8">
                  <c:v>2020年12月</c:v>
                </c:pt>
              </c:strCache>
            </c:strRef>
          </c:cat>
          <c:val>
            <c:numRef>
              <c:f>まとめ!$C$7:$K$7</c:f>
              <c:numCache>
                <c:formatCode>_(* #,##0_);_(* \(#,##0\);_(* "-"_);_(@_)</c:formatCode>
                <c:ptCount val="9"/>
                <c:pt idx="0">
                  <c:v>470</c:v>
                </c:pt>
                <c:pt idx="1">
                  <c:v>460</c:v>
                </c:pt>
                <c:pt idx="2">
                  <c:v>465</c:v>
                </c:pt>
                <c:pt idx="3">
                  <c:v>552</c:v>
                </c:pt>
                <c:pt idx="4">
                  <c:v>643</c:v>
                </c:pt>
                <c:pt idx="5">
                  <c:v>741</c:v>
                </c:pt>
                <c:pt idx="6">
                  <c:v>889</c:v>
                </c:pt>
                <c:pt idx="7">
                  <c:v>970</c:v>
                </c:pt>
                <c:pt idx="8" formatCode="#,##0_);[Red]\(#,##0\)">
                  <c:v>1021</c:v>
                </c:pt>
              </c:numCache>
            </c:numRef>
          </c:val>
          <c:smooth val="0"/>
          <c:extLst>
            <c:ext xmlns:c16="http://schemas.microsoft.com/office/drawing/2014/chart" uri="{C3380CC4-5D6E-409C-BE32-E72D297353CC}">
              <c16:uniqueId val="{0000000D-C212-4B3B-B4F7-B0418112CFAE}"/>
            </c:ext>
          </c:extLst>
        </c:ser>
        <c:ser>
          <c:idx val="5"/>
          <c:order val="4"/>
          <c:tx>
            <c:strRef>
              <c:f>まとめ!$B$8</c:f>
              <c:strCache>
                <c:ptCount val="1"/>
                <c:pt idx="0">
                  <c:v>福岡県</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8"/>
              <c:layout>
                <c:manualLayout>
                  <c:x val="-5.2656523189601116E-2"/>
                  <c:y val="2.62567363000826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212-4B3B-B4F7-B0418112CF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まとめ!$C$2:$K$2</c:f>
              <c:strCache>
                <c:ptCount val="9"/>
                <c:pt idx="0">
                  <c:v>2012年12月</c:v>
                </c:pt>
                <c:pt idx="1">
                  <c:v>2013年12月</c:v>
                </c:pt>
                <c:pt idx="2">
                  <c:v>2014年12月</c:v>
                </c:pt>
                <c:pt idx="3">
                  <c:v>2015年12月</c:v>
                </c:pt>
                <c:pt idx="4">
                  <c:v>2016年12月</c:v>
                </c:pt>
                <c:pt idx="5">
                  <c:v>2017年12月</c:v>
                </c:pt>
                <c:pt idx="6">
                  <c:v>2018年12月</c:v>
                </c:pt>
                <c:pt idx="7">
                  <c:v>2019年12月</c:v>
                </c:pt>
                <c:pt idx="8">
                  <c:v>2020年12月</c:v>
                </c:pt>
              </c:strCache>
            </c:strRef>
          </c:cat>
          <c:val>
            <c:numRef>
              <c:f>まとめ!$C$8:$K$8</c:f>
              <c:numCache>
                <c:formatCode>_(* #,##0_);_(* \(#,##0\);_(* "-"_);_(@_)</c:formatCode>
                <c:ptCount val="9"/>
                <c:pt idx="0">
                  <c:v>313</c:v>
                </c:pt>
                <c:pt idx="1">
                  <c:v>365</c:v>
                </c:pt>
                <c:pt idx="2">
                  <c:v>419</c:v>
                </c:pt>
                <c:pt idx="3">
                  <c:v>540</c:v>
                </c:pt>
                <c:pt idx="4">
                  <c:v>720</c:v>
                </c:pt>
                <c:pt idx="5">
                  <c:v>835</c:v>
                </c:pt>
                <c:pt idx="6">
                  <c:v>910</c:v>
                </c:pt>
                <c:pt idx="7">
                  <c:v>881</c:v>
                </c:pt>
                <c:pt idx="8" formatCode="General">
                  <c:v>860</c:v>
                </c:pt>
              </c:numCache>
            </c:numRef>
          </c:val>
          <c:smooth val="0"/>
          <c:extLst>
            <c:ext xmlns:c16="http://schemas.microsoft.com/office/drawing/2014/chart" uri="{C3380CC4-5D6E-409C-BE32-E72D297353CC}">
              <c16:uniqueId val="{0000000F-C212-4B3B-B4F7-B0418112CFAE}"/>
            </c:ext>
          </c:extLst>
        </c:ser>
        <c:dLbls>
          <c:showLegendKey val="0"/>
          <c:showVal val="0"/>
          <c:showCatName val="0"/>
          <c:showSerName val="0"/>
          <c:showPercent val="0"/>
          <c:showBubbleSize val="0"/>
        </c:dLbls>
        <c:marker val="1"/>
        <c:smooth val="0"/>
        <c:axId val="1334528736"/>
        <c:axId val="1334524992"/>
      </c:lineChart>
      <c:lineChart>
        <c:grouping val="standard"/>
        <c:varyColors val="0"/>
        <c:ser>
          <c:idx val="2"/>
          <c:order val="1"/>
          <c:tx>
            <c:strRef>
              <c:f>まとめ!$B$5</c:f>
              <c:strCache>
                <c:ptCount val="1"/>
                <c:pt idx="0">
                  <c:v>東京都（右軸）</c:v>
                </c:pt>
              </c:strCache>
            </c:strRef>
          </c:tx>
          <c:spPr>
            <a:ln w="28575" cap="rnd">
              <a:solidFill>
                <a:schemeClr val="accent3"/>
              </a:solidFill>
              <a:round/>
            </a:ln>
            <a:effectLst/>
          </c:spPr>
          <c:marker>
            <c:symbol val="triangle"/>
            <c:size val="6"/>
            <c:spPr>
              <a:solidFill>
                <a:schemeClr val="accent3"/>
              </a:solidFill>
              <a:ln w="9525">
                <a:solidFill>
                  <a:schemeClr val="accent3"/>
                </a:solidFill>
              </a:ln>
              <a:effectLst/>
            </c:spPr>
          </c:marker>
          <c:dLbls>
            <c:dLbl>
              <c:idx val="8"/>
              <c:layout>
                <c:manualLayout>
                  <c:x val="-5.6651501185125339E-2"/>
                  <c:y val="-4.7430849721805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212-4B3B-B4F7-B0418112CFA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まとめ!$C$2:$K$2</c:f>
              <c:strCache>
                <c:ptCount val="9"/>
                <c:pt idx="0">
                  <c:v>2012年12月</c:v>
                </c:pt>
                <c:pt idx="1">
                  <c:v>2013年12月</c:v>
                </c:pt>
                <c:pt idx="2">
                  <c:v>2014年12月</c:v>
                </c:pt>
                <c:pt idx="3">
                  <c:v>2015年12月</c:v>
                </c:pt>
                <c:pt idx="4">
                  <c:v>2016年12月</c:v>
                </c:pt>
                <c:pt idx="5">
                  <c:v>2017年12月</c:v>
                </c:pt>
                <c:pt idx="6">
                  <c:v>2018年12月</c:v>
                </c:pt>
                <c:pt idx="7">
                  <c:v>2019年12月</c:v>
                </c:pt>
                <c:pt idx="8">
                  <c:v>2020年12月</c:v>
                </c:pt>
              </c:strCache>
            </c:strRef>
          </c:cat>
          <c:val>
            <c:numRef>
              <c:f>まとめ!$C$5:$K$5</c:f>
              <c:numCache>
                <c:formatCode>_(* #,##0_);_(* \(#,##0\);_(* "-"_);_(@_)</c:formatCode>
                <c:ptCount val="9"/>
                <c:pt idx="0">
                  <c:v>6058</c:v>
                </c:pt>
                <c:pt idx="1">
                  <c:v>6248</c:v>
                </c:pt>
                <c:pt idx="2">
                  <c:v>6897</c:v>
                </c:pt>
                <c:pt idx="3">
                  <c:v>7914</c:v>
                </c:pt>
                <c:pt idx="4">
                  <c:v>9242</c:v>
                </c:pt>
                <c:pt idx="5">
                  <c:v>9722</c:v>
                </c:pt>
                <c:pt idx="6">
                  <c:v>9990</c:v>
                </c:pt>
                <c:pt idx="7">
                  <c:v>10070</c:v>
                </c:pt>
                <c:pt idx="8" formatCode="#,##0_);[Red]\(#,##0\)">
                  <c:v>9676</c:v>
                </c:pt>
              </c:numCache>
            </c:numRef>
          </c:val>
          <c:smooth val="0"/>
          <c:extLst>
            <c:ext xmlns:c16="http://schemas.microsoft.com/office/drawing/2014/chart" uri="{C3380CC4-5D6E-409C-BE32-E72D297353CC}">
              <c16:uniqueId val="{00000011-C212-4B3B-B4F7-B0418112CFAE}"/>
            </c:ext>
          </c:extLst>
        </c:ser>
        <c:dLbls>
          <c:showLegendKey val="0"/>
          <c:showVal val="0"/>
          <c:showCatName val="0"/>
          <c:showSerName val="0"/>
          <c:showPercent val="0"/>
          <c:showBubbleSize val="0"/>
        </c:dLbls>
        <c:marker val="1"/>
        <c:smooth val="0"/>
        <c:axId val="1085127088"/>
        <c:axId val="1227040080"/>
      </c:lineChart>
      <c:catAx>
        <c:axId val="13345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4992"/>
        <c:crosses val="autoZero"/>
        <c:auto val="1"/>
        <c:lblAlgn val="ctr"/>
        <c:lblOffset val="100"/>
        <c:noMultiLvlLbl val="0"/>
      </c:catAx>
      <c:valAx>
        <c:axId val="1334524992"/>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8736"/>
        <c:crosses val="autoZero"/>
        <c:crossBetween val="between"/>
        <c:majorUnit val="1000"/>
      </c:valAx>
      <c:valAx>
        <c:axId val="1227040080"/>
        <c:scaling>
          <c:orientation val="minMax"/>
          <c:min val="-300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127088"/>
        <c:crosses val="max"/>
        <c:crossBetween val="between"/>
        <c:majorUnit val="3000"/>
      </c:valAx>
      <c:catAx>
        <c:axId val="1085127088"/>
        <c:scaling>
          <c:orientation val="minMax"/>
        </c:scaling>
        <c:delete val="1"/>
        <c:axPos val="b"/>
        <c:numFmt formatCode="General" sourceLinked="1"/>
        <c:majorTickMark val="out"/>
        <c:minorTickMark val="none"/>
        <c:tickLblPos val="nextTo"/>
        <c:crossAx val="1227040080"/>
        <c:crosses val="autoZero"/>
        <c:auto val="1"/>
        <c:lblAlgn val="ctr"/>
        <c:lblOffset val="100"/>
        <c:noMultiLvlLbl val="0"/>
      </c:catAx>
      <c:spPr>
        <a:noFill/>
        <a:ln>
          <a:noFill/>
        </a:ln>
        <a:effectLst/>
      </c:spPr>
    </c:plotArea>
    <c:legend>
      <c:legendPos val="b"/>
      <c:layout>
        <c:manualLayout>
          <c:xMode val="edge"/>
          <c:yMode val="edge"/>
          <c:x val="1.3791415697022937E-2"/>
          <c:y val="0.85995261009040536"/>
          <c:w val="0.9761569390130882"/>
          <c:h val="0.126158501020705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774538272523389E-2"/>
          <c:y val="8.70002577560791E-2"/>
          <c:w val="0.77860250720034374"/>
          <c:h val="0.53137958059478385"/>
        </c:manualLayout>
      </c:layout>
      <c:lineChart>
        <c:grouping val="standard"/>
        <c:varyColors val="0"/>
        <c:ser>
          <c:idx val="0"/>
          <c:order val="0"/>
          <c:tx>
            <c:strRef>
              <c:f>まとめ!$E$2</c:f>
              <c:strCache>
                <c:ptCount val="1"/>
                <c:pt idx="0">
                  <c:v>府内企業合計</c:v>
                </c:pt>
              </c:strCache>
            </c:strRef>
          </c:tx>
          <c:marker>
            <c:symbol val="none"/>
          </c:marker>
          <c:cat>
            <c:multiLvlStrRef>
              <c:f>まとめ!$A$3:$B$52</c:f>
              <c:multiLvlStrCache>
                <c:ptCount val="49"/>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pt idx="44">
                    <c:v>2021年</c:v>
                  </c:pt>
                  <c:pt idx="48">
                    <c:v>2022
年</c:v>
                  </c:pt>
                </c:lvl>
              </c:multiLvlStrCache>
            </c:multiLvlStrRef>
          </c:cat>
          <c:val>
            <c:numRef>
              <c:f>まとめ!$E$3:$E$51</c:f>
              <c:numCache>
                <c:formatCode>0.0</c:formatCode>
                <c:ptCount val="49"/>
                <c:pt idx="0">
                  <c:v>-20.621637776449489</c:v>
                </c:pt>
                <c:pt idx="1">
                  <c:v>-9.1799265605875142</c:v>
                </c:pt>
                <c:pt idx="2">
                  <c:v>-8.9327146171693723</c:v>
                </c:pt>
                <c:pt idx="3">
                  <c:v>-7.2830905636478782</c:v>
                </c:pt>
                <c:pt idx="4">
                  <c:v>-9</c:v>
                </c:pt>
                <c:pt idx="5">
                  <c:v>-6.4990803188228075</c:v>
                </c:pt>
                <c:pt idx="6">
                  <c:v>-6.0256410256410255</c:v>
                </c:pt>
                <c:pt idx="7">
                  <c:v>-2.7152317880794694</c:v>
                </c:pt>
                <c:pt idx="8">
                  <c:v>-9.5711622125543805</c:v>
                </c:pt>
                <c:pt idx="9">
                  <c:v>-2.3000000000000007</c:v>
                </c:pt>
                <c:pt idx="10">
                  <c:v>-1.7999999999999989</c:v>
                </c:pt>
                <c:pt idx="11">
                  <c:v>-2.1999999999999993</c:v>
                </c:pt>
                <c:pt idx="12">
                  <c:v>-3.5</c:v>
                </c:pt>
                <c:pt idx="13">
                  <c:v>-3.2000000000000011</c:v>
                </c:pt>
                <c:pt idx="14">
                  <c:v>-0.50000000000000178</c:v>
                </c:pt>
                <c:pt idx="15">
                  <c:v>3.0999999999999996</c:v>
                </c:pt>
                <c:pt idx="16">
                  <c:v>1.1999999999999993</c:v>
                </c:pt>
                <c:pt idx="17">
                  <c:v>2.5</c:v>
                </c:pt>
                <c:pt idx="18">
                  <c:v>-0.70000000000000107</c:v>
                </c:pt>
                <c:pt idx="19">
                  <c:v>0.70000000000000107</c:v>
                </c:pt>
                <c:pt idx="20">
                  <c:v>0</c:v>
                </c:pt>
                <c:pt idx="21">
                  <c:v>1.3999999999999986</c:v>
                </c:pt>
                <c:pt idx="22">
                  <c:v>2.6999999999999993</c:v>
                </c:pt>
                <c:pt idx="23">
                  <c:v>2.9000000000000004</c:v>
                </c:pt>
                <c:pt idx="24">
                  <c:v>-4.0000000000000018</c:v>
                </c:pt>
                <c:pt idx="25">
                  <c:v>-3.8999999999999986</c:v>
                </c:pt>
                <c:pt idx="26">
                  <c:v>0.40000000000000036</c:v>
                </c:pt>
                <c:pt idx="27">
                  <c:v>3.8000000000000007</c:v>
                </c:pt>
                <c:pt idx="28">
                  <c:v>-1.6000000000000032</c:v>
                </c:pt>
                <c:pt idx="29">
                  <c:v>-1.2507817385866176</c:v>
                </c:pt>
                <c:pt idx="30">
                  <c:v>-0.52356020942408144</c:v>
                </c:pt>
                <c:pt idx="31">
                  <c:v>5.0237610319076715</c:v>
                </c:pt>
                <c:pt idx="32">
                  <c:v>5.4234769687964342</c:v>
                </c:pt>
                <c:pt idx="33">
                  <c:v>1.0056568196103068</c:v>
                </c:pt>
                <c:pt idx="34">
                  <c:v>2.90933694181326</c:v>
                </c:pt>
                <c:pt idx="35">
                  <c:v>4.183813443072701</c:v>
                </c:pt>
                <c:pt idx="36">
                  <c:v>1.1805555555555571</c:v>
                </c:pt>
                <c:pt idx="37">
                  <c:v>-1.3862633900441104</c:v>
                </c:pt>
                <c:pt idx="38">
                  <c:v>1.5822784810126578</c:v>
                </c:pt>
                <c:pt idx="39">
                  <c:v>3.6745406824146976</c:v>
                </c:pt>
                <c:pt idx="40">
                  <c:v>-5.6568196103079842</c:v>
                </c:pt>
                <c:pt idx="41">
                  <c:v>-19.706498951781967</c:v>
                </c:pt>
                <c:pt idx="42">
                  <c:v>-15.485278080697929</c:v>
                </c:pt>
                <c:pt idx="43">
                  <c:v>-8.1194029850746254</c:v>
                </c:pt>
                <c:pt idx="44">
                  <c:v>-18.578916715200933</c:v>
                </c:pt>
                <c:pt idx="45">
                  <c:v>-8.9323467230444002</c:v>
                </c:pt>
                <c:pt idx="46">
                  <c:v>-2.9047875201721371</c:v>
                </c:pt>
                <c:pt idx="47">
                  <c:v>2.7920227920227916</c:v>
                </c:pt>
                <c:pt idx="48">
                  <c:v>-6.6221480244852557</c:v>
                </c:pt>
              </c:numCache>
            </c:numRef>
          </c:val>
          <c:smooth val="0"/>
          <c:extLst>
            <c:ext xmlns:c16="http://schemas.microsoft.com/office/drawing/2014/chart" uri="{C3380CC4-5D6E-409C-BE32-E72D297353CC}">
              <c16:uniqueId val="{00000000-5EC0-4F21-807F-F711FB267161}"/>
            </c:ext>
          </c:extLst>
        </c:ser>
        <c:ser>
          <c:idx val="1"/>
          <c:order val="1"/>
          <c:tx>
            <c:strRef>
              <c:f>まとめ!$C$2</c:f>
              <c:strCache>
                <c:ptCount val="1"/>
                <c:pt idx="0">
                  <c:v>大企業</c:v>
                </c:pt>
              </c:strCache>
            </c:strRef>
          </c:tx>
          <c:spPr>
            <a:ln cmpd="dbl"/>
          </c:spPr>
          <c:marker>
            <c:symbol val="none"/>
          </c:marker>
          <c:cat>
            <c:multiLvlStrRef>
              <c:f>まとめ!$A$3:$B$52</c:f>
              <c:multiLvlStrCache>
                <c:ptCount val="49"/>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pt idx="44">
                    <c:v>2021年</c:v>
                  </c:pt>
                  <c:pt idx="48">
                    <c:v>2022
年</c:v>
                  </c:pt>
                </c:lvl>
              </c:multiLvlStrCache>
            </c:multiLvlStrRef>
          </c:cat>
          <c:val>
            <c:numRef>
              <c:f>まとめ!$C$3:$C$52</c:f>
              <c:numCache>
                <c:formatCode>0.0</c:formatCode>
                <c:ptCount val="50"/>
                <c:pt idx="0">
                  <c:v>-22.222222222222221</c:v>
                </c:pt>
                <c:pt idx="1">
                  <c:v>-3.174603174603174</c:v>
                </c:pt>
                <c:pt idx="2">
                  <c:v>-5.0632911392405084</c:v>
                </c:pt>
                <c:pt idx="3">
                  <c:v>-5.4421768707483018</c:v>
                </c:pt>
                <c:pt idx="4">
                  <c:v>-1.3999999999999986</c:v>
                </c:pt>
                <c:pt idx="5">
                  <c:v>3.0303030303030312</c:v>
                </c:pt>
                <c:pt idx="6">
                  <c:v>6.8702290076335899</c:v>
                </c:pt>
                <c:pt idx="7">
                  <c:v>7.5000000000000036</c:v>
                </c:pt>
                <c:pt idx="8">
                  <c:v>2.1739130434782616</c:v>
                </c:pt>
                <c:pt idx="9">
                  <c:v>5</c:v>
                </c:pt>
                <c:pt idx="10">
                  <c:v>6.7999999999999972</c:v>
                </c:pt>
                <c:pt idx="11">
                  <c:v>6.1999999999999993</c:v>
                </c:pt>
                <c:pt idx="12">
                  <c:v>5.4000000000000021</c:v>
                </c:pt>
                <c:pt idx="13">
                  <c:v>0</c:v>
                </c:pt>
                <c:pt idx="14">
                  <c:v>12.300000000000002</c:v>
                </c:pt>
                <c:pt idx="15">
                  <c:v>11.2</c:v>
                </c:pt>
                <c:pt idx="16">
                  <c:v>15.900000000000002</c:v>
                </c:pt>
                <c:pt idx="17">
                  <c:v>6.5000000000000036</c:v>
                </c:pt>
                <c:pt idx="18">
                  <c:v>18.5</c:v>
                </c:pt>
                <c:pt idx="19">
                  <c:v>14.599999999999998</c:v>
                </c:pt>
                <c:pt idx="20">
                  <c:v>11.7</c:v>
                </c:pt>
                <c:pt idx="21">
                  <c:v>18.800000000000004</c:v>
                </c:pt>
                <c:pt idx="22">
                  <c:v>21.5</c:v>
                </c:pt>
                <c:pt idx="23">
                  <c:v>17.100000000000001</c:v>
                </c:pt>
                <c:pt idx="24">
                  <c:v>9.9000000000000021</c:v>
                </c:pt>
                <c:pt idx="25">
                  <c:v>5</c:v>
                </c:pt>
                <c:pt idx="26">
                  <c:v>11.799999999999999</c:v>
                </c:pt>
                <c:pt idx="27">
                  <c:v>10.199999999999999</c:v>
                </c:pt>
                <c:pt idx="28">
                  <c:v>9.6000000000000014</c:v>
                </c:pt>
                <c:pt idx="29">
                  <c:v>3.2258064516129039</c:v>
                </c:pt>
                <c:pt idx="30">
                  <c:v>9.5652173913043477</c:v>
                </c:pt>
                <c:pt idx="31">
                  <c:v>19.469026548672566</c:v>
                </c:pt>
                <c:pt idx="32">
                  <c:v>13.26530612244898</c:v>
                </c:pt>
                <c:pt idx="33">
                  <c:v>13.492063492063496</c:v>
                </c:pt>
                <c:pt idx="34">
                  <c:v>14.615384615384613</c:v>
                </c:pt>
                <c:pt idx="35">
                  <c:v>13.675213675213673</c:v>
                </c:pt>
                <c:pt idx="36">
                  <c:v>17.355371900826441</c:v>
                </c:pt>
                <c:pt idx="37">
                  <c:v>13.274336283185841</c:v>
                </c:pt>
                <c:pt idx="38">
                  <c:v>9.9173553719008218</c:v>
                </c:pt>
                <c:pt idx="39">
                  <c:v>11.016949152542374</c:v>
                </c:pt>
                <c:pt idx="40">
                  <c:v>11.538461538461537</c:v>
                </c:pt>
                <c:pt idx="41">
                  <c:v>-7.2580645161290356</c:v>
                </c:pt>
                <c:pt idx="42">
                  <c:v>-22.727272727272734</c:v>
                </c:pt>
                <c:pt idx="43">
                  <c:v>-5.6074766355140149</c:v>
                </c:pt>
                <c:pt idx="44">
                  <c:v>-8.823529411764703</c:v>
                </c:pt>
                <c:pt idx="45">
                  <c:v>6.1946902654867237</c:v>
                </c:pt>
                <c:pt idx="46">
                  <c:v>0</c:v>
                </c:pt>
                <c:pt idx="47">
                  <c:v>7.4074074074074083</c:v>
                </c:pt>
                <c:pt idx="48">
                  <c:v>9.473684210526315</c:v>
                </c:pt>
              </c:numCache>
            </c:numRef>
          </c:val>
          <c:smooth val="0"/>
          <c:extLst>
            <c:ext xmlns:c16="http://schemas.microsoft.com/office/drawing/2014/chart" uri="{C3380CC4-5D6E-409C-BE32-E72D297353CC}">
              <c16:uniqueId val="{00000001-5EC0-4F21-807F-F711FB267161}"/>
            </c:ext>
          </c:extLst>
        </c:ser>
        <c:ser>
          <c:idx val="2"/>
          <c:order val="2"/>
          <c:tx>
            <c:strRef>
              <c:f>まとめ!$D$2</c:f>
              <c:strCache>
                <c:ptCount val="1"/>
                <c:pt idx="0">
                  <c:v>中小企業</c:v>
                </c:pt>
              </c:strCache>
            </c:strRef>
          </c:tx>
          <c:spPr>
            <a:ln>
              <a:prstDash val="sysDash"/>
            </a:ln>
          </c:spPr>
          <c:marker>
            <c:symbol val="none"/>
          </c:marker>
          <c:cat>
            <c:multiLvlStrRef>
              <c:f>まとめ!$A$3:$B$52</c:f>
              <c:multiLvlStrCache>
                <c:ptCount val="49"/>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pt idx="43">
                    <c:v>10～12</c:v>
                  </c:pt>
                  <c:pt idx="44">
                    <c:v>1～3</c:v>
                  </c:pt>
                  <c:pt idx="45">
                    <c:v>4～6</c:v>
                  </c:pt>
                  <c:pt idx="46">
                    <c:v>7～9</c:v>
                  </c:pt>
                  <c:pt idx="47">
                    <c:v>10～12</c:v>
                  </c:pt>
                  <c:pt idx="48">
                    <c:v>1～3</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pt idx="44">
                    <c:v>2021年</c:v>
                  </c:pt>
                  <c:pt idx="48">
                    <c:v>2022
年</c:v>
                  </c:pt>
                </c:lvl>
              </c:multiLvlStrCache>
            </c:multiLvlStrRef>
          </c:cat>
          <c:val>
            <c:numRef>
              <c:f>まとめ!$D$3:$D$51</c:f>
              <c:numCache>
                <c:formatCode>0.0</c:formatCode>
                <c:ptCount val="49"/>
                <c:pt idx="0">
                  <c:v>-20.516214427531441</c:v>
                </c:pt>
                <c:pt idx="1">
                  <c:v>-9.681787406905892</c:v>
                </c:pt>
                <c:pt idx="2">
                  <c:v>-9.1443500979751828</c:v>
                </c:pt>
                <c:pt idx="3">
                  <c:v>-7.483962936564506</c:v>
                </c:pt>
                <c:pt idx="4">
                  <c:v>-9.6999999999999993</c:v>
                </c:pt>
                <c:pt idx="5">
                  <c:v>-7.1815718157181596</c:v>
                </c:pt>
                <c:pt idx="6">
                  <c:v>-6.7663817663817678</c:v>
                </c:pt>
                <c:pt idx="7">
                  <c:v>-3.2727272727272734</c:v>
                </c:pt>
                <c:pt idx="8">
                  <c:v>-10.387811634349029</c:v>
                </c:pt>
                <c:pt idx="9">
                  <c:v>-2.8999999999999986</c:v>
                </c:pt>
                <c:pt idx="10">
                  <c:v>-2.4999999999999982</c:v>
                </c:pt>
                <c:pt idx="11">
                  <c:v>-2.5999999999999996</c:v>
                </c:pt>
                <c:pt idx="12">
                  <c:v>-3.9999999999999982</c:v>
                </c:pt>
                <c:pt idx="13">
                  <c:v>-3.7000000000000011</c:v>
                </c:pt>
                <c:pt idx="14">
                  <c:v>-1.7000000000000011</c:v>
                </c:pt>
                <c:pt idx="15">
                  <c:v>2.6000000000000014</c:v>
                </c:pt>
                <c:pt idx="16">
                  <c:v>-0.29999999999999893</c:v>
                </c:pt>
                <c:pt idx="17">
                  <c:v>2.3000000000000007</c:v>
                </c:pt>
                <c:pt idx="18">
                  <c:v>-2.5</c:v>
                </c:pt>
                <c:pt idx="19">
                  <c:v>-0.69999999999999751</c:v>
                </c:pt>
                <c:pt idx="20">
                  <c:v>-1.1000000000000014</c:v>
                </c:pt>
                <c:pt idx="21">
                  <c:v>-9.9999999999999645E-2</c:v>
                </c:pt>
                <c:pt idx="22">
                  <c:v>0.69999999999999929</c:v>
                </c:pt>
                <c:pt idx="23">
                  <c:v>1.5000000000000018</c:v>
                </c:pt>
                <c:pt idx="24">
                  <c:v>-5.2000000000000028</c:v>
                </c:pt>
                <c:pt idx="25">
                  <c:v>-4.5999999999999996</c:v>
                </c:pt>
                <c:pt idx="26">
                  <c:v>-0.70000000000000107</c:v>
                </c:pt>
                <c:pt idx="27">
                  <c:v>3.3000000000000007</c:v>
                </c:pt>
                <c:pt idx="28">
                  <c:v>-2.6999999999999993</c:v>
                </c:pt>
                <c:pt idx="29">
                  <c:v>-1.6563146997929596</c:v>
                </c:pt>
                <c:pt idx="30">
                  <c:v>-1.4999999999999982</c:v>
                </c:pt>
                <c:pt idx="31">
                  <c:v>3.9789789789789793</c:v>
                </c:pt>
                <c:pt idx="32">
                  <c:v>5.0986842105263186</c:v>
                </c:pt>
                <c:pt idx="33">
                  <c:v>0.20775623268698062</c:v>
                </c:pt>
                <c:pt idx="34">
                  <c:v>2.1164021164021172</c:v>
                </c:pt>
                <c:pt idx="35">
                  <c:v>3.1555221637866264</c:v>
                </c:pt>
                <c:pt idx="36">
                  <c:v>-0.22970903522205433</c:v>
                </c:pt>
                <c:pt idx="37">
                  <c:v>-2.6045236463331047</c:v>
                </c:pt>
                <c:pt idx="38">
                  <c:v>0.62543432939541255</c:v>
                </c:pt>
                <c:pt idx="39">
                  <c:v>3.2258064516129021</c:v>
                </c:pt>
                <c:pt idx="40">
                  <c:v>-6.9830508474576245</c:v>
                </c:pt>
                <c:pt idx="41">
                  <c:v>-20.374574347332576</c:v>
                </c:pt>
                <c:pt idx="42">
                  <c:v>-14.867256637168142</c:v>
                </c:pt>
                <c:pt idx="43">
                  <c:v>-8.0362929358392741</c:v>
                </c:pt>
                <c:pt idx="44">
                  <c:v>-19.1046658259773</c:v>
                </c:pt>
                <c:pt idx="45">
                  <c:v>-9.5898324667822052</c:v>
                </c:pt>
                <c:pt idx="46">
                  <c:v>-2.7874564459930298</c:v>
                </c:pt>
                <c:pt idx="47">
                  <c:v>2.2374145431945305</c:v>
                </c:pt>
                <c:pt idx="48">
                  <c:v>-6.8360556563823369</c:v>
                </c:pt>
              </c:numCache>
            </c:numRef>
          </c:val>
          <c:smooth val="0"/>
          <c:extLst>
            <c:ext xmlns:c16="http://schemas.microsoft.com/office/drawing/2014/chart" uri="{C3380CC4-5D6E-409C-BE32-E72D297353CC}">
              <c16:uniqueId val="{00000002-5EC0-4F21-807F-F711FB267161}"/>
            </c:ext>
          </c:extLst>
        </c:ser>
        <c:dLbls>
          <c:showLegendKey val="0"/>
          <c:showVal val="0"/>
          <c:showCatName val="0"/>
          <c:showSerName val="0"/>
          <c:showPercent val="0"/>
          <c:showBubbleSize val="0"/>
        </c:dLbls>
        <c:smooth val="0"/>
        <c:axId val="92758400"/>
        <c:axId val="92760320"/>
      </c:lineChart>
      <c:catAx>
        <c:axId val="92758400"/>
        <c:scaling>
          <c:orientation val="minMax"/>
        </c:scaling>
        <c:delete val="0"/>
        <c:axPos val="b"/>
        <c:numFmt formatCode="General" sourceLinked="0"/>
        <c:majorTickMark val="out"/>
        <c:minorTickMark val="none"/>
        <c:tickLblPos val="low"/>
        <c:spPr>
          <a:ln/>
        </c:spPr>
        <c:crossAx val="92760320"/>
        <c:crosses val="autoZero"/>
        <c:auto val="1"/>
        <c:lblAlgn val="ctr"/>
        <c:lblOffset val="100"/>
        <c:noMultiLvlLbl val="0"/>
      </c:catAx>
      <c:valAx>
        <c:axId val="92760320"/>
        <c:scaling>
          <c:orientation val="minMax"/>
          <c:max val="30"/>
          <c:min val="-30"/>
        </c:scaling>
        <c:delete val="0"/>
        <c:axPos val="l"/>
        <c:majorGridlines/>
        <c:numFmt formatCode="0.0" sourceLinked="1"/>
        <c:majorTickMark val="out"/>
        <c:minorTickMark val="none"/>
        <c:tickLblPos val="nextTo"/>
        <c:crossAx val="92758400"/>
        <c:crosses val="autoZero"/>
        <c:crossBetween val="between"/>
        <c:majorUnit val="10"/>
      </c:valAx>
    </c:plotArea>
    <c:legend>
      <c:legendPos val="r"/>
      <c:overlay val="0"/>
    </c:legend>
    <c:plotVisOnly val="1"/>
    <c:dispBlanksAs val="gap"/>
    <c:showDLblsOverMax val="0"/>
  </c:chart>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581879842689141E-2"/>
          <c:y val="8.0504304460743553E-2"/>
          <c:w val="0.80491277997189559"/>
          <c:h val="0.73161323847943405"/>
        </c:manualLayout>
      </c:layout>
      <c:barChart>
        <c:barDir val="col"/>
        <c:grouping val="clustered"/>
        <c:varyColors val="0"/>
        <c:ser>
          <c:idx val="0"/>
          <c:order val="0"/>
          <c:tx>
            <c:strRef>
              <c:f>グラフ!$B$1</c:f>
              <c:strCache>
                <c:ptCount val="1"/>
                <c:pt idx="0">
                  <c:v>外国人労働者数</c:v>
                </c:pt>
              </c:strCache>
            </c:strRef>
          </c:tx>
          <c:spPr>
            <a:pattFill prst="dkDnDiag">
              <a:fgClr>
                <a:schemeClr val="accent1"/>
              </a:fgClr>
              <a:bgClr>
                <a:schemeClr val="bg1"/>
              </a:bgClr>
            </a:patt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(グラフ!$B$2:$B$4,グラフ!$B$6,グラフ!$B$8)</c:f>
              <c:numCache>
                <c:formatCode>#,##0_);[Red]\(#,##0\)</c:formatCode>
                <c:ptCount val="5"/>
                <c:pt idx="0">
                  <c:v>1727.221</c:v>
                </c:pt>
                <c:pt idx="1">
                  <c:v>485.38200000000001</c:v>
                </c:pt>
                <c:pt idx="2">
                  <c:v>100.592</c:v>
                </c:pt>
                <c:pt idx="3">
                  <c:v>177.76900000000001</c:v>
                </c:pt>
                <c:pt idx="4">
                  <c:v>111.86199999999999</c:v>
                </c:pt>
              </c:numCache>
            </c:numRef>
          </c:val>
          <c:extLst>
            <c:ext xmlns:c16="http://schemas.microsoft.com/office/drawing/2014/chart" uri="{C3380CC4-5D6E-409C-BE32-E72D297353CC}">
              <c16:uniqueId val="{00000000-6A8E-42A5-B6D6-7D081C22296A}"/>
            </c:ext>
          </c:extLst>
        </c:ser>
        <c:ser>
          <c:idx val="1"/>
          <c:order val="1"/>
          <c:tx>
            <c:strRef>
              <c:f>グラフ!$C$1</c:f>
              <c:strCache>
                <c:ptCount val="1"/>
                <c:pt idx="0">
                  <c:v>「専門的・技術的」資格人数</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(グラフ!$C$2:$C$4,グラフ!$C$6,グラフ!$C$8)</c:f>
              <c:numCache>
                <c:formatCode>#,##0_);[Red]\(#,##0\)</c:formatCode>
                <c:ptCount val="5"/>
                <c:pt idx="0">
                  <c:v>394.50900000000001</c:v>
                </c:pt>
                <c:pt idx="1">
                  <c:v>167.59800000000001</c:v>
                </c:pt>
                <c:pt idx="2">
                  <c:v>25.616</c:v>
                </c:pt>
                <c:pt idx="3">
                  <c:v>28.503</c:v>
                </c:pt>
                <c:pt idx="4">
                  <c:v>31.946999999999999</c:v>
                </c:pt>
              </c:numCache>
            </c:numRef>
          </c:val>
          <c:extLst>
            <c:ext xmlns:c16="http://schemas.microsoft.com/office/drawing/2014/chart" uri="{C3380CC4-5D6E-409C-BE32-E72D297353CC}">
              <c16:uniqueId val="{00000001-6A8E-42A5-B6D6-7D081C22296A}"/>
            </c:ext>
          </c:extLst>
        </c:ser>
        <c:dLbls>
          <c:showLegendKey val="0"/>
          <c:showVal val="0"/>
          <c:showCatName val="0"/>
          <c:showSerName val="0"/>
          <c:showPercent val="0"/>
          <c:showBubbleSize val="0"/>
        </c:dLbls>
        <c:gapWidth val="150"/>
        <c:axId val="73725440"/>
        <c:axId val="71717632"/>
      </c:barChart>
      <c:lineChart>
        <c:grouping val="standard"/>
        <c:varyColors val="0"/>
        <c:ser>
          <c:idx val="2"/>
          <c:order val="2"/>
          <c:tx>
            <c:strRef>
              <c:f>グラフ!$D$1</c:f>
              <c:strCache>
                <c:ptCount val="1"/>
                <c:pt idx="0">
                  <c:v>全労働者に占める「専門・技術」の割合</c:v>
                </c:pt>
              </c:strCache>
            </c:strRef>
          </c:tx>
          <c:marker>
            <c:symbol val="diamond"/>
            <c:size val="7"/>
          </c:marker>
          <c:dLbls>
            <c:spPr>
              <a:solidFill>
                <a:schemeClr val="bg1"/>
              </a:solidFill>
              <a:ln>
                <a:solidFill>
                  <a:schemeClr val="tx1"/>
                </a:solid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(グラフ!$D$2:$D$4,グラフ!$D$6,グラフ!$D$8)</c:f>
              <c:numCache>
                <c:formatCode>0.0%</c:formatCode>
                <c:ptCount val="5"/>
                <c:pt idx="0">
                  <c:v>0.2284067875506377</c:v>
                </c:pt>
                <c:pt idx="1">
                  <c:v>0.34529092549785534</c:v>
                </c:pt>
                <c:pt idx="2">
                  <c:v>0.25465245745188486</c:v>
                </c:pt>
                <c:pt idx="3">
                  <c:v>0.16033729165377539</c:v>
                </c:pt>
                <c:pt idx="4">
                  <c:v>0.28559296275768359</c:v>
                </c:pt>
              </c:numCache>
            </c:numRef>
          </c:val>
          <c:smooth val="0"/>
          <c:extLst>
            <c:ext xmlns:c16="http://schemas.microsoft.com/office/drawing/2014/chart" uri="{C3380CC4-5D6E-409C-BE32-E72D297353CC}">
              <c16:uniqueId val="{00000002-6A8E-42A5-B6D6-7D081C22296A}"/>
            </c:ext>
          </c:extLst>
        </c:ser>
        <c:dLbls>
          <c:showLegendKey val="0"/>
          <c:showVal val="0"/>
          <c:showCatName val="0"/>
          <c:showSerName val="0"/>
          <c:showPercent val="0"/>
          <c:showBubbleSize val="0"/>
        </c:dLbls>
        <c:marker val="1"/>
        <c:smooth val="0"/>
        <c:axId val="71725056"/>
        <c:axId val="71719168"/>
      </c:lineChart>
      <c:catAx>
        <c:axId val="73725440"/>
        <c:scaling>
          <c:orientation val="minMax"/>
        </c:scaling>
        <c:delete val="0"/>
        <c:axPos val="b"/>
        <c:numFmt formatCode="General" sourceLinked="0"/>
        <c:majorTickMark val="out"/>
        <c:minorTickMark val="none"/>
        <c:tickLblPos val="nextTo"/>
        <c:txPr>
          <a:bodyPr/>
          <a:lstStyle/>
          <a:p>
            <a:pPr>
              <a:defRPr sz="900"/>
            </a:pPr>
            <a:endParaRPr lang="ja-JP"/>
          </a:p>
        </c:txPr>
        <c:crossAx val="71717632"/>
        <c:crosses val="autoZero"/>
        <c:auto val="1"/>
        <c:lblAlgn val="ctr"/>
        <c:lblOffset val="100"/>
        <c:noMultiLvlLbl val="0"/>
      </c:catAx>
      <c:valAx>
        <c:axId val="71717632"/>
        <c:scaling>
          <c:orientation val="minMax"/>
        </c:scaling>
        <c:delete val="0"/>
        <c:axPos val="l"/>
        <c:majorGridlines/>
        <c:numFmt formatCode="#,##0_);[Red]\(#,##0\)" sourceLinked="1"/>
        <c:majorTickMark val="out"/>
        <c:minorTickMark val="none"/>
        <c:tickLblPos val="nextTo"/>
        <c:crossAx val="73725440"/>
        <c:crosses val="autoZero"/>
        <c:crossBetween val="between"/>
      </c:valAx>
      <c:valAx>
        <c:axId val="71719168"/>
        <c:scaling>
          <c:orientation val="minMax"/>
        </c:scaling>
        <c:delete val="0"/>
        <c:axPos val="r"/>
        <c:numFmt formatCode="0.0%" sourceLinked="1"/>
        <c:majorTickMark val="out"/>
        <c:minorTickMark val="none"/>
        <c:tickLblPos val="nextTo"/>
        <c:crossAx val="71725056"/>
        <c:crosses val="max"/>
        <c:crossBetween val="between"/>
      </c:valAx>
      <c:catAx>
        <c:axId val="71725056"/>
        <c:scaling>
          <c:orientation val="minMax"/>
        </c:scaling>
        <c:delete val="1"/>
        <c:axPos val="b"/>
        <c:numFmt formatCode="General" sourceLinked="1"/>
        <c:majorTickMark val="out"/>
        <c:minorTickMark val="none"/>
        <c:tickLblPos val="nextTo"/>
        <c:crossAx val="71719168"/>
        <c:crosses val="autoZero"/>
        <c:auto val="1"/>
        <c:lblAlgn val="ctr"/>
        <c:lblOffset val="100"/>
        <c:noMultiLvlLbl val="0"/>
      </c:catAx>
    </c:plotArea>
    <c:legend>
      <c:legendPos val="b"/>
      <c:legendEntry>
        <c:idx val="2"/>
        <c:delete val="1"/>
      </c:legendEntry>
      <c:layout>
        <c:manualLayout>
          <c:xMode val="edge"/>
          <c:yMode val="edge"/>
          <c:x val="0.11466289762828025"/>
          <c:y val="0.90214919494303136"/>
          <c:w val="0.77067420474343951"/>
          <c:h val="7.6630651815158532E-2"/>
        </c:manualLayout>
      </c:layout>
      <c:overlay val="0"/>
      <c:spPr>
        <a:ln>
          <a:noFill/>
        </a:ln>
      </c:spPr>
      <c:txPr>
        <a:bodyPr/>
        <a:lstStyle/>
        <a:p>
          <a:pPr>
            <a:defRPr sz="800"/>
          </a:pPr>
          <a:endParaRPr lang="ja-JP"/>
        </a:p>
      </c:txPr>
    </c:legend>
    <c:plotVisOnly val="1"/>
    <c:dispBlanksAs val="gap"/>
    <c:showDLblsOverMax val="0"/>
  </c:chart>
  <c:externalData r:id="rId1">
    <c:autoUpdate val="0"/>
  </c:externalData>
  <c:userShapes r:id="rId2"/>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76613315024411E-2"/>
          <c:y val="7.569120401907356E-2"/>
          <c:w val="0.88937167988289068"/>
          <c:h val="0.79915893222070844"/>
        </c:manualLayout>
      </c:layout>
      <c:lineChart>
        <c:grouping val="standard"/>
        <c:varyColors val="0"/>
        <c:ser>
          <c:idx val="0"/>
          <c:order val="0"/>
          <c:tx>
            <c:strRef>
              <c:f>'グラフ更新案（京都→愛知）'!$B$5</c:f>
              <c:strCache>
                <c:ptCount val="1"/>
                <c:pt idx="0">
                  <c:v>東京</c:v>
                </c:pt>
              </c:strCache>
            </c:strRef>
          </c:tx>
          <c:dLbls>
            <c:dLbl>
              <c:idx val="10"/>
              <c:layout>
                <c:manualLayout>
                  <c:x val="-2.7356812651295758E-2"/>
                  <c:y val="3.2442098092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88-4142-B6AE-9FCAF1EE0CC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'グラフ更新案（京都→愛知）'!$C$4:$M$4</c:f>
              <c:strCache>
                <c:ptCount val="11"/>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strCache>
            </c:strRef>
          </c:cat>
          <c:val>
            <c:numRef>
              <c:f>'グラフ更新案（京都→愛知）'!$C$5:$M$5</c:f>
              <c:numCache>
                <c:formatCode>0.0_ </c:formatCode>
                <c:ptCount val="11"/>
                <c:pt idx="0">
                  <c:v>92.286406087858879</c:v>
                </c:pt>
                <c:pt idx="1">
                  <c:v>94.229428172942818</c:v>
                </c:pt>
                <c:pt idx="2">
                  <c:v>92.4</c:v>
                </c:pt>
                <c:pt idx="3">
                  <c:v>94.7</c:v>
                </c:pt>
                <c:pt idx="4">
                  <c:v>95.7</c:v>
                </c:pt>
                <c:pt idx="5">
                  <c:v>98.4</c:v>
                </c:pt>
                <c:pt idx="6">
                  <c:v>95.8</c:v>
                </c:pt>
                <c:pt idx="7">
                  <c:v>95.9</c:v>
                </c:pt>
                <c:pt idx="8">
                  <c:v>96.1</c:v>
                </c:pt>
                <c:pt idx="9">
                  <c:v>95.5</c:v>
                </c:pt>
                <c:pt idx="10">
                  <c:v>95.2</c:v>
                </c:pt>
              </c:numCache>
            </c:numRef>
          </c:val>
          <c:smooth val="0"/>
          <c:extLst>
            <c:ext xmlns:c16="http://schemas.microsoft.com/office/drawing/2014/chart" uri="{C3380CC4-5D6E-409C-BE32-E72D297353CC}">
              <c16:uniqueId val="{00000001-2558-4DC9-B880-3CA93FA67F94}"/>
            </c:ext>
          </c:extLst>
        </c:ser>
        <c:ser>
          <c:idx val="1"/>
          <c:order val="1"/>
          <c:tx>
            <c:strRef>
              <c:f>'グラフ更新案（京都→愛知）'!$B$6</c:f>
              <c:strCache>
                <c:ptCount val="1"/>
                <c:pt idx="0">
                  <c:v>愛知</c:v>
                </c:pt>
              </c:strCache>
            </c:strRef>
          </c:tx>
          <c:marker>
            <c:symbol val="circle"/>
            <c:size val="5"/>
          </c:marker>
          <c:dLbls>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C5-45BA-AC13-1ADB7E9E4B9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'グラフ更新案（京都→愛知）'!$C$4:$M$4</c:f>
              <c:strCache>
                <c:ptCount val="11"/>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strCache>
            </c:strRef>
          </c:cat>
          <c:val>
            <c:numRef>
              <c:f>'グラフ更新案（京都→愛知）'!$C$6:$M$6</c:f>
              <c:numCache>
                <c:formatCode>0.0_ </c:formatCode>
                <c:ptCount val="11"/>
                <c:pt idx="0">
                  <c:v>96.699445039431396</c:v>
                </c:pt>
                <c:pt idx="1">
                  <c:v>97.438039543302693</c:v>
                </c:pt>
                <c:pt idx="2">
                  <c:v>96.9</c:v>
                </c:pt>
                <c:pt idx="3">
                  <c:v>98.2</c:v>
                </c:pt>
                <c:pt idx="4">
                  <c:v>98.9</c:v>
                </c:pt>
                <c:pt idx="5">
                  <c:v>98.4</c:v>
                </c:pt>
                <c:pt idx="6">
                  <c:v>98.8</c:v>
                </c:pt>
                <c:pt idx="7">
                  <c:v>99</c:v>
                </c:pt>
                <c:pt idx="8">
                  <c:v>99.1</c:v>
                </c:pt>
                <c:pt idx="9">
                  <c:v>98.9</c:v>
                </c:pt>
                <c:pt idx="10">
                  <c:v>98.9</c:v>
                </c:pt>
              </c:numCache>
            </c:numRef>
          </c:val>
          <c:smooth val="0"/>
          <c:extLst>
            <c:ext xmlns:c16="http://schemas.microsoft.com/office/drawing/2014/chart" uri="{C3380CC4-5D6E-409C-BE32-E72D297353CC}">
              <c16:uniqueId val="{00000003-2558-4DC9-B880-3CA93FA67F94}"/>
            </c:ext>
          </c:extLst>
        </c:ser>
        <c:ser>
          <c:idx val="2"/>
          <c:order val="2"/>
          <c:tx>
            <c:strRef>
              <c:f>'グラフ更新案（京都→愛知）'!$B$7</c:f>
              <c:strCache>
                <c:ptCount val="1"/>
                <c:pt idx="0">
                  <c:v>大阪</c:v>
                </c:pt>
              </c:strCache>
            </c:strRef>
          </c:tx>
          <c:spPr>
            <a:ln w="22225">
              <a:solidFill>
                <a:srgbClr val="002060"/>
              </a:solidFill>
            </a:ln>
          </c:spPr>
          <c:marker>
            <c:symbol val="square"/>
            <c:size val="7"/>
            <c:spPr>
              <a:solidFill>
                <a:srgbClr val="002060"/>
              </a:solidFill>
              <a:ln>
                <a:solidFill>
                  <a:srgbClr val="002060"/>
                </a:solidFill>
              </a:ln>
            </c:spPr>
          </c:marker>
          <c:dLbls>
            <c:dLbl>
              <c:idx val="0"/>
              <c:layout>
                <c:manualLayout>
                  <c:x val="-4.6207705909873047E-2"/>
                  <c:y val="-5.934130326732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58-4DC9-B880-3CA93FA67F94}"/>
                </c:ext>
              </c:extLst>
            </c:dLbl>
            <c:dLbl>
              <c:idx val="2"/>
              <c:layout>
                <c:manualLayout>
                  <c:x val="-1.4838991047569205E-2"/>
                  <c:y val="-4.3842659202483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58-4DC9-B880-3CA93FA67F94}"/>
                </c:ext>
              </c:extLst>
            </c:dLbl>
            <c:dLbl>
              <c:idx val="3"/>
              <c:layout>
                <c:manualLayout>
                  <c:x val="-3.6994076646763567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58-4DC9-B880-3CA93FA67F94}"/>
                </c:ext>
              </c:extLst>
            </c:dLbl>
            <c:dLbl>
              <c:idx val="4"/>
              <c:layout>
                <c:manualLayout>
                  <c:x val="-3.6994076646763567E-2"/>
                  <c:y val="4.91805966114700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58-4DC9-B880-3CA93FA67F94}"/>
                </c:ext>
              </c:extLst>
            </c:dLbl>
            <c:dLbl>
              <c:idx val="5"/>
              <c:layout>
                <c:manualLayout>
                  <c:x val="-3.6994076646763491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58-4DC9-B880-3CA93FA67F94}"/>
                </c:ext>
              </c:extLst>
            </c:dLbl>
            <c:dLbl>
              <c:idx val="6"/>
              <c:layout>
                <c:manualLayout>
                  <c:x val="-3.6994076646763567E-2"/>
                  <c:y val="3.5891560066619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58-4DC9-B880-3CA93FA67F94}"/>
                </c:ext>
              </c:extLst>
            </c:dLbl>
            <c:dLbl>
              <c:idx val="7"/>
              <c:layout>
                <c:manualLayout>
                  <c:x val="-3.6994076646763567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58-4DC9-B880-3CA93FA67F94}"/>
                </c:ext>
              </c:extLst>
            </c:dLbl>
            <c:dLbl>
              <c:idx val="8"/>
              <c:layout>
                <c:manualLayout>
                  <c:x val="-3.900817533759942E-2"/>
                  <c:y val="4.0321238914903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58-4DC9-B880-3CA93FA67F94}"/>
                </c:ext>
              </c:extLst>
            </c:dLbl>
            <c:dLbl>
              <c:idx val="9"/>
              <c:layout>
                <c:manualLayout>
                  <c:x val="-2.6915226305349645E-2"/>
                  <c:y val="4.64771372615804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58-4DC9-B880-3CA93FA67F94}"/>
                </c:ext>
              </c:extLst>
            </c:dLbl>
            <c:dLbl>
              <c:idx val="10"/>
              <c:layout>
                <c:manualLayout>
                  <c:x val="-2.7885922658107184E-2"/>
                  <c:y val="-2.94614271117166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88-4142-B6AE-9FCAF1EE0CC9}"/>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'グラフ更新案（京都→愛知）'!$C$4:$M$4</c:f>
              <c:strCache>
                <c:ptCount val="11"/>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strCache>
            </c:strRef>
          </c:cat>
          <c:val>
            <c:numRef>
              <c:f>'グラフ更新案（京都→愛知）'!$C$7:$M$7</c:f>
              <c:numCache>
                <c:formatCode>0.0_ </c:formatCode>
                <c:ptCount val="11"/>
                <c:pt idx="0">
                  <c:v>87.878413443716795</c:v>
                </c:pt>
                <c:pt idx="1">
                  <c:v>90.479616306954441</c:v>
                </c:pt>
                <c:pt idx="2">
                  <c:v>93.3</c:v>
                </c:pt>
                <c:pt idx="3">
                  <c:v>93</c:v>
                </c:pt>
                <c:pt idx="4">
                  <c:v>94.7</c:v>
                </c:pt>
                <c:pt idx="5">
                  <c:v>94.5</c:v>
                </c:pt>
                <c:pt idx="6">
                  <c:v>95.1</c:v>
                </c:pt>
                <c:pt idx="7">
                  <c:v>94.9</c:v>
                </c:pt>
                <c:pt idx="8">
                  <c:v>95.2</c:v>
                </c:pt>
                <c:pt idx="9">
                  <c:v>94.3</c:v>
                </c:pt>
                <c:pt idx="10">
                  <c:v>95.5</c:v>
                </c:pt>
              </c:numCache>
            </c:numRef>
          </c:val>
          <c:smooth val="0"/>
          <c:extLst>
            <c:ext xmlns:c16="http://schemas.microsoft.com/office/drawing/2014/chart" uri="{C3380CC4-5D6E-409C-BE32-E72D297353CC}">
              <c16:uniqueId val="{0000000D-2558-4DC9-B880-3CA93FA67F94}"/>
            </c:ext>
          </c:extLst>
        </c:ser>
        <c:ser>
          <c:idx val="3"/>
          <c:order val="3"/>
          <c:tx>
            <c:strRef>
              <c:f>'グラフ更新案（京都→愛知）'!$B$8</c:f>
              <c:strCache>
                <c:ptCount val="1"/>
                <c:pt idx="0">
                  <c:v>全国</c:v>
                </c:pt>
              </c:strCache>
            </c:strRef>
          </c:tx>
          <c:spPr>
            <a:ln w="22225">
              <a:solidFill>
                <a:schemeClr val="bg2">
                  <a:lumMod val="50000"/>
                </a:schemeClr>
              </a:solidFill>
            </a:ln>
          </c:spPr>
          <c:marker>
            <c:symbol val="x"/>
            <c:size val="6"/>
            <c:spPr>
              <a:noFill/>
              <a:ln w="15875">
                <a:solidFill>
                  <a:schemeClr val="bg2">
                    <a:lumMod val="50000"/>
                  </a:schemeClr>
                </a:solidFill>
              </a:ln>
            </c:spPr>
          </c:marker>
          <c:dLbls>
            <c:dLbl>
              <c:idx val="0"/>
              <c:layout>
                <c:manualLayout>
                  <c:x val="-4.9981280641806569E-2"/>
                  <c:y val="-4.4456109652960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58-4DC9-B880-3CA93FA67F94}"/>
                </c:ext>
              </c:extLst>
            </c:dLbl>
            <c:dLbl>
              <c:idx val="1"/>
              <c:layout>
                <c:manualLayout>
                  <c:x val="-9.7297083147625408E-3"/>
                  <c:y val="1.10994459025954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58-4DC9-B880-3CA93FA67F94}"/>
                </c:ext>
              </c:extLst>
            </c:dLbl>
            <c:dLbl>
              <c:idx val="2"/>
              <c:layout>
                <c:manualLayout>
                  <c:x val="-6.205834542585504E-2"/>
                  <c:y val="-2.2507651659821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58-4DC9-B880-3CA93FA67F94}"/>
                </c:ext>
              </c:extLst>
            </c:dLbl>
            <c:dLbl>
              <c:idx val="3"/>
              <c:layout>
                <c:manualLayout>
                  <c:x val="-3.639175012489005E-2"/>
                  <c:y val="3.4847620791587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58-4DC9-B880-3CA93FA67F94}"/>
                </c:ext>
              </c:extLst>
            </c:dLbl>
            <c:dLbl>
              <c:idx val="4"/>
              <c:layout>
                <c:manualLayout>
                  <c:x val="-4.494983410092606E-2"/>
                  <c:y val="3.4247594050743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558-4DC9-B880-3CA93FA67F94}"/>
                </c:ext>
              </c:extLst>
            </c:dLbl>
            <c:dLbl>
              <c:idx val="5"/>
              <c:layout>
                <c:manualLayout>
                  <c:x val="-4.494983410092606E-2"/>
                  <c:y val="4.8136482939632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58-4DC9-B880-3CA93FA67F94}"/>
                </c:ext>
              </c:extLst>
            </c:dLbl>
            <c:dLbl>
              <c:idx val="6"/>
              <c:layout>
                <c:manualLayout>
                  <c:x val="-3.3972928610509788E-2"/>
                  <c:y val="3.7198140930058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558-4DC9-B880-3CA93FA67F94}"/>
                </c:ext>
              </c:extLst>
            </c:dLbl>
            <c:dLbl>
              <c:idx val="7"/>
              <c:layout>
                <c:manualLayout>
                  <c:x val="-4.0015224683017339E-2"/>
                  <c:y val="3.2768462081774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58-4DC9-B880-3CA93FA67F94}"/>
                </c:ext>
              </c:extLst>
            </c:dLbl>
            <c:dLbl>
              <c:idx val="8"/>
              <c:layout>
                <c:manualLayout>
                  <c:x val="-4.0015224683017339E-2"/>
                  <c:y val="3.27684620817746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558-4DC9-B880-3CA93FA67F94}"/>
                </c:ext>
              </c:extLst>
            </c:dLbl>
            <c:dLbl>
              <c:idx val="9"/>
              <c:layout>
                <c:manualLayout>
                  <c:x val="-4.0015224683017339E-2"/>
                  <c:y val="4.1627819778341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558-4DC9-B880-3CA93FA67F94}"/>
                </c:ext>
              </c:extLst>
            </c:dLbl>
            <c:dLbl>
              <c:idx val="10"/>
              <c:layout>
                <c:manualLayout>
                  <c:x val="-3.004567102531485E-2"/>
                  <c:y val="3.35166893732969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C5-45BA-AC13-1ADB7E9E4B90}"/>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'グラフ更新案（京都→愛知）'!$C$4:$M$4</c:f>
              <c:strCache>
                <c:ptCount val="11"/>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pt idx="10">
                  <c:v>2021.3卒業</c:v>
                </c:pt>
              </c:strCache>
            </c:strRef>
          </c:cat>
          <c:val>
            <c:numRef>
              <c:f>'グラフ更新案（京都→愛知）'!$C$8:$M$8</c:f>
              <c:numCache>
                <c:formatCode>0.0_ </c:formatCode>
                <c:ptCount val="11"/>
                <c:pt idx="0">
                  <c:v>93.191445057564493</c:v>
                </c:pt>
                <c:pt idx="1">
                  <c:v>94.821013532593298</c:v>
                </c:pt>
                <c:pt idx="2">
                  <c:v>95.8</c:v>
                </c:pt>
                <c:pt idx="3">
                  <c:v>96.6</c:v>
                </c:pt>
                <c:pt idx="4">
                  <c:v>97.5</c:v>
                </c:pt>
                <c:pt idx="5">
                  <c:v>97.7</c:v>
                </c:pt>
                <c:pt idx="6">
                  <c:v>98</c:v>
                </c:pt>
                <c:pt idx="7">
                  <c:v>98.1</c:v>
                </c:pt>
                <c:pt idx="8">
                  <c:v>98.2</c:v>
                </c:pt>
                <c:pt idx="9">
                  <c:v>98.1</c:v>
                </c:pt>
                <c:pt idx="10">
                  <c:v>97.9</c:v>
                </c:pt>
              </c:numCache>
            </c:numRef>
          </c:val>
          <c:smooth val="0"/>
          <c:extLst>
            <c:ext xmlns:c16="http://schemas.microsoft.com/office/drawing/2014/chart" uri="{C3380CC4-5D6E-409C-BE32-E72D297353CC}">
              <c16:uniqueId val="{00000018-2558-4DC9-B880-3CA93FA67F94}"/>
            </c:ext>
          </c:extLst>
        </c:ser>
        <c:dLbls>
          <c:showLegendKey val="0"/>
          <c:showVal val="0"/>
          <c:showCatName val="0"/>
          <c:showSerName val="0"/>
          <c:showPercent val="0"/>
          <c:showBubbleSize val="0"/>
        </c:dLbls>
        <c:marker val="1"/>
        <c:smooth val="0"/>
        <c:axId val="134036480"/>
        <c:axId val="134058752"/>
      </c:lineChart>
      <c:catAx>
        <c:axId val="134036480"/>
        <c:scaling>
          <c:orientation val="minMax"/>
        </c:scaling>
        <c:delete val="0"/>
        <c:axPos val="b"/>
        <c:numFmt formatCode="General" sourceLinked="0"/>
        <c:majorTickMark val="out"/>
        <c:minorTickMark val="none"/>
        <c:tickLblPos val="nextTo"/>
        <c:txPr>
          <a:bodyPr/>
          <a:lstStyle/>
          <a:p>
            <a:pPr>
              <a:defRPr sz="900"/>
            </a:pPr>
            <a:endParaRPr lang="ja-JP"/>
          </a:p>
        </c:txPr>
        <c:crossAx val="134058752"/>
        <c:crosses val="autoZero"/>
        <c:auto val="1"/>
        <c:lblAlgn val="ctr"/>
        <c:lblOffset val="100"/>
        <c:noMultiLvlLbl val="0"/>
      </c:catAx>
      <c:valAx>
        <c:axId val="134058752"/>
        <c:scaling>
          <c:orientation val="minMax"/>
          <c:max val="100"/>
          <c:min val="85"/>
        </c:scaling>
        <c:delete val="0"/>
        <c:axPos val="l"/>
        <c:majorGridlines/>
        <c:numFmt formatCode="0.0_ " sourceLinked="1"/>
        <c:majorTickMark val="out"/>
        <c:minorTickMark val="none"/>
        <c:tickLblPos val="nextTo"/>
        <c:crossAx val="134036480"/>
        <c:crosses val="autoZero"/>
        <c:crossBetween val="between"/>
        <c:majorUnit val="5"/>
      </c:valAx>
    </c:plotArea>
    <c:legend>
      <c:legendPos val="b"/>
      <c:overlay val="0"/>
    </c:legend>
    <c:plotVisOnly val="1"/>
    <c:dispBlanksAs val="gap"/>
    <c:showDLblsOverMax val="0"/>
  </c:chart>
  <c:externalData r:id="rId1">
    <c:autoUpdate val="0"/>
  </c:externalData>
  <c:userShapes r:id="rId2"/>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485746872351113"/>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'!$N$52:$N$63</c:f>
              <c:numCache>
                <c:formatCode>0.0%</c:formatCode>
                <c:ptCount val="3"/>
                <c:pt idx="0">
                  <c:v>0.24475578805614545</c:v>
                </c:pt>
                <c:pt idx="1">
                  <c:v>0.26654299654401303</c:v>
                </c:pt>
                <c:pt idx="2">
                  <c:v>0.21786120591581343</c:v>
                </c:pt>
              </c:numCache>
            </c:numRef>
          </c:val>
          <c:extLst>
            <c:ext xmlns:c16="http://schemas.microsoft.com/office/drawing/2014/chart" uri="{C3380CC4-5D6E-409C-BE32-E72D297353CC}">
              <c16:uniqueId val="{00000000-568F-4352-913E-B282DCB116C4}"/>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'!$O$52:$O$63</c:f>
              <c:numCache>
                <c:formatCode>0.0%</c:formatCode>
                <c:ptCount val="3"/>
                <c:pt idx="0">
                  <c:v>0.23600248614492153</c:v>
                </c:pt>
                <c:pt idx="1">
                  <c:v>0.23612522870502134</c:v>
                </c:pt>
                <c:pt idx="2">
                  <c:v>0.22475824800910124</c:v>
                </c:pt>
              </c:numCache>
            </c:numRef>
          </c:val>
          <c:extLst>
            <c:ext xmlns:c16="http://schemas.microsoft.com/office/drawing/2014/chart" uri="{C3380CC4-5D6E-409C-BE32-E72D297353CC}">
              <c16:uniqueId val="{00000001-568F-4352-913E-B282DCB116C4}"/>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'!$P$52:$P$63</c:f>
              <c:numCache>
                <c:formatCode>0.0%</c:formatCode>
                <c:ptCount val="3"/>
                <c:pt idx="0">
                  <c:v>0.42761692650334077</c:v>
                </c:pt>
                <c:pt idx="1">
                  <c:v>0.34394694043504775</c:v>
                </c:pt>
                <c:pt idx="2">
                  <c:v>0.36478479332574898</c:v>
                </c:pt>
              </c:numCache>
            </c:numRef>
          </c:val>
          <c:extLst>
            <c:ext xmlns:c16="http://schemas.microsoft.com/office/drawing/2014/chart" uri="{C3380CC4-5D6E-409C-BE32-E72D297353CC}">
              <c16:uniqueId val="{00000002-568F-4352-913E-B282DCB116C4}"/>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'!$Q$52:$Q$63</c:f>
              <c:numCache>
                <c:formatCode>0.0%</c:formatCode>
                <c:ptCount val="3"/>
                <c:pt idx="0">
                  <c:v>9.1624799295592266E-2</c:v>
                </c:pt>
                <c:pt idx="1">
                  <c:v>0.15338483431591787</c:v>
                </c:pt>
                <c:pt idx="2">
                  <c:v>0.19259575274933638</c:v>
                </c:pt>
              </c:numCache>
            </c:numRef>
          </c:val>
          <c:extLst>
            <c:ext xmlns:c16="http://schemas.microsoft.com/office/drawing/2014/chart" uri="{C3380CC4-5D6E-409C-BE32-E72D297353CC}">
              <c16:uniqueId val="{00000003-568F-4352-913E-B282DCB116C4}"/>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568F-4352-913E-B282DCB116C4}"/>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485757456943294"/>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'!$N$52:$N$63</c:f>
              <c:numCache>
                <c:formatCode>0.0%</c:formatCode>
                <c:ptCount val="3"/>
                <c:pt idx="0">
                  <c:v>0.22133766889050849</c:v>
                </c:pt>
                <c:pt idx="1">
                  <c:v>0.23778764634638677</c:v>
                </c:pt>
                <c:pt idx="2">
                  <c:v>0.20132346343651861</c:v>
                </c:pt>
              </c:numCache>
            </c:numRef>
          </c:val>
          <c:extLst>
            <c:ext xmlns:c16="http://schemas.microsoft.com/office/drawing/2014/chart" uri="{C3380CC4-5D6E-409C-BE32-E72D297353CC}">
              <c16:uniqueId val="{00000000-E45D-4975-859D-0ED182EDB978}"/>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'!$O$52:$O$63</c:f>
              <c:numCache>
                <c:formatCode>0.0%</c:formatCode>
                <c:ptCount val="3"/>
                <c:pt idx="0">
                  <c:v>0.23350339182597971</c:v>
                </c:pt>
                <c:pt idx="1">
                  <c:v>0.24338197127862046</c:v>
                </c:pt>
                <c:pt idx="2">
                  <c:v>0.23026020637056976</c:v>
                </c:pt>
              </c:numCache>
            </c:numRef>
          </c:val>
          <c:extLst>
            <c:ext xmlns:c16="http://schemas.microsoft.com/office/drawing/2014/chart" uri="{C3380CC4-5D6E-409C-BE32-E72D297353CC}">
              <c16:uniqueId val="{00000001-E45D-4975-859D-0ED182EDB978}"/>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'!$P$52:$P$63</c:f>
              <c:numCache>
                <c:formatCode>0.0%</c:formatCode>
                <c:ptCount val="3"/>
                <c:pt idx="0">
                  <c:v>0.46397936872792511</c:v>
                </c:pt>
                <c:pt idx="1">
                  <c:v>0.39085299036853338</c:v>
                </c:pt>
                <c:pt idx="2">
                  <c:v>0.41369448183041724</c:v>
                </c:pt>
              </c:numCache>
            </c:numRef>
          </c:val>
          <c:extLst>
            <c:ext xmlns:c16="http://schemas.microsoft.com/office/drawing/2014/chart" uri="{C3380CC4-5D6E-409C-BE32-E72D297353CC}">
              <c16:uniqueId val="{00000002-E45D-4975-859D-0ED182EDB978}"/>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'!$Q$52:$Q$63</c:f>
              <c:numCache>
                <c:formatCode>0.0%</c:formatCode>
                <c:ptCount val="3"/>
                <c:pt idx="0">
                  <c:v>8.1179570555586708E-2</c:v>
                </c:pt>
                <c:pt idx="1">
                  <c:v>0.12797739200645944</c:v>
                </c:pt>
                <c:pt idx="2">
                  <c:v>0.15472184836249439</c:v>
                </c:pt>
              </c:numCache>
            </c:numRef>
          </c:val>
          <c:extLst>
            <c:ext xmlns:c16="http://schemas.microsoft.com/office/drawing/2014/chart" uri="{C3380CC4-5D6E-409C-BE32-E72D297353CC}">
              <c16:uniqueId val="{00000003-E45D-4975-859D-0ED182EDB978}"/>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E45D-4975-859D-0ED182EDB978}"/>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8.5842546020782826E-2"/>
          <c:w val="0.75132052263008897"/>
          <c:h val="0.71049114694259818"/>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'!$N$52:$N$63</c:f>
              <c:numCache>
                <c:formatCode>0.0%</c:formatCode>
                <c:ptCount val="3"/>
                <c:pt idx="0">
                  <c:v>0.26282819068120589</c:v>
                </c:pt>
                <c:pt idx="1">
                  <c:v>0.27905770101333705</c:v>
                </c:pt>
                <c:pt idx="2">
                  <c:v>0.24409777522082915</c:v>
                </c:pt>
              </c:numCache>
            </c:numRef>
          </c:val>
          <c:extLst>
            <c:ext xmlns:c16="http://schemas.microsoft.com/office/drawing/2014/chart" uri="{C3380CC4-5D6E-409C-BE32-E72D297353CC}">
              <c16:uniqueId val="{00000000-1808-415B-B427-BC04354C9E93}"/>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'!$O$52:$O$63</c:f>
              <c:numCache>
                <c:formatCode>0.0%</c:formatCode>
                <c:ptCount val="3"/>
                <c:pt idx="0">
                  <c:v>0.2389454582445962</c:v>
                </c:pt>
                <c:pt idx="1">
                  <c:v>0.24601803809590139</c:v>
                </c:pt>
                <c:pt idx="2">
                  <c:v>0.2327704148571188</c:v>
                </c:pt>
              </c:numCache>
            </c:numRef>
          </c:val>
          <c:extLst>
            <c:ext xmlns:c16="http://schemas.microsoft.com/office/drawing/2014/chart" uri="{C3380CC4-5D6E-409C-BE32-E72D297353CC}">
              <c16:uniqueId val="{00000001-1808-415B-B427-BC04354C9E93}"/>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'!$P$52:$P$63</c:f>
              <c:numCache>
                <c:formatCode>0.0%</c:formatCode>
                <c:ptCount val="3"/>
                <c:pt idx="0">
                  <c:v>0.4352511493441929</c:v>
                </c:pt>
                <c:pt idx="1">
                  <c:v>0.36229062924400179</c:v>
                </c:pt>
                <c:pt idx="2">
                  <c:v>0.38815766394679052</c:v>
                </c:pt>
              </c:numCache>
            </c:numRef>
          </c:val>
          <c:extLst>
            <c:ext xmlns:c16="http://schemas.microsoft.com/office/drawing/2014/chart" uri="{C3380CC4-5D6E-409C-BE32-E72D297353CC}">
              <c16:uniqueId val="{00000002-1808-415B-B427-BC04354C9E93}"/>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'!$Q$52:$Q$63</c:f>
              <c:numCache>
                <c:formatCode>0.0%</c:formatCode>
                <c:ptCount val="3"/>
                <c:pt idx="0">
                  <c:v>6.2975201730005023E-2</c:v>
                </c:pt>
                <c:pt idx="1">
                  <c:v>0.11263363164675975</c:v>
                </c:pt>
                <c:pt idx="2">
                  <c:v>0.13497414597526153</c:v>
                </c:pt>
              </c:numCache>
            </c:numRef>
          </c:val>
          <c:extLst>
            <c:ext xmlns:c16="http://schemas.microsoft.com/office/drawing/2014/chart" uri="{C3380CC4-5D6E-409C-BE32-E72D297353CC}">
              <c16:uniqueId val="{00000003-1808-415B-B427-BC04354C9E93}"/>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2"/>
                      <c:lvl>
                        <c:pt idx="0">
                          <c:v>2007年</c:v>
                        </c:pt>
                        <c:pt idx="1">
                          <c:v>2012年</c:v>
                        </c:pt>
                        <c:pt idx="2">
                          <c:v>2017年</c:v>
                        </c:pt>
                        <c:pt idx="3">
                          <c:v>2007年</c:v>
                        </c:pt>
                        <c:pt idx="4">
                          <c:v>2012年</c:v>
                        </c:pt>
                        <c:pt idx="5">
                          <c:v>2017年</c:v>
                        </c:pt>
                        <c:pt idx="6">
                          <c:v>2007年</c:v>
                        </c:pt>
                        <c:pt idx="7">
                          <c:v>2012年</c:v>
                        </c:pt>
                        <c:pt idx="8">
                          <c:v>2017年</c:v>
                        </c:pt>
                        <c:pt idx="9">
                          <c:v>2007年</c:v>
                        </c:pt>
                        <c:pt idx="10">
                          <c:v>2012年</c:v>
                        </c:pt>
                        <c:pt idx="11">
                          <c:v>2017年</c:v>
                        </c:pt>
                      </c:lvl>
                      <c:lvl>
                        <c:pt idx="0">
                          <c:v>全国</c:v>
                        </c:pt>
                        <c:pt idx="3">
                          <c:v>愛知県</c:v>
                        </c:pt>
                        <c:pt idx="6">
                          <c:v>東京都</c:v>
                        </c:pt>
                        <c:pt idx="9">
                          <c:v>大阪府</c:v>
                        </c:pt>
                      </c:lvl>
                    </c:multiLvlStrCache>
                  </c:multiLvlStrRef>
                </c:cat>
                <c:val>
                  <c:numRef>
                    <c:extLst>
                      <c:ext uri="{02D57815-91ED-43cb-92C2-25804820EDAC}">
                        <c15:formulaRef>
                          <c15:sqref>'新（高齢者除く） '!$F$32</c15:sqref>
                        </c15:formulaRef>
                      </c:ext>
                    </c:extLst>
                    <c:numCache>
                      <c:formatCode>General</c:formatCode>
                      <c:ptCount val="1"/>
                      <c:pt idx="0">
                        <c:v>0</c:v>
                      </c:pt>
                    </c:numCache>
                  </c:numRef>
                </c:val>
                <c:extLst>
                  <c:ext xmlns:c16="http://schemas.microsoft.com/office/drawing/2014/chart" uri="{C3380CC4-5D6E-409C-BE32-E72D297353CC}">
                    <c16:uniqueId val="{00000004-1808-415B-B427-BC04354C9E93}"/>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0"/>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216275856866012"/>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'!$N$52:$N$63</c:f>
              <c:numCache>
                <c:formatCode>0.0%</c:formatCode>
                <c:ptCount val="3"/>
                <c:pt idx="0">
                  <c:v>0.28310728608119679</c:v>
                </c:pt>
                <c:pt idx="1">
                  <c:v>0.31815575728619205</c:v>
                </c:pt>
                <c:pt idx="2">
                  <c:v>0.27629959284158695</c:v>
                </c:pt>
              </c:numCache>
            </c:numRef>
          </c:val>
          <c:extLst>
            <c:ext xmlns:c16="http://schemas.microsoft.com/office/drawing/2014/chart" uri="{C3380CC4-5D6E-409C-BE32-E72D297353CC}">
              <c16:uniqueId val="{00000000-63D5-4273-9843-DC6B8256ADA6}"/>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'!$O$52:$O$63</c:f>
              <c:numCache>
                <c:formatCode>0.0%</c:formatCode>
                <c:ptCount val="3"/>
                <c:pt idx="0">
                  <c:v>0.24886225386383093</c:v>
                </c:pt>
                <c:pt idx="1">
                  <c:v>0.25991399904443385</c:v>
                </c:pt>
                <c:pt idx="2">
                  <c:v>0.24448442382350155</c:v>
                </c:pt>
              </c:numCache>
            </c:numRef>
          </c:val>
          <c:extLst>
            <c:ext xmlns:c16="http://schemas.microsoft.com/office/drawing/2014/chart" uri="{C3380CC4-5D6E-409C-BE32-E72D297353CC}">
              <c16:uniqueId val="{00000001-63D5-4273-9843-DC6B8256ADA6}"/>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'!$P$52:$P$63</c:f>
              <c:numCache>
                <c:formatCode>0.0%</c:formatCode>
                <c:ptCount val="3"/>
                <c:pt idx="0">
                  <c:v>0.41211192718424727</c:v>
                </c:pt>
                <c:pt idx="1">
                  <c:v>0.32804586717630196</c:v>
                </c:pt>
                <c:pt idx="2">
                  <c:v>0.36265505160496164</c:v>
                </c:pt>
              </c:numCache>
            </c:numRef>
          </c:val>
          <c:extLst>
            <c:ext xmlns:c16="http://schemas.microsoft.com/office/drawing/2014/chart" uri="{C3380CC4-5D6E-409C-BE32-E72D297353CC}">
              <c16:uniqueId val="{00000002-63D5-4273-9843-DC6B8256ADA6}"/>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'!$Q$52:$Q$63</c:f>
              <c:numCache>
                <c:formatCode>0.0%</c:formatCode>
                <c:ptCount val="3"/>
                <c:pt idx="0">
                  <c:v>5.5918532870725006E-2</c:v>
                </c:pt>
                <c:pt idx="1">
                  <c:v>9.3884376493072144E-2</c:v>
                </c:pt>
                <c:pt idx="2">
                  <c:v>0.11656093172994982</c:v>
                </c:pt>
              </c:numCache>
            </c:numRef>
          </c:val>
          <c:extLst>
            <c:ext xmlns:c16="http://schemas.microsoft.com/office/drawing/2014/chart" uri="{C3380CC4-5D6E-409C-BE32-E72D297353CC}">
              <c16:uniqueId val="{00000003-63D5-4273-9843-DC6B8256ADA6}"/>
            </c:ext>
          </c:extLst>
        </c:ser>
        <c:dLbls>
          <c:showLegendKey val="0"/>
          <c:showVal val="0"/>
          <c:showCatName val="0"/>
          <c:showSerName val="0"/>
          <c:showPercent val="0"/>
          <c:showBubbleSize val="0"/>
        </c:dLbls>
        <c:gapWidth val="80"/>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63D5-4273-9843-DC6B8256ADA6}"/>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368272254039361"/>
          <c:h val="0.7815906838901765"/>
        </c:manualLayout>
      </c:layout>
      <c:barChart>
        <c:barDir val="bar"/>
        <c:grouping val="stacked"/>
        <c:varyColors val="0"/>
        <c:ser>
          <c:idx val="1"/>
          <c:order val="0"/>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'新（全世代）'!$L$77:$M$79</c:f>
              <c:multiLvlStrCache>
                <c:ptCount val="3"/>
                <c:lvl>
                  <c:pt idx="0">
                    <c:v>2007年</c:v>
                  </c:pt>
                  <c:pt idx="1">
                    <c:v>2012年</c:v>
                  </c:pt>
                  <c:pt idx="2">
                    <c:v>2017年</c:v>
                  </c:pt>
                </c:lvl>
                <c:lvl>
                  <c:pt idx="0">
                    <c:v>大阪府</c:v>
                  </c:pt>
                </c:lvl>
              </c:multiLvlStrCache>
            </c:multiLvlStrRef>
          </c:cat>
          <c:val>
            <c:numRef>
              <c:f>'新（全世代）'!$N$77:$N$79</c:f>
              <c:numCache>
                <c:formatCode>0.0%</c:formatCode>
                <c:ptCount val="3"/>
                <c:pt idx="0">
                  <c:v>0.38407900805817075</c:v>
                </c:pt>
                <c:pt idx="1">
                  <c:v>0.42560763431222648</c:v>
                </c:pt>
                <c:pt idx="2">
                  <c:v>0.40534689619196662</c:v>
                </c:pt>
              </c:numCache>
            </c:numRef>
          </c:val>
          <c:extLst>
            <c:ext xmlns:c16="http://schemas.microsoft.com/office/drawing/2014/chart" uri="{C3380CC4-5D6E-409C-BE32-E72D297353CC}">
              <c16:uniqueId val="{00000000-42F6-4DED-A10C-09E79103764D}"/>
            </c:ext>
          </c:extLst>
        </c:ser>
        <c:ser>
          <c:idx val="2"/>
          <c:order val="1"/>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'新（全世代）'!$L$77:$M$79</c:f>
              <c:multiLvlStrCache>
                <c:ptCount val="3"/>
                <c:lvl>
                  <c:pt idx="0">
                    <c:v>2007年</c:v>
                  </c:pt>
                  <c:pt idx="1">
                    <c:v>2012年</c:v>
                  </c:pt>
                  <c:pt idx="2">
                    <c:v>2017年</c:v>
                  </c:pt>
                </c:lvl>
                <c:lvl>
                  <c:pt idx="0">
                    <c:v>大阪府</c:v>
                  </c:pt>
                </c:lvl>
              </c:multiLvlStrCache>
            </c:multiLvlStrRef>
          </c:cat>
          <c:val>
            <c:numRef>
              <c:f>'新（全世代）'!$O$77:$O$79</c:f>
              <c:numCache>
                <c:formatCode>0.0%</c:formatCode>
                <c:ptCount val="3"/>
                <c:pt idx="0">
                  <c:v>0.2416094636025721</c:v>
                </c:pt>
                <c:pt idx="1">
                  <c:v>0.24800970105973533</c:v>
                </c:pt>
                <c:pt idx="2">
                  <c:v>0.2384454877412624</c:v>
                </c:pt>
              </c:numCache>
            </c:numRef>
          </c:val>
          <c:extLst>
            <c:ext xmlns:c16="http://schemas.microsoft.com/office/drawing/2014/chart" uri="{C3380CC4-5D6E-409C-BE32-E72D297353CC}">
              <c16:uniqueId val="{00000001-42F6-4DED-A10C-09E79103764D}"/>
            </c:ext>
          </c:extLst>
        </c:ser>
        <c:ser>
          <c:idx val="3"/>
          <c:order val="2"/>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'新（全世代）'!$L$77:$M$79</c:f>
              <c:multiLvlStrCache>
                <c:ptCount val="3"/>
                <c:lvl>
                  <c:pt idx="0">
                    <c:v>2007年</c:v>
                  </c:pt>
                  <c:pt idx="1">
                    <c:v>2012年</c:v>
                  </c:pt>
                  <c:pt idx="2">
                    <c:v>2017年</c:v>
                  </c:pt>
                </c:lvl>
                <c:lvl>
                  <c:pt idx="0">
                    <c:v>大阪府</c:v>
                  </c:pt>
                </c:lvl>
              </c:multiLvlStrCache>
            </c:multiLvlStrRef>
          </c:cat>
          <c:val>
            <c:numRef>
              <c:f>'新（全世代）'!$P$77:$P$79</c:f>
              <c:numCache>
                <c:formatCode>0.0%</c:formatCode>
                <c:ptCount val="3"/>
                <c:pt idx="0">
                  <c:v>0.28274140597444175</c:v>
                </c:pt>
                <c:pt idx="1">
                  <c:v>0.25338746243475513</c:v>
                </c:pt>
                <c:pt idx="2">
                  <c:v>0.26875326030255609</c:v>
                </c:pt>
              </c:numCache>
            </c:numRef>
          </c:val>
          <c:extLst>
            <c:ext xmlns:c16="http://schemas.microsoft.com/office/drawing/2014/chart" uri="{C3380CC4-5D6E-409C-BE32-E72D297353CC}">
              <c16:uniqueId val="{00000002-42F6-4DED-A10C-09E79103764D}"/>
            </c:ext>
          </c:extLst>
        </c:ser>
        <c:ser>
          <c:idx val="0"/>
          <c:order val="3"/>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'新（全世代）'!$L$77:$M$79</c:f>
              <c:multiLvlStrCache>
                <c:ptCount val="3"/>
                <c:lvl>
                  <c:pt idx="0">
                    <c:v>2007年</c:v>
                  </c:pt>
                  <c:pt idx="1">
                    <c:v>2012年</c:v>
                  </c:pt>
                  <c:pt idx="2">
                    <c:v>2017年</c:v>
                  </c:pt>
                </c:lvl>
                <c:lvl>
                  <c:pt idx="0">
                    <c:v>大阪府</c:v>
                  </c:pt>
                </c:lvl>
              </c:multiLvlStrCache>
            </c:multiLvlStrRef>
          </c:cat>
          <c:val>
            <c:numRef>
              <c:f>'新（全世代）'!$Q$77:$Q$79</c:f>
              <c:numCache>
                <c:formatCode>0.0%</c:formatCode>
                <c:ptCount val="3"/>
                <c:pt idx="0">
                  <c:v>9.1570122364815362E-2</c:v>
                </c:pt>
                <c:pt idx="1">
                  <c:v>7.2995202193283065E-2</c:v>
                </c:pt>
                <c:pt idx="2">
                  <c:v>8.7454355764214925E-2</c:v>
                </c:pt>
              </c:numCache>
            </c:numRef>
          </c:val>
          <c:extLst>
            <c:ext xmlns:c16="http://schemas.microsoft.com/office/drawing/2014/chart" uri="{C3380CC4-5D6E-409C-BE32-E72D297353CC}">
              <c16:uniqueId val="{00000003-42F6-4DED-A10C-09E79103764D}"/>
            </c:ext>
          </c:extLst>
        </c:ser>
        <c:dLbls>
          <c:showLegendKey val="0"/>
          <c:showVal val="0"/>
          <c:showCatName val="0"/>
          <c:showSerName val="0"/>
          <c:showPercent val="0"/>
          <c:showBubbleSize val="0"/>
        </c:dLbls>
        <c:gapWidth val="80"/>
        <c:overlap val="100"/>
        <c:serLines/>
        <c:axId val="85165952"/>
        <c:axId val="85167488"/>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637578833797249"/>
          <c:h val="0.7815906838901765"/>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'新（全世代）'!$N$68:$N$79</c:f>
              <c:numCache>
                <c:formatCode>0.0%</c:formatCode>
                <c:ptCount val="3"/>
                <c:pt idx="0">
                  <c:v>0.29864300265874799</c:v>
                </c:pt>
                <c:pt idx="1">
                  <c:v>0.33110810060881063</c:v>
                </c:pt>
                <c:pt idx="2">
                  <c:v>0.29781727999507079</c:v>
                </c:pt>
              </c:numCache>
            </c:numRef>
          </c:val>
          <c:extLst>
            <c:ext xmlns:c16="http://schemas.microsoft.com/office/drawing/2014/chart" uri="{C3380CC4-5D6E-409C-BE32-E72D297353CC}">
              <c16:uniqueId val="{00000000-889A-4890-8EEA-C9D925233D47}"/>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'新（全世代）'!$O$68:$O$79</c:f>
              <c:numCache>
                <c:formatCode>0.0%</c:formatCode>
                <c:ptCount val="3"/>
                <c:pt idx="0">
                  <c:v>0.23842408756603709</c:v>
                </c:pt>
                <c:pt idx="1">
                  <c:v>0.23875822220771378</c:v>
                </c:pt>
                <c:pt idx="2">
                  <c:v>0.23150387405844206</c:v>
                </c:pt>
              </c:numCache>
            </c:numRef>
          </c:val>
          <c:extLst>
            <c:ext xmlns:c16="http://schemas.microsoft.com/office/drawing/2014/chart" uri="{C3380CC4-5D6E-409C-BE32-E72D297353CC}">
              <c16:uniqueId val="{00000001-889A-4890-8EEA-C9D925233D47}"/>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'新（全世代）'!$P$68:$P$79</c:f>
              <c:numCache>
                <c:formatCode>0.0%</c:formatCode>
                <c:ptCount val="3"/>
                <c:pt idx="0">
                  <c:v>0.31071095611339389</c:v>
                </c:pt>
                <c:pt idx="1">
                  <c:v>0.29692983172017562</c:v>
                </c:pt>
                <c:pt idx="2">
                  <c:v>0.31243549654184444</c:v>
                </c:pt>
              </c:numCache>
            </c:numRef>
          </c:val>
          <c:extLst>
            <c:ext xmlns:c16="http://schemas.microsoft.com/office/drawing/2014/chart" uri="{C3380CC4-5D6E-409C-BE32-E72D297353CC}">
              <c16:uniqueId val="{00000002-889A-4890-8EEA-C9D925233D47}"/>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'新（全世代）'!$Q$68:$Q$79</c:f>
              <c:numCache>
                <c:formatCode>0.0%</c:formatCode>
                <c:ptCount val="3"/>
                <c:pt idx="0">
                  <c:v>0.15222195366182106</c:v>
                </c:pt>
                <c:pt idx="1">
                  <c:v>0.13320384546329997</c:v>
                </c:pt>
                <c:pt idx="2">
                  <c:v>0.15824334940464271</c:v>
                </c:pt>
              </c:numCache>
            </c:numRef>
          </c:val>
          <c:extLst>
            <c:ext xmlns:c16="http://schemas.microsoft.com/office/drawing/2014/chart" uri="{C3380CC4-5D6E-409C-BE32-E72D297353CC}">
              <c16:uniqueId val="{00000003-889A-4890-8EEA-C9D925233D47}"/>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'新（全世代）'!$F$40</c15:sqref>
                        </c15:formulaRef>
                      </c:ext>
                    </c:extLst>
                  </c:numRef>
                </c:val>
                <c:extLst>
                  <c:ext xmlns:c16="http://schemas.microsoft.com/office/drawing/2014/chart" uri="{C3380CC4-5D6E-409C-BE32-E72D297353CC}">
                    <c16:uniqueId val="{00000004-889A-4890-8EEA-C9D925233D47}"/>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672899329354379"/>
          <c:h val="0.7815906838901765"/>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'新（全世代）'!$N$68:$N$79</c:f>
              <c:numCache>
                <c:formatCode>0.0%</c:formatCode>
                <c:ptCount val="3"/>
                <c:pt idx="0">
                  <c:v>0.28410960864277024</c:v>
                </c:pt>
                <c:pt idx="1">
                  <c:v>0.32765016164709887</c:v>
                </c:pt>
                <c:pt idx="2">
                  <c:v>0.3098550252484118</c:v>
                </c:pt>
              </c:numCache>
            </c:numRef>
          </c:val>
          <c:extLst>
            <c:ext xmlns:c16="http://schemas.microsoft.com/office/drawing/2014/chart" uri="{C3380CC4-5D6E-409C-BE32-E72D297353CC}">
              <c16:uniqueId val="{00000000-08EE-4A94-AE7F-B14C63314860}"/>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'新（全世代）'!$O$68:$O$79</c:f>
              <c:numCache>
                <c:formatCode>0.0%</c:formatCode>
                <c:ptCount val="3"/>
                <c:pt idx="0">
                  <c:v>0.23545825284395794</c:v>
                </c:pt>
                <c:pt idx="1">
                  <c:v>0.24267483409903012</c:v>
                </c:pt>
                <c:pt idx="2">
                  <c:v>0.23365368952598142</c:v>
                </c:pt>
              </c:numCache>
            </c:numRef>
          </c:val>
          <c:extLst>
            <c:ext xmlns:c16="http://schemas.microsoft.com/office/drawing/2014/chart" uri="{C3380CC4-5D6E-409C-BE32-E72D297353CC}">
              <c16:uniqueId val="{00000001-08EE-4A94-AE7F-B14C63314860}"/>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'新（全世代）'!$P$68:$P$79</c:f>
              <c:numCache>
                <c:formatCode>0.0%</c:formatCode>
                <c:ptCount val="3"/>
                <c:pt idx="0">
                  <c:v>0.34048794448021752</c:v>
                </c:pt>
                <c:pt idx="1">
                  <c:v>0.3198570699336396</c:v>
                </c:pt>
                <c:pt idx="2">
                  <c:v>0.33077048379214857</c:v>
                </c:pt>
              </c:numCache>
            </c:numRef>
          </c:val>
          <c:extLst>
            <c:ext xmlns:c16="http://schemas.microsoft.com/office/drawing/2014/chart" uri="{C3380CC4-5D6E-409C-BE32-E72D297353CC}">
              <c16:uniqueId val="{00000002-08EE-4A94-AE7F-B14C63314860}"/>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'新（全世代）'!$Q$68:$Q$79</c:f>
              <c:numCache>
                <c:formatCode>0.0%</c:formatCode>
                <c:ptCount val="3"/>
                <c:pt idx="0">
                  <c:v>0.1399441940330543</c:v>
                </c:pt>
                <c:pt idx="1">
                  <c:v>0.10981793432023142</c:v>
                </c:pt>
                <c:pt idx="2">
                  <c:v>0.12572080143345821</c:v>
                </c:pt>
              </c:numCache>
            </c:numRef>
          </c:val>
          <c:extLst>
            <c:ext xmlns:c16="http://schemas.microsoft.com/office/drawing/2014/chart" uri="{C3380CC4-5D6E-409C-BE32-E72D297353CC}">
              <c16:uniqueId val="{00000003-08EE-4A94-AE7F-B14C63314860}"/>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'新（全世代）'!$F$40</c15:sqref>
                        </c15:formulaRef>
                      </c:ext>
                    </c:extLst>
                  </c:numRef>
                </c:val>
                <c:extLst>
                  <c:ext xmlns:c16="http://schemas.microsoft.com/office/drawing/2014/chart" uri="{C3380CC4-5D6E-409C-BE32-E72D297353CC}">
                    <c16:uniqueId val="{00000004-08EE-4A94-AE7F-B14C63314860}"/>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165106040797954"/>
          <c:w val="0.75335077211149593"/>
          <c:h val="0.71736214190527003"/>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'新（全世代）'!$N$68:$N$79</c:f>
              <c:numCache>
                <c:formatCode>0.0%</c:formatCode>
                <c:ptCount val="3"/>
                <c:pt idx="0">
                  <c:v>0.34313994887802485</c:v>
                </c:pt>
                <c:pt idx="1">
                  <c:v>0.37623042215786634</c:v>
                </c:pt>
                <c:pt idx="2">
                  <c:v>0.3626356498894896</c:v>
                </c:pt>
              </c:numCache>
            </c:numRef>
          </c:val>
          <c:extLst>
            <c:ext xmlns:c16="http://schemas.microsoft.com/office/drawing/2014/chart" uri="{C3380CC4-5D6E-409C-BE32-E72D297353CC}">
              <c16:uniqueId val="{00000000-3A92-41AF-B565-72BA6ECED105}"/>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'新（全世代）'!$O$68:$O$79</c:f>
              <c:numCache>
                <c:formatCode>0.0%</c:formatCode>
                <c:ptCount val="3"/>
                <c:pt idx="0">
                  <c:v>0.2417994302647628</c:v>
                </c:pt>
                <c:pt idx="1">
                  <c:v>0.24708815282663643</c:v>
                </c:pt>
                <c:pt idx="2">
                  <c:v>0.24033620704224559</c:v>
                </c:pt>
              </c:numCache>
            </c:numRef>
          </c:val>
          <c:extLst>
            <c:ext xmlns:c16="http://schemas.microsoft.com/office/drawing/2014/chart" uri="{C3380CC4-5D6E-409C-BE32-E72D297353CC}">
              <c16:uniqueId val="{00000001-3A92-41AF-B565-72BA6ECED105}"/>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'新（全世代）'!$P$68:$P$79</c:f>
              <c:numCache>
                <c:formatCode>0.0%</c:formatCode>
                <c:ptCount val="3"/>
                <c:pt idx="0">
                  <c:v>0.30442879199128592</c:v>
                </c:pt>
                <c:pt idx="1">
                  <c:v>0.28711993413439119</c:v>
                </c:pt>
                <c:pt idx="2">
                  <c:v>0.29619607570667511</c:v>
                </c:pt>
              </c:numCache>
            </c:numRef>
          </c:val>
          <c:extLst>
            <c:ext xmlns:c16="http://schemas.microsoft.com/office/drawing/2014/chart" uri="{C3380CC4-5D6E-409C-BE32-E72D297353CC}">
              <c16:uniqueId val="{00000002-3A92-41AF-B565-72BA6ECED105}"/>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'新（全世代）'!$Q$68:$Q$79</c:f>
              <c:numCache>
                <c:formatCode>0.0%</c:formatCode>
                <c:ptCount val="3"/>
                <c:pt idx="0">
                  <c:v>0.11063182886592639</c:v>
                </c:pt>
                <c:pt idx="1">
                  <c:v>8.9561490881106057E-2</c:v>
                </c:pt>
                <c:pt idx="2">
                  <c:v>0.1008320673615897</c:v>
                </c:pt>
              </c:numCache>
            </c:numRef>
          </c:val>
          <c:extLst>
            <c:ext xmlns:c16="http://schemas.microsoft.com/office/drawing/2014/chart" uri="{C3380CC4-5D6E-409C-BE32-E72D297353CC}">
              <c16:uniqueId val="{00000003-3A92-41AF-B565-72BA6ECED105}"/>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2"/>
                      <c:lvl>
                        <c:pt idx="0">
                          <c:v>2007年</c:v>
                        </c:pt>
                        <c:pt idx="1">
                          <c:v>2012年</c:v>
                        </c:pt>
                        <c:pt idx="2">
                          <c:v>2017年</c:v>
                        </c:pt>
                        <c:pt idx="3">
                          <c:v>2007年</c:v>
                        </c:pt>
                        <c:pt idx="4">
                          <c:v>2012年</c:v>
                        </c:pt>
                        <c:pt idx="5">
                          <c:v>2017年</c:v>
                        </c:pt>
                        <c:pt idx="6">
                          <c:v>2007年</c:v>
                        </c:pt>
                        <c:pt idx="7">
                          <c:v>2012年</c:v>
                        </c:pt>
                        <c:pt idx="8">
                          <c:v>2017年</c:v>
                        </c:pt>
                        <c:pt idx="9">
                          <c:v>2007年</c:v>
                        </c:pt>
                        <c:pt idx="10">
                          <c:v>2012年</c:v>
                        </c:pt>
                        <c:pt idx="11">
                          <c:v>2017年</c:v>
                        </c:pt>
                      </c:lvl>
                      <c:lvl>
                        <c:pt idx="0">
                          <c:v>全国</c:v>
                        </c:pt>
                        <c:pt idx="3">
                          <c:v>愛知県</c:v>
                        </c:pt>
                        <c:pt idx="6">
                          <c:v>東京都</c:v>
                        </c:pt>
                        <c:pt idx="9">
                          <c:v>大阪府</c:v>
                        </c:pt>
                      </c:lvl>
                    </c:multiLvlStrCache>
                  </c:multiLvlStrRef>
                </c:cat>
                <c:val>
                  <c:numRef>
                    <c:extLst>
                      <c:ext uri="{02D57815-91ED-43cb-92C2-25804820EDAC}">
                        <c15:formulaRef>
                          <c15:sqref>'新（全世代）'!$F$40</c15:sqref>
                        </c15:formulaRef>
                      </c:ext>
                    </c:extLst>
                    <c:numCache>
                      <c:formatCode>General</c:formatCode>
                      <c:ptCount val="1"/>
                      <c:pt idx="0">
                        <c:v>0</c:v>
                      </c:pt>
                    </c:numCache>
                  </c:numRef>
                </c:val>
                <c:extLst>
                  <c:ext xmlns:c16="http://schemas.microsoft.com/office/drawing/2014/chart" uri="{C3380CC4-5D6E-409C-BE32-E72D297353CC}">
                    <c16:uniqueId val="{00000004-3A92-41AF-B565-72BA6ECED105}"/>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0"/>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大阪府</a:t>
            </a:r>
          </a:p>
        </c:rich>
      </c:tx>
      <c:layout>
        <c:manualLayout>
          <c:xMode val="edge"/>
          <c:yMode val="edge"/>
          <c:x val="0.19820974750729314"/>
          <c:y val="0.1679143074383394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20000"/>
                <a:lumOff val="8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DF8B-4D5B-8571-8B8E8C71268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DF8B-4D5B-8571-8B8E8C71268F}"/>
              </c:ext>
            </c:extLst>
          </c:dPt>
          <c:dLbls>
            <c:dLbl>
              <c:idx val="0"/>
              <c:layout>
                <c:manualLayout>
                  <c:x val="-0.15582514542093467"/>
                  <c:y val="-3.6613085995952477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DD3DE200-209D-4CB7-AF58-3F08CD6211AB}"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a:latin typeface="Meiryo UI" panose="020B0604030504040204" pitchFamily="50" charset="-128"/>
                        <a:ea typeface="Meiryo UI" panose="020B0604030504040204" pitchFamily="50" charset="-128"/>
                      </a:rPr>
                      <a:t>（</a:t>
                    </a:r>
                    <a:r>
                      <a:rPr lang="en-US" altLang="zh-TW" sz="1000" b="1" dirty="0">
                        <a:latin typeface="Meiryo UI" panose="020B0604030504040204" pitchFamily="50" charset="-128"/>
                        <a:ea typeface="Meiryo UI" panose="020B0604030504040204" pitchFamily="50" charset="-128"/>
                      </a:rPr>
                      <a:t>55</a:t>
                    </a:r>
                    <a:r>
                      <a:rPr lang="zh-TW" altLang="en-US" sz="1000" b="1" dirty="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8892640046570487"/>
                      <c:h val="0.30494535211607021"/>
                    </c:manualLayout>
                  </c15:layout>
                  <c15:dlblFieldTable/>
                  <c15:showDataLabelsRange val="0"/>
                </c:ext>
                <c:ext xmlns:c16="http://schemas.microsoft.com/office/drawing/2014/chart" uri="{C3380CC4-5D6E-409C-BE32-E72D297353CC}">
                  <c16:uniqueId val="{00000001-DF8B-4D5B-8571-8B8E8C71268F}"/>
                </c:ext>
              </c:extLst>
            </c:dLbl>
            <c:dLbl>
              <c:idx val="1"/>
              <c:layout>
                <c:manualLayout>
                  <c:x val="0.23529405926334046"/>
                  <c:y val="2.807140296605106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消費額</a:t>
                    </a:r>
                  </a:p>
                  <a:p>
                    <a:pPr>
                      <a:defRPr sz="1000" b="1">
                        <a:solidFill>
                          <a:schemeClr val="bg1"/>
                        </a:solidFill>
                        <a:latin typeface="Meiryo UI" panose="020B0604030504040204" pitchFamily="50" charset="-128"/>
                        <a:ea typeface="Meiryo UI" panose="020B0604030504040204" pitchFamily="50" charset="-128"/>
                      </a:defRPr>
                    </a:pPr>
                    <a:fld id="{033E7B48-AFF1-43D1-A316-0C9B11E4EBE2}"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rPr>
                      <a:t>45</a:t>
                    </a:r>
                    <a:r>
                      <a:rPr lang="ja-JP" altLang="en-US" sz="1000" b="1" dirty="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953818510454714"/>
                      <c:h val="0.32825330639157196"/>
                    </c:manualLayout>
                  </c15:layout>
                  <c15:dlblFieldTable/>
                  <c15:showDataLabelsRange val="0"/>
                </c:ext>
                <c:ext xmlns:c16="http://schemas.microsoft.com/office/drawing/2014/chart" uri="{C3380CC4-5D6E-409C-BE32-E72D297353CC}">
                  <c16:uniqueId val="{00000003-DF8B-4D5B-8571-8B8E8C7126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訪日外国人消費額</c:v>
                </c:pt>
              </c:strCache>
            </c:strRef>
          </c:cat>
          <c:val>
            <c:numRef>
              <c:f>Sheet1!$B$2:$B$3</c:f>
              <c:numCache>
                <c:formatCode>#,##0</c:formatCode>
                <c:ptCount val="2"/>
                <c:pt idx="0">
                  <c:v>10286</c:v>
                </c:pt>
                <c:pt idx="1">
                  <c:v>8468</c:v>
                </c:pt>
              </c:numCache>
            </c:numRef>
          </c:val>
          <c:extLst>
            <c:ext xmlns:c16="http://schemas.microsoft.com/office/drawing/2014/chart" uri="{C3380CC4-5D6E-409C-BE32-E72D297353CC}">
              <c16:uniqueId val="{00000004-DF8B-4D5B-8571-8B8E8C7126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ジニ係数</c:v>
                </c:pt>
              </c:strCache>
            </c:strRef>
          </c:tx>
          <c:spPr>
            <a:solidFill>
              <a:schemeClr val="accent1"/>
            </a:solidFill>
            <a:ln>
              <a:noFill/>
            </a:ln>
            <a:effectLst/>
          </c:spPr>
          <c:invertIfNegative val="0"/>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DF5F-4397-AC3F-3F9D9BFC6C4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全国</c:v>
                </c:pt>
                <c:pt idx="1">
                  <c:v>大阪</c:v>
                </c:pt>
                <c:pt idx="2">
                  <c:v>東京</c:v>
                </c:pt>
                <c:pt idx="3">
                  <c:v>愛知</c:v>
                </c:pt>
                <c:pt idx="4">
                  <c:v>京都</c:v>
                </c:pt>
                <c:pt idx="5">
                  <c:v>兵庫</c:v>
                </c:pt>
              </c:strCache>
            </c:strRef>
          </c:cat>
          <c:val>
            <c:numRef>
              <c:f>Sheet1!$B$2:$B$7</c:f>
              <c:numCache>
                <c:formatCode>#,##0.000;\-#,##0.000</c:formatCode>
                <c:ptCount val="6"/>
                <c:pt idx="0" formatCode="General">
                  <c:v>0.28799999999999998</c:v>
                </c:pt>
                <c:pt idx="1">
                  <c:v>0.30099999999999999</c:v>
                </c:pt>
                <c:pt idx="2">
                  <c:v>0.30299999999999999</c:v>
                </c:pt>
                <c:pt idx="3">
                  <c:v>0.28599999999999998</c:v>
                </c:pt>
                <c:pt idx="4">
                  <c:v>0.28000000000000003</c:v>
                </c:pt>
                <c:pt idx="5">
                  <c:v>0.28199999999999997</c:v>
                </c:pt>
              </c:numCache>
            </c:numRef>
          </c:val>
          <c:extLst>
            <c:ext xmlns:c16="http://schemas.microsoft.com/office/drawing/2014/chart" uri="{C3380CC4-5D6E-409C-BE32-E72D297353CC}">
              <c16:uniqueId val="{00000000-DF5F-4397-AC3F-3F9D9BFC6C47}"/>
            </c:ext>
          </c:extLst>
        </c:ser>
        <c:dLbls>
          <c:showLegendKey val="0"/>
          <c:showVal val="0"/>
          <c:showCatName val="0"/>
          <c:showSerName val="0"/>
          <c:showPercent val="0"/>
          <c:showBubbleSize val="0"/>
        </c:dLbls>
        <c:gapWidth val="80"/>
        <c:overlap val="-27"/>
        <c:axId val="279796896"/>
        <c:axId val="279788576"/>
      </c:barChart>
      <c:catAx>
        <c:axId val="27979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79788576"/>
        <c:crosses val="autoZero"/>
        <c:auto val="1"/>
        <c:lblAlgn val="ctr"/>
        <c:lblOffset val="100"/>
        <c:noMultiLvlLbl val="0"/>
      </c:catAx>
      <c:valAx>
        <c:axId val="27978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79796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505557548701698E-2"/>
          <c:y val="3.6981941198209363E-2"/>
          <c:w val="0.90460734295523559"/>
          <c:h val="0.8914508228079426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イギリス</c:v>
                </c:pt>
                <c:pt idx="1">
                  <c:v>アメリカ</c:v>
                </c:pt>
                <c:pt idx="2">
                  <c:v>香港</c:v>
                </c:pt>
                <c:pt idx="3">
                  <c:v>シンガポール</c:v>
                </c:pt>
                <c:pt idx="4">
                  <c:v>日本</c:v>
                </c:pt>
                <c:pt idx="5">
                  <c:v>中国</c:v>
                </c:pt>
              </c:strCache>
            </c:strRef>
          </c:cat>
          <c:val>
            <c:numRef>
              <c:f>Sheet1!$B$3:$B$8</c:f>
              <c:numCache>
                <c:formatCode>#,##0_ </c:formatCode>
                <c:ptCount val="6"/>
                <c:pt idx="0">
                  <c:v>3916</c:v>
                </c:pt>
                <c:pt idx="1">
                  <c:v>2425</c:v>
                </c:pt>
                <c:pt idx="2">
                  <c:v>480</c:v>
                </c:pt>
                <c:pt idx="3">
                  <c:v>168</c:v>
                </c:pt>
                <c:pt idx="4">
                  <c:v>157</c:v>
                </c:pt>
                <c:pt idx="5">
                  <c:v>19</c:v>
                </c:pt>
              </c:numCache>
            </c:numRef>
          </c:val>
          <c:extLst>
            <c:ext xmlns:c16="http://schemas.microsoft.com/office/drawing/2014/chart" uri="{C3380CC4-5D6E-409C-BE32-E72D297353CC}">
              <c16:uniqueId val="{00000000-9C50-4449-8459-2459B0B53FCE}"/>
            </c:ext>
          </c:extLst>
        </c:ser>
        <c:dLbls>
          <c:dLblPos val="outEnd"/>
          <c:showLegendKey val="0"/>
          <c:showVal val="1"/>
          <c:showCatName val="0"/>
          <c:showSerName val="0"/>
          <c:showPercent val="0"/>
          <c:showBubbleSize val="0"/>
        </c:dLbls>
        <c:gapWidth val="219"/>
        <c:overlap val="-27"/>
        <c:axId val="1936473823"/>
        <c:axId val="1936474655"/>
      </c:barChart>
      <c:catAx>
        <c:axId val="1936473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36474655"/>
        <c:crosses val="autoZero"/>
        <c:auto val="1"/>
        <c:lblAlgn val="ctr"/>
        <c:lblOffset val="100"/>
        <c:noMultiLvlLbl val="0"/>
      </c:catAx>
      <c:valAx>
        <c:axId val="1936474655"/>
        <c:scaling>
          <c:orientation val="minMax"/>
        </c:scaling>
        <c:delete val="0"/>
        <c:axPos val="l"/>
        <c:majorGridlines>
          <c:spPr>
            <a:ln w="9525" cap="flat" cmpd="sng" algn="ctr">
              <a:no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364738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3153-41BA-964F-82925C134736}"/>
              </c:ext>
            </c:extLst>
          </c:dPt>
          <c:dPt>
            <c:idx val="4"/>
            <c:invertIfNegative val="0"/>
            <c:bubble3D val="0"/>
            <c:spPr>
              <a:solidFill>
                <a:srgbClr val="92D050"/>
              </a:solidFill>
              <a:ln>
                <a:noFill/>
              </a:ln>
              <a:effectLst/>
            </c:spPr>
            <c:extLst>
              <c:ext xmlns:c16="http://schemas.microsoft.com/office/drawing/2014/chart" uri="{C3380CC4-5D6E-409C-BE32-E72D297353CC}">
                <c16:uniqueId val="{00000003-3153-41BA-964F-82925C134736}"/>
              </c:ext>
            </c:extLst>
          </c:dPt>
          <c:dPt>
            <c:idx val="5"/>
            <c:invertIfNegative val="0"/>
            <c:bubble3D val="0"/>
            <c:spPr>
              <a:solidFill>
                <a:srgbClr val="92D050"/>
              </a:solidFill>
              <a:ln>
                <a:noFill/>
              </a:ln>
              <a:effectLst/>
            </c:spPr>
            <c:extLst>
              <c:ext xmlns:c16="http://schemas.microsoft.com/office/drawing/2014/chart" uri="{C3380CC4-5D6E-409C-BE32-E72D297353CC}">
                <c16:uniqueId val="{00000005-3153-41BA-964F-82925C134736}"/>
              </c:ext>
            </c:extLst>
          </c:dPt>
          <c:dPt>
            <c:idx val="7"/>
            <c:invertIfNegative val="0"/>
            <c:bubble3D val="0"/>
            <c:spPr>
              <a:solidFill>
                <a:srgbClr val="92D050"/>
              </a:solidFill>
              <a:ln>
                <a:noFill/>
              </a:ln>
              <a:effectLst/>
            </c:spPr>
            <c:extLst>
              <c:ext xmlns:c16="http://schemas.microsoft.com/office/drawing/2014/chart" uri="{C3380CC4-5D6E-409C-BE32-E72D297353CC}">
                <c16:uniqueId val="{00000007-3153-41BA-964F-82925C134736}"/>
              </c:ext>
            </c:extLst>
          </c:dPt>
          <c:cat>
            <c:strRef>
              <c:f>Sheet1!$A$3:$A$12</c:f>
              <c:strCache>
                <c:ptCount val="10"/>
                <c:pt idx="0">
                  <c:v>シンガ
ポール</c:v>
                </c:pt>
                <c:pt idx="1">
                  <c:v>マニラ</c:v>
                </c:pt>
                <c:pt idx="2">
                  <c:v>ソウル</c:v>
                </c:pt>
                <c:pt idx="3">
                  <c:v>台北</c:v>
                </c:pt>
                <c:pt idx="4">
                  <c:v>上海</c:v>
                </c:pt>
                <c:pt idx="5">
                  <c:v>香港</c:v>
                </c:pt>
                <c:pt idx="6">
                  <c:v>ニューデリー</c:v>
                </c:pt>
                <c:pt idx="7">
                  <c:v>東京</c:v>
                </c:pt>
                <c:pt idx="8">
                  <c:v>ジャカルタ</c:v>
                </c:pt>
                <c:pt idx="9">
                  <c:v>ホーチミン</c:v>
                </c:pt>
              </c:strCache>
            </c:strRef>
          </c:cat>
          <c:val>
            <c:numRef>
              <c:f>Sheet1!$B$3:$B$12</c:f>
              <c:numCache>
                <c:formatCode>General</c:formatCode>
                <c:ptCount val="10"/>
                <c:pt idx="0">
                  <c:v>611</c:v>
                </c:pt>
                <c:pt idx="1">
                  <c:v>582</c:v>
                </c:pt>
                <c:pt idx="2">
                  <c:v>556</c:v>
                </c:pt>
                <c:pt idx="3">
                  <c:v>550</c:v>
                </c:pt>
                <c:pt idx="4">
                  <c:v>542</c:v>
                </c:pt>
                <c:pt idx="5">
                  <c:v>542</c:v>
                </c:pt>
                <c:pt idx="6">
                  <c:v>528</c:v>
                </c:pt>
                <c:pt idx="7">
                  <c:v>513</c:v>
                </c:pt>
                <c:pt idx="8">
                  <c:v>503</c:v>
                </c:pt>
                <c:pt idx="9">
                  <c:v>477</c:v>
                </c:pt>
              </c:numCache>
            </c:numRef>
          </c:val>
          <c:extLst>
            <c:ext xmlns:c16="http://schemas.microsoft.com/office/drawing/2014/chart" uri="{C3380CC4-5D6E-409C-BE32-E72D297353CC}">
              <c16:uniqueId val="{00000008-3153-41BA-964F-82925C134736}"/>
            </c:ext>
          </c:extLst>
        </c:ser>
        <c:dLbls>
          <c:showLegendKey val="0"/>
          <c:showVal val="0"/>
          <c:showCatName val="0"/>
          <c:showSerName val="0"/>
          <c:showPercent val="0"/>
          <c:showBubbleSize val="0"/>
        </c:dLbls>
        <c:gapWidth val="90"/>
        <c:overlap val="-27"/>
        <c:axId val="208426495"/>
        <c:axId val="208431071"/>
      </c:barChart>
      <c:catAx>
        <c:axId val="208426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8431071"/>
        <c:crosses val="autoZero"/>
        <c:auto val="1"/>
        <c:lblAlgn val="ctr"/>
        <c:lblOffset val="100"/>
        <c:noMultiLvlLbl val="0"/>
      </c:catAx>
      <c:valAx>
        <c:axId val="208431071"/>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08426495"/>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'2021'!$C$1</c:f>
              <c:strCache>
                <c:ptCount val="1"/>
                <c:pt idx="0">
                  <c:v>ポイント</c:v>
                </c:pt>
              </c:strCache>
            </c:strRef>
          </c:tx>
          <c:spPr>
            <a:solidFill>
              <a:schemeClr val="accent1"/>
            </a:solidFill>
            <a:ln>
              <a:noFill/>
            </a:ln>
            <a:effectLst/>
          </c:spPr>
          <c:invertIfNegative val="0"/>
          <c:cat>
            <c:strRef>
              <c:f>'2021'!$B$2:$B$7</c:f>
              <c:strCache>
                <c:ptCount val="6"/>
                <c:pt idx="0">
                  <c:v>シンガポール</c:v>
                </c:pt>
                <c:pt idx="1">
                  <c:v>米国</c:v>
                </c:pt>
                <c:pt idx="2">
                  <c:v>香港</c:v>
                </c:pt>
                <c:pt idx="3">
                  <c:v>英国</c:v>
                </c:pt>
                <c:pt idx="4">
                  <c:v>中国</c:v>
                </c:pt>
                <c:pt idx="5">
                  <c:v>日本</c:v>
                </c:pt>
              </c:strCache>
            </c:strRef>
          </c:cat>
          <c:val>
            <c:numRef>
              <c:f>'2021'!$C$2:$C$7</c:f>
              <c:numCache>
                <c:formatCode>General</c:formatCode>
                <c:ptCount val="6"/>
                <c:pt idx="0">
                  <c:v>8.08</c:v>
                </c:pt>
                <c:pt idx="1">
                  <c:v>7.87</c:v>
                </c:pt>
                <c:pt idx="2">
                  <c:v>6.62</c:v>
                </c:pt>
                <c:pt idx="3">
                  <c:v>6.37</c:v>
                </c:pt>
                <c:pt idx="4">
                  <c:v>5.52</c:v>
                </c:pt>
                <c:pt idx="5">
                  <c:v>3.82</c:v>
                </c:pt>
              </c:numCache>
            </c:numRef>
          </c:val>
          <c:extLst>
            <c:ext xmlns:c16="http://schemas.microsoft.com/office/drawing/2014/chart" uri="{C3380CC4-5D6E-409C-BE32-E72D297353CC}">
              <c16:uniqueId val="{00000000-5B83-4078-A2FE-326591B666C4}"/>
            </c:ext>
          </c:extLst>
        </c:ser>
        <c:dLbls>
          <c:showLegendKey val="0"/>
          <c:showVal val="0"/>
          <c:showCatName val="0"/>
          <c:showSerName val="0"/>
          <c:showPercent val="0"/>
          <c:showBubbleSize val="0"/>
        </c:dLbls>
        <c:gapWidth val="182"/>
        <c:axId val="1868568928"/>
        <c:axId val="1868568096"/>
      </c:barChart>
      <c:catAx>
        <c:axId val="1868568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868568096"/>
        <c:crosses val="autoZero"/>
        <c:auto val="1"/>
        <c:lblAlgn val="ctr"/>
        <c:lblOffset val="100"/>
        <c:noMultiLvlLbl val="0"/>
      </c:catAx>
      <c:valAx>
        <c:axId val="1868568096"/>
        <c:scaling>
          <c:orientation val="minMax"/>
          <c:max val="1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868568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2"/>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fld id="{A604D2C6-F47E-4764-B40E-E786470E4A4F}" type="VALUE">
                      <a:rPr lang="en-US" altLang="ja-JP" sz="1800"/>
                      <a:pPr>
                        <a:defRPr sz="1800" b="1"/>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02C-4563-A3C1-B24E7072364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'令和4年3月末　グラフ用抽出データ'!$A$2:$A$24</c:f>
              <c:strCache>
                <c:ptCount val="23"/>
                <c:pt idx="0">
                  <c:v>東京都</c:v>
                </c:pt>
                <c:pt idx="1">
                  <c:v>神奈川県</c:v>
                </c:pt>
                <c:pt idx="2">
                  <c:v>大阪府</c:v>
                </c:pt>
                <c:pt idx="3">
                  <c:v>宮城県</c:v>
                </c:pt>
                <c:pt idx="4">
                  <c:v>静岡県</c:v>
                </c:pt>
                <c:pt idx="5">
                  <c:v>愛知県</c:v>
                </c:pt>
                <c:pt idx="6">
                  <c:v>兵庫県</c:v>
                </c:pt>
                <c:pt idx="7">
                  <c:v>広島県</c:v>
                </c:pt>
                <c:pt idx="8">
                  <c:v>山梨県</c:v>
                </c:pt>
                <c:pt idx="9">
                  <c:v>長野県</c:v>
                </c:pt>
                <c:pt idx="10">
                  <c:v>京都府</c:v>
                </c:pt>
                <c:pt idx="11">
                  <c:v>茨城県</c:v>
                </c:pt>
                <c:pt idx="12">
                  <c:v>埼玉県</c:v>
                </c:pt>
                <c:pt idx="13">
                  <c:v>岡山県</c:v>
                </c:pt>
                <c:pt idx="14">
                  <c:v>福岡県</c:v>
                </c:pt>
                <c:pt idx="15">
                  <c:v>北海道</c:v>
                </c:pt>
                <c:pt idx="16">
                  <c:v>岐阜県</c:v>
                </c:pt>
                <c:pt idx="17">
                  <c:v>高知県</c:v>
                </c:pt>
                <c:pt idx="18">
                  <c:v>沖縄県</c:v>
                </c:pt>
                <c:pt idx="19">
                  <c:v>群馬県</c:v>
                </c:pt>
                <c:pt idx="20">
                  <c:v>滋賀県</c:v>
                </c:pt>
                <c:pt idx="21">
                  <c:v>奈良県</c:v>
                </c:pt>
                <c:pt idx="22">
                  <c:v>熊本県</c:v>
                </c:pt>
              </c:strCache>
            </c:strRef>
          </c:cat>
          <c:val>
            <c:numRef>
              <c:f>'令和4年3月末　グラフ用抽出データ'!$B$2:$B$24</c:f>
              <c:numCache>
                <c:formatCode>General</c:formatCode>
                <c:ptCount val="23"/>
                <c:pt idx="0">
                  <c:v>24</c:v>
                </c:pt>
                <c:pt idx="1">
                  <c:v>9</c:v>
                </c:pt>
                <c:pt idx="2">
                  <c:v>7</c:v>
                </c:pt>
                <c:pt idx="3">
                  <c:v>6</c:v>
                </c:pt>
                <c:pt idx="4">
                  <c:v>5</c:v>
                </c:pt>
                <c:pt idx="5">
                  <c:v>5</c:v>
                </c:pt>
                <c:pt idx="6">
                  <c:v>5</c:v>
                </c:pt>
                <c:pt idx="7">
                  <c:v>5</c:v>
                </c:pt>
                <c:pt idx="8">
                  <c:v>4</c:v>
                </c:pt>
                <c:pt idx="9">
                  <c:v>4</c:v>
                </c:pt>
                <c:pt idx="10">
                  <c:v>4</c:v>
                </c:pt>
                <c:pt idx="11">
                  <c:v>3</c:v>
                </c:pt>
                <c:pt idx="12">
                  <c:v>3</c:v>
                </c:pt>
                <c:pt idx="13">
                  <c:v>3</c:v>
                </c:pt>
                <c:pt idx="14">
                  <c:v>3</c:v>
                </c:pt>
                <c:pt idx="15">
                  <c:v>2</c:v>
                </c:pt>
                <c:pt idx="16">
                  <c:v>2</c:v>
                </c:pt>
                <c:pt idx="17">
                  <c:v>2</c:v>
                </c:pt>
                <c:pt idx="18">
                  <c:v>2</c:v>
                </c:pt>
                <c:pt idx="19">
                  <c:v>1</c:v>
                </c:pt>
                <c:pt idx="20">
                  <c:v>1</c:v>
                </c:pt>
                <c:pt idx="21">
                  <c:v>1</c:v>
                </c:pt>
                <c:pt idx="22">
                  <c:v>1</c:v>
                </c:pt>
              </c:numCache>
            </c:numRef>
          </c:val>
          <c:extLst>
            <c:ext xmlns:c16="http://schemas.microsoft.com/office/drawing/2014/chart" uri="{C3380CC4-5D6E-409C-BE32-E72D297353CC}">
              <c16:uniqueId val="{00000001-402C-4563-A3C1-B24E7072364B}"/>
            </c:ext>
          </c:extLst>
        </c:ser>
        <c:dLbls>
          <c:dLblPos val="outEnd"/>
          <c:showLegendKey val="0"/>
          <c:showVal val="1"/>
          <c:showCatName val="0"/>
          <c:showSerName val="0"/>
          <c:showPercent val="0"/>
          <c:showBubbleSize val="0"/>
        </c:dLbls>
        <c:gapWidth val="219"/>
        <c:overlap val="-27"/>
        <c:axId val="463730047"/>
        <c:axId val="463726719"/>
      </c:barChart>
      <c:catAx>
        <c:axId val="46373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63726719"/>
        <c:crosses val="autoZero"/>
        <c:auto val="1"/>
        <c:lblAlgn val="ctr"/>
        <c:lblOffset val="100"/>
        <c:noMultiLvlLbl val="0"/>
      </c:catAx>
      <c:valAx>
        <c:axId val="46372671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37300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926355612527693E-2"/>
          <c:y val="4.3966070472459054E-2"/>
          <c:w val="0.897583181672851"/>
          <c:h val="0.81524976488224699"/>
        </c:manualLayout>
      </c:layout>
      <c:barChart>
        <c:barDir val="col"/>
        <c:grouping val="clustered"/>
        <c:varyColors val="0"/>
        <c:ser>
          <c:idx val="0"/>
          <c:order val="0"/>
          <c:tx>
            <c:strRef>
              <c:f>集計!$B$2</c:f>
              <c:strCache>
                <c:ptCount val="1"/>
                <c:pt idx="0">
                  <c:v>医療機関数</c:v>
                </c:pt>
              </c:strCache>
            </c:strRef>
          </c:tx>
          <c:spPr>
            <a:solidFill>
              <a:srgbClr val="00B050"/>
            </a:solidFill>
            <a:ln>
              <a:noFill/>
            </a:ln>
            <a:effectLst/>
          </c:spPr>
          <c:invertIfNegative val="0"/>
          <c:dLbls>
            <c:dLbl>
              <c:idx val="0"/>
              <c:layout>
                <c:manualLayout>
                  <c:x val="-5.5549383401844272E-3"/>
                  <c:y val="-2.473130026466386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8A-480D-BF82-76BF1D8DDD5A}"/>
                </c:ext>
              </c:extLst>
            </c:dLbl>
            <c:dLbl>
              <c:idx val="1"/>
              <c:layout>
                <c:manualLayout>
                  <c:x val="2.106247511565703E-2"/>
                  <c:y val="-0.15807423265539816"/>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58-4A8E-A525-24D833025600}"/>
                </c:ext>
              </c:extLst>
            </c:dLbl>
            <c:dLbl>
              <c:idx val="4"/>
              <c:layout>
                <c:manualLayout>
                  <c:x val="-1.3790747013841506E-17"/>
                  <c:y val="-1.0305520172450202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8A-480D-BF82-76BF1D8DDD5A}"/>
                </c:ext>
              </c:extLst>
            </c:dLbl>
            <c:dLbl>
              <c:idx val="25"/>
              <c:layout>
                <c:manualLayout>
                  <c:x val="-1.5044625082612168E-3"/>
                  <c:y val="-5.35844856458986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25-40D6-943C-C016304FD7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集計!$A$3:$A$49</c:f>
              <c:strCache>
                <c:ptCount val="47"/>
                <c:pt idx="0">
                  <c:v>東京都 </c:v>
                </c:pt>
                <c:pt idx="1">
                  <c:v>大阪府 </c:v>
                </c:pt>
                <c:pt idx="2">
                  <c:v>三重県 </c:v>
                </c:pt>
                <c:pt idx="3">
                  <c:v>香川県 </c:v>
                </c:pt>
                <c:pt idx="4">
                  <c:v>茨城県 </c:v>
                </c:pt>
                <c:pt idx="5">
                  <c:v>埼玉県 </c:v>
                </c:pt>
                <c:pt idx="6">
                  <c:v>山梨県 </c:v>
                </c:pt>
                <c:pt idx="7">
                  <c:v>神奈川県 </c:v>
                </c:pt>
                <c:pt idx="8">
                  <c:v>岐阜県 </c:v>
                </c:pt>
                <c:pt idx="9">
                  <c:v>北海道 </c:v>
                </c:pt>
                <c:pt idx="10">
                  <c:v>徳島県 </c:v>
                </c:pt>
                <c:pt idx="11">
                  <c:v>愛知県 </c:v>
                </c:pt>
                <c:pt idx="12">
                  <c:v>島根県 </c:v>
                </c:pt>
                <c:pt idx="13">
                  <c:v>秋田県 </c:v>
                </c:pt>
                <c:pt idx="14">
                  <c:v>群馬県 </c:v>
                </c:pt>
                <c:pt idx="15">
                  <c:v>福岡県 </c:v>
                </c:pt>
                <c:pt idx="16">
                  <c:v>鹿児島県 </c:v>
                </c:pt>
                <c:pt idx="17">
                  <c:v>福井県 </c:v>
                </c:pt>
                <c:pt idx="18">
                  <c:v>鳥取県 </c:v>
                </c:pt>
                <c:pt idx="19">
                  <c:v>石川県 </c:v>
                </c:pt>
                <c:pt idx="20">
                  <c:v>千葉県 </c:v>
                </c:pt>
                <c:pt idx="21">
                  <c:v>京都府 </c:v>
                </c:pt>
                <c:pt idx="22">
                  <c:v>熊本県 </c:v>
                </c:pt>
                <c:pt idx="23">
                  <c:v>栃木県 </c:v>
                </c:pt>
                <c:pt idx="24">
                  <c:v>富山県 </c:v>
                </c:pt>
                <c:pt idx="25">
                  <c:v>静岡県 </c:v>
                </c:pt>
                <c:pt idx="26">
                  <c:v>広島県 </c:v>
                </c:pt>
                <c:pt idx="27">
                  <c:v>新潟県 </c:v>
                </c:pt>
                <c:pt idx="28">
                  <c:v>兵庫県 </c:v>
                </c:pt>
                <c:pt idx="29">
                  <c:v>奈良県 </c:v>
                </c:pt>
                <c:pt idx="30">
                  <c:v>長野県 </c:v>
                </c:pt>
                <c:pt idx="31">
                  <c:v>山口県 </c:v>
                </c:pt>
                <c:pt idx="32">
                  <c:v>岡山県 </c:v>
                </c:pt>
                <c:pt idx="33">
                  <c:v>山形県 </c:v>
                </c:pt>
                <c:pt idx="34">
                  <c:v>岩手県 </c:v>
                </c:pt>
                <c:pt idx="35">
                  <c:v>愛媛県 </c:v>
                </c:pt>
                <c:pt idx="36">
                  <c:v>長崎県 </c:v>
                </c:pt>
                <c:pt idx="37">
                  <c:v>沖縄県 </c:v>
                </c:pt>
                <c:pt idx="38">
                  <c:v>宮城県 </c:v>
                </c:pt>
                <c:pt idx="39">
                  <c:v>高知県 </c:v>
                </c:pt>
                <c:pt idx="40">
                  <c:v>福島県 </c:v>
                </c:pt>
                <c:pt idx="41">
                  <c:v>滋賀県 </c:v>
                </c:pt>
                <c:pt idx="42">
                  <c:v>大分県 </c:v>
                </c:pt>
                <c:pt idx="43">
                  <c:v>和歌山県 </c:v>
                </c:pt>
                <c:pt idx="44">
                  <c:v>宮崎県 </c:v>
                </c:pt>
                <c:pt idx="45">
                  <c:v>青森県 </c:v>
                </c:pt>
                <c:pt idx="46">
                  <c:v>佐賀県 </c:v>
                </c:pt>
              </c:strCache>
            </c:strRef>
          </c:cat>
          <c:val>
            <c:numRef>
              <c:f>集計!$B$3:$B$49</c:f>
              <c:numCache>
                <c:formatCode>General</c:formatCode>
                <c:ptCount val="47"/>
                <c:pt idx="0">
                  <c:v>398</c:v>
                </c:pt>
                <c:pt idx="1">
                  <c:v>115</c:v>
                </c:pt>
                <c:pt idx="2">
                  <c:v>112</c:v>
                </c:pt>
                <c:pt idx="3">
                  <c:v>92</c:v>
                </c:pt>
                <c:pt idx="4">
                  <c:v>86</c:v>
                </c:pt>
                <c:pt idx="5">
                  <c:v>65</c:v>
                </c:pt>
                <c:pt idx="6">
                  <c:v>63</c:v>
                </c:pt>
                <c:pt idx="7">
                  <c:v>62</c:v>
                </c:pt>
                <c:pt idx="8">
                  <c:v>55</c:v>
                </c:pt>
                <c:pt idx="9">
                  <c:v>47</c:v>
                </c:pt>
                <c:pt idx="10">
                  <c:v>47</c:v>
                </c:pt>
                <c:pt idx="11">
                  <c:v>43</c:v>
                </c:pt>
                <c:pt idx="12">
                  <c:v>43</c:v>
                </c:pt>
                <c:pt idx="13">
                  <c:v>41</c:v>
                </c:pt>
                <c:pt idx="14">
                  <c:v>41</c:v>
                </c:pt>
                <c:pt idx="15">
                  <c:v>40</c:v>
                </c:pt>
                <c:pt idx="16">
                  <c:v>38</c:v>
                </c:pt>
                <c:pt idx="17">
                  <c:v>37</c:v>
                </c:pt>
                <c:pt idx="18">
                  <c:v>36</c:v>
                </c:pt>
                <c:pt idx="19">
                  <c:v>35</c:v>
                </c:pt>
                <c:pt idx="20">
                  <c:v>34</c:v>
                </c:pt>
                <c:pt idx="21">
                  <c:v>34</c:v>
                </c:pt>
                <c:pt idx="22">
                  <c:v>34</c:v>
                </c:pt>
                <c:pt idx="23">
                  <c:v>33</c:v>
                </c:pt>
                <c:pt idx="24">
                  <c:v>33</c:v>
                </c:pt>
                <c:pt idx="25">
                  <c:v>31</c:v>
                </c:pt>
                <c:pt idx="26">
                  <c:v>26</c:v>
                </c:pt>
                <c:pt idx="27">
                  <c:v>25</c:v>
                </c:pt>
                <c:pt idx="28">
                  <c:v>25</c:v>
                </c:pt>
                <c:pt idx="29">
                  <c:v>24</c:v>
                </c:pt>
                <c:pt idx="30">
                  <c:v>23</c:v>
                </c:pt>
                <c:pt idx="31">
                  <c:v>23</c:v>
                </c:pt>
                <c:pt idx="32">
                  <c:v>21</c:v>
                </c:pt>
                <c:pt idx="33">
                  <c:v>19</c:v>
                </c:pt>
                <c:pt idx="34">
                  <c:v>17</c:v>
                </c:pt>
                <c:pt idx="35">
                  <c:v>17</c:v>
                </c:pt>
                <c:pt idx="36">
                  <c:v>17</c:v>
                </c:pt>
                <c:pt idx="37">
                  <c:v>16</c:v>
                </c:pt>
                <c:pt idx="38">
                  <c:v>14</c:v>
                </c:pt>
                <c:pt idx="39">
                  <c:v>14</c:v>
                </c:pt>
                <c:pt idx="40">
                  <c:v>13</c:v>
                </c:pt>
                <c:pt idx="41">
                  <c:v>13</c:v>
                </c:pt>
                <c:pt idx="42">
                  <c:v>12</c:v>
                </c:pt>
                <c:pt idx="43">
                  <c:v>10</c:v>
                </c:pt>
                <c:pt idx="44">
                  <c:v>9</c:v>
                </c:pt>
                <c:pt idx="45">
                  <c:v>6</c:v>
                </c:pt>
                <c:pt idx="46">
                  <c:v>5</c:v>
                </c:pt>
              </c:numCache>
            </c:numRef>
          </c:val>
          <c:extLst>
            <c:ext xmlns:c16="http://schemas.microsoft.com/office/drawing/2014/chart" uri="{C3380CC4-5D6E-409C-BE32-E72D297353CC}">
              <c16:uniqueId val="{00000002-488A-480D-BF82-76BF1D8DDD5A}"/>
            </c:ext>
          </c:extLst>
        </c:ser>
        <c:dLbls>
          <c:dLblPos val="outEnd"/>
          <c:showLegendKey val="0"/>
          <c:showVal val="1"/>
          <c:showCatName val="0"/>
          <c:showSerName val="0"/>
          <c:showPercent val="0"/>
          <c:showBubbleSize val="0"/>
        </c:dLbls>
        <c:gapWidth val="219"/>
        <c:overlap val="-27"/>
        <c:axId val="682364512"/>
        <c:axId val="682354112"/>
      </c:barChart>
      <c:catAx>
        <c:axId val="68236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82354112"/>
        <c:crosses val="autoZero"/>
        <c:auto val="1"/>
        <c:lblAlgn val="ctr"/>
        <c:lblOffset val="100"/>
        <c:noMultiLvlLbl val="0"/>
      </c:catAx>
      <c:valAx>
        <c:axId val="68235411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682364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12981741957115E-2"/>
          <c:y val="0.12445224622473078"/>
          <c:w val="0.8856479934692435"/>
          <c:h val="0.6924278681589956"/>
        </c:manualLayout>
      </c:layout>
      <c:lineChart>
        <c:grouping val="standard"/>
        <c:varyColors val="0"/>
        <c:ser>
          <c:idx val="0"/>
          <c:order val="0"/>
          <c:tx>
            <c:strRef>
              <c:f>計算シート!$J$39</c:f>
              <c:strCache>
                <c:ptCount val="1"/>
                <c:pt idx="0">
                  <c:v>近畿圏</c:v>
                </c:pt>
              </c:strCache>
            </c:strRef>
          </c:tx>
          <c:dLbls>
            <c:dLbl>
              <c:idx val="1"/>
              <c:layout>
                <c:manualLayout>
                  <c:x val="-3.2760435056574375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68-404B-83C4-381EF0A72735}"/>
                </c:ext>
              </c:extLst>
            </c:dLbl>
            <c:dLbl>
              <c:idx val="3"/>
              <c:layout>
                <c:manualLayout>
                  <c:x val="-3.1068924269730205E-2"/>
                  <c:y val="6.0358200053621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68-404B-83C4-381EF0A72735}"/>
                </c:ext>
              </c:extLst>
            </c:dLbl>
            <c:dLbl>
              <c:idx val="5"/>
              <c:layout>
                <c:manualLayout>
                  <c:x val="-3.2760435056574375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68-404B-83C4-381EF0A72735}"/>
                </c:ext>
              </c:extLst>
            </c:dLbl>
            <c:dLbl>
              <c:idx val="7"/>
              <c:layout>
                <c:manualLayout>
                  <c:x val="-3.1068924269730173E-2"/>
                  <c:y val="4.7328888548432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68-404B-83C4-381EF0A72735}"/>
                </c:ext>
              </c:extLst>
            </c:dLbl>
            <c:dLbl>
              <c:idx val="9"/>
              <c:layout>
                <c:manualLayout>
                  <c:x val="-3.1068924269730173E-2"/>
                  <c:y val="6.9044407723748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68-404B-83C4-381EF0A72735}"/>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68-404B-83C4-381EF0A72735}"/>
                </c:ext>
              </c:extLst>
            </c:dLbl>
            <c:dLbl>
              <c:idx val="13"/>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68-404B-83C4-381EF0A72735}"/>
                </c:ext>
              </c:extLst>
            </c:dLbl>
            <c:dLbl>
              <c:idx val="15"/>
              <c:layout>
                <c:manualLayout>
                  <c:x val="-3.1068924269730173E-2"/>
                  <c:y val="5.1671992383495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68-404B-83C4-381EF0A727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計算シート!$T$38:$AE$38</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計算シート!$T$39:$AE$39</c:f>
              <c:numCache>
                <c:formatCode>#,##0.0;"▲ "#,##0.0</c:formatCode>
                <c:ptCount val="12"/>
                <c:pt idx="0">
                  <c:v>63.7</c:v>
                </c:pt>
                <c:pt idx="1">
                  <c:v>62.384067179057958</c:v>
                </c:pt>
                <c:pt idx="2">
                  <c:v>61.751995848093088</c:v>
                </c:pt>
                <c:pt idx="3">
                  <c:v>62.242146465491288</c:v>
                </c:pt>
                <c:pt idx="4">
                  <c:v>61.246694334357677</c:v>
                </c:pt>
                <c:pt idx="5">
                  <c:v>62.935680300837447</c:v>
                </c:pt>
                <c:pt idx="6">
                  <c:v>63.584457251351033</c:v>
                </c:pt>
                <c:pt idx="7">
                  <c:v>62.965151502359262</c:v>
                </c:pt>
                <c:pt idx="8">
                  <c:v>61.850129520630951</c:v>
                </c:pt>
                <c:pt idx="9">
                  <c:v>61.361858599472754</c:v>
                </c:pt>
                <c:pt idx="10">
                  <c:v>64.093979801547093</c:v>
                </c:pt>
                <c:pt idx="11">
                  <c:v>63.419543812455913</c:v>
                </c:pt>
              </c:numCache>
            </c:numRef>
          </c:val>
          <c:smooth val="0"/>
          <c:extLst>
            <c:ext xmlns:c16="http://schemas.microsoft.com/office/drawing/2014/chart" uri="{C3380CC4-5D6E-409C-BE32-E72D297353CC}">
              <c16:uniqueId val="{00000008-2568-404B-83C4-381EF0A72735}"/>
            </c:ext>
          </c:extLst>
        </c:ser>
        <c:ser>
          <c:idx val="1"/>
          <c:order val="1"/>
          <c:tx>
            <c:strRef>
              <c:f>計算シート!$J$40</c:f>
              <c:strCache>
                <c:ptCount val="1"/>
                <c:pt idx="0">
                  <c:v>全国</c:v>
                </c:pt>
              </c:strCache>
            </c:strRef>
          </c:tx>
          <c:dLbls>
            <c:dLbl>
              <c:idx val="1"/>
              <c:layout>
                <c:manualLayout>
                  <c:x val="-3.1068924269730173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68-404B-83C4-381EF0A72735}"/>
                </c:ext>
              </c:extLst>
            </c:dLbl>
            <c:dLbl>
              <c:idx val="3"/>
              <c:layout>
                <c:manualLayout>
                  <c:x val="-3.2760435056574409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68-404B-83C4-381EF0A72735}"/>
                </c:ext>
              </c:extLst>
            </c:dLbl>
            <c:dLbl>
              <c:idx val="5"/>
              <c:layout>
                <c:manualLayout>
                  <c:x val="-3.1068924269730173E-2"/>
                  <c:y val="6.03582000536218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68-404B-83C4-381EF0A72735}"/>
                </c:ext>
              </c:extLst>
            </c:dLbl>
            <c:dLbl>
              <c:idx val="7"/>
              <c:layout>
                <c:manualLayout>
                  <c:x val="-3.1068924269730173E-2"/>
                  <c:y val="5.1671992383495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68-404B-83C4-381EF0A72735}"/>
                </c:ext>
              </c:extLst>
            </c:dLbl>
            <c:dLbl>
              <c:idx val="9"/>
              <c:layout>
                <c:manualLayout>
                  <c:x val="-3.1068924269730173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68-404B-83C4-381EF0A72735}"/>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68-404B-83C4-381EF0A72735}"/>
                </c:ext>
              </c:extLst>
            </c:dLbl>
            <c:dLbl>
              <c:idx val="13"/>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68-404B-83C4-381EF0A72735}"/>
                </c:ext>
              </c:extLst>
            </c:dLbl>
            <c:dLbl>
              <c:idx val="15"/>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68-404B-83C4-381EF0A727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計算シート!$T$38:$AE$38</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計算シート!$T$40:$AE$40</c:f>
              <c:numCache>
                <c:formatCode>0.0</c:formatCode>
                <c:ptCount val="12"/>
                <c:pt idx="0">
                  <c:v>50.980174582804352</c:v>
                </c:pt>
                <c:pt idx="1">
                  <c:v>50.18582959564425</c:v>
                </c:pt>
                <c:pt idx="2">
                  <c:v>49.213440631885888</c:v>
                </c:pt>
                <c:pt idx="3">
                  <c:v>48.889906514828581</c:v>
                </c:pt>
                <c:pt idx="4">
                  <c:v>49.141672868051174</c:v>
                </c:pt>
                <c:pt idx="5">
                  <c:v>51.089110458213838</c:v>
                </c:pt>
                <c:pt idx="6">
                  <c:v>51.665875449845785</c:v>
                </c:pt>
                <c:pt idx="7">
                  <c:v>52.026004583638539</c:v>
                </c:pt>
                <c:pt idx="8">
                  <c:v>51.134322377871044</c:v>
                </c:pt>
                <c:pt idx="9">
                  <c:v>50.626393358012869</c:v>
                </c:pt>
                <c:pt idx="10">
                  <c:v>54.14830435503486</c:v>
                </c:pt>
                <c:pt idx="11">
                  <c:v>53.164130340768679</c:v>
                </c:pt>
              </c:numCache>
            </c:numRef>
          </c:val>
          <c:smooth val="0"/>
          <c:extLst>
            <c:ext xmlns:c16="http://schemas.microsoft.com/office/drawing/2014/chart" uri="{C3380CC4-5D6E-409C-BE32-E72D297353CC}">
              <c16:uniqueId val="{00000011-2568-404B-83C4-381EF0A72735}"/>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r"/>
      <c:layout>
        <c:manualLayout>
          <c:xMode val="edge"/>
          <c:yMode val="edge"/>
          <c:x val="0.75667064269139561"/>
          <c:y val="0.58355512372217611"/>
          <c:w val="0.19392540075916809"/>
          <c:h val="0.19349314131570741"/>
        </c:manualLayout>
      </c:layout>
      <c:overlay val="0"/>
    </c:legend>
    <c:plotVisOnly val="1"/>
    <c:dispBlanksAs val="gap"/>
    <c:showDLblsOverMax val="0"/>
  </c:chart>
  <c:spPr>
    <a:ln>
      <a:noFill/>
    </a:ln>
  </c:spPr>
  <c:externalData r:id="rId1">
    <c:autoUpdate val="0"/>
  </c:externalData>
  <c:userShapes r:id="rId2"/>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7861978954798"/>
          <c:y val="2.7738725841088045E-2"/>
          <c:w val="0.85850511986867417"/>
          <c:h val="0.79748783106657117"/>
        </c:manualLayout>
      </c:layout>
      <c:lineChart>
        <c:grouping val="standard"/>
        <c:varyColors val="0"/>
        <c:ser>
          <c:idx val="0"/>
          <c:order val="0"/>
          <c:tx>
            <c:strRef>
              <c:f>Sheet1!$B$26</c:f>
              <c:strCache>
                <c:ptCount val="1"/>
                <c:pt idx="0">
                  <c:v>関西国際空港</c:v>
                </c:pt>
              </c:strCache>
            </c:strRef>
          </c:tx>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Sheet1!$D$25:$M$25</c:f>
              <c:strCache>
                <c:ptCount val="10"/>
                <c:pt idx="0">
                  <c:v>2012年</c:v>
                </c:pt>
                <c:pt idx="1">
                  <c:v>2013年</c:v>
                </c:pt>
                <c:pt idx="2">
                  <c:v>2014年</c:v>
                </c:pt>
                <c:pt idx="3">
                  <c:v>2015年</c:v>
                </c:pt>
                <c:pt idx="4">
                  <c:v>2016年</c:v>
                </c:pt>
                <c:pt idx="5">
                  <c:v>2017年</c:v>
                </c:pt>
                <c:pt idx="6">
                  <c:v>2018年</c:v>
                </c:pt>
                <c:pt idx="7">
                  <c:v>2019年</c:v>
                </c:pt>
                <c:pt idx="8">
                  <c:v>2020年</c:v>
                </c:pt>
                <c:pt idx="9">
                  <c:v>2021年</c:v>
                </c:pt>
              </c:strCache>
            </c:strRef>
          </c:cat>
          <c:val>
            <c:numRef>
              <c:f>Sheet1!$D$26:$M$26</c:f>
              <c:numCache>
                <c:formatCode>#,##0_);[Red]\(#,##0\)</c:formatCode>
                <c:ptCount val="10"/>
                <c:pt idx="0">
                  <c:v>68515</c:v>
                </c:pt>
                <c:pt idx="1">
                  <c:v>77374</c:v>
                </c:pt>
                <c:pt idx="2">
                  <c:v>84719</c:v>
                </c:pt>
                <c:pt idx="3">
                  <c:v>92125</c:v>
                </c:pt>
                <c:pt idx="4">
                  <c:v>86343.86</c:v>
                </c:pt>
                <c:pt idx="5">
                  <c:v>95846</c:v>
                </c:pt>
                <c:pt idx="6">
                  <c:v>92138</c:v>
                </c:pt>
                <c:pt idx="7">
                  <c:v>91567</c:v>
                </c:pt>
                <c:pt idx="8">
                  <c:v>87362</c:v>
                </c:pt>
                <c:pt idx="9">
                  <c:v>99110</c:v>
                </c:pt>
              </c:numCache>
            </c:numRef>
          </c:val>
          <c:smooth val="0"/>
          <c:extLst>
            <c:ext xmlns:c16="http://schemas.microsoft.com/office/drawing/2014/chart" uri="{C3380CC4-5D6E-409C-BE32-E72D297353CC}">
              <c16:uniqueId val="{00000000-826D-4419-B7E8-538DA912B650}"/>
            </c:ext>
          </c:extLst>
        </c:ser>
        <c:ser>
          <c:idx val="1"/>
          <c:order val="1"/>
          <c:tx>
            <c:strRef>
              <c:f>Sheet1!$B$27</c:f>
              <c:strCache>
                <c:ptCount val="1"/>
                <c:pt idx="0">
                  <c:v>中部国際空港</c:v>
                </c:pt>
              </c:strCache>
            </c:strRef>
          </c:tx>
          <c:spPr>
            <a:ln>
              <a:solidFill>
                <a:schemeClr val="accent3"/>
              </a:solidFill>
            </a:ln>
          </c:spPr>
          <c:marker>
            <c:symbol val="triangle"/>
            <c:size val="7"/>
            <c:spPr>
              <a:solidFill>
                <a:schemeClr val="accent3"/>
              </a:solidFill>
              <a:ln>
                <a:solidFill>
                  <a:schemeClr val="accent3"/>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Sheet1!$D$25:$M$25</c:f>
              <c:strCache>
                <c:ptCount val="10"/>
                <c:pt idx="0">
                  <c:v>2012年</c:v>
                </c:pt>
                <c:pt idx="1">
                  <c:v>2013年</c:v>
                </c:pt>
                <c:pt idx="2">
                  <c:v>2014年</c:v>
                </c:pt>
                <c:pt idx="3">
                  <c:v>2015年</c:v>
                </c:pt>
                <c:pt idx="4">
                  <c:v>2016年</c:v>
                </c:pt>
                <c:pt idx="5">
                  <c:v>2017年</c:v>
                </c:pt>
                <c:pt idx="6">
                  <c:v>2018年</c:v>
                </c:pt>
                <c:pt idx="7">
                  <c:v>2019年</c:v>
                </c:pt>
                <c:pt idx="8">
                  <c:v>2020年</c:v>
                </c:pt>
                <c:pt idx="9">
                  <c:v>2021年</c:v>
                </c:pt>
              </c:strCache>
            </c:strRef>
          </c:cat>
          <c:val>
            <c:numRef>
              <c:f>Sheet1!$D$27:$M$27</c:f>
              <c:numCache>
                <c:formatCode>#,##0_);[Red]\(#,##0\)</c:formatCode>
                <c:ptCount val="10"/>
                <c:pt idx="0">
                  <c:v>14677</c:v>
                </c:pt>
                <c:pt idx="1">
                  <c:v>15922</c:v>
                </c:pt>
                <c:pt idx="2">
                  <c:v>17224</c:v>
                </c:pt>
                <c:pt idx="3">
                  <c:v>21248</c:v>
                </c:pt>
                <c:pt idx="4">
                  <c:v>17598.23</c:v>
                </c:pt>
                <c:pt idx="5">
                  <c:v>18817</c:v>
                </c:pt>
                <c:pt idx="6">
                  <c:v>21778</c:v>
                </c:pt>
                <c:pt idx="7">
                  <c:v>20511</c:v>
                </c:pt>
                <c:pt idx="8">
                  <c:v>16290</c:v>
                </c:pt>
                <c:pt idx="9">
                  <c:v>20014</c:v>
                </c:pt>
              </c:numCache>
            </c:numRef>
          </c:val>
          <c:smooth val="0"/>
          <c:extLst>
            <c:ext xmlns:c16="http://schemas.microsoft.com/office/drawing/2014/chart" uri="{C3380CC4-5D6E-409C-BE32-E72D297353CC}">
              <c16:uniqueId val="{00000001-826D-4419-B7E8-538DA912B650}"/>
            </c:ext>
          </c:extLst>
        </c:ser>
        <c:ser>
          <c:idx val="2"/>
          <c:order val="2"/>
          <c:tx>
            <c:strRef>
              <c:f>Sheet1!$B$28</c:f>
              <c:strCache>
                <c:ptCount val="1"/>
                <c:pt idx="0">
                  <c:v>成田国際空港</c:v>
                </c:pt>
              </c:strCache>
            </c:strRef>
          </c:tx>
          <c:spPr>
            <a:ln>
              <a:solidFill>
                <a:schemeClr val="accent2"/>
              </a:solidFill>
            </a:ln>
          </c:spPr>
          <c:marker>
            <c:symbol val="diamond"/>
            <c:size val="7"/>
            <c:spPr>
              <a:solidFill>
                <a:schemeClr val="accent2"/>
              </a:solidFill>
              <a:ln>
                <a:solidFill>
                  <a:schemeClr val="accent2"/>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Sheet1!$D$25:$M$25</c:f>
              <c:strCache>
                <c:ptCount val="10"/>
                <c:pt idx="0">
                  <c:v>2012年</c:v>
                </c:pt>
                <c:pt idx="1">
                  <c:v>2013年</c:v>
                </c:pt>
                <c:pt idx="2">
                  <c:v>2014年</c:v>
                </c:pt>
                <c:pt idx="3">
                  <c:v>2015年</c:v>
                </c:pt>
                <c:pt idx="4">
                  <c:v>2016年</c:v>
                </c:pt>
                <c:pt idx="5">
                  <c:v>2017年</c:v>
                </c:pt>
                <c:pt idx="6">
                  <c:v>2018年</c:v>
                </c:pt>
                <c:pt idx="7">
                  <c:v>2019年</c:v>
                </c:pt>
                <c:pt idx="8">
                  <c:v>2020年</c:v>
                </c:pt>
                <c:pt idx="9">
                  <c:v>2021年</c:v>
                </c:pt>
              </c:strCache>
            </c:strRef>
          </c:cat>
          <c:val>
            <c:numRef>
              <c:f>Sheet1!$D$28:$M$28</c:f>
              <c:numCache>
                <c:formatCode>#,##0_);[Red]\(#,##0\)</c:formatCode>
                <c:ptCount val="10"/>
                <c:pt idx="0">
                  <c:v>162440</c:v>
                </c:pt>
                <c:pt idx="1">
                  <c:v>173116</c:v>
                </c:pt>
                <c:pt idx="2">
                  <c:v>156378</c:v>
                </c:pt>
                <c:pt idx="3">
                  <c:v>166802</c:v>
                </c:pt>
                <c:pt idx="4">
                  <c:v>156138</c:v>
                </c:pt>
                <c:pt idx="5">
                  <c:v>192286</c:v>
                </c:pt>
                <c:pt idx="6">
                  <c:v>251628</c:v>
                </c:pt>
                <c:pt idx="7">
                  <c:v>234816</c:v>
                </c:pt>
                <c:pt idx="8">
                  <c:v>229619</c:v>
                </c:pt>
                <c:pt idx="9">
                  <c:v>288972</c:v>
                </c:pt>
              </c:numCache>
            </c:numRef>
          </c:val>
          <c:smooth val="0"/>
          <c:extLst>
            <c:ext xmlns:c16="http://schemas.microsoft.com/office/drawing/2014/chart" uri="{C3380CC4-5D6E-409C-BE32-E72D297353CC}">
              <c16:uniqueId val="{00000002-826D-4419-B7E8-538DA912B650}"/>
            </c:ext>
          </c:extLst>
        </c:ser>
        <c:dLbls>
          <c:dLblPos val="t"/>
          <c:showLegendKey val="0"/>
          <c:showVal val="1"/>
          <c:showCatName val="0"/>
          <c:showSerName val="0"/>
          <c:showPercent val="0"/>
          <c:showBubbleSize val="0"/>
        </c:dLbls>
        <c:marker val="1"/>
        <c:smooth val="0"/>
        <c:axId val="88332928"/>
        <c:axId val="88355200"/>
      </c:lineChart>
      <c:catAx>
        <c:axId val="88332928"/>
        <c:scaling>
          <c:orientation val="minMax"/>
        </c:scaling>
        <c:delete val="0"/>
        <c:axPos val="b"/>
        <c:numFmt formatCode="General" sourceLinked="1"/>
        <c:majorTickMark val="out"/>
        <c:minorTickMark val="none"/>
        <c:tickLblPos val="nextTo"/>
        <c:txPr>
          <a:bodyPr rot="-2700000"/>
          <a:lstStyle/>
          <a:p>
            <a:pPr>
              <a:defRPr/>
            </a:pPr>
            <a:endParaRPr lang="ja-JP"/>
          </a:p>
        </c:txPr>
        <c:crossAx val="88355200"/>
        <c:crosses val="autoZero"/>
        <c:auto val="1"/>
        <c:lblAlgn val="ctr"/>
        <c:lblOffset val="100"/>
        <c:noMultiLvlLbl val="0"/>
      </c:catAx>
      <c:valAx>
        <c:axId val="88355200"/>
        <c:scaling>
          <c:orientation val="minMax"/>
        </c:scaling>
        <c:delete val="0"/>
        <c:axPos val="l"/>
        <c:majorGridlines/>
        <c:numFmt formatCode="#,##0_);[Red]\(#,##0\)" sourceLinked="1"/>
        <c:majorTickMark val="out"/>
        <c:minorTickMark val="none"/>
        <c:tickLblPos val="nextTo"/>
        <c:crossAx val="88332928"/>
        <c:crosses val="autoZero"/>
        <c:crossBetween val="between"/>
      </c:valAx>
      <c:spPr>
        <a:ln w="12700">
          <a:solidFill>
            <a:schemeClr val="tx1">
              <a:lumMod val="50000"/>
              <a:lumOff val="50000"/>
            </a:schemeClr>
          </a:solidFill>
        </a:ln>
      </c:spPr>
    </c:plotArea>
    <c:plotVisOnly val="1"/>
    <c:dispBlanksAs val="gap"/>
    <c:showDLblsOverMax val="0"/>
  </c:chart>
  <c:spPr>
    <a:noFill/>
    <a:ln>
      <a:noFill/>
    </a:ln>
  </c:sp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07765934413256"/>
          <c:y val="3.2306431088152232E-2"/>
          <c:w val="0.86015544312240089"/>
          <c:h val="0.79277826325839418"/>
        </c:manualLayout>
      </c:layout>
      <c:lineChart>
        <c:grouping val="standard"/>
        <c:varyColors val="0"/>
        <c:ser>
          <c:idx val="0"/>
          <c:order val="0"/>
          <c:tx>
            <c:strRef>
              <c:f>計算表!$H$4</c:f>
              <c:strCache>
                <c:ptCount val="1"/>
                <c:pt idx="0">
                  <c:v>関空</c:v>
                </c:pt>
              </c:strCache>
            </c:strRef>
          </c:tx>
          <c:marker>
            <c:symbol val="square"/>
            <c:size val="7"/>
          </c:marker>
          <c:dLbls>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計算表!$G$5:$G$15</c:f>
              <c:strCache>
                <c:ptCount val="10"/>
                <c:pt idx="0">
                  <c:v>2012年度</c:v>
                </c:pt>
                <c:pt idx="1">
                  <c:v>2013年度</c:v>
                </c:pt>
                <c:pt idx="2">
                  <c:v>2014年度</c:v>
                </c:pt>
                <c:pt idx="3">
                  <c:v>2015年度</c:v>
                </c:pt>
                <c:pt idx="4">
                  <c:v>2016年度</c:v>
                </c:pt>
                <c:pt idx="5">
                  <c:v>2017年度</c:v>
                </c:pt>
                <c:pt idx="6">
                  <c:v>2018年度</c:v>
                </c:pt>
                <c:pt idx="7">
                  <c:v>2019年度</c:v>
                </c:pt>
                <c:pt idx="8">
                  <c:v>2020年度</c:v>
                </c:pt>
                <c:pt idx="9">
                  <c:v>2021年度</c:v>
                </c:pt>
              </c:strCache>
              <c:extLst/>
            </c:strRef>
          </c:cat>
          <c:val>
            <c:numRef>
              <c:f>計算表!$H$5:$H$15</c:f>
              <c:numCache>
                <c:formatCode>#,##0.0;[Red]\-#,##0.0</c:formatCode>
                <c:ptCount val="10"/>
                <c:pt idx="0">
                  <c:v>65.900700000000001</c:v>
                </c:pt>
                <c:pt idx="1">
                  <c:v>64.6755</c:v>
                </c:pt>
                <c:pt idx="2">
                  <c:v>71.945099999999996</c:v>
                </c:pt>
                <c:pt idx="3">
                  <c:v>67.7179</c:v>
                </c:pt>
                <c:pt idx="4">
                  <c:v>73.523799999999994</c:v>
                </c:pt>
                <c:pt idx="5" formatCode="0.0_);[Red]\(0.0\)">
                  <c:v>83.2</c:v>
                </c:pt>
                <c:pt idx="6" formatCode="General">
                  <c:v>79.7</c:v>
                </c:pt>
                <c:pt idx="7" formatCode="General">
                  <c:v>74.2</c:v>
                </c:pt>
                <c:pt idx="8" formatCode="General">
                  <c:v>71.599999999999994</c:v>
                </c:pt>
                <c:pt idx="9" formatCode="General">
                  <c:v>82.8</c:v>
                </c:pt>
              </c:numCache>
              <c:extLst/>
            </c:numRef>
          </c:val>
          <c:smooth val="0"/>
          <c:extLst>
            <c:ext xmlns:c16="http://schemas.microsoft.com/office/drawing/2014/chart" uri="{C3380CC4-5D6E-409C-BE32-E72D297353CC}">
              <c16:uniqueId val="{00000000-6DC7-47D1-A5C6-AB75B4DFCA51}"/>
            </c:ext>
          </c:extLst>
        </c:ser>
        <c:ser>
          <c:idx val="1"/>
          <c:order val="1"/>
          <c:tx>
            <c:strRef>
              <c:f>計算表!$I$4</c:f>
              <c:strCache>
                <c:ptCount val="1"/>
                <c:pt idx="0">
                  <c:v>成田</c:v>
                </c:pt>
              </c:strCache>
            </c:strRef>
          </c:tx>
          <c:marker>
            <c:symbol val="diamond"/>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計算表!$G$5:$G$15</c:f>
              <c:strCache>
                <c:ptCount val="10"/>
                <c:pt idx="0">
                  <c:v>2012年度</c:v>
                </c:pt>
                <c:pt idx="1">
                  <c:v>2013年度</c:v>
                </c:pt>
                <c:pt idx="2">
                  <c:v>2014年度</c:v>
                </c:pt>
                <c:pt idx="3">
                  <c:v>2015年度</c:v>
                </c:pt>
                <c:pt idx="4">
                  <c:v>2016年度</c:v>
                </c:pt>
                <c:pt idx="5">
                  <c:v>2017年度</c:v>
                </c:pt>
                <c:pt idx="6">
                  <c:v>2018年度</c:v>
                </c:pt>
                <c:pt idx="7">
                  <c:v>2019年度</c:v>
                </c:pt>
                <c:pt idx="8">
                  <c:v>2020年度</c:v>
                </c:pt>
                <c:pt idx="9">
                  <c:v>2021年度</c:v>
                </c:pt>
              </c:strCache>
              <c:extLst/>
            </c:strRef>
          </c:cat>
          <c:val>
            <c:numRef>
              <c:f>計算表!$I$5:$I$15</c:f>
              <c:numCache>
                <c:formatCode>#,##0.0;[Red]\-#,##0.0</c:formatCode>
                <c:ptCount val="10"/>
                <c:pt idx="0">
                  <c:v>192.10810000000001</c:v>
                </c:pt>
                <c:pt idx="1">
                  <c:v>198.56370000000001</c:v>
                </c:pt>
                <c:pt idx="2">
                  <c:v>207.626</c:v>
                </c:pt>
                <c:pt idx="3">
                  <c:v>198.13900000000001</c:v>
                </c:pt>
                <c:pt idx="4">
                  <c:v>214.00749999999999</c:v>
                </c:pt>
                <c:pt idx="5" formatCode="0.0_);[Red]\(0.0\)">
                  <c:v>228.2</c:v>
                </c:pt>
                <c:pt idx="6" formatCode="General">
                  <c:v>212.9</c:v>
                </c:pt>
                <c:pt idx="7" formatCode="General">
                  <c:v>204.5</c:v>
                </c:pt>
                <c:pt idx="8" formatCode="General">
                  <c:v>208.8</c:v>
                </c:pt>
                <c:pt idx="9" formatCode="General">
                  <c:v>260.89999999999998</c:v>
                </c:pt>
              </c:numCache>
              <c:extLst/>
            </c:numRef>
          </c:val>
          <c:smooth val="0"/>
          <c:extLst>
            <c:ext xmlns:c16="http://schemas.microsoft.com/office/drawing/2014/chart" uri="{C3380CC4-5D6E-409C-BE32-E72D297353CC}">
              <c16:uniqueId val="{00000001-6DC7-47D1-A5C6-AB75B4DFCA51}"/>
            </c:ext>
          </c:extLst>
        </c:ser>
        <c:ser>
          <c:idx val="2"/>
          <c:order val="2"/>
          <c:tx>
            <c:strRef>
              <c:f>計算表!$J$4</c:f>
              <c:strCache>
                <c:ptCount val="1"/>
                <c:pt idx="0">
                  <c:v>中部</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計算表!$G$5:$G$15</c:f>
              <c:strCache>
                <c:ptCount val="10"/>
                <c:pt idx="0">
                  <c:v>2012年度</c:v>
                </c:pt>
                <c:pt idx="1">
                  <c:v>2013年度</c:v>
                </c:pt>
                <c:pt idx="2">
                  <c:v>2014年度</c:v>
                </c:pt>
                <c:pt idx="3">
                  <c:v>2015年度</c:v>
                </c:pt>
                <c:pt idx="4">
                  <c:v>2016年度</c:v>
                </c:pt>
                <c:pt idx="5">
                  <c:v>2017年度</c:v>
                </c:pt>
                <c:pt idx="6">
                  <c:v>2018年度</c:v>
                </c:pt>
                <c:pt idx="7">
                  <c:v>2019年度</c:v>
                </c:pt>
                <c:pt idx="8">
                  <c:v>2020年度</c:v>
                </c:pt>
                <c:pt idx="9">
                  <c:v>2021年度</c:v>
                </c:pt>
              </c:strCache>
              <c:extLst/>
            </c:strRef>
          </c:cat>
          <c:val>
            <c:numRef>
              <c:f>計算表!$J$5:$J$15</c:f>
              <c:numCache>
                <c:formatCode>#,##0.0;[Red]\-#,##0.0</c:formatCode>
                <c:ptCount val="10"/>
                <c:pt idx="0">
                  <c:v>10.809200000000001</c:v>
                </c:pt>
                <c:pt idx="1">
                  <c:v>14.692299999999999</c:v>
                </c:pt>
                <c:pt idx="2">
                  <c:v>17.6142</c:v>
                </c:pt>
                <c:pt idx="3">
                  <c:v>16.115200000000002</c:v>
                </c:pt>
                <c:pt idx="4">
                  <c:v>16.561499999999999</c:v>
                </c:pt>
                <c:pt idx="5" formatCode="0.0_);[Red]\(0.0\)">
                  <c:v>18</c:v>
                </c:pt>
                <c:pt idx="6" formatCode="General">
                  <c:v>19.5</c:v>
                </c:pt>
                <c:pt idx="7" formatCode="General">
                  <c:v>17.2</c:v>
                </c:pt>
                <c:pt idx="8" formatCode="General">
                  <c:v>10.4</c:v>
                </c:pt>
                <c:pt idx="9" formatCode="General">
                  <c:v>11.1</c:v>
                </c:pt>
              </c:numCache>
              <c:extLst/>
            </c:numRef>
          </c:val>
          <c:smooth val="0"/>
          <c:extLst>
            <c:ext xmlns:c16="http://schemas.microsoft.com/office/drawing/2014/chart" uri="{C3380CC4-5D6E-409C-BE32-E72D297353CC}">
              <c16:uniqueId val="{00000002-6DC7-47D1-A5C6-AB75B4DFCA51}"/>
            </c:ext>
          </c:extLst>
        </c:ser>
        <c:dLbls>
          <c:showLegendKey val="0"/>
          <c:showVal val="0"/>
          <c:showCatName val="0"/>
          <c:showSerName val="0"/>
          <c:showPercent val="0"/>
          <c:showBubbleSize val="0"/>
        </c:dLbls>
        <c:marker val="1"/>
        <c:smooth val="0"/>
        <c:axId val="88917504"/>
        <c:axId val="88919040"/>
      </c:lineChart>
      <c:catAx>
        <c:axId val="88917504"/>
        <c:scaling>
          <c:orientation val="minMax"/>
        </c:scaling>
        <c:delete val="0"/>
        <c:axPos val="b"/>
        <c:numFmt formatCode="General" sourceLinked="0"/>
        <c:majorTickMark val="out"/>
        <c:minorTickMark val="none"/>
        <c:tickLblPos val="nextTo"/>
        <c:txPr>
          <a:bodyPr/>
          <a:lstStyle/>
          <a:p>
            <a:pPr>
              <a:defRPr sz="1000"/>
            </a:pPr>
            <a:endParaRPr lang="ja-JP"/>
          </a:p>
        </c:txPr>
        <c:crossAx val="88919040"/>
        <c:crosses val="autoZero"/>
        <c:auto val="1"/>
        <c:lblAlgn val="ctr"/>
        <c:lblOffset val="100"/>
        <c:noMultiLvlLbl val="0"/>
      </c:catAx>
      <c:valAx>
        <c:axId val="88919040"/>
        <c:scaling>
          <c:orientation val="minMax"/>
        </c:scaling>
        <c:delete val="0"/>
        <c:axPos val="l"/>
        <c:majorGridlines/>
        <c:numFmt formatCode="#,##0_);[Red]\(#,##0\)" sourceLinked="0"/>
        <c:majorTickMark val="out"/>
        <c:minorTickMark val="none"/>
        <c:tickLblPos val="nextTo"/>
        <c:crossAx val="88917504"/>
        <c:crosses val="autoZero"/>
        <c:crossBetween val="between"/>
      </c:valAx>
    </c:plotArea>
    <c:plotVisOnly val="1"/>
    <c:dispBlanksAs val="gap"/>
    <c:showDLblsOverMax val="0"/>
  </c:chart>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p.97グラフ!$K$5</c:f>
              <c:strCache>
                <c:ptCount val="1"/>
                <c:pt idx="0">
                  <c:v>半導体等電子部品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cat>
            <c:strRef>
              <c:f>p.97グラフ!$M$4:$S$4</c:f>
              <c:strCache>
                <c:ptCount val="7"/>
                <c:pt idx="0">
                  <c:v>2015年</c:v>
                </c:pt>
                <c:pt idx="1">
                  <c:v>2016年</c:v>
                </c:pt>
                <c:pt idx="2">
                  <c:v>2017年</c:v>
                </c:pt>
                <c:pt idx="3">
                  <c:v>2018年</c:v>
                </c:pt>
                <c:pt idx="4">
                  <c:v>2019年</c:v>
                </c:pt>
                <c:pt idx="5">
                  <c:v>2020年</c:v>
                </c:pt>
                <c:pt idx="6">
                  <c:v>2021年</c:v>
                </c:pt>
              </c:strCache>
            </c:strRef>
          </c:cat>
          <c:val>
            <c:numRef>
              <c:f>p.97グラフ!$M$5:$S$5</c:f>
              <c:numCache>
                <c:formatCode>#,##0_);[Red]\(#,##0\)</c:formatCode>
                <c:ptCount val="7"/>
                <c:pt idx="0">
                  <c:v>1216909</c:v>
                </c:pt>
                <c:pt idx="1">
                  <c:v>1263191</c:v>
                </c:pt>
                <c:pt idx="2">
                  <c:v>1294041</c:v>
                </c:pt>
                <c:pt idx="3">
                  <c:v>1172743</c:v>
                </c:pt>
                <c:pt idx="4">
                  <c:v>1359138</c:v>
                </c:pt>
                <c:pt idx="5" formatCode="#,##0">
                  <c:v>1425389</c:v>
                </c:pt>
                <c:pt idx="6" formatCode="#,##0">
                  <c:v>1463711</c:v>
                </c:pt>
              </c:numCache>
            </c:numRef>
          </c:val>
          <c:smooth val="0"/>
          <c:extLst>
            <c:ext xmlns:c16="http://schemas.microsoft.com/office/drawing/2014/chart" uri="{C3380CC4-5D6E-409C-BE32-E72D297353CC}">
              <c16:uniqueId val="{00000000-FA22-411F-BDB9-F92707B46A1E}"/>
            </c:ext>
          </c:extLst>
        </c:ser>
        <c:ser>
          <c:idx val="1"/>
          <c:order val="1"/>
          <c:tx>
            <c:strRef>
              <c:f>p.97グラフ!$K$6</c:f>
              <c:strCache>
                <c:ptCount val="1"/>
                <c:pt idx="0">
                  <c:v>電気回路等の機器</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cat>
            <c:strRef>
              <c:f>p.97グラフ!$M$4:$S$4</c:f>
              <c:strCache>
                <c:ptCount val="7"/>
                <c:pt idx="0">
                  <c:v>2015年</c:v>
                </c:pt>
                <c:pt idx="1">
                  <c:v>2016年</c:v>
                </c:pt>
                <c:pt idx="2">
                  <c:v>2017年</c:v>
                </c:pt>
                <c:pt idx="3">
                  <c:v>2018年</c:v>
                </c:pt>
                <c:pt idx="4">
                  <c:v>2019年</c:v>
                </c:pt>
                <c:pt idx="5">
                  <c:v>2020年</c:v>
                </c:pt>
                <c:pt idx="6">
                  <c:v>2021年</c:v>
                </c:pt>
              </c:strCache>
            </c:strRef>
          </c:cat>
          <c:val>
            <c:numRef>
              <c:f>p.97グラフ!$M$6:$S$6</c:f>
              <c:numCache>
                <c:formatCode>#,##0_);[Red]\(#,##0\)</c:formatCode>
                <c:ptCount val="7"/>
                <c:pt idx="0">
                  <c:v>313276</c:v>
                </c:pt>
                <c:pt idx="1">
                  <c:v>303000</c:v>
                </c:pt>
                <c:pt idx="2">
                  <c:v>341559</c:v>
                </c:pt>
                <c:pt idx="3">
                  <c:v>350854</c:v>
                </c:pt>
                <c:pt idx="4">
                  <c:v>338799</c:v>
                </c:pt>
                <c:pt idx="5" formatCode="#,##0">
                  <c:v>309116</c:v>
                </c:pt>
                <c:pt idx="6" formatCode="#,##0">
                  <c:v>368638</c:v>
                </c:pt>
              </c:numCache>
            </c:numRef>
          </c:val>
          <c:smooth val="0"/>
          <c:extLst>
            <c:ext xmlns:c16="http://schemas.microsoft.com/office/drawing/2014/chart" uri="{C3380CC4-5D6E-409C-BE32-E72D297353CC}">
              <c16:uniqueId val="{00000001-FA22-411F-BDB9-F92707B46A1E}"/>
            </c:ext>
          </c:extLst>
        </c:ser>
        <c:ser>
          <c:idx val="2"/>
          <c:order val="2"/>
          <c:tx>
            <c:strRef>
              <c:f>p.97グラフ!$K$11</c:f>
              <c:strCache>
                <c:ptCount val="1"/>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cat>
            <c:strRef>
              <c:f>p.97グラフ!$M$4:$S$4</c:f>
              <c:strCache>
                <c:ptCount val="7"/>
                <c:pt idx="0">
                  <c:v>2015年</c:v>
                </c:pt>
                <c:pt idx="1">
                  <c:v>2016年</c:v>
                </c:pt>
                <c:pt idx="2">
                  <c:v>2017年</c:v>
                </c:pt>
                <c:pt idx="3">
                  <c:v>2018年</c:v>
                </c:pt>
                <c:pt idx="4">
                  <c:v>2019年</c:v>
                </c:pt>
                <c:pt idx="5">
                  <c:v>2020年</c:v>
                </c:pt>
                <c:pt idx="6">
                  <c:v>2021年</c:v>
                </c:pt>
              </c:strCache>
            </c:strRef>
          </c:cat>
          <c:val>
            <c:numRef>
              <c:f>p.97グラフ!$M$7:$S$7</c:f>
              <c:numCache>
                <c:formatCode>#,##0_);[Red]\(#,##0\)</c:formatCode>
                <c:ptCount val="7"/>
                <c:pt idx="0">
                  <c:v>402096</c:v>
                </c:pt>
                <c:pt idx="1">
                  <c:v>360536</c:v>
                </c:pt>
                <c:pt idx="2">
                  <c:v>430375</c:v>
                </c:pt>
                <c:pt idx="3">
                  <c:v>409306</c:v>
                </c:pt>
                <c:pt idx="4">
                  <c:v>331909</c:v>
                </c:pt>
                <c:pt idx="5" formatCode="#,##0">
                  <c:v>311482</c:v>
                </c:pt>
                <c:pt idx="6" formatCode="#,##0">
                  <c:v>357378</c:v>
                </c:pt>
              </c:numCache>
            </c:numRef>
          </c:val>
          <c:smooth val="0"/>
          <c:extLst>
            <c:ext xmlns:c16="http://schemas.microsoft.com/office/drawing/2014/chart" uri="{C3380CC4-5D6E-409C-BE32-E72D297353CC}">
              <c16:uniqueId val="{00000002-FA22-411F-BDB9-F92707B46A1E}"/>
            </c:ext>
          </c:extLst>
        </c:ser>
        <c:ser>
          <c:idx val="3"/>
          <c:order val="3"/>
          <c:tx>
            <c:strRef>
              <c:f>p.97グラフ!$K$8</c:f>
              <c:strCache>
                <c:ptCount val="1"/>
                <c:pt idx="0">
                  <c:v>半導体等製造装置</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cat>
            <c:strRef>
              <c:f>p.97グラフ!$M$4:$S$4</c:f>
              <c:strCache>
                <c:ptCount val="7"/>
                <c:pt idx="0">
                  <c:v>2015年</c:v>
                </c:pt>
                <c:pt idx="1">
                  <c:v>2016年</c:v>
                </c:pt>
                <c:pt idx="2">
                  <c:v>2017年</c:v>
                </c:pt>
                <c:pt idx="3">
                  <c:v>2018年</c:v>
                </c:pt>
                <c:pt idx="4">
                  <c:v>2019年</c:v>
                </c:pt>
                <c:pt idx="5">
                  <c:v>2020年</c:v>
                </c:pt>
                <c:pt idx="6">
                  <c:v>2021年</c:v>
                </c:pt>
              </c:strCache>
            </c:strRef>
          </c:cat>
          <c:val>
            <c:numRef>
              <c:f>p.97グラフ!$M$8:$S$8</c:f>
              <c:numCache>
                <c:formatCode>#,##0_);[Red]\(#,##0\)</c:formatCode>
                <c:ptCount val="7"/>
                <c:pt idx="0">
                  <c:v>181985</c:v>
                </c:pt>
                <c:pt idx="1">
                  <c:v>229785</c:v>
                </c:pt>
                <c:pt idx="2">
                  <c:v>233958</c:v>
                </c:pt>
                <c:pt idx="3">
                  <c:v>215568</c:v>
                </c:pt>
                <c:pt idx="4">
                  <c:v>249660</c:v>
                </c:pt>
                <c:pt idx="5" formatCode="#,##0">
                  <c:v>239885</c:v>
                </c:pt>
                <c:pt idx="6" formatCode="#,##0">
                  <c:v>299313</c:v>
                </c:pt>
              </c:numCache>
            </c:numRef>
          </c:val>
          <c:smooth val="0"/>
          <c:extLst>
            <c:ext xmlns:c16="http://schemas.microsoft.com/office/drawing/2014/chart" uri="{C3380CC4-5D6E-409C-BE32-E72D297353CC}">
              <c16:uniqueId val="{00000003-FA22-411F-BDB9-F92707B46A1E}"/>
            </c:ext>
          </c:extLst>
        </c:ser>
        <c:ser>
          <c:idx val="4"/>
          <c:order val="4"/>
          <c:tx>
            <c:strRef>
              <c:f>p.97グラフ!$K$9</c:f>
              <c:strCache>
                <c:ptCount val="1"/>
                <c:pt idx="0">
                  <c:v>遊戯用具</c:v>
                </c:pt>
              </c:strCache>
            </c:strRef>
          </c:tx>
          <c:spPr>
            <a:ln w="25400" cap="rnd">
              <a:solidFill>
                <a:schemeClr val="accent5"/>
              </a:solidFill>
              <a:round/>
            </a:ln>
            <a:effectLst/>
          </c:spPr>
          <c:marker>
            <c:symbol val="circle"/>
            <c:size val="5"/>
            <c:spPr>
              <a:solidFill>
                <a:schemeClr val="accent5"/>
              </a:solidFill>
              <a:ln w="9525">
                <a:solidFill>
                  <a:schemeClr val="accent5"/>
                </a:solidFill>
              </a:ln>
              <a:effectLst/>
            </c:spPr>
          </c:marker>
          <c:cat>
            <c:strRef>
              <c:f>p.97グラフ!$M$4:$S$4</c:f>
              <c:strCache>
                <c:ptCount val="7"/>
                <c:pt idx="0">
                  <c:v>2015年</c:v>
                </c:pt>
                <c:pt idx="1">
                  <c:v>2016年</c:v>
                </c:pt>
                <c:pt idx="2">
                  <c:v>2017年</c:v>
                </c:pt>
                <c:pt idx="3">
                  <c:v>2018年</c:v>
                </c:pt>
                <c:pt idx="4">
                  <c:v>2019年</c:v>
                </c:pt>
                <c:pt idx="5">
                  <c:v>2020年</c:v>
                </c:pt>
                <c:pt idx="6">
                  <c:v>2021年</c:v>
                </c:pt>
              </c:strCache>
            </c:strRef>
          </c:cat>
          <c:val>
            <c:numRef>
              <c:f>p.97グラフ!$M$9:$S$9</c:f>
              <c:numCache>
                <c:formatCode>#,##0_);[Red]\(#,##0\)</c:formatCode>
                <c:ptCount val="7"/>
                <c:pt idx="0">
                  <c:v>46890</c:v>
                </c:pt>
                <c:pt idx="1">
                  <c:v>56067</c:v>
                </c:pt>
                <c:pt idx="2">
                  <c:v>151144</c:v>
                </c:pt>
                <c:pt idx="3">
                  <c:v>200673</c:v>
                </c:pt>
                <c:pt idx="4">
                  <c:v>202847</c:v>
                </c:pt>
                <c:pt idx="5" formatCode="#,##0">
                  <c:v>233051</c:v>
                </c:pt>
                <c:pt idx="6" formatCode="#,##0">
                  <c:v>277358</c:v>
                </c:pt>
              </c:numCache>
            </c:numRef>
          </c:val>
          <c:smooth val="0"/>
          <c:extLst>
            <c:ext xmlns:c16="http://schemas.microsoft.com/office/drawing/2014/chart" uri="{C3380CC4-5D6E-409C-BE32-E72D297353CC}">
              <c16:uniqueId val="{00000004-FA22-411F-BDB9-F92707B46A1E}"/>
            </c:ext>
          </c:extLst>
        </c:ser>
        <c:dLbls>
          <c:showLegendKey val="0"/>
          <c:showVal val="0"/>
          <c:showCatName val="0"/>
          <c:showSerName val="0"/>
          <c:showPercent val="0"/>
          <c:showBubbleSize val="0"/>
        </c:dLbls>
        <c:marker val="1"/>
        <c:smooth val="0"/>
        <c:axId val="569506320"/>
        <c:axId val="1"/>
      </c:lineChart>
      <c:catAx>
        <c:axId val="56950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695063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ja-JP"/>
          </a:p>
        </c:txPr>
      </c:dTable>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b="1" dirty="0">
                <a:latin typeface="Meiryo UI" panose="020B0604030504040204" pitchFamily="50" charset="-128"/>
                <a:ea typeface="Meiryo UI" panose="020B0604030504040204" pitchFamily="50" charset="-128"/>
              </a:rPr>
              <a:t>全国</a:t>
            </a:r>
          </a:p>
        </c:rich>
      </c:tx>
      <c:layout>
        <c:manualLayout>
          <c:xMode val="edge"/>
          <c:yMode val="edge"/>
          <c:x val="0.22499520961647182"/>
          <c:y val="0.15984928132866175"/>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旅行消費額</c:v>
                </c:pt>
              </c:strCache>
            </c:strRef>
          </c:tx>
          <c:spPr>
            <a:solidFill>
              <a:schemeClr val="tx2">
                <a:lumMod val="40000"/>
                <a:lumOff val="60000"/>
              </a:schemeClr>
            </a:solidFill>
          </c:spPr>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7883-4D8E-B4FD-31C58A7DBDBF}"/>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7883-4D8E-B4FD-31C58A7DBDBF}"/>
              </c:ext>
            </c:extLst>
          </c:dPt>
          <c:dLbls>
            <c:dLbl>
              <c:idx val="0"/>
              <c:layout>
                <c:manualLayout>
                  <c:x val="-0.24492730799954354"/>
                  <c:y val="-0.13562676652973474"/>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zh-TW" altLang="en-US" sz="1000" b="1" dirty="0">
                        <a:latin typeface="Meiryo UI" panose="020B0604030504040204" pitchFamily="50" charset="-128"/>
                        <a:ea typeface="Meiryo UI" panose="020B0604030504040204" pitchFamily="50" charset="-128"/>
                      </a:rPr>
                      <a:t>日本人国内旅行消費額</a:t>
                    </a:r>
                  </a:p>
                  <a:p>
                    <a:pPr>
                      <a:defRPr sz="1000" b="1">
                        <a:latin typeface="Meiryo UI" panose="020B0604030504040204" pitchFamily="50" charset="-128"/>
                        <a:ea typeface="Meiryo UI" panose="020B0604030504040204" pitchFamily="50" charset="-128"/>
                      </a:defRPr>
                    </a:pPr>
                    <a:fld id="{43B58AEE-C872-4F72-B923-1A5B0EAFA8C8}" type="VALUE">
                      <a:rPr lang="en-US" altLang="zh-TW" sz="1000" b="1" smtClean="0">
                        <a:latin typeface="Meiryo UI" panose="020B0604030504040204" pitchFamily="50" charset="-128"/>
                        <a:ea typeface="Meiryo UI" panose="020B0604030504040204" pitchFamily="50" charset="-128"/>
                      </a:rPr>
                      <a:pPr>
                        <a:defRPr sz="1000" b="1">
                          <a:latin typeface="Meiryo UI" panose="020B0604030504040204" pitchFamily="50" charset="-128"/>
                          <a:ea typeface="Meiryo UI" panose="020B0604030504040204" pitchFamily="50" charset="-128"/>
                        </a:defRPr>
                      </a:pPr>
                      <a:t>[値]</a:t>
                    </a:fld>
                    <a:r>
                      <a:rPr lang="zh-TW" altLang="en-US" sz="1000" b="1" dirty="0">
                        <a:latin typeface="Meiryo UI" panose="020B0604030504040204" pitchFamily="50" charset="-128"/>
                        <a:ea typeface="Meiryo UI" panose="020B0604030504040204" pitchFamily="50" charset="-128"/>
                      </a:rPr>
                      <a:t>億円</a:t>
                    </a:r>
                  </a:p>
                  <a:p>
                    <a:pPr>
                      <a:defRPr sz="1000" b="1">
                        <a:latin typeface="Meiryo UI" panose="020B0604030504040204" pitchFamily="50" charset="-128"/>
                        <a:ea typeface="Meiryo UI" panose="020B0604030504040204" pitchFamily="50" charset="-128"/>
                      </a:defRPr>
                    </a:pPr>
                    <a:r>
                      <a:rPr lang="zh-TW" altLang="en-US" sz="1000" b="1" dirty="0">
                        <a:latin typeface="Meiryo UI" panose="020B0604030504040204" pitchFamily="50" charset="-128"/>
                        <a:ea typeface="Meiryo UI" panose="020B0604030504040204" pitchFamily="50" charset="-128"/>
                      </a:rPr>
                      <a:t>（</a:t>
                    </a:r>
                    <a:r>
                      <a:rPr lang="en-US" altLang="zh-TW" sz="1000" b="1" dirty="0">
                        <a:latin typeface="Meiryo UI" panose="020B0604030504040204" pitchFamily="50" charset="-128"/>
                        <a:ea typeface="Meiryo UI" panose="020B0604030504040204" pitchFamily="50" charset="-128"/>
                      </a:rPr>
                      <a:t>82</a:t>
                    </a:r>
                    <a:r>
                      <a:rPr lang="zh-TW" altLang="en-US" sz="1000" b="1" dirty="0">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4976916581079539"/>
                      <c:h val="0.32730774234344673"/>
                    </c:manualLayout>
                  </c15:layout>
                  <c15:dlblFieldTable/>
                  <c15:showDataLabelsRange val="0"/>
                </c:ext>
                <c:ext xmlns:c16="http://schemas.microsoft.com/office/drawing/2014/chart" uri="{C3380CC4-5D6E-409C-BE32-E72D297353CC}">
                  <c16:uniqueId val="{00000001-7883-4D8E-B4FD-31C58A7DBDBF}"/>
                </c:ext>
              </c:extLst>
            </c:dLbl>
            <c:dLbl>
              <c:idx val="1"/>
              <c:layout>
                <c:manualLayout>
                  <c:x val="0.19948823231872415"/>
                  <c:y val="0.22908269583209198"/>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r>
                      <a:rPr lang="ja-JP" altLang="en-US" sz="1000" b="1" dirty="0">
                        <a:solidFill>
                          <a:schemeClr val="bg1"/>
                        </a:solidFill>
                        <a:latin typeface="Meiryo UI" panose="020B0604030504040204" pitchFamily="50" charset="-128"/>
                        <a:ea typeface="Meiryo UI" panose="020B0604030504040204" pitchFamily="50" charset="-128"/>
                      </a:rPr>
                      <a:t>インバウンド</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消費額</a:t>
                    </a:r>
                    <a:fld id="{26D48414-554C-490B-AB24-00E8888BFF6C}" type="VALUE">
                      <a:rPr lang="en-US" altLang="ja-JP" sz="1000" b="1" smtClean="0">
                        <a:solidFill>
                          <a:schemeClr val="bg1"/>
                        </a:solidFill>
                        <a:latin typeface="Meiryo UI" panose="020B0604030504040204" pitchFamily="50" charset="-128"/>
                        <a:ea typeface="Meiryo UI" panose="020B0604030504040204" pitchFamily="50" charset="-128"/>
                      </a:rPr>
                      <a:pPr>
                        <a:defRPr sz="1000" b="1">
                          <a:solidFill>
                            <a:schemeClr val="bg1"/>
                          </a:solidFill>
                          <a:latin typeface="Meiryo UI" panose="020B0604030504040204" pitchFamily="50" charset="-128"/>
                          <a:ea typeface="Meiryo UI" panose="020B0604030504040204" pitchFamily="50" charset="-128"/>
                        </a:defRPr>
                      </a:pPr>
                      <a:t>[値]</a:t>
                    </a:fld>
                    <a:r>
                      <a:rPr lang="ja-JP" altLang="en-US" sz="1000" b="1" dirty="0">
                        <a:solidFill>
                          <a:schemeClr val="bg1"/>
                        </a:solidFill>
                        <a:latin typeface="Meiryo UI" panose="020B0604030504040204" pitchFamily="50" charset="-128"/>
                        <a:ea typeface="Meiryo UI" panose="020B0604030504040204" pitchFamily="50" charset="-128"/>
                      </a:rPr>
                      <a:t>億円</a:t>
                    </a:r>
                  </a:p>
                  <a:p>
                    <a:pPr>
                      <a:defRPr sz="1000" b="1">
                        <a:solidFill>
                          <a:schemeClr val="bg1"/>
                        </a:solidFill>
                        <a:latin typeface="Meiryo UI" panose="020B0604030504040204" pitchFamily="50" charset="-128"/>
                        <a:ea typeface="Meiryo UI" panose="020B0604030504040204" pitchFamily="50" charset="-128"/>
                      </a:defRPr>
                    </a:pPr>
                    <a:r>
                      <a:rPr lang="ja-JP" altLang="en-US" sz="1000" b="1" dirty="0">
                        <a:solidFill>
                          <a:schemeClr val="bg1"/>
                        </a:solidFill>
                        <a:latin typeface="Meiryo UI" panose="020B0604030504040204" pitchFamily="50" charset="-128"/>
                        <a:ea typeface="Meiryo UI" panose="020B0604030504040204" pitchFamily="50" charset="-128"/>
                      </a:rPr>
                      <a:t>（</a:t>
                    </a:r>
                    <a:r>
                      <a:rPr lang="en-US" altLang="ja-JP" sz="1000" b="1" dirty="0">
                        <a:solidFill>
                          <a:schemeClr val="bg1"/>
                        </a:solidFill>
                        <a:latin typeface="Meiryo UI" panose="020B0604030504040204" pitchFamily="50" charset="-128"/>
                        <a:ea typeface="Meiryo UI" panose="020B0604030504040204" pitchFamily="50" charset="-128"/>
                      </a:rPr>
                      <a:t>18</a:t>
                    </a:r>
                    <a:r>
                      <a:rPr lang="ja-JP" altLang="en-US" sz="1000" b="1" dirty="0">
                        <a:solidFill>
                          <a:schemeClr val="bg1"/>
                        </a:solidFill>
                        <a:latin typeface="Meiryo UI" panose="020B0604030504040204" pitchFamily="50" charset="-128"/>
                        <a:ea typeface="Meiryo UI" panose="020B0604030504040204" pitchFamily="50" charset="-128"/>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175951473260074"/>
                      <c:h val="0.27979996426424686"/>
                    </c:manualLayout>
                  </c15:layout>
                  <c15:dlblFieldTable/>
                  <c15:showDataLabelsRange val="0"/>
                </c:ext>
                <c:ext xmlns:c16="http://schemas.microsoft.com/office/drawing/2014/chart" uri="{C3380CC4-5D6E-409C-BE32-E72D297353CC}">
                  <c16:uniqueId val="{00000003-7883-4D8E-B4FD-31C58A7DBD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日本人国内旅行消費額</c:v>
                </c:pt>
                <c:pt idx="1">
                  <c:v>訪日外国人旅行消費額</c:v>
                </c:pt>
              </c:strCache>
            </c:strRef>
          </c:cat>
          <c:val>
            <c:numRef>
              <c:f>Sheet1!$B$2:$B$3</c:f>
              <c:numCache>
                <c:formatCode>#,##0</c:formatCode>
                <c:ptCount val="2"/>
                <c:pt idx="0">
                  <c:v>219312</c:v>
                </c:pt>
                <c:pt idx="1">
                  <c:v>48135</c:v>
                </c:pt>
              </c:numCache>
            </c:numRef>
          </c:val>
          <c:extLst>
            <c:ext xmlns:c16="http://schemas.microsoft.com/office/drawing/2014/chart" uri="{C3380CC4-5D6E-409C-BE32-E72D297353CC}">
              <c16:uniqueId val="{00000004-7883-4D8E-B4FD-31C58A7DBDB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p.98グラフ!$K$5</c:f>
              <c:strCache>
                <c:ptCount val="1"/>
                <c:pt idx="0">
                  <c:v>医薬品</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cat>
            <c:strRef>
              <c:f>p.98グラフ!$N$4:$T$4</c:f>
              <c:strCache>
                <c:ptCount val="7"/>
                <c:pt idx="0">
                  <c:v>2015年</c:v>
                </c:pt>
                <c:pt idx="1">
                  <c:v>2016年</c:v>
                </c:pt>
                <c:pt idx="2">
                  <c:v>2017年</c:v>
                </c:pt>
                <c:pt idx="3">
                  <c:v>2018年</c:v>
                </c:pt>
                <c:pt idx="4">
                  <c:v>2019年</c:v>
                </c:pt>
                <c:pt idx="5">
                  <c:v>2020年</c:v>
                </c:pt>
                <c:pt idx="6">
                  <c:v>2021年</c:v>
                </c:pt>
              </c:strCache>
            </c:strRef>
          </c:cat>
          <c:val>
            <c:numRef>
              <c:f>p.98グラフ!$N$5:$T$5</c:f>
              <c:numCache>
                <c:formatCode>#,##0_);[Red]\(#,##0\)</c:formatCode>
                <c:ptCount val="7"/>
                <c:pt idx="0">
                  <c:v>667635</c:v>
                </c:pt>
                <c:pt idx="1">
                  <c:v>737473</c:v>
                </c:pt>
                <c:pt idx="2">
                  <c:v>692750</c:v>
                </c:pt>
                <c:pt idx="3">
                  <c:v>727943</c:v>
                </c:pt>
                <c:pt idx="4">
                  <c:v>919148</c:v>
                </c:pt>
                <c:pt idx="5" formatCode="#,##0">
                  <c:v>905195</c:v>
                </c:pt>
                <c:pt idx="6" formatCode="#,##0">
                  <c:v>1063654</c:v>
                </c:pt>
              </c:numCache>
            </c:numRef>
          </c:val>
          <c:smooth val="0"/>
          <c:extLst>
            <c:ext xmlns:c16="http://schemas.microsoft.com/office/drawing/2014/chart" uri="{C3380CC4-5D6E-409C-BE32-E72D297353CC}">
              <c16:uniqueId val="{00000000-BDFD-4680-A960-6A4CC65BE49E}"/>
            </c:ext>
          </c:extLst>
        </c:ser>
        <c:ser>
          <c:idx val="1"/>
          <c:order val="1"/>
          <c:tx>
            <c:strRef>
              <c:f>p.98グラフ!$K$6</c:f>
              <c:strCache>
                <c:ptCount val="1"/>
                <c:pt idx="0">
                  <c:v>通信機</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cat>
            <c:strRef>
              <c:f>p.98グラフ!$N$4:$T$4</c:f>
              <c:strCache>
                <c:ptCount val="7"/>
                <c:pt idx="0">
                  <c:v>2015年</c:v>
                </c:pt>
                <c:pt idx="1">
                  <c:v>2016年</c:v>
                </c:pt>
                <c:pt idx="2">
                  <c:v>2017年</c:v>
                </c:pt>
                <c:pt idx="3">
                  <c:v>2018年</c:v>
                </c:pt>
                <c:pt idx="4">
                  <c:v>2019年</c:v>
                </c:pt>
                <c:pt idx="5">
                  <c:v>2020年</c:v>
                </c:pt>
                <c:pt idx="6">
                  <c:v>2021年</c:v>
                </c:pt>
              </c:strCache>
            </c:strRef>
          </c:cat>
          <c:val>
            <c:numRef>
              <c:f>p.98グラフ!$N$6:$T$6</c:f>
              <c:numCache>
                <c:formatCode>#,##0_);[Red]\(#,##0\)</c:formatCode>
                <c:ptCount val="7"/>
                <c:pt idx="0">
                  <c:v>646785</c:v>
                </c:pt>
                <c:pt idx="1">
                  <c:v>626616</c:v>
                </c:pt>
                <c:pt idx="2">
                  <c:v>668126</c:v>
                </c:pt>
                <c:pt idx="3">
                  <c:v>674580</c:v>
                </c:pt>
                <c:pt idx="4">
                  <c:v>562790</c:v>
                </c:pt>
                <c:pt idx="5" formatCode="#,##0">
                  <c:v>467599</c:v>
                </c:pt>
                <c:pt idx="6" formatCode="#,##0">
                  <c:v>561455</c:v>
                </c:pt>
              </c:numCache>
            </c:numRef>
          </c:val>
          <c:smooth val="0"/>
          <c:extLst>
            <c:ext xmlns:c16="http://schemas.microsoft.com/office/drawing/2014/chart" uri="{C3380CC4-5D6E-409C-BE32-E72D297353CC}">
              <c16:uniqueId val="{00000001-BDFD-4680-A960-6A4CC65BE49E}"/>
            </c:ext>
          </c:extLst>
        </c:ser>
        <c:ser>
          <c:idx val="2"/>
          <c:order val="2"/>
          <c:tx>
            <c:strRef>
              <c:f>p.98グラフ!$K$7</c:f>
              <c:strCache>
                <c:ptCount val="1"/>
                <c:pt idx="0">
                  <c:v>半導体等電子部品</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cat>
            <c:strRef>
              <c:f>p.98グラフ!$N$4:$T$4</c:f>
              <c:strCache>
                <c:ptCount val="7"/>
                <c:pt idx="0">
                  <c:v>2015年</c:v>
                </c:pt>
                <c:pt idx="1">
                  <c:v>2016年</c:v>
                </c:pt>
                <c:pt idx="2">
                  <c:v>2017年</c:v>
                </c:pt>
                <c:pt idx="3">
                  <c:v>2018年</c:v>
                </c:pt>
                <c:pt idx="4">
                  <c:v>2019年</c:v>
                </c:pt>
                <c:pt idx="5">
                  <c:v>2020年</c:v>
                </c:pt>
                <c:pt idx="6">
                  <c:v>2021年</c:v>
                </c:pt>
              </c:strCache>
            </c:strRef>
          </c:cat>
          <c:val>
            <c:numRef>
              <c:f>p.98グラフ!$N$7:$T$7</c:f>
              <c:numCache>
                <c:formatCode>#,##0_);[Red]\(#,##0\)</c:formatCode>
                <c:ptCount val="7"/>
                <c:pt idx="0">
                  <c:v>328835</c:v>
                </c:pt>
                <c:pt idx="1">
                  <c:v>280478</c:v>
                </c:pt>
                <c:pt idx="2">
                  <c:v>356234</c:v>
                </c:pt>
                <c:pt idx="3">
                  <c:v>318374</c:v>
                </c:pt>
                <c:pt idx="4">
                  <c:v>324766</c:v>
                </c:pt>
                <c:pt idx="5" formatCode="#,##0">
                  <c:v>375559</c:v>
                </c:pt>
                <c:pt idx="6" formatCode="#,##0">
                  <c:v>430660</c:v>
                </c:pt>
              </c:numCache>
            </c:numRef>
          </c:val>
          <c:smooth val="0"/>
          <c:extLst>
            <c:ext xmlns:c16="http://schemas.microsoft.com/office/drawing/2014/chart" uri="{C3380CC4-5D6E-409C-BE32-E72D297353CC}">
              <c16:uniqueId val="{00000002-BDFD-4680-A960-6A4CC65BE49E}"/>
            </c:ext>
          </c:extLst>
        </c:ser>
        <c:ser>
          <c:idx val="3"/>
          <c:order val="3"/>
          <c:tx>
            <c:strRef>
              <c:f>p.98グラフ!$K$8</c:f>
              <c:strCache>
                <c:ptCount val="1"/>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cat>
            <c:strRef>
              <c:f>p.98グラフ!$N$4:$T$4</c:f>
              <c:strCache>
                <c:ptCount val="7"/>
                <c:pt idx="0">
                  <c:v>2015年</c:v>
                </c:pt>
                <c:pt idx="1">
                  <c:v>2016年</c:v>
                </c:pt>
                <c:pt idx="2">
                  <c:v>2017年</c:v>
                </c:pt>
                <c:pt idx="3">
                  <c:v>2018年</c:v>
                </c:pt>
                <c:pt idx="4">
                  <c:v>2019年</c:v>
                </c:pt>
                <c:pt idx="5">
                  <c:v>2020年</c:v>
                </c:pt>
                <c:pt idx="6">
                  <c:v>2021年</c:v>
                </c:pt>
              </c:strCache>
            </c:strRef>
          </c:cat>
          <c:val>
            <c:numRef>
              <c:f>p.98グラフ!$N$8:$T$8</c:f>
              <c:numCache>
                <c:formatCode>#,##0_);[Red]\(#,##0\)</c:formatCode>
                <c:ptCount val="7"/>
                <c:pt idx="0">
                  <c:v>212741</c:v>
                </c:pt>
                <c:pt idx="1">
                  <c:v>180739</c:v>
                </c:pt>
                <c:pt idx="2">
                  <c:v>208815</c:v>
                </c:pt>
                <c:pt idx="3">
                  <c:v>200459</c:v>
                </c:pt>
                <c:pt idx="4">
                  <c:v>192045</c:v>
                </c:pt>
                <c:pt idx="5" formatCode="#,##0">
                  <c:v>168368</c:v>
                </c:pt>
                <c:pt idx="6" formatCode="#,##0">
                  <c:v>179330</c:v>
                </c:pt>
              </c:numCache>
            </c:numRef>
          </c:val>
          <c:smooth val="0"/>
          <c:extLst>
            <c:ext xmlns:c16="http://schemas.microsoft.com/office/drawing/2014/chart" uri="{C3380CC4-5D6E-409C-BE32-E72D297353CC}">
              <c16:uniqueId val="{00000003-BDFD-4680-A960-6A4CC65BE49E}"/>
            </c:ext>
          </c:extLst>
        </c:ser>
        <c:ser>
          <c:idx val="4"/>
          <c:order val="4"/>
          <c:tx>
            <c:strRef>
              <c:f>p.98グラフ!$K$9</c:f>
              <c:strCache>
                <c:ptCount val="1"/>
                <c:pt idx="0">
                  <c:v>事務用機器</c:v>
                </c:pt>
              </c:strCache>
            </c:strRef>
          </c:tx>
          <c:spPr>
            <a:ln w="25400" cap="rnd">
              <a:solidFill>
                <a:schemeClr val="accent5"/>
              </a:solidFill>
              <a:round/>
            </a:ln>
            <a:effectLst/>
          </c:spPr>
          <c:marker>
            <c:symbol val="circle"/>
            <c:size val="5"/>
            <c:spPr>
              <a:solidFill>
                <a:schemeClr val="accent5"/>
              </a:solidFill>
              <a:ln w="9525">
                <a:solidFill>
                  <a:schemeClr val="accent5"/>
                </a:solidFill>
              </a:ln>
              <a:effectLst/>
            </c:spPr>
          </c:marker>
          <c:cat>
            <c:strRef>
              <c:f>p.98グラフ!$N$4:$T$4</c:f>
              <c:strCache>
                <c:ptCount val="7"/>
                <c:pt idx="0">
                  <c:v>2015年</c:v>
                </c:pt>
                <c:pt idx="1">
                  <c:v>2016年</c:v>
                </c:pt>
                <c:pt idx="2">
                  <c:v>2017年</c:v>
                </c:pt>
                <c:pt idx="3">
                  <c:v>2018年</c:v>
                </c:pt>
                <c:pt idx="4">
                  <c:v>2019年</c:v>
                </c:pt>
                <c:pt idx="5">
                  <c:v>2020年</c:v>
                </c:pt>
                <c:pt idx="6">
                  <c:v>2021年</c:v>
                </c:pt>
              </c:strCache>
            </c:strRef>
          </c:cat>
          <c:val>
            <c:numRef>
              <c:f>p.98グラフ!$N$9:$T$9</c:f>
              <c:numCache>
                <c:formatCode>#,##0_);[Red]\(#,##0\)</c:formatCode>
                <c:ptCount val="7"/>
                <c:pt idx="0">
                  <c:v>143916</c:v>
                </c:pt>
                <c:pt idx="1">
                  <c:v>132675</c:v>
                </c:pt>
                <c:pt idx="2">
                  <c:v>143701</c:v>
                </c:pt>
                <c:pt idx="3">
                  <c:v>136936</c:v>
                </c:pt>
                <c:pt idx="4">
                  <c:v>137476</c:v>
                </c:pt>
                <c:pt idx="5" formatCode="#,##0">
                  <c:v>169491</c:v>
                </c:pt>
                <c:pt idx="6" formatCode="#,##0">
                  <c:v>139298</c:v>
                </c:pt>
              </c:numCache>
            </c:numRef>
          </c:val>
          <c:smooth val="0"/>
          <c:extLst>
            <c:ext xmlns:c16="http://schemas.microsoft.com/office/drawing/2014/chart" uri="{C3380CC4-5D6E-409C-BE32-E72D297353CC}">
              <c16:uniqueId val="{00000004-BDFD-4680-A960-6A4CC65BE49E}"/>
            </c:ext>
          </c:extLst>
        </c:ser>
        <c:dLbls>
          <c:showLegendKey val="0"/>
          <c:showVal val="0"/>
          <c:showCatName val="0"/>
          <c:showSerName val="0"/>
          <c:showPercent val="0"/>
          <c:showBubbleSize val="0"/>
        </c:dLbls>
        <c:marker val="1"/>
        <c:smooth val="0"/>
        <c:axId val="2060741360"/>
        <c:axId val="2060741776"/>
      </c:lineChart>
      <c:catAx>
        <c:axId val="206074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60741776"/>
        <c:crosses val="autoZero"/>
        <c:auto val="1"/>
        <c:lblAlgn val="ctr"/>
        <c:lblOffset val="100"/>
        <c:noMultiLvlLbl val="0"/>
      </c:catAx>
      <c:valAx>
        <c:axId val="206074177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607413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5507436570428"/>
          <c:y val="0.15958072982812632"/>
          <c:w val="0.86025984251968501"/>
          <c:h val="0.73267022267377868"/>
        </c:manualLayout>
      </c:layout>
      <c:lineChart>
        <c:grouping val="standard"/>
        <c:varyColors val="0"/>
        <c:ser>
          <c:idx val="0"/>
          <c:order val="0"/>
          <c:tx>
            <c:strRef>
              <c:f>Sheet1!$A$6</c:f>
              <c:strCache>
                <c:ptCount val="1"/>
                <c:pt idx="0">
                  <c:v>総便数</c:v>
                </c:pt>
              </c:strCache>
            </c:strRef>
          </c:tx>
          <c:spPr>
            <a:ln w="38100">
              <a:solidFill>
                <a:schemeClr val="tx2"/>
              </a:solidFill>
            </a:ln>
          </c:spPr>
          <c:marker>
            <c:symbol val="circle"/>
            <c:size val="7"/>
            <c:spPr>
              <a:solidFill>
                <a:schemeClr val="tx2"/>
              </a:solidFill>
              <a:ln>
                <a:solidFill>
                  <a:schemeClr val="tx2"/>
                </a:solidFill>
              </a:ln>
            </c:spPr>
          </c:marker>
          <c:dLbls>
            <c:dLbl>
              <c:idx val="13"/>
              <c:layout>
                <c:manualLayout>
                  <c:x val="-8.7303303848629776E-2"/>
                  <c:y val="-0.1024658438742445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86-4E84-A586-9AECC61050DF}"/>
                </c:ext>
              </c:extLst>
            </c:dLbl>
            <c:dLbl>
              <c:idx val="14"/>
              <c:layout>
                <c:manualLayout>
                  <c:x val="-5.4392447073365133E-3"/>
                  <c:y val="-8.89188629176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5-4D25-AEEB-2C5637B7DA6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Sheet1!$B$6:$N$6</c:f>
              <c:numCache>
                <c:formatCode>#,##0_ </c:formatCode>
                <c:ptCount val="13"/>
                <c:pt idx="0">
                  <c:v>782</c:v>
                </c:pt>
                <c:pt idx="1">
                  <c:v>782</c:v>
                </c:pt>
                <c:pt idx="2">
                  <c:v>719</c:v>
                </c:pt>
                <c:pt idx="3">
                  <c:v>736</c:v>
                </c:pt>
                <c:pt idx="4">
                  <c:v>728</c:v>
                </c:pt>
                <c:pt idx="5">
                  <c:v>854</c:v>
                </c:pt>
                <c:pt idx="6">
                  <c:v>831</c:v>
                </c:pt>
                <c:pt idx="7">
                  <c:v>916</c:v>
                </c:pt>
                <c:pt idx="8">
                  <c:v>1164</c:v>
                </c:pt>
                <c:pt idx="9">
                  <c:v>1241</c:v>
                </c:pt>
                <c:pt idx="10">
                  <c:v>1304</c:v>
                </c:pt>
                <c:pt idx="11">
                  <c:v>1382</c:v>
                </c:pt>
                <c:pt idx="12">
                  <c:v>1570</c:v>
                </c:pt>
              </c:numCache>
            </c:numRef>
          </c:val>
          <c:smooth val="0"/>
          <c:extLst>
            <c:ext xmlns:c16="http://schemas.microsoft.com/office/drawing/2014/chart" uri="{C3380CC4-5D6E-409C-BE32-E72D297353CC}">
              <c16:uniqueId val="{00000000-2342-4D3E-B746-B255B37D1D01}"/>
            </c:ext>
          </c:extLst>
        </c:ser>
        <c:ser>
          <c:idx val="1"/>
          <c:order val="1"/>
          <c:tx>
            <c:strRef>
              <c:f>Sheet1!$A$7</c:f>
              <c:strCache>
                <c:ptCount val="1"/>
                <c:pt idx="0">
                  <c:v>旅客便</c:v>
                </c:pt>
              </c:strCache>
            </c:strRef>
          </c:tx>
          <c:spPr>
            <a:ln w="38100">
              <a:solidFill>
                <a:srgbClr val="00B0F0"/>
              </a:solidFill>
            </a:ln>
          </c:spPr>
          <c:marker>
            <c:symbol val="diamond"/>
            <c:size val="9"/>
            <c:spPr>
              <a:solidFill>
                <a:srgbClr val="00B0F0"/>
              </a:solidFill>
              <a:ln>
                <a:solidFill>
                  <a:srgbClr val="00B0F0"/>
                </a:solidFill>
              </a:ln>
            </c:spPr>
          </c:marker>
          <c:dLbls>
            <c:dLbl>
              <c:idx val="13"/>
              <c:layout>
                <c:manualLayout>
                  <c:x val="-3.0476687696985246E-2"/>
                  <c:y val="-2.522991866744641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86-4E84-A586-9AECC61050DF}"/>
                </c:ext>
              </c:extLst>
            </c:dLbl>
            <c:dLbl>
              <c:idx val="14"/>
              <c:layout>
                <c:manualLayout>
                  <c:x val="-7.3701765784411752E-3"/>
                  <c:y val="-2.2843463301681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15-4D25-AEEB-2C5637B7DA63}"/>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Sheet1!$B$7:$N$7</c:f>
              <c:numCache>
                <c:formatCode>#,##0_ </c:formatCode>
                <c:ptCount val="13"/>
                <c:pt idx="0">
                  <c:v>605</c:v>
                </c:pt>
                <c:pt idx="1">
                  <c:v>598</c:v>
                </c:pt>
                <c:pt idx="2">
                  <c:v>599</c:v>
                </c:pt>
                <c:pt idx="3">
                  <c:v>594</c:v>
                </c:pt>
                <c:pt idx="4">
                  <c:v>581</c:v>
                </c:pt>
                <c:pt idx="5">
                  <c:v>716</c:v>
                </c:pt>
                <c:pt idx="6">
                  <c:v>696</c:v>
                </c:pt>
                <c:pt idx="7">
                  <c:v>775</c:v>
                </c:pt>
                <c:pt idx="8">
                  <c:v>1034</c:v>
                </c:pt>
                <c:pt idx="9">
                  <c:v>1109</c:v>
                </c:pt>
                <c:pt idx="10">
                  <c:v>1169</c:v>
                </c:pt>
                <c:pt idx="11">
                  <c:v>1244</c:v>
                </c:pt>
                <c:pt idx="12">
                  <c:v>1433</c:v>
                </c:pt>
              </c:numCache>
            </c:numRef>
          </c:val>
          <c:smooth val="0"/>
          <c:extLst>
            <c:ext xmlns:c16="http://schemas.microsoft.com/office/drawing/2014/chart" uri="{C3380CC4-5D6E-409C-BE32-E72D297353CC}">
              <c16:uniqueId val="{00000001-2342-4D3E-B746-B255B37D1D01}"/>
            </c:ext>
          </c:extLst>
        </c:ser>
        <c:ser>
          <c:idx val="2"/>
          <c:order val="2"/>
          <c:tx>
            <c:strRef>
              <c:f>Sheet1!$A$8</c:f>
              <c:strCache>
                <c:ptCount val="1"/>
                <c:pt idx="0">
                  <c:v>貨物便</c:v>
                </c:pt>
              </c:strCache>
            </c:strRef>
          </c:tx>
          <c:spPr>
            <a:ln w="38100">
              <a:solidFill>
                <a:srgbClr val="EF01F5"/>
              </a:solidFill>
            </a:ln>
          </c:spPr>
          <c:marker>
            <c:symbol val="square"/>
            <c:size val="7"/>
            <c:spPr>
              <a:solidFill>
                <a:srgbClr val="EF01F5"/>
              </a:solidFill>
              <a:ln>
                <a:solidFill>
                  <a:srgbClr val="EF01F5"/>
                </a:solidFill>
              </a:ln>
            </c:spPr>
          </c:marker>
          <c:dLbls>
            <c:dLbl>
              <c:idx val="13"/>
              <c:layout>
                <c:manualLayout>
                  <c:x val="-7.3705192080288487E-2"/>
                  <c:y val="-8.21453724393072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86-4E84-A586-9AECC61050D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Sheet1!$B$8:$N$8</c:f>
              <c:numCache>
                <c:formatCode>#,##0_ </c:formatCode>
                <c:ptCount val="13"/>
                <c:pt idx="0">
                  <c:v>177</c:v>
                </c:pt>
                <c:pt idx="1">
                  <c:v>184</c:v>
                </c:pt>
                <c:pt idx="2">
                  <c:v>120</c:v>
                </c:pt>
                <c:pt idx="3">
                  <c:v>142</c:v>
                </c:pt>
                <c:pt idx="4">
                  <c:v>147</c:v>
                </c:pt>
                <c:pt idx="5">
                  <c:v>138</c:v>
                </c:pt>
                <c:pt idx="6">
                  <c:v>135</c:v>
                </c:pt>
                <c:pt idx="7">
                  <c:v>141</c:v>
                </c:pt>
                <c:pt idx="8">
                  <c:v>130</c:v>
                </c:pt>
                <c:pt idx="9">
                  <c:v>132</c:v>
                </c:pt>
                <c:pt idx="10">
                  <c:v>135</c:v>
                </c:pt>
                <c:pt idx="11">
                  <c:v>138</c:v>
                </c:pt>
                <c:pt idx="12">
                  <c:v>137</c:v>
                </c:pt>
              </c:numCache>
            </c:numRef>
          </c:val>
          <c:smooth val="0"/>
          <c:extLst>
            <c:ext xmlns:c16="http://schemas.microsoft.com/office/drawing/2014/chart" uri="{C3380CC4-5D6E-409C-BE32-E72D297353CC}">
              <c16:uniqueId val="{00000002-2342-4D3E-B746-B255B37D1D01}"/>
            </c:ext>
          </c:extLst>
        </c:ser>
        <c:dLbls>
          <c:dLblPos val="t"/>
          <c:showLegendKey val="0"/>
          <c:showVal val="1"/>
          <c:showCatName val="0"/>
          <c:showSerName val="0"/>
          <c:showPercent val="0"/>
          <c:showBubbleSize val="0"/>
        </c:dLbls>
        <c:marker val="1"/>
        <c:smooth val="0"/>
        <c:axId val="115003392"/>
        <c:axId val="115004928"/>
      </c:lineChart>
      <c:catAx>
        <c:axId val="115003392"/>
        <c:scaling>
          <c:orientation val="minMax"/>
        </c:scaling>
        <c:delete val="0"/>
        <c:axPos val="b"/>
        <c:numFmt formatCode="General" sourceLinked="0"/>
        <c:majorTickMark val="none"/>
        <c:minorTickMark val="none"/>
        <c:tickLblPos val="nextTo"/>
        <c:crossAx val="115004928"/>
        <c:crosses val="autoZero"/>
        <c:auto val="1"/>
        <c:lblAlgn val="ctr"/>
        <c:lblOffset val="100"/>
        <c:noMultiLvlLbl val="0"/>
      </c:catAx>
      <c:valAx>
        <c:axId val="115004928"/>
        <c:scaling>
          <c:orientation val="minMax"/>
          <c:max val="1600"/>
        </c:scaling>
        <c:delete val="0"/>
        <c:axPos val="l"/>
        <c:majorGridlines/>
        <c:numFmt formatCode="#,##0_ " sourceLinked="1"/>
        <c:majorTickMark val="none"/>
        <c:minorTickMark val="none"/>
        <c:tickLblPos val="nextTo"/>
        <c:crossAx val="115003392"/>
        <c:crosses val="autoZero"/>
        <c:crossBetween val="between"/>
      </c:valAx>
      <c:spPr>
        <a:noFill/>
        <a:ln w="25400">
          <a:noFill/>
        </a:ln>
      </c:spPr>
    </c:plotArea>
    <c:legend>
      <c:legendPos val="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'22夏まとめ'!$A$3</c:f>
              <c:strCache>
                <c:ptCount val="1"/>
                <c:pt idx="0">
                  <c:v>アジア</c:v>
                </c:pt>
              </c:strCache>
            </c:strRef>
          </c:tx>
          <c:spPr>
            <a:solidFill>
              <a:schemeClr val="accent1"/>
            </a:solidFill>
            <a:ln>
              <a:noFill/>
            </a:ln>
            <a:effectLst/>
          </c:spPr>
          <c:invertIfNegative val="0"/>
          <c:cat>
            <c:strRef>
              <c:f>'22夏まとめ'!$B$2:$E$2</c:f>
              <c:strCache>
                <c:ptCount val="4"/>
                <c:pt idx="0">
                  <c:v>関西空港</c:v>
                </c:pt>
                <c:pt idx="1">
                  <c:v>成田空港</c:v>
                </c:pt>
                <c:pt idx="2">
                  <c:v>羽田空港</c:v>
                </c:pt>
                <c:pt idx="3">
                  <c:v>中部空港</c:v>
                </c:pt>
              </c:strCache>
            </c:strRef>
          </c:cat>
          <c:val>
            <c:numRef>
              <c:f>'22夏まとめ'!$B$3:$E$3</c:f>
              <c:numCache>
                <c:formatCode>General</c:formatCode>
                <c:ptCount val="4"/>
                <c:pt idx="0">
                  <c:v>52.5</c:v>
                </c:pt>
                <c:pt idx="1">
                  <c:v>218.5</c:v>
                </c:pt>
                <c:pt idx="2">
                  <c:v>63</c:v>
                </c:pt>
                <c:pt idx="3">
                  <c:v>23.5</c:v>
                </c:pt>
              </c:numCache>
            </c:numRef>
          </c:val>
          <c:extLst>
            <c:ext xmlns:c16="http://schemas.microsoft.com/office/drawing/2014/chart" uri="{C3380CC4-5D6E-409C-BE32-E72D297353CC}">
              <c16:uniqueId val="{00000000-0FC8-492E-A9B5-EBD5EA9D8D36}"/>
            </c:ext>
          </c:extLst>
        </c:ser>
        <c:ser>
          <c:idx val="1"/>
          <c:order val="1"/>
          <c:tx>
            <c:strRef>
              <c:f>'22夏まとめ'!$A$4</c:f>
              <c:strCache>
                <c:ptCount val="1"/>
                <c:pt idx="0">
                  <c:v>北米</c:v>
                </c:pt>
              </c:strCache>
            </c:strRef>
          </c:tx>
          <c:spPr>
            <a:solidFill>
              <a:schemeClr val="accent2"/>
            </a:solidFill>
            <a:ln>
              <a:noFill/>
            </a:ln>
            <a:effectLst/>
          </c:spPr>
          <c:invertIfNegative val="0"/>
          <c:cat>
            <c:strRef>
              <c:f>'22夏まとめ'!$B$2:$E$2</c:f>
              <c:strCache>
                <c:ptCount val="4"/>
                <c:pt idx="0">
                  <c:v>関西空港</c:v>
                </c:pt>
                <c:pt idx="1">
                  <c:v>成田空港</c:v>
                </c:pt>
                <c:pt idx="2">
                  <c:v>羽田空港</c:v>
                </c:pt>
                <c:pt idx="3">
                  <c:v>中部空港</c:v>
                </c:pt>
              </c:strCache>
            </c:strRef>
          </c:cat>
          <c:val>
            <c:numRef>
              <c:f>'22夏まとめ'!$B$4:$E$4</c:f>
              <c:numCache>
                <c:formatCode>General</c:formatCode>
                <c:ptCount val="4"/>
                <c:pt idx="0">
                  <c:v>2.5</c:v>
                </c:pt>
                <c:pt idx="1">
                  <c:v>138.5</c:v>
                </c:pt>
                <c:pt idx="2">
                  <c:v>57</c:v>
                </c:pt>
                <c:pt idx="3">
                  <c:v>1</c:v>
                </c:pt>
              </c:numCache>
            </c:numRef>
          </c:val>
          <c:extLst>
            <c:ext xmlns:c16="http://schemas.microsoft.com/office/drawing/2014/chart" uri="{C3380CC4-5D6E-409C-BE32-E72D297353CC}">
              <c16:uniqueId val="{00000001-0FC8-492E-A9B5-EBD5EA9D8D36}"/>
            </c:ext>
          </c:extLst>
        </c:ser>
        <c:ser>
          <c:idx val="2"/>
          <c:order val="2"/>
          <c:tx>
            <c:strRef>
              <c:f>'22夏まとめ'!$A$5</c:f>
              <c:strCache>
                <c:ptCount val="1"/>
                <c:pt idx="0">
                  <c:v>欧州</c:v>
                </c:pt>
              </c:strCache>
            </c:strRef>
          </c:tx>
          <c:spPr>
            <a:solidFill>
              <a:schemeClr val="accent3"/>
            </a:solidFill>
            <a:ln>
              <a:noFill/>
            </a:ln>
            <a:effectLst/>
          </c:spPr>
          <c:invertIfNegative val="0"/>
          <c:cat>
            <c:strRef>
              <c:f>'22夏まとめ'!$B$2:$E$2</c:f>
              <c:strCache>
                <c:ptCount val="4"/>
                <c:pt idx="0">
                  <c:v>関西空港</c:v>
                </c:pt>
                <c:pt idx="1">
                  <c:v>成田空港</c:v>
                </c:pt>
                <c:pt idx="2">
                  <c:v>羽田空港</c:v>
                </c:pt>
                <c:pt idx="3">
                  <c:v>中部空港</c:v>
                </c:pt>
              </c:strCache>
            </c:strRef>
          </c:cat>
          <c:val>
            <c:numRef>
              <c:f>'22夏まとめ'!$B$5:$E$5</c:f>
              <c:numCache>
                <c:formatCode>General</c:formatCode>
                <c:ptCount val="4"/>
                <c:pt idx="0">
                  <c:v>6</c:v>
                </c:pt>
                <c:pt idx="1">
                  <c:v>22.5</c:v>
                </c:pt>
                <c:pt idx="2">
                  <c:v>26.5</c:v>
                </c:pt>
                <c:pt idx="3">
                  <c:v>0</c:v>
                </c:pt>
              </c:numCache>
            </c:numRef>
          </c:val>
          <c:extLst>
            <c:ext xmlns:c16="http://schemas.microsoft.com/office/drawing/2014/chart" uri="{C3380CC4-5D6E-409C-BE32-E72D297353CC}">
              <c16:uniqueId val="{00000002-0FC8-492E-A9B5-EBD5EA9D8D36}"/>
            </c:ext>
          </c:extLst>
        </c:ser>
        <c:ser>
          <c:idx val="3"/>
          <c:order val="3"/>
          <c:tx>
            <c:strRef>
              <c:f>'22夏まとめ'!$A$6</c:f>
              <c:strCache>
                <c:ptCount val="1"/>
                <c:pt idx="0">
                  <c:v>その他</c:v>
                </c:pt>
              </c:strCache>
            </c:strRef>
          </c:tx>
          <c:spPr>
            <a:solidFill>
              <a:schemeClr val="accent4"/>
            </a:solidFill>
            <a:ln>
              <a:noFill/>
            </a:ln>
            <a:effectLst/>
          </c:spPr>
          <c:invertIfNegative val="0"/>
          <c:cat>
            <c:strRef>
              <c:f>'22夏まとめ'!$B$2:$E$2</c:f>
              <c:strCache>
                <c:ptCount val="4"/>
                <c:pt idx="0">
                  <c:v>関西空港</c:v>
                </c:pt>
                <c:pt idx="1">
                  <c:v>成田空港</c:v>
                </c:pt>
                <c:pt idx="2">
                  <c:v>羽田空港</c:v>
                </c:pt>
                <c:pt idx="3">
                  <c:v>中部空港</c:v>
                </c:pt>
              </c:strCache>
            </c:strRef>
          </c:cat>
          <c:val>
            <c:numRef>
              <c:f>'22夏まとめ'!$B$6:$E$6</c:f>
              <c:numCache>
                <c:formatCode>General</c:formatCode>
                <c:ptCount val="4"/>
                <c:pt idx="0">
                  <c:v>5</c:v>
                </c:pt>
                <c:pt idx="1">
                  <c:v>30</c:v>
                </c:pt>
                <c:pt idx="2">
                  <c:v>15</c:v>
                </c:pt>
                <c:pt idx="3">
                  <c:v>0</c:v>
                </c:pt>
              </c:numCache>
            </c:numRef>
          </c:val>
          <c:extLst>
            <c:ext xmlns:c16="http://schemas.microsoft.com/office/drawing/2014/chart" uri="{C3380CC4-5D6E-409C-BE32-E72D297353CC}">
              <c16:uniqueId val="{00000003-0FC8-492E-A9B5-EBD5EA9D8D36}"/>
            </c:ext>
          </c:extLst>
        </c:ser>
        <c:dLbls>
          <c:showLegendKey val="0"/>
          <c:showVal val="0"/>
          <c:showCatName val="0"/>
          <c:showSerName val="0"/>
          <c:showPercent val="0"/>
          <c:showBubbleSize val="0"/>
        </c:dLbls>
        <c:gapWidth val="95"/>
        <c:overlap val="100"/>
        <c:axId val="1841129264"/>
        <c:axId val="1841130096"/>
      </c:barChart>
      <c:catAx>
        <c:axId val="184112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1130096"/>
        <c:crosses val="autoZero"/>
        <c:auto val="1"/>
        <c:lblAlgn val="ctr"/>
        <c:lblOffset val="100"/>
        <c:noMultiLvlLbl val="0"/>
      </c:catAx>
      <c:valAx>
        <c:axId val="1841130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11292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8637100092218206"/>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tx>
                <c:rich>
                  <a:bodyPr/>
                  <a:lstStyle/>
                  <a:p>
                    <a:pPr>
                      <a:defRPr sz="1400" b="1"/>
                    </a:pPr>
                    <a:fld id="{7CA11370-B10B-4F03-A692-9378FDB3C8BD}" type="VALUE">
                      <a:rPr lang="en-US" altLang="ja-JP" sz="1050" b="0"/>
                      <a:pPr>
                        <a:defRPr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EEA-4A4D-AD7E-03A991DFA7DF}"/>
                </c:ext>
              </c:extLst>
            </c:dLbl>
            <c:dLbl>
              <c:idx val="11"/>
              <c:tx>
                <c:rich>
                  <a:bodyPr/>
                  <a:lstStyle/>
                  <a:p>
                    <a:pPr>
                      <a:defRPr sz="1050" b="0"/>
                    </a:pPr>
                    <a:fld id="{949B23BF-A435-4F28-AE3D-20FF9EF5A36C}" type="VALUE">
                      <a:rPr lang="en-US" altLang="ja-JP" sz="1050" b="0"/>
                      <a:pPr>
                        <a:defRPr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EA-4A4D-AD7E-03A991DFA7DF}"/>
                </c:ext>
              </c:extLst>
            </c:dLbl>
            <c:spPr>
              <a:noFill/>
              <a:ln>
                <a:noFill/>
              </a:ln>
              <a:effectLst/>
            </c:spPr>
            <c:txPr>
              <a:bodyPr/>
              <a:lstStyle/>
              <a:p>
                <a:pPr>
                  <a:defRPr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夏期バージョン!$B$3:$M$3</c:f>
              <c:numCache>
                <c:formatCode>#,##0_);[Red]\(#,##0\)</c:formatCode>
                <c:ptCount val="12"/>
                <c:pt idx="0">
                  <c:v>12</c:v>
                </c:pt>
                <c:pt idx="1">
                  <c:v>17</c:v>
                </c:pt>
                <c:pt idx="2">
                  <c:v>42</c:v>
                </c:pt>
                <c:pt idx="3">
                  <c:v>43</c:v>
                </c:pt>
                <c:pt idx="4">
                  <c:v>104</c:v>
                </c:pt>
                <c:pt idx="5">
                  <c:v>119</c:v>
                </c:pt>
                <c:pt idx="6">
                  <c:v>170</c:v>
                </c:pt>
                <c:pt idx="7">
                  <c:v>308</c:v>
                </c:pt>
                <c:pt idx="8">
                  <c:v>365</c:v>
                </c:pt>
                <c:pt idx="9">
                  <c:v>431</c:v>
                </c:pt>
                <c:pt idx="10">
                  <c:v>494</c:v>
                </c:pt>
                <c:pt idx="11">
                  <c:v>536</c:v>
                </c:pt>
              </c:numCache>
            </c:numRef>
          </c:val>
          <c:extLst>
            <c:ext xmlns:c16="http://schemas.microsoft.com/office/drawing/2014/chart" uri="{C3380CC4-5D6E-409C-BE32-E72D297353CC}">
              <c16:uniqueId val="{00000002-3EEA-4A4D-AD7E-03A991DFA7DF}"/>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3EEA-4A4D-AD7E-03A991DFA7DF}"/>
                </c:ext>
              </c:extLst>
            </c:dLbl>
            <c:dLbl>
              <c:idx val="11"/>
              <c:spPr>
                <a:noFill/>
                <a:ln>
                  <a:noFill/>
                </a:ln>
                <a:effectLst/>
              </c:spPr>
              <c:txPr>
                <a:bodyPr/>
                <a:lstStyle/>
                <a:p>
                  <a:pPr>
                    <a:defRPr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3EEA-4A4D-AD7E-03A991DFA7DF}"/>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夏期バージョン!$B$4:$M$4</c:f>
              <c:numCache>
                <c:formatCode>0.0%</c:formatCode>
                <c:ptCount val="12"/>
                <c:pt idx="0">
                  <c:v>2.0066889632107024E-2</c:v>
                </c:pt>
                <c:pt idx="1">
                  <c:v>2.8380634390651086E-2</c:v>
                </c:pt>
                <c:pt idx="2">
                  <c:v>7.0707070707070704E-2</c:v>
                </c:pt>
                <c:pt idx="3">
                  <c:v>7.4010327022375214E-2</c:v>
                </c:pt>
                <c:pt idx="4">
                  <c:v>0.14525139664804471</c:v>
                </c:pt>
                <c:pt idx="5">
                  <c:v>0.17097701149425287</c:v>
                </c:pt>
                <c:pt idx="6">
                  <c:v>0.21935483870967742</c:v>
                </c:pt>
                <c:pt idx="7">
                  <c:v>0.2978723404255319</c:v>
                </c:pt>
                <c:pt idx="8">
                  <c:v>0.32912533814247069</c:v>
                </c:pt>
                <c:pt idx="9">
                  <c:v>0.36869118905047049</c:v>
                </c:pt>
                <c:pt idx="10">
                  <c:v>0.39710610932475882</c:v>
                </c:pt>
                <c:pt idx="11">
                  <c:v>0.38203848895224518</c:v>
                </c:pt>
              </c:numCache>
            </c:numRef>
          </c:val>
          <c:smooth val="0"/>
          <c:extLst>
            <c:ext xmlns:c16="http://schemas.microsoft.com/office/drawing/2014/chart" uri="{C3380CC4-5D6E-409C-BE32-E72D297353CC}">
              <c16:uniqueId val="{00000005-3EEA-4A4D-AD7E-03A991DFA7DF}"/>
            </c:ext>
          </c:extLst>
        </c:ser>
        <c:dLbls>
          <c:showLegendKey val="0"/>
          <c:showVal val="0"/>
          <c:showCatName val="0"/>
          <c:showSerName val="0"/>
          <c:showPercent val="0"/>
          <c:showBubbleSize val="0"/>
        </c:dLbls>
        <c:marker val="1"/>
        <c:smooth val="0"/>
        <c:axId val="118755712"/>
        <c:axId val="114817664"/>
      </c:lineChart>
      <c:catAx>
        <c:axId val="114793856"/>
        <c:scaling>
          <c:orientation val="minMax"/>
        </c:scaling>
        <c:delete val="0"/>
        <c:axPos val="b"/>
        <c:numFmt formatCode="General" sourceLinked="0"/>
        <c:majorTickMark val="out"/>
        <c:minorTickMark val="none"/>
        <c:tickLblPos val="nextTo"/>
        <c:txPr>
          <a:bodyPr rot="-2700000"/>
          <a:lstStyle/>
          <a:p>
            <a:pPr>
              <a:defRPr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crossAx val="114793856"/>
        <c:crosses val="autoZero"/>
        <c:crossBetween val="between"/>
        <c:majorUnit val="100"/>
      </c:valAx>
      <c:valAx>
        <c:axId val="114817664"/>
        <c:scaling>
          <c:orientation val="minMax"/>
          <c:max val="0.4"/>
        </c:scaling>
        <c:delete val="0"/>
        <c:axPos val="r"/>
        <c:numFmt formatCode="0.0%" sourceLinked="1"/>
        <c:majorTickMark val="out"/>
        <c:minorTickMark val="none"/>
        <c:tickLblPos val="nextTo"/>
        <c:crossAx val="118755712"/>
        <c:crosses val="max"/>
        <c:crossBetween val="between"/>
        <c:majorUnit val="0.1"/>
      </c:valAx>
      <c:catAx>
        <c:axId val="118755712"/>
        <c:scaling>
          <c:orientation val="minMax"/>
        </c:scaling>
        <c:delete val="1"/>
        <c:axPos val="b"/>
        <c:numFmt formatCode="General" sourceLinked="1"/>
        <c:majorTickMark val="out"/>
        <c:minorTickMark val="none"/>
        <c:tickLblPos val="nextTo"/>
        <c:crossAx val="114817664"/>
        <c:crosses val="autoZero"/>
        <c:auto val="1"/>
        <c:lblAlgn val="ctr"/>
        <c:lblOffset val="100"/>
        <c:noMultiLvlLbl val="0"/>
      </c:catAx>
    </c:plotArea>
    <c:legend>
      <c:legendPos val="t"/>
      <c:layout>
        <c:manualLayout>
          <c:xMode val="edge"/>
          <c:yMode val="edge"/>
          <c:x val="7.1791403509140428E-2"/>
          <c:y val="0.14465040426313855"/>
          <c:w val="0.45985534124888766"/>
          <c:h val="0.12313581654471954"/>
        </c:manualLayout>
      </c:layout>
      <c:overlay val="1"/>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53756745118309E-2"/>
          <c:y val="9.2827065900572048E-2"/>
          <c:w val="0.86795314753824415"/>
          <c:h val="0.74785684145333831"/>
        </c:manualLayout>
      </c:layout>
      <c:barChart>
        <c:barDir val="col"/>
        <c:grouping val="stacked"/>
        <c:varyColors val="0"/>
        <c:ser>
          <c:idx val="3"/>
          <c:order val="0"/>
          <c:tx>
            <c:strRef>
              <c:f>グラフ!$K$17</c:f>
              <c:strCache>
                <c:ptCount val="1"/>
                <c:pt idx="0">
                  <c:v>中国</c:v>
                </c:pt>
              </c:strCache>
            </c:strRef>
          </c:tx>
          <c:spPr>
            <a:solidFill>
              <a:srgbClr val="00B0F0"/>
            </a:solidFill>
            <a:ln>
              <a:noFill/>
            </a:ln>
            <a:effectLst/>
          </c:spPr>
          <c:invertIfNegative val="0"/>
          <c:dLbls>
            <c:dLbl>
              <c:idx val="10"/>
              <c:layout>
                <c:manualLayout>
                  <c:x val="8.7455847421910732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1A-4CAC-B371-A8B60C28629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グラフ!$K$18:$K$28</c:f>
              <c:numCache>
                <c:formatCode>#,##0_);[Red]\(#,##0\)</c:formatCode>
                <c:ptCount val="11"/>
                <c:pt idx="0">
                  <c:v>50.660299999999999</c:v>
                </c:pt>
                <c:pt idx="1">
                  <c:v>37.024500000000003</c:v>
                </c:pt>
                <c:pt idx="2">
                  <c:v>49.4452</c:v>
                </c:pt>
                <c:pt idx="3">
                  <c:v>56.315800000000003</c:v>
                </c:pt>
                <c:pt idx="4">
                  <c:v>97.214500000000001</c:v>
                </c:pt>
                <c:pt idx="5">
                  <c:v>189.6164</c:v>
                </c:pt>
                <c:pt idx="6">
                  <c:v>214.62289999999999</c:v>
                </c:pt>
                <c:pt idx="7">
                  <c:v>253.816</c:v>
                </c:pt>
                <c:pt idx="8">
                  <c:v>295</c:v>
                </c:pt>
                <c:pt idx="9" formatCode="General">
                  <c:v>395</c:v>
                </c:pt>
                <c:pt idx="10" formatCode="General">
                  <c:v>45</c:v>
                </c:pt>
              </c:numCache>
            </c:numRef>
          </c:val>
          <c:extLst>
            <c:ext xmlns:c16="http://schemas.microsoft.com/office/drawing/2014/chart" uri="{C3380CC4-5D6E-409C-BE32-E72D297353CC}">
              <c16:uniqueId val="{00000000-CA53-4E60-A61A-E6B5725A39BB}"/>
            </c:ext>
          </c:extLst>
        </c:ser>
        <c:ser>
          <c:idx val="1"/>
          <c:order val="1"/>
          <c:tx>
            <c:strRef>
              <c:f>グラフ!$L$17</c:f>
              <c:strCache>
                <c:ptCount val="1"/>
                <c:pt idx="0">
                  <c:v>台湾</c:v>
                </c:pt>
              </c:strCache>
            </c:strRef>
          </c:tx>
          <c:spPr>
            <a:pattFill prst="dkVert">
              <a:fgClr>
                <a:srgbClr val="FFC000"/>
              </a:fgClr>
              <a:bgClr>
                <a:schemeClr val="bg1"/>
              </a:bgClr>
            </a:pattFill>
            <a:ln>
              <a:noFill/>
            </a:ln>
            <a:effectLst/>
          </c:spPr>
          <c:invertIfNegative val="0"/>
          <c:dLbls>
            <c:dLbl>
              <c:idx val="10"/>
              <c:layout>
                <c:manualLayout>
                  <c:x val="-7.2879872851593164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F3-4434-96F7-D7B3BA52EE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グラフ!$L$18:$L$28</c:f>
              <c:numCache>
                <c:formatCode>#,##0_);[Red]\(#,##0\)</c:formatCode>
                <c:ptCount val="11"/>
                <c:pt idx="0">
                  <c:v>22.458100000000002</c:v>
                </c:pt>
                <c:pt idx="1">
                  <c:v>19.4908</c:v>
                </c:pt>
                <c:pt idx="2">
                  <c:v>30.455200000000001</c:v>
                </c:pt>
                <c:pt idx="3">
                  <c:v>50</c:v>
                </c:pt>
                <c:pt idx="4">
                  <c:v>70.614999999999995</c:v>
                </c:pt>
                <c:pt idx="5">
                  <c:v>98.155100000000004</c:v>
                </c:pt>
                <c:pt idx="6">
                  <c:v>112.5592</c:v>
                </c:pt>
                <c:pt idx="7">
                  <c:v>114</c:v>
                </c:pt>
                <c:pt idx="8">
                  <c:v>106</c:v>
                </c:pt>
                <c:pt idx="9" formatCode="General">
                  <c:v>110</c:v>
                </c:pt>
                <c:pt idx="10" formatCode="General">
                  <c:v>15</c:v>
                </c:pt>
              </c:numCache>
            </c:numRef>
          </c:val>
          <c:extLst>
            <c:ext xmlns:c16="http://schemas.microsoft.com/office/drawing/2014/chart" uri="{C3380CC4-5D6E-409C-BE32-E72D297353CC}">
              <c16:uniqueId val="{00000001-CA53-4E60-A61A-E6B5725A39BB}"/>
            </c:ext>
          </c:extLst>
        </c:ser>
        <c:ser>
          <c:idx val="2"/>
          <c:order val="2"/>
          <c:tx>
            <c:strRef>
              <c:f>グラフ!$M$17</c:f>
              <c:strCache>
                <c:ptCount val="1"/>
                <c:pt idx="0">
                  <c:v>韓国</c:v>
                </c:pt>
              </c:strCache>
            </c:strRef>
          </c:tx>
          <c:spPr>
            <a:pattFill prst="dotGrid">
              <a:fgClr>
                <a:srgbClr val="FF0000"/>
              </a:fgClr>
              <a:bgClr>
                <a:schemeClr val="bg1"/>
              </a:bgClr>
            </a:pattFill>
            <a:ln>
              <a:noFill/>
            </a:ln>
            <a:effectLst/>
          </c:spPr>
          <c:invertIfNegative val="0"/>
          <c:dLbls>
            <c:dLbl>
              <c:idx val="10"/>
              <c:layout>
                <c:manualLayout>
                  <c:x val="1.0203182199222937E-2"/>
                  <c:y val="-2.5980654640896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F3-4434-96F7-D7B3BA52EE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グラフ!$M$18:$M$28</c:f>
              <c:numCache>
                <c:formatCode>#,##0_);[Red]\(#,##0\)</c:formatCode>
                <c:ptCount val="11"/>
                <c:pt idx="0">
                  <c:v>53.649700000000003</c:v>
                </c:pt>
                <c:pt idx="1">
                  <c:v>40.110100000000003</c:v>
                </c:pt>
                <c:pt idx="2">
                  <c:v>49</c:v>
                </c:pt>
                <c:pt idx="3">
                  <c:v>61.586300000000001</c:v>
                </c:pt>
                <c:pt idx="4">
                  <c:v>71.069699999999997</c:v>
                </c:pt>
                <c:pt idx="5">
                  <c:v>115.6033</c:v>
                </c:pt>
                <c:pt idx="6">
                  <c:v>163.27610000000001</c:v>
                </c:pt>
                <c:pt idx="7">
                  <c:v>214.79589999999999</c:v>
                </c:pt>
                <c:pt idx="8">
                  <c:v>216</c:v>
                </c:pt>
                <c:pt idx="9" formatCode="General">
                  <c:v>151</c:v>
                </c:pt>
                <c:pt idx="10" formatCode="General">
                  <c:v>13</c:v>
                </c:pt>
              </c:numCache>
            </c:numRef>
          </c:val>
          <c:extLst>
            <c:ext xmlns:c16="http://schemas.microsoft.com/office/drawing/2014/chart" uri="{C3380CC4-5D6E-409C-BE32-E72D297353CC}">
              <c16:uniqueId val="{00000002-CA53-4E60-A61A-E6B5725A39BB}"/>
            </c:ext>
          </c:extLst>
        </c:ser>
        <c:ser>
          <c:idx val="0"/>
          <c:order val="3"/>
          <c:tx>
            <c:strRef>
              <c:f>グラフ!$N$17</c:f>
              <c:strCache>
                <c:ptCount val="1"/>
                <c:pt idx="0">
                  <c:v>その他</c:v>
                </c:pt>
              </c:strCache>
            </c:strRef>
          </c:tx>
          <c:spPr>
            <a:pattFill prst="pct40">
              <a:fgClr>
                <a:srgbClr val="92D050"/>
              </a:fgClr>
              <a:bgClr>
                <a:schemeClr val="bg1"/>
              </a:bgClr>
            </a:pattFill>
            <a:ln>
              <a:noFill/>
            </a:ln>
            <a:effectLst/>
          </c:spPr>
          <c:invertIfNegative val="0"/>
          <c:dLbls>
            <c:dLbl>
              <c:idx val="10"/>
              <c:layout>
                <c:manualLayout>
                  <c:x val="-8.7455847421912866E-3"/>
                  <c:y val="-1.94854909806725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F3-4434-96F7-D7B3BA52EE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グラフ!$N$18:$N$28</c:f>
              <c:numCache>
                <c:formatCode>#,##0_);[Red]\(#,##0\)</c:formatCode>
                <c:ptCount val="11"/>
                <c:pt idx="0">
                  <c:v>47.767400000000002</c:v>
                </c:pt>
                <c:pt idx="1">
                  <c:v>38</c:v>
                </c:pt>
                <c:pt idx="2">
                  <c:v>50.766300000000001</c:v>
                </c:pt>
                <c:pt idx="3">
                  <c:v>63.845799999999997</c:v>
                </c:pt>
                <c:pt idx="4">
                  <c:v>78.144999999999996</c:v>
                </c:pt>
                <c:pt idx="5">
                  <c:v>97.400300000000001</c:v>
                </c:pt>
                <c:pt idx="6">
                  <c:v>118.20180000000001</c:v>
                </c:pt>
                <c:pt idx="7">
                  <c:v>132.71809999999999</c:v>
                </c:pt>
                <c:pt idx="8">
                  <c:v>148</c:v>
                </c:pt>
                <c:pt idx="9" formatCode="General">
                  <c:v>182</c:v>
                </c:pt>
                <c:pt idx="10" formatCode="General">
                  <c:v>28</c:v>
                </c:pt>
              </c:numCache>
            </c:numRef>
          </c:val>
          <c:extLst>
            <c:ext xmlns:c16="http://schemas.microsoft.com/office/drawing/2014/chart" uri="{C3380CC4-5D6E-409C-BE32-E72D297353CC}">
              <c16:uniqueId val="{00000003-CA53-4E60-A61A-E6B5725A39BB}"/>
            </c:ext>
          </c:extLst>
        </c:ser>
        <c:ser>
          <c:idx val="4"/>
          <c:order val="4"/>
          <c:tx>
            <c:strRef>
              <c:f>グラフ!$O$17</c:f>
              <c:strCache>
                <c:ptCount val="1"/>
                <c:pt idx="0">
                  <c:v>総数</c:v>
                </c:pt>
              </c:strCache>
            </c:strRef>
          </c:tx>
          <c:spPr>
            <a:noFill/>
            <a:ln>
              <a:noFill/>
            </a:ln>
            <a:effectLst/>
          </c:spPr>
          <c:invertIfNegative val="0"/>
          <c:dLbls>
            <c:dLbl>
              <c:idx val="10"/>
              <c:layout>
                <c:manualLayout>
                  <c:x val="-2.9151949140638336E-3"/>
                  <c:y val="-4.704135066672718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F3-4434-96F7-D7B3BA52EE7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グラフ!$J$18:$J$28</c:f>
              <c:strCache>
                <c:ptCount val="11"/>
                <c:pt idx="0">
                  <c:v>2010年</c:v>
                </c:pt>
                <c:pt idx="1">
                  <c:v>2011年</c:v>
                </c:pt>
                <c:pt idx="2">
                  <c:v>2012年</c:v>
                </c:pt>
                <c:pt idx="3">
                  <c:v>2013年</c:v>
                </c:pt>
                <c:pt idx="4">
                  <c:v>2014年</c:v>
                </c:pt>
                <c:pt idx="5">
                  <c:v>2015年</c:v>
                </c:pt>
                <c:pt idx="6">
                  <c:v>2016年</c:v>
                </c:pt>
                <c:pt idx="7">
                  <c:v>2017年</c:v>
                </c:pt>
                <c:pt idx="8">
                  <c:v>2018年</c:v>
                </c:pt>
                <c:pt idx="9">
                  <c:v>2019年</c:v>
                </c:pt>
                <c:pt idx="10">
                  <c:v>2020年</c:v>
                </c:pt>
              </c:strCache>
            </c:strRef>
          </c:cat>
          <c:val>
            <c:numRef>
              <c:f>グラフ!$O$18:$O$28</c:f>
              <c:numCache>
                <c:formatCode>#,##0_);[Red]\(#,##0\)</c:formatCode>
                <c:ptCount val="11"/>
                <c:pt idx="0">
                  <c:v>174.53550000000001</c:v>
                </c:pt>
                <c:pt idx="1">
                  <c:v>133.8783</c:v>
                </c:pt>
                <c:pt idx="2">
                  <c:v>179.15770000000001</c:v>
                </c:pt>
                <c:pt idx="3">
                  <c:v>232.31110000000001</c:v>
                </c:pt>
                <c:pt idx="4">
                  <c:v>317.04419999999999</c:v>
                </c:pt>
                <c:pt idx="5">
                  <c:v>500.77510000000001</c:v>
                </c:pt>
                <c:pt idx="6">
                  <c:v>608.66</c:v>
                </c:pt>
                <c:pt idx="7">
                  <c:v>715.99959999999999</c:v>
                </c:pt>
                <c:pt idx="8">
                  <c:v>765</c:v>
                </c:pt>
                <c:pt idx="9" formatCode="General">
                  <c:v>834</c:v>
                </c:pt>
                <c:pt idx="10" formatCode="General">
                  <c:v>101</c:v>
                </c:pt>
              </c:numCache>
            </c:numRef>
          </c:val>
          <c:extLst>
            <c:ext xmlns:c16="http://schemas.microsoft.com/office/drawing/2014/chart" uri="{C3380CC4-5D6E-409C-BE32-E72D297353CC}">
              <c16:uniqueId val="{00000004-CA53-4E60-A61A-E6B5725A39BB}"/>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Sheet1!$C$3</c:f>
              <c:strCache>
                <c:ptCount val="1"/>
                <c:pt idx="0">
                  <c:v>貨物量</c:v>
                </c:pt>
              </c:strCache>
            </c:strRef>
          </c:tx>
          <c:invertIfNegative val="0"/>
          <c:dLbls>
            <c:spPr>
              <a:noFill/>
              <a:ln>
                <a:noFill/>
              </a:ln>
              <a:effectLst/>
            </c:spPr>
            <c:txPr>
              <a:bodyPr wrap="square" lIns="38100" tIns="19050" rIns="38100" bIns="19050" anchor="ctr">
                <a:spAutoFit/>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Sheet1!$D$2:$L$2</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Sheet1!$D$3:$L$3</c:f>
              <c:numCache>
                <c:formatCode>General</c:formatCode>
                <c:ptCount val="9"/>
                <c:pt idx="0">
                  <c:v>9.3000000000000007</c:v>
                </c:pt>
                <c:pt idx="1">
                  <c:v>14.4</c:v>
                </c:pt>
                <c:pt idx="2">
                  <c:v>15.7</c:v>
                </c:pt>
                <c:pt idx="3">
                  <c:v>16.7</c:v>
                </c:pt>
                <c:pt idx="4">
                  <c:v>18</c:v>
                </c:pt>
                <c:pt idx="5">
                  <c:v>15.5</c:v>
                </c:pt>
                <c:pt idx="6">
                  <c:v>16.600000000000001</c:v>
                </c:pt>
                <c:pt idx="7">
                  <c:v>20.3</c:v>
                </c:pt>
                <c:pt idx="8">
                  <c:v>20.7</c:v>
                </c:pt>
              </c:numCache>
            </c:numRef>
          </c:val>
          <c:extLst>
            <c:ext xmlns:c16="http://schemas.microsoft.com/office/drawing/2014/chart" uri="{C3380CC4-5D6E-409C-BE32-E72D297353CC}">
              <c16:uniqueId val="{00000000-C6CF-446A-BED2-E035F8ACD247}"/>
            </c:ext>
          </c:extLst>
        </c:ser>
        <c:dLbls>
          <c:showLegendKey val="0"/>
          <c:showVal val="0"/>
          <c:showCatName val="0"/>
          <c:showSerName val="0"/>
          <c:showPercent val="0"/>
          <c:showBubbleSize val="0"/>
        </c:dLbls>
        <c:gapWidth val="150"/>
        <c:overlap val="100"/>
        <c:axId val="59394304"/>
        <c:axId val="59408384"/>
      </c:barChart>
      <c:catAx>
        <c:axId val="59394304"/>
        <c:scaling>
          <c:orientation val="minMax"/>
        </c:scaling>
        <c:delete val="0"/>
        <c:axPos val="b"/>
        <c:numFmt formatCode="General" sourceLinked="1"/>
        <c:majorTickMark val="out"/>
        <c:minorTickMark val="none"/>
        <c:tickLblPos val="nextTo"/>
        <c:spPr>
          <a:ln>
            <a:solidFill>
              <a:schemeClr val="tx1">
                <a:lumMod val="15000"/>
                <a:lumOff val="85000"/>
                <a:alpha val="94000"/>
              </a:schemeClr>
            </a:solidFill>
          </a:ln>
        </c:spPr>
        <c:crossAx val="59408384"/>
        <c:crosses val="autoZero"/>
        <c:auto val="1"/>
        <c:lblAlgn val="ctr"/>
        <c:lblOffset val="100"/>
        <c:noMultiLvlLbl val="0"/>
      </c:catAx>
      <c:valAx>
        <c:axId val="59408384"/>
        <c:scaling>
          <c:orientation val="minMax"/>
        </c:scaling>
        <c:delete val="0"/>
        <c:axPos val="l"/>
        <c:majorGridlines/>
        <c:numFmt formatCode="General" sourceLinked="1"/>
        <c:majorTickMark val="out"/>
        <c:minorTickMark val="none"/>
        <c:tickLblPos val="nextTo"/>
        <c:crossAx val="59394304"/>
        <c:crosses val="autoZero"/>
        <c:crossBetween val="between"/>
      </c:valAx>
    </c:plotArea>
    <c:plotVisOnly val="1"/>
    <c:dispBlanksAs val="gap"/>
    <c:showDLblsOverMax val="0"/>
  </c:chart>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列3</c:v>
                </c:pt>
              </c:strCache>
            </c:strRef>
          </c:tx>
          <c:spPr>
            <a:solidFill>
              <a:schemeClr val="accent1"/>
            </a:solidFill>
            <a:ln w="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Sheet1!$B$2:$B$14</c:f>
              <c:numCache>
                <c:formatCode>General</c:formatCode>
                <c:ptCount val="13"/>
                <c:pt idx="0">
                  <c:v>4.3</c:v>
                </c:pt>
                <c:pt idx="1">
                  <c:v>5.2</c:v>
                </c:pt>
                <c:pt idx="2">
                  <c:v>5.9</c:v>
                </c:pt>
                <c:pt idx="3">
                  <c:v>6.4</c:v>
                </c:pt>
                <c:pt idx="4">
                  <c:v>6.8</c:v>
                </c:pt>
                <c:pt idx="5">
                  <c:v>6.7</c:v>
                </c:pt>
                <c:pt idx="6">
                  <c:v>6.7</c:v>
                </c:pt>
                <c:pt idx="7">
                  <c:v>7.4</c:v>
                </c:pt>
                <c:pt idx="8">
                  <c:v>6.9</c:v>
                </c:pt>
                <c:pt idx="9">
                  <c:v>7.3</c:v>
                </c:pt>
                <c:pt idx="10">
                  <c:v>9.1999999999999993</c:v>
                </c:pt>
                <c:pt idx="11" formatCode="0.0">
                  <c:v>9.1</c:v>
                </c:pt>
                <c:pt idx="12">
                  <c:v>10.6</c:v>
                </c:pt>
              </c:numCache>
            </c:numRef>
          </c:val>
          <c:extLst>
            <c:ext xmlns:c16="http://schemas.microsoft.com/office/drawing/2014/chart" uri="{C3380CC4-5D6E-409C-BE32-E72D297353CC}">
              <c16:uniqueId val="{00000000-EFDA-4262-8E8D-909B7B3843FF}"/>
            </c:ext>
          </c:extLst>
        </c:ser>
        <c:dLbls>
          <c:showLegendKey val="0"/>
          <c:showVal val="0"/>
          <c:showCatName val="0"/>
          <c:showSerName val="0"/>
          <c:showPercent val="0"/>
          <c:showBubbleSize val="0"/>
        </c:dLbls>
        <c:gapWidth val="219"/>
        <c:overlap val="-27"/>
        <c:axId val="440001440"/>
        <c:axId val="439983552"/>
      </c:barChart>
      <c:catAx>
        <c:axId val="44000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39983552"/>
        <c:crosses val="autoZero"/>
        <c:auto val="1"/>
        <c:lblAlgn val="ctr"/>
        <c:lblOffset val="100"/>
        <c:noMultiLvlLbl val="0"/>
      </c:catAx>
      <c:valAx>
        <c:axId val="439983552"/>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400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96850393700793E-2"/>
          <c:y val="1.949361179385899E-2"/>
          <c:w val="0.87635870516185477"/>
          <c:h val="0.78720819445017365"/>
        </c:manualLayout>
      </c:layout>
      <c:lineChart>
        <c:grouping val="standard"/>
        <c:varyColors val="0"/>
        <c:ser>
          <c:idx val="0"/>
          <c:order val="0"/>
          <c:tx>
            <c:strRef>
              <c:f>'阪神港合計（全国との比較）新'!$C$20:$C$21</c:f>
              <c:strCache>
                <c:ptCount val="2"/>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0"/>
              <c:layout>
                <c:manualLayout>
                  <c:x val="-4.8541776027996489E-2"/>
                  <c:y val="2.4790408636043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A2-46BC-9F58-7C009F0F15A1}"/>
                </c:ext>
              </c:extLst>
            </c:dLbl>
            <c:dLbl>
              <c:idx val="1"/>
              <c:layout>
                <c:manualLayout>
                  <c:x val="-4.8541776027996524E-2"/>
                  <c:y val="2.4790408636043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A2-46BC-9F58-7C009F0F15A1}"/>
                </c:ext>
              </c:extLst>
            </c:dLbl>
            <c:dLbl>
              <c:idx val="2"/>
              <c:layout>
                <c:manualLayout>
                  <c:x val="-4.8541776027996503E-2"/>
                  <c:y val="2.4790408636043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A2-46BC-9F58-7C009F0F15A1}"/>
                </c:ext>
              </c:extLst>
            </c:dLbl>
            <c:dLbl>
              <c:idx val="3"/>
              <c:layout>
                <c:manualLayout>
                  <c:x val="-4.8541776027996503E-2"/>
                  <c:y val="2.8599933588281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A2-46BC-9F58-7C009F0F15A1}"/>
                </c:ext>
              </c:extLst>
            </c:dLbl>
            <c:dLbl>
              <c:idx val="4"/>
              <c:layout>
                <c:manualLayout>
                  <c:x val="-4.85417760279966E-2"/>
                  <c:y val="-6.6638190217679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A2-46BC-9F58-7C009F0F15A1}"/>
                </c:ext>
              </c:extLst>
            </c:dLbl>
            <c:dLbl>
              <c:idx val="6"/>
              <c:layout>
                <c:manualLayout>
                  <c:x val="-4.8541776027996503E-2"/>
                  <c:y val="-7.4257240122156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A2-46BC-9F58-7C009F0F15A1}"/>
                </c:ext>
              </c:extLst>
            </c:dLbl>
            <c:dLbl>
              <c:idx val="7"/>
              <c:layout>
                <c:manualLayout>
                  <c:x val="-4.85417760279966E-2"/>
                  <c:y val="-6.2828665265441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A2-46BC-9F58-7C009F0F15A1}"/>
                </c:ext>
              </c:extLst>
            </c:dLbl>
            <c:dLbl>
              <c:idx val="8"/>
              <c:layout>
                <c:manualLayout>
                  <c:x val="-4.298622047244105E-2"/>
                  <c:y val="5.14570833017122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'阪神港合計（全国との比較）新'!$B$22:$B$32</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'阪神港合計（全国との比較）新'!$C$22:$C$32</c:f>
              <c:numCache>
                <c:formatCode>#,##0.0;[Red]\-#,##0.0</c:formatCode>
                <c:ptCount val="11"/>
                <c:pt idx="0">
                  <c:v>12.848698611</c:v>
                </c:pt>
                <c:pt idx="1">
                  <c:v>13.146248044</c:v>
                </c:pt>
                <c:pt idx="2">
                  <c:v>15.512946842</c:v>
                </c:pt>
                <c:pt idx="3">
                  <c:v>17.141625014999999</c:v>
                </c:pt>
                <c:pt idx="4">
                  <c:v>17.611885441999998</c:v>
                </c:pt>
                <c:pt idx="5">
                  <c:v>16.407729</c:v>
                </c:pt>
                <c:pt idx="6">
                  <c:v>17.563213999999999</c:v>
                </c:pt>
                <c:pt idx="7">
                  <c:v>17.695205000000001</c:v>
                </c:pt>
                <c:pt idx="8">
                  <c:v>17.3</c:v>
                </c:pt>
                <c:pt idx="9">
                  <c:v>16.2</c:v>
                </c:pt>
                <c:pt idx="10">
                  <c:v>18.719797299000003</c:v>
                </c:pt>
              </c:numCache>
            </c:numRef>
          </c:val>
          <c:smooth val="0"/>
          <c:extLst>
            <c:ext xmlns:c16="http://schemas.microsoft.com/office/drawing/2014/chart" uri="{C3380CC4-5D6E-409C-BE32-E72D297353CC}">
              <c16:uniqueId val="{00000008-1DA2-46BC-9F58-7C009F0F15A1}"/>
            </c:ext>
          </c:extLst>
        </c:ser>
        <c:ser>
          <c:idx val="1"/>
          <c:order val="1"/>
          <c:tx>
            <c:strRef>
              <c:f>'阪神港合計（全国との比較）新'!$D$20:$D$21</c:f>
              <c:strCache>
                <c:ptCount val="2"/>
                <c:pt idx="0">
                  <c:v>横浜港</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4.8541776027996489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DA2-46BC-9F58-7C009F0F15A1}"/>
                </c:ext>
              </c:extLst>
            </c:dLbl>
            <c:dLbl>
              <c:idx val="1"/>
              <c:layout>
                <c:manualLayout>
                  <c:x val="-4.8541776027996524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A2-46BC-9F58-7C009F0F15A1}"/>
                </c:ext>
              </c:extLst>
            </c:dLbl>
            <c:dLbl>
              <c:idx val="2"/>
              <c:layout>
                <c:manualLayout>
                  <c:x val="-4.8541776027996503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A2-46BC-9F58-7C009F0F15A1}"/>
                </c:ext>
              </c:extLst>
            </c:dLbl>
            <c:dLbl>
              <c:idx val="3"/>
              <c:layout>
                <c:manualLayout>
                  <c:x val="-4.8541776027996503E-2"/>
                  <c:y val="-3.9971515552010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DA2-46BC-9F58-7C009F0F15A1}"/>
                </c:ext>
              </c:extLst>
            </c:dLbl>
            <c:dLbl>
              <c:idx val="4"/>
              <c:layout>
                <c:manualLayout>
                  <c:x val="-4.85417760279966E-2"/>
                  <c:y val="-3.9971515552010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DA2-46BC-9F58-7C009F0F15A1}"/>
                </c:ext>
              </c:extLst>
            </c:dLbl>
            <c:dLbl>
              <c:idx val="5"/>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DA2-46BC-9F58-7C009F0F15A1}"/>
                </c:ext>
              </c:extLst>
            </c:dLbl>
            <c:dLbl>
              <c:idx val="6"/>
              <c:layout>
                <c:manualLayout>
                  <c:x val="-4.8541776027996503E-2"/>
                  <c:y val="-3.997151555201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DA2-46BC-9F58-7C009F0F15A1}"/>
                </c:ext>
              </c:extLst>
            </c:dLbl>
            <c:dLbl>
              <c:idx val="7"/>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DA2-46BC-9F58-7C009F0F15A1}"/>
                </c:ext>
              </c:extLst>
            </c:dLbl>
            <c:dLbl>
              <c:idx val="8"/>
              <c:layout>
                <c:manualLayout>
                  <c:x val="-4.85417760279966E-2"/>
                  <c:y val="-4.37810405042491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'阪神港合計（全国との比較）新'!$B$22:$B$32</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'阪神港合計（全国との比較）新'!$D$22:$D$32</c:f>
              <c:numCache>
                <c:formatCode>#,##0.0;[Red]\-#,##0.0</c:formatCode>
                <c:ptCount val="11"/>
                <c:pt idx="0">
                  <c:v>10.783920621000002</c:v>
                </c:pt>
                <c:pt idx="1">
                  <c:v>10.444352771</c:v>
                </c:pt>
                <c:pt idx="2">
                  <c:v>10.921656295</c:v>
                </c:pt>
                <c:pt idx="3">
                  <c:v>11.734936657</c:v>
                </c:pt>
                <c:pt idx="4">
                  <c:v>12.153947748</c:v>
                </c:pt>
                <c:pt idx="5">
                  <c:v>10.684555</c:v>
                </c:pt>
                <c:pt idx="6">
                  <c:v>11.310777</c:v>
                </c:pt>
                <c:pt idx="7">
                  <c:v>12.472459000000001</c:v>
                </c:pt>
                <c:pt idx="8">
                  <c:v>11.8</c:v>
                </c:pt>
                <c:pt idx="9">
                  <c:v>9.9</c:v>
                </c:pt>
                <c:pt idx="10">
                  <c:v>12.207752050000002</c:v>
                </c:pt>
              </c:numCache>
            </c:numRef>
          </c:val>
          <c:smooth val="0"/>
          <c:extLst>
            <c:ext xmlns:c16="http://schemas.microsoft.com/office/drawing/2014/chart" uri="{C3380CC4-5D6E-409C-BE32-E72D297353CC}">
              <c16:uniqueId val="{00000012-1DA2-46BC-9F58-7C009F0F15A1}"/>
            </c:ext>
          </c:extLst>
        </c:ser>
        <c:ser>
          <c:idx val="2"/>
          <c:order val="2"/>
          <c:tx>
            <c:strRef>
              <c:f>'阪神港合計（全国との比較）新'!$E$20:$E$21</c:f>
              <c:strCache>
                <c:ptCount val="2"/>
                <c:pt idx="0">
                  <c:v>名古屋港</c:v>
                </c:pt>
              </c:strCache>
            </c:strRef>
          </c:tx>
          <c:spPr>
            <a:ln w="28575" cap="rnd">
              <a:solidFill>
                <a:schemeClr val="accent3"/>
              </a:solidFill>
              <a:round/>
            </a:ln>
            <a:effectLst/>
          </c:spPr>
          <c:marker>
            <c:symbol val="triangle"/>
            <c:size val="7"/>
            <c:spPr>
              <a:solidFill>
                <a:schemeClr val="accent3"/>
              </a:solidFill>
              <a:ln w="9525">
                <a:solidFill>
                  <a:schemeClr val="accent3"/>
                </a:solidFill>
              </a:ln>
              <a:effectLst/>
            </c:spPr>
          </c:marker>
          <c:dLbls>
            <c:dLbl>
              <c:idx val="2"/>
              <c:layout>
                <c:manualLayout>
                  <c:x val="-4.8541776027996503E-2"/>
                  <c:y val="2.098088368380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DA2-46BC-9F58-7C009F0F15A1}"/>
                </c:ext>
              </c:extLst>
            </c:dLbl>
            <c:dLbl>
              <c:idx val="3"/>
              <c:layout>
                <c:manualLayout>
                  <c:x val="-4.8541776027996503E-2"/>
                  <c:y val="-5.901914031320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DA2-46BC-9F58-7C009F0F15A1}"/>
                </c:ext>
              </c:extLst>
            </c:dLbl>
            <c:dLbl>
              <c:idx val="4"/>
              <c:layout>
                <c:manualLayout>
                  <c:x val="-5.1319553805774382E-2"/>
                  <c:y val="-2.85429406952952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DA2-46BC-9F58-7C009F0F15A1}"/>
                </c:ext>
              </c:extLst>
            </c:dLbl>
            <c:dLbl>
              <c:idx val="5"/>
              <c:layout>
                <c:manualLayout>
                  <c:x val="-5.1319553805774382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DA2-46BC-9F58-7C009F0F15A1}"/>
                </c:ext>
              </c:extLst>
            </c:dLbl>
            <c:dLbl>
              <c:idx val="6"/>
              <c:layout>
                <c:manualLayout>
                  <c:x val="-4.8541776027996503E-2"/>
                  <c:y val="3.2409458540519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DA2-46BC-9F58-7C009F0F15A1}"/>
                </c:ext>
              </c:extLst>
            </c:dLbl>
            <c:dLbl>
              <c:idx val="7"/>
              <c:layout>
                <c:manualLayout>
                  <c:x val="-4.5763998250218825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DA2-46BC-9F58-7C009F0F15A1}"/>
                </c:ext>
              </c:extLst>
            </c:dLbl>
            <c:dLbl>
              <c:idx val="8"/>
              <c:layout>
                <c:manualLayout>
                  <c:x val="-9.6528871391076115E-3"/>
                  <c:y val="5.742783874850788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'阪神港合計（全国との比較）新'!$B$22:$B$32</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'阪神港合計（全国との比較）新'!$E$22:$E$32</c:f>
              <c:numCache>
                <c:formatCode>#,##0.0;[Red]\-#,##0.0</c:formatCode>
                <c:ptCount val="11"/>
                <c:pt idx="0">
                  <c:v>13.447903579</c:v>
                </c:pt>
                <c:pt idx="1">
                  <c:v>14.315100737</c:v>
                </c:pt>
                <c:pt idx="2">
                  <c:v>16.310327348999998</c:v>
                </c:pt>
                <c:pt idx="3">
                  <c:v>17.091267370000001</c:v>
                </c:pt>
                <c:pt idx="4">
                  <c:v>16.870564212000001</c:v>
                </c:pt>
                <c:pt idx="5">
                  <c:v>15.225889</c:v>
                </c:pt>
                <c:pt idx="6">
                  <c:v>16.607773999999999</c:v>
                </c:pt>
                <c:pt idx="7">
                  <c:v>17.821356999999999</c:v>
                </c:pt>
                <c:pt idx="8">
                  <c:v>17.399999999999999</c:v>
                </c:pt>
                <c:pt idx="9">
                  <c:v>14.7</c:v>
                </c:pt>
                <c:pt idx="10">
                  <c:v>17.769256329999997</c:v>
                </c:pt>
              </c:numCache>
            </c:numRef>
          </c:val>
          <c:smooth val="0"/>
          <c:extLst>
            <c:ext xmlns:c16="http://schemas.microsoft.com/office/drawing/2014/chart" uri="{C3380CC4-5D6E-409C-BE32-E72D297353CC}">
              <c16:uniqueId val="{0000001A-1DA2-46BC-9F58-7C009F0F15A1}"/>
            </c:ext>
          </c:extLst>
        </c:ser>
        <c:ser>
          <c:idx val="3"/>
          <c:order val="3"/>
          <c:tx>
            <c:strRef>
              <c:f>'阪神港合計（全国との比較）新'!$F$20:$F$21</c:f>
              <c:strCache>
                <c:ptCount val="2"/>
                <c:pt idx="0">
                  <c:v>大阪港</c:v>
                </c:pt>
              </c:strCache>
            </c:strRef>
          </c:tx>
          <c:spPr>
            <a:ln w="28575" cap="rnd">
              <a:solidFill>
                <a:schemeClr val="accent4"/>
              </a:solidFill>
              <a:round/>
            </a:ln>
            <a:effectLst/>
          </c:spPr>
          <c:marker>
            <c:symbol val="x"/>
            <c:size val="7"/>
            <c:spPr>
              <a:noFill/>
              <a:ln w="9525">
                <a:solidFill>
                  <a:schemeClr val="accent4"/>
                </a:solidFill>
              </a:ln>
              <a:effectLst/>
            </c:spPr>
          </c:marker>
          <c:dLbls>
            <c:dLbl>
              <c:idx val="0"/>
              <c:layout>
                <c:manualLayout>
                  <c:x val="-4.2208442694663166E-2"/>
                  <c:y val="2.47904086360429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DA2-46BC-9F58-7C009F0F15A1}"/>
                </c:ext>
              </c:extLst>
            </c:dLbl>
            <c:dLbl>
              <c:idx val="1"/>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DA2-46BC-9F58-7C009F0F15A1}"/>
                </c:ext>
              </c:extLst>
            </c:dLbl>
            <c:dLbl>
              <c:idx val="2"/>
              <c:layout>
                <c:manualLayout>
                  <c:x val="-4.2208442694663166E-2"/>
                  <c:y val="2.4790408636043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DA2-46BC-9F58-7C009F0F15A1}"/>
                </c:ext>
              </c:extLst>
            </c:dLbl>
            <c:dLbl>
              <c:idx val="3"/>
              <c:layout>
                <c:manualLayout>
                  <c:x val="-4.2208442694663166E-2"/>
                  <c:y val="3.240945854051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DA2-46BC-9F58-7C009F0F15A1}"/>
                </c:ext>
              </c:extLst>
            </c:dLbl>
            <c:dLbl>
              <c:idx val="4"/>
              <c:layout>
                <c:manualLayout>
                  <c:x val="-4.220844269466327E-2"/>
                  <c:y val="4.3838033397235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DA2-46BC-9F58-7C009F0F15A1}"/>
                </c:ext>
              </c:extLst>
            </c:dLbl>
            <c:dLbl>
              <c:idx val="5"/>
              <c:layout>
                <c:manualLayout>
                  <c:x val="-4.4986220472440948E-2"/>
                  <c:y val="4.00285084449969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DA2-46BC-9F58-7C009F0F15A1}"/>
                </c:ext>
              </c:extLst>
            </c:dLbl>
            <c:dLbl>
              <c:idx val="6"/>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DA2-46BC-9F58-7C009F0F15A1}"/>
                </c:ext>
              </c:extLst>
            </c:dLbl>
            <c:dLbl>
              <c:idx val="7"/>
              <c:layout>
                <c:manualLayout>
                  <c:x val="-4.220844269466327E-2"/>
                  <c:y val="3.6218983492758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DA2-46BC-9F58-7C009F0F15A1}"/>
                </c:ext>
              </c:extLst>
            </c:dLbl>
            <c:dLbl>
              <c:idx val="8"/>
              <c:layout>
                <c:manualLayout>
                  <c:x val="-4.4986220472440948E-2"/>
                  <c:y val="4.38380333972352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'阪神港合計（全国との比較）新'!$B$22:$B$32</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'阪神港合計（全国との比較）新'!$F$22:$F$32</c:f>
              <c:numCache>
                <c:formatCode>#,##0.0;[Red]\-#,##0.0</c:formatCode>
                <c:ptCount val="11"/>
                <c:pt idx="0">
                  <c:v>7.3289989999999996</c:v>
                </c:pt>
                <c:pt idx="1">
                  <c:v>6.9200390000000001</c:v>
                </c:pt>
                <c:pt idx="2">
                  <c:v>7.8655889999999999</c:v>
                </c:pt>
                <c:pt idx="3">
                  <c:v>8.4101789999999994</c:v>
                </c:pt>
                <c:pt idx="4">
                  <c:v>8.4211510000000001</c:v>
                </c:pt>
                <c:pt idx="5">
                  <c:v>7.4856809999999996</c:v>
                </c:pt>
                <c:pt idx="6">
                  <c:v>8.4295039999999997</c:v>
                </c:pt>
                <c:pt idx="7">
                  <c:v>9.2139930000000003</c:v>
                </c:pt>
                <c:pt idx="8">
                  <c:v>8.5500000000000007</c:v>
                </c:pt>
                <c:pt idx="9">
                  <c:v>8.3000000000000007</c:v>
                </c:pt>
                <c:pt idx="10">
                  <c:v>9.7908170000000005</c:v>
                </c:pt>
              </c:numCache>
            </c:numRef>
          </c:val>
          <c:smooth val="0"/>
          <c:extLst>
            <c:ext xmlns:c16="http://schemas.microsoft.com/office/drawing/2014/chart" uri="{C3380CC4-5D6E-409C-BE32-E72D297353CC}">
              <c16:uniqueId val="{00000024-1DA2-46BC-9F58-7C009F0F15A1}"/>
            </c:ext>
          </c:extLst>
        </c:ser>
        <c:ser>
          <c:idx val="4"/>
          <c:order val="4"/>
          <c:tx>
            <c:strRef>
              <c:f>'阪神港合計（全国との比較）新'!$G$20:$G$21</c:f>
              <c:strCache>
                <c:ptCount val="2"/>
                <c:pt idx="0">
                  <c:v>神戸港</c:v>
                </c:pt>
              </c:strCache>
            </c:strRef>
          </c:tx>
          <c:spPr>
            <a:ln w="28575" cap="rnd">
              <a:solidFill>
                <a:schemeClr val="accent5"/>
              </a:solidFill>
              <a:round/>
            </a:ln>
            <a:effectLst/>
          </c:spPr>
          <c:marker>
            <c:symbol val="star"/>
            <c:size val="7"/>
            <c:spPr>
              <a:noFill/>
              <a:ln w="9525">
                <a:solidFill>
                  <a:schemeClr val="accent5"/>
                </a:solidFill>
              </a:ln>
              <a:effectLst/>
            </c:spPr>
          </c:marker>
          <c:dLbls>
            <c:dLbl>
              <c:idx val="4"/>
              <c:layout>
                <c:manualLayout>
                  <c:x val="-3.9430664916885488E-2"/>
                  <c:y val="-5.90191403132028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DA2-46BC-9F58-7C009F0F15A1}"/>
                </c:ext>
              </c:extLst>
            </c:dLbl>
            <c:dLbl>
              <c:idx val="8"/>
              <c:layout>
                <c:manualLayout>
                  <c:x val="-4.4986220472440948E-2"/>
                  <c:y val="-3.997151555201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'阪神港合計（全国との比較）新'!$B$22:$B$32</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'阪神港合計（全国との比較）新'!$G$22:$G$32</c:f>
              <c:numCache>
                <c:formatCode>#,##0.0;[Red]\-#,##0.0</c:formatCode>
                <c:ptCount val="11"/>
                <c:pt idx="0">
                  <c:v>8.0802381660000009</c:v>
                </c:pt>
                <c:pt idx="1">
                  <c:v>7.6334321129999996</c:v>
                </c:pt>
                <c:pt idx="2">
                  <c:v>8.1639844589999999</c:v>
                </c:pt>
                <c:pt idx="3">
                  <c:v>8.6273696400000013</c:v>
                </c:pt>
                <c:pt idx="4">
                  <c:v>8.8170355540000003</c:v>
                </c:pt>
                <c:pt idx="5">
                  <c:v>8.0108709999999999</c:v>
                </c:pt>
                <c:pt idx="6">
                  <c:v>8.8672769999999996</c:v>
                </c:pt>
                <c:pt idx="7">
                  <c:v>9.2583660000000005</c:v>
                </c:pt>
                <c:pt idx="8">
                  <c:v>8.86</c:v>
                </c:pt>
                <c:pt idx="9">
                  <c:v>7.9</c:v>
                </c:pt>
                <c:pt idx="10">
                  <c:v>9.4796764149999984</c:v>
                </c:pt>
              </c:numCache>
            </c:numRef>
          </c:val>
          <c:smooth val="0"/>
          <c:extLst>
            <c:ext xmlns:c16="http://schemas.microsoft.com/office/drawing/2014/chart" uri="{C3380CC4-5D6E-409C-BE32-E72D297353CC}">
              <c16:uniqueId val="{00000027-1DA2-46BC-9F58-7C009F0F15A1}"/>
            </c:ext>
          </c:extLst>
        </c:ser>
        <c:ser>
          <c:idx val="5"/>
          <c:order val="5"/>
          <c:tx>
            <c:strRef>
              <c:f>'阪神港合計（全国との比較）新'!$H$20:$H$21</c:f>
              <c:strCache>
                <c:ptCount val="2"/>
                <c:pt idx="0">
                  <c:v>阪神港合計</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2"/>
              <c:layout>
                <c:manualLayout>
                  <c:x val="-4.8541776027996503E-2"/>
                  <c:y val="-4.7590565456487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DA2-46BC-9F58-7C009F0F15A1}"/>
                </c:ext>
              </c:extLst>
            </c:dLbl>
            <c:dLbl>
              <c:idx val="3"/>
              <c:layout>
                <c:manualLayout>
                  <c:x val="-4.8541776027996503E-2"/>
                  <c:y val="-3.997151555201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DA2-46BC-9F58-7C009F0F15A1}"/>
                </c:ext>
              </c:extLst>
            </c:dLbl>
            <c:dLbl>
              <c:idx val="4"/>
              <c:layout>
                <c:manualLayout>
                  <c:x val="-4.85417760279966E-2"/>
                  <c:y val="3.62189834927584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DA2-46BC-9F58-7C009F0F15A1}"/>
                </c:ext>
              </c:extLst>
            </c:dLbl>
            <c:dLbl>
              <c:idx val="5"/>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DA2-46BC-9F58-7C009F0F15A1}"/>
                </c:ext>
              </c:extLst>
            </c:dLbl>
            <c:dLbl>
              <c:idx val="6"/>
              <c:layout>
                <c:manualLayout>
                  <c:x val="-4.8541776027996503E-2"/>
                  <c:y val="-7.8066765074395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1DA2-46BC-9F58-7C009F0F15A1}"/>
                </c:ext>
              </c:extLst>
            </c:dLbl>
            <c:dLbl>
              <c:idx val="7"/>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'阪神港合計（全国との比較）新'!$B$22:$B$32</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'阪神港合計（全国との比較）新'!$H$22:$H$32</c:f>
              <c:numCache>
                <c:formatCode>#,##0.0;[Red]\-#,##0.0</c:formatCode>
                <c:ptCount val="11"/>
                <c:pt idx="0">
                  <c:v>15.409237166</c:v>
                </c:pt>
                <c:pt idx="1">
                  <c:v>14.553471113000001</c:v>
                </c:pt>
                <c:pt idx="2">
                  <c:v>16.029573458999998</c:v>
                </c:pt>
                <c:pt idx="3">
                  <c:v>17.037548640000001</c:v>
                </c:pt>
                <c:pt idx="4">
                  <c:v>17.238186554000002</c:v>
                </c:pt>
                <c:pt idx="5">
                  <c:v>15.496551999999999</c:v>
                </c:pt>
                <c:pt idx="6">
                  <c:v>17.296780999999999</c:v>
                </c:pt>
                <c:pt idx="7">
                  <c:v>18.472359000000001</c:v>
                </c:pt>
                <c:pt idx="8">
                  <c:v>17.41</c:v>
                </c:pt>
                <c:pt idx="9">
                  <c:v>16.200000000000003</c:v>
                </c:pt>
                <c:pt idx="10">
                  <c:v>19.270493415000001</c:v>
                </c:pt>
              </c:numCache>
            </c:numRef>
          </c:val>
          <c:smooth val="0"/>
          <c:extLst>
            <c:ext xmlns:c16="http://schemas.microsoft.com/office/drawing/2014/chart" uri="{C3380CC4-5D6E-409C-BE32-E72D297353CC}">
              <c16:uniqueId val="{0000002E-1DA2-46BC-9F58-7C009F0F15A1}"/>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6"/>
        </c:scaling>
        <c:delete val="0"/>
        <c:axPos val="l"/>
        <c:majorGridlines>
          <c:spPr>
            <a:ln w="9525" cap="flat" cmpd="sng" algn="ctr">
              <a:solidFill>
                <a:schemeClr val="tx1">
                  <a:lumMod val="50000"/>
                  <a:lumOff val="50000"/>
                </a:schemeClr>
              </a:solidFill>
              <a:round/>
            </a:ln>
            <a:effectLst/>
          </c:spPr>
        </c:majorGridlines>
        <c:numFmt formatCode="#,##0.0;[Red]\-#,##0.0"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9.166666666666666E-2"/>
          <c:y val="0.861550886823262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2.60791439531597E-2"/>
          <c:w val="0.88337270341207352"/>
          <c:h val="0.77878648679960893"/>
        </c:manualLayout>
      </c:layout>
      <c:lineChart>
        <c:grouping val="standard"/>
        <c:varyColors val="0"/>
        <c:ser>
          <c:idx val="0"/>
          <c:order val="0"/>
          <c:tx>
            <c:strRef>
              <c:f>外貿コンテナ個数!$V$3</c:f>
              <c:strCache>
                <c:ptCount val="1"/>
                <c:pt idx="0">
                  <c:v>東京港</c:v>
                </c:pt>
              </c:strCache>
            </c:strRef>
          </c:tx>
          <c:marker>
            <c:symbol val="diamond"/>
            <c:size val="6"/>
          </c:marker>
          <c:dLbls>
            <c:dLbl>
              <c:idx val="0"/>
              <c:layout>
                <c:manualLayout>
                  <c:x val="-5.91980013193538E-2"/>
                  <c:y val="3.9496601386365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DB-45CD-9DB6-4D592FF80242}"/>
                </c:ext>
              </c:extLst>
            </c:dLbl>
            <c:dLbl>
              <c:idx val="1"/>
              <c:layout>
                <c:manualLayout>
                  <c:x val="-5.5632938930761995E-2"/>
                  <c:y val="3.189926045569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DB-45CD-9DB6-4D592FF80242}"/>
                </c:ext>
              </c:extLst>
            </c:dLbl>
            <c:spPr>
              <a:noFill/>
              <a:ln>
                <a:noFill/>
              </a:ln>
              <a:effectLst/>
            </c:spPr>
            <c:txPr>
              <a:bodyPr/>
              <a:lstStyle/>
              <a:p>
                <a:pPr>
                  <a:defRPr>
                    <a:solidFill>
                      <a:schemeClr val="tx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外貿コンテナ個数!$U$4:$U$14</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外貿コンテナ個数!$V$4:$V$14</c:f>
              <c:numCache>
                <c:formatCode>0</c:formatCode>
                <c:ptCount val="11"/>
                <c:pt idx="0">
                  <c:v>414.3553</c:v>
                </c:pt>
                <c:pt idx="1">
                  <c:v>423.52640000000002</c:v>
                </c:pt>
                <c:pt idx="2">
                  <c:v>435.33940000000001</c:v>
                </c:pt>
                <c:pt idx="3">
                  <c:v>438.98540000000003</c:v>
                </c:pt>
                <c:pt idx="4">
                  <c:v>414.95069999999998</c:v>
                </c:pt>
                <c:pt idx="5">
                  <c:v>425.06470000000002</c:v>
                </c:pt>
                <c:pt idx="6">
                  <c:v>450.01560000000001</c:v>
                </c:pt>
                <c:pt idx="7">
                  <c:v>457.0795</c:v>
                </c:pt>
                <c:pt idx="8">
                  <c:v>451</c:v>
                </c:pt>
                <c:pt idx="9" formatCode="General">
                  <c:v>426</c:v>
                </c:pt>
                <c:pt idx="10">
                  <c:v>433</c:v>
                </c:pt>
              </c:numCache>
            </c:numRef>
          </c:val>
          <c:smooth val="0"/>
          <c:extLst>
            <c:ext xmlns:c16="http://schemas.microsoft.com/office/drawing/2014/chart" uri="{C3380CC4-5D6E-409C-BE32-E72D297353CC}">
              <c16:uniqueId val="{00000002-E0DB-45CD-9DB6-4D592FF80242}"/>
            </c:ext>
          </c:extLst>
        </c:ser>
        <c:ser>
          <c:idx val="1"/>
          <c:order val="1"/>
          <c:tx>
            <c:strRef>
              <c:f>外貿コンテナ個数!$W$3</c:f>
              <c:strCache>
                <c:ptCount val="1"/>
                <c:pt idx="0">
                  <c:v>横浜港</c:v>
                </c:pt>
              </c:strCache>
            </c:strRef>
          </c:tx>
          <c:marker>
            <c:symbol val="square"/>
            <c:size val="6"/>
          </c:marker>
          <c:dLbls>
            <c:dLbl>
              <c:idx val="9"/>
              <c:layout>
                <c:manualLayout>
                  <c:x val="-4.2163088654150735E-2"/>
                  <c:y val="-3.09841806692371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F0-44D1-95EF-A5F786896E7C}"/>
                </c:ext>
              </c:extLst>
            </c:dLbl>
            <c:spPr>
              <a:noFill/>
              <a:ln>
                <a:noFill/>
              </a:ln>
              <a:effectLst/>
            </c:spPr>
            <c:txPr>
              <a:bodyPr/>
              <a:lstStyle/>
              <a:p>
                <a:pPr>
                  <a:defRPr>
                    <a:solidFill>
                      <a:schemeClr val="accent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外貿コンテナ個数!$U$4:$U$14</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外貿コンテナ個数!$W$4:$W$14</c:f>
              <c:numCache>
                <c:formatCode>0</c:formatCode>
                <c:ptCount val="11"/>
                <c:pt idx="0">
                  <c:v>280.28739999999999</c:v>
                </c:pt>
                <c:pt idx="1">
                  <c:v>273.1232</c:v>
                </c:pt>
                <c:pt idx="2">
                  <c:v>258.80739999999997</c:v>
                </c:pt>
                <c:pt idx="3">
                  <c:v>261.1771</c:v>
                </c:pt>
                <c:pt idx="4">
                  <c:v>251.3511</c:v>
                </c:pt>
                <c:pt idx="5">
                  <c:v>252.09466499999999</c:v>
                </c:pt>
                <c:pt idx="6">
                  <c:v>262.101</c:v>
                </c:pt>
                <c:pt idx="7">
                  <c:v>274</c:v>
                </c:pt>
                <c:pt idx="8">
                  <c:v>270</c:v>
                </c:pt>
                <c:pt idx="9">
                  <c:v>241</c:v>
                </c:pt>
                <c:pt idx="10">
                  <c:v>257</c:v>
                </c:pt>
              </c:numCache>
            </c:numRef>
          </c:val>
          <c:smooth val="0"/>
          <c:extLst>
            <c:ext xmlns:c16="http://schemas.microsoft.com/office/drawing/2014/chart" uri="{C3380CC4-5D6E-409C-BE32-E72D297353CC}">
              <c16:uniqueId val="{00000003-E0DB-45CD-9DB6-4D592FF80242}"/>
            </c:ext>
          </c:extLst>
        </c:ser>
        <c:ser>
          <c:idx val="2"/>
          <c:order val="2"/>
          <c:tx>
            <c:strRef>
              <c:f>外貿コンテナ個数!$X$3</c:f>
              <c:strCache>
                <c:ptCount val="1"/>
                <c:pt idx="0">
                  <c:v>名古屋港</c:v>
                </c:pt>
              </c:strCache>
            </c:strRef>
          </c:tx>
          <c:marker>
            <c:symbol val="triangle"/>
            <c:size val="6"/>
          </c:marker>
          <c:dLbls>
            <c:dLbl>
              <c:idx val="0"/>
              <c:layout>
                <c:manualLayout>
                  <c:x val="-5.888249659833401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DB-45CD-9DB6-4D592FF80242}"/>
                </c:ext>
              </c:extLst>
            </c:dLbl>
            <c:dLbl>
              <c:idx val="1"/>
              <c:layout>
                <c:manualLayout>
                  <c:x val="-5.578341783000067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DB-45CD-9DB6-4D592FF80242}"/>
                </c:ext>
              </c:extLst>
            </c:dLbl>
            <c:dLbl>
              <c:idx val="2"/>
              <c:layout>
                <c:manualLayout>
                  <c:x val="-4.6486181525000538E-2"/>
                  <c:y val="-2.11526295466703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DB-45CD-9DB6-4D592FF80242}"/>
                </c:ext>
              </c:extLst>
            </c:dLbl>
            <c:dLbl>
              <c:idx val="3"/>
              <c:layout>
                <c:manualLayout>
                  <c:x val="-1.2396315073333533E-2"/>
                  <c:y val="1.76271912888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DB-45CD-9DB6-4D592FF80242}"/>
                </c:ext>
              </c:extLst>
            </c:dLbl>
            <c:dLbl>
              <c:idx val="4"/>
              <c:layout>
                <c:manualLayout>
                  <c:x val="-2.4792630146666952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DB-45CD-9DB6-4D592FF80242}"/>
                </c:ext>
              </c:extLst>
            </c:dLbl>
            <c:dLbl>
              <c:idx val="5"/>
              <c:layout>
                <c:manualLayout>
                  <c:x val="-2.1693551378333585E-2"/>
                  <c:y val="2.4678067804448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DB-45CD-9DB6-4D592FF80242}"/>
                </c:ext>
              </c:extLst>
            </c:dLbl>
            <c:dLbl>
              <c:idx val="6"/>
              <c:layout>
                <c:manualLayout>
                  <c:x val="-6.1981575366668517E-3"/>
                  <c:y val="1.4101753031113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DB-45CD-9DB6-4D592FF80242}"/>
                </c:ext>
              </c:extLst>
            </c:dLbl>
            <c:dLbl>
              <c:idx val="7"/>
              <c:layout>
                <c:manualLayout>
                  <c:x val="-6.1981575366668517E-3"/>
                  <c:y val="1.7627191288891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0DB-45CD-9DB6-4D592FF80242}"/>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外貿コンテナ個数!$U$4:$U$14</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外貿コンテナ個数!$X$4:$X$14</c:f>
              <c:numCache>
                <c:formatCode>0</c:formatCode>
                <c:ptCount val="11"/>
                <c:pt idx="0">
                  <c:v>247.22640000000001</c:v>
                </c:pt>
                <c:pt idx="1">
                  <c:v>249.25020000000001</c:v>
                </c:pt>
                <c:pt idx="2">
                  <c:v>253.0154</c:v>
                </c:pt>
                <c:pt idx="3">
                  <c:v>256.93200000000002</c:v>
                </c:pt>
                <c:pt idx="4">
                  <c:v>246.62720500000003</c:v>
                </c:pt>
                <c:pt idx="5">
                  <c:v>249.12065000000001</c:v>
                </c:pt>
                <c:pt idx="6">
                  <c:v>258.86007500000005</c:v>
                </c:pt>
                <c:pt idx="7">
                  <c:v>269.96260000000001</c:v>
                </c:pt>
                <c:pt idx="8">
                  <c:v>265</c:v>
                </c:pt>
                <c:pt idx="9">
                  <c:v>230</c:v>
                </c:pt>
                <c:pt idx="10">
                  <c:v>254</c:v>
                </c:pt>
              </c:numCache>
            </c:numRef>
          </c:val>
          <c:smooth val="0"/>
          <c:extLst>
            <c:ext xmlns:c16="http://schemas.microsoft.com/office/drawing/2014/chart" uri="{C3380CC4-5D6E-409C-BE32-E72D297353CC}">
              <c16:uniqueId val="{0000000C-E0DB-45CD-9DB6-4D592FF80242}"/>
            </c:ext>
          </c:extLst>
        </c:ser>
        <c:ser>
          <c:idx val="3"/>
          <c:order val="3"/>
          <c:tx>
            <c:strRef>
              <c:f>外貿コンテナ個数!$Y$3</c:f>
              <c:strCache>
                <c:ptCount val="1"/>
                <c:pt idx="0">
                  <c:v>大阪港</c:v>
                </c:pt>
              </c:strCache>
            </c:strRef>
          </c:tx>
          <c:marker>
            <c:symbol val="x"/>
            <c:size val="6"/>
          </c:marker>
          <c:dLbls>
            <c:dLbl>
              <c:idx val="0"/>
              <c:layout>
                <c:manualLayout>
                  <c:x val="-5.9297091972577862E-2"/>
                  <c:y val="3.1684876775753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0DB-45CD-9DB6-4D592FF80242}"/>
                </c:ext>
              </c:extLst>
            </c:dLbl>
            <c:dLbl>
              <c:idx val="1"/>
              <c:layout>
                <c:manualLayout>
                  <c:x val="-5.9297091972577862E-2"/>
                  <c:y val="-4.0004801099023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0DB-45CD-9DB6-4D592FF80242}"/>
                </c:ext>
              </c:extLst>
            </c:dLbl>
            <c:dLbl>
              <c:idx val="2"/>
              <c:layout>
                <c:manualLayout>
                  <c:x val="-5.5726062079121091E-2"/>
                  <c:y val="-2.8685378276690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0DB-45CD-9DB6-4D592FF80242}"/>
                </c:ext>
              </c:extLst>
            </c:dLbl>
            <c:dLbl>
              <c:idx val="3"/>
              <c:layout>
                <c:manualLayout>
                  <c:x val="-5.619801112349658E-2"/>
                  <c:y val="-2.9180912999678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0DB-45CD-9DB6-4D592FF80242}"/>
                </c:ext>
              </c:extLst>
            </c:dLbl>
            <c:dLbl>
              <c:idx val="4"/>
              <c:layout>
                <c:manualLayout>
                  <c:x val="-5.619801112349658E-2"/>
                  <c:y val="-2.9428804051977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0DB-45CD-9DB6-4D592FF80242}"/>
                </c:ext>
              </c:extLst>
            </c:dLbl>
            <c:dLbl>
              <c:idx val="5"/>
              <c:layout>
                <c:manualLayout>
                  <c:x val="-5.9297091972577862E-2"/>
                  <c:y val="2.4138594894197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0DB-45CD-9DB6-4D592FF80242}"/>
                </c:ext>
              </c:extLst>
            </c:dLbl>
            <c:dLbl>
              <c:idx val="6"/>
              <c:layout>
                <c:manualLayout>
                  <c:x val="-5.9297091972577862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0DB-45CD-9DB6-4D592FF80242}"/>
                </c:ext>
              </c:extLst>
            </c:dLbl>
            <c:dLbl>
              <c:idx val="7"/>
              <c:layout>
                <c:manualLayout>
                  <c:x val="-3.4545637059079738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0DB-45CD-9DB6-4D592FF80242}"/>
                </c:ext>
              </c:extLst>
            </c:dLbl>
            <c:dLbl>
              <c:idx val="8"/>
              <c:layout>
                <c:manualLayout>
                  <c:x val="-4.6766318723901967E-2"/>
                  <c:y val="4.0181113144638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0DB-45CD-9DB6-4D592FF80242}"/>
                </c:ext>
              </c:extLst>
            </c:dLbl>
            <c:dLbl>
              <c:idx val="9"/>
              <c:layout>
                <c:manualLayout>
                  <c:x val="-5.7658482495817578E-2"/>
                  <c:y val="-3.42108525934312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F0-44D1-95EF-A5F786896E7C}"/>
                </c:ext>
              </c:extLst>
            </c:dLbl>
            <c:dLbl>
              <c:idx val="10"/>
              <c:layout>
                <c:manualLayout>
                  <c:x val="-1.6149860712270904E-2"/>
                  <c:y val="-1.8077492972460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F0-44D1-95EF-A5F786896E7C}"/>
                </c:ext>
              </c:extLst>
            </c:dLbl>
            <c:spPr>
              <a:noFill/>
              <a:ln>
                <a:noFill/>
              </a:ln>
              <a:effectLst/>
            </c:spPr>
            <c:txPr>
              <a:bodyPr/>
              <a:lstStyle/>
              <a:p>
                <a:pPr>
                  <a:defRPr u="sng">
                    <a:solidFill>
                      <a:schemeClr val="accent4">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外貿コンテナ個数!$U$4:$U$14</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外貿コンテナ個数!$Y$4:$Y$14</c:f>
              <c:numCache>
                <c:formatCode>0</c:formatCode>
                <c:ptCount val="11"/>
                <c:pt idx="0">
                  <c:v>217.3389</c:v>
                </c:pt>
                <c:pt idx="1">
                  <c:v>212.0316</c:v>
                </c:pt>
                <c:pt idx="2">
                  <c:v>219.3939</c:v>
                </c:pt>
                <c:pt idx="3">
                  <c:v>217.37629999999999</c:v>
                </c:pt>
                <c:pt idx="4">
                  <c:v>197.03206</c:v>
                </c:pt>
                <c:pt idx="5">
                  <c:v>195.23715000000001</c:v>
                </c:pt>
                <c:pt idx="6">
                  <c:v>204.86124000000001</c:v>
                </c:pt>
                <c:pt idx="7">
                  <c:v>209.60159999999999</c:v>
                </c:pt>
                <c:pt idx="8">
                  <c:v>213</c:v>
                </c:pt>
                <c:pt idx="9">
                  <c:v>206</c:v>
                </c:pt>
                <c:pt idx="10">
                  <c:v>213</c:v>
                </c:pt>
              </c:numCache>
            </c:numRef>
          </c:val>
          <c:smooth val="0"/>
          <c:extLst>
            <c:ext xmlns:c16="http://schemas.microsoft.com/office/drawing/2014/chart" uri="{C3380CC4-5D6E-409C-BE32-E72D297353CC}">
              <c16:uniqueId val="{00000016-E0DB-45CD-9DB6-4D592FF80242}"/>
            </c:ext>
          </c:extLst>
        </c:ser>
        <c:ser>
          <c:idx val="4"/>
          <c:order val="4"/>
          <c:tx>
            <c:strRef>
              <c:f>外貿コンテナ個数!$Z$3</c:f>
              <c:strCache>
                <c:ptCount val="1"/>
                <c:pt idx="0">
                  <c:v>神戸港</c:v>
                </c:pt>
              </c:strCache>
            </c:strRef>
          </c:tx>
          <c:marker>
            <c:symbol val="star"/>
            <c:size val="6"/>
          </c:marker>
          <c:dLbls>
            <c:dLbl>
              <c:idx val="0"/>
              <c:layout>
                <c:manualLayout>
                  <c:x val="-5.9297091972577862E-2"/>
                  <c:y val="-3.1684876775753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0DB-45CD-9DB6-4D592FF80242}"/>
                </c:ext>
              </c:extLst>
            </c:dLbl>
            <c:dLbl>
              <c:idx val="1"/>
              <c:layout>
                <c:manualLayout>
                  <c:x val="-5.9297091972577862E-2"/>
                  <c:y val="2.49122373359129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0DB-45CD-9DB6-4D592FF80242}"/>
                </c:ext>
              </c:extLst>
            </c:dLbl>
            <c:dLbl>
              <c:idx val="2"/>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0DB-45CD-9DB6-4D592FF80242}"/>
                </c:ext>
              </c:extLst>
            </c:dLbl>
            <c:dLbl>
              <c:idx val="3"/>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0DB-45CD-9DB6-4D592FF80242}"/>
                </c:ext>
              </c:extLst>
            </c:dLbl>
            <c:dLbl>
              <c:idx val="4"/>
              <c:layout>
                <c:manualLayout>
                  <c:x val="-4.9999853586829901E-2"/>
                  <c:y val="2.56554747419003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0DB-45CD-9DB6-4D592FF80242}"/>
                </c:ext>
              </c:extLst>
            </c:dLbl>
            <c:dLbl>
              <c:idx val="5"/>
              <c:layout>
                <c:manualLayout>
                  <c:x val="-5.619801112349658E-2"/>
                  <c:y val="-2.0860878711321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0DB-45CD-9DB6-4D592FF80242}"/>
                </c:ext>
              </c:extLst>
            </c:dLbl>
            <c:dLbl>
              <c:idx val="6"/>
              <c:layout>
                <c:manualLayout>
                  <c:x val="-5.3098932355163213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0DB-45CD-9DB6-4D592FF80242}"/>
                </c:ext>
              </c:extLst>
            </c:dLbl>
            <c:dLbl>
              <c:idx val="7"/>
              <c:layout>
                <c:manualLayout>
                  <c:x val="-4.6470076076283326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0DB-45CD-9DB6-4D592FF80242}"/>
                </c:ext>
              </c:extLst>
            </c:dLbl>
            <c:dLbl>
              <c:idx val="8"/>
              <c:layout>
                <c:manualLayout>
                  <c:x val="-4.6766318723901967E-2"/>
                  <c:y val="-2.9604798371303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0DB-45CD-9DB6-4D592FF80242}"/>
                </c:ext>
              </c:extLst>
            </c:dLbl>
            <c:spPr>
              <a:ln>
                <a:noFill/>
              </a:ln>
            </c:spPr>
            <c:txPr>
              <a:bodyPr/>
              <a:lstStyle/>
              <a:p>
                <a:pPr>
                  <a:defRPr>
                    <a:solidFill>
                      <a:schemeClr val="accent5">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外貿コンテナ個数!$U$4:$U$14</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外貿コンテナ個数!$Z$4:$Z$14</c:f>
              <c:numCache>
                <c:formatCode>0</c:formatCode>
                <c:ptCount val="11"/>
                <c:pt idx="0">
                  <c:v>209.71430000000001</c:v>
                </c:pt>
                <c:pt idx="1">
                  <c:v>207.0737</c:v>
                </c:pt>
                <c:pt idx="2">
                  <c:v>204.88890000000001</c:v>
                </c:pt>
                <c:pt idx="3">
                  <c:v>205.11160000000001</c:v>
                </c:pt>
                <c:pt idx="4">
                  <c:v>211.50649999999999</c:v>
                </c:pt>
                <c:pt idx="5">
                  <c:v>214.0547</c:v>
                </c:pt>
                <c:pt idx="6">
                  <c:v>221.8861</c:v>
                </c:pt>
                <c:pt idx="7">
                  <c:v>221.95840000000001</c:v>
                </c:pt>
                <c:pt idx="8">
                  <c:v>219</c:v>
                </c:pt>
                <c:pt idx="9">
                  <c:v>204</c:v>
                </c:pt>
                <c:pt idx="10">
                  <c:v>214</c:v>
                </c:pt>
              </c:numCache>
            </c:numRef>
          </c:val>
          <c:smooth val="0"/>
          <c:extLst>
            <c:ext xmlns:c16="http://schemas.microsoft.com/office/drawing/2014/chart" uri="{C3380CC4-5D6E-409C-BE32-E72D297353CC}">
              <c16:uniqueId val="{00000020-E0DB-45CD-9DB6-4D592FF80242}"/>
            </c:ext>
          </c:extLst>
        </c:ser>
        <c:ser>
          <c:idx val="5"/>
          <c:order val="5"/>
          <c:tx>
            <c:strRef>
              <c:f>外貿コンテナ個数!$AA$3</c:f>
              <c:strCache>
                <c:ptCount val="1"/>
                <c:pt idx="0">
                  <c:v>阪神港合計</c:v>
                </c:pt>
              </c:strCache>
            </c:strRef>
          </c:tx>
          <c:marker>
            <c:symbol val="circle"/>
            <c:size val="6"/>
          </c:marker>
          <c:dLbls>
            <c:dLbl>
              <c:idx val="0"/>
              <c:layout>
                <c:manualLayout>
                  <c:x val="-6.2763063707945599E-2"/>
                  <c:y val="-4.70939423170394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0DB-45CD-9DB6-4D592FF80242}"/>
                </c:ext>
              </c:extLst>
            </c:dLbl>
            <c:dLbl>
              <c:idx val="1"/>
              <c:layout>
                <c:manualLayout>
                  <c:x val="-5.5632938930761995E-2"/>
                  <c:y val="-4.3295271851702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0DB-45CD-9DB6-4D592FF80242}"/>
                </c:ext>
              </c:extLst>
            </c:dLbl>
            <c:spPr>
              <a:noFill/>
              <a:ln>
                <a:noFill/>
              </a:ln>
              <a:effectLst/>
            </c:spPr>
            <c:txPr>
              <a:bodyPr/>
              <a:lstStyle/>
              <a:p>
                <a:pPr>
                  <a:defRPr>
                    <a:solidFill>
                      <a:schemeClr val="accent6">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外貿コンテナ個数!$U$4:$U$14</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外貿コンテナ個数!$AA$4:$AA$14</c:f>
              <c:numCache>
                <c:formatCode>0</c:formatCode>
                <c:ptCount val="11"/>
                <c:pt idx="0">
                  <c:v>427.0532</c:v>
                </c:pt>
                <c:pt idx="1">
                  <c:v>419.1053</c:v>
                </c:pt>
                <c:pt idx="2">
                  <c:v>424.28280000000001</c:v>
                </c:pt>
                <c:pt idx="3">
                  <c:v>422.48789999999997</c:v>
                </c:pt>
                <c:pt idx="4">
                  <c:v>408.53855999999996</c:v>
                </c:pt>
                <c:pt idx="5">
                  <c:v>409.29185000000001</c:v>
                </c:pt>
                <c:pt idx="6">
                  <c:v>426.74734000000001</c:v>
                </c:pt>
                <c:pt idx="7">
                  <c:v>431.56</c:v>
                </c:pt>
                <c:pt idx="8">
                  <c:v>432</c:v>
                </c:pt>
                <c:pt idx="9">
                  <c:v>410</c:v>
                </c:pt>
                <c:pt idx="10">
                  <c:v>427</c:v>
                </c:pt>
              </c:numCache>
            </c:numRef>
          </c:val>
          <c:smooth val="0"/>
          <c:extLst>
            <c:ext xmlns:c16="http://schemas.microsoft.com/office/drawing/2014/chart" uri="{C3380CC4-5D6E-409C-BE32-E72D297353CC}">
              <c16:uniqueId val="{00000023-E0DB-45CD-9DB6-4D592FF80242}"/>
            </c:ext>
          </c:extLst>
        </c:ser>
        <c:dLbls>
          <c:showLegendKey val="0"/>
          <c:showVal val="0"/>
          <c:showCatName val="0"/>
          <c:showSerName val="0"/>
          <c:showPercent val="0"/>
          <c:showBubbleSize val="0"/>
        </c:dLbls>
        <c:marker val="1"/>
        <c:smooth val="0"/>
        <c:axId val="108046208"/>
        <c:axId val="108047744"/>
      </c:lineChart>
      <c:catAx>
        <c:axId val="108046208"/>
        <c:scaling>
          <c:orientation val="minMax"/>
        </c:scaling>
        <c:delete val="0"/>
        <c:axPos val="b"/>
        <c:numFmt formatCode="General" sourceLinked="0"/>
        <c:majorTickMark val="out"/>
        <c:minorTickMark val="none"/>
        <c:tickLblPos val="nextTo"/>
        <c:txPr>
          <a:bodyPr/>
          <a:lstStyle/>
          <a:p>
            <a:pPr>
              <a:defRPr sz="800"/>
            </a:pPr>
            <a:endParaRPr lang="ja-JP"/>
          </a:p>
        </c:txPr>
        <c:crossAx val="108047744"/>
        <c:crosses val="autoZero"/>
        <c:auto val="1"/>
        <c:lblAlgn val="ctr"/>
        <c:lblOffset val="100"/>
        <c:noMultiLvlLbl val="0"/>
      </c:catAx>
      <c:valAx>
        <c:axId val="108047744"/>
        <c:scaling>
          <c:orientation val="minMax"/>
          <c:min val="150"/>
        </c:scaling>
        <c:delete val="0"/>
        <c:axPos val="l"/>
        <c:majorGridlines/>
        <c:numFmt formatCode="0" sourceLinked="1"/>
        <c:majorTickMark val="out"/>
        <c:minorTickMark val="none"/>
        <c:tickLblPos val="nextTo"/>
        <c:crossAx val="108046208"/>
        <c:crosses val="autoZero"/>
        <c:crossBetween val="between"/>
      </c:valAx>
    </c:plotArea>
    <c:legend>
      <c:legendPos val="b"/>
      <c:layout>
        <c:manualLayout>
          <c:xMode val="edge"/>
          <c:yMode val="edge"/>
          <c:x val="7.0038692120433621E-2"/>
          <c:y val="0.87071242737202792"/>
          <c:w val="0.88611111111111107"/>
          <c:h val="9.5497640830250544E-2"/>
        </c:manualLayout>
      </c:layout>
      <c:overlay val="0"/>
      <c:txPr>
        <a:bodyPr/>
        <a:lstStyle/>
        <a:p>
          <a:pPr>
            <a:defRPr>
              <a:latin typeface="+mn-ea"/>
              <a:ea typeface="+mn-ea"/>
              <a:cs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52234332483864"/>
          <c:y val="3.9870542033882829E-2"/>
          <c:w val="0.68347765667516136"/>
          <c:h val="0.621225855061875"/>
        </c:manualLayout>
      </c:layout>
      <c:lineChart>
        <c:grouping val="standard"/>
        <c:varyColors val="0"/>
        <c:ser>
          <c:idx val="0"/>
          <c:order val="0"/>
          <c:tx>
            <c:strRef>
              <c:f>'R4まとめ'!$B$14</c:f>
              <c:strCache>
                <c:ptCount val="1"/>
                <c:pt idx="0">
                  <c:v>プラスチック</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'R4まとめ'!$C$13:$I$13</c:f>
              <c:numCache>
                <c:formatCode>General</c:formatCode>
                <c:ptCount val="7"/>
                <c:pt idx="0">
                  <c:v>2015</c:v>
                </c:pt>
                <c:pt idx="1">
                  <c:v>2016</c:v>
                </c:pt>
                <c:pt idx="2">
                  <c:v>2017</c:v>
                </c:pt>
                <c:pt idx="3">
                  <c:v>2018</c:v>
                </c:pt>
                <c:pt idx="4">
                  <c:v>2019</c:v>
                </c:pt>
                <c:pt idx="5">
                  <c:v>2020</c:v>
                </c:pt>
                <c:pt idx="6">
                  <c:v>2021</c:v>
                </c:pt>
              </c:numCache>
            </c:numRef>
          </c:cat>
          <c:val>
            <c:numRef>
              <c:f>'R4まとめ'!$C$14:$I$14</c:f>
              <c:numCache>
                <c:formatCode>#,##0_);[Red]\(#,##0\)</c:formatCode>
                <c:ptCount val="7"/>
                <c:pt idx="0">
                  <c:v>546243</c:v>
                </c:pt>
                <c:pt idx="1">
                  <c:v>515964</c:v>
                </c:pt>
                <c:pt idx="2">
                  <c:v>556026</c:v>
                </c:pt>
                <c:pt idx="3">
                  <c:v>580383</c:v>
                </c:pt>
                <c:pt idx="4">
                  <c:v>545126</c:v>
                </c:pt>
                <c:pt idx="5">
                  <c:v>562781</c:v>
                </c:pt>
                <c:pt idx="6">
                  <c:v>679523</c:v>
                </c:pt>
              </c:numCache>
            </c:numRef>
          </c:val>
          <c:smooth val="0"/>
          <c:extLst>
            <c:ext xmlns:c16="http://schemas.microsoft.com/office/drawing/2014/chart" uri="{C3380CC4-5D6E-409C-BE32-E72D297353CC}">
              <c16:uniqueId val="{00000000-22EF-4CF7-89C5-C14130E84E0C}"/>
            </c:ext>
          </c:extLst>
        </c:ser>
        <c:ser>
          <c:idx val="1"/>
          <c:order val="1"/>
          <c:tx>
            <c:strRef>
              <c:f>'R4まとめ'!$B$15</c:f>
              <c:strCache>
                <c:ptCount val="1"/>
                <c:pt idx="0">
                  <c:v>半導体等電子部品</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numRef>
              <c:f>'R4まとめ'!$C$13:$I$13</c:f>
              <c:numCache>
                <c:formatCode>General</c:formatCode>
                <c:ptCount val="7"/>
                <c:pt idx="0">
                  <c:v>2015</c:v>
                </c:pt>
                <c:pt idx="1">
                  <c:v>2016</c:v>
                </c:pt>
                <c:pt idx="2">
                  <c:v>2017</c:v>
                </c:pt>
                <c:pt idx="3">
                  <c:v>2018</c:v>
                </c:pt>
                <c:pt idx="4">
                  <c:v>2019</c:v>
                </c:pt>
                <c:pt idx="5">
                  <c:v>2020</c:v>
                </c:pt>
                <c:pt idx="6">
                  <c:v>2021</c:v>
                </c:pt>
              </c:numCache>
            </c:numRef>
          </c:cat>
          <c:val>
            <c:numRef>
              <c:f>'R4まとめ'!$C$15:$I$15</c:f>
              <c:numCache>
                <c:formatCode>#,##0_);[Red]\(#,##0\)</c:formatCode>
                <c:ptCount val="7"/>
                <c:pt idx="0">
                  <c:v>623424</c:v>
                </c:pt>
                <c:pt idx="1">
                  <c:v>515735</c:v>
                </c:pt>
                <c:pt idx="2">
                  <c:v>624786</c:v>
                </c:pt>
                <c:pt idx="3">
                  <c:v>724678</c:v>
                </c:pt>
                <c:pt idx="4">
                  <c:v>519622</c:v>
                </c:pt>
                <c:pt idx="5">
                  <c:v>561811.36399999994</c:v>
                </c:pt>
                <c:pt idx="6">
                  <c:v>625034.13300000003</c:v>
                </c:pt>
              </c:numCache>
            </c:numRef>
          </c:val>
          <c:smooth val="0"/>
          <c:extLst>
            <c:ext xmlns:c16="http://schemas.microsoft.com/office/drawing/2014/chart" uri="{C3380CC4-5D6E-409C-BE32-E72D297353CC}">
              <c16:uniqueId val="{00000001-22EF-4CF7-89C5-C14130E84E0C}"/>
            </c:ext>
          </c:extLst>
        </c:ser>
        <c:ser>
          <c:idx val="2"/>
          <c:order val="2"/>
          <c:tx>
            <c:strRef>
              <c:f>'R4まとめ'!$B$16</c:f>
              <c:strCache>
                <c:ptCount val="1"/>
                <c:pt idx="0">
                  <c:v>建設用・鉱山用機械</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numRef>
              <c:f>'R4まとめ'!$C$13:$I$13</c:f>
              <c:numCache>
                <c:formatCode>General</c:formatCode>
                <c:ptCount val="7"/>
                <c:pt idx="0">
                  <c:v>2015</c:v>
                </c:pt>
                <c:pt idx="1">
                  <c:v>2016</c:v>
                </c:pt>
                <c:pt idx="2">
                  <c:v>2017</c:v>
                </c:pt>
                <c:pt idx="3">
                  <c:v>2018</c:v>
                </c:pt>
                <c:pt idx="4">
                  <c:v>2019</c:v>
                </c:pt>
                <c:pt idx="5">
                  <c:v>2020</c:v>
                </c:pt>
                <c:pt idx="6">
                  <c:v>2021</c:v>
                </c:pt>
              </c:numCache>
            </c:numRef>
          </c:cat>
          <c:val>
            <c:numRef>
              <c:f>'R4まとめ'!$C$16:$I$16</c:f>
              <c:numCache>
                <c:formatCode>#,##0_);[Red]\(#,##0\)</c:formatCode>
                <c:ptCount val="7"/>
                <c:pt idx="0">
                  <c:v>344938</c:v>
                </c:pt>
                <c:pt idx="1">
                  <c:v>355970</c:v>
                </c:pt>
                <c:pt idx="2">
                  <c:v>439255</c:v>
                </c:pt>
                <c:pt idx="3">
                  <c:v>466897</c:v>
                </c:pt>
                <c:pt idx="4">
                  <c:v>432444</c:v>
                </c:pt>
                <c:pt idx="5">
                  <c:v>376371</c:v>
                </c:pt>
                <c:pt idx="6">
                  <c:v>550894.30700000003</c:v>
                </c:pt>
              </c:numCache>
            </c:numRef>
          </c:val>
          <c:smooth val="0"/>
          <c:extLst>
            <c:ext xmlns:c16="http://schemas.microsoft.com/office/drawing/2014/chart" uri="{C3380CC4-5D6E-409C-BE32-E72D297353CC}">
              <c16:uniqueId val="{00000002-22EF-4CF7-89C5-C14130E84E0C}"/>
            </c:ext>
          </c:extLst>
        </c:ser>
        <c:ser>
          <c:idx val="3"/>
          <c:order val="3"/>
          <c:tx>
            <c:strRef>
              <c:f>'R4まとめ'!$B$17</c:f>
              <c:strCache>
                <c:ptCount val="1"/>
                <c:pt idx="0">
                  <c:v>非鉄金属</c:v>
                </c:pt>
              </c:strCache>
            </c:strRef>
          </c:tx>
          <c:spPr>
            <a:ln w="28575" cap="rnd">
              <a:solidFill>
                <a:schemeClr val="accent4"/>
              </a:solidFill>
              <a:round/>
            </a:ln>
            <a:effectLst/>
          </c:spPr>
          <c:marker>
            <c:symbol val="x"/>
            <c:size val="5"/>
            <c:spPr>
              <a:noFill/>
              <a:ln w="9525">
                <a:solidFill>
                  <a:schemeClr val="accent4"/>
                </a:solidFill>
              </a:ln>
              <a:effectLst/>
            </c:spPr>
          </c:marker>
          <c:cat>
            <c:numRef>
              <c:f>'R4まとめ'!$C$13:$I$13</c:f>
              <c:numCache>
                <c:formatCode>General</c:formatCode>
                <c:ptCount val="7"/>
                <c:pt idx="0">
                  <c:v>2015</c:v>
                </c:pt>
                <c:pt idx="1">
                  <c:v>2016</c:v>
                </c:pt>
                <c:pt idx="2">
                  <c:v>2017</c:v>
                </c:pt>
                <c:pt idx="3">
                  <c:v>2018</c:v>
                </c:pt>
                <c:pt idx="4">
                  <c:v>2019</c:v>
                </c:pt>
                <c:pt idx="5">
                  <c:v>2020</c:v>
                </c:pt>
                <c:pt idx="6">
                  <c:v>2021</c:v>
                </c:pt>
              </c:numCache>
            </c:numRef>
          </c:cat>
          <c:val>
            <c:numRef>
              <c:f>'R4まとめ'!$C$17:$I$17</c:f>
              <c:numCache>
                <c:formatCode>#,##0_);[Red]\(#,##0\)</c:formatCode>
                <c:ptCount val="7"/>
                <c:pt idx="0">
                  <c:v>250173</c:v>
                </c:pt>
                <c:pt idx="1">
                  <c:v>233415.37900000002</c:v>
                </c:pt>
                <c:pt idx="2">
                  <c:v>278900.01399999997</c:v>
                </c:pt>
                <c:pt idx="3">
                  <c:v>311807.70400000003</c:v>
                </c:pt>
                <c:pt idx="4">
                  <c:v>274945.842</c:v>
                </c:pt>
                <c:pt idx="5">
                  <c:v>330410</c:v>
                </c:pt>
                <c:pt idx="6">
                  <c:v>410752</c:v>
                </c:pt>
              </c:numCache>
            </c:numRef>
          </c:val>
          <c:smooth val="0"/>
          <c:extLst xmlns:c15="http://schemas.microsoft.com/office/drawing/2012/chart">
            <c:ext xmlns:c16="http://schemas.microsoft.com/office/drawing/2014/chart" uri="{C3380CC4-5D6E-409C-BE32-E72D297353CC}">
              <c16:uniqueId val="{00000003-22EF-4CF7-89C5-C14130E84E0C}"/>
            </c:ext>
          </c:extLst>
        </c:ser>
        <c:ser>
          <c:idx val="4"/>
          <c:order val="4"/>
          <c:tx>
            <c:strRef>
              <c:f>'R4まとめ'!$B$18</c:f>
              <c:strCache>
                <c:ptCount val="1"/>
                <c:pt idx="0">
                  <c:v>コンデンサー</c:v>
                </c:pt>
              </c:strCache>
            </c:strRef>
          </c:tx>
          <c:spPr>
            <a:ln w="28575" cap="rnd">
              <a:solidFill>
                <a:schemeClr val="accent5"/>
              </a:solidFill>
              <a:round/>
            </a:ln>
            <a:effectLst/>
          </c:spPr>
          <c:marker>
            <c:symbol val="star"/>
            <c:size val="5"/>
            <c:spPr>
              <a:noFill/>
              <a:ln w="9525">
                <a:solidFill>
                  <a:schemeClr val="accent5"/>
                </a:solidFill>
              </a:ln>
              <a:effectLst/>
            </c:spPr>
          </c:marker>
          <c:cat>
            <c:numRef>
              <c:f>'R4まとめ'!$C$13:$I$13</c:f>
              <c:numCache>
                <c:formatCode>General</c:formatCode>
                <c:ptCount val="7"/>
                <c:pt idx="0">
                  <c:v>2015</c:v>
                </c:pt>
                <c:pt idx="1">
                  <c:v>2016</c:v>
                </c:pt>
                <c:pt idx="2">
                  <c:v>2017</c:v>
                </c:pt>
                <c:pt idx="3">
                  <c:v>2018</c:v>
                </c:pt>
                <c:pt idx="4">
                  <c:v>2019</c:v>
                </c:pt>
                <c:pt idx="5">
                  <c:v>2020</c:v>
                </c:pt>
                <c:pt idx="6">
                  <c:v>2021</c:v>
                </c:pt>
              </c:numCache>
            </c:numRef>
          </c:cat>
          <c:val>
            <c:numRef>
              <c:f>'R4まとめ'!$C$18:$I$18</c:f>
              <c:numCache>
                <c:formatCode>#,##0_);[Red]\(#,##0\)</c:formatCode>
                <c:ptCount val="7"/>
                <c:pt idx="0">
                  <c:v>57976</c:v>
                </c:pt>
                <c:pt idx="1">
                  <c:v>49996</c:v>
                </c:pt>
                <c:pt idx="2">
                  <c:v>110210</c:v>
                </c:pt>
                <c:pt idx="3">
                  <c:v>287538</c:v>
                </c:pt>
                <c:pt idx="4">
                  <c:v>309373</c:v>
                </c:pt>
                <c:pt idx="5">
                  <c:v>326460</c:v>
                </c:pt>
                <c:pt idx="6">
                  <c:v>395736</c:v>
                </c:pt>
              </c:numCache>
            </c:numRef>
          </c:val>
          <c:smooth val="0"/>
          <c:extLst>
            <c:ext xmlns:c16="http://schemas.microsoft.com/office/drawing/2014/chart" uri="{C3380CC4-5D6E-409C-BE32-E72D297353CC}">
              <c16:uniqueId val="{00000004-22EF-4CF7-89C5-C14130E84E0C}"/>
            </c:ext>
          </c:extLst>
        </c:ser>
        <c:dLbls>
          <c:showLegendKey val="0"/>
          <c:showVal val="0"/>
          <c:showCatName val="0"/>
          <c:showSerName val="0"/>
          <c:showPercent val="0"/>
          <c:showBubbleSize val="0"/>
        </c:dLbls>
        <c:marker val="1"/>
        <c:smooth val="0"/>
        <c:axId val="521377935"/>
        <c:axId val="521405391"/>
        <c:extLst/>
      </c:lineChart>
      <c:catAx>
        <c:axId val="521377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405391"/>
        <c:crosses val="autoZero"/>
        <c:auto val="1"/>
        <c:lblAlgn val="ctr"/>
        <c:lblOffset val="100"/>
        <c:noMultiLvlLbl val="0"/>
      </c:catAx>
      <c:valAx>
        <c:axId val="521405391"/>
        <c:scaling>
          <c:orientation val="minMax"/>
          <c:max val="730000"/>
          <c:min val="23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377935"/>
        <c:crosses val="autoZero"/>
        <c:crossBetween val="between"/>
        <c:majorUnit val="5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'[Microsoft PowerPoint 内のグラフ]Sheet1'!$B$1</c:f>
              <c:strCache>
                <c:ptCount val="1"/>
                <c:pt idx="0">
                  <c:v>日本人延べ宿泊者数（大阪）</c:v>
                </c:pt>
              </c:strCache>
            </c:strRef>
          </c:tx>
          <c:spPr>
            <a:solidFill>
              <a:schemeClr val="accent1"/>
            </a:solidFill>
            <a:ln>
              <a:noFill/>
            </a:ln>
            <a:effectLst/>
          </c:spPr>
          <c:invertIfNegative val="0"/>
          <c:cat>
            <c:numRef>
              <c:f>'[Microsoft PowerPoint 内のグラフ]Sheet1'!$A$2:$A$12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'[Microsoft PowerPoint 内のグラフ]Sheet1'!$B$2:$B$12</c:f>
              <c:numCache>
                <c:formatCode>#,##0;"▲ "#,##0</c:formatCode>
                <c:ptCount val="11"/>
                <c:pt idx="0">
                  <c:v>1940</c:v>
                </c:pt>
                <c:pt idx="1">
                  <c:v>2028</c:v>
                </c:pt>
                <c:pt idx="2">
                  <c:v>1957</c:v>
                </c:pt>
                <c:pt idx="3">
                  <c:v>2217</c:v>
                </c:pt>
                <c:pt idx="4">
                  <c:v>2140</c:v>
                </c:pt>
                <c:pt idx="5">
                  <c:v>2100</c:v>
                </c:pt>
                <c:pt idx="6">
                  <c:v>2154</c:v>
                </c:pt>
                <c:pt idx="7">
                  <c:v>2477</c:v>
                </c:pt>
                <c:pt idx="8">
                  <c:v>2950</c:v>
                </c:pt>
                <c:pt idx="9">
                  <c:v>1649</c:v>
                </c:pt>
                <c:pt idx="10" formatCode="#,##0_);[Red]\(#,##0\)">
                  <c:v>1754</c:v>
                </c:pt>
              </c:numCache>
            </c:numRef>
          </c:val>
          <c:extLst>
            <c:ext xmlns:c16="http://schemas.microsoft.com/office/drawing/2014/chart" uri="{C3380CC4-5D6E-409C-BE32-E72D297353CC}">
              <c16:uniqueId val="{00000000-2C51-4EE9-A94C-7A1A27846B37}"/>
            </c:ext>
          </c:extLst>
        </c:ser>
        <c:dLbls>
          <c:showLegendKey val="0"/>
          <c:showVal val="0"/>
          <c:showCatName val="0"/>
          <c:showSerName val="0"/>
          <c:showPercent val="0"/>
          <c:showBubbleSize val="0"/>
        </c:dLbls>
        <c:gapWidth val="219"/>
        <c:axId val="1783152671"/>
        <c:axId val="1783154751"/>
      </c:barChart>
      <c:lineChart>
        <c:grouping val="standard"/>
        <c:varyColors val="0"/>
        <c:ser>
          <c:idx val="1"/>
          <c:order val="1"/>
          <c:tx>
            <c:strRef>
              <c:f>'[Microsoft PowerPoint 内のグラフ]Sheet1'!$C$1</c:f>
              <c:strCache>
                <c:ptCount val="1"/>
                <c:pt idx="0">
                  <c:v>対前年増減率</c:v>
                </c:pt>
              </c:strCache>
            </c:strRef>
          </c:tx>
          <c:spPr>
            <a:ln w="28575" cap="rnd">
              <a:solidFill>
                <a:schemeClr val="accent2"/>
              </a:solidFill>
              <a:round/>
            </a:ln>
            <a:effectLst/>
          </c:spPr>
          <c:marker>
            <c:symbol val="diamond"/>
            <c:size val="7"/>
            <c:spPr>
              <a:solidFill>
                <a:schemeClr val="accent2"/>
              </a:solidFill>
              <a:ln w="9525">
                <a:solidFill>
                  <a:schemeClr val="accent2"/>
                </a:solidFill>
              </a:ln>
              <a:effectLst/>
            </c:spPr>
          </c:marker>
          <c:cat>
            <c:numRef>
              <c:f>'[Microsoft PowerPoint 内のグラフ]Sheet1'!$A$2:$A$12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'[Microsoft PowerPoint 内のグラフ]Sheet1'!$C$2:$C$12</c:f>
              <c:numCache>
                <c:formatCode>#,##0.0;"▲ "#,##0.0</c:formatCode>
                <c:ptCount val="11"/>
                <c:pt idx="0">
                  <c:v>17.399999999999999</c:v>
                </c:pt>
                <c:pt idx="1">
                  <c:v>4.5999999999999996</c:v>
                </c:pt>
                <c:pt idx="2">
                  <c:v>-3.5</c:v>
                </c:pt>
                <c:pt idx="3">
                  <c:v>13.3</c:v>
                </c:pt>
                <c:pt idx="4">
                  <c:v>-3.5</c:v>
                </c:pt>
                <c:pt idx="5">
                  <c:v>-1.9</c:v>
                </c:pt>
                <c:pt idx="6">
                  <c:v>2.6</c:v>
                </c:pt>
                <c:pt idx="7">
                  <c:v>15</c:v>
                </c:pt>
                <c:pt idx="8">
                  <c:v>19.100000000000001</c:v>
                </c:pt>
                <c:pt idx="9">
                  <c:v>-44.1</c:v>
                </c:pt>
                <c:pt idx="10" formatCode="General">
                  <c:v>6.3</c:v>
                </c:pt>
              </c:numCache>
            </c:numRef>
          </c:val>
          <c:smooth val="0"/>
          <c:extLst>
            <c:ext xmlns:c16="http://schemas.microsoft.com/office/drawing/2014/chart" uri="{C3380CC4-5D6E-409C-BE32-E72D297353CC}">
              <c16:uniqueId val="{00000001-2C51-4EE9-A94C-7A1A27846B37}"/>
            </c:ext>
          </c:extLst>
        </c:ser>
        <c:dLbls>
          <c:showLegendKey val="0"/>
          <c:showVal val="0"/>
          <c:showCatName val="0"/>
          <c:showSerName val="0"/>
          <c:showPercent val="0"/>
          <c:showBubbleSize val="0"/>
        </c:dLbls>
        <c:marker val="1"/>
        <c:smooth val="0"/>
        <c:axId val="1641565999"/>
        <c:axId val="1641556847"/>
      </c:lineChart>
      <c:catAx>
        <c:axId val="1783152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783154751"/>
        <c:crosses val="autoZero"/>
        <c:auto val="1"/>
        <c:lblAlgn val="ctr"/>
        <c:lblOffset val="100"/>
        <c:noMultiLvlLbl val="0"/>
      </c:catAx>
      <c:valAx>
        <c:axId val="1783154751"/>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783152671"/>
        <c:crosses val="autoZero"/>
        <c:crossBetween val="between"/>
      </c:valAx>
      <c:valAx>
        <c:axId val="1641556847"/>
        <c:scaling>
          <c:orientation val="minMax"/>
        </c:scaling>
        <c:delete val="0"/>
        <c:axPos val="r"/>
        <c:numFmt formatCode="#,##0.0;&quot;▲ &quot;#,##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641565999"/>
        <c:crosses val="max"/>
        <c:crossBetween val="between"/>
      </c:valAx>
      <c:catAx>
        <c:axId val="1641565999"/>
        <c:scaling>
          <c:orientation val="minMax"/>
        </c:scaling>
        <c:delete val="1"/>
        <c:axPos val="b"/>
        <c:numFmt formatCode="General" sourceLinked="1"/>
        <c:majorTickMark val="out"/>
        <c:minorTickMark val="none"/>
        <c:tickLblPos val="nextTo"/>
        <c:crossAx val="1641556847"/>
        <c:crosses val="autoZero"/>
        <c:auto val="1"/>
        <c:lblAlgn val="ctr"/>
        <c:lblOffset val="100"/>
        <c:noMultiLvlLbl val="0"/>
      </c:catAx>
      <c:spPr>
        <a:noFill/>
        <a:ln>
          <a:noFill/>
        </a:ln>
        <a:effectLst/>
      </c:spPr>
    </c:plotArea>
    <c:legend>
      <c:legendPos val="b"/>
      <c:layout>
        <c:manualLayout>
          <c:xMode val="edge"/>
          <c:yMode val="edge"/>
          <c:x val="0.10519859411969128"/>
          <c:y val="6.2714509448463004E-2"/>
          <c:w val="0.57061101116969914"/>
          <c:h val="0.10908070161554095"/>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973882202250288"/>
          <c:y val="6.0474064821906169E-2"/>
          <c:w val="0.64511968982463619"/>
          <c:h val="0.51288859725867597"/>
        </c:manualLayout>
      </c:layout>
      <c:lineChart>
        <c:grouping val="standard"/>
        <c:varyColors val="0"/>
        <c:ser>
          <c:idx val="0"/>
          <c:order val="0"/>
          <c:tx>
            <c:strRef>
              <c:f>'2021まとめ'!$A$12</c:f>
              <c:strCache>
                <c:ptCount val="1"/>
                <c:pt idx="0">
                  <c:v>　衣類及び同附属品</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cat>
            <c:numRef>
              <c:f>'2021まとめ'!$B$11:$G$11</c:f>
              <c:numCache>
                <c:formatCode>General</c:formatCode>
                <c:ptCount val="6"/>
                <c:pt idx="0">
                  <c:v>2016</c:v>
                </c:pt>
                <c:pt idx="1">
                  <c:v>2017</c:v>
                </c:pt>
                <c:pt idx="2">
                  <c:v>2018</c:v>
                </c:pt>
                <c:pt idx="3">
                  <c:v>2019</c:v>
                </c:pt>
                <c:pt idx="4">
                  <c:v>2020</c:v>
                </c:pt>
                <c:pt idx="5">
                  <c:v>2021</c:v>
                </c:pt>
              </c:numCache>
            </c:numRef>
          </c:cat>
          <c:val>
            <c:numRef>
              <c:f>'2021まとめ'!$B$12:$G$12</c:f>
              <c:numCache>
                <c:formatCode>#,##0_);[Red]\(#,##0\)</c:formatCode>
                <c:ptCount val="6"/>
                <c:pt idx="0">
                  <c:v>918777</c:v>
                </c:pt>
                <c:pt idx="1">
                  <c:v>928080</c:v>
                </c:pt>
                <c:pt idx="2">
                  <c:v>974643</c:v>
                </c:pt>
                <c:pt idx="3">
                  <c:v>935271</c:v>
                </c:pt>
                <c:pt idx="4">
                  <c:v>822392.20799999998</c:v>
                </c:pt>
                <c:pt idx="5">
                  <c:v>897231.87100000004</c:v>
                </c:pt>
              </c:numCache>
            </c:numRef>
          </c:val>
          <c:smooth val="0"/>
          <c:extLst>
            <c:ext xmlns:c16="http://schemas.microsoft.com/office/drawing/2014/chart" uri="{C3380CC4-5D6E-409C-BE32-E72D297353CC}">
              <c16:uniqueId val="{00000000-C2C5-4BAD-907D-770DA0F156A6}"/>
            </c:ext>
          </c:extLst>
        </c:ser>
        <c:ser>
          <c:idx val="1"/>
          <c:order val="1"/>
          <c:tx>
            <c:strRef>
              <c:f>'2021まとめ'!$A$13</c:f>
              <c:strCache>
                <c:ptCount val="1"/>
                <c:pt idx="0">
                  <c:v>  肉類及び同調製品</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numRef>
              <c:f>'2021まとめ'!$B$11:$G$11</c:f>
              <c:numCache>
                <c:formatCode>General</c:formatCode>
                <c:ptCount val="6"/>
                <c:pt idx="0">
                  <c:v>2016</c:v>
                </c:pt>
                <c:pt idx="1">
                  <c:v>2017</c:v>
                </c:pt>
                <c:pt idx="2">
                  <c:v>2018</c:v>
                </c:pt>
                <c:pt idx="3">
                  <c:v>2019</c:v>
                </c:pt>
                <c:pt idx="4">
                  <c:v>2020</c:v>
                </c:pt>
                <c:pt idx="5">
                  <c:v>2021</c:v>
                </c:pt>
              </c:numCache>
            </c:numRef>
          </c:cat>
          <c:val>
            <c:numRef>
              <c:f>'2021まとめ'!$B$13:$G$13</c:f>
              <c:numCache>
                <c:formatCode>#,##0_);[Red]\(#,##0\)</c:formatCode>
                <c:ptCount val="6"/>
                <c:pt idx="0">
                  <c:v>326042</c:v>
                </c:pt>
                <c:pt idx="1">
                  <c:v>381217</c:v>
                </c:pt>
                <c:pt idx="2">
                  <c:v>381747</c:v>
                </c:pt>
                <c:pt idx="3">
                  <c:v>378590</c:v>
                </c:pt>
                <c:pt idx="4">
                  <c:v>348616</c:v>
                </c:pt>
                <c:pt idx="5">
                  <c:v>376210.86300000001</c:v>
                </c:pt>
              </c:numCache>
            </c:numRef>
          </c:val>
          <c:smooth val="0"/>
          <c:extLst>
            <c:ext xmlns:c16="http://schemas.microsoft.com/office/drawing/2014/chart" uri="{C3380CC4-5D6E-409C-BE32-E72D297353CC}">
              <c16:uniqueId val="{00000001-C2C5-4BAD-907D-770DA0F156A6}"/>
            </c:ext>
          </c:extLst>
        </c:ser>
        <c:ser>
          <c:idx val="2"/>
          <c:order val="2"/>
          <c:tx>
            <c:strRef>
              <c:f>'2021まとめ'!$A$14</c:f>
              <c:strCache>
                <c:ptCount val="1"/>
                <c:pt idx="0">
                  <c:v>　織物用糸及び繊維製品</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numRef>
              <c:f>'2021まとめ'!$B$11:$G$11</c:f>
              <c:numCache>
                <c:formatCode>General</c:formatCode>
                <c:ptCount val="6"/>
                <c:pt idx="0">
                  <c:v>2016</c:v>
                </c:pt>
                <c:pt idx="1">
                  <c:v>2017</c:v>
                </c:pt>
                <c:pt idx="2">
                  <c:v>2018</c:v>
                </c:pt>
                <c:pt idx="3">
                  <c:v>2019</c:v>
                </c:pt>
                <c:pt idx="4">
                  <c:v>2020</c:v>
                </c:pt>
                <c:pt idx="5">
                  <c:v>2021</c:v>
                </c:pt>
              </c:numCache>
            </c:numRef>
          </c:cat>
          <c:val>
            <c:numRef>
              <c:f>'2021まとめ'!$B$14:$G$14</c:f>
              <c:numCache>
                <c:formatCode>#,##0_);[Red]\(#,##0\)</c:formatCode>
                <c:ptCount val="6"/>
                <c:pt idx="0">
                  <c:v>275840</c:v>
                </c:pt>
                <c:pt idx="1">
                  <c:v>289004</c:v>
                </c:pt>
                <c:pt idx="2">
                  <c:v>301834</c:v>
                </c:pt>
                <c:pt idx="3">
                  <c:v>290932</c:v>
                </c:pt>
                <c:pt idx="4">
                  <c:v>363517.90399999998</c:v>
                </c:pt>
                <c:pt idx="5">
                  <c:v>302846.88899999997</c:v>
                </c:pt>
              </c:numCache>
            </c:numRef>
          </c:val>
          <c:smooth val="0"/>
          <c:extLst>
            <c:ext xmlns:c16="http://schemas.microsoft.com/office/drawing/2014/chart" uri="{C3380CC4-5D6E-409C-BE32-E72D297353CC}">
              <c16:uniqueId val="{00000002-C2C5-4BAD-907D-770DA0F156A6}"/>
            </c:ext>
          </c:extLst>
        </c:ser>
        <c:ser>
          <c:idx val="3"/>
          <c:order val="3"/>
          <c:tx>
            <c:strRef>
              <c:f>'2021まとめ'!$A$15</c:f>
              <c:strCache>
                <c:ptCount val="1"/>
                <c:pt idx="0">
                  <c:v>　たばこ</c:v>
                </c:pt>
              </c:strCache>
            </c:strRef>
          </c:tx>
          <c:spPr>
            <a:ln w="28575" cap="rnd">
              <a:solidFill>
                <a:schemeClr val="accent4"/>
              </a:solidFill>
              <a:round/>
            </a:ln>
            <a:effectLst/>
          </c:spPr>
          <c:marker>
            <c:symbol val="star"/>
            <c:size val="5"/>
            <c:spPr>
              <a:noFill/>
              <a:ln w="9525">
                <a:solidFill>
                  <a:schemeClr val="accent4"/>
                </a:solidFill>
              </a:ln>
              <a:effectLst/>
            </c:spPr>
          </c:marker>
          <c:cat>
            <c:numRef>
              <c:f>'2021まとめ'!$B$11:$G$11</c:f>
              <c:numCache>
                <c:formatCode>General</c:formatCode>
                <c:ptCount val="6"/>
                <c:pt idx="0">
                  <c:v>2016</c:v>
                </c:pt>
                <c:pt idx="1">
                  <c:v>2017</c:v>
                </c:pt>
                <c:pt idx="2">
                  <c:v>2018</c:v>
                </c:pt>
                <c:pt idx="3">
                  <c:v>2019</c:v>
                </c:pt>
                <c:pt idx="4">
                  <c:v>2020</c:v>
                </c:pt>
                <c:pt idx="5">
                  <c:v>2021</c:v>
                </c:pt>
              </c:numCache>
            </c:numRef>
          </c:cat>
          <c:val>
            <c:numRef>
              <c:f>'2021まとめ'!$B$15:$G$15</c:f>
              <c:numCache>
                <c:formatCode>#,##0_);[Red]\(#,##0\)</c:formatCode>
                <c:ptCount val="6"/>
                <c:pt idx="0">
                  <c:v>125007</c:v>
                </c:pt>
                <c:pt idx="1">
                  <c:v>194897</c:v>
                </c:pt>
                <c:pt idx="2">
                  <c:v>219702</c:v>
                </c:pt>
                <c:pt idx="3">
                  <c:v>225194</c:v>
                </c:pt>
                <c:pt idx="4">
                  <c:v>274163</c:v>
                </c:pt>
                <c:pt idx="5">
                  <c:v>282819.26</c:v>
                </c:pt>
              </c:numCache>
            </c:numRef>
          </c:val>
          <c:smooth val="0"/>
          <c:extLst>
            <c:ext xmlns:c16="http://schemas.microsoft.com/office/drawing/2014/chart" uri="{C3380CC4-5D6E-409C-BE32-E72D297353CC}">
              <c16:uniqueId val="{00000003-C2C5-4BAD-907D-770DA0F156A6}"/>
            </c:ext>
          </c:extLst>
        </c:ser>
        <c:ser>
          <c:idx val="4"/>
          <c:order val="4"/>
          <c:tx>
            <c:strRef>
              <c:f>'2021まとめ'!$A$16</c:f>
              <c:strCache>
                <c:ptCount val="1"/>
                <c:pt idx="0">
                  <c:v>　非鉄金属</c:v>
                </c:pt>
              </c:strCache>
            </c:strRef>
          </c:tx>
          <c:spPr>
            <a:ln w="28575" cap="rnd">
              <a:solidFill>
                <a:schemeClr val="accent5"/>
              </a:solidFill>
              <a:round/>
            </a:ln>
            <a:effectLst/>
          </c:spPr>
          <c:marker>
            <c:symbol val="x"/>
            <c:size val="5"/>
            <c:spPr>
              <a:noFill/>
              <a:ln w="9525">
                <a:solidFill>
                  <a:schemeClr val="accent5"/>
                </a:solidFill>
              </a:ln>
              <a:effectLst/>
            </c:spPr>
          </c:marker>
          <c:cat>
            <c:numRef>
              <c:f>'2021まとめ'!$B$11:$G$11</c:f>
              <c:numCache>
                <c:formatCode>General</c:formatCode>
                <c:ptCount val="6"/>
                <c:pt idx="0">
                  <c:v>2016</c:v>
                </c:pt>
                <c:pt idx="1">
                  <c:v>2017</c:v>
                </c:pt>
                <c:pt idx="2">
                  <c:v>2018</c:v>
                </c:pt>
                <c:pt idx="3">
                  <c:v>2019</c:v>
                </c:pt>
                <c:pt idx="4">
                  <c:v>2020</c:v>
                </c:pt>
                <c:pt idx="5">
                  <c:v>2021</c:v>
                </c:pt>
              </c:numCache>
            </c:numRef>
          </c:cat>
          <c:val>
            <c:numRef>
              <c:f>'2021まとめ'!$B$16:$G$16</c:f>
              <c:numCache>
                <c:formatCode>#,##0_);[Red]\(#,##0\)</c:formatCode>
                <c:ptCount val="6"/>
                <c:pt idx="0">
                  <c:v>165335.18700000001</c:v>
                </c:pt>
                <c:pt idx="1">
                  <c:v>243407.60700000002</c:v>
                </c:pt>
                <c:pt idx="2">
                  <c:v>297416.11199999996</c:v>
                </c:pt>
                <c:pt idx="3">
                  <c:v>223489.47999999998</c:v>
                </c:pt>
                <c:pt idx="4">
                  <c:v>167577.66</c:v>
                </c:pt>
                <c:pt idx="5">
                  <c:v>269898.74</c:v>
                </c:pt>
              </c:numCache>
            </c:numRef>
          </c:val>
          <c:smooth val="0"/>
          <c:extLst>
            <c:ext xmlns:c16="http://schemas.microsoft.com/office/drawing/2014/chart" uri="{C3380CC4-5D6E-409C-BE32-E72D297353CC}">
              <c16:uniqueId val="{00000004-C2C5-4BAD-907D-770DA0F156A6}"/>
            </c:ext>
          </c:extLst>
        </c:ser>
        <c:dLbls>
          <c:showLegendKey val="0"/>
          <c:showVal val="0"/>
          <c:showCatName val="0"/>
          <c:showSerName val="0"/>
          <c:showPercent val="0"/>
          <c:showBubbleSize val="0"/>
        </c:dLbls>
        <c:marker val="1"/>
        <c:smooth val="0"/>
        <c:axId val="517573679"/>
        <c:axId val="517579087"/>
      </c:lineChart>
      <c:catAx>
        <c:axId val="51757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9087"/>
        <c:crosses val="autoZero"/>
        <c:auto val="1"/>
        <c:lblAlgn val="ctr"/>
        <c:lblOffset val="100"/>
        <c:noMultiLvlLbl val="0"/>
      </c:catAx>
      <c:valAx>
        <c:axId val="517579087"/>
        <c:scaling>
          <c:orientation val="minMax"/>
          <c:max val="1100000"/>
          <c:min val="1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3679"/>
        <c:crosses val="autoZero"/>
        <c:crossBetween val="between"/>
        <c:majorUnit val="20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Sheet1!$B$5</c:f>
              <c:strCache>
                <c:ptCount val="1"/>
                <c:pt idx="0">
                  <c:v>入園者数</c:v>
                </c:pt>
              </c:strCache>
            </c:strRef>
          </c:tx>
          <c:marker>
            <c:symbol val="diamond"/>
            <c:size val="5"/>
          </c:marker>
          <c:dLbls>
            <c:dLbl>
              <c:idx val="1"/>
              <c:layout>
                <c:manualLayout>
                  <c:x val="-4.4736220472440948E-2"/>
                  <c:y val="-0.1069561096529600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E2-40B2-9FB4-909C5AE2BDE2}"/>
                </c:ext>
              </c:extLst>
            </c:dLbl>
            <c:dLbl>
              <c:idx val="2"/>
              <c:layout>
                <c:manualLayout>
                  <c:x val="-4.4736439195100661E-2"/>
                  <c:y val="-8.8437591134441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E2-40B2-9FB4-909C5AE2BDE2}"/>
                </c:ext>
              </c:extLst>
            </c:dLbl>
            <c:dLbl>
              <c:idx val="3"/>
              <c:layout>
                <c:manualLayout>
                  <c:x val="-1.1402887139107611E-2"/>
                  <c:y val="3.19327792359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E2-40B2-9FB4-909C5AE2BDE2}"/>
                </c:ext>
              </c:extLst>
            </c:dLbl>
            <c:dLbl>
              <c:idx val="4"/>
              <c:layout>
                <c:manualLayout>
                  <c:x val="-5.3069553805774279E-2"/>
                  <c:y val="-6.9919072615923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E2-40B2-9FB4-909C5AE2BDE2}"/>
                </c:ext>
              </c:extLst>
            </c:dLbl>
            <c:dLbl>
              <c:idx val="5"/>
              <c:layout>
                <c:manualLayout>
                  <c:x val="-6.6958442694663167E-2"/>
                  <c:y val="-4.214129483814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E2-40B2-9FB4-909C5AE2BDE2}"/>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Sheet1!$C$4:$N$4</c:f>
              <c:strCache>
                <c:ptCount val="12"/>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strCache>
            </c:strRef>
          </c:cat>
          <c:val>
            <c:numRef>
              <c:f>Sheet1!$C$5:$N$5</c:f>
              <c:numCache>
                <c:formatCode>General</c:formatCode>
                <c:ptCount val="12"/>
                <c:pt idx="0">
                  <c:v>120</c:v>
                </c:pt>
                <c:pt idx="1">
                  <c:v>123</c:v>
                </c:pt>
                <c:pt idx="2">
                  <c:v>124</c:v>
                </c:pt>
                <c:pt idx="3">
                  <c:v>116</c:v>
                </c:pt>
                <c:pt idx="4">
                  <c:v>136</c:v>
                </c:pt>
                <c:pt idx="5">
                  <c:v>173</c:v>
                </c:pt>
                <c:pt idx="6">
                  <c:v>167</c:v>
                </c:pt>
                <c:pt idx="7">
                  <c:v>174</c:v>
                </c:pt>
                <c:pt idx="8">
                  <c:v>168</c:v>
                </c:pt>
                <c:pt idx="9">
                  <c:v>149</c:v>
                </c:pt>
                <c:pt idx="10">
                  <c:v>77</c:v>
                </c:pt>
                <c:pt idx="11">
                  <c:v>84</c:v>
                </c:pt>
              </c:numCache>
            </c:numRef>
          </c:val>
          <c:smooth val="0"/>
          <c:extLst>
            <c:ext xmlns:c16="http://schemas.microsoft.com/office/drawing/2014/chart" uri="{C3380CC4-5D6E-409C-BE32-E72D297353CC}">
              <c16:uniqueId val="{00000005-B4E2-40B2-9FB4-909C5AE2BDE2}"/>
            </c:ext>
          </c:extLst>
        </c:ser>
        <c:dLbls>
          <c:dLblPos val="t"/>
          <c:showLegendKey val="0"/>
          <c:showVal val="1"/>
          <c:showCatName val="0"/>
          <c:showSerName val="0"/>
          <c:showPercent val="0"/>
          <c:showBubbleSize val="0"/>
        </c:dLbls>
        <c:marker val="1"/>
        <c:smooth val="0"/>
        <c:axId val="90637056"/>
        <c:axId val="90639744"/>
      </c:lineChart>
      <c:catAx>
        <c:axId val="90637056"/>
        <c:scaling>
          <c:orientation val="minMax"/>
        </c:scaling>
        <c:delete val="0"/>
        <c:axPos val="b"/>
        <c:numFmt formatCode="General" sourceLinked="0"/>
        <c:majorTickMark val="out"/>
        <c:minorTickMark val="none"/>
        <c:tickLblPos val="nextTo"/>
        <c:crossAx val="90639744"/>
        <c:crosses val="autoZero"/>
        <c:auto val="1"/>
        <c:lblAlgn val="ctr"/>
        <c:lblOffset val="100"/>
        <c:noMultiLvlLbl val="0"/>
      </c:catAx>
      <c:valAx>
        <c:axId val="90639744"/>
        <c:scaling>
          <c:orientation val="minMax"/>
          <c:max val="180"/>
          <c:min val="60"/>
        </c:scaling>
        <c:delete val="0"/>
        <c:axPos val="l"/>
        <c:majorGridlines/>
        <c:numFmt formatCode="General" sourceLinked="1"/>
        <c:majorTickMark val="out"/>
        <c:minorTickMark val="none"/>
        <c:tickLblPos val="nextTo"/>
        <c:crossAx val="90637056"/>
        <c:crosses val="autoZero"/>
        <c:crossBetween val="between"/>
        <c:majorUnit val="30"/>
      </c:valAx>
    </c:plotArea>
    <c:plotVisOnly val="1"/>
    <c:dispBlanksAs val="gap"/>
    <c:showDLblsOverMax val="0"/>
  </c:chart>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44717847769032E-2"/>
          <c:y val="3.8453248031496065E-2"/>
          <c:w val="0.750555282152231"/>
          <c:h val="0.84986048228346467"/>
        </c:manualLayout>
      </c:layout>
      <c:lineChart>
        <c:grouping val="standard"/>
        <c:varyColors val="0"/>
        <c:ser>
          <c:idx val="0"/>
          <c:order val="0"/>
          <c:tx>
            <c:strRef>
              <c:f>Sheet1!$A$2</c:f>
              <c:strCache>
                <c:ptCount val="1"/>
                <c:pt idx="0">
                  <c:v>東京都</c:v>
                </c:pt>
              </c:strCache>
            </c:strRef>
          </c:tx>
          <c:spPr>
            <a:ln w="28575" cap="rnd">
              <a:solidFill>
                <a:schemeClr val="accent4"/>
              </a:solidFill>
              <a:round/>
            </a:ln>
            <a:effectLst/>
          </c:spPr>
          <c:marker>
            <c:symbol val="triangle"/>
            <c:size val="5"/>
            <c:spPr>
              <a:solidFill>
                <a:schemeClr val="accent4"/>
              </a:solidFill>
              <a:ln w="9525">
                <a:solidFill>
                  <a:schemeClr val="accent4"/>
                </a:solidFill>
              </a:ln>
              <a:effectLst/>
            </c:spPr>
          </c:marker>
          <c:dLbls>
            <c:dLbl>
              <c:idx val="5"/>
              <c:layout>
                <c:manualLayout>
                  <c:x val="-2.1256551925407957E-2"/>
                  <c:y val="3.9671998031496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68-45C7-AFA3-4B6E2B59F92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2015年度</c:v>
                </c:pt>
                <c:pt idx="1">
                  <c:v>2016年度</c:v>
                </c:pt>
                <c:pt idx="2">
                  <c:v>2017年度</c:v>
                </c:pt>
                <c:pt idx="3">
                  <c:v>2018年度</c:v>
                </c:pt>
                <c:pt idx="4">
                  <c:v>2019年度</c:v>
                </c:pt>
                <c:pt idx="5">
                  <c:v>2020年度</c:v>
                </c:pt>
              </c:strCache>
            </c:strRef>
          </c:cat>
          <c:val>
            <c:numRef>
              <c:f>Sheet1!$B$2:$G$2</c:f>
              <c:numCache>
                <c:formatCode>General</c:formatCode>
                <c:ptCount val="6"/>
                <c:pt idx="0">
                  <c:v>7.3</c:v>
                </c:pt>
                <c:pt idx="1">
                  <c:v>7.4</c:v>
                </c:pt>
                <c:pt idx="2">
                  <c:v>7.4</c:v>
                </c:pt>
                <c:pt idx="3">
                  <c:v>7.4</c:v>
                </c:pt>
                <c:pt idx="4">
                  <c:v>7.4</c:v>
                </c:pt>
                <c:pt idx="5">
                  <c:v>7.4</c:v>
                </c:pt>
              </c:numCache>
            </c:numRef>
          </c:val>
          <c:smooth val="0"/>
          <c:extLst>
            <c:ext xmlns:c16="http://schemas.microsoft.com/office/drawing/2014/chart" uri="{C3380CC4-5D6E-409C-BE32-E72D297353CC}">
              <c16:uniqueId val="{00000000-8168-45C7-AFA3-4B6E2B59F929}"/>
            </c:ext>
          </c:extLst>
        </c:ser>
        <c:ser>
          <c:idx val="1"/>
          <c:order val="1"/>
          <c:tx>
            <c:strRef>
              <c:f>Sheet1!$A$3</c:f>
              <c:strCache>
                <c:ptCount val="1"/>
                <c:pt idx="0">
                  <c:v>神奈川県</c:v>
                </c:pt>
              </c:strCache>
            </c:strRef>
          </c:tx>
          <c:spPr>
            <a:ln w="28575" cap="rnd">
              <a:solidFill>
                <a:schemeClr val="accent5"/>
              </a:solidFill>
              <a:round/>
            </a:ln>
            <a:effectLst/>
          </c:spPr>
          <c:marker>
            <c:symbol val="x"/>
            <c:size val="5"/>
            <c:spPr>
              <a:noFill/>
              <a:ln w="9525">
                <a:solidFill>
                  <a:schemeClr val="accent5"/>
                </a:solidFill>
              </a:ln>
              <a:effectLst/>
            </c:spPr>
          </c:marker>
          <c:dLbls>
            <c:dLbl>
              <c:idx val="5"/>
              <c:layout>
                <c:manualLayout>
                  <c:x val="-6.337459187785105E-2"/>
                  <c:y val="-6.15467519685039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68-45C7-AFA3-4B6E2B59F92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2015年度</c:v>
                </c:pt>
                <c:pt idx="1">
                  <c:v>2016年度</c:v>
                </c:pt>
                <c:pt idx="2">
                  <c:v>2017年度</c:v>
                </c:pt>
                <c:pt idx="3">
                  <c:v>2018年度</c:v>
                </c:pt>
                <c:pt idx="4">
                  <c:v>2019年度</c:v>
                </c:pt>
                <c:pt idx="5">
                  <c:v>2020年度</c:v>
                </c:pt>
              </c:strCache>
            </c:strRef>
          </c:cat>
          <c:val>
            <c:numRef>
              <c:f>Sheet1!$B$3:$G$3</c:f>
              <c:numCache>
                <c:formatCode>0.0</c:formatCode>
                <c:ptCount val="6"/>
                <c:pt idx="0" formatCode="General">
                  <c:v>6.9</c:v>
                </c:pt>
                <c:pt idx="1">
                  <c:v>7</c:v>
                </c:pt>
                <c:pt idx="2" formatCode="General">
                  <c:v>7.1</c:v>
                </c:pt>
                <c:pt idx="3" formatCode="General">
                  <c:v>7.2</c:v>
                </c:pt>
                <c:pt idx="4" formatCode="General">
                  <c:v>7.3</c:v>
                </c:pt>
                <c:pt idx="5" formatCode="General">
                  <c:v>7.5</c:v>
                </c:pt>
              </c:numCache>
            </c:numRef>
          </c:val>
          <c:smooth val="0"/>
          <c:extLst>
            <c:ext xmlns:c16="http://schemas.microsoft.com/office/drawing/2014/chart" uri="{C3380CC4-5D6E-409C-BE32-E72D297353CC}">
              <c16:uniqueId val="{00000001-8168-45C7-AFA3-4B6E2B59F929}"/>
            </c:ext>
          </c:extLst>
        </c:ser>
        <c:ser>
          <c:idx val="2"/>
          <c:order val="2"/>
          <c:tx>
            <c:strRef>
              <c:f>Sheet1!$A$4</c:f>
              <c:strCache>
                <c:ptCount val="1"/>
                <c:pt idx="0">
                  <c:v>大阪府</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2015年度</c:v>
                </c:pt>
                <c:pt idx="1">
                  <c:v>2016年度</c:v>
                </c:pt>
                <c:pt idx="2">
                  <c:v>2017年度</c:v>
                </c:pt>
                <c:pt idx="3">
                  <c:v>2018年度</c:v>
                </c:pt>
                <c:pt idx="4">
                  <c:v>2019年度</c:v>
                </c:pt>
                <c:pt idx="5">
                  <c:v>2020年度</c:v>
                </c:pt>
              </c:strCache>
            </c:strRef>
          </c:cat>
          <c:val>
            <c:numRef>
              <c:f>Sheet1!$B$4:$G$4</c:f>
              <c:numCache>
                <c:formatCode>General</c:formatCode>
                <c:ptCount val="6"/>
                <c:pt idx="0">
                  <c:v>5.6</c:v>
                </c:pt>
                <c:pt idx="1">
                  <c:v>5.7</c:v>
                </c:pt>
                <c:pt idx="2">
                  <c:v>5.8</c:v>
                </c:pt>
                <c:pt idx="3">
                  <c:v>5.9</c:v>
                </c:pt>
                <c:pt idx="4">
                  <c:v>6.2</c:v>
                </c:pt>
                <c:pt idx="5">
                  <c:v>6.4</c:v>
                </c:pt>
              </c:numCache>
            </c:numRef>
          </c:val>
          <c:smooth val="0"/>
          <c:extLst>
            <c:ext xmlns:c16="http://schemas.microsoft.com/office/drawing/2014/chart" uri="{C3380CC4-5D6E-409C-BE32-E72D297353CC}">
              <c16:uniqueId val="{00000002-8168-45C7-AFA3-4B6E2B59F929}"/>
            </c:ext>
          </c:extLst>
        </c:ser>
        <c:ser>
          <c:idx val="3"/>
          <c:order val="3"/>
          <c:tx>
            <c:strRef>
              <c:f>Sheet1!$A$5</c:f>
              <c:strCache>
                <c:ptCount val="1"/>
                <c:pt idx="0">
                  <c:v>兵庫県</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2015年度</c:v>
                </c:pt>
                <c:pt idx="1">
                  <c:v>2016年度</c:v>
                </c:pt>
                <c:pt idx="2">
                  <c:v>2017年度</c:v>
                </c:pt>
                <c:pt idx="3">
                  <c:v>2018年度</c:v>
                </c:pt>
                <c:pt idx="4">
                  <c:v>2019年度</c:v>
                </c:pt>
                <c:pt idx="5">
                  <c:v>2020年度</c:v>
                </c:pt>
              </c:strCache>
            </c:strRef>
          </c:cat>
          <c:val>
            <c:numRef>
              <c:f>Sheet1!$B$5:$G$5</c:f>
              <c:numCache>
                <c:formatCode>General</c:formatCode>
                <c:ptCount val="6"/>
                <c:pt idx="0">
                  <c:v>10.9</c:v>
                </c:pt>
                <c:pt idx="1">
                  <c:v>11.1</c:v>
                </c:pt>
                <c:pt idx="2">
                  <c:v>11.2</c:v>
                </c:pt>
                <c:pt idx="3">
                  <c:v>11.6</c:v>
                </c:pt>
                <c:pt idx="4">
                  <c:v>11.6</c:v>
                </c:pt>
                <c:pt idx="5">
                  <c:v>11.7</c:v>
                </c:pt>
              </c:numCache>
            </c:numRef>
          </c:val>
          <c:smooth val="0"/>
          <c:extLst>
            <c:ext xmlns:c16="http://schemas.microsoft.com/office/drawing/2014/chart" uri="{C3380CC4-5D6E-409C-BE32-E72D297353CC}">
              <c16:uniqueId val="{00000003-8168-45C7-AFA3-4B6E2B59F929}"/>
            </c:ext>
          </c:extLst>
        </c:ser>
        <c:ser>
          <c:idx val="4"/>
          <c:order val="4"/>
          <c:tx>
            <c:strRef>
              <c:f>Sheet1!$A$6</c:f>
              <c:strCache>
                <c:ptCount val="1"/>
                <c:pt idx="0">
                  <c:v>福岡県</c:v>
                </c:pt>
              </c:strCache>
            </c:strRef>
          </c:tx>
          <c:spPr>
            <a:ln w="28575" cap="rnd">
              <a:solidFill>
                <a:schemeClr val="accent3"/>
              </a:solidFill>
              <a:round/>
            </a:ln>
            <a:effectLst/>
          </c:spPr>
          <c:marker>
            <c:symbol val="diamond"/>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2015年度</c:v>
                </c:pt>
                <c:pt idx="1">
                  <c:v>2016年度</c:v>
                </c:pt>
                <c:pt idx="2">
                  <c:v>2017年度</c:v>
                </c:pt>
                <c:pt idx="3">
                  <c:v>2018年度</c:v>
                </c:pt>
                <c:pt idx="4">
                  <c:v>2019年度</c:v>
                </c:pt>
                <c:pt idx="5">
                  <c:v>2020年度</c:v>
                </c:pt>
              </c:strCache>
            </c:strRef>
          </c:cat>
          <c:val>
            <c:numRef>
              <c:f>Sheet1!$B$6:$G$6</c:f>
              <c:numCache>
                <c:formatCode>General</c:formatCode>
                <c:ptCount val="6"/>
                <c:pt idx="0">
                  <c:v>9.1</c:v>
                </c:pt>
                <c:pt idx="1">
                  <c:v>9.1</c:v>
                </c:pt>
                <c:pt idx="2" formatCode="0.0">
                  <c:v>9</c:v>
                </c:pt>
                <c:pt idx="3" formatCode="0.0">
                  <c:v>9</c:v>
                </c:pt>
                <c:pt idx="4">
                  <c:v>9.1999999999999993</c:v>
                </c:pt>
                <c:pt idx="5">
                  <c:v>9.1</c:v>
                </c:pt>
              </c:numCache>
            </c:numRef>
          </c:val>
          <c:smooth val="0"/>
          <c:extLst>
            <c:ext xmlns:c16="http://schemas.microsoft.com/office/drawing/2014/chart" uri="{C3380CC4-5D6E-409C-BE32-E72D297353CC}">
              <c16:uniqueId val="{00000004-8168-45C7-AFA3-4B6E2B59F929}"/>
            </c:ext>
          </c:extLst>
        </c:ser>
        <c:dLbls>
          <c:dLblPos val="t"/>
          <c:showLegendKey val="0"/>
          <c:showVal val="1"/>
          <c:showCatName val="0"/>
          <c:showSerName val="0"/>
          <c:showPercent val="0"/>
          <c:showBubbleSize val="0"/>
        </c:dLbls>
        <c:marker val="1"/>
        <c:smooth val="0"/>
        <c:axId val="419186400"/>
        <c:axId val="419172256"/>
      </c:lineChart>
      <c:catAx>
        <c:axId val="41918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19172256"/>
        <c:crosses val="autoZero"/>
        <c:auto val="1"/>
        <c:lblAlgn val="ctr"/>
        <c:lblOffset val="100"/>
        <c:noMultiLvlLbl val="0"/>
      </c:catAx>
      <c:valAx>
        <c:axId val="419172256"/>
        <c:scaling>
          <c:orientation val="minMax"/>
          <c:max val="12"/>
          <c:min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19186400"/>
        <c:crosses val="autoZero"/>
        <c:crossBetween val="between"/>
        <c:majorUnit val="2"/>
      </c:valAx>
      <c:spPr>
        <a:noFill/>
        <a:ln>
          <a:noFill/>
        </a:ln>
        <a:effectLst/>
      </c:spPr>
    </c:plotArea>
    <c:legend>
      <c:legendPos val="b"/>
      <c:layout>
        <c:manualLayout>
          <c:xMode val="edge"/>
          <c:yMode val="edge"/>
          <c:x val="0.78077145657116043"/>
          <c:y val="0.16730019685039368"/>
          <c:w val="0.1912998687664042"/>
          <c:h val="0.3733248031496063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0.0065</cdr:x>
      <cdr:y>0</cdr:y>
    </cdr:from>
    <cdr:to>
      <cdr:x>0.10442</cdr:x>
      <cdr:y>0.04843</cdr:y>
    </cdr:to>
    <cdr:sp macro="" textlink="">
      <cdr:nvSpPr>
        <cdr:cNvPr id="3" name="テキスト ボックス 2"/>
        <cdr:cNvSpPr txBox="1"/>
      </cdr:nvSpPr>
      <cdr:spPr>
        <a:xfrm xmlns:a="http://schemas.openxmlformats.org/drawingml/2006/main">
          <a:off x="26308" y="-2455076"/>
          <a:ext cx="396487" cy="1961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dirty="0"/>
            <a:t>(</a:t>
          </a:r>
          <a:r>
            <a:rPr lang="ja-JP" altLang="en-US" sz="900" dirty="0"/>
            <a:t>万人</a:t>
          </a:r>
          <a:r>
            <a:rPr lang="en-US" altLang="ja-JP" sz="900" dirty="0"/>
            <a:t>)</a:t>
          </a:r>
          <a:endParaRPr lang="ja-JP" altLang="en-US" sz="900" dirty="0"/>
        </a:p>
      </cdr:txBody>
    </cdr:sp>
  </cdr:relSizeAnchor>
  <cdr:relSizeAnchor xmlns:cdr="http://schemas.openxmlformats.org/drawingml/2006/chartDrawing">
    <cdr:from>
      <cdr:x>0.88477</cdr:x>
      <cdr:y>0.02613</cdr:y>
    </cdr:from>
    <cdr:to>
      <cdr:x>0.95835</cdr:x>
      <cdr:y>0.10167</cdr:y>
    </cdr:to>
    <cdr:sp macro="" textlink="">
      <cdr:nvSpPr>
        <cdr:cNvPr id="4" name="テキスト ボックス 1"/>
        <cdr:cNvSpPr txBox="1"/>
      </cdr:nvSpPr>
      <cdr:spPr>
        <a:xfrm xmlns:a="http://schemas.openxmlformats.org/drawingml/2006/main">
          <a:off x="3582520" y="105802"/>
          <a:ext cx="297933" cy="3059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0.02532</cdr:x>
      <cdr:y>0.92088</cdr:y>
    </cdr:from>
    <cdr:to>
      <cdr:x>0.03392</cdr:x>
      <cdr:y>0.9375</cdr:y>
    </cdr:to>
    <cdr:sp macro="" textlink="">
      <cdr:nvSpPr>
        <cdr:cNvPr id="2" name="正方形/長方形 1"/>
        <cdr:cNvSpPr/>
      </cdr:nvSpPr>
      <cdr:spPr>
        <a:xfrm xmlns:a="http://schemas.openxmlformats.org/drawingml/2006/main">
          <a:off x="238609" y="3853879"/>
          <a:ext cx="81010" cy="6957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0.2369</cdr:x>
      <cdr:y>0.83344</cdr:y>
    </cdr:from>
    <cdr:to>
      <cdr:x>0.28275</cdr:x>
      <cdr:y>0.88389</cdr:y>
    </cdr:to>
    <cdr:sp macro="" textlink="">
      <cdr:nvSpPr>
        <cdr:cNvPr id="3" name="正方形/長方形 2"/>
        <cdr:cNvSpPr/>
      </cdr:nvSpPr>
      <cdr:spPr>
        <a:xfrm xmlns:a="http://schemas.openxmlformats.org/drawingml/2006/main">
          <a:off x="2232248" y="3487954"/>
          <a:ext cx="432048" cy="21113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dr:relSizeAnchor xmlns:cdr="http://schemas.openxmlformats.org/drawingml/2006/chartDrawing">
    <cdr:from>
      <cdr:x>0.20633</cdr:x>
      <cdr:y>0.86972</cdr:y>
    </cdr:from>
    <cdr:to>
      <cdr:x>0.22925</cdr:x>
      <cdr:y>0.92226</cdr:y>
    </cdr:to>
    <cdr:sp macro="" textlink="">
      <cdr:nvSpPr>
        <cdr:cNvPr id="4" name="正方形/長方形 3"/>
        <cdr:cNvSpPr/>
      </cdr:nvSpPr>
      <cdr:spPr>
        <a:xfrm xmlns:a="http://schemas.openxmlformats.org/drawingml/2006/main">
          <a:off x="1944216" y="3639790"/>
          <a:ext cx="216024" cy="21986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0.00576</cdr:x>
      <cdr:y>0.00935</cdr:y>
    </cdr:from>
    <cdr:to>
      <cdr:x>0.22021</cdr:x>
      <cdr:y>0.07641</cdr:y>
    </cdr:to>
    <cdr:sp macro="" textlink="">
      <cdr:nvSpPr>
        <cdr:cNvPr id="2" name="正方形/長方形 1"/>
        <cdr:cNvSpPr/>
      </cdr:nvSpPr>
      <cdr:spPr>
        <a:xfrm xmlns:a="http://schemas.openxmlformats.org/drawingml/2006/main">
          <a:off x="21178" y="26806"/>
          <a:ext cx="788447" cy="1922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a:t>（千人）</a:t>
          </a:r>
          <a:endParaRPr lang="ja-JP" sz="800"/>
        </a:p>
      </cdr:txBody>
    </cdr:sp>
  </cdr:relSizeAnchor>
</c:userShapes>
</file>

<file path=ppt/drawings/drawing12.xml><?xml version="1.0" encoding="utf-8"?>
<c:userShapes xmlns:c="http://schemas.openxmlformats.org/drawingml/2006/chart">
  <cdr:relSizeAnchor xmlns:cdr="http://schemas.openxmlformats.org/drawingml/2006/chartDrawing">
    <cdr:from>
      <cdr:x>0</cdr:x>
      <cdr:y>2.12875E-7</cdr:y>
    </cdr:from>
    <cdr:to>
      <cdr:x>0.09056</cdr:x>
      <cdr:y>0.06314</cdr:y>
    </cdr:to>
    <cdr:sp macro="" textlink="">
      <cdr:nvSpPr>
        <cdr:cNvPr id="2" name="正方形/長方形 1"/>
        <cdr:cNvSpPr/>
      </cdr:nvSpPr>
      <cdr:spPr>
        <a:xfrm xmlns:a="http://schemas.openxmlformats.org/drawingml/2006/main">
          <a:off x="0" y="1"/>
          <a:ext cx="798782" cy="29661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1000" dirty="0">
              <a:solidFill>
                <a:sysClr val="windowText" lastClr="000000"/>
              </a:solidFill>
            </a:rPr>
            <a:t>(%)</a:t>
          </a:r>
          <a:endParaRPr lang="ja-JP" sz="1000" dirty="0">
            <a:solidFill>
              <a:sysClr val="windowText" lastClr="000000"/>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0.07192</cdr:x>
      <cdr:y>0.48567</cdr:y>
    </cdr:from>
    <cdr:to>
      <cdr:x>0.07192</cdr:x>
      <cdr:y>0.59199</cdr:y>
    </cdr:to>
    <cdr:cxnSp macro="">
      <cdr:nvCxnSpPr>
        <cdr:cNvPr id="3" name="直線コネクタ 2">
          <a:extLst xmlns:a="http://schemas.openxmlformats.org/drawingml/2006/main">
            <a:ext uri="{FF2B5EF4-FFF2-40B4-BE49-F238E27FC236}">
              <a16:creationId xmlns:a16="http://schemas.microsoft.com/office/drawing/2014/main" id="{D19BFED5-F654-4FC6-8727-4DDA19859302}"/>
            </a:ext>
          </a:extLst>
        </cdr:cNvPr>
        <cdr:cNvCxnSpPr/>
      </cdr:nvCxnSpPr>
      <cdr:spPr>
        <a:xfrm xmlns:a="http://schemas.openxmlformats.org/drawingml/2006/main">
          <a:off x="607091" y="2302160"/>
          <a:ext cx="0" cy="503976"/>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4.xml><?xml version="1.0" encoding="utf-8"?>
<c:userShapes xmlns:c="http://schemas.openxmlformats.org/drawingml/2006/chart">
  <cdr:relSizeAnchor xmlns:cdr="http://schemas.openxmlformats.org/drawingml/2006/chartDrawing">
    <cdr:from>
      <cdr:x>0.0364</cdr:x>
      <cdr:y>0</cdr:y>
    </cdr:from>
    <cdr:to>
      <cdr:x>0.11321</cdr:x>
      <cdr:y>0.08937</cdr:y>
    </cdr:to>
    <cdr:sp macro="" textlink="">
      <cdr:nvSpPr>
        <cdr:cNvPr id="2" name="テキスト ボックス 1"/>
        <cdr:cNvSpPr txBox="1"/>
      </cdr:nvSpPr>
      <cdr:spPr>
        <a:xfrm xmlns:a="http://schemas.openxmlformats.org/drawingml/2006/main">
          <a:off x="190500" y="0"/>
          <a:ext cx="402036" cy="262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a:t>(%)</a:t>
          </a:r>
          <a:endParaRPr lang="ja-JP" altLang="en-US" sz="1100"/>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cdr:y>
    </cdr:from>
    <cdr:to>
      <cdr:x>0.0692</cdr:x>
      <cdr:y>0.09742</cdr:y>
    </cdr:to>
    <cdr:sp macro="" textlink="">
      <cdr:nvSpPr>
        <cdr:cNvPr id="2" name="テキスト ボックス 1"/>
        <cdr:cNvSpPr txBox="1"/>
      </cdr:nvSpPr>
      <cdr:spPr>
        <a:xfrm xmlns:a="http://schemas.openxmlformats.org/drawingml/2006/main">
          <a:off x="0" y="0"/>
          <a:ext cx="494187"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dirty="0"/>
            <a:t>（便</a:t>
          </a:r>
          <a:r>
            <a:rPr lang="en-US" altLang="ja-JP" sz="800" dirty="0"/>
            <a:t>/</a:t>
          </a:r>
          <a:r>
            <a:rPr lang="ja-JP" altLang="en-US" sz="800" dirty="0"/>
            <a:t>週）</a:t>
          </a:r>
        </a:p>
      </cdr:txBody>
    </cdr:sp>
  </cdr:relSizeAnchor>
</c:userShapes>
</file>

<file path=ppt/drawings/drawing16.xml><?xml version="1.0" encoding="utf-8"?>
<c:userShapes xmlns:c="http://schemas.openxmlformats.org/drawingml/2006/chart">
  <cdr:relSizeAnchor xmlns:cdr="http://schemas.openxmlformats.org/drawingml/2006/chartDrawing">
    <cdr:from>
      <cdr:x>0.76079</cdr:x>
      <cdr:y>0</cdr:y>
    </cdr:from>
    <cdr:to>
      <cdr:x>0.83765</cdr:x>
      <cdr:y>0.10127</cdr:y>
    </cdr:to>
    <cdr:sp macro="" textlink="">
      <cdr:nvSpPr>
        <cdr:cNvPr id="2" name="正方形/長方形 1"/>
        <cdr:cNvSpPr/>
      </cdr:nvSpPr>
      <cdr:spPr>
        <a:xfrm xmlns:a="http://schemas.openxmlformats.org/drawingml/2006/main">
          <a:off x="6628729" y="0"/>
          <a:ext cx="669678" cy="19801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900" b="1" u="none" dirty="0">
              <a:solidFill>
                <a:schemeClr val="tx1"/>
              </a:solidFill>
              <a:latin typeface="+mn-ea"/>
              <a:ea typeface="+mn-ea"/>
            </a:rPr>
            <a:t>838</a:t>
          </a:r>
          <a:endParaRPr lang="ja-JP" sz="900" b="1" u="none" dirty="0">
            <a:solidFill>
              <a:schemeClr val="tx1"/>
            </a:solidFill>
            <a:latin typeface="+mn-ea"/>
            <a:ea typeface="+mn-ea"/>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0.00728</cdr:x>
      <cdr:y>0.03491</cdr:y>
    </cdr:from>
    <cdr:to>
      <cdr:x>0.09896</cdr:x>
      <cdr:y>0.08824</cdr:y>
    </cdr:to>
    <cdr:sp macro="" textlink="">
      <cdr:nvSpPr>
        <cdr:cNvPr id="2" name="テキスト ボックス 1"/>
        <cdr:cNvSpPr txBox="1"/>
      </cdr:nvSpPr>
      <cdr:spPr>
        <a:xfrm xmlns:a="http://schemas.openxmlformats.org/drawingml/2006/main">
          <a:off x="30101" y="139264"/>
          <a:ext cx="379006" cy="2127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ja-JP" altLang="en-US" sz="900" dirty="0"/>
            <a:t>（万人）</a:t>
          </a:r>
        </a:p>
      </cdr:txBody>
    </cdr:sp>
  </cdr:relSizeAnchor>
</c:userShapes>
</file>

<file path=ppt/drawings/drawing3.xml><?xml version="1.0" encoding="utf-8"?>
<c:userShapes xmlns:c="http://schemas.openxmlformats.org/drawingml/2006/chart">
  <cdr:relSizeAnchor xmlns:cdr="http://schemas.openxmlformats.org/drawingml/2006/chartDrawing">
    <cdr:from>
      <cdr:x>0.01411</cdr:x>
      <cdr:y>0.03198</cdr:y>
    </cdr:from>
    <cdr:to>
      <cdr:x>0.09881</cdr:x>
      <cdr:y>0.08069</cdr:y>
    </cdr:to>
    <cdr:sp macro="" textlink="">
      <cdr:nvSpPr>
        <cdr:cNvPr id="2" name="テキスト ボックス 1"/>
        <cdr:cNvSpPr txBox="1"/>
      </cdr:nvSpPr>
      <cdr:spPr>
        <a:xfrm xmlns:a="http://schemas.openxmlformats.org/drawingml/2006/main">
          <a:off x="68289" y="139264"/>
          <a:ext cx="409889" cy="21211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ja-JP" altLang="en-US" sz="900" dirty="0"/>
            <a:t>（万人）</a:t>
          </a:r>
        </a:p>
      </cdr:txBody>
    </cdr:sp>
  </cdr:relSizeAnchor>
</c:userShapes>
</file>

<file path=ppt/drawings/drawing4.xml><?xml version="1.0" encoding="utf-8"?>
<c:userShapes xmlns:c="http://schemas.openxmlformats.org/drawingml/2006/chart">
  <cdr:relSizeAnchor xmlns:cdr="http://schemas.openxmlformats.org/drawingml/2006/chartDrawing">
    <cdr:from>
      <cdr:x>0.00542</cdr:x>
      <cdr:y>0.02007</cdr:y>
    </cdr:from>
    <cdr:to>
      <cdr:x>0.11079</cdr:x>
      <cdr:y>0.0876</cdr:y>
    </cdr:to>
    <cdr:sp macro="" textlink="">
      <cdr:nvSpPr>
        <cdr:cNvPr id="2" name="テキスト ボックス 1"/>
        <cdr:cNvSpPr txBox="1"/>
      </cdr:nvSpPr>
      <cdr:spPr>
        <a:xfrm xmlns:a="http://schemas.openxmlformats.org/drawingml/2006/main">
          <a:off x="23602" y="80287"/>
          <a:ext cx="458994" cy="2701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900" dirty="0"/>
            <a:t>(</a:t>
          </a:r>
          <a:r>
            <a:rPr lang="ja-JP" altLang="en-US" sz="900" dirty="0"/>
            <a:t>円</a:t>
          </a:r>
          <a:r>
            <a:rPr lang="en-US" altLang="ja-JP" sz="900" dirty="0"/>
            <a:t>)</a:t>
          </a:r>
          <a:endParaRPr lang="ja-JP" altLang="en-US" sz="900" dirty="0"/>
        </a:p>
      </cdr:txBody>
    </cdr:sp>
  </cdr:relSizeAnchor>
</c:userShapes>
</file>

<file path=ppt/drawings/drawing5.xml><?xml version="1.0" encoding="utf-8"?>
<c:userShapes xmlns:c="http://schemas.openxmlformats.org/drawingml/2006/chart">
  <cdr:relSizeAnchor xmlns:cdr="http://schemas.openxmlformats.org/drawingml/2006/chartDrawing">
    <cdr:from>
      <cdr:x>0.14797</cdr:x>
      <cdr:y>0.11683</cdr:y>
    </cdr:from>
    <cdr:to>
      <cdr:x>0.38539</cdr:x>
      <cdr:y>0.2047</cdr:y>
    </cdr:to>
    <cdr:sp macro="" textlink="">
      <cdr:nvSpPr>
        <cdr:cNvPr id="7" name="テキスト ボックス 17"/>
        <cdr:cNvSpPr txBox="1"/>
      </cdr:nvSpPr>
      <cdr:spPr>
        <a:xfrm xmlns:a="http://schemas.openxmlformats.org/drawingml/2006/main">
          <a:off x="1301477" y="327361"/>
          <a:ext cx="208823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全国（棒グラフ・右目盛）</a:t>
          </a:r>
        </a:p>
      </cdr:txBody>
    </cdr:sp>
  </cdr:relSizeAnchor>
  <cdr:relSizeAnchor xmlns:cdr="http://schemas.openxmlformats.org/drawingml/2006/chartDrawing">
    <cdr:from>
      <cdr:x>0.11522</cdr:x>
      <cdr:y>0.19854</cdr:y>
    </cdr:from>
    <cdr:to>
      <cdr:x>0.18072</cdr:x>
      <cdr:y>0.5</cdr:y>
    </cdr:to>
    <cdr:cxnSp macro="">
      <cdr:nvCxnSpPr>
        <cdr:cNvPr id="23" name="直線矢印コネクタ 7">
          <a:extLst xmlns:a="http://schemas.openxmlformats.org/drawingml/2006/main">
            <a:ext uri="{FF2B5EF4-FFF2-40B4-BE49-F238E27FC236}">
              <a16:creationId xmlns:a16="http://schemas.microsoft.com/office/drawing/2014/main" id="{F6EB1D77-04FC-4BBF-A43F-E2304B769559}"/>
            </a:ext>
          </a:extLst>
        </cdr:cNvPr>
        <cdr:cNvCxnSpPr/>
      </cdr:nvCxnSpPr>
      <cdr:spPr>
        <a:xfrm xmlns:a="http://schemas.openxmlformats.org/drawingml/2006/main" flipH="1">
          <a:off x="1013446" y="556319"/>
          <a:ext cx="576063" cy="844702"/>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cdr:x>
      <cdr:y>0.03189</cdr:y>
    </cdr:from>
    <cdr:to>
      <cdr:x>0.9897</cdr:x>
      <cdr:y>0.08515</cdr:y>
    </cdr:to>
    <cdr:grpSp>
      <cdr:nvGrpSpPr>
        <cdr:cNvPr id="4" name="グループ化 3">
          <a:extLst xmlns:a="http://schemas.openxmlformats.org/drawingml/2006/main">
            <a:ext uri="{FF2B5EF4-FFF2-40B4-BE49-F238E27FC236}">
              <a16:creationId xmlns:a16="http://schemas.microsoft.com/office/drawing/2014/main" id="{A8F51331-E1B9-4CCD-9ABF-D50323C5E09B}"/>
            </a:ext>
          </a:extLst>
        </cdr:cNvPr>
        <cdr:cNvGrpSpPr/>
      </cdr:nvGrpSpPr>
      <cdr:grpSpPr>
        <a:xfrm xmlns:a="http://schemas.openxmlformats.org/drawingml/2006/main">
          <a:off x="0" y="149452"/>
          <a:ext cx="8380507" cy="249603"/>
          <a:chOff x="0" y="98704"/>
          <a:chExt cx="8380458" cy="164867"/>
        </a:xfrm>
      </cdr:grpSpPr>
      <cdr:sp macro="" textlink="">
        <cdr:nvSpPr>
          <cdr:cNvPr id="2" name="テキスト ボックス 1"/>
          <cdr:cNvSpPr txBox="1"/>
        </cdr:nvSpPr>
        <cdr:spPr>
          <a:xfrm xmlns:a="http://schemas.openxmlformats.org/drawingml/2006/main">
            <a:off x="0" y="98704"/>
            <a:ext cx="638175" cy="1648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dirty="0">
                <a:latin typeface="Meiryo UI" panose="020B0604030504040204" pitchFamily="50" charset="-128"/>
                <a:ea typeface="Meiryo UI" panose="020B0604030504040204" pitchFamily="50" charset="-128"/>
              </a:rPr>
              <a:t>（百万円）</a:t>
            </a:r>
          </a:p>
        </cdr:txBody>
      </cdr:sp>
      <cdr:sp macro="" textlink="">
        <cdr:nvSpPr>
          <cdr:cNvPr id="3" name="テキスト ボックス 2"/>
          <cdr:cNvSpPr txBox="1"/>
        </cdr:nvSpPr>
        <cdr:spPr>
          <a:xfrm xmlns:a="http://schemas.openxmlformats.org/drawingml/2006/main">
            <a:off x="7923258" y="115170"/>
            <a:ext cx="457200" cy="1365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dirty="0">
                <a:latin typeface="Meiryo UI" panose="020B0604030504040204" pitchFamily="50" charset="-128"/>
                <a:ea typeface="Meiryo UI" panose="020B0604030504040204" pitchFamily="50" charset="-128"/>
              </a:rPr>
              <a:t>（行）</a:t>
            </a:r>
          </a:p>
        </cdr:txBody>
      </cdr:sp>
    </cdr:grpSp>
  </cdr:relSizeAnchor>
</c:userShapes>
</file>

<file path=ppt/drawings/drawing7.xml><?xml version="1.0" encoding="utf-8"?>
<c:userShapes xmlns:c="http://schemas.openxmlformats.org/drawingml/2006/chart">
  <cdr:relSizeAnchor xmlns:cdr="http://schemas.openxmlformats.org/drawingml/2006/chartDrawing">
    <cdr:from>
      <cdr:x>0.75925</cdr:x>
      <cdr:y>0.30211</cdr:y>
    </cdr:from>
    <cdr:to>
      <cdr:x>0.86529</cdr:x>
      <cdr:y>0.70344</cdr:y>
    </cdr:to>
    <cdr:sp macro="" textlink="">
      <cdr:nvSpPr>
        <cdr:cNvPr id="4" name="楕円 3"/>
        <cdr:cNvSpPr/>
      </cdr:nvSpPr>
      <cdr:spPr>
        <a:xfrm xmlns:a="http://schemas.openxmlformats.org/drawingml/2006/main">
          <a:off x="6192772" y="1146097"/>
          <a:ext cx="864906" cy="1522525"/>
        </a:xfrm>
        <a:prstGeom xmlns:a="http://schemas.openxmlformats.org/drawingml/2006/main" prst="ellipse">
          <a:avLst/>
        </a:prstGeom>
        <a:noFill xmlns:a="http://schemas.openxmlformats.org/drawingml/2006/main"/>
        <a:ln xmlns:a="http://schemas.openxmlformats.org/drawingml/2006/main" w="44450" cmpd="thickThin">
          <a:solidFill>
            <a:srgbClr val="FF0000"/>
          </a:solidFill>
          <a:prstDash val="solid"/>
          <a:beve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0.22094</cdr:x>
      <cdr:y>0.7579</cdr:y>
    </cdr:from>
    <cdr:to>
      <cdr:x>0.27164</cdr:x>
      <cdr:y>0.82123</cdr:y>
    </cdr:to>
    <cdr:sp macro="" textlink="">
      <cdr:nvSpPr>
        <cdr:cNvPr id="3" name="正方形/長方形 2"/>
        <cdr:cNvSpPr/>
      </cdr:nvSpPr>
      <cdr:spPr>
        <a:xfrm xmlns:a="http://schemas.openxmlformats.org/drawingml/2006/main" rot="18924040">
          <a:off x="1802111" y="2875227"/>
          <a:ext cx="413533" cy="240253"/>
        </a:xfrm>
        <a:prstGeom xmlns:a="http://schemas.openxmlformats.org/drawingml/2006/main" prst="rect">
          <a:avLst/>
        </a:prstGeom>
        <a:noFill xmlns:a="http://schemas.openxmlformats.org/drawingml/2006/main"/>
        <a:ln xmlns:a="http://schemas.openxmlformats.org/drawingml/2006/main" w="285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8.xml><?xml version="1.0" encoding="utf-8"?>
<c:userShapes xmlns:c="http://schemas.openxmlformats.org/drawingml/2006/chart">
  <cdr:relSizeAnchor xmlns:cdr="http://schemas.openxmlformats.org/drawingml/2006/chartDrawing">
    <cdr:from>
      <cdr:x>0.26075</cdr:x>
      <cdr:y>0.10824</cdr:y>
    </cdr:from>
    <cdr:to>
      <cdr:x>0.32887</cdr:x>
      <cdr:y>0.55208</cdr:y>
    </cdr:to>
    <cdr:sp macro="" textlink="">
      <cdr:nvSpPr>
        <cdr:cNvPr id="2" name="正方形/長方形 1"/>
        <cdr:cNvSpPr/>
      </cdr:nvSpPr>
      <cdr:spPr>
        <a:xfrm xmlns:a="http://schemas.openxmlformats.org/drawingml/2006/main">
          <a:off x="2041555" y="438151"/>
          <a:ext cx="533349" cy="1796738"/>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0.76561</cdr:x>
      <cdr:y>0.13657</cdr:y>
    </cdr:from>
    <cdr:to>
      <cdr:x>0.83374</cdr:x>
      <cdr:y>0.55208</cdr:y>
    </cdr:to>
    <cdr:sp macro="" textlink="">
      <cdr:nvSpPr>
        <cdr:cNvPr id="3" name="正方形/長方形 2"/>
        <cdr:cNvSpPr/>
      </cdr:nvSpPr>
      <cdr:spPr>
        <a:xfrm xmlns:a="http://schemas.openxmlformats.org/drawingml/2006/main">
          <a:off x="5994400" y="374651"/>
          <a:ext cx="533400" cy="1139824"/>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0.83982</cdr:x>
      <cdr:y>0.13657</cdr:y>
    </cdr:from>
    <cdr:to>
      <cdr:x>0.90795</cdr:x>
      <cdr:y>0.55208</cdr:y>
    </cdr:to>
    <cdr:sp macro="" textlink="">
      <cdr:nvSpPr>
        <cdr:cNvPr id="4" name="正方形/長方形 3"/>
        <cdr:cNvSpPr/>
      </cdr:nvSpPr>
      <cdr:spPr>
        <a:xfrm xmlns:a="http://schemas.openxmlformats.org/drawingml/2006/main">
          <a:off x="6575425" y="374650"/>
          <a:ext cx="533400" cy="1139825"/>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9.xml><?xml version="1.0" encoding="utf-8"?>
<c:userShapes xmlns:c="http://schemas.openxmlformats.org/drawingml/2006/chart">
  <cdr:relSizeAnchor xmlns:cdr="http://schemas.openxmlformats.org/drawingml/2006/chartDrawing">
    <cdr:from>
      <cdr:x>0.0066</cdr:x>
      <cdr:y>0.00372</cdr:y>
    </cdr:from>
    <cdr:to>
      <cdr:x>0.05385</cdr:x>
      <cdr:y>0.08132</cdr:y>
    </cdr:to>
    <cdr:sp macro="" textlink="">
      <cdr:nvSpPr>
        <cdr:cNvPr id="2" name="テキスト ボックス 1"/>
        <cdr:cNvSpPr txBox="1"/>
      </cdr:nvSpPr>
      <cdr:spPr>
        <a:xfrm xmlns:a="http://schemas.openxmlformats.org/drawingml/2006/main">
          <a:off x="61071" y="13447"/>
          <a:ext cx="437030" cy="2801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dirty="0">
              <a:latin typeface="Meiryo UI" panose="020B0604030504040204" pitchFamily="50" charset="-128"/>
              <a:ea typeface="Meiryo UI" panose="020B0604030504040204" pitchFamily="50" charset="-128"/>
            </a:rPr>
            <a:t>（％）</a:t>
          </a:r>
        </a:p>
      </cdr:txBody>
    </cdr:sp>
  </cdr:relSizeAnchor>
  <cdr:relSizeAnchor xmlns:cdr="http://schemas.openxmlformats.org/drawingml/2006/chartDrawing">
    <cdr:from>
      <cdr:x>0.9362</cdr:x>
      <cdr:y>0</cdr:y>
    </cdr:from>
    <cdr:to>
      <cdr:x>0.98345</cdr:x>
      <cdr:y>0.0776</cdr:y>
    </cdr:to>
    <cdr:sp macro="" textlink="">
      <cdr:nvSpPr>
        <cdr:cNvPr id="3" name="テキスト ボックス 2"/>
        <cdr:cNvSpPr txBox="1"/>
      </cdr:nvSpPr>
      <cdr:spPr>
        <a:xfrm xmlns:a="http://schemas.openxmlformats.org/drawingml/2006/main">
          <a:off x="8368266" y="0"/>
          <a:ext cx="422346" cy="3478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000" dirty="0">
              <a:latin typeface="Meiryo UI" panose="020B0604030504040204" pitchFamily="50" charset="-128"/>
              <a:ea typeface="Meiryo UI" panose="020B0604030504040204" pitchFamily="50" charset="-128"/>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0"/>
            <a:ext cx="2949575" cy="496888"/>
          </a:xfrm>
          <a:prstGeom prst="rect">
            <a:avLst/>
          </a:prstGeom>
        </p:spPr>
        <p:txBody>
          <a:bodyPr vert="horz" lIns="91425" tIns="45714" rIns="91425" bIns="45714" rtlCol="0"/>
          <a:lstStyle>
            <a:lvl1pPr algn="r">
              <a:defRPr sz="1200"/>
            </a:lvl1pPr>
          </a:lstStyle>
          <a:p>
            <a:fld id="{B97A48F3-A724-4C50-AB8C-62AD5A6214D2}" type="datetimeFigureOut">
              <a:rPr kumimoji="1" lang="ja-JP" altLang="en-US" smtClean="0"/>
              <a:pPr/>
              <a:t>2022/7/29</a:t>
            </a:fld>
            <a:endParaRPr kumimoji="1" lang="ja-JP" altLang="en-US"/>
          </a:p>
        </p:txBody>
      </p:sp>
      <p:sp>
        <p:nvSpPr>
          <p:cNvPr id="4" name="フッター プレースホルダー 3"/>
          <p:cNvSpPr>
            <a:spLocks noGrp="1"/>
          </p:cNvSpPr>
          <p:nvPr>
            <p:ph type="ftr" sz="quarter" idx="2"/>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6887"/>
          </a:xfrm>
          <a:prstGeom prst="rect">
            <a:avLst/>
          </a:prstGeom>
        </p:spPr>
        <p:txBody>
          <a:bodyPr vert="horz" lIns="91425" tIns="45714" rIns="91425" bIns="45714" rtlCol="0" anchor="b"/>
          <a:lstStyle>
            <a:lvl1pPr algn="r">
              <a:defRPr sz="1200"/>
            </a:lvl1pPr>
          </a:lstStyle>
          <a:p>
            <a:fld id="{2809F5EA-51D7-4105-B835-3B3227DB692A}" type="slidenum">
              <a:rPr kumimoji="1" lang="ja-JP" altLang="en-US" smtClean="0"/>
              <a:pPr/>
              <a:t>‹#›</a:t>
            </a:fld>
            <a:endParaRPr kumimoji="1" lang="ja-JP" altLang="en-US"/>
          </a:p>
        </p:txBody>
      </p:sp>
    </p:spTree>
    <p:extLst>
      <p:ext uri="{BB962C8B-B14F-4D97-AF65-F5344CB8AC3E}">
        <p14:creationId xmlns:p14="http://schemas.microsoft.com/office/powerpoint/2010/main" val="2424261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787" cy="496967"/>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2"/>
            <a:ext cx="2949787" cy="496967"/>
          </a:xfrm>
          <a:prstGeom prst="rect">
            <a:avLst/>
          </a:prstGeom>
        </p:spPr>
        <p:txBody>
          <a:bodyPr vert="horz" lIns="91425" tIns="45714" rIns="91425" bIns="45714" rtlCol="0"/>
          <a:lstStyle>
            <a:lvl1pPr algn="r">
              <a:defRPr sz="1200"/>
            </a:lvl1pPr>
          </a:lstStyle>
          <a:p>
            <a:fld id="{08113AC0-15A0-4DAC-9951-D33C541E6C7A}" type="datetimeFigureOut">
              <a:rPr kumimoji="1" lang="ja-JP" altLang="en-US" smtClean="0"/>
              <a:pPr/>
              <a:t>2022/7/29</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25" tIns="45714" rIns="91425"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8"/>
            <a:ext cx="2949787" cy="49696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8"/>
            <a:ext cx="2949787" cy="496967"/>
          </a:xfrm>
          <a:prstGeom prst="rect">
            <a:avLst/>
          </a:prstGeom>
        </p:spPr>
        <p:txBody>
          <a:bodyPr vert="horz" lIns="91425" tIns="45714" rIns="91425" bIns="45714" rtlCol="0" anchor="b"/>
          <a:lstStyle>
            <a:lvl1pPr algn="r">
              <a:defRPr sz="1200"/>
            </a:lvl1pPr>
          </a:lstStyle>
          <a:p>
            <a:fld id="{C81005DB-AF70-41D7-A185-2905A016DB4F}" type="slidenum">
              <a:rPr kumimoji="1" lang="ja-JP" altLang="en-US" smtClean="0"/>
              <a:pPr/>
              <a:t>‹#›</a:t>
            </a:fld>
            <a:endParaRPr kumimoji="1" lang="ja-JP" altLang="en-US"/>
          </a:p>
        </p:txBody>
      </p:sp>
    </p:spTree>
    <p:extLst>
      <p:ext uri="{BB962C8B-B14F-4D97-AF65-F5344CB8AC3E}">
        <p14:creationId xmlns:p14="http://schemas.microsoft.com/office/powerpoint/2010/main" val="834850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0</a:t>
            </a:fld>
            <a:endParaRPr kumimoji="1" lang="ja-JP" altLang="en-US" dirty="0"/>
          </a:p>
        </p:txBody>
      </p:sp>
    </p:spTree>
    <p:extLst>
      <p:ext uri="{BB962C8B-B14F-4D97-AF65-F5344CB8AC3E}">
        <p14:creationId xmlns:p14="http://schemas.microsoft.com/office/powerpoint/2010/main" val="1685891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府民文化部、大阪市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a:t>
            </a:fld>
            <a:endParaRPr kumimoji="1" lang="ja-JP" altLang="en-US"/>
          </a:p>
        </p:txBody>
      </p:sp>
    </p:spTree>
    <p:extLst>
      <p:ext uri="{BB962C8B-B14F-4D97-AF65-F5344CB8AC3E}">
        <p14:creationId xmlns:p14="http://schemas.microsoft.com/office/powerpoint/2010/main" val="34418825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スライド</a:t>
            </a:r>
            <a:r>
              <a:rPr kumimoji="1" lang="en-US" altLang="ja-JP" dirty="0"/>
              <a:t>118</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6495079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大阪市</a:t>
            </a:r>
          </a:p>
        </p:txBody>
      </p:sp>
      <p:sp>
        <p:nvSpPr>
          <p:cNvPr id="12083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A09BE-52F6-4DE2-A30A-68AA9453EF88}" type="slidenum">
              <a:rPr lang="ja-JP" altLang="en-US" smtClean="0">
                <a:solidFill>
                  <a:srgbClr val="000000"/>
                </a:solidFill>
              </a:rPr>
              <a:pPr fontAlgn="base">
                <a:spcBef>
                  <a:spcPct val="0"/>
                </a:spcBef>
                <a:spcAft>
                  <a:spcPct val="0"/>
                </a:spcAft>
                <a:defRPr/>
              </a:pPr>
              <a:t>119</a:t>
            </a:fld>
            <a:endParaRPr lang="ja-JP" altLang="en-US">
              <a:solidFill>
                <a:srgbClr val="000000"/>
              </a:solidFill>
            </a:endParaRPr>
          </a:p>
        </p:txBody>
      </p:sp>
    </p:spTree>
    <p:extLst>
      <p:ext uri="{BB962C8B-B14F-4D97-AF65-F5344CB8AC3E}">
        <p14:creationId xmlns:p14="http://schemas.microsoft.com/office/powerpoint/2010/main" val="28455999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スライド</a:t>
            </a:r>
            <a:r>
              <a:rPr kumimoji="1" lang="en-US" altLang="ja-JP" dirty="0"/>
              <a:t>120</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120</a:t>
            </a:fld>
            <a:endParaRPr kumimoji="1" lang="ja-JP" altLang="en-US"/>
          </a:p>
        </p:txBody>
      </p:sp>
    </p:spTree>
    <p:extLst>
      <p:ext uri="{BB962C8B-B14F-4D97-AF65-F5344CB8AC3E}">
        <p14:creationId xmlns:p14="http://schemas.microsoft.com/office/powerpoint/2010/main" val="39590234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121</a:t>
            </a:fld>
            <a:endParaRPr kumimoji="1" lang="ja-JP" altLang="en-US"/>
          </a:p>
        </p:txBody>
      </p:sp>
    </p:spTree>
    <p:extLst>
      <p:ext uri="{BB962C8B-B14F-4D97-AF65-F5344CB8AC3E}">
        <p14:creationId xmlns:p14="http://schemas.microsoft.com/office/powerpoint/2010/main" val="34679681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122</a:t>
            </a:fld>
            <a:endParaRPr kumimoji="1" lang="ja-JP" altLang="en-US"/>
          </a:p>
        </p:txBody>
      </p:sp>
    </p:spTree>
    <p:extLst>
      <p:ext uri="{BB962C8B-B14F-4D97-AF65-F5344CB8AC3E}">
        <p14:creationId xmlns:p14="http://schemas.microsoft.com/office/powerpoint/2010/main" val="25872712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123</a:t>
            </a:fld>
            <a:endParaRPr kumimoji="1" lang="ja-JP" altLang="en-US"/>
          </a:p>
        </p:txBody>
      </p:sp>
    </p:spTree>
    <p:extLst>
      <p:ext uri="{BB962C8B-B14F-4D97-AF65-F5344CB8AC3E}">
        <p14:creationId xmlns:p14="http://schemas.microsoft.com/office/powerpoint/2010/main" val="27503124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危機管理室</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124</a:t>
            </a:fld>
            <a:endParaRPr kumimoji="1" lang="ja-JP" altLang="en-US"/>
          </a:p>
        </p:txBody>
      </p:sp>
    </p:spTree>
    <p:extLst>
      <p:ext uri="{BB962C8B-B14F-4D97-AF65-F5344CB8AC3E}">
        <p14:creationId xmlns:p14="http://schemas.microsoft.com/office/powerpoint/2010/main" val="286553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府民文化部、大阪市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a:t>
            </a:fld>
            <a:endParaRPr kumimoji="1" lang="ja-JP" altLang="en-US"/>
          </a:p>
        </p:txBody>
      </p:sp>
    </p:spTree>
    <p:extLst>
      <p:ext uri="{BB962C8B-B14F-4D97-AF65-F5344CB8AC3E}">
        <p14:creationId xmlns:p14="http://schemas.microsoft.com/office/powerpoint/2010/main" val="233748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府民文化部、大阪市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a:t>
            </a:fld>
            <a:endParaRPr kumimoji="1" lang="ja-JP" altLang="en-US"/>
          </a:p>
        </p:txBody>
      </p:sp>
    </p:spTree>
    <p:extLst>
      <p:ext uri="{BB962C8B-B14F-4D97-AF65-F5344CB8AC3E}">
        <p14:creationId xmlns:p14="http://schemas.microsoft.com/office/powerpoint/2010/main" val="2878469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192365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16</a:t>
            </a:fld>
            <a:endParaRPr kumimoji="1" lang="ja-JP" altLang="en-US" dirty="0"/>
          </a:p>
        </p:txBody>
      </p:sp>
    </p:spTree>
    <p:extLst>
      <p:ext uri="{BB962C8B-B14F-4D97-AF65-F5344CB8AC3E}">
        <p14:creationId xmlns:p14="http://schemas.microsoft.com/office/powerpoint/2010/main" val="812869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府民文化部、大阪市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3681082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dirty="0"/>
          </a:p>
        </p:txBody>
      </p:sp>
    </p:spTree>
    <p:extLst>
      <p:ext uri="{BB962C8B-B14F-4D97-AF65-F5344CB8AC3E}">
        <p14:creationId xmlns:p14="http://schemas.microsoft.com/office/powerpoint/2010/main" val="2003662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リサーチセンター</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19</a:t>
            </a:fld>
            <a:endParaRPr kumimoji="1" lang="ja-JP" altLang="en-US" dirty="0"/>
          </a:p>
        </p:txBody>
      </p:sp>
    </p:spTree>
    <p:extLst>
      <p:ext uri="{BB962C8B-B14F-4D97-AF65-F5344CB8AC3E}">
        <p14:creationId xmlns:p14="http://schemas.microsoft.com/office/powerpoint/2010/main" val="1945283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リサーチセンター</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dirty="0"/>
          </a:p>
        </p:txBody>
      </p:sp>
    </p:spTree>
    <p:extLst>
      <p:ext uri="{BB962C8B-B14F-4D97-AF65-F5344CB8AC3E}">
        <p14:creationId xmlns:p14="http://schemas.microsoft.com/office/powerpoint/2010/main" val="315812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リサーチセンター</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dirty="0"/>
          </a:p>
        </p:txBody>
      </p:sp>
    </p:spTree>
    <p:extLst>
      <p:ext uri="{BB962C8B-B14F-4D97-AF65-F5344CB8AC3E}">
        <p14:creationId xmlns:p14="http://schemas.microsoft.com/office/powerpoint/2010/main" val="3485460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a:t>
            </a:fld>
            <a:endParaRPr kumimoji="1" lang="ja-JP" altLang="en-US" dirty="0"/>
          </a:p>
        </p:txBody>
      </p:sp>
    </p:spTree>
    <p:extLst>
      <p:ext uri="{BB962C8B-B14F-4D97-AF65-F5344CB8AC3E}">
        <p14:creationId xmlns:p14="http://schemas.microsoft.com/office/powerpoint/2010/main" val="187451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22</a:t>
            </a:fld>
            <a:endParaRPr kumimoji="1" lang="ja-JP" altLang="en-US"/>
          </a:p>
        </p:txBody>
      </p:sp>
    </p:spTree>
    <p:extLst>
      <p:ext uri="{BB962C8B-B14F-4D97-AF65-F5344CB8AC3E}">
        <p14:creationId xmlns:p14="http://schemas.microsoft.com/office/powerpoint/2010/main" val="1256036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1620535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24</a:t>
            </a:fld>
            <a:endParaRPr kumimoji="1" lang="ja-JP" altLang="en-US" dirty="0"/>
          </a:p>
        </p:txBody>
      </p:sp>
    </p:spTree>
    <p:extLst>
      <p:ext uri="{BB962C8B-B14F-4D97-AF65-F5344CB8AC3E}">
        <p14:creationId xmlns:p14="http://schemas.microsoft.com/office/powerpoint/2010/main" val="3156446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25</a:t>
            </a:fld>
            <a:endParaRPr kumimoji="1" lang="ja-JP" altLang="en-US"/>
          </a:p>
        </p:txBody>
      </p:sp>
    </p:spTree>
    <p:extLst>
      <p:ext uri="{BB962C8B-B14F-4D97-AF65-F5344CB8AC3E}">
        <p14:creationId xmlns:p14="http://schemas.microsoft.com/office/powerpoint/2010/main" val="3704838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26</a:t>
            </a:fld>
            <a:endParaRPr kumimoji="1" lang="ja-JP" altLang="en-US" dirty="0"/>
          </a:p>
        </p:txBody>
      </p:sp>
    </p:spTree>
    <p:extLst>
      <p:ext uri="{BB962C8B-B14F-4D97-AF65-F5344CB8AC3E}">
        <p14:creationId xmlns:p14="http://schemas.microsoft.com/office/powerpoint/2010/main" val="4210675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27</a:t>
            </a:fld>
            <a:endParaRPr kumimoji="1" lang="ja-JP" altLang="en-US" dirty="0"/>
          </a:p>
        </p:txBody>
      </p:sp>
    </p:spTree>
    <p:extLst>
      <p:ext uri="{BB962C8B-B14F-4D97-AF65-F5344CB8AC3E}">
        <p14:creationId xmlns:p14="http://schemas.microsoft.com/office/powerpoint/2010/main" val="4030826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0649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90755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00962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348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2977">
              <a:defRPr/>
            </a:pPr>
            <a:fld id="{C81005DB-AF70-41D7-A185-2905A016DB4F}" type="slidenum">
              <a:rPr lang="ja-JP" altLang="en-US">
                <a:solidFill>
                  <a:prstClr val="black"/>
                </a:solidFill>
                <a:latin typeface="Calibri"/>
                <a:ea typeface="ＭＳ Ｐゴシック" panose="020B0600070205080204" pitchFamily="50" charset="-128"/>
              </a:rPr>
              <a:pPr defTabSz="912977">
                <a:defRPr/>
              </a:pPr>
              <a:t>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920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212347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28074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1484227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35</a:t>
            </a:fld>
            <a:endParaRPr kumimoji="1" lang="ja-JP" altLang="en-US"/>
          </a:p>
        </p:txBody>
      </p:sp>
    </p:spTree>
    <p:extLst>
      <p:ext uri="{BB962C8B-B14F-4D97-AF65-F5344CB8AC3E}">
        <p14:creationId xmlns:p14="http://schemas.microsoft.com/office/powerpoint/2010/main" val="558567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36</a:t>
            </a:fld>
            <a:endParaRPr kumimoji="1" lang="ja-JP" altLang="en-US"/>
          </a:p>
        </p:txBody>
      </p:sp>
    </p:spTree>
    <p:extLst>
      <p:ext uri="{BB962C8B-B14F-4D97-AF65-F5344CB8AC3E}">
        <p14:creationId xmlns:p14="http://schemas.microsoft.com/office/powerpoint/2010/main" val="3717802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37</a:t>
            </a:fld>
            <a:endParaRPr kumimoji="1" lang="ja-JP" altLang="en-US" dirty="0"/>
          </a:p>
        </p:txBody>
      </p:sp>
    </p:spTree>
    <p:extLst>
      <p:ext uri="{BB962C8B-B14F-4D97-AF65-F5344CB8AC3E}">
        <p14:creationId xmlns:p14="http://schemas.microsoft.com/office/powerpoint/2010/main" val="747706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府民文化部、大阪市</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36827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50250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3494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7926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a:t>
            </a:fld>
            <a:endParaRPr kumimoji="1" lang="ja-JP" altLang="en-US" dirty="0"/>
          </a:p>
        </p:txBody>
      </p:sp>
    </p:spTree>
    <p:extLst>
      <p:ext uri="{BB962C8B-B14F-4D97-AF65-F5344CB8AC3E}">
        <p14:creationId xmlns:p14="http://schemas.microsoft.com/office/powerpoint/2010/main" val="2629048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47</a:t>
            </a:fld>
            <a:endParaRPr kumimoji="1" lang="ja-JP" altLang="en-US"/>
          </a:p>
        </p:txBody>
      </p:sp>
    </p:spTree>
    <p:extLst>
      <p:ext uri="{BB962C8B-B14F-4D97-AF65-F5344CB8AC3E}">
        <p14:creationId xmlns:p14="http://schemas.microsoft.com/office/powerpoint/2010/main" val="1805187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48</a:t>
            </a:fld>
            <a:endParaRPr kumimoji="1" lang="ja-JP" altLang="en-US"/>
          </a:p>
        </p:txBody>
      </p:sp>
    </p:spTree>
    <p:extLst>
      <p:ext uri="{BB962C8B-B14F-4D97-AF65-F5344CB8AC3E}">
        <p14:creationId xmlns:p14="http://schemas.microsoft.com/office/powerpoint/2010/main" val="1147516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3861311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523607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527513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52</a:t>
            </a:fld>
            <a:endParaRPr kumimoji="1" lang="ja-JP" altLang="en-US"/>
          </a:p>
        </p:txBody>
      </p:sp>
    </p:spTree>
    <p:extLst>
      <p:ext uri="{BB962C8B-B14F-4D97-AF65-F5344CB8AC3E}">
        <p14:creationId xmlns:p14="http://schemas.microsoft.com/office/powerpoint/2010/main" val="578790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53</a:t>
            </a:fld>
            <a:endParaRPr kumimoji="1" lang="ja-JP" altLang="en-US"/>
          </a:p>
        </p:txBody>
      </p:sp>
    </p:spTree>
    <p:extLst>
      <p:ext uri="{BB962C8B-B14F-4D97-AF65-F5344CB8AC3E}">
        <p14:creationId xmlns:p14="http://schemas.microsoft.com/office/powerpoint/2010/main" val="1042030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3153746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58</a:t>
            </a:fld>
            <a:endParaRPr kumimoji="1" lang="ja-JP" altLang="en-US"/>
          </a:p>
        </p:txBody>
      </p:sp>
    </p:spTree>
    <p:extLst>
      <p:ext uri="{BB962C8B-B14F-4D97-AF65-F5344CB8AC3E}">
        <p14:creationId xmlns:p14="http://schemas.microsoft.com/office/powerpoint/2010/main" val="972771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59</a:t>
            </a:fld>
            <a:endParaRPr kumimoji="1" lang="ja-JP" altLang="en-US"/>
          </a:p>
        </p:txBody>
      </p:sp>
    </p:spTree>
    <p:extLst>
      <p:ext uri="{BB962C8B-B14F-4D97-AF65-F5344CB8AC3E}">
        <p14:creationId xmlns:p14="http://schemas.microsoft.com/office/powerpoint/2010/main" val="116830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dirty="0"/>
          </a:p>
        </p:txBody>
      </p:sp>
    </p:spTree>
    <p:extLst>
      <p:ext uri="{BB962C8B-B14F-4D97-AF65-F5344CB8AC3E}">
        <p14:creationId xmlns:p14="http://schemas.microsoft.com/office/powerpoint/2010/main" val="2774409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60</a:t>
            </a:fld>
            <a:endParaRPr kumimoji="1" lang="ja-JP" altLang="en-US"/>
          </a:p>
        </p:txBody>
      </p:sp>
    </p:spTree>
    <p:extLst>
      <p:ext uri="{BB962C8B-B14F-4D97-AF65-F5344CB8AC3E}">
        <p14:creationId xmlns:p14="http://schemas.microsoft.com/office/powerpoint/2010/main" val="3456563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61</a:t>
            </a:fld>
            <a:endParaRPr kumimoji="1" lang="ja-JP" altLang="en-US"/>
          </a:p>
        </p:txBody>
      </p:sp>
    </p:spTree>
    <p:extLst>
      <p:ext uri="{BB962C8B-B14F-4D97-AF65-F5344CB8AC3E}">
        <p14:creationId xmlns:p14="http://schemas.microsoft.com/office/powerpoint/2010/main" val="3114741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kumimoji="1" lang="ja-JP" altLang="en-US" dirty="0"/>
              <a:t>スライド</a:t>
            </a:r>
            <a:r>
              <a:rPr kumimoji="1" lang="en-US" altLang="ja-JP" dirty="0"/>
              <a:t>62</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62</a:t>
            </a:fld>
            <a:endParaRPr kumimoji="1" lang="ja-JP" altLang="en-US"/>
          </a:p>
        </p:txBody>
      </p:sp>
    </p:spTree>
    <p:extLst>
      <p:ext uri="{BB962C8B-B14F-4D97-AF65-F5344CB8AC3E}">
        <p14:creationId xmlns:p14="http://schemas.microsoft.com/office/powerpoint/2010/main" val="3861790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kumimoji="1" lang="ja-JP" altLang="en-US" dirty="0"/>
              <a:t>商工労働部（確認済）</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018015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34374849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a:p>
        </p:txBody>
      </p:sp>
    </p:spTree>
    <p:extLst>
      <p:ext uri="{BB962C8B-B14F-4D97-AF65-F5344CB8AC3E}">
        <p14:creationId xmlns:p14="http://schemas.microsoft.com/office/powerpoint/2010/main" val="3113599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4171312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商工労働部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67</a:t>
            </a:fld>
            <a:endParaRPr kumimoji="1" lang="ja-JP" altLang="en-US"/>
          </a:p>
        </p:txBody>
      </p:sp>
    </p:spTree>
    <p:extLst>
      <p:ext uri="{BB962C8B-B14F-4D97-AF65-F5344CB8AC3E}">
        <p14:creationId xmlns:p14="http://schemas.microsoft.com/office/powerpoint/2010/main" val="2984079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68</a:t>
            </a:fld>
            <a:endParaRPr kumimoji="1" lang="ja-JP" altLang="en-US"/>
          </a:p>
        </p:txBody>
      </p:sp>
    </p:spTree>
    <p:extLst>
      <p:ext uri="{BB962C8B-B14F-4D97-AF65-F5344CB8AC3E}">
        <p14:creationId xmlns:p14="http://schemas.microsoft.com/office/powerpoint/2010/main" val="3965680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環境農林水産部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69</a:t>
            </a:fld>
            <a:endParaRPr kumimoji="1" lang="ja-JP" altLang="en-US"/>
          </a:p>
        </p:txBody>
      </p:sp>
    </p:spTree>
    <p:extLst>
      <p:ext uri="{BB962C8B-B14F-4D97-AF65-F5344CB8AC3E}">
        <p14:creationId xmlns:p14="http://schemas.microsoft.com/office/powerpoint/2010/main" val="1605313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a:t>
            </a:fld>
            <a:endParaRPr kumimoji="1" lang="ja-JP" altLang="en-US" dirty="0"/>
          </a:p>
        </p:txBody>
      </p:sp>
    </p:spTree>
    <p:extLst>
      <p:ext uri="{BB962C8B-B14F-4D97-AF65-F5344CB8AC3E}">
        <p14:creationId xmlns:p14="http://schemas.microsoft.com/office/powerpoint/2010/main" val="2635909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70</a:t>
            </a:fld>
            <a:endParaRPr kumimoji="1" lang="ja-JP" altLang="en-US" dirty="0"/>
          </a:p>
        </p:txBody>
      </p:sp>
    </p:spTree>
    <p:extLst>
      <p:ext uri="{BB962C8B-B14F-4D97-AF65-F5344CB8AC3E}">
        <p14:creationId xmlns:p14="http://schemas.microsoft.com/office/powerpoint/2010/main" val="1965391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71</a:t>
            </a:fld>
            <a:endParaRPr kumimoji="1" lang="ja-JP" altLang="en-US"/>
          </a:p>
        </p:txBody>
      </p:sp>
    </p:spTree>
    <p:extLst>
      <p:ext uri="{BB962C8B-B14F-4D97-AF65-F5344CB8AC3E}">
        <p14:creationId xmlns:p14="http://schemas.microsoft.com/office/powerpoint/2010/main" val="3366093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72</a:t>
            </a:fld>
            <a:endParaRPr kumimoji="1" lang="ja-JP" altLang="en-US"/>
          </a:p>
        </p:txBody>
      </p:sp>
    </p:spTree>
    <p:extLst>
      <p:ext uri="{BB962C8B-B14F-4D97-AF65-F5344CB8AC3E}">
        <p14:creationId xmlns:p14="http://schemas.microsoft.com/office/powerpoint/2010/main" val="22926991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73</a:t>
            </a:fld>
            <a:endParaRPr kumimoji="1" lang="ja-JP" altLang="en-US"/>
          </a:p>
        </p:txBody>
      </p:sp>
    </p:spTree>
    <p:extLst>
      <p:ext uri="{BB962C8B-B14F-4D97-AF65-F5344CB8AC3E}">
        <p14:creationId xmlns:p14="http://schemas.microsoft.com/office/powerpoint/2010/main" val="4300604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74</a:t>
            </a:fld>
            <a:endParaRPr kumimoji="1" lang="ja-JP" altLang="en-US"/>
          </a:p>
        </p:txBody>
      </p:sp>
    </p:spTree>
    <p:extLst>
      <p:ext uri="{BB962C8B-B14F-4D97-AF65-F5344CB8AC3E}">
        <p14:creationId xmlns:p14="http://schemas.microsoft.com/office/powerpoint/2010/main" val="41197731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75</a:t>
            </a:fld>
            <a:endParaRPr kumimoji="1" lang="ja-JP" altLang="en-US"/>
          </a:p>
        </p:txBody>
      </p:sp>
    </p:spTree>
    <p:extLst>
      <p:ext uri="{BB962C8B-B14F-4D97-AF65-F5344CB8AC3E}">
        <p14:creationId xmlns:p14="http://schemas.microsoft.com/office/powerpoint/2010/main" val="2737373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76</a:t>
            </a:fld>
            <a:endParaRPr kumimoji="1" lang="ja-JP" altLang="en-US"/>
          </a:p>
        </p:txBody>
      </p:sp>
    </p:spTree>
    <p:extLst>
      <p:ext uri="{BB962C8B-B14F-4D97-AF65-F5344CB8AC3E}">
        <p14:creationId xmlns:p14="http://schemas.microsoft.com/office/powerpoint/2010/main" val="4072255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77</a:t>
            </a:fld>
            <a:endParaRPr kumimoji="1" lang="ja-JP" altLang="en-US"/>
          </a:p>
        </p:txBody>
      </p:sp>
    </p:spTree>
    <p:extLst>
      <p:ext uri="{BB962C8B-B14F-4D97-AF65-F5344CB8AC3E}">
        <p14:creationId xmlns:p14="http://schemas.microsoft.com/office/powerpoint/2010/main" val="4015092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78</a:t>
            </a:fld>
            <a:endParaRPr kumimoji="1" lang="ja-JP" altLang="en-US"/>
          </a:p>
        </p:txBody>
      </p:sp>
    </p:spTree>
    <p:extLst>
      <p:ext uri="{BB962C8B-B14F-4D97-AF65-F5344CB8AC3E}">
        <p14:creationId xmlns:p14="http://schemas.microsoft.com/office/powerpoint/2010/main" val="16579953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79</a:t>
            </a:fld>
            <a:endParaRPr kumimoji="1" lang="ja-JP" altLang="en-US"/>
          </a:p>
        </p:txBody>
      </p:sp>
    </p:spTree>
    <p:extLst>
      <p:ext uri="{BB962C8B-B14F-4D97-AF65-F5344CB8AC3E}">
        <p14:creationId xmlns:p14="http://schemas.microsoft.com/office/powerpoint/2010/main" val="149593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リサーチセンター済</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a:p>
        </p:txBody>
      </p:sp>
    </p:spTree>
    <p:extLst>
      <p:ext uri="{BB962C8B-B14F-4D97-AF65-F5344CB8AC3E}">
        <p14:creationId xmlns:p14="http://schemas.microsoft.com/office/powerpoint/2010/main" val="29727046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80</a:t>
            </a:fld>
            <a:endParaRPr kumimoji="1" lang="ja-JP" altLang="en-US"/>
          </a:p>
        </p:txBody>
      </p:sp>
    </p:spTree>
    <p:extLst>
      <p:ext uri="{BB962C8B-B14F-4D97-AF65-F5344CB8AC3E}">
        <p14:creationId xmlns:p14="http://schemas.microsoft.com/office/powerpoint/2010/main" val="34110990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府民文化部（内容を確認済）</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81</a:t>
            </a:fld>
            <a:endParaRPr kumimoji="1" lang="ja-JP" altLang="en-US"/>
          </a:p>
        </p:txBody>
      </p:sp>
    </p:spTree>
    <p:extLst>
      <p:ext uri="{BB962C8B-B14F-4D97-AF65-F5344CB8AC3E}">
        <p14:creationId xmlns:p14="http://schemas.microsoft.com/office/powerpoint/2010/main" val="787645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82</a:t>
            </a:fld>
            <a:endParaRPr kumimoji="1" lang="ja-JP" altLang="en-US"/>
          </a:p>
        </p:txBody>
      </p:sp>
    </p:spTree>
    <p:extLst>
      <p:ext uri="{BB962C8B-B14F-4D97-AF65-F5344CB8AC3E}">
        <p14:creationId xmlns:p14="http://schemas.microsoft.com/office/powerpoint/2010/main" val="3341146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83</a:t>
            </a:fld>
            <a:endParaRPr kumimoji="1" lang="ja-JP" altLang="en-US"/>
          </a:p>
        </p:txBody>
      </p:sp>
    </p:spTree>
    <p:extLst>
      <p:ext uri="{BB962C8B-B14F-4D97-AF65-F5344CB8AC3E}">
        <p14:creationId xmlns:p14="http://schemas.microsoft.com/office/powerpoint/2010/main" val="26348090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教育庁</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84</a:t>
            </a:fld>
            <a:endParaRPr kumimoji="1" lang="ja-JP" altLang="en-US"/>
          </a:p>
        </p:txBody>
      </p:sp>
    </p:spTree>
    <p:extLst>
      <p:ext uri="{BB962C8B-B14F-4D97-AF65-F5344CB8AC3E}">
        <p14:creationId xmlns:p14="http://schemas.microsoft.com/office/powerpoint/2010/main" val="10674802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85</a:t>
            </a:fld>
            <a:endParaRPr kumimoji="1" lang="ja-JP" altLang="en-US"/>
          </a:p>
        </p:txBody>
      </p:sp>
    </p:spTree>
    <p:extLst>
      <p:ext uri="{BB962C8B-B14F-4D97-AF65-F5344CB8AC3E}">
        <p14:creationId xmlns:p14="http://schemas.microsoft.com/office/powerpoint/2010/main" val="40751759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87</a:t>
            </a:fld>
            <a:endParaRPr kumimoji="1" lang="ja-JP" altLang="en-US"/>
          </a:p>
        </p:txBody>
      </p:sp>
    </p:spTree>
    <p:extLst>
      <p:ext uri="{BB962C8B-B14F-4D97-AF65-F5344CB8AC3E}">
        <p14:creationId xmlns:p14="http://schemas.microsoft.com/office/powerpoint/2010/main" val="42555294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89</a:t>
            </a:fld>
            <a:endParaRPr kumimoji="1" lang="ja-JP" altLang="en-US" dirty="0"/>
          </a:p>
        </p:txBody>
      </p:sp>
    </p:spTree>
    <p:extLst>
      <p:ext uri="{BB962C8B-B14F-4D97-AF65-F5344CB8AC3E}">
        <p14:creationId xmlns:p14="http://schemas.microsoft.com/office/powerpoint/2010/main" val="35889505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893997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221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リサーチセンター</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a:p>
        </p:txBody>
      </p:sp>
    </p:spTree>
    <p:extLst>
      <p:ext uri="{BB962C8B-B14F-4D97-AF65-F5344CB8AC3E}">
        <p14:creationId xmlns:p14="http://schemas.microsoft.com/office/powerpoint/2010/main" val="1395252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557188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073513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100</a:t>
            </a:fld>
            <a:endParaRPr kumimoji="1" lang="ja-JP" altLang="en-US" dirty="0"/>
          </a:p>
        </p:txBody>
      </p:sp>
    </p:spTree>
    <p:extLst>
      <p:ext uri="{BB962C8B-B14F-4D97-AF65-F5344CB8AC3E}">
        <p14:creationId xmlns:p14="http://schemas.microsoft.com/office/powerpoint/2010/main" val="37909138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101</a:t>
            </a:fld>
            <a:endParaRPr kumimoji="1" lang="ja-JP" altLang="en-US"/>
          </a:p>
        </p:txBody>
      </p:sp>
    </p:spTree>
    <p:extLst>
      <p:ext uri="{BB962C8B-B14F-4D97-AF65-F5344CB8AC3E}">
        <p14:creationId xmlns:p14="http://schemas.microsoft.com/office/powerpoint/2010/main" val="18825778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府民文化部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102</a:t>
            </a:fld>
            <a:endParaRPr kumimoji="1" lang="ja-JP" altLang="en-US"/>
          </a:p>
        </p:txBody>
      </p:sp>
    </p:spTree>
    <p:extLst>
      <p:ext uri="{BB962C8B-B14F-4D97-AF65-F5344CB8AC3E}">
        <p14:creationId xmlns:p14="http://schemas.microsoft.com/office/powerpoint/2010/main" val="11971248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103</a:t>
            </a:fld>
            <a:endParaRPr kumimoji="1" lang="ja-JP" altLang="en-US"/>
          </a:p>
        </p:txBody>
      </p:sp>
    </p:spTree>
    <p:extLst>
      <p:ext uri="{BB962C8B-B14F-4D97-AF65-F5344CB8AC3E}">
        <p14:creationId xmlns:p14="http://schemas.microsoft.com/office/powerpoint/2010/main" val="33768325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104</a:t>
            </a:fld>
            <a:endParaRPr kumimoji="1" lang="ja-JP" altLang="en-US"/>
          </a:p>
        </p:txBody>
      </p:sp>
    </p:spTree>
    <p:extLst>
      <p:ext uri="{BB962C8B-B14F-4D97-AF65-F5344CB8AC3E}">
        <p14:creationId xmlns:p14="http://schemas.microsoft.com/office/powerpoint/2010/main" val="27743385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Tree>
    <p:extLst>
      <p:ext uri="{BB962C8B-B14F-4D97-AF65-F5344CB8AC3E}">
        <p14:creationId xmlns:p14="http://schemas.microsoft.com/office/powerpoint/2010/main" val="4204310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106</a:t>
            </a:fld>
            <a:endParaRPr kumimoji="1" lang="ja-JP" altLang="en-US"/>
          </a:p>
        </p:txBody>
      </p:sp>
    </p:spTree>
    <p:extLst>
      <p:ext uri="{BB962C8B-B14F-4D97-AF65-F5344CB8AC3E}">
        <p14:creationId xmlns:p14="http://schemas.microsoft.com/office/powerpoint/2010/main" val="17081136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都市整備部、大阪市、政策企画部</a:t>
            </a:r>
          </a:p>
        </p:txBody>
      </p:sp>
    </p:spTree>
    <p:extLst>
      <p:ext uri="{BB962C8B-B14F-4D97-AF65-F5344CB8AC3E}">
        <p14:creationId xmlns:p14="http://schemas.microsoft.com/office/powerpoint/2010/main" val="208335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32322">
              <a:defRPr/>
            </a:pPr>
            <a:fld id="{C81005DB-AF70-41D7-A185-2905A016DB4F}" type="slidenum">
              <a:rPr lang="ja-JP" altLang="en-US">
                <a:solidFill>
                  <a:prstClr val="black"/>
                </a:solidFill>
                <a:latin typeface="Calibri"/>
                <a:ea typeface="ＭＳ Ｐゴシック" panose="020B0600070205080204" pitchFamily="50" charset="-128"/>
              </a:rPr>
              <a:pPr defTabSz="932322">
                <a:defRPr/>
              </a:pPr>
              <a:t>11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7379676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108</a:t>
            </a:fld>
            <a:endParaRPr kumimoji="1" lang="ja-JP" altLang="en-US"/>
          </a:p>
        </p:txBody>
      </p:sp>
    </p:spTree>
    <p:extLst>
      <p:ext uri="{BB962C8B-B14F-4D97-AF65-F5344CB8AC3E}">
        <p14:creationId xmlns:p14="http://schemas.microsoft.com/office/powerpoint/2010/main" val="25619391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109</a:t>
            </a:fld>
            <a:endParaRPr kumimoji="1" lang="ja-JP" altLang="en-US"/>
          </a:p>
        </p:txBody>
      </p:sp>
    </p:spTree>
    <p:extLst>
      <p:ext uri="{BB962C8B-B14F-4D97-AF65-F5344CB8AC3E}">
        <p14:creationId xmlns:p14="http://schemas.microsoft.com/office/powerpoint/2010/main" val="29295565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「確々報」とは？一般用語でないように思う。</a:t>
            </a:r>
            <a:endParaRPr kumimoji="1" lang="en-US" altLang="ja-JP" dirty="0" smtClean="0"/>
          </a:p>
          <a:p>
            <a:r>
              <a:rPr kumimoji="1" lang="ja-JP" altLang="en-US" dirty="0" smtClean="0"/>
              <a:t>・輸出額１位がプラスチックのため、推移表についてもプラスチックを最上行にすべき</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110</a:t>
            </a:fld>
            <a:endParaRPr kumimoji="1" lang="ja-JP" altLang="en-US"/>
          </a:p>
        </p:txBody>
      </p:sp>
    </p:spTree>
    <p:extLst>
      <p:ext uri="{BB962C8B-B14F-4D97-AF65-F5344CB8AC3E}">
        <p14:creationId xmlns:p14="http://schemas.microsoft.com/office/powerpoint/2010/main" val="13011408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111</a:t>
            </a:fld>
            <a:endParaRPr kumimoji="1" lang="ja-JP" altLang="en-US"/>
          </a:p>
        </p:txBody>
      </p:sp>
    </p:spTree>
    <p:extLst>
      <p:ext uri="{BB962C8B-B14F-4D97-AF65-F5344CB8AC3E}">
        <p14:creationId xmlns:p14="http://schemas.microsoft.com/office/powerpoint/2010/main" val="40591610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112</a:t>
            </a:fld>
            <a:endParaRPr kumimoji="1" lang="ja-JP" altLang="en-US"/>
          </a:p>
        </p:txBody>
      </p:sp>
    </p:spTree>
    <p:extLst>
      <p:ext uri="{BB962C8B-B14F-4D97-AF65-F5344CB8AC3E}">
        <p14:creationId xmlns:p14="http://schemas.microsoft.com/office/powerpoint/2010/main" val="10337196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都市整備部、大阪市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113</a:t>
            </a:fld>
            <a:endParaRPr kumimoji="1" lang="ja-JP" altLang="en-US"/>
          </a:p>
        </p:txBody>
      </p:sp>
    </p:spTree>
    <p:extLst>
      <p:ext uri="{BB962C8B-B14F-4D97-AF65-F5344CB8AC3E}">
        <p14:creationId xmlns:p14="http://schemas.microsoft.com/office/powerpoint/2010/main" val="27347226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都市整備部、大阪市</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114</a:t>
            </a:fld>
            <a:endParaRPr kumimoji="1" lang="ja-JP" altLang="en-US"/>
          </a:p>
        </p:txBody>
      </p:sp>
    </p:spTree>
    <p:extLst>
      <p:ext uri="{BB962C8B-B14F-4D97-AF65-F5344CB8AC3E}">
        <p14:creationId xmlns:p14="http://schemas.microsoft.com/office/powerpoint/2010/main" val="34167833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115</a:t>
            </a:fld>
            <a:endParaRPr kumimoji="1" lang="ja-JP" altLang="en-US"/>
          </a:p>
        </p:txBody>
      </p:sp>
    </p:spTree>
    <p:extLst>
      <p:ext uri="{BB962C8B-B14F-4D97-AF65-F5344CB8AC3E}">
        <p14:creationId xmlns:p14="http://schemas.microsoft.com/office/powerpoint/2010/main" val="8965076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大阪市、政策企画部</a:t>
            </a:r>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116</a:t>
            </a:fld>
            <a:endParaRPr kumimoji="1" lang="ja-JP" altLang="en-US"/>
          </a:p>
        </p:txBody>
      </p:sp>
    </p:spTree>
    <p:extLst>
      <p:ext uri="{BB962C8B-B14F-4D97-AF65-F5344CB8AC3E}">
        <p14:creationId xmlns:p14="http://schemas.microsoft.com/office/powerpoint/2010/main" val="40738043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2064451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DFD8DF2E-C626-449A-95C6-AF4E64FD5D38}" type="datetime1">
              <a:rPr kumimoji="1" lang="ja-JP" altLang="en-US" smtClean="0"/>
              <a:t>2022/7/29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649D0E4-7358-4606-B454-E54057042102}" type="datetime1">
              <a:rPr kumimoji="1" lang="ja-JP" altLang="en-US" smtClean="0"/>
              <a:t>2022/7/29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1907FE3-9A89-4D57-8E19-D87C222707F5}" type="datetime1">
              <a:rPr kumimoji="1" lang="ja-JP" altLang="en-US" smtClean="0"/>
              <a:t>2022/7/29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47393" y="124098"/>
            <a:ext cx="8312150" cy="496591"/>
          </a:xfrm>
          <a:prstGeom prst="rect">
            <a:avLst/>
          </a:prstGeom>
        </p:spPr>
        <p:txBody>
          <a:bodyPr anchor="ctr" anchorCtr="0"/>
          <a:lstStyle>
            <a:lvl1pPr marL="0" indent="0">
              <a:buFontTx/>
              <a:buNone/>
              <a:defRPr sz="2215">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タイトルの書式設定</a:t>
            </a:r>
            <a:endParaRPr lang="ja-JP" altLang="en-US" dirty="0"/>
          </a:p>
        </p:txBody>
      </p:sp>
      <p:sp>
        <p:nvSpPr>
          <p:cNvPr id="6" name="テキスト プレースホルダー 5">
            <a:extLst>
              <a:ext uri="{FF2B5EF4-FFF2-40B4-BE49-F238E27FC236}">
                <a16:creationId xmlns:a16="http://schemas.microsoft.com/office/drawing/2014/main" id="{C8002C63-B829-4339-91B2-5C6C8CE116D9}"/>
              </a:ext>
            </a:extLst>
          </p:cNvPr>
          <p:cNvSpPr>
            <a:spLocks noGrp="1"/>
          </p:cNvSpPr>
          <p:nvPr>
            <p:ph type="body" sz="quarter" idx="10"/>
          </p:nvPr>
        </p:nvSpPr>
        <p:spPr>
          <a:xfrm>
            <a:off x="184638" y="692776"/>
            <a:ext cx="8840666" cy="720000"/>
          </a:xfrm>
          <a:prstGeom prst="rect">
            <a:avLst/>
          </a:prstGeom>
          <a:solidFill>
            <a:srgbClr val="FFFF99"/>
          </a:solidFill>
        </p:spPr>
        <p:txBody>
          <a:bodyPr/>
          <a:lstStyle>
            <a:lvl1pPr marL="0" indent="0">
              <a:lnSpc>
                <a:spcPct val="100000"/>
              </a:lnSpc>
              <a:buFontTx/>
              <a:buNone/>
              <a:defRPr sz="1846">
                <a:latin typeface="Meiryo UI" panose="020B0604030504040204" pitchFamily="50" charset="-128"/>
                <a:ea typeface="Meiryo UI" panose="020B0604030504040204" pitchFamily="50" charset="-128"/>
                <a:cs typeface="Meiryo UI" panose="020B0604030504040204" pitchFamily="50" charset="-128"/>
              </a:defRPr>
            </a:lvl1pPr>
            <a:lvl2pPr>
              <a:defRPr sz="1846">
                <a:latin typeface="Meiryo UI" panose="020B0604030504040204" pitchFamily="50" charset="-128"/>
                <a:ea typeface="Meiryo UI" panose="020B0604030504040204" pitchFamily="50" charset="-128"/>
                <a:cs typeface="Meiryo UI" panose="020B0604030504040204" pitchFamily="50" charset="-128"/>
              </a:defRPr>
            </a:lvl2pPr>
            <a:lvl3pPr>
              <a:defRPr sz="1846">
                <a:latin typeface="Meiryo UI" panose="020B0604030504040204" pitchFamily="50" charset="-128"/>
                <a:ea typeface="Meiryo UI" panose="020B0604030504040204" pitchFamily="50" charset="-128"/>
                <a:cs typeface="Meiryo UI" panose="020B0604030504040204" pitchFamily="50" charset="-128"/>
              </a:defRPr>
            </a:lvl3pPr>
            <a:lvl4pPr>
              <a:defRPr sz="1846">
                <a:latin typeface="Meiryo UI" panose="020B0604030504040204" pitchFamily="50" charset="-128"/>
                <a:ea typeface="Meiryo UI" panose="020B0604030504040204" pitchFamily="50" charset="-128"/>
                <a:cs typeface="Meiryo UI" panose="020B0604030504040204" pitchFamily="50" charset="-128"/>
              </a:defRPr>
            </a:lvl4pPr>
            <a:lvl5pPr>
              <a:defRPr sz="1846">
                <a:latin typeface="Meiryo UI" panose="020B0604030504040204" pitchFamily="50" charset="-128"/>
                <a:ea typeface="Meiryo UI" panose="020B0604030504040204" pitchFamily="50" charset="-128"/>
                <a:cs typeface="Meiryo UI" panose="020B0604030504040204" pitchFamily="50" charset="-128"/>
              </a:defRPr>
            </a:lvl5pPr>
          </a:lstStyle>
          <a:p>
            <a:pPr lvl="0"/>
            <a:endParaRPr kumimoji="1" lang="ja-JP" altLang="en-US" dirty="0"/>
          </a:p>
        </p:txBody>
      </p:sp>
    </p:spTree>
    <p:extLst>
      <p:ext uri="{BB962C8B-B14F-4D97-AF65-F5344CB8AC3E}">
        <p14:creationId xmlns:p14="http://schemas.microsoft.com/office/powerpoint/2010/main" val="136675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88D1627-7E9E-4DE1-B868-CBE32F784886}" type="datetime1">
              <a:rPr kumimoji="1" lang="ja-JP" altLang="en-US" smtClean="0"/>
              <a:t>2022/7/29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DD6BEA13-3E2C-4D59-B0A0-3A77189B3A81}" type="datetime1">
              <a:rPr kumimoji="1" lang="ja-JP" altLang="en-US" smtClean="0"/>
              <a:t>2022/7/29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ABB2A374-3C37-40E1-A128-4F28445DBD7A}" type="datetime1">
              <a:rPr kumimoji="1" lang="ja-JP" altLang="en-US" smtClean="0"/>
              <a:t>2022/7/29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z="1800" smtClean="0"/>
              <a:pPr>
                <a:defRPr/>
              </a:pPr>
              <a:t>‹#›</a:t>
            </a:fld>
            <a:endParaRPr lang="ja-JP" altLang="en-US" sz="18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F2C06F76-72DB-4307-AD63-F73B80F63BDE}" type="datetime1">
              <a:rPr kumimoji="1" lang="ja-JP" altLang="en-US" smtClean="0"/>
              <a:t>2022/7/29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8B905D0F-CB66-4948-9CAE-CB3654FABB72}" type="datetime1">
              <a:rPr kumimoji="1" lang="ja-JP" altLang="en-US" smtClean="0"/>
              <a:t>2022/7/29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6B3623-C140-4299-B098-C28FA27FDA83}" type="datetime1">
              <a:rPr kumimoji="1" lang="ja-JP" altLang="en-US" smtClean="0"/>
              <a:t>2022/7/29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0">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17493B6C-AFAC-4999-98D4-6911CC960745}" type="datetime1">
              <a:rPr kumimoji="1" lang="ja-JP" altLang="en-US" smtClean="0"/>
              <a:t>2022/7/29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4664F5B9-FBC5-49B0-8B79-C187F024CA58}" type="datetime1">
              <a:rPr kumimoji="1" lang="ja-JP" altLang="en-US" smtClean="0"/>
              <a:t>2022/7/29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6EB8-E0A9-48C1-B866-8817C54437AE}" type="datetime1">
              <a:rPr kumimoji="1" lang="ja-JP" altLang="en-US" smtClean="0"/>
              <a:t>2022/7/29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00.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chart" Target="../charts/chart78.xml"/></Relationships>
</file>

<file path=ppt/slides/_rels/slide104.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chart" Target="../charts/chart82.xml"/></Relationships>
</file>

<file path=ppt/slides/_rels/slide107.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chart" Target="../charts/chart84.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09.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chart" Target="../charts/chart86.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10.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chart" Target="../charts/chart88.xml"/></Relationships>
</file>

<file path=ppt/slides/_rels/slide11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chart" Target="../charts/chart91.xml"/></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22.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9.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chart" Target="../charts/chart13.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hart" Target="../charts/chart32.xml"/></Relationships>
</file>

<file path=ppt/slides/_rels/slide5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42.xml"/><Relationship Id="rId4" Type="http://schemas.openxmlformats.org/officeDocument/2006/relationships/chart" Target="../charts/char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49.xml"/></Relationships>
</file>

<file path=ppt/slides/_rels/slide7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chart" Target="../charts/chart53.xml"/></Relationships>
</file>

<file path=ppt/slides/_rels/slide7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chart" Target="../charts/chart60.xml"/></Relationships>
</file>

<file path=ppt/slides/_rels/slide85.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chart" Target="../charts/chart62.xml"/><Relationship Id="rId7" Type="http://schemas.openxmlformats.org/officeDocument/2006/relationships/chart" Target="../charts/chart66.xm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chart" Target="../charts/chart65.xml"/><Relationship Id="rId5" Type="http://schemas.openxmlformats.org/officeDocument/2006/relationships/chart" Target="../charts/chart64.xml"/><Relationship Id="rId10" Type="http://schemas.openxmlformats.org/officeDocument/2006/relationships/chart" Target="../charts/chart69.xml"/><Relationship Id="rId4" Type="http://schemas.openxmlformats.org/officeDocument/2006/relationships/chart" Target="../charts/chart63.xml"/><Relationship Id="rId9" Type="http://schemas.openxmlformats.org/officeDocument/2006/relationships/chart" Target="../charts/chart68.xml"/></Relationships>
</file>

<file path=ppt/slides/_rels/slide89.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2.xml"/><Relationship Id="rId5" Type="http://schemas.openxmlformats.org/officeDocument/2006/relationships/chart" Target="../charts/chart73.xml"/><Relationship Id="rId4" Type="http://schemas.openxmlformats.org/officeDocument/2006/relationships/chart" Target="../charts/chart72.xml"/></Relationships>
</file>

<file path=ppt/slides/_rels/slide9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92124" y="1124744"/>
            <a:ext cx="8159750" cy="769121"/>
          </a:xfrm>
          <a:prstGeom prst="rect">
            <a:avLst/>
          </a:prstGeom>
          <a:noFill/>
        </p:spPr>
        <p:txBody>
          <a:bodyPr wrap="square" rtlCol="0" anchor="ctr">
            <a:spAutoFit/>
          </a:bodyPr>
          <a:lstStyle/>
          <a:p>
            <a:pPr algn="ctr"/>
            <a:r>
              <a:rPr kumimoji="1" lang="ja-JP" altLang="en-US" sz="2486" dirty="0">
                <a:latin typeface="Meiryo UI" panose="020B0604030504040204" pitchFamily="50" charset="-128"/>
                <a:ea typeface="Meiryo UI" panose="020B0604030504040204" pitchFamily="50" charset="-128"/>
              </a:rPr>
              <a:t>大阪の再生・成長に向けた新戦略</a:t>
            </a:r>
            <a:endParaRPr kumimoji="1" lang="en-US" altLang="ja-JP" sz="2486" dirty="0">
              <a:latin typeface="Meiryo UI" panose="020B0604030504040204" pitchFamily="50" charset="-128"/>
              <a:ea typeface="Meiryo UI" panose="020B0604030504040204" pitchFamily="50" charset="-128"/>
            </a:endParaRPr>
          </a:p>
          <a:p>
            <a:pPr algn="ctr"/>
            <a:r>
              <a:rPr kumimoji="1" lang="ja-JP" altLang="en-US" sz="1912" dirty="0">
                <a:latin typeface="Meiryo UI" panose="020B0604030504040204" pitchFamily="50" charset="-128"/>
                <a:ea typeface="Meiryo UI" panose="020B0604030504040204" pitchFamily="50" charset="-128"/>
              </a:rPr>
              <a:t>（ウィズコロナからポストコロナへ）</a:t>
            </a:r>
          </a:p>
        </p:txBody>
      </p:sp>
      <p:sp>
        <p:nvSpPr>
          <p:cNvPr id="7" name="テキスト ボックス 6"/>
          <p:cNvSpPr txBox="1"/>
          <p:nvPr/>
        </p:nvSpPr>
        <p:spPr>
          <a:xfrm>
            <a:off x="185194" y="2804308"/>
            <a:ext cx="8707285" cy="1046440"/>
          </a:xfrm>
          <a:prstGeom prst="rect">
            <a:avLst/>
          </a:prstGeom>
          <a:noFill/>
        </p:spPr>
        <p:txBody>
          <a:bodyPr wrap="square" rtlCol="0">
            <a:spAutoFit/>
          </a:bodyPr>
          <a:lstStyle/>
          <a:p>
            <a:pPr algn="ctr"/>
            <a:r>
              <a:rPr kumimoji="1" lang="ja-JP" altLang="en-US" sz="3400" b="1" dirty="0">
                <a:latin typeface="Meiryo UI" panose="020B0604030504040204" pitchFamily="50" charset="-128"/>
                <a:ea typeface="Meiryo UI" panose="020B0604030504040204" pitchFamily="50" charset="-128"/>
              </a:rPr>
              <a:t>データ集②</a:t>
            </a:r>
            <a:endParaRPr kumimoji="1" lang="en-US" altLang="ja-JP" sz="3400" b="1" dirty="0">
              <a:latin typeface="Meiryo UI" panose="020B0604030504040204" pitchFamily="50" charset="-128"/>
              <a:ea typeface="Meiryo UI" panose="020B0604030504040204" pitchFamily="50" charset="-128"/>
            </a:endParaRPr>
          </a:p>
          <a:p>
            <a:pPr algn="ctr"/>
            <a:r>
              <a:rPr kumimoji="1" lang="ja-JP" altLang="en-US" sz="2800" b="1" dirty="0">
                <a:latin typeface="Meiryo UI" panose="020B0604030504040204" pitchFamily="50" charset="-128"/>
                <a:ea typeface="Meiryo UI" panose="020B0604030504040204" pitchFamily="50" charset="-128"/>
              </a:rPr>
              <a:t>（大阪経済や成長に向けた５つの重点分野関係）</a:t>
            </a:r>
          </a:p>
        </p:txBody>
      </p:sp>
      <p:sp>
        <p:nvSpPr>
          <p:cNvPr id="9" name="テキスト ボックス 8"/>
          <p:cNvSpPr txBox="1"/>
          <p:nvPr/>
        </p:nvSpPr>
        <p:spPr>
          <a:xfrm>
            <a:off x="1582142" y="4797152"/>
            <a:ext cx="5913390" cy="445507"/>
          </a:xfrm>
          <a:prstGeom prst="rect">
            <a:avLst/>
          </a:prstGeom>
          <a:noFill/>
        </p:spPr>
        <p:txBody>
          <a:bodyPr wrap="square" rtlCol="0">
            <a:spAutoFit/>
          </a:bodyPr>
          <a:lstStyle/>
          <a:p>
            <a:pPr algn="ctr"/>
            <a:r>
              <a:rPr kumimoji="1" lang="en-US" altLang="ja-JP" sz="2295" dirty="0">
                <a:latin typeface="Meiryo UI" panose="020B0604030504040204" pitchFamily="50" charset="-128"/>
                <a:ea typeface="Meiryo UI" panose="020B0604030504040204" pitchFamily="50" charset="-128"/>
              </a:rPr>
              <a:t>2022</a:t>
            </a:r>
            <a:r>
              <a:rPr kumimoji="1" lang="ja-JP" altLang="en-US" sz="2295" dirty="0">
                <a:latin typeface="Meiryo UI" panose="020B0604030504040204" pitchFamily="50" charset="-128"/>
                <a:ea typeface="Meiryo UI" panose="020B0604030504040204" pitchFamily="50" charset="-128"/>
              </a:rPr>
              <a:t>年（令和</a:t>
            </a:r>
            <a:r>
              <a:rPr lang="en-US" altLang="ja-JP" sz="2295" dirty="0">
                <a:latin typeface="Meiryo UI" panose="020B0604030504040204" pitchFamily="50" charset="-128"/>
                <a:ea typeface="Meiryo UI" panose="020B0604030504040204" pitchFamily="50" charset="-128"/>
              </a:rPr>
              <a:t>4</a:t>
            </a:r>
            <a:r>
              <a:rPr kumimoji="1" lang="ja-JP" altLang="en-US" sz="2295" dirty="0">
                <a:latin typeface="Meiryo UI" panose="020B0604030504040204" pitchFamily="50" charset="-128"/>
                <a:ea typeface="Meiryo UI" panose="020B0604030504040204" pitchFamily="50" charset="-128"/>
              </a:rPr>
              <a:t>年</a:t>
            </a:r>
            <a:r>
              <a:rPr kumimoji="1" lang="ja-JP" altLang="en-US" sz="2295" dirty="0" smtClean="0">
                <a:latin typeface="Meiryo UI" panose="020B0604030504040204" pitchFamily="50" charset="-128"/>
                <a:ea typeface="Meiryo UI" panose="020B0604030504040204" pitchFamily="50" charset="-128"/>
              </a:rPr>
              <a:t>）</a:t>
            </a:r>
            <a:r>
              <a:rPr lang="ja-JP" altLang="en-US" sz="2295" dirty="0" smtClean="0">
                <a:latin typeface="Meiryo UI" panose="020B0604030504040204" pitchFamily="50" charset="-128"/>
                <a:ea typeface="Meiryo UI" panose="020B0604030504040204" pitchFamily="50" charset="-128"/>
              </a:rPr>
              <a:t>７</a:t>
            </a:r>
            <a:r>
              <a:rPr kumimoji="1" lang="ja-JP" altLang="en-US" sz="2295" dirty="0" smtClean="0">
                <a:latin typeface="Meiryo UI" panose="020B0604030504040204" pitchFamily="50" charset="-128"/>
                <a:ea typeface="Meiryo UI" panose="020B0604030504040204" pitchFamily="50" charset="-128"/>
              </a:rPr>
              <a:t>月版</a:t>
            </a:r>
            <a:r>
              <a:rPr kumimoji="1" lang="ja-JP" altLang="en-US" sz="2295" dirty="0">
                <a:latin typeface="Meiryo UI" panose="020B0604030504040204" pitchFamily="50" charset="-128"/>
                <a:ea typeface="Meiryo UI" panose="020B0604030504040204" pitchFamily="50" charset="-128"/>
              </a:rPr>
              <a:t>　</a:t>
            </a:r>
            <a:r>
              <a:rPr lang="ja-JP" altLang="en-US" sz="2295" dirty="0">
                <a:latin typeface="Meiryo UI" panose="020B0604030504040204" pitchFamily="50" charset="-128"/>
                <a:ea typeface="Meiryo UI" panose="020B0604030504040204" pitchFamily="50" charset="-128"/>
              </a:rPr>
              <a:t>大阪府・大阪市</a:t>
            </a:r>
            <a:endParaRPr kumimoji="1" lang="ja-JP" altLang="en-US" sz="2295"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1439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0" y="6287730"/>
            <a:ext cx="9144000" cy="461665"/>
          </a:xfrm>
          <a:prstGeom prst="rect">
            <a:avLst/>
          </a:prstGeom>
          <a:noFill/>
        </p:spPr>
        <p:txBody>
          <a:bodyPr wrap="square" rtlCol="0">
            <a:spAutoFit/>
          </a:bodyPr>
          <a:lstStyle/>
          <a:p>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景気動向指数は、生産、雇用などの様々な経済活動での重要かつ契機に敏感に反応する指標の動きを統合することによって、景気の現状把握及び将来予測に資するために作成された指標。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CI</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年を</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として指数で算出している。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dirty="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）として指数化したもの。大阪は製造工業生産指数を記載。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p:cNvGraphicFramePr>
          <p:nvPr>
            <p:extLst>
              <p:ext uri="{D42A27DB-BD31-4B8C-83A1-F6EECF244321}">
                <p14:modId xmlns:p14="http://schemas.microsoft.com/office/powerpoint/2010/main" val="2214535769"/>
              </p:ext>
            </p:extLst>
          </p:nvPr>
        </p:nvGraphicFramePr>
        <p:xfrm>
          <a:off x="-38795" y="2522354"/>
          <a:ext cx="4328795" cy="3708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a:graphicFrameLocks/>
          </p:cNvGraphicFramePr>
          <p:nvPr>
            <p:extLst>
              <p:ext uri="{D42A27DB-BD31-4B8C-83A1-F6EECF244321}">
                <p14:modId xmlns:p14="http://schemas.microsoft.com/office/powerpoint/2010/main" val="3660046479"/>
              </p:ext>
            </p:extLst>
          </p:nvPr>
        </p:nvGraphicFramePr>
        <p:xfrm>
          <a:off x="4429300" y="2459996"/>
          <a:ext cx="4642692" cy="3770854"/>
        </p:xfrm>
        <a:graphic>
          <a:graphicData uri="http://schemas.openxmlformats.org/drawingml/2006/chart">
            <c:chart xmlns:c="http://schemas.openxmlformats.org/drawingml/2006/chart" xmlns:r="http://schemas.openxmlformats.org/officeDocument/2006/relationships" r:id="rId4"/>
          </a:graphicData>
        </a:graphic>
      </p:graphicFrame>
      <p:sp>
        <p:nvSpPr>
          <p:cNvPr id="39" name="正方形/長方形 38"/>
          <p:cNvSpPr/>
          <p:nvPr/>
        </p:nvSpPr>
        <p:spPr>
          <a:xfrm>
            <a:off x="35496" y="1315009"/>
            <a:ext cx="9036496" cy="104710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大阪府の景気動向指数の動きをみると、成長戦略策定の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年以降、景気の拡大は続いていたが、新型コロナウイルス感染症の影響により、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月以降、急速に悪化したが、同年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月を底に回復基調。</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鉱工業生産指数（大阪は製造工業生産指数）は概ね全国と同程度で推移していたが、新型コロナウイルス感染症の影響により、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月以降、急速に悪化したが、同年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月を底に回復基調。</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a:t>
            </a:fld>
            <a:endParaRPr lang="ja-JP" altLang="en-US" dirty="0"/>
          </a:p>
        </p:txBody>
      </p:sp>
      <p:sp>
        <p:nvSpPr>
          <p:cNvPr id="23" name="正方形/長方形 22"/>
          <p:cNvSpPr/>
          <p:nvPr/>
        </p:nvSpPr>
        <p:spPr>
          <a:xfrm>
            <a:off x="251520" y="756000"/>
            <a:ext cx="8784000" cy="553998"/>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景気動向指数（一致</a:t>
            </a:r>
            <a:r>
              <a:rPr lang="en-US" altLang="ja-JP" b="1" dirty="0">
                <a:latin typeface="Meiryo UI" panose="020B0604030504040204" pitchFamily="50" charset="-128"/>
                <a:ea typeface="Meiryo UI" panose="020B0604030504040204" pitchFamily="50" charset="-128"/>
                <a:cs typeface="Meiryo UI" panose="020B0604030504040204" pitchFamily="50" charset="-128"/>
              </a:rPr>
              <a:t>CI</a:t>
            </a:r>
            <a:r>
              <a:rPr lang="ja-JP" altLang="en-US" b="1" dirty="0">
                <a:latin typeface="Meiryo UI" panose="020B0604030504040204" pitchFamily="50" charset="-128"/>
                <a:ea typeface="Meiryo UI" panose="020B0604030504040204" pitchFamily="50" charset="-128"/>
                <a:cs typeface="Meiryo UI" panose="020B0604030504040204" pitchFamily="50" charset="-128"/>
              </a:rPr>
              <a:t>）と鉱工業生産指数の推移</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2015</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100</a:t>
            </a:r>
            <a:r>
              <a:rPr lang="ja-JP" altLang="en-US" dirty="0">
                <a:latin typeface="Meiryo UI" panose="020B0604030504040204" pitchFamily="50" charset="-128"/>
                <a:ea typeface="Meiryo UI" panose="020B0604030504040204" pitchFamily="50" charset="-128"/>
                <a:cs typeface="Meiryo UI" panose="020B0604030504040204" pitchFamily="50" charset="-128"/>
              </a:rPr>
              <a:t>としたときの比較）</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大阪産業経済リサーチセンター「景気動向指数」、内閣府「景気動向指数」、大阪府「大阪府工業指数」、経済産業省「鉱工業指数」より作成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38794" y="2444356"/>
            <a:ext cx="648072" cy="378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（指数）</a:t>
            </a:r>
          </a:p>
        </p:txBody>
      </p:sp>
      <p:sp>
        <p:nvSpPr>
          <p:cNvPr id="12" name="正方形/長方形 11"/>
          <p:cNvSpPr/>
          <p:nvPr/>
        </p:nvSpPr>
        <p:spPr>
          <a:xfrm>
            <a:off x="4290001" y="2459995"/>
            <a:ext cx="648072" cy="378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（指数）</a:t>
            </a:r>
          </a:p>
        </p:txBody>
      </p:sp>
    </p:spTree>
    <p:extLst>
      <p:ext uri="{BB962C8B-B14F-4D97-AF65-F5344CB8AC3E}">
        <p14:creationId xmlns:p14="http://schemas.microsoft.com/office/powerpoint/2010/main" val="14578153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p:cNvGraphicFramePr>
          <p:nvPr>
            <p:extLst>
              <p:ext uri="{D42A27DB-BD31-4B8C-83A1-F6EECF244321}">
                <p14:modId xmlns:p14="http://schemas.microsoft.com/office/powerpoint/2010/main" val="3341495462"/>
              </p:ext>
            </p:extLst>
          </p:nvPr>
        </p:nvGraphicFramePr>
        <p:xfrm>
          <a:off x="209031" y="2117822"/>
          <a:ext cx="8441553" cy="474017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グループ化 5"/>
          <p:cNvGrpSpPr/>
          <p:nvPr/>
        </p:nvGrpSpPr>
        <p:grpSpPr>
          <a:xfrm>
            <a:off x="5220072" y="1725953"/>
            <a:ext cx="3713287" cy="4007303"/>
            <a:chOff x="5398911" y="1184693"/>
            <a:chExt cx="4123244" cy="4416814"/>
          </a:xfrm>
        </p:grpSpPr>
        <p:pic>
          <p:nvPicPr>
            <p:cNvPr id="10" name="図 9" title="図表2-1-4　二次医療圏の設定"/>
            <p:cNvPicPr/>
            <p:nvPr/>
          </p:nvPicPr>
          <p:blipFill>
            <a:blip r:embed="rId4">
              <a:extLst>
                <a:ext uri="{28A0092B-C50C-407E-A947-70E740481C1C}">
                  <a14:useLocalDpi xmlns:a14="http://schemas.microsoft.com/office/drawing/2010/main" val="0"/>
                </a:ext>
              </a:extLst>
            </a:blip>
            <a:stretch>
              <a:fillRect/>
            </a:stretch>
          </p:blipFill>
          <p:spPr>
            <a:xfrm>
              <a:off x="5415460" y="1184693"/>
              <a:ext cx="4106695" cy="4416814"/>
            </a:xfrm>
            <a:prstGeom prst="rect">
              <a:avLst/>
            </a:prstGeom>
          </p:spPr>
        </p:pic>
        <p:sp>
          <p:nvSpPr>
            <p:cNvPr id="3" name="正方形/長方形 2"/>
            <p:cNvSpPr/>
            <p:nvPr/>
          </p:nvSpPr>
          <p:spPr>
            <a:xfrm>
              <a:off x="5947464" y="199827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4</a:t>
              </a:r>
              <a:r>
                <a:rPr lang="ja-JP" altLang="en-US" sz="923" b="1" u="sng" dirty="0">
                  <a:solidFill>
                    <a:schemeClr val="tx1"/>
                  </a:solidFill>
                </a:rPr>
                <a:t>か所</a:t>
              </a:r>
            </a:p>
          </p:txBody>
        </p:sp>
        <p:sp>
          <p:nvSpPr>
            <p:cNvPr id="16" name="正方形/長方形 15"/>
            <p:cNvSpPr/>
            <p:nvPr/>
          </p:nvSpPr>
          <p:spPr>
            <a:xfrm>
              <a:off x="5897694" y="316836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15</a:t>
              </a:r>
              <a:r>
                <a:rPr lang="ja-JP" altLang="en-US" sz="923" b="1" u="sng" dirty="0">
                  <a:solidFill>
                    <a:schemeClr val="tx1"/>
                  </a:solidFill>
                </a:rPr>
                <a:t>か所</a:t>
              </a:r>
            </a:p>
          </p:txBody>
        </p:sp>
        <p:sp>
          <p:nvSpPr>
            <p:cNvPr id="17" name="正方形/長方形 16"/>
            <p:cNvSpPr/>
            <p:nvPr/>
          </p:nvSpPr>
          <p:spPr>
            <a:xfrm>
              <a:off x="5844570" y="365464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1</a:t>
              </a:r>
              <a:r>
                <a:rPr lang="ja-JP" altLang="en-US" sz="923" b="1" u="sng" dirty="0">
                  <a:solidFill>
                    <a:schemeClr val="tx1"/>
                  </a:solidFill>
                </a:rPr>
                <a:t>か所</a:t>
              </a:r>
            </a:p>
          </p:txBody>
        </p:sp>
        <p:sp>
          <p:nvSpPr>
            <p:cNvPr id="18" name="正方形/長方形 17"/>
            <p:cNvSpPr/>
            <p:nvPr/>
          </p:nvSpPr>
          <p:spPr>
            <a:xfrm>
              <a:off x="5398911" y="43119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a:t>
              </a:r>
              <a:r>
                <a:rPr lang="ja-JP" altLang="en-US" sz="923" b="1" u="sng" dirty="0">
                  <a:solidFill>
                    <a:schemeClr val="tx1"/>
                  </a:solidFill>
                </a:rPr>
                <a:t>か所</a:t>
              </a:r>
            </a:p>
          </p:txBody>
        </p:sp>
        <p:sp>
          <p:nvSpPr>
            <p:cNvPr id="19" name="正方形/長方形 18"/>
            <p:cNvSpPr/>
            <p:nvPr/>
          </p:nvSpPr>
          <p:spPr>
            <a:xfrm>
              <a:off x="8193360" y="174624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2</a:t>
              </a:r>
              <a:r>
                <a:rPr lang="ja-JP" altLang="en-US" sz="923" b="1" u="sng" dirty="0">
                  <a:solidFill>
                    <a:schemeClr val="tx1"/>
                  </a:solidFill>
                </a:rPr>
                <a:t>か所</a:t>
              </a:r>
            </a:p>
          </p:txBody>
        </p:sp>
        <p:sp>
          <p:nvSpPr>
            <p:cNvPr id="20" name="正方形/長方形 19"/>
            <p:cNvSpPr/>
            <p:nvPr/>
          </p:nvSpPr>
          <p:spPr>
            <a:xfrm>
              <a:off x="8384466" y="287307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a:t>
              </a:r>
              <a:r>
                <a:rPr lang="ja-JP" altLang="en-US" sz="923" b="1" u="sng" dirty="0">
                  <a:solidFill>
                    <a:schemeClr val="tx1"/>
                  </a:solidFill>
                </a:rPr>
                <a:t>か所</a:t>
              </a:r>
            </a:p>
          </p:txBody>
        </p:sp>
        <p:sp>
          <p:nvSpPr>
            <p:cNvPr id="21" name="正方形/長方形 20"/>
            <p:cNvSpPr/>
            <p:nvPr/>
          </p:nvSpPr>
          <p:spPr>
            <a:xfrm>
              <a:off x="8411762" y="358554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1</a:t>
              </a:r>
              <a:r>
                <a:rPr lang="ja-JP" altLang="en-US" sz="923" b="1" u="sng" dirty="0">
                  <a:solidFill>
                    <a:schemeClr val="tx1"/>
                  </a:solidFill>
                </a:rPr>
                <a:t>か所</a:t>
              </a:r>
            </a:p>
          </p:txBody>
        </p:sp>
        <p:sp>
          <p:nvSpPr>
            <p:cNvPr id="22" name="正方形/長方形 21"/>
            <p:cNvSpPr/>
            <p:nvPr/>
          </p:nvSpPr>
          <p:spPr>
            <a:xfrm>
              <a:off x="8425049" y="47155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2</a:t>
              </a:r>
              <a:r>
                <a:rPr lang="ja-JP" altLang="en-US" sz="923" b="1" u="sng" dirty="0">
                  <a:solidFill>
                    <a:schemeClr val="tx1"/>
                  </a:solidFill>
                </a:rPr>
                <a:t>か所</a:t>
              </a:r>
            </a:p>
          </p:txBody>
        </p:sp>
      </p:grpSp>
      <p:sp>
        <p:nvSpPr>
          <p:cNvPr id="26" name="大かっこ 25"/>
          <p:cNvSpPr/>
          <p:nvPr/>
        </p:nvSpPr>
        <p:spPr>
          <a:xfrm>
            <a:off x="1060724" y="2727856"/>
            <a:ext cx="4511073" cy="1054953"/>
          </a:xfrm>
          <a:prstGeom prst="bracketPair">
            <a:avLst>
              <a:gd name="adj" fmla="val 7195"/>
            </a:avLst>
          </a:prstGeom>
          <a:ln w="6350"/>
        </p:spPr>
        <p:style>
          <a:lnRef idx="1">
            <a:schemeClr val="dk1"/>
          </a:lnRef>
          <a:fillRef idx="0">
            <a:schemeClr val="dk1"/>
          </a:fillRef>
          <a:effectRef idx="0">
            <a:schemeClr val="dk1"/>
          </a:effectRef>
          <a:fontRef idx="minor">
            <a:schemeClr val="tx1"/>
          </a:fontRef>
        </p:style>
        <p:txBody>
          <a:bodyPr wrap="square">
            <a:spAutoFit/>
          </a:bodyPr>
          <a:lstStyle/>
          <a:p>
            <a:pPr>
              <a:lnSpc>
                <a:spcPts val="1200"/>
              </a:lnSpc>
            </a:pPr>
            <a:r>
              <a:rPr lang="en-US" altLang="ja-JP" sz="1015" dirty="0"/>
              <a:t>※</a:t>
            </a:r>
            <a:r>
              <a:rPr lang="ja-JP" altLang="en-US" sz="1015" dirty="0"/>
              <a:t>：集計方法</a:t>
            </a:r>
            <a:endParaRPr lang="en-US" altLang="ja-JP" sz="1015" dirty="0"/>
          </a:p>
          <a:p>
            <a:pPr>
              <a:lnSpc>
                <a:spcPts val="1200"/>
              </a:lnSpc>
            </a:pPr>
            <a:r>
              <a:rPr lang="en-US" altLang="ja-JP" sz="1015" dirty="0"/>
              <a:t>1).</a:t>
            </a:r>
            <a:r>
              <a:rPr lang="ja-JP" altLang="en-US" sz="1015" dirty="0"/>
              <a:t>都道府県によって選出された外国人患者を受け入れる拠点的な医療機関</a:t>
            </a:r>
            <a:endParaRPr lang="en-US" altLang="ja-JP" sz="1015" dirty="0"/>
          </a:p>
          <a:p>
            <a:pPr>
              <a:lnSpc>
                <a:spcPts val="1200"/>
              </a:lnSpc>
            </a:pPr>
            <a:r>
              <a:rPr lang="ja-JP" altLang="en-US" sz="1015" dirty="0"/>
              <a:t>　</a:t>
            </a:r>
            <a:r>
              <a:rPr lang="en-US" altLang="ja-JP" sz="1015" dirty="0"/>
              <a:t>[1]</a:t>
            </a:r>
            <a:r>
              <a:rPr lang="ja-JP" altLang="en-US" sz="1015" dirty="0"/>
              <a:t>カテゴリー</a:t>
            </a:r>
            <a:r>
              <a:rPr lang="en-US" altLang="ja-JP" sz="1015" dirty="0"/>
              <a:t>1</a:t>
            </a:r>
            <a:r>
              <a:rPr lang="ja-JP" altLang="en-US" sz="1015" dirty="0"/>
              <a:t>：入院を要する救急患者に対応可能な医療機関</a:t>
            </a:r>
          </a:p>
          <a:p>
            <a:pPr>
              <a:lnSpc>
                <a:spcPts val="1200"/>
              </a:lnSpc>
            </a:pPr>
            <a:r>
              <a:rPr lang="ja-JP" altLang="en-US" sz="1015" dirty="0"/>
              <a:t>　</a:t>
            </a:r>
            <a:r>
              <a:rPr lang="en-US" altLang="ja-JP" sz="1015" dirty="0"/>
              <a:t>[2]</a:t>
            </a:r>
            <a:r>
              <a:rPr lang="ja-JP" altLang="en-US" sz="1015" dirty="0"/>
              <a:t>カテゴリー</a:t>
            </a:r>
            <a:r>
              <a:rPr lang="en-US" altLang="ja-JP" sz="1015" dirty="0"/>
              <a:t>2</a:t>
            </a:r>
            <a:r>
              <a:rPr lang="ja-JP" altLang="en-US" sz="1015" dirty="0"/>
              <a:t>：診療所・歯科診療所も含む外国人患者を受入可能な医療機関</a:t>
            </a:r>
          </a:p>
          <a:p>
            <a:pPr>
              <a:lnSpc>
                <a:spcPts val="1200"/>
              </a:lnSpc>
            </a:pPr>
            <a:r>
              <a:rPr lang="en-US" altLang="ja-JP" sz="1015" dirty="0"/>
              <a:t>2).[1][2]</a:t>
            </a:r>
            <a:r>
              <a:rPr lang="ja-JP" altLang="en-US" sz="1015" dirty="0"/>
              <a:t>以外で外国人患者への診療に協力する意志があり、都道府県において</a:t>
            </a:r>
            <a:endParaRPr lang="en-US" altLang="ja-JP" sz="1015" dirty="0"/>
          </a:p>
          <a:p>
            <a:pPr>
              <a:lnSpc>
                <a:spcPts val="1200"/>
              </a:lnSpc>
            </a:pPr>
            <a:r>
              <a:rPr lang="ja-JP" altLang="en-US" sz="1015" dirty="0"/>
              <a:t>　　医療機関リストへの適格性が有と判断されたもの</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99</a:t>
            </a:fld>
            <a:endParaRPr kumimoji="1" lang="ja-JP" altLang="en-US" dirty="0"/>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29" name="正方形/長方形 28"/>
          <p:cNvSpPr/>
          <p:nvPr/>
        </p:nvSpPr>
        <p:spPr>
          <a:xfrm>
            <a:off x="-34734" y="447552"/>
            <a:ext cx="9178734"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外国人患者を受け入れる医療機関数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01508" y="875178"/>
            <a:ext cx="8853406"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外国人患者の受入医療機関数は、東京都</a:t>
            </a:r>
            <a:r>
              <a:rPr lang="en-US" altLang="ja-JP" sz="1600" dirty="0">
                <a:latin typeface="メイリオ" panose="020B0604030504040204" pitchFamily="50" charset="-128"/>
                <a:ea typeface="メイリオ" panose="020B0604030504040204" pitchFamily="50" charset="-128"/>
              </a:rPr>
              <a:t>398</a:t>
            </a:r>
            <a:r>
              <a:rPr lang="ja-JP" altLang="en-US" sz="1600" dirty="0">
                <a:latin typeface="メイリオ" panose="020B0604030504040204" pitchFamily="50" charset="-128"/>
                <a:ea typeface="メイリオ" panose="020B0604030504040204" pitchFamily="50" charset="-128"/>
              </a:rPr>
              <a:t>箇所に対し、大阪府</a:t>
            </a:r>
            <a:r>
              <a:rPr lang="en-US" altLang="ja-JP" sz="1600" dirty="0">
                <a:latin typeface="メイリオ" panose="020B0604030504040204" pitchFamily="50" charset="-128"/>
                <a:ea typeface="メイリオ" panose="020B0604030504040204" pitchFamily="50" charset="-128"/>
              </a:rPr>
              <a:t>115</a:t>
            </a:r>
            <a:r>
              <a:rPr lang="ja-JP" altLang="en-US" sz="1600" dirty="0">
                <a:latin typeface="メイリオ" panose="020B0604030504040204" pitchFamily="50" charset="-128"/>
                <a:ea typeface="メイリオ" panose="020B0604030504040204" pitchFamily="50" charset="-128"/>
              </a:rPr>
              <a:t>箇所</a:t>
            </a:r>
            <a:r>
              <a:rPr lang="ja-JP" altLang="en-US" sz="14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（うち</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か所が大阪府外国人患者受入れ拠点医療機関及び大阪府外国人患者受入れ地域拠点医療機関）</a:t>
            </a:r>
            <a:r>
              <a:rPr lang="ja-JP" altLang="en-US" sz="1400" dirty="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令和３年</a:t>
            </a:r>
            <a:r>
              <a:rPr lang="en-US" altLang="ja-JP" sz="1400" dirty="0" smtClean="0">
                <a:latin typeface="メイリオ" panose="020B0604030504040204" pitchFamily="50" charset="-128"/>
                <a:ea typeface="メイリオ" panose="020B0604030504040204" pitchFamily="50" charset="-128"/>
              </a:rPr>
              <a:t>12</a:t>
            </a:r>
            <a:r>
              <a:rPr lang="ja-JP" altLang="en-US" sz="1400" dirty="0" smtClean="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24</a:t>
            </a:r>
            <a:r>
              <a:rPr lang="ja-JP" altLang="en-US" sz="1400" dirty="0" smtClean="0">
                <a:latin typeface="メイリオ" panose="020B0604030504040204" pitchFamily="50" charset="-128"/>
                <a:ea typeface="メイリオ" panose="020B0604030504040204" pitchFamily="50" charset="-128"/>
              </a:rPr>
              <a:t>日</a:t>
            </a:r>
            <a:r>
              <a:rPr lang="ja-JP" altLang="en-US" sz="1400" dirty="0">
                <a:latin typeface="メイリオ" panose="020B0604030504040204" pitchFamily="50" charset="-128"/>
                <a:ea typeface="メイリオ" panose="020B0604030504040204" pitchFamily="50" charset="-128"/>
              </a:rPr>
              <a:t>現在）</a:t>
            </a:r>
            <a:endParaRPr lang="ja-JP" altLang="en-US" sz="16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4429808" y="1461164"/>
            <a:ext cx="4735592"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大阪府外国人患者受入れ拠点医療機関及び大阪府外国人患者受入れ地域拠点医療機関数</a:t>
            </a:r>
          </a:p>
        </p:txBody>
      </p:sp>
      <p:sp>
        <p:nvSpPr>
          <p:cNvPr id="5" name="正方形/長方形 4"/>
          <p:cNvSpPr/>
          <p:nvPr/>
        </p:nvSpPr>
        <p:spPr>
          <a:xfrm>
            <a:off x="3851920" y="442194"/>
            <a:ext cx="5913546" cy="400110"/>
          </a:xfrm>
          <a:prstGeom prst="rect">
            <a:avLst/>
          </a:prstGeom>
        </p:spPr>
        <p:txBody>
          <a:bodyPr wrap="square">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出典：厚生労働省「外国人患者を受け入れる医療機関の情報を取りまとめたリスト」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大阪府外国人患者受入れ拠点医療機関・大阪府外国人患者受入れ地域拠点医療機関</a:t>
            </a:r>
          </a:p>
        </p:txBody>
      </p:sp>
      <p:sp>
        <p:nvSpPr>
          <p:cNvPr id="24" name="正方形/長方形 23"/>
          <p:cNvSpPr/>
          <p:nvPr/>
        </p:nvSpPr>
        <p:spPr>
          <a:xfrm>
            <a:off x="7149847" y="5126577"/>
            <a:ext cx="988025" cy="457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計</a:t>
            </a:r>
            <a:r>
              <a:rPr lang="en-US" altLang="ja-JP" sz="1400" b="1" dirty="0">
                <a:solidFill>
                  <a:schemeClr val="tx1"/>
                </a:solidFill>
              </a:rPr>
              <a:t>31</a:t>
            </a:r>
            <a:r>
              <a:rPr lang="ja-JP" altLang="en-US" sz="920" b="1" dirty="0">
                <a:solidFill>
                  <a:schemeClr val="tx1"/>
                </a:solidFill>
              </a:rPr>
              <a:t>か所</a:t>
            </a:r>
            <a:endParaRPr lang="ja-JP" altLang="en-US" sz="920" b="1" u="sng" dirty="0">
              <a:solidFill>
                <a:schemeClr val="tx1"/>
              </a:solidFill>
            </a:endParaRPr>
          </a:p>
        </p:txBody>
      </p:sp>
    </p:spTree>
    <p:extLst>
      <p:ext uri="{BB962C8B-B14F-4D97-AF65-F5344CB8AC3E}">
        <p14:creationId xmlns:p14="http://schemas.microsoft.com/office/powerpoint/2010/main" val="21462003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６．成長を支える都市インフラの整備</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100</a:t>
            </a:fld>
            <a:endParaRPr lang="ja-JP" altLang="en-US" b="1" dirty="0"/>
          </a:p>
        </p:txBody>
      </p:sp>
    </p:spTree>
    <p:extLst>
      <p:ext uri="{BB962C8B-B14F-4D97-AF65-F5344CB8AC3E}">
        <p14:creationId xmlns:p14="http://schemas.microsoft.com/office/powerpoint/2010/main" val="15697931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79514" y="62068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貿易動向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03259"/>
            <a:ext cx="8928992" cy="8135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年の近畿圏の輸出入通関額は、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0,891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近畿圏は、アジア地域との地理的経済的つながりが強く、輸出入に占めるアジアの割合が総額の約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割を占める状況にあり、全国比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割ほど高い。</a:t>
            </a:r>
          </a:p>
        </p:txBody>
      </p:sp>
      <p:sp>
        <p:nvSpPr>
          <p:cNvPr id="10" name="正方形/長方形 9"/>
          <p:cNvSpPr/>
          <p:nvPr/>
        </p:nvSpPr>
        <p:spPr>
          <a:xfrm>
            <a:off x="107504" y="1916833"/>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4273351"/>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r>
              <a:rPr lang="en-US" altLang="ja-JP" b="1" dirty="0"/>
              <a:t>101</a:t>
            </a:r>
            <a:endParaRPr lang="ja-JP" altLang="en-US" b="1" dirty="0"/>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9" name="表 18"/>
          <p:cNvGraphicFramePr>
            <a:graphicFrameLocks noGrp="1"/>
          </p:cNvGraphicFramePr>
          <p:nvPr/>
        </p:nvGraphicFramePr>
        <p:xfrm>
          <a:off x="179513" y="2276872"/>
          <a:ext cx="8820985" cy="1906930"/>
        </p:xfrm>
        <a:graphic>
          <a:graphicData uri="http://schemas.openxmlformats.org/drawingml/2006/table">
            <a:tbl>
              <a:tblPr/>
              <a:tblGrid>
                <a:gridCol w="136428">
                  <a:extLst>
                    <a:ext uri="{9D8B030D-6E8A-4147-A177-3AD203B41FA5}">
                      <a16:colId xmlns:a16="http://schemas.microsoft.com/office/drawing/2014/main" val="3964161411"/>
                    </a:ext>
                  </a:extLst>
                </a:gridCol>
                <a:gridCol w="622956">
                  <a:extLst>
                    <a:ext uri="{9D8B030D-6E8A-4147-A177-3AD203B41FA5}">
                      <a16:colId xmlns:a16="http://schemas.microsoft.com/office/drawing/2014/main" val="859975137"/>
                    </a:ext>
                  </a:extLst>
                </a:gridCol>
                <a:gridCol w="104711">
                  <a:extLst>
                    <a:ext uri="{9D8B030D-6E8A-4147-A177-3AD203B41FA5}">
                      <a16:colId xmlns:a16="http://schemas.microsoft.com/office/drawing/2014/main" val="1211335129"/>
                    </a:ext>
                  </a:extLst>
                </a:gridCol>
                <a:gridCol w="795689">
                  <a:extLst>
                    <a:ext uri="{9D8B030D-6E8A-4147-A177-3AD203B41FA5}">
                      <a16:colId xmlns:a16="http://schemas.microsoft.com/office/drawing/2014/main" val="2681923975"/>
                    </a:ext>
                  </a:extLst>
                </a:gridCol>
                <a:gridCol w="795689">
                  <a:extLst>
                    <a:ext uri="{9D8B030D-6E8A-4147-A177-3AD203B41FA5}">
                      <a16:colId xmlns:a16="http://schemas.microsoft.com/office/drawing/2014/main" val="2782925795"/>
                    </a:ext>
                  </a:extLst>
                </a:gridCol>
                <a:gridCol w="795689">
                  <a:extLst>
                    <a:ext uri="{9D8B030D-6E8A-4147-A177-3AD203B41FA5}">
                      <a16:colId xmlns:a16="http://schemas.microsoft.com/office/drawing/2014/main" val="549284584"/>
                    </a:ext>
                  </a:extLst>
                </a:gridCol>
                <a:gridCol w="795689">
                  <a:extLst>
                    <a:ext uri="{9D8B030D-6E8A-4147-A177-3AD203B41FA5}">
                      <a16:colId xmlns:a16="http://schemas.microsoft.com/office/drawing/2014/main" val="1829074864"/>
                    </a:ext>
                  </a:extLst>
                </a:gridCol>
                <a:gridCol w="795689">
                  <a:extLst>
                    <a:ext uri="{9D8B030D-6E8A-4147-A177-3AD203B41FA5}">
                      <a16:colId xmlns:a16="http://schemas.microsoft.com/office/drawing/2014/main" val="3058578154"/>
                    </a:ext>
                  </a:extLst>
                </a:gridCol>
                <a:gridCol w="795689">
                  <a:extLst>
                    <a:ext uri="{9D8B030D-6E8A-4147-A177-3AD203B41FA5}">
                      <a16:colId xmlns:a16="http://schemas.microsoft.com/office/drawing/2014/main" val="401834259"/>
                    </a:ext>
                  </a:extLst>
                </a:gridCol>
                <a:gridCol w="795689">
                  <a:extLst>
                    <a:ext uri="{9D8B030D-6E8A-4147-A177-3AD203B41FA5}">
                      <a16:colId xmlns:a16="http://schemas.microsoft.com/office/drawing/2014/main" val="4255897321"/>
                    </a:ext>
                  </a:extLst>
                </a:gridCol>
                <a:gridCol w="795689">
                  <a:extLst>
                    <a:ext uri="{9D8B030D-6E8A-4147-A177-3AD203B41FA5}">
                      <a16:colId xmlns:a16="http://schemas.microsoft.com/office/drawing/2014/main" val="648523561"/>
                    </a:ext>
                  </a:extLst>
                </a:gridCol>
                <a:gridCol w="795689">
                  <a:extLst>
                    <a:ext uri="{9D8B030D-6E8A-4147-A177-3AD203B41FA5}">
                      <a16:colId xmlns:a16="http://schemas.microsoft.com/office/drawing/2014/main" val="2273299939"/>
                    </a:ext>
                  </a:extLst>
                </a:gridCol>
                <a:gridCol w="795689">
                  <a:extLst>
                    <a:ext uri="{9D8B030D-6E8A-4147-A177-3AD203B41FA5}">
                      <a16:colId xmlns:a16="http://schemas.microsoft.com/office/drawing/2014/main" val="1036852015"/>
                    </a:ext>
                  </a:extLst>
                </a:gridCol>
              </a:tblGrid>
              <a:tr h="145320">
                <a:tc gridSpan="3">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2014</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2016</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2017</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2018</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2019</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2020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2021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610954"/>
                  </a:ext>
                </a:extLst>
              </a:tr>
              <a:tr h="145320">
                <a:tc gridSpan="3">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アジア</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167,436</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186,048</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195,827</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196,723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177,280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196,885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201,523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190,122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182,502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216,191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13808174"/>
                  </a:ext>
                </a:extLst>
              </a:tr>
              <a:tr h="145320">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中国</a:t>
                      </a:r>
                    </a:p>
                  </a:txBody>
                  <a:tcPr marL="7813" marR="7813" marT="781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7813" marR="7813" marT="781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74,844</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83,814</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88,433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87,489</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79,334</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90,906</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92,776</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84,910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84,438</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98,811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00169164"/>
                  </a:ext>
                </a:extLst>
              </a:tr>
              <a:tr h="145320">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韓国</a:t>
                      </a:r>
                    </a:p>
                  </a:txBody>
                  <a:tcPr marL="7813" marR="7813" marT="781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200" b="0" i="0" u="none" strike="noStrike">
                        <a:solidFill>
                          <a:srgbClr val="000000"/>
                        </a:solidFill>
                        <a:effectLst/>
                        <a:latin typeface="Meiryo UI" panose="020B0604030504040204" pitchFamily="50" charset="-128"/>
                        <a:ea typeface="Meiryo UI" panose="020B0604030504040204" pitchFamily="50" charset="-128"/>
                      </a:endParaRPr>
                    </a:p>
                  </a:txBody>
                  <a:tcPr marL="7813" marR="7813" marT="781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17,236</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19,452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19,311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18,315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16,715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18,742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19,349</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17,075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16,059</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19,109</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08717983"/>
                  </a:ext>
                </a:extLst>
              </a:tr>
              <a:tr h="145320">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sz="1200" b="0" i="0" u="none" strike="noStrike" dirty="0">
                          <a:solidFill>
                            <a:srgbClr val="000000"/>
                          </a:solidFill>
                          <a:effectLst/>
                          <a:latin typeface="Meiryo UI" panose="020B0604030504040204" pitchFamily="50" charset="-128"/>
                          <a:ea typeface="Meiryo UI" panose="020B0604030504040204" pitchFamily="50" charset="-128"/>
                        </a:rPr>
                        <a:t>ASEAN</a:t>
                      </a:r>
                    </a:p>
                  </a:txBody>
                  <a:tcPr marL="7813" marR="7813" marT="781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200" b="0" i="0" u="none" strike="noStrike">
                        <a:solidFill>
                          <a:srgbClr val="000000"/>
                        </a:solidFill>
                        <a:effectLst/>
                        <a:latin typeface="Meiryo UI" panose="020B0604030504040204" pitchFamily="50" charset="-128"/>
                        <a:ea typeface="Meiryo UI" panose="020B0604030504040204" pitchFamily="50" charset="-128"/>
                      </a:endParaRPr>
                    </a:p>
                  </a:txBody>
                  <a:tcPr marL="7813" marR="7813" marT="7813"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44,493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48,242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50,416</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49,563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43,457</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47,313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50,818</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49,699</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44,392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52,755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37150370"/>
                  </a:ext>
                </a:extLst>
              </a:tr>
              <a:tr h="145320">
                <a:tc gridSpan="3">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北米</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27,485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30,241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33,859</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37,240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33,313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38,291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40,955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40,177</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35,440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42,362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281613443"/>
                  </a:ext>
                </a:extLst>
              </a:tr>
              <a:tr h="145320">
                <a:tc gridSpan="3">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西欧</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28,380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31,277</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33,017</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33,770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31,345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35,922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38,406</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38,214</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35,014</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43,094</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70654836"/>
                  </a:ext>
                </a:extLst>
              </a:tr>
              <a:tr h="145320">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その他</a:t>
                      </a:r>
                    </a:p>
                  </a:txBody>
                  <a:tcPr marL="7813" marR="7813" marT="781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7813" marR="7813" marT="781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47,931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51,342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57,032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44,845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36,873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41,591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44,940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41,324</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31,785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39,243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4783399"/>
                  </a:ext>
                </a:extLst>
              </a:tr>
              <a:tr h="145320">
                <a:tc gridSpan="3">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総額</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271,143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298,910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319,735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312,578</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278,810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312,690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325,825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309,838</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284,742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340,891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412889075"/>
                  </a:ext>
                </a:extLst>
              </a:tr>
              <a:tr h="145320">
                <a:tc gridSpan="3">
                  <a:txBody>
                    <a:bodyPr/>
                    <a:lstStyle/>
                    <a:p>
                      <a:pPr algn="l" fontAlgn="ctr"/>
                      <a:r>
                        <a:rPr lang="en-US" altLang="zh-CN" sz="1200" b="0" i="0" u="none" strike="noStrike" dirty="0">
                          <a:solidFill>
                            <a:srgbClr val="000000"/>
                          </a:solidFill>
                          <a:effectLst/>
                          <a:latin typeface="Meiryo UI" panose="020B0604030504040204" pitchFamily="50" charset="-128"/>
                          <a:ea typeface="Meiryo UI" panose="020B0604030504040204" pitchFamily="50" charset="-128"/>
                        </a:rPr>
                        <a:t>(</a:t>
                      </a:r>
                      <a:r>
                        <a:rPr lang="zh-CN" altLang="en-US" sz="1200" b="0" i="0" u="none" strike="noStrike" dirty="0">
                          <a:solidFill>
                            <a:srgbClr val="000000"/>
                          </a:solidFill>
                          <a:effectLst/>
                          <a:latin typeface="Meiryo UI" panose="020B0604030504040204" pitchFamily="50" charset="-128"/>
                          <a:ea typeface="Meiryo UI" panose="020B0604030504040204" pitchFamily="50" charset="-128"/>
                        </a:rPr>
                        <a:t>参考</a:t>
                      </a:r>
                      <a:r>
                        <a:rPr lang="en-US" altLang="zh-CN" sz="1200" b="0" i="0" u="none" strike="noStrike" dirty="0">
                          <a:solidFill>
                            <a:srgbClr val="000000"/>
                          </a:solidFill>
                          <a:effectLst/>
                          <a:latin typeface="Meiryo UI" panose="020B0604030504040204" pitchFamily="50" charset="-128"/>
                          <a:ea typeface="Meiryo UI" panose="020B0604030504040204" pitchFamily="50" charset="-128"/>
                        </a:rPr>
                        <a:t>)</a:t>
                      </a:r>
                      <a:r>
                        <a:rPr lang="zh-CN" altLang="en-US" sz="1200" b="0" i="0" u="none" strike="noStrike" dirty="0">
                          <a:solidFill>
                            <a:srgbClr val="000000"/>
                          </a:solidFill>
                          <a:effectLst/>
                          <a:latin typeface="Meiryo UI" panose="020B0604030504040204" pitchFamily="50" charset="-128"/>
                          <a:ea typeface="Meiryo UI" panose="020B0604030504040204" pitchFamily="50" charset="-128"/>
                        </a:rPr>
                        <a:t>全国</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1,344,362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1,510,293</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1,590,021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1,540,195</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1,360,777</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1,536,657</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1,641,821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1,555,312</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1,364,100</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1,678,521</a:t>
                      </a:r>
                    </a:p>
                  </a:txBody>
                  <a:tcPr marL="7813" marR="7813" marT="78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341939"/>
                  </a:ext>
                </a:extLst>
              </a:tr>
            </a:tbl>
          </a:graphicData>
        </a:graphic>
      </p:graphicFrame>
      <p:graphicFrame>
        <p:nvGraphicFramePr>
          <p:cNvPr id="20" name="グラフ 19"/>
          <p:cNvGraphicFramePr>
            <a:graphicFrameLocks/>
          </p:cNvGraphicFramePr>
          <p:nvPr/>
        </p:nvGraphicFramePr>
        <p:xfrm>
          <a:off x="179513" y="4562759"/>
          <a:ext cx="8640959" cy="22652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8476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グラフ 30"/>
          <p:cNvGraphicFramePr>
            <a:graphicFrameLocks/>
          </p:cNvGraphicFramePr>
          <p:nvPr>
            <p:extLst>
              <p:ext uri="{D42A27DB-BD31-4B8C-83A1-F6EECF244321}">
                <p14:modId xmlns:p14="http://schemas.microsoft.com/office/powerpoint/2010/main" val="992282163"/>
              </p:ext>
            </p:extLst>
          </p:nvPr>
        </p:nvGraphicFramePr>
        <p:xfrm>
          <a:off x="4381477" y="2545767"/>
          <a:ext cx="4762523" cy="43122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グラフ 29"/>
          <p:cNvGraphicFramePr>
            <a:graphicFrameLocks/>
          </p:cNvGraphicFramePr>
          <p:nvPr/>
        </p:nvGraphicFramePr>
        <p:xfrm>
          <a:off x="260899" y="2487851"/>
          <a:ext cx="4135073" cy="4364518"/>
        </p:xfrm>
        <a:graphic>
          <a:graphicData uri="http://schemas.openxmlformats.org/drawingml/2006/chart">
            <c:chart xmlns:c="http://schemas.openxmlformats.org/drawingml/2006/chart" xmlns:r="http://schemas.openxmlformats.org/officeDocument/2006/relationships" r:id="rId4"/>
          </a:graphicData>
        </a:graphic>
      </p:graphicFrame>
      <p:sp>
        <p:nvSpPr>
          <p:cNvPr id="14" name="正方形/長方形 13"/>
          <p:cNvSpPr/>
          <p:nvPr/>
        </p:nvSpPr>
        <p:spPr>
          <a:xfrm>
            <a:off x="163866" y="426580"/>
            <a:ext cx="748883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空港別、外国貨物取扱量・輸出入貿易額の推移</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
          <p:cNvSpPr txBox="1"/>
          <p:nvPr/>
        </p:nvSpPr>
        <p:spPr>
          <a:xfrm>
            <a:off x="107504" y="2319136"/>
            <a:ext cx="656058" cy="2044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60032" y="1916832"/>
            <a:ext cx="4736429" cy="369332"/>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44016" y="1916832"/>
            <a:ext cx="4572000" cy="492443"/>
          </a:xfrm>
          <a:prstGeom prst="rect">
            <a:avLst/>
          </a:prstGeom>
        </p:spPr>
        <p:txBody>
          <a:bodyPr>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出典：各社プレスリリースより作成　</a:t>
            </a:r>
            <a:endParaRPr lang="ja-JP" altLang="en-US" sz="1200" dirty="0"/>
          </a:p>
        </p:txBody>
      </p:sp>
      <p:sp>
        <p:nvSpPr>
          <p:cNvPr id="19" name="正方形/長方形 18"/>
          <p:cNvSpPr/>
          <p:nvPr/>
        </p:nvSpPr>
        <p:spPr>
          <a:xfrm>
            <a:off x="179512" y="836712"/>
            <a:ext cx="8784976" cy="111405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年度の外国貨物取扱量は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年ぶりに増加。成田空港とは、依然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倍近くの差がある状況。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年の輸出入貿易額は、３空港とも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年ぶりに増加。</a:t>
            </a:r>
          </a:p>
        </p:txBody>
      </p:sp>
      <p:sp>
        <p:nvSpPr>
          <p:cNvPr id="3" name="テキスト ボックス 2"/>
          <p:cNvSpPr txBox="1"/>
          <p:nvPr/>
        </p:nvSpPr>
        <p:spPr>
          <a:xfrm>
            <a:off x="4395973" y="2225933"/>
            <a:ext cx="936104"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102</a:t>
            </a:r>
            <a:endParaRPr lang="ja-JP" altLang="en-US" b="1" dirty="0"/>
          </a:p>
        </p:txBody>
      </p:sp>
      <p:sp>
        <p:nvSpPr>
          <p:cNvPr id="23" name="線吹き出し 1 (枠付き) 22"/>
          <p:cNvSpPr/>
          <p:nvPr/>
        </p:nvSpPr>
        <p:spPr>
          <a:xfrm>
            <a:off x="3163670" y="4222158"/>
            <a:ext cx="864096" cy="288033"/>
          </a:xfrm>
          <a:prstGeom prst="borderCallout1">
            <a:avLst>
              <a:gd name="adj1" fmla="val 103593"/>
              <a:gd name="adj2" fmla="val 42768"/>
              <a:gd name="adj3" fmla="val 262253"/>
              <a:gd name="adj4" fmla="val 236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関西空港</a:t>
            </a:r>
            <a:endParaRPr lang="ja-JP" sz="1200" dirty="0">
              <a:solidFill>
                <a:schemeClr val="tx1"/>
              </a:solidFill>
            </a:endParaRPr>
          </a:p>
        </p:txBody>
      </p:sp>
      <p:sp>
        <p:nvSpPr>
          <p:cNvPr id="24" name="線吹き出し 1 (枠付き) 23"/>
          <p:cNvSpPr/>
          <p:nvPr/>
        </p:nvSpPr>
        <p:spPr>
          <a:xfrm>
            <a:off x="2199729" y="5247625"/>
            <a:ext cx="864096" cy="288033"/>
          </a:xfrm>
          <a:prstGeom prst="borderCallout1">
            <a:avLst>
              <a:gd name="adj1" fmla="val 103593"/>
              <a:gd name="adj2" fmla="val 37729"/>
              <a:gd name="adj3" fmla="val 222011"/>
              <a:gd name="adj4" fmla="val 37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中部空港</a:t>
            </a:r>
            <a:endParaRPr lang="ja-JP" sz="1200" dirty="0">
              <a:solidFill>
                <a:schemeClr val="tx1"/>
              </a:solidFill>
            </a:endParaRPr>
          </a:p>
        </p:txBody>
      </p:sp>
      <p:sp>
        <p:nvSpPr>
          <p:cNvPr id="25" name="線吹き出し 1 (枠付き) 24"/>
          <p:cNvSpPr/>
          <p:nvPr/>
        </p:nvSpPr>
        <p:spPr>
          <a:xfrm>
            <a:off x="4983088" y="4686763"/>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成田空港</a:t>
            </a:r>
            <a:endParaRPr lang="ja-JP" sz="1200" dirty="0">
              <a:solidFill>
                <a:schemeClr val="tx1"/>
              </a:solidFill>
            </a:endParaRPr>
          </a:p>
        </p:txBody>
      </p:sp>
      <p:sp>
        <p:nvSpPr>
          <p:cNvPr id="26" name="線吹き出し 1 (枠付き) 25"/>
          <p:cNvSpPr/>
          <p:nvPr/>
        </p:nvSpPr>
        <p:spPr>
          <a:xfrm>
            <a:off x="7452320" y="4368877"/>
            <a:ext cx="864096" cy="288033"/>
          </a:xfrm>
          <a:prstGeom prst="borderCallout1">
            <a:avLst>
              <a:gd name="adj1" fmla="val 103593"/>
              <a:gd name="adj2" fmla="val 42768"/>
              <a:gd name="adj3" fmla="val 207611"/>
              <a:gd name="adj4" fmla="val 172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関西空港</a:t>
            </a:r>
            <a:endParaRPr lang="ja-JP" sz="1200" dirty="0">
              <a:solidFill>
                <a:schemeClr val="tx1"/>
              </a:solidFill>
            </a:endParaRPr>
          </a:p>
        </p:txBody>
      </p:sp>
      <p:sp>
        <p:nvSpPr>
          <p:cNvPr id="27" name="線吹き出し 1 (枠付き) 26"/>
          <p:cNvSpPr/>
          <p:nvPr/>
        </p:nvSpPr>
        <p:spPr>
          <a:xfrm>
            <a:off x="6824122" y="5247625"/>
            <a:ext cx="864096" cy="288033"/>
          </a:xfrm>
          <a:prstGeom prst="borderCallout1">
            <a:avLst>
              <a:gd name="adj1" fmla="val 103593"/>
              <a:gd name="adj2" fmla="val 42768"/>
              <a:gd name="adj3" fmla="val 158774"/>
              <a:gd name="adj4" fmla="val 38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中部空港</a:t>
            </a:r>
            <a:endParaRPr lang="ja-JP" sz="1200" dirty="0">
              <a:solidFill>
                <a:schemeClr val="tx1"/>
              </a:solidFill>
            </a:endParaRPr>
          </a:p>
        </p:txBody>
      </p:sp>
      <p:sp>
        <p:nvSpPr>
          <p:cNvPr id="21" name="線吹き出し 1 (枠付き) 20"/>
          <p:cNvSpPr/>
          <p:nvPr/>
        </p:nvSpPr>
        <p:spPr>
          <a:xfrm>
            <a:off x="1102507" y="3993881"/>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成田空港</a:t>
            </a:r>
            <a:endParaRPr lang="ja-JP" sz="1200" dirty="0">
              <a:solidFill>
                <a:schemeClr val="tx1"/>
              </a:solidFill>
            </a:endParaRPr>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Tree>
    <p:extLst>
      <p:ext uri="{BB962C8B-B14F-4D97-AF65-F5344CB8AC3E}">
        <p14:creationId xmlns:p14="http://schemas.microsoft.com/office/powerpoint/2010/main" val="14186478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p>
        </p:txBody>
      </p:sp>
      <p:sp>
        <p:nvSpPr>
          <p:cNvPr id="27" name="正方形/長方形 26"/>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関西国際空港の輸出品目について、細目別に構成比をみると、半導体等電子部品が全体の約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年は、上位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品目すべての品目で輸出額が増加した。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11960" y="2348880"/>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07504" y="2348880"/>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2" name="スライド番号プレースホルダー 1"/>
          <p:cNvSpPr>
            <a:spLocks noGrp="1"/>
          </p:cNvSpPr>
          <p:nvPr>
            <p:ph type="sldNum" sz="quarter" idx="12"/>
          </p:nvPr>
        </p:nvSpPr>
        <p:spPr/>
        <p:txBody>
          <a:bodyPr/>
          <a:lstStyle/>
          <a:p>
            <a:pPr>
              <a:defRPr/>
            </a:pPr>
            <a:r>
              <a:rPr lang="en-US" altLang="ja-JP" dirty="0"/>
              <a:t>103</a:t>
            </a:r>
            <a:endParaRPr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4" name="表 3"/>
          <p:cNvGraphicFramePr>
            <a:graphicFrameLocks noGrp="1"/>
          </p:cNvGraphicFramePr>
          <p:nvPr/>
        </p:nvGraphicFramePr>
        <p:xfrm>
          <a:off x="251521" y="2904032"/>
          <a:ext cx="3600400" cy="3583213"/>
        </p:xfrm>
        <a:graphic>
          <a:graphicData uri="http://schemas.openxmlformats.org/drawingml/2006/table">
            <a:tbl>
              <a:tblPr/>
              <a:tblGrid>
                <a:gridCol w="383722">
                  <a:extLst>
                    <a:ext uri="{9D8B030D-6E8A-4147-A177-3AD203B41FA5}">
                      <a16:colId xmlns:a16="http://schemas.microsoft.com/office/drawing/2014/main" val="3227779161"/>
                    </a:ext>
                  </a:extLst>
                </a:gridCol>
                <a:gridCol w="1488485">
                  <a:extLst>
                    <a:ext uri="{9D8B030D-6E8A-4147-A177-3AD203B41FA5}">
                      <a16:colId xmlns:a16="http://schemas.microsoft.com/office/drawing/2014/main" val="2749937408"/>
                    </a:ext>
                  </a:extLst>
                </a:gridCol>
                <a:gridCol w="936104">
                  <a:extLst>
                    <a:ext uri="{9D8B030D-6E8A-4147-A177-3AD203B41FA5}">
                      <a16:colId xmlns:a16="http://schemas.microsoft.com/office/drawing/2014/main" val="2517496763"/>
                    </a:ext>
                  </a:extLst>
                </a:gridCol>
                <a:gridCol w="792089">
                  <a:extLst>
                    <a:ext uri="{9D8B030D-6E8A-4147-A177-3AD203B41FA5}">
                      <a16:colId xmlns:a16="http://schemas.microsoft.com/office/drawing/2014/main" val="3302140149"/>
                    </a:ext>
                  </a:extLst>
                </a:gridCol>
              </a:tblGrid>
              <a:tr h="503418">
                <a:tc gridSpan="2">
                  <a:txBody>
                    <a:bodyPr/>
                    <a:lstStyle/>
                    <a:p>
                      <a:pPr algn="ctr" fontAlgn="ctr"/>
                      <a:r>
                        <a:rPr lang="ja-JP" altLang="en-US" sz="2000" b="0" i="0" u="none" strike="noStrike">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329087833"/>
                  </a:ext>
                </a:extLst>
              </a:tr>
              <a:tr h="615959">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半導体等電子部品</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1,463,711</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25.5%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17903980"/>
                  </a:ext>
                </a:extLst>
              </a:tr>
              <a:tr h="615959">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電気回路等の機器</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368,638</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6.4%</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020101215"/>
                  </a:ext>
                </a:extLst>
              </a:tr>
              <a:tr h="615959">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zh-CN" altLang="en-US" sz="1400" b="0" i="0" u="none" strike="noStrike" dirty="0">
                          <a:solidFill>
                            <a:srgbClr val="000000"/>
                          </a:solidFill>
                          <a:effectLst/>
                          <a:latin typeface="Meiryo UI" panose="020B0604030504040204" pitchFamily="50" charset="-128"/>
                          <a:ea typeface="Meiryo UI" panose="020B0604030504040204" pitchFamily="50" charset="-128"/>
                        </a:rPr>
                        <a:t>科学光学機器</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357,378</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6.2%</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21871075"/>
                  </a:ext>
                </a:extLst>
              </a:tr>
              <a:tr h="615959">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zh-TW" altLang="en-US" sz="1400" b="0" i="0" u="none" strike="noStrike">
                          <a:solidFill>
                            <a:srgbClr val="000000"/>
                          </a:solidFill>
                          <a:effectLst/>
                          <a:latin typeface="Meiryo UI" panose="020B0604030504040204" pitchFamily="50" charset="-128"/>
                          <a:ea typeface="Meiryo UI" panose="020B0604030504040204" pitchFamily="50" charset="-128"/>
                        </a:rPr>
                        <a:t>半導体等製造装置</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299,313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5.2%</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422808283"/>
                  </a:ext>
                </a:extLst>
              </a:tr>
              <a:tr h="615959">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ja-JP" altLang="en-US" sz="1400" b="0" i="0" u="none" strike="noStrike">
                          <a:solidFill>
                            <a:srgbClr val="000000"/>
                          </a:solidFill>
                          <a:effectLst/>
                          <a:latin typeface="Meiryo UI" panose="020B0604030504040204" pitchFamily="50" charset="-128"/>
                          <a:ea typeface="Meiryo UI" panose="020B0604030504040204" pitchFamily="50" charset="-128"/>
                        </a:rPr>
                        <a:t>遊戯用具</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277,358</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4.8%</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45796289"/>
                  </a:ext>
                </a:extLst>
              </a:tr>
            </a:tbl>
          </a:graphicData>
        </a:graphic>
      </p:graphicFrame>
      <p:graphicFrame>
        <p:nvGraphicFramePr>
          <p:cNvPr id="12" name="グラフ 11"/>
          <p:cNvGraphicFramePr>
            <a:graphicFrameLocks/>
          </p:cNvGraphicFramePr>
          <p:nvPr>
            <p:extLst>
              <p:ext uri="{D42A27DB-BD31-4B8C-83A1-F6EECF244321}">
                <p14:modId xmlns:p14="http://schemas.microsoft.com/office/powerpoint/2010/main" val="2529794203"/>
              </p:ext>
            </p:extLst>
          </p:nvPr>
        </p:nvGraphicFramePr>
        <p:xfrm>
          <a:off x="3971720" y="2785573"/>
          <a:ext cx="4987529" cy="3701672"/>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4031921" y="2785573"/>
            <a:ext cx="553357" cy="215444"/>
          </a:xfrm>
          <a:prstGeom prst="rect">
            <a:avLst/>
          </a:prstGeom>
          <a:noFill/>
        </p:spPr>
        <p:txBody>
          <a:bodyPr wrap="none" rtlCol="0">
            <a:spAutoFit/>
          </a:bodyPr>
          <a:lstStyle/>
          <a:p>
            <a:r>
              <a:rPr kumimoji="1" lang="en-US" altLang="ja-JP" sz="800" dirty="0"/>
              <a:t>(</a:t>
            </a:r>
            <a:r>
              <a:rPr kumimoji="1" lang="ja-JP" altLang="en-US" sz="800" dirty="0"/>
              <a:t>百万円</a:t>
            </a:r>
            <a:r>
              <a:rPr kumimoji="1" lang="en-US" altLang="ja-JP" sz="800" dirty="0"/>
              <a:t>)</a:t>
            </a:r>
          </a:p>
        </p:txBody>
      </p:sp>
      <p:sp>
        <p:nvSpPr>
          <p:cNvPr id="13" name="テキスト ボックス 12"/>
          <p:cNvSpPr txBox="1"/>
          <p:nvPr/>
        </p:nvSpPr>
        <p:spPr>
          <a:xfrm>
            <a:off x="4402646" y="5837014"/>
            <a:ext cx="1027100" cy="230832"/>
          </a:xfrm>
          <a:prstGeom prst="rect">
            <a:avLst/>
          </a:prstGeom>
          <a:noFill/>
        </p:spPr>
        <p:txBody>
          <a:bodyPr wrap="square" rtlCol="0">
            <a:spAutoFit/>
          </a:bodyPr>
          <a:lstStyle/>
          <a:p>
            <a:r>
              <a:rPr kumimoji="1" lang="ja-JP" altLang="en-US" sz="900" dirty="0" smtClean="0"/>
              <a:t>科学光学機器</a:t>
            </a:r>
            <a:endParaRPr kumimoji="1" lang="ja-JP" altLang="en-US" sz="900" dirty="0"/>
          </a:p>
        </p:txBody>
      </p:sp>
    </p:spTree>
    <p:extLst>
      <p:ext uri="{BB962C8B-B14F-4D97-AF65-F5344CB8AC3E}">
        <p14:creationId xmlns:p14="http://schemas.microsoft.com/office/powerpoint/2010/main" val="4199547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7922" y="52893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出典：大阪税関「貿易統計」より作成</a:t>
            </a:r>
          </a:p>
        </p:txBody>
      </p:sp>
      <p:sp>
        <p:nvSpPr>
          <p:cNvPr id="16" name="テキスト ボックス 15"/>
          <p:cNvSpPr txBox="1"/>
          <p:nvPr/>
        </p:nvSpPr>
        <p:spPr>
          <a:xfrm>
            <a:off x="107504" y="2132856"/>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○輸入額に占める構成比（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17" name="テキスト ボックス 16"/>
          <p:cNvSpPr txBox="1"/>
          <p:nvPr/>
        </p:nvSpPr>
        <p:spPr>
          <a:xfrm>
            <a:off x="4211960" y="2132856"/>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○輸入額の推移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104</a:t>
            </a:r>
            <a:endParaRPr lang="ja-JP" altLang="en-US" dirty="0"/>
          </a:p>
        </p:txBody>
      </p:sp>
      <p:sp>
        <p:nvSpPr>
          <p:cNvPr id="11" name="テキスト ボックス 14"/>
          <p:cNvSpPr txBox="1"/>
          <p:nvPr/>
        </p:nvSpPr>
        <p:spPr>
          <a:xfrm>
            <a:off x="4644008" y="2406080"/>
            <a:ext cx="81838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ＭＳ Ｐゴシック" panose="020B0600070205080204" pitchFamily="50" charset="-128"/>
                <a:ea typeface="ＭＳ Ｐゴシック" panose="020B0600070205080204" pitchFamily="50" charset="-128"/>
                <a:cs typeface="Meiryo UI" panose="020B0604030504040204" pitchFamily="50" charset="-128"/>
              </a:rPr>
              <a:t>（百万円）</a:t>
            </a:r>
            <a:endParaRPr kumimoji="1" lang="ja-JP" altLang="en-US" sz="1000"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3" name="正方形/長方形 12"/>
          <p:cNvSpPr/>
          <p:nvPr/>
        </p:nvSpPr>
        <p:spPr>
          <a:xfrm>
            <a:off x="107504" y="996889"/>
            <a:ext cx="8928992" cy="10639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関西国際空港の輸入品目について、細目別に構成比をみると、医薬品の占める割合が高い。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年は、医薬品の輸入額が大きく増加した一方、事務用機器は減少。</a:t>
            </a: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4" name="表 3"/>
          <p:cNvGraphicFramePr>
            <a:graphicFrameLocks noGrp="1"/>
          </p:cNvGraphicFramePr>
          <p:nvPr/>
        </p:nvGraphicFramePr>
        <p:xfrm>
          <a:off x="266006" y="2517037"/>
          <a:ext cx="3643436" cy="3958663"/>
        </p:xfrm>
        <a:graphic>
          <a:graphicData uri="http://schemas.openxmlformats.org/drawingml/2006/table">
            <a:tbl>
              <a:tblPr/>
              <a:tblGrid>
                <a:gridCol w="388310">
                  <a:extLst>
                    <a:ext uri="{9D8B030D-6E8A-4147-A177-3AD203B41FA5}">
                      <a16:colId xmlns:a16="http://schemas.microsoft.com/office/drawing/2014/main" val="163117303"/>
                    </a:ext>
                  </a:extLst>
                </a:gridCol>
                <a:gridCol w="1469412">
                  <a:extLst>
                    <a:ext uri="{9D8B030D-6E8A-4147-A177-3AD203B41FA5}">
                      <a16:colId xmlns:a16="http://schemas.microsoft.com/office/drawing/2014/main" val="570708727"/>
                    </a:ext>
                  </a:extLst>
                </a:gridCol>
                <a:gridCol w="1008112">
                  <a:extLst>
                    <a:ext uri="{9D8B030D-6E8A-4147-A177-3AD203B41FA5}">
                      <a16:colId xmlns:a16="http://schemas.microsoft.com/office/drawing/2014/main" val="3592176951"/>
                    </a:ext>
                  </a:extLst>
                </a:gridCol>
                <a:gridCol w="777602">
                  <a:extLst>
                    <a:ext uri="{9D8B030D-6E8A-4147-A177-3AD203B41FA5}">
                      <a16:colId xmlns:a16="http://schemas.microsoft.com/office/drawing/2014/main" val="1641654710"/>
                    </a:ext>
                  </a:extLst>
                </a:gridCol>
              </a:tblGrid>
              <a:tr h="488353">
                <a:tc gridSpan="2">
                  <a:txBody>
                    <a:bodyPr/>
                    <a:lstStyle/>
                    <a:p>
                      <a:pPr algn="ctr" fontAlgn="ctr"/>
                      <a:r>
                        <a:rPr lang="ja-JP" altLang="en-US" sz="2000" b="0" i="0" u="none" strike="noStrike" dirty="0">
                          <a:effectLst/>
                          <a:latin typeface="Arial" panose="020B0604020202020204" pitchFamily="34" charset="0"/>
                          <a:ea typeface="ＭＳ Ｐゴシック" panose="020B0600070205080204"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fontAlgn="ctr"/>
                      <a:r>
                        <a:rPr lang="zh-TW" altLang="en-US" sz="1400" b="0" i="0" u="none" strike="noStrike" dirty="0">
                          <a:solidFill>
                            <a:srgbClr val="000000"/>
                          </a:solidFill>
                          <a:effectLst/>
                          <a:latin typeface="Meiryo UI" panose="020B0604030504040204" pitchFamily="50" charset="-128"/>
                          <a:ea typeface="Meiryo UI" panose="020B0604030504040204" pitchFamily="50" charset="-128"/>
                        </a:rPr>
                        <a:t>価額</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endParaRPr>
                    </a:p>
                    <a:p>
                      <a:pPr algn="ctr" fontAlgn="ctr"/>
                      <a:r>
                        <a:rPr lang="zh-TW" altLang="en-US" sz="1200" b="0" i="0" u="none" strike="noStrike" dirty="0">
                          <a:solidFill>
                            <a:srgbClr val="000000"/>
                          </a:solidFill>
                          <a:effectLst/>
                          <a:latin typeface="Meiryo UI" panose="020B0604030504040204" pitchFamily="50" charset="-128"/>
                          <a:ea typeface="Meiryo UI" panose="020B0604030504040204"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tc>
                  <a:txBody>
                    <a:bodyPr/>
                    <a:lstStyle/>
                    <a:p>
                      <a:pPr algn="ctr"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構成比</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C6D9F1"/>
                    </a:solidFill>
                  </a:tcPr>
                </a:tc>
                <a:extLst>
                  <a:ext uri="{0D108BD9-81ED-4DB2-BD59-A6C34878D82A}">
                    <a16:rowId xmlns:a16="http://schemas.microsoft.com/office/drawing/2014/main" val="155745843"/>
                  </a:ext>
                </a:extLst>
              </a:tr>
              <a:tr h="694062">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ja-JP" altLang="en-US" sz="1400" b="0" i="0" u="none" strike="noStrike">
                          <a:solidFill>
                            <a:srgbClr val="000000"/>
                          </a:solidFill>
                          <a:effectLst/>
                          <a:latin typeface="Meiryo UI" panose="020B0604030504040204" pitchFamily="50" charset="-128"/>
                          <a:ea typeface="Meiryo UI" panose="020B0604030504040204" pitchFamily="50" charset="-128"/>
                        </a:rPr>
                        <a:t>医薬品</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1,063,654</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25.5%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960478307"/>
                  </a:ext>
                </a:extLst>
              </a:tr>
              <a:tr h="694062">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通信機</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561,455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13.4%</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344465933"/>
                  </a:ext>
                </a:extLst>
              </a:tr>
              <a:tr h="694062">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zh-TW" altLang="en-US" sz="1400" b="0" i="0" u="none" strike="noStrike">
                          <a:solidFill>
                            <a:srgbClr val="000000"/>
                          </a:solidFill>
                          <a:effectLst/>
                          <a:latin typeface="Meiryo UI" panose="020B0604030504040204" pitchFamily="50" charset="-128"/>
                          <a:ea typeface="Meiryo UI" panose="020B0604030504040204" pitchFamily="50" charset="-128"/>
                        </a:rPr>
                        <a:t>半導体等電子部品</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430,660</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10.3%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405520508"/>
                  </a:ext>
                </a:extLst>
              </a:tr>
              <a:tr h="694062">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zh-CN" altLang="en-US" sz="1400" b="0" i="0" u="none" strike="noStrike">
                          <a:solidFill>
                            <a:srgbClr val="000000"/>
                          </a:solidFill>
                          <a:effectLst/>
                          <a:latin typeface="Meiryo UI" panose="020B0604030504040204" pitchFamily="50" charset="-128"/>
                          <a:ea typeface="Meiryo UI" panose="020B0604030504040204" pitchFamily="50" charset="-128"/>
                        </a:rPr>
                        <a:t>科学光学機器</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179,330</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4.3%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24875953"/>
                  </a:ext>
                </a:extLst>
              </a:tr>
              <a:tr h="694062">
                <a:tc>
                  <a:txBody>
                    <a:bodyPr/>
                    <a:lstStyle/>
                    <a:p>
                      <a:pPr algn="ctr" rtl="0" fontAlgn="b"/>
                      <a:r>
                        <a:rPr lang="en-US" altLang="ja-JP" sz="1400" b="0" i="0" u="none" strike="noStrike">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b"/>
                      <a:r>
                        <a:rPr lang="ja-JP" altLang="en-US" sz="1400" b="0" i="0" u="none" strike="noStrike">
                          <a:solidFill>
                            <a:srgbClr val="000000"/>
                          </a:solidFill>
                          <a:effectLst/>
                          <a:latin typeface="Meiryo UI" panose="020B0604030504040204" pitchFamily="50" charset="-128"/>
                          <a:ea typeface="Meiryo UI" panose="020B0604030504040204" pitchFamily="50" charset="-128"/>
                        </a:rPr>
                        <a:t>事務用機器</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139,298</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rtl="0" fontAlgn="b"/>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3.3%</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4224292555"/>
                  </a:ext>
                </a:extLst>
              </a:tr>
            </a:tbl>
          </a:graphicData>
        </a:graphic>
      </p:graphicFrame>
      <p:graphicFrame>
        <p:nvGraphicFramePr>
          <p:cNvPr id="14" name="グラフ 13"/>
          <p:cNvGraphicFramePr>
            <a:graphicFrameLocks/>
          </p:cNvGraphicFramePr>
          <p:nvPr>
            <p:extLst>
              <p:ext uri="{D42A27DB-BD31-4B8C-83A1-F6EECF244321}">
                <p14:modId xmlns:p14="http://schemas.microsoft.com/office/powerpoint/2010/main" val="2857603233"/>
              </p:ext>
            </p:extLst>
          </p:nvPr>
        </p:nvGraphicFramePr>
        <p:xfrm>
          <a:off x="3953525" y="2652300"/>
          <a:ext cx="5082971" cy="3834943"/>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4382269" y="6027096"/>
            <a:ext cx="936104" cy="230832"/>
          </a:xfrm>
          <a:prstGeom prst="rect">
            <a:avLst/>
          </a:prstGeom>
          <a:noFill/>
        </p:spPr>
        <p:txBody>
          <a:bodyPr wrap="square" rtlCol="0">
            <a:spAutoFit/>
          </a:bodyPr>
          <a:lstStyle/>
          <a:p>
            <a:r>
              <a:rPr kumimoji="1" lang="ja-JP" altLang="en-US" sz="900" dirty="0" smtClean="0"/>
              <a:t>科学光学機器</a:t>
            </a:r>
            <a:endParaRPr kumimoji="1" lang="ja-JP" altLang="en-US" sz="900" dirty="0"/>
          </a:p>
        </p:txBody>
      </p:sp>
    </p:spTree>
    <p:extLst>
      <p:ext uri="{BB962C8B-B14F-4D97-AF65-F5344CB8AC3E}">
        <p14:creationId xmlns:p14="http://schemas.microsoft.com/office/powerpoint/2010/main" val="1537196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extLst>
              <p:ext uri="{D42A27DB-BD31-4B8C-83A1-F6EECF244321}">
                <p14:modId xmlns:p14="http://schemas.microsoft.com/office/powerpoint/2010/main" val="1487629690"/>
              </p:ext>
            </p:extLst>
          </p:nvPr>
        </p:nvGraphicFramePr>
        <p:xfrm>
          <a:off x="87284" y="2919893"/>
          <a:ext cx="4669766" cy="3749913"/>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0"/>
          <p:cNvSpPr>
            <a:spLocks noChangeArrowheads="1"/>
          </p:cNvSpPr>
          <p:nvPr/>
        </p:nvSpPr>
        <p:spPr bwMode="auto">
          <a:xfrm>
            <a:off x="17951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関西国際空港における国際線旅客便・貨物便数の動向</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61757" y="2507583"/>
            <a:ext cx="4320480" cy="49244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年夏　空港別の国際線旅客便数（地域別）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出典：国土交通省・国際線就航状況（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年夏）より作成</a:t>
            </a:r>
          </a:p>
        </p:txBody>
      </p:sp>
      <p:sp>
        <p:nvSpPr>
          <p:cNvPr id="3" name="テキスト ボックス 2"/>
          <p:cNvSpPr txBox="1"/>
          <p:nvPr/>
        </p:nvSpPr>
        <p:spPr>
          <a:xfrm>
            <a:off x="4611625" y="2952775"/>
            <a:ext cx="129614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8520" y="3151233"/>
            <a:ext cx="129614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0"/>
          <p:cNvSpPr>
            <a:spLocks noChangeArrowheads="1"/>
          </p:cNvSpPr>
          <p:nvPr/>
        </p:nvSpPr>
        <p:spPr bwMode="auto">
          <a:xfrm>
            <a:off x="31023" y="2507582"/>
            <a:ext cx="48245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○国際線旅客便・貨物便数の推移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出典：関西エアポート「国際定期便 就航便数の推移」より作成</a:t>
            </a:r>
          </a:p>
        </p:txBody>
      </p:sp>
      <p:sp>
        <p:nvSpPr>
          <p:cNvPr id="20"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105</a:t>
            </a:fld>
            <a:endParaRPr lang="ja-JP" altLang="en-US" dirty="0"/>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8" name="グラフ 17"/>
          <p:cNvGraphicFramePr>
            <a:graphicFrameLocks/>
          </p:cNvGraphicFramePr>
          <p:nvPr>
            <p:extLst>
              <p:ext uri="{D42A27DB-BD31-4B8C-83A1-F6EECF244321}">
                <p14:modId xmlns:p14="http://schemas.microsoft.com/office/powerpoint/2010/main" val="3194613796"/>
              </p:ext>
            </p:extLst>
          </p:nvPr>
        </p:nvGraphicFramePr>
        <p:xfrm>
          <a:off x="4670162" y="3262656"/>
          <a:ext cx="4366333" cy="3230219"/>
        </p:xfrm>
        <a:graphic>
          <a:graphicData uri="http://schemas.openxmlformats.org/drawingml/2006/chart">
            <c:chart xmlns:c="http://schemas.openxmlformats.org/drawingml/2006/chart" xmlns:r="http://schemas.openxmlformats.org/officeDocument/2006/relationships" r:id="rId4"/>
          </a:graphicData>
        </a:graphic>
      </p:graphicFrame>
      <p:sp>
        <p:nvSpPr>
          <p:cNvPr id="14" name="正方形/長方形 13"/>
          <p:cNvSpPr/>
          <p:nvPr/>
        </p:nvSpPr>
        <p:spPr>
          <a:xfrm>
            <a:off x="87284" y="735166"/>
            <a:ext cx="8928992" cy="177241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関西空港の国際線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年夏期スケジュールでは、東南アジア路線の新規就航や増便に加え、中国方面のネットワークのさらなる拡充もあり、開港以来過去最高となる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1,548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週を計画。国際貨物便数は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年連続で増加。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年夏の国際線旅客便数は成田空港に次ぐ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番目の便数となっており、中でもアジアへの直行便・経由便の合計は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週と、全国の空港で最も多い。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しかし、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年以降は、新型コロナウイルス感染症拡大の影響により、入国拒否措置などがなされ、全国的に国際線旅客数は大幅に減少していることから、国際線旅客便数も著しく落ち込んでいる。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84054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38697" y="476672"/>
            <a:ext cx="8906035"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2420888"/>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出典：法務省「出入国管理統計表」より作成</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106</a:t>
            </a:fld>
            <a:endParaRPr lang="ja-JP" altLang="en-US" b="1" dirty="0"/>
          </a:p>
        </p:txBody>
      </p:sp>
      <p:sp>
        <p:nvSpPr>
          <p:cNvPr id="33" name="正方形/長方形 32"/>
          <p:cNvSpPr/>
          <p:nvPr/>
        </p:nvSpPr>
        <p:spPr>
          <a:xfrm>
            <a:off x="71500" y="839837"/>
            <a:ext cx="8928992" cy="14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新型コロナウイルス感染症の影響を受ける前の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年は、関西国際空港での外国人入国者数が、アジアを中心として、過去最高の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万人を記録。</a:t>
            </a:r>
            <a:r>
              <a:rPr lang="ja-JP" altLang="en-US" sz="1400" dirty="0">
                <a:solidFill>
                  <a:schemeClr val="tx1"/>
                </a:solidFill>
                <a:latin typeface="Meiryo UI" panose="020B0604030504040204" pitchFamily="50" charset="-128"/>
                <a:ea typeface="Meiryo UI" panose="020B0604030504040204" pitchFamily="50" charset="-128"/>
              </a:rPr>
              <a:t>しかし</a:t>
            </a:r>
            <a:r>
              <a:rPr lang="en-US" altLang="ja-JP" sz="1400" dirty="0">
                <a:solidFill>
                  <a:schemeClr val="tx1"/>
                </a:solidFill>
                <a:latin typeface="Meiryo UI" panose="020B0604030504040204" pitchFamily="50" charset="-128"/>
                <a:ea typeface="Meiryo UI" panose="020B0604030504040204" pitchFamily="50" charset="-128"/>
              </a:rPr>
              <a:t>2020</a:t>
            </a:r>
            <a:r>
              <a:rPr lang="ja-JP" altLang="en-US" sz="1400" dirty="0">
                <a:solidFill>
                  <a:schemeClr val="tx1"/>
                </a:solidFill>
                <a:latin typeface="Meiryo UI" panose="020B0604030504040204" pitchFamily="50" charset="-128"/>
                <a:ea typeface="Meiryo UI" panose="020B0604030504040204" pitchFamily="50" charset="-128"/>
              </a:rPr>
              <a:t>年は新型コロナウイルスの影響により入国者が</a:t>
            </a:r>
            <a:r>
              <a:rPr lang="en-US" altLang="ja-JP" sz="1400" dirty="0">
                <a:solidFill>
                  <a:schemeClr val="tx1"/>
                </a:solidFill>
                <a:latin typeface="Meiryo UI" panose="020B0604030504040204" pitchFamily="50" charset="-128"/>
                <a:ea typeface="Meiryo UI" panose="020B0604030504040204" pitchFamily="50" charset="-128"/>
              </a:rPr>
              <a:t>101</a:t>
            </a:r>
            <a:r>
              <a:rPr lang="ja-JP" altLang="en-US" sz="1400" dirty="0">
                <a:solidFill>
                  <a:schemeClr val="tx1"/>
                </a:solidFill>
                <a:latin typeface="Meiryo UI" panose="020B0604030504040204" pitchFamily="50" charset="-128"/>
                <a:ea typeface="Meiryo UI" panose="020B0604030504040204" pitchFamily="50" charset="-128"/>
              </a:rPr>
              <a:t>万人に激減。</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背景には、中国・東南アジア方面をはじめとする新規路線の就航や増便等が考えられる。特に、国際線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就航便数が、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年夏計画において、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週と過去最高を更新し、日本有数の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拠点として機能している（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07504" y="4757663"/>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出典：関西エアポート株式会社「国際定期便 就航便数の推移」より作成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5496" y="2728666"/>
            <a:ext cx="720080" cy="2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（万人）</a:t>
            </a:r>
          </a:p>
        </p:txBody>
      </p:sp>
      <p:graphicFrame>
        <p:nvGraphicFramePr>
          <p:cNvPr id="12" name="グラフ 11"/>
          <p:cNvGraphicFramePr>
            <a:graphicFrameLocks/>
          </p:cNvGraphicFramePr>
          <p:nvPr>
            <p:extLst>
              <p:ext uri="{D42A27DB-BD31-4B8C-83A1-F6EECF244321}">
                <p14:modId xmlns:p14="http://schemas.microsoft.com/office/powerpoint/2010/main" val="2481267324"/>
              </p:ext>
            </p:extLst>
          </p:nvPr>
        </p:nvGraphicFramePr>
        <p:xfrm>
          <a:off x="0" y="4973687"/>
          <a:ext cx="9036496" cy="1915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ext uri="{D42A27DB-BD31-4B8C-83A1-F6EECF244321}">
                <p14:modId xmlns:p14="http://schemas.microsoft.com/office/powerpoint/2010/main" val="3020477455"/>
              </p:ext>
            </p:extLst>
          </p:nvPr>
        </p:nvGraphicFramePr>
        <p:xfrm>
          <a:off x="107504" y="2863320"/>
          <a:ext cx="8712968" cy="1955301"/>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Tree>
    <p:extLst>
      <p:ext uri="{BB962C8B-B14F-4D97-AF65-F5344CB8AC3E}">
        <p14:creationId xmlns:p14="http://schemas.microsoft.com/office/powerpoint/2010/main" val="25088794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07504" y="414110"/>
            <a:ext cx="7344816"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関西国際空港・大阪国際空港（伊丹空港）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の利便性向上</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786125"/>
            <a:ext cx="8928992" cy="22257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関空において、新型コロナウイルス感染症ワクチンの輸送体制を構築するとともに、国際線出発口にお客様自身で搭乗券をスキャンし、ゲートを通過して保安検査場に入る「自動化ゲート」を設置。</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また、航空局をはじめ関係機関や航空会社、アクセス機関等とリアルタイムでの情報交換が可能となる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AODB</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Airport Operational Data Base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）の運用を開始（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年２月～）</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年ぶりの大規模改修を進めてきた大阪国際空港が、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年８月にグランドオープンし、国内線で日本初導入となるウォークスルー型商業エリアを展開。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さらに、伊丹では、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年３月にターミナルビル前面の横断歩道に歩行者用のルーフを設置し、ストレスのない快適なターミナルビルとの往来を実現。</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07504" y="3080460"/>
            <a:ext cx="4392488" cy="73866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○関空での取組み</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・自動化ゲートの設置</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（関西エアポート　ニュースリリースより）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smtClean="0"/>
              <a:pPr>
                <a:defRPr/>
              </a:pPr>
              <a:t>107</a:t>
            </a:fld>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　　　　　　　　　　　　　　　</a:t>
            </a:r>
            <a:endParaRPr kumimoji="0"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084025" y="3076622"/>
            <a:ext cx="4392488" cy="73866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○伊丹での取組</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・ウォークスルー型商業エリア</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（関西エアポート　ホームページより）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611560" y="3887687"/>
            <a:ext cx="3019149" cy="2267661"/>
          </a:xfrm>
          <a:prstGeom prst="rect">
            <a:avLst/>
          </a:prstGeom>
        </p:spPr>
      </p:pic>
      <p:pic>
        <p:nvPicPr>
          <p:cNvPr id="6" name="図 5"/>
          <p:cNvPicPr>
            <a:picLocks noChangeAspect="1"/>
          </p:cNvPicPr>
          <p:nvPr/>
        </p:nvPicPr>
        <p:blipFill>
          <a:blip r:embed="rId4"/>
          <a:stretch>
            <a:fillRect/>
          </a:stretch>
        </p:blipFill>
        <p:spPr>
          <a:xfrm>
            <a:off x="6768472" y="3887687"/>
            <a:ext cx="2052000" cy="1379917"/>
          </a:xfrm>
          <a:prstGeom prst="rect">
            <a:avLst/>
          </a:prstGeom>
        </p:spPr>
      </p:pic>
      <p:pic>
        <p:nvPicPr>
          <p:cNvPr id="7" name="図 6"/>
          <p:cNvPicPr>
            <a:picLocks noChangeAspect="1"/>
          </p:cNvPicPr>
          <p:nvPr/>
        </p:nvPicPr>
        <p:blipFill>
          <a:blip r:embed="rId5"/>
          <a:stretch>
            <a:fillRect/>
          </a:stretch>
        </p:blipFill>
        <p:spPr>
          <a:xfrm>
            <a:off x="4300049" y="3887687"/>
            <a:ext cx="2412000" cy="1522939"/>
          </a:xfrm>
          <a:prstGeom prst="rect">
            <a:avLst/>
          </a:prstGeom>
        </p:spPr>
      </p:pic>
      <p:sp>
        <p:nvSpPr>
          <p:cNvPr id="8" name="正方形/長方形 7"/>
          <p:cNvSpPr/>
          <p:nvPr/>
        </p:nvSpPr>
        <p:spPr>
          <a:xfrm>
            <a:off x="4280168" y="5479189"/>
            <a:ext cx="4863832" cy="461665"/>
          </a:xfrm>
          <a:prstGeom prst="rect">
            <a:avLst/>
          </a:prstGeom>
        </p:spPr>
        <p:txBody>
          <a:bodyPr wrap="none">
            <a:spAutoFit/>
          </a:bodyPr>
          <a:lstStyle/>
          <a:p>
            <a:r>
              <a:rPr lang="ja-JP" altLang="ja-JP" sz="1200" dirty="0">
                <a:latin typeface="Meiryo UI" panose="020B0604030504040204" pitchFamily="50" charset="-128"/>
                <a:ea typeface="Meiryo UI" panose="020B0604030504040204" pitchFamily="50" charset="-128"/>
              </a:rPr>
              <a:t>保安エリア内に国内線初となる３１店舗からなるウォークスルー型商業エリアが</a:t>
            </a:r>
            <a:endParaRPr lang="en-US" altLang="ja-JP" sz="1200" dirty="0">
              <a:latin typeface="Meiryo UI" panose="020B0604030504040204" pitchFamily="50" charset="-128"/>
              <a:ea typeface="Meiryo UI" panose="020B0604030504040204" pitchFamily="50" charset="-128"/>
            </a:endParaRPr>
          </a:p>
          <a:p>
            <a:r>
              <a:rPr lang="ja-JP" altLang="ja-JP" sz="1200" dirty="0">
                <a:latin typeface="Meiryo UI" panose="020B0604030504040204" pitchFamily="50" charset="-128"/>
                <a:ea typeface="Meiryo UI" panose="020B0604030504040204" pitchFamily="50" charset="-128"/>
              </a:rPr>
              <a:t>設けられるとともに、保安検査場前にも新たに５店舗が出店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51520" y="6208141"/>
            <a:ext cx="2653290" cy="461665"/>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関西国際空港の第１ターミナルビル</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国際線出発口（保安検査場前）</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390038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4204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関西国際空港における国際貨物の流通促進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7" name="正方形/長方形 26"/>
          <p:cNvSpPr/>
          <p:nvPr/>
        </p:nvSpPr>
        <p:spPr>
          <a:xfrm>
            <a:off x="107504" y="800167"/>
            <a:ext cx="8928992" cy="288153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国内初となる医薬品専用定温庫（</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月～）や、全国に先駆けた医薬品輸入手続きの電子化など、医薬品の物流拠点形成に取り組んでいる。</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フェデックスの北太平洋地区ハブ拠点が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月に稼働し、国際中継貨物は開設前と比べて約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78%</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大阪商工会議所が、食品等の輸出に必要な国の輸出証明書と商工会議所の貿易証明書を、事業者がワンストップで受け取れる取組みを実施。（</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関西エアポートが関係事業者と形成している「</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コミュニティ</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」が日本の空港単位として初めて、「</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CEIV Pharma</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の認証を取得（</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KIX</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ワクチン輸送タスクフォース」を立ち上げ、関空におけるワクチンのリードタイムを極力短くする輸送体制を構築（</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8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IATA</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International Air Transport Association</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：国際航空運送協会）が策定する医薬品航空輸送認証制度。　　　</a:t>
            </a:r>
            <a:endParaRPr lang="en-US" altLang="ja-JP"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8288" algn="just">
              <a:lnSpc>
                <a:spcPts val="1800"/>
              </a:lnSpc>
            </a:pP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医薬品の貨物航空輸送が世界基準で取り扱われていることを証明するもの。</a:t>
            </a:r>
            <a:endParaRPr lang="en-US" altLang="ja-JP"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03297" y="3977132"/>
            <a:ext cx="2352037" cy="276999"/>
          </a:xfrm>
          <a:prstGeom prst="rect">
            <a:avLst/>
          </a:prstGeom>
          <a:noFill/>
          <a:ln>
            <a:noFill/>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出典：大阪税関「貿易統計」</a:t>
            </a:r>
          </a:p>
        </p:txBody>
      </p:sp>
      <p:graphicFrame>
        <p:nvGraphicFramePr>
          <p:cNvPr id="16" name="グラフ 15"/>
          <p:cNvGraphicFramePr>
            <a:graphicFrameLocks/>
          </p:cNvGraphicFramePr>
          <p:nvPr>
            <p:extLst>
              <p:ext uri="{D42A27DB-BD31-4B8C-83A1-F6EECF244321}">
                <p14:modId xmlns:p14="http://schemas.microsoft.com/office/powerpoint/2010/main" val="4462285"/>
              </p:ext>
            </p:extLst>
          </p:nvPr>
        </p:nvGraphicFramePr>
        <p:xfrm>
          <a:off x="4572000" y="4201673"/>
          <a:ext cx="4350140" cy="2624991"/>
        </p:xfrm>
        <a:graphic>
          <a:graphicData uri="http://schemas.openxmlformats.org/drawingml/2006/chart">
            <c:chart xmlns:c="http://schemas.openxmlformats.org/drawingml/2006/chart" xmlns:r="http://schemas.openxmlformats.org/officeDocument/2006/relationships" r:id="rId3"/>
          </a:graphicData>
        </a:graphic>
      </p:graphicFrame>
      <p:sp>
        <p:nvSpPr>
          <p:cNvPr id="21" name="右矢印 20"/>
          <p:cNvSpPr/>
          <p:nvPr/>
        </p:nvSpPr>
        <p:spPr>
          <a:xfrm rot="21246776">
            <a:off x="5136816" y="4592851"/>
            <a:ext cx="3031236" cy="3601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
        <p:nvSpPr>
          <p:cNvPr id="22" name="テキスト ボックス 17"/>
          <p:cNvSpPr txBox="1"/>
          <p:nvPr/>
        </p:nvSpPr>
        <p:spPr>
          <a:xfrm>
            <a:off x="4476152" y="4066847"/>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a:latin typeface="+mn-ea"/>
                <a:cs typeface="Meiryo UI" panose="020B0604030504040204" pitchFamily="50" charset="-128"/>
              </a:rPr>
              <a:t>（万トン）</a:t>
            </a:r>
          </a:p>
        </p:txBody>
      </p:sp>
      <p:sp>
        <p:nvSpPr>
          <p:cNvPr id="6" name="テキスト ボックス 5"/>
          <p:cNvSpPr txBox="1"/>
          <p:nvPr/>
        </p:nvSpPr>
        <p:spPr>
          <a:xfrm>
            <a:off x="4512135" y="3717032"/>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関西国際空港</a:t>
            </a:r>
            <a:r>
              <a:rPr lang="zh-TW" altLang="en-US" sz="1400" dirty="0">
                <a:latin typeface="Meiryo UI" panose="020B0604030504040204" pitchFamily="50" charset="-128"/>
                <a:ea typeface="Meiryo UI" panose="020B0604030504040204" pitchFamily="50" charset="-128"/>
              </a:rPr>
              <a:t>国際中継貨物取扱量</a:t>
            </a:r>
            <a:endParaRPr kumimoji="1" lang="ja-JP" altLang="en-US" sz="14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07504" y="3717032"/>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関西国際空港医薬品輸入額</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10" name="グラフ 9"/>
          <p:cNvGraphicFramePr/>
          <p:nvPr>
            <p:extLst>
              <p:ext uri="{D42A27DB-BD31-4B8C-83A1-F6EECF244321}">
                <p14:modId xmlns:p14="http://schemas.microsoft.com/office/powerpoint/2010/main" val="2725287795"/>
              </p:ext>
            </p:extLst>
          </p:nvPr>
        </p:nvGraphicFramePr>
        <p:xfrm>
          <a:off x="155719" y="4116876"/>
          <a:ext cx="4356416" cy="2677618"/>
        </p:xfrm>
        <a:graphic>
          <a:graphicData uri="http://schemas.openxmlformats.org/drawingml/2006/chart">
            <c:chart xmlns:c="http://schemas.openxmlformats.org/drawingml/2006/chart" xmlns:r="http://schemas.openxmlformats.org/officeDocument/2006/relationships" r:id="rId4"/>
          </a:graphicData>
        </a:graphic>
      </p:graphicFrame>
      <p:sp>
        <p:nvSpPr>
          <p:cNvPr id="28" name="テキスト ボックス 17"/>
          <p:cNvSpPr txBox="1"/>
          <p:nvPr/>
        </p:nvSpPr>
        <p:spPr>
          <a:xfrm>
            <a:off x="-9540" y="3994134"/>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千億円</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右矢印 28"/>
          <p:cNvSpPr/>
          <p:nvPr/>
        </p:nvSpPr>
        <p:spPr>
          <a:xfrm rot="21246776">
            <a:off x="973768" y="4662128"/>
            <a:ext cx="3155893" cy="36294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
        <p:nvSpPr>
          <p:cNvPr id="11" name="テキスト ボックス 10"/>
          <p:cNvSpPr txBox="1"/>
          <p:nvPr/>
        </p:nvSpPr>
        <p:spPr>
          <a:xfrm>
            <a:off x="7073953" y="4066847"/>
            <a:ext cx="2587165"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rPr>
              <a:t>出典：大阪税関「貿易統計」</a:t>
            </a:r>
          </a:p>
        </p:txBody>
      </p:sp>
      <p:sp>
        <p:nvSpPr>
          <p:cNvPr id="24"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108</a:t>
            </a:fld>
            <a:endParaRPr lang="ja-JP" altLang="en-US" dirty="0"/>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　　　　　　　　　　　　　　　</a:t>
            </a:r>
          </a:p>
        </p:txBody>
      </p:sp>
    </p:spTree>
    <p:extLst>
      <p:ext uri="{BB962C8B-B14F-4D97-AF65-F5344CB8AC3E}">
        <p14:creationId xmlns:p14="http://schemas.microsoft.com/office/powerpoint/2010/main" val="2823499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1520" y="756000"/>
            <a:ext cx="3096344"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大阪府内の設備投資動向</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nvGraphicFramePr>
        <p:xfrm>
          <a:off x="3995936" y="4364353"/>
          <a:ext cx="4877610" cy="2417306"/>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590323">
                  <a:extLst>
                    <a:ext uri="{9D8B030D-6E8A-4147-A177-3AD203B41FA5}">
                      <a16:colId xmlns:a16="http://schemas.microsoft.com/office/drawing/2014/main" val="20001"/>
                    </a:ext>
                  </a:extLst>
                </a:gridCol>
                <a:gridCol w="855971">
                  <a:extLst>
                    <a:ext uri="{9D8B030D-6E8A-4147-A177-3AD203B41FA5}">
                      <a16:colId xmlns:a16="http://schemas.microsoft.com/office/drawing/2014/main" val="20002"/>
                    </a:ext>
                  </a:extLst>
                </a:gridCol>
                <a:gridCol w="891232">
                  <a:extLst>
                    <a:ext uri="{9D8B030D-6E8A-4147-A177-3AD203B41FA5}">
                      <a16:colId xmlns:a16="http://schemas.microsoft.com/office/drawing/2014/main" val="20003"/>
                    </a:ext>
                  </a:extLst>
                </a:gridCol>
                <a:gridCol w="655202">
                  <a:extLst>
                    <a:ext uri="{9D8B030D-6E8A-4147-A177-3AD203B41FA5}">
                      <a16:colId xmlns:a16="http://schemas.microsoft.com/office/drawing/2014/main" val="20004"/>
                    </a:ext>
                  </a:extLst>
                </a:gridCol>
                <a:gridCol w="619939">
                  <a:extLst>
                    <a:ext uri="{9D8B030D-6E8A-4147-A177-3AD203B41FA5}">
                      <a16:colId xmlns:a16="http://schemas.microsoft.com/office/drawing/2014/main" val="20005"/>
                    </a:ext>
                  </a:extLst>
                </a:gridCol>
                <a:gridCol w="544863">
                  <a:extLst>
                    <a:ext uri="{9D8B030D-6E8A-4147-A177-3AD203B41FA5}">
                      <a16:colId xmlns:a16="http://schemas.microsoft.com/office/drawing/2014/main" val="20006"/>
                    </a:ext>
                  </a:extLst>
                </a:gridCol>
              </a:tblGrid>
              <a:tr h="294253">
                <a:tc>
                  <a:txBody>
                    <a:bodyPr/>
                    <a:lstStyle/>
                    <a:p>
                      <a:pPr algn="l"/>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能力増強</a:t>
                      </a:r>
                    </a:p>
                  </a:txBody>
                  <a:tcPr anchor="ctr">
                    <a:lnR w="38100" cap="flat" cmpd="sng" algn="ctr">
                      <a:solidFill>
                        <a:schemeClr val="tx2"/>
                      </a:solidFill>
                      <a:prstDash val="solid"/>
                      <a:round/>
                      <a:headEnd type="none" w="med" len="med"/>
                      <a:tailEnd type="none" w="med" len="med"/>
                    </a:lnR>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新製品・高度化</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合理化・省力化</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研究開発</a:t>
                      </a: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維持更新</a:t>
                      </a:r>
                    </a:p>
                  </a:txBody>
                  <a:tcPr anchor="ctr">
                    <a:lnL w="38100" cap="flat" cmpd="sng" algn="ctr">
                      <a:solidFill>
                        <a:schemeClr val="tx2"/>
                      </a:solidFill>
                      <a:prstDash val="solid"/>
                      <a:round/>
                      <a:headEnd type="none" w="med" len="med"/>
                      <a:tailEnd type="none" w="med" len="med"/>
                    </a:lnL>
                  </a:tcPr>
                </a:tc>
                <a:tc>
                  <a:txBody>
                    <a:bodyP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その他</a:t>
                      </a:r>
                    </a:p>
                  </a:txBody>
                  <a:tcPr anchor="ctr"/>
                </a:tc>
                <a:extLst>
                  <a:ext uri="{0D108BD9-81ED-4DB2-BD59-A6C34878D82A}">
                    <a16:rowId xmlns:a16="http://schemas.microsoft.com/office/drawing/2014/main" val="10000"/>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製造業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27.3%</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19.2%</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32.7%</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5.7%</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63.6%</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a:t>
                      </a:r>
                    </a:p>
                  </a:txBody>
                  <a:tcPr marL="17780" marR="17780" marT="17780" marB="0" anchor="ctr"/>
                </a:tc>
                <a:extLst>
                  <a:ext uri="{0D108BD9-81ED-4DB2-BD59-A6C34878D82A}">
                    <a16:rowId xmlns:a16="http://schemas.microsoft.com/office/drawing/2014/main" val="10001"/>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建設業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18.3%</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2.9%</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17.3%</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4.8%</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71.2%</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16.3%</a:t>
                      </a:r>
                    </a:p>
                  </a:txBody>
                  <a:tcPr marL="17780" marR="17780" marT="17780" marB="0" anchor="ctr"/>
                </a:tc>
                <a:extLst>
                  <a:ext uri="{0D108BD9-81ED-4DB2-BD59-A6C34878D82A}">
                    <a16:rowId xmlns:a16="http://schemas.microsoft.com/office/drawing/2014/main" val="10002"/>
                  </a:ext>
                </a:extLst>
              </a:tr>
              <a:tr h="294253">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情報通信業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26.1%</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13.0%</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26.1%</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8.7%</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56.5%</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4.3%</a:t>
                      </a:r>
                    </a:p>
                  </a:txBody>
                  <a:tcPr marL="17780" marR="17780" marT="17780" marB="0" anchor="ctr"/>
                </a:tc>
                <a:extLst>
                  <a:ext uri="{0D108BD9-81ED-4DB2-BD59-A6C34878D82A}">
                    <a16:rowId xmlns:a16="http://schemas.microsoft.com/office/drawing/2014/main" val="10003"/>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運輸業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19.2%</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1.9%</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15.4%</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0.0%</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76.9%</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5.8%</a:t>
                      </a:r>
                    </a:p>
                  </a:txBody>
                  <a:tcPr marL="17780" marR="17780" marT="17780" marB="0" anchor="ctr"/>
                </a:tc>
                <a:extLst>
                  <a:ext uri="{0D108BD9-81ED-4DB2-BD59-A6C34878D82A}">
                    <a16:rowId xmlns:a16="http://schemas.microsoft.com/office/drawing/2014/main" val="10004"/>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卸売業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26.1%</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6.3%</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41.4%</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5.4%</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54.1%</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8.1%</a:t>
                      </a:r>
                    </a:p>
                  </a:txBody>
                  <a:tcPr marL="17780" marR="17780" marT="17780" marB="0" anchor="ctr"/>
                </a:tc>
                <a:extLst>
                  <a:ext uri="{0D108BD9-81ED-4DB2-BD59-A6C34878D82A}">
                    <a16:rowId xmlns:a16="http://schemas.microsoft.com/office/drawing/2014/main" val="10005"/>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小売業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11.9%</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9.0%</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34.3%</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56.7%</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16.4%</a:t>
                      </a:r>
                    </a:p>
                  </a:txBody>
                  <a:tcPr marL="17780" marR="17780" marT="17780" marB="0" anchor="ctr"/>
                </a:tc>
                <a:extLst>
                  <a:ext uri="{0D108BD9-81ED-4DB2-BD59-A6C34878D82A}">
                    <a16:rowId xmlns:a16="http://schemas.microsoft.com/office/drawing/2014/main" val="10006"/>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不動産業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10.0%</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0.0%</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82.5%</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12.5%</a:t>
                      </a:r>
                    </a:p>
                  </a:txBody>
                  <a:tcPr marL="17780" marR="17780" marT="17780" marB="0" anchor="ctr"/>
                </a:tc>
                <a:extLst>
                  <a:ext uri="{0D108BD9-81ED-4DB2-BD59-A6C34878D82A}">
                    <a16:rowId xmlns:a16="http://schemas.microsoft.com/office/drawing/2014/main" val="10007"/>
                  </a:ext>
                </a:extLst>
              </a:tr>
              <a:tr h="294253">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飲食店・</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宿泊業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12.5%</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12.5%</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18.8%</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0.0%</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65.6%</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28.1%</a:t>
                      </a:r>
                    </a:p>
                  </a:txBody>
                  <a:tcPr marL="17780" marR="17780" marT="17780" marB="0" anchor="ctr"/>
                </a:tc>
                <a:extLst>
                  <a:ext uri="{0D108BD9-81ED-4DB2-BD59-A6C34878D82A}">
                    <a16:rowId xmlns:a16="http://schemas.microsoft.com/office/drawing/2014/main" val="10008"/>
                  </a:ext>
                </a:extLst>
              </a:tr>
              <a:tr h="183908">
                <a:tc>
                  <a:txBody>
                    <a:bodyPr/>
                    <a:lstStyle/>
                    <a:p>
                      <a:pPr algn="l"/>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サービス業</a:t>
                      </a: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24.4%</a:t>
                      </a:r>
                    </a:p>
                  </a:txBody>
                  <a:tcPr marL="17780" marR="17780" marT="17780"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6.9%</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26.7%</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0.8%</a:t>
                      </a:r>
                    </a:p>
                  </a:txBody>
                  <a:tcPr marL="17780" marR="17780" marT="1778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56.5%</a:t>
                      </a:r>
                    </a:p>
                  </a:txBody>
                  <a:tcPr marL="17780" marR="17780" marT="17780"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9.9%</a:t>
                      </a:r>
                    </a:p>
                  </a:txBody>
                  <a:tcPr marL="17780" marR="17780" marT="17780" marB="0" anchor="ctr"/>
                </a:tc>
                <a:extLst>
                  <a:ext uri="{0D108BD9-81ED-4DB2-BD59-A6C34878D82A}">
                    <a16:rowId xmlns:a16="http://schemas.microsoft.com/office/drawing/2014/main" val="10009"/>
                  </a:ext>
                </a:extLst>
              </a:tr>
            </a:tbl>
          </a:graphicData>
        </a:graphic>
      </p:graphicFrame>
      <p:sp>
        <p:nvSpPr>
          <p:cNvPr id="15" name="テキスト ボックス 14"/>
          <p:cNvSpPr txBox="1"/>
          <p:nvPr/>
        </p:nvSpPr>
        <p:spPr>
          <a:xfrm>
            <a:off x="3903874" y="4057327"/>
            <a:ext cx="507600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産業別、設備投資の主な目的（複数回答・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つ以内）</a:t>
            </a:r>
          </a:p>
        </p:txBody>
      </p:sp>
      <p:sp>
        <p:nvSpPr>
          <p:cNvPr id="20" name="テキスト ボックス 19"/>
          <p:cNvSpPr txBox="1"/>
          <p:nvPr/>
        </p:nvSpPr>
        <p:spPr>
          <a:xfrm>
            <a:off x="0" y="4057327"/>
            <a:ext cx="3419872" cy="523220"/>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設備投資の主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な目的</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（複数回答・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つ以内、前年比較）</a:t>
            </a:r>
          </a:p>
        </p:txBody>
      </p:sp>
      <p:sp>
        <p:nvSpPr>
          <p:cNvPr id="22" name="テキスト ボックス 21"/>
          <p:cNvSpPr txBox="1"/>
          <p:nvPr/>
        </p:nvSpPr>
        <p:spPr>
          <a:xfrm>
            <a:off x="3059832" y="703149"/>
            <a:ext cx="5688632"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大阪府景気観測調査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「おおさか経済の動き別冊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）年の大阪経済」 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1124743"/>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府内企業全体の設備投資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年以降マイナスで推移。大企業については、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月期以降プラスで推移。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年産業別、設備投資の主な目的では、「新商品・高度化」や「研究開発」の割合が全産業で低い。</a:t>
            </a:r>
          </a:p>
        </p:txBody>
      </p:sp>
      <p:sp>
        <p:nvSpPr>
          <p:cNvPr id="23" name="テキスト ボックス 22"/>
          <p:cNvSpPr txBox="1"/>
          <p:nvPr/>
        </p:nvSpPr>
        <p:spPr>
          <a:xfrm>
            <a:off x="35496" y="1897087"/>
            <a:ext cx="900100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の推移</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DI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は、調査回答企業のうち、前年度実績と比べ、計画が増加の企業割合－減少の企業割合）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p:cNvSpPr txBox="1">
            <a:spLocks/>
          </p:cNvSpPr>
          <p:nvPr/>
        </p:nvSpPr>
        <p:spPr>
          <a:xfrm>
            <a:off x="7010400" y="6471007"/>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solidFill>
                  <a:prstClr val="black"/>
                </a:solidFill>
                <a:ea typeface="ＭＳ Ｐゴシック" panose="020B0600070205080204" pitchFamily="50" charset="-128"/>
              </a:rPr>
              <a:pPr>
                <a:defRPr/>
              </a:pPr>
              <a:t>10</a:t>
            </a:fld>
            <a:endParaRPr lang="ja-JP" altLang="en-US" b="1" dirty="0">
              <a:solidFill>
                <a:prstClr val="black"/>
              </a:solidFill>
              <a:ea typeface="ＭＳ Ｐゴシック" panose="020B0600070205080204" pitchFamily="50" charset="-128"/>
            </a:endParaRPr>
          </a:p>
        </p:txBody>
      </p:sp>
      <p:graphicFrame>
        <p:nvGraphicFramePr>
          <p:cNvPr id="19" name="グラフ 18"/>
          <p:cNvGraphicFramePr>
            <a:graphicFrameLocks/>
          </p:cNvGraphicFramePr>
          <p:nvPr/>
        </p:nvGraphicFramePr>
        <p:xfrm>
          <a:off x="35496" y="4580547"/>
          <a:ext cx="3886199" cy="2352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extLst>
              <p:ext uri="{D42A27DB-BD31-4B8C-83A1-F6EECF244321}">
                <p14:modId xmlns:p14="http://schemas.microsoft.com/office/powerpoint/2010/main" val="67356740"/>
              </p:ext>
            </p:extLst>
          </p:nvPr>
        </p:nvGraphicFramePr>
        <p:xfrm>
          <a:off x="108450" y="2159708"/>
          <a:ext cx="8928046" cy="19126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649327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516091" y="1988840"/>
            <a:ext cx="4736429"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出典：各税関「貿易統計」より作成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2000453"/>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出典：国土交通省「港湾調査」より作成</a:t>
            </a:r>
          </a:p>
        </p:txBody>
      </p:sp>
      <p:sp>
        <p:nvSpPr>
          <p:cNvPr id="14" name="正方形/長方形 13"/>
          <p:cNvSpPr/>
          <p:nvPr/>
        </p:nvSpPr>
        <p:spPr>
          <a:xfrm>
            <a:off x="177280" y="563692"/>
            <a:ext cx="748883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港湾別、外国貨物取扱量・輸出入貿易額の推移</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79512" y="1124744"/>
            <a:ext cx="8784976"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％増。また、神戸港の外貿コンテナ取扱個数は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年の阪神港の輸出入貿易額は、前年比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109</a:t>
            </a:fld>
            <a:endParaRPr lang="en-US" altLang="ja-JP" b="1" dirty="0"/>
          </a:p>
        </p:txBody>
      </p:sp>
      <p:sp>
        <p:nvSpPr>
          <p:cNvPr id="16" name="テキスト ボックス 15"/>
          <p:cNvSpPr txBox="1"/>
          <p:nvPr/>
        </p:nvSpPr>
        <p:spPr>
          <a:xfrm>
            <a:off x="4175956" y="2420888"/>
            <a:ext cx="792088"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（兆円）</a:t>
            </a:r>
          </a:p>
        </p:txBody>
      </p:sp>
      <p:sp>
        <p:nvSpPr>
          <p:cNvPr id="21" name="テキスト ボックス 20"/>
          <p:cNvSpPr txBox="1"/>
          <p:nvPr/>
        </p:nvSpPr>
        <p:spPr>
          <a:xfrm>
            <a:off x="13867" y="2460707"/>
            <a:ext cx="864096"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nvGraphicFramePr>
        <p:xfrm>
          <a:off x="4283967" y="2667109"/>
          <a:ext cx="4572000" cy="3975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グラフ 25"/>
          <p:cNvGraphicFramePr>
            <a:graphicFrameLocks/>
          </p:cNvGraphicFramePr>
          <p:nvPr/>
        </p:nvGraphicFramePr>
        <p:xfrm>
          <a:off x="177280" y="2667109"/>
          <a:ext cx="4097992" cy="4030502"/>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Tree>
    <p:extLst>
      <p:ext uri="{BB962C8B-B14F-4D97-AF65-F5344CB8AC3E}">
        <p14:creationId xmlns:p14="http://schemas.microsoft.com/office/powerpoint/2010/main" val="29961659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5" y="59786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出典：大阪税関・神戸税関「貿易統計」より作成</a:t>
            </a:r>
          </a:p>
        </p:txBody>
      </p:sp>
      <p:sp>
        <p:nvSpPr>
          <p:cNvPr id="27" name="正方形/長方形 26"/>
          <p:cNvSpPr/>
          <p:nvPr/>
        </p:nvSpPr>
        <p:spPr>
          <a:xfrm>
            <a:off x="107504" y="1124743"/>
            <a:ext cx="8928992" cy="12899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阪神港の輸出品目について、細目別に構成比をみると、プラスチック、半導体等電子部品、建設用・鉱山用機械、非鉄金属、コンデンサーが上位を占める。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年については、全品目においては輸出額が増加。（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確々報）</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07504" y="2545159"/>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上位</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16" name="テキスト ボックス 15"/>
          <p:cNvSpPr txBox="1"/>
          <p:nvPr/>
        </p:nvSpPr>
        <p:spPr>
          <a:xfrm>
            <a:off x="4211960" y="2545159"/>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nvGraphicFramePr>
        <p:xfrm>
          <a:off x="251519" y="2924943"/>
          <a:ext cx="3816425" cy="3744416"/>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382671">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プラスチック</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679.523</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625,034</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建設用・鉱山用機械</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550,894</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410,752</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コンデンサー</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395,736</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8" name="テキスト ボックス 14"/>
          <p:cNvSpPr txBox="1"/>
          <p:nvPr/>
        </p:nvSpPr>
        <p:spPr>
          <a:xfrm>
            <a:off x="5148064" y="2752571"/>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1863994496"/>
              </p:ext>
            </p:extLst>
          </p:nvPr>
        </p:nvGraphicFramePr>
        <p:xfrm>
          <a:off x="4355976" y="2935154"/>
          <a:ext cx="4346238" cy="3734205"/>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110</a:t>
            </a:fld>
            <a:endParaRPr lang="en-US" altLang="ja-JP" b="1" dirty="0"/>
          </a:p>
        </p:txBody>
      </p:sp>
    </p:spTree>
    <p:extLst>
      <p:ext uri="{BB962C8B-B14F-4D97-AF65-F5344CB8AC3E}">
        <p14:creationId xmlns:p14="http://schemas.microsoft.com/office/powerpoint/2010/main" val="46406306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0" y="58003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出典：大阪税関・神戸税関「貿易統計」より作成</a:t>
            </a:r>
          </a:p>
        </p:txBody>
      </p:sp>
      <p:sp>
        <p:nvSpPr>
          <p:cNvPr id="27" name="正方形/長方形 26"/>
          <p:cNvSpPr/>
          <p:nvPr/>
        </p:nvSpPr>
        <p:spPr>
          <a:xfrm>
            <a:off x="107504" y="1124743"/>
            <a:ext cx="8928992" cy="1276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阪神港の輸入品目について、細目別に構成比をみると、衣類及び同附属品の割合が高く、輸入額の推移では、近年減少傾向であったが増加に転じた。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この他、肉類及び同調製品、織物用糸及び繊維製品、たばこ、非鉄金属が輸入品目の上位を占める。</a:t>
            </a:r>
          </a:p>
        </p:txBody>
      </p:sp>
      <p:graphicFrame>
        <p:nvGraphicFramePr>
          <p:cNvPr id="14" name="表 13"/>
          <p:cNvGraphicFramePr>
            <a:graphicFrameLocks noGrp="1"/>
          </p:cNvGraphicFramePr>
          <p:nvPr/>
        </p:nvGraphicFramePr>
        <p:xfrm>
          <a:off x="251519" y="2718790"/>
          <a:ext cx="3816425" cy="3950569"/>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衣類及び同附属品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897,232</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肉類及び同調製品</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376,211</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繊維製品</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302,847</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たばこ</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282,819</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非鉄金属</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269,899</a:t>
                      </a:r>
                    </a:p>
                  </a:txBody>
                  <a:tcPr marL="9525" marR="9525" marT="9525" marB="0" anchor="ctr"/>
                </a:tc>
                <a:tc>
                  <a:txBody>
                    <a:bodyPr/>
                    <a:lstStyle/>
                    <a:p>
                      <a:pPr algn="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5" name="テキスト ボックス 14"/>
          <p:cNvSpPr txBox="1"/>
          <p:nvPr/>
        </p:nvSpPr>
        <p:spPr>
          <a:xfrm>
            <a:off x="4211960" y="2401143"/>
            <a:ext cx="49320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○輸入額の推移（左記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16" name="テキスト ボックス 15"/>
          <p:cNvSpPr txBox="1"/>
          <p:nvPr/>
        </p:nvSpPr>
        <p:spPr>
          <a:xfrm>
            <a:off x="107504" y="2401143"/>
            <a:ext cx="39604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○輸入額に占める構成比（</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品目）</a:t>
            </a:r>
          </a:p>
        </p:txBody>
      </p:sp>
      <p:sp>
        <p:nvSpPr>
          <p:cNvPr id="11" name="テキスト ボックス 14"/>
          <p:cNvSpPr txBox="1"/>
          <p:nvPr/>
        </p:nvSpPr>
        <p:spPr>
          <a:xfrm>
            <a:off x="5004048" y="2694112"/>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4232774352"/>
              </p:ext>
            </p:extLst>
          </p:nvPr>
        </p:nvGraphicFramePr>
        <p:xfrm>
          <a:off x="4003988" y="2718790"/>
          <a:ext cx="5032508" cy="413920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9"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111</a:t>
            </a:fld>
            <a:endParaRPr lang="en-US" altLang="ja-JP" b="1" dirty="0"/>
          </a:p>
        </p:txBody>
      </p:sp>
    </p:spTree>
    <p:extLst>
      <p:ext uri="{BB962C8B-B14F-4D97-AF65-F5344CB8AC3E}">
        <p14:creationId xmlns:p14="http://schemas.microsoft.com/office/powerpoint/2010/main" val="9573113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716016" y="2617166"/>
            <a:ext cx="413716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dirty="0">
              <a:latin typeface="HGPｺﾞｼｯｸE" pitchFamily="50" charset="-128"/>
              <a:ea typeface="HGPｺﾞｼｯｸE" pitchFamily="50" charset="-128"/>
            </a:endParaRPr>
          </a:p>
        </p:txBody>
      </p:sp>
      <p:sp>
        <p:nvSpPr>
          <p:cNvPr id="9" name="正方形/長方形 8"/>
          <p:cNvSpPr/>
          <p:nvPr/>
        </p:nvSpPr>
        <p:spPr>
          <a:xfrm>
            <a:off x="240697" y="2617167"/>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512"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125438" y="4766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p>
        </p:txBody>
      </p:sp>
      <p:sp>
        <p:nvSpPr>
          <p:cNvPr id="16" name="正方形/長方形 15"/>
          <p:cNvSpPr/>
          <p:nvPr/>
        </p:nvSpPr>
        <p:spPr>
          <a:xfrm>
            <a:off x="107504" y="894371"/>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月より、関西エアポート株式会社による空港運営（コンセッション方式）が開始。また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月より、関西エアポート神戸株式会社（関西エアポートの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％出資会社）による神戸空港の運営が開始され、関西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空港の一体運営により、サービスと効率性の向上を図る。</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阪神港については、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月、大阪港と神戸港のコンテナ埠頭等を一体的に運営する「阪神国際港湾株式会社」を設立。国際コンテナ戦略港湾として、国際競争力強化を図っている。</a:t>
            </a:r>
          </a:p>
        </p:txBody>
      </p:sp>
      <p:graphicFrame>
        <p:nvGraphicFramePr>
          <p:cNvPr id="12" name="表 11"/>
          <p:cNvGraphicFramePr>
            <a:graphicFrameLocks noGrp="1"/>
          </p:cNvGraphicFramePr>
          <p:nvPr/>
        </p:nvGraphicFramePr>
        <p:xfrm>
          <a:off x="4903007" y="2924944"/>
          <a:ext cx="3533198" cy="3870077"/>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870077">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①内航フィーダー利用促進事業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zh-TW"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 積替機能強化事業</a:t>
                      </a:r>
                      <a:endParaRPr lang="en-US" altLang="zh-TW"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 外航フィーダー利用促進事業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 接続航路誘致事業</a:t>
                      </a: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 基幹航路誘致事業</a:t>
                      </a: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 航路サービス拡充促進事業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⑦内航フィーダー貨物支援事業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⑧荷主・物流事業者向け支援事業</a:t>
                      </a:r>
                      <a:endParaRPr lang="en-US" altLang="ja-JP"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⑨国内フェリー貨物支援事業</a:t>
                      </a: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1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への支線航路（フィーダー航路）を運送するサービス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4"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112</a:t>
            </a:fld>
            <a:endParaRPr lang="en-US" altLang="ja-JP" b="1" dirty="0"/>
          </a:p>
        </p:txBody>
      </p:sp>
    </p:spTree>
    <p:extLst>
      <p:ext uri="{BB962C8B-B14F-4D97-AF65-F5344CB8AC3E}">
        <p14:creationId xmlns:p14="http://schemas.microsoft.com/office/powerpoint/2010/main" val="174495918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025839" y="3650261"/>
            <a:ext cx="438725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○大阪都市再生環状道路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90497" y="433509"/>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高速道路ネットワークの強化　①</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113</a:t>
            </a:fld>
            <a:endParaRPr lang="ja-JP" altLang="en-US" dirty="0"/>
          </a:p>
        </p:txBody>
      </p:sp>
      <p:sp>
        <p:nvSpPr>
          <p:cNvPr id="7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73" name="表 72"/>
          <p:cNvGraphicFramePr>
            <a:graphicFrameLocks noGrp="1"/>
          </p:cNvGraphicFramePr>
          <p:nvPr>
            <p:extLst>
              <p:ext uri="{D42A27DB-BD31-4B8C-83A1-F6EECF244321}">
                <p14:modId xmlns:p14="http://schemas.microsoft.com/office/powerpoint/2010/main" val="1441759061"/>
              </p:ext>
            </p:extLst>
          </p:nvPr>
        </p:nvGraphicFramePr>
        <p:xfrm>
          <a:off x="354402" y="4132821"/>
          <a:ext cx="4290561" cy="1125659"/>
        </p:xfrm>
        <a:graphic>
          <a:graphicData uri="http://schemas.openxmlformats.org/drawingml/2006/table">
            <a:tbl>
              <a:tblPr firstRow="1" firstCol="1" bandRow="1"/>
              <a:tblGrid>
                <a:gridCol w="4290561">
                  <a:extLst>
                    <a:ext uri="{9D8B030D-6E8A-4147-A177-3AD203B41FA5}">
                      <a16:colId xmlns:a16="http://schemas.microsoft.com/office/drawing/2014/main" val="20000"/>
                    </a:ext>
                  </a:extLst>
                </a:gridCol>
              </a:tblGrid>
              <a:tr h="1125659">
                <a:tc>
                  <a:txBody>
                    <a:bodyPr/>
                    <a:lstStyle/>
                    <a:p>
                      <a:pPr algn="l">
                        <a:lnSpc>
                          <a:spcPct val="100000"/>
                        </a:lnSpc>
                        <a:spcAft>
                          <a:spcPts val="0"/>
                        </a:spcAft>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大都市圏の料金については、環状道路整備の進捗を踏まえ、道路ネットワークの稼働率を最適化するため、ＩＴＳ技術を活用しつつ</a:t>
                      </a:r>
                      <a:r>
                        <a:rPr lang="ja-JP" altLang="en-US" sz="1400" b="0" u="non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、「世界一効率的な利用」を実現するシームレスな料金体系の構築</a:t>
                      </a: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を目指す。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4" name="正方形/長方形 73"/>
          <p:cNvSpPr/>
          <p:nvPr/>
        </p:nvSpPr>
        <p:spPr>
          <a:xfrm>
            <a:off x="177797" y="3585310"/>
            <a:ext cx="4525089" cy="523220"/>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○国土交通省「新たな高速道路料金に関する基本方針」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182639" y="5307063"/>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○近畿圏の高速道路料金一元化の動き</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6" name="表 75"/>
          <p:cNvGraphicFramePr>
            <a:graphicFrameLocks noGrp="1"/>
          </p:cNvGraphicFramePr>
          <p:nvPr>
            <p:extLst>
              <p:ext uri="{D42A27DB-BD31-4B8C-83A1-F6EECF244321}">
                <p14:modId xmlns:p14="http://schemas.microsoft.com/office/powerpoint/2010/main" val="1475270503"/>
              </p:ext>
            </p:extLst>
          </p:nvPr>
        </p:nvGraphicFramePr>
        <p:xfrm>
          <a:off x="297412" y="5733836"/>
          <a:ext cx="4347340" cy="864097"/>
        </p:xfrm>
        <a:graphic>
          <a:graphicData uri="http://schemas.openxmlformats.org/drawingml/2006/table">
            <a:tbl>
              <a:tblPr firstRow="1" firstCol="1" bandRow="1"/>
              <a:tblGrid>
                <a:gridCol w="4347340">
                  <a:extLst>
                    <a:ext uri="{9D8B030D-6E8A-4147-A177-3AD203B41FA5}">
                      <a16:colId xmlns:a16="http://schemas.microsoft.com/office/drawing/2014/main" val="20000"/>
                    </a:ext>
                  </a:extLst>
                </a:gridCol>
              </a:tblGrid>
              <a:tr h="864097">
                <a:tc>
                  <a:txBody>
                    <a:bodyPr/>
                    <a:lstStyle/>
                    <a:p>
                      <a:pPr algn="l">
                        <a:lnSpc>
                          <a:spcPct val="100000"/>
                        </a:lnSpc>
                        <a:spcAft>
                          <a:spcPts val="0"/>
                        </a:spcAft>
                      </a:pP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・対距離料金を基本とした料金体系に整理・統一</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・道路公社の管理する路線について高速道路会社に移　　</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400" b="0" kern="100"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管し</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、一元的に管理</a:t>
                      </a:r>
                      <a:endParaRPr lang="en-US" altLang="ja-JP"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7" name="正方形/長方形 76"/>
          <p:cNvSpPr/>
          <p:nvPr/>
        </p:nvSpPr>
        <p:spPr>
          <a:xfrm>
            <a:off x="107504" y="887234"/>
            <a:ext cx="8928992" cy="26014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大和川線、湾岸線、淀川左岸線、近畿自動車道などから構成される環状道路が、政府の都市再生プロジェクトにおいて、「大阪都心部における新たな環状道路」（大阪都市再生環状道路）として位置付けられた。</a:t>
            </a: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月に守口ジャンクション開通、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月に松原ジャンクションの北西渡り線が開通、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月に西船場ジャンクションの信濃橋渡り線が開通するなど、利便性の向上が進む。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44" indent="-285744"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阪神高速道路大和川線：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月に鉄砲～三宅西区間の開通により全線が開通。</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44" indent="-285744"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に工事着手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。淀川左岸線延伸部は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月に事業化するなど、ミッシングリンク解消に向けた動きも進んでいる。</a:t>
            </a:r>
          </a:p>
        </p:txBody>
      </p:sp>
      <p:grpSp>
        <p:nvGrpSpPr>
          <p:cNvPr id="78" name="グループ化 77"/>
          <p:cNvGrpSpPr/>
          <p:nvPr/>
        </p:nvGrpSpPr>
        <p:grpSpPr>
          <a:xfrm>
            <a:off x="5112692" y="4031089"/>
            <a:ext cx="3290440" cy="2650042"/>
            <a:chOff x="8463196" y="7059494"/>
            <a:chExt cx="2628774" cy="2288098"/>
          </a:xfrm>
        </p:grpSpPr>
        <p:pic>
          <p:nvPicPr>
            <p:cNvPr id="79" name="図 7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50685" y="7059494"/>
              <a:ext cx="2541285" cy="2288098"/>
            </a:xfrm>
            <a:prstGeom prst="rect">
              <a:avLst/>
            </a:prstGeom>
            <a:ln w="15875" cmpd="thickThin">
              <a:noFill/>
            </a:ln>
            <a:effectLst>
              <a:softEdge rad="12700"/>
            </a:effectLst>
          </p:spPr>
        </p:pic>
        <p:sp>
          <p:nvSpPr>
            <p:cNvPr id="80" name="正方形/長方形 79"/>
            <p:cNvSpPr/>
            <p:nvPr/>
          </p:nvSpPr>
          <p:spPr>
            <a:xfrm>
              <a:off x="9670539" y="7200189"/>
              <a:ext cx="898407" cy="106166"/>
            </a:xfrm>
            <a:prstGeom prst="rect">
              <a:avLst/>
            </a:prstGeom>
            <a:solidFill>
              <a:srgbClr val="FFFFCC">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吹き出し: 四角形 331">
              <a:extLst>
                <a:ext uri="{FF2B5EF4-FFF2-40B4-BE49-F238E27FC236}">
                  <a16:creationId xmlns:a16="http://schemas.microsoft.com/office/drawing/2014/main" id="{6C94F9B5-10B0-4C6A-87AA-E7269D0B5C6B}"/>
                </a:ext>
              </a:extLst>
            </p:cNvPr>
            <p:cNvSpPr/>
            <p:nvPr/>
          </p:nvSpPr>
          <p:spPr>
            <a:xfrm flipH="1">
              <a:off x="8595247" y="8443308"/>
              <a:ext cx="1339531" cy="717435"/>
            </a:xfrm>
            <a:custGeom>
              <a:avLst/>
              <a:gdLst>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613610 w 1472664"/>
                <a:gd name="connsiteY9" fmla="*/ 223833 h 223833"/>
                <a:gd name="connsiteX10" fmla="*/ 83044 w 1472664"/>
                <a:gd name="connsiteY10" fmla="*/ 1016367 h 223833"/>
                <a:gd name="connsiteX11" fmla="*/ 245444 w 1472664"/>
                <a:gd name="connsiteY11" fmla="*/ 223833 h 223833"/>
                <a:gd name="connsiteX12" fmla="*/ 0 w 1472664"/>
                <a:gd name="connsiteY12" fmla="*/ 223833 h 223833"/>
                <a:gd name="connsiteX13" fmla="*/ 0 w 1472664"/>
                <a:gd name="connsiteY13" fmla="*/ 186528 h 223833"/>
                <a:gd name="connsiteX14" fmla="*/ 0 w 1472664"/>
                <a:gd name="connsiteY14" fmla="*/ 130569 h 223833"/>
                <a:gd name="connsiteX15" fmla="*/ 0 w 1472664"/>
                <a:gd name="connsiteY15" fmla="*/ 130569 h 223833"/>
                <a:gd name="connsiteX16" fmla="*/ 0 w 1472664"/>
                <a:gd name="connsiteY16" fmla="*/ 0 h 223833"/>
                <a:gd name="connsiteX0" fmla="*/ 0 w 1472664"/>
                <a:gd name="connsiteY0" fmla="*/ 0 h 1016367"/>
                <a:gd name="connsiteX1" fmla="*/ 245444 w 1472664"/>
                <a:gd name="connsiteY1" fmla="*/ 0 h 1016367"/>
                <a:gd name="connsiteX2" fmla="*/ 245444 w 1472664"/>
                <a:gd name="connsiteY2" fmla="*/ 0 h 1016367"/>
                <a:gd name="connsiteX3" fmla="*/ 613610 w 1472664"/>
                <a:gd name="connsiteY3" fmla="*/ 0 h 1016367"/>
                <a:gd name="connsiteX4" fmla="*/ 1472664 w 1472664"/>
                <a:gd name="connsiteY4" fmla="*/ 0 h 1016367"/>
                <a:gd name="connsiteX5" fmla="*/ 1472664 w 1472664"/>
                <a:gd name="connsiteY5" fmla="*/ 130569 h 1016367"/>
                <a:gd name="connsiteX6" fmla="*/ 1472664 w 1472664"/>
                <a:gd name="connsiteY6" fmla="*/ 130569 h 1016367"/>
                <a:gd name="connsiteX7" fmla="*/ 1472664 w 1472664"/>
                <a:gd name="connsiteY7" fmla="*/ 186528 h 1016367"/>
                <a:gd name="connsiteX8" fmla="*/ 1472664 w 1472664"/>
                <a:gd name="connsiteY8" fmla="*/ 223833 h 1016367"/>
                <a:gd name="connsiteX9" fmla="*/ 340560 w 1472664"/>
                <a:gd name="connsiteY9" fmla="*/ 223833 h 1016367"/>
                <a:gd name="connsiteX10" fmla="*/ 83044 w 1472664"/>
                <a:gd name="connsiteY10" fmla="*/ 1016367 h 1016367"/>
                <a:gd name="connsiteX11" fmla="*/ 245444 w 1472664"/>
                <a:gd name="connsiteY11" fmla="*/ 223833 h 1016367"/>
                <a:gd name="connsiteX12" fmla="*/ 0 w 1472664"/>
                <a:gd name="connsiteY12" fmla="*/ 223833 h 1016367"/>
                <a:gd name="connsiteX13" fmla="*/ 0 w 1472664"/>
                <a:gd name="connsiteY13" fmla="*/ 186528 h 1016367"/>
                <a:gd name="connsiteX14" fmla="*/ 0 w 1472664"/>
                <a:gd name="connsiteY14" fmla="*/ 130569 h 1016367"/>
                <a:gd name="connsiteX15" fmla="*/ 0 w 1472664"/>
                <a:gd name="connsiteY15" fmla="*/ 130569 h 1016367"/>
                <a:gd name="connsiteX16" fmla="*/ 0 w 1472664"/>
                <a:gd name="connsiteY16" fmla="*/ 0 h 1016367"/>
                <a:gd name="connsiteX0" fmla="*/ 0 w 1472664"/>
                <a:gd name="connsiteY0" fmla="*/ 0 h 851267"/>
                <a:gd name="connsiteX1" fmla="*/ 245444 w 1472664"/>
                <a:gd name="connsiteY1" fmla="*/ 0 h 851267"/>
                <a:gd name="connsiteX2" fmla="*/ 245444 w 1472664"/>
                <a:gd name="connsiteY2" fmla="*/ 0 h 851267"/>
                <a:gd name="connsiteX3" fmla="*/ 613610 w 1472664"/>
                <a:gd name="connsiteY3" fmla="*/ 0 h 851267"/>
                <a:gd name="connsiteX4" fmla="*/ 1472664 w 1472664"/>
                <a:gd name="connsiteY4" fmla="*/ 0 h 851267"/>
                <a:gd name="connsiteX5" fmla="*/ 1472664 w 1472664"/>
                <a:gd name="connsiteY5" fmla="*/ 130569 h 851267"/>
                <a:gd name="connsiteX6" fmla="*/ 1472664 w 1472664"/>
                <a:gd name="connsiteY6" fmla="*/ 130569 h 851267"/>
                <a:gd name="connsiteX7" fmla="*/ 1472664 w 1472664"/>
                <a:gd name="connsiteY7" fmla="*/ 186528 h 851267"/>
                <a:gd name="connsiteX8" fmla="*/ 1472664 w 1472664"/>
                <a:gd name="connsiteY8" fmla="*/ 223833 h 851267"/>
                <a:gd name="connsiteX9" fmla="*/ 340560 w 1472664"/>
                <a:gd name="connsiteY9" fmla="*/ 223833 h 851267"/>
                <a:gd name="connsiteX10" fmla="*/ 102094 w 1472664"/>
                <a:gd name="connsiteY10" fmla="*/ 851267 h 851267"/>
                <a:gd name="connsiteX11" fmla="*/ 245444 w 1472664"/>
                <a:gd name="connsiteY11" fmla="*/ 223833 h 851267"/>
                <a:gd name="connsiteX12" fmla="*/ 0 w 1472664"/>
                <a:gd name="connsiteY12" fmla="*/ 223833 h 851267"/>
                <a:gd name="connsiteX13" fmla="*/ 0 w 1472664"/>
                <a:gd name="connsiteY13" fmla="*/ 186528 h 851267"/>
                <a:gd name="connsiteX14" fmla="*/ 0 w 1472664"/>
                <a:gd name="connsiteY14" fmla="*/ 130569 h 851267"/>
                <a:gd name="connsiteX15" fmla="*/ 0 w 1472664"/>
                <a:gd name="connsiteY15" fmla="*/ 130569 h 851267"/>
                <a:gd name="connsiteX16" fmla="*/ 0 w 1472664"/>
                <a:gd name="connsiteY16" fmla="*/ 0 h 851267"/>
                <a:gd name="connsiteX0" fmla="*/ 0 w 1472664"/>
                <a:gd name="connsiteY0" fmla="*/ 0 h 933817"/>
                <a:gd name="connsiteX1" fmla="*/ 245444 w 1472664"/>
                <a:gd name="connsiteY1" fmla="*/ 0 h 933817"/>
                <a:gd name="connsiteX2" fmla="*/ 245444 w 1472664"/>
                <a:gd name="connsiteY2" fmla="*/ 0 h 933817"/>
                <a:gd name="connsiteX3" fmla="*/ 613610 w 1472664"/>
                <a:gd name="connsiteY3" fmla="*/ 0 h 933817"/>
                <a:gd name="connsiteX4" fmla="*/ 1472664 w 1472664"/>
                <a:gd name="connsiteY4" fmla="*/ 0 h 933817"/>
                <a:gd name="connsiteX5" fmla="*/ 1472664 w 1472664"/>
                <a:gd name="connsiteY5" fmla="*/ 130569 h 933817"/>
                <a:gd name="connsiteX6" fmla="*/ 1472664 w 1472664"/>
                <a:gd name="connsiteY6" fmla="*/ 130569 h 933817"/>
                <a:gd name="connsiteX7" fmla="*/ 1472664 w 1472664"/>
                <a:gd name="connsiteY7" fmla="*/ 186528 h 933817"/>
                <a:gd name="connsiteX8" fmla="*/ 1472664 w 1472664"/>
                <a:gd name="connsiteY8" fmla="*/ 223833 h 933817"/>
                <a:gd name="connsiteX9" fmla="*/ 340560 w 1472664"/>
                <a:gd name="connsiteY9" fmla="*/ 223833 h 933817"/>
                <a:gd name="connsiteX10" fmla="*/ 83044 w 1472664"/>
                <a:gd name="connsiteY10" fmla="*/ 933817 h 933817"/>
                <a:gd name="connsiteX11" fmla="*/ 245444 w 1472664"/>
                <a:gd name="connsiteY11" fmla="*/ 223833 h 933817"/>
                <a:gd name="connsiteX12" fmla="*/ 0 w 1472664"/>
                <a:gd name="connsiteY12" fmla="*/ 223833 h 933817"/>
                <a:gd name="connsiteX13" fmla="*/ 0 w 1472664"/>
                <a:gd name="connsiteY13" fmla="*/ 186528 h 933817"/>
                <a:gd name="connsiteX14" fmla="*/ 0 w 1472664"/>
                <a:gd name="connsiteY14" fmla="*/ 130569 h 933817"/>
                <a:gd name="connsiteX15" fmla="*/ 0 w 1472664"/>
                <a:gd name="connsiteY15" fmla="*/ 130569 h 933817"/>
                <a:gd name="connsiteX16" fmla="*/ 0 w 1472664"/>
                <a:gd name="connsiteY16" fmla="*/ 0 h 933817"/>
                <a:gd name="connsiteX0" fmla="*/ 0 w 1472664"/>
                <a:gd name="connsiteY0" fmla="*/ 0 h 857617"/>
                <a:gd name="connsiteX1" fmla="*/ 245444 w 1472664"/>
                <a:gd name="connsiteY1" fmla="*/ 0 h 857617"/>
                <a:gd name="connsiteX2" fmla="*/ 245444 w 1472664"/>
                <a:gd name="connsiteY2" fmla="*/ 0 h 857617"/>
                <a:gd name="connsiteX3" fmla="*/ 613610 w 1472664"/>
                <a:gd name="connsiteY3" fmla="*/ 0 h 857617"/>
                <a:gd name="connsiteX4" fmla="*/ 1472664 w 1472664"/>
                <a:gd name="connsiteY4" fmla="*/ 0 h 857617"/>
                <a:gd name="connsiteX5" fmla="*/ 1472664 w 1472664"/>
                <a:gd name="connsiteY5" fmla="*/ 130569 h 857617"/>
                <a:gd name="connsiteX6" fmla="*/ 1472664 w 1472664"/>
                <a:gd name="connsiteY6" fmla="*/ 130569 h 857617"/>
                <a:gd name="connsiteX7" fmla="*/ 1472664 w 1472664"/>
                <a:gd name="connsiteY7" fmla="*/ 186528 h 857617"/>
                <a:gd name="connsiteX8" fmla="*/ 1472664 w 1472664"/>
                <a:gd name="connsiteY8" fmla="*/ 223833 h 857617"/>
                <a:gd name="connsiteX9" fmla="*/ 340560 w 1472664"/>
                <a:gd name="connsiteY9" fmla="*/ 223833 h 857617"/>
                <a:gd name="connsiteX10" fmla="*/ 102094 w 1472664"/>
                <a:gd name="connsiteY10" fmla="*/ 857617 h 857617"/>
                <a:gd name="connsiteX11" fmla="*/ 245444 w 1472664"/>
                <a:gd name="connsiteY11" fmla="*/ 223833 h 857617"/>
                <a:gd name="connsiteX12" fmla="*/ 0 w 1472664"/>
                <a:gd name="connsiteY12" fmla="*/ 223833 h 857617"/>
                <a:gd name="connsiteX13" fmla="*/ 0 w 1472664"/>
                <a:gd name="connsiteY13" fmla="*/ 186528 h 857617"/>
                <a:gd name="connsiteX14" fmla="*/ 0 w 1472664"/>
                <a:gd name="connsiteY14" fmla="*/ 130569 h 857617"/>
                <a:gd name="connsiteX15" fmla="*/ 0 w 1472664"/>
                <a:gd name="connsiteY15" fmla="*/ 130569 h 857617"/>
                <a:gd name="connsiteX16" fmla="*/ 0 w 1472664"/>
                <a:gd name="connsiteY16" fmla="*/ 0 h 857617"/>
                <a:gd name="connsiteX0" fmla="*/ 0 w 1472664"/>
                <a:gd name="connsiteY0" fmla="*/ 0 h 790942"/>
                <a:gd name="connsiteX1" fmla="*/ 245444 w 1472664"/>
                <a:gd name="connsiteY1" fmla="*/ 0 h 790942"/>
                <a:gd name="connsiteX2" fmla="*/ 245444 w 1472664"/>
                <a:gd name="connsiteY2" fmla="*/ 0 h 790942"/>
                <a:gd name="connsiteX3" fmla="*/ 613610 w 1472664"/>
                <a:gd name="connsiteY3" fmla="*/ 0 h 790942"/>
                <a:gd name="connsiteX4" fmla="*/ 1472664 w 1472664"/>
                <a:gd name="connsiteY4" fmla="*/ 0 h 790942"/>
                <a:gd name="connsiteX5" fmla="*/ 1472664 w 1472664"/>
                <a:gd name="connsiteY5" fmla="*/ 130569 h 790942"/>
                <a:gd name="connsiteX6" fmla="*/ 1472664 w 1472664"/>
                <a:gd name="connsiteY6" fmla="*/ 130569 h 790942"/>
                <a:gd name="connsiteX7" fmla="*/ 1472664 w 1472664"/>
                <a:gd name="connsiteY7" fmla="*/ 186528 h 790942"/>
                <a:gd name="connsiteX8" fmla="*/ 1472664 w 1472664"/>
                <a:gd name="connsiteY8" fmla="*/ 223833 h 790942"/>
                <a:gd name="connsiteX9" fmla="*/ 340560 w 1472664"/>
                <a:gd name="connsiteY9" fmla="*/ 223833 h 790942"/>
                <a:gd name="connsiteX10" fmla="*/ 111619 w 1472664"/>
                <a:gd name="connsiteY10" fmla="*/ 790942 h 790942"/>
                <a:gd name="connsiteX11" fmla="*/ 245444 w 1472664"/>
                <a:gd name="connsiteY11" fmla="*/ 223833 h 790942"/>
                <a:gd name="connsiteX12" fmla="*/ 0 w 1472664"/>
                <a:gd name="connsiteY12" fmla="*/ 223833 h 790942"/>
                <a:gd name="connsiteX13" fmla="*/ 0 w 1472664"/>
                <a:gd name="connsiteY13" fmla="*/ 186528 h 790942"/>
                <a:gd name="connsiteX14" fmla="*/ 0 w 1472664"/>
                <a:gd name="connsiteY14" fmla="*/ 130569 h 790942"/>
                <a:gd name="connsiteX15" fmla="*/ 0 w 1472664"/>
                <a:gd name="connsiteY15" fmla="*/ 130569 h 790942"/>
                <a:gd name="connsiteX16" fmla="*/ 0 w 1472664"/>
                <a:gd name="connsiteY16" fmla="*/ 0 h 790942"/>
                <a:gd name="connsiteX0" fmla="*/ 0 w 1472664"/>
                <a:gd name="connsiteY0" fmla="*/ 0 h 867142"/>
                <a:gd name="connsiteX1" fmla="*/ 245444 w 1472664"/>
                <a:gd name="connsiteY1" fmla="*/ 0 h 867142"/>
                <a:gd name="connsiteX2" fmla="*/ 245444 w 1472664"/>
                <a:gd name="connsiteY2" fmla="*/ 0 h 867142"/>
                <a:gd name="connsiteX3" fmla="*/ 613610 w 1472664"/>
                <a:gd name="connsiteY3" fmla="*/ 0 h 867142"/>
                <a:gd name="connsiteX4" fmla="*/ 1472664 w 1472664"/>
                <a:gd name="connsiteY4" fmla="*/ 0 h 867142"/>
                <a:gd name="connsiteX5" fmla="*/ 1472664 w 1472664"/>
                <a:gd name="connsiteY5" fmla="*/ 130569 h 867142"/>
                <a:gd name="connsiteX6" fmla="*/ 1472664 w 1472664"/>
                <a:gd name="connsiteY6" fmla="*/ 130569 h 867142"/>
                <a:gd name="connsiteX7" fmla="*/ 1472664 w 1472664"/>
                <a:gd name="connsiteY7" fmla="*/ 186528 h 867142"/>
                <a:gd name="connsiteX8" fmla="*/ 1472664 w 1472664"/>
                <a:gd name="connsiteY8" fmla="*/ 223833 h 867142"/>
                <a:gd name="connsiteX9" fmla="*/ 340560 w 1472664"/>
                <a:gd name="connsiteY9" fmla="*/ 223833 h 867142"/>
                <a:gd name="connsiteX10" fmla="*/ 195439 w 1472664"/>
                <a:gd name="connsiteY10" fmla="*/ 867142 h 867142"/>
                <a:gd name="connsiteX11" fmla="*/ 245444 w 1472664"/>
                <a:gd name="connsiteY11" fmla="*/ 223833 h 867142"/>
                <a:gd name="connsiteX12" fmla="*/ 0 w 1472664"/>
                <a:gd name="connsiteY12" fmla="*/ 223833 h 867142"/>
                <a:gd name="connsiteX13" fmla="*/ 0 w 1472664"/>
                <a:gd name="connsiteY13" fmla="*/ 186528 h 867142"/>
                <a:gd name="connsiteX14" fmla="*/ 0 w 1472664"/>
                <a:gd name="connsiteY14" fmla="*/ 130569 h 867142"/>
                <a:gd name="connsiteX15" fmla="*/ 0 w 1472664"/>
                <a:gd name="connsiteY15" fmla="*/ 130569 h 867142"/>
                <a:gd name="connsiteX16" fmla="*/ 0 w 1472664"/>
                <a:gd name="connsiteY16" fmla="*/ 0 h 86714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340560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1241927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738167"/>
                <a:gd name="connsiteY0" fmla="*/ 0 h 702042"/>
                <a:gd name="connsiteX1" fmla="*/ 245444 w 1738167"/>
                <a:gd name="connsiteY1" fmla="*/ 0 h 702042"/>
                <a:gd name="connsiteX2" fmla="*/ 245444 w 1738167"/>
                <a:gd name="connsiteY2" fmla="*/ 0 h 702042"/>
                <a:gd name="connsiteX3" fmla="*/ 613610 w 1738167"/>
                <a:gd name="connsiteY3" fmla="*/ 0 h 702042"/>
                <a:gd name="connsiteX4" fmla="*/ 1472664 w 1738167"/>
                <a:gd name="connsiteY4" fmla="*/ 0 h 702042"/>
                <a:gd name="connsiteX5" fmla="*/ 1472664 w 1738167"/>
                <a:gd name="connsiteY5" fmla="*/ 130569 h 702042"/>
                <a:gd name="connsiteX6" fmla="*/ 1472664 w 1738167"/>
                <a:gd name="connsiteY6" fmla="*/ 130569 h 702042"/>
                <a:gd name="connsiteX7" fmla="*/ 1472664 w 1738167"/>
                <a:gd name="connsiteY7" fmla="*/ 186528 h 702042"/>
                <a:gd name="connsiteX8" fmla="*/ 1472664 w 1738167"/>
                <a:gd name="connsiteY8" fmla="*/ 223833 h 702042"/>
                <a:gd name="connsiteX9" fmla="*/ 1353028 w 1738167"/>
                <a:gd name="connsiteY9" fmla="*/ 223833 h 702042"/>
                <a:gd name="connsiteX10" fmla="*/ 1738167 w 1738167"/>
                <a:gd name="connsiteY10" fmla="*/ 702042 h 702042"/>
                <a:gd name="connsiteX11" fmla="*/ 1241927 w 1738167"/>
                <a:gd name="connsiteY11" fmla="*/ 223833 h 702042"/>
                <a:gd name="connsiteX12" fmla="*/ 0 w 1738167"/>
                <a:gd name="connsiteY12" fmla="*/ 223833 h 702042"/>
                <a:gd name="connsiteX13" fmla="*/ 0 w 1738167"/>
                <a:gd name="connsiteY13" fmla="*/ 186528 h 702042"/>
                <a:gd name="connsiteX14" fmla="*/ 0 w 1738167"/>
                <a:gd name="connsiteY14" fmla="*/ 130569 h 702042"/>
                <a:gd name="connsiteX15" fmla="*/ 0 w 1738167"/>
                <a:gd name="connsiteY15" fmla="*/ 130569 h 702042"/>
                <a:gd name="connsiteX16" fmla="*/ 0 w 1738167"/>
                <a:gd name="connsiteY16" fmla="*/ 0 h 702042"/>
                <a:gd name="connsiteX0" fmla="*/ 0 w 1695733"/>
                <a:gd name="connsiteY0" fmla="*/ 0 h 638075"/>
                <a:gd name="connsiteX1" fmla="*/ 245444 w 1695733"/>
                <a:gd name="connsiteY1" fmla="*/ 0 h 638075"/>
                <a:gd name="connsiteX2" fmla="*/ 245444 w 1695733"/>
                <a:gd name="connsiteY2" fmla="*/ 0 h 638075"/>
                <a:gd name="connsiteX3" fmla="*/ 613610 w 1695733"/>
                <a:gd name="connsiteY3" fmla="*/ 0 h 638075"/>
                <a:gd name="connsiteX4" fmla="*/ 1472664 w 1695733"/>
                <a:gd name="connsiteY4" fmla="*/ 0 h 638075"/>
                <a:gd name="connsiteX5" fmla="*/ 1472664 w 1695733"/>
                <a:gd name="connsiteY5" fmla="*/ 130569 h 638075"/>
                <a:gd name="connsiteX6" fmla="*/ 1472664 w 1695733"/>
                <a:gd name="connsiteY6" fmla="*/ 130569 h 638075"/>
                <a:gd name="connsiteX7" fmla="*/ 1472664 w 1695733"/>
                <a:gd name="connsiteY7" fmla="*/ 186528 h 638075"/>
                <a:gd name="connsiteX8" fmla="*/ 1472664 w 1695733"/>
                <a:gd name="connsiteY8" fmla="*/ 223833 h 638075"/>
                <a:gd name="connsiteX9" fmla="*/ 1353028 w 1695733"/>
                <a:gd name="connsiteY9" fmla="*/ 223833 h 638075"/>
                <a:gd name="connsiteX10" fmla="*/ 1695733 w 1695733"/>
                <a:gd name="connsiteY10" fmla="*/ 638075 h 638075"/>
                <a:gd name="connsiteX11" fmla="*/ 1241927 w 1695733"/>
                <a:gd name="connsiteY11" fmla="*/ 223833 h 638075"/>
                <a:gd name="connsiteX12" fmla="*/ 0 w 1695733"/>
                <a:gd name="connsiteY12" fmla="*/ 223833 h 638075"/>
                <a:gd name="connsiteX13" fmla="*/ 0 w 1695733"/>
                <a:gd name="connsiteY13" fmla="*/ 186528 h 638075"/>
                <a:gd name="connsiteX14" fmla="*/ 0 w 1695733"/>
                <a:gd name="connsiteY14" fmla="*/ 130569 h 638075"/>
                <a:gd name="connsiteX15" fmla="*/ 0 w 1695733"/>
                <a:gd name="connsiteY15" fmla="*/ 130569 h 638075"/>
                <a:gd name="connsiteX16" fmla="*/ 0 w 1695733"/>
                <a:gd name="connsiteY16" fmla="*/ 0 h 638075"/>
                <a:gd name="connsiteX0" fmla="*/ 0 w 1706341"/>
                <a:gd name="connsiteY0" fmla="*/ 0 h 652836"/>
                <a:gd name="connsiteX1" fmla="*/ 245444 w 1706341"/>
                <a:gd name="connsiteY1" fmla="*/ 0 h 652836"/>
                <a:gd name="connsiteX2" fmla="*/ 245444 w 1706341"/>
                <a:gd name="connsiteY2" fmla="*/ 0 h 652836"/>
                <a:gd name="connsiteX3" fmla="*/ 613610 w 1706341"/>
                <a:gd name="connsiteY3" fmla="*/ 0 h 652836"/>
                <a:gd name="connsiteX4" fmla="*/ 1472664 w 1706341"/>
                <a:gd name="connsiteY4" fmla="*/ 0 h 652836"/>
                <a:gd name="connsiteX5" fmla="*/ 1472664 w 1706341"/>
                <a:gd name="connsiteY5" fmla="*/ 130569 h 652836"/>
                <a:gd name="connsiteX6" fmla="*/ 1472664 w 1706341"/>
                <a:gd name="connsiteY6" fmla="*/ 130569 h 652836"/>
                <a:gd name="connsiteX7" fmla="*/ 1472664 w 1706341"/>
                <a:gd name="connsiteY7" fmla="*/ 186528 h 652836"/>
                <a:gd name="connsiteX8" fmla="*/ 1472664 w 1706341"/>
                <a:gd name="connsiteY8" fmla="*/ 223833 h 652836"/>
                <a:gd name="connsiteX9" fmla="*/ 1353028 w 1706341"/>
                <a:gd name="connsiteY9" fmla="*/ 223833 h 652836"/>
                <a:gd name="connsiteX10" fmla="*/ 1706341 w 1706341"/>
                <a:gd name="connsiteY10" fmla="*/ 652836 h 652836"/>
                <a:gd name="connsiteX11" fmla="*/ 1241927 w 1706341"/>
                <a:gd name="connsiteY11" fmla="*/ 223833 h 652836"/>
                <a:gd name="connsiteX12" fmla="*/ 0 w 1706341"/>
                <a:gd name="connsiteY12" fmla="*/ 223833 h 652836"/>
                <a:gd name="connsiteX13" fmla="*/ 0 w 1706341"/>
                <a:gd name="connsiteY13" fmla="*/ 186528 h 652836"/>
                <a:gd name="connsiteX14" fmla="*/ 0 w 1706341"/>
                <a:gd name="connsiteY14" fmla="*/ 130569 h 652836"/>
                <a:gd name="connsiteX15" fmla="*/ 0 w 1706341"/>
                <a:gd name="connsiteY15" fmla="*/ 130569 h 652836"/>
                <a:gd name="connsiteX16" fmla="*/ 0 w 1706341"/>
                <a:gd name="connsiteY16" fmla="*/ 0 h 652836"/>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50251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4 w 1475060"/>
                <a:gd name="connsiteY5" fmla="*/ 150251 h 223833"/>
                <a:gd name="connsiteX6" fmla="*/ 1475060 w 1475060"/>
                <a:gd name="connsiteY6" fmla="*/ 71522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71522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130569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3 w 1475060"/>
                <a:gd name="connsiteY5" fmla="*/ 69061 h 223833"/>
                <a:gd name="connsiteX6" fmla="*/ 1475060 w 1475060"/>
                <a:gd name="connsiteY6" fmla="*/ 130569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2664 w 1863068"/>
                <a:gd name="connsiteY7" fmla="*/ 208496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7455 w 1863068"/>
                <a:gd name="connsiteY7" fmla="*/ 144529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929738"/>
                <a:gd name="connsiteY0" fmla="*/ 303906 h 527739"/>
                <a:gd name="connsiteX1" fmla="*/ 245444 w 1929738"/>
                <a:gd name="connsiteY1" fmla="*/ 303906 h 527739"/>
                <a:gd name="connsiteX2" fmla="*/ 245444 w 1929738"/>
                <a:gd name="connsiteY2" fmla="*/ 303906 h 527739"/>
                <a:gd name="connsiteX3" fmla="*/ 613610 w 1929738"/>
                <a:gd name="connsiteY3" fmla="*/ 303906 h 527739"/>
                <a:gd name="connsiteX4" fmla="*/ 1472664 w 1929738"/>
                <a:gd name="connsiteY4" fmla="*/ 303906 h 527739"/>
                <a:gd name="connsiteX5" fmla="*/ 1472663 w 1929738"/>
                <a:gd name="connsiteY5" fmla="*/ 372967 h 527739"/>
                <a:gd name="connsiteX6" fmla="*/ 1929738 w 1929738"/>
                <a:gd name="connsiteY6" fmla="*/ 0 h 527739"/>
                <a:gd name="connsiteX7" fmla="*/ 1477455 w 1929738"/>
                <a:gd name="connsiteY7" fmla="*/ 426467 h 527739"/>
                <a:gd name="connsiteX8" fmla="*/ 1472664 w 1929738"/>
                <a:gd name="connsiteY8" fmla="*/ 527739 h 527739"/>
                <a:gd name="connsiteX9" fmla="*/ 1353028 w 1929738"/>
                <a:gd name="connsiteY9" fmla="*/ 527739 h 527739"/>
                <a:gd name="connsiteX10" fmla="*/ 1241927 w 1929738"/>
                <a:gd name="connsiteY10" fmla="*/ 527739 h 527739"/>
                <a:gd name="connsiteX11" fmla="*/ 0 w 1929738"/>
                <a:gd name="connsiteY11" fmla="*/ 527739 h 527739"/>
                <a:gd name="connsiteX12" fmla="*/ 0 w 1929738"/>
                <a:gd name="connsiteY12" fmla="*/ 490434 h 527739"/>
                <a:gd name="connsiteX13" fmla="*/ 0 w 1929738"/>
                <a:gd name="connsiteY13" fmla="*/ 434475 h 527739"/>
                <a:gd name="connsiteX14" fmla="*/ 0 w 1929738"/>
                <a:gd name="connsiteY14" fmla="*/ 434475 h 527739"/>
                <a:gd name="connsiteX15" fmla="*/ 0 w 1929738"/>
                <a:gd name="connsiteY15" fmla="*/ 303906 h 527739"/>
                <a:gd name="connsiteX0" fmla="*/ 0 w 1892699"/>
                <a:gd name="connsiteY0" fmla="*/ 259052 h 482885"/>
                <a:gd name="connsiteX1" fmla="*/ 245444 w 1892699"/>
                <a:gd name="connsiteY1" fmla="*/ 259052 h 482885"/>
                <a:gd name="connsiteX2" fmla="*/ 245444 w 1892699"/>
                <a:gd name="connsiteY2" fmla="*/ 259052 h 482885"/>
                <a:gd name="connsiteX3" fmla="*/ 613610 w 1892699"/>
                <a:gd name="connsiteY3" fmla="*/ 259052 h 482885"/>
                <a:gd name="connsiteX4" fmla="*/ 1472664 w 1892699"/>
                <a:gd name="connsiteY4" fmla="*/ 259052 h 482885"/>
                <a:gd name="connsiteX5" fmla="*/ 1472663 w 1892699"/>
                <a:gd name="connsiteY5" fmla="*/ 328113 h 482885"/>
                <a:gd name="connsiteX6" fmla="*/ 1892699 w 1892699"/>
                <a:gd name="connsiteY6" fmla="*/ 0 h 482885"/>
                <a:gd name="connsiteX7" fmla="*/ 1477455 w 1892699"/>
                <a:gd name="connsiteY7" fmla="*/ 381613 h 482885"/>
                <a:gd name="connsiteX8" fmla="*/ 1472664 w 1892699"/>
                <a:gd name="connsiteY8" fmla="*/ 482885 h 482885"/>
                <a:gd name="connsiteX9" fmla="*/ 1353028 w 1892699"/>
                <a:gd name="connsiteY9" fmla="*/ 482885 h 482885"/>
                <a:gd name="connsiteX10" fmla="*/ 1241927 w 1892699"/>
                <a:gd name="connsiteY10" fmla="*/ 482885 h 482885"/>
                <a:gd name="connsiteX11" fmla="*/ 0 w 1892699"/>
                <a:gd name="connsiteY11" fmla="*/ 482885 h 482885"/>
                <a:gd name="connsiteX12" fmla="*/ 0 w 1892699"/>
                <a:gd name="connsiteY12" fmla="*/ 445580 h 482885"/>
                <a:gd name="connsiteX13" fmla="*/ 0 w 1892699"/>
                <a:gd name="connsiteY13" fmla="*/ 389621 h 482885"/>
                <a:gd name="connsiteX14" fmla="*/ 0 w 1892699"/>
                <a:gd name="connsiteY14" fmla="*/ 389621 h 482885"/>
                <a:gd name="connsiteX15" fmla="*/ 0 w 1892699"/>
                <a:gd name="connsiteY15" fmla="*/ 259052 h 482885"/>
                <a:gd name="connsiteX0" fmla="*/ 0 w 1877883"/>
                <a:gd name="connsiteY0" fmla="*/ 265460 h 489293"/>
                <a:gd name="connsiteX1" fmla="*/ 245444 w 1877883"/>
                <a:gd name="connsiteY1" fmla="*/ 265460 h 489293"/>
                <a:gd name="connsiteX2" fmla="*/ 245444 w 1877883"/>
                <a:gd name="connsiteY2" fmla="*/ 265460 h 489293"/>
                <a:gd name="connsiteX3" fmla="*/ 613610 w 1877883"/>
                <a:gd name="connsiteY3" fmla="*/ 265460 h 489293"/>
                <a:gd name="connsiteX4" fmla="*/ 1472664 w 1877883"/>
                <a:gd name="connsiteY4" fmla="*/ 265460 h 489293"/>
                <a:gd name="connsiteX5" fmla="*/ 1472663 w 1877883"/>
                <a:gd name="connsiteY5" fmla="*/ 334521 h 489293"/>
                <a:gd name="connsiteX6" fmla="*/ 1877883 w 1877883"/>
                <a:gd name="connsiteY6" fmla="*/ 0 h 489293"/>
                <a:gd name="connsiteX7" fmla="*/ 1477455 w 1877883"/>
                <a:gd name="connsiteY7" fmla="*/ 388021 h 489293"/>
                <a:gd name="connsiteX8" fmla="*/ 1472664 w 1877883"/>
                <a:gd name="connsiteY8" fmla="*/ 489293 h 489293"/>
                <a:gd name="connsiteX9" fmla="*/ 1353028 w 1877883"/>
                <a:gd name="connsiteY9" fmla="*/ 489293 h 489293"/>
                <a:gd name="connsiteX10" fmla="*/ 1241927 w 1877883"/>
                <a:gd name="connsiteY10" fmla="*/ 489293 h 489293"/>
                <a:gd name="connsiteX11" fmla="*/ 0 w 1877883"/>
                <a:gd name="connsiteY11" fmla="*/ 489293 h 489293"/>
                <a:gd name="connsiteX12" fmla="*/ 0 w 1877883"/>
                <a:gd name="connsiteY12" fmla="*/ 451988 h 489293"/>
                <a:gd name="connsiteX13" fmla="*/ 0 w 1877883"/>
                <a:gd name="connsiteY13" fmla="*/ 396029 h 489293"/>
                <a:gd name="connsiteX14" fmla="*/ 0 w 1877883"/>
                <a:gd name="connsiteY14" fmla="*/ 396029 h 489293"/>
                <a:gd name="connsiteX15" fmla="*/ 0 w 1877883"/>
                <a:gd name="connsiteY15" fmla="*/ 265460 h 489293"/>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394429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413652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477455"/>
                <a:gd name="connsiteY0" fmla="*/ 281448 h 505281"/>
                <a:gd name="connsiteX1" fmla="*/ 245444 w 1477455"/>
                <a:gd name="connsiteY1" fmla="*/ 281448 h 505281"/>
                <a:gd name="connsiteX2" fmla="*/ 245444 w 1477455"/>
                <a:gd name="connsiteY2" fmla="*/ 281448 h 505281"/>
                <a:gd name="connsiteX3" fmla="*/ 613610 w 1477455"/>
                <a:gd name="connsiteY3" fmla="*/ 281448 h 505281"/>
                <a:gd name="connsiteX4" fmla="*/ 1472664 w 1477455"/>
                <a:gd name="connsiteY4" fmla="*/ 281448 h 505281"/>
                <a:gd name="connsiteX5" fmla="*/ 1472663 w 1477455"/>
                <a:gd name="connsiteY5" fmla="*/ 350509 h 505281"/>
                <a:gd name="connsiteX6" fmla="*/ 859021 w 1477455"/>
                <a:gd name="connsiteY6" fmla="*/ 0 h 505281"/>
                <a:gd name="connsiteX7" fmla="*/ 1477455 w 1477455"/>
                <a:gd name="connsiteY7" fmla="*/ 423232 h 505281"/>
                <a:gd name="connsiteX8" fmla="*/ 1472664 w 1477455"/>
                <a:gd name="connsiteY8" fmla="*/ 505281 h 505281"/>
                <a:gd name="connsiteX9" fmla="*/ 1353028 w 1477455"/>
                <a:gd name="connsiteY9" fmla="*/ 505281 h 505281"/>
                <a:gd name="connsiteX10" fmla="*/ 1241927 w 1477455"/>
                <a:gd name="connsiteY10" fmla="*/ 505281 h 505281"/>
                <a:gd name="connsiteX11" fmla="*/ 0 w 1477455"/>
                <a:gd name="connsiteY11" fmla="*/ 505281 h 505281"/>
                <a:gd name="connsiteX12" fmla="*/ 0 w 1477455"/>
                <a:gd name="connsiteY12" fmla="*/ 467976 h 505281"/>
                <a:gd name="connsiteX13" fmla="*/ 0 w 1477455"/>
                <a:gd name="connsiteY13" fmla="*/ 412017 h 505281"/>
                <a:gd name="connsiteX14" fmla="*/ 0 w 1477455"/>
                <a:gd name="connsiteY14" fmla="*/ 412017 h 505281"/>
                <a:gd name="connsiteX15" fmla="*/ 0 w 1477455"/>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350509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54303 w 2650204"/>
                <a:gd name="connsiteY5" fmla="*/ 12344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1477455"/>
                <a:gd name="connsiteY0" fmla="*/ 270318 h 494151"/>
                <a:gd name="connsiteX1" fmla="*/ 245444 w 1477455"/>
                <a:gd name="connsiteY1" fmla="*/ 270318 h 494151"/>
                <a:gd name="connsiteX2" fmla="*/ 245444 w 1477455"/>
                <a:gd name="connsiteY2" fmla="*/ 270318 h 494151"/>
                <a:gd name="connsiteX3" fmla="*/ 613610 w 1477455"/>
                <a:gd name="connsiteY3" fmla="*/ 270318 h 494151"/>
                <a:gd name="connsiteX4" fmla="*/ 1349570 w 1477455"/>
                <a:gd name="connsiteY4" fmla="*/ 267444 h 494151"/>
                <a:gd name="connsiteX5" fmla="*/ 1354303 w 1477455"/>
                <a:gd name="connsiteY5" fmla="*/ 1214 h 494151"/>
                <a:gd name="connsiteX6" fmla="*/ 1476072 w 1477455"/>
                <a:gd name="connsiteY6" fmla="*/ 250397 h 494151"/>
                <a:gd name="connsiteX7" fmla="*/ 1477455 w 1477455"/>
                <a:gd name="connsiteY7" fmla="*/ 325885 h 494151"/>
                <a:gd name="connsiteX8" fmla="*/ 1472664 w 1477455"/>
                <a:gd name="connsiteY8" fmla="*/ 494151 h 494151"/>
                <a:gd name="connsiteX9" fmla="*/ 1353028 w 1477455"/>
                <a:gd name="connsiteY9" fmla="*/ 494151 h 494151"/>
                <a:gd name="connsiteX10" fmla="*/ 1241927 w 1477455"/>
                <a:gd name="connsiteY10" fmla="*/ 494151 h 494151"/>
                <a:gd name="connsiteX11" fmla="*/ 0 w 1477455"/>
                <a:gd name="connsiteY11" fmla="*/ 494151 h 494151"/>
                <a:gd name="connsiteX12" fmla="*/ 0 w 1477455"/>
                <a:gd name="connsiteY12" fmla="*/ 456846 h 494151"/>
                <a:gd name="connsiteX13" fmla="*/ 0 w 1477455"/>
                <a:gd name="connsiteY13" fmla="*/ 400887 h 494151"/>
                <a:gd name="connsiteX14" fmla="*/ 0 w 1477455"/>
                <a:gd name="connsiteY14" fmla="*/ 400887 h 494151"/>
                <a:gd name="connsiteX15" fmla="*/ 0 w 1477455"/>
                <a:gd name="connsiteY15" fmla="*/ 270318 h 494151"/>
                <a:gd name="connsiteX0" fmla="*/ 0 w 1477455"/>
                <a:gd name="connsiteY0" fmla="*/ 697832 h 921665"/>
                <a:gd name="connsiteX1" fmla="*/ 245444 w 1477455"/>
                <a:gd name="connsiteY1" fmla="*/ 697832 h 921665"/>
                <a:gd name="connsiteX2" fmla="*/ 245444 w 1477455"/>
                <a:gd name="connsiteY2" fmla="*/ 697832 h 921665"/>
                <a:gd name="connsiteX3" fmla="*/ 613610 w 1477455"/>
                <a:gd name="connsiteY3" fmla="*/ 697832 h 921665"/>
                <a:gd name="connsiteX4" fmla="*/ 1349570 w 1477455"/>
                <a:gd name="connsiteY4" fmla="*/ 694958 h 921665"/>
                <a:gd name="connsiteX5" fmla="*/ 876944 w 1477455"/>
                <a:gd name="connsiteY5" fmla="*/ 526 h 921665"/>
                <a:gd name="connsiteX6" fmla="*/ 1476072 w 1477455"/>
                <a:gd name="connsiteY6" fmla="*/ 677911 h 921665"/>
                <a:gd name="connsiteX7" fmla="*/ 1477455 w 1477455"/>
                <a:gd name="connsiteY7" fmla="*/ 753399 h 921665"/>
                <a:gd name="connsiteX8" fmla="*/ 1472664 w 1477455"/>
                <a:gd name="connsiteY8" fmla="*/ 921665 h 921665"/>
                <a:gd name="connsiteX9" fmla="*/ 1353028 w 1477455"/>
                <a:gd name="connsiteY9" fmla="*/ 921665 h 921665"/>
                <a:gd name="connsiteX10" fmla="*/ 1241927 w 1477455"/>
                <a:gd name="connsiteY10" fmla="*/ 921665 h 921665"/>
                <a:gd name="connsiteX11" fmla="*/ 0 w 1477455"/>
                <a:gd name="connsiteY11" fmla="*/ 921665 h 921665"/>
                <a:gd name="connsiteX12" fmla="*/ 0 w 1477455"/>
                <a:gd name="connsiteY12" fmla="*/ 884360 h 921665"/>
                <a:gd name="connsiteX13" fmla="*/ 0 w 1477455"/>
                <a:gd name="connsiteY13" fmla="*/ 828401 h 921665"/>
                <a:gd name="connsiteX14" fmla="*/ 0 w 1477455"/>
                <a:gd name="connsiteY14" fmla="*/ 828401 h 921665"/>
                <a:gd name="connsiteX15" fmla="*/ 0 w 1477455"/>
                <a:gd name="connsiteY15" fmla="*/ 697832 h 92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7455" h="921665">
                  <a:moveTo>
                    <a:pt x="0" y="697832"/>
                  </a:moveTo>
                  <a:lnTo>
                    <a:pt x="245444" y="697832"/>
                  </a:lnTo>
                  <a:lnTo>
                    <a:pt x="245444" y="697832"/>
                  </a:lnTo>
                  <a:lnTo>
                    <a:pt x="613610" y="697832"/>
                  </a:lnTo>
                  <a:lnTo>
                    <a:pt x="1349570" y="694958"/>
                  </a:lnTo>
                  <a:cubicBezTo>
                    <a:pt x="1349570" y="717978"/>
                    <a:pt x="876944" y="-22494"/>
                    <a:pt x="876944" y="526"/>
                  </a:cubicBezTo>
                  <a:lnTo>
                    <a:pt x="1476072" y="677911"/>
                  </a:lnTo>
                  <a:lnTo>
                    <a:pt x="1477455" y="753399"/>
                  </a:lnTo>
                  <a:lnTo>
                    <a:pt x="1472664" y="921665"/>
                  </a:lnTo>
                  <a:lnTo>
                    <a:pt x="1353028" y="921665"/>
                  </a:lnTo>
                  <a:lnTo>
                    <a:pt x="1241927" y="921665"/>
                  </a:lnTo>
                  <a:lnTo>
                    <a:pt x="0" y="921665"/>
                  </a:lnTo>
                  <a:lnTo>
                    <a:pt x="0" y="884360"/>
                  </a:lnTo>
                  <a:lnTo>
                    <a:pt x="0" y="828401"/>
                  </a:lnTo>
                  <a:lnTo>
                    <a:pt x="0" y="828401"/>
                  </a:lnTo>
                  <a:lnTo>
                    <a:pt x="0" y="697832"/>
                  </a:lnTo>
                  <a:close/>
                </a:path>
              </a:pathLst>
            </a:custGeom>
            <a:solidFill>
              <a:srgbClr val="FFFF00"/>
            </a:solidFill>
            <a:ln>
              <a:solidFill>
                <a:schemeClr val="bg1">
                  <a:lumMod val="75000"/>
                </a:schemeClr>
              </a:solidFill>
            </a:ln>
            <a:effectLst>
              <a:outerShdw blurRad="50800" dist="88900" dir="2700000" algn="tl" rotWithShape="0">
                <a:prstClr val="black">
                  <a:alpha val="80000"/>
                </a:prstClr>
              </a:outerShdw>
            </a:effectLst>
            <a:scene3d>
              <a:camera prst="orthographicFront"/>
              <a:lightRig rig="threePt" dir="t"/>
            </a:scene3d>
            <a:sp3d>
              <a:bevelT w="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b="1" spc="600" dirty="0">
                <a:solidFill>
                  <a:schemeClr val="tx1"/>
                </a:solidFill>
                <a:latin typeface="メイリオ" panose="020B0604030504040204" pitchFamily="50" charset="-128"/>
                <a:ea typeface="メイリオ" panose="020B0604030504040204" pitchFamily="50" charset="-128"/>
              </a:endParaRPr>
            </a:p>
          </p:txBody>
        </p:sp>
        <p:sp>
          <p:nvSpPr>
            <p:cNvPr id="82" name="正方形/長方形 81"/>
            <p:cNvSpPr/>
            <p:nvPr/>
          </p:nvSpPr>
          <p:spPr>
            <a:xfrm flipH="1">
              <a:off x="8595246" y="8969232"/>
              <a:ext cx="1419764" cy="186019"/>
            </a:xfrm>
            <a:prstGeom prst="rect">
              <a:avLst/>
            </a:prstGeom>
            <a:noFill/>
          </p:spPr>
          <p:txBody>
            <a:bodyPr wrap="square" lIns="91440" tIns="45720" rIns="91440" bIns="45720">
              <a:spAutoFit/>
            </a:bodyPr>
            <a:lstStyle/>
            <a:p>
              <a:pPr algn="ctr"/>
              <a:r>
                <a:rPr lang="ja-JP" altLang="en-US" sz="800" b="1" dirty="0">
                  <a:latin typeface="メイリオ" panose="020B0604030504040204" pitchFamily="50" charset="-128"/>
                  <a:ea typeface="メイリオ" panose="020B0604030504040204" pitchFamily="50" charset="-128"/>
                </a:rPr>
                <a:t>大阪都市再生環状道路</a:t>
              </a:r>
            </a:p>
          </p:txBody>
        </p:sp>
        <p:sp>
          <p:nvSpPr>
            <p:cNvPr id="83" name="フリーフォーム 82"/>
            <p:cNvSpPr/>
            <p:nvPr/>
          </p:nvSpPr>
          <p:spPr>
            <a:xfrm>
              <a:off x="9697722" y="7488403"/>
              <a:ext cx="734467" cy="160635"/>
            </a:xfrm>
            <a:custGeom>
              <a:avLst/>
              <a:gdLst>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133350 h 158750"/>
                <a:gd name="connsiteX8" fmla="*/ 654050 w 679450"/>
                <a:gd name="connsiteY8" fmla="*/ 57150 h 158750"/>
                <a:gd name="connsiteX9" fmla="*/ 679450 w 679450"/>
                <a:gd name="connsiteY9" fmla="*/ 44450 h 158750"/>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95250 h 158750"/>
                <a:gd name="connsiteX8" fmla="*/ 654050 w 679450"/>
                <a:gd name="connsiteY8" fmla="*/ 57150 h 158750"/>
                <a:gd name="connsiteX9" fmla="*/ 679450 w 679450"/>
                <a:gd name="connsiteY9" fmla="*/ 44450 h 158750"/>
                <a:gd name="connsiteX0" fmla="*/ 0 w 654050"/>
                <a:gd name="connsiteY0" fmla="*/ 19050 h 158750"/>
                <a:gd name="connsiteX1" fmla="*/ 69850 w 654050"/>
                <a:gd name="connsiteY1" fmla="*/ 0 h 158750"/>
                <a:gd name="connsiteX2" fmla="*/ 146050 w 654050"/>
                <a:gd name="connsiteY2" fmla="*/ 19050 h 158750"/>
                <a:gd name="connsiteX3" fmla="*/ 196850 w 654050"/>
                <a:gd name="connsiteY3" fmla="*/ 63500 h 158750"/>
                <a:gd name="connsiteX4" fmla="*/ 355600 w 654050"/>
                <a:gd name="connsiteY4" fmla="*/ 152400 h 158750"/>
                <a:gd name="connsiteX5" fmla="*/ 431800 w 654050"/>
                <a:gd name="connsiteY5" fmla="*/ 158750 h 158750"/>
                <a:gd name="connsiteX6" fmla="*/ 508000 w 654050"/>
                <a:gd name="connsiteY6" fmla="*/ 146050 h 158750"/>
                <a:gd name="connsiteX7" fmla="*/ 571500 w 654050"/>
                <a:gd name="connsiteY7" fmla="*/ 95250 h 158750"/>
                <a:gd name="connsiteX8" fmla="*/ 654050 w 654050"/>
                <a:gd name="connsiteY8" fmla="*/ 57150 h 158750"/>
                <a:gd name="connsiteX0" fmla="*/ 0 w 768350"/>
                <a:gd name="connsiteY0" fmla="*/ 44450 h 184150"/>
                <a:gd name="connsiteX1" fmla="*/ 69850 w 768350"/>
                <a:gd name="connsiteY1" fmla="*/ 25400 h 184150"/>
                <a:gd name="connsiteX2" fmla="*/ 146050 w 768350"/>
                <a:gd name="connsiteY2" fmla="*/ 44450 h 184150"/>
                <a:gd name="connsiteX3" fmla="*/ 196850 w 768350"/>
                <a:gd name="connsiteY3" fmla="*/ 88900 h 184150"/>
                <a:gd name="connsiteX4" fmla="*/ 355600 w 768350"/>
                <a:gd name="connsiteY4" fmla="*/ 177800 h 184150"/>
                <a:gd name="connsiteX5" fmla="*/ 431800 w 768350"/>
                <a:gd name="connsiteY5" fmla="*/ 184150 h 184150"/>
                <a:gd name="connsiteX6" fmla="*/ 508000 w 768350"/>
                <a:gd name="connsiteY6" fmla="*/ 171450 h 184150"/>
                <a:gd name="connsiteX7" fmla="*/ 571500 w 768350"/>
                <a:gd name="connsiteY7" fmla="*/ 120650 h 184150"/>
                <a:gd name="connsiteX8" fmla="*/ 768350 w 768350"/>
                <a:gd name="connsiteY8" fmla="*/ 0 h 184150"/>
                <a:gd name="connsiteX0" fmla="*/ 0 w 641350"/>
                <a:gd name="connsiteY0" fmla="*/ 19050 h 165100"/>
                <a:gd name="connsiteX1" fmla="*/ 69850 w 641350"/>
                <a:gd name="connsiteY1" fmla="*/ 0 h 165100"/>
                <a:gd name="connsiteX2" fmla="*/ 146050 w 641350"/>
                <a:gd name="connsiteY2" fmla="*/ 19050 h 165100"/>
                <a:gd name="connsiteX3" fmla="*/ 196850 w 641350"/>
                <a:gd name="connsiteY3" fmla="*/ 63500 h 165100"/>
                <a:gd name="connsiteX4" fmla="*/ 355600 w 641350"/>
                <a:gd name="connsiteY4" fmla="*/ 152400 h 165100"/>
                <a:gd name="connsiteX5" fmla="*/ 431800 w 641350"/>
                <a:gd name="connsiteY5" fmla="*/ 158750 h 165100"/>
                <a:gd name="connsiteX6" fmla="*/ 508000 w 641350"/>
                <a:gd name="connsiteY6" fmla="*/ 146050 h 165100"/>
                <a:gd name="connsiteX7" fmla="*/ 571500 w 641350"/>
                <a:gd name="connsiteY7" fmla="*/ 95250 h 165100"/>
                <a:gd name="connsiteX8" fmla="*/ 641350 w 641350"/>
                <a:gd name="connsiteY8" fmla="*/ 165100 h 16510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1500 w 647700"/>
                <a:gd name="connsiteY7" fmla="*/ 9525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7850 w 647700"/>
                <a:gd name="connsiteY7" fmla="*/ 11430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39700 h 158750"/>
                <a:gd name="connsiteX7" fmla="*/ 577850 w 647700"/>
                <a:gd name="connsiteY7" fmla="*/ 114300 h 158750"/>
                <a:gd name="connsiteX8" fmla="*/ 647700 w 647700"/>
                <a:gd name="connsiteY8" fmla="*/ 50800 h 1587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5560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47700"/>
                <a:gd name="connsiteY0" fmla="*/ 19050 h 146050"/>
                <a:gd name="connsiteX1" fmla="*/ 69850 w 647700"/>
                <a:gd name="connsiteY1" fmla="*/ 0 h 146050"/>
                <a:gd name="connsiteX2" fmla="*/ 146050 w 647700"/>
                <a:gd name="connsiteY2" fmla="*/ 19050 h 146050"/>
                <a:gd name="connsiteX3" fmla="*/ 196850 w 647700"/>
                <a:gd name="connsiteY3" fmla="*/ 63500 h 146050"/>
                <a:gd name="connsiteX4" fmla="*/ 342900 w 647700"/>
                <a:gd name="connsiteY4" fmla="*/ 139700 h 146050"/>
                <a:gd name="connsiteX5" fmla="*/ 425450 w 647700"/>
                <a:gd name="connsiteY5" fmla="*/ 146050 h 146050"/>
                <a:gd name="connsiteX6" fmla="*/ 508000 w 647700"/>
                <a:gd name="connsiteY6" fmla="*/ 139700 h 146050"/>
                <a:gd name="connsiteX7" fmla="*/ 577850 w 647700"/>
                <a:gd name="connsiteY7" fmla="*/ 114300 h 146050"/>
                <a:gd name="connsiteX8" fmla="*/ 647700 w 647700"/>
                <a:gd name="connsiteY8" fmla="*/ 50800 h 1460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3655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73100"/>
                <a:gd name="connsiteY0" fmla="*/ 19050 h 152400"/>
                <a:gd name="connsiteX1" fmla="*/ 69850 w 673100"/>
                <a:gd name="connsiteY1" fmla="*/ 0 h 152400"/>
                <a:gd name="connsiteX2" fmla="*/ 146050 w 673100"/>
                <a:gd name="connsiteY2" fmla="*/ 19050 h 152400"/>
                <a:gd name="connsiteX3" fmla="*/ 196850 w 673100"/>
                <a:gd name="connsiteY3" fmla="*/ 63500 h 152400"/>
                <a:gd name="connsiteX4" fmla="*/ 336550 w 673100"/>
                <a:gd name="connsiteY4" fmla="*/ 152400 h 152400"/>
                <a:gd name="connsiteX5" fmla="*/ 425450 w 673100"/>
                <a:gd name="connsiteY5" fmla="*/ 146050 h 152400"/>
                <a:gd name="connsiteX6" fmla="*/ 508000 w 673100"/>
                <a:gd name="connsiteY6" fmla="*/ 139700 h 152400"/>
                <a:gd name="connsiteX7" fmla="*/ 577850 w 673100"/>
                <a:gd name="connsiteY7" fmla="*/ 114300 h 152400"/>
                <a:gd name="connsiteX8" fmla="*/ 673100 w 673100"/>
                <a:gd name="connsiteY8"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152400">
                  <a:moveTo>
                    <a:pt x="0" y="19050"/>
                  </a:moveTo>
                  <a:lnTo>
                    <a:pt x="69850" y="0"/>
                  </a:lnTo>
                  <a:lnTo>
                    <a:pt x="146050" y="19050"/>
                  </a:lnTo>
                  <a:lnTo>
                    <a:pt x="196850" y="63500"/>
                  </a:lnTo>
                  <a:lnTo>
                    <a:pt x="336550" y="152400"/>
                  </a:lnTo>
                  <a:lnTo>
                    <a:pt x="425450" y="146050"/>
                  </a:lnTo>
                  <a:lnTo>
                    <a:pt x="508000" y="139700"/>
                  </a:lnTo>
                  <a:lnTo>
                    <a:pt x="577850" y="114300"/>
                  </a:lnTo>
                  <a:lnTo>
                    <a:pt x="673100" y="38100"/>
                  </a:lnTo>
                </a:path>
              </a:pathLst>
            </a:custGeom>
            <a:noFill/>
            <a:ln w="53975">
              <a:solidFill>
                <a:srgbClr val="F0B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4" name="グループ化 83"/>
            <p:cNvGrpSpPr/>
            <p:nvPr/>
          </p:nvGrpSpPr>
          <p:grpSpPr>
            <a:xfrm>
              <a:off x="9039362" y="7485015"/>
              <a:ext cx="1475885" cy="1274426"/>
              <a:chOff x="10996500" y="4728721"/>
              <a:chExt cx="1522428" cy="1427485"/>
            </a:xfrm>
          </p:grpSpPr>
          <p:sp>
            <p:nvSpPr>
              <p:cNvPr id="107" name="フリーフォーム 106"/>
              <p:cNvSpPr/>
              <p:nvPr/>
            </p:nvSpPr>
            <p:spPr>
              <a:xfrm>
                <a:off x="12282575" y="5587090"/>
                <a:ext cx="202326" cy="515954"/>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5874 h 1285874"/>
                  <a:gd name="connsiteX1" fmla="*/ 22225 w 228600"/>
                  <a:gd name="connsiteY1" fmla="*/ 1206499 h 1285874"/>
                  <a:gd name="connsiteX2" fmla="*/ 0 w 228600"/>
                  <a:gd name="connsiteY2" fmla="*/ 1133474 h 1285874"/>
                  <a:gd name="connsiteX3" fmla="*/ 15875 w 228600"/>
                  <a:gd name="connsiteY3" fmla="*/ 1041399 h 1285874"/>
                  <a:gd name="connsiteX4" fmla="*/ 22225 w 228600"/>
                  <a:gd name="connsiteY4" fmla="*/ 977899 h 1285874"/>
                  <a:gd name="connsiteX5" fmla="*/ 34925 w 228600"/>
                  <a:gd name="connsiteY5" fmla="*/ 917574 h 1285874"/>
                  <a:gd name="connsiteX6" fmla="*/ 63500 w 228600"/>
                  <a:gd name="connsiteY6" fmla="*/ 866774 h 1285874"/>
                  <a:gd name="connsiteX7" fmla="*/ 92075 w 228600"/>
                  <a:gd name="connsiteY7" fmla="*/ 844549 h 1285874"/>
                  <a:gd name="connsiteX8" fmla="*/ 146050 w 228600"/>
                  <a:gd name="connsiteY8" fmla="*/ 819149 h 1285874"/>
                  <a:gd name="connsiteX9" fmla="*/ 168275 w 228600"/>
                  <a:gd name="connsiteY9" fmla="*/ 784224 h 1285874"/>
                  <a:gd name="connsiteX10" fmla="*/ 228600 w 228600"/>
                  <a:gd name="connsiteY10" fmla="*/ 603249 h 1285874"/>
                  <a:gd name="connsiteX11" fmla="*/ 225425 w 228600"/>
                  <a:gd name="connsiteY11" fmla="*/ 492124 h 1285874"/>
                  <a:gd name="connsiteX12" fmla="*/ 219075 w 228600"/>
                  <a:gd name="connsiteY12" fmla="*/ 428624 h 1285874"/>
                  <a:gd name="connsiteX13" fmla="*/ 206375 w 228600"/>
                  <a:gd name="connsiteY13" fmla="*/ 355599 h 1285874"/>
                  <a:gd name="connsiteX14" fmla="*/ 177800 w 228600"/>
                  <a:gd name="connsiteY14" fmla="*/ 206374 h 1285874"/>
                  <a:gd name="connsiteX15" fmla="*/ 171450 w 228600"/>
                  <a:gd name="connsiteY15" fmla="*/ 139699 h 1285874"/>
                  <a:gd name="connsiteX16" fmla="*/ 161925 w 228600"/>
                  <a:gd name="connsiteY16" fmla="*/ 63499 h 1285874"/>
                  <a:gd name="connsiteX17" fmla="*/ 165100 w 228600"/>
                  <a:gd name="connsiteY17" fmla="*/ 0 h 1285874"/>
                  <a:gd name="connsiteX0" fmla="*/ 22225 w 228600"/>
                  <a:gd name="connsiteY0" fmla="*/ 1222375 h 1222375"/>
                  <a:gd name="connsiteX1" fmla="*/ 22225 w 228600"/>
                  <a:gd name="connsiteY1" fmla="*/ 1143000 h 1222375"/>
                  <a:gd name="connsiteX2" fmla="*/ 0 w 228600"/>
                  <a:gd name="connsiteY2" fmla="*/ 1069975 h 1222375"/>
                  <a:gd name="connsiteX3" fmla="*/ 15875 w 228600"/>
                  <a:gd name="connsiteY3" fmla="*/ 977900 h 1222375"/>
                  <a:gd name="connsiteX4" fmla="*/ 22225 w 228600"/>
                  <a:gd name="connsiteY4" fmla="*/ 914400 h 1222375"/>
                  <a:gd name="connsiteX5" fmla="*/ 34925 w 228600"/>
                  <a:gd name="connsiteY5" fmla="*/ 854075 h 1222375"/>
                  <a:gd name="connsiteX6" fmla="*/ 63500 w 228600"/>
                  <a:gd name="connsiteY6" fmla="*/ 803275 h 1222375"/>
                  <a:gd name="connsiteX7" fmla="*/ 92075 w 228600"/>
                  <a:gd name="connsiteY7" fmla="*/ 781050 h 1222375"/>
                  <a:gd name="connsiteX8" fmla="*/ 146050 w 228600"/>
                  <a:gd name="connsiteY8" fmla="*/ 755650 h 1222375"/>
                  <a:gd name="connsiteX9" fmla="*/ 168275 w 228600"/>
                  <a:gd name="connsiteY9" fmla="*/ 720725 h 1222375"/>
                  <a:gd name="connsiteX10" fmla="*/ 228600 w 228600"/>
                  <a:gd name="connsiteY10" fmla="*/ 539750 h 1222375"/>
                  <a:gd name="connsiteX11" fmla="*/ 225425 w 228600"/>
                  <a:gd name="connsiteY11" fmla="*/ 428625 h 1222375"/>
                  <a:gd name="connsiteX12" fmla="*/ 219075 w 228600"/>
                  <a:gd name="connsiteY12" fmla="*/ 365125 h 1222375"/>
                  <a:gd name="connsiteX13" fmla="*/ 206375 w 228600"/>
                  <a:gd name="connsiteY13" fmla="*/ 292100 h 1222375"/>
                  <a:gd name="connsiteX14" fmla="*/ 177800 w 228600"/>
                  <a:gd name="connsiteY14" fmla="*/ 142875 h 1222375"/>
                  <a:gd name="connsiteX15" fmla="*/ 171450 w 228600"/>
                  <a:gd name="connsiteY15" fmla="*/ 76200 h 1222375"/>
                  <a:gd name="connsiteX16" fmla="*/ 161925 w 228600"/>
                  <a:gd name="connsiteY16" fmla="*/ 0 h 1222375"/>
                  <a:gd name="connsiteX0" fmla="*/ 22225 w 228600"/>
                  <a:gd name="connsiteY0" fmla="*/ 1146175 h 1146175"/>
                  <a:gd name="connsiteX1" fmla="*/ 22225 w 228600"/>
                  <a:gd name="connsiteY1" fmla="*/ 1066800 h 1146175"/>
                  <a:gd name="connsiteX2" fmla="*/ 0 w 228600"/>
                  <a:gd name="connsiteY2" fmla="*/ 993775 h 1146175"/>
                  <a:gd name="connsiteX3" fmla="*/ 15875 w 228600"/>
                  <a:gd name="connsiteY3" fmla="*/ 901700 h 1146175"/>
                  <a:gd name="connsiteX4" fmla="*/ 22225 w 228600"/>
                  <a:gd name="connsiteY4" fmla="*/ 838200 h 1146175"/>
                  <a:gd name="connsiteX5" fmla="*/ 34925 w 228600"/>
                  <a:gd name="connsiteY5" fmla="*/ 777875 h 1146175"/>
                  <a:gd name="connsiteX6" fmla="*/ 63500 w 228600"/>
                  <a:gd name="connsiteY6" fmla="*/ 727075 h 1146175"/>
                  <a:gd name="connsiteX7" fmla="*/ 92075 w 228600"/>
                  <a:gd name="connsiteY7" fmla="*/ 704850 h 1146175"/>
                  <a:gd name="connsiteX8" fmla="*/ 146050 w 228600"/>
                  <a:gd name="connsiteY8" fmla="*/ 679450 h 1146175"/>
                  <a:gd name="connsiteX9" fmla="*/ 168275 w 228600"/>
                  <a:gd name="connsiteY9" fmla="*/ 644525 h 1146175"/>
                  <a:gd name="connsiteX10" fmla="*/ 228600 w 228600"/>
                  <a:gd name="connsiteY10" fmla="*/ 463550 h 1146175"/>
                  <a:gd name="connsiteX11" fmla="*/ 225425 w 228600"/>
                  <a:gd name="connsiteY11" fmla="*/ 352425 h 1146175"/>
                  <a:gd name="connsiteX12" fmla="*/ 219075 w 228600"/>
                  <a:gd name="connsiteY12" fmla="*/ 288925 h 1146175"/>
                  <a:gd name="connsiteX13" fmla="*/ 206375 w 228600"/>
                  <a:gd name="connsiteY13" fmla="*/ 215900 h 1146175"/>
                  <a:gd name="connsiteX14" fmla="*/ 177800 w 228600"/>
                  <a:gd name="connsiteY14" fmla="*/ 66675 h 1146175"/>
                  <a:gd name="connsiteX15" fmla="*/ 171450 w 228600"/>
                  <a:gd name="connsiteY15" fmla="*/ 0 h 1146175"/>
                  <a:gd name="connsiteX0" fmla="*/ 22225 w 228600"/>
                  <a:gd name="connsiteY0" fmla="*/ 1079500 h 1079500"/>
                  <a:gd name="connsiteX1" fmla="*/ 22225 w 228600"/>
                  <a:gd name="connsiteY1" fmla="*/ 1000125 h 1079500"/>
                  <a:gd name="connsiteX2" fmla="*/ 0 w 228600"/>
                  <a:gd name="connsiteY2" fmla="*/ 927100 h 1079500"/>
                  <a:gd name="connsiteX3" fmla="*/ 15875 w 228600"/>
                  <a:gd name="connsiteY3" fmla="*/ 835025 h 1079500"/>
                  <a:gd name="connsiteX4" fmla="*/ 22225 w 228600"/>
                  <a:gd name="connsiteY4" fmla="*/ 771525 h 1079500"/>
                  <a:gd name="connsiteX5" fmla="*/ 34925 w 228600"/>
                  <a:gd name="connsiteY5" fmla="*/ 711200 h 1079500"/>
                  <a:gd name="connsiteX6" fmla="*/ 63500 w 228600"/>
                  <a:gd name="connsiteY6" fmla="*/ 660400 h 1079500"/>
                  <a:gd name="connsiteX7" fmla="*/ 92075 w 228600"/>
                  <a:gd name="connsiteY7" fmla="*/ 638175 h 1079500"/>
                  <a:gd name="connsiteX8" fmla="*/ 146050 w 228600"/>
                  <a:gd name="connsiteY8" fmla="*/ 612775 h 1079500"/>
                  <a:gd name="connsiteX9" fmla="*/ 168275 w 228600"/>
                  <a:gd name="connsiteY9" fmla="*/ 577850 h 1079500"/>
                  <a:gd name="connsiteX10" fmla="*/ 228600 w 228600"/>
                  <a:gd name="connsiteY10" fmla="*/ 396875 h 1079500"/>
                  <a:gd name="connsiteX11" fmla="*/ 225425 w 228600"/>
                  <a:gd name="connsiteY11" fmla="*/ 285750 h 1079500"/>
                  <a:gd name="connsiteX12" fmla="*/ 219075 w 228600"/>
                  <a:gd name="connsiteY12" fmla="*/ 222250 h 1079500"/>
                  <a:gd name="connsiteX13" fmla="*/ 206375 w 228600"/>
                  <a:gd name="connsiteY13" fmla="*/ 149225 h 1079500"/>
                  <a:gd name="connsiteX14" fmla="*/ 177800 w 228600"/>
                  <a:gd name="connsiteY14" fmla="*/ 0 h 1079500"/>
                  <a:gd name="connsiteX0" fmla="*/ 22225 w 228600"/>
                  <a:gd name="connsiteY0" fmla="*/ 930275 h 930275"/>
                  <a:gd name="connsiteX1" fmla="*/ 22225 w 228600"/>
                  <a:gd name="connsiteY1" fmla="*/ 850900 h 930275"/>
                  <a:gd name="connsiteX2" fmla="*/ 0 w 228600"/>
                  <a:gd name="connsiteY2" fmla="*/ 777875 h 930275"/>
                  <a:gd name="connsiteX3" fmla="*/ 15875 w 228600"/>
                  <a:gd name="connsiteY3" fmla="*/ 685800 h 930275"/>
                  <a:gd name="connsiteX4" fmla="*/ 22225 w 228600"/>
                  <a:gd name="connsiteY4" fmla="*/ 622300 h 930275"/>
                  <a:gd name="connsiteX5" fmla="*/ 34925 w 228600"/>
                  <a:gd name="connsiteY5" fmla="*/ 561975 h 930275"/>
                  <a:gd name="connsiteX6" fmla="*/ 63500 w 228600"/>
                  <a:gd name="connsiteY6" fmla="*/ 511175 h 930275"/>
                  <a:gd name="connsiteX7" fmla="*/ 92075 w 228600"/>
                  <a:gd name="connsiteY7" fmla="*/ 488950 h 930275"/>
                  <a:gd name="connsiteX8" fmla="*/ 146050 w 228600"/>
                  <a:gd name="connsiteY8" fmla="*/ 463550 h 930275"/>
                  <a:gd name="connsiteX9" fmla="*/ 168275 w 228600"/>
                  <a:gd name="connsiteY9" fmla="*/ 428625 h 930275"/>
                  <a:gd name="connsiteX10" fmla="*/ 228600 w 228600"/>
                  <a:gd name="connsiteY10" fmla="*/ 247650 h 930275"/>
                  <a:gd name="connsiteX11" fmla="*/ 225425 w 228600"/>
                  <a:gd name="connsiteY11" fmla="*/ 136525 h 930275"/>
                  <a:gd name="connsiteX12" fmla="*/ 219075 w 228600"/>
                  <a:gd name="connsiteY12" fmla="*/ 73025 h 930275"/>
                  <a:gd name="connsiteX13" fmla="*/ 206375 w 228600"/>
                  <a:gd name="connsiteY13" fmla="*/ 0 h 930275"/>
                  <a:gd name="connsiteX0" fmla="*/ 22225 w 228600"/>
                  <a:gd name="connsiteY0" fmla="*/ 857250 h 857250"/>
                  <a:gd name="connsiteX1" fmla="*/ 22225 w 228600"/>
                  <a:gd name="connsiteY1" fmla="*/ 777875 h 857250"/>
                  <a:gd name="connsiteX2" fmla="*/ 0 w 228600"/>
                  <a:gd name="connsiteY2" fmla="*/ 704850 h 857250"/>
                  <a:gd name="connsiteX3" fmla="*/ 15875 w 228600"/>
                  <a:gd name="connsiteY3" fmla="*/ 612775 h 857250"/>
                  <a:gd name="connsiteX4" fmla="*/ 22225 w 228600"/>
                  <a:gd name="connsiteY4" fmla="*/ 549275 h 857250"/>
                  <a:gd name="connsiteX5" fmla="*/ 34925 w 228600"/>
                  <a:gd name="connsiteY5" fmla="*/ 488950 h 857250"/>
                  <a:gd name="connsiteX6" fmla="*/ 63500 w 228600"/>
                  <a:gd name="connsiteY6" fmla="*/ 438150 h 857250"/>
                  <a:gd name="connsiteX7" fmla="*/ 92075 w 228600"/>
                  <a:gd name="connsiteY7" fmla="*/ 415925 h 857250"/>
                  <a:gd name="connsiteX8" fmla="*/ 146050 w 228600"/>
                  <a:gd name="connsiteY8" fmla="*/ 390525 h 857250"/>
                  <a:gd name="connsiteX9" fmla="*/ 168275 w 228600"/>
                  <a:gd name="connsiteY9" fmla="*/ 355600 h 857250"/>
                  <a:gd name="connsiteX10" fmla="*/ 228600 w 228600"/>
                  <a:gd name="connsiteY10" fmla="*/ 174625 h 857250"/>
                  <a:gd name="connsiteX11" fmla="*/ 225425 w 228600"/>
                  <a:gd name="connsiteY11" fmla="*/ 63500 h 857250"/>
                  <a:gd name="connsiteX12" fmla="*/ 219075 w 228600"/>
                  <a:gd name="connsiteY12" fmla="*/ 0 h 857250"/>
                  <a:gd name="connsiteX0" fmla="*/ 22225 w 228600"/>
                  <a:gd name="connsiteY0" fmla="*/ 793750 h 793750"/>
                  <a:gd name="connsiteX1" fmla="*/ 22225 w 228600"/>
                  <a:gd name="connsiteY1" fmla="*/ 714375 h 793750"/>
                  <a:gd name="connsiteX2" fmla="*/ 0 w 228600"/>
                  <a:gd name="connsiteY2" fmla="*/ 641350 h 793750"/>
                  <a:gd name="connsiteX3" fmla="*/ 15875 w 228600"/>
                  <a:gd name="connsiteY3" fmla="*/ 549275 h 793750"/>
                  <a:gd name="connsiteX4" fmla="*/ 22225 w 228600"/>
                  <a:gd name="connsiteY4" fmla="*/ 485775 h 793750"/>
                  <a:gd name="connsiteX5" fmla="*/ 34925 w 228600"/>
                  <a:gd name="connsiteY5" fmla="*/ 425450 h 793750"/>
                  <a:gd name="connsiteX6" fmla="*/ 63500 w 228600"/>
                  <a:gd name="connsiteY6" fmla="*/ 374650 h 793750"/>
                  <a:gd name="connsiteX7" fmla="*/ 92075 w 228600"/>
                  <a:gd name="connsiteY7" fmla="*/ 352425 h 793750"/>
                  <a:gd name="connsiteX8" fmla="*/ 146050 w 228600"/>
                  <a:gd name="connsiteY8" fmla="*/ 327025 h 793750"/>
                  <a:gd name="connsiteX9" fmla="*/ 168275 w 228600"/>
                  <a:gd name="connsiteY9" fmla="*/ 292100 h 793750"/>
                  <a:gd name="connsiteX10" fmla="*/ 228600 w 228600"/>
                  <a:gd name="connsiteY10" fmla="*/ 111125 h 793750"/>
                  <a:gd name="connsiteX11" fmla="*/ 225425 w 228600"/>
                  <a:gd name="connsiteY11" fmla="*/ 0 h 793750"/>
                  <a:gd name="connsiteX0" fmla="*/ 22225 w 228600"/>
                  <a:gd name="connsiteY0" fmla="*/ 682625 h 682625"/>
                  <a:gd name="connsiteX1" fmla="*/ 22225 w 228600"/>
                  <a:gd name="connsiteY1" fmla="*/ 603250 h 682625"/>
                  <a:gd name="connsiteX2" fmla="*/ 0 w 228600"/>
                  <a:gd name="connsiteY2" fmla="*/ 530225 h 682625"/>
                  <a:gd name="connsiteX3" fmla="*/ 15875 w 228600"/>
                  <a:gd name="connsiteY3" fmla="*/ 438150 h 682625"/>
                  <a:gd name="connsiteX4" fmla="*/ 22225 w 228600"/>
                  <a:gd name="connsiteY4" fmla="*/ 374650 h 682625"/>
                  <a:gd name="connsiteX5" fmla="*/ 34925 w 228600"/>
                  <a:gd name="connsiteY5" fmla="*/ 314325 h 682625"/>
                  <a:gd name="connsiteX6" fmla="*/ 63500 w 228600"/>
                  <a:gd name="connsiteY6" fmla="*/ 263525 h 682625"/>
                  <a:gd name="connsiteX7" fmla="*/ 92075 w 228600"/>
                  <a:gd name="connsiteY7" fmla="*/ 241300 h 682625"/>
                  <a:gd name="connsiteX8" fmla="*/ 146050 w 228600"/>
                  <a:gd name="connsiteY8" fmla="*/ 215900 h 682625"/>
                  <a:gd name="connsiteX9" fmla="*/ 168275 w 228600"/>
                  <a:gd name="connsiteY9" fmla="*/ 180975 h 682625"/>
                  <a:gd name="connsiteX10" fmla="*/ 228600 w 228600"/>
                  <a:gd name="connsiteY10" fmla="*/ 0 h 682625"/>
                  <a:gd name="connsiteX0" fmla="*/ 22225 w 168275"/>
                  <a:gd name="connsiteY0" fmla="*/ 501650 h 501650"/>
                  <a:gd name="connsiteX1" fmla="*/ 22225 w 168275"/>
                  <a:gd name="connsiteY1" fmla="*/ 422275 h 501650"/>
                  <a:gd name="connsiteX2" fmla="*/ 0 w 168275"/>
                  <a:gd name="connsiteY2" fmla="*/ 349250 h 501650"/>
                  <a:gd name="connsiteX3" fmla="*/ 15875 w 168275"/>
                  <a:gd name="connsiteY3" fmla="*/ 257175 h 501650"/>
                  <a:gd name="connsiteX4" fmla="*/ 22225 w 168275"/>
                  <a:gd name="connsiteY4" fmla="*/ 193675 h 501650"/>
                  <a:gd name="connsiteX5" fmla="*/ 34925 w 168275"/>
                  <a:gd name="connsiteY5" fmla="*/ 133350 h 501650"/>
                  <a:gd name="connsiteX6" fmla="*/ 63500 w 168275"/>
                  <a:gd name="connsiteY6" fmla="*/ 82550 h 501650"/>
                  <a:gd name="connsiteX7" fmla="*/ 92075 w 168275"/>
                  <a:gd name="connsiteY7" fmla="*/ 60325 h 501650"/>
                  <a:gd name="connsiteX8" fmla="*/ 146050 w 168275"/>
                  <a:gd name="connsiteY8" fmla="*/ 34925 h 501650"/>
                  <a:gd name="connsiteX9" fmla="*/ 168275 w 168275"/>
                  <a:gd name="connsiteY9" fmla="*/ 0 h 501650"/>
                  <a:gd name="connsiteX0" fmla="*/ 22225 w 188462"/>
                  <a:gd name="connsiteY0" fmla="*/ 524514 h 524514"/>
                  <a:gd name="connsiteX1" fmla="*/ 22225 w 188462"/>
                  <a:gd name="connsiteY1" fmla="*/ 445139 h 524514"/>
                  <a:gd name="connsiteX2" fmla="*/ 0 w 188462"/>
                  <a:gd name="connsiteY2" fmla="*/ 372114 h 524514"/>
                  <a:gd name="connsiteX3" fmla="*/ 15875 w 188462"/>
                  <a:gd name="connsiteY3" fmla="*/ 280039 h 524514"/>
                  <a:gd name="connsiteX4" fmla="*/ 22225 w 188462"/>
                  <a:gd name="connsiteY4" fmla="*/ 216539 h 524514"/>
                  <a:gd name="connsiteX5" fmla="*/ 34925 w 188462"/>
                  <a:gd name="connsiteY5" fmla="*/ 156214 h 524514"/>
                  <a:gd name="connsiteX6" fmla="*/ 63500 w 188462"/>
                  <a:gd name="connsiteY6" fmla="*/ 105414 h 524514"/>
                  <a:gd name="connsiteX7" fmla="*/ 92075 w 188462"/>
                  <a:gd name="connsiteY7" fmla="*/ 83189 h 524514"/>
                  <a:gd name="connsiteX8" fmla="*/ 146050 w 188462"/>
                  <a:gd name="connsiteY8" fmla="*/ 57789 h 524514"/>
                  <a:gd name="connsiteX9" fmla="*/ 188462 w 188462"/>
                  <a:gd name="connsiteY9" fmla="*/ 0 h 52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2" h="524514">
                    <a:moveTo>
                      <a:pt x="22225" y="524514"/>
                    </a:moveTo>
                    <a:lnTo>
                      <a:pt x="22225" y="445139"/>
                    </a:lnTo>
                    <a:lnTo>
                      <a:pt x="0" y="372114"/>
                    </a:lnTo>
                    <a:lnTo>
                      <a:pt x="15875" y="280039"/>
                    </a:lnTo>
                    <a:lnTo>
                      <a:pt x="22225" y="216539"/>
                    </a:lnTo>
                    <a:lnTo>
                      <a:pt x="34925" y="156214"/>
                    </a:lnTo>
                    <a:lnTo>
                      <a:pt x="63500" y="105414"/>
                    </a:lnTo>
                    <a:lnTo>
                      <a:pt x="92075" y="83189"/>
                    </a:lnTo>
                    <a:lnTo>
                      <a:pt x="146050" y="57789"/>
                    </a:lnTo>
                    <a:lnTo>
                      <a:pt x="188462"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8" name="フリーフォーム 107"/>
              <p:cNvSpPr/>
              <p:nvPr/>
            </p:nvSpPr>
            <p:spPr>
              <a:xfrm>
                <a:off x="11229271" y="4964012"/>
                <a:ext cx="133784" cy="171352"/>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66256 w 366256"/>
                  <a:gd name="connsiteY0" fmla="*/ 0 h 952643"/>
                  <a:gd name="connsiteX1" fmla="*/ 316586 w 366256"/>
                  <a:gd name="connsiteY1" fmla="*/ 59819 h 952643"/>
                  <a:gd name="connsiteX2" fmla="*/ 260350 w 366256"/>
                  <a:gd name="connsiteY2" fmla="*/ 75189 h 952643"/>
                  <a:gd name="connsiteX3" fmla="*/ 210303 w 366256"/>
                  <a:gd name="connsiteY3" fmla="*/ 84208 h 952643"/>
                  <a:gd name="connsiteX4" fmla="*/ 184150 w 366256"/>
                  <a:gd name="connsiteY4" fmla="*/ 144028 h 952643"/>
                  <a:gd name="connsiteX5" fmla="*/ 158750 w 366256"/>
                  <a:gd name="connsiteY5" fmla="*/ 169285 h 952643"/>
                  <a:gd name="connsiteX6" fmla="*/ 111502 w 366256"/>
                  <a:gd name="connsiteY6" fmla="*/ 202695 h 952643"/>
                  <a:gd name="connsiteX7" fmla="*/ 0 w 366256"/>
                  <a:gd name="connsiteY7" fmla="*/ 254143 h 952643"/>
                  <a:gd name="connsiteX8" fmla="*/ 53975 w 366256"/>
                  <a:gd name="connsiteY8" fmla="*/ 301768 h 952643"/>
                  <a:gd name="connsiteX9" fmla="*/ 114300 w 366256"/>
                  <a:gd name="connsiteY9" fmla="*/ 343043 h 952643"/>
                  <a:gd name="connsiteX10" fmla="*/ 155575 w 366256"/>
                  <a:gd name="connsiteY10" fmla="*/ 381143 h 952643"/>
                  <a:gd name="connsiteX11" fmla="*/ 155575 w 366256"/>
                  <a:gd name="connsiteY11" fmla="*/ 381143 h 952643"/>
                  <a:gd name="connsiteX12" fmla="*/ 174625 w 366256"/>
                  <a:gd name="connsiteY12" fmla="*/ 422418 h 952643"/>
                  <a:gd name="connsiteX13" fmla="*/ 146050 w 366256"/>
                  <a:gd name="connsiteY13" fmla="*/ 520843 h 952643"/>
                  <a:gd name="connsiteX14" fmla="*/ 111125 w 366256"/>
                  <a:gd name="connsiteY14" fmla="*/ 574818 h 952643"/>
                  <a:gd name="connsiteX15" fmla="*/ 130175 w 366256"/>
                  <a:gd name="connsiteY15" fmla="*/ 647843 h 952643"/>
                  <a:gd name="connsiteX16" fmla="*/ 98425 w 366256"/>
                  <a:gd name="connsiteY16" fmla="*/ 682768 h 952643"/>
                  <a:gd name="connsiteX17" fmla="*/ 146050 w 366256"/>
                  <a:gd name="connsiteY17" fmla="*/ 822468 h 952643"/>
                  <a:gd name="connsiteX18" fmla="*/ 206375 w 366256"/>
                  <a:gd name="connsiteY18" fmla="*/ 835168 h 952643"/>
                  <a:gd name="connsiteX19" fmla="*/ 320675 w 366256"/>
                  <a:gd name="connsiteY19" fmla="*/ 889143 h 952643"/>
                  <a:gd name="connsiteX20" fmla="*/ 365125 w 366256"/>
                  <a:gd name="connsiteY20" fmla="*/ 952643 h 952643"/>
                  <a:gd name="connsiteX0" fmla="*/ 366256 w 366256"/>
                  <a:gd name="connsiteY0" fmla="*/ 0 h 889143"/>
                  <a:gd name="connsiteX1" fmla="*/ 316586 w 366256"/>
                  <a:gd name="connsiteY1" fmla="*/ 59819 h 889143"/>
                  <a:gd name="connsiteX2" fmla="*/ 260350 w 366256"/>
                  <a:gd name="connsiteY2" fmla="*/ 75189 h 889143"/>
                  <a:gd name="connsiteX3" fmla="*/ 210303 w 366256"/>
                  <a:gd name="connsiteY3" fmla="*/ 84208 h 889143"/>
                  <a:gd name="connsiteX4" fmla="*/ 184150 w 366256"/>
                  <a:gd name="connsiteY4" fmla="*/ 144028 h 889143"/>
                  <a:gd name="connsiteX5" fmla="*/ 158750 w 366256"/>
                  <a:gd name="connsiteY5" fmla="*/ 169285 h 889143"/>
                  <a:gd name="connsiteX6" fmla="*/ 111502 w 366256"/>
                  <a:gd name="connsiteY6" fmla="*/ 202695 h 889143"/>
                  <a:gd name="connsiteX7" fmla="*/ 0 w 366256"/>
                  <a:gd name="connsiteY7" fmla="*/ 254143 h 889143"/>
                  <a:gd name="connsiteX8" fmla="*/ 53975 w 366256"/>
                  <a:gd name="connsiteY8" fmla="*/ 301768 h 889143"/>
                  <a:gd name="connsiteX9" fmla="*/ 114300 w 366256"/>
                  <a:gd name="connsiteY9" fmla="*/ 343043 h 889143"/>
                  <a:gd name="connsiteX10" fmla="*/ 155575 w 366256"/>
                  <a:gd name="connsiteY10" fmla="*/ 381143 h 889143"/>
                  <a:gd name="connsiteX11" fmla="*/ 155575 w 366256"/>
                  <a:gd name="connsiteY11" fmla="*/ 381143 h 889143"/>
                  <a:gd name="connsiteX12" fmla="*/ 174625 w 366256"/>
                  <a:gd name="connsiteY12" fmla="*/ 422418 h 889143"/>
                  <a:gd name="connsiteX13" fmla="*/ 146050 w 366256"/>
                  <a:gd name="connsiteY13" fmla="*/ 520843 h 889143"/>
                  <a:gd name="connsiteX14" fmla="*/ 111125 w 366256"/>
                  <a:gd name="connsiteY14" fmla="*/ 574818 h 889143"/>
                  <a:gd name="connsiteX15" fmla="*/ 130175 w 366256"/>
                  <a:gd name="connsiteY15" fmla="*/ 647843 h 889143"/>
                  <a:gd name="connsiteX16" fmla="*/ 98425 w 366256"/>
                  <a:gd name="connsiteY16" fmla="*/ 682768 h 889143"/>
                  <a:gd name="connsiteX17" fmla="*/ 146050 w 366256"/>
                  <a:gd name="connsiteY17" fmla="*/ 822468 h 889143"/>
                  <a:gd name="connsiteX18" fmla="*/ 206375 w 366256"/>
                  <a:gd name="connsiteY18" fmla="*/ 835168 h 889143"/>
                  <a:gd name="connsiteX19" fmla="*/ 320675 w 366256"/>
                  <a:gd name="connsiteY19" fmla="*/ 889143 h 889143"/>
                  <a:gd name="connsiteX0" fmla="*/ 366256 w 366256"/>
                  <a:gd name="connsiteY0" fmla="*/ 0 h 835169"/>
                  <a:gd name="connsiteX1" fmla="*/ 316586 w 366256"/>
                  <a:gd name="connsiteY1" fmla="*/ 59819 h 835169"/>
                  <a:gd name="connsiteX2" fmla="*/ 260350 w 366256"/>
                  <a:gd name="connsiteY2" fmla="*/ 75189 h 835169"/>
                  <a:gd name="connsiteX3" fmla="*/ 210303 w 366256"/>
                  <a:gd name="connsiteY3" fmla="*/ 84208 h 835169"/>
                  <a:gd name="connsiteX4" fmla="*/ 184150 w 366256"/>
                  <a:gd name="connsiteY4" fmla="*/ 144028 h 835169"/>
                  <a:gd name="connsiteX5" fmla="*/ 158750 w 366256"/>
                  <a:gd name="connsiteY5" fmla="*/ 169285 h 835169"/>
                  <a:gd name="connsiteX6" fmla="*/ 111502 w 366256"/>
                  <a:gd name="connsiteY6" fmla="*/ 202695 h 835169"/>
                  <a:gd name="connsiteX7" fmla="*/ 0 w 366256"/>
                  <a:gd name="connsiteY7" fmla="*/ 254143 h 835169"/>
                  <a:gd name="connsiteX8" fmla="*/ 53975 w 366256"/>
                  <a:gd name="connsiteY8" fmla="*/ 301768 h 835169"/>
                  <a:gd name="connsiteX9" fmla="*/ 114300 w 366256"/>
                  <a:gd name="connsiteY9" fmla="*/ 343043 h 835169"/>
                  <a:gd name="connsiteX10" fmla="*/ 155575 w 366256"/>
                  <a:gd name="connsiteY10" fmla="*/ 381143 h 835169"/>
                  <a:gd name="connsiteX11" fmla="*/ 155575 w 366256"/>
                  <a:gd name="connsiteY11" fmla="*/ 381143 h 835169"/>
                  <a:gd name="connsiteX12" fmla="*/ 174625 w 366256"/>
                  <a:gd name="connsiteY12" fmla="*/ 422418 h 835169"/>
                  <a:gd name="connsiteX13" fmla="*/ 146050 w 366256"/>
                  <a:gd name="connsiteY13" fmla="*/ 520843 h 835169"/>
                  <a:gd name="connsiteX14" fmla="*/ 111125 w 366256"/>
                  <a:gd name="connsiteY14" fmla="*/ 574818 h 835169"/>
                  <a:gd name="connsiteX15" fmla="*/ 130175 w 366256"/>
                  <a:gd name="connsiteY15" fmla="*/ 647843 h 835169"/>
                  <a:gd name="connsiteX16" fmla="*/ 98425 w 366256"/>
                  <a:gd name="connsiteY16" fmla="*/ 682768 h 835169"/>
                  <a:gd name="connsiteX17" fmla="*/ 146050 w 366256"/>
                  <a:gd name="connsiteY17" fmla="*/ 822468 h 835169"/>
                  <a:gd name="connsiteX18" fmla="*/ 206375 w 366256"/>
                  <a:gd name="connsiteY18" fmla="*/ 835168 h 835169"/>
                  <a:gd name="connsiteX0" fmla="*/ 366256 w 366256"/>
                  <a:gd name="connsiteY0" fmla="*/ 0 h 822468"/>
                  <a:gd name="connsiteX1" fmla="*/ 316586 w 366256"/>
                  <a:gd name="connsiteY1" fmla="*/ 59819 h 822468"/>
                  <a:gd name="connsiteX2" fmla="*/ 260350 w 366256"/>
                  <a:gd name="connsiteY2" fmla="*/ 75189 h 822468"/>
                  <a:gd name="connsiteX3" fmla="*/ 210303 w 366256"/>
                  <a:gd name="connsiteY3" fmla="*/ 84208 h 822468"/>
                  <a:gd name="connsiteX4" fmla="*/ 184150 w 366256"/>
                  <a:gd name="connsiteY4" fmla="*/ 144028 h 822468"/>
                  <a:gd name="connsiteX5" fmla="*/ 158750 w 366256"/>
                  <a:gd name="connsiteY5" fmla="*/ 169285 h 822468"/>
                  <a:gd name="connsiteX6" fmla="*/ 111502 w 366256"/>
                  <a:gd name="connsiteY6" fmla="*/ 202695 h 822468"/>
                  <a:gd name="connsiteX7" fmla="*/ 0 w 366256"/>
                  <a:gd name="connsiteY7" fmla="*/ 254143 h 822468"/>
                  <a:gd name="connsiteX8" fmla="*/ 53975 w 366256"/>
                  <a:gd name="connsiteY8" fmla="*/ 301768 h 822468"/>
                  <a:gd name="connsiteX9" fmla="*/ 114300 w 366256"/>
                  <a:gd name="connsiteY9" fmla="*/ 343043 h 822468"/>
                  <a:gd name="connsiteX10" fmla="*/ 155575 w 366256"/>
                  <a:gd name="connsiteY10" fmla="*/ 381143 h 822468"/>
                  <a:gd name="connsiteX11" fmla="*/ 155575 w 366256"/>
                  <a:gd name="connsiteY11" fmla="*/ 381143 h 822468"/>
                  <a:gd name="connsiteX12" fmla="*/ 174625 w 366256"/>
                  <a:gd name="connsiteY12" fmla="*/ 422418 h 822468"/>
                  <a:gd name="connsiteX13" fmla="*/ 146050 w 366256"/>
                  <a:gd name="connsiteY13" fmla="*/ 520843 h 822468"/>
                  <a:gd name="connsiteX14" fmla="*/ 111125 w 366256"/>
                  <a:gd name="connsiteY14" fmla="*/ 574818 h 822468"/>
                  <a:gd name="connsiteX15" fmla="*/ 130175 w 366256"/>
                  <a:gd name="connsiteY15" fmla="*/ 647843 h 822468"/>
                  <a:gd name="connsiteX16" fmla="*/ 98425 w 366256"/>
                  <a:gd name="connsiteY16" fmla="*/ 682768 h 822468"/>
                  <a:gd name="connsiteX17" fmla="*/ 146050 w 366256"/>
                  <a:gd name="connsiteY17" fmla="*/ 822468 h 822468"/>
                  <a:gd name="connsiteX0" fmla="*/ 366256 w 366256"/>
                  <a:gd name="connsiteY0" fmla="*/ 0 h 682767"/>
                  <a:gd name="connsiteX1" fmla="*/ 316586 w 366256"/>
                  <a:gd name="connsiteY1" fmla="*/ 59819 h 682767"/>
                  <a:gd name="connsiteX2" fmla="*/ 260350 w 366256"/>
                  <a:gd name="connsiteY2" fmla="*/ 75189 h 682767"/>
                  <a:gd name="connsiteX3" fmla="*/ 210303 w 366256"/>
                  <a:gd name="connsiteY3" fmla="*/ 84208 h 682767"/>
                  <a:gd name="connsiteX4" fmla="*/ 184150 w 366256"/>
                  <a:gd name="connsiteY4" fmla="*/ 144028 h 682767"/>
                  <a:gd name="connsiteX5" fmla="*/ 158750 w 366256"/>
                  <a:gd name="connsiteY5" fmla="*/ 169285 h 682767"/>
                  <a:gd name="connsiteX6" fmla="*/ 111502 w 366256"/>
                  <a:gd name="connsiteY6" fmla="*/ 202695 h 682767"/>
                  <a:gd name="connsiteX7" fmla="*/ 0 w 366256"/>
                  <a:gd name="connsiteY7" fmla="*/ 254143 h 682767"/>
                  <a:gd name="connsiteX8" fmla="*/ 53975 w 366256"/>
                  <a:gd name="connsiteY8" fmla="*/ 301768 h 682767"/>
                  <a:gd name="connsiteX9" fmla="*/ 114300 w 366256"/>
                  <a:gd name="connsiteY9" fmla="*/ 343043 h 682767"/>
                  <a:gd name="connsiteX10" fmla="*/ 155575 w 366256"/>
                  <a:gd name="connsiteY10" fmla="*/ 381143 h 682767"/>
                  <a:gd name="connsiteX11" fmla="*/ 155575 w 366256"/>
                  <a:gd name="connsiteY11" fmla="*/ 381143 h 682767"/>
                  <a:gd name="connsiteX12" fmla="*/ 174625 w 366256"/>
                  <a:gd name="connsiteY12" fmla="*/ 422418 h 682767"/>
                  <a:gd name="connsiteX13" fmla="*/ 146050 w 366256"/>
                  <a:gd name="connsiteY13" fmla="*/ 520843 h 682767"/>
                  <a:gd name="connsiteX14" fmla="*/ 111125 w 366256"/>
                  <a:gd name="connsiteY14" fmla="*/ 574818 h 682767"/>
                  <a:gd name="connsiteX15" fmla="*/ 130175 w 366256"/>
                  <a:gd name="connsiteY15" fmla="*/ 647843 h 682767"/>
                  <a:gd name="connsiteX16" fmla="*/ 98425 w 366256"/>
                  <a:gd name="connsiteY16" fmla="*/ 682768 h 682767"/>
                  <a:gd name="connsiteX0" fmla="*/ 366256 w 366256"/>
                  <a:gd name="connsiteY0" fmla="*/ 0 h 647843"/>
                  <a:gd name="connsiteX1" fmla="*/ 316586 w 366256"/>
                  <a:gd name="connsiteY1" fmla="*/ 59819 h 647843"/>
                  <a:gd name="connsiteX2" fmla="*/ 260350 w 366256"/>
                  <a:gd name="connsiteY2" fmla="*/ 75189 h 647843"/>
                  <a:gd name="connsiteX3" fmla="*/ 210303 w 366256"/>
                  <a:gd name="connsiteY3" fmla="*/ 84208 h 647843"/>
                  <a:gd name="connsiteX4" fmla="*/ 184150 w 366256"/>
                  <a:gd name="connsiteY4" fmla="*/ 144028 h 647843"/>
                  <a:gd name="connsiteX5" fmla="*/ 158750 w 366256"/>
                  <a:gd name="connsiteY5" fmla="*/ 169285 h 647843"/>
                  <a:gd name="connsiteX6" fmla="*/ 111502 w 366256"/>
                  <a:gd name="connsiteY6" fmla="*/ 202695 h 647843"/>
                  <a:gd name="connsiteX7" fmla="*/ 0 w 366256"/>
                  <a:gd name="connsiteY7" fmla="*/ 254143 h 647843"/>
                  <a:gd name="connsiteX8" fmla="*/ 53975 w 366256"/>
                  <a:gd name="connsiteY8" fmla="*/ 301768 h 647843"/>
                  <a:gd name="connsiteX9" fmla="*/ 114300 w 366256"/>
                  <a:gd name="connsiteY9" fmla="*/ 343043 h 647843"/>
                  <a:gd name="connsiteX10" fmla="*/ 155575 w 366256"/>
                  <a:gd name="connsiteY10" fmla="*/ 381143 h 647843"/>
                  <a:gd name="connsiteX11" fmla="*/ 155575 w 366256"/>
                  <a:gd name="connsiteY11" fmla="*/ 381143 h 647843"/>
                  <a:gd name="connsiteX12" fmla="*/ 174625 w 366256"/>
                  <a:gd name="connsiteY12" fmla="*/ 422418 h 647843"/>
                  <a:gd name="connsiteX13" fmla="*/ 146050 w 366256"/>
                  <a:gd name="connsiteY13" fmla="*/ 520843 h 647843"/>
                  <a:gd name="connsiteX14" fmla="*/ 111125 w 366256"/>
                  <a:gd name="connsiteY14" fmla="*/ 574818 h 647843"/>
                  <a:gd name="connsiteX15" fmla="*/ 130175 w 366256"/>
                  <a:gd name="connsiteY15" fmla="*/ 647843 h 647843"/>
                  <a:gd name="connsiteX0" fmla="*/ 366256 w 366256"/>
                  <a:gd name="connsiteY0" fmla="*/ 0 h 574818"/>
                  <a:gd name="connsiteX1" fmla="*/ 316586 w 366256"/>
                  <a:gd name="connsiteY1" fmla="*/ 59819 h 574818"/>
                  <a:gd name="connsiteX2" fmla="*/ 260350 w 366256"/>
                  <a:gd name="connsiteY2" fmla="*/ 75189 h 574818"/>
                  <a:gd name="connsiteX3" fmla="*/ 210303 w 366256"/>
                  <a:gd name="connsiteY3" fmla="*/ 84208 h 574818"/>
                  <a:gd name="connsiteX4" fmla="*/ 184150 w 366256"/>
                  <a:gd name="connsiteY4" fmla="*/ 144028 h 574818"/>
                  <a:gd name="connsiteX5" fmla="*/ 158750 w 366256"/>
                  <a:gd name="connsiteY5" fmla="*/ 169285 h 574818"/>
                  <a:gd name="connsiteX6" fmla="*/ 111502 w 366256"/>
                  <a:gd name="connsiteY6" fmla="*/ 202695 h 574818"/>
                  <a:gd name="connsiteX7" fmla="*/ 0 w 366256"/>
                  <a:gd name="connsiteY7" fmla="*/ 254143 h 574818"/>
                  <a:gd name="connsiteX8" fmla="*/ 53975 w 366256"/>
                  <a:gd name="connsiteY8" fmla="*/ 301768 h 574818"/>
                  <a:gd name="connsiteX9" fmla="*/ 114300 w 366256"/>
                  <a:gd name="connsiteY9" fmla="*/ 343043 h 574818"/>
                  <a:gd name="connsiteX10" fmla="*/ 155575 w 366256"/>
                  <a:gd name="connsiteY10" fmla="*/ 381143 h 574818"/>
                  <a:gd name="connsiteX11" fmla="*/ 155575 w 366256"/>
                  <a:gd name="connsiteY11" fmla="*/ 381143 h 574818"/>
                  <a:gd name="connsiteX12" fmla="*/ 174625 w 366256"/>
                  <a:gd name="connsiteY12" fmla="*/ 422418 h 574818"/>
                  <a:gd name="connsiteX13" fmla="*/ 146050 w 366256"/>
                  <a:gd name="connsiteY13" fmla="*/ 520843 h 574818"/>
                  <a:gd name="connsiteX14" fmla="*/ 111125 w 366256"/>
                  <a:gd name="connsiteY14" fmla="*/ 574818 h 574818"/>
                  <a:gd name="connsiteX0" fmla="*/ 366256 w 366256"/>
                  <a:gd name="connsiteY0" fmla="*/ 0 h 520844"/>
                  <a:gd name="connsiteX1" fmla="*/ 316586 w 366256"/>
                  <a:gd name="connsiteY1" fmla="*/ 59819 h 520844"/>
                  <a:gd name="connsiteX2" fmla="*/ 260350 w 366256"/>
                  <a:gd name="connsiteY2" fmla="*/ 75189 h 520844"/>
                  <a:gd name="connsiteX3" fmla="*/ 210303 w 366256"/>
                  <a:gd name="connsiteY3" fmla="*/ 84208 h 520844"/>
                  <a:gd name="connsiteX4" fmla="*/ 184150 w 366256"/>
                  <a:gd name="connsiteY4" fmla="*/ 144028 h 520844"/>
                  <a:gd name="connsiteX5" fmla="*/ 158750 w 366256"/>
                  <a:gd name="connsiteY5" fmla="*/ 169285 h 520844"/>
                  <a:gd name="connsiteX6" fmla="*/ 111502 w 366256"/>
                  <a:gd name="connsiteY6" fmla="*/ 202695 h 520844"/>
                  <a:gd name="connsiteX7" fmla="*/ 0 w 366256"/>
                  <a:gd name="connsiteY7" fmla="*/ 254143 h 520844"/>
                  <a:gd name="connsiteX8" fmla="*/ 53975 w 366256"/>
                  <a:gd name="connsiteY8" fmla="*/ 301768 h 520844"/>
                  <a:gd name="connsiteX9" fmla="*/ 114300 w 366256"/>
                  <a:gd name="connsiteY9" fmla="*/ 343043 h 520844"/>
                  <a:gd name="connsiteX10" fmla="*/ 155575 w 366256"/>
                  <a:gd name="connsiteY10" fmla="*/ 381143 h 520844"/>
                  <a:gd name="connsiteX11" fmla="*/ 155575 w 366256"/>
                  <a:gd name="connsiteY11" fmla="*/ 381143 h 520844"/>
                  <a:gd name="connsiteX12" fmla="*/ 174625 w 366256"/>
                  <a:gd name="connsiteY12" fmla="*/ 422418 h 520844"/>
                  <a:gd name="connsiteX13" fmla="*/ 146050 w 366256"/>
                  <a:gd name="connsiteY13" fmla="*/ 520843 h 520844"/>
                  <a:gd name="connsiteX0" fmla="*/ 366256 w 366256"/>
                  <a:gd name="connsiteY0" fmla="*/ 0 h 422418"/>
                  <a:gd name="connsiteX1" fmla="*/ 316586 w 366256"/>
                  <a:gd name="connsiteY1" fmla="*/ 59819 h 422418"/>
                  <a:gd name="connsiteX2" fmla="*/ 260350 w 366256"/>
                  <a:gd name="connsiteY2" fmla="*/ 75189 h 422418"/>
                  <a:gd name="connsiteX3" fmla="*/ 210303 w 366256"/>
                  <a:gd name="connsiteY3" fmla="*/ 84208 h 422418"/>
                  <a:gd name="connsiteX4" fmla="*/ 184150 w 366256"/>
                  <a:gd name="connsiteY4" fmla="*/ 144028 h 422418"/>
                  <a:gd name="connsiteX5" fmla="*/ 158750 w 366256"/>
                  <a:gd name="connsiteY5" fmla="*/ 169285 h 422418"/>
                  <a:gd name="connsiteX6" fmla="*/ 111502 w 366256"/>
                  <a:gd name="connsiteY6" fmla="*/ 202695 h 422418"/>
                  <a:gd name="connsiteX7" fmla="*/ 0 w 366256"/>
                  <a:gd name="connsiteY7" fmla="*/ 254143 h 422418"/>
                  <a:gd name="connsiteX8" fmla="*/ 53975 w 366256"/>
                  <a:gd name="connsiteY8" fmla="*/ 301768 h 422418"/>
                  <a:gd name="connsiteX9" fmla="*/ 114300 w 366256"/>
                  <a:gd name="connsiteY9" fmla="*/ 343043 h 422418"/>
                  <a:gd name="connsiteX10" fmla="*/ 155575 w 366256"/>
                  <a:gd name="connsiteY10" fmla="*/ 381143 h 422418"/>
                  <a:gd name="connsiteX11" fmla="*/ 155575 w 366256"/>
                  <a:gd name="connsiteY11" fmla="*/ 381143 h 422418"/>
                  <a:gd name="connsiteX12" fmla="*/ 174625 w 366256"/>
                  <a:gd name="connsiteY12" fmla="*/ 422418 h 422418"/>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11" fmla="*/ 155575 w 366256"/>
                  <a:gd name="connsiteY11"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55575 w 366256"/>
                  <a:gd name="connsiteY9" fmla="*/ 381143 h 381143"/>
                  <a:gd name="connsiteX0" fmla="*/ 366256 w 366256"/>
                  <a:gd name="connsiteY0" fmla="*/ 0 h 301768"/>
                  <a:gd name="connsiteX1" fmla="*/ 316586 w 366256"/>
                  <a:gd name="connsiteY1" fmla="*/ 59819 h 301768"/>
                  <a:gd name="connsiteX2" fmla="*/ 260350 w 366256"/>
                  <a:gd name="connsiteY2" fmla="*/ 75189 h 301768"/>
                  <a:gd name="connsiteX3" fmla="*/ 210303 w 366256"/>
                  <a:gd name="connsiteY3" fmla="*/ 84208 h 301768"/>
                  <a:gd name="connsiteX4" fmla="*/ 184150 w 366256"/>
                  <a:gd name="connsiteY4" fmla="*/ 144028 h 301768"/>
                  <a:gd name="connsiteX5" fmla="*/ 158750 w 366256"/>
                  <a:gd name="connsiteY5" fmla="*/ 169285 h 301768"/>
                  <a:gd name="connsiteX6" fmla="*/ 111502 w 366256"/>
                  <a:gd name="connsiteY6" fmla="*/ 202695 h 301768"/>
                  <a:gd name="connsiteX7" fmla="*/ 0 w 366256"/>
                  <a:gd name="connsiteY7" fmla="*/ 254143 h 301768"/>
                  <a:gd name="connsiteX8" fmla="*/ 53975 w 366256"/>
                  <a:gd name="connsiteY8" fmla="*/ 301768 h 301768"/>
                  <a:gd name="connsiteX0" fmla="*/ 366256 w 366256"/>
                  <a:gd name="connsiteY0" fmla="*/ 0 h 254143"/>
                  <a:gd name="connsiteX1" fmla="*/ 316586 w 366256"/>
                  <a:gd name="connsiteY1" fmla="*/ 59819 h 254143"/>
                  <a:gd name="connsiteX2" fmla="*/ 260350 w 366256"/>
                  <a:gd name="connsiteY2" fmla="*/ 75189 h 254143"/>
                  <a:gd name="connsiteX3" fmla="*/ 210303 w 366256"/>
                  <a:gd name="connsiteY3" fmla="*/ 84208 h 254143"/>
                  <a:gd name="connsiteX4" fmla="*/ 184150 w 366256"/>
                  <a:gd name="connsiteY4" fmla="*/ 144028 h 254143"/>
                  <a:gd name="connsiteX5" fmla="*/ 158750 w 366256"/>
                  <a:gd name="connsiteY5" fmla="*/ 169285 h 254143"/>
                  <a:gd name="connsiteX6" fmla="*/ 111502 w 366256"/>
                  <a:gd name="connsiteY6" fmla="*/ 202695 h 254143"/>
                  <a:gd name="connsiteX7" fmla="*/ 0 w 366256"/>
                  <a:gd name="connsiteY7" fmla="*/ 254143 h 254143"/>
                  <a:gd name="connsiteX0" fmla="*/ 254754 w 254754"/>
                  <a:gd name="connsiteY0" fmla="*/ 0 h 202696"/>
                  <a:gd name="connsiteX1" fmla="*/ 205084 w 254754"/>
                  <a:gd name="connsiteY1" fmla="*/ 59819 h 202696"/>
                  <a:gd name="connsiteX2" fmla="*/ 148848 w 254754"/>
                  <a:gd name="connsiteY2" fmla="*/ 75189 h 202696"/>
                  <a:gd name="connsiteX3" fmla="*/ 98801 w 254754"/>
                  <a:gd name="connsiteY3" fmla="*/ 84208 h 202696"/>
                  <a:gd name="connsiteX4" fmla="*/ 72648 w 254754"/>
                  <a:gd name="connsiteY4" fmla="*/ 144028 h 202696"/>
                  <a:gd name="connsiteX5" fmla="*/ 47248 w 254754"/>
                  <a:gd name="connsiteY5" fmla="*/ 169285 h 202696"/>
                  <a:gd name="connsiteX6" fmla="*/ 0 w 254754"/>
                  <a:gd name="connsiteY6" fmla="*/ 202695 h 202696"/>
                  <a:gd name="connsiteX0" fmla="*/ 207506 w 207506"/>
                  <a:gd name="connsiteY0" fmla="*/ 0 h 169285"/>
                  <a:gd name="connsiteX1" fmla="*/ 157836 w 207506"/>
                  <a:gd name="connsiteY1" fmla="*/ 59819 h 169285"/>
                  <a:gd name="connsiteX2" fmla="*/ 101600 w 207506"/>
                  <a:gd name="connsiteY2" fmla="*/ 75189 h 169285"/>
                  <a:gd name="connsiteX3" fmla="*/ 51553 w 207506"/>
                  <a:gd name="connsiteY3" fmla="*/ 84208 h 169285"/>
                  <a:gd name="connsiteX4" fmla="*/ 25400 w 207506"/>
                  <a:gd name="connsiteY4" fmla="*/ 144028 h 169285"/>
                  <a:gd name="connsiteX5" fmla="*/ 0 w 207506"/>
                  <a:gd name="connsiteY5" fmla="*/ 169285 h 169285"/>
                  <a:gd name="connsiteX0" fmla="*/ 182107 w 182107"/>
                  <a:gd name="connsiteY0" fmla="*/ 0 h 144028"/>
                  <a:gd name="connsiteX1" fmla="*/ 132437 w 182107"/>
                  <a:gd name="connsiteY1" fmla="*/ 59819 h 144028"/>
                  <a:gd name="connsiteX2" fmla="*/ 76201 w 182107"/>
                  <a:gd name="connsiteY2" fmla="*/ 75189 h 144028"/>
                  <a:gd name="connsiteX3" fmla="*/ 26154 w 182107"/>
                  <a:gd name="connsiteY3" fmla="*/ 84208 h 144028"/>
                  <a:gd name="connsiteX4" fmla="*/ 1 w 182107"/>
                  <a:gd name="connsiteY4" fmla="*/ 144028 h 144028"/>
                  <a:gd name="connsiteX0" fmla="*/ 182106 w 182106"/>
                  <a:gd name="connsiteY0" fmla="*/ 0 h 144028"/>
                  <a:gd name="connsiteX1" fmla="*/ 123951 w 182106"/>
                  <a:gd name="connsiteY1" fmla="*/ 38461 h 144028"/>
                  <a:gd name="connsiteX2" fmla="*/ 76200 w 182106"/>
                  <a:gd name="connsiteY2" fmla="*/ 75189 h 144028"/>
                  <a:gd name="connsiteX3" fmla="*/ 26153 w 182106"/>
                  <a:gd name="connsiteY3" fmla="*/ 84208 h 144028"/>
                  <a:gd name="connsiteX4" fmla="*/ 0 w 182106"/>
                  <a:gd name="connsiteY4" fmla="*/ 144028 h 144028"/>
                  <a:gd name="connsiteX0" fmla="*/ 182106 w 182106"/>
                  <a:gd name="connsiteY0" fmla="*/ 0 h 144028"/>
                  <a:gd name="connsiteX1" fmla="*/ 109809 w 182106"/>
                  <a:gd name="connsiteY1" fmla="*/ 35792 h 144028"/>
                  <a:gd name="connsiteX2" fmla="*/ 76200 w 182106"/>
                  <a:gd name="connsiteY2" fmla="*/ 75189 h 144028"/>
                  <a:gd name="connsiteX3" fmla="*/ 26153 w 182106"/>
                  <a:gd name="connsiteY3" fmla="*/ 84208 h 144028"/>
                  <a:gd name="connsiteX4" fmla="*/ 0 w 182106"/>
                  <a:gd name="connsiteY4" fmla="*/ 144028 h 144028"/>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93170 w 139680"/>
                  <a:gd name="connsiteY2" fmla="*/ 99216 h 162716"/>
                  <a:gd name="connsiteX3" fmla="*/ 26153 w 139680"/>
                  <a:gd name="connsiteY3" fmla="*/ 102896 h 162716"/>
                  <a:gd name="connsiteX4" fmla="*/ 0 w 139680"/>
                  <a:gd name="connsiteY4" fmla="*/ 162716 h 16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80" h="162716">
                    <a:moveTo>
                      <a:pt x="139680" y="0"/>
                    </a:moveTo>
                    <a:lnTo>
                      <a:pt x="109809" y="54480"/>
                    </a:lnTo>
                    <a:lnTo>
                      <a:pt x="93170" y="99216"/>
                    </a:lnTo>
                    <a:lnTo>
                      <a:pt x="26153" y="102896"/>
                    </a:lnTo>
                    <a:cubicBezTo>
                      <a:pt x="13453" y="113479"/>
                      <a:pt x="7938" y="146312"/>
                      <a:pt x="0" y="162716"/>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9" name="フリーフォーム 108"/>
              <p:cNvSpPr/>
              <p:nvPr/>
            </p:nvSpPr>
            <p:spPr>
              <a:xfrm>
                <a:off x="11698296" y="4728721"/>
                <a:ext cx="734962" cy="202160"/>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0" name="フリーフォーム 109"/>
              <p:cNvSpPr/>
              <p:nvPr/>
            </p:nvSpPr>
            <p:spPr>
              <a:xfrm>
                <a:off x="12392811" y="4787934"/>
                <a:ext cx="126117" cy="668360"/>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2700 h 1282700"/>
                  <a:gd name="connsiteX1" fmla="*/ 0 w 228600"/>
                  <a:gd name="connsiteY1" fmla="*/ 1209675 h 1282700"/>
                  <a:gd name="connsiteX2" fmla="*/ 15875 w 228600"/>
                  <a:gd name="connsiteY2" fmla="*/ 1117600 h 1282700"/>
                  <a:gd name="connsiteX3" fmla="*/ 22225 w 228600"/>
                  <a:gd name="connsiteY3" fmla="*/ 1054100 h 1282700"/>
                  <a:gd name="connsiteX4" fmla="*/ 34925 w 228600"/>
                  <a:gd name="connsiteY4" fmla="*/ 993775 h 1282700"/>
                  <a:gd name="connsiteX5" fmla="*/ 63500 w 228600"/>
                  <a:gd name="connsiteY5" fmla="*/ 942975 h 1282700"/>
                  <a:gd name="connsiteX6" fmla="*/ 92075 w 228600"/>
                  <a:gd name="connsiteY6" fmla="*/ 920750 h 1282700"/>
                  <a:gd name="connsiteX7" fmla="*/ 146050 w 228600"/>
                  <a:gd name="connsiteY7" fmla="*/ 895350 h 1282700"/>
                  <a:gd name="connsiteX8" fmla="*/ 168275 w 228600"/>
                  <a:gd name="connsiteY8" fmla="*/ 860425 h 1282700"/>
                  <a:gd name="connsiteX9" fmla="*/ 228600 w 228600"/>
                  <a:gd name="connsiteY9" fmla="*/ 679450 h 1282700"/>
                  <a:gd name="connsiteX10" fmla="*/ 225425 w 228600"/>
                  <a:gd name="connsiteY10" fmla="*/ 568325 h 1282700"/>
                  <a:gd name="connsiteX11" fmla="*/ 219075 w 228600"/>
                  <a:gd name="connsiteY11" fmla="*/ 504825 h 1282700"/>
                  <a:gd name="connsiteX12" fmla="*/ 206375 w 228600"/>
                  <a:gd name="connsiteY12" fmla="*/ 431800 h 1282700"/>
                  <a:gd name="connsiteX13" fmla="*/ 177800 w 228600"/>
                  <a:gd name="connsiteY13" fmla="*/ 282575 h 1282700"/>
                  <a:gd name="connsiteX14" fmla="*/ 171450 w 228600"/>
                  <a:gd name="connsiteY14" fmla="*/ 215900 h 1282700"/>
                  <a:gd name="connsiteX15" fmla="*/ 161925 w 228600"/>
                  <a:gd name="connsiteY15" fmla="*/ 139700 h 1282700"/>
                  <a:gd name="connsiteX16" fmla="*/ 165100 w 228600"/>
                  <a:gd name="connsiteY16" fmla="*/ 76201 h 1282700"/>
                  <a:gd name="connsiteX17" fmla="*/ 111125 w 228600"/>
                  <a:gd name="connsiteY17" fmla="*/ 0 h 1282700"/>
                  <a:gd name="connsiteX0" fmla="*/ 0 w 228600"/>
                  <a:gd name="connsiteY0" fmla="*/ 1209675 h 1209675"/>
                  <a:gd name="connsiteX1" fmla="*/ 15875 w 228600"/>
                  <a:gd name="connsiteY1" fmla="*/ 1117600 h 1209675"/>
                  <a:gd name="connsiteX2" fmla="*/ 22225 w 228600"/>
                  <a:gd name="connsiteY2" fmla="*/ 1054100 h 1209675"/>
                  <a:gd name="connsiteX3" fmla="*/ 34925 w 228600"/>
                  <a:gd name="connsiteY3" fmla="*/ 993775 h 1209675"/>
                  <a:gd name="connsiteX4" fmla="*/ 63500 w 228600"/>
                  <a:gd name="connsiteY4" fmla="*/ 942975 h 1209675"/>
                  <a:gd name="connsiteX5" fmla="*/ 92075 w 228600"/>
                  <a:gd name="connsiteY5" fmla="*/ 920750 h 1209675"/>
                  <a:gd name="connsiteX6" fmla="*/ 146050 w 228600"/>
                  <a:gd name="connsiteY6" fmla="*/ 895350 h 1209675"/>
                  <a:gd name="connsiteX7" fmla="*/ 168275 w 228600"/>
                  <a:gd name="connsiteY7" fmla="*/ 860425 h 1209675"/>
                  <a:gd name="connsiteX8" fmla="*/ 228600 w 228600"/>
                  <a:gd name="connsiteY8" fmla="*/ 679450 h 1209675"/>
                  <a:gd name="connsiteX9" fmla="*/ 225425 w 228600"/>
                  <a:gd name="connsiteY9" fmla="*/ 568325 h 1209675"/>
                  <a:gd name="connsiteX10" fmla="*/ 219075 w 228600"/>
                  <a:gd name="connsiteY10" fmla="*/ 504825 h 1209675"/>
                  <a:gd name="connsiteX11" fmla="*/ 206375 w 228600"/>
                  <a:gd name="connsiteY11" fmla="*/ 431800 h 1209675"/>
                  <a:gd name="connsiteX12" fmla="*/ 177800 w 228600"/>
                  <a:gd name="connsiteY12" fmla="*/ 282575 h 1209675"/>
                  <a:gd name="connsiteX13" fmla="*/ 171450 w 228600"/>
                  <a:gd name="connsiteY13" fmla="*/ 215900 h 1209675"/>
                  <a:gd name="connsiteX14" fmla="*/ 161925 w 228600"/>
                  <a:gd name="connsiteY14" fmla="*/ 139700 h 1209675"/>
                  <a:gd name="connsiteX15" fmla="*/ 165100 w 228600"/>
                  <a:gd name="connsiteY15" fmla="*/ 76201 h 1209675"/>
                  <a:gd name="connsiteX16" fmla="*/ 111125 w 228600"/>
                  <a:gd name="connsiteY16" fmla="*/ 0 h 1209675"/>
                  <a:gd name="connsiteX0" fmla="*/ 0 w 212725"/>
                  <a:gd name="connsiteY0" fmla="*/ 1117600 h 1117600"/>
                  <a:gd name="connsiteX1" fmla="*/ 6350 w 212725"/>
                  <a:gd name="connsiteY1" fmla="*/ 1054100 h 1117600"/>
                  <a:gd name="connsiteX2" fmla="*/ 19050 w 212725"/>
                  <a:gd name="connsiteY2" fmla="*/ 993775 h 1117600"/>
                  <a:gd name="connsiteX3" fmla="*/ 47625 w 212725"/>
                  <a:gd name="connsiteY3" fmla="*/ 942975 h 1117600"/>
                  <a:gd name="connsiteX4" fmla="*/ 76200 w 212725"/>
                  <a:gd name="connsiteY4" fmla="*/ 920750 h 1117600"/>
                  <a:gd name="connsiteX5" fmla="*/ 130175 w 212725"/>
                  <a:gd name="connsiteY5" fmla="*/ 895350 h 1117600"/>
                  <a:gd name="connsiteX6" fmla="*/ 152400 w 212725"/>
                  <a:gd name="connsiteY6" fmla="*/ 860425 h 1117600"/>
                  <a:gd name="connsiteX7" fmla="*/ 212725 w 212725"/>
                  <a:gd name="connsiteY7" fmla="*/ 679450 h 1117600"/>
                  <a:gd name="connsiteX8" fmla="*/ 209550 w 212725"/>
                  <a:gd name="connsiteY8" fmla="*/ 568325 h 1117600"/>
                  <a:gd name="connsiteX9" fmla="*/ 203200 w 212725"/>
                  <a:gd name="connsiteY9" fmla="*/ 504825 h 1117600"/>
                  <a:gd name="connsiteX10" fmla="*/ 190500 w 212725"/>
                  <a:gd name="connsiteY10" fmla="*/ 431800 h 1117600"/>
                  <a:gd name="connsiteX11" fmla="*/ 161925 w 212725"/>
                  <a:gd name="connsiteY11" fmla="*/ 282575 h 1117600"/>
                  <a:gd name="connsiteX12" fmla="*/ 155575 w 212725"/>
                  <a:gd name="connsiteY12" fmla="*/ 215900 h 1117600"/>
                  <a:gd name="connsiteX13" fmla="*/ 146050 w 212725"/>
                  <a:gd name="connsiteY13" fmla="*/ 139700 h 1117600"/>
                  <a:gd name="connsiteX14" fmla="*/ 149225 w 212725"/>
                  <a:gd name="connsiteY14" fmla="*/ 76201 h 1117600"/>
                  <a:gd name="connsiteX15" fmla="*/ 95250 w 212725"/>
                  <a:gd name="connsiteY15" fmla="*/ 0 h 1117600"/>
                  <a:gd name="connsiteX0" fmla="*/ 0 w 206375"/>
                  <a:gd name="connsiteY0" fmla="*/ 1054100 h 1054100"/>
                  <a:gd name="connsiteX1" fmla="*/ 12700 w 206375"/>
                  <a:gd name="connsiteY1" fmla="*/ 993775 h 1054100"/>
                  <a:gd name="connsiteX2" fmla="*/ 41275 w 206375"/>
                  <a:gd name="connsiteY2" fmla="*/ 942975 h 1054100"/>
                  <a:gd name="connsiteX3" fmla="*/ 69850 w 206375"/>
                  <a:gd name="connsiteY3" fmla="*/ 920750 h 1054100"/>
                  <a:gd name="connsiteX4" fmla="*/ 123825 w 206375"/>
                  <a:gd name="connsiteY4" fmla="*/ 895350 h 1054100"/>
                  <a:gd name="connsiteX5" fmla="*/ 146050 w 206375"/>
                  <a:gd name="connsiteY5" fmla="*/ 860425 h 1054100"/>
                  <a:gd name="connsiteX6" fmla="*/ 206375 w 206375"/>
                  <a:gd name="connsiteY6" fmla="*/ 679450 h 1054100"/>
                  <a:gd name="connsiteX7" fmla="*/ 203200 w 206375"/>
                  <a:gd name="connsiteY7" fmla="*/ 568325 h 1054100"/>
                  <a:gd name="connsiteX8" fmla="*/ 196850 w 206375"/>
                  <a:gd name="connsiteY8" fmla="*/ 504825 h 1054100"/>
                  <a:gd name="connsiteX9" fmla="*/ 184150 w 206375"/>
                  <a:gd name="connsiteY9" fmla="*/ 431800 h 1054100"/>
                  <a:gd name="connsiteX10" fmla="*/ 155575 w 206375"/>
                  <a:gd name="connsiteY10" fmla="*/ 282575 h 1054100"/>
                  <a:gd name="connsiteX11" fmla="*/ 149225 w 206375"/>
                  <a:gd name="connsiteY11" fmla="*/ 215900 h 1054100"/>
                  <a:gd name="connsiteX12" fmla="*/ 139700 w 206375"/>
                  <a:gd name="connsiteY12" fmla="*/ 139700 h 1054100"/>
                  <a:gd name="connsiteX13" fmla="*/ 142875 w 206375"/>
                  <a:gd name="connsiteY13" fmla="*/ 76201 h 1054100"/>
                  <a:gd name="connsiteX14" fmla="*/ 88900 w 206375"/>
                  <a:gd name="connsiteY14" fmla="*/ 0 h 1054100"/>
                  <a:gd name="connsiteX0" fmla="*/ 0 w 193675"/>
                  <a:gd name="connsiteY0" fmla="*/ 993775 h 993775"/>
                  <a:gd name="connsiteX1" fmla="*/ 28575 w 193675"/>
                  <a:gd name="connsiteY1" fmla="*/ 942975 h 993775"/>
                  <a:gd name="connsiteX2" fmla="*/ 57150 w 193675"/>
                  <a:gd name="connsiteY2" fmla="*/ 920750 h 993775"/>
                  <a:gd name="connsiteX3" fmla="*/ 111125 w 193675"/>
                  <a:gd name="connsiteY3" fmla="*/ 895350 h 993775"/>
                  <a:gd name="connsiteX4" fmla="*/ 133350 w 193675"/>
                  <a:gd name="connsiteY4" fmla="*/ 860425 h 993775"/>
                  <a:gd name="connsiteX5" fmla="*/ 193675 w 193675"/>
                  <a:gd name="connsiteY5" fmla="*/ 679450 h 993775"/>
                  <a:gd name="connsiteX6" fmla="*/ 190500 w 193675"/>
                  <a:gd name="connsiteY6" fmla="*/ 568325 h 993775"/>
                  <a:gd name="connsiteX7" fmla="*/ 184150 w 193675"/>
                  <a:gd name="connsiteY7" fmla="*/ 504825 h 993775"/>
                  <a:gd name="connsiteX8" fmla="*/ 171450 w 193675"/>
                  <a:gd name="connsiteY8" fmla="*/ 431800 h 993775"/>
                  <a:gd name="connsiteX9" fmla="*/ 142875 w 193675"/>
                  <a:gd name="connsiteY9" fmla="*/ 282575 h 993775"/>
                  <a:gd name="connsiteX10" fmla="*/ 136525 w 193675"/>
                  <a:gd name="connsiteY10" fmla="*/ 215900 h 993775"/>
                  <a:gd name="connsiteX11" fmla="*/ 127000 w 193675"/>
                  <a:gd name="connsiteY11" fmla="*/ 139700 h 993775"/>
                  <a:gd name="connsiteX12" fmla="*/ 130175 w 193675"/>
                  <a:gd name="connsiteY12" fmla="*/ 76201 h 993775"/>
                  <a:gd name="connsiteX13" fmla="*/ 76200 w 193675"/>
                  <a:gd name="connsiteY13" fmla="*/ 0 h 993775"/>
                  <a:gd name="connsiteX0" fmla="*/ 0 w 165100"/>
                  <a:gd name="connsiteY0" fmla="*/ 942975 h 942974"/>
                  <a:gd name="connsiteX1" fmla="*/ 28575 w 165100"/>
                  <a:gd name="connsiteY1" fmla="*/ 920750 h 942974"/>
                  <a:gd name="connsiteX2" fmla="*/ 82550 w 165100"/>
                  <a:gd name="connsiteY2" fmla="*/ 895350 h 942974"/>
                  <a:gd name="connsiteX3" fmla="*/ 104775 w 165100"/>
                  <a:gd name="connsiteY3" fmla="*/ 860425 h 942974"/>
                  <a:gd name="connsiteX4" fmla="*/ 165100 w 165100"/>
                  <a:gd name="connsiteY4" fmla="*/ 679450 h 942974"/>
                  <a:gd name="connsiteX5" fmla="*/ 161925 w 165100"/>
                  <a:gd name="connsiteY5" fmla="*/ 568325 h 942974"/>
                  <a:gd name="connsiteX6" fmla="*/ 155575 w 165100"/>
                  <a:gd name="connsiteY6" fmla="*/ 504825 h 942974"/>
                  <a:gd name="connsiteX7" fmla="*/ 142875 w 165100"/>
                  <a:gd name="connsiteY7" fmla="*/ 431800 h 942974"/>
                  <a:gd name="connsiteX8" fmla="*/ 114300 w 165100"/>
                  <a:gd name="connsiteY8" fmla="*/ 282575 h 942974"/>
                  <a:gd name="connsiteX9" fmla="*/ 107950 w 165100"/>
                  <a:gd name="connsiteY9" fmla="*/ 215900 h 942974"/>
                  <a:gd name="connsiteX10" fmla="*/ 98425 w 165100"/>
                  <a:gd name="connsiteY10" fmla="*/ 139700 h 942974"/>
                  <a:gd name="connsiteX11" fmla="*/ 101600 w 165100"/>
                  <a:gd name="connsiteY11" fmla="*/ 76201 h 942974"/>
                  <a:gd name="connsiteX12" fmla="*/ 47625 w 165100"/>
                  <a:gd name="connsiteY12" fmla="*/ 0 h 942974"/>
                  <a:gd name="connsiteX0" fmla="*/ 0 w 165100"/>
                  <a:gd name="connsiteY0" fmla="*/ 942975 h 942975"/>
                  <a:gd name="connsiteX1" fmla="*/ 82550 w 165100"/>
                  <a:gd name="connsiteY1" fmla="*/ 895350 h 942975"/>
                  <a:gd name="connsiteX2" fmla="*/ 104775 w 165100"/>
                  <a:gd name="connsiteY2" fmla="*/ 860425 h 942975"/>
                  <a:gd name="connsiteX3" fmla="*/ 165100 w 165100"/>
                  <a:gd name="connsiteY3" fmla="*/ 679450 h 942975"/>
                  <a:gd name="connsiteX4" fmla="*/ 161925 w 165100"/>
                  <a:gd name="connsiteY4" fmla="*/ 568325 h 942975"/>
                  <a:gd name="connsiteX5" fmla="*/ 155575 w 165100"/>
                  <a:gd name="connsiteY5" fmla="*/ 504825 h 942975"/>
                  <a:gd name="connsiteX6" fmla="*/ 142875 w 165100"/>
                  <a:gd name="connsiteY6" fmla="*/ 431800 h 942975"/>
                  <a:gd name="connsiteX7" fmla="*/ 114300 w 165100"/>
                  <a:gd name="connsiteY7" fmla="*/ 282575 h 942975"/>
                  <a:gd name="connsiteX8" fmla="*/ 107950 w 165100"/>
                  <a:gd name="connsiteY8" fmla="*/ 215900 h 942975"/>
                  <a:gd name="connsiteX9" fmla="*/ 98425 w 165100"/>
                  <a:gd name="connsiteY9" fmla="*/ 139700 h 942975"/>
                  <a:gd name="connsiteX10" fmla="*/ 101600 w 165100"/>
                  <a:gd name="connsiteY10" fmla="*/ 76201 h 942975"/>
                  <a:gd name="connsiteX11" fmla="*/ 47625 w 165100"/>
                  <a:gd name="connsiteY11" fmla="*/ 0 h 942975"/>
                  <a:gd name="connsiteX0" fmla="*/ 34925 w 117475"/>
                  <a:gd name="connsiteY0" fmla="*/ 895350 h 895350"/>
                  <a:gd name="connsiteX1" fmla="*/ 57150 w 117475"/>
                  <a:gd name="connsiteY1" fmla="*/ 860425 h 895350"/>
                  <a:gd name="connsiteX2" fmla="*/ 117475 w 117475"/>
                  <a:gd name="connsiteY2" fmla="*/ 679450 h 895350"/>
                  <a:gd name="connsiteX3" fmla="*/ 114300 w 117475"/>
                  <a:gd name="connsiteY3" fmla="*/ 568325 h 895350"/>
                  <a:gd name="connsiteX4" fmla="*/ 107950 w 117475"/>
                  <a:gd name="connsiteY4" fmla="*/ 504825 h 895350"/>
                  <a:gd name="connsiteX5" fmla="*/ 95250 w 117475"/>
                  <a:gd name="connsiteY5" fmla="*/ 431800 h 895350"/>
                  <a:gd name="connsiteX6" fmla="*/ 66675 w 117475"/>
                  <a:gd name="connsiteY6" fmla="*/ 282575 h 895350"/>
                  <a:gd name="connsiteX7" fmla="*/ 60325 w 117475"/>
                  <a:gd name="connsiteY7" fmla="*/ 215900 h 895350"/>
                  <a:gd name="connsiteX8" fmla="*/ 50800 w 117475"/>
                  <a:gd name="connsiteY8" fmla="*/ 139700 h 895350"/>
                  <a:gd name="connsiteX9" fmla="*/ 53975 w 117475"/>
                  <a:gd name="connsiteY9" fmla="*/ 76201 h 895350"/>
                  <a:gd name="connsiteX10" fmla="*/ 0 w 117475"/>
                  <a:gd name="connsiteY10" fmla="*/ 0 h 895350"/>
                  <a:gd name="connsiteX0" fmla="*/ 34925 w 117475"/>
                  <a:gd name="connsiteY0" fmla="*/ 895350 h 895350"/>
                  <a:gd name="connsiteX1" fmla="*/ 117475 w 117475"/>
                  <a:gd name="connsiteY1" fmla="*/ 679450 h 895350"/>
                  <a:gd name="connsiteX2" fmla="*/ 114300 w 117475"/>
                  <a:gd name="connsiteY2" fmla="*/ 568325 h 895350"/>
                  <a:gd name="connsiteX3" fmla="*/ 107950 w 117475"/>
                  <a:gd name="connsiteY3" fmla="*/ 504825 h 895350"/>
                  <a:gd name="connsiteX4" fmla="*/ 95250 w 117475"/>
                  <a:gd name="connsiteY4" fmla="*/ 431800 h 895350"/>
                  <a:gd name="connsiteX5" fmla="*/ 66675 w 117475"/>
                  <a:gd name="connsiteY5" fmla="*/ 282575 h 895350"/>
                  <a:gd name="connsiteX6" fmla="*/ 60325 w 117475"/>
                  <a:gd name="connsiteY6" fmla="*/ 215900 h 895350"/>
                  <a:gd name="connsiteX7" fmla="*/ 50800 w 117475"/>
                  <a:gd name="connsiteY7" fmla="*/ 139700 h 895350"/>
                  <a:gd name="connsiteX8" fmla="*/ 53975 w 117475"/>
                  <a:gd name="connsiteY8" fmla="*/ 76201 h 895350"/>
                  <a:gd name="connsiteX9" fmla="*/ 0 w 117475"/>
                  <a:gd name="connsiteY9" fmla="*/ 0 h 895350"/>
                  <a:gd name="connsiteX0" fmla="*/ 117475 w 117475"/>
                  <a:gd name="connsiteY0" fmla="*/ 679450 h 679450"/>
                  <a:gd name="connsiteX1" fmla="*/ 114300 w 117475"/>
                  <a:gd name="connsiteY1" fmla="*/ 568325 h 679450"/>
                  <a:gd name="connsiteX2" fmla="*/ 107950 w 117475"/>
                  <a:gd name="connsiteY2" fmla="*/ 504825 h 679450"/>
                  <a:gd name="connsiteX3" fmla="*/ 95250 w 117475"/>
                  <a:gd name="connsiteY3" fmla="*/ 431800 h 679450"/>
                  <a:gd name="connsiteX4" fmla="*/ 66675 w 117475"/>
                  <a:gd name="connsiteY4" fmla="*/ 282575 h 679450"/>
                  <a:gd name="connsiteX5" fmla="*/ 60325 w 117475"/>
                  <a:gd name="connsiteY5" fmla="*/ 215900 h 679450"/>
                  <a:gd name="connsiteX6" fmla="*/ 50800 w 117475"/>
                  <a:gd name="connsiteY6" fmla="*/ 139700 h 679450"/>
                  <a:gd name="connsiteX7" fmla="*/ 53975 w 117475"/>
                  <a:gd name="connsiteY7" fmla="*/ 76201 h 679450"/>
                  <a:gd name="connsiteX8" fmla="*/ 0 w 1174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75" h="679450">
                    <a:moveTo>
                      <a:pt x="117475" y="679450"/>
                    </a:moveTo>
                    <a:cubicBezTo>
                      <a:pt x="116417" y="642408"/>
                      <a:pt x="115358" y="605367"/>
                      <a:pt x="114300" y="568325"/>
                    </a:cubicBezTo>
                    <a:lnTo>
                      <a:pt x="107950" y="504825"/>
                    </a:lnTo>
                    <a:lnTo>
                      <a:pt x="95250" y="431800"/>
                    </a:lnTo>
                    <a:lnTo>
                      <a:pt x="66675" y="282575"/>
                    </a:lnTo>
                    <a:lnTo>
                      <a:pt x="60325" y="215900"/>
                    </a:lnTo>
                    <a:lnTo>
                      <a:pt x="50800" y="139700"/>
                    </a:lnTo>
                    <a:lnTo>
                      <a:pt x="53975" y="76201"/>
                    </a:lnTo>
                    <a:lnTo>
                      <a:pt x="0"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1" name="フリーフォーム 110"/>
              <p:cNvSpPr/>
              <p:nvPr/>
            </p:nvSpPr>
            <p:spPr>
              <a:xfrm>
                <a:off x="10996500" y="5177703"/>
                <a:ext cx="486557" cy="895908"/>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16586 w 508000"/>
                  <a:gd name="connsiteY0" fmla="*/ 0 h 956324"/>
                  <a:gd name="connsiteX1" fmla="*/ 260350 w 508000"/>
                  <a:gd name="connsiteY1" fmla="*/ 15370 h 956324"/>
                  <a:gd name="connsiteX2" fmla="*/ 210303 w 508000"/>
                  <a:gd name="connsiteY2" fmla="*/ 24389 h 956324"/>
                  <a:gd name="connsiteX3" fmla="*/ 184150 w 508000"/>
                  <a:gd name="connsiteY3" fmla="*/ 84209 h 956324"/>
                  <a:gd name="connsiteX4" fmla="*/ 158750 w 508000"/>
                  <a:gd name="connsiteY4" fmla="*/ 109466 h 956324"/>
                  <a:gd name="connsiteX5" fmla="*/ 111502 w 508000"/>
                  <a:gd name="connsiteY5" fmla="*/ 142876 h 956324"/>
                  <a:gd name="connsiteX6" fmla="*/ 0 w 508000"/>
                  <a:gd name="connsiteY6" fmla="*/ 194324 h 956324"/>
                  <a:gd name="connsiteX7" fmla="*/ 53975 w 508000"/>
                  <a:gd name="connsiteY7" fmla="*/ 241949 h 956324"/>
                  <a:gd name="connsiteX8" fmla="*/ 114300 w 508000"/>
                  <a:gd name="connsiteY8" fmla="*/ 283224 h 956324"/>
                  <a:gd name="connsiteX9" fmla="*/ 155575 w 508000"/>
                  <a:gd name="connsiteY9" fmla="*/ 321324 h 956324"/>
                  <a:gd name="connsiteX10" fmla="*/ 155575 w 508000"/>
                  <a:gd name="connsiteY10" fmla="*/ 321324 h 956324"/>
                  <a:gd name="connsiteX11" fmla="*/ 174625 w 508000"/>
                  <a:gd name="connsiteY11" fmla="*/ 362599 h 956324"/>
                  <a:gd name="connsiteX12" fmla="*/ 146050 w 508000"/>
                  <a:gd name="connsiteY12" fmla="*/ 461024 h 956324"/>
                  <a:gd name="connsiteX13" fmla="*/ 111125 w 508000"/>
                  <a:gd name="connsiteY13" fmla="*/ 514999 h 956324"/>
                  <a:gd name="connsiteX14" fmla="*/ 130175 w 508000"/>
                  <a:gd name="connsiteY14" fmla="*/ 588024 h 956324"/>
                  <a:gd name="connsiteX15" fmla="*/ 98425 w 508000"/>
                  <a:gd name="connsiteY15" fmla="*/ 622949 h 956324"/>
                  <a:gd name="connsiteX16" fmla="*/ 146050 w 508000"/>
                  <a:gd name="connsiteY16" fmla="*/ 762649 h 956324"/>
                  <a:gd name="connsiteX17" fmla="*/ 206375 w 508000"/>
                  <a:gd name="connsiteY17" fmla="*/ 775349 h 956324"/>
                  <a:gd name="connsiteX18" fmla="*/ 320675 w 508000"/>
                  <a:gd name="connsiteY18" fmla="*/ 829324 h 956324"/>
                  <a:gd name="connsiteX19" fmla="*/ 365125 w 508000"/>
                  <a:gd name="connsiteY19" fmla="*/ 892824 h 956324"/>
                  <a:gd name="connsiteX20" fmla="*/ 508000 w 508000"/>
                  <a:gd name="connsiteY20" fmla="*/ 956324 h 956324"/>
                  <a:gd name="connsiteX0" fmla="*/ 260350 w 508000"/>
                  <a:gd name="connsiteY0" fmla="*/ 0 h 940954"/>
                  <a:gd name="connsiteX1" fmla="*/ 210303 w 508000"/>
                  <a:gd name="connsiteY1" fmla="*/ 9019 h 940954"/>
                  <a:gd name="connsiteX2" fmla="*/ 184150 w 508000"/>
                  <a:gd name="connsiteY2" fmla="*/ 68839 h 940954"/>
                  <a:gd name="connsiteX3" fmla="*/ 158750 w 508000"/>
                  <a:gd name="connsiteY3" fmla="*/ 94096 h 940954"/>
                  <a:gd name="connsiteX4" fmla="*/ 111502 w 508000"/>
                  <a:gd name="connsiteY4" fmla="*/ 127506 h 940954"/>
                  <a:gd name="connsiteX5" fmla="*/ 0 w 508000"/>
                  <a:gd name="connsiteY5" fmla="*/ 178954 h 940954"/>
                  <a:gd name="connsiteX6" fmla="*/ 53975 w 508000"/>
                  <a:gd name="connsiteY6" fmla="*/ 226579 h 940954"/>
                  <a:gd name="connsiteX7" fmla="*/ 114300 w 508000"/>
                  <a:gd name="connsiteY7" fmla="*/ 267854 h 940954"/>
                  <a:gd name="connsiteX8" fmla="*/ 155575 w 508000"/>
                  <a:gd name="connsiteY8" fmla="*/ 305954 h 940954"/>
                  <a:gd name="connsiteX9" fmla="*/ 155575 w 508000"/>
                  <a:gd name="connsiteY9" fmla="*/ 305954 h 940954"/>
                  <a:gd name="connsiteX10" fmla="*/ 174625 w 508000"/>
                  <a:gd name="connsiteY10" fmla="*/ 347229 h 940954"/>
                  <a:gd name="connsiteX11" fmla="*/ 146050 w 508000"/>
                  <a:gd name="connsiteY11" fmla="*/ 445654 h 940954"/>
                  <a:gd name="connsiteX12" fmla="*/ 111125 w 508000"/>
                  <a:gd name="connsiteY12" fmla="*/ 499629 h 940954"/>
                  <a:gd name="connsiteX13" fmla="*/ 130175 w 508000"/>
                  <a:gd name="connsiteY13" fmla="*/ 572654 h 940954"/>
                  <a:gd name="connsiteX14" fmla="*/ 98425 w 508000"/>
                  <a:gd name="connsiteY14" fmla="*/ 607579 h 940954"/>
                  <a:gd name="connsiteX15" fmla="*/ 146050 w 508000"/>
                  <a:gd name="connsiteY15" fmla="*/ 747279 h 940954"/>
                  <a:gd name="connsiteX16" fmla="*/ 206375 w 508000"/>
                  <a:gd name="connsiteY16" fmla="*/ 759979 h 940954"/>
                  <a:gd name="connsiteX17" fmla="*/ 320675 w 508000"/>
                  <a:gd name="connsiteY17" fmla="*/ 813954 h 940954"/>
                  <a:gd name="connsiteX18" fmla="*/ 365125 w 508000"/>
                  <a:gd name="connsiteY18" fmla="*/ 877454 h 940954"/>
                  <a:gd name="connsiteX19" fmla="*/ 508000 w 508000"/>
                  <a:gd name="connsiteY19" fmla="*/ 940954 h 940954"/>
                  <a:gd name="connsiteX0" fmla="*/ 210303 w 508000"/>
                  <a:gd name="connsiteY0" fmla="*/ 0 h 931935"/>
                  <a:gd name="connsiteX1" fmla="*/ 184150 w 508000"/>
                  <a:gd name="connsiteY1" fmla="*/ 59820 h 931935"/>
                  <a:gd name="connsiteX2" fmla="*/ 158750 w 508000"/>
                  <a:gd name="connsiteY2" fmla="*/ 85077 h 931935"/>
                  <a:gd name="connsiteX3" fmla="*/ 111502 w 508000"/>
                  <a:gd name="connsiteY3" fmla="*/ 118487 h 931935"/>
                  <a:gd name="connsiteX4" fmla="*/ 0 w 508000"/>
                  <a:gd name="connsiteY4" fmla="*/ 169935 h 931935"/>
                  <a:gd name="connsiteX5" fmla="*/ 53975 w 508000"/>
                  <a:gd name="connsiteY5" fmla="*/ 217560 h 931935"/>
                  <a:gd name="connsiteX6" fmla="*/ 114300 w 508000"/>
                  <a:gd name="connsiteY6" fmla="*/ 258835 h 931935"/>
                  <a:gd name="connsiteX7" fmla="*/ 155575 w 508000"/>
                  <a:gd name="connsiteY7" fmla="*/ 296935 h 931935"/>
                  <a:gd name="connsiteX8" fmla="*/ 155575 w 508000"/>
                  <a:gd name="connsiteY8" fmla="*/ 296935 h 931935"/>
                  <a:gd name="connsiteX9" fmla="*/ 174625 w 508000"/>
                  <a:gd name="connsiteY9" fmla="*/ 338210 h 931935"/>
                  <a:gd name="connsiteX10" fmla="*/ 146050 w 508000"/>
                  <a:gd name="connsiteY10" fmla="*/ 436635 h 931935"/>
                  <a:gd name="connsiteX11" fmla="*/ 111125 w 508000"/>
                  <a:gd name="connsiteY11" fmla="*/ 490610 h 931935"/>
                  <a:gd name="connsiteX12" fmla="*/ 130175 w 508000"/>
                  <a:gd name="connsiteY12" fmla="*/ 563635 h 931935"/>
                  <a:gd name="connsiteX13" fmla="*/ 98425 w 508000"/>
                  <a:gd name="connsiteY13" fmla="*/ 598560 h 931935"/>
                  <a:gd name="connsiteX14" fmla="*/ 146050 w 508000"/>
                  <a:gd name="connsiteY14" fmla="*/ 738260 h 931935"/>
                  <a:gd name="connsiteX15" fmla="*/ 206375 w 508000"/>
                  <a:gd name="connsiteY15" fmla="*/ 750960 h 931935"/>
                  <a:gd name="connsiteX16" fmla="*/ 320675 w 508000"/>
                  <a:gd name="connsiteY16" fmla="*/ 804935 h 931935"/>
                  <a:gd name="connsiteX17" fmla="*/ 365125 w 508000"/>
                  <a:gd name="connsiteY17" fmla="*/ 868435 h 931935"/>
                  <a:gd name="connsiteX18" fmla="*/ 508000 w 508000"/>
                  <a:gd name="connsiteY18" fmla="*/ 931935 h 931935"/>
                  <a:gd name="connsiteX0" fmla="*/ 184150 w 508000"/>
                  <a:gd name="connsiteY0" fmla="*/ 0 h 872115"/>
                  <a:gd name="connsiteX1" fmla="*/ 158750 w 508000"/>
                  <a:gd name="connsiteY1" fmla="*/ 25257 h 872115"/>
                  <a:gd name="connsiteX2" fmla="*/ 111502 w 508000"/>
                  <a:gd name="connsiteY2" fmla="*/ 58667 h 872115"/>
                  <a:gd name="connsiteX3" fmla="*/ 0 w 508000"/>
                  <a:gd name="connsiteY3" fmla="*/ 110115 h 872115"/>
                  <a:gd name="connsiteX4" fmla="*/ 53975 w 508000"/>
                  <a:gd name="connsiteY4" fmla="*/ 157740 h 872115"/>
                  <a:gd name="connsiteX5" fmla="*/ 114300 w 508000"/>
                  <a:gd name="connsiteY5" fmla="*/ 199015 h 872115"/>
                  <a:gd name="connsiteX6" fmla="*/ 155575 w 508000"/>
                  <a:gd name="connsiteY6" fmla="*/ 237115 h 872115"/>
                  <a:gd name="connsiteX7" fmla="*/ 155575 w 508000"/>
                  <a:gd name="connsiteY7" fmla="*/ 237115 h 872115"/>
                  <a:gd name="connsiteX8" fmla="*/ 174625 w 508000"/>
                  <a:gd name="connsiteY8" fmla="*/ 278390 h 872115"/>
                  <a:gd name="connsiteX9" fmla="*/ 146050 w 508000"/>
                  <a:gd name="connsiteY9" fmla="*/ 376815 h 872115"/>
                  <a:gd name="connsiteX10" fmla="*/ 111125 w 508000"/>
                  <a:gd name="connsiteY10" fmla="*/ 430790 h 872115"/>
                  <a:gd name="connsiteX11" fmla="*/ 130175 w 508000"/>
                  <a:gd name="connsiteY11" fmla="*/ 503815 h 872115"/>
                  <a:gd name="connsiteX12" fmla="*/ 98425 w 508000"/>
                  <a:gd name="connsiteY12" fmla="*/ 538740 h 872115"/>
                  <a:gd name="connsiteX13" fmla="*/ 146050 w 508000"/>
                  <a:gd name="connsiteY13" fmla="*/ 678440 h 872115"/>
                  <a:gd name="connsiteX14" fmla="*/ 206375 w 508000"/>
                  <a:gd name="connsiteY14" fmla="*/ 691140 h 872115"/>
                  <a:gd name="connsiteX15" fmla="*/ 320675 w 508000"/>
                  <a:gd name="connsiteY15" fmla="*/ 745115 h 872115"/>
                  <a:gd name="connsiteX16" fmla="*/ 365125 w 508000"/>
                  <a:gd name="connsiteY16" fmla="*/ 808615 h 872115"/>
                  <a:gd name="connsiteX17" fmla="*/ 508000 w 508000"/>
                  <a:gd name="connsiteY17" fmla="*/ 872115 h 872115"/>
                  <a:gd name="connsiteX0" fmla="*/ 184150 w 508000"/>
                  <a:gd name="connsiteY0" fmla="*/ 0 h 872115"/>
                  <a:gd name="connsiteX1" fmla="*/ 111502 w 508000"/>
                  <a:gd name="connsiteY1" fmla="*/ 58667 h 872115"/>
                  <a:gd name="connsiteX2" fmla="*/ 0 w 508000"/>
                  <a:gd name="connsiteY2" fmla="*/ 110115 h 872115"/>
                  <a:gd name="connsiteX3" fmla="*/ 53975 w 508000"/>
                  <a:gd name="connsiteY3" fmla="*/ 157740 h 872115"/>
                  <a:gd name="connsiteX4" fmla="*/ 114300 w 508000"/>
                  <a:gd name="connsiteY4" fmla="*/ 199015 h 872115"/>
                  <a:gd name="connsiteX5" fmla="*/ 155575 w 508000"/>
                  <a:gd name="connsiteY5" fmla="*/ 237115 h 872115"/>
                  <a:gd name="connsiteX6" fmla="*/ 155575 w 508000"/>
                  <a:gd name="connsiteY6" fmla="*/ 237115 h 872115"/>
                  <a:gd name="connsiteX7" fmla="*/ 174625 w 508000"/>
                  <a:gd name="connsiteY7" fmla="*/ 278390 h 872115"/>
                  <a:gd name="connsiteX8" fmla="*/ 146050 w 508000"/>
                  <a:gd name="connsiteY8" fmla="*/ 376815 h 872115"/>
                  <a:gd name="connsiteX9" fmla="*/ 111125 w 508000"/>
                  <a:gd name="connsiteY9" fmla="*/ 430790 h 872115"/>
                  <a:gd name="connsiteX10" fmla="*/ 130175 w 508000"/>
                  <a:gd name="connsiteY10" fmla="*/ 503815 h 872115"/>
                  <a:gd name="connsiteX11" fmla="*/ 98425 w 508000"/>
                  <a:gd name="connsiteY11" fmla="*/ 538740 h 872115"/>
                  <a:gd name="connsiteX12" fmla="*/ 146050 w 508000"/>
                  <a:gd name="connsiteY12" fmla="*/ 678440 h 872115"/>
                  <a:gd name="connsiteX13" fmla="*/ 206375 w 508000"/>
                  <a:gd name="connsiteY13" fmla="*/ 691140 h 872115"/>
                  <a:gd name="connsiteX14" fmla="*/ 320675 w 508000"/>
                  <a:gd name="connsiteY14" fmla="*/ 745115 h 872115"/>
                  <a:gd name="connsiteX15" fmla="*/ 365125 w 508000"/>
                  <a:gd name="connsiteY15" fmla="*/ 808615 h 872115"/>
                  <a:gd name="connsiteX16" fmla="*/ 508000 w 508000"/>
                  <a:gd name="connsiteY16" fmla="*/ 872115 h 872115"/>
                  <a:gd name="connsiteX0" fmla="*/ 167180 w 508000"/>
                  <a:gd name="connsiteY0" fmla="*/ 0 h 850757"/>
                  <a:gd name="connsiteX1" fmla="*/ 111502 w 508000"/>
                  <a:gd name="connsiteY1" fmla="*/ 37309 h 850757"/>
                  <a:gd name="connsiteX2" fmla="*/ 0 w 508000"/>
                  <a:gd name="connsiteY2" fmla="*/ 88757 h 850757"/>
                  <a:gd name="connsiteX3" fmla="*/ 53975 w 508000"/>
                  <a:gd name="connsiteY3" fmla="*/ 136382 h 850757"/>
                  <a:gd name="connsiteX4" fmla="*/ 114300 w 508000"/>
                  <a:gd name="connsiteY4" fmla="*/ 177657 h 850757"/>
                  <a:gd name="connsiteX5" fmla="*/ 155575 w 508000"/>
                  <a:gd name="connsiteY5" fmla="*/ 215757 h 850757"/>
                  <a:gd name="connsiteX6" fmla="*/ 155575 w 508000"/>
                  <a:gd name="connsiteY6" fmla="*/ 215757 h 850757"/>
                  <a:gd name="connsiteX7" fmla="*/ 174625 w 508000"/>
                  <a:gd name="connsiteY7" fmla="*/ 257032 h 850757"/>
                  <a:gd name="connsiteX8" fmla="*/ 146050 w 508000"/>
                  <a:gd name="connsiteY8" fmla="*/ 355457 h 850757"/>
                  <a:gd name="connsiteX9" fmla="*/ 111125 w 508000"/>
                  <a:gd name="connsiteY9" fmla="*/ 409432 h 850757"/>
                  <a:gd name="connsiteX10" fmla="*/ 130175 w 508000"/>
                  <a:gd name="connsiteY10" fmla="*/ 482457 h 850757"/>
                  <a:gd name="connsiteX11" fmla="*/ 98425 w 508000"/>
                  <a:gd name="connsiteY11" fmla="*/ 517382 h 850757"/>
                  <a:gd name="connsiteX12" fmla="*/ 146050 w 508000"/>
                  <a:gd name="connsiteY12" fmla="*/ 657082 h 850757"/>
                  <a:gd name="connsiteX13" fmla="*/ 206375 w 508000"/>
                  <a:gd name="connsiteY13" fmla="*/ 669782 h 850757"/>
                  <a:gd name="connsiteX14" fmla="*/ 320675 w 508000"/>
                  <a:gd name="connsiteY14" fmla="*/ 723757 h 850757"/>
                  <a:gd name="connsiteX15" fmla="*/ 365125 w 508000"/>
                  <a:gd name="connsiteY15" fmla="*/ 787257 h 850757"/>
                  <a:gd name="connsiteX16" fmla="*/ 508000 w 508000"/>
                  <a:gd name="connsiteY16" fmla="*/ 850757 h 8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000" h="850757">
                    <a:moveTo>
                      <a:pt x="167180" y="0"/>
                    </a:moveTo>
                    <a:lnTo>
                      <a:pt x="111502" y="37309"/>
                    </a:lnTo>
                    <a:lnTo>
                      <a:pt x="0" y="88757"/>
                    </a:lnTo>
                    <a:lnTo>
                      <a:pt x="53975" y="136382"/>
                    </a:lnTo>
                    <a:lnTo>
                      <a:pt x="114300" y="177657"/>
                    </a:lnTo>
                    <a:lnTo>
                      <a:pt x="155575" y="215757"/>
                    </a:lnTo>
                    <a:lnTo>
                      <a:pt x="155575" y="215757"/>
                    </a:lnTo>
                    <a:lnTo>
                      <a:pt x="174625" y="257032"/>
                    </a:lnTo>
                    <a:lnTo>
                      <a:pt x="146050" y="355457"/>
                    </a:lnTo>
                    <a:cubicBezTo>
                      <a:pt x="158750" y="371332"/>
                      <a:pt x="98425" y="393557"/>
                      <a:pt x="111125" y="409432"/>
                    </a:cubicBezTo>
                    <a:lnTo>
                      <a:pt x="130175" y="482457"/>
                    </a:lnTo>
                    <a:cubicBezTo>
                      <a:pt x="128058" y="500449"/>
                      <a:pt x="92075" y="485103"/>
                      <a:pt x="98425" y="517382"/>
                    </a:cubicBezTo>
                    <a:lnTo>
                      <a:pt x="146050" y="657082"/>
                    </a:lnTo>
                    <a:cubicBezTo>
                      <a:pt x="162983" y="666607"/>
                      <a:pt x="189442" y="660257"/>
                      <a:pt x="206375" y="669782"/>
                    </a:cubicBezTo>
                    <a:cubicBezTo>
                      <a:pt x="254529" y="694124"/>
                      <a:pt x="270404" y="693595"/>
                      <a:pt x="320675" y="723757"/>
                    </a:cubicBezTo>
                    <a:cubicBezTo>
                      <a:pt x="355600" y="742278"/>
                      <a:pt x="333904" y="766090"/>
                      <a:pt x="365125" y="787257"/>
                    </a:cubicBezTo>
                    <a:cubicBezTo>
                      <a:pt x="396346" y="808424"/>
                      <a:pt x="492654" y="839115"/>
                      <a:pt x="508000" y="850757"/>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2" name="フリーフォーム 111"/>
              <p:cNvSpPr/>
              <p:nvPr/>
            </p:nvSpPr>
            <p:spPr>
              <a:xfrm>
                <a:off x="11458231" y="6061182"/>
                <a:ext cx="184237" cy="900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81050"/>
                  <a:gd name="connsiteY0" fmla="*/ 0 h 123825"/>
                  <a:gd name="connsiteX1" fmla="*/ 63500 w 781050"/>
                  <a:gd name="connsiteY1" fmla="*/ 12700 h 123825"/>
                  <a:gd name="connsiteX2" fmla="*/ 111125 w 781050"/>
                  <a:gd name="connsiteY2" fmla="*/ 53975 h 123825"/>
                  <a:gd name="connsiteX3" fmla="*/ 184150 w 781050"/>
                  <a:gd name="connsiteY3" fmla="*/ 123825 h 123825"/>
                  <a:gd name="connsiteX4" fmla="*/ 234950 w 781050"/>
                  <a:gd name="connsiteY4" fmla="*/ 117475 h 123825"/>
                  <a:gd name="connsiteX5" fmla="*/ 301625 w 781050"/>
                  <a:gd name="connsiteY5" fmla="*/ 76200 h 123825"/>
                  <a:gd name="connsiteX6" fmla="*/ 381000 w 781050"/>
                  <a:gd name="connsiteY6" fmla="*/ 38100 h 123825"/>
                  <a:gd name="connsiteX7" fmla="*/ 466725 w 781050"/>
                  <a:gd name="connsiteY7" fmla="*/ 38100 h 123825"/>
                  <a:gd name="connsiteX8" fmla="*/ 593725 w 781050"/>
                  <a:gd name="connsiteY8" fmla="*/ 31750 h 123825"/>
                  <a:gd name="connsiteX9" fmla="*/ 701675 w 781050"/>
                  <a:gd name="connsiteY9" fmla="*/ 31750 h 123825"/>
                  <a:gd name="connsiteX10" fmla="*/ 752475 w 781050"/>
                  <a:gd name="connsiteY10" fmla="*/ 31750 h 123825"/>
                  <a:gd name="connsiteX11" fmla="*/ 781050 w 781050"/>
                  <a:gd name="connsiteY11" fmla="*/ 31750 h 123825"/>
                  <a:gd name="connsiteX0" fmla="*/ 0 w 752475"/>
                  <a:gd name="connsiteY0" fmla="*/ 0 h 123825"/>
                  <a:gd name="connsiteX1" fmla="*/ 63500 w 752475"/>
                  <a:gd name="connsiteY1" fmla="*/ 12700 h 123825"/>
                  <a:gd name="connsiteX2" fmla="*/ 111125 w 752475"/>
                  <a:gd name="connsiteY2" fmla="*/ 53975 h 123825"/>
                  <a:gd name="connsiteX3" fmla="*/ 184150 w 752475"/>
                  <a:gd name="connsiteY3" fmla="*/ 123825 h 123825"/>
                  <a:gd name="connsiteX4" fmla="*/ 234950 w 752475"/>
                  <a:gd name="connsiteY4" fmla="*/ 117475 h 123825"/>
                  <a:gd name="connsiteX5" fmla="*/ 301625 w 752475"/>
                  <a:gd name="connsiteY5" fmla="*/ 76200 h 123825"/>
                  <a:gd name="connsiteX6" fmla="*/ 381000 w 752475"/>
                  <a:gd name="connsiteY6" fmla="*/ 38100 h 123825"/>
                  <a:gd name="connsiteX7" fmla="*/ 466725 w 752475"/>
                  <a:gd name="connsiteY7" fmla="*/ 38100 h 123825"/>
                  <a:gd name="connsiteX8" fmla="*/ 593725 w 752475"/>
                  <a:gd name="connsiteY8" fmla="*/ 31750 h 123825"/>
                  <a:gd name="connsiteX9" fmla="*/ 701675 w 752475"/>
                  <a:gd name="connsiteY9" fmla="*/ 31750 h 123825"/>
                  <a:gd name="connsiteX10" fmla="*/ 752475 w 752475"/>
                  <a:gd name="connsiteY10" fmla="*/ 31750 h 123825"/>
                  <a:gd name="connsiteX0" fmla="*/ 0 w 701675"/>
                  <a:gd name="connsiteY0" fmla="*/ 0 h 123825"/>
                  <a:gd name="connsiteX1" fmla="*/ 63500 w 701675"/>
                  <a:gd name="connsiteY1" fmla="*/ 12700 h 123825"/>
                  <a:gd name="connsiteX2" fmla="*/ 111125 w 701675"/>
                  <a:gd name="connsiteY2" fmla="*/ 53975 h 123825"/>
                  <a:gd name="connsiteX3" fmla="*/ 184150 w 701675"/>
                  <a:gd name="connsiteY3" fmla="*/ 123825 h 123825"/>
                  <a:gd name="connsiteX4" fmla="*/ 234950 w 701675"/>
                  <a:gd name="connsiteY4" fmla="*/ 117475 h 123825"/>
                  <a:gd name="connsiteX5" fmla="*/ 301625 w 701675"/>
                  <a:gd name="connsiteY5" fmla="*/ 76200 h 123825"/>
                  <a:gd name="connsiteX6" fmla="*/ 381000 w 701675"/>
                  <a:gd name="connsiteY6" fmla="*/ 38100 h 123825"/>
                  <a:gd name="connsiteX7" fmla="*/ 466725 w 701675"/>
                  <a:gd name="connsiteY7" fmla="*/ 38100 h 123825"/>
                  <a:gd name="connsiteX8" fmla="*/ 593725 w 701675"/>
                  <a:gd name="connsiteY8" fmla="*/ 31750 h 123825"/>
                  <a:gd name="connsiteX9" fmla="*/ 701675 w 701675"/>
                  <a:gd name="connsiteY9" fmla="*/ 31750 h 123825"/>
                  <a:gd name="connsiteX0" fmla="*/ 0 w 593725"/>
                  <a:gd name="connsiteY0" fmla="*/ 0 h 123825"/>
                  <a:gd name="connsiteX1" fmla="*/ 63500 w 593725"/>
                  <a:gd name="connsiteY1" fmla="*/ 12700 h 123825"/>
                  <a:gd name="connsiteX2" fmla="*/ 111125 w 593725"/>
                  <a:gd name="connsiteY2" fmla="*/ 53975 h 123825"/>
                  <a:gd name="connsiteX3" fmla="*/ 184150 w 593725"/>
                  <a:gd name="connsiteY3" fmla="*/ 123825 h 123825"/>
                  <a:gd name="connsiteX4" fmla="*/ 234950 w 593725"/>
                  <a:gd name="connsiteY4" fmla="*/ 117475 h 123825"/>
                  <a:gd name="connsiteX5" fmla="*/ 301625 w 593725"/>
                  <a:gd name="connsiteY5" fmla="*/ 76200 h 123825"/>
                  <a:gd name="connsiteX6" fmla="*/ 381000 w 593725"/>
                  <a:gd name="connsiteY6" fmla="*/ 38100 h 123825"/>
                  <a:gd name="connsiteX7" fmla="*/ 466725 w 593725"/>
                  <a:gd name="connsiteY7" fmla="*/ 38100 h 123825"/>
                  <a:gd name="connsiteX8" fmla="*/ 593725 w 593725"/>
                  <a:gd name="connsiteY8" fmla="*/ 31750 h 123825"/>
                  <a:gd name="connsiteX0" fmla="*/ 0 w 466725"/>
                  <a:gd name="connsiteY0" fmla="*/ 0 h 123825"/>
                  <a:gd name="connsiteX1" fmla="*/ 63500 w 466725"/>
                  <a:gd name="connsiteY1" fmla="*/ 12700 h 123825"/>
                  <a:gd name="connsiteX2" fmla="*/ 111125 w 466725"/>
                  <a:gd name="connsiteY2" fmla="*/ 53975 h 123825"/>
                  <a:gd name="connsiteX3" fmla="*/ 184150 w 466725"/>
                  <a:gd name="connsiteY3" fmla="*/ 123825 h 123825"/>
                  <a:gd name="connsiteX4" fmla="*/ 234950 w 466725"/>
                  <a:gd name="connsiteY4" fmla="*/ 117475 h 123825"/>
                  <a:gd name="connsiteX5" fmla="*/ 301625 w 466725"/>
                  <a:gd name="connsiteY5" fmla="*/ 76200 h 123825"/>
                  <a:gd name="connsiteX6" fmla="*/ 381000 w 466725"/>
                  <a:gd name="connsiteY6" fmla="*/ 38100 h 123825"/>
                  <a:gd name="connsiteX7" fmla="*/ 466725 w 466725"/>
                  <a:gd name="connsiteY7" fmla="*/ 38100 h 123825"/>
                  <a:gd name="connsiteX0" fmla="*/ 0 w 381000"/>
                  <a:gd name="connsiteY0" fmla="*/ 0 h 123825"/>
                  <a:gd name="connsiteX1" fmla="*/ 63500 w 381000"/>
                  <a:gd name="connsiteY1" fmla="*/ 12700 h 123825"/>
                  <a:gd name="connsiteX2" fmla="*/ 111125 w 381000"/>
                  <a:gd name="connsiteY2" fmla="*/ 53975 h 123825"/>
                  <a:gd name="connsiteX3" fmla="*/ 184150 w 381000"/>
                  <a:gd name="connsiteY3" fmla="*/ 123825 h 123825"/>
                  <a:gd name="connsiteX4" fmla="*/ 234950 w 381000"/>
                  <a:gd name="connsiteY4" fmla="*/ 117475 h 123825"/>
                  <a:gd name="connsiteX5" fmla="*/ 301625 w 381000"/>
                  <a:gd name="connsiteY5" fmla="*/ 76200 h 123825"/>
                  <a:gd name="connsiteX6" fmla="*/ 381000 w 381000"/>
                  <a:gd name="connsiteY6" fmla="*/ 38100 h 123825"/>
                  <a:gd name="connsiteX0" fmla="*/ 0 w 301625"/>
                  <a:gd name="connsiteY0" fmla="*/ 0 h 123825"/>
                  <a:gd name="connsiteX1" fmla="*/ 63500 w 301625"/>
                  <a:gd name="connsiteY1" fmla="*/ 12700 h 123825"/>
                  <a:gd name="connsiteX2" fmla="*/ 111125 w 301625"/>
                  <a:gd name="connsiteY2" fmla="*/ 53975 h 123825"/>
                  <a:gd name="connsiteX3" fmla="*/ 184150 w 301625"/>
                  <a:gd name="connsiteY3" fmla="*/ 123825 h 123825"/>
                  <a:gd name="connsiteX4" fmla="*/ 234950 w 301625"/>
                  <a:gd name="connsiteY4" fmla="*/ 117475 h 123825"/>
                  <a:gd name="connsiteX5" fmla="*/ 301625 w 301625"/>
                  <a:gd name="connsiteY5" fmla="*/ 76200 h 123825"/>
                  <a:gd name="connsiteX0" fmla="*/ 0 w 234950"/>
                  <a:gd name="connsiteY0" fmla="*/ 0 h 123825"/>
                  <a:gd name="connsiteX1" fmla="*/ 63500 w 234950"/>
                  <a:gd name="connsiteY1" fmla="*/ 12700 h 123825"/>
                  <a:gd name="connsiteX2" fmla="*/ 111125 w 234950"/>
                  <a:gd name="connsiteY2" fmla="*/ 53975 h 123825"/>
                  <a:gd name="connsiteX3" fmla="*/ 184150 w 234950"/>
                  <a:gd name="connsiteY3" fmla="*/ 123825 h 123825"/>
                  <a:gd name="connsiteX4" fmla="*/ 234950 w 234950"/>
                  <a:gd name="connsiteY4" fmla="*/ 117475 h 123825"/>
                  <a:gd name="connsiteX0" fmla="*/ 0 w 184151"/>
                  <a:gd name="connsiteY0" fmla="*/ 0 h 123825"/>
                  <a:gd name="connsiteX1" fmla="*/ 63500 w 184151"/>
                  <a:gd name="connsiteY1" fmla="*/ 12700 h 123825"/>
                  <a:gd name="connsiteX2" fmla="*/ 111125 w 184151"/>
                  <a:gd name="connsiteY2" fmla="*/ 53975 h 123825"/>
                  <a:gd name="connsiteX3" fmla="*/ 184150 w 184151"/>
                  <a:gd name="connsiteY3" fmla="*/ 123825 h 123825"/>
                  <a:gd name="connsiteX0" fmla="*/ 0 w 111125"/>
                  <a:gd name="connsiteY0" fmla="*/ 0 h 53975"/>
                  <a:gd name="connsiteX1" fmla="*/ 63500 w 111125"/>
                  <a:gd name="connsiteY1" fmla="*/ 12700 h 53975"/>
                  <a:gd name="connsiteX2" fmla="*/ 111125 w 111125"/>
                  <a:gd name="connsiteY2" fmla="*/ 53975 h 53975"/>
                  <a:gd name="connsiteX0" fmla="*/ 0 w 140109"/>
                  <a:gd name="connsiteY0" fmla="*/ 0 h 64758"/>
                  <a:gd name="connsiteX1" fmla="*/ 63500 w 140109"/>
                  <a:gd name="connsiteY1" fmla="*/ 12700 h 64758"/>
                  <a:gd name="connsiteX2" fmla="*/ 140109 w 140109"/>
                  <a:gd name="connsiteY2" fmla="*/ 64758 h 64758"/>
                  <a:gd name="connsiteX0" fmla="*/ 0 w 164263"/>
                  <a:gd name="connsiteY0" fmla="*/ 0 h 64758"/>
                  <a:gd name="connsiteX1" fmla="*/ 87654 w 164263"/>
                  <a:gd name="connsiteY1" fmla="*/ 12700 h 64758"/>
                  <a:gd name="connsiteX2" fmla="*/ 164263 w 164263"/>
                  <a:gd name="connsiteY2" fmla="*/ 64758 h 64758"/>
                  <a:gd name="connsiteX0" fmla="*/ 0 w 140110"/>
                  <a:gd name="connsiteY0" fmla="*/ 0 h 53975"/>
                  <a:gd name="connsiteX1" fmla="*/ 87654 w 140110"/>
                  <a:gd name="connsiteY1" fmla="*/ 12700 h 53975"/>
                  <a:gd name="connsiteX2" fmla="*/ 140110 w 140110"/>
                  <a:gd name="connsiteY2" fmla="*/ 53975 h 53975"/>
                  <a:gd name="connsiteX0" fmla="*/ 0 w 164264"/>
                  <a:gd name="connsiteY0" fmla="*/ 0 h 57569"/>
                  <a:gd name="connsiteX1" fmla="*/ 111808 w 164264"/>
                  <a:gd name="connsiteY1" fmla="*/ 16294 h 57569"/>
                  <a:gd name="connsiteX2" fmla="*/ 164264 w 164264"/>
                  <a:gd name="connsiteY2" fmla="*/ 57569 h 57569"/>
                </a:gdLst>
                <a:ahLst/>
                <a:cxnLst>
                  <a:cxn ang="0">
                    <a:pos x="connsiteX0" y="connsiteY0"/>
                  </a:cxn>
                  <a:cxn ang="0">
                    <a:pos x="connsiteX1" y="connsiteY1"/>
                  </a:cxn>
                  <a:cxn ang="0">
                    <a:pos x="connsiteX2" y="connsiteY2"/>
                  </a:cxn>
                </a:cxnLst>
                <a:rect l="l" t="t" r="r" b="b"/>
                <a:pathLst>
                  <a:path w="164264" h="57569">
                    <a:moveTo>
                      <a:pt x="0" y="0"/>
                    </a:moveTo>
                    <a:lnTo>
                      <a:pt x="111808" y="16294"/>
                    </a:lnTo>
                    <a:lnTo>
                      <a:pt x="164264" y="57569"/>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3" name="フリーフォーム 112"/>
              <p:cNvSpPr/>
              <p:nvPr/>
            </p:nvSpPr>
            <p:spPr>
              <a:xfrm>
                <a:off x="11792775" y="6105049"/>
                <a:ext cx="518926" cy="511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25" h="44450">
                    <a:moveTo>
                      <a:pt x="0" y="44450"/>
                    </a:moveTo>
                    <a:lnTo>
                      <a:pt x="79375" y="6350"/>
                    </a:lnTo>
                    <a:lnTo>
                      <a:pt x="165100" y="6350"/>
                    </a:lnTo>
                    <a:lnTo>
                      <a:pt x="292100" y="0"/>
                    </a:lnTo>
                    <a:lnTo>
                      <a:pt x="400050" y="0"/>
                    </a:lnTo>
                    <a:lnTo>
                      <a:pt x="450850" y="0"/>
                    </a:lnTo>
                    <a:lnTo>
                      <a:pt x="479425" y="0"/>
                    </a:lnTo>
                    <a:lnTo>
                      <a:pt x="517525"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5" name="フリーフォーム 84"/>
            <p:cNvSpPr/>
            <p:nvPr/>
          </p:nvSpPr>
          <p:spPr>
            <a:xfrm>
              <a:off x="9719699" y="7485012"/>
              <a:ext cx="680982" cy="180484"/>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19050" cmpd="sng">
              <a:solidFill>
                <a:srgbClr val="00983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正方形/長方形 85"/>
            <p:cNvSpPr/>
            <p:nvPr/>
          </p:nvSpPr>
          <p:spPr>
            <a:xfrm>
              <a:off x="9718128" y="7165140"/>
              <a:ext cx="803229" cy="186019"/>
            </a:xfrm>
            <a:prstGeom prst="rect">
              <a:avLst/>
            </a:prstGeom>
            <a:noFill/>
          </p:spPr>
          <p:txBody>
            <a:bodyPr wrap="none" lIns="91440" tIns="45720" rIns="91440" bIns="45720">
              <a:spAutoFit/>
            </a:bodyPr>
            <a:lstStyle/>
            <a:p>
              <a:pPr algn="ctr"/>
              <a:r>
                <a:rPr lang="ja-JP" altLang="en-US" sz="800" b="1" dirty="0">
                  <a:latin typeface="メイリオ" panose="020B0604030504040204" pitchFamily="50" charset="-128"/>
                  <a:ea typeface="メイリオ" panose="020B0604030504040204" pitchFamily="50" charset="-128"/>
                </a:rPr>
                <a:t>淀川左岸線延伸部</a:t>
              </a:r>
            </a:p>
          </p:txBody>
        </p:sp>
        <p:grpSp>
          <p:nvGrpSpPr>
            <p:cNvPr id="87" name="グループ化 86"/>
            <p:cNvGrpSpPr/>
            <p:nvPr/>
          </p:nvGrpSpPr>
          <p:grpSpPr>
            <a:xfrm>
              <a:off x="10196582" y="8894158"/>
              <a:ext cx="814873" cy="392566"/>
              <a:chOff x="9036496" y="7658100"/>
              <a:chExt cx="872346" cy="419657"/>
            </a:xfrm>
          </p:grpSpPr>
          <p:sp>
            <p:nvSpPr>
              <p:cNvPr id="101" name="正方形/長方形 100"/>
              <p:cNvSpPr/>
              <p:nvPr/>
            </p:nvSpPr>
            <p:spPr>
              <a:xfrm>
                <a:off x="9036496" y="7658100"/>
                <a:ext cx="872346" cy="41965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02" name="グループ化 101"/>
              <p:cNvGrpSpPr/>
              <p:nvPr/>
            </p:nvGrpSpPr>
            <p:grpSpPr>
              <a:xfrm>
                <a:off x="9487721" y="7708751"/>
                <a:ext cx="388262" cy="353603"/>
                <a:chOff x="6787675" y="7559138"/>
                <a:chExt cx="392424" cy="353603"/>
              </a:xfrm>
            </p:grpSpPr>
            <p:sp>
              <p:nvSpPr>
                <p:cNvPr id="105" name="正方形/長方形 104"/>
                <p:cNvSpPr/>
                <p:nvPr/>
              </p:nvSpPr>
              <p:spPr>
                <a:xfrm>
                  <a:off x="6787675" y="7559138"/>
                  <a:ext cx="392424" cy="184652"/>
                </a:xfrm>
                <a:prstGeom prst="rect">
                  <a:avLst/>
                </a:prstGeom>
                <a:noFill/>
              </p:spPr>
              <p:txBody>
                <a:bodyPr wrap="none" lIns="91440" tIns="45720" rIns="91440" bIns="45720">
                  <a:spAutoFit/>
                </a:bodyPr>
                <a:lstStyle/>
                <a:p>
                  <a:pPr algn="ctr"/>
                  <a:r>
                    <a:rPr lang="ja-JP" altLang="en-US" sz="700" dirty="0">
                      <a:ln w="0"/>
                      <a:latin typeface="メイリオ" panose="020B0604030504040204" pitchFamily="50" charset="-128"/>
                      <a:ea typeface="メイリオ" panose="020B0604030504040204" pitchFamily="50" charset="-128"/>
                    </a:rPr>
                    <a:t>開通済</a:t>
                  </a:r>
                  <a:endParaRPr lang="ja-JP" altLang="en-US" sz="700" b="0" cap="none" spc="0" dirty="0">
                    <a:ln w="0"/>
                    <a:latin typeface="メイリオ" panose="020B0604030504040204" pitchFamily="50" charset="-128"/>
                    <a:ea typeface="メイリオ" panose="020B0604030504040204" pitchFamily="50" charset="-128"/>
                  </a:endParaRPr>
                </a:p>
              </p:txBody>
            </p:sp>
            <p:sp>
              <p:nvSpPr>
                <p:cNvPr id="106" name="正方形/長方形 105"/>
                <p:cNvSpPr/>
                <p:nvPr/>
              </p:nvSpPr>
              <p:spPr>
                <a:xfrm>
                  <a:off x="6787675" y="7728089"/>
                  <a:ext cx="392424" cy="184652"/>
                </a:xfrm>
                <a:prstGeom prst="rect">
                  <a:avLst/>
                </a:prstGeom>
                <a:noFill/>
              </p:spPr>
              <p:txBody>
                <a:bodyPr wrap="none" lIns="91440" tIns="45720" rIns="91440" bIns="45720">
                  <a:spAutoFit/>
                </a:bodyPr>
                <a:lstStyle/>
                <a:p>
                  <a:pPr algn="ctr"/>
                  <a:r>
                    <a:rPr lang="ja-JP" altLang="en-US" sz="700" b="0" cap="none" spc="0" dirty="0">
                      <a:ln w="0"/>
                      <a:latin typeface="メイリオ" panose="020B0604030504040204" pitchFamily="50" charset="-128"/>
                      <a:ea typeface="メイリオ" panose="020B0604030504040204" pitchFamily="50" charset="-128"/>
                    </a:rPr>
                    <a:t>事業中</a:t>
                  </a:r>
                </a:p>
              </p:txBody>
            </p:sp>
          </p:grpSp>
          <p:cxnSp>
            <p:nvCxnSpPr>
              <p:cNvPr id="103" name="直線コネクタ 102"/>
              <p:cNvCxnSpPr/>
              <p:nvPr/>
            </p:nvCxnSpPr>
            <p:spPr>
              <a:xfrm>
                <a:off x="9111800" y="7801936"/>
                <a:ext cx="345546" cy="0"/>
              </a:xfrm>
              <a:prstGeom prst="line">
                <a:avLst/>
              </a:prstGeom>
              <a:ln w="38100">
                <a:solidFill>
                  <a:srgbClr val="01963F"/>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9120205" y="7939784"/>
                <a:ext cx="345546" cy="0"/>
              </a:xfrm>
              <a:prstGeom prst="line">
                <a:avLst/>
              </a:prstGeom>
              <a:ln w="28575">
                <a:solidFill>
                  <a:srgbClr val="00993F"/>
                </a:solidFill>
                <a:prstDash val="sysDot"/>
              </a:ln>
            </p:spPr>
            <p:style>
              <a:lnRef idx="1">
                <a:schemeClr val="accent1"/>
              </a:lnRef>
              <a:fillRef idx="0">
                <a:schemeClr val="accent1"/>
              </a:fillRef>
              <a:effectRef idx="0">
                <a:schemeClr val="accent1"/>
              </a:effectRef>
              <a:fontRef idx="minor">
                <a:schemeClr val="tx1"/>
              </a:fontRef>
            </p:style>
          </p:cxnSp>
        </p:grpSp>
        <p:sp>
          <p:nvSpPr>
            <p:cNvPr id="88" name="正方形/長方形 87"/>
            <p:cNvSpPr/>
            <p:nvPr/>
          </p:nvSpPr>
          <p:spPr>
            <a:xfrm>
              <a:off x="8599696" y="7232541"/>
              <a:ext cx="956660" cy="156736"/>
            </a:xfrm>
            <a:prstGeom prst="rect">
              <a:avLst/>
            </a:prstGeom>
            <a:solidFill>
              <a:srgbClr val="FFFF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正方形/長方形 88"/>
            <p:cNvSpPr/>
            <p:nvPr/>
          </p:nvSpPr>
          <p:spPr>
            <a:xfrm>
              <a:off x="8463196" y="7218387"/>
              <a:ext cx="1290181" cy="186019"/>
            </a:xfrm>
            <a:prstGeom prst="rect">
              <a:avLst/>
            </a:prstGeom>
          </p:spPr>
          <p:txBody>
            <a:bodyPr wrap="square">
              <a:spAutoFit/>
            </a:bodyPr>
            <a:lstStyle/>
            <a:p>
              <a:pPr algn="ctr"/>
              <a:r>
                <a:rPr lang="ja-JP" altLang="en-US" sz="800" b="1" dirty="0">
                  <a:latin typeface="メイリオ" panose="020B0604030504040204" pitchFamily="50" charset="-128"/>
                  <a:ea typeface="メイリオ" panose="020B0604030504040204" pitchFamily="50" charset="-128"/>
                </a:rPr>
                <a:t>淀川左岸線（２期）</a:t>
              </a:r>
            </a:p>
          </p:txBody>
        </p:sp>
        <p:sp>
          <p:nvSpPr>
            <p:cNvPr id="90" name="フリーフォーム 89"/>
            <p:cNvSpPr/>
            <p:nvPr/>
          </p:nvSpPr>
          <p:spPr>
            <a:xfrm>
              <a:off x="9504107" y="8674570"/>
              <a:ext cx="154944" cy="70278"/>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140492"/>
                <a:gd name="connsiteY0" fmla="*/ 0 h 66675"/>
                <a:gd name="connsiteX1" fmla="*/ 97630 w 140492"/>
                <a:gd name="connsiteY1" fmla="*/ 19050 h 66675"/>
                <a:gd name="connsiteX2" fmla="*/ 135730 w 140492"/>
                <a:gd name="connsiteY2" fmla="*/ 57150 h 66675"/>
                <a:gd name="connsiteX3" fmla="*/ 140492 w 140492"/>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40492" h="66675">
                  <a:moveTo>
                    <a:pt x="0" y="0"/>
                  </a:moveTo>
                  <a:cubicBezTo>
                    <a:pt x="31551" y="2778"/>
                    <a:pt x="75008" y="9525"/>
                    <a:pt x="97630" y="19050"/>
                  </a:cubicBezTo>
                  <a:cubicBezTo>
                    <a:pt x="120252" y="28575"/>
                    <a:pt x="128586" y="49213"/>
                    <a:pt x="135730" y="57150"/>
                  </a:cubicBezTo>
                  <a:cubicBezTo>
                    <a:pt x="142874" y="65087"/>
                    <a:pt x="138905" y="63500"/>
                    <a:pt x="140492" y="66675"/>
                  </a:cubicBezTo>
                </a:path>
              </a:pathLst>
            </a:custGeom>
            <a:noFill/>
            <a:ln w="19050">
              <a:solidFill>
                <a:srgbClr val="00B050">
                  <a:alpha val="8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フリーフォーム 90"/>
            <p:cNvSpPr/>
            <p:nvPr/>
          </p:nvSpPr>
          <p:spPr>
            <a:xfrm>
              <a:off x="9818931" y="8712647"/>
              <a:ext cx="320395" cy="35376"/>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276224"/>
                <a:gd name="connsiteY0" fmla="*/ 33338 h 91801"/>
                <a:gd name="connsiteX1" fmla="*/ 97630 w 276224"/>
                <a:gd name="connsiteY1" fmla="*/ 52388 h 91801"/>
                <a:gd name="connsiteX2" fmla="*/ 135730 w 276224"/>
                <a:gd name="connsiteY2" fmla="*/ 90488 h 91801"/>
                <a:gd name="connsiteX3" fmla="*/ 276224 w 276224"/>
                <a:gd name="connsiteY3" fmla="*/ 0 h 91801"/>
                <a:gd name="connsiteX0" fmla="*/ 0 w 276224"/>
                <a:gd name="connsiteY0" fmla="*/ 33338 h 53086"/>
                <a:gd name="connsiteX1" fmla="*/ 97630 w 276224"/>
                <a:gd name="connsiteY1" fmla="*/ 52388 h 53086"/>
                <a:gd name="connsiteX2" fmla="*/ 130967 w 276224"/>
                <a:gd name="connsiteY2" fmla="*/ 4763 h 53086"/>
                <a:gd name="connsiteX3" fmla="*/ 276224 w 276224"/>
                <a:gd name="connsiteY3" fmla="*/ 0 h 53086"/>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7"/>
                <a:gd name="connsiteX1" fmla="*/ 73818 w 276224"/>
                <a:gd name="connsiteY1" fmla="*/ 2382 h 33527"/>
                <a:gd name="connsiteX2" fmla="*/ 130967 w 276224"/>
                <a:gd name="connsiteY2" fmla="*/ 2382 h 33527"/>
                <a:gd name="connsiteX3" fmla="*/ 276224 w 276224"/>
                <a:gd name="connsiteY3" fmla="*/ 0 h 33527"/>
                <a:gd name="connsiteX0" fmla="*/ 0 w 290511"/>
                <a:gd name="connsiteY0" fmla="*/ 38100 h 38289"/>
                <a:gd name="connsiteX1" fmla="*/ 73818 w 290511"/>
                <a:gd name="connsiteY1" fmla="*/ 7144 h 38289"/>
                <a:gd name="connsiteX2" fmla="*/ 130967 w 290511"/>
                <a:gd name="connsiteY2" fmla="*/ 7144 h 38289"/>
                <a:gd name="connsiteX3" fmla="*/ 290511 w 290511"/>
                <a:gd name="connsiteY3" fmla="*/ 0 h 38289"/>
                <a:gd name="connsiteX0" fmla="*/ 0 w 290511"/>
                <a:gd name="connsiteY0" fmla="*/ 38100 h 38275"/>
                <a:gd name="connsiteX1" fmla="*/ 59531 w 290511"/>
                <a:gd name="connsiteY1" fmla="*/ 4763 h 38275"/>
                <a:gd name="connsiteX2" fmla="*/ 130967 w 290511"/>
                <a:gd name="connsiteY2" fmla="*/ 7144 h 38275"/>
                <a:gd name="connsiteX3" fmla="*/ 290511 w 290511"/>
                <a:gd name="connsiteY3" fmla="*/ 0 h 38275"/>
                <a:gd name="connsiteX0" fmla="*/ 0 w 290511"/>
                <a:gd name="connsiteY0" fmla="*/ 35142 h 35317"/>
                <a:gd name="connsiteX1" fmla="*/ 59531 w 290511"/>
                <a:gd name="connsiteY1" fmla="*/ 1805 h 35317"/>
                <a:gd name="connsiteX2" fmla="*/ 130967 w 290511"/>
                <a:gd name="connsiteY2" fmla="*/ 4186 h 35317"/>
                <a:gd name="connsiteX3" fmla="*/ 290511 w 290511"/>
                <a:gd name="connsiteY3" fmla="*/ 1804 h 35317"/>
                <a:gd name="connsiteX0" fmla="*/ 0 w 290511"/>
                <a:gd name="connsiteY0" fmla="*/ 33338 h 33562"/>
                <a:gd name="connsiteX1" fmla="*/ 59531 w 290511"/>
                <a:gd name="connsiteY1" fmla="*/ 7145 h 33562"/>
                <a:gd name="connsiteX2" fmla="*/ 130967 w 290511"/>
                <a:gd name="connsiteY2" fmla="*/ 2382 h 33562"/>
                <a:gd name="connsiteX3" fmla="*/ 290511 w 290511"/>
                <a:gd name="connsiteY3" fmla="*/ 0 h 33562"/>
              </a:gdLst>
              <a:ahLst/>
              <a:cxnLst>
                <a:cxn ang="0">
                  <a:pos x="connsiteX0" y="connsiteY0"/>
                </a:cxn>
                <a:cxn ang="0">
                  <a:pos x="connsiteX1" y="connsiteY1"/>
                </a:cxn>
                <a:cxn ang="0">
                  <a:pos x="connsiteX2" y="connsiteY2"/>
                </a:cxn>
                <a:cxn ang="0">
                  <a:pos x="connsiteX3" y="connsiteY3"/>
                </a:cxn>
              </a:cxnLst>
              <a:rect l="l" t="t" r="r" b="b"/>
              <a:pathLst>
                <a:path w="290511" h="33562">
                  <a:moveTo>
                    <a:pt x="0" y="33338"/>
                  </a:moveTo>
                  <a:cubicBezTo>
                    <a:pt x="31551" y="36116"/>
                    <a:pt x="37703" y="12304"/>
                    <a:pt x="59531" y="7145"/>
                  </a:cubicBezTo>
                  <a:cubicBezTo>
                    <a:pt x="81359" y="1986"/>
                    <a:pt x="92470" y="3573"/>
                    <a:pt x="130967" y="2382"/>
                  </a:cubicBezTo>
                  <a:cubicBezTo>
                    <a:pt x="169464" y="1191"/>
                    <a:pt x="237330" y="2381"/>
                    <a:pt x="290511" y="0"/>
                  </a:cubicBez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フリーフォーム 91"/>
            <p:cNvSpPr/>
            <p:nvPr/>
          </p:nvSpPr>
          <p:spPr>
            <a:xfrm rot="19669888">
              <a:off x="9348300" y="7578407"/>
              <a:ext cx="447026" cy="3914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0 w 517525"/>
                <a:gd name="connsiteY0" fmla="*/ 44450 h 44450"/>
                <a:gd name="connsiteX1" fmla="*/ 82438 w 517525"/>
                <a:gd name="connsiteY1" fmla="*/ 34064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9516 w 435087"/>
                <a:gd name="connsiteY0" fmla="*/ 36143 h 38100"/>
                <a:gd name="connsiteX1" fmla="*/ 0 w 435087"/>
                <a:gd name="connsiteY1" fmla="*/ 34064 h 38100"/>
                <a:gd name="connsiteX2" fmla="*/ 82662 w 435087"/>
                <a:gd name="connsiteY2" fmla="*/ 6350 h 38100"/>
                <a:gd name="connsiteX3" fmla="*/ 209662 w 435087"/>
                <a:gd name="connsiteY3" fmla="*/ 0 h 38100"/>
                <a:gd name="connsiteX4" fmla="*/ 317612 w 435087"/>
                <a:gd name="connsiteY4" fmla="*/ 0 h 38100"/>
                <a:gd name="connsiteX5" fmla="*/ 368412 w 435087"/>
                <a:gd name="connsiteY5" fmla="*/ 0 h 38100"/>
                <a:gd name="connsiteX6" fmla="*/ 396987 w 435087"/>
                <a:gd name="connsiteY6" fmla="*/ 0 h 38100"/>
                <a:gd name="connsiteX7" fmla="*/ 435087 w 435087"/>
                <a:gd name="connsiteY7" fmla="*/ 38100 h 38100"/>
                <a:gd name="connsiteX0" fmla="*/ 72330 w 497901"/>
                <a:gd name="connsiteY0" fmla="*/ 36143 h 64716"/>
                <a:gd name="connsiteX1" fmla="*/ -1 w 497901"/>
                <a:gd name="connsiteY1" fmla="*/ 64716 h 64716"/>
                <a:gd name="connsiteX2" fmla="*/ 145476 w 497901"/>
                <a:gd name="connsiteY2" fmla="*/ 6350 h 64716"/>
                <a:gd name="connsiteX3" fmla="*/ 272476 w 497901"/>
                <a:gd name="connsiteY3" fmla="*/ 0 h 64716"/>
                <a:gd name="connsiteX4" fmla="*/ 380426 w 497901"/>
                <a:gd name="connsiteY4" fmla="*/ 0 h 64716"/>
                <a:gd name="connsiteX5" fmla="*/ 431226 w 497901"/>
                <a:gd name="connsiteY5" fmla="*/ 0 h 64716"/>
                <a:gd name="connsiteX6" fmla="*/ 459801 w 497901"/>
                <a:gd name="connsiteY6" fmla="*/ 0 h 64716"/>
                <a:gd name="connsiteX7" fmla="*/ 497901 w 497901"/>
                <a:gd name="connsiteY7" fmla="*/ 38100 h 64716"/>
                <a:gd name="connsiteX0" fmla="*/ 0 w 425571"/>
                <a:gd name="connsiteY0" fmla="*/ 36143 h 317029"/>
                <a:gd name="connsiteX1" fmla="*/ 371336 w 425571"/>
                <a:gd name="connsiteY1" fmla="*/ 317029 h 317029"/>
                <a:gd name="connsiteX2" fmla="*/ 73146 w 425571"/>
                <a:gd name="connsiteY2" fmla="*/ 6350 h 317029"/>
                <a:gd name="connsiteX3" fmla="*/ 200146 w 425571"/>
                <a:gd name="connsiteY3" fmla="*/ 0 h 317029"/>
                <a:gd name="connsiteX4" fmla="*/ 308096 w 425571"/>
                <a:gd name="connsiteY4" fmla="*/ 0 h 317029"/>
                <a:gd name="connsiteX5" fmla="*/ 358896 w 425571"/>
                <a:gd name="connsiteY5" fmla="*/ 0 h 317029"/>
                <a:gd name="connsiteX6" fmla="*/ 387471 w 425571"/>
                <a:gd name="connsiteY6" fmla="*/ 0 h 317029"/>
                <a:gd name="connsiteX7" fmla="*/ 425571 w 425571"/>
                <a:gd name="connsiteY7" fmla="*/ 38100 h 317029"/>
                <a:gd name="connsiteX0" fmla="*/ 1 w 431326"/>
                <a:gd name="connsiteY0" fmla="*/ 44414 h 317029"/>
                <a:gd name="connsiteX1" fmla="*/ 377091 w 431326"/>
                <a:gd name="connsiteY1" fmla="*/ 317029 h 317029"/>
                <a:gd name="connsiteX2" fmla="*/ 78901 w 431326"/>
                <a:gd name="connsiteY2" fmla="*/ 6350 h 317029"/>
                <a:gd name="connsiteX3" fmla="*/ 205901 w 431326"/>
                <a:gd name="connsiteY3" fmla="*/ 0 h 317029"/>
                <a:gd name="connsiteX4" fmla="*/ 313851 w 431326"/>
                <a:gd name="connsiteY4" fmla="*/ 0 h 317029"/>
                <a:gd name="connsiteX5" fmla="*/ 364651 w 431326"/>
                <a:gd name="connsiteY5" fmla="*/ 0 h 317029"/>
                <a:gd name="connsiteX6" fmla="*/ 393226 w 431326"/>
                <a:gd name="connsiteY6" fmla="*/ 0 h 317029"/>
                <a:gd name="connsiteX7" fmla="*/ 431326 w 431326"/>
                <a:gd name="connsiteY7" fmla="*/ 38100 h 317029"/>
                <a:gd name="connsiteX0" fmla="*/ 0 w 431325"/>
                <a:gd name="connsiteY0" fmla="*/ 44414 h 44414"/>
                <a:gd name="connsiteX1" fmla="*/ 78900 w 431325"/>
                <a:gd name="connsiteY1" fmla="*/ 6350 h 44414"/>
                <a:gd name="connsiteX2" fmla="*/ 205900 w 431325"/>
                <a:gd name="connsiteY2" fmla="*/ 0 h 44414"/>
                <a:gd name="connsiteX3" fmla="*/ 313850 w 431325"/>
                <a:gd name="connsiteY3" fmla="*/ 0 h 44414"/>
                <a:gd name="connsiteX4" fmla="*/ 364650 w 431325"/>
                <a:gd name="connsiteY4" fmla="*/ 0 h 44414"/>
                <a:gd name="connsiteX5" fmla="*/ 393225 w 431325"/>
                <a:gd name="connsiteY5" fmla="*/ 0 h 44414"/>
                <a:gd name="connsiteX6" fmla="*/ 431325 w 431325"/>
                <a:gd name="connsiteY6" fmla="*/ 38100 h 44414"/>
                <a:gd name="connsiteX0" fmla="*/ 0 w 423543"/>
                <a:gd name="connsiteY0" fmla="*/ 28640 h 38100"/>
                <a:gd name="connsiteX1" fmla="*/ 71118 w 423543"/>
                <a:gd name="connsiteY1" fmla="*/ 6350 h 38100"/>
                <a:gd name="connsiteX2" fmla="*/ 198118 w 423543"/>
                <a:gd name="connsiteY2" fmla="*/ 0 h 38100"/>
                <a:gd name="connsiteX3" fmla="*/ 306068 w 423543"/>
                <a:gd name="connsiteY3" fmla="*/ 0 h 38100"/>
                <a:gd name="connsiteX4" fmla="*/ 356868 w 423543"/>
                <a:gd name="connsiteY4" fmla="*/ 0 h 38100"/>
                <a:gd name="connsiteX5" fmla="*/ 385443 w 423543"/>
                <a:gd name="connsiteY5" fmla="*/ 0 h 38100"/>
                <a:gd name="connsiteX6" fmla="*/ 423543 w 423543"/>
                <a:gd name="connsiteY6" fmla="*/ 38100 h 38100"/>
                <a:gd name="connsiteX0" fmla="*/ 0 w 431252"/>
                <a:gd name="connsiteY0" fmla="*/ 21370 h 38100"/>
                <a:gd name="connsiteX1" fmla="*/ 78827 w 431252"/>
                <a:gd name="connsiteY1" fmla="*/ 6350 h 38100"/>
                <a:gd name="connsiteX2" fmla="*/ 205827 w 431252"/>
                <a:gd name="connsiteY2" fmla="*/ 0 h 38100"/>
                <a:gd name="connsiteX3" fmla="*/ 313777 w 431252"/>
                <a:gd name="connsiteY3" fmla="*/ 0 h 38100"/>
                <a:gd name="connsiteX4" fmla="*/ 364577 w 431252"/>
                <a:gd name="connsiteY4" fmla="*/ 0 h 38100"/>
                <a:gd name="connsiteX5" fmla="*/ 393152 w 431252"/>
                <a:gd name="connsiteY5" fmla="*/ 0 h 38100"/>
                <a:gd name="connsiteX6" fmla="*/ 431252 w 431252"/>
                <a:gd name="connsiteY6" fmla="*/ 38100 h 38100"/>
                <a:gd name="connsiteX0" fmla="*/ 0 w 459877"/>
                <a:gd name="connsiteY0" fmla="*/ 16635 h 38100"/>
                <a:gd name="connsiteX1" fmla="*/ 107452 w 459877"/>
                <a:gd name="connsiteY1" fmla="*/ 6350 h 38100"/>
                <a:gd name="connsiteX2" fmla="*/ 234452 w 459877"/>
                <a:gd name="connsiteY2" fmla="*/ 0 h 38100"/>
                <a:gd name="connsiteX3" fmla="*/ 342402 w 459877"/>
                <a:gd name="connsiteY3" fmla="*/ 0 h 38100"/>
                <a:gd name="connsiteX4" fmla="*/ 393202 w 459877"/>
                <a:gd name="connsiteY4" fmla="*/ 0 h 38100"/>
                <a:gd name="connsiteX5" fmla="*/ 421777 w 459877"/>
                <a:gd name="connsiteY5" fmla="*/ 0 h 38100"/>
                <a:gd name="connsiteX6" fmla="*/ 459877 w 45987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77" h="38100">
                  <a:moveTo>
                    <a:pt x="0" y="16635"/>
                  </a:moveTo>
                  <a:lnTo>
                    <a:pt x="107452" y="6350"/>
                  </a:lnTo>
                  <a:lnTo>
                    <a:pt x="234452" y="0"/>
                  </a:lnTo>
                  <a:lnTo>
                    <a:pt x="342402" y="0"/>
                  </a:lnTo>
                  <a:lnTo>
                    <a:pt x="393202" y="0"/>
                  </a:lnTo>
                  <a:lnTo>
                    <a:pt x="421777" y="0"/>
                  </a:lnTo>
                  <a:lnTo>
                    <a:pt x="459877"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3" name="正方形/長方形 92"/>
            <p:cNvSpPr/>
            <p:nvPr/>
          </p:nvSpPr>
          <p:spPr>
            <a:xfrm>
              <a:off x="8595246" y="7233015"/>
              <a:ext cx="961110" cy="145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正方形/長方形 93"/>
            <p:cNvSpPr/>
            <p:nvPr/>
          </p:nvSpPr>
          <p:spPr>
            <a:xfrm>
              <a:off x="9653497" y="7180615"/>
              <a:ext cx="932489" cy="133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95" name="直線コネクタ 94"/>
            <p:cNvCxnSpPr/>
            <p:nvPr/>
          </p:nvCxnSpPr>
          <p:spPr>
            <a:xfrm>
              <a:off x="8600933" y="7389277"/>
              <a:ext cx="857668" cy="2911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endCxn id="92" idx="4"/>
            </p:cNvCxnSpPr>
            <p:nvPr/>
          </p:nvCxnSpPr>
          <p:spPr>
            <a:xfrm>
              <a:off x="9546736" y="7370621"/>
              <a:ext cx="148994" cy="126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endCxn id="92" idx="4"/>
            </p:cNvCxnSpPr>
            <p:nvPr/>
          </p:nvCxnSpPr>
          <p:spPr>
            <a:xfrm>
              <a:off x="9636583" y="7324553"/>
              <a:ext cx="59147" cy="172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endCxn id="110" idx="8"/>
            </p:cNvCxnSpPr>
            <p:nvPr/>
          </p:nvCxnSpPr>
          <p:spPr>
            <a:xfrm flipH="1">
              <a:off x="10392986" y="7326968"/>
              <a:ext cx="193000" cy="210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a:off x="9313063" y="7420492"/>
              <a:ext cx="299523" cy="213404"/>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a:off x="9678317" y="7433769"/>
              <a:ext cx="811169" cy="3350"/>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80017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508336" y="2236423"/>
            <a:ext cx="2422814" cy="3808628"/>
            <a:chOff x="5589495" y="2064400"/>
            <a:chExt cx="2784855" cy="4377752"/>
          </a:xfrm>
        </p:grpSpPr>
        <p:pic>
          <p:nvPicPr>
            <p:cNvPr id="10" name="図 9"/>
            <p:cNvPicPr>
              <a:picLocks noChangeAspect="1"/>
            </p:cNvPicPr>
            <p:nvPr/>
          </p:nvPicPr>
          <p:blipFill rotWithShape="1">
            <a:blip r:embed="rId3"/>
            <a:srcRect l="2592" t="14404" r="52037" b="2897"/>
            <a:stretch/>
          </p:blipFill>
          <p:spPr>
            <a:xfrm>
              <a:off x="5618364" y="2064400"/>
              <a:ext cx="2755986" cy="2131626"/>
            </a:xfrm>
            <a:prstGeom prst="rect">
              <a:avLst/>
            </a:prstGeom>
          </p:spPr>
        </p:pic>
        <p:pic>
          <p:nvPicPr>
            <p:cNvPr id="19" name="図 18"/>
            <p:cNvPicPr>
              <a:picLocks noChangeAspect="1"/>
            </p:cNvPicPr>
            <p:nvPr/>
          </p:nvPicPr>
          <p:blipFill rotWithShape="1">
            <a:blip r:embed="rId3"/>
            <a:srcRect l="55205" t="24433" r="2009" b="2542"/>
            <a:stretch/>
          </p:blipFill>
          <p:spPr>
            <a:xfrm>
              <a:off x="5589495" y="4527514"/>
              <a:ext cx="2643668" cy="1914638"/>
            </a:xfrm>
            <a:prstGeom prst="rect">
              <a:avLst/>
            </a:prstGeom>
          </p:spPr>
        </p:pic>
      </p:grpSp>
      <p:sp>
        <p:nvSpPr>
          <p:cNvPr id="16" name="正方形/長方形 15"/>
          <p:cNvSpPr/>
          <p:nvPr/>
        </p:nvSpPr>
        <p:spPr>
          <a:xfrm>
            <a:off x="5088483" y="4105646"/>
            <a:ext cx="4116189"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（開通後１年間の渋滞回数</a:t>
            </a:r>
            <a:r>
              <a:rPr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5Km</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6911" y="1754942"/>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○開通区間の本線交通量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088483" y="2009770"/>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（交通混雑期の渋滞回数</a:t>
            </a:r>
            <a:r>
              <a:rPr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10Km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107504" y="42656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②</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07504" y="1061720"/>
            <a:ext cx="8928992" cy="64903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高槻</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間の新名神開通により、「新名神」と「名神・中国道」で交通が分散し、「名神・中国道」の年間の渋滞回数は約７割減となった。</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47790" y="6240469"/>
            <a:ext cx="4424210" cy="553998"/>
          </a:xfrm>
          <a:prstGeom prst="rect">
            <a:avLst/>
          </a:prstGeom>
        </p:spPr>
        <p:txBody>
          <a:bodyPr wrap="square">
            <a:spAutoFit/>
          </a:bodyPr>
          <a:lstStyle/>
          <a:p>
            <a:pPr marL="361950" indent="-361950"/>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１　本線交通量は、交通量計測装置による値（加重平均）。 </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000" dirty="0">
                <a:latin typeface="Meiryo UI" panose="020B0604030504040204" pitchFamily="50" charset="-128"/>
                <a:ea typeface="Meiryo UI" panose="020B0604030504040204" pitchFamily="50" charset="-128"/>
                <a:cs typeface="Meiryo UI" panose="020B0604030504040204" pitchFamily="50" charset="-128"/>
              </a:rPr>
              <a:t>　　　　開通前：平成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000" dirty="0">
                <a:latin typeface="Meiryo UI" panose="020B0604030504040204" pitchFamily="50" charset="-128"/>
                <a:ea typeface="Meiryo UI" panose="020B0604030504040204" pitchFamily="50" charset="-128"/>
                <a:cs typeface="Meiryo UI" panose="020B0604030504040204" pitchFamily="50" charset="-128"/>
              </a:rPr>
              <a:t>　　　　開通後：平成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 name="グループ化 8"/>
          <p:cNvGrpSpPr/>
          <p:nvPr/>
        </p:nvGrpSpPr>
        <p:grpSpPr>
          <a:xfrm>
            <a:off x="309245" y="2363735"/>
            <a:ext cx="4673776" cy="3906890"/>
            <a:chOff x="934305" y="2486364"/>
            <a:chExt cx="5797935" cy="4846594"/>
          </a:xfrm>
        </p:grpSpPr>
        <p:pic>
          <p:nvPicPr>
            <p:cNvPr id="7" name="図 6"/>
            <p:cNvPicPr>
              <a:picLocks noChangeAspect="1"/>
            </p:cNvPicPr>
            <p:nvPr/>
          </p:nvPicPr>
          <p:blipFill>
            <a:blip r:embed="rId4"/>
            <a:stretch>
              <a:fillRect/>
            </a:stretch>
          </p:blipFill>
          <p:spPr>
            <a:xfrm>
              <a:off x="971601" y="2486364"/>
              <a:ext cx="5760639" cy="2431870"/>
            </a:xfrm>
            <a:prstGeom prst="rect">
              <a:avLst/>
            </a:prstGeom>
          </p:spPr>
        </p:pic>
        <p:pic>
          <p:nvPicPr>
            <p:cNvPr id="8" name="図 7"/>
            <p:cNvPicPr>
              <a:picLocks noChangeAspect="1"/>
            </p:cNvPicPr>
            <p:nvPr/>
          </p:nvPicPr>
          <p:blipFill rotWithShape="1">
            <a:blip r:embed="rId5"/>
            <a:srcRect l="5952" t="18606" r="6820" b="9754"/>
            <a:stretch/>
          </p:blipFill>
          <p:spPr>
            <a:xfrm>
              <a:off x="934305" y="4903161"/>
              <a:ext cx="5596047" cy="2429797"/>
            </a:xfrm>
            <a:prstGeom prst="rect">
              <a:avLst/>
            </a:prstGeom>
          </p:spPr>
        </p:pic>
      </p:grpSp>
      <p:sp>
        <p:nvSpPr>
          <p:cNvPr id="22" name="正方形/長方形 21"/>
          <p:cNvSpPr/>
          <p:nvPr/>
        </p:nvSpPr>
        <p:spPr>
          <a:xfrm>
            <a:off x="245338" y="2009770"/>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（新名神高速道路開通前後における交通量</a:t>
            </a:r>
            <a:r>
              <a:rPr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911011" y="1754942"/>
            <a:ext cx="412548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○開通区間周辺の渋滞</a:t>
            </a:r>
            <a:r>
              <a:rPr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aseline="30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934943" y="5949280"/>
            <a:ext cx="4029545" cy="861774"/>
          </a:xfrm>
          <a:prstGeom prst="rect">
            <a:avLst/>
          </a:prstGeom>
        </p:spPr>
        <p:txBody>
          <a:bodyPr wrap="square">
            <a:spAutoFit/>
          </a:bodyPr>
          <a:lstStyle/>
          <a:p>
            <a:pPr marL="361950" indent="-361950"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２　渋滞：時速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40km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以下で低速走行、あるいは停止発進を繰り返す車列が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1km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以上かつ</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分以上継続した状態。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361950" indent="-361950" algn="just"/>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３　新名神（高槻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）と名神（高槻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～吹田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）・中国道（吹田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）の合計値。カッコ内はうち新名神の回数 </a:t>
            </a:r>
          </a:p>
        </p:txBody>
      </p:sp>
      <p:sp>
        <p:nvSpPr>
          <p:cNvPr id="15" name="正方形/長方形 14"/>
          <p:cNvSpPr/>
          <p:nvPr/>
        </p:nvSpPr>
        <p:spPr>
          <a:xfrm>
            <a:off x="309245" y="753058"/>
            <a:ext cx="8324325" cy="246221"/>
          </a:xfrm>
          <a:prstGeom prst="rect">
            <a:avLst/>
          </a:prstGeom>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E1A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新名神高速道路（高槻</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間）開通後</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年間の状況について」平成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20"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114</a:t>
            </a:fld>
            <a:endParaRPr lang="ja-JP" altLang="en-US" b="1" dirty="0"/>
          </a:p>
        </p:txBody>
      </p:sp>
    </p:spTree>
    <p:extLst>
      <p:ext uri="{BB962C8B-B14F-4D97-AF65-F5344CB8AC3E}">
        <p14:creationId xmlns:p14="http://schemas.microsoft.com/office/powerpoint/2010/main" val="14428722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496" y="2547594"/>
            <a:ext cx="886042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○公共交通戦略における事業中の「戦略路線」の概要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「公共交通戦略」を基に作成</a:t>
            </a:r>
            <a:endParaRPr lang="ja-JP" altLang="en-US" sz="11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496" y="4963100"/>
            <a:ext cx="816030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公共交通の利用促進」の取組みイメージ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「公共交通戦略」を基に作成</a:t>
            </a:r>
          </a:p>
        </p:txBody>
      </p:sp>
      <p:graphicFrame>
        <p:nvGraphicFramePr>
          <p:cNvPr id="14" name="Group 39"/>
          <p:cNvGraphicFramePr>
            <a:graphicFrameLocks noGrp="1"/>
          </p:cNvGraphicFramePr>
          <p:nvPr>
            <p:extLst>
              <p:ext uri="{D42A27DB-BD31-4B8C-83A1-F6EECF244321}">
                <p14:modId xmlns:p14="http://schemas.microsoft.com/office/powerpoint/2010/main" val="2953721418"/>
              </p:ext>
            </p:extLst>
          </p:nvPr>
        </p:nvGraphicFramePr>
        <p:xfrm>
          <a:off x="133905" y="5255824"/>
          <a:ext cx="8902591" cy="1280056"/>
        </p:xfrm>
        <a:graphic>
          <a:graphicData uri="http://schemas.openxmlformats.org/drawingml/2006/table">
            <a:tbl>
              <a:tblPr/>
              <a:tblGrid>
                <a:gridCol w="1702581">
                  <a:extLst>
                    <a:ext uri="{9D8B030D-6E8A-4147-A177-3AD203B41FA5}">
                      <a16:colId xmlns:a16="http://schemas.microsoft.com/office/drawing/2014/main" val="20000"/>
                    </a:ext>
                  </a:extLst>
                </a:gridCol>
                <a:gridCol w="7200010">
                  <a:extLst>
                    <a:ext uri="{9D8B030D-6E8A-4147-A177-3AD203B41FA5}">
                      <a16:colId xmlns:a16="http://schemas.microsoft.com/office/drawing/2014/main" val="20001"/>
                    </a:ext>
                  </a:extLst>
                </a:gridCol>
              </a:tblGrid>
              <a:tr h="41812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中⻑期的な対策として検討を⾏</a:t>
                      </a:r>
                      <a:r>
                        <a:rPr kumimoji="1" lang="ja-JP" altLang="en-US" sz="1200" b="0" i="0" u="none" strike="noStrike" cap="none" normalizeH="0" baseline="0" dirty="0" err="1">
                          <a:ln>
                            <a:noFill/>
                          </a:ln>
                          <a:solidFill>
                            <a:schemeClr val="tx1"/>
                          </a:solidFill>
                          <a:effectLst/>
                          <a:latin typeface="Meiryo UI" pitchFamily="50" charset="-128"/>
                          <a:ea typeface="Meiryo UI" pitchFamily="50" charset="-128"/>
                          <a:cs typeface="Meiryo UI" pitchFamily="50" charset="-128"/>
                        </a:rPr>
                        <a:t>う</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・料⾦負担の軽減 　　　　　　　　　　　　　　　　　　　　・乗継駅における駅機能の充実　　　　　　 　　　　 　</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・交通手段のシームレス化　　　　　　　　　　　など</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0"/>
                  </a:ext>
                </a:extLst>
              </a:tr>
              <a:tr h="74240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引き続き取組むもの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・鉄道の連続⽴体交差の整備　　　　　　　　　　　 　　・駅前広場の整備、駅へのアクセスの充実</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・乗継案内情報の充実　　　　　　　　　　　　　　  　 　 ・交通環境学習や利⽤促進キャンペーンの実施</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・観光や地域のにぎわいづくりと連携した利⽤促進</a:t>
                      </a:r>
                      <a:r>
                        <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　・鉄道駅耐震補強、可動式ホーム柵設置        </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・災害時の鉄道運行の情報提供　　　　　　　　　　　　　　　　　　　　　　　　　　　　　　　　　　　　　　　など</a:t>
                      </a:r>
                      <a:endParaRPr kumimoji="1" lang="zh-TW"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bl>
          </a:graphicData>
        </a:graphic>
      </p:graphicFrame>
      <p:sp>
        <p:nvSpPr>
          <p:cNvPr id="15" name="正方形/長方形 10"/>
          <p:cNvSpPr>
            <a:spLocks noChangeArrowheads="1"/>
          </p:cNvSpPr>
          <p:nvPr/>
        </p:nvSpPr>
        <p:spPr bwMode="auto">
          <a:xfrm>
            <a:off x="102956" y="36573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大阪都市圏における鉄道ネットワークの充実</a:t>
            </a:r>
          </a:p>
        </p:txBody>
      </p:sp>
      <p:sp>
        <p:nvSpPr>
          <p:cNvPr id="18" name="正方形/長方形 17"/>
          <p:cNvSpPr/>
          <p:nvPr/>
        </p:nvSpPr>
        <p:spPr>
          <a:xfrm>
            <a:off x="107504" y="742616"/>
            <a:ext cx="8928992" cy="180497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鉄道については、公共交通戦略（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月策定、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月改訂）に基づき、北大阪急行延伸</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は駅舎</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や軌道工事等を実施中、大阪モノレール延伸は都市計画事業認可（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月）及び軌道法に基づく工事施行認可（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月）を取得し、支柱建設工事等を実施中、なにわ筋線</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は鉄道</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事業法に基づく工事施行認可（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を取得</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し、現在、駅部等の工事を実施中。</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、乗継ぎ時</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の移動負担軽減や情報案内の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充実など</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よる公共</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交通の利便性向上に向けた取組みを進めている。</a:t>
            </a:r>
          </a:p>
        </p:txBody>
      </p:sp>
      <p:graphicFrame>
        <p:nvGraphicFramePr>
          <p:cNvPr id="17" name="Group 39"/>
          <p:cNvGraphicFramePr>
            <a:graphicFrameLocks noGrp="1"/>
          </p:cNvGraphicFramePr>
          <p:nvPr>
            <p:extLst>
              <p:ext uri="{D42A27DB-BD31-4B8C-83A1-F6EECF244321}">
                <p14:modId xmlns:p14="http://schemas.microsoft.com/office/powerpoint/2010/main" val="3355238299"/>
              </p:ext>
            </p:extLst>
          </p:nvPr>
        </p:nvGraphicFramePr>
        <p:xfrm>
          <a:off x="133905" y="2844734"/>
          <a:ext cx="8932285" cy="2019744"/>
        </p:xfrm>
        <a:graphic>
          <a:graphicData uri="http://schemas.openxmlformats.org/drawingml/2006/table">
            <a:tbl>
              <a:tblPr/>
              <a:tblGrid>
                <a:gridCol w="1141848">
                  <a:extLst>
                    <a:ext uri="{9D8B030D-6E8A-4147-A177-3AD203B41FA5}">
                      <a16:colId xmlns:a16="http://schemas.microsoft.com/office/drawing/2014/main" val="20000"/>
                    </a:ext>
                  </a:extLst>
                </a:gridCol>
                <a:gridCol w="2564285">
                  <a:extLst>
                    <a:ext uri="{9D8B030D-6E8A-4147-A177-3AD203B41FA5}">
                      <a16:colId xmlns:a16="http://schemas.microsoft.com/office/drawing/2014/main" val="20001"/>
                    </a:ext>
                  </a:extLst>
                </a:gridCol>
                <a:gridCol w="5226152">
                  <a:extLst>
                    <a:ext uri="{9D8B030D-6E8A-4147-A177-3AD203B41FA5}">
                      <a16:colId xmlns:a16="http://schemas.microsoft.com/office/drawing/2014/main" val="20002"/>
                    </a:ext>
                  </a:extLst>
                </a:gridCol>
              </a:tblGrid>
              <a:tr h="21602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概要（</a:t>
                      </a:r>
                      <a:r>
                        <a:rPr kumimoji="1" lang="ja-JP" altLang="en-US" sz="1200" b="1" i="0" u="none" strike="noStrike" cap="none" normalizeH="0" baseline="0" dirty="0">
                          <a:ln>
                            <a:noFill/>
                          </a:ln>
                          <a:solidFill>
                            <a:schemeClr val="tx1"/>
                          </a:solidFill>
                          <a:effectLst/>
                          <a:latin typeface="Meiryo UI" pitchFamily="50" charset="-128"/>
                          <a:ea typeface="ＭＳ Ｐゴシック" pitchFamily="50" charset="-128"/>
                        </a:rPr>
                        <a:t>数値は概数</a:t>
                      </a: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効果</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438331">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北大阪急行</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2.5㎞</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（千里中央～箕面萱野）</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874</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r>
                        <a:rPr kumimoji="1" lang="ja-JP" altLang="en-US"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en-US" altLang="ja-JP"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ja-JP" altLang="en-US"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車両費含む）</a:t>
                      </a:r>
                      <a:endParaRPr kumimoji="1" lang="en-US" altLang="ja-JP" sz="9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＊南北軸の強化、国土軸アクセス</a:t>
                      </a: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大阪モノレール</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8.9㎞</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門真市～瓜生堂</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1,050</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（インフラ：</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740</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億、インフラ外：</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310</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＊放射状鉄道の環状結節</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（新たに4路線を加え</a:t>
                      </a:r>
                      <a:r>
                        <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10</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路線の放射</a:t>
                      </a:r>
                      <a:r>
                        <a:rPr kumimoji="1" lang="ja-JP" altLang="en-US" sz="1200" b="0" i="0" u="none" strike="noStrike" cap="none" normalizeH="0" baseline="0" dirty="0">
                          <a:ln>
                            <a:noFill/>
                          </a:ln>
                          <a:solidFill>
                            <a:srgbClr val="FF0000"/>
                          </a:solidFill>
                          <a:effectLst/>
                          <a:latin typeface="Meiryo UI" pitchFamily="50" charset="-128"/>
                          <a:ea typeface="Meiryo UI" pitchFamily="50" charset="-128"/>
                          <a:cs typeface="Meiryo UI" pitchFamily="50" charset="-128"/>
                        </a:rPr>
                        <a:t>状</a:t>
                      </a: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鉄道と結節）</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なにわ筋線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7.2㎞</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（うめきた（大阪）地下</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a:t>
                      </a:r>
                      <a:r>
                        <a:rPr kumimoji="1" lang="en-US" altLang="zh-TW"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JR</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難波／</a:t>
                      </a:r>
                      <a:r>
                        <a:rPr kumimoji="1" lang="zh-TW"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南海</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新今宮）</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3,300</a:t>
                      </a:r>
                      <a:r>
                        <a:rPr kumimoji="1" lang="ja-JP" altLang="en-US"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＊関空アクセスの強化（速達性や定時制に加え、運行頻度やリダンダンシーも向上）</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rPr>
                        <a:t>＊大阪都心・国土軸にアクセスし、大阪・関西全体への広がりをもった路線</a:t>
                      </a:r>
                      <a:endParaRPr kumimoji="1" lang="en-US" altLang="ja-JP" sz="1200" b="0" i="0" u="none" strike="noStrike" cap="none" normalizeH="0" baseline="0" dirty="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bl>
          </a:graphicData>
        </a:graphic>
      </p:graphicFrame>
      <p:sp>
        <p:nvSpPr>
          <p:cNvPr id="11" name="スライド番号プレースホルダー 1"/>
          <p:cNvSpPr txBox="1">
            <a:spLocks/>
          </p:cNvSpPr>
          <p:nvPr/>
        </p:nvSpPr>
        <p:spPr>
          <a:xfrm>
            <a:off x="704691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115</a:t>
            </a:fld>
            <a:endParaRPr lang="ja-JP" altLang="en-US" dirty="0"/>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Tree>
    <p:extLst>
      <p:ext uri="{BB962C8B-B14F-4D97-AF65-F5344CB8AC3E}">
        <p14:creationId xmlns:p14="http://schemas.microsoft.com/office/powerpoint/2010/main" val="412100642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rotWithShape="1">
          <a:blip r:embed="rId3">
            <a:extLst>
              <a:ext uri="{28A0092B-C50C-407E-A947-70E740481C1C}">
                <a14:useLocalDpi xmlns:a14="http://schemas.microsoft.com/office/drawing/2010/main" val="0"/>
              </a:ext>
            </a:extLst>
          </a:blip>
          <a:srcRect l="16020" r="1994" b="12394"/>
          <a:stretch/>
        </p:blipFill>
        <p:spPr>
          <a:xfrm>
            <a:off x="179512" y="1916832"/>
            <a:ext cx="4896544" cy="3335635"/>
          </a:xfrm>
          <a:prstGeom prst="rect">
            <a:avLst/>
          </a:prstGeom>
        </p:spPr>
      </p:pic>
      <p:sp>
        <p:nvSpPr>
          <p:cNvPr id="16" name="正方形/長方形 10"/>
          <p:cNvSpPr>
            <a:spLocks noChangeArrowheads="1"/>
          </p:cNvSpPr>
          <p:nvPr/>
        </p:nvSpPr>
        <p:spPr bwMode="auto">
          <a:xfrm>
            <a:off x="103367" y="570456"/>
            <a:ext cx="6151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リニア・北陸新幹線などの広域交通ネットワークの強化</a:t>
            </a:r>
          </a:p>
        </p:txBody>
      </p:sp>
      <p:sp>
        <p:nvSpPr>
          <p:cNvPr id="130" name="テキスト ボックス 129"/>
          <p:cNvSpPr txBox="1"/>
          <p:nvPr/>
        </p:nvSpPr>
        <p:spPr>
          <a:xfrm>
            <a:off x="5311816" y="1700808"/>
            <a:ext cx="2808000"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北陸新幹線全線開業による時間短縮効果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403560" y="6525924"/>
            <a:ext cx="3128879" cy="215444"/>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リニア中央新幹線建設促進期成同盟会パンフレット（</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R4.</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３版）</a:t>
            </a:r>
            <a:r>
              <a:rPr lang="ja-JP" altLang="en-US" sz="8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5413178" y="4869740"/>
            <a:ext cx="3047254"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北陸新幹線建設促進同盟会パンフレット（令和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31"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116</a:t>
            </a:fld>
            <a:endParaRPr lang="ja-JP" altLang="en-US" b="1" dirty="0"/>
          </a:p>
        </p:txBody>
      </p:sp>
      <p:graphicFrame>
        <p:nvGraphicFramePr>
          <p:cNvPr id="90" name="表 89"/>
          <p:cNvGraphicFramePr>
            <a:graphicFrameLocks noGrp="1"/>
          </p:cNvGraphicFramePr>
          <p:nvPr>
            <p:extLst>
              <p:ext uri="{D42A27DB-BD31-4B8C-83A1-F6EECF244321}">
                <p14:modId xmlns:p14="http://schemas.microsoft.com/office/powerpoint/2010/main" val="2916011057"/>
              </p:ext>
            </p:extLst>
          </p:nvPr>
        </p:nvGraphicFramePr>
        <p:xfrm>
          <a:off x="107503" y="5953344"/>
          <a:ext cx="5094329" cy="572000"/>
        </p:xfrm>
        <a:graphic>
          <a:graphicData uri="http://schemas.openxmlformats.org/drawingml/2006/table">
            <a:tbl>
              <a:tblPr firstRow="1" firstCol="1" bandRow="1"/>
              <a:tblGrid>
                <a:gridCol w="5094329">
                  <a:extLst>
                    <a:ext uri="{9D8B030D-6E8A-4147-A177-3AD203B41FA5}">
                      <a16:colId xmlns:a16="http://schemas.microsoft.com/office/drawing/2014/main" val="20000"/>
                    </a:ext>
                  </a:extLst>
                </a:gridCol>
              </a:tblGrid>
              <a:tr h="57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整備新幹線、リニア中央新幹線等</a:t>
                      </a: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の物流・人流</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ネットワークの早期整備・活用（略</a:t>
                      </a: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strike="noStrike"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000" b="0" strike="noStrike"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リニア中央新幹線について、全線開業の前倒しを図るため、建設主体が</a:t>
                      </a:r>
                      <a:r>
                        <a:rPr lang="en-US" altLang="ja-JP" sz="10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r>
                        <a:rPr lang="ja-JP" altLang="en-US" sz="1000" b="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年から名古屋・大阪間の環境影響評価に着手できるよう、沿線自治体と連携して、必要な指導、支援を行う。</a:t>
                      </a:r>
                      <a:endParaRPr lang="ja-JP" altLang="en-US" sz="1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91" name="テキスト ボックス 90"/>
          <p:cNvSpPr txBox="1"/>
          <p:nvPr/>
        </p:nvSpPr>
        <p:spPr>
          <a:xfrm>
            <a:off x="107504" y="1700808"/>
            <a:ext cx="507309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○リニア・北陸新幹線の全線開業により形成される新幹線ネットワーク</a:t>
            </a:r>
            <a:endParaRPr kumimoji="1" lang="ja-JP" altLang="en-US" sz="1000" dirty="0"/>
          </a:p>
        </p:txBody>
      </p:sp>
      <p:sp>
        <p:nvSpPr>
          <p:cNvPr id="92" name="正方形/長方形 91"/>
          <p:cNvSpPr/>
          <p:nvPr/>
        </p:nvSpPr>
        <p:spPr>
          <a:xfrm>
            <a:off x="124050" y="1052736"/>
            <a:ext cx="8928992" cy="5760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広域交通ネットワーク強化に資するリニア中央新幹線と北陸新幹線について、国等への働きかけを行うなど、新大阪駅までの１日も早い全線開業に向けた取組みを進めている。</a:t>
            </a:r>
          </a:p>
          <a:p>
            <a:pPr algn="just">
              <a:lnSpc>
                <a:spcPts val="2000"/>
              </a:lnSpc>
            </a:pP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テキスト ボックス 92"/>
          <p:cNvSpPr txBox="1"/>
          <p:nvPr/>
        </p:nvSpPr>
        <p:spPr>
          <a:xfrm>
            <a:off x="0" y="5703059"/>
            <a:ext cx="5865183"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経済財政運営と改革の基本方針 抜粋（骨太の方針</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６</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閣議決定）</a:t>
            </a:r>
            <a:endParaRPr kumimoji="1" lang="ja-JP" altLang="en-US" sz="1000" dirty="0"/>
          </a:p>
        </p:txBody>
      </p:sp>
      <p:sp>
        <p:nvSpPr>
          <p:cNvPr id="95" name="角丸四角形 94"/>
          <p:cNvSpPr/>
          <p:nvPr/>
        </p:nvSpPr>
        <p:spPr>
          <a:xfrm>
            <a:off x="251520" y="2269970"/>
            <a:ext cx="2823694" cy="58296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ＭＳ Ｐゴシック" panose="020B0600070205080204" pitchFamily="50" charset="-128"/>
                <a:ea typeface="ＭＳ Ｐゴシック" panose="020B0600070205080204" pitchFamily="50" charset="-128"/>
              </a:rPr>
              <a:t>リニア整備後の４時間到達圏（</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a:solidFill>
                  <a:schemeClr val="tx1"/>
                </a:solidFill>
                <a:latin typeface="ＭＳ Ｐゴシック" panose="020B0600070205080204" pitchFamily="50" charset="-128"/>
                <a:ea typeface="ＭＳ Ｐゴシック" panose="020B0600070205080204" pitchFamily="50" charset="-128"/>
              </a:rPr>
              <a:t>大阪　４０箇所</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４７箇所　　　東京　３５箇所</a:t>
            </a:r>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４７箇所</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a:solidFill>
                  <a:schemeClr val="tx1"/>
                </a:solidFill>
                <a:latin typeface="ＭＳ Ｐゴシック" panose="020B0600070205080204" pitchFamily="50" charset="-128"/>
                <a:ea typeface="ＭＳ Ｐゴシック" panose="020B0600070205080204" pitchFamily="50" charset="-128"/>
              </a:rPr>
              <a:t>→大阪が東京に匹敵する 一大ハブ都市に</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en-US" altLang="ja-JP" sz="800" dirty="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鉄道利用で４時間以内に到達可能な県庁所在都市数</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96" name="直線コネクタ 95"/>
          <p:cNvCxnSpPr/>
          <p:nvPr/>
        </p:nvCxnSpPr>
        <p:spPr>
          <a:xfrm flipV="1">
            <a:off x="3491880" y="2132856"/>
            <a:ext cx="576064" cy="216025"/>
          </a:xfrm>
          <a:prstGeom prst="line">
            <a:avLst/>
          </a:prstGeom>
          <a:ln w="12700"/>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a:off x="2051720" y="3068960"/>
            <a:ext cx="432048" cy="216024"/>
          </a:xfrm>
          <a:prstGeom prst="line">
            <a:avLst/>
          </a:prstGeom>
          <a:ln w="12700"/>
        </p:spPr>
        <p:style>
          <a:lnRef idx="1">
            <a:schemeClr val="dk1"/>
          </a:lnRef>
          <a:fillRef idx="0">
            <a:schemeClr val="dk1"/>
          </a:fillRef>
          <a:effectRef idx="0">
            <a:schemeClr val="dk1"/>
          </a:effectRef>
          <a:fontRef idx="minor">
            <a:schemeClr val="tx1"/>
          </a:fontRef>
        </p:style>
      </p:cxnSp>
      <p:graphicFrame>
        <p:nvGraphicFramePr>
          <p:cNvPr id="98" name="表 97"/>
          <p:cNvGraphicFramePr>
            <a:graphicFrameLocks noGrp="1"/>
          </p:cNvGraphicFramePr>
          <p:nvPr/>
        </p:nvGraphicFramePr>
        <p:xfrm>
          <a:off x="5475569" y="5373216"/>
          <a:ext cx="3455366" cy="1155700"/>
        </p:xfrm>
        <a:graphic>
          <a:graphicData uri="http://schemas.openxmlformats.org/drawingml/2006/table">
            <a:tbl>
              <a:tblPr firstRow="1" bandRow="1">
                <a:tableStyleId>{D7AC3CCA-C797-4891-BE02-D94E43425B78}</a:tableStyleId>
              </a:tblPr>
              <a:tblGrid>
                <a:gridCol w="864094">
                  <a:extLst>
                    <a:ext uri="{9D8B030D-6E8A-4147-A177-3AD203B41FA5}">
                      <a16:colId xmlns:a16="http://schemas.microsoft.com/office/drawing/2014/main" val="3257375910"/>
                    </a:ext>
                  </a:extLst>
                </a:gridCol>
                <a:gridCol w="1296144">
                  <a:extLst>
                    <a:ext uri="{9D8B030D-6E8A-4147-A177-3AD203B41FA5}">
                      <a16:colId xmlns:a16="http://schemas.microsoft.com/office/drawing/2014/main" val="2183642815"/>
                    </a:ext>
                  </a:extLst>
                </a:gridCol>
                <a:gridCol w="1295128">
                  <a:extLst>
                    <a:ext uri="{9D8B030D-6E8A-4147-A177-3AD203B41FA5}">
                      <a16:colId xmlns:a16="http://schemas.microsoft.com/office/drawing/2014/main" val="871403320"/>
                    </a:ext>
                  </a:extLst>
                </a:gridCol>
              </a:tblGrid>
              <a:tr h="370840">
                <a:tc>
                  <a:txBody>
                    <a:bodyPr/>
                    <a:lstStyle/>
                    <a:p>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大阪・名古屋間</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&lt;152km&gt;</a:t>
                      </a:r>
                    </a:p>
                  </a:txBody>
                  <a:tcPr anchor="ctr" anchorCtr="1">
                    <a:solidFill>
                      <a:schemeClr val="bg1"/>
                    </a:solidFill>
                  </a:tcPr>
                </a:tc>
                <a:tc>
                  <a:txBody>
                    <a:bodyPr/>
                    <a:lstStyle/>
                    <a:p>
                      <a:pPr algn="ctr"/>
                      <a:r>
                        <a:rPr kumimoji="1" lang="ja-JP" altLang="en-US" sz="1050" b="0" dirty="0">
                          <a:latin typeface="Meiryo UI" panose="020B0604030504040204" pitchFamily="50" charset="-128"/>
                          <a:ea typeface="Meiryo UI" panose="020B0604030504040204" pitchFamily="50" charset="-128"/>
                        </a:rPr>
                        <a:t>大阪・東京間　　</a:t>
                      </a:r>
                      <a:r>
                        <a:rPr lang="en-US" altLang="ja-JP" sz="800" b="0" dirty="0">
                          <a:latin typeface="Meiryo UI" panose="020B0604030504040204" pitchFamily="50" charset="-128"/>
                          <a:ea typeface="Meiryo UI" panose="020B0604030504040204" pitchFamily="50" charset="-128"/>
                        </a:rPr>
                        <a:t>&lt;438km&gt;</a:t>
                      </a:r>
                    </a:p>
                  </a:txBody>
                  <a:tcPr anchor="ctr" anchorCtr="1">
                    <a:solidFill>
                      <a:schemeClr val="bg1"/>
                    </a:solidFill>
                  </a:tcPr>
                </a:tc>
                <a:extLst>
                  <a:ext uri="{0D108BD9-81ED-4DB2-BD59-A6C34878D82A}">
                    <a16:rowId xmlns:a16="http://schemas.microsoft.com/office/drawing/2014/main" val="3823541242"/>
                  </a:ext>
                </a:extLst>
              </a:tr>
              <a:tr h="370840">
                <a:tc>
                  <a:txBody>
                    <a:bodyPr/>
                    <a:lstStyle/>
                    <a:p>
                      <a:r>
                        <a:rPr kumimoji="1" lang="ja-JP" altLang="en-US" sz="1050" b="0" dirty="0">
                          <a:latin typeface="Meiryo UI" panose="020B0604030504040204" pitchFamily="50" charset="-128"/>
                          <a:ea typeface="Meiryo UI" panose="020B0604030504040204" pitchFamily="50" charset="-128"/>
                        </a:rPr>
                        <a:t>現行</a:t>
                      </a:r>
                    </a:p>
                  </a:txBody>
                  <a:tcPr anchor="ctr" anchorCtr="1">
                    <a:solidFill>
                      <a:schemeClr val="bg1"/>
                    </a:solidFill>
                  </a:tcPr>
                </a:tc>
                <a:tc>
                  <a:txBody>
                    <a:bodyPr/>
                    <a:lstStyle/>
                    <a:p>
                      <a:r>
                        <a:rPr kumimoji="1" lang="ja-JP" altLang="en-US" sz="1050" b="0" dirty="0">
                          <a:latin typeface="Meiryo UI" panose="020B0604030504040204" pitchFamily="50" charset="-128"/>
                          <a:ea typeface="Meiryo UI" panose="020B0604030504040204" pitchFamily="50" charset="-128"/>
                        </a:rPr>
                        <a:t>　</a:t>
                      </a:r>
                      <a:r>
                        <a:rPr kumimoji="1" lang="en-US" altLang="ja-JP" sz="1050" b="0" dirty="0">
                          <a:latin typeface="Meiryo UI" panose="020B0604030504040204" pitchFamily="50" charset="-128"/>
                          <a:ea typeface="Meiryo UI" panose="020B0604030504040204" pitchFamily="50" charset="-128"/>
                        </a:rPr>
                        <a:t>47</a:t>
                      </a:r>
                      <a:r>
                        <a:rPr kumimoji="1" lang="ja-JP" altLang="en-US" sz="1050" b="0" dirty="0">
                          <a:latin typeface="Meiryo UI" panose="020B0604030504040204" pitchFamily="50" charset="-128"/>
                          <a:ea typeface="Meiryo UI" panose="020B0604030504040204" pitchFamily="50" charset="-128"/>
                        </a:rPr>
                        <a:t>分</a:t>
                      </a:r>
                    </a:p>
                  </a:txBody>
                  <a:tcPr anchor="ctr" anchorCtr="1">
                    <a:solidFill>
                      <a:schemeClr val="bg1"/>
                    </a:solidFill>
                  </a:tcPr>
                </a:tc>
                <a:tc>
                  <a:txBody>
                    <a:bodyPr/>
                    <a:lstStyle/>
                    <a:p>
                      <a:r>
                        <a:rPr kumimoji="1" lang="en-US" altLang="ja-JP" sz="1050" b="0" dirty="0">
                          <a:latin typeface="Meiryo UI" panose="020B0604030504040204" pitchFamily="50" charset="-128"/>
                          <a:ea typeface="Meiryo UI" panose="020B0604030504040204" pitchFamily="50" charset="-128"/>
                        </a:rPr>
                        <a:t>135</a:t>
                      </a:r>
                      <a:r>
                        <a:rPr kumimoji="1" lang="ja-JP" altLang="en-US" sz="1050" b="0" dirty="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247420749"/>
                  </a:ext>
                </a:extLst>
              </a:tr>
              <a:tr h="370840">
                <a:tc>
                  <a:txBody>
                    <a:bodyPr/>
                    <a:lstStyle/>
                    <a:p>
                      <a:r>
                        <a:rPr kumimoji="1" lang="ja-JP" altLang="en-US" sz="1050" b="0" dirty="0">
                          <a:latin typeface="Meiryo UI" panose="020B0604030504040204" pitchFamily="50" charset="-128"/>
                          <a:ea typeface="Meiryo UI" panose="020B0604030504040204" pitchFamily="50" charset="-128"/>
                        </a:rPr>
                        <a:t>全線開業時</a:t>
                      </a:r>
                    </a:p>
                  </a:txBody>
                  <a:tcPr anchor="ctr" anchorCtr="1">
                    <a:solidFill>
                      <a:schemeClr val="bg1"/>
                    </a:solidFill>
                  </a:tcPr>
                </a:tc>
                <a:tc>
                  <a:txBody>
                    <a:bodyPr/>
                    <a:lstStyle/>
                    <a:p>
                      <a:pPr algn="l"/>
                      <a:r>
                        <a:rPr kumimoji="1" lang="ja-JP" altLang="en-US" sz="1050" b="0" dirty="0">
                          <a:latin typeface="Meiryo UI" panose="020B0604030504040204" pitchFamily="50" charset="-128"/>
                          <a:ea typeface="Meiryo UI" panose="020B0604030504040204" pitchFamily="50" charset="-128"/>
                        </a:rPr>
                        <a:t>　　　</a:t>
                      </a:r>
                      <a:r>
                        <a:rPr kumimoji="1" lang="en-US" altLang="ja-JP" sz="1050" b="0" dirty="0">
                          <a:latin typeface="Meiryo UI" panose="020B0604030504040204" pitchFamily="50" charset="-128"/>
                          <a:ea typeface="Meiryo UI" panose="020B0604030504040204" pitchFamily="50" charset="-128"/>
                        </a:rPr>
                        <a:t>27</a:t>
                      </a:r>
                      <a:r>
                        <a:rPr kumimoji="1" lang="ja-JP" altLang="en-US" sz="1050" b="0" dirty="0">
                          <a:latin typeface="Meiryo UI" panose="020B0604030504040204" pitchFamily="50" charset="-128"/>
                          <a:ea typeface="Meiryo UI" panose="020B0604030504040204" pitchFamily="50" charset="-128"/>
                        </a:rPr>
                        <a:t>分</a:t>
                      </a:r>
                      <a:endParaRPr kumimoji="1" lang="en-US" altLang="ja-JP" sz="1050" b="0" dirty="0">
                        <a:latin typeface="Meiryo UI" panose="020B0604030504040204" pitchFamily="50" charset="-128"/>
                        <a:ea typeface="Meiryo UI" panose="020B0604030504040204" pitchFamily="50" charset="-128"/>
                      </a:endParaRPr>
                    </a:p>
                    <a:p>
                      <a:pPr algn="l"/>
                      <a:r>
                        <a:rPr kumimoji="1" lang="ja-JP" altLang="en-US" sz="1050" b="0" dirty="0">
                          <a:latin typeface="Meiryo UI" panose="020B0604030504040204" pitchFamily="50" charset="-128"/>
                          <a:ea typeface="Meiryo UI" panose="020B0604030504040204" pitchFamily="50" charset="-128"/>
                        </a:rPr>
                        <a:t>（▲</a:t>
                      </a:r>
                      <a:r>
                        <a:rPr kumimoji="1" lang="en-US" altLang="ja-JP" sz="1050" b="0" dirty="0">
                          <a:latin typeface="Meiryo UI" panose="020B0604030504040204" pitchFamily="50" charset="-128"/>
                          <a:ea typeface="Meiryo UI" panose="020B0604030504040204" pitchFamily="50" charset="-128"/>
                        </a:rPr>
                        <a:t>20</a:t>
                      </a:r>
                      <a:r>
                        <a:rPr kumimoji="1" lang="ja-JP" altLang="en-US" sz="1050" b="0" dirty="0">
                          <a:latin typeface="Meiryo UI" panose="020B0604030504040204" pitchFamily="50" charset="-128"/>
                          <a:ea typeface="Meiryo UI" panose="020B0604030504040204" pitchFamily="50" charset="-128"/>
                        </a:rPr>
                        <a:t>分）</a:t>
                      </a: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Meiryo UI" panose="020B0604030504040204" pitchFamily="50" charset="-128"/>
                          <a:ea typeface="Meiryo UI" panose="020B0604030504040204" pitchFamily="50" charset="-128"/>
                        </a:rPr>
                        <a:t>　　　</a:t>
                      </a:r>
                      <a:r>
                        <a:rPr kumimoji="1" lang="en-US" altLang="ja-JP" sz="1050" b="0" dirty="0">
                          <a:latin typeface="Meiryo UI" panose="020B0604030504040204" pitchFamily="50" charset="-128"/>
                          <a:ea typeface="Meiryo UI" panose="020B0604030504040204" pitchFamily="50" charset="-128"/>
                        </a:rPr>
                        <a:t>67</a:t>
                      </a:r>
                      <a:r>
                        <a:rPr kumimoji="1" lang="ja-JP" altLang="en-US" sz="1050" b="0" dirty="0">
                          <a:latin typeface="Meiryo UI" panose="020B0604030504040204" pitchFamily="50" charset="-128"/>
                          <a:ea typeface="Meiryo UI" panose="020B0604030504040204" pitchFamily="50" charset="-128"/>
                        </a:rPr>
                        <a:t>分</a:t>
                      </a:r>
                      <a:endParaRPr kumimoji="1" lang="en-US" altLang="ja-JP" sz="1050" b="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Meiryo UI" panose="020B0604030504040204" pitchFamily="50" charset="-128"/>
                          <a:ea typeface="Meiryo UI" panose="020B0604030504040204" pitchFamily="50" charset="-128"/>
                        </a:rPr>
                        <a:t>（▲</a:t>
                      </a:r>
                      <a:r>
                        <a:rPr kumimoji="1" lang="en-US" altLang="ja-JP" sz="1050" b="0" dirty="0">
                          <a:latin typeface="Meiryo UI" panose="020B0604030504040204" pitchFamily="50" charset="-128"/>
                          <a:ea typeface="Meiryo UI" panose="020B0604030504040204" pitchFamily="50" charset="-128"/>
                        </a:rPr>
                        <a:t>68</a:t>
                      </a:r>
                      <a:r>
                        <a:rPr kumimoji="1" lang="ja-JP" altLang="en-US" sz="1050" b="0" dirty="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033305230"/>
                  </a:ext>
                </a:extLst>
              </a:tr>
            </a:tbl>
          </a:graphicData>
        </a:graphic>
      </p:graphicFrame>
      <p:sp>
        <p:nvSpPr>
          <p:cNvPr id="99" name="テキスト ボックス 98"/>
          <p:cNvSpPr txBox="1"/>
          <p:nvPr/>
        </p:nvSpPr>
        <p:spPr>
          <a:xfrm>
            <a:off x="4073940" y="2060848"/>
            <a:ext cx="1002116" cy="464674"/>
          </a:xfrm>
          <a:prstGeom prst="rect">
            <a:avLst/>
          </a:prstGeom>
          <a:solidFill>
            <a:schemeClr val="bg1"/>
          </a:solidFill>
          <a:ln>
            <a:solidFill>
              <a:schemeClr val="tx1"/>
            </a:solidFill>
          </a:ln>
        </p:spPr>
        <p:txBody>
          <a:bodyPr wrap="square" lIns="36000" tIns="18000" rIns="36000" bIns="18000" rtlCol="0">
            <a:spAutoFit/>
          </a:bodyPr>
          <a:lstStyle/>
          <a:p>
            <a:r>
              <a:rPr kumimoji="1" lang="ja-JP" altLang="en-US" sz="800" dirty="0">
                <a:latin typeface="Meiryo UI" panose="020B0604030504040204" pitchFamily="50" charset="-128"/>
                <a:ea typeface="Meiryo UI" panose="020B0604030504040204" pitchFamily="50" charset="-128"/>
              </a:rPr>
              <a:t>北陸新幹線</a:t>
            </a:r>
            <a:endParaRPr kumimoji="1"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金沢・敦賀間</a:t>
            </a:r>
            <a:r>
              <a:rPr lang="en-US" altLang="ja-JP" sz="600" dirty="0">
                <a:latin typeface="Meiryo UI" panose="020B0604030504040204" pitchFamily="50" charset="-128"/>
                <a:ea typeface="Meiryo UI" panose="020B0604030504040204" pitchFamily="50" charset="-128"/>
              </a:rPr>
              <a:t>&lt;143km&gt;</a:t>
            </a:r>
          </a:p>
          <a:p>
            <a:pPr algn="ctr">
              <a:lnSpc>
                <a:spcPts val="720"/>
              </a:lnSpc>
            </a:pPr>
            <a:r>
              <a:rPr lang="en-US" altLang="ja-JP" sz="600" dirty="0">
                <a:latin typeface="Meiryo UI" panose="020B0604030504040204" pitchFamily="50" charset="-128"/>
                <a:ea typeface="Meiryo UI" panose="020B0604030504040204" pitchFamily="50" charset="-128"/>
              </a:rPr>
              <a:t>(</a:t>
            </a:r>
            <a:r>
              <a:rPr kumimoji="1" lang="en-US" altLang="ja-JP" sz="600" dirty="0" smtClean="0">
                <a:latin typeface="Meiryo UI" panose="020B0604030504040204" pitchFamily="50" charset="-128"/>
                <a:ea typeface="Meiryo UI" panose="020B0604030504040204" pitchFamily="50" charset="-128"/>
              </a:rPr>
              <a:t>202</a:t>
            </a:r>
            <a:r>
              <a:rPr lang="en-US" altLang="ja-JP" sz="600" dirty="0" smtClean="0">
                <a:latin typeface="Meiryo UI" panose="020B0604030504040204" pitchFamily="50" charset="-128"/>
                <a:ea typeface="Meiryo UI" panose="020B0604030504040204" pitchFamily="50" charset="-128"/>
              </a:rPr>
              <a:t>3</a:t>
            </a:r>
            <a:r>
              <a:rPr kumimoji="1" lang="ja-JP" altLang="en-US" sz="600" dirty="0">
                <a:latin typeface="Meiryo UI" panose="020B0604030504040204" pitchFamily="50" charset="-128"/>
                <a:ea typeface="Meiryo UI" panose="020B0604030504040204" pitchFamily="50" charset="-128"/>
              </a:rPr>
              <a:t>年度末開業</a:t>
            </a:r>
            <a:r>
              <a:rPr kumimoji="1" lang="ja-JP" altLang="en-US" sz="600" dirty="0" smtClean="0">
                <a:latin typeface="Meiryo UI" panose="020B0604030504040204" pitchFamily="50" charset="-128"/>
                <a:ea typeface="Meiryo UI" panose="020B0604030504040204" pitchFamily="50" charset="-128"/>
              </a:rPr>
              <a:t>予定</a:t>
            </a:r>
            <a:r>
              <a:rPr kumimoji="1" lang="en-US" altLang="ja-JP" sz="600" dirty="0" smtClean="0">
                <a:latin typeface="Meiryo UI" panose="020B0604030504040204" pitchFamily="50" charset="-128"/>
                <a:ea typeface="Meiryo UI" panose="020B0604030504040204" pitchFamily="50" charset="-128"/>
              </a:rPr>
              <a:t>)</a:t>
            </a:r>
            <a:endParaRPr kumimoji="1" lang="en-US" altLang="ja-JP" sz="600" dirty="0">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971600" y="2924944"/>
            <a:ext cx="1115616" cy="430887"/>
          </a:xfrm>
          <a:prstGeom prst="rect">
            <a:avLst/>
          </a:prstGeom>
          <a:solidFill>
            <a:schemeClr val="bg1"/>
          </a:solidFill>
          <a:ln>
            <a:solidFill>
              <a:schemeClr val="tx1"/>
            </a:solidFill>
          </a:ln>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　北陸新幹線</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敦賀・新大阪間</a:t>
            </a:r>
            <a:endParaRPr lang="en-US" altLang="ja-JP" sz="600" dirty="0">
              <a:latin typeface="Meiryo UI" panose="020B0604030504040204" pitchFamily="50" charset="-128"/>
              <a:ea typeface="Meiryo UI" panose="020B0604030504040204" pitchFamily="50" charset="-128"/>
            </a:endParaRPr>
          </a:p>
          <a:p>
            <a:pPr algn="ctr"/>
            <a:r>
              <a:rPr lang="en-US" altLang="ja-JP" sz="600" dirty="0">
                <a:latin typeface="Meiryo UI" panose="020B0604030504040204" pitchFamily="50" charset="-128"/>
                <a:ea typeface="Meiryo UI" panose="020B0604030504040204" pitchFamily="50" charset="-128"/>
              </a:rPr>
              <a:t>(2019.5</a:t>
            </a:r>
            <a:r>
              <a:rPr lang="ja-JP" altLang="en-US" sz="600" dirty="0">
                <a:latin typeface="Meiryo UI" panose="020B0604030504040204" pitchFamily="50" charset="-128"/>
                <a:ea typeface="Meiryo UI" panose="020B0604030504040204" pitchFamily="50" charset="-128"/>
              </a:rPr>
              <a:t>環境ｱｾｽﾒﾝﾄ着手</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107504" y="5229200"/>
            <a:ext cx="5865183" cy="461665"/>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国土交通省公表資料を基に作成</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リニア・北陸新幹線の駅位置・ルートは公表資料等より想定。駅の数字は新大阪駅からの最速の分数。</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大きい丸は速達タイプ、小さい丸は各停タイプで独自に計測（</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R4.5</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101"/>
          <p:cNvSpPr txBox="1"/>
          <p:nvPr/>
        </p:nvSpPr>
        <p:spPr>
          <a:xfrm>
            <a:off x="251520" y="3429000"/>
            <a:ext cx="1509964" cy="430887"/>
          </a:xfrm>
          <a:prstGeom prst="rect">
            <a:avLst/>
          </a:prstGeom>
          <a:solidFill>
            <a:schemeClr val="bg1"/>
          </a:solidFill>
          <a:ln>
            <a:solidFill>
              <a:schemeClr val="tx1"/>
            </a:solidFill>
          </a:ln>
        </p:spPr>
        <p:txBody>
          <a:bodyPr wrap="square" rtlCol="0">
            <a:spAutoFit/>
          </a:bodyPr>
          <a:lstStyle/>
          <a:p>
            <a:r>
              <a:rPr lang="ja-JP" altLang="en-US" sz="800" dirty="0">
                <a:latin typeface="Meiryo UI" panose="020B0604030504040204" pitchFamily="50" charset="-128"/>
                <a:ea typeface="Meiryo UI" panose="020B0604030504040204" pitchFamily="50" charset="-128"/>
              </a:rPr>
              <a:t>　リニア中央</a:t>
            </a:r>
            <a:r>
              <a:rPr kumimoji="1" lang="ja-JP" altLang="en-US" sz="800" dirty="0">
                <a:latin typeface="Meiryo UI" panose="020B0604030504040204" pitchFamily="50" charset="-128"/>
                <a:ea typeface="Meiryo UI" panose="020B0604030504040204" pitchFamily="50" charset="-128"/>
              </a:rPr>
              <a:t>新幹線</a:t>
            </a:r>
            <a:endParaRPr kumimoji="1"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名古屋・新大阪間</a:t>
            </a:r>
            <a:r>
              <a:rPr lang="en-US" altLang="ja-JP" sz="600" dirty="0">
                <a:latin typeface="Meiryo UI" panose="020B0604030504040204" pitchFamily="50" charset="-128"/>
                <a:ea typeface="Meiryo UI" panose="020B0604030504040204" pitchFamily="50" charset="-128"/>
              </a:rPr>
              <a:t>&lt;152km&gt;</a:t>
            </a:r>
          </a:p>
          <a:p>
            <a:pPr algn="ctr"/>
            <a:r>
              <a:rPr lang="en-US" altLang="ja-JP" sz="600" dirty="0">
                <a:latin typeface="Meiryo UI" panose="020B0604030504040204" pitchFamily="50" charset="-128"/>
                <a:ea typeface="Meiryo UI" panose="020B0604030504040204" pitchFamily="50" charset="-128"/>
              </a:rPr>
              <a:t>(2045</a:t>
            </a:r>
            <a:r>
              <a:rPr lang="ja-JP" altLang="en-US" sz="600" dirty="0">
                <a:latin typeface="Meiryo UI" panose="020B0604030504040204" pitchFamily="50" charset="-128"/>
                <a:ea typeface="Meiryo UI" panose="020B0604030504040204" pitchFamily="50" charset="-128"/>
              </a:rPr>
              <a:t>年から最大</a:t>
            </a:r>
            <a:r>
              <a:rPr lang="en-US" altLang="ja-JP" sz="600" dirty="0">
                <a:latin typeface="Meiryo UI" panose="020B0604030504040204" pitchFamily="50" charset="-128"/>
                <a:ea typeface="Meiryo UI" panose="020B0604030504040204" pitchFamily="50" charset="-128"/>
              </a:rPr>
              <a:t>8</a:t>
            </a:r>
            <a:r>
              <a:rPr lang="ja-JP" altLang="en-US" sz="600" dirty="0">
                <a:latin typeface="Meiryo UI" panose="020B0604030504040204" pitchFamily="50" charset="-128"/>
                <a:ea typeface="Meiryo UI" panose="020B0604030504040204" pitchFamily="50" charset="-128"/>
              </a:rPr>
              <a:t>年前倒し予定</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103" name="直線コネクタ 102"/>
          <p:cNvCxnSpPr/>
          <p:nvPr/>
        </p:nvCxnSpPr>
        <p:spPr>
          <a:xfrm>
            <a:off x="1763688" y="3789040"/>
            <a:ext cx="720080" cy="792088"/>
          </a:xfrm>
          <a:prstGeom prst="line">
            <a:avLst/>
          </a:prstGeom>
          <a:ln w="12700"/>
        </p:spPr>
        <p:style>
          <a:lnRef idx="1">
            <a:schemeClr val="dk1"/>
          </a:lnRef>
          <a:fillRef idx="0">
            <a:schemeClr val="dk1"/>
          </a:fillRef>
          <a:effectRef idx="0">
            <a:schemeClr val="dk1"/>
          </a:effectRef>
          <a:fontRef idx="minor">
            <a:schemeClr val="tx1"/>
          </a:fontRef>
        </p:style>
      </p:cxnSp>
      <p:sp>
        <p:nvSpPr>
          <p:cNvPr id="104" name="テキスト ボックス 103"/>
          <p:cNvSpPr txBox="1"/>
          <p:nvPr/>
        </p:nvSpPr>
        <p:spPr>
          <a:xfrm>
            <a:off x="3851920" y="2780928"/>
            <a:ext cx="1200769" cy="372341"/>
          </a:xfrm>
          <a:prstGeom prst="rect">
            <a:avLst/>
          </a:prstGeom>
          <a:solidFill>
            <a:schemeClr val="bg1"/>
          </a:solidFill>
          <a:ln>
            <a:solidFill>
              <a:schemeClr val="tx1"/>
            </a:solidFill>
          </a:ln>
        </p:spPr>
        <p:txBody>
          <a:bodyPr wrap="square" lIns="36000" tIns="18000" rIns="36000" bIns="18000" rtlCol="0">
            <a:spAutoFit/>
          </a:bodyPr>
          <a:lstStyle/>
          <a:p>
            <a:r>
              <a:rPr lang="ja-JP" altLang="en-US" sz="800" dirty="0">
                <a:latin typeface="Meiryo UI" panose="020B0604030504040204" pitchFamily="50" charset="-128"/>
                <a:ea typeface="Meiryo UI" panose="020B0604030504040204" pitchFamily="50" charset="-128"/>
              </a:rPr>
              <a:t>リニア中央</a:t>
            </a:r>
            <a:r>
              <a:rPr kumimoji="1" lang="ja-JP" altLang="en-US" sz="800" dirty="0">
                <a:latin typeface="Meiryo UI" panose="020B0604030504040204" pitchFamily="50" charset="-128"/>
                <a:ea typeface="Meiryo UI" panose="020B0604030504040204" pitchFamily="50" charset="-128"/>
              </a:rPr>
              <a:t>新幹線</a:t>
            </a:r>
            <a:endParaRPr kumimoji="1"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品川・名古屋間</a:t>
            </a:r>
            <a:r>
              <a:rPr lang="en-US" altLang="ja-JP" sz="600" dirty="0">
                <a:latin typeface="Meiryo UI" panose="020B0604030504040204" pitchFamily="50" charset="-128"/>
                <a:ea typeface="Meiryo UI" panose="020B0604030504040204" pitchFamily="50" charset="-128"/>
              </a:rPr>
              <a:t>&lt;286km&gt;</a:t>
            </a:r>
          </a:p>
          <a:p>
            <a:pPr algn="ctr">
              <a:lnSpc>
                <a:spcPts val="700"/>
              </a:lnSpc>
            </a:pPr>
            <a:r>
              <a:rPr lang="en-US" altLang="ja-JP" sz="600" dirty="0">
                <a:latin typeface="Meiryo UI" panose="020B0604030504040204" pitchFamily="50" charset="-128"/>
                <a:ea typeface="Meiryo UI" panose="020B0604030504040204" pitchFamily="50" charset="-128"/>
              </a:rPr>
              <a:t>(2027</a:t>
            </a:r>
            <a:r>
              <a:rPr lang="ja-JP" altLang="en-US" sz="600" dirty="0">
                <a:latin typeface="Meiryo UI" panose="020B0604030504040204" pitchFamily="50" charset="-128"/>
                <a:ea typeface="Meiryo UI" panose="020B0604030504040204" pitchFamily="50" charset="-128"/>
              </a:rPr>
              <a:t>年開業予定</a:t>
            </a:r>
            <a:r>
              <a:rPr kumimoji="1" lang="en-US" altLang="ja-JP" sz="600" dirty="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105" name="直線コネクタ 104"/>
          <p:cNvCxnSpPr/>
          <p:nvPr/>
        </p:nvCxnSpPr>
        <p:spPr>
          <a:xfrm>
            <a:off x="4721473" y="3119154"/>
            <a:ext cx="95623" cy="527259"/>
          </a:xfrm>
          <a:prstGeom prst="line">
            <a:avLst/>
          </a:prstGeom>
          <a:ln w="12700"/>
        </p:spPr>
        <p:style>
          <a:lnRef idx="1">
            <a:schemeClr val="dk1"/>
          </a:lnRef>
          <a:fillRef idx="0">
            <a:schemeClr val="dk1"/>
          </a:fillRef>
          <a:effectRef idx="0">
            <a:schemeClr val="dk1"/>
          </a:effectRef>
          <a:fontRef idx="minor">
            <a:schemeClr val="tx1"/>
          </a:fontRef>
        </p:style>
      </p:cxnSp>
      <p:grpSp>
        <p:nvGrpSpPr>
          <p:cNvPr id="106" name="グループ化 105"/>
          <p:cNvGrpSpPr/>
          <p:nvPr/>
        </p:nvGrpSpPr>
        <p:grpSpPr>
          <a:xfrm>
            <a:off x="7809866" y="3773173"/>
            <a:ext cx="869082" cy="1036035"/>
            <a:chOff x="7939236" y="2518194"/>
            <a:chExt cx="869082" cy="1036035"/>
          </a:xfrm>
        </p:grpSpPr>
        <p:pic>
          <p:nvPicPr>
            <p:cNvPr id="107" name="図 106"/>
            <p:cNvPicPr>
              <a:picLocks noChangeAspect="1"/>
            </p:cNvPicPr>
            <p:nvPr/>
          </p:nvPicPr>
          <p:blipFill>
            <a:blip r:embed="rId4"/>
            <a:stretch>
              <a:fillRect/>
            </a:stretch>
          </p:blipFill>
          <p:spPr>
            <a:xfrm>
              <a:off x="7939236" y="2518194"/>
              <a:ext cx="869082" cy="457200"/>
            </a:xfrm>
            <a:prstGeom prst="rect">
              <a:avLst/>
            </a:prstGeom>
          </p:spPr>
        </p:pic>
        <p:pic>
          <p:nvPicPr>
            <p:cNvPr id="108" name="図 107"/>
            <p:cNvPicPr>
              <a:picLocks noChangeAspect="1"/>
            </p:cNvPicPr>
            <p:nvPr/>
          </p:nvPicPr>
          <p:blipFill rotWithShape="1">
            <a:blip r:embed="rId5"/>
            <a:srcRect r="824"/>
            <a:stretch/>
          </p:blipFill>
          <p:spPr>
            <a:xfrm>
              <a:off x="7939236" y="2973204"/>
              <a:ext cx="869082" cy="581025"/>
            </a:xfrm>
            <a:prstGeom prst="rect">
              <a:avLst/>
            </a:prstGeom>
          </p:spPr>
        </p:pic>
      </p:grpSp>
      <p:pic>
        <p:nvPicPr>
          <p:cNvPr id="110" name="図 10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508104" y="1988840"/>
            <a:ext cx="2177415" cy="611746"/>
          </a:xfrm>
          <a:prstGeom prst="rect">
            <a:avLst/>
          </a:prstGeom>
        </p:spPr>
      </p:pic>
      <p:sp>
        <p:nvSpPr>
          <p:cNvPr id="40" name="テキスト ボックス 39"/>
          <p:cNvSpPr txBox="1"/>
          <p:nvPr/>
        </p:nvSpPr>
        <p:spPr>
          <a:xfrm>
            <a:off x="5364088" y="5157192"/>
            <a:ext cx="2808000"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リニア中央新幹線全線開業による時間短縮効果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フリーフォーム 45"/>
          <p:cNvSpPr/>
          <p:nvPr/>
        </p:nvSpPr>
        <p:spPr>
          <a:xfrm>
            <a:off x="10036264" y="1916832"/>
            <a:ext cx="281489" cy="156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17" name="図 16"/>
          <p:cNvPicPr>
            <a:picLocks noChangeAspect="1"/>
          </p:cNvPicPr>
          <p:nvPr/>
        </p:nvPicPr>
        <p:blipFill>
          <a:blip r:embed="rId7"/>
          <a:stretch>
            <a:fillRect/>
          </a:stretch>
        </p:blipFill>
        <p:spPr>
          <a:xfrm>
            <a:off x="5868144" y="2636912"/>
            <a:ext cx="1802891" cy="2232248"/>
          </a:xfrm>
          <a:prstGeom prst="rect">
            <a:avLst/>
          </a:prstGeom>
        </p:spPr>
      </p:pic>
      <p:sp>
        <p:nvSpPr>
          <p:cNvPr id="319" name="テキスト ボックス 318"/>
          <p:cNvSpPr txBox="1"/>
          <p:nvPr/>
        </p:nvSpPr>
        <p:spPr>
          <a:xfrm>
            <a:off x="251520" y="1988840"/>
            <a:ext cx="1728192" cy="230832"/>
          </a:xfrm>
          <a:prstGeom prst="rect">
            <a:avLst/>
          </a:prstGeom>
          <a:solidFill>
            <a:schemeClr val="bg1"/>
          </a:solidFill>
          <a:ln>
            <a:solidFill>
              <a:schemeClr val="tx1"/>
            </a:solidFill>
          </a:ln>
        </p:spPr>
        <p:txBody>
          <a:bodyPr wrap="square" rtlCol="0">
            <a:spAutoFit/>
          </a:bodyPr>
          <a:lstStyle/>
          <a:p>
            <a:r>
              <a:rPr lang="ja-JP" altLang="en-US" sz="900" dirty="0">
                <a:latin typeface="Meiryo UI" panose="020B0604030504040204" pitchFamily="50" charset="-128"/>
                <a:ea typeface="Meiryo UI" panose="020B0604030504040204" pitchFamily="50" charset="-128"/>
              </a:rPr>
              <a:t>　将来の新幹線ネットワーク</a:t>
            </a:r>
            <a:endParaRPr kumimoji="1" lang="ja-JP" altLang="en-US" sz="700" dirty="0">
              <a:latin typeface="Meiryo UI" panose="020B0604030504040204" pitchFamily="50" charset="-128"/>
              <a:ea typeface="Meiryo UI" panose="020B0604030504040204" pitchFamily="50" charset="-128"/>
            </a:endParaRPr>
          </a:p>
        </p:txBody>
      </p:sp>
      <p:sp>
        <p:nvSpPr>
          <p:cNvPr id="58" name="テキスト ボックス 33"/>
          <p:cNvSpPr txBox="1">
            <a:spLocks noChangeArrowheads="1"/>
          </p:cNvSpPr>
          <p:nvPr/>
        </p:nvSpPr>
        <p:spPr bwMode="auto">
          <a:xfrm>
            <a:off x="2627784" y="3228364"/>
            <a:ext cx="360040" cy="138499"/>
          </a:xfrm>
          <a:prstGeom prst="rect">
            <a:avLst/>
          </a:prstGeom>
          <a:noFill/>
          <a:ln>
            <a:noFill/>
          </a:ln>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eaLnBrk="1" hangingPunct="1">
              <a:spcBef>
                <a:spcPct val="0"/>
              </a:spcBef>
              <a:buClrTx/>
              <a:buSzTx/>
              <a:buFontTx/>
              <a:buNone/>
              <a:defRPr/>
            </a:pPr>
            <a:r>
              <a:rPr lang="ja-JP" altLang="en-US" sz="900" dirty="0">
                <a:solidFill>
                  <a:sysClr val="windowText" lastClr="000000"/>
                </a:solidFill>
                <a:latin typeface="Meiryo UI" pitchFamily="50" charset="-128"/>
                <a:ea typeface="Meiryo UI" pitchFamily="50" charset="-128"/>
                <a:cs typeface="Meiryo UI" pitchFamily="50" charset="-128"/>
              </a:rPr>
              <a:t>小浜</a:t>
            </a:r>
          </a:p>
        </p:txBody>
      </p:sp>
    </p:spTree>
    <p:extLst>
      <p:ext uri="{BB962C8B-B14F-4D97-AF65-F5344CB8AC3E}">
        <p14:creationId xmlns:p14="http://schemas.microsoft.com/office/powerpoint/2010/main" val="10610637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nvPr>
        </p:nvGraphicFramePr>
        <p:xfrm>
          <a:off x="4848782" y="2564904"/>
          <a:ext cx="4223208" cy="2555701"/>
        </p:xfrm>
        <a:graphic>
          <a:graphicData uri="http://schemas.openxmlformats.org/drawingml/2006/table">
            <a:tbl>
              <a:tblPr>
                <a:tableStyleId>{616DA210-FB5B-4158-B5E0-FEB733F419BA}</a:tableStyleId>
              </a:tblPr>
              <a:tblGrid>
                <a:gridCol w="4223208">
                  <a:extLst>
                    <a:ext uri="{9D8B030D-6E8A-4147-A177-3AD203B41FA5}">
                      <a16:colId xmlns:a16="http://schemas.microsoft.com/office/drawing/2014/main" val="20000"/>
                    </a:ext>
                  </a:extLst>
                </a:gridCol>
              </a:tblGrid>
              <a:tr h="217059">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17059">
                <a:tc>
                  <a:txBody>
                    <a:bodyPr/>
                    <a:lstStyle/>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独立行政法人</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医療機器総合機構（</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PMDA</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）関西支部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1"/>
                  </a:ext>
                </a:extLst>
              </a:tr>
              <a:tr h="385111">
                <a:tc>
                  <a:txBody>
                    <a:bodyPr/>
                    <a:lstStyle/>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国立研究法人</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医療研究開発機構（</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AMED</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zh-TW"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創薬</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部</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西日本統括部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17059">
                <a:tc>
                  <a:txBody>
                    <a:bodyPr/>
                    <a:lstStyle/>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大阪公立</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大学健康科学イノベーションセンター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3"/>
                  </a:ext>
                </a:extLst>
              </a:tr>
              <a:tr h="217059">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アストラゼネカ　本社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4"/>
                  </a:ext>
                </a:extLst>
              </a:tr>
              <a:tr h="217059">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参天製薬　本社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5"/>
                  </a:ext>
                </a:extLst>
              </a:tr>
              <a:tr h="217059">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日本ベーリンガーインゲルハイム　関西支店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6"/>
                  </a:ext>
                </a:extLst>
              </a:tr>
              <a:tr h="2170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8"/>
                  </a:ext>
                </a:extLst>
              </a:tr>
              <a:tr h="217059">
                <a:tc>
                  <a:txBody>
                    <a:bodyPr/>
                    <a:lstStyle/>
                    <a:p>
                      <a:pPr algn="l" fontAlgn="ctr"/>
                      <a:r>
                        <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日本調剤　大阪支店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7"/>
                  </a:ext>
                </a:extLst>
              </a:tr>
              <a:tr h="21705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HORAC</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グランフロント大阪クリニック</a:t>
                      </a:r>
                    </a:p>
                  </a:txBody>
                  <a:tcPr marL="9525" marR="9525" marT="9525" marB="0"/>
                </a:tc>
                <a:extLst>
                  <a:ext uri="{0D108BD9-81ED-4DB2-BD59-A6C34878D82A}">
                    <a16:rowId xmlns:a16="http://schemas.microsoft.com/office/drawing/2014/main" val="332046885"/>
                  </a:ext>
                </a:extLst>
              </a:tr>
              <a:tr h="217059">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インフュージョンクリニック</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173402607"/>
                  </a:ext>
                </a:extLst>
              </a:tr>
            </a:tbl>
          </a:graphicData>
        </a:graphic>
      </p:graphicFrame>
      <p:sp>
        <p:nvSpPr>
          <p:cNvPr id="168" name="正方形/長方形 10"/>
          <p:cNvSpPr>
            <a:spLocks noChangeArrowheads="1"/>
          </p:cNvSpPr>
          <p:nvPr/>
        </p:nvSpPr>
        <p:spPr bwMode="auto">
          <a:xfrm>
            <a:off x="107504" y="3326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うめきた先行開発地域</a:t>
            </a:r>
          </a:p>
        </p:txBody>
      </p:sp>
      <p:sp>
        <p:nvSpPr>
          <p:cNvPr id="20" name="スライド番号プレースホルダー 1"/>
          <p:cNvSpPr txBox="1">
            <a:spLocks/>
          </p:cNvSpPr>
          <p:nvPr/>
        </p:nvSpPr>
        <p:spPr>
          <a:xfrm>
            <a:off x="7010400" y="6525344"/>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smtClean="0"/>
              <a:t>117</a:t>
            </a:r>
            <a:endParaRPr lang="ja-JP" altLang="en-US" dirty="0"/>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3" name="正方形/長方形 12"/>
          <p:cNvSpPr/>
          <p:nvPr/>
        </p:nvSpPr>
        <p:spPr>
          <a:xfrm>
            <a:off x="4787991" y="2276872"/>
            <a:ext cx="388846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p>
        </p:txBody>
      </p:sp>
      <p:sp>
        <p:nvSpPr>
          <p:cNvPr id="14" name="正方形/長方形 13"/>
          <p:cNvSpPr/>
          <p:nvPr/>
        </p:nvSpPr>
        <p:spPr>
          <a:xfrm>
            <a:off x="4787990" y="5120605"/>
            <a:ext cx="4536537" cy="1554272"/>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○その他大学・研究機関等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大阪公立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大学　大阪大学工学研究科オープンイノベーションオフィス</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9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慶應義塾大学</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学校法人先端教育機構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構想大学院</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一般</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財団法人アジア太平洋研究所</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大阪市（大阪イノベーションハブ（</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Osaka Innovation Hub</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900" dirty="0">
                <a:latin typeface="Meiryo UI" panose="020B0604030504040204" pitchFamily="50" charset="-128"/>
                <a:ea typeface="Meiryo UI" panose="020B0604030504040204" pitchFamily="50" charset="-128"/>
                <a:cs typeface="Meiryo UI" panose="020B0604030504040204" pitchFamily="50" charset="-128"/>
              </a:rPr>
              <a:t>国立研究開発法人科学技術振興機構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zh-TW" sz="900" dirty="0">
                <a:latin typeface="Meiryo UI" panose="020B0604030504040204" pitchFamily="50" charset="-128"/>
                <a:ea typeface="Meiryo UI" panose="020B0604030504040204" pitchFamily="50" charset="-128"/>
                <a:cs typeface="Meiryo UI" panose="020B0604030504040204" pitchFamily="50" charset="-128"/>
              </a:rPr>
              <a:t>JST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独立行政法人工業所有権情報・研修館近畿統括本部（</a:t>
            </a:r>
            <a:r>
              <a:rPr lang="en-US" altLang="zh-TW" sz="900" dirty="0">
                <a:latin typeface="Meiryo UI" panose="020B0604030504040204" pitchFamily="50" charset="-128"/>
                <a:ea typeface="Meiryo UI" panose="020B0604030504040204" pitchFamily="50" charset="-128"/>
                <a:cs typeface="Meiryo UI" panose="020B0604030504040204" pitchFamily="50" charset="-128"/>
              </a:rPr>
              <a:t>INPIT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zh-TW" altLang="en-US"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900" dirty="0">
                <a:latin typeface="Meiryo UI" panose="020B0604030504040204" pitchFamily="50" charset="-128"/>
                <a:ea typeface="Meiryo UI" panose="020B0604030504040204" pitchFamily="50" charset="-128"/>
                <a:cs typeface="Meiryo UI" panose="020B0604030504040204" pitchFamily="50" charset="-128"/>
              </a:rPr>
              <a:t>国立研究開発法人情報通信研究機構</a:t>
            </a:r>
            <a:endParaRPr lang="en-US" altLang="zh-TW"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国立研究開発法人 新エネルギー・産業技術総合開発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機構</a:t>
            </a:r>
            <a:endParaRPr lang="en-US" altLang="zh-TW" sz="9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653989"/>
            <a:ext cx="8928992" cy="16228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ちびらき７周年を迎え、来場者は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年時点で</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を突破。</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産学連携拠点「ナレッジキャピタル」も会員制サロン</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の累計会員数は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、知的交流拠点として定着。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の設置など、医療関連産業のビジネス基盤が整い、企業や研究機関、大学の関連施設など「知の集積」が進んでいる。</a:t>
            </a:r>
          </a:p>
        </p:txBody>
      </p:sp>
      <p:graphicFrame>
        <p:nvGraphicFramePr>
          <p:cNvPr id="22" name="表 21"/>
          <p:cNvGraphicFramePr>
            <a:graphicFrameLocks noGrp="1"/>
          </p:cNvGraphicFramePr>
          <p:nvPr>
            <p:extLst/>
          </p:nvPr>
        </p:nvGraphicFramePr>
        <p:xfrm>
          <a:off x="107505" y="4797152"/>
          <a:ext cx="4506920" cy="1584176"/>
        </p:xfrm>
        <a:graphic>
          <a:graphicData uri="http://schemas.openxmlformats.org/drawingml/2006/table">
            <a:tbl>
              <a:tblPr>
                <a:tableStyleId>{616DA210-FB5B-4158-B5E0-FEB733F419BA}</a:tableStyleId>
              </a:tblPr>
              <a:tblGrid>
                <a:gridCol w="1772479">
                  <a:extLst>
                    <a:ext uri="{9D8B030D-6E8A-4147-A177-3AD203B41FA5}">
                      <a16:colId xmlns:a16="http://schemas.microsoft.com/office/drawing/2014/main" val="20000"/>
                    </a:ext>
                  </a:extLst>
                </a:gridCol>
                <a:gridCol w="2734441">
                  <a:extLst>
                    <a:ext uri="{9D8B030D-6E8A-4147-A177-3AD203B41FA5}">
                      <a16:colId xmlns:a16="http://schemas.microsoft.com/office/drawing/2014/main" val="20001"/>
                    </a:ext>
                  </a:extLst>
                </a:gridCol>
              </a:tblGrid>
              <a:tr h="396044">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396044">
                <a:tc>
                  <a:txBody>
                    <a:bodyPr/>
                    <a:lstStyle/>
                    <a:p>
                      <a:pPr algn="l" fontAlgn="ctr"/>
                      <a:r>
                        <a:rPr lang="zh-CN"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3,850</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末累計）</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96044">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ナレッジサロン総会員数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8,000</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末時点）</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96044">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ヵ国</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月末累計）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24" name="表 23"/>
          <p:cNvGraphicFramePr>
            <a:graphicFrameLocks noGrp="1"/>
          </p:cNvGraphicFramePr>
          <p:nvPr>
            <p:extLst/>
          </p:nvPr>
        </p:nvGraphicFramePr>
        <p:xfrm>
          <a:off x="107504" y="2564904"/>
          <a:ext cx="4506921" cy="1759029"/>
        </p:xfrm>
        <a:graphic>
          <a:graphicData uri="http://schemas.openxmlformats.org/drawingml/2006/table">
            <a:tbl>
              <a:tblPr>
                <a:tableStyleId>{616DA210-FB5B-4158-B5E0-FEB733F419BA}</a:tableStyleId>
              </a:tblPr>
              <a:tblGrid>
                <a:gridCol w="1740977">
                  <a:extLst>
                    <a:ext uri="{9D8B030D-6E8A-4147-A177-3AD203B41FA5}">
                      <a16:colId xmlns:a16="http://schemas.microsoft.com/office/drawing/2014/main" val="20000"/>
                    </a:ext>
                  </a:extLst>
                </a:gridCol>
                <a:gridCol w="2765944">
                  <a:extLst>
                    <a:ext uri="{9D8B030D-6E8A-4147-A177-3AD203B41FA5}">
                      <a16:colId xmlns:a16="http://schemas.microsoft.com/office/drawing/2014/main" val="20001"/>
                    </a:ext>
                  </a:extLst>
                </a:gridCol>
              </a:tblGrid>
              <a:tr h="235704">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6,321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月時点）</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5,300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4,930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5,255</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5,353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5,483</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5704">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2017.4</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436</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444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458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465</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5" name="正方形/長方形 24"/>
          <p:cNvSpPr/>
          <p:nvPr/>
        </p:nvSpPr>
        <p:spPr>
          <a:xfrm>
            <a:off x="38227" y="2276872"/>
            <a:ext cx="443143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26" name="正方形/長方形 25"/>
          <p:cNvSpPr/>
          <p:nvPr/>
        </p:nvSpPr>
        <p:spPr>
          <a:xfrm>
            <a:off x="35496" y="4437112"/>
            <a:ext cx="428556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Tree>
    <p:extLst>
      <p:ext uri="{BB962C8B-B14F-4D97-AF65-F5344CB8AC3E}">
        <p14:creationId xmlns:p14="http://schemas.microsoft.com/office/powerpoint/2010/main" val="166498924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10"/>
          <p:cNvSpPr>
            <a:spLocks noChangeArrowheads="1"/>
          </p:cNvSpPr>
          <p:nvPr/>
        </p:nvSpPr>
        <p:spPr bwMode="auto">
          <a:xfrm>
            <a:off x="72010" y="37886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期地区の開発</a:t>
            </a:r>
          </a:p>
        </p:txBody>
      </p:sp>
      <p:sp>
        <p:nvSpPr>
          <p:cNvPr id="53" name="正方形/長方形 52"/>
          <p:cNvSpPr/>
          <p:nvPr/>
        </p:nvSpPr>
        <p:spPr>
          <a:xfrm>
            <a:off x="107504" y="791455"/>
            <a:ext cx="8928992" cy="18434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西日本最大の鉄道ターミナル駅前に立地する「うめきた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期地区」において、都心部におけるこれまでにない魅力をもった大規模な「みどり」の空間の創出や、ライフデザイン・イノベーション</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をテーマとした新産業の創出拠点の形成などにより、「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の融合拠点」の実現をめざす。</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0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超スマート社会が到来する中、</a:t>
            </a:r>
            <a:r>
              <a:rPr lang="en-US" altLang="ja-JP" sz="95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やビッグデータ等の活用により、創薬や医療機器開発等の分野にとどまらず人々が健康で豊かに生きるための新しい製品・サービスを創出する</a:t>
            </a:r>
            <a:endParaRPr lang="en-US" altLang="ja-JP"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endParaRPr lang="ja-JP" altLang="en-US" sz="9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海道線支線の地下化や新駅設置等の基盤整備事業を引き続き進めるとともに、２０１８年７月に決定した民間開発事業者など関係者と連携し、国際競争力を高め、世界の都市をリードするまちづくりを実現する。</a:t>
            </a:r>
          </a:p>
        </p:txBody>
      </p:sp>
      <p:sp>
        <p:nvSpPr>
          <p:cNvPr id="5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64" name="正方形/長方形 63"/>
          <p:cNvSpPr/>
          <p:nvPr/>
        </p:nvSpPr>
        <p:spPr>
          <a:xfrm>
            <a:off x="-36512" y="2636912"/>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○基盤整備事業</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4"/>
          <p:cNvSpPr txBox="1">
            <a:spLocks/>
          </p:cNvSpPr>
          <p:nvPr/>
        </p:nvSpPr>
        <p:spPr>
          <a:xfrm>
            <a:off x="6986605" y="6520259"/>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118</a:t>
            </a:fld>
            <a:endParaRPr lang="ja-JP" altLang="en-US" dirty="0"/>
          </a:p>
        </p:txBody>
      </p:sp>
      <p:sp>
        <p:nvSpPr>
          <p:cNvPr id="16" name="正方形/長方形 15"/>
          <p:cNvSpPr/>
          <p:nvPr/>
        </p:nvSpPr>
        <p:spPr>
          <a:xfrm>
            <a:off x="3601544" y="6558673"/>
            <a:ext cx="5091386" cy="215444"/>
          </a:xfrm>
          <a:prstGeom prst="rect">
            <a:avLst/>
          </a:prstGeom>
          <a:noFill/>
        </p:spPr>
        <p:txBody>
          <a:bodyPr wrap="square">
            <a:spAutoFit/>
          </a:bodyPr>
          <a:lstStyle/>
          <a:p>
            <a:pPr marL="177792" indent="-177792"/>
            <a:r>
              <a:rPr lang="en-US" altLang="ja-JP" sz="800" b="1" dirty="0"/>
              <a:t>2020</a:t>
            </a:r>
            <a:r>
              <a:rPr lang="ja-JP" altLang="ja-JP" sz="800" b="1" dirty="0"/>
              <a:t>年</a:t>
            </a:r>
            <a:r>
              <a:rPr lang="en-US" altLang="ja-JP" sz="800" b="1" dirty="0"/>
              <a:t>12</a:t>
            </a:r>
            <a:r>
              <a:rPr lang="ja-JP" altLang="ja-JP" sz="800" b="1" dirty="0"/>
              <a:t>月時点のイメージパースであり、今後変更となる可能性があります。（提供：うめきた</a:t>
            </a:r>
            <a:r>
              <a:rPr lang="en-US" altLang="ja-JP" sz="800" b="1" dirty="0"/>
              <a:t>2</a:t>
            </a:r>
            <a:r>
              <a:rPr lang="ja-JP" altLang="ja-JP" sz="800" b="1" dirty="0"/>
              <a:t>期地区開発事業者）</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635896" y="2636912"/>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○スケジュール</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635896" y="4671097"/>
            <a:ext cx="1256944" cy="261610"/>
          </a:xfrm>
          <a:prstGeom prst="rect">
            <a:avLst/>
          </a:prstGeom>
          <a:noFill/>
        </p:spPr>
        <p:txBody>
          <a:bodyPr wrap="square">
            <a:spAutoFit/>
          </a:bodyPr>
          <a:lstStyle/>
          <a:p>
            <a:pPr marL="177792" indent="-177792"/>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○イメージパース</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718469" y="4667981"/>
            <a:ext cx="2510188" cy="430887"/>
          </a:xfrm>
          <a:prstGeom prst="rect">
            <a:avLst/>
          </a:prstGeom>
          <a:noFill/>
        </p:spPr>
        <p:txBody>
          <a:bodyPr wrap="square">
            <a:spAutoFit/>
          </a:bodyPr>
          <a:lstStyle/>
          <a:p>
            <a:r>
              <a:rPr lang="ja-JP" altLang="en-US" sz="1100" b="1" dirty="0">
                <a:latin typeface="Meiryo UI" panose="020B0604030504040204" pitchFamily="50" charset="-128"/>
                <a:ea typeface="Meiryo UI" panose="020B0604030504040204" pitchFamily="50" charset="-128"/>
              </a:rPr>
              <a:t>○イノベーション　支援関係機関等　　　</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　の入居スペース（北街区賃貸棟）</a:t>
            </a:r>
            <a:endParaRPr lang="en-US" altLang="ja-JP" sz="1100" b="1"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a:blip r:embed="rId3"/>
          <a:stretch>
            <a:fillRect/>
          </a:stretch>
        </p:blipFill>
        <p:spPr>
          <a:xfrm>
            <a:off x="176921" y="2881166"/>
            <a:ext cx="3424623" cy="3760858"/>
          </a:xfrm>
          <a:prstGeom prst="rect">
            <a:avLst/>
          </a:prstGeom>
        </p:spPr>
      </p:pic>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6173" y="2988450"/>
            <a:ext cx="3407619" cy="1609614"/>
          </a:xfrm>
          <a:prstGeom prst="rect">
            <a:avLst/>
          </a:prstGeom>
        </p:spPr>
      </p:pic>
      <p:pic>
        <p:nvPicPr>
          <p:cNvPr id="26" name="図 25"/>
          <p:cNvPicPr>
            <a:picLocks noChangeAspect="1"/>
          </p:cNvPicPr>
          <p:nvPr/>
        </p:nvPicPr>
        <p:blipFill rotWithShape="1">
          <a:blip r:embed="rId5" cstate="print">
            <a:extLst>
              <a:ext uri="{28A0092B-C50C-407E-A947-70E740481C1C}">
                <a14:useLocalDpi xmlns:a14="http://schemas.microsoft.com/office/drawing/2010/main" val="0"/>
              </a:ext>
            </a:extLst>
          </a:blip>
          <a:srcRect t="13989" b="30424"/>
          <a:stretch/>
        </p:blipFill>
        <p:spPr>
          <a:xfrm>
            <a:off x="3663985" y="4899436"/>
            <a:ext cx="3054484" cy="1697916"/>
          </a:xfrm>
          <a:prstGeom prst="rect">
            <a:avLst/>
          </a:prstGeom>
          <a:effectLst>
            <a:softEdge rad="101600"/>
          </a:effectLst>
        </p:spPr>
      </p:pic>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9382" y="5123239"/>
            <a:ext cx="2278382" cy="1474113"/>
          </a:xfrm>
          <a:prstGeom prst="rect">
            <a:avLst/>
          </a:prstGeom>
          <a:ln>
            <a:noFill/>
          </a:ln>
          <a:effectLst>
            <a:softEdge rad="101600"/>
          </a:effectLst>
        </p:spPr>
      </p:pic>
      <p:sp>
        <p:nvSpPr>
          <p:cNvPr id="28" name="テキスト ボックス 27"/>
          <p:cNvSpPr txBox="1"/>
          <p:nvPr/>
        </p:nvSpPr>
        <p:spPr>
          <a:xfrm>
            <a:off x="7166126" y="2881166"/>
            <a:ext cx="2158402" cy="1627954"/>
          </a:xfrm>
          <a:prstGeom prst="rect">
            <a:avLst/>
          </a:prstGeom>
          <a:noFill/>
        </p:spPr>
        <p:txBody>
          <a:bodyPr wrap="square" rtlCol="0">
            <a:no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年春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新駅（地下駅）開業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年夏</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一部</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先行</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ちびら</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年春</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新</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駅駅</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ビル全面開業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年春</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基盤整備完了</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公園全体開園</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全体</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ま</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000" spc="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67572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pPr lvl="0"/>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戦略目標の達成状況　「内外からの誘客」 </a:t>
            </a:r>
            <a:r>
              <a:rPr kumimoji="1" lang="zh-TW"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1265238504"/>
              </p:ext>
            </p:extLst>
          </p:nvPr>
        </p:nvGraphicFramePr>
        <p:xfrm>
          <a:off x="50362" y="3461486"/>
          <a:ext cx="9025711" cy="1937193"/>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日本人延べ</a:t>
                      </a: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宿泊者数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1,754</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万人泊</a:t>
                      </a:r>
                      <a:endPar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algn="l">
                        <a:spcAft>
                          <a:spcPts val="0"/>
                        </a:spcAft>
                      </a:pPr>
                      <a:r>
                        <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来阪外国人</a:t>
                      </a:r>
                    </a:p>
                    <a:p>
                      <a:pPr algn="l">
                        <a:spcAft>
                          <a:spcPts val="0"/>
                        </a:spcAft>
                      </a:pPr>
                      <a:r>
                        <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旅行者数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1,152.5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調査中止</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4694885" y="4062550"/>
            <a:ext cx="914400" cy="504000"/>
          </a:xfrm>
          <a:prstGeom prst="rect">
            <a:avLst/>
          </a:prstGeom>
          <a:solidFill>
            <a:schemeClr val="accent1">
              <a:lumMod val="20000"/>
              <a:lumOff val="80000"/>
            </a:schemeClr>
          </a:solidFill>
          <a:ln>
            <a:solidFill>
              <a:schemeClr val="tx1"/>
            </a:solidFill>
          </a:ln>
        </p:spPr>
        <p:txBody>
          <a:bodyPr wrap="square" rtlCol="0">
            <a:spAutoFit/>
          </a:bodyPr>
          <a:lstStyle/>
          <a:p>
            <a:pPr lvl="0" algn="ctr"/>
            <a:r>
              <a:rPr lang="ja-JP" altLang="en-US" sz="1071" dirty="0">
                <a:solidFill>
                  <a:prstClr val="black"/>
                </a:solidFill>
                <a:latin typeface="Meiryo UI" panose="020B0604030504040204" pitchFamily="50" charset="-128"/>
                <a:ea typeface="Meiryo UI" panose="020B0604030504040204" pitchFamily="50" charset="-128"/>
              </a:rPr>
              <a:t>戦略目標</a:t>
            </a:r>
          </a:p>
          <a:p>
            <a:pPr lvl="0" algn="ctr"/>
            <a:r>
              <a:rPr lang="en-US" altLang="ja-JP" sz="900" dirty="0">
                <a:solidFill>
                  <a:prstClr val="black"/>
                </a:solidFill>
                <a:latin typeface="Meiryo UI" panose="020B0604030504040204" pitchFamily="50" charset="-128"/>
                <a:ea typeface="Meiryo UI" panose="020B0604030504040204" pitchFamily="50" charset="-128"/>
              </a:rPr>
              <a:t>(2019</a:t>
            </a:r>
            <a:r>
              <a:rPr lang="ja-JP" altLang="en-US" sz="900" dirty="0">
                <a:solidFill>
                  <a:prstClr val="black"/>
                </a:solidFill>
                <a:latin typeface="Meiryo UI" panose="020B0604030504040204" pitchFamily="50" charset="-128"/>
                <a:ea typeface="Meiryo UI" panose="020B0604030504040204" pitchFamily="50" charset="-128"/>
              </a:rPr>
              <a:t>年の</a:t>
            </a:r>
            <a:endParaRPr lang="en-US" altLang="ja-JP" sz="900" dirty="0">
              <a:solidFill>
                <a:prstClr val="black"/>
              </a:solidFill>
              <a:latin typeface="Meiryo UI" panose="020B0604030504040204" pitchFamily="50" charset="-128"/>
              <a:ea typeface="Meiryo UI" panose="020B0604030504040204" pitchFamily="50" charset="-128"/>
            </a:endParaRPr>
          </a:p>
          <a:p>
            <a:pPr lvl="0" algn="ctr"/>
            <a:r>
              <a:rPr lang="ja-JP" altLang="en-US" sz="900" dirty="0">
                <a:solidFill>
                  <a:prstClr val="black"/>
                </a:solidFill>
                <a:latin typeface="Meiryo UI" panose="020B0604030504040204" pitchFamily="50" charset="-128"/>
                <a:ea typeface="Meiryo UI" panose="020B0604030504040204" pitchFamily="50" charset="-128"/>
              </a:rPr>
              <a:t>水準を上回る</a:t>
            </a:r>
            <a:r>
              <a:rPr lang="en-US" altLang="ja-JP" sz="900" dirty="0">
                <a:solidFill>
                  <a:prstClr val="black"/>
                </a:solidFill>
                <a:latin typeface="Meiryo UI" panose="020B0604030504040204" pitchFamily="50" charset="-128"/>
                <a:ea typeface="Meiryo UI" panose="020B0604030504040204" pitchFamily="50" charset="-128"/>
              </a:rPr>
              <a:t>)</a:t>
            </a:r>
          </a:p>
        </p:txBody>
      </p:sp>
      <p:sp>
        <p:nvSpPr>
          <p:cNvPr id="24" name="正方形/長方形 23"/>
          <p:cNvSpPr/>
          <p:nvPr/>
        </p:nvSpPr>
        <p:spPr>
          <a:xfrm>
            <a:off x="98721" y="1772237"/>
            <a:ext cx="8928992" cy="1190106"/>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角丸四角形 14"/>
          <p:cNvSpPr/>
          <p:nvPr/>
        </p:nvSpPr>
        <p:spPr>
          <a:xfrm>
            <a:off x="1541216" y="890587"/>
            <a:ext cx="7573260"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・日本人延べ宿泊者数　</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年にコロナ前の水準を上回る</a:t>
            </a:r>
            <a:endParaRPr lang="en-US" altLang="ja-JP" sz="1714" b="1" dirty="0">
              <a:solidFill>
                <a:schemeClr val="tx1"/>
              </a:solidFill>
              <a:latin typeface="Meiryo UI" panose="020B0604030504040204" pitchFamily="50" charset="-128"/>
              <a:ea typeface="Meiryo UI" panose="020B0604030504040204" pitchFamily="50" charset="-128"/>
            </a:endParaRPr>
          </a:p>
          <a:p>
            <a:r>
              <a:rPr lang="ja-JP" altLang="en-US" sz="1714" b="1" dirty="0">
                <a:solidFill>
                  <a:schemeClr val="tx1"/>
                </a:solidFill>
                <a:latin typeface="Meiryo UI" panose="020B0604030504040204" pitchFamily="50" charset="-128"/>
                <a:ea typeface="Meiryo UI" panose="020B0604030504040204" pitchFamily="50" charset="-128"/>
              </a:rPr>
              <a:t>・来阪外国人旅行者数　入国規制解除から２年後</a:t>
            </a:r>
            <a:r>
              <a:rPr lang="en-US" altLang="ja-JP" sz="1714" b="1" dirty="0">
                <a:solidFill>
                  <a:schemeClr val="tx1"/>
                </a:solidFill>
                <a:latin typeface="Meiryo UI" panose="020B0604030504040204" pitchFamily="50" charset="-128"/>
                <a:ea typeface="Meiryo UI" panose="020B0604030504040204" pitchFamily="50" charset="-128"/>
              </a:rPr>
              <a:t>(※)</a:t>
            </a:r>
            <a:r>
              <a:rPr lang="ja-JP" altLang="en-US" sz="1714" b="1" dirty="0">
                <a:solidFill>
                  <a:schemeClr val="tx1"/>
                </a:solidFill>
                <a:latin typeface="Meiryo UI" panose="020B0604030504040204" pitchFamily="50" charset="-128"/>
                <a:ea typeface="Meiryo UI" panose="020B0604030504040204" pitchFamily="50" charset="-128"/>
              </a:rPr>
              <a:t>にコロナ前の水準を上回る</a:t>
            </a:r>
            <a:endParaRPr lang="en-US" altLang="ja-JP" sz="1714" b="1" dirty="0">
              <a:solidFill>
                <a:schemeClr val="tx1"/>
              </a:solidFill>
              <a:latin typeface="Meiryo UI" panose="020B0604030504040204" pitchFamily="50" charset="-128"/>
              <a:ea typeface="Meiryo UI" panose="020B0604030504040204" pitchFamily="50" charset="-128"/>
            </a:endParaRPr>
          </a:p>
          <a:p>
            <a:pPr>
              <a:lnSpc>
                <a:spcPts val="1286"/>
              </a:lnSpc>
            </a:pPr>
            <a:r>
              <a:rPr lang="en-US" altLang="ja-JP" sz="1714" b="1" dirty="0">
                <a:solidFill>
                  <a:schemeClr val="tx1"/>
                </a:solidFill>
                <a:latin typeface="Meiryo UI" panose="020B0604030504040204" pitchFamily="50" charset="-128"/>
                <a:ea typeface="Meiryo UI" panose="020B0604030504040204" pitchFamily="50" charset="-128"/>
              </a:rPr>
              <a:t> </a:t>
            </a:r>
            <a:r>
              <a:rPr lang="en-US" altLang="ja-JP" sz="1071" b="1" dirty="0">
                <a:solidFill>
                  <a:schemeClr val="tx1"/>
                </a:solidFill>
                <a:latin typeface="Meiryo UI" panose="020B0604030504040204" pitchFamily="50" charset="-128"/>
                <a:ea typeface="Meiryo UI" panose="020B0604030504040204" pitchFamily="50" charset="-128"/>
              </a:rPr>
              <a:t> ※</a:t>
            </a:r>
            <a:r>
              <a:rPr lang="ja-JP" altLang="en-US" sz="1071" b="1" dirty="0">
                <a:solidFill>
                  <a:schemeClr val="tx1"/>
                </a:solidFill>
                <a:latin typeface="Meiryo UI" panose="020B0604030504040204" pitchFamily="50" charset="-128"/>
                <a:ea typeface="Meiryo UI" panose="020B0604030504040204" pitchFamily="50" charset="-128"/>
              </a:rPr>
              <a:t>具体的な時期は改めて設定</a:t>
            </a:r>
          </a:p>
        </p:txBody>
      </p:sp>
      <p:sp>
        <p:nvSpPr>
          <p:cNvPr id="26" name="角丸四角形 25"/>
          <p:cNvSpPr/>
          <p:nvPr/>
        </p:nvSpPr>
        <p:spPr>
          <a:xfrm>
            <a:off x="6300192" y="4779744"/>
            <a:ext cx="2314286" cy="520714"/>
          </a:xfrm>
          <a:prstGeom prst="round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71" dirty="0">
                <a:solidFill>
                  <a:schemeClr val="tx1"/>
                </a:solidFill>
                <a:latin typeface="Meiryo UI" panose="020B0604030504040204" pitchFamily="50" charset="-128"/>
                <a:ea typeface="Meiryo UI" panose="020B0604030504040204" pitchFamily="50" charset="-128"/>
              </a:rPr>
              <a:t>戦略目標　入国規制解除から</a:t>
            </a:r>
            <a:endParaRPr lang="en-US" altLang="ja-JP" sz="1071" dirty="0">
              <a:solidFill>
                <a:schemeClr val="tx1"/>
              </a:solidFill>
              <a:latin typeface="Meiryo UI" panose="020B0604030504040204" pitchFamily="50" charset="-128"/>
              <a:ea typeface="Meiryo UI" panose="020B0604030504040204" pitchFamily="50" charset="-128"/>
            </a:endParaRPr>
          </a:p>
          <a:p>
            <a:pPr algn="ctr"/>
            <a:r>
              <a:rPr lang="en-US" altLang="ja-JP" sz="1071" dirty="0">
                <a:solidFill>
                  <a:schemeClr val="tx1"/>
                </a:solidFill>
                <a:latin typeface="Meiryo UI" panose="020B0604030504040204" pitchFamily="50" charset="-128"/>
                <a:ea typeface="Meiryo UI" panose="020B0604030504040204" pitchFamily="50" charset="-128"/>
              </a:rPr>
              <a:t>2</a:t>
            </a:r>
            <a:r>
              <a:rPr lang="ja-JP" altLang="en-US" sz="1071" dirty="0">
                <a:solidFill>
                  <a:schemeClr val="tx1"/>
                </a:solidFill>
                <a:latin typeface="Meiryo UI" panose="020B0604030504040204" pitchFamily="50" charset="-128"/>
                <a:ea typeface="Meiryo UI" panose="020B0604030504040204" pitchFamily="50" charset="-128"/>
              </a:rPr>
              <a:t>年後に</a:t>
            </a:r>
            <a:r>
              <a:rPr lang="en-US" altLang="ja-JP" sz="1071" dirty="0">
                <a:solidFill>
                  <a:schemeClr val="tx1"/>
                </a:solidFill>
                <a:latin typeface="Meiryo UI" panose="020B0604030504040204" pitchFamily="50" charset="-128"/>
                <a:ea typeface="Meiryo UI" panose="020B0604030504040204" pitchFamily="50" charset="-128"/>
              </a:rPr>
              <a:t>2019</a:t>
            </a:r>
            <a:r>
              <a:rPr lang="ja-JP" altLang="en-US" sz="1071" dirty="0">
                <a:solidFill>
                  <a:schemeClr val="tx1"/>
                </a:solidFill>
                <a:latin typeface="Meiryo UI" panose="020B0604030504040204" pitchFamily="50" charset="-128"/>
                <a:ea typeface="Meiryo UI" panose="020B0604030504040204" pitchFamily="50" charset="-128"/>
              </a:rPr>
              <a:t>年の水準を上回る</a:t>
            </a:r>
            <a:endParaRPr lang="en-US" altLang="ja-JP" sz="1071" dirty="0">
              <a:solidFill>
                <a:schemeClr val="tx1"/>
              </a:solidFill>
              <a:latin typeface="Meiryo UI" panose="020B0604030504040204" pitchFamily="50" charset="-128"/>
              <a:ea typeface="Meiryo UI" panose="020B0604030504040204" pitchFamily="50" charset="-128"/>
            </a:endParaRPr>
          </a:p>
          <a:p>
            <a:pPr algn="ctr"/>
            <a:r>
              <a:rPr lang="ja-JP" altLang="en-US" sz="1071" dirty="0">
                <a:solidFill>
                  <a:schemeClr val="tx1"/>
                </a:solidFill>
                <a:latin typeface="Meiryo UI" panose="020B0604030504040204" pitchFamily="50" charset="-128"/>
                <a:ea typeface="Meiryo UI" panose="020B0604030504040204" pitchFamily="50" charset="-128"/>
              </a:rPr>
              <a:t>（具体的な時期は改めて設定）</a:t>
            </a:r>
          </a:p>
        </p:txBody>
      </p:sp>
      <p:sp>
        <p:nvSpPr>
          <p:cNvPr id="27" name="テキスト ボックス 26"/>
          <p:cNvSpPr txBox="1"/>
          <p:nvPr/>
        </p:nvSpPr>
        <p:spPr>
          <a:xfrm>
            <a:off x="303256" y="5553842"/>
            <a:ext cx="5492879" cy="26161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観光庁「宿泊旅行統計調査</a:t>
            </a:r>
            <a:r>
              <a:rPr lang="zh-TW" altLang="en-US" sz="1098"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zh-TW" sz="1098"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098"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p>
        </p:txBody>
      </p:sp>
      <p:sp>
        <p:nvSpPr>
          <p:cNvPr id="18" name="テキスト ボックス 17"/>
          <p:cNvSpPr txBox="1"/>
          <p:nvPr/>
        </p:nvSpPr>
        <p:spPr>
          <a:xfrm>
            <a:off x="182225" y="1909023"/>
            <a:ext cx="8782263" cy="923330"/>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2021</a:t>
            </a:r>
            <a:r>
              <a:rPr lang="ja-JP" altLang="en-US" dirty="0" smtClean="0">
                <a:latin typeface="Meiryo UI" panose="020B0604030504040204" pitchFamily="50" charset="-128"/>
                <a:ea typeface="Meiryo UI" panose="020B0604030504040204" pitchFamily="50" charset="-128"/>
              </a:rPr>
              <a:t>年の日本人延べ宿泊者数は前年よりも増加したものの、戦略目標である</a:t>
            </a:r>
            <a:r>
              <a:rPr lang="en-US" altLang="ja-JP" dirty="0" smtClean="0">
                <a:latin typeface="Meiryo UI" panose="020B0604030504040204" pitchFamily="50" charset="-128"/>
                <a:ea typeface="Meiryo UI" panose="020B0604030504040204" pitchFamily="50" charset="-128"/>
              </a:rPr>
              <a:t>2019</a:t>
            </a:r>
            <a:r>
              <a:rPr lang="ja-JP" altLang="en-US" dirty="0" smtClean="0">
                <a:latin typeface="Meiryo UI" panose="020B0604030504040204" pitchFamily="50" charset="-128"/>
                <a:ea typeface="Meiryo UI" panose="020B0604030504040204" pitchFamily="50" charset="-128"/>
              </a:rPr>
              <a:t>年水準までは</a:t>
            </a:r>
            <a:r>
              <a:rPr lang="en-US" altLang="ja-JP" dirty="0" smtClean="0">
                <a:latin typeface="Meiryo UI" panose="020B0604030504040204" pitchFamily="50" charset="-128"/>
                <a:ea typeface="Meiryo UI" panose="020B0604030504040204" pitchFamily="50" charset="-128"/>
              </a:rPr>
              <a:t>1,000</a:t>
            </a:r>
            <a:r>
              <a:rPr lang="ja-JP" altLang="en-US" dirty="0" smtClean="0">
                <a:latin typeface="Meiryo UI" panose="020B0604030504040204" pitchFamily="50" charset="-128"/>
                <a:ea typeface="Meiryo UI" panose="020B0604030504040204" pitchFamily="50" charset="-128"/>
              </a:rPr>
              <a:t>万人以上の差がある。</a:t>
            </a:r>
            <a:endParaRPr lang="en-US" altLang="ja-JP"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○来阪外国人旅行者数は新型コロナウイルスの影響で調査中止。</a:t>
            </a:r>
            <a:endParaRPr kumimoji="1" lang="ja-JP" altLang="en-US" dirty="0">
              <a:latin typeface="Meiryo UI" panose="020B0604030504040204" pitchFamily="50" charset="-128"/>
              <a:ea typeface="Meiryo UI" panose="020B0604030504040204" pitchFamily="50" charset="-128"/>
            </a:endParaRPr>
          </a:p>
        </p:txBody>
      </p:sp>
      <p:sp>
        <p:nvSpPr>
          <p:cNvPr id="23"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11</a:t>
            </a:fld>
            <a:endParaRPr lang="ja-JP" altLang="en-US" b="1" dirty="0"/>
          </a:p>
        </p:txBody>
      </p:sp>
    </p:spTree>
    <p:extLst>
      <p:ext uri="{BB962C8B-B14F-4D97-AF65-F5344CB8AC3E}">
        <p14:creationId xmlns:p14="http://schemas.microsoft.com/office/powerpoint/2010/main" val="20451121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80" name="表 95279"/>
          <p:cNvGraphicFramePr>
            <a:graphicFrameLocks noGrp="1"/>
          </p:cNvGraphicFramePr>
          <p:nvPr>
            <p:extLst/>
          </p:nvPr>
        </p:nvGraphicFramePr>
        <p:xfrm>
          <a:off x="4860031" y="5747355"/>
          <a:ext cx="4034487" cy="901134"/>
        </p:xfrm>
        <a:graphic>
          <a:graphicData uri="http://schemas.openxmlformats.org/drawingml/2006/table">
            <a:tbl>
              <a:tblPr/>
              <a:tblGrid>
                <a:gridCol w="4034487">
                  <a:extLst>
                    <a:ext uri="{9D8B030D-6E8A-4147-A177-3AD203B41FA5}">
                      <a16:colId xmlns:a16="http://schemas.microsoft.com/office/drawing/2014/main" val="20001"/>
                    </a:ext>
                  </a:extLst>
                </a:gridCol>
              </a:tblGrid>
              <a:tr h="185280">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概要</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00"/>
                  </a:ext>
                </a:extLst>
              </a:tr>
              <a:tr h="176858">
                <a:tc>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7</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年連続上昇していたが、</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年度は減少</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76858">
                <a:tc>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H25</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pt-BR" sz="1000" b="0" i="0" u="none" strike="noStrike" dirty="0">
                          <a:solidFill>
                            <a:schemeClr val="tx1"/>
                          </a:solidFill>
                          <a:effectLst/>
                          <a:latin typeface="Meiryo UI" panose="020B0604030504040204" pitchFamily="50" charset="-128"/>
                          <a:ea typeface="Meiryo UI" panose="020B0604030504040204" pitchFamily="50" charset="-128"/>
                        </a:rPr>
                        <a:t>1,540千円⇒H26</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pt-BR" sz="1000" b="0" i="0" u="none" strike="noStrike" dirty="0">
                          <a:solidFill>
                            <a:schemeClr val="tx1"/>
                          </a:solidFill>
                          <a:effectLst/>
                          <a:latin typeface="Meiryo UI" panose="020B0604030504040204" pitchFamily="50" charset="-128"/>
                          <a:ea typeface="Meiryo UI" panose="020B0604030504040204" pitchFamily="50" charset="-128"/>
                        </a:rPr>
                        <a:t>1,860千円⇒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H27</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2,050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76858">
                <a:tc>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pt-BR" sz="1000" b="0" i="0" u="none" strike="noStrike" dirty="0">
                          <a:solidFill>
                            <a:schemeClr val="tx1"/>
                          </a:solidFill>
                          <a:effectLst/>
                          <a:latin typeface="Meiryo UI" panose="020B0604030504040204" pitchFamily="50" charset="-128"/>
                          <a:ea typeface="Meiryo UI" panose="020B0604030504040204" pitchFamily="50" charset="-128"/>
                        </a:rPr>
                        <a:t>H28：2,360千円⇒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H29</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2,720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H30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3,160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5280">
                <a:tc>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　⇒</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R1</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3,520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⇒R2</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4,010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R3</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3,620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千円</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5238" name="正方形/長方形 14"/>
          <p:cNvSpPr>
            <a:spLocks noChangeArrowheads="1"/>
          </p:cNvSpPr>
          <p:nvPr/>
        </p:nvSpPr>
        <p:spPr bwMode="auto">
          <a:xfrm>
            <a:off x="123294" y="3429000"/>
            <a:ext cx="4465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天王寺動物園　入園者数の推移</a:t>
            </a:r>
            <a:endParaRPr lang="en-US" altLang="ja-JP" sz="140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dirty="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出典：大阪市</a:t>
            </a:r>
            <a:r>
              <a:rPr lang="en-US" altLang="ja-JP" sz="1000" dirty="0">
                <a:latin typeface="Meiryo UI" pitchFamily="50" charset="-128"/>
                <a:ea typeface="Meiryo UI" pitchFamily="50" charset="-128"/>
                <a:cs typeface="Meiryo UI" pitchFamily="50" charset="-128"/>
              </a:rPr>
              <a:t>HP</a:t>
            </a:r>
            <a:r>
              <a:rPr lang="ja-JP" altLang="en-US" sz="1000" dirty="0">
                <a:latin typeface="Meiryo UI" pitchFamily="50" charset="-128"/>
                <a:ea typeface="Meiryo UI" pitchFamily="50" charset="-128"/>
                <a:cs typeface="Meiryo UI" pitchFamily="50" charset="-128"/>
              </a:rPr>
              <a:t>「天王寺動物園入園者数 直近</a:t>
            </a:r>
            <a:r>
              <a:rPr lang="en-US" altLang="ja-JP" sz="1000" dirty="0">
                <a:latin typeface="Meiryo UI" pitchFamily="50" charset="-128"/>
                <a:ea typeface="Meiryo UI" pitchFamily="50" charset="-128"/>
                <a:cs typeface="Meiryo UI" pitchFamily="50" charset="-128"/>
              </a:rPr>
              <a:t>10</a:t>
            </a:r>
            <a:r>
              <a:rPr lang="ja-JP" altLang="en-US" sz="1000" dirty="0">
                <a:latin typeface="Meiryo UI" pitchFamily="50" charset="-128"/>
                <a:ea typeface="Meiryo UI" pitchFamily="50" charset="-128"/>
                <a:cs typeface="Meiryo UI" pitchFamily="50" charset="-128"/>
              </a:rPr>
              <a:t>年間の推移」より作成</a:t>
            </a:r>
            <a:endParaRPr lang="en-US" altLang="ja-JP" sz="1400" dirty="0">
              <a:latin typeface="Meiryo UI" pitchFamily="50" charset="-128"/>
              <a:ea typeface="Meiryo UI" pitchFamily="50" charset="-128"/>
              <a:cs typeface="Meiryo UI" pitchFamily="50" charset="-128"/>
            </a:endParaRPr>
          </a:p>
        </p:txBody>
      </p:sp>
      <p:sp>
        <p:nvSpPr>
          <p:cNvPr id="95239" name="正方形/長方形 14"/>
          <p:cNvSpPr>
            <a:spLocks noChangeArrowheads="1"/>
          </p:cNvSpPr>
          <p:nvPr/>
        </p:nvSpPr>
        <p:spPr bwMode="auto">
          <a:xfrm>
            <a:off x="4769482" y="3398108"/>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天王寺公園エントランスエリア魅力創造・管理運営事業</a:t>
            </a:r>
            <a:endParaRPr lang="en-US" altLang="ja-JP" sz="1400" dirty="0">
              <a:latin typeface="Meiryo UI" pitchFamily="50" charset="-128"/>
              <a:ea typeface="Meiryo UI" pitchFamily="50" charset="-128"/>
              <a:cs typeface="Meiryo UI" pitchFamily="50" charset="-128"/>
            </a:endParaRPr>
          </a:p>
        </p:txBody>
      </p:sp>
      <p:sp>
        <p:nvSpPr>
          <p:cNvPr id="17" name="正方形/長方形 16"/>
          <p:cNvSpPr/>
          <p:nvPr/>
        </p:nvSpPr>
        <p:spPr>
          <a:xfrm>
            <a:off x="4860032" y="3717032"/>
            <a:ext cx="4134521" cy="1627417"/>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日から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近鉄不動産株式会社</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事業対象区域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・エントランスエリア（約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・バス駐車場（約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・茶臼山北東部エリア（約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4389911"/>
            <a:ext cx="1442199" cy="83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7"/>
          <p:cNvSpPr>
            <a:spLocks noChangeArrowheads="1"/>
          </p:cNvSpPr>
          <p:nvPr/>
        </p:nvSpPr>
        <p:spPr bwMode="auto">
          <a:xfrm>
            <a:off x="7380312" y="4118883"/>
            <a:ext cx="1442199" cy="246221"/>
          </a:xfrm>
          <a:prstGeom prst="rect">
            <a:avLst/>
          </a:prstGeom>
          <a:noFill/>
          <a:ln w="9525">
            <a:noFill/>
            <a:miter lim="800000"/>
            <a:headEnd/>
            <a:tailEnd/>
          </a:ln>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00" dirty="0">
                <a:solidFill>
                  <a:srgbClr val="000000"/>
                </a:solidFill>
                <a:latin typeface="Meiryo UI" pitchFamily="50" charset="-128"/>
                <a:ea typeface="Meiryo UI" pitchFamily="50" charset="-128"/>
                <a:cs typeface="Meiryo UI" pitchFamily="50" charset="-128"/>
              </a:rPr>
              <a:t>てんしば（芝生広場）</a:t>
            </a:r>
            <a:endParaRPr lang="en-US" altLang="ja-JP" sz="1000" dirty="0">
              <a:solidFill>
                <a:srgbClr val="000000"/>
              </a:solidFill>
              <a:latin typeface="Meiryo UI" pitchFamily="50" charset="-128"/>
              <a:ea typeface="Meiryo UI" pitchFamily="50" charset="-128"/>
              <a:cs typeface="Meiryo UI" pitchFamily="50" charset="-128"/>
            </a:endParaRPr>
          </a:p>
        </p:txBody>
      </p:sp>
      <p:sp>
        <p:nvSpPr>
          <p:cNvPr id="12" name="正方形/長方形 14"/>
          <p:cNvSpPr>
            <a:spLocks noChangeArrowheads="1"/>
          </p:cNvSpPr>
          <p:nvPr/>
        </p:nvSpPr>
        <p:spPr bwMode="auto">
          <a:xfrm>
            <a:off x="4746403" y="5402846"/>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smtClean="0">
                <a:latin typeface="Meiryo UI" pitchFamily="50" charset="-128"/>
                <a:ea typeface="Meiryo UI" pitchFamily="50" charset="-128"/>
                <a:cs typeface="Meiryo UI" pitchFamily="50" charset="-128"/>
              </a:rPr>
              <a:t>　○</a:t>
            </a:r>
            <a:r>
              <a:rPr lang="ja-JP" altLang="en-US" sz="1400" dirty="0">
                <a:latin typeface="Meiryo UI" pitchFamily="50" charset="-128"/>
                <a:ea typeface="Meiryo UI" pitchFamily="50" charset="-128"/>
                <a:cs typeface="Meiryo UI" pitchFamily="50" charset="-128"/>
              </a:rPr>
              <a:t>あべの筋の最高路線価</a:t>
            </a:r>
            <a:endParaRPr lang="en-US" altLang="ja-JP" sz="1400" dirty="0">
              <a:latin typeface="Meiryo UI" pitchFamily="50" charset="-128"/>
              <a:ea typeface="Meiryo UI" pitchFamily="50" charset="-128"/>
              <a:cs typeface="Meiryo UI" pitchFamily="50" charset="-128"/>
            </a:endParaRPr>
          </a:p>
        </p:txBody>
      </p:sp>
      <p:sp>
        <p:nvSpPr>
          <p:cNvPr id="15" name="正方形/長方形 10"/>
          <p:cNvSpPr>
            <a:spLocks noChangeArrowheads="1"/>
          </p:cNvSpPr>
          <p:nvPr/>
        </p:nvSpPr>
        <p:spPr bwMode="auto">
          <a:xfrm>
            <a:off x="10750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天王寺・阿倍野エリア</a:t>
            </a: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整備</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6948264" y="6676603"/>
            <a:ext cx="2133600" cy="280789"/>
          </a:xfrm>
        </p:spPr>
        <p:txBody>
          <a:bodyPr/>
          <a:lstStyle/>
          <a:p>
            <a:pPr>
              <a:defRPr/>
            </a:pPr>
            <a:fld id="{4AC9B83D-17C3-4F2E-B0BA-D155CD364A7C}" type="slidenum">
              <a:rPr lang="ja-JP" altLang="en-US" smtClean="0"/>
              <a:pPr>
                <a:defRPr/>
              </a:pPr>
              <a:t>119</a:t>
            </a:fld>
            <a:endParaRPr lang="ja-JP" altLang="en-US" dirty="0"/>
          </a:p>
        </p:txBody>
      </p:sp>
      <p:sp>
        <p:nvSpPr>
          <p:cNvPr id="16" name="正方形/長方形 15"/>
          <p:cNvSpPr/>
          <p:nvPr/>
        </p:nvSpPr>
        <p:spPr>
          <a:xfrm>
            <a:off x="57591" y="723589"/>
            <a:ext cx="8928992" cy="25060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月に「あべのハルカス」が全館オープンし、周辺地域の活性化も大きく進展</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月に開業から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万人が来館した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天王寺公園エントランスエリアは、新たな民間活力の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導入に</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の芝生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広場を有する「てんしば」がオープンし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月に、総入園者数が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万人を突破。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月にはてんしばゲートエリアにおいて</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i:na(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イーナ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がオープンするなど、公園の魅力向上とともに、エリア全体の回遊性及び集客力の向上に取り組んでいる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2015(H27</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年に開園</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た天王寺動物園では、ナイトズーや様々な記念事業を実施。「てんしば」との相乗効果により入園者数が増加していたが、新型コロナウイルス感染症の影響を受け、大幅に入園者数が減少している。</a:t>
            </a:r>
          </a:p>
        </p:txBody>
      </p:sp>
      <p:graphicFrame>
        <p:nvGraphicFramePr>
          <p:cNvPr id="21" name="グラフ 20"/>
          <p:cNvGraphicFramePr>
            <a:graphicFrameLocks/>
          </p:cNvGraphicFramePr>
          <p:nvPr>
            <p:extLst/>
          </p:nvPr>
        </p:nvGraphicFramePr>
        <p:xfrm>
          <a:off x="191299" y="3977199"/>
          <a:ext cx="4419417"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
          <p:cNvSpPr txBox="1"/>
          <p:nvPr/>
        </p:nvSpPr>
        <p:spPr>
          <a:xfrm>
            <a:off x="154678" y="3930005"/>
            <a:ext cx="742950" cy="2190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dirty="0"/>
              <a:t>（単位：万人）</a:t>
            </a:r>
            <a:endParaRPr kumimoji="1" lang="ja-JP" altLang="en-US" sz="1100" dirty="0"/>
          </a:p>
        </p:txBody>
      </p:sp>
    </p:spTree>
    <p:extLst>
      <p:ext uri="{BB962C8B-B14F-4D97-AF65-F5344CB8AC3E}">
        <p14:creationId xmlns:p14="http://schemas.microsoft.com/office/powerpoint/2010/main" val="32166005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email"/>
          <a:srcRect/>
          <a:stretch>
            <a:fillRect/>
          </a:stretch>
        </p:blipFill>
        <p:spPr bwMode="auto">
          <a:xfrm>
            <a:off x="3749447" y="4869160"/>
            <a:ext cx="2139238" cy="1656184"/>
          </a:xfrm>
          <a:prstGeom prst="rect">
            <a:avLst/>
          </a:prstGeom>
          <a:noFill/>
          <a:ln w="9525">
            <a:noFill/>
            <a:miter lim="800000"/>
            <a:headEnd/>
            <a:tailEnd/>
          </a:ln>
        </p:spPr>
      </p:pic>
      <p:pic>
        <p:nvPicPr>
          <p:cNvPr id="114690" name="Picture 2" descr="C:\Users\i5323479\AppData\Local\Microsoft\Windows\Temporary Internet Files\Content.Outlook\IGOBLTW4\_B2E0069 (3).jpg"/>
          <p:cNvPicPr>
            <a:picLocks noChangeAspect="1" noChangeArrowheads="1"/>
          </p:cNvPicPr>
          <p:nvPr/>
        </p:nvPicPr>
        <p:blipFill>
          <a:blip r:embed="rId4" cstate="print"/>
          <a:srcRect/>
          <a:stretch>
            <a:fillRect/>
          </a:stretch>
        </p:blipFill>
        <p:spPr bwMode="auto">
          <a:xfrm>
            <a:off x="535314" y="4786074"/>
            <a:ext cx="2549017" cy="1883286"/>
          </a:xfrm>
          <a:prstGeom prst="rect">
            <a:avLst/>
          </a:prstGeom>
          <a:noFill/>
        </p:spPr>
      </p:pic>
      <p:grpSp>
        <p:nvGrpSpPr>
          <p:cNvPr id="28" name="グループ化 27"/>
          <p:cNvGrpSpPr/>
          <p:nvPr/>
        </p:nvGrpSpPr>
        <p:grpSpPr>
          <a:xfrm>
            <a:off x="6238323" y="4897769"/>
            <a:ext cx="2150101" cy="1627575"/>
            <a:chOff x="4427984" y="5301208"/>
            <a:chExt cx="1802867" cy="1512168"/>
          </a:xfrm>
        </p:grpSpPr>
        <p:pic>
          <p:nvPicPr>
            <p:cNvPr id="29" name="Picture 2" descr="asset-1.jpg"/>
            <p:cNvPicPr>
              <a:picLocks noChangeAspect="1"/>
            </p:cNvPicPr>
            <p:nvPr/>
          </p:nvPicPr>
          <p:blipFill>
            <a:blip r:embed="rId5" cstate="email"/>
            <a:srcRect/>
            <a:stretch>
              <a:fillRect/>
            </a:stretch>
          </p:blipFill>
          <p:spPr bwMode="auto">
            <a:xfrm>
              <a:off x="5698306" y="6503733"/>
              <a:ext cx="513293" cy="254109"/>
            </a:xfrm>
            <a:prstGeom prst="rect">
              <a:avLst/>
            </a:prstGeom>
            <a:noFill/>
            <a:ln w="12700">
              <a:noFill/>
              <a:miter lim="0"/>
              <a:headEnd/>
              <a:tailEnd/>
            </a:ln>
          </p:spPr>
        </p:pic>
        <p:pic>
          <p:nvPicPr>
            <p:cNvPr id="30" name="Picture 1" descr="0000004044.jpg"/>
            <p:cNvPicPr>
              <a:picLocks noChangeAspect="1"/>
            </p:cNvPicPr>
            <p:nvPr/>
          </p:nvPicPr>
          <p:blipFill>
            <a:blip r:embed="rId6" cstate="email"/>
            <a:srcRect/>
            <a:stretch>
              <a:fillRect/>
            </a:stretch>
          </p:blipFill>
          <p:spPr bwMode="auto">
            <a:xfrm>
              <a:off x="4499992" y="6310205"/>
              <a:ext cx="856746" cy="503171"/>
            </a:xfrm>
            <a:prstGeom prst="rect">
              <a:avLst/>
            </a:prstGeom>
            <a:noFill/>
            <a:ln w="12700">
              <a:noFill/>
              <a:miter lim="0"/>
              <a:headEnd/>
              <a:tailEnd/>
            </a:ln>
          </p:spPr>
        </p:pic>
        <p:sp>
          <p:nvSpPr>
            <p:cNvPr id="31" name="右矢印 30"/>
            <p:cNvSpPr/>
            <p:nvPr/>
          </p:nvSpPr>
          <p:spPr bwMode="auto">
            <a:xfrm>
              <a:off x="5424676" y="6579054"/>
              <a:ext cx="169840" cy="773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sp>
          <p:nvSpPr>
            <p:cNvPr id="32" name="下矢印 31"/>
            <p:cNvSpPr/>
            <p:nvPr/>
          </p:nvSpPr>
          <p:spPr bwMode="auto">
            <a:xfrm flipV="1">
              <a:off x="5890194" y="6302368"/>
              <a:ext cx="54725" cy="1509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pic>
          <p:nvPicPr>
            <p:cNvPr id="33" name="Picture 2" descr="C:\Users\203978\Temporary Internet Files\Content.Outlook\IY9A5U71\IMG_1778.JPG"/>
            <p:cNvPicPr>
              <a:picLocks noChangeAspect="1" noChangeArrowheads="1"/>
            </p:cNvPicPr>
            <p:nvPr/>
          </p:nvPicPr>
          <p:blipFill>
            <a:blip r:embed="rId7" cstate="print">
              <a:clrChange>
                <a:clrFrom>
                  <a:srgbClr val="D1B19C"/>
                </a:clrFrom>
                <a:clrTo>
                  <a:srgbClr val="D1B19C">
                    <a:alpha val="0"/>
                  </a:srgbClr>
                </a:clrTo>
              </a:clrChange>
            </a:blip>
            <a:srcRect l="29525" t="48544" r="29525" b="12152"/>
            <a:stretch>
              <a:fillRect/>
            </a:stretch>
          </p:blipFill>
          <p:spPr bwMode="auto">
            <a:xfrm>
              <a:off x="4427984" y="5301208"/>
              <a:ext cx="1802867" cy="936104"/>
            </a:xfrm>
            <a:prstGeom prst="rect">
              <a:avLst/>
            </a:prstGeom>
            <a:noFill/>
          </p:spPr>
        </p:pic>
      </p:grpSp>
      <p:sp>
        <p:nvSpPr>
          <p:cNvPr id="15" name="正方形/長方形 10"/>
          <p:cNvSpPr>
            <a:spLocks noChangeArrowheads="1"/>
          </p:cNvSpPr>
          <p:nvPr/>
        </p:nvSpPr>
        <p:spPr bwMode="auto">
          <a:xfrm>
            <a:off x="107505" y="56421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咲洲・夢洲における民間事業者と協働するエネルギー関連の取組み</a:t>
            </a:r>
          </a:p>
        </p:txBody>
      </p:sp>
      <p:sp>
        <p:nvSpPr>
          <p:cNvPr id="16" name="正方形/長方形 15"/>
          <p:cNvSpPr/>
          <p:nvPr/>
        </p:nvSpPr>
        <p:spPr>
          <a:xfrm>
            <a:off x="125252" y="1124745"/>
            <a:ext cx="8928992" cy="6480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咲洲・夢洲では、再生可能エネルギーの発電や大型蓄電システムの実証・評価を可能とする施設の整備が進んでいる。</a:t>
            </a:r>
          </a:p>
        </p:txBody>
      </p:sp>
      <p:sp>
        <p:nvSpPr>
          <p:cNvPr id="3" name="テキスト ボックス 2"/>
          <p:cNvSpPr txBox="1"/>
          <p:nvPr/>
        </p:nvSpPr>
        <p:spPr>
          <a:xfrm>
            <a:off x="395536" y="4417367"/>
            <a:ext cx="21602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○夢洲メガソーラー</a:t>
            </a:r>
          </a:p>
        </p:txBody>
      </p:sp>
      <p:sp>
        <p:nvSpPr>
          <p:cNvPr id="20" name="テキスト ボックス 19"/>
          <p:cNvSpPr txBox="1"/>
          <p:nvPr/>
        </p:nvSpPr>
        <p:spPr>
          <a:xfrm>
            <a:off x="3491880" y="4417367"/>
            <a:ext cx="2160240"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リユース蓄電池</a:t>
            </a: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120</a:t>
            </a:fld>
            <a:endParaRPr lang="ja-JP" altLang="en-US" b="1" dirty="0"/>
          </a:p>
        </p:txBody>
      </p:sp>
      <p:graphicFrame>
        <p:nvGraphicFramePr>
          <p:cNvPr id="18" name="表 17"/>
          <p:cNvGraphicFramePr>
            <a:graphicFrameLocks noGrp="1"/>
          </p:cNvGraphicFramePr>
          <p:nvPr>
            <p:extLst>
              <p:ext uri="{D42A27DB-BD31-4B8C-83A1-F6EECF244321}">
                <p14:modId xmlns:p14="http://schemas.microsoft.com/office/powerpoint/2010/main" val="3187169527"/>
              </p:ext>
            </p:extLst>
          </p:nvPr>
        </p:nvGraphicFramePr>
        <p:xfrm>
          <a:off x="179512" y="1903208"/>
          <a:ext cx="8874732" cy="2460639"/>
        </p:xfrm>
        <a:graphic>
          <a:graphicData uri="http://schemas.openxmlformats.org/drawingml/2006/table">
            <a:tbl>
              <a:tblPr firstRow="1" bandRow="1">
                <a:tableStyleId>{5C22544A-7EE6-4342-B048-85BDC9FD1C3A}</a:tableStyleId>
              </a:tblPr>
              <a:tblGrid>
                <a:gridCol w="2772941">
                  <a:extLst>
                    <a:ext uri="{9D8B030D-6E8A-4147-A177-3AD203B41FA5}">
                      <a16:colId xmlns:a16="http://schemas.microsoft.com/office/drawing/2014/main" val="20000"/>
                    </a:ext>
                  </a:extLst>
                </a:gridCol>
                <a:gridCol w="6101791">
                  <a:extLst>
                    <a:ext uri="{9D8B030D-6E8A-4147-A177-3AD203B41FA5}">
                      <a16:colId xmlns:a16="http://schemas.microsoft.com/office/drawing/2014/main" val="20001"/>
                    </a:ext>
                  </a:extLst>
                </a:gridCol>
              </a:tblGrid>
              <a:tr h="339466">
                <a:tc>
                  <a:txBody>
                    <a:bodyP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取組み</a:t>
                      </a:r>
                    </a:p>
                  </a:txBody>
                  <a:tcPr anchor="ctr"/>
                </a:tc>
                <a:tc>
                  <a:txBody>
                    <a:bodyP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進捗状況など</a:t>
                      </a:r>
                    </a:p>
                  </a:txBody>
                  <a:tcPr anchor="ctr"/>
                </a:tc>
                <a:extLst>
                  <a:ext uri="{0D108BD9-81ED-4DB2-BD59-A6C34878D82A}">
                    <a16:rowId xmlns:a16="http://schemas.microsoft.com/office/drawing/2014/main" val="10000"/>
                  </a:ext>
                </a:extLst>
              </a:tr>
              <a:tr h="475253">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en-US" altLang="ja-JP" sz="1200" b="0" dirty="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「大阪ひかりの森」プロジェクト</a:t>
                      </a: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夢洲</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区の一般廃棄物埋立処分場に大規模太陽光発電（メガソーラー）を設置し、</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月から本格稼働。</a:t>
                      </a:r>
                    </a:p>
                  </a:txBody>
                  <a:tcPr anchor="ctr"/>
                </a:tc>
                <a:extLst>
                  <a:ext uri="{0D108BD9-81ED-4DB2-BD59-A6C34878D82A}">
                    <a16:rowId xmlns:a16="http://schemas.microsoft.com/office/drawing/2014/main" val="10001"/>
                  </a:ext>
                </a:extLst>
              </a:tr>
              <a:tr h="775934">
                <a:tc>
                  <a:txBody>
                    <a:bodyPr/>
                    <a:lstStyle/>
                    <a:p>
                      <a:pPr algn="l"/>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の中古蓄電池を活用した経済性の高い大型蓄電池システム実証事業</a:t>
                      </a: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夢洲地区において、ＥＶから回収した中古蓄電池を安全に運用する技術を確立し、経済性の高い大型リユース蓄電池システムとして世界初の実証事業を</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月より実施。隣接する夢洲メガソーラーの出力安定化を検証。この技術をもとに蓄電池を活用した新たなエネルギーマネージメントシステ</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ム確立に向けた実証事業を実施。</a:t>
                      </a:r>
                      <a:endParaRPr kumimoji="1"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785611">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大型蓄電システム試験・評価施設（</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月に、世界最大級となる大型蓄電システム等の性能に関する試験評価施設が咲洲に開所し、同年</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月から運用開始。大型蓄電池・蓄電システムの性能の優位性・安全性に関する試験評価を可能にする国内初の施設であり、国内産業の国際競争力の強化に貢献。欧米も想定し、複数の電圧に対応。</a:t>
                      </a:r>
                    </a:p>
                  </a:txBody>
                  <a:tcPr anchor="ctr"/>
                </a:tc>
                <a:extLst>
                  <a:ext uri="{0D108BD9-81ED-4DB2-BD59-A6C34878D82A}">
                    <a16:rowId xmlns:a16="http://schemas.microsoft.com/office/drawing/2014/main" val="10003"/>
                  </a:ext>
                </a:extLst>
              </a:tr>
            </a:tbl>
          </a:graphicData>
        </a:graphic>
      </p:graphicFrame>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Tree>
    <p:extLst>
      <p:ext uri="{BB962C8B-B14F-4D97-AF65-F5344CB8AC3E}">
        <p14:creationId xmlns:p14="http://schemas.microsoft.com/office/powerpoint/2010/main" val="22923380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6512" y="1939478"/>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○一人当たり公園面積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出典：国土交通省「都市公園データベース」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21996" y="1908701"/>
            <a:ext cx="441449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年世界都市ランキング（緑地の充実度）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1618611590"/>
              </p:ext>
            </p:extLst>
          </p:nvPr>
        </p:nvGraphicFramePr>
        <p:xfrm>
          <a:off x="5178635" y="2578063"/>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p>
                  </a:txBody>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p>
                  </a:txBody>
                  <a:tcPr/>
                </a:tc>
                <a:extLst>
                  <a:ext uri="{0D108BD9-81ED-4DB2-BD59-A6C34878D82A}">
                    <a16:rowId xmlns:a16="http://schemas.microsoft.com/office/drawing/2014/main" val="10000"/>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メルボルン</a:t>
                      </a:r>
                    </a:p>
                  </a:txBody>
                  <a:tcPr/>
                </a:tc>
                <a:extLst>
                  <a:ext uri="{0D108BD9-81ED-4DB2-BD59-A6C34878D82A}">
                    <a16:rowId xmlns:a16="http://schemas.microsoft.com/office/drawing/2014/main" val="10001"/>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ベルリン</a:t>
                      </a:r>
                    </a:p>
                  </a:txBody>
                  <a:tcPr/>
                </a:tc>
                <a:extLst>
                  <a:ext uri="{0D108BD9-81ED-4DB2-BD59-A6C34878D82A}">
                    <a16:rowId xmlns:a16="http://schemas.microsoft.com/office/drawing/2014/main" val="10002"/>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モスクワ</a:t>
                      </a:r>
                    </a:p>
                  </a:txBody>
                  <a:tcPr/>
                </a:tc>
                <a:extLst>
                  <a:ext uri="{0D108BD9-81ED-4DB2-BD59-A6C34878D82A}">
                    <a16:rowId xmlns:a16="http://schemas.microsoft.com/office/drawing/2014/main" val="10003"/>
                  </a:ext>
                </a:extLst>
              </a:tr>
              <a:tr h="387377">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ヘルシンキ</a:t>
                      </a:r>
                    </a:p>
                  </a:txBody>
                  <a:tcPr/>
                </a:tc>
                <a:extLst>
                  <a:ext uri="{0D108BD9-81ED-4DB2-BD59-A6C34878D82A}">
                    <a16:rowId xmlns:a16="http://schemas.microsoft.com/office/drawing/2014/main" val="10004"/>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a:t>
                      </a:r>
                    </a:p>
                  </a:txBody>
                  <a:tcPr/>
                </a:tc>
                <a:extLst>
                  <a:ext uri="{0D108BD9-81ED-4DB2-BD59-A6C34878D82A}">
                    <a16:rowId xmlns:a16="http://schemas.microsoft.com/office/drawing/2014/main" val="3740144025"/>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 </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p>
                  </a:txBody>
                  <a:tcPr/>
                </a:tc>
                <a:extLst>
                  <a:ext uri="{0D108BD9-81ED-4DB2-BD59-A6C34878D82A}">
                    <a16:rowId xmlns:a16="http://schemas.microsoft.com/office/drawing/2014/main" val="10008"/>
                  </a:ext>
                </a:extLst>
              </a:tr>
              <a:tr h="387377">
                <a:tc>
                  <a:txBody>
                    <a:bodyPr/>
                    <a:lstStyle/>
                    <a:p>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p>
                  </a:txBody>
                  <a:tcPr/>
                </a:tc>
                <a:extLst>
                  <a:ext uri="{0D108BD9-81ED-4DB2-BD59-A6C34878D82A}">
                    <a16:rowId xmlns:a16="http://schemas.microsoft.com/office/drawing/2014/main" val="4192813524"/>
                  </a:ext>
                </a:extLst>
              </a:tr>
              <a:tr h="387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p>
                  </a:txBody>
                  <a:tcPr/>
                </a:tc>
                <a:extLst>
                  <a:ext uri="{0D108BD9-81ED-4DB2-BD59-A6C34878D82A}">
                    <a16:rowId xmlns:a16="http://schemas.microsoft.com/office/drawing/2014/main" val="1459561056"/>
                  </a:ext>
                </a:extLst>
              </a:tr>
            </a:tbl>
          </a:graphicData>
        </a:graphic>
      </p:graphicFrame>
      <p:sp>
        <p:nvSpPr>
          <p:cNvPr id="20" name="正方形/長方形 10"/>
          <p:cNvSpPr>
            <a:spLocks noChangeArrowheads="1"/>
          </p:cNvSpPr>
          <p:nvPr/>
        </p:nvSpPr>
        <p:spPr bwMode="auto">
          <a:xfrm>
            <a:off x="72009" y="48054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大阪の都市緑化の現状</a:t>
            </a:r>
          </a:p>
        </p:txBody>
      </p:sp>
      <p:sp>
        <p:nvSpPr>
          <p:cNvPr id="23" name="正方形/長方形 22"/>
          <p:cNvSpPr/>
          <p:nvPr/>
        </p:nvSpPr>
        <p:spPr>
          <a:xfrm>
            <a:off x="107504" y="98072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大阪府は一人あたり公園面積が他の都道府県と比べて低い水準。また、緑地の充実度も世界主要都市と比較して低水準に留まっている。</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121</a:t>
            </a:fld>
            <a:endParaRPr lang="ja-JP" altLang="en-US" b="1" dirty="0"/>
          </a:p>
        </p:txBody>
      </p:sp>
      <p:sp>
        <p:nvSpPr>
          <p:cNvPr id="3" name="テキスト ボックス 2"/>
          <p:cNvSpPr txBox="1"/>
          <p:nvPr/>
        </p:nvSpPr>
        <p:spPr>
          <a:xfrm>
            <a:off x="35496" y="2375302"/>
            <a:ext cx="970794" cy="261610"/>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644008" y="2132856"/>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森記念財団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5178635" y="6070065"/>
            <a:ext cx="3203848" cy="253916"/>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graphicFrame>
        <p:nvGraphicFramePr>
          <p:cNvPr id="11" name="グラフ 10"/>
          <p:cNvGraphicFramePr/>
          <p:nvPr>
            <p:extLst>
              <p:ext uri="{D42A27DB-BD31-4B8C-83A1-F6EECF244321}">
                <p14:modId xmlns:p14="http://schemas.microsoft.com/office/powerpoint/2010/main" val="3162528666"/>
              </p:ext>
            </p:extLst>
          </p:nvPr>
        </p:nvGraphicFramePr>
        <p:xfrm>
          <a:off x="72009" y="2670591"/>
          <a:ext cx="4824536"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501287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nvGraphicFramePr>
        <p:xfrm>
          <a:off x="253062" y="3459367"/>
          <a:ext cx="3007768" cy="2718351"/>
        </p:xfrm>
        <a:graphic>
          <a:graphicData uri="http://schemas.openxmlformats.org/drawingml/2006/table">
            <a:tbl>
              <a:tblPr/>
              <a:tblGrid>
                <a:gridCol w="845460">
                  <a:extLst>
                    <a:ext uri="{9D8B030D-6E8A-4147-A177-3AD203B41FA5}">
                      <a16:colId xmlns:a16="http://schemas.microsoft.com/office/drawing/2014/main" val="20000"/>
                    </a:ext>
                  </a:extLst>
                </a:gridCol>
                <a:gridCol w="74598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24234">
                  <a:extLst>
                    <a:ext uri="{9D8B030D-6E8A-4147-A177-3AD203B41FA5}">
                      <a16:colId xmlns:a16="http://schemas.microsoft.com/office/drawing/2014/main" val="20003"/>
                    </a:ext>
                  </a:extLst>
                </a:gridCol>
              </a:tblGrid>
              <a:tr h="656957">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都道</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国土</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57,220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190,514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219,100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119,779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379,775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1182">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94,695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241,592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218,153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517,290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正方形/長方形 5"/>
          <p:cNvSpPr/>
          <p:nvPr/>
        </p:nvSpPr>
        <p:spPr>
          <a:xfrm>
            <a:off x="30505" y="2604125"/>
            <a:ext cx="2952328" cy="70788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○大阪府と他都県の森林面積等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（出典：林野庁「都道府県別森林率・</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人工林率」（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年３月末現在））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242647" y="2637044"/>
            <a:ext cx="5793849" cy="1061829"/>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○新たな知見に基づく森林の土石流･流木対策</a:t>
            </a: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「森林防災・減災対策事業」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九州北部豪雨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や西日本豪雨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等における被災地の調査などにより得られた新たな知見を踏まえ、治山ダムの整備や、流木となり得る危険木の除去、本数調整伐などの森林整備、地域住民への防災教室を実施する。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89757" y="42787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大阪の森林環境の現状　</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122</a:t>
            </a:fld>
            <a:endParaRPr lang="ja-JP" altLang="en-US" b="1" dirty="0"/>
          </a:p>
        </p:txBody>
      </p:sp>
      <p:pic>
        <p:nvPicPr>
          <p:cNvPr id="13" name="図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181" y="3880802"/>
            <a:ext cx="2577956" cy="187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3356049" y="5863996"/>
            <a:ext cx="5460176" cy="262888"/>
          </a:xfrm>
          <a:prstGeom prst="rect">
            <a:avLst/>
          </a:prstGeom>
        </p:spPr>
        <p:txBody>
          <a:bodyPr wrap="square">
            <a:spAutoFit/>
          </a:bodyPr>
          <a:lstStyle/>
          <a:p>
            <a:pPr marL="177800" indent="-177800"/>
            <a:r>
              <a:rPr lang="ja-JP" altLang="en-US" sz="1050" dirty="0">
                <a:latin typeface="Meiryo UI" panose="020B0604030504040204" pitchFamily="50" charset="-128"/>
                <a:ea typeface="Meiryo UI" panose="020B0604030504040204" pitchFamily="50" charset="-128"/>
                <a:cs typeface="Meiryo UI" panose="020B0604030504040204" pitchFamily="50" charset="-128"/>
              </a:rPr>
              <a:t>　　　　　　　　　　　治山ダムの整備　　　　　　　　　　　　　　　　　　災害に強い森づくり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6336" y="3880802"/>
            <a:ext cx="2486983" cy="1865237"/>
          </a:xfrm>
          <a:prstGeom prst="rect">
            <a:avLst/>
          </a:prstGeom>
        </p:spPr>
      </p:pic>
      <p:sp>
        <p:nvSpPr>
          <p:cNvPr id="14" name="正方形/長方形 13"/>
          <p:cNvSpPr/>
          <p:nvPr/>
        </p:nvSpPr>
        <p:spPr>
          <a:xfrm>
            <a:off x="107504" y="904921"/>
            <a:ext cx="8928992" cy="139142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大阪府の森林率は、他の都市より低く、３０％に留まっている。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周辺部において、森林の適正な維持管理や周辺山系の保全等を進めることは、自然あふれる魅力ある地域づくりになるとともに、災害に強い森林の再生につながる。そのため、九州北部豪雨等で得られた新たな知見に基づく森林の土石流・流木対策を継続して実施する。</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Tree>
    <p:extLst>
      <p:ext uri="{BB962C8B-B14F-4D97-AF65-F5344CB8AC3E}">
        <p14:creationId xmlns:p14="http://schemas.microsoft.com/office/powerpoint/2010/main" val="322965344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25252" y="433312"/>
            <a:ext cx="901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首都機能のバックアップ</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123</a:t>
            </a:fld>
            <a:endParaRPr lang="ja-JP" altLang="en-US" dirty="0"/>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08" y="3291036"/>
            <a:ext cx="30289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正方形/長方形 22"/>
          <p:cNvSpPr/>
          <p:nvPr/>
        </p:nvSpPr>
        <p:spPr>
          <a:xfrm>
            <a:off x="132114" y="2998693"/>
            <a:ext cx="3923960"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○東西二極の一極としての大阪・関西</a:t>
            </a:r>
          </a:p>
        </p:txBody>
      </p:sp>
      <p:sp>
        <p:nvSpPr>
          <p:cNvPr id="24" name="テキスト ボックス 23"/>
          <p:cNvSpPr txBox="1"/>
          <p:nvPr/>
        </p:nvSpPr>
        <p:spPr>
          <a:xfrm>
            <a:off x="395536" y="4341004"/>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西日本</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人口</a:t>
            </a:r>
            <a:r>
              <a:rPr lang="en-US" altLang="ja-JP" sz="1100" b="1" dirty="0">
                <a:latin typeface="HGPｺﾞｼｯｸM" panose="020B0600000000000000" pitchFamily="50" charset="-128"/>
                <a:ea typeface="HGPｺﾞｼｯｸM" panose="020B0600000000000000" pitchFamily="50" charset="-128"/>
              </a:rPr>
              <a:t>6,006</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実質</a:t>
            </a:r>
            <a:r>
              <a:rPr kumimoji="1" lang="en-US" altLang="ja-JP"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GDP245</a:t>
            </a:r>
            <a:r>
              <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兆円</a:t>
            </a:r>
          </a:p>
        </p:txBody>
      </p:sp>
      <p:sp>
        <p:nvSpPr>
          <p:cNvPr id="25" name="テキスト ボックス 24"/>
          <p:cNvSpPr txBox="1"/>
          <p:nvPr/>
        </p:nvSpPr>
        <p:spPr>
          <a:xfrm>
            <a:off x="2699792" y="4341004"/>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東日本</a:t>
            </a:r>
            <a:endPar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6,611</a:t>
            </a: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実質</a:t>
            </a:r>
            <a:r>
              <a:rPr kumimoji="1" lang="en-US" altLang="ja-JP"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GDP304</a:t>
            </a:r>
            <a:r>
              <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rPr>
              <a:t>兆円</a:t>
            </a:r>
          </a:p>
        </p:txBody>
      </p:sp>
      <p:sp>
        <p:nvSpPr>
          <p:cNvPr id="26" name="正方形/長方形 25"/>
          <p:cNvSpPr>
            <a:spLocks noChangeArrowheads="1"/>
          </p:cNvSpPr>
          <p:nvPr/>
        </p:nvSpPr>
        <p:spPr bwMode="auto">
          <a:xfrm>
            <a:off x="4427984" y="3473713"/>
            <a:ext cx="4464496" cy="1528624"/>
          </a:xfrm>
          <a:prstGeom prst="rect">
            <a:avLst/>
          </a:prstGeom>
          <a:solidFill>
            <a:schemeClr val="tx2">
              <a:lumMod val="20000"/>
              <a:lumOff val="80000"/>
            </a:schemeClr>
          </a:solidFill>
          <a:ln w="9525" algn="ctr">
            <a:solidFill>
              <a:srgbClr val="000000"/>
            </a:solidFill>
            <a:miter lim="800000"/>
            <a:headEnd/>
            <a:tailEnd/>
          </a:ln>
          <a:effectLst/>
        </p:spPr>
        <p:txBody>
          <a:bodyPr wrap="square" upright="1">
            <a:spAutoFit/>
          </a:bodyPr>
          <a:lstStyle/>
          <a:p>
            <a:pPr marL="114300" marR="0" lvl="0" indent="-114300" algn="l" defTabSz="914400" rtl="0" eaLnBrk="1" fontAlgn="auto" latinLnBrk="0" hangingPunct="1">
              <a:lnSpc>
                <a:spcPts val="1600"/>
              </a:lnSpc>
              <a:spcBef>
                <a:spcPts val="0"/>
              </a:spcBef>
              <a:spcAft>
                <a:spcPts val="0"/>
              </a:spcAft>
              <a:buClrTx/>
              <a:buSzTx/>
              <a:buFontTx/>
              <a:buNone/>
              <a:tabLst/>
              <a:defRPr/>
            </a:pPr>
            <a:r>
              <a:rPr kumimoji="1" lang="ja-JP" altLang="en-US"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さいたま新都心等の東京圏内の地区のほか、大規模地震に係る現地対策本部の設置予定箇所、各府省等の地方支分部局が集積する都市（札幌市、仙台市、名古屋市、大阪市、広島市、福岡市等）等代替拠点と成り得る地域を対象に、代替拠点への職員の移動手段、既存の庁舎、設備及び資機材の活用、宿泊施設等の確保等に係る具体的なオペレーションについても検討するものとする。</a:t>
            </a:r>
            <a:endParaRPr kumimoji="1" lang="en-US" altLang="ja-JP"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14"/>
          <p:cNvSpPr>
            <a:spLocks noChangeArrowheads="1"/>
          </p:cNvSpPr>
          <p:nvPr/>
        </p:nvSpPr>
        <p:spPr bwMode="auto">
          <a:xfrm>
            <a:off x="198614" y="6485274"/>
            <a:ext cx="3741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出典：内閣府「県民経済計算」</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(H30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統計局「人口推計（</a:t>
            </a:r>
            <a:r>
              <a:rPr lang="en-US" altLang="ja-JP" sz="1000" dirty="0">
                <a:latin typeface="Meiryo UI" pitchFamily="50" charset="-128"/>
                <a:ea typeface="Meiryo UI" pitchFamily="50" charset="-128"/>
                <a:cs typeface="Meiryo UI" pitchFamily="50" charset="-128"/>
              </a:rPr>
              <a:t>2019</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日付）」より作成</a:t>
            </a:r>
          </a:p>
        </p:txBody>
      </p:sp>
      <p:sp>
        <p:nvSpPr>
          <p:cNvPr id="28" name="正方形/長方形 27"/>
          <p:cNvSpPr>
            <a:spLocks noChangeArrowheads="1"/>
          </p:cNvSpPr>
          <p:nvPr/>
        </p:nvSpPr>
        <p:spPr bwMode="auto">
          <a:xfrm>
            <a:off x="4283968" y="5157192"/>
            <a:ext cx="433499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○企業における機能分散・バックアップに関する取組みの例</a:t>
            </a:r>
            <a:endParaRPr kumimoji="1" lang="en-US" altLang="ja-JP"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AIG</a:t>
            </a: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ジャパンホールディングスが第二の拠点を大阪に新設</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・日本取引所グループが首都圏・関東圏でのバックアップ態勢を見直し、大阪拠点を活用したバックアップ態勢を整備</a:t>
            </a:r>
            <a:endParaRPr kumimoji="1" lang="en-US" altLang="ja-JP"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・日本放送協会が本部のバックアップを担うことを大阪放送局の業務の一部とし、平時の業務に訓練を組み込み　　等</a:t>
            </a:r>
          </a:p>
        </p:txBody>
      </p:sp>
      <p:sp>
        <p:nvSpPr>
          <p:cNvPr id="29" name="正方形/長方形 28"/>
          <p:cNvSpPr/>
          <p:nvPr/>
        </p:nvSpPr>
        <p:spPr>
          <a:xfrm>
            <a:off x="125252" y="818613"/>
            <a:ext cx="8892000" cy="216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規模な自然災害や感染症の拡大など、危機事象発生時における東京一極集中が抱えるリスクを踏まえ、国民生活や日本経済の維持継続の観点から、経済基盤が確立し各府省の地方支分部局等も集積する大阪・関西をバックアップエリアとすることが求められる。</a:t>
            </a:r>
            <a:endParaRPr kumimoji="1" lang="en-US" altLang="ja-JP"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首都圏に本社がある大企業等では、大阪・関西をバックアップエリアとする仕組みの構築がみられる一方、政府では、東京圏外の代替拠点を今後の検討課題とされているものの、具体化は進んでいない。</a:t>
            </a:r>
            <a:endParaRPr kumimoji="1" lang="en-US" altLang="ja-JP"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府市では、</a:t>
            </a:r>
            <a:r>
              <a:rPr kumimoji="1" lang="en-US" altLang="ja-JP"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6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月に「大阪・関西による首都機能バックアップの実現に向けた取組みの方向性」をとりまとめ、行政分野・経済分野について取組みを進める。</a:t>
            </a:r>
          </a:p>
        </p:txBody>
      </p:sp>
      <p:sp>
        <p:nvSpPr>
          <p:cNvPr id="30" name="正方形/長方形 14"/>
          <p:cNvSpPr>
            <a:spLocks noChangeArrowheads="1"/>
          </p:cNvSpPr>
          <p:nvPr/>
        </p:nvSpPr>
        <p:spPr bwMode="auto">
          <a:xfrm>
            <a:off x="4219334" y="2998693"/>
            <a:ext cx="4961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○政府の今後の検討課題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（出典：内閣府「政府業務継続計画（首都</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直下地震対策）（</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2014</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3</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月）」から抜粋）</a:t>
            </a:r>
          </a:p>
        </p:txBody>
      </p:sp>
    </p:spTree>
    <p:extLst>
      <p:ext uri="{BB962C8B-B14F-4D97-AF65-F5344CB8AC3E}">
        <p14:creationId xmlns:p14="http://schemas.microsoft.com/office/powerpoint/2010/main" val="24150181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89757" y="43602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南海トラフ巨大地震対策</a:t>
            </a:r>
          </a:p>
        </p:txBody>
      </p:sp>
      <p:sp>
        <p:nvSpPr>
          <p:cNvPr id="17" name="正方形/長方形 16"/>
          <p:cNvSpPr/>
          <p:nvPr/>
        </p:nvSpPr>
        <p:spPr>
          <a:xfrm>
            <a:off x="125252" y="805355"/>
            <a:ext cx="8928992" cy="139950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nchorCtr="0"/>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南海トラフ巨大地震の被害軽減を図るため、「新・大阪府地震防災アクションプラン」に基づき、防潮堤の液状化対策や密集市街地対策など、ハード・ソフト両面から取組みを進めている。</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令和６年度までの被害軽減目標として、人的被害</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死者数</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を防潮堤の津波浸水対策の推進等、ハード対策により</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割減、加えて「逃げる」取組により、限りなくゼロに近付けることをめざし、経済被害（被害額）においても</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割減をめざす。</a:t>
            </a:r>
          </a:p>
          <a:p>
            <a:pPr marL="285750" indent="-285750" algn="just">
              <a:lnSpc>
                <a:spcPts val="2000"/>
              </a:lnSpc>
              <a:buFont typeface="Wingdings" panose="05000000000000000000" pitchFamily="2" charset="2"/>
              <a:buChar char="p"/>
            </a:pP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124</a:t>
            </a:fld>
            <a:endParaRPr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30" name="テキスト ボックス 29"/>
          <p:cNvSpPr txBox="1"/>
          <p:nvPr/>
        </p:nvSpPr>
        <p:spPr>
          <a:xfrm>
            <a:off x="6516216" y="5346662"/>
            <a:ext cx="2291012" cy="276999"/>
          </a:xfrm>
          <a:prstGeom prst="rect">
            <a:avLst/>
          </a:prstGeom>
          <a:noFill/>
        </p:spPr>
        <p:txBody>
          <a:bodyPr wrap="none" rtlCol="0" anchor="ctr" anchorCtr="0">
            <a:spAutoFit/>
          </a:bodyPr>
          <a:lstStyle/>
          <a:p>
            <a:r>
              <a:rPr lang="ja-JP" altLang="en-US" sz="1200" dirty="0"/>
              <a:t>（</a:t>
            </a:r>
            <a:r>
              <a:rPr lang="en-US" altLang="ja-JP" sz="1200" dirty="0"/>
              <a:t>H30.7</a:t>
            </a:r>
            <a:r>
              <a:rPr lang="ja-JP" altLang="en-US" sz="1200" dirty="0"/>
              <a:t>　知事記者会見資料より）</a:t>
            </a:r>
            <a:endParaRPr kumimoji="1" lang="ja-JP" altLang="en-US" sz="1200" dirty="0"/>
          </a:p>
        </p:txBody>
      </p:sp>
      <p:grpSp>
        <p:nvGrpSpPr>
          <p:cNvPr id="4" name="グループ化 3"/>
          <p:cNvGrpSpPr/>
          <p:nvPr/>
        </p:nvGrpSpPr>
        <p:grpSpPr>
          <a:xfrm>
            <a:off x="134965" y="2382650"/>
            <a:ext cx="4244985" cy="3102512"/>
            <a:chOff x="134965" y="2414720"/>
            <a:chExt cx="4244985" cy="3102512"/>
          </a:xfrm>
        </p:grpSpPr>
        <p:pic>
          <p:nvPicPr>
            <p:cNvPr id="27" name="図 26"/>
            <p:cNvPicPr>
              <a:picLocks noChangeAspect="1"/>
            </p:cNvPicPr>
            <p:nvPr/>
          </p:nvPicPr>
          <p:blipFill>
            <a:blip r:embed="rId3"/>
            <a:stretch>
              <a:fillRect/>
            </a:stretch>
          </p:blipFill>
          <p:spPr>
            <a:xfrm>
              <a:off x="134965" y="2414720"/>
              <a:ext cx="4244985" cy="3102512"/>
            </a:xfrm>
            <a:prstGeom prst="rect">
              <a:avLst/>
            </a:prstGeom>
          </p:spPr>
        </p:pic>
        <p:sp>
          <p:nvSpPr>
            <p:cNvPr id="2" name="正方形/長方形 1"/>
            <p:cNvSpPr/>
            <p:nvPr/>
          </p:nvSpPr>
          <p:spPr>
            <a:xfrm>
              <a:off x="1835696" y="2446078"/>
              <a:ext cx="216024" cy="190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4499992" y="2382650"/>
            <a:ext cx="4446441" cy="2652263"/>
            <a:chOff x="4499992" y="2414720"/>
            <a:chExt cx="4446441" cy="2652263"/>
          </a:xfrm>
        </p:grpSpPr>
        <p:pic>
          <p:nvPicPr>
            <p:cNvPr id="29" name="図 28"/>
            <p:cNvPicPr>
              <a:picLocks noChangeAspect="1"/>
            </p:cNvPicPr>
            <p:nvPr/>
          </p:nvPicPr>
          <p:blipFill>
            <a:blip r:embed="rId4"/>
            <a:stretch>
              <a:fillRect/>
            </a:stretch>
          </p:blipFill>
          <p:spPr>
            <a:xfrm>
              <a:off x="4499992" y="2414720"/>
              <a:ext cx="4446441" cy="2652263"/>
            </a:xfrm>
            <a:prstGeom prst="rect">
              <a:avLst/>
            </a:prstGeom>
          </p:spPr>
        </p:pic>
        <p:sp>
          <p:nvSpPr>
            <p:cNvPr id="12" name="正方形/長方形 11"/>
            <p:cNvSpPr/>
            <p:nvPr/>
          </p:nvSpPr>
          <p:spPr>
            <a:xfrm>
              <a:off x="6289200" y="2485940"/>
              <a:ext cx="288032" cy="150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456684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0"/>
          <p:cNvSpPr>
            <a:spLocks noChangeArrowheads="1"/>
          </p:cNvSpPr>
          <p:nvPr/>
        </p:nvSpPr>
        <p:spPr bwMode="auto">
          <a:xfrm>
            <a:off x="0" y="471745"/>
            <a:ext cx="907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年世界の都市総合力ランキング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出典：一般財団法人森記念財団「世界の都市総合力ランキング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125</a:t>
            </a:fld>
            <a:endParaRPr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６．成長を支える都市インフラの整備</a:t>
            </a:r>
          </a:p>
        </p:txBody>
      </p:sp>
      <p:sp>
        <p:nvSpPr>
          <p:cNvPr id="10" name="正方形/長方形 9"/>
          <p:cNvSpPr/>
          <p:nvPr/>
        </p:nvSpPr>
        <p:spPr>
          <a:xfrm>
            <a:off x="107504" y="936685"/>
            <a:ext cx="8928992" cy="11961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年世界の都市総合力ランキングにおける大阪の順位は、世界の主要</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都市の中で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ランクの低下となり、総合スコアも</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12.3pt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分野別でみると、「経済」「文化・交流」は上昇、「研究・開発」は横ばい、「居住」「環境」「交通・アクセス」は低下。</a:t>
            </a:r>
          </a:p>
        </p:txBody>
      </p:sp>
      <p:graphicFrame>
        <p:nvGraphicFramePr>
          <p:cNvPr id="14" name="表 1"/>
          <p:cNvGraphicFramePr>
            <a:graphicFrameLocks noGrp="1"/>
          </p:cNvGraphicFramePr>
          <p:nvPr>
            <p:extLst>
              <p:ext uri="{D42A27DB-BD31-4B8C-83A1-F6EECF244321}">
                <p14:modId xmlns:p14="http://schemas.microsoft.com/office/powerpoint/2010/main" val="2803646910"/>
              </p:ext>
            </p:extLst>
          </p:nvPr>
        </p:nvGraphicFramePr>
        <p:xfrm>
          <a:off x="107502" y="2564906"/>
          <a:ext cx="5292001" cy="4095233"/>
        </p:xfrm>
        <a:graphic>
          <a:graphicData uri="http://schemas.openxmlformats.org/drawingml/2006/table">
            <a:tbl>
              <a:tblPr>
                <a:tableStyleId>{BC89EF96-8CEA-46FF-86C4-4CE0E7609802}</a:tableStyleId>
              </a:tblPr>
              <a:tblGrid>
                <a:gridCol w="482749">
                  <a:extLst>
                    <a:ext uri="{9D8B030D-6E8A-4147-A177-3AD203B41FA5}">
                      <a16:colId xmlns:a16="http://schemas.microsoft.com/office/drawing/2014/main" val="20000"/>
                    </a:ext>
                  </a:extLst>
                </a:gridCol>
                <a:gridCol w="343518">
                  <a:extLst>
                    <a:ext uri="{9D8B030D-6E8A-4147-A177-3AD203B41FA5}">
                      <a16:colId xmlns:a16="http://schemas.microsoft.com/office/drawing/2014/main" val="20001"/>
                    </a:ext>
                  </a:extLst>
                </a:gridCol>
                <a:gridCol w="343518">
                  <a:extLst>
                    <a:ext uri="{9D8B030D-6E8A-4147-A177-3AD203B41FA5}">
                      <a16:colId xmlns:a16="http://schemas.microsoft.com/office/drawing/2014/main" val="20002"/>
                    </a:ext>
                  </a:extLst>
                </a:gridCol>
                <a:gridCol w="343518">
                  <a:extLst>
                    <a:ext uri="{9D8B030D-6E8A-4147-A177-3AD203B41FA5}">
                      <a16:colId xmlns:a16="http://schemas.microsoft.com/office/drawing/2014/main" val="20003"/>
                    </a:ext>
                  </a:extLst>
                </a:gridCol>
                <a:gridCol w="343518">
                  <a:extLst>
                    <a:ext uri="{9D8B030D-6E8A-4147-A177-3AD203B41FA5}">
                      <a16:colId xmlns:a16="http://schemas.microsoft.com/office/drawing/2014/main" val="20004"/>
                    </a:ext>
                  </a:extLst>
                </a:gridCol>
                <a:gridCol w="343518">
                  <a:extLst>
                    <a:ext uri="{9D8B030D-6E8A-4147-A177-3AD203B41FA5}">
                      <a16:colId xmlns:a16="http://schemas.microsoft.com/office/drawing/2014/main" val="20005"/>
                    </a:ext>
                  </a:extLst>
                </a:gridCol>
                <a:gridCol w="343518">
                  <a:extLst>
                    <a:ext uri="{9D8B030D-6E8A-4147-A177-3AD203B41FA5}">
                      <a16:colId xmlns:a16="http://schemas.microsoft.com/office/drawing/2014/main" val="20006"/>
                    </a:ext>
                  </a:extLst>
                </a:gridCol>
                <a:gridCol w="343518">
                  <a:extLst>
                    <a:ext uri="{9D8B030D-6E8A-4147-A177-3AD203B41FA5}">
                      <a16:colId xmlns:a16="http://schemas.microsoft.com/office/drawing/2014/main" val="20007"/>
                    </a:ext>
                  </a:extLst>
                </a:gridCol>
                <a:gridCol w="343518">
                  <a:extLst>
                    <a:ext uri="{9D8B030D-6E8A-4147-A177-3AD203B41FA5}">
                      <a16:colId xmlns:a16="http://schemas.microsoft.com/office/drawing/2014/main" val="20008"/>
                    </a:ext>
                  </a:extLst>
                </a:gridCol>
                <a:gridCol w="343518">
                  <a:extLst>
                    <a:ext uri="{9D8B030D-6E8A-4147-A177-3AD203B41FA5}">
                      <a16:colId xmlns:a16="http://schemas.microsoft.com/office/drawing/2014/main" val="20009"/>
                    </a:ext>
                  </a:extLst>
                </a:gridCol>
                <a:gridCol w="343518">
                  <a:extLst>
                    <a:ext uri="{9D8B030D-6E8A-4147-A177-3AD203B41FA5}">
                      <a16:colId xmlns:a16="http://schemas.microsoft.com/office/drawing/2014/main" val="20010"/>
                    </a:ext>
                  </a:extLst>
                </a:gridCol>
                <a:gridCol w="343518">
                  <a:extLst>
                    <a:ext uri="{9D8B030D-6E8A-4147-A177-3AD203B41FA5}">
                      <a16:colId xmlns:a16="http://schemas.microsoft.com/office/drawing/2014/main" val="1402591857"/>
                    </a:ext>
                  </a:extLst>
                </a:gridCol>
                <a:gridCol w="343518">
                  <a:extLst>
                    <a:ext uri="{9D8B030D-6E8A-4147-A177-3AD203B41FA5}">
                      <a16:colId xmlns:a16="http://schemas.microsoft.com/office/drawing/2014/main" val="3035662355"/>
                    </a:ext>
                  </a:extLst>
                </a:gridCol>
                <a:gridCol w="343518">
                  <a:extLst>
                    <a:ext uri="{9D8B030D-6E8A-4147-A177-3AD203B41FA5}">
                      <a16:colId xmlns:a16="http://schemas.microsoft.com/office/drawing/2014/main" val="3462772145"/>
                    </a:ext>
                  </a:extLst>
                </a:gridCol>
                <a:gridCol w="343518">
                  <a:extLst>
                    <a:ext uri="{9D8B030D-6E8A-4147-A177-3AD203B41FA5}">
                      <a16:colId xmlns:a16="http://schemas.microsoft.com/office/drawing/2014/main" val="2516917123"/>
                    </a:ext>
                  </a:extLst>
                </a:gridCol>
              </a:tblGrid>
              <a:tr h="432000">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p>
                  </a:txBody>
                  <a:tcPr marL="9525" marR="9525" marT="9525" marB="0" anchor="ctr">
                    <a:solidFill>
                      <a:srgbClr val="F68222"/>
                    </a:solidFill>
                  </a:tcPr>
                </a:tc>
                <a:tc>
                  <a:txBody>
                    <a:bodyPr/>
                    <a:lstStyle/>
                    <a:p>
                      <a:pPr algn="ctr" fontAlgn="ctr"/>
                      <a:r>
                        <a:rPr lang="ja-JP" altLang="en-US" sz="105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solidFill>
                      <a:srgbClr val="F68222"/>
                    </a:solidFill>
                  </a:tcPr>
                </a:tc>
                <a:extLst>
                  <a:ext uri="{0D108BD9-81ED-4DB2-BD59-A6C34878D82A}">
                    <a16:rowId xmlns:a16="http://schemas.microsoft.com/office/drawing/2014/main" val="10001"/>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2"/>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a:t>
                      </a:r>
                    </a:p>
                  </a:txBody>
                  <a:tcPr marL="9525" marR="9525" marT="9525" marB="0" anchor="ctr"/>
                </a:tc>
                <a:tc>
                  <a:txBody>
                    <a:bodyPr/>
                    <a:lstStyle/>
                    <a:p>
                      <a:pPr algn="ctr" fontAlgn="ctr"/>
                      <a:r>
                        <a:rPr lang="ja-JP" altLang="en-US" sz="105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no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3"/>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ロンドン</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4"/>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ミラノ</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no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5"/>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ボストン</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6"/>
                  </a:ext>
                </a:extLst>
              </a:tr>
              <a:tr h="5233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ソウル</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p>
                  </a:txBody>
                  <a:tcPr marL="9525" marR="9525" marT="9525" marB="0" anchor="ctr"/>
                </a:tc>
                <a:extLst>
                  <a:ext uri="{0D108BD9-81ED-4DB2-BD59-A6C34878D82A}">
                    <a16:rowId xmlns:a16="http://schemas.microsoft.com/office/drawing/2014/main" val="10007"/>
                  </a:ext>
                </a:extLst>
              </a:tr>
            </a:tbl>
          </a:graphicData>
        </a:graphic>
      </p:graphicFrame>
      <p:sp>
        <p:nvSpPr>
          <p:cNvPr id="15" name="テキスト ボックス 14"/>
          <p:cNvSpPr txBox="1"/>
          <p:nvPr/>
        </p:nvSpPr>
        <p:spPr>
          <a:xfrm>
            <a:off x="107504" y="2190049"/>
            <a:ext cx="352839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○主要都市の都市総合ランキングの推移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652120" y="2185119"/>
            <a:ext cx="352839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○分野別ランキングと直近の推移（大阪府）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7"/>
          <p:cNvGraphicFramePr>
            <a:graphicFrameLocks noGrp="1"/>
          </p:cNvGraphicFramePr>
          <p:nvPr>
            <p:extLst>
              <p:ext uri="{D42A27DB-BD31-4B8C-83A1-F6EECF244321}">
                <p14:modId xmlns:p14="http://schemas.microsoft.com/office/powerpoint/2010/main" val="285403057"/>
              </p:ext>
            </p:extLst>
          </p:nvPr>
        </p:nvGraphicFramePr>
        <p:xfrm>
          <a:off x="5580112" y="2564904"/>
          <a:ext cx="3477049" cy="3956280"/>
        </p:xfrm>
        <a:graphic>
          <a:graphicData uri="http://schemas.openxmlformats.org/drawingml/2006/table">
            <a:tbl>
              <a:tblPr firstRow="1" bandRow="1">
                <a:tableStyleId>{BC89EF96-8CEA-46FF-86C4-4CE0E7609802}</a:tableStyleId>
              </a:tblPr>
              <a:tblGrid>
                <a:gridCol w="108012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028929">
                  <a:extLst>
                    <a:ext uri="{9D8B030D-6E8A-4147-A177-3AD203B41FA5}">
                      <a16:colId xmlns:a16="http://schemas.microsoft.com/office/drawing/2014/main" val="20002"/>
                    </a:ext>
                  </a:extLst>
                </a:gridCol>
              </a:tblGrid>
              <a:tr h="360000">
                <a:tc>
                  <a:txBody>
                    <a:bodyPr/>
                    <a:lstStyle/>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参考：東京</a:t>
                      </a:r>
                      <a:endParaRPr kumimoji="1"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48815">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総合ランキング</a:t>
                      </a: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３位←３位</a:t>
                      </a: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8815">
                <a:tc>
                  <a:txBody>
                    <a:bodyPr/>
                    <a:lstStyle/>
                    <a:p>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総合スコア</a:t>
                      </a: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941.7.0</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954.0</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12.3pt</a:t>
                      </a:r>
                      <a:r>
                        <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下降）</a:t>
                      </a:r>
                      <a:endParaRPr kumimoji="1"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1386.5</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1422.2</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35.7pt</a:t>
                      </a:r>
                      <a:r>
                        <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971584"/>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文化・交流</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ランク上昇）</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448815">
                <a:tc>
                  <a:txBody>
                    <a:bodyPr/>
                    <a:lstStyle/>
                    <a:p>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交通・アクセス</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78141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4212703"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大阪府における国内旅行需要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315433" y="2980115"/>
            <a:ext cx="455770"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02852"/>
            <a:ext cx="8928992" cy="10790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の大阪府の日本人延べ宿泊者数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1,754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泊となり、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に比べて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年の旅行消費全体に占める国内旅行消費の割合を全国と比較すると、全国での日本人国内旅行消費額はインバウンド消費額の約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倍であるのに対し、大阪府では約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2317" y="2355609"/>
            <a:ext cx="327311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○日本人延べ宿泊者数（大阪）の推移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771202" y="2371444"/>
            <a:ext cx="504926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○旅行消費全体に占める国内旅行消費の割合（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年実績）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12</a:t>
            </a:fld>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317" y="2933229"/>
            <a:ext cx="783704"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万人泊</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p:nvPr/>
        </p:nvGraphicFramePr>
        <p:xfrm>
          <a:off x="5724128" y="2750205"/>
          <a:ext cx="4152238" cy="3604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p:nvPr>
            <p:extLst>
              <p:ext uri="{D42A27DB-BD31-4B8C-83A1-F6EECF244321}">
                <p14:modId xmlns:p14="http://schemas.microsoft.com/office/powerpoint/2010/main" val="3103751512"/>
              </p:ext>
            </p:extLst>
          </p:nvPr>
        </p:nvGraphicFramePr>
        <p:xfrm>
          <a:off x="3036003" y="2800672"/>
          <a:ext cx="4201125" cy="3655287"/>
        </p:xfrm>
        <a:graphic>
          <a:graphicData uri="http://schemas.openxmlformats.org/drawingml/2006/chart">
            <c:chart xmlns:c="http://schemas.openxmlformats.org/drawingml/2006/chart" xmlns:r="http://schemas.openxmlformats.org/officeDocument/2006/relationships" r:id="rId4"/>
          </a:graphicData>
        </a:graphic>
      </p:graphicFrame>
      <p:sp>
        <p:nvSpPr>
          <p:cNvPr id="6" name="正方形/長方形 5"/>
          <p:cNvSpPr/>
          <p:nvPr/>
        </p:nvSpPr>
        <p:spPr>
          <a:xfrm>
            <a:off x="994481" y="2710506"/>
            <a:ext cx="2776722" cy="261610"/>
          </a:xfrm>
          <a:prstGeom prst="rect">
            <a:avLst/>
          </a:prstGeom>
        </p:spPr>
        <p:txBody>
          <a:bodyPr wrap="none">
            <a:spAutoFit/>
          </a:bodyPr>
          <a:lstStyle/>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出典：観光庁「宿泊旅行統計調査」より作成</a:t>
            </a:r>
          </a:p>
        </p:txBody>
      </p:sp>
      <p:sp>
        <p:nvSpPr>
          <p:cNvPr id="26" name="テキスト ボックス 25"/>
          <p:cNvSpPr txBox="1"/>
          <p:nvPr/>
        </p:nvSpPr>
        <p:spPr>
          <a:xfrm>
            <a:off x="4283968" y="2718505"/>
            <a:ext cx="4896544"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出典：観光庁「旅行・観光消費動向調査」「訪日外国人消費動向調査」より作成</a:t>
            </a:r>
            <a:endParaRPr kumimoji="1" lang="zh-TW" altLang="en-US" sz="1100" dirty="0">
              <a:latin typeface="Meiryo UI" panose="020B0604030504040204" pitchFamily="50" charset="-128"/>
              <a:ea typeface="Meiryo UI" panose="020B0604030504040204" pitchFamily="50" charset="-128"/>
            </a:endParaRPr>
          </a:p>
        </p:txBody>
      </p:sp>
      <p:graphicFrame>
        <p:nvGraphicFramePr>
          <p:cNvPr id="20" name="グラフ 19"/>
          <p:cNvGraphicFramePr>
            <a:graphicFrameLocks/>
          </p:cNvGraphicFramePr>
          <p:nvPr>
            <p:extLst>
              <p:ext uri="{D42A27DB-BD31-4B8C-83A1-F6EECF244321}">
                <p14:modId xmlns:p14="http://schemas.microsoft.com/office/powerpoint/2010/main" val="867981701"/>
              </p:ext>
            </p:extLst>
          </p:nvPr>
        </p:nvGraphicFramePr>
        <p:xfrm>
          <a:off x="42317" y="3147547"/>
          <a:ext cx="3788805" cy="36713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7332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大阪府の宿泊者数動向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出典：観光庁「宿泊旅行統計調査」 より作成</a:t>
            </a:r>
          </a:p>
        </p:txBody>
      </p:sp>
      <p:sp>
        <p:nvSpPr>
          <p:cNvPr id="8" name="テキスト ボックス 7"/>
          <p:cNvSpPr txBox="1"/>
          <p:nvPr/>
        </p:nvSpPr>
        <p:spPr>
          <a:xfrm>
            <a:off x="79654" y="6305545"/>
            <a:ext cx="5121412" cy="507831"/>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各都市の「外国人延べ宿泊者数の全国シェア」「日本人延べ宿泊者数の全国シェア」は、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全国の「外国人延べ宿泊者数」「日本人延べ宿泊者数」に占めるもの。</a:t>
            </a:r>
          </a:p>
        </p:txBody>
      </p:sp>
      <p:sp>
        <p:nvSpPr>
          <p:cNvPr id="11" name="テキスト ボックス 10"/>
          <p:cNvSpPr txBox="1"/>
          <p:nvPr/>
        </p:nvSpPr>
        <p:spPr>
          <a:xfrm>
            <a:off x="3797461" y="2339746"/>
            <a:ext cx="1549077" cy="253916"/>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単位：千</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人泊</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02852"/>
            <a:ext cx="8928992" cy="9485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新型コロナ感染拡大の影響により、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に比べ、</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の全国の外国人延べ宿泊者数は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減少、日本人延べ宿泊者数は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大阪府の日本人延べ宿泊者数の全国シェアは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位の数値。</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6984" y="2148180"/>
            <a:ext cx="496855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○宿泊者数（延べ日本人、外国人）の推移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999094" y="2132082"/>
            <a:ext cx="43446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都道府県別、延べ宿泊者数のシェアなど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ext uri="{D42A27DB-BD31-4B8C-83A1-F6EECF244321}">
                <p14:modId xmlns:p14="http://schemas.microsoft.com/office/powerpoint/2010/main" val="739261259"/>
              </p:ext>
            </p:extLst>
          </p:nvPr>
        </p:nvGraphicFramePr>
        <p:xfrm>
          <a:off x="5156908" y="2455957"/>
          <a:ext cx="3879588" cy="370296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p>
                  </a:txBody>
                  <a:tcPr anchor="ctr"/>
                </a:tc>
                <a:extLst>
                  <a:ext uri="{0D108BD9-81ED-4DB2-BD59-A6C34878D82A}">
                    <a16:rowId xmlns:a16="http://schemas.microsoft.com/office/drawing/2014/main" val="10000"/>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DAE3F3"/>
                    </a:solidFill>
                  </a:tcPr>
                </a:tc>
                <a:extLst>
                  <a:ext uri="{0D108BD9-81ED-4DB2-BD59-A6C34878D82A}">
                    <a16:rowId xmlns:a16="http://schemas.microsoft.com/office/drawing/2014/main" val="10001"/>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DAE3F3"/>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長崎県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576000">
                <a:tc>
                  <a:txBody>
                    <a:bodyPr/>
                    <a:lstStyle/>
                    <a:p>
                      <a:pPr algn="ct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静岡県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5"/>
                  </a:ext>
                </a:extLst>
              </a:tr>
            </a:tbl>
          </a:graphicData>
        </a:graphic>
      </p:graphicFrame>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13</a:t>
            </a:fld>
            <a:endParaRPr lang="ja-JP" altLang="en-US" b="1" dirty="0"/>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p:cNvGraphicFramePr>
          <p:nvPr>
            <p:extLst>
              <p:ext uri="{D42A27DB-BD31-4B8C-83A1-F6EECF244321}">
                <p14:modId xmlns:p14="http://schemas.microsoft.com/office/powerpoint/2010/main" val="4258998249"/>
              </p:ext>
            </p:extLst>
          </p:nvPr>
        </p:nvGraphicFramePr>
        <p:xfrm>
          <a:off x="130043" y="2455957"/>
          <a:ext cx="4869051" cy="3936203"/>
        </p:xfrm>
        <a:graphic>
          <a:graphicData uri="http://schemas.openxmlformats.org/drawingml/2006/chart">
            <c:chart xmlns:c="http://schemas.openxmlformats.org/drawingml/2006/chart" xmlns:r="http://schemas.openxmlformats.org/officeDocument/2006/relationships" r:id="rId3"/>
          </a:graphicData>
        </a:graphic>
      </p:graphicFrame>
      <p:sp>
        <p:nvSpPr>
          <p:cNvPr id="20" name="テキスト ボックス 19"/>
          <p:cNvSpPr txBox="1"/>
          <p:nvPr/>
        </p:nvSpPr>
        <p:spPr>
          <a:xfrm>
            <a:off x="4898752" y="6158917"/>
            <a:ext cx="4344640" cy="6463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の大阪府は、</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日本人延べ宿泊者数の全国シェア</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5.3</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外国人延べ宿泊者数の全国シェア</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15.9</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（全国２位）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都道府県別、延べ宿泊者数に占める外国人の割合</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16.4</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623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14</a:t>
            </a:fld>
            <a:endParaRPr lang="ja-JP" altLang="en-US" b="1" dirty="0"/>
          </a:p>
        </p:txBody>
      </p:sp>
      <p:sp>
        <p:nvSpPr>
          <p:cNvPr id="23" name="正方形/長方形 22"/>
          <p:cNvSpPr/>
          <p:nvPr/>
        </p:nvSpPr>
        <p:spPr>
          <a:xfrm>
            <a:off x="179512" y="1071538"/>
            <a:ext cx="8784976" cy="12952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年を境に中国からの旅行者が飛躍的に増加。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大阪府への訪問率を国別にみると、アメリカが増加基調にある一方、韓国や台湾、香港は一服感がみられる。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主要都市別の訪問率では、福岡が減少傾向にある一方、京都は増加傾向。東京、大阪は、一服感がみられる。</a:t>
            </a: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a:graphicFrameLocks/>
          </p:cNvGraphicFramePr>
          <p:nvPr/>
        </p:nvGraphicFramePr>
        <p:xfrm>
          <a:off x="83932" y="2683875"/>
          <a:ext cx="4704091" cy="38097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グラフ 27"/>
          <p:cNvGraphicFramePr>
            <a:graphicFrameLocks/>
          </p:cNvGraphicFramePr>
          <p:nvPr/>
        </p:nvGraphicFramePr>
        <p:xfrm>
          <a:off x="4640759" y="2633639"/>
          <a:ext cx="4324351" cy="2004118"/>
        </p:xfrm>
        <a:graphic>
          <a:graphicData uri="http://schemas.openxmlformats.org/drawingml/2006/chart">
            <c:chart xmlns:c="http://schemas.openxmlformats.org/drawingml/2006/chart" xmlns:r="http://schemas.openxmlformats.org/officeDocument/2006/relationships" r:id="rId4"/>
          </a:graphicData>
        </a:graphic>
      </p:graphicFrame>
      <p:sp>
        <p:nvSpPr>
          <p:cNvPr id="29" name="テキスト ボックス 28"/>
          <p:cNvSpPr txBox="1"/>
          <p:nvPr/>
        </p:nvSpPr>
        <p:spPr>
          <a:xfrm>
            <a:off x="35496" y="6510536"/>
            <a:ext cx="691276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訪問率</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日本国内</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海</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港から出国する外国人客の内、大阪府を訪問したと回答した人数の割合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589676" y="2396097"/>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○来阪外国人旅行者数の推移（実数）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0" y="2422956"/>
            <a:ext cx="3917977"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○来阪外国人旅行者数と</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主要都市訪問率</a:t>
            </a:r>
          </a:p>
        </p:txBody>
      </p:sp>
      <p:sp>
        <p:nvSpPr>
          <p:cNvPr id="33" name="テキスト ボックス 32"/>
          <p:cNvSpPr txBox="1"/>
          <p:nvPr/>
        </p:nvSpPr>
        <p:spPr>
          <a:xfrm>
            <a:off x="35352" y="6654552"/>
            <a:ext cx="910864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訪日外国人消費動向調査</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訪日外国人旅行者の消費実態等を調査したもの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トランジット、乗員、１年以上の滞在者等を除く日本を出国する訪日外国人旅行者）</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589676" y="4562558"/>
            <a:ext cx="182974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○大阪府への訪問率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1"/>
          <p:cNvSpPr txBox="1"/>
          <p:nvPr/>
        </p:nvSpPr>
        <p:spPr>
          <a:xfrm>
            <a:off x="5019614" y="2885695"/>
            <a:ext cx="458989" cy="2701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a:t>(</a:t>
            </a:r>
            <a:r>
              <a:rPr lang="ja-JP" altLang="en-US" sz="900" dirty="0"/>
              <a:t>千人</a:t>
            </a:r>
            <a:r>
              <a:rPr lang="en-US" altLang="ja-JP" sz="900" dirty="0"/>
              <a:t>)</a:t>
            </a:r>
            <a:endParaRPr lang="ja-JP" altLang="en-US" sz="900" dirty="0"/>
          </a:p>
        </p:txBody>
      </p:sp>
      <p:graphicFrame>
        <p:nvGraphicFramePr>
          <p:cNvPr id="36" name="グラフ 35"/>
          <p:cNvGraphicFramePr>
            <a:graphicFrameLocks/>
          </p:cNvGraphicFramePr>
          <p:nvPr/>
        </p:nvGraphicFramePr>
        <p:xfrm>
          <a:off x="4644152" y="4707216"/>
          <a:ext cx="4462129" cy="1984269"/>
        </p:xfrm>
        <a:graphic>
          <a:graphicData uri="http://schemas.openxmlformats.org/drawingml/2006/chart">
            <c:chart xmlns:c="http://schemas.openxmlformats.org/drawingml/2006/chart" xmlns:r="http://schemas.openxmlformats.org/officeDocument/2006/relationships" r:id="rId5"/>
          </a:graphicData>
        </a:graphic>
      </p:graphicFrame>
      <p:sp>
        <p:nvSpPr>
          <p:cNvPr id="37" name="正方形/長方形 36"/>
          <p:cNvSpPr/>
          <p:nvPr/>
        </p:nvSpPr>
        <p:spPr>
          <a:xfrm>
            <a:off x="2274" y="692696"/>
            <a:ext cx="9391840"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来阪外国人旅行者数と訪問率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出典：日本政府観光局（</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「訪日外客統計」及び観光庁</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 </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04390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05036" y="707356"/>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来訪目的別（ビジネス・観光）にみる訪日外国人１人あたり旅行消費額</a:t>
            </a:r>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284204"/>
            <a:ext cx="8928992" cy="12233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年の訪日外国人旅行消費額は、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7,331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1,490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億円から約４倍にまで増加。</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年以降は、新型コロナウイルス感染拡大の影響により激減。</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年までの観光・レジャー目的の訪日外国人１人あたり旅行消費額は概ね増加傾向にある（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58,671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円増）。ビジネス目的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の消費額も戦略策定時よりやや増加している（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31,734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円増）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176" y="2802136"/>
            <a:ext cx="704741" cy="246221"/>
          </a:xfrm>
          <a:prstGeom prst="rect">
            <a:avLst/>
          </a:prstGeom>
          <a:noFill/>
          <a:ln>
            <a:noFill/>
          </a:ln>
        </p:spPr>
        <p:txBody>
          <a:bodyPr wrap="square" rtlCol="0">
            <a:spAutoFit/>
          </a:bodyPr>
          <a:lstStyle/>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55860" y="2507555"/>
            <a:ext cx="4380635"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○来訪目的別１人当たり旅行消費額の推移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1739" y="6197242"/>
            <a:ext cx="9036495" cy="400110"/>
          </a:xfrm>
          <a:prstGeom prst="rect">
            <a:avLst/>
          </a:prstGeom>
          <a:noFill/>
          <a:ln>
            <a:noFill/>
          </a:ln>
        </p:spPr>
        <p:txBody>
          <a:bodyPr wrap="square" rtlCol="0">
            <a:spAutoFit/>
          </a:bodyPr>
          <a:lstStyle/>
          <a:p>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ビジネスは、訪日外国人消費動向調査における来訪目的別の「業務」に該当。「業務」とは、展示会・見本市、国際会議、企業ミーティング、研修、その他ビジネスの合計。</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の調査における「商用客」とは、調査手法等が異なるため、母数は異なる。</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794345" y="2802136"/>
            <a:ext cx="704741" cy="246221"/>
          </a:xfrm>
          <a:prstGeom prst="rect">
            <a:avLst/>
          </a:prstGeom>
          <a:noFill/>
          <a:ln>
            <a:noFill/>
          </a:ln>
        </p:spPr>
        <p:txBody>
          <a:bodyPr wrap="square" rtlCol="0">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グラフ 21"/>
          <p:cNvGraphicFramePr>
            <a:graphicFrameLocks/>
          </p:cNvGraphicFramePr>
          <p:nvPr/>
        </p:nvGraphicFramePr>
        <p:xfrm>
          <a:off x="4499991" y="3048357"/>
          <a:ext cx="4536506" cy="3115915"/>
        </p:xfrm>
        <a:graphic>
          <a:graphicData uri="http://schemas.openxmlformats.org/drawingml/2006/chart">
            <c:chart xmlns:c="http://schemas.openxmlformats.org/drawingml/2006/chart" xmlns:r="http://schemas.openxmlformats.org/officeDocument/2006/relationships" r:id="rId3"/>
          </a:graphicData>
        </a:graphic>
      </p:graphicFrame>
      <p:sp>
        <p:nvSpPr>
          <p:cNvPr id="16"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15</a:t>
            </a:fld>
            <a:endParaRPr lang="ja-JP" altLang="en-US" b="1" dirty="0"/>
          </a:p>
        </p:txBody>
      </p:sp>
      <p:cxnSp>
        <p:nvCxnSpPr>
          <p:cNvPr id="17" name="直線コネクタ 16"/>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51520" y="116632"/>
            <a:ext cx="5976664"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２．戦略目標 「内外からの誘客」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507555"/>
            <a:ext cx="4032448"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訪日外国人旅行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消費額（推計値）の推移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ext uri="{D42A27DB-BD31-4B8C-83A1-F6EECF244321}">
                <p14:modId xmlns:p14="http://schemas.microsoft.com/office/powerpoint/2010/main" val="2703055146"/>
              </p:ext>
            </p:extLst>
          </p:nvPr>
        </p:nvGraphicFramePr>
        <p:xfrm>
          <a:off x="35495" y="2992831"/>
          <a:ext cx="4464495" cy="31714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29603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３．戦略目標の達成状況　「スタートアップ創出数」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300</a:t>
            </a:r>
            <a:r>
              <a:rPr lang="ja-JP" altLang="en-US" sz="1714" b="1" dirty="0">
                <a:solidFill>
                  <a:schemeClr val="tx1"/>
                </a:solidFill>
                <a:latin typeface="Meiryo UI" panose="020B0604030504040204" pitchFamily="50" charset="-128"/>
                <a:ea typeface="Meiryo UI" panose="020B0604030504040204" pitchFamily="50" charset="-128"/>
              </a:rPr>
              <a:t>社創出（うち大学発</a:t>
            </a:r>
            <a:r>
              <a:rPr lang="en-US" altLang="ja-JP" sz="1714" b="1" dirty="0">
                <a:solidFill>
                  <a:schemeClr val="tx1"/>
                </a:solidFill>
                <a:latin typeface="Meiryo UI" panose="020B0604030504040204" pitchFamily="50" charset="-128"/>
                <a:ea typeface="Meiryo UI" panose="020B0604030504040204" pitchFamily="50" charset="-128"/>
              </a:rPr>
              <a:t>100</a:t>
            </a:r>
            <a:r>
              <a:rPr lang="ja-JP" altLang="en-US" sz="1714" b="1" dirty="0">
                <a:solidFill>
                  <a:schemeClr val="tx1"/>
                </a:solidFill>
                <a:latin typeface="Meiryo UI" panose="020B0604030504040204" pitchFamily="50" charset="-128"/>
                <a:ea typeface="Meiryo UI" panose="020B0604030504040204" pitchFamily="50" charset="-128"/>
              </a:rPr>
              <a:t>社） （</a:t>
            </a:r>
            <a:r>
              <a:rPr lang="en-US" altLang="ja-JP" sz="1714" b="1" dirty="0">
                <a:solidFill>
                  <a:schemeClr val="tx1"/>
                </a:solidFill>
                <a:latin typeface="Meiryo UI" panose="020B0604030504040204" pitchFamily="50" charset="-128"/>
                <a:ea typeface="Meiryo UI" panose="020B0604030504040204" pitchFamily="50" charset="-128"/>
              </a:rPr>
              <a:t>2024</a:t>
            </a:r>
            <a:r>
              <a:rPr lang="ja-JP" altLang="en-US" sz="1714" b="1" dirty="0">
                <a:solidFill>
                  <a:schemeClr val="tx1"/>
                </a:solidFill>
                <a:latin typeface="Meiryo UI" panose="020B0604030504040204" pitchFamily="50" charset="-128"/>
                <a:ea typeface="Meiryo UI" panose="020B0604030504040204" pitchFamily="50" charset="-128"/>
              </a:rPr>
              <a:t>年）</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nvGraphicFramePr>
        <p:xfrm>
          <a:off x="107504" y="3356992"/>
          <a:ext cx="9025711" cy="2290660"/>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90660">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90000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スタートアップ</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創出数</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年間の創出数</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１５０社</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年ごとの数値は不明</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９９社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0000">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大学発スタートアップ創出数</a:t>
                      </a:r>
                      <a:endParaRPr lang="zh-CN"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２３社</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（増加数）</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a:spcAft>
                          <a:spcPts val="0"/>
                        </a:spcAft>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４４社</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2962773" y="3905272"/>
            <a:ext cx="4678373" cy="2160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３００社創出（</a:t>
            </a:r>
            <a:r>
              <a:rPr lang="en-US" altLang="ja-JP" sz="1071" dirty="0">
                <a:latin typeface="Meiryo UI" panose="020B0604030504040204" pitchFamily="50" charset="-128"/>
                <a:ea typeface="Meiryo UI" panose="020B0604030504040204" pitchFamily="50" charset="-128"/>
              </a:rPr>
              <a:t>2020</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〜2024</a:t>
            </a:r>
            <a:r>
              <a:rPr lang="ja-JP" altLang="en-US" sz="1071" dirty="0">
                <a:latin typeface="Meiryo UI" panose="020B0604030504040204" pitchFamily="50" charset="-128"/>
                <a:ea typeface="Meiryo UI" panose="020B0604030504040204" pitchFamily="50" charset="-128"/>
              </a:rPr>
              <a:t>年度）</a:t>
            </a:r>
            <a:endParaRPr lang="en-US" altLang="ja-JP" sz="107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962773" y="4789443"/>
            <a:ext cx="4678373" cy="2160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１００社創出（</a:t>
            </a:r>
            <a:r>
              <a:rPr lang="en-US" altLang="ja-JP" sz="1071" dirty="0">
                <a:latin typeface="Meiryo UI" panose="020B0604030504040204" pitchFamily="50" charset="-128"/>
                <a:ea typeface="Meiryo UI" panose="020B0604030504040204" pitchFamily="50" charset="-128"/>
              </a:rPr>
              <a:t>2020</a:t>
            </a:r>
            <a:r>
              <a:rPr lang="ja-JP" altLang="en-US" sz="1071" dirty="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〜2024</a:t>
            </a:r>
            <a:r>
              <a:rPr lang="ja-JP" altLang="en-US" sz="1071" dirty="0">
                <a:latin typeface="Meiryo UI" panose="020B0604030504040204" pitchFamily="50" charset="-128"/>
                <a:ea typeface="Meiryo UI" panose="020B0604030504040204" pitchFamily="50" charset="-128"/>
              </a:rPr>
              <a:t>年度）</a:t>
            </a:r>
            <a:endParaRPr lang="en-US" altLang="ja-JP" sz="1071" dirty="0">
              <a:latin typeface="Meiryo UI" panose="020B0604030504040204" pitchFamily="50" charset="-128"/>
              <a:ea typeface="Meiryo UI" panose="020B0604030504040204" pitchFamily="50" charset="-128"/>
            </a:endParaRPr>
          </a:p>
        </p:txBody>
      </p:sp>
      <p:sp>
        <p:nvSpPr>
          <p:cNvPr id="24" name="正方形/長方形 23"/>
          <p:cNvSpPr/>
          <p:nvPr/>
        </p:nvSpPr>
        <p:spPr>
          <a:xfrm>
            <a:off x="107504" y="1651001"/>
            <a:ext cx="8928992" cy="1268633"/>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 name="大かっこ 2"/>
          <p:cNvSpPr/>
          <p:nvPr/>
        </p:nvSpPr>
        <p:spPr>
          <a:xfrm>
            <a:off x="1353713" y="3938856"/>
            <a:ext cx="1026331" cy="760265"/>
          </a:xfrm>
          <a:prstGeom prst="bracketPair">
            <a:avLst/>
          </a:prstGeom>
          <a:ln w="63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p:cNvSpPr txBox="1"/>
          <p:nvPr/>
        </p:nvSpPr>
        <p:spPr>
          <a:xfrm>
            <a:off x="136939" y="5785983"/>
            <a:ext cx="7644388" cy="599203"/>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年度以前のスタートアップ創出数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INITIAL</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社データベース</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年度の大学発スタートアップ増加数　経済産業省「産業技術調査事業（大学発ベンチャー実態等調査） 報告書」</a:t>
            </a:r>
            <a:endParaRPr lang="zh-TW" altLang="en-US" sz="1098"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98" dirty="0">
                <a:latin typeface="Meiryo UI" panose="020B0604030504040204" pitchFamily="50" charset="-128"/>
                <a:ea typeface="Meiryo UI" panose="020B0604030504040204" pitchFamily="50" charset="-128"/>
                <a:cs typeface="Meiryo UI" panose="020B0604030504040204" pitchFamily="50" charset="-128"/>
              </a:rPr>
              <a:t>　　　　 </a:t>
            </a:r>
            <a:r>
              <a:rPr lang="en-US" altLang="zh-TW" sz="1098"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年度以降のスタートアップ創出数、大学発スタートアップ創出数　大阪産業局調べ</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07504" y="1667519"/>
            <a:ext cx="8278207" cy="1200329"/>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2020</a:t>
            </a:r>
            <a:r>
              <a:rPr kumimoji="1" lang="ja-JP" altLang="en-US" dirty="0" smtClean="0">
                <a:latin typeface="Meiryo UI" panose="020B0604030504040204" pitchFamily="50" charset="-128"/>
                <a:ea typeface="Meiryo UI" panose="020B0604030504040204" pitchFamily="50" charset="-128"/>
              </a:rPr>
              <a:t>年</a:t>
            </a:r>
            <a:r>
              <a:rPr kumimoji="1" lang="en-US" altLang="ja-JP" dirty="0" smtClean="0">
                <a:latin typeface="Meiryo UI" panose="020B0604030504040204" pitchFamily="50" charset="-128"/>
                <a:ea typeface="Meiryo UI" panose="020B0604030504040204" pitchFamily="50" charset="-128"/>
              </a:rPr>
              <a:t>7</a:t>
            </a:r>
            <a:r>
              <a:rPr kumimoji="1" lang="ja-JP" altLang="en-US" dirty="0" smtClean="0">
                <a:latin typeface="Meiryo UI" panose="020B0604030504040204" pitchFamily="50" charset="-128"/>
                <a:ea typeface="Meiryo UI" panose="020B0604030504040204" pitchFamily="50" charset="-128"/>
              </a:rPr>
              <a:t>月～</a:t>
            </a:r>
            <a:r>
              <a:rPr kumimoji="1" lang="en-US" altLang="ja-JP" dirty="0" smtClean="0">
                <a:latin typeface="Meiryo UI" panose="020B0604030504040204" pitchFamily="50" charset="-128"/>
                <a:ea typeface="Meiryo UI" panose="020B0604030504040204" pitchFamily="50" charset="-128"/>
              </a:rPr>
              <a:t>2021</a:t>
            </a:r>
            <a:r>
              <a:rPr kumimoji="1" lang="ja-JP" altLang="en-US" dirty="0" smtClean="0">
                <a:latin typeface="Meiryo UI" panose="020B0604030504040204" pitchFamily="50" charset="-128"/>
                <a:ea typeface="Meiryo UI" panose="020B0604030504040204" pitchFamily="50" charset="-128"/>
              </a:rPr>
              <a:t>年</a:t>
            </a:r>
            <a:r>
              <a:rPr kumimoji="1" lang="en-US" altLang="ja-JP" dirty="0" smtClean="0">
                <a:latin typeface="Meiryo UI" panose="020B0604030504040204" pitchFamily="50" charset="-128"/>
                <a:ea typeface="Meiryo UI" panose="020B0604030504040204" pitchFamily="50" charset="-128"/>
              </a:rPr>
              <a:t>7</a:t>
            </a:r>
            <a:r>
              <a:rPr kumimoji="1" lang="ja-JP" altLang="en-US" dirty="0" smtClean="0">
                <a:latin typeface="Meiryo UI" panose="020B0604030504040204" pitchFamily="50" charset="-128"/>
                <a:ea typeface="Meiryo UI" panose="020B0604030504040204" pitchFamily="50" charset="-128"/>
              </a:rPr>
              <a:t>月までの</a:t>
            </a:r>
            <a:r>
              <a:rPr lang="ja-JP" altLang="en-US" dirty="0" smtClean="0">
                <a:latin typeface="Meiryo UI" panose="020B0604030504040204" pitchFamily="50" charset="-128"/>
                <a:ea typeface="Meiryo UI" panose="020B0604030504040204" pitchFamily="50" charset="-128"/>
              </a:rPr>
              <a:t>スタートアップ創出数は</a:t>
            </a:r>
            <a:r>
              <a:rPr lang="en-US" altLang="ja-JP" dirty="0" smtClean="0">
                <a:latin typeface="Meiryo UI" panose="020B0604030504040204" pitchFamily="50" charset="-128"/>
                <a:ea typeface="Meiryo UI" panose="020B0604030504040204" pitchFamily="50" charset="-128"/>
              </a:rPr>
              <a:t>99</a:t>
            </a:r>
            <a:r>
              <a:rPr lang="ja-JP" altLang="en-US" dirty="0" smtClean="0">
                <a:latin typeface="Meiryo UI" panose="020B0604030504040204" pitchFamily="50" charset="-128"/>
                <a:ea typeface="Meiryo UI" panose="020B0604030504040204" pitchFamily="50" charset="-128"/>
              </a:rPr>
              <a:t>社。</a:t>
            </a:r>
            <a:endParaRPr lang="en-US" altLang="ja-JP" dirty="0" smtClean="0">
              <a:latin typeface="Meiryo UI" panose="020B0604030504040204" pitchFamily="50" charset="-128"/>
              <a:ea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○同期間における大学発スタートアップ創出数は</a:t>
            </a:r>
            <a:r>
              <a:rPr kumimoji="1" lang="en-US" altLang="ja-JP" dirty="0" smtClean="0">
                <a:latin typeface="Meiryo UI" panose="020B0604030504040204" pitchFamily="50" charset="-128"/>
                <a:ea typeface="Meiryo UI" panose="020B0604030504040204" pitchFamily="50" charset="-128"/>
              </a:rPr>
              <a:t>44</a:t>
            </a:r>
            <a:r>
              <a:rPr kumimoji="1" lang="ja-JP" altLang="en-US" dirty="0" smtClean="0">
                <a:latin typeface="Meiryo UI" panose="020B0604030504040204" pitchFamily="50" charset="-128"/>
                <a:ea typeface="Meiryo UI" panose="020B0604030504040204" pitchFamily="50" charset="-128"/>
              </a:rPr>
              <a:t>社となった。</a:t>
            </a:r>
            <a:endParaRPr kumimoji="1" lang="en-US" altLang="ja-JP" dirty="0" smtClean="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26"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16</a:t>
            </a:fld>
            <a:endParaRPr lang="ja-JP" altLang="en-US" b="1" dirty="0"/>
          </a:p>
        </p:txBody>
      </p:sp>
    </p:spTree>
    <p:extLst>
      <p:ext uri="{BB962C8B-B14F-4D97-AF65-F5344CB8AC3E}">
        <p14:creationId xmlns:p14="http://schemas.microsoft.com/office/powerpoint/2010/main" val="533233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281" y="692696"/>
            <a:ext cx="8605191" cy="615553"/>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大学発ベンチャー企業数（地域別・大学別）</a:t>
            </a: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経済産業省「産業技術調査事業 報告書」</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2068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16632"/>
            <a:ext cx="6480720"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３．戦略目標 「スタートアップ創出数」 に関して</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17</a:t>
            </a:fld>
            <a:endParaRPr lang="ja-JP" altLang="en-US" b="1" dirty="0"/>
          </a:p>
        </p:txBody>
      </p:sp>
      <p:sp>
        <p:nvSpPr>
          <p:cNvPr id="10" name="正方形/長方形 9"/>
          <p:cNvSpPr/>
          <p:nvPr/>
        </p:nvSpPr>
        <p:spPr>
          <a:xfrm>
            <a:off x="71500" y="1339770"/>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年度の地域別大学発ベンチャー企業数は、大阪府が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大阪にキャンパスの立地がある大学では、大阪大学の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位をはじめ、立命館大学、近畿大学が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位以内にランクイン。</a:t>
            </a:r>
          </a:p>
        </p:txBody>
      </p:sp>
      <p:graphicFrame>
        <p:nvGraphicFramePr>
          <p:cNvPr id="8" name="表 7"/>
          <p:cNvGraphicFramePr>
            <a:graphicFrameLocks noGrp="1"/>
          </p:cNvGraphicFramePr>
          <p:nvPr/>
        </p:nvGraphicFramePr>
        <p:xfrm>
          <a:off x="101332" y="2428267"/>
          <a:ext cx="4326651" cy="3881064"/>
        </p:xfrm>
        <a:graphic>
          <a:graphicData uri="http://schemas.openxmlformats.org/drawingml/2006/table">
            <a:tbl>
              <a:tblPr>
                <a:tableStyleId>{BC89EF96-8CEA-46FF-86C4-4CE0E7609802}</a:tableStyleId>
              </a:tblPr>
              <a:tblGrid>
                <a:gridCol w="462081">
                  <a:extLst>
                    <a:ext uri="{9D8B030D-6E8A-4147-A177-3AD203B41FA5}">
                      <a16:colId xmlns:a16="http://schemas.microsoft.com/office/drawing/2014/main" val="20000"/>
                    </a:ext>
                  </a:extLst>
                </a:gridCol>
                <a:gridCol w="1268580">
                  <a:extLst>
                    <a:ext uri="{9D8B030D-6E8A-4147-A177-3AD203B41FA5}">
                      <a16:colId xmlns:a16="http://schemas.microsoft.com/office/drawing/2014/main" val="20001"/>
                    </a:ext>
                  </a:extLst>
                </a:gridCol>
                <a:gridCol w="865330">
                  <a:extLst>
                    <a:ext uri="{9D8B030D-6E8A-4147-A177-3AD203B41FA5}">
                      <a16:colId xmlns:a16="http://schemas.microsoft.com/office/drawing/2014/main" val="20004"/>
                    </a:ext>
                  </a:extLst>
                </a:gridCol>
                <a:gridCol w="865330">
                  <a:extLst>
                    <a:ext uri="{9D8B030D-6E8A-4147-A177-3AD203B41FA5}">
                      <a16:colId xmlns:a16="http://schemas.microsoft.com/office/drawing/2014/main" val="20005"/>
                    </a:ext>
                  </a:extLst>
                </a:gridCol>
                <a:gridCol w="865330">
                  <a:extLst>
                    <a:ext uri="{9D8B030D-6E8A-4147-A177-3AD203B41FA5}">
                      <a16:colId xmlns:a16="http://schemas.microsoft.com/office/drawing/2014/main" val="64048859"/>
                    </a:ext>
                  </a:extLst>
                </a:gridCol>
              </a:tblGrid>
              <a:tr h="352824">
                <a:tc gridSpan="2">
                  <a:txBody>
                    <a:bodyPr/>
                    <a:lstStyle/>
                    <a:p>
                      <a:pPr algn="l"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1,118</a:t>
                      </a:r>
                    </a:p>
                  </a:txBody>
                  <a:tcPr marL="9525" marR="9525" marT="9525" marB="0" anchor="ctr"/>
                </a:tc>
                <a:extLst>
                  <a:ext uri="{0D108BD9-81ED-4DB2-BD59-A6C34878D82A}">
                    <a16:rowId xmlns:a16="http://schemas.microsoft.com/office/drawing/2014/main" val="10001"/>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218</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242</a:t>
                      </a:r>
                    </a:p>
                  </a:txBody>
                  <a:tcPr marL="9525" marR="9525" marT="9525" marB="0" anchor="ctr">
                    <a:solidFill>
                      <a:srgbClr val="F68222"/>
                    </a:solidFill>
                  </a:tcPr>
                </a:tc>
                <a:extLst>
                  <a:ext uri="{0D108BD9-81ED-4DB2-BD59-A6C34878D82A}">
                    <a16:rowId xmlns:a16="http://schemas.microsoft.com/office/drawing/2014/main" val="10002"/>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p>
                  </a:txBody>
                  <a:tcPr marL="9525" marR="9525" marT="9525" marB="0" anchor="ctr"/>
                </a:tc>
                <a:extLst>
                  <a:ext uri="{0D108BD9-81ED-4DB2-BD59-A6C34878D82A}">
                    <a16:rowId xmlns:a16="http://schemas.microsoft.com/office/drawing/2014/main" val="10003"/>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a:t>
                      </a:r>
                    </a:p>
                  </a:txBody>
                  <a:tcPr marL="9525" marR="9525" marT="9525" marB="0" anchor="ctr"/>
                </a:tc>
                <a:extLst>
                  <a:ext uri="{0D108BD9-81ED-4DB2-BD59-A6C34878D82A}">
                    <a16:rowId xmlns:a16="http://schemas.microsoft.com/office/drawing/2014/main" val="10004"/>
                  </a:ext>
                </a:extLst>
              </a:tr>
              <a:tr h="35282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a:t>
                      </a:r>
                    </a:p>
                  </a:txBody>
                  <a:tcPr marL="9525" marR="9525" marT="9525" marB="0" anchor="ctr"/>
                </a:tc>
                <a:extLst>
                  <a:ext uri="{0D108BD9-81ED-4DB2-BD59-A6C34878D82A}">
                    <a16:rowId xmlns:a16="http://schemas.microsoft.com/office/drawing/2014/main" val="10005"/>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a:t>
                      </a:r>
                    </a:p>
                  </a:txBody>
                  <a:tcPr marL="9525" marR="9525" marT="9525" marB="0" anchor="ctr"/>
                </a:tc>
                <a:extLst>
                  <a:ext uri="{0D108BD9-81ED-4DB2-BD59-A6C34878D82A}">
                    <a16:rowId xmlns:a16="http://schemas.microsoft.com/office/drawing/2014/main" val="10006"/>
                  </a:ext>
                </a:extLst>
              </a:tr>
              <a:tr h="35282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p>
                  </a:txBody>
                  <a:tcPr marL="9525" marR="9525" marT="9525" marB="0" anchor="ctr"/>
                </a:tc>
                <a:extLst>
                  <a:ext uri="{0D108BD9-81ED-4DB2-BD59-A6C34878D82A}">
                    <a16:rowId xmlns:a16="http://schemas.microsoft.com/office/drawing/2014/main" val="2605282996"/>
                  </a:ext>
                </a:extLst>
              </a:tr>
              <a:tr h="35282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宮城道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a:t>
                      </a:r>
                    </a:p>
                  </a:txBody>
                  <a:tcPr marL="9525" marR="9525" marT="9525" marB="0" anchor="ctr"/>
                </a:tc>
                <a:extLst>
                  <a:ext uri="{0D108BD9-81ED-4DB2-BD59-A6C34878D82A}">
                    <a16:rowId xmlns:a16="http://schemas.microsoft.com/office/drawing/2014/main" val="10007"/>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p>
                  </a:txBody>
                  <a:tcPr marL="9525" marR="9525" marT="9525" marB="0" anchor="ctr"/>
                </a:tc>
                <a:extLst>
                  <a:ext uri="{0D108BD9-81ED-4DB2-BD59-A6C34878D82A}">
                    <a16:rowId xmlns:a16="http://schemas.microsoft.com/office/drawing/2014/main" val="10009"/>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a:t>
                      </a:r>
                    </a:p>
                  </a:txBody>
                  <a:tcPr marL="9525" marR="9525" marT="9525" marB="0" anchor="ctr"/>
                </a:tc>
                <a:extLst>
                  <a:ext uri="{0D108BD9-81ED-4DB2-BD59-A6C34878D82A}">
                    <a16:rowId xmlns:a16="http://schemas.microsoft.com/office/drawing/2014/main" val="10011"/>
                  </a:ext>
                </a:extLst>
              </a:tr>
            </a:tbl>
          </a:graphicData>
        </a:graphic>
      </p:graphicFrame>
      <p:sp>
        <p:nvSpPr>
          <p:cNvPr id="11" name="テキスト ボックス 10"/>
          <p:cNvSpPr txBox="1"/>
          <p:nvPr/>
        </p:nvSpPr>
        <p:spPr>
          <a:xfrm>
            <a:off x="35496" y="2136203"/>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○地域別大学発ベンチャー企業数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4952" y="6334900"/>
            <a:ext cx="5594586" cy="507831"/>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大学公認の大学発ベンチャー</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数ではない。</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本調査で独自に規定した大学発ベンチャーの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企業</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数を示すもの。</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地域別は、大学発ベンチャーの所在住所より集計したもの。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順位は、</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年度のもの。</a:t>
            </a:r>
          </a:p>
        </p:txBody>
      </p:sp>
      <p:graphicFrame>
        <p:nvGraphicFramePr>
          <p:cNvPr id="15" name="表 1"/>
          <p:cNvGraphicFramePr>
            <a:graphicFrameLocks noGrp="1"/>
          </p:cNvGraphicFramePr>
          <p:nvPr/>
        </p:nvGraphicFramePr>
        <p:xfrm>
          <a:off x="4882276" y="2428267"/>
          <a:ext cx="3912863" cy="4152253"/>
        </p:xfrm>
        <a:graphic>
          <a:graphicData uri="http://schemas.openxmlformats.org/drawingml/2006/table">
            <a:tbl>
              <a:tblPr>
                <a:tableStyleId>{BC89EF96-8CEA-46FF-86C4-4CE0E7609802}</a:tableStyleId>
              </a:tblPr>
              <a:tblGrid>
                <a:gridCol w="451219">
                  <a:extLst>
                    <a:ext uri="{9D8B030D-6E8A-4147-A177-3AD203B41FA5}">
                      <a16:colId xmlns:a16="http://schemas.microsoft.com/office/drawing/2014/main" val="20000"/>
                    </a:ext>
                  </a:extLst>
                </a:gridCol>
                <a:gridCol w="977644">
                  <a:extLst>
                    <a:ext uri="{9D8B030D-6E8A-4147-A177-3AD203B41FA5}">
                      <a16:colId xmlns:a16="http://schemas.microsoft.com/office/drawing/2014/main" val="20001"/>
                    </a:ext>
                  </a:extLst>
                </a:gridCol>
                <a:gridCol w="828000">
                  <a:extLst>
                    <a:ext uri="{9D8B030D-6E8A-4147-A177-3AD203B41FA5}">
                      <a16:colId xmlns:a16="http://schemas.microsoft.com/office/drawing/2014/main" val="20005"/>
                    </a:ext>
                  </a:extLst>
                </a:gridCol>
                <a:gridCol w="828000">
                  <a:extLst>
                    <a:ext uri="{9D8B030D-6E8A-4147-A177-3AD203B41FA5}">
                      <a16:colId xmlns:a16="http://schemas.microsoft.com/office/drawing/2014/main" val="2617939143"/>
                    </a:ext>
                  </a:extLst>
                </a:gridCol>
                <a:gridCol w="828000">
                  <a:extLst>
                    <a:ext uri="{9D8B030D-6E8A-4147-A177-3AD203B41FA5}">
                      <a16:colId xmlns:a16="http://schemas.microsoft.com/office/drawing/2014/main" val="2291758154"/>
                    </a:ext>
                  </a:extLst>
                </a:gridCol>
              </a:tblGrid>
              <a:tr h="264253">
                <a:tc gridSpan="2">
                  <a:txBody>
                    <a:bodyPr/>
                    <a:lstStyle/>
                    <a:p>
                      <a:pPr algn="r"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16000">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329</a:t>
                      </a:r>
                    </a:p>
                  </a:txBody>
                  <a:tcPr marL="9525" marR="9525" marT="9525" marB="0" anchor="ctr"/>
                </a:tc>
                <a:extLst>
                  <a:ext uri="{0D108BD9-81ED-4DB2-BD59-A6C34878D82A}">
                    <a16:rowId xmlns:a16="http://schemas.microsoft.com/office/drawing/2014/main" val="10001"/>
                  </a:ext>
                </a:extLst>
              </a:tr>
              <a:tr h="216000">
                <a:tc>
                  <a:txBody>
                    <a:bodyPr/>
                    <a:lstStyle/>
                    <a:p>
                      <a:pPr algn="ctr"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191</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222</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242</a:t>
                      </a:r>
                    </a:p>
                  </a:txBody>
                  <a:tcPr marL="9525" marR="9525" marT="9525" marB="0" anchor="ctr">
                    <a:noFill/>
                  </a:tcPr>
                </a:tc>
                <a:extLst>
                  <a:ext uri="{0D108BD9-81ED-4DB2-BD59-A6C34878D82A}">
                    <a16:rowId xmlns:a16="http://schemas.microsoft.com/office/drawing/2014/main" val="10002"/>
                  </a:ext>
                </a:extLst>
              </a:tr>
              <a:tr h="216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168</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a:t>
                      </a:r>
                    </a:p>
                  </a:txBody>
                  <a:tcPr marL="9525" marR="9525" marT="9525" marB="0" anchor="ctr">
                    <a:solidFill>
                      <a:srgbClr val="F68222"/>
                    </a:solidFill>
                  </a:tcPr>
                </a:tc>
                <a:extLst>
                  <a:ext uri="{0D108BD9-81ED-4DB2-BD59-A6C34878D82A}">
                    <a16:rowId xmlns:a16="http://schemas.microsoft.com/office/drawing/2014/main" val="4279297668"/>
                  </a:ext>
                </a:extLst>
              </a:tr>
              <a:tr h="216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筑波大学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178</a:t>
                      </a:r>
                    </a:p>
                  </a:txBody>
                  <a:tcPr marL="9525" marR="9525" marT="9525" marB="0" anchor="ctr"/>
                </a:tc>
                <a:extLst>
                  <a:ext uri="{0D108BD9-81ED-4DB2-BD59-A6C34878D82A}">
                    <a16:rowId xmlns:a16="http://schemas.microsoft.com/office/drawing/2014/main" val="10005"/>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慶應義塾大学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175</a:t>
                      </a:r>
                    </a:p>
                  </a:txBody>
                  <a:tcPr marL="9525" marR="9525" marT="9525" marB="0" anchor="ctr"/>
                </a:tc>
                <a:extLst>
                  <a:ext uri="{0D108BD9-81ED-4DB2-BD59-A6C34878D82A}">
                    <a16:rowId xmlns:a16="http://schemas.microsoft.com/office/drawing/2014/main" val="943633077"/>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a:t>
                      </a:r>
                    </a:p>
                  </a:txBody>
                  <a:tcPr marL="9525" marR="9525" marT="9525" marB="0" anchor="ctr"/>
                </a:tc>
                <a:extLst>
                  <a:ext uri="{0D108BD9-81ED-4DB2-BD59-A6C34878D82A}">
                    <a16:rowId xmlns:a16="http://schemas.microsoft.com/office/drawing/2014/main" val="10006"/>
                  </a:ext>
                </a:extLst>
              </a:tr>
              <a:tr h="216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東京理科</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126</a:t>
                      </a:r>
                    </a:p>
                  </a:txBody>
                  <a:tcPr marL="9525" marR="9525" marT="9525" marB="0" anchor="ctr"/>
                </a:tc>
                <a:extLst>
                  <a:ext uri="{0D108BD9-81ED-4DB2-BD59-A6C34878D82A}">
                    <a16:rowId xmlns:a16="http://schemas.microsoft.com/office/drawing/2014/main" val="699373321"/>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九州大学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a:t>
                      </a:r>
                    </a:p>
                  </a:txBody>
                  <a:tcPr marL="9525" marR="9525" marT="9525" marB="0" anchor="ctr"/>
                </a:tc>
                <a:extLst>
                  <a:ext uri="{0D108BD9-81ED-4DB2-BD59-A6C34878D82A}">
                    <a16:rowId xmlns:a16="http://schemas.microsoft.com/office/drawing/2014/main" val="1502926644"/>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名古屋大学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109</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9525" marR="9525" marT="9525" marB="0" anchor="ctr"/>
                </a:tc>
                <a:extLst>
                  <a:ext uri="{0D108BD9-81ED-4DB2-BD59-A6C34878D82A}">
                    <a16:rowId xmlns:a16="http://schemas.microsoft.com/office/drawing/2014/main" val="10007"/>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p>
                  </a:txBody>
                  <a:tcPr marL="9525" marR="9525" marT="9525" marB="0" anchor="ct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108</a:t>
                      </a:r>
                    </a:p>
                  </a:txBody>
                  <a:tcPr marL="9525" marR="9525" marT="9525" marB="0" anchor="ctr"/>
                </a:tc>
                <a:extLst>
                  <a:ext uri="{0D108BD9-81ED-4DB2-BD59-A6C34878D82A}">
                    <a16:rowId xmlns:a16="http://schemas.microsoft.com/office/drawing/2014/main" val="10008"/>
                  </a:ext>
                </a:extLst>
              </a:tr>
              <a:tr h="216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早稲田大学</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a:t>
                      </a:r>
                    </a:p>
                  </a:txBody>
                  <a:tcPr marL="9525" marR="9525" marT="9525" marB="0" anchor="ctr"/>
                </a:tc>
                <a:extLst>
                  <a:ext uri="{0D108BD9-81ED-4DB2-BD59-A6C34878D82A}">
                    <a16:rowId xmlns:a16="http://schemas.microsoft.com/office/drawing/2014/main" val="3307791206"/>
                  </a:ext>
                </a:extLst>
              </a:tr>
              <a:tr h="216000">
                <a:tc gridSpan="5">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位までの大阪・関西の主な大学</a:t>
                      </a:r>
                    </a:p>
                  </a:txBody>
                  <a:tcPr marL="9525" marR="9525" marT="9525" marB="0" anchor="ct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p>
                  </a:txBody>
                  <a:tcPr marL="9525" marR="9525" marT="9525" marB="0" anchor="ctr">
                    <a:solidFill>
                      <a:srgbClr val="F68222"/>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立命館大学</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p>
                  </a:txBody>
                  <a:tcPr marL="9525" marR="9525" marT="9525" marB="0" anchor="ctr">
                    <a:solidFill>
                      <a:srgbClr val="F68222"/>
                    </a:solidFill>
                  </a:tcPr>
                </a:tc>
                <a:extLst>
                  <a:ext uri="{0D108BD9-81ED-4DB2-BD59-A6C34878D82A}">
                    <a16:rowId xmlns:a16="http://schemas.microsoft.com/office/drawing/2014/main" val="10012"/>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p>
                  </a:txBody>
                  <a:tcPr marL="9525" marR="9525" marT="9525" marB="0" anchor="ctr">
                    <a:no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神戸大学</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noFill/>
                  </a:tcPr>
                </a:tc>
                <a:extLst>
                  <a:ext uri="{0D108BD9-81ED-4DB2-BD59-A6C34878D82A}">
                    <a16:rowId xmlns:a16="http://schemas.microsoft.com/office/drawing/2014/main" val="10013"/>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p>
                  </a:txBody>
                  <a:tcPr marL="9525" marR="9525" marT="9525" marB="0" anchor="ctr">
                    <a:no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龍谷大学</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p>
                  </a:txBody>
                  <a:tcPr marL="9525" marR="9525" marT="9525" marB="0" anchor="ctr">
                    <a:no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noFill/>
                  </a:tcPr>
                </a:tc>
                <a:extLst>
                  <a:ext uri="{0D108BD9-81ED-4DB2-BD59-A6C34878D82A}">
                    <a16:rowId xmlns:a16="http://schemas.microsoft.com/office/drawing/2014/main" val="469803447"/>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p>
                  </a:txBody>
                  <a:tcPr marL="9525" marR="9525" marT="9525" marB="0" anchor="ctr">
                    <a:solidFill>
                      <a:srgbClr val="F68222"/>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近畿大学</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p>
                  </a:txBody>
                  <a:tcPr marL="9525" marR="9525" marT="9525" marB="0" anchor="ctr">
                    <a:solidFill>
                      <a:srgbClr val="F68222"/>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p>
                  </a:txBody>
                  <a:tcPr marL="9525" marR="9525" marT="9525" marB="0" anchor="ctr">
                    <a:solidFill>
                      <a:srgbClr val="F68222"/>
                    </a:solidFill>
                  </a:tcPr>
                </a:tc>
                <a:extLst>
                  <a:ext uri="{0D108BD9-81ED-4DB2-BD59-A6C34878D82A}">
                    <a16:rowId xmlns:a16="http://schemas.microsoft.com/office/drawing/2014/main" val="3547772009"/>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p>
                  </a:txBody>
                  <a:tcPr marL="9525" marR="9525" marT="9525" marB="0" anchor="ctr">
                    <a:solidFill>
                      <a:srgbClr val="333333"/>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大阪市立大学</a:t>
                      </a:r>
                    </a:p>
                  </a:txBody>
                  <a:tcPr marL="9525" marR="9525" marT="9525" marB="0" anchor="ctr">
                    <a:solidFill>
                      <a:srgbClr val="333333"/>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p>
                  </a:txBody>
                  <a:tcPr marL="9525" marR="9525" marT="9525" marB="0" anchor="ctr">
                    <a:solidFill>
                      <a:srgbClr val="333333"/>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p>
                  </a:txBody>
                  <a:tcPr marL="9525" marR="9525" marT="9525" marB="0" anchor="ctr">
                    <a:solidFill>
                      <a:srgbClr val="333333"/>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p>
                  </a:txBody>
                  <a:tcPr marL="9525" marR="9525" marT="9525" marB="0" anchor="ctr">
                    <a:solidFill>
                      <a:srgbClr val="333333"/>
                    </a:solidFill>
                  </a:tcPr>
                </a:tc>
                <a:extLst>
                  <a:ext uri="{0D108BD9-81ED-4DB2-BD59-A6C34878D82A}">
                    <a16:rowId xmlns:a16="http://schemas.microsoft.com/office/drawing/2014/main" val="1755338876"/>
                  </a:ext>
                </a:extLst>
              </a:tr>
              <a:tr h="216000">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p>
                  </a:txBody>
                  <a:tcPr marL="9525" marR="9525" marT="9525" marB="0" anchor="ctr">
                    <a:solidFill>
                      <a:srgbClr val="333333"/>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大阪府立大学</a:t>
                      </a:r>
                    </a:p>
                  </a:txBody>
                  <a:tcPr marL="9525" marR="9525" marT="9525" marB="0" anchor="ctr">
                    <a:solidFill>
                      <a:srgbClr val="333333"/>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p>
                  </a:txBody>
                  <a:tcPr marL="9525" marR="9525" marT="9525" marB="0" anchor="ctr">
                    <a:solidFill>
                      <a:srgbClr val="333333"/>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p>
                  </a:txBody>
                  <a:tcPr marL="9525" marR="9525" marT="9525" marB="0" anchor="ctr">
                    <a:solidFill>
                      <a:srgbClr val="333333"/>
                    </a:solidFill>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p>
                  </a:txBody>
                  <a:tcPr marL="9525" marR="9525" marT="9525" marB="0" anchor="ctr">
                    <a:solidFill>
                      <a:srgbClr val="333333"/>
                    </a:solidFill>
                  </a:tcPr>
                </a:tc>
                <a:extLst>
                  <a:ext uri="{0D108BD9-81ED-4DB2-BD59-A6C34878D82A}">
                    <a16:rowId xmlns:a16="http://schemas.microsoft.com/office/drawing/2014/main" val="1648820143"/>
                  </a:ext>
                </a:extLst>
              </a:tr>
            </a:tbl>
          </a:graphicData>
        </a:graphic>
      </p:graphicFrame>
      <p:sp>
        <p:nvSpPr>
          <p:cNvPr id="16" name="テキスト ボックス 15"/>
          <p:cNvSpPr txBox="1"/>
          <p:nvPr/>
        </p:nvSpPr>
        <p:spPr>
          <a:xfrm>
            <a:off x="4677900" y="2132856"/>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○大学別大学発ベンチャー企業数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18149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４．戦略目標の達成状況　「雇用創出数」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23" indent="-45923"/>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年にコロナ前の水準に戻す</a:t>
            </a:r>
            <a:endParaRPr lang="en-US" altLang="ja-JP" sz="1714" b="1" dirty="0">
              <a:solidFill>
                <a:schemeClr val="tx1"/>
              </a:solidFill>
              <a:latin typeface="Meiryo UI" panose="020B0604030504040204" pitchFamily="50" charset="-128"/>
              <a:ea typeface="Meiryo UI" panose="020B0604030504040204" pitchFamily="50" charset="-128"/>
            </a:endParaRPr>
          </a:p>
          <a:p>
            <a:pPr marL="45923" indent="-45923"/>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年以降、就業者数を年平均２万人以上創出する</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546897662"/>
              </p:ext>
            </p:extLst>
          </p:nvPr>
        </p:nvGraphicFramePr>
        <p:xfrm>
          <a:off x="78119" y="3124775"/>
          <a:ext cx="9015426" cy="3186064"/>
        </p:xfrm>
        <a:graphic>
          <a:graphicData uri="http://schemas.openxmlformats.org/drawingml/2006/table">
            <a:tbl>
              <a:tblPr firstRow="1" firstCol="1" bandRow="1"/>
              <a:tblGrid>
                <a:gridCol w="1080000">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224000">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562597">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874489">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就業者数</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457.9</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459.5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74489">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雇用創出数</a:t>
                      </a: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（府内就業者</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数の変化）</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74489">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休業者数の</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増減</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788312"/>
                  </a:ext>
                </a:extLst>
              </a:tr>
            </a:tbl>
          </a:graphicData>
        </a:graphic>
      </p:graphicFrame>
      <p:sp>
        <p:nvSpPr>
          <p:cNvPr id="21" name="テキスト ボックス 20"/>
          <p:cNvSpPr txBox="1"/>
          <p:nvPr/>
        </p:nvSpPr>
        <p:spPr>
          <a:xfrm>
            <a:off x="75928" y="6301889"/>
            <a:ext cx="5106612" cy="26129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出典：大阪府統計課「労働力調査地方集計結果（年平均</a:t>
            </a:r>
            <a:r>
              <a:rPr lang="ja-JP" altLang="en-US" sz="1098"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2" name="テキスト ボックス 21"/>
          <p:cNvSpPr txBox="1"/>
          <p:nvPr/>
        </p:nvSpPr>
        <p:spPr>
          <a:xfrm>
            <a:off x="4725340" y="3897107"/>
            <a:ext cx="914400" cy="50760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a:t>
            </a:r>
            <a:endParaRPr lang="en-US" altLang="ja-JP" sz="1071" dirty="0">
              <a:latin typeface="Meiryo UI" panose="020B0604030504040204" pitchFamily="50" charset="-128"/>
              <a:ea typeface="Meiryo UI" panose="020B0604030504040204" pitchFamily="50" charset="-128"/>
            </a:endParaRPr>
          </a:p>
          <a:p>
            <a:pPr algn="ct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年の</a:t>
            </a:r>
            <a:endParaRPr lang="en-US" altLang="ja-JP" sz="900" kern="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水準に戻す</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5139365" y="4780836"/>
            <a:ext cx="3355714" cy="42191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年平均（</a:t>
            </a:r>
            <a:r>
              <a:rPr lang="en-US" altLang="ja-JP" sz="1071" dirty="0">
                <a:latin typeface="Meiryo UI" panose="020B0604030504040204" pitchFamily="50" charset="-128"/>
                <a:ea typeface="Meiryo UI" panose="020B0604030504040204" pitchFamily="50" charset="-128"/>
              </a:rPr>
              <a:t>2022</a:t>
            </a:r>
            <a:r>
              <a:rPr lang="ja-JP" altLang="en-US" sz="1071" dirty="0">
                <a:latin typeface="Meiryo UI" panose="020B0604030504040204" pitchFamily="50" charset="-128"/>
                <a:ea typeface="Meiryo UI" panose="020B0604030504040204" pitchFamily="50" charset="-128"/>
              </a:rPr>
              <a:t>年</a:t>
            </a:r>
            <a:r>
              <a:rPr lang="en-US" altLang="ja-JP" sz="1071" dirty="0">
                <a:latin typeface="Meiryo UI" panose="020B0604030504040204" pitchFamily="50" charset="-128"/>
                <a:ea typeface="Meiryo UI" panose="020B0604030504040204" pitchFamily="50" charset="-128"/>
              </a:rPr>
              <a:t>〜2025</a:t>
            </a:r>
            <a:r>
              <a:rPr lang="ja-JP" altLang="en-US" sz="1071" dirty="0">
                <a:latin typeface="Meiryo UI" panose="020B0604030504040204" pitchFamily="50" charset="-128"/>
                <a:ea typeface="Meiryo UI" panose="020B0604030504040204" pitchFamily="50" charset="-128"/>
              </a:rPr>
              <a:t>年）</a:t>
            </a:r>
            <a:endParaRPr lang="en-US" altLang="ja-JP" sz="1071" dirty="0">
              <a:latin typeface="Meiryo UI" panose="020B0604030504040204" pitchFamily="50" charset="-128"/>
              <a:ea typeface="Meiryo UI" panose="020B0604030504040204" pitchFamily="50" charset="-128"/>
            </a:endParaRPr>
          </a:p>
          <a:p>
            <a:pPr algn="ctr"/>
            <a:r>
              <a:rPr lang="ja-JP" altLang="en-US" sz="1071" dirty="0">
                <a:latin typeface="Meiryo UI" panose="020B0604030504040204" pitchFamily="50" charset="-128"/>
                <a:ea typeface="Meiryo UI" panose="020B0604030504040204" pitchFamily="50" charset="-128"/>
              </a:rPr>
              <a:t>：２万人以上</a:t>
            </a:r>
          </a:p>
        </p:txBody>
      </p:sp>
      <p:sp>
        <p:nvSpPr>
          <p:cNvPr id="26" name="正方形/長方形 25"/>
          <p:cNvSpPr/>
          <p:nvPr/>
        </p:nvSpPr>
        <p:spPr>
          <a:xfrm>
            <a:off x="107504" y="1651002"/>
            <a:ext cx="8928992" cy="123265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テキスト ボックス 14"/>
          <p:cNvSpPr txBox="1"/>
          <p:nvPr/>
        </p:nvSpPr>
        <p:spPr>
          <a:xfrm>
            <a:off x="216872" y="1791921"/>
            <a:ext cx="8278207" cy="923330"/>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〇</a:t>
            </a:r>
            <a:r>
              <a:rPr lang="en-US" altLang="ja-JP" dirty="0" smtClean="0">
                <a:latin typeface="Meiryo UI" panose="020B0604030504040204" pitchFamily="50" charset="-128"/>
                <a:ea typeface="Meiryo UI" panose="020B0604030504040204" pitchFamily="50" charset="-128"/>
              </a:rPr>
              <a:t>2021</a:t>
            </a:r>
            <a:r>
              <a:rPr lang="ja-JP" altLang="en-US" dirty="0" smtClean="0">
                <a:latin typeface="Meiryo UI" panose="020B0604030504040204" pitchFamily="50" charset="-128"/>
                <a:ea typeface="Meiryo UI" panose="020B0604030504040204" pitchFamily="50" charset="-128"/>
              </a:rPr>
              <a:t>年就業者数は前年度より</a:t>
            </a:r>
            <a:r>
              <a:rPr lang="en-US" altLang="ja-JP" dirty="0" smtClean="0">
                <a:latin typeface="Meiryo UI" panose="020B0604030504040204" pitchFamily="50" charset="-128"/>
                <a:ea typeface="Meiryo UI" panose="020B0604030504040204" pitchFamily="50" charset="-128"/>
              </a:rPr>
              <a:t>1.0</a:t>
            </a:r>
            <a:r>
              <a:rPr lang="ja-JP" altLang="en-US" dirty="0" smtClean="0">
                <a:latin typeface="Meiryo UI" panose="020B0604030504040204" pitchFamily="50" charset="-128"/>
                <a:ea typeface="Meiryo UI" panose="020B0604030504040204" pitchFamily="50" charset="-128"/>
              </a:rPr>
              <a:t>万人減少したものの、戦略目標の</a:t>
            </a:r>
            <a:r>
              <a:rPr lang="en-US" altLang="ja-JP" dirty="0" smtClean="0">
                <a:latin typeface="Meiryo UI" panose="020B0604030504040204" pitchFamily="50" charset="-128"/>
                <a:ea typeface="Meiryo UI" panose="020B0604030504040204" pitchFamily="50" charset="-128"/>
              </a:rPr>
              <a:t>2019</a:t>
            </a:r>
            <a:r>
              <a:rPr lang="ja-JP" altLang="en-US" dirty="0" smtClean="0">
                <a:latin typeface="Meiryo UI" panose="020B0604030504040204" pitchFamily="50" charset="-128"/>
                <a:ea typeface="Meiryo UI" panose="020B0604030504040204" pitchFamily="50" charset="-128"/>
              </a:rPr>
              <a:t>年水準を</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上回っている。</a:t>
            </a:r>
            <a:endParaRPr kumimoji="1" lang="en-US" altLang="ja-JP"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2021</a:t>
            </a:r>
            <a:r>
              <a:rPr lang="ja-JP" altLang="en-US" dirty="0" smtClean="0">
                <a:latin typeface="Meiryo UI" panose="020B0604030504040204" pitchFamily="50" charset="-128"/>
                <a:ea typeface="Meiryo UI" panose="020B0604030504040204" pitchFamily="50" charset="-128"/>
              </a:rPr>
              <a:t>年に雇用創出数及び休業者数は減少に転じた。</a:t>
            </a:r>
            <a:endParaRPr kumimoji="1" lang="ja-JP" altLang="en-US" dirty="0">
              <a:latin typeface="Meiryo UI" panose="020B0604030504040204" pitchFamily="50" charset="-128"/>
              <a:ea typeface="Meiryo UI" panose="020B0604030504040204" pitchFamily="50" charset="-128"/>
            </a:endParaRPr>
          </a:p>
        </p:txBody>
      </p:sp>
      <p:sp>
        <p:nvSpPr>
          <p:cNvPr id="25"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18</a:t>
            </a:fld>
            <a:endParaRPr lang="ja-JP" altLang="en-US" b="1" dirty="0"/>
          </a:p>
        </p:txBody>
      </p:sp>
    </p:spTree>
    <p:extLst>
      <p:ext uri="{BB962C8B-B14F-4D97-AF65-F5344CB8AC3E}">
        <p14:creationId xmlns:p14="http://schemas.microsoft.com/office/powerpoint/2010/main" val="4036135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2230443966"/>
              </p:ext>
            </p:extLst>
          </p:nvPr>
        </p:nvGraphicFramePr>
        <p:xfrm>
          <a:off x="179512" y="967849"/>
          <a:ext cx="8784976" cy="5335412"/>
        </p:xfrm>
        <a:graphic>
          <a:graphicData uri="http://schemas.openxmlformats.org/drawingml/2006/table">
            <a:tbl>
              <a:tblPr>
                <a:tableStyleId>{5C22544A-7EE6-4342-B048-85BDC9FD1C3A}</a:tableStyleId>
              </a:tblPr>
              <a:tblGrid>
                <a:gridCol w="80648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○新戦略の概要・・・・・・・・・・・・・・・・・・・・・・・・・・・・・・・・・・・・・・・・・・・・・・・・・・・・・・・</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6210">
                <a:tc>
                  <a:txBody>
                    <a:bodyPr/>
                    <a:lstStyle/>
                    <a:p>
                      <a:pPr algn="l" fontAlgn="ctr">
                        <a:lnSpc>
                          <a:spcPts val="2100"/>
                        </a:lnSpc>
                      </a:pP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○第１章　　戦略目標関係</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１．「実質成長率」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２．「内外からの誘客」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１１</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３．「スタートアップ創出数」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１６</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４．「雇用創出数」 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１８</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５．「府内への転入超過数」に関して・・・・・・・・・・・・・・・・・・・・・・・・・・・・・・・・・・・・・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２４</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7989">
                <a:tc>
                  <a:txBody>
                    <a:bodyPr/>
                    <a:lstStyle/>
                    <a:p>
                      <a:pPr>
                        <a:lnSpc>
                          <a:spcPts val="2100"/>
                        </a:lnSpc>
                      </a:pP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7486028"/>
                  </a:ext>
                </a:extLst>
              </a:tr>
              <a:tr h="297989">
                <a:tc>
                  <a:txBody>
                    <a:bodyPr/>
                    <a:lstStyle/>
                    <a:p>
                      <a:pP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○第２章　　成長に向けた５つの重点分野と成長を支える都市インフラの整備</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97989">
                <a:tc>
                  <a:txBody>
                    <a:bodyPr/>
                    <a:lstStyle/>
                    <a:p>
                      <a:pP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8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健康・医療関連産業のリーディング産業化・・・・・・・・・・・・・・・・・・・・・・・・・・・・・・　</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7989">
                <a:tc>
                  <a:txBody>
                    <a:bodyPr/>
                    <a:lstStyle/>
                    <a:p>
                      <a:pPr>
                        <a:lnSpc>
                          <a:spcPts val="2100"/>
                        </a:lnSpc>
                      </a:pP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a:t>
                      </a:r>
                      <a:r>
                        <a:rPr lang="ja-JP" altLang="en-US" sz="1800" baseline="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国内外の観光需要の取り込み強化・・・・・・・・・・・・・・・・・・・・・・・・・・・・・・・・・・・</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３７</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7989">
                <a:tc>
                  <a:txBody>
                    <a:bodyPr/>
                    <a:lstStyle/>
                    <a:p>
                      <a:pPr>
                        <a:lnSpc>
                          <a:spcPts val="2100"/>
                        </a:lnSpc>
                      </a:pP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3</a:t>
                      </a:r>
                      <a:r>
                        <a:rPr lang="ja-JP" altLang="en-US" sz="1800" baseline="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スタートアップ、イノベーションの創出・・・・・・・・・・・・・・・・・・・・・・・・・・・・・・・・・・・・</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４４</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新たな働き方を通じた多様な人材の活躍促進・・・・・・・・・・・・・・・・・・・・・・・・・・・</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７０</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国際金融都市の実現に向けた挑戦・・・・・・・・・・・・・・・・・・・・・・・・・・・・・・・・・・・</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6</a:t>
                      </a:r>
                      <a:r>
                        <a:rPr lang="ja-JP" altLang="en-US"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１００</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3692212"/>
                  </a:ext>
                </a:extLst>
              </a:tr>
              <a:tr h="297989">
                <a:tc>
                  <a:txBody>
                    <a:bodyPr/>
                    <a:lstStyle/>
                    <a:p>
                      <a:pPr>
                        <a:lnSpc>
                          <a:spcPts val="21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cxnSp>
        <p:nvCxnSpPr>
          <p:cNvPr id="6" name="直線コネクタ 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a:t>
            </a:fld>
            <a:endParaRPr lang="ja-JP" altLang="en-US" b="1" dirty="0"/>
          </a:p>
        </p:txBody>
      </p:sp>
    </p:spTree>
    <p:extLst>
      <p:ext uri="{BB962C8B-B14F-4D97-AF65-F5344CB8AC3E}">
        <p14:creationId xmlns:p14="http://schemas.microsoft.com/office/powerpoint/2010/main" val="4243227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75600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完全失業者数・完全失業率の推移</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出典：総務省「労働力調査」、大阪府統計課「</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7" name="正方形/長方形 16"/>
          <p:cNvSpPr/>
          <p:nvPr/>
        </p:nvSpPr>
        <p:spPr>
          <a:xfrm>
            <a:off x="179512" y="1329943"/>
            <a:ext cx="8784976" cy="85285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年の大阪府の完全失業者数は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年から改善傾向がみられていたが、コロナ禍により悪化。</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％）より高い状況が続いている。</a:t>
            </a: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19</a:t>
            </a:fld>
            <a:endParaRPr lang="ja-JP" altLang="en-US" b="1" dirty="0"/>
          </a:p>
        </p:txBody>
      </p:sp>
      <p:graphicFrame>
        <p:nvGraphicFramePr>
          <p:cNvPr id="41" name="グラフ 40"/>
          <p:cNvGraphicFramePr>
            <a:graphicFrameLocks/>
          </p:cNvGraphicFramePr>
          <p:nvPr/>
        </p:nvGraphicFramePr>
        <p:xfrm>
          <a:off x="179512" y="2300146"/>
          <a:ext cx="8038038" cy="4477202"/>
        </p:xfrm>
        <a:graphic>
          <a:graphicData uri="http://schemas.openxmlformats.org/drawingml/2006/chart">
            <c:chart xmlns:c="http://schemas.openxmlformats.org/drawingml/2006/chart" xmlns:r="http://schemas.openxmlformats.org/officeDocument/2006/relationships" r:id="rId3"/>
          </a:graphicData>
        </a:graphic>
      </p:graphicFrame>
      <p:sp>
        <p:nvSpPr>
          <p:cNvPr id="16" name="四角形吹き出し 15"/>
          <p:cNvSpPr/>
          <p:nvPr/>
        </p:nvSpPr>
        <p:spPr>
          <a:xfrm>
            <a:off x="6960037" y="2715588"/>
            <a:ext cx="1848971" cy="481851"/>
          </a:xfrm>
          <a:prstGeom prst="wedgeRectCallout">
            <a:avLst>
              <a:gd name="adj1" fmla="val -116031"/>
              <a:gd name="adj2" fmla="val 32460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ja-JP" dirty="0">
                <a:solidFill>
                  <a:sysClr val="windowText" lastClr="000000"/>
                </a:solidFill>
                <a:latin typeface="Meiryo UI" panose="020B0604030504040204" pitchFamily="50" charset="-128"/>
                <a:ea typeface="Meiryo UI" panose="020B0604030504040204" pitchFamily="50" charset="-128"/>
              </a:rPr>
              <a:t>＜大阪府＞完全失業率</a:t>
            </a:r>
          </a:p>
          <a:p>
            <a:pPr algn="ctr"/>
            <a:r>
              <a:rPr lang="en-US" altLang="ja-JP" dirty="0">
                <a:solidFill>
                  <a:sysClr val="windowText" lastClr="000000"/>
                </a:solidFill>
                <a:latin typeface="Meiryo UI" panose="020B0604030504040204" pitchFamily="50" charset="-128"/>
                <a:ea typeface="Meiryo UI" panose="020B0604030504040204" pitchFamily="50" charset="-128"/>
              </a:rPr>
              <a:t>2021</a:t>
            </a:r>
            <a:r>
              <a:rPr lang="ja-JP" altLang="ja-JP" dirty="0">
                <a:solidFill>
                  <a:sysClr val="windowText" lastClr="000000"/>
                </a:solidFill>
                <a:latin typeface="Meiryo UI" panose="020B0604030504040204" pitchFamily="50" charset="-128"/>
                <a:ea typeface="Meiryo UI" panose="020B0604030504040204" pitchFamily="50" charset="-128"/>
              </a:rPr>
              <a:t>年</a:t>
            </a:r>
            <a:r>
              <a:rPr lang="en-US" altLang="ja-JP" dirty="0">
                <a:solidFill>
                  <a:sysClr val="windowText" lastClr="000000"/>
                </a:solidFill>
                <a:latin typeface="Meiryo UI" panose="020B0604030504040204" pitchFamily="50" charset="-128"/>
                <a:ea typeface="Meiryo UI" panose="020B0604030504040204" pitchFamily="50" charset="-128"/>
              </a:rPr>
              <a:t>3.5%</a:t>
            </a:r>
            <a:r>
              <a:rPr lang="ja-JP" altLang="ja-JP" dirty="0">
                <a:solidFill>
                  <a:sysClr val="windowText" lastClr="000000"/>
                </a:solidFill>
                <a:latin typeface="Meiryo UI" panose="020B0604030504040204" pitchFamily="50" charset="-128"/>
                <a:ea typeface="Meiryo UI" panose="020B0604030504040204" pitchFamily="50" charset="-128"/>
              </a:rPr>
              <a:t>（年平均）</a:t>
            </a:r>
          </a:p>
        </p:txBody>
      </p:sp>
      <p:sp>
        <p:nvSpPr>
          <p:cNvPr id="18" name="四角形吹き出し 17"/>
          <p:cNvSpPr/>
          <p:nvPr/>
        </p:nvSpPr>
        <p:spPr>
          <a:xfrm>
            <a:off x="6960037" y="3887608"/>
            <a:ext cx="1848971" cy="463920"/>
          </a:xfrm>
          <a:prstGeom prst="wedgeRectCallout">
            <a:avLst>
              <a:gd name="adj1" fmla="val -114456"/>
              <a:gd name="adj2" fmla="val 15567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latin typeface="Meiryo UI" panose="020B0604030504040204" pitchFamily="50" charset="-128"/>
                <a:ea typeface="Meiryo UI" panose="020B0604030504040204" pitchFamily="50" charset="-128"/>
              </a:rPr>
              <a:t>＜全国＞完全失業率</a:t>
            </a:r>
            <a:endParaRPr lang="en-US" altLang="ja-JP" dirty="0">
              <a:solidFill>
                <a:schemeClr val="tx1"/>
              </a:solidFill>
              <a:latin typeface="Meiryo UI" panose="020B0604030504040204" pitchFamily="50" charset="-128"/>
              <a:ea typeface="Meiryo UI" panose="020B0604030504040204" pitchFamily="50" charset="-128"/>
            </a:endParaRPr>
          </a:p>
          <a:p>
            <a:pPr algn="ctr"/>
            <a:r>
              <a:rPr lang="en-US" altLang="ja-JP" dirty="0">
                <a:solidFill>
                  <a:schemeClr val="tx1"/>
                </a:solidFill>
                <a:latin typeface="Meiryo UI" panose="020B0604030504040204" pitchFamily="50" charset="-128"/>
                <a:ea typeface="Meiryo UI" panose="020B0604030504040204" pitchFamily="50" charset="-128"/>
              </a:rPr>
              <a:t>2021</a:t>
            </a:r>
            <a:r>
              <a:rPr lang="ja-JP" altLang="en-US" dirty="0">
                <a:solidFill>
                  <a:schemeClr val="tx1"/>
                </a:solidFill>
                <a:latin typeface="Meiryo UI" panose="020B0604030504040204" pitchFamily="50" charset="-128"/>
                <a:ea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rPr>
              <a:t>2.8%</a:t>
            </a:r>
            <a:r>
              <a:rPr lang="ja-JP" altLang="en-US" dirty="0">
                <a:solidFill>
                  <a:schemeClr val="tx1"/>
                </a:solidFill>
                <a:latin typeface="Meiryo UI" panose="020B0604030504040204" pitchFamily="50" charset="-128"/>
                <a:ea typeface="Meiryo UI" panose="020B0604030504040204" pitchFamily="50" charset="-128"/>
              </a:rPr>
              <a:t>（年平均）</a:t>
            </a:r>
          </a:p>
        </p:txBody>
      </p:sp>
      <p:grpSp>
        <p:nvGrpSpPr>
          <p:cNvPr id="3" name="グループ化 2"/>
          <p:cNvGrpSpPr/>
          <p:nvPr/>
        </p:nvGrpSpPr>
        <p:grpSpPr>
          <a:xfrm>
            <a:off x="7874458" y="5171674"/>
            <a:ext cx="915197" cy="1307538"/>
            <a:chOff x="7264144" y="5095373"/>
            <a:chExt cx="915197" cy="1307538"/>
          </a:xfrm>
        </p:grpSpPr>
        <p:sp>
          <p:nvSpPr>
            <p:cNvPr id="19" name="右中かっこ 18"/>
            <p:cNvSpPr/>
            <p:nvPr/>
          </p:nvSpPr>
          <p:spPr>
            <a:xfrm>
              <a:off x="7264144" y="5095373"/>
              <a:ext cx="368037" cy="130753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20" name="テキスト ボックス 3"/>
            <p:cNvSpPr txBox="1"/>
            <p:nvPr/>
          </p:nvSpPr>
          <p:spPr>
            <a:xfrm>
              <a:off x="7632181" y="5610638"/>
              <a:ext cx="547160" cy="2770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horz"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大阪府</a:t>
              </a:r>
            </a:p>
          </p:txBody>
        </p:sp>
      </p:grpSp>
    </p:spTree>
    <p:extLst>
      <p:ext uri="{BB962C8B-B14F-4D97-AF65-F5344CB8AC3E}">
        <p14:creationId xmlns:p14="http://schemas.microsoft.com/office/powerpoint/2010/main" val="2694424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786770"/>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完全失業率の推移（新型コロナウイルス感染拡大の影響）</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出典：総務省「労働力調査」より作成</a:t>
            </a: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20</a:t>
            </a:fld>
            <a:endParaRPr lang="ja-JP" altLang="en-US" b="1" dirty="0"/>
          </a:p>
        </p:txBody>
      </p:sp>
      <p:sp>
        <p:nvSpPr>
          <p:cNvPr id="11" name="正方形/長方形 10"/>
          <p:cNvSpPr/>
          <p:nvPr/>
        </p:nvSpPr>
        <p:spPr>
          <a:xfrm>
            <a:off x="72162" y="1361061"/>
            <a:ext cx="9036496" cy="8790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全国の完全失業率は、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年３月以降は横ばいで推移。</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大阪の完全失業率は、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悪化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傾向がみられたものの、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持ち直し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しかし、全国平均（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）よりも高い数値。</a:t>
            </a:r>
          </a:p>
        </p:txBody>
      </p:sp>
      <p:graphicFrame>
        <p:nvGraphicFramePr>
          <p:cNvPr id="26" name="グラフ 25"/>
          <p:cNvGraphicFramePr>
            <a:graphicFrameLocks/>
          </p:cNvGraphicFramePr>
          <p:nvPr/>
        </p:nvGraphicFramePr>
        <p:xfrm>
          <a:off x="315914" y="2311031"/>
          <a:ext cx="8504558" cy="4209228"/>
        </p:xfrm>
        <a:graphic>
          <a:graphicData uri="http://schemas.openxmlformats.org/drawingml/2006/chart">
            <c:chart xmlns:c="http://schemas.openxmlformats.org/drawingml/2006/chart" xmlns:r="http://schemas.openxmlformats.org/officeDocument/2006/relationships" r:id="rId3"/>
          </a:graphicData>
        </a:graphic>
      </p:graphicFrame>
      <p:sp>
        <p:nvSpPr>
          <p:cNvPr id="27" name="テキスト ボックス 1"/>
          <p:cNvSpPr txBox="1"/>
          <p:nvPr/>
        </p:nvSpPr>
        <p:spPr>
          <a:xfrm>
            <a:off x="539552" y="4268980"/>
            <a:ext cx="1008121" cy="300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rPr>
              <a:t>月期）</a:t>
            </a:r>
          </a:p>
        </p:txBody>
      </p:sp>
      <p:sp>
        <p:nvSpPr>
          <p:cNvPr id="28" name="テキスト ボックス 1"/>
          <p:cNvSpPr txBox="1"/>
          <p:nvPr/>
        </p:nvSpPr>
        <p:spPr>
          <a:xfrm>
            <a:off x="1224659" y="4510682"/>
            <a:ext cx="1030229" cy="2586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rPr>
              <a:t>月期）</a:t>
            </a:r>
          </a:p>
        </p:txBody>
      </p:sp>
      <p:sp>
        <p:nvSpPr>
          <p:cNvPr id="31" name="テキスト ボックス 1"/>
          <p:cNvSpPr txBox="1"/>
          <p:nvPr/>
        </p:nvSpPr>
        <p:spPr>
          <a:xfrm>
            <a:off x="1924329" y="4695992"/>
            <a:ext cx="1239304" cy="2884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月期）</a:t>
            </a:r>
          </a:p>
        </p:txBody>
      </p:sp>
      <p:sp>
        <p:nvSpPr>
          <p:cNvPr id="32" name="テキスト ボックス 1"/>
          <p:cNvSpPr txBox="1"/>
          <p:nvPr/>
        </p:nvSpPr>
        <p:spPr>
          <a:xfrm>
            <a:off x="2738269" y="4480888"/>
            <a:ext cx="1239391" cy="2884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月期）</a:t>
            </a:r>
          </a:p>
        </p:txBody>
      </p:sp>
      <p:sp>
        <p:nvSpPr>
          <p:cNvPr id="33" name="テキスト ボックス 1"/>
          <p:cNvSpPr txBox="1"/>
          <p:nvPr/>
        </p:nvSpPr>
        <p:spPr>
          <a:xfrm>
            <a:off x="3525411" y="3166001"/>
            <a:ext cx="1008121" cy="300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rPr>
              <a:t>月期）</a:t>
            </a:r>
          </a:p>
        </p:txBody>
      </p:sp>
      <p:sp>
        <p:nvSpPr>
          <p:cNvPr id="34" name="テキスト ボックス 1"/>
          <p:cNvSpPr txBox="1"/>
          <p:nvPr/>
        </p:nvSpPr>
        <p:spPr>
          <a:xfrm>
            <a:off x="4211960" y="2649867"/>
            <a:ext cx="1030229" cy="2586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rPr>
              <a:t>月期）</a:t>
            </a:r>
          </a:p>
        </p:txBody>
      </p:sp>
      <p:sp>
        <p:nvSpPr>
          <p:cNvPr id="35" name="テキスト ボックス 1"/>
          <p:cNvSpPr txBox="1"/>
          <p:nvPr/>
        </p:nvSpPr>
        <p:spPr>
          <a:xfrm>
            <a:off x="4932040" y="3725459"/>
            <a:ext cx="1239304" cy="2884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月期）</a:t>
            </a:r>
          </a:p>
        </p:txBody>
      </p:sp>
      <p:sp>
        <p:nvSpPr>
          <p:cNvPr id="36" name="テキスト ボックス 1"/>
          <p:cNvSpPr txBox="1"/>
          <p:nvPr/>
        </p:nvSpPr>
        <p:spPr>
          <a:xfrm>
            <a:off x="5646223" y="2646966"/>
            <a:ext cx="1239391" cy="2884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月期）</a:t>
            </a:r>
          </a:p>
        </p:txBody>
      </p:sp>
      <p:sp>
        <p:nvSpPr>
          <p:cNvPr id="37" name="テキスト ボックス 1"/>
          <p:cNvSpPr txBox="1"/>
          <p:nvPr/>
        </p:nvSpPr>
        <p:spPr>
          <a:xfrm>
            <a:off x="6325587" y="3223538"/>
            <a:ext cx="1008121" cy="300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rPr>
              <a:t>月期）</a:t>
            </a:r>
          </a:p>
        </p:txBody>
      </p:sp>
      <p:sp>
        <p:nvSpPr>
          <p:cNvPr id="38" name="テキスト ボックス 1"/>
          <p:cNvSpPr txBox="1"/>
          <p:nvPr/>
        </p:nvSpPr>
        <p:spPr>
          <a:xfrm>
            <a:off x="7195249" y="3244285"/>
            <a:ext cx="1030229" cy="2586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rPr>
              <a:t>月期）</a:t>
            </a:r>
          </a:p>
        </p:txBody>
      </p:sp>
      <p:sp>
        <p:nvSpPr>
          <p:cNvPr id="39" name="テキスト ボックス 1"/>
          <p:cNvSpPr txBox="1"/>
          <p:nvPr/>
        </p:nvSpPr>
        <p:spPr>
          <a:xfrm>
            <a:off x="7786458" y="3848709"/>
            <a:ext cx="1239304" cy="2884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月期）</a:t>
            </a:r>
          </a:p>
        </p:txBody>
      </p:sp>
      <p:sp>
        <p:nvSpPr>
          <p:cNvPr id="41" name="四角形吹き出し 40"/>
          <p:cNvSpPr/>
          <p:nvPr/>
        </p:nvSpPr>
        <p:spPr>
          <a:xfrm>
            <a:off x="5858087" y="3484912"/>
            <a:ext cx="601554" cy="220751"/>
          </a:xfrm>
          <a:prstGeom prst="wedgeRectCallout">
            <a:avLst>
              <a:gd name="adj1" fmla="val 54210"/>
              <a:gd name="adj2" fmla="val 107010"/>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東京</a:t>
            </a:r>
          </a:p>
        </p:txBody>
      </p:sp>
      <p:sp>
        <p:nvSpPr>
          <p:cNvPr id="42" name="四角形吹き出し 41"/>
          <p:cNvSpPr/>
          <p:nvPr/>
        </p:nvSpPr>
        <p:spPr>
          <a:xfrm>
            <a:off x="5019045" y="2441482"/>
            <a:ext cx="682581" cy="225725"/>
          </a:xfrm>
          <a:prstGeom prst="wedgeRectCallout">
            <a:avLst>
              <a:gd name="adj1" fmla="val 64441"/>
              <a:gd name="adj2" fmla="val 24799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200" b="1" u="sng" dirty="0">
                <a:solidFill>
                  <a:schemeClr val="tx1"/>
                </a:solidFill>
                <a:latin typeface="Meiryo UI" panose="020B0604030504040204" pitchFamily="50" charset="-128"/>
                <a:ea typeface="Meiryo UI" panose="020B0604030504040204" pitchFamily="50" charset="-128"/>
              </a:rPr>
              <a:t>大阪</a:t>
            </a:r>
          </a:p>
        </p:txBody>
      </p:sp>
      <p:sp>
        <p:nvSpPr>
          <p:cNvPr id="43" name="四角形吹き出し 42"/>
          <p:cNvSpPr/>
          <p:nvPr/>
        </p:nvSpPr>
        <p:spPr>
          <a:xfrm>
            <a:off x="3966639" y="4984428"/>
            <a:ext cx="601554" cy="220751"/>
          </a:xfrm>
          <a:prstGeom prst="wedgeRectCallout">
            <a:avLst>
              <a:gd name="adj1" fmla="val -70495"/>
              <a:gd name="adj2" fmla="val -598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全国</a:t>
            </a:r>
          </a:p>
        </p:txBody>
      </p:sp>
    </p:spTree>
    <p:extLst>
      <p:ext uri="{BB962C8B-B14F-4D97-AF65-F5344CB8AC3E}">
        <p14:creationId xmlns:p14="http://schemas.microsoft.com/office/powerpoint/2010/main" val="1172149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251520" y="755412"/>
            <a:ext cx="709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有効求人倍率・新規求人倍率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出典：厚生労働省「職業安定業務統計」より作成</a:t>
            </a:r>
          </a:p>
        </p:txBody>
      </p:sp>
      <p:cxnSp>
        <p:nvCxnSpPr>
          <p:cNvPr id="21" name="直線コネクタ 2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21</a:t>
            </a:fld>
            <a:endParaRPr lang="ja-JP" altLang="en-US" b="1" dirty="0"/>
          </a:p>
        </p:txBody>
      </p:sp>
      <p:sp>
        <p:nvSpPr>
          <p:cNvPr id="11" name="正方形/長方形 10"/>
          <p:cNvSpPr/>
          <p:nvPr/>
        </p:nvSpPr>
        <p:spPr>
          <a:xfrm>
            <a:off x="83302" y="1124744"/>
            <a:ext cx="8928992" cy="11335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大阪府の有効求人倍率、新規求人倍率はともに右肩上がりに推移していたが、新型コロナウイルスの影響により、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月頃から減少に転じた。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月現在、大阪府有効求人倍率：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倍、新規求人倍率：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有効求人倍率は、全国平均とほぼ同水準にあるが、新規求人倍率は概ね全国平均を上回る。</a:t>
            </a:r>
          </a:p>
        </p:txBody>
      </p:sp>
      <p:graphicFrame>
        <p:nvGraphicFramePr>
          <p:cNvPr id="14" name="グラフ 13"/>
          <p:cNvGraphicFramePr>
            <a:graphicFrameLocks/>
          </p:cNvGraphicFramePr>
          <p:nvPr>
            <p:extLst>
              <p:ext uri="{D42A27DB-BD31-4B8C-83A1-F6EECF244321}">
                <p14:modId xmlns:p14="http://schemas.microsoft.com/office/powerpoint/2010/main" val="1796724597"/>
              </p:ext>
            </p:extLst>
          </p:nvPr>
        </p:nvGraphicFramePr>
        <p:xfrm>
          <a:off x="583123" y="2285672"/>
          <a:ext cx="8237349" cy="4234587"/>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412531" y="6360598"/>
            <a:ext cx="8487898" cy="430887"/>
          </a:xfrm>
          <a:prstGeom prst="rect">
            <a:avLst/>
          </a:prstGeom>
          <a:noFill/>
        </p:spPr>
        <p:txBody>
          <a:bodyPr wrap="square" rtlCol="0">
            <a:spAutoFit/>
          </a:bodyPr>
          <a:lstStyle/>
          <a:p>
            <a:r>
              <a:rPr lang="ja-JP" altLang="en-US" sz="1050" dirty="0"/>
              <a:t>注　</a:t>
            </a:r>
            <a:r>
              <a:rPr lang="en-US" altLang="ja-JP" sz="1050" dirty="0"/>
              <a:t>2020</a:t>
            </a:r>
            <a:r>
              <a:rPr lang="ja-JP" altLang="en-US" sz="1050" dirty="0"/>
              <a:t>年</a:t>
            </a:r>
            <a:r>
              <a:rPr lang="en-US" altLang="ja-JP" sz="1050" dirty="0"/>
              <a:t>1</a:t>
            </a:r>
            <a:r>
              <a:rPr lang="ja-JP" altLang="en-US" sz="1050" dirty="0"/>
              <a:t>月から求人票の記載項目が拡充され、一部に求人の提出を見送る動きがあったことから、求人数の減少を通じて有効求人倍率・新規求人倍率の低下に影響していることに留意が必要。</a:t>
            </a:r>
            <a:endParaRPr kumimoji="1" lang="ja-JP" altLang="en-US" sz="1050" dirty="0"/>
          </a:p>
        </p:txBody>
      </p:sp>
    </p:spTree>
    <p:extLst>
      <p:ext uri="{BB962C8B-B14F-4D97-AF65-F5344CB8AC3E}">
        <p14:creationId xmlns:p14="http://schemas.microsoft.com/office/powerpoint/2010/main" val="2550088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就業率</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出典：総務省「労働力調査」、大阪府統計課「</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p>
        </p:txBody>
      </p:sp>
      <p:sp>
        <p:nvSpPr>
          <p:cNvPr id="3" name="テキスト ボックス 2"/>
          <p:cNvSpPr txBox="1"/>
          <p:nvPr/>
        </p:nvSpPr>
        <p:spPr>
          <a:xfrm>
            <a:off x="102266" y="2553745"/>
            <a:ext cx="3944937"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歳以上人口に占める就業者の割合</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45621"/>
            <a:ext cx="3945935"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113440" y="1390584"/>
            <a:ext cx="8928992" cy="116316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ポイントの減少。</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）以降、横ばいで推移している。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年の全国平均の就業率は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）と比べると、大阪の就業率は低い状況。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22</a:t>
            </a:fld>
            <a:endParaRPr lang="ja-JP" altLang="en-US" b="1" dirty="0"/>
          </a:p>
        </p:txBody>
      </p:sp>
      <p:cxnSp>
        <p:nvCxnSpPr>
          <p:cNvPr id="11" name="直線コネクタ 1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nvGraphicFramePr>
        <p:xfrm>
          <a:off x="412192" y="3715509"/>
          <a:ext cx="8408280" cy="28128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3240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2000" y="756000"/>
            <a:ext cx="9009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就業者数の推移</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（新型コロナウイルス感染拡大の影響）</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出典：総務省「労働力調査」より作成</a:t>
            </a:r>
          </a:p>
        </p:txBody>
      </p:sp>
      <p:sp>
        <p:nvSpPr>
          <p:cNvPr id="22" name="正方形/長方形 21"/>
          <p:cNvSpPr/>
          <p:nvPr/>
        </p:nvSpPr>
        <p:spPr>
          <a:xfrm>
            <a:off x="113440" y="1363122"/>
            <a:ext cx="8928992" cy="105455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以降、就業形態別では、非正規雇用の就業者数が大きく減少。</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年通じて、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年同月比では増加しているが、非正規雇用の就業者数は減少の月がみられる。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業種別の直近の傾向は、「卸売・小売」「生活関連サービス・娯楽」が正規・非正規雇用とも減少。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23</a:t>
            </a:fld>
            <a:endParaRPr lang="ja-JP" altLang="en-US" b="1" dirty="0"/>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４．戦略目標 「雇用創出数」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p:nvPr/>
        </p:nvGraphicFramePr>
        <p:xfrm>
          <a:off x="168114" y="2497648"/>
          <a:ext cx="4134012" cy="39895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p:cNvGraphicFramePr/>
          <p:nvPr/>
        </p:nvGraphicFramePr>
        <p:xfrm>
          <a:off x="4304702" y="2497648"/>
          <a:ext cx="4839298" cy="43547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76260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戦略目標の達成状況　「府内への転入超過数」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02881" y="6113873"/>
            <a:ext cx="3230394" cy="261290"/>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071" dirty="0">
                <a:latin typeface="Meiryo UI" panose="020B0604030504040204" pitchFamily="50" charset="-128"/>
                <a:ea typeface="Meiryo UI" panose="020B0604030504040204" pitchFamily="50" charset="-128"/>
                <a:cs typeface="Meiryo UI" panose="020B0604030504040204" pitchFamily="50" charset="-128"/>
              </a:rPr>
              <a:t>住民基本台帳人口移動報告</a:t>
            </a:r>
            <a:r>
              <a:rPr lang="ja-JP" altLang="en-US" sz="107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923" indent="-45923"/>
            <a:r>
              <a:rPr lang="ja-JP" altLang="en-US" sz="1714" b="1" dirty="0">
                <a:solidFill>
                  <a:schemeClr val="tx1"/>
                </a:solidFill>
                <a:latin typeface="Meiryo UI" panose="020B0604030504040204" pitchFamily="50" charset="-128"/>
                <a:ea typeface="Meiryo UI" panose="020B0604030504040204" pitchFamily="50" charset="-128"/>
              </a:rPr>
              <a:t>・生産年齢人口の転入超過数　年１万人以上</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927511325"/>
              </p:ext>
            </p:extLst>
          </p:nvPr>
        </p:nvGraphicFramePr>
        <p:xfrm>
          <a:off x="78331" y="3301597"/>
          <a:ext cx="9025711" cy="2670050"/>
        </p:xfrm>
        <a:graphic>
          <a:graphicData uri="http://schemas.openxmlformats.org/drawingml/2006/table">
            <a:tbl>
              <a:tblPr firstRow="1" firstCol="1" bandRow="1"/>
              <a:tblGrid>
                <a:gridCol w="1195714">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18571">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生産年齢人口</a:t>
                      </a: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転入超過数</a:t>
                      </a: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10,307</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15,328</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8,779</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生産年齢人口</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転入数</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152,815</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151,452</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147,740</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2972665"/>
                  </a:ext>
                </a:extLst>
              </a:tr>
              <a:tr h="732857">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生産年齢人口</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転出数</a:t>
                      </a:r>
                      <a:endParaRPr kumimoji="1"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142,508</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136,124</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138,961</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8022656" y="3959950"/>
            <a:ext cx="1016431" cy="411010"/>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a:t>
            </a:r>
            <a:endParaRPr lang="en-US" altLang="ja-JP" sz="1071" dirty="0">
              <a:latin typeface="Meiryo UI" panose="020B0604030504040204" pitchFamily="50" charset="-128"/>
              <a:ea typeface="Meiryo UI" panose="020B0604030504040204" pitchFamily="50" charset="-128"/>
            </a:endParaRPr>
          </a:p>
          <a:p>
            <a:pPr algn="ct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万人以上</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24" name="正方形/長方形 23"/>
          <p:cNvSpPr/>
          <p:nvPr/>
        </p:nvSpPr>
        <p:spPr>
          <a:xfrm>
            <a:off x="31667" y="1622603"/>
            <a:ext cx="8928992" cy="126416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テキスト ボックス 14"/>
          <p:cNvSpPr txBox="1"/>
          <p:nvPr/>
        </p:nvSpPr>
        <p:spPr>
          <a:xfrm>
            <a:off x="1" y="1740317"/>
            <a:ext cx="8820472" cy="923330"/>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2019</a:t>
            </a:r>
            <a:r>
              <a:rPr kumimoji="1" lang="ja-JP" altLang="en-US" dirty="0"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2020</a:t>
            </a:r>
            <a:r>
              <a:rPr kumimoji="1" lang="ja-JP" altLang="en-US" dirty="0" smtClean="0">
                <a:latin typeface="Meiryo UI" panose="020B0604030504040204" pitchFamily="50" charset="-128"/>
                <a:ea typeface="Meiryo UI" panose="020B0604030504040204" pitchFamily="50" charset="-128"/>
              </a:rPr>
              <a:t>年は戦略目標の年</a:t>
            </a:r>
            <a:r>
              <a:rPr lang="ja-JP" altLang="en-US" dirty="0" smtClean="0">
                <a:latin typeface="Meiryo UI" panose="020B0604030504040204" pitchFamily="50" charset="-128"/>
                <a:ea typeface="Meiryo UI" panose="020B0604030504040204" pitchFamily="50" charset="-128"/>
              </a:rPr>
              <a:t>１万人を上回るものの、</a:t>
            </a:r>
            <a:r>
              <a:rPr lang="en-US" altLang="ja-JP" dirty="0" smtClean="0">
                <a:latin typeface="Meiryo UI" panose="020B0604030504040204" pitchFamily="50" charset="-128"/>
                <a:ea typeface="Meiryo UI" panose="020B0604030504040204" pitchFamily="50" charset="-128"/>
              </a:rPr>
              <a:t>2021</a:t>
            </a:r>
            <a:r>
              <a:rPr lang="ja-JP" altLang="en-US" dirty="0" smtClean="0">
                <a:latin typeface="Meiryo UI" panose="020B0604030504040204" pitchFamily="50" charset="-128"/>
                <a:ea typeface="Meiryo UI" panose="020B0604030504040204" pitchFamily="50" charset="-128"/>
              </a:rPr>
              <a:t>年は１万人を割り込む。</a:t>
            </a:r>
            <a:endParaRPr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2021</a:t>
            </a:r>
            <a:r>
              <a:rPr lang="ja-JP" altLang="en-US" dirty="0" smtClean="0">
                <a:latin typeface="Meiryo UI" panose="020B0604030504040204" pitchFamily="50" charset="-128"/>
                <a:ea typeface="Meiryo UI" panose="020B0604030504040204" pitchFamily="50" charset="-128"/>
              </a:rPr>
              <a:t>年は前年より生産年齢人口転入数は減少し、転出数が増加していることから転入超</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過数が前年よりも減少。</a:t>
            </a:r>
            <a:endParaRPr kumimoji="1" lang="ja-JP" altLang="en-US" dirty="0">
              <a:latin typeface="Meiryo UI" panose="020B0604030504040204" pitchFamily="50" charset="-128"/>
              <a:ea typeface="Meiryo UI" panose="020B0604030504040204" pitchFamily="50" charset="-128"/>
            </a:endParaRPr>
          </a:p>
        </p:txBody>
      </p:sp>
      <p:sp>
        <p:nvSpPr>
          <p:cNvPr id="22"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24</a:t>
            </a:fld>
            <a:endParaRPr lang="ja-JP" altLang="en-US" b="1" dirty="0"/>
          </a:p>
        </p:txBody>
      </p:sp>
    </p:spTree>
    <p:extLst>
      <p:ext uri="{BB962C8B-B14F-4D97-AF65-F5344CB8AC3E}">
        <p14:creationId xmlns:p14="http://schemas.microsoft.com/office/powerpoint/2010/main" val="1657867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252000" y="756000"/>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大阪府の年齢階層別（</a:t>
            </a:r>
            <a:r>
              <a:rPr lang="en-US" altLang="ja-JP" b="1" dirty="0">
                <a:latin typeface="Meiryo UI" panose="020B0604030504040204" pitchFamily="50" charset="-128"/>
                <a:ea typeface="Meiryo UI" panose="020B0604030504040204" pitchFamily="50" charset="-128"/>
                <a:cs typeface="Meiryo UI" panose="020B0604030504040204" pitchFamily="50" charset="-128"/>
              </a:rPr>
              <a:t>15</a:t>
            </a: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64</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歳）転入出の状況</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25</a:t>
            </a:fld>
            <a:endParaRPr lang="ja-JP" altLang="en-US" b="1" dirty="0"/>
          </a:p>
        </p:txBody>
      </p:sp>
      <p:sp>
        <p:nvSpPr>
          <p:cNvPr id="18" name="正方形/長方形 17"/>
          <p:cNvSpPr/>
          <p:nvPr/>
        </p:nvSpPr>
        <p:spPr>
          <a:xfrm>
            <a:off x="107504" y="1269882"/>
            <a:ext cx="8928992" cy="10238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年度の生産年齢人口（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歳）の転出入状況をみると、全体では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8,779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対東京圏では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歳を除いた各年齢層で転出超過となっている。特に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歳の転出者が多い。また、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歳以上の近畿、九州、中国・四国への転出傾向も見受けられる。</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転入元としては、近畿、中国・四国、東海・北陸からの移動が多い。</a:t>
            </a:r>
          </a:p>
        </p:txBody>
      </p:sp>
      <p:sp>
        <p:nvSpPr>
          <p:cNvPr id="16" name="正方形/長方形 10"/>
          <p:cNvSpPr>
            <a:spLocks noChangeArrowheads="1"/>
          </p:cNvSpPr>
          <p:nvPr/>
        </p:nvSpPr>
        <p:spPr bwMode="auto">
          <a:xfrm>
            <a:off x="107504" y="2336088"/>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（男女計）</a:t>
            </a:r>
          </a:p>
        </p:txBody>
      </p:sp>
      <p:graphicFrame>
        <p:nvGraphicFramePr>
          <p:cNvPr id="12" name="表 11"/>
          <p:cNvGraphicFramePr>
            <a:graphicFrameLocks noGrp="1"/>
          </p:cNvGraphicFramePr>
          <p:nvPr/>
        </p:nvGraphicFramePr>
        <p:xfrm>
          <a:off x="453900" y="2364066"/>
          <a:ext cx="8006531" cy="4466275"/>
        </p:xfrm>
        <a:graphic>
          <a:graphicData uri="http://schemas.openxmlformats.org/drawingml/2006/table">
            <a:tbl>
              <a:tblPr>
                <a:tableStyleId>{5C22544A-7EE6-4342-B048-85BDC9FD1C3A}</a:tableStyleId>
              </a:tblPr>
              <a:tblGrid>
                <a:gridCol w="1185660">
                  <a:extLst>
                    <a:ext uri="{9D8B030D-6E8A-4147-A177-3AD203B41FA5}">
                      <a16:colId xmlns:a16="http://schemas.microsoft.com/office/drawing/2014/main" val="1102618339"/>
                    </a:ext>
                  </a:extLst>
                </a:gridCol>
                <a:gridCol w="985829">
                  <a:extLst>
                    <a:ext uri="{9D8B030D-6E8A-4147-A177-3AD203B41FA5}">
                      <a16:colId xmlns:a16="http://schemas.microsoft.com/office/drawing/2014/main" val="3186623276"/>
                    </a:ext>
                  </a:extLst>
                </a:gridCol>
                <a:gridCol w="972507">
                  <a:extLst>
                    <a:ext uri="{9D8B030D-6E8A-4147-A177-3AD203B41FA5}">
                      <a16:colId xmlns:a16="http://schemas.microsoft.com/office/drawing/2014/main" val="3132908294"/>
                    </a:ext>
                  </a:extLst>
                </a:gridCol>
                <a:gridCol w="972507">
                  <a:extLst>
                    <a:ext uri="{9D8B030D-6E8A-4147-A177-3AD203B41FA5}">
                      <a16:colId xmlns:a16="http://schemas.microsoft.com/office/drawing/2014/main" val="2402216771"/>
                    </a:ext>
                  </a:extLst>
                </a:gridCol>
                <a:gridCol w="972507">
                  <a:extLst>
                    <a:ext uri="{9D8B030D-6E8A-4147-A177-3AD203B41FA5}">
                      <a16:colId xmlns:a16="http://schemas.microsoft.com/office/drawing/2014/main" val="1566893601"/>
                    </a:ext>
                  </a:extLst>
                </a:gridCol>
                <a:gridCol w="972507">
                  <a:extLst>
                    <a:ext uri="{9D8B030D-6E8A-4147-A177-3AD203B41FA5}">
                      <a16:colId xmlns:a16="http://schemas.microsoft.com/office/drawing/2014/main" val="3941263074"/>
                    </a:ext>
                  </a:extLst>
                </a:gridCol>
                <a:gridCol w="972507">
                  <a:extLst>
                    <a:ext uri="{9D8B030D-6E8A-4147-A177-3AD203B41FA5}">
                      <a16:colId xmlns:a16="http://schemas.microsoft.com/office/drawing/2014/main" val="2875677931"/>
                    </a:ext>
                  </a:extLst>
                </a:gridCol>
                <a:gridCol w="972507">
                  <a:extLst>
                    <a:ext uri="{9D8B030D-6E8A-4147-A177-3AD203B41FA5}">
                      <a16:colId xmlns:a16="http://schemas.microsoft.com/office/drawing/2014/main" val="122060306"/>
                    </a:ext>
                  </a:extLst>
                </a:gridCol>
              </a:tblGrid>
              <a:tr h="178651">
                <a:tc>
                  <a:txBody>
                    <a:bodyPr/>
                    <a:lstStyle/>
                    <a:p>
                      <a:pPr algn="l" fontAlgn="ctr"/>
                      <a:r>
                        <a:rPr lang="ja-JP" altLang="en-US" sz="1050" u="none" strike="noStrike" dirty="0">
                          <a:effectLst/>
                          <a:latin typeface="ＭＳ ゴシック" panose="020B0609070205080204" pitchFamily="49" charset="-128"/>
                          <a:ea typeface="ＭＳ ゴシック" panose="020B0609070205080204" pitchFamily="49" charset="-128"/>
                        </a:rPr>
                        <a:t>　</a:t>
                      </a:r>
                      <a:endParaRPr lang="ja-JP" altLang="en-US" sz="1050" b="0"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B w="12700" cap="flat" cmpd="sng" algn="ctr">
                      <a:solidFill>
                        <a:schemeClr val="tx1"/>
                      </a:solidFill>
                      <a:prstDash val="solid"/>
                      <a:round/>
                      <a:headEnd type="none" w="med" len="med"/>
                      <a:tailEnd type="none" w="med" len="med"/>
                    </a:lnB>
                    <a:noFill/>
                  </a:tcPr>
                </a:tc>
                <a:tc>
                  <a:txBody>
                    <a:bodyPr/>
                    <a:lstStyle/>
                    <a:p>
                      <a:pPr algn="l" fontAlgn="ctr"/>
                      <a:r>
                        <a:rPr lang="ja-JP" altLang="en-US" sz="1050" u="none" strike="noStrike" dirty="0">
                          <a:effectLst/>
                          <a:latin typeface="ＭＳ ゴシック" panose="020B0609070205080204" pitchFamily="49" charset="-128"/>
                          <a:ea typeface="ＭＳ ゴシック" panose="020B0609070205080204" pitchFamily="49" charset="-128"/>
                        </a:rPr>
                        <a:t>　</a:t>
                      </a:r>
                      <a:endParaRPr lang="ja-JP" altLang="en-US" sz="1050" b="0"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合計</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15</a:t>
                      </a:r>
                      <a:r>
                        <a:rPr lang="ja-JP" altLang="en-US" sz="1100" b="0" i="0" u="none" strike="noStrike" dirty="0">
                          <a:effectLst/>
                          <a:latin typeface="ＭＳ ゴシック" panose="020B0609070205080204" pitchFamily="49" charset="-128"/>
                          <a:ea typeface="ＭＳ ゴシック" panose="020B0609070205080204" pitchFamily="49" charset="-128"/>
                        </a:rPr>
                        <a:t>～</a:t>
                      </a:r>
                      <a:r>
                        <a:rPr lang="en-US" altLang="ja-JP" sz="1100" b="0" i="0" u="none" strike="noStrike" dirty="0">
                          <a:effectLst/>
                          <a:latin typeface="ＭＳ ゴシック" panose="020B0609070205080204" pitchFamily="49" charset="-128"/>
                          <a:ea typeface="ＭＳ ゴシック" panose="020B0609070205080204" pitchFamily="49" charset="-128"/>
                        </a:rPr>
                        <a:t>24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25</a:t>
                      </a:r>
                      <a:r>
                        <a:rPr lang="ja-JP" altLang="en-US" sz="1100" b="0" i="0" u="none" strike="noStrike" dirty="0">
                          <a:effectLst/>
                          <a:latin typeface="ＭＳ ゴシック" panose="020B0609070205080204" pitchFamily="49" charset="-128"/>
                          <a:ea typeface="ＭＳ ゴシック" panose="020B0609070205080204" pitchFamily="49" charset="-128"/>
                        </a:rPr>
                        <a:t>～</a:t>
                      </a:r>
                      <a:r>
                        <a:rPr lang="en-US" altLang="ja-JP" sz="1100" b="0" i="0" u="none" strike="noStrike" dirty="0">
                          <a:effectLst/>
                          <a:latin typeface="ＭＳ ゴシック" panose="020B0609070205080204" pitchFamily="49" charset="-128"/>
                          <a:ea typeface="ＭＳ ゴシック" panose="020B0609070205080204" pitchFamily="49" charset="-128"/>
                        </a:rPr>
                        <a:t>34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35</a:t>
                      </a:r>
                      <a:r>
                        <a:rPr lang="ja-JP" altLang="en-US" sz="1100" b="0" i="0" u="none" strike="noStrike" dirty="0">
                          <a:effectLst/>
                          <a:latin typeface="ＭＳ ゴシック" panose="020B0609070205080204" pitchFamily="49" charset="-128"/>
                          <a:ea typeface="ＭＳ ゴシック" panose="020B0609070205080204" pitchFamily="49" charset="-128"/>
                        </a:rPr>
                        <a:t>～</a:t>
                      </a:r>
                      <a:r>
                        <a:rPr lang="en-US" altLang="ja-JP" sz="1100" b="0" i="0" u="none" strike="noStrike" dirty="0">
                          <a:effectLst/>
                          <a:latin typeface="ＭＳ ゴシック" panose="020B0609070205080204" pitchFamily="49" charset="-128"/>
                          <a:ea typeface="ＭＳ ゴシック" panose="020B0609070205080204" pitchFamily="49" charset="-128"/>
                        </a:rPr>
                        <a:t>44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45</a:t>
                      </a:r>
                      <a:r>
                        <a:rPr lang="ja-JP" altLang="en-US" sz="1100" b="0" i="0" u="none" strike="noStrike" dirty="0">
                          <a:effectLst/>
                          <a:latin typeface="ＭＳ ゴシック" panose="020B0609070205080204" pitchFamily="49" charset="-128"/>
                          <a:ea typeface="ＭＳ ゴシック" panose="020B0609070205080204" pitchFamily="49" charset="-128"/>
                        </a:rPr>
                        <a:t>～</a:t>
                      </a:r>
                      <a:r>
                        <a:rPr lang="en-US" altLang="ja-JP" sz="1100" b="0" i="0" u="none" strike="noStrike" dirty="0">
                          <a:effectLst/>
                          <a:latin typeface="ＭＳ ゴシック" panose="020B0609070205080204" pitchFamily="49" charset="-128"/>
                          <a:ea typeface="ＭＳ ゴシック" panose="020B0609070205080204" pitchFamily="49" charset="-128"/>
                        </a:rPr>
                        <a:t>54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100" b="0" i="0" u="none" strike="noStrike" dirty="0">
                          <a:effectLst/>
                          <a:latin typeface="ＭＳ ゴシック" panose="020B0609070205080204" pitchFamily="49" charset="-128"/>
                          <a:ea typeface="ＭＳ ゴシック" panose="020B0609070205080204" pitchFamily="49" charset="-128"/>
                        </a:rPr>
                        <a:t>55</a:t>
                      </a:r>
                      <a:r>
                        <a:rPr lang="ja-JP" altLang="en-US" sz="1100" b="0" i="0" u="none" strike="noStrike" dirty="0">
                          <a:effectLst/>
                          <a:latin typeface="ＭＳ ゴシック" panose="020B0609070205080204" pitchFamily="49" charset="-128"/>
                          <a:ea typeface="ＭＳ ゴシック" panose="020B0609070205080204" pitchFamily="49" charset="-128"/>
                        </a:rPr>
                        <a:t>歳～</a:t>
                      </a:r>
                      <a:r>
                        <a:rPr lang="en-US" altLang="ja-JP" sz="1100" b="0" i="0" u="none" strike="noStrike" dirty="0">
                          <a:effectLst/>
                          <a:latin typeface="ＭＳ ゴシック" panose="020B0609070205080204" pitchFamily="49" charset="-128"/>
                          <a:ea typeface="ＭＳ ゴシック" panose="020B0609070205080204" pitchFamily="49" charset="-128"/>
                        </a:rPr>
                        <a:t>64</a:t>
                      </a:r>
                      <a:r>
                        <a:rPr lang="ja-JP" altLang="en-US" sz="1100" b="0" i="0" u="none" strike="noStrike" dirty="0">
                          <a:effectLst/>
                          <a:latin typeface="ＭＳ ゴシック" panose="020B0609070205080204" pitchFamily="49" charset="-128"/>
                          <a:ea typeface="ＭＳ ゴシック" panose="020B0609070205080204" pitchFamily="49" charset="-128"/>
                        </a:rPr>
                        <a:t>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540381"/>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北海道・東北</a:t>
                      </a:r>
                      <a:endParaRPr lang="ja-JP" altLang="en-US"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4,762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1,627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596781"/>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転出</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322396"/>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99994106"/>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関東・甲信越</a:t>
                      </a:r>
                      <a:br>
                        <a:rPr lang="ja-JP" altLang="en-US" sz="1100" u="none" strike="noStrike" dirty="0">
                          <a:effectLst/>
                          <a:latin typeface="ＭＳ ゴシック" panose="020B0609070205080204" pitchFamily="49" charset="-128"/>
                          <a:ea typeface="ＭＳ ゴシック" panose="020B0609070205080204" pitchFamily="49" charset="-128"/>
                        </a:rPr>
                      </a:br>
                      <a:r>
                        <a:rPr lang="ja-JP" altLang="en-US" sz="1100" u="none" strike="noStrike" dirty="0">
                          <a:effectLst/>
                          <a:latin typeface="ＭＳ ゴシック" panose="020B0609070205080204" pitchFamily="49" charset="-128"/>
                          <a:ea typeface="ＭＳ ゴシック" panose="020B0609070205080204" pitchFamily="49" charset="-128"/>
                        </a:rPr>
                        <a:t>（東京圏除く）</a:t>
                      </a:r>
                      <a:endParaRPr lang="ja-JP" altLang="en-US"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4,158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1,510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1,535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094702"/>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転出</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4,094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1,313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1,584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3208213"/>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差分</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7487123"/>
                  </a:ext>
                </a:extLst>
              </a:tr>
              <a:tr h="178651">
                <a:tc rowSpan="3">
                  <a:txBody>
                    <a:bodyPr/>
                    <a:lstStyle/>
                    <a:p>
                      <a:pPr algn="ctr" fontAlgn="ctr"/>
                      <a:r>
                        <a:rPr lang="ja-JP" altLang="en-US" sz="1100" b="0" u="none" strike="noStrike" dirty="0">
                          <a:effectLst/>
                          <a:latin typeface="ＭＳ ゴシック" panose="020B0609070205080204" pitchFamily="49" charset="-128"/>
                          <a:ea typeface="ＭＳ ゴシック" panose="020B0609070205080204" pitchFamily="49" charset="-128"/>
                        </a:rPr>
                        <a:t>東京圏</a:t>
                      </a:r>
                      <a:endParaRPr lang="en-US" altLang="ja-JP" sz="1100" b="0"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800" b="0" i="0" u="none" strike="noStrike" dirty="0">
                          <a:effectLst/>
                          <a:latin typeface="ＭＳ ゴシック" panose="020B0609070205080204" pitchFamily="49" charset="-128"/>
                          <a:ea typeface="ＭＳ ゴシック" panose="020B0609070205080204" pitchFamily="49" charset="-128"/>
                        </a:rPr>
                        <a:t>（東京都、神奈川県、</a:t>
                      </a:r>
                      <a:endParaRPr lang="en-US" altLang="ja-JP" sz="800" b="0" i="0" u="none" strike="noStrike" dirty="0">
                        <a:effectLst/>
                        <a:latin typeface="ＭＳ ゴシック" panose="020B0609070205080204" pitchFamily="49" charset="-128"/>
                        <a:ea typeface="ＭＳ ゴシック" panose="020B0609070205080204" pitchFamily="49" charset="-128"/>
                      </a:endParaRPr>
                    </a:p>
                    <a:p>
                      <a:pPr algn="ctr" fontAlgn="ctr"/>
                      <a:r>
                        <a:rPr lang="ja-JP" altLang="en-US" sz="800" b="0" i="0" u="none" strike="noStrike" dirty="0">
                          <a:effectLst/>
                          <a:latin typeface="ＭＳ ゴシック" panose="020B0609070205080204" pitchFamily="49" charset="-128"/>
                          <a:ea typeface="ＭＳ ゴシック" panose="020B0609070205080204" pitchFamily="49" charset="-128"/>
                        </a:rPr>
                        <a:t>埼玉県、千葉県）</a:t>
                      </a: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転入</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31,633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7,670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12,851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5,864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3,622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1,626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665906"/>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転出</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39,685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12,448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16,126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6,076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3,580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3435622"/>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8,052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4,778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3,275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212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28603337"/>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東海・北陸</a:t>
                      </a:r>
                      <a:endParaRPr lang="ja-JP" altLang="en-US"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転入</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17,724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6,086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6,589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237829"/>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転出</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15,292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6,083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9952129"/>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2,432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506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08326685"/>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近畿</a:t>
                      </a:r>
                      <a:br>
                        <a:rPr lang="ja-JP" altLang="en-US" sz="1100" u="none" strike="noStrike" dirty="0">
                          <a:effectLst/>
                          <a:latin typeface="ＭＳ ゴシック" panose="020B0609070205080204" pitchFamily="49" charset="-128"/>
                          <a:ea typeface="ＭＳ ゴシック" panose="020B0609070205080204" pitchFamily="49" charset="-128"/>
                        </a:rPr>
                      </a:br>
                      <a:r>
                        <a:rPr lang="en-US" altLang="ja-JP" sz="1100" u="none" strike="noStrike" dirty="0">
                          <a:effectLst/>
                          <a:latin typeface="ＭＳ ゴシック" panose="020B0609070205080204" pitchFamily="49" charset="-128"/>
                          <a:ea typeface="ＭＳ ゴシック" panose="020B0609070205080204" pitchFamily="49" charset="-128"/>
                        </a:rPr>
                        <a:t>(</a:t>
                      </a:r>
                      <a:r>
                        <a:rPr lang="ja-JP" altLang="en-US" sz="1100" u="none" strike="noStrike" dirty="0">
                          <a:effectLst/>
                          <a:latin typeface="ＭＳ ゴシック" panose="020B0609070205080204" pitchFamily="49" charset="-128"/>
                          <a:ea typeface="ＭＳ ゴシック" panose="020B0609070205080204" pitchFamily="49" charset="-128"/>
                        </a:rPr>
                        <a:t>大阪除く</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en-US" altLang="ja-JP"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転入</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59,150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19,321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24,986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7,803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4,619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2,421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122838"/>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転出</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51,294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22,185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8,466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2,766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796731"/>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7,856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6,281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2,801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345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8170774"/>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中国・四国</a:t>
                      </a:r>
                      <a:endParaRPr lang="ja-JP" altLang="en-US"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smtClean="0">
                          <a:effectLst/>
                          <a:latin typeface="ＭＳ ゴシック" panose="020B0609070205080204" pitchFamily="49" charset="-128"/>
                          <a:ea typeface="ＭＳ ゴシック" panose="020B0609070205080204" pitchFamily="49" charset="-128"/>
                        </a:rPr>
                        <a:t>17,755</a:t>
                      </a:r>
                      <a:endParaRPr lang="en-US" altLang="ja-JP" sz="1100" b="0" i="0" u="none" strike="noStrike" dirty="0">
                        <a:effectLst/>
                        <a:latin typeface="ＭＳ ゴシック" panose="020B0609070205080204" pitchFamily="49" charset="-128"/>
                        <a:ea typeface="ＭＳ ゴシック" panose="020B0609070205080204"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8,958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5,004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1,815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71471"/>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転出</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4,355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1,937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185965"/>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4,603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122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242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11698329"/>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九州</a:t>
                      </a:r>
                      <a:endParaRPr lang="ja-JP" altLang="en-US"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12,558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5,499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1,546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1,185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453800"/>
                  </a:ext>
                </a:extLst>
              </a:tr>
              <a:tr h="178651">
                <a:tc vMerge="1">
                  <a:txBody>
                    <a:bodyPr/>
                    <a:lstStyle/>
                    <a:p>
                      <a:endParaRPr kumimoji="1" lang="ja-JP" altLang="en-US"/>
                    </a:p>
                  </a:txBody>
                  <a:tcPr/>
                </a:tc>
                <a:tc>
                  <a:txBody>
                    <a:bodyPr/>
                    <a:lstStyle/>
                    <a:p>
                      <a:pPr algn="dist" fontAlgn="ctr"/>
                      <a:r>
                        <a:rPr lang="ja-JP" altLang="en-US" sz="1100" u="none" strike="noStrike">
                          <a:effectLst/>
                          <a:latin typeface="ＭＳ ゴシック" panose="020B0609070205080204" pitchFamily="49" charset="-128"/>
                          <a:ea typeface="ＭＳ ゴシック" panose="020B0609070205080204" pitchFamily="49" charset="-128"/>
                        </a:rPr>
                        <a:t>転出</a:t>
                      </a:r>
                      <a:endParaRPr lang="ja-JP" altLang="en-US" sz="1100" b="0" i="0" u="none" strike="noStrike">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11,403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3,361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4,074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1,280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425357"/>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1,155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2,138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237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354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297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2708362"/>
                  </a:ext>
                </a:extLst>
              </a:tr>
              <a:tr h="178651">
                <a:tc rowSpan="3">
                  <a:txBody>
                    <a:bodyPr/>
                    <a:lstStyle/>
                    <a:p>
                      <a:pPr algn="ctr" fontAlgn="ctr"/>
                      <a:r>
                        <a:rPr lang="ja-JP" altLang="en-US" sz="1100" u="none" strike="noStrike" dirty="0">
                          <a:effectLst/>
                          <a:latin typeface="ＭＳ ゴシック" panose="020B0609070205080204" pitchFamily="49" charset="-128"/>
                          <a:ea typeface="ＭＳ ゴシック" panose="020B0609070205080204" pitchFamily="49" charset="-128"/>
                        </a:rPr>
                        <a:t>合計</a:t>
                      </a:r>
                      <a:br>
                        <a:rPr lang="ja-JP" altLang="en-US" sz="1100" u="none" strike="noStrike" dirty="0">
                          <a:effectLst/>
                          <a:latin typeface="ＭＳ ゴシック" panose="020B0609070205080204" pitchFamily="49" charset="-128"/>
                          <a:ea typeface="ＭＳ ゴシック" panose="020B0609070205080204" pitchFamily="49" charset="-128"/>
                        </a:rPr>
                      </a:br>
                      <a:r>
                        <a:rPr lang="en-US" altLang="ja-JP" sz="1100" u="none" strike="noStrike" dirty="0">
                          <a:effectLst/>
                          <a:latin typeface="ＭＳ ゴシック" panose="020B0609070205080204" pitchFamily="49" charset="-128"/>
                          <a:ea typeface="ＭＳ ゴシック" panose="020B0609070205080204" pitchFamily="49" charset="-128"/>
                        </a:rPr>
                        <a:t>(</a:t>
                      </a:r>
                      <a:r>
                        <a:rPr lang="ja-JP" altLang="en-US" sz="1100" u="none" strike="noStrike" dirty="0">
                          <a:effectLst/>
                          <a:latin typeface="ＭＳ ゴシック" panose="020B0609070205080204" pitchFamily="49" charset="-128"/>
                          <a:ea typeface="ＭＳ ゴシック" panose="020B0609070205080204" pitchFamily="49" charset="-128"/>
                        </a:rPr>
                        <a:t>大阪除く</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en-US" altLang="ja-JP" sz="1100" b="1" i="0" u="none" strike="noStrike" dirty="0">
                        <a:effectLst/>
                        <a:latin typeface="ＭＳ ゴシック" panose="020B0609070205080204" pitchFamily="49" charset="-128"/>
                        <a:ea typeface="ＭＳ ゴシック" panose="020B0609070205080204" pitchFamily="49"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転入</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147,740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50,690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56,429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20,941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13,420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6,260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7425711"/>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転出</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138,961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40,418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56,036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22,014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dirty="0">
                          <a:effectLst/>
                          <a:latin typeface="ＭＳ ゴシック" panose="020B0609070205080204" pitchFamily="49" charset="-128"/>
                          <a:ea typeface="ＭＳ ゴシック" panose="020B0609070205080204" pitchFamily="49" charset="-128"/>
                        </a:rPr>
                        <a:t>13,476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7,017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4329484"/>
                  </a:ext>
                </a:extLst>
              </a:tr>
              <a:tr h="178651">
                <a:tc vMerge="1">
                  <a:txBody>
                    <a:bodyPr/>
                    <a:lstStyle/>
                    <a:p>
                      <a:endParaRPr kumimoji="1" lang="ja-JP" altLang="en-US"/>
                    </a:p>
                  </a:txBody>
                  <a:tcPr/>
                </a:tc>
                <a:tc>
                  <a:txBody>
                    <a:bodyPr/>
                    <a:lstStyle/>
                    <a:p>
                      <a:pPr algn="dist" fontAlgn="ctr"/>
                      <a:r>
                        <a:rPr lang="ja-JP" altLang="en-US" sz="1100" u="none" strike="noStrike" dirty="0">
                          <a:effectLst/>
                          <a:latin typeface="ＭＳ ゴシック" panose="020B0609070205080204" pitchFamily="49" charset="-128"/>
                          <a:ea typeface="ＭＳ ゴシック" panose="020B0609070205080204" pitchFamily="49" charset="-128"/>
                        </a:rPr>
                        <a:t>差分</a:t>
                      </a:r>
                      <a:endParaRPr lang="ja-JP" altLang="en-US" sz="1100" b="0" i="0" u="none" strike="noStrike" dirty="0">
                        <a:effectLst/>
                        <a:latin typeface="ＭＳ ゴシック" panose="020B0609070205080204" pitchFamily="49" charset="-128"/>
                        <a:ea typeface="ＭＳ ゴシック" panose="020B0609070205080204" pitchFamily="49"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8,779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10,272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100" b="0" i="0" u="none" strike="noStrike">
                          <a:effectLst/>
                          <a:latin typeface="ＭＳ ゴシック" panose="020B0609070205080204" pitchFamily="49" charset="-128"/>
                          <a:ea typeface="ＭＳ ゴシック" panose="020B0609070205080204" pitchFamily="49" charset="-128"/>
                        </a:rPr>
                        <a:t>393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a:effectLst/>
                          <a:latin typeface="ＭＳ ゴシック" panose="020B0609070205080204" pitchFamily="49" charset="-128"/>
                          <a:ea typeface="ＭＳ ゴシック" panose="020B0609070205080204" pitchFamily="49" charset="-128"/>
                        </a:rPr>
                        <a:t>▲ </a:t>
                      </a:r>
                      <a:r>
                        <a:rPr lang="en-US" altLang="ja-JP" sz="1100" b="0" i="0" u="none" strike="noStrike">
                          <a:effectLst/>
                          <a:latin typeface="ＭＳ ゴシック" panose="020B0609070205080204" pitchFamily="49" charset="-128"/>
                          <a:ea typeface="ＭＳ ゴシック" panose="020B0609070205080204" pitchFamily="49" charset="-128"/>
                        </a:rPr>
                        <a:t>1,073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100" b="0" i="0" u="none" strike="noStrike" dirty="0">
                          <a:effectLst/>
                          <a:latin typeface="ＭＳ ゴシック" panose="020B0609070205080204" pitchFamily="49" charset="-128"/>
                          <a:ea typeface="ＭＳ ゴシック" panose="020B0609070205080204" pitchFamily="49" charset="-128"/>
                        </a:rPr>
                        <a:t>▲ </a:t>
                      </a:r>
                      <a:r>
                        <a:rPr lang="en-US" altLang="ja-JP" sz="1100" b="0" i="0" u="none" strike="noStrike" dirty="0">
                          <a:effectLst/>
                          <a:latin typeface="ＭＳ ゴシック" panose="020B0609070205080204" pitchFamily="49" charset="-128"/>
                          <a:ea typeface="ＭＳ ゴシック" panose="020B0609070205080204" pitchFamily="49" charset="-128"/>
                        </a:rPr>
                        <a:t>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5742650"/>
                  </a:ext>
                </a:extLst>
              </a:tr>
            </a:tbl>
          </a:graphicData>
        </a:graphic>
      </p:graphicFrame>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５．戦略目標 「府内への転入超過数」 に関して</a:t>
            </a:r>
          </a:p>
        </p:txBody>
      </p:sp>
    </p:spTree>
    <p:extLst>
      <p:ext uri="{BB962C8B-B14F-4D97-AF65-F5344CB8AC3E}">
        <p14:creationId xmlns:p14="http://schemas.microsoft.com/office/powerpoint/2010/main" val="2360680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第２章　</a:t>
            </a:r>
          </a:p>
        </p:txBody>
      </p:sp>
      <p:sp>
        <p:nvSpPr>
          <p:cNvPr id="2" name="テキスト ボックス 1"/>
          <p:cNvSpPr txBox="1"/>
          <p:nvPr/>
        </p:nvSpPr>
        <p:spPr>
          <a:xfrm>
            <a:off x="2194758" y="2503707"/>
            <a:ext cx="6768752" cy="1384995"/>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成長に向けた５つの重点分野と</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成長を支える都市インフラの整備</a:t>
            </a:r>
          </a:p>
          <a:p>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26</a:t>
            </a:fld>
            <a:endParaRPr lang="ja-JP" altLang="en-US" b="1" dirty="0"/>
          </a:p>
        </p:txBody>
      </p:sp>
    </p:spTree>
    <p:extLst>
      <p:ext uri="{BB962C8B-B14F-4D97-AF65-F5344CB8AC3E}">
        <p14:creationId xmlns:p14="http://schemas.microsoft.com/office/powerpoint/2010/main" val="794276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１．健康・医療関連産業のリーディング産業化</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27</a:t>
            </a:fld>
            <a:endParaRPr lang="ja-JP" altLang="en-US" b="1" dirty="0"/>
          </a:p>
        </p:txBody>
      </p:sp>
    </p:spTree>
    <p:extLst>
      <p:ext uri="{BB962C8B-B14F-4D97-AF65-F5344CB8AC3E}">
        <p14:creationId xmlns:p14="http://schemas.microsoft.com/office/powerpoint/2010/main" val="4080956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大阪府の医薬品産業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93075" y="2398781"/>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医薬品生産額・全国シェア　ランキング</a:t>
            </a:r>
          </a:p>
        </p:txBody>
      </p:sp>
      <p:graphicFrame>
        <p:nvGraphicFramePr>
          <p:cNvPr id="11" name="表 2"/>
          <p:cNvGraphicFramePr>
            <a:graphicFrameLocks noGrp="1"/>
          </p:cNvGraphicFramePr>
          <p:nvPr/>
        </p:nvGraphicFramePr>
        <p:xfrm>
          <a:off x="255436" y="2706558"/>
          <a:ext cx="4086707" cy="3012023"/>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204023">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9,187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a:t>
                      </a:r>
                    </a:p>
                  </a:txBody>
                  <a:tcPr marL="9525" marR="9525" marT="9525" marB="0" anchor="ctr"/>
                </a:tc>
                <a:extLst>
                  <a:ext uri="{0D108BD9-81ED-4DB2-BD59-A6C34878D82A}">
                    <a16:rowId xmlns:a16="http://schemas.microsoft.com/office/drawing/2014/main" val="10001"/>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8,675</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a:t>
                      </a:r>
                    </a:p>
                  </a:txBody>
                  <a:tcPr marL="9525" marR="9525" marT="9525" marB="0" anchor="ctr"/>
                </a:tc>
                <a:extLst>
                  <a:ext uri="{0D108BD9-81ED-4DB2-BD59-A6C34878D82A}">
                    <a16:rowId xmlns:a16="http://schemas.microsoft.com/office/drawing/2014/main" val="10002"/>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p>
                  </a:txBody>
                  <a:tcPr marL="9525" marR="9525" marT="9525" marB="0" anchor="ctr">
                    <a:solidFill>
                      <a:schemeClr val="bg1"/>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8,396</a:t>
                      </a:r>
                    </a:p>
                  </a:txBody>
                  <a:tcPr marL="9525" marR="9525" marT="9525" marB="0" anchor="ctr">
                    <a:solidFill>
                      <a:schemeClr val="bg1"/>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solidFill>
                      <a:schemeClr val="bg1"/>
                    </a:solidFill>
                  </a:tcPr>
                </a:tc>
                <a:extLst>
                  <a:ext uri="{0D108BD9-81ED-4DB2-BD59-A6C34878D82A}">
                    <a16:rowId xmlns:a16="http://schemas.microsoft.com/office/drawing/2014/main" val="10003"/>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6,609</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a:t>
                      </a:r>
                    </a:p>
                  </a:txBody>
                  <a:tcPr marL="9525" marR="9525" marT="9525" marB="0" anchor="ctr">
                    <a:noFill/>
                  </a:tcPr>
                </a:tc>
                <a:extLst>
                  <a:ext uri="{0D108BD9-81ED-4DB2-BD59-A6C34878D82A}">
                    <a16:rowId xmlns:a16="http://schemas.microsoft.com/office/drawing/2014/main" val="10004"/>
                  </a:ext>
                </a:extLst>
              </a:tr>
              <a:tr h="46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滋賀県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4,997</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a:t>
                      </a:r>
                    </a:p>
                  </a:txBody>
                  <a:tcPr marL="9525" marR="9525" marT="9525" marB="0" anchor="ctr"/>
                </a:tc>
                <a:extLst>
                  <a:ext uri="{0D108BD9-81ED-4DB2-BD59-A6C34878D82A}">
                    <a16:rowId xmlns:a16="http://schemas.microsoft.com/office/drawing/2014/main" val="10005"/>
                  </a:ext>
                </a:extLst>
              </a:tr>
              <a:tr h="468000">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3,307</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4154097042"/>
                  </a:ext>
                </a:extLst>
              </a:tr>
            </a:tbl>
          </a:graphicData>
        </a:graphic>
      </p:graphicFrame>
      <p:sp>
        <p:nvSpPr>
          <p:cNvPr id="23" name="テキスト ボックス 22"/>
          <p:cNvSpPr txBox="1"/>
          <p:nvPr/>
        </p:nvSpPr>
        <p:spPr>
          <a:xfrm>
            <a:off x="4693880" y="2379408"/>
            <a:ext cx="48081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医薬品製造販売業者・製造業者数（か所）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nvGraphicFramePr>
        <p:xfrm>
          <a:off x="5030942" y="2740075"/>
          <a:ext cx="3178692" cy="2997956"/>
        </p:xfrm>
        <a:graphic>
          <a:graphicData uri="http://schemas.openxmlformats.org/drawingml/2006/table">
            <a:tbl>
              <a:tblPr>
                <a:tableStyleId>{BC89EF96-8CEA-46FF-86C4-4CE0E7609802}</a:tableStyleId>
              </a:tblPr>
              <a:tblGrid>
                <a:gridCol w="452970">
                  <a:extLst>
                    <a:ext uri="{9D8B030D-6E8A-4147-A177-3AD203B41FA5}">
                      <a16:colId xmlns:a16="http://schemas.microsoft.com/office/drawing/2014/main" val="20000"/>
                    </a:ext>
                  </a:extLst>
                </a:gridCol>
                <a:gridCol w="1177722">
                  <a:extLst>
                    <a:ext uri="{9D8B030D-6E8A-4147-A177-3AD203B41FA5}">
                      <a16:colId xmlns:a16="http://schemas.microsoft.com/office/drawing/2014/main" val="20001"/>
                    </a:ext>
                  </a:extLst>
                </a:gridCol>
                <a:gridCol w="1548000">
                  <a:extLst>
                    <a:ext uri="{9D8B030D-6E8A-4147-A177-3AD203B41FA5}">
                      <a16:colId xmlns:a16="http://schemas.microsoft.com/office/drawing/2014/main" val="20002"/>
                    </a:ext>
                  </a:extLst>
                </a:gridCol>
              </a:tblGrid>
              <a:tr h="297956">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製造販売業者数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316</a:t>
                      </a:r>
                    </a:p>
                  </a:txBody>
                  <a:tcPr marL="9525" marR="9525" marT="9525" marB="0" anchor="ctr"/>
                </a:tc>
                <a:extLst>
                  <a:ext uri="{0D108BD9-81ED-4DB2-BD59-A6C34878D82A}">
                    <a16:rowId xmlns:a16="http://schemas.microsoft.com/office/drawing/2014/main" val="10001"/>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a:t>
                      </a:r>
                    </a:p>
                  </a:txBody>
                  <a:tcPr marL="9525" marR="9525" marT="9525" marB="0" anchor="ctr">
                    <a:solidFill>
                      <a:srgbClr val="F68222"/>
                    </a:solidFill>
                  </a:tcPr>
                </a:tc>
                <a:extLst>
                  <a:ext uri="{0D108BD9-81ED-4DB2-BD59-A6C34878D82A}">
                    <a16:rowId xmlns:a16="http://schemas.microsoft.com/office/drawing/2014/main" val="10002"/>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a:t>
                      </a:r>
                    </a:p>
                  </a:txBody>
                  <a:tcPr marL="9525" marR="9525" marT="9525" marB="0" anchor="ctr"/>
                </a:tc>
                <a:extLst>
                  <a:ext uri="{0D108BD9-81ED-4DB2-BD59-A6C34878D82A}">
                    <a16:rowId xmlns:a16="http://schemas.microsoft.com/office/drawing/2014/main" val="10003"/>
                  </a:ext>
                </a:extLst>
              </a:tr>
              <a:tr h="540000">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a:t>
                      </a:r>
                    </a:p>
                  </a:txBody>
                  <a:tcPr marL="9525" marR="9525" marT="9525" marB="0" anchor="ctr"/>
                </a:tc>
                <a:extLst>
                  <a:ext uri="{0D108BD9-81ED-4DB2-BD59-A6C34878D82A}">
                    <a16:rowId xmlns:a16="http://schemas.microsoft.com/office/drawing/2014/main" val="10004"/>
                  </a:ext>
                </a:extLst>
              </a:tr>
              <a:tr h="540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a:t>
                      </a:r>
                    </a:p>
                  </a:txBody>
                  <a:tcPr marL="9525" marR="9525" marT="9525" marB="0" anchor="ctr"/>
                </a:tc>
                <a:extLst>
                  <a:ext uri="{0D108BD9-81ED-4DB2-BD59-A6C34878D82A}">
                    <a16:rowId xmlns:a16="http://schemas.microsoft.com/office/drawing/2014/main" val="10005"/>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257570" y="5812561"/>
            <a:ext cx="399179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注釈　・</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月分の調査より、調査客体から製造業者が除外され、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製造販売業者のみとなったため、旧調査と比較して生産金額が</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大幅に増減する都道府県が生じている。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・医薬品製造業者の従業者数の報告は廃止。</a:t>
            </a:r>
          </a:p>
        </p:txBody>
      </p:sp>
      <p:sp>
        <p:nvSpPr>
          <p:cNvPr id="12" name="正方形/長方形 11"/>
          <p:cNvSpPr/>
          <p:nvPr/>
        </p:nvSpPr>
        <p:spPr>
          <a:xfrm>
            <a:off x="108000" y="753269"/>
            <a:ext cx="8928992" cy="87089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年の大阪府の医薬品生産額は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3,307</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億円と、続落。</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医薬品製造販売業者数をみると、大阪府は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か所と、東京都に次ぐ</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番目の集積状況となっている。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9476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二等辺三角形 60"/>
          <p:cNvSpPr/>
          <p:nvPr/>
        </p:nvSpPr>
        <p:spPr>
          <a:xfrm flipV="1">
            <a:off x="2275867" y="2215990"/>
            <a:ext cx="4890409" cy="492930"/>
          </a:xfrm>
          <a:prstGeom prst="triangle">
            <a:avLst/>
          </a:prstGeom>
          <a:gradFill flip="none" rotWithShape="1">
            <a:gsLst>
              <a:gs pos="0">
                <a:srgbClr val="DEEBF7"/>
              </a:gs>
              <a:gs pos="66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p:cNvSpPr/>
          <p:nvPr/>
        </p:nvSpPr>
        <p:spPr>
          <a:xfrm>
            <a:off x="84575" y="522352"/>
            <a:ext cx="6444000"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■「大阪の再生・成長に向けた新戦略」の全体イメージ</a:t>
            </a:r>
          </a:p>
        </p:txBody>
      </p:sp>
      <p:sp>
        <p:nvSpPr>
          <p:cNvPr id="37" name="ドーナツ 36"/>
          <p:cNvSpPr/>
          <p:nvPr/>
        </p:nvSpPr>
        <p:spPr>
          <a:xfrm>
            <a:off x="3113264" y="1246414"/>
            <a:ext cx="3057093" cy="958450"/>
          </a:xfrm>
          <a:prstGeom prst="donut">
            <a:avLst>
              <a:gd name="adj" fmla="val 16202"/>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89217" y="1003838"/>
            <a:ext cx="2349838" cy="276999"/>
          </a:xfrm>
          <a:prstGeom prst="rect">
            <a:avLst/>
          </a:prstGeom>
          <a:solidFill>
            <a:srgbClr val="FFFF00"/>
          </a:solid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ウィズコロナにおける緊急対策</a:t>
            </a:r>
          </a:p>
        </p:txBody>
      </p:sp>
      <p:sp>
        <p:nvSpPr>
          <p:cNvPr id="41" name="楕円 40"/>
          <p:cNvSpPr/>
          <p:nvPr/>
        </p:nvSpPr>
        <p:spPr>
          <a:xfrm rot="10800000">
            <a:off x="811770" y="1494354"/>
            <a:ext cx="3135422" cy="566493"/>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2" name="楕円 41"/>
          <p:cNvSpPr/>
          <p:nvPr/>
        </p:nvSpPr>
        <p:spPr>
          <a:xfrm rot="10800000">
            <a:off x="2902956" y="952407"/>
            <a:ext cx="3468921" cy="604384"/>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44" name="正方形/長方形 43"/>
          <p:cNvSpPr/>
          <p:nvPr/>
        </p:nvSpPr>
        <p:spPr>
          <a:xfrm>
            <a:off x="2885556" y="995301"/>
            <a:ext cx="3436695" cy="41747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感染防止対策</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感染症から府民のいのちと健康を守る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46" name="正方形/長方形 45"/>
          <p:cNvSpPr/>
          <p:nvPr/>
        </p:nvSpPr>
        <p:spPr>
          <a:xfrm>
            <a:off x="1004764" y="1528343"/>
            <a:ext cx="259514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経済（産業・雇用）</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大阪経済を支え、雇用を守る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49" name="楕円 48"/>
          <p:cNvSpPr/>
          <p:nvPr/>
        </p:nvSpPr>
        <p:spPr>
          <a:xfrm rot="10800000">
            <a:off x="5527801" y="1463972"/>
            <a:ext cx="3154224" cy="596875"/>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51" name="正方形/長方形 50"/>
          <p:cNvSpPr/>
          <p:nvPr/>
        </p:nvSpPr>
        <p:spPr>
          <a:xfrm>
            <a:off x="5641380" y="1525905"/>
            <a:ext cx="2963068" cy="44016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050" u="sng" spc="71" dirty="0">
                <a:solidFill>
                  <a:schemeClr val="tx1"/>
                </a:solidFill>
                <a:latin typeface="Meiryo UI" panose="020B0604030504040204" pitchFamily="50" charset="-128"/>
                <a:ea typeface="Meiryo UI" panose="020B0604030504040204" pitchFamily="50" charset="-128"/>
              </a:rPr>
              <a:t>くらし・セーフティネット</a:t>
            </a:r>
            <a:endParaRPr kumimoji="1" lang="en-US" altLang="ja-JP" sz="1050" u="sng" spc="71" dirty="0">
              <a:solidFill>
                <a:schemeClr val="tx1"/>
              </a:solidFill>
              <a:latin typeface="Meiryo UI" panose="020B0604030504040204" pitchFamily="50" charset="-128"/>
              <a:ea typeface="Meiryo UI" panose="020B0604030504040204" pitchFamily="50" charset="-128"/>
            </a:endParaRPr>
          </a:p>
          <a:p>
            <a:pPr algn="ctr"/>
            <a:r>
              <a:rPr kumimoji="1" lang="en-US" altLang="ja-JP" sz="1050" spc="71" dirty="0">
                <a:solidFill>
                  <a:schemeClr val="tx1"/>
                </a:solidFill>
                <a:latin typeface="Meiryo UI" panose="020B0604030504040204" pitchFamily="50" charset="-128"/>
                <a:ea typeface="Meiryo UI" panose="020B0604030504040204" pitchFamily="50" charset="-128"/>
              </a:rPr>
              <a:t>〜</a:t>
            </a:r>
            <a:r>
              <a:rPr kumimoji="1" lang="ja-JP" altLang="en-US" sz="1050" spc="71" dirty="0">
                <a:solidFill>
                  <a:schemeClr val="tx1"/>
                </a:solidFill>
                <a:latin typeface="Meiryo UI" panose="020B0604030504040204" pitchFamily="50" charset="-128"/>
                <a:ea typeface="Meiryo UI" panose="020B0604030504040204" pitchFamily="50" charset="-128"/>
              </a:rPr>
              <a:t>府民の暮らしと子どもたちの学びを支える</a:t>
            </a:r>
            <a:r>
              <a:rPr kumimoji="1" lang="en-US" altLang="ja-JP" sz="1050" spc="71" dirty="0">
                <a:solidFill>
                  <a:schemeClr val="tx1"/>
                </a:solidFill>
                <a:latin typeface="Meiryo UI" panose="020B0604030504040204" pitchFamily="50" charset="-128"/>
                <a:ea typeface="Meiryo UI" panose="020B0604030504040204" pitchFamily="50" charset="-128"/>
              </a:rPr>
              <a:t>〜</a:t>
            </a:r>
          </a:p>
        </p:txBody>
      </p:sp>
      <p:sp>
        <p:nvSpPr>
          <p:cNvPr id="52" name="テキスト ボックス 51"/>
          <p:cNvSpPr txBox="1"/>
          <p:nvPr/>
        </p:nvSpPr>
        <p:spPr>
          <a:xfrm>
            <a:off x="4008285" y="1557953"/>
            <a:ext cx="1729169" cy="430887"/>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それぞれの取組みを</a:t>
            </a:r>
            <a:endParaRPr kumimoji="1" lang="en-US" altLang="ja-JP" sz="1050" b="1" dirty="0">
              <a:latin typeface="Meiryo UI" panose="020B0604030504040204" pitchFamily="50" charset="-128"/>
              <a:ea typeface="Meiryo UI" panose="020B0604030504040204" pitchFamily="50" charset="-128"/>
            </a:endParaRPr>
          </a:p>
          <a:p>
            <a:r>
              <a:rPr kumimoji="1" lang="ja-JP" altLang="en-US" sz="1050" b="1" dirty="0">
                <a:latin typeface="Meiryo UI" panose="020B0604030504040204" pitchFamily="50" charset="-128"/>
                <a:ea typeface="Meiryo UI" panose="020B0604030504040204" pitchFamily="50" charset="-128"/>
              </a:rPr>
              <a:t>一体的に推進</a:t>
            </a:r>
          </a:p>
        </p:txBody>
      </p:sp>
      <p:sp>
        <p:nvSpPr>
          <p:cNvPr id="53" name="テキスト ボックス 52"/>
          <p:cNvSpPr txBox="1"/>
          <p:nvPr/>
        </p:nvSpPr>
        <p:spPr>
          <a:xfrm>
            <a:off x="1272258" y="2079280"/>
            <a:ext cx="6985119" cy="276999"/>
          </a:xfrm>
          <a:prstGeom prst="rect">
            <a:avLst/>
          </a:prstGeom>
          <a:noFill/>
        </p:spPr>
        <p:txBody>
          <a:bodyPr wrap="square" rtlCol="0">
            <a:spAutoFit/>
          </a:bodyPr>
          <a:lstStyle/>
          <a:p>
            <a:pPr algn="ctr"/>
            <a:r>
              <a:rPr kumimoji="1" lang="ja-JP" altLang="en-US" sz="1200" b="1" u="sng" dirty="0">
                <a:solidFill>
                  <a:srgbClr val="FF0000"/>
                </a:solidFill>
                <a:latin typeface="Meiryo UI" panose="020B0604030504040204" pitchFamily="50" charset="-128"/>
                <a:ea typeface="Meiryo UI" panose="020B0604030504040204" pitchFamily="50" charset="-128"/>
              </a:rPr>
              <a:t>ポストコロナに向けて、コロナ後の世界的ビッグイベントとなる万博をインパクトに取組みを加速</a:t>
            </a:r>
          </a:p>
        </p:txBody>
      </p:sp>
      <p:sp>
        <p:nvSpPr>
          <p:cNvPr id="62" name="角丸四角形 61"/>
          <p:cNvSpPr/>
          <p:nvPr/>
        </p:nvSpPr>
        <p:spPr>
          <a:xfrm>
            <a:off x="271632" y="2868120"/>
            <a:ext cx="8620046" cy="2195757"/>
          </a:xfrm>
          <a:prstGeom prst="roundRect">
            <a:avLst>
              <a:gd name="adj" fmla="val 43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63" name="角丸四角形 62"/>
          <p:cNvSpPr/>
          <p:nvPr/>
        </p:nvSpPr>
        <p:spPr>
          <a:xfrm>
            <a:off x="539552"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409779" y="2726648"/>
            <a:ext cx="8358796" cy="307777"/>
          </a:xfrm>
          <a:prstGeom prst="rect">
            <a:avLst/>
          </a:prstGeom>
          <a:solidFill>
            <a:srgbClr val="070A97"/>
          </a:solidFill>
        </p:spPr>
        <p:txBody>
          <a:bodyPr wrap="square" rtlCol="0">
            <a:spAutoFit/>
          </a:bodyPr>
          <a:lstStyle/>
          <a:p>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経済</a:t>
            </a:r>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５つの重点分野から取組みを推進</a:t>
            </a:r>
          </a:p>
        </p:txBody>
      </p:sp>
      <p:sp>
        <p:nvSpPr>
          <p:cNvPr id="65" name="テキスト ボックス 64"/>
          <p:cNvSpPr txBox="1"/>
          <p:nvPr/>
        </p:nvSpPr>
        <p:spPr>
          <a:xfrm>
            <a:off x="755552" y="3157710"/>
            <a:ext cx="3420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①健康・医療関連産業のリーディング産業化</a:t>
            </a:r>
          </a:p>
        </p:txBody>
      </p:sp>
      <p:sp>
        <p:nvSpPr>
          <p:cNvPr id="72" name="楕円 71"/>
          <p:cNvSpPr/>
          <p:nvPr/>
        </p:nvSpPr>
        <p:spPr>
          <a:xfrm rot="10800000" flipV="1">
            <a:off x="1547802" y="4656618"/>
            <a:ext cx="6067704" cy="33365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137693" y="4664494"/>
            <a:ext cx="4967220"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成長を支える都市インフラの整備</a:t>
            </a:r>
          </a:p>
        </p:txBody>
      </p:sp>
      <p:sp>
        <p:nvSpPr>
          <p:cNvPr id="74" name="テキスト ボックス 73"/>
          <p:cNvSpPr txBox="1"/>
          <p:nvPr/>
        </p:nvSpPr>
        <p:spPr>
          <a:xfrm>
            <a:off x="409777" y="5130865"/>
            <a:ext cx="8358797" cy="276999"/>
          </a:xfrm>
          <a:prstGeom prst="rect">
            <a:avLst/>
          </a:prstGeom>
          <a:gradFill flip="none" rotWithShape="1">
            <a:gsLst>
              <a:gs pos="0">
                <a:schemeClr val="accent6">
                  <a:lumMod val="0"/>
                  <a:lumOff val="100000"/>
                </a:schemeClr>
              </a:gs>
              <a:gs pos="13000">
                <a:schemeClr val="accent6">
                  <a:lumMod val="0"/>
                  <a:lumOff val="100000"/>
                </a:schemeClr>
              </a:gs>
              <a:gs pos="100000">
                <a:schemeClr val="accent6">
                  <a:lumMod val="100000"/>
                </a:schemeClr>
              </a:gs>
            </a:gsLst>
            <a:path path="circle">
              <a:fillToRect l="50000" t="-80000" r="50000" b="180000"/>
            </a:path>
            <a:tileRect/>
          </a:grad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くらし</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働きやすく住みやすい、健康で快適な質の高いくらしの実現</a:t>
            </a:r>
          </a:p>
        </p:txBody>
      </p:sp>
      <p:sp>
        <p:nvSpPr>
          <p:cNvPr id="75" name="テキスト ボックス 74"/>
          <p:cNvSpPr txBox="1"/>
          <p:nvPr/>
        </p:nvSpPr>
        <p:spPr>
          <a:xfrm>
            <a:off x="409777" y="5457638"/>
            <a:ext cx="8358797" cy="276999"/>
          </a:xfrm>
          <a:prstGeom prst="rect">
            <a:avLst/>
          </a:prstGeom>
          <a:gradFill flip="none" rotWithShape="1">
            <a:gsLst>
              <a:gs pos="0">
                <a:schemeClr val="accent2">
                  <a:lumMod val="0"/>
                  <a:lumOff val="100000"/>
                </a:schemeClr>
              </a:gs>
              <a:gs pos="12000">
                <a:schemeClr val="accent2">
                  <a:lumMod val="0"/>
                  <a:lumOff val="100000"/>
                </a:schemeClr>
              </a:gs>
              <a:gs pos="100000">
                <a:schemeClr val="accent2">
                  <a:lumMod val="100000"/>
                </a:schemeClr>
              </a:gs>
            </a:gsLst>
            <a:path path="circle">
              <a:fillToRect l="50000" t="-80000" r="50000" b="180000"/>
            </a:path>
            <a:tileRect/>
          </a:grad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安全・安心</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経済とくらしを支える安全・安心な基盤整備</a:t>
            </a:r>
          </a:p>
        </p:txBody>
      </p:sp>
      <p:sp>
        <p:nvSpPr>
          <p:cNvPr id="79" name="テキスト ボックス 78"/>
          <p:cNvSpPr txBox="1"/>
          <p:nvPr/>
        </p:nvSpPr>
        <p:spPr>
          <a:xfrm>
            <a:off x="199731" y="2389773"/>
            <a:ext cx="2349838" cy="276999"/>
          </a:xfrm>
          <a:prstGeom prst="rect">
            <a:avLst/>
          </a:prstGeom>
          <a:solidFill>
            <a:srgbClr val="FFFF00"/>
          </a:solid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ポストコロナに向けた再生・成長</a:t>
            </a:r>
            <a:endParaRPr kumimoji="1" lang="ja-JP" altLang="en-US" sz="1200" b="1" dirty="0">
              <a:latin typeface="Meiryo UI" panose="020B0604030504040204" pitchFamily="50" charset="-128"/>
              <a:ea typeface="Meiryo UI" panose="020B0604030504040204" pitchFamily="50" charset="-128"/>
            </a:endParaRPr>
          </a:p>
        </p:txBody>
      </p:sp>
      <p:sp>
        <p:nvSpPr>
          <p:cNvPr id="80" name="角丸四角形 79"/>
          <p:cNvSpPr/>
          <p:nvPr/>
        </p:nvSpPr>
        <p:spPr>
          <a:xfrm>
            <a:off x="4679070" y="3131598"/>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1" name="角丸四角形 80"/>
          <p:cNvSpPr/>
          <p:nvPr/>
        </p:nvSpPr>
        <p:spPr>
          <a:xfrm>
            <a:off x="539552"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82" name="角丸四角形 81"/>
          <p:cNvSpPr/>
          <p:nvPr/>
        </p:nvSpPr>
        <p:spPr>
          <a:xfrm>
            <a:off x="4679070" y="3664074"/>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5057070" y="3157710"/>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②国内外の観光需要の取り込みの強化</a:t>
            </a:r>
          </a:p>
        </p:txBody>
      </p:sp>
      <p:sp>
        <p:nvSpPr>
          <p:cNvPr id="71" name="テキスト ボックス 70"/>
          <p:cNvSpPr txBox="1"/>
          <p:nvPr/>
        </p:nvSpPr>
        <p:spPr>
          <a:xfrm>
            <a:off x="954046" y="3690186"/>
            <a:ext cx="3023012"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③スタートアップ、イノベーションの創出</a:t>
            </a:r>
          </a:p>
        </p:txBody>
      </p:sp>
      <p:sp>
        <p:nvSpPr>
          <p:cNvPr id="70" name="テキスト ボックス 69"/>
          <p:cNvSpPr txBox="1"/>
          <p:nvPr/>
        </p:nvSpPr>
        <p:spPr>
          <a:xfrm>
            <a:off x="4643070" y="3690186"/>
            <a:ext cx="3924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④新たな働き方等を通じた多様な人材の活躍促進</a:t>
            </a:r>
          </a:p>
        </p:txBody>
      </p:sp>
      <p:sp>
        <p:nvSpPr>
          <p:cNvPr id="83" name="角丸四角形 82"/>
          <p:cNvSpPr/>
          <p:nvPr/>
        </p:nvSpPr>
        <p:spPr>
          <a:xfrm>
            <a:off x="2586921" y="4192513"/>
            <a:ext cx="3852000" cy="360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2964921" y="4218625"/>
            <a:ext cx="3096000" cy="307777"/>
          </a:xfrm>
          <a:prstGeom prst="rect">
            <a:avLst/>
          </a:prstGeom>
          <a:noFill/>
        </p:spPr>
        <p:txBody>
          <a:bodyPr wrap="square" rtlCol="0">
            <a:spAutoFit/>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⑤国際金融都市の実現に向けた挑戦</a:t>
            </a:r>
          </a:p>
        </p:txBody>
      </p:sp>
      <p:sp>
        <p:nvSpPr>
          <p:cNvPr id="84" name="二等辺三角形 83"/>
          <p:cNvSpPr/>
          <p:nvPr/>
        </p:nvSpPr>
        <p:spPr>
          <a:xfrm flipV="1">
            <a:off x="1974072" y="5794513"/>
            <a:ext cx="5550695" cy="731056"/>
          </a:xfrm>
          <a:prstGeom prst="triangle">
            <a:avLst/>
          </a:prstGeom>
          <a:gradFill flip="none" rotWithShape="1">
            <a:gsLst>
              <a:gs pos="0">
                <a:srgbClr val="DEEBF7"/>
              </a:gs>
              <a:gs pos="48000">
                <a:schemeClr val="accent1">
                  <a:lumMod val="97000"/>
                  <a:lumOff val="3000"/>
                </a:schemeClr>
              </a:gs>
              <a:gs pos="100000">
                <a:schemeClr val="accent1">
                  <a:lumMod val="60000"/>
                  <a:lumOff val="40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85" name="正方形/長方形 84"/>
          <p:cNvSpPr/>
          <p:nvPr/>
        </p:nvSpPr>
        <p:spPr>
          <a:xfrm>
            <a:off x="895142" y="6525569"/>
            <a:ext cx="7443519" cy="264279"/>
          </a:xfrm>
          <a:prstGeom prst="rect">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noAutofit/>
          </a:bodyPr>
          <a:lstStyle/>
          <a:p>
            <a:pPr algn="ctr"/>
            <a:r>
              <a:rPr kumimoji="1" lang="ja-JP" altLang="en-US" sz="1400" b="1" spc="71" dirty="0">
                <a:solidFill>
                  <a:schemeClr val="bg1"/>
                </a:solidFill>
                <a:latin typeface="+mn-ea"/>
              </a:rPr>
              <a:t>日本の成長をけん引する東西二極の一極となる「副首都・大阪」を確立・発展</a:t>
            </a:r>
            <a:endParaRPr kumimoji="1" lang="en-US" altLang="ja-JP" sz="1400" b="1" spc="71" dirty="0">
              <a:solidFill>
                <a:schemeClr val="bg1"/>
              </a:solidFill>
              <a:latin typeface="+mn-ea"/>
            </a:endParaRPr>
          </a:p>
        </p:txBody>
      </p:sp>
      <p:sp>
        <p:nvSpPr>
          <p:cNvPr id="86" name="楕円 85"/>
          <p:cNvSpPr/>
          <p:nvPr/>
        </p:nvSpPr>
        <p:spPr>
          <a:xfrm rot="10800000">
            <a:off x="1646604" y="6176228"/>
            <a:ext cx="6395100" cy="266408"/>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87" name="正方形/長方形 86"/>
          <p:cNvSpPr/>
          <p:nvPr/>
        </p:nvSpPr>
        <p:spPr>
          <a:xfrm>
            <a:off x="3283938" y="6212004"/>
            <a:ext cx="2874268" cy="20591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r>
              <a:rPr kumimoji="1" lang="ja-JP" altLang="en-US" sz="1400" b="1" dirty="0">
                <a:solidFill>
                  <a:schemeClr val="tx1"/>
                </a:solidFill>
                <a:latin typeface="+mn-ea"/>
              </a:rPr>
              <a:t>大阪・関西万博の成功　</a:t>
            </a:r>
            <a:endParaRPr kumimoji="1" lang="en-US" altLang="ja-JP" sz="1400" b="1" dirty="0">
              <a:solidFill>
                <a:schemeClr val="tx1"/>
              </a:solidFill>
              <a:latin typeface="+mn-ea"/>
            </a:endParaRPr>
          </a:p>
        </p:txBody>
      </p:sp>
      <p:sp>
        <p:nvSpPr>
          <p:cNvPr id="88" name="テキスト ボックス 87"/>
          <p:cNvSpPr txBox="1"/>
          <p:nvPr/>
        </p:nvSpPr>
        <p:spPr>
          <a:xfrm>
            <a:off x="905710" y="5842690"/>
            <a:ext cx="7497740" cy="276999"/>
          </a:xfrm>
          <a:prstGeom prst="rect">
            <a:avLst/>
          </a:prstGeom>
          <a:noFill/>
        </p:spPr>
        <p:txBody>
          <a:bodyPr wrap="square" rtlCol="0">
            <a:spAutoFit/>
          </a:bodyPr>
          <a:lstStyle/>
          <a:p>
            <a:pPr algn="ctr"/>
            <a:r>
              <a:rPr kumimoji="1" lang="ja-JP" altLang="en-US" sz="1200" dirty="0">
                <a:latin typeface="+mn-ea"/>
              </a:rPr>
              <a:t>世界の課題解決に貢献し、誰もが輝く活力ある大阪の実現</a:t>
            </a:r>
          </a:p>
        </p:txBody>
      </p:sp>
      <p:pic>
        <p:nvPicPr>
          <p:cNvPr id="89" name="図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704" y="5784412"/>
            <a:ext cx="799593" cy="799593"/>
          </a:xfrm>
          <a:prstGeom prst="rect">
            <a:avLst/>
          </a:prstGeom>
        </p:spPr>
      </p:pic>
      <p:pic>
        <p:nvPicPr>
          <p:cNvPr id="91" name="図 9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505" y="5848238"/>
            <a:ext cx="552525" cy="794843"/>
          </a:xfrm>
          <a:prstGeom prst="rect">
            <a:avLst/>
          </a:prstGeom>
          <a:noFill/>
          <a:ln>
            <a:noFill/>
          </a:ln>
        </p:spPr>
      </p:pic>
      <p:sp>
        <p:nvSpPr>
          <p:cNvPr id="40" name="スライド番号プレースホルダー 1"/>
          <p:cNvSpPr>
            <a:spLocks noGrp="1"/>
          </p:cNvSpPr>
          <p:nvPr>
            <p:ph type="sldNum" sz="quarter" idx="12"/>
          </p:nvPr>
        </p:nvSpPr>
        <p:spPr>
          <a:xfrm>
            <a:off x="7010400" y="6490133"/>
            <a:ext cx="2133600" cy="365125"/>
          </a:xfrm>
        </p:spPr>
        <p:txBody>
          <a:bodyPr/>
          <a:lstStyle/>
          <a:p>
            <a:pPr>
              <a:defRPr/>
            </a:pPr>
            <a:fld id="{4AC9B83D-17C3-4F2E-B0BA-D155CD364A7C}" type="slidenum">
              <a:rPr lang="ja-JP" altLang="en-US" b="1" smtClean="0"/>
              <a:pPr>
                <a:defRPr/>
              </a:pPr>
              <a:t>2</a:t>
            </a:fld>
            <a:endParaRPr lang="ja-JP" altLang="en-US" b="1" dirty="0"/>
          </a:p>
        </p:txBody>
      </p:sp>
      <p:sp>
        <p:nvSpPr>
          <p:cNvPr id="43" name="テキスト ボックス 42"/>
          <p:cNvSpPr txBox="1"/>
          <p:nvPr/>
        </p:nvSpPr>
        <p:spPr>
          <a:xfrm>
            <a:off x="199731" y="34357"/>
            <a:ext cx="4284476"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新戦略の概要</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直線コネクタ 44"/>
          <p:cNvCxnSpPr/>
          <p:nvPr/>
        </p:nvCxnSpPr>
        <p:spPr>
          <a:xfrm>
            <a:off x="255544" y="482263"/>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05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大阪府の医療機器製造業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8000" y="792000"/>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年の大阪府の医療機器生産額は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829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億円、全国に占めるシェアは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と、成長戦略策定以降、大きく増加。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従業員４人以上の医療用機器・医療用品製品業の事業所数は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と、全国４番目となっている。</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89" y="2317816"/>
            <a:ext cx="12241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p>
        </p:txBody>
      </p:sp>
      <p:sp>
        <p:nvSpPr>
          <p:cNvPr id="13" name="テキスト ボックス 12"/>
          <p:cNvSpPr txBox="1"/>
          <p:nvPr/>
        </p:nvSpPr>
        <p:spPr>
          <a:xfrm>
            <a:off x="4486661" y="1975192"/>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p>
        </p:txBody>
      </p:sp>
      <p:graphicFrame>
        <p:nvGraphicFramePr>
          <p:cNvPr id="3" name="表 2"/>
          <p:cNvGraphicFramePr>
            <a:graphicFrameLocks noGrp="1"/>
          </p:cNvGraphicFramePr>
          <p:nvPr/>
        </p:nvGraphicFramePr>
        <p:xfrm>
          <a:off x="4774692" y="227687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3,654</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2,266</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a:t>
                      </a: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福島県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1,609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1,429</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829</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2165" y="2010039"/>
            <a:ext cx="42618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4" name="グラフ 13"/>
          <p:cNvGraphicFramePr>
            <a:graphicFrameLocks/>
          </p:cNvGraphicFramePr>
          <p:nvPr/>
        </p:nvGraphicFramePr>
        <p:xfrm>
          <a:off x="85456" y="2552576"/>
          <a:ext cx="4401206" cy="4044776"/>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p:cNvSpPr txBox="1"/>
          <p:nvPr/>
        </p:nvSpPr>
        <p:spPr>
          <a:xfrm>
            <a:off x="4499992" y="4090722"/>
            <a:ext cx="46440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医療用機器・医療用品製造業の事業所数</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（従業員</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人以上）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6" name="表 25"/>
          <p:cNvGraphicFramePr>
            <a:graphicFrameLocks noGrp="1"/>
          </p:cNvGraphicFramePr>
          <p:nvPr/>
        </p:nvGraphicFramePr>
        <p:xfrm>
          <a:off x="4788024" y="4581130"/>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139</a:t>
                      </a: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a:t>
                      </a: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p>
                  </a:txBody>
                  <a:tcPr marL="9525" marR="9525" marT="9525" marB="0" anchor="ctr">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p>
                  </a:txBody>
                  <a:tcPr marL="9525" marR="9525" marT="9525" marB="0" anchor="ctr">
                    <a:no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solidFill>
                      <a:srgbClr val="F68222"/>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p>
                  </a:txBody>
                  <a:tcPr marL="9525" marR="9525" marT="9525" marB="0" anchor="ctr">
                    <a:solidFill>
                      <a:srgbClr val="F68222"/>
                    </a:solidFill>
                  </a:tcPr>
                </a:tc>
                <a:extLst>
                  <a:ext uri="{0D108BD9-81ED-4DB2-BD59-A6C34878D82A}">
                    <a16:rowId xmlns:a16="http://schemas.microsoft.com/office/drawing/2014/main" val="10004"/>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p>
                  </a:txBody>
                  <a:tcPr marL="9525" marR="9525" marT="9525" marB="0" anchor="ct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a:t>
                      </a:r>
                    </a:p>
                  </a:txBody>
                  <a:tcPr marL="9525" marR="9525" marT="9525" marB="0" anchor="ctr"/>
                </a:tc>
                <a:extLst>
                  <a:ext uri="{0D108BD9-81ED-4DB2-BD59-A6C34878D82A}">
                    <a16:rowId xmlns:a16="http://schemas.microsoft.com/office/drawing/2014/main" val="10005"/>
                  </a:ext>
                </a:extLst>
              </a:tr>
            </a:tbl>
          </a:graphicData>
        </a:graphic>
      </p:graphicFrame>
      <p:sp>
        <p:nvSpPr>
          <p:cNvPr id="27" name="正方形/長方形 26"/>
          <p:cNvSpPr/>
          <p:nvPr/>
        </p:nvSpPr>
        <p:spPr>
          <a:xfrm>
            <a:off x="4540598" y="6178952"/>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経済産業省「</a:t>
            </a:r>
            <a:r>
              <a:rPr kumimoji="1" lang="zh-TW"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工業統計表</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」より作成</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「医療用品製造業」「医療・衛星用ゴム製品製造業」の事業所数を合算。</a:t>
            </a:r>
          </a:p>
        </p:txBody>
      </p:sp>
    </p:spTree>
    <p:extLst>
      <p:ext uri="{BB962C8B-B14F-4D97-AF65-F5344CB8AC3E}">
        <p14:creationId xmlns:p14="http://schemas.microsoft.com/office/powerpoint/2010/main" val="28400191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nvGraphicFramePr>
        <p:xfrm>
          <a:off x="0" y="2689111"/>
          <a:ext cx="3995936" cy="4176746"/>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健康関連産業の動向</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（全国）</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33981"/>
            <a:ext cx="8928992" cy="9108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健康関連産業について、「栄養補助食品（錠剤、カプセル等の形状のもの）」の出荷額と産出事業所数は横ばい、「フィットネスクラブ産業」の売上高と延べ利用者数は近年増加傾向にあったが、</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2020,2021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年は新型コロナの影響等により大きく減少。</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2289066"/>
            <a:ext cx="48245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○栄養補助食品（錠剤、カプセル等の形状のもの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産業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出典：経済産業省「工業統計（品目別）」　より作成</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355975" y="2289066"/>
            <a:ext cx="4644517" cy="469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○フィットネスクラブ産業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出典：経済産業省「経済構造実態調査」より作成</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62922" y="3021557"/>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407003" y="3021557"/>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a:extLst>
              <a:ext uri="{FF2B5EF4-FFF2-40B4-BE49-F238E27FC236}">
                <a16:creationId xmlns:a16="http://schemas.microsoft.com/office/drawing/2014/main" id="{00000000-0008-0000-0100-000005000000}"/>
              </a:ext>
            </a:extLst>
          </p:cNvPr>
          <p:cNvGrpSpPr/>
          <p:nvPr/>
        </p:nvGrpSpPr>
        <p:grpSpPr>
          <a:xfrm>
            <a:off x="3707904" y="2702021"/>
            <a:ext cx="5496768" cy="4100400"/>
            <a:chOff x="0" y="0"/>
            <a:chExt cx="5198164" cy="3197501"/>
          </a:xfrm>
        </p:grpSpPr>
        <p:graphicFrame>
          <p:nvGraphicFramePr>
            <p:cNvPr id="26" name="グラフ 25">
              <a:extLst>
                <a:ext uri="{FF2B5EF4-FFF2-40B4-BE49-F238E27FC236}">
                  <a16:creationId xmlns:a16="http://schemas.microsoft.com/office/drawing/2014/main" id="{00000000-0008-0000-0100-000002000000}"/>
                </a:ext>
              </a:extLst>
            </p:cNvPr>
            <p:cNvGraphicFramePr/>
            <p:nvPr/>
          </p:nvGraphicFramePr>
          <p:xfrm>
            <a:off x="60462" y="0"/>
            <a:ext cx="5137702" cy="3197501"/>
          </p:xfrm>
          <a:graphic>
            <a:graphicData uri="http://schemas.openxmlformats.org/drawingml/2006/chart">
              <c:chart xmlns:c="http://schemas.openxmlformats.org/drawingml/2006/chart" xmlns:r="http://schemas.openxmlformats.org/officeDocument/2006/relationships" r:id="rId4"/>
            </a:graphicData>
          </a:graphic>
        </p:graphicFrame>
        <p:sp>
          <p:nvSpPr>
            <p:cNvPr id="27" name="テキスト ボックス 2">
              <a:extLst>
                <a:ext uri="{FF2B5EF4-FFF2-40B4-BE49-F238E27FC236}">
                  <a16:creationId xmlns:a16="http://schemas.microsoft.com/office/drawing/2014/main" id="{00000000-0008-0000-0100-000003000000}"/>
                </a:ext>
              </a:extLst>
            </p:cNvPr>
            <p:cNvSpPr txBox="1"/>
            <p:nvPr/>
          </p:nvSpPr>
          <p:spPr>
            <a:xfrm>
              <a:off x="0" y="144118"/>
              <a:ext cx="704022" cy="2617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（百万円）</a:t>
              </a:r>
            </a:p>
          </p:txBody>
        </p:sp>
        <p:sp>
          <p:nvSpPr>
            <p:cNvPr id="28" name="テキスト ボックス 3">
              <a:extLst>
                <a:ext uri="{FF2B5EF4-FFF2-40B4-BE49-F238E27FC236}">
                  <a16:creationId xmlns:a16="http://schemas.microsoft.com/office/drawing/2014/main" id="{00000000-0008-0000-0100-000004000000}"/>
                </a:ext>
              </a:extLst>
            </p:cNvPr>
            <p:cNvSpPr txBox="1"/>
            <p:nvPr/>
          </p:nvSpPr>
          <p:spPr>
            <a:xfrm>
              <a:off x="4480892" y="144118"/>
              <a:ext cx="704022" cy="261738"/>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（千人）</a:t>
              </a:r>
            </a:p>
          </p:txBody>
        </p:sp>
      </p:grpSp>
    </p:spTree>
    <p:extLst>
      <p:ext uri="{BB962C8B-B14F-4D97-AF65-F5344CB8AC3E}">
        <p14:creationId xmlns:p14="http://schemas.microsoft.com/office/powerpoint/2010/main" val="1242155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0" y="396000"/>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健康関連産業に進出が予想される製造業の都道府県別集積数</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出典：総務省・経済産業省「平成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年経済センサス</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活動調査」より作成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健康関連産業に進出が予想される製造業の集積状況をみると、大阪は、繊維製品や医薬品、化粧品等はじめ、多くの分野で全国的に優位な傾向が見られる。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nvGraphicFramePr>
        <p:xfrm>
          <a:off x="266332" y="4038880"/>
          <a:ext cx="8784976" cy="2535473"/>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北海道</a:t>
                      </a: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静岡</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沖縄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新潟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奈良</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山梨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長野</a:t>
                      </a: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三重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円/楕円 9"/>
          <p:cNvSpPr/>
          <p:nvPr/>
        </p:nvSpPr>
        <p:spPr>
          <a:xfrm>
            <a:off x="2627784" y="584179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円/楕円 14"/>
          <p:cNvSpPr/>
          <p:nvPr/>
        </p:nvSpPr>
        <p:spPr>
          <a:xfrm>
            <a:off x="333355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円/楕円 16"/>
          <p:cNvSpPr/>
          <p:nvPr/>
        </p:nvSpPr>
        <p:spPr>
          <a:xfrm>
            <a:off x="4053632" y="609332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円/楕円 17"/>
          <p:cNvSpPr/>
          <p:nvPr/>
        </p:nvSpPr>
        <p:spPr>
          <a:xfrm>
            <a:off x="477371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円/楕円 18"/>
          <p:cNvSpPr/>
          <p:nvPr/>
        </p:nvSpPr>
        <p:spPr>
          <a:xfrm>
            <a:off x="5493792"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円/楕円 19"/>
          <p:cNvSpPr/>
          <p:nvPr/>
        </p:nvSpPr>
        <p:spPr>
          <a:xfrm>
            <a:off x="6219815"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円/楕円 20"/>
          <p:cNvSpPr/>
          <p:nvPr/>
        </p:nvSpPr>
        <p:spPr>
          <a:xfrm>
            <a:off x="8363603"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円/楕円 21"/>
          <p:cNvSpPr/>
          <p:nvPr/>
        </p:nvSpPr>
        <p:spPr>
          <a:xfrm>
            <a:off x="7661953"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3" name="図 2"/>
          <p:cNvPicPr>
            <a:picLocks noChangeAspect="1"/>
          </p:cNvPicPr>
          <p:nvPr/>
        </p:nvPicPr>
        <p:blipFill>
          <a:blip r:embed="rId3"/>
          <a:stretch>
            <a:fillRect/>
          </a:stretch>
        </p:blipFill>
        <p:spPr>
          <a:xfrm>
            <a:off x="-36512" y="1864032"/>
            <a:ext cx="9345978" cy="2213040"/>
          </a:xfrm>
          <a:prstGeom prst="rect">
            <a:avLst/>
          </a:prstGeom>
        </p:spPr>
      </p:pic>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23488452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106716"/>
            <a:ext cx="8928992" cy="11329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茨木市・箕面市の丘陵地域に広がる「彩都」地区におけるライフサイエンス分野の企業集積を促進。</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月）には「関西イノベーション国際戦略総合特区」の指定を受け、医薬品関連ベンチャー等の集積が進んでいる。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月時点で、西部地区ライフサイエンスパーク内、</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施設が立地。</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彩都におけるライフサイエンス関連産業の集積</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国際文化公園都市</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建設推進協議会</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nvGraphicFramePr>
        <p:xfrm>
          <a:off x="179512" y="2708920"/>
          <a:ext cx="8712966" cy="3992007"/>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536502">
                  <a:extLst>
                    <a:ext uri="{9D8B030D-6E8A-4147-A177-3AD203B41FA5}">
                      <a16:colId xmlns:a16="http://schemas.microsoft.com/office/drawing/2014/main" val="20002"/>
                    </a:ext>
                  </a:extLst>
                </a:gridCol>
              </a:tblGrid>
              <a:tr h="412956">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完成時期</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施設名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業務内容、機能など</a:t>
                      </a:r>
                    </a:p>
                  </a:txBody>
                  <a:tcPr anchor="ctr"/>
                </a:tc>
                <a:extLst>
                  <a:ext uri="{0D108BD9-81ED-4DB2-BD59-A6C34878D82A}">
                    <a16:rowId xmlns:a16="http://schemas.microsoft.com/office/drawing/2014/main" val="10000"/>
                  </a:ext>
                </a:extLst>
              </a:tr>
              <a:tr h="662583">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（一財）日本品質保証機構</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北関西試験センター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彩都電磁環境試験所</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医療機器をはじめ、情報機器及び家電製品などの電磁環境特性に関し、国際基準などへの適合性の評価を行う。</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日本赤十字社</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近畿ブロック血液センター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近畿ブロックにおける検査・製剤・需給管理部門等の血液事業部門と管理部門からなる施設。</a:t>
                      </a:r>
                    </a:p>
                  </a:txBody>
                  <a:tcPr anchor="ctr"/>
                </a:tc>
                <a:extLst>
                  <a:ext uri="{0D108BD9-81ED-4DB2-BD59-A6C34878D82A}">
                    <a16:rowId xmlns:a16="http://schemas.microsoft.com/office/drawing/2014/main" val="10002"/>
                  </a:ext>
                </a:extLst>
              </a:tr>
              <a:tr h="569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ジーンデザイン</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CMC</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API</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核酸医薬の実用化の確立に関する研究開発を行う。</a:t>
                      </a:r>
                    </a:p>
                  </a:txBody>
                  <a:tcPr anchor="ctr"/>
                </a:tc>
                <a:extLst>
                  <a:ext uri="{0D108BD9-81ED-4DB2-BD59-A6C34878D82A}">
                    <a16:rowId xmlns:a16="http://schemas.microsoft.com/office/drawing/2014/main" val="10003"/>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クマリフト</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R&amp;D</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センター・テクニカルセンター</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高齢者や</a:t>
                      </a:r>
                      <a:r>
                        <a:rPr kumimoji="1"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者向けのいす式階段昇降機や段差解消機等の研究開発や据え付き研修を行う。</a:t>
                      </a:r>
                    </a:p>
                  </a:txBody>
                  <a:tcPr anchor="ctr"/>
                </a:tc>
                <a:extLst>
                  <a:ext uri="{0D108BD9-81ED-4DB2-BD59-A6C34878D82A}">
                    <a16:rowId xmlns:a16="http://schemas.microsoft.com/office/drawing/2014/main" val="10004"/>
                  </a:ext>
                </a:extLst>
              </a:tr>
              <a:tr h="569097">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アース環境サービス</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彩都総合研究所</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医薬品の製造管理や品質管理の研究を行う。</a:t>
                      </a:r>
                    </a:p>
                  </a:txBody>
                  <a:tcPr anchor="ctr"/>
                </a:tc>
                <a:extLst>
                  <a:ext uri="{0D108BD9-81ED-4DB2-BD59-A6C34878D82A}">
                    <a16:rowId xmlns:a16="http://schemas.microsoft.com/office/drawing/2014/main" val="10005"/>
                  </a:ext>
                </a:extLst>
              </a:tr>
              <a:tr h="569097">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富士フイルム富山化学</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個々の患者ニーズに合わせた、最適な</a:t>
                      </a: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製剤の研究開発、及び供給における諸課題の研究と検証を担う。</a:t>
                      </a:r>
                    </a:p>
                  </a:txBody>
                  <a:tcPr anchor="ctr"/>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179512" y="2348880"/>
            <a:ext cx="7344816"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○彩都西部地区ライフサイエンスパークにおける近年の集積状況</a:t>
            </a: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32</a:t>
            </a:fld>
            <a:endParaRPr lang="ja-JP" altLang="en-US"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38762867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287924"/>
            <a:ext cx="8928992" cy="7729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北大阪健康医療都市（健都）では、国立循環器病研究センターや、健都イノベーションパーク内に移転が決まった国立健康・栄養研究所を中心とした、健康・医療のクラスター形成を推進。</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北大阪健康医療都市（健都）における健康・医療クラスターの形成状況</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出典：北大阪健康医療都市（健都）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4"/>
          <p:cNvSpPr txBox="1">
            <a:spLocks/>
          </p:cNvSpPr>
          <p:nvPr/>
        </p:nvSpPr>
        <p:spPr>
          <a:xfrm>
            <a:off x="6986605"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pic>
        <p:nvPicPr>
          <p:cNvPr id="3" name="図 2"/>
          <p:cNvPicPr>
            <a:picLocks noChangeAspect="1"/>
          </p:cNvPicPr>
          <p:nvPr/>
        </p:nvPicPr>
        <p:blipFill>
          <a:blip r:embed="rId3"/>
          <a:stretch>
            <a:fillRect/>
          </a:stretch>
        </p:blipFill>
        <p:spPr>
          <a:xfrm>
            <a:off x="656657" y="2226613"/>
            <a:ext cx="8064896" cy="4599812"/>
          </a:xfrm>
          <a:prstGeom prst="rect">
            <a:avLst/>
          </a:prstGeom>
        </p:spPr>
      </p:pic>
    </p:spTree>
    <p:extLst>
      <p:ext uri="{BB962C8B-B14F-4D97-AF65-F5344CB8AC3E}">
        <p14:creationId xmlns:p14="http://schemas.microsoft.com/office/powerpoint/2010/main" val="1050433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9678" y="708933"/>
            <a:ext cx="9009191" cy="173688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丁目再生医療国際拠点検討協議会にて、未来医療国際拠点基本計画（案）を策定。（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大阪府において、拠点運営の核となる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「（一財）未来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医療推進機構」を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大阪市において、未来医療国際拠点の整備を担う開発事業者と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月に定期借地権設定契約を締結</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（一財）未来医療推進機構において、入居する事業者の募集を進め、順次、入居事業者が決定。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月に建築確認が完了し、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月から新築工事に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着手。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0" y="39600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79678" y="2488986"/>
            <a:ext cx="8730716" cy="1892826"/>
          </a:xfrm>
          <a:prstGeom prst="rect">
            <a:avLst/>
          </a:prstGeom>
          <a:noFill/>
        </p:spPr>
        <p:txBody>
          <a:bodyPr wrap="square" rtlCol="0">
            <a:spAutoFit/>
          </a:bodyPr>
          <a:lstStyle/>
          <a:p>
            <a:r>
              <a:rPr lang="ja-JP" altLang="en-US" sz="1300" b="1" u="sng" dirty="0">
                <a:latin typeface="Meiryo UI" panose="020B0604030504040204" pitchFamily="50" charset="-128"/>
                <a:ea typeface="Meiryo UI" panose="020B0604030504040204" pitchFamily="50" charset="-128"/>
              </a:rPr>
              <a:t>○未来医療国際拠点について</a:t>
            </a:r>
          </a:p>
          <a:p>
            <a:r>
              <a:rPr lang="ja-JP" altLang="en-US" sz="1300" dirty="0">
                <a:latin typeface="Meiryo UI" panose="020B0604030504040204" pitchFamily="50" charset="-128"/>
                <a:ea typeface="Meiryo UI" panose="020B0604030504040204" pitchFamily="50" charset="-128"/>
              </a:rPr>
              <a:t>中之島４丁目において、再生医療をベースに、次の時代に実現すべき新たな「未来医療」の実用化・産業化等を推進する世界に開かれた国際拠点の</a:t>
            </a:r>
            <a:r>
              <a:rPr lang="ja-JP" altLang="en-US" sz="1300" dirty="0" smtClean="0">
                <a:latin typeface="Meiryo UI" panose="020B0604030504040204" pitchFamily="50" charset="-128"/>
                <a:ea typeface="Meiryo UI" panose="020B0604030504040204" pitchFamily="50" charset="-128"/>
              </a:rPr>
              <a:t>形成に向けた取組みを</a:t>
            </a:r>
            <a:r>
              <a:rPr lang="ja-JP" altLang="en-US" sz="1300" dirty="0">
                <a:latin typeface="Meiryo UI" panose="020B0604030504040204" pitchFamily="50" charset="-128"/>
                <a:ea typeface="Meiryo UI" panose="020B0604030504040204" pitchFamily="50" charset="-128"/>
              </a:rPr>
              <a:t>進め、</a:t>
            </a:r>
            <a:r>
              <a:rPr lang="en-US" altLang="ja-JP" sz="1300" dirty="0">
                <a:latin typeface="Meiryo UI" panose="020B0604030504040204" pitchFamily="50" charset="-128"/>
                <a:ea typeface="Meiryo UI" panose="020B0604030504040204" pitchFamily="50" charset="-128"/>
              </a:rPr>
              <a:t>2024</a:t>
            </a:r>
            <a:r>
              <a:rPr lang="ja-JP" altLang="en-US" sz="1300" dirty="0">
                <a:latin typeface="Meiryo UI" panose="020B0604030504040204" pitchFamily="50" charset="-128"/>
                <a:ea typeface="Meiryo UI" panose="020B0604030504040204" pitchFamily="50" charset="-128"/>
              </a:rPr>
              <a:t>年春</a:t>
            </a:r>
            <a:r>
              <a:rPr lang="ja-JP" altLang="en-US" sz="1300" dirty="0" smtClean="0">
                <a:latin typeface="Meiryo UI" panose="020B0604030504040204" pitchFamily="50" charset="-128"/>
                <a:ea typeface="Meiryo UI" panose="020B0604030504040204" pitchFamily="50" charset="-128"/>
              </a:rPr>
              <a:t>の開業を</a:t>
            </a:r>
            <a:r>
              <a:rPr lang="ja-JP" altLang="en-US" sz="1300" dirty="0">
                <a:latin typeface="Meiryo UI" panose="020B0604030504040204" pitchFamily="50" charset="-128"/>
                <a:ea typeface="Meiryo UI" panose="020B0604030504040204" pitchFamily="50" charset="-128"/>
              </a:rPr>
              <a:t>めざす。</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＜コンセプト＞</a:t>
            </a:r>
          </a:p>
          <a:p>
            <a:r>
              <a:rPr lang="ja-JP" altLang="en-US" sz="1300" dirty="0">
                <a:latin typeface="Meiryo UI" panose="020B0604030504040204" pitchFamily="50" charset="-128"/>
                <a:ea typeface="Meiryo UI" panose="020B0604030504040204" pitchFamily="50" charset="-128"/>
              </a:rPr>
              <a:t>　・再生医療をベースに、ゲノム医療や人工知能、</a:t>
            </a:r>
            <a:r>
              <a:rPr lang="en-US" altLang="ja-JP" sz="1300" dirty="0" err="1">
                <a:latin typeface="Meiryo UI" panose="020B0604030504040204" pitchFamily="50" charset="-128"/>
                <a:ea typeface="Meiryo UI" panose="020B0604030504040204" pitchFamily="50" charset="-128"/>
              </a:rPr>
              <a:t>IoT</a:t>
            </a:r>
            <a:r>
              <a:rPr lang="ja-JP" altLang="en-US" sz="1300" dirty="0">
                <a:latin typeface="Meiryo UI" panose="020B0604030504040204" pitchFamily="50" charset="-128"/>
                <a:ea typeface="Meiryo UI" panose="020B0604030504040204" pitchFamily="50" charset="-128"/>
              </a:rPr>
              <a:t>の活用等、今後の医療技術の進歩に即応した最先端</a:t>
            </a:r>
            <a:r>
              <a:rPr lang="ja-JP" altLang="en-US" sz="1300" dirty="0" smtClean="0">
                <a:latin typeface="Meiryo UI" panose="020B0604030504040204" pitchFamily="50" charset="-128"/>
                <a:ea typeface="Meiryo UI" panose="020B0604030504040204" pitchFamily="50" charset="-128"/>
              </a:rPr>
              <a:t>の</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「未来医療」の産業化を推進</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・国内外の患者への「未来医療」の提供により、国際貢献を推進</a:t>
            </a:r>
          </a:p>
          <a:p>
            <a:r>
              <a:rPr lang="ja-JP" altLang="en-US" sz="1300" dirty="0">
                <a:latin typeface="Meiryo UI" panose="020B0604030504040204" pitchFamily="50" charset="-128"/>
                <a:ea typeface="Meiryo UI" panose="020B0604030504040204" pitchFamily="50" charset="-128"/>
              </a:rPr>
              <a:t>＜ビジョン＞</a:t>
            </a:r>
          </a:p>
          <a:p>
            <a:r>
              <a:rPr lang="ja-JP" altLang="en-US" sz="1300" dirty="0">
                <a:latin typeface="Meiryo UI" panose="020B0604030504040204" pitchFamily="50" charset="-128"/>
                <a:ea typeface="Meiryo UI" panose="020B0604030504040204" pitchFamily="50" charset="-128"/>
              </a:rPr>
              <a:t>　・オールジャパン体制での未来医療技術の産業化とその提供による国際貢献を推進</a:t>
            </a:r>
          </a:p>
        </p:txBody>
      </p:sp>
      <p:sp>
        <p:nvSpPr>
          <p:cNvPr id="39" name="スライド番号プレースホルダー 4"/>
          <p:cNvSpPr txBox="1">
            <a:spLocks/>
          </p:cNvSpPr>
          <p:nvPr/>
        </p:nvSpPr>
        <p:spPr>
          <a:xfrm>
            <a:off x="6955269" y="6452087"/>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34</a:t>
            </a:fld>
            <a:endParaRPr lang="ja-JP" altLang="en-US" dirty="0"/>
          </a:p>
        </p:txBody>
      </p:sp>
      <p:sp>
        <p:nvSpPr>
          <p:cNvPr id="4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
        <p:nvSpPr>
          <p:cNvPr id="41" name="直角三角形 40"/>
          <p:cNvSpPr/>
          <p:nvPr/>
        </p:nvSpPr>
        <p:spPr>
          <a:xfrm>
            <a:off x="3866688" y="5551429"/>
            <a:ext cx="776856" cy="648702"/>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直角三角形 42"/>
          <p:cNvSpPr/>
          <p:nvPr/>
        </p:nvSpPr>
        <p:spPr>
          <a:xfrm>
            <a:off x="3866688" y="5166693"/>
            <a:ext cx="776856" cy="1341993"/>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5" name="グループ化 44"/>
          <p:cNvGrpSpPr/>
          <p:nvPr/>
        </p:nvGrpSpPr>
        <p:grpSpPr>
          <a:xfrm>
            <a:off x="6973722" y="4228570"/>
            <a:ext cx="1556965" cy="2437422"/>
            <a:chOff x="4009352" y="1274135"/>
            <a:chExt cx="3389854" cy="5176218"/>
          </a:xfrm>
        </p:grpSpPr>
        <p:pic>
          <p:nvPicPr>
            <p:cNvPr id="46" name="図 4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09352" y="1274135"/>
              <a:ext cx="3389854" cy="4993058"/>
            </a:xfrm>
            <a:prstGeom prst="rect">
              <a:avLst/>
            </a:prstGeom>
          </p:spPr>
        </p:pic>
        <p:cxnSp>
          <p:nvCxnSpPr>
            <p:cNvPr id="47" name="直線コネクタ 46"/>
            <p:cNvCxnSpPr>
              <a:stCxn id="56" idx="2"/>
            </p:cNvCxnSpPr>
            <p:nvPr/>
          </p:nvCxnSpPr>
          <p:spPr>
            <a:xfrm flipV="1">
              <a:off x="4463463" y="1313715"/>
              <a:ext cx="2057009" cy="817307"/>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5076791" y="3003063"/>
              <a:ext cx="162761" cy="173359"/>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9" name="テキスト ボックス 54"/>
            <p:cNvSpPr txBox="1"/>
            <p:nvPr/>
          </p:nvSpPr>
          <p:spPr>
            <a:xfrm>
              <a:off x="4329486" y="3994649"/>
              <a:ext cx="995083" cy="247978"/>
            </a:xfrm>
            <a:prstGeom prst="rect">
              <a:avLst/>
            </a:prstGeom>
            <a:solidFill>
              <a:schemeClr val="bg1"/>
            </a:solidFill>
            <a:ln w="12700">
              <a:solidFill>
                <a:srgbClr val="FF00F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600" b="1" dirty="0">
                  <a:solidFill>
                    <a:srgbClr val="000000"/>
                  </a:solidFill>
                  <a:latin typeface="Meiryo UI" panose="020B0604030504040204" pitchFamily="50" charset="-128"/>
                  <a:ea typeface="Meiryo UI" panose="020B0604030504040204" pitchFamily="50" charset="-128"/>
                  <a:cs typeface="Times New Roman"/>
                </a:rPr>
                <a:t>＜中之島＞</a:t>
              </a:r>
              <a:endParaRPr lang="ja-JP" altLang="en-US" sz="6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0" name="テキスト ボックス 54"/>
            <p:cNvSpPr txBox="1"/>
            <p:nvPr/>
          </p:nvSpPr>
          <p:spPr>
            <a:xfrm>
              <a:off x="4682256" y="3494202"/>
              <a:ext cx="2053736" cy="2153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3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うめきた（大阪）</a:t>
              </a:r>
              <a:endParaRPr lang="en-US" altLang="ja-JP" sz="3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3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地下駅</a:t>
              </a:r>
              <a:endParaRPr lang="ja-JP" altLang="en-US" sz="3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4"/>
            <p:cNvSpPr txBox="1"/>
            <p:nvPr/>
          </p:nvSpPr>
          <p:spPr>
            <a:xfrm>
              <a:off x="5655784" y="4136545"/>
              <a:ext cx="597747"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中之島駅</a:t>
              </a:r>
            </a:p>
          </p:txBody>
        </p:sp>
        <p:sp>
          <p:nvSpPr>
            <p:cNvPr id="52" name="テキスト ボックス 54"/>
            <p:cNvSpPr txBox="1"/>
            <p:nvPr/>
          </p:nvSpPr>
          <p:spPr>
            <a:xfrm>
              <a:off x="5858985" y="4801928"/>
              <a:ext cx="597747" cy="157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西本町駅</a:t>
              </a:r>
            </a:p>
          </p:txBody>
        </p:sp>
        <p:sp>
          <p:nvSpPr>
            <p:cNvPr id="53" name="テキスト ボックス 54"/>
            <p:cNvSpPr txBox="1"/>
            <p:nvPr/>
          </p:nvSpPr>
          <p:spPr>
            <a:xfrm>
              <a:off x="6224598" y="5932559"/>
              <a:ext cx="843880"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南海新難波駅</a:t>
              </a:r>
            </a:p>
          </p:txBody>
        </p:sp>
        <p:sp>
          <p:nvSpPr>
            <p:cNvPr id="54" name="テキスト ボックス 54"/>
            <p:cNvSpPr txBox="1"/>
            <p:nvPr/>
          </p:nvSpPr>
          <p:spPr>
            <a:xfrm>
              <a:off x="5175510" y="5971041"/>
              <a:ext cx="632910" cy="1383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en-US" altLang="ja-JP"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難波駅</a:t>
              </a:r>
            </a:p>
          </p:txBody>
        </p:sp>
        <p:sp>
          <p:nvSpPr>
            <p:cNvPr id="55" name="テキスト ボックス 54"/>
            <p:cNvSpPr txBox="1"/>
            <p:nvPr/>
          </p:nvSpPr>
          <p:spPr>
            <a:xfrm>
              <a:off x="5500518" y="6267645"/>
              <a:ext cx="1111085" cy="182708"/>
            </a:xfrm>
            <a:prstGeom prst="rect">
              <a:avLst/>
            </a:prstGeom>
            <a:solidFill>
              <a:schemeClr val="bg1"/>
            </a:solidFill>
            <a:ln w="25400">
              <a:solidFill>
                <a:schemeClr val="tx2"/>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至 関西国際空港</a:t>
              </a:r>
            </a:p>
          </p:txBody>
        </p:sp>
        <p:sp>
          <p:nvSpPr>
            <p:cNvPr id="56" name="フリーフォーム 55"/>
            <p:cNvSpPr/>
            <p:nvPr/>
          </p:nvSpPr>
          <p:spPr>
            <a:xfrm>
              <a:off x="4044820" y="2078304"/>
              <a:ext cx="418643" cy="63172"/>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sp>
          <p:nvSpPr>
            <p:cNvPr id="57" name="テキスト ボックス 54"/>
            <p:cNvSpPr txBox="1"/>
            <p:nvPr/>
          </p:nvSpPr>
          <p:spPr>
            <a:xfrm rot="20341222">
              <a:off x="4475935" y="1643283"/>
              <a:ext cx="1160335"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東海道・山陽新幹線</a:t>
              </a:r>
            </a:p>
          </p:txBody>
        </p:sp>
        <p:sp>
          <p:nvSpPr>
            <p:cNvPr id="58" name="フリーフォーム 57"/>
            <p:cNvSpPr/>
            <p:nvPr/>
          </p:nvSpPr>
          <p:spPr>
            <a:xfrm rot="21480000">
              <a:off x="4136264" y="2121955"/>
              <a:ext cx="316455" cy="17581"/>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cxnSp>
          <p:nvCxnSpPr>
            <p:cNvPr id="59" name="直線コネクタ 58"/>
            <p:cNvCxnSpPr/>
            <p:nvPr/>
          </p:nvCxnSpPr>
          <p:spPr>
            <a:xfrm flipV="1">
              <a:off x="4432315" y="1336727"/>
              <a:ext cx="2057009" cy="81730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0" name="テキスト ボックス 54"/>
            <p:cNvSpPr txBox="1"/>
            <p:nvPr/>
          </p:nvSpPr>
          <p:spPr>
            <a:xfrm>
              <a:off x="5997918" y="1369984"/>
              <a:ext cx="597748" cy="215347"/>
            </a:xfrm>
            <a:prstGeom prst="rect">
              <a:avLst/>
            </a:prstGeom>
            <a:solidFill>
              <a:schemeClr val="bg1"/>
            </a:solidFill>
            <a:ln w="25400">
              <a:solidFill>
                <a:schemeClr val="accent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sp>
        <p:nvSpPr>
          <p:cNvPr id="62" name="正方形/長方形 61"/>
          <p:cNvSpPr/>
          <p:nvPr/>
        </p:nvSpPr>
        <p:spPr>
          <a:xfrm>
            <a:off x="1040197" y="6475685"/>
            <a:ext cx="3214919" cy="26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外観パース：開発事業者による事業計画書より抜粋</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3" name="図 62"/>
          <p:cNvPicPr>
            <a:picLocks noChangeAspect="1"/>
          </p:cNvPicPr>
          <p:nvPr/>
        </p:nvPicPr>
        <p:blipFill>
          <a:blip r:embed="rId5"/>
          <a:stretch>
            <a:fillRect/>
          </a:stretch>
        </p:blipFill>
        <p:spPr>
          <a:xfrm>
            <a:off x="4087505" y="4356830"/>
            <a:ext cx="2485554" cy="2344451"/>
          </a:xfrm>
          <a:prstGeom prst="rect">
            <a:avLst/>
          </a:prstGeom>
        </p:spPr>
      </p:pic>
      <p:sp>
        <p:nvSpPr>
          <p:cNvPr id="64" name="図形 63"/>
          <p:cNvSpPr/>
          <p:nvPr/>
        </p:nvSpPr>
        <p:spPr>
          <a:xfrm rot="12180000" flipH="1">
            <a:off x="5935057" y="5339534"/>
            <a:ext cx="1612768" cy="1260251"/>
          </a:xfrm>
          <a:prstGeom prst="swooshArrow">
            <a:avLst>
              <a:gd name="adj1" fmla="val 10451"/>
              <a:gd name="adj2" fmla="val 24166"/>
            </a:avLst>
          </a:prstGeom>
          <a:scene3d>
            <a:camera prst="orthographicFront">
              <a:rot lat="10800000" lon="0" rev="0"/>
            </a:camera>
            <a:lightRig rig="threePt" dir="t"/>
          </a:scene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正方形/長方形 64"/>
          <p:cNvSpPr/>
          <p:nvPr/>
        </p:nvSpPr>
        <p:spPr>
          <a:xfrm>
            <a:off x="5737335" y="5357627"/>
            <a:ext cx="794316" cy="34708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dirty="0">
                <a:solidFill>
                  <a:schemeClr val="tx1"/>
                </a:solidFill>
              </a:rPr>
              <a:t>大阪中之島</a:t>
            </a:r>
            <a:r>
              <a:rPr kumimoji="1" lang="ja-JP" altLang="en-US" sz="600" dirty="0" smtClean="0">
                <a:solidFill>
                  <a:schemeClr val="tx1"/>
                </a:solidFill>
              </a:rPr>
              <a:t>美術館</a:t>
            </a:r>
            <a:endParaRPr lang="en-US" altLang="ja-JP" sz="600" strike="dblStrike" dirty="0" smtClean="0">
              <a:solidFill>
                <a:schemeClr val="tx1"/>
              </a:solidFill>
            </a:endParaRPr>
          </a:p>
          <a:p>
            <a:pPr algn="ctr"/>
            <a:r>
              <a:rPr kumimoji="1" lang="en-US" altLang="ja-JP" sz="600" dirty="0" smtClean="0">
                <a:solidFill>
                  <a:schemeClr val="tx1"/>
                </a:solidFill>
              </a:rPr>
              <a:t>2022</a:t>
            </a:r>
            <a:r>
              <a:rPr kumimoji="1" lang="ja-JP" altLang="en-US" sz="600" dirty="0" smtClean="0">
                <a:solidFill>
                  <a:schemeClr val="tx1"/>
                </a:solidFill>
              </a:rPr>
              <a:t>年</a:t>
            </a:r>
            <a:r>
              <a:rPr kumimoji="1" lang="en-US" altLang="ja-JP" sz="600" dirty="0" smtClean="0">
                <a:solidFill>
                  <a:schemeClr val="tx1"/>
                </a:solidFill>
              </a:rPr>
              <a:t>2</a:t>
            </a:r>
            <a:r>
              <a:rPr kumimoji="1" lang="ja-JP" altLang="en-US" sz="600" dirty="0" smtClean="0">
                <a:solidFill>
                  <a:schemeClr val="tx1"/>
                </a:solidFill>
              </a:rPr>
              <a:t>月開館</a:t>
            </a:r>
            <a:endParaRPr kumimoji="1" lang="ja-JP" altLang="en-US" sz="600" dirty="0">
              <a:solidFill>
                <a:schemeClr val="tx1"/>
              </a:solidFill>
            </a:endParaRPr>
          </a:p>
        </p:txBody>
      </p:sp>
      <p:sp>
        <p:nvSpPr>
          <p:cNvPr id="66" name="正方形/長方形 65"/>
          <p:cNvSpPr/>
          <p:nvPr/>
        </p:nvSpPr>
        <p:spPr>
          <a:xfrm>
            <a:off x="4073199" y="4358078"/>
            <a:ext cx="1950902" cy="392956"/>
          </a:xfrm>
          <a:prstGeom prst="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未来医療国際拠点開業予定地</a:t>
            </a:r>
            <a:endParaRPr lang="en-US" altLang="ja-JP" sz="1050" dirty="0">
              <a:solidFill>
                <a:schemeClr val="tx1"/>
              </a:solidFill>
            </a:endParaRPr>
          </a:p>
          <a:p>
            <a:pPr algn="ctr"/>
            <a:r>
              <a:rPr lang="ja-JP" altLang="en-US" sz="1050" dirty="0">
                <a:solidFill>
                  <a:schemeClr val="tx1"/>
                </a:solidFill>
              </a:rPr>
              <a:t>約</a:t>
            </a:r>
            <a:r>
              <a:rPr lang="en-US" altLang="ja-JP" sz="1050" dirty="0">
                <a:solidFill>
                  <a:schemeClr val="tx1"/>
                </a:solidFill>
              </a:rPr>
              <a:t>8,600</a:t>
            </a:r>
            <a:r>
              <a:rPr lang="ja-JP" altLang="en-US" sz="1050" dirty="0">
                <a:solidFill>
                  <a:schemeClr val="tx1"/>
                </a:solidFill>
              </a:rPr>
              <a:t>㎡</a:t>
            </a:r>
            <a:endParaRPr lang="en-US" altLang="ja-JP" sz="1050" dirty="0">
              <a:solidFill>
                <a:schemeClr val="tx1"/>
              </a:solidFill>
            </a:endParaRPr>
          </a:p>
        </p:txBody>
      </p:sp>
      <p:sp>
        <p:nvSpPr>
          <p:cNvPr id="67" name="テキスト ボックス 54"/>
          <p:cNvSpPr txBox="1"/>
          <p:nvPr/>
        </p:nvSpPr>
        <p:spPr>
          <a:xfrm>
            <a:off x="6884452" y="6677529"/>
            <a:ext cx="1910641" cy="1358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endParaRPr lang="en-US" altLang="ja-JP" sz="400" b="1" strike="dblStrike"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中之島、西本町、南海新難波の駅名は仮称</a:t>
            </a:r>
            <a:endParaRPr lang="en-US" altLang="ja-JP"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「うめきた（大阪）地下駅」は、うめきた２期地区で整備される新駅の呼称で、現在の</a:t>
            </a:r>
            <a:endParaRPr lang="en-US" altLang="ja-JP"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大阪駅の一部として開業予定</a:t>
            </a:r>
            <a:endParaRPr lang="en-US" altLang="ja-JP"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楕円 67"/>
          <p:cNvSpPr/>
          <p:nvPr/>
        </p:nvSpPr>
        <p:spPr>
          <a:xfrm rot="19810677">
            <a:off x="4358269" y="5591494"/>
            <a:ext cx="323612" cy="1182660"/>
          </a:xfrm>
          <a:prstGeom prst="ellipse">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（仮称）中之島駅</a:t>
            </a:r>
          </a:p>
        </p:txBody>
      </p:sp>
      <p:pic>
        <p:nvPicPr>
          <p:cNvPr id="34" name="図 33"/>
          <p:cNvPicPr/>
          <p:nvPr/>
        </p:nvPicPr>
        <p:blipFill>
          <a:blip r:embed="rId6" cstate="print">
            <a:extLst>
              <a:ext uri="{28A0092B-C50C-407E-A947-70E740481C1C}">
                <a14:useLocalDpi xmlns:a14="http://schemas.microsoft.com/office/drawing/2010/main" val="0"/>
              </a:ext>
            </a:extLst>
          </a:blip>
          <a:stretch>
            <a:fillRect/>
          </a:stretch>
        </p:blipFill>
        <p:spPr bwMode="auto">
          <a:xfrm>
            <a:off x="691554" y="4504048"/>
            <a:ext cx="3064725" cy="1936241"/>
          </a:xfrm>
          <a:prstGeom prst="rect">
            <a:avLst/>
          </a:prstGeom>
          <a:noFill/>
          <a:ln w="38100">
            <a:noFill/>
          </a:ln>
        </p:spPr>
      </p:pic>
    </p:spTree>
    <p:extLst>
      <p:ext uri="{BB962C8B-B14F-4D97-AF65-F5344CB8AC3E}">
        <p14:creationId xmlns:p14="http://schemas.microsoft.com/office/powerpoint/2010/main" val="3904937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70541" y="2001947"/>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13" name="正方形/長方形 10"/>
          <p:cNvSpPr>
            <a:spLocks noChangeArrowheads="1"/>
          </p:cNvSpPr>
          <p:nvPr/>
        </p:nvSpPr>
        <p:spPr bwMode="auto">
          <a:xfrm>
            <a:off x="79935" y="40466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（ホウ素中性子捕捉療法）の推進状況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35</a:t>
            </a:fld>
            <a:endParaRPr lang="ja-JP" altLang="en-US" b="1" dirty="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graphicFrame>
        <p:nvGraphicFramePr>
          <p:cNvPr id="12" name="表 11">
            <a:extLst>
              <a:ext uri="{FF2B5EF4-FFF2-40B4-BE49-F238E27FC236}">
                <a16:creationId xmlns:a16="http://schemas.microsoft.com/office/drawing/2014/main" id="{3EB42026-1A95-4469-A0B7-2BB09E00D83A}"/>
              </a:ext>
            </a:extLst>
          </p:cNvPr>
          <p:cNvGraphicFramePr>
            <a:graphicFrameLocks noGrp="1"/>
          </p:cNvGraphicFramePr>
          <p:nvPr>
            <p:extLst>
              <p:ext uri="{D42A27DB-BD31-4B8C-83A1-F6EECF244321}">
                <p14:modId xmlns:p14="http://schemas.microsoft.com/office/powerpoint/2010/main" val="2740307785"/>
              </p:ext>
            </p:extLst>
          </p:nvPr>
        </p:nvGraphicFramePr>
        <p:xfrm>
          <a:off x="230955" y="2309724"/>
          <a:ext cx="8561946" cy="4517989"/>
        </p:xfrm>
        <a:graphic>
          <a:graphicData uri="http://schemas.openxmlformats.org/drawingml/2006/table">
            <a:tbl>
              <a:tblPr firstRow="1" firstCol="1" bandRow="1"/>
              <a:tblGrid>
                <a:gridCol w="969586">
                  <a:extLst>
                    <a:ext uri="{9D8B030D-6E8A-4147-A177-3AD203B41FA5}">
                      <a16:colId xmlns:a16="http://schemas.microsoft.com/office/drawing/2014/main" val="20000"/>
                    </a:ext>
                  </a:extLst>
                </a:gridCol>
                <a:gridCol w="7592360">
                  <a:extLst>
                    <a:ext uri="{9D8B030D-6E8A-4147-A177-3AD203B41FA5}">
                      <a16:colId xmlns:a16="http://schemas.microsoft.com/office/drawing/2014/main" val="20001"/>
                    </a:ext>
                  </a:extLst>
                </a:gridCol>
              </a:tblGrid>
              <a:tr h="216305">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・京都大学原子炉実験所の原子炉を用いて中性子の医療分野への活用としてＢＮＣＴの臨床研究を実施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563">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の先端医療開発特区（スーパー特区）に採択（京都大学等）</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小型加速器を開発</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63">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・ホウ素薬剤を高品質で大量に作製できる技術の開発に成功</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・ＢＮＣＴ研究会発足（事務局：京大、大阪府、熊取町）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812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7066">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システム及びホウ素薬剤を用いた世界初の治験を開始（再発悪性</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158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を獲得（～</a:t>
                      </a: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240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の治験開始</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（ホウ素中性子捕捉療法）実用化推進と拠点形成に向けた検討会議開催</a:t>
                      </a:r>
                      <a:r>
                        <a:rPr lang="ja-JP" alt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812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10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2236">
                <a:tc>
                  <a:txBody>
                    <a:bodyPr/>
                    <a:lstStyle/>
                    <a:p>
                      <a:pPr algn="l">
                        <a:lnSpc>
                          <a:spcPts val="1500"/>
                        </a:lnSpc>
                        <a:spcAft>
                          <a:spcPts val="0"/>
                        </a:spcAft>
                      </a:pP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1000" strike="noStrike"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501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9744">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949">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・再発頭頚部がんの治験の結果に基づき、住友重機械工業㈱及びステラファーマ㈱が、医療機器と薬剤の製造販売承認を申請。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890565"/>
                  </a:ext>
                </a:extLst>
              </a:tr>
              <a:tr h="226681">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・再発頭頸部がんが保険適用となり、国内では関西</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研究センターにて診療が開始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3360"/>
                  </a:ext>
                </a:extLst>
              </a:tr>
              <a:tr h="217170">
                <a:tc>
                  <a:txBody>
                    <a:bodyPr/>
                    <a:lstStyle/>
                    <a:p>
                      <a:pPr algn="l">
                        <a:lnSpc>
                          <a:spcPts val="1500"/>
                        </a:lnSpc>
                        <a:spcAft>
                          <a:spcPts val="0"/>
                        </a:spcAft>
                      </a:pPr>
                      <a:r>
                        <a:rPr lang="en-US" alt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推進協議会が解散、新たに</a:t>
                      </a:r>
                      <a:r>
                        <a:rPr lang="en-US"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検討会議が発足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386348"/>
                  </a:ext>
                </a:extLst>
              </a:tr>
            </a:tbl>
          </a:graphicData>
        </a:graphic>
      </p:graphicFrame>
      <p:sp>
        <p:nvSpPr>
          <p:cNvPr id="15" name="正方形/長方形 14">
            <a:extLst>
              <a:ext uri="{FF2B5EF4-FFF2-40B4-BE49-F238E27FC236}">
                <a16:creationId xmlns:a16="http://schemas.microsoft.com/office/drawing/2014/main" id="{E4D085B8-35B8-4DE4-ABF3-1397D32E15F9}"/>
              </a:ext>
            </a:extLst>
          </p:cNvPr>
          <p:cNvSpPr/>
          <p:nvPr/>
        </p:nvSpPr>
        <p:spPr>
          <a:xfrm>
            <a:off x="107504" y="793833"/>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は革新的がん治療法であり、その実施に不可欠な加速器、ホウ素薬剤、</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検査等の技術要素を有する最先端の研究拠点がすべて集積することが大阪・関西の強み。</a:t>
            </a:r>
          </a:p>
          <a:p>
            <a:pPr marL="285750" indent="-285750">
              <a:buFont typeface="Wingdings" panose="05000000000000000000" pitchFamily="2" charset="2"/>
              <a:buChar char="p"/>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年６月、</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再発頭頸部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保険適用となり、国内では大阪医科大学関西</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研究センターにて保険診療が開始</a:t>
            </a:r>
          </a:p>
        </p:txBody>
      </p:sp>
    </p:spTree>
    <p:extLst>
      <p:ext uri="{BB962C8B-B14F-4D97-AF65-F5344CB8AC3E}">
        <p14:creationId xmlns:p14="http://schemas.microsoft.com/office/powerpoint/2010/main" val="31456274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0" y="51745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うめきた先行開発区域における先端的な医薬品・医療機器開発に向けた環境整備　</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01" y="911592"/>
            <a:ext cx="8928992" cy="20523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うめきたには、（独）医薬品医療機器総合機構（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月に、創薬支援ネットワークの本部機能を担う国立研究開発法人日本医療研究開発機構（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関西支部の機能が拡充され、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月、テレビ会議システムを利用することにより、開発初期から治験まで幅広い段階での薬事に関する各種相談が大阪でも可能となった。さらに、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月、大学・研究機関、中小・ベンチャー企業が行う全ての相談について、テレビ会議システムの利用料を無料とする運用改善を行い、利用の拡大を図っている。</a:t>
            </a:r>
          </a:p>
        </p:txBody>
      </p:sp>
      <p:sp>
        <p:nvSpPr>
          <p:cNvPr id="2" name="スライド番号プレースホルダー 1"/>
          <p:cNvSpPr>
            <a:spLocks noGrp="1"/>
          </p:cNvSpPr>
          <p:nvPr>
            <p:ph type="sldNum" sz="quarter" idx="12"/>
          </p:nvPr>
        </p:nvSpPr>
        <p:spPr>
          <a:xfrm>
            <a:off x="7010400" y="6402178"/>
            <a:ext cx="2133600" cy="365125"/>
          </a:xfrm>
        </p:spPr>
        <p:txBody>
          <a:bodyPr/>
          <a:lstStyle/>
          <a:p>
            <a:pPr>
              <a:defRPr/>
            </a:pPr>
            <a:fld id="{4AC9B83D-17C3-4F2E-B0BA-D155CD364A7C}" type="slidenum">
              <a:rPr lang="ja-JP" altLang="en-US" b="1" smtClean="0"/>
              <a:pPr>
                <a:defRPr/>
              </a:pPr>
              <a:t>36</a:t>
            </a:fld>
            <a:endParaRPr lang="ja-JP" altLang="en-US" b="1" dirty="0"/>
          </a:p>
        </p:txBody>
      </p:sp>
      <p:sp>
        <p:nvSpPr>
          <p:cNvPr id="33" name="正方形/長方形 32"/>
          <p:cNvSpPr/>
          <p:nvPr/>
        </p:nvSpPr>
        <p:spPr>
          <a:xfrm>
            <a:off x="33933" y="3058629"/>
            <a:ext cx="3368150" cy="461665"/>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関西支部と創薬支援ネットワークの概要</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出典：医薬品医療機器総合機構（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6" name="グループ化 35"/>
          <p:cNvGrpSpPr/>
          <p:nvPr/>
        </p:nvGrpSpPr>
        <p:grpSpPr>
          <a:xfrm>
            <a:off x="70570" y="3567440"/>
            <a:ext cx="3057288" cy="2874416"/>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solidFill>
                      <a:prstClr val="white"/>
                    </a:solidFill>
                    <a:latin typeface="Meiryo UI"/>
                    <a:ea typeface="ＭＳ 明朝"/>
                    <a:cs typeface="Times New Roman"/>
                  </a:rPr>
                  <a:t> </a:t>
                </a:r>
                <a:endParaRPr lang="ja-JP" altLang="en-US" sz="1050"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solidFill>
                      <a:prstClr val="black"/>
                    </a:solidFill>
                    <a:ea typeface="Meiryo UI"/>
                    <a:cs typeface="Times New Roman"/>
                  </a:rPr>
                  <a:t>創薬支援</a:t>
                </a:r>
                <a:endParaRPr lang="ja-JP" altLang="en-US" sz="800" kern="100" dirty="0">
                  <a:solidFill>
                    <a:prstClr val="black"/>
                  </a:solidFill>
                  <a:ea typeface="ＭＳ 明朝"/>
                  <a:cs typeface="Times New Roman"/>
                </a:endParaRPr>
              </a:p>
              <a:p>
                <a:pPr algn="ctr"/>
                <a:r>
                  <a:rPr lang="ja-JP" altLang="en-US" sz="800" kern="100" dirty="0">
                    <a:solidFill>
                      <a:prstClr val="black"/>
                    </a:solidFill>
                    <a:ea typeface="Meiryo UI"/>
                    <a:cs typeface="Times New Roman"/>
                  </a:rPr>
                  <a:t>ネットワーク</a:t>
                </a:r>
                <a:endParaRPr lang="ja-JP" altLang="en-US" sz="80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ＡＭＥＤ</a:t>
                </a:r>
                <a:endParaRPr lang="ja-JP" altLang="en-US" sz="80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理化学研究所</a:t>
                </a:r>
                <a:endParaRPr lang="ja-JP" altLang="en-US" sz="80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900" kern="100" dirty="0">
                    <a:solidFill>
                      <a:prstClr val="black"/>
                    </a:solidFill>
                    <a:latin typeface="Century"/>
                    <a:ea typeface="Meiryo UI"/>
                    <a:cs typeface="Times New Roman"/>
                  </a:rPr>
                  <a:t>産業技術総合</a:t>
                </a:r>
                <a:endParaRPr lang="en-US" altLang="ja-JP" sz="900" kern="100" dirty="0">
                  <a:solidFill>
                    <a:prstClr val="black"/>
                  </a:solidFill>
                  <a:latin typeface="Century"/>
                  <a:ea typeface="Meiryo UI"/>
                  <a:cs typeface="Times New Roman"/>
                </a:endParaRPr>
              </a:p>
              <a:p>
                <a:pPr algn="ctr">
                  <a:lnSpc>
                    <a:spcPts val="900"/>
                  </a:lnSpc>
                </a:pPr>
                <a:r>
                  <a:rPr lang="ja-JP" altLang="en-US" sz="900" kern="100" dirty="0">
                    <a:solidFill>
                      <a:prstClr val="black"/>
                    </a:solidFill>
                    <a:latin typeface="Century"/>
                    <a:ea typeface="Meiryo UI"/>
                    <a:cs typeface="Times New Roman"/>
                  </a:rPr>
                  <a:t>研究所</a:t>
                </a:r>
                <a:endParaRPr lang="ja-JP" altLang="en-US" sz="900"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800" kern="100" dirty="0">
                    <a:latin typeface="Century"/>
                    <a:ea typeface="Meiryo UI"/>
                    <a:cs typeface="Times New Roman"/>
                  </a:rPr>
                  <a:t>医薬基盤・健康・</a:t>
                </a:r>
                <a:endParaRPr lang="en-US" altLang="ja-JP" sz="800" kern="100" dirty="0">
                  <a:latin typeface="Century"/>
                  <a:ea typeface="Meiryo UI"/>
                  <a:cs typeface="Times New Roman"/>
                </a:endParaRPr>
              </a:p>
              <a:p>
                <a:pPr algn="ctr">
                  <a:lnSpc>
                    <a:spcPts val="900"/>
                  </a:lnSpc>
                </a:pPr>
                <a:r>
                  <a:rPr lang="ja-JP" altLang="en-US" sz="800" kern="100" dirty="0">
                    <a:latin typeface="Century"/>
                    <a:ea typeface="Meiryo UI"/>
                    <a:cs typeface="Times New Roman"/>
                  </a:rPr>
                  <a:t>栄養研究所</a:t>
                </a:r>
                <a:endParaRPr lang="ja-JP" altLang="en-US" sz="80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00" kern="100" dirty="0">
                    <a:solidFill>
                      <a:prstClr val="black"/>
                    </a:solidFill>
                    <a:latin typeface="Century"/>
                    <a:ea typeface="Meiryo UI"/>
                    <a:cs typeface="Times New Roman"/>
                  </a:rPr>
                  <a:t>創薬連携</a:t>
                </a:r>
                <a:endParaRPr lang="en-US" altLang="ja-JP" sz="800" kern="100" dirty="0">
                  <a:solidFill>
                    <a:prstClr val="black"/>
                  </a:solidFill>
                  <a:latin typeface="Century"/>
                  <a:ea typeface="Meiryo UI"/>
                  <a:cs typeface="Times New Roman"/>
                </a:endParaRPr>
              </a:p>
              <a:p>
                <a:pPr algn="ctr">
                  <a:lnSpc>
                    <a:spcPts val="800"/>
                  </a:lnSpc>
                </a:pPr>
                <a:r>
                  <a:rPr lang="ja-JP" altLang="en-US" sz="800" kern="100" dirty="0">
                    <a:solidFill>
                      <a:prstClr val="black"/>
                    </a:solidFill>
                    <a:latin typeface="Century"/>
                    <a:ea typeface="Meiryo UI"/>
                    <a:cs typeface="Times New Roman"/>
                  </a:rPr>
                  <a:t>研究機関</a:t>
                </a:r>
                <a:endParaRPr lang="ja-JP" altLang="en-US" sz="80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50" kern="100" dirty="0">
                    <a:solidFill>
                      <a:prstClr val="black"/>
                    </a:solidFill>
                    <a:latin typeface="Century"/>
                    <a:ea typeface="Meiryo UI"/>
                    <a:cs typeface="Times New Roman"/>
                  </a:rPr>
                  <a:t>大学、民間</a:t>
                </a:r>
                <a:endParaRPr lang="en-US" altLang="ja-JP" sz="850" kern="100" dirty="0">
                  <a:solidFill>
                    <a:prstClr val="black"/>
                  </a:solidFill>
                  <a:latin typeface="Century"/>
                  <a:ea typeface="Meiryo UI"/>
                  <a:cs typeface="Times New Roman"/>
                </a:endParaRPr>
              </a:p>
              <a:p>
                <a:pPr algn="ctr">
                  <a:lnSpc>
                    <a:spcPts val="800"/>
                  </a:lnSpc>
                </a:pPr>
                <a:r>
                  <a:rPr lang="ja-JP" altLang="en-US" sz="850" kern="100" dirty="0">
                    <a:solidFill>
                      <a:prstClr val="black"/>
                    </a:solidFill>
                    <a:latin typeface="Century"/>
                    <a:ea typeface="Meiryo UI"/>
                    <a:cs typeface="Times New Roman"/>
                  </a:rPr>
                  <a:t>研究機関等</a:t>
                </a:r>
                <a:endParaRPr lang="ja-JP" altLang="en-US" sz="850"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63" name="テキスト ボックス 2"/>
            <p:cNvSpPr txBox="1">
              <a:spLocks noChangeArrowheads="1"/>
            </p:cNvSpPr>
            <p:nvPr/>
          </p:nvSpPr>
          <p:spPr bwMode="auto">
            <a:xfrm>
              <a:off x="2121247" y="1825853"/>
              <a:ext cx="1002591" cy="215444"/>
            </a:xfrm>
            <a:prstGeom prst="rect">
              <a:avLst/>
            </a:prstGeom>
            <a:solidFill>
              <a:srgbClr val="FFFFFF"/>
            </a:solidFill>
            <a:ln w="12700">
              <a:solidFill>
                <a:srgbClr val="000000"/>
              </a:solidFill>
              <a:miter lim="800000"/>
              <a:headEnd/>
              <a:tailEnd/>
            </a:ln>
          </p:spPr>
          <p:txBody>
            <a:bodyPr rot="0" vert="horz" wrap="square" lIns="91440" tIns="45720" rIns="91440" bIns="45720" anchor="t" anchorCtr="0">
              <a:spAutoFit/>
            </a:bodyPr>
            <a:lstStyle/>
            <a:p>
              <a:pPr algn="ctr"/>
              <a:r>
                <a:rPr lang="en-US" sz="800" kern="100" dirty="0">
                  <a:solidFill>
                    <a:prstClr val="black"/>
                  </a:solidFill>
                  <a:latin typeface="Meiryo UI"/>
                  <a:ea typeface="ＭＳ 明朝"/>
                  <a:cs typeface="Times New Roman"/>
                </a:rPr>
                <a:t>PMDA</a:t>
              </a:r>
              <a:r>
                <a:rPr lang="ja-JP" altLang="en-US" sz="800" kern="100" dirty="0">
                  <a:solidFill>
                    <a:prstClr val="black"/>
                  </a:solidFill>
                  <a:latin typeface="Century"/>
                  <a:ea typeface="Meiryo UI"/>
                  <a:cs typeface="Times New Roman"/>
                </a:rPr>
                <a:t>関西支部</a:t>
              </a:r>
              <a:endParaRPr lang="ja-JP" altLang="en-US" sz="80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kern="100" dirty="0">
                  <a:solidFill>
                    <a:schemeClr val="tx1"/>
                  </a:solidFill>
                  <a:ea typeface="Meiryo UI"/>
                  <a:cs typeface="Times New Roman"/>
                </a:rPr>
                <a:t>薬事に関する</a:t>
              </a:r>
              <a:endParaRPr lang="en-US" altLang="ja-JP" sz="800" kern="100" dirty="0">
                <a:solidFill>
                  <a:schemeClr val="tx1"/>
                </a:solidFill>
                <a:ea typeface="Meiryo UI"/>
                <a:cs typeface="Times New Roman"/>
              </a:endParaRPr>
            </a:p>
            <a:p>
              <a:pPr algn="ctr"/>
              <a:r>
                <a:rPr lang="ja-JP" altLang="en-US" sz="800" kern="100" dirty="0">
                  <a:solidFill>
                    <a:schemeClr val="tx1"/>
                  </a:solidFill>
                  <a:ea typeface="Meiryo UI"/>
                  <a:cs typeface="Times New Roman"/>
                </a:rPr>
                <a:t>各種相談</a:t>
              </a:r>
              <a:endParaRPr lang="ja-JP" altLang="en-US" sz="80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kern="100" dirty="0">
                  <a:solidFill>
                    <a:srgbClr val="000000"/>
                  </a:solidFill>
                  <a:latin typeface="Meiryo UI"/>
                  <a:ea typeface="ＭＳ 明朝"/>
                  <a:cs typeface="Times New Roman"/>
                </a:rPr>
                <a:t>GMP</a:t>
              </a:r>
              <a:r>
                <a:rPr lang="ja-JP" altLang="en-US" sz="80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800" kern="100" dirty="0">
                  <a:solidFill>
                    <a:srgbClr val="000000"/>
                  </a:solidFill>
                  <a:ea typeface="Meiryo UI"/>
                  <a:cs typeface="Times New Roman"/>
                </a:rPr>
                <a:t>実地調査</a:t>
              </a:r>
              <a:endParaRPr lang="ja-JP" altLang="en-US" sz="80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0"/>
              <a:ext cx="584522" cy="253916"/>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050" kern="100" dirty="0">
                  <a:solidFill>
                    <a:prstClr val="black"/>
                  </a:solidFill>
                  <a:latin typeface="Century"/>
                  <a:ea typeface="Meiryo UI"/>
                  <a:cs typeface="Times New Roman"/>
                </a:rPr>
                <a:t>連携</a:t>
              </a:r>
              <a:endParaRPr lang="ja-JP" altLang="en-US" sz="1050"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80" name="正方形/長方形 79"/>
          <p:cNvSpPr/>
          <p:nvPr/>
        </p:nvSpPr>
        <p:spPr>
          <a:xfrm>
            <a:off x="3278294" y="3053572"/>
            <a:ext cx="5184576" cy="276999"/>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p>
        </p:txBody>
      </p:sp>
      <p:pic>
        <p:nvPicPr>
          <p:cNvPr id="40" name="図 39"/>
          <p:cNvPicPr>
            <a:picLocks noChangeAspect="1"/>
          </p:cNvPicPr>
          <p:nvPr/>
        </p:nvPicPr>
        <p:blipFill>
          <a:blip r:embed="rId3"/>
          <a:stretch>
            <a:fillRect/>
          </a:stretch>
        </p:blipFill>
        <p:spPr>
          <a:xfrm>
            <a:off x="3356511" y="3233089"/>
            <a:ext cx="5722199" cy="2701137"/>
          </a:xfrm>
          <a:prstGeom prst="rect">
            <a:avLst/>
          </a:prstGeom>
        </p:spPr>
      </p:pic>
      <p:sp>
        <p:nvSpPr>
          <p:cNvPr id="3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１．健康・医療関連産業のリーディング産業化</a:t>
            </a:r>
          </a:p>
        </p:txBody>
      </p:sp>
    </p:spTree>
    <p:extLst>
      <p:ext uri="{BB962C8B-B14F-4D97-AF65-F5344CB8AC3E}">
        <p14:creationId xmlns:p14="http://schemas.microsoft.com/office/powerpoint/2010/main" val="2006301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２．国内外の観光需要の取り込みの強化</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37</a:t>
            </a:fld>
            <a:endParaRPr lang="ja-JP" altLang="en-US" b="1" dirty="0"/>
          </a:p>
        </p:txBody>
      </p:sp>
    </p:spTree>
    <p:extLst>
      <p:ext uri="{BB962C8B-B14F-4D97-AF65-F5344CB8AC3E}">
        <p14:creationId xmlns:p14="http://schemas.microsoft.com/office/powerpoint/2010/main" val="9586918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476672"/>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出典：観光庁</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作成（</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年以降は新型コロナの影響で調査中止）</a:t>
            </a:r>
            <a:endParaRPr kumimoji="1" lang="ja-JP"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052736"/>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年に大阪を訪問した訪日外国人の旅行消費単価は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63,889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円と上昇。戦略策定時から約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倍に増加。一方で、東京とは大きく開きがある状況。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国別では、アメリカや韓国の旅行消費単価が上昇基調にある一方、中国や香港は、ほぼ横ばいの傾向が続いている。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8686" y="2204864"/>
            <a:ext cx="4019258" cy="310726"/>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○訪問地別、</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22" name="正方形/長方形 21"/>
          <p:cNvSpPr/>
          <p:nvPr/>
        </p:nvSpPr>
        <p:spPr>
          <a:xfrm>
            <a:off x="4272268" y="2204864"/>
            <a:ext cx="5052260"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○国・地域別、訪日外国人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正方形/長方形 4"/>
          <p:cNvSpPr>
            <a:spLocks noChangeArrowheads="1"/>
          </p:cNvSpPr>
          <p:nvPr/>
        </p:nvSpPr>
        <p:spPr bwMode="auto">
          <a:xfrm>
            <a:off x="107504" y="6525344"/>
            <a:ext cx="55446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トランジット、乗員、１年以上の滞在者等を除く日本を出国する訪日外国人旅行者</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nvGraphicFramePr>
        <p:xfrm>
          <a:off x="71934" y="2528085"/>
          <a:ext cx="4356050" cy="39591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nvGraphicFramePr>
        <p:xfrm>
          <a:off x="4487134" y="2487071"/>
          <a:ext cx="4333337" cy="406655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1216812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261701" y="980728"/>
            <a:ext cx="1872208" cy="338554"/>
          </a:xfrm>
          <a:prstGeom prst="rect">
            <a:avLst/>
          </a:prstGeom>
          <a:solidFill>
            <a:schemeClr val="accent1"/>
          </a:solidFill>
        </p:spPr>
        <p:txBody>
          <a:bodyPr wrap="square" rtlCol="0">
            <a:spAutoFit/>
          </a:bodyPr>
          <a:lstStyle/>
          <a:p>
            <a:pPr algn="ct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戦略目標</a:t>
            </a:r>
          </a:p>
        </p:txBody>
      </p:sp>
      <p:sp>
        <p:nvSpPr>
          <p:cNvPr id="23" name="テキスト ボックス 22"/>
          <p:cNvSpPr txBox="1"/>
          <p:nvPr/>
        </p:nvSpPr>
        <p:spPr>
          <a:xfrm>
            <a:off x="2098205" y="980728"/>
            <a:ext cx="3608680"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（目標年は</a:t>
            </a:r>
            <a:r>
              <a:rPr lang="en-US" altLang="ja-JP" dirty="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latin typeface="Meiryo UI" panose="020B0604030504040204" pitchFamily="50" charset="-128"/>
                <a:ea typeface="Meiryo UI" panose="020B0604030504040204" pitchFamily="50" charset="-128"/>
                <a:cs typeface="Meiryo UI" panose="020B0604030504040204" pitchFamily="50" charset="-128"/>
              </a:rPr>
              <a:t>年（一部除く））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07504" y="260648"/>
            <a:ext cx="6513073"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a:solidFill>
                  <a:schemeClr val="tx1"/>
                </a:solidFill>
                <a:latin typeface="Meiryo UI" panose="020B0604030504040204" pitchFamily="50" charset="-128"/>
                <a:ea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rPr>
              <a:t>大阪の再生・成長に向けた新戦略</a:t>
            </a:r>
            <a:r>
              <a:rPr kumimoji="1" lang="ja-JP" altLang="en-US" sz="2000" b="1" dirty="0">
                <a:solidFill>
                  <a:schemeClr val="tx1"/>
                </a:solidFill>
                <a:latin typeface="Meiryo UI" panose="020B0604030504040204" pitchFamily="50" charset="-128"/>
                <a:ea typeface="Meiryo UI" panose="020B0604030504040204" pitchFamily="50" charset="-128"/>
              </a:rPr>
              <a:t>」に掲げる目標</a:t>
            </a:r>
          </a:p>
        </p:txBody>
      </p:sp>
      <p:sp>
        <p:nvSpPr>
          <p:cNvPr id="2" name="スライド番号プレースホルダー 1"/>
          <p:cNvSpPr>
            <a:spLocks noGrp="1"/>
          </p:cNvSpPr>
          <p:nvPr>
            <p:ph type="sldNum" sz="quarter" idx="12"/>
          </p:nvPr>
        </p:nvSpPr>
        <p:spPr>
          <a:xfrm>
            <a:off x="7037294" y="6492875"/>
            <a:ext cx="2133600" cy="365125"/>
          </a:xfrm>
        </p:spPr>
        <p:txBody>
          <a:bodyPr/>
          <a:lstStyle/>
          <a:p>
            <a:pPr>
              <a:defRPr/>
            </a:pPr>
            <a:fld id="{4AC9B83D-17C3-4F2E-B0BA-D155CD364A7C}" type="slidenum">
              <a:rPr lang="ja-JP" altLang="en-US" b="1" smtClean="0"/>
              <a:pPr>
                <a:defRPr/>
              </a:pPr>
              <a:t>3</a:t>
            </a:fld>
            <a:endParaRPr lang="ja-JP" altLang="en-US" b="1" dirty="0"/>
          </a:p>
        </p:txBody>
      </p:sp>
      <p:sp>
        <p:nvSpPr>
          <p:cNvPr id="14" name="角丸四角形 13"/>
          <p:cNvSpPr/>
          <p:nvPr/>
        </p:nvSpPr>
        <p:spPr>
          <a:xfrm>
            <a:off x="278373" y="1704646"/>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実質成長率</a:t>
            </a:r>
          </a:p>
        </p:txBody>
      </p:sp>
      <p:sp>
        <p:nvSpPr>
          <p:cNvPr id="15" name="V 字形矢印 14"/>
          <p:cNvSpPr/>
          <p:nvPr/>
        </p:nvSpPr>
        <p:spPr>
          <a:xfrm>
            <a:off x="2393758" y="1776654"/>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16" name="角丸四角形 15"/>
          <p:cNvSpPr/>
          <p:nvPr/>
        </p:nvSpPr>
        <p:spPr>
          <a:xfrm>
            <a:off x="2699792" y="1667493"/>
            <a:ext cx="5940000" cy="541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kumimoji="1"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年度に府内総生産（実質）をコロナ前の</a:t>
            </a:r>
            <a:r>
              <a:rPr kumimoji="1" lang="ja-JP" altLang="en-US" dirty="0">
                <a:solidFill>
                  <a:schemeClr val="tx1"/>
                </a:solidFill>
                <a:latin typeface="Meiryo UI" panose="020B0604030504040204" pitchFamily="50" charset="-128"/>
                <a:ea typeface="Meiryo UI" panose="020B0604030504040204" pitchFamily="50" charset="-128"/>
              </a:rPr>
              <a:t>水準に戻す。</a:t>
            </a:r>
            <a:endParaRPr kumimoji="1"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それを踏まえ年平均２</a:t>
            </a:r>
            <a:r>
              <a:rPr kumimoji="1" lang="en-US" altLang="ja-JP"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以上</a:t>
            </a:r>
          </a:p>
        </p:txBody>
      </p:sp>
      <p:sp>
        <p:nvSpPr>
          <p:cNvPr id="17" name="角丸四角形 16"/>
          <p:cNvSpPr/>
          <p:nvPr/>
        </p:nvSpPr>
        <p:spPr>
          <a:xfrm>
            <a:off x="278373" y="2712758"/>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150" dirty="0">
                <a:solidFill>
                  <a:schemeClr val="tx1"/>
                </a:solidFill>
                <a:latin typeface="Meiryo UI" panose="020B0604030504040204" pitchFamily="50" charset="-128"/>
                <a:ea typeface="Meiryo UI" panose="020B0604030504040204" pitchFamily="50" charset="-128"/>
              </a:rPr>
              <a:t>内外からの誘客</a:t>
            </a:r>
          </a:p>
        </p:txBody>
      </p:sp>
      <p:sp>
        <p:nvSpPr>
          <p:cNvPr id="20" name="角丸四角形 19"/>
          <p:cNvSpPr/>
          <p:nvPr/>
        </p:nvSpPr>
        <p:spPr>
          <a:xfrm>
            <a:off x="2749082" y="2439953"/>
            <a:ext cx="6394918" cy="12784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indent="-457200"/>
            <a:r>
              <a:rPr lang="ja-JP" altLang="en-US" dirty="0">
                <a:solidFill>
                  <a:schemeClr val="tx1"/>
                </a:solidFill>
                <a:latin typeface="Meiryo UI" panose="020B0604030504040204" pitchFamily="50" charset="-128"/>
                <a:ea typeface="Meiryo UI" panose="020B0604030504040204" pitchFamily="50" charset="-128"/>
              </a:rPr>
              <a:t>・日本人延べ宿泊者数　</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年にコロナ前の水準を上回る　</a:t>
            </a:r>
          </a:p>
          <a:p>
            <a:pPr marL="72000" indent="-457200"/>
            <a:r>
              <a:rPr lang="ja-JP" altLang="en-US" dirty="0">
                <a:solidFill>
                  <a:schemeClr val="tx1"/>
                </a:solidFill>
                <a:latin typeface="Meiryo UI" panose="020B0604030504040204" pitchFamily="50" charset="-128"/>
                <a:ea typeface="Meiryo UI" panose="020B0604030504040204" pitchFamily="50" charset="-128"/>
              </a:rPr>
              <a:t>・来阪外国人旅行者数　入国規制解除から</a:t>
            </a:r>
            <a:r>
              <a:rPr lang="en-US" altLang="ja-JP" dirty="0">
                <a:solidFill>
                  <a:schemeClr val="tx1"/>
                </a:solidFill>
                <a:latin typeface="Meiryo UI" panose="020B0604030504040204" pitchFamily="50" charset="-128"/>
                <a:ea typeface="Meiryo UI" panose="020B0604030504040204" pitchFamily="50" charset="-128"/>
              </a:rPr>
              <a:t>2</a:t>
            </a:r>
            <a:r>
              <a:rPr lang="ja-JP" altLang="en-US" dirty="0">
                <a:solidFill>
                  <a:schemeClr val="tx1"/>
                </a:solidFill>
                <a:latin typeface="Meiryo UI" panose="020B0604030504040204" pitchFamily="50" charset="-128"/>
                <a:ea typeface="Meiryo UI" panose="020B0604030504040204" pitchFamily="50" charset="-128"/>
              </a:rPr>
              <a:t>年後</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にコロナ前の　　　水準を上回る</a:t>
            </a:r>
            <a:endParaRPr lang="ja-JP" altLang="en-US" sz="2000" dirty="0">
              <a:solidFill>
                <a:schemeClr val="tx1"/>
              </a:solidFill>
              <a:latin typeface="Meiryo UI" panose="020B0604030504040204" pitchFamily="50" charset="-128"/>
              <a:ea typeface="Meiryo UI" panose="020B0604030504040204" pitchFamily="50" charset="-128"/>
            </a:endParaRPr>
          </a:p>
        </p:txBody>
      </p:sp>
      <p:sp>
        <p:nvSpPr>
          <p:cNvPr id="25" name="角丸四角形 24"/>
          <p:cNvSpPr/>
          <p:nvPr/>
        </p:nvSpPr>
        <p:spPr>
          <a:xfrm>
            <a:off x="278373" y="3849030"/>
            <a:ext cx="1838864" cy="568780"/>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スタートアップ</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創出数</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2717558" y="3992776"/>
            <a:ext cx="5940000" cy="2883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300</a:t>
            </a:r>
            <a:r>
              <a:rPr kumimoji="1" lang="ja-JP" altLang="en-US" dirty="0">
                <a:solidFill>
                  <a:schemeClr val="tx1"/>
                </a:solidFill>
                <a:latin typeface="Meiryo UI" panose="020B0604030504040204" pitchFamily="50" charset="-128"/>
                <a:ea typeface="Meiryo UI" panose="020B0604030504040204" pitchFamily="50" charset="-128"/>
              </a:rPr>
              <a:t>社創出（うち大学発</a:t>
            </a:r>
            <a:r>
              <a:rPr kumimoji="1" lang="en-US" altLang="ja-JP" dirty="0">
                <a:solidFill>
                  <a:schemeClr val="tx1"/>
                </a:solidFill>
                <a:latin typeface="Meiryo UI" panose="020B0604030504040204" pitchFamily="50" charset="-128"/>
                <a:ea typeface="Meiryo UI" panose="020B0604030504040204" pitchFamily="50" charset="-128"/>
              </a:rPr>
              <a:t>100</a:t>
            </a:r>
            <a:r>
              <a:rPr kumimoji="1" lang="ja-JP" altLang="en-US" dirty="0">
                <a:solidFill>
                  <a:schemeClr val="tx1"/>
                </a:solidFill>
                <a:latin typeface="Meiryo UI" panose="020B0604030504040204" pitchFamily="50" charset="-128"/>
                <a:ea typeface="Meiryo UI" panose="020B0604030504040204" pitchFamily="50" charset="-128"/>
              </a:rPr>
              <a:t>社） （</a:t>
            </a:r>
            <a:r>
              <a:rPr kumimoji="1" lang="en-US" altLang="ja-JP" dirty="0">
                <a:solidFill>
                  <a:schemeClr val="tx1"/>
                </a:solidFill>
                <a:latin typeface="Meiryo UI" panose="020B0604030504040204" pitchFamily="50" charset="-128"/>
                <a:ea typeface="Meiryo UI" panose="020B0604030504040204" pitchFamily="50" charset="-128"/>
              </a:rPr>
              <a:t>2024</a:t>
            </a:r>
            <a:r>
              <a:rPr kumimoji="1" lang="ja-JP" altLang="en-US" dirty="0">
                <a:solidFill>
                  <a:schemeClr val="tx1"/>
                </a:solidFill>
                <a:latin typeface="Meiryo UI" panose="020B0604030504040204" pitchFamily="50" charset="-128"/>
                <a:ea typeface="Meiryo UI" panose="020B0604030504040204" pitchFamily="50" charset="-128"/>
              </a:rPr>
              <a:t>年）</a:t>
            </a:r>
          </a:p>
        </p:txBody>
      </p:sp>
      <p:sp>
        <p:nvSpPr>
          <p:cNvPr id="27" name="角丸四角形 26"/>
          <p:cNvSpPr/>
          <p:nvPr/>
        </p:nvSpPr>
        <p:spPr>
          <a:xfrm>
            <a:off x="278373" y="4937661"/>
            <a:ext cx="1838864" cy="495545"/>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雇用創出数</a:t>
            </a:r>
          </a:p>
        </p:txBody>
      </p:sp>
      <p:sp>
        <p:nvSpPr>
          <p:cNvPr id="28" name="角丸四角形 27"/>
          <p:cNvSpPr/>
          <p:nvPr/>
        </p:nvSpPr>
        <p:spPr>
          <a:xfrm>
            <a:off x="2717558" y="4857142"/>
            <a:ext cx="5940000" cy="6313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年にコロナ前の水準に戻す。</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rPr>
              <a:t>2022</a:t>
            </a:r>
            <a:r>
              <a:rPr lang="ja-JP" altLang="en-US" dirty="0">
                <a:solidFill>
                  <a:schemeClr val="tx1"/>
                </a:solidFill>
                <a:latin typeface="Meiryo UI" panose="020B0604030504040204" pitchFamily="50" charset="-128"/>
                <a:ea typeface="Meiryo UI" panose="020B0604030504040204" pitchFamily="50" charset="-128"/>
              </a:rPr>
              <a:t>年以降、年平均２万人以上</a:t>
            </a:r>
          </a:p>
        </p:txBody>
      </p:sp>
      <p:sp>
        <p:nvSpPr>
          <p:cNvPr id="29" name="角丸四角形 28"/>
          <p:cNvSpPr/>
          <p:nvPr/>
        </p:nvSpPr>
        <p:spPr>
          <a:xfrm>
            <a:off x="278373" y="5937262"/>
            <a:ext cx="1838864" cy="516074"/>
          </a:xfrm>
          <a:prstGeom prst="round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Meiryo UI" panose="020B0604030504040204" pitchFamily="50" charset="-128"/>
                <a:ea typeface="Meiryo UI" panose="020B0604030504040204" pitchFamily="50" charset="-128"/>
              </a:rPr>
              <a:t>府内への転入</a:t>
            </a:r>
            <a:endParaRPr lang="en-US" altLang="ja-JP" b="1" dirty="0">
              <a:solidFill>
                <a:schemeClr val="tx1"/>
              </a:solidFill>
              <a:latin typeface="Meiryo UI" panose="020B0604030504040204" pitchFamily="50" charset="-128"/>
              <a:ea typeface="Meiryo UI" panose="020B0604030504040204" pitchFamily="50" charset="-128"/>
            </a:endParaRPr>
          </a:p>
          <a:p>
            <a:pPr algn="ctr"/>
            <a:r>
              <a:rPr lang="ja-JP" altLang="en-US" b="1" dirty="0">
                <a:solidFill>
                  <a:schemeClr val="tx1"/>
                </a:solidFill>
                <a:latin typeface="Meiryo UI" panose="020B0604030504040204" pitchFamily="50" charset="-128"/>
                <a:ea typeface="Meiryo UI" panose="020B0604030504040204" pitchFamily="50" charset="-128"/>
              </a:rPr>
              <a:t>超過数</a:t>
            </a:r>
          </a:p>
        </p:txBody>
      </p:sp>
      <p:sp>
        <p:nvSpPr>
          <p:cNvPr id="30" name="角丸四角形 29"/>
          <p:cNvSpPr/>
          <p:nvPr/>
        </p:nvSpPr>
        <p:spPr>
          <a:xfrm>
            <a:off x="2749082" y="6009270"/>
            <a:ext cx="5940000" cy="3306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lang="ja-JP" altLang="en-US" dirty="0">
                <a:solidFill>
                  <a:schemeClr val="tx1"/>
                </a:solidFill>
                <a:latin typeface="Meiryo UI" panose="020B0604030504040204" pitchFamily="50" charset="-128"/>
                <a:ea typeface="Meiryo UI" panose="020B0604030504040204" pitchFamily="50" charset="-128"/>
              </a:rPr>
              <a:t>・生産年齢人口の転入超過数　年１万人以上</a:t>
            </a:r>
          </a:p>
        </p:txBody>
      </p:sp>
      <p:sp>
        <p:nvSpPr>
          <p:cNvPr id="31" name="V 字形矢印 30"/>
          <p:cNvSpPr/>
          <p:nvPr/>
        </p:nvSpPr>
        <p:spPr>
          <a:xfrm>
            <a:off x="2393758" y="2784766"/>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2" name="V 字形矢印 31"/>
          <p:cNvSpPr/>
          <p:nvPr/>
        </p:nvSpPr>
        <p:spPr>
          <a:xfrm>
            <a:off x="2393758" y="3921038"/>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3" name="V 字形矢印 32"/>
          <p:cNvSpPr/>
          <p:nvPr/>
        </p:nvSpPr>
        <p:spPr>
          <a:xfrm>
            <a:off x="2393758" y="5001158"/>
            <a:ext cx="281514" cy="398315"/>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UI" panose="020B0604030504040204" pitchFamily="50" charset="-128"/>
              <a:ea typeface="Meiryo UI" panose="020B0604030504040204" pitchFamily="50" charset="-128"/>
            </a:endParaRPr>
          </a:p>
        </p:txBody>
      </p:sp>
      <p:sp>
        <p:nvSpPr>
          <p:cNvPr id="34" name="V 字形矢印 33"/>
          <p:cNvSpPr/>
          <p:nvPr/>
        </p:nvSpPr>
        <p:spPr>
          <a:xfrm>
            <a:off x="2393758" y="6009270"/>
            <a:ext cx="281514" cy="394356"/>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21" name="角丸四角形 20"/>
          <p:cNvSpPr/>
          <p:nvPr/>
        </p:nvSpPr>
        <p:spPr>
          <a:xfrm>
            <a:off x="4283968" y="3311687"/>
            <a:ext cx="1775823" cy="14749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lvl="0" indent="-265113"/>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具体の時期は改めて設定。</a:t>
            </a:r>
            <a:endParaRPr lang="en-US" altLang="ja-JP"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05039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4694" y="503285"/>
            <a:ext cx="8716160"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訪日外国人消費の動向と効果</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65774" y="2160690"/>
            <a:ext cx="8699778" cy="523220"/>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国籍・地域別、訪日外国人の旅行費支出内訳</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年以降は新型コロナの影響で調査中止）</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264710" y="4417367"/>
            <a:ext cx="869977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パッケージツアー参加費に含まれる国内収入分を含むため、前ページの「国・地域別、</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回あたりの旅行消費単価の推移」グラフとは数値が異なる。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35496" y="4653136"/>
            <a:ext cx="9793088"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GRP</a:t>
            </a:r>
            <a:r>
              <a:rPr kumimoji="1"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効果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アジア太平洋研究所</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APIR)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Trend Watch No.65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訪日外国人消費による関西各府県への経済効果」より作成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4694" y="865642"/>
            <a:ext cx="8928992" cy="1307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消費動向をみると、いずれの国も宿泊料金や買い物代の割合が高い。このうち、中国と台湾、香港では、買い物代の方が構成比が高く、韓国とアメリカは宿泊料金の構成比が高いといった、それぞれの特徴が窺え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訪日外国人消費の関西名目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GRP</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に対する寄与度は、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年に初めて１％を超え、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年は関空被災にも関わらず</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1.08</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％となり、</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％と加速した。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nvGraphicFramePr>
        <p:xfrm>
          <a:off x="251520" y="2653394"/>
          <a:ext cx="8229601" cy="1809029"/>
        </p:xfrm>
        <a:graphic>
          <a:graphicData uri="http://schemas.openxmlformats.org/drawingml/2006/table">
            <a:tbl>
              <a:tblPr/>
              <a:tblGrid>
                <a:gridCol w="1045029">
                  <a:extLst>
                    <a:ext uri="{9D8B030D-6E8A-4147-A177-3AD203B41FA5}">
                      <a16:colId xmlns:a16="http://schemas.microsoft.com/office/drawing/2014/main" val="2047801452"/>
                    </a:ext>
                  </a:extLst>
                </a:gridCol>
                <a:gridCol w="667040">
                  <a:extLst>
                    <a:ext uri="{9D8B030D-6E8A-4147-A177-3AD203B41FA5}">
                      <a16:colId xmlns:a16="http://schemas.microsoft.com/office/drawing/2014/main" val="3330274069"/>
                    </a:ext>
                  </a:extLst>
                </a:gridCol>
                <a:gridCol w="544749">
                  <a:extLst>
                    <a:ext uri="{9D8B030D-6E8A-4147-A177-3AD203B41FA5}">
                      <a16:colId xmlns:a16="http://schemas.microsoft.com/office/drawing/2014/main" val="3190419251"/>
                    </a:ext>
                  </a:extLst>
                </a:gridCol>
                <a:gridCol w="611453">
                  <a:extLst>
                    <a:ext uri="{9D8B030D-6E8A-4147-A177-3AD203B41FA5}">
                      <a16:colId xmlns:a16="http://schemas.microsoft.com/office/drawing/2014/main" val="4228787190"/>
                    </a:ext>
                  </a:extLst>
                </a:gridCol>
                <a:gridCol w="555867">
                  <a:extLst>
                    <a:ext uri="{9D8B030D-6E8A-4147-A177-3AD203B41FA5}">
                      <a16:colId xmlns:a16="http://schemas.microsoft.com/office/drawing/2014/main" val="2261187308"/>
                    </a:ext>
                  </a:extLst>
                </a:gridCol>
                <a:gridCol w="611453">
                  <a:extLst>
                    <a:ext uri="{9D8B030D-6E8A-4147-A177-3AD203B41FA5}">
                      <a16:colId xmlns:a16="http://schemas.microsoft.com/office/drawing/2014/main" val="3253670817"/>
                    </a:ext>
                  </a:extLst>
                </a:gridCol>
                <a:gridCol w="533631">
                  <a:extLst>
                    <a:ext uri="{9D8B030D-6E8A-4147-A177-3AD203B41FA5}">
                      <a16:colId xmlns:a16="http://schemas.microsoft.com/office/drawing/2014/main" val="1975007011"/>
                    </a:ext>
                  </a:extLst>
                </a:gridCol>
                <a:gridCol w="611453">
                  <a:extLst>
                    <a:ext uri="{9D8B030D-6E8A-4147-A177-3AD203B41FA5}">
                      <a16:colId xmlns:a16="http://schemas.microsoft.com/office/drawing/2014/main" val="2998288147"/>
                    </a:ext>
                  </a:extLst>
                </a:gridCol>
                <a:gridCol w="589219">
                  <a:extLst>
                    <a:ext uri="{9D8B030D-6E8A-4147-A177-3AD203B41FA5}">
                      <a16:colId xmlns:a16="http://schemas.microsoft.com/office/drawing/2014/main" val="282103964"/>
                    </a:ext>
                  </a:extLst>
                </a:gridCol>
                <a:gridCol w="700392">
                  <a:extLst>
                    <a:ext uri="{9D8B030D-6E8A-4147-A177-3AD203B41FA5}">
                      <a16:colId xmlns:a16="http://schemas.microsoft.com/office/drawing/2014/main" val="3866718702"/>
                    </a:ext>
                  </a:extLst>
                </a:gridCol>
                <a:gridCol w="558645">
                  <a:extLst>
                    <a:ext uri="{9D8B030D-6E8A-4147-A177-3AD203B41FA5}">
                      <a16:colId xmlns:a16="http://schemas.microsoft.com/office/drawing/2014/main" val="2474453528"/>
                    </a:ext>
                  </a:extLst>
                </a:gridCol>
                <a:gridCol w="600335">
                  <a:extLst>
                    <a:ext uri="{9D8B030D-6E8A-4147-A177-3AD203B41FA5}">
                      <a16:colId xmlns:a16="http://schemas.microsoft.com/office/drawing/2014/main" val="2638304807"/>
                    </a:ext>
                  </a:extLst>
                </a:gridCol>
                <a:gridCol w="600335">
                  <a:extLst>
                    <a:ext uri="{9D8B030D-6E8A-4147-A177-3AD203B41FA5}">
                      <a16:colId xmlns:a16="http://schemas.microsoft.com/office/drawing/2014/main" val="953021920"/>
                    </a:ext>
                  </a:extLst>
                </a:gridCol>
              </a:tblGrid>
              <a:tr h="144000">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全体</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中国</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韓国</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台湾</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香港</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アメリカ</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4909408"/>
                  </a:ext>
                </a:extLst>
              </a:tr>
              <a:tr h="144000">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351647"/>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宿泊料金</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47,336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29.9%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45,217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25,412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33.4%</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32,814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27.7%</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46,183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29.6%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83,125</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43.9%</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extLst>
                  <a:ext uri="{0D108BD9-81ED-4DB2-BD59-A6C34878D82A}">
                    <a16:rowId xmlns:a16="http://schemas.microsoft.com/office/drawing/2014/main" val="3812882630"/>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飲食費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34,740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36,631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21,132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27.8%</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26,258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22.2%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36,886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23.7%</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48,279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25.5%</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57909682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交通費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16,669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10.5%</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15,233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7,823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10.3%</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13,419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11.3%</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16,208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10.4%</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26,014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13.7%</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22931059"/>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娯楽サービス費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6,383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6,914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3,742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4,267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4,419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2.8%</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8,692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3901810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買い物代</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53,331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108,788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51.1%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17,939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41,502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35.1%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52,176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33.5%</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23,218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12.3%</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76088161"/>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その他</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374223"/>
                  </a:ext>
                </a:extLst>
              </a:tr>
              <a:tr h="216861">
                <a:tc>
                  <a:txBody>
                    <a:bodyPr/>
                    <a:lstStyle/>
                    <a:p>
                      <a:pPr algn="l"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旅行支出総額</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158,531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212,810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76,138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118,288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155,951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189,411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43468"/>
                  </a:ext>
                </a:extLst>
              </a:tr>
            </a:tbl>
          </a:graphicData>
        </a:graphic>
      </p:graphicFrame>
      <p:graphicFrame>
        <p:nvGraphicFramePr>
          <p:cNvPr id="2" name="表 1"/>
          <p:cNvGraphicFramePr>
            <a:graphicFrameLocks noGrp="1"/>
          </p:cNvGraphicFramePr>
          <p:nvPr/>
        </p:nvGraphicFramePr>
        <p:xfrm>
          <a:off x="251520" y="4941165"/>
          <a:ext cx="8229601" cy="1872209"/>
        </p:xfrm>
        <a:graphic>
          <a:graphicData uri="http://schemas.openxmlformats.org/drawingml/2006/table">
            <a:tbl>
              <a:tblPr/>
              <a:tblGrid>
                <a:gridCol w="906424">
                  <a:extLst>
                    <a:ext uri="{9D8B030D-6E8A-4147-A177-3AD203B41FA5}">
                      <a16:colId xmlns:a16="http://schemas.microsoft.com/office/drawing/2014/main" val="78405242"/>
                    </a:ext>
                  </a:extLst>
                </a:gridCol>
                <a:gridCol w="895097">
                  <a:extLst>
                    <a:ext uri="{9D8B030D-6E8A-4147-A177-3AD203B41FA5}">
                      <a16:colId xmlns:a16="http://schemas.microsoft.com/office/drawing/2014/main" val="2549685635"/>
                    </a:ext>
                  </a:extLst>
                </a:gridCol>
                <a:gridCol w="895097">
                  <a:extLst>
                    <a:ext uri="{9D8B030D-6E8A-4147-A177-3AD203B41FA5}">
                      <a16:colId xmlns:a16="http://schemas.microsoft.com/office/drawing/2014/main" val="4146636711"/>
                    </a:ext>
                  </a:extLst>
                </a:gridCol>
                <a:gridCol w="895097">
                  <a:extLst>
                    <a:ext uri="{9D8B030D-6E8A-4147-A177-3AD203B41FA5}">
                      <a16:colId xmlns:a16="http://schemas.microsoft.com/office/drawing/2014/main" val="2232782624"/>
                    </a:ext>
                  </a:extLst>
                </a:gridCol>
                <a:gridCol w="1057498">
                  <a:extLst>
                    <a:ext uri="{9D8B030D-6E8A-4147-A177-3AD203B41FA5}">
                      <a16:colId xmlns:a16="http://schemas.microsoft.com/office/drawing/2014/main" val="3046638592"/>
                    </a:ext>
                  </a:extLst>
                </a:gridCol>
                <a:gridCol w="895097">
                  <a:extLst>
                    <a:ext uri="{9D8B030D-6E8A-4147-A177-3AD203B41FA5}">
                      <a16:colId xmlns:a16="http://schemas.microsoft.com/office/drawing/2014/main" val="1996729525"/>
                    </a:ext>
                  </a:extLst>
                </a:gridCol>
                <a:gridCol w="895097">
                  <a:extLst>
                    <a:ext uri="{9D8B030D-6E8A-4147-A177-3AD203B41FA5}">
                      <a16:colId xmlns:a16="http://schemas.microsoft.com/office/drawing/2014/main" val="2973259715"/>
                    </a:ext>
                  </a:extLst>
                </a:gridCol>
                <a:gridCol w="895097">
                  <a:extLst>
                    <a:ext uri="{9D8B030D-6E8A-4147-A177-3AD203B41FA5}">
                      <a16:colId xmlns:a16="http://schemas.microsoft.com/office/drawing/2014/main" val="605679584"/>
                    </a:ext>
                  </a:extLst>
                </a:gridCol>
                <a:gridCol w="895097">
                  <a:extLst>
                    <a:ext uri="{9D8B030D-6E8A-4147-A177-3AD203B41FA5}">
                      <a16:colId xmlns:a16="http://schemas.microsoft.com/office/drawing/2014/main" val="2836037819"/>
                    </a:ext>
                  </a:extLst>
                </a:gridCol>
              </a:tblGrid>
              <a:tr h="409545">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a:solidFill>
                            <a:schemeClr val="tx1"/>
                          </a:solidFill>
                          <a:effectLst/>
                          <a:latin typeface="Meiryo UI" panose="020B0604030504040204" pitchFamily="50" charset="-128"/>
                          <a:ea typeface="Meiryo UI" panose="020B0604030504040204" pitchFamily="50" charset="-128"/>
                        </a:rPr>
                      </a:b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354524"/>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滋賀県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8,697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37,322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39,860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43,195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582892"/>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京都府</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70,701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194,074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197,310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276,078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88954973"/>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大阪府</a:t>
                      </a:r>
                    </a:p>
                  </a:txBody>
                  <a:tcPr marL="9525" marR="9525" marT="9525"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134,077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480,856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536,418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581,507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1.47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40643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兵庫県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27,675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103,957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111,551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120,508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959817"/>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奈良県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4,249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20,098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23,553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24,755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33915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和歌山県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5,972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22,117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22,599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21,713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582318"/>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関西計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251,372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858,423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931,291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1,067,755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1.25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061969"/>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784626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06511" y="2310223"/>
            <a:ext cx="4980128" cy="67710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DBJ</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アンケート調査</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（複数回答　本問回答者数　アジア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678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5" name="表 1"/>
          <p:cNvGraphicFramePr>
            <a:graphicFrameLocks noGrp="1"/>
          </p:cNvGraphicFramePr>
          <p:nvPr/>
        </p:nvGraphicFramePr>
        <p:xfrm>
          <a:off x="4706511" y="2987331"/>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理由</a:t>
                      </a: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回答率</a:t>
                      </a: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伝統的日本料理を食べる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47.1</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2888488825"/>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桜の観賞</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食品や飲料のショッピング</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35496" y="2319844"/>
            <a:ext cx="4722152" cy="677108"/>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出典：観光庁「訪日外国人消費動向調査」（</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（複数回答　全体回答者数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35,034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人、うち本問回答者数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26,090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p>
        </p:txBody>
      </p:sp>
      <p:sp>
        <p:nvSpPr>
          <p:cNvPr id="9" name="正方形/長方形 8"/>
          <p:cNvSpPr/>
          <p:nvPr/>
        </p:nvSpPr>
        <p:spPr>
          <a:xfrm>
            <a:off x="110989" y="518278"/>
            <a:ext cx="8716160"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6309320"/>
            <a:ext cx="435808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048543"/>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年の訪日外国人消費動向調査による旅行目的では、食事や文化、歴史、自然への関心など、いわゆる「コト消費」に関連する理由が大半を示す。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また、大阪に行ってみたいと考えているアジア旅行者においても、伝統的な日本の風物のみならず、現地の人々の生活文化の体験を望む傾向にある。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2" name="表 17"/>
          <p:cNvGraphicFramePr>
            <a:graphicFrameLocks noGrp="1"/>
          </p:cNvGraphicFramePr>
          <p:nvPr/>
        </p:nvGraphicFramePr>
        <p:xfrm>
          <a:off x="173754" y="2996953"/>
          <a:ext cx="4254230" cy="3262277"/>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項目</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回答率</a:t>
                      </a: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日本食を食べる</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自然・景勝地観光</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温泉入浴</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ショッピング</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日本の歴史・伝統文化体験</a:t>
                      </a:r>
                    </a:p>
                  </a:txBody>
                  <a:tcPr anchor="ctr">
                    <a:solidFill>
                      <a:schemeClr val="accent1">
                        <a:lumMod val="20000"/>
                        <a:lumOff val="80000"/>
                      </a:schemeClr>
                    </a:solid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四季の体感</a:t>
                      </a: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r h="366257">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旅館に宿泊</a:t>
                      </a:r>
                    </a:p>
                  </a:txBody>
                  <a:tcPr marL="9525" marR="9525" marT="9525" marB="0" anchor="ctr">
                    <a:solidFill>
                      <a:schemeClr val="accent1">
                        <a:lumMod val="20000"/>
                        <a:lumOff val="80000"/>
                      </a:schemeClr>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7" name="テキスト ボックス 16">
            <a:extLst>
              <a:ext uri="{FF2B5EF4-FFF2-40B4-BE49-F238E27FC236}">
                <a16:creationId xmlns:a16="http://schemas.microsoft.com/office/drawing/2014/main" id="{C0AA0E49-679F-4B30-ACC4-E34EFFB248E3}"/>
              </a:ext>
            </a:extLst>
          </p:cNvPr>
          <p:cNvSpPr txBox="1"/>
          <p:nvPr/>
        </p:nvSpPr>
        <p:spPr>
          <a:xfrm>
            <a:off x="246103" y="6339722"/>
            <a:ext cx="435808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年以降は新型コロナの影響で調査中止</a:t>
            </a:r>
            <a:endPar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44208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496" y="516487"/>
            <a:ext cx="86409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都道府県別、タイプ</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別客室稼働率</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出典：観光庁「宿泊旅行統計調査」（</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3746960" y="815666"/>
            <a:ext cx="43007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（注）従業員数</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人以下の施設については抽出調査</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5496" y="5985138"/>
            <a:ext cx="8784468"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旅館：和式の構造及び設備を主とする施設を設け、宿泊料を受けて、人を宿泊させるもの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ホテル：洋式の構造及び設備を主とする施設を設け、宿泊料を受けて、人を宿泊させるもの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①リゾートホテル：ホテルのうち、行楽地や保養地に建てられた、主に観光客を対象とするもの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②ビジネスホテル：ホテルのうち、主に出張ビジネスマンを対象とするもの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③シティホテル　：ホテルのうち、リゾートホテル、ビジネスホテル以外の都市部に立地するもの</a:t>
            </a:r>
          </a:p>
        </p:txBody>
      </p:sp>
      <p:sp>
        <p:nvSpPr>
          <p:cNvPr id="11" name="正方形/長方形 10"/>
          <p:cNvSpPr/>
          <p:nvPr/>
        </p:nvSpPr>
        <p:spPr>
          <a:xfrm>
            <a:off x="107504" y="1283618"/>
            <a:ext cx="8928992" cy="11372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年の大阪府の宿泊施設稼働率（全体）は、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79.0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施設タイプ別の外国人の割合をみると、コロナ禍においては、大阪は旅館やリゾートホテル、ビジネスホテル、シティホテルの利用者の割合が低い一方、簡易</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宿所や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会社・団体の宿泊所の利用割合が高い傾向にある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nvGraphicFramePr>
        <p:xfrm>
          <a:off x="107501" y="2592077"/>
          <a:ext cx="8784979" cy="2083845"/>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182989">
                  <a:extLst>
                    <a:ext uri="{9D8B030D-6E8A-4147-A177-3AD203B41FA5}">
                      <a16:colId xmlns:a16="http://schemas.microsoft.com/office/drawing/2014/main" val="20001"/>
                    </a:ext>
                  </a:extLst>
                </a:gridCol>
                <a:gridCol w="1182989">
                  <a:extLst>
                    <a:ext uri="{9D8B030D-6E8A-4147-A177-3AD203B41FA5}">
                      <a16:colId xmlns:a16="http://schemas.microsoft.com/office/drawing/2014/main" val="20002"/>
                    </a:ext>
                  </a:extLst>
                </a:gridCol>
                <a:gridCol w="1182989">
                  <a:extLst>
                    <a:ext uri="{9D8B030D-6E8A-4147-A177-3AD203B41FA5}">
                      <a16:colId xmlns:a16="http://schemas.microsoft.com/office/drawing/2014/main" val="20003"/>
                    </a:ext>
                  </a:extLst>
                </a:gridCol>
                <a:gridCol w="1182989">
                  <a:extLst>
                    <a:ext uri="{9D8B030D-6E8A-4147-A177-3AD203B41FA5}">
                      <a16:colId xmlns:a16="http://schemas.microsoft.com/office/drawing/2014/main" val="20004"/>
                    </a:ext>
                  </a:extLst>
                </a:gridCol>
                <a:gridCol w="1182989">
                  <a:extLst>
                    <a:ext uri="{9D8B030D-6E8A-4147-A177-3AD203B41FA5}">
                      <a16:colId xmlns:a16="http://schemas.microsoft.com/office/drawing/2014/main" val="20005"/>
                    </a:ext>
                  </a:extLst>
                </a:gridCol>
                <a:gridCol w="1182989">
                  <a:extLst>
                    <a:ext uri="{9D8B030D-6E8A-4147-A177-3AD203B41FA5}">
                      <a16:colId xmlns:a16="http://schemas.microsoft.com/office/drawing/2014/main" val="20006"/>
                    </a:ext>
                  </a:extLst>
                </a:gridCol>
                <a:gridCol w="1182989">
                  <a:extLst>
                    <a:ext uri="{9D8B030D-6E8A-4147-A177-3AD203B41FA5}">
                      <a16:colId xmlns:a16="http://schemas.microsoft.com/office/drawing/2014/main" val="20007"/>
                    </a:ext>
                  </a:extLst>
                </a:gridCol>
              </a:tblGrid>
              <a:tr h="313900">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全体</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旅館</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リゾートホテル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ビジネスホテル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シティホテル</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簡易宿所</a:t>
                      </a:r>
                    </a:p>
                  </a:txBody>
                  <a:tcPr anchor="ctr"/>
                </a:tc>
                <a:tc>
                  <a:txBody>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会社・団体の</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宿泊所</a:t>
                      </a:r>
                    </a:p>
                  </a:txBody>
                  <a:tcPr anchor="ctr"/>
                </a:tc>
                <a:extLst>
                  <a:ext uri="{0D108BD9-81ED-4DB2-BD59-A6C34878D82A}">
                    <a16:rowId xmlns:a16="http://schemas.microsoft.com/office/drawing/2014/main" val="10000"/>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島根県 </a:t>
                      </a:r>
                      <a:r>
                        <a:rPr kumimoji="1" lang="en-US" altLang="ja-JP"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49.9</a:t>
                      </a:r>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島根県 </a:t>
                      </a:r>
                      <a:r>
                        <a:rPr kumimoji="1" lang="en-US" altLang="ja-JP"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35.1</a:t>
                      </a:r>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島根県 </a:t>
                      </a:r>
                      <a:r>
                        <a:rPr kumimoji="1" lang="en-US" altLang="ja-JP"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島根県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和歌山県 </a:t>
                      </a:r>
                      <a:r>
                        <a:rPr kumimoji="1" lang="en-US" altLang="ja-JP"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60.7</a:t>
                      </a:r>
                      <a:r>
                        <a:rPr kumimoji="1" lang="ja-JP" altLang="en-US" sz="10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42.9</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山形県 </a:t>
                      </a:r>
                      <a:r>
                        <a:rPr kumimoji="1" lang="en-US" altLang="ja-JP"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52.6%</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山口県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秋田県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奈良県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47.6</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福井県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59.8</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岩手県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宮城県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佐賀県 </a:t>
                      </a:r>
                      <a:r>
                        <a:rPr kumimoji="1" lang="en-US" altLang="ja-JP"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青森県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岩手県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29.2</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愛媛県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45.7</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山口県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58.7</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福島県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56.8%</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25.7</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宮崎県 </a:t>
                      </a:r>
                      <a:r>
                        <a:rPr kumimoji="1" lang="en-US" altLang="ja-JP"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33.6%</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43.6</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鳥取県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28.7</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青森県 </a:t>
                      </a:r>
                      <a:r>
                        <a:rPr kumimoji="1" lang="en-US" altLang="ja-JP"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秋田県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25.4</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岩手県 </a:t>
                      </a:r>
                      <a:r>
                        <a:rPr kumimoji="1" lang="en-US" altLang="ja-JP" sz="10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47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岩手県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43.2</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山口県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28.2</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佐賀県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39.6</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群馬県 </a:t>
                      </a:r>
                      <a:r>
                        <a:rPr kumimoji="1" lang="en-US" altLang="ja-JP" sz="10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大分県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山口県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和歌山県 </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9" name="表 17"/>
          <p:cNvGraphicFramePr>
            <a:graphicFrameLocks noGrp="1"/>
          </p:cNvGraphicFramePr>
          <p:nvPr/>
        </p:nvGraphicFramePr>
        <p:xfrm>
          <a:off x="107504" y="5005286"/>
          <a:ext cx="8784976" cy="92964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88132">
                  <a:extLst>
                    <a:ext uri="{9D8B030D-6E8A-4147-A177-3AD203B41FA5}">
                      <a16:colId xmlns:a16="http://schemas.microsoft.com/office/drawing/2014/main" val="20005"/>
                    </a:ext>
                  </a:extLst>
                </a:gridCol>
                <a:gridCol w="1188132">
                  <a:extLst>
                    <a:ext uri="{9D8B030D-6E8A-4147-A177-3AD203B41FA5}">
                      <a16:colId xmlns:a16="http://schemas.microsoft.com/office/drawing/2014/main" val="20006"/>
                    </a:ext>
                  </a:extLst>
                </a:gridCol>
                <a:gridCol w="1188132">
                  <a:extLst>
                    <a:ext uri="{9D8B030D-6E8A-4147-A177-3AD203B41FA5}">
                      <a16:colId xmlns:a16="http://schemas.microsoft.com/office/drawing/2014/main" val="20007"/>
                    </a:ext>
                  </a:extLst>
                </a:gridCol>
              </a:tblGrid>
              <a:tr h="309880">
                <a:tc rowSpan="3">
                  <a:txBody>
                    <a:bodyPr/>
                    <a:lstStyle/>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施設タイプ別、各都道府県の</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延べ宿泊者数に占める</a:t>
                      </a:r>
                      <a:endParaRPr kumimoji="1"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外国人の割合</a:t>
                      </a:r>
                    </a:p>
                  </a:txBody>
                  <a:tcPr anchor="ctr">
                    <a:solidFill>
                      <a:schemeClr val="accent1">
                        <a:lumMod val="20000"/>
                        <a:lumOff val="80000"/>
                      </a:schemeClr>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29.3</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extLst>
                  <a:ext uri="{0D108BD9-81ED-4DB2-BD59-A6C34878D82A}">
                    <a16:rowId xmlns:a16="http://schemas.microsoft.com/office/drawing/2014/main" val="10000"/>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7.2</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14.9</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0.3</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17.7</a:t>
                      </a:r>
                      <a:r>
                        <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683568" y="4673185"/>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27.3</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4" name="テキスト ボックス 13"/>
          <p:cNvSpPr txBox="1"/>
          <p:nvPr/>
        </p:nvSpPr>
        <p:spPr>
          <a:xfrm>
            <a:off x="107501" y="4663069"/>
            <a:ext cx="4542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p>
        </p:txBody>
      </p:sp>
      <p:sp>
        <p:nvSpPr>
          <p:cNvPr id="15" name="テキスト ボックス 14"/>
          <p:cNvSpPr txBox="1"/>
          <p:nvPr/>
        </p:nvSpPr>
        <p:spPr>
          <a:xfrm>
            <a:off x="1824336" y="4665276"/>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064242" y="4663068"/>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30.8</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194212" y="4666875"/>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413376" y="4644218"/>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563635" y="4663067"/>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786011" y="4656075"/>
            <a:ext cx="100811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05608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612967"/>
            <a:ext cx="8842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大阪府の宿泊施設の整備状況</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
        <p:nvSpPr>
          <p:cNvPr id="18" name="スライド番号プレースホルダー 2"/>
          <p:cNvSpPr>
            <a:spLocks noGrp="1"/>
          </p:cNvSpPr>
          <p:nvPr>
            <p:ph type="sldNum" sz="quarter" idx="12"/>
          </p:nvPr>
        </p:nvSpPr>
        <p:spPr>
          <a:xfrm>
            <a:off x="7071072" y="64872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9" name="表 1"/>
          <p:cNvGraphicFramePr>
            <a:graphicFrameLocks noGrp="1"/>
          </p:cNvGraphicFramePr>
          <p:nvPr/>
        </p:nvGraphicFramePr>
        <p:xfrm>
          <a:off x="107504" y="2420888"/>
          <a:ext cx="8842109" cy="2448271"/>
        </p:xfrm>
        <a:graphic>
          <a:graphicData uri="http://schemas.openxmlformats.org/drawingml/2006/table">
            <a:tbl>
              <a:tblPr>
                <a:tableStyleId>{5C22544A-7EE6-4342-B048-85BDC9FD1C3A}</a:tableStyleId>
              </a:tblPr>
              <a:tblGrid>
                <a:gridCol w="224383">
                  <a:extLst>
                    <a:ext uri="{9D8B030D-6E8A-4147-A177-3AD203B41FA5}">
                      <a16:colId xmlns:a16="http://schemas.microsoft.com/office/drawing/2014/main" val="20000"/>
                    </a:ext>
                  </a:extLst>
                </a:gridCol>
                <a:gridCol w="869136">
                  <a:extLst>
                    <a:ext uri="{9D8B030D-6E8A-4147-A177-3AD203B41FA5}">
                      <a16:colId xmlns:a16="http://schemas.microsoft.com/office/drawing/2014/main" val="20001"/>
                    </a:ext>
                  </a:extLst>
                </a:gridCol>
                <a:gridCol w="774859">
                  <a:extLst>
                    <a:ext uri="{9D8B030D-6E8A-4147-A177-3AD203B41FA5}">
                      <a16:colId xmlns:a16="http://schemas.microsoft.com/office/drawing/2014/main" val="20002"/>
                    </a:ext>
                  </a:extLst>
                </a:gridCol>
                <a:gridCol w="774859">
                  <a:extLst>
                    <a:ext uri="{9D8B030D-6E8A-4147-A177-3AD203B41FA5}">
                      <a16:colId xmlns:a16="http://schemas.microsoft.com/office/drawing/2014/main" val="20003"/>
                    </a:ext>
                  </a:extLst>
                </a:gridCol>
                <a:gridCol w="774859">
                  <a:extLst>
                    <a:ext uri="{9D8B030D-6E8A-4147-A177-3AD203B41FA5}">
                      <a16:colId xmlns:a16="http://schemas.microsoft.com/office/drawing/2014/main" val="20004"/>
                    </a:ext>
                  </a:extLst>
                </a:gridCol>
                <a:gridCol w="774859">
                  <a:extLst>
                    <a:ext uri="{9D8B030D-6E8A-4147-A177-3AD203B41FA5}">
                      <a16:colId xmlns:a16="http://schemas.microsoft.com/office/drawing/2014/main" val="20005"/>
                    </a:ext>
                  </a:extLst>
                </a:gridCol>
                <a:gridCol w="774859">
                  <a:extLst>
                    <a:ext uri="{9D8B030D-6E8A-4147-A177-3AD203B41FA5}">
                      <a16:colId xmlns:a16="http://schemas.microsoft.com/office/drawing/2014/main" val="20006"/>
                    </a:ext>
                  </a:extLst>
                </a:gridCol>
                <a:gridCol w="774859">
                  <a:extLst>
                    <a:ext uri="{9D8B030D-6E8A-4147-A177-3AD203B41FA5}">
                      <a16:colId xmlns:a16="http://schemas.microsoft.com/office/drawing/2014/main" val="20007"/>
                    </a:ext>
                  </a:extLst>
                </a:gridCol>
                <a:gridCol w="774859">
                  <a:extLst>
                    <a:ext uri="{9D8B030D-6E8A-4147-A177-3AD203B41FA5}">
                      <a16:colId xmlns:a16="http://schemas.microsoft.com/office/drawing/2014/main" val="977273192"/>
                    </a:ext>
                  </a:extLst>
                </a:gridCol>
                <a:gridCol w="774859">
                  <a:extLst>
                    <a:ext uri="{9D8B030D-6E8A-4147-A177-3AD203B41FA5}">
                      <a16:colId xmlns:a16="http://schemas.microsoft.com/office/drawing/2014/main" val="2974679962"/>
                    </a:ext>
                  </a:extLst>
                </a:gridCol>
                <a:gridCol w="774859">
                  <a:extLst>
                    <a:ext uri="{9D8B030D-6E8A-4147-A177-3AD203B41FA5}">
                      <a16:colId xmlns:a16="http://schemas.microsoft.com/office/drawing/2014/main" val="701572423"/>
                    </a:ext>
                  </a:extLst>
                </a:gridCol>
                <a:gridCol w="774859">
                  <a:extLst>
                    <a:ext uri="{9D8B030D-6E8A-4147-A177-3AD203B41FA5}">
                      <a16:colId xmlns:a16="http://schemas.microsoft.com/office/drawing/2014/main" val="347838920"/>
                    </a:ext>
                  </a:extLst>
                </a:gridCol>
              </a:tblGrid>
              <a:tr h="349753">
                <a:tc gridSpan="2">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9753">
                <a:tc gridSpan="2">
                  <a:txBody>
                    <a:bodyPr/>
                    <a:lstStyle/>
                    <a:p>
                      <a:pPr algn="l" fontAlgn="ct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4975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54,733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55,367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56,992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57,147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59,284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9753">
                <a:tc gridSpan="2">
                  <a:txBody>
                    <a:bodyPr/>
                    <a:lstStyle/>
                    <a:p>
                      <a:pPr algn="l" fontAlgn="ctr"/>
                      <a:r>
                        <a:rPr lang="zh-TW"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19,874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19,624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18,981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18,563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9753">
                <a:tc gridSpan="2">
                  <a:txBody>
                    <a:bodyPr/>
                    <a:lstStyle/>
                    <a:p>
                      <a:pPr algn="l"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74,991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76,311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76,128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77,894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0" name="正方形/長方形 19"/>
          <p:cNvSpPr/>
          <p:nvPr/>
        </p:nvSpPr>
        <p:spPr>
          <a:xfrm>
            <a:off x="107504" y="1052736"/>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年度の大阪府に届け出のあるホテル・旅館の施設数は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件、客室数は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117,489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室と増加。</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また、特区民泊を含めた民泊の認定数・届出数は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5,000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件を突破。</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5495" y="2060848"/>
            <a:ext cx="9084709"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　ホテル・旅館営業の施設数・客室数の推移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出典：厚生労働省「衛生行政報告例」</a:t>
            </a:r>
          </a:p>
        </p:txBody>
      </p:sp>
      <p:graphicFrame>
        <p:nvGraphicFramePr>
          <p:cNvPr id="22" name="表 7"/>
          <p:cNvGraphicFramePr>
            <a:graphicFrameLocks noGrp="1"/>
          </p:cNvGraphicFramePr>
          <p:nvPr>
            <p:extLst>
              <p:ext uri="{D42A27DB-BD31-4B8C-83A1-F6EECF244321}">
                <p14:modId xmlns:p14="http://schemas.microsoft.com/office/powerpoint/2010/main" val="431069013"/>
              </p:ext>
            </p:extLst>
          </p:nvPr>
        </p:nvGraphicFramePr>
        <p:xfrm>
          <a:off x="294964" y="5301208"/>
          <a:ext cx="4205028" cy="1152128"/>
        </p:xfrm>
        <a:graphic>
          <a:graphicData uri="http://schemas.openxmlformats.org/drawingml/2006/table">
            <a:tbl>
              <a:tblPr>
                <a:tableStyleId>{616DA210-FB5B-4158-B5E0-FEB733F419BA}</a:tableStyleId>
              </a:tblPr>
              <a:tblGrid>
                <a:gridCol w="2761511">
                  <a:extLst>
                    <a:ext uri="{9D8B030D-6E8A-4147-A177-3AD203B41FA5}">
                      <a16:colId xmlns:a16="http://schemas.microsoft.com/office/drawing/2014/main" val="20000"/>
                    </a:ext>
                  </a:extLst>
                </a:gridCol>
                <a:gridCol w="1443517">
                  <a:extLst>
                    <a:ext uri="{9D8B030D-6E8A-4147-A177-3AD203B41FA5}">
                      <a16:colId xmlns:a16="http://schemas.microsoft.com/office/drawing/2014/main" val="20001"/>
                    </a:ext>
                  </a:extLst>
                </a:gridCol>
              </a:tblGrid>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3,197</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1,816</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bl>
          </a:graphicData>
        </a:graphic>
      </p:graphicFrame>
      <p:sp>
        <p:nvSpPr>
          <p:cNvPr id="23" name="正方形/長方形 22"/>
          <p:cNvSpPr/>
          <p:nvPr/>
        </p:nvSpPr>
        <p:spPr>
          <a:xfrm>
            <a:off x="35496" y="4921423"/>
            <a:ext cx="9084709" cy="307777"/>
          </a:xfrm>
          <a:prstGeom prst="rect">
            <a:avLst/>
          </a:prstGeom>
        </p:spPr>
        <p:txBody>
          <a:bodyPr wrap="square">
            <a:spAutoFit/>
          </a:bodyPr>
          <a:lstStyle/>
          <a:p>
            <a:pPr marL="177800" lvl="0" indent="-177800">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　民泊施設の認定数・届出数（</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出典：府内市</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などから作成</a:t>
            </a:r>
          </a:p>
        </p:txBody>
      </p:sp>
      <p:sp>
        <p:nvSpPr>
          <p:cNvPr id="24" name="テキスト ボックス 23"/>
          <p:cNvSpPr txBox="1"/>
          <p:nvPr/>
        </p:nvSpPr>
        <p:spPr>
          <a:xfrm>
            <a:off x="4644008" y="5229200"/>
            <a:ext cx="3744416" cy="415498"/>
          </a:xfrm>
          <a:prstGeom prst="rect">
            <a:avLst/>
          </a:prstGeom>
          <a:noFill/>
        </p:spPr>
        <p:txBody>
          <a:bodyPr wrap="square" rtlCol="0">
            <a:spAutoFit/>
          </a:bodyPr>
          <a:lstStyle/>
          <a:p>
            <a:pPr lvl="0">
              <a:defRPr/>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特区民泊の特定認定施設数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宿泊事業届出施設数数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2022/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３</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末時点</a:t>
            </a:r>
            <a:endPar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124202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519" y="548680"/>
            <a:ext cx="7848872" cy="369332"/>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国際会議の開催件数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出典：日本政府観光局（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JNTO)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「国際会議統計」より作成</a:t>
            </a:r>
          </a:p>
        </p:txBody>
      </p:sp>
      <p:sp>
        <p:nvSpPr>
          <p:cNvPr id="16" name="正方形/長方形 15"/>
          <p:cNvSpPr/>
          <p:nvPr/>
        </p:nvSpPr>
        <p:spPr>
          <a:xfrm>
            <a:off x="94519" y="926664"/>
            <a:ext cx="8875302" cy="11067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年の国際会議</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開催件数は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件と、新型コロナウイルス感染拡大の影響を受け大きく減少。</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東京（</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）や福岡（</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件）、京都（</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件）と、全国的に大幅な減少。</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正方形/長方形 10"/>
          <p:cNvSpPr/>
          <p:nvPr/>
        </p:nvSpPr>
        <p:spPr>
          <a:xfrm>
            <a:off x="35495" y="2060848"/>
            <a:ext cx="9084709"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nvGraphicFramePr>
        <p:xfrm>
          <a:off x="174179" y="2368625"/>
          <a:ext cx="8795642" cy="280204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２．国内外の観光需要の取り込みの強化</a:t>
            </a:r>
          </a:p>
        </p:txBody>
      </p:sp>
    </p:spTree>
    <p:extLst>
      <p:ext uri="{BB962C8B-B14F-4D97-AF65-F5344CB8AC3E}">
        <p14:creationId xmlns:p14="http://schemas.microsoft.com/office/powerpoint/2010/main" val="143412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第２章　３．スタートアップ、イノベーションの創出</a:t>
            </a: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302055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49322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企業の新規上場動向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出典：日本取引所</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等より作成</a:t>
            </a:r>
          </a:p>
        </p:txBody>
      </p:sp>
      <p:sp>
        <p:nvSpPr>
          <p:cNvPr id="23" name="正方形/長方形 22"/>
          <p:cNvSpPr/>
          <p:nvPr/>
        </p:nvSpPr>
        <p:spPr>
          <a:xfrm>
            <a:off x="107504" y="908719"/>
            <a:ext cx="8928992" cy="64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の大阪府の新規上場企業数は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社。全国では</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番目の数も、東京都との差が大きい。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nvGraphicFramePr>
        <p:xfrm>
          <a:off x="179514" y="4797152"/>
          <a:ext cx="8391012" cy="1604480"/>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企業名</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市場区分</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主な事業内容</a:t>
                      </a:r>
                    </a:p>
                  </a:txBody>
                  <a:tcPr anchor="ctr"/>
                </a:tc>
                <a:extLst>
                  <a:ext uri="{0D108BD9-81ED-4DB2-BD59-A6C34878D82A}">
                    <a16:rowId xmlns:a16="http://schemas.microsoft.com/office/drawing/2014/main" val="10000"/>
                  </a:ext>
                </a:extLst>
              </a:tr>
              <a:tr h="320896">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株式会社　ファイズ</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マザーズ</a:t>
                      </a:r>
                    </a:p>
                  </a:txBody>
                  <a:tcPr anchor="ctr"/>
                </a:tc>
                <a:tc>
                  <a:txBody>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p>
                  </a:txBody>
                  <a:tcPr anchor="ctr"/>
                </a:tc>
                <a:extLst>
                  <a:ext uri="{0D108BD9-81ED-4DB2-BD59-A6C34878D82A}">
                    <a16:rowId xmlns:a16="http://schemas.microsoft.com/office/drawing/2014/main" val="10001"/>
                  </a:ext>
                </a:extLst>
              </a:tr>
              <a:tr h="320896">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東証一部</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p>
                  </a:txBody>
                  <a:tcPr anchor="ctr"/>
                </a:tc>
                <a:extLst>
                  <a:ext uri="{0D108BD9-81ED-4DB2-BD59-A6C34878D82A}">
                    <a16:rowId xmlns:a16="http://schemas.microsoft.com/office/drawing/2014/main" val="10002"/>
                  </a:ext>
                </a:extLst>
              </a:tr>
              <a:tr h="320896">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大阪油化工業　株式会社</a:t>
                      </a:r>
                    </a:p>
                  </a:txBody>
                  <a:tcPr anchor="ctr"/>
                </a:tc>
                <a:tc>
                  <a:txBody>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スタンダード</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p>
                  </a:txBody>
                  <a:tcPr anchor="ctr"/>
                </a:tc>
                <a:extLst>
                  <a:ext uri="{0D108BD9-81ED-4DB2-BD59-A6C34878D82A}">
                    <a16:rowId xmlns:a16="http://schemas.microsoft.com/office/drawing/2014/main" val="10003"/>
                  </a:ext>
                </a:extLst>
              </a:tr>
              <a:tr h="320896">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株式会社　幸和製作所</a:t>
                      </a:r>
                    </a:p>
                  </a:txBody>
                  <a:tcPr anchor="ctr"/>
                </a:tc>
                <a:tc>
                  <a:txBody>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スタンダード</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福祉用具の製造・販売</a:t>
                      </a:r>
                    </a:p>
                  </a:txBody>
                  <a:tcPr anchor="ctr"/>
                </a:tc>
                <a:extLst>
                  <a:ext uri="{0D108BD9-81ED-4DB2-BD59-A6C34878D82A}">
                    <a16:rowId xmlns:a16="http://schemas.microsoft.com/office/drawing/2014/main" val="10004"/>
                  </a:ext>
                </a:extLst>
              </a:tr>
            </a:tbl>
          </a:graphicData>
        </a:graphic>
      </p:graphicFrame>
      <p:sp>
        <p:nvSpPr>
          <p:cNvPr id="6" name="テキスト ボックス 5"/>
          <p:cNvSpPr txBox="1"/>
          <p:nvPr/>
        </p:nvSpPr>
        <p:spPr>
          <a:xfrm>
            <a:off x="105308" y="4489375"/>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年に上場した</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大阪企業</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一部抜粋）</a:t>
            </a:r>
          </a:p>
        </p:txBody>
      </p:sp>
      <p:sp>
        <p:nvSpPr>
          <p:cNvPr id="13" name="テキスト ボックス 12"/>
          <p:cNvSpPr txBox="1"/>
          <p:nvPr/>
        </p:nvSpPr>
        <p:spPr>
          <a:xfrm>
            <a:off x="107504" y="1700808"/>
            <a:ext cx="35283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p>
        </p:txBody>
      </p:sp>
      <p:graphicFrame>
        <p:nvGraphicFramePr>
          <p:cNvPr id="18" name="表 17"/>
          <p:cNvGraphicFramePr>
            <a:graphicFrameLocks noGrp="1"/>
          </p:cNvGraphicFramePr>
          <p:nvPr/>
        </p:nvGraphicFramePr>
        <p:xfrm>
          <a:off x="179514" y="4797152"/>
          <a:ext cx="8391012" cy="1877088"/>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企業名</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市場区分</a:t>
                      </a:r>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主な事業内容</a:t>
                      </a:r>
                    </a:p>
                  </a:txBody>
                  <a:tcPr anchor="ctr"/>
                </a:tc>
                <a:extLst>
                  <a:ext uri="{0D108BD9-81ED-4DB2-BD59-A6C34878D82A}">
                    <a16:rowId xmlns:a16="http://schemas.microsoft.com/office/drawing/2014/main" val="10000"/>
                  </a:ext>
                </a:extLst>
              </a:tr>
              <a:tr h="320896">
                <a:tc>
                  <a:txBody>
                    <a:bodyPr/>
                    <a:lstStyle/>
                    <a:p>
                      <a:r>
                        <a:rPr kumimoji="1" lang="en-US" altLang="ja-JP" sz="1200" dirty="0" err="1">
                          <a:latin typeface="Meiryo UI" panose="020B0604030504040204" pitchFamily="50" charset="-128"/>
                          <a:ea typeface="Meiryo UI" panose="020B0604030504040204" pitchFamily="50" charset="-128"/>
                          <a:cs typeface="Meiryo UI" panose="020B0604030504040204" pitchFamily="50" charset="-128"/>
                        </a:rPr>
                        <a:t>i</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-plug</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マザーズ</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ダイレクトリクルーティングサービス「</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offer box</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」シリーズ運営</a:t>
                      </a:r>
                    </a:p>
                  </a:txBody>
                  <a:tcPr anchor="ctr"/>
                </a:tc>
                <a:extLst>
                  <a:ext uri="{0D108BD9-81ED-4DB2-BD59-A6C34878D82A}">
                    <a16:rowId xmlns:a16="http://schemas.microsoft.com/office/drawing/2014/main" val="10001"/>
                  </a:ext>
                </a:extLst>
              </a:tr>
              <a:tr h="320896">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ステラファーマ</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マザーズ</a:t>
                      </a:r>
                    </a:p>
                  </a:txBody>
                  <a:tcPr anchor="ctr"/>
                </a:tc>
                <a:tc>
                  <a:txBody>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（ホウ素中性子捕捉療法）に使用されるホウ素医薬品の開発及び製造販売</a:t>
                      </a:r>
                    </a:p>
                  </a:txBody>
                  <a:tcPr anchor="ctr"/>
                </a:tc>
                <a:extLst>
                  <a:ext uri="{0D108BD9-81ED-4DB2-BD59-A6C34878D82A}">
                    <a16:rowId xmlns:a16="http://schemas.microsoft.com/office/drawing/2014/main" val="10002"/>
                  </a:ext>
                </a:extLst>
              </a:tr>
              <a:tr h="320896">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コラントッテ</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マザーズ</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医療機器の製造、販売、日用品雑貨の製造、販売、通信販売業務</a:t>
                      </a:r>
                    </a:p>
                  </a:txBody>
                  <a:tcPr anchor="ctr"/>
                </a:tc>
                <a:extLst>
                  <a:ext uri="{0D108BD9-81ED-4DB2-BD59-A6C34878D82A}">
                    <a16:rowId xmlns:a16="http://schemas.microsoft.com/office/drawing/2014/main" val="10003"/>
                  </a:ext>
                </a:extLst>
              </a:tr>
              <a:tr h="320896">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サワイグループホールディングス</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東証第一部</a:t>
                      </a:r>
                    </a:p>
                  </a:txBody>
                  <a:tcPr anchor="ctr"/>
                </a:tc>
                <a:tc>
                  <a:txBody>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グループの経営管理および関連する業務を担う持株会社</a:t>
                      </a:r>
                    </a:p>
                  </a:txBody>
                  <a:tcPr anchor="ct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5" name="グラフ 14"/>
          <p:cNvGraphicFramePr>
            <a:graphicFrameLocks/>
          </p:cNvGraphicFramePr>
          <p:nvPr/>
        </p:nvGraphicFramePr>
        <p:xfrm>
          <a:off x="-208740" y="1948943"/>
          <a:ext cx="8779266" cy="23865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17826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5486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金融機関提案型融資の実績（年度ベース）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「制度融資の実績」より作成</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107504" y="1124743"/>
            <a:ext cx="8928992" cy="86409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金融機関等とも連携しながら、挑戦する中小企業への支援を展開。</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の金融機関提案型融資の実績</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89</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億円減少し</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154</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9" name="グラフ 8"/>
          <p:cNvGraphicFramePr>
            <a:graphicFrameLocks/>
          </p:cNvGraphicFramePr>
          <p:nvPr>
            <p:extLst>
              <p:ext uri="{D42A27DB-BD31-4B8C-83A1-F6EECF244321}">
                <p14:modId xmlns:p14="http://schemas.microsoft.com/office/powerpoint/2010/main" val="3251879902"/>
              </p:ext>
            </p:extLst>
          </p:nvPr>
        </p:nvGraphicFramePr>
        <p:xfrm>
          <a:off x="286026" y="2165870"/>
          <a:ext cx="8467725" cy="4686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1848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10"/>
          <p:cNvSpPr>
            <a:spLocks noChangeArrowheads="1"/>
          </p:cNvSpPr>
          <p:nvPr/>
        </p:nvSpPr>
        <p:spPr bwMode="auto">
          <a:xfrm>
            <a:off x="141414" y="4981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創業</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・スタートアップ</a:t>
            </a:r>
            <a:r>
              <a:rPr lang="ja-JP" altLang="en-US" b="1" dirty="0">
                <a:latin typeface="Meiryo UI" panose="020B0604030504040204" pitchFamily="50" charset="-128"/>
                <a:ea typeface="Meiryo UI" panose="020B0604030504040204" pitchFamily="50" charset="-128"/>
                <a:cs typeface="Meiryo UI" panose="020B0604030504040204" pitchFamily="50" charset="-128"/>
              </a:rPr>
              <a:t>支援</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47</a:t>
            </a:fld>
            <a:endParaRPr lang="ja-JP" altLang="en-US" dirty="0"/>
          </a:p>
        </p:txBody>
      </p:sp>
      <p:sp>
        <p:nvSpPr>
          <p:cNvPr id="3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35" name="正方形/長方形 34"/>
          <p:cNvSpPr/>
          <p:nvPr/>
        </p:nvSpPr>
        <p:spPr>
          <a:xfrm>
            <a:off x="5165366" y="2232635"/>
            <a:ext cx="3131840" cy="276999"/>
          </a:xfrm>
          <a:prstGeom prst="rect">
            <a:avLst/>
          </a:prstGeom>
        </p:spPr>
        <p:txBody>
          <a:bodyPr wrap="square">
            <a:spAutoFit/>
          </a:bodyPr>
          <a:lstStyle/>
          <a:p>
            <a:pPr marL="177800" indent="-177800"/>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成長志向創業者支援事業</a:t>
            </a:r>
            <a:r>
              <a:rPr lang="en-US" altLang="ja-JP" sz="1200" dirty="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二等辺三角形 47"/>
          <p:cNvSpPr/>
          <p:nvPr/>
        </p:nvSpPr>
        <p:spPr>
          <a:xfrm rot="5400000">
            <a:off x="731871"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bwMode="white">
          <a:xfrm>
            <a:off x="305503" y="2634341"/>
            <a:ext cx="1392813"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50" name="テキスト ボックス 49"/>
          <p:cNvSpPr txBox="1"/>
          <p:nvPr/>
        </p:nvSpPr>
        <p:spPr>
          <a:xfrm>
            <a:off x="3241937" y="3076614"/>
            <a:ext cx="2004947" cy="577081"/>
          </a:xfrm>
          <a:prstGeom prst="rect">
            <a:avLst/>
          </a:prstGeom>
        </p:spPr>
        <p:txBody>
          <a:bodyPr wrap="square" rtlCol="0">
            <a:spAutoFit/>
          </a:bodyPr>
          <a:lstStyle/>
          <a:p>
            <a:r>
              <a:rPr lang="ja-JP" altLang="en-US" sz="1050" dirty="0">
                <a:latin typeface="+mn-ea"/>
              </a:rPr>
              <a:t>ビジネスプランの発掘から成長過程に至るまで、創業者の着実な成長を支援</a:t>
            </a:r>
          </a:p>
        </p:txBody>
      </p:sp>
      <p:sp>
        <p:nvSpPr>
          <p:cNvPr id="55" name="正方形/長方形 54"/>
          <p:cNvSpPr/>
          <p:nvPr/>
        </p:nvSpPr>
        <p:spPr>
          <a:xfrm>
            <a:off x="69404" y="95329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創業者の成長に向けた各種取組みを強化しているほか、創業支援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環境整備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の推進を図っている。特に、高い技術力やイノベーティブなアイデアで成長を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めざすスタートアップ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については、大阪全体の経済成長のけん引役と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なりうる。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その創業・成長に向けて、府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各種支援施策を（公財）大阪産業局に集約し、一体的なバリューチェーンを提供するよう、支援の取組みを強化している。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5100201" y="2465382"/>
            <a:ext cx="3986364" cy="2954655"/>
          </a:xfrm>
          <a:prstGeom prst="rect">
            <a:avLst/>
          </a:prstGeom>
        </p:spPr>
        <p:txBody>
          <a:bodyPr wrap="square">
            <a:spAutoFit/>
          </a:bodyPr>
          <a:lstStyle/>
          <a:p>
            <a:pPr marL="177800" indent="-177800"/>
            <a:r>
              <a:rPr lang="ja-JP" altLang="en-US" sz="1200" dirty="0">
                <a:latin typeface="HGPｺﾞｼｯｸE" pitchFamily="50" charset="-128"/>
                <a:ea typeface="HGPｺﾞｼｯｸE" pitchFamily="50" charset="-128"/>
              </a:rPr>
              <a:t>〇</a:t>
            </a:r>
            <a:r>
              <a:rPr lang="en-US" altLang="ja-JP" sz="1200" dirty="0">
                <a:latin typeface="HGPｺﾞｼｯｸE" pitchFamily="50" charset="-128"/>
                <a:ea typeface="HGPｺﾞｼｯｸE" pitchFamily="50" charset="-128"/>
              </a:rPr>
              <a:t>2019(</a:t>
            </a:r>
            <a:r>
              <a:rPr lang="ja-JP" altLang="en-US" sz="1200" dirty="0">
                <a:latin typeface="HGPｺﾞｼｯｸE" pitchFamily="50" charset="-128"/>
                <a:ea typeface="HGPｺﾞｼｯｸE" pitchFamily="50" charset="-128"/>
              </a:rPr>
              <a:t>令和元年</a:t>
            </a:r>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a:t>
            </a:r>
            <a:endParaRPr lang="en-US" altLang="ja-JP" sz="1200" dirty="0">
              <a:latin typeface="HGPｺﾞｼｯｸE" pitchFamily="50" charset="-128"/>
              <a:ea typeface="HGPｺﾞｼｯｸE" pitchFamily="50" charset="-128"/>
            </a:endParaRPr>
          </a:p>
          <a:p>
            <a:pPr marL="177800" indent="-177800"/>
            <a:r>
              <a:rPr lang="ja-JP" altLang="en-US" sz="1200" dirty="0">
                <a:latin typeface="HGPｺﾞｼｯｸE" pitchFamily="50" charset="-128"/>
                <a:ea typeface="HGPｺﾞｼｯｸE" pitchFamily="50" charset="-128"/>
                <a:cs typeface="Meiryo UI" panose="020B0604030504040204" pitchFamily="50" charset="-128"/>
              </a:rPr>
              <a:t>　　</a:t>
            </a:r>
            <a:r>
              <a:rPr lang="ja-JP" altLang="en-US" sz="1050" dirty="0">
                <a:latin typeface="+mn-ea"/>
                <a:cs typeface="Meiryo UI" panose="020B0604030504040204" pitchFamily="50" charset="-128"/>
              </a:rPr>
              <a:t>リーディングカンパニーを目指し、急成長を</a:t>
            </a:r>
            <a:r>
              <a:rPr lang="ja-JP" altLang="en-US" sz="1050" dirty="0" smtClean="0">
                <a:latin typeface="+mn-ea"/>
                <a:cs typeface="Meiryo UI" panose="020B0604030504040204" pitchFamily="50" charset="-128"/>
              </a:rPr>
              <a:t>狙うスタートアップ</a:t>
            </a:r>
            <a:r>
              <a:rPr lang="ja-JP" altLang="en-US" sz="1050" dirty="0">
                <a:latin typeface="+mn-ea"/>
                <a:cs typeface="Meiryo UI" panose="020B0604030504040204" pitchFamily="50" charset="-128"/>
              </a:rPr>
              <a:t>を対象として、起業前後の初期段階と、一定の成長を遂げ、さらなる発展を目指す段階それぞれに対して、その成長速度・成功確率を高めるための支援を実施</a:t>
            </a:r>
            <a:r>
              <a:rPr lang="ja-JP" altLang="en-US" sz="1050" dirty="0" smtClean="0">
                <a:latin typeface="+mn-ea"/>
                <a:cs typeface="Meiryo UI" panose="020B0604030504040204" pitchFamily="50" charset="-128"/>
              </a:rPr>
              <a:t>。</a:t>
            </a:r>
            <a:endParaRPr lang="en-US" altLang="ja-JP" sz="1050" dirty="0" smtClean="0">
              <a:latin typeface="+mn-ea"/>
              <a:cs typeface="Meiryo UI" panose="020B0604030504040204" pitchFamily="50" charset="-128"/>
            </a:endParaRPr>
          </a:p>
          <a:p>
            <a:pPr marL="177800" indent="-177800"/>
            <a:endParaRPr lang="en-US" altLang="ja-JP" sz="1050" dirty="0">
              <a:latin typeface="+mn-ea"/>
              <a:cs typeface="Meiryo UI" panose="020B0604030504040204" pitchFamily="50" charset="-128"/>
            </a:endParaRPr>
          </a:p>
          <a:p>
            <a:pPr marL="177800" indent="-177800"/>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　・スタートアップ・イニシャルプログラム</a:t>
            </a:r>
            <a:r>
              <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rPr>
              <a:t>OSAKA</a:t>
            </a:r>
          </a:p>
          <a:p>
            <a:pPr marL="177800" indent="-177800"/>
            <a:r>
              <a:rPr lang="ja-JP" altLang="en-US" sz="1050" dirty="0">
                <a:latin typeface="+mn-ea"/>
                <a:cs typeface="Meiryo UI" panose="020B0604030504040204" pitchFamily="50" charset="-128"/>
              </a:rPr>
              <a:t>　　　</a:t>
            </a:r>
            <a:r>
              <a:rPr lang="ja-JP" altLang="en-US" sz="1050" dirty="0">
                <a:latin typeface="+mn-ea"/>
              </a:rPr>
              <a:t>初期段階においては、専門的ノウハウの体系的な習得のほか、既存企業との連携・協業の機会等の提供により、成長に向けたスタートダッシュを支援</a:t>
            </a:r>
            <a:r>
              <a:rPr lang="ja-JP" altLang="en-US" sz="1050" dirty="0" smtClean="0">
                <a:latin typeface="+mn-ea"/>
              </a:rPr>
              <a:t>。</a:t>
            </a:r>
            <a:endParaRPr lang="en-US" altLang="ja-JP" sz="1050" dirty="0" smtClean="0">
              <a:latin typeface="+mn-ea"/>
            </a:endParaRPr>
          </a:p>
          <a:p>
            <a:pPr marL="177800" indent="-177800"/>
            <a:endParaRPr lang="en-US" altLang="ja-JP" sz="1050" dirty="0">
              <a:latin typeface="+mn-ea"/>
              <a:cs typeface="Meiryo UI" panose="020B0604030504040204" pitchFamily="50" charset="-128"/>
            </a:endParaRPr>
          </a:p>
          <a:p>
            <a:pPr marL="177800" indent="-177800"/>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　・スタートアップ発展支援プロジェクト「</a:t>
            </a:r>
            <a:r>
              <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rPr>
              <a:t>RISING!</a:t>
            </a:r>
            <a:r>
              <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rPr>
              <a:t>」</a:t>
            </a:r>
            <a:endParaRPr lang="en-US" altLang="ja-JP" sz="1200" dirty="0">
              <a:latin typeface="HGPｺﾞｼｯｸE" panose="020B0900000000000000" pitchFamily="50" charset="-128"/>
              <a:ea typeface="HGPｺﾞｼｯｸE" panose="020B0900000000000000" pitchFamily="50" charset="-128"/>
              <a:cs typeface="Meiryo UI" panose="020B0604030504040204" pitchFamily="50" charset="-128"/>
            </a:endParaRPr>
          </a:p>
          <a:p>
            <a:pPr marL="177800" indent="-177800"/>
            <a:r>
              <a:rPr lang="ja-JP" altLang="en-US" sz="1050" dirty="0">
                <a:latin typeface="+mn-ea"/>
                <a:cs typeface="Meiryo UI" panose="020B0604030504040204" pitchFamily="50" charset="-128"/>
              </a:rPr>
              <a:t>　　　発展段階においては、株式上場や</a:t>
            </a:r>
            <a:r>
              <a:rPr lang="en-US" altLang="ja-JP" sz="1050" dirty="0">
                <a:latin typeface="+mn-ea"/>
                <a:cs typeface="Meiryo UI" panose="020B0604030504040204" pitchFamily="50" charset="-128"/>
              </a:rPr>
              <a:t>M&amp;A</a:t>
            </a:r>
            <a:r>
              <a:rPr lang="ja-JP" altLang="en-US" sz="1050" dirty="0" err="1">
                <a:latin typeface="+mn-ea"/>
                <a:cs typeface="Meiryo UI" panose="020B0604030504040204" pitchFamily="50" charset="-128"/>
              </a:rPr>
              <a:t>だけで</a:t>
            </a:r>
            <a:r>
              <a:rPr lang="ja-JP" altLang="en-US" sz="1050" dirty="0">
                <a:latin typeface="+mn-ea"/>
                <a:cs typeface="Meiryo UI" panose="020B0604030504040204" pitchFamily="50" charset="-128"/>
              </a:rPr>
              <a:t>なく、大阪を代表</a:t>
            </a:r>
            <a:r>
              <a:rPr lang="ja-JP" altLang="en-US" sz="1050" dirty="0" smtClean="0">
                <a:latin typeface="+mn-ea"/>
                <a:cs typeface="Meiryo UI" panose="020B0604030504040204" pitchFamily="50" charset="-128"/>
              </a:rPr>
              <a:t>する</a:t>
            </a:r>
            <a:r>
              <a:rPr lang="ja-JP" altLang="en-US" sz="1050" strike="sngStrike" dirty="0" smtClean="0">
                <a:latin typeface="+mn-ea"/>
                <a:cs typeface="Meiryo UI" panose="020B0604030504040204" pitchFamily="50" charset="-128"/>
              </a:rPr>
              <a:t> </a:t>
            </a:r>
            <a:r>
              <a:rPr lang="ja-JP" altLang="en-US" sz="1050" dirty="0">
                <a:latin typeface="+mn-ea"/>
                <a:cs typeface="Meiryo UI" panose="020B0604030504040204" pitchFamily="50" charset="-128"/>
              </a:rPr>
              <a:t>スタートアップとして、成功起業家によるメンタリングや首都圏等での情報発信支援など、その先の成長を見据えた企業価値の向上を支援。</a:t>
            </a:r>
          </a:p>
          <a:p>
            <a:pPr marL="177800" indent="-177800"/>
            <a:endPar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endParaRPr>
          </a:p>
        </p:txBody>
      </p:sp>
      <p:sp>
        <p:nvSpPr>
          <p:cNvPr id="28" name="正方形/長方形 27"/>
          <p:cNvSpPr/>
          <p:nvPr/>
        </p:nvSpPr>
        <p:spPr>
          <a:xfrm>
            <a:off x="93646" y="2227527"/>
            <a:ext cx="3131840" cy="276999"/>
          </a:xfrm>
          <a:prstGeom prst="rect">
            <a:avLst/>
          </a:prstGeom>
        </p:spPr>
        <p:txBody>
          <a:bodyPr wrap="square">
            <a:spAutoFit/>
          </a:bodyPr>
          <a:lstStyle/>
          <a:p>
            <a:pPr marL="177800" indent="-177800"/>
            <a:r>
              <a:rPr lang="en-US" altLang="ja-JP" sz="1200" dirty="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大阪起業家グローイングアップ事業</a:t>
            </a:r>
            <a:r>
              <a:rPr lang="en-US" altLang="ja-JP" sz="1200" dirty="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241937" y="3691104"/>
            <a:ext cx="2053560" cy="1277273"/>
          </a:xfrm>
          <a:prstGeom prst="rect">
            <a:avLst/>
          </a:prstGeom>
          <a:noFill/>
        </p:spPr>
        <p:txBody>
          <a:bodyPr wrap="square" rtlCol="0">
            <a:spAutoFit/>
          </a:bodyPr>
          <a:lstStyle/>
          <a:p>
            <a:r>
              <a:rPr kumimoji="1" lang="en-US" altLang="ja-JP" sz="1100" dirty="0"/>
              <a:t>【</a:t>
            </a:r>
            <a:r>
              <a:rPr kumimoji="1" lang="ja-JP" altLang="en-US" sz="1100" dirty="0"/>
              <a:t>補助金</a:t>
            </a:r>
            <a:r>
              <a:rPr kumimoji="1" lang="en-US" altLang="ja-JP" sz="1100" dirty="0"/>
              <a:t>】</a:t>
            </a:r>
          </a:p>
          <a:p>
            <a:r>
              <a:rPr lang="ja-JP" altLang="en-US" sz="1100" dirty="0"/>
              <a:t>優勝 ： </a:t>
            </a:r>
            <a:r>
              <a:rPr lang="en-US" altLang="ja-JP" sz="1100" dirty="0"/>
              <a:t>100</a:t>
            </a:r>
            <a:r>
              <a:rPr lang="ja-JP" altLang="en-US" sz="1100" dirty="0"/>
              <a:t>万円（</a:t>
            </a:r>
            <a:r>
              <a:rPr lang="en-US" altLang="ja-JP" sz="1100" dirty="0"/>
              <a:t>1</a:t>
            </a:r>
            <a:r>
              <a:rPr lang="ja-JP" altLang="en-US" sz="1100" dirty="0"/>
              <a:t>者</a:t>
            </a:r>
            <a:r>
              <a:rPr lang="en-US" altLang="ja-JP" sz="1100" dirty="0"/>
              <a:t>×2</a:t>
            </a:r>
            <a:r>
              <a:rPr lang="ja-JP" altLang="en-US" sz="1100" dirty="0"/>
              <a:t>回）</a:t>
            </a:r>
            <a:endParaRPr lang="en-US" altLang="ja-JP" sz="1100" dirty="0"/>
          </a:p>
          <a:p>
            <a:r>
              <a:rPr lang="ja-JP" altLang="en-US" sz="1100" dirty="0"/>
              <a:t>準優勝 ： </a:t>
            </a:r>
            <a:r>
              <a:rPr lang="en-US" altLang="ja-JP" sz="1100" dirty="0"/>
              <a:t>50</a:t>
            </a:r>
            <a:r>
              <a:rPr lang="ja-JP" altLang="en-US" sz="1100" dirty="0"/>
              <a:t>万円（</a:t>
            </a:r>
            <a:r>
              <a:rPr lang="en-US" altLang="ja-JP" sz="1100" dirty="0"/>
              <a:t>2</a:t>
            </a:r>
            <a:r>
              <a:rPr lang="ja-JP" altLang="en-US" sz="1100" dirty="0"/>
              <a:t>者</a:t>
            </a:r>
            <a:r>
              <a:rPr lang="en-US" altLang="ja-JP" sz="1100" dirty="0"/>
              <a:t>×2</a:t>
            </a:r>
            <a:r>
              <a:rPr lang="ja-JP" altLang="en-US" sz="1100" dirty="0"/>
              <a:t>回）</a:t>
            </a:r>
            <a:endParaRPr kumimoji="1" lang="en-US" altLang="ja-JP" sz="1100" dirty="0"/>
          </a:p>
          <a:p>
            <a:endParaRPr kumimoji="1" lang="en-US" altLang="ja-JP" sz="1100" dirty="0"/>
          </a:p>
          <a:p>
            <a:r>
              <a:rPr lang="en-US" altLang="ja-JP" sz="1100" dirty="0"/>
              <a:t>【</a:t>
            </a:r>
            <a:r>
              <a:rPr lang="ja-JP" altLang="en-US" sz="1100" dirty="0"/>
              <a:t>ハンズオン支援</a:t>
            </a:r>
            <a:r>
              <a:rPr lang="en-US" altLang="ja-JP" sz="1100" dirty="0"/>
              <a:t>】</a:t>
            </a:r>
          </a:p>
          <a:p>
            <a:r>
              <a:rPr kumimoji="1" lang="ja-JP" altLang="en-US" sz="1100" dirty="0"/>
              <a:t>優勝・準優勝者に対し、受賞後</a:t>
            </a:r>
            <a:endParaRPr kumimoji="1" lang="en-US" altLang="ja-JP" sz="1100" dirty="0"/>
          </a:p>
          <a:p>
            <a:r>
              <a:rPr kumimoji="1" lang="en-US" altLang="ja-JP" sz="1100" dirty="0"/>
              <a:t>3</a:t>
            </a:r>
            <a:r>
              <a:rPr kumimoji="1" lang="ja-JP" altLang="en-US" sz="1100" dirty="0"/>
              <a:t>ヵ月のハンズオン支援</a:t>
            </a:r>
          </a:p>
        </p:txBody>
      </p:sp>
      <p:pic>
        <p:nvPicPr>
          <p:cNvPr id="8" name="図 7"/>
          <p:cNvPicPr>
            <a:picLocks noChangeAspect="1"/>
          </p:cNvPicPr>
          <p:nvPr/>
        </p:nvPicPr>
        <p:blipFill>
          <a:blip r:embed="rId3"/>
          <a:stretch>
            <a:fillRect/>
          </a:stretch>
        </p:blipFill>
        <p:spPr>
          <a:xfrm>
            <a:off x="77195" y="2348880"/>
            <a:ext cx="3318539" cy="2697542"/>
          </a:xfrm>
          <a:prstGeom prst="rect">
            <a:avLst/>
          </a:prstGeom>
        </p:spPr>
      </p:pic>
      <p:pic>
        <p:nvPicPr>
          <p:cNvPr id="11" name="図 10"/>
          <p:cNvPicPr>
            <a:picLocks noChangeAspect="1"/>
          </p:cNvPicPr>
          <p:nvPr/>
        </p:nvPicPr>
        <p:blipFill>
          <a:blip r:embed="rId4"/>
          <a:stretch>
            <a:fillRect/>
          </a:stretch>
        </p:blipFill>
        <p:spPr>
          <a:xfrm>
            <a:off x="107504" y="2664333"/>
            <a:ext cx="1672376" cy="274569"/>
          </a:xfrm>
          <a:prstGeom prst="rect">
            <a:avLst/>
          </a:prstGeom>
        </p:spPr>
      </p:pic>
      <p:pic>
        <p:nvPicPr>
          <p:cNvPr id="12" name="図 11"/>
          <p:cNvPicPr>
            <a:picLocks noChangeAspect="1"/>
          </p:cNvPicPr>
          <p:nvPr/>
        </p:nvPicPr>
        <p:blipFill>
          <a:blip r:embed="rId5"/>
          <a:stretch>
            <a:fillRect/>
          </a:stretch>
        </p:blipFill>
        <p:spPr>
          <a:xfrm>
            <a:off x="3241937" y="2474548"/>
            <a:ext cx="1781474" cy="571773"/>
          </a:xfrm>
          <a:prstGeom prst="rect">
            <a:avLst/>
          </a:prstGeom>
        </p:spPr>
      </p:pic>
      <p:sp>
        <p:nvSpPr>
          <p:cNvPr id="32" name="正方形/長方形 31">
            <a:extLst>
              <a:ext uri="{FF2B5EF4-FFF2-40B4-BE49-F238E27FC236}">
                <a16:creationId xmlns:a16="http://schemas.microsoft.com/office/drawing/2014/main" id="{4B52FC24-DA2B-4329-9A35-EB62C7A362AF}"/>
              </a:ext>
            </a:extLst>
          </p:cNvPr>
          <p:cNvSpPr/>
          <p:nvPr/>
        </p:nvSpPr>
        <p:spPr>
          <a:xfrm>
            <a:off x="113024" y="5094145"/>
            <a:ext cx="3565400" cy="276999"/>
          </a:xfrm>
          <a:prstGeom prst="rect">
            <a:avLst/>
          </a:prstGeom>
        </p:spPr>
        <p:txBody>
          <a:bodyPr wrap="none">
            <a:spAutoFit/>
          </a:bodyPr>
          <a:lstStyle/>
          <a:p>
            <a:pPr marL="177800" indent="-177800" algn="dist"/>
            <a:r>
              <a:rPr lang="en-US" altLang="ja-JP" sz="1200" spc="-150" dirty="0">
                <a:latin typeface="HGPｺﾞｼｯｸE" pitchFamily="50" charset="-128"/>
                <a:ea typeface="HGPｺﾞｼｯｸE" pitchFamily="50" charset="-128"/>
              </a:rPr>
              <a:t>【</a:t>
            </a:r>
            <a:r>
              <a:rPr lang="ja-JP" altLang="en-US" sz="1200" spc="-150" dirty="0" smtClean="0">
                <a:latin typeface="HGPｺﾞｼｯｸE" pitchFamily="50" charset="-128"/>
                <a:ea typeface="HGPｺﾞｼｯｸE" pitchFamily="50" charset="-128"/>
              </a:rPr>
              <a:t>ＯＩＨスタートアップアクセラレーションプログラム</a:t>
            </a:r>
            <a:r>
              <a:rPr lang="ja-JP" altLang="en-US" sz="1200" spc="-150" dirty="0">
                <a:latin typeface="HGPｺﾞｼｯｸE" pitchFamily="50" charset="-128"/>
                <a:ea typeface="HGPｺﾞｼｯｸE" pitchFamily="50" charset="-128"/>
              </a:rPr>
              <a:t>（ＯＳＡＰ）</a:t>
            </a:r>
            <a:r>
              <a:rPr lang="en-US" altLang="ja-JP" sz="1200" spc="-150" dirty="0">
                <a:latin typeface="HGPｺﾞｼｯｸE" pitchFamily="50" charset="-128"/>
                <a:ea typeface="HGPｺﾞｼｯｸE" pitchFamily="50" charset="-128"/>
              </a:rPr>
              <a:t>】</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8384" y="5359769"/>
            <a:ext cx="5112568" cy="415498"/>
          </a:xfrm>
          <a:prstGeom prst="rect">
            <a:avLst/>
          </a:prstGeom>
          <a:noFill/>
        </p:spPr>
        <p:txBody>
          <a:bodyPr wrap="square" rtlCol="0">
            <a:spAutoFit/>
          </a:bodyPr>
          <a:lstStyle/>
          <a:p>
            <a:r>
              <a:rPr lang="ja-JP" altLang="en-US" sz="1050" dirty="0">
                <a:latin typeface="+mn-ea"/>
              </a:rPr>
              <a:t>大阪市が開設している大阪イノベーションハブ（ＯＩＨ）において、</a:t>
            </a:r>
            <a:endParaRPr lang="en-US" altLang="ja-JP" sz="1050" dirty="0">
              <a:latin typeface="+mn-ea"/>
            </a:endParaRPr>
          </a:p>
          <a:p>
            <a:r>
              <a:rPr lang="ja-JP" altLang="en-US" sz="1050" dirty="0">
                <a:latin typeface="+mn-ea"/>
              </a:rPr>
              <a:t>有望</a:t>
            </a:r>
            <a:r>
              <a:rPr lang="ja-JP" altLang="en-US" sz="1050" dirty="0" smtClean="0">
                <a:latin typeface="+mn-ea"/>
              </a:rPr>
              <a:t>なアーリー期のスタートアップを</a:t>
            </a:r>
            <a:r>
              <a:rPr lang="ja-JP" altLang="en-US" sz="1050" dirty="0">
                <a:latin typeface="+mn-ea"/>
              </a:rPr>
              <a:t>発掘し、短期間での集中支援により成長を加速</a:t>
            </a:r>
          </a:p>
        </p:txBody>
      </p:sp>
      <p:sp>
        <p:nvSpPr>
          <p:cNvPr id="38" name="タイトル 1">
            <a:extLst>
              <a:ext uri="{FF2B5EF4-FFF2-40B4-BE49-F238E27FC236}">
                <a16:creationId xmlns:a16="http://schemas.microsoft.com/office/drawing/2014/main" id="{DB0DCB9B-B97D-4BC2-BD4C-2DEA5AC63B23}"/>
              </a:ext>
            </a:extLst>
          </p:cNvPr>
          <p:cNvSpPr txBox="1">
            <a:spLocks/>
          </p:cNvSpPr>
          <p:nvPr/>
        </p:nvSpPr>
        <p:spPr>
          <a:xfrm>
            <a:off x="124696" y="5742273"/>
            <a:ext cx="1177616" cy="104414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100" dirty="0" smtClean="0">
                <a:solidFill>
                  <a:schemeClr val="tx1"/>
                </a:solidFill>
                <a:latin typeface="+mn-ea"/>
              </a:rPr>
              <a:t>創業後５年</a:t>
            </a:r>
            <a:r>
              <a:rPr lang="ja-JP" altLang="en-US" sz="1100" dirty="0">
                <a:solidFill>
                  <a:schemeClr val="tx1"/>
                </a:solidFill>
                <a:latin typeface="+mn-ea"/>
              </a:rPr>
              <a:t>程度（アーリー期</a:t>
            </a:r>
            <a:r>
              <a:rPr lang="ja-JP" altLang="en-US" sz="1100" dirty="0" smtClean="0">
                <a:solidFill>
                  <a:schemeClr val="tx1"/>
                </a:solidFill>
                <a:latin typeface="+mn-ea"/>
              </a:rPr>
              <a:t>）</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スタートアップの</a:t>
            </a:r>
            <a:r>
              <a:rPr lang="en-US" altLang="ja-JP" sz="1100" dirty="0">
                <a:solidFill>
                  <a:schemeClr val="tx1"/>
                </a:solidFill>
                <a:latin typeface="+mn-ea"/>
              </a:rPr>
              <a:t/>
            </a:r>
            <a:br>
              <a:rPr lang="en-US" altLang="ja-JP" sz="1100" dirty="0">
                <a:solidFill>
                  <a:schemeClr val="tx1"/>
                </a:solidFill>
                <a:latin typeface="+mn-ea"/>
              </a:rPr>
            </a:br>
            <a:r>
              <a:rPr lang="ja-JP" altLang="en-US" sz="1100" dirty="0">
                <a:solidFill>
                  <a:schemeClr val="tx1"/>
                </a:solidFill>
                <a:latin typeface="+mn-ea"/>
              </a:rPr>
              <a:t>募集・選定</a:t>
            </a:r>
          </a:p>
        </p:txBody>
      </p:sp>
      <p:sp>
        <p:nvSpPr>
          <p:cNvPr id="40" name="二等辺三角形 39"/>
          <p:cNvSpPr/>
          <p:nvPr/>
        </p:nvSpPr>
        <p:spPr>
          <a:xfrm rot="5400000">
            <a:off x="1053568"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サブタイトル 2"/>
          <p:cNvSpPr txBox="1">
            <a:spLocks/>
          </p:cNvSpPr>
          <p:nvPr/>
        </p:nvSpPr>
        <p:spPr>
          <a:xfrm>
            <a:off x="1566950" y="5763892"/>
            <a:ext cx="3456384" cy="103185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9pPr>
          </a:lstStyle>
          <a:p>
            <a:pPr marL="0" indent="0">
              <a:buNone/>
            </a:pPr>
            <a:r>
              <a:rPr lang="ja-JP" altLang="en-US" sz="1100" dirty="0">
                <a:solidFill>
                  <a:schemeClr val="tx1"/>
                </a:solidFill>
                <a:latin typeface="+mn-ea"/>
              </a:rPr>
              <a:t>関西を中心に約</a:t>
            </a:r>
            <a:r>
              <a:rPr lang="en-US" altLang="ja-JP" sz="1100" dirty="0">
                <a:solidFill>
                  <a:schemeClr val="tx1"/>
                </a:solidFill>
                <a:latin typeface="+mn-ea"/>
              </a:rPr>
              <a:t>100</a:t>
            </a:r>
            <a:r>
              <a:rPr lang="ja-JP" altLang="en-US" sz="1100" dirty="0">
                <a:solidFill>
                  <a:schemeClr val="tx1"/>
                </a:solidFill>
                <a:latin typeface="+mn-ea"/>
              </a:rPr>
              <a:t>名の支援者（メンター）　が集結 </a:t>
            </a:r>
            <a:endParaRPr lang="en-US" altLang="ja-JP" sz="1100" dirty="0">
              <a:solidFill>
                <a:schemeClr val="tx1"/>
              </a:solidFill>
              <a:latin typeface="+mn-ea"/>
            </a:endParaRPr>
          </a:p>
          <a:p>
            <a:pPr marL="0" indent="0">
              <a:buNone/>
            </a:pPr>
            <a:r>
              <a:rPr lang="ja-JP" altLang="en-US" sz="1100" dirty="0">
                <a:solidFill>
                  <a:schemeClr val="tx1"/>
                </a:solidFill>
                <a:latin typeface="ＭＳ Ｐゴシック" panose="020B0600070205080204" pitchFamily="50" charset="-128"/>
                <a:ea typeface="ＭＳ Ｐゴシック" panose="020B0600070205080204" pitchFamily="50" charset="-128"/>
              </a:rPr>
              <a:t>・</a:t>
            </a:r>
            <a:r>
              <a:rPr lang="zh-TW" altLang="en-US" sz="1100" dirty="0">
                <a:solidFill>
                  <a:schemeClr val="tx1"/>
                </a:solidFill>
                <a:latin typeface="ＭＳ Ｐゴシック" panose="020B0600070205080204" pitchFamily="50" charset="-128"/>
                <a:ea typeface="ＭＳ Ｐゴシック" panose="020B0600070205080204" pitchFamily="50" charset="-128"/>
              </a:rPr>
              <a:t>起業経験者等</a:t>
            </a:r>
            <a:r>
              <a:rPr lang="ja-JP" altLang="en-US" sz="1100" dirty="0">
                <a:solidFill>
                  <a:schemeClr val="tx1"/>
                </a:solidFill>
                <a:latin typeface="ＭＳ Ｐゴシック" panose="020B0600070205080204" pitchFamily="50" charset="-128"/>
                <a:ea typeface="ＭＳ Ｐゴシック" panose="020B0600070205080204" pitchFamily="50" charset="-128"/>
              </a:rPr>
              <a:t>による</a:t>
            </a:r>
            <a:r>
              <a:rPr lang="ja-JP" altLang="en-US" sz="1100" dirty="0">
                <a:solidFill>
                  <a:schemeClr val="tx1"/>
                </a:solidFill>
                <a:latin typeface="+mn-ea"/>
              </a:rPr>
              <a:t>メンタリング</a:t>
            </a:r>
            <a:endParaRPr lang="en-US" altLang="ja-JP" sz="1100" dirty="0">
              <a:solidFill>
                <a:schemeClr val="tx1"/>
              </a:solidFill>
              <a:latin typeface="+mn-ea"/>
            </a:endParaRPr>
          </a:p>
          <a:p>
            <a:pPr marL="0" indent="0">
              <a:buNone/>
            </a:pPr>
            <a:r>
              <a:rPr lang="ja-JP" altLang="en-US" sz="1100" dirty="0">
                <a:solidFill>
                  <a:schemeClr val="tx1"/>
                </a:solidFill>
                <a:latin typeface="+mn-ea"/>
              </a:rPr>
              <a:t>・大企業との連携支援</a:t>
            </a:r>
            <a:endParaRPr lang="en-US" altLang="ja-JP" sz="1100" dirty="0">
              <a:solidFill>
                <a:schemeClr val="tx1"/>
              </a:solidFill>
              <a:latin typeface="+mn-ea"/>
            </a:endParaRPr>
          </a:p>
          <a:p>
            <a:pPr marL="0" indent="0">
              <a:buNone/>
            </a:pPr>
            <a:r>
              <a:rPr lang="ja-JP" altLang="en-US" sz="1100" dirty="0">
                <a:solidFill>
                  <a:schemeClr val="tx1"/>
                </a:solidFill>
                <a:latin typeface="+mn-ea"/>
              </a:rPr>
              <a:t>・資金獲得支援</a:t>
            </a:r>
            <a:r>
              <a:rPr lang="ja-JP" altLang="en-US" sz="1100" strike="sngStrike" dirty="0">
                <a:solidFill>
                  <a:srgbClr val="FF0000"/>
                </a:solidFill>
                <a:latin typeface="+mn-ea"/>
              </a:rPr>
              <a:t>　</a:t>
            </a:r>
            <a:endParaRPr lang="en-US" altLang="ja-JP" sz="1100" strike="sngStrike" dirty="0">
              <a:solidFill>
                <a:srgbClr val="FF0000"/>
              </a:solidFill>
              <a:latin typeface="+mn-ea"/>
            </a:endParaRPr>
          </a:p>
          <a:p>
            <a:pPr marL="0" indent="0">
              <a:buNone/>
            </a:pPr>
            <a:r>
              <a:rPr lang="ja-JP" altLang="en-US" sz="1100" dirty="0">
                <a:solidFill>
                  <a:schemeClr val="tx1"/>
                </a:solidFill>
                <a:latin typeface="+mn-ea"/>
              </a:rPr>
              <a:t>　など、約４か月間の集中支援</a:t>
            </a:r>
            <a:endParaRPr lang="en-US" altLang="ja-JP" sz="1100" dirty="0">
              <a:solidFill>
                <a:schemeClr val="tx1"/>
              </a:solidFill>
              <a:latin typeface="+mn-ea"/>
            </a:endParaRPr>
          </a:p>
        </p:txBody>
      </p:sp>
      <p:sp>
        <p:nvSpPr>
          <p:cNvPr id="42" name="角丸四角形 41"/>
          <p:cNvSpPr/>
          <p:nvPr/>
        </p:nvSpPr>
        <p:spPr>
          <a:xfrm>
            <a:off x="5342880" y="5243436"/>
            <a:ext cx="3456383" cy="896902"/>
          </a:xfrm>
          <a:prstGeom prst="round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r>
              <a:rPr lang="ja-JP" altLang="en-US" sz="1050" dirty="0">
                <a:solidFill>
                  <a:schemeClr val="tx1"/>
                </a:solidFill>
              </a:rPr>
              <a:t>　大阪イノベーションハブ（ＯＩＨ）においても</a:t>
            </a:r>
            <a:r>
              <a:rPr lang="ja-JP" altLang="en-US" sz="1050" dirty="0" smtClean="0">
                <a:solidFill>
                  <a:schemeClr val="tx1"/>
                </a:solidFill>
              </a:rPr>
              <a:t>、スタートアップの</a:t>
            </a:r>
            <a:r>
              <a:rPr lang="ja-JP" altLang="en-US" sz="1050" dirty="0">
                <a:solidFill>
                  <a:schemeClr val="tx1"/>
                </a:solidFill>
              </a:rPr>
              <a:t>さらなる成長に向け、グローバルイノベーション創出支援事業を展開し、起業家と支援者を繋ぐイベントをはじめとした様々な支援を実施している。</a:t>
            </a:r>
            <a:endParaRPr lang="en-US" altLang="ja-JP" sz="1050" dirty="0">
              <a:solidFill>
                <a:schemeClr val="tx1"/>
              </a:solidFill>
            </a:endParaRPr>
          </a:p>
        </p:txBody>
      </p:sp>
    </p:spTree>
    <p:extLst>
      <p:ext uri="{BB962C8B-B14F-4D97-AF65-F5344CB8AC3E}">
        <p14:creationId xmlns:p14="http://schemas.microsoft.com/office/powerpoint/2010/main" val="38985250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404" y="1844824"/>
            <a:ext cx="46856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大阪府におけるクラウド・ファンディング活用事例</a:t>
            </a:r>
          </a:p>
        </p:txBody>
      </p:sp>
      <p:sp>
        <p:nvSpPr>
          <p:cNvPr id="10" name="正方形/長方形 14"/>
          <p:cNvSpPr>
            <a:spLocks noChangeArrowheads="1"/>
          </p:cNvSpPr>
          <p:nvPr/>
        </p:nvSpPr>
        <p:spPr bwMode="auto">
          <a:xfrm>
            <a:off x="4719726" y="1844824"/>
            <a:ext cx="4388778" cy="338554"/>
          </a:xfrm>
          <a:prstGeom prst="rect">
            <a:avLst/>
          </a:prstGeom>
          <a:noFill/>
          <a:ln w="9525">
            <a:noFill/>
            <a:miter lim="800000"/>
            <a:headEnd/>
            <a:tailEnd/>
          </a:ln>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○グローバルイノベーションファンドの概要</a:t>
            </a:r>
          </a:p>
        </p:txBody>
      </p:sp>
      <p:sp>
        <p:nvSpPr>
          <p:cNvPr id="11" name="テキスト ボックス 10"/>
          <p:cNvSpPr txBox="1"/>
          <p:nvPr/>
        </p:nvSpPr>
        <p:spPr>
          <a:xfrm>
            <a:off x="4882055" y="2132856"/>
            <a:ext cx="3938417" cy="830997"/>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ハック大阪投資事業有限責任組合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組成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億円（一次募集段階）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5978" y="51771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挑戦する企業（創業・ベンチャー等）への支援における新たな潮流</a:t>
            </a:r>
          </a:p>
        </p:txBody>
      </p:sp>
      <p:sp>
        <p:nvSpPr>
          <p:cNvPr id="15" name="正方形/長方形 14"/>
          <p:cNvSpPr/>
          <p:nvPr/>
        </p:nvSpPr>
        <p:spPr>
          <a:xfrm>
            <a:off x="107504" y="98072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クラウド・ファンディング、新ファンドなど、資金調達の多様化をめざす動きが進みつつある。</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48</a:t>
            </a:fld>
            <a:endParaRPr lang="ja-JP" altLang="en-US" b="1" dirty="0"/>
          </a:p>
        </p:txBody>
      </p:sp>
      <p:sp>
        <p:nvSpPr>
          <p:cNvPr id="17" name="テキスト ボックス 16"/>
          <p:cNvSpPr txBox="1"/>
          <p:nvPr/>
        </p:nvSpPr>
        <p:spPr>
          <a:xfrm>
            <a:off x="309310" y="2204864"/>
            <a:ext cx="4317680" cy="3293209"/>
          </a:xfrm>
          <a:prstGeom prst="rect">
            <a:avLst/>
          </a:prstGeom>
          <a:noFill/>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商工労働部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クラウド・ファンディング事業者、商工会・商工会</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議所等支援機関と連携したセミナーの実施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747539" y="3212976"/>
            <a:ext cx="4288957" cy="2554545"/>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○社会課題解決ビジネス成長支援に関する</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ファンドの活用促進</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◆「おおさか社会課題解決ファンド」</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大阪信用金庫、フューチャーベンチャー</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キャピタル株式会社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５億円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◆「社会課題解決ビジネス成長ファンド」</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燦キャピタルマネージメント株式会社、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a:latin typeface="Meiryo UI" panose="020B0604030504040204" pitchFamily="50" charset="-128"/>
                <a:ea typeface="Meiryo UI" panose="020B0604030504040204" pitchFamily="50" charset="-128"/>
                <a:cs typeface="Meiryo UI" panose="020B0604030504040204" pitchFamily="50" charset="-128"/>
              </a:rPr>
              <a:t>ANEWHoldings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株式会社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３億円</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209186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章　</a:t>
            </a: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戦略</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目標関係</a:t>
            </a: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a:t>
            </a:fld>
            <a:endParaRPr lang="ja-JP" altLang="en-US" b="1" dirty="0"/>
          </a:p>
        </p:txBody>
      </p:sp>
    </p:spTree>
    <p:extLst>
      <p:ext uri="{BB962C8B-B14F-4D97-AF65-F5344CB8AC3E}">
        <p14:creationId xmlns:p14="http://schemas.microsoft.com/office/powerpoint/2010/main" val="5312923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71561"/>
            <a:ext cx="9361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大阪の開業数（率）、廃業率の推移</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出典：厚生労働省「雇用保険事業年報･月報」より作成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大阪の開業数は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10,209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事業所と前年度比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1,749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ポイント減少し、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期連続で減少。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49</a:t>
            </a:fld>
            <a:endParaRPr lang="ja-JP" altLang="en-US" sz="1800" dirty="0">
              <a:solidFill>
                <a:schemeClr val="tx1"/>
              </a:solidFill>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10" name="グラフ 9"/>
          <p:cNvGraphicFramePr>
            <a:graphicFrameLocks/>
          </p:cNvGraphicFramePr>
          <p:nvPr>
            <p:extLst>
              <p:ext uri="{D42A27DB-BD31-4B8C-83A1-F6EECF244321}">
                <p14:modId xmlns:p14="http://schemas.microsoft.com/office/powerpoint/2010/main" val="2356390853"/>
              </p:ext>
            </p:extLst>
          </p:nvPr>
        </p:nvGraphicFramePr>
        <p:xfrm>
          <a:off x="141734" y="2272691"/>
          <a:ext cx="8784976" cy="45796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91785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p:cNvGraphicFramePr>
            <a:graphicFrameLocks/>
          </p:cNvGraphicFramePr>
          <p:nvPr>
            <p:extLst>
              <p:ext uri="{D42A27DB-BD31-4B8C-83A1-F6EECF244321}">
                <p14:modId xmlns:p14="http://schemas.microsoft.com/office/powerpoint/2010/main" val="2403662408"/>
              </p:ext>
            </p:extLst>
          </p:nvPr>
        </p:nvGraphicFramePr>
        <p:xfrm>
          <a:off x="174685" y="2297455"/>
          <a:ext cx="4238962" cy="4299897"/>
        </p:xfrm>
        <a:graphic>
          <a:graphicData uri="http://schemas.openxmlformats.org/drawingml/2006/chart">
            <c:chart xmlns:c="http://schemas.openxmlformats.org/drawingml/2006/chart" xmlns:r="http://schemas.openxmlformats.org/officeDocument/2006/relationships" r:id="rId3"/>
          </a:graphicData>
        </a:graphic>
      </p:graphicFrame>
      <p:sp>
        <p:nvSpPr>
          <p:cNvPr id="22" name="正方形/長方形 10"/>
          <p:cNvSpPr>
            <a:spLocks noChangeArrowheads="1"/>
          </p:cNvSpPr>
          <p:nvPr/>
        </p:nvSpPr>
        <p:spPr bwMode="auto">
          <a:xfrm>
            <a:off x="35496" y="498158"/>
            <a:ext cx="9217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都道府県別、開業数・開業率の推移（年度ベース）</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出典：厚生労働省「雇用保険事業年報･月報」より作成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64952"/>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大阪府の開業数は対前年度比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の増加となったが、依然として東京都に次いで２位。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ポイント増）で、全国平均を上回る。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0" y="1917274"/>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p>
        </p:txBody>
      </p:sp>
      <p:sp>
        <p:nvSpPr>
          <p:cNvPr id="13" name="正方形/長方形 12"/>
          <p:cNvSpPr/>
          <p:nvPr/>
        </p:nvSpPr>
        <p:spPr>
          <a:xfrm>
            <a:off x="4642153" y="1925713"/>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50</a:t>
            </a:fld>
            <a:endParaRPr lang="ja-JP" altLang="en-US" sz="1800" dirty="0">
              <a:solidFill>
                <a:schemeClr val="tx1"/>
              </a:solidFill>
            </a:endParaRPr>
          </a:p>
        </p:txBody>
      </p:sp>
      <p:sp>
        <p:nvSpPr>
          <p:cNvPr id="17" name="テキスト ボックス 1"/>
          <p:cNvSpPr txBox="1"/>
          <p:nvPr/>
        </p:nvSpPr>
        <p:spPr>
          <a:xfrm>
            <a:off x="706884" y="2889057"/>
            <a:ext cx="1384396" cy="1017168"/>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a:t>
            </a:r>
            <a:r>
              <a:rPr lang="en-US" alt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全国上位】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１位 ： 東京</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22,381</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２位</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ja-JP" alt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b="1" kern="100" dirty="0">
                <a:latin typeface="ＭＳ ゴシック" panose="020B0609070205080204" pitchFamily="49" charset="-128"/>
                <a:ea typeface="游明朝" panose="02020400000000000000" pitchFamily="18" charset="-128"/>
                <a:cs typeface="Times New Roman" panose="02020603050405020304" pitchFamily="18" charset="0"/>
              </a:rPr>
              <a:t>10,209</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３位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7,025</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４位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神奈川</a:t>
            </a:r>
            <a:r>
              <a:rPr lang="en-US" alt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6,794</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51464" y="2322095"/>
            <a:ext cx="704473" cy="27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a:t>
            </a:r>
            <a:r>
              <a:rPr kumimoji="1" lang="ja-JP" altLang="en-US" sz="1000" dirty="0">
                <a:solidFill>
                  <a:schemeClr val="tx1"/>
                </a:solidFill>
              </a:rPr>
              <a:t>事業所</a:t>
            </a:r>
            <a:r>
              <a:rPr kumimoji="1" lang="ja-JP" altLang="en-US" sz="800" dirty="0">
                <a:solidFill>
                  <a:schemeClr val="tx1"/>
                </a:solidFill>
              </a:rPr>
              <a:t>）</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25" name="グラフ 24"/>
          <p:cNvGraphicFramePr>
            <a:graphicFrameLocks/>
          </p:cNvGraphicFramePr>
          <p:nvPr>
            <p:extLst>
              <p:ext uri="{D42A27DB-BD31-4B8C-83A1-F6EECF244321}">
                <p14:modId xmlns:p14="http://schemas.microsoft.com/office/powerpoint/2010/main" val="3845033110"/>
              </p:ext>
            </p:extLst>
          </p:nvPr>
        </p:nvGraphicFramePr>
        <p:xfrm>
          <a:off x="4567684" y="2303507"/>
          <a:ext cx="4622849" cy="4331740"/>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1"/>
          <p:cNvSpPr txBox="1"/>
          <p:nvPr/>
        </p:nvSpPr>
        <p:spPr>
          <a:xfrm>
            <a:off x="5148064" y="2889057"/>
            <a:ext cx="1384374" cy="1267937"/>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a:t>
            </a:r>
            <a:r>
              <a:rPr lang="en-US" alt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20</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全国上位】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１</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位 ：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沖縄</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8.8</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spcAft>
                <a:spcPts val="0"/>
              </a:spcAft>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４</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東京</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6.0</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５</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5.9</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　９</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位</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en-US" alt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5.4</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548135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107504" y="49547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業種別総事業所数の推移（大阪府、年度末時点）</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　厚生労働省「雇用保険事業年報･月報」より作成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業種別に、大阪の総事業所数をみると、「建設業」の伸びが顕著。また、「宿泊業、飲食サービス業」についても増加傾向が続いている。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一方で、「製造業」や「卸売業」の事業所数は減少傾向となっている。</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51</a:t>
            </a:fld>
            <a:endParaRPr lang="ja-JP" altLang="en-US" sz="1800" dirty="0">
              <a:solidFill>
                <a:schemeClr val="tx1"/>
              </a:solidFill>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0" name="正方形/長方形 9"/>
          <p:cNvSpPr/>
          <p:nvPr/>
        </p:nvSpPr>
        <p:spPr>
          <a:xfrm>
            <a:off x="-14703" y="1992106"/>
            <a:ext cx="805034" cy="216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dirty="0">
                <a:solidFill>
                  <a:schemeClr val="tx1"/>
                </a:solidFill>
              </a:rPr>
              <a:t>（事業所）</a:t>
            </a:r>
            <a:endParaRPr lang="ja-JP" dirty="0">
              <a:solidFill>
                <a:schemeClr val="tx1"/>
              </a:solidFill>
            </a:endParaRPr>
          </a:p>
        </p:txBody>
      </p:sp>
      <p:graphicFrame>
        <p:nvGraphicFramePr>
          <p:cNvPr id="12" name="グラフ 11"/>
          <p:cNvGraphicFramePr>
            <a:graphicFrameLocks/>
          </p:cNvGraphicFramePr>
          <p:nvPr>
            <p:extLst>
              <p:ext uri="{D42A27DB-BD31-4B8C-83A1-F6EECF244321}">
                <p14:modId xmlns:p14="http://schemas.microsoft.com/office/powerpoint/2010/main" val="653647257"/>
              </p:ext>
            </p:extLst>
          </p:nvPr>
        </p:nvGraphicFramePr>
        <p:xfrm>
          <a:off x="234745" y="2132856"/>
          <a:ext cx="8784976" cy="4637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41671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47394" y="48925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都道府県別、イノベーションの促進に関する指標</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52</a:t>
            </a:fld>
            <a:endParaRPr lang="ja-JP" altLang="en-US" b="1" dirty="0"/>
          </a:p>
        </p:txBody>
      </p:sp>
      <p:sp>
        <p:nvSpPr>
          <p:cNvPr id="17" name="正方形/長方形 16"/>
          <p:cNvSpPr/>
          <p:nvPr/>
        </p:nvSpPr>
        <p:spPr>
          <a:xfrm>
            <a:off x="71501" y="928465"/>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大阪の国際特許出願件数は、東京に次いで全国で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番目。海外進出の意欲が高いことが窺える。一方で東京とは出願件数に大きな開きがあり、経年でみても伸び悩んでいる状況。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大阪府内企業の研究開発に係る投資は弱含みとなっており、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兆円と前年比約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1"/>
          <p:cNvSpPr txBox="1"/>
          <p:nvPr/>
        </p:nvSpPr>
        <p:spPr>
          <a:xfrm>
            <a:off x="71501" y="2433251"/>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1"/>
          <p:cNvSpPr txBox="1"/>
          <p:nvPr/>
        </p:nvSpPr>
        <p:spPr>
          <a:xfrm>
            <a:off x="4414973" y="2373314"/>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6915" y="1974343"/>
            <a:ext cx="4268940"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p>
        </p:txBody>
      </p:sp>
      <p:sp>
        <p:nvSpPr>
          <p:cNvPr id="28" name="正方形/長方形 27"/>
          <p:cNvSpPr/>
          <p:nvPr/>
        </p:nvSpPr>
        <p:spPr>
          <a:xfrm>
            <a:off x="4355976" y="1988840"/>
            <a:ext cx="4848696" cy="469359"/>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出典：地域経済分析システムより経済産業省「企業活動基本調査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5496" y="6536377"/>
            <a:ext cx="8352928"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0" name="グラフ 29"/>
          <p:cNvGraphicFramePr>
            <a:graphicFrameLocks/>
          </p:cNvGraphicFramePr>
          <p:nvPr/>
        </p:nvGraphicFramePr>
        <p:xfrm>
          <a:off x="30830" y="2625300"/>
          <a:ext cx="4397154" cy="38720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nvGraphicFramePr>
        <p:xfrm>
          <a:off x="4407316" y="2439027"/>
          <a:ext cx="4593177" cy="40092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15731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6974752" y="6488480"/>
            <a:ext cx="2133600" cy="365125"/>
          </a:xfrm>
        </p:spPr>
        <p:txBody>
          <a:bodyPr/>
          <a:lstStyle/>
          <a:p>
            <a:pPr>
              <a:defRPr/>
            </a:pPr>
            <a:fld id="{4AC9B83D-17C3-4F2E-B0BA-D155CD364A7C}" type="slidenum">
              <a:rPr lang="ja-JP" altLang="en-US" smtClean="0"/>
              <a:pPr>
                <a:defRPr/>
              </a:pPr>
              <a:t>53</a:t>
            </a:fld>
            <a:endParaRPr lang="ja-JP" altLang="en-US" dirty="0"/>
          </a:p>
        </p:txBody>
      </p:sp>
      <p:sp>
        <p:nvSpPr>
          <p:cNvPr id="21" name="正方形/長方形 10"/>
          <p:cNvSpPr>
            <a:spLocks noChangeArrowheads="1"/>
          </p:cNvSpPr>
          <p:nvPr/>
        </p:nvSpPr>
        <p:spPr bwMode="auto">
          <a:xfrm>
            <a:off x="143866" y="371448"/>
            <a:ext cx="89644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産業別、一人あたり付加価値額（労働生産性）</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出典：総務省・経済産業省「経済センサス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活動調査」（平成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70857"/>
            <a:ext cx="8928992" cy="12340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に、産業別の一人あたり付加価値額（労働生産性）の変化をみると、大阪府では「学術研究、専門・技術サービス業」や「生活関連サービス業、娯楽業」などで向上している一方、「情報通信業」では低下がみ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東京都では、「情報通信業」や「学術研究、専門・技術サービス業」で労働生産性が向上。また愛知県では、「製造業」で大きく労働生産性が向上。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512" y="2204864"/>
            <a:ext cx="4554253"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355976" y="2204865"/>
            <a:ext cx="489552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96" y="4237637"/>
            <a:ext cx="489552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499992" y="2420888"/>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4" name="テキスト ボックス 13"/>
          <p:cNvSpPr txBox="1"/>
          <p:nvPr/>
        </p:nvSpPr>
        <p:spPr>
          <a:xfrm>
            <a:off x="0" y="4437692"/>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7" name="テキスト ボックス 16"/>
          <p:cNvSpPr txBox="1"/>
          <p:nvPr/>
        </p:nvSpPr>
        <p:spPr>
          <a:xfrm>
            <a:off x="0" y="2420888"/>
            <a:ext cx="720080"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（万円）</a:t>
            </a:r>
          </a:p>
        </p:txBody>
      </p:sp>
      <p:pic>
        <p:nvPicPr>
          <p:cNvPr id="4" name="図 3"/>
          <p:cNvPicPr>
            <a:picLocks noChangeAspect="1"/>
          </p:cNvPicPr>
          <p:nvPr/>
        </p:nvPicPr>
        <p:blipFill>
          <a:blip r:embed="rId3"/>
          <a:stretch>
            <a:fillRect/>
          </a:stretch>
        </p:blipFill>
        <p:spPr>
          <a:xfrm>
            <a:off x="23990" y="2294698"/>
            <a:ext cx="9096020" cy="4590686"/>
          </a:xfrm>
          <a:prstGeom prst="rect">
            <a:avLst/>
          </a:prstGeom>
        </p:spPr>
      </p:pic>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20355888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6512" y="367933"/>
            <a:ext cx="8424936"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製造業における中小企業（従業者</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人の事業所）の動向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年工業統計表 地域別統計表」より作成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事業所数、従業者数については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日現在、付加価値額については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月の実績</a:t>
            </a:r>
          </a:p>
        </p:txBody>
      </p:sp>
      <p:sp>
        <p:nvSpPr>
          <p:cNvPr id="23" name="正方形/長方形 22"/>
          <p:cNvSpPr/>
          <p:nvPr/>
        </p:nvSpPr>
        <p:spPr>
          <a:xfrm>
            <a:off x="101948" y="997354"/>
            <a:ext cx="8928992" cy="15675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年の大阪府内の製造業における中小企業の事業所数は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15,378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で、全国で最多。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年の製造業における中小企業の付加価値額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と、愛知県に後れを取る状況。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別に付加価値額と事業所数をみると、一般的に従業者規模の大きい事業所ほど、付加価値額が大きい傾向があるが、大阪府は、付加価値額の小さい傾向のある従業者規模の小さい事業所の数が他の都市より多く、愛知県は、付加価値額の大きい傾向のある従業者規模の大きい事業所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518011"/>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○都道府県別の事業所数、付加価値額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16016" y="4354574"/>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○従業者規模別の事業所数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716016" y="2511983"/>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○従業者規模別の付加価値額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dirty="0"/>
              <a:t>54</a:t>
            </a:r>
            <a:endParaRPr lang="ja-JP" altLang="en-US" dirty="0"/>
          </a:p>
        </p:txBody>
      </p:sp>
      <p:sp>
        <p:nvSpPr>
          <p:cNvPr id="19" name="テキスト ボックス 18"/>
          <p:cNvSpPr txBox="1"/>
          <p:nvPr/>
        </p:nvSpPr>
        <p:spPr>
          <a:xfrm>
            <a:off x="359532" y="6246604"/>
            <a:ext cx="8460940" cy="561692"/>
          </a:xfrm>
          <a:prstGeom prst="rect">
            <a:avLst/>
          </a:prstGeom>
          <a:noFill/>
          <a:ln>
            <a:solidFill>
              <a:schemeClr val="tx1"/>
            </a:solidFill>
          </a:ln>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事業所の生産活動において、新たに付け加えられた価値（従業者</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人以下については粗付加価値額にて計算） </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付加価値額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製造品出荷額等</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（製造品年末在庫額－製造品年初在庫額）＋（半製品及び仕掛品年末価額－半製品及び仕掛品年初価額）－　</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（消費税を除く内国消費税額＋推計消費税額）－原材料、燃料、電力の使用額等－減価償却額</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517994" y="4555977"/>
            <a:ext cx="804114" cy="3020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solidFill>
                  <a:schemeClr val="tx1"/>
                </a:solidFill>
              </a:rPr>
              <a:t>（事業所）</a:t>
            </a:r>
          </a:p>
        </p:txBody>
      </p:sp>
      <p:sp>
        <p:nvSpPr>
          <p:cNvPr id="37" name="正方形/長方形 36"/>
          <p:cNvSpPr/>
          <p:nvPr/>
        </p:nvSpPr>
        <p:spPr>
          <a:xfrm>
            <a:off x="4590002" y="2722427"/>
            <a:ext cx="732106" cy="278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solidFill>
                  <a:schemeClr val="tx1"/>
                </a:solidFill>
              </a:rPr>
              <a:t>（十億円）</a:t>
            </a:r>
          </a:p>
        </p:txBody>
      </p:sp>
      <p:sp>
        <p:nvSpPr>
          <p:cNvPr id="39" name="テキスト ボックス 38"/>
          <p:cNvSpPr txBox="1"/>
          <p:nvPr/>
        </p:nvSpPr>
        <p:spPr>
          <a:xfrm>
            <a:off x="-36512" y="4591579"/>
            <a:ext cx="648072"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91694" y="2763259"/>
            <a:ext cx="792953"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013938" y="2775050"/>
            <a:ext cx="1008112"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5028" y="4365104"/>
            <a:ext cx="47369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○都道府県別の従業者１人当たりの付加価値額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nvPr>
        </p:nvGraphicFramePr>
        <p:xfrm>
          <a:off x="-2999" y="2626459"/>
          <a:ext cx="4716524" cy="18568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グラフ 31"/>
          <p:cNvGraphicFramePr>
            <a:graphicFrameLocks/>
          </p:cNvGraphicFramePr>
          <p:nvPr>
            <p:extLst/>
          </p:nvPr>
        </p:nvGraphicFramePr>
        <p:xfrm>
          <a:off x="-15567" y="4687608"/>
          <a:ext cx="4564156" cy="15945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グラフ 32"/>
          <p:cNvGraphicFramePr>
            <a:graphicFrameLocks/>
          </p:cNvGraphicFramePr>
          <p:nvPr>
            <p:extLst/>
          </p:nvPr>
        </p:nvGraphicFramePr>
        <p:xfrm>
          <a:off x="4765065" y="2837016"/>
          <a:ext cx="4408865" cy="16405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グラフ 33"/>
          <p:cNvGraphicFramePr>
            <a:graphicFrameLocks/>
          </p:cNvGraphicFramePr>
          <p:nvPr>
            <p:extLst/>
          </p:nvPr>
        </p:nvGraphicFramePr>
        <p:xfrm>
          <a:off x="4736779" y="4718206"/>
          <a:ext cx="4248178" cy="1538928"/>
        </p:xfrm>
        <a:graphic>
          <a:graphicData uri="http://schemas.openxmlformats.org/drawingml/2006/chart">
            <c:chart xmlns:c="http://schemas.openxmlformats.org/drawingml/2006/chart" xmlns:r="http://schemas.openxmlformats.org/officeDocument/2006/relationships" r:id="rId6"/>
          </a:graphicData>
        </a:graphic>
      </p:graphicFrame>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2559113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10"/>
          <p:cNvSpPr>
            <a:spLocks noChangeArrowheads="1"/>
          </p:cNvSpPr>
          <p:nvPr/>
        </p:nvSpPr>
        <p:spPr bwMode="auto">
          <a:xfrm>
            <a:off x="59603" y="457523"/>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b="1" dirty="0">
                <a:latin typeface="Meiryo UI" panose="020B0604030504040204" pitchFamily="50" charset="-128"/>
                <a:ea typeface="Meiryo UI" panose="020B0604030504040204" pitchFamily="50" charset="-128"/>
                <a:cs typeface="Meiryo UI" panose="020B0604030504040204" pitchFamily="50" charset="-128"/>
              </a:rPr>
              <a:t>2016</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　情報通信業の都道府県別事業所数及び従業者数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出典：総務省・経済産業省「平成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4"/>
          <p:cNvGraphicFramePr>
            <a:graphicFrameLocks noGrp="1"/>
          </p:cNvGraphicFramePr>
          <p:nvPr/>
        </p:nvGraphicFramePr>
        <p:xfrm>
          <a:off x="225657" y="2420888"/>
          <a:ext cx="8337671" cy="3573326"/>
        </p:xfrm>
        <a:graphic>
          <a:graphicData uri="http://schemas.openxmlformats.org/drawingml/2006/table">
            <a:tbl>
              <a:tblPr firstRow="1" bandRow="1">
                <a:tableStyleId>{5C22544A-7EE6-4342-B048-85BDC9FD1C3A}</a:tableStyleId>
              </a:tblPr>
              <a:tblGrid>
                <a:gridCol w="1615652">
                  <a:extLst>
                    <a:ext uri="{9D8B030D-6E8A-4147-A177-3AD203B41FA5}">
                      <a16:colId xmlns:a16="http://schemas.microsoft.com/office/drawing/2014/main" val="20000"/>
                    </a:ext>
                  </a:extLst>
                </a:gridCol>
                <a:gridCol w="1615652">
                  <a:extLst>
                    <a:ext uri="{9D8B030D-6E8A-4147-A177-3AD203B41FA5}">
                      <a16:colId xmlns:a16="http://schemas.microsoft.com/office/drawing/2014/main" val="20001"/>
                    </a:ext>
                  </a:extLst>
                </a:gridCol>
                <a:gridCol w="1700690">
                  <a:extLst>
                    <a:ext uri="{9D8B030D-6E8A-4147-A177-3AD203B41FA5}">
                      <a16:colId xmlns:a16="http://schemas.microsoft.com/office/drawing/2014/main" val="20002"/>
                    </a:ext>
                  </a:extLst>
                </a:gridCol>
                <a:gridCol w="1530614">
                  <a:extLst>
                    <a:ext uri="{9D8B030D-6E8A-4147-A177-3AD203B41FA5}">
                      <a16:colId xmlns:a16="http://schemas.microsoft.com/office/drawing/2014/main" val="20003"/>
                    </a:ext>
                  </a:extLst>
                </a:gridCol>
                <a:gridCol w="1875063">
                  <a:extLst>
                    <a:ext uri="{9D8B030D-6E8A-4147-A177-3AD203B41FA5}">
                      <a16:colId xmlns:a16="http://schemas.microsoft.com/office/drawing/2014/main" val="20004"/>
                    </a:ext>
                  </a:extLst>
                </a:gridCol>
              </a:tblGrid>
              <a:tr h="504056">
                <a:tc row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順位</a:t>
                      </a:r>
                    </a:p>
                  </a:txBody>
                  <a:tcPr anchor="ctr"/>
                </a:tc>
                <a:tc grid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情報通信業</a:t>
                      </a: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うち、ソフト系</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産業</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業種（</a:t>
                      </a: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a:latin typeface="Meiryo UI" panose="020B0604030504040204" pitchFamily="50" charset="-128"/>
                          <a:ea typeface="Meiryo UI" panose="020B0604030504040204" pitchFamily="50" charset="-128"/>
                          <a:cs typeface="Meiryo UI" panose="020B0604030504040204" pitchFamily="50" charset="-128"/>
                        </a:rPr>
                        <a:t>）</a:t>
                      </a: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600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p>
                  </a:txBody>
                  <a:tcPr anchor="ctr"/>
                </a:tc>
                <a:extLst>
                  <a:ext uri="{0D108BD9-81ED-4DB2-BD59-A6C34878D82A}">
                    <a16:rowId xmlns:a16="http://schemas.microsoft.com/office/drawing/2014/main" val="10001"/>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21,935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849,374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13,314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619,083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2"/>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5,842</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139,601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3,885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rgbClr val="F68222"/>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111,896</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3"/>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3,771</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122,387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2,894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99,409</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rgbClr val="F68222"/>
                    </a:solidFill>
                  </a:tcPr>
                </a:tc>
                <a:extLst>
                  <a:ext uri="{0D108BD9-81ED-4DB2-BD59-A6C34878D82A}">
                    <a16:rowId xmlns:a16="http://schemas.microsoft.com/office/drawing/2014/main" val="10004"/>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3,400</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78,194</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2,343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57,555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5"/>
                  </a:ext>
                </a:extLst>
              </a:tr>
              <a:tr h="541846">
                <a:tc>
                  <a:txBody>
                    <a:bodyPr/>
                    <a:lstStyle/>
                    <a:p>
                      <a:pPr algn="ctr"/>
                      <a:r>
                        <a:rPr kumimoji="1" lang="en-US" altLang="ja-JP" sz="1400" b="0" dirty="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2,642</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53,683</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1,815</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p>
                  </a:txBody>
                  <a:tcPr anchor="ctr">
                    <a:solidFill>
                      <a:schemeClr val="accent1">
                        <a:lumMod val="20000"/>
                        <a:lumOff val="80000"/>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36,967</a:t>
                      </a:r>
                      <a:r>
                        <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79512" y="6165304"/>
            <a:ext cx="8298160"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ソフト系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ＩＴ産業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業種とは、「ソフトウェア業」、「情報処理・提供サービス業」、「インターネット付随サービス業」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55</a:t>
            </a:fld>
            <a:endParaRPr lang="ja-JP" altLang="en-US" b="1" dirty="0"/>
          </a:p>
        </p:txBody>
      </p:sp>
      <p:sp>
        <p:nvSpPr>
          <p:cNvPr id="9" name="正方形/長方形 8"/>
          <p:cNvSpPr/>
          <p:nvPr/>
        </p:nvSpPr>
        <p:spPr>
          <a:xfrm>
            <a:off x="35496" y="1124744"/>
            <a:ext cx="9012701"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を担う情報通信業について、事業所数及び従業者数において、東京都に次ぐ集積を有しており、ソフト系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業種においても、事業所数では東京都に次ぐ規模となっている。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一方で、東京都や神奈川県と比較すると、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事業所あたりの従業者の数が小さく、大阪府は首都圏に比べ、中小規模の企業の集積が大きいと考えられる。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2662260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府内企業のＩＣＴ導入状況と今後の導入意向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出典：「新型コロナウイルス感染症の影響下における府内企業の事態調査」（大阪府）より作成</a:t>
            </a:r>
          </a:p>
        </p:txBody>
      </p:sp>
      <p:sp>
        <p:nvSpPr>
          <p:cNvPr id="62" name="正方形/長方形 61"/>
          <p:cNvSpPr/>
          <p:nvPr/>
        </p:nvSpPr>
        <p:spPr>
          <a:xfrm>
            <a:off x="126122" y="1288923"/>
            <a:ext cx="8928992" cy="176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府内企業が導入するデジタル技術をみると、販売や生産などの特定業務の管理システムは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割超、社内用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SNS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・チャットツール、インターネットによる受発注は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割超が導入。</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一方、オンライン販売（国内向け）、全業務横断的管理システム、事務作業の自動化は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割超、またオンライン販売（海外向け）や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等による現場作業の自動化や事業変革等は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割未満と、現状でこれらのデジタル技術を導入する企業は少ない。</a:t>
            </a:r>
          </a:p>
        </p:txBody>
      </p:sp>
      <p:sp>
        <p:nvSpPr>
          <p:cNvPr id="5" name="テキスト ボックス 4"/>
          <p:cNvSpPr txBox="1"/>
          <p:nvPr/>
        </p:nvSpPr>
        <p:spPr>
          <a:xfrm>
            <a:off x="314019" y="981999"/>
            <a:ext cx="849694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56</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3" name="図 2"/>
          <p:cNvPicPr>
            <a:picLocks noChangeAspect="1"/>
          </p:cNvPicPr>
          <p:nvPr/>
        </p:nvPicPr>
        <p:blipFill rotWithShape="1">
          <a:blip r:embed="rId2"/>
          <a:srcRect l="14580" t="41141" r="15133" b="11610"/>
          <a:stretch/>
        </p:blipFill>
        <p:spPr>
          <a:xfrm>
            <a:off x="95250" y="3140968"/>
            <a:ext cx="8953500" cy="3384000"/>
          </a:xfrm>
          <a:prstGeom prst="rect">
            <a:avLst/>
          </a:prstGeom>
        </p:spPr>
      </p:pic>
      <p:sp>
        <p:nvSpPr>
          <p:cNvPr id="7" name="正方形/長方形 6"/>
          <p:cNvSpPr/>
          <p:nvPr/>
        </p:nvSpPr>
        <p:spPr>
          <a:xfrm>
            <a:off x="8388424" y="6515503"/>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60885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府内企業のＩＣＴ導入の課題</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出典：「新型コロナウイルス感染症の影響下における府内企業の事態調査」（大阪府）より作成</a:t>
            </a:r>
          </a:p>
        </p:txBody>
      </p:sp>
      <p:sp>
        <p:nvSpPr>
          <p:cNvPr id="62" name="正方形/長方形 61"/>
          <p:cNvSpPr/>
          <p:nvPr/>
        </p:nvSpPr>
        <p:spPr>
          <a:xfrm>
            <a:off x="126122" y="1288922"/>
            <a:ext cx="8928992" cy="129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デジタル化推進の課題は、「専門知識を持つ人材の不足」や「デジタル化による業務改善ができる人材の不足」及び「デジタル技術の費用対効果などの評価能力不足」といった人材・ノウハウ不足と、「ソフトウェア等の初期投資」や「クラウドサービス等の月額使用料」などのコスト負担を挙げる企業が多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中小企業では相対的に、「どこからデジタル化していいか分からない」、「最新技術が分からない」など基礎知識・情報不足やセキュリティ面が課題。</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 name="スライド番号プレースホルダー 1"/>
          <p:cNvSpPr>
            <a:spLocks noGrp="1"/>
          </p:cNvSpPr>
          <p:nvPr>
            <p:ph type="sldNum" sz="quarter" idx="12"/>
          </p:nvPr>
        </p:nvSpPr>
        <p:spPr>
          <a:xfrm>
            <a:off x="7049037" y="6564969"/>
            <a:ext cx="2133600" cy="365125"/>
          </a:xfrm>
        </p:spPr>
        <p:txBody>
          <a:bodyPr/>
          <a:lstStyle/>
          <a:p>
            <a:pPr>
              <a:defRPr/>
            </a:pPr>
            <a:fld id="{4AC9B83D-17C3-4F2E-B0BA-D155CD364A7C}" type="slidenum">
              <a:rPr lang="ja-JP" altLang="en-US" b="1" smtClean="0"/>
              <a:pPr>
                <a:defRPr/>
              </a:pPr>
              <a:t>57</a:t>
            </a:fld>
            <a:endParaRPr lang="ja-JP" altLang="en-US" b="1" dirty="0"/>
          </a:p>
        </p:txBody>
      </p:sp>
      <p:sp>
        <p:nvSpPr>
          <p:cNvPr id="9" name="テキスト ボックス 8"/>
          <p:cNvSpPr txBox="1"/>
          <p:nvPr/>
        </p:nvSpPr>
        <p:spPr>
          <a:xfrm>
            <a:off x="314019" y="981999"/>
            <a:ext cx="849694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調査対象：府内企業１万社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有効回答数（回答率）：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2,878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rotWithShape="1">
          <a:blip r:embed="rId2"/>
          <a:srcRect l="14580" t="38188" r="16241" b="11610"/>
          <a:stretch/>
        </p:blipFill>
        <p:spPr>
          <a:xfrm>
            <a:off x="71500" y="2924944"/>
            <a:ext cx="9001001" cy="3672408"/>
          </a:xfrm>
          <a:prstGeom prst="rect">
            <a:avLst/>
          </a:prstGeom>
        </p:spPr>
      </p:pic>
      <p:sp>
        <p:nvSpPr>
          <p:cNvPr id="12" name="正方形/長方形 11"/>
          <p:cNvSpPr/>
          <p:nvPr/>
        </p:nvSpPr>
        <p:spPr>
          <a:xfrm>
            <a:off x="8532440" y="6515503"/>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5087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61839" y="465521"/>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府内企業の海外進出動向　</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出典：地域経済分析システムより作成　経済産業省「企業活動基本調査」を再編加工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近年の府内企業の海外現地法人数は、ほぼ横ばい。全国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位を維持しているものの、依然、東京とは大きく乖離。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国・地域別では、中国が大半を占めているが、直近は減少傾向。業種別では、製造業と卸売業・小売業が多くを占め、その他の業種では海外進出が進んでいない状況。</a:t>
            </a:r>
          </a:p>
        </p:txBody>
      </p:sp>
      <p:sp>
        <p:nvSpPr>
          <p:cNvPr id="18" name="正方形/長方形 17"/>
          <p:cNvSpPr/>
          <p:nvPr/>
        </p:nvSpPr>
        <p:spPr>
          <a:xfrm>
            <a:off x="35496" y="2113111"/>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9" name="正方形/長方形 18"/>
          <p:cNvSpPr/>
          <p:nvPr/>
        </p:nvSpPr>
        <p:spPr>
          <a:xfrm>
            <a:off x="4288111" y="2143295"/>
            <a:ext cx="4898248"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　国・地域別海外現地法人数の推移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0" name="正方形/長方形 19"/>
          <p:cNvSpPr/>
          <p:nvPr/>
        </p:nvSpPr>
        <p:spPr>
          <a:xfrm>
            <a:off x="4292960" y="4438575"/>
            <a:ext cx="42689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　業種別海外現地法人数の推移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a:xfrm>
            <a:off x="7076640" y="6537556"/>
            <a:ext cx="2133600" cy="365125"/>
          </a:xfrm>
        </p:spPr>
        <p:txBody>
          <a:bodyPr/>
          <a:lstStyle/>
          <a:p>
            <a:pPr>
              <a:defRPr/>
            </a:pPr>
            <a:fld id="{4AC9B83D-17C3-4F2E-B0BA-D155CD364A7C}" type="slidenum">
              <a:rPr lang="ja-JP" altLang="en-US" b="1" smtClean="0"/>
              <a:pPr>
                <a:defRPr/>
              </a:pPr>
              <a:t>58</a:t>
            </a:fld>
            <a:endParaRPr lang="ja-JP" altLang="en-US" b="1" dirty="0"/>
          </a:p>
        </p:txBody>
      </p:sp>
      <p:sp>
        <p:nvSpPr>
          <p:cNvPr id="4" name="テキスト ボックス 3"/>
          <p:cNvSpPr txBox="1"/>
          <p:nvPr/>
        </p:nvSpPr>
        <p:spPr>
          <a:xfrm>
            <a:off x="35496" y="2462699"/>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4" name="テキスト ボックス 23"/>
          <p:cNvSpPr txBox="1"/>
          <p:nvPr/>
        </p:nvSpPr>
        <p:spPr>
          <a:xfrm>
            <a:off x="4266233" y="2398254"/>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5" name="テキスト ボックス 24"/>
          <p:cNvSpPr txBox="1"/>
          <p:nvPr/>
        </p:nvSpPr>
        <p:spPr>
          <a:xfrm>
            <a:off x="4355976" y="4838963"/>
            <a:ext cx="576064"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（社）</a:t>
            </a:r>
          </a:p>
        </p:txBody>
      </p:sp>
      <p:sp>
        <p:nvSpPr>
          <p:cNvPr id="2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22" name="グラフ 21"/>
          <p:cNvGraphicFramePr>
            <a:graphicFrameLocks/>
          </p:cNvGraphicFramePr>
          <p:nvPr>
            <p:extLst>
              <p:ext uri="{D42A27DB-BD31-4B8C-83A1-F6EECF244321}">
                <p14:modId xmlns:p14="http://schemas.microsoft.com/office/powerpoint/2010/main" val="3992407082"/>
              </p:ext>
            </p:extLst>
          </p:nvPr>
        </p:nvGraphicFramePr>
        <p:xfrm>
          <a:off x="99425" y="2360186"/>
          <a:ext cx="4267039" cy="44645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グラフ 26"/>
          <p:cNvGraphicFramePr>
            <a:graphicFrameLocks/>
          </p:cNvGraphicFramePr>
          <p:nvPr>
            <p:extLst>
              <p:ext uri="{D42A27DB-BD31-4B8C-83A1-F6EECF244321}">
                <p14:modId xmlns:p14="http://schemas.microsoft.com/office/powerpoint/2010/main" val="1748655193"/>
              </p:ext>
            </p:extLst>
          </p:nvPr>
        </p:nvGraphicFramePr>
        <p:xfrm>
          <a:off x="4428493" y="2297183"/>
          <a:ext cx="4572000" cy="21617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グラフ 27"/>
          <p:cNvGraphicFramePr>
            <a:graphicFrameLocks/>
          </p:cNvGraphicFramePr>
          <p:nvPr>
            <p:extLst>
              <p:ext uri="{D42A27DB-BD31-4B8C-83A1-F6EECF244321}">
                <p14:modId xmlns:p14="http://schemas.microsoft.com/office/powerpoint/2010/main" val="1153938085"/>
              </p:ext>
            </p:extLst>
          </p:nvPr>
        </p:nvGraphicFramePr>
        <p:xfrm>
          <a:off x="4428493" y="4578470"/>
          <a:ext cx="4572000" cy="22339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0964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１．戦略目標の達成状況　「実質成長率」</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07504" y="1558850"/>
            <a:ext cx="8928992" cy="1766571"/>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0" name="テキスト ボックス 9"/>
          <p:cNvSpPr txBox="1"/>
          <p:nvPr/>
        </p:nvSpPr>
        <p:spPr>
          <a:xfrm>
            <a:off x="282314" y="6279507"/>
            <a:ext cx="3899631" cy="430246"/>
          </a:xfrm>
          <a:prstGeom prst="rect">
            <a:avLst/>
          </a:prstGeom>
          <a:noFill/>
        </p:spPr>
        <p:txBody>
          <a:bodyPr wrap="square" rtlCol="0">
            <a:spAutoFit/>
          </a:bodyPr>
          <a:lstStyle/>
          <a:p>
            <a:r>
              <a:rPr lang="ja-JP" altLang="en-US" sz="1098"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098" dirty="0">
                <a:latin typeface="Meiryo UI" panose="020B0604030504040204" pitchFamily="50" charset="-128"/>
                <a:ea typeface="Meiryo UI" panose="020B0604030504040204" pitchFamily="50" charset="-128"/>
                <a:cs typeface="Meiryo UI" panose="020B0604030504040204" pitchFamily="50" charset="-128"/>
              </a:rPr>
              <a:t>APIR</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「関西経済の現況と予測</a:t>
            </a:r>
            <a:r>
              <a:rPr lang="en-US" altLang="ja-JP" sz="1098" dirty="0" smtClean="0">
                <a:latin typeface="Meiryo UI" panose="020B0604030504040204" pitchFamily="50" charset="-128"/>
                <a:ea typeface="Meiryo UI" panose="020B0604030504040204" pitchFamily="50" charset="-128"/>
                <a:cs typeface="Meiryo UI" panose="020B0604030504040204" pitchFamily="50" charset="-128"/>
              </a:rPr>
              <a:t>No59</a:t>
            </a:r>
            <a:r>
              <a:rPr lang="ja-JP" altLang="en-US" sz="1098"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a:t>
            </a:r>
            <a:r>
              <a:rPr lang="en-US" altLang="ja-JP" sz="1098" dirty="0" smtClean="0">
                <a:latin typeface="Meiryo UI" panose="020B0604030504040204" pitchFamily="50" charset="-128"/>
                <a:ea typeface="Meiryo UI" panose="020B0604030504040204" pitchFamily="50" charset="-128"/>
                <a:cs typeface="Meiryo UI" panose="020B0604030504040204" pitchFamily="50" charset="-128"/>
              </a:rPr>
              <a:t>22/5/31</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公表）</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98"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98" dirty="0">
                <a:latin typeface="Meiryo UI" panose="020B0604030504040204" pitchFamily="50" charset="-128"/>
                <a:ea typeface="Meiryo UI" panose="020B0604030504040204" pitchFamily="50" charset="-128"/>
                <a:cs typeface="Meiryo UI" panose="020B0604030504040204" pitchFamily="50" charset="-128"/>
              </a:rPr>
              <a:t>内閣府「国民経済計算</a:t>
            </a:r>
            <a:r>
              <a:rPr lang="ja-JP" altLang="en-US" sz="1098"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9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570740" y="828815"/>
            <a:ext cx="6679489" cy="632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714" b="1" dirty="0">
                <a:solidFill>
                  <a:schemeClr val="tx1"/>
                </a:solidFill>
                <a:latin typeface="Meiryo UI" panose="020B0604030504040204" pitchFamily="50" charset="-128"/>
                <a:ea typeface="Meiryo UI" panose="020B0604030504040204" pitchFamily="50" charset="-128"/>
              </a:rPr>
              <a:t>・</a:t>
            </a:r>
            <a:r>
              <a:rPr lang="en-US" altLang="ja-JP" sz="1714" b="1" dirty="0">
                <a:solidFill>
                  <a:schemeClr val="tx1"/>
                </a:solidFill>
                <a:latin typeface="Meiryo UI" panose="020B0604030504040204" pitchFamily="50" charset="-128"/>
                <a:ea typeface="Meiryo UI" panose="020B0604030504040204" pitchFamily="50" charset="-128"/>
              </a:rPr>
              <a:t>2022</a:t>
            </a:r>
            <a:r>
              <a:rPr lang="ja-JP" altLang="en-US" sz="1714" b="1" dirty="0">
                <a:solidFill>
                  <a:schemeClr val="tx1"/>
                </a:solidFill>
                <a:latin typeface="Meiryo UI" panose="020B0604030504040204" pitchFamily="50" charset="-128"/>
                <a:ea typeface="Meiryo UI" panose="020B0604030504040204" pitchFamily="50" charset="-128"/>
              </a:rPr>
              <a:t>年度に府内総生産（実質）をコロナ前の水準に戻す</a:t>
            </a:r>
            <a:endParaRPr lang="en-US" altLang="ja-JP" sz="1714" b="1" dirty="0">
              <a:solidFill>
                <a:schemeClr val="tx1"/>
              </a:solidFill>
              <a:latin typeface="Meiryo UI" panose="020B0604030504040204" pitchFamily="50" charset="-128"/>
              <a:ea typeface="Meiryo UI" panose="020B0604030504040204" pitchFamily="50" charset="-128"/>
            </a:endParaRPr>
          </a:p>
          <a:p>
            <a:r>
              <a:rPr lang="ja-JP" altLang="en-US" sz="1714" b="1" dirty="0">
                <a:solidFill>
                  <a:schemeClr val="tx1"/>
                </a:solidFill>
                <a:latin typeface="Meiryo UI" panose="020B0604030504040204" pitchFamily="50" charset="-128"/>
                <a:ea typeface="Meiryo UI" panose="020B0604030504040204" pitchFamily="50" charset="-128"/>
              </a:rPr>
              <a:t>・それを踏まえ年平均２</a:t>
            </a:r>
            <a:r>
              <a:rPr lang="en-US" altLang="ja-JP" sz="1714" b="1" dirty="0">
                <a:solidFill>
                  <a:schemeClr val="tx1"/>
                </a:solidFill>
                <a:latin typeface="Meiryo UI" panose="020B0604030504040204" pitchFamily="50" charset="-128"/>
                <a:ea typeface="Meiryo UI" panose="020B0604030504040204" pitchFamily="50" charset="-128"/>
              </a:rPr>
              <a:t>%</a:t>
            </a:r>
            <a:r>
              <a:rPr lang="ja-JP" altLang="en-US" sz="1714" b="1" dirty="0">
                <a:solidFill>
                  <a:schemeClr val="tx1"/>
                </a:solidFill>
                <a:latin typeface="Meiryo UI" panose="020B0604030504040204" pitchFamily="50" charset="-128"/>
                <a:ea typeface="Meiryo UI" panose="020B0604030504040204" pitchFamily="50" charset="-128"/>
              </a:rPr>
              <a:t>以上</a:t>
            </a:r>
          </a:p>
        </p:txBody>
      </p:sp>
      <p:grpSp>
        <p:nvGrpSpPr>
          <p:cNvPr id="4" name="グループ化 3"/>
          <p:cNvGrpSpPr/>
          <p:nvPr/>
        </p:nvGrpSpPr>
        <p:grpSpPr>
          <a:xfrm>
            <a:off x="251520" y="850444"/>
            <a:ext cx="1289697" cy="559435"/>
            <a:chOff x="335766" y="1655469"/>
            <a:chExt cx="2407434" cy="1044278"/>
          </a:xfrm>
        </p:grpSpPr>
        <p:sp>
          <p:nvSpPr>
            <p:cNvPr id="17" name="楕円 16"/>
            <p:cNvSpPr/>
            <p:nvPr/>
          </p:nvSpPr>
          <p:spPr>
            <a:xfrm rot="10800000">
              <a:off x="335766" y="1655469"/>
              <a:ext cx="2407434" cy="1044278"/>
            </a:xfrm>
            <a:prstGeom prst="ellipse">
              <a:avLst/>
            </a:prstGeom>
            <a:gradFill flip="none" rotWithShape="1">
              <a:gsLst>
                <a:gs pos="0">
                  <a:schemeClr val="bg1"/>
                </a:gs>
                <a:gs pos="35000">
                  <a:schemeClr val="accent6">
                    <a:lumMod val="0"/>
                    <a:lumOff val="100000"/>
                  </a:schemeClr>
                </a:gs>
                <a:gs pos="100000">
                  <a:schemeClr val="accent3"/>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62">
                <a:latin typeface="Meiryo UI" panose="020B0604030504040204" pitchFamily="50" charset="-128"/>
                <a:ea typeface="Meiryo UI" panose="020B0604030504040204" pitchFamily="50" charset="-128"/>
              </a:endParaRPr>
            </a:p>
          </p:txBody>
        </p:sp>
        <p:sp>
          <p:nvSpPr>
            <p:cNvPr id="19" name="正方形/長方形 18"/>
            <p:cNvSpPr/>
            <p:nvPr/>
          </p:nvSpPr>
          <p:spPr>
            <a:xfrm>
              <a:off x="574001" y="1871751"/>
              <a:ext cx="1930961" cy="60826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p>
          </p:txBody>
        </p:sp>
      </p:grpSp>
      <p:graphicFrame>
        <p:nvGraphicFramePr>
          <p:cNvPr id="20" name="表 19"/>
          <p:cNvGraphicFramePr>
            <a:graphicFrameLocks noGrp="1"/>
          </p:cNvGraphicFramePr>
          <p:nvPr>
            <p:extLst>
              <p:ext uri="{D42A27DB-BD31-4B8C-83A1-F6EECF244321}">
                <p14:modId xmlns:p14="http://schemas.microsoft.com/office/powerpoint/2010/main" val="2031798093"/>
              </p:ext>
            </p:extLst>
          </p:nvPr>
        </p:nvGraphicFramePr>
        <p:xfrm>
          <a:off x="59143" y="3568467"/>
          <a:ext cx="9015426" cy="2670050"/>
        </p:xfrm>
        <a:graphic>
          <a:graphicData uri="http://schemas.openxmlformats.org/drawingml/2006/table">
            <a:tbl>
              <a:tblPr firstRow="1" firstCol="1" bandRow="1"/>
              <a:tblGrid>
                <a:gridCol w="1152000">
                  <a:extLst>
                    <a:ext uri="{9D8B030D-6E8A-4147-A177-3AD203B41FA5}">
                      <a16:colId xmlns:a16="http://schemas.microsoft.com/office/drawing/2014/main" val="20000"/>
                    </a:ext>
                  </a:extLst>
                </a:gridCol>
                <a:gridCol w="1118571">
                  <a:extLst>
                    <a:ext uri="{9D8B030D-6E8A-4147-A177-3AD203B41FA5}">
                      <a16:colId xmlns:a16="http://schemas.microsoft.com/office/drawing/2014/main" val="20003"/>
                    </a:ext>
                  </a:extLst>
                </a:gridCol>
                <a:gridCol w="1118571">
                  <a:extLst>
                    <a:ext uri="{9D8B030D-6E8A-4147-A177-3AD203B41FA5}">
                      <a16:colId xmlns:a16="http://schemas.microsoft.com/office/drawing/2014/main" val="20004"/>
                    </a:ext>
                  </a:extLst>
                </a:gridCol>
                <a:gridCol w="1152000">
                  <a:extLst>
                    <a:ext uri="{9D8B030D-6E8A-4147-A177-3AD203B41FA5}">
                      <a16:colId xmlns:a16="http://schemas.microsoft.com/office/drawing/2014/main" val="20005"/>
                    </a:ext>
                  </a:extLst>
                </a:gridCol>
                <a:gridCol w="1118571">
                  <a:extLst>
                    <a:ext uri="{9D8B030D-6E8A-4147-A177-3AD203B41FA5}">
                      <a16:colId xmlns:a16="http://schemas.microsoft.com/office/drawing/2014/main" val="20006"/>
                    </a:ext>
                  </a:extLst>
                </a:gridCol>
                <a:gridCol w="1118571">
                  <a:extLst>
                    <a:ext uri="{9D8B030D-6E8A-4147-A177-3AD203B41FA5}">
                      <a16:colId xmlns:a16="http://schemas.microsoft.com/office/drawing/2014/main" val="20007"/>
                    </a:ext>
                  </a:extLst>
                </a:gridCol>
                <a:gridCol w="1118571">
                  <a:extLst>
                    <a:ext uri="{9D8B030D-6E8A-4147-A177-3AD203B41FA5}">
                      <a16:colId xmlns:a16="http://schemas.microsoft.com/office/drawing/2014/main" val="616029863"/>
                    </a:ext>
                  </a:extLst>
                </a:gridCol>
                <a:gridCol w="1118571">
                  <a:extLst>
                    <a:ext uri="{9D8B030D-6E8A-4147-A177-3AD203B41FA5}">
                      <a16:colId xmlns:a16="http://schemas.microsoft.com/office/drawing/2014/main" val="4256810457"/>
                    </a:ext>
                  </a:extLst>
                </a:gridCol>
              </a:tblGrid>
              <a:tr h="471479">
                <a:tc>
                  <a:txBody>
                    <a:bodyPr/>
                    <a:lstStyle/>
                    <a:p>
                      <a:pPr algn="l">
                        <a:spcAft>
                          <a:spcPts val="0"/>
                        </a:spcAft>
                      </a:pPr>
                      <a:r>
                        <a:rPr 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Ｒ元年度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Ｒ２年度</a:t>
                      </a:r>
                      <a:r>
                        <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（Ｒ３年度）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a:t>
                      </a:r>
                    </a:p>
                    <a:p>
                      <a:pPr algn="ctr">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（Ｒ４年度）</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Ｒ５年度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Ｒ６年度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p>
                    <a:p>
                      <a:pPr algn="ctr">
                        <a:spcAft>
                          <a:spcPts val="0"/>
                        </a:spcAft>
                      </a:pP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Ｒ７年度</a:t>
                      </a:r>
                      <a:r>
                        <a:rPr lang="en-US"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732857">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府内総生産</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40.67</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37.95</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38.73</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2857">
                <a:tc>
                  <a:txBody>
                    <a:bodyPr/>
                    <a:lstStyle/>
                    <a:p>
                      <a:pPr algn="l">
                        <a:spcAft>
                          <a:spcPts val="0"/>
                        </a:spcAft>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府実質成長率</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a:t>
                      </a:r>
                    </a:p>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【APIR</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推計</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2972665"/>
                  </a:ext>
                </a:extLst>
              </a:tr>
              <a:tr h="732857">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algn="l">
                        <a:spcAft>
                          <a:spcPts val="0"/>
                        </a:spcAft>
                      </a:pP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実質成長率</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lvl="0" indent="0" algn="ctr" defTabSz="1706795" rtl="0" eaLnBrk="1" fontAlgn="auto" latinLnBrk="0" hangingPunct="1">
                        <a:lnSpc>
                          <a:spcPct val="100000"/>
                        </a:lnSpc>
                        <a:spcBef>
                          <a:spcPts val="0"/>
                        </a:spcBef>
                        <a:spcAft>
                          <a:spcPts val="0"/>
                        </a:spcAft>
                        <a:buClrTx/>
                        <a:buSzTx/>
                        <a:buFontTx/>
                        <a:buNone/>
                        <a:tabLst/>
                        <a:defRPr/>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739" marR="367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ja-JP" altLang="en-US" sz="1300" dirty="0"/>
                    </a:p>
                  </a:txBody>
                  <a:tcPr marL="36739" marR="367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3563888" y="5384875"/>
            <a:ext cx="5035050" cy="257122"/>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 年平均（</a:t>
            </a:r>
            <a:r>
              <a:rPr lang="en-US" altLang="ja-JP" sz="1071" dirty="0" smtClean="0">
                <a:latin typeface="Meiryo UI" panose="020B0604030504040204" pitchFamily="50" charset="-128"/>
                <a:ea typeface="Meiryo UI" panose="020B0604030504040204" pitchFamily="50" charset="-128"/>
              </a:rPr>
              <a:t>2021</a:t>
            </a:r>
            <a:r>
              <a:rPr lang="ja-JP" altLang="en-US" sz="1071" dirty="0" smtClean="0">
                <a:latin typeface="Meiryo UI" panose="020B0604030504040204" pitchFamily="50" charset="-128"/>
                <a:ea typeface="Meiryo UI" panose="020B0604030504040204" pitchFamily="50" charset="-128"/>
              </a:rPr>
              <a:t>年度</a:t>
            </a:r>
            <a:r>
              <a:rPr lang="en-US" altLang="ja-JP" sz="1071" dirty="0">
                <a:latin typeface="Meiryo UI" panose="020B0604030504040204" pitchFamily="50" charset="-128"/>
                <a:ea typeface="Meiryo UI" panose="020B0604030504040204" pitchFamily="50" charset="-128"/>
              </a:rPr>
              <a:t>〜2025</a:t>
            </a:r>
            <a:r>
              <a:rPr lang="ja-JP" altLang="en-US" sz="1071" dirty="0">
                <a:latin typeface="Meiryo UI" panose="020B0604030504040204" pitchFamily="50" charset="-128"/>
                <a:ea typeface="Meiryo UI" panose="020B0604030504040204" pitchFamily="50" charset="-128"/>
              </a:rPr>
              <a:t>年度）：２</a:t>
            </a:r>
            <a:r>
              <a:rPr lang="en-US" altLang="ja-JP" sz="1071" dirty="0">
                <a:latin typeface="Meiryo UI" panose="020B0604030504040204" pitchFamily="50" charset="-128"/>
                <a:ea typeface="Meiryo UI" panose="020B0604030504040204" pitchFamily="50" charset="-128"/>
              </a:rPr>
              <a:t>%</a:t>
            </a:r>
            <a:r>
              <a:rPr lang="ja-JP" altLang="en-US" sz="1071" dirty="0">
                <a:latin typeface="Meiryo UI" panose="020B0604030504040204" pitchFamily="50" charset="-128"/>
                <a:ea typeface="Meiryo UI" panose="020B0604030504040204" pitchFamily="50" charset="-128"/>
              </a:rPr>
              <a:t>以上</a:t>
            </a:r>
          </a:p>
        </p:txBody>
      </p:sp>
      <p:sp>
        <p:nvSpPr>
          <p:cNvPr id="22" name="テキスト ボックス 21"/>
          <p:cNvSpPr txBox="1"/>
          <p:nvPr/>
        </p:nvSpPr>
        <p:spPr>
          <a:xfrm>
            <a:off x="4689575" y="4164278"/>
            <a:ext cx="912659" cy="503343"/>
          </a:xfrm>
          <a:prstGeom prst="rect">
            <a:avLst/>
          </a:prstGeom>
          <a:solidFill>
            <a:schemeClr val="accent1">
              <a:lumMod val="20000"/>
              <a:lumOff val="80000"/>
            </a:schemeClr>
          </a:solidFill>
          <a:ln>
            <a:solidFill>
              <a:schemeClr val="tx1"/>
            </a:solidFill>
          </a:ln>
        </p:spPr>
        <p:txBody>
          <a:bodyPr wrap="square" rtlCol="0">
            <a:spAutoFit/>
          </a:bodyPr>
          <a:lstStyle/>
          <a:p>
            <a:pPr algn="ctr"/>
            <a:r>
              <a:rPr lang="ja-JP" altLang="en-US" sz="1071" dirty="0">
                <a:latin typeface="Meiryo UI" panose="020B0604030504040204" pitchFamily="50" charset="-128"/>
                <a:ea typeface="Meiryo UI" panose="020B0604030504040204" pitchFamily="50" charset="-128"/>
              </a:rPr>
              <a:t>戦略目標</a:t>
            </a:r>
            <a:endParaRPr lang="en-US" altLang="ja-JP" sz="1071" dirty="0">
              <a:latin typeface="Meiryo UI" panose="020B0604030504040204" pitchFamily="50" charset="-128"/>
              <a:ea typeface="Meiryo UI" panose="020B0604030504040204" pitchFamily="50" charset="-128"/>
            </a:endParaRPr>
          </a:p>
          <a:p>
            <a:pPr algn="ct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年度の</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水準に戻す</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182225" y="1658607"/>
            <a:ext cx="8854271" cy="1477328"/>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2019</a:t>
            </a:r>
            <a:r>
              <a:rPr kumimoji="1" lang="ja-JP" altLang="en-US" dirty="0" smtClean="0">
                <a:latin typeface="Meiryo UI" panose="020B0604030504040204" pitchFamily="50" charset="-128"/>
                <a:ea typeface="Meiryo UI" panose="020B0604030504040204" pitchFamily="50" charset="-128"/>
              </a:rPr>
              <a:t>年度</a:t>
            </a:r>
            <a:r>
              <a:rPr lang="ja-JP" altLang="en-US" dirty="0" smtClean="0">
                <a:latin typeface="Meiryo UI" panose="020B0604030504040204" pitchFamily="50" charset="-128"/>
                <a:ea typeface="Meiryo UI" panose="020B0604030504040204" pitchFamily="50" charset="-128"/>
              </a:rPr>
              <a:t>実質府内総生産は</a:t>
            </a:r>
            <a:r>
              <a:rPr lang="en-US" altLang="ja-JP" dirty="0" smtClean="0">
                <a:latin typeface="Meiryo UI" panose="020B0604030504040204" pitchFamily="50" charset="-128"/>
                <a:ea typeface="Meiryo UI" panose="020B0604030504040204" pitchFamily="50" charset="-128"/>
              </a:rPr>
              <a:t>40.67</a:t>
            </a:r>
            <a:r>
              <a:rPr lang="ja-JP" altLang="en-US" dirty="0">
                <a:latin typeface="Meiryo UI" panose="020B0604030504040204" pitchFamily="50" charset="-128"/>
                <a:ea typeface="Meiryo UI" panose="020B0604030504040204" pitchFamily="50" charset="-128"/>
              </a:rPr>
              <a:t>兆</a:t>
            </a:r>
            <a:r>
              <a:rPr lang="ja-JP" altLang="en-US" dirty="0" smtClean="0">
                <a:latin typeface="Meiryo UI" panose="020B0604030504040204" pitchFamily="50" charset="-128"/>
                <a:ea typeface="Meiryo UI" panose="020B0604030504040204" pitchFamily="50" charset="-128"/>
              </a:rPr>
              <a:t>円で前年度</a:t>
            </a:r>
            <a:r>
              <a:rPr lang="ja-JP" altLang="en-US" dirty="0">
                <a:latin typeface="Meiryo UI" panose="020B0604030504040204" pitchFamily="50" charset="-128"/>
                <a:ea typeface="Meiryo UI" panose="020B0604030504040204" pitchFamily="50" charset="-128"/>
              </a:rPr>
              <a:t>比</a:t>
            </a: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0.6</a:t>
            </a:r>
            <a:r>
              <a:rPr lang="ja-JP" altLang="en-US" dirty="0" smtClean="0">
                <a:latin typeface="Meiryo UI" panose="020B0604030504040204" pitchFamily="50" charset="-128"/>
                <a:ea typeface="Meiryo UI" panose="020B0604030504040204" pitchFamily="50" charset="-128"/>
              </a:rPr>
              <a:t>兆円。</a:t>
            </a:r>
            <a:r>
              <a:rPr lang="ja-JP" altLang="en-US" dirty="0">
                <a:latin typeface="Meiryo UI" panose="020B0604030504040204" pitchFamily="50" charset="-128"/>
                <a:ea typeface="Meiryo UI" panose="020B0604030504040204" pitchFamily="50" charset="-128"/>
              </a:rPr>
              <a:t>民間</a:t>
            </a:r>
            <a:r>
              <a:rPr lang="ja-JP" altLang="en-US" dirty="0" smtClean="0">
                <a:latin typeface="Meiryo UI" panose="020B0604030504040204" pitchFamily="50" charset="-128"/>
                <a:ea typeface="Meiryo UI" panose="020B0604030504040204" pitchFamily="50" charset="-128"/>
              </a:rPr>
              <a:t>推計においては</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rPr>
              <a:t>年度はさらに減少の見込みだが、</a:t>
            </a:r>
            <a:r>
              <a:rPr lang="en-US" altLang="ja-JP" dirty="0" smtClean="0">
                <a:latin typeface="Meiryo UI" panose="020B0604030504040204" pitchFamily="50" charset="-128"/>
                <a:ea typeface="Meiryo UI" panose="020B0604030504040204" pitchFamily="50" charset="-128"/>
              </a:rPr>
              <a:t>2021</a:t>
            </a:r>
            <a:r>
              <a:rPr lang="ja-JP" altLang="en-US" dirty="0" smtClean="0">
                <a:latin typeface="Meiryo UI" panose="020B0604030504040204" pitchFamily="50" charset="-128"/>
                <a:ea typeface="Meiryo UI" panose="020B0604030504040204" pitchFamily="50" charset="-128"/>
              </a:rPr>
              <a:t>年度は増加に転じる見込み。</a:t>
            </a:r>
            <a:endParaRPr lang="en-US" altLang="ja-JP" dirty="0" smtClean="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rPr>
              <a:t>2019</a:t>
            </a:r>
            <a:r>
              <a:rPr kumimoji="1" lang="ja-JP" altLang="en-US" dirty="0" smtClean="0">
                <a:latin typeface="Meiryo UI" panose="020B0604030504040204" pitchFamily="50" charset="-128"/>
                <a:ea typeface="Meiryo UI" panose="020B0604030504040204" pitchFamily="50" charset="-128"/>
              </a:rPr>
              <a:t>年府実質成長率は</a:t>
            </a:r>
            <a:r>
              <a:rPr lang="ja-JP" altLang="en-US" dirty="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1.5</a:t>
            </a:r>
            <a:r>
              <a:rPr lang="ja-JP" altLang="en-US" dirty="0" smtClean="0">
                <a:latin typeface="Meiryo UI" panose="020B0604030504040204" pitchFamily="50" charset="-128"/>
                <a:ea typeface="Meiryo UI" panose="020B0604030504040204" pitchFamily="50" charset="-128"/>
              </a:rPr>
              <a:t>％で前年度比▲</a:t>
            </a:r>
            <a:r>
              <a:rPr lang="en-US" altLang="ja-JP" dirty="0" smtClean="0">
                <a:latin typeface="Meiryo UI" panose="020B0604030504040204" pitchFamily="50" charset="-128"/>
                <a:ea typeface="Meiryo UI" panose="020B0604030504040204" pitchFamily="50" charset="-128"/>
              </a:rPr>
              <a:t>1.2</a:t>
            </a:r>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民間</a:t>
            </a:r>
            <a:r>
              <a:rPr lang="ja-JP" altLang="en-US" dirty="0" smtClean="0">
                <a:latin typeface="Meiryo UI" panose="020B0604030504040204" pitchFamily="50" charset="-128"/>
                <a:ea typeface="Meiryo UI" panose="020B0604030504040204" pitchFamily="50" charset="-128"/>
              </a:rPr>
              <a:t>推計において</a:t>
            </a:r>
            <a:r>
              <a:rPr lang="en-US" altLang="ja-JP" dirty="0" smtClean="0">
                <a:latin typeface="Meiryo UI" panose="020B0604030504040204" pitchFamily="50" charset="-128"/>
                <a:ea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rPr>
              <a:t>年度は</a:t>
            </a:r>
            <a:endParaRPr lang="en-US" altLang="ja-JP" dirty="0" smtClean="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さらに減少の見込みだが、</a:t>
            </a:r>
            <a:r>
              <a:rPr lang="en-US" altLang="ja-JP" dirty="0" smtClean="0">
                <a:latin typeface="Meiryo UI" panose="020B0604030504040204" pitchFamily="50" charset="-128"/>
                <a:ea typeface="Meiryo UI" panose="020B0604030504040204" pitchFamily="50" charset="-128"/>
              </a:rPr>
              <a:t>2021</a:t>
            </a:r>
            <a:r>
              <a:rPr lang="ja-JP" altLang="en-US" dirty="0" smtClean="0">
                <a:latin typeface="Meiryo UI" panose="020B0604030504040204" pitchFamily="50" charset="-128"/>
                <a:ea typeface="Meiryo UI" panose="020B0604030504040204" pitchFamily="50" charset="-128"/>
              </a:rPr>
              <a:t>年度には戦略目標に定める２％を超える見込み。</a:t>
            </a:r>
            <a:endParaRPr kumimoji="1" lang="ja-JP" altLang="en-US" dirty="0">
              <a:latin typeface="Meiryo UI" panose="020B0604030504040204" pitchFamily="50" charset="-128"/>
              <a:ea typeface="Meiryo UI" panose="020B0604030504040204" pitchFamily="50" charset="-128"/>
            </a:endParaRPr>
          </a:p>
        </p:txBody>
      </p:sp>
      <p:sp>
        <p:nvSpPr>
          <p:cNvPr id="23"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5</a:t>
            </a:fld>
            <a:endParaRPr lang="ja-JP" altLang="en-US" b="1" dirty="0"/>
          </a:p>
        </p:txBody>
      </p:sp>
    </p:spTree>
    <p:extLst>
      <p:ext uri="{BB962C8B-B14F-4D97-AF65-F5344CB8AC3E}">
        <p14:creationId xmlns:p14="http://schemas.microsoft.com/office/powerpoint/2010/main" val="22258616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39739" y="493249"/>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関西企業が海外進出を拡大する国・地域（機能別）</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出典：ジェトロ大阪本部「関西企業の海外事業展開に関する傾向」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39739" y="1130828"/>
            <a:ext cx="8860753" cy="94105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関西企業が海外進出先として意欲を示す国・地域は、すべての項目において中国が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位、ベトナム、タイが上位５か国以内に入るなど、アジア地域の割合が高い。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研究開発のうち新製品開発については、中国に続きベトナム、タイが５割を占める。</a:t>
            </a:r>
          </a:p>
        </p:txBody>
      </p:sp>
      <p:graphicFrame>
        <p:nvGraphicFramePr>
          <p:cNvPr id="2" name="表 4"/>
          <p:cNvGraphicFramePr>
            <a:graphicFrameLocks noGrp="1"/>
          </p:cNvGraphicFramePr>
          <p:nvPr/>
        </p:nvGraphicFramePr>
        <p:xfrm>
          <a:off x="251527" y="2420063"/>
          <a:ext cx="8748965" cy="4129897"/>
        </p:xfrm>
        <a:graphic>
          <a:graphicData uri="http://schemas.openxmlformats.org/drawingml/2006/table">
            <a:tbl>
              <a:tblPr>
                <a:tableStyleId>{BC89EF96-8CEA-46FF-86C4-4CE0E7609802}</a:tableStyleId>
              </a:tblPr>
              <a:tblGrid>
                <a:gridCol w="673787">
                  <a:extLst>
                    <a:ext uri="{9D8B030D-6E8A-4147-A177-3AD203B41FA5}">
                      <a16:colId xmlns:a16="http://schemas.microsoft.com/office/drawing/2014/main" val="20000"/>
                    </a:ext>
                  </a:extLst>
                </a:gridCol>
                <a:gridCol w="673787">
                  <a:extLst>
                    <a:ext uri="{9D8B030D-6E8A-4147-A177-3AD203B41FA5}">
                      <a16:colId xmlns:a16="http://schemas.microsoft.com/office/drawing/2014/main" val="20001"/>
                    </a:ext>
                  </a:extLst>
                </a:gridCol>
                <a:gridCol w="673787">
                  <a:extLst>
                    <a:ext uri="{9D8B030D-6E8A-4147-A177-3AD203B41FA5}">
                      <a16:colId xmlns:a16="http://schemas.microsoft.com/office/drawing/2014/main" val="20002"/>
                    </a:ext>
                  </a:extLst>
                </a:gridCol>
                <a:gridCol w="673787">
                  <a:extLst>
                    <a:ext uri="{9D8B030D-6E8A-4147-A177-3AD203B41FA5}">
                      <a16:colId xmlns:a16="http://schemas.microsoft.com/office/drawing/2014/main" val="20003"/>
                    </a:ext>
                  </a:extLst>
                </a:gridCol>
                <a:gridCol w="673787">
                  <a:extLst>
                    <a:ext uri="{9D8B030D-6E8A-4147-A177-3AD203B41FA5}">
                      <a16:colId xmlns:a16="http://schemas.microsoft.com/office/drawing/2014/main" val="20004"/>
                    </a:ext>
                  </a:extLst>
                </a:gridCol>
                <a:gridCol w="673787">
                  <a:extLst>
                    <a:ext uri="{9D8B030D-6E8A-4147-A177-3AD203B41FA5}">
                      <a16:colId xmlns:a16="http://schemas.microsoft.com/office/drawing/2014/main" val="20005"/>
                    </a:ext>
                  </a:extLst>
                </a:gridCol>
                <a:gridCol w="663520">
                  <a:extLst>
                    <a:ext uri="{9D8B030D-6E8A-4147-A177-3AD203B41FA5}">
                      <a16:colId xmlns:a16="http://schemas.microsoft.com/office/drawing/2014/main" val="20006"/>
                    </a:ext>
                  </a:extLst>
                </a:gridCol>
                <a:gridCol w="673787">
                  <a:extLst>
                    <a:ext uri="{9D8B030D-6E8A-4147-A177-3AD203B41FA5}">
                      <a16:colId xmlns:a16="http://schemas.microsoft.com/office/drawing/2014/main" val="20007"/>
                    </a:ext>
                  </a:extLst>
                </a:gridCol>
                <a:gridCol w="673787">
                  <a:extLst>
                    <a:ext uri="{9D8B030D-6E8A-4147-A177-3AD203B41FA5}">
                      <a16:colId xmlns:a16="http://schemas.microsoft.com/office/drawing/2014/main" val="20008"/>
                    </a:ext>
                  </a:extLst>
                </a:gridCol>
                <a:gridCol w="673787">
                  <a:extLst>
                    <a:ext uri="{9D8B030D-6E8A-4147-A177-3AD203B41FA5}">
                      <a16:colId xmlns:a16="http://schemas.microsoft.com/office/drawing/2014/main" val="20009"/>
                    </a:ext>
                  </a:extLst>
                </a:gridCol>
                <a:gridCol w="673788">
                  <a:extLst>
                    <a:ext uri="{9D8B030D-6E8A-4147-A177-3AD203B41FA5}">
                      <a16:colId xmlns:a16="http://schemas.microsoft.com/office/drawing/2014/main" val="20010"/>
                    </a:ext>
                  </a:extLst>
                </a:gridCol>
                <a:gridCol w="673787">
                  <a:extLst>
                    <a:ext uri="{9D8B030D-6E8A-4147-A177-3AD203B41FA5}">
                      <a16:colId xmlns:a16="http://schemas.microsoft.com/office/drawing/2014/main" val="20011"/>
                    </a:ext>
                  </a:extLst>
                </a:gridCol>
                <a:gridCol w="673787">
                  <a:extLst>
                    <a:ext uri="{9D8B030D-6E8A-4147-A177-3AD203B41FA5}">
                      <a16:colId xmlns:a16="http://schemas.microsoft.com/office/drawing/2014/main" val="20012"/>
                    </a:ext>
                  </a:extLst>
                </a:gridCol>
              </a:tblGrid>
              <a:tr h="245144">
                <a:tc rowSpan="3">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販売</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汎用品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高付加価値商品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368666">
                <a:tc v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9439">
                <a:tc gridSpan="13">
                  <a:txBody>
                    <a:bodyPr/>
                    <a:lstStyle/>
                    <a:p>
                      <a:pPr algn="ctr"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45144">
                <a:tc rowSpan="3">
                  <a:txBody>
                    <a:bodyPr/>
                    <a:lstStyle/>
                    <a:p>
                      <a:pPr algn="ctr" fontAlgn="ctr"/>
                      <a:r>
                        <a:rPr lang="ja-JP" altLang="en-US"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物流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新製品開発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zh-TW"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現地向仕様変更</a:t>
                      </a:r>
                      <a:endParaRPr lang="zh-TW"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8"/>
                  </a:ext>
                </a:extLst>
              </a:tr>
              <a:tr h="367200">
                <a:tc vMerge="1">
                  <a:txBody>
                    <a:bodyPr/>
                    <a:lstStyle/>
                    <a:p>
                      <a:endParaRPr kumimoji="1" lang="ja-JP" altLang="en-US"/>
                    </a:p>
                  </a:txBody>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9"/>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41.4%</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58.6</a:t>
                      </a: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9525" marR="9525" marT="9525" marB="0" anchor="ctr"/>
                </a:tc>
                <a:extLst>
                  <a:ext uri="{0D108BD9-81ED-4DB2-BD59-A6C34878D82A}">
                    <a16:rowId xmlns:a16="http://schemas.microsoft.com/office/drawing/2014/main" val="10010"/>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p>
                  </a:txBody>
                  <a:tcPr marL="9525" marR="9525" marT="9525" marB="0" anchor="ct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no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11"/>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tc>
                <a:tc>
                  <a:txBody>
                    <a:bodyPr/>
                    <a:lstStyle/>
                    <a:p>
                      <a:pPr algn="ctr"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p>
                  </a:txBody>
                  <a:tcPr marL="9525" marR="9525" marT="9525" marB="0" anchor="ctr">
                    <a:solidFill>
                      <a:schemeClr val="bg1"/>
                    </a:solidFill>
                  </a:tcPr>
                </a:tc>
                <a:tc>
                  <a:txBody>
                    <a:bodyPr/>
                    <a:lstStyle/>
                    <a:p>
                      <a:pPr algn="ct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10012"/>
                  </a:ext>
                </a:extLst>
              </a:tr>
            </a:tbl>
          </a:graphicData>
        </a:graphic>
      </p:graphicFrame>
      <p:sp>
        <p:nvSpPr>
          <p:cNvPr id="3" name="テキスト ボックス 2"/>
          <p:cNvSpPr txBox="1"/>
          <p:nvPr/>
        </p:nvSpPr>
        <p:spPr>
          <a:xfrm>
            <a:off x="139739" y="2119369"/>
            <a:ext cx="5872420"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関西企業が海外進出の意欲を示す国・地域とその割合（上位</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位）　複数回答（％）</a:t>
            </a:r>
          </a:p>
        </p:txBody>
      </p:sp>
      <p:sp>
        <p:nvSpPr>
          <p:cNvPr id="4" name="テキスト ボックス 3"/>
          <p:cNvSpPr txBox="1"/>
          <p:nvPr/>
        </p:nvSpPr>
        <p:spPr>
          <a:xfrm>
            <a:off x="139739" y="6531306"/>
            <a:ext cx="4752526"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英国を除く</a:t>
            </a: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59</a:t>
            </a:fld>
            <a:endParaRPr lang="ja-JP" altLang="en-US" b="1" dirty="0"/>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3704220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50735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出典：東洋経済新報社「外資系企業総覧」より作成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2708920"/>
            <a:ext cx="172819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2434901"/>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60</a:t>
            </a:r>
            <a:endParaRPr lang="ja-JP" altLang="en-US" b="1" dirty="0"/>
          </a:p>
        </p:txBody>
      </p:sp>
      <p:sp>
        <p:nvSpPr>
          <p:cNvPr id="16" name="正方形/長方形 15"/>
          <p:cNvSpPr/>
          <p:nvPr/>
        </p:nvSpPr>
        <p:spPr>
          <a:xfrm>
            <a:off x="170278" y="959242"/>
            <a:ext cx="8928992" cy="14756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年の大阪府の外資系企業数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。東京都の外資系企業数は、全国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％を占めており、一極集中の状態が続いている。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大阪府内においては、アジアの企業を中心に、日本への最初の進出先として、または、東京に拠点を持つ外資系企業の二次進出先として、進出する動きもみられる。</a:t>
            </a: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graphicFrame>
        <p:nvGraphicFramePr>
          <p:cNvPr id="9" name="グラフ 8"/>
          <p:cNvGraphicFramePr>
            <a:graphicFrameLocks/>
          </p:cNvGraphicFramePr>
          <p:nvPr>
            <p:extLst>
              <p:ext uri="{D42A27DB-BD31-4B8C-83A1-F6EECF244321}">
                <p14:modId xmlns:p14="http://schemas.microsoft.com/office/powerpoint/2010/main" val="2881650224"/>
              </p:ext>
            </p:extLst>
          </p:nvPr>
        </p:nvGraphicFramePr>
        <p:xfrm>
          <a:off x="467544" y="2742678"/>
          <a:ext cx="8424936" cy="3715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9454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77844" y="59542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b="1" dirty="0">
                <a:latin typeface="Meiryo UI" panose="020B0604030504040204" pitchFamily="50" charset="-128"/>
                <a:ea typeface="Meiryo UI" panose="020B0604030504040204" pitchFamily="50" charset="-128"/>
                <a:cs typeface="Meiryo UI" panose="020B0604030504040204" pitchFamily="50" charset="-128"/>
              </a:rPr>
              <a:t>O-BIC</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）の誘致実績</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公表資料より作成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24744"/>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新規誘致件数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件と、ここ数年の平均より約半減。</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国別にみると、中国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件）、韓国（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件）をはじめ、アジアからの進出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件と、全体</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721156031"/>
              </p:ext>
            </p:extLst>
          </p:nvPr>
        </p:nvGraphicFramePr>
        <p:xfrm>
          <a:off x="203604" y="4800340"/>
          <a:ext cx="8712966" cy="1612980"/>
        </p:xfrm>
        <a:graphic>
          <a:graphicData uri="http://schemas.openxmlformats.org/drawingml/2006/table">
            <a:tbl>
              <a:tblPr firstRow="1" bandRow="1">
                <a:tableStyleId>{5C22544A-7EE6-4342-B048-85BDC9FD1C3A}</a:tableStyleId>
              </a:tblPr>
              <a:tblGrid>
                <a:gridCol w="4152372">
                  <a:extLst>
                    <a:ext uri="{9D8B030D-6E8A-4147-A177-3AD203B41FA5}">
                      <a16:colId xmlns:a16="http://schemas.microsoft.com/office/drawing/2014/main" val="20000"/>
                    </a:ext>
                  </a:extLst>
                </a:gridCol>
                <a:gridCol w="4560594">
                  <a:extLst>
                    <a:ext uri="{9D8B030D-6E8A-4147-A177-3AD203B41FA5}">
                      <a16:colId xmlns:a16="http://schemas.microsoft.com/office/drawing/2014/main" val="20001"/>
                    </a:ext>
                  </a:extLst>
                </a:gridCol>
              </a:tblGrid>
              <a:tr h="403245">
                <a:tc>
                  <a:txBody>
                    <a:bodyPr/>
                    <a:lstStyle/>
                    <a:p>
                      <a:r>
                        <a:rPr kumimoji="1" lang="en-US" altLang="ja-JP"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主な誘致企業</a:t>
                      </a:r>
                    </a:p>
                  </a:txBody>
                  <a:tcPr anchor="ctr" anchorCtr="1"/>
                </a:tc>
                <a:tc>
                  <a:txBody>
                    <a:bodyPr/>
                    <a:lstStyle/>
                    <a:p>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事業内容</a:t>
                      </a:r>
                    </a:p>
                  </a:txBody>
                  <a:tcPr anchor="ctr" anchorCtr="1"/>
                </a:tc>
                <a:extLst>
                  <a:ext uri="{0D108BD9-81ED-4DB2-BD59-A6C34878D82A}">
                    <a16:rowId xmlns:a16="http://schemas.microsoft.com/office/drawing/2014/main" val="10000"/>
                  </a:ext>
                </a:extLst>
              </a:tr>
              <a:tr h="403245">
                <a:tc>
                  <a:txBody>
                    <a:bodyPr/>
                    <a:lstStyle/>
                    <a:p>
                      <a:r>
                        <a:rPr kumimoji="1" lang="en-US" altLang="ja-JP"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Korea Global Partnering Center</a:t>
                      </a:r>
                      <a:r>
                        <a:rPr kumimoji="1" lang="ja-JP" altLang="en-US"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endParaRPr kumimoji="1" lang="en-US" altLang="ja-JP"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製造業を支援する外国政府機関（インキュベーション施設）</a:t>
                      </a:r>
                      <a:endParaRPr kumimoji="1" lang="ja-JP" altLang="en-US"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03245">
                <a:tc>
                  <a:txBody>
                    <a:bodyPr/>
                    <a:lstStyle/>
                    <a:p>
                      <a:r>
                        <a:rPr kumimoji="1" lang="ja-JP" altLang="en-US"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a:t>
                      </a:r>
                      <a:r>
                        <a:rPr kumimoji="1" lang="ja-JP" altLang="en-US"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a:t>
                      </a:r>
                      <a:r>
                        <a:rPr kumimoji="1" lang="en-US" altLang="ja-JP"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Hello </a:t>
                      </a:r>
                      <a:r>
                        <a:rPr kumimoji="1" lang="en-US" altLang="ja-JP" sz="1400" strike="noStrike"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xLab</a:t>
                      </a:r>
                      <a:endParaRPr kumimoji="1" lang="ja-JP" altLang="en-US"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UI</a:t>
                      </a:r>
                      <a:r>
                        <a:rPr kumimoji="1" lang="ja-JP" altLang="en-US"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UX</a:t>
                      </a:r>
                      <a:r>
                        <a:rPr kumimoji="1" lang="ja-JP" altLang="en-US"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デザインのコンサルタント会社</a:t>
                      </a:r>
                    </a:p>
                  </a:txBody>
                  <a:tcPr anchor="ctr"/>
                </a:tc>
                <a:extLst>
                  <a:ext uri="{0D108BD9-81ED-4DB2-BD59-A6C34878D82A}">
                    <a16:rowId xmlns:a16="http://schemas.microsoft.com/office/drawing/2014/main" val="10002"/>
                  </a:ext>
                </a:extLst>
              </a:tr>
              <a:tr h="403245">
                <a:tc>
                  <a:txBody>
                    <a:bodyPr/>
                    <a:lstStyle/>
                    <a:p>
                      <a:r>
                        <a:rPr kumimoji="1" lang="en-US" altLang="ja-JP"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General </a:t>
                      </a:r>
                      <a:r>
                        <a:rPr kumimoji="1" lang="en-US" altLang="ja-JP"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Advance Technologies Japan</a:t>
                      </a:r>
                      <a:r>
                        <a:rPr kumimoji="1" lang="ja-JP" altLang="en-US"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p>
                  </a:txBody>
                  <a:tcPr anchor="ctr"/>
                </a:tc>
                <a:tc>
                  <a:txBody>
                    <a:bodyPr/>
                    <a:lstStyle/>
                    <a:p>
                      <a:r>
                        <a:rPr kumimoji="1" lang="ja-JP" altLang="en-US"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半導体</a:t>
                      </a:r>
                      <a:r>
                        <a:rPr kumimoji="1" lang="ja-JP" altLang="en-US" sz="14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部品組立て会社</a:t>
                      </a:r>
                    </a:p>
                  </a:txBody>
                  <a:tcPr anchor="ctr"/>
                </a:tc>
                <a:extLst>
                  <a:ext uri="{0D108BD9-81ED-4DB2-BD59-A6C34878D82A}">
                    <a16:rowId xmlns:a16="http://schemas.microsoft.com/office/drawing/2014/main" val="10003"/>
                  </a:ext>
                </a:extLst>
              </a:tr>
            </a:tbl>
          </a:graphicData>
        </a:graphic>
      </p:graphicFrame>
      <p:sp>
        <p:nvSpPr>
          <p:cNvPr id="2" name="スライド番号プレースホルダー 1"/>
          <p:cNvSpPr>
            <a:spLocks noGrp="1"/>
          </p:cNvSpPr>
          <p:nvPr>
            <p:ph type="sldNum" sz="quarter" idx="12"/>
          </p:nvPr>
        </p:nvSpPr>
        <p:spPr/>
        <p:txBody>
          <a:bodyPr/>
          <a:lstStyle/>
          <a:p>
            <a:pPr>
              <a:defRPr/>
            </a:pPr>
            <a:r>
              <a:rPr lang="en-US" altLang="ja-JP" b="1" dirty="0"/>
              <a:t>61</a:t>
            </a:r>
            <a:endParaRPr lang="ja-JP" altLang="en-US" b="1" dirty="0"/>
          </a:p>
        </p:txBody>
      </p:sp>
      <p:graphicFrame>
        <p:nvGraphicFramePr>
          <p:cNvPr id="13" name="グラフ 12"/>
          <p:cNvGraphicFramePr>
            <a:graphicFrameLocks/>
          </p:cNvGraphicFramePr>
          <p:nvPr>
            <p:extLst>
              <p:ext uri="{D42A27DB-BD31-4B8C-83A1-F6EECF244321}">
                <p14:modId xmlns:p14="http://schemas.microsoft.com/office/powerpoint/2010/main" val="2476486629"/>
              </p:ext>
            </p:extLst>
          </p:nvPr>
        </p:nvGraphicFramePr>
        <p:xfrm>
          <a:off x="107504" y="2467635"/>
          <a:ext cx="8928992" cy="267671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3431094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2750" y="5758125"/>
            <a:ext cx="5181076" cy="46166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工業用地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「工業統計表（用地・用水編）」にいう「事業所敷地面積」を</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従業員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人以上の事業所敷地面積に補正したもの</a:t>
            </a:r>
          </a:p>
        </p:txBody>
      </p:sp>
      <p:sp>
        <p:nvSpPr>
          <p:cNvPr id="12" name="正方形/長方形 11"/>
          <p:cNvSpPr/>
          <p:nvPr/>
        </p:nvSpPr>
        <p:spPr>
          <a:xfrm>
            <a:off x="4796969" y="2047960"/>
            <a:ext cx="4548205" cy="677108"/>
          </a:xfrm>
          <a:prstGeom prst="rect">
            <a:avLst/>
          </a:prstGeom>
        </p:spPr>
        <p:txBody>
          <a:bodyPr wrap="square">
            <a:spAutoFit/>
          </a:bodyPr>
          <a:lstStyle/>
          <a:p>
            <a:pPr marL="177792" indent="-177792"/>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○大阪府の工場立地件数（新設・増設）の推移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近畿経済産業局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月）近畿地区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latin typeface="Meiryo UI" panose="020B0604030504040204" pitchFamily="50" charset="-128"/>
                <a:ea typeface="Meiryo UI" panose="020B0604030504040204" pitchFamily="50" charset="-128"/>
                <a:cs typeface="Meiryo UI" panose="020B0604030504040204" pitchFamily="50" charset="-128"/>
              </a:rPr>
              <a:t>　　　　　　 工場立地動向調査より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府内における工業用地面積は増加傾向。</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年の工場立地件数</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件と前年（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から</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件減少したものの、面積</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は</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17.4ha</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と前年</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16.8ha</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）から増加。</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37" lvl="0" indent="-285737">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地方拠点強化税制について、平成３０年６月より東京２３区から本社機能を移転する場合の支援対象地域に、近畿圏の中心部が新たに追加。</a:t>
            </a:r>
            <a:endParaRPr lang="en-US" altLang="ja-JP" sz="16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31333" y="2489724"/>
            <a:ext cx="1008112"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3609" y="2072461"/>
            <a:ext cx="4416383" cy="492443"/>
          </a:xfrm>
          <a:prstGeom prst="rect">
            <a:avLst/>
          </a:prstGeom>
        </p:spPr>
        <p:txBody>
          <a:bodyPr wrap="square">
            <a:spAutoFit/>
          </a:bodyPr>
          <a:lstStyle/>
          <a:p>
            <a:pPr marL="177792" indent="-177792"/>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○大阪府の工業用地</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面積の推移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792" lvl="0" indent="-177792">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令和３</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年度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国土利用計画審議会資料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56708" y="54869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indent="-177792"/>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企業立地に関する大阪府内の動向</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62</a:t>
            </a:fld>
            <a:endParaRPr lang="ja-JP" altLang="en-US" dirty="0"/>
          </a:p>
        </p:txBody>
      </p:sp>
      <p:graphicFrame>
        <p:nvGraphicFramePr>
          <p:cNvPr id="15" name="グラフ 14"/>
          <p:cNvGraphicFramePr>
            <a:graphicFrameLocks/>
          </p:cNvGraphicFramePr>
          <p:nvPr/>
        </p:nvGraphicFramePr>
        <p:xfrm>
          <a:off x="232750" y="2702621"/>
          <a:ext cx="4104456" cy="3020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3" name="図 2"/>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4757260" y="3016345"/>
            <a:ext cx="4260661" cy="2724127"/>
          </a:xfrm>
          <a:prstGeom prst="rect">
            <a:avLst/>
          </a:prstGeom>
        </p:spPr>
      </p:pic>
    </p:spTree>
    <p:extLst>
      <p:ext uri="{BB962C8B-B14F-4D97-AF65-F5344CB8AC3E}">
        <p14:creationId xmlns:p14="http://schemas.microsoft.com/office/powerpoint/2010/main" val="7487301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p:cNvGraphicFramePr>
            <a:graphicFrameLocks/>
          </p:cNvGraphicFramePr>
          <p:nvPr/>
        </p:nvGraphicFramePr>
        <p:xfrm>
          <a:off x="322635" y="2811725"/>
          <a:ext cx="8156476" cy="3793657"/>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0"/>
          <p:cNvSpPr>
            <a:spLocks noChangeArrowheads="1"/>
          </p:cNvSpPr>
          <p:nvPr/>
        </p:nvSpPr>
        <p:spPr bwMode="auto">
          <a:xfrm>
            <a:off x="85444" y="63624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marR="0" lvl="0" indent="-177792"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法人所得課税の実効税率の国際比較</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出典：財務省</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より作成</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大阪府において　「関西イノベーション国際戦略総合特区」の取組みを強化した「成長特区税制」を実施。</a:t>
            </a:r>
          </a:p>
          <a:p>
            <a:pPr marL="285737" marR="0" lvl="0" indent="-285737"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国家戦略特区における税制支援と地元市町村の優遇制度を併用することにより、最大で実効税率は約</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％と</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なる</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月時点の税制度をベースに試算。諸条件を満たした企業が立地した場合）</a:t>
            </a:r>
          </a:p>
        </p:txBody>
      </p:sp>
      <p:sp>
        <p:nvSpPr>
          <p:cNvPr id="2" name="スライド番号プレースホルダー 1"/>
          <p:cNvSpPr>
            <a:spLocks noGrp="1"/>
          </p:cNvSpPr>
          <p:nvPr>
            <p:ph type="sldNum" sz="quarter" idx="12"/>
          </p:nvPr>
        </p:nvSpPr>
        <p:spPr>
          <a:xfrm>
            <a:off x="8374900" y="6622835"/>
            <a:ext cx="745305" cy="21546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1"/>
          <p:cNvSpPr txBox="1"/>
          <p:nvPr/>
        </p:nvSpPr>
        <p:spPr>
          <a:xfrm>
            <a:off x="179528" y="6309320"/>
            <a:ext cx="8299583" cy="5654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国家戦略特区における課税の特例（所得控除）の適用を受け、</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府の成長特区税制及び軽減税制を行っている市町村の課税の特例の適用を受けた最大の率</a:t>
            </a:r>
          </a:p>
        </p:txBody>
      </p:sp>
      <p:sp>
        <p:nvSpPr>
          <p:cNvPr id="31" name="円/楕円 29"/>
          <p:cNvSpPr/>
          <p:nvPr/>
        </p:nvSpPr>
        <p:spPr>
          <a:xfrm>
            <a:off x="6746627" y="4002761"/>
            <a:ext cx="367252" cy="1392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成長特区</a:t>
            </a:r>
            <a:endPar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税制</a:t>
            </a:r>
          </a:p>
        </p:txBody>
      </p:sp>
      <p:cxnSp>
        <p:nvCxnSpPr>
          <p:cNvPr id="5" name="直線コネクタ 4"/>
          <p:cNvCxnSpPr/>
          <p:nvPr/>
        </p:nvCxnSpPr>
        <p:spPr>
          <a:xfrm>
            <a:off x="2471714" y="3447219"/>
            <a:ext cx="3030037" cy="3031"/>
          </a:xfrm>
          <a:prstGeom prst="line">
            <a:avLst/>
          </a:prstGeom>
          <a:ln w="3492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647127" y="3746100"/>
            <a:ext cx="1350021" cy="3459"/>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18924040">
            <a:off x="4564960" y="5874164"/>
            <a:ext cx="991721"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3" name="屈折矢印 42"/>
          <p:cNvSpPr/>
          <p:nvPr/>
        </p:nvSpPr>
        <p:spPr>
          <a:xfrm>
            <a:off x="5496447" y="2793441"/>
            <a:ext cx="690781" cy="862045"/>
          </a:xfrm>
          <a:prstGeom prst="bentUpArrow">
            <a:avLst>
              <a:gd name="adj1" fmla="val 1969"/>
              <a:gd name="adj2" fmla="val 25000"/>
              <a:gd name="adj3" fmla="val 423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角丸四角形 39"/>
          <p:cNvSpPr/>
          <p:nvPr/>
        </p:nvSpPr>
        <p:spPr>
          <a:xfrm>
            <a:off x="5534154" y="2781490"/>
            <a:ext cx="923796" cy="303885"/>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HGSｺﾞｼｯｸM" panose="020B0600000000000000" pitchFamily="50" charset="-128"/>
                <a:ea typeface="HGSｺﾞｼｯｸM" panose="020B0600000000000000" pitchFamily="50" charset="-128"/>
                <a:cs typeface="+mn-cs"/>
              </a:rPr>
              <a:t>国の支援</a:t>
            </a:r>
          </a:p>
        </p:txBody>
      </p:sp>
      <p:sp>
        <p:nvSpPr>
          <p:cNvPr id="6" name="下矢印 5"/>
          <p:cNvSpPr/>
          <p:nvPr/>
        </p:nvSpPr>
        <p:spPr>
          <a:xfrm>
            <a:off x="5376405" y="3450250"/>
            <a:ext cx="250692" cy="37920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4" name="屈折矢印 43"/>
          <p:cNvSpPr/>
          <p:nvPr/>
        </p:nvSpPr>
        <p:spPr>
          <a:xfrm>
            <a:off x="6997148" y="2991979"/>
            <a:ext cx="866871" cy="876337"/>
          </a:xfrm>
          <a:prstGeom prst="bentUpArrow">
            <a:avLst>
              <a:gd name="adj1" fmla="val 1845"/>
              <a:gd name="adj2" fmla="val 25000"/>
              <a:gd name="adj3" fmla="val 3772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 name="下矢印 32"/>
          <p:cNvSpPr/>
          <p:nvPr/>
        </p:nvSpPr>
        <p:spPr>
          <a:xfrm>
            <a:off x="6866802" y="3746099"/>
            <a:ext cx="278162" cy="1795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角丸四角形 41"/>
          <p:cNvSpPr/>
          <p:nvPr/>
        </p:nvSpPr>
        <p:spPr>
          <a:xfrm>
            <a:off x="6849333" y="2779179"/>
            <a:ext cx="1794838" cy="542179"/>
          </a:xfrm>
          <a:prstGeom prst="round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HGSｺﾞｼｯｸM" panose="020B0600000000000000" pitchFamily="50" charset="-128"/>
                <a:ea typeface="HGSｺﾞｼｯｸM" panose="020B0600000000000000" pitchFamily="50" charset="-128"/>
                <a:cs typeface="+mn-cs"/>
              </a:rPr>
              <a:t>府及び府内関係市町村による独自支援</a:t>
            </a:r>
          </a:p>
        </p:txBody>
      </p:sp>
      <p:sp>
        <p:nvSpPr>
          <p:cNvPr id="45" name="正方形/長方形 44"/>
          <p:cNvSpPr/>
          <p:nvPr/>
        </p:nvSpPr>
        <p:spPr>
          <a:xfrm rot="18924040">
            <a:off x="6527819" y="5639513"/>
            <a:ext cx="502713"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22768769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表 87"/>
          <p:cNvGraphicFramePr>
            <a:graphicFrameLocks noGrp="1"/>
          </p:cNvGraphicFramePr>
          <p:nvPr>
            <p:extLst>
              <p:ext uri="{D42A27DB-BD31-4B8C-83A1-F6EECF244321}">
                <p14:modId xmlns:p14="http://schemas.microsoft.com/office/powerpoint/2010/main" val="2330402578"/>
              </p:ext>
            </p:extLst>
          </p:nvPr>
        </p:nvGraphicFramePr>
        <p:xfrm>
          <a:off x="61960" y="727534"/>
          <a:ext cx="8830520" cy="6099748"/>
        </p:xfrm>
        <a:graphic>
          <a:graphicData uri="http://schemas.openxmlformats.org/drawingml/2006/table">
            <a:tbl>
              <a:tblPr>
                <a:tableStyleId>{5C22544A-7EE6-4342-B048-85BDC9FD1C3A}</a:tableStyleId>
              </a:tblPr>
              <a:tblGrid>
                <a:gridCol w="514005">
                  <a:extLst>
                    <a:ext uri="{9D8B030D-6E8A-4147-A177-3AD203B41FA5}">
                      <a16:colId xmlns:a16="http://schemas.microsoft.com/office/drawing/2014/main" val="20000"/>
                    </a:ext>
                  </a:extLst>
                </a:gridCol>
                <a:gridCol w="8316515">
                  <a:extLst>
                    <a:ext uri="{9D8B030D-6E8A-4147-A177-3AD203B41FA5}">
                      <a16:colId xmlns:a16="http://schemas.microsoft.com/office/drawing/2014/main" val="20001"/>
                    </a:ext>
                  </a:extLst>
                </a:gridCol>
              </a:tblGrid>
              <a:tr h="1109971">
                <a:tc>
                  <a:txBody>
                    <a:bodyPr/>
                    <a:lstStyle/>
                    <a:p>
                      <a:r>
                        <a:rPr kumimoji="1"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・「保険外併用療養に関する特例」（大阪大学医学部附属病院・国立循環器病研究センター）（</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8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※2022.4 </a:t>
                      </a:r>
                      <a:r>
                        <a:rPr kumimoji="1" lang="ja-JP" altLang="en-US" sz="8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r>
                        <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・「エリアマネジメントに係る道路法の特例」（グランフロント大阪</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※2022.3 </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0"/>
                  </a:ext>
                </a:extLst>
              </a:tr>
              <a:tr h="906306">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・「設備投資に係る課税の特例」（大研医器株式会社）（</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・「特区医療機器薬事戦略相談」（大阪大学医学部附属病院）（</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大阪府地域（</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u="none" strike="sng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1"/>
                  </a:ext>
                </a:extLst>
              </a:tr>
              <a:tr h="1720964">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a:t>
                      </a:r>
                      <a:r>
                        <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【2022.6</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　実施区域　大阪市</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豊中市</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守口市、枚方市、寝屋川市、箕面市、門真市</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nSpc>
                          <a:spcPts val="1600"/>
                        </a:lnSpc>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「土壌汚染対策法施行規則の特例」（大阪府）（</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※2019.4 </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・「旅館業法の特例」（大阪市）（４月）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・「都市公園の占有許可に係る都市公園法の特例」（社会福祉法人あけぼの会、株式会社セリオ、社会福祉法人玉川学園）（</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６全国化</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「設備投資に係る課税の特例」（大日本住友製薬株式会社）（</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2"/>
                  </a:ext>
                </a:extLst>
              </a:tr>
              <a:tr h="498978">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・「公立学校運営の民間開放に係る学校教育法等の特例」（大阪市）（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※2022.4</a:t>
                      </a:r>
                      <a:r>
                        <a:rPr kumimoji="1" lang="en-US" altLang="ja-JP" sz="80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大阪府に移管</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・「革新的な医薬品の開発迅速化」（大阪大学医学部附属病院）（</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10003"/>
                  </a:ext>
                </a:extLst>
              </a:tr>
              <a:tr h="702642">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「設備投資に係る課税の特例」（株式会社ジーンデザイン）（</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・「旅館業法の特例」（八尾市 </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・「児童福祉法の特例（国家戦略特別区域小規模保育事業）」（堺市）（</a:t>
                      </a:r>
                      <a:r>
                        <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solidFill>
                      <a:schemeClr val="accent5">
                        <a:lumMod val="40000"/>
                        <a:lumOff val="60000"/>
                      </a:schemeClr>
                    </a:solidFill>
                  </a:tcPr>
                </a:tc>
                <a:extLst>
                  <a:ext uri="{0D108BD9-81ED-4DB2-BD59-A6C34878D82A}">
                    <a16:rowId xmlns:a16="http://schemas.microsoft.com/office/drawing/2014/main" val="10004"/>
                  </a:ext>
                </a:extLst>
              </a:tr>
              <a:tr h="702642">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nSpc>
                          <a:spcPts val="1600"/>
                        </a:lnSpc>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・「旅館業法の特例」（寝屋川市 </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中核市移行）（４月）</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「病床規制に係る医療法の特例」（一般社団法人中之島アイセンター推進協議会</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・「建築物用地下水の採取に係る特例」（大阪市</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2699965917"/>
                  </a:ext>
                </a:extLst>
              </a:tr>
              <a:tr h="458245">
                <a:tc>
                  <a:txBody>
                    <a:bodyPr/>
                    <a:lstStyle/>
                    <a:p>
                      <a:pPr>
                        <a:lnSpc>
                          <a:spcPct val="100000"/>
                        </a:lnSpc>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algn="l">
                        <a:lnSpc>
                          <a:spcPct val="100000"/>
                        </a:lnSpc>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YOM</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（ヤオオタイヤマーケット）実行委員会）（</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※2022.3 </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全国化</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・「工場立地法及び地域経済牽引事業の促進による地域の成長発展の基盤強化に関する法律の特例」（堺市、泉大津市）（</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4149716585"/>
                  </a:ext>
                </a:extLst>
              </a:tr>
            </a:tbl>
          </a:graphicData>
        </a:graphic>
      </p:graphicFrame>
      <p:sp>
        <p:nvSpPr>
          <p:cNvPr id="46" name="Rectangle 5"/>
          <p:cNvSpPr>
            <a:spLocks noChangeArrowheads="1"/>
          </p:cNvSpPr>
          <p:nvPr/>
        </p:nvSpPr>
        <p:spPr bwMode="auto">
          <a:xfrm>
            <a:off x="0" y="0"/>
            <a:ext cx="9144000" cy="36277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45" name="正方形/長方形 44"/>
          <p:cNvSpPr/>
          <p:nvPr/>
        </p:nvSpPr>
        <p:spPr>
          <a:xfrm>
            <a:off x="79707" y="370765"/>
            <a:ext cx="8928992" cy="3320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「国家戦略特区」における規制改革メニューのうち、関西圏では、医療、都市再生・まちづくり、雇用分野等</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（大阪府内で</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）が区域計画で認定された。また、大阪からの提案内容を踏まえ、法改正等の措置が講ぜられるなど、国において各種取組みが進められている（認定一覧は以下のとおり）。</a:t>
            </a:r>
          </a:p>
        </p:txBody>
      </p:sp>
      <p:sp>
        <p:nvSpPr>
          <p:cNvPr id="7" name="スライド番号プレースホルダー 1"/>
          <p:cNvSpPr>
            <a:spLocks noGrp="1"/>
          </p:cNvSpPr>
          <p:nvPr>
            <p:ph type="sldNum" sz="quarter" idx="12"/>
          </p:nvPr>
        </p:nvSpPr>
        <p:spPr>
          <a:xfrm>
            <a:off x="8374900" y="6622835"/>
            <a:ext cx="745305" cy="21546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46241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08" y="47886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ハイエンドなものづくりの推進に向けた取組み</a:t>
            </a: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23" name="正方形/長方形 22"/>
          <p:cNvSpPr/>
          <p:nvPr/>
        </p:nvSpPr>
        <p:spPr>
          <a:xfrm>
            <a:off x="4885765" y="3157673"/>
            <a:ext cx="4150731" cy="138499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大阪府内のものづくり中小企業の優れた技術に裏打ち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された創造力にあふれる製品（消費財）をブランド認定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することで、大阪のものづくりのブランドイメージを</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高めるとと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もに、自社製品開発の取組みを促進しています。認定さ</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れた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製品は「大阪製ブランド製品」として大阪府をはじめ、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様々な支援機関等が実施するプロモーション活動によって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国内外に広く情報発信していきます。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757349" y="2881950"/>
            <a:ext cx="427914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○大阪製（おおさかせい）ブランド認定制度</a:t>
            </a:r>
          </a:p>
        </p:txBody>
      </p:sp>
      <p:pic>
        <p:nvPicPr>
          <p:cNvPr id="31" name="図 3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9276" y="3333668"/>
            <a:ext cx="586051" cy="759384"/>
          </a:xfrm>
          <a:prstGeom prst="rect">
            <a:avLst/>
          </a:prstGeom>
          <a:noFill/>
          <a:ln>
            <a:noFill/>
          </a:ln>
        </p:spPr>
      </p:pic>
      <p:sp>
        <p:nvSpPr>
          <p:cNvPr id="32" name="正方形/長方形 31"/>
          <p:cNvSpPr/>
          <p:nvPr/>
        </p:nvSpPr>
        <p:spPr>
          <a:xfrm>
            <a:off x="4910864" y="4830827"/>
            <a:ext cx="4150731" cy="1938992"/>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dirty="0">
                <a:latin typeface="Meiryo UI" panose="020B0604030504040204" pitchFamily="50" charset="-128"/>
                <a:ea typeface="Meiryo UI" panose="020B0604030504040204" pitchFamily="50" charset="-128"/>
                <a:cs typeface="Courier New" panose="02070309020205020404" pitchFamily="49" charset="0"/>
              </a:rPr>
              <a:t>　</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新事業創出や</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新商品・サービスの開発など企業の課題解決に向けて「デザイン思考」（問題解決のプロセス）を踏まえた支援</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を行うこと</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により、中小企業のイノベーションを促進。</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デザイン総合相談</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事業</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中小企業の経営やデザインに関する課題を発見し、解決策のアドバイスから</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デザイナー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紹介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までを行っています。</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〇デザイン・オープンカレッジ事業</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デザインを経営に活かす人材を育成するために、デザイン思考や　</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ブランドなどに関するテーマを毎年設け、</a:t>
            </a:r>
            <a:r>
              <a:rPr lang="ja-JP" altLang="en-US" sz="1200" kern="100" dirty="0" smtClean="0">
                <a:latin typeface="Meiryo UI" panose="020B0604030504040204" pitchFamily="50" charset="-128"/>
                <a:ea typeface="Meiryo UI" panose="020B0604030504040204" pitchFamily="50" charset="-128"/>
                <a:cs typeface="Courier New" panose="02070309020205020404" pitchFamily="49" charset="0"/>
              </a:rPr>
              <a:t>フォーラムなどを</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開催しています。</a:t>
            </a:r>
          </a:p>
        </p:txBody>
      </p:sp>
      <p:sp>
        <p:nvSpPr>
          <p:cNvPr id="33" name="正方形/長方形 32"/>
          <p:cNvSpPr/>
          <p:nvPr/>
        </p:nvSpPr>
        <p:spPr>
          <a:xfrm>
            <a:off x="40264" y="2990556"/>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ものづくり支援アクションプラン５つの戦略と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大阪版エコノミックガーデニング「ＥＧおおさか」の取組みについて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797117" y="4542668"/>
            <a:ext cx="4316657"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〇大阪府産業デザインセンター事業</a:t>
            </a:r>
          </a:p>
          <a:p>
            <a:pPr marL="182563" indent="-182563"/>
            <a:endPar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23228" y="3513777"/>
            <a:ext cx="4679573" cy="2795544"/>
          </a:xfrm>
          <a:prstGeom prst="rect">
            <a:avLst/>
          </a:prstGeom>
          <a:ln w="12700">
            <a:solidFill>
              <a:schemeClr val="accent1"/>
            </a:solid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のミッション</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企業の変革と挑戦に向けた「知る、やる、集まる」を徹底的に支援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５つの戦略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戦略１：交流と情報発信で変革・挑戦意欲を喚起</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戦略２：ものづくり中小企業の販路開拓を支援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戦略３：ものづくり中小企業の技術革新を促進</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戦略４：ものづくり中小企業の知的財産戦略を支援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戦略５：ものづくり中小企業のビジネス環境整備を推進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おおさかの考え方を</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の活動指針と位置付け事業展開</a:t>
            </a:r>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産学公民金」の連携・協働により、府内ものづくり中小企業にとって最適なビジネス環境の整備を進め（土壌を耕し）、「変革と挑戦」に取り組む中小企業を応援する（基本を育てる）地域経済“賑耕”政策「大阪版エコノミックガーデニング（ＥＧおおさか）」に取り組んでい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2" descr="\\10.250.60.22\share\◆MOBIOロゴタイプ＜docﾌｫﾙﾀﾞと同じものです＞\切り抜きロゴ【MOBIO】\mobio_logo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4155" y="4184617"/>
            <a:ext cx="950291" cy="3954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10.250.60.22\share\製造業Ｇ\■EGおおさか\02_EGシンボルマーク\納品0602\軽いやつ.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4155" y="4781113"/>
            <a:ext cx="1080000" cy="264258"/>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72670" y="883110"/>
            <a:ext cx="8963824" cy="20184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年に、ものづくり中小企業の総合支援拠点として、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（ものづくりビジネスセンター大阪）を開設。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ものづくり支援アクションプランを基に、大阪府、（公財）大阪産業局、民間事業者が連携して、ものづくり企業の「変革と挑戦」を支援する取組みを実施。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優れた技術と創造力にあふれる製品を「大阪製ブランド」として認定しているほか、（地独）大阪産業技術研究所が行う取組を支援することにより、ものづくり産業の高度化を図るとともに、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診断や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とものづくり企業のマッチングを行う</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推進ラボ事業により、企業の生産性向上を支援している。</a:t>
            </a:r>
          </a:p>
          <a:p>
            <a:pPr marL="285750" indent="-285750">
              <a:buFont typeface="Wingdings" panose="05000000000000000000" pitchFamily="2" charset="2"/>
              <a:buChar char="p"/>
            </a:pPr>
            <a:r>
              <a:rPr lang="ja-JP" altLang="ja-JP" sz="1600" dirty="0">
                <a:solidFill>
                  <a:schemeClr val="tx1"/>
                </a:solidFill>
                <a:latin typeface="Meiryo UI" panose="020B0604030504040204" pitchFamily="50" charset="-128"/>
                <a:ea typeface="Meiryo UI" panose="020B0604030504040204" pitchFamily="50" charset="-128"/>
              </a:rPr>
              <a:t>「大阪府産業デザインセンター」の支援による新事業創出や製品・サービスの高付加価値化といったデザインイノベーションの促進によって、</a:t>
            </a:r>
            <a:r>
              <a:rPr lang="ja-JP" altLang="en-US" sz="1600" dirty="0">
                <a:solidFill>
                  <a:schemeClr val="tx1"/>
                </a:solidFill>
                <a:latin typeface="Meiryo UI" panose="020B0604030504040204" pitchFamily="50" charset="-128"/>
                <a:ea typeface="Meiryo UI" panose="020B0604030504040204" pitchFamily="50" charset="-128"/>
              </a:rPr>
              <a:t>中小企業</a:t>
            </a:r>
            <a:r>
              <a:rPr lang="ja-JP" altLang="ja-JP" sz="1600" dirty="0">
                <a:solidFill>
                  <a:schemeClr val="tx1"/>
                </a:solidFill>
                <a:latin typeface="Meiryo UI" panose="020B0604030504040204" pitchFamily="50" charset="-128"/>
                <a:ea typeface="Meiryo UI" panose="020B0604030504040204" pitchFamily="50" charset="-128"/>
              </a:rPr>
              <a:t>の更なる高度化を図る。</a:t>
            </a:r>
            <a:endParaRPr lang="en-US" altLang="ja-JP" sz="1600" dirty="0">
              <a:solidFill>
                <a:schemeClr val="tx1"/>
              </a:solidFill>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6"/>
          <a:stretch>
            <a:fillRect/>
          </a:stretch>
        </p:blipFill>
        <p:spPr>
          <a:xfrm>
            <a:off x="7929445" y="5291834"/>
            <a:ext cx="1107049" cy="329354"/>
          </a:xfrm>
          <a:prstGeom prst="rect">
            <a:avLst/>
          </a:prstGeom>
        </p:spPr>
      </p:pic>
      <p:sp>
        <p:nvSpPr>
          <p:cNvPr id="40" name="正方形/長方形 39"/>
          <p:cNvSpPr/>
          <p:nvPr/>
        </p:nvSpPr>
        <p:spPr>
          <a:xfrm>
            <a:off x="72008" y="6336558"/>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推進</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導入支援</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推進コンソーシアム　</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診断　</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マッチング等の実施</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図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3382" y="6377344"/>
            <a:ext cx="1217619" cy="219799"/>
          </a:xfrm>
          <a:prstGeom prst="rect">
            <a:avLst/>
          </a:prstGeom>
        </p:spPr>
      </p:pic>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65</a:t>
            </a:fld>
            <a:endParaRPr lang="ja-JP" altLang="en-US" dirty="0"/>
          </a:p>
        </p:txBody>
      </p:sp>
    </p:spTree>
    <p:extLst>
      <p:ext uri="{BB962C8B-B14F-4D97-AF65-F5344CB8AC3E}">
        <p14:creationId xmlns:p14="http://schemas.microsoft.com/office/powerpoint/2010/main" val="933293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107504" y="1817053"/>
            <a:ext cx="8946740" cy="138499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場所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うめきた・グランフロント大阪 ナレッジキャピタル内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新製品・新サービスにつながるプロジェクトの創出・推進支援を行う「場」と「仕組み」</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くりに取り組む。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国際展開・人材発掘、ビジネスプラン発表、製品開発（ハッカソン）、ビジネスマッチング等の各種イベントを通じて人々を集積、交流させ、</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イノベーション創出を支援。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起業経験者、大企業、ベンチャーキャピタル等との連携に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よるスタートアップ支援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OIH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スタートアップアクセラレーションプログラム</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））も実施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AutoShape 3"/>
          <p:cNvSpPr>
            <a:spLocks noChangeAspect="1" noChangeArrowheads="1" noTextEdit="1"/>
          </p:cNvSpPr>
          <p:nvPr/>
        </p:nvSpPr>
        <p:spPr bwMode="auto">
          <a:xfrm>
            <a:off x="3867756" y="4482109"/>
            <a:ext cx="4711082"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5" name="Line 44"/>
          <p:cNvSpPr>
            <a:spLocks noChangeShapeType="1"/>
          </p:cNvSpPr>
          <p:nvPr/>
        </p:nvSpPr>
        <p:spPr bwMode="auto">
          <a:xfrm>
            <a:off x="4150421"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6" name="Rectangle 45"/>
          <p:cNvSpPr>
            <a:spLocks noChangeArrowheads="1"/>
          </p:cNvSpPr>
          <p:nvPr/>
        </p:nvSpPr>
        <p:spPr bwMode="auto">
          <a:xfrm>
            <a:off x="4150421"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7" name="Line 46"/>
          <p:cNvSpPr>
            <a:spLocks noChangeShapeType="1"/>
          </p:cNvSpPr>
          <p:nvPr/>
        </p:nvSpPr>
        <p:spPr bwMode="auto">
          <a:xfrm>
            <a:off x="5741720"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8" name="Rectangle 47"/>
          <p:cNvSpPr>
            <a:spLocks noChangeArrowheads="1"/>
          </p:cNvSpPr>
          <p:nvPr/>
        </p:nvSpPr>
        <p:spPr bwMode="auto">
          <a:xfrm>
            <a:off x="5741720"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9" name="Line 48"/>
          <p:cNvSpPr>
            <a:spLocks noChangeShapeType="1"/>
          </p:cNvSpPr>
          <p:nvPr/>
        </p:nvSpPr>
        <p:spPr bwMode="auto">
          <a:xfrm>
            <a:off x="6432679"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0" name="Rectangle 49"/>
          <p:cNvSpPr>
            <a:spLocks noChangeArrowheads="1"/>
          </p:cNvSpPr>
          <p:nvPr/>
        </p:nvSpPr>
        <p:spPr bwMode="auto">
          <a:xfrm>
            <a:off x="6432679"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1" name="Line 50"/>
          <p:cNvSpPr>
            <a:spLocks noChangeShapeType="1"/>
          </p:cNvSpPr>
          <p:nvPr/>
        </p:nvSpPr>
        <p:spPr bwMode="auto">
          <a:xfrm>
            <a:off x="8851034"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2" name="Rectangle 51"/>
          <p:cNvSpPr>
            <a:spLocks noChangeArrowheads="1"/>
          </p:cNvSpPr>
          <p:nvPr/>
        </p:nvSpPr>
        <p:spPr bwMode="auto">
          <a:xfrm>
            <a:off x="8851034"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4" name="Line 62"/>
          <p:cNvSpPr>
            <a:spLocks noChangeShapeType="1"/>
          </p:cNvSpPr>
          <p:nvPr/>
        </p:nvSpPr>
        <p:spPr bwMode="auto">
          <a:xfrm>
            <a:off x="8861503" y="3621684"/>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Rectangle 63"/>
          <p:cNvSpPr>
            <a:spLocks noChangeArrowheads="1"/>
          </p:cNvSpPr>
          <p:nvPr/>
        </p:nvSpPr>
        <p:spPr bwMode="auto">
          <a:xfrm>
            <a:off x="8861503" y="3621684"/>
            <a:ext cx="10469"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6" name="Line 64"/>
          <p:cNvSpPr>
            <a:spLocks noChangeShapeType="1"/>
          </p:cNvSpPr>
          <p:nvPr/>
        </p:nvSpPr>
        <p:spPr bwMode="auto">
          <a:xfrm>
            <a:off x="8861503" y="4183659"/>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Rectangle 65"/>
          <p:cNvSpPr>
            <a:spLocks noChangeArrowheads="1"/>
          </p:cNvSpPr>
          <p:nvPr/>
        </p:nvSpPr>
        <p:spPr bwMode="auto">
          <a:xfrm>
            <a:off x="8861503" y="4183659"/>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正方形/長方形 10"/>
          <p:cNvSpPr>
            <a:spLocks noChangeArrowheads="1"/>
          </p:cNvSpPr>
          <p:nvPr/>
        </p:nvSpPr>
        <p:spPr bwMode="auto">
          <a:xfrm>
            <a:off x="103588" y="50745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b="1" dirty="0">
                <a:latin typeface="Meiryo UI" panose="020B0604030504040204" pitchFamily="50" charset="-128"/>
                <a:ea typeface="Meiryo UI" panose="020B0604030504040204" pitchFamily="50" charset="-128"/>
                <a:cs typeface="Meiryo UI" panose="020B0604030504040204" pitchFamily="50" charset="-128"/>
              </a:rPr>
              <a:t>OIH</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）の整備</a:t>
            </a:r>
          </a:p>
        </p:txBody>
      </p:sp>
      <p:sp>
        <p:nvSpPr>
          <p:cNvPr id="92" name="正方形/長方形 91"/>
          <p:cNvSpPr/>
          <p:nvPr/>
        </p:nvSpPr>
        <p:spPr>
          <a:xfrm>
            <a:off x="125252" y="972344"/>
            <a:ext cx="8928992" cy="7284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）は、起業をめざす人々、投資家等が集まり、交流することにより新たな価値を生み出す源泉としての機能を発揮。イノベーションが次々とおこる環境（エコシステム）の形成に取り組む。</a:t>
            </a:r>
          </a:p>
        </p:txBody>
      </p:sp>
      <p:graphicFrame>
        <p:nvGraphicFramePr>
          <p:cNvPr id="2" name="表 1"/>
          <p:cNvGraphicFramePr>
            <a:graphicFrameLocks noGrp="1"/>
          </p:cNvGraphicFramePr>
          <p:nvPr>
            <p:extLst>
              <p:ext uri="{D42A27DB-BD31-4B8C-83A1-F6EECF244321}">
                <p14:modId xmlns:p14="http://schemas.microsoft.com/office/powerpoint/2010/main" val="3489006696"/>
              </p:ext>
            </p:extLst>
          </p:nvPr>
        </p:nvGraphicFramePr>
        <p:xfrm>
          <a:off x="164500" y="3301169"/>
          <a:ext cx="4464497" cy="3414445"/>
        </p:xfrm>
        <a:graphic>
          <a:graphicData uri="http://schemas.openxmlformats.org/drawingml/2006/table">
            <a:tbl>
              <a:tblPr>
                <a:tableStyleId>{616DA210-FB5B-4158-B5E0-FEB733F419BA}</a:tableStyleId>
              </a:tblPr>
              <a:tblGrid>
                <a:gridCol w="1296143">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376266">
                  <a:extLst>
                    <a:ext uri="{9D8B030D-6E8A-4147-A177-3AD203B41FA5}">
                      <a16:colId xmlns:a16="http://schemas.microsoft.com/office/drawing/2014/main" val="20002"/>
                    </a:ext>
                  </a:extLst>
                </a:gridCol>
              </a:tblGrid>
              <a:tr h="615226">
                <a:tc grid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OIH</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）」における</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グローバルイノベーション創出支援事業 </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65669">
                <a:tc gridSpan="2">
                  <a:txBody>
                    <a:bodyPr/>
                    <a:lstStyle/>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入場者数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130,000</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人以上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1"/>
                  </a:ext>
                </a:extLst>
              </a:tr>
              <a:tr h="465669">
                <a:tc gridSpan="2">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事業化プロジェクト創出支援件数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件</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（例・ウェアラブルトイ「</a:t>
                      </a:r>
                      <a:r>
                        <a:rPr lang="en-US" altLang="ja-JP" sz="12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Moff</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2"/>
                  </a:ext>
                </a:extLst>
              </a:tr>
              <a:tr h="622627">
                <a:tc row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国際イノベーション</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会議 </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Hack Osaka</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開催実績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毎年度</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22627">
                <a:tc v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趣旨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世界中から人材・情報・資金を誘引し、グローバルにイノベーション創出をめざす実践的取組みの一環として開催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22627">
                <a:tc vMerge="1">
                  <a:txBody>
                    <a:bodyPr/>
                    <a:lstStyle/>
                    <a:p>
                      <a:endParaRPr kumimoji="1" lang="ja-JP" altLang="en-US"/>
                    </a:p>
                  </a:txBody>
                  <a:tcPr/>
                </a:tc>
                <a:tc>
                  <a:txBody>
                    <a:bodyPr/>
                    <a:lstStyle/>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参加者</a:t>
                      </a:r>
                      <a:endParaRPr lang="en-US" altLang="ja-JP" sz="1200" u="none" strike="sng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2022.2)</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801</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95" name="テキスト ボックス 3"/>
          <p:cNvSpPr txBox="1">
            <a:spLocks noChangeArrowheads="1"/>
          </p:cNvSpPr>
          <p:nvPr/>
        </p:nvSpPr>
        <p:spPr bwMode="auto">
          <a:xfrm>
            <a:off x="4725275" y="4642787"/>
            <a:ext cx="2181964" cy="400110"/>
          </a:xfrm>
          <a:prstGeom prst="rect">
            <a:avLst/>
          </a:prstGeom>
          <a:noFill/>
          <a:ln w="9525">
            <a:noFill/>
            <a:miter lim="800000"/>
            <a:headEnd/>
            <a:tailEnd/>
          </a:ln>
        </p:spPr>
        <p:txBody>
          <a:bodyPr wrap="square">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国際イノベーション</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会議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Hack</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3"/>
          <p:cNvSpPr txBox="1">
            <a:spLocks noChangeArrowheads="1"/>
          </p:cNvSpPr>
          <p:nvPr/>
        </p:nvSpPr>
        <p:spPr bwMode="auto">
          <a:xfrm>
            <a:off x="6732240" y="5618961"/>
            <a:ext cx="2520280" cy="861774"/>
          </a:xfrm>
          <a:prstGeom prst="rect">
            <a:avLst/>
          </a:prstGeom>
          <a:noFill/>
          <a:ln w="9525">
            <a:noFill/>
            <a:miter lim="800000"/>
            <a:headEnd/>
            <a:tailEnd/>
          </a:ln>
        </p:spPr>
        <p:txBody>
          <a:bodyPr wrap="square">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Morning Meet Up</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（月２回</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00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投資家が参加しやすい早朝に起業家のピッチ（事業プレゼン）を行う取組みに毎回</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人が参加</a:t>
            </a:r>
          </a:p>
        </p:txBody>
      </p:sp>
      <p:pic>
        <p:nvPicPr>
          <p:cNvPr id="97" name="Picture 2" descr="C:\Users\i9650713\Desktop\11781674_766509063458285_97993128256902084_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14526" y="5419375"/>
            <a:ext cx="1917713" cy="1177977"/>
          </a:xfrm>
          <a:prstGeom prst="rect">
            <a:avLst/>
          </a:prstGeom>
          <a:noFill/>
        </p:spPr>
      </p:pic>
      <p:pic>
        <p:nvPicPr>
          <p:cNvPr id="99" name="Picture 6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1757" y="2998676"/>
            <a:ext cx="2070483" cy="132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テキスト ボックス 3"/>
          <p:cNvSpPr txBox="1">
            <a:spLocks noChangeArrowheads="1"/>
          </p:cNvSpPr>
          <p:nvPr/>
        </p:nvSpPr>
        <p:spPr bwMode="auto">
          <a:xfrm>
            <a:off x="6660232" y="3065289"/>
            <a:ext cx="2411760" cy="969496"/>
          </a:xfrm>
          <a:prstGeom prst="rect">
            <a:avLst/>
          </a:prstGeom>
          <a:noFill/>
          <a:ln w="9525">
            <a:noFill/>
            <a:miter lim="800000"/>
            <a:headEnd/>
            <a:tailEnd/>
          </a:ln>
        </p:spPr>
        <p:txBody>
          <a:bodyPr wrap="square">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当該事業がきっかけで起業に至った事例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リストバンド型の「ウェアラブルトイ」を製造・販売。欧米の大規模見本市に出展、米国のクラウドファンディングからの資金調達にも成功するなど国内外で躍進</a:t>
            </a:r>
          </a:p>
        </p:txBody>
      </p:sp>
      <p:sp>
        <p:nvSpPr>
          <p:cNvPr id="3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0308" y="4169342"/>
            <a:ext cx="1893127" cy="1262085"/>
          </a:xfrm>
          <a:prstGeom prst="rect">
            <a:avLst/>
          </a:prstGeom>
        </p:spPr>
      </p:pic>
      <p:sp>
        <p:nvSpPr>
          <p:cNvPr id="30" name="スライド番号プレースホルダー 1"/>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smtClean="0"/>
              <a:pPr>
                <a:defRPr/>
              </a:pPr>
              <a:t>66</a:t>
            </a:fld>
            <a:endParaRPr lang="ja-JP" altLang="en-US" dirty="0"/>
          </a:p>
        </p:txBody>
      </p:sp>
    </p:spTree>
    <p:extLst>
      <p:ext uri="{BB962C8B-B14F-4D97-AF65-F5344CB8AC3E}">
        <p14:creationId xmlns:p14="http://schemas.microsoft.com/office/powerpoint/2010/main" val="32750436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499830" y="1873756"/>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pic>
        <p:nvPicPr>
          <p:cNvPr id="12" name="Picture 2" descr="http://www.nite.go.jp/data/000079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830" y="2237888"/>
            <a:ext cx="3468727" cy="171981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540385" y="3970401"/>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p>
        </p:txBody>
      </p:sp>
      <p:pic>
        <p:nvPicPr>
          <p:cNvPr id="14" name="Picture 2" descr="http://www.iwatani.co.jp/jpn/downloads/images/img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896" y="4582514"/>
            <a:ext cx="3168351" cy="185465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499830" y="4299541"/>
            <a:ext cx="2808312"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（出典：岩谷産業株式会社）</a:t>
            </a:r>
          </a:p>
        </p:txBody>
      </p:sp>
      <p:sp>
        <p:nvSpPr>
          <p:cNvPr id="19" name="正方形/長方形 10"/>
          <p:cNvSpPr>
            <a:spLocks noChangeArrowheads="1"/>
          </p:cNvSpPr>
          <p:nvPr/>
        </p:nvSpPr>
        <p:spPr bwMode="auto">
          <a:xfrm>
            <a:off x="71501" y="50433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新エネルギー関連産業振興に向けた取組み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67</a:t>
            </a:fld>
            <a:endParaRPr lang="ja-JP" altLang="en-US" b="1" dirty="0"/>
          </a:p>
        </p:txBody>
      </p:sp>
      <p:sp>
        <p:nvSpPr>
          <p:cNvPr id="17" name="正方形/長方形 16"/>
          <p:cNvSpPr/>
          <p:nvPr/>
        </p:nvSpPr>
        <p:spPr>
          <a:xfrm>
            <a:off x="71501" y="980729"/>
            <a:ext cx="8928992" cy="8640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年に「バッテリー戦略研究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を設立。活動成果として、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月、国の独立行政法人である「製品評価技術基盤機構」（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）の世界最大級の大型蓄電システムの試験・評価施設が、咲洲地区に開所。</a:t>
            </a:r>
          </a:p>
        </p:txBody>
      </p:sp>
      <p:graphicFrame>
        <p:nvGraphicFramePr>
          <p:cNvPr id="21" name="表 20"/>
          <p:cNvGraphicFramePr>
            <a:graphicFrameLocks noGrp="1"/>
          </p:cNvGraphicFramePr>
          <p:nvPr>
            <p:extLst>
              <p:ext uri="{D42A27DB-BD31-4B8C-83A1-F6EECF244321}">
                <p14:modId xmlns:p14="http://schemas.microsoft.com/office/powerpoint/2010/main" val="3474395118"/>
              </p:ext>
            </p:extLst>
          </p:nvPr>
        </p:nvGraphicFramePr>
        <p:xfrm>
          <a:off x="83168" y="1988840"/>
          <a:ext cx="5258059" cy="4649726"/>
        </p:xfrm>
        <a:graphic>
          <a:graphicData uri="http://schemas.openxmlformats.org/drawingml/2006/table">
            <a:tbl>
              <a:tblPr firstRow="1" firstCol="1" bandRow="1"/>
              <a:tblGrid>
                <a:gridCol w="612067">
                  <a:extLst>
                    <a:ext uri="{9D8B030D-6E8A-4147-A177-3AD203B41FA5}">
                      <a16:colId xmlns:a16="http://schemas.microsoft.com/office/drawing/2014/main" val="20000"/>
                    </a:ext>
                  </a:extLst>
                </a:gridCol>
                <a:gridCol w="4645992">
                  <a:extLst>
                    <a:ext uri="{9D8B030D-6E8A-4147-A177-3AD203B41FA5}">
                      <a16:colId xmlns:a16="http://schemas.microsoft.com/office/drawing/2014/main" val="20001"/>
                    </a:ext>
                  </a:extLst>
                </a:gridCol>
              </a:tblGrid>
              <a:tr h="216024">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sz="105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・新エネルギー産業分野の市場・研究開発動向について情報提供する講座の開催</a:t>
                      </a:r>
                      <a:endParaRPr kumimoji="1" lang="en-US" altLang="ja-JP" sz="1050" b="0"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602">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車両等を活用したエネルギーマネジメント実証の展開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kumimoji="1" lang="ja-JP" altLang="en-US" sz="105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・バッテリー戦略研究センター設立</a:t>
                      </a:r>
                      <a:endParaRPr kumimoji="1" lang="en-US" altLang="ja-JP" sz="105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0464">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・新エネルギー産業（電池関連）創出事業補助金による研究開発等支援開始</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2963">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・新関西国際空港株式会社と連携し関西国際空港における水素活用・インフラ整備に向けたプロジェクト（</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2963">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75508">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・水素に係る情報発信拠点機能も有した「イワタニ水素ステーション大阪森之宮」が整備　　</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現在　府内水素ステーション９箇所</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36545">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315">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バッテリー戦略研究センター</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に改称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3315">
                <a:tc>
                  <a:txBody>
                    <a:bodyPr/>
                    <a:lstStyle/>
                    <a:p>
                      <a:pPr algn="l">
                        <a:lnSpc>
                          <a:spcPts val="1500"/>
                        </a:lnSpc>
                        <a:spcAft>
                          <a:spcPts val="0"/>
                        </a:spcAft>
                      </a:pPr>
                      <a:r>
                        <a:rPr lang="en-US" alt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・関西国際空港において小型水素燃料フォークリフトの実証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8908190"/>
                  </a:ext>
                </a:extLst>
              </a:tr>
            </a:tbl>
          </a:graphicData>
        </a:graphic>
      </p:graphicFrame>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28344587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テキスト ボックス 11"/>
          <p:cNvSpPr txBox="1">
            <a:spLocks noChangeArrowheads="1"/>
          </p:cNvSpPr>
          <p:nvPr/>
        </p:nvSpPr>
        <p:spPr bwMode="auto">
          <a:xfrm>
            <a:off x="4716016" y="3993940"/>
            <a:ext cx="4464496"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○水素ステーションの整備状況</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出典：（一社）次世代自動車振興センター</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211" name="テキスト ボックス 10"/>
          <p:cNvSpPr txBox="1">
            <a:spLocks noChangeArrowheads="1"/>
          </p:cNvSpPr>
          <p:nvPr/>
        </p:nvSpPr>
        <p:spPr bwMode="auto">
          <a:xfrm>
            <a:off x="0" y="4005064"/>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itchFamily="50" charset="-128"/>
                <a:ea typeface="Meiryo UI" pitchFamily="50" charset="-128"/>
                <a:cs typeface="Meiryo UI" pitchFamily="50" charset="-128"/>
              </a:rPr>
              <a:t>○中央卸売市場の燃料電池</a:t>
            </a:r>
          </a:p>
        </p:txBody>
      </p:sp>
      <p:pic>
        <p:nvPicPr>
          <p:cNvPr id="94213" name="Picture 3" descr="C:\Users\ShimaguchiS\AppData\Local\Microsoft\Windows\Temporary Internet Files\Content.Outlook\ONLP7RQS\３BGM0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76" y="4312841"/>
            <a:ext cx="1581503" cy="1262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10"/>
          <p:cNvSpPr>
            <a:spLocks noChangeArrowheads="1"/>
          </p:cNvSpPr>
          <p:nvPr/>
        </p:nvSpPr>
        <p:spPr bwMode="auto">
          <a:xfrm>
            <a:off x="107505" y="4492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新たなエネルギーインフラの構築</a:t>
            </a:r>
          </a:p>
        </p:txBody>
      </p:sp>
      <p:sp>
        <p:nvSpPr>
          <p:cNvPr id="12" name="正方形/長方形 11"/>
          <p:cNvSpPr/>
          <p:nvPr/>
        </p:nvSpPr>
        <p:spPr>
          <a:xfrm>
            <a:off x="125252" y="841618"/>
            <a:ext cx="8928992" cy="314634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新エネルギー機器等の公共施設での先導的な導入・活用事例の創出・</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通じて、さらなる新エネルギー関連ビジネスの普及・市場拡大につとめており、水素ステーション整備に取り組む民間事業者に、大阪の都心部に位置する府有地の貸し付けを実施。また、大阪府中央卸売市場に国内最大級の燃料電池を設置し、新エネルギー等を利用した安定的電源の導入実証を実施。</a:t>
            </a:r>
          </a:p>
          <a:p>
            <a:pPr marL="285750" indent="-285750" algn="just">
              <a:lnSpc>
                <a:spcPts val="2000"/>
              </a:lnSpc>
              <a:buFont typeface="Wingdings" panose="05000000000000000000" pitchFamily="2" charset="2"/>
              <a:buChar char="p"/>
            </a:pP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に新た</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な製品・サービスの実用化により水素利用の幅の拡大を図るため、水素関連事業の取組みの方向性を示した「</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策定し</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連携のもと設置した</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ビジョン推進会議により、新たな実証事業等のプロジェクト創出を促進</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４月には、水素の製造・供給に強みがある「堺市水素エネルギー社会推進協議会」と統合し、</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堺市の共同運営により、市民等への水素エネルギーに関する情報発信とともに、新たな水素プロジェクトの創出をめざし、事業者間の交流やアイデア創出を図る「場」の提供を行っている。</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月には、推進会議として「</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」を策定した</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関西国際空港において、</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月より水素グリッドプロジェクト事業を開始。</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月に、関空</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期島に「イワタニ水素ステーション関西国際空港」が開所。さらに、</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月には、関空</a:t>
            </a:r>
            <a:r>
              <a:rPr lang="en-US" altLang="ja-JP"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期島に「大規模産業車両用水素インフラ」が開所。</a:t>
            </a:r>
          </a:p>
          <a:p>
            <a:pPr marL="285750" indent="-285750" algn="just">
              <a:lnSpc>
                <a:spcPts val="2000"/>
              </a:lnSpc>
              <a:buFont typeface="Wingdings" panose="05000000000000000000" pitchFamily="2" charset="2"/>
              <a:buChar char="p"/>
            </a:pP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2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舞洲障がい</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者スポーツセンターにおける</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地中熱</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a:t>
            </a:r>
            <a:r>
              <a:rPr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の導入や</a:t>
            </a:r>
            <a:r>
              <a:rPr lang="ja-JP" altLang="en-US" sz="12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建物間で電気や熱の融通を行うエネルギー面的利用の促進などの取組みも進めている。</a:t>
            </a:r>
          </a:p>
        </p:txBody>
      </p:sp>
      <p:graphicFrame>
        <p:nvGraphicFramePr>
          <p:cNvPr id="2" name="表 1"/>
          <p:cNvGraphicFramePr>
            <a:graphicFrameLocks noGrp="1"/>
          </p:cNvGraphicFramePr>
          <p:nvPr>
            <p:extLst>
              <p:ext uri="{D42A27DB-BD31-4B8C-83A1-F6EECF244321}">
                <p14:modId xmlns:p14="http://schemas.microsoft.com/office/powerpoint/2010/main" val="2852434353"/>
              </p:ext>
            </p:extLst>
          </p:nvPr>
        </p:nvGraphicFramePr>
        <p:xfrm>
          <a:off x="4991451" y="4498663"/>
          <a:ext cx="4027115" cy="2091175"/>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20000"/>
                    </a:ext>
                  </a:extLst>
                </a:gridCol>
                <a:gridCol w="2360903">
                  <a:extLst>
                    <a:ext uri="{9D8B030D-6E8A-4147-A177-3AD203B41FA5}">
                      <a16:colId xmlns:a16="http://schemas.microsoft.com/office/drawing/2014/main" val="20001"/>
                    </a:ext>
                  </a:extLst>
                </a:gridCol>
              </a:tblGrid>
              <a:tr h="277615">
                <a:tc>
                  <a:txBody>
                    <a:bodyPr/>
                    <a:lstStyle/>
                    <a:p>
                      <a:pPr algn="ct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都道府県設置数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
                <a:tc rowSpan="2">
                  <a:txBody>
                    <a:bodyPr/>
                    <a:lstStyle/>
                    <a:p>
                      <a:r>
                        <a:rPr kumimoji="1" lang="ja-JP" altLang="en-US" sz="110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　</a:t>
                      </a:r>
                      <a:r>
                        <a:rPr kumimoji="1" lang="en-US" altLang="ja-JP" sz="110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strike="sng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うち東京都　</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2968">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うち神奈川県　</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912">
                <a:tc>
                  <a:txBody>
                    <a:bodyPr/>
                    <a:lstStyle/>
                    <a:p>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中京圏</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うち愛知県　</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　</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うち大阪府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九州圏</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うち福岡県　</a:t>
                      </a:r>
                      <a:r>
                        <a:rPr kumimoji="1" lang="en-US" altLang="ja-JP"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476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　</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合計　</a:t>
                      </a: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161</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942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3784" y="4343544"/>
            <a:ext cx="2224366" cy="14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04559" y="4005064"/>
            <a:ext cx="2574539" cy="307777"/>
          </a:xfrm>
          <a:prstGeom prst="rect">
            <a:avLst/>
          </a:prstGeom>
          <a:noFill/>
        </p:spPr>
        <p:txBody>
          <a:bodyPr wrap="square" rtlCol="0">
            <a:spAutoFit/>
          </a:bodyPr>
          <a:lstStyle/>
          <a:p>
            <a:pPr>
              <a:spcBef>
                <a:spcPct val="0"/>
              </a:spcBef>
            </a:pP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KIX</a:t>
            </a:r>
            <a:r>
              <a:rPr lang="ja-JP" altLang="en-US" sz="1400" dirty="0">
                <a:latin typeface="Meiryo UI" pitchFamily="50" charset="-128"/>
                <a:ea typeface="Meiryo UI" pitchFamily="50" charset="-128"/>
                <a:cs typeface="Meiryo UI" pitchFamily="50" charset="-128"/>
              </a:rPr>
              <a:t>水素グリッド</a:t>
            </a:r>
            <a:r>
              <a:rPr lang="en-US" altLang="ja-JP" sz="1400" dirty="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イメージ図）</a:t>
            </a:r>
          </a:p>
        </p:txBody>
      </p:sp>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726" y="5727415"/>
            <a:ext cx="1942531" cy="10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45024" y="6240072"/>
            <a:ext cx="189492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産業車両用大規模</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水素供給施設</a:t>
            </a: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
        <p:nvSpPr>
          <p:cNvPr id="15" name="スライド番号プレースホルダー 1"/>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68</a:t>
            </a:fld>
            <a:endParaRPr lang="ja-JP" altLang="en-US" b="1" dirty="0"/>
          </a:p>
        </p:txBody>
      </p:sp>
    </p:spTree>
    <p:extLst>
      <p:ext uri="{BB962C8B-B14F-4D97-AF65-F5344CB8AC3E}">
        <p14:creationId xmlns:p14="http://schemas.microsoft.com/office/powerpoint/2010/main" val="254563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756000"/>
            <a:ext cx="892800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GDP</a:t>
            </a:r>
            <a:r>
              <a:rPr lang="ja-JP" altLang="en-US" b="1" dirty="0">
                <a:latin typeface="Meiryo UI" panose="020B0604030504040204" pitchFamily="50" charset="-128"/>
                <a:ea typeface="Meiryo UI" panose="020B0604030504040204" pitchFamily="50" charset="-128"/>
                <a:cs typeface="Meiryo UI" panose="020B0604030504040204" pitchFamily="50" charset="-128"/>
              </a:rPr>
              <a:t>推移と都市間比較</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出典：内閣府「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国民経済計算」、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「令和元年度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県民経済計算」より作成</a:t>
            </a:r>
          </a:p>
        </p:txBody>
      </p:sp>
      <p:sp>
        <p:nvSpPr>
          <p:cNvPr id="8" name="正方形/長方形 7"/>
          <p:cNvSpPr/>
          <p:nvPr/>
        </p:nvSpPr>
        <p:spPr>
          <a:xfrm>
            <a:off x="72008" y="1124744"/>
            <a:ext cx="9036496" cy="8334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の大阪府の「名目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からほぼ横ばい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の大阪府の「実質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rPr>
              <a:t>前年度から横ばい。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を平均すると、大阪府の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が全国に占めるシェアは名目・実質ともに、概ね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07504" y="1977225"/>
            <a:ext cx="309634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4437112"/>
            <a:ext cx="3096344"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○実質</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a:t>
            </a:fld>
            <a:endParaRPr lang="ja-JP" altLang="en-US" b="1" dirty="0"/>
          </a:p>
        </p:txBody>
      </p:sp>
      <p:graphicFrame>
        <p:nvGraphicFramePr>
          <p:cNvPr id="20" name="表 19"/>
          <p:cNvGraphicFramePr>
            <a:graphicFrameLocks noGrp="1"/>
          </p:cNvGraphicFramePr>
          <p:nvPr/>
        </p:nvGraphicFramePr>
        <p:xfrm>
          <a:off x="103227" y="4677748"/>
          <a:ext cx="8794667" cy="2115817"/>
        </p:xfrm>
        <a:graphic>
          <a:graphicData uri="http://schemas.openxmlformats.org/drawingml/2006/table">
            <a:tbl>
              <a:tblPr/>
              <a:tblGrid>
                <a:gridCol w="868373">
                  <a:extLst>
                    <a:ext uri="{9D8B030D-6E8A-4147-A177-3AD203B41FA5}">
                      <a16:colId xmlns:a16="http://schemas.microsoft.com/office/drawing/2014/main" val="1978194882"/>
                    </a:ext>
                  </a:extLst>
                </a:gridCol>
                <a:gridCol w="792088">
                  <a:extLst>
                    <a:ext uri="{9D8B030D-6E8A-4147-A177-3AD203B41FA5}">
                      <a16:colId xmlns:a16="http://schemas.microsoft.com/office/drawing/2014/main" val="395438758"/>
                    </a:ext>
                  </a:extLst>
                </a:gridCol>
                <a:gridCol w="720080">
                  <a:extLst>
                    <a:ext uri="{9D8B030D-6E8A-4147-A177-3AD203B41FA5}">
                      <a16:colId xmlns:a16="http://schemas.microsoft.com/office/drawing/2014/main" val="3681507399"/>
                    </a:ext>
                  </a:extLst>
                </a:gridCol>
                <a:gridCol w="948680">
                  <a:extLst>
                    <a:ext uri="{9D8B030D-6E8A-4147-A177-3AD203B41FA5}">
                      <a16:colId xmlns:a16="http://schemas.microsoft.com/office/drawing/2014/main" val="3476026733"/>
                    </a:ext>
                  </a:extLst>
                </a:gridCol>
                <a:gridCol w="707504">
                  <a:extLst>
                    <a:ext uri="{9D8B030D-6E8A-4147-A177-3AD203B41FA5}">
                      <a16:colId xmlns:a16="http://schemas.microsoft.com/office/drawing/2014/main" val="1446622434"/>
                    </a:ext>
                  </a:extLst>
                </a:gridCol>
                <a:gridCol w="847009">
                  <a:extLst>
                    <a:ext uri="{9D8B030D-6E8A-4147-A177-3AD203B41FA5}">
                      <a16:colId xmlns:a16="http://schemas.microsoft.com/office/drawing/2014/main" val="1351648331"/>
                    </a:ext>
                  </a:extLst>
                </a:gridCol>
                <a:gridCol w="737167">
                  <a:extLst>
                    <a:ext uri="{9D8B030D-6E8A-4147-A177-3AD203B41FA5}">
                      <a16:colId xmlns:a16="http://schemas.microsoft.com/office/drawing/2014/main" val="3011748119"/>
                    </a:ext>
                  </a:extLst>
                </a:gridCol>
                <a:gridCol w="817346">
                  <a:extLst>
                    <a:ext uri="{9D8B030D-6E8A-4147-A177-3AD203B41FA5}">
                      <a16:colId xmlns:a16="http://schemas.microsoft.com/office/drawing/2014/main" val="1508773786"/>
                    </a:ext>
                  </a:extLst>
                </a:gridCol>
                <a:gridCol w="766830">
                  <a:extLst>
                    <a:ext uri="{9D8B030D-6E8A-4147-A177-3AD203B41FA5}">
                      <a16:colId xmlns:a16="http://schemas.microsoft.com/office/drawing/2014/main" val="1247666214"/>
                    </a:ext>
                  </a:extLst>
                </a:gridCol>
                <a:gridCol w="800830">
                  <a:extLst>
                    <a:ext uri="{9D8B030D-6E8A-4147-A177-3AD203B41FA5}">
                      <a16:colId xmlns:a16="http://schemas.microsoft.com/office/drawing/2014/main" val="1947721870"/>
                    </a:ext>
                  </a:extLst>
                </a:gridCol>
                <a:gridCol w="788760">
                  <a:extLst>
                    <a:ext uri="{9D8B030D-6E8A-4147-A177-3AD203B41FA5}">
                      <a16:colId xmlns:a16="http://schemas.microsoft.com/office/drawing/2014/main" val="737139899"/>
                    </a:ext>
                  </a:extLst>
                </a:gridCol>
              </a:tblGrid>
              <a:tr h="189751">
                <a:tc rowSpan="2">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大阪府</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東京都</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愛知県</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神奈川県</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200" b="0" i="0" u="none" strike="noStrike">
                          <a:solidFill>
                            <a:srgbClr val="000000"/>
                          </a:solidFill>
                          <a:effectLst/>
                          <a:latin typeface="Meiryo UI" panose="020B0604030504040204" pitchFamily="50" charset="-128"/>
                          <a:ea typeface="Meiryo UI" panose="020B0604030504040204" pitchFamily="50" charset="-128"/>
                        </a:rPr>
                        <a:t>全国</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extLst>
                  <a:ext uri="{0D108BD9-81ED-4DB2-BD59-A6C34878D82A}">
                    <a16:rowId xmlns:a16="http://schemas.microsoft.com/office/drawing/2014/main" val="972962287"/>
                  </a:ext>
                </a:extLst>
              </a:tr>
              <a:tr h="189751">
                <a:tc vMerge="1">
                  <a:txBody>
                    <a:bodyPr/>
                    <a:lstStyle/>
                    <a:p>
                      <a:endParaRPr kumimoji="1" lang="ja-JP" altLang="en-US"/>
                    </a:p>
                  </a:txBody>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6620815"/>
                  </a:ext>
                </a:extLst>
              </a:tr>
              <a:tr h="189751">
                <a:tc>
                  <a:txBody>
                    <a:bodyPr/>
                    <a:lstStyle/>
                    <a:p>
                      <a:pPr algn="ctr" rtl="0"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2011</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39,211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102,322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19.9%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37,915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33,828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514,680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238049"/>
                  </a:ext>
                </a:extLst>
              </a:tr>
              <a:tr h="189751">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2012</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38,699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104,485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39,500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33,513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517,923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3429878"/>
                  </a:ext>
                </a:extLst>
              </a:tr>
              <a:tr h="189751">
                <a:tc>
                  <a:txBody>
                    <a:bodyPr/>
                    <a:lstStyle/>
                    <a:p>
                      <a:pPr algn="ctr" rtl="0"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2013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39,187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108,366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40,314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33,876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532,080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440557"/>
                  </a:ext>
                </a:extLst>
              </a:tr>
              <a:tr h="189751">
                <a:tc>
                  <a:txBody>
                    <a:bodyPr/>
                    <a:lstStyle/>
                    <a:p>
                      <a:pPr algn="ctr" rtl="0"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2014</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39,068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106,643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40,395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33,231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530,192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442243"/>
                  </a:ext>
                </a:extLst>
              </a:tr>
              <a:tr h="189751">
                <a:tc>
                  <a:txBody>
                    <a:bodyPr/>
                    <a:lstStyle/>
                    <a:p>
                      <a:pPr algn="ctr" rtl="0"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2015</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40,008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110,361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41,094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33,890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539,409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3830087"/>
                  </a:ext>
                </a:extLst>
              </a:tr>
              <a:tr h="189751">
                <a:tc>
                  <a:txBody>
                    <a:bodyPr/>
                    <a:lstStyle/>
                    <a:p>
                      <a:pPr algn="ctr" rtl="0"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2016</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40,100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111,096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40,956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33,934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543,463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680847"/>
                  </a:ext>
                </a:extLst>
              </a:tr>
              <a:tr h="189751">
                <a:tc>
                  <a:txBody>
                    <a:bodyPr/>
                    <a:lstStyle/>
                    <a:p>
                      <a:pPr algn="ctr" rtl="0"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2017</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41,351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113,441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42,181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35,218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553,215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3597501"/>
                  </a:ext>
                </a:extLst>
              </a:tr>
              <a:tr h="189751">
                <a:tc>
                  <a:txBody>
                    <a:bodyPr/>
                    <a:lstStyle/>
                    <a:p>
                      <a:pPr algn="ctr" rtl="0"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2018</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41,278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114,483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42,793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35,406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554,259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116551"/>
                  </a:ext>
                </a:extLst>
              </a:tr>
              <a:tr h="189751">
                <a:tc>
                  <a:txBody>
                    <a:bodyPr/>
                    <a:lstStyle/>
                    <a:p>
                      <a:pPr algn="ctr" rtl="0"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2019</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40,673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113,860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41,301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34,923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550,628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666955"/>
                  </a:ext>
                </a:extLst>
              </a:tr>
            </a:tbl>
          </a:graphicData>
        </a:graphic>
      </p:graphicFrame>
      <p:graphicFrame>
        <p:nvGraphicFramePr>
          <p:cNvPr id="23" name="表 22"/>
          <p:cNvGraphicFramePr>
            <a:graphicFrameLocks noGrp="1"/>
          </p:cNvGraphicFramePr>
          <p:nvPr/>
        </p:nvGraphicFramePr>
        <p:xfrm>
          <a:off x="103226" y="2244386"/>
          <a:ext cx="8794667" cy="2192729"/>
        </p:xfrm>
        <a:graphic>
          <a:graphicData uri="http://schemas.openxmlformats.org/drawingml/2006/table">
            <a:tbl>
              <a:tblPr/>
              <a:tblGrid>
                <a:gridCol w="868374">
                  <a:extLst>
                    <a:ext uri="{9D8B030D-6E8A-4147-A177-3AD203B41FA5}">
                      <a16:colId xmlns:a16="http://schemas.microsoft.com/office/drawing/2014/main" val="2887797435"/>
                    </a:ext>
                  </a:extLst>
                </a:gridCol>
                <a:gridCol w="792088">
                  <a:extLst>
                    <a:ext uri="{9D8B030D-6E8A-4147-A177-3AD203B41FA5}">
                      <a16:colId xmlns:a16="http://schemas.microsoft.com/office/drawing/2014/main" val="3577795555"/>
                    </a:ext>
                  </a:extLst>
                </a:gridCol>
                <a:gridCol w="720080">
                  <a:extLst>
                    <a:ext uri="{9D8B030D-6E8A-4147-A177-3AD203B41FA5}">
                      <a16:colId xmlns:a16="http://schemas.microsoft.com/office/drawing/2014/main" val="1790450427"/>
                    </a:ext>
                  </a:extLst>
                </a:gridCol>
                <a:gridCol w="948679">
                  <a:extLst>
                    <a:ext uri="{9D8B030D-6E8A-4147-A177-3AD203B41FA5}">
                      <a16:colId xmlns:a16="http://schemas.microsoft.com/office/drawing/2014/main" val="1645138376"/>
                    </a:ext>
                  </a:extLst>
                </a:gridCol>
                <a:gridCol w="707505">
                  <a:extLst>
                    <a:ext uri="{9D8B030D-6E8A-4147-A177-3AD203B41FA5}">
                      <a16:colId xmlns:a16="http://schemas.microsoft.com/office/drawing/2014/main" val="1234218915"/>
                    </a:ext>
                  </a:extLst>
                </a:gridCol>
                <a:gridCol w="847008">
                  <a:extLst>
                    <a:ext uri="{9D8B030D-6E8A-4147-A177-3AD203B41FA5}">
                      <a16:colId xmlns:a16="http://schemas.microsoft.com/office/drawing/2014/main" val="3544435919"/>
                    </a:ext>
                  </a:extLst>
                </a:gridCol>
                <a:gridCol w="737168">
                  <a:extLst>
                    <a:ext uri="{9D8B030D-6E8A-4147-A177-3AD203B41FA5}">
                      <a16:colId xmlns:a16="http://schemas.microsoft.com/office/drawing/2014/main" val="860408591"/>
                    </a:ext>
                  </a:extLst>
                </a:gridCol>
                <a:gridCol w="817345">
                  <a:extLst>
                    <a:ext uri="{9D8B030D-6E8A-4147-A177-3AD203B41FA5}">
                      <a16:colId xmlns:a16="http://schemas.microsoft.com/office/drawing/2014/main" val="2587566242"/>
                    </a:ext>
                  </a:extLst>
                </a:gridCol>
                <a:gridCol w="766831">
                  <a:extLst>
                    <a:ext uri="{9D8B030D-6E8A-4147-A177-3AD203B41FA5}">
                      <a16:colId xmlns:a16="http://schemas.microsoft.com/office/drawing/2014/main" val="2616538261"/>
                    </a:ext>
                  </a:extLst>
                </a:gridCol>
                <a:gridCol w="800829">
                  <a:extLst>
                    <a:ext uri="{9D8B030D-6E8A-4147-A177-3AD203B41FA5}">
                      <a16:colId xmlns:a16="http://schemas.microsoft.com/office/drawing/2014/main" val="2819832617"/>
                    </a:ext>
                  </a:extLst>
                </a:gridCol>
                <a:gridCol w="788760">
                  <a:extLst>
                    <a:ext uri="{9D8B030D-6E8A-4147-A177-3AD203B41FA5}">
                      <a16:colId xmlns:a16="http://schemas.microsoft.com/office/drawing/2014/main" val="282581559"/>
                    </a:ext>
                  </a:extLst>
                </a:gridCol>
              </a:tblGrid>
              <a:tr h="199339">
                <a:tc rowSpan="2">
                  <a:txBody>
                    <a:bodyPr/>
                    <a:lstStyle/>
                    <a:p>
                      <a:pPr algn="ctr" rtl="0"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大阪府</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東京都</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愛知県</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神奈川県</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gridSpan="2">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全国</a:t>
                      </a:r>
                    </a:p>
                  </a:txBody>
                  <a:tcPr marL="9467" marR="9467" marT="9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extLst>
                  <a:ext uri="{0D108BD9-81ED-4DB2-BD59-A6C34878D82A}">
                    <a16:rowId xmlns:a16="http://schemas.microsoft.com/office/drawing/2014/main" val="3177815471"/>
                  </a:ext>
                </a:extLst>
              </a:tr>
              <a:tr h="199339">
                <a:tc vMerge="1">
                  <a:txBody>
                    <a:bodyPr/>
                    <a:lstStyle/>
                    <a:p>
                      <a:endParaRPr kumimoji="1" lang="ja-JP" altLang="en-US"/>
                    </a:p>
                  </a:txBody>
                  <a:tcPr/>
                </a:tc>
                <a:tc>
                  <a:txBody>
                    <a:bodyPr/>
                    <a:lstStyle/>
                    <a:p>
                      <a:pPr algn="ctr" rtl="0" fontAlgn="b"/>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シェア</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498174"/>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2011</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38,156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101,955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35,980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32,656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500,041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460016"/>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2012</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37,483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103,077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37,639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32,246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499,424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697032"/>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2013</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37,895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106,332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20.7%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38,699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32,554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512,686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368364"/>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2014</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38,701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106,673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39,667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32,643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523,418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943716"/>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2015</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39,959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110,234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41,049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33,851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540,739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142803"/>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2016</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40,113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111,459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40,819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34,009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544,827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0900201"/>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2017</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41,432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113,661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41,825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35,317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555,722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056818"/>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41,540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115,382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42,339</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35,540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556,304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3660970"/>
                  </a:ext>
                </a:extLst>
              </a:tr>
              <a:tr h="199339">
                <a:tc>
                  <a:txBody>
                    <a:bodyPr/>
                    <a:lstStyle/>
                    <a:p>
                      <a:pPr algn="ctr" rtl="0"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2019</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年度</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41,188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7.4%</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115,682</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20.8%</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40,911</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35,205</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6.3%</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557,307</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100.0%</a:t>
                      </a:r>
                    </a:p>
                  </a:txBody>
                  <a:tcPr marL="9467" marR="9467" marT="94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0546938"/>
                  </a:ext>
                </a:extLst>
              </a:tr>
            </a:tbl>
          </a:graphicData>
        </a:graphic>
      </p:graphicFrame>
    </p:spTree>
    <p:extLst>
      <p:ext uri="{BB962C8B-B14F-4D97-AF65-F5344CB8AC3E}">
        <p14:creationId xmlns:p14="http://schemas.microsoft.com/office/powerpoint/2010/main" val="12694441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2883" y="1916832"/>
            <a:ext cx="86575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○大阪府と他都県の農業産出額推移</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農林水産省統計部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生産農業所得統計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1292978462"/>
              </p:ext>
            </p:extLst>
          </p:nvPr>
        </p:nvGraphicFramePr>
        <p:xfrm>
          <a:off x="539552" y="2226523"/>
          <a:ext cx="8136900" cy="1634524"/>
        </p:xfrm>
        <a:graphic>
          <a:graphicData uri="http://schemas.openxmlformats.org/drawingml/2006/table">
            <a:tbl>
              <a:tblPr/>
              <a:tblGrid>
                <a:gridCol w="734090">
                  <a:extLst>
                    <a:ext uri="{9D8B030D-6E8A-4147-A177-3AD203B41FA5}">
                      <a16:colId xmlns:a16="http://schemas.microsoft.com/office/drawing/2014/main" val="20000"/>
                    </a:ext>
                  </a:extLst>
                </a:gridCol>
                <a:gridCol w="740281">
                  <a:extLst>
                    <a:ext uri="{9D8B030D-6E8A-4147-A177-3AD203B41FA5}">
                      <a16:colId xmlns:a16="http://schemas.microsoft.com/office/drawing/2014/main" val="20001"/>
                    </a:ext>
                  </a:extLst>
                </a:gridCol>
                <a:gridCol w="740281">
                  <a:extLst>
                    <a:ext uri="{9D8B030D-6E8A-4147-A177-3AD203B41FA5}">
                      <a16:colId xmlns:a16="http://schemas.microsoft.com/office/drawing/2014/main" val="20002"/>
                    </a:ext>
                  </a:extLst>
                </a:gridCol>
                <a:gridCol w="740281">
                  <a:extLst>
                    <a:ext uri="{9D8B030D-6E8A-4147-A177-3AD203B41FA5}">
                      <a16:colId xmlns:a16="http://schemas.microsoft.com/office/drawing/2014/main" val="20003"/>
                    </a:ext>
                  </a:extLst>
                </a:gridCol>
                <a:gridCol w="740281">
                  <a:extLst>
                    <a:ext uri="{9D8B030D-6E8A-4147-A177-3AD203B41FA5}">
                      <a16:colId xmlns:a16="http://schemas.microsoft.com/office/drawing/2014/main" val="20004"/>
                    </a:ext>
                  </a:extLst>
                </a:gridCol>
                <a:gridCol w="740281">
                  <a:extLst>
                    <a:ext uri="{9D8B030D-6E8A-4147-A177-3AD203B41FA5}">
                      <a16:colId xmlns:a16="http://schemas.microsoft.com/office/drawing/2014/main" val="20005"/>
                    </a:ext>
                  </a:extLst>
                </a:gridCol>
                <a:gridCol w="740281">
                  <a:extLst>
                    <a:ext uri="{9D8B030D-6E8A-4147-A177-3AD203B41FA5}">
                      <a16:colId xmlns:a16="http://schemas.microsoft.com/office/drawing/2014/main" val="20006"/>
                    </a:ext>
                  </a:extLst>
                </a:gridCol>
                <a:gridCol w="740281">
                  <a:extLst>
                    <a:ext uri="{9D8B030D-6E8A-4147-A177-3AD203B41FA5}">
                      <a16:colId xmlns:a16="http://schemas.microsoft.com/office/drawing/2014/main" val="20007"/>
                    </a:ext>
                  </a:extLst>
                </a:gridCol>
                <a:gridCol w="740281">
                  <a:extLst>
                    <a:ext uri="{9D8B030D-6E8A-4147-A177-3AD203B41FA5}">
                      <a16:colId xmlns:a16="http://schemas.microsoft.com/office/drawing/2014/main" val="1314595929"/>
                    </a:ext>
                  </a:extLst>
                </a:gridCol>
                <a:gridCol w="740281">
                  <a:extLst>
                    <a:ext uri="{9D8B030D-6E8A-4147-A177-3AD203B41FA5}">
                      <a16:colId xmlns:a16="http://schemas.microsoft.com/office/drawing/2014/main" val="1702581728"/>
                    </a:ext>
                  </a:extLst>
                </a:gridCol>
                <a:gridCol w="740281">
                  <a:extLst>
                    <a:ext uri="{9D8B030D-6E8A-4147-A177-3AD203B41FA5}">
                      <a16:colId xmlns:a16="http://schemas.microsoft.com/office/drawing/2014/main" val="2567051613"/>
                    </a:ext>
                  </a:extLst>
                </a:gridCol>
              </a:tblGrid>
              <a:tr h="535776">
                <a:tc>
                  <a:txBody>
                    <a:bodyPr/>
                    <a:lstStyle/>
                    <a:p>
                      <a:pPr algn="ctr" fontAlgn="b"/>
                      <a:r>
                        <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687">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正方形/長方形 10"/>
          <p:cNvSpPr>
            <a:spLocks noChangeArrowheads="1"/>
          </p:cNvSpPr>
          <p:nvPr/>
        </p:nvSpPr>
        <p:spPr bwMode="auto">
          <a:xfrm>
            <a:off x="125252" y="50115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成長産業としての都市農業</a:t>
            </a:r>
          </a:p>
        </p:txBody>
      </p:sp>
      <p:sp>
        <p:nvSpPr>
          <p:cNvPr id="18" name="正方形/長方形 17"/>
          <p:cNvSpPr/>
          <p:nvPr/>
        </p:nvSpPr>
        <p:spPr>
          <a:xfrm>
            <a:off x="125252" y="955467"/>
            <a:ext cx="8928992" cy="961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大阪府の農業産出額は、全国的にみて東京に次いで規模が小さい。成長戦略策定以降、一定の増加傾向にあったが、</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年以降、減少が続いている。大消費地に近く、付加価値の高い都市型農業のポテンシャルを活かすため、農業者の経営能力の向上や農業でのＩｏＴ導入の検討等を進めている。</a:t>
            </a:r>
          </a:p>
        </p:txBody>
      </p:sp>
      <p:sp>
        <p:nvSpPr>
          <p:cNvPr id="20" name="正方形/長方形 19"/>
          <p:cNvSpPr/>
          <p:nvPr/>
        </p:nvSpPr>
        <p:spPr>
          <a:xfrm>
            <a:off x="6588224" y="1947610"/>
            <a:ext cx="1440160" cy="276999"/>
          </a:xfrm>
          <a:prstGeom prst="rect">
            <a:avLst/>
          </a:prstGeom>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494501"/>
            <a:ext cx="2133600" cy="365125"/>
          </a:xfrm>
        </p:spPr>
        <p:txBody>
          <a:bodyPr/>
          <a:lstStyle/>
          <a:p>
            <a:pPr>
              <a:defRPr/>
            </a:pPr>
            <a:fld id="{4AC9B83D-17C3-4F2E-B0BA-D155CD364A7C}" type="slidenum">
              <a:rPr lang="ja-JP" altLang="en-US" b="1" smtClean="0"/>
              <a:pPr>
                <a:defRPr/>
              </a:pPr>
              <a:t>69</a:t>
            </a:fld>
            <a:endParaRPr lang="ja-JP" altLang="en-US" b="1" dirty="0"/>
          </a:p>
        </p:txBody>
      </p:sp>
      <p:sp>
        <p:nvSpPr>
          <p:cNvPr id="5" name="正方形/長方形 4"/>
          <p:cNvSpPr/>
          <p:nvPr/>
        </p:nvSpPr>
        <p:spPr>
          <a:xfrm>
            <a:off x="323527" y="3972929"/>
            <a:ext cx="3561547" cy="271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○農業ビジネススクール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大阪アグリアカデミア」</a:t>
            </a:r>
          </a:p>
        </p:txBody>
      </p:sp>
      <p:sp>
        <p:nvSpPr>
          <p:cNvPr id="9" name="正方形/長方形 8"/>
          <p:cNvSpPr/>
          <p:nvPr/>
        </p:nvSpPr>
        <p:spPr>
          <a:xfrm>
            <a:off x="467544" y="4244351"/>
            <a:ext cx="3711261" cy="577081"/>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ビジネスマインドの醸成から、最先端の技術、販売戦略まで、トップレベルの能力を習得するための農業ビジネススクールを開設し、経営感覚に優れた農業者を育成して農業の成長産業化を推進。</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587820" y="3985443"/>
            <a:ext cx="3828710" cy="22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○水なす栽培における複合環境制御の現地実証</a:t>
            </a:r>
          </a:p>
        </p:txBody>
      </p:sp>
      <p:sp>
        <p:nvSpPr>
          <p:cNvPr id="10" name="正方形/長方形 9"/>
          <p:cNvSpPr/>
          <p:nvPr/>
        </p:nvSpPr>
        <p:spPr>
          <a:xfrm>
            <a:off x="4701975" y="4214790"/>
            <a:ext cx="3600400" cy="451406"/>
          </a:xfrm>
          <a:prstGeom prst="rect">
            <a:avLst/>
          </a:prstGeom>
        </p:spPr>
        <p:txBody>
          <a:bodyPr wrap="square">
            <a:spAutoFit/>
          </a:bodyPr>
          <a:lstStyle/>
          <a:p>
            <a:pPr>
              <a:lnSpc>
                <a:spcPts val="14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スマートフォン等を活用した複合環境制御システムの構築により、生産コスト削減、省力化、高品質化等をめざす。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491676" y="4854231"/>
            <a:ext cx="4184779" cy="1807157"/>
            <a:chOff x="10784087" y="7086078"/>
            <a:chExt cx="4204120" cy="2514912"/>
          </a:xfrm>
        </p:grpSpPr>
        <p:pic>
          <p:nvPicPr>
            <p:cNvPr id="25" name="Picture 2" descr="C:\Users\1-SuzukiM\Pictures\307_0412\RIMG9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4087" y="7174037"/>
              <a:ext cx="1511791" cy="11400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C:\Users\1-SuzukiM\Pictures\178_0606\RIMG57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42725" y="7215667"/>
              <a:ext cx="1640452" cy="10845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5"/>
            <p:cNvGrpSpPr>
              <a:grpSpLocks noChangeAspect="1"/>
            </p:cNvGrpSpPr>
            <p:nvPr/>
          </p:nvGrpSpPr>
          <p:grpSpPr bwMode="auto">
            <a:xfrm>
              <a:off x="13802416" y="7086078"/>
              <a:ext cx="1082618" cy="1315997"/>
              <a:chOff x="5986261" y="1666081"/>
              <a:chExt cx="1164609" cy="1658255"/>
            </a:xfrm>
          </p:grpSpPr>
          <p:pic>
            <p:nvPicPr>
              <p:cNvPr id="46" name="Picture 2" descr="\\109601sv106\研究所\120食の安全研究部\園芸G\土壌\4 事業・課題別\ＪＡ肥料試験（ナス）・ヤケ果対策　金剛\焼け果\160411-自動換気装置設置\IMG_168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986261" y="1666081"/>
                <a:ext cx="1164609" cy="165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bwMode="auto">
              <a:xfrm>
                <a:off x="6993085" y="2448798"/>
                <a:ext cx="0" cy="782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135"/>
            <p:cNvGrpSpPr>
              <a:grpSpLocks/>
            </p:cNvGrpSpPr>
            <p:nvPr/>
          </p:nvGrpSpPr>
          <p:grpSpPr bwMode="auto">
            <a:xfrm>
              <a:off x="12803878" y="9054890"/>
              <a:ext cx="714375" cy="546100"/>
              <a:chOff x="3312927" y="3502483"/>
              <a:chExt cx="1512168" cy="970633"/>
            </a:xfrm>
          </p:grpSpPr>
          <p:sp>
            <p:nvSpPr>
              <p:cNvPr id="35" name="正方形/長方形 34"/>
              <p:cNvSpPr/>
              <p:nvPr/>
            </p:nvSpPr>
            <p:spPr>
              <a:xfrm>
                <a:off x="3494387" y="3502483"/>
                <a:ext cx="1149248" cy="6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3312927" y="4148632"/>
                <a:ext cx="1512168" cy="324484"/>
              </a:xfrm>
              <a:prstGeom prst="trapezoid">
                <a:avLst>
                  <a:gd name="adj" fmla="val 612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3598558" y="3584311"/>
                <a:ext cx="947625" cy="4571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8" name="グループ化 139"/>
              <p:cNvGrpSpPr>
                <a:grpSpLocks/>
              </p:cNvGrpSpPr>
              <p:nvPr/>
            </p:nvGrpSpPr>
            <p:grpSpPr bwMode="auto">
              <a:xfrm>
                <a:off x="3484598" y="4232998"/>
                <a:ext cx="1152128" cy="175544"/>
                <a:chOff x="683568" y="3933056"/>
                <a:chExt cx="1152128" cy="175544"/>
              </a:xfrm>
            </p:grpSpPr>
            <p:sp>
              <p:nvSpPr>
                <p:cNvPr id="39" name="台形 38"/>
                <p:cNvSpPr/>
                <p:nvPr/>
              </p:nvSpPr>
              <p:spPr>
                <a:xfrm>
                  <a:off x="683276" y="3938982"/>
                  <a:ext cx="1152609" cy="160831"/>
                </a:xfrm>
                <a:prstGeom prst="trapezoid">
                  <a:avLst>
                    <a:gd name="adj" fmla="val 593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0" name="直線コネクタ 39"/>
                <p:cNvCxnSpPr/>
                <p:nvPr/>
              </p:nvCxnSpPr>
              <p:spPr>
                <a:xfrm flipH="1">
                  <a:off x="827773" y="3938982"/>
                  <a:ext cx="73928"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9" idx="0"/>
                  <a:endCxn id="39" idx="2"/>
                </p:cNvCxnSpPr>
                <p:nvPr/>
              </p:nvCxnSpPr>
              <p:spPr>
                <a:xfrm>
                  <a:off x="1261260" y="3938982"/>
                  <a:ext cx="0"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620821" y="3944625"/>
                  <a:ext cx="70567"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029395"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439361"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9" idx="1"/>
                  <a:endCxn id="39" idx="3"/>
                </p:cNvCxnSpPr>
                <p:nvPr/>
              </p:nvCxnSpPr>
              <p:spPr>
                <a:xfrm>
                  <a:off x="730321" y="4020808"/>
                  <a:ext cx="1058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p:cNvCxnSpPr/>
            <p:nvPr/>
          </p:nvCxnSpPr>
          <p:spPr>
            <a:xfrm>
              <a:off x="11953750" y="8620509"/>
              <a:ext cx="927571" cy="423863"/>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flipH="1">
              <a:off x="13141976" y="8651068"/>
              <a:ext cx="0" cy="3794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flipH="1">
              <a:off x="13429353" y="8696099"/>
              <a:ext cx="746125" cy="365517"/>
            </a:xfrm>
            <a:prstGeom prst="line">
              <a:avLst/>
            </a:prstGeom>
          </p:spPr>
          <p:style>
            <a:lnRef idx="2">
              <a:schemeClr val="accent2"/>
            </a:lnRef>
            <a:fillRef idx="0">
              <a:schemeClr val="accent2"/>
            </a:fillRef>
            <a:effectRef idx="1">
              <a:schemeClr val="accent2"/>
            </a:effectRef>
            <a:fontRef idx="minor">
              <a:schemeClr val="tx1"/>
            </a:fontRef>
          </p:style>
        </p:cxnSp>
        <p:sp>
          <p:nvSpPr>
            <p:cNvPr id="32" name="テキスト ボックス 31"/>
            <p:cNvSpPr txBox="1"/>
            <p:nvPr/>
          </p:nvSpPr>
          <p:spPr>
            <a:xfrm>
              <a:off x="11029204" y="8287528"/>
              <a:ext cx="1153071" cy="276999"/>
            </a:xfrm>
            <a:prstGeom prst="rect">
              <a:avLst/>
            </a:prstGeom>
            <a:noFill/>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CO</a:t>
              </a:r>
              <a:r>
                <a:rPr kumimoji="1" lang="en-US" altLang="ja-JP" sz="1200" b="1" baseline="-250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局所施用</a:t>
              </a:r>
            </a:p>
          </p:txBody>
        </p:sp>
        <p:sp>
          <p:nvSpPr>
            <p:cNvPr id="33" name="テキスト ボックス 32"/>
            <p:cNvSpPr txBox="1"/>
            <p:nvPr/>
          </p:nvSpPr>
          <p:spPr>
            <a:xfrm>
              <a:off x="12718651" y="8300228"/>
              <a:ext cx="837702"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細霧冷房</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048533" y="8328412"/>
              <a:ext cx="939674"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自動換気</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026" name="Picture 2" descr="D:\FujiwaraRy\Desktop\新しいフォルダー\アカデミア講義風景２.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769" y="4880994"/>
            <a:ext cx="2396096" cy="179707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３．スタートアップ、イノベーションの創出</a:t>
            </a:r>
          </a:p>
        </p:txBody>
      </p:sp>
    </p:spTree>
    <p:extLst>
      <p:ext uri="{BB962C8B-B14F-4D97-AF65-F5344CB8AC3E}">
        <p14:creationId xmlns:p14="http://schemas.microsoft.com/office/powerpoint/2010/main" val="21206929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４．新たな働き方を通じた多様な人材の活躍促進</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70</a:t>
            </a:fld>
            <a:endParaRPr lang="ja-JP" altLang="en-US" b="1" dirty="0"/>
          </a:p>
        </p:txBody>
      </p:sp>
    </p:spTree>
    <p:extLst>
      <p:ext uri="{BB962C8B-B14F-4D97-AF65-F5344CB8AC3E}">
        <p14:creationId xmlns:p14="http://schemas.microsoft.com/office/powerpoint/2010/main" val="28062407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395536" y="909300"/>
            <a:ext cx="6264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総務省「労働力調査」、大阪府統計課「労働力調査地方集計結果（年平均）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1" name="正方形/長方形 20"/>
          <p:cNvSpPr/>
          <p:nvPr/>
        </p:nvSpPr>
        <p:spPr>
          <a:xfrm>
            <a:off x="107504" y="134310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大阪府の女性の就業率は、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年以降上昇している。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近年、全国との差は縮小傾向にある。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107504" y="570166"/>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女性の就業率の推移</a:t>
            </a:r>
            <a:r>
              <a:rPr lang="ja-JP" altLang="en-US"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71</a:t>
            </a:fld>
            <a:endParaRPr lang="ja-JP" altLang="en-US" b="1" dirty="0"/>
          </a:p>
        </p:txBody>
      </p:sp>
      <p:graphicFrame>
        <p:nvGraphicFramePr>
          <p:cNvPr id="13" name="グラフ 12"/>
          <p:cNvGraphicFramePr>
            <a:graphicFrameLocks/>
          </p:cNvGraphicFramePr>
          <p:nvPr>
            <p:extLst>
              <p:ext uri="{D42A27DB-BD31-4B8C-83A1-F6EECF244321}">
                <p14:modId xmlns:p14="http://schemas.microsoft.com/office/powerpoint/2010/main" val="2564966707"/>
              </p:ext>
            </p:extLst>
          </p:nvPr>
        </p:nvGraphicFramePr>
        <p:xfrm>
          <a:off x="0" y="2285931"/>
          <a:ext cx="9036496" cy="4383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9848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107504" y="438526"/>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年齢階級別女性の有業率、潜在的有業率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９年　総務省「就業構造基本調査」より作成</a:t>
            </a:r>
          </a:p>
        </p:txBody>
      </p:sp>
      <p:sp>
        <p:nvSpPr>
          <p:cNvPr id="22" name="正方形/長方形 21"/>
          <p:cNvSpPr/>
          <p:nvPr/>
        </p:nvSpPr>
        <p:spPr>
          <a:xfrm>
            <a:off x="119321" y="1034890"/>
            <a:ext cx="8928992" cy="11154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大阪の女性の有業率をみると、いわゆる「Ｍ字カーブ」の谷は改善されつつあるものの、全国平均に比べ低い状況となっている。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また、大阪の有業率と潜在的有業率の差をみると、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歳までのいずれの年齢層でも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ポイント以上となっており、依然、働く意思がありながら就業できていない人は多い。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72</a:t>
            </a:fld>
            <a:endParaRPr lang="ja-JP" altLang="en-US" b="1" dirty="0"/>
          </a:p>
        </p:txBody>
      </p:sp>
      <p:pic>
        <p:nvPicPr>
          <p:cNvPr id="3" name="図 2"/>
          <p:cNvPicPr>
            <a:picLocks noChangeAspect="1"/>
          </p:cNvPicPr>
          <p:nvPr/>
        </p:nvPicPr>
        <p:blipFill>
          <a:blip r:embed="rId3"/>
          <a:stretch>
            <a:fillRect/>
          </a:stretch>
        </p:blipFill>
        <p:spPr>
          <a:xfrm>
            <a:off x="580633" y="2267780"/>
            <a:ext cx="8285182" cy="4584589"/>
          </a:xfrm>
          <a:prstGeom prst="rect">
            <a:avLst/>
          </a:prstGeom>
        </p:spPr>
      </p:pic>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Tree>
    <p:extLst>
      <p:ext uri="{BB962C8B-B14F-4D97-AF65-F5344CB8AC3E}">
        <p14:creationId xmlns:p14="http://schemas.microsoft.com/office/powerpoint/2010/main" val="22090736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31678" y="41647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男女別、新規求職申込状況（</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dirty="0">
                <a:latin typeface="Meiryo UI" panose="020B0604030504040204" pitchFamily="50" charset="-128"/>
                <a:ea typeface="Meiryo UI" panose="020B0604030504040204" pitchFamily="50" charset="-128"/>
                <a:cs typeface="Meiryo UI" panose="020B0604030504040204" pitchFamily="50" charset="-128"/>
              </a:rPr>
              <a:t>4</a:t>
            </a:r>
            <a:r>
              <a:rPr lang="ja-JP" altLang="en-US" b="1" dirty="0">
                <a:latin typeface="Meiryo UI" panose="020B0604030504040204" pitchFamily="50" charset="-128"/>
                <a:ea typeface="Meiryo UI" panose="020B0604030504040204" pitchFamily="50" charset="-128"/>
                <a:cs typeface="Meiryo UI" panose="020B0604030504040204" pitchFamily="50" charset="-128"/>
              </a:rPr>
              <a:t>月度）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5" name="正方形/長方形 24"/>
          <p:cNvSpPr/>
          <p:nvPr/>
        </p:nvSpPr>
        <p:spPr>
          <a:xfrm>
            <a:off x="107504" y="872617"/>
            <a:ext cx="8928992" cy="10041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主な職業別の新規求職申込状況を見ると、一般・パートともに、事務的職業の人気が高く、特に女性の申込件数が多い傾向。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専門的・技術的職業、販売やサービスの職業では、求人数が申込件数を上回っており、人材不足の傾向が見られる。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868" y="1876762"/>
            <a:ext cx="180020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4"/>
          <p:cNvSpPr>
            <a:spLocks noChangeArrowheads="1"/>
          </p:cNvSpPr>
          <p:nvPr/>
        </p:nvSpPr>
        <p:spPr bwMode="auto">
          <a:xfrm>
            <a:off x="4904467" y="468214"/>
            <a:ext cx="3961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出典：大阪労働局「労働市場月報」より作成</a:t>
            </a:r>
          </a:p>
        </p:txBody>
      </p:sp>
      <p:sp>
        <p:nvSpPr>
          <p:cNvPr id="74" name="テキスト ボックス 73"/>
          <p:cNvSpPr txBox="1"/>
          <p:nvPr/>
        </p:nvSpPr>
        <p:spPr>
          <a:xfrm>
            <a:off x="31678" y="4208124"/>
            <a:ext cx="24482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73</a:t>
            </a:fld>
            <a:endParaRPr lang="ja-JP" altLang="en-US" b="1" dirty="0"/>
          </a:p>
        </p:txBody>
      </p:sp>
      <p:graphicFrame>
        <p:nvGraphicFramePr>
          <p:cNvPr id="21" name="グラフ 20"/>
          <p:cNvGraphicFramePr>
            <a:graphicFrameLocks/>
          </p:cNvGraphicFramePr>
          <p:nvPr>
            <p:extLst>
              <p:ext uri="{D42A27DB-BD31-4B8C-83A1-F6EECF244321}">
                <p14:modId xmlns:p14="http://schemas.microsoft.com/office/powerpoint/2010/main" val="121260048"/>
              </p:ext>
            </p:extLst>
          </p:nvPr>
        </p:nvGraphicFramePr>
        <p:xfrm>
          <a:off x="614885" y="2004167"/>
          <a:ext cx="8152793" cy="23210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p:cNvGraphicFramePr>
            <a:graphicFrameLocks/>
          </p:cNvGraphicFramePr>
          <p:nvPr>
            <p:extLst>
              <p:ext uri="{D42A27DB-BD31-4B8C-83A1-F6EECF244321}">
                <p14:modId xmlns:p14="http://schemas.microsoft.com/office/powerpoint/2010/main" val="4006499460"/>
              </p:ext>
            </p:extLst>
          </p:nvPr>
        </p:nvGraphicFramePr>
        <p:xfrm>
          <a:off x="598435" y="4452598"/>
          <a:ext cx="8191553" cy="24054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901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05798"/>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歳以上の労働力人口と就業率</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5" name="正方形/長方形 24"/>
          <p:cNvSpPr/>
          <p:nvPr/>
        </p:nvSpPr>
        <p:spPr>
          <a:xfrm>
            <a:off x="107504" y="1196752"/>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歳以上の府内労働力人口は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千人減少し、就業率は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％で前年から変わらない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74</a:t>
            </a:fld>
            <a:endParaRPr lang="ja-JP" altLang="en-US" b="1" dirty="0"/>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8" name="グラフ 7"/>
          <p:cNvGraphicFramePr>
            <a:graphicFrameLocks/>
          </p:cNvGraphicFramePr>
          <p:nvPr>
            <p:extLst>
              <p:ext uri="{D42A27DB-BD31-4B8C-83A1-F6EECF244321}">
                <p14:modId xmlns:p14="http://schemas.microsoft.com/office/powerpoint/2010/main" val="1634955506"/>
              </p:ext>
            </p:extLst>
          </p:nvPr>
        </p:nvGraphicFramePr>
        <p:xfrm>
          <a:off x="53752" y="2172956"/>
          <a:ext cx="9036496" cy="46562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99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80229"/>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歳以上の就業者の推移（主な産業別・非農林業）</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5" name="正方形/長方形 24"/>
          <p:cNvSpPr/>
          <p:nvPr/>
        </p:nvSpPr>
        <p:spPr>
          <a:xfrm>
            <a:off x="120835" y="141277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歳以上の就業者を産業別に見ると、製造業や卸売業・小売業、サービス業（他に分類されないもの）、医療・福祉で多い傾向。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75</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9" name="グラフ 8"/>
          <p:cNvGraphicFramePr>
            <a:graphicFrameLocks/>
          </p:cNvGraphicFramePr>
          <p:nvPr>
            <p:extLst>
              <p:ext uri="{D42A27DB-BD31-4B8C-83A1-F6EECF244321}">
                <p14:modId xmlns:p14="http://schemas.microsoft.com/office/powerpoint/2010/main" val="1128627608"/>
              </p:ext>
            </p:extLst>
          </p:nvPr>
        </p:nvGraphicFramePr>
        <p:xfrm>
          <a:off x="186764" y="2421858"/>
          <a:ext cx="8863064" cy="5689603"/>
        </p:xfrm>
        <a:graphic>
          <a:graphicData uri="http://schemas.openxmlformats.org/drawingml/2006/chart">
            <c:chart xmlns:c="http://schemas.openxmlformats.org/drawingml/2006/chart" xmlns:r="http://schemas.openxmlformats.org/officeDocument/2006/relationships" r:id="rId3"/>
          </a:graphicData>
        </a:graphic>
      </p:graphicFrame>
      <p:sp>
        <p:nvSpPr>
          <p:cNvPr id="14" name="正方形/長方形 13"/>
          <p:cNvSpPr/>
          <p:nvPr/>
        </p:nvSpPr>
        <p:spPr>
          <a:xfrm>
            <a:off x="1216800" y="3034800"/>
            <a:ext cx="603752" cy="252527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804179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p:cNvGraphicFramePr>
            <a:graphicFrameLocks/>
          </p:cNvGraphicFramePr>
          <p:nvPr>
            <p:extLst>
              <p:ext uri="{D42A27DB-BD31-4B8C-83A1-F6EECF244321}">
                <p14:modId xmlns:p14="http://schemas.microsoft.com/office/powerpoint/2010/main" val="1416269279"/>
              </p:ext>
            </p:extLst>
          </p:nvPr>
        </p:nvGraphicFramePr>
        <p:xfrm>
          <a:off x="3830216" y="3029914"/>
          <a:ext cx="5256584" cy="3402876"/>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4"/>
          <p:cNvSpPr>
            <a:spLocks noChangeArrowheads="1"/>
          </p:cNvSpPr>
          <p:nvPr/>
        </p:nvSpPr>
        <p:spPr bwMode="auto">
          <a:xfrm>
            <a:off x="72826" y="51705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府内の</a:t>
            </a:r>
            <a:r>
              <a:rPr lang="en-US" altLang="ja-JP" b="1" dirty="0">
                <a:latin typeface="Meiryo UI" panose="020B0604030504040204" pitchFamily="50" charset="-128"/>
                <a:ea typeface="Meiryo UI" panose="020B0604030504040204" pitchFamily="50" charset="-128"/>
                <a:cs typeface="Meiryo UI" panose="020B0604030504040204" pitchFamily="50" charset="-128"/>
              </a:rPr>
              <a:t>65</a:t>
            </a:r>
            <a:r>
              <a:rPr lang="ja-JP" altLang="en-US" b="1" dirty="0">
                <a:latin typeface="Meiryo UI" panose="020B0604030504040204" pitchFamily="50" charset="-128"/>
                <a:ea typeface="Meiryo UI" panose="020B0604030504040204" pitchFamily="50" charset="-128"/>
                <a:cs typeface="Meiryo UI" panose="020B0604030504040204" pitchFamily="50" charset="-128"/>
              </a:rPr>
              <a:t>歳以上の就業者の労働形態など</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950858"/>
            <a:ext cx="8928992" cy="8219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歳以上の就業者の就業形態をみると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、正規よりも非正規</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として働く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府内の年齢別の賃金構造をみると、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歳以上の年齢層にも、「決まって支給する給与」が一定支給されている。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1893590"/>
            <a:ext cx="4248472" cy="677108"/>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○府内の</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歳以上の就業形態　</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9" name="テキスト ボックス 18"/>
          <p:cNvSpPr txBox="1"/>
          <p:nvPr/>
        </p:nvSpPr>
        <p:spPr>
          <a:xfrm>
            <a:off x="4211960" y="1928445"/>
            <a:ext cx="4968552" cy="492443"/>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○府内の年齢別の賃金構造（</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賃金</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構造基本調査」より作成</a:t>
            </a: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76</a:t>
            </a:fld>
            <a:endParaRPr lang="ja-JP" altLang="en-US" b="1" dirty="0"/>
          </a:p>
        </p:txBody>
      </p:sp>
      <p:sp>
        <p:nvSpPr>
          <p:cNvPr id="14" name="正方形/長方形 13"/>
          <p:cNvSpPr/>
          <p:nvPr/>
        </p:nvSpPr>
        <p:spPr>
          <a:xfrm>
            <a:off x="8137872" y="4699223"/>
            <a:ext cx="914400" cy="96202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2" name="グラフ 11"/>
          <p:cNvGraphicFramePr>
            <a:graphicFrameLocks/>
          </p:cNvGraphicFramePr>
          <p:nvPr>
            <p:extLst>
              <p:ext uri="{D42A27DB-BD31-4B8C-83A1-F6EECF244321}">
                <p14:modId xmlns:p14="http://schemas.microsoft.com/office/powerpoint/2010/main" val="87628026"/>
              </p:ext>
            </p:extLst>
          </p:nvPr>
        </p:nvGraphicFramePr>
        <p:xfrm>
          <a:off x="217789" y="2691472"/>
          <a:ext cx="3612427" cy="36205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2084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nvGraphicFramePr>
        <p:xfrm>
          <a:off x="139641" y="2132855"/>
          <a:ext cx="8938538" cy="4719514"/>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4"/>
          <p:cNvSpPr>
            <a:spLocks noChangeArrowheads="1"/>
          </p:cNvSpPr>
          <p:nvPr/>
        </p:nvSpPr>
        <p:spPr bwMode="auto">
          <a:xfrm>
            <a:off x="125391" y="473096"/>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者実雇用率、法定雇用率達成企業の割合</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出典：厚生労働省「障害者雇用状況の集計結果」より作成</a:t>
            </a:r>
          </a:p>
        </p:txBody>
      </p:sp>
      <p:sp>
        <p:nvSpPr>
          <p:cNvPr id="25" name="正方形/長方形 24"/>
          <p:cNvSpPr/>
          <p:nvPr/>
        </p:nvSpPr>
        <p:spPr>
          <a:xfrm>
            <a:off x="149186" y="1079216"/>
            <a:ext cx="8928992" cy="10536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ポイントの減。全国平均（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0.09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）をやや上回る状況。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77</a:t>
            </a:fld>
            <a:endParaRPr lang="ja-JP" altLang="en-US" b="1" dirty="0"/>
          </a:p>
        </p:txBody>
      </p:sp>
      <p:cxnSp>
        <p:nvCxnSpPr>
          <p:cNvPr id="13" name="直線コネクタ 12"/>
          <p:cNvCxnSpPr/>
          <p:nvPr/>
        </p:nvCxnSpPr>
        <p:spPr>
          <a:xfrm flipH="1">
            <a:off x="2641913" y="3444688"/>
            <a:ext cx="194587" cy="308291"/>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3828566" y="2529548"/>
            <a:ext cx="288032" cy="396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flipV="1">
            <a:off x="3674071" y="5067049"/>
            <a:ext cx="360040" cy="198022"/>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290656" y="5172927"/>
            <a:ext cx="144039" cy="360051"/>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316062" y="2261982"/>
            <a:ext cx="3325193"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法定雇用率達成企業の割合（全国）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106450" y="3683859"/>
            <a:ext cx="3534805"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法定雇用率達成企業の割合（大阪府）</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106450" y="4921242"/>
            <a:ext cx="2727381" cy="276999"/>
          </a:xfrm>
          <a:prstGeom prst="rect">
            <a:avLst/>
          </a:prstGeom>
          <a:noFill/>
        </p:spPr>
        <p:txBody>
          <a:bodyPr wrap="square" rtlCol="0">
            <a:spAutoFit/>
          </a:bodyPr>
          <a:lstStyle/>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者実雇用率</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目盛り</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952789" y="5513259"/>
            <a:ext cx="2892173" cy="276999"/>
          </a:xfrm>
          <a:prstGeom prst="rect">
            <a:avLst/>
          </a:prstGeom>
          <a:noFill/>
        </p:spPr>
        <p:txBody>
          <a:bodyPr wrap="square" rtlCol="0">
            <a:spAutoFit/>
          </a:bodyPr>
          <a:lstStyle/>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者実雇用率</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目盛り</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Tree>
    <p:extLst>
      <p:ext uri="{BB962C8B-B14F-4D97-AF65-F5344CB8AC3E}">
        <p14:creationId xmlns:p14="http://schemas.microsoft.com/office/powerpoint/2010/main" val="35645641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43348" y="458525"/>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b="1" dirty="0">
                <a:latin typeface="Meiryo UI" panose="020B0604030504040204" pitchFamily="50" charset="-128"/>
                <a:ea typeface="Meiryo UI" panose="020B0604030504040204" pitchFamily="50" charset="-128"/>
                <a:cs typeface="Meiryo UI" panose="020B0604030504040204" pitchFamily="50" charset="-128"/>
              </a:rPr>
              <a:t>者実雇用率の推移（全国）</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出典：厚生労働省「障害者雇用状況の集計結果」より作成</a:t>
            </a:r>
          </a:p>
        </p:txBody>
      </p:sp>
      <p:sp>
        <p:nvSpPr>
          <p:cNvPr id="25" name="正方形/長方形 24"/>
          <p:cNvSpPr/>
          <p:nvPr/>
        </p:nvSpPr>
        <p:spPr>
          <a:xfrm>
            <a:off x="120835" y="105273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者実雇用率をみると、医療福祉分野で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％と最も高く、近年の伸びも大きい。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一方で、宿泊業・飲食サービス業や、卸売業・小売業、建設業、情報通信業の実雇用率が低い傾向にある。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6215" y="2038158"/>
            <a:ext cx="89045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78</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8" name="グラフ 7"/>
          <p:cNvGraphicFramePr>
            <a:graphicFrameLocks/>
          </p:cNvGraphicFramePr>
          <p:nvPr/>
        </p:nvGraphicFramePr>
        <p:xfrm>
          <a:off x="136871" y="2118748"/>
          <a:ext cx="9007129" cy="4739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290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56000"/>
            <a:ext cx="8712000" cy="369332"/>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実質成長率に対する産業別の寄与度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出典：大阪府統計課「令和元年度大阪府民経済計算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a:t>
            </a:fld>
            <a:endParaRPr lang="ja-JP" altLang="en-US" b="1" dirty="0"/>
          </a:p>
        </p:txBody>
      </p:sp>
      <p:sp>
        <p:nvSpPr>
          <p:cNvPr id="12" name="テキスト ボックス 11"/>
          <p:cNvSpPr txBox="1"/>
          <p:nvPr/>
        </p:nvSpPr>
        <p:spPr>
          <a:xfrm>
            <a:off x="10950" y="2039355"/>
            <a:ext cx="1212813"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（％ポイント）</a:t>
            </a:r>
          </a:p>
        </p:txBody>
      </p:sp>
      <p:sp>
        <p:nvSpPr>
          <p:cNvPr id="10" name="正方形/長方形 9"/>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年度の実質成長率に対する産業別の寄与度をみると、増加に寄与したのは「不動産業」や「保健衛生・社会事業」等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、５産業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で、「製造業」や「卸売・小売業」等、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産業は減少に寄与した。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3919691012"/>
              </p:ext>
            </p:extLst>
          </p:nvPr>
        </p:nvGraphicFramePr>
        <p:xfrm>
          <a:off x="141414" y="2303379"/>
          <a:ext cx="9002586" cy="46291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43786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6"/>
          <p:cNvSpPr>
            <a:spLocks noChangeArrowheads="1"/>
          </p:cNvSpPr>
          <p:nvPr/>
        </p:nvSpPr>
        <p:spPr bwMode="auto">
          <a:xfrm>
            <a:off x="-60977" y="457118"/>
            <a:ext cx="8161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主な産業別求人充足率</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（大阪府）（年度ベース）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出典：大阪労働局「統計年報」より作成</a:t>
            </a:r>
          </a:p>
        </p:txBody>
      </p:sp>
      <p:sp>
        <p:nvSpPr>
          <p:cNvPr id="20" name="テキスト ボックス 19"/>
          <p:cNvSpPr txBox="1"/>
          <p:nvPr/>
        </p:nvSpPr>
        <p:spPr>
          <a:xfrm>
            <a:off x="654190" y="2060848"/>
            <a:ext cx="74462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求人数に対する充足された求人の割合。都道府県別では「充足数」を「新規求人数」で除して算出する。</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83039" y="950403"/>
            <a:ext cx="8928992" cy="10746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年度の全産業における求人充足率は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％。戦略策定時から低下傾向にあり、人手不足が顕著となっている。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産業別では、宿泊業・飲食サービス業の求人充足率が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％と最も低く、この他、建設業（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％）、医療・福祉（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31028" y="6556870"/>
            <a:ext cx="3044828"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下線を引いた数値は全産業の充足率を示す</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79</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9" name="グラフ 8"/>
          <p:cNvGraphicFramePr>
            <a:graphicFrameLocks/>
          </p:cNvGraphicFramePr>
          <p:nvPr>
            <p:extLst>
              <p:ext uri="{D42A27DB-BD31-4B8C-83A1-F6EECF244321}">
                <p14:modId xmlns:p14="http://schemas.microsoft.com/office/powerpoint/2010/main" val="1266251770"/>
              </p:ext>
            </p:extLst>
          </p:nvPr>
        </p:nvGraphicFramePr>
        <p:xfrm>
          <a:off x="83038" y="2285523"/>
          <a:ext cx="9121633" cy="45145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19389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8"/>
          <p:cNvSpPr>
            <a:spLocks noChangeArrowheads="1"/>
          </p:cNvSpPr>
          <p:nvPr/>
        </p:nvSpPr>
        <p:spPr bwMode="auto">
          <a:xfrm>
            <a:off x="98586" y="457067"/>
            <a:ext cx="8946828"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zh-TW" altLang="en-US" b="1" dirty="0">
                <a:latin typeface="Meiryo UI" panose="020B0604030504040204" pitchFamily="50" charset="-128"/>
                <a:ea typeface="Meiryo UI" panose="020B0604030504040204" pitchFamily="50" charset="-128"/>
                <a:cs typeface="Meiryo UI" panose="020B0604030504040204" pitchFamily="50" charset="-128"/>
              </a:rPr>
              <a:t>産業別非正規割合</a:t>
            </a:r>
            <a:r>
              <a:rPr lang="en-US" altLang="ja-JP" b="1" dirty="0">
                <a:latin typeface="Meiryo UI" panose="020B0604030504040204" pitchFamily="50" charset="-128"/>
                <a:ea typeface="Meiryo UI" panose="020B0604030504040204" pitchFamily="50" charset="-128"/>
                <a:cs typeface="Meiryo UI" panose="020B0604030504040204" pitchFamily="50" charset="-128"/>
              </a:rPr>
              <a:t>※1</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a:xfrm>
            <a:off x="7071072" y="6448251"/>
            <a:ext cx="2133600" cy="365125"/>
          </a:xfrm>
        </p:spPr>
        <p:txBody>
          <a:bodyPr/>
          <a:lstStyle/>
          <a:p>
            <a:pPr>
              <a:defRPr/>
            </a:pPr>
            <a:fld id="{4AC9B83D-17C3-4F2E-B0BA-D155CD364A7C}" type="slidenum">
              <a:rPr lang="ja-JP" altLang="en-US" b="1" smtClean="0"/>
              <a:pPr>
                <a:defRPr/>
              </a:pPr>
              <a:t>80</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11" name="正方形/長方形 8"/>
          <p:cNvSpPr>
            <a:spLocks noChangeArrowheads="1"/>
          </p:cNvSpPr>
          <p:nvPr/>
        </p:nvSpPr>
        <p:spPr bwMode="auto">
          <a:xfrm>
            <a:off x="323528" y="717446"/>
            <a:ext cx="7200800" cy="2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出典：総務省「平成</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29</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3039"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非正規割合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は全体で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40.3%</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鉱業、採石業、砂利採取業」や「宿泊業、飲食サービス業」、「生活関連サービス業、娯楽業」、「サービス業（他に分類されないもの）」、「卸売業、小売業」などでその割合が高く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61190" y="6566300"/>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万人（全国）が対象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a:graphicFrameLocks/>
          </p:cNvGraphicFramePr>
          <p:nvPr>
            <p:extLst>
              <p:ext uri="{D42A27DB-BD31-4B8C-83A1-F6EECF244321}">
                <p14:modId xmlns:p14="http://schemas.microsoft.com/office/powerpoint/2010/main" val="505500621"/>
              </p:ext>
            </p:extLst>
          </p:nvPr>
        </p:nvGraphicFramePr>
        <p:xfrm>
          <a:off x="-143133" y="2261512"/>
          <a:ext cx="9225942" cy="4081530"/>
        </p:xfrm>
        <a:graphic>
          <a:graphicData uri="http://schemas.openxmlformats.org/drawingml/2006/chart">
            <c:chart xmlns:c="http://schemas.openxmlformats.org/drawingml/2006/chart" xmlns:r="http://schemas.openxmlformats.org/officeDocument/2006/relationships" r:id="rId3"/>
          </a:graphicData>
        </a:graphic>
      </p:graphicFrame>
      <p:sp>
        <p:nvSpPr>
          <p:cNvPr id="16" name="正方形/長方形 15"/>
          <p:cNvSpPr/>
          <p:nvPr/>
        </p:nvSpPr>
        <p:spPr>
          <a:xfrm>
            <a:off x="61190" y="6291185"/>
            <a:ext cx="9021619" cy="369332"/>
          </a:xfrm>
          <a:prstGeom prst="rect">
            <a:avLst/>
          </a:prstGeom>
        </p:spPr>
        <p:txBody>
          <a:bodyPr wrap="square">
            <a:spAutoFit/>
          </a:bodyPr>
          <a:lstStyle/>
          <a:p>
            <a:pPr marL="144466" indent="-144466">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非正規割合・・・正規の職員・従業員と非正規の職員・従業員の合計人数に占める非正規の職員・従業員数の割合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44466" indent="-144466">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非正規割合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98502" y="6167742"/>
            <a:ext cx="81010" cy="6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242518" y="2015699"/>
            <a:ext cx="2169242" cy="26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Meiryo UI" panose="020B0604030504040204" pitchFamily="50" charset="-128"/>
                <a:ea typeface="Meiryo UI" panose="020B0604030504040204" pitchFamily="50" charset="-128"/>
              </a:rPr>
              <a:t>○産業別非正規割合</a:t>
            </a:r>
          </a:p>
        </p:txBody>
      </p:sp>
    </p:spTree>
    <p:extLst>
      <p:ext uri="{BB962C8B-B14F-4D97-AF65-F5344CB8AC3E}">
        <p14:creationId xmlns:p14="http://schemas.microsoft.com/office/powerpoint/2010/main" val="1925094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39" y="617181"/>
            <a:ext cx="9073007"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83039"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年の大阪府内の高等教育機関受入留学生数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17,860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位。戦略策定以降、ベトナムからの留学生を中心に増加傾向にあるが、東京との開きは大きい。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6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○国・地域別の大阪府内高等教育機関受入留学生数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出典：大阪府府民文化部（資料提供：日本学生支援機構）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sp>
        <p:nvSpPr>
          <p:cNvPr id="17" name="正方形/長方形 16"/>
          <p:cNvSpPr/>
          <p:nvPr/>
        </p:nvSpPr>
        <p:spPr>
          <a:xfrm>
            <a:off x="35496" y="1916832"/>
            <a:ext cx="4752528"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2624718"/>
            <a:ext cx="122413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81</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13" name="グラフ 12"/>
          <p:cNvGraphicFramePr>
            <a:graphicFrameLocks/>
          </p:cNvGraphicFramePr>
          <p:nvPr>
            <p:extLst>
              <p:ext uri="{D42A27DB-BD31-4B8C-83A1-F6EECF244321}">
                <p14:modId xmlns:p14="http://schemas.microsoft.com/office/powerpoint/2010/main" val="3018096355"/>
              </p:ext>
            </p:extLst>
          </p:nvPr>
        </p:nvGraphicFramePr>
        <p:xfrm>
          <a:off x="51176" y="2878635"/>
          <a:ext cx="3903688" cy="36086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表 10"/>
          <p:cNvGraphicFramePr>
            <a:graphicFrameLocks noGrp="1"/>
          </p:cNvGraphicFramePr>
          <p:nvPr>
            <p:extLst>
              <p:ext uri="{D42A27DB-BD31-4B8C-83A1-F6EECF244321}">
                <p14:modId xmlns:p14="http://schemas.microsoft.com/office/powerpoint/2010/main" val="2576052762"/>
              </p:ext>
            </p:extLst>
          </p:nvPr>
        </p:nvGraphicFramePr>
        <p:xfrm>
          <a:off x="4139952" y="2455093"/>
          <a:ext cx="4752524" cy="3834611"/>
        </p:xfrm>
        <a:graphic>
          <a:graphicData uri="http://schemas.openxmlformats.org/drawingml/2006/table">
            <a:tbl>
              <a:tblPr/>
              <a:tblGrid>
                <a:gridCol w="339466">
                  <a:extLst>
                    <a:ext uri="{9D8B030D-6E8A-4147-A177-3AD203B41FA5}">
                      <a16:colId xmlns:a16="http://schemas.microsoft.com/office/drawing/2014/main" val="1037727665"/>
                    </a:ext>
                  </a:extLst>
                </a:gridCol>
                <a:gridCol w="339466">
                  <a:extLst>
                    <a:ext uri="{9D8B030D-6E8A-4147-A177-3AD203B41FA5}">
                      <a16:colId xmlns:a16="http://schemas.microsoft.com/office/drawing/2014/main" val="2994427968"/>
                    </a:ext>
                  </a:extLst>
                </a:gridCol>
                <a:gridCol w="339466">
                  <a:extLst>
                    <a:ext uri="{9D8B030D-6E8A-4147-A177-3AD203B41FA5}">
                      <a16:colId xmlns:a16="http://schemas.microsoft.com/office/drawing/2014/main" val="4037642933"/>
                    </a:ext>
                  </a:extLst>
                </a:gridCol>
                <a:gridCol w="339466">
                  <a:extLst>
                    <a:ext uri="{9D8B030D-6E8A-4147-A177-3AD203B41FA5}">
                      <a16:colId xmlns:a16="http://schemas.microsoft.com/office/drawing/2014/main" val="2264839575"/>
                    </a:ext>
                  </a:extLst>
                </a:gridCol>
                <a:gridCol w="339466">
                  <a:extLst>
                    <a:ext uri="{9D8B030D-6E8A-4147-A177-3AD203B41FA5}">
                      <a16:colId xmlns:a16="http://schemas.microsoft.com/office/drawing/2014/main" val="801164648"/>
                    </a:ext>
                  </a:extLst>
                </a:gridCol>
                <a:gridCol w="339466">
                  <a:extLst>
                    <a:ext uri="{9D8B030D-6E8A-4147-A177-3AD203B41FA5}">
                      <a16:colId xmlns:a16="http://schemas.microsoft.com/office/drawing/2014/main" val="1733273283"/>
                    </a:ext>
                  </a:extLst>
                </a:gridCol>
                <a:gridCol w="339466">
                  <a:extLst>
                    <a:ext uri="{9D8B030D-6E8A-4147-A177-3AD203B41FA5}">
                      <a16:colId xmlns:a16="http://schemas.microsoft.com/office/drawing/2014/main" val="1242375876"/>
                    </a:ext>
                  </a:extLst>
                </a:gridCol>
                <a:gridCol w="339466">
                  <a:extLst>
                    <a:ext uri="{9D8B030D-6E8A-4147-A177-3AD203B41FA5}">
                      <a16:colId xmlns:a16="http://schemas.microsoft.com/office/drawing/2014/main" val="2004901863"/>
                    </a:ext>
                  </a:extLst>
                </a:gridCol>
                <a:gridCol w="339466">
                  <a:extLst>
                    <a:ext uri="{9D8B030D-6E8A-4147-A177-3AD203B41FA5}">
                      <a16:colId xmlns:a16="http://schemas.microsoft.com/office/drawing/2014/main" val="2767044227"/>
                    </a:ext>
                  </a:extLst>
                </a:gridCol>
                <a:gridCol w="339466">
                  <a:extLst>
                    <a:ext uri="{9D8B030D-6E8A-4147-A177-3AD203B41FA5}">
                      <a16:colId xmlns:a16="http://schemas.microsoft.com/office/drawing/2014/main" val="4207708435"/>
                    </a:ext>
                  </a:extLst>
                </a:gridCol>
                <a:gridCol w="339466">
                  <a:extLst>
                    <a:ext uri="{9D8B030D-6E8A-4147-A177-3AD203B41FA5}">
                      <a16:colId xmlns:a16="http://schemas.microsoft.com/office/drawing/2014/main" val="3739799717"/>
                    </a:ext>
                  </a:extLst>
                </a:gridCol>
                <a:gridCol w="339466">
                  <a:extLst>
                    <a:ext uri="{9D8B030D-6E8A-4147-A177-3AD203B41FA5}">
                      <a16:colId xmlns:a16="http://schemas.microsoft.com/office/drawing/2014/main" val="1575534700"/>
                    </a:ext>
                  </a:extLst>
                </a:gridCol>
                <a:gridCol w="339466">
                  <a:extLst>
                    <a:ext uri="{9D8B030D-6E8A-4147-A177-3AD203B41FA5}">
                      <a16:colId xmlns:a16="http://schemas.microsoft.com/office/drawing/2014/main" val="1017005735"/>
                    </a:ext>
                  </a:extLst>
                </a:gridCol>
                <a:gridCol w="339466">
                  <a:extLst>
                    <a:ext uri="{9D8B030D-6E8A-4147-A177-3AD203B41FA5}">
                      <a16:colId xmlns:a16="http://schemas.microsoft.com/office/drawing/2014/main" val="1826471546"/>
                    </a:ext>
                  </a:extLst>
                </a:gridCol>
              </a:tblGrid>
              <a:tr h="389301">
                <a:tc gridSpan="11">
                  <a:txBody>
                    <a:bodyPr/>
                    <a:lstStyle/>
                    <a:p>
                      <a:pPr algn="r" fontAlgn="t"/>
                      <a:r>
                        <a:rPr lang="ja-JP" altLang="en-US" sz="1500" b="0" i="0" u="none" strike="noStrike">
                          <a:solidFill>
                            <a:srgbClr val="000000"/>
                          </a:solidFill>
                          <a:effectLst/>
                          <a:latin typeface="Arial" panose="020B0604020202020204" pitchFamily="34" charset="0"/>
                          <a:ea typeface="ＭＳ Ｐゴシック" panose="020B0600070205080204" pitchFamily="50" charset="-128"/>
                        </a:rPr>
                        <a:t>　</a:t>
                      </a:r>
                    </a:p>
                  </a:txBody>
                  <a:tcPr marL="8164" marR="8164" marT="8164"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t"/>
                      <a:r>
                        <a:rPr lang="ja-JP" altLang="en-US" sz="1500" b="0" i="0" u="none" strike="noStrike">
                          <a:solidFill>
                            <a:srgbClr val="000000"/>
                          </a:solidFill>
                          <a:effectLst/>
                          <a:latin typeface="Arial" panose="020B0604020202020204" pitchFamily="34" charset="0"/>
                          <a:ea typeface="ＭＳ Ｐゴシック" panose="020B0600070205080204" pitchFamily="50" charset="-128"/>
                        </a:rPr>
                        <a:t>　</a:t>
                      </a:r>
                    </a:p>
                  </a:txBody>
                  <a:tcPr marL="8164" marR="8164" marT="8164"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ja-JP" altLang="en-US" sz="600" b="0" i="0" u="none" strike="noStrike">
                          <a:solidFill>
                            <a:srgbClr val="000000"/>
                          </a:solidFill>
                          <a:effectLst/>
                          <a:latin typeface="Meiryo UI" panose="020B0604030504040204" pitchFamily="50" charset="-128"/>
                          <a:ea typeface="Meiryo UI" panose="020B0604030504040204" pitchFamily="50" charset="-128"/>
                        </a:rPr>
                        <a:t>（人）</a:t>
                      </a:r>
                    </a:p>
                  </a:txBody>
                  <a:tcPr marL="8164" marR="8164" marT="8164"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899025"/>
                  </a:ext>
                </a:extLst>
              </a:tr>
              <a:tr h="218982">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2010</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(H22)</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2011</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(H23)</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2012</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(H24)</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2013</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(H25)</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2014</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(H26)</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2015</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(H27)</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2016</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(H28)</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2017</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(H29)</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2018</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(H30)</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2019</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(R1)</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a:solidFill>
                            <a:srgbClr val="000000"/>
                          </a:solidFill>
                          <a:effectLst/>
                          <a:latin typeface="Meiryo UI" panose="020B0604030504040204" pitchFamily="50" charset="-128"/>
                          <a:ea typeface="Meiryo UI" panose="020B0604030504040204" pitchFamily="50" charset="-128"/>
                        </a:rPr>
                        <a:t>2020</a:t>
                      </a:r>
                      <a:br>
                        <a:rPr lang="en-US" sz="600" b="0" i="0" u="none" strike="noStrike">
                          <a:solidFill>
                            <a:srgbClr val="000000"/>
                          </a:solidFill>
                          <a:effectLst/>
                          <a:latin typeface="Meiryo UI" panose="020B0604030504040204" pitchFamily="50" charset="-128"/>
                          <a:ea typeface="Meiryo UI" panose="020B0604030504040204" pitchFamily="50" charset="-128"/>
                        </a:rPr>
                      </a:br>
                      <a:r>
                        <a:rPr lang="en-US" sz="600" b="0" i="0" u="none" strike="noStrike">
                          <a:solidFill>
                            <a:srgbClr val="000000"/>
                          </a:solidFill>
                          <a:effectLst/>
                          <a:latin typeface="Meiryo UI" panose="020B0604030504040204" pitchFamily="50" charset="-128"/>
                          <a:ea typeface="Meiryo UI" panose="020B0604030504040204" pitchFamily="50" charset="-128"/>
                        </a:rPr>
                        <a:t>(R2)</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r>
                        <a:rPr lang="en-US" sz="600" b="0" i="0" u="none" strike="noStrike" dirty="0">
                          <a:solidFill>
                            <a:srgbClr val="000000"/>
                          </a:solidFill>
                          <a:effectLst/>
                          <a:latin typeface="Meiryo UI" panose="020B0604030504040204" pitchFamily="50" charset="-128"/>
                          <a:ea typeface="Meiryo UI" panose="020B0604030504040204" pitchFamily="50" charset="-128"/>
                        </a:rPr>
                        <a:t>2021</a:t>
                      </a:r>
                      <a:br>
                        <a:rPr lang="en-US" sz="600" b="0" i="0" u="none" strike="noStrike" dirty="0">
                          <a:solidFill>
                            <a:srgbClr val="000000"/>
                          </a:solidFill>
                          <a:effectLst/>
                          <a:latin typeface="Meiryo UI" panose="020B0604030504040204" pitchFamily="50" charset="-128"/>
                          <a:ea typeface="Meiryo UI" panose="020B0604030504040204" pitchFamily="50" charset="-128"/>
                        </a:rPr>
                      </a:br>
                      <a:r>
                        <a:rPr lang="en-US" sz="600" b="0" i="0" u="none" strike="noStrike" dirty="0">
                          <a:solidFill>
                            <a:srgbClr val="000000"/>
                          </a:solidFill>
                          <a:effectLst/>
                          <a:latin typeface="Meiryo UI" panose="020B0604030504040204" pitchFamily="50" charset="-128"/>
                          <a:ea typeface="Meiryo UI" panose="020B0604030504040204" pitchFamily="50" charset="-128"/>
                        </a:rPr>
                        <a:t>(R3)</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678414"/>
                  </a:ext>
                </a:extLst>
              </a:tr>
              <a:tr h="231147">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rtl="0" fontAlgn="ctr"/>
                      <a:r>
                        <a:rPr lang="ja-JP" altLang="en-US" sz="700" b="0" i="0" u="none" strike="noStrike">
                          <a:solidFill>
                            <a:srgbClr val="000000"/>
                          </a:solidFill>
                          <a:effectLst/>
                          <a:latin typeface="Meiryo UI" panose="020B0604030504040204" pitchFamily="50" charset="-128"/>
                          <a:ea typeface="Meiryo UI" panose="020B0604030504040204" pitchFamily="50" charset="-128"/>
                        </a:rPr>
                        <a:t>　</a:t>
                      </a:r>
                    </a:p>
                  </a:txBody>
                  <a:tcPr marL="8164" marR="8164" marT="816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98434344"/>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アジア</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9,683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9,456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9,487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9,704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10,695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12,135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14,398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16,169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17,193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17,237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17,238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518081"/>
                  </a:ext>
                </a:extLst>
              </a:tr>
              <a:tr h="226282">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中国</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7,000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6,722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6,688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6,704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6,517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6,414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6,729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7,271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7,709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8,003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8,115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8,300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13968535"/>
                  </a:ext>
                </a:extLst>
              </a:tr>
              <a:tr h="226282">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韓国</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1,185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1,124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1,444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1,337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87565392"/>
                  </a:ext>
                </a:extLst>
              </a:tr>
              <a:tr h="231147">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72000" algn="just" rtl="0" fontAlgn="ctr"/>
                      <a:r>
                        <a:rPr lang="ja-JP" altLang="en-US" sz="600" b="0" i="0" u="none" strike="noStrike" dirty="0">
                          <a:solidFill>
                            <a:srgbClr val="000000"/>
                          </a:solidFill>
                          <a:effectLst/>
                          <a:latin typeface="Meiryo UI" panose="020B0604030504040204" pitchFamily="50" charset="-128"/>
                          <a:ea typeface="Meiryo UI" panose="020B0604030504040204" pitchFamily="50" charset="-128"/>
                        </a:rPr>
                        <a:t>台湾</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666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748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851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1,006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1,263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1,183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34972685"/>
                  </a:ext>
                </a:extLst>
              </a:tr>
              <a:tr h="231147">
                <a:tc>
                  <a:txBody>
                    <a:bodyPr/>
                    <a:lstStyle/>
                    <a:p>
                      <a:pPr algn="just" rtl="0" fontAlgn="ctr"/>
                      <a:r>
                        <a:rPr lang="ja-JP" altLang="en-US" sz="900" b="0" i="0" u="none" strike="noStrike" dirty="0">
                          <a:solidFill>
                            <a:srgbClr val="000000"/>
                          </a:solidFill>
                          <a:effectLst/>
                          <a:latin typeface="HGPｺﾞｼｯｸE" panose="020B0900000000000000" pitchFamily="50" charset="-128"/>
                          <a:ea typeface="HGPｺﾞｼｯｸE" panose="020B0900000000000000" pitchFamily="50" charset="-128"/>
                        </a:rPr>
                        <a:t>　</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72000" algn="just" rtl="0" fontAlgn="ctr"/>
                      <a:r>
                        <a:rPr lang="ja-JP" altLang="en-US" sz="500" b="0" i="0" u="none" strike="noStrike" dirty="0">
                          <a:solidFill>
                            <a:srgbClr val="000000"/>
                          </a:solidFill>
                          <a:effectLst/>
                          <a:latin typeface="Meiryo UI" panose="020B0604030504040204" pitchFamily="50" charset="-128"/>
                          <a:ea typeface="Meiryo UI" panose="020B0604030504040204" pitchFamily="50" charset="-128"/>
                        </a:rPr>
                        <a:t>ベトナム</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186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279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258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334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1,374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2,108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3,368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4,205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3,755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5,011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5,156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632170"/>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ヨーロッパ</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442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467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519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548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538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561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545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092012"/>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中近東</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125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107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49918"/>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アフリカ</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75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711290"/>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オセアニア</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68</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46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57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45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51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245631"/>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北米</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364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250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294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312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315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335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327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323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300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276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547751"/>
                  </a:ext>
                </a:extLst>
              </a:tr>
              <a:tr h="231147">
                <a:tc gridSpan="2">
                  <a:txBody>
                    <a:bodyPr/>
                    <a:lstStyle/>
                    <a:p>
                      <a:pPr marL="72000" algn="just"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中南米</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81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69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72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119</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117</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106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dirty="0">
                          <a:solidFill>
                            <a:srgbClr val="000000"/>
                          </a:solidFill>
                          <a:effectLst/>
                          <a:latin typeface="Meiryo UI" panose="020B0604030504040204" pitchFamily="50" charset="-128"/>
                          <a:ea typeface="Meiryo UI" panose="020B0604030504040204" pitchFamily="50" charset="-128"/>
                        </a:rPr>
                        <a:t>92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655600"/>
                  </a:ext>
                </a:extLst>
              </a:tr>
              <a:tr h="231147">
                <a:tc gridSpan="2">
                  <a:txBody>
                    <a:bodyPr/>
                    <a:lstStyle/>
                    <a:p>
                      <a:pPr marL="72000" algn="l" rtl="0" fontAlgn="ctr"/>
                      <a:r>
                        <a:rPr lang="ja-JP" altLang="en-US" sz="700" b="0" i="0" u="none" strike="noStrike" dirty="0">
                          <a:solidFill>
                            <a:srgbClr val="000000"/>
                          </a:solidFill>
                          <a:effectLst/>
                          <a:latin typeface="Meiryo UI" panose="020B0604030504040204" pitchFamily="50" charset="-128"/>
                          <a:ea typeface="Meiryo UI" panose="020B0604030504040204" pitchFamily="50" charset="-128"/>
                        </a:rPr>
                        <a:t>その他</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en-US" altLang="ja-JP" sz="500" b="0" i="0" u="none" strike="noStrike">
                          <a:solidFill>
                            <a:srgbClr val="000000"/>
                          </a:solidFill>
                          <a:effectLst/>
                          <a:latin typeface="Meiryo UI" panose="020B0604030504040204" pitchFamily="50" charset="-128"/>
                          <a:ea typeface="Meiryo UI" panose="020B0604030504040204" pitchFamily="50" charset="-128"/>
                        </a:rPr>
                        <a:t>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r" rtl="0" fontAlgn="ctr"/>
                      <a:r>
                        <a:rPr lang="ja-JP" altLang="en-US" sz="500" b="1" i="0" u="none" strike="noStrike" dirty="0">
                          <a:solidFill>
                            <a:srgbClr val="000000"/>
                          </a:solidFill>
                          <a:effectLst/>
                          <a:latin typeface="Meiryo UI" panose="020B0604030504040204" pitchFamily="50" charset="-128"/>
                          <a:ea typeface="Meiryo UI" panose="020B0604030504040204" pitchFamily="50" charset="-128"/>
                        </a:rPr>
                        <a:t>－</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040447"/>
                  </a:ext>
                </a:extLst>
              </a:tr>
              <a:tr h="231147">
                <a:tc gridSpan="2">
                  <a:txBody>
                    <a:bodyPr/>
                    <a:lstStyle/>
                    <a:p>
                      <a:pPr algn="ctr" rtl="0" fontAlgn="ctr"/>
                      <a:r>
                        <a:rPr lang="ja-JP" altLang="en-US" sz="700" b="1" i="0" u="none" strike="noStrike">
                          <a:solidFill>
                            <a:srgbClr val="000000"/>
                          </a:solidFill>
                          <a:effectLst/>
                          <a:latin typeface="Meiryo UI" panose="020B0604030504040204" pitchFamily="50" charset="-128"/>
                          <a:ea typeface="Meiryo UI" panose="020B0604030504040204" pitchFamily="50" charset="-128"/>
                        </a:rPr>
                        <a:t>計</a:t>
                      </a:r>
                    </a:p>
                  </a:txBody>
                  <a:tcPr marL="8164" marR="8164"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kumimoji="1" lang="ja-JP" altLang="en-US"/>
                    </a:p>
                  </a:txBody>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10,791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10,325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10,521</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10,533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10,853</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11,916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13,365</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15,600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17,376</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18,334</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18,232</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algn="r" rtl="0" fontAlgn="ctr"/>
                      <a:r>
                        <a:rPr lang="en-US" altLang="ja-JP" sz="500" b="1" i="0" u="none" strike="noStrike" dirty="0">
                          <a:solidFill>
                            <a:srgbClr val="000000"/>
                          </a:solidFill>
                          <a:effectLst/>
                          <a:latin typeface="Meiryo UI" panose="020B0604030504040204" pitchFamily="50" charset="-128"/>
                          <a:ea typeface="Meiryo UI" panose="020B0604030504040204" pitchFamily="50" charset="-128"/>
                        </a:rPr>
                        <a:t>17,860</a:t>
                      </a:r>
                    </a:p>
                  </a:txBody>
                  <a:tcPr marL="8164" marR="36000" marT="8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760079529"/>
                  </a:ext>
                </a:extLst>
              </a:tr>
            </a:tbl>
          </a:graphicData>
        </a:graphic>
      </p:graphicFrame>
    </p:spTree>
    <p:extLst>
      <p:ext uri="{BB962C8B-B14F-4D97-AF65-F5344CB8AC3E}">
        <p14:creationId xmlns:p14="http://schemas.microsoft.com/office/powerpoint/2010/main" val="36830472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68344" y="2564904"/>
            <a:ext cx="1584176"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（単位：人、％）</a:t>
            </a:r>
          </a:p>
        </p:txBody>
      </p:sp>
      <p:sp>
        <p:nvSpPr>
          <p:cNvPr id="9" name="テキスト ボックス 8"/>
          <p:cNvSpPr txBox="1"/>
          <p:nvPr/>
        </p:nvSpPr>
        <p:spPr>
          <a:xfrm>
            <a:off x="-108520" y="513833"/>
            <a:ext cx="8433329" cy="553998"/>
          </a:xfrm>
          <a:prstGeom prst="rect">
            <a:avLst/>
          </a:prstGeom>
          <a:noFill/>
        </p:spPr>
        <p:txBody>
          <a:bodyPr wrap="square" rtlCol="0">
            <a:spAutoFit/>
          </a:bodyPr>
          <a:lstStyle/>
          <a:p>
            <a:pPr lvl="0" indent="133350" eaLnBrk="0" fontAlgn="base" hangingPunct="0">
              <a:spcBef>
                <a:spcPct val="0"/>
              </a:spcBef>
              <a:spcAft>
                <a:spcPct val="0"/>
              </a:spcAft>
            </a:pP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外国人留学生の日本企業等への就職状況</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lvl="0" indent="133350" eaLnBrk="0" fontAlgn="base" hangingPunct="0">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出典：法務省出入国在留管理庁「令和２年における留学生の日本企業等への就職状況について」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2"/>
          <p:cNvGraphicFramePr>
            <a:graphicFrameLocks noGrp="1"/>
          </p:cNvGraphicFramePr>
          <p:nvPr>
            <p:extLst>
              <p:ext uri="{D42A27DB-BD31-4B8C-83A1-F6EECF244321}">
                <p14:modId xmlns:p14="http://schemas.microsoft.com/office/powerpoint/2010/main" val="1034543319"/>
              </p:ext>
            </p:extLst>
          </p:nvPr>
        </p:nvGraphicFramePr>
        <p:xfrm>
          <a:off x="163460" y="2849168"/>
          <a:ext cx="8756316" cy="3626823"/>
        </p:xfrm>
        <a:graphic>
          <a:graphicData uri="http://schemas.openxmlformats.org/drawingml/2006/table">
            <a:tbl>
              <a:tblPr/>
              <a:tblGrid>
                <a:gridCol w="729693">
                  <a:extLst>
                    <a:ext uri="{9D8B030D-6E8A-4147-A177-3AD203B41FA5}">
                      <a16:colId xmlns:a16="http://schemas.microsoft.com/office/drawing/2014/main" val="20000"/>
                    </a:ext>
                  </a:extLst>
                </a:gridCol>
                <a:gridCol w="729693">
                  <a:extLst>
                    <a:ext uri="{9D8B030D-6E8A-4147-A177-3AD203B41FA5}">
                      <a16:colId xmlns:a16="http://schemas.microsoft.com/office/drawing/2014/main" val="20001"/>
                    </a:ext>
                  </a:extLst>
                </a:gridCol>
                <a:gridCol w="729693">
                  <a:extLst>
                    <a:ext uri="{9D8B030D-6E8A-4147-A177-3AD203B41FA5}">
                      <a16:colId xmlns:a16="http://schemas.microsoft.com/office/drawing/2014/main" val="20002"/>
                    </a:ext>
                  </a:extLst>
                </a:gridCol>
                <a:gridCol w="729693">
                  <a:extLst>
                    <a:ext uri="{9D8B030D-6E8A-4147-A177-3AD203B41FA5}">
                      <a16:colId xmlns:a16="http://schemas.microsoft.com/office/drawing/2014/main" val="20003"/>
                    </a:ext>
                  </a:extLst>
                </a:gridCol>
                <a:gridCol w="729693">
                  <a:extLst>
                    <a:ext uri="{9D8B030D-6E8A-4147-A177-3AD203B41FA5}">
                      <a16:colId xmlns:a16="http://schemas.microsoft.com/office/drawing/2014/main" val="20004"/>
                    </a:ext>
                  </a:extLst>
                </a:gridCol>
                <a:gridCol w="729693">
                  <a:extLst>
                    <a:ext uri="{9D8B030D-6E8A-4147-A177-3AD203B41FA5}">
                      <a16:colId xmlns:a16="http://schemas.microsoft.com/office/drawing/2014/main" val="20005"/>
                    </a:ext>
                  </a:extLst>
                </a:gridCol>
                <a:gridCol w="729693">
                  <a:extLst>
                    <a:ext uri="{9D8B030D-6E8A-4147-A177-3AD203B41FA5}">
                      <a16:colId xmlns:a16="http://schemas.microsoft.com/office/drawing/2014/main" val="20006"/>
                    </a:ext>
                  </a:extLst>
                </a:gridCol>
                <a:gridCol w="729693">
                  <a:extLst>
                    <a:ext uri="{9D8B030D-6E8A-4147-A177-3AD203B41FA5}">
                      <a16:colId xmlns:a16="http://schemas.microsoft.com/office/drawing/2014/main" val="20007"/>
                    </a:ext>
                  </a:extLst>
                </a:gridCol>
                <a:gridCol w="729693">
                  <a:extLst>
                    <a:ext uri="{9D8B030D-6E8A-4147-A177-3AD203B41FA5}">
                      <a16:colId xmlns:a16="http://schemas.microsoft.com/office/drawing/2014/main" val="3311832355"/>
                    </a:ext>
                  </a:extLst>
                </a:gridCol>
                <a:gridCol w="729693">
                  <a:extLst>
                    <a:ext uri="{9D8B030D-6E8A-4147-A177-3AD203B41FA5}">
                      <a16:colId xmlns:a16="http://schemas.microsoft.com/office/drawing/2014/main" val="3794266321"/>
                    </a:ext>
                  </a:extLst>
                </a:gridCol>
                <a:gridCol w="729693">
                  <a:extLst>
                    <a:ext uri="{9D8B030D-6E8A-4147-A177-3AD203B41FA5}">
                      <a16:colId xmlns:a16="http://schemas.microsoft.com/office/drawing/2014/main" val="445477086"/>
                    </a:ext>
                  </a:extLst>
                </a:gridCol>
                <a:gridCol w="729693">
                  <a:extLst>
                    <a:ext uri="{9D8B030D-6E8A-4147-A177-3AD203B41FA5}">
                      <a16:colId xmlns:a16="http://schemas.microsoft.com/office/drawing/2014/main" val="4214614176"/>
                    </a:ext>
                  </a:extLst>
                </a:gridCol>
              </a:tblGrid>
              <a:tr h="606823">
                <a:tc>
                  <a:txBody>
                    <a:bodyPr/>
                    <a:lstStyle/>
                    <a:p>
                      <a:pPr algn="ctr" rtl="0" fontAlgn="ctr"/>
                      <a:r>
                        <a:rPr lang="ja-JP" altLang="en-US" sz="1400" b="1" i="0" u="none" strike="noStrike" dirty="0">
                          <a:solidFill>
                            <a:schemeClr val="bg1"/>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2010</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(H22)</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2011</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(H23)</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2012</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(H24)</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2013</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(H25)</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2014</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(H2</a:t>
                      </a:r>
                      <a:r>
                        <a:rPr lang="en-US" altLang="ja-JP" sz="1600" b="1" i="0" u="none" strike="noStrike" dirty="0">
                          <a:solidFill>
                            <a:schemeClr val="bg1"/>
                          </a:solidFill>
                          <a:effectLst/>
                          <a:latin typeface="Calibri"/>
                        </a:rPr>
                        <a:t>6</a:t>
                      </a:r>
                      <a:r>
                        <a:rPr lang="en-US" sz="1600" b="1" i="0" u="none" strike="noStrike" dirty="0">
                          <a:solidFill>
                            <a:schemeClr val="bg1"/>
                          </a:solidFill>
                          <a:effectLst/>
                          <a:latin typeface="Calibri"/>
                        </a:rPr>
                        <a:t>)</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a:solidFill>
                            <a:schemeClr val="bg1"/>
                          </a:solidFill>
                          <a:effectLst/>
                          <a:latin typeface="Calibri"/>
                        </a:rPr>
                        <a:t>2015</a:t>
                      </a:r>
                    </a:p>
                    <a:p>
                      <a:pPr algn="ctr" rtl="0" fontAlgn="ctr"/>
                      <a:r>
                        <a:rPr lang="en-US" altLang="ja-JP" sz="1600" b="1" i="0" u="none" strike="noStrike" dirty="0">
                          <a:solidFill>
                            <a:schemeClr val="bg1"/>
                          </a:solidFill>
                          <a:effectLst/>
                          <a:latin typeface="Calibri"/>
                        </a:rPr>
                        <a:t>(H27</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a:solidFill>
                            <a:schemeClr val="bg1"/>
                          </a:solidFill>
                          <a:effectLst/>
                          <a:latin typeface="Calibri"/>
                        </a:rPr>
                        <a:t>2016</a:t>
                      </a:r>
                    </a:p>
                    <a:p>
                      <a:pPr algn="ctr" rtl="0" fontAlgn="ctr"/>
                      <a:r>
                        <a:rPr lang="en-US" altLang="ja-JP" sz="1600" b="1" i="0" u="none" strike="noStrike" dirty="0">
                          <a:solidFill>
                            <a:schemeClr val="bg1"/>
                          </a:solidFill>
                          <a:effectLst/>
                          <a:latin typeface="Calibri"/>
                        </a:rPr>
                        <a:t>(H28)</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a:solidFill>
                            <a:schemeClr val="bg1"/>
                          </a:solidFill>
                          <a:effectLst/>
                          <a:latin typeface="Calibri"/>
                        </a:rPr>
                        <a:t>2017</a:t>
                      </a:r>
                    </a:p>
                    <a:p>
                      <a:pPr algn="ctr" rtl="0" fontAlgn="ctr"/>
                      <a:r>
                        <a:rPr lang="en-US" altLang="ja-JP" sz="1600" b="1" i="0" u="none" strike="noStrike" dirty="0">
                          <a:solidFill>
                            <a:schemeClr val="bg1"/>
                          </a:solidFill>
                          <a:effectLst/>
                          <a:latin typeface="Calibri"/>
                        </a:rPr>
                        <a:t>(H29)</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a:solidFill>
                            <a:schemeClr val="bg1"/>
                          </a:solidFill>
                          <a:effectLst/>
                          <a:latin typeface="Calibri"/>
                        </a:rPr>
                        <a:t>2018</a:t>
                      </a:r>
                    </a:p>
                    <a:p>
                      <a:pPr algn="ctr" rtl="0" fontAlgn="ctr"/>
                      <a:r>
                        <a:rPr lang="en-US" altLang="ja-JP" sz="1600" b="1" i="0" u="none" strike="noStrike" dirty="0">
                          <a:solidFill>
                            <a:schemeClr val="bg1"/>
                          </a:solidFill>
                          <a:effectLst/>
                          <a:latin typeface="Calibri"/>
                        </a:rPr>
                        <a:t>(H30)</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a:solidFill>
                            <a:schemeClr val="bg1"/>
                          </a:solidFill>
                          <a:effectLst/>
                          <a:latin typeface="Calibri"/>
                        </a:rPr>
                        <a:t>2019</a:t>
                      </a:r>
                    </a:p>
                    <a:p>
                      <a:pPr algn="ctr" rtl="0" fontAlgn="ctr"/>
                      <a:r>
                        <a:rPr lang="en-US" altLang="ja-JP" sz="1600" b="1" i="0" u="none" strike="noStrike" dirty="0">
                          <a:solidFill>
                            <a:schemeClr val="bg1"/>
                          </a:solidFill>
                          <a:effectLst/>
                          <a:latin typeface="Calibri"/>
                        </a:rPr>
                        <a:t>(R1)</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a:solidFill>
                            <a:schemeClr val="bg1"/>
                          </a:solidFill>
                          <a:effectLst/>
                          <a:latin typeface="Calibri"/>
                        </a:rPr>
                        <a:t>2020</a:t>
                      </a:r>
                    </a:p>
                    <a:p>
                      <a:pPr algn="ctr" rtl="0" fontAlgn="ctr"/>
                      <a:r>
                        <a:rPr lang="en-US" altLang="ja-JP" sz="1600" b="1" i="0" u="none" strike="noStrike" dirty="0">
                          <a:solidFill>
                            <a:schemeClr val="bg1"/>
                          </a:solidFill>
                          <a:effectLst/>
                          <a:latin typeface="Calibri"/>
                        </a:rPr>
                        <a:t>(R2)</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37477">
                <a:tc rowSpan="2">
                  <a:txBody>
                    <a:bodyPr/>
                    <a:lstStyle/>
                    <a:p>
                      <a:pPr algn="ctr" fontAlgn="ctr"/>
                      <a:r>
                        <a:rPr lang="ja-JP" altLang="en-US" sz="1400" b="1" i="0" u="none" strike="noStrike" dirty="0">
                          <a:solidFill>
                            <a:schemeClr val="bg1"/>
                          </a:solidFill>
                          <a:effectLst/>
                          <a:latin typeface="ＭＳ Ｐゴシック"/>
                        </a:rPr>
                        <a:t>大阪</a:t>
                      </a:r>
                      <a:endParaRPr lang="en-US" altLang="ja-JP" sz="1400" b="1" i="0" u="none" strike="noStrike" dirty="0">
                        <a:solidFill>
                          <a:schemeClr val="bg1"/>
                        </a:solidFill>
                        <a:effectLst/>
                        <a:latin typeface="ＭＳ Ｐゴシック"/>
                      </a:endParaRPr>
                    </a:p>
                    <a:p>
                      <a:pPr algn="ctr" fontAlgn="ctr"/>
                      <a:r>
                        <a:rPr lang="ja-JP" altLang="en-US" sz="1200" b="1" i="0" u="none" strike="noStrike" dirty="0">
                          <a:solidFill>
                            <a:schemeClr val="bg1"/>
                          </a:solidFill>
                          <a:effectLst/>
                          <a:latin typeface="ＭＳ Ｐゴシック"/>
                        </a:rPr>
                        <a:t>（全国比）</a:t>
                      </a:r>
                      <a:endParaRPr lang="ja-JP" altLang="en-US" sz="1400" b="1" i="0" u="none" strike="noStrike" dirty="0">
                        <a:solidFill>
                          <a:schemeClr val="bg1"/>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423366">
                <a:tc vMerge="1">
                  <a:txBody>
                    <a:bodyPr/>
                    <a:lstStyle/>
                    <a:p>
                      <a:endParaRPr kumimoji="1" lang="ja-JP" altLang="en-US"/>
                    </a:p>
                  </a:txBody>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366915">
                <a:tc>
                  <a:txBody>
                    <a:bodyPr/>
                    <a:lstStyle/>
                    <a:p>
                      <a:pPr algn="ctr" fontAlgn="t"/>
                      <a:r>
                        <a:rPr lang="ja-JP" altLang="en-US" sz="1400" b="1" i="0" u="none" strike="noStrike" dirty="0">
                          <a:solidFill>
                            <a:schemeClr val="bg1"/>
                          </a:solidFill>
                          <a:effectLst/>
                          <a:latin typeface="ＭＳ Ｐゴシック"/>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7,626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2804">
                <a:tc>
                  <a:txBody>
                    <a:bodyPr/>
                    <a:lstStyle/>
                    <a:p>
                      <a:pPr algn="ctr" fontAlgn="t"/>
                      <a:r>
                        <a:rPr lang="ja-JP" altLang="en-US" sz="1400" b="1" i="0" u="none" strike="noStrike" dirty="0">
                          <a:solidFill>
                            <a:schemeClr val="bg1"/>
                          </a:solidFill>
                          <a:effectLst/>
                          <a:latin typeface="ＭＳ Ｐゴシック"/>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808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6915">
                <a:tc>
                  <a:txBody>
                    <a:bodyPr/>
                    <a:lstStyle/>
                    <a:p>
                      <a:pPr algn="ctr" fontAlgn="t"/>
                      <a:r>
                        <a:rPr lang="ja-JP" altLang="en-US" sz="1400" b="1" i="0" u="none" strike="noStrike" dirty="0">
                          <a:solidFill>
                            <a:schemeClr val="bg1"/>
                          </a:solidFill>
                          <a:effectLst/>
                          <a:latin typeface="ＭＳ Ｐゴシック"/>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2804">
                <a:tc>
                  <a:txBody>
                    <a:bodyPr/>
                    <a:lstStyle/>
                    <a:p>
                      <a:pPr algn="ctr" fontAlgn="t"/>
                      <a:r>
                        <a:rPr lang="ja-JP" altLang="en-US" sz="1400" b="1" i="0" u="none" strike="noStrike" dirty="0">
                          <a:solidFill>
                            <a:schemeClr val="bg1"/>
                          </a:solidFill>
                          <a:effectLst/>
                          <a:latin typeface="ＭＳ Ｐゴシック"/>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6915">
                <a:tc>
                  <a:txBody>
                    <a:bodyPr/>
                    <a:lstStyle/>
                    <a:p>
                      <a:pPr algn="ctr" fontAlgn="t"/>
                      <a:r>
                        <a:rPr lang="ja-JP" altLang="en-US" sz="1400" b="1" i="0" u="none" strike="noStrike" dirty="0">
                          <a:solidFill>
                            <a:schemeClr val="bg1"/>
                          </a:solidFill>
                          <a:effectLst/>
                          <a:latin typeface="ＭＳ Ｐゴシック"/>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2804">
                <a:tc>
                  <a:txBody>
                    <a:bodyPr/>
                    <a:lstStyle/>
                    <a:p>
                      <a:pPr algn="ctr" fontAlgn="t"/>
                      <a:r>
                        <a:rPr lang="ja-JP" altLang="en-US" sz="1400" b="1" i="0" u="none" strike="noStrike" dirty="0">
                          <a:solidFill>
                            <a:schemeClr val="bg1"/>
                          </a:solidFill>
                          <a:effectLst/>
                          <a:latin typeface="ＭＳ Ｐゴシック"/>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12,958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19,435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22,419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30,947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29,689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4" name="正方形/長方形 13"/>
          <p:cNvSpPr/>
          <p:nvPr/>
        </p:nvSpPr>
        <p:spPr>
          <a:xfrm>
            <a:off x="83039" y="1209963"/>
            <a:ext cx="8928992" cy="13549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年に大阪府に所在する企業等に就職した外国人留学生は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3,091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人で前年比約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減。戦略策定以降、初めての減少。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大阪府に所在する企業等への就職者数の全国に占める割合は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10.4%</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となっており、大阪への就職者数の割合は全国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番目だが、東京への集中度合が高い。</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82</a:t>
            </a:fld>
            <a:endParaRPr lang="ja-JP" altLang="en-US" b="1"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Tree>
    <p:extLst>
      <p:ext uri="{BB962C8B-B14F-4D97-AF65-F5344CB8AC3E}">
        <p14:creationId xmlns:p14="http://schemas.microsoft.com/office/powerpoint/2010/main" val="1374254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7504" y="430722"/>
            <a:ext cx="863116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41789"/>
            <a:ext cx="8928992" cy="21079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nSpc>
                <a:spcPts val="1800"/>
              </a:lnSpc>
              <a:buFont typeface="Wingdings" panose="05000000000000000000" pitchFamily="2" charset="2"/>
              <a:buChar char="p"/>
              <a:defRPr/>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と過去最高を更新（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の増加）。都道府県別では、東京都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）が最も多く、次いで愛知（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そのうち、「専門的・技術的分野の在留資格」を持つ者は全国で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％）。都道府県別では、東京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と続く。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大阪府の専門・技術的分野の在留資格をもつ外国人労働者数は、近年増加傾向にあるが、依然として東京との差は大きい。</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lnSpc>
                <a:spcPts val="1800"/>
              </a:lnSpc>
              <a:buFont typeface="Wingdings" panose="05000000000000000000" pitchFamily="2" charset="2"/>
              <a:buChar char="p"/>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月末時点で</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2,845</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人と、東京・埼玉に次いで多く、近年増加傾向にある。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184" y="6423719"/>
            <a:ext cx="5475279" cy="46166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出入国管理及び難民認定法における「専門的・技術的分野の在留資格」には、「教授」、「芸術」、「宗教」、「報道」、</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号」、「投資・経営」、「法律・会計業務」、「医療」、「研究」、「教育」、「技術・人文知識・国際業務」、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「企業内転勤」、「興行」、「介護」、「技能」が該当する。</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83</a:t>
            </a:fld>
            <a:endParaRPr lang="ja-JP" altLang="en-US" b="1" dirty="0"/>
          </a:p>
        </p:txBody>
      </p:sp>
      <p:sp>
        <p:nvSpPr>
          <p:cNvPr id="15" name="テキスト ボックス 14"/>
          <p:cNvSpPr txBox="1"/>
          <p:nvPr/>
        </p:nvSpPr>
        <p:spPr>
          <a:xfrm>
            <a:off x="-108520" y="2955650"/>
            <a:ext cx="4002169" cy="62324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○都道府県別外国人労働者数と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出典：厚生労働省「外国人雇用状況の届出状況」より作成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715246" y="2924944"/>
            <a:ext cx="3465266" cy="461665"/>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436096" y="6273225"/>
            <a:ext cx="3707904" cy="58477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月より在留資格「投資・経営」が「経営・管理」に名称変更された。</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月までは外国資本（外資系）の会社における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経営・管理活動に活動対象が限られていたが、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日本資本（日系企業）の会社における経営・管理活動も対象となった。</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469267" y="2930826"/>
            <a:ext cx="2974941" cy="646331"/>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を持つ外国人労働者数の推移</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6" name="テキスト ボックス 5"/>
          <p:cNvSpPr txBox="1"/>
          <p:nvPr/>
        </p:nvSpPr>
        <p:spPr>
          <a:xfrm>
            <a:off x="8532440" y="3305719"/>
            <a:ext cx="1008112"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sp>
        <p:nvSpPr>
          <p:cNvPr id="20" name="テキスト ボックス 19"/>
          <p:cNvSpPr txBox="1"/>
          <p:nvPr/>
        </p:nvSpPr>
        <p:spPr>
          <a:xfrm>
            <a:off x="5652120" y="3305719"/>
            <a:ext cx="622998" cy="22200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4" name="表 3"/>
          <p:cNvGraphicFramePr>
            <a:graphicFrameLocks noGrp="1"/>
          </p:cNvGraphicFramePr>
          <p:nvPr>
            <p:extLst>
              <p:ext uri="{D42A27DB-BD31-4B8C-83A1-F6EECF244321}">
                <p14:modId xmlns:p14="http://schemas.microsoft.com/office/powerpoint/2010/main" val="3988899482"/>
              </p:ext>
            </p:extLst>
          </p:nvPr>
        </p:nvGraphicFramePr>
        <p:xfrm>
          <a:off x="3563888" y="3583039"/>
          <a:ext cx="2089291" cy="2718338"/>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279938">
                <a:tc>
                  <a:txBody>
                    <a:bodyPr/>
                    <a:lstStyle/>
                    <a:p>
                      <a:pPr algn="ctr"/>
                      <a:r>
                        <a:rPr kumimoji="1" lang="ja-JP" altLang="en-US" sz="1100" dirty="0">
                          <a:latin typeface="Meiryo UI" panose="020B0604030504040204" pitchFamily="50" charset="-128"/>
                          <a:ea typeface="Meiryo UI" panose="020B0604030504040204" pitchFamily="50" charset="-128"/>
                        </a:rPr>
                        <a:t>時点</a:t>
                      </a:r>
                    </a:p>
                  </a:txBody>
                  <a:tcPr/>
                </a:tc>
                <a:tc>
                  <a:txBody>
                    <a:bodyPr/>
                    <a:lstStyle/>
                    <a:p>
                      <a:pPr algn="ctr"/>
                      <a:r>
                        <a:rPr kumimoji="1" lang="ja-JP" altLang="en-US" sz="1100" dirty="0">
                          <a:latin typeface="Meiryo UI" panose="020B0604030504040204" pitchFamily="50" charset="-128"/>
                          <a:ea typeface="Meiryo UI" panose="020B0604030504040204" pitchFamily="50" charset="-128"/>
                        </a:rPr>
                        <a:t>人数</a:t>
                      </a:r>
                    </a:p>
                  </a:txBody>
                  <a:tcPr/>
                </a:tc>
                <a:extLst>
                  <a:ext uri="{0D108BD9-81ED-4DB2-BD59-A6C34878D82A}">
                    <a16:rowId xmlns:a16="http://schemas.microsoft.com/office/drawing/2014/main" val="931899091"/>
                  </a:ext>
                </a:extLst>
              </a:tr>
              <a:tr h="123456">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2012</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9,044</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283810397"/>
                  </a:ext>
                </a:extLst>
              </a:tr>
              <a:tr h="167648">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2013</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9,339</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05016959"/>
                  </a:ext>
                </a:extLst>
              </a:tr>
              <a:tr h="139832">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2014</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9,759</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1335094927"/>
                  </a:ext>
                </a:extLst>
              </a:tr>
              <a:tr h="0">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2015</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10,052</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208837676"/>
                  </a:ext>
                </a:extLst>
              </a:tr>
              <a:tr h="0">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2016</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12,356</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275531902"/>
                  </a:ext>
                </a:extLst>
              </a:tr>
              <a:tr h="128392">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2017</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15,258</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568075657"/>
                  </a:ext>
                </a:extLst>
              </a:tr>
              <a:tr h="0">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2018</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20,173</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2905132028"/>
                  </a:ext>
                </a:extLst>
              </a:tr>
              <a:tr h="144768">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2019</a:t>
                      </a:r>
                      <a:r>
                        <a:rPr kumimoji="1" lang="ja-JP" altLang="en-US" sz="1100" dirty="0">
                          <a:solidFill>
                            <a:schemeClr val="tx1"/>
                          </a:solidFill>
                          <a:latin typeface="Meiryo UI" panose="020B0604030504040204" pitchFamily="50" charset="-128"/>
                          <a:ea typeface="Meiryo UI" panose="020B0604030504040204" pitchFamily="50" charset="-128"/>
                        </a:rPr>
                        <a:t>年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25,816</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643432495"/>
                  </a:ext>
                </a:extLst>
              </a:tr>
              <a:tr h="144768">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2020</a:t>
                      </a:r>
                      <a:r>
                        <a:rPr kumimoji="1" lang="ja-JP" altLang="en-US" sz="1100" dirty="0">
                          <a:solidFill>
                            <a:schemeClr val="tx1"/>
                          </a:solidFill>
                          <a:latin typeface="Meiryo UI" panose="020B0604030504040204" pitchFamily="50" charset="-128"/>
                          <a:ea typeface="Meiryo UI" panose="020B0604030504040204" pitchFamily="50" charset="-128"/>
                        </a:rPr>
                        <a:t>年</a:t>
                      </a:r>
                      <a:r>
                        <a:rPr kumimoji="1" lang="ja-JP" altLang="en-US" sz="1100" baseline="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月末</a:t>
                      </a:r>
                    </a:p>
                  </a:txBody>
                  <a:tcPr>
                    <a:solidFill>
                      <a:schemeClr val="accent5">
                        <a:lumMod val="20000"/>
                        <a:lumOff val="80000"/>
                      </a:schemeClr>
                    </a:solidFill>
                  </a:tcPr>
                </a:tc>
                <a:tc>
                  <a:txBody>
                    <a:bodyPr/>
                    <a:lstStyle/>
                    <a:p>
                      <a:pPr algn="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28,768</a:t>
                      </a:r>
                      <a:r>
                        <a:rPr kumimoji="1" lang="ja-JP" altLang="en-US" sz="1100" dirty="0">
                          <a:solidFill>
                            <a:schemeClr val="tx1"/>
                          </a:solidFill>
                          <a:latin typeface="Meiryo UI" panose="020B0604030504040204" pitchFamily="50" charset="-128"/>
                          <a:ea typeface="Meiryo UI" panose="020B0604030504040204" pitchFamily="50" charset="-128"/>
                        </a:rPr>
                        <a:t>人</a:t>
                      </a:r>
                    </a:p>
                  </a:txBody>
                  <a:tcPr>
                    <a:solidFill>
                      <a:schemeClr val="accent5">
                        <a:lumMod val="20000"/>
                        <a:lumOff val="80000"/>
                      </a:schemeClr>
                    </a:solidFill>
                  </a:tcPr>
                </a:tc>
                <a:extLst>
                  <a:ext uri="{0D108BD9-81ED-4DB2-BD59-A6C34878D82A}">
                    <a16:rowId xmlns:a16="http://schemas.microsoft.com/office/drawing/2014/main" val="3426960623"/>
                  </a:ext>
                </a:extLst>
              </a:tr>
              <a:tr h="144768">
                <a:tc>
                  <a:txBody>
                    <a:bodyPr/>
                    <a:lstStyle/>
                    <a:p>
                      <a:pPr algn="ctr">
                        <a:lnSpc>
                          <a:spcPts val="1200"/>
                        </a:lnSpc>
                      </a:pPr>
                      <a:r>
                        <a:rPr kumimoji="1" lang="en-US" altLang="ja-JP" sz="1100" dirty="0">
                          <a:solidFill>
                            <a:schemeClr val="tx1"/>
                          </a:solidFill>
                          <a:latin typeface="Meiryo UI" panose="020B0604030504040204" pitchFamily="50" charset="-128"/>
                          <a:ea typeface="Meiryo UI" panose="020B0604030504040204" pitchFamily="50" charset="-128"/>
                        </a:rPr>
                        <a:t>2021</a:t>
                      </a:r>
                      <a:r>
                        <a:rPr kumimoji="1" lang="ja-JP" altLang="en-US" sz="1100" dirty="0">
                          <a:solidFill>
                            <a:schemeClr val="tx1"/>
                          </a:solidFill>
                          <a:latin typeface="Meiryo UI" panose="020B0604030504040204" pitchFamily="50" charset="-128"/>
                          <a:ea typeface="Meiryo UI" panose="020B0604030504040204" pitchFamily="50" charset="-128"/>
                        </a:rPr>
                        <a:t>年</a:t>
                      </a:r>
                      <a:r>
                        <a:rPr kumimoji="1" lang="ja-JP" altLang="en-US" sz="1100" baseline="0" dirty="0">
                          <a:solidFill>
                            <a:schemeClr val="tx1"/>
                          </a:solidFill>
                          <a:latin typeface="Meiryo UI" panose="020B0604030504040204" pitchFamily="50" charset="-128"/>
                          <a:ea typeface="Meiryo UI" panose="020B0604030504040204" pitchFamily="50" charset="-128"/>
                        </a:rPr>
                        <a:t> </a:t>
                      </a:r>
                      <a:r>
                        <a:rPr kumimoji="1" lang="en-US" altLang="ja-JP" sz="1100" baseline="0" dirty="0">
                          <a:solidFill>
                            <a:schemeClr val="tx1"/>
                          </a:solidFill>
                          <a:latin typeface="Meiryo UI" panose="020B0604030504040204" pitchFamily="50" charset="-128"/>
                          <a:ea typeface="Meiryo UI" panose="020B0604030504040204" pitchFamily="50" charset="-128"/>
                        </a:rPr>
                        <a:t>10</a:t>
                      </a:r>
                      <a:r>
                        <a:rPr kumimoji="1" lang="ja-JP" altLang="en-US" sz="1100" baseline="0" dirty="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31,947</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395054747"/>
                  </a:ext>
                </a:extLst>
              </a:tr>
            </a:tbl>
          </a:graphicData>
        </a:graphic>
      </p:graphicFrame>
      <p:sp>
        <p:nvSpPr>
          <p:cNvPr id="23" name="四角形吹き出し 22"/>
          <p:cNvSpPr/>
          <p:nvPr/>
        </p:nvSpPr>
        <p:spPr>
          <a:xfrm>
            <a:off x="1611327" y="3573854"/>
            <a:ext cx="1270167" cy="432048"/>
          </a:xfrm>
          <a:prstGeom prst="wedgeRectCallout">
            <a:avLst>
              <a:gd name="adj1" fmla="val -59842"/>
              <a:gd name="adj2" fmla="val 94626"/>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p>
        </p:txBody>
      </p:sp>
      <p:sp>
        <p:nvSpPr>
          <p:cNvPr id="2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26" name="グラフ 25"/>
          <p:cNvGraphicFramePr>
            <a:graphicFrameLocks/>
          </p:cNvGraphicFramePr>
          <p:nvPr>
            <p:extLst>
              <p:ext uri="{D42A27DB-BD31-4B8C-83A1-F6EECF244321}">
                <p14:modId xmlns:p14="http://schemas.microsoft.com/office/powerpoint/2010/main" val="1016997667"/>
              </p:ext>
            </p:extLst>
          </p:nvPr>
        </p:nvGraphicFramePr>
        <p:xfrm>
          <a:off x="5674262" y="3380418"/>
          <a:ext cx="3362234" cy="2972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extLst>
              <p:ext uri="{D42A27DB-BD31-4B8C-83A1-F6EECF244321}">
                <p14:modId xmlns:p14="http://schemas.microsoft.com/office/powerpoint/2010/main" val="1341833510"/>
              </p:ext>
            </p:extLst>
          </p:nvPr>
        </p:nvGraphicFramePr>
        <p:xfrm>
          <a:off x="114697" y="3594374"/>
          <a:ext cx="3305175" cy="2867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18364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9965" y="616507"/>
            <a:ext cx="7997815" cy="553998"/>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cs typeface="Meiryo UI" panose="020B0604030504040204" pitchFamily="50" charset="-128"/>
              </a:rPr>
              <a:t>大阪・全国の</a:t>
            </a:r>
            <a:r>
              <a:rPr lang="zh-TW" altLang="en-US" b="1" dirty="0">
                <a:latin typeface="Meiryo UI" panose="020B0604030504040204" pitchFamily="50" charset="-128"/>
                <a:ea typeface="Meiryo UI" panose="020B0604030504040204" pitchFamily="50" charset="-128"/>
                <a:cs typeface="Meiryo UI" panose="020B0604030504040204" pitchFamily="50" charset="-128"/>
              </a:rPr>
              <a:t>新規高校卒業（予定）者就職（内定）状況</a:t>
            </a: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（３月末現在）</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出典：文部科学省「高等学校卒業者の就職状況調査」より作成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34076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大阪府の高校卒業者の就職率は改善傾向にあるが、全国平均とは開きがある状況。</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84</a:t>
            </a:fld>
            <a:endParaRPr lang="ja-JP" altLang="en-US" b="1" dirty="0"/>
          </a:p>
        </p:txBody>
      </p:sp>
      <p:graphicFrame>
        <p:nvGraphicFramePr>
          <p:cNvPr id="8" name="グラフ 7"/>
          <p:cNvGraphicFramePr>
            <a:graphicFrameLocks/>
          </p:cNvGraphicFramePr>
          <p:nvPr>
            <p:extLst>
              <p:ext uri="{D42A27DB-BD31-4B8C-83A1-F6EECF244321}">
                <p14:modId xmlns:p14="http://schemas.microsoft.com/office/powerpoint/2010/main" val="3912294846"/>
              </p:ext>
            </p:extLst>
          </p:nvPr>
        </p:nvGraphicFramePr>
        <p:xfrm>
          <a:off x="11323" y="2051254"/>
          <a:ext cx="8820472" cy="4697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Tree>
    <p:extLst>
      <p:ext uri="{BB962C8B-B14F-4D97-AF65-F5344CB8AC3E}">
        <p14:creationId xmlns:p14="http://schemas.microsoft.com/office/powerpoint/2010/main" val="1753255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89756" y="537267"/>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大阪府の年齢階層別転入出の状況</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出典：総務省「住民基本台帳人口移動報告」より作成</a:t>
            </a:r>
          </a:p>
        </p:txBody>
      </p:sp>
      <p:sp>
        <p:nvSpPr>
          <p:cNvPr id="2" name="正方形/長方形 1"/>
          <p:cNvSpPr/>
          <p:nvPr/>
        </p:nvSpPr>
        <p:spPr>
          <a:xfrm>
            <a:off x="2286000" y="5517232"/>
            <a:ext cx="4572000" cy="369332"/>
          </a:xfrm>
          <a:prstGeom prst="rect">
            <a:avLst/>
          </a:prstGeom>
        </p:spPr>
        <p:txBody>
          <a:bodyPr>
            <a:spAutoFit/>
          </a:bodyPr>
          <a:lstStyle/>
          <a:p>
            <a:endParaRPr lang="ja-JP" altLang="en-US" dirty="0"/>
          </a:p>
        </p:txBody>
      </p:sp>
      <p:sp>
        <p:nvSpPr>
          <p:cNvPr id="18" name="正方形/長方形 17"/>
          <p:cNvSpPr/>
          <p:nvPr/>
        </p:nvSpPr>
        <p:spPr>
          <a:xfrm>
            <a:off x="107504" y="1175071"/>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年の圏域別転入出状況をみると、全体では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一方で、対東京圏（東京都、神奈川県、埼玉県、千葉県）では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代以下と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代を除き転出超過となっている。特に、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代の東京圏からの転入者が多い。</a:t>
            </a:r>
          </a:p>
        </p:txBody>
      </p:sp>
      <p:sp>
        <p:nvSpPr>
          <p:cNvPr id="16" name="正方形/長方形 10"/>
          <p:cNvSpPr>
            <a:spLocks noChangeArrowheads="1"/>
          </p:cNvSpPr>
          <p:nvPr/>
        </p:nvSpPr>
        <p:spPr bwMode="auto">
          <a:xfrm>
            <a:off x="89756" y="2117856"/>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（男女計）</a:t>
            </a: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3" name="スライド番号プレースホルダー 2"/>
          <p:cNvSpPr>
            <a:spLocks noGrp="1"/>
          </p:cNvSpPr>
          <p:nvPr>
            <p:ph type="sldNum" sz="quarter" idx="12"/>
          </p:nvPr>
        </p:nvSpPr>
        <p:spPr>
          <a:xfrm>
            <a:off x="7044564" y="6517399"/>
            <a:ext cx="2133600" cy="365125"/>
          </a:xfrm>
        </p:spPr>
        <p:txBody>
          <a:bodyPr/>
          <a:lstStyle/>
          <a:p>
            <a:pPr>
              <a:defRPr/>
            </a:pPr>
            <a:fld id="{4AC9B83D-17C3-4F2E-B0BA-D155CD364A7C}" type="slidenum">
              <a:rPr lang="ja-JP" altLang="en-US" b="1" smtClean="0"/>
              <a:pPr>
                <a:defRPr/>
              </a:pPr>
              <a:t>85</a:t>
            </a:fld>
            <a:endParaRPr lang="ja-JP" altLang="en-US" b="1" dirty="0"/>
          </a:p>
        </p:txBody>
      </p:sp>
      <p:graphicFrame>
        <p:nvGraphicFramePr>
          <p:cNvPr id="5" name="表 4"/>
          <p:cNvGraphicFramePr>
            <a:graphicFrameLocks noGrp="1"/>
          </p:cNvGraphicFramePr>
          <p:nvPr>
            <p:extLst>
              <p:ext uri="{D42A27DB-BD31-4B8C-83A1-F6EECF244321}">
                <p14:modId xmlns:p14="http://schemas.microsoft.com/office/powerpoint/2010/main" val="2934267864"/>
              </p:ext>
            </p:extLst>
          </p:nvPr>
        </p:nvGraphicFramePr>
        <p:xfrm>
          <a:off x="457198" y="2204864"/>
          <a:ext cx="8229603" cy="4510750"/>
        </p:xfrm>
        <a:graphic>
          <a:graphicData uri="http://schemas.openxmlformats.org/drawingml/2006/table">
            <a:tbl>
              <a:tblPr/>
              <a:tblGrid>
                <a:gridCol w="892125">
                  <a:extLst>
                    <a:ext uri="{9D8B030D-6E8A-4147-A177-3AD203B41FA5}">
                      <a16:colId xmlns:a16="http://schemas.microsoft.com/office/drawing/2014/main" val="4182915341"/>
                    </a:ext>
                  </a:extLst>
                </a:gridCol>
                <a:gridCol w="741767">
                  <a:extLst>
                    <a:ext uri="{9D8B030D-6E8A-4147-A177-3AD203B41FA5}">
                      <a16:colId xmlns:a16="http://schemas.microsoft.com/office/drawing/2014/main" val="1181301822"/>
                    </a:ext>
                  </a:extLst>
                </a:gridCol>
                <a:gridCol w="731743">
                  <a:extLst>
                    <a:ext uri="{9D8B030D-6E8A-4147-A177-3AD203B41FA5}">
                      <a16:colId xmlns:a16="http://schemas.microsoft.com/office/drawing/2014/main" val="2036324378"/>
                    </a:ext>
                  </a:extLst>
                </a:gridCol>
                <a:gridCol w="731743">
                  <a:extLst>
                    <a:ext uri="{9D8B030D-6E8A-4147-A177-3AD203B41FA5}">
                      <a16:colId xmlns:a16="http://schemas.microsoft.com/office/drawing/2014/main" val="2973818590"/>
                    </a:ext>
                  </a:extLst>
                </a:gridCol>
                <a:gridCol w="731743">
                  <a:extLst>
                    <a:ext uri="{9D8B030D-6E8A-4147-A177-3AD203B41FA5}">
                      <a16:colId xmlns:a16="http://schemas.microsoft.com/office/drawing/2014/main" val="1444817035"/>
                    </a:ext>
                  </a:extLst>
                </a:gridCol>
                <a:gridCol w="731743">
                  <a:extLst>
                    <a:ext uri="{9D8B030D-6E8A-4147-A177-3AD203B41FA5}">
                      <a16:colId xmlns:a16="http://schemas.microsoft.com/office/drawing/2014/main" val="724247333"/>
                    </a:ext>
                  </a:extLst>
                </a:gridCol>
                <a:gridCol w="731743">
                  <a:extLst>
                    <a:ext uri="{9D8B030D-6E8A-4147-A177-3AD203B41FA5}">
                      <a16:colId xmlns:a16="http://schemas.microsoft.com/office/drawing/2014/main" val="1250314581"/>
                    </a:ext>
                  </a:extLst>
                </a:gridCol>
                <a:gridCol w="731743">
                  <a:extLst>
                    <a:ext uri="{9D8B030D-6E8A-4147-A177-3AD203B41FA5}">
                      <a16:colId xmlns:a16="http://schemas.microsoft.com/office/drawing/2014/main" val="92726199"/>
                    </a:ext>
                  </a:extLst>
                </a:gridCol>
                <a:gridCol w="731743">
                  <a:extLst>
                    <a:ext uri="{9D8B030D-6E8A-4147-A177-3AD203B41FA5}">
                      <a16:colId xmlns:a16="http://schemas.microsoft.com/office/drawing/2014/main" val="3057534059"/>
                    </a:ext>
                  </a:extLst>
                </a:gridCol>
                <a:gridCol w="731743">
                  <a:extLst>
                    <a:ext uri="{9D8B030D-6E8A-4147-A177-3AD203B41FA5}">
                      <a16:colId xmlns:a16="http://schemas.microsoft.com/office/drawing/2014/main" val="4044758664"/>
                    </a:ext>
                  </a:extLst>
                </a:gridCol>
                <a:gridCol w="741767">
                  <a:extLst>
                    <a:ext uri="{9D8B030D-6E8A-4147-A177-3AD203B41FA5}">
                      <a16:colId xmlns:a16="http://schemas.microsoft.com/office/drawing/2014/main" val="4176339450"/>
                    </a:ext>
                  </a:extLst>
                </a:gridCol>
              </a:tblGrid>
              <a:tr h="180430">
                <a:tc>
                  <a:txBody>
                    <a:bodyPr/>
                    <a:lstStyle/>
                    <a:p>
                      <a:pPr algn="l" fontAlgn="ctr"/>
                      <a:r>
                        <a:rPr lang="ja-JP" altLang="en-US" sz="900" b="0" i="0" u="none" strike="noStrike">
                          <a:effectLst/>
                          <a:latin typeface="メイリオ" panose="020B0604030504040204" pitchFamily="50" charset="-128"/>
                          <a:ea typeface="メイリオ" panose="020B0604030504040204" pitchFamily="50" charset="-128"/>
                        </a:rPr>
                        <a:t>　</a:t>
                      </a:r>
                    </a:p>
                  </a:txBody>
                  <a:tcPr marL="7518" marR="7518" marT="751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effectLst/>
                          <a:latin typeface="メイリオ" panose="020B0604030504040204" pitchFamily="50" charset="-128"/>
                          <a:ea typeface="メイリオ" panose="020B0604030504040204" pitchFamily="50" charset="-128"/>
                        </a:rPr>
                        <a:t>　</a:t>
                      </a:r>
                    </a:p>
                  </a:txBody>
                  <a:tcPr marL="7518" marR="7518" marT="751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effectLst/>
                          <a:latin typeface="メイリオ" panose="020B0604030504040204" pitchFamily="50" charset="-128"/>
                          <a:ea typeface="メイリオ" panose="020B0604030504040204" pitchFamily="50" charset="-128"/>
                        </a:rPr>
                        <a:t>合計</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0</a:t>
                      </a:r>
                      <a:r>
                        <a:rPr lang="ja-JP" altLang="en-US" sz="900" b="0" i="0" u="none" strike="noStrike">
                          <a:effectLst/>
                          <a:latin typeface="メイリオ" panose="020B0604030504040204" pitchFamily="50" charset="-128"/>
                          <a:ea typeface="メイリオ" panose="020B0604030504040204" pitchFamily="50" charset="-128"/>
                        </a:rPr>
                        <a:t>～</a:t>
                      </a:r>
                      <a:r>
                        <a:rPr lang="en-US" altLang="ja-JP" sz="900" b="0" i="0" u="none" strike="noStrike">
                          <a:effectLst/>
                          <a:latin typeface="メイリオ" panose="020B0604030504040204" pitchFamily="50" charset="-128"/>
                          <a:ea typeface="メイリオ" panose="020B0604030504040204" pitchFamily="50" charset="-128"/>
                        </a:rPr>
                        <a:t>9</a:t>
                      </a:r>
                      <a:r>
                        <a:rPr lang="ja-JP" altLang="en-US" sz="900" b="0" i="0" u="none" strike="noStrike">
                          <a:effectLst/>
                          <a:latin typeface="メイリオ" panose="020B0604030504040204" pitchFamily="50" charset="-128"/>
                          <a:ea typeface="メイリオ" panose="020B0604030504040204" pitchFamily="50" charset="-128"/>
                        </a:rPr>
                        <a:t>歳</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10</a:t>
                      </a:r>
                      <a:r>
                        <a:rPr lang="ja-JP" altLang="en-US" sz="900" b="0" i="0" u="none" strike="noStrike">
                          <a:effectLst/>
                          <a:latin typeface="メイリオ" panose="020B0604030504040204" pitchFamily="50" charset="-128"/>
                          <a:ea typeface="メイリオ" panose="020B0604030504040204" pitchFamily="50" charset="-128"/>
                        </a:rPr>
                        <a:t>～</a:t>
                      </a:r>
                      <a:r>
                        <a:rPr lang="en-US" altLang="ja-JP" sz="900" b="0" i="0" u="none" strike="noStrike">
                          <a:effectLst/>
                          <a:latin typeface="メイリオ" panose="020B0604030504040204" pitchFamily="50" charset="-128"/>
                          <a:ea typeface="メイリオ" panose="020B0604030504040204" pitchFamily="50" charset="-128"/>
                        </a:rPr>
                        <a:t>19</a:t>
                      </a:r>
                      <a:r>
                        <a:rPr lang="ja-JP" altLang="en-US" sz="900" b="0" i="0" u="none" strike="noStrike">
                          <a:effectLst/>
                          <a:latin typeface="メイリオ" panose="020B0604030504040204" pitchFamily="50" charset="-128"/>
                          <a:ea typeface="メイリオ" panose="020B0604030504040204" pitchFamily="50" charset="-128"/>
                        </a:rPr>
                        <a:t>歳</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20</a:t>
                      </a:r>
                      <a:r>
                        <a:rPr lang="ja-JP" altLang="en-US" sz="900" b="0" i="0" u="none" strike="noStrike">
                          <a:effectLst/>
                          <a:latin typeface="メイリオ" panose="020B0604030504040204" pitchFamily="50" charset="-128"/>
                          <a:ea typeface="メイリオ" panose="020B0604030504040204" pitchFamily="50" charset="-128"/>
                        </a:rPr>
                        <a:t>～</a:t>
                      </a:r>
                      <a:r>
                        <a:rPr lang="en-US" altLang="ja-JP" sz="900" b="0" i="0" u="none" strike="noStrike">
                          <a:effectLst/>
                          <a:latin typeface="メイリオ" panose="020B0604030504040204" pitchFamily="50" charset="-128"/>
                          <a:ea typeface="メイリオ" panose="020B0604030504040204" pitchFamily="50" charset="-128"/>
                        </a:rPr>
                        <a:t>29</a:t>
                      </a:r>
                      <a:r>
                        <a:rPr lang="ja-JP" altLang="en-US" sz="900" b="0" i="0" u="none" strike="noStrike">
                          <a:effectLst/>
                          <a:latin typeface="メイリオ" panose="020B0604030504040204" pitchFamily="50" charset="-128"/>
                          <a:ea typeface="メイリオ" panose="020B0604030504040204" pitchFamily="50" charset="-128"/>
                        </a:rPr>
                        <a:t>歳</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30</a:t>
                      </a:r>
                      <a:r>
                        <a:rPr lang="ja-JP" altLang="en-US" sz="900" b="0" i="0" u="none" strike="noStrike">
                          <a:effectLst/>
                          <a:latin typeface="メイリオ" panose="020B0604030504040204" pitchFamily="50" charset="-128"/>
                          <a:ea typeface="メイリオ" panose="020B0604030504040204" pitchFamily="50" charset="-128"/>
                        </a:rPr>
                        <a:t>～</a:t>
                      </a:r>
                      <a:r>
                        <a:rPr lang="en-US" altLang="ja-JP" sz="900" b="0" i="0" u="none" strike="noStrike">
                          <a:effectLst/>
                          <a:latin typeface="メイリオ" panose="020B0604030504040204" pitchFamily="50" charset="-128"/>
                          <a:ea typeface="メイリオ" panose="020B0604030504040204" pitchFamily="50" charset="-128"/>
                        </a:rPr>
                        <a:t>39</a:t>
                      </a:r>
                      <a:r>
                        <a:rPr lang="ja-JP" altLang="en-US" sz="900" b="0" i="0" u="none" strike="noStrike">
                          <a:effectLst/>
                          <a:latin typeface="メイリオ" panose="020B0604030504040204" pitchFamily="50" charset="-128"/>
                          <a:ea typeface="メイリオ" panose="020B0604030504040204" pitchFamily="50" charset="-128"/>
                        </a:rPr>
                        <a:t>歳</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40</a:t>
                      </a:r>
                      <a:r>
                        <a:rPr lang="ja-JP" altLang="en-US" sz="900" b="0" i="0" u="none" strike="noStrike">
                          <a:effectLst/>
                          <a:latin typeface="メイリオ" panose="020B0604030504040204" pitchFamily="50" charset="-128"/>
                          <a:ea typeface="メイリオ" panose="020B0604030504040204" pitchFamily="50" charset="-128"/>
                        </a:rPr>
                        <a:t>歳～</a:t>
                      </a:r>
                      <a:r>
                        <a:rPr lang="en-US" altLang="ja-JP" sz="900" b="0" i="0" u="none" strike="noStrike">
                          <a:effectLst/>
                          <a:latin typeface="メイリオ" panose="020B0604030504040204" pitchFamily="50" charset="-128"/>
                          <a:ea typeface="メイリオ" panose="020B0604030504040204" pitchFamily="50" charset="-128"/>
                        </a:rPr>
                        <a:t>49</a:t>
                      </a:r>
                      <a:r>
                        <a:rPr lang="ja-JP" altLang="en-US" sz="900" b="0" i="0" u="none" strike="noStrike">
                          <a:effectLst/>
                          <a:latin typeface="メイリオ" panose="020B0604030504040204" pitchFamily="50" charset="-128"/>
                          <a:ea typeface="メイリオ" panose="020B0604030504040204" pitchFamily="50" charset="-128"/>
                        </a:rPr>
                        <a:t>歳</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50</a:t>
                      </a:r>
                      <a:r>
                        <a:rPr lang="ja-JP" altLang="en-US" sz="900" b="0" i="0" u="none" strike="noStrike">
                          <a:effectLst/>
                          <a:latin typeface="メイリオ" panose="020B0604030504040204" pitchFamily="50" charset="-128"/>
                          <a:ea typeface="メイリオ" panose="020B0604030504040204" pitchFamily="50" charset="-128"/>
                        </a:rPr>
                        <a:t>歳～</a:t>
                      </a:r>
                      <a:r>
                        <a:rPr lang="en-US" altLang="ja-JP" sz="900" b="0" i="0" u="none" strike="noStrike">
                          <a:effectLst/>
                          <a:latin typeface="メイリオ" panose="020B0604030504040204" pitchFamily="50" charset="-128"/>
                          <a:ea typeface="メイリオ" panose="020B0604030504040204" pitchFamily="50" charset="-128"/>
                        </a:rPr>
                        <a:t>59</a:t>
                      </a:r>
                      <a:r>
                        <a:rPr lang="ja-JP" altLang="en-US" sz="900" b="0" i="0" u="none" strike="noStrike">
                          <a:effectLst/>
                          <a:latin typeface="メイリオ" panose="020B0604030504040204" pitchFamily="50" charset="-128"/>
                          <a:ea typeface="メイリオ" panose="020B0604030504040204" pitchFamily="50" charset="-128"/>
                        </a:rPr>
                        <a:t>歳</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0" i="0" u="none" strike="noStrike">
                          <a:effectLst/>
                          <a:latin typeface="メイリオ" panose="020B0604030504040204" pitchFamily="50" charset="-128"/>
                          <a:ea typeface="メイリオ" panose="020B0604030504040204" pitchFamily="50" charset="-128"/>
                        </a:rPr>
                        <a:t>60</a:t>
                      </a:r>
                      <a:r>
                        <a:rPr lang="ja-JP" altLang="en-US" sz="900" b="0" i="0" u="none" strike="noStrike">
                          <a:effectLst/>
                          <a:latin typeface="メイリオ" panose="020B0604030504040204" pitchFamily="50" charset="-128"/>
                          <a:ea typeface="メイリオ" panose="020B0604030504040204" pitchFamily="50" charset="-128"/>
                        </a:rPr>
                        <a:t>歳以上</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dirty="0">
                          <a:effectLst/>
                          <a:latin typeface="メイリオ" panose="020B0604030504040204" pitchFamily="50" charset="-128"/>
                          <a:ea typeface="メイリオ" panose="020B0604030504040204" pitchFamily="50" charset="-128"/>
                        </a:rPr>
                        <a:t>不詳</a:t>
                      </a:r>
                      <a:r>
                        <a:rPr lang="en-US" altLang="ja-JP" sz="900" b="0" i="0" u="none" strike="noStrike" dirty="0">
                          <a:effectLst/>
                          <a:latin typeface="メイリオ" panose="020B0604030504040204" pitchFamily="50" charset="-128"/>
                          <a:ea typeface="メイリオ" panose="020B0604030504040204" pitchFamily="50" charset="-128"/>
                        </a:rPr>
                        <a:t>/</a:t>
                      </a:r>
                      <a:r>
                        <a:rPr lang="ja-JP" altLang="en-US" sz="900" b="0" i="0" u="none" strike="noStrike" dirty="0">
                          <a:effectLst/>
                          <a:latin typeface="メイリオ" panose="020B0604030504040204" pitchFamily="50" charset="-128"/>
                          <a:ea typeface="メイリオ" panose="020B0604030504040204" pitchFamily="50" charset="-128"/>
                        </a:rPr>
                        <a:t>その他</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471765"/>
                  </a:ext>
                </a:extLst>
              </a:tr>
              <a:tr h="180430">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北海道・東北</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メイリオ" panose="020B0604030504040204" pitchFamily="50" charset="-128"/>
                          <a:ea typeface="メイリオ" panose="020B0604030504040204" pitchFamily="50" charset="-128"/>
                        </a:rPr>
                        <a:t>5,480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438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503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2,276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1,014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580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427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237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301843"/>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4,796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398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303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1,927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968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513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415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269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587252"/>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684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200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349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39249269"/>
                  </a:ext>
                </a:extLst>
              </a:tr>
              <a:tr h="180430">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関東・甲信越</a:t>
                      </a:r>
                      <a:br>
                        <a:rPr lang="ja-JP" altLang="en-US" sz="900" b="1" i="0" u="none" strike="noStrike">
                          <a:effectLst/>
                          <a:latin typeface="メイリオ" panose="020B0604030504040204" pitchFamily="50" charset="-128"/>
                          <a:ea typeface="メイリオ" panose="020B0604030504040204" pitchFamily="50" charset="-128"/>
                        </a:rPr>
                      </a:br>
                      <a:r>
                        <a:rPr lang="ja-JP" altLang="en-US" sz="900" b="1" i="0" u="none" strike="noStrike">
                          <a:effectLst/>
                          <a:latin typeface="メイリオ" panose="020B0604030504040204" pitchFamily="50" charset="-128"/>
                          <a:ea typeface="メイリオ" panose="020B0604030504040204" pitchFamily="50" charset="-128"/>
                        </a:rPr>
                        <a:t>（東京圏除く）</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4,707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360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369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2,209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860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460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276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0882788"/>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4,681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348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294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2,067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931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470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318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249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452776"/>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71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42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82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15952068"/>
                  </a:ext>
                </a:extLst>
              </a:tr>
              <a:tr h="180430">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東京圏</a:t>
                      </a:r>
                    </a:p>
                  </a:txBody>
                  <a:tcPr marL="7518" marR="7518" marT="7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36,108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3,202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1,167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effectLst/>
                          <a:latin typeface="メイリオ" panose="020B0604030504040204" pitchFamily="50" charset="-128"/>
                          <a:ea typeface="メイリオ" panose="020B0604030504040204" pitchFamily="50" charset="-128"/>
                        </a:rPr>
                        <a:t>14,934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8,390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4,359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2,690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1,356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653437"/>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44,499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3,151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1,955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21,431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9,332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4,499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2,536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1,594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1786169"/>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8,391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788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6,497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942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140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238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21967547"/>
                  </a:ext>
                </a:extLst>
              </a:tr>
              <a:tr h="180430">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東海・北陸</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20,026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1,442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1,370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9,200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3,931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2,022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1,227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832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864824"/>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17,616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1,344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795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7,965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3,626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1,750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1,101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1,032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580044"/>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2,410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575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1,235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305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272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200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30410910"/>
                  </a:ext>
                </a:extLst>
              </a:tr>
              <a:tr h="180430">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関西圏</a:t>
                      </a:r>
                      <a:br>
                        <a:rPr lang="ja-JP" altLang="en-US" sz="900" b="1" i="0" u="none" strike="noStrike">
                          <a:effectLst/>
                          <a:latin typeface="メイリオ" panose="020B0604030504040204" pitchFamily="50" charset="-128"/>
                          <a:ea typeface="メイリオ" panose="020B0604030504040204" pitchFamily="50" charset="-128"/>
                        </a:rPr>
                      </a:br>
                      <a:r>
                        <a:rPr lang="en-US" altLang="ja-JP" sz="900" b="1" i="0" u="none" strike="noStrike">
                          <a:effectLst/>
                          <a:latin typeface="メイリオ" panose="020B0604030504040204" pitchFamily="50" charset="-128"/>
                          <a:ea typeface="メイリオ" panose="020B0604030504040204" pitchFamily="50" charset="-128"/>
                        </a:rPr>
                        <a:t>(</a:t>
                      </a:r>
                      <a:r>
                        <a:rPr lang="ja-JP" altLang="en-US" sz="900" b="1" i="0" u="none" strike="noStrike">
                          <a:effectLst/>
                          <a:latin typeface="メイリオ" panose="020B0604030504040204" pitchFamily="50" charset="-128"/>
                          <a:ea typeface="メイリオ" panose="020B0604030504040204" pitchFamily="50" charset="-128"/>
                        </a:rPr>
                        <a:t>大阪除く</a:t>
                      </a:r>
                      <a:r>
                        <a:rPr lang="en-US" altLang="ja-JP" sz="900" b="1" i="0" u="none" strike="noStrike">
                          <a:effectLst/>
                          <a:latin typeface="メイリオ" panose="020B0604030504040204" pitchFamily="50" charset="-128"/>
                          <a:ea typeface="メイリオ" panose="020B0604030504040204" pitchFamily="50" charset="-128"/>
                        </a:rPr>
                        <a:t>)</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67,185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3,440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3,233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32,944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13,481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5,632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3,419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5,017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676626"/>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61,338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5,122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2,823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24,273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14,017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5,950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3,730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5,393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2645677"/>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5,847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1,682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410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8,671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536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318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311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376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566533129"/>
                  </a:ext>
                </a:extLst>
              </a:tr>
              <a:tr h="180430">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中国・四国</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20,021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1,099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2,376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10,162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2,759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1,469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1,124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3330662"/>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15,600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1,310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1,028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6,283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2,883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1,101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1,451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121730"/>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4,421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211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1,348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3,879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124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52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80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327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78909703"/>
                  </a:ext>
                </a:extLst>
              </a:tr>
              <a:tr h="180430">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九州</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14,482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1,026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1,807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6,373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2,287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1,304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826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854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670"/>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13,857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1,321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807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5,286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2,730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1,487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969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1,255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122841"/>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625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295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1,000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443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183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143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401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448426919"/>
                  </a:ext>
                </a:extLst>
              </a:tr>
              <a:tr h="180430">
                <a:tc rowSpan="3">
                  <a:txBody>
                    <a:bodyPr/>
                    <a:lstStyle/>
                    <a:p>
                      <a:pPr algn="ctr" fontAlgn="ctr"/>
                      <a:r>
                        <a:rPr lang="ja-JP" altLang="en-US" sz="900" b="1" i="0" u="none" strike="noStrike">
                          <a:effectLst/>
                          <a:latin typeface="メイリオ" panose="020B0604030504040204" pitchFamily="50" charset="-128"/>
                          <a:ea typeface="メイリオ" panose="020B0604030504040204" pitchFamily="50" charset="-128"/>
                        </a:rPr>
                        <a:t>合計</a:t>
                      </a:r>
                      <a:br>
                        <a:rPr lang="ja-JP" altLang="en-US" sz="900" b="1" i="0" u="none" strike="noStrike">
                          <a:effectLst/>
                          <a:latin typeface="メイリオ" panose="020B0604030504040204" pitchFamily="50" charset="-128"/>
                          <a:ea typeface="メイリオ" panose="020B0604030504040204" pitchFamily="50" charset="-128"/>
                        </a:rPr>
                      </a:br>
                      <a:r>
                        <a:rPr lang="en-US" altLang="ja-JP" sz="900" b="1" i="0" u="none" strike="noStrike">
                          <a:effectLst/>
                          <a:latin typeface="メイリオ" panose="020B0604030504040204" pitchFamily="50" charset="-128"/>
                          <a:ea typeface="メイリオ" panose="020B0604030504040204" pitchFamily="50" charset="-128"/>
                        </a:rPr>
                        <a:t>(</a:t>
                      </a:r>
                      <a:r>
                        <a:rPr lang="ja-JP" altLang="en-US" sz="900" b="1" i="0" u="none" strike="noStrike">
                          <a:effectLst/>
                          <a:latin typeface="メイリオ" panose="020B0604030504040204" pitchFamily="50" charset="-128"/>
                          <a:ea typeface="メイリオ" panose="020B0604030504040204" pitchFamily="50" charset="-128"/>
                        </a:rPr>
                        <a:t>大阪除く</a:t>
                      </a:r>
                      <a:r>
                        <a:rPr lang="en-US" altLang="ja-JP" sz="900" b="1" i="0" u="none" strike="noStrike">
                          <a:effectLst/>
                          <a:latin typeface="メイリオ" panose="020B0604030504040204" pitchFamily="50" charset="-128"/>
                          <a:ea typeface="メイリオ" panose="020B0604030504040204" pitchFamily="50" charset="-128"/>
                        </a:rPr>
                        <a:t>)</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転入</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168,009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11,007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10,825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78,098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32,722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15,826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9,886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9,587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48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6903111"/>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転出</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162,387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12,994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8,005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69,232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34,487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16,190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10,170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11,243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704814"/>
                  </a:ext>
                </a:extLst>
              </a:tr>
              <a:tr h="180430">
                <a:tc vMerge="1">
                  <a:txBody>
                    <a:bodyPr/>
                    <a:lstStyle/>
                    <a:p>
                      <a:endParaRPr kumimoji="1" lang="ja-JP" altLang="en-US"/>
                    </a:p>
                  </a:txBody>
                  <a:tcPr/>
                </a:tc>
                <a:tc>
                  <a:txBody>
                    <a:bodyPr/>
                    <a:lstStyle/>
                    <a:p>
                      <a:pPr algn="dist" fontAlgn="ctr"/>
                      <a:r>
                        <a:rPr lang="ja-JP" altLang="en-US" sz="900" b="0" i="0" u="none" strike="noStrike">
                          <a:effectLst/>
                          <a:latin typeface="メイリオ" panose="020B0604030504040204" pitchFamily="50" charset="-128"/>
                          <a:ea typeface="メイリオ" panose="020B0604030504040204" pitchFamily="50" charset="-128"/>
                        </a:rPr>
                        <a:t>差分</a:t>
                      </a:r>
                    </a:p>
                  </a:txBody>
                  <a:tcPr marL="112769" marR="112769"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5,622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1,987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2,820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ja-JP" sz="900" b="0" i="0" u="none" strike="noStrike">
                          <a:effectLst/>
                          <a:latin typeface="メイリオ" panose="020B0604030504040204" pitchFamily="50" charset="-128"/>
                          <a:ea typeface="メイリオ" panose="020B0604030504040204" pitchFamily="50" charset="-128"/>
                        </a:rPr>
                        <a:t>8,866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1,765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364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284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a:effectLst/>
                          <a:latin typeface="メイリオ" panose="020B0604030504040204" pitchFamily="50" charset="-128"/>
                          <a:ea typeface="メイリオ" panose="020B0604030504040204" pitchFamily="50" charset="-128"/>
                        </a:rPr>
                        <a:t>▲ </a:t>
                      </a:r>
                      <a:r>
                        <a:rPr lang="en-US" altLang="ja-JP" sz="900" b="0" i="0" u="none" strike="noStrike">
                          <a:effectLst/>
                          <a:latin typeface="メイリオ" panose="020B0604030504040204" pitchFamily="50" charset="-128"/>
                          <a:ea typeface="メイリオ" panose="020B0604030504040204" pitchFamily="50" charset="-128"/>
                        </a:rPr>
                        <a:t>1,656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ja-JP" altLang="en-US" sz="900" b="0" i="0" u="none" strike="noStrike" dirty="0">
                          <a:effectLst/>
                          <a:latin typeface="メイリオ" panose="020B0604030504040204" pitchFamily="50" charset="-128"/>
                          <a:ea typeface="メイリオ" panose="020B0604030504040204" pitchFamily="50" charset="-128"/>
                        </a:rPr>
                        <a:t>▲ </a:t>
                      </a:r>
                      <a:r>
                        <a:rPr lang="en-US" altLang="ja-JP" sz="900" b="0" i="0" u="none" strike="noStrike" dirty="0">
                          <a:effectLst/>
                          <a:latin typeface="メイリオ" panose="020B0604030504040204" pitchFamily="50" charset="-128"/>
                          <a:ea typeface="メイリオ" panose="020B0604030504040204" pitchFamily="50" charset="-128"/>
                        </a:rPr>
                        <a:t>18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55178365"/>
                  </a:ext>
                </a:extLst>
              </a:tr>
            </a:tbl>
          </a:graphicData>
        </a:graphic>
      </p:graphicFrame>
    </p:spTree>
    <p:extLst>
      <p:ext uri="{BB962C8B-B14F-4D97-AF65-F5344CB8AC3E}">
        <p14:creationId xmlns:p14="http://schemas.microsoft.com/office/powerpoint/2010/main" val="22856018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3869678707"/>
              </p:ext>
            </p:extLst>
          </p:nvPr>
        </p:nvGraphicFramePr>
        <p:xfrm>
          <a:off x="196390" y="3616216"/>
          <a:ext cx="8696089" cy="3066146"/>
        </p:xfrm>
        <a:graphic>
          <a:graphicData uri="http://schemas.openxmlformats.org/drawingml/2006/table">
            <a:tbl>
              <a:tblPr/>
              <a:tblGrid>
                <a:gridCol w="242170">
                  <a:extLst>
                    <a:ext uri="{9D8B030D-6E8A-4147-A177-3AD203B41FA5}">
                      <a16:colId xmlns:a16="http://schemas.microsoft.com/office/drawing/2014/main" val="20000"/>
                    </a:ext>
                  </a:extLst>
                </a:gridCol>
                <a:gridCol w="1017615">
                  <a:extLst>
                    <a:ext uri="{9D8B030D-6E8A-4147-A177-3AD203B41FA5}">
                      <a16:colId xmlns:a16="http://schemas.microsoft.com/office/drawing/2014/main" val="20001"/>
                    </a:ext>
                  </a:extLst>
                </a:gridCol>
                <a:gridCol w="929538">
                  <a:extLst>
                    <a:ext uri="{9D8B030D-6E8A-4147-A177-3AD203B41FA5}">
                      <a16:colId xmlns:a16="http://schemas.microsoft.com/office/drawing/2014/main" val="20002"/>
                    </a:ext>
                  </a:extLst>
                </a:gridCol>
                <a:gridCol w="929538">
                  <a:extLst>
                    <a:ext uri="{9D8B030D-6E8A-4147-A177-3AD203B41FA5}">
                      <a16:colId xmlns:a16="http://schemas.microsoft.com/office/drawing/2014/main" val="20003"/>
                    </a:ext>
                  </a:extLst>
                </a:gridCol>
                <a:gridCol w="929538">
                  <a:extLst>
                    <a:ext uri="{9D8B030D-6E8A-4147-A177-3AD203B41FA5}">
                      <a16:colId xmlns:a16="http://schemas.microsoft.com/office/drawing/2014/main" val="20004"/>
                    </a:ext>
                  </a:extLst>
                </a:gridCol>
                <a:gridCol w="929538">
                  <a:extLst>
                    <a:ext uri="{9D8B030D-6E8A-4147-A177-3AD203B41FA5}">
                      <a16:colId xmlns:a16="http://schemas.microsoft.com/office/drawing/2014/main" val="20005"/>
                    </a:ext>
                  </a:extLst>
                </a:gridCol>
                <a:gridCol w="929538">
                  <a:extLst>
                    <a:ext uri="{9D8B030D-6E8A-4147-A177-3AD203B41FA5}">
                      <a16:colId xmlns:a16="http://schemas.microsoft.com/office/drawing/2014/main" val="20006"/>
                    </a:ext>
                  </a:extLst>
                </a:gridCol>
                <a:gridCol w="929538">
                  <a:extLst>
                    <a:ext uri="{9D8B030D-6E8A-4147-A177-3AD203B41FA5}">
                      <a16:colId xmlns:a16="http://schemas.microsoft.com/office/drawing/2014/main" val="2272946547"/>
                    </a:ext>
                  </a:extLst>
                </a:gridCol>
                <a:gridCol w="929538">
                  <a:extLst>
                    <a:ext uri="{9D8B030D-6E8A-4147-A177-3AD203B41FA5}">
                      <a16:colId xmlns:a16="http://schemas.microsoft.com/office/drawing/2014/main" val="2010125438"/>
                    </a:ext>
                  </a:extLst>
                </a:gridCol>
                <a:gridCol w="929538">
                  <a:extLst>
                    <a:ext uri="{9D8B030D-6E8A-4147-A177-3AD203B41FA5}">
                      <a16:colId xmlns:a16="http://schemas.microsoft.com/office/drawing/2014/main" val="1240434015"/>
                    </a:ext>
                  </a:extLst>
                </a:gridCol>
              </a:tblGrid>
              <a:tr h="150216">
                <a:tc>
                  <a:txBody>
                    <a:bodyPr/>
                    <a:lstStyle/>
                    <a:p>
                      <a:pPr algn="ctr">
                        <a:lnSpc>
                          <a:spcPts val="1000"/>
                        </a:lnSpc>
                      </a:pPr>
                      <a:r>
                        <a:rPr lang="ja-JP" sz="800" kern="0" dirty="0">
                          <a:solidFill>
                            <a:schemeClr val="tx1"/>
                          </a:solidFill>
                          <a:effectLst/>
                          <a:latin typeface="Meiryo UI" panose="020B0604030504040204" pitchFamily="50" charset="-128"/>
                          <a:ea typeface="Meiryo UI" panose="020B0604030504040204" pitchFamily="50" charset="-128"/>
                        </a:rPr>
                        <a:t>順位</a:t>
                      </a:r>
                      <a:endParaRPr lang="ja-JP" sz="8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200" dirty="0">
                          <a:solidFill>
                            <a:schemeClr val="tx1"/>
                          </a:solidFill>
                          <a:effectLst/>
                          <a:latin typeface="Meiryo UI" panose="020B0604030504040204" pitchFamily="50" charset="-128"/>
                          <a:ea typeface="Meiryo UI" panose="020B0604030504040204" pitchFamily="50" charset="-128"/>
                        </a:rPr>
                        <a:t>2010</a:t>
                      </a:r>
                      <a:r>
                        <a:rPr lang="ja-JP" altLang="en-US" sz="900" kern="1200" dirty="0">
                          <a:solidFill>
                            <a:schemeClr val="tx1"/>
                          </a:solidFill>
                          <a:effectLst/>
                          <a:latin typeface="Meiryo UI" panose="020B0604030504040204" pitchFamily="50" charset="-128"/>
                          <a:ea typeface="Meiryo UI" panose="020B0604030504040204" pitchFamily="50" charset="-128"/>
                        </a:rPr>
                        <a:t>年度</a:t>
                      </a:r>
                      <a:endParaRPr lang="en-US" sz="900" kern="12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2011</a:t>
                      </a:r>
                      <a:r>
                        <a:rPr lang="ja-JP" altLang="en-US" sz="900" kern="100" dirty="0">
                          <a:solidFill>
                            <a:schemeClr val="tx1"/>
                          </a:solidFill>
                          <a:effectLst/>
                          <a:latin typeface="Meiryo UI" panose="020B0604030504040204" pitchFamily="50" charset="-128"/>
                          <a:ea typeface="Meiryo UI" panose="020B0604030504040204" pitchFamily="50" charset="-128"/>
                        </a:rPr>
                        <a:t>年度</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2012</a:t>
                      </a:r>
                      <a:r>
                        <a:rPr lang="ja-JP" altLang="en-US" sz="900" kern="100" dirty="0">
                          <a:solidFill>
                            <a:schemeClr val="tx1"/>
                          </a:solidFill>
                          <a:effectLst/>
                          <a:latin typeface="Meiryo UI" panose="020B0604030504040204" pitchFamily="50" charset="-128"/>
                          <a:ea typeface="Meiryo UI" panose="020B0604030504040204" pitchFamily="50" charset="-128"/>
                        </a:rPr>
                        <a:t>年度</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2013</a:t>
                      </a:r>
                      <a:r>
                        <a:rPr lang="ja-JP" altLang="en-US" sz="900" kern="100" dirty="0">
                          <a:solidFill>
                            <a:schemeClr val="tx1"/>
                          </a:solidFill>
                          <a:effectLst/>
                          <a:latin typeface="Meiryo UI" panose="020B0604030504040204" pitchFamily="50" charset="-128"/>
                          <a:ea typeface="Meiryo UI" panose="020B0604030504040204" pitchFamily="50" charset="-128"/>
                        </a:rPr>
                        <a:t>年度</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2014</a:t>
                      </a:r>
                      <a:r>
                        <a:rPr lang="ja-JP" altLang="en-US" sz="900" kern="100" dirty="0">
                          <a:solidFill>
                            <a:schemeClr val="tx1"/>
                          </a:solidFill>
                          <a:effectLst/>
                          <a:latin typeface="Meiryo UI" panose="020B0604030504040204" pitchFamily="50" charset="-128"/>
                          <a:ea typeface="Meiryo UI" panose="020B0604030504040204" pitchFamily="50" charset="-128"/>
                        </a:rPr>
                        <a:t>年度</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2015</a:t>
                      </a:r>
                      <a:r>
                        <a:rPr lang="ja-JP" altLang="en-US" sz="900" kern="100" dirty="0">
                          <a:solidFill>
                            <a:schemeClr val="tx1"/>
                          </a:solidFill>
                          <a:effectLst/>
                          <a:latin typeface="Meiryo UI" panose="020B0604030504040204" pitchFamily="50" charset="-128"/>
                          <a:ea typeface="Meiryo UI" panose="020B0604030504040204" pitchFamily="50" charset="-128"/>
                        </a:rPr>
                        <a:t>年度</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2016</a:t>
                      </a:r>
                      <a:r>
                        <a:rPr lang="ja-JP" altLang="en-US" sz="900" kern="100" dirty="0">
                          <a:solidFill>
                            <a:schemeClr val="tx1"/>
                          </a:solidFill>
                          <a:effectLst/>
                          <a:latin typeface="Meiryo UI" panose="020B0604030504040204" pitchFamily="50" charset="-128"/>
                          <a:ea typeface="Meiryo UI" panose="020B0604030504040204" pitchFamily="50" charset="-128"/>
                        </a:rPr>
                        <a:t>年度</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2017</a:t>
                      </a:r>
                      <a:r>
                        <a:rPr lang="ja-JP" altLang="en-US" sz="900" kern="100" dirty="0">
                          <a:solidFill>
                            <a:schemeClr val="tx1"/>
                          </a:solidFill>
                          <a:effectLst/>
                          <a:latin typeface="Meiryo UI" panose="020B0604030504040204" pitchFamily="50" charset="-128"/>
                          <a:ea typeface="Meiryo UI" panose="020B0604030504040204" pitchFamily="50" charset="-128"/>
                        </a:rPr>
                        <a:t>年度</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2018</a:t>
                      </a:r>
                      <a:r>
                        <a:rPr lang="ja-JP" altLang="en-US" sz="900" kern="100" dirty="0">
                          <a:solidFill>
                            <a:schemeClr val="tx1"/>
                          </a:solidFill>
                          <a:effectLst/>
                          <a:latin typeface="Meiryo UI" panose="020B0604030504040204" pitchFamily="50" charset="-128"/>
                          <a:ea typeface="Meiryo UI" panose="020B0604030504040204" pitchFamily="50" charset="-128"/>
                        </a:rPr>
                        <a:t>年度</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sz="900" kern="1200" dirty="0">
                          <a:solidFill>
                            <a:schemeClr val="tx1"/>
                          </a:solidFill>
                          <a:effectLst/>
                          <a:latin typeface="Meiryo UI" panose="020B0604030504040204" pitchFamily="50" charset="-128"/>
                          <a:ea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513</a:t>
                      </a:r>
                      <a:r>
                        <a:rPr lang="ja-JP"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527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541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540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553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540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538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542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200" dirty="0">
                          <a:solidFill>
                            <a:schemeClr val="tx1"/>
                          </a:solidFill>
                          <a:effectLst/>
                          <a:latin typeface="Meiryo UI" panose="020B0604030504040204" pitchFamily="50" charset="-128"/>
                          <a:ea typeface="Meiryo UI" panose="020B0604030504040204" pitchFamily="50" charset="-128"/>
                        </a:rPr>
                        <a:t>福井</a:t>
                      </a:r>
                      <a:r>
                        <a:rPr lang="ja-JP" sz="900" kern="1200" dirty="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1200" dirty="0">
                          <a:solidFill>
                            <a:schemeClr val="tx1"/>
                          </a:solidFill>
                          <a:effectLst/>
                          <a:latin typeface="Meiryo UI" panose="020B0604030504040204" pitchFamily="50" charset="-128"/>
                          <a:ea typeface="Meiryo UI" panose="020B0604030504040204" pitchFamily="50" charset="-128"/>
                        </a:rPr>
                        <a:t>（</a:t>
                      </a:r>
                      <a:r>
                        <a:rPr lang="en-US" altLang="ja-JP" sz="900" kern="1200" dirty="0">
                          <a:solidFill>
                            <a:schemeClr val="tx1"/>
                          </a:solidFill>
                          <a:effectLst/>
                          <a:latin typeface="Meiryo UI" panose="020B0604030504040204" pitchFamily="50" charset="-128"/>
                          <a:ea typeface="Meiryo UI" panose="020B0604030504040204" pitchFamily="50" charset="-128"/>
                        </a:rPr>
                        <a:t>319</a:t>
                      </a:r>
                      <a:r>
                        <a:rPr lang="ja-JP" sz="900" kern="12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r>
                        <a:rPr lang="en-US" altLang="ja-JP" sz="900" kern="100" dirty="0">
                          <a:solidFill>
                            <a:schemeClr val="tx1"/>
                          </a:solidFill>
                          <a:effectLst/>
                          <a:latin typeface="Meiryo UI" panose="020B0604030504040204" pitchFamily="50" charset="-128"/>
                          <a:ea typeface="Meiryo UI" panose="020B0604030504040204" pitchFamily="50" charset="-128"/>
                        </a:rPr>
                        <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r>
                        <a:rPr lang="en-US" altLang="ja-JP" sz="900" kern="100" dirty="0">
                          <a:solidFill>
                            <a:schemeClr val="tx1"/>
                          </a:solidFill>
                          <a:effectLst/>
                          <a:latin typeface="Meiryo UI" panose="020B0604030504040204" pitchFamily="50" charset="-128"/>
                          <a:ea typeface="Meiryo UI" panose="020B0604030504040204" pitchFamily="50" charset="-128"/>
                        </a:rPr>
                        <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358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r>
                        <a:rPr lang="en-US" altLang="ja-JP" sz="900" kern="100" dirty="0">
                          <a:solidFill>
                            <a:schemeClr val="tx1"/>
                          </a:solidFill>
                          <a:effectLst/>
                          <a:latin typeface="Meiryo UI" panose="020B0604030504040204" pitchFamily="50" charset="-128"/>
                          <a:ea typeface="Meiryo UI" panose="020B0604030504040204" pitchFamily="50" charset="-128"/>
                        </a:rPr>
                        <a:t/>
                      </a:r>
                      <a:br>
                        <a:rPr lang="en-US" altLang="ja-JP" sz="900" kern="100" dirty="0">
                          <a:solidFill>
                            <a:schemeClr val="tx1"/>
                          </a:solidFill>
                          <a:effectLst/>
                          <a:latin typeface="Meiryo UI" panose="020B0604030504040204" pitchFamily="50" charset="-128"/>
                          <a:ea typeface="Meiryo UI" panose="020B0604030504040204" pitchFamily="50" charset="-128"/>
                        </a:rPr>
                      </a:b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363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373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200" dirty="0">
                          <a:solidFill>
                            <a:schemeClr val="tx1"/>
                          </a:solidFill>
                          <a:effectLst/>
                          <a:latin typeface="Meiryo UI" panose="020B0604030504040204" pitchFamily="50" charset="-128"/>
                          <a:ea typeface="Meiryo UI" panose="020B0604030504040204" pitchFamily="50" charset="-128"/>
                        </a:rPr>
                        <a:t>愛知</a:t>
                      </a:r>
                      <a:r>
                        <a:rPr lang="ja-JP" sz="900" kern="1200" dirty="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200" dirty="0">
                          <a:solidFill>
                            <a:schemeClr val="tx1"/>
                          </a:solidFill>
                          <a:effectLst/>
                          <a:latin typeface="Meiryo UI" panose="020B0604030504040204" pitchFamily="50" charset="-128"/>
                          <a:ea typeface="Meiryo UI" panose="020B0604030504040204" pitchFamily="50" charset="-128"/>
                        </a:rPr>
                        <a:t>（</a:t>
                      </a:r>
                      <a:r>
                        <a:rPr lang="en-US" altLang="ja-JP" sz="900" kern="1200" dirty="0">
                          <a:solidFill>
                            <a:schemeClr val="tx1"/>
                          </a:solidFill>
                          <a:effectLst/>
                          <a:latin typeface="Meiryo UI" panose="020B0604030504040204" pitchFamily="50" charset="-128"/>
                          <a:ea typeface="Meiryo UI" panose="020B0604030504040204" pitchFamily="50" charset="-128"/>
                        </a:rPr>
                        <a:t>311</a:t>
                      </a:r>
                      <a:r>
                        <a:rPr lang="ja-JP" sz="900" kern="12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200" dirty="0">
                          <a:solidFill>
                            <a:schemeClr val="tx1"/>
                          </a:solidFill>
                          <a:effectLst/>
                          <a:latin typeface="Meiryo UI" panose="020B0604030504040204" pitchFamily="50" charset="-128"/>
                          <a:ea typeface="Meiryo UI" panose="020B0604030504040204" pitchFamily="50" charset="-128"/>
                        </a:rPr>
                        <a:t>静岡</a:t>
                      </a:r>
                      <a:r>
                        <a:rPr lang="ja-JP" sz="900" kern="1200" dirty="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1200" dirty="0">
                          <a:solidFill>
                            <a:schemeClr val="tx1"/>
                          </a:solidFill>
                          <a:effectLst/>
                          <a:latin typeface="Meiryo UI" panose="020B0604030504040204" pitchFamily="50" charset="-128"/>
                          <a:ea typeface="Meiryo UI" panose="020B0604030504040204" pitchFamily="50" charset="-128"/>
                        </a:rPr>
                        <a:t>（</a:t>
                      </a:r>
                      <a:r>
                        <a:rPr lang="en-US" altLang="ja-JP" sz="900" kern="1200" dirty="0">
                          <a:solidFill>
                            <a:schemeClr val="tx1"/>
                          </a:solidFill>
                          <a:effectLst/>
                          <a:latin typeface="Meiryo UI" panose="020B0604030504040204" pitchFamily="50" charset="-128"/>
                          <a:ea typeface="Meiryo UI" panose="020B0604030504040204" pitchFamily="50" charset="-128"/>
                        </a:rPr>
                        <a:t>305</a:t>
                      </a:r>
                      <a:r>
                        <a:rPr lang="ja-JP" sz="900" kern="12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91593">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340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91593">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6</a:t>
                      </a: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296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303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317</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330</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333</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91593">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7</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300</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栃木県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301</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福井県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296</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305</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山口県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300</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314</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332</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91593">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8</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富山県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298</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滋賀県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298</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291</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滋賀府</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298</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群馬県</a:t>
                      </a:r>
                      <a:endParaRPr lang="en-US" altLang="ja-JP" sz="900" kern="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a:solidFill>
                            <a:schemeClr val="tx1"/>
                          </a:solidFill>
                          <a:effectLst/>
                          <a:latin typeface="Meiryo UI" panose="020B0604030504040204" pitchFamily="50" charset="-128"/>
                          <a:ea typeface="Meiryo UI" panose="020B0604030504040204" pitchFamily="50" charset="-128"/>
                        </a:rPr>
                        <a:t>（</a:t>
                      </a:r>
                      <a:r>
                        <a:rPr lang="en-US" altLang="ja-JP" sz="900" kern="0" dirty="0">
                          <a:solidFill>
                            <a:schemeClr val="tx1"/>
                          </a:solidFill>
                          <a:effectLst/>
                          <a:latin typeface="Meiryo UI" panose="020B0604030504040204" pitchFamily="50" charset="-128"/>
                          <a:ea typeface="Meiryo UI" panose="020B0604030504040204" pitchFamily="50" charset="-128"/>
                        </a:rPr>
                        <a:t>299</a:t>
                      </a:r>
                      <a:r>
                        <a:rPr lang="ja-JP" altLang="en-US" sz="900" kern="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316</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91593">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9</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289</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en-US"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大阪府</a:t>
                      </a:r>
                      <a:endParaRPr lang="en-US" altLang="ja-JP" sz="900" kern="0" dirty="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rPr>
                        <a:t>（</a:t>
                      </a:r>
                      <a:r>
                        <a:rPr lang="en-US" altLang="ja-JP" sz="900" kern="0" dirty="0">
                          <a:solidFill>
                            <a:schemeClr val="bg1"/>
                          </a:solidFill>
                          <a:effectLst/>
                          <a:latin typeface="Meiryo UI" panose="020B0604030504040204" pitchFamily="50" charset="-128"/>
                          <a:ea typeface="Meiryo UI" panose="020B0604030504040204" pitchFamily="50" charset="-128"/>
                        </a:rPr>
                        <a:t>295</a:t>
                      </a:r>
                      <a:r>
                        <a:rPr lang="ja-JP" altLang="en-US" sz="900" kern="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289</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296</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滋賀県</a:t>
                      </a:r>
                      <a:endParaRPr kumimoji="1"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299</a:t>
                      </a:r>
                      <a:r>
                        <a:rPr kumimoji="1"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endParaRPr kumimoji="1" lang="ja-JP"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311</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315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325</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rPr>
                        <a:t>328</a:t>
                      </a:r>
                      <a:r>
                        <a:rPr lang="ja-JP" altLang="en-US" sz="900" kern="100" dirty="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9"/>
                  </a:ext>
                </a:extLst>
              </a:tr>
              <a:tr h="291593">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rPr>
                        <a:t>10</a:t>
                      </a:r>
                      <a:r>
                        <a:rPr lang="ja-JP" altLang="en-US" sz="900" kern="1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en-US"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000"/>
                        </a:lnSpc>
                      </a:pP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⑩大阪府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299</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⑩大阪府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308</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⑭大阪府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304</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⑫大阪府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317</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⑫大阪府</a:t>
                      </a:r>
                      <a:endParaRPr lang="en-US" altLang="ja-JP" sz="900" kern="100" dirty="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a:solidFill>
                            <a:schemeClr val="bg1"/>
                          </a:solidFill>
                          <a:effectLst/>
                          <a:latin typeface="Meiryo UI" panose="020B0604030504040204" pitchFamily="50" charset="-128"/>
                          <a:ea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rPr>
                        <a:t>320</a:t>
                      </a:r>
                      <a:r>
                        <a:rPr lang="ja-JP" altLang="en-US" sz="900" kern="100" dirty="0">
                          <a:solidFill>
                            <a:schemeClr val="bg1"/>
                          </a:solidFill>
                          <a:effectLst/>
                          <a:latin typeface="Meiryo UI" panose="020B0604030504040204" pitchFamily="50" charset="-128"/>
                          <a:ea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3442376559"/>
                  </a:ext>
                </a:extLst>
              </a:tr>
            </a:tbl>
          </a:graphicData>
        </a:graphic>
      </p:graphicFrame>
      <p:sp>
        <p:nvSpPr>
          <p:cNvPr id="9" name="正方形/長方形 8"/>
          <p:cNvSpPr/>
          <p:nvPr/>
        </p:nvSpPr>
        <p:spPr>
          <a:xfrm>
            <a:off x="72108" y="404664"/>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一人あたりの雇用者報酬・府民所得</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rPr>
              <a:t>年度県民経済計算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10" name="正方形/長方形 9"/>
          <p:cNvSpPr/>
          <p:nvPr/>
        </p:nvSpPr>
        <p:spPr>
          <a:xfrm>
            <a:off x="107504" y="800609"/>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大阪府の一人あたりの雇用者報酬は全国的に高い位置をキープ。</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一方で、一人あたりの府民所得をみると、金額は増加傾向にあるものの、全国８～</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218626" y="6644255"/>
            <a:ext cx="1673856" cy="246221"/>
          </a:xfrm>
          <a:prstGeom prst="rect">
            <a:avLst/>
          </a:prstGeom>
          <a:noFill/>
        </p:spPr>
        <p:txBody>
          <a:bodyPr wrap="none" rtlCol="0">
            <a:spAutoFit/>
          </a:bodyPr>
          <a:lstStyle/>
          <a:p>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＝県民所得</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県の総人口</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71500" y="3298357"/>
            <a:ext cx="428447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○一人あたりの県民所得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9" name="テキスト ボックス 18"/>
          <p:cNvSpPr txBox="1"/>
          <p:nvPr/>
        </p:nvSpPr>
        <p:spPr>
          <a:xfrm>
            <a:off x="71500" y="1340768"/>
            <a:ext cx="4284476"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43987006"/>
              </p:ext>
            </p:extLst>
          </p:nvPr>
        </p:nvGraphicFramePr>
        <p:xfrm>
          <a:off x="196390" y="1628800"/>
          <a:ext cx="8696093" cy="1608995"/>
        </p:xfrm>
        <a:graphic>
          <a:graphicData uri="http://schemas.openxmlformats.org/drawingml/2006/table">
            <a:tbl>
              <a:tblPr/>
              <a:tblGrid>
                <a:gridCol w="392055">
                  <a:extLst>
                    <a:ext uri="{9D8B030D-6E8A-4147-A177-3AD203B41FA5}">
                      <a16:colId xmlns:a16="http://schemas.microsoft.com/office/drawing/2014/main" val="20000"/>
                    </a:ext>
                  </a:extLst>
                </a:gridCol>
                <a:gridCol w="927333">
                  <a:extLst>
                    <a:ext uri="{9D8B030D-6E8A-4147-A177-3AD203B41FA5}">
                      <a16:colId xmlns:a16="http://schemas.microsoft.com/office/drawing/2014/main" val="20005"/>
                    </a:ext>
                  </a:extLst>
                </a:gridCol>
                <a:gridCol w="918008">
                  <a:extLst>
                    <a:ext uri="{9D8B030D-6E8A-4147-A177-3AD203B41FA5}">
                      <a16:colId xmlns:a16="http://schemas.microsoft.com/office/drawing/2014/main" val="20006"/>
                    </a:ext>
                  </a:extLst>
                </a:gridCol>
                <a:gridCol w="922671">
                  <a:extLst>
                    <a:ext uri="{9D8B030D-6E8A-4147-A177-3AD203B41FA5}">
                      <a16:colId xmlns:a16="http://schemas.microsoft.com/office/drawing/2014/main" val="20007"/>
                    </a:ext>
                  </a:extLst>
                </a:gridCol>
                <a:gridCol w="922671">
                  <a:extLst>
                    <a:ext uri="{9D8B030D-6E8A-4147-A177-3AD203B41FA5}">
                      <a16:colId xmlns:a16="http://schemas.microsoft.com/office/drawing/2014/main" val="20008"/>
                    </a:ext>
                  </a:extLst>
                </a:gridCol>
                <a:gridCol w="922671">
                  <a:extLst>
                    <a:ext uri="{9D8B030D-6E8A-4147-A177-3AD203B41FA5}">
                      <a16:colId xmlns:a16="http://schemas.microsoft.com/office/drawing/2014/main" val="20009"/>
                    </a:ext>
                  </a:extLst>
                </a:gridCol>
                <a:gridCol w="922671">
                  <a:extLst>
                    <a:ext uri="{9D8B030D-6E8A-4147-A177-3AD203B41FA5}">
                      <a16:colId xmlns:a16="http://schemas.microsoft.com/office/drawing/2014/main" val="20010"/>
                    </a:ext>
                  </a:extLst>
                </a:gridCol>
                <a:gridCol w="922671">
                  <a:extLst>
                    <a:ext uri="{9D8B030D-6E8A-4147-A177-3AD203B41FA5}">
                      <a16:colId xmlns:a16="http://schemas.microsoft.com/office/drawing/2014/main" val="2227052641"/>
                    </a:ext>
                  </a:extLst>
                </a:gridCol>
                <a:gridCol w="922671">
                  <a:extLst>
                    <a:ext uri="{9D8B030D-6E8A-4147-A177-3AD203B41FA5}">
                      <a16:colId xmlns:a16="http://schemas.microsoft.com/office/drawing/2014/main" val="2356692449"/>
                    </a:ext>
                  </a:extLst>
                </a:gridCol>
                <a:gridCol w="922671">
                  <a:extLst>
                    <a:ext uri="{9D8B030D-6E8A-4147-A177-3AD203B41FA5}">
                      <a16:colId xmlns:a16="http://schemas.microsoft.com/office/drawing/2014/main" val="692726796"/>
                    </a:ext>
                  </a:extLst>
                </a:gridCol>
              </a:tblGrid>
              <a:tr h="198955">
                <a:tc>
                  <a:txBody>
                    <a:bodyPr/>
                    <a:lstStyle/>
                    <a:p>
                      <a:pPr algn="ctr">
                        <a:lnSpc>
                          <a:spcPts val="1000"/>
                        </a:lnSpc>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2010(H22)</a:t>
                      </a:r>
                      <a:endPar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2018(H30)</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(546</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1"/>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(503</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2"/>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(483</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3"/>
                  </a:ext>
                </a:extLst>
              </a:tr>
              <a:tr h="282008">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(477</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en-US"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4"/>
                  </a:ext>
                </a:extLst>
              </a:tr>
              <a:tr h="282008">
                <a:tc>
                  <a:txBody>
                    <a:bodyPr/>
                    <a:lstStyle/>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(464</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(468</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472</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491</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a:t>
                      </a:r>
                      <a:r>
                        <a:rPr lang="ja-JP" altLang="en-US"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955890889"/>
                  </a:ext>
                </a:extLst>
              </a:tr>
            </a:tbl>
          </a:graphicData>
        </a:graphic>
      </p:graphicFrame>
      <p:sp>
        <p:nvSpPr>
          <p:cNvPr id="21" name="テキスト ボックス 20"/>
          <p:cNvSpPr txBox="1"/>
          <p:nvPr/>
        </p:nvSpPr>
        <p:spPr>
          <a:xfrm>
            <a:off x="7031995" y="3247877"/>
            <a:ext cx="936000" cy="348813"/>
          </a:xfrm>
          <a:prstGeom prst="rect">
            <a:avLst/>
          </a:prstGeom>
          <a:solidFill>
            <a:srgbClr val="070A97"/>
          </a:solidFill>
        </p:spPr>
        <p:txBody>
          <a:bodyPr wrap="square" rtlCol="0">
            <a:spAutoFit/>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⑦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488</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86</a:t>
            </a:fld>
            <a:endParaRPr lang="ja-JP" altLang="en-US" dirty="0"/>
          </a:p>
        </p:txBody>
      </p:sp>
      <p:sp>
        <p:nvSpPr>
          <p:cNvPr id="15" name="テキスト ボックス 14"/>
          <p:cNvSpPr txBox="1"/>
          <p:nvPr/>
        </p:nvSpPr>
        <p:spPr>
          <a:xfrm>
            <a:off x="7968200" y="3247877"/>
            <a:ext cx="936000" cy="348813"/>
          </a:xfrm>
          <a:prstGeom prst="rect">
            <a:avLst/>
          </a:prstGeom>
          <a:solidFill>
            <a:srgbClr val="070A97"/>
          </a:solidFill>
        </p:spPr>
        <p:txBody>
          <a:bodyPr wrap="square" rtlCol="0">
            <a:spAutoFit/>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⑧　大阪府</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494</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p>
        </p:txBody>
      </p:sp>
    </p:spTree>
    <p:extLst>
      <p:ext uri="{BB962C8B-B14F-4D97-AF65-F5344CB8AC3E}">
        <p14:creationId xmlns:p14="http://schemas.microsoft.com/office/powerpoint/2010/main" val="42831844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0"/>
          <p:cNvSpPr>
            <a:spLocks noChangeArrowheads="1"/>
          </p:cNvSpPr>
          <p:nvPr/>
        </p:nvSpPr>
        <p:spPr bwMode="auto">
          <a:xfrm>
            <a:off x="83210" y="440769"/>
            <a:ext cx="7117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所得階層別世帯数割合の推移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年就業構造基本調査」より作成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87</a:t>
            </a:fld>
            <a:endParaRPr lang="ja-JP" altLang="en-US" b="1"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sp>
        <p:nvSpPr>
          <p:cNvPr id="9" name="正方形/長方形 10"/>
          <p:cNvSpPr>
            <a:spLocks noChangeArrowheads="1"/>
          </p:cNvSpPr>
          <p:nvPr/>
        </p:nvSpPr>
        <p:spPr bwMode="auto">
          <a:xfrm>
            <a:off x="4577409" y="1869159"/>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○世帯主の年齢が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歳の世帯</a:t>
            </a:r>
          </a:p>
        </p:txBody>
      </p:sp>
      <p:sp>
        <p:nvSpPr>
          <p:cNvPr id="13" name="正方形/長方形 10"/>
          <p:cNvSpPr>
            <a:spLocks noChangeArrowheads="1"/>
          </p:cNvSpPr>
          <p:nvPr/>
        </p:nvSpPr>
        <p:spPr bwMode="auto">
          <a:xfrm>
            <a:off x="110557" y="1838942"/>
            <a:ext cx="33946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○総数（分類不能及び不詳除く）</a:t>
            </a:r>
          </a:p>
        </p:txBody>
      </p:sp>
      <p:sp>
        <p:nvSpPr>
          <p:cNvPr id="14" name="正方形/長方形 13"/>
          <p:cNvSpPr/>
          <p:nvPr/>
        </p:nvSpPr>
        <p:spPr>
          <a:xfrm>
            <a:off x="97226" y="870539"/>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年の大阪府の所得階層別世帯数割合をみると、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万円未満の世帯数割合が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年に比べ低下。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一方で、全国平均や東京都、愛知県と比べると所得の低い世帯数の割合が高い傾向は続いている。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8"/>
          <p:cNvSpPr>
            <a:spLocks noChangeArrowheads="1"/>
          </p:cNvSpPr>
          <p:nvPr/>
        </p:nvSpPr>
        <p:spPr bwMode="auto">
          <a:xfrm>
            <a:off x="0" y="6508832"/>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万人（全国）が対象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3846462526"/>
              </p:ext>
            </p:extLst>
          </p:nvPr>
        </p:nvGraphicFramePr>
        <p:xfrm>
          <a:off x="4670815" y="3287833"/>
          <a:ext cx="4332180" cy="11358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p:cNvGraphicFramePr>
            <a:graphicFrameLocks/>
          </p:cNvGraphicFramePr>
          <p:nvPr>
            <p:extLst>
              <p:ext uri="{D42A27DB-BD31-4B8C-83A1-F6EECF244321}">
                <p14:modId xmlns:p14="http://schemas.microsoft.com/office/powerpoint/2010/main" val="2222044146"/>
              </p:ext>
            </p:extLst>
          </p:nvPr>
        </p:nvGraphicFramePr>
        <p:xfrm>
          <a:off x="4672506" y="4314598"/>
          <a:ext cx="4332183" cy="11112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グラフ 17"/>
          <p:cNvGraphicFramePr>
            <a:graphicFrameLocks/>
          </p:cNvGraphicFramePr>
          <p:nvPr>
            <p:extLst>
              <p:ext uri="{D42A27DB-BD31-4B8C-83A1-F6EECF244321}">
                <p14:modId xmlns:p14="http://schemas.microsoft.com/office/powerpoint/2010/main" val="2766687911"/>
              </p:ext>
            </p:extLst>
          </p:nvPr>
        </p:nvGraphicFramePr>
        <p:xfrm>
          <a:off x="4683392" y="5334836"/>
          <a:ext cx="4463195" cy="12503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グラフ 18"/>
          <p:cNvGraphicFramePr>
            <a:graphicFrameLocks/>
          </p:cNvGraphicFramePr>
          <p:nvPr>
            <p:extLst>
              <p:ext uri="{D42A27DB-BD31-4B8C-83A1-F6EECF244321}">
                <p14:modId xmlns:p14="http://schemas.microsoft.com/office/powerpoint/2010/main" val="2845620724"/>
              </p:ext>
            </p:extLst>
          </p:nvPr>
        </p:nvGraphicFramePr>
        <p:xfrm>
          <a:off x="4670815" y="2243341"/>
          <a:ext cx="4349783" cy="1092592"/>
        </p:xfrm>
        <a:graphic>
          <a:graphicData uri="http://schemas.openxmlformats.org/drawingml/2006/chart">
            <c:chart xmlns:c="http://schemas.openxmlformats.org/drawingml/2006/chart" xmlns:r="http://schemas.openxmlformats.org/officeDocument/2006/relationships" r:id="rId6"/>
          </a:graphicData>
        </a:graphic>
      </p:graphicFrame>
      <p:sp>
        <p:nvSpPr>
          <p:cNvPr id="20" name="下矢印吹き出し 19"/>
          <p:cNvSpPr/>
          <p:nvPr/>
        </p:nvSpPr>
        <p:spPr>
          <a:xfrm>
            <a:off x="8214366" y="2131355"/>
            <a:ext cx="76671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latin typeface="+mn-ea"/>
              </a:rPr>
              <a:t>1,000</a:t>
            </a:r>
            <a:r>
              <a:rPr kumimoji="1" lang="ja-JP" altLang="en-US" sz="800" dirty="0">
                <a:solidFill>
                  <a:schemeClr val="tx1"/>
                </a:solidFill>
                <a:latin typeface="+mn-ea"/>
              </a:rPr>
              <a:t>万円～</a:t>
            </a:r>
          </a:p>
        </p:txBody>
      </p:sp>
      <p:sp>
        <p:nvSpPr>
          <p:cNvPr id="21" name="下矢印吹き出し 20"/>
          <p:cNvSpPr/>
          <p:nvPr/>
        </p:nvSpPr>
        <p:spPr>
          <a:xfrm>
            <a:off x="7340064" y="2137354"/>
            <a:ext cx="79780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500</a:t>
            </a:r>
            <a:r>
              <a:rPr kumimoji="1" lang="ja-JP" altLang="en-US" sz="800" dirty="0">
                <a:solidFill>
                  <a:schemeClr val="tx1"/>
                </a:solidFill>
                <a:latin typeface="+mn-ea"/>
              </a:rPr>
              <a:t>～</a:t>
            </a:r>
            <a:r>
              <a:rPr kumimoji="1" lang="en-US" altLang="ja-JP" sz="800" dirty="0">
                <a:solidFill>
                  <a:schemeClr val="tx1"/>
                </a:solidFill>
                <a:latin typeface="+mn-ea"/>
              </a:rPr>
              <a:t>999</a:t>
            </a:r>
            <a:r>
              <a:rPr kumimoji="1" lang="ja-JP" altLang="en-US" sz="800" dirty="0">
                <a:solidFill>
                  <a:schemeClr val="tx1"/>
                </a:solidFill>
                <a:latin typeface="+mn-ea"/>
              </a:rPr>
              <a:t>万円</a:t>
            </a:r>
          </a:p>
        </p:txBody>
      </p:sp>
      <p:sp>
        <p:nvSpPr>
          <p:cNvPr id="23" name="下矢印吹き出し 22"/>
          <p:cNvSpPr/>
          <p:nvPr/>
        </p:nvSpPr>
        <p:spPr>
          <a:xfrm>
            <a:off x="6405142" y="2134425"/>
            <a:ext cx="85842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300</a:t>
            </a:r>
            <a:r>
              <a:rPr kumimoji="1" lang="ja-JP" altLang="en-US" sz="800" dirty="0">
                <a:solidFill>
                  <a:schemeClr val="tx1"/>
                </a:solidFill>
                <a:latin typeface="+mn-ea"/>
              </a:rPr>
              <a:t>～</a:t>
            </a:r>
            <a:r>
              <a:rPr lang="en-US" altLang="ja-JP" sz="800" dirty="0">
                <a:solidFill>
                  <a:schemeClr val="tx1"/>
                </a:solidFill>
                <a:latin typeface="+mn-ea"/>
              </a:rPr>
              <a:t>4</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24" name="下矢印吹き出し 23"/>
          <p:cNvSpPr/>
          <p:nvPr/>
        </p:nvSpPr>
        <p:spPr>
          <a:xfrm>
            <a:off x="5519818" y="2131355"/>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a:t>
            </a:r>
            <a:r>
              <a:rPr lang="en-US" altLang="ja-JP" sz="800" dirty="0">
                <a:solidFill>
                  <a:schemeClr val="tx1"/>
                </a:solidFill>
                <a:latin typeface="+mn-ea"/>
              </a:rPr>
              <a:t>2</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graphicFrame>
        <p:nvGraphicFramePr>
          <p:cNvPr id="25" name="グラフ 24"/>
          <p:cNvGraphicFramePr>
            <a:graphicFrameLocks/>
          </p:cNvGraphicFramePr>
          <p:nvPr>
            <p:extLst>
              <p:ext uri="{D42A27DB-BD31-4B8C-83A1-F6EECF244321}">
                <p14:modId xmlns:p14="http://schemas.microsoft.com/office/powerpoint/2010/main" val="3351089323"/>
              </p:ext>
            </p:extLst>
          </p:nvPr>
        </p:nvGraphicFramePr>
        <p:xfrm>
          <a:off x="129082" y="2243341"/>
          <a:ext cx="4465239" cy="11114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 name="グラフ 25"/>
          <p:cNvGraphicFramePr>
            <a:graphicFrameLocks/>
          </p:cNvGraphicFramePr>
          <p:nvPr>
            <p:extLst>
              <p:ext uri="{D42A27DB-BD31-4B8C-83A1-F6EECF244321}">
                <p14:modId xmlns:p14="http://schemas.microsoft.com/office/powerpoint/2010/main" val="2401899492"/>
              </p:ext>
            </p:extLst>
          </p:nvPr>
        </p:nvGraphicFramePr>
        <p:xfrm>
          <a:off x="138819" y="3287832"/>
          <a:ext cx="4419038" cy="113589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グラフ 26"/>
          <p:cNvGraphicFramePr>
            <a:graphicFrameLocks/>
          </p:cNvGraphicFramePr>
          <p:nvPr>
            <p:extLst>
              <p:ext uri="{D42A27DB-BD31-4B8C-83A1-F6EECF244321}">
                <p14:modId xmlns:p14="http://schemas.microsoft.com/office/powerpoint/2010/main" val="359138626"/>
              </p:ext>
            </p:extLst>
          </p:nvPr>
        </p:nvGraphicFramePr>
        <p:xfrm>
          <a:off x="138819" y="4314597"/>
          <a:ext cx="4499180" cy="111126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8" name="グラフ 27"/>
          <p:cNvGraphicFramePr>
            <a:graphicFrameLocks/>
          </p:cNvGraphicFramePr>
          <p:nvPr>
            <p:extLst>
              <p:ext uri="{D42A27DB-BD31-4B8C-83A1-F6EECF244321}">
                <p14:modId xmlns:p14="http://schemas.microsoft.com/office/powerpoint/2010/main" val="3574077355"/>
              </p:ext>
            </p:extLst>
          </p:nvPr>
        </p:nvGraphicFramePr>
        <p:xfrm>
          <a:off x="138819" y="5346460"/>
          <a:ext cx="4568905" cy="1241769"/>
        </p:xfrm>
        <a:graphic>
          <a:graphicData uri="http://schemas.openxmlformats.org/drawingml/2006/chart">
            <c:chart xmlns:c="http://schemas.openxmlformats.org/drawingml/2006/chart" xmlns:r="http://schemas.openxmlformats.org/officeDocument/2006/relationships" r:id="rId10"/>
          </a:graphicData>
        </a:graphic>
      </p:graphicFrame>
      <p:sp>
        <p:nvSpPr>
          <p:cNvPr id="29" name="下矢印吹き出し 28"/>
          <p:cNvSpPr/>
          <p:nvPr/>
        </p:nvSpPr>
        <p:spPr>
          <a:xfrm>
            <a:off x="992056" y="2116121"/>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a:t>
            </a:r>
            <a:r>
              <a:rPr lang="en-US" altLang="ja-JP" sz="800" dirty="0">
                <a:solidFill>
                  <a:schemeClr val="tx1"/>
                </a:solidFill>
                <a:latin typeface="+mn-ea"/>
              </a:rPr>
              <a:t>2</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30" name="下矢印吹き出し 29"/>
          <p:cNvSpPr/>
          <p:nvPr/>
        </p:nvSpPr>
        <p:spPr>
          <a:xfrm>
            <a:off x="2196648" y="2131355"/>
            <a:ext cx="834464"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300</a:t>
            </a:r>
            <a:r>
              <a:rPr kumimoji="1" lang="ja-JP" altLang="en-US" sz="800" dirty="0">
                <a:solidFill>
                  <a:schemeClr val="tx1"/>
                </a:solidFill>
                <a:latin typeface="+mn-ea"/>
              </a:rPr>
              <a:t>～</a:t>
            </a:r>
            <a:r>
              <a:rPr lang="en-US" altLang="ja-JP" sz="800" dirty="0">
                <a:solidFill>
                  <a:schemeClr val="tx1"/>
                </a:solidFill>
                <a:latin typeface="+mn-ea"/>
              </a:rPr>
              <a:t>4</a:t>
            </a:r>
            <a:r>
              <a:rPr kumimoji="1" lang="en-US" altLang="ja-JP" sz="800" dirty="0">
                <a:solidFill>
                  <a:schemeClr val="tx1"/>
                </a:solidFill>
                <a:latin typeface="+mn-ea"/>
              </a:rPr>
              <a:t>99</a:t>
            </a:r>
            <a:r>
              <a:rPr kumimoji="1" lang="ja-JP" altLang="en-US" sz="800" dirty="0">
                <a:solidFill>
                  <a:schemeClr val="tx1"/>
                </a:solidFill>
                <a:latin typeface="+mn-ea"/>
              </a:rPr>
              <a:t>万円</a:t>
            </a:r>
          </a:p>
        </p:txBody>
      </p:sp>
      <p:sp>
        <p:nvSpPr>
          <p:cNvPr id="31" name="下矢印吹き出し 30"/>
          <p:cNvSpPr/>
          <p:nvPr/>
        </p:nvSpPr>
        <p:spPr>
          <a:xfrm>
            <a:off x="3086748" y="2131355"/>
            <a:ext cx="793367"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a:solidFill>
                  <a:schemeClr val="tx1"/>
                </a:solidFill>
                <a:latin typeface="+mn-ea"/>
              </a:rPr>
              <a:t>500</a:t>
            </a:r>
            <a:r>
              <a:rPr kumimoji="1" lang="ja-JP" altLang="en-US" sz="800" dirty="0">
                <a:solidFill>
                  <a:schemeClr val="tx1"/>
                </a:solidFill>
                <a:latin typeface="+mn-ea"/>
              </a:rPr>
              <a:t>～</a:t>
            </a:r>
            <a:r>
              <a:rPr kumimoji="1" lang="en-US" altLang="ja-JP" sz="800" dirty="0">
                <a:solidFill>
                  <a:schemeClr val="tx1"/>
                </a:solidFill>
                <a:latin typeface="+mn-ea"/>
              </a:rPr>
              <a:t>999</a:t>
            </a:r>
            <a:r>
              <a:rPr kumimoji="1" lang="ja-JP" altLang="en-US" sz="800" dirty="0">
                <a:solidFill>
                  <a:schemeClr val="tx1"/>
                </a:solidFill>
                <a:latin typeface="+mn-ea"/>
              </a:rPr>
              <a:t>万円</a:t>
            </a:r>
          </a:p>
        </p:txBody>
      </p:sp>
      <p:sp>
        <p:nvSpPr>
          <p:cNvPr id="32" name="下矢印吹き出し 31"/>
          <p:cNvSpPr/>
          <p:nvPr/>
        </p:nvSpPr>
        <p:spPr>
          <a:xfrm>
            <a:off x="3919999" y="2125745"/>
            <a:ext cx="743790"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latin typeface="+mn-ea"/>
              </a:rPr>
              <a:t>1,000</a:t>
            </a:r>
            <a:r>
              <a:rPr kumimoji="1" lang="ja-JP" altLang="en-US" sz="800" dirty="0">
                <a:solidFill>
                  <a:schemeClr val="tx1"/>
                </a:solidFill>
                <a:latin typeface="+mn-ea"/>
              </a:rPr>
              <a:t>万円～</a:t>
            </a:r>
          </a:p>
        </p:txBody>
      </p:sp>
    </p:spTree>
    <p:extLst>
      <p:ext uri="{BB962C8B-B14F-4D97-AF65-F5344CB8AC3E}">
        <p14:creationId xmlns:p14="http://schemas.microsoft.com/office/powerpoint/2010/main" val="3025600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p:cNvSpPr txBox="1"/>
          <p:nvPr/>
        </p:nvSpPr>
        <p:spPr>
          <a:xfrm>
            <a:off x="98938" y="2003264"/>
            <a:ext cx="4320480"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　全国の年間収入のジニ係数（総世帯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98938" y="1671601"/>
            <a:ext cx="8748464"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0"/>
          <p:cNvSpPr>
            <a:spLocks noChangeArrowheads="1"/>
          </p:cNvSpPr>
          <p:nvPr/>
        </p:nvSpPr>
        <p:spPr bwMode="auto">
          <a:xfrm>
            <a:off x="23534" y="483102"/>
            <a:ext cx="7906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全国の年間収入のジニ係数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出典：総務省統計局「全国家計構造調査」より作成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354" y="991394"/>
            <a:ext cx="8928992" cy="6587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年間収入のジニ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係数は、東京に次いで高く、全国の水準を大きく上回る状況。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88</a:t>
            </a:fld>
            <a:endParaRPr lang="ja-JP" altLang="en-US" dirty="0"/>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４．新たな働き方を通じた多様な人材の活躍促進</a:t>
            </a:r>
          </a:p>
        </p:txBody>
      </p:sp>
      <p:graphicFrame>
        <p:nvGraphicFramePr>
          <p:cNvPr id="6" name="グラフ 5"/>
          <p:cNvGraphicFramePr/>
          <p:nvPr>
            <p:extLst>
              <p:ext uri="{D42A27DB-BD31-4B8C-83A1-F6EECF244321}">
                <p14:modId xmlns:p14="http://schemas.microsoft.com/office/powerpoint/2010/main" val="265050507"/>
              </p:ext>
            </p:extLst>
          </p:nvPr>
        </p:nvGraphicFramePr>
        <p:xfrm>
          <a:off x="216024" y="2343579"/>
          <a:ext cx="8748464"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a:extLst>
              <a:ext uri="{FF2B5EF4-FFF2-40B4-BE49-F238E27FC236}">
                <a16:creationId xmlns:a16="http://schemas.microsoft.com/office/drawing/2014/main" id="{02239988-E665-40A4-890C-D6E794DF74E5}"/>
              </a:ext>
            </a:extLst>
          </p:cNvPr>
          <p:cNvSpPr txBox="1"/>
          <p:nvPr/>
        </p:nvSpPr>
        <p:spPr>
          <a:xfrm>
            <a:off x="395536" y="6356439"/>
            <a:ext cx="3744416"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等価可処分所得（ＯＥＣＤ新基準準拠</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）により算出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93937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56000"/>
            <a:ext cx="6408000" cy="615553"/>
          </a:xfrm>
          <a:prstGeom prst="rect">
            <a:avLst/>
          </a:prstGeom>
        </p:spPr>
        <p:txBody>
          <a:bodyPr wrap="square">
            <a:spAutoFit/>
          </a:bodyPr>
          <a:lstStyle/>
          <a:p>
            <a:pPr marL="177800" indent="-177800"/>
            <a:r>
              <a:rPr lang="ja-JP"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実質成長率に対する製造業中分類別の寄与度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出典：大阪府統計課「令和元年度大阪府民経済計算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107504" y="1412776"/>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年度の実質成長率に対する製造業中分類別の寄与度をみると、「電子部品・デバイス」や「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情報・通信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機器」等で増加に寄与したものの、それら以外で減少に寄与したため、製造業全体では、実質成長率に対し減少に寄与することとなった。</a:t>
            </a: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戦略目標 「</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a:t>
            </a:fld>
            <a:endParaRPr lang="ja-JP" altLang="en-US" b="1" dirty="0"/>
          </a:p>
        </p:txBody>
      </p:sp>
      <p:sp>
        <p:nvSpPr>
          <p:cNvPr id="15" name="テキスト ボックス 14"/>
          <p:cNvSpPr txBox="1"/>
          <p:nvPr/>
        </p:nvSpPr>
        <p:spPr>
          <a:xfrm>
            <a:off x="121296" y="2382629"/>
            <a:ext cx="157038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（％ポイント）</a:t>
            </a:r>
          </a:p>
        </p:txBody>
      </p:sp>
      <p:graphicFrame>
        <p:nvGraphicFramePr>
          <p:cNvPr id="12" name="グラフ 11"/>
          <p:cNvGraphicFramePr>
            <a:graphicFrameLocks/>
          </p:cNvGraphicFramePr>
          <p:nvPr>
            <p:extLst>
              <p:ext uri="{D42A27DB-BD31-4B8C-83A1-F6EECF244321}">
                <p14:modId xmlns:p14="http://schemas.microsoft.com/office/powerpoint/2010/main" val="4276604814"/>
              </p:ext>
            </p:extLst>
          </p:nvPr>
        </p:nvGraphicFramePr>
        <p:xfrm>
          <a:off x="179422" y="2628850"/>
          <a:ext cx="8964578" cy="42235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0135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348880"/>
            <a:ext cx="9144000" cy="1384995"/>
          </a:xfrm>
          <a:prstGeom prst="rect">
            <a:avLst/>
          </a:prstGeom>
          <a:solidFill>
            <a:srgbClr val="002060"/>
          </a:solidFill>
        </p:spPr>
        <p:txBody>
          <a:bodyPr wrap="square" rtlCol="0">
            <a:spAutoFit/>
          </a:bodyPr>
          <a:lstStyle/>
          <a:p>
            <a:pPr algn="ctr"/>
            <a:endParaRPr kumimoji="1"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第２章</a:t>
            </a:r>
            <a:r>
              <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５．国際金融都市の実現に向けた挑戦</a:t>
            </a:r>
            <a:endParaRPr lang="en-US" altLang="ja-JP"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89</a:t>
            </a:fld>
            <a:endParaRPr lang="ja-JP" altLang="en-US" b="1" dirty="0"/>
          </a:p>
        </p:txBody>
      </p:sp>
    </p:spTree>
    <p:extLst>
      <p:ext uri="{BB962C8B-B14F-4D97-AF65-F5344CB8AC3E}">
        <p14:creationId xmlns:p14="http://schemas.microsoft.com/office/powerpoint/2010/main" val="2197922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1487793186"/>
              </p:ext>
            </p:extLst>
          </p:nvPr>
        </p:nvGraphicFramePr>
        <p:xfrm>
          <a:off x="467544" y="1703269"/>
          <a:ext cx="8208910" cy="4713022"/>
        </p:xfrm>
        <a:graphic>
          <a:graphicData uri="http://schemas.openxmlformats.org/drawingml/2006/table">
            <a:tbl>
              <a:tblPr firstRow="1" bandRow="1">
                <a:tableStyleId>{5940675A-B579-460E-94D1-54222C63F5DA}</a:tableStyleId>
              </a:tblPr>
              <a:tblGrid>
                <a:gridCol w="769586">
                  <a:extLst>
                    <a:ext uri="{9D8B030D-6E8A-4147-A177-3AD203B41FA5}">
                      <a16:colId xmlns:a16="http://schemas.microsoft.com/office/drawing/2014/main" val="3328768580"/>
                    </a:ext>
                  </a:extLst>
                </a:gridCol>
                <a:gridCol w="1859831">
                  <a:extLst>
                    <a:ext uri="{9D8B030D-6E8A-4147-A177-3AD203B41FA5}">
                      <a16:colId xmlns:a16="http://schemas.microsoft.com/office/drawing/2014/main" val="438710236"/>
                    </a:ext>
                  </a:extLst>
                </a:gridCol>
                <a:gridCol w="1859831">
                  <a:extLst>
                    <a:ext uri="{9D8B030D-6E8A-4147-A177-3AD203B41FA5}">
                      <a16:colId xmlns:a16="http://schemas.microsoft.com/office/drawing/2014/main" val="2807464932"/>
                    </a:ext>
                  </a:extLst>
                </a:gridCol>
                <a:gridCol w="1859831">
                  <a:extLst>
                    <a:ext uri="{9D8B030D-6E8A-4147-A177-3AD203B41FA5}">
                      <a16:colId xmlns:a16="http://schemas.microsoft.com/office/drawing/2014/main" val="2141303298"/>
                    </a:ext>
                  </a:extLst>
                </a:gridCol>
                <a:gridCol w="1859831">
                  <a:extLst>
                    <a:ext uri="{9D8B030D-6E8A-4147-A177-3AD203B41FA5}">
                      <a16:colId xmlns:a16="http://schemas.microsoft.com/office/drawing/2014/main" val="430987567"/>
                    </a:ext>
                  </a:extLst>
                </a:gridCol>
              </a:tblGrid>
              <a:tr h="231771">
                <a:tc>
                  <a:txBody>
                    <a:bodyPr/>
                    <a:lstStyle/>
                    <a:p>
                      <a:pPr algn="ctr"/>
                      <a:endParaRPr lang="ja-JP" sz="1300" b="1" kern="100">
                        <a:effectLst/>
                        <a:latin typeface="Meiryo UI" panose="020B0604030504040204" pitchFamily="50" charset="-128"/>
                        <a:ea typeface="Meiryo UI" panose="020B0604030504040204" pitchFamily="50" charset="-128"/>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300" b="1" kern="1200" dirty="0">
                          <a:effectLst/>
                          <a:latin typeface="Meiryo UI" panose="020B0604030504040204" pitchFamily="50" charset="-128"/>
                          <a:ea typeface="Meiryo UI" panose="020B0604030504040204" pitchFamily="50" charset="-128"/>
                        </a:rPr>
                        <a:t>2020</a:t>
                      </a:r>
                      <a:r>
                        <a:rPr lang="ja-JP" sz="1300" b="1" kern="1200" dirty="0">
                          <a:effectLst/>
                          <a:latin typeface="Meiryo UI" panose="020B0604030504040204" pitchFamily="50" charset="-128"/>
                          <a:ea typeface="Meiryo UI" panose="020B0604030504040204" pitchFamily="50" charset="-128"/>
                        </a:rPr>
                        <a:t>年</a:t>
                      </a:r>
                      <a:r>
                        <a:rPr lang="en-US" sz="1300" b="1" kern="1200" dirty="0">
                          <a:effectLst/>
                          <a:latin typeface="Meiryo UI" panose="020B0604030504040204" pitchFamily="50" charset="-128"/>
                          <a:ea typeface="Meiryo UI" panose="020B0604030504040204" pitchFamily="50" charset="-128"/>
                        </a:rPr>
                        <a:t>9</a:t>
                      </a:r>
                      <a:r>
                        <a:rPr lang="ja-JP" sz="1300" b="1" kern="1200" dirty="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sz="1300" b="1" kern="1200" dirty="0">
                          <a:effectLst/>
                          <a:latin typeface="Meiryo UI" panose="020B0604030504040204" pitchFamily="50" charset="-128"/>
                          <a:ea typeface="Meiryo UI" panose="020B0604030504040204" pitchFamily="50" charset="-128"/>
                        </a:rPr>
                        <a:t>2021</a:t>
                      </a:r>
                      <a:r>
                        <a:rPr lang="ja-JP" sz="1300" b="1" kern="1200" dirty="0">
                          <a:effectLst/>
                          <a:latin typeface="Meiryo UI" panose="020B0604030504040204" pitchFamily="50" charset="-128"/>
                          <a:ea typeface="Meiryo UI" panose="020B0604030504040204" pitchFamily="50" charset="-128"/>
                        </a:rPr>
                        <a:t>年</a:t>
                      </a:r>
                      <a:r>
                        <a:rPr lang="en-US" altLang="ja-JP" sz="1300" b="1" kern="1200" dirty="0">
                          <a:effectLst/>
                          <a:latin typeface="Meiryo UI" panose="020B0604030504040204" pitchFamily="50" charset="-128"/>
                          <a:ea typeface="Meiryo UI" panose="020B0604030504040204" pitchFamily="50" charset="-128"/>
                        </a:rPr>
                        <a:t>3</a:t>
                      </a:r>
                      <a:r>
                        <a:rPr lang="ja-JP" sz="1300" b="1" kern="1200" dirty="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300" b="1" kern="100" dirty="0">
                          <a:effectLst/>
                          <a:latin typeface="Meiryo UI" panose="020B0604030504040204" pitchFamily="50" charset="-128"/>
                          <a:ea typeface="Meiryo UI" panose="020B0604030504040204" pitchFamily="50" charset="-128"/>
                          <a:cs typeface="Times New Roman" panose="02020603050405020304" pitchFamily="18" charset="0"/>
                        </a:rPr>
                        <a:t>2021</a:t>
                      </a: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300" b="1"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altLang="ja-JP" sz="1300" b="1" kern="100" dirty="0">
                          <a:effectLst/>
                          <a:latin typeface="Meiryo UI" panose="020B0604030504040204" pitchFamily="50" charset="-128"/>
                          <a:ea typeface="Meiryo UI" panose="020B0604030504040204" pitchFamily="50" charset="-128"/>
                          <a:cs typeface="Times New Roman" panose="02020603050405020304" pitchFamily="18" charset="0"/>
                        </a:rPr>
                        <a:t>2022</a:t>
                      </a: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300" b="1"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2619274455"/>
                  </a:ext>
                </a:extLst>
              </a:tr>
              <a:tr h="263603">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１位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44483914"/>
                  </a:ext>
                </a:extLst>
              </a:tr>
              <a:tr h="263603">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２位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ロンドン</a:t>
                      </a:r>
                      <a:endParaRPr lang="en-US"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62349156"/>
                  </a:ext>
                </a:extLst>
              </a:tr>
              <a:tr h="263603">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３位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662262433"/>
                  </a:ext>
                </a:extLst>
              </a:tr>
              <a:tr h="263603">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４位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200" dirty="0">
                          <a:effectLst/>
                          <a:latin typeface="Meiryo UI" panose="020B0604030504040204" pitchFamily="50" charset="-128"/>
                          <a:ea typeface="Meiryo UI" panose="020B0604030504040204" pitchFamily="50" charset="-128"/>
                          <a:cs typeface="+mn-cs"/>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805550542"/>
                  </a:ext>
                </a:extLst>
              </a:tr>
              <a:tr h="263603">
                <a:tc>
                  <a:txBody>
                    <a:bodyPr/>
                    <a:lstStyle/>
                    <a:p>
                      <a:pPr algn="ctr">
                        <a:lnSpc>
                          <a:spcPts val="1500"/>
                        </a:lnSpc>
                        <a:spcAft>
                          <a:spcPts val="0"/>
                        </a:spcAft>
                      </a:pPr>
                      <a:r>
                        <a:rPr lang="ja-JP" altLang="en-US" sz="1300" kern="1200" dirty="0">
                          <a:effectLst/>
                          <a:latin typeface="Meiryo UI" panose="020B0604030504040204" pitchFamily="50" charset="-128"/>
                          <a:ea typeface="Meiryo UI" panose="020B0604030504040204" pitchFamily="50" charset="-128"/>
                        </a:rPr>
                        <a:t>５</a:t>
                      </a:r>
                      <a:r>
                        <a:rPr lang="ja-JP" sz="1300" kern="1200" dirty="0">
                          <a:effectLst/>
                          <a:latin typeface="Meiryo UI" panose="020B0604030504040204" pitchFamily="50" charset="-128"/>
                          <a:ea typeface="Meiryo UI" panose="020B0604030504040204" pitchFamily="50" charset="-128"/>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200" dirty="0">
                          <a:effectLst/>
                          <a:latin typeface="Meiryo UI" panose="020B0604030504040204" pitchFamily="50" charset="-128"/>
                          <a:ea typeface="Meiryo UI" panose="020B0604030504040204" pitchFamily="50" charset="-128"/>
                          <a:cs typeface="+mn-cs"/>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981283209"/>
                  </a:ext>
                </a:extLst>
              </a:tr>
              <a:tr h="263603">
                <a:tc>
                  <a:txBody>
                    <a:bodyPr/>
                    <a:lstStyle/>
                    <a:p>
                      <a:pPr algn="ctr">
                        <a:lnSpc>
                          <a:spcPts val="1500"/>
                        </a:lnSpc>
                        <a:spcAft>
                          <a:spcPts val="0"/>
                        </a:spcAft>
                      </a:pPr>
                      <a:r>
                        <a:rPr lang="ja-JP" sz="1300" kern="1200" dirty="0">
                          <a:effectLst/>
                          <a:latin typeface="Meiryo UI" panose="020B0604030504040204" pitchFamily="50" charset="-128"/>
                          <a:ea typeface="Meiryo UI" panose="020B0604030504040204" pitchFamily="50" charset="-128"/>
                        </a:rPr>
                        <a:t>６位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200" dirty="0">
                          <a:effectLst/>
                          <a:latin typeface="Meiryo UI" panose="020B0604030504040204" pitchFamily="50" charset="-128"/>
                          <a:ea typeface="Meiryo UI" panose="020B0604030504040204" pitchFamily="50" charset="-128"/>
                          <a:cs typeface="+mn-cs"/>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51463587"/>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535750441"/>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742950" rtl="0" eaLnBrk="1" fontAlgn="auto" latinLnBrk="0" hangingPunct="1">
                        <a:lnSpc>
                          <a:spcPts val="1500"/>
                        </a:lnSpc>
                        <a:spcBef>
                          <a:spcPts val="0"/>
                        </a:spcBef>
                        <a:spcAft>
                          <a:spcPts val="0"/>
                        </a:spcAft>
                        <a:buClrTx/>
                        <a:buSzTx/>
                        <a:buFontTx/>
                        <a:buNone/>
                        <a:tabLst/>
                        <a:defRPr/>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343373762"/>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ja-JP" sz="1300" b="1" kern="1200" dirty="0">
                          <a:effectLst/>
                          <a:latin typeface="Meiryo UI" panose="020B0604030504040204" pitchFamily="50" charset="-128"/>
                          <a:ea typeface="Meiryo UI" panose="020B0604030504040204" pitchFamily="50" charset="-128"/>
                        </a:rPr>
                        <a:t>東京</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3919482248"/>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10</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549256531"/>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11</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バンクーバー</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527373426"/>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ルクセンブルク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ボストン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6282001"/>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13</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エジンバラ</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3833277352"/>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ジュネーブ</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ワシントン</a:t>
                      </a:r>
                      <a:r>
                        <a:rPr lang="en-US" altLang="ja-JP" sz="1300" b="1" kern="100" dirty="0">
                          <a:effectLst/>
                          <a:latin typeface="Meiryo UI" panose="020B0604030504040204" pitchFamily="50" charset="-128"/>
                          <a:ea typeface="Meiryo UI" panose="020B0604030504040204" pitchFamily="50" charset="-128"/>
                          <a:cs typeface="Times New Roman" panose="02020603050405020304" pitchFamily="18" charset="0"/>
                        </a:rPr>
                        <a:t>DC</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ボストン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65514578"/>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15</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ボストン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ワシントン</a:t>
                      </a:r>
                      <a:r>
                        <a:rPr lang="en-US" altLang="ja-JP" sz="1300" b="1" kern="100" dirty="0">
                          <a:effectLst/>
                          <a:latin typeface="Meiryo UI" panose="020B0604030504040204" pitchFamily="50" charset="-128"/>
                          <a:ea typeface="Meiryo UI" panose="020B0604030504040204" pitchFamily="50" charset="-128"/>
                          <a:cs typeface="Times New Roman" panose="02020603050405020304" pitchFamily="18" charset="0"/>
                        </a:rPr>
                        <a:t>DC</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ワシントン</a:t>
                      </a:r>
                      <a:r>
                        <a:rPr lang="en-US" altLang="ja-JP" sz="1300" b="1" kern="100" dirty="0">
                          <a:effectLst/>
                          <a:latin typeface="Meiryo UI" panose="020B0604030504040204" pitchFamily="50" charset="-128"/>
                          <a:ea typeface="Meiryo UI" panose="020B0604030504040204" pitchFamily="50" charset="-128"/>
                          <a:cs typeface="Times New Roman" panose="02020603050405020304" pitchFamily="18" charset="0"/>
                        </a:rPr>
                        <a:t>DC</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2095183079"/>
                  </a:ext>
                </a:extLst>
              </a:tr>
              <a:tr h="263603">
                <a:tc>
                  <a:txBody>
                    <a:bodyPr/>
                    <a:lstStyle/>
                    <a:p>
                      <a:pPr algn="ctr">
                        <a:lnSpc>
                          <a:spcPts val="1500"/>
                        </a:lnSpc>
                        <a:spcAft>
                          <a:spcPts val="0"/>
                        </a:spcAft>
                      </a:pPr>
                      <a:r>
                        <a:rPr lang="en-US" altLang="ja-JP" sz="1300" kern="100" dirty="0">
                          <a:effectLst/>
                          <a:latin typeface="Meiryo UI" panose="020B0604030504040204" pitchFamily="50" charset="-128"/>
                          <a:ea typeface="Meiryo UI" panose="020B0604030504040204" pitchFamily="50" charset="-128"/>
                          <a:cs typeface="Times New Roman" panose="02020603050405020304" pitchFamily="18" charset="0"/>
                        </a:rPr>
                        <a:t>16</a:t>
                      </a:r>
                      <a:r>
                        <a:rPr lang="ja-JP" altLang="en-US" sz="1300" kern="100" dirty="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300" b="1" kern="100" dirty="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alt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798203750"/>
                  </a:ext>
                </a:extLst>
              </a:tr>
              <a:tr h="263603">
                <a:tc>
                  <a:txBody>
                    <a:bodyPr/>
                    <a:lstStyle/>
                    <a:p>
                      <a:pPr algn="ctr">
                        <a:lnSpc>
                          <a:spcPts val="1500"/>
                        </a:lnSpc>
                        <a:spcAft>
                          <a:spcPts val="0"/>
                        </a:spcAft>
                      </a:pPr>
                      <a:r>
                        <a:rPr lang="ja-JP" sz="1300" kern="1200" dirty="0">
                          <a:effectLst/>
                          <a:latin typeface="Meiryo UI" panose="020B0604030504040204" pitchFamily="50" charset="-128"/>
                          <a:ea typeface="Meiryo UI" panose="020B0604030504040204" pitchFamily="50" charset="-128"/>
                        </a:rPr>
                        <a:t>～</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a:solidFill>
                            <a:schemeClr val="bg1"/>
                          </a:solidFill>
                          <a:effectLst/>
                          <a:latin typeface="Meiryo UI" panose="020B0604030504040204" pitchFamily="50" charset="-128"/>
                          <a:ea typeface="Meiryo UI" panose="020B0604030504040204" pitchFamily="50" charset="-128"/>
                        </a:rPr>
                        <a:t>39</a:t>
                      </a:r>
                      <a:r>
                        <a:rPr lang="ja-JP" sz="1300" b="1" kern="1200" dirty="0">
                          <a:solidFill>
                            <a:schemeClr val="bg1"/>
                          </a:solidFill>
                          <a:effectLst/>
                          <a:latin typeface="Meiryo UI" panose="020B0604030504040204" pitchFamily="50" charset="-128"/>
                          <a:ea typeface="Meiryo UI" panose="020B0604030504040204" pitchFamily="50" charset="-128"/>
                        </a:rPr>
                        <a:t>位）</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a:solidFill>
                            <a:schemeClr val="bg1"/>
                          </a:solidFill>
                          <a:effectLst/>
                          <a:latin typeface="Meiryo UI" panose="020B0604030504040204" pitchFamily="50" charset="-128"/>
                          <a:ea typeface="Meiryo UI" panose="020B0604030504040204" pitchFamily="50" charset="-128"/>
                        </a:rPr>
                        <a:t>32</a:t>
                      </a:r>
                      <a:r>
                        <a:rPr lang="ja-JP" sz="1300" b="1" kern="1200" dirty="0">
                          <a:solidFill>
                            <a:schemeClr val="bg1"/>
                          </a:solidFill>
                          <a:effectLst/>
                          <a:latin typeface="Meiryo UI" panose="020B0604030504040204" pitchFamily="50" charset="-128"/>
                          <a:ea typeface="Meiryo UI" panose="020B0604030504040204" pitchFamily="50" charset="-128"/>
                        </a:rPr>
                        <a:t>位）</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ja-JP" altLang="ja-JP" sz="1300" b="1" kern="1200" dirty="0">
                          <a:solidFill>
                            <a:schemeClr val="bg1"/>
                          </a:solidFill>
                          <a:effectLst/>
                          <a:latin typeface="Meiryo UI" panose="020B0604030504040204" pitchFamily="50" charset="-128"/>
                          <a:ea typeface="Meiryo UI" panose="020B0604030504040204" pitchFamily="50" charset="-128"/>
                        </a:rPr>
                        <a:t>（</a:t>
                      </a:r>
                      <a:r>
                        <a:rPr lang="en-US" altLang="ja-JP" sz="1300" b="1" kern="1200" dirty="0">
                          <a:solidFill>
                            <a:schemeClr val="bg1"/>
                          </a:solidFill>
                          <a:effectLst/>
                          <a:latin typeface="Meiryo UI" panose="020B0604030504040204" pitchFamily="50" charset="-128"/>
                          <a:ea typeface="Meiryo UI" panose="020B0604030504040204" pitchFamily="50" charset="-128"/>
                        </a:rPr>
                        <a:t>46</a:t>
                      </a:r>
                      <a:r>
                        <a:rPr lang="ja-JP" altLang="ja-JP" sz="1300" b="1" kern="1200" dirty="0">
                          <a:solidFill>
                            <a:schemeClr val="bg1"/>
                          </a:solidFill>
                          <a:effectLst/>
                          <a:latin typeface="Meiryo UI" panose="020B0604030504040204" pitchFamily="50" charset="-128"/>
                          <a:ea typeface="Meiryo UI" panose="020B0604030504040204" pitchFamily="50" charset="-128"/>
                        </a:rPr>
                        <a:t>位）</a:t>
                      </a:r>
                      <a:endParaRPr lang="ja-JP" alt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ja-JP" altLang="en-US"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大阪</a:t>
                      </a:r>
                      <a:r>
                        <a:rPr lang="ja-JP" altLang="ja-JP" sz="1300" b="1" kern="1200" dirty="0">
                          <a:solidFill>
                            <a:schemeClr val="bg1"/>
                          </a:solidFill>
                          <a:effectLst/>
                          <a:latin typeface="Meiryo UI" panose="020B0604030504040204" pitchFamily="50" charset="-128"/>
                          <a:ea typeface="Meiryo UI" panose="020B0604030504040204" pitchFamily="50" charset="-128"/>
                        </a:rPr>
                        <a:t>（</a:t>
                      </a:r>
                      <a:r>
                        <a:rPr lang="en-US" altLang="ja-JP" sz="1300" b="1" kern="1200" dirty="0">
                          <a:solidFill>
                            <a:schemeClr val="bg1"/>
                          </a:solidFill>
                          <a:effectLst/>
                          <a:latin typeface="Meiryo UI" panose="020B0604030504040204" pitchFamily="50" charset="-128"/>
                          <a:ea typeface="Meiryo UI" panose="020B0604030504040204" pitchFamily="50" charset="-128"/>
                        </a:rPr>
                        <a:t>34</a:t>
                      </a:r>
                      <a:r>
                        <a:rPr lang="ja-JP" altLang="ja-JP" sz="1300" b="1" kern="1200" dirty="0">
                          <a:solidFill>
                            <a:schemeClr val="bg1"/>
                          </a:solidFill>
                          <a:effectLst/>
                          <a:latin typeface="Meiryo UI" panose="020B0604030504040204" pitchFamily="50" charset="-128"/>
                          <a:ea typeface="Meiryo UI" panose="020B0604030504040204" pitchFamily="50" charset="-128"/>
                        </a:rPr>
                        <a:t>位）</a:t>
                      </a:r>
                      <a:endParaRPr lang="ja-JP" alt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4156494486"/>
                  </a:ext>
                </a:extLst>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90</a:t>
            </a:fld>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8" name="正方形/長方形 7"/>
          <p:cNvSpPr/>
          <p:nvPr/>
        </p:nvSpPr>
        <p:spPr>
          <a:xfrm>
            <a:off x="95660" y="442615"/>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国際金融センター都市ランキング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出典：英シンクタンク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Z/Yen</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調査より作成</a:t>
            </a:r>
          </a:p>
        </p:txBody>
      </p:sp>
      <p:sp>
        <p:nvSpPr>
          <p:cNvPr id="11" name="正方形/長方形 10"/>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月の国際金融センター都市ランキングでは、東京は９位、大阪は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402238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126AB3-A6D2-4593-86E9-73C979333A10}"/>
              </a:ext>
            </a:extLst>
          </p:cNvPr>
          <p:cNvPicPr>
            <a:picLocks noChangeAspect="1"/>
          </p:cNvPicPr>
          <p:nvPr/>
        </p:nvPicPr>
        <p:blipFill>
          <a:blip r:embed="rId2"/>
          <a:stretch>
            <a:fillRect/>
          </a:stretch>
        </p:blipFill>
        <p:spPr>
          <a:xfrm>
            <a:off x="4691526" y="2601107"/>
            <a:ext cx="4452474" cy="4026000"/>
          </a:xfrm>
          <a:prstGeom prst="rect">
            <a:avLst/>
          </a:prstGeom>
        </p:spPr>
      </p:pic>
      <p:graphicFrame>
        <p:nvGraphicFramePr>
          <p:cNvPr id="5" name="表 3">
            <a:extLst>
              <a:ext uri="{FF2B5EF4-FFF2-40B4-BE49-F238E27FC236}">
                <a16:creationId xmlns:a16="http://schemas.microsoft.com/office/drawing/2014/main" id="{4B662300-AA82-4002-A141-91579AF3B0D9}"/>
              </a:ext>
            </a:extLst>
          </p:cNvPr>
          <p:cNvGraphicFramePr>
            <a:graphicFrameLocks noGrp="1"/>
          </p:cNvGraphicFramePr>
          <p:nvPr>
            <p:extLst>
              <p:ext uri="{D42A27DB-BD31-4B8C-83A1-F6EECF244321}">
                <p14:modId xmlns:p14="http://schemas.microsoft.com/office/powerpoint/2010/main" val="3042726465"/>
              </p:ext>
            </p:extLst>
          </p:nvPr>
        </p:nvGraphicFramePr>
        <p:xfrm>
          <a:off x="183824" y="2747040"/>
          <a:ext cx="4386954" cy="3868634"/>
        </p:xfrm>
        <a:graphic>
          <a:graphicData uri="http://schemas.openxmlformats.org/drawingml/2006/table">
            <a:tbl>
              <a:tblPr firstRow="1" bandRow="1"/>
              <a:tblGrid>
                <a:gridCol w="1047474">
                  <a:extLst>
                    <a:ext uri="{9D8B030D-6E8A-4147-A177-3AD203B41FA5}">
                      <a16:colId xmlns:a16="http://schemas.microsoft.com/office/drawing/2014/main" val="1509486999"/>
                    </a:ext>
                  </a:extLst>
                </a:gridCol>
                <a:gridCol w="834870">
                  <a:extLst>
                    <a:ext uri="{9D8B030D-6E8A-4147-A177-3AD203B41FA5}">
                      <a16:colId xmlns:a16="http://schemas.microsoft.com/office/drawing/2014/main" val="774362431"/>
                    </a:ext>
                  </a:extLst>
                </a:gridCol>
                <a:gridCol w="834870">
                  <a:extLst>
                    <a:ext uri="{9D8B030D-6E8A-4147-A177-3AD203B41FA5}">
                      <a16:colId xmlns:a16="http://schemas.microsoft.com/office/drawing/2014/main" val="3112902283"/>
                    </a:ext>
                  </a:extLst>
                </a:gridCol>
                <a:gridCol w="834870">
                  <a:extLst>
                    <a:ext uri="{9D8B030D-6E8A-4147-A177-3AD203B41FA5}">
                      <a16:colId xmlns:a16="http://schemas.microsoft.com/office/drawing/2014/main" val="2661967387"/>
                    </a:ext>
                  </a:extLst>
                </a:gridCol>
                <a:gridCol w="834870">
                  <a:extLst>
                    <a:ext uri="{9D8B030D-6E8A-4147-A177-3AD203B41FA5}">
                      <a16:colId xmlns:a16="http://schemas.microsoft.com/office/drawing/2014/main" val="3598523003"/>
                    </a:ext>
                  </a:extLst>
                </a:gridCol>
              </a:tblGrid>
              <a:tr h="478302">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香港</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シンガ</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ポール</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東京</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b="1" kern="1200">
                          <a:solidFill>
                            <a:schemeClr val="lt1"/>
                          </a:solidFill>
                          <a:latin typeface="ＭＳ Ｐゴシック"/>
                          <a:ea typeface="ＭＳ Ｐゴシック"/>
                        </a:defRPr>
                      </a:lvl1pPr>
                      <a:lvl2pPr marL="457131" algn="l" defTabSz="914266" rtl="0" eaLnBrk="1" latinLnBrk="0" hangingPunct="1">
                        <a:defRPr kumimoji="1" sz="1800" b="1" kern="1200">
                          <a:solidFill>
                            <a:schemeClr val="lt1"/>
                          </a:solidFill>
                          <a:latin typeface="ＭＳ Ｐゴシック"/>
                          <a:ea typeface="ＭＳ Ｐゴシック"/>
                        </a:defRPr>
                      </a:lvl2pPr>
                      <a:lvl3pPr marL="914266" algn="l" defTabSz="914266" rtl="0" eaLnBrk="1" latinLnBrk="0" hangingPunct="1">
                        <a:defRPr kumimoji="1" sz="1800" b="1" kern="1200">
                          <a:solidFill>
                            <a:schemeClr val="lt1"/>
                          </a:solidFill>
                          <a:latin typeface="ＭＳ Ｐゴシック"/>
                          <a:ea typeface="ＭＳ Ｐゴシック"/>
                        </a:defRPr>
                      </a:lvl3pPr>
                      <a:lvl4pPr marL="1371397" algn="l" defTabSz="914266" rtl="0" eaLnBrk="1" latinLnBrk="0" hangingPunct="1">
                        <a:defRPr kumimoji="1" sz="1800" b="1" kern="1200">
                          <a:solidFill>
                            <a:schemeClr val="lt1"/>
                          </a:solidFill>
                          <a:latin typeface="ＭＳ Ｐゴシック"/>
                          <a:ea typeface="ＭＳ Ｐゴシック"/>
                        </a:defRPr>
                      </a:lvl4pPr>
                      <a:lvl5pPr marL="1828530" algn="l" defTabSz="914266" rtl="0" eaLnBrk="1" latinLnBrk="0" hangingPunct="1">
                        <a:defRPr kumimoji="1" sz="1800" b="1" kern="1200">
                          <a:solidFill>
                            <a:schemeClr val="lt1"/>
                          </a:solidFill>
                          <a:latin typeface="ＭＳ Ｐゴシック"/>
                          <a:ea typeface="ＭＳ Ｐゴシック"/>
                        </a:defRPr>
                      </a:lvl5pPr>
                      <a:lvl6pPr marL="2285662" algn="l" defTabSz="914266" rtl="0" eaLnBrk="1" latinLnBrk="0" hangingPunct="1">
                        <a:defRPr kumimoji="1" sz="1800" b="1" kern="1200">
                          <a:solidFill>
                            <a:schemeClr val="lt1"/>
                          </a:solidFill>
                          <a:latin typeface="ＭＳ Ｐゴシック"/>
                          <a:ea typeface="ＭＳ Ｐゴシック"/>
                        </a:defRPr>
                      </a:lvl6pPr>
                      <a:lvl7pPr marL="2742795" algn="l" defTabSz="914266" rtl="0" eaLnBrk="1" latinLnBrk="0" hangingPunct="1">
                        <a:defRPr kumimoji="1" sz="1800" b="1" kern="1200">
                          <a:solidFill>
                            <a:schemeClr val="lt1"/>
                          </a:solidFill>
                          <a:latin typeface="ＭＳ Ｐゴシック"/>
                          <a:ea typeface="ＭＳ Ｐゴシック"/>
                        </a:defRPr>
                      </a:lvl7pPr>
                      <a:lvl8pPr marL="3199927" algn="l" defTabSz="914266" rtl="0" eaLnBrk="1" latinLnBrk="0" hangingPunct="1">
                        <a:defRPr kumimoji="1" sz="1800" b="1" kern="1200">
                          <a:solidFill>
                            <a:schemeClr val="lt1"/>
                          </a:solidFill>
                          <a:latin typeface="ＭＳ Ｐゴシック"/>
                          <a:ea typeface="ＭＳ Ｐゴシック"/>
                        </a:defRPr>
                      </a:lvl8pPr>
                      <a:lvl9pPr marL="3657061" algn="l" defTabSz="914266" rtl="0" eaLnBrk="1" latinLnBrk="0" hangingPunct="1">
                        <a:defRPr kumimoji="1" sz="1800" b="1" kern="1200">
                          <a:solidFill>
                            <a:schemeClr val="lt1"/>
                          </a:solidFill>
                          <a:latin typeface="ＭＳ Ｐゴシック"/>
                          <a:ea typeface="ＭＳ Ｐゴシック"/>
                        </a:defRPr>
                      </a:lvl9pPr>
                    </a:lstStyle>
                    <a:p>
                      <a:pPr algn="ctr"/>
                      <a:r>
                        <a:rPr kumimoji="1" lang="ja-JP" altLang="en-US" sz="1300" dirty="0">
                          <a:latin typeface="Meiryo UI" panose="020B0604030504040204" pitchFamily="50" charset="-128"/>
                          <a:ea typeface="Meiryo UI" panose="020B0604030504040204" pitchFamily="50" charset="-128"/>
                        </a:rPr>
                        <a:t>上海</a:t>
                      </a:r>
                    </a:p>
                  </a:txBody>
                  <a:tcPr marL="84406" marR="84406" marT="42203" marB="42203"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11189990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銀行</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5</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8</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４</a:t>
                      </a:r>
                    </a:p>
                  </a:txBody>
                  <a:tcPr marL="84406" marR="84406" marT="42203" marB="42203"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083518192"/>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資産運用</a:t>
                      </a:r>
                      <a:endParaRPr kumimoji="1" lang="en-US" altLang="ja-JP" sz="1300" b="1" dirty="0">
                        <a:solidFill>
                          <a:schemeClr val="bg1"/>
                        </a:solidFill>
                        <a:latin typeface="Meiryo UI" panose="020B0604030504040204" pitchFamily="50" charset="-128"/>
                        <a:ea typeface="Meiryo UI" panose="020B0604030504040204" pitchFamily="50" charset="-128"/>
                      </a:endParaRPr>
                    </a:p>
                    <a:p>
                      <a:pPr algn="ctr"/>
                      <a:r>
                        <a:rPr kumimoji="1" lang="ja-JP" altLang="en-US" sz="1300" b="1" dirty="0">
                          <a:solidFill>
                            <a:schemeClr val="bg1"/>
                          </a:solidFill>
                          <a:latin typeface="Meiryo UI" panose="020B0604030504040204" pitchFamily="50" charset="-128"/>
                          <a:ea typeface="Meiryo UI" panose="020B0604030504040204" pitchFamily="50" charset="-128"/>
                        </a:rPr>
                        <a:t>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６</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３</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100" dirty="0">
                          <a:latin typeface="Meiryo UI" panose="020B0604030504040204" pitchFamily="50" charset="-128"/>
                          <a:ea typeface="Meiryo UI" panose="020B0604030504040204" pitchFamily="50" charset="-128"/>
                        </a:rPr>
                        <a:t>ー</a:t>
                      </a:r>
                      <a:endParaRPr kumimoji="1" lang="en-US" altLang="ja-JP" sz="11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位以下</a:t>
                      </a:r>
                      <a:r>
                        <a:rPr kumimoji="1" lang="en-US" altLang="ja-JP" sz="1000" dirty="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222150222"/>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保険</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6</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9</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３</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47963607"/>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ﾌﾟﾛﾌｪｯｼｮﾅﾙｻｰﾋﾞｽ</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４</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ー</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位以下</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425789710"/>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政府・</a:t>
                      </a:r>
                      <a:endParaRPr kumimoji="1" lang="en-US" altLang="ja-JP" sz="1300" b="1" dirty="0">
                        <a:solidFill>
                          <a:schemeClr val="bg1"/>
                        </a:solidFill>
                        <a:latin typeface="Meiryo UI" panose="020B0604030504040204" pitchFamily="50" charset="-128"/>
                        <a:ea typeface="Meiryo UI" panose="020B0604030504040204" pitchFamily="50" charset="-128"/>
                      </a:endParaRPr>
                    </a:p>
                    <a:p>
                      <a:pPr algn="ctr"/>
                      <a:r>
                        <a:rPr kumimoji="1" lang="ja-JP" altLang="en-US" sz="1300" b="1" dirty="0">
                          <a:solidFill>
                            <a:schemeClr val="bg1"/>
                          </a:solidFill>
                          <a:latin typeface="Meiryo UI" panose="020B0604030504040204" pitchFamily="50" charset="-128"/>
                          <a:ea typeface="Meiryo UI" panose="020B0604030504040204" pitchFamily="50" charset="-128"/>
                        </a:rPr>
                        <a:t>規制当局</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５</a:t>
                      </a: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3</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７</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3263265141"/>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金融会社</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6</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8</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7</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２</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826248219"/>
                  </a:ext>
                </a:extLst>
              </a:tr>
              <a:tr h="366351">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フィンテック</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5</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2</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endPar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４</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822039205"/>
                  </a:ext>
                </a:extLst>
              </a:tr>
              <a:tr h="478302">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300" b="1" dirty="0">
                          <a:solidFill>
                            <a:schemeClr val="bg1"/>
                          </a:solidFill>
                          <a:latin typeface="Meiryo UI" panose="020B0604030504040204" pitchFamily="50" charset="-128"/>
                          <a:ea typeface="Meiryo UI" panose="020B0604030504040204" pitchFamily="50" charset="-128"/>
                        </a:rPr>
                        <a:t>トレー</a:t>
                      </a:r>
                      <a:endParaRPr kumimoji="1" lang="en-US" altLang="ja-JP" sz="1300" b="1" dirty="0">
                        <a:solidFill>
                          <a:schemeClr val="bg1"/>
                        </a:solidFill>
                        <a:latin typeface="Meiryo UI" panose="020B0604030504040204" pitchFamily="50" charset="-128"/>
                        <a:ea typeface="Meiryo UI" panose="020B0604030504040204" pitchFamily="50" charset="-128"/>
                      </a:endParaRPr>
                    </a:p>
                    <a:p>
                      <a:pPr algn="ctr"/>
                      <a:r>
                        <a:rPr kumimoji="1" lang="ja-JP" altLang="en-US" sz="1300" b="1" dirty="0">
                          <a:solidFill>
                            <a:schemeClr val="bg1"/>
                          </a:solidFill>
                          <a:latin typeface="Meiryo UI" panose="020B0604030504040204" pitchFamily="50" charset="-128"/>
                          <a:ea typeface="Meiryo UI" panose="020B0604030504040204" pitchFamily="50" charset="-128"/>
                        </a:rPr>
                        <a:t>ディング</a:t>
                      </a:r>
                    </a:p>
                  </a:txBody>
                  <a:tcPr marL="84406" marR="84406" marT="42203" marB="42203" anchor="ctr">
                    <a:lnL w="12700" cmpd="sng">
                      <a:solidFill>
                        <a:srgbClr val="FFFFFF"/>
                      </a:solidFill>
                    </a:lnL>
                    <a:lnR w="381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0C0"/>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4</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6</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en-US" altLang="ja-JP" sz="1500" dirty="0">
                          <a:latin typeface="Meiryo UI" panose="020B0604030504040204" pitchFamily="50" charset="-128"/>
                          <a:ea typeface="Meiryo UI" panose="020B0604030504040204" pitchFamily="50" charset="-128"/>
                        </a:rPr>
                        <a:t>7</a:t>
                      </a:r>
                      <a:endParaRPr kumimoji="1" lang="ja-JP" altLang="en-US" sz="1500" dirty="0">
                        <a:latin typeface="Meiryo UI" panose="020B0604030504040204" pitchFamily="50" charset="-128"/>
                        <a:ea typeface="Meiryo UI" panose="020B0604030504040204" pitchFamily="50" charset="-128"/>
                      </a:endParaRP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tc>
                  <a:txBody>
                    <a:bodyPr/>
                    <a:lstStyle>
                      <a:lvl1pPr marL="0" algn="l" defTabSz="914266" rtl="0" eaLnBrk="1" latinLnBrk="0" hangingPunct="1">
                        <a:defRPr kumimoji="1" sz="1800" kern="1200">
                          <a:solidFill>
                            <a:schemeClr val="dk1"/>
                          </a:solidFill>
                          <a:latin typeface="ＭＳ Ｐゴシック"/>
                          <a:ea typeface="ＭＳ Ｐゴシック"/>
                        </a:defRPr>
                      </a:lvl1pPr>
                      <a:lvl2pPr marL="457131" algn="l" defTabSz="914266" rtl="0" eaLnBrk="1" latinLnBrk="0" hangingPunct="1">
                        <a:defRPr kumimoji="1" sz="1800" kern="1200">
                          <a:solidFill>
                            <a:schemeClr val="dk1"/>
                          </a:solidFill>
                          <a:latin typeface="ＭＳ Ｐゴシック"/>
                          <a:ea typeface="ＭＳ Ｐゴシック"/>
                        </a:defRPr>
                      </a:lvl2pPr>
                      <a:lvl3pPr marL="914266" algn="l" defTabSz="914266" rtl="0" eaLnBrk="1" latinLnBrk="0" hangingPunct="1">
                        <a:defRPr kumimoji="1" sz="1800" kern="1200">
                          <a:solidFill>
                            <a:schemeClr val="dk1"/>
                          </a:solidFill>
                          <a:latin typeface="ＭＳ Ｐゴシック"/>
                          <a:ea typeface="ＭＳ Ｐゴシック"/>
                        </a:defRPr>
                      </a:lvl3pPr>
                      <a:lvl4pPr marL="1371397" algn="l" defTabSz="914266" rtl="0" eaLnBrk="1" latinLnBrk="0" hangingPunct="1">
                        <a:defRPr kumimoji="1" sz="1800" kern="1200">
                          <a:solidFill>
                            <a:schemeClr val="dk1"/>
                          </a:solidFill>
                          <a:latin typeface="ＭＳ Ｐゴシック"/>
                          <a:ea typeface="ＭＳ Ｐゴシック"/>
                        </a:defRPr>
                      </a:lvl4pPr>
                      <a:lvl5pPr marL="1828530" algn="l" defTabSz="914266" rtl="0" eaLnBrk="1" latinLnBrk="0" hangingPunct="1">
                        <a:defRPr kumimoji="1" sz="1800" kern="1200">
                          <a:solidFill>
                            <a:schemeClr val="dk1"/>
                          </a:solidFill>
                          <a:latin typeface="ＭＳ Ｐゴシック"/>
                          <a:ea typeface="ＭＳ Ｐゴシック"/>
                        </a:defRPr>
                      </a:lvl5pPr>
                      <a:lvl6pPr marL="2285662" algn="l" defTabSz="914266" rtl="0" eaLnBrk="1" latinLnBrk="0" hangingPunct="1">
                        <a:defRPr kumimoji="1" sz="1800" kern="1200">
                          <a:solidFill>
                            <a:schemeClr val="dk1"/>
                          </a:solidFill>
                          <a:latin typeface="ＭＳ Ｐゴシック"/>
                          <a:ea typeface="ＭＳ Ｐゴシック"/>
                        </a:defRPr>
                      </a:lvl6pPr>
                      <a:lvl7pPr marL="2742795" algn="l" defTabSz="914266" rtl="0" eaLnBrk="1" latinLnBrk="0" hangingPunct="1">
                        <a:defRPr kumimoji="1" sz="1800" kern="1200">
                          <a:solidFill>
                            <a:schemeClr val="dk1"/>
                          </a:solidFill>
                          <a:latin typeface="ＭＳ Ｐゴシック"/>
                          <a:ea typeface="ＭＳ Ｐゴシック"/>
                        </a:defRPr>
                      </a:lvl7pPr>
                      <a:lvl8pPr marL="3199927" algn="l" defTabSz="914266" rtl="0" eaLnBrk="1" latinLnBrk="0" hangingPunct="1">
                        <a:defRPr kumimoji="1" sz="1800" kern="1200">
                          <a:solidFill>
                            <a:schemeClr val="dk1"/>
                          </a:solidFill>
                          <a:latin typeface="ＭＳ Ｐゴシック"/>
                          <a:ea typeface="ＭＳ Ｐゴシック"/>
                        </a:defRPr>
                      </a:lvl8pPr>
                      <a:lvl9pPr marL="3657061" algn="l" defTabSz="914266" rtl="0" eaLnBrk="1" latinLnBrk="0" hangingPunct="1">
                        <a:defRPr kumimoji="1" sz="1800" kern="1200">
                          <a:solidFill>
                            <a:schemeClr val="dk1"/>
                          </a:solidFill>
                          <a:latin typeface="ＭＳ Ｐゴシック"/>
                          <a:ea typeface="ＭＳ Ｐゴシック"/>
                        </a:defRPr>
                      </a:lvl9pPr>
                    </a:lstStyle>
                    <a:p>
                      <a:pPr algn="ctr"/>
                      <a:r>
                        <a:rPr kumimoji="1" lang="ja-JP" altLang="en-US" sz="1500" dirty="0">
                          <a:latin typeface="Meiryo UI" panose="020B0604030504040204" pitchFamily="50" charset="-128"/>
                          <a:ea typeface="Meiryo UI" panose="020B0604030504040204" pitchFamily="50" charset="-128"/>
                        </a:rPr>
                        <a:t>４</a:t>
                      </a:r>
                    </a:p>
                  </a:txBody>
                  <a:tcPr marL="84406" marR="84406" marT="42203" marB="42203"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17689">
                        <a:lumMod val="20000"/>
                        <a:lumOff val="80000"/>
                      </a:srgbClr>
                    </a:solidFill>
                  </a:tcPr>
                </a:tc>
                <a:extLst>
                  <a:ext uri="{0D108BD9-81ED-4DB2-BD59-A6C34878D82A}">
                    <a16:rowId xmlns:a16="http://schemas.microsoft.com/office/drawing/2014/main" val="1977146461"/>
                  </a:ext>
                </a:extLst>
              </a:tr>
            </a:tbl>
          </a:graphicData>
        </a:graphic>
      </p:graphicFrame>
      <p:sp>
        <p:nvSpPr>
          <p:cNvPr id="6" name="正方形/長方形 5"/>
          <p:cNvSpPr/>
          <p:nvPr/>
        </p:nvSpPr>
        <p:spPr>
          <a:xfrm>
            <a:off x="159616" y="2013019"/>
            <a:ext cx="4314524" cy="64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○国際金融センター指数</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業態別ランキング、</a:t>
            </a:r>
            <a:r>
              <a:rPr lang="en-US" altLang="ja-JP" sz="1400" dirty="0">
                <a:solidFill>
                  <a:schemeClr val="tx1"/>
                </a:solidFill>
                <a:latin typeface="Meiryo UI" panose="020B0604030504040204" pitchFamily="50" charset="-128"/>
                <a:ea typeface="Meiryo UI" panose="020B0604030504040204" pitchFamily="50" charset="-128"/>
              </a:rPr>
              <a:t>15</a:t>
            </a:r>
            <a:r>
              <a:rPr lang="ja-JP" altLang="en-US" sz="1400" dirty="0">
                <a:solidFill>
                  <a:schemeClr val="tx1"/>
                </a:solidFill>
                <a:latin typeface="Meiryo UI" panose="020B0604030504040204" pitchFamily="50" charset="-128"/>
                <a:ea typeface="Meiryo UI" panose="020B0604030504040204" pitchFamily="50" charset="-128"/>
              </a:rPr>
              <a:t>位まで</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400" dirty="0">
                <a:solidFill>
                  <a:schemeClr val="tx1"/>
                </a:solidFill>
                <a:latin typeface="Meiryo UI" panose="020B0604030504040204" pitchFamily="50" charset="-128"/>
                <a:ea typeface="Meiryo UI" panose="020B0604030504040204" pitchFamily="50" charset="-128"/>
              </a:rPr>
              <a:t>Z/Yen Group</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2022.</a:t>
            </a:r>
            <a:r>
              <a:rPr lang="ja-JP" altLang="en-US" sz="1400" dirty="0">
                <a:solidFill>
                  <a:schemeClr val="tx1"/>
                </a:solidFill>
                <a:latin typeface="Meiryo UI" panose="020B0604030504040204" pitchFamily="50" charset="-128"/>
                <a:ea typeface="Meiryo UI" panose="020B0604030504040204" pitchFamily="50" charset="-128"/>
              </a:rPr>
              <a:t>３）</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078533" y="2115479"/>
            <a:ext cx="3571755"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○人民元のオフショア決済</a:t>
            </a:r>
            <a:r>
              <a:rPr lang="en-US" altLang="ja-JP" sz="1400" dirty="0">
                <a:solidFill>
                  <a:schemeClr val="tx1"/>
                </a:solidFill>
                <a:latin typeface="Meiryo UI" panose="020B0604030504040204" pitchFamily="50" charset="-128"/>
                <a:ea typeface="Meiryo UI" panose="020B0604030504040204" pitchFamily="50" charset="-128"/>
              </a:rPr>
              <a:t>(2020</a:t>
            </a:r>
            <a:r>
              <a:rPr lang="ja-JP" altLang="en-US" sz="1400" dirty="0">
                <a:solidFill>
                  <a:schemeClr val="tx1"/>
                </a:solidFill>
                <a:latin typeface="Meiryo UI" panose="020B0604030504040204" pitchFamily="50" charset="-128"/>
                <a:ea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rPr>
              <a:t>月</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400" dirty="0">
                <a:solidFill>
                  <a:schemeClr val="tx1"/>
                </a:solidFill>
                <a:latin typeface="Meiryo UI" panose="020B0604030504040204" pitchFamily="50" charset="-128"/>
                <a:ea typeface="Meiryo UI" panose="020B0604030504040204" pitchFamily="50" charset="-128"/>
              </a:rPr>
              <a:t>SWIFT</a:t>
            </a:r>
            <a:r>
              <a:rPr lang="ja-JP" altLang="en-US" sz="1400" dirty="0">
                <a:solidFill>
                  <a:schemeClr val="tx1"/>
                </a:solidFill>
                <a:latin typeface="Meiryo UI" panose="020B0604030504040204" pitchFamily="50" charset="-128"/>
                <a:ea typeface="Meiryo UI" panose="020B0604030504040204" pitchFamily="50" charset="-128"/>
              </a:rPr>
              <a:t>を基に日本総研作成</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2" name="正方形/長方形 11"/>
          <p:cNvSpPr/>
          <p:nvPr/>
        </p:nvSpPr>
        <p:spPr>
          <a:xfrm>
            <a:off x="124538" y="518650"/>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アジアにおける国際金融センター指数（業態別ランキング）、人民元のオフショア決済</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84028" y="987095"/>
            <a:ext cx="8928992" cy="89563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アジアの上位国の状況は以下のとおり。東京は他国と比べて、銀行以外の評価は総じて、他の都市と比べて低評価。</a:t>
            </a:r>
            <a:endParaRPr lang="en-US" altLang="ja-JP" sz="16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人民元のオフショア決済取引は、香港が圧倒的なシェア。</a:t>
            </a:r>
            <a:endParaRPr lang="en-US" altLang="ja-JP" sz="1600" dirty="0">
              <a:latin typeface="メイリオ" panose="020B0604030504040204" pitchFamily="50" charset="-128"/>
              <a:ea typeface="メイリオ" panose="020B0604030504040204" pitchFamily="50" charset="-128"/>
            </a:endParaRPr>
          </a:p>
        </p:txBody>
      </p:sp>
      <p:sp>
        <p:nvSpPr>
          <p:cNvPr id="15" name="スライド番号プレースホルダー 1"/>
          <p:cNvSpPr>
            <a:spLocks noGrp="1"/>
          </p:cNvSpPr>
          <p:nvPr>
            <p:ph type="sldNum" sz="quarter" idx="12"/>
          </p:nvPr>
        </p:nvSpPr>
        <p:spPr>
          <a:xfrm>
            <a:off x="7071072" y="6487244"/>
            <a:ext cx="2133600" cy="365125"/>
          </a:xfrm>
        </p:spPr>
        <p:txBody>
          <a:bodyPr/>
          <a:lstStyle/>
          <a:p>
            <a:fld id="{D2D8002D-B5B0-4BAC-B1F6-782DDCCE6D9C}" type="slidenum">
              <a:rPr kumimoji="1" lang="ja-JP" altLang="en-US" b="1" smtClean="0"/>
              <a:t>91</a:t>
            </a:fld>
            <a:endParaRPr kumimoji="1" lang="ja-JP" altLang="en-US" b="1" dirty="0"/>
          </a:p>
        </p:txBody>
      </p:sp>
    </p:spTree>
    <p:extLst>
      <p:ext uri="{BB962C8B-B14F-4D97-AF65-F5344CB8AC3E}">
        <p14:creationId xmlns:p14="http://schemas.microsoft.com/office/powerpoint/2010/main" val="11676138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ext uri="{D42A27DB-BD31-4B8C-83A1-F6EECF244321}">
                <p14:modId xmlns:p14="http://schemas.microsoft.com/office/powerpoint/2010/main" val="3723482065"/>
              </p:ext>
            </p:extLst>
          </p:nvPr>
        </p:nvGraphicFramePr>
        <p:xfrm>
          <a:off x="665729" y="1678029"/>
          <a:ext cx="7810098" cy="4919374"/>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395536" y="1513298"/>
            <a:ext cx="1204176" cy="261610"/>
          </a:xfrm>
          <a:prstGeom prst="rect">
            <a:avLst/>
          </a:prstGeom>
        </p:spPr>
        <p:txBody>
          <a:bodyPr wrap="none">
            <a:spAutoFit/>
          </a:bodyPr>
          <a:lstStyle/>
          <a:p>
            <a:r>
              <a:rPr lang="ja-JP" altLang="en-US" sz="1100" dirty="0"/>
              <a:t>（単位：</a:t>
            </a:r>
            <a:r>
              <a:rPr lang="en-US" altLang="ja-JP" sz="1100" dirty="0"/>
              <a:t>10</a:t>
            </a:r>
            <a:r>
              <a:rPr lang="ja-JP" altLang="en-US" sz="1100" dirty="0"/>
              <a:t>億ドル）</a:t>
            </a:r>
          </a:p>
        </p:txBody>
      </p:sp>
      <p:sp>
        <p:nvSpPr>
          <p:cNvPr id="10" name="正方形/長方形 9"/>
          <p:cNvSpPr/>
          <p:nvPr/>
        </p:nvSpPr>
        <p:spPr>
          <a:xfrm>
            <a:off x="827584" y="6559712"/>
            <a:ext cx="3812262" cy="261610"/>
          </a:xfrm>
          <a:prstGeom prst="rect">
            <a:avLst/>
          </a:prstGeom>
        </p:spPr>
        <p:txBody>
          <a:bodyPr wrap="non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通貨スワップ、オプション、金利デリバティブの店頭取引高の合計</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92</a:t>
            </a:fld>
            <a:endParaRPr kumimoji="1" lang="ja-JP" altLang="en-US" dirty="0"/>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5" name="正方形/長方形 14"/>
          <p:cNvSpPr/>
          <p:nvPr/>
        </p:nvSpPr>
        <p:spPr>
          <a:xfrm>
            <a:off x="124538" y="518650"/>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デリバティブ店頭取引高（１日平均）（</a:t>
            </a:r>
            <a:r>
              <a:rPr lang="en-US" altLang="ja-JP"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Bank for International Settlements</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5660" y="90724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デリバティブの店頭取引高は、イギリスが最大、次いでアメリカ。アジアでは香港の取引高が大きい。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861101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588438330"/>
              </p:ext>
            </p:extLst>
          </p:nvPr>
        </p:nvGraphicFramePr>
        <p:xfrm>
          <a:off x="539552" y="1413345"/>
          <a:ext cx="7984517" cy="5399426"/>
        </p:xfrm>
        <a:graphic>
          <a:graphicData uri="http://schemas.openxmlformats.org/drawingml/2006/table">
            <a:tbl>
              <a:tblPr/>
              <a:tblGrid>
                <a:gridCol w="504756">
                  <a:extLst>
                    <a:ext uri="{9D8B030D-6E8A-4147-A177-3AD203B41FA5}">
                      <a16:colId xmlns:a16="http://schemas.microsoft.com/office/drawing/2014/main" val="1108878512"/>
                    </a:ext>
                  </a:extLst>
                </a:gridCol>
                <a:gridCol w="3047897">
                  <a:extLst>
                    <a:ext uri="{9D8B030D-6E8A-4147-A177-3AD203B41FA5}">
                      <a16:colId xmlns:a16="http://schemas.microsoft.com/office/drawing/2014/main" val="610326405"/>
                    </a:ext>
                  </a:extLst>
                </a:gridCol>
                <a:gridCol w="1225836">
                  <a:extLst>
                    <a:ext uri="{9D8B030D-6E8A-4147-A177-3AD203B41FA5}">
                      <a16:colId xmlns:a16="http://schemas.microsoft.com/office/drawing/2014/main" val="1488839232"/>
                    </a:ext>
                  </a:extLst>
                </a:gridCol>
                <a:gridCol w="1297944">
                  <a:extLst>
                    <a:ext uri="{9D8B030D-6E8A-4147-A177-3AD203B41FA5}">
                      <a16:colId xmlns:a16="http://schemas.microsoft.com/office/drawing/2014/main" val="518728135"/>
                    </a:ext>
                  </a:extLst>
                </a:gridCol>
                <a:gridCol w="1908084">
                  <a:extLst>
                    <a:ext uri="{9D8B030D-6E8A-4147-A177-3AD203B41FA5}">
                      <a16:colId xmlns:a16="http://schemas.microsoft.com/office/drawing/2014/main" val="2988686468"/>
                    </a:ext>
                  </a:extLst>
                </a:gridCol>
              </a:tblGrid>
              <a:tr h="208306">
                <a:tc>
                  <a:txBody>
                    <a:bodyPr/>
                    <a:lstStyle/>
                    <a:p>
                      <a:pPr algn="ctr" rtl="0" fontAlgn="b"/>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順位</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取引所名</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en-US" altLang="ja-JP" sz="1300" b="1" i="0" u="none" strike="noStrike" dirty="0">
                          <a:solidFill>
                            <a:srgbClr val="000000"/>
                          </a:solidFill>
                          <a:effectLst/>
                          <a:latin typeface="ＭＳ Ｐゴシック" panose="020B0600070205080204" pitchFamily="50" charset="-128"/>
                          <a:ea typeface="ＭＳ Ｐゴシック" panose="020B0600070205080204" pitchFamily="50" charset="-128"/>
                        </a:rPr>
                        <a:t>2021</a:t>
                      </a:r>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（枚）</a:t>
                      </a:r>
                      <a:endPar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en-US" altLang="ja-JP" sz="1300" b="1" i="0" u="none" strike="noStrike" dirty="0">
                          <a:solidFill>
                            <a:srgbClr val="000000"/>
                          </a:solidFill>
                          <a:effectLst/>
                          <a:latin typeface="ＭＳ Ｐゴシック" panose="020B0600070205080204" pitchFamily="50" charset="-128"/>
                          <a:ea typeface="ＭＳ Ｐゴシック" panose="020B0600070205080204" pitchFamily="50" charset="-128"/>
                        </a:rPr>
                        <a:t>2020</a:t>
                      </a:r>
                      <a:r>
                        <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rPr>
                        <a:t>（枚）</a:t>
                      </a:r>
                      <a:endParaRPr lang="ja-JP"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tc>
                  <a:txBody>
                    <a:bodyPr/>
                    <a:lstStyle/>
                    <a:p>
                      <a:pPr algn="ctr" rtl="0" fontAlgn="b"/>
                      <a:r>
                        <a:rPr lang="zh-TW" altLang="en-US" sz="1300" b="1" i="0" u="none" strike="noStrike" dirty="0">
                          <a:solidFill>
                            <a:srgbClr val="000000"/>
                          </a:solidFill>
                          <a:effectLst/>
                          <a:latin typeface="ＭＳ Ｐゴシック" panose="020B0600070205080204" pitchFamily="50" charset="-128"/>
                          <a:ea typeface="ＭＳ Ｐゴシック" panose="020B0600070205080204" pitchFamily="50" charset="-128"/>
                        </a:rPr>
                        <a:t>前年比増減率</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99"/>
                    </a:solidFill>
                  </a:tcPr>
                </a:tc>
                <a:extLst>
                  <a:ext uri="{0D108BD9-81ED-4DB2-BD59-A6C34878D82A}">
                    <a16:rowId xmlns:a16="http://schemas.microsoft.com/office/drawing/2014/main" val="1720713572"/>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ナショナル証券取引所（インド・ムンバイ）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17,255,329,463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8,850,473,823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94.97%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963919"/>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B3</a:t>
                      </a:r>
                      <a:r>
                        <a:rPr lang="ja-JP" altLang="en-US" sz="1100" b="0" i="0" u="none" strike="noStrike" dirty="0">
                          <a:solidFill>
                            <a:srgbClr val="000000"/>
                          </a:solidFill>
                          <a:effectLst/>
                          <a:latin typeface="+mj-ea"/>
                          <a:ea typeface="+mj-ea"/>
                        </a:rPr>
                        <a:t>取引所（ブラジル・サンパウロ）</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8,755,773,393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6,342,883,080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38.04%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7584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CME</a:t>
                      </a:r>
                      <a:r>
                        <a:rPr lang="ja-JP" altLang="en-US" sz="1100" b="0" i="0" u="none" strike="noStrike" dirty="0">
                          <a:solidFill>
                            <a:srgbClr val="000000"/>
                          </a:solidFill>
                          <a:effectLst/>
                          <a:latin typeface="+mj-ea"/>
                          <a:ea typeface="+mj-ea"/>
                        </a:rPr>
                        <a:t>グループ（アメリカ・シカゴ）</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4,942,738,176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4,820,589,858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2.53%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360007"/>
                  </a:ext>
                </a:extLst>
              </a:tr>
              <a:tr h="235960">
                <a:tc>
                  <a:txBody>
                    <a:bodyPr/>
                    <a:lstStyle/>
                    <a:p>
                      <a:pPr algn="ct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インターコンチネンタル取引所</a:t>
                      </a:r>
                      <a:r>
                        <a:rPr lang="ja-JP" altLang="en-US" sz="900" b="0" i="0" u="none" strike="noStrike" dirty="0">
                          <a:solidFill>
                            <a:srgbClr val="000000"/>
                          </a:solidFill>
                          <a:effectLst/>
                          <a:latin typeface="+mj-ea"/>
                          <a:ea typeface="+mj-ea"/>
                        </a:rPr>
                        <a:t>（アメリカ・アトランタ）</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3,317,893,282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2,788,944,012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18.97%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488303"/>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Nasdaq</a:t>
                      </a:r>
                      <a:r>
                        <a:rPr lang="ja-JP" altLang="en-US" sz="1100" b="0" i="0" u="none" strike="noStrike" dirty="0">
                          <a:solidFill>
                            <a:srgbClr val="000000"/>
                          </a:solidFill>
                          <a:effectLst/>
                          <a:latin typeface="+mj-ea"/>
                          <a:ea typeface="+mj-ea"/>
                        </a:rPr>
                        <a:t>（アメリカ・ニューヨーク）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3,292,840,477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2,660,595,514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23.76%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79880"/>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CBOE</a:t>
                      </a:r>
                      <a:r>
                        <a:rPr lang="ja-JP" altLang="en-US" sz="1100" b="0" i="0" u="none" strike="noStrike" dirty="0">
                          <a:solidFill>
                            <a:srgbClr val="000000"/>
                          </a:solidFill>
                          <a:effectLst/>
                          <a:latin typeface="+mj-ea"/>
                          <a:ea typeface="+mj-ea"/>
                        </a:rPr>
                        <a:t>ホールディングス（アメリカ・シカゴ）</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3,095,692,862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2,614,108,017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18.42%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56014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鄭州商品取引所（中国・鄭州）</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2,582,227,206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1,701,847,321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51.73%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446403"/>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上海先物取引所（中国・上海）</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2,445,774,713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2,128,613,700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14.90%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84546"/>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大連商品取引所（中国・大連）</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2,364,418,367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2,207,327,866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7.12%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40449"/>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韓国取引所（韓国・プサン）</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2,281,738,234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2,184,930,969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4.43%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78641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モスクワ取引所（ロシア・モスクワ）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2,101,589,316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2,119,939,033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-0.87%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07235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ボルサ・イスタンブルー証券取引所</a:t>
                      </a:r>
                      <a:r>
                        <a:rPr lang="ja-JP" altLang="en-US" sz="700" b="0" i="0" u="none" strike="noStrike" dirty="0">
                          <a:solidFill>
                            <a:srgbClr val="000000"/>
                          </a:solidFill>
                          <a:effectLst/>
                          <a:latin typeface="+mj-ea"/>
                          <a:ea typeface="+mj-ea"/>
                        </a:rPr>
                        <a:t>（トルコ・イスタンブール）</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2,081,042,040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1,517,476,458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37.14%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02456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err="1">
                          <a:solidFill>
                            <a:srgbClr val="000000"/>
                          </a:solidFill>
                          <a:effectLst/>
                          <a:latin typeface="+mj-ea"/>
                          <a:ea typeface="+mj-ea"/>
                        </a:rPr>
                        <a:t>Eurex</a:t>
                      </a:r>
                      <a:r>
                        <a:rPr lang="ja-JP" altLang="en-US" sz="1100" b="0" i="0" u="none" strike="noStrike" dirty="0">
                          <a:solidFill>
                            <a:srgbClr val="000000"/>
                          </a:solidFill>
                          <a:effectLst/>
                          <a:latin typeface="+mj-ea"/>
                          <a:ea typeface="+mj-ea"/>
                        </a:rPr>
                        <a:t>（ドイツ・エシュボルン）</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1,703,293,825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1,861,416,584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-8.49%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95363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BSE</a:t>
                      </a:r>
                      <a:r>
                        <a:rPr lang="ja-JP" altLang="en-US" sz="1100" b="0" i="0" u="none" strike="noStrike" dirty="0">
                          <a:solidFill>
                            <a:srgbClr val="000000"/>
                          </a:solidFill>
                          <a:effectLst/>
                          <a:latin typeface="+mj-ea"/>
                          <a:ea typeface="+mj-ea"/>
                        </a:rPr>
                        <a:t>（インド・ムンバイ）</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1,607,775,410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924,427,025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73.92%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11167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マイアミ国際証券取引所（アメリカ・マイアミ）</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1,338,182,359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827,454,642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61.72%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360340"/>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altLang="ja-JP" sz="1100" b="0" i="0" u="none" strike="noStrike" dirty="0">
                          <a:solidFill>
                            <a:srgbClr val="000000"/>
                          </a:solidFill>
                          <a:effectLst/>
                          <a:latin typeface="+mj-ea"/>
                          <a:ea typeface="+mj-ea"/>
                        </a:rPr>
                        <a:t>TMX</a:t>
                      </a:r>
                      <a:r>
                        <a:rPr lang="ja-JP" altLang="en-US" sz="1100" b="0" i="0" u="none" strike="noStrike" dirty="0">
                          <a:solidFill>
                            <a:srgbClr val="000000"/>
                          </a:solidFill>
                          <a:effectLst/>
                          <a:latin typeface="+mj-ea"/>
                          <a:ea typeface="+mj-ea"/>
                        </a:rPr>
                        <a:t>グループ（カナダ・トロント）</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613,028,878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318,018,983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92.76%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949965"/>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香港取引所グループ（香港）</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433,092,595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437,073,315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-0.91%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503526"/>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台湾先物取引所（中国・台北）</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392,202,371</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341,393,346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14.88%</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669342"/>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日本取引所グループ</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333,638,732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454,261,835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-26.55%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4203921"/>
                  </a:ext>
                </a:extLst>
              </a:tr>
              <a:tr h="235960">
                <a:tc>
                  <a:txBody>
                    <a:bodyPr/>
                    <a:lstStyle/>
                    <a:p>
                      <a:pPr algn="ctr" rtl="0" fontAlgn="b"/>
                      <a:r>
                        <a:rPr lang="ja-JP" altLang="en-US" sz="1100" b="0" i="0" u="none" strike="noStrike">
                          <a:solidFill>
                            <a:srgbClr val="000000"/>
                          </a:solidFill>
                          <a:effectLst/>
                          <a:latin typeface="Calibri" panose="020F0502020204030204" pitchFamily="34" charset="0"/>
                          <a:ea typeface="游ゴシック" panose="020B0400000000000000" pitchFamily="50" charset="-128"/>
                        </a:rPr>
                        <a:t>　</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（うち、大阪取引所）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329,605,065</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439,144,049</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-24.94%</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886772"/>
                  </a:ext>
                </a:extLst>
              </a:tr>
              <a:tr h="235960">
                <a:tc>
                  <a:txBody>
                    <a:bodyPr/>
                    <a:lstStyle/>
                    <a:p>
                      <a:pPr algn="ctr" rtl="0" fontAlgn="b"/>
                      <a:r>
                        <a:rPr lang="ja-JP" altLang="en-US" sz="1100" b="0" i="0" u="none" strike="noStrike">
                          <a:solidFill>
                            <a:srgbClr val="000000"/>
                          </a:solidFill>
                          <a:effectLst/>
                          <a:latin typeface="Calibri" panose="020F0502020204030204" pitchFamily="34" charset="0"/>
                          <a:ea typeface="游ゴシック" panose="020B0400000000000000" pitchFamily="50" charset="-128"/>
                        </a:rPr>
                        <a:t>　</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（うち、東京商品取引所）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4,033,667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15,117,786</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-73.32%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263867"/>
                  </a:ext>
                </a:extLst>
              </a:tr>
              <a:tr h="235960">
                <a:tc>
                  <a:txBody>
                    <a:bodyPr/>
                    <a:lstStyle/>
                    <a:p>
                      <a:pPr algn="ctr" rtl="0" fontAlgn="b"/>
                      <a:r>
                        <a:rPr lang="en-US" altLang="ja-JP" sz="1100" b="0" i="0" u="none" strike="noStrike">
                          <a:solidFill>
                            <a:srgbClr val="000000"/>
                          </a:solidFill>
                          <a:effectLst/>
                          <a:latin typeface="Calibri" panose="020F0502020204030204" pitchFamily="34" charset="0"/>
                          <a:ea typeface="游ゴシック" panose="020B0400000000000000" pitchFamily="50" charset="-128"/>
                        </a:rPr>
                        <a:t>20</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ja-JP" altLang="en-US" sz="1100" b="0" i="0" u="none" strike="noStrike" dirty="0">
                          <a:solidFill>
                            <a:srgbClr val="000000"/>
                          </a:solidFill>
                          <a:effectLst/>
                          <a:latin typeface="+mj-ea"/>
                          <a:ea typeface="+mj-ea"/>
                        </a:rPr>
                        <a:t>シンガポール取引所</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232,104,773</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247,510,317</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US" altLang="ja-JP" sz="1100" b="0" i="0" u="none" strike="noStrike" dirty="0">
                          <a:solidFill>
                            <a:srgbClr val="000000"/>
                          </a:solidFill>
                          <a:effectLst/>
                          <a:latin typeface="Calibri" panose="020F0502020204030204" pitchFamily="34" charset="0"/>
                          <a:ea typeface="游ゴシック" panose="020B0400000000000000" pitchFamily="50" charset="-128"/>
                        </a:rPr>
                        <a:t>-6.22%</a:t>
                      </a:r>
                    </a:p>
                  </a:txBody>
                  <a:tcPr marL="5382" marR="5382" marT="53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60732"/>
                  </a:ext>
                </a:extLst>
              </a:tr>
            </a:tbl>
          </a:graphicData>
        </a:graphic>
      </p:graphicFrame>
      <p:sp>
        <p:nvSpPr>
          <p:cNvPr id="2" name="正方形/長方形 1"/>
          <p:cNvSpPr/>
          <p:nvPr/>
        </p:nvSpPr>
        <p:spPr>
          <a:xfrm>
            <a:off x="517392" y="5877272"/>
            <a:ext cx="7976271" cy="75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スライド番号プレースホルダー 2"/>
          <p:cNvSpPr>
            <a:spLocks noGrp="1"/>
          </p:cNvSpPr>
          <p:nvPr>
            <p:ph type="sldNum" sz="quarter" idx="12"/>
          </p:nvPr>
        </p:nvSpPr>
        <p:spPr>
          <a:xfrm>
            <a:off x="7010400" y="6520962"/>
            <a:ext cx="2133600" cy="337038"/>
          </a:xfrm>
        </p:spPr>
        <p:txBody>
          <a:bodyPr/>
          <a:lstStyle/>
          <a:p>
            <a:fld id="{D2D8002D-B5B0-4BAC-B1F6-782DDCCE6D9C}" type="slidenum">
              <a:rPr kumimoji="1" lang="ja-JP" altLang="en-US" smtClean="0"/>
              <a:t>93</a:t>
            </a:fld>
            <a:endParaRPr kumimoji="1" lang="ja-JP" altLang="en-US" dirty="0"/>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デリバティブ取引の世界市場ランキング（</a:t>
            </a:r>
            <a:r>
              <a:rPr lang="en-US" altLang="ja-JP"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Futures Industry Association</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318" y="862052"/>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デリバティブ取引の世界の市場ランキングでは、日本は</a:t>
            </a:r>
            <a:r>
              <a:rPr lang="en-US" altLang="ja-JP" sz="1600" dirty="0">
                <a:latin typeface="メイリオ" panose="020B0604030504040204" pitchFamily="50" charset="-128"/>
                <a:ea typeface="メイリオ" panose="020B0604030504040204" pitchFamily="50" charset="-128"/>
              </a:rPr>
              <a:t>19</a:t>
            </a:r>
            <a:r>
              <a:rPr lang="ja-JP" altLang="en-US" sz="1600" dirty="0">
                <a:latin typeface="メイリオ" panose="020B0604030504040204" pitchFamily="50" charset="-128"/>
                <a:ea typeface="メイリオ" panose="020B0604030504040204" pitchFamily="50" charset="-128"/>
              </a:rPr>
              <a:t>位。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539022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85843B-81C4-494E-954F-39C2B4110F55}"/>
              </a:ext>
            </a:extLst>
          </p:cNvPr>
          <p:cNvPicPr>
            <a:picLocks noChangeAspect="1"/>
          </p:cNvPicPr>
          <p:nvPr/>
        </p:nvPicPr>
        <p:blipFill>
          <a:blip r:embed="rId2"/>
          <a:stretch>
            <a:fillRect/>
          </a:stretch>
        </p:blipFill>
        <p:spPr>
          <a:xfrm>
            <a:off x="290245" y="2793590"/>
            <a:ext cx="4264841" cy="3579231"/>
          </a:xfrm>
          <a:prstGeom prst="rect">
            <a:avLst/>
          </a:prstGeom>
        </p:spPr>
      </p:pic>
      <p:pic>
        <p:nvPicPr>
          <p:cNvPr id="3" name="図 2">
            <a:extLst>
              <a:ext uri="{FF2B5EF4-FFF2-40B4-BE49-F238E27FC236}">
                <a16:creationId xmlns:a16="http://schemas.microsoft.com/office/drawing/2014/main" id="{1152A572-ADBE-4C5C-99D0-CF9780AA0C16}"/>
              </a:ext>
            </a:extLst>
          </p:cNvPr>
          <p:cNvPicPr>
            <a:picLocks noChangeAspect="1"/>
          </p:cNvPicPr>
          <p:nvPr/>
        </p:nvPicPr>
        <p:blipFill>
          <a:blip r:embed="rId3"/>
          <a:stretch>
            <a:fillRect/>
          </a:stretch>
        </p:blipFill>
        <p:spPr>
          <a:xfrm>
            <a:off x="4805236" y="2910302"/>
            <a:ext cx="4148204" cy="3432000"/>
          </a:xfrm>
          <a:prstGeom prst="rect">
            <a:avLst/>
          </a:prstGeom>
        </p:spPr>
      </p:pic>
      <p:sp>
        <p:nvSpPr>
          <p:cNvPr id="6" name="正方形/長方形 5"/>
          <p:cNvSpPr/>
          <p:nvPr/>
        </p:nvSpPr>
        <p:spPr>
          <a:xfrm>
            <a:off x="434761" y="2169481"/>
            <a:ext cx="4273045"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○グリーンボンド発行額</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国別、</a:t>
            </a:r>
            <a:r>
              <a:rPr lang="en-US" altLang="ja-JP" sz="1400" dirty="0">
                <a:solidFill>
                  <a:schemeClr val="tx1"/>
                </a:solidFill>
                <a:latin typeface="Meiryo UI" panose="020B0604030504040204" pitchFamily="50" charset="-128"/>
                <a:ea typeface="Meiryo UI" panose="020B0604030504040204" pitchFamily="50" charset="-128"/>
              </a:rPr>
              <a:t>2019)</a:t>
            </a: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出典：</a:t>
            </a:r>
            <a:r>
              <a:rPr lang="en-US" altLang="ja-JP" sz="1200" dirty="0">
                <a:solidFill>
                  <a:schemeClr val="tx1"/>
                </a:solidFill>
                <a:latin typeface="Meiryo UI" panose="020B0604030504040204" pitchFamily="50" charset="-128"/>
                <a:ea typeface="Meiryo UI" panose="020B0604030504040204" pitchFamily="50" charset="-128"/>
              </a:rPr>
              <a:t>The Climate Bonds Initiative</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093460" y="2129677"/>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○サステイナブル債券の内訳</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200" dirty="0">
                <a:solidFill>
                  <a:schemeClr val="tx1"/>
                </a:solidFill>
                <a:latin typeface="Meiryo UI" panose="020B0604030504040204" pitchFamily="50" charset="-128"/>
                <a:ea typeface="Meiryo UI" panose="020B0604030504040204" pitchFamily="50" charset="-128"/>
              </a:rPr>
              <a:t>BNP</a:t>
            </a:r>
            <a:r>
              <a:rPr lang="ja-JP" altLang="en-US" sz="1200" dirty="0">
                <a:solidFill>
                  <a:schemeClr val="tx1"/>
                </a:solidFill>
                <a:latin typeface="Meiryo UI" panose="020B0604030504040204" pitchFamily="50" charset="-128"/>
                <a:ea typeface="Meiryo UI" panose="020B0604030504040204" pitchFamily="50" charset="-128"/>
              </a:rPr>
              <a:t>パリバ</a:t>
            </a:r>
            <a:r>
              <a:rPr lang="en-US" altLang="ja-JP" sz="1200" dirty="0">
                <a:solidFill>
                  <a:schemeClr val="tx1"/>
                </a:solidFill>
                <a:latin typeface="Meiryo UI" panose="020B0604030504040204" pitchFamily="50" charset="-128"/>
                <a:ea typeface="Meiryo UI" panose="020B0604030504040204" pitchFamily="50" charset="-128"/>
              </a:rPr>
              <a:t>/Bloomberg</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p>
        </p:txBody>
      </p:sp>
      <p:sp>
        <p:nvSpPr>
          <p:cNvPr id="10" name="正方形/長方形 9">
            <a:extLst>
              <a:ext uri="{FF2B5EF4-FFF2-40B4-BE49-F238E27FC236}">
                <a16:creationId xmlns:a16="http://schemas.microsoft.com/office/drawing/2014/main" id="{8659CB45-3587-4936-A1F2-06EB11CB2BED}"/>
              </a:ext>
            </a:extLst>
          </p:cNvPr>
          <p:cNvSpPr/>
          <p:nvPr/>
        </p:nvSpPr>
        <p:spPr>
          <a:xfrm>
            <a:off x="4826574" y="6278740"/>
            <a:ext cx="3855198" cy="390620"/>
          </a:xfrm>
          <a:prstGeom prst="rect">
            <a:avLst/>
          </a:prstGeom>
        </p:spPr>
        <p:txBody>
          <a:bodyPr wrap="square">
            <a:spAutoFit/>
          </a:bodyPr>
          <a:lstStyle/>
          <a:p>
            <a:pPr defTabSz="844083" fontAlgn="base">
              <a:spcBef>
                <a:spcPct val="0"/>
              </a:spcBef>
              <a:spcAft>
                <a:spcPct val="0"/>
              </a:spcAft>
            </a:pPr>
            <a:r>
              <a:rPr lang="en-US" altLang="ja-JP" sz="969" dirty="0">
                <a:solidFill>
                  <a:srgbClr val="000000"/>
                </a:solidFill>
                <a:latin typeface="Meiryo UI" panose="020B0604030504040204" pitchFamily="50" charset="-128"/>
                <a:ea typeface="Meiryo UI" panose="020B0604030504040204" pitchFamily="50" charset="-128"/>
              </a:rPr>
              <a:t>※</a:t>
            </a:r>
            <a:r>
              <a:rPr lang="ja-JP" altLang="en-US" sz="969" dirty="0">
                <a:solidFill>
                  <a:srgbClr val="000000"/>
                </a:solidFill>
                <a:latin typeface="Meiryo UI" panose="020B0604030504040204" pitchFamily="50" charset="-128"/>
                <a:ea typeface="Meiryo UI" panose="020B0604030504040204" pitchFamily="50" charset="-128"/>
              </a:rPr>
              <a:t>資金使途が、環境改善（グリーン）や社会課題解決（ソーシャル）、</a:t>
            </a:r>
            <a:endParaRPr lang="en-US" altLang="ja-JP" sz="969" dirty="0">
              <a:solidFill>
                <a:srgbClr val="000000"/>
              </a:solidFill>
              <a:latin typeface="Meiryo UI" panose="020B0604030504040204" pitchFamily="50" charset="-128"/>
              <a:ea typeface="Meiryo UI" panose="020B0604030504040204" pitchFamily="50" charset="-128"/>
            </a:endParaRPr>
          </a:p>
          <a:p>
            <a:pPr defTabSz="844083" fontAlgn="base">
              <a:spcBef>
                <a:spcPct val="0"/>
              </a:spcBef>
              <a:spcAft>
                <a:spcPct val="0"/>
              </a:spcAft>
            </a:pPr>
            <a:r>
              <a:rPr lang="ja-JP" altLang="en-US" sz="969" dirty="0">
                <a:solidFill>
                  <a:srgbClr val="000000"/>
                </a:solidFill>
                <a:latin typeface="Meiryo UI" panose="020B0604030504040204" pitchFamily="50" charset="-128"/>
                <a:ea typeface="Meiryo UI" panose="020B0604030504040204" pitchFamily="50" charset="-128"/>
              </a:rPr>
              <a:t>　その双方（サステナビリティ）に資するプロジェクトに限定されている債券。</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3" name="正方形/長方形 12"/>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グリーンボンド発行額、サスティナブル債券の内訳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010400" y="6520962"/>
            <a:ext cx="2133600" cy="337038"/>
          </a:xfrm>
        </p:spPr>
        <p:txBody>
          <a:bodyPr/>
          <a:lstStyle/>
          <a:p>
            <a:fld id="{D2D8002D-B5B0-4BAC-B1F6-782DDCCE6D9C}" type="slidenum">
              <a:rPr kumimoji="1" lang="ja-JP" altLang="en-US" b="1" smtClean="0"/>
              <a:t>94</a:t>
            </a:fld>
            <a:endParaRPr kumimoji="1" lang="ja-JP" altLang="en-US" b="1" dirty="0"/>
          </a:p>
        </p:txBody>
      </p:sp>
      <p:sp>
        <p:nvSpPr>
          <p:cNvPr id="15" name="正方形/長方形 14"/>
          <p:cNvSpPr/>
          <p:nvPr/>
        </p:nvSpPr>
        <p:spPr>
          <a:xfrm>
            <a:off x="72318" y="862052"/>
            <a:ext cx="8928992" cy="10789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latin typeface="メイリオ" panose="020B0604030504040204" pitchFamily="50" charset="-128"/>
                <a:ea typeface="メイリオ" panose="020B0604030504040204" pitchFamily="50" charset="-128"/>
              </a:rPr>
              <a:t>ESG</a:t>
            </a:r>
            <a:r>
              <a:rPr lang="ja-JP" altLang="en-US" sz="1600" dirty="0">
                <a:latin typeface="メイリオ" panose="020B0604030504040204" pitchFamily="50" charset="-128"/>
                <a:ea typeface="メイリオ" panose="020B0604030504040204" pitchFamily="50" charset="-128"/>
              </a:rPr>
              <a:t>関連投資が注目を集めるなか、中国は、</a:t>
            </a:r>
            <a:r>
              <a:rPr lang="en-US" altLang="ja-JP" sz="1600" dirty="0">
                <a:latin typeface="メイリオ" panose="020B0604030504040204" pitchFamily="50" charset="-128"/>
                <a:ea typeface="メイリオ" panose="020B0604030504040204" pitchFamily="50" charset="-128"/>
              </a:rPr>
              <a:t>2019</a:t>
            </a:r>
            <a:r>
              <a:rPr lang="ja-JP" altLang="en-US" sz="1600" dirty="0">
                <a:latin typeface="メイリオ" panose="020B0604030504040204" pitchFamily="50" charset="-128"/>
                <a:ea typeface="メイリオ" panose="020B0604030504040204" pitchFamily="50" charset="-128"/>
              </a:rPr>
              <a:t>年のグリーンボンド発行額で世界トップ、国際基準ベースでも世界３位であり、日本とは大きな差。</a:t>
            </a:r>
          </a:p>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世界全体では、グリーンボンド以外のソーシャルボンド、サステナビリティボンドの発行も増加し、多様化が進展。</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90691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F9380358-AA1D-4787-82F4-EBDCD4EB37CF}"/>
              </a:ext>
            </a:extLst>
          </p:cNvPr>
          <p:cNvSpPr/>
          <p:nvPr/>
        </p:nvSpPr>
        <p:spPr>
          <a:xfrm>
            <a:off x="137546" y="1262132"/>
            <a:ext cx="4453418"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言語</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英語力ランキング</a:t>
            </a:r>
            <a:r>
              <a:rPr lang="en-US" altLang="ja-JP" sz="1400" dirty="0">
                <a:solidFill>
                  <a:srgbClr val="000000"/>
                </a:solidFill>
                <a:latin typeface="Meiryo UI" panose="020B0604030504040204" pitchFamily="50" charset="-128"/>
                <a:ea typeface="Meiryo UI" panose="020B0604030504040204" pitchFamily="50" charset="-128"/>
              </a:rPr>
              <a:t>(2020)</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EF Education First</a:t>
            </a:r>
            <a:r>
              <a:rPr lang="ja-JP" altLang="en-US" sz="1400" dirty="0">
                <a:solidFill>
                  <a:srgbClr val="000000"/>
                </a:solidFill>
                <a:latin typeface="Meiryo UI" panose="020B0604030504040204" pitchFamily="50" charset="-128"/>
                <a:ea typeface="Meiryo UI" panose="020B0604030504040204" pitchFamily="50" charset="-128"/>
              </a:rPr>
              <a:t>を基</a:t>
            </a:r>
            <a:r>
              <a:rPr lang="ja-JP" altLang="en-US" sz="1400" dirty="0">
                <a:latin typeface="Meiryo UI" panose="020B0604030504040204" pitchFamily="50" charset="-128"/>
                <a:ea typeface="Meiryo UI" panose="020B0604030504040204" pitchFamily="50" charset="-128"/>
              </a:rPr>
              <a:t>に</a:t>
            </a:r>
            <a:r>
              <a:rPr lang="ja-JP" altLang="en-US" sz="1400" dirty="0">
                <a:solidFill>
                  <a:srgbClr val="000000"/>
                </a:solidFill>
                <a:latin typeface="Meiryo UI" panose="020B0604030504040204" pitchFamily="50" charset="-128"/>
                <a:ea typeface="Meiryo UI" panose="020B0604030504040204" pitchFamily="50" charset="-128"/>
              </a:rPr>
              <a:t>作成</a:t>
            </a:r>
          </a:p>
        </p:txBody>
      </p:sp>
      <p:sp>
        <p:nvSpPr>
          <p:cNvPr id="10" name="正方形/長方形 9">
            <a:extLst>
              <a:ext uri="{FF2B5EF4-FFF2-40B4-BE49-F238E27FC236}">
                <a16:creationId xmlns:a16="http://schemas.microsoft.com/office/drawing/2014/main" id="{1B5F2D75-E7AF-49B3-A90D-872BCDF90532}"/>
              </a:ext>
            </a:extLst>
          </p:cNvPr>
          <p:cNvSpPr/>
          <p:nvPr/>
        </p:nvSpPr>
        <p:spPr>
          <a:xfrm>
            <a:off x="137546" y="4149080"/>
            <a:ext cx="4784434"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制度</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ビジネス環境ランキング</a:t>
            </a:r>
            <a:r>
              <a:rPr lang="en-US" altLang="ja-JP" sz="1400" dirty="0">
                <a:solidFill>
                  <a:srgbClr val="000000"/>
                </a:solidFill>
                <a:latin typeface="Meiryo UI" panose="020B0604030504040204" pitchFamily="50" charset="-128"/>
                <a:ea typeface="Meiryo UI" panose="020B0604030504040204" pitchFamily="50" charset="-128"/>
              </a:rPr>
              <a:t>(2020</a:t>
            </a:r>
            <a:r>
              <a:rPr lang="ja-JP" altLang="en-US" sz="1400" dirty="0">
                <a:solidFill>
                  <a:srgbClr val="000000"/>
                </a:solidFill>
                <a:latin typeface="Meiryo UI" panose="020B0604030504040204" pitchFamily="50" charset="-128"/>
                <a:ea typeface="Meiryo UI" panose="020B0604030504040204" pitchFamily="50" charset="-128"/>
              </a:rPr>
              <a:t>、一部</a:t>
            </a:r>
            <a:r>
              <a:rPr lang="en-US" altLang="ja-JP" sz="1400" dirty="0">
                <a:solidFill>
                  <a:srgbClr val="000000"/>
                </a:solidFill>
                <a:latin typeface="Meiryo UI" panose="020B0604030504040204" pitchFamily="50" charset="-128"/>
                <a:ea typeface="Meiryo UI" panose="020B0604030504040204" pitchFamily="50" charset="-128"/>
              </a:rPr>
              <a:t>)</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World Bank</a:t>
            </a:r>
            <a:r>
              <a:rPr lang="ja-JP" altLang="en-US" sz="1400" dirty="0">
                <a:solidFill>
                  <a:srgbClr val="000000"/>
                </a:solidFill>
                <a:latin typeface="Meiryo UI" panose="020B0604030504040204" pitchFamily="50" charset="-128"/>
                <a:ea typeface="Meiryo UI" panose="020B0604030504040204" pitchFamily="50" charset="-128"/>
              </a:rPr>
              <a:t>を基に日本総研作成</a:t>
            </a:r>
          </a:p>
        </p:txBody>
      </p:sp>
      <p:sp>
        <p:nvSpPr>
          <p:cNvPr id="11" name="正方形/長方形 10">
            <a:extLst>
              <a:ext uri="{FF2B5EF4-FFF2-40B4-BE49-F238E27FC236}">
                <a16:creationId xmlns:a16="http://schemas.microsoft.com/office/drawing/2014/main" id="{C6069A4C-E1CE-42A3-B605-497ADBE84ED4}"/>
              </a:ext>
            </a:extLst>
          </p:cNvPr>
          <p:cNvSpPr/>
          <p:nvPr/>
        </p:nvSpPr>
        <p:spPr>
          <a:xfrm>
            <a:off x="4921980" y="1262132"/>
            <a:ext cx="4222019" cy="461665"/>
          </a:xfrm>
          <a:prstGeom prst="rect">
            <a:avLst/>
          </a:prstGeom>
        </p:spPr>
        <p:txBody>
          <a:bodyPr wrap="square">
            <a:spAutoFit/>
          </a:bodyPr>
          <a:lstStyle/>
          <a:p>
            <a:r>
              <a:rPr lang="ja-JP" altLang="en-US" sz="1200" dirty="0">
                <a:solidFill>
                  <a:srgbClr val="000000"/>
                </a:solidFill>
                <a:latin typeface="Meiryo UI" panose="020B0604030504040204" pitchFamily="50" charset="-128"/>
                <a:ea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人材</a:t>
            </a:r>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人材面でのスコア・ランキング</a:t>
            </a:r>
            <a:endParaRPr lang="en-US" altLang="ja-JP" sz="1200" dirty="0">
              <a:solidFill>
                <a:srgbClr val="000000"/>
              </a:solidFill>
              <a:latin typeface="Meiryo UI" panose="020B0604030504040204" pitchFamily="50" charset="-128"/>
              <a:ea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800" dirty="0">
                <a:solidFill>
                  <a:srgbClr val="000000"/>
                </a:solidFill>
                <a:latin typeface="Meiryo UI" panose="020B0604030504040204" pitchFamily="50" charset="-128"/>
                <a:ea typeface="Meiryo UI" panose="020B0604030504040204" pitchFamily="50" charset="-128"/>
              </a:rPr>
              <a:t>出典：</a:t>
            </a:r>
            <a:r>
              <a:rPr lang="en-US" altLang="ja-JP" sz="800" dirty="0">
                <a:solidFill>
                  <a:srgbClr val="000000"/>
                </a:solidFill>
                <a:latin typeface="Meiryo UI" panose="020B0604030504040204" pitchFamily="50" charset="-128"/>
                <a:ea typeface="Meiryo UI" panose="020B0604030504040204" pitchFamily="50" charset="-128"/>
              </a:rPr>
              <a:t>IMD Word talent ranking 2021/the </a:t>
            </a:r>
            <a:r>
              <a:rPr lang="en-US" altLang="ja-JP" sz="800" dirty="0" err="1">
                <a:solidFill>
                  <a:srgbClr val="000000"/>
                </a:solidFill>
                <a:latin typeface="Meiryo UI" panose="020B0604030504040204" pitchFamily="50" charset="-128"/>
                <a:ea typeface="Meiryo UI" panose="020B0604030504040204" pitchFamily="50" charset="-128"/>
              </a:rPr>
              <a:t>Adeco</a:t>
            </a:r>
            <a:r>
              <a:rPr lang="en-US" altLang="ja-JP" sz="800" dirty="0">
                <a:solidFill>
                  <a:srgbClr val="000000"/>
                </a:solidFill>
                <a:latin typeface="Meiryo UI" panose="020B0604030504040204" pitchFamily="50" charset="-128"/>
                <a:ea typeface="Meiryo UI" panose="020B0604030504040204" pitchFamily="50" charset="-128"/>
              </a:rPr>
              <a:t> Group/Google </a:t>
            </a:r>
            <a:r>
              <a:rPr lang="ja-JP" altLang="en-US" sz="800" dirty="0">
                <a:solidFill>
                  <a:srgbClr val="000000"/>
                </a:solidFill>
                <a:latin typeface="Meiryo UI" panose="020B0604030504040204" pitchFamily="50" charset="-128"/>
                <a:ea typeface="Meiryo UI" panose="020B0604030504040204" pitchFamily="50" charset="-128"/>
              </a:rPr>
              <a:t>を基に作成</a:t>
            </a:r>
          </a:p>
        </p:txBody>
      </p:sp>
      <p:sp>
        <p:nvSpPr>
          <p:cNvPr id="15" name="正方形/長方形 14">
            <a:extLst>
              <a:ext uri="{FF2B5EF4-FFF2-40B4-BE49-F238E27FC236}">
                <a16:creationId xmlns:a16="http://schemas.microsoft.com/office/drawing/2014/main" id="{AE45175B-03AD-4CC9-90D0-25012E0BFF44}"/>
              </a:ext>
            </a:extLst>
          </p:cNvPr>
          <p:cNvSpPr/>
          <p:nvPr/>
        </p:nvSpPr>
        <p:spPr>
          <a:xfrm>
            <a:off x="4567523" y="1772816"/>
            <a:ext cx="4572000" cy="291170"/>
          </a:xfrm>
          <a:prstGeom prst="rect">
            <a:avLst/>
          </a:prstGeom>
        </p:spPr>
        <p:txBody>
          <a:bodyPr wrap="square">
            <a:spAutoFit/>
          </a:bodyPr>
          <a:lstStyle/>
          <a:p>
            <a:pPr algn="ctr"/>
            <a:r>
              <a:rPr lang="ja-JP" altLang="en-US" sz="1292" dirty="0">
                <a:solidFill>
                  <a:srgbClr val="000000"/>
                </a:solidFill>
                <a:latin typeface="Meiryo UI" panose="020B0604030504040204" pitchFamily="50" charset="-128"/>
                <a:ea typeface="Meiryo UI" panose="020B0604030504040204" pitchFamily="50" charset="-128"/>
              </a:rPr>
              <a:t>＜海外高技能者によるビジネス環境評価＞</a:t>
            </a:r>
          </a:p>
        </p:txBody>
      </p:sp>
      <p:sp>
        <p:nvSpPr>
          <p:cNvPr id="16" name="正方形/長方形 15">
            <a:extLst>
              <a:ext uri="{FF2B5EF4-FFF2-40B4-BE49-F238E27FC236}">
                <a16:creationId xmlns:a16="http://schemas.microsoft.com/office/drawing/2014/main" id="{7555F02D-53DA-479F-9DCB-FBDABB410746}"/>
              </a:ext>
            </a:extLst>
          </p:cNvPr>
          <p:cNvSpPr/>
          <p:nvPr/>
        </p:nvSpPr>
        <p:spPr>
          <a:xfrm>
            <a:off x="4560000" y="4170201"/>
            <a:ext cx="4572000" cy="291170"/>
          </a:xfrm>
          <a:prstGeom prst="rect">
            <a:avLst/>
          </a:prstGeom>
        </p:spPr>
        <p:txBody>
          <a:bodyPr wrap="square">
            <a:spAutoFit/>
          </a:bodyPr>
          <a:lstStyle/>
          <a:p>
            <a:pPr algn="ctr"/>
            <a:r>
              <a:rPr lang="ja-JP" altLang="en-US" sz="1292" dirty="0">
                <a:solidFill>
                  <a:srgbClr val="000000"/>
                </a:solidFill>
                <a:latin typeface="Meiryo UI" panose="020B0604030504040204" pitchFamily="50" charset="-128"/>
                <a:ea typeface="Meiryo UI" panose="020B0604030504040204" pitchFamily="50" charset="-128"/>
              </a:rPr>
              <a:t>＜人財を獲得、育成、維持する能力＞</a:t>
            </a:r>
          </a:p>
        </p:txBody>
      </p:sp>
      <p:pic>
        <p:nvPicPr>
          <p:cNvPr id="20" name="図 19">
            <a:extLst>
              <a:ext uri="{FF2B5EF4-FFF2-40B4-BE49-F238E27FC236}">
                <a16:creationId xmlns:a16="http://schemas.microsoft.com/office/drawing/2014/main" id="{32D32ACB-F11A-4741-BD67-FE1B7288D4EC}"/>
              </a:ext>
            </a:extLst>
          </p:cNvPr>
          <p:cNvPicPr>
            <a:picLocks noChangeAspect="1"/>
          </p:cNvPicPr>
          <p:nvPr/>
        </p:nvPicPr>
        <p:blipFill>
          <a:blip r:embed="rId2"/>
          <a:stretch>
            <a:fillRect/>
          </a:stretch>
        </p:blipFill>
        <p:spPr>
          <a:xfrm>
            <a:off x="4306124" y="4460477"/>
            <a:ext cx="3904789" cy="2568923"/>
          </a:xfrm>
          <a:prstGeom prst="rect">
            <a:avLst/>
          </a:prstGeom>
        </p:spPr>
      </p:pic>
      <p:pic>
        <p:nvPicPr>
          <p:cNvPr id="21" name="図 20">
            <a:extLst>
              <a:ext uri="{FF2B5EF4-FFF2-40B4-BE49-F238E27FC236}">
                <a16:creationId xmlns:a16="http://schemas.microsoft.com/office/drawing/2014/main" id="{ACE9AF98-9CEF-40D9-9715-CFB43501A90E}"/>
              </a:ext>
            </a:extLst>
          </p:cNvPr>
          <p:cNvPicPr>
            <a:picLocks noChangeAspect="1"/>
          </p:cNvPicPr>
          <p:nvPr/>
        </p:nvPicPr>
        <p:blipFill>
          <a:blip r:embed="rId3"/>
          <a:stretch>
            <a:fillRect/>
          </a:stretch>
        </p:blipFill>
        <p:spPr>
          <a:xfrm>
            <a:off x="7726621" y="5241739"/>
            <a:ext cx="1196792" cy="868154"/>
          </a:xfrm>
          <a:prstGeom prst="rect">
            <a:avLst/>
          </a:prstGeom>
        </p:spPr>
      </p:pic>
      <p:graphicFrame>
        <p:nvGraphicFramePr>
          <p:cNvPr id="22" name="表 22">
            <a:extLst>
              <a:ext uri="{FF2B5EF4-FFF2-40B4-BE49-F238E27FC236}">
                <a16:creationId xmlns:a16="http://schemas.microsoft.com/office/drawing/2014/main" id="{CB7E3EB5-BCA2-4D33-98D2-CD7BB0FB0FB2}"/>
              </a:ext>
            </a:extLst>
          </p:cNvPr>
          <p:cNvGraphicFramePr>
            <a:graphicFrameLocks noGrp="1"/>
          </p:cNvGraphicFramePr>
          <p:nvPr/>
        </p:nvGraphicFramePr>
        <p:xfrm>
          <a:off x="137546" y="4653136"/>
          <a:ext cx="4429977" cy="2086230"/>
        </p:xfrm>
        <a:graphic>
          <a:graphicData uri="http://schemas.openxmlformats.org/drawingml/2006/table">
            <a:tbl>
              <a:tblPr firstRow="1" bandRow="1">
                <a:tableStyleId>{5C22544A-7EE6-4342-B048-85BDC9FD1C3A}</a:tableStyleId>
              </a:tblPr>
              <a:tblGrid>
                <a:gridCol w="984237">
                  <a:extLst>
                    <a:ext uri="{9D8B030D-6E8A-4147-A177-3AD203B41FA5}">
                      <a16:colId xmlns:a16="http://schemas.microsoft.com/office/drawing/2014/main" val="4011019645"/>
                    </a:ext>
                  </a:extLst>
                </a:gridCol>
                <a:gridCol w="861435">
                  <a:extLst>
                    <a:ext uri="{9D8B030D-6E8A-4147-A177-3AD203B41FA5}">
                      <a16:colId xmlns:a16="http://schemas.microsoft.com/office/drawing/2014/main" val="3930469842"/>
                    </a:ext>
                  </a:extLst>
                </a:gridCol>
                <a:gridCol w="861435">
                  <a:extLst>
                    <a:ext uri="{9D8B030D-6E8A-4147-A177-3AD203B41FA5}">
                      <a16:colId xmlns:a16="http://schemas.microsoft.com/office/drawing/2014/main" val="2291861851"/>
                    </a:ext>
                  </a:extLst>
                </a:gridCol>
                <a:gridCol w="861435">
                  <a:extLst>
                    <a:ext uri="{9D8B030D-6E8A-4147-A177-3AD203B41FA5}">
                      <a16:colId xmlns:a16="http://schemas.microsoft.com/office/drawing/2014/main" val="1176914280"/>
                    </a:ext>
                  </a:extLst>
                </a:gridCol>
                <a:gridCol w="861435">
                  <a:extLst>
                    <a:ext uri="{9D8B030D-6E8A-4147-A177-3AD203B41FA5}">
                      <a16:colId xmlns:a16="http://schemas.microsoft.com/office/drawing/2014/main" val="2192761261"/>
                    </a:ext>
                  </a:extLst>
                </a:gridCol>
              </a:tblGrid>
              <a:tr h="461810">
                <a:tc>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全体</a:t>
                      </a:r>
                    </a:p>
                  </a:txBody>
                  <a:tcPr marL="84406" marR="84406" marT="42203" marB="42203" anchor="ctr">
                    <a:lnL w="38100" cap="flat" cmpd="sng" algn="ctr">
                      <a:solidFill>
                        <a:schemeClr val="bg1"/>
                      </a:solidFill>
                      <a:prstDash val="solid"/>
                      <a:round/>
                      <a:headEnd type="none" w="med" len="med"/>
                      <a:tailEnd type="none" w="med" len="med"/>
                    </a:lnL>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法人設立</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開業</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建設許可</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資産登記</a:t>
                      </a:r>
                    </a:p>
                  </a:txBody>
                  <a:tcPr marL="84406" marR="84406" marT="42203" marB="42203" anchor="ctr">
                    <a:solidFill>
                      <a:srgbClr val="0070C0"/>
                    </a:solidFill>
                  </a:tcPr>
                </a:tc>
                <a:extLst>
                  <a:ext uri="{0D108BD9-81ED-4DB2-BD59-A6C34878D82A}">
                    <a16:rowId xmlns:a16="http://schemas.microsoft.com/office/drawing/2014/main" val="3706469303"/>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香港</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３</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１</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51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1732091530"/>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シンガポール</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２</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４</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323152736"/>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日本</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29</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106</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751098420"/>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中国</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100241537"/>
                  </a:ext>
                </a:extLst>
              </a:tr>
            </a:tbl>
          </a:graphicData>
        </a:graphic>
      </p:graphicFrame>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26" name="正方形/長方形 25"/>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アジアの主要都市との比較（英語力、ビジネス環境等）</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9288" y="819398"/>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アジアの主要都市に比べて、日本の英語力、ビジネス環境は見劣りする状況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smtClean="0"/>
              <a:pPr algn="r">
                <a:defRPr/>
              </a:pPr>
              <a:t>95</a:t>
            </a:fld>
            <a:endParaRPr lang="ja-JP" altLang="en-US" b="1" dirty="0"/>
          </a:p>
        </p:txBody>
      </p:sp>
      <p:graphicFrame>
        <p:nvGraphicFramePr>
          <p:cNvPr id="33" name="グラフ 32"/>
          <p:cNvGraphicFramePr>
            <a:graphicFrameLocks/>
          </p:cNvGraphicFramePr>
          <p:nvPr>
            <p:extLst>
              <p:ext uri="{D42A27DB-BD31-4B8C-83A1-F6EECF244321}">
                <p14:modId xmlns:p14="http://schemas.microsoft.com/office/powerpoint/2010/main" val="1032541664"/>
              </p:ext>
            </p:extLst>
          </p:nvPr>
        </p:nvGraphicFramePr>
        <p:xfrm>
          <a:off x="56096" y="1842780"/>
          <a:ext cx="4781547" cy="2385261"/>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35496" y="1700808"/>
            <a:ext cx="504056" cy="200055"/>
          </a:xfrm>
          <a:prstGeom prst="rect">
            <a:avLst/>
          </a:prstGeom>
          <a:noFill/>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スコア</a:t>
            </a:r>
          </a:p>
        </p:txBody>
      </p:sp>
      <p:graphicFrame>
        <p:nvGraphicFramePr>
          <p:cNvPr id="19" name="グラフ 18"/>
          <p:cNvGraphicFramePr>
            <a:graphicFrameLocks/>
          </p:cNvGraphicFramePr>
          <p:nvPr>
            <p:extLst>
              <p:ext uri="{D42A27DB-BD31-4B8C-83A1-F6EECF244321}">
                <p14:modId xmlns:p14="http://schemas.microsoft.com/office/powerpoint/2010/main" val="3668124949"/>
              </p:ext>
            </p:extLst>
          </p:nvPr>
        </p:nvGraphicFramePr>
        <p:xfrm>
          <a:off x="4935265" y="1972030"/>
          <a:ext cx="4053016" cy="2198172"/>
        </p:xfrm>
        <a:graphic>
          <a:graphicData uri="http://schemas.openxmlformats.org/drawingml/2006/chart">
            <c:chart xmlns:c="http://schemas.openxmlformats.org/drawingml/2006/chart" xmlns:r="http://schemas.openxmlformats.org/officeDocument/2006/relationships" r:id="rId5"/>
          </a:graphicData>
        </a:graphic>
      </p:graphicFrame>
      <p:sp>
        <p:nvSpPr>
          <p:cNvPr id="3" name="テキスト ボックス 2"/>
          <p:cNvSpPr txBox="1"/>
          <p:nvPr/>
        </p:nvSpPr>
        <p:spPr>
          <a:xfrm>
            <a:off x="8352281" y="3632810"/>
            <a:ext cx="864096"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（ポイント）</a:t>
            </a:r>
          </a:p>
        </p:txBody>
      </p:sp>
      <p:grpSp>
        <p:nvGrpSpPr>
          <p:cNvPr id="6" name="グループ化 5"/>
          <p:cNvGrpSpPr/>
          <p:nvPr/>
        </p:nvGrpSpPr>
        <p:grpSpPr>
          <a:xfrm>
            <a:off x="8275158" y="2132131"/>
            <a:ext cx="838918" cy="219834"/>
            <a:chOff x="8865613" y="2084572"/>
            <a:chExt cx="838918" cy="272446"/>
          </a:xfrm>
        </p:grpSpPr>
        <p:sp>
          <p:nvSpPr>
            <p:cNvPr id="4" name="角丸四角形 3"/>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9033858" y="2084572"/>
              <a:ext cx="670673"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rPr>
                <a:t>位</a:t>
              </a:r>
            </a:p>
          </p:txBody>
        </p:sp>
      </p:grpSp>
      <p:grpSp>
        <p:nvGrpSpPr>
          <p:cNvPr id="36" name="グループ化 35"/>
          <p:cNvGrpSpPr/>
          <p:nvPr/>
        </p:nvGrpSpPr>
        <p:grpSpPr>
          <a:xfrm>
            <a:off x="8209267" y="2420890"/>
            <a:ext cx="838918" cy="232120"/>
            <a:chOff x="8865613" y="2069346"/>
            <a:chExt cx="838918" cy="287672"/>
          </a:xfrm>
        </p:grpSpPr>
        <p:sp>
          <p:nvSpPr>
            <p:cNvPr id="37" name="角丸四角形 36"/>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9033858" y="2069346"/>
              <a:ext cx="670673" cy="246221"/>
            </a:xfrm>
            <a:prstGeom prst="rect">
              <a:avLst/>
            </a:prstGeom>
            <a:noFill/>
          </p:spPr>
          <p:txBody>
            <a:bodyPr wrap="square" rtlCol="0">
              <a:spAutoFit/>
            </a:bodyPr>
            <a:lstStyle/>
            <a:p>
              <a:r>
                <a:rPr kumimoji="1" lang="en-US" altLang="ja-JP" sz="1000" dirty="0">
                  <a:latin typeface="Meiryo UI" panose="020B0604030504040204" pitchFamily="50" charset="-128"/>
                  <a:ea typeface="Meiryo UI" panose="020B0604030504040204" pitchFamily="50" charset="-128"/>
                </a:rPr>
                <a:t>6</a:t>
              </a:r>
              <a:r>
                <a:rPr kumimoji="1" lang="ja-JP" altLang="en-US" sz="1000" dirty="0">
                  <a:latin typeface="Meiryo UI" panose="020B0604030504040204" pitchFamily="50" charset="-128"/>
                  <a:ea typeface="Meiryo UI" panose="020B0604030504040204" pitchFamily="50" charset="-128"/>
                </a:rPr>
                <a:t>位</a:t>
              </a:r>
            </a:p>
          </p:txBody>
        </p:sp>
      </p:grpSp>
      <p:grpSp>
        <p:nvGrpSpPr>
          <p:cNvPr id="39" name="グループ化 38"/>
          <p:cNvGrpSpPr/>
          <p:nvPr/>
        </p:nvGrpSpPr>
        <p:grpSpPr>
          <a:xfrm>
            <a:off x="7806842" y="2708920"/>
            <a:ext cx="838918" cy="239456"/>
            <a:chOff x="8865613" y="2060254"/>
            <a:chExt cx="838918" cy="296764"/>
          </a:xfrm>
        </p:grpSpPr>
        <p:sp>
          <p:nvSpPr>
            <p:cNvPr id="40" name="角丸四角形 39"/>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9033858" y="2060254"/>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16</a:t>
              </a:r>
              <a:r>
                <a:rPr kumimoji="1" lang="ja-JP" altLang="en-US" sz="1000" dirty="0">
                  <a:latin typeface="Meiryo UI" panose="020B0604030504040204" pitchFamily="50" charset="-128"/>
                  <a:ea typeface="Meiryo UI" panose="020B0604030504040204" pitchFamily="50" charset="-128"/>
                </a:rPr>
                <a:t>位</a:t>
              </a:r>
            </a:p>
          </p:txBody>
        </p:sp>
      </p:grpSp>
      <p:grpSp>
        <p:nvGrpSpPr>
          <p:cNvPr id="42" name="グループ化 41"/>
          <p:cNvGrpSpPr/>
          <p:nvPr/>
        </p:nvGrpSpPr>
        <p:grpSpPr>
          <a:xfrm>
            <a:off x="7740000" y="3006000"/>
            <a:ext cx="804251" cy="229415"/>
            <a:chOff x="8865613" y="2072698"/>
            <a:chExt cx="804251" cy="284320"/>
          </a:xfrm>
        </p:grpSpPr>
        <p:sp>
          <p:nvSpPr>
            <p:cNvPr id="43" name="角丸四角形 42"/>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8999191" y="2072698"/>
              <a:ext cx="670673" cy="246221"/>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20</a:t>
              </a:r>
              <a:r>
                <a:rPr kumimoji="1" lang="ja-JP" altLang="en-US" sz="1000" dirty="0">
                  <a:latin typeface="Meiryo UI" panose="020B0604030504040204" pitchFamily="50" charset="-128"/>
                  <a:ea typeface="Meiryo UI" panose="020B0604030504040204" pitchFamily="50" charset="-128"/>
                </a:rPr>
                <a:t>位</a:t>
              </a:r>
            </a:p>
          </p:txBody>
        </p:sp>
      </p:grpSp>
      <p:grpSp>
        <p:nvGrpSpPr>
          <p:cNvPr id="45" name="グループ化 44"/>
          <p:cNvGrpSpPr/>
          <p:nvPr/>
        </p:nvGrpSpPr>
        <p:grpSpPr>
          <a:xfrm>
            <a:off x="7488000" y="3294000"/>
            <a:ext cx="787158" cy="226132"/>
            <a:chOff x="8865613" y="2076767"/>
            <a:chExt cx="787158" cy="280251"/>
          </a:xfrm>
        </p:grpSpPr>
        <p:sp>
          <p:nvSpPr>
            <p:cNvPr id="46" name="角丸四角形 45"/>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8982098" y="2076767"/>
              <a:ext cx="670673" cy="246222"/>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31</a:t>
              </a:r>
              <a:r>
                <a:rPr kumimoji="1" lang="ja-JP" altLang="en-US" sz="1000" dirty="0">
                  <a:latin typeface="Meiryo UI" panose="020B0604030504040204" pitchFamily="50" charset="-128"/>
                  <a:ea typeface="Meiryo UI" panose="020B0604030504040204" pitchFamily="50" charset="-128"/>
                </a:rPr>
                <a:t>位</a:t>
              </a:r>
            </a:p>
          </p:txBody>
        </p:sp>
      </p:grpSp>
      <p:grpSp>
        <p:nvGrpSpPr>
          <p:cNvPr id="48" name="グループ化 47"/>
          <p:cNvGrpSpPr/>
          <p:nvPr/>
        </p:nvGrpSpPr>
        <p:grpSpPr>
          <a:xfrm>
            <a:off x="6963619" y="3582214"/>
            <a:ext cx="799224" cy="228193"/>
            <a:chOff x="8865613" y="2074212"/>
            <a:chExt cx="799224" cy="282806"/>
          </a:xfrm>
        </p:grpSpPr>
        <p:sp>
          <p:nvSpPr>
            <p:cNvPr id="49" name="角丸四角形 48"/>
            <p:cNvSpPr/>
            <p:nvPr/>
          </p:nvSpPr>
          <p:spPr>
            <a:xfrm>
              <a:off x="8865613" y="2084572"/>
              <a:ext cx="746947" cy="272446"/>
            </a:xfrm>
            <a:prstGeom prst="roundRect">
              <a:avLst/>
            </a:prstGeom>
            <a:solidFill>
              <a:srgbClr val="DAE3F3"/>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8994164" y="2074212"/>
              <a:ext cx="670673" cy="246219"/>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49</a:t>
              </a:r>
              <a:r>
                <a:rPr kumimoji="1" lang="ja-JP" altLang="en-US" sz="1000" dirty="0">
                  <a:latin typeface="Meiryo UI" panose="020B0604030504040204" pitchFamily="50" charset="-128"/>
                  <a:ea typeface="Meiryo UI" panose="020B0604030504040204" pitchFamily="50" charset="-128"/>
                </a:rPr>
                <a:t>位</a:t>
              </a:r>
            </a:p>
          </p:txBody>
        </p:sp>
      </p:grpSp>
    </p:spTree>
    <p:extLst>
      <p:ext uri="{BB962C8B-B14F-4D97-AF65-F5344CB8AC3E}">
        <p14:creationId xmlns:p14="http://schemas.microsoft.com/office/powerpoint/2010/main" val="40062805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B452ADE-09B4-411F-89FD-ACB6E36503D6}"/>
              </a:ext>
            </a:extLst>
          </p:cNvPr>
          <p:cNvPicPr>
            <a:picLocks noChangeAspect="1"/>
          </p:cNvPicPr>
          <p:nvPr/>
        </p:nvPicPr>
        <p:blipFill>
          <a:blip r:embed="rId2"/>
          <a:stretch>
            <a:fillRect/>
          </a:stretch>
        </p:blipFill>
        <p:spPr>
          <a:xfrm>
            <a:off x="137547" y="2248691"/>
            <a:ext cx="7292618" cy="3628581"/>
          </a:xfrm>
          <a:prstGeom prst="rect">
            <a:avLst/>
          </a:prstGeom>
        </p:spPr>
      </p:pic>
      <p:sp>
        <p:nvSpPr>
          <p:cNvPr id="16" name="正方形/長方形 15">
            <a:extLst>
              <a:ext uri="{FF2B5EF4-FFF2-40B4-BE49-F238E27FC236}">
                <a16:creationId xmlns:a16="http://schemas.microsoft.com/office/drawing/2014/main" id="{C6069A4C-E1CE-42A3-B605-497ADBE84ED4}"/>
              </a:ext>
            </a:extLst>
          </p:cNvPr>
          <p:cNvSpPr/>
          <p:nvPr/>
        </p:nvSpPr>
        <p:spPr>
          <a:xfrm>
            <a:off x="1763688" y="1829051"/>
            <a:ext cx="5450452" cy="319639"/>
          </a:xfrm>
          <a:prstGeom prst="rect">
            <a:avLst/>
          </a:prstGeom>
        </p:spPr>
        <p:txBody>
          <a:bodyPr wrap="square">
            <a:spAutoFit/>
          </a:bodyPr>
          <a:lstStyle/>
          <a:p>
            <a:pPr algn="ctr"/>
            <a:r>
              <a:rPr lang="ja-JP" altLang="en-US" sz="1477" dirty="0">
                <a:solidFill>
                  <a:srgbClr val="000000"/>
                </a:solidFill>
                <a:latin typeface="Meiryo UI" panose="020B0604030504040204" pitchFamily="50" charset="-128"/>
                <a:ea typeface="Meiryo UI" panose="020B0604030504040204" pitchFamily="50" charset="-128"/>
              </a:rPr>
              <a:t>○</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フィンテックにおける都市ランキング</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スコア、順位</a:t>
            </a:r>
            <a:r>
              <a:rPr lang="en-US" altLang="ja-JP" sz="1477" dirty="0">
                <a:solidFill>
                  <a:srgbClr val="000000"/>
                </a:solidFill>
                <a:latin typeface="Meiryo UI" panose="020B0604030504040204" pitchFamily="50" charset="-128"/>
                <a:ea typeface="Meiryo UI" panose="020B0604030504040204" pitchFamily="50" charset="-128"/>
              </a:rPr>
              <a:t>)</a:t>
            </a:r>
            <a:endParaRPr lang="ja-JP" altLang="en-US" sz="1477" dirty="0">
              <a:solidFill>
                <a:srgbClr val="000000"/>
              </a:solidFill>
              <a:latin typeface="Meiryo UI" panose="020B0604030504040204" pitchFamily="50" charset="-128"/>
              <a:ea typeface="Meiryo UI" panose="020B0604030504040204" pitchFamily="50" charset="-128"/>
            </a:endParaRPr>
          </a:p>
        </p:txBody>
      </p:sp>
      <p:graphicFrame>
        <p:nvGraphicFramePr>
          <p:cNvPr id="19" name="表 18">
            <a:extLst>
              <a:ext uri="{FF2B5EF4-FFF2-40B4-BE49-F238E27FC236}">
                <a16:creationId xmlns:a16="http://schemas.microsoft.com/office/drawing/2014/main" id="{0D25AD4B-77DB-450E-ABA7-593239747A04}"/>
              </a:ext>
            </a:extLst>
          </p:cNvPr>
          <p:cNvGraphicFramePr>
            <a:graphicFrameLocks noGrp="1"/>
          </p:cNvGraphicFramePr>
          <p:nvPr>
            <p:extLst>
              <p:ext uri="{D42A27DB-BD31-4B8C-83A1-F6EECF244321}">
                <p14:modId xmlns:p14="http://schemas.microsoft.com/office/powerpoint/2010/main" val="1763502207"/>
              </p:ext>
            </p:extLst>
          </p:nvPr>
        </p:nvGraphicFramePr>
        <p:xfrm>
          <a:off x="7031351" y="2431359"/>
          <a:ext cx="1789654" cy="2647176"/>
        </p:xfrm>
        <a:graphic>
          <a:graphicData uri="http://schemas.openxmlformats.org/drawingml/2006/table">
            <a:tbl>
              <a:tblPr firstRow="1" firstCol="1" bandRow="1">
                <a:tableStyleId>{5C22544A-7EE6-4342-B048-85BDC9FD1C3A}</a:tableStyleId>
              </a:tblPr>
              <a:tblGrid>
                <a:gridCol w="893020">
                  <a:extLst>
                    <a:ext uri="{9D8B030D-6E8A-4147-A177-3AD203B41FA5}">
                      <a16:colId xmlns:a16="http://schemas.microsoft.com/office/drawing/2014/main" val="3617164060"/>
                    </a:ext>
                  </a:extLst>
                </a:gridCol>
                <a:gridCol w="896634">
                  <a:extLst>
                    <a:ext uri="{9D8B030D-6E8A-4147-A177-3AD203B41FA5}">
                      <a16:colId xmlns:a16="http://schemas.microsoft.com/office/drawing/2014/main" val="1132174234"/>
                    </a:ext>
                  </a:extLst>
                </a:gridCol>
              </a:tblGrid>
              <a:tr h="279308">
                <a:tc gridSpan="2">
                  <a:txBody>
                    <a:bodyPr/>
                    <a:lstStyle/>
                    <a:p>
                      <a:pPr algn="ctr">
                        <a:lnSpc>
                          <a:spcPts val="1000"/>
                        </a:lnSpc>
                        <a:spcAft>
                          <a:spcPts val="0"/>
                        </a:spcAft>
                      </a:pPr>
                      <a:r>
                        <a:rPr lang="ja-JP" sz="1100" b="1" kern="100" dirty="0">
                          <a:solidFill>
                            <a:schemeClr val="bg1"/>
                          </a:solidFill>
                          <a:effectLst/>
                          <a:latin typeface="Meiryo UI" panose="020B0604030504040204" pitchFamily="50" charset="-128"/>
                          <a:ea typeface="Meiryo UI" panose="020B0604030504040204" pitchFamily="50" charset="-128"/>
                        </a:rPr>
                        <a:t>順位</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B w="12700" cap="flat" cmpd="sng" algn="ctr">
                      <a:solidFill>
                        <a:schemeClr val="bg1"/>
                      </a:solidFill>
                      <a:prstDash val="solid"/>
                      <a:round/>
                      <a:headEnd type="none" w="med" len="med"/>
                      <a:tailEnd type="none" w="med" len="med"/>
                    </a:lnB>
                    <a:solidFill>
                      <a:srgbClr val="0070C0"/>
                    </a:solidFill>
                  </a:tcPr>
                </a:tc>
                <a:tc hMerge="1">
                  <a:txBody>
                    <a:bodyPr/>
                    <a:lstStyle/>
                    <a:p>
                      <a:endParaRPr kumimoji="1" lang="ja-JP" altLang="en-US"/>
                    </a:p>
                  </a:txBody>
                  <a:tcPr/>
                </a:tc>
                <a:extLst>
                  <a:ext uri="{0D108BD9-81ED-4DB2-BD59-A6C34878D82A}">
                    <a16:rowId xmlns:a16="http://schemas.microsoft.com/office/drawing/2014/main" val="2766380586"/>
                  </a:ext>
                </a:extLst>
              </a:tr>
              <a:tr h="279308">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2020</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2019</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276508090"/>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62041379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64714571"/>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0217228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４</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32</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9806344"/>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28</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85875125"/>
                  </a:ext>
                </a:extLst>
              </a:tr>
              <a:tr h="412712">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17</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14</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932139398"/>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31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31</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561258252"/>
                  </a:ext>
                </a:extLst>
              </a:tr>
            </a:tbl>
          </a:graphicData>
        </a:graphic>
      </p:graphicFrame>
      <p:sp>
        <p:nvSpPr>
          <p:cNvPr id="9" name="正方形/長方形 8"/>
          <p:cNvSpPr/>
          <p:nvPr/>
        </p:nvSpPr>
        <p:spPr>
          <a:xfrm>
            <a:off x="448626" y="5977273"/>
            <a:ext cx="8263676" cy="430887"/>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フィンテックとは、</a:t>
            </a:r>
            <a:r>
              <a:rPr lang="en-US" altLang="ja-JP" sz="1100" dirty="0">
                <a:latin typeface="Meiryo UI" panose="020B0604030504040204" pitchFamily="50" charset="-128"/>
                <a:ea typeface="Meiryo UI" panose="020B0604030504040204" pitchFamily="50" charset="-128"/>
              </a:rPr>
              <a:t>Finance</a:t>
            </a:r>
            <a:r>
              <a:rPr lang="ja-JP" altLang="en-US" sz="1100" dirty="0">
                <a:latin typeface="Meiryo UI" panose="020B0604030504040204" pitchFamily="50" charset="-128"/>
                <a:ea typeface="Meiryo UI" panose="020B0604030504040204" pitchFamily="50" charset="-128"/>
              </a:rPr>
              <a:t>と</a:t>
            </a:r>
            <a:r>
              <a:rPr lang="en-US" altLang="ja-JP" sz="1100" dirty="0">
                <a:latin typeface="Meiryo UI" panose="020B0604030504040204" pitchFamily="50" charset="-128"/>
                <a:ea typeface="Meiryo UI" panose="020B0604030504040204" pitchFamily="50" charset="-128"/>
              </a:rPr>
              <a:t>Technology</a:t>
            </a:r>
            <a:r>
              <a:rPr lang="ja-JP" altLang="en-US" sz="1100" dirty="0">
                <a:latin typeface="Meiryo UI" panose="020B0604030504040204" pitchFamily="50" charset="-128"/>
                <a:ea typeface="Meiryo UI" panose="020B0604030504040204" pitchFamily="50" charset="-128"/>
              </a:rPr>
              <a:t>を掛け合わせた造語で、金融サービスとテクノロジーを結びつけることによって生まれた新たな金融商品やサービス等のこと</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2" name="正方形/長方形 11"/>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アジアの主要都市との比較（フィンテック）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err="1">
                <a:latin typeface="Meiryo UI" panose="020B0604030504040204" pitchFamily="50" charset="-128"/>
                <a:ea typeface="Meiryo UI" panose="020B0604030504040204" pitchFamily="50" charset="-128"/>
                <a:cs typeface="Meiryo UI" panose="020B0604030504040204" pitchFamily="50" charset="-128"/>
              </a:rPr>
              <a:t>Findexable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を基に日本総研作成</a:t>
            </a:r>
          </a:p>
        </p:txBody>
      </p:sp>
      <p:sp>
        <p:nvSpPr>
          <p:cNvPr id="13" name="正方形/長方形 12"/>
          <p:cNvSpPr/>
          <p:nvPr/>
        </p:nvSpPr>
        <p:spPr>
          <a:xfrm>
            <a:off x="59288" y="926954"/>
            <a:ext cx="8928992" cy="5824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国際金融センターランキングが世界第８位のサンフランシスコは、域内にシリコンバレーがあり、フィンテックに強みあり。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p:cNvSpPr txBox="1">
            <a:spLocks/>
          </p:cNvSpPr>
          <p:nvPr/>
        </p:nvSpPr>
        <p:spPr>
          <a:xfrm>
            <a:off x="7071072" y="6487244"/>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smtClean="0"/>
              <a:pPr algn="r">
                <a:defRPr/>
              </a:pPr>
              <a:t>96</a:t>
            </a:fld>
            <a:endParaRPr lang="ja-JP" altLang="en-US" b="1" dirty="0"/>
          </a:p>
        </p:txBody>
      </p:sp>
    </p:spTree>
    <p:extLst>
      <p:ext uri="{BB962C8B-B14F-4D97-AF65-F5344CB8AC3E}">
        <p14:creationId xmlns:p14="http://schemas.microsoft.com/office/powerpoint/2010/main" val="9505161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2402421273"/>
              </p:ext>
            </p:extLst>
          </p:nvPr>
        </p:nvGraphicFramePr>
        <p:xfrm>
          <a:off x="367455" y="1573238"/>
          <a:ext cx="8426015" cy="5124287"/>
        </p:xfrm>
        <a:graphic>
          <a:graphicData uri="http://schemas.openxmlformats.org/drawingml/2006/table">
            <a:tbl>
              <a:tblPr firstRow="1" bandRow="1">
                <a:tableStyleId>{5940675A-B579-460E-94D1-54222C63F5DA}</a:tableStyleId>
              </a:tblPr>
              <a:tblGrid>
                <a:gridCol w="440751">
                  <a:extLst>
                    <a:ext uri="{9D8B030D-6E8A-4147-A177-3AD203B41FA5}">
                      <a16:colId xmlns:a16="http://schemas.microsoft.com/office/drawing/2014/main" val="1724123981"/>
                    </a:ext>
                  </a:extLst>
                </a:gridCol>
                <a:gridCol w="1443789">
                  <a:extLst>
                    <a:ext uri="{9D8B030D-6E8A-4147-A177-3AD203B41FA5}">
                      <a16:colId xmlns:a16="http://schemas.microsoft.com/office/drawing/2014/main" val="3939271773"/>
                    </a:ext>
                  </a:extLst>
                </a:gridCol>
                <a:gridCol w="1308295">
                  <a:extLst>
                    <a:ext uri="{9D8B030D-6E8A-4147-A177-3AD203B41FA5}">
                      <a16:colId xmlns:a16="http://schemas.microsoft.com/office/drawing/2014/main" val="3398720426"/>
                    </a:ext>
                  </a:extLst>
                </a:gridCol>
                <a:gridCol w="1308295">
                  <a:extLst>
                    <a:ext uri="{9D8B030D-6E8A-4147-A177-3AD203B41FA5}">
                      <a16:colId xmlns:a16="http://schemas.microsoft.com/office/drawing/2014/main" val="1637068094"/>
                    </a:ext>
                  </a:extLst>
                </a:gridCol>
                <a:gridCol w="1308295">
                  <a:extLst>
                    <a:ext uri="{9D8B030D-6E8A-4147-A177-3AD203B41FA5}">
                      <a16:colId xmlns:a16="http://schemas.microsoft.com/office/drawing/2014/main" val="3716171316"/>
                    </a:ext>
                  </a:extLst>
                </a:gridCol>
                <a:gridCol w="1308295">
                  <a:extLst>
                    <a:ext uri="{9D8B030D-6E8A-4147-A177-3AD203B41FA5}">
                      <a16:colId xmlns:a16="http://schemas.microsoft.com/office/drawing/2014/main" val="1587539120"/>
                    </a:ext>
                  </a:extLst>
                </a:gridCol>
                <a:gridCol w="1308295">
                  <a:extLst>
                    <a:ext uri="{9D8B030D-6E8A-4147-A177-3AD203B41FA5}">
                      <a16:colId xmlns:a16="http://schemas.microsoft.com/office/drawing/2014/main" val="150816291"/>
                    </a:ext>
                  </a:extLst>
                </a:gridCol>
              </a:tblGrid>
              <a:tr h="453937">
                <a:tc gridSpan="2">
                  <a:txBody>
                    <a:bodyPr/>
                    <a:lstStyle/>
                    <a:p>
                      <a:pPr algn="ct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hMerge="1">
                  <a:txBody>
                    <a:bodyPr/>
                    <a:lstStyle/>
                    <a:p>
                      <a:pPr algn="ctr"/>
                      <a:endParaRPr kumimoji="1" lang="ja-JP" altLang="en-US" sz="1600" b="1" dirty="0"/>
                    </a:p>
                  </a:txBody>
                  <a:tcPr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日本</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香港</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シンガポール</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米国</a:t>
                      </a:r>
                    </a:p>
                  </a:txBody>
                  <a:tcPr marL="84406" marR="84406" marT="42203" marB="42203" anchor="ctr">
                    <a:solidFill>
                      <a:schemeClr val="bg1">
                        <a:lumMod val="75000"/>
                      </a:schemeClr>
                    </a:solidFill>
                  </a:tcPr>
                </a:tc>
                <a:tc>
                  <a:txBody>
                    <a:bodyPr/>
                    <a:lstStyle/>
                    <a:p>
                      <a:pPr algn="ctr"/>
                      <a:r>
                        <a:rPr kumimoji="1" lang="ja-JP" altLang="en-US" sz="1500" b="1" dirty="0">
                          <a:latin typeface="Meiryo UI" panose="020B0604030504040204" pitchFamily="50" charset="-128"/>
                          <a:ea typeface="Meiryo UI" panose="020B0604030504040204" pitchFamily="50" charset="-128"/>
                        </a:rPr>
                        <a:t>英国</a:t>
                      </a:r>
                    </a:p>
                  </a:txBody>
                  <a:tcPr marL="84406" marR="84406" marT="42203" marB="42203" anchor="ctr">
                    <a:solidFill>
                      <a:schemeClr val="bg1">
                        <a:lumMod val="75000"/>
                      </a:schemeClr>
                    </a:solidFill>
                  </a:tcPr>
                </a:tc>
                <a:extLst>
                  <a:ext uri="{0D108BD9-81ED-4DB2-BD59-A6C34878D82A}">
                    <a16:rowId xmlns:a16="http://schemas.microsoft.com/office/drawing/2014/main" val="744313388"/>
                  </a:ext>
                </a:extLst>
              </a:tr>
              <a:tr h="1366047">
                <a:tc gridSpan="2">
                  <a:txBody>
                    <a:bodyPr/>
                    <a:lstStyle/>
                    <a:p>
                      <a:r>
                        <a:rPr kumimoji="1" lang="ja-JP" altLang="en-US" sz="1500" b="1" dirty="0">
                          <a:latin typeface="Meiryo UI" panose="020B0604030504040204" pitchFamily="50" charset="-128"/>
                          <a:ea typeface="Meiryo UI" panose="020B0604030504040204" pitchFamily="50" charset="-128"/>
                        </a:rPr>
                        <a:t>法人税</a:t>
                      </a:r>
                    </a:p>
                  </a:txBody>
                  <a:tcPr marL="84406" marR="84406" marT="42203" marB="42203" anchor="ctr"/>
                </a:tc>
                <a:tc hMerge="1">
                  <a:txBody>
                    <a:bodyPr/>
                    <a:lstStyle/>
                    <a:p>
                      <a:pPr algn="ctr"/>
                      <a:endParaRPr kumimoji="1" lang="en-US" altLang="zh-CN" sz="1800" b="1" dirty="0"/>
                    </a:p>
                  </a:txBody>
                  <a:tcPr anchor="ctr"/>
                </a:tc>
                <a:tc>
                  <a:txBody>
                    <a:bodyPr/>
                    <a:lstStyle/>
                    <a:p>
                      <a:pPr algn="ctr"/>
                      <a:r>
                        <a:rPr kumimoji="1" lang="en-US" altLang="zh-CN" sz="1700" b="1" dirty="0">
                          <a:latin typeface="Meiryo UI" panose="020B0604030504040204" pitchFamily="50" charset="-128"/>
                          <a:ea typeface="Meiryo UI" panose="020B0604030504040204" pitchFamily="50" charset="-128"/>
                        </a:rPr>
                        <a:t>29.74</a:t>
                      </a:r>
                      <a:r>
                        <a:rPr kumimoji="1" lang="ja-JP" altLang="en-US" sz="1700" b="1" dirty="0">
                          <a:latin typeface="Meiryo UI" panose="020B0604030504040204" pitchFamily="50" charset="-128"/>
                          <a:ea typeface="Meiryo UI" panose="020B0604030504040204" pitchFamily="50" charset="-128"/>
                        </a:rPr>
                        <a:t>％</a:t>
                      </a:r>
                      <a:endParaRPr kumimoji="1" lang="en-US" altLang="zh-CN"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latin typeface="Meiryo UI" panose="020B0604030504040204" pitchFamily="50" charset="-128"/>
                          <a:ea typeface="Meiryo UI" panose="020B0604030504040204" pitchFamily="50" charset="-128"/>
                        </a:rPr>
                        <a:t>16.5</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p>
                      <a:pPr algn="ctr"/>
                      <a:endParaRPr kumimoji="1" lang="en-US" altLang="ja-JP" sz="11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課税所得約</a:t>
                      </a: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百万円までは</a:t>
                      </a:r>
                      <a:r>
                        <a:rPr kumimoji="1" lang="en-US" altLang="ja-JP" sz="1000" dirty="0">
                          <a:latin typeface="Meiryo UI" panose="020B0604030504040204" pitchFamily="50" charset="-128"/>
                          <a:ea typeface="Meiryo UI" panose="020B0604030504040204" pitchFamily="50" charset="-128"/>
                        </a:rPr>
                        <a:t>8.25</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a:latin typeface="Meiryo UI" panose="020B0604030504040204" pitchFamily="50" charset="-128"/>
                          <a:ea typeface="Meiryo UI" panose="020B0604030504040204" pitchFamily="50" charset="-128"/>
                        </a:rPr>
                        <a:t>17.0</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latin typeface="Meiryo UI" panose="020B0604030504040204" pitchFamily="50" charset="-128"/>
                          <a:ea typeface="Meiryo UI" panose="020B0604030504040204" pitchFamily="50" charset="-128"/>
                        </a:rPr>
                        <a:t>27.98</a:t>
                      </a:r>
                      <a:r>
                        <a:rPr kumimoji="1" lang="ja-JP" altLang="en-US" sz="1700" b="1" dirty="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a:latin typeface="Meiryo UI" panose="020B0604030504040204" pitchFamily="50" charset="-128"/>
                          <a:ea typeface="Meiryo UI" panose="020B0604030504040204" pitchFamily="50" charset="-128"/>
                        </a:rPr>
                        <a:t>19.0</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55811945"/>
                  </a:ext>
                </a:extLst>
              </a:tr>
              <a:tr h="788531">
                <a:tc gridSpan="2">
                  <a:txBody>
                    <a:bodyPr/>
                    <a:lstStyle/>
                    <a:p>
                      <a:r>
                        <a:rPr kumimoji="1" lang="ja-JP" altLang="en-US" sz="1500" b="1" dirty="0">
                          <a:latin typeface="Meiryo UI" panose="020B0604030504040204" pitchFamily="50" charset="-128"/>
                          <a:ea typeface="Meiryo UI" panose="020B0604030504040204" pitchFamily="50" charset="-128"/>
                        </a:rPr>
                        <a:t>所得税</a:t>
                      </a:r>
                    </a:p>
                  </a:txBody>
                  <a:tcPr marL="84406" marR="84406" marT="42203" marB="42203" anchor="ctr">
                    <a:lnB w="12700" cmpd="sng">
                      <a:noFill/>
                    </a:lnB>
                  </a:tcPr>
                </a:tc>
                <a:tc hMerge="1">
                  <a:txBody>
                    <a:bodyPr/>
                    <a:lstStyle/>
                    <a:p>
                      <a:endParaRPr kumimoji="1" lang="en-US" altLang="ja-JP" sz="1400" dirty="0"/>
                    </a:p>
                  </a:txBody>
                  <a:tcPr anchor="ctr"/>
                </a:tc>
                <a:tc>
                  <a:txBody>
                    <a:bodyPr/>
                    <a:lstStyle/>
                    <a:p>
                      <a:pPr algn="ctr"/>
                      <a:r>
                        <a:rPr kumimoji="1" lang="en-US" altLang="ja-JP" sz="1700" b="1" dirty="0">
                          <a:latin typeface="Meiryo UI" panose="020B0604030504040204" pitchFamily="50" charset="-128"/>
                          <a:ea typeface="Meiryo UI" panose="020B0604030504040204" pitchFamily="50" charset="-128"/>
                        </a:rPr>
                        <a:t>5〜45</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latin typeface="Meiryo UI" panose="020B0604030504040204" pitchFamily="50" charset="-128"/>
                          <a:ea typeface="Meiryo UI" panose="020B0604030504040204" pitchFamily="50" charset="-128"/>
                        </a:rPr>
                        <a:t>2〜17</a:t>
                      </a:r>
                      <a:r>
                        <a:rPr kumimoji="1" lang="ja-JP" altLang="en-US" sz="1700" b="1"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　</a:t>
                      </a:r>
                    </a:p>
                  </a:txBody>
                  <a:tcPr marL="84406" marR="84406" marT="42203" marB="42203" anchor="ctr"/>
                </a:tc>
                <a:tc>
                  <a:txBody>
                    <a:bodyPr/>
                    <a:lstStyle/>
                    <a:p>
                      <a:pPr algn="ctr"/>
                      <a:r>
                        <a:rPr kumimoji="1" lang="en-US" altLang="ja-JP" sz="1700" b="1" dirty="0">
                          <a:latin typeface="Meiryo UI" panose="020B0604030504040204" pitchFamily="50" charset="-128"/>
                          <a:ea typeface="Meiryo UI" panose="020B0604030504040204" pitchFamily="50" charset="-128"/>
                        </a:rPr>
                        <a:t>0〜22</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a:latin typeface="Meiryo UI" panose="020B0604030504040204" pitchFamily="50" charset="-128"/>
                          <a:ea typeface="Meiryo UI" panose="020B0604030504040204" pitchFamily="50" charset="-128"/>
                        </a:rPr>
                        <a:t>10〜37</a:t>
                      </a:r>
                      <a:r>
                        <a:rPr kumimoji="1" lang="ja-JP" altLang="en-US" sz="1700" b="1" dirty="0">
                          <a:latin typeface="Meiryo UI" panose="020B0604030504040204" pitchFamily="50" charset="-128"/>
                          <a:ea typeface="Meiryo UI" panose="020B0604030504040204" pitchFamily="50" charset="-128"/>
                        </a:rPr>
                        <a:t>％</a:t>
                      </a:r>
                      <a:endParaRPr kumimoji="1" lang="en-US" altLang="zh-CN"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a:latin typeface="Meiryo UI" panose="020B0604030504040204" pitchFamily="50" charset="-128"/>
                          <a:ea typeface="Meiryo UI" panose="020B0604030504040204" pitchFamily="50" charset="-128"/>
                        </a:rPr>
                        <a:t>20〜45</a:t>
                      </a:r>
                      <a:r>
                        <a:rPr kumimoji="1" lang="ja-JP" altLang="en-US" sz="1700" b="1" dirty="0">
                          <a:latin typeface="Meiryo UI" panose="020B0604030504040204" pitchFamily="50" charset="-128"/>
                          <a:ea typeface="Meiryo UI" panose="020B0604030504040204" pitchFamily="50" charset="-128"/>
                        </a:rPr>
                        <a:t>％</a:t>
                      </a:r>
                      <a:endParaRPr kumimoji="1" lang="en-US" altLang="zh-CN" sz="1700" b="1"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271980573"/>
                  </a:ext>
                </a:extLst>
              </a:tr>
              <a:tr h="1404676">
                <a:tc>
                  <a:txBody>
                    <a:bodyPr/>
                    <a:lstStyle/>
                    <a:p>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lnT w="12700" cmpd="sng">
                      <a:noFill/>
                    </a:lnT>
                  </a:tcPr>
                </a:tc>
                <a:tc>
                  <a:txBody>
                    <a:bodyPr/>
                    <a:lstStyle/>
                    <a:p>
                      <a:pPr algn="ctr"/>
                      <a:r>
                        <a:rPr kumimoji="1" lang="ja-JP" altLang="en-US" sz="1500" b="1" dirty="0">
                          <a:latin typeface="Meiryo UI" panose="020B0604030504040204" pitchFamily="50" charset="-128"/>
                          <a:ea typeface="Meiryo UI" panose="020B0604030504040204" pitchFamily="50" charset="-128"/>
                        </a:rPr>
                        <a:t>金融</a:t>
                      </a:r>
                      <a:endParaRPr kumimoji="1" lang="en-US" altLang="ja-JP" sz="1500" b="1" dirty="0">
                        <a:latin typeface="Meiryo UI" panose="020B0604030504040204" pitchFamily="50" charset="-128"/>
                        <a:ea typeface="Meiryo UI" panose="020B0604030504040204" pitchFamily="50" charset="-128"/>
                      </a:endParaRPr>
                    </a:p>
                    <a:p>
                      <a:pPr algn="ctr"/>
                      <a:r>
                        <a:rPr kumimoji="1" lang="zh-CN" altLang="en-US" sz="1000" b="0" dirty="0">
                          <a:latin typeface="Meiryo UI" panose="020B0604030504040204" pitchFamily="50" charset="-128"/>
                          <a:ea typeface="Meiryo UI" panose="020B0604030504040204" pitchFamily="50" charset="-128"/>
                        </a:rPr>
                        <a:t>（株式譲渡益</a:t>
                      </a:r>
                      <a:r>
                        <a:rPr kumimoji="1" lang="en-US" altLang="ja-JP" sz="1000" b="0" dirty="0">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配当</a:t>
                      </a:r>
                      <a:r>
                        <a:rPr kumimoji="1" lang="en-US" altLang="ja-JP" sz="1000" b="0" dirty="0">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利子</a:t>
                      </a:r>
                      <a:r>
                        <a:rPr kumimoji="1" lang="zh-CN" altLang="en-US" sz="1000" b="0" dirty="0">
                          <a:latin typeface="Meiryo UI" panose="020B0604030504040204" pitchFamily="50" charset="-128"/>
                          <a:ea typeface="Meiryo UI" panose="020B0604030504040204" pitchFamily="50" charset="-128"/>
                        </a:rPr>
                        <a:t>課税）</a:t>
                      </a:r>
                      <a:endParaRPr kumimoji="1" lang="en-US" altLang="ja-JP" sz="1000" b="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latin typeface="Meiryo UI" panose="020B0604030504040204" pitchFamily="50" charset="-128"/>
                          <a:ea typeface="Meiryo UI" panose="020B0604030504040204" pitchFamily="50" charset="-128"/>
                        </a:rPr>
                        <a:t>20.3</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p>
                      <a:pPr algn="ctr"/>
                      <a:r>
                        <a:rPr kumimoji="1" lang="en-US" altLang="ja-JP" sz="1300" b="1" dirty="0">
                          <a:latin typeface="Meiryo UI" panose="020B0604030504040204" pitchFamily="50" charset="-128"/>
                          <a:ea typeface="Meiryo UI" panose="020B0604030504040204" pitchFamily="50" charset="-128"/>
                        </a:rPr>
                        <a:t>+</a:t>
                      </a:r>
                      <a:r>
                        <a:rPr kumimoji="1" lang="ja-JP" altLang="en-US" sz="1300" b="1" dirty="0">
                          <a:latin typeface="Meiryo UI" panose="020B0604030504040204" pitchFamily="50" charset="-128"/>
                          <a:ea typeface="Meiryo UI" panose="020B0604030504040204" pitchFamily="50" charset="-128"/>
                        </a:rPr>
                        <a:t>住民税</a:t>
                      </a:r>
                      <a:r>
                        <a:rPr kumimoji="1" lang="en-US" altLang="ja-JP" sz="1700" b="1" dirty="0">
                          <a:latin typeface="Meiryo UI" panose="020B0604030504040204" pitchFamily="50" charset="-128"/>
                          <a:ea typeface="Meiryo UI" panose="020B0604030504040204" pitchFamily="50" charset="-128"/>
                        </a:rPr>
                        <a:t>5%</a:t>
                      </a:r>
                    </a:p>
                    <a:p>
                      <a:pPr algn="ctr"/>
                      <a:r>
                        <a:rPr kumimoji="1" lang="en-US" altLang="ja-JP" sz="1300" b="1" dirty="0">
                          <a:latin typeface="Meiryo UI" panose="020B0604030504040204" pitchFamily="50" charset="-128"/>
                          <a:ea typeface="Meiryo UI" panose="020B0604030504040204" pitchFamily="50" charset="-128"/>
                        </a:rPr>
                        <a:t>+</a:t>
                      </a:r>
                      <a:r>
                        <a:rPr kumimoji="1" lang="ja-JP" altLang="en-US" sz="1300" b="1" dirty="0">
                          <a:latin typeface="Meiryo UI" panose="020B0604030504040204" pitchFamily="50" charset="-128"/>
                          <a:ea typeface="Meiryo UI" panose="020B0604030504040204" pitchFamily="50" charset="-128"/>
                        </a:rPr>
                        <a:t>復興特別</a:t>
                      </a:r>
                      <a:endParaRPr kumimoji="1" lang="en-US" altLang="ja-JP" sz="1300" b="1" dirty="0">
                        <a:latin typeface="Meiryo UI" panose="020B0604030504040204" pitchFamily="50" charset="-128"/>
                        <a:ea typeface="Meiryo UI" panose="020B0604030504040204" pitchFamily="50" charset="-128"/>
                      </a:endParaRPr>
                    </a:p>
                    <a:p>
                      <a:pPr algn="ctr"/>
                      <a:r>
                        <a:rPr kumimoji="1" lang="ja-JP" altLang="en-US" sz="1300" b="1" dirty="0">
                          <a:latin typeface="Meiryo UI" panose="020B0604030504040204" pitchFamily="50" charset="-128"/>
                          <a:ea typeface="Meiryo UI" panose="020B0604030504040204" pitchFamily="50" charset="-128"/>
                        </a:rPr>
                        <a:t>所得税</a:t>
                      </a:r>
                      <a:r>
                        <a:rPr kumimoji="1" lang="en-US" altLang="ja-JP" sz="1700" b="1" dirty="0">
                          <a:latin typeface="Meiryo UI" panose="020B0604030504040204" pitchFamily="50" charset="-128"/>
                          <a:ea typeface="Meiryo UI" panose="020B0604030504040204" pitchFamily="50" charset="-128"/>
                        </a:rPr>
                        <a:t>2.1</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a:latin typeface="Meiryo UI" panose="020B0604030504040204" pitchFamily="50" charset="-128"/>
                          <a:ea typeface="Meiryo UI" panose="020B0604030504040204" pitchFamily="50" charset="-128"/>
                        </a:rPr>
                        <a:t>非課税</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a:latin typeface="Meiryo UI" panose="020B0604030504040204" pitchFamily="50" charset="-128"/>
                          <a:ea typeface="Meiryo UI" panose="020B0604030504040204" pitchFamily="50" charset="-128"/>
                        </a:rPr>
                        <a:t>非課税</a:t>
                      </a:r>
                      <a:endParaRPr kumimoji="1" lang="ja-JP" altLang="en-US" sz="17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dirty="0">
                          <a:latin typeface="Meiryo UI" panose="020B0604030504040204" pitchFamily="50" charset="-128"/>
                          <a:ea typeface="Meiryo UI" panose="020B0604030504040204" pitchFamily="50" charset="-128"/>
                        </a:rPr>
                        <a:t>0〜20</a:t>
                      </a:r>
                      <a:r>
                        <a:rPr kumimoji="1" lang="ja-JP" altLang="en-US" sz="1500" b="1" dirty="0">
                          <a:latin typeface="Meiryo UI" panose="020B0604030504040204" pitchFamily="50" charset="-128"/>
                          <a:ea typeface="Meiryo UI" panose="020B0604030504040204" pitchFamily="50" charset="-128"/>
                        </a:rPr>
                        <a:t>％</a:t>
                      </a:r>
                      <a:endParaRPr kumimoji="1" lang="en-US" altLang="ja-JP" sz="1500" b="1"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州、地方政府税</a:t>
                      </a:r>
                      <a:endParaRPr kumimoji="1" lang="en-US" altLang="ja-JP" sz="1100" b="1"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a:t>
                      </a:r>
                      <a:r>
                        <a:rPr kumimoji="1" lang="zh-CN" altLang="en-US" sz="1000" dirty="0">
                          <a:latin typeface="Meiryo UI" panose="020B0604030504040204" pitchFamily="50" charset="-128"/>
                          <a:ea typeface="Meiryo UI" panose="020B0604030504040204" pitchFamily="50" charset="-128"/>
                        </a:rPr>
                        <a:t>株式譲渡益</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配当</a:t>
                      </a:r>
                      <a:r>
                        <a:rPr kumimoji="1" lang="en-US" altLang="ja-JP" sz="1000" dirty="0">
                          <a:latin typeface="Meiryo UI" panose="020B0604030504040204" pitchFamily="50" charset="-128"/>
                          <a:ea typeface="Meiryo UI" panose="020B0604030504040204" pitchFamily="50" charset="-128"/>
                        </a:rPr>
                        <a:t>)</a:t>
                      </a:r>
                    </a:p>
                    <a:p>
                      <a:pPr algn="ctr"/>
                      <a:r>
                        <a:rPr kumimoji="1" lang="en-US" altLang="zh-CN" sz="1500" b="1" dirty="0">
                          <a:latin typeface="Meiryo UI" panose="020B0604030504040204" pitchFamily="50" charset="-128"/>
                          <a:ea typeface="Meiryo UI" panose="020B0604030504040204" pitchFamily="50" charset="-128"/>
                        </a:rPr>
                        <a:t>10〜37</a:t>
                      </a:r>
                      <a:r>
                        <a:rPr kumimoji="1" lang="ja-JP" altLang="en-US" sz="1500" b="1" dirty="0">
                          <a:latin typeface="Meiryo UI" panose="020B0604030504040204" pitchFamily="50" charset="-128"/>
                          <a:ea typeface="Meiryo UI" panose="020B0604030504040204" pitchFamily="50" charset="-128"/>
                        </a:rPr>
                        <a:t>％</a:t>
                      </a:r>
                      <a:endParaRPr kumimoji="1" lang="en-US" altLang="ja-JP" sz="1500" b="1"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利子</a:t>
                      </a:r>
                      <a:r>
                        <a:rPr kumimoji="1" lang="en-US" altLang="ja-JP" sz="1000" dirty="0">
                          <a:latin typeface="Meiryo UI" panose="020B0604030504040204" pitchFamily="50" charset="-128"/>
                          <a:ea typeface="Meiryo UI" panose="020B0604030504040204" pitchFamily="50" charset="-128"/>
                        </a:rPr>
                        <a:t>)</a:t>
                      </a:r>
                      <a:endParaRPr kumimoji="1" lang="en-US" altLang="zh-CN"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500" b="1" dirty="0">
                          <a:latin typeface="Meiryo UI" panose="020B0604030504040204" pitchFamily="50" charset="-128"/>
                          <a:ea typeface="Meiryo UI" panose="020B0604030504040204" pitchFamily="50" charset="-128"/>
                        </a:rPr>
                        <a:t>10〜20</a:t>
                      </a:r>
                      <a:r>
                        <a:rPr kumimoji="1" lang="ja-JP" altLang="en-US" sz="1500" b="1" dirty="0">
                          <a:latin typeface="Meiryo UI" panose="020B0604030504040204" pitchFamily="50" charset="-128"/>
                          <a:ea typeface="Meiryo UI" panose="020B0604030504040204" pitchFamily="50" charset="-128"/>
                        </a:rPr>
                        <a:t>％</a:t>
                      </a:r>
                      <a:endParaRPr kumimoji="1" lang="en-US" altLang="ja-JP" sz="1500" b="1"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a:t>
                      </a:r>
                      <a:r>
                        <a:rPr kumimoji="1" lang="zh-CN" altLang="en-US" sz="1000" dirty="0">
                          <a:latin typeface="Meiryo UI" panose="020B0604030504040204" pitchFamily="50" charset="-128"/>
                          <a:ea typeface="Meiryo UI" panose="020B0604030504040204" pitchFamily="50" charset="-128"/>
                        </a:rPr>
                        <a:t>株式譲渡益</a:t>
                      </a:r>
                      <a:r>
                        <a:rPr kumimoji="1" lang="ja-JP" altLang="en-US" sz="1000" dirty="0">
                          <a:latin typeface="Meiryo UI" panose="020B0604030504040204" pitchFamily="50" charset="-128"/>
                          <a:ea typeface="Meiryo UI" panose="020B0604030504040204" pitchFamily="50" charset="-128"/>
                        </a:rPr>
                        <a:t>）</a:t>
                      </a:r>
                      <a:endParaRPr kumimoji="1" lang="en-US" altLang="zh-CN" sz="1000" b="1" dirty="0">
                        <a:latin typeface="Meiryo UI" panose="020B0604030504040204" pitchFamily="50" charset="-128"/>
                        <a:ea typeface="Meiryo UI" panose="020B0604030504040204" pitchFamily="50" charset="-128"/>
                      </a:endParaRPr>
                    </a:p>
                    <a:p>
                      <a:pPr algn="ctr"/>
                      <a:r>
                        <a:rPr kumimoji="1" lang="en-US" altLang="zh-CN" sz="1500" b="1" dirty="0">
                          <a:latin typeface="Meiryo UI" panose="020B0604030504040204" pitchFamily="50" charset="-128"/>
                          <a:ea typeface="Meiryo UI" panose="020B0604030504040204" pitchFamily="50" charset="-128"/>
                        </a:rPr>
                        <a:t>7.5〜38.1</a:t>
                      </a:r>
                      <a:r>
                        <a:rPr kumimoji="1" lang="ja-JP" altLang="en-US" sz="1500" b="1" dirty="0">
                          <a:latin typeface="Meiryo UI" panose="020B0604030504040204" pitchFamily="50" charset="-128"/>
                          <a:ea typeface="Meiryo UI" panose="020B0604030504040204" pitchFamily="50" charset="-128"/>
                        </a:rPr>
                        <a:t>％</a:t>
                      </a:r>
                      <a:endParaRPr kumimoji="1" lang="en-US" altLang="ja-JP" sz="1500" b="1"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（配当）</a:t>
                      </a:r>
                      <a:endParaRPr kumimoji="1" lang="en-US" altLang="zh-CN" sz="1000" dirty="0">
                        <a:latin typeface="Meiryo UI" panose="020B0604030504040204" pitchFamily="50" charset="-128"/>
                        <a:ea typeface="Meiryo UI" panose="020B0604030504040204" pitchFamily="50" charset="-128"/>
                      </a:endParaRPr>
                    </a:p>
                    <a:p>
                      <a:pPr algn="ctr"/>
                      <a:r>
                        <a:rPr kumimoji="1" lang="en-US" altLang="zh-CN" sz="1500" b="1" dirty="0">
                          <a:latin typeface="Meiryo UI" panose="020B0604030504040204" pitchFamily="50" charset="-128"/>
                          <a:ea typeface="Meiryo UI" panose="020B0604030504040204" pitchFamily="50" charset="-128"/>
                        </a:rPr>
                        <a:t>0〜45</a:t>
                      </a:r>
                      <a:r>
                        <a:rPr kumimoji="1" lang="ja-JP" altLang="en-US" sz="1500" b="1" dirty="0">
                          <a:latin typeface="Meiryo UI" panose="020B0604030504040204" pitchFamily="50" charset="-128"/>
                          <a:ea typeface="Meiryo UI" panose="020B0604030504040204" pitchFamily="50" charset="-128"/>
                        </a:rPr>
                        <a:t>％</a:t>
                      </a:r>
                      <a:endParaRPr kumimoji="1" lang="en-US" altLang="ja-JP" sz="1500" b="1"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（利子）</a:t>
                      </a:r>
                      <a:endParaRPr kumimoji="1" lang="en-US" altLang="ja-JP" sz="1000" b="1"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287808230"/>
                  </a:ext>
                </a:extLst>
              </a:tr>
              <a:tr h="900332">
                <a:tc gridSpan="2">
                  <a:txBody>
                    <a:bodyPr/>
                    <a:lstStyle/>
                    <a:p>
                      <a:r>
                        <a:rPr kumimoji="1" lang="ja-JP" altLang="en-US" sz="1500" b="1" dirty="0">
                          <a:latin typeface="Meiryo UI" panose="020B0604030504040204" pitchFamily="50" charset="-128"/>
                          <a:ea typeface="Meiryo UI" panose="020B0604030504040204" pitchFamily="50" charset="-128"/>
                        </a:rPr>
                        <a:t>相続税</a:t>
                      </a:r>
                    </a:p>
                  </a:txBody>
                  <a:tcPr marL="84406" marR="84406" marT="42203" marB="42203" anchor="ctr"/>
                </a:tc>
                <a:tc hMerge="1">
                  <a:txBody>
                    <a:bodyPr/>
                    <a:lstStyle/>
                    <a:p>
                      <a:pPr algn="ctr"/>
                      <a:endParaRPr kumimoji="1" lang="en-US" altLang="ja-JP" sz="1600" b="1" dirty="0">
                        <a:latin typeface="+mn-ea"/>
                        <a:ea typeface="+mn-ea"/>
                      </a:endParaRPr>
                    </a:p>
                  </a:txBody>
                  <a:tcPr anchor="ctr"/>
                </a:tc>
                <a:tc>
                  <a:txBody>
                    <a:bodyPr/>
                    <a:lstStyle/>
                    <a:p>
                      <a:pPr algn="ctr"/>
                      <a:r>
                        <a:rPr kumimoji="1" lang="en-US" altLang="ja-JP" sz="1700" b="1" dirty="0">
                          <a:latin typeface="Meiryo UI" panose="020B0604030504040204" pitchFamily="50" charset="-128"/>
                          <a:ea typeface="Meiryo UI" panose="020B0604030504040204" pitchFamily="50" charset="-128"/>
                        </a:rPr>
                        <a:t>10〜55</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endParaRPr kumimoji="1" lang="en-US" altLang="ja-JP" sz="1700" b="1" dirty="0">
                        <a:latin typeface="Meiryo UI" panose="020B0604030504040204" pitchFamily="50" charset="-128"/>
                        <a:ea typeface="Meiryo UI" panose="020B0604030504040204" pitchFamily="50" charset="-128"/>
                      </a:endParaRPr>
                    </a:p>
                    <a:p>
                      <a:pPr algn="ctr"/>
                      <a:r>
                        <a:rPr kumimoji="1" lang="ja-JP" altLang="en-US" sz="1700" b="1" dirty="0">
                          <a:latin typeface="Meiryo UI" panose="020B0604030504040204" pitchFamily="50" charset="-128"/>
                          <a:ea typeface="Meiryo UI" panose="020B0604030504040204" pitchFamily="50" charset="-128"/>
                        </a:rPr>
                        <a:t>非課税</a:t>
                      </a:r>
                      <a:endParaRPr kumimoji="1" lang="en-US" altLang="ja-JP" sz="1700" b="1"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※2006</a:t>
                      </a:r>
                      <a:r>
                        <a:rPr kumimoji="1" lang="ja-JP" altLang="en-US" sz="1000" dirty="0">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endParaRPr kumimoji="1" lang="en-US" altLang="ja-JP" sz="1700" b="1" dirty="0">
                        <a:latin typeface="Meiryo UI" panose="020B0604030504040204" pitchFamily="50" charset="-128"/>
                        <a:ea typeface="Meiryo UI" panose="020B0604030504040204" pitchFamily="50" charset="-128"/>
                      </a:endParaRPr>
                    </a:p>
                    <a:p>
                      <a:pPr algn="ctr"/>
                      <a:r>
                        <a:rPr kumimoji="1" lang="ja-JP" altLang="en-US" sz="1700" b="1" dirty="0">
                          <a:latin typeface="Meiryo UI" panose="020B0604030504040204" pitchFamily="50" charset="-128"/>
                          <a:ea typeface="Meiryo UI" panose="020B0604030504040204" pitchFamily="50" charset="-128"/>
                        </a:rPr>
                        <a:t>非課税</a:t>
                      </a: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※2008</a:t>
                      </a:r>
                      <a:r>
                        <a:rPr kumimoji="1" lang="ja-JP" altLang="en-US" sz="1000" dirty="0">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endParaRPr kumimoji="1" lang="en-US" altLang="zh-TW" sz="1700" b="1" dirty="0">
                        <a:latin typeface="Meiryo UI" panose="020B0604030504040204" pitchFamily="50" charset="-128"/>
                        <a:ea typeface="Meiryo UI" panose="020B0604030504040204" pitchFamily="50" charset="-128"/>
                      </a:endParaRPr>
                    </a:p>
                    <a:p>
                      <a:pPr algn="ctr"/>
                      <a:r>
                        <a:rPr kumimoji="1" lang="ja-JP" altLang="en-US" sz="1700" b="1" dirty="0">
                          <a:latin typeface="Meiryo UI" panose="020B0604030504040204" pitchFamily="50" charset="-128"/>
                          <a:ea typeface="Meiryo UI" panose="020B0604030504040204" pitchFamily="50" charset="-128"/>
                        </a:rPr>
                        <a:t>０</a:t>
                      </a:r>
                      <a:r>
                        <a:rPr kumimoji="1" lang="en-US" altLang="zh-TW" sz="1700" b="1" dirty="0">
                          <a:latin typeface="Meiryo UI" panose="020B0604030504040204" pitchFamily="50" charset="-128"/>
                          <a:ea typeface="Meiryo UI" panose="020B0604030504040204" pitchFamily="50" charset="-128"/>
                        </a:rPr>
                        <a:t>〜40</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a:t>
                      </a:r>
                      <a:r>
                        <a:rPr kumimoji="1" lang="zh-TW" altLang="en-US" sz="1000" dirty="0">
                          <a:latin typeface="Meiryo UI" panose="020B0604030504040204" pitchFamily="50" charset="-128"/>
                          <a:ea typeface="Meiryo UI" panose="020B0604030504040204" pitchFamily="50" charset="-128"/>
                        </a:rPr>
                        <a:t>基礎控除</a:t>
                      </a:r>
                      <a:endParaRPr kumimoji="1" lang="en-US" altLang="zh-TW"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約</a:t>
                      </a:r>
                      <a:r>
                        <a:rPr kumimoji="1" lang="en-US" altLang="ja-JP" sz="1000" dirty="0">
                          <a:latin typeface="Meiryo UI" panose="020B0604030504040204" pitchFamily="50" charset="-128"/>
                          <a:ea typeface="Meiryo UI" panose="020B0604030504040204" pitchFamily="50" charset="-128"/>
                        </a:rPr>
                        <a:t>1</a:t>
                      </a:r>
                      <a:r>
                        <a:rPr kumimoji="1" lang="ja-JP" altLang="en-US" sz="1000" dirty="0">
                          <a:latin typeface="Meiryo UI" panose="020B0604030504040204" pitchFamily="50" charset="-128"/>
                          <a:ea typeface="Meiryo UI" panose="020B0604030504040204" pitchFamily="50" charset="-128"/>
                        </a:rPr>
                        <a:t>千万ドル</a:t>
                      </a:r>
                      <a:endParaRPr kumimoji="1" lang="zh-TW"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a:latin typeface="Meiryo UI" panose="020B0604030504040204" pitchFamily="50" charset="-128"/>
                          <a:ea typeface="Meiryo UI" panose="020B0604030504040204" pitchFamily="50" charset="-128"/>
                        </a:rPr>
                        <a:t>40</a:t>
                      </a:r>
                      <a:r>
                        <a:rPr kumimoji="1" lang="ja-JP" altLang="en-US" sz="1700" b="1" dirty="0">
                          <a:latin typeface="Meiryo UI" panose="020B0604030504040204" pitchFamily="50" charset="-128"/>
                          <a:ea typeface="Meiryo UI" panose="020B0604030504040204" pitchFamily="50" charset="-128"/>
                        </a:rPr>
                        <a:t>％</a:t>
                      </a:r>
                      <a:endParaRPr kumimoji="1" lang="en-US" altLang="ja-JP" sz="1700" b="1"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794899782"/>
                  </a:ext>
                </a:extLst>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97</a:t>
            </a:fld>
            <a:endParaRPr kumimoji="1" lang="ja-JP" altLang="en-US" dirty="0"/>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8" name="正方形/長方形 7"/>
          <p:cNvSpPr/>
          <p:nvPr/>
        </p:nvSpPr>
        <p:spPr>
          <a:xfrm>
            <a:off x="59288" y="448692"/>
            <a:ext cx="9084712"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各国の税率の国際比較</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月時点各関係機関（財務省、国税庁、日本貿易振興機構等）ホームページ</a:t>
            </a:r>
          </a:p>
        </p:txBody>
      </p:sp>
      <p:sp>
        <p:nvSpPr>
          <p:cNvPr id="9" name="正方形/長方形 8"/>
          <p:cNvSpPr/>
          <p:nvPr/>
        </p:nvSpPr>
        <p:spPr>
          <a:xfrm>
            <a:off x="115966" y="862051"/>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日本の税率（法人税、所得税、相続税）は、香港やシンガポールなど他国に比べて高い。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559217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1705960366"/>
              </p:ext>
            </p:extLst>
          </p:nvPr>
        </p:nvGraphicFramePr>
        <p:xfrm>
          <a:off x="2906075" y="1863637"/>
          <a:ext cx="5819116" cy="2843543"/>
        </p:xfrm>
        <a:graphic>
          <a:graphicData uri="http://schemas.openxmlformats.org/drawingml/2006/table">
            <a:tbl>
              <a:tblPr>
                <a:tableStyleId>{2D5ABB26-0587-4C30-8999-92F81FD0307C}</a:tableStyleId>
              </a:tblPr>
              <a:tblGrid>
                <a:gridCol w="2562140">
                  <a:extLst>
                    <a:ext uri="{9D8B030D-6E8A-4147-A177-3AD203B41FA5}">
                      <a16:colId xmlns:a16="http://schemas.microsoft.com/office/drawing/2014/main" val="719580746"/>
                    </a:ext>
                  </a:extLst>
                </a:gridCol>
                <a:gridCol w="1196441">
                  <a:extLst>
                    <a:ext uri="{9D8B030D-6E8A-4147-A177-3AD203B41FA5}">
                      <a16:colId xmlns:a16="http://schemas.microsoft.com/office/drawing/2014/main" val="519575250"/>
                    </a:ext>
                  </a:extLst>
                </a:gridCol>
                <a:gridCol w="531751">
                  <a:extLst>
                    <a:ext uri="{9D8B030D-6E8A-4147-A177-3AD203B41FA5}">
                      <a16:colId xmlns:a16="http://schemas.microsoft.com/office/drawing/2014/main" val="705557829"/>
                    </a:ext>
                  </a:extLst>
                </a:gridCol>
                <a:gridCol w="531751">
                  <a:extLst>
                    <a:ext uri="{9D8B030D-6E8A-4147-A177-3AD203B41FA5}">
                      <a16:colId xmlns:a16="http://schemas.microsoft.com/office/drawing/2014/main" val="3447400560"/>
                    </a:ext>
                  </a:extLst>
                </a:gridCol>
                <a:gridCol w="446852">
                  <a:extLst>
                    <a:ext uri="{9D8B030D-6E8A-4147-A177-3AD203B41FA5}">
                      <a16:colId xmlns:a16="http://schemas.microsoft.com/office/drawing/2014/main" val="1084910865"/>
                    </a:ext>
                  </a:extLst>
                </a:gridCol>
                <a:gridCol w="550181">
                  <a:extLst>
                    <a:ext uri="{9D8B030D-6E8A-4147-A177-3AD203B41FA5}">
                      <a16:colId xmlns:a16="http://schemas.microsoft.com/office/drawing/2014/main" val="962789632"/>
                    </a:ext>
                  </a:extLst>
                </a:gridCol>
              </a:tblGrid>
              <a:tr h="422031">
                <a:tc>
                  <a:txBody>
                    <a:bodyPr/>
                    <a:lstStyle/>
                    <a:p>
                      <a:pPr algn="ctr" fontAlgn="ctr"/>
                      <a:r>
                        <a:rPr lang="ja-JP" altLang="en-US" sz="1100" b="0" i="0" u="none" strike="noStrike" dirty="0">
                          <a:solidFill>
                            <a:srgbClr val="333333"/>
                          </a:solidFill>
                          <a:effectLst/>
                          <a:latin typeface="メイリオ" panose="020B0604030504040204" pitchFamily="50" charset="-128"/>
                          <a:ea typeface="メイリオ" panose="020B0604030504040204" pitchFamily="50" charset="-128"/>
                        </a:rPr>
                        <a:t>名称</a:t>
                      </a:r>
                      <a:endParaRPr lang="en-US" altLang="ja-JP" sz="110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a:solidFill>
                            <a:srgbClr val="333333"/>
                          </a:solidFill>
                          <a:effectLst/>
                          <a:latin typeface="メイリオ" panose="020B0604030504040204" pitchFamily="50" charset="-128"/>
                          <a:ea typeface="メイリオ" panose="020B0604030504040204" pitchFamily="50" charset="-128"/>
                        </a:rPr>
                        <a:t>所在</a:t>
                      </a:r>
                      <a:endParaRPr lang="en-US" altLang="ja-JP" sz="110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bg1"/>
                          </a:solidFill>
                          <a:latin typeface="+mn-ea"/>
                          <a:ea typeface="+mn-ea"/>
                        </a:rPr>
                        <a:t>PYP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100" dirty="0">
                          <a:solidFill>
                            <a:schemeClr val="bg1"/>
                          </a:solidFill>
                          <a:latin typeface="+mn-ea"/>
                          <a:ea typeface="+mn-ea"/>
                        </a:rPr>
                        <a:t>MYP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100" dirty="0">
                          <a:solidFill>
                            <a:schemeClr val="bg1"/>
                          </a:solidFill>
                          <a:latin typeface="+mn-ea"/>
                          <a:ea typeface="+mn-ea"/>
                        </a:rPr>
                        <a:t>DP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9B5"/>
                    </a:solidFill>
                  </a:tcPr>
                </a:tc>
                <a:tc>
                  <a:txBody>
                    <a:bodyPr/>
                    <a:lstStyle/>
                    <a:p>
                      <a:pPr algn="ctr"/>
                      <a:r>
                        <a:rPr lang="ja-JP" altLang="en-US" sz="1100" dirty="0">
                          <a:latin typeface="+mn-ea"/>
                          <a:ea typeface="+mn-ea"/>
                        </a:rPr>
                        <a:t>対応</a:t>
                      </a:r>
                      <a:endParaRPr lang="en-US" altLang="ja-JP" sz="1100" dirty="0">
                        <a:latin typeface="+mn-ea"/>
                        <a:ea typeface="+mn-ea"/>
                      </a:endParaRPr>
                    </a:p>
                    <a:p>
                      <a:pPr algn="ctr"/>
                      <a:r>
                        <a:rPr lang="ja-JP" altLang="en-US" sz="1100" dirty="0">
                          <a:latin typeface="+mn-ea"/>
                          <a:ea typeface="+mn-ea"/>
                        </a:rPr>
                        <a:t>言語</a:t>
                      </a:r>
                      <a:endParaRPr lang="en-US" sz="1100" dirty="0">
                        <a:latin typeface="+mn-ea"/>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8924694"/>
                  </a:ext>
                </a:extLst>
              </a:tr>
              <a:tr h="313917">
                <a:tc>
                  <a:txBody>
                    <a:bodyPr/>
                    <a:lstStyle/>
                    <a:p>
                      <a:r>
                        <a:rPr lang="ja-JP" altLang="en-US" sz="1100" dirty="0"/>
                        <a:t>アブロード・インターナショナルスクール大阪</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a:t>大阪市西区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052415"/>
                  </a:ext>
                </a:extLst>
              </a:tr>
              <a:tr h="313917">
                <a:tc>
                  <a:txBody>
                    <a:bodyPr/>
                    <a:lstStyle/>
                    <a:p>
                      <a:r>
                        <a:rPr lang="ja-JP" altLang="en-US" sz="1100" dirty="0"/>
                        <a:t>大阪</a:t>
                      </a:r>
                      <a:r>
                        <a:rPr lang="en-US" altLang="ja-JP" sz="1100" dirty="0"/>
                        <a:t>YMCA</a:t>
                      </a:r>
                      <a:r>
                        <a:rPr lang="ja-JP" altLang="en-US" sz="1100" dirty="0"/>
                        <a:t>インターナショナルスクール</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a:t>大阪市北区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0952640"/>
                  </a:ext>
                </a:extLst>
              </a:tr>
              <a:tr h="310206">
                <a:tc>
                  <a:txBody>
                    <a:bodyPr/>
                    <a:lstStyle/>
                    <a:p>
                      <a:r>
                        <a:rPr lang="ja-JP" altLang="en-US" sz="1100" dirty="0"/>
                        <a:t>関西学院大阪インターナショナルスクール</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a:t>箕面市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3783663"/>
                  </a:ext>
                </a:extLst>
              </a:tr>
              <a:tr h="306843">
                <a:tc>
                  <a:txBody>
                    <a:bodyPr/>
                    <a:lstStyle/>
                    <a:p>
                      <a:r>
                        <a:rPr lang="ja-JP" altLang="en-US" sz="1100" dirty="0"/>
                        <a:t>コリア国際学園</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a:t>茨木市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英・韓</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0940203"/>
                  </a:ext>
                </a:extLst>
              </a:tr>
              <a:tr h="306843">
                <a:tc>
                  <a:txBody>
                    <a:bodyPr/>
                    <a:lstStyle/>
                    <a:p>
                      <a:r>
                        <a:rPr lang="en-US" altLang="ja-JP" sz="1100" dirty="0"/>
                        <a:t>※</a:t>
                      </a:r>
                      <a:r>
                        <a:rPr lang="zh-CN" altLang="en-US" sz="1100" dirty="0"/>
                        <a:t>大阪女学院高等学校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a:t>大阪市中央区</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1153153"/>
                  </a:ext>
                </a:extLst>
              </a:tr>
              <a:tr h="344331">
                <a:tc>
                  <a:txBody>
                    <a:bodyPr/>
                    <a:lstStyle/>
                    <a:p>
                      <a:r>
                        <a:rPr lang="en-US" altLang="ja-JP" sz="1100" dirty="0"/>
                        <a:t>※</a:t>
                      </a:r>
                      <a:r>
                        <a:rPr lang="zh-CN" altLang="en-US" sz="1100" dirty="0"/>
                        <a:t>大阪教育大学附属池田中学校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a:t>池田市</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309736"/>
                  </a:ext>
                </a:extLst>
              </a:tr>
              <a:tr h="310206">
                <a:tc>
                  <a:txBody>
                    <a:bodyPr/>
                    <a:lstStyle/>
                    <a:p>
                      <a:r>
                        <a:rPr lang="en-US" altLang="ja-JP" sz="1100" dirty="0"/>
                        <a:t>※</a:t>
                      </a:r>
                      <a:r>
                        <a:rPr lang="ja-JP" altLang="en-US" sz="1100" dirty="0"/>
                        <a:t>大阪市立水都国際中学校・高等学校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100" dirty="0"/>
                        <a:t>大阪市住之江区</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100" dirty="0"/>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100" dirty="0"/>
                        <a:t>英</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6396736"/>
                  </a:ext>
                </a:extLst>
              </a:tr>
            </a:tbl>
          </a:graphicData>
        </a:graphic>
      </p:graphicFrame>
      <p:sp>
        <p:nvSpPr>
          <p:cNvPr id="3" name="正方形/長方形 2"/>
          <p:cNvSpPr/>
          <p:nvPr/>
        </p:nvSpPr>
        <p:spPr>
          <a:xfrm>
            <a:off x="2948343" y="4725144"/>
            <a:ext cx="6407073" cy="546560"/>
          </a:xfrm>
          <a:prstGeom prst="rect">
            <a:avLst/>
          </a:prstGeom>
        </p:spPr>
        <p:txBody>
          <a:bodyPr wrap="square">
            <a:spAutoFit/>
          </a:bodyPr>
          <a:lstStyle/>
          <a:p>
            <a:r>
              <a:rPr lang="en-US" altLang="ja-JP" sz="738" dirty="0">
                <a:latin typeface="+mn-ea"/>
              </a:rPr>
              <a:t>PYP (Primary Years </a:t>
            </a:r>
            <a:r>
              <a:rPr lang="en-US" altLang="ja-JP" sz="738" dirty="0" err="1">
                <a:latin typeface="+mn-ea"/>
              </a:rPr>
              <a:t>Programme</a:t>
            </a:r>
            <a:r>
              <a:rPr lang="ja-JP" altLang="en-US" sz="738" dirty="0" err="1">
                <a:latin typeface="+mn-ea"/>
              </a:rPr>
              <a:t>。</a:t>
            </a:r>
            <a:r>
              <a:rPr lang="en-US" altLang="ja-JP" sz="738" dirty="0">
                <a:latin typeface="+mn-ea"/>
              </a:rPr>
              <a:t>3-12</a:t>
            </a:r>
            <a:r>
              <a:rPr lang="ja-JP" altLang="en-US" sz="738" dirty="0">
                <a:latin typeface="+mn-ea"/>
              </a:rPr>
              <a:t>歳</a:t>
            </a:r>
            <a:r>
              <a:rPr lang="en-US" altLang="ja-JP" sz="738" dirty="0">
                <a:latin typeface="+mn-ea"/>
              </a:rPr>
              <a:t>)</a:t>
            </a:r>
            <a:r>
              <a:rPr lang="ja-JP" altLang="en-US" sz="738" dirty="0">
                <a:latin typeface="+mn-ea"/>
              </a:rPr>
              <a:t>：</a:t>
            </a:r>
            <a:r>
              <a:rPr lang="ja-JP" altLang="en-US" sz="738" dirty="0"/>
              <a:t>精神と身体の両方を発達させることを重視したプログラム。どのような言語でも提供可能。</a:t>
            </a:r>
            <a:endParaRPr lang="en-US" altLang="ja-JP" sz="738" dirty="0"/>
          </a:p>
          <a:p>
            <a:r>
              <a:rPr lang="en-US" altLang="ja-JP" sz="738" dirty="0">
                <a:latin typeface="+mn-ea"/>
              </a:rPr>
              <a:t>MYP (Middle Years </a:t>
            </a:r>
            <a:r>
              <a:rPr lang="en-US" altLang="ja-JP" sz="738" dirty="0" err="1">
                <a:latin typeface="+mn-ea"/>
              </a:rPr>
              <a:t>rogramme</a:t>
            </a:r>
            <a:r>
              <a:rPr lang="ja-JP" altLang="en-US" sz="738" dirty="0" err="1">
                <a:latin typeface="+mn-ea"/>
              </a:rPr>
              <a:t>、</a:t>
            </a:r>
            <a:r>
              <a:rPr lang="en-US" altLang="ja-JP" sz="738" dirty="0">
                <a:latin typeface="+mn-ea"/>
              </a:rPr>
              <a:t>11-16</a:t>
            </a:r>
            <a:r>
              <a:rPr lang="ja-JP" altLang="en-US" sz="738" dirty="0">
                <a:latin typeface="+mn-ea"/>
              </a:rPr>
              <a:t>歳</a:t>
            </a:r>
            <a:r>
              <a:rPr lang="en-US" altLang="ja-JP" sz="738" dirty="0">
                <a:latin typeface="+mn-ea"/>
              </a:rPr>
              <a:t>)</a:t>
            </a:r>
            <a:r>
              <a:rPr lang="ja-JP" altLang="en-US" sz="738" dirty="0">
                <a:latin typeface="+mn-ea"/>
              </a:rPr>
              <a:t>：青少年に、これまでの学習と社会のつながりを学ばせるプログラム。どのような言語でも提供可能。</a:t>
            </a:r>
          </a:p>
          <a:p>
            <a:r>
              <a:rPr lang="en-US" altLang="ja-JP" sz="738" dirty="0">
                <a:latin typeface="+mn-ea"/>
              </a:rPr>
              <a:t>DP (Diploma </a:t>
            </a:r>
            <a:r>
              <a:rPr lang="en-US" altLang="ja-JP" sz="738" dirty="0" err="1">
                <a:latin typeface="+mn-ea"/>
              </a:rPr>
              <a:t>Programme</a:t>
            </a:r>
            <a:r>
              <a:rPr lang="ja-JP" altLang="en-US" sz="738" dirty="0" err="1">
                <a:latin typeface="+mn-ea"/>
              </a:rPr>
              <a:t>、</a:t>
            </a:r>
            <a:r>
              <a:rPr lang="en-US" altLang="ja-JP" sz="738" dirty="0">
                <a:latin typeface="+mn-ea"/>
              </a:rPr>
              <a:t>16-19</a:t>
            </a:r>
            <a:r>
              <a:rPr lang="ja-JP" altLang="en-US" sz="738" dirty="0">
                <a:latin typeface="+mn-ea"/>
              </a:rPr>
              <a:t>歳</a:t>
            </a:r>
            <a:r>
              <a:rPr lang="en-US" altLang="ja-JP" sz="738" dirty="0">
                <a:latin typeface="+mn-ea"/>
              </a:rPr>
              <a:t>)</a:t>
            </a:r>
            <a:r>
              <a:rPr lang="ja-JP" altLang="en-US" sz="738" dirty="0">
                <a:latin typeface="+mn-ea"/>
              </a:rPr>
              <a:t>：所定のカリキュラムを２年間履修し、最終試験を経て所定の成績を収めると、国際的に認められる大学入学資格</a:t>
            </a:r>
            <a:endParaRPr lang="en-US" altLang="ja-JP" sz="738" dirty="0">
              <a:latin typeface="+mn-ea"/>
            </a:endParaRPr>
          </a:p>
          <a:p>
            <a:r>
              <a:rPr lang="ja-JP" altLang="en-US" sz="738" dirty="0">
                <a:latin typeface="+mn-ea"/>
              </a:rPr>
              <a:t>　　　　　　　　　　　　　　　　　　　　　　　　　　　（国際バカロレア資格）が取得可能。原則として、英語、フランス語又はスペイン語で実施。</a:t>
            </a:r>
            <a:endParaRPr lang="en-US" altLang="ja-JP" sz="738" dirty="0">
              <a:latin typeface="+mn-ea"/>
            </a:endParaRPr>
          </a:p>
        </p:txBody>
      </p:sp>
      <p:sp>
        <p:nvSpPr>
          <p:cNvPr id="10" name="正方形/長方形 9"/>
          <p:cNvSpPr/>
          <p:nvPr/>
        </p:nvSpPr>
        <p:spPr>
          <a:xfrm>
            <a:off x="4462928" y="1556792"/>
            <a:ext cx="4572000" cy="246221"/>
          </a:xfrm>
          <a:prstGeom prst="rect">
            <a:avLst/>
          </a:prstGeom>
        </p:spPr>
        <p:txBody>
          <a:bodyPr>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：学校教育法第１条に規定されている学校　　　◎：日本語</a:t>
            </a:r>
            <a:r>
              <a:rPr lang="en-US" altLang="ja-JP" sz="1000" dirty="0">
                <a:latin typeface="Meiryo UI" panose="020B0604030504040204" pitchFamily="50" charset="-128"/>
                <a:ea typeface="Meiryo UI" panose="020B0604030504040204" pitchFamily="50" charset="-128"/>
              </a:rPr>
              <a:t>DP</a:t>
            </a:r>
            <a:r>
              <a:rPr lang="ja-JP" altLang="en-US" sz="1000" dirty="0">
                <a:latin typeface="Meiryo UI" panose="020B0604030504040204" pitchFamily="50" charset="-128"/>
                <a:ea typeface="Meiryo UI" panose="020B0604030504040204" pitchFamily="50" charset="-128"/>
              </a:rPr>
              <a:t>実施校</a:t>
            </a:r>
          </a:p>
        </p:txBody>
      </p:sp>
      <p:sp>
        <p:nvSpPr>
          <p:cNvPr id="19" name="右矢印 18"/>
          <p:cNvSpPr/>
          <p:nvPr/>
        </p:nvSpPr>
        <p:spPr>
          <a:xfrm rot="18995829">
            <a:off x="1643959" y="3967141"/>
            <a:ext cx="1223644" cy="721989"/>
          </a:xfrm>
          <a:custGeom>
            <a:avLst/>
            <a:gdLst>
              <a:gd name="connsiteX0" fmla="*/ 0 w 1368130"/>
              <a:gd name="connsiteY0" fmla="*/ 195539 h 782155"/>
              <a:gd name="connsiteX1" fmla="*/ 986423 w 1368130"/>
              <a:gd name="connsiteY1" fmla="*/ 195539 h 782155"/>
              <a:gd name="connsiteX2" fmla="*/ 986423 w 1368130"/>
              <a:gd name="connsiteY2" fmla="*/ 0 h 782155"/>
              <a:gd name="connsiteX3" fmla="*/ 1368130 w 1368130"/>
              <a:gd name="connsiteY3" fmla="*/ 391078 h 782155"/>
              <a:gd name="connsiteX4" fmla="*/ 986423 w 1368130"/>
              <a:gd name="connsiteY4" fmla="*/ 782155 h 782155"/>
              <a:gd name="connsiteX5" fmla="*/ 986423 w 1368130"/>
              <a:gd name="connsiteY5" fmla="*/ 586616 h 782155"/>
              <a:gd name="connsiteX6" fmla="*/ 0 w 1368130"/>
              <a:gd name="connsiteY6" fmla="*/ 586616 h 782155"/>
              <a:gd name="connsiteX7" fmla="*/ 0 w 1368130"/>
              <a:gd name="connsiteY7" fmla="*/ 195539 h 782155"/>
              <a:gd name="connsiteX0" fmla="*/ 16483 w 1384613"/>
              <a:gd name="connsiteY0" fmla="*/ 195539 h 782155"/>
              <a:gd name="connsiteX1" fmla="*/ 1002906 w 1384613"/>
              <a:gd name="connsiteY1" fmla="*/ 195539 h 782155"/>
              <a:gd name="connsiteX2" fmla="*/ 1002906 w 1384613"/>
              <a:gd name="connsiteY2" fmla="*/ 0 h 782155"/>
              <a:gd name="connsiteX3" fmla="*/ 1384613 w 1384613"/>
              <a:gd name="connsiteY3" fmla="*/ 391078 h 782155"/>
              <a:gd name="connsiteX4" fmla="*/ 1002906 w 1384613"/>
              <a:gd name="connsiteY4" fmla="*/ 782155 h 782155"/>
              <a:gd name="connsiteX5" fmla="*/ 1002906 w 1384613"/>
              <a:gd name="connsiteY5" fmla="*/ 586616 h 782155"/>
              <a:gd name="connsiteX6" fmla="*/ 0 w 1384613"/>
              <a:gd name="connsiteY6" fmla="*/ 420842 h 782155"/>
              <a:gd name="connsiteX7" fmla="*/ 16483 w 1384613"/>
              <a:gd name="connsiteY7" fmla="*/ 195539 h 782155"/>
              <a:gd name="connsiteX0" fmla="*/ 0 w 1400490"/>
              <a:gd name="connsiteY0" fmla="*/ 367294 h 782155"/>
              <a:gd name="connsiteX1" fmla="*/ 1018783 w 1400490"/>
              <a:gd name="connsiteY1" fmla="*/ 195539 h 782155"/>
              <a:gd name="connsiteX2" fmla="*/ 1018783 w 1400490"/>
              <a:gd name="connsiteY2" fmla="*/ 0 h 782155"/>
              <a:gd name="connsiteX3" fmla="*/ 1400490 w 1400490"/>
              <a:gd name="connsiteY3" fmla="*/ 391078 h 782155"/>
              <a:gd name="connsiteX4" fmla="*/ 1018783 w 1400490"/>
              <a:gd name="connsiteY4" fmla="*/ 782155 h 782155"/>
              <a:gd name="connsiteX5" fmla="*/ 1018783 w 1400490"/>
              <a:gd name="connsiteY5" fmla="*/ 586616 h 782155"/>
              <a:gd name="connsiteX6" fmla="*/ 15877 w 1400490"/>
              <a:gd name="connsiteY6" fmla="*/ 420842 h 782155"/>
              <a:gd name="connsiteX7" fmla="*/ 0 w 1400490"/>
              <a:gd name="connsiteY7" fmla="*/ 367294 h 78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490" h="782155">
                <a:moveTo>
                  <a:pt x="0" y="367294"/>
                </a:moveTo>
                <a:lnTo>
                  <a:pt x="1018783" y="195539"/>
                </a:lnTo>
                <a:lnTo>
                  <a:pt x="1018783" y="0"/>
                </a:lnTo>
                <a:lnTo>
                  <a:pt x="1400490" y="391078"/>
                </a:lnTo>
                <a:lnTo>
                  <a:pt x="1018783" y="782155"/>
                </a:lnTo>
                <a:lnTo>
                  <a:pt x="1018783" y="586616"/>
                </a:lnTo>
                <a:lnTo>
                  <a:pt x="15877" y="420842"/>
                </a:lnTo>
                <a:lnTo>
                  <a:pt x="0" y="3672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98</a:t>
            </a:fld>
            <a:endParaRPr kumimoji="1" lang="ja-JP" altLang="en-US"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５．国際金融都市の実現に向けた挑戦</a:t>
            </a:r>
          </a:p>
        </p:txBody>
      </p:sp>
      <p:sp>
        <p:nvSpPr>
          <p:cNvPr id="14" name="正方形/長方形 13"/>
          <p:cNvSpPr/>
          <p:nvPr/>
        </p:nvSpPr>
        <p:spPr>
          <a:xfrm>
            <a:off x="59288" y="448692"/>
            <a:ext cx="8892480" cy="369332"/>
          </a:xfrm>
          <a:prstGeom prst="rect">
            <a:avLst/>
          </a:prstGeom>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インターナショナルスクール数（国内バカロレア認定校）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出典：文部科学省ＨＰ</a:t>
            </a:r>
          </a:p>
        </p:txBody>
      </p:sp>
      <p:sp>
        <p:nvSpPr>
          <p:cNvPr id="16" name="正方形/長方形 15"/>
          <p:cNvSpPr/>
          <p:nvPr/>
        </p:nvSpPr>
        <p:spPr>
          <a:xfrm>
            <a:off x="101508" y="875178"/>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インターナショナルスクール数は、東京都</a:t>
            </a:r>
            <a:r>
              <a:rPr lang="en-US" altLang="ja-JP" sz="1600" dirty="0">
                <a:latin typeface="メイリオ" panose="020B0604030504040204" pitchFamily="50" charset="-128"/>
                <a:ea typeface="メイリオ" panose="020B0604030504040204" pitchFamily="50" charset="-128"/>
              </a:rPr>
              <a:t>24</a:t>
            </a:r>
            <a:r>
              <a:rPr lang="ja-JP" altLang="en-US" sz="1600" dirty="0">
                <a:latin typeface="メイリオ" panose="020B0604030504040204" pitchFamily="50" charset="-128"/>
                <a:ea typeface="メイリオ" panose="020B0604030504040204" pitchFamily="50" charset="-128"/>
              </a:rPr>
              <a:t>校に対し、大阪府</a:t>
            </a:r>
            <a:r>
              <a:rPr lang="en-US" altLang="ja-JP" sz="1600" dirty="0">
                <a:latin typeface="メイリオ" panose="020B0604030504040204" pitchFamily="50" charset="-128"/>
                <a:ea typeface="メイリオ" panose="020B0604030504040204" pitchFamily="50" charset="-128"/>
              </a:rPr>
              <a:t>7</a:t>
            </a:r>
            <a:r>
              <a:rPr lang="ja-JP" altLang="en-US" sz="1600" dirty="0">
                <a:latin typeface="メイリオ" panose="020B0604030504040204" pitchFamily="50" charset="-128"/>
                <a:ea typeface="メイリオ" panose="020B0604030504040204" pitchFamily="50" charset="-128"/>
              </a:rPr>
              <a:t>校。</a:t>
            </a:r>
            <a:r>
              <a:rPr lang="ja-JP" altLang="en-US" sz="1400" dirty="0">
                <a:latin typeface="メイリオ" panose="020B0604030504040204" pitchFamily="50" charset="-128"/>
                <a:ea typeface="メイリオ" panose="020B0604030504040204" pitchFamily="50" charset="-128"/>
              </a:rPr>
              <a:t>（令和</a:t>
            </a:r>
            <a:r>
              <a:rPr lang="en-US" altLang="ja-JP" sz="1400" dirty="0">
                <a:latin typeface="メイリオ" panose="020B0604030504040204" pitchFamily="50" charset="-128"/>
                <a:ea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rPr>
              <a:t>年</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月</a:t>
            </a:r>
            <a:r>
              <a:rPr lang="en-US" altLang="ja-JP" sz="1400" dirty="0">
                <a:latin typeface="メイリオ" panose="020B0604030504040204" pitchFamily="50" charset="-128"/>
                <a:ea typeface="メイリオ" panose="020B0604030504040204" pitchFamily="50" charset="-128"/>
              </a:rPr>
              <a:t>31</a:t>
            </a:r>
            <a:r>
              <a:rPr lang="ja-JP" altLang="en-US" sz="1400" dirty="0">
                <a:latin typeface="メイリオ" panose="020B0604030504040204" pitchFamily="50" charset="-128"/>
                <a:ea typeface="メイリオ" panose="020B0604030504040204" pitchFamily="50" charset="-128"/>
              </a:rPr>
              <a:t>日現在）</a:t>
            </a:r>
            <a:endParaRPr lang="ja-JP" altLang="en-US" sz="1600" dirty="0">
              <a:latin typeface="メイリオ" panose="020B0604030504040204" pitchFamily="50" charset="-128"/>
              <a:ea typeface="メイリオ" panose="020B0604030504040204" pitchFamily="50" charset="-128"/>
            </a:endParaRPr>
          </a:p>
        </p:txBody>
      </p:sp>
      <p:graphicFrame>
        <p:nvGraphicFramePr>
          <p:cNvPr id="12" name="グラフ 11"/>
          <p:cNvGraphicFramePr>
            <a:graphicFrameLocks/>
          </p:cNvGraphicFramePr>
          <p:nvPr>
            <p:extLst>
              <p:ext uri="{D42A27DB-BD31-4B8C-83A1-F6EECF244321}">
                <p14:modId xmlns:p14="http://schemas.microsoft.com/office/powerpoint/2010/main" val="1454279664"/>
              </p:ext>
            </p:extLst>
          </p:nvPr>
        </p:nvGraphicFramePr>
        <p:xfrm>
          <a:off x="329875" y="1709784"/>
          <a:ext cx="8266106" cy="50493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105891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B770C368B765E46BE919C214144B2E2" ma:contentTypeVersion="1" ma:contentTypeDescription="新しいドキュメントを作成します。" ma:contentTypeScope="" ma:versionID="6a5da44fce56f37dc91bc8098a570e6d">
  <xsd:schema xmlns:xsd="http://www.w3.org/2001/XMLSchema" xmlns:xs="http://www.w3.org/2001/XMLSchema" xmlns:p="http://schemas.microsoft.com/office/2006/metadata/properties" xmlns:ns2="47fb511e-9e3f-4fe2-815f-1aea2ba5b868" targetNamespace="http://schemas.microsoft.com/office/2006/metadata/properties" ma:root="true" ma:fieldsID="5a3b9aebf57980225241d796f49a8cd9" ns2:_="">
    <xsd:import namespace="47fb511e-9e3f-4fe2-815f-1aea2ba5b86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b511e-9e3f-4fe2-815f-1aea2ba5b868"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8B5025-6201-464E-A19D-819DF9E109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b511e-9e3f-4fe2-815f-1aea2ba5b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3B8888-F5B2-4FB0-962C-B5FB2F9FACBC}">
  <ds:schemaRefs>
    <ds:schemaRef ds:uri="http://schemas.microsoft.com/sharepoint/v3/contenttype/forms"/>
  </ds:schemaRefs>
</ds:datastoreItem>
</file>

<file path=customXml/itemProps3.xml><?xml version="1.0" encoding="utf-8"?>
<ds:datastoreItem xmlns:ds="http://schemas.openxmlformats.org/officeDocument/2006/customXml" ds:itemID="{18398DF5-59DA-4B4B-BE94-6B8F89D0AFE7}">
  <ds:schemaRefs>
    <ds:schemaRef ds:uri="http://purl.org/dc/terms/"/>
    <ds:schemaRef ds:uri="http://schemas.microsoft.com/office/2006/metadata/properties"/>
    <ds:schemaRef ds:uri="http://purl.org/dc/elements/1.1/"/>
    <ds:schemaRef ds:uri="http://purl.org/dc/dcmitype/"/>
    <ds:schemaRef ds:uri="http://schemas.microsoft.com/office/2006/documentManagement/types"/>
    <ds:schemaRef ds:uri="http://schemas.openxmlformats.org/package/2006/metadata/core-properties"/>
    <ds:schemaRef ds:uri="http://www.w3.org/XML/1998/namespace"/>
    <ds:schemaRef ds:uri="47fb511e-9e3f-4fe2-815f-1aea2ba5b868"/>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30963</Words>
  <Application>Microsoft Office PowerPoint</Application>
  <PresentationFormat>画面に合わせる (4:3)</PresentationFormat>
  <Paragraphs>5226</Paragraphs>
  <Slides>126</Slides>
  <Notes>106</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126</vt:i4>
      </vt:variant>
    </vt:vector>
  </HeadingPairs>
  <TitlesOfParts>
    <vt:vector size="146" baseType="lpstr">
      <vt:lpstr>Arial Unicode MS</vt:lpstr>
      <vt:lpstr>HGPｺﾞｼｯｸE</vt:lpstr>
      <vt:lpstr>HGPｺﾞｼｯｸM</vt:lpstr>
      <vt:lpstr>HGSｺﾞｼｯｸM</vt:lpstr>
      <vt:lpstr>HG丸ｺﾞｼｯｸM-PRO</vt:lpstr>
      <vt:lpstr>Meiryo UI</vt:lpstr>
      <vt:lpstr>ＭＳ Ｐゴシック</vt:lpstr>
      <vt:lpstr>ＭＳ ゴシック</vt:lpstr>
      <vt:lpstr>ＭＳ 明朝</vt:lpstr>
      <vt:lpstr>宋体</vt:lpstr>
      <vt:lpstr>メイリオ</vt:lpstr>
      <vt:lpstr>游ゴシック</vt:lpstr>
      <vt:lpstr>游明朝</vt:lpstr>
      <vt:lpstr>Arial</vt:lpstr>
      <vt:lpstr>Calibri</vt:lpstr>
      <vt:lpstr>Century</vt:lpstr>
      <vt:lpstr>Courier New</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2016-05-16T05:07:20Z</dcterms:created>
  <dcterms:modified xsi:type="dcterms:W3CDTF">2022-07-29T00:22:44Z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0x010100BB770C368B765E46BE919C214144B2E2</vt:lpwstr>
  </property>
</Properties>
</file>