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3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notesSlides/notesSlide37.xml" ContentType="application/vnd.openxmlformats-officedocument.presentationml.notesSlide+xml"/>
  <Override PartName="/ppt/charts/chart16.xml" ContentType="application/vnd.openxmlformats-officedocument.drawingml.chart+xml"/>
  <Override PartName="/ppt/drawings/drawing6.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drawings/drawing9.xml" ContentType="application/vnd.openxmlformats-officedocument.drawingml.chartshapes+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drawings/drawing10.xml" ContentType="application/vnd.openxmlformats-officedocument.drawingml.chartshapes+xml"/>
  <Override PartName="/ppt/notesSlides/notesSlide43.xml" ContentType="application/vnd.openxmlformats-officedocument.presentationml.notesSlid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1.xml" ContentType="application/vnd.openxmlformats-officedocument.drawingml.chartshapes+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2.xml" ContentType="application/vnd.openxmlformats-officedocument.drawingml.chartshapes+xml"/>
  <Override PartName="/ppt/notesSlides/notesSlide44.xml" ContentType="application/vnd.openxmlformats-officedocument.presentationml.notesSlid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3.xml" ContentType="application/vnd.openxmlformats-officedocument.drawingml.chartshapes+xml"/>
  <Override PartName="/ppt/charts/chart26.xml" ContentType="application/vnd.openxmlformats-officedocument.drawingml.chart+xml"/>
  <Override PartName="/ppt/drawings/drawing14.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8.xml" ContentType="application/vnd.openxmlformats-officedocument.presentationml.notesSl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5.xml" ContentType="application/vnd.openxmlformats-officedocument.drawingml.chartshapes+xml"/>
  <Override PartName="/ppt/notesSlides/notesSlide69.xml" ContentType="application/vnd.openxmlformats-officedocument.presentationml.notesSlid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4"/>
  </p:sldMasterIdLst>
  <p:notesMasterIdLst>
    <p:notesMasterId r:id="rId75"/>
  </p:notesMasterIdLst>
  <p:handoutMasterIdLst>
    <p:handoutMasterId r:id="rId76"/>
  </p:handoutMasterIdLst>
  <p:sldIdLst>
    <p:sldId id="612" r:id="rId5"/>
    <p:sldId id="613" r:id="rId6"/>
    <p:sldId id="614" r:id="rId7"/>
    <p:sldId id="537" r:id="rId8"/>
    <p:sldId id="518" r:id="rId9"/>
    <p:sldId id="671" r:id="rId10"/>
    <p:sldId id="538" r:id="rId11"/>
    <p:sldId id="555" r:id="rId12"/>
    <p:sldId id="504" r:id="rId13"/>
    <p:sldId id="505" r:id="rId14"/>
    <p:sldId id="509" r:id="rId15"/>
    <p:sldId id="508" r:id="rId16"/>
    <p:sldId id="544" r:id="rId17"/>
    <p:sldId id="672" r:id="rId18"/>
    <p:sldId id="626" r:id="rId19"/>
    <p:sldId id="627" r:id="rId20"/>
    <p:sldId id="646" r:id="rId21"/>
    <p:sldId id="526" r:id="rId22"/>
    <p:sldId id="511" r:id="rId23"/>
    <p:sldId id="673" r:id="rId24"/>
    <p:sldId id="632" r:id="rId25"/>
    <p:sldId id="543" r:id="rId26"/>
    <p:sldId id="525" r:id="rId27"/>
    <p:sldId id="674" r:id="rId28"/>
    <p:sldId id="636" r:id="rId29"/>
    <p:sldId id="668" r:id="rId30"/>
    <p:sldId id="643" r:id="rId31"/>
    <p:sldId id="551" r:id="rId32"/>
    <p:sldId id="581" r:id="rId33"/>
    <p:sldId id="650" r:id="rId34"/>
    <p:sldId id="651" r:id="rId35"/>
    <p:sldId id="496" r:id="rId36"/>
    <p:sldId id="652" r:id="rId37"/>
    <p:sldId id="654" r:id="rId38"/>
    <p:sldId id="516" r:id="rId39"/>
    <p:sldId id="653" r:id="rId40"/>
    <p:sldId id="655" r:id="rId41"/>
    <p:sldId id="540" r:id="rId42"/>
    <p:sldId id="497" r:id="rId43"/>
    <p:sldId id="656" r:id="rId44"/>
    <p:sldId id="583" r:id="rId45"/>
    <p:sldId id="657" r:id="rId46"/>
    <p:sldId id="658" r:id="rId47"/>
    <p:sldId id="659" r:id="rId48"/>
    <p:sldId id="529" r:id="rId49"/>
    <p:sldId id="660" r:id="rId50"/>
    <p:sldId id="498" r:id="rId51"/>
    <p:sldId id="670" r:id="rId52"/>
    <p:sldId id="513" r:id="rId53"/>
    <p:sldId id="530" r:id="rId54"/>
    <p:sldId id="644" r:id="rId55"/>
    <p:sldId id="667" r:id="rId56"/>
    <p:sldId id="567" r:id="rId57"/>
    <p:sldId id="552" r:id="rId58"/>
    <p:sldId id="568" r:id="rId59"/>
    <p:sldId id="666" r:id="rId60"/>
    <p:sldId id="545" r:id="rId61"/>
    <p:sldId id="542" r:id="rId62"/>
    <p:sldId id="610" r:id="rId63"/>
    <p:sldId id="661" r:id="rId64"/>
    <p:sldId id="570" r:id="rId65"/>
    <p:sldId id="662" r:id="rId66"/>
    <p:sldId id="553" r:id="rId67"/>
    <p:sldId id="535" r:id="rId68"/>
    <p:sldId id="669" r:id="rId69"/>
    <p:sldId id="663" r:id="rId70"/>
    <p:sldId id="546" r:id="rId71"/>
    <p:sldId id="664" r:id="rId72"/>
    <p:sldId id="573" r:id="rId73"/>
    <p:sldId id="665" r:id="rId74"/>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70A97"/>
    <a:srgbClr val="FFFFFF"/>
    <a:srgbClr val="FF0000"/>
    <a:srgbClr val="5C9BD5"/>
    <a:srgbClr val="C0504D"/>
    <a:srgbClr val="4F81BD"/>
    <a:srgbClr val="DEEBF7"/>
    <a:srgbClr val="E6E6E6"/>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9428" autoAdjust="0"/>
  </p:normalViewPr>
  <p:slideViewPr>
    <p:cSldViewPr snapToGrid="0" showGuides="1">
      <p:cViewPr>
        <p:scale>
          <a:sx n="100" d="100"/>
          <a:sy n="100" d="100"/>
        </p:scale>
        <p:origin x="1980" y="300"/>
      </p:cViewPr>
      <p:guideLst>
        <p:guide orient="horz" pos="1905"/>
        <p:guide pos="3143"/>
      </p:guideLst>
    </p:cSldViewPr>
  </p:slideViewPr>
  <p:outlineViewPr>
    <p:cViewPr>
      <p:scale>
        <a:sx n="33" d="100"/>
        <a:sy n="33" d="100"/>
      </p:scale>
      <p:origin x="0" y="-6850"/>
    </p:cViewPr>
  </p:outlineViewPr>
  <p:notesTextViewPr>
    <p:cViewPr>
      <p:scale>
        <a:sx n="1" d="1"/>
        <a:sy n="1" d="1"/>
      </p:scale>
      <p:origin x="0" y="0"/>
    </p:cViewPr>
  </p:notesTextViewPr>
  <p:sorterViewPr>
    <p:cViewPr>
      <p:scale>
        <a:sx n="100" d="100"/>
        <a:sy n="100" d="100"/>
      </p:scale>
      <p:origin x="0" y="-72"/>
    </p:cViewPr>
  </p:sorterViewPr>
  <p:notesViewPr>
    <p:cSldViewPr snapToGrid="0" showGuides="1">
      <p:cViewPr varScale="1">
        <p:scale>
          <a:sx n="70" d="100"/>
          <a:sy n="70" d="100"/>
        </p:scale>
        <p:origin x="3058" y="3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kikaku\10&#35336;&#30011;&#12464;&#12523;&#12540;&#12503;&#65288;23.7.12&#65374;&#65289;\&#9733;&#26032;&#25126;&#30053;&#38306;&#20418;\R2&#24180;&#24230;\03_&#32076;&#28168;&#31561;&#12408;&#12398;&#24433;&#38911;&#20998;&#26512;\&#38306;&#36899;&#32113;&#35336;&#12487;&#12540;&#12479;\210719%20&#12304;&#25313;&#22823;&#29256;&#12464;&#12521;&#12501;&#12305;&#26032;&#22411;&#12467;&#12525;&#12490;&#12454;&#12452;&#12523;&#12473;&#20027;&#35201;&#38306;&#36899;&#25351;&#27161;&#25968;&#20516;&#12487;&#12540;&#12479;%20(&#22238;&#24489;&#28168;&#12415;).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2;&#24180;&#24230;\03%20&#12487;&#12540;&#12479;&#38598;\01%20&#12487;&#12540;&#12479;&#38598;&#9312;\02%20&#12496;&#12483;&#12463;&#12487;&#12540;&#12479;&#12539;&#21442;&#32771;&#12394;&#12393;\P39\R6%20Microsoft%20PowerPoint%20&#20869;&#12398;&#12464;&#12521;&#12501;.xlsx" TargetMode="External"/><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7_&#35696;&#20250;&#38306;&#20418;\&#9632;&#65298;&#26376;&#35696;&#20250;\01_&#33258;&#27665;&#20195;&#34920;&#36074;&#21839;\01_&#22823;&#38442;&#12398;&#32076;&#28168;\01_GDP\GDP&#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9.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0.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3.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81639083185823E-2"/>
          <c:y val="0.12445224622473078"/>
          <c:w val="0.93279758938136237"/>
          <c:h val="0.6924278681589956"/>
        </c:manualLayout>
      </c:layout>
      <c:lineChart>
        <c:grouping val="standard"/>
        <c:varyColors val="0"/>
        <c:ser>
          <c:idx val="0"/>
          <c:order val="0"/>
          <c:tx>
            <c:strRef>
              <c:f>計算シート!$A$39</c:f>
              <c:strCache>
                <c:ptCount val="1"/>
                <c:pt idx="0">
                  <c:v>近畿圏</c:v>
                </c:pt>
              </c:strCache>
            </c:strRef>
          </c:tx>
          <c:dLbls>
            <c:dLbl>
              <c:idx val="1"/>
              <c:layout>
                <c:manualLayout>
                  <c:x val="-3.2760435056574375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2-41FA-B494-9B33A1DFA0D3}"/>
                </c:ext>
              </c:extLst>
            </c:dLbl>
            <c:dLbl>
              <c:idx val="3"/>
              <c:layout>
                <c:manualLayout>
                  <c:x val="-3.1068924269730205E-2"/>
                  <c:y val="6.0358200053621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2-41FA-B494-9B33A1DFA0D3}"/>
                </c:ext>
              </c:extLst>
            </c:dLbl>
            <c:dLbl>
              <c:idx val="5"/>
              <c:layout>
                <c:manualLayout>
                  <c:x val="-3.2760435056574375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62-41FA-B494-9B33A1DFA0D3}"/>
                </c:ext>
              </c:extLst>
            </c:dLbl>
            <c:dLbl>
              <c:idx val="7"/>
              <c:layout>
                <c:manualLayout>
                  <c:x val="-3.1068924269730173E-2"/>
                  <c:y val="4.7328888548432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62-41FA-B494-9B33A1DFA0D3}"/>
                </c:ext>
              </c:extLst>
            </c:dLbl>
            <c:dLbl>
              <c:idx val="9"/>
              <c:layout>
                <c:manualLayout>
                  <c:x val="-3.1068924269730173E-2"/>
                  <c:y val="6.904440772374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62-41FA-B494-9B33A1DFA0D3}"/>
                </c:ext>
              </c:extLst>
            </c:dLbl>
            <c:dLbl>
              <c:idx val="13"/>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62-41FA-B494-9B33A1DFA0D3}"/>
                </c:ext>
              </c:extLst>
            </c:dLbl>
            <c:dLbl>
              <c:idx val="15"/>
              <c:layout>
                <c:manualLayout>
                  <c:x val="-3.1068924269730173E-2"/>
                  <c:y val="5.167199238349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計算シート!$B$38:$S$38</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計算シート!$B$39:$S$39</c:f>
              <c:numCache>
                <c:formatCode>#,##0.0;"▲ "#,##0.0</c:formatCode>
                <c:ptCount val="18"/>
                <c:pt idx="0">
                  <c:v>55.4</c:v>
                </c:pt>
                <c:pt idx="1">
                  <c:v>58.1</c:v>
                </c:pt>
                <c:pt idx="2">
                  <c:v>59</c:v>
                </c:pt>
                <c:pt idx="3">
                  <c:v>58.7</c:v>
                </c:pt>
                <c:pt idx="4">
                  <c:v>58.3</c:v>
                </c:pt>
                <c:pt idx="5">
                  <c:v>58.2</c:v>
                </c:pt>
                <c:pt idx="6">
                  <c:v>57.8</c:v>
                </c:pt>
                <c:pt idx="7">
                  <c:v>61.8</c:v>
                </c:pt>
                <c:pt idx="8">
                  <c:v>63.7</c:v>
                </c:pt>
                <c:pt idx="9">
                  <c:v>63.4</c:v>
                </c:pt>
                <c:pt idx="10">
                  <c:v>61.751995848093088</c:v>
                </c:pt>
                <c:pt idx="11">
                  <c:v>62.242146465491288</c:v>
                </c:pt>
                <c:pt idx="12">
                  <c:v>61.246694334357677</c:v>
                </c:pt>
                <c:pt idx="13">
                  <c:v>62.935680300837447</c:v>
                </c:pt>
                <c:pt idx="14" formatCode="0.0">
                  <c:v>63.6</c:v>
                </c:pt>
                <c:pt idx="15">
                  <c:v>63</c:v>
                </c:pt>
                <c:pt idx="16" formatCode="General">
                  <c:v>61.9</c:v>
                </c:pt>
                <c:pt idx="17" formatCode="General">
                  <c:v>61.4</c:v>
                </c:pt>
              </c:numCache>
            </c:numRef>
          </c:val>
          <c:smooth val="0"/>
          <c:extLst>
            <c:ext xmlns:c16="http://schemas.microsoft.com/office/drawing/2014/chart" uri="{C3380CC4-5D6E-409C-BE32-E72D297353CC}">
              <c16:uniqueId val="{00000008-D062-41FA-B494-9B33A1DFA0D3}"/>
            </c:ext>
          </c:extLst>
        </c:ser>
        <c:ser>
          <c:idx val="1"/>
          <c:order val="1"/>
          <c:tx>
            <c:strRef>
              <c:f>計算シート!$A$40</c:f>
              <c:strCache>
                <c:ptCount val="1"/>
                <c:pt idx="0">
                  <c:v>全国</c:v>
                </c:pt>
              </c:strCache>
            </c:strRef>
          </c:tx>
          <c:dLbls>
            <c:dLbl>
              <c:idx val="1"/>
              <c:layout>
                <c:manualLayout>
                  <c:x val="-3.1068924269730173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62-41FA-B494-9B33A1DFA0D3}"/>
                </c:ext>
              </c:extLst>
            </c:dLbl>
            <c:dLbl>
              <c:idx val="3"/>
              <c:layout>
                <c:manualLayout>
                  <c:x val="-3.2760435056574409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62-41FA-B494-9B33A1DFA0D3}"/>
                </c:ext>
              </c:extLst>
            </c:dLbl>
            <c:dLbl>
              <c:idx val="5"/>
              <c:layout>
                <c:manualLayout>
                  <c:x val="-3.1068924269730173E-2"/>
                  <c:y val="6.0358200053621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62-41FA-B494-9B33A1DFA0D3}"/>
                </c:ext>
              </c:extLst>
            </c:dLbl>
            <c:dLbl>
              <c:idx val="7"/>
              <c:layout>
                <c:manualLayout>
                  <c:x val="-3.1068924269730173E-2"/>
                  <c:y val="5.1671992383495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62-41FA-B494-9B33A1DFA0D3}"/>
                </c:ext>
              </c:extLst>
            </c:dLbl>
            <c:dLbl>
              <c:idx val="9"/>
              <c:layout>
                <c:manualLayout>
                  <c:x val="-3.1068924269730173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62-41FA-B494-9B33A1DFA0D3}"/>
                </c:ext>
              </c:extLst>
            </c:dLbl>
            <c:dLbl>
              <c:idx val="13"/>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62-41FA-B494-9B33A1DFA0D3}"/>
                </c:ext>
              </c:extLst>
            </c:dLbl>
            <c:dLbl>
              <c:idx val="15"/>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計算シート!$B$38:$S$38</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計算シート!$B$40:$S$40</c:f>
              <c:numCache>
                <c:formatCode>#,##0.0;"▲ "#,##0.0</c:formatCode>
                <c:ptCount val="18"/>
                <c:pt idx="0">
                  <c:v>43.2</c:v>
                </c:pt>
                <c:pt idx="1">
                  <c:v>45.5</c:v>
                </c:pt>
                <c:pt idx="2">
                  <c:v>47</c:v>
                </c:pt>
                <c:pt idx="3">
                  <c:v>46.6</c:v>
                </c:pt>
                <c:pt idx="4">
                  <c:v>45.7</c:v>
                </c:pt>
                <c:pt idx="5">
                  <c:v>45.8</c:v>
                </c:pt>
                <c:pt idx="6">
                  <c:v>45</c:v>
                </c:pt>
                <c:pt idx="7">
                  <c:v>49.5</c:v>
                </c:pt>
                <c:pt idx="8">
                  <c:v>51</c:v>
                </c:pt>
                <c:pt idx="9">
                  <c:v>50.2</c:v>
                </c:pt>
                <c:pt idx="10">
                  <c:v>49.2</c:v>
                </c:pt>
                <c:pt idx="11">
                  <c:v>48.9</c:v>
                </c:pt>
                <c:pt idx="12">
                  <c:v>49.1</c:v>
                </c:pt>
                <c:pt idx="13">
                  <c:v>51</c:v>
                </c:pt>
                <c:pt idx="14">
                  <c:v>51.7</c:v>
                </c:pt>
                <c:pt idx="15">
                  <c:v>52</c:v>
                </c:pt>
                <c:pt idx="16" formatCode="General">
                  <c:v>51.1</c:v>
                </c:pt>
                <c:pt idx="17" formatCode="General">
                  <c:v>50.6</c:v>
                </c:pt>
              </c:numCache>
            </c:numRef>
          </c:val>
          <c:smooth val="0"/>
          <c:extLst>
            <c:ext xmlns:c16="http://schemas.microsoft.com/office/drawing/2014/chart" uri="{C3380CC4-5D6E-409C-BE32-E72D297353CC}">
              <c16:uniqueId val="{00000011-D062-41FA-B494-9B33A1DFA0D3}"/>
            </c:ext>
          </c:extLst>
        </c:ser>
        <c:dLbls>
          <c:showLegendKey val="0"/>
          <c:showVal val="0"/>
          <c:showCatName val="0"/>
          <c:showSerName val="0"/>
          <c:showPercent val="0"/>
          <c:showBubbleSize val="0"/>
        </c:dLbls>
        <c:marker val="1"/>
        <c:smooth val="0"/>
        <c:axId val="113636480"/>
        <c:axId val="113638016"/>
      </c:lineChart>
      <c:catAx>
        <c:axId val="113636480"/>
        <c:scaling>
          <c:orientation val="minMax"/>
        </c:scaling>
        <c:delete val="0"/>
        <c:axPos val="b"/>
        <c:numFmt formatCode="General" sourceLinked="1"/>
        <c:majorTickMark val="out"/>
        <c:minorTickMark val="none"/>
        <c:tickLblPos val="nextTo"/>
        <c:txPr>
          <a:bodyPr/>
          <a:lstStyle/>
          <a:p>
            <a:pPr>
              <a:defRPr sz="1100"/>
            </a:pPr>
            <a:endParaRPr lang="ja-JP"/>
          </a:p>
        </c:txPr>
        <c:crossAx val="113638016"/>
        <c:crosses val="autoZero"/>
        <c:auto val="1"/>
        <c:lblAlgn val="ctr"/>
        <c:lblOffset val="100"/>
        <c:noMultiLvlLbl val="0"/>
      </c:catAx>
      <c:valAx>
        <c:axId val="113638016"/>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13636480"/>
        <c:crosses val="autoZero"/>
        <c:crossBetween val="between"/>
      </c:valAx>
    </c:plotArea>
    <c:legend>
      <c:legendPos val="t"/>
      <c:layout>
        <c:manualLayout>
          <c:xMode val="edge"/>
          <c:yMode val="edge"/>
          <c:x val="0.37806440155590315"/>
          <c:y val="1.0878904091752848E-2"/>
          <c:w val="0.25696690555164092"/>
          <c:h val="9.8361140211941617E-2"/>
        </c:manualLayout>
      </c:layout>
      <c:overlay val="0"/>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他</a:t>
            </a:r>
            <a:r>
              <a:rPr lang="ja-JP" altLang="en-US" dirty="0"/>
              <a:t>都道府県</a:t>
            </a:r>
            <a:r>
              <a:rPr lang="ja-JP" dirty="0"/>
              <a:t>から大阪府への転入</a:t>
            </a:r>
            <a:r>
              <a:rPr lang="ja-JP" altLang="en-US" dirty="0"/>
              <a:t>者数</a:t>
            </a:r>
            <a:r>
              <a:rPr lang="ja-JP" dirty="0"/>
              <a:t>（女性）</a:t>
            </a:r>
            <a:r>
              <a:rPr lang="ja-JP" altLang="en-US" dirty="0"/>
              <a:t>　（単位：人）</a:t>
            </a:r>
            <a:endParaRPr lang="ja-JP"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5454547749922357E-2"/>
          <c:y val="0.12422761046601102"/>
          <c:w val="0.90249979169454597"/>
          <c:h val="0.73132691109876613"/>
        </c:manualLayout>
      </c:layout>
      <c:lineChart>
        <c:grouping val="standard"/>
        <c:varyColors val="0"/>
        <c:ser>
          <c:idx val="0"/>
          <c:order val="0"/>
          <c:tx>
            <c:strRef>
              <c:f>Sheet10!$B$14</c:f>
              <c:strCache>
                <c:ptCount val="1"/>
                <c:pt idx="0">
                  <c:v>20代</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0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0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0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0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0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Sheet10!$C$14:$L$14</c:f>
              <c:numCache>
                <c:formatCode>#,##0_);[Red]\(#,##0\)</c:formatCode>
                <c:ptCount val="10"/>
                <c:pt idx="0">
                  <c:v>26654</c:v>
                </c:pt>
                <c:pt idx="1">
                  <c:v>27608</c:v>
                </c:pt>
                <c:pt idx="2">
                  <c:v>27262</c:v>
                </c:pt>
                <c:pt idx="3">
                  <c:v>27298</c:v>
                </c:pt>
                <c:pt idx="4">
                  <c:v>29267</c:v>
                </c:pt>
                <c:pt idx="5">
                  <c:v>31316</c:v>
                </c:pt>
                <c:pt idx="6">
                  <c:v>31294</c:v>
                </c:pt>
                <c:pt idx="7">
                  <c:v>32929</c:v>
                </c:pt>
                <c:pt idx="8">
                  <c:v>34624</c:v>
                </c:pt>
                <c:pt idx="9">
                  <c:v>37431</c:v>
                </c:pt>
              </c:numCache>
            </c:numRef>
          </c:val>
          <c:smooth val="0"/>
          <c:extLst>
            <c:ext xmlns:c16="http://schemas.microsoft.com/office/drawing/2014/chart" uri="{C3380CC4-5D6E-409C-BE32-E72D297353CC}">
              <c16:uniqueId val="{00000000-3FBD-4043-9DDE-E49FEC66321B}"/>
            </c:ext>
          </c:extLst>
        </c:ser>
        <c:ser>
          <c:idx val="1"/>
          <c:order val="1"/>
          <c:tx>
            <c:strRef>
              <c:f>Sheet10!$B$15</c:f>
              <c:strCache>
                <c:ptCount val="1"/>
                <c:pt idx="0">
                  <c:v>30代</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4-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Sheet10!$C$15:$L$15</c:f>
              <c:numCache>
                <c:formatCode>#,##0_);[Red]\(#,##0\)</c:formatCode>
                <c:ptCount val="10"/>
                <c:pt idx="0">
                  <c:v>16579</c:v>
                </c:pt>
                <c:pt idx="1">
                  <c:v>17060</c:v>
                </c:pt>
                <c:pt idx="2">
                  <c:v>16876</c:v>
                </c:pt>
                <c:pt idx="3">
                  <c:v>16361</c:v>
                </c:pt>
                <c:pt idx="4">
                  <c:v>16458</c:v>
                </c:pt>
                <c:pt idx="5">
                  <c:v>16886</c:v>
                </c:pt>
                <c:pt idx="6">
                  <c:v>16320</c:v>
                </c:pt>
                <c:pt idx="7">
                  <c:v>16013</c:v>
                </c:pt>
                <c:pt idx="8">
                  <c:v>16184</c:v>
                </c:pt>
                <c:pt idx="9">
                  <c:v>16307</c:v>
                </c:pt>
              </c:numCache>
            </c:numRef>
          </c:val>
          <c:smooth val="0"/>
          <c:extLst>
            <c:ext xmlns:c16="http://schemas.microsoft.com/office/drawing/2014/chart" uri="{C3380CC4-5D6E-409C-BE32-E72D297353CC}">
              <c16:uniqueId val="{00000001-3FBD-4043-9DDE-E49FEC66321B}"/>
            </c:ext>
          </c:extLst>
        </c:ser>
        <c:ser>
          <c:idx val="2"/>
          <c:order val="2"/>
          <c:tx>
            <c:strRef>
              <c:f>Sheet10!$B$16</c:f>
              <c:strCache>
                <c:ptCount val="1"/>
                <c:pt idx="0">
                  <c:v>40代</c:v>
                </c:pt>
              </c:strCache>
            </c:strRef>
          </c:tx>
          <c:spPr>
            <a:ln w="28575" cap="rnd">
              <a:solidFill>
                <a:schemeClr val="accent3"/>
              </a:solidFill>
              <a:round/>
            </a:ln>
            <a:effectLst/>
          </c:spPr>
          <c:marker>
            <c:symbol val="diamond"/>
            <c:size val="9"/>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Sheet10!$C$16:$L$16</c:f>
              <c:numCache>
                <c:formatCode>#,##0_);[Red]\(#,##0\)</c:formatCode>
                <c:ptCount val="10"/>
                <c:pt idx="0">
                  <c:v>5714</c:v>
                </c:pt>
                <c:pt idx="1">
                  <c:v>6391</c:v>
                </c:pt>
                <c:pt idx="2">
                  <c:v>6715</c:v>
                </c:pt>
                <c:pt idx="3">
                  <c:v>6811</c:v>
                </c:pt>
                <c:pt idx="4">
                  <c:v>7316</c:v>
                </c:pt>
                <c:pt idx="5">
                  <c:v>7666</c:v>
                </c:pt>
                <c:pt idx="6">
                  <c:v>7404</c:v>
                </c:pt>
                <c:pt idx="7">
                  <c:v>7407</c:v>
                </c:pt>
                <c:pt idx="8">
                  <c:v>7425</c:v>
                </c:pt>
                <c:pt idx="9">
                  <c:v>7325</c:v>
                </c:pt>
              </c:numCache>
            </c:numRef>
          </c:val>
          <c:smooth val="0"/>
          <c:extLst>
            <c:ext xmlns:c16="http://schemas.microsoft.com/office/drawing/2014/chart" uri="{C3380CC4-5D6E-409C-BE32-E72D297353CC}">
              <c16:uniqueId val="{00000002-3FBD-4043-9DDE-E49FEC66321B}"/>
            </c:ext>
          </c:extLst>
        </c:ser>
        <c:ser>
          <c:idx val="3"/>
          <c:order val="3"/>
          <c:tx>
            <c:strRef>
              <c:f>Sheet10!$B$17</c:f>
              <c:strCache>
                <c:ptCount val="1"/>
                <c:pt idx="0">
                  <c:v>50代</c:v>
                </c:pt>
              </c:strCache>
            </c:strRef>
          </c:tx>
          <c:spPr>
            <a:ln w="28575" cap="rnd">
              <a:solidFill>
                <a:schemeClr val="accent4"/>
              </a:solidFill>
              <a:round/>
            </a:ln>
            <a:effectLst/>
          </c:spPr>
          <c:marker>
            <c:symbol val="triangle"/>
            <c:size val="8"/>
            <c:spPr>
              <a:solidFill>
                <a:schemeClr val="accent4"/>
              </a:solidFill>
              <a:ln w="9525">
                <a:solidFill>
                  <a:schemeClr val="accent4"/>
                </a:solidFill>
              </a:ln>
              <a:effectLst/>
            </c:spPr>
          </c:marker>
          <c:dLbls>
            <c:dLbl>
              <c:idx val="0"/>
              <c:layout>
                <c:manualLayout>
                  <c:x val="-5.6702323899555845E-2"/>
                  <c:y val="-1.978919414844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2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2C-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2B-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A-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9-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8-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7-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6-3FBD-4043-9DDE-E49FEC66321B}"/>
                </c:ext>
              </c:extLst>
            </c:dLbl>
            <c:dLbl>
              <c:idx val="9"/>
              <c:layout>
                <c:manualLayout>
                  <c:x val="-6.5119765084786802E-3"/>
                  <c:y val="-2.7806466003400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Sheet10!$C$17:$L$17</c:f>
              <c:numCache>
                <c:formatCode>#,##0_);[Red]\(#,##0\)</c:formatCode>
                <c:ptCount val="10"/>
                <c:pt idx="0">
                  <c:v>2645</c:v>
                </c:pt>
                <c:pt idx="1">
                  <c:v>2825</c:v>
                </c:pt>
                <c:pt idx="2">
                  <c:v>2864</c:v>
                </c:pt>
                <c:pt idx="3">
                  <c:v>2910</c:v>
                </c:pt>
                <c:pt idx="4">
                  <c:v>3100</c:v>
                </c:pt>
                <c:pt idx="5">
                  <c:v>3243</c:v>
                </c:pt>
                <c:pt idx="6">
                  <c:v>3192</c:v>
                </c:pt>
                <c:pt idx="7">
                  <c:v>3254</c:v>
                </c:pt>
                <c:pt idx="8">
                  <c:v>3509</c:v>
                </c:pt>
                <c:pt idx="9">
                  <c:v>3802</c:v>
                </c:pt>
              </c:numCache>
            </c:numRef>
          </c:val>
          <c:smooth val="0"/>
          <c:extLst>
            <c:ext xmlns:c16="http://schemas.microsoft.com/office/drawing/2014/chart" uri="{C3380CC4-5D6E-409C-BE32-E72D297353CC}">
              <c16:uniqueId val="{00000003-3FBD-4043-9DDE-E49FEC66321B}"/>
            </c:ext>
          </c:extLst>
        </c:ser>
        <c:ser>
          <c:idx val="4"/>
          <c:order val="4"/>
          <c:tx>
            <c:strRef>
              <c:f>Sheet10!$B$18</c:f>
              <c:strCache>
                <c:ptCount val="1"/>
                <c:pt idx="0">
                  <c:v>60代</c:v>
                </c:pt>
              </c:strCache>
            </c:strRef>
          </c:tx>
          <c:spPr>
            <a:ln w="28575" cap="rnd">
              <a:solidFill>
                <a:schemeClr val="accent5"/>
              </a:solidFill>
              <a:round/>
            </a:ln>
            <a:effectLst/>
          </c:spPr>
          <c:marker>
            <c:symbol val="x"/>
            <c:size val="7"/>
            <c:spPr>
              <a:noFill/>
              <a:ln w="9525">
                <a:solidFill>
                  <a:schemeClr val="accent5"/>
                </a:solidFill>
              </a:ln>
              <a:effectLst/>
            </c:spPr>
          </c:marker>
          <c:dLbls>
            <c:dLbl>
              <c:idx val="0"/>
              <c:layout>
                <c:manualLayout>
                  <c:x val="-5.7468467171726011E-2"/>
                  <c:y val="2.9142888406309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1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4-3FBD-4043-9DDE-E49FEC66321B}"/>
                </c:ext>
              </c:extLst>
            </c:dLbl>
            <c:dLbl>
              <c:idx val="9"/>
              <c:layout>
                <c:manualLayout>
                  <c:x val="-4.9796899641385743E-3"/>
                  <c:y val="2.9142888406309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Sheet10!$C$18:$L$18</c:f>
              <c:numCache>
                <c:formatCode>#,##0_);[Red]\(#,##0\)</c:formatCode>
                <c:ptCount val="10"/>
                <c:pt idx="0">
                  <c:v>1988</c:v>
                </c:pt>
                <c:pt idx="1">
                  <c:v>2099</c:v>
                </c:pt>
                <c:pt idx="2">
                  <c:v>2031</c:v>
                </c:pt>
                <c:pt idx="3">
                  <c:v>2106</c:v>
                </c:pt>
                <c:pt idx="4">
                  <c:v>1946</c:v>
                </c:pt>
                <c:pt idx="5">
                  <c:v>2078</c:v>
                </c:pt>
                <c:pt idx="6">
                  <c:v>1929</c:v>
                </c:pt>
                <c:pt idx="7">
                  <c:v>1914</c:v>
                </c:pt>
                <c:pt idx="8">
                  <c:v>1869</c:v>
                </c:pt>
                <c:pt idx="9">
                  <c:v>1901</c:v>
                </c:pt>
              </c:numCache>
            </c:numRef>
          </c:val>
          <c:smooth val="0"/>
          <c:extLst>
            <c:ext xmlns:c16="http://schemas.microsoft.com/office/drawing/2014/chart" uri="{C3380CC4-5D6E-409C-BE32-E72D297353CC}">
              <c16:uniqueId val="{00000004-3FBD-4043-9DDE-E49FEC66321B}"/>
            </c:ext>
          </c:extLst>
        </c:ser>
        <c:dLbls>
          <c:dLblPos val="t"/>
          <c:showLegendKey val="0"/>
          <c:showVal val="1"/>
          <c:showCatName val="0"/>
          <c:showSerName val="0"/>
          <c:showPercent val="0"/>
          <c:showBubbleSize val="0"/>
        </c:dLbls>
        <c:marker val="1"/>
        <c:smooth val="0"/>
        <c:axId val="1413791360"/>
        <c:axId val="1413792192"/>
      </c:lineChart>
      <c:catAx>
        <c:axId val="14137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2192"/>
        <c:crosses val="autoZero"/>
        <c:auto val="1"/>
        <c:lblAlgn val="ctr"/>
        <c:lblOffset val="100"/>
        <c:noMultiLvlLbl val="0"/>
      </c:catAx>
      <c:valAx>
        <c:axId val="1413792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1360"/>
        <c:crosses val="autoZero"/>
        <c:crossBetween val="between"/>
      </c:valAx>
      <c:spPr>
        <a:noFill/>
        <a:ln>
          <a:noFill/>
        </a:ln>
        <a:effectLst/>
      </c:spPr>
    </c:plotArea>
    <c:legend>
      <c:legendPos val="b"/>
      <c:layout>
        <c:manualLayout>
          <c:xMode val="edge"/>
          <c:yMode val="edge"/>
          <c:x val="0.10119365281380226"/>
          <c:y val="0.14310680610243923"/>
          <c:w val="0.66758771454073096"/>
          <c:h val="4.52695177808656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b="1"/>
              <a:t>訪日外客数の推移</a:t>
            </a:r>
          </a:p>
        </c:rich>
      </c:tx>
      <c:layout>
        <c:manualLayout>
          <c:xMode val="edge"/>
          <c:yMode val="edge"/>
          <c:x val="0.39337054245803804"/>
          <c:y val="1.9235427516345893E-3"/>
        </c:manualLayout>
      </c:layout>
      <c:overlay val="0"/>
      <c:spPr>
        <a:noFill/>
        <a:ln>
          <a:noFill/>
        </a:ln>
        <a:effectLst/>
      </c:spPr>
    </c:title>
    <c:autoTitleDeleted val="0"/>
    <c:plotArea>
      <c:layout>
        <c:manualLayout>
          <c:layoutTarget val="inner"/>
          <c:xMode val="edge"/>
          <c:yMode val="edge"/>
          <c:x val="8.6680365296803674E-2"/>
          <c:y val="0.15898407458996383"/>
          <c:w val="0.80643668424275561"/>
          <c:h val="0.63418491353210293"/>
        </c:manualLayout>
      </c:layout>
      <c:barChart>
        <c:barDir val="col"/>
        <c:grouping val="clustered"/>
        <c:varyColors val="0"/>
        <c:ser>
          <c:idx val="0"/>
          <c:order val="0"/>
          <c:tx>
            <c:strRef>
              <c:f>'元データ（グラフ用）'!$D$6</c:f>
              <c:strCache>
                <c:ptCount val="1"/>
                <c:pt idx="0">
                  <c:v>訪日外客数</c:v>
                </c:pt>
              </c:strCache>
            </c:strRef>
          </c:tx>
          <c:spPr>
            <a:pattFill prst="dkUpDiag">
              <a:fgClr>
                <a:schemeClr val="accent5">
                  <a:lumMod val="75000"/>
                </a:schemeClr>
              </a:fgClr>
              <a:bgClr>
                <a:schemeClr val="bg1"/>
              </a:bgClr>
            </a:pattFill>
            <a:ln>
              <a:solidFill>
                <a:schemeClr val="accent5">
                  <a:lumMod val="75000"/>
                  <a:alpha val="98000"/>
                </a:schemeClr>
              </a:solidFill>
            </a:ln>
            <a:effectLst/>
          </c:spPr>
          <c:invertIfNegative val="0"/>
          <c:cat>
            <c:strRef>
              <c:f>'元データ（グラフ用）'!$E$5:$AR$5</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'元データ（グラフ用）'!$E$6:$AR$6</c:f>
              <c:numCache>
                <c:formatCode>#,##0;"▲ "#,##0</c:formatCode>
                <c:ptCount val="27"/>
                <c:pt idx="0">
                  <c:v>266</c:v>
                </c:pt>
                <c:pt idx="1">
                  <c:v>109</c:v>
                </c:pt>
                <c:pt idx="2">
                  <c:v>19</c:v>
                </c:pt>
                <c:pt idx="3" formatCode="#,##0.0;&quot;▲ &quot;#,##0.0">
                  <c:v>0.3</c:v>
                </c:pt>
                <c:pt idx="4" formatCode="#,##0.0;&quot;▲ &quot;#,##0.0">
                  <c:v>0.2</c:v>
                </c:pt>
                <c:pt idx="5" formatCode="#,##0.0;&quot;▲ &quot;#,##0.0">
                  <c:v>0.3</c:v>
                </c:pt>
                <c:pt idx="6" formatCode="#,##0.0;&quot;▲ &quot;#,##0.0">
                  <c:v>0.4</c:v>
                </c:pt>
                <c:pt idx="7" formatCode="#,##0.0;&quot;▲ &quot;#,##0.0">
                  <c:v>0.9</c:v>
                </c:pt>
                <c:pt idx="8" formatCode="#,##0.0;&quot;▲ &quot;#,##0.0">
                  <c:v>1.4</c:v>
                </c:pt>
                <c:pt idx="9" formatCode="#,##0.0;&quot;▲ &quot;#,##0.0">
                  <c:v>2.7</c:v>
                </c:pt>
                <c:pt idx="10" formatCode="#,##0.0;&quot;▲ &quot;#,##0.0">
                  <c:v>5.7</c:v>
                </c:pt>
                <c:pt idx="11" formatCode="#,##0.0;&quot;▲ &quot;#,##0.0">
                  <c:v>5.9</c:v>
                </c:pt>
                <c:pt idx="12" formatCode="#,##0.0;&quot;▲ &quot;#,##0.0">
                  <c:v>4.7</c:v>
                </c:pt>
                <c:pt idx="13" formatCode="#,##0.0;&quot;▲ &quot;#,##0.0">
                  <c:v>0.7</c:v>
                </c:pt>
                <c:pt idx="14" formatCode="#,##0.0;&quot;▲ &quot;#,##0.0">
                  <c:v>1.2</c:v>
                </c:pt>
                <c:pt idx="15" formatCode="#,##0.0;&quot;▲ &quot;#,##0.0">
                  <c:v>1.1000000000000001</c:v>
                </c:pt>
                <c:pt idx="16" formatCode="#,##0.0;&quot;▲ &quot;#,##0.0">
                  <c:v>1</c:v>
                </c:pt>
                <c:pt idx="17" formatCode="#,##0.0;&quot;▲ &quot;#,##0.0">
                  <c:v>0.9</c:v>
                </c:pt>
                <c:pt idx="18" formatCode="#,##0.0;&quot;▲ &quot;#,##0.0">
                  <c:v>5.0999999999999996</c:v>
                </c:pt>
                <c:pt idx="19" formatCode="#,##0.0;&quot;▲ &quot;#,##0.0">
                  <c:v>2.6</c:v>
                </c:pt>
                <c:pt idx="20" formatCode="#,##0.0;&quot;▲ &quot;#,##0.0">
                  <c:v>1.8</c:v>
                </c:pt>
                <c:pt idx="21" formatCode="#,##0.0;&quot;▲ &quot;#,##0.0">
                  <c:v>2.2000000000000002</c:v>
                </c:pt>
                <c:pt idx="22" formatCode="#,##0.0;&quot;▲ &quot;#,##0.0">
                  <c:v>2.1</c:v>
                </c:pt>
                <c:pt idx="23" formatCode="#,##0.0;&quot;▲ &quot;#,##0.0">
                  <c:v>1.2</c:v>
                </c:pt>
                <c:pt idx="24" formatCode="#,##0.0;&quot;▲ &quot;#,##0.0">
                  <c:v>1.8</c:v>
                </c:pt>
                <c:pt idx="25" formatCode="#,##0.0;&quot;▲ &quot;#,##0.0">
                  <c:v>1.7</c:v>
                </c:pt>
                <c:pt idx="26" formatCode="#,##0.0;&quot;▲ &quot;#,##0.0">
                  <c:v>6.6</c:v>
                </c:pt>
              </c:numCache>
            </c:numRef>
          </c:val>
          <c:extLst>
            <c:ext xmlns:c16="http://schemas.microsoft.com/office/drawing/2014/chart" uri="{C3380CC4-5D6E-409C-BE32-E72D297353CC}">
              <c16:uniqueId val="{00000000-E714-4DE8-9D08-4EA05BF29D19}"/>
            </c:ext>
          </c:extLst>
        </c:ser>
        <c:dLbls>
          <c:showLegendKey val="0"/>
          <c:showVal val="0"/>
          <c:showCatName val="0"/>
          <c:showSerName val="0"/>
          <c:showPercent val="0"/>
          <c:showBubbleSize val="0"/>
        </c:dLbls>
        <c:gapWidth val="150"/>
        <c:axId val="106564992"/>
        <c:axId val="106579072"/>
      </c:barChart>
      <c:lineChart>
        <c:grouping val="standard"/>
        <c:varyColors val="0"/>
        <c:ser>
          <c:idx val="1"/>
          <c:order val="1"/>
          <c:tx>
            <c:strRef>
              <c:f>'元データ（グラフ用）'!$D$7</c:f>
              <c:strCache>
                <c:ptCount val="1"/>
                <c:pt idx="0">
                  <c:v>訪日客対19年同月比</c:v>
                </c:pt>
              </c:strCache>
            </c:strRef>
          </c:tx>
          <c:spPr>
            <a:ln w="38100" cap="rnd" cmpd="dbl">
              <a:solidFill>
                <a:srgbClr val="FFC000"/>
              </a:solidFill>
              <a:round/>
            </a:ln>
            <a:effectLst/>
          </c:spPr>
          <c:marker>
            <c:symbol val="square"/>
            <c:size val="7"/>
            <c:spPr>
              <a:solidFill>
                <a:srgbClr val="FFC000"/>
              </a:solidFill>
              <a:ln w="9525">
                <a:solidFill>
                  <a:srgbClr val="FFC000"/>
                </a:solidFill>
              </a:ln>
              <a:effectLst/>
            </c:spPr>
          </c:marker>
          <c:cat>
            <c:strRef>
              <c:f>'元データ（グラフ用）'!$E$5:$AR$5</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'元データ（グラフ用）'!$E$7:$AR$7</c:f>
              <c:numCache>
                <c:formatCode>\+#,##0.0;"▲ "#,##0.0</c:formatCode>
                <c:ptCount val="27"/>
                <c:pt idx="0">
                  <c:v>-1.1000000000000001</c:v>
                </c:pt>
                <c:pt idx="1">
                  <c:v>-58.3</c:v>
                </c:pt>
                <c:pt idx="2">
                  <c:v>-93</c:v>
                </c:pt>
                <c:pt idx="3">
                  <c:v>-99.9</c:v>
                </c:pt>
                <c:pt idx="4">
                  <c:v>-99.9</c:v>
                </c:pt>
                <c:pt idx="5">
                  <c:v>-99.9</c:v>
                </c:pt>
                <c:pt idx="6">
                  <c:v>-99.9</c:v>
                </c:pt>
                <c:pt idx="7">
                  <c:v>-99.7</c:v>
                </c:pt>
                <c:pt idx="8">
                  <c:v>-99.4</c:v>
                </c:pt>
                <c:pt idx="9">
                  <c:v>-98.9</c:v>
                </c:pt>
                <c:pt idx="10">
                  <c:v>-97.7</c:v>
                </c:pt>
                <c:pt idx="11">
                  <c:v>-97.7</c:v>
                </c:pt>
                <c:pt idx="12">
                  <c:v>-98.3</c:v>
                </c:pt>
                <c:pt idx="13">
                  <c:v>-99.7</c:v>
                </c:pt>
                <c:pt idx="14">
                  <c:v>-99.6</c:v>
                </c:pt>
                <c:pt idx="15">
                  <c:v>-99.6</c:v>
                </c:pt>
                <c:pt idx="16">
                  <c:v>-99.6</c:v>
                </c:pt>
                <c:pt idx="17">
                  <c:v>-99.7</c:v>
                </c:pt>
                <c:pt idx="18">
                  <c:v>-98.3</c:v>
                </c:pt>
                <c:pt idx="19">
                  <c:v>-99</c:v>
                </c:pt>
                <c:pt idx="20">
                  <c:v>-99.2</c:v>
                </c:pt>
                <c:pt idx="21">
                  <c:v>-99.1</c:v>
                </c:pt>
                <c:pt idx="22">
                  <c:v>-99.2</c:v>
                </c:pt>
                <c:pt idx="23">
                  <c:v>-99.5</c:v>
                </c:pt>
                <c:pt idx="24">
                  <c:v>-99.3</c:v>
                </c:pt>
                <c:pt idx="25">
                  <c:v>-99.4</c:v>
                </c:pt>
                <c:pt idx="26">
                  <c:v>-97.6</c:v>
                </c:pt>
              </c:numCache>
            </c:numRef>
          </c:val>
          <c:smooth val="0"/>
          <c:extLst>
            <c:ext xmlns:c16="http://schemas.microsoft.com/office/drawing/2014/chart" uri="{C3380CC4-5D6E-409C-BE32-E72D297353CC}">
              <c16:uniqueId val="{00000002-E714-4DE8-9D08-4EA05BF29D19}"/>
            </c:ext>
          </c:extLst>
        </c:ser>
        <c:dLbls>
          <c:showLegendKey val="0"/>
          <c:showVal val="0"/>
          <c:showCatName val="0"/>
          <c:showSerName val="0"/>
          <c:showPercent val="0"/>
          <c:showBubbleSize val="0"/>
        </c:dLbls>
        <c:marker val="1"/>
        <c:smooth val="0"/>
        <c:axId val="106583168"/>
        <c:axId val="106580992"/>
      </c:lineChart>
      <c:catAx>
        <c:axId val="10656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79072"/>
        <c:crosses val="autoZero"/>
        <c:auto val="1"/>
        <c:lblAlgn val="ctr"/>
        <c:lblOffset val="100"/>
        <c:noMultiLvlLbl val="0"/>
      </c:catAx>
      <c:valAx>
        <c:axId val="106579072"/>
        <c:scaling>
          <c:orientation val="minMax"/>
          <c:max val="27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（万人）</a:t>
                </a:r>
              </a:p>
            </c:rich>
          </c:tx>
          <c:layout>
            <c:manualLayout>
              <c:xMode val="edge"/>
              <c:yMode val="edge"/>
              <c:x val="0"/>
              <c:y val="6.4316472532297608E-2"/>
            </c:manualLayout>
          </c:layout>
          <c:overlay val="0"/>
          <c:spPr>
            <a:noFill/>
            <a:ln>
              <a:noFill/>
            </a:ln>
            <a:effectLst/>
          </c:sp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64992"/>
        <c:crosses val="autoZero"/>
        <c:crossBetween val="between"/>
      </c:valAx>
      <c:valAx>
        <c:axId val="106580992"/>
        <c:scaling>
          <c:orientation val="minMax"/>
          <c:max val="50"/>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89269268844251859"/>
              <c:y val="6.0585286679785806E-2"/>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83168"/>
        <c:crosses val="max"/>
        <c:crossBetween val="between"/>
        <c:majorUnit val="25"/>
        <c:minorUnit val="4"/>
      </c:valAx>
      <c:catAx>
        <c:axId val="106583168"/>
        <c:scaling>
          <c:orientation val="minMax"/>
        </c:scaling>
        <c:delete val="1"/>
        <c:axPos val="b"/>
        <c:numFmt formatCode="General" sourceLinked="1"/>
        <c:majorTickMark val="out"/>
        <c:minorTickMark val="none"/>
        <c:tickLblPos val="none"/>
        <c:crossAx val="106580992"/>
        <c:crosses val="autoZero"/>
        <c:auto val="1"/>
        <c:lblAlgn val="ctr"/>
        <c:lblOffset val="100"/>
        <c:noMultiLvlLbl val="0"/>
      </c:catAx>
      <c:spPr>
        <a:noFill/>
        <a:ln>
          <a:noFill/>
        </a:ln>
        <a:effectLst/>
      </c:spPr>
    </c:plotArea>
    <c:legend>
      <c:legendPos val="b"/>
      <c:layout>
        <c:manualLayout>
          <c:xMode val="edge"/>
          <c:yMode val="edge"/>
          <c:x val="0.43316437505748179"/>
          <c:y val="0.18328832247984361"/>
          <c:w val="0.42400947300652997"/>
          <c:h val="0.13852251375123198"/>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altLang="en-US" sz="1600" dirty="0"/>
              <a:t>家計調査　</a:t>
            </a:r>
            <a:r>
              <a:rPr lang="en-US" altLang="ja-JP" sz="1600" dirty="0"/>
              <a:t>1</a:t>
            </a:r>
            <a:r>
              <a:rPr lang="ja-JP" altLang="en-US" sz="1600" dirty="0"/>
              <a:t>世帯当たり消費支出額の推移</a:t>
            </a:r>
          </a:p>
        </c:rich>
      </c:tx>
      <c:layout>
        <c:manualLayout>
          <c:xMode val="edge"/>
          <c:yMode val="edge"/>
          <c:x val="0.31638043925298204"/>
          <c:y val="3.1570730866562702E-2"/>
        </c:manualLayout>
      </c:layout>
      <c:overlay val="0"/>
    </c:title>
    <c:autoTitleDeleted val="0"/>
    <c:plotArea>
      <c:layout>
        <c:manualLayout>
          <c:layoutTarget val="inner"/>
          <c:xMode val="edge"/>
          <c:yMode val="edge"/>
          <c:x val="0.14497630443352821"/>
          <c:y val="0.17418676406619416"/>
          <c:w val="0.76003007236661713"/>
          <c:h val="0.68142708818426034"/>
        </c:manualLayout>
      </c:layout>
      <c:barChart>
        <c:barDir val="col"/>
        <c:grouping val="clustered"/>
        <c:varyColors val="0"/>
        <c:ser>
          <c:idx val="0"/>
          <c:order val="0"/>
          <c:tx>
            <c:strRef>
              <c:f>'元データ（グラフ用）'!$D$63</c:f>
              <c:strCache>
                <c:ptCount val="1"/>
                <c:pt idx="0">
                  <c:v>全国の1世帯当たり消費支出額</c:v>
                </c:pt>
              </c:strCache>
            </c:strRef>
          </c:tx>
          <c:invertIfNegative val="0"/>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'元データ（グラフ用）'!$Q$63:$AR$63</c:f>
              <c:numCache>
                <c:formatCode>#,##0;"▲ "#,##0</c:formatCode>
                <c:ptCount val="28"/>
                <c:pt idx="0">
                  <c:v>321380</c:v>
                </c:pt>
                <c:pt idx="1">
                  <c:v>287173</c:v>
                </c:pt>
                <c:pt idx="2">
                  <c:v>271735</c:v>
                </c:pt>
                <c:pt idx="3">
                  <c:v>292214</c:v>
                </c:pt>
                <c:pt idx="4">
                  <c:v>267922</c:v>
                </c:pt>
                <c:pt idx="5">
                  <c:v>252017</c:v>
                </c:pt>
                <c:pt idx="6">
                  <c:v>273699</c:v>
                </c:pt>
                <c:pt idx="7">
                  <c:v>266897</c:v>
                </c:pt>
                <c:pt idx="8">
                  <c:v>276360</c:v>
                </c:pt>
                <c:pt idx="9">
                  <c:v>269863</c:v>
                </c:pt>
                <c:pt idx="10">
                  <c:v>283508</c:v>
                </c:pt>
                <c:pt idx="11">
                  <c:v>278718</c:v>
                </c:pt>
                <c:pt idx="12">
                  <c:v>315007</c:v>
                </c:pt>
                <c:pt idx="13">
                  <c:v>267760</c:v>
                </c:pt>
                <c:pt idx="14">
                  <c:v>252451</c:v>
                </c:pt>
                <c:pt idx="15">
                  <c:v>309800</c:v>
                </c:pt>
                <c:pt idx="16">
                  <c:v>301043</c:v>
                </c:pt>
                <c:pt idx="17">
                  <c:v>281063</c:v>
                </c:pt>
                <c:pt idx="18">
                  <c:v>260285</c:v>
                </c:pt>
                <c:pt idx="19" formatCode="#,##0_);[Red]\(#,##0\)">
                  <c:v>267710</c:v>
                </c:pt>
                <c:pt idx="20" formatCode="#,##0_);[Red]\(#,##0\)">
                  <c:v>266638</c:v>
                </c:pt>
                <c:pt idx="21">
                  <c:v>265306</c:v>
                </c:pt>
                <c:pt idx="22">
                  <c:v>281996</c:v>
                </c:pt>
                <c:pt idx="23">
                  <c:v>277029</c:v>
                </c:pt>
                <c:pt idx="24">
                  <c:v>317206</c:v>
                </c:pt>
                <c:pt idx="25">
                  <c:v>287801</c:v>
                </c:pt>
                <c:pt idx="26">
                  <c:v>257887</c:v>
                </c:pt>
                <c:pt idx="27" formatCode="General">
                  <c:v>307261</c:v>
                </c:pt>
              </c:numCache>
            </c:numRef>
          </c:val>
          <c:extLst>
            <c:ext xmlns:c16="http://schemas.microsoft.com/office/drawing/2014/chart" uri="{C3380CC4-5D6E-409C-BE32-E72D297353CC}">
              <c16:uniqueId val="{00000000-0534-4A51-8052-4FBF368D3A7D}"/>
            </c:ext>
          </c:extLst>
        </c:ser>
        <c:ser>
          <c:idx val="2"/>
          <c:order val="2"/>
          <c:tx>
            <c:strRef>
              <c:f>'元データ（グラフ用）'!$D$66</c:f>
              <c:strCache>
                <c:ptCount val="1"/>
                <c:pt idx="0">
                  <c:v>大阪市の1世帯当たり消費支出額</c:v>
                </c:pt>
              </c:strCache>
            </c:strRef>
          </c:tx>
          <c:spPr>
            <a:solidFill>
              <a:srgbClr val="00B050"/>
            </a:solidFill>
            <a:ln>
              <a:solidFill>
                <a:srgbClr val="00B050"/>
              </a:solidFill>
            </a:ln>
            <a:effectLst/>
          </c:spPr>
          <c:invertIfNegative val="0"/>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'元データ（グラフ用）'!$Q$66:$AR$66</c:f>
              <c:numCache>
                <c:formatCode>#,##0;"▲ "#,##0</c:formatCode>
                <c:ptCount val="28"/>
                <c:pt idx="0">
                  <c:v>280160</c:v>
                </c:pt>
                <c:pt idx="1">
                  <c:v>235506</c:v>
                </c:pt>
                <c:pt idx="2">
                  <c:v>259803</c:v>
                </c:pt>
                <c:pt idx="3">
                  <c:v>265113</c:v>
                </c:pt>
                <c:pt idx="4">
                  <c:v>245208</c:v>
                </c:pt>
                <c:pt idx="5">
                  <c:v>238041</c:v>
                </c:pt>
                <c:pt idx="6">
                  <c:v>226777</c:v>
                </c:pt>
                <c:pt idx="7">
                  <c:v>248701</c:v>
                </c:pt>
                <c:pt idx="8">
                  <c:v>245867</c:v>
                </c:pt>
                <c:pt idx="9">
                  <c:v>213096</c:v>
                </c:pt>
                <c:pt idx="10">
                  <c:v>261858</c:v>
                </c:pt>
                <c:pt idx="11">
                  <c:v>233044</c:v>
                </c:pt>
                <c:pt idx="12">
                  <c:v>281951</c:v>
                </c:pt>
                <c:pt idx="13">
                  <c:v>229875</c:v>
                </c:pt>
                <c:pt idx="14">
                  <c:v>217908</c:v>
                </c:pt>
                <c:pt idx="15">
                  <c:v>289625</c:v>
                </c:pt>
                <c:pt idx="16">
                  <c:v>269284</c:v>
                </c:pt>
                <c:pt idx="17">
                  <c:v>233945</c:v>
                </c:pt>
                <c:pt idx="18">
                  <c:v>239868</c:v>
                </c:pt>
                <c:pt idx="19">
                  <c:v>248496</c:v>
                </c:pt>
                <c:pt idx="20" formatCode="#,##0">
                  <c:v>228698</c:v>
                </c:pt>
                <c:pt idx="21">
                  <c:v>220481</c:v>
                </c:pt>
                <c:pt idx="22">
                  <c:v>261640</c:v>
                </c:pt>
                <c:pt idx="23">
                  <c:v>237345</c:v>
                </c:pt>
                <c:pt idx="24" formatCode="General">
                  <c:v>322593</c:v>
                </c:pt>
                <c:pt idx="25">
                  <c:v>254906</c:v>
                </c:pt>
                <c:pt idx="26">
                  <c:v>231552</c:v>
                </c:pt>
                <c:pt idx="27" formatCode="General">
                  <c:v>276384</c:v>
                </c:pt>
              </c:numCache>
            </c:numRef>
          </c:val>
          <c:extLst>
            <c:ext xmlns:c16="http://schemas.microsoft.com/office/drawing/2014/chart" uri="{C3380CC4-5D6E-409C-BE32-E72D297353CC}">
              <c16:uniqueId val="{00000001-0534-4A51-8052-4FBF368D3A7D}"/>
            </c:ext>
          </c:extLst>
        </c:ser>
        <c:dLbls>
          <c:showLegendKey val="0"/>
          <c:showVal val="0"/>
          <c:showCatName val="0"/>
          <c:showSerName val="0"/>
          <c:showPercent val="0"/>
          <c:showBubbleSize val="0"/>
        </c:dLbls>
        <c:gapWidth val="150"/>
        <c:axId val="102069760"/>
        <c:axId val="102071296"/>
      </c:barChart>
      <c:lineChart>
        <c:grouping val="standard"/>
        <c:varyColors val="0"/>
        <c:ser>
          <c:idx val="1"/>
          <c:order val="1"/>
          <c:tx>
            <c:strRef>
              <c:f>'元データ（グラフ用）'!$D$64</c:f>
              <c:strCache>
                <c:ptCount val="1"/>
                <c:pt idx="0">
                  <c:v>全国の対19年同月比（コロナ前との比較）</c:v>
                </c:pt>
              </c:strCache>
            </c:strRef>
          </c:tx>
          <c:spPr>
            <a:ln w="28575" cap="rnd">
              <a:solidFill>
                <a:srgbClr val="FF0000"/>
              </a:solidFill>
              <a:round/>
            </a:ln>
            <a:effectLst/>
          </c:spPr>
          <c:marker>
            <c:symbol val="triangle"/>
            <c:size val="7"/>
            <c:spPr>
              <a:solidFill>
                <a:srgbClr val="FF0000"/>
              </a:solidFill>
              <a:ln w="9525">
                <a:solidFill>
                  <a:srgbClr val="FF0000"/>
                </a:solidFill>
              </a:ln>
              <a:effectLst/>
            </c:spPr>
          </c:marker>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'元データ（グラフ用）'!$Q$64:$AR$64</c:f>
              <c:numCache>
                <c:formatCode>\+#,##0.0;"▲ "#,##0.0</c:formatCode>
                <c:ptCount val="28"/>
                <c:pt idx="0">
                  <c:v>-2.9</c:v>
                </c:pt>
                <c:pt idx="1">
                  <c:v>-3.8</c:v>
                </c:pt>
                <c:pt idx="2">
                  <c:v>-0.3</c:v>
                </c:pt>
                <c:pt idx="3">
                  <c:v>-6</c:v>
                </c:pt>
                <c:pt idx="4">
                  <c:v>-11.1</c:v>
                </c:pt>
                <c:pt idx="5">
                  <c:v>-16.2</c:v>
                </c:pt>
                <c:pt idx="6">
                  <c:v>-1.2</c:v>
                </c:pt>
                <c:pt idx="7">
                  <c:v>-7.6</c:v>
                </c:pt>
                <c:pt idx="8">
                  <c:v>-6.9</c:v>
                </c:pt>
                <c:pt idx="9">
                  <c:v>-10.199999999999999</c:v>
                </c:pt>
                <c:pt idx="10">
                  <c:v>1.9</c:v>
                </c:pt>
                <c:pt idx="11">
                  <c:v>1.1000000000000001</c:v>
                </c:pt>
                <c:pt idx="12">
                  <c:v>-0.6</c:v>
                </c:pt>
                <c:pt idx="13">
                  <c:v>-9.6458519630835617</c:v>
                </c:pt>
                <c:pt idx="14">
                  <c:v>-6.9243304624822972</c:v>
                </c:pt>
                <c:pt idx="15">
                  <c:v>0.17007572573186636</c:v>
                </c:pt>
                <c:pt idx="16">
                  <c:v>-3.0883056160668776E-2</c:v>
                </c:pt>
                <c:pt idx="17">
                  <c:v>-6.5928660921698468</c:v>
                </c:pt>
                <c:pt idx="18">
                  <c:v>-5.9942502582327473</c:v>
                </c:pt>
                <c:pt idx="19">
                  <c:v>-7.0535298896627356</c:v>
                </c:pt>
                <c:pt idx="20">
                  <c:v>-10.018999281199481</c:v>
                </c:pt>
                <c:pt idx="21">
                  <c:v>-11.743826698468773</c:v>
                </c:pt>
                <c:pt idx="22">
                  <c:v>0.8313339602604497</c:v>
                </c:pt>
                <c:pt idx="23">
                  <c:v>-0.62274675802198587</c:v>
                </c:pt>
                <c:pt idx="24">
                  <c:v>-1.2987740369655887</c:v>
                </c:pt>
                <c:pt idx="25">
                  <c:v>-2.88312608614959</c:v>
                </c:pt>
                <c:pt idx="26">
                  <c:v>-4.9201421661160927</c:v>
                </c:pt>
                <c:pt idx="27">
                  <c:v>-0.65087915570012367</c:v>
                </c:pt>
              </c:numCache>
            </c:numRef>
          </c:val>
          <c:smooth val="0"/>
          <c:extLst>
            <c:ext xmlns:c16="http://schemas.microsoft.com/office/drawing/2014/chart" uri="{C3380CC4-5D6E-409C-BE32-E72D297353CC}">
              <c16:uniqueId val="{00000002-0534-4A51-8052-4FBF368D3A7D}"/>
            </c:ext>
          </c:extLst>
        </c:ser>
        <c:ser>
          <c:idx val="3"/>
          <c:order val="3"/>
          <c:tx>
            <c:strRef>
              <c:f>'元データ（グラフ用）'!$D$67</c:f>
              <c:strCache>
                <c:ptCount val="1"/>
                <c:pt idx="0">
                  <c:v>大阪市の対19年同月比（コロナ前との比較）</c:v>
                </c:pt>
              </c:strCache>
            </c:strRef>
          </c:tx>
          <c:marker>
            <c:symbol val="square"/>
            <c:size val="7"/>
            <c:spPr>
              <a:solidFill>
                <a:schemeClr val="accent4"/>
              </a:solidFill>
              <a:ln w="9525">
                <a:solidFill>
                  <a:schemeClr val="accent4"/>
                </a:solidFill>
              </a:ln>
              <a:effectLst/>
            </c:spPr>
          </c:marker>
          <c:dLbls>
            <c:dLbl>
              <c:idx val="0"/>
              <c:layout>
                <c:manualLayout>
                  <c:x val="-1.7655068929623801E-2"/>
                  <c:y val="-3.4201625105443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34-4A51-8052-4FBF368D3A7D}"/>
                </c:ext>
              </c:extLst>
            </c:dLbl>
            <c:dLbl>
              <c:idx val="1"/>
              <c:layout>
                <c:manualLayout>
                  <c:x val="-2.5803562281757841E-2"/>
                  <c:y val="-2.6308942388802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34-4A51-8052-4FBF368D3A7D}"/>
                </c:ext>
              </c:extLst>
            </c:dLbl>
            <c:dLbl>
              <c:idx val="2"/>
              <c:layout>
                <c:manualLayout>
                  <c:x val="-1.7655068929623752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34-4A51-8052-4FBF368D3A7D}"/>
                </c:ext>
              </c:extLst>
            </c:dLbl>
            <c:dLbl>
              <c:idx val="3"/>
              <c:layout>
                <c:manualLayout>
                  <c:x val="-5.4323289014227422E-3"/>
                  <c:y val="1.8416259672161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34-4A51-8052-4FBF368D3A7D}"/>
                </c:ext>
              </c:extLst>
            </c:dLbl>
            <c:dLbl>
              <c:idx val="4"/>
              <c:layout>
                <c:manualLayout>
                  <c:x val="-1.9013151154979525E-2"/>
                  <c:y val="-2.367804814992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34-4A51-8052-4FBF368D3A7D}"/>
                </c:ext>
              </c:extLst>
            </c:dLbl>
            <c:dLbl>
              <c:idx val="5"/>
              <c:layout>
                <c:manualLayout>
                  <c:x val="-1.3580822253556732E-2"/>
                  <c:y val="2.367804814992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34-4A51-8052-4FBF368D3A7D}"/>
                </c:ext>
              </c:extLst>
            </c:dLbl>
            <c:dLbl>
              <c:idx val="6"/>
              <c:layout>
                <c:manualLayout>
                  <c:x val="-1.6296986704268178E-2"/>
                  <c:y val="3.6832519344323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34-4A51-8052-4FBF368D3A7D}"/>
                </c:ext>
              </c:extLst>
            </c:dLbl>
            <c:dLbl>
              <c:idx val="7"/>
              <c:layout>
                <c:manualLayout>
                  <c:x val="-2.1729315605690771E-2"/>
                  <c:y val="3.157073086656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34-4A51-8052-4FBF368D3A7D}"/>
                </c:ext>
              </c:extLst>
            </c:dLbl>
            <c:dLbl>
              <c:idx val="8"/>
              <c:layout>
                <c:manualLayout>
                  <c:x val="-6.7904111267783661E-3"/>
                  <c:y val="-2.6308942388802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34-4A51-8052-4FBF368D3A7D}"/>
                </c:ext>
              </c:extLst>
            </c:dLbl>
            <c:dLbl>
              <c:idx val="9"/>
              <c:layout>
                <c:manualLayout>
                  <c:x val="-2.7161644507113562E-2"/>
                  <c:y val="-3.42016251054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34-4A51-8052-4FBF368D3A7D}"/>
                </c:ext>
              </c:extLst>
            </c:dLbl>
            <c:dLbl>
              <c:idx val="10"/>
              <c:layout>
                <c:manualLayout>
                  <c:x val="-9.5065755774898127E-3"/>
                  <c:y val="2.6308942388802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34-4A51-8052-4FBF368D3A7D}"/>
                </c:ext>
              </c:extLst>
            </c:dLbl>
            <c:dLbl>
              <c:idx val="11"/>
              <c:layout>
                <c:manualLayout>
                  <c:x val="-1.629698670426798E-2"/>
                  <c:y val="3.157073086656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34-4A51-8052-4FBF368D3A7D}"/>
                </c:ext>
              </c:extLst>
            </c:dLbl>
            <c:dLbl>
              <c:idx val="13"/>
              <c:layout>
                <c:manualLayout>
                  <c:x val="-6.7904111267784659E-3"/>
                  <c:y val="-2.8939836627682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34-4A51-8052-4FBF368D3A7D}"/>
                </c:ext>
              </c:extLst>
            </c:dLbl>
            <c:dLbl>
              <c:idx val="17"/>
              <c:layout>
                <c:manualLayout>
                  <c:x val="-2.4445480056402218E-2"/>
                  <c:y val="-3.946341358320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8E-4A24-9647-36286D5CBD29}"/>
                </c:ext>
              </c:extLst>
            </c:dLbl>
            <c:dLbl>
              <c:idx val="18"/>
              <c:layout>
                <c:manualLayout>
                  <c:x val="-1.3580822253556632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8E-4A24-9647-36286D5CBD29}"/>
                </c:ext>
              </c:extLst>
            </c:dLbl>
            <c:dLbl>
              <c:idx val="19"/>
              <c:layout>
                <c:manualLayout>
                  <c:x val="-6.7904111267783661E-3"/>
                  <c:y val="-7.8926827166407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8E-4A24-9647-36286D5CBD29}"/>
                </c:ext>
              </c:extLst>
            </c:dLbl>
            <c:dLbl>
              <c:idx val="20"/>
              <c:layout>
                <c:manualLayout>
                  <c:x val="-1.0864657802845385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34-4A51-8052-4FBF368D3A7D}"/>
                </c:ext>
              </c:extLst>
            </c:dLbl>
            <c:dLbl>
              <c:idx val="21"/>
              <c:layout>
                <c:manualLayout>
                  <c:x val="-1.6296986704268178E-2"/>
                  <c:y val="-3.42016251054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34-4A51-8052-4FBF368D3A7D}"/>
                </c:ext>
              </c:extLst>
            </c:dLbl>
            <c:dLbl>
              <c:idx val="22"/>
              <c:layout>
                <c:manualLayout>
                  <c:x val="-1.3580822253556732E-2"/>
                  <c:y val="-1.8416259672161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534-4A51-8052-4FBF368D3A7D}"/>
                </c:ext>
              </c:extLst>
            </c:dLbl>
            <c:dLbl>
              <c:idx val="23"/>
              <c:layout>
                <c:manualLayout>
                  <c:x val="-1.9013151154979525E-2"/>
                  <c:y val="2.1047153911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534-4A51-8052-4FBF368D3A7D}"/>
                </c:ext>
              </c:extLst>
            </c:dLbl>
            <c:dLbl>
              <c:idx val="27"/>
              <c:layout>
                <c:manualLayout>
                  <c:x val="-3.395205563389183E-2"/>
                  <c:y val="1.0523576955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24-41FA-B61F-C8F11B5E72A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'元データ（グラフ用）'!$Q$67:$AR$67</c:f>
              <c:numCache>
                <c:formatCode>\+#,##0.0;"▲ "#,##0.0</c:formatCode>
                <c:ptCount val="28"/>
                <c:pt idx="0">
                  <c:v>-13.332116551227047</c:v>
                </c:pt>
                <c:pt idx="1">
                  <c:v>-15.171795250461951</c:v>
                </c:pt>
                <c:pt idx="2">
                  <c:v>-5.7855285631915105</c:v>
                </c:pt>
                <c:pt idx="3">
                  <c:v>-14.869356076539963</c:v>
                </c:pt>
                <c:pt idx="4">
                  <c:v>-8.8415597547873315</c:v>
                </c:pt>
                <c:pt idx="5">
                  <c:v>-12.861033626919106</c:v>
                </c:pt>
                <c:pt idx="6">
                  <c:v>-17.037560042290256</c:v>
                </c:pt>
                <c:pt idx="7">
                  <c:v>0.98302744843268286</c:v>
                </c:pt>
                <c:pt idx="8">
                  <c:v>-12.880159593504292</c:v>
                </c:pt>
                <c:pt idx="9">
                  <c:v>-18.5</c:v>
                </c:pt>
                <c:pt idx="10">
                  <c:v>1.8585654271044083</c:v>
                </c:pt>
                <c:pt idx="11">
                  <c:v>-2.4156976379007822</c:v>
                </c:pt>
                <c:pt idx="12">
                  <c:v>0.63927755568247147</c:v>
                </c:pt>
                <c:pt idx="13">
                  <c:v>-17.200056190500202</c:v>
                </c:pt>
                <c:pt idx="14">
                  <c:v>-20.978252591955957</c:v>
                </c:pt>
                <c:pt idx="15">
                  <c:v>-6.9982884795083189</c:v>
                </c:pt>
                <c:pt idx="16">
                  <c:v>0.10892557743567011</c:v>
                </c:pt>
                <c:pt idx="17">
                  <c:v>-14.360444258970473</c:v>
                </c:pt>
                <c:pt idx="18">
                  <c:v>-12.248444296485451</c:v>
                </c:pt>
                <c:pt idx="19">
                  <c:v>0.89978885821015986</c:v>
                </c:pt>
                <c:pt idx="20">
                  <c:v>-18.963776101368801</c:v>
                </c:pt>
                <c:pt idx="21">
                  <c:v>-15.209724994327601</c:v>
                </c:pt>
                <c:pt idx="22">
                  <c:v>1.7737669208028661</c:v>
                </c:pt>
                <c:pt idx="23">
                  <c:v>-0.61470690456549848</c:v>
                </c:pt>
                <c:pt idx="24">
                  <c:v>15.145988006853228</c:v>
                </c:pt>
                <c:pt idx="25">
                  <c:v>-8.1840022764356526</c:v>
                </c:pt>
                <c:pt idx="26">
                  <c:v>-16.030418085488307</c:v>
                </c:pt>
                <c:pt idx="27">
                  <c:v>-11.250116402660082</c:v>
                </c:pt>
              </c:numCache>
            </c:numRef>
          </c:val>
          <c:smooth val="0"/>
          <c:extLst>
            <c:ext xmlns:c16="http://schemas.microsoft.com/office/drawing/2014/chart" uri="{C3380CC4-5D6E-409C-BE32-E72D297353CC}">
              <c16:uniqueId val="{00000017-0534-4A51-8052-4FBF368D3A7D}"/>
            </c:ext>
          </c:extLst>
        </c:ser>
        <c:dLbls>
          <c:showLegendKey val="0"/>
          <c:showVal val="0"/>
          <c:showCatName val="0"/>
          <c:showSerName val="0"/>
          <c:showPercent val="0"/>
          <c:showBubbleSize val="0"/>
        </c:dLbls>
        <c:marker val="1"/>
        <c:smooth val="0"/>
        <c:axId val="102075392"/>
        <c:axId val="102073472"/>
      </c:lineChart>
      <c:catAx>
        <c:axId val="1020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02071296"/>
        <c:crosses val="autoZero"/>
        <c:auto val="1"/>
        <c:lblAlgn val="ctr"/>
        <c:lblOffset val="100"/>
        <c:noMultiLvlLbl val="0"/>
      </c:catAx>
      <c:valAx>
        <c:axId val="102071296"/>
        <c:scaling>
          <c:orientation val="minMax"/>
          <c:max val="330000"/>
          <c:min val="210000"/>
        </c:scaling>
        <c:delete val="0"/>
        <c:axPos val="l"/>
        <c:majorGridlines>
          <c:spPr>
            <a:ln w="9525" cap="flat" cmpd="sng" algn="ctr">
              <a:no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dirty="0"/>
                  <a:t>（円）</a:t>
                </a:r>
              </a:p>
            </c:rich>
          </c:tx>
          <c:layout>
            <c:manualLayout>
              <c:xMode val="edge"/>
              <c:yMode val="edge"/>
              <c:x val="6.0784552338671062E-2"/>
              <c:y val="6.2701460208449689E-2"/>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069760"/>
        <c:crosses val="autoZero"/>
        <c:crossBetween val="between"/>
        <c:majorUnit val="20000"/>
      </c:valAx>
      <c:valAx>
        <c:axId val="102073472"/>
        <c:scaling>
          <c:orientation val="minMax"/>
        </c:scaling>
        <c:delete val="0"/>
        <c:axPos val="r"/>
        <c:majorGridlines>
          <c:spPr>
            <a:ln>
              <a:solidFill>
                <a:srgbClr val="D9D9D9"/>
              </a:solidFill>
            </a:ln>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90835335642894666"/>
              <c:y val="7.3176503694821954E-2"/>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075392"/>
        <c:crosses val="max"/>
        <c:crossBetween val="between"/>
      </c:valAx>
      <c:catAx>
        <c:axId val="102075392"/>
        <c:scaling>
          <c:orientation val="minMax"/>
        </c:scaling>
        <c:delete val="1"/>
        <c:axPos val="b"/>
        <c:numFmt formatCode="General" sourceLinked="1"/>
        <c:majorTickMark val="out"/>
        <c:minorTickMark val="none"/>
        <c:tickLblPos val="none"/>
        <c:crossAx val="102073472"/>
        <c:crosses val="autoZero"/>
        <c:auto val="1"/>
        <c:lblAlgn val="ctr"/>
        <c:lblOffset val="100"/>
        <c:noMultiLvlLbl val="0"/>
      </c:catAx>
      <c:spPr>
        <a:noFill/>
        <a:ln>
          <a:noFill/>
        </a:ln>
        <a:effectLst/>
      </c:spPr>
    </c:plotArea>
    <c:legend>
      <c:legendPos val="t"/>
      <c:layout>
        <c:manualLayout>
          <c:xMode val="edge"/>
          <c:yMode val="edge"/>
          <c:x val="0.26366022194271632"/>
          <c:y val="0.1300527670378368"/>
          <c:w val="0.63988086517750986"/>
          <c:h val="9.431527973656253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300" b="1" dirty="0">
                <a:latin typeface="Meiryo UI" panose="020B0604030504040204" pitchFamily="50" charset="-128"/>
                <a:ea typeface="Meiryo UI" panose="020B0604030504040204" pitchFamily="50" charset="-128"/>
              </a:rPr>
              <a:t>用途別家計消費の推移（全国・</a:t>
            </a:r>
            <a:r>
              <a:rPr lang="en-US" altLang="ja-JP" sz="1300" b="1" dirty="0">
                <a:latin typeface="Meiryo UI" panose="020B0604030504040204" pitchFamily="50" charset="-128"/>
                <a:ea typeface="Meiryo UI" panose="020B0604030504040204" pitchFamily="50" charset="-128"/>
              </a:rPr>
              <a:t>2019</a:t>
            </a:r>
            <a:r>
              <a:rPr lang="ja-JP" altLang="en-US" sz="1300" b="1" dirty="0">
                <a:latin typeface="Meiryo UI" panose="020B0604030504040204" pitchFamily="50" charset="-128"/>
                <a:ea typeface="Meiryo UI" panose="020B0604030504040204" pitchFamily="50" charset="-128"/>
              </a:rPr>
              <a:t>年同月比）</a:t>
            </a:r>
          </a:p>
        </c:rich>
      </c:tx>
      <c:layout>
        <c:manualLayout>
          <c:xMode val="edge"/>
          <c:yMode val="edge"/>
          <c:x val="0.14788648306911492"/>
          <c:y val="3.92169491331025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1108114610673664"/>
          <c:y val="0.14848269426001587"/>
          <c:w val="0.85836329833770775"/>
          <c:h val="0.75389542692570766"/>
        </c:manualLayout>
      </c:layout>
      <c:lineChart>
        <c:grouping val="standard"/>
        <c:varyColors val="0"/>
        <c:ser>
          <c:idx val="0"/>
          <c:order val="0"/>
          <c:tx>
            <c:strRef>
              <c:f>全国!$B$45</c:f>
              <c:strCache>
                <c:ptCount val="1"/>
                <c:pt idx="0">
                  <c:v>消費支出</c:v>
                </c:pt>
              </c:strCache>
            </c:strRef>
          </c:tx>
          <c:spPr>
            <a:ln w="28575" cap="rnd">
              <a:solidFill>
                <a:schemeClr val="accent1"/>
              </a:solidFill>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全国!$B$61:$B$72</c:f>
              <c:numCache>
                <c:formatCode>0.0%</c:formatCode>
                <c:ptCount val="12"/>
                <c:pt idx="0">
                  <c:v>-3.0883056160668776E-4</c:v>
                </c:pt>
                <c:pt idx="1">
                  <c:v>-6.5928660921698468E-2</c:v>
                </c:pt>
                <c:pt idx="2">
                  <c:v>-5.9942502582327473E-2</c:v>
                </c:pt>
                <c:pt idx="3">
                  <c:v>-7.0535298896627352E-2</c:v>
                </c:pt>
                <c:pt idx="4">
                  <c:v>-0.10018999281199481</c:v>
                </c:pt>
                <c:pt idx="5">
                  <c:v>-0.11743826698468773</c:v>
                </c:pt>
                <c:pt idx="6">
                  <c:v>8.313339602604497E-3</c:v>
                </c:pt>
                <c:pt idx="7">
                  <c:v>-6.2274675802198587E-3</c:v>
                </c:pt>
                <c:pt idx="8">
                  <c:v>-1.2987740369655887E-2</c:v>
                </c:pt>
                <c:pt idx="9">
                  <c:v>-2.88312608614959E-2</c:v>
                </c:pt>
                <c:pt idx="10">
                  <c:v>-4.9201421661160927E-2</c:v>
                </c:pt>
                <c:pt idx="11">
                  <c:v>-6.5087915570012367E-3</c:v>
                </c:pt>
              </c:numCache>
            </c:numRef>
          </c:val>
          <c:smooth val="0"/>
          <c:extLst>
            <c:ext xmlns:c16="http://schemas.microsoft.com/office/drawing/2014/chart" uri="{C3380CC4-5D6E-409C-BE32-E72D297353CC}">
              <c16:uniqueId val="{00000000-9358-4D9C-8B99-3CED46A5D5A6}"/>
            </c:ext>
          </c:extLst>
        </c:ser>
        <c:ser>
          <c:idx val="1"/>
          <c:order val="1"/>
          <c:tx>
            <c:strRef>
              <c:f>全国!$C$45</c:f>
              <c:strCache>
                <c:ptCount val="1"/>
                <c:pt idx="0">
                  <c:v>被服・履物</c:v>
                </c:pt>
              </c:strCache>
            </c:strRef>
          </c:tx>
          <c:spPr>
            <a:ln w="28575" cap="rnd">
              <a:solidFill>
                <a:schemeClr val="accent2"/>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全国!$C$61:$C$72</c:f>
              <c:numCache>
                <c:formatCode>0.0%</c:formatCode>
                <c:ptCount val="12"/>
                <c:pt idx="0">
                  <c:v>-0.16302930179984354</c:v>
                </c:pt>
                <c:pt idx="1">
                  <c:v>-0.29103636948825229</c:v>
                </c:pt>
                <c:pt idx="2">
                  <c:v>-0.17262494371904546</c:v>
                </c:pt>
                <c:pt idx="3">
                  <c:v>-0.16445895522388054</c:v>
                </c:pt>
                <c:pt idx="4">
                  <c:v>-0.27948746030007665</c:v>
                </c:pt>
                <c:pt idx="5">
                  <c:v>-0.34335129004819964</c:v>
                </c:pt>
                <c:pt idx="6">
                  <c:v>-1.5143763429857793E-2</c:v>
                </c:pt>
                <c:pt idx="7">
                  <c:v>-8.9865081914551892E-2</c:v>
                </c:pt>
                <c:pt idx="8">
                  <c:v>-9.9506385646008E-2</c:v>
                </c:pt>
                <c:pt idx="9">
                  <c:v>-0.25555819289500747</c:v>
                </c:pt>
                <c:pt idx="10">
                  <c:v>-0.29620480574893326</c:v>
                </c:pt>
                <c:pt idx="11">
                  <c:v>-0.20578052084901399</c:v>
                </c:pt>
              </c:numCache>
            </c:numRef>
          </c:val>
          <c:smooth val="0"/>
          <c:extLst>
            <c:ext xmlns:c16="http://schemas.microsoft.com/office/drawing/2014/chart" uri="{C3380CC4-5D6E-409C-BE32-E72D297353CC}">
              <c16:uniqueId val="{00000001-9358-4D9C-8B99-3CED46A5D5A6}"/>
            </c:ext>
          </c:extLst>
        </c:ser>
        <c:ser>
          <c:idx val="2"/>
          <c:order val="2"/>
          <c:tx>
            <c:strRef>
              <c:f>全国!$D$45</c:f>
              <c:strCache>
                <c:ptCount val="1"/>
                <c:pt idx="0">
                  <c:v>保健医療</c:v>
                </c:pt>
              </c:strCache>
            </c:strRef>
          </c:tx>
          <c:spPr>
            <a:ln w="28575" cap="rnd">
              <a:solidFill>
                <a:schemeClr val="accent3"/>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全国!$D$61:$D$72</c:f>
              <c:numCache>
                <c:formatCode>0.0%</c:formatCode>
                <c:ptCount val="12"/>
                <c:pt idx="0">
                  <c:v>6.0539475678133003E-2</c:v>
                </c:pt>
                <c:pt idx="1">
                  <c:v>7.3379875550159346E-2</c:v>
                </c:pt>
                <c:pt idx="2">
                  <c:v>4.973895865669542E-2</c:v>
                </c:pt>
                <c:pt idx="3">
                  <c:v>-3.1765848245248973E-2</c:v>
                </c:pt>
                <c:pt idx="4">
                  <c:v>2.264769425612756E-2</c:v>
                </c:pt>
                <c:pt idx="5">
                  <c:v>-4.0726072607260688E-2</c:v>
                </c:pt>
                <c:pt idx="6">
                  <c:v>9.1481264637002235E-2</c:v>
                </c:pt>
                <c:pt idx="7">
                  <c:v>3.0981532841777737E-2</c:v>
                </c:pt>
                <c:pt idx="8">
                  <c:v>-3.4655050925629372E-2</c:v>
                </c:pt>
                <c:pt idx="9">
                  <c:v>5.6798623063683218E-2</c:v>
                </c:pt>
                <c:pt idx="10">
                  <c:v>-3.0511060259341694E-4</c:v>
                </c:pt>
                <c:pt idx="11">
                  <c:v>6.0837861023734563E-2</c:v>
                </c:pt>
              </c:numCache>
            </c:numRef>
          </c:val>
          <c:smooth val="0"/>
          <c:extLst>
            <c:ext xmlns:c16="http://schemas.microsoft.com/office/drawing/2014/chart" uri="{C3380CC4-5D6E-409C-BE32-E72D297353CC}">
              <c16:uniqueId val="{00000002-9358-4D9C-8B99-3CED46A5D5A6}"/>
            </c:ext>
          </c:extLst>
        </c:ser>
        <c:ser>
          <c:idx val="3"/>
          <c:order val="3"/>
          <c:tx>
            <c:strRef>
              <c:f>全国!$E$45</c:f>
              <c:strCache>
                <c:ptCount val="1"/>
                <c:pt idx="0">
                  <c:v>交通・通信</c:v>
                </c:pt>
              </c:strCache>
            </c:strRef>
          </c:tx>
          <c:spPr>
            <a:ln w="28575" cap="rnd" cmpd="dbl">
              <a:solidFill>
                <a:schemeClr val="accent4"/>
              </a:solidFill>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全国!$E$61:$E$72</c:f>
              <c:numCache>
                <c:formatCode>0.0%</c:formatCode>
                <c:ptCount val="12"/>
                <c:pt idx="0">
                  <c:v>6.5251718372654643E-2</c:v>
                </c:pt>
                <c:pt idx="1">
                  <c:v>-7.1745281967870556E-2</c:v>
                </c:pt>
                <c:pt idx="2">
                  <c:v>-0.1350132560271563</c:v>
                </c:pt>
                <c:pt idx="3">
                  <c:v>-0.13309463140321587</c:v>
                </c:pt>
                <c:pt idx="4">
                  <c:v>-0.20934179920789586</c:v>
                </c:pt>
                <c:pt idx="5">
                  <c:v>-0.20233920676061246</c:v>
                </c:pt>
                <c:pt idx="6">
                  <c:v>-1.1258474785965311E-2</c:v>
                </c:pt>
                <c:pt idx="7">
                  <c:v>-2.3402426210716865E-3</c:v>
                </c:pt>
                <c:pt idx="8">
                  <c:v>-5.7982878794966553E-2</c:v>
                </c:pt>
                <c:pt idx="9">
                  <c:v>8.6980609418282562E-2</c:v>
                </c:pt>
                <c:pt idx="10">
                  <c:v>-0.15396911162141469</c:v>
                </c:pt>
                <c:pt idx="11">
                  <c:v>-1.916885537575197E-2</c:v>
                </c:pt>
              </c:numCache>
            </c:numRef>
          </c:val>
          <c:smooth val="0"/>
          <c:extLst>
            <c:ext xmlns:c16="http://schemas.microsoft.com/office/drawing/2014/chart" uri="{C3380CC4-5D6E-409C-BE32-E72D297353CC}">
              <c16:uniqueId val="{00000003-9358-4D9C-8B99-3CED46A5D5A6}"/>
            </c:ext>
          </c:extLst>
        </c:ser>
        <c:ser>
          <c:idx val="4"/>
          <c:order val="4"/>
          <c:tx>
            <c:strRef>
              <c:f>全国!$F$45</c:f>
              <c:strCache>
                <c:ptCount val="1"/>
                <c:pt idx="0">
                  <c:v>教養娯楽</c:v>
                </c:pt>
              </c:strCache>
            </c:strRef>
          </c:tx>
          <c:spPr>
            <a:ln w="28575" cap="rnd" cmpd="dbl">
              <a:solidFill>
                <a:schemeClr val="accent5"/>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全国!$F$61:$F$72</c:f>
              <c:numCache>
                <c:formatCode>0.0%</c:formatCode>
                <c:ptCount val="12"/>
                <c:pt idx="0">
                  <c:v>-0.16146650762759751</c:v>
                </c:pt>
                <c:pt idx="1">
                  <c:v>-0.21677479147358669</c:v>
                </c:pt>
                <c:pt idx="2">
                  <c:v>-0.20191243080020127</c:v>
                </c:pt>
                <c:pt idx="3">
                  <c:v>-0.16827521269798562</c:v>
                </c:pt>
                <c:pt idx="4">
                  <c:v>-0.25475499200094809</c:v>
                </c:pt>
                <c:pt idx="5">
                  <c:v>-0.25978647686832745</c:v>
                </c:pt>
                <c:pt idx="6">
                  <c:v>-2.2019997753061404E-2</c:v>
                </c:pt>
                <c:pt idx="7">
                  <c:v>-0.12466559657570897</c:v>
                </c:pt>
                <c:pt idx="8">
                  <c:v>-0.13972525138082426</c:v>
                </c:pt>
                <c:pt idx="9">
                  <c:v>-0.19593559587432341</c:v>
                </c:pt>
                <c:pt idx="10">
                  <c:v>-0.14757120818753056</c:v>
                </c:pt>
                <c:pt idx="11">
                  <c:v>-9.2635583929838172E-2</c:v>
                </c:pt>
              </c:numCache>
            </c:numRef>
          </c:val>
          <c:smooth val="0"/>
          <c:extLst>
            <c:ext xmlns:c16="http://schemas.microsoft.com/office/drawing/2014/chart" uri="{C3380CC4-5D6E-409C-BE32-E72D297353CC}">
              <c16:uniqueId val="{00000004-9358-4D9C-8B99-3CED46A5D5A6}"/>
            </c:ext>
          </c:extLst>
        </c:ser>
        <c:ser>
          <c:idx val="5"/>
          <c:order val="5"/>
          <c:tx>
            <c:strRef>
              <c:f>全国!$G$45</c:f>
              <c:strCache>
                <c:ptCount val="1"/>
                <c:pt idx="0">
                  <c:v>食料</c:v>
                </c:pt>
              </c:strCache>
            </c:strRef>
          </c:tx>
          <c:spPr>
            <a:ln w="28575" cap="rnd" cmpd="sng">
              <a:solidFill>
                <a:srgbClr val="70AD47">
                  <a:lumMod val="75000"/>
                </a:srgbClr>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全国!$G$61:$G$72</c:f>
              <c:numCache>
                <c:formatCode>0.0%</c:formatCode>
                <c:ptCount val="12"/>
                <c:pt idx="0">
                  <c:v>-2.3533816144481912E-2</c:v>
                </c:pt>
                <c:pt idx="1">
                  <c:v>-2.2270478352601542E-2</c:v>
                </c:pt>
                <c:pt idx="2">
                  <c:v>-1.7559262510974505E-2</c:v>
                </c:pt>
                <c:pt idx="3">
                  <c:v>5.4332177418345839E-3</c:v>
                </c:pt>
                <c:pt idx="4">
                  <c:v>-5.3304804874645284E-2</c:v>
                </c:pt>
                <c:pt idx="5">
                  <c:v>-4.031591859213457E-2</c:v>
                </c:pt>
                <c:pt idx="6">
                  <c:v>2.5805369993036065E-2</c:v>
                </c:pt>
                <c:pt idx="7">
                  <c:v>-1.0817690104995004E-3</c:v>
                </c:pt>
                <c:pt idx="8">
                  <c:v>-5.7446574685542373E-3</c:v>
                </c:pt>
                <c:pt idx="9">
                  <c:v>2.5203541691407594E-3</c:v>
                </c:pt>
                <c:pt idx="10">
                  <c:v>2.0697274392715848E-3</c:v>
                </c:pt>
                <c:pt idx="11">
                  <c:v>-3.9849567881248271E-3</c:v>
                </c:pt>
              </c:numCache>
            </c:numRef>
          </c:val>
          <c:smooth val="0"/>
          <c:extLst>
            <c:ext xmlns:c16="http://schemas.microsoft.com/office/drawing/2014/chart" uri="{C3380CC4-5D6E-409C-BE32-E72D297353CC}">
              <c16:uniqueId val="{00000005-9358-4D9C-8B99-3CED46A5D5A6}"/>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300" b="1" dirty="0">
                <a:latin typeface="Meiryo UI" panose="020B0604030504040204" pitchFamily="50" charset="-128"/>
                <a:ea typeface="Meiryo UI" panose="020B0604030504040204" pitchFamily="50" charset="-128"/>
              </a:rPr>
              <a:t>用途別家計消費の推移（大阪・</a:t>
            </a:r>
            <a:r>
              <a:rPr lang="en-US" altLang="ja-JP" sz="1300" b="1" dirty="0">
                <a:latin typeface="Meiryo UI" panose="020B0604030504040204" pitchFamily="50" charset="-128"/>
                <a:ea typeface="Meiryo UI" panose="020B0604030504040204" pitchFamily="50" charset="-128"/>
              </a:rPr>
              <a:t>2019</a:t>
            </a:r>
            <a:r>
              <a:rPr lang="ja-JP" altLang="en-US" sz="1300" b="1" dirty="0">
                <a:latin typeface="Meiryo UI" panose="020B0604030504040204" pitchFamily="50" charset="-128"/>
                <a:ea typeface="Meiryo UI" panose="020B0604030504040204" pitchFamily="50" charset="-128"/>
              </a:rPr>
              <a:t>年同月比）</a:t>
            </a:r>
          </a:p>
        </c:rich>
      </c:tx>
      <c:layout>
        <c:manualLayout>
          <c:xMode val="edge"/>
          <c:yMode val="edge"/>
          <c:x val="0.20437645662747825"/>
          <c:y val="3.6855561495051439E-2"/>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9937194982706132E-2"/>
          <c:y val="0.15640056350395262"/>
          <c:w val="0.85836329833770775"/>
          <c:h val="0.70710754989763092"/>
        </c:manualLayout>
      </c:layout>
      <c:lineChart>
        <c:grouping val="standard"/>
        <c:varyColors val="0"/>
        <c:ser>
          <c:idx val="0"/>
          <c:order val="0"/>
          <c:tx>
            <c:strRef>
              <c:f>大阪市!$B$44</c:f>
              <c:strCache>
                <c:ptCount val="1"/>
                <c:pt idx="0">
                  <c:v>消費支出</c:v>
                </c:pt>
              </c:strCache>
            </c:strRef>
          </c:tx>
          <c:spPr>
            <a:ln w="28575" cap="rnd">
              <a:solidFill>
                <a:schemeClr val="accent1"/>
              </a:solidFill>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大阪市!$B$60:$B$71</c:f>
              <c:numCache>
                <c:formatCode>0.0%</c:formatCode>
                <c:ptCount val="12"/>
                <c:pt idx="0">
                  <c:v>1.0892557743567011E-3</c:v>
                </c:pt>
                <c:pt idx="1">
                  <c:v>-0.14360444258970473</c:v>
                </c:pt>
                <c:pt idx="2">
                  <c:v>-0.1224844429648545</c:v>
                </c:pt>
                <c:pt idx="3">
                  <c:v>8.9978885821015986E-3</c:v>
                </c:pt>
                <c:pt idx="4">
                  <c:v>-0.18963776101368801</c:v>
                </c:pt>
                <c:pt idx="5">
                  <c:v>-0.152097249943276</c:v>
                </c:pt>
                <c:pt idx="6">
                  <c:v>1.7737669208028661E-2</c:v>
                </c:pt>
                <c:pt idx="7">
                  <c:v>-6.1470690456549848E-3</c:v>
                </c:pt>
                <c:pt idx="8">
                  <c:v>0.15145988006853228</c:v>
                </c:pt>
                <c:pt idx="9">
                  <c:v>-8.1840022764356535E-2</c:v>
                </c:pt>
                <c:pt idx="10">
                  <c:v>-0.1604129722908213</c:v>
                </c:pt>
                <c:pt idx="11">
                  <c:v>-0.11250116402660082</c:v>
                </c:pt>
              </c:numCache>
            </c:numRef>
          </c:val>
          <c:smooth val="0"/>
          <c:extLst>
            <c:ext xmlns:c16="http://schemas.microsoft.com/office/drawing/2014/chart" uri="{C3380CC4-5D6E-409C-BE32-E72D297353CC}">
              <c16:uniqueId val="{00000000-322A-4E16-85FC-40390819F214}"/>
            </c:ext>
          </c:extLst>
        </c:ser>
        <c:ser>
          <c:idx val="1"/>
          <c:order val="1"/>
          <c:tx>
            <c:strRef>
              <c:f>大阪市!$C$44</c:f>
              <c:strCache>
                <c:ptCount val="1"/>
                <c:pt idx="0">
                  <c:v>被服・履物</c:v>
                </c:pt>
              </c:strCache>
            </c:strRef>
          </c:tx>
          <c:spPr>
            <a:ln w="28575" cap="rnd">
              <a:solidFill>
                <a:schemeClr val="accent2"/>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大阪市!$C$60:$C$71</c:f>
              <c:numCache>
                <c:formatCode>0.0%</c:formatCode>
                <c:ptCount val="12"/>
                <c:pt idx="0">
                  <c:v>-0.19632238587503426</c:v>
                </c:pt>
                <c:pt idx="1">
                  <c:v>-0.36466882992937588</c:v>
                </c:pt>
                <c:pt idx="2">
                  <c:v>-0.19610655737704918</c:v>
                </c:pt>
                <c:pt idx="3">
                  <c:v>0.25141428759373774</c:v>
                </c:pt>
                <c:pt idx="4">
                  <c:v>-0.63325981473312742</c:v>
                </c:pt>
                <c:pt idx="5">
                  <c:v>-0.30438134395477323</c:v>
                </c:pt>
                <c:pt idx="6">
                  <c:v>1.2106072252113798E-2</c:v>
                </c:pt>
                <c:pt idx="7">
                  <c:v>2.2629124201070994E-2</c:v>
                </c:pt>
                <c:pt idx="8">
                  <c:v>0.62671735937094963</c:v>
                </c:pt>
                <c:pt idx="9">
                  <c:v>-0.10883157483391948</c:v>
                </c:pt>
                <c:pt idx="10">
                  <c:v>-0.41146555709662502</c:v>
                </c:pt>
                <c:pt idx="11">
                  <c:v>0.15170251676391189</c:v>
                </c:pt>
              </c:numCache>
            </c:numRef>
          </c:val>
          <c:smooth val="0"/>
          <c:extLst>
            <c:ext xmlns:c16="http://schemas.microsoft.com/office/drawing/2014/chart" uri="{C3380CC4-5D6E-409C-BE32-E72D297353CC}">
              <c16:uniqueId val="{00000001-322A-4E16-85FC-40390819F214}"/>
            </c:ext>
          </c:extLst>
        </c:ser>
        <c:ser>
          <c:idx val="2"/>
          <c:order val="2"/>
          <c:tx>
            <c:strRef>
              <c:f>大阪市!$D$44</c:f>
              <c:strCache>
                <c:ptCount val="1"/>
                <c:pt idx="0">
                  <c:v>保健医療</c:v>
                </c:pt>
              </c:strCache>
            </c:strRef>
          </c:tx>
          <c:spPr>
            <a:ln w="28575" cap="rnd">
              <a:solidFill>
                <a:schemeClr val="accent3"/>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大阪市!$D$60:$D$71</c:f>
              <c:numCache>
                <c:formatCode>0.0%</c:formatCode>
                <c:ptCount val="12"/>
                <c:pt idx="0">
                  <c:v>9.8737012381011624E-2</c:v>
                </c:pt>
                <c:pt idx="1">
                  <c:v>-0.16518212759794337</c:v>
                </c:pt>
                <c:pt idx="2">
                  <c:v>0.2992260061919505</c:v>
                </c:pt>
                <c:pt idx="3">
                  <c:v>0.22746970902980457</c:v>
                </c:pt>
                <c:pt idx="4">
                  <c:v>9.3466107617050653E-3</c:v>
                </c:pt>
                <c:pt idx="5">
                  <c:v>-0.25176142880550545</c:v>
                </c:pt>
                <c:pt idx="6">
                  <c:v>5.9830584039233248E-2</c:v>
                </c:pt>
                <c:pt idx="7">
                  <c:v>-0.10824108241082409</c:v>
                </c:pt>
                <c:pt idx="8">
                  <c:v>-0.23768528707359704</c:v>
                </c:pt>
                <c:pt idx="9">
                  <c:v>-0.13781341631260846</c:v>
                </c:pt>
                <c:pt idx="10">
                  <c:v>-0.17646278360090217</c:v>
                </c:pt>
                <c:pt idx="11">
                  <c:v>-0.12402395572738989</c:v>
                </c:pt>
              </c:numCache>
            </c:numRef>
          </c:val>
          <c:smooth val="0"/>
          <c:extLst>
            <c:ext xmlns:c16="http://schemas.microsoft.com/office/drawing/2014/chart" uri="{C3380CC4-5D6E-409C-BE32-E72D297353CC}">
              <c16:uniqueId val="{00000002-322A-4E16-85FC-40390819F214}"/>
            </c:ext>
          </c:extLst>
        </c:ser>
        <c:ser>
          <c:idx val="3"/>
          <c:order val="3"/>
          <c:tx>
            <c:strRef>
              <c:f>大阪市!$E$44</c:f>
              <c:strCache>
                <c:ptCount val="1"/>
                <c:pt idx="0">
                  <c:v>交通・通信</c:v>
                </c:pt>
              </c:strCache>
            </c:strRef>
          </c:tx>
          <c:spPr>
            <a:ln w="28575" cap="rnd" cmpd="dbl">
              <a:solidFill>
                <a:schemeClr val="accent4"/>
              </a:solidFill>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大阪市!$E$60:$E$71</c:f>
              <c:numCache>
                <c:formatCode>0.0%</c:formatCode>
                <c:ptCount val="12"/>
                <c:pt idx="0">
                  <c:v>0.13154609141985163</c:v>
                </c:pt>
                <c:pt idx="1">
                  <c:v>-0.17676362420595115</c:v>
                </c:pt>
                <c:pt idx="2">
                  <c:v>-0.45009439586645472</c:v>
                </c:pt>
                <c:pt idx="3">
                  <c:v>-0.12959335314779785</c:v>
                </c:pt>
                <c:pt idx="4">
                  <c:v>-0.40734802939211756</c:v>
                </c:pt>
                <c:pt idx="5">
                  <c:v>-0.36464954288202001</c:v>
                </c:pt>
                <c:pt idx="6">
                  <c:v>8.3011583011582957E-3</c:v>
                </c:pt>
                <c:pt idx="7">
                  <c:v>-0.14733150456613076</c:v>
                </c:pt>
                <c:pt idx="8">
                  <c:v>-1.9363709277011809E-2</c:v>
                </c:pt>
                <c:pt idx="9">
                  <c:v>-0.13602194229987807</c:v>
                </c:pt>
                <c:pt idx="10">
                  <c:v>-0.28126086049906163</c:v>
                </c:pt>
                <c:pt idx="11">
                  <c:v>-2.7795206424896524E-2</c:v>
                </c:pt>
              </c:numCache>
            </c:numRef>
          </c:val>
          <c:smooth val="0"/>
          <c:extLst>
            <c:ext xmlns:c16="http://schemas.microsoft.com/office/drawing/2014/chart" uri="{C3380CC4-5D6E-409C-BE32-E72D297353CC}">
              <c16:uniqueId val="{00000003-322A-4E16-85FC-40390819F214}"/>
            </c:ext>
          </c:extLst>
        </c:ser>
        <c:ser>
          <c:idx val="4"/>
          <c:order val="4"/>
          <c:tx>
            <c:strRef>
              <c:f>大阪市!$F$44</c:f>
              <c:strCache>
                <c:ptCount val="1"/>
                <c:pt idx="0">
                  <c:v>教養娯楽</c:v>
                </c:pt>
              </c:strCache>
            </c:strRef>
          </c:tx>
          <c:spPr>
            <a:ln w="28575" cap="rnd" cmpd="dbl">
              <a:solidFill>
                <a:schemeClr val="accent5"/>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大阪市!$F$60:$F$71</c:f>
              <c:numCache>
                <c:formatCode>0.0%</c:formatCode>
                <c:ptCount val="12"/>
                <c:pt idx="0">
                  <c:v>-0.38327823034186581</c:v>
                </c:pt>
                <c:pt idx="1">
                  <c:v>-0.43204011612562676</c:v>
                </c:pt>
                <c:pt idx="2">
                  <c:v>-0.37747413624829207</c:v>
                </c:pt>
                <c:pt idx="3">
                  <c:v>-0.1919549415838947</c:v>
                </c:pt>
                <c:pt idx="4">
                  <c:v>-0.15805892547660316</c:v>
                </c:pt>
                <c:pt idx="5">
                  <c:v>-0.26938670204924076</c:v>
                </c:pt>
                <c:pt idx="6">
                  <c:v>-0.26463433176220164</c:v>
                </c:pt>
                <c:pt idx="7">
                  <c:v>0.23080315577987953</c:v>
                </c:pt>
                <c:pt idx="8">
                  <c:v>0.18930778513182434</c:v>
                </c:pt>
                <c:pt idx="9">
                  <c:v>-5.6579757749948723E-2</c:v>
                </c:pt>
                <c:pt idx="10">
                  <c:v>-0.12608579191061109</c:v>
                </c:pt>
                <c:pt idx="11">
                  <c:v>-9.256453856855773E-2</c:v>
                </c:pt>
              </c:numCache>
            </c:numRef>
          </c:val>
          <c:smooth val="0"/>
          <c:extLst>
            <c:ext xmlns:c16="http://schemas.microsoft.com/office/drawing/2014/chart" uri="{C3380CC4-5D6E-409C-BE32-E72D297353CC}">
              <c16:uniqueId val="{00000004-322A-4E16-85FC-40390819F214}"/>
            </c:ext>
          </c:extLst>
        </c:ser>
        <c:ser>
          <c:idx val="5"/>
          <c:order val="5"/>
          <c:tx>
            <c:strRef>
              <c:f>大阪市!$G$44</c:f>
              <c:strCache>
                <c:ptCount val="1"/>
                <c:pt idx="0">
                  <c:v>食料</c:v>
                </c:pt>
              </c:strCache>
            </c:strRef>
          </c:tx>
          <c:spPr>
            <a:ln w="28575" cap="rnd">
              <a:solidFill>
                <a:srgbClr val="70AD47">
                  <a:lumMod val="75000"/>
                </a:srgbClr>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大阪市!$G$60:$G$71</c:f>
              <c:numCache>
                <c:formatCode>0.0%</c:formatCode>
                <c:ptCount val="12"/>
                <c:pt idx="0">
                  <c:v>4.0083995640732617E-2</c:v>
                </c:pt>
                <c:pt idx="1">
                  <c:v>3.9468643975046458E-2</c:v>
                </c:pt>
                <c:pt idx="2">
                  <c:v>-4.0416259983778513E-2</c:v>
                </c:pt>
                <c:pt idx="3">
                  <c:v>4.2954217859839439E-2</c:v>
                </c:pt>
                <c:pt idx="4">
                  <c:v>3.3063942587444162E-2</c:v>
                </c:pt>
                <c:pt idx="5">
                  <c:v>2.5631873942470351E-2</c:v>
                </c:pt>
                <c:pt idx="6">
                  <c:v>7.9024778057506184E-2</c:v>
                </c:pt>
                <c:pt idx="7">
                  <c:v>7.2905477980665934E-2</c:v>
                </c:pt>
                <c:pt idx="8">
                  <c:v>8.0246717660625633E-2</c:v>
                </c:pt>
                <c:pt idx="9">
                  <c:v>2.5093936295923491E-3</c:v>
                </c:pt>
                <c:pt idx="10">
                  <c:v>2.3840359455530535E-2</c:v>
                </c:pt>
                <c:pt idx="11">
                  <c:v>6.3292925405682876E-2</c:v>
                </c:pt>
              </c:numCache>
            </c:numRef>
          </c:val>
          <c:smooth val="0"/>
          <c:extLst>
            <c:ext xmlns:c16="http://schemas.microsoft.com/office/drawing/2014/chart" uri="{C3380CC4-5D6E-409C-BE32-E72D297353CC}">
              <c16:uniqueId val="{00000005-322A-4E16-85FC-40390819F214}"/>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legend>
      <c:legendPos val="r"/>
      <c:layout>
        <c:manualLayout>
          <c:xMode val="edge"/>
          <c:yMode val="edge"/>
          <c:x val="0.78856273003406141"/>
          <c:y val="0.1583080078211356"/>
          <c:w val="0.19105777406560714"/>
          <c:h val="0.269453251825102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dirty="0"/>
              <a:t>輸出額の推移</a:t>
            </a:r>
          </a:p>
        </c:rich>
      </c:tx>
      <c:layout>
        <c:manualLayout>
          <c:xMode val="edge"/>
          <c:yMode val="edge"/>
          <c:x val="0.42341275471048934"/>
          <c:y val="1.7675814753171332E-2"/>
        </c:manualLayout>
      </c:layout>
      <c:overlay val="0"/>
      <c:spPr>
        <a:noFill/>
        <a:ln>
          <a:noFill/>
        </a:ln>
        <a:effectLst/>
      </c:spPr>
    </c:title>
    <c:autoTitleDeleted val="0"/>
    <c:plotArea>
      <c:layout>
        <c:manualLayout>
          <c:layoutTarget val="inner"/>
          <c:xMode val="edge"/>
          <c:yMode val="edge"/>
          <c:x val="0.10884988584474883"/>
          <c:y val="0.19938181021388957"/>
          <c:w val="0.77424181887366839"/>
          <c:h val="0.61772118937190468"/>
        </c:manualLayout>
      </c:layout>
      <c:barChart>
        <c:barDir val="col"/>
        <c:grouping val="clustered"/>
        <c:varyColors val="0"/>
        <c:ser>
          <c:idx val="0"/>
          <c:order val="0"/>
          <c:tx>
            <c:strRef>
              <c:f>'元データ（グラフ用）'!$D$41</c:f>
              <c:strCache>
                <c:ptCount val="1"/>
                <c:pt idx="0">
                  <c:v>輸出総額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'元データ（グラフ用）'!$R$41:$AR$41</c:f>
              <c:numCache>
                <c:formatCode>#,##0;"▲ "#,##0</c:formatCode>
                <c:ptCount val="27"/>
                <c:pt idx="0">
                  <c:v>11377</c:v>
                </c:pt>
                <c:pt idx="1">
                  <c:v>13300</c:v>
                </c:pt>
                <c:pt idx="2">
                  <c:v>14219</c:v>
                </c:pt>
                <c:pt idx="3">
                  <c:v>12828</c:v>
                </c:pt>
                <c:pt idx="4">
                  <c:v>10387</c:v>
                </c:pt>
                <c:pt idx="5">
                  <c:v>11597</c:v>
                </c:pt>
                <c:pt idx="6">
                  <c:v>12445</c:v>
                </c:pt>
                <c:pt idx="7">
                  <c:v>12049</c:v>
                </c:pt>
                <c:pt idx="8">
                  <c:v>13339</c:v>
                </c:pt>
                <c:pt idx="9">
                  <c:v>14307</c:v>
                </c:pt>
                <c:pt idx="10">
                  <c:v>12981</c:v>
                </c:pt>
                <c:pt idx="11">
                  <c:v>14874</c:v>
                </c:pt>
                <c:pt idx="12">
                  <c:v>12891</c:v>
                </c:pt>
                <c:pt idx="13">
                  <c:v>13116</c:v>
                </c:pt>
                <c:pt idx="14">
                  <c:v>16300</c:v>
                </c:pt>
                <c:pt idx="15">
                  <c:v>15975</c:v>
                </c:pt>
                <c:pt idx="16">
                  <c:v>13833</c:v>
                </c:pt>
                <c:pt idx="17">
                  <c:v>16080</c:v>
                </c:pt>
                <c:pt idx="18">
                  <c:v>15560</c:v>
                </c:pt>
                <c:pt idx="19">
                  <c:v>15200</c:v>
                </c:pt>
                <c:pt idx="20" formatCode="General">
                  <c:v>16160</c:v>
                </c:pt>
                <c:pt idx="21" formatCode="General">
                  <c:v>17319</c:v>
                </c:pt>
                <c:pt idx="22" formatCode="General">
                  <c:v>15958</c:v>
                </c:pt>
                <c:pt idx="23" formatCode="General">
                  <c:v>17626</c:v>
                </c:pt>
                <c:pt idx="24" formatCode="General">
                  <c:v>14136</c:v>
                </c:pt>
                <c:pt idx="25" formatCode="General">
                  <c:v>15786</c:v>
                </c:pt>
                <c:pt idx="26" formatCode="General">
                  <c:v>18767</c:v>
                </c:pt>
              </c:numCache>
            </c:numRef>
          </c:val>
          <c:extLst>
            <c:ext xmlns:c16="http://schemas.microsoft.com/office/drawing/2014/chart" uri="{C3380CC4-5D6E-409C-BE32-E72D297353CC}">
              <c16:uniqueId val="{00000000-3A6D-4F1D-8890-CA9F3E63B82D}"/>
            </c:ext>
          </c:extLst>
        </c:ser>
        <c:ser>
          <c:idx val="4"/>
          <c:order val="2"/>
          <c:tx>
            <c:strRef>
              <c:f>'元データ（グラフ用）'!$D$43</c:f>
              <c:strCache>
                <c:ptCount val="1"/>
                <c:pt idx="0">
                  <c:v>中国への輸出額</c:v>
                </c:pt>
              </c:strCache>
            </c:strRef>
          </c:tx>
          <c:spPr>
            <a:solidFill>
              <a:srgbClr val="00B050"/>
            </a:solidFill>
            <a:ln>
              <a:solidFill>
                <a:srgbClr val="00B050"/>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'元データ（グラフ用）'!$R$43:$AR$43</c:f>
              <c:numCache>
                <c:formatCode>#,##0;"▲ "#,##0</c:formatCode>
                <c:ptCount val="27"/>
                <c:pt idx="0">
                  <c:v>2365</c:v>
                </c:pt>
                <c:pt idx="1">
                  <c:v>2964</c:v>
                </c:pt>
                <c:pt idx="2">
                  <c:v>3508</c:v>
                </c:pt>
                <c:pt idx="3">
                  <c:v>3330</c:v>
                </c:pt>
                <c:pt idx="4">
                  <c:v>3147</c:v>
                </c:pt>
                <c:pt idx="5">
                  <c:v>3406</c:v>
                </c:pt>
                <c:pt idx="6">
                  <c:v>3560</c:v>
                </c:pt>
                <c:pt idx="7">
                  <c:v>3499</c:v>
                </c:pt>
                <c:pt idx="8">
                  <c:v>3724</c:v>
                </c:pt>
                <c:pt idx="9">
                  <c:v>3935</c:v>
                </c:pt>
                <c:pt idx="10">
                  <c:v>3598</c:v>
                </c:pt>
                <c:pt idx="11">
                  <c:v>4095</c:v>
                </c:pt>
                <c:pt idx="12">
                  <c:v>3313</c:v>
                </c:pt>
                <c:pt idx="13">
                  <c:v>3114</c:v>
                </c:pt>
                <c:pt idx="14">
                  <c:v>4294</c:v>
                </c:pt>
                <c:pt idx="15">
                  <c:v>4209</c:v>
                </c:pt>
                <c:pt idx="16">
                  <c:v>3636</c:v>
                </c:pt>
                <c:pt idx="17">
                  <c:v>4157</c:v>
                </c:pt>
                <c:pt idx="18">
                  <c:v>4165</c:v>
                </c:pt>
                <c:pt idx="19">
                  <c:v>4012</c:v>
                </c:pt>
                <c:pt idx="20" formatCode="General">
                  <c:v>4164</c:v>
                </c:pt>
                <c:pt idx="21" formatCode="General">
                  <c:v>4609</c:v>
                </c:pt>
                <c:pt idx="22" formatCode="General">
                  <c:v>4338</c:v>
                </c:pt>
                <c:pt idx="23" formatCode="General">
                  <c:v>4704</c:v>
                </c:pt>
                <c:pt idx="24" formatCode="General">
                  <c:v>3379</c:v>
                </c:pt>
                <c:pt idx="25" formatCode="General">
                  <c:v>3948</c:v>
                </c:pt>
                <c:pt idx="26" formatCode="General">
                  <c:v>4559</c:v>
                </c:pt>
              </c:numCache>
            </c:numRef>
          </c:val>
          <c:extLst>
            <c:ext xmlns:c16="http://schemas.microsoft.com/office/drawing/2014/chart" uri="{C3380CC4-5D6E-409C-BE32-E72D297353CC}">
              <c16:uniqueId val="{00000001-3A6D-4F1D-8890-CA9F3E63B82D}"/>
            </c:ext>
          </c:extLst>
        </c:ser>
        <c:dLbls>
          <c:showLegendKey val="0"/>
          <c:showVal val="0"/>
          <c:showCatName val="0"/>
          <c:showSerName val="0"/>
          <c:showPercent val="0"/>
          <c:showBubbleSize val="0"/>
        </c:dLbls>
        <c:gapWidth val="219"/>
        <c:axId val="102372480"/>
        <c:axId val="102374016"/>
      </c:barChart>
      <c:lineChart>
        <c:grouping val="standard"/>
        <c:varyColors val="0"/>
        <c:ser>
          <c:idx val="1"/>
          <c:order val="1"/>
          <c:tx>
            <c:strRef>
              <c:f>'元データ（グラフ用）'!$D$42</c:f>
              <c:strCache>
                <c:ptCount val="1"/>
                <c:pt idx="0">
                  <c:v>輸出総額対2019年同月比</c:v>
                </c:pt>
              </c:strCache>
            </c:strRef>
          </c:tx>
          <c:spPr>
            <a:ln w="28575" cap="rnd">
              <a:solidFill>
                <a:srgbClr val="FF0000">
                  <a:alpha val="97000"/>
                </a:srgbClr>
              </a:solidFill>
              <a:round/>
            </a:ln>
            <a:effectLst/>
          </c:spPr>
          <c:marker>
            <c:symbol val="triangle"/>
            <c:size val="7"/>
            <c:spPr>
              <a:solidFill>
                <a:srgbClr val="FF0000"/>
              </a:solidFill>
              <a:ln w="9525">
                <a:solidFill>
                  <a:srgbClr val="FF0000"/>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'元データ（グラフ用）'!$R$42:$AR$42</c:f>
              <c:numCache>
                <c:formatCode>General</c:formatCode>
                <c:ptCount val="27"/>
                <c:pt idx="0">
                  <c:v>-3.6</c:v>
                </c:pt>
                <c:pt idx="1">
                  <c:v>0.8</c:v>
                </c:pt>
                <c:pt idx="2">
                  <c:v>-5.3</c:v>
                </c:pt>
                <c:pt idx="3">
                  <c:v>-5.3</c:v>
                </c:pt>
                <c:pt idx="4">
                  <c:v>-17</c:v>
                </c:pt>
                <c:pt idx="5">
                  <c:v>-14.1</c:v>
                </c:pt>
                <c:pt idx="6">
                  <c:v>-11.8</c:v>
                </c:pt>
                <c:pt idx="7">
                  <c:v>-8.6999999999999993</c:v>
                </c:pt>
                <c:pt idx="8">
                  <c:v>-5.7</c:v>
                </c:pt>
                <c:pt idx="9">
                  <c:v>2.2999999999999998</c:v>
                </c:pt>
                <c:pt idx="10">
                  <c:v>-4</c:v>
                </c:pt>
                <c:pt idx="11">
                  <c:v>5.2</c:v>
                </c:pt>
                <c:pt idx="12">
                  <c:v>9.3000000000000007</c:v>
                </c:pt>
                <c:pt idx="13">
                  <c:v>-0.6</c:v>
                </c:pt>
                <c:pt idx="14">
                  <c:v>8.6</c:v>
                </c:pt>
                <c:pt idx="15">
                  <c:v>17.899999999999999</c:v>
                </c:pt>
                <c:pt idx="16">
                  <c:v>10.6</c:v>
                </c:pt>
                <c:pt idx="17">
                  <c:v>19.100000000000001</c:v>
                </c:pt>
                <c:pt idx="18">
                  <c:v>10.3</c:v>
                </c:pt>
                <c:pt idx="19">
                  <c:v>15.2</c:v>
                </c:pt>
                <c:pt idx="20" formatCode="0.0_);[Red]\(0.0\)">
                  <c:v>14.2</c:v>
                </c:pt>
                <c:pt idx="21" formatCode="0.0_);[Red]\(0.0\)">
                  <c:v>23.9</c:v>
                </c:pt>
                <c:pt idx="22" formatCode="0.0_);[Red]\(0.0\)">
                  <c:v>18.100000000000001</c:v>
                </c:pt>
                <c:pt idx="23" formatCode="0.0_);[Red]\(0.0\)">
                  <c:v>24.6</c:v>
                </c:pt>
                <c:pt idx="24">
                  <c:v>24.3</c:v>
                </c:pt>
                <c:pt idx="25">
                  <c:v>18.7</c:v>
                </c:pt>
                <c:pt idx="26" formatCode="0.0">
                  <c:v>32</c:v>
                </c:pt>
              </c:numCache>
            </c:numRef>
          </c:val>
          <c:smooth val="0"/>
          <c:extLst>
            <c:ext xmlns:c16="http://schemas.microsoft.com/office/drawing/2014/chart" uri="{C3380CC4-5D6E-409C-BE32-E72D297353CC}">
              <c16:uniqueId val="{00000002-3A6D-4F1D-8890-CA9F3E63B82D}"/>
            </c:ext>
          </c:extLst>
        </c:ser>
        <c:ser>
          <c:idx val="5"/>
          <c:order val="3"/>
          <c:tx>
            <c:strRef>
              <c:f>'元データ（グラフ用）'!$D$44</c:f>
              <c:strCache>
                <c:ptCount val="1"/>
                <c:pt idx="0">
                  <c:v>中国輸出対2019年同月比</c:v>
                </c:pt>
              </c:strCache>
            </c:strRef>
          </c:tx>
          <c:spPr>
            <a:ln w="38100" cap="rnd" cmpd="dbl">
              <a:solidFill>
                <a:srgbClr val="FFC000"/>
              </a:solidFill>
              <a:prstDash val="solid"/>
              <a:round/>
            </a:ln>
            <a:effectLst/>
          </c:spPr>
          <c:marker>
            <c:symbol val="square"/>
            <c:size val="7"/>
            <c:spPr>
              <a:solidFill>
                <a:srgbClr val="FFC000">
                  <a:alpha val="99000"/>
                </a:srgbClr>
              </a:solidFill>
              <a:ln w="9525">
                <a:solidFill>
                  <a:srgbClr val="FFC000">
                    <a:alpha val="93000"/>
                  </a:srgbClr>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'元データ（グラフ用）'!$R$44:$AR$44</c:f>
              <c:numCache>
                <c:formatCode>General</c:formatCode>
                <c:ptCount val="27"/>
                <c:pt idx="0">
                  <c:v>-11.2</c:v>
                </c:pt>
                <c:pt idx="1">
                  <c:v>0.5</c:v>
                </c:pt>
                <c:pt idx="2">
                  <c:v>-0.2</c:v>
                </c:pt>
                <c:pt idx="3">
                  <c:v>4.7</c:v>
                </c:pt>
                <c:pt idx="4">
                  <c:v>-0.1</c:v>
                </c:pt>
                <c:pt idx="5">
                  <c:v>2.9</c:v>
                </c:pt>
                <c:pt idx="6">
                  <c:v>7</c:v>
                </c:pt>
                <c:pt idx="7">
                  <c:v>7.1</c:v>
                </c:pt>
                <c:pt idx="8">
                  <c:v>12.8</c:v>
                </c:pt>
                <c:pt idx="9">
                  <c:v>11.9</c:v>
                </c:pt>
                <c:pt idx="10">
                  <c:v>3.3</c:v>
                </c:pt>
                <c:pt idx="11">
                  <c:v>8.3000000000000007</c:v>
                </c:pt>
                <c:pt idx="12">
                  <c:v>24.5</c:v>
                </c:pt>
                <c:pt idx="13">
                  <c:v>5.6</c:v>
                </c:pt>
                <c:pt idx="14">
                  <c:v>22.1</c:v>
                </c:pt>
                <c:pt idx="15">
                  <c:v>32.4</c:v>
                </c:pt>
                <c:pt idx="16">
                  <c:v>15.4</c:v>
                </c:pt>
                <c:pt idx="17">
                  <c:v>25.6</c:v>
                </c:pt>
                <c:pt idx="18">
                  <c:v>25.2</c:v>
                </c:pt>
                <c:pt idx="19">
                  <c:v>22.8</c:v>
                </c:pt>
                <c:pt idx="20">
                  <c:v>26.2</c:v>
                </c:pt>
                <c:pt idx="21">
                  <c:v>31</c:v>
                </c:pt>
                <c:pt idx="22">
                  <c:v>24.6</c:v>
                </c:pt>
                <c:pt idx="23">
                  <c:v>24.4</c:v>
                </c:pt>
                <c:pt idx="24">
                  <c:v>42.9</c:v>
                </c:pt>
                <c:pt idx="25">
                  <c:v>33.200000000000003</c:v>
                </c:pt>
                <c:pt idx="26">
                  <c:v>30</c:v>
                </c:pt>
              </c:numCache>
            </c:numRef>
          </c:val>
          <c:smooth val="0"/>
          <c:extLst>
            <c:ext xmlns:c16="http://schemas.microsoft.com/office/drawing/2014/chart" uri="{C3380CC4-5D6E-409C-BE32-E72D297353CC}">
              <c16:uniqueId val="{00000003-3A6D-4F1D-8890-CA9F3E63B82D}"/>
            </c:ext>
          </c:extLst>
        </c:ser>
        <c:dLbls>
          <c:showLegendKey val="0"/>
          <c:showVal val="0"/>
          <c:showCatName val="0"/>
          <c:showSerName val="0"/>
          <c:showPercent val="0"/>
          <c:showBubbleSize val="0"/>
        </c:dLbls>
        <c:marker val="1"/>
        <c:smooth val="0"/>
        <c:axId val="102406784"/>
        <c:axId val="102404864"/>
      </c:lineChart>
      <c:catAx>
        <c:axId val="1023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2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374016"/>
        <c:crosses val="autoZero"/>
        <c:auto val="1"/>
        <c:lblAlgn val="ctr"/>
        <c:lblOffset val="100"/>
        <c:noMultiLvlLbl val="0"/>
      </c:catAx>
      <c:valAx>
        <c:axId val="102374016"/>
        <c:scaling>
          <c:orientation val="minMax"/>
          <c:max val="18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（億円）</a:t>
                </a:r>
              </a:p>
            </c:rich>
          </c:tx>
          <c:layout>
            <c:manualLayout>
              <c:xMode val="edge"/>
              <c:yMode val="edge"/>
              <c:x val="1.2768338987670677E-2"/>
              <c:y val="0.12319884203699334"/>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372480"/>
        <c:crosses val="autoZero"/>
        <c:crossBetween val="between"/>
        <c:majorUnit val="3000"/>
      </c:valAx>
      <c:valAx>
        <c:axId val="102404864"/>
        <c:scaling>
          <c:orientation val="minMax"/>
          <c:max val="50"/>
          <c:min val="-20"/>
        </c:scaling>
        <c:delete val="0"/>
        <c:axPos val="r"/>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a:t>
                </a:r>
              </a:p>
            </c:rich>
          </c:tx>
          <c:layout>
            <c:manualLayout>
              <c:xMode val="edge"/>
              <c:yMode val="edge"/>
              <c:x val="0.89731641463253886"/>
              <c:y val="0.12784757296553736"/>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406784"/>
        <c:crosses val="max"/>
        <c:crossBetween val="between"/>
        <c:majorUnit val="10"/>
      </c:valAx>
      <c:catAx>
        <c:axId val="102406784"/>
        <c:scaling>
          <c:orientation val="minMax"/>
        </c:scaling>
        <c:delete val="1"/>
        <c:axPos val="b"/>
        <c:numFmt formatCode="General" sourceLinked="1"/>
        <c:majorTickMark val="out"/>
        <c:minorTickMark val="none"/>
        <c:tickLblPos val="none"/>
        <c:crossAx val="102404864"/>
        <c:crosses val="autoZero"/>
        <c:auto val="1"/>
        <c:lblAlgn val="ctr"/>
        <c:lblOffset val="100"/>
        <c:noMultiLvlLbl val="0"/>
      </c:catAx>
      <c:spPr>
        <a:noFill/>
        <a:ln>
          <a:noFill/>
        </a:ln>
        <a:effectLst/>
      </c:spPr>
    </c:plotArea>
    <c:legend>
      <c:legendPos val="b"/>
      <c:layout>
        <c:manualLayout>
          <c:xMode val="edge"/>
          <c:yMode val="edge"/>
          <c:x val="0.11131377606589936"/>
          <c:y val="8.1888828254754492E-2"/>
          <c:w val="0.80169996194824966"/>
          <c:h val="0.11696511106843353"/>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b="1"/>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a:t>品目別輸出額の推移</a:t>
            </a:r>
          </a:p>
        </c:rich>
      </c:tx>
      <c:overlay val="0"/>
      <c:spPr>
        <a:noFill/>
        <a:ln>
          <a:noFill/>
        </a:ln>
        <a:effectLst/>
      </c:spPr>
    </c:title>
    <c:autoTitleDeleted val="0"/>
    <c:plotArea>
      <c:layout>
        <c:manualLayout>
          <c:layoutTarget val="inner"/>
          <c:xMode val="edge"/>
          <c:yMode val="edge"/>
          <c:x val="0.10889980176798486"/>
          <c:y val="0.20306559498038154"/>
          <c:w val="0.82491126961184225"/>
          <c:h val="0.64675597855499933"/>
        </c:manualLayout>
      </c:layout>
      <c:barChart>
        <c:barDir val="col"/>
        <c:grouping val="clustered"/>
        <c:varyColors val="0"/>
        <c:ser>
          <c:idx val="0"/>
          <c:order val="0"/>
          <c:tx>
            <c:strRef>
              <c:f>'元データ（グラフ用）'!$D$41</c:f>
              <c:strCache>
                <c:ptCount val="1"/>
                <c:pt idx="0">
                  <c:v>半導体等電子部品</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'元データ（グラフ用）'!$R$41:$AR$41</c:f>
              <c:numCache>
                <c:formatCode>#,##0;"▲ "#,##0</c:formatCode>
                <c:ptCount val="27"/>
                <c:pt idx="0">
                  <c:v>147699.731</c:v>
                </c:pt>
                <c:pt idx="1">
                  <c:v>157707.56</c:v>
                </c:pt>
                <c:pt idx="2">
                  <c:v>176904.06299999999</c:v>
                </c:pt>
                <c:pt idx="3">
                  <c:v>179324.23499999999</c:v>
                </c:pt>
                <c:pt idx="4">
                  <c:v>162303.63800000001</c:v>
                </c:pt>
                <c:pt idx="5">
                  <c:v>154185.09700000001</c:v>
                </c:pt>
                <c:pt idx="6">
                  <c:v>172903.75599999999</c:v>
                </c:pt>
                <c:pt idx="7">
                  <c:v>185086.40100000001</c:v>
                </c:pt>
                <c:pt idx="8">
                  <c:v>172674.095</c:v>
                </c:pt>
                <c:pt idx="9">
                  <c:v>174780.49600000001</c:v>
                </c:pt>
                <c:pt idx="10">
                  <c:v>164557.65900000001</c:v>
                </c:pt>
                <c:pt idx="11">
                  <c:v>166247.85999999999</c:v>
                </c:pt>
                <c:pt idx="12">
                  <c:v>162150</c:v>
                </c:pt>
                <c:pt idx="13">
                  <c:v>154905</c:v>
                </c:pt>
                <c:pt idx="14">
                  <c:v>180179</c:v>
                </c:pt>
                <c:pt idx="15">
                  <c:v>178700</c:v>
                </c:pt>
                <c:pt idx="16">
                  <c:v>171632</c:v>
                </c:pt>
                <c:pt idx="17">
                  <c:v>193716</c:v>
                </c:pt>
                <c:pt idx="18">
                  <c:v>215406</c:v>
                </c:pt>
                <c:pt idx="19">
                  <c:v>208998</c:v>
                </c:pt>
                <c:pt idx="20">
                  <c:v>219561</c:v>
                </c:pt>
                <c:pt idx="21">
                  <c:v>226815</c:v>
                </c:pt>
                <c:pt idx="22">
                  <c:v>205287</c:v>
                </c:pt>
                <c:pt idx="23">
                  <c:v>224276</c:v>
                </c:pt>
                <c:pt idx="24" formatCode="General">
                  <c:v>198197</c:v>
                </c:pt>
                <c:pt idx="25" formatCode="General">
                  <c:v>193820</c:v>
                </c:pt>
                <c:pt idx="26" formatCode="General">
                  <c:v>204817</c:v>
                </c:pt>
              </c:numCache>
            </c:numRef>
          </c:val>
          <c:extLst>
            <c:ext xmlns:c16="http://schemas.microsoft.com/office/drawing/2014/chart" uri="{C3380CC4-5D6E-409C-BE32-E72D297353CC}">
              <c16:uniqueId val="{00000000-6AE8-473B-A3E3-B988056F1A4D}"/>
            </c:ext>
          </c:extLst>
        </c:ser>
        <c:ser>
          <c:idx val="2"/>
          <c:order val="2"/>
          <c:tx>
            <c:strRef>
              <c:f>'元データ（グラフ用）'!$D$43</c:f>
              <c:strCache>
                <c:ptCount val="1"/>
                <c:pt idx="0">
                  <c:v>プラスチック</c:v>
                </c:pt>
              </c:strCache>
            </c:strRef>
          </c:tx>
          <c:spPr>
            <a:solidFill>
              <a:srgbClr val="00B050"/>
            </a:solidFill>
            <a:ln>
              <a:solidFill>
                <a:srgbClr val="00B050"/>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'元データ（グラフ用）'!$R$43:$AR$43</c:f>
              <c:numCache>
                <c:formatCode>#,##0;"▲ "#,##0</c:formatCode>
                <c:ptCount val="27"/>
                <c:pt idx="0">
                  <c:v>49556.419000000002</c:v>
                </c:pt>
                <c:pt idx="1">
                  <c:v>54743.328999999998</c:v>
                </c:pt>
                <c:pt idx="2">
                  <c:v>62459.978000000003</c:v>
                </c:pt>
                <c:pt idx="3">
                  <c:v>61406.239999999998</c:v>
                </c:pt>
                <c:pt idx="4">
                  <c:v>48695.650999999998</c:v>
                </c:pt>
                <c:pt idx="5">
                  <c:v>51091.453000000001</c:v>
                </c:pt>
                <c:pt idx="6">
                  <c:v>55198.466999999997</c:v>
                </c:pt>
                <c:pt idx="7">
                  <c:v>54515.845000000001</c:v>
                </c:pt>
                <c:pt idx="8">
                  <c:v>60751.845999999998</c:v>
                </c:pt>
                <c:pt idx="9">
                  <c:v>66853.035999999993</c:v>
                </c:pt>
                <c:pt idx="10">
                  <c:v>60788.052000000003</c:v>
                </c:pt>
                <c:pt idx="11">
                  <c:v>72789.857999999993</c:v>
                </c:pt>
                <c:pt idx="12">
                  <c:v>66386</c:v>
                </c:pt>
                <c:pt idx="13">
                  <c:v>62068</c:v>
                </c:pt>
                <c:pt idx="14">
                  <c:v>74383</c:v>
                </c:pt>
                <c:pt idx="15">
                  <c:v>74836</c:v>
                </c:pt>
                <c:pt idx="16">
                  <c:v>62124</c:v>
                </c:pt>
                <c:pt idx="17">
                  <c:v>72583</c:v>
                </c:pt>
                <c:pt idx="18">
                  <c:v>71237</c:v>
                </c:pt>
                <c:pt idx="19">
                  <c:v>73801</c:v>
                </c:pt>
                <c:pt idx="20">
                  <c:v>71392</c:v>
                </c:pt>
                <c:pt idx="21">
                  <c:v>75917</c:v>
                </c:pt>
                <c:pt idx="22">
                  <c:v>68918</c:v>
                </c:pt>
                <c:pt idx="23">
                  <c:v>80212</c:v>
                </c:pt>
                <c:pt idx="24" formatCode="General">
                  <c:v>61081</c:v>
                </c:pt>
                <c:pt idx="25" formatCode="General">
                  <c:v>71669</c:v>
                </c:pt>
                <c:pt idx="26" formatCode="General">
                  <c:v>83819</c:v>
                </c:pt>
              </c:numCache>
            </c:numRef>
          </c:val>
          <c:extLst>
            <c:ext xmlns:c16="http://schemas.microsoft.com/office/drawing/2014/chart" uri="{C3380CC4-5D6E-409C-BE32-E72D297353CC}">
              <c16:uniqueId val="{00000001-6AE8-473B-A3E3-B988056F1A4D}"/>
            </c:ext>
          </c:extLst>
        </c:ser>
        <c:ser>
          <c:idx val="4"/>
          <c:order val="4"/>
          <c:tx>
            <c:strRef>
              <c:f>'元データ（グラフ用）'!$D$45</c:f>
              <c:strCache>
                <c:ptCount val="1"/>
                <c:pt idx="0">
                  <c:v>鉄鋼</c:v>
                </c:pt>
              </c:strCache>
            </c:strRef>
          </c:tx>
          <c:spPr>
            <a:pattFill prst="pct25">
              <a:fgClr>
                <a:schemeClr val="accent3">
                  <a:lumMod val="50000"/>
                </a:schemeClr>
              </a:fgClr>
              <a:bgClr>
                <a:schemeClr val="bg1"/>
              </a:bgClr>
            </a:pattFill>
            <a:ln>
              <a:solidFill>
                <a:schemeClr val="accent3">
                  <a:lumMod val="75000"/>
                </a:schemeClr>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'元データ（グラフ用）'!$R$45:$AR$45</c:f>
              <c:numCache>
                <c:formatCode>#,##0;"▲ "#,##0</c:formatCode>
                <c:ptCount val="27"/>
                <c:pt idx="0">
                  <c:v>47305.957000000002</c:v>
                </c:pt>
                <c:pt idx="1">
                  <c:v>53384.758000000002</c:v>
                </c:pt>
                <c:pt idx="2">
                  <c:v>67054.387000000002</c:v>
                </c:pt>
                <c:pt idx="3">
                  <c:v>52280.008999999998</c:v>
                </c:pt>
                <c:pt idx="4">
                  <c:v>42051.241999999998</c:v>
                </c:pt>
                <c:pt idx="5">
                  <c:v>46345.49</c:v>
                </c:pt>
                <c:pt idx="6">
                  <c:v>42373.680999999997</c:v>
                </c:pt>
                <c:pt idx="7">
                  <c:v>40316.809000000001</c:v>
                </c:pt>
                <c:pt idx="8">
                  <c:v>39451.262000000002</c:v>
                </c:pt>
                <c:pt idx="9">
                  <c:v>41804.671999999999</c:v>
                </c:pt>
                <c:pt idx="10">
                  <c:v>43240.305999999997</c:v>
                </c:pt>
                <c:pt idx="11">
                  <c:v>46947.618999999999</c:v>
                </c:pt>
                <c:pt idx="12">
                  <c:v>42193</c:v>
                </c:pt>
                <c:pt idx="13">
                  <c:v>44991</c:v>
                </c:pt>
                <c:pt idx="14">
                  <c:v>58032</c:v>
                </c:pt>
                <c:pt idx="15">
                  <c:v>59461</c:v>
                </c:pt>
                <c:pt idx="16">
                  <c:v>51076</c:v>
                </c:pt>
                <c:pt idx="17">
                  <c:v>67381</c:v>
                </c:pt>
                <c:pt idx="18">
                  <c:v>58530</c:v>
                </c:pt>
                <c:pt idx="19">
                  <c:v>58075</c:v>
                </c:pt>
                <c:pt idx="20">
                  <c:v>63464</c:v>
                </c:pt>
                <c:pt idx="21">
                  <c:v>69993</c:v>
                </c:pt>
                <c:pt idx="22">
                  <c:v>62767</c:v>
                </c:pt>
                <c:pt idx="23">
                  <c:v>74119</c:v>
                </c:pt>
                <c:pt idx="24" formatCode="General">
                  <c:v>55484</c:v>
                </c:pt>
                <c:pt idx="25" formatCode="General">
                  <c:v>58798</c:v>
                </c:pt>
                <c:pt idx="26" formatCode="General">
                  <c:v>75979</c:v>
                </c:pt>
              </c:numCache>
            </c:numRef>
          </c:val>
          <c:extLst>
            <c:ext xmlns:c16="http://schemas.microsoft.com/office/drawing/2014/chart" uri="{C3380CC4-5D6E-409C-BE32-E72D297353CC}">
              <c16:uniqueId val="{00000002-6AE8-473B-A3E3-B988056F1A4D}"/>
            </c:ext>
          </c:extLst>
        </c:ser>
        <c:dLbls>
          <c:showLegendKey val="0"/>
          <c:showVal val="0"/>
          <c:showCatName val="0"/>
          <c:showSerName val="0"/>
          <c:showPercent val="0"/>
          <c:showBubbleSize val="0"/>
        </c:dLbls>
        <c:gapWidth val="219"/>
        <c:axId val="102590336"/>
        <c:axId val="102591872"/>
      </c:barChart>
      <c:lineChart>
        <c:grouping val="standard"/>
        <c:varyColors val="0"/>
        <c:ser>
          <c:idx val="1"/>
          <c:order val="1"/>
          <c:tx>
            <c:strRef>
              <c:f>'元データ（グラフ用）'!$D$42</c:f>
              <c:strCache>
                <c:ptCount val="1"/>
                <c:pt idx="0">
                  <c:v>電子部品対2019年同月比</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'元データ（グラフ用）'!$R$42:$AR$42</c:f>
              <c:numCache>
                <c:formatCode>General</c:formatCode>
                <c:ptCount val="27"/>
                <c:pt idx="0">
                  <c:v>0.9</c:v>
                </c:pt>
                <c:pt idx="1">
                  <c:v>27.5</c:v>
                </c:pt>
                <c:pt idx="2">
                  <c:v>19.5</c:v>
                </c:pt>
                <c:pt idx="3">
                  <c:v>23.1</c:v>
                </c:pt>
                <c:pt idx="4">
                  <c:v>6.4</c:v>
                </c:pt>
                <c:pt idx="5">
                  <c:v>4.0999999999999996</c:v>
                </c:pt>
                <c:pt idx="6">
                  <c:v>9.5</c:v>
                </c:pt>
                <c:pt idx="7">
                  <c:v>10.8</c:v>
                </c:pt>
                <c:pt idx="8">
                  <c:v>-4</c:v>
                </c:pt>
                <c:pt idx="9">
                  <c:v>-8.6999999999999993</c:v>
                </c:pt>
                <c:pt idx="10">
                  <c:v>-7.2</c:v>
                </c:pt>
                <c:pt idx="11">
                  <c:v>-3.3</c:v>
                </c:pt>
                <c:pt idx="12">
                  <c:v>10.8</c:v>
                </c:pt>
                <c:pt idx="13">
                  <c:v>25.2</c:v>
                </c:pt>
                <c:pt idx="14">
                  <c:v>21.7</c:v>
                </c:pt>
                <c:pt idx="15">
                  <c:v>22.7</c:v>
                </c:pt>
                <c:pt idx="16">
                  <c:v>12.5</c:v>
                </c:pt>
                <c:pt idx="17">
                  <c:v>30.8</c:v>
                </c:pt>
                <c:pt idx="18">
                  <c:v>36.4</c:v>
                </c:pt>
                <c:pt idx="19">
                  <c:v>25.1</c:v>
                </c:pt>
                <c:pt idx="20" formatCode="\+#,##0.0;&quot;▲ &quot;#,##0.0">
                  <c:v>22.080001558631366</c:v>
                </c:pt>
                <c:pt idx="21" formatCode="\+#,##0.0;&quot;▲ &quot;#,##0.0">
                  <c:v>18.438220255706874</c:v>
                </c:pt>
                <c:pt idx="22" formatCode="\+#,##0.0;&quot;▲ &quot;#,##0.0">
                  <c:v>15.713729687931743</c:v>
                </c:pt>
                <c:pt idx="23" formatCode="\+#,##0.0;&quot;▲ &quot;#,##0.0">
                  <c:v>30.485573183142311</c:v>
                </c:pt>
                <c:pt idx="24" formatCode="\+#,##0.0;&quot;▲ &quot;#,##0.0">
                  <c:v>35.448941137161107</c:v>
                </c:pt>
                <c:pt idx="25" formatCode="\+#,##0.0;&quot;▲ &quot;#,##0.0">
                  <c:v>56.675646402030111</c:v>
                </c:pt>
                <c:pt idx="26" formatCode="\+#,##0.0;&quot;▲ &quot;#,##0.0">
                  <c:v>38.298801645141076</c:v>
                </c:pt>
              </c:numCache>
            </c:numRef>
          </c:val>
          <c:smooth val="0"/>
          <c:extLst>
            <c:ext xmlns:c16="http://schemas.microsoft.com/office/drawing/2014/chart" uri="{C3380CC4-5D6E-409C-BE32-E72D297353CC}">
              <c16:uniqueId val="{00000003-6AE8-473B-A3E3-B988056F1A4D}"/>
            </c:ext>
          </c:extLst>
        </c:ser>
        <c:ser>
          <c:idx val="3"/>
          <c:order val="3"/>
          <c:tx>
            <c:strRef>
              <c:f>'元データ（グラフ用）'!$D$44</c:f>
              <c:strCache>
                <c:ptCount val="1"/>
                <c:pt idx="0">
                  <c:v>プラスチック対2019年同月比</c:v>
                </c:pt>
              </c:strCache>
            </c:strRef>
          </c:tx>
          <c:spPr>
            <a:ln w="28575" cap="rnd" cmpd="dbl">
              <a:solidFill>
                <a:schemeClr val="accent4"/>
              </a:solidFill>
              <a:round/>
            </a:ln>
            <a:effectLst/>
          </c:spPr>
          <c:marker>
            <c:symbol val="square"/>
            <c:size val="6"/>
            <c:spPr>
              <a:solidFill>
                <a:schemeClr val="accent4"/>
              </a:solidFill>
              <a:ln w="9525" cmpd="sng">
                <a:solidFill>
                  <a:schemeClr val="accent4"/>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'元データ（グラフ用）'!$R$44:$AR$44</c:f>
              <c:numCache>
                <c:formatCode>General</c:formatCode>
                <c:ptCount val="27"/>
                <c:pt idx="0">
                  <c:v>6.7</c:v>
                </c:pt>
                <c:pt idx="1">
                  <c:v>4.7</c:v>
                </c:pt>
                <c:pt idx="2">
                  <c:v>4.9000000000000004</c:v>
                </c:pt>
                <c:pt idx="3">
                  <c:v>1.8</c:v>
                </c:pt>
                <c:pt idx="4">
                  <c:v>-3.4</c:v>
                </c:pt>
                <c:pt idx="5">
                  <c:v>-12.3</c:v>
                </c:pt>
                <c:pt idx="6">
                  <c:v>-7</c:v>
                </c:pt>
                <c:pt idx="7">
                  <c:v>-5.0999999999999996</c:v>
                </c:pt>
                <c:pt idx="8">
                  <c:v>5.7</c:v>
                </c:pt>
                <c:pt idx="9">
                  <c:v>13.1</c:v>
                </c:pt>
                <c:pt idx="10">
                  <c:v>9.8000000000000007</c:v>
                </c:pt>
                <c:pt idx="11">
                  <c:v>12.6</c:v>
                </c:pt>
                <c:pt idx="12">
                  <c:v>34</c:v>
                </c:pt>
                <c:pt idx="13">
                  <c:v>13.4</c:v>
                </c:pt>
                <c:pt idx="14">
                  <c:v>19.100000000000001</c:v>
                </c:pt>
                <c:pt idx="15">
                  <c:v>21.9</c:v>
                </c:pt>
                <c:pt idx="16">
                  <c:v>27.6</c:v>
                </c:pt>
                <c:pt idx="17">
                  <c:v>42.1</c:v>
                </c:pt>
                <c:pt idx="18">
                  <c:v>29.1</c:v>
                </c:pt>
                <c:pt idx="19">
                  <c:v>35.4</c:v>
                </c:pt>
                <c:pt idx="20" formatCode="\+#,##0.0;&quot;▲ &quot;#,##0.0">
                  <c:v>24.261384323202396</c:v>
                </c:pt>
                <c:pt idx="21" formatCode="\+#,##0.0;&quot;▲ &quot;#,##0.0">
                  <c:v>28.421088956432538</c:v>
                </c:pt>
                <c:pt idx="22" formatCode="\+#,##0.0;&quot;▲ &quot;#,##0.0">
                  <c:v>24.498489291997249</c:v>
                </c:pt>
                <c:pt idx="23" formatCode="\+#,##0.0;&quot;▲ &quot;#,##0.0">
                  <c:v>24.083363006271409</c:v>
                </c:pt>
                <c:pt idx="24" formatCode="\+#,##0.0;&quot;▲ &quot;#,##0.0">
                  <c:v>31.474816129302297</c:v>
                </c:pt>
                <c:pt idx="25" formatCode="\+#,##0.0;&quot;▲ &quot;#,##0.0">
                  <c:v>37.121894302168101</c:v>
                </c:pt>
                <c:pt idx="26" formatCode="\+#,##0.0;&quot;▲ &quot;#,##0.0">
                  <c:v>40.800711382999808</c:v>
                </c:pt>
              </c:numCache>
            </c:numRef>
          </c:val>
          <c:smooth val="0"/>
          <c:extLst>
            <c:ext xmlns:c16="http://schemas.microsoft.com/office/drawing/2014/chart" uri="{C3380CC4-5D6E-409C-BE32-E72D297353CC}">
              <c16:uniqueId val="{00000004-6AE8-473B-A3E3-B988056F1A4D}"/>
            </c:ext>
          </c:extLst>
        </c:ser>
        <c:ser>
          <c:idx val="5"/>
          <c:order val="5"/>
          <c:tx>
            <c:strRef>
              <c:f>'元データ（グラフ用）'!$D$46</c:f>
              <c:strCache>
                <c:ptCount val="1"/>
                <c:pt idx="0">
                  <c:v>鉄鋼対2019年同月比</c:v>
                </c:pt>
              </c:strCache>
            </c:strRef>
          </c:tx>
          <c:spPr>
            <a:ln w="28575" cap="rnd">
              <a:solidFill>
                <a:schemeClr val="accent1">
                  <a:lumMod val="50000"/>
                </a:schemeClr>
              </a:solidFill>
              <a:prstDash val="sysDot"/>
              <a:round/>
            </a:ln>
            <a:effectLst/>
          </c:spPr>
          <c:marker>
            <c:symbol val="diamond"/>
            <c:size val="6"/>
            <c:spPr>
              <a:solidFill>
                <a:schemeClr val="accent1">
                  <a:lumMod val="50000"/>
                </a:schemeClr>
              </a:solidFill>
              <a:ln w="9525">
                <a:solidFill>
                  <a:schemeClr val="accent1">
                    <a:lumMod val="50000"/>
                  </a:schemeClr>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'元データ（グラフ用）'!$R$46:$AR$46</c:f>
              <c:numCache>
                <c:formatCode>General</c:formatCode>
                <c:ptCount val="27"/>
                <c:pt idx="0">
                  <c:v>-8.8000000000000007</c:v>
                </c:pt>
                <c:pt idx="1">
                  <c:v>-2.4</c:v>
                </c:pt>
                <c:pt idx="2">
                  <c:v>-0.8</c:v>
                </c:pt>
                <c:pt idx="3">
                  <c:v>-13.7</c:v>
                </c:pt>
                <c:pt idx="4">
                  <c:v>-25.2</c:v>
                </c:pt>
                <c:pt idx="5">
                  <c:v>-17</c:v>
                </c:pt>
                <c:pt idx="6">
                  <c:v>-34.200000000000003</c:v>
                </c:pt>
                <c:pt idx="7">
                  <c:v>-27.8</c:v>
                </c:pt>
                <c:pt idx="8">
                  <c:v>-36.700000000000003</c:v>
                </c:pt>
                <c:pt idx="9">
                  <c:v>-26.6</c:v>
                </c:pt>
                <c:pt idx="10">
                  <c:v>-22.5</c:v>
                </c:pt>
                <c:pt idx="11">
                  <c:v>-15</c:v>
                </c:pt>
                <c:pt idx="12">
                  <c:v>-18.600000000000001</c:v>
                </c:pt>
                <c:pt idx="13">
                  <c:v>-17.8</c:v>
                </c:pt>
                <c:pt idx="14">
                  <c:v>-14.2</c:v>
                </c:pt>
                <c:pt idx="15">
                  <c:v>-1.8</c:v>
                </c:pt>
                <c:pt idx="16">
                  <c:v>-9.1</c:v>
                </c:pt>
                <c:pt idx="17">
                  <c:v>20.6</c:v>
                </c:pt>
                <c:pt idx="18">
                  <c:v>-9.1</c:v>
                </c:pt>
                <c:pt idx="19">
                  <c:v>4</c:v>
                </c:pt>
                <c:pt idx="20" formatCode="\+#,##0.0;&quot;▲ &quot;#,##0.0">
                  <c:v>1.7723876842261177</c:v>
                </c:pt>
                <c:pt idx="21" formatCode="\+#,##0.0;&quot;▲ &quot;#,##0.0">
                  <c:v>22.970481075954542</c:v>
                </c:pt>
                <c:pt idx="22" formatCode="\+#,##0.0;&quot;▲ &quot;#,##0.0">
                  <c:v>12.471714977282389</c:v>
                </c:pt>
                <c:pt idx="23" formatCode="\+#,##0.0;&quot;▲ &quot;#,##0.0">
                  <c:v>34.169445443518278</c:v>
                </c:pt>
                <c:pt idx="24" formatCode="\+#,##0.0;&quot;▲ &quot;#,##0.0">
                  <c:v>7.0161276992259713</c:v>
                </c:pt>
                <c:pt idx="25" formatCode="\+#,##0.0;&quot;▲ &quot;#,##0.0">
                  <c:v>7.4712889276351113</c:v>
                </c:pt>
                <c:pt idx="26" formatCode="\+#,##0.0;&quot;▲ &quot;#,##0.0">
                  <c:v>12.396902443796431</c:v>
                </c:pt>
              </c:numCache>
            </c:numRef>
          </c:val>
          <c:smooth val="0"/>
          <c:extLst>
            <c:ext xmlns:c16="http://schemas.microsoft.com/office/drawing/2014/chart" uri="{C3380CC4-5D6E-409C-BE32-E72D297353CC}">
              <c16:uniqueId val="{00000005-6AE8-473B-A3E3-B988056F1A4D}"/>
            </c:ext>
          </c:extLst>
        </c:ser>
        <c:dLbls>
          <c:showLegendKey val="0"/>
          <c:showVal val="0"/>
          <c:showCatName val="0"/>
          <c:showSerName val="0"/>
          <c:showPercent val="0"/>
          <c:showBubbleSize val="0"/>
        </c:dLbls>
        <c:marker val="1"/>
        <c:smooth val="0"/>
        <c:axId val="102607488"/>
        <c:axId val="102605952"/>
      </c:lineChart>
      <c:catAx>
        <c:axId val="1025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02591872"/>
        <c:crosses val="autoZero"/>
        <c:auto val="1"/>
        <c:lblAlgn val="ctr"/>
        <c:lblOffset val="100"/>
        <c:noMultiLvlLbl val="0"/>
      </c:catAx>
      <c:valAx>
        <c:axId val="102591872"/>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590336"/>
        <c:crosses val="autoZero"/>
        <c:crossBetween val="between"/>
      </c:valAx>
      <c:valAx>
        <c:axId val="102605952"/>
        <c:scaling>
          <c:orientation val="minMax"/>
          <c:max val="60"/>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607488"/>
        <c:crosses val="max"/>
        <c:crossBetween val="between"/>
      </c:valAx>
      <c:catAx>
        <c:axId val="102607488"/>
        <c:scaling>
          <c:orientation val="minMax"/>
        </c:scaling>
        <c:delete val="1"/>
        <c:axPos val="b"/>
        <c:numFmt formatCode="General" sourceLinked="1"/>
        <c:majorTickMark val="out"/>
        <c:minorTickMark val="none"/>
        <c:tickLblPos val="none"/>
        <c:crossAx val="102605952"/>
        <c:crosses val="autoZero"/>
        <c:auto val="1"/>
        <c:lblAlgn val="ctr"/>
        <c:lblOffset val="100"/>
        <c:noMultiLvlLbl val="0"/>
      </c:catAx>
      <c:spPr>
        <a:noFill/>
        <a:ln>
          <a:noFill/>
        </a:ln>
        <a:effectLst/>
      </c:spPr>
    </c:plotArea>
    <c:legend>
      <c:legendPos val="t"/>
      <c:layout>
        <c:manualLayout>
          <c:xMode val="edge"/>
          <c:yMode val="edge"/>
          <c:x val="0.19685204956485167"/>
          <c:y val="0.12680965696667998"/>
          <c:w val="0.66607797256637402"/>
          <c:h val="0.11638331247463131"/>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a:t>完全失業率（四半期平均）</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3"/>
          <c:order val="0"/>
          <c:tx>
            <c:strRef>
              <c:f>Sheet1!$E$1</c:f>
              <c:strCache>
                <c:ptCount val="1"/>
                <c:pt idx="0">
                  <c:v>東京</c:v>
                </c:pt>
              </c:strCache>
            </c:strRef>
          </c:tx>
          <c:spPr>
            <a:ln w="28575" cap="rnd">
              <a:solidFill>
                <a:srgbClr val="7030A0"/>
              </a:solidFill>
              <a:round/>
            </a:ln>
            <a:effectLst/>
          </c:spPr>
          <c:marker>
            <c:symbol val="triangle"/>
            <c:size val="6"/>
            <c:spPr>
              <a:solidFill>
                <a:srgbClr val="7030A0"/>
              </a:solidFill>
              <a:ln w="9525">
                <a:solidFill>
                  <a:srgbClr val="7030A0"/>
                </a:solidFill>
              </a:ln>
              <a:effectLst/>
            </c:spPr>
          </c:marker>
          <c:dLbls>
            <c:dLbl>
              <c:idx val="0"/>
              <c:layout>
                <c:manualLayout>
                  <c:x val="-4.383719004199764E-2"/>
                  <c:y val="-2.9942305425325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47-4AC3-A40A-E692BF864AE1}"/>
                </c:ext>
              </c:extLst>
            </c:dLbl>
            <c:dLbl>
              <c:idx val="1"/>
              <c:layout>
                <c:manualLayout>
                  <c:x val="-1.033254584228668E-2"/>
                  <c:y val="-6.86538409559478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47-4AC3-A40A-E692BF864AE1}"/>
                </c:ext>
              </c:extLst>
            </c:dLbl>
            <c:dLbl>
              <c:idx val="2"/>
              <c:layout>
                <c:manualLayout>
                  <c:x val="-4.1444001170589793E-2"/>
                  <c:y val="2.7749997899000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47-4AC3-A40A-E692BF864AE1}"/>
                </c:ext>
              </c:extLst>
            </c:dLbl>
            <c:dLbl>
              <c:idx val="3"/>
              <c:layout>
                <c:manualLayout>
                  <c:x val="-3.6657623427773844E-2"/>
                  <c:y val="-2.9942305425325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FB-4642-8135-72ED14B46714}"/>
                </c:ext>
              </c:extLst>
            </c:dLbl>
            <c:dLbl>
              <c:idx val="4"/>
              <c:layout>
                <c:manualLayout>
                  <c:x val="-3.4264434556365908E-2"/>
                  <c:y val="3.6403843397649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FB-4642-8135-72ED14B46714}"/>
                </c:ext>
              </c:extLst>
            </c:dLbl>
            <c:dLbl>
              <c:idx val="7"/>
              <c:layout>
                <c:manualLayout>
                  <c:x val="-2.7084867942142116E-2"/>
                  <c:y val="-4.148076609019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3D-4522-A9A1-5B02B07ECE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8"/>
                <c:pt idx="0">
                  <c:v>20年/1-3月期</c:v>
                </c:pt>
                <c:pt idx="1">
                  <c:v>4-6月期</c:v>
                </c:pt>
                <c:pt idx="2">
                  <c:v>7-9月期</c:v>
                </c:pt>
                <c:pt idx="3">
                  <c:v>10-12月期</c:v>
                </c:pt>
                <c:pt idx="4">
                  <c:v>21年/1-3月期</c:v>
                </c:pt>
                <c:pt idx="5">
                  <c:v>4-6月期</c:v>
                </c:pt>
                <c:pt idx="6">
                  <c:v>7-9月期</c:v>
                </c:pt>
                <c:pt idx="7">
                  <c:v>10-12月期</c:v>
                </c:pt>
              </c:strCache>
            </c:strRef>
          </c:cat>
          <c:val>
            <c:numRef>
              <c:f>Sheet1!$E$2:$E$13</c:f>
              <c:numCache>
                <c:formatCode>0.0_ </c:formatCode>
                <c:ptCount val="8"/>
                <c:pt idx="0">
                  <c:v>2.6</c:v>
                </c:pt>
                <c:pt idx="1">
                  <c:v>3.2</c:v>
                </c:pt>
                <c:pt idx="2">
                  <c:v>3.5</c:v>
                </c:pt>
                <c:pt idx="3">
                  <c:v>3</c:v>
                </c:pt>
                <c:pt idx="4">
                  <c:v>2.7</c:v>
                </c:pt>
                <c:pt idx="5">
                  <c:v>3.8</c:v>
                </c:pt>
                <c:pt idx="6">
                  <c:v>3.1</c:v>
                </c:pt>
                <c:pt idx="7">
                  <c:v>2.4</c:v>
                </c:pt>
              </c:numCache>
            </c:numRef>
          </c:val>
          <c:smooth val="0"/>
          <c:extLst>
            <c:ext xmlns:c16="http://schemas.microsoft.com/office/drawing/2014/chart" uri="{C3380CC4-5D6E-409C-BE32-E72D297353CC}">
              <c16:uniqueId val="{00000003-E5A2-4507-8793-D66B64039A24}"/>
            </c:ext>
          </c:extLst>
        </c:ser>
        <c:ser>
          <c:idx val="5"/>
          <c:order val="1"/>
          <c:tx>
            <c:strRef>
              <c:f>Sheet1!$G$1</c:f>
              <c:strCache>
                <c:ptCount val="1"/>
                <c:pt idx="0">
                  <c:v>大阪</c:v>
                </c:pt>
              </c:strCache>
            </c:strRef>
          </c:tx>
          <c:spPr>
            <a:ln w="31750" cap="rnd">
              <a:solidFill>
                <a:srgbClr val="002060"/>
              </a:solidFill>
              <a:round/>
            </a:ln>
            <a:effectLst/>
          </c:spPr>
          <c:marker>
            <c:symbol val="square"/>
            <c:size val="6"/>
            <c:spPr>
              <a:solidFill>
                <a:srgbClr val="002060"/>
              </a:solidFill>
              <a:ln w="9525">
                <a:solidFill>
                  <a:srgbClr val="002060"/>
                </a:solidFill>
              </a:ln>
              <a:effectLst/>
            </c:spPr>
          </c:marker>
          <c:dLbls>
            <c:dLbl>
              <c:idx val="0"/>
              <c:layout>
                <c:manualLayout>
                  <c:x val="-4.383719004199764E-2"/>
                  <c:y val="-4.148076609019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47-4AC3-A40A-E692BF864AE1}"/>
                </c:ext>
              </c:extLst>
            </c:dLbl>
            <c:dLbl>
              <c:idx val="1"/>
              <c:layout>
                <c:manualLayout>
                  <c:x val="-4.1444001170589703E-2"/>
                  <c:y val="-6.4557687419920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FB-4642-8135-72ED14B46714}"/>
                </c:ext>
              </c:extLst>
            </c:dLbl>
            <c:dLbl>
              <c:idx val="2"/>
              <c:layout>
                <c:manualLayout>
                  <c:x val="-3.1871245684958069E-2"/>
                  <c:y val="5.0826919228731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47-4AC3-A40A-E692BF864AE1}"/>
                </c:ext>
              </c:extLst>
            </c:dLbl>
            <c:dLbl>
              <c:idx val="3"/>
              <c:layout>
                <c:manualLayout>
                  <c:x val="-4.1444001170589703E-2"/>
                  <c:y val="3.3519228231433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B-4642-8135-72ED14B46714}"/>
                </c:ext>
              </c:extLst>
            </c:dLbl>
            <c:dLbl>
              <c:idx val="4"/>
              <c:layout>
                <c:manualLayout>
                  <c:x val="-4.383719004199764E-2"/>
                  <c:y val="-2.9942305425325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FB-4642-8135-72ED14B46714}"/>
                </c:ext>
              </c:extLst>
            </c:dLbl>
            <c:dLbl>
              <c:idx val="7"/>
              <c:layout>
                <c:manualLayout>
                  <c:x val="-2.7084867942142116E-2"/>
                  <c:y val="-5.0134611588839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3D-4522-A9A1-5B02B07ECE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8"/>
                <c:pt idx="0">
                  <c:v>20年/1-3月期</c:v>
                </c:pt>
                <c:pt idx="1">
                  <c:v>4-6月期</c:v>
                </c:pt>
                <c:pt idx="2">
                  <c:v>7-9月期</c:v>
                </c:pt>
                <c:pt idx="3">
                  <c:v>10-12月期</c:v>
                </c:pt>
                <c:pt idx="4">
                  <c:v>21年/1-3月期</c:v>
                </c:pt>
                <c:pt idx="5">
                  <c:v>4-6月期</c:v>
                </c:pt>
                <c:pt idx="6">
                  <c:v>7-9月期</c:v>
                </c:pt>
                <c:pt idx="7">
                  <c:v>10-12月期</c:v>
                </c:pt>
              </c:strCache>
            </c:strRef>
          </c:cat>
          <c:val>
            <c:numRef>
              <c:f>Sheet1!$G$2:$G$13</c:f>
              <c:numCache>
                <c:formatCode>0.0_ </c:formatCode>
                <c:ptCount val="8"/>
                <c:pt idx="0">
                  <c:v>2.9</c:v>
                </c:pt>
                <c:pt idx="1">
                  <c:v>3.3</c:v>
                </c:pt>
                <c:pt idx="2">
                  <c:v>3.9</c:v>
                </c:pt>
                <c:pt idx="3">
                  <c:v>3.3</c:v>
                </c:pt>
                <c:pt idx="4">
                  <c:v>3.9</c:v>
                </c:pt>
                <c:pt idx="5">
                  <c:v>3.6</c:v>
                </c:pt>
                <c:pt idx="6">
                  <c:v>3.6</c:v>
                </c:pt>
                <c:pt idx="7">
                  <c:v>2.9</c:v>
                </c:pt>
              </c:numCache>
            </c:numRef>
          </c:val>
          <c:smooth val="0"/>
          <c:extLst>
            <c:ext xmlns:c16="http://schemas.microsoft.com/office/drawing/2014/chart" uri="{C3380CC4-5D6E-409C-BE32-E72D297353CC}">
              <c16:uniqueId val="{00000005-E5A2-4507-8793-D66B64039A24}"/>
            </c:ext>
          </c:extLst>
        </c:ser>
        <c:ser>
          <c:idx val="8"/>
          <c:order val="2"/>
          <c:tx>
            <c:strRef>
              <c:f>Sheet1!$J$1</c:f>
              <c:strCache>
                <c:ptCount val="1"/>
                <c:pt idx="0">
                  <c:v>全国</c:v>
                </c:pt>
              </c:strCache>
            </c:strRef>
          </c:tx>
          <c:spPr>
            <a:ln w="28575" cap="rnd" cmpd="dbl">
              <a:solidFill>
                <a:schemeClr val="accent3">
                  <a:lumMod val="60000"/>
                </a:schemeClr>
              </a:solidFill>
              <a:round/>
            </a:ln>
            <a:effectLst/>
          </c:spPr>
          <c:marker>
            <c:symbol val="diamond"/>
            <c:size val="6"/>
            <c:spPr>
              <a:solidFill>
                <a:schemeClr val="accent3">
                  <a:lumMod val="60000"/>
                </a:schemeClr>
              </a:solidFill>
              <a:ln w="9525">
                <a:solidFill>
                  <a:schemeClr val="accent3">
                    <a:lumMod val="60000"/>
                  </a:schemeClr>
                </a:solidFill>
              </a:ln>
              <a:effectLst/>
            </c:spPr>
          </c:marker>
          <c:dLbls>
            <c:dLbl>
              <c:idx val="0"/>
              <c:layout>
                <c:manualLayout>
                  <c:x val="-4.1444001170589703E-2"/>
                  <c:y val="3.5711535757757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FB-4642-8135-72ED14B46714}"/>
                </c:ext>
              </c:extLst>
            </c:dLbl>
            <c:dLbl>
              <c:idx val="1"/>
              <c:layout>
                <c:manualLayout>
                  <c:x val="-4.8623567784813498E-2"/>
                  <c:y val="2.7057690259108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47-4AC3-A40A-E692BF864AE1}"/>
                </c:ext>
              </c:extLst>
            </c:dLbl>
            <c:dLbl>
              <c:idx val="2"/>
              <c:layout>
                <c:manualLayout>
                  <c:x val="-4.6230378913405659E-2"/>
                  <c:y val="-3.9288458563865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FB-4642-8135-72ED14B46714}"/>
                </c:ext>
              </c:extLst>
            </c:dLbl>
            <c:dLbl>
              <c:idx val="4"/>
              <c:layout>
                <c:manualLayout>
                  <c:x val="-3.9050812299181774E-2"/>
                  <c:y val="-5.6596149561163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E3-4814-9FB5-3C7BE58F6C02}"/>
                </c:ext>
              </c:extLst>
            </c:dLbl>
            <c:dLbl>
              <c:idx val="7"/>
              <c:layout>
                <c:manualLayout>
                  <c:x val="-4.1444001170589703E-2"/>
                  <c:y val="9.9173069414516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3-4814-9FB5-3C7BE58F6C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8"/>
                <c:pt idx="0">
                  <c:v>20年/1-3月期</c:v>
                </c:pt>
                <c:pt idx="1">
                  <c:v>4-6月期</c:v>
                </c:pt>
                <c:pt idx="2">
                  <c:v>7-9月期</c:v>
                </c:pt>
                <c:pt idx="3">
                  <c:v>10-12月期</c:v>
                </c:pt>
                <c:pt idx="4">
                  <c:v>21年/1-3月期</c:v>
                </c:pt>
                <c:pt idx="5">
                  <c:v>4-6月期</c:v>
                </c:pt>
                <c:pt idx="6">
                  <c:v>7-9月期</c:v>
                </c:pt>
                <c:pt idx="7">
                  <c:v>10-12月期</c:v>
                </c:pt>
              </c:strCache>
            </c:strRef>
          </c:cat>
          <c:val>
            <c:numRef>
              <c:f>Sheet1!$J$2:$J$13</c:f>
              <c:numCache>
                <c:formatCode>0.0_ </c:formatCode>
                <c:ptCount val="8"/>
                <c:pt idx="0">
                  <c:v>2.4</c:v>
                </c:pt>
                <c:pt idx="1">
                  <c:v>2.8</c:v>
                </c:pt>
                <c:pt idx="2">
                  <c:v>3</c:v>
                </c:pt>
                <c:pt idx="3">
                  <c:v>2.9</c:v>
                </c:pt>
                <c:pt idx="4">
                  <c:v>2.8</c:v>
                </c:pt>
                <c:pt idx="5">
                  <c:v>3</c:v>
                </c:pt>
                <c:pt idx="6">
                  <c:v>2.8</c:v>
                </c:pt>
                <c:pt idx="7">
                  <c:v>2.6</c:v>
                </c:pt>
              </c:numCache>
            </c:numRef>
          </c:val>
          <c:smooth val="0"/>
          <c:extLst>
            <c:ext xmlns:c16="http://schemas.microsoft.com/office/drawing/2014/chart" uri="{C3380CC4-5D6E-409C-BE32-E72D297353CC}">
              <c16:uniqueId val="{00000008-E5A2-4507-8793-D66B64039A24}"/>
            </c:ext>
          </c:extLst>
        </c:ser>
        <c:dLbls>
          <c:dLblPos val="t"/>
          <c:showLegendKey val="0"/>
          <c:showVal val="1"/>
          <c:showCatName val="0"/>
          <c:showSerName val="0"/>
          <c:showPercent val="0"/>
          <c:showBubbleSize val="0"/>
        </c:dLbls>
        <c:marker val="1"/>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a:solidFill>
                  <a:srgbClr val="595959"/>
                </a:solidFill>
                <a:latin typeface="Meiryo UI" panose="020B0604030504040204" pitchFamily="50" charset="-128"/>
                <a:ea typeface="Meiryo UI" panose="020B0604030504040204" pitchFamily="50" charset="-128"/>
              </a:rPr>
              <a:t>完全</a:t>
            </a:r>
            <a:r>
              <a:rPr lang="ja-JP" altLang="en-US" sz="1200" b="1" dirty="0">
                <a:latin typeface="Meiryo UI" panose="020B0604030504040204" pitchFamily="50" charset="-128"/>
                <a:ea typeface="Meiryo UI" panose="020B0604030504040204" pitchFamily="50" charset="-128"/>
              </a:rPr>
              <a:t>失業者数と勤め先都合等による離職率の推移</a:t>
            </a:r>
          </a:p>
        </c:rich>
      </c:tx>
      <c:layout>
        <c:manualLayout>
          <c:xMode val="edge"/>
          <c:yMode val="edge"/>
          <c:x val="0.16250000000000001"/>
          <c:y val="3.082104956433097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9247594050743664E-2"/>
          <c:y val="0.19145194274028629"/>
          <c:w val="0.81732414698162725"/>
          <c:h val="0.63359302699513698"/>
        </c:manualLayout>
      </c:layout>
      <c:barChart>
        <c:barDir val="col"/>
        <c:grouping val="clustered"/>
        <c:varyColors val="0"/>
        <c:ser>
          <c:idx val="0"/>
          <c:order val="0"/>
          <c:tx>
            <c:strRef>
              <c:f>Sheet1!$B$2</c:f>
              <c:strCache>
                <c:ptCount val="1"/>
                <c:pt idx="0">
                  <c:v>完全失業者数</c:v>
                </c:pt>
              </c:strCache>
            </c:strRef>
          </c:tx>
          <c:spPr>
            <a:solidFill>
              <a:schemeClr val="accent1"/>
            </a:solidFill>
            <a:ln>
              <a:noFill/>
            </a:ln>
            <a:effectLst/>
          </c:spPr>
          <c:invertIfNegative val="0"/>
          <c:cat>
            <c:strRef>
              <c:f>Sheet1!$A$3:$A$29</c:f>
              <c:strCache>
                <c:ptCount val="27"/>
                <c:pt idx="0">
                  <c:v>20/1</c:v>
                </c:pt>
                <c:pt idx="1">
                  <c:v>20/2</c:v>
                </c:pt>
                <c:pt idx="2">
                  <c:v>20/3</c:v>
                </c:pt>
                <c:pt idx="3">
                  <c:v>20/4</c:v>
                </c:pt>
                <c:pt idx="4">
                  <c:v>20/5</c:v>
                </c:pt>
                <c:pt idx="5">
                  <c:v>20/6</c:v>
                </c:pt>
                <c:pt idx="6">
                  <c:v>20/7</c:v>
                </c:pt>
                <c:pt idx="7">
                  <c:v>20/8</c:v>
                </c:pt>
                <c:pt idx="8">
                  <c:v>20/9</c:v>
                </c:pt>
                <c:pt idx="9">
                  <c:v>20/10</c:v>
                </c:pt>
                <c:pt idx="10">
                  <c:v>20/11</c:v>
                </c:pt>
                <c:pt idx="11">
                  <c:v>20/12</c:v>
                </c:pt>
                <c:pt idx="12">
                  <c:v>21/1</c:v>
                </c:pt>
                <c:pt idx="13">
                  <c:v>21/2</c:v>
                </c:pt>
                <c:pt idx="14">
                  <c:v>21/3</c:v>
                </c:pt>
                <c:pt idx="15">
                  <c:v>21/4</c:v>
                </c:pt>
                <c:pt idx="16">
                  <c:v>21/5</c:v>
                </c:pt>
                <c:pt idx="17">
                  <c:v>21/6</c:v>
                </c:pt>
                <c:pt idx="18">
                  <c:v>21/7</c:v>
                </c:pt>
                <c:pt idx="19">
                  <c:v>21/8</c:v>
                </c:pt>
                <c:pt idx="20">
                  <c:v>21/9</c:v>
                </c:pt>
                <c:pt idx="21">
                  <c:v>21/10</c:v>
                </c:pt>
                <c:pt idx="22">
                  <c:v>21/11</c:v>
                </c:pt>
                <c:pt idx="23">
                  <c:v>21/12</c:v>
                </c:pt>
                <c:pt idx="24">
                  <c:v>22/1</c:v>
                </c:pt>
                <c:pt idx="25">
                  <c:v>22/2</c:v>
                </c:pt>
                <c:pt idx="26">
                  <c:v>22/3</c:v>
                </c:pt>
              </c:strCache>
            </c:strRef>
          </c:cat>
          <c:val>
            <c:numRef>
              <c:f>Sheet1!$B$3:$B$29</c:f>
              <c:numCache>
                <c:formatCode>General</c:formatCode>
                <c:ptCount val="27"/>
                <c:pt idx="0">
                  <c:v>159</c:v>
                </c:pt>
                <c:pt idx="1">
                  <c:v>159</c:v>
                </c:pt>
                <c:pt idx="2">
                  <c:v>176</c:v>
                </c:pt>
                <c:pt idx="3">
                  <c:v>189</c:v>
                </c:pt>
                <c:pt idx="4">
                  <c:v>198</c:v>
                </c:pt>
                <c:pt idx="5">
                  <c:v>195</c:v>
                </c:pt>
                <c:pt idx="6">
                  <c:v>197</c:v>
                </c:pt>
                <c:pt idx="7">
                  <c:v>206</c:v>
                </c:pt>
                <c:pt idx="8">
                  <c:v>210</c:v>
                </c:pt>
                <c:pt idx="9">
                  <c:v>215</c:v>
                </c:pt>
                <c:pt idx="10">
                  <c:v>195</c:v>
                </c:pt>
                <c:pt idx="11">
                  <c:v>194</c:v>
                </c:pt>
                <c:pt idx="12">
                  <c:v>197</c:v>
                </c:pt>
                <c:pt idx="13">
                  <c:v>194</c:v>
                </c:pt>
                <c:pt idx="14">
                  <c:v>188</c:v>
                </c:pt>
                <c:pt idx="15">
                  <c:v>209</c:v>
                </c:pt>
                <c:pt idx="16">
                  <c:v>211</c:v>
                </c:pt>
                <c:pt idx="17">
                  <c:v>206</c:v>
                </c:pt>
                <c:pt idx="18">
                  <c:v>191</c:v>
                </c:pt>
                <c:pt idx="19">
                  <c:v>193</c:v>
                </c:pt>
                <c:pt idx="20">
                  <c:v>192</c:v>
                </c:pt>
                <c:pt idx="21">
                  <c:v>183</c:v>
                </c:pt>
                <c:pt idx="22">
                  <c:v>182</c:v>
                </c:pt>
                <c:pt idx="23">
                  <c:v>171</c:v>
                </c:pt>
                <c:pt idx="24">
                  <c:v>185</c:v>
                </c:pt>
                <c:pt idx="25">
                  <c:v>180</c:v>
                </c:pt>
                <c:pt idx="26">
                  <c:v>180</c:v>
                </c:pt>
              </c:numCache>
            </c:numRef>
          </c:val>
          <c:extLst>
            <c:ext xmlns:c16="http://schemas.microsoft.com/office/drawing/2014/chart" uri="{C3380CC4-5D6E-409C-BE32-E72D297353CC}">
              <c16:uniqueId val="{00000000-6A69-4B3F-8977-37229E70B909}"/>
            </c:ext>
          </c:extLst>
        </c:ser>
        <c:dLbls>
          <c:showLegendKey val="0"/>
          <c:showVal val="0"/>
          <c:showCatName val="0"/>
          <c:showSerName val="0"/>
          <c:showPercent val="0"/>
          <c:showBubbleSize val="0"/>
        </c:dLbls>
        <c:gapWidth val="219"/>
        <c:axId val="1460943407"/>
        <c:axId val="1460947567"/>
      </c:barChart>
      <c:lineChart>
        <c:grouping val="standard"/>
        <c:varyColors val="0"/>
        <c:ser>
          <c:idx val="1"/>
          <c:order val="1"/>
          <c:tx>
            <c:strRef>
              <c:f>Sheet1!$D$2</c:f>
              <c:strCache>
                <c:ptCount val="1"/>
                <c:pt idx="0">
                  <c:v>勤め先都合等による離職率</c:v>
                </c:pt>
              </c:strCache>
            </c:strRef>
          </c:tx>
          <c:spPr>
            <a:ln w="28575" cap="rnd">
              <a:solidFill>
                <a:schemeClr val="accent2"/>
              </a:solidFill>
              <a:round/>
            </a:ln>
            <a:effectLst/>
          </c:spPr>
          <c:marker>
            <c:symbol val="none"/>
          </c:marker>
          <c:cat>
            <c:strRef>
              <c:f>Sheet1!$A$3:$A$29</c:f>
              <c:strCache>
                <c:ptCount val="27"/>
                <c:pt idx="0">
                  <c:v>20/1</c:v>
                </c:pt>
                <c:pt idx="1">
                  <c:v>20/2</c:v>
                </c:pt>
                <c:pt idx="2">
                  <c:v>20/3</c:v>
                </c:pt>
                <c:pt idx="3">
                  <c:v>20/4</c:v>
                </c:pt>
                <c:pt idx="4">
                  <c:v>20/5</c:v>
                </c:pt>
                <c:pt idx="5">
                  <c:v>20/6</c:v>
                </c:pt>
                <c:pt idx="6">
                  <c:v>20/7</c:v>
                </c:pt>
                <c:pt idx="7">
                  <c:v>20/8</c:v>
                </c:pt>
                <c:pt idx="8">
                  <c:v>20/9</c:v>
                </c:pt>
                <c:pt idx="9">
                  <c:v>20/10</c:v>
                </c:pt>
                <c:pt idx="10">
                  <c:v>20/11</c:v>
                </c:pt>
                <c:pt idx="11">
                  <c:v>20/12</c:v>
                </c:pt>
                <c:pt idx="12">
                  <c:v>21/1</c:v>
                </c:pt>
                <c:pt idx="13">
                  <c:v>21/2</c:v>
                </c:pt>
                <c:pt idx="14">
                  <c:v>21/3</c:v>
                </c:pt>
                <c:pt idx="15">
                  <c:v>21/4</c:v>
                </c:pt>
                <c:pt idx="16">
                  <c:v>21/5</c:v>
                </c:pt>
                <c:pt idx="17">
                  <c:v>21/6</c:v>
                </c:pt>
                <c:pt idx="18">
                  <c:v>21/7</c:v>
                </c:pt>
                <c:pt idx="19">
                  <c:v>21/8</c:v>
                </c:pt>
                <c:pt idx="20">
                  <c:v>21/9</c:v>
                </c:pt>
                <c:pt idx="21">
                  <c:v>21/10</c:v>
                </c:pt>
                <c:pt idx="22">
                  <c:v>21/11</c:v>
                </c:pt>
                <c:pt idx="23">
                  <c:v>21/12</c:v>
                </c:pt>
                <c:pt idx="24">
                  <c:v>22/1</c:v>
                </c:pt>
                <c:pt idx="25">
                  <c:v>22/2</c:v>
                </c:pt>
                <c:pt idx="26">
                  <c:v>22/3</c:v>
                </c:pt>
              </c:strCache>
            </c:strRef>
          </c:cat>
          <c:val>
            <c:numRef>
              <c:f>Sheet1!$D$3:$D$29</c:f>
              <c:numCache>
                <c:formatCode>0.0</c:formatCode>
                <c:ptCount val="27"/>
                <c:pt idx="0">
                  <c:v>12.578616352201259</c:v>
                </c:pt>
                <c:pt idx="1">
                  <c:v>13.20754716981132</c:v>
                </c:pt>
                <c:pt idx="2">
                  <c:v>13.068181818181818</c:v>
                </c:pt>
                <c:pt idx="3">
                  <c:v>15.873015873015872</c:v>
                </c:pt>
                <c:pt idx="4">
                  <c:v>17.676767676767678</c:v>
                </c:pt>
                <c:pt idx="5">
                  <c:v>21.025641025641026</c:v>
                </c:pt>
                <c:pt idx="6">
                  <c:v>19.289340101522843</c:v>
                </c:pt>
                <c:pt idx="7">
                  <c:v>18.932038834951456</c:v>
                </c:pt>
                <c:pt idx="8">
                  <c:v>19.047619047619047</c:v>
                </c:pt>
                <c:pt idx="9">
                  <c:v>20.930232558139537</c:v>
                </c:pt>
                <c:pt idx="10">
                  <c:v>21.53846153846154</c:v>
                </c:pt>
                <c:pt idx="11">
                  <c:v>20.618556701030926</c:v>
                </c:pt>
                <c:pt idx="12">
                  <c:v>19.289340101522843</c:v>
                </c:pt>
                <c:pt idx="13">
                  <c:v>20.103092783505154</c:v>
                </c:pt>
                <c:pt idx="14">
                  <c:v>17.553191489361701</c:v>
                </c:pt>
                <c:pt idx="15">
                  <c:v>19.138755980861244</c:v>
                </c:pt>
                <c:pt idx="16">
                  <c:v>20.379146919431278</c:v>
                </c:pt>
                <c:pt idx="17">
                  <c:v>18.932038834951456</c:v>
                </c:pt>
                <c:pt idx="18">
                  <c:v>20.418848167539267</c:v>
                </c:pt>
                <c:pt idx="19">
                  <c:v>18.134715025906736</c:v>
                </c:pt>
                <c:pt idx="20">
                  <c:v>19.270833333333336</c:v>
                </c:pt>
                <c:pt idx="21">
                  <c:v>16.939890710382514</c:v>
                </c:pt>
                <c:pt idx="22">
                  <c:v>17.032967032967033</c:v>
                </c:pt>
                <c:pt idx="23">
                  <c:v>18.128654970760234</c:v>
                </c:pt>
                <c:pt idx="24">
                  <c:v>19.45945945945946</c:v>
                </c:pt>
                <c:pt idx="25">
                  <c:v>19.444444444444446</c:v>
                </c:pt>
                <c:pt idx="26">
                  <c:v>15.555555555555555</c:v>
                </c:pt>
              </c:numCache>
            </c:numRef>
          </c:val>
          <c:smooth val="0"/>
          <c:extLst>
            <c:ext xmlns:c16="http://schemas.microsoft.com/office/drawing/2014/chart" uri="{C3380CC4-5D6E-409C-BE32-E72D297353CC}">
              <c16:uniqueId val="{00000004-D034-43EB-917C-A5CF812DDB45}"/>
            </c:ext>
          </c:extLst>
        </c:ser>
        <c:dLbls>
          <c:showLegendKey val="0"/>
          <c:showVal val="0"/>
          <c:showCatName val="0"/>
          <c:showSerName val="0"/>
          <c:showPercent val="0"/>
          <c:showBubbleSize val="0"/>
        </c:dLbls>
        <c:marker val="1"/>
        <c:smooth val="0"/>
        <c:axId val="632530368"/>
        <c:axId val="632529952"/>
      </c:lineChart>
      <c:catAx>
        <c:axId val="146094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7567"/>
        <c:crossesAt val="0"/>
        <c:auto val="1"/>
        <c:lblAlgn val="ctr"/>
        <c:lblOffset val="100"/>
        <c:noMultiLvlLbl val="0"/>
      </c:catAx>
      <c:valAx>
        <c:axId val="1460947567"/>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3407"/>
        <c:crosses val="autoZero"/>
        <c:crossBetween val="between"/>
      </c:valAx>
      <c:valAx>
        <c:axId val="63252995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2530368"/>
        <c:crosses val="max"/>
        <c:crossBetween val="between"/>
      </c:valAx>
      <c:catAx>
        <c:axId val="632530368"/>
        <c:scaling>
          <c:orientation val="minMax"/>
        </c:scaling>
        <c:delete val="1"/>
        <c:axPos val="b"/>
        <c:numFmt formatCode="General" sourceLinked="1"/>
        <c:majorTickMark val="out"/>
        <c:minorTickMark val="none"/>
        <c:tickLblPos val="nextTo"/>
        <c:crossAx val="632529952"/>
        <c:crosses val="autoZero"/>
        <c:auto val="1"/>
        <c:lblAlgn val="ctr"/>
        <c:lblOffset val="100"/>
        <c:noMultiLvlLbl val="0"/>
      </c:catAx>
      <c:spPr>
        <a:noFill/>
        <a:ln>
          <a:noFill/>
        </a:ln>
        <a:effectLst/>
      </c:spPr>
    </c:plotArea>
    <c:legend>
      <c:legendPos val="r"/>
      <c:layout>
        <c:manualLayout>
          <c:xMode val="edge"/>
          <c:yMode val="edge"/>
          <c:x val="0.45818044619422577"/>
          <c:y val="0.13222871500388286"/>
          <c:w val="0.419597331583552"/>
          <c:h val="7.44176200471214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69983629545575E-2"/>
          <c:y val="3.5927078061285374E-2"/>
          <c:w val="0.91376178401350017"/>
          <c:h val="0.82622686985396687"/>
        </c:manualLayout>
      </c:layout>
      <c:lineChart>
        <c:grouping val="standard"/>
        <c:varyColors val="0"/>
        <c:ser>
          <c:idx val="3"/>
          <c:order val="0"/>
          <c:tx>
            <c:strRef>
              <c:f>'有効求人倍率 (受理地)'!$A$3</c:f>
              <c:strCache>
                <c:ptCount val="1"/>
                <c:pt idx="0">
                  <c:v>有効・全国</c:v>
                </c:pt>
              </c:strCache>
            </c:strRef>
          </c:tx>
          <c:spPr>
            <a:ln w="28575" cap="rnd">
              <a:solidFill>
                <a:schemeClr val="bg1">
                  <a:lumMod val="50000"/>
                </a:schemeClr>
              </a:solidFill>
              <a:round/>
            </a:ln>
            <a:effectLst/>
          </c:spPr>
          <c:marker>
            <c:symbol val="square"/>
            <c:size val="5"/>
            <c:spPr>
              <a:solidFill>
                <a:schemeClr val="bg1">
                  <a:lumMod val="50000"/>
                </a:schemeClr>
              </a:solidFill>
              <a:ln w="9525">
                <a:solidFill>
                  <a:schemeClr val="bg1">
                    <a:lumMod val="50000"/>
                  </a:schemeClr>
                </a:solidFill>
              </a:ln>
              <a:effectLst/>
            </c:spPr>
          </c:marker>
          <c:dLbls>
            <c:dLbl>
              <c:idx val="26"/>
              <c:layout>
                <c:manualLayout>
                  <c:x val="8.3268937774708708E-3"/>
                  <c:y val="-1.2454796686743338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03-4800-AF6A-5B80DB0A6B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(受理地)'!$B$2:$AH$2</c:f>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cat>
          <c:val>
            <c:numRef>
              <c:f>'有効求人倍率 (受理地)'!$B$3:$AH$3</c:f>
              <c:numCache>
                <c:formatCode>0.00_ ;[Red]\-0.00\ </c:formatCode>
                <c:ptCount val="27"/>
                <c:pt idx="0">
                  <c:v>1.59</c:v>
                </c:pt>
                <c:pt idx="1">
                  <c:v>1.59</c:v>
                </c:pt>
                <c:pt idx="2">
                  <c:v>1.57</c:v>
                </c:pt>
                <c:pt idx="3">
                  <c:v>1.57</c:v>
                </c:pt>
                <c:pt idx="4">
                  <c:v>1.49</c:v>
                </c:pt>
                <c:pt idx="5">
                  <c:v>1.45</c:v>
                </c:pt>
                <c:pt idx="6">
                  <c:v>1.39</c:v>
                </c:pt>
                <c:pt idx="7">
                  <c:v>1.31</c:v>
                </c:pt>
                <c:pt idx="8">
                  <c:v>1.18</c:v>
                </c:pt>
                <c:pt idx="9">
                  <c:v>1.1200000000000001</c:v>
                </c:pt>
                <c:pt idx="10">
                  <c:v>1.08</c:v>
                </c:pt>
                <c:pt idx="11">
                  <c:v>1.05</c:v>
                </c:pt>
                <c:pt idx="12">
                  <c:v>1.04</c:v>
                </c:pt>
                <c:pt idx="13">
                  <c:v>1.05</c:v>
                </c:pt>
                <c:pt idx="14">
                  <c:v>1.05</c:v>
                </c:pt>
                <c:pt idx="15">
                  <c:v>1.06</c:v>
                </c:pt>
                <c:pt idx="16">
                  <c:v>1.08</c:v>
                </c:pt>
                <c:pt idx="17">
                  <c:v>1.0900000000000001</c:v>
                </c:pt>
                <c:pt idx="18">
                  <c:v>1.1000000000000001</c:v>
                </c:pt>
                <c:pt idx="19">
                  <c:v>1.0900000000000001</c:v>
                </c:pt>
                <c:pt idx="20">
                  <c:v>1.1000000000000001</c:v>
                </c:pt>
                <c:pt idx="21">
                  <c:v>1.1299999999999999</c:v>
                </c:pt>
                <c:pt idx="22">
                  <c:v>1.1399999999999999</c:v>
                </c:pt>
                <c:pt idx="23">
                  <c:v>1.1499999999999999</c:v>
                </c:pt>
                <c:pt idx="24">
                  <c:v>1.1499999999999999</c:v>
                </c:pt>
                <c:pt idx="25">
                  <c:v>1.1599999999999999</c:v>
                </c:pt>
                <c:pt idx="26">
                  <c:v>1.17</c:v>
                </c:pt>
              </c:numCache>
            </c:numRef>
          </c:val>
          <c:smooth val="0"/>
          <c:extLst>
            <c:ext xmlns:c16="http://schemas.microsoft.com/office/drawing/2014/chart" uri="{C3380CC4-5D6E-409C-BE32-E72D297353CC}">
              <c16:uniqueId val="{00000007-0ADD-4BE9-A8C3-B7D72CC6C544}"/>
            </c:ext>
          </c:extLst>
        </c:ser>
        <c:ser>
          <c:idx val="4"/>
          <c:order val="1"/>
          <c:tx>
            <c:strRef>
              <c:f>'有効求人倍率 (受理地)'!$A$4</c:f>
              <c:strCache>
                <c:ptCount val="1"/>
                <c:pt idx="0">
                  <c:v>有効・東京都</c:v>
                </c:pt>
              </c:strCache>
            </c:strRef>
          </c:tx>
          <c:spPr>
            <a:ln w="28575" cap="rnd" cmpd="sng">
              <a:solidFill>
                <a:srgbClr val="7030A0"/>
              </a:solidFill>
              <a:prstDash val="solid"/>
              <a:round/>
            </a:ln>
            <a:effectLst/>
          </c:spPr>
          <c:marker>
            <c:symbol val="triangle"/>
            <c:size val="5"/>
            <c:spPr>
              <a:solidFill>
                <a:srgbClr val="7030A0"/>
              </a:solidFill>
              <a:ln w="9525">
                <a:solidFill>
                  <a:srgbClr val="7030A0"/>
                </a:solidFill>
                <a:prstDash val="solid"/>
              </a:ln>
              <a:effectLst/>
            </c:spPr>
          </c:marker>
          <c:dLbls>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03-4800-AF6A-5B80DB0A6B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'有効求人倍率 (受理地)'!$B$2:$AH$2</c:f>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cat>
          <c:val>
            <c:numRef>
              <c:f>'有効求人倍率 (受理地)'!$B$4:$AH$4</c:f>
              <c:numCache>
                <c:formatCode>0.00_ ;[Red]\-0.00\ </c:formatCode>
                <c:ptCount val="27"/>
                <c:pt idx="0">
                  <c:v>2.11</c:v>
                </c:pt>
                <c:pt idx="1">
                  <c:v>2.1</c:v>
                </c:pt>
                <c:pt idx="2">
                  <c:v>2.08</c:v>
                </c:pt>
                <c:pt idx="3">
                  <c:v>2.08</c:v>
                </c:pt>
                <c:pt idx="4">
                  <c:v>1.98</c:v>
                </c:pt>
                <c:pt idx="5">
                  <c:v>1.94</c:v>
                </c:pt>
                <c:pt idx="6">
                  <c:v>1.87</c:v>
                </c:pt>
                <c:pt idx="7">
                  <c:v>1.71</c:v>
                </c:pt>
                <c:pt idx="8">
                  <c:v>1.52</c:v>
                </c:pt>
                <c:pt idx="9">
                  <c:v>1.34</c:v>
                </c:pt>
                <c:pt idx="10">
                  <c:v>1.29</c:v>
                </c:pt>
                <c:pt idx="11">
                  <c:v>1.23</c:v>
                </c:pt>
                <c:pt idx="12">
                  <c:v>1.22</c:v>
                </c:pt>
                <c:pt idx="13">
                  <c:v>1.2</c:v>
                </c:pt>
                <c:pt idx="14">
                  <c:v>1.19</c:v>
                </c:pt>
                <c:pt idx="15">
                  <c:v>1.17</c:v>
                </c:pt>
                <c:pt idx="16">
                  <c:v>1.18</c:v>
                </c:pt>
                <c:pt idx="17">
                  <c:v>1.17</c:v>
                </c:pt>
                <c:pt idx="18">
                  <c:v>1.17</c:v>
                </c:pt>
                <c:pt idx="19">
                  <c:v>1.1599999999999999</c:v>
                </c:pt>
                <c:pt idx="20">
                  <c:v>1.1599999999999999</c:v>
                </c:pt>
                <c:pt idx="21">
                  <c:v>1.17</c:v>
                </c:pt>
                <c:pt idx="22">
                  <c:v>1.2</c:v>
                </c:pt>
                <c:pt idx="23">
                  <c:v>1.19</c:v>
                </c:pt>
                <c:pt idx="24">
                  <c:v>1.2</c:v>
                </c:pt>
                <c:pt idx="25">
                  <c:v>1.21</c:v>
                </c:pt>
                <c:pt idx="26">
                  <c:v>1.22</c:v>
                </c:pt>
              </c:numCache>
            </c:numRef>
          </c:val>
          <c:smooth val="0"/>
          <c:extLst>
            <c:ext xmlns:c16="http://schemas.microsoft.com/office/drawing/2014/chart" uri="{C3380CC4-5D6E-409C-BE32-E72D297353CC}">
              <c16:uniqueId val="{00000009-0ADD-4BE9-A8C3-B7D72CC6C544}"/>
            </c:ext>
          </c:extLst>
        </c:ser>
        <c:ser>
          <c:idx val="5"/>
          <c:order val="2"/>
          <c:tx>
            <c:strRef>
              <c:f>'有効求人倍率 (受理地)'!$A$5</c:f>
              <c:strCache>
                <c:ptCount val="1"/>
                <c:pt idx="0">
                  <c:v>有効・大阪府</c:v>
                </c:pt>
              </c:strCache>
            </c:strRef>
          </c:tx>
          <c:spPr>
            <a:ln w="57150" cap="rnd">
              <a:solidFill>
                <a:srgbClr val="002060"/>
              </a:solidFill>
              <a:round/>
            </a:ln>
            <a:effectLst/>
          </c:spPr>
          <c:marker>
            <c:symbol val="diamond"/>
            <c:size val="10"/>
            <c:spPr>
              <a:solidFill>
                <a:srgbClr val="002060"/>
              </a:solidFill>
              <a:ln w="9525">
                <a:solidFill>
                  <a:srgbClr val="002060"/>
                </a:solidFill>
              </a:ln>
              <a:effectLst/>
            </c:spPr>
          </c:marker>
          <c:dLbls>
            <c:dLbl>
              <c:idx val="26"/>
              <c:layout>
                <c:manualLayout>
                  <c:x val="-6.8985454824460448E-3"/>
                  <c:y val="3.6797012973521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03-4800-AF6A-5B80DB0A6B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(受理地)'!$B$2:$AH$2</c:f>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cat>
          <c:val>
            <c:numRef>
              <c:f>'有効求人倍率 (受理地)'!$B$5:$AH$5</c:f>
              <c:numCache>
                <c:formatCode>0.00_ ;[Red]\-0.00\ </c:formatCode>
                <c:ptCount val="27"/>
                <c:pt idx="0">
                  <c:v>1.8</c:v>
                </c:pt>
                <c:pt idx="1">
                  <c:v>1.8</c:v>
                </c:pt>
                <c:pt idx="2">
                  <c:v>1.77</c:v>
                </c:pt>
                <c:pt idx="3">
                  <c:v>1.77</c:v>
                </c:pt>
                <c:pt idx="4">
                  <c:v>1.66</c:v>
                </c:pt>
                <c:pt idx="5">
                  <c:v>1.62</c:v>
                </c:pt>
                <c:pt idx="6">
                  <c:v>1.57</c:v>
                </c:pt>
                <c:pt idx="7">
                  <c:v>1.46</c:v>
                </c:pt>
                <c:pt idx="8">
                  <c:v>1.3</c:v>
                </c:pt>
                <c:pt idx="9">
                  <c:v>1.23</c:v>
                </c:pt>
                <c:pt idx="10">
                  <c:v>1.18</c:v>
                </c:pt>
                <c:pt idx="11">
                  <c:v>1.1599999999999999</c:v>
                </c:pt>
                <c:pt idx="12">
                  <c:v>1.1399999999999999</c:v>
                </c:pt>
                <c:pt idx="13">
                  <c:v>1.1299999999999999</c:v>
                </c:pt>
                <c:pt idx="14">
                  <c:v>1.1200000000000001</c:v>
                </c:pt>
                <c:pt idx="15">
                  <c:v>1.1200000000000001</c:v>
                </c:pt>
                <c:pt idx="16">
                  <c:v>1.1299999999999999</c:v>
                </c:pt>
                <c:pt idx="17">
                  <c:v>1.1399999999999999</c:v>
                </c:pt>
                <c:pt idx="18">
                  <c:v>1.1299999999999999</c:v>
                </c:pt>
                <c:pt idx="19">
                  <c:v>1.1200000000000001</c:v>
                </c:pt>
                <c:pt idx="20">
                  <c:v>1.1200000000000001</c:v>
                </c:pt>
                <c:pt idx="21">
                  <c:v>1.1499999999999999</c:v>
                </c:pt>
                <c:pt idx="22">
                  <c:v>1.1399999999999999</c:v>
                </c:pt>
                <c:pt idx="23">
                  <c:v>1.1200000000000001</c:v>
                </c:pt>
                <c:pt idx="24">
                  <c:v>1.1299999999999999</c:v>
                </c:pt>
                <c:pt idx="25">
                  <c:v>1.1299999999999999</c:v>
                </c:pt>
                <c:pt idx="26">
                  <c:v>1.1399999999999999</c:v>
                </c:pt>
              </c:numCache>
            </c:numRef>
          </c:val>
          <c:smooth val="0"/>
          <c:extLst>
            <c:ext xmlns:c16="http://schemas.microsoft.com/office/drawing/2014/chart" uri="{C3380CC4-5D6E-409C-BE32-E72D297353CC}">
              <c16:uniqueId val="{0000000B-0ADD-4BE9-A8C3-B7D72CC6C544}"/>
            </c:ext>
          </c:extLst>
        </c:ser>
        <c:dLbls>
          <c:showLegendKey val="0"/>
          <c:showVal val="0"/>
          <c:showCatName val="0"/>
          <c:showSerName val="0"/>
          <c:showPercent val="0"/>
          <c:showBubbleSize val="0"/>
        </c:dLbls>
        <c:marker val="1"/>
        <c:smooth val="0"/>
        <c:axId val="1613844175"/>
        <c:axId val="1613852079"/>
        <c:extLst/>
      </c:lineChart>
      <c:catAx>
        <c:axId val="161384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52079"/>
        <c:crosses val="autoZero"/>
        <c:auto val="1"/>
        <c:lblAlgn val="ctr"/>
        <c:lblOffset val="100"/>
        <c:noMultiLvlLbl val="0"/>
      </c:catAx>
      <c:valAx>
        <c:axId val="1613852079"/>
        <c:scaling>
          <c:orientation val="minMax"/>
          <c:max val="2.2999999999999998"/>
          <c:min val="0.70000000000000007"/>
        </c:scaling>
        <c:delete val="0"/>
        <c:axPos val="l"/>
        <c:majorGridlines>
          <c:spPr>
            <a:ln w="9525" cap="flat" cmpd="sng" algn="ctr">
              <a:solidFill>
                <a:schemeClr val="tx1">
                  <a:lumMod val="15000"/>
                  <a:lumOff val="85000"/>
                </a:schemeClr>
              </a:solidFill>
              <a:round/>
            </a:ln>
            <a:effectLst/>
          </c:spPr>
        </c:majorGridlines>
        <c:numFmt formatCode="0.00_ ;[Red]\-0.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44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実質成長率まとめ!$A$2</c:f>
              <c:strCache>
                <c:ptCount val="1"/>
                <c:pt idx="0">
                  <c:v>大阪府</c:v>
                </c:pt>
              </c:strCache>
            </c:strRef>
          </c:tx>
          <c:spPr>
            <a:ln w="44450" cap="rnd">
              <a:solidFill>
                <a:srgbClr val="002060"/>
              </a:solidFill>
              <a:round/>
            </a:ln>
            <a:effectLst/>
          </c:spPr>
          <c:marker>
            <c:symbol val="diamond"/>
            <c:size val="8"/>
            <c:spPr>
              <a:solidFill>
                <a:srgbClr val="002060"/>
              </a:solidFill>
              <a:ln w="9525">
                <a:solidFill>
                  <a:srgbClr val="002060"/>
                </a:solidFill>
              </a:ln>
              <a:effectLst/>
            </c:spPr>
          </c:marker>
          <c:dLbls>
            <c:dLbl>
              <c:idx val="5"/>
              <c:layout>
                <c:manualLayout>
                  <c:x val="1.1618391639515049E-2"/>
                  <c:y val="6.2121737227406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100" b="1" u="sng" dirty="0"/>
                      <a:t>大阪府</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実質成長率まとめ!$B$2:$N$2</c:f>
              <c:numCache>
                <c:formatCode>0.0%</c:formatCode>
                <c:ptCount val="13"/>
                <c:pt idx="0">
                  <c:v>2E-3</c:v>
                </c:pt>
                <c:pt idx="1">
                  <c:v>-3.4000000000000002E-2</c:v>
                </c:pt>
                <c:pt idx="2">
                  <c:v>-3.4000000000000002E-2</c:v>
                </c:pt>
                <c:pt idx="3">
                  <c:v>0.02</c:v>
                </c:pt>
                <c:pt idx="4">
                  <c:v>2.4E-2</c:v>
                </c:pt>
                <c:pt idx="5">
                  <c:v>-1.2999999999999999E-2</c:v>
                </c:pt>
                <c:pt idx="6">
                  <c:v>1.2999999999999999E-2</c:v>
                </c:pt>
                <c:pt idx="7">
                  <c:v>-3.0000000000000001E-3</c:v>
                </c:pt>
                <c:pt idx="8">
                  <c:v>2.4E-2</c:v>
                </c:pt>
                <c:pt idx="9">
                  <c:v>2E-3</c:v>
                </c:pt>
                <c:pt idx="10">
                  <c:v>3.1E-2</c:v>
                </c:pt>
                <c:pt idx="11">
                  <c:v>-2E-3</c:v>
                </c:pt>
                <c:pt idx="12">
                  <c:v>-1.4999999999999999E-2</c:v>
                </c:pt>
              </c:numCache>
            </c:numRef>
          </c:val>
          <c:smooth val="0"/>
          <c:extLst>
            <c:ext xmlns:c16="http://schemas.microsoft.com/office/drawing/2014/chart" uri="{C3380CC4-5D6E-409C-BE32-E72D297353CC}">
              <c16:uniqueId val="{00000001-D371-406B-8AA4-B079688E6FB1}"/>
            </c:ext>
          </c:extLst>
        </c:ser>
        <c:ser>
          <c:idx val="1"/>
          <c:order val="1"/>
          <c:tx>
            <c:strRef>
              <c:f>実質成長率まとめ!$A$3</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8"/>
              <c:layout>
                <c:manualLayout>
                  <c:x val="-2.547093063782226E-2"/>
                  <c:y val="-8.0985546904692104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東京都</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371-406B-8AA4-B079688E6F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実質成長率まとめ!$B$3:$N$3</c:f>
              <c:numCache>
                <c:formatCode>0.0%</c:formatCode>
                <c:ptCount val="13"/>
                <c:pt idx="0">
                  <c:v>5.0000000000000001E-3</c:v>
                </c:pt>
                <c:pt idx="1">
                  <c:v>-1.2E-2</c:v>
                </c:pt>
                <c:pt idx="2">
                  <c:v>-4.2000000000000003E-2</c:v>
                </c:pt>
                <c:pt idx="3">
                  <c:v>1.2999999999999999E-2</c:v>
                </c:pt>
                <c:pt idx="4">
                  <c:v>3.2000000000000001E-2</c:v>
                </c:pt>
                <c:pt idx="5">
                  <c:v>2.1000000000000001E-2</c:v>
                </c:pt>
                <c:pt idx="6">
                  <c:v>3.6999999999999998E-2</c:v>
                </c:pt>
                <c:pt idx="7">
                  <c:v>-1.6E-2</c:v>
                </c:pt>
                <c:pt idx="8">
                  <c:v>3.5000000000000003E-2</c:v>
                </c:pt>
                <c:pt idx="9">
                  <c:v>7.0000000000000001E-3</c:v>
                </c:pt>
                <c:pt idx="10">
                  <c:v>2.1000000000000001E-2</c:v>
                </c:pt>
                <c:pt idx="11">
                  <c:v>8.9999999999999993E-3</c:v>
                </c:pt>
                <c:pt idx="12">
                  <c:v>-5.0000000000000001E-3</c:v>
                </c:pt>
              </c:numCache>
            </c:numRef>
          </c:val>
          <c:smooth val="0"/>
          <c:extLst>
            <c:ext xmlns:c16="http://schemas.microsoft.com/office/drawing/2014/chart" uri="{C3380CC4-5D6E-409C-BE32-E72D297353CC}">
              <c16:uniqueId val="{00000003-D371-406B-8AA4-B079688E6FB1}"/>
            </c:ext>
          </c:extLst>
        </c:ser>
        <c:ser>
          <c:idx val="2"/>
          <c:order val="2"/>
          <c:tx>
            <c:strRef>
              <c:f>実質成長率まとめ!$A$4</c:f>
              <c:strCache>
                <c:ptCount val="1"/>
                <c:pt idx="0">
                  <c:v>愛知県</c:v>
                </c:pt>
              </c:strCache>
            </c:strRef>
          </c:tx>
          <c:spPr>
            <a:ln w="28575" cap="rnd" cmpd="sng">
              <a:solidFill>
                <a:srgbClr val="FF0000"/>
              </a:solidFill>
              <a:prstDash val="sysDash"/>
              <a:round/>
            </a:ln>
            <a:effectLst/>
          </c:spPr>
          <c:marker>
            <c:symbol val="triangle"/>
            <c:size val="5"/>
            <c:spPr>
              <a:solidFill>
                <a:srgbClr val="FF0000"/>
              </a:solidFill>
              <a:ln w="9525">
                <a:solidFill>
                  <a:srgbClr val="FF0000"/>
                </a:solidFill>
              </a:ln>
              <a:effectLst/>
            </c:spPr>
          </c:marker>
          <c:dLbls>
            <c:dLbl>
              <c:idx val="2"/>
              <c:layout>
                <c:manualLayout>
                  <c:x val="3.9212071783363653E-2"/>
                  <c:y val="2.300805082496535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愛知県</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実質成長率まとめ!$B$4:$N$4</c:f>
              <c:numCache>
                <c:formatCode>0.0%</c:formatCode>
                <c:ptCount val="13"/>
                <c:pt idx="0">
                  <c:v>3.3000000000000002E-2</c:v>
                </c:pt>
                <c:pt idx="1">
                  <c:v>-9.7000000000000003E-2</c:v>
                </c:pt>
                <c:pt idx="2">
                  <c:v>-4.8000000000000001E-2</c:v>
                </c:pt>
                <c:pt idx="3">
                  <c:v>6.0000000000000001E-3</c:v>
                </c:pt>
                <c:pt idx="4">
                  <c:v>4.9000000000000002E-2</c:v>
                </c:pt>
                <c:pt idx="5">
                  <c:v>4.2000000000000003E-2</c:v>
                </c:pt>
                <c:pt idx="6">
                  <c:v>2.1000000000000001E-2</c:v>
                </c:pt>
                <c:pt idx="7">
                  <c:v>2E-3</c:v>
                </c:pt>
                <c:pt idx="8">
                  <c:v>1.7000000000000001E-2</c:v>
                </c:pt>
                <c:pt idx="9">
                  <c:v>-3.0000000000000001E-3</c:v>
                </c:pt>
                <c:pt idx="10">
                  <c:v>0.03</c:v>
                </c:pt>
                <c:pt idx="11">
                  <c:v>1.4999999999999999E-2</c:v>
                </c:pt>
                <c:pt idx="12">
                  <c:v>-3.5000000000000003E-2</c:v>
                </c:pt>
              </c:numCache>
            </c:numRef>
          </c:val>
          <c:smooth val="0"/>
          <c:extLst>
            <c:ext xmlns:c16="http://schemas.microsoft.com/office/drawing/2014/chart" uri="{C3380CC4-5D6E-409C-BE32-E72D297353CC}">
              <c16:uniqueId val="{00000005-D371-406B-8AA4-B079688E6FB1}"/>
            </c:ext>
          </c:extLst>
        </c:ser>
        <c:ser>
          <c:idx val="3"/>
          <c:order val="3"/>
          <c:tx>
            <c:strRef>
              <c:f>実質成長率まとめ!$A$5</c:f>
              <c:strCache>
                <c:ptCount val="1"/>
                <c:pt idx="0">
                  <c:v>全国</c:v>
                </c:pt>
              </c:strCache>
            </c:strRef>
          </c:tx>
          <c:spPr>
            <a:ln w="31750" cap="rnd" cmpd="dbl">
              <a:solidFill>
                <a:schemeClr val="accent4"/>
              </a:solidFill>
              <a:prstDash val="sysDot"/>
              <a:round/>
            </a:ln>
            <a:effectLst/>
          </c:spPr>
          <c:marker>
            <c:symbol val="x"/>
            <c:size val="5"/>
            <c:spPr>
              <a:solidFill>
                <a:srgbClr val="7030A0"/>
              </a:solidFill>
              <a:ln w="9525">
                <a:solidFill>
                  <a:srgbClr val="7030A0"/>
                </a:solidFill>
              </a:ln>
              <a:effectLst/>
            </c:spPr>
          </c:marker>
          <c:dLbls>
            <c:dLbl>
              <c:idx val="3"/>
              <c:layout>
                <c:manualLayout>
                  <c:x val="-6.3588252205821566E-2"/>
                  <c:y val="-8.420799050871516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全国</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5293812208582268E-2"/>
                      <c:h val="5.4146755767938475E-2"/>
                    </c:manualLayout>
                  </c15:layout>
                  <c15:showDataLabelsRange val="0"/>
                </c:ext>
                <c:ext xmlns:c16="http://schemas.microsoft.com/office/drawing/2014/chart" uri="{C3380CC4-5D6E-409C-BE32-E72D297353CC}">
                  <c16:uniqueId val="{00000006-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実質成長率まとめ!$B$5:$N$5</c:f>
              <c:numCache>
                <c:formatCode>0.0%</c:formatCode>
                <c:ptCount val="13"/>
                <c:pt idx="0">
                  <c:v>1.0999999999999999E-2</c:v>
                </c:pt>
                <c:pt idx="1">
                  <c:v>-3.5999999999999997E-2</c:v>
                </c:pt>
                <c:pt idx="2">
                  <c:v>-2.4E-2</c:v>
                </c:pt>
                <c:pt idx="3">
                  <c:v>3.3000000000000002E-2</c:v>
                </c:pt>
                <c:pt idx="4">
                  <c:v>5.0000000000000001E-3</c:v>
                </c:pt>
                <c:pt idx="5">
                  <c:v>6.0000000000000001E-3</c:v>
                </c:pt>
                <c:pt idx="6">
                  <c:v>2.7E-2</c:v>
                </c:pt>
                <c:pt idx="7">
                  <c:v>-4.0000000000000001E-3</c:v>
                </c:pt>
                <c:pt idx="8">
                  <c:v>1.7000000000000001E-2</c:v>
                </c:pt>
                <c:pt idx="9">
                  <c:v>8.0000000000000002E-3</c:v>
                </c:pt>
                <c:pt idx="10">
                  <c:v>1.7999999999999999E-2</c:v>
                </c:pt>
                <c:pt idx="11">
                  <c:v>2E-3</c:v>
                </c:pt>
                <c:pt idx="12">
                  <c:v>-7.0000000000000001E-3</c:v>
                </c:pt>
              </c:numCache>
            </c:numRef>
          </c:val>
          <c:smooth val="0"/>
          <c:extLst>
            <c:ext xmlns:c16="http://schemas.microsoft.com/office/drawing/2014/chart" uri="{C3380CC4-5D6E-409C-BE32-E72D297353CC}">
              <c16:uniqueId val="{00000007-D371-406B-8AA4-B079688E6FB1}"/>
            </c:ext>
          </c:extLst>
        </c:ser>
        <c:dLbls>
          <c:showLegendKey val="0"/>
          <c:showVal val="0"/>
          <c:showCatName val="0"/>
          <c:showSerName val="0"/>
          <c:showPercent val="0"/>
          <c:showBubbleSize val="0"/>
        </c:dLbls>
        <c:marker val="1"/>
        <c:smooth val="0"/>
        <c:axId val="690182192"/>
        <c:axId val="690183024"/>
      </c:lineChart>
      <c:catAx>
        <c:axId val="690182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3024"/>
        <c:crosses val="autoZero"/>
        <c:auto val="1"/>
        <c:lblAlgn val="ctr"/>
        <c:lblOffset val="100"/>
        <c:noMultiLvlLbl val="0"/>
      </c:catAx>
      <c:valAx>
        <c:axId val="690183024"/>
        <c:scaling>
          <c:orientation val="minMax"/>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2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b="1" dirty="0"/>
              <a:t>2017</a:t>
            </a:r>
            <a:r>
              <a:rPr lang="ja-JP" b="1" dirty="0"/>
              <a:t>年１月を</a:t>
            </a:r>
            <a:r>
              <a:rPr lang="en-US" b="1" dirty="0"/>
              <a:t>100</a:t>
            </a:r>
            <a:r>
              <a:rPr lang="ja-JP" b="1" dirty="0"/>
              <a:t>とした</a:t>
            </a:r>
            <a:r>
              <a:rPr lang="ja-JP" altLang="en-US" b="1" dirty="0"/>
              <a:t>就業者の</a:t>
            </a:r>
            <a:r>
              <a:rPr lang="ja-JP" b="1" dirty="0"/>
              <a:t>増減</a:t>
            </a:r>
            <a:r>
              <a:rPr lang="ja-JP" altLang="en-US" b="1" dirty="0"/>
              <a:t>（全国）</a:t>
            </a:r>
            <a:endParaRPr lang="en-US" b="1" dirty="0"/>
          </a:p>
        </c:rich>
      </c:tx>
      <c:layout>
        <c:manualLayout>
          <c:xMode val="edge"/>
          <c:yMode val="edge"/>
          <c:x val="0.34694916143083965"/>
          <c:y val="5.231980667213483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978217754934972E-2"/>
          <c:y val="0.13884057971014493"/>
          <c:w val="0.9014526421260638"/>
          <c:h val="0.75001688284706425"/>
        </c:manualLayout>
      </c:layout>
      <c:lineChart>
        <c:grouping val="standard"/>
        <c:varyColors val="0"/>
        <c:ser>
          <c:idx val="0"/>
          <c:order val="0"/>
          <c:tx>
            <c:strRef>
              <c:f>年代別!$N$4:$N$5</c:f>
              <c:strCache>
                <c:ptCount val="2"/>
                <c:pt idx="0">
                  <c:v>15～24</c:v>
                </c:pt>
              </c:strCache>
            </c:strRef>
          </c:tx>
          <c:spPr>
            <a:ln w="38100" cap="rnd" cmpd="dbl">
              <a:solidFill>
                <a:schemeClr val="accent1"/>
              </a:solidFill>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年代別!$N$594:$N$656</c:f>
              <c:numCache>
                <c:formatCode>General</c:formatCode>
                <c:ptCount val="63"/>
                <c:pt idx="0">
                  <c:v>100</c:v>
                </c:pt>
                <c:pt idx="1">
                  <c:v>97.884615384615387</c:v>
                </c:pt>
                <c:pt idx="2">
                  <c:v>96.92307692307692</c:v>
                </c:pt>
                <c:pt idx="3">
                  <c:v>99.230769230769226</c:v>
                </c:pt>
                <c:pt idx="4">
                  <c:v>99.230769230769226</c:v>
                </c:pt>
                <c:pt idx="5">
                  <c:v>100.19230769230769</c:v>
                </c:pt>
                <c:pt idx="6">
                  <c:v>101.15384615384615</c:v>
                </c:pt>
                <c:pt idx="7">
                  <c:v>100.19230769230769</c:v>
                </c:pt>
                <c:pt idx="8">
                  <c:v>100.57692307692308</c:v>
                </c:pt>
                <c:pt idx="9">
                  <c:v>99.42307692307692</c:v>
                </c:pt>
                <c:pt idx="10">
                  <c:v>98.269230769230759</c:v>
                </c:pt>
                <c:pt idx="11">
                  <c:v>100.57692307692308</c:v>
                </c:pt>
                <c:pt idx="12">
                  <c:v>104.03846153846155</c:v>
                </c:pt>
                <c:pt idx="13">
                  <c:v>105</c:v>
                </c:pt>
                <c:pt idx="14">
                  <c:v>106.73076923076923</c:v>
                </c:pt>
                <c:pt idx="15">
                  <c:v>105.57692307692308</c:v>
                </c:pt>
                <c:pt idx="16">
                  <c:v>107.30769230769231</c:v>
                </c:pt>
                <c:pt idx="17">
                  <c:v>107.88461538461537</c:v>
                </c:pt>
                <c:pt idx="18">
                  <c:v>107.88461538461537</c:v>
                </c:pt>
                <c:pt idx="19">
                  <c:v>107.88461538461537</c:v>
                </c:pt>
                <c:pt idx="20">
                  <c:v>107.30769230769231</c:v>
                </c:pt>
                <c:pt idx="21">
                  <c:v>110.00000000000001</c:v>
                </c:pt>
                <c:pt idx="22">
                  <c:v>111.15384615384616</c:v>
                </c:pt>
                <c:pt idx="23">
                  <c:v>108.65384615384615</c:v>
                </c:pt>
                <c:pt idx="24">
                  <c:v>109.23076923076923</c:v>
                </c:pt>
                <c:pt idx="25">
                  <c:v>109.03846153846153</c:v>
                </c:pt>
                <c:pt idx="26">
                  <c:v>110.00000000000001</c:v>
                </c:pt>
                <c:pt idx="27">
                  <c:v>111.15384615384616</c:v>
                </c:pt>
                <c:pt idx="28">
                  <c:v>111.92307692307692</c:v>
                </c:pt>
                <c:pt idx="29">
                  <c:v>110.76923076923077</c:v>
                </c:pt>
                <c:pt idx="30">
                  <c:v>110.96153846153847</c:v>
                </c:pt>
                <c:pt idx="31">
                  <c:v>110.19230769230771</c:v>
                </c:pt>
                <c:pt idx="32">
                  <c:v>110.57692307692308</c:v>
                </c:pt>
                <c:pt idx="33">
                  <c:v>111.53846153846155</c:v>
                </c:pt>
                <c:pt idx="34">
                  <c:v>110.96153846153847</c:v>
                </c:pt>
                <c:pt idx="35">
                  <c:v>110.96153846153847</c:v>
                </c:pt>
                <c:pt idx="36">
                  <c:v>110.00000000000001</c:v>
                </c:pt>
                <c:pt idx="37">
                  <c:v>109.03846153846153</c:v>
                </c:pt>
                <c:pt idx="38">
                  <c:v>108.26923076923076</c:v>
                </c:pt>
                <c:pt idx="39">
                  <c:v>105.96153846153847</c:v>
                </c:pt>
                <c:pt idx="40">
                  <c:v>106.34615384615384</c:v>
                </c:pt>
                <c:pt idx="41">
                  <c:v>106.34615384615384</c:v>
                </c:pt>
                <c:pt idx="42">
                  <c:v>106.15384615384616</c:v>
                </c:pt>
                <c:pt idx="43">
                  <c:v>107.88461538461537</c:v>
                </c:pt>
                <c:pt idx="44">
                  <c:v>106.53846153846153</c:v>
                </c:pt>
                <c:pt idx="45">
                  <c:v>106.34615384615384</c:v>
                </c:pt>
                <c:pt idx="46">
                  <c:v>106.92307692307692</c:v>
                </c:pt>
                <c:pt idx="47">
                  <c:v>106.92307692307692</c:v>
                </c:pt>
                <c:pt idx="48">
                  <c:v>106.73076923076923</c:v>
                </c:pt>
                <c:pt idx="49">
                  <c:v>108.84615384615384</c:v>
                </c:pt>
                <c:pt idx="50">
                  <c:v>107.30769230769231</c:v>
                </c:pt>
                <c:pt idx="51">
                  <c:v>107.30769230769231</c:v>
                </c:pt>
                <c:pt idx="52">
                  <c:v>105.57692307692308</c:v>
                </c:pt>
                <c:pt idx="53">
                  <c:v>106.34615384615384</c:v>
                </c:pt>
                <c:pt idx="54">
                  <c:v>107.88461538461537</c:v>
                </c:pt>
                <c:pt idx="55">
                  <c:v>107.30769230769231</c:v>
                </c:pt>
                <c:pt idx="56">
                  <c:v>106.53846153846153</c:v>
                </c:pt>
                <c:pt idx="57">
                  <c:v>103.46153846153847</c:v>
                </c:pt>
                <c:pt idx="58">
                  <c:v>104.42307692307693</c:v>
                </c:pt>
                <c:pt idx="59">
                  <c:v>105.38461538461539</c:v>
                </c:pt>
                <c:pt idx="60">
                  <c:v>102.30769230769229</c:v>
                </c:pt>
                <c:pt idx="61">
                  <c:v>103.84615384615385</c:v>
                </c:pt>
                <c:pt idx="62">
                  <c:v>103.26923076923077</c:v>
                </c:pt>
              </c:numCache>
            </c:numRef>
          </c:val>
          <c:smooth val="0"/>
          <c:extLst>
            <c:ext xmlns:c16="http://schemas.microsoft.com/office/drawing/2014/chart" uri="{C3380CC4-5D6E-409C-BE32-E72D297353CC}">
              <c16:uniqueId val="{00000001-D90A-4CDD-A631-4814B279B686}"/>
            </c:ext>
          </c:extLst>
        </c:ser>
        <c:ser>
          <c:idx val="1"/>
          <c:order val="1"/>
          <c:tx>
            <c:strRef>
              <c:f>年代別!$O$4:$O$5</c:f>
              <c:strCache>
                <c:ptCount val="2"/>
                <c:pt idx="0">
                  <c:v>25～34</c:v>
                </c:pt>
              </c:strCache>
            </c:strRef>
          </c:tx>
          <c:spPr>
            <a:ln w="15875" cap="rnd">
              <a:solidFill>
                <a:schemeClr val="accent2"/>
              </a:solidFill>
              <a:prstDash val="dashDot"/>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年代別!$O$594:$O$656</c:f>
              <c:numCache>
                <c:formatCode>General</c:formatCode>
                <c:ptCount val="63"/>
                <c:pt idx="0">
                  <c:v>100</c:v>
                </c:pt>
                <c:pt idx="1">
                  <c:v>99.646017699115035</c:v>
                </c:pt>
                <c:pt idx="2">
                  <c:v>100.35398230088495</c:v>
                </c:pt>
                <c:pt idx="3">
                  <c:v>100.79646017699116</c:v>
                </c:pt>
                <c:pt idx="4">
                  <c:v>99.823008849557525</c:v>
                </c:pt>
                <c:pt idx="5">
                  <c:v>100.08849557522123</c:v>
                </c:pt>
                <c:pt idx="6">
                  <c:v>99.823008849557525</c:v>
                </c:pt>
                <c:pt idx="7">
                  <c:v>99.203539823008839</c:v>
                </c:pt>
                <c:pt idx="8">
                  <c:v>99.823008849557525</c:v>
                </c:pt>
                <c:pt idx="9">
                  <c:v>100</c:v>
                </c:pt>
                <c:pt idx="10">
                  <c:v>100.17699115044248</c:v>
                </c:pt>
                <c:pt idx="11">
                  <c:v>99.646017699115035</c:v>
                </c:pt>
                <c:pt idx="12">
                  <c:v>100</c:v>
                </c:pt>
                <c:pt idx="13">
                  <c:v>100.35398230088495</c:v>
                </c:pt>
                <c:pt idx="14">
                  <c:v>99.646017699115035</c:v>
                </c:pt>
                <c:pt idx="15">
                  <c:v>100.26548672566371</c:v>
                </c:pt>
                <c:pt idx="16">
                  <c:v>100.17699115044248</c:v>
                </c:pt>
                <c:pt idx="17">
                  <c:v>99.911504424778769</c:v>
                </c:pt>
                <c:pt idx="18">
                  <c:v>100.08849557522123</c:v>
                </c:pt>
                <c:pt idx="19">
                  <c:v>99.823008849557525</c:v>
                </c:pt>
                <c:pt idx="20">
                  <c:v>100.35398230088495</c:v>
                </c:pt>
                <c:pt idx="21">
                  <c:v>100</c:v>
                </c:pt>
                <c:pt idx="22">
                  <c:v>99.292035398230084</c:v>
                </c:pt>
                <c:pt idx="23">
                  <c:v>98.938053097345133</c:v>
                </c:pt>
                <c:pt idx="24">
                  <c:v>98.672566371681413</c:v>
                </c:pt>
                <c:pt idx="25">
                  <c:v>98.938053097345133</c:v>
                </c:pt>
                <c:pt idx="26">
                  <c:v>98.672566371681413</c:v>
                </c:pt>
                <c:pt idx="27">
                  <c:v>99.203539823008839</c:v>
                </c:pt>
                <c:pt idx="28">
                  <c:v>99.292035398230084</c:v>
                </c:pt>
                <c:pt idx="29">
                  <c:v>99.115044247787608</c:v>
                </c:pt>
                <c:pt idx="30">
                  <c:v>99.911504424778769</c:v>
                </c:pt>
                <c:pt idx="31">
                  <c:v>100.08849557522123</c:v>
                </c:pt>
                <c:pt idx="32">
                  <c:v>99.380530973451329</c:v>
                </c:pt>
                <c:pt idx="33">
                  <c:v>99.380530973451329</c:v>
                </c:pt>
                <c:pt idx="34">
                  <c:v>98.938053097345133</c:v>
                </c:pt>
                <c:pt idx="35">
                  <c:v>99.115044247787608</c:v>
                </c:pt>
                <c:pt idx="36">
                  <c:v>98.938053097345133</c:v>
                </c:pt>
                <c:pt idx="37">
                  <c:v>99.203539823008839</c:v>
                </c:pt>
                <c:pt idx="38">
                  <c:v>99.380530973451329</c:v>
                </c:pt>
                <c:pt idx="39">
                  <c:v>98.407079646017706</c:v>
                </c:pt>
                <c:pt idx="40">
                  <c:v>98.318584070796462</c:v>
                </c:pt>
                <c:pt idx="41">
                  <c:v>97.876106194690266</c:v>
                </c:pt>
                <c:pt idx="42">
                  <c:v>97.43362831858407</c:v>
                </c:pt>
                <c:pt idx="43">
                  <c:v>97.69911504424779</c:v>
                </c:pt>
                <c:pt idx="44">
                  <c:v>97.964601769911511</c:v>
                </c:pt>
                <c:pt idx="45">
                  <c:v>98.318584070796462</c:v>
                </c:pt>
                <c:pt idx="46">
                  <c:v>99.646017699115035</c:v>
                </c:pt>
                <c:pt idx="47">
                  <c:v>98.672566371681413</c:v>
                </c:pt>
                <c:pt idx="48">
                  <c:v>99.203539823008839</c:v>
                </c:pt>
                <c:pt idx="49">
                  <c:v>98.849557522123902</c:v>
                </c:pt>
                <c:pt idx="50">
                  <c:v>98.849557522123902</c:v>
                </c:pt>
                <c:pt idx="51">
                  <c:v>98.672566371681413</c:v>
                </c:pt>
                <c:pt idx="52">
                  <c:v>98.938053097345133</c:v>
                </c:pt>
                <c:pt idx="53">
                  <c:v>99.380530973451329</c:v>
                </c:pt>
                <c:pt idx="54">
                  <c:v>99.557522123893804</c:v>
                </c:pt>
                <c:pt idx="55">
                  <c:v>99.380530973451329</c:v>
                </c:pt>
                <c:pt idx="56">
                  <c:v>98.495575221238937</c:v>
                </c:pt>
                <c:pt idx="57">
                  <c:v>98.318584070796462</c:v>
                </c:pt>
                <c:pt idx="58">
                  <c:v>97.787610619469021</c:v>
                </c:pt>
                <c:pt idx="59">
                  <c:v>98.672566371681413</c:v>
                </c:pt>
                <c:pt idx="60">
                  <c:v>98.672566371681413</c:v>
                </c:pt>
                <c:pt idx="61">
                  <c:v>97.43362831858407</c:v>
                </c:pt>
                <c:pt idx="62">
                  <c:v>97.964601769911511</c:v>
                </c:pt>
              </c:numCache>
            </c:numRef>
          </c:val>
          <c:smooth val="0"/>
          <c:extLst>
            <c:ext xmlns:c16="http://schemas.microsoft.com/office/drawing/2014/chart" uri="{C3380CC4-5D6E-409C-BE32-E72D297353CC}">
              <c16:uniqueId val="{00000003-D90A-4CDD-A631-4814B279B686}"/>
            </c:ext>
          </c:extLst>
        </c:ser>
        <c:ser>
          <c:idx val="2"/>
          <c:order val="2"/>
          <c:tx>
            <c:strRef>
              <c:f>年代別!$P$4:$P$5</c:f>
              <c:strCache>
                <c:ptCount val="2"/>
                <c:pt idx="0">
                  <c:v>35～44</c:v>
                </c:pt>
              </c:strCache>
            </c:strRef>
          </c:tx>
          <c:spPr>
            <a:ln w="19050" cap="rnd">
              <a:solidFill>
                <a:schemeClr val="bg1">
                  <a:lumMod val="50000"/>
                </a:schemeClr>
              </a:solidFill>
              <a:prstDash val="lgDash"/>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年代別!$P$594:$P$656</c:f>
              <c:numCache>
                <c:formatCode>General</c:formatCode>
                <c:ptCount val="63"/>
                <c:pt idx="0">
                  <c:v>100</c:v>
                </c:pt>
                <c:pt idx="1">
                  <c:v>99.458361543669611</c:v>
                </c:pt>
                <c:pt idx="2">
                  <c:v>98.984427894380502</c:v>
                </c:pt>
                <c:pt idx="3">
                  <c:v>99.322951929587006</c:v>
                </c:pt>
                <c:pt idx="4">
                  <c:v>99.729180771834805</c:v>
                </c:pt>
                <c:pt idx="5">
                  <c:v>99.322951929587006</c:v>
                </c:pt>
                <c:pt idx="6">
                  <c:v>98.984427894380502</c:v>
                </c:pt>
                <c:pt idx="7">
                  <c:v>98.984427894380502</c:v>
                </c:pt>
                <c:pt idx="8">
                  <c:v>98.239675016926199</c:v>
                </c:pt>
                <c:pt idx="9">
                  <c:v>98.442789438050099</c:v>
                </c:pt>
                <c:pt idx="10">
                  <c:v>98.442789438050099</c:v>
                </c:pt>
                <c:pt idx="11">
                  <c:v>98.171970209884904</c:v>
                </c:pt>
                <c:pt idx="12">
                  <c:v>98.442789438050099</c:v>
                </c:pt>
                <c:pt idx="13">
                  <c:v>98.442789438050099</c:v>
                </c:pt>
                <c:pt idx="14">
                  <c:v>98.984427894380502</c:v>
                </c:pt>
                <c:pt idx="15">
                  <c:v>98.984427894380502</c:v>
                </c:pt>
                <c:pt idx="16">
                  <c:v>98.510494245091408</c:v>
                </c:pt>
                <c:pt idx="17">
                  <c:v>97.630331753554501</c:v>
                </c:pt>
                <c:pt idx="18">
                  <c:v>97.49492213947191</c:v>
                </c:pt>
                <c:pt idx="19">
                  <c:v>97.49492213947191</c:v>
                </c:pt>
                <c:pt idx="20">
                  <c:v>97.156398104265406</c:v>
                </c:pt>
                <c:pt idx="21">
                  <c:v>96.682464454976298</c:v>
                </c:pt>
                <c:pt idx="22">
                  <c:v>96.411645226811103</c:v>
                </c:pt>
                <c:pt idx="23">
                  <c:v>96.614759647935003</c:v>
                </c:pt>
                <c:pt idx="24">
                  <c:v>96.073121191604599</c:v>
                </c:pt>
                <c:pt idx="25">
                  <c:v>96.276235612728499</c:v>
                </c:pt>
                <c:pt idx="26">
                  <c:v>96.073121191604599</c:v>
                </c:pt>
                <c:pt idx="27">
                  <c:v>95.870006770480714</c:v>
                </c:pt>
                <c:pt idx="28">
                  <c:v>95.53148273527421</c:v>
                </c:pt>
                <c:pt idx="29">
                  <c:v>96.411645226811103</c:v>
                </c:pt>
                <c:pt idx="30">
                  <c:v>95.802301963439405</c:v>
                </c:pt>
                <c:pt idx="31">
                  <c:v>95.328368314150296</c:v>
                </c:pt>
                <c:pt idx="32">
                  <c:v>95.328368314150296</c:v>
                </c:pt>
                <c:pt idx="33">
                  <c:v>94.854434664861202</c:v>
                </c:pt>
                <c:pt idx="34">
                  <c:v>94.989844278943806</c:v>
                </c:pt>
                <c:pt idx="35">
                  <c:v>94.380501015572108</c:v>
                </c:pt>
                <c:pt idx="36">
                  <c:v>93.771157752200409</c:v>
                </c:pt>
                <c:pt idx="37">
                  <c:v>93.635748138117805</c:v>
                </c:pt>
                <c:pt idx="38">
                  <c:v>93.229519295870006</c:v>
                </c:pt>
                <c:pt idx="39">
                  <c:v>92.146242383209213</c:v>
                </c:pt>
                <c:pt idx="40">
                  <c:v>91.875423155044018</c:v>
                </c:pt>
                <c:pt idx="41">
                  <c:v>92.078537576167903</c:v>
                </c:pt>
                <c:pt idx="42">
                  <c:v>91.943127962085299</c:v>
                </c:pt>
                <c:pt idx="43">
                  <c:v>91.740013540961414</c:v>
                </c:pt>
                <c:pt idx="44">
                  <c:v>91.740013540961414</c:v>
                </c:pt>
                <c:pt idx="45">
                  <c:v>92.146242383209213</c:v>
                </c:pt>
                <c:pt idx="46">
                  <c:v>91.740013540961414</c:v>
                </c:pt>
                <c:pt idx="47">
                  <c:v>91.604603926878809</c:v>
                </c:pt>
                <c:pt idx="48">
                  <c:v>91.536899119837514</c:v>
                </c:pt>
                <c:pt idx="49">
                  <c:v>91.130670277589715</c:v>
                </c:pt>
                <c:pt idx="50">
                  <c:v>90.927555856465816</c:v>
                </c:pt>
                <c:pt idx="51">
                  <c:v>91.266079891672319</c:v>
                </c:pt>
                <c:pt idx="52">
                  <c:v>91.19837508463101</c:v>
                </c:pt>
                <c:pt idx="53">
                  <c:v>90.318212593094103</c:v>
                </c:pt>
                <c:pt idx="54">
                  <c:v>90.385917400135412</c:v>
                </c:pt>
                <c:pt idx="55">
                  <c:v>90.385917400135412</c:v>
                </c:pt>
                <c:pt idx="56">
                  <c:v>90.318212593094103</c:v>
                </c:pt>
                <c:pt idx="57">
                  <c:v>90.115098171970203</c:v>
                </c:pt>
                <c:pt idx="58">
                  <c:v>89.438050101557209</c:v>
                </c:pt>
                <c:pt idx="59">
                  <c:v>89.167230873392015</c:v>
                </c:pt>
                <c:pt idx="60">
                  <c:v>89.03182125930941</c:v>
                </c:pt>
                <c:pt idx="61">
                  <c:v>89.23493568043331</c:v>
                </c:pt>
                <c:pt idx="62">
                  <c:v>89.776574136763713</c:v>
                </c:pt>
              </c:numCache>
            </c:numRef>
          </c:val>
          <c:smooth val="0"/>
          <c:extLst>
            <c:ext xmlns:c16="http://schemas.microsoft.com/office/drawing/2014/chart" uri="{C3380CC4-5D6E-409C-BE32-E72D297353CC}">
              <c16:uniqueId val="{00000005-D90A-4CDD-A631-4814B279B686}"/>
            </c:ext>
          </c:extLst>
        </c:ser>
        <c:ser>
          <c:idx val="3"/>
          <c:order val="3"/>
          <c:tx>
            <c:strRef>
              <c:f>年代別!$Q$4:$Q$5</c:f>
              <c:strCache>
                <c:ptCount val="2"/>
                <c:pt idx="0">
                  <c:v>45～54</c:v>
                </c:pt>
              </c:strCache>
            </c:strRef>
          </c:tx>
          <c:spPr>
            <a:ln w="19050" cap="rnd">
              <a:solidFill>
                <a:schemeClr val="accent6"/>
              </a:solidFill>
              <a:prstDash val="sysDash"/>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年代別!$Q$594:$Q$656</c:f>
              <c:numCache>
                <c:formatCode>General</c:formatCode>
                <c:ptCount val="63"/>
                <c:pt idx="0">
                  <c:v>100</c:v>
                </c:pt>
                <c:pt idx="1">
                  <c:v>100.13623978201636</c:v>
                </c:pt>
                <c:pt idx="2">
                  <c:v>100.27247956403269</c:v>
                </c:pt>
                <c:pt idx="3">
                  <c:v>100.34059945504087</c:v>
                </c:pt>
                <c:pt idx="4">
                  <c:v>100.88555858310626</c:v>
                </c:pt>
                <c:pt idx="5">
                  <c:v>101.63487738419619</c:v>
                </c:pt>
                <c:pt idx="6">
                  <c:v>101.97547683923706</c:v>
                </c:pt>
                <c:pt idx="7">
                  <c:v>102.31607629427792</c:v>
                </c:pt>
                <c:pt idx="8">
                  <c:v>102.58855585831064</c:v>
                </c:pt>
                <c:pt idx="9">
                  <c:v>102.79291553133515</c:v>
                </c:pt>
                <c:pt idx="10">
                  <c:v>103.61035422343323</c:v>
                </c:pt>
                <c:pt idx="11">
                  <c:v>103.40599455040871</c:v>
                </c:pt>
                <c:pt idx="12">
                  <c:v>103.06539509536785</c:v>
                </c:pt>
                <c:pt idx="13">
                  <c:v>103.33787465940054</c:v>
                </c:pt>
                <c:pt idx="14">
                  <c:v>103.88283378746594</c:v>
                </c:pt>
                <c:pt idx="15">
                  <c:v>104.35967302452316</c:v>
                </c:pt>
                <c:pt idx="16">
                  <c:v>104.63215258855585</c:v>
                </c:pt>
                <c:pt idx="17">
                  <c:v>104.97275204359673</c:v>
                </c:pt>
                <c:pt idx="18">
                  <c:v>105.10899182561309</c:v>
                </c:pt>
                <c:pt idx="19">
                  <c:v>105.24523160762942</c:v>
                </c:pt>
                <c:pt idx="20">
                  <c:v>105.72207084468666</c:v>
                </c:pt>
                <c:pt idx="21">
                  <c:v>106.33514986376022</c:v>
                </c:pt>
                <c:pt idx="22">
                  <c:v>106.40326975476839</c:v>
                </c:pt>
                <c:pt idx="23">
                  <c:v>106.33514986376022</c:v>
                </c:pt>
                <c:pt idx="24">
                  <c:v>106.74386920980928</c:v>
                </c:pt>
                <c:pt idx="25">
                  <c:v>107.56130790190737</c:v>
                </c:pt>
                <c:pt idx="26">
                  <c:v>107.62942779291554</c:v>
                </c:pt>
                <c:pt idx="27">
                  <c:v>107.15258855585832</c:v>
                </c:pt>
                <c:pt idx="28">
                  <c:v>107.83378746594006</c:v>
                </c:pt>
                <c:pt idx="29">
                  <c:v>107.90190735694823</c:v>
                </c:pt>
                <c:pt idx="30">
                  <c:v>107.97002724795641</c:v>
                </c:pt>
                <c:pt idx="31">
                  <c:v>108.65122615803816</c:v>
                </c:pt>
                <c:pt idx="32">
                  <c:v>108.58310626702999</c:v>
                </c:pt>
                <c:pt idx="33">
                  <c:v>108.85558583106267</c:v>
                </c:pt>
                <c:pt idx="34">
                  <c:v>108.71934604904632</c:v>
                </c:pt>
                <c:pt idx="35">
                  <c:v>109.33242506811989</c:v>
                </c:pt>
                <c:pt idx="36">
                  <c:v>109.67302452316076</c:v>
                </c:pt>
                <c:pt idx="37">
                  <c:v>109.53678474114442</c:v>
                </c:pt>
                <c:pt idx="38">
                  <c:v>109.33242506811989</c:v>
                </c:pt>
                <c:pt idx="39">
                  <c:v>109.0599455040872</c:v>
                </c:pt>
                <c:pt idx="40">
                  <c:v>109.12806539509536</c:v>
                </c:pt>
                <c:pt idx="41">
                  <c:v>108.58310626702999</c:v>
                </c:pt>
                <c:pt idx="42">
                  <c:v>108.2425068119891</c:v>
                </c:pt>
                <c:pt idx="43">
                  <c:v>108.44686648501363</c:v>
                </c:pt>
                <c:pt idx="44">
                  <c:v>108.44686648501363</c:v>
                </c:pt>
                <c:pt idx="45">
                  <c:v>108.10626702997274</c:v>
                </c:pt>
                <c:pt idx="46">
                  <c:v>108.65122615803816</c:v>
                </c:pt>
                <c:pt idx="47">
                  <c:v>108.7874659400545</c:v>
                </c:pt>
                <c:pt idx="48">
                  <c:v>108.92370572207084</c:v>
                </c:pt>
                <c:pt idx="49">
                  <c:v>108.85558583106267</c:v>
                </c:pt>
                <c:pt idx="50">
                  <c:v>109.46866485013625</c:v>
                </c:pt>
                <c:pt idx="51">
                  <c:v>110.62670299727519</c:v>
                </c:pt>
                <c:pt idx="52">
                  <c:v>110.14986376021798</c:v>
                </c:pt>
                <c:pt idx="53">
                  <c:v>110.55858310626702</c:v>
                </c:pt>
                <c:pt idx="54">
                  <c:v>111.1716621253406</c:v>
                </c:pt>
                <c:pt idx="55">
                  <c:v>111.10354223433244</c:v>
                </c:pt>
                <c:pt idx="56">
                  <c:v>111.1716621253406</c:v>
                </c:pt>
                <c:pt idx="57">
                  <c:v>111.10354223433244</c:v>
                </c:pt>
                <c:pt idx="58">
                  <c:v>111.10354223433244</c:v>
                </c:pt>
                <c:pt idx="59">
                  <c:v>111.1716621253406</c:v>
                </c:pt>
                <c:pt idx="60">
                  <c:v>111.23978201634877</c:v>
                </c:pt>
                <c:pt idx="61">
                  <c:v>110.96730245231608</c:v>
                </c:pt>
                <c:pt idx="62">
                  <c:v>111.58038147138964</c:v>
                </c:pt>
              </c:numCache>
            </c:numRef>
          </c:val>
          <c:smooth val="0"/>
          <c:extLst>
            <c:ext xmlns:c16="http://schemas.microsoft.com/office/drawing/2014/chart" uri="{C3380CC4-5D6E-409C-BE32-E72D297353CC}">
              <c16:uniqueId val="{00000007-D90A-4CDD-A631-4814B279B686}"/>
            </c:ext>
          </c:extLst>
        </c:ser>
        <c:ser>
          <c:idx val="4"/>
          <c:order val="4"/>
          <c:tx>
            <c:strRef>
              <c:f>年代別!$R$4:$R$5</c:f>
              <c:strCache>
                <c:ptCount val="2"/>
                <c:pt idx="0">
                  <c:v>55～64</c:v>
                </c:pt>
              </c:strCache>
            </c:strRef>
          </c:tx>
          <c:spPr>
            <a:ln w="19050" cap="rnd">
              <a:solidFill>
                <a:schemeClr val="accent5"/>
              </a:solidFill>
              <a:prstDash val="sysDot"/>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年代別!$R$594:$R$656</c:f>
              <c:numCache>
                <c:formatCode>General</c:formatCode>
                <c:ptCount val="63"/>
                <c:pt idx="0">
                  <c:v>100</c:v>
                </c:pt>
                <c:pt idx="1">
                  <c:v>99.647266313932974</c:v>
                </c:pt>
                <c:pt idx="2">
                  <c:v>99.294532627865962</c:v>
                </c:pt>
                <c:pt idx="3">
                  <c:v>99.382716049382708</c:v>
                </c:pt>
                <c:pt idx="4">
                  <c:v>100</c:v>
                </c:pt>
                <c:pt idx="5">
                  <c:v>99.911816578483254</c:v>
                </c:pt>
                <c:pt idx="6">
                  <c:v>100.17636684303351</c:v>
                </c:pt>
                <c:pt idx="7">
                  <c:v>100.70546737213404</c:v>
                </c:pt>
                <c:pt idx="8">
                  <c:v>100.70546737213404</c:v>
                </c:pt>
                <c:pt idx="9">
                  <c:v>100.08818342151675</c:v>
                </c:pt>
                <c:pt idx="10">
                  <c:v>100.52910052910053</c:v>
                </c:pt>
                <c:pt idx="11">
                  <c:v>100.79365079365078</c:v>
                </c:pt>
                <c:pt idx="12">
                  <c:v>101.14638447971782</c:v>
                </c:pt>
                <c:pt idx="13">
                  <c:v>100.61728395061729</c:v>
                </c:pt>
                <c:pt idx="14">
                  <c:v>100.97001763668429</c:v>
                </c:pt>
                <c:pt idx="15">
                  <c:v>101.85185185185186</c:v>
                </c:pt>
                <c:pt idx="16">
                  <c:v>102.20458553791887</c:v>
                </c:pt>
                <c:pt idx="17">
                  <c:v>101.23456790123457</c:v>
                </c:pt>
                <c:pt idx="18">
                  <c:v>101.05820105820106</c:v>
                </c:pt>
                <c:pt idx="19">
                  <c:v>101.49911816578484</c:v>
                </c:pt>
                <c:pt idx="20">
                  <c:v>101.7636684303351</c:v>
                </c:pt>
                <c:pt idx="21">
                  <c:v>101.67548500881833</c:v>
                </c:pt>
                <c:pt idx="22">
                  <c:v>102.02821869488537</c:v>
                </c:pt>
                <c:pt idx="23">
                  <c:v>101.94003527336861</c:v>
                </c:pt>
                <c:pt idx="24">
                  <c:v>101.94003527336861</c:v>
                </c:pt>
                <c:pt idx="25">
                  <c:v>102.20458553791887</c:v>
                </c:pt>
                <c:pt idx="26">
                  <c:v>102.64550264550265</c:v>
                </c:pt>
                <c:pt idx="27">
                  <c:v>102.99823633156966</c:v>
                </c:pt>
                <c:pt idx="28">
                  <c:v>102.46913580246914</c:v>
                </c:pt>
                <c:pt idx="29">
                  <c:v>102.82186948853615</c:v>
                </c:pt>
                <c:pt idx="30">
                  <c:v>102.91005291005291</c:v>
                </c:pt>
                <c:pt idx="31">
                  <c:v>102.5573192239859</c:v>
                </c:pt>
                <c:pt idx="32">
                  <c:v>102.64550264550265</c:v>
                </c:pt>
                <c:pt idx="33">
                  <c:v>103.88007054673723</c:v>
                </c:pt>
                <c:pt idx="34">
                  <c:v>103.52733686067019</c:v>
                </c:pt>
                <c:pt idx="35">
                  <c:v>103.08641975308642</c:v>
                </c:pt>
                <c:pt idx="36">
                  <c:v>103.08641975308642</c:v>
                </c:pt>
                <c:pt idx="37">
                  <c:v>104.05643738977074</c:v>
                </c:pt>
                <c:pt idx="38">
                  <c:v>104.23280423280423</c:v>
                </c:pt>
                <c:pt idx="39">
                  <c:v>102.82186948853615</c:v>
                </c:pt>
                <c:pt idx="40">
                  <c:v>102.91005291005291</c:v>
                </c:pt>
                <c:pt idx="41">
                  <c:v>104.05643738977074</c:v>
                </c:pt>
                <c:pt idx="42">
                  <c:v>103.79188712522046</c:v>
                </c:pt>
                <c:pt idx="43">
                  <c:v>103.88007054673723</c:v>
                </c:pt>
                <c:pt idx="44">
                  <c:v>104.05643738977074</c:v>
                </c:pt>
                <c:pt idx="45">
                  <c:v>104.14462081128748</c:v>
                </c:pt>
                <c:pt idx="46">
                  <c:v>104.49735449735449</c:v>
                </c:pt>
                <c:pt idx="47">
                  <c:v>103.88007054673723</c:v>
                </c:pt>
                <c:pt idx="48">
                  <c:v>104.49735449735449</c:v>
                </c:pt>
                <c:pt idx="49">
                  <c:v>104.32098765432099</c:v>
                </c:pt>
                <c:pt idx="50">
                  <c:v>103.79188712522046</c:v>
                </c:pt>
                <c:pt idx="51">
                  <c:v>103.88007054673723</c:v>
                </c:pt>
                <c:pt idx="52">
                  <c:v>103.88007054673723</c:v>
                </c:pt>
                <c:pt idx="53">
                  <c:v>103.61552028218695</c:v>
                </c:pt>
                <c:pt idx="54">
                  <c:v>103.79188712522046</c:v>
                </c:pt>
                <c:pt idx="55">
                  <c:v>103.43915343915344</c:v>
                </c:pt>
                <c:pt idx="56">
                  <c:v>102.82186948853615</c:v>
                </c:pt>
                <c:pt idx="57">
                  <c:v>102.29276895943562</c:v>
                </c:pt>
                <c:pt idx="58">
                  <c:v>102.5573192239859</c:v>
                </c:pt>
                <c:pt idx="59">
                  <c:v>104.14462081128748</c:v>
                </c:pt>
                <c:pt idx="60">
                  <c:v>104.58553791887127</c:v>
                </c:pt>
                <c:pt idx="61">
                  <c:v>104.49735449735449</c:v>
                </c:pt>
                <c:pt idx="62">
                  <c:v>104.49735449735449</c:v>
                </c:pt>
              </c:numCache>
            </c:numRef>
          </c:val>
          <c:smooth val="0"/>
          <c:extLst>
            <c:ext xmlns:c16="http://schemas.microsoft.com/office/drawing/2014/chart" uri="{C3380CC4-5D6E-409C-BE32-E72D297353CC}">
              <c16:uniqueId val="{00000009-D90A-4CDD-A631-4814B279B686}"/>
            </c:ext>
          </c:extLst>
        </c:ser>
        <c:ser>
          <c:idx val="5"/>
          <c:order val="5"/>
          <c:tx>
            <c:strRef>
              <c:f>年代別!$S$4:$S$5</c:f>
              <c:strCache>
                <c:ptCount val="2"/>
                <c:pt idx="0">
                  <c:v>65歳以上</c:v>
                </c:pt>
              </c:strCache>
            </c:strRef>
          </c:tx>
          <c:spPr>
            <a:ln w="28575" cap="rnd">
              <a:solidFill>
                <a:schemeClr val="accent3"/>
              </a:solidFill>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年代別!$S$594:$S$656</c:f>
              <c:numCache>
                <c:formatCode>General</c:formatCode>
                <c:ptCount val="63"/>
                <c:pt idx="0">
                  <c:v>100</c:v>
                </c:pt>
                <c:pt idx="1">
                  <c:v>99.491740787801774</c:v>
                </c:pt>
                <c:pt idx="2">
                  <c:v>100.12706480304956</c:v>
                </c:pt>
                <c:pt idx="3">
                  <c:v>101.52477763659466</c:v>
                </c:pt>
                <c:pt idx="4">
                  <c:v>101.77890724269378</c:v>
                </c:pt>
                <c:pt idx="5">
                  <c:v>102.92249047013978</c:v>
                </c:pt>
                <c:pt idx="6">
                  <c:v>103.55781448538754</c:v>
                </c:pt>
                <c:pt idx="7">
                  <c:v>104.82846251588309</c:v>
                </c:pt>
                <c:pt idx="8">
                  <c:v>104.44726810673444</c:v>
                </c:pt>
                <c:pt idx="9">
                  <c:v>103.6848792884371</c:v>
                </c:pt>
                <c:pt idx="10">
                  <c:v>102.79542566709021</c:v>
                </c:pt>
                <c:pt idx="11">
                  <c:v>103.43074968233799</c:v>
                </c:pt>
                <c:pt idx="12">
                  <c:v>105.59085133418043</c:v>
                </c:pt>
                <c:pt idx="13">
                  <c:v>107.87801778907242</c:v>
                </c:pt>
                <c:pt idx="14">
                  <c:v>109.65692503176621</c:v>
                </c:pt>
                <c:pt idx="15">
                  <c:v>110.67344345616263</c:v>
                </c:pt>
                <c:pt idx="16">
                  <c:v>109.02160101651843</c:v>
                </c:pt>
                <c:pt idx="17">
                  <c:v>108.25921219822109</c:v>
                </c:pt>
                <c:pt idx="18">
                  <c:v>107.75095298602287</c:v>
                </c:pt>
                <c:pt idx="19">
                  <c:v>109.65692503176621</c:v>
                </c:pt>
                <c:pt idx="20">
                  <c:v>110.16518424396442</c:v>
                </c:pt>
                <c:pt idx="21">
                  <c:v>110.67344345616263</c:v>
                </c:pt>
                <c:pt idx="22">
                  <c:v>111.81702668360865</c:v>
                </c:pt>
                <c:pt idx="23">
                  <c:v>110.29224904701398</c:v>
                </c:pt>
                <c:pt idx="24">
                  <c:v>109.91105463786531</c:v>
                </c:pt>
                <c:pt idx="25">
                  <c:v>111.18170266836087</c:v>
                </c:pt>
                <c:pt idx="26">
                  <c:v>112.70648030495553</c:v>
                </c:pt>
                <c:pt idx="27">
                  <c:v>113.21473951715375</c:v>
                </c:pt>
                <c:pt idx="28">
                  <c:v>112.70648030495553</c:v>
                </c:pt>
                <c:pt idx="29">
                  <c:v>111.81702668360865</c:v>
                </c:pt>
                <c:pt idx="30">
                  <c:v>111.56289707750953</c:v>
                </c:pt>
                <c:pt idx="31">
                  <c:v>113.46886912325287</c:v>
                </c:pt>
                <c:pt idx="32">
                  <c:v>114.4853875476493</c:v>
                </c:pt>
                <c:pt idx="33">
                  <c:v>114.61245235069886</c:v>
                </c:pt>
                <c:pt idx="34">
                  <c:v>115.24777636594663</c:v>
                </c:pt>
                <c:pt idx="35">
                  <c:v>115.75603557814485</c:v>
                </c:pt>
                <c:pt idx="36">
                  <c:v>115.37484116899618</c:v>
                </c:pt>
                <c:pt idx="37">
                  <c:v>113.72299872935197</c:v>
                </c:pt>
                <c:pt idx="38">
                  <c:v>114.35832274459973</c:v>
                </c:pt>
                <c:pt idx="39">
                  <c:v>112.45235069885642</c:v>
                </c:pt>
                <c:pt idx="40">
                  <c:v>113.59593392630241</c:v>
                </c:pt>
                <c:pt idx="41">
                  <c:v>113.59593392630241</c:v>
                </c:pt>
                <c:pt idx="42">
                  <c:v>115.37484116899618</c:v>
                </c:pt>
                <c:pt idx="43">
                  <c:v>114.99364675984751</c:v>
                </c:pt>
                <c:pt idx="44">
                  <c:v>115.37484116899618</c:v>
                </c:pt>
                <c:pt idx="45">
                  <c:v>116.01016518424396</c:v>
                </c:pt>
                <c:pt idx="46">
                  <c:v>115.75603557814485</c:v>
                </c:pt>
                <c:pt idx="47">
                  <c:v>115.62897077509531</c:v>
                </c:pt>
                <c:pt idx="48">
                  <c:v>115.88310038119441</c:v>
                </c:pt>
                <c:pt idx="49">
                  <c:v>116.39135959339264</c:v>
                </c:pt>
                <c:pt idx="50">
                  <c:v>114.99364675984751</c:v>
                </c:pt>
                <c:pt idx="51">
                  <c:v>114.35832274459973</c:v>
                </c:pt>
                <c:pt idx="52">
                  <c:v>114.99364675984751</c:v>
                </c:pt>
                <c:pt idx="53">
                  <c:v>116.89961880559085</c:v>
                </c:pt>
                <c:pt idx="54">
                  <c:v>117.28081321473951</c:v>
                </c:pt>
                <c:pt idx="55">
                  <c:v>114.86658195679797</c:v>
                </c:pt>
                <c:pt idx="56">
                  <c:v>114.35832274459973</c:v>
                </c:pt>
                <c:pt idx="57">
                  <c:v>114.73951715374841</c:v>
                </c:pt>
                <c:pt idx="58">
                  <c:v>115.37484116899618</c:v>
                </c:pt>
                <c:pt idx="59">
                  <c:v>115.75603557814485</c:v>
                </c:pt>
                <c:pt idx="60">
                  <c:v>115.88310038119441</c:v>
                </c:pt>
                <c:pt idx="61">
                  <c:v>115.88310038119441</c:v>
                </c:pt>
                <c:pt idx="62">
                  <c:v>114.2312579415502</c:v>
                </c:pt>
              </c:numCache>
            </c:numRef>
          </c:val>
          <c:smooth val="0"/>
          <c:extLst>
            <c:ext xmlns:c16="http://schemas.microsoft.com/office/drawing/2014/chart" uri="{C3380CC4-5D6E-409C-BE32-E72D297353CC}">
              <c16:uniqueId val="{0000000B-D90A-4CDD-A631-4814B279B686}"/>
            </c:ext>
          </c:extLst>
        </c:ser>
        <c:dLbls>
          <c:showLegendKey val="0"/>
          <c:showVal val="0"/>
          <c:showCatName val="0"/>
          <c:showSerName val="0"/>
          <c:showPercent val="0"/>
          <c:showBubbleSize val="0"/>
        </c:dLbls>
        <c:smooth val="0"/>
        <c:axId val="115743679"/>
        <c:axId val="115750751"/>
      </c:lineChart>
      <c:catAx>
        <c:axId val="115743679"/>
        <c:scaling>
          <c:orientation val="minMax"/>
        </c:scaling>
        <c:delete val="1"/>
        <c:axPos val="b"/>
        <c:numFmt formatCode="General" sourceLinked="1"/>
        <c:majorTickMark val="out"/>
        <c:minorTickMark val="none"/>
        <c:tickLblPos val="nextTo"/>
        <c:crossAx val="115750751"/>
        <c:crosses val="autoZero"/>
        <c:auto val="1"/>
        <c:lblAlgn val="ctr"/>
        <c:lblOffset val="100"/>
        <c:noMultiLvlLbl val="0"/>
      </c:catAx>
      <c:valAx>
        <c:axId val="115750751"/>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5743679"/>
        <c:crosses val="autoZero"/>
        <c:crossBetween val="between"/>
      </c:valAx>
      <c:spPr>
        <a:noFill/>
        <a:ln>
          <a:noFill/>
        </a:ln>
        <a:effectLst/>
      </c:spPr>
    </c:plotArea>
    <c:legend>
      <c:legendPos val="l"/>
      <c:layout>
        <c:manualLayout>
          <c:xMode val="edge"/>
          <c:yMode val="edge"/>
          <c:x val="5.4516646973039255E-2"/>
          <c:y val="0.11112850527255941"/>
          <c:w val="0.29811547926576493"/>
          <c:h val="0.214624086308730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3.5219054389469068E-2"/>
          <c:w val="0.90929432343762862"/>
          <c:h val="0.68622105129564681"/>
        </c:manualLayout>
      </c:layout>
      <c:lineChart>
        <c:grouping val="standard"/>
        <c:varyColors val="0"/>
        <c:ser>
          <c:idx val="0"/>
          <c:order val="0"/>
          <c:tx>
            <c:strRef>
              <c:f>性別!$J$3</c:f>
              <c:strCache>
                <c:ptCount val="1"/>
                <c:pt idx="0">
                  <c:v>男性</c:v>
                </c:pt>
              </c:strCache>
            </c:strRef>
          </c:tx>
          <c:spPr>
            <a:ln w="28575" cap="rnd">
              <a:solidFill>
                <a:schemeClr val="accent1"/>
              </a:solidFill>
              <a:round/>
            </a:ln>
            <a:effectLst/>
          </c:spPr>
          <c:marker>
            <c:symbol val="none"/>
          </c:marker>
          <c:cat>
            <c:multiLvlStrRef>
              <c:f>性別!$H$4:$I$649</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性別!$J$4:$J$649</c:f>
              <c:numCache>
                <c:formatCode>0.0000</c:formatCode>
                <c:ptCount val="63"/>
                <c:pt idx="0" formatCode="General">
                  <c:v>100</c:v>
                </c:pt>
                <c:pt idx="1">
                  <c:v>99.564862659776992</c:v>
                </c:pt>
                <c:pt idx="2">
                  <c:v>99.646450911068811</c:v>
                </c:pt>
                <c:pt idx="3">
                  <c:v>99.864019581180301</c:v>
                </c:pt>
                <c:pt idx="4">
                  <c:v>99.836823497416376</c:v>
                </c:pt>
                <c:pt idx="5">
                  <c:v>100.02719608376394</c:v>
                </c:pt>
                <c:pt idx="6">
                  <c:v>100.10878433505574</c:v>
                </c:pt>
                <c:pt idx="7">
                  <c:v>100.27196083763938</c:v>
                </c:pt>
                <c:pt idx="8">
                  <c:v>100.38074517269513</c:v>
                </c:pt>
                <c:pt idx="9">
                  <c:v>100.21756867011152</c:v>
                </c:pt>
                <c:pt idx="10">
                  <c:v>99.918411748708195</c:v>
                </c:pt>
                <c:pt idx="11">
                  <c:v>100.10878433505574</c:v>
                </c:pt>
                <c:pt idx="12">
                  <c:v>100.76149034539026</c:v>
                </c:pt>
                <c:pt idx="13">
                  <c:v>100.87027468044603</c:v>
                </c:pt>
                <c:pt idx="14">
                  <c:v>101.19662768561327</c:v>
                </c:pt>
                <c:pt idx="15">
                  <c:v>101.25101985314116</c:v>
                </c:pt>
                <c:pt idx="16">
                  <c:v>101.60456894207235</c:v>
                </c:pt>
                <c:pt idx="17">
                  <c:v>101.38700027196083</c:v>
                </c:pt>
                <c:pt idx="18">
                  <c:v>100.95186293173784</c:v>
                </c:pt>
                <c:pt idx="19">
                  <c:v>101.19662768561327</c:v>
                </c:pt>
                <c:pt idx="20">
                  <c:v>101.52298069078051</c:v>
                </c:pt>
                <c:pt idx="21">
                  <c:v>101.52298069078051</c:v>
                </c:pt>
                <c:pt idx="22">
                  <c:v>101.98531411476748</c:v>
                </c:pt>
                <c:pt idx="23">
                  <c:v>101.71335327712809</c:v>
                </c:pt>
                <c:pt idx="24">
                  <c:v>101.14223551808539</c:v>
                </c:pt>
                <c:pt idx="25">
                  <c:v>101.68615719336415</c:v>
                </c:pt>
                <c:pt idx="26">
                  <c:v>101.82213761218384</c:v>
                </c:pt>
                <c:pt idx="27">
                  <c:v>101.68615719336415</c:v>
                </c:pt>
                <c:pt idx="28">
                  <c:v>101.76774544465597</c:v>
                </c:pt>
                <c:pt idx="29">
                  <c:v>101.74054936089203</c:v>
                </c:pt>
                <c:pt idx="30">
                  <c:v>101.7949415284199</c:v>
                </c:pt>
                <c:pt idx="31">
                  <c:v>102.03970628229536</c:v>
                </c:pt>
                <c:pt idx="32">
                  <c:v>101.7949415284199</c:v>
                </c:pt>
                <c:pt idx="33">
                  <c:v>102.12129453358716</c:v>
                </c:pt>
                <c:pt idx="34">
                  <c:v>102.2844710361708</c:v>
                </c:pt>
                <c:pt idx="35">
                  <c:v>102.12129453358716</c:v>
                </c:pt>
                <c:pt idx="36">
                  <c:v>101.93092194723961</c:v>
                </c:pt>
                <c:pt idx="37">
                  <c:v>101.87652977971172</c:v>
                </c:pt>
                <c:pt idx="38">
                  <c:v>101.93092194723961</c:v>
                </c:pt>
                <c:pt idx="39">
                  <c:v>101.06064726679358</c:v>
                </c:pt>
                <c:pt idx="40">
                  <c:v>100.7886864291542</c:v>
                </c:pt>
                <c:pt idx="41">
                  <c:v>100.76149034539026</c:v>
                </c:pt>
                <c:pt idx="42">
                  <c:v>101.11503943432145</c:v>
                </c:pt>
                <c:pt idx="43">
                  <c:v>101.3598041881969</c:v>
                </c:pt>
                <c:pt idx="44">
                  <c:v>101.11503943432145</c:v>
                </c:pt>
                <c:pt idx="45">
                  <c:v>101.14223551808539</c:v>
                </c:pt>
                <c:pt idx="46">
                  <c:v>101.19662768561327</c:v>
                </c:pt>
                <c:pt idx="47">
                  <c:v>101.08784335055752</c:v>
                </c:pt>
                <c:pt idx="48">
                  <c:v>101.33260810443296</c:v>
                </c:pt>
                <c:pt idx="49">
                  <c:v>101.3598041881969</c:v>
                </c:pt>
                <c:pt idx="50">
                  <c:v>101.06064726679358</c:v>
                </c:pt>
                <c:pt idx="51">
                  <c:v>100.87027468044603</c:v>
                </c:pt>
                <c:pt idx="52">
                  <c:v>100.76149034539026</c:v>
                </c:pt>
                <c:pt idx="53">
                  <c:v>100.9246668479739</c:v>
                </c:pt>
                <c:pt idx="54">
                  <c:v>101.25101985314116</c:v>
                </c:pt>
                <c:pt idx="55">
                  <c:v>100.73429426162632</c:v>
                </c:pt>
                <c:pt idx="56">
                  <c:v>100.73429426162632</c:v>
                </c:pt>
                <c:pt idx="57">
                  <c:v>100.54392167527877</c:v>
                </c:pt>
                <c:pt idx="58">
                  <c:v>100.54392167527877</c:v>
                </c:pt>
                <c:pt idx="59">
                  <c:v>100.84307859668206</c:v>
                </c:pt>
                <c:pt idx="60">
                  <c:v>100.54392167527877</c:v>
                </c:pt>
                <c:pt idx="61">
                  <c:v>100.32635300516726</c:v>
                </c:pt>
                <c:pt idx="62">
                  <c:v>100.57111775904271</c:v>
                </c:pt>
              </c:numCache>
            </c:numRef>
          </c:val>
          <c:smooth val="0"/>
          <c:extLst>
            <c:ext xmlns:c16="http://schemas.microsoft.com/office/drawing/2014/chart" uri="{C3380CC4-5D6E-409C-BE32-E72D297353CC}">
              <c16:uniqueId val="{00000000-5321-4FF6-8144-C7AFFFF608E9}"/>
            </c:ext>
          </c:extLst>
        </c:ser>
        <c:ser>
          <c:idx val="1"/>
          <c:order val="1"/>
          <c:tx>
            <c:strRef>
              <c:f>性別!$K$3</c:f>
              <c:strCache>
                <c:ptCount val="1"/>
                <c:pt idx="0">
                  <c:v>女性</c:v>
                </c:pt>
              </c:strCache>
            </c:strRef>
          </c:tx>
          <c:spPr>
            <a:ln w="28575" cap="rnd" cmpd="dbl">
              <a:solidFill>
                <a:srgbClr val="FF0000"/>
              </a:solidFill>
              <a:round/>
            </a:ln>
            <a:effectLst/>
          </c:spPr>
          <c:marker>
            <c:symbol val="none"/>
          </c:marker>
          <c:cat>
            <c:multiLvlStrRef>
              <c:f>性別!$H$4:$I$649</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性別!$K$4:$K$649</c:f>
              <c:numCache>
                <c:formatCode>General</c:formatCode>
                <c:ptCount val="63"/>
                <c:pt idx="0">
                  <c:v>100</c:v>
                </c:pt>
                <c:pt idx="1">
                  <c:v>99.577613516367478</c:v>
                </c:pt>
                <c:pt idx="2">
                  <c:v>99.893955461293743</c:v>
                </c:pt>
                <c:pt idx="3">
                  <c:v>100.74309978768579</c:v>
                </c:pt>
                <c:pt idx="4">
                  <c:v>100.42149631190726</c:v>
                </c:pt>
                <c:pt idx="5">
                  <c:v>100.52465897166843</c:v>
                </c:pt>
                <c:pt idx="6">
                  <c:v>100.27835768963118</c:v>
                </c:pt>
                <c:pt idx="7">
                  <c:v>100.10409437890353</c:v>
                </c:pt>
                <c:pt idx="8">
                  <c:v>99.826689774696703</c:v>
                </c:pt>
                <c:pt idx="9">
                  <c:v>99.895833333333329</c:v>
                </c:pt>
                <c:pt idx="10">
                  <c:v>100.52137643378521</c:v>
                </c:pt>
                <c:pt idx="11">
                  <c:v>100.13831258644537</c:v>
                </c:pt>
                <c:pt idx="12">
                  <c:v>100.6560773480663</c:v>
                </c:pt>
                <c:pt idx="13">
                  <c:v>100.75471698113208</c:v>
                </c:pt>
                <c:pt idx="14">
                  <c:v>100.71501532175688</c:v>
                </c:pt>
                <c:pt idx="15">
                  <c:v>100.4394861392833</c:v>
                </c:pt>
                <c:pt idx="16">
                  <c:v>99.528778189161898</c:v>
                </c:pt>
                <c:pt idx="17">
                  <c:v>99.391274940818391</c:v>
                </c:pt>
                <c:pt idx="18">
                  <c:v>100.47635250085062</c:v>
                </c:pt>
                <c:pt idx="19">
                  <c:v>100.37250253979005</c:v>
                </c:pt>
                <c:pt idx="20">
                  <c:v>100.10121457489878</c:v>
                </c:pt>
                <c:pt idx="21">
                  <c:v>100.438153016515</c:v>
                </c:pt>
                <c:pt idx="22">
                  <c:v>99.865771812080538</c:v>
                </c:pt>
                <c:pt idx="23">
                  <c:v>99.462365591397855</c:v>
                </c:pt>
                <c:pt idx="24">
                  <c:v>100.47297297297297</c:v>
                </c:pt>
                <c:pt idx="25">
                  <c:v>100.40349697377269</c:v>
                </c:pt>
                <c:pt idx="26">
                  <c:v>100.53583389149364</c:v>
                </c:pt>
                <c:pt idx="27">
                  <c:v>99.833444370419727</c:v>
                </c:pt>
                <c:pt idx="28">
                  <c:v>99.933266599933262</c:v>
                </c:pt>
                <c:pt idx="29">
                  <c:v>100.1669449081803</c:v>
                </c:pt>
                <c:pt idx="30">
                  <c:v>100.06666666666666</c:v>
                </c:pt>
                <c:pt idx="31">
                  <c:v>100.16655562958027</c:v>
                </c:pt>
                <c:pt idx="32">
                  <c:v>100.46558031260393</c:v>
                </c:pt>
                <c:pt idx="33">
                  <c:v>100.33101621979476</c:v>
                </c:pt>
                <c:pt idx="34">
                  <c:v>99.604091059056415</c:v>
                </c:pt>
                <c:pt idx="35">
                  <c:v>100.29811195760186</c:v>
                </c:pt>
                <c:pt idx="36">
                  <c:v>99.570673712021147</c:v>
                </c:pt>
                <c:pt idx="37">
                  <c:v>100.03316749585407</c:v>
                </c:pt>
                <c:pt idx="38">
                  <c:v>99.83421750663129</c:v>
                </c:pt>
                <c:pt idx="39">
                  <c:v>97.907671869810699</c:v>
                </c:pt>
                <c:pt idx="40">
                  <c:v>100.64450474898237</c:v>
                </c:pt>
                <c:pt idx="41">
                  <c:v>100.10111223458038</c:v>
                </c:pt>
                <c:pt idx="42">
                  <c:v>99.427609427609426</c:v>
                </c:pt>
                <c:pt idx="43">
                  <c:v>100.3386386725364</c:v>
                </c:pt>
                <c:pt idx="44">
                  <c:v>100.50624367195411</c:v>
                </c:pt>
                <c:pt idx="45">
                  <c:v>100.50369375419746</c:v>
                </c:pt>
                <c:pt idx="46">
                  <c:v>100.83528232542601</c:v>
                </c:pt>
                <c:pt idx="47">
                  <c:v>99.502982107355862</c:v>
                </c:pt>
                <c:pt idx="48">
                  <c:v>99.866799866799866</c:v>
                </c:pt>
                <c:pt idx="49">
                  <c:v>100.16672224074692</c:v>
                </c:pt>
                <c:pt idx="50">
                  <c:v>100.09986684420772</c:v>
                </c:pt>
                <c:pt idx="51">
                  <c:v>99.833721316927168</c:v>
                </c:pt>
                <c:pt idx="52">
                  <c:v>99.900066622251842</c:v>
                </c:pt>
                <c:pt idx="53">
                  <c:v>100.13337779259753</c:v>
                </c:pt>
                <c:pt idx="54">
                  <c:v>100.43290043290042</c:v>
                </c:pt>
                <c:pt idx="55">
                  <c:v>100</c:v>
                </c:pt>
                <c:pt idx="56">
                  <c:v>99.403183023872671</c:v>
                </c:pt>
                <c:pt idx="57">
                  <c:v>99.599733155436951</c:v>
                </c:pt>
                <c:pt idx="58">
                  <c:v>100.03348961821837</c:v>
                </c:pt>
                <c:pt idx="59">
                  <c:v>100.60261131570137</c:v>
                </c:pt>
                <c:pt idx="60">
                  <c:v>99.600665557404326</c:v>
                </c:pt>
                <c:pt idx="61">
                  <c:v>100.43434680922152</c:v>
                </c:pt>
                <c:pt idx="62">
                  <c:v>100.26613439787093</c:v>
                </c:pt>
              </c:numCache>
            </c:numRef>
          </c:val>
          <c:smooth val="0"/>
          <c:extLst>
            <c:ext xmlns:c16="http://schemas.microsoft.com/office/drawing/2014/chart" uri="{C3380CC4-5D6E-409C-BE32-E72D297353CC}">
              <c16:uniqueId val="{00000001-5321-4FF6-8144-C7AFFFF608E9}"/>
            </c:ext>
          </c:extLst>
        </c:ser>
        <c:dLbls>
          <c:showLegendKey val="0"/>
          <c:showVal val="0"/>
          <c:showCatName val="0"/>
          <c:showSerName val="0"/>
          <c:showPercent val="0"/>
          <c:showBubbleSize val="0"/>
        </c:dLbls>
        <c:smooth val="0"/>
        <c:axId val="422111215"/>
        <c:axId val="422100815"/>
      </c:lineChart>
      <c:catAx>
        <c:axId val="42211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00815"/>
        <c:crosses val="autoZero"/>
        <c:auto val="1"/>
        <c:lblAlgn val="ctr"/>
        <c:lblOffset val="100"/>
        <c:noMultiLvlLbl val="0"/>
      </c:catAx>
      <c:valAx>
        <c:axId val="422100815"/>
        <c:scaling>
          <c:orientation val="minMax"/>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11215"/>
        <c:crosses val="autoZero"/>
        <c:crossBetween val="between"/>
        <c:majorUnit val="1"/>
      </c:valAx>
      <c:spPr>
        <a:noFill/>
        <a:ln>
          <a:noFill/>
        </a:ln>
        <a:effectLst/>
      </c:spPr>
    </c:plotArea>
    <c:legend>
      <c:legendPos val="b"/>
      <c:layout>
        <c:manualLayout>
          <c:xMode val="edge"/>
          <c:yMode val="edge"/>
          <c:x val="8.1069090926344609E-2"/>
          <c:y val="0.54045192455549562"/>
          <c:w val="0.25678346456692913"/>
          <c:h val="0.170149106030281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altLang="ja-JP" sz="1100" b="1" dirty="0"/>
              <a:t>【</a:t>
            </a:r>
            <a:r>
              <a:rPr lang="ja-JP" altLang="en-US" sz="1100" b="1" dirty="0"/>
              <a:t>月別</a:t>
            </a:r>
            <a:r>
              <a:rPr lang="en-US" altLang="ja-JP" sz="1100" b="1" dirty="0"/>
              <a:t>】</a:t>
            </a:r>
            <a:r>
              <a:rPr lang="ja-JP" altLang="en-US" sz="1100" b="1" dirty="0"/>
              <a:t>正規・非正規別就業者数</a:t>
            </a:r>
            <a:r>
              <a:rPr lang="en-US" altLang="ja-JP" sz="1100" b="1" dirty="0"/>
              <a:t>2019</a:t>
            </a:r>
            <a:r>
              <a:rPr lang="ja-JP" altLang="en-US" sz="1100" b="1" dirty="0"/>
              <a:t>年同月比増減（全国）</a:t>
            </a:r>
          </a:p>
        </c:rich>
      </c:tx>
      <c:layout>
        <c:manualLayout>
          <c:xMode val="edge"/>
          <c:yMode val="edge"/>
          <c:x val="0.14807218494166116"/>
          <c:y val="2.7252077401652237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749932852692554"/>
          <c:y val="0.12326639516854464"/>
          <c:w val="0.86101353309040463"/>
          <c:h val="0.78145679491121978"/>
        </c:manualLayout>
      </c:layout>
      <c:barChart>
        <c:barDir val="col"/>
        <c:grouping val="clustered"/>
        <c:varyColors val="0"/>
        <c:ser>
          <c:idx val="0"/>
          <c:order val="0"/>
          <c:tx>
            <c:strRef>
              <c:f>Sheet1!$B$1</c:f>
              <c:strCache>
                <c:ptCount val="1"/>
                <c:pt idx="0">
                  <c:v>正規増減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Sheet1!$A$14:$A$28</c:f>
              <c:strCache>
                <c:ptCount val="15"/>
                <c:pt idx="0">
                  <c:v>21/1月</c:v>
                </c:pt>
                <c:pt idx="1">
                  <c:v>21/2月</c:v>
                </c:pt>
                <c:pt idx="2">
                  <c:v>21/3月</c:v>
                </c:pt>
                <c:pt idx="3">
                  <c:v>21/4月</c:v>
                </c:pt>
                <c:pt idx="4">
                  <c:v>21/5月</c:v>
                </c:pt>
                <c:pt idx="5">
                  <c:v>21/6月</c:v>
                </c:pt>
                <c:pt idx="6">
                  <c:v>21/7月</c:v>
                </c:pt>
                <c:pt idx="7">
                  <c:v>21/8月</c:v>
                </c:pt>
                <c:pt idx="8">
                  <c:v>21/9月</c:v>
                </c:pt>
                <c:pt idx="9">
                  <c:v>21/10月</c:v>
                </c:pt>
                <c:pt idx="10">
                  <c:v>21/11月</c:v>
                </c:pt>
                <c:pt idx="11">
                  <c:v>21/12月</c:v>
                </c:pt>
                <c:pt idx="12">
                  <c:v>22/1月</c:v>
                </c:pt>
                <c:pt idx="13">
                  <c:v>22/2月</c:v>
                </c:pt>
                <c:pt idx="14">
                  <c:v>22/3月</c:v>
                </c:pt>
              </c:strCache>
            </c:strRef>
          </c:cat>
          <c:val>
            <c:numRef>
              <c:f>Sheet1!$B$14:$B$28</c:f>
              <c:numCache>
                <c:formatCode>General</c:formatCode>
                <c:ptCount val="15"/>
                <c:pt idx="0">
                  <c:v>91</c:v>
                </c:pt>
                <c:pt idx="1">
                  <c:v>87</c:v>
                </c:pt>
                <c:pt idx="2">
                  <c:v>136</c:v>
                </c:pt>
                <c:pt idx="3">
                  <c:v>83</c:v>
                </c:pt>
                <c:pt idx="4">
                  <c:v>34</c:v>
                </c:pt>
                <c:pt idx="5">
                  <c:v>58</c:v>
                </c:pt>
                <c:pt idx="6">
                  <c:v>82</c:v>
                </c:pt>
                <c:pt idx="7">
                  <c:v>98</c:v>
                </c:pt>
                <c:pt idx="8">
                  <c:v>111</c:v>
                </c:pt>
                <c:pt idx="9">
                  <c:v>51</c:v>
                </c:pt>
                <c:pt idx="10">
                  <c:v>31</c:v>
                </c:pt>
                <c:pt idx="11">
                  <c:v>37</c:v>
                </c:pt>
                <c:pt idx="12">
                  <c:v>64</c:v>
                </c:pt>
                <c:pt idx="13">
                  <c:v>75</c:v>
                </c:pt>
                <c:pt idx="14">
                  <c:v>143</c:v>
                </c:pt>
              </c:numCache>
            </c:numRef>
          </c:val>
          <c:extLst>
            <c:ext xmlns:c16="http://schemas.microsoft.com/office/drawing/2014/chart" uri="{C3380CC4-5D6E-409C-BE32-E72D297353CC}">
              <c16:uniqueId val="{00000000-1A96-463D-BCBB-F157770EB05F}"/>
            </c:ext>
          </c:extLst>
        </c:ser>
        <c:ser>
          <c:idx val="1"/>
          <c:order val="1"/>
          <c:tx>
            <c:strRef>
              <c:f>Sheet1!$C$1</c:f>
              <c:strCache>
                <c:ptCount val="1"/>
                <c:pt idx="0">
                  <c:v>非正規増減</c:v>
                </c:pt>
              </c:strCache>
            </c:strRef>
          </c:tx>
          <c:spPr>
            <a:solidFill>
              <a:schemeClr val="accent2"/>
            </a:solidFill>
            <a:ln>
              <a:noFill/>
            </a:ln>
            <a:effectLst/>
          </c:spPr>
          <c:invertIfNegative val="0"/>
          <c:dLbls>
            <c:dLbl>
              <c:idx val="7"/>
              <c:layout>
                <c:manualLayout>
                  <c:x val="-5.3717845956674651E-3"/>
                  <c:y val="8.707798851926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DA-4FD5-84E0-0555095ACC6B}"/>
                </c:ext>
              </c:extLst>
            </c:dLbl>
            <c:dLbl>
              <c:idx val="8"/>
              <c:layout>
                <c:manualLayout>
                  <c:x val="-5.371784595667564E-3"/>
                  <c:y val="8.707798851926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DA-4FD5-84E0-0555095ACC6B}"/>
                </c:ext>
              </c:extLst>
            </c:dLbl>
            <c:dLbl>
              <c:idx val="9"/>
              <c:layout>
                <c:manualLayout>
                  <c:x val="5.3717845956674651E-3"/>
                  <c:y val="5.805046871182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DA-4FD5-84E0-0555095ACC6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Sheet1!$A$14:$A$28</c:f>
              <c:strCache>
                <c:ptCount val="15"/>
                <c:pt idx="0">
                  <c:v>21/1月</c:v>
                </c:pt>
                <c:pt idx="1">
                  <c:v>21/2月</c:v>
                </c:pt>
                <c:pt idx="2">
                  <c:v>21/3月</c:v>
                </c:pt>
                <c:pt idx="3">
                  <c:v>21/4月</c:v>
                </c:pt>
                <c:pt idx="4">
                  <c:v>21/5月</c:v>
                </c:pt>
                <c:pt idx="5">
                  <c:v>21/6月</c:v>
                </c:pt>
                <c:pt idx="6">
                  <c:v>21/7月</c:v>
                </c:pt>
                <c:pt idx="7">
                  <c:v>21/8月</c:v>
                </c:pt>
                <c:pt idx="8">
                  <c:v>21/9月</c:v>
                </c:pt>
                <c:pt idx="9">
                  <c:v>21/10月</c:v>
                </c:pt>
                <c:pt idx="10">
                  <c:v>21/11月</c:v>
                </c:pt>
                <c:pt idx="11">
                  <c:v>21/12月</c:v>
                </c:pt>
                <c:pt idx="12">
                  <c:v>22/1月</c:v>
                </c:pt>
                <c:pt idx="13">
                  <c:v>22/2月</c:v>
                </c:pt>
                <c:pt idx="14">
                  <c:v>22/3月</c:v>
                </c:pt>
              </c:strCache>
            </c:strRef>
          </c:cat>
          <c:val>
            <c:numRef>
              <c:f>Sheet1!$C$14:$C$28</c:f>
              <c:numCache>
                <c:formatCode>General</c:formatCode>
                <c:ptCount val="15"/>
                <c:pt idx="0">
                  <c:v>-92</c:v>
                </c:pt>
                <c:pt idx="1">
                  <c:v>-99</c:v>
                </c:pt>
                <c:pt idx="2">
                  <c:v>-117</c:v>
                </c:pt>
                <c:pt idx="3">
                  <c:v>-72</c:v>
                </c:pt>
                <c:pt idx="4">
                  <c:v>-39</c:v>
                </c:pt>
                <c:pt idx="5">
                  <c:v>-66</c:v>
                </c:pt>
                <c:pt idx="6">
                  <c:v>-106</c:v>
                </c:pt>
                <c:pt idx="7">
                  <c:v>-124</c:v>
                </c:pt>
                <c:pt idx="8">
                  <c:v>-138</c:v>
                </c:pt>
                <c:pt idx="9">
                  <c:v>-120</c:v>
                </c:pt>
                <c:pt idx="10">
                  <c:v>-94</c:v>
                </c:pt>
                <c:pt idx="11">
                  <c:v>-76</c:v>
                </c:pt>
                <c:pt idx="12">
                  <c:v>-92</c:v>
                </c:pt>
                <c:pt idx="13">
                  <c:v>-89</c:v>
                </c:pt>
                <c:pt idx="14">
                  <c:v>-103</c:v>
                </c:pt>
              </c:numCache>
            </c:numRef>
          </c:val>
          <c:extLst>
            <c:ext xmlns:c16="http://schemas.microsoft.com/office/drawing/2014/chart" uri="{C3380CC4-5D6E-409C-BE32-E72D297353CC}">
              <c16:uniqueId val="{00000002-1A96-463D-BCBB-F157770EB05F}"/>
            </c:ext>
          </c:extLst>
        </c:ser>
        <c:dLbls>
          <c:showLegendKey val="0"/>
          <c:showVal val="0"/>
          <c:showCatName val="0"/>
          <c:showSerName val="0"/>
          <c:showPercent val="0"/>
          <c:showBubbleSize val="0"/>
        </c:dLbls>
        <c:gapWidth val="219"/>
        <c:overlap val="-27"/>
        <c:axId val="1155447584"/>
        <c:axId val="1155449248"/>
      </c:barChart>
      <c:catAx>
        <c:axId val="115544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155449248"/>
        <c:crosses val="autoZero"/>
        <c:auto val="1"/>
        <c:lblAlgn val="ctr"/>
        <c:lblOffset val="100"/>
        <c:noMultiLvlLbl val="0"/>
      </c:catAx>
      <c:valAx>
        <c:axId val="1155449248"/>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55447584"/>
        <c:crosses val="autoZero"/>
        <c:crossBetween val="between"/>
      </c:valAx>
      <c:spPr>
        <a:noFill/>
        <a:ln>
          <a:noFill/>
        </a:ln>
        <a:effectLst/>
      </c:spPr>
    </c:plotArea>
    <c:legend>
      <c:legendPos val="b"/>
      <c:layout>
        <c:manualLayout>
          <c:xMode val="edge"/>
          <c:yMode val="edge"/>
          <c:x val="0.64755996201683019"/>
          <c:y val="8.712707257801057E-2"/>
          <c:w val="0.21956365881977236"/>
          <c:h val="0.12752545180616107"/>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r>
              <a:rPr lang="en-US" altLang="ja-JP" sz="1200" b="1" dirty="0">
                <a:latin typeface="+mn-ea"/>
                <a:ea typeface="+mn-ea"/>
              </a:rPr>
              <a:t>【</a:t>
            </a:r>
            <a:r>
              <a:rPr lang="ja-JP" altLang="en-US" sz="1200" b="1" dirty="0">
                <a:latin typeface="+mn-ea"/>
                <a:ea typeface="+mn-ea"/>
              </a:rPr>
              <a:t>業種別</a:t>
            </a:r>
            <a:r>
              <a:rPr lang="en-US" altLang="ja-JP" sz="1200" b="1" dirty="0">
                <a:latin typeface="+mn-ea"/>
                <a:ea typeface="+mn-ea"/>
              </a:rPr>
              <a:t>】</a:t>
            </a:r>
            <a:r>
              <a:rPr lang="ja-JP" altLang="en-US" sz="1200" b="1" dirty="0">
                <a:latin typeface="+mn-ea"/>
                <a:ea typeface="+mn-ea"/>
              </a:rPr>
              <a:t>正規・非正規別就業者数前年同月比増減</a:t>
            </a:r>
            <a:endParaRPr lang="en-US" altLang="ja-JP" sz="1200" b="1" dirty="0">
              <a:latin typeface="+mn-ea"/>
              <a:ea typeface="+mn-ea"/>
            </a:endParaRPr>
          </a:p>
          <a:p>
            <a:pPr>
              <a:defRPr sz="1200" b="1">
                <a:latin typeface="+mn-ea"/>
              </a:defRPr>
            </a:pPr>
            <a:r>
              <a:rPr lang="ja-JP" altLang="en-US" sz="1050" b="1" dirty="0">
                <a:latin typeface="+mn-ea"/>
                <a:ea typeface="+mn-ea"/>
              </a:rPr>
              <a:t>（</a:t>
            </a:r>
            <a:r>
              <a:rPr lang="en-US" altLang="ja-JP" sz="1050" b="1" dirty="0">
                <a:latin typeface="+mn-ea"/>
                <a:ea typeface="+mn-ea"/>
              </a:rPr>
              <a:t>2022</a:t>
            </a:r>
            <a:r>
              <a:rPr lang="ja-JP" altLang="en-US" sz="1050" b="1" dirty="0">
                <a:latin typeface="+mn-ea"/>
                <a:ea typeface="+mn-ea"/>
              </a:rPr>
              <a:t>年</a:t>
            </a:r>
            <a:r>
              <a:rPr lang="en-US" altLang="ja-JP" sz="1050" b="1" dirty="0">
                <a:latin typeface="+mn-ea"/>
                <a:ea typeface="+mn-ea"/>
              </a:rPr>
              <a:t>3</a:t>
            </a:r>
            <a:r>
              <a:rPr lang="ja-JP" altLang="en-US" sz="1050" b="1" dirty="0">
                <a:latin typeface="+mn-ea"/>
                <a:ea typeface="+mn-ea"/>
              </a:rPr>
              <a:t>月）</a:t>
            </a:r>
            <a:r>
              <a:rPr lang="ja-JP" altLang="en-US" sz="1100" b="1" dirty="0">
                <a:latin typeface="+mn-ea"/>
                <a:ea typeface="+mn-ea"/>
              </a:rPr>
              <a:t>（全国）</a:t>
            </a:r>
            <a:endParaRPr lang="ja-JP" altLang="en-US" sz="1200" b="1" dirty="0">
              <a:latin typeface="+mn-ea"/>
              <a:ea typeface="+mn-ea"/>
            </a:endParaRPr>
          </a:p>
        </c:rich>
      </c:tx>
      <c:layout>
        <c:manualLayout>
          <c:xMode val="edge"/>
          <c:yMode val="edge"/>
          <c:x val="0.21511472155764719"/>
          <c:y val="2.632087803133096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0093883265217199"/>
          <c:y val="0.10700763326188009"/>
          <c:w val="0.87088004970527833"/>
          <c:h val="0.67006862288129887"/>
        </c:manualLayout>
      </c:layout>
      <c:barChart>
        <c:barDir val="col"/>
        <c:grouping val="clustered"/>
        <c:varyColors val="0"/>
        <c:ser>
          <c:idx val="0"/>
          <c:order val="0"/>
          <c:tx>
            <c:strRef>
              <c:f>Sheet1!$B$2</c:f>
              <c:strCache>
                <c:ptCount val="1"/>
                <c:pt idx="0">
                  <c:v>正規雇用 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Sheet1!$B$3:$B$11</c:f>
              <c:numCache>
                <c:formatCode>General</c:formatCode>
                <c:ptCount val="9"/>
                <c:pt idx="0">
                  <c:v>-8</c:v>
                </c:pt>
                <c:pt idx="1">
                  <c:v>-21</c:v>
                </c:pt>
                <c:pt idx="2">
                  <c:v>7</c:v>
                </c:pt>
                <c:pt idx="3">
                  <c:v>10</c:v>
                </c:pt>
                <c:pt idx="4">
                  <c:v>-6</c:v>
                </c:pt>
                <c:pt idx="5">
                  <c:v>9</c:v>
                </c:pt>
                <c:pt idx="6">
                  <c:v>-1</c:v>
                </c:pt>
                <c:pt idx="7">
                  <c:v>14</c:v>
                </c:pt>
                <c:pt idx="8">
                  <c:v>2</c:v>
                </c:pt>
              </c:numCache>
            </c:numRef>
          </c:val>
          <c:extLst>
            <c:ext xmlns:c16="http://schemas.microsoft.com/office/drawing/2014/chart" uri="{C3380CC4-5D6E-409C-BE32-E72D297353CC}">
              <c16:uniqueId val="{00000000-659F-4F55-86BF-9F34D01DFC04}"/>
            </c:ext>
          </c:extLst>
        </c:ser>
        <c:ser>
          <c:idx val="1"/>
          <c:order val="1"/>
          <c:tx>
            <c:strRef>
              <c:f>Sheet1!$C$2</c:f>
              <c:strCache>
                <c:ptCount val="1"/>
                <c:pt idx="0">
                  <c:v>非正規雇用 増減</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Sheet1!$C$3:$C$11</c:f>
              <c:numCache>
                <c:formatCode>General</c:formatCode>
                <c:ptCount val="9"/>
                <c:pt idx="0">
                  <c:v>12</c:v>
                </c:pt>
                <c:pt idx="1">
                  <c:v>-11</c:v>
                </c:pt>
                <c:pt idx="2">
                  <c:v>-4</c:v>
                </c:pt>
                <c:pt idx="3">
                  <c:v>9</c:v>
                </c:pt>
                <c:pt idx="4">
                  <c:v>-4</c:v>
                </c:pt>
                <c:pt idx="5">
                  <c:v>-2</c:v>
                </c:pt>
                <c:pt idx="6">
                  <c:v>4</c:v>
                </c:pt>
                <c:pt idx="7">
                  <c:v>-17</c:v>
                </c:pt>
                <c:pt idx="8">
                  <c:v>8</c:v>
                </c:pt>
              </c:numCache>
            </c:numRef>
          </c:val>
          <c:extLst>
            <c:ext xmlns:c16="http://schemas.microsoft.com/office/drawing/2014/chart" uri="{C3380CC4-5D6E-409C-BE32-E72D297353CC}">
              <c16:uniqueId val="{00000001-659F-4F55-86BF-9F34D01DFC04}"/>
            </c:ext>
          </c:extLst>
        </c:ser>
        <c:dLbls>
          <c:showLegendKey val="0"/>
          <c:showVal val="0"/>
          <c:showCatName val="0"/>
          <c:showSerName val="0"/>
          <c:showPercent val="0"/>
          <c:showBubbleSize val="0"/>
        </c:dLbls>
        <c:gapWidth val="219"/>
        <c:overlap val="-27"/>
        <c:axId val="1372456880"/>
        <c:axId val="1372463952"/>
      </c:barChart>
      <c:catAx>
        <c:axId val="1372456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372463952"/>
        <c:crosses val="autoZero"/>
        <c:auto val="1"/>
        <c:lblAlgn val="ctr"/>
        <c:lblOffset val="100"/>
        <c:noMultiLvlLbl val="0"/>
      </c:catAx>
      <c:valAx>
        <c:axId val="137246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72456880"/>
        <c:crosses val="autoZero"/>
        <c:crossBetween val="between"/>
      </c:valAx>
      <c:spPr>
        <a:noFill/>
        <a:ln>
          <a:noFill/>
        </a:ln>
        <a:effectLst/>
      </c:spPr>
    </c:plotArea>
    <c:legend>
      <c:legendPos val="b"/>
      <c:layout>
        <c:manualLayout>
          <c:xMode val="edge"/>
          <c:yMode val="edge"/>
          <c:x val="0.39113454718572105"/>
          <c:y val="0.61043898457783086"/>
          <c:w val="0.33623361480829983"/>
          <c:h val="0.11411717184445312"/>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職種別有効求人倍率（大阪）</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Sheet1!$U$1</c:f>
              <c:strCache>
                <c:ptCount val="1"/>
                <c:pt idx="0">
                  <c:v>21年/10月</c:v>
                </c:pt>
              </c:strCache>
            </c:strRef>
          </c:tx>
          <c:spPr>
            <a:solidFill>
              <a:schemeClr val="accent1"/>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Sheet1!$U$2:$U$12</c:f>
              <c:numCache>
                <c:formatCode>General</c:formatCode>
                <c:ptCount val="11"/>
                <c:pt idx="0">
                  <c:v>2.2200000000000002</c:v>
                </c:pt>
                <c:pt idx="1">
                  <c:v>3.56</c:v>
                </c:pt>
                <c:pt idx="2">
                  <c:v>0.28999999999999998</c:v>
                </c:pt>
                <c:pt idx="3">
                  <c:v>1.28</c:v>
                </c:pt>
                <c:pt idx="4">
                  <c:v>4.1100000000000003</c:v>
                </c:pt>
                <c:pt idx="5">
                  <c:v>3.39</c:v>
                </c:pt>
                <c:pt idx="6">
                  <c:v>1.88</c:v>
                </c:pt>
                <c:pt idx="7">
                  <c:v>1.83</c:v>
                </c:pt>
                <c:pt idx="8">
                  <c:v>2.19</c:v>
                </c:pt>
                <c:pt idx="9">
                  <c:v>5.42</c:v>
                </c:pt>
                <c:pt idx="10">
                  <c:v>0.75</c:v>
                </c:pt>
              </c:numCache>
            </c:numRef>
          </c:val>
          <c:extLst xmlns:c15="http://schemas.microsoft.com/office/drawing/2012/chart">
            <c:ext xmlns:c16="http://schemas.microsoft.com/office/drawing/2014/chart" uri="{C3380CC4-5D6E-409C-BE32-E72D297353CC}">
              <c16:uniqueId val="{00000000-C078-465D-BB1F-A359DECE5F0A}"/>
            </c:ext>
          </c:extLst>
        </c:ser>
        <c:ser>
          <c:idx val="1"/>
          <c:order val="1"/>
          <c:tx>
            <c:strRef>
              <c:f>Sheet1!$V$1</c:f>
              <c:strCache>
                <c:ptCount val="1"/>
                <c:pt idx="0">
                  <c:v>21年/11月</c:v>
                </c:pt>
              </c:strCache>
            </c:strRef>
          </c:tx>
          <c:spPr>
            <a:solidFill>
              <a:schemeClr val="accent2"/>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Sheet1!$V$2:$V$12</c:f>
              <c:numCache>
                <c:formatCode>General</c:formatCode>
                <c:ptCount val="11"/>
                <c:pt idx="0">
                  <c:v>2.1800000000000002</c:v>
                </c:pt>
                <c:pt idx="1">
                  <c:v>3.54</c:v>
                </c:pt>
                <c:pt idx="2">
                  <c:v>0.3</c:v>
                </c:pt>
                <c:pt idx="3">
                  <c:v>1.29</c:v>
                </c:pt>
                <c:pt idx="4">
                  <c:v>4.1900000000000004</c:v>
                </c:pt>
                <c:pt idx="5">
                  <c:v>3.73</c:v>
                </c:pt>
                <c:pt idx="6">
                  <c:v>2.15</c:v>
                </c:pt>
                <c:pt idx="7">
                  <c:v>1.9</c:v>
                </c:pt>
                <c:pt idx="8">
                  <c:v>2.29</c:v>
                </c:pt>
                <c:pt idx="9">
                  <c:v>5.55</c:v>
                </c:pt>
                <c:pt idx="10">
                  <c:v>0.76</c:v>
                </c:pt>
              </c:numCache>
            </c:numRef>
          </c:val>
          <c:extLst xmlns:c15="http://schemas.microsoft.com/office/drawing/2012/chart">
            <c:ext xmlns:c16="http://schemas.microsoft.com/office/drawing/2014/chart" uri="{C3380CC4-5D6E-409C-BE32-E72D297353CC}">
              <c16:uniqueId val="{00000001-C078-465D-BB1F-A359DECE5F0A}"/>
            </c:ext>
          </c:extLst>
        </c:ser>
        <c:ser>
          <c:idx val="2"/>
          <c:order val="2"/>
          <c:tx>
            <c:strRef>
              <c:f>Sheet1!$W$1</c:f>
              <c:strCache>
                <c:ptCount val="1"/>
                <c:pt idx="0">
                  <c:v>21年/12月</c:v>
                </c:pt>
              </c:strCache>
            </c:strRef>
          </c:tx>
          <c:spPr>
            <a:solidFill>
              <a:schemeClr val="accent3"/>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Sheet1!$W$2:$W$12</c:f>
              <c:numCache>
                <c:formatCode>General</c:formatCode>
                <c:ptCount val="11"/>
                <c:pt idx="0">
                  <c:v>2.25</c:v>
                </c:pt>
                <c:pt idx="1">
                  <c:v>3.65</c:v>
                </c:pt>
                <c:pt idx="2">
                  <c:v>0.3</c:v>
                </c:pt>
                <c:pt idx="3">
                  <c:v>1.34</c:v>
                </c:pt>
                <c:pt idx="4">
                  <c:v>4.32</c:v>
                </c:pt>
                <c:pt idx="5">
                  <c:v>3.94</c:v>
                </c:pt>
                <c:pt idx="6">
                  <c:v>2.2799999999999998</c:v>
                </c:pt>
                <c:pt idx="7">
                  <c:v>1.93</c:v>
                </c:pt>
                <c:pt idx="8">
                  <c:v>2.33</c:v>
                </c:pt>
                <c:pt idx="9">
                  <c:v>6.04</c:v>
                </c:pt>
                <c:pt idx="10">
                  <c:v>0.75</c:v>
                </c:pt>
              </c:numCache>
            </c:numRef>
          </c:val>
          <c:extLst xmlns:c15="http://schemas.microsoft.com/office/drawing/2012/chart">
            <c:ext xmlns:c16="http://schemas.microsoft.com/office/drawing/2014/chart" uri="{C3380CC4-5D6E-409C-BE32-E72D297353CC}">
              <c16:uniqueId val="{00000002-C078-465D-BB1F-A359DECE5F0A}"/>
            </c:ext>
          </c:extLst>
        </c:ser>
        <c:ser>
          <c:idx val="3"/>
          <c:order val="3"/>
          <c:tx>
            <c:strRef>
              <c:f>Sheet1!$X$1</c:f>
              <c:strCache>
                <c:ptCount val="1"/>
                <c:pt idx="0">
                  <c:v>22年/1月</c:v>
                </c:pt>
              </c:strCache>
            </c:strRef>
          </c:tx>
          <c:spPr>
            <a:solidFill>
              <a:schemeClr val="accent4"/>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Sheet1!$X$2:$X$12</c:f>
              <c:numCache>
                <c:formatCode>General</c:formatCode>
                <c:ptCount val="11"/>
                <c:pt idx="0">
                  <c:v>2.37</c:v>
                </c:pt>
                <c:pt idx="1">
                  <c:v>3.64</c:v>
                </c:pt>
                <c:pt idx="2">
                  <c:v>0.33</c:v>
                </c:pt>
                <c:pt idx="3">
                  <c:v>1.34</c:v>
                </c:pt>
                <c:pt idx="4">
                  <c:v>4.26</c:v>
                </c:pt>
                <c:pt idx="5">
                  <c:v>4.07</c:v>
                </c:pt>
                <c:pt idx="6">
                  <c:v>2.3199999999999998</c:v>
                </c:pt>
                <c:pt idx="7">
                  <c:v>1.97</c:v>
                </c:pt>
                <c:pt idx="8">
                  <c:v>2.41</c:v>
                </c:pt>
                <c:pt idx="9">
                  <c:v>5.67</c:v>
                </c:pt>
                <c:pt idx="10">
                  <c:v>0.78</c:v>
                </c:pt>
              </c:numCache>
            </c:numRef>
          </c:val>
          <c:extLst>
            <c:ext xmlns:c16="http://schemas.microsoft.com/office/drawing/2014/chart" uri="{C3380CC4-5D6E-409C-BE32-E72D297353CC}">
              <c16:uniqueId val="{00000007-A244-4C21-8D75-2A7DC4E9152E}"/>
            </c:ext>
          </c:extLst>
        </c:ser>
        <c:ser>
          <c:idx val="4"/>
          <c:order val="4"/>
          <c:tx>
            <c:strRef>
              <c:f>Sheet1!$Y$1</c:f>
              <c:strCache>
                <c:ptCount val="1"/>
                <c:pt idx="0">
                  <c:v>22年/2月</c:v>
                </c:pt>
              </c:strCache>
            </c:strRef>
          </c:tx>
          <c:spPr>
            <a:solidFill>
              <a:schemeClr val="accent5"/>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Sheet1!$Y$2:$Y$12</c:f>
              <c:numCache>
                <c:formatCode>General</c:formatCode>
                <c:ptCount val="11"/>
                <c:pt idx="0">
                  <c:v>2.41</c:v>
                </c:pt>
                <c:pt idx="1">
                  <c:v>3.53</c:v>
                </c:pt>
                <c:pt idx="2">
                  <c:v>0.36</c:v>
                </c:pt>
                <c:pt idx="3">
                  <c:v>1.34</c:v>
                </c:pt>
                <c:pt idx="4">
                  <c:v>4.0999999999999996</c:v>
                </c:pt>
                <c:pt idx="5">
                  <c:v>4.04</c:v>
                </c:pt>
                <c:pt idx="6">
                  <c:v>2.21</c:v>
                </c:pt>
                <c:pt idx="7">
                  <c:v>2.0299999999999998</c:v>
                </c:pt>
                <c:pt idx="8">
                  <c:v>2.4500000000000002</c:v>
                </c:pt>
                <c:pt idx="9">
                  <c:v>5.91</c:v>
                </c:pt>
                <c:pt idx="10">
                  <c:v>0.79</c:v>
                </c:pt>
              </c:numCache>
            </c:numRef>
          </c:val>
          <c:extLst>
            <c:ext xmlns:c16="http://schemas.microsoft.com/office/drawing/2014/chart" uri="{C3380CC4-5D6E-409C-BE32-E72D297353CC}">
              <c16:uniqueId val="{00000008-A244-4C21-8D75-2A7DC4E9152E}"/>
            </c:ext>
          </c:extLst>
        </c:ser>
        <c:ser>
          <c:idx val="5"/>
          <c:order val="5"/>
          <c:tx>
            <c:strRef>
              <c:f>Sheet1!$Z$1</c:f>
              <c:strCache>
                <c:ptCount val="1"/>
                <c:pt idx="0">
                  <c:v>22年/3月</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Sheet1!$Z$2:$Z$12</c:f>
              <c:numCache>
                <c:formatCode>General</c:formatCode>
                <c:ptCount val="11"/>
                <c:pt idx="0">
                  <c:v>2.4300000000000002</c:v>
                </c:pt>
                <c:pt idx="1">
                  <c:v>3.29</c:v>
                </c:pt>
                <c:pt idx="2">
                  <c:v>0.36</c:v>
                </c:pt>
                <c:pt idx="3">
                  <c:v>1.31</c:v>
                </c:pt>
                <c:pt idx="4">
                  <c:v>3.95</c:v>
                </c:pt>
                <c:pt idx="5">
                  <c:v>3.93</c:v>
                </c:pt>
                <c:pt idx="6">
                  <c:v>2.2400000000000002</c:v>
                </c:pt>
                <c:pt idx="7">
                  <c:v>2.0299999999999998</c:v>
                </c:pt>
                <c:pt idx="8">
                  <c:v>2.39</c:v>
                </c:pt>
                <c:pt idx="9">
                  <c:v>5.28</c:v>
                </c:pt>
                <c:pt idx="10">
                  <c:v>0.82</c:v>
                </c:pt>
              </c:numCache>
            </c:numRef>
          </c:val>
          <c:extLst>
            <c:ext xmlns:c16="http://schemas.microsoft.com/office/drawing/2014/chart" uri="{C3380CC4-5D6E-409C-BE32-E72D297353CC}">
              <c16:uniqueId val="{00000009-A244-4C21-8D75-2A7DC4E9152E}"/>
            </c:ext>
          </c:extLst>
        </c:ser>
        <c:dLbls>
          <c:showLegendKey val="0"/>
          <c:showVal val="0"/>
          <c:showCatName val="0"/>
          <c:showSerName val="0"/>
          <c:showPercent val="0"/>
          <c:showBubbleSize val="0"/>
        </c:dLbls>
        <c:gapWidth val="219"/>
        <c:overlap val="-27"/>
        <c:axId val="857564847"/>
        <c:axId val="857557775"/>
        <c:extLst/>
      </c:barChart>
      <c:catAx>
        <c:axId val="85756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57557775"/>
        <c:crosses val="autoZero"/>
        <c:auto val="1"/>
        <c:lblAlgn val="ctr"/>
        <c:lblOffset val="100"/>
        <c:noMultiLvlLbl val="0"/>
      </c:catAx>
      <c:valAx>
        <c:axId val="85755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57564847"/>
        <c:crosses val="autoZero"/>
        <c:crossBetween val="between"/>
      </c:valAx>
      <c:spPr>
        <a:noFill/>
        <a:ln>
          <a:noFill/>
        </a:ln>
        <a:effectLst/>
      </c:spPr>
    </c:plotArea>
    <c:legend>
      <c:legendPos val="b"/>
      <c:layout>
        <c:manualLayout>
          <c:xMode val="edge"/>
          <c:yMode val="edge"/>
          <c:x val="0.10541428644948792"/>
          <c:y val="0.14295336353657695"/>
          <c:w val="0.71545151602278034"/>
          <c:h val="5.7344408404202393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生活保護申請件数の推移（全国）</a:t>
            </a:r>
          </a:p>
        </c:rich>
      </c:tx>
      <c:layout>
        <c:manualLayout>
          <c:xMode val="edge"/>
          <c:yMode val="edge"/>
          <c:x val="0.23613386224444902"/>
          <c:y val="1.61076481311745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285315886177235"/>
          <c:y val="0.12553163694291214"/>
          <c:w val="0.78526968078502557"/>
          <c:h val="0.73113086698370355"/>
        </c:manualLayout>
      </c:layout>
      <c:barChart>
        <c:barDir val="col"/>
        <c:grouping val="clustered"/>
        <c:varyColors val="0"/>
        <c:ser>
          <c:idx val="0"/>
          <c:order val="0"/>
          <c:tx>
            <c:strRef>
              <c:f>Sheet1!$B$1</c:f>
              <c:strCache>
                <c:ptCount val="1"/>
                <c:pt idx="0">
                  <c:v>申請件数</c:v>
                </c:pt>
              </c:strCache>
            </c:strRef>
          </c:tx>
          <c:spPr>
            <a:solidFill>
              <a:schemeClr val="accent1"/>
            </a:solidFill>
            <a:ln>
              <a:noFill/>
            </a:ln>
            <a:effectLst/>
          </c:spPr>
          <c:invertIfNegative val="0"/>
          <c:cat>
            <c:strRef>
              <c:f>Sheet1!$A$14:$A$39</c:f>
              <c:strCache>
                <c:ptCount val="26"/>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strCache>
            </c:strRef>
          </c:cat>
          <c:val>
            <c:numRef>
              <c:f>Sheet1!$B$14:$B$39</c:f>
              <c:numCache>
                <c:formatCode>General</c:formatCode>
                <c:ptCount val="26"/>
                <c:pt idx="0">
                  <c:v>18660</c:v>
                </c:pt>
                <c:pt idx="1">
                  <c:v>16118</c:v>
                </c:pt>
                <c:pt idx="2">
                  <c:v>21026</c:v>
                </c:pt>
                <c:pt idx="3">
                  <c:v>21486</c:v>
                </c:pt>
                <c:pt idx="4">
                  <c:v>17981</c:v>
                </c:pt>
                <c:pt idx="5">
                  <c:v>17190</c:v>
                </c:pt>
                <c:pt idx="6">
                  <c:v>19650</c:v>
                </c:pt>
                <c:pt idx="7">
                  <c:v>17451</c:v>
                </c:pt>
                <c:pt idx="8">
                  <c:v>18998</c:v>
                </c:pt>
                <c:pt idx="9">
                  <c:v>18621</c:v>
                </c:pt>
                <c:pt idx="10">
                  <c:v>19072</c:v>
                </c:pt>
                <c:pt idx="11">
                  <c:v>17308</c:v>
                </c:pt>
                <c:pt idx="12">
                  <c:v>20061</c:v>
                </c:pt>
                <c:pt idx="13">
                  <c:v>17424</c:v>
                </c:pt>
                <c:pt idx="14">
                  <c:v>22839</c:v>
                </c:pt>
                <c:pt idx="15">
                  <c:v>19165</c:v>
                </c:pt>
                <c:pt idx="16">
                  <c:v>18400</c:v>
                </c:pt>
                <c:pt idx="17">
                  <c:v>19478</c:v>
                </c:pt>
                <c:pt idx="18">
                  <c:v>20757</c:v>
                </c:pt>
                <c:pt idx="19">
                  <c:v>19202</c:v>
                </c:pt>
                <c:pt idx="20">
                  <c:v>20156</c:v>
                </c:pt>
                <c:pt idx="21">
                  <c:v>18726</c:v>
                </c:pt>
                <c:pt idx="22">
                  <c:v>21093</c:v>
                </c:pt>
                <c:pt idx="23">
                  <c:v>17751</c:v>
                </c:pt>
                <c:pt idx="24">
                  <c:v>19334</c:v>
                </c:pt>
                <c:pt idx="25">
                  <c:v>16023</c:v>
                </c:pt>
              </c:numCache>
            </c:numRef>
          </c:val>
          <c:extLst>
            <c:ext xmlns:c16="http://schemas.microsoft.com/office/drawing/2014/chart" uri="{C3380CC4-5D6E-409C-BE32-E72D297353CC}">
              <c16:uniqueId val="{00000001-8F4C-417E-B73A-5BC014BBD179}"/>
            </c:ext>
          </c:extLst>
        </c:ser>
        <c:dLbls>
          <c:showLegendKey val="0"/>
          <c:showVal val="0"/>
          <c:showCatName val="0"/>
          <c:showSerName val="0"/>
          <c:showPercent val="0"/>
          <c:showBubbleSize val="0"/>
        </c:dLbls>
        <c:gapWidth val="219"/>
        <c:axId val="506475359"/>
        <c:axId val="506461215"/>
      </c:barChart>
      <c:lineChart>
        <c:grouping val="standard"/>
        <c:varyColors val="0"/>
        <c:ser>
          <c:idx val="1"/>
          <c:order val="1"/>
          <c:tx>
            <c:strRef>
              <c:f>Sheet1!$C$1</c:f>
              <c:strCache>
                <c:ptCount val="1"/>
                <c:pt idx="0">
                  <c:v>対2019年同月比</c:v>
                </c:pt>
              </c:strCache>
            </c:strRef>
          </c:tx>
          <c:spPr>
            <a:ln w="28575" cap="rnd">
              <a:solidFill>
                <a:srgbClr val="FF0000"/>
              </a:solidFill>
              <a:round/>
            </a:ln>
            <a:effectLst/>
          </c:spPr>
          <c:marker>
            <c:symbol val="square"/>
            <c:size val="6"/>
            <c:spPr>
              <a:solidFill>
                <a:srgbClr val="FF0000"/>
              </a:solidFill>
              <a:ln w="9525">
                <a:solidFill>
                  <a:srgbClr val="FF0000"/>
                </a:solidFill>
              </a:ln>
              <a:effectLst/>
            </c:spPr>
          </c:marker>
          <c:dLbls>
            <c:dLbl>
              <c:idx val="0"/>
              <c:layout>
                <c:manualLayout>
                  <c:x val="-1.53080473320003E-2"/>
                  <c:y val="-1.0738432087449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03-442D-8EFE-DBDED9991422}"/>
                </c:ext>
              </c:extLst>
            </c:dLbl>
            <c:dLbl>
              <c:idx val="1"/>
              <c:layout>
                <c:manualLayout>
                  <c:x val="-1.27567061100001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03-442D-8EFE-DBDED9991422}"/>
                </c:ext>
              </c:extLst>
            </c:dLbl>
            <c:dLbl>
              <c:idx val="2"/>
              <c:layout>
                <c:manualLayout>
                  <c:x val="-2.5513412220000441E-2"/>
                  <c:y val="-1.3423040109312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03-442D-8EFE-DBDED9991422}"/>
                </c:ext>
              </c:extLst>
            </c:dLbl>
            <c:dLbl>
              <c:idx val="3"/>
              <c:layout>
                <c:manualLayout>
                  <c:x val="-3.5718777108000484E-2"/>
                  <c:y val="-4.2953728349798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37-4A3F-93D4-46327BE81712}"/>
                </c:ext>
              </c:extLst>
            </c:dLbl>
            <c:dLbl>
              <c:idx val="4"/>
              <c:layout>
                <c:manualLayout>
                  <c:x val="-1.2756706110000267E-2"/>
                  <c:y val="-5.3692160437248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03-442D-8EFE-DBDED9991422}"/>
                </c:ext>
              </c:extLst>
            </c:dLbl>
            <c:dLbl>
              <c:idx val="5"/>
              <c:layout>
                <c:manualLayout>
                  <c:x val="-1.7859388554000242E-2"/>
                  <c:y val="-1.0738432087449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03-442D-8EFE-DBDED9991422}"/>
                </c:ext>
              </c:extLst>
            </c:dLbl>
            <c:dLbl>
              <c:idx val="6"/>
              <c:layout>
                <c:manualLayout>
                  <c:x val="-2.2962070998000312E-2"/>
                  <c:y val="1.6107648131174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03-442D-8EFE-DBDED9991422}"/>
                </c:ext>
              </c:extLst>
            </c:dLbl>
            <c:dLbl>
              <c:idx val="8"/>
              <c:layout>
                <c:manualLayout>
                  <c:x val="-8.6745601548001178E-2"/>
                  <c:y val="-5.3692160437248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03-442D-8EFE-DBDED9991422}"/>
                </c:ext>
              </c:extLst>
            </c:dLbl>
            <c:dLbl>
              <c:idx val="9"/>
              <c:layout>
                <c:manualLayout>
                  <c:x val="-1.0205364888000232E-2"/>
                  <c:y val="2.4161472196761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03-442D-8EFE-DBDED9991422}"/>
                </c:ext>
              </c:extLst>
            </c:dLbl>
            <c:dLbl>
              <c:idx val="10"/>
              <c:layout>
                <c:manualLayout>
                  <c:x val="-4.0821459552000554E-2"/>
                  <c:y val="-7.785363263401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03-442D-8EFE-DBDED999142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Sheet1!$A$14:$A$39</c:f>
              <c:strCache>
                <c:ptCount val="26"/>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strCache>
            </c:strRef>
          </c:cat>
          <c:val>
            <c:numRef>
              <c:f>Sheet1!$C$14:$C$39</c:f>
              <c:numCache>
                <c:formatCode>General</c:formatCode>
                <c:ptCount val="26"/>
                <c:pt idx="0">
                  <c:v>0.9</c:v>
                </c:pt>
                <c:pt idx="1">
                  <c:v>-3.4</c:v>
                </c:pt>
                <c:pt idx="2">
                  <c:v>7.4</c:v>
                </c:pt>
                <c:pt idx="3">
                  <c:v>24.8</c:v>
                </c:pt>
                <c:pt idx="4">
                  <c:v>-9.6999999999999993</c:v>
                </c:pt>
                <c:pt idx="5">
                  <c:v>-4.4000000000000004</c:v>
                </c:pt>
                <c:pt idx="6">
                  <c:v>-11.1</c:v>
                </c:pt>
                <c:pt idx="7" formatCode="0.0_ ">
                  <c:v>-4</c:v>
                </c:pt>
                <c:pt idx="8" formatCode="0.0_ ">
                  <c:v>1.8</c:v>
                </c:pt>
                <c:pt idx="9">
                  <c:v>1.8</c:v>
                </c:pt>
                <c:pt idx="10">
                  <c:v>2.7</c:v>
                </c:pt>
                <c:pt idx="11">
                  <c:v>6.5</c:v>
                </c:pt>
                <c:pt idx="12">
                  <c:v>8.4</c:v>
                </c:pt>
                <c:pt idx="13">
                  <c:v>4.4000000000000004</c:v>
                </c:pt>
                <c:pt idx="14">
                  <c:v>16.600000000000001</c:v>
                </c:pt>
                <c:pt idx="15">
                  <c:v>11.3</c:v>
                </c:pt>
                <c:pt idx="16">
                  <c:v>-7.6</c:v>
                </c:pt>
                <c:pt idx="17">
                  <c:v>8.4</c:v>
                </c:pt>
                <c:pt idx="18">
                  <c:v>-6.1</c:v>
                </c:pt>
                <c:pt idx="19">
                  <c:v>5.6</c:v>
                </c:pt>
                <c:pt idx="20">
                  <c:v>8</c:v>
                </c:pt>
                <c:pt idx="21">
                  <c:v>2.4</c:v>
                </c:pt>
                <c:pt idx="22">
                  <c:v>13.6</c:v>
                </c:pt>
                <c:pt idx="23">
                  <c:v>9.3000000000000007</c:v>
                </c:pt>
                <c:pt idx="24">
                  <c:v>4.5</c:v>
                </c:pt>
                <c:pt idx="25" formatCode="0.0">
                  <c:v>-4</c:v>
                </c:pt>
              </c:numCache>
            </c:numRef>
          </c:val>
          <c:smooth val="0"/>
          <c:extLst>
            <c:ext xmlns:c16="http://schemas.microsoft.com/office/drawing/2014/chart" uri="{C3380CC4-5D6E-409C-BE32-E72D297353CC}">
              <c16:uniqueId val="{00000005-8F4C-417E-B73A-5BC014BBD179}"/>
            </c:ext>
          </c:extLst>
        </c:ser>
        <c:dLbls>
          <c:showLegendKey val="0"/>
          <c:showVal val="0"/>
          <c:showCatName val="0"/>
          <c:showSerName val="0"/>
          <c:showPercent val="0"/>
          <c:showBubbleSize val="0"/>
        </c:dLbls>
        <c:marker val="1"/>
        <c:smooth val="0"/>
        <c:axId val="506518623"/>
        <c:axId val="506496159"/>
      </c:lineChart>
      <c:catAx>
        <c:axId val="50647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6461215"/>
        <c:crosses val="autoZero"/>
        <c:auto val="1"/>
        <c:lblAlgn val="ctr"/>
        <c:lblOffset val="100"/>
        <c:noMultiLvlLbl val="0"/>
      </c:catAx>
      <c:valAx>
        <c:axId val="50646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475359"/>
        <c:crosses val="autoZero"/>
        <c:crossBetween val="between"/>
      </c:valAx>
      <c:valAx>
        <c:axId val="50649615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518623"/>
        <c:crosses val="max"/>
        <c:crossBetween val="between"/>
      </c:valAx>
      <c:catAx>
        <c:axId val="506518623"/>
        <c:scaling>
          <c:orientation val="minMax"/>
        </c:scaling>
        <c:delete val="1"/>
        <c:axPos val="b"/>
        <c:numFmt formatCode="General" sourceLinked="1"/>
        <c:majorTickMark val="out"/>
        <c:minorTickMark val="none"/>
        <c:tickLblPos val="nextTo"/>
        <c:crossAx val="506496159"/>
        <c:crosses val="autoZero"/>
        <c:auto val="1"/>
        <c:lblAlgn val="ctr"/>
        <c:lblOffset val="100"/>
        <c:noMultiLvlLbl val="0"/>
      </c:catAx>
      <c:spPr>
        <a:noFill/>
        <a:ln>
          <a:noFill/>
        </a:ln>
        <a:effectLst/>
      </c:spPr>
    </c:plotArea>
    <c:legend>
      <c:legendPos val="b"/>
      <c:layout>
        <c:manualLayout>
          <c:xMode val="edge"/>
          <c:yMode val="edge"/>
          <c:x val="0.14842517960839527"/>
          <c:y val="0.12554072656062396"/>
          <c:w val="0.49059218036013685"/>
          <c:h val="4.580807969776809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a:latin typeface="Meiryo UI" panose="020B0604030504040204" pitchFamily="50" charset="-128"/>
                <a:ea typeface="Meiryo UI" panose="020B0604030504040204" pitchFamily="50" charset="-128"/>
              </a:rPr>
              <a:t>生活保護開始世帯数の推移（前年同月比）</a:t>
            </a:r>
          </a:p>
        </c:rich>
      </c:tx>
      <c:overlay val="0"/>
      <c:spPr>
        <a:noFill/>
        <a:ln w="25400">
          <a:noFill/>
        </a:ln>
      </c:spPr>
    </c:title>
    <c:autoTitleDeleted val="0"/>
    <c:plotArea>
      <c:layout/>
      <c:barChart>
        <c:barDir val="col"/>
        <c:grouping val="clustered"/>
        <c:varyColors val="0"/>
        <c:ser>
          <c:idx val="0"/>
          <c:order val="0"/>
          <c:tx>
            <c:strRef>
              <c:f>グラフ!$AH$48</c:f>
              <c:strCache>
                <c:ptCount val="1"/>
                <c:pt idx="0">
                  <c:v>9月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グラフ!$AH$49:$AH$53</c:f>
              <c:numCache>
                <c:formatCode>0.0%</c:formatCode>
                <c:ptCount val="5"/>
                <c:pt idx="0">
                  <c:v>4.4862518089725079E-2</c:v>
                </c:pt>
                <c:pt idx="1">
                  <c:v>-3.9568345323740983E-2</c:v>
                </c:pt>
                <c:pt idx="2">
                  <c:v>8.6816720257234747E-2</c:v>
                </c:pt>
                <c:pt idx="3">
                  <c:v>3.9232053422370683E-2</c:v>
                </c:pt>
                <c:pt idx="4">
                  <c:v>0.18827160493827155</c:v>
                </c:pt>
              </c:numCache>
            </c:numRef>
          </c:val>
          <c:extLst>
            <c:ext xmlns:c16="http://schemas.microsoft.com/office/drawing/2014/chart" uri="{C3380CC4-5D6E-409C-BE32-E72D297353CC}">
              <c16:uniqueId val="{00000000-72F8-4F7C-A433-A5C82CD895A2}"/>
            </c:ext>
          </c:extLst>
        </c:ser>
        <c:ser>
          <c:idx val="1"/>
          <c:order val="1"/>
          <c:tx>
            <c:strRef>
              <c:f>グラフ!$AI$48</c:f>
              <c:strCache>
                <c:ptCount val="1"/>
                <c:pt idx="0">
                  <c:v>10月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グラフ!$AI$49:$AI$53</c:f>
              <c:numCache>
                <c:formatCode>0.0%</c:formatCode>
                <c:ptCount val="5"/>
                <c:pt idx="0">
                  <c:v>-4.0871934604904681E-2</c:v>
                </c:pt>
                <c:pt idx="1">
                  <c:v>-7.5506445672191558E-2</c:v>
                </c:pt>
                <c:pt idx="2">
                  <c:v>5.0505050505050608E-2</c:v>
                </c:pt>
                <c:pt idx="3">
                  <c:v>6.5587734241908002E-2</c:v>
                </c:pt>
                <c:pt idx="4">
                  <c:v>0.18696883852691215</c:v>
                </c:pt>
              </c:numCache>
            </c:numRef>
          </c:val>
          <c:extLst>
            <c:ext xmlns:c16="http://schemas.microsoft.com/office/drawing/2014/chart" uri="{C3380CC4-5D6E-409C-BE32-E72D297353CC}">
              <c16:uniqueId val="{00000001-72F8-4F7C-A433-A5C82CD895A2}"/>
            </c:ext>
          </c:extLst>
        </c:ser>
        <c:ser>
          <c:idx val="2"/>
          <c:order val="2"/>
          <c:tx>
            <c:strRef>
              <c:f>グラフ!$AJ$48</c:f>
              <c:strCache>
                <c:ptCount val="1"/>
                <c:pt idx="0">
                  <c:v>11月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グラフ!$AJ$49:$AJ$53</c:f>
              <c:numCache>
                <c:formatCode>0.0%</c:formatCode>
                <c:ptCount val="5"/>
                <c:pt idx="0">
                  <c:v>0.13141993957703924</c:v>
                </c:pt>
                <c:pt idx="1">
                  <c:v>-5.4770318021201359E-2</c:v>
                </c:pt>
                <c:pt idx="2">
                  <c:v>-5.8461538461538454E-2</c:v>
                </c:pt>
                <c:pt idx="3">
                  <c:v>8.4858569051580623E-2</c:v>
                </c:pt>
                <c:pt idx="4">
                  <c:v>3.4285714285714253E-2</c:v>
                </c:pt>
              </c:numCache>
            </c:numRef>
          </c:val>
          <c:extLst>
            <c:ext xmlns:c16="http://schemas.microsoft.com/office/drawing/2014/chart" uri="{C3380CC4-5D6E-409C-BE32-E72D297353CC}">
              <c16:uniqueId val="{00000002-72F8-4F7C-A433-A5C82CD895A2}"/>
            </c:ext>
          </c:extLst>
        </c:ser>
        <c:ser>
          <c:idx val="3"/>
          <c:order val="3"/>
          <c:tx>
            <c:strRef>
              <c:f>グラフ!$AK$48</c:f>
              <c:strCache>
                <c:ptCount val="1"/>
                <c:pt idx="0">
                  <c:v>12月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グラフ!$AK$49:$AK$53</c:f>
              <c:numCache>
                <c:formatCode>0.0%</c:formatCode>
                <c:ptCount val="5"/>
                <c:pt idx="0">
                  <c:v>5.0713153724247118E-2</c:v>
                </c:pt>
                <c:pt idx="1">
                  <c:v>-4.7080979284369162E-2</c:v>
                </c:pt>
                <c:pt idx="2">
                  <c:v>-4.3290043290042934E-3</c:v>
                </c:pt>
                <c:pt idx="3">
                  <c:v>3.1020408163265234E-2</c:v>
                </c:pt>
                <c:pt idx="4">
                  <c:v>7.7881619937694602E-2</c:v>
                </c:pt>
              </c:numCache>
            </c:numRef>
          </c:val>
          <c:extLst>
            <c:ext xmlns:c16="http://schemas.microsoft.com/office/drawing/2014/chart" uri="{C3380CC4-5D6E-409C-BE32-E72D297353CC}">
              <c16:uniqueId val="{00000000-68B8-4F5E-AF5D-C9230D87149B}"/>
            </c:ext>
          </c:extLst>
        </c:ser>
        <c:ser>
          <c:idx val="4"/>
          <c:order val="4"/>
          <c:tx>
            <c:strRef>
              <c:f>グラフ!$AL$48</c:f>
              <c:strCache>
                <c:ptCount val="1"/>
                <c:pt idx="0">
                  <c:v>2022年1月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グラフ!$AL$49:$AL$53</c:f>
              <c:numCache>
                <c:formatCode>0.0%</c:formatCode>
                <c:ptCount val="5"/>
                <c:pt idx="0">
                  <c:v>-3.4074074074074034E-2</c:v>
                </c:pt>
                <c:pt idx="1">
                  <c:v>-4.2462845010615702E-3</c:v>
                </c:pt>
                <c:pt idx="2">
                  <c:v>-0.1380368098159509</c:v>
                </c:pt>
                <c:pt idx="3">
                  <c:v>1.2919896640826822E-2</c:v>
                </c:pt>
                <c:pt idx="4">
                  <c:v>-7.1428571428571397E-2</c:v>
                </c:pt>
              </c:numCache>
            </c:numRef>
          </c:val>
          <c:extLst>
            <c:ext xmlns:c16="http://schemas.microsoft.com/office/drawing/2014/chart" uri="{C3380CC4-5D6E-409C-BE32-E72D297353CC}">
              <c16:uniqueId val="{00000001-68B8-4F5E-AF5D-C9230D87149B}"/>
            </c:ext>
          </c:extLst>
        </c:ser>
        <c:ser>
          <c:idx val="5"/>
          <c:order val="5"/>
          <c:tx>
            <c:strRef>
              <c:f>グラフ!$AM$48</c:f>
              <c:strCache>
                <c:ptCount val="1"/>
                <c:pt idx="0">
                  <c:v>2月</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グラフ!$O$49:$O$53</c:f>
              <c:strCache>
                <c:ptCount val="5"/>
                <c:pt idx="0">
                  <c:v>横浜市</c:v>
                </c:pt>
                <c:pt idx="1">
                  <c:v>名古屋市</c:v>
                </c:pt>
                <c:pt idx="2">
                  <c:v>京都市</c:v>
                </c:pt>
                <c:pt idx="3">
                  <c:v>大阪市</c:v>
                </c:pt>
                <c:pt idx="4">
                  <c:v>福岡市</c:v>
                </c:pt>
              </c:strCache>
            </c:strRef>
          </c:cat>
          <c:val>
            <c:numRef>
              <c:f>グラフ!$AM$49:$AM$53</c:f>
              <c:numCache>
                <c:formatCode>0.0%</c:formatCode>
                <c:ptCount val="5"/>
                <c:pt idx="0">
                  <c:v>4.3918918918918859E-2</c:v>
                </c:pt>
                <c:pt idx="1">
                  <c:v>-8.8176352705410799E-2</c:v>
                </c:pt>
                <c:pt idx="2">
                  <c:v>-0.19016393442622948</c:v>
                </c:pt>
                <c:pt idx="3">
                  <c:v>7.6481835564052858E-3</c:v>
                </c:pt>
                <c:pt idx="4">
                  <c:v>-0.12895377128953767</c:v>
                </c:pt>
              </c:numCache>
            </c:numRef>
          </c:val>
          <c:extLst>
            <c:ext xmlns:c16="http://schemas.microsoft.com/office/drawing/2014/chart" uri="{C3380CC4-5D6E-409C-BE32-E72D297353CC}">
              <c16:uniqueId val="{00000008-68B8-4F5E-AF5D-C9230D87149B}"/>
            </c:ext>
          </c:extLst>
        </c:ser>
        <c:dLbls>
          <c:showLegendKey val="0"/>
          <c:showVal val="0"/>
          <c:showCatName val="0"/>
          <c:showSerName val="0"/>
          <c:showPercent val="0"/>
          <c:showBubbleSize val="0"/>
        </c:dLbls>
        <c:gapWidth val="219"/>
        <c:overlap val="-27"/>
        <c:axId val="549937584"/>
        <c:axId val="1"/>
      </c:barChart>
      <c:catAx>
        <c:axId val="54993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9937584"/>
        <c:crosses val="autoZero"/>
        <c:crossBetween val="between"/>
      </c:valAx>
      <c:spPr>
        <a:noFill/>
        <a:ln w="25400">
          <a:noFill/>
        </a:ln>
      </c:spPr>
    </c:plotArea>
    <c:legend>
      <c:legendPos val="b"/>
      <c:layout>
        <c:manualLayout>
          <c:xMode val="edge"/>
          <c:yMode val="edge"/>
          <c:x val="0.15864177237055463"/>
          <c:y val="0.11565365816774802"/>
          <c:w val="0.75209653962197354"/>
          <c:h val="5.6044554340534222E-2"/>
        </c:manualLayout>
      </c:layout>
      <c:overlay val="1"/>
      <c:spPr>
        <a:noFill/>
        <a:ln w="25400">
          <a:noFill/>
        </a:ln>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600" b="1" i="0" baseline="0" dirty="0">
                <a:effectLst/>
                <a:latin typeface="Meiryo UI" panose="020B0604030504040204" pitchFamily="50" charset="-128"/>
                <a:ea typeface="Meiryo UI" panose="020B0604030504040204" pitchFamily="50" charset="-128"/>
              </a:rPr>
              <a:t>１世帯当たり消費支出額（</a:t>
            </a:r>
            <a:r>
              <a:rPr lang="en-US" altLang="ja-JP" sz="1600" b="1" i="0" baseline="0" dirty="0">
                <a:effectLst/>
                <a:latin typeface="Meiryo UI" panose="020B0604030504040204" pitchFamily="50" charset="-128"/>
                <a:ea typeface="Meiryo UI" panose="020B0604030504040204" pitchFamily="50" charset="-128"/>
              </a:rPr>
              <a:t>2019</a:t>
            </a:r>
            <a:r>
              <a:rPr lang="ja-JP" altLang="ja-JP" sz="1600" b="1" i="0" baseline="0" dirty="0">
                <a:effectLst/>
                <a:latin typeface="Meiryo UI" panose="020B0604030504040204" pitchFamily="50" charset="-128"/>
                <a:ea typeface="Meiryo UI" panose="020B0604030504040204" pitchFamily="50" charset="-128"/>
              </a:rPr>
              <a:t>年同月比）</a:t>
            </a:r>
            <a:endParaRPr lang="ja-JP" altLang="ja-JP" sz="1600" b="1" dirty="0">
              <a:effectLst/>
              <a:latin typeface="Meiryo UI" panose="020B0604030504040204" pitchFamily="50" charset="-128"/>
              <a:ea typeface="Meiryo UI" panose="020B0604030504040204" pitchFamily="50" charset="-128"/>
            </a:endParaRPr>
          </a:p>
        </c:rich>
      </c:tx>
      <c:layout>
        <c:manualLayout>
          <c:xMode val="edge"/>
          <c:yMode val="edge"/>
          <c:x val="0.29531846811704576"/>
          <c:y val="3.323537737896617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3335128699603694E-2"/>
          <c:y val="0.16862314360759187"/>
          <c:w val="0.90649227065940718"/>
          <c:h val="0.68043941646802353"/>
        </c:manualLayout>
      </c:layout>
      <c:lineChart>
        <c:grouping val="standard"/>
        <c:varyColors val="0"/>
        <c:ser>
          <c:idx val="0"/>
          <c:order val="0"/>
          <c:tx>
            <c:strRef>
              <c:f>大阪市!$B$46</c:f>
              <c:strCache>
                <c:ptCount val="1"/>
                <c:pt idx="0">
                  <c:v>全国</c:v>
                </c:pt>
              </c:strCache>
            </c:strRef>
          </c:tx>
          <c:spPr>
            <a:ln w="38100" cap="rnd">
              <a:solidFill>
                <a:schemeClr val="accent1"/>
              </a:solidFill>
              <a:prstDash val="sysDash"/>
              <a:round/>
            </a:ln>
            <a:effectLst/>
          </c:spPr>
          <c:marker>
            <c:symbol val="none"/>
          </c:marker>
          <c:cat>
            <c:strRef>
              <c:f>大阪市!$A$47:$A$73</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大阪市!$B$47:$B$73</c:f>
              <c:numCache>
                <c:formatCode>0.0%</c:formatCode>
                <c:ptCount val="27"/>
                <c:pt idx="0">
                  <c:v>-3.0950412525940996E-2</c:v>
                </c:pt>
                <c:pt idx="1">
                  <c:v>1.8545009438415416E-3</c:v>
                </c:pt>
                <c:pt idx="2">
                  <c:v>-5.5161442604292676E-2</c:v>
                </c:pt>
                <c:pt idx="3">
                  <c:v>-0.11029568035704795</c:v>
                </c:pt>
                <c:pt idx="4">
                  <c:v>-0.16245874889083123</c:v>
                </c:pt>
                <c:pt idx="5">
                  <c:v>-1.1495871887663323E-2</c:v>
                </c:pt>
                <c:pt idx="6">
                  <c:v>-7.3357960739655392E-2</c:v>
                </c:pt>
                <c:pt idx="7">
                  <c:v>-6.7381642577287959E-2</c:v>
                </c:pt>
                <c:pt idx="8">
                  <c:v>-0.1022790402150302</c:v>
                </c:pt>
                <c:pt idx="9">
                  <c:v>1.3719692066749944E-2</c:v>
                </c:pt>
                <c:pt idx="10">
                  <c:v>-1.6860079278246953E-4</c:v>
                </c:pt>
                <c:pt idx="11">
                  <c:v>-1.9830107660713137E-2</c:v>
                </c:pt>
                <c:pt idx="12">
                  <c:v>-9.6458519630835626E-2</c:v>
                </c:pt>
                <c:pt idx="13">
                  <c:v>-6.9243304624822977E-2</c:v>
                </c:pt>
                <c:pt idx="14">
                  <c:v>1.7007572573186636E-3</c:v>
                </c:pt>
                <c:pt idx="15">
                  <c:v>-3.0883056160668776E-4</c:v>
                </c:pt>
                <c:pt idx="16">
                  <c:v>-6.5928660921698468E-2</c:v>
                </c:pt>
                <c:pt idx="17">
                  <c:v>-5.9942502582327473E-2</c:v>
                </c:pt>
                <c:pt idx="18">
                  <c:v>-7.0535298896627352E-2</c:v>
                </c:pt>
                <c:pt idx="19">
                  <c:v>-0.10018999281199481</c:v>
                </c:pt>
                <c:pt idx="20">
                  <c:v>-0.11743826698468773</c:v>
                </c:pt>
                <c:pt idx="21">
                  <c:v>8.313339602604497E-3</c:v>
                </c:pt>
                <c:pt idx="22">
                  <c:v>-6.2274675802198587E-3</c:v>
                </c:pt>
                <c:pt idx="23">
                  <c:v>-1.2987740369655887E-2</c:v>
                </c:pt>
                <c:pt idx="24">
                  <c:v>-2.88312608614959E-2</c:v>
                </c:pt>
                <c:pt idx="25">
                  <c:v>-4.9201421661160927E-2</c:v>
                </c:pt>
                <c:pt idx="26">
                  <c:v>-6.5087915570012367E-3</c:v>
                </c:pt>
              </c:numCache>
            </c:numRef>
          </c:val>
          <c:smooth val="0"/>
          <c:extLst>
            <c:ext xmlns:c16="http://schemas.microsoft.com/office/drawing/2014/chart" uri="{C3380CC4-5D6E-409C-BE32-E72D297353CC}">
              <c16:uniqueId val="{00000000-D395-4DD4-A210-878ACA91E95F}"/>
            </c:ext>
          </c:extLst>
        </c:ser>
        <c:ser>
          <c:idx val="1"/>
          <c:order val="1"/>
          <c:tx>
            <c:strRef>
              <c:f>大阪市!$C$46</c:f>
              <c:strCache>
                <c:ptCount val="1"/>
                <c:pt idx="0">
                  <c:v>東京都区部</c:v>
                </c:pt>
              </c:strCache>
            </c:strRef>
          </c:tx>
          <c:spPr>
            <a:ln w="50800" cap="rnd" cmpd="dbl">
              <a:solidFill>
                <a:schemeClr val="accent2"/>
              </a:solidFill>
              <a:prstDash val="solid"/>
              <a:round/>
            </a:ln>
            <a:effectLst/>
          </c:spPr>
          <c:marker>
            <c:symbol val="none"/>
          </c:marker>
          <c:cat>
            <c:strRef>
              <c:f>大阪市!$A$47:$A$73</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大阪市!$C$47:$C$73</c:f>
              <c:numCache>
                <c:formatCode>0.0%</c:formatCode>
                <c:ptCount val="27"/>
                <c:pt idx="0">
                  <c:v>-2.2847160482273532E-2</c:v>
                </c:pt>
                <c:pt idx="1">
                  <c:v>5.5469418215150945E-2</c:v>
                </c:pt>
                <c:pt idx="2">
                  <c:v>-5.1867660809481575E-2</c:v>
                </c:pt>
                <c:pt idx="3">
                  <c:v>-0.12234730039608088</c:v>
                </c:pt>
                <c:pt idx="4">
                  <c:v>-0.24403231074527154</c:v>
                </c:pt>
                <c:pt idx="5">
                  <c:v>-4.3516719532709747E-2</c:v>
                </c:pt>
                <c:pt idx="6">
                  <c:v>-8.2568909008801872E-2</c:v>
                </c:pt>
                <c:pt idx="7">
                  <c:v>-9.9282340006524583E-3</c:v>
                </c:pt>
                <c:pt idx="8">
                  <c:v>-7.7426819458854546E-2</c:v>
                </c:pt>
                <c:pt idx="9">
                  <c:v>0.1787389265242314</c:v>
                </c:pt>
                <c:pt idx="10">
                  <c:v>7.5430144528561671E-2</c:v>
                </c:pt>
                <c:pt idx="11">
                  <c:v>0.11991645762024228</c:v>
                </c:pt>
                <c:pt idx="12">
                  <c:v>-5.5289878807730064E-2</c:v>
                </c:pt>
                <c:pt idx="13">
                  <c:v>2.2783421193420583E-2</c:v>
                </c:pt>
                <c:pt idx="14">
                  <c:v>0.11449137208709281</c:v>
                </c:pt>
                <c:pt idx="15">
                  <c:v>0.12984603472408351</c:v>
                </c:pt>
                <c:pt idx="16">
                  <c:v>-8.9505046152326018E-2</c:v>
                </c:pt>
                <c:pt idx="17">
                  <c:v>-0.11819440219988953</c:v>
                </c:pt>
                <c:pt idx="18">
                  <c:v>-0.17685144910471617</c:v>
                </c:pt>
                <c:pt idx="19">
                  <c:v>-0.12004494436322777</c:v>
                </c:pt>
                <c:pt idx="20">
                  <c:v>-8.8431587414462443E-2</c:v>
                </c:pt>
                <c:pt idx="21">
                  <c:v>5.1835173586872063E-2</c:v>
                </c:pt>
                <c:pt idx="22">
                  <c:v>-3.5940632574284037E-2</c:v>
                </c:pt>
                <c:pt idx="23">
                  <c:v>3.9271204164547546E-2</c:v>
                </c:pt>
                <c:pt idx="24">
                  <c:v>-1.7728073869573979E-2</c:v>
                </c:pt>
                <c:pt idx="25">
                  <c:v>-7.4954252553167566E-2</c:v>
                </c:pt>
                <c:pt idx="26">
                  <c:v>-5.7113626152108687E-2</c:v>
                </c:pt>
              </c:numCache>
            </c:numRef>
          </c:val>
          <c:smooth val="0"/>
          <c:extLst>
            <c:ext xmlns:c16="http://schemas.microsoft.com/office/drawing/2014/chart" uri="{C3380CC4-5D6E-409C-BE32-E72D297353CC}">
              <c16:uniqueId val="{00000001-D395-4DD4-A210-878ACA91E95F}"/>
            </c:ext>
          </c:extLst>
        </c:ser>
        <c:ser>
          <c:idx val="2"/>
          <c:order val="2"/>
          <c:tx>
            <c:strRef>
              <c:f>大阪市!$D$46</c:f>
              <c:strCache>
                <c:ptCount val="1"/>
                <c:pt idx="0">
                  <c:v>大阪市</c:v>
                </c:pt>
              </c:strCache>
            </c:strRef>
          </c:tx>
          <c:spPr>
            <a:ln w="38100" cap="rnd">
              <a:solidFill>
                <a:schemeClr val="tx1"/>
              </a:solidFill>
              <a:round/>
            </a:ln>
            <a:effectLst/>
          </c:spPr>
          <c:marker>
            <c:symbol val="none"/>
          </c:marker>
          <c:cat>
            <c:strRef>
              <c:f>大阪市!$A$47:$A$73</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大阪市!$D$47:$D$73</c:f>
              <c:numCache>
                <c:formatCode>0.0%</c:formatCode>
                <c:ptCount val="27"/>
                <c:pt idx="0">
                  <c:v>-0.1517179525046195</c:v>
                </c:pt>
                <c:pt idx="1">
                  <c:v>-5.785528563191511E-2</c:v>
                </c:pt>
                <c:pt idx="2">
                  <c:v>-0.14869356076539963</c:v>
                </c:pt>
                <c:pt idx="3">
                  <c:v>-8.8415597547873315E-2</c:v>
                </c:pt>
                <c:pt idx="4">
                  <c:v>-0.12861033626919105</c:v>
                </c:pt>
                <c:pt idx="5">
                  <c:v>-0.17037560042290256</c:v>
                </c:pt>
                <c:pt idx="6">
                  <c:v>9.8302744843268286E-3</c:v>
                </c:pt>
                <c:pt idx="7">
                  <c:v>-0.11875967783655839</c:v>
                </c:pt>
                <c:pt idx="8">
                  <c:v>-0.18049770988843639</c:v>
                </c:pt>
                <c:pt idx="9">
                  <c:v>1.8585654271044083E-2</c:v>
                </c:pt>
                <c:pt idx="10">
                  <c:v>-2.4156976379007822E-2</c:v>
                </c:pt>
                <c:pt idx="11">
                  <c:v>6.3927755568247147E-3</c:v>
                </c:pt>
                <c:pt idx="12">
                  <c:v>-0.17200056190500201</c:v>
                </c:pt>
                <c:pt idx="13">
                  <c:v>-0.20978252591955959</c:v>
                </c:pt>
                <c:pt idx="14">
                  <c:v>-6.9982884795083189E-2</c:v>
                </c:pt>
                <c:pt idx="15">
                  <c:v>1.0892557743567011E-3</c:v>
                </c:pt>
                <c:pt idx="16">
                  <c:v>-0.14360444258970473</c:v>
                </c:pt>
                <c:pt idx="17">
                  <c:v>-0.1224844429648545</c:v>
                </c:pt>
                <c:pt idx="18">
                  <c:v>8.9978885821015986E-3</c:v>
                </c:pt>
                <c:pt idx="19">
                  <c:v>-0.18963776101368801</c:v>
                </c:pt>
                <c:pt idx="20">
                  <c:v>-0.152097249943276</c:v>
                </c:pt>
                <c:pt idx="21">
                  <c:v>1.7737669208028661E-2</c:v>
                </c:pt>
                <c:pt idx="22">
                  <c:v>-6.1470690456549848E-3</c:v>
                </c:pt>
                <c:pt idx="23">
                  <c:v>0.15145988006853228</c:v>
                </c:pt>
                <c:pt idx="24">
                  <c:v>-8.1840022764356535E-2</c:v>
                </c:pt>
                <c:pt idx="25">
                  <c:v>-0.1604129722908213</c:v>
                </c:pt>
                <c:pt idx="26">
                  <c:v>-0.11250116402660082</c:v>
                </c:pt>
              </c:numCache>
            </c:numRef>
          </c:val>
          <c:smooth val="0"/>
          <c:extLst>
            <c:ext xmlns:c16="http://schemas.microsoft.com/office/drawing/2014/chart" uri="{C3380CC4-5D6E-409C-BE32-E72D297353CC}">
              <c16:uniqueId val="{00000002-D395-4DD4-A210-878ACA91E95F}"/>
            </c:ext>
          </c:extLst>
        </c:ser>
        <c:dLbls>
          <c:showLegendKey val="0"/>
          <c:showVal val="0"/>
          <c:showCatName val="0"/>
          <c:showSerName val="0"/>
          <c:showPercent val="0"/>
          <c:showBubbleSize val="0"/>
        </c:dLbls>
        <c:smooth val="0"/>
        <c:axId val="1089299791"/>
        <c:axId val="1089295215"/>
      </c:lineChart>
      <c:catAx>
        <c:axId val="10892997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5215"/>
        <c:crosses val="autoZero"/>
        <c:auto val="1"/>
        <c:lblAlgn val="ctr"/>
        <c:lblOffset val="100"/>
        <c:noMultiLvlLbl val="0"/>
      </c:catAx>
      <c:valAx>
        <c:axId val="1089295215"/>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9791"/>
        <c:crosses val="autoZero"/>
        <c:crossBetween val="between"/>
      </c:valAx>
      <c:spPr>
        <a:noFill/>
        <a:ln>
          <a:noFill/>
        </a:ln>
        <a:effectLst/>
      </c:spPr>
    </c:plotArea>
    <c:legend>
      <c:legendPos val="b"/>
      <c:layout>
        <c:manualLayout>
          <c:xMode val="edge"/>
          <c:yMode val="edge"/>
          <c:x val="0.10482280948849808"/>
          <c:y val="0.17561974674069197"/>
          <c:w val="0.42802590814607733"/>
          <c:h val="5.68288208761116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完全失業率（四半期平均）</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7966085310210981E-2"/>
          <c:y val="0.11681260472345513"/>
          <c:w val="0.88585242843658629"/>
          <c:h val="0.69432982326394432"/>
        </c:manualLayout>
      </c:layout>
      <c:lineChart>
        <c:grouping val="standard"/>
        <c:varyColors val="0"/>
        <c:ser>
          <c:idx val="3"/>
          <c:order val="0"/>
          <c:tx>
            <c:strRef>
              <c:f>Sheet1!$E$1</c:f>
              <c:strCache>
                <c:ptCount val="1"/>
                <c:pt idx="0">
                  <c:v>東京</c:v>
                </c:pt>
              </c:strCache>
            </c:strRef>
          </c:tx>
          <c:spPr>
            <a:ln w="38100" cap="rnd" cmpd="dbl">
              <a:solidFill>
                <a:srgbClr val="7030A0"/>
              </a:solidFill>
              <a:round/>
            </a:ln>
            <a:effectLst/>
          </c:spPr>
          <c:marker>
            <c:symbol val="none"/>
          </c:marker>
          <c:dLbls>
            <c:dLbl>
              <c:idx val="11"/>
              <c:layout>
                <c:manualLayout>
                  <c:x val="-3.6007128310915563E-2"/>
                  <c:y val="2.3423075149676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Sheet1!$E$2:$E$13</c:f>
              <c:numCache>
                <c:formatCode>0.0_ </c:formatCode>
                <c:ptCount val="12"/>
                <c:pt idx="0">
                  <c:v>2.2999999999999998</c:v>
                </c:pt>
                <c:pt idx="1">
                  <c:v>2.4</c:v>
                </c:pt>
                <c:pt idx="2">
                  <c:v>2.2000000000000002</c:v>
                </c:pt>
                <c:pt idx="3">
                  <c:v>2.4</c:v>
                </c:pt>
                <c:pt idx="4">
                  <c:v>2.6</c:v>
                </c:pt>
                <c:pt idx="5">
                  <c:v>3.2</c:v>
                </c:pt>
                <c:pt idx="6">
                  <c:v>3.5</c:v>
                </c:pt>
                <c:pt idx="7">
                  <c:v>3</c:v>
                </c:pt>
                <c:pt idx="8">
                  <c:v>2.7</c:v>
                </c:pt>
                <c:pt idx="9">
                  <c:v>3.8</c:v>
                </c:pt>
                <c:pt idx="10">
                  <c:v>3.1</c:v>
                </c:pt>
                <c:pt idx="11">
                  <c:v>2.4</c:v>
                </c:pt>
              </c:numCache>
            </c:numRef>
          </c:val>
          <c:smooth val="0"/>
          <c:extLst>
            <c:ext xmlns:c16="http://schemas.microsoft.com/office/drawing/2014/chart" uri="{C3380CC4-5D6E-409C-BE32-E72D297353CC}">
              <c16:uniqueId val="{00000003-A908-4C48-A8CF-D27B9C554E68}"/>
            </c:ext>
          </c:extLst>
        </c:ser>
        <c:ser>
          <c:idx val="5"/>
          <c:order val="1"/>
          <c:tx>
            <c:strRef>
              <c:f>Sheet1!$G$1</c:f>
              <c:strCache>
                <c:ptCount val="1"/>
                <c:pt idx="0">
                  <c:v>大阪</c:v>
                </c:pt>
              </c:strCache>
            </c:strRef>
          </c:tx>
          <c:spPr>
            <a:ln w="38100" cap="rnd">
              <a:solidFill>
                <a:schemeClr val="tx1"/>
              </a:solidFill>
              <a:round/>
            </a:ln>
            <a:effectLst/>
          </c:spPr>
          <c:marker>
            <c:symbol val="none"/>
          </c:marker>
          <c:dLbls>
            <c:dLbl>
              <c:idx val="11"/>
              <c:layout>
                <c:manualLayout>
                  <c:x val="-3.3613939439507627E-2"/>
                  <c:y val="-7.1769225335461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Sheet1!$G$2:$G$13</c:f>
              <c:numCache>
                <c:formatCode>0.0_ </c:formatCode>
                <c:ptCount val="12"/>
                <c:pt idx="0">
                  <c:v>3</c:v>
                </c:pt>
                <c:pt idx="1">
                  <c:v>3</c:v>
                </c:pt>
                <c:pt idx="2">
                  <c:v>2.9</c:v>
                </c:pt>
                <c:pt idx="3">
                  <c:v>2.8</c:v>
                </c:pt>
                <c:pt idx="4">
                  <c:v>2.9</c:v>
                </c:pt>
                <c:pt idx="5">
                  <c:v>3.3</c:v>
                </c:pt>
                <c:pt idx="6">
                  <c:v>3.9</c:v>
                </c:pt>
                <c:pt idx="7">
                  <c:v>3.3</c:v>
                </c:pt>
                <c:pt idx="8">
                  <c:v>3.9</c:v>
                </c:pt>
                <c:pt idx="9">
                  <c:v>3.6</c:v>
                </c:pt>
                <c:pt idx="10" formatCode="0.0">
                  <c:v>3.6</c:v>
                </c:pt>
                <c:pt idx="11" formatCode="0.0">
                  <c:v>2.9</c:v>
                </c:pt>
              </c:numCache>
            </c:numRef>
          </c:val>
          <c:smooth val="0"/>
          <c:extLst>
            <c:ext xmlns:c16="http://schemas.microsoft.com/office/drawing/2014/chart" uri="{C3380CC4-5D6E-409C-BE32-E72D297353CC}">
              <c16:uniqueId val="{00000004-A908-4C48-A8CF-D27B9C554E68}"/>
            </c:ext>
          </c:extLst>
        </c:ser>
        <c:ser>
          <c:idx val="8"/>
          <c:order val="2"/>
          <c:tx>
            <c:strRef>
              <c:f>Sheet1!$J$1</c:f>
              <c:strCache>
                <c:ptCount val="1"/>
                <c:pt idx="0">
                  <c:v>全国</c:v>
                </c:pt>
              </c:strCache>
            </c:strRef>
          </c:tx>
          <c:spPr>
            <a:ln w="38100" cap="rnd" cmpd="sng">
              <a:solidFill>
                <a:schemeClr val="accent3">
                  <a:lumMod val="60000"/>
                </a:schemeClr>
              </a:solidFill>
              <a:prstDash val="sysDash"/>
              <a:round/>
            </a:ln>
            <a:effectLst/>
          </c:spPr>
          <c:marker>
            <c:symbol val="none"/>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Sheet1!$J$2:$J$13</c:f>
              <c:numCache>
                <c:formatCode>0.0_ </c:formatCode>
                <c:ptCount val="12"/>
                <c:pt idx="0">
                  <c:v>2.4</c:v>
                </c:pt>
                <c:pt idx="1">
                  <c:v>2.4</c:v>
                </c:pt>
                <c:pt idx="2">
                  <c:v>2.2999999999999998</c:v>
                </c:pt>
                <c:pt idx="3">
                  <c:v>2.2000000000000002</c:v>
                </c:pt>
                <c:pt idx="4">
                  <c:v>2.4</c:v>
                </c:pt>
                <c:pt idx="5">
                  <c:v>2.8</c:v>
                </c:pt>
                <c:pt idx="6">
                  <c:v>3</c:v>
                </c:pt>
                <c:pt idx="7">
                  <c:v>2.9</c:v>
                </c:pt>
                <c:pt idx="8">
                  <c:v>2.8</c:v>
                </c:pt>
                <c:pt idx="9">
                  <c:v>3</c:v>
                </c:pt>
                <c:pt idx="10">
                  <c:v>2.8</c:v>
                </c:pt>
                <c:pt idx="11">
                  <c:v>2.6</c:v>
                </c:pt>
              </c:numCache>
            </c:numRef>
          </c:val>
          <c:smooth val="0"/>
          <c:extLst>
            <c:ext xmlns:c16="http://schemas.microsoft.com/office/drawing/2014/chart" uri="{C3380CC4-5D6E-409C-BE32-E72D297353CC}">
              <c16:uniqueId val="{00000008-A908-4C48-A8CF-D27B9C554E68}"/>
            </c:ext>
          </c:extLst>
        </c:ser>
        <c:dLbls>
          <c:dLblPos val="t"/>
          <c:showLegendKey val="0"/>
          <c:showVal val="1"/>
          <c:showCatName val="0"/>
          <c:showSerName val="0"/>
          <c:showPercent val="0"/>
          <c:showBubbleSize val="0"/>
        </c:dLbls>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legend>
      <c:legendPos val="r"/>
      <c:layout>
        <c:manualLayout>
          <c:xMode val="edge"/>
          <c:yMode val="edge"/>
          <c:x val="0.14098878649683688"/>
          <c:y val="0.17562627380176607"/>
          <c:w val="0.38037343922157668"/>
          <c:h val="9.14686484351417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t>東京都の転入超過数</a:t>
            </a:r>
          </a:p>
        </c:rich>
      </c:tx>
      <c:layout>
        <c:manualLayout>
          <c:xMode val="edge"/>
          <c:yMode val="edge"/>
          <c:x val="0.37960228624069986"/>
          <c:y val="1.0111657327218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7068118846796221E-2"/>
          <c:y val="0.11577197697721221"/>
          <c:w val="0.91463927987521842"/>
          <c:h val="0.80286113889169386"/>
        </c:manualLayout>
      </c:layout>
      <c:barChart>
        <c:barDir val="col"/>
        <c:grouping val="clustered"/>
        <c:varyColors val="0"/>
        <c:ser>
          <c:idx val="1"/>
          <c:order val="1"/>
          <c:tx>
            <c:strRef>
              <c:f>都府県別グラフ!$H$31</c:f>
              <c:strCache>
                <c:ptCount val="1"/>
                <c:pt idx="0">
                  <c:v>東京都2019</c:v>
                </c:pt>
              </c:strCache>
            </c:strRef>
          </c:tx>
          <c:spPr>
            <a:solidFill>
              <a:schemeClr val="accent2"/>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都府県別グラフ!$I$31:$T$31</c:f>
              <c:numCache>
                <c:formatCode>##,###,###,###,##0;"-"#,###,###,###,##0</c:formatCode>
                <c:ptCount val="12"/>
                <c:pt idx="0">
                  <c:v>3763</c:v>
                </c:pt>
                <c:pt idx="1">
                  <c:v>4271</c:v>
                </c:pt>
                <c:pt idx="2">
                  <c:v>39556</c:v>
                </c:pt>
                <c:pt idx="3">
                  <c:v>13073</c:v>
                </c:pt>
                <c:pt idx="4">
                  <c:v>4481</c:v>
                </c:pt>
                <c:pt idx="5">
                  <c:v>3175</c:v>
                </c:pt>
                <c:pt idx="6">
                  <c:v>1199</c:v>
                </c:pt>
                <c:pt idx="7">
                  <c:v>3648</c:v>
                </c:pt>
                <c:pt idx="8">
                  <c:v>3362</c:v>
                </c:pt>
                <c:pt idx="9">
                  <c:v>2657</c:v>
                </c:pt>
                <c:pt idx="10">
                  <c:v>2254</c:v>
                </c:pt>
                <c:pt idx="11">
                  <c:v>1543</c:v>
                </c:pt>
              </c:numCache>
            </c:numRef>
          </c:val>
          <c:extLst>
            <c:ext xmlns:c16="http://schemas.microsoft.com/office/drawing/2014/chart" uri="{C3380CC4-5D6E-409C-BE32-E72D297353CC}">
              <c16:uniqueId val="{00000001-E9FC-4BB1-A5AE-4D0CA96CD86D}"/>
            </c:ext>
          </c:extLst>
        </c:ser>
        <c:ser>
          <c:idx val="2"/>
          <c:order val="2"/>
          <c:tx>
            <c:strRef>
              <c:f>都府県別グラフ!$H$32</c:f>
              <c:strCache>
                <c:ptCount val="1"/>
                <c:pt idx="0">
                  <c:v>東京都2020</c:v>
                </c:pt>
              </c:strCache>
            </c:strRef>
          </c:tx>
          <c:spPr>
            <a:solidFill>
              <a:schemeClr val="accent3"/>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都府県別グラフ!$I$32:$T$32</c:f>
              <c:numCache>
                <c:formatCode>##,###,###,###,##0;"-"#,###,###,###,##0</c:formatCode>
                <c:ptCount val="12"/>
                <c:pt idx="0">
                  <c:v>3286</c:v>
                </c:pt>
                <c:pt idx="1">
                  <c:v>4578</c:v>
                </c:pt>
                <c:pt idx="2">
                  <c:v>40199</c:v>
                </c:pt>
                <c:pt idx="3">
                  <c:v>4532</c:v>
                </c:pt>
                <c:pt idx="4">
                  <c:v>-1069</c:v>
                </c:pt>
                <c:pt idx="5">
                  <c:v>1669</c:v>
                </c:pt>
                <c:pt idx="6">
                  <c:v>-2522</c:v>
                </c:pt>
                <c:pt idx="7">
                  <c:v>-4514</c:v>
                </c:pt>
                <c:pt idx="8">
                  <c:v>-3638</c:v>
                </c:pt>
                <c:pt idx="9">
                  <c:v>-2715</c:v>
                </c:pt>
                <c:pt idx="10">
                  <c:v>-4033</c:v>
                </c:pt>
                <c:pt idx="11">
                  <c:v>-4648</c:v>
                </c:pt>
              </c:numCache>
            </c:numRef>
          </c:val>
          <c:extLst>
            <c:ext xmlns:c16="http://schemas.microsoft.com/office/drawing/2014/chart" uri="{C3380CC4-5D6E-409C-BE32-E72D297353CC}">
              <c16:uniqueId val="{00000002-E9FC-4BB1-A5AE-4D0CA96CD86D}"/>
            </c:ext>
          </c:extLst>
        </c:ser>
        <c:ser>
          <c:idx val="3"/>
          <c:order val="3"/>
          <c:tx>
            <c:strRef>
              <c:f>都府県別グラフ!$H$33</c:f>
              <c:strCache>
                <c:ptCount val="1"/>
                <c:pt idx="0">
                  <c:v>東京都2021</c:v>
                </c:pt>
              </c:strCache>
            </c:strRef>
          </c:tx>
          <c:spPr>
            <a:solidFill>
              <a:schemeClr val="accent4"/>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都府県別グラフ!$I$33:$T$33</c:f>
              <c:numCache>
                <c:formatCode>##,###,###,###,##0;"-"#,###,###,###,##0</c:formatCode>
                <c:ptCount val="12"/>
                <c:pt idx="0">
                  <c:v>-1490</c:v>
                </c:pt>
                <c:pt idx="1">
                  <c:v>-1838</c:v>
                </c:pt>
                <c:pt idx="2">
                  <c:v>27803</c:v>
                </c:pt>
                <c:pt idx="3">
                  <c:v>2348</c:v>
                </c:pt>
                <c:pt idx="4">
                  <c:v>-661</c:v>
                </c:pt>
                <c:pt idx="5">
                  <c:v>-583</c:v>
                </c:pt>
                <c:pt idx="6">
                  <c:v>-2964</c:v>
                </c:pt>
                <c:pt idx="7">
                  <c:v>-3363</c:v>
                </c:pt>
                <c:pt idx="8">
                  <c:v>-3533</c:v>
                </c:pt>
                <c:pt idx="9">
                  <c:v>-3262</c:v>
                </c:pt>
                <c:pt idx="10">
                  <c:v>-3254</c:v>
                </c:pt>
                <c:pt idx="11">
                  <c:v>-3770</c:v>
                </c:pt>
              </c:numCache>
            </c:numRef>
          </c:val>
          <c:extLst>
            <c:ext xmlns:c16="http://schemas.microsoft.com/office/drawing/2014/chart" uri="{C3380CC4-5D6E-409C-BE32-E72D297353CC}">
              <c16:uniqueId val="{00000003-E9FC-4BB1-A5AE-4D0CA96CD86D}"/>
            </c:ext>
          </c:extLst>
        </c:ser>
        <c:ser>
          <c:idx val="4"/>
          <c:order val="4"/>
          <c:tx>
            <c:strRef>
              <c:f>都府県別グラフ!$H$34</c:f>
              <c:strCache>
                <c:ptCount val="1"/>
                <c:pt idx="0">
                  <c:v>東京都2022</c:v>
                </c:pt>
              </c:strCache>
            </c:strRef>
          </c:tx>
          <c:spPr>
            <a:solidFill>
              <a:schemeClr val="accent5"/>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都府県別グラフ!$I$34:$T$34</c:f>
              <c:numCache>
                <c:formatCode>##,###,###,###,##0;"-"#,###,###,###,##0</c:formatCode>
                <c:ptCount val="12"/>
                <c:pt idx="0">
                  <c:v>491</c:v>
                </c:pt>
                <c:pt idx="1">
                  <c:v>624</c:v>
                </c:pt>
                <c:pt idx="2">
                  <c:v>33171</c:v>
                </c:pt>
                <c:pt idx="3">
                  <c:v>4374</c:v>
                </c:pt>
                <c:pt idx="4">
                  <c:v>720</c:v>
                </c:pt>
                <c:pt idx="5">
                  <c:v>289</c:v>
                </c:pt>
                <c:pt idx="6">
                  <c:v>-506</c:v>
                </c:pt>
                <c:pt idx="7">
                  <c:v>370</c:v>
                </c:pt>
                <c:pt idx="8">
                  <c:v>758</c:v>
                </c:pt>
                <c:pt idx="9">
                  <c:v>222</c:v>
                </c:pt>
                <c:pt idx="10">
                  <c:v>-1196</c:v>
                </c:pt>
                <c:pt idx="11">
                  <c:v>-1294</c:v>
                </c:pt>
              </c:numCache>
            </c:numRef>
          </c:val>
          <c:extLst>
            <c:ext xmlns:c16="http://schemas.microsoft.com/office/drawing/2014/chart" uri="{C3380CC4-5D6E-409C-BE32-E72D297353CC}">
              <c16:uniqueId val="{00000000-704B-4BDB-9963-733AB7DCA76A}"/>
            </c:ext>
          </c:extLst>
        </c:ser>
        <c:dLbls>
          <c:showLegendKey val="0"/>
          <c:showVal val="0"/>
          <c:showCatName val="0"/>
          <c:showSerName val="0"/>
          <c:showPercent val="0"/>
          <c:showBubbleSize val="0"/>
        </c:dLbls>
        <c:gapWidth val="219"/>
        <c:overlap val="-27"/>
        <c:axId val="1088091695"/>
        <c:axId val="1"/>
        <c:extLst>
          <c:ext xmlns:c15="http://schemas.microsoft.com/office/drawing/2012/chart" uri="{02D57815-91ED-43cb-92C2-25804820EDAC}">
            <c15:filteredBarSeries>
              <c15:ser>
                <c:idx val="0"/>
                <c:order val="0"/>
                <c:tx>
                  <c:strRef>
                    <c:extLst>
                      <c:ext uri="{02D57815-91ED-43cb-92C2-25804820EDAC}">
                        <c15:formulaRef>
                          <c15:sqref>都府県別グラフ!$H$30</c15:sqref>
                        </c15:formulaRef>
                      </c:ext>
                    </c:extLst>
                    <c:strCache>
                      <c:ptCount val="1"/>
                      <c:pt idx="0">
                        <c:v>東京都2018</c:v>
                      </c:pt>
                    </c:strCache>
                  </c:strRef>
                </c:tx>
                <c:spPr>
                  <a:solidFill>
                    <a:schemeClr val="accent1"/>
                  </a:solidFill>
                  <a:ln>
                    <a:noFill/>
                  </a:ln>
                  <a:effectLst/>
                </c:spPr>
                <c:invertIfNegative val="0"/>
                <c:cat>
                  <c:strRef>
                    <c:extLst>
                      <c:ex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extLst>
                      <c:ext uri="{02D57815-91ED-43cb-92C2-25804820EDAC}">
                        <c15:formulaRef>
                          <c15:sqref>都府県別グラフ!$I$30:$T$30</c15:sqref>
                        </c15:formulaRef>
                      </c:ext>
                    </c:extLst>
                    <c:numCache>
                      <c:formatCode>##,###,###,###,##0;"-"#,###,###,###,##0</c:formatCode>
                      <c:ptCount val="12"/>
                      <c:pt idx="0">
                        <c:v>3369</c:v>
                      </c:pt>
                      <c:pt idx="1">
                        <c:v>3260</c:v>
                      </c:pt>
                      <c:pt idx="2">
                        <c:v>39703</c:v>
                      </c:pt>
                      <c:pt idx="3">
                        <c:v>13562</c:v>
                      </c:pt>
                      <c:pt idx="4">
                        <c:v>4460</c:v>
                      </c:pt>
                      <c:pt idx="5">
                        <c:v>1717</c:v>
                      </c:pt>
                      <c:pt idx="6">
                        <c:v>1667</c:v>
                      </c:pt>
                      <c:pt idx="7">
                        <c:v>3282</c:v>
                      </c:pt>
                      <c:pt idx="8">
                        <c:v>3121</c:v>
                      </c:pt>
                      <c:pt idx="9">
                        <c:v>2433</c:v>
                      </c:pt>
                      <c:pt idx="10">
                        <c:v>1741</c:v>
                      </c:pt>
                      <c:pt idx="11">
                        <c:v>1529</c:v>
                      </c:pt>
                    </c:numCache>
                  </c:numRef>
                </c:val>
                <c:extLst>
                  <c:ext xmlns:c16="http://schemas.microsoft.com/office/drawing/2014/chart" uri="{C3380CC4-5D6E-409C-BE32-E72D297353CC}">
                    <c16:uniqueId val="{00000000-E9FC-4BB1-A5AE-4D0CA96CD86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都府県別グラフ!$H$35</c15:sqref>
                        </c15:formulaRef>
                      </c:ext>
                    </c:extLst>
                    <c:strCache>
                      <c:ptCount val="1"/>
                      <c:pt idx="0">
                        <c:v>東京都2023</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extLst xmlns:c15="http://schemas.microsoft.com/office/drawing/2012/chart">
                      <c:ext xmlns:c15="http://schemas.microsoft.com/office/drawing/2012/chart" uri="{02D57815-91ED-43cb-92C2-25804820EDAC}">
                        <c15:formulaRef>
                          <c15:sqref>都府県別グラフ!$I$35:$T$35</c15:sqref>
                        </c15:formulaRef>
                      </c:ext>
                    </c:extLst>
                    <c:numCache>
                      <c:formatCode>##,###,###,###,##0;"-"#,###,###,###,##0</c:formatCode>
                      <c:ptCount val="12"/>
                      <c:pt idx="0">
                        <c:v>2887</c:v>
                      </c:pt>
                      <c:pt idx="1">
                        <c:v>3902</c:v>
                      </c:pt>
                      <c:pt idx="2">
                        <c:v>39305</c:v>
                      </c:pt>
                    </c:numCache>
                  </c:numRef>
                </c:val>
                <c:extLst xmlns:c15="http://schemas.microsoft.com/office/drawing/2012/chart">
                  <c:ext xmlns:c16="http://schemas.microsoft.com/office/drawing/2014/chart" uri="{C3380CC4-5D6E-409C-BE32-E72D297353CC}">
                    <c16:uniqueId val="{00000000-5738-41FA-A809-B17896A3280E}"/>
                  </c:ext>
                </c:extLst>
              </c15:ser>
            </c15:filteredBarSeries>
          </c:ext>
        </c:extLst>
      </c:barChart>
      <c:catAx>
        <c:axId val="10880916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88091695"/>
        <c:crosses val="autoZero"/>
        <c:crossBetween val="between"/>
      </c:valAx>
      <c:spPr>
        <a:noFill/>
        <a:ln>
          <a:noFill/>
        </a:ln>
        <a:effectLst/>
      </c:spPr>
    </c:plotArea>
    <c:legend>
      <c:legendPos val="r"/>
      <c:layout>
        <c:manualLayout>
          <c:xMode val="edge"/>
          <c:yMode val="edge"/>
          <c:x val="0.80643494945022498"/>
          <c:y val="0.2098219496414187"/>
          <c:w val="0.11853018314323227"/>
          <c:h val="0.219767635634899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53756745118309E-2"/>
          <c:y val="9.2827065900572048E-2"/>
          <c:w val="0.86795314753824415"/>
          <c:h val="0.74785684145333831"/>
        </c:manualLayout>
      </c:layout>
      <c:barChart>
        <c:barDir val="col"/>
        <c:grouping val="stacked"/>
        <c:varyColors val="0"/>
        <c:ser>
          <c:idx val="3"/>
          <c:order val="0"/>
          <c:tx>
            <c:strRef>
              <c:f>グラフ!$N$17</c:f>
              <c:strCache>
                <c:ptCount val="1"/>
                <c:pt idx="0">
                  <c:v>その他</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グラフ!$N$18:$N$27</c:f>
              <c:numCache>
                <c:formatCode>#,##0_);[Red]\(#,##0\)</c:formatCode>
                <c:ptCount val="10"/>
                <c:pt idx="0">
                  <c:v>47.767400000000002</c:v>
                </c:pt>
                <c:pt idx="1">
                  <c:v>38</c:v>
                </c:pt>
                <c:pt idx="2">
                  <c:v>50.766300000000001</c:v>
                </c:pt>
                <c:pt idx="3">
                  <c:v>63.845799999999997</c:v>
                </c:pt>
                <c:pt idx="4">
                  <c:v>78.144999999999996</c:v>
                </c:pt>
                <c:pt idx="5">
                  <c:v>97.400300000000001</c:v>
                </c:pt>
                <c:pt idx="6">
                  <c:v>118.20180000000001</c:v>
                </c:pt>
                <c:pt idx="7">
                  <c:v>132.71809999999999</c:v>
                </c:pt>
                <c:pt idx="8">
                  <c:v>148</c:v>
                </c:pt>
                <c:pt idx="9" formatCode="General">
                  <c:v>182</c:v>
                </c:pt>
              </c:numCache>
            </c:numRef>
          </c:val>
          <c:extLst>
            <c:ext xmlns:c16="http://schemas.microsoft.com/office/drawing/2014/chart" uri="{C3380CC4-5D6E-409C-BE32-E72D297353CC}">
              <c16:uniqueId val="{00000000-CA53-4E60-A61A-E6B5725A39BB}"/>
            </c:ext>
          </c:extLst>
        </c:ser>
        <c:ser>
          <c:idx val="1"/>
          <c:order val="1"/>
          <c:tx>
            <c:strRef>
              <c:f>グラフ!$L$17</c:f>
              <c:strCache>
                <c:ptCount val="1"/>
                <c:pt idx="0">
                  <c:v>台湾</c:v>
                </c:pt>
              </c:strCache>
            </c:strRef>
          </c:tx>
          <c:spPr>
            <a:pattFill prst="dkVert">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グラフ!$L$18:$L$27</c:f>
              <c:numCache>
                <c:formatCode>#,##0_);[Red]\(#,##0\)</c:formatCode>
                <c:ptCount val="10"/>
                <c:pt idx="0">
                  <c:v>22.458100000000002</c:v>
                </c:pt>
                <c:pt idx="1">
                  <c:v>19.4908</c:v>
                </c:pt>
                <c:pt idx="2">
                  <c:v>30.455200000000001</c:v>
                </c:pt>
                <c:pt idx="3">
                  <c:v>50</c:v>
                </c:pt>
                <c:pt idx="4">
                  <c:v>70.614999999999995</c:v>
                </c:pt>
                <c:pt idx="5">
                  <c:v>98.155100000000004</c:v>
                </c:pt>
                <c:pt idx="6">
                  <c:v>112.5592</c:v>
                </c:pt>
                <c:pt idx="7">
                  <c:v>114</c:v>
                </c:pt>
                <c:pt idx="8">
                  <c:v>106</c:v>
                </c:pt>
                <c:pt idx="9" formatCode="General">
                  <c:v>110</c:v>
                </c:pt>
              </c:numCache>
            </c:numRef>
          </c:val>
          <c:extLst>
            <c:ext xmlns:c16="http://schemas.microsoft.com/office/drawing/2014/chart" uri="{C3380CC4-5D6E-409C-BE32-E72D297353CC}">
              <c16:uniqueId val="{00000001-CA53-4E60-A61A-E6B5725A39BB}"/>
            </c:ext>
          </c:extLst>
        </c:ser>
        <c:ser>
          <c:idx val="2"/>
          <c:order val="2"/>
          <c:tx>
            <c:strRef>
              <c:f>グラフ!$M$17</c:f>
              <c:strCache>
                <c:ptCount val="1"/>
                <c:pt idx="0">
                  <c:v>韓国</c:v>
                </c:pt>
              </c:strCache>
            </c:strRef>
          </c:tx>
          <c:spPr>
            <a:pattFill prst="dotGrid">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グラフ!$M$18:$M$27</c:f>
              <c:numCache>
                <c:formatCode>#,##0_);[Red]\(#,##0\)</c:formatCode>
                <c:ptCount val="10"/>
                <c:pt idx="0">
                  <c:v>53.649700000000003</c:v>
                </c:pt>
                <c:pt idx="1">
                  <c:v>40.110100000000003</c:v>
                </c:pt>
                <c:pt idx="2">
                  <c:v>49</c:v>
                </c:pt>
                <c:pt idx="3">
                  <c:v>61.586300000000001</c:v>
                </c:pt>
                <c:pt idx="4">
                  <c:v>71.069699999999997</c:v>
                </c:pt>
                <c:pt idx="5">
                  <c:v>115.6033</c:v>
                </c:pt>
                <c:pt idx="6">
                  <c:v>163.27610000000001</c:v>
                </c:pt>
                <c:pt idx="7">
                  <c:v>214.79589999999999</c:v>
                </c:pt>
                <c:pt idx="8">
                  <c:v>216</c:v>
                </c:pt>
                <c:pt idx="9" formatCode="General">
                  <c:v>151</c:v>
                </c:pt>
              </c:numCache>
            </c:numRef>
          </c:val>
          <c:extLst>
            <c:ext xmlns:c16="http://schemas.microsoft.com/office/drawing/2014/chart" uri="{C3380CC4-5D6E-409C-BE32-E72D297353CC}">
              <c16:uniqueId val="{00000002-CA53-4E60-A61A-E6B5725A39BB}"/>
            </c:ext>
          </c:extLst>
        </c:ser>
        <c:ser>
          <c:idx val="0"/>
          <c:order val="3"/>
          <c:tx>
            <c:strRef>
              <c:f>グラフ!$K$17</c:f>
              <c:strCache>
                <c:ptCount val="1"/>
                <c:pt idx="0">
                  <c:v>中国</c:v>
                </c:pt>
              </c:strCache>
            </c:strRef>
          </c:tx>
          <c:spPr>
            <a:pattFill prst="pct40">
              <a:fgClr>
                <a:srgbClr val="92D05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グラフ!$K$18:$K$27</c:f>
              <c:numCache>
                <c:formatCode>#,##0_);[Red]\(#,##0\)</c:formatCode>
                <c:ptCount val="10"/>
                <c:pt idx="0">
                  <c:v>50.660299999999999</c:v>
                </c:pt>
                <c:pt idx="1">
                  <c:v>37.024500000000003</c:v>
                </c:pt>
                <c:pt idx="2">
                  <c:v>49.4452</c:v>
                </c:pt>
                <c:pt idx="3">
                  <c:v>56.315800000000003</c:v>
                </c:pt>
                <c:pt idx="4">
                  <c:v>97.214500000000001</c:v>
                </c:pt>
                <c:pt idx="5">
                  <c:v>189.6164</c:v>
                </c:pt>
                <c:pt idx="6">
                  <c:v>214.62289999999999</c:v>
                </c:pt>
                <c:pt idx="7">
                  <c:v>253.816</c:v>
                </c:pt>
                <c:pt idx="8">
                  <c:v>295</c:v>
                </c:pt>
                <c:pt idx="9" formatCode="General">
                  <c:v>395</c:v>
                </c:pt>
              </c:numCache>
            </c:numRef>
          </c:val>
          <c:extLst>
            <c:ext xmlns:c16="http://schemas.microsoft.com/office/drawing/2014/chart" uri="{C3380CC4-5D6E-409C-BE32-E72D297353CC}">
              <c16:uniqueId val="{00000003-CA53-4E60-A61A-E6B5725A39BB}"/>
            </c:ext>
          </c:extLst>
        </c:ser>
        <c:ser>
          <c:idx val="4"/>
          <c:order val="4"/>
          <c:tx>
            <c:strRef>
              <c:f>グラフ!$O$17</c:f>
              <c:strCache>
                <c:ptCount val="1"/>
                <c:pt idx="0">
                  <c:v>総数</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グラフ!$O$18:$O$27</c:f>
              <c:numCache>
                <c:formatCode>#,##0_);[Red]\(#,##0\)</c:formatCode>
                <c:ptCount val="10"/>
                <c:pt idx="0">
                  <c:v>174.53550000000001</c:v>
                </c:pt>
                <c:pt idx="1">
                  <c:v>133.8783</c:v>
                </c:pt>
                <c:pt idx="2">
                  <c:v>179.15770000000001</c:v>
                </c:pt>
                <c:pt idx="3">
                  <c:v>232.31110000000001</c:v>
                </c:pt>
                <c:pt idx="4">
                  <c:v>317.04419999999999</c:v>
                </c:pt>
                <c:pt idx="5">
                  <c:v>500.77510000000001</c:v>
                </c:pt>
                <c:pt idx="6">
                  <c:v>608.66</c:v>
                </c:pt>
                <c:pt idx="7">
                  <c:v>715.99959999999999</c:v>
                </c:pt>
                <c:pt idx="8">
                  <c:v>765</c:v>
                </c:pt>
                <c:pt idx="9" formatCode="General">
                  <c:v>834</c:v>
                </c:pt>
              </c:numCache>
            </c:numRef>
          </c:val>
          <c:extLst>
            <c:ext xmlns:c16="http://schemas.microsoft.com/office/drawing/2014/chart" uri="{C3380CC4-5D6E-409C-BE32-E72D297353CC}">
              <c16:uniqueId val="{00000004-CA53-4E60-A61A-E6B5725A39BB}"/>
            </c:ext>
          </c:extLst>
        </c:ser>
        <c:dLbls>
          <c:showLegendKey val="0"/>
          <c:showVal val="0"/>
          <c:showCatName val="0"/>
          <c:showSerName val="0"/>
          <c:showPercent val="0"/>
          <c:showBubbleSize val="0"/>
        </c:dLbls>
        <c:gapWidth val="150"/>
        <c:overlap val="100"/>
        <c:axId val="390449536"/>
        <c:axId val="390443296"/>
      </c:barChart>
      <c:catAx>
        <c:axId val="39044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3296"/>
        <c:crosses val="autoZero"/>
        <c:auto val="1"/>
        <c:lblAlgn val="ctr"/>
        <c:lblOffset val="100"/>
        <c:noMultiLvlLbl val="0"/>
      </c:catAx>
      <c:valAx>
        <c:axId val="39044329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9536"/>
        <c:crosses val="autoZero"/>
        <c:crossBetween val="between"/>
      </c:valAx>
      <c:spPr>
        <a:noFill/>
        <a:ln>
          <a:noFill/>
        </a:ln>
        <a:effectLst/>
      </c:spPr>
    </c:plotArea>
    <c:legend>
      <c:legendPos val="r"/>
      <c:legendEntry>
        <c:idx val="0"/>
        <c:delete val="1"/>
      </c:legendEntry>
      <c:layout>
        <c:manualLayout>
          <c:xMode val="edge"/>
          <c:yMode val="edge"/>
          <c:x val="0.92854174186403737"/>
          <c:y val="0.26550238584588931"/>
          <c:w val="5.1276140212854072E-2"/>
          <c:h val="0.45473964477779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0.1337027736397815"/>
          <c:w val="0.83043264888551216"/>
          <c:h val="0.64369200231206625"/>
        </c:manualLayout>
      </c:layout>
      <c:barChart>
        <c:barDir val="col"/>
        <c:grouping val="clustered"/>
        <c:varyColors val="0"/>
        <c:ser>
          <c:idx val="2"/>
          <c:order val="0"/>
          <c:tx>
            <c:strRef>
              <c:f>夏期バージョン!$A$3</c:f>
              <c:strCache>
                <c:ptCount val="1"/>
                <c:pt idx="0">
                  <c:v>国際線LCC便数</c:v>
                </c:pt>
              </c:strCache>
            </c:strRef>
          </c:tx>
          <c:spPr>
            <a:solidFill>
              <a:schemeClr val="tx2">
                <a:lumMod val="20000"/>
                <a:lumOff val="80000"/>
              </a:schemeClr>
            </a:solidFill>
          </c:spPr>
          <c:invertIfNegative val="0"/>
          <c:dLbls>
            <c:dLbl>
              <c:idx val="10"/>
              <c:tx>
                <c:rich>
                  <a:bodyPr/>
                  <a:lstStyle/>
                  <a:p>
                    <a:pPr>
                      <a:defRPr sz="1400" b="1"/>
                    </a:pPr>
                    <a:fld id="{7CA11370-B10B-4F03-A692-9378FDB3C8BD}" type="VALUE">
                      <a:rPr lang="en-US" altLang="ja-JP" sz="1050" b="0"/>
                      <a:pPr>
                        <a:defRPr sz="1400" b="1"/>
                      </a:pPr>
                      <a:t>[値]</a:t>
                    </a:fld>
                    <a:endParaRPr lang="ja-JP" altLang="en-US"/>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EA-4A4D-AD7E-03A991DFA7DF}"/>
                </c:ext>
              </c:extLst>
            </c:dLbl>
            <c:dLbl>
              <c:idx val="11"/>
              <c:tx>
                <c:rich>
                  <a:bodyPr/>
                  <a:lstStyle/>
                  <a:p>
                    <a:pPr>
                      <a:defRPr sz="1050" b="0"/>
                    </a:pPr>
                    <a:fld id="{949B23BF-A435-4F28-AE3D-20FF9EF5A36C}" type="VALUE">
                      <a:rPr lang="en-US" altLang="ja-JP" sz="1050" b="0"/>
                      <a:pPr>
                        <a:defRPr sz="1050" b="0"/>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EA-4A4D-AD7E-03A991DFA7D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夏期バージョン!$B$3:$M$3</c:f>
              <c:numCache>
                <c:formatCode>#,##0_);[Red]\(#,##0\)</c:formatCode>
                <c:ptCount val="12"/>
                <c:pt idx="0">
                  <c:v>12</c:v>
                </c:pt>
                <c:pt idx="1">
                  <c:v>17</c:v>
                </c:pt>
                <c:pt idx="2">
                  <c:v>42</c:v>
                </c:pt>
                <c:pt idx="3">
                  <c:v>43</c:v>
                </c:pt>
                <c:pt idx="4">
                  <c:v>104</c:v>
                </c:pt>
                <c:pt idx="5">
                  <c:v>119</c:v>
                </c:pt>
                <c:pt idx="6">
                  <c:v>170</c:v>
                </c:pt>
                <c:pt idx="7">
                  <c:v>308</c:v>
                </c:pt>
                <c:pt idx="8">
                  <c:v>365</c:v>
                </c:pt>
                <c:pt idx="9">
                  <c:v>431</c:v>
                </c:pt>
                <c:pt idx="10">
                  <c:v>494</c:v>
                </c:pt>
                <c:pt idx="11">
                  <c:v>536</c:v>
                </c:pt>
              </c:numCache>
            </c:numRef>
          </c:val>
          <c:extLst>
            <c:ext xmlns:c16="http://schemas.microsoft.com/office/drawing/2014/chart" uri="{C3380CC4-5D6E-409C-BE32-E72D297353CC}">
              <c16:uniqueId val="{00000002-3EEA-4A4D-AD7E-03A991DFA7DF}"/>
            </c:ext>
          </c:extLst>
        </c:ser>
        <c:dLbls>
          <c:showLegendKey val="0"/>
          <c:showVal val="0"/>
          <c:showCatName val="0"/>
          <c:showSerName val="0"/>
          <c:showPercent val="0"/>
          <c:showBubbleSize val="0"/>
        </c:dLbls>
        <c:gapWidth val="150"/>
        <c:axId val="114793856"/>
        <c:axId val="114816128"/>
      </c:barChart>
      <c:lineChart>
        <c:grouping val="standard"/>
        <c:varyColors val="0"/>
        <c:ser>
          <c:idx val="0"/>
          <c:order val="1"/>
          <c:tx>
            <c:strRef>
              <c:f>夏期バージョン!$A$4</c:f>
              <c:strCache>
                <c:ptCount val="1"/>
                <c:pt idx="0">
                  <c:v>国際旅客便に占めるLCC便数割合</c:v>
                </c:pt>
              </c:strCache>
            </c:strRef>
          </c:tx>
          <c:spPr>
            <a:ln>
              <a:solidFill>
                <a:srgbClr val="92D050"/>
              </a:solidFill>
            </a:ln>
          </c:spPr>
          <c:marker>
            <c:spPr>
              <a:solidFill>
                <a:srgbClr val="92D050"/>
              </a:solidFill>
            </c:spPr>
          </c:marker>
          <c:dLbls>
            <c:dLbl>
              <c:idx val="10"/>
              <c:spPr/>
              <c:txPr>
                <a:bodyPr/>
                <a:lstStyle/>
                <a:p>
                  <a:pPr>
                    <a:defRPr sz="1050" b="0">
                      <a:latin typeface="+mn-lt"/>
                      <a:ea typeface="+mn-ea"/>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3-3EEA-4A4D-AD7E-03A991DFA7DF}"/>
                </c:ext>
              </c:extLst>
            </c:dLbl>
            <c:dLbl>
              <c:idx val="11"/>
              <c:spPr>
                <a:noFill/>
                <a:ln>
                  <a:noFill/>
                </a:ln>
                <a:effectLst/>
              </c:spPr>
              <c:txPr>
                <a:bodyPr/>
                <a:lstStyle/>
                <a:p>
                  <a:pPr>
                    <a:defRPr sz="1050" b="0">
                      <a:latin typeface="+mn-lt"/>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4-3EEA-4A4D-AD7E-03A991DFA7DF}"/>
                </c:ext>
              </c:extLst>
            </c:dLbl>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夏期バージョン!$B$4:$M$4</c:f>
              <c:numCache>
                <c:formatCode>0.0%</c:formatCode>
                <c:ptCount val="12"/>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0.32912533814247069</c:v>
                </c:pt>
                <c:pt idx="9">
                  <c:v>0.36869118905047049</c:v>
                </c:pt>
                <c:pt idx="10">
                  <c:v>0.39710610932475882</c:v>
                </c:pt>
                <c:pt idx="11">
                  <c:v>0.38203848895224518</c:v>
                </c:pt>
              </c:numCache>
            </c:numRef>
          </c:val>
          <c:smooth val="0"/>
          <c:extLst>
            <c:ext xmlns:c16="http://schemas.microsoft.com/office/drawing/2014/chart" uri="{C3380CC4-5D6E-409C-BE32-E72D297353CC}">
              <c16:uniqueId val="{00000005-3EEA-4A4D-AD7E-03A991DFA7DF}"/>
            </c:ext>
          </c:extLst>
        </c:ser>
        <c:dLbls>
          <c:showLegendKey val="0"/>
          <c:showVal val="0"/>
          <c:showCatName val="0"/>
          <c:showSerName val="0"/>
          <c:showPercent val="0"/>
          <c:showBubbleSize val="0"/>
        </c:dLbls>
        <c:marker val="1"/>
        <c:smooth val="0"/>
        <c:axId val="118755712"/>
        <c:axId val="114817664"/>
      </c:lineChart>
      <c:catAx>
        <c:axId val="114793856"/>
        <c:scaling>
          <c:orientation val="minMax"/>
        </c:scaling>
        <c:delete val="0"/>
        <c:axPos val="b"/>
        <c:numFmt formatCode="General" sourceLinked="0"/>
        <c:majorTickMark val="out"/>
        <c:minorTickMark val="none"/>
        <c:tickLblPos val="nextTo"/>
        <c:txPr>
          <a:bodyPr rot="-2700000"/>
          <a:lstStyle/>
          <a:p>
            <a:pPr>
              <a:defRPr sz="700" baseline="0"/>
            </a:pPr>
            <a:endParaRPr lang="ja-JP"/>
          </a:p>
        </c:txPr>
        <c:crossAx val="114816128"/>
        <c:crosses val="autoZero"/>
        <c:auto val="1"/>
        <c:lblAlgn val="ctr"/>
        <c:lblOffset val="100"/>
        <c:noMultiLvlLbl val="0"/>
      </c:catAx>
      <c:valAx>
        <c:axId val="114816128"/>
        <c:scaling>
          <c:orientation val="minMax"/>
          <c:max val="500"/>
        </c:scaling>
        <c:delete val="0"/>
        <c:axPos val="l"/>
        <c:majorGridlines/>
        <c:numFmt formatCode="#,##0_);[Red]\(#,##0\)" sourceLinked="1"/>
        <c:majorTickMark val="out"/>
        <c:minorTickMark val="none"/>
        <c:tickLblPos val="nextTo"/>
        <c:crossAx val="114793856"/>
        <c:crosses val="autoZero"/>
        <c:crossBetween val="between"/>
        <c:majorUnit val="100"/>
      </c:valAx>
      <c:valAx>
        <c:axId val="114817664"/>
        <c:scaling>
          <c:orientation val="minMax"/>
          <c:max val="0.4"/>
        </c:scaling>
        <c:delete val="0"/>
        <c:axPos val="r"/>
        <c:numFmt formatCode="0.0%" sourceLinked="1"/>
        <c:majorTickMark val="out"/>
        <c:minorTickMark val="none"/>
        <c:tickLblPos val="nextTo"/>
        <c:crossAx val="118755712"/>
        <c:crosses val="max"/>
        <c:crossBetween val="between"/>
        <c:majorUnit val="0.1"/>
      </c:valAx>
      <c:catAx>
        <c:axId val="118755712"/>
        <c:scaling>
          <c:orientation val="minMax"/>
        </c:scaling>
        <c:delete val="1"/>
        <c:axPos val="b"/>
        <c:numFmt formatCode="General" sourceLinked="1"/>
        <c:majorTickMark val="out"/>
        <c:minorTickMark val="none"/>
        <c:tickLblPos val="nextTo"/>
        <c:crossAx val="114817664"/>
        <c:crosses val="autoZero"/>
        <c:auto val="1"/>
        <c:lblAlgn val="ctr"/>
        <c:lblOffset val="100"/>
        <c:noMultiLvlLbl val="0"/>
      </c:catAx>
    </c:plotArea>
    <c:legend>
      <c:legendPos val="t"/>
      <c:layout>
        <c:manualLayout>
          <c:xMode val="edge"/>
          <c:yMode val="edge"/>
          <c:x val="7.1791403509140428E-2"/>
          <c:y val="0.14465040426313855"/>
          <c:w val="0.45985534124888766"/>
          <c:h val="0.12313581654471954"/>
        </c:manualLayout>
      </c:layout>
      <c:overlay val="1"/>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88170761268459E-2"/>
          <c:y val="5.0926093746554921E-2"/>
          <c:w val="0.81302130946397755"/>
          <c:h val="0.82983644279313873"/>
        </c:manualLayout>
      </c:layout>
      <c:lineChart>
        <c:grouping val="standard"/>
        <c:varyColors val="0"/>
        <c:ser>
          <c:idx val="0"/>
          <c:order val="0"/>
          <c:tx>
            <c:strRef>
              <c:f>'全国 総括表'!$B$113</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4.2462869526922312E-2"/>
                  <c:y val="7.4648329829857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87-4185-829D-FE7C3BB1A85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'全国 総括表'!$D$112:$G$112</c:f>
              <c:numCache>
                <c:formatCode>General</c:formatCode>
                <c:ptCount val="4"/>
                <c:pt idx="0">
                  <c:v>2002</c:v>
                </c:pt>
                <c:pt idx="1">
                  <c:v>2007</c:v>
                </c:pt>
                <c:pt idx="2">
                  <c:v>2012</c:v>
                </c:pt>
                <c:pt idx="3">
                  <c:v>2017</c:v>
                </c:pt>
              </c:numCache>
            </c:numRef>
          </c:cat>
          <c:val>
            <c:numRef>
              <c:f>'全国 総括表'!$D$113:$G$113</c:f>
              <c:numCache>
                <c:formatCode>#,##0</c:formatCode>
                <c:ptCount val="4"/>
                <c:pt idx="0">
                  <c:v>16206200</c:v>
                </c:pt>
                <c:pt idx="1">
                  <c:v>18898600</c:v>
                </c:pt>
                <c:pt idx="2">
                  <c:v>20427100</c:v>
                </c:pt>
                <c:pt idx="3" formatCode="#,##0_);[Red]\(#,##0\)">
                  <c:v>21325700</c:v>
                </c:pt>
              </c:numCache>
            </c:numRef>
          </c:val>
          <c:smooth val="0"/>
          <c:extLst>
            <c:ext xmlns:c16="http://schemas.microsoft.com/office/drawing/2014/chart" uri="{C3380CC4-5D6E-409C-BE32-E72D297353CC}">
              <c16:uniqueId val="{00000000-DD10-4B07-8142-A866E571117B}"/>
            </c:ext>
          </c:extLst>
        </c:ser>
        <c:dLbls>
          <c:showLegendKey val="0"/>
          <c:showVal val="0"/>
          <c:showCatName val="0"/>
          <c:showSerName val="0"/>
          <c:showPercent val="0"/>
          <c:showBubbleSize val="0"/>
        </c:dLbls>
        <c:marker val="1"/>
        <c:smooth val="0"/>
        <c:axId val="1916577983"/>
        <c:axId val="1914910943"/>
      </c:lineChart>
      <c:lineChart>
        <c:grouping val="standard"/>
        <c:varyColors val="0"/>
        <c:ser>
          <c:idx val="1"/>
          <c:order val="1"/>
          <c:tx>
            <c:strRef>
              <c:f>'全国 総括表'!$B$114</c:f>
              <c:strCache>
                <c:ptCount val="1"/>
                <c:pt idx="0">
                  <c:v>非正規雇用率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2"/>
              <c:layout>
                <c:manualLayout>
                  <c:x val="-3.5620536328801501E-2"/>
                  <c:y val="-7.9218503535325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87-4185-829D-FE7C3BB1A852}"/>
                </c:ext>
              </c:extLst>
            </c:dLbl>
            <c:dLbl>
              <c:idx val="3"/>
              <c:layout>
                <c:manualLayout>
                  <c:x val="-4.7533329067893759E-2"/>
                  <c:y val="0.13418174015056994"/>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3-4FE5-8916-9853A10F4B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'全国 総括表'!$D$112:$G$112</c:f>
              <c:numCache>
                <c:formatCode>General</c:formatCode>
                <c:ptCount val="4"/>
                <c:pt idx="0">
                  <c:v>2002</c:v>
                </c:pt>
                <c:pt idx="1">
                  <c:v>2007</c:v>
                </c:pt>
                <c:pt idx="2">
                  <c:v>2012</c:v>
                </c:pt>
                <c:pt idx="3">
                  <c:v>2017</c:v>
                </c:pt>
              </c:numCache>
            </c:numRef>
          </c:cat>
          <c:val>
            <c:numRef>
              <c:f>'全国 総括表'!$D$114:$G$114</c:f>
              <c:numCache>
                <c:formatCode>0.0%</c:formatCode>
                <c:ptCount val="4"/>
                <c:pt idx="0">
                  <c:v>0.31925095344659121</c:v>
                </c:pt>
                <c:pt idx="1">
                  <c:v>0.35508466296399288</c:v>
                </c:pt>
                <c:pt idx="2">
                  <c:v>0.38154751342516929</c:v>
                </c:pt>
                <c:pt idx="3">
                  <c:v>0.38191133858888171</c:v>
                </c:pt>
              </c:numCache>
            </c:numRef>
          </c:val>
          <c:smooth val="0"/>
          <c:extLst>
            <c:ext xmlns:c16="http://schemas.microsoft.com/office/drawing/2014/chart" uri="{C3380CC4-5D6E-409C-BE32-E72D297353CC}">
              <c16:uniqueId val="{00000001-DD10-4B07-8142-A866E571117B}"/>
            </c:ext>
          </c:extLst>
        </c:ser>
        <c:dLbls>
          <c:showLegendKey val="0"/>
          <c:showVal val="0"/>
          <c:showCatName val="0"/>
          <c:showSerName val="0"/>
          <c:showPercent val="0"/>
          <c:showBubbleSize val="0"/>
        </c:dLbls>
        <c:marker val="1"/>
        <c:smooth val="0"/>
        <c:axId val="1914911359"/>
        <c:axId val="1856196607"/>
      </c:lineChart>
      <c:catAx>
        <c:axId val="191657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943"/>
        <c:crosses val="autoZero"/>
        <c:auto val="1"/>
        <c:lblAlgn val="ctr"/>
        <c:lblOffset val="100"/>
        <c:noMultiLvlLbl val="0"/>
      </c:catAx>
      <c:valAx>
        <c:axId val="1914910943"/>
        <c:scaling>
          <c:orientation val="minMax"/>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6577983"/>
        <c:crosses val="autoZero"/>
        <c:crossBetween val="between"/>
        <c:dispUnits>
          <c:builtInUnit val="thousands"/>
        </c:dispUnits>
      </c:valAx>
      <c:valAx>
        <c:axId val="185619660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1359"/>
        <c:crosses val="max"/>
        <c:crossBetween val="between"/>
      </c:valAx>
      <c:catAx>
        <c:axId val="1914911359"/>
        <c:scaling>
          <c:orientation val="minMax"/>
        </c:scaling>
        <c:delete val="1"/>
        <c:axPos val="b"/>
        <c:numFmt formatCode="General" sourceLinked="1"/>
        <c:majorTickMark val="out"/>
        <c:minorTickMark val="none"/>
        <c:tickLblPos val="nextTo"/>
        <c:crossAx val="1856196607"/>
        <c:crosses val="autoZero"/>
        <c:auto val="1"/>
        <c:lblAlgn val="ctr"/>
        <c:lblOffset val="100"/>
        <c:noMultiLvlLbl val="0"/>
      </c:catAx>
      <c:spPr>
        <a:noFill/>
        <a:ln>
          <a:noFill/>
        </a:ln>
        <a:effectLst/>
      </c:spPr>
    </c:plotArea>
    <c:legend>
      <c:legendPos val="b"/>
      <c:layout>
        <c:manualLayout>
          <c:xMode val="edge"/>
          <c:yMode val="edge"/>
          <c:x val="0.10448631967808747"/>
          <c:y val="0.80103135709938822"/>
          <c:w val="0.41106784665893198"/>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14398047326032E-2"/>
          <c:y val="5.0925925925925923E-2"/>
          <c:w val="0.82970214253684271"/>
          <c:h val="0.83299358413531654"/>
        </c:manualLayout>
      </c:layout>
      <c:lineChart>
        <c:grouping val="standard"/>
        <c:varyColors val="0"/>
        <c:ser>
          <c:idx val="0"/>
          <c:order val="0"/>
          <c:tx>
            <c:strRef>
              <c:f>'大阪 総括表'!$B$111</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'大阪 総括表'!$D$110:$G$110</c:f>
              <c:numCache>
                <c:formatCode>General</c:formatCode>
                <c:ptCount val="4"/>
                <c:pt idx="0">
                  <c:v>2002</c:v>
                </c:pt>
                <c:pt idx="1">
                  <c:v>2007</c:v>
                </c:pt>
                <c:pt idx="2">
                  <c:v>2012</c:v>
                </c:pt>
                <c:pt idx="3">
                  <c:v>2017</c:v>
                </c:pt>
              </c:numCache>
            </c:numRef>
          </c:cat>
          <c:val>
            <c:numRef>
              <c:f>'大阪 総括表'!$D$111:$G$111</c:f>
              <c:numCache>
                <c:formatCode>#,##0</c:formatCode>
                <c:ptCount val="4"/>
                <c:pt idx="0">
                  <c:v>1196000</c:v>
                </c:pt>
                <c:pt idx="1">
                  <c:v>1341500</c:v>
                </c:pt>
                <c:pt idx="2">
                  <c:v>1476100</c:v>
                </c:pt>
                <c:pt idx="3" formatCode="#,##0_);[Red]\(#,##0\)">
                  <c:v>1535900</c:v>
                </c:pt>
              </c:numCache>
            </c:numRef>
          </c:val>
          <c:smooth val="0"/>
          <c:extLst>
            <c:ext xmlns:c16="http://schemas.microsoft.com/office/drawing/2014/chart" uri="{C3380CC4-5D6E-409C-BE32-E72D297353CC}">
              <c16:uniqueId val="{00000000-CB00-44D0-9D49-42C551713EA6}"/>
            </c:ext>
          </c:extLst>
        </c:ser>
        <c:dLbls>
          <c:showLegendKey val="0"/>
          <c:showVal val="0"/>
          <c:showCatName val="0"/>
          <c:showSerName val="0"/>
          <c:showPercent val="0"/>
          <c:showBubbleSize val="0"/>
        </c:dLbls>
        <c:marker val="1"/>
        <c:smooth val="0"/>
        <c:axId val="1914910111"/>
        <c:axId val="1914910527"/>
      </c:lineChart>
      <c:lineChart>
        <c:grouping val="standard"/>
        <c:varyColors val="0"/>
        <c:ser>
          <c:idx val="1"/>
          <c:order val="1"/>
          <c:tx>
            <c:strRef>
              <c:f>'大阪 総括表'!$B$112</c:f>
              <c:strCache>
                <c:ptCount val="1"/>
                <c:pt idx="0">
                  <c:v>非正規雇用率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1"/>
              <c:layout>
                <c:manualLayout>
                  <c:x val="-5.2473014189082665E-2"/>
                  <c:y val="-5.8093902867078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5-49A1-B15F-8A3BF25B0B86}"/>
                </c:ext>
              </c:extLst>
            </c:dLbl>
            <c:dLbl>
              <c:idx val="3"/>
              <c:layout>
                <c:manualLayout>
                  <c:x val="-3.6233415400542403E-2"/>
                  <c:y val="-5.736214934000052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B-4403-989C-93F0F46E660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'大阪 総括表'!$D$110:$G$110</c:f>
              <c:numCache>
                <c:formatCode>General</c:formatCode>
                <c:ptCount val="4"/>
                <c:pt idx="0">
                  <c:v>2002</c:v>
                </c:pt>
                <c:pt idx="1">
                  <c:v>2007</c:v>
                </c:pt>
                <c:pt idx="2">
                  <c:v>2012</c:v>
                </c:pt>
                <c:pt idx="3">
                  <c:v>2017</c:v>
                </c:pt>
              </c:numCache>
            </c:numRef>
          </c:cat>
          <c:val>
            <c:numRef>
              <c:f>'大阪 総括表'!$D$112:$G$112</c:f>
              <c:numCache>
                <c:formatCode>0.0%</c:formatCode>
                <c:ptCount val="4"/>
                <c:pt idx="0">
                  <c:v>0.35202354672553349</c:v>
                </c:pt>
                <c:pt idx="1">
                  <c:v>0.38615428900402993</c:v>
                </c:pt>
                <c:pt idx="2">
                  <c:v>0.4130106323447118</c:v>
                </c:pt>
                <c:pt idx="3">
                  <c:v>0.4030387320247717</c:v>
                </c:pt>
              </c:numCache>
            </c:numRef>
          </c:val>
          <c:smooth val="0"/>
          <c:extLst>
            <c:ext xmlns:c16="http://schemas.microsoft.com/office/drawing/2014/chart" uri="{C3380CC4-5D6E-409C-BE32-E72D297353CC}">
              <c16:uniqueId val="{00000001-CB00-44D0-9D49-42C551713EA6}"/>
            </c:ext>
          </c:extLst>
        </c:ser>
        <c:dLbls>
          <c:showLegendKey val="0"/>
          <c:showVal val="0"/>
          <c:showCatName val="0"/>
          <c:showSerName val="0"/>
          <c:showPercent val="0"/>
          <c:showBubbleSize val="0"/>
        </c:dLbls>
        <c:marker val="1"/>
        <c:smooth val="0"/>
        <c:axId val="2015797215"/>
        <c:axId val="2015799295"/>
      </c:lineChart>
      <c:catAx>
        <c:axId val="191491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527"/>
        <c:crosses val="autoZero"/>
        <c:auto val="1"/>
        <c:lblAlgn val="ctr"/>
        <c:lblOffset val="100"/>
        <c:noMultiLvlLbl val="0"/>
      </c:catAx>
      <c:valAx>
        <c:axId val="1914910527"/>
        <c:scaling>
          <c:orientation val="minMax"/>
          <c:max val="2500000"/>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111"/>
        <c:crosses val="autoZero"/>
        <c:crossBetween val="between"/>
        <c:dispUnits>
          <c:builtInUnit val="thousands"/>
        </c:dispUnits>
      </c:valAx>
      <c:valAx>
        <c:axId val="2015799295"/>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15797215"/>
        <c:crosses val="max"/>
        <c:crossBetween val="between"/>
      </c:valAx>
      <c:catAx>
        <c:axId val="2015797215"/>
        <c:scaling>
          <c:orientation val="minMax"/>
        </c:scaling>
        <c:delete val="1"/>
        <c:axPos val="b"/>
        <c:numFmt formatCode="General" sourceLinked="1"/>
        <c:majorTickMark val="out"/>
        <c:minorTickMark val="none"/>
        <c:tickLblPos val="nextTo"/>
        <c:crossAx val="2015799295"/>
        <c:crosses val="autoZero"/>
        <c:auto val="1"/>
        <c:lblAlgn val="ctr"/>
        <c:lblOffset val="100"/>
        <c:noMultiLvlLbl val="0"/>
      </c:catAx>
      <c:spPr>
        <a:noFill/>
        <a:ln>
          <a:noFill/>
        </a:ln>
        <a:effectLst/>
      </c:spPr>
    </c:plotArea>
    <c:legend>
      <c:legendPos val="b"/>
      <c:layout>
        <c:manualLayout>
          <c:xMode val="edge"/>
          <c:yMode val="edge"/>
          <c:x val="0.14013268098585127"/>
          <c:y val="0.7512815467860765"/>
          <c:w val="0.39754442627434383"/>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51792362218269E-2"/>
          <c:y val="8.1897667528634241E-2"/>
          <c:w val="0.91808033677617884"/>
          <c:h val="0.66923614073133053"/>
        </c:manualLayout>
      </c:layout>
      <c:lineChart>
        <c:grouping val="standard"/>
        <c:varyColors val="0"/>
        <c:ser>
          <c:idx val="0"/>
          <c:order val="0"/>
          <c:tx>
            <c:strRef>
              <c:f>女性の就業率!$A$3</c:f>
              <c:strCache>
                <c:ptCount val="1"/>
                <c:pt idx="0">
                  <c:v>大阪府</c:v>
                </c:pt>
              </c:strCache>
            </c:strRef>
          </c:tx>
          <c:spPr>
            <a:ln w="50800" cap="rnd">
              <a:solidFill>
                <a:srgbClr val="002060"/>
              </a:solidFill>
              <a:round/>
            </a:ln>
            <a:effectLst/>
          </c:spPr>
          <c:marker>
            <c:symbol val="diamond"/>
            <c:size val="8"/>
            <c:spPr>
              <a:solidFill>
                <a:srgbClr val="002060"/>
              </a:solidFill>
              <a:ln w="9525">
                <a:solidFill>
                  <a:srgbClr val="002060"/>
                </a:solidFill>
              </a:ln>
              <a:effectLst/>
            </c:spPr>
          </c:marker>
          <c:dLbls>
            <c:dLbl>
              <c:idx val="8"/>
              <c:layout>
                <c:manualLayout>
                  <c:x val="6.4517059125992246E-2"/>
                  <c:y val="4.9168079992556429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C3700772-E210-4863-A070-FC999E209DA4}" type="SERIESNAME">
                      <a:rPr lang="ja-JP" altLang="en-US"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4B-455B-ADD9-24184C85185E}"/>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女性の就業率!$E$3:$W$3</c:f>
              <c:numCache>
                <c:formatCode>0.0</c:formatCode>
                <c:ptCount val="19"/>
                <c:pt idx="0">
                  <c:v>42.864502833590933</c:v>
                </c:pt>
                <c:pt idx="1">
                  <c:v>42.824074074074076</c:v>
                </c:pt>
                <c:pt idx="2">
                  <c:v>42.6819923371648</c:v>
                </c:pt>
                <c:pt idx="3">
                  <c:v>42.587875700458483</c:v>
                </c:pt>
                <c:pt idx="4">
                  <c:v>43.067921648435515</c:v>
                </c:pt>
                <c:pt idx="5">
                  <c:v>43.009659379766141</c:v>
                </c:pt>
                <c:pt idx="6">
                  <c:v>43.034134007585337</c:v>
                </c:pt>
                <c:pt idx="7">
                  <c:v>42.330048016173869</c:v>
                </c:pt>
                <c:pt idx="8">
                  <c:v>42.36988377968671</c:v>
                </c:pt>
                <c:pt idx="9">
                  <c:v>42.792224185811662</c:v>
                </c:pt>
                <c:pt idx="10" formatCode="General">
                  <c:v>43.5</c:v>
                </c:pt>
                <c:pt idx="11" formatCode="General">
                  <c:v>43.9</c:v>
                </c:pt>
                <c:pt idx="12" formatCode="General">
                  <c:v>44.6</c:v>
                </c:pt>
                <c:pt idx="13" formatCode="General">
                  <c:v>44.8</c:v>
                </c:pt>
                <c:pt idx="14" formatCode="General">
                  <c:v>45.3</c:v>
                </c:pt>
                <c:pt idx="15" formatCode="General">
                  <c:v>46.8</c:v>
                </c:pt>
                <c:pt idx="16" formatCode="General">
                  <c:v>47.7</c:v>
                </c:pt>
                <c:pt idx="17" formatCode="General">
                  <c:v>48.6</c:v>
                </c:pt>
                <c:pt idx="18" formatCode="0.0_ ">
                  <c:v>51</c:v>
                </c:pt>
              </c:numCache>
            </c:numRef>
          </c:val>
          <c:smooth val="0"/>
          <c:extLst>
            <c:ext xmlns:c16="http://schemas.microsoft.com/office/drawing/2014/chart" uri="{C3380CC4-5D6E-409C-BE32-E72D297353CC}">
              <c16:uniqueId val="{00000000-FB7C-4892-9831-F4F567F8D201}"/>
            </c:ext>
          </c:extLst>
        </c:ser>
        <c:ser>
          <c:idx val="1"/>
          <c:order val="1"/>
          <c:tx>
            <c:strRef>
              <c:f>女性の就業率!$A$4</c:f>
              <c:strCache>
                <c:ptCount val="1"/>
                <c:pt idx="0">
                  <c:v>東京都</c:v>
                </c:pt>
              </c:strCache>
            </c:strRef>
          </c:tx>
          <c:spPr>
            <a:ln w="28575" cap="rnd" cmpd="dbl">
              <a:solidFill>
                <a:srgbClr val="00B050"/>
              </a:solidFill>
              <a:round/>
            </a:ln>
            <a:effectLst/>
          </c:spPr>
          <c:marker>
            <c:symbol val="circle"/>
            <c:size val="6"/>
            <c:spPr>
              <a:solidFill>
                <a:srgbClr val="00B050"/>
              </a:solidFill>
              <a:ln w="9525">
                <a:solidFill>
                  <a:srgbClr val="00B050"/>
                </a:solidFill>
              </a:ln>
              <a:effectLst/>
            </c:spPr>
          </c:marker>
          <c:dLbls>
            <c:dLbl>
              <c:idx val="14"/>
              <c:layout>
                <c:manualLayout>
                  <c:x val="-2.0661809210778342E-2"/>
                  <c:y val="-0.1359307821918174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B19E5BE0-D3C8-41CA-84F5-DA31E537D169}"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4B-455B-ADD9-24184C85185E}"/>
                </c:ext>
              </c:extLst>
            </c:dLbl>
            <c:dLbl>
              <c:idx val="18"/>
              <c:layout>
                <c:manualLayout>
                  <c:x val="0"/>
                  <c:y val="-5.73053364299065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女性の就業率!$E$4:$W$4</c:f>
              <c:numCache>
                <c:formatCode>#,##0.0;[Red]\-#,##0.0</c:formatCode>
                <c:ptCount val="19"/>
                <c:pt idx="0">
                  <c:v>46.324915190350545</c:v>
                </c:pt>
                <c:pt idx="1">
                  <c:v>46.283284023668642</c:v>
                </c:pt>
                <c:pt idx="2">
                  <c:v>46.27084478651274</c:v>
                </c:pt>
                <c:pt idx="3">
                  <c:v>46.58656471873293</c:v>
                </c:pt>
                <c:pt idx="4">
                  <c:v>47.21720274665703</c:v>
                </c:pt>
                <c:pt idx="5">
                  <c:v>48.018648018648022</c:v>
                </c:pt>
                <c:pt idx="6">
                  <c:v>48.2054890921886</c:v>
                </c:pt>
                <c:pt idx="7" formatCode="General">
                  <c:v>48.4</c:v>
                </c:pt>
                <c:pt idx="8" formatCode="General">
                  <c:v>48.3</c:v>
                </c:pt>
                <c:pt idx="9" formatCode="General">
                  <c:v>48.4</c:v>
                </c:pt>
                <c:pt idx="10" formatCode="General">
                  <c:v>49.5</c:v>
                </c:pt>
                <c:pt idx="11" formatCode="General">
                  <c:v>49.3</c:v>
                </c:pt>
                <c:pt idx="12" formatCode="General">
                  <c:v>50.6</c:v>
                </c:pt>
                <c:pt idx="13" formatCode="General">
                  <c:v>51.9</c:v>
                </c:pt>
                <c:pt idx="14" formatCode="General">
                  <c:v>52.2</c:v>
                </c:pt>
                <c:pt idx="15" formatCode="General">
                  <c:v>52.6</c:v>
                </c:pt>
                <c:pt idx="16" formatCode="0.0">
                  <c:v>54</c:v>
                </c:pt>
                <c:pt idx="17" formatCode="General">
                  <c:v>56.1</c:v>
                </c:pt>
                <c:pt idx="18" formatCode="0.0_ ">
                  <c:v>57</c:v>
                </c:pt>
              </c:numCache>
            </c:numRef>
          </c:val>
          <c:smooth val="0"/>
          <c:extLst>
            <c:ext xmlns:c16="http://schemas.microsoft.com/office/drawing/2014/chart" uri="{C3380CC4-5D6E-409C-BE32-E72D297353CC}">
              <c16:uniqueId val="{00000001-FB7C-4892-9831-F4F567F8D201}"/>
            </c:ext>
          </c:extLst>
        </c:ser>
        <c:ser>
          <c:idx val="2"/>
          <c:order val="2"/>
          <c:tx>
            <c:strRef>
              <c:f>女性の就業率!$A$5</c:f>
              <c:strCache>
                <c:ptCount val="1"/>
                <c:pt idx="0">
                  <c:v>愛知県</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1"/>
              <c:layout>
                <c:manualLayout>
                  <c:x val="-5.3712545540544901E-2"/>
                  <c:y val="-0.1546709768116289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0EF4C142-AC36-4DD7-AA99-8A3D6CF84C50}"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4-FD4B-455B-ADD9-24184C85185E}"/>
                </c:ext>
              </c:extLst>
            </c:dLbl>
            <c:dLbl>
              <c:idx val="18"/>
              <c:layout>
                <c:manualLayout>
                  <c:x val="-1.7691336329717657E-3"/>
                  <c:y val="-4.651492720872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女性の就業率!$E$5:$W$5</c:f>
              <c:numCache>
                <c:formatCode>#,##0.0;[Red]\-#,##0.0</c:formatCode>
                <c:ptCount val="19"/>
                <c:pt idx="0">
                  <c:v>50.049950049950056</c:v>
                </c:pt>
                <c:pt idx="1">
                  <c:v>48.861010234400794</c:v>
                </c:pt>
                <c:pt idx="2">
                  <c:v>49.228749589760419</c:v>
                </c:pt>
                <c:pt idx="3">
                  <c:v>49.29807378387202</c:v>
                </c:pt>
                <c:pt idx="4">
                  <c:v>49.642857142857146</c:v>
                </c:pt>
                <c:pt idx="5">
                  <c:v>48.789150791088147</c:v>
                </c:pt>
                <c:pt idx="6">
                  <c:v>49.312440038375435</c:v>
                </c:pt>
                <c:pt idx="7">
                  <c:v>49.539243724181759</c:v>
                </c:pt>
                <c:pt idx="8">
                  <c:v>48.861480075901326</c:v>
                </c:pt>
                <c:pt idx="9">
                  <c:v>48.454258675078862</c:v>
                </c:pt>
                <c:pt idx="10">
                  <c:v>48.606326338866268</c:v>
                </c:pt>
                <c:pt idx="11">
                  <c:v>47.891283973758206</c:v>
                </c:pt>
                <c:pt idx="12">
                  <c:v>49.626168224299064</c:v>
                </c:pt>
                <c:pt idx="13">
                  <c:v>50.155279503105589</c:v>
                </c:pt>
                <c:pt idx="14">
                  <c:v>50.20117610646858</c:v>
                </c:pt>
                <c:pt idx="15">
                  <c:v>50.462677359654542</c:v>
                </c:pt>
                <c:pt idx="16">
                  <c:v>50.796568627450981</c:v>
                </c:pt>
                <c:pt idx="17">
                  <c:v>52.8</c:v>
                </c:pt>
                <c:pt idx="18" formatCode="0.0_ ">
                  <c:v>54.1</c:v>
                </c:pt>
              </c:numCache>
            </c:numRef>
          </c:val>
          <c:smooth val="0"/>
          <c:extLst>
            <c:ext xmlns:c16="http://schemas.microsoft.com/office/drawing/2014/chart" uri="{C3380CC4-5D6E-409C-BE32-E72D297353CC}">
              <c16:uniqueId val="{00000002-FB7C-4892-9831-F4F567F8D201}"/>
            </c:ext>
          </c:extLst>
        </c:ser>
        <c:ser>
          <c:idx val="3"/>
          <c:order val="3"/>
          <c:tx>
            <c:strRef>
              <c:f>女性の就業率!$A$6</c:f>
              <c:strCache>
                <c:ptCount val="1"/>
                <c:pt idx="0">
                  <c:v>全国平均</c:v>
                </c:pt>
              </c:strCache>
            </c:strRef>
          </c:tx>
          <c:spPr>
            <a:ln w="28575" cap="rnd">
              <a:solidFill>
                <a:srgbClr val="7030A0"/>
              </a:solidFill>
              <a:prstDash val="sysDot"/>
              <a:round/>
            </a:ln>
            <a:effectLst/>
          </c:spPr>
          <c:marker>
            <c:symbol val="square"/>
            <c:size val="6"/>
            <c:spPr>
              <a:solidFill>
                <a:srgbClr val="7030A0"/>
              </a:solidFill>
              <a:ln w="9525">
                <a:solidFill>
                  <a:srgbClr val="7030A0"/>
                </a:solidFill>
              </a:ln>
              <a:effectLst/>
            </c:spPr>
          </c:marker>
          <c:dLbls>
            <c:dLbl>
              <c:idx val="8"/>
              <c:layout>
                <c:manualLayout>
                  <c:x val="-0.10810966664355458"/>
                  <c:y val="-0.306560288751461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fld id="{32BC87F1-259E-43C5-914A-0A32053145B0}" type="SERIESNAME">
                      <a:rPr lang="ja-JP" altLang="en-US" sz="1200" b="1" smtClean="0"/>
                      <a:pPr>
                        <a:defRPr sz="1200" b="1"/>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6-FD4B-455B-ADD9-24184C85185E}"/>
                </c:ext>
              </c:extLst>
            </c:dLbl>
            <c:dLbl>
              <c:idx val="18"/>
              <c:layout>
                <c:manualLayout>
                  <c:x val="-2.8345492352758247E-4"/>
                  <c:y val="-5.4403450572592478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8465346224327528E-2"/>
                      <c:h val="0.10447802443295769"/>
                    </c:manualLayout>
                  </c15:layout>
                </c:ext>
                <c:ext xmlns:c16="http://schemas.microsoft.com/office/drawing/2014/chart" uri="{C3380CC4-5D6E-409C-BE32-E72D297353CC}">
                  <c16:uniqueId val="{00000001-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女性の就業率!$E$6:$W$6</c:f>
              <c:numCache>
                <c:formatCode>General</c:formatCode>
                <c:ptCount val="19"/>
                <c:pt idx="0">
                  <c:v>46.8</c:v>
                </c:pt>
                <c:pt idx="1">
                  <c:v>46.1</c:v>
                </c:pt>
                <c:pt idx="2">
                  <c:v>45.9</c:v>
                </c:pt>
                <c:pt idx="3">
                  <c:v>46.1</c:v>
                </c:pt>
                <c:pt idx="4">
                  <c:v>46.3</c:v>
                </c:pt>
                <c:pt idx="5">
                  <c:v>46.6</c:v>
                </c:pt>
                <c:pt idx="6">
                  <c:v>46.6</c:v>
                </c:pt>
                <c:pt idx="7">
                  <c:v>46.5</c:v>
                </c:pt>
                <c:pt idx="8">
                  <c:v>46.2</c:v>
                </c:pt>
                <c:pt idx="9">
                  <c:v>46.3</c:v>
                </c:pt>
                <c:pt idx="10">
                  <c:v>46.2</c:v>
                </c:pt>
                <c:pt idx="11">
                  <c:v>46.2</c:v>
                </c:pt>
                <c:pt idx="12">
                  <c:v>47.1</c:v>
                </c:pt>
                <c:pt idx="13">
                  <c:v>47.6</c:v>
                </c:pt>
                <c:pt idx="14">
                  <c:v>48</c:v>
                </c:pt>
                <c:pt idx="15">
                  <c:v>48.9</c:v>
                </c:pt>
                <c:pt idx="16">
                  <c:v>49.8</c:v>
                </c:pt>
                <c:pt idx="17">
                  <c:v>51.3</c:v>
                </c:pt>
                <c:pt idx="18" formatCode="0.0_ ">
                  <c:v>52.2</c:v>
                </c:pt>
              </c:numCache>
            </c:numRef>
          </c:val>
          <c:smooth val="0"/>
          <c:extLst>
            <c:ext xmlns:c16="http://schemas.microsoft.com/office/drawing/2014/chart" uri="{C3380CC4-5D6E-409C-BE32-E72D297353CC}">
              <c16:uniqueId val="{00000003-FB7C-4892-9831-F4F567F8D201}"/>
            </c:ext>
          </c:extLst>
        </c:ser>
        <c:dLbls>
          <c:showLegendKey val="0"/>
          <c:showVal val="0"/>
          <c:showCatName val="0"/>
          <c:showSerName val="0"/>
          <c:showPercent val="0"/>
          <c:showBubbleSize val="0"/>
        </c:dLbls>
        <c:marker val="1"/>
        <c:smooth val="0"/>
        <c:axId val="43867119"/>
        <c:axId val="43872527"/>
      </c:lineChart>
      <c:catAx>
        <c:axId val="438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72527"/>
        <c:crosses val="autoZero"/>
        <c:auto val="1"/>
        <c:lblAlgn val="ctr"/>
        <c:lblOffset val="100"/>
        <c:noMultiLvlLbl val="0"/>
      </c:catAx>
      <c:valAx>
        <c:axId val="43872527"/>
        <c:scaling>
          <c:orientation val="minMax"/>
          <c:max val="57"/>
          <c:min val="41"/>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67119"/>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26949264072546E-2"/>
          <c:y val="5.5541567942305081E-2"/>
          <c:w val="0.90684204593636619"/>
          <c:h val="0.77647924555372061"/>
        </c:manualLayout>
      </c:layout>
      <c:lineChart>
        <c:grouping val="standard"/>
        <c:varyColors val="0"/>
        <c:ser>
          <c:idx val="0"/>
          <c:order val="0"/>
          <c:tx>
            <c:strRef>
              <c:f>高齢者の就業率!$A$3</c:f>
              <c:strCache>
                <c:ptCount val="1"/>
                <c:pt idx="0">
                  <c:v>大阪府</c:v>
                </c:pt>
              </c:strCache>
            </c:strRef>
          </c:tx>
          <c:spPr>
            <a:ln w="28575" cap="rnd">
              <a:solidFill>
                <a:srgbClr val="002060"/>
              </a:solidFill>
              <a:round/>
            </a:ln>
            <a:effectLst/>
          </c:spPr>
          <c:marker>
            <c:symbol val="diamond"/>
            <c:size val="5"/>
            <c:spPr>
              <a:solidFill>
                <a:srgbClr val="002060"/>
              </a:solidFill>
              <a:ln w="9525">
                <a:solidFill>
                  <a:srgbClr val="002060"/>
                </a:solidFill>
              </a:ln>
              <a:effectLst/>
            </c:spPr>
          </c:marker>
          <c:dLbls>
            <c:dLbl>
              <c:idx val="1"/>
              <c:layout>
                <c:manualLayout>
                  <c:x val="-7.7594841381260951E-2"/>
                  <c:y val="0.1220489851312988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a:latin typeface="Meiryo UI" panose="020B0604030504040204" pitchFamily="50" charset="-128"/>
                        <a:ea typeface="Meiryo UI" panose="020B0604030504040204" pitchFamily="50" charset="-128"/>
                      </a:rPr>
                      <a:t>大阪府</a:t>
                    </a:r>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1F4-4A05-8E1D-17DE1E445C55}"/>
                </c:ext>
              </c:extLst>
            </c:dLbl>
            <c:dLbl>
              <c:idx val="18"/>
              <c:layout>
                <c:manualLayout>
                  <c:x val="-1.4463733742879916E-3"/>
                  <c:y val="-1.9409115053469209E-2"/>
                </c:manualLayout>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F4-4A05-8E1D-17DE1E445C55}"/>
                </c:ext>
              </c:extLst>
            </c:dLbl>
            <c:dLbl>
              <c:idx val="20"/>
              <c:layout>
                <c:manualLayout>
                  <c:x val="-2.678167038445296E-2"/>
                  <c:y val="-2.0355351062552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F4-4A05-8E1D-17DE1E445C55}"/>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高齢者の就業率!$E$3:$W$3</c:f>
              <c:numCache>
                <c:formatCode>0.0</c:formatCode>
                <c:ptCount val="19"/>
                <c:pt idx="0">
                  <c:v>17.096536477523948</c:v>
                </c:pt>
                <c:pt idx="1">
                  <c:v>17.073170731707318</c:v>
                </c:pt>
                <c:pt idx="2">
                  <c:v>15.683646112600535</c:v>
                </c:pt>
                <c:pt idx="3">
                  <c:v>16.439246263807668</c:v>
                </c:pt>
                <c:pt idx="4">
                  <c:v>17.720726361928616</c:v>
                </c:pt>
                <c:pt idx="5">
                  <c:v>17.625899280575538</c:v>
                </c:pt>
                <c:pt idx="6">
                  <c:v>16.871508379888269</c:v>
                </c:pt>
                <c:pt idx="7">
                  <c:v>15.616585891222401</c:v>
                </c:pt>
                <c:pt idx="8">
                  <c:v>15.896103896103897</c:v>
                </c:pt>
                <c:pt idx="9">
                  <c:v>17.038539553752535</c:v>
                </c:pt>
                <c:pt idx="10" formatCode="General">
                  <c:v>17.600000000000001</c:v>
                </c:pt>
                <c:pt idx="11" formatCode="General">
                  <c:v>17.5</c:v>
                </c:pt>
                <c:pt idx="12" formatCode="General">
                  <c:v>17.8</c:v>
                </c:pt>
                <c:pt idx="13">
                  <c:v>18</c:v>
                </c:pt>
                <c:pt idx="14" formatCode="General">
                  <c:v>18.899999999999999</c:v>
                </c:pt>
                <c:pt idx="15" formatCode="General">
                  <c:v>18.899999999999999</c:v>
                </c:pt>
                <c:pt idx="16" formatCode="General">
                  <c:v>18.3</c:v>
                </c:pt>
                <c:pt idx="17" formatCode="General">
                  <c:v>20.399999999999999</c:v>
                </c:pt>
                <c:pt idx="18" formatCode="General">
                  <c:v>22.2</c:v>
                </c:pt>
              </c:numCache>
            </c:numRef>
          </c:val>
          <c:smooth val="0"/>
          <c:extLst>
            <c:ext xmlns:c16="http://schemas.microsoft.com/office/drawing/2014/chart" uri="{C3380CC4-5D6E-409C-BE32-E72D297353CC}">
              <c16:uniqueId val="{00000003-C1F4-4A05-8E1D-17DE1E445C55}"/>
            </c:ext>
          </c:extLst>
        </c:ser>
        <c:ser>
          <c:idx val="1"/>
          <c:order val="1"/>
          <c:tx>
            <c:strRef>
              <c:f>高齢者の就業率!$A$4</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4.2502449080745177E-3"/>
                  <c:y val="-0.17487984994904265"/>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dirty="0">
                        <a:latin typeface="Meiryo UI" panose="020B0604030504040204" pitchFamily="50" charset="-128"/>
                        <a:ea typeface="Meiryo UI" panose="020B0604030504040204" pitchFamily="50" charset="-128"/>
                      </a:rPr>
                      <a:t>東京都</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1F4-4A05-8E1D-17DE1E445C55}"/>
                </c:ext>
              </c:extLst>
            </c:dLbl>
            <c:dLbl>
              <c:idx val="18"/>
              <c:layout>
                <c:manualLayout>
                  <c:x val="-1.4890869351492614E-2"/>
                  <c:y val="-5.5868820627601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F4-4A05-8E1D-17DE1E445C55}"/>
                </c:ext>
              </c:extLst>
            </c:dLbl>
            <c:dLbl>
              <c:idx val="20"/>
              <c:layout>
                <c:manualLayout>
                  <c:x val="-2.2531390713819412E-2"/>
                  <c:y val="-2.0695628590540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高齢者の就業率!$E$4:$W$4</c:f>
              <c:numCache>
                <c:formatCode>#,##0.0;[Red]\-#,##0.0</c:formatCode>
                <c:ptCount val="19"/>
                <c:pt idx="0">
                  <c:v>21.961184882533196</c:v>
                </c:pt>
                <c:pt idx="1">
                  <c:v>22.835026608611514</c:v>
                </c:pt>
                <c:pt idx="2">
                  <c:v>22.72938984629716</c:v>
                </c:pt>
                <c:pt idx="3">
                  <c:v>22.45820153637596</c:v>
                </c:pt>
                <c:pt idx="4">
                  <c:v>22.149410222804718</c:v>
                </c:pt>
                <c:pt idx="5">
                  <c:v>23.725242309313106</c:v>
                </c:pt>
                <c:pt idx="6">
                  <c:v>24.146243471273603</c:v>
                </c:pt>
                <c:pt idx="7" formatCode="General">
                  <c:v>23.4</c:v>
                </c:pt>
                <c:pt idx="8" formatCode="General">
                  <c:v>22.6</c:v>
                </c:pt>
                <c:pt idx="9" formatCode="General">
                  <c:v>23.1</c:v>
                </c:pt>
                <c:pt idx="10" formatCode="0.0">
                  <c:v>24</c:v>
                </c:pt>
                <c:pt idx="11" formatCode="General">
                  <c:v>23.9</c:v>
                </c:pt>
                <c:pt idx="12" formatCode="General">
                  <c:v>24.3</c:v>
                </c:pt>
                <c:pt idx="13" formatCode="General">
                  <c:v>25.4</c:v>
                </c:pt>
                <c:pt idx="14" formatCode="General">
                  <c:v>25</c:v>
                </c:pt>
                <c:pt idx="15" formatCode="General">
                  <c:v>23.5</c:v>
                </c:pt>
                <c:pt idx="16" formatCode="General">
                  <c:v>24.8</c:v>
                </c:pt>
                <c:pt idx="17" formatCode="General">
                  <c:v>26.4</c:v>
                </c:pt>
                <c:pt idx="18" formatCode="General">
                  <c:v>26.2</c:v>
                </c:pt>
              </c:numCache>
            </c:numRef>
          </c:val>
          <c:smooth val="0"/>
          <c:extLst>
            <c:ext xmlns:c16="http://schemas.microsoft.com/office/drawing/2014/chart" uri="{C3380CC4-5D6E-409C-BE32-E72D297353CC}">
              <c16:uniqueId val="{00000007-C1F4-4A05-8E1D-17DE1E445C55}"/>
            </c:ext>
          </c:extLst>
        </c:ser>
        <c:ser>
          <c:idx val="2"/>
          <c:order val="2"/>
          <c:tx>
            <c:strRef>
              <c:f>高齢者の就業率!$A$5</c:f>
              <c:strCache>
                <c:ptCount val="1"/>
                <c:pt idx="0">
                  <c:v>愛知県</c:v>
                </c:pt>
              </c:strCache>
            </c:strRef>
          </c:tx>
          <c:spPr>
            <a:ln w="28575" cap="rnd">
              <a:solidFill>
                <a:srgbClr val="FF0000"/>
              </a:solidFill>
              <a:round/>
            </a:ln>
            <a:effectLst/>
          </c:spPr>
          <c:marker>
            <c:symbol val="triangle"/>
            <c:size val="5"/>
            <c:spPr>
              <a:solidFill>
                <a:srgbClr val="FF0000"/>
              </a:solidFill>
              <a:ln w="9525">
                <a:solidFill>
                  <a:srgbClr val="FF0000"/>
                </a:solidFill>
              </a:ln>
              <a:effectLst/>
            </c:spPr>
          </c:marker>
          <c:dLbls>
            <c:dLbl>
              <c:idx val="1"/>
              <c:layout>
                <c:manualLayout>
                  <c:x val="3.7034156962615881E-2"/>
                  <c:y val="-0.12329898619026279"/>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a:latin typeface="Meiryo UI" panose="020B0604030504040204" pitchFamily="50" charset="-128"/>
                        <a:ea typeface="Meiryo UI" panose="020B0604030504040204" pitchFamily="50" charset="-128"/>
                      </a:rPr>
                      <a:t>愛知県</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1F4-4A05-8E1D-17DE1E445C55}"/>
                </c:ext>
              </c:extLst>
            </c:dLbl>
            <c:dLbl>
              <c:idx val="18"/>
              <c:layout>
                <c:manualLayout>
                  <c:x val="2.3171690185044519E-3"/>
                  <c:y val="1.7887172049451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F4-4A05-8E1D-17DE1E445C55}"/>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高齢者の就業率!$E$5:$W$5</c:f>
              <c:numCache>
                <c:formatCode>#,##0.0;[Red]\-#,##0.0</c:formatCode>
                <c:ptCount val="19"/>
                <c:pt idx="0">
                  <c:v>24.6</c:v>
                </c:pt>
                <c:pt idx="1">
                  <c:v>22.1</c:v>
                </c:pt>
                <c:pt idx="2">
                  <c:v>21.09375</c:v>
                </c:pt>
                <c:pt idx="3">
                  <c:v>21.8</c:v>
                </c:pt>
                <c:pt idx="4">
                  <c:v>22.1</c:v>
                </c:pt>
                <c:pt idx="5">
                  <c:v>20.7</c:v>
                </c:pt>
                <c:pt idx="6">
                  <c:v>22.164948453608247</c:v>
                </c:pt>
                <c:pt idx="7">
                  <c:v>23.9</c:v>
                </c:pt>
                <c:pt idx="8">
                  <c:v>24.060150375939848</c:v>
                </c:pt>
                <c:pt idx="9">
                  <c:v>23.5</c:v>
                </c:pt>
                <c:pt idx="10">
                  <c:v>21.784776902887142</c:v>
                </c:pt>
                <c:pt idx="11">
                  <c:v>21.1</c:v>
                </c:pt>
                <c:pt idx="12">
                  <c:v>23.2</c:v>
                </c:pt>
                <c:pt idx="13">
                  <c:v>23.391666666666662</c:v>
                </c:pt>
                <c:pt idx="14">
                  <c:v>23.5</c:v>
                </c:pt>
                <c:pt idx="15">
                  <c:v>22.7</c:v>
                </c:pt>
                <c:pt idx="16">
                  <c:v>22.7</c:v>
                </c:pt>
                <c:pt idx="17">
                  <c:v>23.6</c:v>
                </c:pt>
                <c:pt idx="18">
                  <c:v>25.8</c:v>
                </c:pt>
              </c:numCache>
            </c:numRef>
          </c:val>
          <c:smooth val="0"/>
          <c:extLst>
            <c:ext xmlns:c16="http://schemas.microsoft.com/office/drawing/2014/chart" uri="{C3380CC4-5D6E-409C-BE32-E72D297353CC}">
              <c16:uniqueId val="{0000000B-C1F4-4A05-8E1D-17DE1E445C55}"/>
            </c:ext>
          </c:extLst>
        </c:ser>
        <c:ser>
          <c:idx val="3"/>
          <c:order val="3"/>
          <c:tx>
            <c:strRef>
              <c:f>高齢者の就業率!$A$6</c:f>
              <c:strCache>
                <c:ptCount val="1"/>
                <c:pt idx="0">
                  <c:v>全国平均</c:v>
                </c:pt>
              </c:strCache>
            </c:strRef>
          </c:tx>
          <c:spPr>
            <a:ln w="28575" cap="rnd">
              <a:solidFill>
                <a:srgbClr val="7030A0"/>
              </a:solidFill>
              <a:prstDash val="sysDot"/>
              <a:round/>
            </a:ln>
            <a:effectLst/>
          </c:spPr>
          <c:marker>
            <c:symbol val="x"/>
            <c:size val="5"/>
            <c:spPr>
              <a:solidFill>
                <a:srgbClr val="7030A0"/>
              </a:solidFill>
              <a:ln w="9525">
                <a:solidFill>
                  <a:srgbClr val="7030A0"/>
                </a:solidFill>
              </a:ln>
              <a:effectLst/>
            </c:spPr>
          </c:marker>
          <c:dLbls>
            <c:dLbl>
              <c:idx val="1"/>
              <c:layout>
                <c:manualLayout>
                  <c:x val="-7.674207386853156E-2"/>
                  <c:y val="0.10424695378427125"/>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全国平均</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1F4-4A05-8E1D-17DE1E445C55}"/>
                </c:ext>
              </c:extLst>
            </c:dLbl>
            <c:dLbl>
              <c:idx val="18"/>
              <c:layout>
                <c:manualLayout>
                  <c:x val="4.0807003024386718E-3"/>
                  <c:y val="5.15791694164431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F4-4A05-8E1D-17DE1E445C55}"/>
                </c:ext>
              </c:extLst>
            </c:dLbl>
            <c:dLbl>
              <c:idx val="20"/>
              <c:layout>
                <c:manualLayout>
                  <c:x val="-1.6864351152974816E-2"/>
                  <c:y val="-2.1819473230122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高齢者の就業率!$E$6:$W$6</c:f>
              <c:numCache>
                <c:formatCode>General</c:formatCode>
                <c:ptCount val="19"/>
                <c:pt idx="0">
                  <c:v>21.2</c:v>
                </c:pt>
                <c:pt idx="1">
                  <c:v>20.3</c:v>
                </c:pt>
                <c:pt idx="2">
                  <c:v>19.7</c:v>
                </c:pt>
                <c:pt idx="3">
                  <c:v>19.399999999999999</c:v>
                </c:pt>
                <c:pt idx="4">
                  <c:v>19.399999999999999</c:v>
                </c:pt>
                <c:pt idx="5">
                  <c:v>19.399999999999999</c:v>
                </c:pt>
                <c:pt idx="6">
                  <c:v>19.7</c:v>
                </c:pt>
                <c:pt idx="7">
                  <c:v>19.7</c:v>
                </c:pt>
                <c:pt idx="8">
                  <c:v>19.600000000000001</c:v>
                </c:pt>
                <c:pt idx="9">
                  <c:v>19.399999999999999</c:v>
                </c:pt>
                <c:pt idx="10">
                  <c:v>19.2</c:v>
                </c:pt>
                <c:pt idx="11">
                  <c:v>19.5</c:v>
                </c:pt>
                <c:pt idx="12">
                  <c:v>20.100000000000001</c:v>
                </c:pt>
                <c:pt idx="13">
                  <c:v>20.8</c:v>
                </c:pt>
                <c:pt idx="14">
                  <c:v>21.7</c:v>
                </c:pt>
                <c:pt idx="15">
                  <c:v>22.3</c:v>
                </c:pt>
                <c:pt idx="16">
                  <c:v>23</c:v>
                </c:pt>
                <c:pt idx="17">
                  <c:v>24.3</c:v>
                </c:pt>
                <c:pt idx="18">
                  <c:v>24.9</c:v>
                </c:pt>
              </c:numCache>
            </c:numRef>
          </c:val>
          <c:smooth val="0"/>
          <c:extLst>
            <c:ext xmlns:c16="http://schemas.microsoft.com/office/drawing/2014/chart" uri="{C3380CC4-5D6E-409C-BE32-E72D297353CC}">
              <c16:uniqueId val="{0000000F-C1F4-4A05-8E1D-17DE1E445C55}"/>
            </c:ext>
          </c:extLst>
        </c:ser>
        <c:dLbls>
          <c:showLegendKey val="0"/>
          <c:showVal val="0"/>
          <c:showCatName val="0"/>
          <c:showSerName val="0"/>
          <c:showPercent val="0"/>
          <c:showBubbleSize val="0"/>
        </c:dLbls>
        <c:marker val="1"/>
        <c:smooth val="0"/>
        <c:axId val="252495343"/>
        <c:axId val="252499919"/>
      </c:lineChart>
      <c:catAx>
        <c:axId val="25249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mj-ea"/>
                <a:ea typeface="+mj-ea"/>
                <a:cs typeface="+mn-cs"/>
              </a:defRPr>
            </a:pPr>
            <a:endParaRPr lang="ja-JP"/>
          </a:p>
        </c:txPr>
        <c:crossAx val="252499919"/>
        <c:crosses val="autoZero"/>
        <c:auto val="1"/>
        <c:lblAlgn val="ctr"/>
        <c:lblOffset val="100"/>
        <c:noMultiLvlLbl val="0"/>
      </c:catAx>
      <c:valAx>
        <c:axId val="252499919"/>
        <c:scaling>
          <c:orientation val="minMax"/>
          <c:min val="15"/>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crossAx val="25249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59764268596853E-2"/>
          <c:y val="5.104606751742239E-2"/>
          <c:w val="0.84773968471332384"/>
          <c:h val="0.83377391619151053"/>
        </c:manualLayout>
      </c:layout>
      <c:lineChart>
        <c:grouping val="standard"/>
        <c:varyColors val="0"/>
        <c:ser>
          <c:idx val="2"/>
          <c:order val="2"/>
          <c:tx>
            <c:strRef>
              <c:f>大阪経年!$B$6</c:f>
              <c:strCache>
                <c:ptCount val="1"/>
                <c:pt idx="0">
                  <c:v>実雇用率（全国）</c:v>
                </c:pt>
              </c:strCache>
            </c:strRef>
          </c:tx>
          <c:spPr>
            <a:ln cmpd="dbl">
              <a:prstDash val="sysDash"/>
            </a:ln>
          </c:spPr>
          <c:dLbls>
            <c:dLbl>
              <c:idx val="8"/>
              <c:layout>
                <c:manualLayout>
                  <c:x val="-3.3887285828401885E-2"/>
                  <c:y val="-9.66675717259488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A4-4246-836D-9F3D47E8792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大阪経年!$C$6:$L$6</c:f>
              <c:numCache>
                <c:formatCode>0.00_);[Red]\(0.00\)</c:formatCode>
                <c:ptCount val="10"/>
                <c:pt idx="0">
                  <c:v>1.68</c:v>
                </c:pt>
                <c:pt idx="1">
                  <c:v>1.65</c:v>
                </c:pt>
                <c:pt idx="2">
                  <c:v>1.69</c:v>
                </c:pt>
                <c:pt idx="3">
                  <c:v>1.76</c:v>
                </c:pt>
                <c:pt idx="4">
                  <c:v>1.82</c:v>
                </c:pt>
                <c:pt idx="5">
                  <c:v>1.88</c:v>
                </c:pt>
                <c:pt idx="6">
                  <c:v>1.92</c:v>
                </c:pt>
                <c:pt idx="7">
                  <c:v>1.97</c:v>
                </c:pt>
                <c:pt idx="8">
                  <c:v>2.0499999999999998</c:v>
                </c:pt>
                <c:pt idx="9">
                  <c:v>2.11</c:v>
                </c:pt>
              </c:numCache>
            </c:numRef>
          </c:val>
          <c:smooth val="0"/>
          <c:extLst>
            <c:ext xmlns:c16="http://schemas.microsoft.com/office/drawing/2014/chart" uri="{C3380CC4-5D6E-409C-BE32-E72D297353CC}">
              <c16:uniqueId val="{00000001-29A4-4246-836D-9F3D47E87925}"/>
            </c:ext>
          </c:extLst>
        </c:ser>
        <c:ser>
          <c:idx val="3"/>
          <c:order val="3"/>
          <c:tx>
            <c:strRef>
              <c:f>大阪経年!$B$7</c:f>
              <c:strCache>
                <c:ptCount val="1"/>
                <c:pt idx="0">
                  <c:v>実雇用率（大阪府）</c:v>
                </c:pt>
              </c:strCache>
            </c:strRef>
          </c:tx>
          <c:spPr>
            <a:ln cmpd="dbl"/>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大阪経年!$C$7:$L$7</c:f>
              <c:numCache>
                <c:formatCode>0.00_);[Red]\(0.00\)</c:formatCode>
                <c:ptCount val="10"/>
                <c:pt idx="0">
                  <c:v>1.67</c:v>
                </c:pt>
                <c:pt idx="1">
                  <c:v>1.63</c:v>
                </c:pt>
                <c:pt idx="2">
                  <c:v>1.69</c:v>
                </c:pt>
                <c:pt idx="3">
                  <c:v>1.76</c:v>
                </c:pt>
                <c:pt idx="4">
                  <c:v>1.81</c:v>
                </c:pt>
                <c:pt idx="5">
                  <c:v>1.84</c:v>
                </c:pt>
                <c:pt idx="6">
                  <c:v>1.88</c:v>
                </c:pt>
                <c:pt idx="7">
                  <c:v>1.92</c:v>
                </c:pt>
                <c:pt idx="8">
                  <c:v>2.0099999999999998</c:v>
                </c:pt>
                <c:pt idx="9">
                  <c:v>2.08</c:v>
                </c:pt>
              </c:numCache>
            </c:numRef>
          </c:val>
          <c:smooth val="0"/>
          <c:extLst>
            <c:ext xmlns:c16="http://schemas.microsoft.com/office/drawing/2014/chart" uri="{C3380CC4-5D6E-409C-BE32-E72D297353CC}">
              <c16:uniqueId val="{00000002-29A4-4246-836D-9F3D47E87925}"/>
            </c:ext>
          </c:extLst>
        </c:ser>
        <c:dLbls>
          <c:showLegendKey val="0"/>
          <c:showVal val="0"/>
          <c:showCatName val="0"/>
          <c:showSerName val="0"/>
          <c:showPercent val="0"/>
          <c:showBubbleSize val="0"/>
        </c:dLbls>
        <c:marker val="1"/>
        <c:smooth val="0"/>
        <c:axId val="92973696"/>
        <c:axId val="92991872"/>
      </c:lineChart>
      <c:lineChart>
        <c:grouping val="standard"/>
        <c:varyColors val="0"/>
        <c:ser>
          <c:idx val="0"/>
          <c:order val="0"/>
          <c:tx>
            <c:strRef>
              <c:f>大阪経年!$B$4</c:f>
              <c:strCache>
                <c:ptCount val="1"/>
                <c:pt idx="0">
                  <c:v>法定雇用率達成企業の割合（全国）</c:v>
                </c:pt>
              </c:strCache>
            </c:strRef>
          </c:tx>
          <c:spPr>
            <a:ln>
              <a:prstDash val="sysDash"/>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大阪経年!$C$4:$L$4</c:f>
              <c:numCache>
                <c:formatCode>0.0_);[Red]\(0.0\)</c:formatCode>
                <c:ptCount val="10"/>
                <c:pt idx="0">
                  <c:v>47</c:v>
                </c:pt>
                <c:pt idx="1">
                  <c:v>45.3</c:v>
                </c:pt>
                <c:pt idx="2">
                  <c:v>46.8</c:v>
                </c:pt>
                <c:pt idx="3">
                  <c:v>42.7</c:v>
                </c:pt>
                <c:pt idx="4">
                  <c:v>44.7</c:v>
                </c:pt>
                <c:pt idx="5">
                  <c:v>47.2</c:v>
                </c:pt>
                <c:pt idx="6">
                  <c:v>48.8</c:v>
                </c:pt>
                <c:pt idx="7">
                  <c:v>50</c:v>
                </c:pt>
                <c:pt idx="8">
                  <c:v>45.9</c:v>
                </c:pt>
                <c:pt idx="9">
                  <c:v>48</c:v>
                </c:pt>
              </c:numCache>
            </c:numRef>
          </c:val>
          <c:smooth val="0"/>
          <c:extLst>
            <c:ext xmlns:c16="http://schemas.microsoft.com/office/drawing/2014/chart" uri="{C3380CC4-5D6E-409C-BE32-E72D297353CC}">
              <c16:uniqueId val="{00000003-29A4-4246-836D-9F3D47E87925}"/>
            </c:ext>
          </c:extLst>
        </c:ser>
        <c:ser>
          <c:idx val="1"/>
          <c:order val="1"/>
          <c:tx>
            <c:strRef>
              <c:f>大阪経年!$B$5</c:f>
              <c:strCache>
                <c:ptCount val="1"/>
                <c:pt idx="0">
                  <c:v>法定雇用率達成企業の割合（大阪府）</c:v>
                </c:pt>
              </c:strCache>
            </c:strRef>
          </c:tx>
          <c:dLbls>
            <c:dLbl>
              <c:idx val="8"/>
              <c:layout>
                <c:manualLayout>
                  <c:x val="-3.8028072577884285E-2"/>
                  <c:y val="3.7252964069146528E-2"/>
                </c:manualLayout>
              </c:layout>
              <c:spPr>
                <a:noFill/>
                <a:ln>
                  <a:noFill/>
                </a:ln>
                <a:effectLst/>
              </c:spPr>
              <c:txPr>
                <a:bodyPr wrap="square" lIns="38100" tIns="19050" rIns="38100" bIns="19050" anchor="ctr">
                  <a:no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4.9140868261032589E-2"/>
                      <c:h val="9.7494433885419493E-2"/>
                    </c:manualLayout>
                  </c15:layout>
                </c:ext>
                <c:ext xmlns:c16="http://schemas.microsoft.com/office/drawing/2014/chart" uri="{C3380CC4-5D6E-409C-BE32-E72D297353CC}">
                  <c16:uniqueId val="{00000004-29A4-4246-836D-9F3D47E87925}"/>
                </c:ext>
              </c:extLst>
            </c:dLbl>
            <c:dLbl>
              <c:idx val="9"/>
              <c:layout>
                <c:manualLayout>
                  <c:x val="-1.1390343279457649E-2"/>
                  <c:y val="2.0184859676937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A4-4246-836D-9F3D47E87925}"/>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大阪経年!$C$5:$L$5</c:f>
              <c:numCache>
                <c:formatCode>0.0_);[Red]\(0.0\)</c:formatCode>
                <c:ptCount val="10"/>
                <c:pt idx="0">
                  <c:v>44.5</c:v>
                </c:pt>
                <c:pt idx="1">
                  <c:v>43.8</c:v>
                </c:pt>
                <c:pt idx="2">
                  <c:v>44.9</c:v>
                </c:pt>
                <c:pt idx="3">
                  <c:v>40.700000000000003</c:v>
                </c:pt>
                <c:pt idx="4">
                  <c:v>42.6</c:v>
                </c:pt>
                <c:pt idx="5">
                  <c:v>44</c:v>
                </c:pt>
                <c:pt idx="6">
                  <c:v>45.3</c:v>
                </c:pt>
                <c:pt idx="7">
                  <c:v>45.5</c:v>
                </c:pt>
                <c:pt idx="8">
                  <c:v>41</c:v>
                </c:pt>
                <c:pt idx="9">
                  <c:v>43.1</c:v>
                </c:pt>
              </c:numCache>
            </c:numRef>
          </c:val>
          <c:smooth val="0"/>
          <c:extLst>
            <c:ext xmlns:c16="http://schemas.microsoft.com/office/drawing/2014/chart" uri="{C3380CC4-5D6E-409C-BE32-E72D297353CC}">
              <c16:uniqueId val="{00000006-29A4-4246-836D-9F3D47E87925}"/>
            </c:ext>
          </c:extLst>
        </c:ser>
        <c:dLbls>
          <c:showLegendKey val="0"/>
          <c:showVal val="0"/>
          <c:showCatName val="0"/>
          <c:showSerName val="0"/>
          <c:showPercent val="0"/>
          <c:showBubbleSize val="0"/>
        </c:dLbls>
        <c:marker val="1"/>
        <c:smooth val="0"/>
        <c:axId val="92994944"/>
        <c:axId val="92993408"/>
      </c:lineChart>
      <c:catAx>
        <c:axId val="92973696"/>
        <c:scaling>
          <c:orientation val="minMax"/>
        </c:scaling>
        <c:delete val="0"/>
        <c:axPos val="b"/>
        <c:numFmt formatCode="General" sourceLinked="1"/>
        <c:majorTickMark val="out"/>
        <c:minorTickMark val="none"/>
        <c:tickLblPos val="nextTo"/>
        <c:crossAx val="92991872"/>
        <c:crosses val="autoZero"/>
        <c:auto val="1"/>
        <c:lblAlgn val="ctr"/>
        <c:lblOffset val="100"/>
        <c:noMultiLvlLbl val="0"/>
      </c:catAx>
      <c:valAx>
        <c:axId val="92991872"/>
        <c:scaling>
          <c:orientation val="minMax"/>
          <c:max val="2.5"/>
          <c:min val="1.5"/>
        </c:scaling>
        <c:delete val="0"/>
        <c:axPos val="l"/>
        <c:majorGridlines/>
        <c:numFmt formatCode="0.00_);[Red]\(0.00\)" sourceLinked="1"/>
        <c:majorTickMark val="out"/>
        <c:minorTickMark val="none"/>
        <c:tickLblPos val="nextTo"/>
        <c:crossAx val="92973696"/>
        <c:crosses val="autoZero"/>
        <c:crossBetween val="between"/>
        <c:majorUnit val="0.2"/>
      </c:valAx>
      <c:valAx>
        <c:axId val="92993408"/>
        <c:scaling>
          <c:orientation val="minMax"/>
        </c:scaling>
        <c:delete val="0"/>
        <c:axPos val="r"/>
        <c:numFmt formatCode="0.0_);[Red]\(0.0\)" sourceLinked="1"/>
        <c:majorTickMark val="out"/>
        <c:minorTickMark val="none"/>
        <c:tickLblPos val="nextTo"/>
        <c:crossAx val="92994944"/>
        <c:crosses val="max"/>
        <c:crossBetween val="between"/>
      </c:valAx>
      <c:catAx>
        <c:axId val="92994944"/>
        <c:scaling>
          <c:orientation val="minMax"/>
        </c:scaling>
        <c:delete val="1"/>
        <c:axPos val="b"/>
        <c:numFmt formatCode="General" sourceLinked="1"/>
        <c:majorTickMark val="out"/>
        <c:minorTickMark val="none"/>
        <c:tickLblPos val="nextTo"/>
        <c:crossAx val="92993408"/>
        <c:crosses val="autoZero"/>
        <c:auto val="1"/>
        <c:lblAlgn val="ctr"/>
        <c:lblOffset val="100"/>
        <c:noMultiLvlLbl val="0"/>
      </c:cat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0.83471</cdr:x>
      <cdr:y>0</cdr:y>
    </cdr:from>
    <cdr:to>
      <cdr:x>0.91157</cdr:x>
      <cdr:y>0.10127</cdr:y>
    </cdr:to>
    <cdr:sp macro="" textlink="">
      <cdr:nvSpPr>
        <cdr:cNvPr id="2" name="正方形/長方形 1"/>
        <cdr:cNvSpPr/>
      </cdr:nvSpPr>
      <cdr:spPr>
        <a:xfrm xmlns:a="http://schemas.openxmlformats.org/drawingml/2006/main">
          <a:off x="7272808" y="-2863320"/>
          <a:ext cx="669678" cy="19801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altLang="ja-JP" sz="900" b="1" u="none" dirty="0">
              <a:solidFill>
                <a:schemeClr val="tx1"/>
              </a:solidFill>
              <a:latin typeface="+mn-ea"/>
              <a:ea typeface="+mn-ea"/>
            </a:rPr>
            <a:t>838</a:t>
          </a:r>
          <a:endParaRPr lang="ja-JP" sz="900" b="1" u="none" dirty="0">
            <a:solidFill>
              <a:schemeClr val="tx1"/>
            </a:solidFill>
            <a:latin typeface="+mn-ea"/>
            <a:ea typeface="+mn-ea"/>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0.10833</cdr:x>
      <cdr:y>0.02092</cdr:y>
    </cdr:from>
    <cdr:to>
      <cdr:x>0.23034</cdr:x>
      <cdr:y>0.15194</cdr:y>
    </cdr:to>
    <cdr:sp macro="" textlink="">
      <cdr:nvSpPr>
        <cdr:cNvPr id="2" name="テキスト ボックス 1"/>
        <cdr:cNvSpPr txBox="1"/>
      </cdr:nvSpPr>
      <cdr:spPr>
        <a:xfrm xmlns:a="http://schemas.openxmlformats.org/drawingml/2006/main">
          <a:off x="958895" y="45980"/>
          <a:ext cx="1080000" cy="288000"/>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rPr>
            <a:t>性別</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0.01491</cdr:x>
      <cdr:y>0</cdr:y>
    </cdr:from>
    <cdr:to>
      <cdr:x>0.10659</cdr:x>
      <cdr:y>0.05333</cdr:y>
    </cdr:to>
    <cdr:sp macro="" textlink="">
      <cdr:nvSpPr>
        <cdr:cNvPr id="2" name="テキスト ボックス 1"/>
        <cdr:cNvSpPr txBox="1"/>
      </cdr:nvSpPr>
      <cdr:spPr>
        <a:xfrm xmlns:a="http://schemas.openxmlformats.org/drawingml/2006/main">
          <a:off x="70514" y="0"/>
          <a:ext cx="433500" cy="2225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900" dirty="0"/>
            <a:t>（万人）</a:t>
          </a:r>
        </a:p>
      </cdr:txBody>
    </cdr:sp>
  </cdr:relSizeAnchor>
</c:userShapes>
</file>

<file path=ppt/drawings/drawing12.xml><?xml version="1.0" encoding="utf-8"?>
<c:userShapes xmlns:c="http://schemas.openxmlformats.org/drawingml/2006/chart">
  <cdr:relSizeAnchor xmlns:cdr="http://schemas.openxmlformats.org/drawingml/2006/chartDrawing">
    <cdr:from>
      <cdr:x>0.01281</cdr:x>
      <cdr:y>0.04179</cdr:y>
    </cdr:from>
    <cdr:to>
      <cdr:x>0.09751</cdr:x>
      <cdr:y>0.0905</cdr:y>
    </cdr:to>
    <cdr:sp macro="" textlink="">
      <cdr:nvSpPr>
        <cdr:cNvPr id="2" name="テキスト ボックス 1"/>
        <cdr:cNvSpPr txBox="1"/>
      </cdr:nvSpPr>
      <cdr:spPr>
        <a:xfrm xmlns:a="http://schemas.openxmlformats.org/drawingml/2006/main">
          <a:off x="63499" y="201635"/>
          <a:ext cx="419876" cy="2350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（万人）</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0.048</cdr:y>
    </cdr:from>
    <cdr:to>
      <cdr:x>0.11533</cdr:x>
      <cdr:y>0.10115</cdr:y>
    </cdr:to>
    <cdr:sp macro="" textlink="">
      <cdr:nvSpPr>
        <cdr:cNvPr id="2" name="テキスト ボックス 12"/>
        <cdr:cNvSpPr txBox="1"/>
      </cdr:nvSpPr>
      <cdr:spPr>
        <a:xfrm xmlns:a="http://schemas.openxmlformats.org/drawingml/2006/main">
          <a:off x="0" y="222395"/>
          <a:ext cx="574073"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a:t>（件）</a:t>
          </a:r>
          <a:endParaRPr kumimoji="1" lang="en-US" altLang="zh-TW" sz="1000" dirty="0"/>
        </a:p>
      </cdr:txBody>
    </cdr:sp>
  </cdr:relSizeAnchor>
  <cdr:relSizeAnchor xmlns:cdr="http://schemas.openxmlformats.org/drawingml/2006/chartDrawing">
    <cdr:from>
      <cdr:x>0.88534</cdr:x>
      <cdr:y>0.048</cdr:y>
    </cdr:from>
    <cdr:to>
      <cdr:x>1</cdr:x>
      <cdr:y>0.10115</cdr:y>
    </cdr:to>
    <cdr:sp macro="" textlink="">
      <cdr:nvSpPr>
        <cdr:cNvPr id="3" name="テキスト ボックス 12"/>
        <cdr:cNvSpPr txBox="1"/>
      </cdr:nvSpPr>
      <cdr:spPr>
        <a:xfrm xmlns:a="http://schemas.openxmlformats.org/drawingml/2006/main">
          <a:off x="4407038" y="222395"/>
          <a:ext cx="57073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a:t>（％）</a:t>
          </a:r>
          <a:endParaRPr kumimoji="1" lang="en-US" altLang="zh-TW" sz="1000" dirty="0"/>
        </a:p>
      </cdr:txBody>
    </cdr:sp>
  </cdr:relSizeAnchor>
</c:userShapes>
</file>

<file path=ppt/drawings/drawing14.xml><?xml version="1.0" encoding="utf-8"?>
<c:userShapes xmlns:c="http://schemas.openxmlformats.org/drawingml/2006/chart">
  <cdr:relSizeAnchor xmlns:cdr="http://schemas.openxmlformats.org/drawingml/2006/chartDrawing">
    <cdr:from>
      <cdr:x>0.63114</cdr:x>
      <cdr:y>0.20103</cdr:y>
    </cdr:from>
    <cdr:to>
      <cdr:x>0.79662</cdr:x>
      <cdr:y>0.98796</cdr:y>
    </cdr:to>
    <cdr:sp macro="" textlink="">
      <cdr:nvSpPr>
        <cdr:cNvPr id="2" name="角丸四角形 1"/>
        <cdr:cNvSpPr/>
      </cdr:nvSpPr>
      <cdr:spPr>
        <a:xfrm xmlns:a="http://schemas.openxmlformats.org/drawingml/2006/main">
          <a:off x="2944922" y="874718"/>
          <a:ext cx="772124" cy="3424075"/>
        </a:xfrm>
        <a:prstGeom xmlns:a="http://schemas.openxmlformats.org/drawingml/2006/main" prst="roundRect">
          <a:avLst/>
        </a:prstGeom>
        <a:noFill xmlns:a="http://schemas.openxmlformats.org/drawingml/2006/main"/>
        <a:ln xmlns:a="http://schemas.openxmlformats.org/drawingml/2006/main" w="38100">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0.7914</cdr:y>
    </cdr:from>
    <cdr:to>
      <cdr:x>0.0692</cdr:x>
      <cdr:y>0.88882</cdr:y>
    </cdr:to>
    <cdr:sp macro="" textlink="">
      <cdr:nvSpPr>
        <cdr:cNvPr id="2" name="テキスト ボックス 1"/>
        <cdr:cNvSpPr txBox="1"/>
      </cdr:nvSpPr>
      <cdr:spPr>
        <a:xfrm xmlns:a="http://schemas.openxmlformats.org/drawingml/2006/main">
          <a:off x="0" y="1412980"/>
          <a:ext cx="677436" cy="1739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dirty="0"/>
            <a:t>（便</a:t>
          </a:r>
          <a:r>
            <a:rPr lang="en-US" altLang="ja-JP" sz="800" dirty="0"/>
            <a:t>/</a:t>
          </a:r>
          <a:r>
            <a:rPr lang="ja-JP" altLang="en-US" sz="800" dirty="0"/>
            <a:t>週）</a:t>
          </a:r>
        </a:p>
      </cdr:txBody>
    </cdr:sp>
  </cdr:relSizeAnchor>
</c:userShapes>
</file>

<file path=ppt/drawings/drawing3.xml><?xml version="1.0" encoding="utf-8"?>
<c:userShapes xmlns:c="http://schemas.openxmlformats.org/drawingml/2006/chart">
  <cdr:relSizeAnchor xmlns:cdr="http://schemas.openxmlformats.org/drawingml/2006/chartDrawing">
    <cdr:from>
      <cdr:x>0.77729</cdr:x>
      <cdr:y>0.05836</cdr:y>
    </cdr:from>
    <cdr:to>
      <cdr:x>0.8629</cdr:x>
      <cdr:y>0.22312</cdr:y>
    </cdr:to>
    <cdr:sp macro="" textlink="">
      <cdr:nvSpPr>
        <cdr:cNvPr id="2" name="楕円 1"/>
        <cdr:cNvSpPr/>
      </cdr:nvSpPr>
      <cdr:spPr>
        <a:xfrm xmlns:a="http://schemas.openxmlformats.org/drawingml/2006/main" flipH="1" flipV="1">
          <a:off x="5565104" y="126660"/>
          <a:ext cx="612883" cy="357563"/>
        </a:xfrm>
        <a:prstGeom xmlns:a="http://schemas.openxmlformats.org/drawingml/2006/main" prst="ellipse">
          <a:avLst/>
        </a:prstGeom>
        <a:noFill xmlns:a="http://schemas.openxmlformats.org/drawingml/2006/main"/>
        <a:ln xmlns:a="http://schemas.openxmlformats.org/drawingml/2006/main" w="317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4.xml><?xml version="1.0" encoding="utf-8"?>
<c:userShapes xmlns:c="http://schemas.openxmlformats.org/drawingml/2006/chart">
  <cdr:relSizeAnchor xmlns:cdr="http://schemas.openxmlformats.org/drawingml/2006/chartDrawing">
    <cdr:from>
      <cdr:x>0</cdr:x>
      <cdr:y>2.00509E-5</cdr:y>
    </cdr:from>
    <cdr:to>
      <cdr:x>0</cdr:x>
      <cdr:y>2.00509E-5</cdr:y>
    </cdr:to>
    <cdr:grpSp>
      <cdr:nvGrpSpPr>
        <cdr:cNvPr id="4" name="グループ化 3">
          <a:extLst xmlns:a="http://schemas.openxmlformats.org/drawingml/2006/main">
            <a:ext uri="{FF2B5EF4-FFF2-40B4-BE49-F238E27FC236}">
              <a16:creationId xmlns:a16="http://schemas.microsoft.com/office/drawing/2014/main" id="{75690797-F10E-454C-BF14-1EF34268FD08}"/>
            </a:ext>
          </a:extLst>
        </cdr:cNvPr>
        <cdr:cNvGrpSpPr/>
      </cdr:nvGrpSpPr>
      <cdr:grpSpPr>
        <a:xfrm xmlns:a="http://schemas.openxmlformats.org/drawingml/2006/main">
          <a:off x="0" y="90"/>
          <a:ext cx="0" cy="0"/>
          <a:chOff x="0" y="90"/>
          <a:chExt cx="0" cy="0"/>
        </a:xfrm>
      </cdr:grpSpPr>
    </cdr:grpSp>
  </cdr:relSizeAnchor>
</c:userShapes>
</file>

<file path=ppt/drawings/drawing5.xml><?xml version="1.0" encoding="utf-8"?>
<c:userShapes xmlns:c="http://schemas.openxmlformats.org/drawingml/2006/chart">
  <cdr:relSizeAnchor xmlns:cdr="http://schemas.openxmlformats.org/drawingml/2006/chartDrawing">
    <cdr:from>
      <cdr:x>0.10787</cdr:x>
      <cdr:y>0.32628</cdr:y>
    </cdr:from>
    <cdr:to>
      <cdr:x>0.26111</cdr:x>
      <cdr:y>0.37313</cdr:y>
    </cdr:to>
    <cdr:sp macro="" textlink="">
      <cdr:nvSpPr>
        <cdr:cNvPr id="2" name="四角形吹き出し 1"/>
        <cdr:cNvSpPr/>
      </cdr:nvSpPr>
      <cdr:spPr>
        <a:xfrm xmlns:a="http://schemas.openxmlformats.org/drawingml/2006/main">
          <a:off x="537757" y="1557064"/>
          <a:ext cx="763963" cy="223577"/>
        </a:xfrm>
        <a:prstGeom xmlns:a="http://schemas.openxmlformats.org/drawingml/2006/main" prst="wedgeRectCallout">
          <a:avLst>
            <a:gd name="adj1" fmla="val 56929"/>
            <a:gd name="adj2" fmla="val 87520"/>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cdr:txBody>
    </cdr:sp>
  </cdr:relSizeAnchor>
  <cdr:relSizeAnchor xmlns:cdr="http://schemas.openxmlformats.org/drawingml/2006/chartDrawing">
    <cdr:from>
      <cdr:x>0</cdr:x>
      <cdr:y>0.54625</cdr:y>
    </cdr:from>
    <cdr:to>
      <cdr:x>0.20219</cdr:x>
      <cdr:y>0.5868</cdr:y>
    </cdr:to>
    <cdr:sp macro="" textlink="">
      <cdr:nvSpPr>
        <cdr:cNvPr id="3" name="四角形吹き出し 2"/>
        <cdr:cNvSpPr/>
      </cdr:nvSpPr>
      <cdr:spPr>
        <a:xfrm xmlns:a="http://schemas.openxmlformats.org/drawingml/2006/main">
          <a:off x="-4920597" y="2606815"/>
          <a:ext cx="1008000" cy="193513"/>
        </a:xfrm>
        <a:prstGeom xmlns:a="http://schemas.openxmlformats.org/drawingml/2006/main" prst="wedgeRectCallout">
          <a:avLst>
            <a:gd name="adj1" fmla="val 21746"/>
            <a:gd name="adj2" fmla="val -84609"/>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cdr:txBody>
    </cdr:sp>
  </cdr:relSizeAnchor>
</c:userShapes>
</file>

<file path=ppt/drawings/drawing6.xml><?xml version="1.0" encoding="utf-8"?>
<c:userShapes xmlns:c="http://schemas.openxmlformats.org/drawingml/2006/chart">
  <cdr:relSizeAnchor xmlns:cdr="http://schemas.openxmlformats.org/drawingml/2006/chartDrawing">
    <cdr:from>
      <cdr:x>0.93605</cdr:x>
      <cdr:y>0.13141</cdr:y>
    </cdr:from>
    <cdr:to>
      <cdr:x>1</cdr:x>
      <cdr:y>0.17584</cdr:y>
    </cdr:to>
    <cdr:sp macro="" textlink="">
      <cdr:nvSpPr>
        <cdr:cNvPr id="2" name="テキスト ボックス 1"/>
        <cdr:cNvSpPr txBox="1"/>
      </cdr:nvSpPr>
      <cdr:spPr>
        <a:xfrm xmlns:a="http://schemas.openxmlformats.org/drawingml/2006/main">
          <a:off x="8563974" y="621592"/>
          <a:ext cx="585090" cy="2101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t>（％）</a:t>
          </a:r>
        </a:p>
      </cdr:txBody>
    </cdr:sp>
  </cdr:relSizeAnchor>
  <cdr:relSizeAnchor xmlns:cdr="http://schemas.openxmlformats.org/drawingml/2006/chartDrawing">
    <cdr:from>
      <cdr:x>0.01953</cdr:x>
      <cdr:y>0.12099</cdr:y>
    </cdr:from>
    <cdr:to>
      <cdr:x>0.11171</cdr:x>
      <cdr:y>0.16542</cdr:y>
    </cdr:to>
    <cdr:sp macro="" textlink="">
      <cdr:nvSpPr>
        <cdr:cNvPr id="3" name="テキスト ボックス 2"/>
        <cdr:cNvSpPr txBox="1"/>
      </cdr:nvSpPr>
      <cdr:spPr>
        <a:xfrm xmlns:a="http://schemas.openxmlformats.org/drawingml/2006/main">
          <a:off x="178706" y="572326"/>
          <a:ext cx="843367" cy="2101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t>（百万円）</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0.1179</cdr:x>
      <cdr:y>0.21435</cdr:y>
    </cdr:from>
    <cdr:to>
      <cdr:x>0.19583</cdr:x>
      <cdr:y>0.26844</cdr:y>
    </cdr:to>
    <cdr:sp macro="" textlink="">
      <cdr:nvSpPr>
        <cdr:cNvPr id="3" name="四角形吹き出し 2"/>
        <cdr:cNvSpPr/>
      </cdr:nvSpPr>
      <cdr:spPr>
        <a:xfrm xmlns:a="http://schemas.openxmlformats.org/drawingml/2006/main">
          <a:off x="1032640" y="911988"/>
          <a:ext cx="682540" cy="230135"/>
        </a:xfrm>
        <a:prstGeom xmlns:a="http://schemas.openxmlformats.org/drawingml/2006/main" prst="wedgeRectCallout">
          <a:avLst>
            <a:gd name="adj1" fmla="val -62804"/>
            <a:gd name="adj2" fmla="val 94023"/>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200" b="1" u="sng" dirty="0">
              <a:solidFill>
                <a:schemeClr val="tx1"/>
              </a:solidFill>
            </a:rPr>
            <a:t>大阪</a:t>
          </a:r>
        </a:p>
      </cdr:txBody>
    </cdr:sp>
  </cdr:relSizeAnchor>
</c:userShapes>
</file>

<file path=ppt/drawings/drawing9.xml><?xml version="1.0" encoding="utf-8"?>
<c:userShapes xmlns:c="http://schemas.openxmlformats.org/drawingml/2006/chart">
  <cdr:relSizeAnchor xmlns:cdr="http://schemas.openxmlformats.org/drawingml/2006/chartDrawing">
    <cdr:from>
      <cdr:x>0.10418</cdr:x>
      <cdr:y>0.79767</cdr:y>
    </cdr:from>
    <cdr:to>
      <cdr:x>0.22469</cdr:x>
      <cdr:y>0.91632</cdr:y>
    </cdr:to>
    <cdr:sp macro="" textlink="">
      <cdr:nvSpPr>
        <cdr:cNvPr id="2" name="テキスト ボックス 1"/>
        <cdr:cNvSpPr txBox="1"/>
      </cdr:nvSpPr>
      <cdr:spPr>
        <a:xfrm xmlns:a="http://schemas.openxmlformats.org/drawingml/2006/main">
          <a:off x="933722" y="1936251"/>
          <a:ext cx="1080000" cy="288000"/>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ja-JP" altLang="en-US" sz="1100" dirty="0">
              <a:latin typeface="Meiryo UI" panose="020B0604030504040204" pitchFamily="50" charset="-128"/>
              <a:ea typeface="Meiryo UI" panose="020B0604030504040204" pitchFamily="50" charset="-128"/>
            </a:rPr>
            <a:t>年代</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0CDA5F5-8C95-489A-B407-8BDA774F36F0}" type="datetimeFigureOut">
              <a:rPr kumimoji="1" lang="ja-JP" altLang="en-US" smtClean="0"/>
              <a:t>2024/7/26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6F54E9-9AB6-48CD-B33D-4178DC5B28DC}" type="datetimeFigureOut">
              <a:rPr kumimoji="1" lang="ja-JP" altLang="en-US" smtClean="0"/>
              <a:t>2024/7/26</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7917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a:t>
            </a:fld>
            <a:endParaRPr kumimoji="1" lang="ja-JP" altLang="en-US" dirty="0"/>
          </a:p>
        </p:txBody>
      </p:sp>
    </p:spTree>
    <p:extLst>
      <p:ext uri="{BB962C8B-B14F-4D97-AF65-F5344CB8AC3E}">
        <p14:creationId xmlns:p14="http://schemas.microsoft.com/office/powerpoint/2010/main" val="242023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6524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4641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54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7439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4310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9784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9852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3157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257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905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4406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119004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a:p>
        </p:txBody>
      </p:sp>
    </p:spTree>
    <p:extLst>
      <p:ext uri="{BB962C8B-B14F-4D97-AF65-F5344CB8AC3E}">
        <p14:creationId xmlns:p14="http://schemas.microsoft.com/office/powerpoint/2010/main" val="793697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2907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a:p>
        </p:txBody>
      </p:sp>
    </p:spTree>
    <p:extLst>
      <p:ext uri="{BB962C8B-B14F-4D97-AF65-F5344CB8AC3E}">
        <p14:creationId xmlns:p14="http://schemas.microsoft.com/office/powerpoint/2010/main" val="3778878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714523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44988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1413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420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6807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35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5514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4621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0708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32</a:t>
            </a:fld>
            <a:endParaRPr kumimoji="1" lang="ja-JP" altLang="en-US"/>
          </a:p>
        </p:txBody>
      </p:sp>
    </p:spTree>
    <p:extLst>
      <p:ext uri="{BB962C8B-B14F-4D97-AF65-F5344CB8AC3E}">
        <p14:creationId xmlns:p14="http://schemas.microsoft.com/office/powerpoint/2010/main" val="3534906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33</a:t>
            </a:fld>
            <a:endParaRPr kumimoji="1" lang="ja-JP" altLang="en-US"/>
          </a:p>
        </p:txBody>
      </p:sp>
    </p:spTree>
    <p:extLst>
      <p:ext uri="{BB962C8B-B14F-4D97-AF65-F5344CB8AC3E}">
        <p14:creationId xmlns:p14="http://schemas.microsoft.com/office/powerpoint/2010/main" val="4107757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34</a:t>
            </a:fld>
            <a:endParaRPr kumimoji="1" lang="ja-JP" altLang="en-US"/>
          </a:p>
        </p:txBody>
      </p:sp>
    </p:spTree>
    <p:extLst>
      <p:ext uri="{BB962C8B-B14F-4D97-AF65-F5344CB8AC3E}">
        <p14:creationId xmlns:p14="http://schemas.microsoft.com/office/powerpoint/2010/main" val="929651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35</a:t>
            </a:fld>
            <a:endParaRPr kumimoji="1" lang="ja-JP" altLang="en-US"/>
          </a:p>
        </p:txBody>
      </p:sp>
    </p:spTree>
    <p:extLst>
      <p:ext uri="{BB962C8B-B14F-4D97-AF65-F5344CB8AC3E}">
        <p14:creationId xmlns:p14="http://schemas.microsoft.com/office/powerpoint/2010/main" val="1269042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36</a:t>
            </a:fld>
            <a:endParaRPr kumimoji="1" lang="ja-JP" altLang="en-US"/>
          </a:p>
        </p:txBody>
      </p:sp>
    </p:spTree>
    <p:extLst>
      <p:ext uri="{BB962C8B-B14F-4D97-AF65-F5344CB8AC3E}">
        <p14:creationId xmlns:p14="http://schemas.microsoft.com/office/powerpoint/2010/main" val="1939724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58613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055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a:p>
        </p:txBody>
      </p:sp>
    </p:spTree>
    <p:extLst>
      <p:ext uri="{BB962C8B-B14F-4D97-AF65-F5344CB8AC3E}">
        <p14:creationId xmlns:p14="http://schemas.microsoft.com/office/powerpoint/2010/main" val="3215003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39</a:t>
            </a:fld>
            <a:endParaRPr kumimoji="1" lang="ja-JP" altLang="en-US"/>
          </a:p>
        </p:txBody>
      </p:sp>
    </p:spTree>
    <p:extLst>
      <p:ext uri="{BB962C8B-B14F-4D97-AF65-F5344CB8AC3E}">
        <p14:creationId xmlns:p14="http://schemas.microsoft.com/office/powerpoint/2010/main" val="2803824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40</a:t>
            </a:fld>
            <a:endParaRPr kumimoji="1" lang="ja-JP" altLang="en-US"/>
          </a:p>
        </p:txBody>
      </p:sp>
    </p:spTree>
    <p:extLst>
      <p:ext uri="{BB962C8B-B14F-4D97-AF65-F5344CB8AC3E}">
        <p14:creationId xmlns:p14="http://schemas.microsoft.com/office/powerpoint/2010/main" val="4021686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813983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42</a:t>
            </a:fld>
            <a:endParaRPr kumimoji="1" lang="ja-JP" altLang="en-US"/>
          </a:p>
        </p:txBody>
      </p:sp>
    </p:spTree>
    <p:extLst>
      <p:ext uri="{BB962C8B-B14F-4D97-AF65-F5344CB8AC3E}">
        <p14:creationId xmlns:p14="http://schemas.microsoft.com/office/powerpoint/2010/main" val="40962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600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10692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17743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054212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66106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350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a:p>
        </p:txBody>
      </p:sp>
    </p:spTree>
    <p:extLst>
      <p:ext uri="{BB962C8B-B14F-4D97-AF65-F5344CB8AC3E}">
        <p14:creationId xmlns:p14="http://schemas.microsoft.com/office/powerpoint/2010/main" val="2409108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6012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9181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25319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24321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53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2799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9325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07902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568364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832057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52026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a:t>
            </a:fld>
            <a:endParaRPr kumimoji="1" lang="ja-JP" altLang="en-US"/>
          </a:p>
        </p:txBody>
      </p:sp>
    </p:spTree>
    <p:extLst>
      <p:ext uri="{BB962C8B-B14F-4D97-AF65-F5344CB8AC3E}">
        <p14:creationId xmlns:p14="http://schemas.microsoft.com/office/powerpoint/2010/main" val="2761909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3316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36404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637255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62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24170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93841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220569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78921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6101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7953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8070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2569819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474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166586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a:t>
            </a:fld>
            <a:endParaRPr kumimoji="1" lang="ja-JP" altLang="en-US"/>
          </a:p>
        </p:txBody>
      </p:sp>
    </p:spTree>
    <p:extLst>
      <p:ext uri="{BB962C8B-B14F-4D97-AF65-F5344CB8AC3E}">
        <p14:creationId xmlns:p14="http://schemas.microsoft.com/office/powerpoint/2010/main" val="375767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4D3C5E-F115-413A-B701-8302AD44D47F}"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9C5523-89F1-478F-BA53-1F04CEA592C0}"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F81CA9-050A-4F5C-9591-F39B3BDE0C06}" type="datetime1">
              <a:rPr kumimoji="1" lang="ja-JP" altLang="en-US" smtClean="0"/>
              <a:t>2024/7/26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E17CB-BF97-4157-B382-50AE5ABF1D26}" type="datetime1">
              <a:rPr kumimoji="1" lang="ja-JP" altLang="en-US" smtClean="0"/>
              <a:t>2024/7/26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6"/>
          <p:cNvSpPr>
            <a:spLocks noGrp="1"/>
          </p:cNvSpPr>
          <p:nvPr>
            <p:ph type="sldNum" sz="quarter" idx="12"/>
          </p:nvPr>
        </p:nvSpPr>
        <p:spPr>
          <a:xfrm>
            <a:off x="9224963" y="5675042"/>
            <a:ext cx="561023" cy="325823"/>
          </a:xfrm>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F56699-1A03-4D2A-8A33-C8C0A028E0F3}"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C28D1DAE-A0A1-479E-A736-61C979EDAA49}" type="datetime1">
              <a:rPr kumimoji="1" lang="ja-JP" altLang="en-US" smtClean="0"/>
              <a:t>2024/7/26</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24963" y="5675042"/>
            <a:ext cx="561023" cy="325823"/>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05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2" r:id="rId5"/>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tmp"/><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1.tmp"/><Relationship Id="rId4" Type="http://schemas.openxmlformats.org/officeDocument/2006/relationships/image" Target="../media/image30.tmp"/></Relationships>
</file>

<file path=ppt/slides/_rels/slide3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3.tmp"/></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125" y="958911"/>
            <a:ext cx="8159750" cy="769121"/>
          </a:xfrm>
          <a:prstGeom prst="rect">
            <a:avLst/>
          </a:prstGeom>
          <a:noFill/>
        </p:spPr>
        <p:txBody>
          <a:bodyPr wrap="square" rtlCol="0" anchor="ctr">
            <a:spAutoFit/>
          </a:bodyPr>
          <a:lstStyle/>
          <a:p>
            <a:pPr algn="ctr"/>
            <a:r>
              <a:rPr kumimoji="1" lang="ja-JP" altLang="en-US" sz="2486" dirty="0"/>
              <a:t>大阪の再生・成長に向けた新戦略</a:t>
            </a:r>
            <a:endParaRPr kumimoji="1" lang="en-US" altLang="ja-JP" sz="2486" dirty="0"/>
          </a:p>
          <a:p>
            <a:pPr algn="ctr"/>
            <a:r>
              <a:rPr kumimoji="1" lang="ja-JP" altLang="en-US" sz="1912" dirty="0"/>
              <a:t>（ウィズコロナからポストコロナへ）</a:t>
            </a:r>
          </a:p>
        </p:txBody>
      </p:sp>
      <p:sp>
        <p:nvSpPr>
          <p:cNvPr id="13" name="テキスト ボックス 12"/>
          <p:cNvSpPr txBox="1"/>
          <p:nvPr/>
        </p:nvSpPr>
        <p:spPr>
          <a:xfrm>
            <a:off x="1996304" y="4278605"/>
            <a:ext cx="6282063" cy="445507"/>
          </a:xfrm>
          <a:prstGeom prst="rect">
            <a:avLst/>
          </a:prstGeom>
          <a:noFill/>
        </p:spPr>
        <p:txBody>
          <a:bodyPr wrap="square" rtlCol="0">
            <a:spAutoFit/>
          </a:bodyPr>
          <a:lstStyle/>
          <a:p>
            <a:pPr algn="ctr"/>
            <a:r>
              <a:rPr kumimoji="1" lang="en-US" altLang="ja-JP" sz="2295" dirty="0">
                <a:latin typeface="+mn-ea"/>
              </a:rPr>
              <a:t>2024</a:t>
            </a:r>
            <a:r>
              <a:rPr kumimoji="1" lang="ja-JP" altLang="en-US" sz="2295" dirty="0">
                <a:latin typeface="+mn-ea"/>
              </a:rPr>
              <a:t>年（令和</a:t>
            </a:r>
            <a:r>
              <a:rPr kumimoji="1" lang="en-US" altLang="ja-JP" sz="2295" dirty="0">
                <a:latin typeface="+mn-ea"/>
              </a:rPr>
              <a:t>6</a:t>
            </a:r>
            <a:r>
              <a:rPr kumimoji="1" lang="ja-JP" altLang="en-US" sz="2295" dirty="0">
                <a:latin typeface="+mn-ea"/>
              </a:rPr>
              <a:t>年）</a:t>
            </a:r>
            <a:r>
              <a:rPr kumimoji="1" lang="ja-JP" altLang="en-US" sz="2295" dirty="0">
                <a:solidFill>
                  <a:schemeClr val="tx1">
                    <a:lumMod val="75000"/>
                    <a:lumOff val="25000"/>
                  </a:schemeClr>
                </a:solidFill>
                <a:latin typeface="+mn-ea"/>
              </a:rPr>
              <a:t>７</a:t>
            </a:r>
            <a:r>
              <a:rPr kumimoji="1" lang="ja-JP" altLang="en-US" sz="2295" dirty="0">
                <a:latin typeface="+mn-ea"/>
              </a:rPr>
              <a:t>月版　</a:t>
            </a:r>
            <a:r>
              <a:rPr lang="ja-JP" altLang="en-US" sz="2295" dirty="0">
                <a:latin typeface="+mn-ea"/>
              </a:rPr>
              <a:t>大阪府・大阪市</a:t>
            </a:r>
            <a:endParaRPr kumimoji="1" lang="ja-JP" altLang="en-US" sz="2295" dirty="0">
              <a:latin typeface="+mn-ea"/>
            </a:endParaRPr>
          </a:p>
        </p:txBody>
      </p:sp>
      <p:sp>
        <p:nvSpPr>
          <p:cNvPr id="6" name="テキスト ボックス 5"/>
          <p:cNvSpPr txBox="1"/>
          <p:nvPr/>
        </p:nvSpPr>
        <p:spPr>
          <a:xfrm>
            <a:off x="207380" y="2394217"/>
            <a:ext cx="9491239" cy="1138773"/>
          </a:xfrm>
          <a:prstGeom prst="rect">
            <a:avLst/>
          </a:prstGeom>
          <a:noFill/>
        </p:spPr>
        <p:txBody>
          <a:bodyPr wrap="square" rtlCol="0">
            <a:spAutoFit/>
          </a:bodyPr>
          <a:lstStyle/>
          <a:p>
            <a:pPr algn="ctr"/>
            <a:r>
              <a:rPr kumimoji="1" lang="ja-JP" altLang="en-US" sz="3400" b="1" dirty="0">
                <a:latin typeface="+mn-ea"/>
              </a:rPr>
              <a:t>データ集①</a:t>
            </a:r>
            <a:endParaRPr kumimoji="1" lang="en-US" altLang="ja-JP" sz="3400" b="1" dirty="0">
              <a:latin typeface="+mn-ea"/>
            </a:endParaRPr>
          </a:p>
          <a:p>
            <a:pPr algn="ctr"/>
            <a:r>
              <a:rPr kumimoji="1" lang="ja-JP" altLang="en-US" sz="3400" b="1" dirty="0">
                <a:latin typeface="+mn-ea"/>
              </a:rPr>
              <a:t>（コロナによる影響や新たな潮流）</a:t>
            </a:r>
          </a:p>
        </p:txBody>
      </p:sp>
    </p:spTree>
    <p:extLst>
      <p:ext uri="{BB962C8B-B14F-4D97-AF65-F5344CB8AC3E}">
        <p14:creationId xmlns:p14="http://schemas.microsoft.com/office/powerpoint/2010/main" val="25593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57469" y="5401573"/>
            <a:ext cx="9205024" cy="707886"/>
          </a:xfrm>
          <a:prstGeom prst="rect">
            <a:avLst/>
          </a:prstGeom>
          <a:noFill/>
        </p:spPr>
        <p:txBody>
          <a:bodyPr wrap="square" rtlCol="0">
            <a:spAutoFit/>
          </a:bodyPr>
          <a:lstStyle/>
          <a:p>
            <a:pPr>
              <a:lnSpc>
                <a:spcPts val="1600"/>
              </a:lnSpc>
            </a:pP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府内就業者数は、「労働力調査地方集計結果（年平均）」（大阪府統計課）で計算。　ただし、</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年の数値は</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国勢調査結果を基準とする推計人口で</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年までは、平成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年以降の数値は</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年国勢調査結果を基準とする推計で集計したもの。　　　　　　　　　</a:t>
            </a:r>
          </a:p>
        </p:txBody>
      </p:sp>
      <p:sp>
        <p:nvSpPr>
          <p:cNvPr id="16" name="正方形/長方形 15"/>
          <p:cNvSpPr/>
          <p:nvPr/>
        </p:nvSpPr>
        <p:spPr>
          <a:xfrm>
            <a:off x="252000" y="540000"/>
            <a:ext cx="9401954"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年の府内就業者は、前年比</a:t>
            </a:r>
            <a:r>
              <a:rPr kumimoji="1" lang="en-US" altLang="ja-JP" sz="1400" dirty="0">
                <a:solidFill>
                  <a:schemeClr val="tx1"/>
                </a:solidFill>
                <a:latin typeface="Meiryo UI" panose="020B0604030504040204" pitchFamily="50" charset="-128"/>
                <a:ea typeface="Meiryo UI" panose="020B0604030504040204" pitchFamily="50" charset="-128"/>
              </a:rPr>
              <a:t>15.7</a:t>
            </a:r>
            <a:r>
              <a:rPr kumimoji="1" lang="ja-JP" altLang="en-US" sz="1400" dirty="0">
                <a:solidFill>
                  <a:schemeClr val="tx1"/>
                </a:solidFill>
                <a:latin typeface="Meiryo UI" panose="020B0604030504040204" pitchFamily="50" charset="-128"/>
                <a:ea typeface="Meiryo UI" panose="020B0604030504040204" pitchFamily="50" charset="-128"/>
              </a:rPr>
              <a:t>万人の増加。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）の年平均は</a:t>
            </a:r>
            <a:r>
              <a:rPr kumimoji="1" lang="en-US" altLang="ja-JP" sz="1400" dirty="0">
                <a:solidFill>
                  <a:schemeClr val="tx1"/>
                </a:solidFill>
                <a:latin typeface="Meiryo UI" panose="020B0604030504040204" pitchFamily="50" charset="-128"/>
                <a:ea typeface="Meiryo UI" panose="020B0604030504040204" pitchFamily="50" charset="-128"/>
              </a:rPr>
              <a:t>5.2</a:t>
            </a:r>
            <a:r>
              <a:rPr kumimoji="1" lang="ja-JP" altLang="en-US" sz="1400" dirty="0">
                <a:solidFill>
                  <a:schemeClr val="tx1"/>
                </a:solidFill>
                <a:latin typeface="Meiryo UI" panose="020B0604030504040204" pitchFamily="50" charset="-128"/>
                <a:ea typeface="Meiryo UI" panose="020B0604030504040204" pitchFamily="50" charset="-128"/>
              </a:rPr>
              <a:t>万人と、成長目標の</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万人以上を上回る状況。</a:t>
            </a:r>
          </a:p>
        </p:txBody>
      </p:sp>
      <p:sp>
        <p:nvSpPr>
          <p:cNvPr id="8" name="正方形/長方形 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新規就業者数</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9</a:t>
            </a:fld>
            <a:endParaRPr lang="ja-JP" altLang="en-US" sz="1600" dirty="0"/>
          </a:p>
        </p:txBody>
      </p:sp>
      <p:pic>
        <p:nvPicPr>
          <p:cNvPr id="3" name="図 2">
            <a:extLst>
              <a:ext uri="{FF2B5EF4-FFF2-40B4-BE49-F238E27FC236}">
                <a16:creationId xmlns:a16="http://schemas.microsoft.com/office/drawing/2014/main" id="{0D9F2747-BDA1-4EC0-A39A-F87DEFFEF6BE}"/>
              </a:ext>
            </a:extLst>
          </p:cNvPr>
          <p:cNvPicPr>
            <a:picLocks noChangeAspect="1"/>
          </p:cNvPicPr>
          <p:nvPr/>
        </p:nvPicPr>
        <p:blipFill>
          <a:blip r:embed="rId3"/>
          <a:stretch>
            <a:fillRect/>
          </a:stretch>
        </p:blipFill>
        <p:spPr>
          <a:xfrm>
            <a:off x="252000" y="4416328"/>
            <a:ext cx="9205024" cy="970598"/>
          </a:xfrm>
          <a:prstGeom prst="rect">
            <a:avLst/>
          </a:prstGeom>
        </p:spPr>
      </p:pic>
      <p:pic>
        <p:nvPicPr>
          <p:cNvPr id="19" name="図 18">
            <a:extLst>
              <a:ext uri="{FF2B5EF4-FFF2-40B4-BE49-F238E27FC236}">
                <a16:creationId xmlns:a16="http://schemas.microsoft.com/office/drawing/2014/main" id="{04C5285A-4381-47AB-8E18-1B6346924687}"/>
              </a:ext>
            </a:extLst>
          </p:cNvPr>
          <p:cNvPicPr>
            <a:picLocks noChangeAspect="1"/>
          </p:cNvPicPr>
          <p:nvPr/>
        </p:nvPicPr>
        <p:blipFill>
          <a:blip r:embed="rId4"/>
          <a:stretch>
            <a:fillRect/>
          </a:stretch>
        </p:blipFill>
        <p:spPr>
          <a:xfrm>
            <a:off x="2044524" y="1436849"/>
            <a:ext cx="6832776" cy="2957987"/>
          </a:xfrm>
          <a:prstGeom prst="rect">
            <a:avLst/>
          </a:prstGeom>
        </p:spPr>
      </p:pic>
    </p:spTree>
    <p:extLst>
      <p:ext uri="{BB962C8B-B14F-4D97-AF65-F5344CB8AC3E}">
        <p14:creationId xmlns:p14="http://schemas.microsoft.com/office/powerpoint/2010/main" val="209588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2514845398"/>
              </p:ext>
            </p:extLst>
          </p:nvPr>
        </p:nvGraphicFramePr>
        <p:xfrm>
          <a:off x="1428332" y="3466982"/>
          <a:ext cx="7205197" cy="2334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988944162"/>
              </p:ext>
            </p:extLst>
          </p:nvPr>
        </p:nvGraphicFramePr>
        <p:xfrm>
          <a:off x="1394665" y="1042735"/>
          <a:ext cx="7159579" cy="2170229"/>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1305119" y="835165"/>
            <a:ext cx="465451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394663" y="3249620"/>
            <a:ext cx="465706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516282" y="804934"/>
            <a:ext cx="2484000" cy="223587"/>
          </a:xfrm>
          <a:prstGeom prst="rect">
            <a:avLst/>
          </a:prstGeom>
        </p:spPr>
        <p:txBody>
          <a:bodyPr wrap="square">
            <a:spAutoFit/>
          </a:bodyPr>
          <a:lstStyle/>
          <a:p>
            <a:pPr marL="144466" indent="-144466">
              <a:defRPr/>
            </a:pP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 「</a:t>
            </a:r>
            <a:r>
              <a:rPr lang="zh-TW"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38" name="楕円 37"/>
          <p:cNvSpPr/>
          <p:nvPr/>
        </p:nvSpPr>
        <p:spPr>
          <a:xfrm>
            <a:off x="6897626" y="4013623"/>
            <a:ext cx="604006" cy="355107"/>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94" b="1" dirty="0"/>
          </a:p>
        </p:txBody>
      </p:sp>
      <p:sp>
        <p:nvSpPr>
          <p:cNvPr id="10" name="正方形/長方形 9"/>
          <p:cNvSpPr/>
          <p:nvPr/>
        </p:nvSpPr>
        <p:spPr>
          <a:xfrm>
            <a:off x="252000" y="557747"/>
            <a:ext cx="9393162" cy="2605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n-ea"/>
              </a:rPr>
              <a:t>大阪の非正規雇用比率は、全国を上回っている。（大阪</a:t>
            </a:r>
            <a:r>
              <a:rPr kumimoji="1" lang="en-US" altLang="ja-JP" sz="1400" dirty="0">
                <a:solidFill>
                  <a:schemeClr val="tx1"/>
                </a:solidFill>
                <a:latin typeface="+mn-ea"/>
              </a:rPr>
              <a:t>:40.3</a:t>
            </a:r>
            <a:r>
              <a:rPr kumimoji="1" lang="ja-JP" altLang="en-US" sz="1400" dirty="0">
                <a:solidFill>
                  <a:schemeClr val="tx1"/>
                </a:solidFill>
                <a:latin typeface="+mn-ea"/>
              </a:rPr>
              <a:t>％ ➔ 全国</a:t>
            </a:r>
            <a:r>
              <a:rPr kumimoji="1" lang="en-US" altLang="ja-JP" sz="1400" dirty="0">
                <a:solidFill>
                  <a:schemeClr val="tx1"/>
                </a:solidFill>
                <a:latin typeface="+mn-ea"/>
              </a:rPr>
              <a:t>:38.2</a:t>
            </a:r>
            <a:r>
              <a:rPr kumimoji="1" lang="ja-JP" altLang="en-US" sz="1400" dirty="0">
                <a:solidFill>
                  <a:schemeClr val="tx1"/>
                </a:solidFill>
                <a:latin typeface="+mn-ea"/>
              </a:rPr>
              <a:t>％）</a:t>
            </a:r>
          </a:p>
        </p:txBody>
      </p:sp>
      <p:sp>
        <p:nvSpPr>
          <p:cNvPr id="11" name="正方形/長方形 10"/>
          <p:cNvSpPr/>
          <p:nvPr/>
        </p:nvSpPr>
        <p:spPr>
          <a:xfrm>
            <a:off x="747295" y="5848284"/>
            <a:ext cx="8477668" cy="223587"/>
          </a:xfrm>
          <a:prstGeom prst="rect">
            <a:avLst/>
          </a:prstGeom>
        </p:spPr>
        <p:txBody>
          <a:bodyPr wrap="square">
            <a:spAutoFit/>
          </a:bodyPr>
          <a:lstStyle/>
          <a:p>
            <a:pPr marL="144466" indent="-144466">
              <a:defRPr/>
            </a:pP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非正規雇用比率・・・正規雇用者と非正規雇用者の合計人数に占める非正規雇用者数の割合　　非正規雇用比率</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雇用・人材 </a:t>
            </a:r>
            <a:r>
              <a:rPr kumimoji="1" lang="en-US" altLang="ja-JP" b="1" dirty="0">
                <a:solidFill>
                  <a:schemeClr val="bg1"/>
                </a:solidFill>
                <a:latin typeface="+mn-ea"/>
              </a:rPr>
              <a:t>【</a:t>
            </a:r>
            <a:r>
              <a:rPr kumimoji="1" lang="ja-JP" altLang="en-US" b="1" dirty="0">
                <a:solidFill>
                  <a:schemeClr val="bg1"/>
                </a:solidFill>
                <a:latin typeface="+mn-ea"/>
              </a:rPr>
              <a:t>非正規雇用比率</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7" name="ホームベース 1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10</a:t>
            </a:fld>
            <a:endParaRPr lang="ja-JP" altLang="en-US" sz="1600" dirty="0"/>
          </a:p>
        </p:txBody>
      </p:sp>
    </p:spTree>
    <p:extLst>
      <p:ext uri="{BB962C8B-B14F-4D97-AF65-F5344CB8AC3E}">
        <p14:creationId xmlns:p14="http://schemas.microsoft.com/office/powerpoint/2010/main" val="11488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091257206"/>
              </p:ext>
            </p:extLst>
          </p:nvPr>
        </p:nvGraphicFramePr>
        <p:xfrm>
          <a:off x="1136871" y="1325847"/>
          <a:ext cx="7283345" cy="217100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347877" y="1451078"/>
            <a:ext cx="535244" cy="190373"/>
          </a:xfrm>
          <a:prstGeom prst="rect">
            <a:avLst/>
          </a:prstGeom>
          <a:noFill/>
        </p:spPr>
        <p:txBody>
          <a:bodyPr wrap="square" rtlCol="0">
            <a:spAutoFit/>
          </a:bodyPr>
          <a:lstStyle/>
          <a:p>
            <a:pPr defTabSz="371483">
              <a:defRPr/>
            </a:pPr>
            <a:r>
              <a:rPr kumimoji="1" lang="ja-JP" altLang="en-US" sz="637" dirty="0">
                <a:solidFill>
                  <a:prstClr val="black"/>
                </a:solidFill>
                <a:latin typeface="Meiryo UI" panose="020B0604030504040204" pitchFamily="50" charset="-128"/>
                <a:ea typeface="Meiryo UI" panose="020B0604030504040204" pitchFamily="50" charset="-128"/>
              </a:rPr>
              <a:t>（</a:t>
            </a:r>
            <a:r>
              <a:rPr kumimoji="1" lang="en-US" altLang="ja-JP" sz="637" dirty="0">
                <a:solidFill>
                  <a:prstClr val="black"/>
                </a:solidFill>
                <a:latin typeface="Meiryo UI" panose="020B0604030504040204" pitchFamily="50" charset="-128"/>
                <a:ea typeface="Meiryo UI" panose="020B0604030504040204" pitchFamily="50" charset="-128"/>
              </a:rPr>
              <a:t>%</a:t>
            </a:r>
            <a:r>
              <a:rPr kumimoji="1" lang="ja-JP" altLang="en-US" sz="637" dirty="0">
                <a:solidFill>
                  <a:prstClr val="black"/>
                </a:solidFill>
                <a:latin typeface="Meiryo UI" panose="020B0604030504040204" pitchFamily="50" charset="-128"/>
                <a:ea typeface="Meiryo UI" panose="020B0604030504040204" pitchFamily="50" charset="-128"/>
              </a:rPr>
              <a:t>）</a:t>
            </a:r>
          </a:p>
        </p:txBody>
      </p:sp>
      <p:graphicFrame>
        <p:nvGraphicFramePr>
          <p:cNvPr id="21" name="グラフ 20"/>
          <p:cNvGraphicFramePr>
            <a:graphicFrameLocks/>
          </p:cNvGraphicFramePr>
          <p:nvPr>
            <p:extLst>
              <p:ext uri="{D42A27DB-BD31-4B8C-83A1-F6EECF244321}">
                <p14:modId xmlns:p14="http://schemas.microsoft.com/office/powerpoint/2010/main" val="1747405954"/>
              </p:ext>
            </p:extLst>
          </p:nvPr>
        </p:nvGraphicFramePr>
        <p:xfrm>
          <a:off x="1218756" y="3701074"/>
          <a:ext cx="7201460" cy="2360798"/>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841902" y="3482175"/>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latin typeface="+mn-ea"/>
                <a:cs typeface="Meiryo UI" panose="020B0604030504040204" pitchFamily="50" charset="-128"/>
              </a:rPr>
              <a:t>高齢者</a:t>
            </a:r>
            <a:r>
              <a:rPr lang="ja-JP" altLang="en-US" sz="1050" b="1" u="sng" dirty="0">
                <a:latin typeface="+mn-ea"/>
                <a:cs typeface="Meiryo UI" panose="020B0604030504040204" pitchFamily="50" charset="-128"/>
              </a:rPr>
              <a:t>（</a:t>
            </a:r>
            <a:r>
              <a:rPr lang="en-US" altLang="ja-JP" sz="1050" b="1" u="sng" dirty="0">
                <a:latin typeface="+mn-ea"/>
                <a:cs typeface="Meiryo UI" panose="020B0604030504040204" pitchFamily="50" charset="-128"/>
              </a:rPr>
              <a:t>65</a:t>
            </a:r>
            <a:r>
              <a:rPr lang="ja-JP" altLang="en-US" sz="1050" b="1" u="sng" dirty="0">
                <a:latin typeface="+mn-ea"/>
                <a:cs typeface="Meiryo UI" panose="020B0604030504040204" pitchFamily="50" charset="-128"/>
              </a:rPr>
              <a:t>歳以上）</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23" name="正方形/長方形 22"/>
          <p:cNvSpPr/>
          <p:nvPr/>
        </p:nvSpPr>
        <p:spPr>
          <a:xfrm>
            <a:off x="841902" y="1142006"/>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女性</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10" name="正方形/長方形 9"/>
          <p:cNvSpPr/>
          <p:nvPr/>
        </p:nvSpPr>
        <p:spPr>
          <a:xfrm>
            <a:off x="251999" y="540000"/>
            <a:ext cx="9533987"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n-ea"/>
              </a:rPr>
              <a:t>●大阪の女性就業率及び高齢者就業率は、ともに全国を下回っている。</a:t>
            </a:r>
            <a:endParaRPr kumimoji="1" lang="en-US" altLang="ja-JP" sz="1400" dirty="0">
              <a:solidFill>
                <a:schemeClr val="tx1"/>
              </a:solidFill>
              <a:latin typeface="+mn-ea"/>
            </a:endParaRPr>
          </a:p>
          <a:p>
            <a:pPr marL="164776" indent="-164776">
              <a:lnSpc>
                <a:spcPts val="2000"/>
              </a:lnSpc>
            </a:pPr>
            <a:r>
              <a:rPr kumimoji="1" lang="ja-JP" altLang="en-US" sz="1400" dirty="0">
                <a:solidFill>
                  <a:schemeClr val="tx1"/>
                </a:solidFill>
                <a:latin typeface="+mn-ea"/>
              </a:rPr>
              <a:t>　（女性</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52.2</a:t>
            </a:r>
            <a:r>
              <a:rPr kumimoji="1" lang="ja-JP" altLang="en-US" sz="1400" dirty="0">
                <a:solidFill>
                  <a:schemeClr val="tx1"/>
                </a:solidFill>
                <a:latin typeface="+mn-ea"/>
              </a:rPr>
              <a:t>％➔大阪</a:t>
            </a:r>
            <a:r>
              <a:rPr kumimoji="1" lang="en-US" altLang="ja-JP" sz="1400" dirty="0">
                <a:solidFill>
                  <a:schemeClr val="tx1"/>
                </a:solidFill>
                <a:latin typeface="+mn-ea"/>
              </a:rPr>
              <a:t>51.0</a:t>
            </a:r>
            <a:r>
              <a:rPr kumimoji="1" lang="ja-JP" altLang="en-US" sz="1400" dirty="0">
                <a:solidFill>
                  <a:schemeClr val="tx1"/>
                </a:solidFill>
                <a:latin typeface="+mn-ea"/>
              </a:rPr>
              <a:t>％、高齢者</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24.9</a:t>
            </a:r>
            <a:r>
              <a:rPr kumimoji="1" lang="ja-JP" altLang="en-US" sz="1400" dirty="0">
                <a:solidFill>
                  <a:schemeClr val="tx1"/>
                </a:solidFill>
                <a:latin typeface="+mn-ea"/>
              </a:rPr>
              <a:t>％➔大阪</a:t>
            </a:r>
            <a:r>
              <a:rPr kumimoji="1" lang="en-US" altLang="ja-JP" sz="1400" dirty="0">
                <a:solidFill>
                  <a:schemeClr val="tx1"/>
                </a:solidFill>
                <a:latin typeface="+mn-ea"/>
              </a:rPr>
              <a:t>22.2</a:t>
            </a:r>
            <a:r>
              <a:rPr kumimoji="1" lang="ja-JP" altLang="en-US" sz="1400" dirty="0">
                <a:solidFill>
                  <a:schemeClr val="tx1"/>
                </a:solidFill>
                <a:latin typeface="+mn-ea"/>
              </a:rPr>
              <a:t>％）</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女性就業率・高齢者就業率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4" name="ホームベース 13"/>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11</a:t>
            </a:fld>
            <a:endParaRPr lang="ja-JP" altLang="en-US" sz="1600" dirty="0"/>
          </a:p>
        </p:txBody>
      </p:sp>
      <p:sp>
        <p:nvSpPr>
          <p:cNvPr id="15" name="正方形/長方形 14"/>
          <p:cNvSpPr/>
          <p:nvPr/>
        </p:nvSpPr>
        <p:spPr>
          <a:xfrm>
            <a:off x="7889621" y="4926598"/>
            <a:ext cx="2016379" cy="615553"/>
          </a:xfrm>
          <a:prstGeom prst="rect">
            <a:avLst/>
          </a:prstGeom>
        </p:spPr>
        <p:txBody>
          <a:bodyPr wrap="square">
            <a:spAutoFit/>
          </a:bodyPr>
          <a:lstStyle/>
          <a:p>
            <a:r>
              <a:rPr lang="ja-JP" altLang="en-US" sz="850" dirty="0"/>
              <a:t>出典：総務省 「労働力調査」、東京都「</a:t>
            </a:r>
            <a:r>
              <a:rPr lang="zh-TW" altLang="en-US" sz="850" dirty="0"/>
              <a:t>東京</a:t>
            </a:r>
            <a:r>
              <a:rPr lang="ja-JP" altLang="en-US" sz="850" dirty="0"/>
              <a:t>の</a:t>
            </a:r>
            <a:r>
              <a:rPr lang="zh-TW" altLang="en-US" sz="850" dirty="0"/>
              <a:t>労働力</a:t>
            </a:r>
            <a:r>
              <a:rPr lang="ja-JP" altLang="en-US" sz="850" dirty="0"/>
              <a:t>」、愛知県「愛知県の就業状況」「</a:t>
            </a:r>
            <a:r>
              <a:rPr lang="zh-TW" altLang="en-US" sz="850" dirty="0"/>
              <a:t>愛知県統計年鑑</a:t>
            </a:r>
            <a:r>
              <a:rPr lang="ja-JP" altLang="en-US" sz="850" dirty="0"/>
              <a:t>」、大阪府「</a:t>
            </a:r>
            <a:r>
              <a:rPr lang="zh-TW" altLang="en-US" sz="850" dirty="0"/>
              <a:t>労働力調査地方集計結果</a:t>
            </a:r>
            <a:r>
              <a:rPr lang="ja-JP" altLang="en-US" sz="850" dirty="0"/>
              <a:t>」より作成</a:t>
            </a:r>
          </a:p>
        </p:txBody>
      </p:sp>
    </p:spTree>
    <p:extLst>
      <p:ext uri="{BB962C8B-B14F-4D97-AF65-F5344CB8AC3E}">
        <p14:creationId xmlns:p14="http://schemas.microsoft.com/office/powerpoint/2010/main" val="5344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nvGraphicFramePr>
        <p:xfrm>
          <a:off x="755008" y="1532070"/>
          <a:ext cx="8214590" cy="4468795"/>
        </p:xfrm>
        <a:graphic>
          <a:graphicData uri="http://schemas.openxmlformats.org/drawingml/2006/chart">
            <c:chart xmlns:c="http://schemas.openxmlformats.org/drawingml/2006/chart" xmlns:r="http://schemas.openxmlformats.org/officeDocument/2006/relationships" r:id="rId3"/>
          </a:graphicData>
        </a:graphic>
      </p:graphicFrame>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12</a:t>
            </a:fld>
            <a:endParaRPr lang="ja-JP" altLang="en-US" sz="1600" dirty="0"/>
          </a:p>
        </p:txBody>
      </p:sp>
      <p:sp>
        <p:nvSpPr>
          <p:cNvPr id="30" name="正方形/長方形 29"/>
          <p:cNvSpPr/>
          <p:nvPr/>
        </p:nvSpPr>
        <p:spPr>
          <a:xfrm>
            <a:off x="5585254" y="5848036"/>
            <a:ext cx="3749815" cy="230832"/>
          </a:xfrm>
          <a:prstGeom prst="rect">
            <a:avLst/>
          </a:prstGeom>
        </p:spPr>
        <p:txBody>
          <a:bodyPr wrap="square">
            <a:spAutoFit/>
          </a:bodyPr>
          <a:lstStyle/>
          <a:p>
            <a:pPr marL="144466" indent="-144466" defTabSz="371483">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出典：厚生労働省、障害者雇用状況の集計結果より作成</a:t>
            </a:r>
          </a:p>
        </p:txBody>
      </p:sp>
      <p:sp>
        <p:nvSpPr>
          <p:cNvPr id="10" name="正方形/長方形 9"/>
          <p:cNvSpPr/>
          <p:nvPr/>
        </p:nvSpPr>
        <p:spPr>
          <a:xfrm>
            <a:off x="252000" y="540000"/>
            <a:ext cx="9432000" cy="82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n-ea"/>
              </a:rPr>
              <a:t>●</a:t>
            </a:r>
            <a:r>
              <a:rPr kumimoji="1" lang="en-US" altLang="ja-JP" sz="1400" dirty="0">
                <a:solidFill>
                  <a:schemeClr val="tx1"/>
                </a:solidFill>
                <a:latin typeface="+mn-ea"/>
              </a:rPr>
              <a:t>2019</a:t>
            </a:r>
            <a:r>
              <a:rPr kumimoji="1" lang="ja-JP" altLang="en-US" sz="1400" dirty="0">
                <a:solidFill>
                  <a:schemeClr val="tx1"/>
                </a:solidFill>
                <a:latin typeface="+mn-ea"/>
              </a:rPr>
              <a:t>年の大阪府の法定雇用率達成企業の割合は</a:t>
            </a:r>
            <a:r>
              <a:rPr kumimoji="1" lang="en-US" altLang="ja-JP" sz="1400" dirty="0">
                <a:solidFill>
                  <a:schemeClr val="tx1"/>
                </a:solidFill>
                <a:latin typeface="+mn-ea"/>
              </a:rPr>
              <a:t>43.1%</a:t>
            </a:r>
            <a:r>
              <a:rPr kumimoji="1" lang="ja-JP" altLang="en-US" sz="1400" dirty="0">
                <a:solidFill>
                  <a:schemeClr val="tx1"/>
                </a:solidFill>
                <a:latin typeface="+mn-ea"/>
              </a:rPr>
              <a:t>で、前年比</a:t>
            </a:r>
            <a:r>
              <a:rPr kumimoji="1" lang="en-US" altLang="ja-JP" sz="1400" dirty="0">
                <a:solidFill>
                  <a:schemeClr val="tx1"/>
                </a:solidFill>
                <a:latin typeface="+mn-ea"/>
              </a:rPr>
              <a:t>2.1</a:t>
            </a:r>
            <a:r>
              <a:rPr kumimoji="1" lang="ja-JP" altLang="en-US" sz="1400" dirty="0">
                <a:solidFill>
                  <a:schemeClr val="tx1"/>
                </a:solidFill>
                <a:latin typeface="+mn-ea"/>
              </a:rPr>
              <a:t>ポイントの上昇。</a:t>
            </a:r>
            <a:endParaRPr kumimoji="1" lang="en-US" altLang="ja-JP" sz="1400" dirty="0">
              <a:solidFill>
                <a:schemeClr val="tx1"/>
              </a:solidFill>
              <a:latin typeface="+mn-ea"/>
            </a:endParaRPr>
          </a:p>
          <a:p>
            <a:pPr marL="164776" indent="-164776">
              <a:lnSpc>
                <a:spcPts val="2000"/>
              </a:lnSpc>
            </a:pPr>
            <a:r>
              <a:rPr kumimoji="1" lang="ja-JP" altLang="en-US" sz="1400" dirty="0">
                <a:solidFill>
                  <a:schemeClr val="tx1"/>
                </a:solidFill>
                <a:latin typeface="+mn-ea"/>
              </a:rPr>
              <a:t> 　全国平均（</a:t>
            </a:r>
            <a:r>
              <a:rPr kumimoji="1" lang="en-US" altLang="ja-JP" sz="1400" dirty="0">
                <a:solidFill>
                  <a:schemeClr val="tx1"/>
                </a:solidFill>
                <a:latin typeface="+mn-ea"/>
              </a:rPr>
              <a:t>48.0%</a:t>
            </a:r>
            <a:r>
              <a:rPr kumimoji="1" lang="ja-JP" altLang="en-US" sz="1400" dirty="0">
                <a:solidFill>
                  <a:schemeClr val="tx1"/>
                </a:solidFill>
                <a:latin typeface="+mn-ea"/>
              </a:rPr>
              <a:t>）を下回る状況。</a:t>
            </a:r>
          </a:p>
          <a:p>
            <a:pPr marL="164776" indent="-164776">
              <a:lnSpc>
                <a:spcPts val="2000"/>
              </a:lnSpc>
              <a:spcBef>
                <a:spcPts val="400"/>
              </a:spcBef>
            </a:pPr>
            <a:r>
              <a:rPr kumimoji="1" lang="ja-JP" altLang="en-US" sz="1400" dirty="0">
                <a:solidFill>
                  <a:schemeClr val="tx1"/>
                </a:solidFill>
                <a:latin typeface="+mn-ea"/>
              </a:rPr>
              <a:t>●</a:t>
            </a:r>
            <a:r>
              <a:rPr kumimoji="1" lang="ja-JP" altLang="en-US" sz="1400" dirty="0" err="1">
                <a:solidFill>
                  <a:schemeClr val="tx1"/>
                </a:solidFill>
                <a:latin typeface="+mn-ea"/>
              </a:rPr>
              <a:t>障がい</a:t>
            </a:r>
            <a:r>
              <a:rPr kumimoji="1" lang="ja-JP" altLang="en-US" sz="1400" dirty="0">
                <a:solidFill>
                  <a:schemeClr val="tx1"/>
                </a:solidFill>
                <a:latin typeface="+mn-ea"/>
              </a:rPr>
              <a:t>者実雇用率は</a:t>
            </a:r>
            <a:r>
              <a:rPr kumimoji="1" lang="en-US" altLang="ja-JP" sz="1400" dirty="0">
                <a:solidFill>
                  <a:schemeClr val="tx1"/>
                </a:solidFill>
                <a:latin typeface="+mn-ea"/>
              </a:rPr>
              <a:t>2.08%</a:t>
            </a:r>
            <a:r>
              <a:rPr kumimoji="1" lang="ja-JP" altLang="en-US" sz="1400" dirty="0">
                <a:solidFill>
                  <a:schemeClr val="tx1"/>
                </a:solidFill>
                <a:latin typeface="+mn-ea"/>
              </a:rPr>
              <a:t>で前年比</a:t>
            </a:r>
            <a:r>
              <a:rPr kumimoji="1" lang="en-US" altLang="ja-JP" sz="1400" dirty="0">
                <a:solidFill>
                  <a:schemeClr val="tx1"/>
                </a:solidFill>
                <a:latin typeface="+mn-ea"/>
              </a:rPr>
              <a:t>0.07</a:t>
            </a:r>
            <a:r>
              <a:rPr kumimoji="1" lang="ja-JP" altLang="en-US" sz="1400" dirty="0">
                <a:solidFill>
                  <a:schemeClr val="tx1"/>
                </a:solidFill>
                <a:latin typeface="+mn-ea"/>
              </a:rPr>
              <a:t>ポイントの増加。全国平均（</a:t>
            </a:r>
            <a:r>
              <a:rPr kumimoji="1" lang="en-US" altLang="ja-JP" sz="1400" dirty="0">
                <a:solidFill>
                  <a:schemeClr val="tx1"/>
                </a:solidFill>
                <a:latin typeface="+mn-ea"/>
              </a:rPr>
              <a:t>2.11%</a:t>
            </a:r>
            <a:r>
              <a:rPr kumimoji="1" lang="ja-JP" altLang="en-US" sz="1400" dirty="0">
                <a:solidFill>
                  <a:schemeClr val="tx1"/>
                </a:solidFill>
                <a:latin typeface="+mn-ea"/>
              </a:rPr>
              <a:t>）をやや下回る状況。</a:t>
            </a:r>
          </a:p>
        </p:txBody>
      </p:sp>
      <p:sp>
        <p:nvSpPr>
          <p:cNvPr id="7" name="正方形/長方形 6"/>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err="1">
                <a:solidFill>
                  <a:schemeClr val="bg1"/>
                </a:solidFill>
                <a:latin typeface="+mn-ea"/>
              </a:rPr>
              <a:t>障がい</a:t>
            </a:r>
            <a:r>
              <a:rPr kumimoji="1" lang="ja-JP" altLang="en-US" b="1" dirty="0">
                <a:solidFill>
                  <a:schemeClr val="bg1"/>
                </a:solidFill>
                <a:latin typeface="+mn-ea"/>
              </a:rPr>
              <a:t>者実雇用率</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テキスト ボックス 15"/>
          <p:cNvSpPr txBox="1"/>
          <p:nvPr/>
        </p:nvSpPr>
        <p:spPr>
          <a:xfrm>
            <a:off x="8531872"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8658"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H="1">
            <a:off x="3203280" y="2814062"/>
            <a:ext cx="288032" cy="4320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738627" y="2130078"/>
            <a:ext cx="288032" cy="396044"/>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5363520" y="3732821"/>
            <a:ext cx="360040" cy="19802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227616" y="4074294"/>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542383" y="1853079"/>
            <a:ext cx="332519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828715" y="3246110"/>
            <a:ext cx="353480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71232" y="3575723"/>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219504" y="4434345"/>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07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未来医療国際拠点の形成</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37000" y="520460"/>
            <a:ext cx="9471002" cy="6014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●中之島４丁目において、再生医療をベースに、次の時代に実現すべき新たな「未来医療」の実用化・産業化等を推進する</a:t>
            </a:r>
            <a:br>
              <a:rPr kumimoji="1" lang="en-US" altLang="ja-JP" sz="1400" dirty="0">
                <a:solidFill>
                  <a:schemeClr val="tx1"/>
                </a:solidFill>
              </a:rPr>
            </a:br>
            <a:r>
              <a:rPr kumimoji="1" lang="ja-JP" altLang="en-US" sz="1400" dirty="0">
                <a:solidFill>
                  <a:schemeClr val="tx1"/>
                </a:solidFill>
              </a:rPr>
              <a:t>世界に開かれた国際拠点の形成に向けた取組みを進め、</a:t>
            </a:r>
            <a:r>
              <a:rPr kumimoji="1" lang="en-US" altLang="ja-JP" sz="1400" dirty="0" err="1">
                <a:solidFill>
                  <a:schemeClr val="tx1"/>
                </a:solidFill>
              </a:rPr>
              <a:t>Nakanoshima</a:t>
            </a:r>
            <a:r>
              <a:rPr kumimoji="1" lang="en-US" altLang="ja-JP" sz="1400" dirty="0">
                <a:solidFill>
                  <a:schemeClr val="tx1"/>
                </a:solidFill>
              </a:rPr>
              <a:t> </a:t>
            </a:r>
            <a:r>
              <a:rPr kumimoji="1" lang="en-US" altLang="ja-JP" sz="1400" dirty="0" err="1">
                <a:solidFill>
                  <a:schemeClr val="tx1"/>
                </a:solidFill>
              </a:rPr>
              <a:t>Qross</a:t>
            </a:r>
            <a:r>
              <a:rPr kumimoji="1" lang="ja-JP" altLang="en-US" sz="1400" dirty="0">
                <a:solidFill>
                  <a:schemeClr val="tx1"/>
                </a:solidFill>
              </a:rPr>
              <a:t>が</a:t>
            </a:r>
            <a:r>
              <a:rPr kumimoji="1" lang="en-US" altLang="ja-JP" sz="1400" dirty="0">
                <a:solidFill>
                  <a:schemeClr val="tx1"/>
                </a:solidFill>
              </a:rPr>
              <a:t>2024</a:t>
            </a:r>
            <a:r>
              <a:rPr kumimoji="1" lang="ja-JP" altLang="en-US" sz="1400" dirty="0">
                <a:solidFill>
                  <a:schemeClr val="tx1"/>
                </a:solidFill>
              </a:rPr>
              <a:t>年</a:t>
            </a:r>
            <a:r>
              <a:rPr kumimoji="1" lang="en-US" altLang="ja-JP" sz="1400" dirty="0">
                <a:solidFill>
                  <a:schemeClr val="tx1"/>
                </a:solidFill>
              </a:rPr>
              <a:t>6</a:t>
            </a:r>
            <a:r>
              <a:rPr kumimoji="1" lang="ja-JP" altLang="en-US" sz="1400" dirty="0">
                <a:solidFill>
                  <a:schemeClr val="tx1"/>
                </a:solidFill>
              </a:rPr>
              <a:t>月</a:t>
            </a:r>
            <a:r>
              <a:rPr kumimoji="1" lang="en-US" altLang="ja-JP" sz="1400" dirty="0">
                <a:solidFill>
                  <a:schemeClr val="tx1"/>
                </a:solidFill>
              </a:rPr>
              <a:t>29</a:t>
            </a:r>
            <a:r>
              <a:rPr kumimoji="1" lang="ja-JP" altLang="en-US" sz="1400" dirty="0">
                <a:solidFill>
                  <a:schemeClr val="tx1"/>
                </a:solidFill>
              </a:rPr>
              <a:t>日にグランドオープンした。</a:t>
            </a: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13</a:t>
            </a:r>
            <a:endParaRPr lang="ja-JP" altLang="en-US" sz="1600" dirty="0"/>
          </a:p>
        </p:txBody>
      </p:sp>
      <p:grpSp>
        <p:nvGrpSpPr>
          <p:cNvPr id="2" name="グループ化 1"/>
          <p:cNvGrpSpPr/>
          <p:nvPr/>
        </p:nvGrpSpPr>
        <p:grpSpPr>
          <a:xfrm>
            <a:off x="2421359" y="1406959"/>
            <a:ext cx="8158700" cy="4180641"/>
            <a:chOff x="3866688" y="4228570"/>
            <a:chExt cx="5222181" cy="2675923"/>
          </a:xfrm>
        </p:grpSpPr>
        <p:sp>
          <p:nvSpPr>
            <p:cNvPr id="51" name="スライド番号プレースホルダー 4"/>
            <p:cNvSpPr txBox="1">
              <a:spLocks/>
            </p:cNvSpPr>
            <p:nvPr/>
          </p:nvSpPr>
          <p:spPr>
            <a:xfrm>
              <a:off x="6955269" y="6452087"/>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dirty="0"/>
            </a:p>
          </p:txBody>
        </p:sp>
        <p:sp>
          <p:nvSpPr>
            <p:cNvPr id="52" name="直角三角形 51"/>
            <p:cNvSpPr/>
            <p:nvPr/>
          </p:nvSpPr>
          <p:spPr>
            <a:xfrm>
              <a:off x="3866688" y="5551429"/>
              <a:ext cx="776856" cy="648702"/>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直角三角形 52"/>
            <p:cNvSpPr/>
            <p:nvPr/>
          </p:nvSpPr>
          <p:spPr>
            <a:xfrm>
              <a:off x="3866688" y="5166693"/>
              <a:ext cx="776856" cy="1341993"/>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4" name="グループ化 53"/>
            <p:cNvGrpSpPr/>
            <p:nvPr/>
          </p:nvGrpSpPr>
          <p:grpSpPr>
            <a:xfrm>
              <a:off x="6973722" y="4228570"/>
              <a:ext cx="1556965" cy="2437419"/>
              <a:chOff x="4009352" y="1274138"/>
              <a:chExt cx="3389854" cy="5176206"/>
            </a:xfrm>
          </p:grpSpPr>
          <p:pic>
            <p:nvPicPr>
              <p:cNvPr id="55" name="図 5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009352" y="1274138"/>
                <a:ext cx="3389854" cy="4993058"/>
              </a:xfrm>
              <a:prstGeom prst="rect">
                <a:avLst/>
              </a:prstGeom>
            </p:spPr>
          </p:pic>
          <p:cxnSp>
            <p:nvCxnSpPr>
              <p:cNvPr id="56" name="直線コネクタ 55"/>
              <p:cNvCxnSpPr>
                <a:stCxn id="65" idx="2"/>
              </p:cNvCxnSpPr>
              <p:nvPr/>
            </p:nvCxnSpPr>
            <p:spPr>
              <a:xfrm flipV="1">
                <a:off x="4463462" y="1313715"/>
                <a:ext cx="2057009" cy="817306"/>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5076791" y="3003063"/>
                <a:ext cx="162761" cy="173359"/>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4"/>
              <p:cNvSpPr txBox="1"/>
              <p:nvPr/>
            </p:nvSpPr>
            <p:spPr>
              <a:xfrm>
                <a:off x="4329486" y="3994645"/>
                <a:ext cx="995083" cy="247978"/>
              </a:xfrm>
              <a:prstGeom prst="rect">
                <a:avLst/>
              </a:prstGeom>
              <a:solidFill>
                <a:schemeClr val="bg1"/>
              </a:solidFill>
              <a:ln w="12700">
                <a:solidFill>
                  <a:srgbClr val="FF00F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600" b="1" dirty="0">
                    <a:solidFill>
                      <a:srgbClr val="000000"/>
                    </a:solidFill>
                    <a:latin typeface="Meiryo UI" panose="020B0604030504040204" pitchFamily="50" charset="-128"/>
                    <a:ea typeface="Meiryo UI" panose="020B0604030504040204" pitchFamily="50" charset="-128"/>
                    <a:cs typeface="Times New Roman"/>
                  </a:rPr>
                  <a:t>＜中之島＞</a:t>
                </a:r>
                <a:endParaRPr lang="ja-JP" altLang="en-US" sz="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9" name="テキスト ボックス 54"/>
              <p:cNvSpPr txBox="1"/>
              <p:nvPr/>
            </p:nvSpPr>
            <p:spPr>
              <a:xfrm>
                <a:off x="4682257" y="3494198"/>
                <a:ext cx="2053736" cy="2153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a:t>
                </a:r>
              </a:p>
            </p:txBody>
          </p:sp>
          <p:sp>
            <p:nvSpPr>
              <p:cNvPr id="60" name="テキスト ボックス 54"/>
              <p:cNvSpPr txBox="1"/>
              <p:nvPr/>
            </p:nvSpPr>
            <p:spPr>
              <a:xfrm>
                <a:off x="5655784" y="4136540"/>
                <a:ext cx="597747"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中之島駅</a:t>
                </a:r>
              </a:p>
            </p:txBody>
          </p:sp>
          <p:sp>
            <p:nvSpPr>
              <p:cNvPr id="61" name="テキスト ボックス 54"/>
              <p:cNvSpPr txBox="1"/>
              <p:nvPr/>
            </p:nvSpPr>
            <p:spPr>
              <a:xfrm>
                <a:off x="5858985" y="4801922"/>
                <a:ext cx="597747" cy="1571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西本町駅</a:t>
                </a:r>
              </a:p>
            </p:txBody>
          </p:sp>
          <p:sp>
            <p:nvSpPr>
              <p:cNvPr id="62" name="テキスト ボックス 54"/>
              <p:cNvSpPr txBox="1"/>
              <p:nvPr/>
            </p:nvSpPr>
            <p:spPr>
              <a:xfrm>
                <a:off x="6224599" y="5932552"/>
                <a:ext cx="843881"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南海新難波駅</a:t>
                </a:r>
              </a:p>
            </p:txBody>
          </p:sp>
          <p:sp>
            <p:nvSpPr>
              <p:cNvPr id="63" name="テキスト ボックス 54"/>
              <p:cNvSpPr txBox="1"/>
              <p:nvPr/>
            </p:nvSpPr>
            <p:spPr>
              <a:xfrm>
                <a:off x="5175510" y="5971034"/>
                <a:ext cx="632910" cy="138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en-US" altLang="ja-JP"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難波駅</a:t>
                </a:r>
              </a:p>
            </p:txBody>
          </p:sp>
          <p:sp>
            <p:nvSpPr>
              <p:cNvPr id="64" name="テキスト ボックス 63"/>
              <p:cNvSpPr txBox="1"/>
              <p:nvPr/>
            </p:nvSpPr>
            <p:spPr>
              <a:xfrm>
                <a:off x="5500518" y="6267636"/>
                <a:ext cx="1111085" cy="182708"/>
              </a:xfrm>
              <a:prstGeom prst="rect">
                <a:avLst/>
              </a:prstGeom>
              <a:solidFill>
                <a:schemeClr val="bg1"/>
              </a:solidFill>
              <a:ln w="2540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至 関西国際空港</a:t>
                </a:r>
              </a:p>
            </p:txBody>
          </p:sp>
          <p:sp>
            <p:nvSpPr>
              <p:cNvPr id="65" name="フリーフォーム 64"/>
              <p:cNvSpPr/>
              <p:nvPr/>
            </p:nvSpPr>
            <p:spPr>
              <a:xfrm>
                <a:off x="4044820" y="2078303"/>
                <a:ext cx="418642" cy="63172"/>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sp>
            <p:nvSpPr>
              <p:cNvPr id="66" name="テキスト ボックス 54"/>
              <p:cNvSpPr txBox="1"/>
              <p:nvPr/>
            </p:nvSpPr>
            <p:spPr>
              <a:xfrm rot="20341222">
                <a:off x="4475935" y="1643283"/>
                <a:ext cx="1160335"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東海道・山陽新幹線</a:t>
                </a:r>
              </a:p>
            </p:txBody>
          </p:sp>
          <p:sp>
            <p:nvSpPr>
              <p:cNvPr id="67" name="フリーフォーム 66"/>
              <p:cNvSpPr/>
              <p:nvPr/>
            </p:nvSpPr>
            <p:spPr>
              <a:xfrm rot="21480000">
                <a:off x="4136264" y="2121954"/>
                <a:ext cx="316455" cy="17581"/>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476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cxnSp>
            <p:nvCxnSpPr>
              <p:cNvPr id="68" name="直線コネクタ 67"/>
              <p:cNvCxnSpPr/>
              <p:nvPr/>
            </p:nvCxnSpPr>
            <p:spPr>
              <a:xfrm flipV="1">
                <a:off x="4432314" y="1336727"/>
                <a:ext cx="2057009" cy="817306"/>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テキスト ボックス 54"/>
              <p:cNvSpPr txBox="1"/>
              <p:nvPr/>
            </p:nvSpPr>
            <p:spPr>
              <a:xfrm>
                <a:off x="5997918" y="1369984"/>
                <a:ext cx="597749" cy="215347"/>
              </a:xfrm>
              <a:prstGeom prst="rect">
                <a:avLst/>
              </a:prstGeom>
              <a:solidFill>
                <a:schemeClr val="bg1"/>
              </a:solidFill>
              <a:ln w="2540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pic>
          <p:nvPicPr>
            <p:cNvPr id="70" name="図 69"/>
            <p:cNvPicPr>
              <a:picLocks noChangeAspect="1"/>
            </p:cNvPicPr>
            <p:nvPr/>
          </p:nvPicPr>
          <p:blipFill>
            <a:blip r:embed="rId5"/>
            <a:stretch>
              <a:fillRect/>
            </a:stretch>
          </p:blipFill>
          <p:spPr>
            <a:xfrm>
              <a:off x="4087505" y="4356830"/>
              <a:ext cx="2485554" cy="2344451"/>
            </a:xfrm>
            <a:prstGeom prst="rect">
              <a:avLst/>
            </a:prstGeom>
          </p:spPr>
        </p:pic>
        <p:sp>
          <p:nvSpPr>
            <p:cNvPr id="71" name="図形 70"/>
            <p:cNvSpPr/>
            <p:nvPr/>
          </p:nvSpPr>
          <p:spPr>
            <a:xfrm rot="12180000" flipH="1">
              <a:off x="5935057" y="5339534"/>
              <a:ext cx="1612768" cy="1260251"/>
            </a:xfrm>
            <a:prstGeom prst="swooshArrow">
              <a:avLst>
                <a:gd name="adj1" fmla="val 10451"/>
                <a:gd name="adj2" fmla="val 24166"/>
              </a:avLst>
            </a:prstGeom>
            <a:scene3d>
              <a:camera prst="orthographicFront">
                <a:rot lat="10800000" lon="0" rev="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正方形/長方形 71"/>
            <p:cNvSpPr/>
            <p:nvPr/>
          </p:nvSpPr>
          <p:spPr>
            <a:xfrm>
              <a:off x="5737335" y="5357627"/>
              <a:ext cx="794316" cy="34708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大阪中之島美術館</a:t>
              </a:r>
              <a:endParaRPr lang="en-US" altLang="ja-JP" sz="600" strike="dblStrike" dirty="0">
                <a:solidFill>
                  <a:schemeClr val="tx1"/>
                </a:solidFill>
              </a:endParaRPr>
            </a:p>
            <a:p>
              <a:pPr algn="ctr"/>
              <a:r>
                <a:rPr kumimoji="1" lang="en-US" altLang="ja-JP" sz="600" dirty="0">
                  <a:solidFill>
                    <a:schemeClr val="tx1"/>
                  </a:solidFill>
                </a:rPr>
                <a:t>2022</a:t>
              </a:r>
              <a:r>
                <a:rPr kumimoji="1" lang="ja-JP" altLang="en-US" sz="600" dirty="0">
                  <a:solidFill>
                    <a:schemeClr val="tx1"/>
                  </a:solidFill>
                </a:rPr>
                <a:t>年</a:t>
              </a:r>
              <a:r>
                <a:rPr kumimoji="1" lang="en-US" altLang="ja-JP" sz="600" dirty="0">
                  <a:solidFill>
                    <a:schemeClr val="tx1"/>
                  </a:solidFill>
                </a:rPr>
                <a:t>2</a:t>
              </a:r>
              <a:r>
                <a:rPr kumimoji="1" lang="ja-JP" altLang="en-US" sz="600" dirty="0">
                  <a:solidFill>
                    <a:schemeClr val="tx1"/>
                  </a:solidFill>
                </a:rPr>
                <a:t>月開館</a:t>
              </a:r>
            </a:p>
          </p:txBody>
        </p:sp>
        <p:sp>
          <p:nvSpPr>
            <p:cNvPr id="73" name="正方形/長方形 72"/>
            <p:cNvSpPr/>
            <p:nvPr/>
          </p:nvSpPr>
          <p:spPr>
            <a:xfrm>
              <a:off x="4073199" y="4358078"/>
              <a:ext cx="1950902" cy="392956"/>
            </a:xfrm>
            <a:prstGeom prst="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err="1">
                  <a:solidFill>
                    <a:schemeClr val="tx1"/>
                  </a:solidFill>
                </a:rPr>
                <a:t>Nakanoshima</a:t>
              </a:r>
              <a:r>
                <a:rPr kumimoji="1" lang="en-US" altLang="ja-JP" sz="1200" dirty="0">
                  <a:solidFill>
                    <a:schemeClr val="tx1"/>
                  </a:solidFill>
                </a:rPr>
                <a:t> </a:t>
              </a:r>
              <a:r>
                <a:rPr kumimoji="1" lang="en-US" altLang="ja-JP" sz="1200" dirty="0" err="1">
                  <a:solidFill>
                    <a:schemeClr val="tx1"/>
                  </a:solidFill>
                </a:rPr>
                <a:t>Qross</a:t>
              </a:r>
              <a:endParaRPr lang="en-US" altLang="ja-JP" sz="1200" strike="sngStrike" dirty="0">
                <a:solidFill>
                  <a:schemeClr val="tx1"/>
                </a:solidFill>
              </a:endParaRPr>
            </a:p>
          </p:txBody>
        </p:sp>
        <p:sp>
          <p:nvSpPr>
            <p:cNvPr id="74" name="テキスト ボックス 54"/>
            <p:cNvSpPr txBox="1"/>
            <p:nvPr/>
          </p:nvSpPr>
          <p:spPr>
            <a:xfrm>
              <a:off x="6762151" y="6633849"/>
              <a:ext cx="1877871" cy="2706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endParaRPr lang="en-US" altLang="ja-JP" sz="900" b="1" strike="dbl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lang="en-US" altLang="ja-JP"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楕円 74"/>
            <p:cNvSpPr/>
            <p:nvPr/>
          </p:nvSpPr>
          <p:spPr>
            <a:xfrm rot="19810677">
              <a:off x="4358269" y="5591494"/>
              <a:ext cx="323612" cy="1182660"/>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rPr>
                <a:t>（仮称）中之島駅</a:t>
              </a:r>
            </a:p>
          </p:txBody>
        </p:sp>
      </p:grpSp>
      <p:pic>
        <p:nvPicPr>
          <p:cNvPr id="36" name="図 35">
            <a:extLst>
              <a:ext uri="{FF2B5EF4-FFF2-40B4-BE49-F238E27FC236}">
                <a16:creationId xmlns:a16="http://schemas.microsoft.com/office/drawing/2014/main" id="{D1DD30BA-5303-4250-B44A-1339B4ADA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180" y="2054278"/>
            <a:ext cx="2377731" cy="3216743"/>
          </a:xfrm>
          <a:prstGeom prst="rect">
            <a:avLst/>
          </a:prstGeom>
          <a:ln w="25400">
            <a:noFill/>
          </a:ln>
        </p:spPr>
      </p:pic>
    </p:spTree>
    <p:extLst>
      <p:ext uri="{BB962C8B-B14F-4D97-AF65-F5344CB8AC3E}">
        <p14:creationId xmlns:p14="http://schemas.microsoft.com/office/powerpoint/2010/main" val="191261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イノベーションの創出環境の整備</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65846" y="510589"/>
            <a:ext cx="8424733"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●新たに大阪でスタートアップ・エコシステム構築に取り組むなど、イノベーションの創出環境の整備が加速。</a:t>
            </a:r>
          </a:p>
        </p:txBody>
      </p:sp>
      <p:pic>
        <p:nvPicPr>
          <p:cNvPr id="11" name="図 10"/>
          <p:cNvPicPr>
            <a:picLocks noChangeAspect="1"/>
          </p:cNvPicPr>
          <p:nvPr/>
        </p:nvPicPr>
        <p:blipFill>
          <a:blip r:embed="rId3"/>
          <a:stretch>
            <a:fillRect/>
          </a:stretch>
        </p:blipFill>
        <p:spPr>
          <a:xfrm>
            <a:off x="870857" y="1201178"/>
            <a:ext cx="8221979" cy="4636916"/>
          </a:xfrm>
          <a:prstGeom prst="rect">
            <a:avLst/>
          </a:prstGeom>
        </p:spPr>
      </p:pic>
      <p:sp>
        <p:nvSpPr>
          <p:cNvPr id="12" name="テキスト ボックス 11"/>
          <p:cNvSpPr txBox="1"/>
          <p:nvPr/>
        </p:nvSpPr>
        <p:spPr>
          <a:xfrm>
            <a:off x="1117599" y="5813597"/>
            <a:ext cx="8221999" cy="276999"/>
          </a:xfrm>
          <a:prstGeom prst="rect">
            <a:avLst/>
          </a:prstGeom>
          <a:noFill/>
        </p:spPr>
        <p:txBody>
          <a:bodyPr wrap="square" rtlCol="0">
            <a:spAutoFit/>
          </a:bodyPr>
          <a:lstStyle/>
          <a:p>
            <a:r>
              <a:rPr lang="ja-JP" altLang="en-US" sz="1200" dirty="0">
                <a:latin typeface="+mn-ea"/>
                <a:cs typeface="Meiryo UI" panose="020B0604030504040204" pitchFamily="50" charset="-128"/>
              </a:rPr>
              <a:t>出典：世界に伍するスタートアップ・エコシステム拠点形成計画（大阪スタートアップ・エコシステムコンソーシアム）より作成</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14</a:t>
            </a:fld>
            <a:endParaRPr lang="ja-JP" altLang="en-US" sz="1600" dirty="0"/>
          </a:p>
        </p:txBody>
      </p:sp>
      <p:sp>
        <p:nvSpPr>
          <p:cNvPr id="13" name="正方形/長方形 12">
            <a:extLst>
              <a:ext uri="{FF2B5EF4-FFF2-40B4-BE49-F238E27FC236}">
                <a16:creationId xmlns:a16="http://schemas.microsoft.com/office/drawing/2014/main" id="{3A74E7E1-F32A-4B9A-9627-6EFB20007F8C}"/>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217865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②社会・くらし</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15</a:t>
            </a:fld>
            <a:endParaRPr lang="ja-JP" altLang="en-US" sz="1600" dirty="0"/>
          </a:p>
        </p:txBody>
      </p:sp>
    </p:spTree>
    <p:extLst>
      <p:ext uri="{BB962C8B-B14F-4D97-AF65-F5344CB8AC3E}">
        <p14:creationId xmlns:p14="http://schemas.microsoft.com/office/powerpoint/2010/main" val="112153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414025921"/>
              </p:ext>
            </p:extLst>
          </p:nvPr>
        </p:nvGraphicFramePr>
        <p:xfrm>
          <a:off x="212756" y="3265807"/>
          <a:ext cx="9036000" cy="2823404"/>
        </p:xfrm>
        <a:graphic>
          <a:graphicData uri="http://schemas.openxmlformats.org/drawingml/2006/table">
            <a:tbl>
              <a:tblPr/>
              <a:tblGrid>
                <a:gridCol w="288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gridCol w="972000">
                  <a:extLst>
                    <a:ext uri="{9D8B030D-6E8A-4147-A177-3AD203B41FA5}">
                      <a16:colId xmlns:a16="http://schemas.microsoft.com/office/drawing/2014/main" val="2272946547"/>
                    </a:ext>
                  </a:extLst>
                </a:gridCol>
                <a:gridCol w="972000">
                  <a:extLst>
                    <a:ext uri="{9D8B030D-6E8A-4147-A177-3AD203B41FA5}">
                      <a16:colId xmlns:a16="http://schemas.microsoft.com/office/drawing/2014/main" val="2010125438"/>
                    </a:ext>
                  </a:extLst>
                </a:gridCol>
                <a:gridCol w="972000">
                  <a:extLst>
                    <a:ext uri="{9D8B030D-6E8A-4147-A177-3AD203B41FA5}">
                      <a16:colId xmlns:a16="http://schemas.microsoft.com/office/drawing/2014/main" val="410612921"/>
                    </a:ext>
                  </a:extLst>
                </a:gridCol>
                <a:gridCol w="972000">
                  <a:extLst>
                    <a:ext uri="{9D8B030D-6E8A-4147-A177-3AD203B41FA5}">
                      <a16:colId xmlns:a16="http://schemas.microsoft.com/office/drawing/2014/main" val="3568855522"/>
                    </a:ext>
                  </a:extLst>
                </a:gridCol>
              </a:tblGrid>
              <a:tr h="162734">
                <a:tc>
                  <a:txBody>
                    <a:bodyPr/>
                    <a:lstStyle/>
                    <a:p>
                      <a:pPr algn="ctr">
                        <a:lnSpc>
                          <a:spcPts val="1000"/>
                        </a:lnSpc>
                      </a:pPr>
                      <a:r>
                        <a:rPr lang="ja-JP" sz="900" kern="0" dirty="0">
                          <a:solidFill>
                            <a:schemeClr val="tx1"/>
                          </a:solidFill>
                          <a:effectLst/>
                          <a:latin typeface="Meiryo UI" panose="020B0604030504040204" pitchFamily="50" charset="-128"/>
                          <a:ea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marL="0" marR="0" lvl="0" indent="0" algn="ctr" defTabSz="742950" rtl="0" eaLnBrk="1" fontAlgn="ctr" latinLnBrk="0" hangingPunct="1">
                        <a:lnSpc>
                          <a:spcPts val="1000"/>
                        </a:lnSpc>
                        <a:spcBef>
                          <a:spcPts val="0"/>
                        </a:spcBef>
                        <a:spcAft>
                          <a:spcPts val="0"/>
                        </a:spcAft>
                        <a:buClrTx/>
                        <a:buSzTx/>
                        <a:buFontTx/>
                        <a:buNone/>
                        <a:tabLst/>
                        <a:defRPr/>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2019(R1)</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564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565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584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576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585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593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576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352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393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385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386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6</a:t>
                      </a: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7</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滋賀県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294</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山口県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290</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富山県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303</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山口県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305</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26260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8</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茨城県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286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山口県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広島県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304</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山口県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山口県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9</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山口県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286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神奈川県</a:t>
                      </a:r>
                      <a:endParaRPr kumimoji="1" lang="en-US" altLang="ja-JP"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302</a:t>
                      </a: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万円）</a:t>
                      </a:r>
                      <a:endParaRPr kumimoji="1" lang="ja-JP"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9"/>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10</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⑫大阪府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282</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⑮大阪府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277</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⑲大阪府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283</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⑱大阪府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284</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⑰大阪府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296</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㉑大阪府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295</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⑰大阪府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306</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309</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⑭大阪府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308</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extLst>
                  <a:ext uri="{0D108BD9-81ED-4DB2-BD59-A6C34878D82A}">
                    <a16:rowId xmlns:a16="http://schemas.microsoft.com/office/drawing/2014/main" val="3442376559"/>
                  </a:ext>
                </a:extLst>
              </a:tr>
            </a:tbl>
          </a:graphicData>
        </a:graphic>
      </p:graphicFrame>
      <p:sp>
        <p:nvSpPr>
          <p:cNvPr id="9" name="正方形/長方形 8"/>
          <p:cNvSpPr/>
          <p:nvPr/>
        </p:nvSpPr>
        <p:spPr>
          <a:xfrm>
            <a:off x="5685443" y="976345"/>
            <a:ext cx="3096000" cy="253916"/>
          </a:xfrm>
          <a:prstGeom prst="rect">
            <a:avLst/>
          </a:prstGeom>
        </p:spPr>
        <p:txBody>
          <a:bodyPr wrap="square">
            <a:spAutoFit/>
          </a:bodyPr>
          <a:lstStyle/>
          <a:p>
            <a:pPr marL="192611" indent="-192611"/>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出典：内閣府「</a:t>
            </a:r>
            <a:r>
              <a:rPr lang="ja-JP" altLang="en-US" sz="1050" dirty="0">
                <a:latin typeface="Meiryo UI" panose="020B0604030504040204" pitchFamily="50" charset="-128"/>
                <a:ea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年度県民経済計算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7" name="テキスト ボックス 16"/>
          <p:cNvSpPr txBox="1"/>
          <p:nvPr/>
        </p:nvSpPr>
        <p:spPr>
          <a:xfrm>
            <a:off x="77457" y="2996208"/>
            <a:ext cx="782829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○一人あたりの県民所得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企業所得、財産所得、雇用者報酬の合計である県民所得を、県の総人口で割ったもの）</a:t>
            </a:r>
          </a:p>
        </p:txBody>
      </p:sp>
      <p:sp>
        <p:nvSpPr>
          <p:cNvPr id="19" name="テキスト ボックス 18"/>
          <p:cNvSpPr txBox="1"/>
          <p:nvPr/>
        </p:nvSpPr>
        <p:spPr>
          <a:xfrm>
            <a:off x="77458" y="948580"/>
            <a:ext cx="464151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○一人あたりの雇用者報酬</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732008386"/>
              </p:ext>
            </p:extLst>
          </p:nvPr>
        </p:nvGraphicFramePr>
        <p:xfrm>
          <a:off x="212757" y="1229085"/>
          <a:ext cx="9036000" cy="1809427"/>
        </p:xfrm>
        <a:graphic>
          <a:graphicData uri="http://schemas.openxmlformats.org/drawingml/2006/table">
            <a:tbl>
              <a:tblPr/>
              <a:tblGrid>
                <a:gridCol w="288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6"/>
                    </a:ext>
                  </a:extLst>
                </a:gridCol>
                <a:gridCol w="972000">
                  <a:extLst>
                    <a:ext uri="{9D8B030D-6E8A-4147-A177-3AD203B41FA5}">
                      <a16:colId xmlns:a16="http://schemas.microsoft.com/office/drawing/2014/main" val="20007"/>
                    </a:ext>
                  </a:extLst>
                </a:gridCol>
                <a:gridCol w="972000">
                  <a:extLst>
                    <a:ext uri="{9D8B030D-6E8A-4147-A177-3AD203B41FA5}">
                      <a16:colId xmlns:a16="http://schemas.microsoft.com/office/drawing/2014/main" val="20008"/>
                    </a:ext>
                  </a:extLst>
                </a:gridCol>
                <a:gridCol w="972000">
                  <a:extLst>
                    <a:ext uri="{9D8B030D-6E8A-4147-A177-3AD203B41FA5}">
                      <a16:colId xmlns:a16="http://schemas.microsoft.com/office/drawing/2014/main" val="20009"/>
                    </a:ext>
                  </a:extLst>
                </a:gridCol>
                <a:gridCol w="972000">
                  <a:extLst>
                    <a:ext uri="{9D8B030D-6E8A-4147-A177-3AD203B41FA5}">
                      <a16:colId xmlns:a16="http://schemas.microsoft.com/office/drawing/2014/main" val="20010"/>
                    </a:ext>
                  </a:extLst>
                </a:gridCol>
                <a:gridCol w="972000">
                  <a:extLst>
                    <a:ext uri="{9D8B030D-6E8A-4147-A177-3AD203B41FA5}">
                      <a16:colId xmlns:a16="http://schemas.microsoft.com/office/drawing/2014/main" val="2227052641"/>
                    </a:ext>
                  </a:extLst>
                </a:gridCol>
                <a:gridCol w="972000">
                  <a:extLst>
                    <a:ext uri="{9D8B030D-6E8A-4147-A177-3AD203B41FA5}">
                      <a16:colId xmlns:a16="http://schemas.microsoft.com/office/drawing/2014/main" val="2356692449"/>
                    </a:ext>
                  </a:extLst>
                </a:gridCol>
                <a:gridCol w="972000">
                  <a:extLst>
                    <a:ext uri="{9D8B030D-6E8A-4147-A177-3AD203B41FA5}">
                      <a16:colId xmlns:a16="http://schemas.microsoft.com/office/drawing/2014/main" val="233310063"/>
                    </a:ext>
                  </a:extLst>
                </a:gridCol>
                <a:gridCol w="972000">
                  <a:extLst>
                    <a:ext uri="{9D8B030D-6E8A-4147-A177-3AD203B41FA5}">
                      <a16:colId xmlns:a16="http://schemas.microsoft.com/office/drawing/2014/main" val="923463173"/>
                    </a:ext>
                  </a:extLst>
                </a:gridCol>
              </a:tblGrid>
              <a:tr h="215535">
                <a:tc>
                  <a:txBody>
                    <a:bodyPr/>
                    <a:lstStyle/>
                    <a:p>
                      <a:pPr algn="ctr">
                        <a:lnSpc>
                          <a:spcPts val="1000"/>
                        </a:lnSpc>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2019(R1)</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1"/>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(483</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2"/>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3"/>
                  </a:ext>
                </a:extLst>
              </a:tr>
              <a:tr h="252000">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北海道</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4"/>
                  </a:ext>
                </a:extLst>
              </a:tr>
              <a:tr h="252000">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488</a:t>
                      </a:r>
                      <a:r>
                        <a:rPr lang="ja-JP" altLang="en-US"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955890889"/>
                  </a:ext>
                </a:extLst>
              </a:tr>
              <a:tr h="252000">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nSpc>
                          <a:spcPts val="1000"/>
                        </a:lnSpc>
                      </a:pPr>
                      <a:endPar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⑦　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495</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⑧　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489</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extLst>
                  <a:ext uri="{0D108BD9-81ED-4DB2-BD59-A6C34878D82A}">
                    <a16:rowId xmlns:a16="http://schemas.microsoft.com/office/drawing/2014/main" val="1213975270"/>
                  </a:ext>
                </a:extLst>
              </a:tr>
            </a:tbl>
          </a:graphicData>
        </a:graphic>
      </p:graphicFrame>
      <p:sp>
        <p:nvSpPr>
          <p:cNvPr id="20" name="正方形/長方形 19"/>
          <p:cNvSpPr/>
          <p:nvPr/>
        </p:nvSpPr>
        <p:spPr>
          <a:xfrm>
            <a:off x="251999" y="445407"/>
            <a:ext cx="9217315"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●大阪府の一人あたりの雇用者報酬は全国的に高い位置をキープ。</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●一方で、一人あたりの府民所得をみると、金額は増加傾向にあるものの、全国</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位で推移。</a:t>
            </a:r>
          </a:p>
        </p:txBody>
      </p:sp>
      <p:sp>
        <p:nvSpPr>
          <p:cNvPr id="26" name="正方形/長方形 2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一人あたりの雇用者報酬・府民所得</a:t>
            </a:r>
          </a:p>
        </p:txBody>
      </p:sp>
      <p:sp>
        <p:nvSpPr>
          <p:cNvPr id="28" name="ホームベース 2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9" name="ホームベース 2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16</a:t>
            </a:fld>
            <a:endParaRPr lang="ja-JP" altLang="en-US" sz="1600" dirty="0"/>
          </a:p>
        </p:txBody>
      </p:sp>
    </p:spTree>
    <p:extLst>
      <p:ext uri="{BB962C8B-B14F-4D97-AF65-F5344CB8AC3E}">
        <p14:creationId xmlns:p14="http://schemas.microsoft.com/office/powerpoint/2010/main" val="252839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1861" y="1624013"/>
          <a:ext cx="9108000" cy="2486025"/>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2754251406"/>
                    </a:ext>
                  </a:extLst>
                </a:gridCol>
                <a:gridCol w="1476000">
                  <a:extLst>
                    <a:ext uri="{9D8B030D-6E8A-4147-A177-3AD203B41FA5}">
                      <a16:colId xmlns:a16="http://schemas.microsoft.com/office/drawing/2014/main" val="3076302968"/>
                    </a:ext>
                  </a:extLst>
                </a:gridCol>
                <a:gridCol w="2160000">
                  <a:extLst>
                    <a:ext uri="{9D8B030D-6E8A-4147-A177-3AD203B41FA5}">
                      <a16:colId xmlns:a16="http://schemas.microsoft.com/office/drawing/2014/main" val="2816960275"/>
                    </a:ext>
                  </a:extLst>
                </a:gridCol>
                <a:gridCol w="1512000">
                  <a:extLst>
                    <a:ext uri="{9D8B030D-6E8A-4147-A177-3AD203B41FA5}">
                      <a16:colId xmlns:a16="http://schemas.microsoft.com/office/drawing/2014/main" val="1981833837"/>
                    </a:ext>
                  </a:extLst>
                </a:gridCol>
                <a:gridCol w="1512000">
                  <a:extLst>
                    <a:ext uri="{9D8B030D-6E8A-4147-A177-3AD203B41FA5}">
                      <a16:colId xmlns:a16="http://schemas.microsoft.com/office/drawing/2014/main" val="1159491934"/>
                    </a:ext>
                  </a:extLst>
                </a:gridCol>
                <a:gridCol w="1548000">
                  <a:extLst>
                    <a:ext uri="{9D8B030D-6E8A-4147-A177-3AD203B41FA5}">
                      <a16:colId xmlns:a16="http://schemas.microsoft.com/office/drawing/2014/main" val="4281491513"/>
                    </a:ext>
                  </a:extLst>
                </a:gridCol>
              </a:tblGrid>
              <a:tr h="497205">
                <a:tc rowSpan="2">
                  <a:txBody>
                    <a:bodyPr/>
                    <a:lstStyle/>
                    <a:p>
                      <a:pPr algn="ctr" fontAlgn="ctr"/>
                      <a:r>
                        <a:rPr lang="ja-JP" altLang="en-US" sz="1400" u="none" strike="noStrike" dirty="0">
                          <a:effectLst/>
                          <a:latin typeface="+mn-ea"/>
                          <a:ea typeface="+mn-ea"/>
                        </a:rPr>
                        <a:t>　</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fontAlgn="ctr"/>
                      <a:r>
                        <a:rPr lang="en-US" altLang="ja-JP" sz="1400" u="none" strike="noStrike" dirty="0">
                          <a:effectLst/>
                          <a:latin typeface="+mn-ea"/>
                          <a:ea typeface="+mn-ea"/>
                        </a:rPr>
                        <a:t>2019</a:t>
                      </a:r>
                      <a:r>
                        <a:rPr lang="ja-JP" altLang="en-US" sz="1400" u="none" strike="noStrike" dirty="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u="none" strike="noStrike" dirty="0">
                          <a:effectLst/>
                          <a:latin typeface="+mn-ea"/>
                          <a:ea typeface="+mn-ea"/>
                        </a:rPr>
                        <a:t>2045</a:t>
                      </a:r>
                      <a:r>
                        <a:rPr lang="ja-JP" altLang="en-US" sz="1400" u="none" strike="noStrike" dirty="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altLang="en-US" sz="1400" u="none" strike="noStrike" dirty="0">
                          <a:effectLst/>
                          <a:latin typeface="+mn-ea"/>
                          <a:ea typeface="+mn-ea"/>
                        </a:rPr>
                        <a:t>高齢化率の伸び</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48164340"/>
                  </a:ext>
                </a:extLst>
              </a:tr>
              <a:tr h="497205">
                <a:tc vMerge="1">
                  <a:txBody>
                    <a:bodyPr/>
                    <a:lstStyle/>
                    <a:p>
                      <a:endParaRPr kumimoji="1" lang="ja-JP" altLang="en-US"/>
                    </a:p>
                  </a:txBody>
                  <a:tcPr/>
                </a:tc>
                <a:tc>
                  <a:txBody>
                    <a:bodyPr/>
                    <a:lstStyle/>
                    <a:p>
                      <a:pPr algn="ctr" fontAlgn="ctr"/>
                      <a:r>
                        <a:rPr lang="ja-JP" altLang="en-US" sz="1400" u="none" strike="noStrike" dirty="0">
                          <a:effectLst/>
                          <a:latin typeface="+mn-ea"/>
                          <a:ea typeface="+mn-ea"/>
                        </a:rPr>
                        <a:t>総人口（千人）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u="none" strike="noStrike" dirty="0">
                          <a:effectLst/>
                          <a:latin typeface="+mn-ea"/>
                          <a:ea typeface="+mn-ea"/>
                        </a:rPr>
                        <a:t>65</a:t>
                      </a:r>
                      <a:r>
                        <a:rPr lang="ja-JP" altLang="en-US" sz="1400" u="none" strike="noStrike" dirty="0">
                          <a:effectLst/>
                          <a:latin typeface="+mn-ea"/>
                          <a:ea typeface="+mn-ea"/>
                        </a:rPr>
                        <a:t>歳以上人口（千人）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ctr" fontAlgn="ctr"/>
                      <a:endParaRPr lang="ja-JP" altLang="en-US" sz="1400" b="0" i="0" u="none" strike="noStrike" dirty="0">
                        <a:solidFill>
                          <a:srgbClr val="333333"/>
                        </a:solidFill>
                        <a:effectLst/>
                        <a:latin typeface="Arial" panose="020B0604020202020204" pitchFamily="34" charset="0"/>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67153087"/>
                  </a:ext>
                </a:extLst>
              </a:tr>
              <a:tr h="497205">
                <a:tc>
                  <a:txBody>
                    <a:bodyPr/>
                    <a:lstStyle/>
                    <a:p>
                      <a:pPr algn="ctr" fontAlgn="ctr"/>
                      <a:r>
                        <a:rPr lang="ja-JP" altLang="en-US" sz="1400" u="none" strike="noStrike" dirty="0">
                          <a:effectLst/>
                          <a:latin typeface="+mn-ea"/>
                          <a:ea typeface="+mn-ea"/>
                        </a:rPr>
                        <a:t>東京都</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13,921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3,209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effectLst/>
                          <a:latin typeface="+mn-ea"/>
                          <a:ea typeface="+mn-ea"/>
                        </a:rPr>
                        <a:t>30.7</a:t>
                      </a:r>
                      <a:endParaRPr lang="en-US" altLang="ja-JP" sz="1400" b="0" i="0" u="none" strike="noStrike">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696080"/>
                  </a:ext>
                </a:extLst>
              </a:tr>
              <a:tr h="497205">
                <a:tc>
                  <a:txBody>
                    <a:bodyPr/>
                    <a:lstStyle/>
                    <a:p>
                      <a:pPr algn="ctr" fontAlgn="ctr"/>
                      <a:r>
                        <a:rPr lang="ja-JP" altLang="en-US" sz="1400" u="none" strike="noStrike" dirty="0">
                          <a:effectLst/>
                          <a:latin typeface="+mn-ea"/>
                          <a:ea typeface="+mn-ea"/>
                        </a:rPr>
                        <a:t>愛知県</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7,552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1,892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25.1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8.0</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774057"/>
                  </a:ext>
                </a:extLst>
              </a:tr>
              <a:tr h="497205">
                <a:tc>
                  <a:txBody>
                    <a:bodyPr/>
                    <a:lstStyle/>
                    <a:p>
                      <a:pPr algn="ctr" fontAlgn="ctr"/>
                      <a:r>
                        <a:rPr lang="ja-JP" altLang="en-US" sz="1400" u="none" strike="noStrike" dirty="0">
                          <a:effectLst/>
                          <a:latin typeface="+mn-ea"/>
                          <a:ea typeface="+mn-ea"/>
                        </a:rPr>
                        <a:t>大阪府</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8,809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2,434</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1" u="none" strike="noStrike" dirty="0">
                          <a:effectLst/>
                          <a:latin typeface="+mn-ea"/>
                          <a:ea typeface="+mn-ea"/>
                        </a:rPr>
                        <a:t>36.2</a:t>
                      </a:r>
                      <a:endParaRPr lang="en-US" altLang="ja-JP" sz="1600" b="1"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8.6</a:t>
                      </a:r>
                      <a:endParaRPr lang="en-US" altLang="ja-JP" sz="1400" b="0"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5797160"/>
                  </a:ext>
                </a:extLst>
              </a:tr>
            </a:tbl>
          </a:graphicData>
        </a:graphic>
      </p:graphicFrame>
      <p:sp>
        <p:nvSpPr>
          <p:cNvPr id="5" name="正方形/長方形 4"/>
          <p:cNvSpPr/>
          <p:nvPr/>
        </p:nvSpPr>
        <p:spPr>
          <a:xfrm>
            <a:off x="252000" y="540001"/>
            <a:ext cx="9418501" cy="2755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i="1" dirty="0">
                <a:solidFill>
                  <a:schemeClr val="tx1"/>
                </a:solidFill>
              </a:rPr>
              <a:t>●大阪は他の大都市に比べて、早いスピードで高齢化が進展。</a:t>
            </a:r>
          </a:p>
        </p:txBody>
      </p:sp>
      <p:sp>
        <p:nvSpPr>
          <p:cNvPr id="6" name="正方形/長方形 5"/>
          <p:cNvSpPr/>
          <p:nvPr/>
        </p:nvSpPr>
        <p:spPr>
          <a:xfrm>
            <a:off x="1714501" y="4223048"/>
            <a:ext cx="7956000" cy="430887"/>
          </a:xfrm>
          <a:prstGeom prst="rect">
            <a:avLst/>
          </a:prstGeom>
        </p:spPr>
        <p:txBody>
          <a:bodyPr wrap="square">
            <a:spAutoFit/>
          </a:bodyPr>
          <a:lstStyle/>
          <a:p>
            <a:r>
              <a:rPr lang="ja-JP" altLang="en-US" sz="1100" dirty="0"/>
              <a:t>資料：令和</a:t>
            </a:r>
            <a:r>
              <a:rPr lang="en-US" altLang="ja-JP" sz="1100" dirty="0"/>
              <a:t>2</a:t>
            </a:r>
            <a:r>
              <a:rPr lang="ja-JP" altLang="en-US" sz="1100" dirty="0"/>
              <a:t>年版高齢社会白書</a:t>
            </a:r>
            <a:endParaRPr lang="en-US" altLang="ja-JP" sz="1100" dirty="0"/>
          </a:p>
          <a:p>
            <a:r>
              <a:rPr lang="ja-JP" altLang="en-US" sz="1100" dirty="0"/>
              <a:t>　　　　　</a:t>
            </a:r>
            <a:r>
              <a:rPr lang="en-US" altLang="ja-JP" sz="1100" dirty="0"/>
              <a:t>2019</a:t>
            </a:r>
            <a:r>
              <a:rPr lang="ja-JP" altLang="en-US" sz="1100" dirty="0"/>
              <a:t>年は総務省「人口推計」、</a:t>
            </a:r>
            <a:r>
              <a:rPr lang="en-US" altLang="ja-JP" sz="1100" dirty="0"/>
              <a:t>2045</a:t>
            </a:r>
            <a:r>
              <a:rPr lang="ja-JP" altLang="en-US" sz="1100" dirty="0"/>
              <a:t>年は国立社会保障・人口問題研究所「日本の地域別将来推計人口（平成</a:t>
            </a:r>
            <a:r>
              <a:rPr lang="en-US" altLang="ja-JP" sz="1100" dirty="0"/>
              <a:t>30</a:t>
            </a:r>
            <a:r>
              <a:rPr lang="ja-JP" altLang="en-US" sz="1100" dirty="0"/>
              <a:t>年推計）」</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高齢化率の予測</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17</a:t>
            </a:fld>
            <a:endParaRPr lang="ja-JP" altLang="en-US" sz="1600" dirty="0"/>
          </a:p>
        </p:txBody>
      </p:sp>
    </p:spTree>
    <p:extLst>
      <p:ext uri="{BB962C8B-B14F-4D97-AF65-F5344CB8AC3E}">
        <p14:creationId xmlns:p14="http://schemas.microsoft.com/office/powerpoint/2010/main" val="45890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336843" cy="2539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●大阪府では、全国や他の都市（神奈川、愛知）に比べ</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歳以上の高齢者の単独世帯が多い。</a:t>
            </a: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74685" y="5667161"/>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graphicFrame>
        <p:nvGraphicFramePr>
          <p:cNvPr id="2" name="表 1"/>
          <p:cNvGraphicFramePr>
            <a:graphicFrameLocks noGrp="1"/>
          </p:cNvGraphicFramePr>
          <p:nvPr/>
        </p:nvGraphicFramePr>
        <p:xfrm>
          <a:off x="774685" y="1518597"/>
          <a:ext cx="8356630" cy="3844350"/>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3928948355"/>
                    </a:ext>
                  </a:extLst>
                </a:gridCol>
                <a:gridCol w="1392115">
                  <a:extLst>
                    <a:ext uri="{9D8B030D-6E8A-4147-A177-3AD203B41FA5}">
                      <a16:colId xmlns:a16="http://schemas.microsoft.com/office/drawing/2014/main" val="1504585983"/>
                    </a:ext>
                  </a:extLst>
                </a:gridCol>
                <a:gridCol w="1393100">
                  <a:extLst>
                    <a:ext uri="{9D8B030D-6E8A-4147-A177-3AD203B41FA5}">
                      <a16:colId xmlns:a16="http://schemas.microsoft.com/office/drawing/2014/main" val="4172693925"/>
                    </a:ext>
                  </a:extLst>
                </a:gridCol>
                <a:gridCol w="1393100">
                  <a:extLst>
                    <a:ext uri="{9D8B030D-6E8A-4147-A177-3AD203B41FA5}">
                      <a16:colId xmlns:a16="http://schemas.microsoft.com/office/drawing/2014/main" val="3086846628"/>
                    </a:ext>
                  </a:extLst>
                </a:gridCol>
                <a:gridCol w="1393100">
                  <a:extLst>
                    <a:ext uri="{9D8B030D-6E8A-4147-A177-3AD203B41FA5}">
                      <a16:colId xmlns:a16="http://schemas.microsoft.com/office/drawing/2014/main" val="543441147"/>
                    </a:ext>
                  </a:extLst>
                </a:gridCol>
                <a:gridCol w="1393100">
                  <a:extLst>
                    <a:ext uri="{9D8B030D-6E8A-4147-A177-3AD203B41FA5}">
                      <a16:colId xmlns:a16="http://schemas.microsoft.com/office/drawing/2014/main" val="2333346429"/>
                    </a:ext>
                  </a:extLst>
                </a:gridCol>
              </a:tblGrid>
              <a:tr h="640725">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一人親と子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2402036"/>
                  </a:ext>
                </a:extLst>
              </a:tr>
              <a:tr h="640725">
                <a:tc>
                  <a:txBody>
                    <a:bodyPr/>
                    <a:lstStyle/>
                    <a:p>
                      <a:pPr algn="ctr">
                        <a:spcAft>
                          <a:spcPts val="0"/>
                        </a:spcAft>
                      </a:pPr>
                      <a:r>
                        <a:rPr lang="ja-JP" sz="1800" kern="100" dirty="0">
                          <a:effectLst/>
                          <a:latin typeface="+mn-ea"/>
                          <a:ea typeface="+mn-ea"/>
                        </a:rPr>
                        <a:t>全国</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32.6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mn-ea"/>
                          <a:ea typeface="+mn-ea"/>
                        </a:rPr>
                        <a:t>32.7</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14.9</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8.7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11.1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640725">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40.8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29.1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9.7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5.6</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640725">
                <a:tc>
                  <a:txBody>
                    <a:bodyPr/>
                    <a:lstStyle/>
                    <a:p>
                      <a:pPr algn="ctr">
                        <a:spcAft>
                          <a:spcPts val="0"/>
                        </a:spcAft>
                      </a:pPr>
                      <a:r>
                        <a:rPr lang="ja-JP" altLang="en-US" sz="1800" kern="100" dirty="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17.3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9.3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640725">
                <a:tc>
                  <a:txBody>
                    <a:bodyPr/>
                    <a:lstStyle/>
                    <a:p>
                      <a:pPr algn="ctr">
                        <a:spcAft>
                          <a:spcPts val="0"/>
                        </a:spcAft>
                      </a:pPr>
                      <a:r>
                        <a:rPr lang="ja-JP" altLang="en-US" sz="1800" kern="100" dirty="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30.1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16.3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7.6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11.8</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640725">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39.0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32.0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14.1</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8.8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6.1</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3" name="角丸四角形 2"/>
          <p:cNvSpPr/>
          <p:nvPr/>
        </p:nvSpPr>
        <p:spPr>
          <a:xfrm>
            <a:off x="684533" y="4662152"/>
            <a:ext cx="2886570" cy="824248"/>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8229600" y="1265183"/>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人口動態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独居老人世帯の比較</a:t>
            </a:r>
            <a:r>
              <a:rPr lang="en-US" altLang="ja-JP" b="1" dirty="0">
                <a:solidFill>
                  <a:schemeClr val="bg1"/>
                </a:solidFill>
                <a:latin typeface="Meiryo UI" panose="020B0604030504040204" pitchFamily="50" charset="-128"/>
                <a:ea typeface="Meiryo UI" panose="020B0604030504040204" pitchFamily="50" charset="-128"/>
              </a:rPr>
              <a:t>】</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18</a:t>
            </a:fld>
            <a:endParaRPr lang="ja-JP" altLang="en-US" sz="1600" dirty="0"/>
          </a:p>
        </p:txBody>
      </p:sp>
    </p:spTree>
    <p:extLst>
      <p:ext uri="{BB962C8B-B14F-4D97-AF65-F5344CB8AC3E}">
        <p14:creationId xmlns:p14="http://schemas.microsoft.com/office/powerpoint/2010/main" val="147992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11808" y="473175"/>
            <a:ext cx="4385123" cy="445507"/>
          </a:xfrm>
          <a:prstGeom prst="rect">
            <a:avLst/>
          </a:prstGeom>
          <a:noFill/>
        </p:spPr>
        <p:txBody>
          <a:bodyPr wrap="square" rtlCol="0">
            <a:spAutoFit/>
          </a:bodyPr>
          <a:lstStyle/>
          <a:p>
            <a:pPr algn="ctr"/>
            <a:r>
              <a:rPr kumimoji="1" lang="ja-JP" altLang="en-US" sz="2295" b="1" u="sng" dirty="0">
                <a:latin typeface="+mn-ea"/>
              </a:rPr>
              <a:t>目　　次</a:t>
            </a:r>
          </a:p>
        </p:txBody>
      </p:sp>
      <p:sp>
        <p:nvSpPr>
          <p:cNvPr id="4" name="テキスト ボックス 3"/>
          <p:cNvSpPr txBox="1"/>
          <p:nvPr/>
        </p:nvSpPr>
        <p:spPr>
          <a:xfrm>
            <a:off x="1798743" y="1052179"/>
            <a:ext cx="4311771" cy="2917722"/>
          </a:xfrm>
          <a:prstGeom prst="rect">
            <a:avLst/>
          </a:prstGeom>
          <a:noFill/>
          <a:ln>
            <a:noFill/>
          </a:ln>
        </p:spPr>
        <p:txBody>
          <a:bodyPr wrap="square" rtlCol="0">
            <a:spAutoFit/>
          </a:bodyPr>
          <a:lstStyle/>
          <a:p>
            <a:pPr>
              <a:lnSpc>
                <a:spcPct val="150000"/>
              </a:lnSpc>
            </a:pPr>
            <a:r>
              <a:rPr kumimoji="1" lang="ja-JP" altLang="en-US" sz="1530" b="1" dirty="0">
                <a:latin typeface="+mn-ea"/>
              </a:rPr>
              <a:t>新型コロナウイルスの感染拡大による影響分析</a:t>
            </a:r>
            <a:endParaRPr kumimoji="1" lang="en-US" altLang="ja-JP" sz="1530" b="1" dirty="0">
              <a:latin typeface="+mn-ea"/>
            </a:endParaRPr>
          </a:p>
          <a:p>
            <a:pPr>
              <a:lnSpc>
                <a:spcPct val="150000"/>
              </a:lnSpc>
            </a:pPr>
            <a:r>
              <a:rPr kumimoji="1" lang="ja-JP" altLang="en-US" sz="1530" b="1" dirty="0">
                <a:latin typeface="+mn-ea"/>
              </a:rPr>
              <a:t>（１）コロナ以前の大阪</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（２）コロナによる影響と新たな潮流</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　　　　③東京一極集中リスク</a:t>
            </a:r>
          </a:p>
        </p:txBody>
      </p:sp>
      <p:sp>
        <p:nvSpPr>
          <p:cNvPr id="5" name="テキスト ボックス 4"/>
          <p:cNvSpPr txBox="1"/>
          <p:nvPr/>
        </p:nvSpPr>
        <p:spPr>
          <a:xfrm>
            <a:off x="7385615" y="1052179"/>
            <a:ext cx="1541457"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Ｐ２</a:t>
            </a: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15</a:t>
            </a:r>
          </a:p>
          <a:p>
            <a:pPr>
              <a:lnSpc>
                <a:spcPct val="150000"/>
              </a:lnSpc>
            </a:pP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27</a:t>
            </a:r>
          </a:p>
          <a:p>
            <a:pPr>
              <a:lnSpc>
                <a:spcPct val="150000"/>
              </a:lnSpc>
            </a:pPr>
            <a:r>
              <a:rPr kumimoji="1" lang="ja-JP" altLang="en-US" sz="1530" b="1" dirty="0">
                <a:latin typeface="+mn-ea"/>
              </a:rPr>
              <a:t>Ｐ</a:t>
            </a:r>
            <a:r>
              <a:rPr kumimoji="1" lang="en-US" altLang="ja-JP" sz="1530" b="1" dirty="0">
                <a:latin typeface="+mn-ea"/>
              </a:rPr>
              <a:t>53</a:t>
            </a:r>
          </a:p>
          <a:p>
            <a:pPr>
              <a:lnSpc>
                <a:spcPct val="150000"/>
              </a:lnSpc>
            </a:pPr>
            <a:r>
              <a:rPr kumimoji="1" lang="ja-JP" altLang="en-US" sz="1530" b="1" dirty="0">
                <a:latin typeface="+mn-ea"/>
              </a:rPr>
              <a:t>Ｐ</a:t>
            </a:r>
            <a:r>
              <a:rPr kumimoji="1" lang="en-US" altLang="ja-JP" sz="1530" b="1" dirty="0">
                <a:latin typeface="+mn-ea"/>
              </a:rPr>
              <a:t>62</a:t>
            </a:r>
          </a:p>
        </p:txBody>
      </p:sp>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a:t>
            </a:fld>
            <a:endParaRPr lang="ja-JP" altLang="en-US" sz="1600" dirty="0"/>
          </a:p>
        </p:txBody>
      </p:sp>
      <p:sp>
        <p:nvSpPr>
          <p:cNvPr id="9" name="テキスト ボックス 8"/>
          <p:cNvSpPr txBox="1"/>
          <p:nvPr/>
        </p:nvSpPr>
        <p:spPr>
          <a:xfrm>
            <a:off x="4688115" y="1052179"/>
            <a:ext cx="2508816"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p:txBody>
      </p:sp>
      <p:sp>
        <p:nvSpPr>
          <p:cNvPr id="2" name="テキスト ボックス 1">
            <a:extLst>
              <a:ext uri="{FF2B5EF4-FFF2-40B4-BE49-F238E27FC236}">
                <a16:creationId xmlns:a16="http://schemas.microsoft.com/office/drawing/2014/main" id="{0709E38B-4BB0-4ECF-AB4B-9A231BE3B612}"/>
              </a:ext>
            </a:extLst>
          </p:cNvPr>
          <p:cNvSpPr txBox="1"/>
          <p:nvPr/>
        </p:nvSpPr>
        <p:spPr>
          <a:xfrm>
            <a:off x="1149739" y="4759857"/>
            <a:ext cx="7606522" cy="523220"/>
          </a:xfrm>
          <a:prstGeom prst="rect">
            <a:avLst/>
          </a:prstGeom>
          <a:noFill/>
        </p:spPr>
        <p:txBody>
          <a:bodyPr wrap="square" rtlCol="0">
            <a:spAutoFit/>
          </a:bodyPr>
          <a:lstStyle/>
          <a:p>
            <a:r>
              <a:rPr kumimoji="1" lang="en-US" altLang="ja-JP" sz="1400" dirty="0">
                <a:latin typeface="HGPｺﾞｼｯｸM" panose="020B0600000000000000" pitchFamily="50" charset="-128"/>
                <a:ea typeface="HGPｺﾞｼｯｸM" panose="020B0600000000000000" pitchFamily="50" charset="-128"/>
              </a:rPr>
              <a:t>※</a:t>
            </a:r>
            <a:r>
              <a:rPr kumimoji="1" lang="ja-JP" altLang="en-US" sz="1400" dirty="0">
                <a:latin typeface="HGPｺﾞｼｯｸM" panose="020B0600000000000000" pitchFamily="50" charset="-128"/>
                <a:ea typeface="HGPｺﾞｼｯｸM" panose="020B0600000000000000" pitchFamily="50" charset="-128"/>
              </a:rPr>
              <a:t>（１）については</a:t>
            </a:r>
            <a:r>
              <a:rPr kumimoji="1" lang="en-US" altLang="ja-JP" sz="1400" dirty="0">
                <a:latin typeface="HGPｺﾞｼｯｸM" panose="020B0600000000000000" pitchFamily="50" charset="-128"/>
                <a:ea typeface="HGPｺﾞｼｯｸM" panose="020B0600000000000000" pitchFamily="50" charset="-128"/>
              </a:rPr>
              <a:t>2019</a:t>
            </a:r>
            <a:r>
              <a:rPr kumimoji="1" lang="ja-JP" altLang="en-US" sz="1400" dirty="0">
                <a:latin typeface="HGPｺﾞｼｯｸM" panose="020B0600000000000000" pitchFamily="50" charset="-128"/>
                <a:ea typeface="HGPｺﾞｼｯｸM" panose="020B0600000000000000" pitchFamily="50" charset="-128"/>
              </a:rPr>
              <a:t>年時点、（２）についてはおおむね</a:t>
            </a:r>
            <a:r>
              <a:rPr kumimoji="1" lang="en-US" altLang="ja-JP" sz="1400" dirty="0">
                <a:latin typeface="HGPｺﾞｼｯｸM" panose="020B0600000000000000" pitchFamily="50" charset="-128"/>
                <a:ea typeface="HGPｺﾞｼｯｸM" panose="020B0600000000000000" pitchFamily="50" charset="-128"/>
              </a:rPr>
              <a:t>2021</a:t>
            </a:r>
            <a:r>
              <a:rPr kumimoji="1" lang="ja-JP" altLang="en-US" sz="1400" dirty="0">
                <a:latin typeface="HGPｺﾞｼｯｸM" panose="020B0600000000000000" pitchFamily="50" charset="-128"/>
                <a:ea typeface="HGPｺﾞｼｯｸM" panose="020B0600000000000000" pitchFamily="50" charset="-128"/>
              </a:rPr>
              <a:t>年</a:t>
            </a:r>
            <a:r>
              <a:rPr kumimoji="1" lang="en-US" altLang="ja-JP" sz="1400" dirty="0">
                <a:latin typeface="HGPｺﾞｼｯｸM" panose="020B0600000000000000" pitchFamily="50" charset="-128"/>
                <a:ea typeface="HGPｺﾞｼｯｸM" panose="020B0600000000000000" pitchFamily="50" charset="-128"/>
              </a:rPr>
              <a:t>3</a:t>
            </a:r>
            <a:r>
              <a:rPr kumimoji="1" lang="ja-JP" altLang="en-US" sz="1400" dirty="0">
                <a:latin typeface="HGPｺﾞｼｯｸM" panose="020B0600000000000000" pitchFamily="50" charset="-128"/>
                <a:ea typeface="HGPｺﾞｼｯｸM" panose="020B0600000000000000" pitchFamily="50" charset="-128"/>
              </a:rPr>
              <a:t>月前後のコロナによる影響がわかる</a:t>
            </a:r>
            <a:endParaRPr kumimoji="1" lang="en-US" altLang="ja-JP" sz="1400" dirty="0">
              <a:latin typeface="HGPｺﾞｼｯｸM" panose="020B0600000000000000" pitchFamily="50" charset="-128"/>
              <a:ea typeface="HGPｺﾞｼｯｸM" panose="020B0600000000000000" pitchFamily="50" charset="-128"/>
            </a:endParaRPr>
          </a:p>
          <a:p>
            <a:r>
              <a:rPr kumimoji="1" lang="en-US" altLang="ja-JP" sz="1400" dirty="0">
                <a:latin typeface="HGPｺﾞｼｯｸM" panose="020B0600000000000000" pitchFamily="50" charset="-128"/>
                <a:ea typeface="HGPｺﾞｼｯｸM" panose="020B0600000000000000" pitchFamily="50" charset="-128"/>
              </a:rPr>
              <a:t>   </a:t>
            </a:r>
            <a:r>
              <a:rPr kumimoji="1" lang="ja-JP" altLang="en-US" sz="1400" dirty="0">
                <a:latin typeface="HGPｺﾞｼｯｸM" panose="020B0600000000000000" pitchFamily="50" charset="-128"/>
                <a:ea typeface="HGPｺﾞｼｯｸM" panose="020B0600000000000000" pitchFamily="50" charset="-128"/>
              </a:rPr>
              <a:t>データを掲載しております。</a:t>
            </a:r>
          </a:p>
        </p:txBody>
      </p:sp>
    </p:spTree>
    <p:extLst>
      <p:ext uri="{BB962C8B-B14F-4D97-AF65-F5344CB8AC3E}">
        <p14:creationId xmlns:p14="http://schemas.microsoft.com/office/powerpoint/2010/main" val="334572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398627" cy="276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●平均寿命と健康寿命についても、全国と比較して低い状況。</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91886" y="-6223"/>
            <a:ext cx="9514114" cy="402223"/>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平均寿命・健康寿命</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836506"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5" y="5675044"/>
            <a:ext cx="561023" cy="325823"/>
          </a:xfrm>
        </p:spPr>
        <p:txBody>
          <a:bodyPr/>
          <a:lstStyle/>
          <a:p>
            <a:pPr>
              <a:defRPr/>
            </a:pPr>
            <a:r>
              <a:rPr lang="en-US" altLang="ja-JP" sz="1600" dirty="0"/>
              <a:t>19</a:t>
            </a:r>
          </a:p>
        </p:txBody>
      </p:sp>
      <p:pic>
        <p:nvPicPr>
          <p:cNvPr id="11" name="図 10">
            <a:extLst>
              <a:ext uri="{FF2B5EF4-FFF2-40B4-BE49-F238E27FC236}">
                <a16:creationId xmlns:a16="http://schemas.microsoft.com/office/drawing/2014/main" id="{D34B93B7-1D61-455E-A9EA-CD4178FC41B9}"/>
              </a:ext>
            </a:extLst>
          </p:cNvPr>
          <p:cNvPicPr>
            <a:picLocks noChangeAspect="1"/>
          </p:cNvPicPr>
          <p:nvPr/>
        </p:nvPicPr>
        <p:blipFill>
          <a:blip r:embed="rId3"/>
          <a:stretch>
            <a:fillRect/>
          </a:stretch>
        </p:blipFill>
        <p:spPr>
          <a:xfrm>
            <a:off x="1818568" y="1407813"/>
            <a:ext cx="6676842" cy="4450286"/>
          </a:xfrm>
          <a:prstGeom prst="rect">
            <a:avLst/>
          </a:prstGeom>
        </p:spPr>
      </p:pic>
      <p:sp>
        <p:nvSpPr>
          <p:cNvPr id="12" name="角丸四角形吹き出し 1">
            <a:extLst>
              <a:ext uri="{FF2B5EF4-FFF2-40B4-BE49-F238E27FC236}">
                <a16:creationId xmlns:a16="http://schemas.microsoft.com/office/drawing/2014/main" id="{1123F6F1-475B-46E1-9355-FAA04DCDD23E}"/>
              </a:ext>
            </a:extLst>
          </p:cNvPr>
          <p:cNvSpPr/>
          <p:nvPr/>
        </p:nvSpPr>
        <p:spPr>
          <a:xfrm>
            <a:off x="6496830" y="2695611"/>
            <a:ext cx="2001422" cy="625033"/>
          </a:xfrm>
          <a:prstGeom prst="wedgeRoundRectCallout">
            <a:avLst>
              <a:gd name="adj1" fmla="val -57474"/>
              <a:gd name="adj2" fmla="val 21759"/>
              <a:gd name="adj3" fmla="val 16667"/>
            </a:avLst>
          </a:prstGeom>
          <a:solidFill>
            <a:srgbClr val="F8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4FDB46E-9AA8-405E-8CEF-DDAAF51BFAE8}"/>
              </a:ext>
            </a:extLst>
          </p:cNvPr>
          <p:cNvSpPr txBox="1"/>
          <p:nvPr/>
        </p:nvSpPr>
        <p:spPr>
          <a:xfrm>
            <a:off x="6601002" y="2753485"/>
            <a:ext cx="2342678" cy="523220"/>
          </a:xfrm>
          <a:prstGeom prst="rect">
            <a:avLst/>
          </a:prstGeom>
          <a:noFill/>
        </p:spPr>
        <p:txBody>
          <a:bodyPr wrap="square" rtlCol="0">
            <a:spAutoFit/>
          </a:bodyPr>
          <a:lstStyle/>
          <a:p>
            <a:r>
              <a:rPr kumimoji="1" lang="ja-JP" altLang="en-US" sz="1400" b="1" dirty="0">
                <a:solidFill>
                  <a:schemeClr val="bg1"/>
                </a:solidFill>
              </a:rPr>
              <a:t>平均寿命　全国</a:t>
            </a:r>
            <a:r>
              <a:rPr kumimoji="1" lang="en-US" altLang="ja-JP" sz="1400" b="1" dirty="0">
                <a:solidFill>
                  <a:schemeClr val="bg1"/>
                </a:solidFill>
              </a:rPr>
              <a:t>33</a:t>
            </a:r>
            <a:r>
              <a:rPr kumimoji="1" lang="ja-JP" altLang="en-US" sz="1400" b="1" dirty="0">
                <a:solidFill>
                  <a:schemeClr val="bg1"/>
                </a:solidFill>
              </a:rPr>
              <a:t>位</a:t>
            </a:r>
            <a:endParaRPr kumimoji="1" lang="en-US" altLang="ja-JP" sz="1400" b="1" dirty="0">
              <a:solidFill>
                <a:schemeClr val="bg1"/>
              </a:solidFill>
            </a:endParaRPr>
          </a:p>
          <a:p>
            <a:r>
              <a:rPr kumimoji="1" lang="ja-JP" altLang="en-US" sz="1400" b="1" dirty="0">
                <a:solidFill>
                  <a:schemeClr val="bg1"/>
                </a:solidFill>
              </a:rPr>
              <a:t>健康寿命　全国</a:t>
            </a:r>
            <a:r>
              <a:rPr kumimoji="1" lang="en-US" altLang="ja-JP" sz="1400" b="1" dirty="0">
                <a:solidFill>
                  <a:schemeClr val="bg1"/>
                </a:solidFill>
              </a:rPr>
              <a:t>41</a:t>
            </a:r>
            <a:r>
              <a:rPr kumimoji="1" lang="ja-JP" altLang="en-US" sz="1400" b="1" dirty="0">
                <a:solidFill>
                  <a:schemeClr val="bg1"/>
                </a:solidFill>
              </a:rPr>
              <a:t>位</a:t>
            </a:r>
          </a:p>
        </p:txBody>
      </p:sp>
      <p:sp>
        <p:nvSpPr>
          <p:cNvPr id="15" name="角丸四角形吹き出し 11">
            <a:extLst>
              <a:ext uri="{FF2B5EF4-FFF2-40B4-BE49-F238E27FC236}">
                <a16:creationId xmlns:a16="http://schemas.microsoft.com/office/drawing/2014/main" id="{690296D2-8D78-4054-B4DD-A5E1D36095D2}"/>
              </a:ext>
            </a:extLst>
          </p:cNvPr>
          <p:cNvSpPr/>
          <p:nvPr/>
        </p:nvSpPr>
        <p:spPr>
          <a:xfrm>
            <a:off x="7494699" y="4516197"/>
            <a:ext cx="2001422" cy="625033"/>
          </a:xfrm>
          <a:prstGeom prst="wedgeRoundRectCallout">
            <a:avLst>
              <a:gd name="adj1" fmla="val -57474"/>
              <a:gd name="adj2" fmla="val 21759"/>
              <a:gd name="adj3" fmla="val 16667"/>
            </a:avLst>
          </a:prstGeom>
          <a:solidFill>
            <a:srgbClr val="F8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02411A9-B6A3-4FEF-BD50-925832A073EA}"/>
              </a:ext>
            </a:extLst>
          </p:cNvPr>
          <p:cNvSpPr txBox="1"/>
          <p:nvPr/>
        </p:nvSpPr>
        <p:spPr>
          <a:xfrm>
            <a:off x="7580814" y="4560136"/>
            <a:ext cx="2342678" cy="523220"/>
          </a:xfrm>
          <a:prstGeom prst="rect">
            <a:avLst/>
          </a:prstGeom>
          <a:noFill/>
        </p:spPr>
        <p:txBody>
          <a:bodyPr wrap="square" rtlCol="0">
            <a:spAutoFit/>
          </a:bodyPr>
          <a:lstStyle/>
          <a:p>
            <a:r>
              <a:rPr kumimoji="1" lang="ja-JP" altLang="en-US" sz="1400" b="1" dirty="0">
                <a:solidFill>
                  <a:schemeClr val="bg1"/>
                </a:solidFill>
              </a:rPr>
              <a:t>平均寿命　全国</a:t>
            </a:r>
            <a:r>
              <a:rPr kumimoji="1" lang="en-US" altLang="ja-JP" sz="1400" b="1" dirty="0">
                <a:solidFill>
                  <a:schemeClr val="bg1"/>
                </a:solidFill>
              </a:rPr>
              <a:t>21</a:t>
            </a:r>
            <a:r>
              <a:rPr kumimoji="1" lang="ja-JP" altLang="en-US" sz="1400" b="1" dirty="0">
                <a:solidFill>
                  <a:schemeClr val="bg1"/>
                </a:solidFill>
              </a:rPr>
              <a:t>位</a:t>
            </a:r>
            <a:endParaRPr kumimoji="1" lang="en-US" altLang="ja-JP" sz="1400" b="1" dirty="0">
              <a:solidFill>
                <a:schemeClr val="bg1"/>
              </a:solidFill>
            </a:endParaRPr>
          </a:p>
          <a:p>
            <a:r>
              <a:rPr kumimoji="1" lang="ja-JP" altLang="en-US" sz="1400" b="1" dirty="0">
                <a:solidFill>
                  <a:schemeClr val="bg1"/>
                </a:solidFill>
              </a:rPr>
              <a:t>健康寿命　全国</a:t>
            </a:r>
            <a:r>
              <a:rPr kumimoji="1" lang="en-US" altLang="ja-JP" sz="1400" b="1" dirty="0">
                <a:solidFill>
                  <a:schemeClr val="bg1"/>
                </a:solidFill>
              </a:rPr>
              <a:t>40</a:t>
            </a:r>
            <a:r>
              <a:rPr kumimoji="1" lang="ja-JP" altLang="en-US" sz="1400" b="1" dirty="0">
                <a:solidFill>
                  <a:schemeClr val="bg1"/>
                </a:solidFill>
              </a:rPr>
              <a:t>位</a:t>
            </a:r>
          </a:p>
        </p:txBody>
      </p:sp>
      <p:sp>
        <p:nvSpPr>
          <p:cNvPr id="3" name="テキスト ボックス 2">
            <a:extLst>
              <a:ext uri="{FF2B5EF4-FFF2-40B4-BE49-F238E27FC236}">
                <a16:creationId xmlns:a16="http://schemas.microsoft.com/office/drawing/2014/main" id="{25F2BE30-FE9D-4895-BB44-C6156B007914}"/>
              </a:ext>
            </a:extLst>
          </p:cNvPr>
          <p:cNvSpPr txBox="1"/>
          <p:nvPr/>
        </p:nvSpPr>
        <p:spPr>
          <a:xfrm>
            <a:off x="1736203" y="972273"/>
            <a:ext cx="5844611" cy="400110"/>
          </a:xfrm>
          <a:prstGeom prst="rect">
            <a:avLst/>
          </a:prstGeom>
          <a:noFill/>
        </p:spPr>
        <p:txBody>
          <a:bodyPr wrap="square" rtlCol="0">
            <a:spAutoFit/>
          </a:bodyPr>
          <a:lstStyle/>
          <a:p>
            <a:pPr algn="ctr"/>
            <a:r>
              <a:rPr kumimoji="1" lang="ja-JP" altLang="en-US" sz="2000" dirty="0"/>
              <a:t>平均寿命と健康寿命（</a:t>
            </a:r>
            <a:r>
              <a:rPr kumimoji="1" lang="en-US" altLang="ja-JP" sz="2000" dirty="0"/>
              <a:t>2019</a:t>
            </a:r>
            <a:r>
              <a:rPr kumimoji="1" lang="ja-JP" altLang="en-US" sz="2000" dirty="0"/>
              <a:t>年）</a:t>
            </a:r>
          </a:p>
        </p:txBody>
      </p:sp>
      <p:sp>
        <p:nvSpPr>
          <p:cNvPr id="17" name="テキスト ボックス 1" title="出典：人口動態統計特殊報告（厚生労働省）">
            <a:extLst>
              <a:ext uri="{FF2B5EF4-FFF2-40B4-BE49-F238E27FC236}">
                <a16:creationId xmlns:a16="http://schemas.microsoft.com/office/drawing/2014/main" id="{F9C95E61-4902-49A6-A0BB-B6B001A58995}"/>
              </a:ext>
            </a:extLst>
          </p:cNvPr>
          <p:cNvSpPr txBox="1">
            <a:spLocks/>
          </p:cNvSpPr>
          <p:nvPr/>
        </p:nvSpPr>
        <p:spPr>
          <a:xfrm>
            <a:off x="2836506" y="5829959"/>
            <a:ext cx="5415531" cy="205184"/>
          </a:xfrm>
          <a:prstGeom prst="rect">
            <a:avLst/>
          </a:prstGeom>
        </p:spPr>
        <p:txBody>
          <a:bodyPr wrap="square" lIns="0" tIns="0" rIns="0" bIns="0" rtlCol="0">
            <a:spAutoFit/>
          </a:bodyPr>
          <a:lstStyle/>
          <a:p>
            <a:pPr marL="85493" indent="-85493" defTabSz="884047">
              <a:lnSpc>
                <a:spcPts val="767"/>
              </a:lnSpc>
              <a:defRPr/>
            </a:pPr>
            <a:endParaRPr kumimoji="1" lang="en-US" altLang="ja-JP" sz="1600" dirty="0">
              <a:solidFill>
                <a:srgbClr val="000000"/>
              </a:solidFill>
              <a:latin typeface="Meiryo UI"/>
              <a:ea typeface="Meiryo UI"/>
              <a:cs typeface="Times New Roman"/>
            </a:endParaRPr>
          </a:p>
          <a:p>
            <a:pPr marL="85493" indent="-85493" defTabSz="884047">
              <a:lnSpc>
                <a:spcPts val="767"/>
              </a:lnSpc>
              <a:defRPr/>
            </a:pPr>
            <a:r>
              <a:rPr kumimoji="1" lang="ja-JP" altLang="en-US" sz="1000" dirty="0">
                <a:solidFill>
                  <a:srgbClr val="000000"/>
                </a:solidFill>
                <a:latin typeface="Meiryo UI"/>
                <a:ea typeface="Meiryo UI"/>
                <a:cs typeface="Times New Roman"/>
              </a:rPr>
              <a:t>［出典］厚生労働省　</a:t>
            </a:r>
            <a:r>
              <a:rPr kumimoji="1" lang="en-US" altLang="ja-JP" sz="1000" dirty="0">
                <a:solidFill>
                  <a:srgbClr val="000000"/>
                </a:solidFill>
                <a:latin typeface="Meiryo UI"/>
                <a:ea typeface="Meiryo UI"/>
                <a:cs typeface="Times New Roman"/>
              </a:rPr>
              <a:t>『</a:t>
            </a:r>
            <a:r>
              <a:rPr kumimoji="1" lang="ja-JP" altLang="en-US" sz="1000" dirty="0">
                <a:solidFill>
                  <a:srgbClr val="000000"/>
                </a:solidFill>
                <a:latin typeface="Meiryo UI"/>
                <a:ea typeface="Meiryo UI"/>
                <a:cs typeface="Times New Roman"/>
              </a:rPr>
              <a:t>令和３年</a:t>
            </a:r>
            <a:r>
              <a:rPr kumimoji="1" lang="en-US" altLang="ja-JP" sz="1000" dirty="0">
                <a:solidFill>
                  <a:srgbClr val="000000"/>
                </a:solidFill>
                <a:latin typeface="Meiryo UI"/>
                <a:ea typeface="Meiryo UI"/>
                <a:cs typeface="Times New Roman"/>
              </a:rPr>
              <a:t>12</a:t>
            </a:r>
            <a:r>
              <a:rPr kumimoji="1" lang="ja-JP" altLang="en-US" sz="1000" dirty="0">
                <a:solidFill>
                  <a:srgbClr val="000000"/>
                </a:solidFill>
                <a:latin typeface="Meiryo UI"/>
                <a:ea typeface="Meiryo UI"/>
                <a:cs typeface="Times New Roman"/>
              </a:rPr>
              <a:t>月</a:t>
            </a:r>
            <a:r>
              <a:rPr kumimoji="1" lang="en-US" altLang="ja-JP" sz="1000" dirty="0">
                <a:solidFill>
                  <a:srgbClr val="000000"/>
                </a:solidFill>
                <a:latin typeface="Meiryo UI"/>
                <a:ea typeface="Meiryo UI"/>
                <a:cs typeface="Times New Roman"/>
              </a:rPr>
              <a:t>20</a:t>
            </a:r>
            <a:r>
              <a:rPr kumimoji="1" lang="ja-JP" altLang="en-US" sz="1000" dirty="0">
                <a:solidFill>
                  <a:srgbClr val="000000"/>
                </a:solidFill>
                <a:latin typeface="Meiryo UI"/>
                <a:ea typeface="Meiryo UI"/>
                <a:cs typeface="Times New Roman"/>
              </a:rPr>
              <a:t>日 第</a:t>
            </a:r>
            <a:r>
              <a:rPr kumimoji="1" lang="en-US" altLang="ja-JP" sz="1000" dirty="0">
                <a:solidFill>
                  <a:srgbClr val="000000"/>
                </a:solidFill>
                <a:latin typeface="Meiryo UI"/>
                <a:ea typeface="Meiryo UI"/>
                <a:cs typeface="Times New Roman"/>
              </a:rPr>
              <a:t>16</a:t>
            </a:r>
            <a:r>
              <a:rPr kumimoji="1" lang="ja-JP" altLang="en-US" sz="1000" dirty="0">
                <a:solidFill>
                  <a:srgbClr val="000000"/>
                </a:solidFill>
                <a:latin typeface="Meiryo UI"/>
                <a:ea typeface="Meiryo UI"/>
                <a:cs typeface="Times New Roman"/>
              </a:rPr>
              <a:t>回健康日本</a:t>
            </a:r>
            <a:r>
              <a:rPr kumimoji="1" lang="en-US" altLang="ja-JP" sz="1000" dirty="0">
                <a:solidFill>
                  <a:srgbClr val="000000"/>
                </a:solidFill>
                <a:latin typeface="Meiryo UI"/>
                <a:ea typeface="Meiryo UI"/>
                <a:cs typeface="Times New Roman"/>
              </a:rPr>
              <a:t>21</a:t>
            </a:r>
            <a:r>
              <a:rPr kumimoji="1" lang="ja-JP" altLang="en-US" sz="1000" dirty="0">
                <a:solidFill>
                  <a:srgbClr val="000000"/>
                </a:solidFill>
                <a:latin typeface="Meiryo UI"/>
                <a:ea typeface="Meiryo UI"/>
                <a:cs typeface="Times New Roman"/>
              </a:rPr>
              <a:t>（第二次）推進専門委員会資料</a:t>
            </a:r>
            <a:r>
              <a:rPr kumimoji="1" lang="en-US" altLang="ja-JP" sz="1000" dirty="0">
                <a:solidFill>
                  <a:srgbClr val="000000"/>
                </a:solidFill>
                <a:latin typeface="Meiryo UI"/>
                <a:ea typeface="Meiryo UI"/>
                <a:cs typeface="Times New Roman"/>
              </a:rPr>
              <a:t>』</a:t>
            </a:r>
            <a:endParaRPr kumimoji="1" lang="ja-JP" altLang="en-US" sz="1600" dirty="0">
              <a:solidFill>
                <a:prstClr val="black"/>
              </a:solidFill>
              <a:latin typeface="Meiryo UI"/>
              <a:ea typeface="Meiryo UI"/>
              <a:cs typeface="ＭＳ Ｐゴシック"/>
            </a:endParaRPr>
          </a:p>
        </p:txBody>
      </p:sp>
    </p:spTree>
    <p:extLst>
      <p:ext uri="{BB962C8B-B14F-4D97-AF65-F5344CB8AC3E}">
        <p14:creationId xmlns:p14="http://schemas.microsoft.com/office/powerpoint/2010/main" val="41369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85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人口動態（府内各地域の状況）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11" name="図 10"/>
          <p:cNvPicPr>
            <a:picLocks noChangeAspect="1"/>
          </p:cNvPicPr>
          <p:nvPr/>
        </p:nvPicPr>
        <p:blipFill>
          <a:blip r:embed="rId3"/>
          <a:stretch>
            <a:fillRect/>
          </a:stretch>
        </p:blipFill>
        <p:spPr>
          <a:xfrm>
            <a:off x="908626" y="814819"/>
            <a:ext cx="8617472" cy="4302580"/>
          </a:xfrm>
          <a:prstGeom prst="rect">
            <a:avLst/>
          </a:prstGeom>
        </p:spPr>
      </p:pic>
      <p:sp>
        <p:nvSpPr>
          <p:cNvPr id="12" name="テキスト ボックス 11">
            <a:extLst>
              <a:ext uri="{FF2B5EF4-FFF2-40B4-BE49-F238E27FC236}">
                <a16:creationId xmlns:a16="http://schemas.microsoft.com/office/drawing/2014/main" id="{178AA22E-FCB1-45B3-87A6-15F3CBAFE844}"/>
              </a:ext>
            </a:extLst>
          </p:cNvPr>
          <p:cNvSpPr txBox="1"/>
          <p:nvPr/>
        </p:nvSpPr>
        <p:spPr>
          <a:xfrm>
            <a:off x="379901" y="4973190"/>
            <a:ext cx="9146197" cy="461665"/>
          </a:xfrm>
          <a:prstGeom prst="rect">
            <a:avLst/>
          </a:prstGeom>
          <a:noFill/>
        </p:spPr>
        <p:txBody>
          <a:bodyPr wrap="square" rtlCol="0">
            <a:spAutoFit/>
          </a:bodyPr>
          <a:lstStyle/>
          <a:p>
            <a:pPr lvl="0">
              <a:defRPr/>
            </a:pPr>
            <a:r>
              <a:rPr kumimoji="1" lang="ja-JP" altLang="en-US" sz="1200" dirty="0">
                <a:solidFill>
                  <a:prstClr val="black"/>
                </a:solidFill>
                <a:latin typeface="+mn-ea"/>
              </a:rPr>
              <a:t>出典：</a:t>
            </a:r>
            <a:r>
              <a:rPr kumimoji="1" lang="en-US" altLang="ja-JP" sz="1200" dirty="0">
                <a:solidFill>
                  <a:prstClr val="black"/>
                </a:solidFill>
                <a:latin typeface="+mn-ea"/>
              </a:rPr>
              <a:t>2015</a:t>
            </a:r>
            <a:r>
              <a:rPr kumimoji="1" lang="ja-JP" altLang="en-US" sz="1200" dirty="0">
                <a:solidFill>
                  <a:prstClr val="black"/>
                </a:solidFill>
                <a:latin typeface="+mn-ea"/>
              </a:rPr>
              <a:t>年までは総務省 「国勢調査」</a:t>
            </a:r>
            <a:endParaRPr kumimoji="1" lang="en-US" altLang="ja-JP" sz="1200" dirty="0">
              <a:solidFill>
                <a:prstClr val="black"/>
              </a:solidFill>
              <a:latin typeface="+mn-ea"/>
            </a:endParaRPr>
          </a:p>
          <a:p>
            <a:pPr marL="457200" lvl="0" indent="-457200">
              <a:defRPr/>
            </a:pPr>
            <a:r>
              <a:rPr lang="ja-JP" altLang="en-US" sz="1200" dirty="0">
                <a:solidFill>
                  <a:prstClr val="black"/>
                </a:solidFill>
                <a:latin typeface="+mn-ea"/>
              </a:rPr>
              <a:t>　　  　 </a:t>
            </a:r>
            <a:r>
              <a:rPr kumimoji="1" lang="en-US" altLang="ja-JP" sz="1200" dirty="0">
                <a:solidFill>
                  <a:prstClr val="black"/>
                </a:solidFill>
                <a:latin typeface="+mn-ea"/>
              </a:rPr>
              <a:t>2020</a:t>
            </a:r>
            <a:r>
              <a:rPr kumimoji="1" lang="ja-JP" altLang="en-US" sz="1200" dirty="0">
                <a:solidFill>
                  <a:prstClr val="black"/>
                </a:solidFill>
                <a:latin typeface="+mn-ea"/>
              </a:rPr>
              <a:t>年以降</a:t>
            </a:r>
            <a:r>
              <a:rPr lang="ja-JP" altLang="en-US" sz="1200" dirty="0">
                <a:solidFill>
                  <a:prstClr val="black"/>
                </a:solidFill>
                <a:latin typeface="+mn-ea"/>
              </a:rPr>
              <a:t>は「大阪府の将来推計人口について（</a:t>
            </a:r>
            <a:r>
              <a:rPr lang="en-US" altLang="ja-JP" sz="1200" dirty="0">
                <a:solidFill>
                  <a:prstClr val="black"/>
                </a:solidFill>
                <a:latin typeface="+mn-ea"/>
              </a:rPr>
              <a:t>2018</a:t>
            </a:r>
            <a:r>
              <a:rPr lang="ja-JP" altLang="en-US" sz="1200" dirty="0">
                <a:solidFill>
                  <a:prstClr val="black"/>
                </a:solidFill>
                <a:latin typeface="+mn-ea"/>
              </a:rPr>
              <a:t>年</a:t>
            </a:r>
            <a:r>
              <a:rPr lang="en-US" altLang="ja-JP" sz="1200" dirty="0">
                <a:solidFill>
                  <a:prstClr val="black"/>
                </a:solidFill>
                <a:latin typeface="+mn-ea"/>
              </a:rPr>
              <a:t>8</a:t>
            </a:r>
            <a:r>
              <a:rPr lang="ja-JP" altLang="en-US" sz="1200" dirty="0">
                <a:solidFill>
                  <a:prstClr val="black"/>
                </a:solidFill>
                <a:latin typeface="+mn-ea"/>
              </a:rPr>
              <a:t>月）」における大阪府の人口推計（ケース２）に基づき大阪府企画室推計</a:t>
            </a:r>
            <a:endParaRPr kumimoji="1" lang="ja-JP" altLang="en-US" sz="1200" dirty="0">
              <a:solidFill>
                <a:prstClr val="black"/>
              </a:solidFill>
              <a:latin typeface="+mn-ea"/>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20</a:t>
            </a:fld>
            <a:endParaRPr lang="ja-JP" altLang="en-US" sz="1600" dirty="0"/>
          </a:p>
        </p:txBody>
      </p:sp>
      <p:sp>
        <p:nvSpPr>
          <p:cNvPr id="10" name="正方形/長方形 9">
            <a:extLst>
              <a:ext uri="{FF2B5EF4-FFF2-40B4-BE49-F238E27FC236}">
                <a16:creationId xmlns:a16="http://schemas.microsoft.com/office/drawing/2014/main" id="{4ABEB5F0-634D-4617-98A9-B5B734F3C718}"/>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552720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21</a:t>
            </a:fld>
            <a:endParaRPr lang="ja-JP" altLang="en-US" sz="1600" dirty="0"/>
          </a:p>
        </p:txBody>
      </p:sp>
      <p:sp>
        <p:nvSpPr>
          <p:cNvPr id="13" name="正方形/長方形 4"/>
          <p:cNvSpPr>
            <a:spLocks noChangeArrowheads="1"/>
          </p:cNvSpPr>
          <p:nvPr/>
        </p:nvSpPr>
        <p:spPr bwMode="auto">
          <a:xfrm>
            <a:off x="6392140" y="1330760"/>
            <a:ext cx="342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2" name="正方形/長方形 1"/>
          <p:cNvSpPr/>
          <p:nvPr/>
        </p:nvSpPr>
        <p:spPr>
          <a:xfrm>
            <a:off x="2476500" y="5322158"/>
            <a:ext cx="4953000" cy="392415"/>
          </a:xfrm>
          <a:prstGeom prst="rect">
            <a:avLst/>
          </a:prstGeom>
        </p:spPr>
        <p:txBody>
          <a:bodyPr>
            <a:spAutoFit/>
          </a:bodyPr>
          <a:lstStyle/>
          <a:p>
            <a:endParaRPr lang="ja-JP" altLang="en-US" sz="1950" dirty="0"/>
          </a:p>
        </p:txBody>
      </p:sp>
      <p:sp>
        <p:nvSpPr>
          <p:cNvPr id="18" name="正方形/長方形 17"/>
          <p:cNvSpPr/>
          <p:nvPr/>
        </p:nvSpPr>
        <p:spPr>
          <a:xfrm>
            <a:off x="252001" y="539999"/>
            <a:ext cx="9361556" cy="828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年の圏域別転入出状況をみると、全体では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8,064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人の転入超過。</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●一方で、対東京圏（東京都、神奈川県、埼玉県、千葉県）では全ての年齢層で転出超過となっている。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代の東京圏への転出者が多い。</a:t>
            </a:r>
          </a:p>
        </p:txBody>
      </p:sp>
      <p:graphicFrame>
        <p:nvGraphicFramePr>
          <p:cNvPr id="4" name="表 3"/>
          <p:cNvGraphicFramePr>
            <a:graphicFrameLocks noGrp="1"/>
          </p:cNvGraphicFramePr>
          <p:nvPr>
            <p:extLst>
              <p:ext uri="{D42A27DB-BD31-4B8C-83A1-F6EECF244321}">
                <p14:modId xmlns:p14="http://schemas.microsoft.com/office/powerpoint/2010/main" val="612219524"/>
              </p:ext>
            </p:extLst>
          </p:nvPr>
        </p:nvGraphicFramePr>
        <p:xfrm>
          <a:off x="228374" y="1550856"/>
          <a:ext cx="8935440" cy="4450000"/>
        </p:xfrm>
        <a:graphic>
          <a:graphicData uri="http://schemas.openxmlformats.org/drawingml/2006/table">
            <a:tbl>
              <a:tblPr>
                <a:tableStyleId>{5C22544A-7EE6-4342-B048-85BDC9FD1C3A}</a:tableStyleId>
              </a:tblPr>
              <a:tblGrid>
                <a:gridCol w="1008000">
                  <a:extLst>
                    <a:ext uri="{9D8B030D-6E8A-4147-A177-3AD203B41FA5}">
                      <a16:colId xmlns:a16="http://schemas.microsoft.com/office/drawing/2014/main" val="1102618339"/>
                    </a:ext>
                  </a:extLst>
                </a:gridCol>
                <a:gridCol w="792000">
                  <a:extLst>
                    <a:ext uri="{9D8B030D-6E8A-4147-A177-3AD203B41FA5}">
                      <a16:colId xmlns:a16="http://schemas.microsoft.com/office/drawing/2014/main" val="3186623276"/>
                    </a:ext>
                  </a:extLst>
                </a:gridCol>
                <a:gridCol w="891930">
                  <a:extLst>
                    <a:ext uri="{9D8B030D-6E8A-4147-A177-3AD203B41FA5}">
                      <a16:colId xmlns:a16="http://schemas.microsoft.com/office/drawing/2014/main" val="3132908294"/>
                    </a:ext>
                  </a:extLst>
                </a:gridCol>
                <a:gridCol w="891930">
                  <a:extLst>
                    <a:ext uri="{9D8B030D-6E8A-4147-A177-3AD203B41FA5}">
                      <a16:colId xmlns:a16="http://schemas.microsoft.com/office/drawing/2014/main" val="2402216771"/>
                    </a:ext>
                  </a:extLst>
                </a:gridCol>
                <a:gridCol w="891930">
                  <a:extLst>
                    <a:ext uri="{9D8B030D-6E8A-4147-A177-3AD203B41FA5}">
                      <a16:colId xmlns:a16="http://schemas.microsoft.com/office/drawing/2014/main" val="1566893601"/>
                    </a:ext>
                  </a:extLst>
                </a:gridCol>
                <a:gridCol w="891930">
                  <a:extLst>
                    <a:ext uri="{9D8B030D-6E8A-4147-A177-3AD203B41FA5}">
                      <a16:colId xmlns:a16="http://schemas.microsoft.com/office/drawing/2014/main" val="3941263074"/>
                    </a:ext>
                  </a:extLst>
                </a:gridCol>
                <a:gridCol w="891930">
                  <a:extLst>
                    <a:ext uri="{9D8B030D-6E8A-4147-A177-3AD203B41FA5}">
                      <a16:colId xmlns:a16="http://schemas.microsoft.com/office/drawing/2014/main" val="218062407"/>
                    </a:ext>
                  </a:extLst>
                </a:gridCol>
                <a:gridCol w="891930">
                  <a:extLst>
                    <a:ext uri="{9D8B030D-6E8A-4147-A177-3AD203B41FA5}">
                      <a16:colId xmlns:a16="http://schemas.microsoft.com/office/drawing/2014/main" val="2538581216"/>
                    </a:ext>
                  </a:extLst>
                </a:gridCol>
                <a:gridCol w="891930">
                  <a:extLst>
                    <a:ext uri="{9D8B030D-6E8A-4147-A177-3AD203B41FA5}">
                      <a16:colId xmlns:a16="http://schemas.microsoft.com/office/drawing/2014/main" val="2875677931"/>
                    </a:ext>
                  </a:extLst>
                </a:gridCol>
                <a:gridCol w="891930">
                  <a:extLst>
                    <a:ext uri="{9D8B030D-6E8A-4147-A177-3AD203B41FA5}">
                      <a16:colId xmlns:a16="http://schemas.microsoft.com/office/drawing/2014/main" val="122060306"/>
                    </a:ext>
                  </a:extLst>
                </a:gridCol>
              </a:tblGrid>
              <a:tr h="178000">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10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19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29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30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39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40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49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50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59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60</a:t>
                      </a:r>
                      <a:r>
                        <a:rPr lang="ja-JP" altLang="en-US" sz="1050" u="none" strike="noStrike" dirty="0">
                          <a:effectLst/>
                          <a:latin typeface="Meiryo UI" panose="020B0604030504040204" pitchFamily="50" charset="-128"/>
                          <a:ea typeface="Meiryo UI" panose="020B0604030504040204" pitchFamily="50" charset="-128"/>
                        </a:rPr>
                        <a:t>歳以上</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540381"/>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北海道・東北</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5,613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596781"/>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4,807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466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1,034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322396"/>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504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99994106"/>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関東・甲信越</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（東京圏除く）</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4,821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094702"/>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4,389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1,874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208213"/>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7487123"/>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東京圏</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36,416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1,150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14,350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8,736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4,554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2,633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1,353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665906"/>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48,268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2,023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10,989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5,355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435622"/>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11,852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413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7,080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2,253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28603337"/>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東海・北陸</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21,264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1,381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9,461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4,210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1,231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37829"/>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18,615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936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8,173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3,976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1,968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9952129"/>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1,288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44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08326685"/>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関西圏</a:t>
                      </a:r>
                      <a:br>
                        <a:rPr lang="ja-JP" altLang="en-US"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大阪除く</a:t>
                      </a:r>
                      <a:r>
                        <a:rPr lang="en-US" altLang="ja-JP" sz="1050" u="none" strike="noStrike">
                          <a:effectLst/>
                          <a:latin typeface="Meiryo UI" panose="020B0604030504040204" pitchFamily="50" charset="-128"/>
                          <a:ea typeface="Meiryo UI" panose="020B0604030504040204" pitchFamily="50" charset="-128"/>
                        </a:rPr>
                        <a:t>)</a:t>
                      </a:r>
                      <a:endParaRPr lang="en-US" altLang="ja-JP"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70,110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3,577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31,965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15,116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6,387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3,667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5,518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0122838"/>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61,725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5,225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23,870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14,323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6,003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5,557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796731"/>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8,385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1,363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8,095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8170774"/>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中国・四国</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10,415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3,320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1,840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571471"/>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15,810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1,491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3,202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85965"/>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5,825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106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11698329"/>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九州</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15,843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6,803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1,505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872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1,114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7453800"/>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14,024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5,077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2,844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425357"/>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176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1,030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251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2708362"/>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br>
                        <a:rPr lang="ja-JP" altLang="en-US"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大阪除く</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175,702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12,511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11,017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77,538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36,080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17,725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10,738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425711"/>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167,638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14,254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8,592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68,426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37,227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17,663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9,811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11,612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329484"/>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1,743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9,112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1,147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874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5742650"/>
                  </a:ext>
                </a:extLst>
              </a:tr>
            </a:tbl>
          </a:graphicData>
        </a:graphic>
      </p:graphicFrame>
      <p:sp>
        <p:nvSpPr>
          <p:cNvPr id="16" name="正方形/長方形 10"/>
          <p:cNvSpPr>
            <a:spLocks noChangeArrowheads="1"/>
          </p:cNvSpPr>
          <p:nvPr/>
        </p:nvSpPr>
        <p:spPr bwMode="auto">
          <a:xfrm>
            <a:off x="97236" y="1496995"/>
            <a:ext cx="1092121" cy="2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lgn="r"/>
            <a:r>
              <a:rPr lang="ja-JP" altLang="en-US"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（男女計）</a:t>
            </a:r>
          </a:p>
        </p:txBody>
      </p:sp>
      <p:sp>
        <p:nvSpPr>
          <p:cNvPr id="19" name="正方形/長方形 18"/>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大阪府の年齢階層別転入出の状況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70400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39999"/>
            <a:ext cx="9345770" cy="2462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latin typeface="+mn-ea"/>
              </a:rPr>
              <a:t>●年代別に比較すると、</a:t>
            </a:r>
            <a:r>
              <a:rPr kumimoji="1" lang="en-US" altLang="ja-JP" sz="1400" dirty="0">
                <a:solidFill>
                  <a:schemeClr val="tx1"/>
                </a:solidFill>
                <a:latin typeface="+mn-ea"/>
              </a:rPr>
              <a:t>20</a:t>
            </a:r>
            <a:r>
              <a:rPr kumimoji="1" lang="ja-JP" altLang="en-US" sz="1400" dirty="0">
                <a:solidFill>
                  <a:schemeClr val="tx1"/>
                </a:solidFill>
                <a:latin typeface="+mn-ea"/>
              </a:rPr>
              <a:t>代の女性の大阪への転入が増加。</a:t>
            </a:r>
          </a:p>
        </p:txBody>
      </p:sp>
      <p:graphicFrame>
        <p:nvGraphicFramePr>
          <p:cNvPr id="7" name="グラフ 6"/>
          <p:cNvGraphicFramePr>
            <a:graphicFrameLocks/>
          </p:cNvGraphicFramePr>
          <p:nvPr>
            <p:extLst>
              <p:ext uri="{D42A27DB-BD31-4B8C-83A1-F6EECF244321}">
                <p14:modId xmlns:p14="http://schemas.microsoft.com/office/powerpoint/2010/main" val="3901529638"/>
              </p:ext>
            </p:extLst>
          </p:nvPr>
        </p:nvGraphicFramePr>
        <p:xfrm>
          <a:off x="748480" y="964597"/>
          <a:ext cx="8288267" cy="475224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4"/>
          <p:cNvSpPr>
            <a:spLocks noChangeArrowheads="1"/>
          </p:cNvSpPr>
          <p:nvPr/>
        </p:nvSpPr>
        <p:spPr bwMode="auto">
          <a:xfrm>
            <a:off x="5391230" y="5734585"/>
            <a:ext cx="42065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年代別　大阪府への転入人口（女性）</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22</a:t>
            </a:fld>
            <a:endParaRPr lang="ja-JP" altLang="en-US" sz="1600" dirty="0"/>
          </a:p>
        </p:txBody>
      </p:sp>
    </p:spTree>
    <p:extLst>
      <p:ext uri="{BB962C8B-B14F-4D97-AF65-F5344CB8AC3E}">
        <p14:creationId xmlns:p14="http://schemas.microsoft.com/office/powerpoint/2010/main" val="368493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518" y="5124791"/>
            <a:ext cx="7292051" cy="846386"/>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年度は、各教科の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区分と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区分の正答率の平均値</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defTabSz="914400">
              <a:tabLst>
                <a:tab pos="92075" algn="l"/>
              </a:tabLs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文部科学省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日時点文部科学省「公立高等学校・中等教育学校（後期課程）における英語教育実施状況調査」</a:t>
            </a:r>
          </a:p>
          <a:p>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57876" y="1659954"/>
          <a:ext cx="9728109" cy="3355515"/>
        </p:xfrm>
        <a:graphic>
          <a:graphicData uri="http://schemas.openxmlformats.org/drawingml/2006/table">
            <a:tbl>
              <a:tblPr firstRow="1" bandRow="1">
                <a:tableStyleId>{5940675A-B579-460E-94D1-54222C63F5DA}</a:tableStyleId>
              </a:tblPr>
              <a:tblGrid>
                <a:gridCol w="1069358">
                  <a:extLst>
                    <a:ext uri="{9D8B030D-6E8A-4147-A177-3AD203B41FA5}">
                      <a16:colId xmlns:a16="http://schemas.microsoft.com/office/drawing/2014/main" val="20000"/>
                    </a:ext>
                  </a:extLst>
                </a:gridCol>
                <a:gridCol w="278438">
                  <a:extLst>
                    <a:ext uri="{9D8B030D-6E8A-4147-A177-3AD203B41FA5}">
                      <a16:colId xmlns:a16="http://schemas.microsoft.com/office/drawing/2014/main" val="20001"/>
                    </a:ext>
                  </a:extLst>
                </a:gridCol>
                <a:gridCol w="1022342">
                  <a:extLst>
                    <a:ext uri="{9D8B030D-6E8A-4147-A177-3AD203B41FA5}">
                      <a16:colId xmlns:a16="http://schemas.microsoft.com/office/drawing/2014/main" val="316872930"/>
                    </a:ext>
                  </a:extLst>
                </a:gridCol>
                <a:gridCol w="962835">
                  <a:extLst>
                    <a:ext uri="{9D8B030D-6E8A-4147-A177-3AD203B41FA5}">
                      <a16:colId xmlns:a16="http://schemas.microsoft.com/office/drawing/2014/main" val="20002"/>
                    </a:ext>
                  </a:extLst>
                </a:gridCol>
                <a:gridCol w="962835">
                  <a:extLst>
                    <a:ext uri="{9D8B030D-6E8A-4147-A177-3AD203B41FA5}">
                      <a16:colId xmlns:a16="http://schemas.microsoft.com/office/drawing/2014/main" val="20003"/>
                    </a:ext>
                  </a:extLst>
                </a:gridCol>
                <a:gridCol w="962835">
                  <a:extLst>
                    <a:ext uri="{9D8B030D-6E8A-4147-A177-3AD203B41FA5}">
                      <a16:colId xmlns:a16="http://schemas.microsoft.com/office/drawing/2014/main" val="20004"/>
                    </a:ext>
                  </a:extLst>
                </a:gridCol>
                <a:gridCol w="962835">
                  <a:extLst>
                    <a:ext uri="{9D8B030D-6E8A-4147-A177-3AD203B41FA5}">
                      <a16:colId xmlns:a16="http://schemas.microsoft.com/office/drawing/2014/main" val="20005"/>
                    </a:ext>
                  </a:extLst>
                </a:gridCol>
                <a:gridCol w="962835">
                  <a:extLst>
                    <a:ext uri="{9D8B030D-6E8A-4147-A177-3AD203B41FA5}">
                      <a16:colId xmlns:a16="http://schemas.microsoft.com/office/drawing/2014/main" val="20006"/>
                    </a:ext>
                  </a:extLst>
                </a:gridCol>
                <a:gridCol w="962835">
                  <a:extLst>
                    <a:ext uri="{9D8B030D-6E8A-4147-A177-3AD203B41FA5}">
                      <a16:colId xmlns:a16="http://schemas.microsoft.com/office/drawing/2014/main" val="20007"/>
                    </a:ext>
                  </a:extLst>
                </a:gridCol>
                <a:gridCol w="962835">
                  <a:extLst>
                    <a:ext uri="{9D8B030D-6E8A-4147-A177-3AD203B41FA5}">
                      <a16:colId xmlns:a16="http://schemas.microsoft.com/office/drawing/2014/main" val="20008"/>
                    </a:ext>
                  </a:extLst>
                </a:gridCol>
                <a:gridCol w="618126">
                  <a:extLst>
                    <a:ext uri="{9D8B030D-6E8A-4147-A177-3AD203B41FA5}">
                      <a16:colId xmlns:a16="http://schemas.microsoft.com/office/drawing/2014/main" val="20010"/>
                    </a:ext>
                  </a:extLst>
                </a:gridCol>
              </a:tblGrid>
              <a:tr h="524402">
                <a:tc gridSpan="3">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p>
                  </a:txBody>
                  <a:tcPr anchor="ctr">
                    <a:solidFill>
                      <a:schemeClr val="accent5">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p>
                    <a:p>
                      <a:pPr algn="ct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5">
                        <a:lumMod val="60000"/>
                        <a:lumOff val="40000"/>
                      </a:schemeClr>
                    </a:solidFill>
                  </a:tcPr>
                </a:tc>
                <a:tc>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p>
                  </a:txBody>
                  <a:tcPr anchor="ctr">
                    <a:solidFill>
                      <a:schemeClr val="accent5">
                        <a:lumMod val="60000"/>
                        <a:lumOff val="40000"/>
                      </a:schemeClr>
                    </a:solidFill>
                  </a:tcPr>
                </a:tc>
                <a:extLst>
                  <a:ext uri="{0D108BD9-81ED-4DB2-BD59-A6C34878D82A}">
                    <a16:rowId xmlns:a16="http://schemas.microsoft.com/office/drawing/2014/main" val="10000"/>
                  </a:ext>
                </a:extLst>
              </a:tr>
              <a:tr h="489573">
                <a:tc rowSpan="4">
                  <a:txBody>
                    <a:bodyPr/>
                    <a:lstStyle/>
                    <a:p>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61.7</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rowSpan="4">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66.8</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59.5</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[57.5</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383989553"/>
                  </a:ext>
                </a:extLst>
              </a:tr>
              <a:tr h="489573">
                <a:tc vMerge="1">
                  <a:txBody>
                    <a:bodyPr/>
                    <a:lstStyle/>
                    <a:p>
                      <a:endParaRPr kumimoji="1" lang="ja-JP" altLang="en-US" sz="1200" dirty="0">
                        <a:latin typeface="HGPｺﾞｼｯｸE" pitchFamily="50" charset="-128"/>
                        <a:ea typeface="HGPｺﾞｼｯｸE" pitchFamily="50" charset="-128"/>
                      </a:endParaRPr>
                    </a:p>
                  </a:txBody>
                  <a:tcP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[71.9</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69.6</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67.1</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vMerge="1">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52.9</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[53.0</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55.5</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4133807946"/>
                  </a:ext>
                </a:extLst>
              </a:tr>
              <a:tr h="87282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大阪府の公立高校</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 </a:t>
                      </a: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[39.3%]</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40.4%</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[40.2%]</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[43.6%]</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123518" y="470549"/>
            <a:ext cx="9662468" cy="1080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2019(H31/R1)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年度の学力調査結果（正答率）は、小学校国語が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％。中学校国語が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小学校、中学校ともに全国平均を下回っている。</a:t>
            </a:r>
          </a:p>
          <a:p>
            <a:pPr>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2019(H31/R1)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年度の大阪府の公立高校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a:t>
            </a:r>
            <a:b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2010(H22)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年度以降、向上がみられ、全国の水準を上回っている。</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小中学校の</a:t>
            </a:r>
            <a:r>
              <a:rPr kumimoji="1" lang="zh-TW" altLang="en-US" b="1" dirty="0">
                <a:solidFill>
                  <a:schemeClr val="bg1"/>
                </a:solidFill>
                <a:latin typeface="+mn-ea"/>
              </a:rPr>
              <a:t>学力調査結果</a:t>
            </a:r>
            <a:r>
              <a:rPr kumimoji="1" lang="ja-JP" altLang="en-US" b="1" dirty="0">
                <a:solidFill>
                  <a:schemeClr val="bg1"/>
                </a:solidFill>
                <a:latin typeface="+mn-ea"/>
              </a:rPr>
              <a:t>等</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23</a:t>
            </a:r>
            <a:endParaRPr lang="ja-JP" altLang="en-US" sz="1600" dirty="0"/>
          </a:p>
        </p:txBody>
      </p:sp>
    </p:spTree>
    <p:extLst>
      <p:ext uri="{BB962C8B-B14F-4D97-AF65-F5344CB8AC3E}">
        <p14:creationId xmlns:p14="http://schemas.microsoft.com/office/powerpoint/2010/main" val="159921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24</a:t>
            </a:fld>
            <a:endParaRPr lang="ja-JP" altLang="en-US" sz="1600" dirty="0"/>
          </a:p>
        </p:txBody>
      </p:sp>
      <p:sp>
        <p:nvSpPr>
          <p:cNvPr id="10" name="正方形/長方形 9"/>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学校におけるＩＣＴ化の導入状況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3" name="ホームベース 1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4" name="図 3">
            <a:extLst>
              <a:ext uri="{FF2B5EF4-FFF2-40B4-BE49-F238E27FC236}">
                <a16:creationId xmlns:a16="http://schemas.microsoft.com/office/drawing/2014/main" id="{BDF0AF63-F2B4-490C-B93E-32E1F58857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98574" y="1302345"/>
            <a:ext cx="7498271" cy="4542624"/>
          </a:xfrm>
          <a:prstGeom prst="rect">
            <a:avLst/>
          </a:prstGeom>
        </p:spPr>
      </p:pic>
      <p:sp>
        <p:nvSpPr>
          <p:cNvPr id="14" name="正方形/長方形 13">
            <a:extLst>
              <a:ext uri="{FF2B5EF4-FFF2-40B4-BE49-F238E27FC236}">
                <a16:creationId xmlns:a16="http://schemas.microsoft.com/office/drawing/2014/main" id="{1E170A68-94E2-4A7D-B7EF-8E16C97878E3}"/>
              </a:ext>
            </a:extLst>
          </p:cNvPr>
          <p:cNvSpPr/>
          <p:nvPr/>
        </p:nvSpPr>
        <p:spPr>
          <a:xfrm>
            <a:off x="237000" y="493345"/>
            <a:ext cx="9432000" cy="7685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●府内の公立学校（小学校、中学校、義務教育学校、高等学校、中等教育学校及び特別支援学校）における学校のＩＣＴ化については、多くの項目で全国平均を上回っている状況であったが、国の第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期教育振興基本計画で掲げた目標には到達していなかった。</a:t>
            </a:r>
            <a:br>
              <a:rPr kumimoji="1" lang="en-US" altLang="ja-JP" sz="1400" dirty="0">
                <a:solidFill>
                  <a:schemeClr val="tx1"/>
                </a:solidFill>
                <a:latin typeface="Meiryo UI" panose="020B0604030504040204" pitchFamily="50" charset="-128"/>
                <a:ea typeface="Meiryo UI" panose="020B0604030504040204" pitchFamily="50" charset="-128"/>
              </a:rPr>
            </a:b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3651504" y="5885449"/>
            <a:ext cx="5117223" cy="230832"/>
          </a:xfrm>
          <a:prstGeom prst="rect">
            <a:avLst/>
          </a:prstGeom>
          <a:noFill/>
          <a:ln>
            <a:noFill/>
          </a:ln>
        </p:spPr>
        <p:txBody>
          <a:bodyPr wrap="square" rtlCol="0">
            <a:spAutoFit/>
          </a:bodyPr>
          <a:lstStyle/>
          <a:p>
            <a:pPr marL="217984" indent="-217984" algn="r"/>
            <a:r>
              <a:rPr lang="ja-JP" altLang="en-US" sz="900" dirty="0">
                <a:latin typeface="+mn-ea"/>
              </a:rPr>
              <a:t>出典：「令和元年度学校における教育の情報化の実態等に関する調査結果」（文科省）</a:t>
            </a:r>
            <a:endParaRPr lang="en-US" altLang="ja-JP" sz="900" dirty="0">
              <a:latin typeface="+mn-ea"/>
            </a:endParaRPr>
          </a:p>
        </p:txBody>
      </p:sp>
    </p:spTree>
    <p:extLst>
      <p:ext uri="{BB962C8B-B14F-4D97-AF65-F5344CB8AC3E}">
        <p14:creationId xmlns:p14="http://schemas.microsoft.com/office/powerpoint/2010/main" val="239041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鉄道ネットワークの充実・機能強化</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6" name="正方形/長方形 5"/>
          <p:cNvSpPr/>
          <p:nvPr/>
        </p:nvSpPr>
        <p:spPr>
          <a:xfrm>
            <a:off x="2746695" y="5627427"/>
            <a:ext cx="4412609" cy="42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新駅：中之島、西本町、南海新難波の駅名は仮称</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52000" y="540000"/>
            <a:ext cx="9333960" cy="3243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●なにわ筋線などの鉄道ネットワークの充実・機能強化を推進。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25</a:t>
            </a:fld>
            <a:endParaRPr lang="ja-JP" altLang="en-US" sz="1600" dirty="0"/>
          </a:p>
        </p:txBody>
      </p:sp>
      <p:pic>
        <p:nvPicPr>
          <p:cNvPr id="3" name="図 2">
            <a:extLst>
              <a:ext uri="{FF2B5EF4-FFF2-40B4-BE49-F238E27FC236}">
                <a16:creationId xmlns:a16="http://schemas.microsoft.com/office/drawing/2014/main" id="{A7D218E9-C641-4329-80B4-9228DF704F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8318" y="864338"/>
            <a:ext cx="5140437" cy="4726751"/>
          </a:xfrm>
          <a:prstGeom prst="rect">
            <a:avLst/>
          </a:prstGeom>
        </p:spPr>
      </p:pic>
    </p:spTree>
    <p:extLst>
      <p:ext uri="{BB962C8B-B14F-4D97-AF65-F5344CB8AC3E}">
        <p14:creationId xmlns:p14="http://schemas.microsoft.com/office/powerpoint/2010/main" val="212484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983849" y="0"/>
            <a:ext cx="8922151"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健活１０</a:t>
            </a:r>
          </a:p>
        </p:txBody>
      </p:sp>
      <p:sp>
        <p:nvSpPr>
          <p:cNvPr id="24" name="ホームベース 23"/>
          <p:cNvSpPr/>
          <p:nvPr/>
        </p:nvSpPr>
        <p:spPr>
          <a:xfrm>
            <a:off x="0" y="0"/>
            <a:ext cx="4676172"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356922" y="0"/>
            <a:ext cx="1549078"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8" name="正方形/長方形 7"/>
          <p:cNvSpPr/>
          <p:nvPr/>
        </p:nvSpPr>
        <p:spPr>
          <a:xfrm>
            <a:off x="252000" y="539999"/>
            <a:ext cx="9217034" cy="3002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●「健活</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」などの健康づくりの取組みを通じて、健康寿命の延伸を推進。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26</a:t>
            </a:r>
          </a:p>
        </p:txBody>
      </p:sp>
      <p:pic>
        <p:nvPicPr>
          <p:cNvPr id="10" name="図 9">
            <a:extLst>
              <a:ext uri="{FF2B5EF4-FFF2-40B4-BE49-F238E27FC236}">
                <a16:creationId xmlns:a16="http://schemas.microsoft.com/office/drawing/2014/main" id="{0D156FF4-C583-4EF4-B171-2DD0613BF0D9}"/>
              </a:ext>
            </a:extLst>
          </p:cNvPr>
          <p:cNvPicPr>
            <a:picLocks noChangeAspect="1"/>
          </p:cNvPicPr>
          <p:nvPr/>
        </p:nvPicPr>
        <p:blipFill rotWithShape="1">
          <a:blip r:embed="rId3"/>
          <a:srcRect l="1128" t="29566" r="21907" b="19938"/>
          <a:stretch/>
        </p:blipFill>
        <p:spPr>
          <a:xfrm>
            <a:off x="344483" y="1145761"/>
            <a:ext cx="9217034" cy="3779519"/>
          </a:xfrm>
          <a:prstGeom prst="rect">
            <a:avLst/>
          </a:prstGeom>
        </p:spPr>
      </p:pic>
    </p:spTree>
    <p:extLst>
      <p:ext uri="{BB962C8B-B14F-4D97-AF65-F5344CB8AC3E}">
        <p14:creationId xmlns:p14="http://schemas.microsoft.com/office/powerpoint/2010/main" val="404210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➀経済（産業・雇用）</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27</a:t>
            </a:fld>
            <a:endParaRPr lang="ja-JP" altLang="en-US" sz="1600" dirty="0"/>
          </a:p>
        </p:txBody>
      </p:sp>
    </p:spTree>
    <p:extLst>
      <p:ext uri="{BB962C8B-B14F-4D97-AF65-F5344CB8AC3E}">
        <p14:creationId xmlns:p14="http://schemas.microsoft.com/office/powerpoint/2010/main" val="150389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361557"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●民間シンクタンクの試算では、関西の</a:t>
            </a:r>
            <a:r>
              <a:rPr kumimoji="1" lang="en-US" altLang="ja-JP" sz="1400" dirty="0">
                <a:solidFill>
                  <a:schemeClr val="tx1"/>
                </a:solidFill>
                <a:latin typeface="Meiryo UI" panose="020B0604030504040204" pitchFamily="50" charset="-128"/>
                <a:ea typeface="Meiryo UI" panose="020B0604030504040204" pitchFamily="50" charset="-128"/>
              </a:rPr>
              <a:t>2024</a:t>
            </a:r>
            <a:r>
              <a:rPr kumimoji="1" lang="ja-JP" altLang="en-US" sz="1400" dirty="0">
                <a:solidFill>
                  <a:schemeClr val="tx1"/>
                </a:solidFill>
                <a:latin typeface="Meiryo UI" panose="020B0604030504040204" pitchFamily="50" charset="-128"/>
                <a:ea typeface="Meiryo UI" panose="020B0604030504040204" pitchFamily="50" charset="-128"/>
              </a:rPr>
              <a:t>年度成長率を＋</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年度成長率を＋</a:t>
            </a:r>
            <a:r>
              <a:rPr kumimoji="1" lang="en-US" altLang="ja-JP" sz="1400" dirty="0">
                <a:solidFill>
                  <a:schemeClr val="tx1"/>
                </a:solidFill>
                <a:latin typeface="Meiryo UI" panose="020B0604030504040204" pitchFamily="50" charset="-128"/>
                <a:ea typeface="Meiryo UI" panose="020B0604030504040204" pitchFamily="50" charset="-128"/>
              </a:rPr>
              <a:t>1.4</a:t>
            </a:r>
            <a:r>
              <a:rPr kumimoji="1" lang="ja-JP" altLang="en-US" sz="1400" dirty="0">
                <a:solidFill>
                  <a:schemeClr val="tx1"/>
                </a:solidFill>
                <a:latin typeface="Meiryo UI" panose="020B0604030504040204" pitchFamily="50" charset="-128"/>
                <a:ea typeface="Meiryo UI" panose="020B0604030504040204" pitchFamily="50" charset="-128"/>
              </a:rPr>
              <a:t>％と予測。</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2022 </a:t>
            </a:r>
            <a:r>
              <a:rPr kumimoji="1" lang="ja-JP" altLang="en-US" sz="1400" dirty="0">
                <a:solidFill>
                  <a:schemeClr val="tx1"/>
                </a:solidFill>
                <a:latin typeface="Meiryo UI" panose="020B0604030504040204" pitchFamily="50" charset="-128"/>
                <a:ea typeface="Meiryo UI" panose="020B0604030504040204" pitchFamily="50" charset="-128"/>
              </a:rPr>
              <a:t>年度以降 </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％台前半の緩やかな伸びが続く。</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関西経済予測（実質</a:t>
            </a:r>
            <a:r>
              <a:rPr lang="en-US" altLang="ja-JP" b="1" dirty="0">
                <a:solidFill>
                  <a:schemeClr val="bg1"/>
                </a:solidFill>
                <a:latin typeface="Meiryo UI" panose="020B0604030504040204" pitchFamily="50" charset="-128"/>
                <a:ea typeface="Meiryo UI" panose="020B0604030504040204" pitchFamily="50" charset="-128"/>
              </a:rPr>
              <a:t>GRP</a:t>
            </a:r>
            <a:r>
              <a:rPr lang="ja-JP" altLang="en-US" b="1" dirty="0">
                <a:solidFill>
                  <a:schemeClr val="bg1"/>
                </a:solidFill>
                <a:latin typeface="Meiryo UI" panose="020B0604030504040204" pitchFamily="50" charset="-128"/>
                <a:ea typeface="Meiryo UI" panose="020B0604030504040204" pitchFamily="50" charset="-128"/>
              </a:rPr>
              <a:t>成長率と寄与度）</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テキスト ボックス 18"/>
          <p:cNvSpPr txBox="1"/>
          <p:nvPr/>
        </p:nvSpPr>
        <p:spPr>
          <a:xfrm>
            <a:off x="4390069" y="5560954"/>
            <a:ext cx="4585549" cy="27699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出典：</a:t>
            </a:r>
            <a:r>
              <a:rPr kumimoji="1" lang="en-US" altLang="ja-JP" sz="1200" b="0" i="0" u="none" strike="noStrike" kern="1200" cap="none" spc="0" normalizeH="0" baseline="0" noProof="0" dirty="0">
                <a:ln>
                  <a:noFill/>
                </a:ln>
                <a:solidFill>
                  <a:prstClr val="black"/>
                </a:solidFill>
                <a:effectLst/>
                <a:uLnTx/>
                <a:uFillTx/>
                <a:latin typeface="+mn-ea"/>
              </a:rPr>
              <a:t>APIR</a:t>
            </a:r>
            <a:r>
              <a:rPr kumimoji="1" lang="ja-JP" altLang="en-US" sz="1200" b="0" i="0" u="none" strike="noStrike" kern="1200" cap="none" spc="0" normalizeH="0" baseline="0" noProof="0" dirty="0">
                <a:ln>
                  <a:noFill/>
                </a:ln>
                <a:solidFill>
                  <a:prstClr val="black"/>
                </a:solidFill>
                <a:effectLst/>
                <a:uLnTx/>
                <a:uFillTx/>
                <a:latin typeface="+mn-ea"/>
              </a:rPr>
              <a:t>「</a:t>
            </a:r>
            <a:r>
              <a:rPr kumimoji="1" lang="ja-JP" altLang="en-US" sz="1200" dirty="0">
                <a:solidFill>
                  <a:prstClr val="black"/>
                </a:solidFill>
                <a:latin typeface="+mn-ea"/>
              </a:rPr>
              <a:t>関西経済の現況と予測</a:t>
            </a:r>
            <a:r>
              <a:rPr kumimoji="1" lang="en-US" altLang="ja-JP" sz="1200" dirty="0">
                <a:solidFill>
                  <a:prstClr val="black"/>
                </a:solidFill>
                <a:latin typeface="+mn-ea"/>
              </a:rPr>
              <a:t>No.69</a:t>
            </a:r>
            <a:r>
              <a:rPr kumimoji="1" lang="ja-JP" altLang="en-US" sz="1200" dirty="0">
                <a:solidFill>
                  <a:prstClr val="black"/>
                </a:solidFill>
                <a:latin typeface="+mn-ea"/>
              </a:rPr>
              <a:t>」（</a:t>
            </a:r>
            <a:r>
              <a:rPr kumimoji="1" lang="en-US" altLang="ja-JP" sz="1200" dirty="0">
                <a:solidFill>
                  <a:prstClr val="black"/>
                </a:solidFill>
                <a:latin typeface="+mn-ea"/>
              </a:rPr>
              <a:t>2024.5.29</a:t>
            </a:r>
            <a:r>
              <a:rPr kumimoji="1" lang="ja-JP" altLang="en-US" sz="1200" dirty="0">
                <a:solidFill>
                  <a:prstClr val="black"/>
                </a:solidFill>
                <a:latin typeface="+mn-ea"/>
              </a:rPr>
              <a:t>公表）</a:t>
            </a:r>
            <a:endParaRPr kumimoji="1" lang="ja-JP" altLang="en-US" sz="1200" b="0" i="0" u="none" strike="noStrike" kern="1200" cap="none" spc="0" normalizeH="0" baseline="0" noProof="0" dirty="0">
              <a:ln>
                <a:noFill/>
              </a:ln>
              <a:solidFill>
                <a:prstClr val="black"/>
              </a:solidFill>
              <a:effectLst/>
              <a:uLnTx/>
              <a:uFillTx/>
              <a:latin typeface="+mn-ea"/>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28</a:t>
            </a:fld>
            <a:endParaRPr lang="ja-JP" altLang="en-US" sz="1600" dirty="0"/>
          </a:p>
        </p:txBody>
      </p:sp>
      <p:pic>
        <p:nvPicPr>
          <p:cNvPr id="3" name="図 2">
            <a:extLst>
              <a:ext uri="{FF2B5EF4-FFF2-40B4-BE49-F238E27FC236}">
                <a16:creationId xmlns:a16="http://schemas.microsoft.com/office/drawing/2014/main" id="{586111FA-CBA6-432F-84EC-9D4AF55DB89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01264" y="1163986"/>
            <a:ext cx="6323431" cy="3815787"/>
          </a:xfrm>
          <a:prstGeom prst="rect">
            <a:avLst/>
          </a:prstGeom>
        </p:spPr>
      </p:pic>
      <p:sp>
        <p:nvSpPr>
          <p:cNvPr id="5" name="テキスト ボックス 4">
            <a:extLst>
              <a:ext uri="{FF2B5EF4-FFF2-40B4-BE49-F238E27FC236}">
                <a16:creationId xmlns:a16="http://schemas.microsoft.com/office/drawing/2014/main" id="{AF67DB9E-5376-4973-A5B1-B5E52455B066}"/>
              </a:ext>
            </a:extLst>
          </p:cNvPr>
          <p:cNvSpPr txBox="1"/>
          <p:nvPr/>
        </p:nvSpPr>
        <p:spPr>
          <a:xfrm>
            <a:off x="2139812" y="5016606"/>
            <a:ext cx="5430934" cy="276999"/>
          </a:xfrm>
          <a:prstGeom prst="rect">
            <a:avLst/>
          </a:prstGeom>
          <a:noFill/>
        </p:spPr>
        <p:txBody>
          <a:bodyPr wrap="square" rtlCol="0">
            <a:spAutoFit/>
          </a:bodyPr>
          <a:lstStyle/>
          <a:p>
            <a:r>
              <a:rPr lang="ja-JP" altLang="en-US" sz="1200" dirty="0"/>
              <a:t>注：</a:t>
            </a:r>
            <a:r>
              <a:rPr lang="en-US" altLang="ja-JP" sz="1200" dirty="0"/>
              <a:t>2021-23 </a:t>
            </a:r>
            <a:r>
              <a:rPr lang="ja-JP" altLang="en-US" sz="1200" dirty="0"/>
              <a:t>年度は実績見通し、</a:t>
            </a:r>
            <a:r>
              <a:rPr lang="en-US" altLang="ja-JP" sz="1200" dirty="0"/>
              <a:t>24 </a:t>
            </a:r>
            <a:r>
              <a:rPr lang="ja-JP" altLang="en-US" sz="1200" dirty="0"/>
              <a:t>年度以降は予測値。</a:t>
            </a:r>
            <a:endParaRPr kumimoji="1" lang="ja-JP" altLang="en-US" sz="1200" dirty="0"/>
          </a:p>
        </p:txBody>
      </p:sp>
    </p:spTree>
    <p:extLst>
      <p:ext uri="{BB962C8B-B14F-4D97-AF65-F5344CB8AC3E}">
        <p14:creationId xmlns:p14="http://schemas.microsoft.com/office/powerpoint/2010/main" val="114326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➀経済（産業・雇用）</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a:t>
            </a:fld>
            <a:endParaRPr lang="ja-JP" altLang="en-US" sz="1600" dirty="0"/>
          </a:p>
        </p:txBody>
      </p:sp>
    </p:spTree>
    <p:extLst>
      <p:ext uri="{BB962C8B-B14F-4D97-AF65-F5344CB8AC3E}">
        <p14:creationId xmlns:p14="http://schemas.microsoft.com/office/powerpoint/2010/main" val="315842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314031" cy="276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●訪日外客数は、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月以降、</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割超減のまま推移。</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訪日外客数の推移</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0" name="テキスト ボックス 9"/>
          <p:cNvSpPr txBox="1"/>
          <p:nvPr/>
        </p:nvSpPr>
        <p:spPr>
          <a:xfrm>
            <a:off x="4130930" y="5723866"/>
            <a:ext cx="6078043"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）及び観光庁「訪日外客統計」を基に推計</a:t>
            </a:r>
            <a:endParaRPr kumimoji="1" lang="en-US" altLang="ja-JP" sz="1200" dirty="0">
              <a:latin typeface="+mn-ea"/>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29</a:t>
            </a:fld>
            <a:endParaRPr lang="ja-JP" altLang="en-US" sz="1600" dirty="0"/>
          </a:p>
        </p:txBody>
      </p:sp>
      <p:graphicFrame>
        <p:nvGraphicFramePr>
          <p:cNvPr id="11" name="グラフ 10">
            <a:extLst>
              <a:ext uri="{FF2B5EF4-FFF2-40B4-BE49-F238E27FC236}">
                <a16:creationId xmlns:a16="http://schemas.microsoft.com/office/drawing/2014/main" id="{00000000-0008-0000-0000-00001F000000}"/>
              </a:ext>
            </a:extLst>
          </p:cNvPr>
          <p:cNvGraphicFramePr>
            <a:graphicFrameLocks/>
          </p:cNvGraphicFramePr>
          <p:nvPr>
            <p:extLst>
              <p:ext uri="{D42A27DB-BD31-4B8C-83A1-F6EECF244321}">
                <p14:modId xmlns:p14="http://schemas.microsoft.com/office/powerpoint/2010/main" val="723187211"/>
              </p:ext>
            </p:extLst>
          </p:nvPr>
        </p:nvGraphicFramePr>
        <p:xfrm>
          <a:off x="609601" y="1088059"/>
          <a:ext cx="8522042" cy="4464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25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8300" y="539999"/>
            <a:ext cx="9439970" cy="7633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年度に比べて、</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年度は「宿泊業、飲食サービス業」、「生活関連サービス業、娯楽業」といった対面サービスが中心となる業種で、売上が大きく減少。</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●「情報通信業」、「医療・福祉」などの業種では、「横ばい」又は「増加」の企業が過半数を占めている。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府内企業における売上の減少（業種別の状況）</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30</a:t>
            </a:fld>
            <a:endParaRPr lang="ja-JP" altLang="en-US" sz="1600" dirty="0"/>
          </a:p>
        </p:txBody>
      </p:sp>
      <p:pic>
        <p:nvPicPr>
          <p:cNvPr id="19" name="図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14931"/>
            <a:ext cx="6299200" cy="264816"/>
          </a:xfrm>
          <a:prstGeom prst="rect">
            <a:avLst/>
          </a:prstGeom>
        </p:spPr>
      </p:pic>
      <p:grpSp>
        <p:nvGrpSpPr>
          <p:cNvPr id="20" name="グループ化 19"/>
          <p:cNvGrpSpPr/>
          <p:nvPr/>
        </p:nvGrpSpPr>
        <p:grpSpPr>
          <a:xfrm>
            <a:off x="0" y="1538880"/>
            <a:ext cx="9059685" cy="4055431"/>
            <a:chOff x="83870" y="1896176"/>
            <a:chExt cx="9059685" cy="4055431"/>
          </a:xfrm>
        </p:grpSpPr>
        <p:pic>
          <p:nvPicPr>
            <p:cNvPr id="21" name="図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70" y="2075255"/>
              <a:ext cx="8795658" cy="3876352"/>
            </a:xfrm>
            <a:prstGeom prst="rect">
              <a:avLst/>
            </a:prstGeom>
          </p:spPr>
        </p:pic>
        <p:pic>
          <p:nvPicPr>
            <p:cNvPr id="22" name="図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3155" y="1896176"/>
              <a:ext cx="7010400" cy="203200"/>
            </a:xfrm>
            <a:prstGeom prst="rect">
              <a:avLst/>
            </a:prstGeom>
          </p:spPr>
        </p:pic>
      </p:grpSp>
      <p:pic>
        <p:nvPicPr>
          <p:cNvPr id="23" name="図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2559" y="5605919"/>
            <a:ext cx="1752600" cy="406401"/>
          </a:xfrm>
          <a:prstGeom prst="rect">
            <a:avLst/>
          </a:prstGeom>
        </p:spPr>
      </p:pic>
      <p:sp>
        <p:nvSpPr>
          <p:cNvPr id="24" name="テキスト ボックス 23">
            <a:extLst>
              <a:ext uri="{FF2B5EF4-FFF2-40B4-BE49-F238E27FC236}">
                <a16:creationId xmlns:a16="http://schemas.microsoft.com/office/drawing/2014/main" id="{34CF59F8-A367-4EC1-83BF-5D400B8A4CCC}"/>
              </a:ext>
            </a:extLst>
          </p:cNvPr>
          <p:cNvSpPr txBox="1"/>
          <p:nvPr/>
        </p:nvSpPr>
        <p:spPr>
          <a:xfrm>
            <a:off x="2803522" y="5773390"/>
            <a:ext cx="6551639"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「新型コロナウイルス感染症の影響下における府内企業の実態調査」（</a:t>
            </a:r>
            <a:r>
              <a:rPr lang="en-US" altLang="ja-JP" sz="1200" dirty="0"/>
              <a:t>2021.9.15</a:t>
            </a:r>
            <a:r>
              <a:rPr lang="ja-JP" altLang="en-US" sz="1200" dirty="0"/>
              <a:t>公表）</a:t>
            </a:r>
          </a:p>
        </p:txBody>
      </p:sp>
    </p:spTree>
    <p:extLst>
      <p:ext uri="{BB962C8B-B14F-4D97-AF65-F5344CB8AC3E}">
        <p14:creationId xmlns:p14="http://schemas.microsoft.com/office/powerpoint/2010/main" val="84273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画面の領域"/>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8741" y="4296363"/>
            <a:ext cx="3420000" cy="1774265"/>
          </a:xfrm>
          <a:prstGeom prst="rect">
            <a:avLst/>
          </a:prstGeom>
        </p:spPr>
      </p:pic>
      <p:pic>
        <p:nvPicPr>
          <p:cNvPr id="25" name="図 24" descr="画面の領域"/>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98741" y="2087514"/>
            <a:ext cx="3420000" cy="1691373"/>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45321" y="1611077"/>
            <a:ext cx="4296837" cy="4319853"/>
          </a:xfrm>
          <a:prstGeom prst="rect">
            <a:avLst/>
          </a:prstGeom>
        </p:spPr>
      </p:pic>
      <p:sp>
        <p:nvSpPr>
          <p:cNvPr id="6" name="テキスト ボックス 5">
            <a:extLst>
              <a:ext uri="{FF2B5EF4-FFF2-40B4-BE49-F238E27FC236}">
                <a16:creationId xmlns:a16="http://schemas.microsoft.com/office/drawing/2014/main" id="{34CF59F8-A367-4EC1-83BF-5D400B8A4CCC}"/>
              </a:ext>
            </a:extLst>
          </p:cNvPr>
          <p:cNvSpPr txBox="1"/>
          <p:nvPr/>
        </p:nvSpPr>
        <p:spPr>
          <a:xfrm>
            <a:off x="4953000" y="5877368"/>
            <a:ext cx="5006448" cy="230832"/>
          </a:xfrm>
          <a:prstGeom prst="rect">
            <a:avLst/>
          </a:prstGeom>
          <a:noFill/>
          <a:ln>
            <a:noFill/>
          </a:ln>
        </p:spPr>
        <p:txBody>
          <a:bodyPr wrap="square" rtlCol="0">
            <a:spAutoFit/>
          </a:bodyPr>
          <a:lstStyle/>
          <a:p>
            <a:pPr marL="217984" indent="-217984"/>
            <a:r>
              <a:rPr lang="ja-JP" altLang="en-US" sz="900" dirty="0">
                <a:latin typeface="+mn-ea"/>
              </a:rPr>
              <a:t>出典：</a:t>
            </a:r>
            <a:r>
              <a:rPr lang="en-US" altLang="ja-JP" sz="900" dirty="0">
                <a:latin typeface="+mn-ea"/>
              </a:rPr>
              <a:t>DBJ</a:t>
            </a:r>
            <a:r>
              <a:rPr lang="ja-JP" altLang="en-US" sz="900" dirty="0">
                <a:latin typeface="+mn-ea"/>
              </a:rPr>
              <a:t>・</a:t>
            </a:r>
            <a:r>
              <a:rPr lang="en-US" altLang="ja-JP" sz="900" dirty="0">
                <a:latin typeface="+mn-ea"/>
              </a:rPr>
              <a:t>JTBF </a:t>
            </a:r>
            <a:r>
              <a:rPr lang="ja-JP" altLang="en-US" sz="900" dirty="0">
                <a:latin typeface="+mn-ea"/>
              </a:rPr>
              <a:t>アジア・欧米豪 訪日外国人旅行者の意向調査（</a:t>
            </a:r>
            <a:r>
              <a:rPr lang="en-US" altLang="ja-JP" sz="900" dirty="0">
                <a:latin typeface="+mn-ea"/>
              </a:rPr>
              <a:t>2022.10.26</a:t>
            </a:r>
            <a:r>
              <a:rPr lang="ja-JP" altLang="en-US" sz="900" dirty="0">
                <a:latin typeface="+mn-ea"/>
              </a:rPr>
              <a:t>公表）</a:t>
            </a:r>
            <a:endParaRPr lang="en-US" altLang="ja-JP" sz="900" dirty="0">
              <a:latin typeface="+mn-ea"/>
            </a:endParaRPr>
          </a:p>
        </p:txBody>
      </p:sp>
      <p:sp>
        <p:nvSpPr>
          <p:cNvPr id="20" name="正方形/長方形 19"/>
          <p:cNvSpPr/>
          <p:nvPr/>
        </p:nvSpPr>
        <p:spPr>
          <a:xfrm>
            <a:off x="251998" y="472967"/>
            <a:ext cx="9472293" cy="10611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●海外観光旅行先としての日本人気は引き続き高く、アジアにおいて第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回調査に引き続きトップ。特にアジアにおいて、群を抜いており、</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位の韓国とは</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ポイント以上の差がある。（</a:t>
            </a:r>
            <a:r>
              <a:rPr kumimoji="1" lang="en-US" altLang="ja-JP" sz="1400" dirty="0">
                <a:solidFill>
                  <a:schemeClr val="tx1"/>
                </a:solidFill>
                <a:latin typeface="Meiryo UI" panose="020B0604030504040204" pitchFamily="50" charset="-128"/>
                <a:ea typeface="Meiryo UI" panose="020B0604030504040204" pitchFamily="50" charset="-128"/>
              </a:rPr>
              <a:t>64</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一方、欧米豪においてはアメリカに次いで</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位となった。（</a:t>
            </a:r>
            <a:r>
              <a:rPr kumimoji="1" lang="en-US" altLang="ja-JP" sz="1400" dirty="0">
                <a:solidFill>
                  <a:schemeClr val="tx1"/>
                </a:solidFill>
                <a:latin typeface="Meiryo UI" panose="020B0604030504040204" pitchFamily="50" charset="-128"/>
                <a:ea typeface="Meiryo UI" panose="020B0604030504040204" pitchFamily="50" charset="-128"/>
              </a:rPr>
              <a:t>29</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●体験したいことは、「自然や風景の見物」、「桜の鑑賞」、「伝統的日本料理」等が上位に入っている。</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新型コロナ終息後に観光旅行したい国・地域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ホームベース 18"/>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31</a:t>
            </a:fld>
            <a:endParaRPr lang="ja-JP" altLang="en-US" sz="1600" dirty="0"/>
          </a:p>
        </p:txBody>
      </p:sp>
      <p:sp>
        <p:nvSpPr>
          <p:cNvPr id="16" name="角丸四角形 15"/>
          <p:cNvSpPr/>
          <p:nvPr/>
        </p:nvSpPr>
        <p:spPr>
          <a:xfrm>
            <a:off x="5345320" y="2350714"/>
            <a:ext cx="4296837" cy="703751"/>
          </a:xfrm>
          <a:prstGeom prst="roundRect">
            <a:avLst>
              <a:gd name="adj" fmla="val 4634"/>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pic>
        <p:nvPicPr>
          <p:cNvPr id="5" name="図 4" descr="画面の領域"/>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68741" y="1587025"/>
            <a:ext cx="4680000" cy="483502"/>
          </a:xfrm>
          <a:prstGeom prst="rect">
            <a:avLst/>
          </a:prstGeom>
        </p:spPr>
      </p:pic>
      <p:pic>
        <p:nvPicPr>
          <p:cNvPr id="7" name="図 6" descr="画面の領域"/>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77161" y="3800674"/>
            <a:ext cx="4292019" cy="520403"/>
          </a:xfrm>
          <a:prstGeom prst="rect">
            <a:avLst/>
          </a:prstGeom>
        </p:spPr>
      </p:pic>
    </p:spTree>
    <p:extLst>
      <p:ext uri="{BB962C8B-B14F-4D97-AF65-F5344CB8AC3E}">
        <p14:creationId xmlns:p14="http://schemas.microsoft.com/office/powerpoint/2010/main" val="1478656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個人消費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１世帯当たり消費支出額</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txBox="1">
            <a:spLocks/>
          </p:cNvSpPr>
          <p:nvPr/>
        </p:nvSpPr>
        <p:spPr>
          <a:xfrm>
            <a:off x="9224963" y="5675042"/>
            <a:ext cx="561023" cy="325823"/>
          </a:xfrm>
          <a:prstGeom prst="rect">
            <a:avLst/>
          </a:prstGeom>
          <a:solidFill>
            <a:schemeClr val="lt1"/>
          </a:solidFill>
          <a:ln w="12700" cap="flat" cmpd="sng" algn="ctr">
            <a:solidFill>
              <a:schemeClr val="accent1"/>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05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AC9B83D-17C3-4F2E-B0BA-D155CD364A7C}" type="slidenum">
              <a:rPr lang="ja-JP" altLang="en-US" sz="1600" smtClean="0"/>
              <a:pPr>
                <a:defRPr/>
              </a:pPr>
              <a:t>32</a:t>
            </a:fld>
            <a:endParaRPr lang="ja-JP" altLang="en-US" sz="1600" dirty="0"/>
          </a:p>
        </p:txBody>
      </p:sp>
      <p:sp>
        <p:nvSpPr>
          <p:cNvPr id="9" name="正方形/長方形 8"/>
          <p:cNvSpPr/>
          <p:nvPr/>
        </p:nvSpPr>
        <p:spPr>
          <a:xfrm>
            <a:off x="252000" y="539999"/>
            <a:ext cx="9351421" cy="576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●１世帯当たり消費支出額の推移をみると、大阪市は、全国よりも概ね支出額が下回っている。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●新型コロナウイルスの感染拡大以降、緊急事態宣言等の影響により、対</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年同月比マイナスとなる月が多い傾向。</a:t>
            </a:r>
          </a:p>
        </p:txBody>
      </p:sp>
      <p:graphicFrame>
        <p:nvGraphicFramePr>
          <p:cNvPr id="15" name="グラフ 1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3882572575"/>
              </p:ext>
            </p:extLst>
          </p:nvPr>
        </p:nvGraphicFramePr>
        <p:xfrm>
          <a:off x="154052" y="1111043"/>
          <a:ext cx="9351422" cy="4827256"/>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5863973" y="5798729"/>
            <a:ext cx="3360990" cy="261610"/>
          </a:xfrm>
          <a:prstGeom prst="rect">
            <a:avLst/>
          </a:prstGeom>
          <a:noFill/>
        </p:spPr>
        <p:txBody>
          <a:bodyPr wrap="square" rtlCol="0">
            <a:spAutoFit/>
          </a:bodyPr>
          <a:lstStyle/>
          <a:p>
            <a:pPr algn="ctr"/>
            <a:r>
              <a:rPr kumimoji="1" lang="ja-JP" altLang="en-US" sz="1100" dirty="0"/>
              <a:t>出典：総務省 「家計調査」（</a:t>
            </a:r>
            <a:r>
              <a:rPr kumimoji="1" lang="en-US" altLang="ja-JP" sz="1100" dirty="0"/>
              <a:t>2022.5.10</a:t>
            </a:r>
            <a:r>
              <a:rPr kumimoji="1" lang="ja-JP" altLang="en-US" sz="1100" dirty="0"/>
              <a:t>公表）</a:t>
            </a:r>
          </a:p>
        </p:txBody>
      </p:sp>
    </p:spTree>
    <p:extLst>
      <p:ext uri="{BB962C8B-B14F-4D97-AF65-F5344CB8AC3E}">
        <p14:creationId xmlns:p14="http://schemas.microsoft.com/office/powerpoint/2010/main" val="4188895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33</a:t>
            </a:fld>
            <a:endParaRPr lang="ja-JP" altLang="en-US" sz="1600" dirty="0"/>
          </a:p>
        </p:txBody>
      </p:sp>
      <p:sp>
        <p:nvSpPr>
          <p:cNvPr id="13" name="正方形/長方形 12"/>
          <p:cNvSpPr/>
          <p:nvPr/>
        </p:nvSpPr>
        <p:spPr>
          <a:xfrm>
            <a:off x="151169" y="540164"/>
            <a:ext cx="9485200" cy="2999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●家計消費のうち、全国・大阪ともに、「教養娯楽」、「被服・履物」、「交通・通信」が概ね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個人消費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用途別家計消費</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27" name="ホームベース 2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28" name="ホームベース 2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graphicFrame>
        <p:nvGraphicFramePr>
          <p:cNvPr id="26" name="グラフ 25"/>
          <p:cNvGraphicFramePr>
            <a:graphicFrameLocks/>
          </p:cNvGraphicFramePr>
          <p:nvPr/>
        </p:nvGraphicFramePr>
        <p:xfrm>
          <a:off x="74173" y="1085105"/>
          <a:ext cx="4773702" cy="4533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nvGraphicFramePr>
        <p:xfrm>
          <a:off x="4920597" y="1065756"/>
          <a:ext cx="4985403" cy="477219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7165140" y="5739255"/>
            <a:ext cx="1960886" cy="261610"/>
          </a:xfrm>
          <a:prstGeom prst="rect">
            <a:avLst/>
          </a:prstGeom>
          <a:noFill/>
        </p:spPr>
        <p:txBody>
          <a:bodyPr wrap="square" rtlCol="0">
            <a:spAutoFit/>
          </a:bodyPr>
          <a:lstStyle/>
          <a:p>
            <a:pPr algn="ctr"/>
            <a:r>
              <a:rPr kumimoji="1" lang="ja-JP" altLang="en-US" sz="1100" dirty="0"/>
              <a:t>出典：総務省 「家計調査」</a:t>
            </a:r>
          </a:p>
        </p:txBody>
      </p:sp>
      <p:sp>
        <p:nvSpPr>
          <p:cNvPr id="10" name="四角形吹き出し 9"/>
          <p:cNvSpPr/>
          <p:nvPr/>
        </p:nvSpPr>
        <p:spPr>
          <a:xfrm>
            <a:off x="586545" y="3385617"/>
            <a:ext cx="720000" cy="182089"/>
          </a:xfrm>
          <a:prstGeom prst="wedgeRectCallout">
            <a:avLst>
              <a:gd name="adj1" fmla="val 6974"/>
              <a:gd name="adj2" fmla="val 1545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11" name="四角形吹き出し 10"/>
          <p:cNvSpPr/>
          <p:nvPr/>
        </p:nvSpPr>
        <p:spPr>
          <a:xfrm>
            <a:off x="814158" y="3075440"/>
            <a:ext cx="1008000" cy="193509"/>
          </a:xfrm>
          <a:prstGeom prst="wedgeRectCallout">
            <a:avLst>
              <a:gd name="adj1" fmla="val 17000"/>
              <a:gd name="adj2" fmla="val -89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p:txBody>
      </p:sp>
      <p:sp>
        <p:nvSpPr>
          <p:cNvPr id="14" name="四角形吹き出し 13"/>
          <p:cNvSpPr/>
          <p:nvPr/>
        </p:nvSpPr>
        <p:spPr>
          <a:xfrm>
            <a:off x="1318158" y="4490743"/>
            <a:ext cx="792000" cy="182097"/>
          </a:xfrm>
          <a:prstGeom prst="wedgeRectCallout">
            <a:avLst>
              <a:gd name="adj1" fmla="val -57103"/>
              <a:gd name="adj2" fmla="val -1532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15" name="四角形吹き出し 14"/>
          <p:cNvSpPr/>
          <p:nvPr/>
        </p:nvSpPr>
        <p:spPr>
          <a:xfrm>
            <a:off x="2911692" y="1937055"/>
            <a:ext cx="763945" cy="223569"/>
          </a:xfrm>
          <a:prstGeom prst="wedgeRectCallout">
            <a:avLst>
              <a:gd name="adj1" fmla="val -23306"/>
              <a:gd name="adj2" fmla="val 1189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16" name="四角形吹き出し 15"/>
          <p:cNvSpPr/>
          <p:nvPr/>
        </p:nvSpPr>
        <p:spPr>
          <a:xfrm>
            <a:off x="1818917" y="3385617"/>
            <a:ext cx="792000" cy="180000"/>
          </a:xfrm>
          <a:prstGeom prst="wedgeRectCallout">
            <a:avLst>
              <a:gd name="adj1" fmla="val -19308"/>
              <a:gd name="adj2" fmla="val 1028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7" name="四角形吹き出し 16"/>
          <p:cNvSpPr/>
          <p:nvPr/>
        </p:nvSpPr>
        <p:spPr>
          <a:xfrm>
            <a:off x="972000" y="2466867"/>
            <a:ext cx="468000" cy="164463"/>
          </a:xfrm>
          <a:prstGeom prst="wedgeRectCallout">
            <a:avLst>
              <a:gd name="adj1" fmla="val -13677"/>
              <a:gd name="adj2" fmla="val 1212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18" name="四角形吹き出し 17"/>
          <p:cNvSpPr/>
          <p:nvPr/>
        </p:nvSpPr>
        <p:spPr>
          <a:xfrm>
            <a:off x="7370757" y="4425043"/>
            <a:ext cx="804398" cy="226265"/>
          </a:xfrm>
          <a:prstGeom prst="wedgeRectCallout">
            <a:avLst>
              <a:gd name="adj1" fmla="val -42942"/>
              <a:gd name="adj2" fmla="val -1042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9" name="四角形吹き出し 18"/>
          <p:cNvSpPr/>
          <p:nvPr/>
        </p:nvSpPr>
        <p:spPr>
          <a:xfrm>
            <a:off x="7090856" y="4859843"/>
            <a:ext cx="907223" cy="188873"/>
          </a:xfrm>
          <a:prstGeom prst="wedgeRectCallout">
            <a:avLst>
              <a:gd name="adj1" fmla="val -49593"/>
              <a:gd name="adj2" fmla="val -1138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20" name="四角形吹き出し 19"/>
          <p:cNvSpPr/>
          <p:nvPr/>
        </p:nvSpPr>
        <p:spPr>
          <a:xfrm>
            <a:off x="7094608" y="3074355"/>
            <a:ext cx="678348" cy="164463"/>
          </a:xfrm>
          <a:prstGeom prst="wedgeRectCallout">
            <a:avLst>
              <a:gd name="adj1" fmla="val -43736"/>
              <a:gd name="adj2" fmla="val 1273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21" name="四角形吹き出し 20"/>
          <p:cNvSpPr/>
          <p:nvPr/>
        </p:nvSpPr>
        <p:spPr>
          <a:xfrm>
            <a:off x="5483115" y="4581791"/>
            <a:ext cx="961196" cy="182089"/>
          </a:xfrm>
          <a:prstGeom prst="wedgeRectCallout">
            <a:avLst>
              <a:gd name="adj1" fmla="val -16971"/>
              <a:gd name="adj2" fmla="val -1367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Tree>
    <p:extLst>
      <p:ext uri="{BB962C8B-B14F-4D97-AF65-F5344CB8AC3E}">
        <p14:creationId xmlns:p14="http://schemas.microsoft.com/office/powerpoint/2010/main" val="1454173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998" y="540001"/>
            <a:ext cx="9361559" cy="7100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r>
              <a:rPr kumimoji="1"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ysClr val="windowText" lastClr="000000"/>
                </a:solidFill>
              </a:rPr>
              <a:t>「農・林・水産」と「自動車・同部品小売」がトップとなり、</a:t>
            </a:r>
            <a:r>
              <a:rPr lang="en-US" altLang="ja-JP" sz="1400" dirty="0">
                <a:solidFill>
                  <a:sysClr val="windowText" lastClr="000000"/>
                </a:solidFill>
              </a:rPr>
              <a:t>4 </a:t>
            </a:r>
            <a:r>
              <a:rPr lang="ja-JP" altLang="en-US" sz="1400" dirty="0">
                <a:solidFill>
                  <a:sysClr val="windowText" lastClr="000000"/>
                </a:solidFill>
              </a:rPr>
              <a:t>社に</a:t>
            </a:r>
            <a:r>
              <a:rPr lang="en-US" altLang="ja-JP" sz="1400" dirty="0">
                <a:solidFill>
                  <a:sysClr val="windowText" lastClr="000000"/>
                </a:solidFill>
              </a:rPr>
              <a:t>1</a:t>
            </a:r>
            <a:r>
              <a:rPr lang="ja-JP" altLang="en-US" sz="1400" dirty="0">
                <a:solidFill>
                  <a:sysClr val="windowText" lastClr="000000"/>
                </a:solidFill>
              </a:rPr>
              <a:t>社が好影響を受けている。</a:t>
            </a:r>
            <a:endParaRPr lang="en-US" altLang="ja-JP" sz="1400" dirty="0">
              <a:solidFill>
                <a:sysClr val="windowText" lastClr="000000"/>
              </a:solidFill>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ysClr val="windowText" lastClr="000000"/>
                </a:solidFill>
              </a:rPr>
              <a:t>突出して</a:t>
            </a:r>
            <a:r>
              <a:rPr lang="en-US" altLang="ja-JP" sz="1400" dirty="0">
                <a:solidFill>
                  <a:sysClr val="windowText" lastClr="000000"/>
                </a:solidFill>
              </a:rPr>
              <a:t>『</a:t>
            </a:r>
            <a:r>
              <a:rPr lang="ja-JP" altLang="en-US" sz="1400" dirty="0">
                <a:solidFill>
                  <a:sysClr val="windowText" lastClr="000000"/>
                </a:solidFill>
              </a:rPr>
              <a:t>プラスの影響</a:t>
            </a:r>
            <a:r>
              <a:rPr lang="en-US" altLang="ja-JP" sz="1400" dirty="0">
                <a:solidFill>
                  <a:sysClr val="windowText" lastClr="000000"/>
                </a:solidFill>
              </a:rPr>
              <a:t>』</a:t>
            </a:r>
            <a:r>
              <a:rPr lang="ja-JP" altLang="en-US" sz="1400" dirty="0">
                <a:solidFill>
                  <a:sysClr val="windowText" lastClr="000000"/>
                </a:solidFill>
              </a:rPr>
              <a:t>を受けている業種はなく、全業種のなかでも巣ごもり需要や感染対策の商材・サービスを</a:t>
            </a:r>
            <a:endParaRPr lang="en-US" altLang="ja-JP" sz="1400" dirty="0">
              <a:solidFill>
                <a:sysClr val="windowText" lastClr="000000"/>
              </a:solidFill>
            </a:endParaRPr>
          </a:p>
          <a:p>
            <a:r>
              <a:rPr lang="ja-JP" altLang="en-US" sz="1400" dirty="0">
                <a:solidFill>
                  <a:sysClr val="windowText" lastClr="000000"/>
                </a:solidFill>
              </a:rPr>
              <a:t>　　取り込めた一部の企業がプラスの恩恵を享受できている。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742728" y="1486492"/>
            <a:ext cx="6576806" cy="307777"/>
          </a:xfrm>
          <a:prstGeom prst="rect">
            <a:avLst/>
          </a:prstGeom>
        </p:spPr>
        <p:txBody>
          <a:bodyPr wrap="square">
            <a:spAutoFit/>
          </a:bodyPr>
          <a:lstStyle/>
          <a:p>
            <a:r>
              <a:rPr lang="ja-JP" altLang="en-US" sz="1400" b="1" dirty="0"/>
              <a:t>■ 業績に「プラスの影響がある」と見込む企業（近畿企業）の割合  ～上位</a:t>
            </a:r>
            <a:r>
              <a:rPr lang="en-US" altLang="ja-JP" sz="1400" b="1" dirty="0"/>
              <a:t>10</a:t>
            </a:r>
            <a:r>
              <a:rPr lang="ja-JP" altLang="en-US" sz="1400" b="1" dirty="0"/>
              <a:t>業種～</a:t>
            </a:r>
            <a:endParaRPr lang="en-US" altLang="ja-JP" sz="1400" b="1" dirty="0"/>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4340775" y="5656309"/>
            <a:ext cx="4923940" cy="230832"/>
          </a:xfrm>
          <a:prstGeom prst="rect">
            <a:avLst/>
          </a:prstGeom>
          <a:noFill/>
          <a:ln>
            <a:noFill/>
          </a:ln>
        </p:spPr>
        <p:txBody>
          <a:bodyPr wrap="square" rtlCol="0">
            <a:spAutoFit/>
          </a:bodyPr>
          <a:lstStyle/>
          <a:p>
            <a:pPr marL="217984" indent="-217984"/>
            <a:r>
              <a:rPr lang="ja-JP" altLang="en-US" sz="900" dirty="0"/>
              <a:t>出典：帝国データバンク 「新型コロナウイルス感染症に対する近畿企業の意識調査（</a:t>
            </a:r>
            <a:r>
              <a:rPr lang="en-US" altLang="ja-JP" sz="900" dirty="0"/>
              <a:t>2021</a:t>
            </a:r>
            <a:r>
              <a:rPr lang="ja-JP" altLang="en-US" sz="900" dirty="0"/>
              <a:t>年</a:t>
            </a:r>
            <a:r>
              <a:rPr lang="en-US" altLang="ja-JP" sz="900" dirty="0"/>
              <a:t>10</a:t>
            </a:r>
            <a:r>
              <a:rPr lang="ja-JP" altLang="en-US" sz="900" dirty="0"/>
              <a:t>月）」</a:t>
            </a:r>
            <a:endParaRPr lang="en-US" altLang="ja-JP" sz="900" dirty="0"/>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業種別の影響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近畿企業の意識調査</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　　    　　　　</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64715" y="5582119"/>
            <a:ext cx="561023" cy="325823"/>
          </a:xfrm>
        </p:spPr>
        <p:txBody>
          <a:bodyPr/>
          <a:lstStyle/>
          <a:p>
            <a:pPr>
              <a:defRPr/>
            </a:pPr>
            <a:fld id="{4AC9B83D-17C3-4F2E-B0BA-D155CD364A7C}" type="slidenum">
              <a:rPr lang="ja-JP" altLang="en-US" sz="1600" smtClean="0"/>
              <a:pPr>
                <a:defRPr/>
              </a:pPr>
              <a:t>34</a:t>
            </a:fld>
            <a:endParaRPr lang="ja-JP" altLang="en-US" sz="1600" dirty="0"/>
          </a:p>
        </p:txBody>
      </p:sp>
      <p:pic>
        <p:nvPicPr>
          <p:cNvPr id="2" name="図 1"/>
          <p:cNvPicPr>
            <a:picLocks noChangeAspect="1"/>
          </p:cNvPicPr>
          <p:nvPr/>
        </p:nvPicPr>
        <p:blipFill>
          <a:blip r:embed="rId3"/>
          <a:stretch>
            <a:fillRect/>
          </a:stretch>
        </p:blipFill>
        <p:spPr>
          <a:xfrm>
            <a:off x="1958419" y="1893617"/>
            <a:ext cx="5989162" cy="3781425"/>
          </a:xfrm>
          <a:prstGeom prst="rect">
            <a:avLst/>
          </a:prstGeom>
        </p:spPr>
      </p:pic>
    </p:spTree>
    <p:extLst>
      <p:ext uri="{BB962C8B-B14F-4D97-AF65-F5344CB8AC3E}">
        <p14:creationId xmlns:p14="http://schemas.microsoft.com/office/powerpoint/2010/main" val="351272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000-00001B000000}"/>
              </a:ext>
            </a:extLst>
          </p:cNvPr>
          <p:cNvGraphicFramePr>
            <a:graphicFrameLocks/>
          </p:cNvGraphicFramePr>
          <p:nvPr/>
        </p:nvGraphicFramePr>
        <p:xfrm>
          <a:off x="393700" y="1116001"/>
          <a:ext cx="9290300" cy="488486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●近畿圏の輸出額は持ち直し傾向が続いており、</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月以降、概ね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年同月比プラスで推移。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●中国への輸出額は、輸出総額を上回ってプラス推移している。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輸出入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輸出</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35</a:t>
            </a:fld>
            <a:endParaRPr lang="ja-JP" altLang="en-US" sz="1600" dirty="0"/>
          </a:p>
        </p:txBody>
      </p:sp>
      <p:sp>
        <p:nvSpPr>
          <p:cNvPr id="6" name="テキスト ボックス 5"/>
          <p:cNvSpPr txBox="1"/>
          <p:nvPr/>
        </p:nvSpPr>
        <p:spPr>
          <a:xfrm>
            <a:off x="6082086" y="5739255"/>
            <a:ext cx="3601914" cy="261610"/>
          </a:xfrm>
          <a:prstGeom prst="rect">
            <a:avLst/>
          </a:prstGeom>
          <a:noFill/>
        </p:spPr>
        <p:txBody>
          <a:bodyPr wrap="square" rtlCol="0">
            <a:spAutoFit/>
          </a:bodyPr>
          <a:lstStyle/>
          <a:p>
            <a:pPr algn="ctr"/>
            <a:r>
              <a:rPr kumimoji="1" lang="ja-JP" altLang="en-US" sz="1100" dirty="0"/>
              <a:t>出典：大阪税関 「近畿圏貿易概況」</a:t>
            </a:r>
          </a:p>
        </p:txBody>
      </p:sp>
    </p:spTree>
    <p:extLst>
      <p:ext uri="{BB962C8B-B14F-4D97-AF65-F5344CB8AC3E}">
        <p14:creationId xmlns:p14="http://schemas.microsoft.com/office/powerpoint/2010/main" val="166210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nvGraphicFramePr>
        <p:xfrm>
          <a:off x="251999" y="1119415"/>
          <a:ext cx="9149064" cy="4881450"/>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1998" y="540000"/>
            <a:ext cx="9472293"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●近畿圏の品目別輸出額の推移を見ると、輸出品目シェアの高い半導体等電子部品やプラスチックは</a:t>
            </a:r>
            <a:r>
              <a:rPr kumimoji="1" lang="en-US" altLang="ja-JP" sz="1400" dirty="0">
                <a:solidFill>
                  <a:sysClr val="windowText" lastClr="000000"/>
                </a:solidFill>
                <a:latin typeface="Meiryo UI" panose="020B0604030504040204" pitchFamily="50" charset="-128"/>
                <a:ea typeface="Meiryo UI" panose="020B0604030504040204" pitchFamily="50" charset="-128"/>
              </a:rPr>
              <a:t>2019</a:t>
            </a:r>
            <a:r>
              <a:rPr kumimoji="1" lang="ja-JP" altLang="en-US" sz="1400" dirty="0">
                <a:solidFill>
                  <a:sysClr val="windowText" lastClr="000000"/>
                </a:solidFill>
                <a:latin typeface="Meiryo UI" panose="020B0604030504040204" pitchFamily="50" charset="-128"/>
                <a:ea typeface="Meiryo UI" panose="020B0604030504040204" pitchFamily="50" charset="-128"/>
              </a:rPr>
              <a:t>年同月比プラスで推移。</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　 マイナスで推移していた鉄鋼についても、</a:t>
            </a:r>
            <a:r>
              <a:rPr kumimoji="1" lang="en-US" altLang="ja-JP" sz="1400" dirty="0">
                <a:solidFill>
                  <a:sysClr val="windowText" lastClr="000000"/>
                </a:solidFill>
                <a:latin typeface="Meiryo UI" panose="020B0604030504040204" pitchFamily="50" charset="-128"/>
                <a:ea typeface="Meiryo UI" panose="020B0604030504040204" pitchFamily="50" charset="-128"/>
              </a:rPr>
              <a:t>2021</a:t>
            </a:r>
            <a:r>
              <a:rPr kumimoji="1" lang="ja-JP" altLang="en-US" sz="1400" dirty="0">
                <a:solidFill>
                  <a:sysClr val="windowText" lastClr="000000"/>
                </a:solidFill>
                <a:latin typeface="Meiryo UI" panose="020B0604030504040204" pitchFamily="50" charset="-128"/>
                <a:ea typeface="Meiryo UI" panose="020B0604030504040204" pitchFamily="50" charset="-128"/>
              </a:rPr>
              <a:t>年</a:t>
            </a:r>
            <a:r>
              <a:rPr kumimoji="1" lang="en-US" altLang="ja-JP" sz="1400" dirty="0">
                <a:solidFill>
                  <a:sysClr val="windowText" lastClr="000000"/>
                </a:solidFill>
                <a:latin typeface="Meiryo UI" panose="020B0604030504040204" pitchFamily="50" charset="-128"/>
                <a:ea typeface="Meiryo UI" panose="020B0604030504040204" pitchFamily="50" charset="-128"/>
              </a:rPr>
              <a:t>8</a:t>
            </a:r>
            <a:r>
              <a:rPr kumimoji="1" lang="ja-JP" altLang="en-US" sz="1400" dirty="0">
                <a:solidFill>
                  <a:sysClr val="windowText" lastClr="000000"/>
                </a:solidFill>
                <a:latin typeface="Meiryo UI" panose="020B0604030504040204" pitchFamily="50" charset="-128"/>
                <a:ea typeface="Meiryo UI" panose="020B0604030504040204" pitchFamily="50" charset="-128"/>
              </a:rPr>
              <a:t>月以降はプラスに転じている。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輸出入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品目別輸出額</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36</a:t>
            </a:fld>
            <a:endParaRPr lang="ja-JP" altLang="en-US" sz="1600" dirty="0"/>
          </a:p>
        </p:txBody>
      </p:sp>
      <p:sp>
        <p:nvSpPr>
          <p:cNvPr id="10" name="テキスト ボックス 9"/>
          <p:cNvSpPr txBox="1"/>
          <p:nvPr/>
        </p:nvSpPr>
        <p:spPr>
          <a:xfrm>
            <a:off x="6327771" y="5837953"/>
            <a:ext cx="2896619" cy="261610"/>
          </a:xfrm>
          <a:prstGeom prst="rect">
            <a:avLst/>
          </a:prstGeom>
          <a:noFill/>
        </p:spPr>
        <p:txBody>
          <a:bodyPr wrap="square" rtlCol="0">
            <a:spAutoFit/>
          </a:bodyPr>
          <a:lstStyle/>
          <a:p>
            <a:pPr algn="ctr"/>
            <a:r>
              <a:rPr kumimoji="1" lang="ja-JP" altLang="en-US" sz="1100" dirty="0"/>
              <a:t>出典：大阪税関 「近畿圏貿易概況」</a:t>
            </a:r>
          </a:p>
        </p:txBody>
      </p:sp>
    </p:spTree>
    <p:extLst>
      <p:ext uri="{BB962C8B-B14F-4D97-AF65-F5344CB8AC3E}">
        <p14:creationId xmlns:p14="http://schemas.microsoft.com/office/powerpoint/2010/main" val="3066957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0014" y="540000"/>
            <a:ext cx="9665971" cy="90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300" dirty="0">
                <a:solidFill>
                  <a:schemeClr val="tx1"/>
                </a:solidFill>
                <a:latin typeface="Meiryo UI" panose="020B0604030504040204" pitchFamily="50" charset="-128"/>
                <a:ea typeface="Meiryo UI" panose="020B0604030504040204" pitchFamily="50" charset="-128"/>
              </a:rPr>
              <a:t>●コロナ禍の影響の中、</a:t>
            </a:r>
            <a:r>
              <a:rPr kumimoji="1" lang="en-US" altLang="ja-JP" sz="1300" dirty="0">
                <a:solidFill>
                  <a:schemeClr val="tx1"/>
                </a:solidFill>
                <a:latin typeface="Meiryo UI" panose="020B0604030504040204" pitchFamily="50" charset="-128"/>
                <a:ea typeface="Meiryo UI" panose="020B0604030504040204" pitchFamily="50" charset="-128"/>
              </a:rPr>
              <a:t>2020</a:t>
            </a:r>
            <a:r>
              <a:rPr kumimoji="1" lang="ja-JP" altLang="en-US" sz="1300" dirty="0">
                <a:solidFill>
                  <a:schemeClr val="tx1"/>
                </a:solidFill>
                <a:latin typeface="Meiryo UI" panose="020B0604030504040204" pitchFamily="50" charset="-128"/>
                <a:ea typeface="Meiryo UI" panose="020B0604030504040204" pitchFamily="50" charset="-128"/>
              </a:rPr>
              <a:t>年度は府内企業の６割超が売上高減少、</a:t>
            </a:r>
            <a:r>
              <a:rPr kumimoji="1" lang="en-US" altLang="ja-JP" sz="1300" dirty="0">
                <a:solidFill>
                  <a:schemeClr val="tx1"/>
                </a:solidFill>
                <a:latin typeface="Meiryo UI" panose="020B0604030504040204" pitchFamily="50" charset="-128"/>
                <a:ea typeface="Meiryo UI" panose="020B0604030504040204" pitchFamily="50" charset="-128"/>
              </a:rPr>
              <a:t>2021</a:t>
            </a:r>
            <a:r>
              <a:rPr kumimoji="1" lang="ja-JP" altLang="en-US" sz="1300" dirty="0">
                <a:solidFill>
                  <a:schemeClr val="tx1"/>
                </a:solidFill>
                <a:latin typeface="Meiryo UI" panose="020B0604030504040204" pitchFamily="50" charset="-128"/>
                <a:ea typeface="Meiryo UI" panose="020B0604030504040204" pitchFamily="50" charset="-128"/>
              </a:rPr>
              <a:t>年度はやや持ち直すも過半数の企業は低水準。</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300" dirty="0">
                <a:solidFill>
                  <a:schemeClr val="tx1"/>
                </a:solidFill>
                <a:latin typeface="Meiryo UI" panose="020B0604030504040204" pitchFamily="50" charset="-128"/>
                <a:ea typeface="Meiryo UI" panose="020B0604030504040204" pitchFamily="50" charset="-128"/>
              </a:rPr>
              <a:t>●企業規模別では、小規模事業者の半数近くが</a:t>
            </a:r>
            <a:r>
              <a:rPr kumimoji="1" lang="en-US" altLang="ja-JP" sz="1300" dirty="0">
                <a:solidFill>
                  <a:schemeClr val="tx1"/>
                </a:solidFill>
                <a:latin typeface="Meiryo UI" panose="020B0604030504040204" pitchFamily="50" charset="-128"/>
                <a:ea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rPr>
              <a:t>以上減少しており、規模が小さいほど落ち込みが大きく、回復も遅れている。</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300" dirty="0">
                <a:solidFill>
                  <a:schemeClr val="tx1"/>
                </a:solidFill>
                <a:latin typeface="Meiryo UI" panose="020B0604030504040204" pitchFamily="50" charset="-128"/>
                <a:ea typeface="Meiryo UI" panose="020B0604030504040204" pitchFamily="50" charset="-128"/>
              </a:rPr>
              <a:t>●販売先別では、Ｂ</a:t>
            </a:r>
            <a:r>
              <a:rPr kumimoji="1" lang="en-US" altLang="ja-JP" sz="1300" dirty="0">
                <a:solidFill>
                  <a:schemeClr val="tx1"/>
                </a:solidFill>
                <a:latin typeface="Meiryo UI" panose="020B0604030504040204" pitchFamily="50" charset="-128"/>
                <a:ea typeface="Meiryo UI" panose="020B0604030504040204" pitchFamily="50" charset="-128"/>
              </a:rPr>
              <a:t>to</a:t>
            </a:r>
            <a:r>
              <a:rPr kumimoji="1" lang="ja-JP" altLang="en-US" sz="1300" dirty="0">
                <a:solidFill>
                  <a:schemeClr val="tx1"/>
                </a:solidFill>
                <a:latin typeface="Meiryo UI" panose="020B0604030504040204" pitchFamily="50" charset="-128"/>
                <a:ea typeface="Meiryo UI" panose="020B0604030504040204" pitchFamily="50" charset="-128"/>
              </a:rPr>
              <a:t>Ｃの</a:t>
            </a:r>
            <a:r>
              <a:rPr kumimoji="1" lang="en-US" altLang="ja-JP" sz="1300" dirty="0">
                <a:solidFill>
                  <a:schemeClr val="tx1"/>
                </a:solidFill>
                <a:latin typeface="Meiryo UI" panose="020B0604030504040204" pitchFamily="50" charset="-128"/>
                <a:ea typeface="Meiryo UI" panose="020B0604030504040204" pitchFamily="50" charset="-128"/>
              </a:rPr>
              <a:t>4</a:t>
            </a:r>
            <a:r>
              <a:rPr kumimoji="1" lang="ja-JP" altLang="en-US" sz="1300" dirty="0">
                <a:solidFill>
                  <a:schemeClr val="tx1"/>
                </a:solidFill>
                <a:latin typeface="Meiryo UI" panose="020B0604030504040204" pitchFamily="50" charset="-128"/>
                <a:ea typeface="Meiryo UI" panose="020B0604030504040204" pitchFamily="50" charset="-128"/>
              </a:rPr>
              <a:t>割超で</a:t>
            </a:r>
            <a:r>
              <a:rPr kumimoji="1" lang="en-US" altLang="ja-JP" sz="1300" dirty="0">
                <a:solidFill>
                  <a:schemeClr val="tx1"/>
                </a:solidFill>
                <a:latin typeface="Meiryo UI" panose="020B0604030504040204" pitchFamily="50" charset="-128"/>
                <a:ea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rPr>
              <a:t>以上減少しており、Ｂ</a:t>
            </a:r>
            <a:r>
              <a:rPr kumimoji="1" lang="en-US" altLang="ja-JP" sz="1300" dirty="0">
                <a:solidFill>
                  <a:schemeClr val="tx1"/>
                </a:solidFill>
                <a:latin typeface="Meiryo UI" panose="020B0604030504040204" pitchFamily="50" charset="-128"/>
                <a:ea typeface="Meiryo UI" panose="020B0604030504040204" pitchFamily="50" charset="-128"/>
              </a:rPr>
              <a:t>to</a:t>
            </a:r>
            <a:r>
              <a:rPr kumimoji="1" lang="ja-JP" altLang="en-US" sz="1300" dirty="0">
                <a:solidFill>
                  <a:schemeClr val="tx1"/>
                </a:solidFill>
                <a:latin typeface="Meiryo UI" panose="020B0604030504040204" pitchFamily="50" charset="-128"/>
                <a:ea typeface="Meiryo UI" panose="020B0604030504040204" pitchFamily="50" charset="-128"/>
              </a:rPr>
              <a:t>Ｂよりも落ち込みが大きく、回復も遅れている。</a:t>
            </a: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37</a:t>
            </a:fld>
            <a:endParaRPr lang="ja-JP" altLang="en-US" sz="1600"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918775"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2" name="図 1" descr="画面の領域"/>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887" y="1579308"/>
            <a:ext cx="9850225" cy="1518587"/>
          </a:xfrm>
          <a:prstGeom prst="rect">
            <a:avLst/>
          </a:prstGeom>
        </p:spPr>
      </p:pic>
      <p:pic>
        <p:nvPicPr>
          <p:cNvPr id="4" name="図 3"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014" y="3194440"/>
            <a:ext cx="4999068" cy="2547418"/>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34848" y="3225972"/>
            <a:ext cx="4386392" cy="2236577"/>
          </a:xfrm>
          <a:prstGeom prst="rect">
            <a:avLst/>
          </a:prstGeom>
        </p:spPr>
      </p:pic>
    </p:spTree>
    <p:extLst>
      <p:ext uri="{BB962C8B-B14F-4D97-AF65-F5344CB8AC3E}">
        <p14:creationId xmlns:p14="http://schemas.microsoft.com/office/powerpoint/2010/main" val="370119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38</a:t>
            </a:fld>
            <a:endParaRPr lang="ja-JP" altLang="en-US" sz="1600" dirty="0"/>
          </a:p>
        </p:txBody>
      </p:sp>
      <p:sp>
        <p:nvSpPr>
          <p:cNvPr id="20" name="正方形/長方形 19"/>
          <p:cNvSpPr/>
          <p:nvPr/>
        </p:nvSpPr>
        <p:spPr>
          <a:xfrm>
            <a:off x="251999" y="540001"/>
            <a:ext cx="9463501" cy="887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月に府内企業を対象とした実態調査では、「後継者を探しているが見つかっていない」企業が</a:t>
            </a:r>
            <a:r>
              <a:rPr kumimoji="1" lang="en-US" altLang="ja-JP" sz="1400" dirty="0">
                <a:solidFill>
                  <a:schemeClr val="tx1"/>
                </a:solidFill>
                <a:latin typeface="Meiryo UI" panose="020B0604030504040204" pitchFamily="50" charset="-128"/>
                <a:ea typeface="Meiryo UI" panose="020B0604030504040204" pitchFamily="50" charset="-128"/>
              </a:rPr>
              <a:t>6.1%</a:t>
            </a:r>
            <a:r>
              <a:rPr kumimoji="1" lang="ja-JP" altLang="en-US" sz="1400" dirty="0">
                <a:solidFill>
                  <a:schemeClr val="tx1"/>
                </a:solidFill>
                <a:latin typeface="Meiryo UI" panose="020B0604030504040204" pitchFamily="50" charset="-128"/>
                <a:ea typeface="Meiryo UI" panose="020B0604030504040204" pitchFamily="50" charset="-128"/>
              </a:rPr>
              <a:t>で、　「まだ考えていない」企業が</a:t>
            </a:r>
            <a:r>
              <a:rPr kumimoji="1" lang="en-US" altLang="ja-JP" sz="1400" dirty="0">
                <a:solidFill>
                  <a:schemeClr val="tx1"/>
                </a:solidFill>
                <a:latin typeface="Meiryo UI" panose="020B0604030504040204" pitchFamily="50" charset="-128"/>
                <a:ea typeface="Meiryo UI" panose="020B0604030504040204" pitchFamily="50" charset="-128"/>
              </a:rPr>
              <a:t>39.0%</a:t>
            </a:r>
            <a:r>
              <a:rPr kumimoji="1" lang="ja-JP" altLang="en-US" sz="1400" dirty="0" err="1">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●廃業を予定する企業のうち、約</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割がもともと自分の代で廃業することを想定。</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府内企業における後継者不足の状況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09" y="1638257"/>
            <a:ext cx="9002381" cy="1962424"/>
          </a:xfrm>
          <a:prstGeom prst="rect">
            <a:avLst/>
          </a:prstGeom>
        </p:spPr>
      </p:pic>
      <p:sp>
        <p:nvSpPr>
          <p:cNvPr id="5" name="正方形/長方形 4"/>
          <p:cNvSpPr/>
          <p:nvPr/>
        </p:nvSpPr>
        <p:spPr>
          <a:xfrm>
            <a:off x="1725930" y="3131820"/>
            <a:ext cx="560340" cy="46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7669" y="3876464"/>
            <a:ext cx="6360660" cy="1621143"/>
          </a:xfrm>
          <a:prstGeom prst="rect">
            <a:avLst/>
          </a:prstGeom>
        </p:spPr>
      </p:pic>
    </p:spTree>
    <p:extLst>
      <p:ext uri="{BB962C8B-B14F-4D97-AF65-F5344CB8AC3E}">
        <p14:creationId xmlns:p14="http://schemas.microsoft.com/office/powerpoint/2010/main" val="332994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3455" y="1642015"/>
            <a:ext cx="8480612" cy="725904"/>
          </a:xfrm>
          <a:prstGeom prst="rect">
            <a:avLst/>
          </a:prstGeom>
          <a:noFill/>
          <a:ln>
            <a:solidFill>
              <a:schemeClr val="accent1"/>
            </a:solidFill>
          </a:ln>
        </p:spPr>
        <p:txBody>
          <a:bodyPr wrap="square" rtlCol="0">
            <a:spAutoFit/>
          </a:bodyPr>
          <a:lstStyle/>
          <a:p>
            <a:r>
              <a:rPr lang="ja-JP" altLang="en-US" sz="1517" b="1" dirty="0">
                <a:latin typeface="Meiryo UI" panose="020B0604030504040204" pitchFamily="50" charset="-128"/>
                <a:ea typeface="Meiryo UI" panose="020B0604030504040204" pitchFamily="50" charset="-128"/>
                <a:cs typeface="Meiryo UI" panose="020B0604030504040204" pitchFamily="50" charset="-128"/>
              </a:rPr>
              <a:t>特化係数</a:t>
            </a:r>
            <a:endParaRPr lang="en-US" altLang="ja-JP" sz="151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ある業種において、全国の製造品出荷額等の構成比に対する、各都道府県の当該業種の製造品出荷額等の構成比の比率。</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この数値が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を超えると、当該業種の構成比がその都道府県において相対的に高く、特化していることを示す。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0"/>
          <p:cNvSpPr>
            <a:spLocks noChangeArrowheads="1"/>
          </p:cNvSpPr>
          <p:nvPr/>
        </p:nvSpPr>
        <p:spPr bwMode="auto">
          <a:xfrm>
            <a:off x="216806" y="5723866"/>
            <a:ext cx="6452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人以上）出典：大阪府「なにわの経済データ’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 name="図 1"/>
          <p:cNvPicPr>
            <a:picLocks noChangeAspect="1"/>
          </p:cNvPicPr>
          <p:nvPr/>
        </p:nvPicPr>
        <p:blipFill>
          <a:blip r:embed="rId3"/>
          <a:stretch>
            <a:fillRect/>
          </a:stretch>
        </p:blipFill>
        <p:spPr>
          <a:xfrm>
            <a:off x="116463" y="2751218"/>
            <a:ext cx="3126263" cy="2720459"/>
          </a:xfrm>
          <a:prstGeom prst="rect">
            <a:avLst/>
          </a:prstGeom>
          <a:ln>
            <a:solidFill>
              <a:schemeClr val="tx1"/>
            </a:solidFill>
          </a:ln>
        </p:spPr>
      </p:pic>
      <p:pic>
        <p:nvPicPr>
          <p:cNvPr id="8" name="図 7"/>
          <p:cNvPicPr>
            <a:picLocks noChangeAspect="1"/>
          </p:cNvPicPr>
          <p:nvPr/>
        </p:nvPicPr>
        <p:blipFill>
          <a:blip r:embed="rId4"/>
          <a:stretch>
            <a:fillRect/>
          </a:stretch>
        </p:blipFill>
        <p:spPr>
          <a:xfrm>
            <a:off x="3392827" y="2751220"/>
            <a:ext cx="3120455" cy="2720457"/>
          </a:xfrm>
          <a:prstGeom prst="rect">
            <a:avLst/>
          </a:prstGeom>
          <a:ln>
            <a:solidFill>
              <a:schemeClr val="tx1"/>
            </a:solidFill>
          </a:ln>
        </p:spPr>
      </p:pic>
      <p:pic>
        <p:nvPicPr>
          <p:cNvPr id="9" name="図 8"/>
          <p:cNvPicPr>
            <a:picLocks noChangeAspect="1"/>
          </p:cNvPicPr>
          <p:nvPr/>
        </p:nvPicPr>
        <p:blipFill>
          <a:blip r:embed="rId5"/>
          <a:stretch>
            <a:fillRect/>
          </a:stretch>
        </p:blipFill>
        <p:spPr>
          <a:xfrm>
            <a:off x="6669191" y="2751218"/>
            <a:ext cx="3117598" cy="2720458"/>
          </a:xfrm>
          <a:prstGeom prst="rect">
            <a:avLst/>
          </a:prstGeom>
          <a:ln>
            <a:solidFill>
              <a:schemeClr val="tx1"/>
            </a:solidFill>
          </a:ln>
        </p:spPr>
      </p:pic>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cs typeface="+mj-cs"/>
              </a:rPr>
              <a:t>大阪の産業構造（製造業出荷額等の特化係数）</a:t>
            </a:r>
          </a:p>
        </p:txBody>
      </p:sp>
      <p:sp>
        <p:nvSpPr>
          <p:cNvPr id="14" name="正方形/長方形 13"/>
          <p:cNvSpPr/>
          <p:nvPr/>
        </p:nvSpPr>
        <p:spPr>
          <a:xfrm>
            <a:off x="251999" y="539999"/>
            <a:ext cx="9287655" cy="8986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●大阪府は、突出して高い業種はなく、各業種がバランスよく集積。</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2563" indent="-182563">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●他府県では、東京都の「なめし革・同製品・毛皮製造業」「印刷・同関連業」や、愛知県の「輸送用機械器具製造業」のように、特化係数の非常に高い業種が見られる。</a:t>
            </a:r>
          </a:p>
        </p:txBody>
      </p:sp>
      <p:sp>
        <p:nvSpPr>
          <p:cNvPr id="7" name="ホームベース 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a:t>
            </a:fld>
            <a:endParaRPr lang="ja-JP" altLang="en-US" sz="1600" dirty="0"/>
          </a:p>
        </p:txBody>
      </p:sp>
    </p:spTree>
    <p:extLst>
      <p:ext uri="{BB962C8B-B14F-4D97-AF65-F5344CB8AC3E}">
        <p14:creationId xmlns:p14="http://schemas.microsoft.com/office/powerpoint/2010/main" val="3138779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5113" y="533641"/>
            <a:ext cx="9428331" cy="807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rPr>
              <a:t>●完全失業率は</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1-3</a:t>
            </a:r>
            <a:r>
              <a:rPr kumimoji="1" lang="ja-JP" altLang="en-US" sz="1400" dirty="0">
                <a:solidFill>
                  <a:schemeClr val="tx1"/>
                </a:solidFill>
              </a:rPr>
              <a:t>月期以降、全国的に悪化し、</a:t>
            </a:r>
            <a:r>
              <a:rPr kumimoji="1" lang="en-US" altLang="ja-JP" sz="1400" dirty="0">
                <a:solidFill>
                  <a:schemeClr val="tx1"/>
                </a:solidFill>
              </a:rPr>
              <a:t>2021</a:t>
            </a:r>
            <a:r>
              <a:rPr kumimoji="1" lang="ja-JP" altLang="en-US" sz="1400" dirty="0">
                <a:solidFill>
                  <a:schemeClr val="tx1"/>
                </a:solidFill>
              </a:rPr>
              <a:t>年に入った後も高い水準で推移。</a:t>
            </a:r>
            <a:endParaRPr kumimoji="1" lang="en-US" altLang="ja-JP" sz="1400" dirty="0">
              <a:solidFill>
                <a:schemeClr val="tx1"/>
              </a:solidFill>
            </a:endParaRPr>
          </a:p>
          <a:p>
            <a:pPr>
              <a:lnSpc>
                <a:spcPts val="2000"/>
              </a:lnSpc>
            </a:pPr>
            <a:r>
              <a:rPr kumimoji="1" lang="ja-JP" altLang="en-US" sz="1400" dirty="0">
                <a:solidFill>
                  <a:schemeClr val="tx1"/>
                </a:solidFill>
              </a:rPr>
              <a:t>●勤め先や事業都合による離職率は、新型コロナの感染拡大以降、高い水準で推移。</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2022</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a:t>
            </a:r>
            <a:r>
              <a:rPr kumimoji="1" lang="en-US" altLang="ja-JP" sz="1400" dirty="0">
                <a:solidFill>
                  <a:schemeClr val="tx1"/>
                </a:solidFill>
              </a:rPr>
              <a:t>:</a:t>
            </a:r>
            <a:r>
              <a:rPr kumimoji="1" lang="ja-JP" altLang="en-US" sz="1400" dirty="0">
                <a:solidFill>
                  <a:schemeClr val="tx1"/>
                </a:solidFill>
              </a:rPr>
              <a:t>完全失業者数</a:t>
            </a:r>
            <a:r>
              <a:rPr kumimoji="1" lang="en-US" altLang="ja-JP" sz="1400" dirty="0">
                <a:solidFill>
                  <a:schemeClr val="tx1"/>
                </a:solidFill>
              </a:rPr>
              <a:t>180</a:t>
            </a:r>
            <a:r>
              <a:rPr kumimoji="1" lang="ja-JP" altLang="en-US" sz="1400" dirty="0">
                <a:solidFill>
                  <a:schemeClr val="tx1"/>
                </a:solidFill>
              </a:rPr>
              <a:t>万人 うち勤め先や事業都合</a:t>
            </a:r>
            <a:r>
              <a:rPr kumimoji="1" lang="ja-JP" altLang="en-US" sz="1400">
                <a:solidFill>
                  <a:schemeClr val="tx1"/>
                </a:solidFill>
              </a:rPr>
              <a:t>による完全失業者</a:t>
            </a:r>
            <a:r>
              <a:rPr kumimoji="1" lang="ja-JP" altLang="en-US" sz="1400" dirty="0">
                <a:solidFill>
                  <a:schemeClr val="tx1"/>
                </a:solidFill>
              </a:rPr>
              <a:t>数</a:t>
            </a:r>
            <a:r>
              <a:rPr kumimoji="1" lang="en-US" altLang="ja-JP" sz="1400" dirty="0">
                <a:solidFill>
                  <a:schemeClr val="tx1"/>
                </a:solidFill>
              </a:rPr>
              <a:t>28</a:t>
            </a:r>
            <a:r>
              <a:rPr kumimoji="1" lang="ja-JP" altLang="en-US" sz="1400" dirty="0">
                <a:solidFill>
                  <a:schemeClr val="tx1"/>
                </a:solidFill>
              </a:rPr>
              <a:t>万人）</a:t>
            </a:r>
          </a:p>
        </p:txBody>
      </p:sp>
      <p:sp>
        <p:nvSpPr>
          <p:cNvPr id="16" name="正方形/長方形 15"/>
          <p:cNvSpPr/>
          <p:nvPr/>
        </p:nvSpPr>
        <p:spPr>
          <a:xfrm>
            <a:off x="7310079" y="5768166"/>
            <a:ext cx="1890626" cy="253916"/>
          </a:xfrm>
          <a:prstGeom prst="rect">
            <a:avLst/>
          </a:prstGeom>
        </p:spPr>
        <p:txBody>
          <a:bodyPr wrap="square">
            <a:spAutoFit/>
          </a:bodyPr>
          <a:lstStyle/>
          <a:p>
            <a:r>
              <a:rPr lang="ja-JP" altLang="en-US" sz="1050" dirty="0"/>
              <a:t>出典：総務省 「労働力調査」</a:t>
            </a:r>
          </a:p>
        </p:txBody>
      </p:sp>
      <p:graphicFrame>
        <p:nvGraphicFramePr>
          <p:cNvPr id="7" name="グラフ 6"/>
          <p:cNvGraphicFramePr/>
          <p:nvPr>
            <p:extLst>
              <p:ext uri="{D42A27DB-BD31-4B8C-83A1-F6EECF244321}">
                <p14:modId xmlns:p14="http://schemas.microsoft.com/office/powerpoint/2010/main" val="1424871154"/>
              </p:ext>
            </p:extLst>
          </p:nvPr>
        </p:nvGraphicFramePr>
        <p:xfrm>
          <a:off x="116272" y="1602850"/>
          <a:ext cx="5306727"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19" name="四角形吹き出し 18"/>
          <p:cNvSpPr/>
          <p:nvPr/>
        </p:nvSpPr>
        <p:spPr>
          <a:xfrm>
            <a:off x="2274373" y="2258746"/>
            <a:ext cx="682581" cy="225725"/>
          </a:xfrm>
          <a:prstGeom prst="wedgeRectCallout">
            <a:avLst>
              <a:gd name="adj1" fmla="val 45769"/>
              <a:gd name="adj2" fmla="val 113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rPr>
              <a:t>大阪</a:t>
            </a:r>
          </a:p>
        </p:txBody>
      </p:sp>
      <p:sp>
        <p:nvSpPr>
          <p:cNvPr id="9" name="四角形吹き出し 8"/>
          <p:cNvSpPr/>
          <p:nvPr/>
        </p:nvSpPr>
        <p:spPr>
          <a:xfrm>
            <a:off x="4140812" y="4563465"/>
            <a:ext cx="601554" cy="220751"/>
          </a:xfrm>
          <a:prstGeom prst="wedgeRectCallout">
            <a:avLst>
              <a:gd name="adj1" fmla="val 62317"/>
              <a:gd name="adj2" fmla="val -1083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東京</a:t>
            </a:r>
          </a:p>
        </p:txBody>
      </p:sp>
      <p:sp>
        <p:nvSpPr>
          <p:cNvPr id="11" name="四角形吹き出し 10"/>
          <p:cNvSpPr/>
          <p:nvPr/>
        </p:nvSpPr>
        <p:spPr>
          <a:xfrm>
            <a:off x="3432527" y="4321303"/>
            <a:ext cx="601554" cy="220751"/>
          </a:xfrm>
          <a:prstGeom prst="wedgeRectCallout">
            <a:avLst>
              <a:gd name="adj1" fmla="val -37322"/>
              <a:gd name="adj2" fmla="val -2045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完全失業率</a:t>
            </a:r>
            <a:r>
              <a:rPr lang="ja-JP" altLang="en-US" b="1" dirty="0">
                <a:solidFill>
                  <a:schemeClr val="bg1"/>
                </a:solidFill>
                <a:latin typeface="Meiryo UI" panose="020B0604030504040204" pitchFamily="50" charset="-128"/>
                <a:ea typeface="Meiryo UI" panose="020B0604030504040204" pitchFamily="50" charset="-128"/>
              </a:rPr>
              <a:t>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39</a:t>
            </a:fld>
            <a:endParaRPr lang="ja-JP" altLang="en-US" sz="1600" dirty="0"/>
          </a:p>
        </p:txBody>
      </p:sp>
      <p:grpSp>
        <p:nvGrpSpPr>
          <p:cNvPr id="27" name="グループ化 26"/>
          <p:cNvGrpSpPr/>
          <p:nvPr/>
        </p:nvGrpSpPr>
        <p:grpSpPr>
          <a:xfrm>
            <a:off x="5163636" y="1479200"/>
            <a:ext cx="4676774" cy="4402667"/>
            <a:chOff x="0" y="-239562"/>
            <a:chExt cx="4676774" cy="3105150"/>
          </a:xfrm>
        </p:grpSpPr>
        <p:graphicFrame>
          <p:nvGraphicFramePr>
            <p:cNvPr id="28" name="グラフ 27"/>
            <p:cNvGraphicFramePr>
              <a:graphicFrameLocks/>
            </p:cNvGraphicFramePr>
            <p:nvPr>
              <p:extLst>
                <p:ext uri="{D42A27DB-BD31-4B8C-83A1-F6EECF244321}">
                  <p14:modId xmlns:p14="http://schemas.microsoft.com/office/powerpoint/2010/main" val="3792954948"/>
                </p:ext>
              </p:extLst>
            </p:nvPr>
          </p:nvGraphicFramePr>
          <p:xfrm>
            <a:off x="104495" y="-239562"/>
            <a:ext cx="4572000" cy="3105150"/>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3"/>
            <p:cNvSpPr txBox="1"/>
            <p:nvPr/>
          </p:nvSpPr>
          <p:spPr>
            <a:xfrm>
              <a:off x="0" y="350214"/>
              <a:ext cx="590550" cy="26404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dirty="0"/>
                <a:t>（万人）</a:t>
              </a:r>
            </a:p>
          </p:txBody>
        </p:sp>
        <p:sp>
          <p:nvSpPr>
            <p:cNvPr id="30" name="テキスト ボックス 4"/>
            <p:cNvSpPr txBox="1"/>
            <p:nvPr/>
          </p:nvSpPr>
          <p:spPr>
            <a:xfrm>
              <a:off x="4124323" y="369264"/>
              <a:ext cx="552451" cy="26404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a:t>
              </a:r>
            </a:p>
          </p:txBody>
        </p:sp>
      </p:grpSp>
    </p:spTree>
    <p:extLst>
      <p:ext uri="{BB962C8B-B14F-4D97-AF65-F5344CB8AC3E}">
        <p14:creationId xmlns:p14="http://schemas.microsoft.com/office/powerpoint/2010/main" val="518931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349199" cy="2864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nSpc>
                <a:spcPts val="2000"/>
              </a:lnSpc>
            </a:pPr>
            <a:r>
              <a:rPr kumimoji="1" lang="ja-JP" altLang="en-US" sz="1400" dirty="0">
                <a:solidFill>
                  <a:schemeClr val="tx1"/>
                </a:solidFill>
              </a:rPr>
              <a:t>●有効求人倍率は、コロナの感染拡大以降、コロナ前を下回る水準で引き続き推移。</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有効求人倍率の推移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4" name="正方形/長方形 23"/>
          <p:cNvSpPr/>
          <p:nvPr/>
        </p:nvSpPr>
        <p:spPr>
          <a:xfrm>
            <a:off x="6280031" y="5834731"/>
            <a:ext cx="2920674" cy="276999"/>
          </a:xfrm>
          <a:prstGeom prst="rect">
            <a:avLst/>
          </a:prstGeom>
        </p:spPr>
        <p:txBody>
          <a:bodyPr wrap="square">
            <a:spAutoFit/>
          </a:bodyPr>
          <a:lstStyle/>
          <a:p>
            <a:pPr marL="248923" indent="-248923">
              <a:defRPr/>
            </a:pPr>
            <a:r>
              <a:rPr lang="ja-JP" altLang="en-US" sz="1200" dirty="0">
                <a:solidFill>
                  <a:prstClr val="black"/>
                </a:solidFill>
                <a:latin typeface="+mn-ea"/>
                <a:cs typeface="Meiryo UI" panose="020B0604030504040204" pitchFamily="50" charset="-128"/>
              </a:rPr>
              <a:t>出典：厚生労働省 「一般職業紹介状況」</a:t>
            </a:r>
            <a:r>
              <a:rPr lang="en-US" altLang="ja-JP" sz="1200" dirty="0">
                <a:solidFill>
                  <a:prstClr val="black"/>
                </a:solidFill>
                <a:latin typeface="+mn-ea"/>
                <a:cs typeface="Meiryo UI" panose="020B0604030504040204" pitchFamily="50" charset="-128"/>
              </a:rPr>
              <a:t> </a:t>
            </a:r>
            <a:endParaRPr lang="ja-JP" altLang="en-US" sz="1200" dirty="0">
              <a:solidFill>
                <a:prstClr val="black"/>
              </a:solidFill>
              <a:latin typeface="+mn-ea"/>
              <a:cs typeface="Meiryo UI" panose="020B0604030504040204" pitchFamily="50" charset="-128"/>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40</a:t>
            </a:fld>
            <a:endParaRPr lang="ja-JP" altLang="en-US" sz="1600" dirty="0"/>
          </a:p>
        </p:txBody>
      </p:sp>
      <p:graphicFrame>
        <p:nvGraphicFramePr>
          <p:cNvPr id="20" name="グラフ 19"/>
          <p:cNvGraphicFramePr>
            <a:graphicFrameLocks/>
          </p:cNvGraphicFramePr>
          <p:nvPr>
            <p:extLst>
              <p:ext uri="{D42A27DB-BD31-4B8C-83A1-F6EECF244321}">
                <p14:modId xmlns:p14="http://schemas.microsoft.com/office/powerpoint/2010/main" val="2820212594"/>
              </p:ext>
            </p:extLst>
          </p:nvPr>
        </p:nvGraphicFramePr>
        <p:xfrm>
          <a:off x="466594" y="1375802"/>
          <a:ext cx="9134605" cy="4254666"/>
        </p:xfrm>
        <a:graphic>
          <a:graphicData uri="http://schemas.openxmlformats.org/drawingml/2006/chart">
            <c:chart xmlns:c="http://schemas.openxmlformats.org/drawingml/2006/chart" xmlns:r="http://schemas.openxmlformats.org/officeDocument/2006/relationships" r:id="rId3"/>
          </a:graphicData>
        </a:graphic>
      </p:graphicFrame>
      <p:sp>
        <p:nvSpPr>
          <p:cNvPr id="21" name="四角形吹き出し 20"/>
          <p:cNvSpPr/>
          <p:nvPr/>
        </p:nvSpPr>
        <p:spPr>
          <a:xfrm>
            <a:off x="2208175" y="1674488"/>
            <a:ext cx="682581" cy="237060"/>
          </a:xfrm>
          <a:prstGeom prst="wedgeRectCallout">
            <a:avLst>
              <a:gd name="adj1" fmla="val -63304"/>
              <a:gd name="adj2" fmla="val 101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東京</a:t>
            </a:r>
          </a:p>
        </p:txBody>
      </p:sp>
      <p:sp>
        <p:nvSpPr>
          <p:cNvPr id="25" name="四角形吹き出し 24"/>
          <p:cNvSpPr/>
          <p:nvPr/>
        </p:nvSpPr>
        <p:spPr>
          <a:xfrm>
            <a:off x="1561994" y="3503135"/>
            <a:ext cx="850006" cy="214959"/>
          </a:xfrm>
          <a:prstGeom prst="wedgeRectCallout">
            <a:avLst>
              <a:gd name="adj1" fmla="val 57576"/>
              <a:gd name="adj2" fmla="val -120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全国平均</a:t>
            </a:r>
          </a:p>
        </p:txBody>
      </p:sp>
    </p:spTree>
    <p:extLst>
      <p:ext uri="{BB962C8B-B14F-4D97-AF65-F5344CB8AC3E}">
        <p14:creationId xmlns:p14="http://schemas.microsoft.com/office/powerpoint/2010/main" val="104100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51999" y="539999"/>
            <a:ext cx="9445916"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●コロナショック直後は、若者（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歳）、高齢者（</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歳以上）、女性の就業者の減少が大きかった。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歳）や現役世代（</a:t>
            </a:r>
            <a:r>
              <a:rPr kumimoji="1" lang="en-US" altLang="ja-JP" sz="1400" dirty="0">
                <a:solidFill>
                  <a:schemeClr val="tx1"/>
                </a:solidFill>
                <a:latin typeface="Meiryo UI" panose="020B0604030504040204" pitchFamily="50" charset="-128"/>
                <a:ea typeface="Meiryo UI" panose="020B0604030504040204" pitchFamily="50" charset="-128"/>
              </a:rPr>
              <a:t>35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44</a:t>
            </a:r>
            <a:r>
              <a:rPr kumimoji="1" lang="ja-JP" altLang="en-US" sz="1400" dirty="0">
                <a:solidFill>
                  <a:schemeClr val="tx1"/>
                </a:solidFill>
                <a:latin typeface="Meiryo UI" panose="020B0604030504040204" pitchFamily="50" charset="-128"/>
                <a:ea typeface="Meiryo UI" panose="020B0604030504040204" pitchFamily="50" charset="-128"/>
              </a:rPr>
              <a:t>歳）、また男性の就業者の減少傾向が続く。</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478056" y="3635595"/>
            <a:ext cx="8882512" cy="0"/>
          </a:xfrm>
          <a:prstGeom prst="line">
            <a:avLst/>
          </a:prstGeom>
          <a:ln w="3175"/>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7559024" y="5857480"/>
            <a:ext cx="1695577" cy="229615"/>
          </a:xfrm>
          <a:prstGeom prst="rect">
            <a:avLst/>
          </a:prstGeom>
          <a:noFill/>
        </p:spPr>
        <p:txBody>
          <a:bodyPr wrap="square" rtlCol="0">
            <a:spAutoFit/>
          </a:bodyPr>
          <a:lstStyle/>
          <a:p>
            <a:pPr algn="r"/>
            <a:r>
              <a:rPr kumimoji="1" lang="ja-JP" altLang="en-US" sz="892" dirty="0"/>
              <a:t>出典：総務省「労働力調査」</a:t>
            </a:r>
          </a:p>
        </p:txBody>
      </p:sp>
      <p:sp>
        <p:nvSpPr>
          <p:cNvPr id="34" name="テキスト ボックス 33"/>
          <p:cNvSpPr txBox="1"/>
          <p:nvPr/>
        </p:nvSpPr>
        <p:spPr>
          <a:xfrm>
            <a:off x="7559024" y="1424966"/>
            <a:ext cx="1693567" cy="230832"/>
          </a:xfrm>
          <a:prstGeom prst="rect">
            <a:avLst/>
          </a:prstGeom>
          <a:noFill/>
        </p:spPr>
        <p:txBody>
          <a:bodyPr wrap="square" rtlCol="0">
            <a:spAutoFit/>
          </a:bodyPr>
          <a:lstStyle/>
          <a:p>
            <a:r>
              <a:rPr kumimoji="1" lang="en-US" altLang="ja-JP" sz="900" dirty="0"/>
              <a:t>※2017</a:t>
            </a:r>
            <a:r>
              <a:rPr kumimoji="1" lang="ja-JP" altLang="en-US" sz="900" dirty="0"/>
              <a:t>年１月～</a:t>
            </a:r>
            <a:r>
              <a:rPr kumimoji="1" lang="en-US" altLang="ja-JP" sz="900" dirty="0"/>
              <a:t>2022</a:t>
            </a:r>
            <a:r>
              <a:rPr kumimoji="1" lang="ja-JP" altLang="en-US" sz="900" dirty="0"/>
              <a:t>年</a:t>
            </a:r>
            <a:r>
              <a:rPr kumimoji="1" lang="en-US" altLang="ja-JP" sz="900" dirty="0"/>
              <a:t>3</a:t>
            </a:r>
            <a:r>
              <a:rPr kumimoji="1" lang="ja-JP" altLang="en-US" sz="900" dirty="0"/>
              <a:t>月</a:t>
            </a:r>
          </a:p>
        </p:txBody>
      </p:sp>
      <p:sp>
        <p:nvSpPr>
          <p:cNvPr id="19" name="正方形/長方形 1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就業者数の減少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3" name="ホームベース 2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4" name="ホームベース 2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41</a:t>
            </a:fld>
            <a:endParaRPr lang="ja-JP" altLang="en-US" sz="1600" dirty="0"/>
          </a:p>
        </p:txBody>
      </p:sp>
      <p:graphicFrame>
        <p:nvGraphicFramePr>
          <p:cNvPr id="36" name="グラフ 35"/>
          <p:cNvGraphicFramePr>
            <a:graphicFrameLocks/>
          </p:cNvGraphicFramePr>
          <p:nvPr/>
        </p:nvGraphicFramePr>
        <p:xfrm>
          <a:off x="398278" y="1326473"/>
          <a:ext cx="8962290" cy="24273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グラフ 37"/>
          <p:cNvGraphicFramePr>
            <a:graphicFrameLocks/>
          </p:cNvGraphicFramePr>
          <p:nvPr/>
        </p:nvGraphicFramePr>
        <p:xfrm>
          <a:off x="373105" y="3672258"/>
          <a:ext cx="8851857" cy="2198066"/>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グループ化 21"/>
          <p:cNvGrpSpPr/>
          <p:nvPr/>
        </p:nvGrpSpPr>
        <p:grpSpPr>
          <a:xfrm>
            <a:off x="5277858" y="1679474"/>
            <a:ext cx="900091" cy="3636000"/>
            <a:chOff x="8393012" y="1851949"/>
            <a:chExt cx="900091" cy="3854712"/>
          </a:xfrm>
        </p:grpSpPr>
        <p:cxnSp>
          <p:nvCxnSpPr>
            <p:cNvPr id="10" name="直線コネクタ 9"/>
            <p:cNvCxnSpPr/>
            <p:nvPr/>
          </p:nvCxnSpPr>
          <p:spPr>
            <a:xfrm>
              <a:off x="9098031" y="1851949"/>
              <a:ext cx="0" cy="385471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93012" y="3802624"/>
              <a:ext cx="900091" cy="246221"/>
            </a:xfrm>
            <a:prstGeom prst="rect">
              <a:avLst/>
            </a:prstGeom>
            <a:solidFill>
              <a:schemeClr val="bg1"/>
            </a:solidFill>
            <a:ln w="28575">
              <a:solidFill>
                <a:srgbClr val="FF0000"/>
              </a:solidFill>
            </a:ln>
          </p:spPr>
          <p:txBody>
            <a:bodyPr wrap="square" rtlCol="0">
              <a:spAutoFit/>
            </a:bodyPr>
            <a:lstStyle/>
            <a:p>
              <a:pPr algn="ctr"/>
              <a:r>
                <a:rPr kumimoji="1" lang="ja-JP" altLang="en-US" sz="1000" dirty="0"/>
                <a:t>コロナショック</a:t>
              </a:r>
            </a:p>
          </p:txBody>
        </p:sp>
      </p:grpSp>
    </p:spTree>
    <p:extLst>
      <p:ext uri="{BB962C8B-B14F-4D97-AF65-F5344CB8AC3E}">
        <p14:creationId xmlns:p14="http://schemas.microsoft.com/office/powerpoint/2010/main" val="184149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0937" y="427915"/>
            <a:ext cx="9437125" cy="5678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n-ea"/>
              </a:rPr>
              <a:t>●</a:t>
            </a:r>
            <a:r>
              <a:rPr kumimoji="1" lang="ja-JP" altLang="en-US" sz="1400" dirty="0">
                <a:solidFill>
                  <a:schemeClr val="tx1"/>
                </a:solidFill>
                <a:latin typeface="Meiryo UI" panose="020B0604030504040204" pitchFamily="50" charset="-128"/>
                <a:ea typeface="Meiryo UI" panose="020B0604030504040204" pitchFamily="50" charset="-128"/>
              </a:rPr>
              <a:t>非正規労働者の減少が続いており、</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月は</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a:t>
            </a:r>
            <a:r>
              <a:rPr kumimoji="1" lang="en-US" altLang="ja-JP" sz="1400" dirty="0">
                <a:solidFill>
                  <a:schemeClr val="tx1"/>
                </a:solidFill>
                <a:latin typeface="Meiryo UI" panose="020B0604030504040204" pitchFamily="50" charset="-128"/>
                <a:ea typeface="Meiryo UI" panose="020B0604030504040204" pitchFamily="50" charset="-128"/>
              </a:rPr>
              <a:t>103</a:t>
            </a:r>
            <a:r>
              <a:rPr kumimoji="1" lang="ja-JP" altLang="en-US" sz="1400" dirty="0">
                <a:solidFill>
                  <a:schemeClr val="tx1"/>
                </a:solidFill>
                <a:latin typeface="Meiryo UI" panose="020B0604030504040204" pitchFamily="50" charset="-128"/>
                <a:ea typeface="Meiryo UI" panose="020B0604030504040204" pitchFamily="50" charset="-128"/>
              </a:rPr>
              <a:t>万人減少。</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n-ea"/>
              </a:rPr>
              <a:t>●</a:t>
            </a:r>
            <a:r>
              <a:rPr kumimoji="1" lang="en-US" altLang="ja-JP" sz="1400" dirty="0">
                <a:solidFill>
                  <a:schemeClr val="tx1"/>
                </a:solidFill>
                <a:latin typeface="+mn-ea"/>
              </a:rPr>
              <a:t>2022</a:t>
            </a:r>
            <a:r>
              <a:rPr kumimoji="1" lang="ja-JP" altLang="en-US" sz="1400" dirty="0">
                <a:solidFill>
                  <a:schemeClr val="tx1"/>
                </a:solidFill>
                <a:latin typeface="+mn-ea"/>
              </a:rPr>
              <a:t>年３月を前年同月比で業種別にみると、「宿泊・飲食サービス」に非正規雇用が増加する一方、「医療・福祉」では減少。</a:t>
            </a:r>
            <a:endParaRPr kumimoji="1" lang="en-US" altLang="ja-JP" sz="1400" dirty="0">
              <a:solidFill>
                <a:schemeClr val="tx1"/>
              </a:solidFill>
              <a:latin typeface="+mn-ea"/>
            </a:endParaRP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正規・非正規別　就業者数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42</a:t>
            </a:fld>
            <a:endParaRPr lang="ja-JP" altLang="en-US" sz="1600" dirty="0"/>
          </a:p>
        </p:txBody>
      </p:sp>
      <p:graphicFrame>
        <p:nvGraphicFramePr>
          <p:cNvPr id="10" name="グラフ 9"/>
          <p:cNvGraphicFramePr/>
          <p:nvPr>
            <p:extLst>
              <p:ext uri="{D42A27DB-BD31-4B8C-83A1-F6EECF244321}">
                <p14:modId xmlns:p14="http://schemas.microsoft.com/office/powerpoint/2010/main" val="619958675"/>
              </p:ext>
            </p:extLst>
          </p:nvPr>
        </p:nvGraphicFramePr>
        <p:xfrm>
          <a:off x="0" y="1027661"/>
          <a:ext cx="4728410" cy="4394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785035396"/>
              </p:ext>
            </p:extLst>
          </p:nvPr>
        </p:nvGraphicFramePr>
        <p:xfrm>
          <a:off x="4889499" y="1027662"/>
          <a:ext cx="4957220" cy="4394124"/>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4AFBEC06-AC09-4FB6-99DE-983F41D44BA4}"/>
              </a:ext>
            </a:extLst>
          </p:cNvPr>
          <p:cNvSpPr txBox="1"/>
          <p:nvPr/>
        </p:nvSpPr>
        <p:spPr>
          <a:xfrm>
            <a:off x="280987" y="5460958"/>
            <a:ext cx="4799272" cy="246221"/>
          </a:xfrm>
          <a:prstGeom prst="rect">
            <a:avLst/>
          </a:prstGeom>
          <a:noFill/>
        </p:spPr>
        <p:txBody>
          <a:bodyPr wrap="square" rtlCol="0">
            <a:spAutoFit/>
          </a:bodyPr>
          <a:lstStyle/>
          <a:p>
            <a:r>
              <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（出典）</a:t>
            </a:r>
            <a:r>
              <a:rPr lang="ja-JP" altLang="en-US" sz="1000" dirty="0">
                <a:effectLst/>
                <a:latin typeface="Meiryo UI" panose="020B0604030504040204" pitchFamily="50" charset="-128"/>
                <a:ea typeface="Meiryo UI" panose="020B0604030504040204" pitchFamily="50" charset="-128"/>
                <a:cs typeface="ＭＳ Ｐゴシック" panose="020B0600070205080204" pitchFamily="50" charset="-128"/>
              </a:rPr>
              <a:t>総務省統計局 労働力調査 基本集計結果 長期時系列データ</a:t>
            </a:r>
            <a:r>
              <a:rPr lang="en-US"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000" dirty="0">
                <a:effectLst/>
                <a:latin typeface="Meiryo UI" panose="020B0604030504040204" pitchFamily="50" charset="-128"/>
                <a:ea typeface="Meiryo UI" panose="020B0604030504040204" pitchFamily="50" charset="-128"/>
                <a:cs typeface="ＭＳ Ｐゴシック" panose="020B0600070205080204" pitchFamily="50" charset="-128"/>
              </a:rPr>
              <a:t>原数値</a:t>
            </a:r>
            <a:r>
              <a:rPr lang="en-US" altLang="ja-JP" sz="1000" dirty="0">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DFB187CD-EE9C-4CBD-A398-42D76641648C}"/>
              </a:ext>
            </a:extLst>
          </p:cNvPr>
          <p:cNvSpPr txBox="1"/>
          <p:nvPr/>
        </p:nvSpPr>
        <p:spPr>
          <a:xfrm>
            <a:off x="329686" y="5675042"/>
            <a:ext cx="4499992" cy="615553"/>
          </a:xfrm>
          <a:prstGeom prst="rect">
            <a:avLst/>
          </a:prstGeom>
          <a:noFill/>
        </p:spPr>
        <p:txBody>
          <a:bodyPr wrap="square" rtlCol="0">
            <a:spAutoFit/>
          </a:bodyPr>
          <a:lstStyle/>
          <a:p>
            <a:r>
              <a:rPr lang="ja-JP" altLang="en-US" sz="800" dirty="0">
                <a:effectLst/>
                <a:latin typeface="Meiryo UI" panose="020B0604030504040204" pitchFamily="50" charset="-128"/>
                <a:ea typeface="Meiryo UI" panose="020B0604030504040204" pitchFamily="50" charset="-128"/>
                <a:cs typeface="ＭＳ Ｐゴシック" panose="020B0600070205080204" pitchFamily="50" charset="-128"/>
              </a:rPr>
              <a:t>長期時系列データ（原数値）は、用いている推計人口を５年ごとの国勢調査結果で基準を切り替え遡及しているデータ。基準の切り替えに伴う変動があり、各数値は各月に公表された数値とは異なる場合があ</a:t>
            </a:r>
            <a:r>
              <a:rPr lang="ja-JP" altLang="en-US" sz="800" dirty="0">
                <a:latin typeface="Meiryo UI" panose="020B0604030504040204" pitchFamily="50" charset="-128"/>
                <a:ea typeface="Meiryo UI" panose="020B0604030504040204" pitchFamily="50" charset="-128"/>
                <a:cs typeface="ＭＳ Ｐゴシック" panose="020B0600070205080204" pitchFamily="50" charset="-128"/>
              </a:rPr>
              <a:t>る</a:t>
            </a:r>
            <a:r>
              <a:rPr lang="ja-JP" altLang="en-US" sz="800" dirty="0">
                <a:effectLst/>
                <a:latin typeface="Meiryo UI" panose="020B0604030504040204" pitchFamily="50" charset="-128"/>
                <a:ea typeface="Meiryo UI" panose="020B0604030504040204" pitchFamily="50" charset="-128"/>
                <a:cs typeface="ＭＳ Ｐゴシック" panose="020B0600070205080204" pitchFamily="50" charset="-128"/>
              </a:rPr>
              <a:t>。</a:t>
            </a:r>
          </a:p>
          <a:p>
            <a:endParaRPr kumimoji="1" lang="ja-JP" altLang="en-US" dirty="0"/>
          </a:p>
        </p:txBody>
      </p:sp>
      <p:sp>
        <p:nvSpPr>
          <p:cNvPr id="17" name="テキスト ボックス 16">
            <a:extLst>
              <a:ext uri="{FF2B5EF4-FFF2-40B4-BE49-F238E27FC236}">
                <a16:creationId xmlns:a16="http://schemas.microsoft.com/office/drawing/2014/main" id="{46FCC38B-0736-48A5-83DB-94D905AB215D}"/>
              </a:ext>
            </a:extLst>
          </p:cNvPr>
          <p:cNvSpPr txBox="1"/>
          <p:nvPr/>
        </p:nvSpPr>
        <p:spPr>
          <a:xfrm>
            <a:off x="5495901" y="5470030"/>
            <a:ext cx="3744416" cy="246221"/>
          </a:xfrm>
          <a:prstGeom prst="rect">
            <a:avLst/>
          </a:prstGeom>
          <a:noFill/>
        </p:spPr>
        <p:txBody>
          <a:bodyPr wrap="square" rtlCol="0">
            <a:spAutoFit/>
          </a:bodyPr>
          <a:lstStyle/>
          <a:p>
            <a:r>
              <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（出典）総務省統計局　労働力調査　基本集計結果　結果原表</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252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472292"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defTabSz="416275">
              <a:lnSpc>
                <a:spcPts val="2000"/>
              </a:lnSpc>
              <a:spcBef>
                <a:spcPts val="400"/>
              </a:spcBef>
            </a:pPr>
            <a:r>
              <a:rPr lang="ja-JP" altLang="en-US" sz="1400" dirty="0">
                <a:solidFill>
                  <a:prstClr val="black"/>
                </a:solidFill>
                <a:latin typeface="Arial"/>
                <a:ea typeface="Meiryo UI"/>
              </a:rPr>
              <a:t>●「介護サービス職」や「建設・採掘職」は依然として人手不足の状況である一方、「一般事務員」「運搬・清掃等職」等</a:t>
            </a:r>
            <a:br>
              <a:rPr lang="en-US" altLang="ja-JP" sz="1400" dirty="0">
                <a:solidFill>
                  <a:prstClr val="black"/>
                </a:solidFill>
                <a:latin typeface="Arial"/>
                <a:ea typeface="Meiryo UI"/>
              </a:rPr>
            </a:br>
            <a:r>
              <a:rPr lang="ja-JP" altLang="en-US" sz="1400" dirty="0">
                <a:solidFill>
                  <a:prstClr val="black"/>
                </a:solidFill>
                <a:latin typeface="Arial"/>
                <a:ea typeface="Meiryo UI"/>
              </a:rPr>
              <a:t>　　は人手過剰な状況で、雇用のミスマッチが起きている様子がうかがえる。</a:t>
            </a:r>
            <a:endParaRPr lang="en-US" altLang="ja-JP" sz="1400" dirty="0">
              <a:solidFill>
                <a:prstClr val="black"/>
              </a:solidFill>
              <a:latin typeface="Arial"/>
              <a:ea typeface="Meiryo UI"/>
            </a:endParaRPr>
          </a:p>
        </p:txBody>
      </p:sp>
      <p:sp>
        <p:nvSpPr>
          <p:cNvPr id="6" name="正方形/長方形 5"/>
          <p:cNvSpPr/>
          <p:nvPr/>
        </p:nvSpPr>
        <p:spPr>
          <a:xfrm>
            <a:off x="5964032" y="5761440"/>
            <a:ext cx="2771800" cy="239425"/>
          </a:xfrm>
          <a:prstGeom prst="rect">
            <a:avLst/>
          </a:prstGeom>
        </p:spPr>
        <p:txBody>
          <a:bodyPr wrap="square">
            <a:spAutoFit/>
          </a:bodyPr>
          <a:lstStyle/>
          <a:p>
            <a:pPr defTabSz="416275"/>
            <a:r>
              <a:rPr lang="ja-JP" altLang="en-US" sz="956" dirty="0">
                <a:solidFill>
                  <a:prstClr val="black"/>
                </a:solidFill>
                <a:latin typeface="Arial"/>
                <a:ea typeface="Meiryo UI"/>
              </a:rPr>
              <a:t>出典：大阪労働局 「職種別有効求人倍率」</a:t>
            </a:r>
          </a:p>
        </p:txBody>
      </p:sp>
      <p:sp>
        <p:nvSpPr>
          <p:cNvPr id="14" name="テキスト ボックス 2"/>
          <p:cNvSpPr txBox="1"/>
          <p:nvPr/>
        </p:nvSpPr>
        <p:spPr>
          <a:xfrm>
            <a:off x="246930" y="1603034"/>
            <a:ext cx="681459"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a:solidFill>
                  <a:prstClr val="black"/>
                </a:solidFill>
                <a:latin typeface="Meiryo UI" panose="020B0604030504040204" pitchFamily="50" charset="-128"/>
                <a:ea typeface="Meiryo UI" panose="020B0604030504040204" pitchFamily="50" charset="-128"/>
              </a:rPr>
              <a:t>（倍）</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職種別有効求人倍率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43</a:t>
            </a:fld>
            <a:endParaRPr lang="ja-JP" altLang="en-US" sz="1600" dirty="0"/>
          </a:p>
        </p:txBody>
      </p:sp>
      <p:graphicFrame>
        <p:nvGraphicFramePr>
          <p:cNvPr id="11" name="グラフ 10"/>
          <p:cNvGraphicFramePr/>
          <p:nvPr/>
        </p:nvGraphicFramePr>
        <p:xfrm>
          <a:off x="285458" y="1209126"/>
          <a:ext cx="9335084" cy="4757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542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2000" y="540000"/>
            <a:ext cx="9445915" cy="540020"/>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●外出を伴わないＥＣ消費は、</a:t>
            </a:r>
            <a:r>
              <a:rPr lang="en-US" altLang="ja-JP" sz="1400" dirty="0"/>
              <a:t>2021</a:t>
            </a:r>
            <a:r>
              <a:rPr lang="ja-JP" altLang="en-US" sz="1400" dirty="0"/>
              <a:t>年に入った後も、若年世帯から高齢世帯まで、万遍なく増加が続く。</a:t>
            </a:r>
            <a:endParaRPr lang="en-US" altLang="ja-JP" sz="1400" dirty="0"/>
          </a:p>
          <a:p>
            <a:pPr marL="217984" indent="-217984">
              <a:lnSpc>
                <a:spcPts val="2000"/>
              </a:lnSpc>
              <a:spcBef>
                <a:spcPts val="400"/>
              </a:spcBef>
            </a:pPr>
            <a:r>
              <a:rPr lang="ja-JP" altLang="en-US" sz="1400" dirty="0"/>
              <a:t>●緊急事態宣言後の感染症対応の動きとして、高齢世帯においても</a:t>
            </a:r>
            <a:r>
              <a:rPr lang="en-US" altLang="ja-JP" sz="1400" dirty="0"/>
              <a:t>EC </a:t>
            </a:r>
            <a:r>
              <a:rPr lang="ja-JP" altLang="en-US" sz="1400" dirty="0"/>
              <a:t>消費が普及していることが確認できる。</a:t>
            </a:r>
            <a:endParaRPr lang="en-US" altLang="ja-JP" sz="1400" b="1" u="sng"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33129" y="5726471"/>
            <a:ext cx="3972871" cy="267446"/>
          </a:xfrm>
          <a:prstGeom prst="rect">
            <a:avLst/>
          </a:prstGeom>
          <a:noFill/>
          <a:ln>
            <a:noFill/>
          </a:ln>
        </p:spPr>
        <p:txBody>
          <a:bodyPr wrap="square" rtlCol="0">
            <a:spAutoFit/>
          </a:bodyPr>
          <a:lstStyle/>
          <a:p>
            <a:pPr marL="217984" indent="-217984"/>
            <a:r>
              <a:rPr lang="ja-JP" altLang="en-US" sz="1138" dirty="0"/>
              <a:t>出典：</a:t>
            </a:r>
            <a:r>
              <a:rPr lang="zh-TW" altLang="en-US" sz="1138" dirty="0"/>
              <a:t>令和</a:t>
            </a:r>
            <a:r>
              <a:rPr lang="en-US" altLang="zh-TW" sz="1138" dirty="0"/>
              <a:t>3</a:t>
            </a:r>
            <a:r>
              <a:rPr lang="zh-TW" altLang="en-US" sz="1138" dirty="0"/>
              <a:t>年度　年次経済財政報告</a:t>
            </a:r>
            <a:r>
              <a:rPr lang="ja-JP" altLang="en-US" sz="1138" dirty="0"/>
              <a:t>（内閣府）</a:t>
            </a:r>
            <a:endParaRPr lang="en-US" altLang="ja-JP" sz="1138"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巣ごもり消費・</a:t>
            </a:r>
            <a:r>
              <a:rPr kumimoji="1" lang="en-US" altLang="ja-JP" b="1" dirty="0">
                <a:solidFill>
                  <a:schemeClr val="bg1"/>
                </a:solidFill>
                <a:latin typeface="+mn-ea"/>
              </a:rPr>
              <a:t>EC</a:t>
            </a:r>
            <a:r>
              <a:rPr kumimoji="1" lang="ja-JP" altLang="en-US" b="1" dirty="0">
                <a:solidFill>
                  <a:schemeClr val="bg1"/>
                </a:solidFill>
                <a:latin typeface="+mn-ea"/>
              </a:rPr>
              <a:t>取引</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44</a:t>
            </a:fld>
            <a:endParaRPr lang="ja-JP" altLang="en-US" sz="1600" dirty="0"/>
          </a:p>
        </p:txBody>
      </p:sp>
      <p:pic>
        <p:nvPicPr>
          <p:cNvPr id="3" name="図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9599" y="1687155"/>
            <a:ext cx="7926803" cy="3971998"/>
          </a:xfrm>
          <a:prstGeom prst="rect">
            <a:avLst/>
          </a:prstGeom>
        </p:spPr>
      </p:pic>
      <p:pic>
        <p:nvPicPr>
          <p:cNvPr id="16" name="図 1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03498" y="1210754"/>
            <a:ext cx="5414211" cy="364812"/>
          </a:xfrm>
          <a:prstGeom prst="rect">
            <a:avLst/>
          </a:prstGeom>
        </p:spPr>
      </p:pic>
    </p:spTree>
    <p:extLst>
      <p:ext uri="{BB962C8B-B14F-4D97-AF65-F5344CB8AC3E}">
        <p14:creationId xmlns:p14="http://schemas.microsoft.com/office/powerpoint/2010/main" val="3835826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2000" y="540000"/>
            <a:ext cx="9339356" cy="769441"/>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kumimoji="1" lang="ja-JP" altLang="en-US" sz="1400" dirty="0">
                <a:latin typeface="+mn-ea"/>
              </a:rPr>
              <a:t>●</a:t>
            </a:r>
            <a:r>
              <a:rPr kumimoji="1" lang="en-US" altLang="ja-JP" sz="1400" dirty="0">
                <a:latin typeface="+mn-ea"/>
              </a:rPr>
              <a:t>2022</a:t>
            </a:r>
            <a:r>
              <a:rPr kumimoji="1" lang="ja-JP" altLang="en-US" sz="1400" dirty="0">
                <a:latin typeface="+mn-ea"/>
              </a:rPr>
              <a:t>年の日本の越境 </a:t>
            </a:r>
            <a:r>
              <a:rPr kumimoji="1" lang="en-US" altLang="ja-JP" sz="1400" dirty="0" err="1">
                <a:latin typeface="+mn-ea"/>
              </a:rPr>
              <a:t>BtoC</a:t>
            </a:r>
            <a:r>
              <a:rPr kumimoji="1" lang="en-US" altLang="ja-JP" sz="1400" dirty="0">
                <a:latin typeface="+mn-ea"/>
              </a:rPr>
              <a:t>-EC</a:t>
            </a:r>
            <a:r>
              <a:rPr kumimoji="1" lang="ja-JP" altLang="en-US" sz="1400" dirty="0">
                <a:latin typeface="+mn-ea"/>
              </a:rPr>
              <a:t>（米国・中国）の総市場規模の推計は </a:t>
            </a:r>
            <a:r>
              <a:rPr kumimoji="1" lang="en-US" altLang="ja-JP" sz="1400" dirty="0">
                <a:latin typeface="+mn-ea"/>
              </a:rPr>
              <a:t>3,954 </a:t>
            </a:r>
            <a:r>
              <a:rPr kumimoji="1" lang="ja-JP" altLang="en-US" sz="1400" dirty="0">
                <a:latin typeface="+mn-ea"/>
              </a:rPr>
              <a:t>億円。このうち、米国経由の</a:t>
            </a:r>
            <a:endParaRPr kumimoji="1" lang="en-US" altLang="ja-JP" sz="1400" dirty="0">
              <a:latin typeface="+mn-ea"/>
            </a:endParaRPr>
          </a:p>
          <a:p>
            <a:pPr marL="217984" indent="-217984">
              <a:lnSpc>
                <a:spcPts val="2000"/>
              </a:lnSpc>
            </a:pPr>
            <a:r>
              <a:rPr kumimoji="1" lang="ja-JP" altLang="en-US" sz="1400" dirty="0">
                <a:latin typeface="+mn-ea"/>
              </a:rPr>
              <a:t>　　市場規模は </a:t>
            </a:r>
            <a:r>
              <a:rPr kumimoji="1" lang="en-US" altLang="ja-JP" sz="1400" dirty="0">
                <a:latin typeface="+mn-ea"/>
              </a:rPr>
              <a:t>3,561 </a:t>
            </a:r>
            <a:r>
              <a:rPr kumimoji="1" lang="ja-JP" altLang="en-US" sz="1400" dirty="0">
                <a:latin typeface="+mn-ea"/>
              </a:rPr>
              <a:t>億円、中国経由の市場規模は </a:t>
            </a:r>
            <a:r>
              <a:rPr kumimoji="1" lang="en-US" altLang="ja-JP" sz="1400" dirty="0">
                <a:latin typeface="+mn-ea"/>
              </a:rPr>
              <a:t>392 </a:t>
            </a:r>
            <a:r>
              <a:rPr kumimoji="1" lang="ja-JP" altLang="en-US" sz="1400" dirty="0">
                <a:latin typeface="+mn-ea"/>
              </a:rPr>
              <a:t>億円であった。</a:t>
            </a:r>
          </a:p>
          <a:p>
            <a:pPr marL="217984" indent="-217984">
              <a:lnSpc>
                <a:spcPts val="2000"/>
              </a:lnSpc>
            </a:pPr>
            <a:r>
              <a:rPr lang="ja-JP" altLang="en-US" sz="1400" dirty="0">
                <a:latin typeface="+mn-ea"/>
              </a:rPr>
              <a:t>●世界の越境 </a:t>
            </a:r>
            <a:r>
              <a:rPr lang="en-US" altLang="ja-JP" sz="1400" dirty="0">
                <a:latin typeface="+mn-ea"/>
              </a:rPr>
              <a:t>EC </a:t>
            </a:r>
            <a:r>
              <a:rPr lang="ja-JP" altLang="en-US" sz="1400" dirty="0">
                <a:latin typeface="+mn-ea"/>
              </a:rPr>
              <a:t>市場について、</a:t>
            </a:r>
            <a:r>
              <a:rPr lang="en-US" altLang="ja-JP" sz="1400" dirty="0">
                <a:latin typeface="+mn-ea"/>
              </a:rPr>
              <a:t>2030 </a:t>
            </a:r>
            <a:r>
              <a:rPr lang="ja-JP" altLang="en-US" sz="1400" dirty="0">
                <a:latin typeface="+mn-ea"/>
              </a:rPr>
              <a:t>年には </a:t>
            </a:r>
            <a:r>
              <a:rPr lang="en-US" altLang="ja-JP" sz="1400" dirty="0">
                <a:latin typeface="+mn-ea"/>
              </a:rPr>
              <a:t>7 </a:t>
            </a:r>
            <a:r>
              <a:rPr lang="ja-JP" altLang="en-US" sz="1400" dirty="0">
                <a:latin typeface="+mn-ea"/>
              </a:rPr>
              <a:t>兆 </a:t>
            </a:r>
            <a:r>
              <a:rPr lang="en-US" altLang="ja-JP" sz="1400" dirty="0">
                <a:latin typeface="+mn-ea"/>
              </a:rPr>
              <a:t>9,380 </a:t>
            </a:r>
            <a:r>
              <a:rPr lang="ja-JP" altLang="en-US" sz="1400" dirty="0">
                <a:latin typeface="+mn-ea"/>
              </a:rPr>
              <a:t>億 </a:t>
            </a:r>
            <a:r>
              <a:rPr lang="en-US" altLang="ja-JP" sz="1400" dirty="0">
                <a:latin typeface="+mn-ea"/>
              </a:rPr>
              <a:t>US </a:t>
            </a:r>
            <a:r>
              <a:rPr lang="ja-JP" altLang="en-US" sz="1400" dirty="0">
                <a:latin typeface="+mn-ea"/>
              </a:rPr>
              <a:t>ドルにまで拡大すると予測されている</a:t>
            </a:r>
            <a:r>
              <a:rPr kumimoji="1" lang="ja-JP" altLang="en-US" sz="1400" dirty="0">
                <a:latin typeface="+mn-ea"/>
              </a:rPr>
              <a:t>。</a:t>
            </a:r>
            <a:endParaRPr kumimoji="1" lang="en-US" altLang="ja-JP" sz="1400" dirty="0">
              <a:latin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3425523" y="5835822"/>
            <a:ext cx="5850557" cy="253916"/>
          </a:xfrm>
          <a:prstGeom prst="rect">
            <a:avLst/>
          </a:prstGeom>
          <a:noFill/>
          <a:ln>
            <a:noFill/>
          </a:ln>
        </p:spPr>
        <p:txBody>
          <a:bodyPr wrap="square" rtlCol="0">
            <a:spAutoFit/>
          </a:bodyPr>
          <a:lstStyle/>
          <a:p>
            <a:pPr marL="217984" indent="-217984"/>
            <a:r>
              <a:rPr lang="ja-JP" altLang="en-US" sz="1000" dirty="0"/>
              <a:t>出典：経済産業省 「</a:t>
            </a:r>
            <a:r>
              <a:rPr lang="ja-JP" altLang="en-US" sz="1000" b="0" i="0" dirty="0">
                <a:solidFill>
                  <a:srgbClr val="1A1A1A"/>
                </a:solidFill>
                <a:effectLst/>
                <a:latin typeface="メイリオ" panose="020B0604030504040204" pitchFamily="50" charset="-128"/>
                <a:ea typeface="メイリオ" panose="020B0604030504040204" pitchFamily="50" charset="-128"/>
              </a:rPr>
              <a:t>令和</a:t>
            </a:r>
            <a:r>
              <a:rPr lang="en-US" altLang="ja-JP" sz="1000" b="0" i="0" dirty="0">
                <a:solidFill>
                  <a:srgbClr val="1A1A1A"/>
                </a:solidFill>
                <a:effectLst/>
                <a:latin typeface="メイリオ" panose="020B0604030504040204" pitchFamily="50" charset="-128"/>
                <a:ea typeface="メイリオ" panose="020B0604030504040204" pitchFamily="50" charset="-128"/>
              </a:rPr>
              <a:t>4</a:t>
            </a:r>
            <a:r>
              <a:rPr lang="ja-JP" altLang="en-US" sz="1000" b="0" i="0" dirty="0">
                <a:solidFill>
                  <a:srgbClr val="1A1A1A"/>
                </a:solidFill>
                <a:effectLst/>
                <a:latin typeface="メイリオ" panose="020B0604030504040204" pitchFamily="50" charset="-128"/>
                <a:ea typeface="メイリオ" panose="020B0604030504040204" pitchFamily="50" charset="-128"/>
              </a:rPr>
              <a:t>年度デジタル取引環境整備事業（電子商取引に関する市場調査）</a:t>
            </a:r>
            <a:r>
              <a:rPr lang="ja-JP" altLang="en-US" sz="1000" dirty="0"/>
              <a:t>」</a:t>
            </a:r>
            <a:r>
              <a:rPr lang="ja-JP" altLang="en-US" sz="1050" dirty="0"/>
              <a:t>報告書</a:t>
            </a:r>
            <a:endParaRPr lang="en-US" altLang="ja-JP" sz="1050" dirty="0"/>
          </a:p>
        </p:txBody>
      </p:sp>
      <p:sp>
        <p:nvSpPr>
          <p:cNvPr id="21" name="正方形/長方形 20"/>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越境</a:t>
            </a:r>
            <a:r>
              <a:rPr kumimoji="1" lang="en-US" altLang="ja-JP" b="1" dirty="0">
                <a:solidFill>
                  <a:schemeClr val="bg1"/>
                </a:solidFill>
                <a:latin typeface="+mn-ea"/>
              </a:rPr>
              <a:t>EC】</a:t>
            </a:r>
          </a:p>
        </p:txBody>
      </p:sp>
      <p:sp>
        <p:nvSpPr>
          <p:cNvPr id="23" name="ホームベース 2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24" name="ホームベース 2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45</a:t>
            </a:fld>
            <a:endParaRPr lang="ja-JP" altLang="en-US" sz="1600" dirty="0"/>
          </a:p>
        </p:txBody>
      </p:sp>
      <p:pic>
        <p:nvPicPr>
          <p:cNvPr id="9" name="図 8">
            <a:extLst>
              <a:ext uri="{FF2B5EF4-FFF2-40B4-BE49-F238E27FC236}">
                <a16:creationId xmlns:a16="http://schemas.microsoft.com/office/drawing/2014/main" id="{53F9B926-8965-43DB-8B72-18180EA20D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9977" y="2532620"/>
            <a:ext cx="4301379" cy="2673686"/>
          </a:xfrm>
          <a:prstGeom prst="rect">
            <a:avLst/>
          </a:prstGeom>
        </p:spPr>
      </p:pic>
      <p:pic>
        <p:nvPicPr>
          <p:cNvPr id="12" name="図 11">
            <a:extLst>
              <a:ext uri="{FF2B5EF4-FFF2-40B4-BE49-F238E27FC236}">
                <a16:creationId xmlns:a16="http://schemas.microsoft.com/office/drawing/2014/main" id="{B8729371-7B85-45E3-84C3-366D8DAC2A65}"/>
              </a:ext>
            </a:extLst>
          </p:cNvPr>
          <p:cNvPicPr>
            <a:picLocks noChangeAspect="1"/>
          </p:cNvPicPr>
          <p:nvPr/>
        </p:nvPicPr>
        <p:blipFill>
          <a:blip r:embed="rId4"/>
          <a:stretch>
            <a:fillRect/>
          </a:stretch>
        </p:blipFill>
        <p:spPr>
          <a:xfrm>
            <a:off x="6051751" y="1979560"/>
            <a:ext cx="3223248" cy="304080"/>
          </a:xfrm>
          <a:prstGeom prst="rect">
            <a:avLst/>
          </a:prstGeom>
        </p:spPr>
      </p:pic>
      <p:pic>
        <p:nvPicPr>
          <p:cNvPr id="14" name="図 13">
            <a:extLst>
              <a:ext uri="{FF2B5EF4-FFF2-40B4-BE49-F238E27FC236}">
                <a16:creationId xmlns:a16="http://schemas.microsoft.com/office/drawing/2014/main" id="{BE1CBB02-5325-48FF-8734-6A2E39F07728}"/>
              </a:ext>
            </a:extLst>
          </p:cNvPr>
          <p:cNvPicPr>
            <a:picLocks noChangeAspect="1"/>
          </p:cNvPicPr>
          <p:nvPr/>
        </p:nvPicPr>
        <p:blipFill>
          <a:blip r:embed="rId5"/>
          <a:stretch>
            <a:fillRect/>
          </a:stretch>
        </p:blipFill>
        <p:spPr>
          <a:xfrm>
            <a:off x="465646" y="1805271"/>
            <a:ext cx="4301378" cy="3774542"/>
          </a:xfrm>
          <a:prstGeom prst="rect">
            <a:avLst/>
          </a:prstGeom>
        </p:spPr>
      </p:pic>
      <p:pic>
        <p:nvPicPr>
          <p:cNvPr id="18" name="図 17">
            <a:extLst>
              <a:ext uri="{FF2B5EF4-FFF2-40B4-BE49-F238E27FC236}">
                <a16:creationId xmlns:a16="http://schemas.microsoft.com/office/drawing/2014/main" id="{EBF736E3-A82F-49BB-9BBD-3DCA2FDBDA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646" y="1518294"/>
            <a:ext cx="4491029" cy="252412"/>
          </a:xfrm>
          <a:prstGeom prst="rect">
            <a:avLst/>
          </a:prstGeom>
        </p:spPr>
      </p:pic>
    </p:spTree>
    <p:extLst>
      <p:ext uri="{BB962C8B-B14F-4D97-AF65-F5344CB8AC3E}">
        <p14:creationId xmlns:p14="http://schemas.microsoft.com/office/powerpoint/2010/main" val="2074223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000" y="1258811"/>
            <a:ext cx="9374328" cy="4179636"/>
          </a:xfrm>
          <a:prstGeom prst="rect">
            <a:avLst/>
          </a:prstGeom>
        </p:spPr>
      </p:pic>
      <p:sp>
        <p:nvSpPr>
          <p:cNvPr id="20" name="正方形/長方形 19"/>
          <p:cNvSpPr/>
          <p:nvPr/>
        </p:nvSpPr>
        <p:spPr>
          <a:xfrm>
            <a:off x="237000" y="526102"/>
            <a:ext cx="9374328" cy="300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●府内企業において、オンライン販売は国内向けで</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割超、海外向けで</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割未満が導入している状況。</a:t>
            </a:r>
          </a:p>
        </p:txBody>
      </p:sp>
      <p:sp>
        <p:nvSpPr>
          <p:cNvPr id="9" name="角丸四角形 8"/>
          <p:cNvSpPr/>
          <p:nvPr/>
        </p:nvSpPr>
        <p:spPr>
          <a:xfrm>
            <a:off x="4057650" y="2834639"/>
            <a:ext cx="1051560" cy="217169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府内企業におけるＥＣ販売の導入状況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46</a:t>
            </a:fld>
            <a:endParaRPr lang="ja-JP" altLang="en-US" sz="1600" dirty="0"/>
          </a:p>
        </p:txBody>
      </p:sp>
      <p:sp>
        <p:nvSpPr>
          <p:cNvPr id="16" name="角丸四角形 15"/>
          <p:cNvSpPr/>
          <p:nvPr/>
        </p:nvSpPr>
        <p:spPr>
          <a:xfrm>
            <a:off x="5208738" y="3060180"/>
            <a:ext cx="986322" cy="194615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spTree>
    <p:extLst>
      <p:ext uri="{BB962C8B-B14F-4D97-AF65-F5344CB8AC3E}">
        <p14:creationId xmlns:p14="http://schemas.microsoft.com/office/powerpoint/2010/main" val="186965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52000" y="539999"/>
            <a:ext cx="9381992" cy="8433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●府内企業のテレワーク実施率は、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年調査時と同様に約</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割程度。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●企業規模別で見ても</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年調査時と同様の実施率であるが、小規模事業者はやや上昇。</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大企業と中小企業では、依然として大きな開きがある。</a:t>
            </a:r>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府内企業におけるテレワーク導入状況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9" name="テキスト ボックス 18"/>
          <p:cNvSpPr txBox="1"/>
          <p:nvPr/>
        </p:nvSpPr>
        <p:spPr>
          <a:xfrm>
            <a:off x="101298" y="151556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rPr>
              <a:t>府内企業のテレワーク導入状況</a:t>
            </a:r>
          </a:p>
        </p:txBody>
      </p:sp>
      <p:sp>
        <p:nvSpPr>
          <p:cNvPr id="22" name="テキスト ボックス 21"/>
          <p:cNvSpPr txBox="1"/>
          <p:nvPr/>
        </p:nvSpPr>
        <p:spPr>
          <a:xfrm>
            <a:off x="5031806" y="185412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n-ea"/>
              </a:rPr>
              <a:t>オンラインでの</a:t>
            </a:r>
            <a:r>
              <a:rPr kumimoji="1" lang="ja-JP" altLang="en-US" sz="1600" dirty="0">
                <a:latin typeface="+mn-ea"/>
              </a:rPr>
              <a:t>社内会議・研修</a:t>
            </a:r>
            <a:endParaRPr kumimoji="1" lang="ja-JP" altLang="en-US" sz="1600" b="0" i="0" u="none" strike="noStrike" kern="1200" cap="none" spc="0" normalizeH="0" baseline="0" noProof="0" dirty="0">
              <a:ln>
                <a:noFill/>
              </a:ln>
              <a:effectLst/>
              <a:uLnTx/>
              <a:uFillTx/>
              <a:latin typeface="+mn-ea"/>
            </a:endParaRPr>
          </a:p>
        </p:txBody>
      </p:sp>
      <p:sp>
        <p:nvSpPr>
          <p:cNvPr id="2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47</a:t>
            </a:fld>
            <a:endParaRPr lang="ja-JP" altLang="en-US" sz="1600" dirty="0"/>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6428" y="2324888"/>
            <a:ext cx="4553282" cy="2522847"/>
          </a:xfrm>
          <a:prstGeom prst="rect">
            <a:avLst/>
          </a:prstGeom>
        </p:spPr>
      </p:pic>
      <p:pic>
        <p:nvPicPr>
          <p:cNvPr id="2" name="図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0085" y="1792172"/>
            <a:ext cx="4224612" cy="3945194"/>
          </a:xfrm>
          <a:prstGeom prst="rect">
            <a:avLst/>
          </a:prstGeom>
        </p:spPr>
      </p:pic>
      <p:sp>
        <p:nvSpPr>
          <p:cNvPr id="17" name="テキスト ボックス 16">
            <a:extLst>
              <a:ext uri="{FF2B5EF4-FFF2-40B4-BE49-F238E27FC236}">
                <a16:creationId xmlns:a16="http://schemas.microsoft.com/office/drawing/2014/main" id="{34CF59F8-A367-4EC1-83BF-5D400B8A4CCC}"/>
              </a:ext>
            </a:extLst>
          </p:cNvPr>
          <p:cNvSpPr txBox="1"/>
          <p:nvPr/>
        </p:nvSpPr>
        <p:spPr>
          <a:xfrm>
            <a:off x="501730" y="5627055"/>
            <a:ext cx="3801322" cy="461665"/>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「新型コロナウイルス感染症の影響下における府内企業の実態調査」（</a:t>
            </a:r>
            <a:r>
              <a:rPr lang="en-US" altLang="ja-JP" sz="1200" dirty="0"/>
              <a:t>2021.9.15</a:t>
            </a:r>
            <a:r>
              <a:rPr lang="ja-JP" altLang="en-US" sz="1200" dirty="0"/>
              <a:t>公表）</a:t>
            </a: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334155" y="5100401"/>
            <a:ext cx="3997488" cy="46166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2020.8.31</a:t>
            </a:r>
            <a:r>
              <a:rPr lang="ja-JP" altLang="en-US" sz="1200" dirty="0"/>
              <a:t>公表）</a:t>
            </a:r>
          </a:p>
        </p:txBody>
      </p:sp>
    </p:spTree>
    <p:extLst>
      <p:ext uri="{BB962C8B-B14F-4D97-AF65-F5344CB8AC3E}">
        <p14:creationId xmlns:p14="http://schemas.microsoft.com/office/powerpoint/2010/main" val="261881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1999" y="539999"/>
            <a:ext cx="9336844" cy="488724"/>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●健康意識の高まりや、新たな生活様式の推奨、</a:t>
            </a:r>
            <a:r>
              <a:rPr lang="en-US" altLang="ja-JP" sz="1400" dirty="0"/>
              <a:t>DX</a:t>
            </a:r>
            <a:r>
              <a:rPr lang="ja-JP" altLang="en-US" sz="1400" dirty="0"/>
              <a:t>の加速などを受け、健康・医療産業やデジタル関連産業は、</a:t>
            </a:r>
            <a:endParaRPr lang="en-US" altLang="ja-JP" sz="1400" dirty="0"/>
          </a:p>
          <a:p>
            <a:pPr marL="217984" indent="-217984">
              <a:lnSpc>
                <a:spcPts val="2000"/>
              </a:lnSpc>
            </a:pPr>
            <a:r>
              <a:rPr lang="ja-JP" altLang="en-US" sz="1400" dirty="0"/>
              <a:t>　 コロナ禍においても業績が安定。</a:t>
            </a:r>
            <a:endParaRPr lang="en-US" altLang="ja-JP" sz="1400" u="sng"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業種別の影響 </a:t>
            </a:r>
            <a:r>
              <a:rPr kumimoji="1" lang="en-US" altLang="ja-JP" b="1" dirty="0">
                <a:solidFill>
                  <a:schemeClr val="bg1"/>
                </a:solidFill>
                <a:latin typeface="+mn-ea"/>
              </a:rPr>
              <a:t>【</a:t>
            </a:r>
            <a:r>
              <a:rPr kumimoji="1" lang="ja-JP" altLang="en-US" b="1" dirty="0">
                <a:solidFill>
                  <a:schemeClr val="bg1"/>
                </a:solidFill>
                <a:latin typeface="+mn-ea"/>
              </a:rPr>
              <a:t>売上比較</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3" name="ホームベース 1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48</a:t>
            </a:fld>
            <a:endParaRPr lang="ja-JP" altLang="en-US" sz="1600" dirty="0"/>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4" name="図 3"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51" y="1440455"/>
            <a:ext cx="9840698" cy="3972479"/>
          </a:xfrm>
          <a:prstGeom prst="rect">
            <a:avLst/>
          </a:prstGeom>
        </p:spPr>
      </p:pic>
      <p:sp>
        <p:nvSpPr>
          <p:cNvPr id="5" name="正方形/長方形 4"/>
          <p:cNvSpPr/>
          <p:nvPr/>
        </p:nvSpPr>
        <p:spPr>
          <a:xfrm>
            <a:off x="8961120" y="5200650"/>
            <a:ext cx="78867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09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a:t>
            </a:fld>
            <a:endParaRPr lang="ja-JP" altLang="en-US" sz="1600" dirty="0"/>
          </a:p>
        </p:txBody>
      </p:sp>
      <p:graphicFrame>
        <p:nvGraphicFramePr>
          <p:cNvPr id="7" name="表 6"/>
          <p:cNvGraphicFramePr>
            <a:graphicFrameLocks noGrp="1"/>
          </p:cNvGraphicFramePr>
          <p:nvPr>
            <p:extLst>
              <p:ext uri="{D42A27DB-BD31-4B8C-83A1-F6EECF244321}">
                <p14:modId xmlns:p14="http://schemas.microsoft.com/office/powerpoint/2010/main" val="2138841057"/>
              </p:ext>
            </p:extLst>
          </p:nvPr>
        </p:nvGraphicFramePr>
        <p:xfrm>
          <a:off x="245665" y="1733764"/>
          <a:ext cx="9326184" cy="2184239"/>
        </p:xfrm>
        <a:graphic>
          <a:graphicData uri="http://schemas.openxmlformats.org/drawingml/2006/table">
            <a:tbl>
              <a:tblPr/>
              <a:tblGrid>
                <a:gridCol w="218335">
                  <a:extLst>
                    <a:ext uri="{9D8B030D-6E8A-4147-A177-3AD203B41FA5}">
                      <a16:colId xmlns:a16="http://schemas.microsoft.com/office/drawing/2014/main" val="20000"/>
                    </a:ext>
                  </a:extLst>
                </a:gridCol>
                <a:gridCol w="570436">
                  <a:extLst>
                    <a:ext uri="{9D8B030D-6E8A-4147-A177-3AD203B41FA5}">
                      <a16:colId xmlns:a16="http://schemas.microsoft.com/office/drawing/2014/main" val="20001"/>
                    </a:ext>
                  </a:extLst>
                </a:gridCol>
                <a:gridCol w="435676">
                  <a:extLst>
                    <a:ext uri="{9D8B030D-6E8A-4147-A177-3AD203B41FA5}">
                      <a16:colId xmlns:a16="http://schemas.microsoft.com/office/drawing/2014/main" val="20002"/>
                    </a:ext>
                  </a:extLst>
                </a:gridCol>
                <a:gridCol w="900193">
                  <a:extLst>
                    <a:ext uri="{9D8B030D-6E8A-4147-A177-3AD203B41FA5}">
                      <a16:colId xmlns:a16="http://schemas.microsoft.com/office/drawing/2014/main" val="20003"/>
                    </a:ext>
                  </a:extLst>
                </a:gridCol>
                <a:gridCol w="900193">
                  <a:extLst>
                    <a:ext uri="{9D8B030D-6E8A-4147-A177-3AD203B41FA5}">
                      <a16:colId xmlns:a16="http://schemas.microsoft.com/office/drawing/2014/main" val="20004"/>
                    </a:ext>
                  </a:extLst>
                </a:gridCol>
                <a:gridCol w="900193">
                  <a:extLst>
                    <a:ext uri="{9D8B030D-6E8A-4147-A177-3AD203B41FA5}">
                      <a16:colId xmlns:a16="http://schemas.microsoft.com/office/drawing/2014/main" val="20005"/>
                    </a:ext>
                  </a:extLst>
                </a:gridCol>
                <a:gridCol w="900193">
                  <a:extLst>
                    <a:ext uri="{9D8B030D-6E8A-4147-A177-3AD203B41FA5}">
                      <a16:colId xmlns:a16="http://schemas.microsoft.com/office/drawing/2014/main" val="20006"/>
                    </a:ext>
                  </a:extLst>
                </a:gridCol>
                <a:gridCol w="900193">
                  <a:extLst>
                    <a:ext uri="{9D8B030D-6E8A-4147-A177-3AD203B41FA5}">
                      <a16:colId xmlns:a16="http://schemas.microsoft.com/office/drawing/2014/main" val="20007"/>
                    </a:ext>
                  </a:extLst>
                </a:gridCol>
                <a:gridCol w="900193">
                  <a:extLst>
                    <a:ext uri="{9D8B030D-6E8A-4147-A177-3AD203B41FA5}">
                      <a16:colId xmlns:a16="http://schemas.microsoft.com/office/drawing/2014/main" val="20008"/>
                    </a:ext>
                  </a:extLst>
                </a:gridCol>
                <a:gridCol w="900193">
                  <a:extLst>
                    <a:ext uri="{9D8B030D-6E8A-4147-A177-3AD203B41FA5}">
                      <a16:colId xmlns:a16="http://schemas.microsoft.com/office/drawing/2014/main" val="20009"/>
                    </a:ext>
                  </a:extLst>
                </a:gridCol>
                <a:gridCol w="900193">
                  <a:extLst>
                    <a:ext uri="{9D8B030D-6E8A-4147-A177-3AD203B41FA5}">
                      <a16:colId xmlns:a16="http://schemas.microsoft.com/office/drawing/2014/main" val="20010"/>
                    </a:ext>
                  </a:extLst>
                </a:gridCol>
                <a:gridCol w="900193">
                  <a:extLst>
                    <a:ext uri="{9D8B030D-6E8A-4147-A177-3AD203B41FA5}">
                      <a16:colId xmlns:a16="http://schemas.microsoft.com/office/drawing/2014/main" val="1568934468"/>
                    </a:ext>
                  </a:extLst>
                </a:gridCol>
              </a:tblGrid>
              <a:tr h="210136">
                <a:tc gridSpan="3">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173,454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167,436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186,048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195,827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196,723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177,280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196,885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201,523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190,122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78,567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74,844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83,814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88,433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87,489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79,334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90,906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92,776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19,452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19,311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18,315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16,715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18,742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19,349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17,075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ASEAN</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43,839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44,493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49,563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43,457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47,313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50,818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49,699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27,568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27,485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30,241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33,859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37,240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33,313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38,291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40,955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40,177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西欧</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28,380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33,017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33,770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31,345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35,922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38,406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38,214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10136">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10319" marR="10319" marT="103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44,960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47,931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57,032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44,845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36,873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41,591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41,325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総額</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278,041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271,143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298,910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319,735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312,578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278,810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312,690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325,825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309,838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r h="293015">
                <a:tc gridSpan="3">
                  <a:txBody>
                    <a:bodyPr/>
                    <a:lstStyle/>
                    <a:p>
                      <a:pPr algn="l" fontAlgn="ctr"/>
                      <a:r>
                        <a:rPr lang="zh-CN"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（参考）全国</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1,344,362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1,510,293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1,590,021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1,540,195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1,360,777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1,536,657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1,641,821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1,555,312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0" name="正方形/長方形 9"/>
          <p:cNvSpPr/>
          <p:nvPr/>
        </p:nvSpPr>
        <p:spPr>
          <a:xfrm>
            <a:off x="116463" y="1421725"/>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○近畿圏の地域別輸出入通関額</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16463" y="3974620"/>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○近畿圏の輸出入に占めるアジアの割合</a:t>
            </a:r>
            <a:r>
              <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テキスト ボックス 2"/>
          <p:cNvSpPr txBox="1"/>
          <p:nvPr/>
        </p:nvSpPr>
        <p:spPr>
          <a:xfrm>
            <a:off x="-66370" y="4198510"/>
            <a:ext cx="624069"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146001237"/>
              </p:ext>
            </p:extLst>
          </p:nvPr>
        </p:nvGraphicFramePr>
        <p:xfrm>
          <a:off x="100696" y="4187444"/>
          <a:ext cx="9326188" cy="193226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252000" y="540000"/>
            <a:ext cx="9319849" cy="849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年の近畿圏の輸出入通関額は、 </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9,838</a:t>
            </a:r>
            <a:r>
              <a:rPr kumimoji="1" lang="ja-JP" altLang="en-US" sz="1400" dirty="0">
                <a:solidFill>
                  <a:schemeClr val="tx1"/>
                </a:solidFill>
                <a:latin typeface="Meiryo UI" panose="020B0604030504040204" pitchFamily="50" charset="-128"/>
                <a:ea typeface="Meiryo UI" panose="020B0604030504040204" pitchFamily="50" charset="-128"/>
              </a:rPr>
              <a:t>億円で前年比</a:t>
            </a:r>
            <a:r>
              <a:rPr kumimoji="1" lang="en-US" altLang="ja-JP" sz="1400" dirty="0">
                <a:solidFill>
                  <a:schemeClr val="tx1"/>
                </a:solidFill>
                <a:latin typeface="Meiryo UI" panose="020B0604030504040204" pitchFamily="50" charset="-128"/>
                <a:ea typeface="Meiryo UI" panose="020B0604030504040204" pitchFamily="50" charset="-128"/>
              </a:rPr>
              <a:t>4.9</a:t>
            </a:r>
            <a:r>
              <a:rPr kumimoji="1" lang="ja-JP" altLang="en-US" sz="1400" dirty="0">
                <a:solidFill>
                  <a:schemeClr val="tx1"/>
                </a:solidFill>
                <a:latin typeface="Meiryo UI" panose="020B0604030504040204" pitchFamily="50" charset="-128"/>
                <a:ea typeface="Meiryo UI" panose="020B0604030504040204" pitchFamily="50" charset="-128"/>
              </a:rPr>
              <a:t>％減少。</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●近畿圏は、アジア地域との地理的経済的つながりが強く、輸出入に占めるアジアの割合が総額の約</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割を占める状況にあり、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全国比</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割ほど高い。</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近畿圏の貿易動向</a:t>
            </a:r>
            <a:endParaRPr kumimoji="1" lang="ja-JP" altLang="en-US" b="1" dirty="0">
              <a:solidFill>
                <a:schemeClr val="bg1"/>
              </a:solidFill>
              <a:latin typeface="+mn-ea"/>
              <a:cs typeface="+mj-cs"/>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正方形/長方形 18"/>
          <p:cNvSpPr/>
          <p:nvPr/>
        </p:nvSpPr>
        <p:spPr>
          <a:xfrm>
            <a:off x="6888362" y="1389826"/>
            <a:ext cx="2952000" cy="276999"/>
          </a:xfrm>
          <a:prstGeom prst="rect">
            <a:avLst/>
          </a:prstGeom>
        </p:spPr>
        <p:txBody>
          <a:bodyPr wrap="square">
            <a:spAutoFit/>
          </a:bodyPr>
          <a:lstStyle/>
          <a:p>
            <a:pPr marL="192611" indent="-192611"/>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出典：大阪税関「貿易統計」等より作成</a:t>
            </a:r>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12538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8" y="540000"/>
            <a:ext cx="9384371"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spcAft>
                <a:spcPts val="600"/>
              </a:spcAft>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環境下では、遠隔対応、非接触対応のデジタル化での新規事業開発に期待が寄せられている。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18521" y="5519962"/>
            <a:ext cx="8786953" cy="261610"/>
          </a:xfrm>
          <a:prstGeom prst="rect">
            <a:avLst/>
          </a:prstGeom>
          <a:noFill/>
        </p:spPr>
        <p:txBody>
          <a:bodyPr wrap="square" rtlCol="0">
            <a:spAutoFit/>
          </a:bodyPr>
          <a:lstStyle/>
          <a:p>
            <a:r>
              <a:rPr kumimoji="1" lang="ja-JP" altLang="en-US" sz="1100" dirty="0">
                <a:latin typeface="+mn-ea"/>
              </a:rPr>
              <a:t>出典：デロイト トーマツ ベンチャーサポート株式会社 「</a:t>
            </a:r>
            <a:r>
              <a:rPr lang="en-US" altLang="ja-JP" sz="1100" dirty="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endParaRPr kumimoji="1" lang="en-US" altLang="ja-JP" sz="1100" dirty="0">
              <a:latin typeface="+mn-ea"/>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6446" y="1496570"/>
            <a:ext cx="7352383" cy="3876375"/>
          </a:xfrm>
          <a:prstGeom prst="rect">
            <a:avLst/>
          </a:prstGeom>
        </p:spPr>
      </p:pic>
      <p:sp>
        <p:nvSpPr>
          <p:cNvPr id="14" name="正方形/長方形 13"/>
          <p:cNvSpPr/>
          <p:nvPr/>
        </p:nvSpPr>
        <p:spPr>
          <a:xfrm>
            <a:off x="3273820" y="1130097"/>
            <a:ext cx="2644380"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400" b="1" dirty="0">
                <a:solidFill>
                  <a:schemeClr val="tx1"/>
                </a:solidFill>
                <a:latin typeface="Meiryo UI" panose="020B0604030504040204" pitchFamily="50" charset="-128"/>
                <a:ea typeface="Meiryo UI" panose="020B0604030504040204" pitchFamily="50" charset="-128"/>
              </a:rPr>
              <a:t>今後新規事業開発が増加する領域</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081427" y="1643587"/>
            <a:ext cx="5678273" cy="516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49</a:t>
            </a:fld>
            <a:endParaRPr lang="ja-JP" altLang="en-US" sz="1600" dirty="0"/>
          </a:p>
        </p:txBody>
      </p:sp>
      <p:sp>
        <p:nvSpPr>
          <p:cNvPr id="18" name="テキスト ボックス 17"/>
          <p:cNvSpPr txBox="1"/>
          <p:nvPr/>
        </p:nvSpPr>
        <p:spPr>
          <a:xfrm>
            <a:off x="897950" y="5746949"/>
            <a:ext cx="3040066"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調査期間：</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032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19539"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●コロナ以前からの世界的な高齢化の急速な進展の影響もあり、健康・医療・介護関連産業の市場は、</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今後拡大の見込み。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670" y="1632217"/>
            <a:ext cx="4022480" cy="367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7630" y="1827398"/>
            <a:ext cx="5595386" cy="3389502"/>
          </a:xfrm>
          <a:prstGeom prst="rect">
            <a:avLst/>
          </a:prstGeom>
        </p:spPr>
      </p:pic>
      <p:sp>
        <p:nvSpPr>
          <p:cNvPr id="18" name="正方形/長方形 17"/>
          <p:cNvSpPr/>
          <p:nvPr/>
        </p:nvSpPr>
        <p:spPr>
          <a:xfrm>
            <a:off x="4217090" y="5276862"/>
            <a:ext cx="5861987" cy="353687"/>
          </a:xfrm>
          <a:prstGeom prst="rect">
            <a:avLst/>
          </a:prstGeom>
          <a:noFill/>
        </p:spPr>
        <p:txBody>
          <a:bodyPr wrap="square">
            <a:spAutoFit/>
          </a:bodyPr>
          <a:lstStyle/>
          <a:p>
            <a:pPr marL="306367" indent="-306367">
              <a:lnSpc>
                <a:spcPts val="2412"/>
              </a:lnSpc>
              <a:defRPr/>
            </a:pPr>
            <a:r>
              <a:rPr kumimoji="1" lang="ja-JP" altLang="en-US" sz="1200" dirty="0">
                <a:solidFill>
                  <a:prstClr val="black"/>
                </a:solidFill>
                <a:latin typeface="+mn-ea"/>
                <a:cs typeface="Meiryo UI" panose="020B0604030504040204" pitchFamily="50" charset="-128"/>
              </a:rPr>
              <a:t>出典：</a:t>
            </a:r>
            <a:r>
              <a:rPr kumimoji="1" lang="ja-JP" altLang="en-US" sz="1050" dirty="0">
                <a:solidFill>
                  <a:prstClr val="black"/>
                </a:solidFill>
                <a:latin typeface="+mn-ea"/>
                <a:cs typeface="Meiryo UI" panose="020B0604030504040204" pitchFamily="50" charset="-128"/>
              </a:rPr>
              <a:t>デロイト・トーマツ 「ライフサイエンス・ヘルスケア 第</a:t>
            </a:r>
            <a:r>
              <a:rPr kumimoji="1" lang="en-US" altLang="ja-JP" sz="1050" dirty="0">
                <a:solidFill>
                  <a:prstClr val="black"/>
                </a:solidFill>
                <a:latin typeface="+mn-ea"/>
                <a:cs typeface="Meiryo UI" panose="020B0604030504040204" pitchFamily="50" charset="-128"/>
              </a:rPr>
              <a:t>5</a:t>
            </a:r>
            <a:r>
              <a:rPr kumimoji="1" lang="ja-JP" altLang="en-US" sz="1050" dirty="0">
                <a:solidFill>
                  <a:prstClr val="black"/>
                </a:solidFill>
                <a:latin typeface="+mn-ea"/>
                <a:cs typeface="Meiryo UI" panose="020B0604030504040204" pitchFamily="50" charset="-128"/>
              </a:rPr>
              <a:t>回 国内介護市場の動向について」</a:t>
            </a:r>
            <a:r>
              <a:rPr kumimoji="1" lang="ja-JP" altLang="en-US" sz="1050" dirty="0">
                <a:latin typeface="+mn-ea"/>
                <a:cs typeface="Meiryo UI" panose="020B0604030504040204" pitchFamily="50" charset="-128"/>
              </a:rPr>
              <a:t>（</a:t>
            </a:r>
            <a:r>
              <a:rPr kumimoji="1" lang="en-US" altLang="ja-JP" sz="1050" dirty="0">
                <a:latin typeface="+mn-ea"/>
                <a:cs typeface="Meiryo UI" panose="020B0604030504040204" pitchFamily="50" charset="-128"/>
              </a:rPr>
              <a:t>2017</a:t>
            </a:r>
            <a:r>
              <a:rPr kumimoji="1" lang="ja-JP" altLang="en-US" sz="1050" dirty="0">
                <a:latin typeface="+mn-ea"/>
                <a:cs typeface="Meiryo UI" panose="020B0604030504040204" pitchFamily="50" charset="-128"/>
              </a:rPr>
              <a:t>年）</a:t>
            </a:r>
          </a:p>
        </p:txBody>
      </p:sp>
      <p:sp>
        <p:nvSpPr>
          <p:cNvPr id="19" name="テキスト ボックス 18"/>
          <p:cNvSpPr txBox="1"/>
          <p:nvPr/>
        </p:nvSpPr>
        <p:spPr>
          <a:xfrm>
            <a:off x="4728030" y="1378860"/>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n-ea"/>
              </a:rPr>
              <a:t>国内介護市場規模予測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20" name="正方形/長方形 19"/>
          <p:cNvSpPr/>
          <p:nvPr/>
        </p:nvSpPr>
        <p:spPr>
          <a:xfrm>
            <a:off x="599591" y="1378860"/>
            <a:ext cx="3057247" cy="338554"/>
          </a:xfrm>
          <a:prstGeom prst="rect">
            <a:avLst/>
          </a:prstGeom>
        </p:spPr>
        <p:txBody>
          <a:bodyPr wrap="none">
            <a:spAutoFit/>
          </a:bodyPr>
          <a:lstStyle/>
          <a:p>
            <a:r>
              <a:rPr kumimoji="0" lang="ja-JP" altLang="en-US" sz="1600" kern="0" dirty="0">
                <a:solidFill>
                  <a:srgbClr val="000000"/>
                </a:solidFill>
                <a:latin typeface="+mn-ea"/>
                <a:cs typeface="Meiryo UI" panose="020B0604030504040204" pitchFamily="50" charset="-128"/>
              </a:rPr>
              <a:t>関西の健康医療関連産業の拡大</a:t>
            </a:r>
            <a:endParaRPr lang="ja-JP" altLang="en-US" sz="1600" dirty="0">
              <a:latin typeface="+mn-ea"/>
              <a:cs typeface="Meiryo UI" panose="020B0604030504040204" pitchFamily="50" charset="-128"/>
            </a:endParaRPr>
          </a:p>
        </p:txBody>
      </p:sp>
      <p:sp>
        <p:nvSpPr>
          <p:cNvPr id="21" name="正方形/長方形 20"/>
          <p:cNvSpPr/>
          <p:nvPr/>
        </p:nvSpPr>
        <p:spPr>
          <a:xfrm>
            <a:off x="163003" y="5359808"/>
            <a:ext cx="382628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出典：一般財団法人アジア太平洋研究所作成資料</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50</a:t>
            </a:fld>
            <a:endParaRPr lang="ja-JP" altLang="en-US" sz="1600" dirty="0"/>
          </a:p>
        </p:txBody>
      </p:sp>
    </p:spTree>
    <p:extLst>
      <p:ext uri="{BB962C8B-B14F-4D97-AF65-F5344CB8AC3E}">
        <p14:creationId xmlns:p14="http://schemas.microsoft.com/office/powerpoint/2010/main" val="368681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1"/>
            <a:ext cx="9306529"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●大阪は「天下の台所」と呼ばれた商業都市であり、世界で初めて先物取引を行うなど、民間の自主的な活動や独創的なアイデアで発展してきた都市であるが、国際金融センター指数では</a:t>
            </a:r>
            <a:r>
              <a:rPr kumimoji="1" lang="en-US" altLang="ja-JP" sz="1400" dirty="0">
                <a:solidFill>
                  <a:schemeClr val="tx1"/>
                </a:solidFill>
                <a:latin typeface="Meiryo UI" panose="020B0604030504040204" pitchFamily="50" charset="-128"/>
                <a:ea typeface="Meiryo UI" panose="020B0604030504040204" pitchFamily="50" charset="-128"/>
              </a:rPr>
              <a:t>34</a:t>
            </a:r>
            <a:r>
              <a:rPr kumimoji="1" lang="ja-JP" altLang="en-US" sz="1400" dirty="0">
                <a:solidFill>
                  <a:schemeClr val="tx1"/>
                </a:solidFill>
                <a:latin typeface="Meiryo UI" panose="020B0604030504040204" pitchFamily="50" charset="-128"/>
                <a:ea typeface="Meiryo UI" panose="020B0604030504040204" pitchFamily="50" charset="-128"/>
              </a:rPr>
              <a:t>位と低迷。</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国際金融センター指数の推移</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graphicFrame>
        <p:nvGraphicFramePr>
          <p:cNvPr id="24" name="表 23"/>
          <p:cNvGraphicFramePr>
            <a:graphicFrameLocks noGrp="1"/>
          </p:cNvGraphicFramePr>
          <p:nvPr/>
        </p:nvGraphicFramePr>
        <p:xfrm>
          <a:off x="251996" y="1714502"/>
          <a:ext cx="9306532" cy="3930396"/>
        </p:xfrm>
        <a:graphic>
          <a:graphicData uri="http://schemas.openxmlformats.org/drawingml/2006/table">
            <a:tbl>
              <a:tblPr firstRow="1" bandRow="1">
                <a:tableStyleId>{5940675A-B579-460E-94D1-54222C63F5DA}</a:tableStyleId>
              </a:tblPr>
              <a:tblGrid>
                <a:gridCol w="872488">
                  <a:extLst>
                    <a:ext uri="{9D8B030D-6E8A-4147-A177-3AD203B41FA5}">
                      <a16:colId xmlns:a16="http://schemas.microsoft.com/office/drawing/2014/main" val="3328768580"/>
                    </a:ext>
                  </a:extLst>
                </a:gridCol>
                <a:gridCol w="2108511">
                  <a:extLst>
                    <a:ext uri="{9D8B030D-6E8A-4147-A177-3AD203B41FA5}">
                      <a16:colId xmlns:a16="http://schemas.microsoft.com/office/drawing/2014/main" val="438710236"/>
                    </a:ext>
                  </a:extLst>
                </a:gridCol>
                <a:gridCol w="2108511">
                  <a:extLst>
                    <a:ext uri="{9D8B030D-6E8A-4147-A177-3AD203B41FA5}">
                      <a16:colId xmlns:a16="http://schemas.microsoft.com/office/drawing/2014/main" val="2807464932"/>
                    </a:ext>
                  </a:extLst>
                </a:gridCol>
                <a:gridCol w="2108511">
                  <a:extLst>
                    <a:ext uri="{9D8B030D-6E8A-4147-A177-3AD203B41FA5}">
                      <a16:colId xmlns:a16="http://schemas.microsoft.com/office/drawing/2014/main" val="2141303298"/>
                    </a:ext>
                  </a:extLst>
                </a:gridCol>
                <a:gridCol w="2108511">
                  <a:extLst>
                    <a:ext uri="{9D8B030D-6E8A-4147-A177-3AD203B41FA5}">
                      <a16:colId xmlns:a16="http://schemas.microsoft.com/office/drawing/2014/main" val="365167965"/>
                    </a:ext>
                  </a:extLst>
                </a:gridCol>
              </a:tblGrid>
              <a:tr h="361865">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9</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2022</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24756">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24756">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24756">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662262433"/>
                  </a:ext>
                </a:extLst>
              </a:tr>
              <a:tr h="324756">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上海</a:t>
                      </a:r>
                      <a:endParaRPr lang="ja-JP" altLang="ja-JP" sz="1400" b="0" kern="100" dirty="0">
                        <a:effectLst/>
                        <a:latin typeface="+mn-ea"/>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324756">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kern="100" dirty="0">
                          <a:effectLst/>
                          <a:latin typeface="+mn-ea"/>
                          <a:ea typeface="+mn-ea"/>
                          <a:cs typeface="Times New Roman" panose="02020603050405020304" pitchFamily="18" charset="0"/>
                        </a:rPr>
                        <a:t>サンフランシスコ</a:t>
                      </a:r>
                      <a:endParaRPr lang="ja-JP" alt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ロサンゼルス</a:t>
                      </a:r>
                      <a:endParaRPr lang="ja-JP" altLang="ja-JP" sz="1400" kern="100" dirty="0">
                        <a:effectLst/>
                        <a:latin typeface="+mn-ea"/>
                        <a:ea typeface="+mn-ea"/>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81283209"/>
                  </a:ext>
                </a:extLst>
              </a:tr>
              <a:tr h="324756">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0" kern="1200" dirty="0">
                          <a:effectLst/>
                          <a:latin typeface="+mn-ea"/>
                          <a:ea typeface="+mn-ea"/>
                        </a:rPr>
                        <a:t>上海</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7</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3535750441"/>
                  </a:ext>
                </a:extLst>
              </a:tr>
              <a:tr h="320971">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8</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kern="100" dirty="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深圳</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9</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フランクフルト</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19482248"/>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10</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パリ</a:t>
                      </a:r>
                      <a:endParaRPr 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24756">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32</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46</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34</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25" name="テキスト ボックス 24"/>
          <p:cNvSpPr txBox="1"/>
          <p:nvPr/>
        </p:nvSpPr>
        <p:spPr>
          <a:xfrm>
            <a:off x="1903600" y="134516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26" name="Rectangle 1"/>
          <p:cNvSpPr>
            <a:spLocks noChangeArrowheads="1"/>
          </p:cNvSpPr>
          <p:nvPr/>
        </p:nvSpPr>
        <p:spPr bwMode="auto">
          <a:xfrm>
            <a:off x="6444341" y="5862365"/>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51</a:t>
            </a:fld>
            <a:endParaRPr lang="ja-JP" altLang="en-US" sz="1600" dirty="0"/>
          </a:p>
        </p:txBody>
      </p:sp>
    </p:spTree>
    <p:extLst>
      <p:ext uri="{BB962C8B-B14F-4D97-AF65-F5344CB8AC3E}">
        <p14:creationId xmlns:p14="http://schemas.microsoft.com/office/powerpoint/2010/main" val="2142627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8" y="540000"/>
            <a:ext cx="9410747"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●グローバル期間投資家に対するアンケート調査によると、</a:t>
            </a:r>
            <a:r>
              <a:rPr kumimoji="1" lang="en-US" altLang="ja-JP" sz="1400" dirty="0">
                <a:solidFill>
                  <a:schemeClr val="tx1"/>
                </a:solidFill>
                <a:latin typeface="Meiryo UI" panose="020B0604030504040204" pitchFamily="50" charset="-128"/>
                <a:ea typeface="Meiryo UI" panose="020B0604030504040204" pitchFamily="50" charset="-128"/>
              </a:rPr>
              <a:t>55</a:t>
            </a:r>
            <a:r>
              <a:rPr kumimoji="1" lang="ja-JP" altLang="en-US" sz="1400" dirty="0">
                <a:solidFill>
                  <a:schemeClr val="tx1"/>
                </a:solidFill>
                <a:latin typeface="Meiryo UI" panose="020B0604030504040204" pitchFamily="50" charset="-128"/>
                <a:ea typeface="Meiryo UI" panose="020B0604030504040204" pitchFamily="50" charset="-128"/>
              </a:rPr>
              <a:t>％の機関投資家が、感染拡大は</a:t>
            </a:r>
            <a:r>
              <a:rPr kumimoji="1" lang="en-US" altLang="ja-JP" sz="1400" dirty="0">
                <a:solidFill>
                  <a:schemeClr val="tx1"/>
                </a:solidFill>
                <a:latin typeface="Meiryo UI" panose="020B0604030504040204" pitchFamily="50" charset="-128"/>
                <a:ea typeface="Meiryo UI" panose="020B0604030504040204" pitchFamily="50" charset="-128"/>
              </a:rPr>
              <a:t>ESG</a:t>
            </a:r>
            <a:r>
              <a:rPr kumimoji="1" lang="ja-JP" altLang="en-US" sz="1400" dirty="0">
                <a:solidFill>
                  <a:schemeClr val="tx1"/>
                </a:solidFill>
                <a:latin typeface="Meiryo UI" panose="020B0604030504040204" pitchFamily="50" charset="-128"/>
                <a:ea typeface="Meiryo UI" panose="020B0604030504040204" pitchFamily="50" charset="-128"/>
              </a:rPr>
              <a:t>投資にポジティブな影響を与えると回答。</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新型コロナウイルス感染症が</a:t>
            </a:r>
            <a:r>
              <a:rPr kumimoji="1" lang="en-US" altLang="ja-JP" b="1" dirty="0">
                <a:solidFill>
                  <a:schemeClr val="bg1"/>
                </a:solidFill>
                <a:latin typeface="+mn-ea"/>
              </a:rPr>
              <a:t>ESG</a:t>
            </a:r>
            <a:r>
              <a:rPr kumimoji="1" lang="ja-JP" altLang="en-US" b="1" dirty="0">
                <a:solidFill>
                  <a:schemeClr val="bg1"/>
                </a:solidFill>
                <a:latin typeface="+mn-ea"/>
              </a:rPr>
              <a:t>投資に及ぼす影響</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pic>
        <p:nvPicPr>
          <p:cNvPr id="14" name="図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9471" y="1292640"/>
            <a:ext cx="7020024" cy="3835901"/>
          </a:xfrm>
          <a:prstGeom prst="rect">
            <a:avLst/>
          </a:prstGeom>
        </p:spPr>
      </p:pic>
      <p:pic>
        <p:nvPicPr>
          <p:cNvPr id="16" name="図 15"/>
          <p:cNvPicPr>
            <a:picLocks noChangeAspect="1"/>
          </p:cNvPicPr>
          <p:nvPr/>
        </p:nvPicPr>
        <p:blipFill>
          <a:blip r:embed="rId4"/>
          <a:stretch>
            <a:fillRect/>
          </a:stretch>
        </p:blipFill>
        <p:spPr>
          <a:xfrm>
            <a:off x="668486" y="5197925"/>
            <a:ext cx="9108000" cy="461804"/>
          </a:xfrm>
          <a:prstGeom prst="rect">
            <a:avLst/>
          </a:prstGeom>
        </p:spPr>
      </p:pic>
      <p:sp>
        <p:nvSpPr>
          <p:cNvPr id="23" name="正方形/長方形 22"/>
          <p:cNvSpPr/>
          <p:nvPr/>
        </p:nvSpPr>
        <p:spPr>
          <a:xfrm>
            <a:off x="6300248" y="5780727"/>
            <a:ext cx="286095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出典：成長戦略会議（第２回）資料</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52</a:t>
            </a:fld>
            <a:endParaRPr lang="ja-JP" altLang="en-US" sz="1600" dirty="0"/>
          </a:p>
        </p:txBody>
      </p:sp>
    </p:spTree>
    <p:extLst>
      <p:ext uri="{BB962C8B-B14F-4D97-AF65-F5344CB8AC3E}">
        <p14:creationId xmlns:p14="http://schemas.microsoft.com/office/powerpoint/2010/main" val="172207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②社会・くらし</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53</a:t>
            </a:fld>
            <a:endParaRPr lang="ja-JP" altLang="en-US" sz="1600" dirty="0"/>
          </a:p>
        </p:txBody>
      </p:sp>
    </p:spTree>
    <p:extLst>
      <p:ext uri="{BB962C8B-B14F-4D97-AF65-F5344CB8AC3E}">
        <p14:creationId xmlns:p14="http://schemas.microsoft.com/office/powerpoint/2010/main" val="3579477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000" y="540000"/>
            <a:ext cx="9366562"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lvl="0" indent="-180975">
              <a:lnSpc>
                <a:spcPts val="2000"/>
              </a:lnSpc>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●全国・大阪とも、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年後半以降は、</a:t>
            </a:r>
            <a:r>
              <a:rPr kumimoji="1" lang="ja-JP" altLang="en-US" sz="1400" dirty="0">
                <a:solidFill>
                  <a:prstClr val="black"/>
                </a:solidFill>
                <a:latin typeface="Meiryo UI" panose="020B0604030504040204" pitchFamily="50" charset="-128"/>
                <a:ea typeface="Meiryo UI" panose="020B0604030504040204" pitchFamily="50" charset="-128"/>
              </a:rPr>
              <a:t>前年同月比で上昇傾向。</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名目賃金指数（規模５人以上、調査産業計）</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テキスト ボックス 13"/>
          <p:cNvSpPr txBox="1"/>
          <p:nvPr/>
        </p:nvSpPr>
        <p:spPr>
          <a:xfrm>
            <a:off x="3713403" y="5842814"/>
            <a:ext cx="5905159" cy="276999"/>
          </a:xfrm>
          <a:prstGeom prst="rect">
            <a:avLst/>
          </a:prstGeom>
          <a:noFill/>
        </p:spPr>
        <p:txBody>
          <a:bodyPr wrap="square" rtlCol="0">
            <a:spAutoFit/>
          </a:bodyPr>
          <a:lstStyle/>
          <a:p>
            <a:r>
              <a:rPr kumimoji="1" lang="ja-JP" altLang="en-US" sz="1200" dirty="0">
                <a:latin typeface="+mn-ea"/>
              </a:rPr>
              <a:t>出典：大阪産業経済リサーチ＆デザインセンター 「大阪経済の情勢（</a:t>
            </a:r>
            <a:r>
              <a:rPr kumimoji="1" lang="en-US" altLang="ja-JP" sz="1200" dirty="0">
                <a:latin typeface="+mn-ea"/>
              </a:rPr>
              <a:t>2023</a:t>
            </a:r>
            <a:r>
              <a:rPr kumimoji="1" lang="ja-JP" altLang="en-US" sz="1200" dirty="0">
                <a:latin typeface="+mn-ea"/>
              </a:rPr>
              <a:t>年</a:t>
            </a:r>
            <a:r>
              <a:rPr kumimoji="1" lang="en-US" altLang="ja-JP" sz="1200" dirty="0">
                <a:latin typeface="+mn-ea"/>
              </a:rPr>
              <a:t>4</a:t>
            </a:r>
            <a:r>
              <a:rPr kumimoji="1" lang="ja-JP" altLang="en-US" sz="1200" dirty="0">
                <a:latin typeface="+mn-ea"/>
              </a:rPr>
              <a:t>月）」</a:t>
            </a:r>
            <a:endParaRPr kumimoji="1" lang="en-US" altLang="zh-TW" sz="1200" dirty="0">
              <a:latin typeface="+mn-ea"/>
            </a:endParaRPr>
          </a:p>
        </p:txBody>
      </p:sp>
      <p:sp>
        <p:nvSpPr>
          <p:cNvPr id="16" name="正方形/長方形 15"/>
          <p:cNvSpPr/>
          <p:nvPr/>
        </p:nvSpPr>
        <p:spPr>
          <a:xfrm>
            <a:off x="1352705" y="5349688"/>
            <a:ext cx="7848000" cy="400110"/>
          </a:xfrm>
          <a:prstGeom prst="rect">
            <a:avLst/>
          </a:prstGeom>
        </p:spPr>
        <p:txBody>
          <a:bodyPr wrap="square">
            <a:spAutoFit/>
          </a:bodyPr>
          <a:lstStyle/>
          <a:p>
            <a:pPr indent="342900" algn="just">
              <a:lnSpc>
                <a:spcPts val="1200"/>
              </a:lnSpc>
              <a:spcAft>
                <a:spcPts val="0"/>
              </a:spcAft>
            </a:pPr>
            <a:r>
              <a:rPr lang="ja-JP" altLang="ja-JP" sz="11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100" kern="100" dirty="0">
              <a:latin typeface="+mn-ea"/>
              <a:cs typeface="Century" panose="02040604050505020304" pitchFamily="18" charset="0"/>
            </a:endParaRPr>
          </a:p>
          <a:p>
            <a:pPr marL="400050" algn="just">
              <a:lnSpc>
                <a:spcPts val="1200"/>
              </a:lnSpc>
              <a:spcAft>
                <a:spcPts val="0"/>
              </a:spcAft>
            </a:pPr>
            <a:r>
              <a:rPr lang="ja-JP" altLang="ja-JP" sz="1100" kern="100" dirty="0">
                <a:solidFill>
                  <a:srgbClr val="000000"/>
                </a:solidFill>
                <a:latin typeface="+mn-ea"/>
                <a:cs typeface="HGPｺﾞｼｯｸE" panose="020B0900000000000000" pitchFamily="50" charset="-128"/>
              </a:rPr>
              <a:t>※事業所規模５人以上、前年同月比は名目賃金指数（</a:t>
            </a:r>
            <a:r>
              <a:rPr lang="en-US" altLang="ja-JP" sz="1100" kern="100" dirty="0">
                <a:solidFill>
                  <a:srgbClr val="000000"/>
                </a:solidFill>
                <a:latin typeface="+mn-ea"/>
                <a:cs typeface="HGPｺﾞｼｯｸE" panose="020B0900000000000000" pitchFamily="50" charset="-128"/>
              </a:rPr>
              <a:t>2015</a:t>
            </a:r>
            <a:r>
              <a:rPr lang="ja-JP" altLang="ja-JP" sz="1100" kern="100" dirty="0">
                <a:solidFill>
                  <a:srgbClr val="000000"/>
                </a:solidFill>
                <a:latin typeface="+mn-ea"/>
                <a:cs typeface="HGPｺﾞｼｯｸE" panose="020B0900000000000000" pitchFamily="50" charset="-128"/>
              </a:rPr>
              <a:t>年＝</a:t>
            </a:r>
            <a:r>
              <a:rPr lang="en-US" altLang="ja-JP" sz="1100" kern="100" dirty="0">
                <a:solidFill>
                  <a:srgbClr val="000000"/>
                </a:solidFill>
                <a:latin typeface="+mn-ea"/>
                <a:cs typeface="HGPｺﾞｼｯｸE" panose="020B0900000000000000" pitchFamily="50" charset="-128"/>
              </a:rPr>
              <a:t>100</a:t>
            </a:r>
            <a:r>
              <a:rPr lang="ja-JP" altLang="ja-JP" sz="1100" kern="100" dirty="0">
                <a:solidFill>
                  <a:srgbClr val="000000"/>
                </a:solidFill>
                <a:latin typeface="+mn-ea"/>
                <a:cs typeface="HGPｺﾞｼｯｸE" panose="020B0900000000000000" pitchFamily="50" charset="-128"/>
              </a:rPr>
              <a:t>）による。</a:t>
            </a:r>
            <a:endParaRPr lang="ja-JP" altLang="ja-JP" sz="1100" kern="100" dirty="0">
              <a:latin typeface="+mn-ea"/>
              <a:cs typeface="Century" panose="02040604050505020304" pitchFamily="18" charset="0"/>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54</a:t>
            </a:fld>
            <a:endParaRPr lang="ja-JP" altLang="en-US" sz="1600" dirty="0"/>
          </a:p>
        </p:txBody>
      </p:sp>
      <p:pic>
        <p:nvPicPr>
          <p:cNvPr id="3" name="図 2"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976" y="1341361"/>
            <a:ext cx="8938049" cy="3787552"/>
          </a:xfrm>
          <a:prstGeom prst="rect">
            <a:avLst/>
          </a:prstGeom>
        </p:spPr>
      </p:pic>
    </p:spTree>
    <p:extLst>
      <p:ext uri="{BB962C8B-B14F-4D97-AF65-F5344CB8AC3E}">
        <p14:creationId xmlns:p14="http://schemas.microsoft.com/office/powerpoint/2010/main" val="183881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32001"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marR="0" lvl="0" indent="-180975"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生活保護申請件数は、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月以降、再び増加傾向になり、</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年比増加で推移。</a:t>
            </a:r>
            <a:endParaRPr kumimoji="1" lang="en-US" altLang="ja-JP"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80975" marR="0" lvl="0" indent="-180975" algn="l" defTabSz="457200" rtl="0" eaLnBrk="1" fontAlgn="auto" latinLnBrk="0" hangingPunct="1">
              <a:lnSpc>
                <a:spcPts val="2000"/>
              </a:lnSpc>
              <a:spcBef>
                <a:spcPts val="4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●大阪市の</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生活保護の利用を始めた世帯は、</a:t>
            </a:r>
            <a:r>
              <a:rPr kumimoji="1" lang="ja-JP" altLang="en-US" sz="1400" noProof="0" dirty="0">
                <a:solidFill>
                  <a:schemeClr val="tx1"/>
                </a:solidFill>
                <a:latin typeface="Meiryo UI" panose="020B0604030504040204" pitchFamily="50" charset="-128"/>
                <a:ea typeface="Meiryo UI" panose="020B0604030504040204" pitchFamily="50" charset="-128"/>
              </a:rPr>
              <a:t>前年同月比プラスで推移</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7326541" y="5777077"/>
            <a:ext cx="2176713" cy="230832"/>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出典：厚生労働省 「被保護者調査」</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生活保護申請件数</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55</a:t>
            </a:fld>
            <a:endParaRPr lang="ja-JP" altLang="en-US" sz="1600" dirty="0"/>
          </a:p>
        </p:txBody>
      </p:sp>
      <p:graphicFrame>
        <p:nvGraphicFramePr>
          <p:cNvPr id="16" name="グラフ 15"/>
          <p:cNvGraphicFramePr/>
          <p:nvPr/>
        </p:nvGraphicFramePr>
        <p:xfrm>
          <a:off x="18455" y="1383105"/>
          <a:ext cx="4977774" cy="473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nvGraphicFramePr>
        <p:xfrm>
          <a:off x="5017978" y="1425895"/>
          <a:ext cx="4666022" cy="4351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9320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40000"/>
            <a:ext cx="9454708"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●コロナ禍により運動不足やストレス等を感じるシニアは、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年の調査より減少したものの一定数存在。</a:t>
            </a:r>
          </a:p>
        </p:txBody>
      </p:sp>
      <p:sp>
        <p:nvSpPr>
          <p:cNvPr id="6" name="正方形/長方形 5"/>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運動不足やストレスを感じるシニア</a:t>
            </a:r>
          </a:p>
        </p:txBody>
      </p:sp>
      <p:sp>
        <p:nvSpPr>
          <p:cNvPr id="7" name="ホームベース 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8" name="ホームベース 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テキスト ボックス 9"/>
          <p:cNvSpPr txBox="1"/>
          <p:nvPr/>
        </p:nvSpPr>
        <p:spPr>
          <a:xfrm>
            <a:off x="7669202" y="4454070"/>
            <a:ext cx="2122630" cy="1107996"/>
          </a:xfrm>
          <a:prstGeom prst="rect">
            <a:avLst/>
          </a:prstGeom>
          <a:noFill/>
        </p:spPr>
        <p:txBody>
          <a:bodyPr wrap="square" rtlCol="0">
            <a:spAutoFit/>
          </a:bodyPr>
          <a:lstStyle/>
          <a:p>
            <a:r>
              <a:rPr kumimoji="1" lang="ja-JP" altLang="en-US" sz="1100" dirty="0">
                <a:latin typeface="+mn-ea"/>
              </a:rPr>
              <a:t>出典：シニアライフ総研</a:t>
            </a:r>
            <a:endParaRPr kumimoji="1" lang="en-US" altLang="ja-JP" sz="1100" dirty="0">
              <a:latin typeface="+mn-ea"/>
            </a:endParaRPr>
          </a:p>
          <a:p>
            <a:r>
              <a:rPr kumimoji="1" lang="ja-JP" altLang="en-US" sz="1100" dirty="0">
                <a:latin typeface="+mn-ea"/>
              </a:rPr>
              <a:t>「第</a:t>
            </a:r>
            <a:r>
              <a:rPr kumimoji="1" lang="en-US" altLang="ja-JP" sz="1100" dirty="0">
                <a:latin typeface="+mn-ea"/>
              </a:rPr>
              <a:t>2</a:t>
            </a:r>
            <a:r>
              <a:rPr kumimoji="1" lang="ja-JP" altLang="en-US" sz="1100" dirty="0">
                <a:latin typeface="+mn-ea"/>
              </a:rPr>
              <a:t>回　コロナ禍シニアの行動</a:t>
            </a:r>
            <a:endParaRPr kumimoji="1" lang="en-US" altLang="ja-JP" sz="1100" dirty="0">
              <a:latin typeface="+mn-ea"/>
            </a:endParaRPr>
          </a:p>
          <a:p>
            <a:r>
              <a:rPr kumimoji="1" lang="ja-JP" altLang="en-US" sz="1100" dirty="0">
                <a:latin typeface="+mn-ea"/>
              </a:rPr>
              <a:t>　変化調査」（</a:t>
            </a:r>
            <a:r>
              <a:rPr kumimoji="1" lang="en-US" altLang="ja-JP" sz="1100" dirty="0">
                <a:latin typeface="+mn-ea"/>
              </a:rPr>
              <a:t>2021.4</a:t>
            </a:r>
            <a:r>
              <a:rPr kumimoji="1" lang="ja-JP" altLang="en-US" sz="1100" dirty="0">
                <a:latin typeface="+mn-ea"/>
              </a:rPr>
              <a:t>）</a:t>
            </a:r>
            <a:endParaRPr kumimoji="1" lang="en-US" altLang="ja-JP" sz="1100" dirty="0">
              <a:latin typeface="+mn-ea"/>
            </a:endParaRPr>
          </a:p>
          <a:p>
            <a:r>
              <a:rPr kumimoji="1" lang="en-US" altLang="ja-JP" sz="1100" dirty="0">
                <a:latin typeface="+mn-ea"/>
              </a:rPr>
              <a:t>※</a:t>
            </a:r>
            <a:r>
              <a:rPr kumimoji="1" lang="ja-JP" altLang="en-US" sz="1100" dirty="0">
                <a:latin typeface="+mn-ea"/>
              </a:rPr>
              <a:t>調査対象者：介護サポートなどを必要としない健康な高齢者（年齢</a:t>
            </a:r>
            <a:r>
              <a:rPr kumimoji="1" lang="en-US" altLang="ja-JP" sz="1100" dirty="0">
                <a:latin typeface="+mn-ea"/>
              </a:rPr>
              <a:t>55</a:t>
            </a:r>
            <a:r>
              <a:rPr kumimoji="1" lang="ja-JP" altLang="en-US" sz="1100" dirty="0">
                <a:latin typeface="+mn-ea"/>
              </a:rPr>
              <a:t>～</a:t>
            </a:r>
            <a:r>
              <a:rPr kumimoji="1" lang="en-US" altLang="ja-JP" sz="1100" dirty="0">
                <a:latin typeface="+mn-ea"/>
              </a:rPr>
              <a:t>88</a:t>
            </a:r>
            <a:r>
              <a:rPr kumimoji="1" lang="ja-JP" altLang="en-US" sz="1100" dirty="0">
                <a:latin typeface="+mn-ea"/>
              </a:rPr>
              <a:t>歳）</a:t>
            </a: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56</a:t>
            </a:fld>
            <a:endParaRPr lang="ja-JP" altLang="en-US" sz="1600" dirty="0"/>
          </a:p>
        </p:txBody>
      </p:sp>
      <p:pic>
        <p:nvPicPr>
          <p:cNvPr id="2" name="図 1"/>
          <p:cNvPicPr>
            <a:picLocks noChangeAspect="1"/>
          </p:cNvPicPr>
          <p:nvPr/>
        </p:nvPicPr>
        <p:blipFill>
          <a:blip r:embed="rId3"/>
          <a:stretch>
            <a:fillRect/>
          </a:stretch>
        </p:blipFill>
        <p:spPr>
          <a:xfrm>
            <a:off x="1575961" y="835557"/>
            <a:ext cx="6070759" cy="5291813"/>
          </a:xfrm>
          <a:prstGeom prst="rect">
            <a:avLst/>
          </a:prstGeom>
        </p:spPr>
      </p:pic>
      <p:sp>
        <p:nvSpPr>
          <p:cNvPr id="13" name="角丸四角形 12"/>
          <p:cNvSpPr/>
          <p:nvPr/>
        </p:nvSpPr>
        <p:spPr>
          <a:xfrm>
            <a:off x="1673579" y="2561831"/>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15" name="角丸四角形 12">
            <a:extLst>
              <a:ext uri="{FF2B5EF4-FFF2-40B4-BE49-F238E27FC236}">
                <a16:creationId xmlns:a16="http://schemas.microsoft.com/office/drawing/2014/main" id="{45252DFE-0580-4243-9F50-99996AA27267}"/>
              </a:ext>
            </a:extLst>
          </p:cNvPr>
          <p:cNvSpPr/>
          <p:nvPr/>
        </p:nvSpPr>
        <p:spPr>
          <a:xfrm>
            <a:off x="1652167" y="2956055"/>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Tree>
    <p:extLst>
      <p:ext uri="{BB962C8B-B14F-4D97-AF65-F5344CB8AC3E}">
        <p14:creationId xmlns:p14="http://schemas.microsoft.com/office/powerpoint/2010/main" val="2269847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999" y="539999"/>
            <a:ext cx="9375577" cy="6187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●小学生、中学生のオンライン教育の受講率は、東京都と地方圏で大きく差があるものの、いずれも半数にとどまる。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月に急速に普及した後、減少したが、</a:t>
            </a: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4-5</a:t>
            </a:r>
            <a:r>
              <a:rPr kumimoji="1" lang="ja-JP" altLang="en-US" sz="1400" dirty="0">
                <a:solidFill>
                  <a:schemeClr val="tx1"/>
                </a:solidFill>
                <a:latin typeface="Meiryo UI" panose="020B0604030504040204" pitchFamily="50" charset="-128"/>
                <a:ea typeface="Meiryo UI" panose="020B0604030504040204" pitchFamily="50" charset="-128"/>
              </a:rPr>
              <a:t>月では増加に転じている。</a:t>
            </a:r>
          </a:p>
        </p:txBody>
      </p:sp>
      <p:sp>
        <p:nvSpPr>
          <p:cNvPr id="10" name="テキスト ボックス 9"/>
          <p:cNvSpPr txBox="1"/>
          <p:nvPr/>
        </p:nvSpPr>
        <p:spPr>
          <a:xfrm>
            <a:off x="2412000" y="5822187"/>
            <a:ext cx="6937891" cy="253916"/>
          </a:xfrm>
          <a:prstGeom prst="rect">
            <a:avLst/>
          </a:prstGeom>
          <a:noFill/>
        </p:spPr>
        <p:txBody>
          <a:bodyPr wrap="square" rtlCol="0">
            <a:spAutoFit/>
          </a:bodyPr>
          <a:lstStyle/>
          <a:p>
            <a:r>
              <a:rPr kumimoji="1" lang="ja-JP" altLang="en-US" sz="1050" dirty="0">
                <a:latin typeface="+mn-ea"/>
              </a:rPr>
              <a:t>出典：内閣府 「第</a:t>
            </a:r>
            <a:r>
              <a:rPr kumimoji="1" lang="en-US" altLang="ja-JP" sz="1050" dirty="0">
                <a:latin typeface="+mn-ea"/>
              </a:rPr>
              <a:t>5</a:t>
            </a:r>
            <a:r>
              <a:rPr kumimoji="1" lang="ja-JP" altLang="en-US" sz="1050" dirty="0">
                <a:latin typeface="+mn-ea"/>
              </a:rPr>
              <a:t>回　新型コロナウイルス感染症の影響下における生活意識・行動の変化に関する調査」（</a:t>
            </a:r>
            <a:r>
              <a:rPr kumimoji="1" lang="en-US" altLang="ja-JP" sz="1050" dirty="0">
                <a:latin typeface="+mn-ea"/>
              </a:rPr>
              <a:t>2022</a:t>
            </a:r>
            <a:r>
              <a:rPr kumimoji="1" lang="ja-JP" altLang="en-US" sz="1050" dirty="0">
                <a:latin typeface="+mn-ea"/>
              </a:rPr>
              <a:t>年</a:t>
            </a:r>
            <a:r>
              <a:rPr kumimoji="1" lang="en-US" altLang="ja-JP" sz="1050" dirty="0">
                <a:latin typeface="+mn-ea"/>
              </a:rPr>
              <a:t>7</a:t>
            </a:r>
            <a:r>
              <a:rPr kumimoji="1" lang="ja-JP" altLang="en-US" sz="1050" dirty="0">
                <a:latin typeface="+mn-ea"/>
              </a:rPr>
              <a:t>月）</a:t>
            </a:r>
            <a:endParaRPr kumimoji="1" lang="ja-JP" altLang="en-US" sz="1100" dirty="0">
              <a:latin typeface="+mn-ea"/>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57</a:t>
            </a:fld>
            <a:endParaRPr lang="ja-JP" altLang="en-US" sz="1600" dirty="0"/>
          </a:p>
        </p:txBody>
      </p:sp>
      <p:pic>
        <p:nvPicPr>
          <p:cNvPr id="2" name="図 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182" y="1314491"/>
            <a:ext cx="8825636" cy="4279096"/>
          </a:xfrm>
          <a:prstGeom prst="rect">
            <a:avLst/>
          </a:prstGeom>
        </p:spPr>
      </p:pic>
    </p:spTree>
    <p:extLst>
      <p:ext uri="{BB962C8B-B14F-4D97-AF65-F5344CB8AC3E}">
        <p14:creationId xmlns:p14="http://schemas.microsoft.com/office/powerpoint/2010/main" val="2590496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65211" y="481221"/>
            <a:ext cx="9375577"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●小学４</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６年生の </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％、中学生の </a:t>
            </a:r>
            <a:r>
              <a:rPr kumimoji="1" lang="en-US" altLang="ja-JP" sz="1400" dirty="0">
                <a:solidFill>
                  <a:schemeClr val="tx1"/>
                </a:solidFill>
                <a:latin typeface="Meiryo UI" panose="020B0604030504040204" pitchFamily="50" charset="-128"/>
                <a:ea typeface="Meiryo UI" panose="020B0604030504040204" pitchFamily="50" charset="-128"/>
              </a:rPr>
              <a:t>22</a:t>
            </a:r>
            <a:r>
              <a:rPr kumimoji="1" lang="ja-JP" altLang="en-US" sz="1400" dirty="0">
                <a:solidFill>
                  <a:schemeClr val="tx1"/>
                </a:solidFill>
                <a:latin typeface="Meiryo UI" panose="020B0604030504040204" pitchFamily="50" charset="-128"/>
                <a:ea typeface="Meiryo UI" panose="020B0604030504040204" pitchFamily="50" charset="-128"/>
              </a:rPr>
              <a:t>％、高校生の </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％に、中等度以上のうつ症状があった。（</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月実施）</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58</a:t>
            </a:fld>
            <a:endParaRPr lang="ja-JP" altLang="en-US" sz="1600" dirty="0"/>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607765" y="5723866"/>
            <a:ext cx="6190367" cy="276999"/>
          </a:xfrm>
          <a:prstGeom prst="rect">
            <a:avLst/>
          </a:prstGeom>
          <a:noFill/>
          <a:ln>
            <a:noFill/>
          </a:ln>
        </p:spPr>
        <p:txBody>
          <a:bodyPr wrap="square" rtlCol="0">
            <a:spAutoFit/>
          </a:bodyPr>
          <a:lstStyle/>
          <a:p>
            <a:pPr marL="217984" indent="-217984"/>
            <a:r>
              <a:rPr lang="ja-JP" altLang="en-US" sz="1200" dirty="0">
                <a:latin typeface="+mn-ea"/>
              </a:rPr>
              <a:t>出典：国立成育医療研究センター「コロナ</a:t>
            </a:r>
            <a:r>
              <a:rPr lang="en-US" altLang="ja-JP" sz="1200" dirty="0">
                <a:latin typeface="+mn-ea"/>
              </a:rPr>
              <a:t>×</a:t>
            </a:r>
            <a:r>
              <a:rPr lang="ja-JP" altLang="en-US" sz="1200" dirty="0">
                <a:latin typeface="+mn-ea"/>
              </a:rPr>
              <a:t>こどもアンケート第</a:t>
            </a:r>
            <a:r>
              <a:rPr lang="en-US" altLang="ja-JP" sz="1200" dirty="0">
                <a:latin typeface="+mn-ea"/>
              </a:rPr>
              <a:t>7</a:t>
            </a:r>
            <a:r>
              <a:rPr lang="ja-JP" altLang="en-US" sz="1200" dirty="0">
                <a:latin typeface="+mn-ea"/>
              </a:rPr>
              <a:t>回調査」（</a:t>
            </a:r>
            <a:r>
              <a:rPr lang="en-US" altLang="ja-JP" sz="1200" dirty="0">
                <a:latin typeface="+mn-ea"/>
              </a:rPr>
              <a:t>2022</a:t>
            </a:r>
            <a:r>
              <a:rPr lang="ja-JP" altLang="en-US" sz="1200" dirty="0">
                <a:latin typeface="+mn-ea"/>
              </a:rPr>
              <a:t>年</a:t>
            </a:r>
            <a:r>
              <a:rPr lang="en-US" altLang="ja-JP" sz="1200" dirty="0">
                <a:latin typeface="+mn-ea"/>
              </a:rPr>
              <a:t>3</a:t>
            </a:r>
            <a:r>
              <a:rPr lang="ja-JP" altLang="en-US" sz="1200" dirty="0">
                <a:latin typeface="+mn-ea"/>
              </a:rPr>
              <a:t>月）</a:t>
            </a:r>
            <a:endParaRPr lang="en-US" altLang="ja-JP" sz="1200" dirty="0">
              <a:latin typeface="+mn-ea"/>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449069" y="1112183"/>
            <a:ext cx="3158696" cy="369332"/>
          </a:xfrm>
          <a:prstGeom prst="rect">
            <a:avLst/>
          </a:prstGeom>
          <a:noFill/>
          <a:ln>
            <a:noFill/>
          </a:ln>
        </p:spPr>
        <p:txBody>
          <a:bodyPr wrap="square" rtlCol="0">
            <a:spAutoFit/>
          </a:bodyPr>
          <a:lstStyle/>
          <a:p>
            <a:pPr marL="217984" indent="-217984" algn="ctr"/>
            <a:r>
              <a:rPr lang="ja-JP" altLang="en-US" dirty="0">
                <a:latin typeface="+mn-ea"/>
              </a:rPr>
              <a:t>新型コロナによるストレス反応</a:t>
            </a:r>
            <a:endParaRPr lang="en-US" altLang="ja-JP" dirty="0">
              <a:latin typeface="+mn-ea"/>
            </a:endParaRPr>
          </a:p>
        </p:txBody>
      </p:sp>
      <p:pic>
        <p:nvPicPr>
          <p:cNvPr id="2" name="図 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17411" y="1396638"/>
            <a:ext cx="7078053" cy="4312032"/>
          </a:xfrm>
          <a:prstGeom prst="rect">
            <a:avLst/>
          </a:prstGeom>
        </p:spPr>
      </p:pic>
    </p:spTree>
    <p:extLst>
      <p:ext uri="{BB962C8B-B14F-4D97-AF65-F5344CB8AC3E}">
        <p14:creationId xmlns:p14="http://schemas.microsoft.com/office/powerpoint/2010/main" val="374245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2000" y="540000"/>
            <a:ext cx="8476364"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●大阪経済は、成長戦略策定以降（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）、バランスの取れた産業構造を土台に、輸出額の増加や</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インバウンドの増勢などにより、実質経済成長率については順調に回復。</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実質経済成長率の推移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a:t>
            </a:fld>
            <a:endParaRPr lang="ja-JP" altLang="en-US" sz="1600" dirty="0"/>
          </a:p>
        </p:txBody>
      </p:sp>
      <p:sp>
        <p:nvSpPr>
          <p:cNvPr id="2" name="テキスト ボックス 1"/>
          <p:cNvSpPr txBox="1"/>
          <p:nvPr/>
        </p:nvSpPr>
        <p:spPr>
          <a:xfrm>
            <a:off x="839529" y="1254413"/>
            <a:ext cx="3013143" cy="307777"/>
          </a:xfrm>
          <a:prstGeom prst="rect">
            <a:avLst/>
          </a:prstGeom>
          <a:noFill/>
        </p:spPr>
        <p:txBody>
          <a:bodyPr wrap="square" rtlCol="0">
            <a:spAutoFit/>
          </a:bodyPr>
          <a:lstStyle/>
          <a:p>
            <a:r>
              <a:rPr kumimoji="1" lang="ja-JP" altLang="en-US" sz="1400" dirty="0"/>
              <a:t>○実質経済成長率の都市間比較</a:t>
            </a:r>
          </a:p>
        </p:txBody>
      </p:sp>
      <p:grpSp>
        <p:nvGrpSpPr>
          <p:cNvPr id="12" name="グループ化 11"/>
          <p:cNvGrpSpPr/>
          <p:nvPr/>
        </p:nvGrpSpPr>
        <p:grpSpPr>
          <a:xfrm>
            <a:off x="1042712" y="1677611"/>
            <a:ext cx="7823496" cy="4023102"/>
            <a:chOff x="1257399" y="1707139"/>
            <a:chExt cx="5619919" cy="4023102"/>
          </a:xfrm>
        </p:grpSpPr>
        <p:grpSp>
          <p:nvGrpSpPr>
            <p:cNvPr id="13" name="グループ化 12"/>
            <p:cNvGrpSpPr/>
            <p:nvPr/>
          </p:nvGrpSpPr>
          <p:grpSpPr>
            <a:xfrm>
              <a:off x="1257399" y="1707139"/>
              <a:ext cx="5619919" cy="4023102"/>
              <a:chOff x="863896" y="622705"/>
              <a:chExt cx="7114888" cy="4604550"/>
            </a:xfrm>
          </p:grpSpPr>
          <p:graphicFrame>
            <p:nvGraphicFramePr>
              <p:cNvPr id="19" name="グラフ 18"/>
              <p:cNvGraphicFramePr>
                <a:graphicFrameLocks/>
              </p:cNvGraphicFramePr>
              <p:nvPr/>
            </p:nvGraphicFramePr>
            <p:xfrm>
              <a:off x="863896" y="622705"/>
              <a:ext cx="7114888" cy="4604550"/>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6244657" y="4828847"/>
                <a:ext cx="104358"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sp>
          <p:nvSpPr>
            <p:cNvPr id="15" name="テキスト ボックス 14"/>
            <p:cNvSpPr txBox="1"/>
            <p:nvPr/>
          </p:nvSpPr>
          <p:spPr>
            <a:xfrm>
              <a:off x="2538020" y="1783426"/>
              <a:ext cx="6785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6" name="テキスト ボックス 15"/>
            <p:cNvSpPr txBox="1"/>
            <p:nvPr/>
          </p:nvSpPr>
          <p:spPr>
            <a:xfrm>
              <a:off x="2615673" y="2127240"/>
              <a:ext cx="492443" cy="61388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リーマン</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ショック</a:t>
              </a:r>
            </a:p>
          </p:txBody>
        </p:sp>
        <p:sp>
          <p:nvSpPr>
            <p:cNvPr id="17" name="テキスト ボックス 16"/>
            <p:cNvSpPr txBox="1"/>
            <p:nvPr/>
          </p:nvSpPr>
          <p:spPr>
            <a:xfrm>
              <a:off x="4497167" y="3090372"/>
              <a:ext cx="2225605"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【2010</a:t>
              </a:r>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2019</a:t>
              </a:r>
              <a:r>
                <a:rPr kumimoji="1" lang="ja-JP" altLang="en-US" sz="1100" b="1" dirty="0">
                  <a:latin typeface="Meiryo UI" panose="020B0604030504040204" pitchFamily="50" charset="-128"/>
                  <a:ea typeface="Meiryo UI" panose="020B0604030504040204" pitchFamily="50" charset="-128"/>
                </a:rPr>
                <a:t>平均</a:t>
              </a:r>
              <a:r>
                <a:rPr kumimoji="1" lang="en-US" altLang="ja-JP" sz="1100" b="1" dirty="0">
                  <a:latin typeface="Meiryo UI" panose="020B0604030504040204" pitchFamily="50" charset="-128"/>
                  <a:ea typeface="Meiryo UI" panose="020B0604030504040204" pitchFamily="50" charset="-128"/>
                </a:rPr>
                <a:t>】0.81%</a:t>
              </a:r>
              <a:endParaRPr kumimoji="1" lang="ja-JP" altLang="en-US" sz="1100" b="1" dirty="0">
                <a:latin typeface="Meiryo UI" panose="020B0604030504040204" pitchFamily="50" charset="-128"/>
                <a:ea typeface="Meiryo UI" panose="020B0604030504040204" pitchFamily="50" charset="-128"/>
              </a:endParaRPr>
            </a:p>
          </p:txBody>
        </p:sp>
      </p:grpSp>
      <p:sp>
        <p:nvSpPr>
          <p:cNvPr id="22" name="正方形/長方形 21">
            <a:extLst>
              <a:ext uri="{FF2B5EF4-FFF2-40B4-BE49-F238E27FC236}">
                <a16:creationId xmlns:a16="http://schemas.microsoft.com/office/drawing/2014/main" id="{DDEBF65A-043C-4CC2-851D-60AB39C407CF}"/>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
        <p:nvSpPr>
          <p:cNvPr id="29" name="テキスト ボックス 28"/>
          <p:cNvSpPr txBox="1"/>
          <p:nvPr/>
        </p:nvSpPr>
        <p:spPr>
          <a:xfrm>
            <a:off x="3820853" y="5707148"/>
            <a:ext cx="540411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rPr>
              <a:t>出典：内閣府「国民経済計算」、各</a:t>
            </a:r>
            <a:r>
              <a:rPr kumimoji="1" lang="ja-JP" altLang="en-US" sz="1100" dirty="0">
                <a:solidFill>
                  <a:prstClr val="black"/>
                </a:solidFill>
                <a:latin typeface="+mn-ea"/>
              </a:rPr>
              <a:t>都</a:t>
            </a:r>
            <a:r>
              <a:rPr kumimoji="1" lang="ja-JP" altLang="en-US" sz="1100" b="0" i="0" u="none" strike="noStrike" kern="1200" cap="none" spc="0" normalizeH="0" baseline="0" noProof="0" dirty="0">
                <a:ln>
                  <a:noFill/>
                </a:ln>
                <a:solidFill>
                  <a:prstClr val="black"/>
                </a:solidFill>
                <a:effectLst/>
                <a:uLnTx/>
                <a:uFillTx/>
                <a:latin typeface="+mn-ea"/>
              </a:rPr>
              <a:t>府県「県民経済計算」より大阪府成長戦略局作成</a:t>
            </a:r>
          </a:p>
        </p:txBody>
      </p:sp>
    </p:spTree>
    <p:extLst>
      <p:ext uri="{BB962C8B-B14F-4D97-AF65-F5344CB8AC3E}">
        <p14:creationId xmlns:p14="http://schemas.microsoft.com/office/powerpoint/2010/main" val="4039745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445915"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「感染症拡大前よりも、家事・育児時間が増加」した割合は、感染拡大直後の</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月に比べ、男女ともに増加傾向。</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ワークライフバランスへの意識の変化</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P20</a:t>
            </a:r>
            <a:endParaRPr kumimoji="1" lang="ja-JP" altLang="en-US" dirty="0"/>
          </a:p>
        </p:txBody>
      </p:sp>
      <p:sp>
        <p:nvSpPr>
          <p:cNvPr id="14" name="テキスト ボックス 13"/>
          <p:cNvSpPr txBox="1"/>
          <p:nvPr/>
        </p:nvSpPr>
        <p:spPr>
          <a:xfrm>
            <a:off x="1785410" y="5899924"/>
            <a:ext cx="8172000" cy="253916"/>
          </a:xfrm>
          <a:prstGeom prst="rect">
            <a:avLst/>
          </a:prstGeom>
          <a:noFill/>
        </p:spPr>
        <p:txBody>
          <a:bodyPr wrap="square" rtlCol="0">
            <a:spAutoFit/>
          </a:bodyPr>
          <a:lstStyle/>
          <a:p>
            <a:r>
              <a:rPr lang="ja-JP" altLang="en-US" sz="1050" dirty="0">
                <a:latin typeface="+mn-ea"/>
              </a:rPr>
              <a:t>出典：内閣府 「第</a:t>
            </a:r>
            <a:r>
              <a:rPr lang="en-US" altLang="ja-JP" sz="1050" dirty="0">
                <a:latin typeface="+mn-ea"/>
              </a:rPr>
              <a:t>4</a:t>
            </a:r>
            <a:r>
              <a:rPr lang="ja-JP" altLang="en-US" sz="1050" dirty="0">
                <a:latin typeface="+mn-ea"/>
              </a:rPr>
              <a:t>回　新型コロナウイルス感染症の影響下における 生活意識・行動の変化に関する調査」</a:t>
            </a:r>
            <a:r>
              <a:rPr lang="ja-JP" altLang="en-US" sz="1050" dirty="0"/>
              <a:t>（</a:t>
            </a:r>
            <a:r>
              <a:rPr lang="en-US" altLang="ja-JP" sz="1050" dirty="0"/>
              <a:t>2021</a:t>
            </a:r>
            <a:r>
              <a:rPr lang="ja-JP" altLang="en-US" sz="1050" dirty="0"/>
              <a:t>年</a:t>
            </a:r>
            <a:r>
              <a:rPr lang="en-US" altLang="ja-JP" sz="1050" dirty="0"/>
              <a:t>11</a:t>
            </a:r>
            <a:r>
              <a:rPr lang="ja-JP" altLang="en-US" sz="1050" dirty="0"/>
              <a:t>月公表）</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0179" y="1356009"/>
            <a:ext cx="8590547" cy="4445980"/>
          </a:xfrm>
          <a:prstGeom prst="rect">
            <a:avLst/>
          </a:prstGeom>
        </p:spPr>
      </p:pic>
      <p:sp>
        <p:nvSpPr>
          <p:cNvPr id="4" name="正方形/長方形 3"/>
          <p:cNvSpPr/>
          <p:nvPr/>
        </p:nvSpPr>
        <p:spPr>
          <a:xfrm>
            <a:off x="2460971" y="1020906"/>
            <a:ext cx="4984057" cy="369332"/>
          </a:xfrm>
          <a:prstGeom prst="rect">
            <a:avLst/>
          </a:prstGeom>
        </p:spPr>
        <p:txBody>
          <a:bodyPr wrap="none">
            <a:spAutoFit/>
          </a:bodyPr>
          <a:lstStyle/>
          <a:p>
            <a:r>
              <a:rPr lang="ja-JP" altLang="en-US" dirty="0"/>
              <a:t>家事・育児時間の変化（</a:t>
            </a:r>
            <a:r>
              <a:rPr lang="en-US" altLang="ja-JP" dirty="0"/>
              <a:t>18</a:t>
            </a:r>
            <a:r>
              <a:rPr lang="ja-JP" altLang="en-US" dirty="0"/>
              <a:t>歳未満の子を持つ親）</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59</a:t>
            </a:fld>
            <a:endParaRPr lang="ja-JP" altLang="en-US" sz="1600" dirty="0"/>
          </a:p>
        </p:txBody>
      </p:sp>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1410" y="1390238"/>
            <a:ext cx="3549316" cy="219411"/>
          </a:xfrm>
          <a:prstGeom prst="rect">
            <a:avLst/>
          </a:prstGeom>
        </p:spPr>
      </p:pic>
    </p:spTree>
    <p:extLst>
      <p:ext uri="{BB962C8B-B14F-4D97-AF65-F5344CB8AC3E}">
        <p14:creationId xmlns:p14="http://schemas.microsoft.com/office/powerpoint/2010/main" val="66643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287416"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外出自粛等の影響により、高齢者を中心として健康への影響等の懸念が生じる一方で、感染防止を契機とした日常生活における健康意識の高まりが見られる。</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P21</a:t>
            </a:r>
            <a:endParaRPr kumimoji="1" lang="ja-JP" altLang="en-US" dirty="0"/>
          </a:p>
        </p:txBody>
      </p:sp>
      <p:sp>
        <p:nvSpPr>
          <p:cNvPr id="18" name="テキスト ボックス 17"/>
          <p:cNvSpPr txBox="1"/>
          <p:nvPr/>
        </p:nvSpPr>
        <p:spPr>
          <a:xfrm>
            <a:off x="3409952" y="5823820"/>
            <a:ext cx="6496048" cy="276999"/>
          </a:xfrm>
          <a:prstGeom prst="rect">
            <a:avLst/>
          </a:prstGeom>
          <a:noFill/>
        </p:spPr>
        <p:txBody>
          <a:bodyPr wrap="square" rtlCol="0">
            <a:spAutoFit/>
          </a:bodyPr>
          <a:lstStyle/>
          <a:p>
            <a:r>
              <a:rPr kumimoji="1" lang="ja-JP" altLang="en-US" sz="1200" dirty="0">
                <a:latin typeface="+mn-ea"/>
              </a:rPr>
              <a:t>出典：大阪府</a:t>
            </a:r>
            <a:r>
              <a:rPr kumimoji="1" lang="zh-TW" altLang="en-US" sz="1200" dirty="0">
                <a:latin typeface="+mn-ea"/>
              </a:rPr>
              <a:t> </a:t>
            </a:r>
            <a:r>
              <a:rPr kumimoji="1" lang="ja-JP" altLang="en-US" sz="1200" dirty="0">
                <a:latin typeface="+mn-ea"/>
              </a:rPr>
              <a:t>「新型コロナウイルス感染症の影響に関する府民アンケート」（</a:t>
            </a:r>
            <a:r>
              <a:rPr kumimoji="1" lang="en-US" altLang="ja-JP" sz="1200" dirty="0">
                <a:latin typeface="+mn-ea"/>
              </a:rPr>
              <a:t>2020</a:t>
            </a:r>
            <a:r>
              <a:rPr kumimoji="1" lang="ja-JP" altLang="en-US" sz="1200" dirty="0">
                <a:latin typeface="+mn-ea"/>
              </a:rPr>
              <a:t>年</a:t>
            </a:r>
            <a:r>
              <a:rPr kumimoji="1" lang="en-US" altLang="ja-JP" sz="1200" dirty="0">
                <a:latin typeface="+mn-ea"/>
              </a:rPr>
              <a:t>10</a:t>
            </a:r>
            <a:r>
              <a:rPr kumimoji="1" lang="ja-JP" altLang="en-US" sz="1200" dirty="0">
                <a:latin typeface="+mn-ea"/>
              </a:rPr>
              <a:t>月）</a:t>
            </a:r>
            <a:endParaRPr kumimoji="1" lang="en-US" altLang="ja-JP" sz="1200" dirty="0">
              <a:latin typeface="+mn-ea"/>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60</a:t>
            </a:fld>
            <a:endParaRPr lang="ja-JP" altLang="en-US" sz="1600" dirty="0"/>
          </a:p>
        </p:txBody>
      </p:sp>
      <p:pic>
        <p:nvPicPr>
          <p:cNvPr id="3" name="図 2">
            <a:extLst>
              <a:ext uri="{FF2B5EF4-FFF2-40B4-BE49-F238E27FC236}">
                <a16:creationId xmlns:a16="http://schemas.microsoft.com/office/drawing/2014/main" id="{86A3EE79-3351-4F03-B9C8-CCE154804D55}"/>
              </a:ext>
            </a:extLst>
          </p:cNvPr>
          <p:cNvPicPr>
            <a:picLocks noChangeAspect="1"/>
          </p:cNvPicPr>
          <p:nvPr/>
        </p:nvPicPr>
        <p:blipFill>
          <a:blip r:embed="rId3"/>
          <a:stretch>
            <a:fillRect/>
          </a:stretch>
        </p:blipFill>
        <p:spPr>
          <a:xfrm>
            <a:off x="710141" y="1768041"/>
            <a:ext cx="7857795" cy="4045817"/>
          </a:xfrm>
          <a:prstGeom prst="rect">
            <a:avLst/>
          </a:prstGeom>
        </p:spPr>
      </p:pic>
      <p:sp>
        <p:nvSpPr>
          <p:cNvPr id="19" name="角丸四角形 18"/>
          <p:cNvSpPr/>
          <p:nvPr/>
        </p:nvSpPr>
        <p:spPr>
          <a:xfrm>
            <a:off x="844673" y="1672344"/>
            <a:ext cx="421892" cy="3435871"/>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0" name="テキスト ボックス 19"/>
          <p:cNvSpPr txBox="1"/>
          <p:nvPr/>
        </p:nvSpPr>
        <p:spPr>
          <a:xfrm>
            <a:off x="1338063" y="1174950"/>
            <a:ext cx="6685893"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コロナの感染拡大の前後で興味関心が高まったものや</a:t>
            </a:r>
            <a:r>
              <a:rPr kumimoji="1" lang="ja-JP" altLang="en-US" sz="1600" dirty="0">
                <a:latin typeface="+mn-ea"/>
              </a:rPr>
              <a:t>不安を感じていること</a:t>
            </a:r>
            <a:endParaRPr kumimoji="1" lang="ja-JP" altLang="en-US" sz="1600" b="0" i="0" u="none" strike="noStrike" kern="1200" cap="none" spc="0" normalizeH="0" baseline="0" noProof="0" dirty="0">
              <a:ln>
                <a:noFill/>
              </a:ln>
              <a:effectLst/>
              <a:uLnTx/>
              <a:uFillTx/>
              <a:latin typeface="+mn-ea"/>
            </a:endParaRPr>
          </a:p>
        </p:txBody>
      </p:sp>
      <p:sp>
        <p:nvSpPr>
          <p:cNvPr id="15" name="テキスト ボックス 14">
            <a:extLst>
              <a:ext uri="{FF2B5EF4-FFF2-40B4-BE49-F238E27FC236}">
                <a16:creationId xmlns:a16="http://schemas.microsoft.com/office/drawing/2014/main" id="{36A46AC1-40E5-4771-A2D5-C291B3A9DC11}"/>
              </a:ext>
            </a:extLst>
          </p:cNvPr>
          <p:cNvSpPr txBox="1"/>
          <p:nvPr/>
        </p:nvSpPr>
        <p:spPr>
          <a:xfrm>
            <a:off x="7677378" y="1513504"/>
            <a:ext cx="109833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複数回答</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a:t>
            </a:r>
            <a:endParaRPr kumimoji="1" lang="ja-JP" altLang="en-US" sz="12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639890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38565" y="539999"/>
            <a:ext cx="9466256"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コロナの感染拡大防止としてテレワークが進展するなど、自宅近くで過ごす時間が増えている。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また、公園や道路など３密を回避できる場所の利用が増加しており、身近な憩いの空間の重要性が再認識されている。</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P22</a:t>
            </a:r>
            <a:endParaRPr kumimoji="1" lang="ja-JP" altLang="en-US" dirty="0"/>
          </a:p>
        </p:txBody>
      </p:sp>
      <p:sp>
        <p:nvSpPr>
          <p:cNvPr id="15" name="テキスト ボックス 14"/>
          <p:cNvSpPr txBox="1"/>
          <p:nvPr/>
        </p:nvSpPr>
        <p:spPr>
          <a:xfrm>
            <a:off x="2718064" y="5570394"/>
            <a:ext cx="6886757" cy="538609"/>
          </a:xfrm>
          <a:prstGeom prst="rect">
            <a:avLst/>
          </a:prstGeom>
          <a:noFill/>
        </p:spPr>
        <p:txBody>
          <a:bodyPr wrap="square" rtlCol="0">
            <a:spAutoFit/>
          </a:bodyPr>
          <a:lstStyle/>
          <a:p>
            <a:pPr>
              <a:spcBef>
                <a:spcPts val="600"/>
              </a:spcBef>
            </a:pPr>
            <a:r>
              <a:rPr lang="ja-JP" altLang="en-US" sz="1200" dirty="0">
                <a:latin typeface="+mn-ea"/>
              </a:rPr>
              <a:t>出典：国交省・日立東大ラボ「新型コロナ生活行動調査」　～</a:t>
            </a:r>
            <a:r>
              <a:rPr lang="en-US" altLang="ja-JP" sz="1200" dirty="0">
                <a:latin typeface="+mn-ea"/>
              </a:rPr>
              <a:t>WEB</a:t>
            </a:r>
            <a:r>
              <a:rPr lang="ja-JP" altLang="en-US" sz="1200" dirty="0">
                <a:latin typeface="+mn-ea"/>
              </a:rPr>
              <a:t>調査会社モニターへのアンケート調査 </a:t>
            </a:r>
            <a:endParaRPr lang="en-US" altLang="ja-JP" sz="1200" dirty="0">
              <a:latin typeface="+mn-ea"/>
            </a:endParaRPr>
          </a:p>
          <a:p>
            <a:pPr>
              <a:spcBef>
                <a:spcPts val="600"/>
              </a:spcBef>
            </a:pPr>
            <a:r>
              <a:rPr lang="ja-JP" altLang="en-US" sz="1200" dirty="0">
                <a:latin typeface="+mn-ea"/>
              </a:rPr>
              <a:t>　　　　</a:t>
            </a:r>
            <a:r>
              <a:rPr lang="en-US" altLang="ja-JP" sz="1200" dirty="0">
                <a:latin typeface="+mn-ea"/>
              </a:rPr>
              <a:t>(</a:t>
            </a:r>
            <a:r>
              <a:rPr lang="ja-JP" altLang="en-US" sz="1200" dirty="0">
                <a:latin typeface="+mn-ea"/>
              </a:rPr>
              <a:t>調査期間：令和</a:t>
            </a:r>
            <a:r>
              <a:rPr lang="en-US" altLang="ja-JP" sz="1200" dirty="0">
                <a:latin typeface="+mn-ea"/>
              </a:rPr>
              <a:t>3</a:t>
            </a:r>
            <a:r>
              <a:rPr lang="ja-JP" altLang="en-US" sz="1200" dirty="0">
                <a:latin typeface="+mn-ea"/>
              </a:rPr>
              <a:t>年</a:t>
            </a:r>
            <a:r>
              <a:rPr lang="en-US" altLang="ja-JP" sz="1200" dirty="0">
                <a:latin typeface="+mn-ea"/>
              </a:rPr>
              <a:t>12</a:t>
            </a:r>
            <a:r>
              <a:rPr lang="ja-JP" altLang="en-US" sz="1200" dirty="0">
                <a:latin typeface="+mn-ea"/>
              </a:rPr>
              <a:t>月～令和</a:t>
            </a:r>
            <a:r>
              <a:rPr lang="en-US" altLang="ja-JP" sz="1200" dirty="0">
                <a:latin typeface="+mn-ea"/>
              </a:rPr>
              <a:t>4</a:t>
            </a:r>
            <a:r>
              <a:rPr lang="ja-JP" altLang="en-US" sz="1200" dirty="0">
                <a:latin typeface="+mn-ea"/>
              </a:rPr>
              <a:t>年</a:t>
            </a:r>
            <a:r>
              <a:rPr lang="en-US" altLang="ja-JP" sz="1200" dirty="0">
                <a:latin typeface="+mn-ea"/>
              </a:rPr>
              <a:t>3</a:t>
            </a:r>
            <a:r>
              <a:rPr lang="ja-JP" altLang="en-US" sz="1200" dirty="0">
                <a:latin typeface="+mn-ea"/>
              </a:rPr>
              <a:t>月　回収サンプル：約</a:t>
            </a:r>
            <a:r>
              <a:rPr lang="en-US" altLang="ja-JP" sz="1200" dirty="0">
                <a:latin typeface="+mn-ea"/>
              </a:rPr>
              <a:t>13,000)</a:t>
            </a:r>
          </a:p>
        </p:txBody>
      </p:sp>
      <p:sp>
        <p:nvSpPr>
          <p:cNvPr id="21" name="テキスト ボックス 20"/>
          <p:cNvSpPr txBox="1"/>
          <p:nvPr/>
        </p:nvSpPr>
        <p:spPr>
          <a:xfrm>
            <a:off x="2667361" y="1378421"/>
            <a:ext cx="5320939" cy="374461"/>
          </a:xfrm>
          <a:prstGeom prst="rect">
            <a:avLst/>
          </a:prstGeom>
          <a:noFill/>
        </p:spPr>
        <p:txBody>
          <a:bodyPr wrap="square" rtlCol="0">
            <a:spAutoFit/>
          </a:bodyPr>
          <a:lstStyle/>
          <a:p>
            <a:pPr>
              <a:lnSpc>
                <a:spcPts val="2200"/>
              </a:lnSpc>
            </a:pPr>
            <a:r>
              <a:rPr lang="en-US" altLang="ja-JP" sz="1600" dirty="0">
                <a:latin typeface="+mn-ea"/>
              </a:rPr>
              <a:t>【</a:t>
            </a:r>
            <a:r>
              <a:rPr lang="ja-JP" altLang="en-US" sz="1600" dirty="0">
                <a:latin typeface="+mn-ea"/>
              </a:rPr>
              <a:t>都市空間に対する意識（充実してほしい空間）</a:t>
            </a:r>
            <a:r>
              <a:rPr lang="en-US" altLang="ja-JP" sz="1600" dirty="0">
                <a:latin typeface="+mn-ea"/>
              </a:rPr>
              <a:t>】</a:t>
            </a:r>
            <a:endParaRPr kumimoji="1" lang="ja-JP" altLang="en-US" sz="1600" dirty="0">
              <a:latin typeface="+mn-ea"/>
            </a:endParaRP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61</a:t>
            </a:fld>
            <a:endParaRPr lang="ja-JP" altLang="en-US" sz="1600" dirty="0"/>
          </a:p>
        </p:txBody>
      </p:sp>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0505" y="1943304"/>
            <a:ext cx="7544991" cy="3303107"/>
          </a:xfrm>
          <a:prstGeom prst="rect">
            <a:avLst/>
          </a:prstGeom>
        </p:spPr>
      </p:pic>
    </p:spTree>
    <p:extLst>
      <p:ext uri="{BB962C8B-B14F-4D97-AF65-F5344CB8AC3E}">
        <p14:creationId xmlns:p14="http://schemas.microsoft.com/office/powerpoint/2010/main" val="3224972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③東京一極集中リスク</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62</a:t>
            </a:fld>
            <a:endParaRPr lang="ja-JP" altLang="en-US" sz="1600" dirty="0"/>
          </a:p>
        </p:txBody>
      </p:sp>
    </p:spTree>
    <p:extLst>
      <p:ext uri="{BB962C8B-B14F-4D97-AF65-F5344CB8AC3E}">
        <p14:creationId xmlns:p14="http://schemas.microsoft.com/office/powerpoint/2010/main" val="716768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077231511"/>
              </p:ext>
            </p:extLst>
          </p:nvPr>
        </p:nvGraphicFramePr>
        <p:xfrm>
          <a:off x="252000" y="1530842"/>
          <a:ext cx="9396000" cy="3816000"/>
        </p:xfrm>
        <a:graphic>
          <a:graphicData uri="http://schemas.openxmlformats.org/drawingml/2006/table">
            <a:tbl>
              <a:tblPr firstRow="1" firstCol="1" bandRow="1">
                <a:tableStyleId>{5C22544A-7EE6-4342-B048-85BDC9FD1C3A}</a:tableStyleId>
              </a:tblPr>
              <a:tblGrid>
                <a:gridCol w="756000">
                  <a:extLst>
                    <a:ext uri="{9D8B030D-6E8A-4147-A177-3AD203B41FA5}">
                      <a16:colId xmlns:a16="http://schemas.microsoft.com/office/drawing/2014/main" val="3928948355"/>
                    </a:ext>
                  </a:extLst>
                </a:gridCol>
                <a:gridCol w="1260000">
                  <a:extLst>
                    <a:ext uri="{9D8B030D-6E8A-4147-A177-3AD203B41FA5}">
                      <a16:colId xmlns:a16="http://schemas.microsoft.com/office/drawing/2014/main" val="1504585983"/>
                    </a:ext>
                  </a:extLst>
                </a:gridCol>
                <a:gridCol w="936000">
                  <a:extLst>
                    <a:ext uri="{9D8B030D-6E8A-4147-A177-3AD203B41FA5}">
                      <a16:colId xmlns:a16="http://schemas.microsoft.com/office/drawing/2014/main" val="4172693925"/>
                    </a:ext>
                  </a:extLst>
                </a:gridCol>
                <a:gridCol w="936000">
                  <a:extLst>
                    <a:ext uri="{9D8B030D-6E8A-4147-A177-3AD203B41FA5}">
                      <a16:colId xmlns:a16="http://schemas.microsoft.com/office/drawing/2014/main" val="4184999256"/>
                    </a:ext>
                  </a:extLst>
                </a:gridCol>
                <a:gridCol w="1584000">
                  <a:extLst>
                    <a:ext uri="{9D8B030D-6E8A-4147-A177-3AD203B41FA5}">
                      <a16:colId xmlns:a16="http://schemas.microsoft.com/office/drawing/2014/main" val="3086846628"/>
                    </a:ext>
                  </a:extLst>
                </a:gridCol>
                <a:gridCol w="864000">
                  <a:extLst>
                    <a:ext uri="{9D8B030D-6E8A-4147-A177-3AD203B41FA5}">
                      <a16:colId xmlns:a16="http://schemas.microsoft.com/office/drawing/2014/main" val="543441147"/>
                    </a:ext>
                  </a:extLst>
                </a:gridCol>
                <a:gridCol w="936000">
                  <a:extLst>
                    <a:ext uri="{9D8B030D-6E8A-4147-A177-3AD203B41FA5}">
                      <a16:colId xmlns:a16="http://schemas.microsoft.com/office/drawing/2014/main" val="610371725"/>
                    </a:ext>
                  </a:extLst>
                </a:gridCol>
                <a:gridCol w="1188000">
                  <a:extLst>
                    <a:ext uri="{9D8B030D-6E8A-4147-A177-3AD203B41FA5}">
                      <a16:colId xmlns:a16="http://schemas.microsoft.com/office/drawing/2014/main" val="1989293916"/>
                    </a:ext>
                  </a:extLst>
                </a:gridCol>
                <a:gridCol w="936000">
                  <a:extLst>
                    <a:ext uri="{9D8B030D-6E8A-4147-A177-3AD203B41FA5}">
                      <a16:colId xmlns:a16="http://schemas.microsoft.com/office/drawing/2014/main" val="2163445536"/>
                    </a:ext>
                  </a:extLst>
                </a:gridCol>
              </a:tblGrid>
              <a:tr h="468000">
                <a:tc rowSpan="2">
                  <a:txBody>
                    <a:bodyPr/>
                    <a:lstStyle/>
                    <a:p>
                      <a:pPr algn="ctr">
                        <a:spcAft>
                          <a:spcPts val="0"/>
                        </a:spcAft>
                      </a:pPr>
                      <a:r>
                        <a:rPr lang="en-US" sz="1600" kern="100" dirty="0">
                          <a:solidFill>
                            <a:srgbClr val="FFFFFF"/>
                          </a:solidFill>
                          <a:effectLst/>
                          <a:latin typeface="+mn-ea"/>
                          <a:ea typeface="+mn-ea"/>
                        </a:rPr>
                        <a:t> </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mn-cs"/>
                        </a:rPr>
                        <a:t>面積</a:t>
                      </a:r>
                      <a:endParaRPr lang="en-US" altLang="ja-JP" sz="1600" u="sng" kern="100" dirty="0">
                        <a:solidFill>
                          <a:srgbClr val="FFFFFF"/>
                        </a:solidFill>
                        <a:effectLst/>
                        <a:latin typeface="+mn-ea"/>
                        <a:ea typeface="+mn-ea"/>
                        <a:cs typeface="+mn-cs"/>
                      </a:endParaRPr>
                    </a:p>
                    <a:p>
                      <a:pPr algn="ctr">
                        <a:spcBef>
                          <a:spcPts val="600"/>
                        </a:spcBef>
                        <a:spcAft>
                          <a:spcPts val="0"/>
                        </a:spcAft>
                      </a:pPr>
                      <a:r>
                        <a:rPr lang="en-US" altLang="ja-JP" sz="1200" kern="100" dirty="0">
                          <a:solidFill>
                            <a:srgbClr val="FFFFFF"/>
                          </a:solidFill>
                          <a:effectLst/>
                          <a:latin typeface="+mn-ea"/>
                          <a:ea typeface="+mn-ea"/>
                          <a:cs typeface="+mn-cs"/>
                        </a:rPr>
                        <a:t>(km</a:t>
                      </a:r>
                      <a:r>
                        <a:rPr lang="en-US" altLang="ja-JP" sz="1200" kern="100" baseline="30000" dirty="0">
                          <a:solidFill>
                            <a:srgbClr val="FFFFFF"/>
                          </a:solidFill>
                          <a:effectLst/>
                          <a:latin typeface="+mn-ea"/>
                          <a:ea typeface="+mn-ea"/>
                          <a:cs typeface="+mn-cs"/>
                        </a:rPr>
                        <a:t>2</a:t>
                      </a:r>
                      <a:r>
                        <a:rPr lang="en-US" altLang="ja-JP" sz="12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rPr>
                        <a:t>人口</a:t>
                      </a:r>
                      <a:endParaRPr lang="en-US" altLang="ja-JP" sz="1600" u="sng" kern="100" dirty="0">
                        <a:solidFill>
                          <a:srgbClr val="FFFFFF"/>
                        </a:solidFill>
                        <a:effectLst/>
                        <a:latin typeface="+mn-ea"/>
                        <a:ea typeface="+mn-ea"/>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Times New Roman" panose="02020603050405020304" pitchFamily="18" charset="0"/>
                        </a:rPr>
                        <a:t>人口密度</a:t>
                      </a:r>
                      <a:endParaRPr lang="en-US" altLang="ja-JP" sz="1600" u="sng" kern="100" dirty="0">
                        <a:solidFill>
                          <a:srgbClr val="FFFFFF"/>
                        </a:solidFill>
                        <a:effectLst/>
                        <a:latin typeface="+mn-ea"/>
                        <a:ea typeface="+mn-ea"/>
                        <a:cs typeface="Times New Roman" panose="02020603050405020304" pitchFamily="18" charset="0"/>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r>
                        <a:rPr lang="en-US" altLang="ja-JP" sz="1200" kern="100" dirty="0">
                          <a:solidFill>
                            <a:srgbClr val="FFFFFF"/>
                          </a:solidFill>
                          <a:effectLst/>
                          <a:latin typeface="+mn-ea"/>
                          <a:ea typeface="+mn-ea"/>
                          <a:cs typeface="Times New Roman" panose="02020603050405020304" pitchFamily="18" charset="0"/>
                        </a:rPr>
                        <a:t>/km</a:t>
                      </a:r>
                      <a:r>
                        <a:rPr lang="en-US" altLang="ja-JP" sz="1200" kern="100" baseline="30000" dirty="0">
                          <a:solidFill>
                            <a:srgbClr val="FFFFFF"/>
                          </a:solidFill>
                          <a:effectLst/>
                          <a:latin typeface="+mn-ea"/>
                          <a:ea typeface="+mn-ea"/>
                          <a:cs typeface="Times New Roman" panose="02020603050405020304" pitchFamily="18" charset="0"/>
                        </a:rPr>
                        <a:t>2</a:t>
                      </a:r>
                      <a:r>
                        <a:rPr lang="ja-JP" altLang="en-US" sz="1200" kern="100" dirty="0">
                          <a:solidFill>
                            <a:srgbClr val="FFFFFF"/>
                          </a:solidFill>
                          <a:effectLst/>
                          <a:latin typeface="+mn-ea"/>
                          <a:ea typeface="+mn-ea"/>
                          <a:cs typeface="Times New Roman" panose="02020603050405020304" pitchFamily="18" charset="0"/>
                        </a:rPr>
                        <a:t>）</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cs typeface="+mn-cs"/>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r>
                        <a:rPr lang="ja-JP" altLang="en-US" sz="1600" kern="100" dirty="0">
                          <a:solidFill>
                            <a:srgbClr val="FFFFFF"/>
                          </a:solidFill>
                          <a:effectLst/>
                          <a:latin typeface="+mn-ea"/>
                          <a:ea typeface="+mn-ea"/>
                          <a:cs typeface="Times New Roman" panose="02020603050405020304" pitchFamily="18" charset="0"/>
                        </a:rPr>
                        <a:t>順位</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C9BD5"/>
                    </a:solidFill>
                  </a:tcPr>
                </a:tc>
                <a:extLst>
                  <a:ext uri="{0D108BD9-81ED-4DB2-BD59-A6C34878D82A}">
                    <a16:rowId xmlns:a16="http://schemas.microsoft.com/office/drawing/2014/main" val="182402036"/>
                  </a:ext>
                </a:extLst>
              </a:tr>
              <a:tr h="576000">
                <a:tc>
                  <a:txBody>
                    <a:bodyPr/>
                    <a:lstStyle/>
                    <a:p>
                      <a:pPr algn="ctr">
                        <a:spcAft>
                          <a:spcPts val="0"/>
                        </a:spcAft>
                      </a:pPr>
                      <a:r>
                        <a:rPr lang="ja-JP" sz="1600" kern="100" dirty="0">
                          <a:effectLst/>
                          <a:latin typeface="+mn-ea"/>
                          <a:ea typeface="+mn-ea"/>
                        </a:rPr>
                        <a:t>全国</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377,976</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sz="1600" kern="100" dirty="0">
                          <a:effectLst/>
                          <a:latin typeface="+mn-ea"/>
                          <a:ea typeface="+mn-ea"/>
                        </a:rPr>
                        <a:t>126,146,099</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338</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576000">
                <a:tc>
                  <a:txBody>
                    <a:bodyPr/>
                    <a:lstStyle/>
                    <a:p>
                      <a:pPr algn="ctr">
                        <a:spcAft>
                          <a:spcPts val="0"/>
                        </a:spcAft>
                      </a:pPr>
                      <a:r>
                        <a:rPr lang="ja-JP" sz="1600" b="1" kern="100" dirty="0">
                          <a:effectLst/>
                          <a:latin typeface="+mn-ea"/>
                          <a:ea typeface="+mn-ea"/>
                        </a:rPr>
                        <a:t>東京</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mn-cs"/>
                        </a:rPr>
                        <a:t>2,194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mn-cs"/>
                        </a:rPr>
                        <a:t>0.58%</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45</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1" kern="100" dirty="0">
                          <a:effectLst/>
                          <a:latin typeface="+mn-ea"/>
                          <a:ea typeface="+mn-ea"/>
                        </a:rPr>
                        <a:t>14,047,594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11.1%</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Times New Roman" panose="02020603050405020304" pitchFamily="18" charset="0"/>
                        </a:rPr>
                        <a:t>6,403</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神奈川</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2,416</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0.64%</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9,237,337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3,823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愛知</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5,173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1.37%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27</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7,542,415</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6.0%</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1,458</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5</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576000">
                <a:tc>
                  <a:txBody>
                    <a:bodyPr/>
                    <a:lstStyle/>
                    <a:p>
                      <a:pPr algn="ctr">
                        <a:spcAft>
                          <a:spcPts val="0"/>
                        </a:spcAft>
                      </a:pPr>
                      <a:r>
                        <a:rPr lang="ja-JP" sz="1600" kern="100" dirty="0">
                          <a:effectLst/>
                          <a:latin typeface="+mn-ea"/>
                          <a:ea typeface="+mn-ea"/>
                        </a:rPr>
                        <a:t>大阪</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rPr>
                        <a:t>1,905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mn-cs"/>
                        </a:rPr>
                        <a:t>0.50%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46</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0" kern="100" dirty="0">
                          <a:effectLst/>
                          <a:latin typeface="+mn-ea"/>
                          <a:ea typeface="+mn-ea"/>
                        </a:rPr>
                        <a:t>8,837,685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7.0%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cs typeface="Times New Roman" panose="02020603050405020304" pitchFamily="18" charset="0"/>
                        </a:rPr>
                        <a:t>4,638</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2" name="テキスト ボックス 11">
            <a:extLst>
              <a:ext uri="{FF2B5EF4-FFF2-40B4-BE49-F238E27FC236}">
                <a16:creationId xmlns:a16="http://schemas.microsoft.com/office/drawing/2014/main" id="{178AA22E-FCB1-45B3-87A6-15F3CBAFE844}"/>
              </a:ext>
            </a:extLst>
          </p:cNvPr>
          <p:cNvSpPr txBox="1"/>
          <p:nvPr/>
        </p:nvSpPr>
        <p:spPr>
          <a:xfrm>
            <a:off x="6749375" y="5829825"/>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dirty="0">
                <a:solidFill>
                  <a:prstClr val="black"/>
                </a:solidFill>
                <a:latin typeface="Meiryo UI" panose="020B0604030504040204" pitchFamily="50" charset="-128"/>
                <a:ea typeface="Meiryo UI" panose="020B0604030504040204" pitchFamily="50" charset="-128"/>
              </a:rPr>
              <a:t>2021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dirty="0">
                <a:solidFill>
                  <a:prstClr val="black"/>
                </a:solidFill>
                <a:latin typeface="Meiryo UI" panose="020B0604030504040204" pitchFamily="50" charset="-128"/>
                <a:ea typeface="Meiryo UI" panose="020B0604030504040204" pitchFamily="50" charset="-128"/>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15" name="正方形/長方形 14"/>
          <p:cNvSpPr/>
          <p:nvPr/>
        </p:nvSpPr>
        <p:spPr>
          <a:xfrm>
            <a:off x="252000" y="540000"/>
            <a:ext cx="9396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東京に人口が一極集中。（日本全土の</a:t>
            </a:r>
            <a:r>
              <a:rPr kumimoji="1" lang="en-US" altLang="ja-JP" sz="1400" dirty="0">
                <a:solidFill>
                  <a:schemeClr val="tx1"/>
                </a:solidFill>
                <a:latin typeface="Meiryo UI" panose="020B0604030504040204" pitchFamily="50" charset="-128"/>
                <a:ea typeface="Meiryo UI" panose="020B0604030504040204" pitchFamily="50" charset="-128"/>
              </a:rPr>
              <a:t>0.58%</a:t>
            </a:r>
            <a:r>
              <a:rPr kumimoji="1" lang="ja-JP" altLang="en-US" sz="1400" dirty="0">
                <a:solidFill>
                  <a:schemeClr val="tx1"/>
                </a:solidFill>
                <a:latin typeface="Meiryo UI" panose="020B0604030504040204" pitchFamily="50" charset="-128"/>
                <a:ea typeface="Meiryo UI" panose="020B0604030504040204" pitchFamily="50" charset="-128"/>
              </a:rPr>
              <a:t>の面積に、全人口の約</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が集中）</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東京への一極集中（面積・人口）</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63</a:t>
            </a:fld>
            <a:endParaRPr lang="ja-JP" altLang="en-US" sz="1600" dirty="0"/>
          </a:p>
        </p:txBody>
      </p:sp>
    </p:spTree>
    <p:extLst>
      <p:ext uri="{BB962C8B-B14F-4D97-AF65-F5344CB8AC3E}">
        <p14:creationId xmlns:p14="http://schemas.microsoft.com/office/powerpoint/2010/main" val="1708459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478214"/>
            <a:ext cx="9357992"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日本は、他の先進国に比べ、政治・経済・人口等が過度に東京に一極集中。</a:t>
            </a: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こうした中、人口が過密する東京において、コロナが感染拡大したことにより、あらためて、危機事象発生時における東京一極集中のリスクが顕在化。</a:t>
            </a: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a:t>
            </a:r>
            <a:r>
              <a:rPr kumimoji="1" lang="en-US" altLang="ja-JP" b="1" dirty="0">
                <a:solidFill>
                  <a:schemeClr val="bg1"/>
                </a:solidFill>
              </a:rPr>
              <a:t>GDP</a:t>
            </a:r>
            <a:r>
              <a:rPr kumimoji="1" lang="ja-JP" altLang="en-US" b="1" dirty="0">
                <a:solidFill>
                  <a:schemeClr val="bg1"/>
                </a:solidFill>
              </a:rPr>
              <a:t>・政治機能等の集中度）</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3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64</a:t>
            </a:fld>
            <a:endParaRPr lang="ja-JP" altLang="en-US" sz="1600" dirty="0"/>
          </a:p>
        </p:txBody>
      </p:sp>
      <p:pic>
        <p:nvPicPr>
          <p:cNvPr id="4" name="図 3">
            <a:extLst>
              <a:ext uri="{FF2B5EF4-FFF2-40B4-BE49-F238E27FC236}">
                <a16:creationId xmlns:a16="http://schemas.microsoft.com/office/drawing/2014/main" id="{B4D8E2C4-2AF5-E384-CF6B-CFBC92F65B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4" y="1400350"/>
            <a:ext cx="8177712" cy="4437603"/>
          </a:xfrm>
          <a:prstGeom prst="rect">
            <a:avLst/>
          </a:prstGeom>
        </p:spPr>
      </p:pic>
      <p:sp>
        <p:nvSpPr>
          <p:cNvPr id="7" name="テキスト ボックス 6">
            <a:extLst>
              <a:ext uri="{FF2B5EF4-FFF2-40B4-BE49-F238E27FC236}">
                <a16:creationId xmlns:a16="http://schemas.microsoft.com/office/drawing/2014/main" id="{10794E61-0D3A-4FDA-5737-D63EDB7C877A}"/>
              </a:ext>
            </a:extLst>
          </p:cNvPr>
          <p:cNvSpPr txBox="1"/>
          <p:nvPr/>
        </p:nvSpPr>
        <p:spPr>
          <a:xfrm>
            <a:off x="3064693" y="5816645"/>
            <a:ext cx="6248399"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出典</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「国への働きかけに向けた副首都化を後押しする仕組みづくりに関する意見交換会」第４回資料を一部加工</a:t>
            </a:r>
            <a:endPar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729605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999" y="539999"/>
            <a:ext cx="9452173" cy="3250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他都市に比べて東京のコロナ関連企業倒産件数が多い。</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nvGraphicFramePr>
        <p:xfrm>
          <a:off x="7220173" y="1710052"/>
          <a:ext cx="2484000" cy="3276000"/>
        </p:xfrm>
        <a:graphic>
          <a:graphicData uri="http://schemas.openxmlformats.org/drawingml/2006/table">
            <a:tbl>
              <a:tblPr firstRow="1" firstCol="1" bandRow="1">
                <a:tableStyleId>{5C22544A-7EE6-4342-B048-85BDC9FD1C3A}</a:tableStyleId>
              </a:tblPr>
              <a:tblGrid>
                <a:gridCol w="684000">
                  <a:extLst>
                    <a:ext uri="{9D8B030D-6E8A-4147-A177-3AD203B41FA5}">
                      <a16:colId xmlns:a16="http://schemas.microsoft.com/office/drawing/2014/main" val="3928948355"/>
                    </a:ext>
                  </a:extLst>
                </a:gridCol>
                <a:gridCol w="936000">
                  <a:extLst>
                    <a:ext uri="{9D8B030D-6E8A-4147-A177-3AD203B41FA5}">
                      <a16:colId xmlns:a16="http://schemas.microsoft.com/office/drawing/2014/main" val="1504585983"/>
                    </a:ext>
                  </a:extLst>
                </a:gridCol>
                <a:gridCol w="864000">
                  <a:extLst>
                    <a:ext uri="{9D8B030D-6E8A-4147-A177-3AD203B41FA5}">
                      <a16:colId xmlns:a16="http://schemas.microsoft.com/office/drawing/2014/main" val="4172693925"/>
                    </a:ext>
                  </a:extLst>
                </a:gridCol>
              </a:tblGrid>
              <a:tr h="468000">
                <a:tc rowSpan="2">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400" kern="100" dirty="0">
                          <a:solidFill>
                            <a:srgbClr val="FFFFFF"/>
                          </a:solidFill>
                          <a:effectLst/>
                          <a:latin typeface="+mn-ea"/>
                          <a:ea typeface="+mn-ea"/>
                          <a:cs typeface="+mn-cs"/>
                        </a:rPr>
                        <a:t>コロナ関連</a:t>
                      </a:r>
                      <a:endParaRPr lang="en-US" altLang="ja-JP" sz="1400" kern="100" dirty="0">
                        <a:solidFill>
                          <a:srgbClr val="FFFFFF"/>
                        </a:solidFill>
                        <a:effectLst/>
                        <a:latin typeface="+mn-ea"/>
                        <a:ea typeface="+mn-ea"/>
                        <a:cs typeface="+mn-cs"/>
                      </a:endParaRPr>
                    </a:p>
                    <a:p>
                      <a:pPr algn="ctr">
                        <a:spcAft>
                          <a:spcPts val="0"/>
                        </a:spcAft>
                      </a:pPr>
                      <a:r>
                        <a:rPr lang="ja-JP" altLang="en-US" sz="1400" kern="100" dirty="0">
                          <a:solidFill>
                            <a:srgbClr val="FFFFFF"/>
                          </a:solidFill>
                          <a:effectLst/>
                          <a:latin typeface="+mn-ea"/>
                          <a:ea typeface="+mn-ea"/>
                          <a:cs typeface="+mn-cs"/>
                        </a:rPr>
                        <a:t>企業倒産</a:t>
                      </a:r>
                      <a:endParaRPr lang="en-US" altLang="ja-JP" sz="1400" kern="100" dirty="0">
                        <a:solidFill>
                          <a:srgbClr val="FFFFFF"/>
                        </a:solidFill>
                        <a:effectLst/>
                        <a:latin typeface="+mn-ea"/>
                        <a:ea typeface="+mn-ea"/>
                        <a:cs typeface="+mn-cs"/>
                      </a:endParaRPr>
                    </a:p>
                    <a:p>
                      <a:pPr algn="ctr">
                        <a:spcBef>
                          <a:spcPts val="600"/>
                        </a:spcBef>
                        <a:spcAft>
                          <a:spcPts val="0"/>
                        </a:spcAft>
                      </a:pPr>
                      <a:r>
                        <a:rPr lang="en-US" altLang="ja-JP" sz="1100" kern="100" dirty="0">
                          <a:solidFill>
                            <a:srgbClr val="FFFFFF"/>
                          </a:solidFill>
                          <a:effectLst/>
                          <a:latin typeface="+mn-ea"/>
                          <a:ea typeface="+mn-ea"/>
                          <a:cs typeface="+mn-cs"/>
                        </a:rPr>
                        <a:t>(</a:t>
                      </a:r>
                      <a:r>
                        <a:rPr lang="ja-JP" altLang="en-US" sz="1100" kern="100" dirty="0">
                          <a:solidFill>
                            <a:srgbClr val="FFFFFF"/>
                          </a:solidFill>
                          <a:effectLst/>
                          <a:latin typeface="+mn-ea"/>
                          <a:ea typeface="+mn-ea"/>
                          <a:cs typeface="+mn-cs"/>
                        </a:rPr>
                        <a:t>件</a:t>
                      </a:r>
                      <a:r>
                        <a:rPr lang="en-US" altLang="ja-JP" sz="11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solidFill>
                            <a:srgbClr val="FFFFFF"/>
                          </a:solidFill>
                          <a:effectLst/>
                          <a:latin typeface="+mn-ea"/>
                          <a:ea typeface="+mn-ea"/>
                          <a:cs typeface="+mn-cs"/>
                        </a:rPr>
                        <a:t>割合</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182402036"/>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3338</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400" kern="100" dirty="0">
                          <a:effectLst/>
                          <a:latin typeface="+mn-ea"/>
                          <a:ea typeface="+mn-ea"/>
                          <a:cs typeface="Times New Roman" panose="02020603050405020304" pitchFamily="18" charset="0"/>
                        </a:rPr>
                        <a:t>―</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1" kern="100" dirty="0">
                          <a:effectLst/>
                          <a:latin typeface="+mn-ea"/>
                          <a:ea typeface="+mn-ea"/>
                          <a:cs typeface="+mn-cs"/>
                        </a:rPr>
                        <a:t>642</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1" kern="100" dirty="0">
                          <a:effectLst/>
                          <a:latin typeface="+mn-ea"/>
                          <a:ea typeface="+mn-ea"/>
                          <a:cs typeface="+mn-cs"/>
                        </a:rPr>
                        <a:t>19.2%</a:t>
                      </a:r>
                      <a:endParaRPr lang="ja-JP" sz="14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神奈川</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a:effectLst/>
                          <a:latin typeface="+mn-ea"/>
                          <a:ea typeface="+mn-ea"/>
                          <a:cs typeface="Times New Roman" panose="02020603050405020304" pitchFamily="18" charset="0"/>
                        </a:rPr>
                        <a:t>199</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a:effectLst/>
                          <a:latin typeface="+mn-ea"/>
                          <a:ea typeface="+mn-ea"/>
                          <a:cs typeface="Times New Roman" panose="02020603050405020304" pitchFamily="18" charset="0"/>
                        </a:rPr>
                        <a:t>6.0%</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愛知</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a:effectLst/>
                          <a:latin typeface="+mn-ea"/>
                          <a:ea typeface="+mn-ea"/>
                          <a:cs typeface="Times New Roman" panose="02020603050405020304" pitchFamily="18" charset="0"/>
                        </a:rPr>
                        <a:t>126</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a:effectLst/>
                          <a:latin typeface="+mn-ea"/>
                          <a:ea typeface="+mn-ea"/>
                          <a:cs typeface="Times New Roman" panose="02020603050405020304" pitchFamily="18" charset="0"/>
                        </a:rPr>
                        <a:t>3.8%</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mn-cs"/>
                        </a:rPr>
                        <a:t>343</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0" kern="100" dirty="0">
                          <a:effectLst/>
                          <a:latin typeface="+mn-ea"/>
                          <a:ea typeface="+mn-ea"/>
                          <a:cs typeface="+mn-cs"/>
                        </a:rPr>
                        <a:t>10.3%</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3" name="テキスト ボックス 12">
            <a:extLst>
              <a:ext uri="{FF2B5EF4-FFF2-40B4-BE49-F238E27FC236}">
                <a16:creationId xmlns:a16="http://schemas.microsoft.com/office/drawing/2014/main" id="{178AA22E-FCB1-45B3-87A6-15F3CBAFE844}"/>
              </a:ext>
            </a:extLst>
          </p:cNvPr>
          <p:cNvSpPr txBox="1"/>
          <p:nvPr/>
        </p:nvSpPr>
        <p:spPr>
          <a:xfrm>
            <a:off x="3419342" y="5828738"/>
            <a:ext cx="5805621" cy="254336"/>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dirty="0">
                <a:solidFill>
                  <a:prstClr val="black"/>
                </a:solidFill>
                <a:latin typeface="Meiryo UI" panose="020B0604030504040204" pitchFamily="50" charset="-128"/>
                <a:ea typeface="Meiryo UI" panose="020B0604030504040204" pitchFamily="50" charset="-128"/>
              </a:rPr>
              <a:t>帝国データバンク「新型コロナウイルス関連倒産」動向調査 ＜</a:t>
            </a:r>
            <a:r>
              <a:rPr kumimoji="1" lang="en-US" altLang="ja-JP" sz="1000" dirty="0">
                <a:solidFill>
                  <a:prstClr val="black"/>
                </a:solidFill>
                <a:latin typeface="Meiryo UI" panose="020B0604030504040204" pitchFamily="50" charset="-128"/>
                <a:ea typeface="Meiryo UI" panose="020B0604030504040204" pitchFamily="50" charset="-128"/>
              </a:rPr>
              <a:t>2022</a:t>
            </a:r>
            <a:r>
              <a:rPr kumimoji="1" lang="ja-JP" altLang="en-US" sz="1000" dirty="0">
                <a:solidFill>
                  <a:prstClr val="black"/>
                </a:solidFill>
                <a:latin typeface="Meiryo UI" panose="020B0604030504040204" pitchFamily="50" charset="-128"/>
                <a:ea typeface="Meiryo UI" panose="020B0604030504040204" pitchFamily="50" charset="-128"/>
              </a:rPr>
              <a:t>年</a:t>
            </a:r>
            <a:r>
              <a:rPr kumimoji="1" lang="en-US" altLang="ja-JP" sz="1000" dirty="0">
                <a:solidFill>
                  <a:prstClr val="black"/>
                </a:solidFill>
                <a:latin typeface="Meiryo UI" panose="020B0604030504040204" pitchFamily="50" charset="-128"/>
                <a:ea typeface="Meiryo UI" panose="020B0604030504040204" pitchFamily="50" charset="-128"/>
              </a:rPr>
              <a:t>5</a:t>
            </a:r>
            <a:r>
              <a:rPr kumimoji="1" lang="zh-TW" altLang="en-US" sz="1000" dirty="0">
                <a:solidFill>
                  <a:prstClr val="black"/>
                </a:solidFill>
                <a:latin typeface="Meiryo UI" panose="020B0604030504040204" pitchFamily="50" charset="-128"/>
                <a:ea typeface="Meiryo UI" panose="020B0604030504040204" pitchFamily="50" charset="-128"/>
              </a:rPr>
              <a:t>月</a:t>
            </a:r>
            <a:r>
              <a:rPr kumimoji="1" lang="en-US" altLang="zh-TW" sz="1000" dirty="0">
                <a:solidFill>
                  <a:prstClr val="black"/>
                </a:solidFill>
                <a:latin typeface="Meiryo UI" panose="020B0604030504040204" pitchFamily="50" charset="-128"/>
                <a:ea typeface="Meiryo UI" panose="020B0604030504040204" pitchFamily="50" charset="-128"/>
              </a:rPr>
              <a:t>17</a:t>
            </a:r>
            <a:r>
              <a:rPr kumimoji="1" lang="zh-TW" altLang="en-US" sz="1000" dirty="0">
                <a:solidFill>
                  <a:prstClr val="black"/>
                </a:solidFill>
                <a:latin typeface="Meiryo UI" panose="020B0604030504040204" pitchFamily="50" charset="-128"/>
                <a:ea typeface="Meiryo UI" panose="020B0604030504040204" pitchFamily="50" charset="-128"/>
              </a:rPr>
              <a:t>日</a:t>
            </a:r>
            <a:r>
              <a:rPr kumimoji="1" lang="en-US" altLang="zh-TW" sz="1000" dirty="0">
                <a:solidFill>
                  <a:prstClr val="black"/>
                </a:solidFill>
                <a:latin typeface="Meiryo UI" panose="020B0604030504040204" pitchFamily="50" charset="-128"/>
                <a:ea typeface="Meiryo UI" panose="020B0604030504040204" pitchFamily="50" charset="-128"/>
              </a:rPr>
              <a:t>16</a:t>
            </a:r>
            <a:r>
              <a:rPr kumimoji="1" lang="zh-TW" altLang="en-US" sz="1000" dirty="0">
                <a:solidFill>
                  <a:prstClr val="black"/>
                </a:solidFill>
                <a:latin typeface="Meiryo UI" panose="020B0604030504040204" pitchFamily="50" charset="-128"/>
                <a:ea typeface="Meiryo UI" panose="020B0604030504040204" pitchFamily="50" charset="-128"/>
              </a:rPr>
              <a:t>時現在判明分</a:t>
            </a:r>
            <a:r>
              <a:rPr kumimoji="1" lang="ja-JP" altLang="en-US" sz="1000" dirty="0">
                <a:solidFill>
                  <a:prstClr val="black"/>
                </a:solidFill>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新型コロナウイルス関連倒産件数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65</a:t>
            </a:fld>
            <a:endParaRPr lang="ja-JP" altLang="en-US" sz="1600" dirty="0"/>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215" y="1688442"/>
            <a:ext cx="6147950" cy="3584066"/>
          </a:xfrm>
          <a:prstGeom prst="rect">
            <a:avLst/>
          </a:prstGeom>
        </p:spPr>
      </p:pic>
    </p:spTree>
    <p:extLst>
      <p:ext uri="{BB962C8B-B14F-4D97-AF65-F5344CB8AC3E}">
        <p14:creationId xmlns:p14="http://schemas.microsoft.com/office/powerpoint/2010/main" val="1589139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999" y="540000"/>
            <a:ext cx="9431999" cy="2513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●消費支出額は、全国、大阪市とも概ねコロナ前の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家計消費の減少</a:t>
            </a:r>
          </a:p>
        </p:txBody>
      </p:sp>
      <p:sp>
        <p:nvSpPr>
          <p:cNvPr id="6" name="ホームベース 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7" name="ホームベース 6"/>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66</a:t>
            </a:fld>
            <a:endParaRPr lang="ja-JP" altLang="en-US" sz="1600" dirty="0"/>
          </a:p>
        </p:txBody>
      </p:sp>
      <p:sp>
        <p:nvSpPr>
          <p:cNvPr id="9" name="テキスト ボックス 8"/>
          <p:cNvSpPr txBox="1"/>
          <p:nvPr/>
        </p:nvSpPr>
        <p:spPr>
          <a:xfrm>
            <a:off x="6858285" y="5799326"/>
            <a:ext cx="2652699" cy="261610"/>
          </a:xfrm>
          <a:prstGeom prst="rect">
            <a:avLst/>
          </a:prstGeom>
          <a:noFill/>
        </p:spPr>
        <p:txBody>
          <a:bodyPr wrap="square" rtlCol="0">
            <a:spAutoFit/>
          </a:bodyPr>
          <a:lstStyle/>
          <a:p>
            <a:pPr algn="ctr"/>
            <a:r>
              <a:rPr kumimoji="1" lang="ja-JP" altLang="en-US" sz="1100" dirty="0"/>
              <a:t>出典：総務省 「家計調査」</a:t>
            </a:r>
            <a:endParaRPr kumimoji="1" lang="en-US" altLang="ja-JP" sz="1100" dirty="0"/>
          </a:p>
        </p:txBody>
      </p:sp>
      <p:graphicFrame>
        <p:nvGraphicFramePr>
          <p:cNvPr id="11" name="グラフ 10"/>
          <p:cNvGraphicFramePr>
            <a:graphicFrameLocks/>
          </p:cNvGraphicFramePr>
          <p:nvPr/>
        </p:nvGraphicFramePr>
        <p:xfrm>
          <a:off x="252000" y="1115382"/>
          <a:ext cx="9431999" cy="4814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108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10746" cy="260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●コロナ後に悪化した完全失業率は、改善の兆し。</a:t>
            </a:r>
            <a:endParaRPr kumimoji="1" lang="en-US" altLang="ja-JP" sz="1400" u="sng"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nvGraphicFramePr>
        <p:xfrm>
          <a:off x="5711507" y="1747756"/>
          <a:ext cx="4032000" cy="2232000"/>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3928948355"/>
                    </a:ext>
                  </a:extLst>
                </a:gridCol>
                <a:gridCol w="1080000">
                  <a:extLst>
                    <a:ext uri="{9D8B030D-6E8A-4147-A177-3AD203B41FA5}">
                      <a16:colId xmlns:a16="http://schemas.microsoft.com/office/drawing/2014/main" val="1504585983"/>
                    </a:ext>
                  </a:extLst>
                </a:gridCol>
                <a:gridCol w="1080000">
                  <a:extLst>
                    <a:ext uri="{9D8B030D-6E8A-4147-A177-3AD203B41FA5}">
                      <a16:colId xmlns:a16="http://schemas.microsoft.com/office/drawing/2014/main" val="1907157400"/>
                    </a:ext>
                  </a:extLst>
                </a:gridCol>
                <a:gridCol w="1080000">
                  <a:extLst>
                    <a:ext uri="{9D8B030D-6E8A-4147-A177-3AD203B41FA5}">
                      <a16:colId xmlns:a16="http://schemas.microsoft.com/office/drawing/2014/main" val="711072891"/>
                    </a:ext>
                  </a:extLst>
                </a:gridCol>
              </a:tblGrid>
              <a:tr h="360000">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5C9BD5"/>
                    </a:solidFill>
                  </a:tcPr>
                </a:tc>
                <a:tc gridSpan="3">
                  <a:txBody>
                    <a:bodyPr/>
                    <a:lstStyle/>
                    <a:p>
                      <a:pPr algn="l">
                        <a:spcBef>
                          <a:spcPts val="600"/>
                        </a:spcBef>
                        <a:spcAft>
                          <a:spcPts val="0"/>
                        </a:spcAft>
                      </a:pPr>
                      <a:r>
                        <a:rPr lang="ja-JP" altLang="en-US" sz="1100" kern="100" dirty="0">
                          <a:solidFill>
                            <a:srgbClr val="FFFFFF"/>
                          </a:solidFill>
                          <a:effectLst/>
                          <a:latin typeface="+mn-ea"/>
                          <a:ea typeface="+mn-ea"/>
                          <a:cs typeface="+mn-cs"/>
                        </a:rPr>
                        <a:t>　完全失業率の悪化（</a:t>
                      </a: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年同期増減）</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3633222121"/>
                  </a:ext>
                </a:extLst>
              </a:tr>
              <a:tr h="468000">
                <a:tc>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a:solidFill>
                            <a:srgbClr val="FFFFFF"/>
                          </a:solidFill>
                          <a:effectLst/>
                          <a:latin typeface="+mn-ea"/>
                          <a:ea typeface="+mn-ea"/>
                          <a:cs typeface="+mn-cs"/>
                        </a:rPr>
                        <a:t>2021</a:t>
                      </a:r>
                      <a:r>
                        <a:rPr lang="ja-JP" altLang="en-US" sz="1100" kern="100" dirty="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ja-JP" altLang="en-US" sz="1400" kern="100" dirty="0">
                          <a:effectLst/>
                          <a:latin typeface="+mn-ea"/>
                          <a:ea typeface="+mn-ea"/>
                          <a:cs typeface="Times New Roman" panose="02020603050405020304" pitchFamily="18" charset="0"/>
                        </a:rPr>
                        <a:t>＋</a:t>
                      </a:r>
                      <a:r>
                        <a:rPr lang="en-US" altLang="ja-JP" sz="1400" kern="100" dirty="0">
                          <a:effectLst/>
                          <a:latin typeface="+mn-ea"/>
                          <a:ea typeface="+mn-ea"/>
                          <a:cs typeface="Times New Roman" panose="02020603050405020304" pitchFamily="18" charset="0"/>
                        </a:rPr>
                        <a:t>0.4%</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2.2%</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2.6%</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±0%</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ja-JP" altLang="en-US" sz="1400" kern="100" dirty="0">
                          <a:effectLst/>
                          <a:latin typeface="+mn-ea"/>
                          <a:ea typeface="+mn-ea"/>
                          <a:cs typeface="Times New Roman" panose="02020603050405020304" pitchFamily="18" charset="0"/>
                        </a:rPr>
                        <a:t>＋</a:t>
                      </a:r>
                      <a:r>
                        <a:rPr lang="en-US" altLang="ja-JP" sz="1400" b="0" kern="100" dirty="0">
                          <a:effectLst/>
                          <a:latin typeface="+mn-ea"/>
                          <a:ea typeface="+mn-ea"/>
                          <a:cs typeface="+mn-cs"/>
                        </a:rPr>
                        <a:t>0.1</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2.8</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2.9</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9" name="正方形/長方形 18"/>
          <p:cNvSpPr/>
          <p:nvPr/>
        </p:nvSpPr>
        <p:spPr>
          <a:xfrm>
            <a:off x="7206058" y="5707148"/>
            <a:ext cx="2299416" cy="261610"/>
          </a:xfrm>
          <a:prstGeom prst="rect">
            <a:avLst/>
          </a:prstGeom>
        </p:spPr>
        <p:txBody>
          <a:bodyPr wrap="square">
            <a:spAutoFit/>
          </a:bodyPr>
          <a:lstStyle/>
          <a:p>
            <a:r>
              <a:rPr lang="ja-JP" altLang="en-US" sz="1050" dirty="0"/>
              <a:t>出典：総務省 「労働力調査」</a:t>
            </a:r>
          </a:p>
        </p:txBody>
      </p:sp>
      <p:sp>
        <p:nvSpPr>
          <p:cNvPr id="17" name="正方形/長方形 1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完全失業率の悪化</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21" name="ホームベース 20"/>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67</a:t>
            </a:fld>
            <a:endParaRPr lang="ja-JP" altLang="en-US" sz="1600" dirty="0"/>
          </a:p>
        </p:txBody>
      </p:sp>
      <p:graphicFrame>
        <p:nvGraphicFramePr>
          <p:cNvPr id="25" name="グラフ 24"/>
          <p:cNvGraphicFramePr/>
          <p:nvPr/>
        </p:nvGraphicFramePr>
        <p:xfrm>
          <a:off x="116272" y="1501920"/>
          <a:ext cx="5306727" cy="4402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877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39999"/>
            <a:ext cx="9299773" cy="2616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東京都における</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年の転入超過数は約</a:t>
            </a:r>
            <a:r>
              <a:rPr kumimoji="1" lang="en-US" altLang="ja-JP" sz="1400" dirty="0">
                <a:solidFill>
                  <a:schemeClr val="tx1"/>
                </a:solidFill>
                <a:latin typeface="Meiryo UI" panose="020B0604030504040204" pitchFamily="50" charset="-128"/>
                <a:ea typeface="Meiryo UI" panose="020B0604030504040204" pitchFamily="50" charset="-128"/>
              </a:rPr>
              <a:t>38,000</a:t>
            </a:r>
            <a:r>
              <a:rPr kumimoji="1" lang="ja-JP" altLang="en-US" sz="1400" dirty="0">
                <a:solidFill>
                  <a:schemeClr val="tx1"/>
                </a:solidFill>
                <a:latin typeface="Meiryo UI" panose="020B0604030504040204" pitchFamily="50" charset="-128"/>
                <a:ea typeface="Meiryo UI" panose="020B0604030504040204" pitchFamily="50" charset="-128"/>
              </a:rPr>
              <a:t>名、</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年は約</a:t>
            </a:r>
            <a:r>
              <a:rPr kumimoji="1" lang="en-US" altLang="ja-JP" sz="1400" dirty="0">
                <a:solidFill>
                  <a:schemeClr val="tx1"/>
                </a:solidFill>
                <a:latin typeface="Meiryo UI" panose="020B0604030504040204" pitchFamily="50" charset="-128"/>
                <a:ea typeface="Meiryo UI" panose="020B0604030504040204" pitchFamily="50" charset="-128"/>
              </a:rPr>
              <a:t>5,000</a:t>
            </a:r>
            <a:r>
              <a:rPr kumimoji="1" lang="ja-JP" altLang="en-US" sz="1400" dirty="0">
                <a:solidFill>
                  <a:schemeClr val="tx1"/>
                </a:solidFill>
                <a:latin typeface="Meiryo UI" panose="020B0604030504040204" pitchFamily="50" charset="-128"/>
                <a:ea typeface="Meiryo UI" panose="020B0604030504040204" pitchFamily="50" charset="-128"/>
              </a:rPr>
              <a:t>名で、</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年の約</a:t>
            </a:r>
            <a:r>
              <a:rPr kumimoji="1" lang="en-US" altLang="ja-JP" sz="1400" dirty="0">
                <a:solidFill>
                  <a:schemeClr val="tx1"/>
                </a:solidFill>
                <a:latin typeface="Meiryo UI" panose="020B0604030504040204" pitchFamily="50" charset="-128"/>
                <a:ea typeface="Meiryo UI" panose="020B0604030504040204" pitchFamily="50" charset="-128"/>
              </a:rPr>
              <a:t>83,000</a:t>
            </a:r>
            <a:r>
              <a:rPr kumimoji="1" lang="ja-JP" altLang="en-US" sz="1400" dirty="0">
                <a:solidFill>
                  <a:schemeClr val="tx1"/>
                </a:solidFill>
                <a:latin typeface="Meiryo UI" panose="020B0604030504040204" pitchFamily="50" charset="-128"/>
                <a:ea typeface="Meiryo UI" panose="020B0604030504040204" pitchFamily="50" charset="-128"/>
              </a:rPr>
              <a:t>名から大きく減少。</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5" name="テキスト ボックス 14"/>
          <p:cNvSpPr txBox="1"/>
          <p:nvPr/>
        </p:nvSpPr>
        <p:spPr>
          <a:xfrm>
            <a:off x="6232834" y="5710995"/>
            <a:ext cx="2867293" cy="253916"/>
          </a:xfrm>
          <a:prstGeom prst="rect">
            <a:avLst/>
          </a:prstGeom>
          <a:noFill/>
        </p:spPr>
        <p:txBody>
          <a:bodyPr wrap="square" rtlCol="0">
            <a:spAutoFit/>
          </a:bodyPr>
          <a:lstStyle/>
          <a:p>
            <a:pPr algn="r"/>
            <a:r>
              <a:rPr kumimoji="1" lang="ja-JP" altLang="en-US" sz="1050" dirty="0">
                <a:latin typeface="+mn-ea"/>
              </a:rPr>
              <a:t>出典：総務省「住民基本台帳人口移動報告」</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68</a:t>
            </a:fld>
            <a:endParaRPr lang="ja-JP" altLang="en-US" sz="1600" dirty="0"/>
          </a:p>
        </p:txBody>
      </p:sp>
      <p:graphicFrame>
        <p:nvGraphicFramePr>
          <p:cNvPr id="17" name="グラフ 16"/>
          <p:cNvGraphicFramePr>
            <a:graphicFrameLocks/>
          </p:cNvGraphicFramePr>
          <p:nvPr>
            <p:extLst>
              <p:ext uri="{D42A27DB-BD31-4B8C-83A1-F6EECF244321}">
                <p14:modId xmlns:p14="http://schemas.microsoft.com/office/powerpoint/2010/main" val="3284785885"/>
              </p:ext>
            </p:extLst>
          </p:nvPr>
        </p:nvGraphicFramePr>
        <p:xfrm>
          <a:off x="519896" y="1213486"/>
          <a:ext cx="8631987" cy="4446551"/>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9896" y="1332984"/>
            <a:ext cx="607859" cy="261610"/>
          </a:xfrm>
          <a:prstGeom prst="rect">
            <a:avLst/>
          </a:prstGeom>
          <a:noFill/>
        </p:spPr>
        <p:txBody>
          <a:bodyPr wrap="square" rtlCol="0">
            <a:spAutoFit/>
          </a:bodyPr>
          <a:lstStyle/>
          <a:p>
            <a:r>
              <a:rPr kumimoji="1" lang="ja-JP" altLang="en-US" sz="1050" dirty="0"/>
              <a:t>（人）</a:t>
            </a:r>
          </a:p>
        </p:txBody>
      </p:sp>
    </p:spTree>
    <p:extLst>
      <p:ext uri="{BB962C8B-B14F-4D97-AF65-F5344CB8AC3E}">
        <p14:creationId xmlns:p14="http://schemas.microsoft.com/office/powerpoint/2010/main" val="15699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stretch>
            <a:fillRect/>
          </a:stretch>
        </p:blipFill>
        <p:spPr>
          <a:xfrm>
            <a:off x="166462" y="2247053"/>
            <a:ext cx="4893218" cy="2190835"/>
          </a:xfrm>
          <a:prstGeom prst="rect">
            <a:avLst/>
          </a:prstGeom>
        </p:spPr>
      </p:pic>
      <p:pic>
        <p:nvPicPr>
          <p:cNvPr id="10" name="図 9"/>
          <p:cNvPicPr>
            <a:picLocks noChangeAspect="1"/>
          </p:cNvPicPr>
          <p:nvPr/>
        </p:nvPicPr>
        <p:blipFill>
          <a:blip r:embed="rId4"/>
          <a:stretch>
            <a:fillRect/>
          </a:stretch>
        </p:blipFill>
        <p:spPr>
          <a:xfrm>
            <a:off x="5157216" y="2307893"/>
            <a:ext cx="4748784" cy="2243121"/>
          </a:xfrm>
          <a:prstGeom prst="rect">
            <a:avLst/>
          </a:prstGeom>
        </p:spPr>
      </p:pic>
      <p:sp>
        <p:nvSpPr>
          <p:cNvPr id="14" name="正方形/長方形 13"/>
          <p:cNvSpPr/>
          <p:nvPr/>
        </p:nvSpPr>
        <p:spPr>
          <a:xfrm>
            <a:off x="252000" y="540000"/>
            <a:ext cx="9419538" cy="2808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●大阪における景気動向指数（ＣＩ）（</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年）は、全国と同様に改善基調。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56420" y="4551015"/>
            <a:ext cx="4910523"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出典：全国「景気動向指数」</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都道府県「主要経済指標」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ラベルの数値は各年１月時点</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基準年（</a:t>
            </a:r>
            <a:r>
              <a:rPr lang="en-US" altLang="zh-TW" sz="1200" dirty="0">
                <a:latin typeface="Meiryo UI" panose="020B0604030504040204" pitchFamily="50" charset="-128"/>
                <a:ea typeface="Meiryo UI" panose="020B0604030504040204" pitchFamily="50" charset="-128"/>
              </a:rPr>
              <a:t>2015</a:t>
            </a:r>
            <a:r>
              <a:rPr lang="zh-TW" altLang="en-US" sz="1200" dirty="0">
                <a:latin typeface="Meiryo UI" panose="020B0604030504040204" pitchFamily="50" charset="-128"/>
                <a:ea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rPr>
              <a:t>100</a:t>
            </a:r>
            <a:r>
              <a:rPr lang="zh-TW" altLang="en-US"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027972" y="1812746"/>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大阪府</a:t>
            </a:r>
            <a:r>
              <a:rPr lang="en-US" altLang="ja-JP" sz="1400" b="1" dirty="0">
                <a:latin typeface="+mn-ea"/>
              </a:rPr>
              <a:t>】</a:t>
            </a: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6066267" y="1812945"/>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全国</a:t>
            </a:r>
            <a:r>
              <a:rPr lang="en-US" altLang="ja-JP" sz="1400" b="1" dirty="0">
                <a:latin typeface="+mn-ea"/>
              </a:rPr>
              <a:t>】</a:t>
            </a:r>
          </a:p>
        </p:txBody>
      </p:sp>
      <p:sp>
        <p:nvSpPr>
          <p:cNvPr id="23" name="楕円 22"/>
          <p:cNvSpPr/>
          <p:nvPr/>
        </p:nvSpPr>
        <p:spPr>
          <a:xfrm>
            <a:off x="216806" y="285868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4069118" y="2335451"/>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5183519" y="2732710"/>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9060215" y="246871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景気動向指数（ＣＩ）の推移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a:t>
            </a:fld>
            <a:endParaRPr lang="ja-JP" altLang="en-US" sz="1600" dirty="0"/>
          </a:p>
        </p:txBody>
      </p:sp>
    </p:spTree>
    <p:extLst>
      <p:ext uri="{BB962C8B-B14F-4D97-AF65-F5344CB8AC3E}">
        <p14:creationId xmlns:p14="http://schemas.microsoft.com/office/powerpoint/2010/main" val="3228008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86356" y="1088867"/>
            <a:ext cx="5733287" cy="4620768"/>
          </a:xfrm>
          <a:prstGeom prst="rect">
            <a:avLst/>
          </a:prstGeom>
        </p:spPr>
      </p:pic>
      <p:sp>
        <p:nvSpPr>
          <p:cNvPr id="13" name="正方形/長方形 12"/>
          <p:cNvSpPr/>
          <p:nvPr/>
        </p:nvSpPr>
        <p:spPr>
          <a:xfrm>
            <a:off x="251999" y="540000"/>
            <a:ext cx="9299773"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●東京圏、東京都</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区居住者の地方移住への関心は、新型コロナの感染拡大以降、増加傾向にある。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69</a:t>
            </a:fld>
            <a:endParaRPr lang="ja-JP" altLang="en-US" sz="1600" dirty="0"/>
          </a:p>
        </p:txBody>
      </p:sp>
      <p:sp>
        <p:nvSpPr>
          <p:cNvPr id="15" name="テキスト ボックス 14"/>
          <p:cNvSpPr txBox="1"/>
          <p:nvPr/>
        </p:nvSpPr>
        <p:spPr>
          <a:xfrm>
            <a:off x="2449881" y="5837953"/>
            <a:ext cx="6689017" cy="253916"/>
          </a:xfrm>
          <a:prstGeom prst="rect">
            <a:avLst/>
          </a:prstGeom>
          <a:noFill/>
        </p:spPr>
        <p:txBody>
          <a:bodyPr wrap="square" rtlCol="0">
            <a:spAutoFit/>
          </a:bodyPr>
          <a:lstStyle/>
          <a:p>
            <a:r>
              <a:rPr lang="ja-JP" altLang="en-US" sz="1050" dirty="0">
                <a:latin typeface="+mn-ea"/>
              </a:rPr>
              <a:t>出典：内閣府 「新型コロナウイルス感染症の影響下における 生活意識・行動の変化に関する調査」</a:t>
            </a:r>
            <a:r>
              <a:rPr lang="ja-JP" altLang="en-US" sz="1050" dirty="0"/>
              <a:t>（</a:t>
            </a:r>
            <a:r>
              <a:rPr lang="en-US" altLang="ja-JP" sz="1050" dirty="0"/>
              <a:t>2021.11.1</a:t>
            </a:r>
            <a:r>
              <a:rPr lang="ja-JP" altLang="en-US" sz="1050" dirty="0"/>
              <a:t>公表）</a:t>
            </a:r>
          </a:p>
        </p:txBody>
      </p:sp>
      <p:sp>
        <p:nvSpPr>
          <p:cNvPr id="16" name="テキスト ボックス 15"/>
          <p:cNvSpPr txBox="1"/>
          <p:nvPr/>
        </p:nvSpPr>
        <p:spPr>
          <a:xfrm>
            <a:off x="3371679" y="919590"/>
            <a:ext cx="3162642"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地方移住への関心について</a:t>
            </a:r>
          </a:p>
        </p:txBody>
      </p:sp>
    </p:spTree>
    <p:extLst>
      <p:ext uri="{BB962C8B-B14F-4D97-AF65-F5344CB8AC3E}">
        <p14:creationId xmlns:p14="http://schemas.microsoft.com/office/powerpoint/2010/main" val="386290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835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●インバウンドについては、</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年を境に飛躍的に増加。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●また、</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年には過去最高の</a:t>
            </a:r>
            <a:r>
              <a:rPr kumimoji="1" lang="en-US" altLang="ja-JP" sz="1400" dirty="0">
                <a:solidFill>
                  <a:schemeClr val="tx1"/>
                </a:solidFill>
                <a:latin typeface="Meiryo UI" panose="020B0604030504040204" pitchFamily="50" charset="-128"/>
                <a:ea typeface="Meiryo UI" panose="020B0604030504040204" pitchFamily="50" charset="-128"/>
              </a:rPr>
              <a:t>1,231</a:t>
            </a:r>
            <a:r>
              <a:rPr kumimoji="1" lang="ja-JP" altLang="en-US" sz="1400" dirty="0">
                <a:solidFill>
                  <a:schemeClr val="tx1"/>
                </a:solidFill>
                <a:latin typeface="Meiryo UI" panose="020B0604030504040204" pitchFamily="50" charset="-128"/>
                <a:ea typeface="Meiryo UI" panose="020B0604030504040204" pitchFamily="50" charset="-128"/>
              </a:rPr>
              <a:t>万人となり、成長戦略策定以降（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、約５倍に増加。</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来阪外国人旅行者数の推移</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21" name="図 20"/>
          <p:cNvPicPr>
            <a:picLocks noChangeAspect="1"/>
          </p:cNvPicPr>
          <p:nvPr/>
        </p:nvPicPr>
        <p:blipFill>
          <a:blip r:embed="rId3"/>
          <a:stretch>
            <a:fillRect/>
          </a:stretch>
        </p:blipFill>
        <p:spPr>
          <a:xfrm>
            <a:off x="801496" y="1724923"/>
            <a:ext cx="8312485" cy="3950118"/>
          </a:xfrm>
          <a:prstGeom prst="rect">
            <a:avLst/>
          </a:prstGeom>
        </p:spPr>
      </p:pic>
      <p:sp>
        <p:nvSpPr>
          <p:cNvPr id="22" name="テキスト ボックス 21"/>
          <p:cNvSpPr txBox="1"/>
          <p:nvPr/>
        </p:nvSpPr>
        <p:spPr>
          <a:xfrm>
            <a:off x="1670921" y="5792433"/>
            <a:ext cx="7443060"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a:t>
            </a:r>
            <a:r>
              <a:rPr kumimoji="1" lang="zh-TW" altLang="en-US" sz="1200" dirty="0">
                <a:latin typeface="+mn-ea"/>
              </a:rPr>
              <a:t>「訪日外客統計」</a:t>
            </a:r>
            <a:r>
              <a:rPr kumimoji="1" lang="ja-JP" altLang="en-US" sz="1200" dirty="0">
                <a:latin typeface="+mn-ea"/>
              </a:rPr>
              <a:t>及び観光庁「訪日外国人消費動向調査」を基に推計</a:t>
            </a:r>
            <a:endParaRPr kumimoji="1" lang="en-US" altLang="ja-JP" sz="1200" dirty="0">
              <a:latin typeface="+mn-ea"/>
            </a:endParaRPr>
          </a:p>
        </p:txBody>
      </p:sp>
      <p:sp>
        <p:nvSpPr>
          <p:cNvPr id="25" name="右矢印 24"/>
          <p:cNvSpPr/>
          <p:nvPr/>
        </p:nvSpPr>
        <p:spPr>
          <a:xfrm rot="20156746">
            <a:off x="3888201" y="2437735"/>
            <a:ext cx="3763643"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49839" y="1481608"/>
            <a:ext cx="1095888" cy="338554"/>
          </a:xfrm>
          <a:prstGeom prst="rect">
            <a:avLst/>
          </a:prstGeom>
          <a:noFill/>
        </p:spPr>
        <p:txBody>
          <a:bodyPr wrap="square" rtlCol="0">
            <a:spAutoFit/>
          </a:bodyPr>
          <a:lstStyle/>
          <a:p>
            <a:r>
              <a:rPr kumimoji="1" lang="ja-JP" altLang="en-US" sz="1600" dirty="0">
                <a:latin typeface="+mn-ea"/>
              </a:rPr>
              <a:t>（万人）</a:t>
            </a:r>
            <a:endParaRPr kumimoji="1" lang="en-US" altLang="ja-JP" sz="1600" dirty="0">
              <a:latin typeface="+mn-ea"/>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7</a:t>
            </a:fld>
            <a:endParaRPr lang="ja-JP" altLang="en-US" sz="1600" dirty="0"/>
          </a:p>
        </p:txBody>
      </p:sp>
      <p:sp>
        <p:nvSpPr>
          <p:cNvPr id="13" name="正方形/長方形 12">
            <a:extLst>
              <a:ext uri="{FF2B5EF4-FFF2-40B4-BE49-F238E27FC236}">
                <a16:creationId xmlns:a16="http://schemas.microsoft.com/office/drawing/2014/main" id="{E37A97C9-EB0C-40D5-B8F5-E6A060FA690D}"/>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19711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1493299242"/>
              </p:ext>
            </p:extLst>
          </p:nvPr>
        </p:nvGraphicFramePr>
        <p:xfrm>
          <a:off x="116463" y="2261065"/>
          <a:ext cx="9439049" cy="1781758"/>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116463" y="2019570"/>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○関西国際空港における外国人入国者数内訳の推移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出典：法務省「出入国管理統計表」より作成</a:t>
            </a:r>
          </a:p>
        </p:txBody>
      </p:sp>
      <p:sp>
        <p:nvSpPr>
          <p:cNvPr id="34" name="正方形/長方形 33"/>
          <p:cNvSpPr/>
          <p:nvPr/>
        </p:nvSpPr>
        <p:spPr>
          <a:xfrm>
            <a:off x="116463" y="4086613"/>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517"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517" dirty="0">
                <a:latin typeface="Meiryo UI" panose="020B0604030504040204" pitchFamily="50" charset="-128"/>
                <a:ea typeface="Meiryo UI" panose="020B0604030504040204" pitchFamily="50" charset="-128"/>
                <a:cs typeface="Meiryo UI" panose="020B0604030504040204" pitchFamily="50" charset="-128"/>
              </a:rPr>
              <a:t>便数の推移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出典：関西エアポート株式会社「関西エアポート“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TODAY</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2019.3.26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151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87472" y="3688750"/>
            <a:ext cx="780087" cy="29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（万人）</a:t>
            </a:r>
          </a:p>
        </p:txBody>
      </p:sp>
      <p:graphicFrame>
        <p:nvGraphicFramePr>
          <p:cNvPr id="12" name="グラフ 11"/>
          <p:cNvGraphicFramePr>
            <a:graphicFrameLocks/>
          </p:cNvGraphicFramePr>
          <p:nvPr>
            <p:extLst>
              <p:ext uri="{D42A27DB-BD31-4B8C-83A1-F6EECF244321}">
                <p14:modId xmlns:p14="http://schemas.microsoft.com/office/powerpoint/2010/main" val="1206422580"/>
              </p:ext>
            </p:extLst>
          </p:nvPr>
        </p:nvGraphicFramePr>
        <p:xfrm>
          <a:off x="0" y="4336621"/>
          <a:ext cx="9789537" cy="1785416"/>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252000" y="539999"/>
            <a:ext cx="9303512" cy="1359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●新型コロナウイルス感染症の影響を受ける前の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年は、関西国際空港での外国人入国者数が、アジアを中心とし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て、 過去最高の</a:t>
            </a:r>
            <a:r>
              <a:rPr kumimoji="1" lang="en-US" altLang="ja-JP" sz="1400" dirty="0">
                <a:solidFill>
                  <a:schemeClr val="tx1"/>
                </a:solidFill>
                <a:latin typeface="Meiryo UI" panose="020B0604030504040204" pitchFamily="50" charset="-128"/>
                <a:ea typeface="Meiryo UI" panose="020B0604030504040204" pitchFamily="50" charset="-128"/>
              </a:rPr>
              <a:t>838</a:t>
            </a:r>
            <a:r>
              <a:rPr kumimoji="1" lang="ja-JP" altLang="en-US" sz="1400" dirty="0">
                <a:solidFill>
                  <a:schemeClr val="tx1"/>
                </a:solidFill>
                <a:latin typeface="Meiryo UI" panose="020B0604030504040204" pitchFamily="50" charset="-128"/>
                <a:ea typeface="Meiryo UI" panose="020B0604030504040204" pitchFamily="50" charset="-128"/>
              </a:rPr>
              <a:t>万人を記録。</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●背景には、中国・東南アジア方面をはじめとする新規路線の就航や増便等が考えられる。</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特に、国際線</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就航便数が、 </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年夏計画において、</a:t>
            </a:r>
            <a:r>
              <a:rPr kumimoji="1" lang="en-US" altLang="ja-JP" sz="1400" dirty="0">
                <a:solidFill>
                  <a:schemeClr val="tx1"/>
                </a:solidFill>
                <a:latin typeface="Meiryo UI" panose="020B0604030504040204" pitchFamily="50" charset="-128"/>
                <a:ea typeface="Meiryo UI" panose="020B0604030504040204" pitchFamily="50" charset="-128"/>
              </a:rPr>
              <a:t>536</a:t>
            </a:r>
            <a:r>
              <a:rPr kumimoji="1" lang="ja-JP" altLang="en-US" sz="1400" dirty="0">
                <a:solidFill>
                  <a:schemeClr val="tx1"/>
                </a:solidFill>
                <a:latin typeface="Meiryo UI" panose="020B0604030504040204" pitchFamily="50" charset="-128"/>
                <a:ea typeface="Meiryo UI" panose="020B0604030504040204" pitchFamily="50" charset="-128"/>
              </a:rPr>
              <a:t>便</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週と過去最高を更新し、日本有数の</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拠点</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として機能している。（</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社、</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都市）</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関西国際空港における外国人入国者数内訳の推移　</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ホームベース 1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8</a:t>
            </a:fld>
            <a:endParaRPr lang="ja-JP" altLang="en-US" sz="1600" dirty="0"/>
          </a:p>
        </p:txBody>
      </p:sp>
    </p:spTree>
    <p:extLst>
      <p:ext uri="{BB962C8B-B14F-4D97-AF65-F5344CB8AC3E}">
        <p14:creationId xmlns:p14="http://schemas.microsoft.com/office/powerpoint/2010/main" val="40698757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B770C368B765E46BE919C214144B2E2" ma:contentTypeVersion="1" ma:contentTypeDescription="新しいドキュメントを作成します。" ma:contentTypeScope="" ma:versionID="6a5da44fce56f37dc91bc8098a570e6d">
  <xsd:schema xmlns:xsd="http://www.w3.org/2001/XMLSchema" xmlns:xs="http://www.w3.org/2001/XMLSchema" xmlns:p="http://schemas.microsoft.com/office/2006/metadata/properties" xmlns:ns2="47fb511e-9e3f-4fe2-815f-1aea2ba5b868" targetNamespace="http://schemas.microsoft.com/office/2006/metadata/properties" ma:root="true" ma:fieldsID="5a3b9aebf57980225241d796f49a8cd9" ns2:_="">
    <xsd:import namespace="47fb511e-9e3f-4fe2-815f-1aea2ba5b8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b511e-9e3f-4fe2-815f-1aea2ba5b868"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3D334-6C83-4496-9CAB-8AF16729616D}">
  <ds:schemaRefs>
    <ds:schemaRef ds:uri="http://schemas.microsoft.com/sharepoint/v3/contenttype/forms"/>
  </ds:schemaRefs>
</ds:datastoreItem>
</file>

<file path=customXml/itemProps2.xml><?xml version="1.0" encoding="utf-8"?>
<ds:datastoreItem xmlns:ds="http://schemas.openxmlformats.org/officeDocument/2006/customXml" ds:itemID="{16FB91D5-A18A-4330-B439-52EED3BE3DD4}">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47fb511e-9e3f-4fe2-815f-1aea2ba5b868"/>
    <ds:schemaRef ds:uri="http://purl.org/dc/dcmitype/"/>
  </ds:schemaRefs>
</ds:datastoreItem>
</file>

<file path=customXml/itemProps3.xml><?xml version="1.0" encoding="utf-8"?>
<ds:datastoreItem xmlns:ds="http://schemas.openxmlformats.org/officeDocument/2006/customXml" ds:itemID="{91329ACE-3E7B-4228-8805-961D449AA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b511e-9e3f-4fe2-815f-1aea2ba5b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8551</Words>
  <Application>Microsoft Office PowerPoint</Application>
  <PresentationFormat>ユーザー設定</PresentationFormat>
  <Paragraphs>1668</Paragraphs>
  <Slides>70</Slides>
  <Notes>70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70</vt:i4>
      </vt:variant>
    </vt:vector>
  </HeadingPairs>
  <TitlesOfParts>
    <vt:vector size="80" baseType="lpstr">
      <vt:lpstr>BIZ UDゴシック</vt:lpstr>
      <vt:lpstr>HGPｺﾞｼｯｸM</vt:lpstr>
      <vt:lpstr>Meiryo UI</vt:lpstr>
      <vt:lpstr>ＭＳ Ｐゴシック</vt:lpstr>
      <vt:lpstr>ＭＳ 明朝</vt:lpstr>
      <vt:lpstr>UD デジタル 教科書体 N-R</vt:lpstr>
      <vt:lpstr>メイリオ</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2020-12-24T01:16:08Z</dcterms:created>
  <dcterms:modified xsi:type="dcterms:W3CDTF">2024-07-26T07:19:09Z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0x010100BB770C368B765E46BE919C214144B2E2</vt:lpwstr>
  </property>
</Properties>
</file>